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700" r:id="rId5"/>
    <p:sldId id="701" r:id="rId6"/>
    <p:sldId id="633" r:id="rId7"/>
    <p:sldId id="638" r:id="rId8"/>
    <p:sldId id="879" r:id="rId9"/>
    <p:sldId id="1030" r:id="rId10"/>
    <p:sldId id="1063" r:id="rId11"/>
    <p:sldId id="1064" r:id="rId12"/>
    <p:sldId id="1065" r:id="rId13"/>
    <p:sldId id="1095" r:id="rId14"/>
    <p:sldId id="1066" r:id="rId15"/>
    <p:sldId id="1067" r:id="rId16"/>
    <p:sldId id="1068" r:id="rId17"/>
    <p:sldId id="1069" r:id="rId18"/>
    <p:sldId id="1070" r:id="rId19"/>
    <p:sldId id="1071" r:id="rId20"/>
    <p:sldId id="1072" r:id="rId21"/>
    <p:sldId id="1073" r:id="rId22"/>
    <p:sldId id="1074" r:id="rId23"/>
    <p:sldId id="1075" r:id="rId24"/>
    <p:sldId id="1076" r:id="rId25"/>
    <p:sldId id="1077" r:id="rId26"/>
    <p:sldId id="1078" r:id="rId27"/>
    <p:sldId id="1094" r:id="rId28"/>
    <p:sldId id="1079" r:id="rId29"/>
    <p:sldId id="1080" r:id="rId30"/>
    <p:sldId id="1081" r:id="rId31"/>
    <p:sldId id="1082" r:id="rId32"/>
    <p:sldId id="1083" r:id="rId33"/>
    <p:sldId id="1084" r:id="rId34"/>
    <p:sldId id="1085" r:id="rId35"/>
    <p:sldId id="1086" r:id="rId36"/>
    <p:sldId id="1087" r:id="rId37"/>
    <p:sldId id="1088" r:id="rId38"/>
    <p:sldId id="1089" r:id="rId39"/>
    <p:sldId id="1090" r:id="rId40"/>
    <p:sldId id="1091" r:id="rId41"/>
    <p:sldId id="1092" r:id="rId42"/>
    <p:sldId id="1093" r:id="rId43"/>
    <p:sldId id="1096" r:id="rId44"/>
    <p:sldId id="109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1030"/>
            <p14:sldId id="1063"/>
            <p14:sldId id="1064"/>
            <p14:sldId id="1065"/>
            <p14:sldId id="1095"/>
            <p14:sldId id="1066"/>
            <p14:sldId id="1067"/>
            <p14:sldId id="1068"/>
            <p14:sldId id="1069"/>
            <p14:sldId id="1070"/>
            <p14:sldId id="1071"/>
            <p14:sldId id="1072"/>
            <p14:sldId id="1073"/>
            <p14:sldId id="1074"/>
            <p14:sldId id="1075"/>
            <p14:sldId id="1076"/>
            <p14:sldId id="1077"/>
            <p14:sldId id="1078"/>
            <p14:sldId id="1094"/>
            <p14:sldId id="1079"/>
            <p14:sldId id="1080"/>
            <p14:sldId id="1081"/>
            <p14:sldId id="1082"/>
            <p14:sldId id="1083"/>
            <p14:sldId id="1084"/>
            <p14:sldId id="1085"/>
            <p14:sldId id="1086"/>
            <p14:sldId id="1087"/>
            <p14:sldId id="1088"/>
            <p14:sldId id="1089"/>
            <p14:sldId id="1090"/>
            <p14:sldId id="1091"/>
            <p14:sldId id="1092"/>
            <p14:sldId id="1093"/>
            <p14:sldId id="1096"/>
            <p14:sldId id="109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8E5A6D"/>
    <a:srgbClr val="00AEEF"/>
    <a:srgbClr val="FAC748"/>
    <a:srgbClr val="203E5F"/>
    <a:srgbClr val="F58221"/>
    <a:srgbClr val="FFD200"/>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14" autoAdjust="0"/>
  </p:normalViewPr>
  <p:slideViewPr>
    <p:cSldViewPr snapToGrid="0">
      <p:cViewPr varScale="1">
        <p:scale>
          <a:sx n="69" d="100"/>
          <a:sy n="69" d="100"/>
        </p:scale>
        <p:origin x="1205" y="72"/>
      </p:cViewPr>
      <p:guideLst/>
    </p:cSldViewPr>
  </p:slideViewPr>
  <p:notesTextViewPr>
    <p:cViewPr>
      <p:scale>
        <a:sx n="200" d="100"/>
        <a:sy n="200" d="100"/>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buNone/>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99DA1-6CE3-54E2-6A32-601A232E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2C637-6E30-06CF-3B18-A4E5248C12D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8F82389-BB72-982A-4D5A-31F0EF4D85E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F3E8BE5-C457-EC47-4AC6-98E3A63A8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1346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FE29E-9C17-944B-1B5B-3E16387577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E39D23-131A-F9C6-2D72-AFFD5D23977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E8A04D-2001-1BF0-9364-7F7BC6DB282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616D2EF-8775-4FFE-2DE8-809953192E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0428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58CDA-3DEC-C49F-A2C1-26E27D7C8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D7A806-44E7-0EBB-555A-D9B7C587452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2D6CB3-E374-3D40-D92C-648582D083B5}"/>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F36F186-76A5-FF0F-B487-9FD8BC023D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396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4B863-460D-B903-75A9-D5F266B8E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E5CD4-FB15-1F12-F4D3-629E47653E9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7A7C5DD-33CC-AD0A-CAE7-185B44364BB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45F15FD2-399D-5D96-4131-59309F5E6F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70747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0D2F-F863-13D2-1E8E-4960DB6B4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A57510-8247-5CA6-5878-08A05FD1468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C0F1E8D-7F62-F824-4272-A31B9A8D4BA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43559-5009-A13D-155B-C49B4AD1B7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7284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E57A9-A759-7610-802C-482A53D560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7D2C84-4A47-AC8B-46F1-0977F4E00A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F2568A1-7F06-E044-0221-972D1DFBA52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7EB4AA70-D4ED-4F87-96A2-E822F50452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9911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499D4-93F0-59AC-E0C7-CD733F8808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0F5434-4084-4922-07DB-DCC94A6C955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AB640B-B6DE-09D3-AEF5-D0429D8DF08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940F861-6DC7-6AD3-02B6-1CC610671E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8189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3482E-0FA8-6B70-F510-752F49C99D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C88E94-C62E-A18E-DEE6-99EBDA5E417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41EE885-4021-258F-ECCA-4BDE276FA6A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A437074-D16E-6372-0E0E-5FD3BD3A3E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31989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0A184-9A72-1AE0-F2FA-54527F1698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609BE-8B42-5845-7371-61394CF522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9DFCD0-50CB-1A0B-E6D5-C34B60774DF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E26C844-D9C2-4FC8-6324-B66A28FFE6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5701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77F4D-5FF4-1D66-F11F-DB81C6AF30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979114-46C0-AFB2-09FE-D35D53105F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AB4B99-6B54-7F1B-40D5-50DEB15C075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23DAEE0-520E-6A5D-3AA6-3F812E42109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0323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CA96B-77BE-B144-3BF0-EA63F93421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5F516F-78C0-BA89-2535-5B2BF4C0E4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941F833-E8E9-4FC1-F42A-36FE44BB5BA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02F8980-F5AB-949A-67EF-077B6297FE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80816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6BABB-4E05-0BFB-0632-5B177DF312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F60DA0-224B-0481-CF35-A03F5CE9B76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DF8EF3D-4041-8EFA-E7BD-070A2EEC7C5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EC8B46C-F4B4-71F5-FF22-8E736F7EF8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465541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18421-C31C-AB2C-426E-30E6FF682F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8BC3A-C5F1-8AEF-C000-65BF29ED751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7D7B96-74DB-3905-81BA-E2155980092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A939A10-B640-C399-32BD-B7692EA552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6787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6FBA4-EB92-1C33-4E95-932DC6F9B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FCF5A4-3A62-0908-531D-A05DEC941B1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E912CEE-C597-2BFB-AED4-9CBF97249026}"/>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E0226B1-0392-6490-D09E-B5C346EBC9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4182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A12CA-6EEA-7047-1973-F2D73E5A4A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012721-D065-5F82-158B-C27259AE93E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2601A26-02F6-57E2-538F-B861F938544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6BEF210-C370-52F5-6A3E-2ACE89B1E9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5027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73311-4D95-0B88-6D7B-BC1D3813BD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B4C9DA-5F9A-11FD-3231-26CA0A60897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B9234AD-B83D-5EC0-6F01-8F0D44317A8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11C1131-3227-3D61-16B9-40A9AC87E1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22833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5479D-616A-EF58-62F0-740D3B074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4591DC-4FFC-FAE1-D9B0-2960FE7B051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6CBC2F-2D19-19C6-1AF4-629CFEDBC883}"/>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A818D2D7-95F2-C73E-4152-D7AE06F335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73722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2335D-DE1F-EE32-5203-ECDF6F97C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8A3A20-9D44-B7B9-4EA9-B499F91D59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4FDB6E-B8F6-934C-402E-8EE7D5C381F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68D214B2-0568-5FF0-99AC-6CD14F5CFE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254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CE20C-D07D-AF60-3ED3-0E603841C1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0E4193-73C8-E15E-D964-A7385043AC7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D1B97D9-8E5F-29F1-AE57-17B99DEC5D6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F369E1A-B3D8-90BB-2597-266ED01366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85168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C2699-29D6-205E-542D-D2BFE6B2F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07265-CDDD-6192-78AF-B4E9BAF14E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FDC8E26-6167-0FD5-61D5-D2C9875D3E2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709A010A-5974-88FE-474F-3ACDA5B9CD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7273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55AD8-4A75-DBA3-7498-4EE92C8BCE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1A6ED0-A203-56A3-1023-9CEF11C990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0B4751E-F9FB-CB15-3F86-5D1CD2973863}"/>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EC1869D0-F044-3BF9-FBDA-41F363E668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43180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5BD9C-0873-0190-226E-B1FFF894A1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87649-4119-4F1A-4B21-76E706FE6E0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86E0E7D-4ADC-7849-1028-2AE8DD3794C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C50153F9-D2C7-99F0-A0A8-1B38840792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44657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FD9D2-F652-3BEA-ED92-FE8AC7906E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8D6D0E-4C26-61B4-2C14-26E33E969E0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5F91E27-6523-C53D-261B-A7D892D53EA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3FE72FC-032F-0275-AEDE-6CA4534574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4888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53455-5638-AD95-204B-E9A5BCA3F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51400-9008-AE20-0302-78C1C559B06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D5433EC-7155-4420-B46F-7C4C0C1C6F6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8D7A0DD-F735-9782-54DE-9771DB4E1C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50094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D1FFC-36A9-1CF7-4A26-F552ADBC8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2864B2-11AF-B502-7A1F-E2594C5842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A4F2DE-095D-D001-EA99-EF0EE0432AB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487A299-7F40-6896-E805-8116B246AA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0309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984F8-0263-7400-2C22-6CA91690B3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085489-A41D-2ECD-0E95-05888408C9A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42E7F22-A0F3-FEC3-642E-ED1C17A1BEB1}"/>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50D6CA8-3CC3-1CCE-671F-583A8349C3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0815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223AB-A59E-8A13-15EC-639937287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E583F-1067-8669-E6D4-4AF4B2A6308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E22E8F-39A8-EEB3-DE3A-081CB00BD21A}"/>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96658AD-A4DD-3FE3-C405-BEADB86523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69022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0F77C-B847-1C4E-D55E-E36285832B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CFEFE-F874-358E-792A-5BBBF2AA9D7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947CFB0-D381-8FF1-0300-1B0A6DD75A8D}"/>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F106510-E7AA-8C8D-8454-9351776A2F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6637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654E-EE7F-4ECF-596F-F78806581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7B60D1-96D5-D1E3-7BE2-03BACCD24AC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3C68D70-3DB5-03CC-9110-A6643DC71F1F}"/>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FA8D65BB-15E4-E712-4929-A82EEAEEF8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57003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3E56F-00DB-9E8E-2377-DF1549933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B37891-6950-3365-C506-6E40630BEAA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CF6F3B-4BB9-026E-2859-962C46F0A6BC}"/>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D2D20F8C-9021-F82E-5C81-6D75B2E476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58029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FB5F7-F247-81F8-5403-4F95F66EC2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8149FA-3FE1-AF04-5465-755D98CFAE4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24BBBB-05A2-C3B9-9A6F-E08E1588D31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8F61F2FB-9583-6DF6-D94E-9BA066F132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94678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C58A4-FA32-60EB-6651-7610D8AB5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65C717-2942-AA74-FEA7-80D93109640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454FF2E-6285-BB53-93A7-AFE4EE3880F7}"/>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3783E35B-4F84-1D67-D688-3537FF33B5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10176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2866C-23D8-C26F-942C-2DE27C7ABA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63C98-A912-5CD6-B4EE-AB8B7FCFBE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7EE3AF3-7AE7-EAF3-B19D-38722B4D4449}"/>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BBAFD5A7-3406-8284-585F-70FEE63D3D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17305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37963-1CA2-B46E-63B5-8A4763A258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E959B0-5953-9500-B7AD-DB95406695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50E1A2F-6E27-CC63-977C-1FB1FDB056C2}"/>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2A575B8F-50B6-4C43-DB08-4A3F7CEE6C1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709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C5ACF-A36F-DB83-002B-BF672CCFEE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3F6EB5-C678-9007-3138-8BF80F0F7E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F71801A-590D-DA6D-9EDF-D5D910D9C028}"/>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5AC9ACAD-36A6-ECC4-F8E7-750D34AB57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4039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05EDE-F7BE-2905-158F-C4490A19D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F7A33F-9D6C-D8AB-113D-4BA2FB5779A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822748-5943-B68D-1B5A-D18A854157BF}"/>
              </a:ext>
            </a:extLst>
          </p:cNvPr>
          <p:cNvSpPr>
            <a:spLocks noGrp="1"/>
          </p:cNvSpPr>
          <p:nvPr>
            <p:ph type="body" idx="1"/>
          </p:nvPr>
        </p:nvSpPr>
        <p:spPr/>
        <p:txBody>
          <a:bodyPr/>
          <a:lstStyle/>
          <a:p>
            <a:pPr algn="r" rtl="1">
              <a:buNone/>
            </a:pPr>
            <a:endParaRPr lang="ar-IQ" dirty="0"/>
          </a:p>
        </p:txBody>
      </p:sp>
      <p:sp>
        <p:nvSpPr>
          <p:cNvPr id="4" name="Slide Number Placeholder 3">
            <a:extLst>
              <a:ext uri="{FF2B5EF4-FFF2-40B4-BE49-F238E27FC236}">
                <a16:creationId xmlns:a16="http://schemas.microsoft.com/office/drawing/2014/main" id="{1D138509-B67C-9595-C1AE-5ADEF56B82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31679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3.wdp"/><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5.wdp"/><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14.png"/><Relationship Id="rId5" Type="http://schemas.microsoft.com/office/2007/relationships/hdphoto" Target="../media/hdphoto4.wdp"/><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microsoft.com/office/2007/relationships/hdphoto" Target="../media/hdphoto7.wdp"/><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6.png"/><Relationship Id="rId5" Type="http://schemas.microsoft.com/office/2007/relationships/hdphoto" Target="../media/hdphoto6.wdp"/><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microsoft.com/office/2007/relationships/hdphoto" Target="../media/hdphoto8.wdp"/><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10.wdp"/><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20.png"/><Relationship Id="rId5" Type="http://schemas.microsoft.com/office/2007/relationships/hdphoto" Target="../media/hdphoto9.wdp"/><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microsoft.com/office/2007/relationships/hdphoto" Target="../media/hdphoto11.wdp"/><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hyperlink" Target="https://www.tecmint.com/download-rhel-8-for-free/" TargetMode="External"/><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hyperlink" Target="https://www.tecmint.com/create-rhel-9-local-repository/" TargetMode="External"/><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sv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5339652" y="4761427"/>
            <a:ext cx="5606791" cy="769441"/>
          </a:xfrm>
          <a:prstGeom prst="rect">
            <a:avLst/>
          </a:prstGeom>
          <a:noFill/>
        </p:spPr>
        <p:txBody>
          <a:bodyPr wrap="none" rtlCol="0">
            <a:spAutoFit/>
          </a:bodyPr>
          <a:lstStyle/>
          <a:p>
            <a:pPr algn="ctr"/>
            <a:r>
              <a:rPr lang="en-US" sz="2000" dirty="0">
                <a:latin typeface="Alexandria" charset="0"/>
                <a:cs typeface="Alexandria" charset="0"/>
              </a:rPr>
              <a:t>IT401 </a:t>
            </a:r>
          </a:p>
          <a:p>
            <a:pPr algn="ctr"/>
            <a:r>
              <a:rPr lang="en-US" sz="2400" b="1" dirty="0">
                <a:latin typeface="Alexandria" charset="0"/>
                <a:cs typeface="Alexandria" charset="0"/>
              </a:rPr>
              <a:t>Installing and updating software packages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40447" y="1635142"/>
            <a:ext cx="10911106"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765858" y="1926986"/>
            <a:ext cx="10660283" cy="2173031"/>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lvl="1">
              <a:lnSpc>
                <a:spcPct val="150000"/>
              </a:lnSpc>
            </a:pPr>
            <a:r>
              <a:rPr lang="en-US" dirty="0"/>
              <a:t>▪ Understand software package management in RHEL using RPM, YUM, and DNF.</a:t>
            </a:r>
            <a:endParaRPr lang="ar-IQ" dirty="0"/>
          </a:p>
          <a:p>
            <a:pPr lvl="1">
              <a:lnSpc>
                <a:spcPct val="150000"/>
              </a:lnSpc>
            </a:pPr>
            <a:r>
              <a:rPr lang="en-US" dirty="0"/>
              <a:t>▪ Install, update, and manage individual packages and package groups.</a:t>
            </a:r>
            <a:endParaRPr lang="ar-IQ" dirty="0"/>
          </a:p>
          <a:p>
            <a:pPr lvl="1">
              <a:lnSpc>
                <a:spcPct val="150000"/>
              </a:lnSpc>
            </a:pPr>
            <a:r>
              <a:rPr lang="en-US" dirty="0"/>
              <a:t>▪ Search and manage repositories and package information using YUM.</a:t>
            </a:r>
            <a:endParaRPr lang="ar-IQ" dirty="0"/>
          </a:p>
          <a:p>
            <a:pPr lvl="1">
              <a:lnSpc>
                <a:spcPct val="150000"/>
              </a:lnSpc>
            </a:pPr>
            <a:r>
              <a:rPr lang="en-US" dirty="0"/>
              <a:t>▪ Configure and validate a local RHEL ISO repository for offline updates.</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456834" y="1028817"/>
            <a:ext cx="1616148" cy="584775"/>
          </a:xfrm>
          <a:prstGeom prst="rect">
            <a:avLst/>
          </a:prstGeom>
          <a:noFill/>
        </p:spPr>
        <p:txBody>
          <a:bodyPr wrap="none" rtlCol="0">
            <a:spAutoFit/>
          </a:bodyPr>
          <a:lstStyle/>
          <a:p>
            <a:pPr lvl="0" algn="ctr"/>
            <a:r>
              <a:rPr lang="en-US" sz="32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806789" y="2084561"/>
            <a:ext cx="8377884" cy="3778920"/>
          </a:xfrm>
          <a:prstGeom prst="rect">
            <a:avLst/>
          </a:prstGeom>
          <a:noFill/>
        </p:spPr>
        <p:txBody>
          <a:bodyPr wrap="square">
            <a:spAutoFit/>
          </a:bodyPr>
          <a:lstStyle/>
          <a:p>
            <a:pPr marL="342900" marR="0" lvl="0" indent="-342900">
              <a:lnSpc>
                <a:spcPct val="115000"/>
              </a:lnSpc>
              <a:spcAft>
                <a:spcPts val="800"/>
              </a:spcAft>
              <a:buFont typeface="Wingdings" panose="05000000000000000000" pitchFamily="2" charset="2"/>
              <a:buChar char="q"/>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Installing and updating software packages </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What is a Package?</a:t>
            </a:r>
          </a:p>
          <a:p>
            <a:pPr marL="800100" lvl="1" indent="-342900">
              <a:lnSpc>
                <a:spcPct val="115000"/>
              </a:lnSpc>
              <a:spcAft>
                <a:spcPts val="800"/>
              </a:spcAft>
              <a:buFont typeface="Wingdings" panose="05000000000000000000" pitchFamily="2" charset="2"/>
              <a:buChar char=""/>
              <a:tabLst>
                <a:tab pos="457200" algn="l"/>
              </a:tabLst>
            </a:pPr>
            <a:r>
              <a:rPr lang="en-US" sz="2500" kern="100" dirty="0">
                <a:latin typeface="Calibri" panose="020F0502020204030204" pitchFamily="34" charset="0"/>
                <a:ea typeface="Calibri" panose="020F0502020204030204" pitchFamily="34" charset="0"/>
                <a:cs typeface="Arial" panose="020B0604020202020204" pitchFamily="34" charset="0"/>
              </a:rPr>
              <a:t>Install vs Upgrade Packages</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Installing a package from a remote location</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Searching for software packages</a:t>
            </a:r>
          </a:p>
          <a:p>
            <a:pPr marL="800100" lvl="1" indent="-342900">
              <a:lnSpc>
                <a:spcPct val="115000"/>
              </a:lnSpc>
              <a:spcAft>
                <a:spcPts val="800"/>
              </a:spcAft>
              <a:buFont typeface="Wingdings" panose="05000000000000000000" pitchFamily="2" charset="2"/>
              <a:buChar char=""/>
              <a:tabLst>
                <a:tab pos="457200" algn="l"/>
              </a:tabLst>
            </a:pPr>
            <a:r>
              <a:rPr lang="en-US" sz="2500" kern="100" dirty="0">
                <a:effectLst/>
                <a:latin typeface="Calibri" panose="020F0502020204030204" pitchFamily="34" charset="0"/>
                <a:ea typeface="Calibri" panose="020F0502020204030204" pitchFamily="34" charset="0"/>
                <a:cs typeface="Arial" panose="020B0604020202020204" pitchFamily="34" charset="0"/>
              </a:rPr>
              <a:t>Updating software packages</a:t>
            </a:r>
          </a:p>
          <a:p>
            <a:pPr marL="342900" marR="0" lvl="0" indent="-342900">
              <a:lnSpc>
                <a:spcPct val="115000"/>
              </a:lnSpc>
              <a:spcAft>
                <a:spcPts val="800"/>
              </a:spcAft>
              <a:buFont typeface="Wingdings" panose="05000000000000000000" pitchFamily="2" charset="2"/>
              <a:buChar char=""/>
              <a:tabLst>
                <a:tab pos="457200" algn="l"/>
              </a:tabLst>
            </a:pPr>
            <a:endParaRPr lang="en-US" sz="2500" kern="10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E6F67730-1C95-877B-D905-8909016B303B}"/>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023150" y="1455957"/>
            <a:ext cx="6288453" cy="507831"/>
          </a:xfrm>
          <a:prstGeom prst="rect">
            <a:avLst/>
          </a:prstGeom>
          <a:noFill/>
        </p:spPr>
        <p:txBody>
          <a:bodyPr wrap="none" rtlCol="0">
            <a:spAutoFit/>
          </a:bodyPr>
          <a:lstStyle/>
          <a:p>
            <a:pPr lvl="0" algn="ctr"/>
            <a:r>
              <a:rPr lang="en-US" sz="2700" b="1" dirty="0"/>
              <a:t>Installing and updating software packages </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D20FF-1001-27B7-639E-BB1B73B73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04E88-D814-8E86-7E2E-CA13AB999D5E}"/>
              </a:ext>
            </a:extLst>
          </p:cNvPr>
          <p:cNvSpPr/>
          <p:nvPr/>
        </p:nvSpPr>
        <p:spPr>
          <a:xfrm>
            <a:off x="640447" y="1828800"/>
            <a:ext cx="10923368" cy="3895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04EE8F-D4F8-15F9-ABEE-44A52C2628D0}"/>
              </a:ext>
            </a:extLst>
          </p:cNvPr>
          <p:cNvSpPr txBox="1"/>
          <p:nvPr/>
        </p:nvSpPr>
        <p:spPr>
          <a:xfrm>
            <a:off x="721252" y="1133491"/>
            <a:ext cx="885454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A0FC732-BC84-2994-D4E3-17FCADA83304}"/>
              </a:ext>
            </a:extLst>
          </p:cNvPr>
          <p:cNvSpPr txBox="1"/>
          <p:nvPr/>
        </p:nvSpPr>
        <p:spPr>
          <a:xfrm>
            <a:off x="891270" y="2120681"/>
            <a:ext cx="10438369" cy="3154069"/>
          </a:xfrm>
          <a:prstGeom prst="rect">
            <a:avLst/>
          </a:prstGeom>
          <a:noFill/>
        </p:spPr>
        <p:txBody>
          <a:bodyPr wrap="square" rtlCol="0">
            <a:spAutoFit/>
          </a:bodyPr>
          <a:lstStyle/>
          <a:p>
            <a:pPr>
              <a:buNone/>
            </a:pPr>
            <a:r>
              <a:rPr lang="en-US" sz="2400" b="1" dirty="0">
                <a:latin typeface="Oswald"/>
                <a:cs typeface="Arial" pitchFamily="34" charset="0"/>
              </a:rPr>
              <a:t>What is a </a:t>
            </a:r>
            <a:r>
              <a:rPr lang="en-US" sz="2400" b="1" dirty="0">
                <a:solidFill>
                  <a:schemeClr val="accent2">
                    <a:lumMod val="50000"/>
                  </a:schemeClr>
                </a:solidFill>
                <a:latin typeface="Oswald"/>
                <a:cs typeface="Arial" pitchFamily="34" charset="0"/>
              </a:rPr>
              <a:t>Package</a:t>
            </a:r>
            <a:r>
              <a:rPr lang="en-US" sz="2400" b="1" dirty="0">
                <a:latin typeface="Oswald"/>
                <a:cs typeface="Arial" pitchFamily="34" charset="0"/>
              </a:rPr>
              <a:t>?</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 In RHEL and CentOS, software is organized and distributed using packages.</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A </a:t>
            </a:r>
            <a:r>
              <a:rPr lang="en-US" kern="0" dirty="0">
                <a:solidFill>
                  <a:schemeClr val="accent2">
                    <a:lumMod val="50000"/>
                  </a:schemeClr>
                </a:solidFill>
                <a:latin typeface="Calibri"/>
                <a:ea typeface="Calibri"/>
                <a:cs typeface="Calibri"/>
              </a:rPr>
              <a:t>package</a:t>
            </a:r>
            <a:r>
              <a:rPr lang="en-US" kern="0" dirty="0">
                <a:solidFill>
                  <a:srgbClr val="000000"/>
                </a:solidFill>
                <a:latin typeface="Calibri"/>
                <a:ea typeface="Calibri"/>
                <a:cs typeface="Calibri"/>
              </a:rPr>
              <a:t> is a compressed archive that contains all files related to a specific software.</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It includes binaries, libraries, metadata, and installation instructions.</a:t>
            </a:r>
          </a:p>
          <a:p>
            <a:pPr marL="285750" indent="-285750">
              <a:lnSpc>
                <a:spcPct val="200000"/>
              </a:lnSpc>
              <a:buFont typeface="Wingdings" panose="05000000000000000000" pitchFamily="2" charset="2"/>
              <a:buChar char="§"/>
            </a:pPr>
            <a:r>
              <a:rPr lang="en-US" kern="0" dirty="0">
                <a:solidFill>
                  <a:schemeClr val="accent2">
                    <a:lumMod val="50000"/>
                  </a:schemeClr>
                </a:solidFill>
                <a:latin typeface="Calibri"/>
                <a:ea typeface="Calibri"/>
                <a:cs typeface="Calibri"/>
              </a:rPr>
              <a:t>Packages</a:t>
            </a:r>
            <a:r>
              <a:rPr lang="en-US" kern="0" dirty="0">
                <a:solidFill>
                  <a:srgbClr val="000000"/>
                </a:solidFill>
                <a:latin typeface="Calibri"/>
                <a:ea typeface="Calibri"/>
                <a:cs typeface="Calibri"/>
              </a:rPr>
              <a:t> also define software dependencies required for correct operation.</a:t>
            </a:r>
          </a:p>
          <a:p>
            <a:pPr marL="285750" indent="-285750">
              <a:lnSpc>
                <a:spcPct val="200000"/>
              </a:lnSpc>
              <a:buFont typeface="Wingdings" panose="05000000000000000000" pitchFamily="2" charset="2"/>
              <a:buChar char="§"/>
            </a:pPr>
            <a:r>
              <a:rPr lang="en-US" kern="0" dirty="0">
                <a:solidFill>
                  <a:srgbClr val="000000"/>
                </a:solidFill>
                <a:latin typeface="Calibri"/>
                <a:ea typeface="Calibri"/>
                <a:cs typeface="Calibri"/>
              </a:rPr>
              <a:t>RHEL and CentOS use the </a:t>
            </a:r>
            <a:r>
              <a:rPr lang="en-US" kern="0" dirty="0">
                <a:solidFill>
                  <a:schemeClr val="accent2">
                    <a:lumMod val="50000"/>
                  </a:schemeClr>
                </a:solidFill>
                <a:latin typeface="Calibri"/>
                <a:ea typeface="Calibri"/>
                <a:cs typeface="Calibri"/>
              </a:rPr>
              <a:t>RPM</a:t>
            </a:r>
            <a:r>
              <a:rPr lang="en-US" kern="0" dirty="0">
                <a:solidFill>
                  <a:srgbClr val="000000"/>
                </a:solidFill>
                <a:latin typeface="Calibri"/>
                <a:ea typeface="Calibri"/>
                <a:cs typeface="Calibri"/>
              </a:rPr>
              <a:t> package format developed by Red Hat.</a:t>
            </a:r>
          </a:p>
        </p:txBody>
      </p:sp>
      <p:pic>
        <p:nvPicPr>
          <p:cNvPr id="7" name="Graphic 21">
            <a:extLst>
              <a:ext uri="{FF2B5EF4-FFF2-40B4-BE49-F238E27FC236}">
                <a16:creationId xmlns:a16="http://schemas.microsoft.com/office/drawing/2014/main" id="{79028AA8-48F4-2CFB-749B-8564856CF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710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333E9-227C-284A-354A-D9EF258B3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9AB172-D49B-9934-FF3B-C13F0C0F0F60}"/>
              </a:ext>
            </a:extLst>
          </p:cNvPr>
          <p:cNvSpPr/>
          <p:nvPr/>
        </p:nvSpPr>
        <p:spPr>
          <a:xfrm>
            <a:off x="640447" y="1828799"/>
            <a:ext cx="10923368" cy="4114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421A849-9FCA-DC22-7668-FAC51A398358}"/>
              </a:ext>
            </a:extLst>
          </p:cNvPr>
          <p:cNvSpPr txBox="1"/>
          <p:nvPr/>
        </p:nvSpPr>
        <p:spPr>
          <a:xfrm>
            <a:off x="721252" y="1133491"/>
            <a:ext cx="84785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4D4D4B57-2F89-ED13-A8A1-31B449609A2B}"/>
              </a:ext>
            </a:extLst>
          </p:cNvPr>
          <p:cNvSpPr txBox="1"/>
          <p:nvPr/>
        </p:nvSpPr>
        <p:spPr>
          <a:xfrm>
            <a:off x="876815" y="2281655"/>
            <a:ext cx="10438369" cy="310027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2">
                    <a:lumMod val="50000"/>
                  </a:schemeClr>
                </a:solidFill>
                <a:effectLst/>
                <a:uLnTx/>
                <a:uFillTx/>
                <a:latin typeface="Oswald"/>
                <a:ea typeface="+mn-ea"/>
                <a:cs typeface="Arial" pitchFamily="34" charset="0"/>
              </a:rPr>
              <a:t>RPM</a:t>
            </a:r>
            <a:r>
              <a:rPr kumimoji="0" lang="en-US" sz="2400" b="1" i="0" u="none" strike="noStrike" kern="1200" cap="none" spc="0" normalizeH="0" baseline="0" noProof="0" dirty="0">
                <a:ln>
                  <a:noFill/>
                </a:ln>
                <a:solidFill>
                  <a:schemeClr val="accent6">
                    <a:lumMod val="75000"/>
                  </a:schemeClr>
                </a:solidFill>
                <a:effectLst/>
                <a:uLnTx/>
                <a:uFillTx/>
                <a:latin typeface="Oswald"/>
                <a:ea typeface="+mn-ea"/>
                <a:cs typeface="Arial" pitchFamily="34" charset="0"/>
              </a:rPr>
              <a:t>: The Red Hat Package Manager and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92D050"/>
              </a:solidFill>
              <a:effectLst/>
              <a:uLnTx/>
              <a:uFillTx/>
              <a:latin typeface="Oswald"/>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To ease the management of rpm packages, the </a:t>
            </a:r>
            <a:r>
              <a:rPr kumimoji="0" lang="en-US" sz="2000"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rpm package manager</a:t>
            </a: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 was created.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Although very powerful, it is focused on single packages, so it is not able to resolve dependencies. </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To manage the relationships between packages, and avoid the infamous dependency hell, first </a:t>
            </a:r>
            <a:r>
              <a:rPr kumimoji="0" lang="en-US" sz="2000"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yum</a:t>
            </a:r>
            <a:r>
              <a:rPr kumimoji="0" lang="en-US" sz="2000" b="0" i="0" u="none" strike="noStrike" kern="1200" cap="none" spc="0" normalizeH="0" baseline="0" noProof="0" dirty="0">
                <a:ln>
                  <a:noFill/>
                </a:ln>
                <a:solidFill>
                  <a:srgbClr val="444444"/>
                </a:solidFill>
                <a:effectLst/>
                <a:uLnTx/>
                <a:uFillTx/>
                <a:latin typeface="Source Serif Pro"/>
                <a:ea typeface="+mn-ea"/>
                <a:cs typeface="Arial" pitchFamily="34" charset="0"/>
              </a:rPr>
              <a:t> package manager (Yellow Updater Modified) and then its evolution</a:t>
            </a:r>
            <a:r>
              <a:rPr lang="en-US" sz="2000" dirty="0">
                <a:solidFill>
                  <a:srgbClr val="444444"/>
                </a:solidFill>
                <a:latin typeface="Source Serif Pro"/>
                <a:cs typeface="Arial" pitchFamily="34" charset="0"/>
              </a:rPr>
              <a:t>.</a:t>
            </a: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pic>
        <p:nvPicPr>
          <p:cNvPr id="7" name="Graphic 21">
            <a:extLst>
              <a:ext uri="{FF2B5EF4-FFF2-40B4-BE49-F238E27FC236}">
                <a16:creationId xmlns:a16="http://schemas.microsoft.com/office/drawing/2014/main" id="{89E93F43-657C-0985-F9AC-C59C129A6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0794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5747F-FBA6-1AE6-0317-898DADB6E3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95774C-73E8-E55A-9B4A-FEC478CC3D2E}"/>
              </a:ext>
            </a:extLst>
          </p:cNvPr>
          <p:cNvSpPr/>
          <p:nvPr/>
        </p:nvSpPr>
        <p:spPr>
          <a:xfrm>
            <a:off x="640447" y="1828799"/>
            <a:ext cx="10923368" cy="4092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AEEFF1-C3DE-6747-A604-3B1591782213}"/>
              </a:ext>
            </a:extLst>
          </p:cNvPr>
          <p:cNvSpPr txBox="1"/>
          <p:nvPr/>
        </p:nvSpPr>
        <p:spPr>
          <a:xfrm>
            <a:off x="721253" y="1133491"/>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3C2995D4-75E8-C64F-B92B-C937B99F5E74}"/>
              </a:ext>
            </a:extLst>
          </p:cNvPr>
          <p:cNvSpPr txBox="1"/>
          <p:nvPr/>
        </p:nvSpPr>
        <p:spPr>
          <a:xfrm>
            <a:off x="891270" y="2120681"/>
            <a:ext cx="10438369" cy="3288849"/>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Oswald"/>
                <a:ea typeface="+mn-ea"/>
                <a:cs typeface="Arial" pitchFamily="34" charset="0"/>
              </a:rPr>
              <a:t>Installing a package with rpm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C00000"/>
              </a:solidFill>
              <a:effectLst/>
              <a:uLnTx/>
              <a:uFillTx/>
              <a:latin typeface="Oswald"/>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One of the most basic operations we can perform with rpm is the installation of a package. </a:t>
            </a: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As said before, this will work only if the package has no external dependencies, since rpm is not able to manage it. </a:t>
            </a: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There are basically three ways we can install a package with rpm: they correspond respectively to the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a:t>
            </a:r>
            <a:r>
              <a:rPr kumimoji="0" lang="en-US" b="1" i="0" u="none" strike="noStrike" kern="1200" cap="none" spc="0" normalizeH="0" baseline="0" noProof="0" dirty="0" err="1">
                <a:ln>
                  <a:noFill/>
                </a:ln>
                <a:solidFill>
                  <a:srgbClr val="FF8C00"/>
                </a:solidFill>
                <a:effectLst/>
                <a:uLnTx/>
                <a:uFillTx/>
                <a:latin typeface="Courier New" pitchFamily="49" charset="0"/>
                <a:ea typeface="+mn-ea"/>
                <a:cs typeface="Courier New" pitchFamily="49" charset="0"/>
              </a:rPr>
              <a:t>i</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-U</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and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-F</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options.</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To install a new package, we can run rpm with the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a:t>
            </a:r>
            <a:r>
              <a:rPr kumimoji="0" lang="en-US" b="1" i="0" u="none" strike="noStrike" kern="1200" cap="none" spc="0" normalizeH="0" baseline="0" noProof="0" dirty="0" err="1">
                <a:ln>
                  <a:noFill/>
                </a:ln>
                <a:solidFill>
                  <a:srgbClr val="FF8C00"/>
                </a:solidFill>
                <a:effectLst/>
                <a:uLnTx/>
                <a:uFillTx/>
                <a:latin typeface="Courier New" pitchFamily="49" charset="0"/>
                <a:ea typeface="+mn-ea"/>
                <a:cs typeface="Courier New" pitchFamily="49" charset="0"/>
              </a:rPr>
              <a:t>i</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option (short for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--install</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p:txBody>
      </p:sp>
      <p:pic>
        <p:nvPicPr>
          <p:cNvPr id="7" name="Graphic 21">
            <a:extLst>
              <a:ext uri="{FF2B5EF4-FFF2-40B4-BE49-F238E27FC236}">
                <a16:creationId xmlns:a16="http://schemas.microsoft.com/office/drawing/2014/main" id="{F3F71A61-B40C-9F2B-61FA-37159BBC22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85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B9BF9-470F-7F98-E10E-DB6707379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311B5-EEF4-C8FD-AFF8-EDAA6D1544F0}"/>
              </a:ext>
            </a:extLst>
          </p:cNvPr>
          <p:cNvSpPr/>
          <p:nvPr/>
        </p:nvSpPr>
        <p:spPr>
          <a:xfrm>
            <a:off x="640447" y="1828799"/>
            <a:ext cx="10923368" cy="4348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476789F-3395-83D1-FEF3-EA92F67ADAFD}"/>
              </a:ext>
            </a:extLst>
          </p:cNvPr>
          <p:cNvSpPr txBox="1"/>
          <p:nvPr/>
        </p:nvSpPr>
        <p:spPr>
          <a:xfrm>
            <a:off x="721253" y="1133491"/>
            <a:ext cx="855656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8E7105D-8268-D9FD-959D-9D9B0061D2CF}"/>
              </a:ext>
            </a:extLst>
          </p:cNvPr>
          <p:cNvSpPr txBox="1"/>
          <p:nvPr/>
        </p:nvSpPr>
        <p:spPr>
          <a:xfrm>
            <a:off x="876815" y="2020321"/>
            <a:ext cx="10438369" cy="2542363"/>
          </a:xfrm>
          <a:prstGeom prst="rect">
            <a:avLst/>
          </a:prstGeom>
          <a:noFill/>
        </p:spPr>
        <p:txBody>
          <a:bodyPr wrap="square" rtlCol="0">
            <a:spAutoFit/>
          </a:bodyPr>
          <a:lstStyle/>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The syntax is very simple:</a:t>
            </a: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endParaRPr kumimoji="0" lang="en-US"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defTabSz="914400" rtl="0" eaLnBrk="1" fontAlgn="auto" latinLnBrk="0" hangingPunct="1">
              <a:lnSpc>
                <a:spcPct val="150000"/>
              </a:lnSpc>
              <a:spcBef>
                <a:spcPts val="0"/>
              </a:spcBef>
              <a:spcAft>
                <a:spcPts val="0"/>
              </a:spcAft>
              <a:buClr>
                <a:srgbClr val="000000"/>
              </a:buClr>
              <a:buSzPts val="2400"/>
              <a:buFont typeface="Wingdings" panose="05000000000000000000" pitchFamily="2" charset="2"/>
              <a:buChar char="§"/>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When we run the command above, the specified package is installed only if not already installed on the system. If we try to install an already installed package (</a:t>
            </a:r>
            <a:r>
              <a:rPr kumimoji="0" lang="en-US" b="0" i="0" u="none" strike="noStrike" kern="0" cap="none" spc="0" normalizeH="0" baseline="0" noProof="0" dirty="0" err="1">
                <a:ln>
                  <a:noFill/>
                </a:ln>
                <a:solidFill>
                  <a:srgbClr val="000000"/>
                </a:solidFill>
                <a:effectLst/>
                <a:uLnTx/>
                <a:uFillTx/>
                <a:latin typeface="Calibri"/>
                <a:ea typeface="Calibri"/>
                <a:cs typeface="Calibri"/>
                <a:sym typeface="Calibri"/>
              </a:rPr>
              <a:t>gedit</a:t>
            </a: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 in this case), we receive an error:</a:t>
            </a:r>
          </a:p>
        </p:txBody>
      </p:sp>
      <p:pic>
        <p:nvPicPr>
          <p:cNvPr id="7" name="Graphic 21">
            <a:extLst>
              <a:ext uri="{FF2B5EF4-FFF2-40B4-BE49-F238E27FC236}">
                <a16:creationId xmlns:a16="http://schemas.microsoft.com/office/drawing/2014/main" id="{082EA2D2-431F-A83A-D355-08BD4AE984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94B1901-CAAB-BCBF-2132-AB025B20E5E5}"/>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3218866" y="2855592"/>
            <a:ext cx="3817554" cy="573408"/>
          </a:xfrm>
          <a:prstGeom prst="rect">
            <a:avLst/>
          </a:prstGeom>
        </p:spPr>
      </p:pic>
      <p:pic>
        <p:nvPicPr>
          <p:cNvPr id="5" name="Picture 4">
            <a:extLst>
              <a:ext uri="{FF2B5EF4-FFF2-40B4-BE49-F238E27FC236}">
                <a16:creationId xmlns:a16="http://schemas.microsoft.com/office/drawing/2014/main" id="{EF1FEA35-B475-DEAB-989F-C45728DE14EE}"/>
              </a:ext>
            </a:extLst>
          </p:cNvPr>
          <p:cNvPicPr>
            <a:picLocks noChangeAspect="1"/>
          </p:cNvPicPr>
          <p:nvPr/>
        </p:nvPicPr>
        <p:blipFill>
          <a:blip r:embed="rId6">
            <a:duotone>
              <a:prstClr val="black"/>
              <a:schemeClr val="accent6">
                <a:tint val="45000"/>
                <a:satMod val="400000"/>
              </a:schemeClr>
            </a:duotone>
          </a:blip>
          <a:stretch>
            <a:fillRect/>
          </a:stretch>
        </p:blipFill>
        <p:spPr>
          <a:xfrm>
            <a:off x="2710382" y="4891652"/>
            <a:ext cx="5901439" cy="957155"/>
          </a:xfrm>
          <a:prstGeom prst="rect">
            <a:avLst/>
          </a:prstGeom>
        </p:spPr>
      </p:pic>
    </p:spTree>
    <p:extLst>
      <p:ext uri="{BB962C8B-B14F-4D97-AF65-F5344CB8AC3E}">
        <p14:creationId xmlns:p14="http://schemas.microsoft.com/office/powerpoint/2010/main" val="2046053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9E1C4-38FB-4FF8-45C3-126B9DFFC37B}"/>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A29BAB2B-4CE0-AC74-AA6F-E1031A887840}"/>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B7CA80D-5527-1FAF-59A6-2F3CFA39D69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4FFFD01-12E5-0D60-339A-35B5605CBB2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FB03637F-16FE-BA1E-FABD-8384FD66CAB1}"/>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3C6C3F3B-5EE3-13DC-36C2-A20A9EE0C0B7}"/>
              </a:ext>
            </a:extLst>
          </p:cNvPr>
          <p:cNvSpPr txBox="1"/>
          <p:nvPr/>
        </p:nvSpPr>
        <p:spPr>
          <a:xfrm>
            <a:off x="6069807" y="1369186"/>
            <a:ext cx="4243919" cy="5078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Calibri"/>
                <a:ea typeface="+mn-ea"/>
                <a:cs typeface="+mn-cs"/>
              </a:rPr>
              <a:t>Install vs Upgrade Packages</a:t>
            </a:r>
          </a:p>
        </p:txBody>
      </p:sp>
      <p:pic>
        <p:nvPicPr>
          <p:cNvPr id="5" name="Graphic 21">
            <a:extLst>
              <a:ext uri="{FF2B5EF4-FFF2-40B4-BE49-F238E27FC236}">
                <a16:creationId xmlns:a16="http://schemas.microsoft.com/office/drawing/2014/main" id="{430F0A5C-948F-EC54-829F-C774F3CFC3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64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69465-FB59-882A-0218-80BD0FB77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2A8F1-A199-241C-6BE6-BD1E9A65E4D5}"/>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FA7291B-59EE-D200-298C-CE598F921288}"/>
              </a:ext>
            </a:extLst>
          </p:cNvPr>
          <p:cNvSpPr txBox="1"/>
          <p:nvPr/>
        </p:nvSpPr>
        <p:spPr>
          <a:xfrm>
            <a:off x="721252" y="1133491"/>
            <a:ext cx="895759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E37A256D-8A04-033F-DE44-8D418D4F65C9}"/>
              </a:ext>
            </a:extLst>
          </p:cNvPr>
          <p:cNvSpPr txBox="1"/>
          <p:nvPr/>
        </p:nvSpPr>
        <p:spPr>
          <a:xfrm>
            <a:off x="1002783" y="1964564"/>
            <a:ext cx="10438369" cy="3927357"/>
          </a:xfrm>
          <a:prstGeom prst="rect">
            <a:avLst/>
          </a:prstGeom>
          <a:noFill/>
        </p:spPr>
        <p:txBody>
          <a:bodyPr wrap="square" rtlCol="0">
            <a:spAutoFit/>
          </a:bodyPr>
          <a:lstStyle/>
          <a:p>
            <a:pPr marL="342900" indent="-342900">
              <a:lnSpc>
                <a:spcPct val="150000"/>
              </a:lnSpc>
              <a:buFont typeface="Wingdings" panose="05000000000000000000" pitchFamily="2" charset="2"/>
              <a:buChar char="v"/>
            </a:pPr>
            <a:r>
              <a:rPr lang="en-US" sz="2400" b="1" dirty="0">
                <a:solidFill>
                  <a:schemeClr val="accent2">
                    <a:lumMod val="50000"/>
                  </a:schemeClr>
                </a:solidFill>
                <a:latin typeface="Oswald"/>
                <a:cs typeface="Arial" pitchFamily="34" charset="0"/>
              </a:rPr>
              <a:t>Install </a:t>
            </a:r>
            <a:r>
              <a:rPr lang="en-US" sz="2400" b="1" dirty="0">
                <a:solidFill>
                  <a:srgbClr val="C00000"/>
                </a:solidFill>
                <a:latin typeface="Oswald"/>
                <a:cs typeface="Arial" pitchFamily="34" charset="0"/>
              </a:rPr>
              <a:t>vs </a:t>
            </a:r>
            <a:r>
              <a:rPr lang="en-US" sz="2400" b="1" dirty="0">
                <a:solidFill>
                  <a:schemeClr val="accent2">
                    <a:lumMod val="50000"/>
                  </a:schemeClr>
                </a:solidFill>
                <a:latin typeface="Oswald"/>
                <a:cs typeface="Arial" pitchFamily="34" charset="0"/>
              </a:rPr>
              <a:t>Upgrade Packages</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term same </a:t>
            </a:r>
            <a:r>
              <a:rPr lang="en-US"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a:t>
            </a:r>
            <a:r>
              <a:rPr lang="en-US" kern="100" dirty="0">
                <a:effectLst/>
                <a:latin typeface="Calibri" panose="020F0502020204030204" pitchFamily="34" charset="0"/>
                <a:ea typeface="Calibri" panose="020F0502020204030204" pitchFamily="34" charset="0"/>
                <a:cs typeface="Arial" panose="020B0604020202020204" pitchFamily="34" charset="0"/>
              </a:rPr>
              <a:t> means the same exact version.</a:t>
            </a:r>
          </a:p>
          <a:p>
            <a:pPr marL="800100" lvl="1" indent="-342900">
              <a:lnSpc>
                <a:spcPct val="150000"/>
              </a:lnSpc>
              <a:buFont typeface="Wingdings" panose="05000000000000000000" pitchFamily="2" charset="2"/>
              <a:buChar char=""/>
            </a:pPr>
            <a:r>
              <a:rPr lang="en-US"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Installing</a:t>
            </a:r>
            <a:r>
              <a:rPr lang="en-US" kern="100" dirty="0">
                <a:effectLst/>
                <a:latin typeface="Calibri" panose="020F0502020204030204" pitchFamily="34" charset="0"/>
                <a:ea typeface="Calibri" panose="020F0502020204030204" pitchFamily="34" charset="0"/>
                <a:cs typeface="Arial" panose="020B0604020202020204" pitchFamily="34" charset="0"/>
              </a:rPr>
              <a:t> a new package version keeps the older versions installed.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This method is recommended when installing a new kernel.</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Multiple kernel versions can coexist to provide a fallback option.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Using the -U option performs an upgrade operation.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If the package is not installed, it will be installed.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If an older version exists, it will be replaced by the newer one.</a:t>
            </a:r>
          </a:p>
          <a:p>
            <a:pPr marL="800100" lvl="1" indent="-342900">
              <a:lnSpc>
                <a:spcPct val="150000"/>
              </a:lnSpc>
              <a:spcAft>
                <a:spcPts val="800"/>
              </a:spcAft>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After upgrading, older package versions are removed.</a:t>
            </a:r>
          </a:p>
        </p:txBody>
      </p:sp>
      <p:pic>
        <p:nvPicPr>
          <p:cNvPr id="7" name="Graphic 21">
            <a:extLst>
              <a:ext uri="{FF2B5EF4-FFF2-40B4-BE49-F238E27FC236}">
                <a16:creationId xmlns:a16="http://schemas.microsoft.com/office/drawing/2014/main" id="{338409E1-D199-1EAB-3C8E-4ECE5FA38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868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70361-49A3-CF71-6E7A-D4EB3F496B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88CA11-CFA8-6139-086F-E8558FC7075A}"/>
              </a:ext>
            </a:extLst>
          </p:cNvPr>
          <p:cNvSpPr/>
          <p:nvPr/>
        </p:nvSpPr>
        <p:spPr>
          <a:xfrm>
            <a:off x="640447" y="1828800"/>
            <a:ext cx="10923368" cy="4014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03131E0-2FC4-F102-5D2E-F26C3D9BAB3D}"/>
              </a:ext>
            </a:extLst>
          </p:cNvPr>
          <p:cNvSpPr txBox="1"/>
          <p:nvPr/>
        </p:nvSpPr>
        <p:spPr>
          <a:xfrm>
            <a:off x="721253" y="11334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5C4ACA6-5A85-6D4D-D53C-FA85E07AA946}"/>
              </a:ext>
            </a:extLst>
          </p:cNvPr>
          <p:cNvSpPr txBox="1"/>
          <p:nvPr/>
        </p:nvSpPr>
        <p:spPr>
          <a:xfrm>
            <a:off x="891270" y="2120681"/>
            <a:ext cx="10438369" cy="3198953"/>
          </a:xfrm>
          <a:prstGeom prst="rect">
            <a:avLst/>
          </a:prstGeom>
          <a:noFill/>
        </p:spPr>
        <p:txBody>
          <a:bodyPr wrap="square" rtlCol="0">
            <a:spAutoFit/>
          </a:bodyPr>
          <a:lstStyle/>
          <a:p>
            <a:pPr marL="0" marR="0">
              <a:lnSpc>
                <a:spcPct val="150000"/>
              </a:lnSpc>
              <a:spcAft>
                <a:spcPts val="800"/>
              </a:spcAft>
              <a:buNone/>
            </a:pPr>
            <a:r>
              <a:rPr lang="en-US" sz="2400" b="1" dirty="0">
                <a:solidFill>
                  <a:srgbClr val="002060"/>
                </a:solidFill>
                <a:latin typeface="Oswald"/>
                <a:cs typeface="Arial" pitchFamily="34" charset="0"/>
              </a:rPr>
              <a:t>Upgrade Warnings and Freshen Option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Upgrading critical software like the kernel in place is discouraged.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Older kernel versions should be kept until the new one is fully tested.</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Removing old kernels too early can cause system instability.</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a:t>
            </a:r>
            <a:r>
              <a:rPr lang="en-US"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-F </a:t>
            </a:r>
            <a:r>
              <a:rPr lang="en-US" kern="100" dirty="0">
                <a:effectLst/>
                <a:latin typeface="Calibri" panose="020F0502020204030204" pitchFamily="34" charset="0"/>
                <a:ea typeface="Calibri" panose="020F0502020204030204" pitchFamily="34" charset="0"/>
                <a:cs typeface="Arial" panose="020B0604020202020204" pitchFamily="34" charset="0"/>
              </a:rPr>
              <a:t>option is short for freshen.</a:t>
            </a:r>
          </a:p>
          <a:p>
            <a:pPr marL="800100" lvl="1" indent="-342900">
              <a:lnSpc>
                <a:spcPct val="150000"/>
              </a:lnSpc>
              <a:buFont typeface="Wingdings" panose="05000000000000000000" pitchFamily="2" charset="2"/>
              <a:buChar char=""/>
            </a:pPr>
            <a:r>
              <a:rPr lang="en-US" kern="100" dirty="0">
                <a:effectLst/>
                <a:latin typeface="Calibri" panose="020F0502020204030204" pitchFamily="34" charset="0"/>
                <a:ea typeface="Calibri" panose="020F0502020204030204" pitchFamily="34" charset="0"/>
                <a:cs typeface="Arial" panose="020B0604020202020204" pitchFamily="34" charset="0"/>
              </a:rPr>
              <a:t>The freshen option updates only existing packages.</a:t>
            </a:r>
          </a:p>
          <a:p>
            <a:pPr marL="800100" lvl="1" indent="-342900">
              <a:lnSpc>
                <a:spcPct val="150000"/>
              </a:lnSpc>
              <a:spcAft>
                <a:spcPts val="800"/>
              </a:spcAft>
              <a:buFont typeface="Wingdings" panose="05000000000000000000" pitchFamily="2" charset="2"/>
              <a:buChar char=""/>
            </a:pPr>
            <a:r>
              <a:rPr lang="en-US" b="1" kern="100" dirty="0">
                <a:solidFill>
                  <a:schemeClr val="accent2">
                    <a:lumMod val="50000"/>
                  </a:schemeClr>
                </a:solidFill>
                <a:effectLst/>
                <a:latin typeface="Calibri" panose="020F0502020204030204" pitchFamily="34" charset="0"/>
                <a:ea typeface="Calibri" panose="020F0502020204030204" pitchFamily="34" charset="0"/>
                <a:cs typeface="Arial" panose="020B0604020202020204" pitchFamily="34" charset="0"/>
              </a:rPr>
              <a:t>Packages</a:t>
            </a:r>
            <a:r>
              <a:rPr lang="en-US" kern="100" dirty="0">
                <a:effectLst/>
                <a:latin typeface="Calibri" panose="020F0502020204030204" pitchFamily="34" charset="0"/>
                <a:ea typeface="Calibri" panose="020F0502020204030204" pitchFamily="34" charset="0"/>
                <a:cs typeface="Arial" panose="020B0604020202020204" pitchFamily="34" charset="0"/>
              </a:rPr>
              <a:t> that do not already exist on the system are not installed.</a:t>
            </a:r>
          </a:p>
        </p:txBody>
      </p:sp>
      <p:pic>
        <p:nvPicPr>
          <p:cNvPr id="7" name="Graphic 21">
            <a:extLst>
              <a:ext uri="{FF2B5EF4-FFF2-40B4-BE49-F238E27FC236}">
                <a16:creationId xmlns:a16="http://schemas.microsoft.com/office/drawing/2014/main" id="{4A498EDC-DB3F-4CCE-B84E-9BEBA9AD1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318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F2DE5-7EF5-A7C8-675A-D0897C1E6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42F215-7BA5-9455-EDEE-49D2286FC0A6}"/>
              </a:ext>
            </a:extLst>
          </p:cNvPr>
          <p:cNvSpPr/>
          <p:nvPr/>
        </p:nvSpPr>
        <p:spPr>
          <a:xfrm>
            <a:off x="640447" y="1828799"/>
            <a:ext cx="10923368" cy="45943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4B82CED-2354-39CC-76AE-F36320CE605A}"/>
              </a:ext>
            </a:extLst>
          </p:cNvPr>
          <p:cNvSpPr txBox="1"/>
          <p:nvPr/>
        </p:nvSpPr>
        <p:spPr>
          <a:xfrm>
            <a:off x="721253" y="1133491"/>
            <a:ext cx="846735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23FDD1D-4B12-376F-E6AD-E77C9C213563}"/>
              </a:ext>
            </a:extLst>
          </p:cNvPr>
          <p:cNvSpPr txBox="1"/>
          <p:nvPr/>
        </p:nvSpPr>
        <p:spPr>
          <a:xfrm>
            <a:off x="876815" y="1933195"/>
            <a:ext cx="10438369" cy="3843360"/>
          </a:xfrm>
          <a:prstGeom prst="rect">
            <a:avLst/>
          </a:prstGeom>
          <a:noFill/>
        </p:spPr>
        <p:txBody>
          <a:bodyPr wrap="square" rtlCol="0">
            <a:spAutoFit/>
          </a:bodyPr>
          <a:lstStyle/>
          <a:p>
            <a:pPr marL="0" marR="0" lvl="0" indent="0" defTabSz="914400" rtl="0" eaLnBrk="1" fontAlgn="base" latinLnBrk="0" hangingPunct="1">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24A9E1"/>
                </a:solidFill>
                <a:effectLst/>
                <a:uLnTx/>
                <a:uFillTx/>
                <a:latin typeface="Oswald"/>
                <a:ea typeface="+mn-ea"/>
                <a:cs typeface="Arial" pitchFamily="34" charset="0"/>
              </a:rPr>
              <a:t>Installing a package from a remote location</a:t>
            </a:r>
          </a:p>
          <a:p>
            <a:pPr marL="0" marR="0" lvl="0" indent="0" algn="ctr" defTabSz="914400" rtl="0" eaLnBrk="1" fontAlgn="base" latinLnBrk="0" hangingPunct="1">
              <a:lnSpc>
                <a:spcPct val="15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24A9E1"/>
              </a:solidFill>
              <a:effectLst/>
              <a:uLnTx/>
              <a:uFillTx/>
              <a:latin typeface="Oswald"/>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With </a:t>
            </a:r>
            <a:r>
              <a:rPr kumimoji="0" lang="en-US" b="1" i="0" u="none" strike="noStrike" kern="1200" cap="none" spc="0" normalizeH="0" baseline="0" noProof="0" dirty="0">
                <a:ln>
                  <a:noFill/>
                </a:ln>
                <a:solidFill>
                  <a:srgbClr val="FF8C00"/>
                </a:solidFill>
                <a:effectLst/>
                <a:uLnTx/>
                <a:uFillTx/>
                <a:latin typeface="Courier New" pitchFamily="49" charset="0"/>
                <a:ea typeface="+mn-ea"/>
                <a:cs typeface="Courier New" pitchFamily="49" charset="0"/>
              </a:rPr>
              <a:t>rpm</a:t>
            </a: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 is also possible to install a package which is not on our local filesystem. </a:t>
            </a: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Say for example we want to install a package accessible via the ftp protocol; the command to run would be the following:</a:t>
            </a: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endPar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b="0" i="0" u="none" strike="noStrike" kern="1200" cap="none" spc="0" normalizeH="0" baseline="0" noProof="0" dirty="0">
                <a:ln>
                  <a:noFill/>
                </a:ln>
                <a:solidFill>
                  <a:srgbClr val="444444"/>
                </a:solidFill>
                <a:effectLst/>
                <a:uLnTx/>
                <a:uFillTx/>
                <a:latin typeface="Source Serif Pro"/>
                <a:ea typeface="+mn-ea"/>
                <a:cs typeface="Arial" pitchFamily="34" charset="0"/>
              </a:rPr>
              <a:t>It is also possible to provide a username and a password if authentication is required, including such information in the address:</a:t>
            </a:r>
          </a:p>
        </p:txBody>
      </p:sp>
      <p:pic>
        <p:nvPicPr>
          <p:cNvPr id="7" name="Graphic 21">
            <a:extLst>
              <a:ext uri="{FF2B5EF4-FFF2-40B4-BE49-F238E27FC236}">
                <a16:creationId xmlns:a16="http://schemas.microsoft.com/office/drawing/2014/main" id="{496DE90D-8AC0-530E-2822-7F62D5AE61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FAAB344-8100-2175-EB13-1EC836005496}"/>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2487587" y="4251957"/>
            <a:ext cx="7462151" cy="524301"/>
          </a:xfrm>
          <a:prstGeom prst="rect">
            <a:avLst/>
          </a:prstGeom>
        </p:spPr>
      </p:pic>
      <p:pic>
        <p:nvPicPr>
          <p:cNvPr id="5" name="Picture 4">
            <a:extLst>
              <a:ext uri="{FF2B5EF4-FFF2-40B4-BE49-F238E27FC236}">
                <a16:creationId xmlns:a16="http://schemas.microsoft.com/office/drawing/2014/main" id="{A78B2877-1DB9-4D37-3E07-D83DB46681EC}"/>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1973665" y="5730086"/>
            <a:ext cx="8987984" cy="483418"/>
          </a:xfrm>
          <a:prstGeom prst="rect">
            <a:avLst/>
          </a:prstGeom>
        </p:spPr>
      </p:pic>
    </p:spTree>
    <p:extLst>
      <p:ext uri="{BB962C8B-B14F-4D97-AF65-F5344CB8AC3E}">
        <p14:creationId xmlns:p14="http://schemas.microsoft.com/office/powerpoint/2010/main" val="304715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4E9E2-6963-4845-77E7-4E9BB76D8E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CE74CD-02D8-28D7-542D-CCCB1C36FF96}"/>
              </a:ext>
            </a:extLst>
          </p:cNvPr>
          <p:cNvSpPr/>
          <p:nvPr/>
        </p:nvSpPr>
        <p:spPr>
          <a:xfrm>
            <a:off x="640447" y="1828800"/>
            <a:ext cx="10923368" cy="403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EB4D34-4A44-4D60-C4E3-B0CD9299171F}"/>
              </a:ext>
            </a:extLst>
          </p:cNvPr>
          <p:cNvSpPr txBox="1"/>
          <p:nvPr/>
        </p:nvSpPr>
        <p:spPr>
          <a:xfrm>
            <a:off x="721253" y="11334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F3841D08-1AF4-DD3B-5A3D-D2F2469CF257}"/>
              </a:ext>
            </a:extLst>
          </p:cNvPr>
          <p:cNvSpPr txBox="1"/>
          <p:nvPr/>
        </p:nvSpPr>
        <p:spPr>
          <a:xfrm>
            <a:off x="876815" y="1959127"/>
            <a:ext cx="10438369" cy="3505062"/>
          </a:xfrm>
          <a:prstGeom prst="rect">
            <a:avLst/>
          </a:prstGeom>
          <a:noFill/>
        </p:spPr>
        <p:txBody>
          <a:bodyPr wrap="square" rtlCol="0">
            <a:spAutoFit/>
          </a:bodyPr>
          <a:lstStyle/>
          <a:p>
            <a:pPr marL="0" marR="0">
              <a:lnSpc>
                <a:spcPct val="150000"/>
              </a:lnSpc>
              <a:buNone/>
            </a:pPr>
            <a:r>
              <a:rPr lang="en-US" sz="2400" b="1" dirty="0">
                <a:solidFill>
                  <a:schemeClr val="accent6">
                    <a:lumMod val="75000"/>
                  </a:schemeClr>
                </a:solidFill>
                <a:latin typeface="Oswald"/>
                <a:cs typeface="Arial" pitchFamily="34" charset="0"/>
              </a:rPr>
              <a:t>Application Streams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RHEL 8 introduces the concept of Application Streams.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Multiple versions of user-space applications are delivered separately from the core OS.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Streams are updated more frequently than core system packages.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This approach provides greater flexibility without affecting system stability.</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 components can be delivered as modules or RPM packages.</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Application Streams are provided through the </a:t>
            </a:r>
            <a:r>
              <a:rPr lang="en-US" dirty="0" err="1">
                <a:effectLst/>
                <a:latin typeface="Times New Roman" panose="02020603050405020304" pitchFamily="18" charset="0"/>
                <a:ea typeface="Times New Roman" panose="02020603050405020304" pitchFamily="18" charset="0"/>
              </a:rPr>
              <a:t>AppStream</a:t>
            </a:r>
            <a:r>
              <a:rPr lang="en-US" dirty="0">
                <a:effectLst/>
                <a:latin typeface="Times New Roman" panose="02020603050405020304" pitchFamily="18" charset="0"/>
                <a:ea typeface="Times New Roman" panose="02020603050405020304" pitchFamily="18" charset="0"/>
              </a:rPr>
              <a:t> repository in RHEL 8.</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Each Application Stream has its own life cycle, which may be shorter than RHEL 8.</a:t>
            </a:r>
          </a:p>
        </p:txBody>
      </p:sp>
      <p:pic>
        <p:nvPicPr>
          <p:cNvPr id="7" name="Graphic 21">
            <a:extLst>
              <a:ext uri="{FF2B5EF4-FFF2-40B4-BE49-F238E27FC236}">
                <a16:creationId xmlns:a16="http://schemas.microsoft.com/office/drawing/2014/main" id="{2C995863-05DC-261B-87B0-191A846AE1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1778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23F6E-5387-58EE-E389-F79B9E3104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11E3D9-AF2C-A381-063E-D7878DF05BF8}"/>
              </a:ext>
            </a:extLst>
          </p:cNvPr>
          <p:cNvSpPr/>
          <p:nvPr/>
        </p:nvSpPr>
        <p:spPr>
          <a:xfrm>
            <a:off x="640447" y="1828800"/>
            <a:ext cx="10923368" cy="3980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F122EDB-B902-B604-DC29-75D974E56868}"/>
              </a:ext>
            </a:extLst>
          </p:cNvPr>
          <p:cNvSpPr txBox="1"/>
          <p:nvPr/>
        </p:nvSpPr>
        <p:spPr>
          <a:xfrm>
            <a:off x="721253" y="1133491"/>
            <a:ext cx="8411596"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3C37783-9E12-6730-C957-459AC192853F}"/>
              </a:ext>
            </a:extLst>
          </p:cNvPr>
          <p:cNvSpPr txBox="1"/>
          <p:nvPr/>
        </p:nvSpPr>
        <p:spPr>
          <a:xfrm>
            <a:off x="891270" y="2120681"/>
            <a:ext cx="10438369" cy="3320396"/>
          </a:xfrm>
          <a:prstGeom prst="rect">
            <a:avLst/>
          </a:prstGeom>
          <a:noFill/>
        </p:spPr>
        <p:txBody>
          <a:bodyPr wrap="square" rtlCol="0">
            <a:spAutoFit/>
          </a:bodyPr>
          <a:lstStyle/>
          <a:p>
            <a:pPr marL="342900" marR="0" indent="-342900">
              <a:buFont typeface="Wingdings" panose="05000000000000000000" pitchFamily="2" charset="2"/>
              <a:buChar char="v"/>
            </a:pPr>
            <a:r>
              <a:rPr lang="en-US" sz="2400" b="1" dirty="0">
                <a:solidFill>
                  <a:srgbClr val="8E5A6D"/>
                </a:solidFill>
                <a:latin typeface="Oswald"/>
                <a:cs typeface="Arial" pitchFamily="34" charset="0"/>
              </a:rPr>
              <a:t>Modules and Module Streams</a:t>
            </a:r>
            <a:endParaRPr lang="en-US" sz="2400" b="1" dirty="0">
              <a:solidFill>
                <a:schemeClr val="accent6">
                  <a:lumMod val="75000"/>
                </a:schemeClr>
              </a:solidFill>
              <a:latin typeface="Oswald"/>
              <a:cs typeface="Arial" pitchFamily="34" charset="0"/>
            </a:endParaRP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 </a:t>
            </a:r>
            <a:r>
              <a:rPr lang="en-US" b="1" dirty="0">
                <a:solidFill>
                  <a:schemeClr val="accent2">
                    <a:lumMod val="50000"/>
                  </a:schemeClr>
                </a:solidFill>
                <a:effectLst/>
                <a:latin typeface="Times New Roman" panose="02020603050405020304" pitchFamily="18" charset="0"/>
                <a:ea typeface="Times New Roman" panose="02020603050405020304" pitchFamily="18" charset="0"/>
              </a:rPr>
              <a:t>module</a:t>
            </a:r>
            <a:r>
              <a:rPr lang="en-US" dirty="0">
                <a:effectLst/>
                <a:latin typeface="Times New Roman" panose="02020603050405020304" pitchFamily="18" charset="0"/>
                <a:ea typeface="Times New Roman" panose="02020603050405020304" pitchFamily="18" charset="0"/>
              </a:rPr>
              <a:t> is a collection of related packages forming a logical unit.</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 module can represent an application, language stack, database, or tools set.</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All packages in a module are built, tested, and released together.</a:t>
            </a:r>
          </a:p>
          <a:p>
            <a:pPr marL="800100" lvl="1" indent="-342900">
              <a:lnSpc>
                <a:spcPct val="150000"/>
              </a:lnSpc>
              <a:buFont typeface="Wingdings" panose="05000000000000000000" pitchFamily="2" charset="2"/>
              <a:buChar char=""/>
            </a:pPr>
            <a:r>
              <a:rPr lang="en-US" dirty="0">
                <a:effectLst/>
                <a:latin typeface="Times New Roman" panose="02020603050405020304" pitchFamily="18" charset="0"/>
                <a:ea typeface="Times New Roman" panose="02020603050405020304" pitchFamily="18" charset="0"/>
              </a:rPr>
              <a:t>Module streams represent different versions of the same module.</a:t>
            </a:r>
          </a:p>
          <a:p>
            <a:pPr marL="742950" lvl="1" indent="-285750">
              <a:lnSpc>
                <a:spcPct val="150000"/>
              </a:lnSpc>
              <a:buFont typeface="Wingdings" panose="05000000000000000000" pitchFamily="2" charset="2"/>
              <a:buChar char="Ø"/>
            </a:pPr>
            <a:r>
              <a:rPr lang="en-US" b="1" dirty="0">
                <a:solidFill>
                  <a:schemeClr val="accent2">
                    <a:lumMod val="50000"/>
                  </a:schemeClr>
                </a:solidFill>
                <a:effectLst/>
                <a:latin typeface="Times New Roman" panose="02020603050405020304" pitchFamily="18" charset="0"/>
                <a:ea typeface="Times New Roman" panose="02020603050405020304" pitchFamily="18" charset="0"/>
              </a:rPr>
              <a:t>Example</a:t>
            </a:r>
            <a:r>
              <a:rPr lang="en-US" dirty="0">
                <a:effectLst/>
                <a:latin typeface="Times New Roman" panose="02020603050405020304" pitchFamily="18" charset="0"/>
                <a:ea typeface="Times New Roman" panose="02020603050405020304" pitchFamily="18" charset="0"/>
              </a:rPr>
              <a:t>: PostgreSQL module provides multiple streams such as PostgreSQL 10 and PostgreSQL 9.6.</a:t>
            </a:r>
          </a:p>
          <a:p>
            <a:pPr marL="800100" lvl="1" indent="-342900">
              <a:lnSpc>
                <a:spcPct val="150000"/>
              </a:lnSpc>
              <a:buFont typeface="Courier New" panose="02070309020205020404" pitchFamily="49" charset="0"/>
              <a:buChar char="o"/>
            </a:pPr>
            <a:r>
              <a:rPr lang="en-US" dirty="0">
                <a:effectLst/>
                <a:latin typeface="Times New Roman" panose="02020603050405020304" pitchFamily="18" charset="0"/>
                <a:ea typeface="Times New Roman" panose="02020603050405020304" pitchFamily="18" charset="0"/>
              </a:rPr>
              <a:t>Only one module stream can be installed on a system at a time.</a:t>
            </a:r>
          </a:p>
          <a:p>
            <a:pPr marL="800100" lvl="1" indent="-342900">
              <a:lnSpc>
                <a:spcPct val="150000"/>
              </a:lnSpc>
              <a:buFont typeface="Courier New" panose="02070309020205020404" pitchFamily="49" charset="0"/>
              <a:buChar char="o"/>
            </a:pPr>
            <a:r>
              <a:rPr lang="en-US" dirty="0">
                <a:effectLst/>
                <a:latin typeface="Times New Roman" panose="02020603050405020304" pitchFamily="18" charset="0"/>
                <a:ea typeface="Times New Roman" panose="02020603050405020304" pitchFamily="18" charset="0"/>
              </a:rPr>
              <a:t>Different module versions can run in separate containers.</a:t>
            </a:r>
          </a:p>
        </p:txBody>
      </p:sp>
      <p:pic>
        <p:nvPicPr>
          <p:cNvPr id="7" name="Graphic 21">
            <a:extLst>
              <a:ext uri="{FF2B5EF4-FFF2-40B4-BE49-F238E27FC236}">
                <a16:creationId xmlns:a16="http://schemas.microsoft.com/office/drawing/2014/main" id="{BBE309AA-2CCC-B0C1-5D49-47E770E7B7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3661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11463-67A6-0313-1936-65F4253177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559F51-B674-5674-97E7-16A2B73AA8BE}"/>
              </a:ext>
            </a:extLst>
          </p:cNvPr>
          <p:cNvSpPr/>
          <p:nvPr/>
        </p:nvSpPr>
        <p:spPr>
          <a:xfrm>
            <a:off x="628185" y="1718266"/>
            <a:ext cx="10923368" cy="4600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564A21-B529-D4E2-4E5D-C389F675B1E1}"/>
              </a:ext>
            </a:extLst>
          </p:cNvPr>
          <p:cNvSpPr txBox="1"/>
          <p:nvPr/>
        </p:nvSpPr>
        <p:spPr>
          <a:xfrm>
            <a:off x="721252" y="1022955"/>
            <a:ext cx="833353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376CEC0-2DB8-B3DB-5DA5-A4C0D07E9449}"/>
              </a:ext>
            </a:extLst>
          </p:cNvPr>
          <p:cNvSpPr txBox="1"/>
          <p:nvPr/>
        </p:nvSpPr>
        <p:spPr>
          <a:xfrm>
            <a:off x="891270" y="1815813"/>
            <a:ext cx="10672545" cy="4294381"/>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6"/>
                </a:solidFill>
                <a:latin typeface="Oswald"/>
                <a:cs typeface="Arial" pitchFamily="34" charset="0"/>
              </a:rPr>
              <a:t>Searching for software packages</a:t>
            </a:r>
            <a:endParaRPr lang="ar-IQ" sz="2400" b="1" dirty="0">
              <a:solidFill>
                <a:schemeClr val="accent6"/>
              </a:solidFill>
              <a:latin typeface="Oswald"/>
              <a:cs typeface="Arial" pitchFamily="34" charset="0"/>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50"/>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1" i="0" u="none" strike="noStrike" kern="1200" cap="none" spc="0" normalizeH="0" baseline="0" noProof="0" dirty="0">
                <a:ln>
                  <a:noFill/>
                </a:ln>
                <a:solidFill>
                  <a:srgbClr val="FF0000"/>
                </a:solidFill>
                <a:effectLst/>
                <a:uLnTx/>
                <a:uFillTx/>
                <a:latin typeface="Calibri"/>
                <a:ea typeface="+mn-ea"/>
                <a:cs typeface="+mn-cs"/>
              </a:rPr>
              <a:t>yum</a:t>
            </a:r>
            <a:r>
              <a:rPr kumimoji="0" lang="en-US" sz="1900" b="0" i="0" u="none" strike="noStrike" kern="1200" cap="none" spc="0" normalizeH="0" baseline="0" noProof="0" dirty="0">
                <a:ln>
                  <a:noFill/>
                </a:ln>
                <a:solidFill>
                  <a:srgbClr val="FF0000"/>
                </a:solidFill>
                <a:effectLst/>
                <a:uLnTx/>
                <a:uFillTx/>
                <a:latin typeface="Calibri"/>
                <a:ea typeface="+mn-ea"/>
                <a:cs typeface="+mn-cs"/>
              </a:rPr>
              <a:t> </a:t>
            </a:r>
            <a:r>
              <a:rPr kumimoji="0" lang="en-US" sz="1900" b="0" i="0" u="none" strike="noStrike" kern="1200" cap="none" spc="0" normalizeH="0" baseline="0" noProof="0" dirty="0">
                <a:ln>
                  <a:noFill/>
                </a:ln>
                <a:solidFill>
                  <a:prstClr val="black"/>
                </a:solidFill>
                <a:effectLst/>
                <a:uLnTx/>
                <a:uFillTx/>
                <a:latin typeface="Calibri"/>
                <a:ea typeface="+mn-ea"/>
                <a:cs typeface="+mn-cs"/>
              </a:rPr>
              <a:t>allows you to perform a complete set of operations with software packages.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The following section describes how to use </a:t>
            </a:r>
            <a:r>
              <a:rPr kumimoji="0" lang="en-US" sz="1900" b="1" i="0" u="none" strike="noStrike" kern="1200" cap="none" spc="0" normalizeH="0" baseline="0" noProof="0" dirty="0">
                <a:ln>
                  <a:noFill/>
                </a:ln>
                <a:solidFill>
                  <a:srgbClr val="FF0000"/>
                </a:solidFill>
                <a:effectLst/>
                <a:uLnTx/>
                <a:uFillTx/>
                <a:latin typeface="Calibri"/>
                <a:ea typeface="+mn-ea"/>
                <a:cs typeface="+mn-cs"/>
              </a:rPr>
              <a:t>yum</a:t>
            </a:r>
            <a:r>
              <a:rPr kumimoji="0" lang="en-US" sz="1900" b="0" i="0" u="none" strike="noStrike" kern="1200" cap="none" spc="0" normalizeH="0" baseline="0" noProof="0" dirty="0">
                <a:ln>
                  <a:noFill/>
                </a:ln>
                <a:solidFill>
                  <a:srgbClr val="FF0000"/>
                </a:solidFill>
                <a:effectLst/>
                <a:uLnTx/>
                <a:uFillTx/>
                <a:latin typeface="Calibri"/>
                <a:ea typeface="+mn-ea"/>
                <a:cs typeface="+mn-cs"/>
              </a:rPr>
              <a:t> </a:t>
            </a:r>
            <a:r>
              <a:rPr kumimoji="0" lang="en-US" sz="1900" b="0" i="0" u="none" strike="noStrike" kern="1200" cap="none" spc="0" normalizeH="0" baseline="0" noProof="0" dirty="0">
                <a:ln>
                  <a:noFill/>
                </a:ln>
                <a:solidFill>
                  <a:prstClr val="black"/>
                </a:solidFill>
                <a:effectLst/>
                <a:uLnTx/>
                <a:uFillTx/>
                <a:latin typeface="Calibri"/>
                <a:ea typeface="+mn-ea"/>
                <a:cs typeface="+mn-cs"/>
              </a:rPr>
              <a:t>to:</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chemeClr val="accent4">
                    <a:lumMod val="50000"/>
                  </a:schemeClr>
                </a:solidFill>
                <a:effectLst/>
                <a:uLnTx/>
                <a:uFillTx/>
                <a:latin typeface="Calibri"/>
                <a:ea typeface="+mn-ea"/>
                <a:cs typeface="+mn-cs"/>
              </a:rPr>
              <a:t>Search for packages.</a:t>
            </a:r>
            <a:r>
              <a:rPr kumimoji="0" lang="ar-IQ" sz="1900" b="0" i="0" u="none" strike="noStrike" kern="1200" cap="none" spc="0" normalizeH="0" baseline="0" noProof="0" dirty="0">
                <a:ln>
                  <a:noFill/>
                </a:ln>
                <a:solidFill>
                  <a:schemeClr val="accent4">
                    <a:lumMod val="50000"/>
                  </a:schemeClr>
                </a:solidFill>
                <a:effectLst/>
                <a:uLnTx/>
                <a:uFillTx/>
                <a:latin typeface="Calibri"/>
                <a:ea typeface="+mn-ea"/>
                <a:cs typeface="+mn-cs"/>
              </a:rPr>
              <a:t> </a:t>
            </a:r>
            <a:endParaRPr lang="ar-IQ" sz="1900" dirty="0">
              <a:solidFill>
                <a:schemeClr val="accent4">
                  <a:lumMod val="50000"/>
                </a:schemeClr>
              </a:solidFill>
              <a:latin typeface="Calibri"/>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00B0F0"/>
                </a:solidFill>
                <a:effectLst/>
                <a:uLnTx/>
                <a:uFillTx/>
                <a:latin typeface="Calibri"/>
                <a:ea typeface="+mn-ea"/>
                <a:cs typeface="+mn-cs"/>
              </a:rPr>
              <a:t>List packages.</a:t>
            </a:r>
            <a:endParaRPr kumimoji="0" lang="ar-IQ" sz="1900" b="0" i="0" u="none" strike="noStrike" kern="1200" cap="none" spc="0" normalizeH="0" baseline="0" noProof="0" dirty="0">
              <a:ln>
                <a:noFill/>
              </a:ln>
              <a:solidFill>
                <a:srgbClr val="00B0F0"/>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7030A0"/>
                </a:solidFill>
                <a:effectLst/>
                <a:uLnTx/>
                <a:uFillTx/>
                <a:latin typeface="Calibri"/>
                <a:ea typeface="+mn-ea"/>
                <a:cs typeface="+mn-cs"/>
              </a:rPr>
              <a:t>List repositories.</a:t>
            </a:r>
            <a:endParaRPr kumimoji="0" lang="ar-IQ" sz="1900" b="0" i="0" u="none" strike="noStrike" kern="1200" cap="none" spc="0" normalizeH="0" baseline="0" noProof="0" dirty="0">
              <a:ln>
                <a:noFill/>
              </a:ln>
              <a:solidFill>
                <a:srgbClr val="7030A0"/>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chemeClr val="accent6">
                    <a:lumMod val="75000"/>
                  </a:schemeClr>
                </a:solidFill>
                <a:effectLst/>
                <a:uLnTx/>
                <a:uFillTx/>
                <a:latin typeface="Calibri"/>
                <a:ea typeface="+mn-ea"/>
                <a:cs typeface="+mn-cs"/>
              </a:rPr>
              <a:t>Display information about the packages.</a:t>
            </a:r>
            <a:endParaRPr kumimoji="0" lang="ar-IQ" sz="1900" b="0" i="0" u="none" strike="noStrike" kern="1200" cap="none" spc="0" normalizeH="0" baseline="0" noProof="0" dirty="0">
              <a:ln>
                <a:noFill/>
              </a:ln>
              <a:solidFill>
                <a:schemeClr val="accent6">
                  <a:lumMod val="75000"/>
                </a:schemeClr>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List package groups.</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srgbClr val="203E5F"/>
                </a:solidFill>
                <a:effectLst/>
                <a:uLnTx/>
                <a:uFillTx/>
                <a:latin typeface="Calibri"/>
                <a:ea typeface="+mn-ea"/>
                <a:cs typeface="+mn-cs"/>
              </a:rPr>
              <a:t>Specify global expressions in yum input.</a:t>
            </a:r>
          </a:p>
        </p:txBody>
      </p:sp>
      <p:pic>
        <p:nvPicPr>
          <p:cNvPr id="7" name="Graphic 21">
            <a:extLst>
              <a:ext uri="{FF2B5EF4-FFF2-40B4-BE49-F238E27FC236}">
                <a16:creationId xmlns:a16="http://schemas.microsoft.com/office/drawing/2014/main" id="{A55898A0-1016-9957-5418-62042E0933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8716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8DAF4-2D6A-F551-0FCA-DDF7CBB736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6A5B4-3133-16D2-AFDB-44FBF1F4E4C0}"/>
              </a:ext>
            </a:extLst>
          </p:cNvPr>
          <p:cNvSpPr/>
          <p:nvPr/>
        </p:nvSpPr>
        <p:spPr>
          <a:xfrm>
            <a:off x="634315" y="1156742"/>
            <a:ext cx="10923368" cy="52440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B9DBB60-0A43-3B5A-FF21-61F8DC9B567F}"/>
              </a:ext>
            </a:extLst>
          </p:cNvPr>
          <p:cNvSpPr txBox="1"/>
          <p:nvPr/>
        </p:nvSpPr>
        <p:spPr>
          <a:xfrm>
            <a:off x="634315" y="542691"/>
            <a:ext cx="848965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FB14DB1-4C39-AB9F-4976-E6D09B3679F0}"/>
              </a:ext>
            </a:extLst>
          </p:cNvPr>
          <p:cNvSpPr txBox="1"/>
          <p:nvPr/>
        </p:nvSpPr>
        <p:spPr>
          <a:xfrm>
            <a:off x="876814" y="1242917"/>
            <a:ext cx="10438369" cy="540468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1</a:t>
            </a:r>
            <a:r>
              <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 Searching packages with YUM</a:t>
            </a:r>
            <a:r>
              <a:rPr kumimoji="0" lang="ar-IQ"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a:t>
            </a:r>
            <a:endPar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find a package providing a particular application or other content.</a:t>
            </a:r>
            <a:endParaRPr kumimoji="0" lang="en-US"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b="1" i="0" u="none" strike="noStrike" kern="1200" cap="none" spc="0" normalizeH="0" baseline="0" noProof="0" dirty="0">
                <a:ln>
                  <a:noFill/>
                </a:ln>
                <a:solidFill>
                  <a:srgbClr val="FF0000"/>
                </a:solidFill>
                <a:effectLst/>
                <a:uLnTx/>
                <a:uFillTx/>
                <a:latin typeface="RedHatText"/>
                <a:ea typeface="+mn-ea"/>
                <a:cs typeface="Arial" pitchFamily="34" charset="0"/>
              </a:rPr>
              <a:t>Procedure</a:t>
            </a:r>
            <a:endParaRPr kumimoji="0" lang="en-US" b="0" i="0" u="none" strike="noStrike" kern="1200" cap="none" spc="0" normalizeH="0" baseline="0" noProof="0" dirty="0">
              <a:ln>
                <a:noFill/>
              </a:ln>
              <a:solidFill>
                <a:srgbClr val="FF0000"/>
              </a:solidFill>
              <a:effectLst/>
              <a:uLnTx/>
              <a:uFillTx/>
              <a:latin typeface="RedHatText"/>
              <a:ea typeface="+mn-ea"/>
              <a:cs typeface="Arial" pitchFamily="34" charset="0"/>
            </a:endParaRP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To search for a package, use:</a:t>
            </a: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term</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a term related to the package.</a:t>
            </a:r>
          </a:p>
          <a:p>
            <a:pPr marL="457200" marR="0" lvl="0" indent="-457200" algn="ctr" defTabSz="914400" rtl="0" eaLnBrk="0" fontAlgn="base" latinLnBrk="0" hangingPunct="0">
              <a:lnSpc>
                <a:spcPct val="150000"/>
              </a:lnSpc>
              <a:spcBef>
                <a:spcPct val="0"/>
              </a:spcBef>
              <a:spcAft>
                <a:spcPct val="0"/>
              </a:spcAft>
              <a:buClrTx/>
              <a:buSzTx/>
              <a:buFont typeface="Wingdings" panose="05000000000000000000" pitchFamily="2" charset="2"/>
              <a:buChar char="v"/>
              <a:tabLst/>
              <a:defRPr/>
            </a:pPr>
            <a:r>
              <a:rPr kumimoji="0" lang="en-US" b="0" i="0" u="none" strike="noStrike" kern="1200" cap="none" spc="0" normalizeH="0" baseline="0" noProof="0" dirty="0">
                <a:ln>
                  <a:noFill/>
                </a:ln>
                <a:solidFill>
                  <a:srgbClr val="FF0000"/>
                </a:solidFill>
                <a:effectLst/>
                <a:uLnTx/>
                <a:uFillTx/>
                <a:latin typeface="RedHatText"/>
                <a:ea typeface="+mn-ea"/>
                <a:cs typeface="Arial" pitchFamily="34" charset="0"/>
              </a:rPr>
              <a:t>Note that </a:t>
            </a:r>
            <a:r>
              <a:rPr kumimoji="0" lang="en-US" b="1" i="0" u="none" strike="noStrike" kern="1200" cap="none" spc="0" normalizeH="0" baseline="0" noProof="0" dirty="0">
                <a:ln>
                  <a:noFill/>
                </a:ln>
                <a:solidFill>
                  <a:srgbClr val="669BBC"/>
                </a:solidFill>
                <a:effectLst/>
                <a:uLnTx/>
                <a:uFillTx/>
                <a:latin typeface="RedHatMono"/>
                <a:ea typeface="+mn-ea"/>
                <a:cs typeface="Arial" pitchFamily="34" charset="0"/>
              </a:rPr>
              <a:t>yum search</a:t>
            </a:r>
            <a:r>
              <a:rPr kumimoji="0" lang="en-US" b="1" i="0" u="none" strike="noStrike" kern="1200" cap="none" spc="0" normalizeH="0" baseline="0" noProof="0" dirty="0">
                <a:ln>
                  <a:noFill/>
                </a:ln>
                <a:solidFill>
                  <a:srgbClr val="669BBC"/>
                </a:solidFill>
                <a:effectLst/>
                <a:uLnTx/>
                <a:uFillTx/>
                <a:latin typeface="RedHatText"/>
                <a:ea typeface="+mn-ea"/>
                <a:cs typeface="Arial" pitchFamily="34" charset="0"/>
              </a:rPr>
              <a:t> command </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returns term matches within the name and summary of the packages. This makes the search faster and enables you to  search for packages you do not know the name of, but for which you know a related term.</a:t>
            </a:r>
            <a:endParaRPr kumimoji="0" lang="ar-IQ"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lvl="0" indent="-342900" eaLnBrk="0" fontAlgn="base" hangingPunct="0">
              <a:lnSpc>
                <a:spcPct val="150000"/>
              </a:lnSpc>
              <a:spcBef>
                <a:spcPct val="0"/>
              </a:spcBef>
              <a:spcAft>
                <a:spcPct val="0"/>
              </a:spcAft>
              <a:buFont typeface="Wingdings" pitchFamily="2" charset="2"/>
              <a:buChar char="q"/>
            </a:pPr>
            <a:r>
              <a:rPr lang="en-US" dirty="0">
                <a:solidFill>
                  <a:srgbClr val="252525"/>
                </a:solidFill>
                <a:latin typeface="RedHatText"/>
                <a:cs typeface="Arial" pitchFamily="34" charset="0"/>
              </a:rPr>
              <a:t>To include term matches within package descriptions, use:</a:t>
            </a:r>
          </a:p>
          <a:p>
            <a:pPr marL="342900" lvl="0" indent="-342900" eaLnBrk="0" fontAlgn="base" hangingPunct="0">
              <a:lnSpc>
                <a:spcPct val="150000"/>
              </a:lnSpc>
              <a:spcBef>
                <a:spcPct val="0"/>
              </a:spcBef>
              <a:spcAft>
                <a:spcPct val="0"/>
              </a:spcAft>
              <a:buFont typeface="Wingdings" pitchFamily="2" charset="2"/>
              <a:buChar char="q"/>
            </a:pPr>
            <a:r>
              <a:rPr lang="en-US" dirty="0">
                <a:solidFill>
                  <a:srgbClr val="252525"/>
                </a:solidFill>
                <a:latin typeface="RedHatText"/>
                <a:cs typeface="Arial" pitchFamily="34" charset="0"/>
              </a:rPr>
              <a:t>Replace </a:t>
            </a:r>
            <a:r>
              <a:rPr lang="en-US" i="1" dirty="0">
                <a:solidFill>
                  <a:srgbClr val="252525"/>
                </a:solidFill>
                <a:latin typeface="RedHatText"/>
                <a:cs typeface="Arial" pitchFamily="34" charset="0"/>
              </a:rPr>
              <a:t>term</a:t>
            </a:r>
            <a:r>
              <a:rPr lang="en-US" dirty="0">
                <a:solidFill>
                  <a:srgbClr val="252525"/>
                </a:solidFill>
                <a:latin typeface="RedHatText"/>
                <a:cs typeface="Arial" pitchFamily="34" charset="0"/>
              </a:rPr>
              <a:t> with a term you want to search for in a package name, summary, or description.</a:t>
            </a:r>
          </a:p>
          <a:p>
            <a:pPr marL="285750" lvl="0" indent="-285750" algn="ctr" eaLnBrk="0" fontAlgn="base" hangingPunct="0">
              <a:lnSpc>
                <a:spcPct val="150000"/>
              </a:lnSpc>
              <a:spcBef>
                <a:spcPct val="0"/>
              </a:spcBef>
              <a:spcAft>
                <a:spcPct val="0"/>
              </a:spcAft>
              <a:buFont typeface="Wingdings" panose="05000000000000000000" pitchFamily="2" charset="2"/>
              <a:buChar char="v"/>
            </a:pPr>
            <a:r>
              <a:rPr lang="en-US" dirty="0">
                <a:solidFill>
                  <a:srgbClr val="FF0000"/>
                </a:solidFill>
                <a:latin typeface="RedHatText"/>
                <a:cs typeface="Arial" pitchFamily="34" charset="0"/>
              </a:rPr>
              <a:t>Note that </a:t>
            </a:r>
            <a:r>
              <a:rPr lang="en-US" b="1" dirty="0">
                <a:solidFill>
                  <a:srgbClr val="FFC000"/>
                </a:solidFill>
                <a:latin typeface="RedHatMono"/>
                <a:cs typeface="Arial" pitchFamily="34" charset="0"/>
              </a:rPr>
              <a:t>yum search --all</a:t>
            </a:r>
            <a:r>
              <a:rPr lang="en-US" b="1" dirty="0">
                <a:solidFill>
                  <a:srgbClr val="FFC000"/>
                </a:solidFill>
                <a:latin typeface="RedHatText"/>
                <a:cs typeface="Arial" pitchFamily="34" charset="0"/>
              </a:rPr>
              <a:t> </a:t>
            </a:r>
            <a:r>
              <a:rPr lang="en-US" dirty="0">
                <a:solidFill>
                  <a:srgbClr val="252525"/>
                </a:solidFill>
                <a:latin typeface="RedHatText"/>
                <a:cs typeface="Arial" pitchFamily="34" charset="0"/>
              </a:rPr>
              <a:t>enables a more exhaustive but slower search.</a:t>
            </a:r>
          </a:p>
          <a:p>
            <a:pPr marL="457200" marR="0" lvl="0" indent="-457200" algn="ctr" defTabSz="914400" rtl="0" eaLnBrk="0" fontAlgn="base" latinLnBrk="0" hangingPunct="0">
              <a:lnSpc>
                <a:spcPct val="150000"/>
              </a:lnSpc>
              <a:spcBef>
                <a:spcPct val="0"/>
              </a:spcBef>
              <a:spcAft>
                <a:spcPct val="0"/>
              </a:spcAft>
              <a:buClrTx/>
              <a:buSzTx/>
              <a:buFont typeface="Wingdings" panose="05000000000000000000" pitchFamily="2" charset="2"/>
              <a:buChar char="v"/>
              <a:tabLst/>
              <a:defRPr/>
            </a:pPr>
            <a:endPar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endParaRPr>
          </a:p>
        </p:txBody>
      </p:sp>
      <p:pic>
        <p:nvPicPr>
          <p:cNvPr id="7" name="Graphic 21">
            <a:extLst>
              <a:ext uri="{FF2B5EF4-FFF2-40B4-BE49-F238E27FC236}">
                <a16:creationId xmlns:a16="http://schemas.microsoft.com/office/drawing/2014/main" id="{859A9D7D-28D3-C483-16CB-0B82F25B6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33795"/>
            <a:ext cx="2305141" cy="1076343"/>
          </a:xfrm>
          <a:prstGeom prst="rect">
            <a:avLst/>
          </a:prstGeom>
        </p:spPr>
      </p:pic>
      <p:pic>
        <p:nvPicPr>
          <p:cNvPr id="6" name="Picture 5">
            <a:extLst>
              <a:ext uri="{FF2B5EF4-FFF2-40B4-BE49-F238E27FC236}">
                <a16:creationId xmlns:a16="http://schemas.microsoft.com/office/drawing/2014/main" id="{6CD29711-CB71-F801-C77A-4B0FE422E2EB}"/>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Layer>
                </a14:imgProps>
              </a:ext>
            </a:extLst>
          </a:blip>
          <a:stretch>
            <a:fillRect/>
          </a:stretch>
        </p:blipFill>
        <p:spPr>
          <a:xfrm>
            <a:off x="7500129" y="5046600"/>
            <a:ext cx="2535969" cy="341095"/>
          </a:xfrm>
          <a:prstGeom prst="rect">
            <a:avLst/>
          </a:prstGeom>
        </p:spPr>
      </p:pic>
      <p:pic>
        <p:nvPicPr>
          <p:cNvPr id="9" name="Picture 8">
            <a:extLst>
              <a:ext uri="{FF2B5EF4-FFF2-40B4-BE49-F238E27FC236}">
                <a16:creationId xmlns:a16="http://schemas.microsoft.com/office/drawing/2014/main" id="{561BCD7F-EAF0-BF32-47C5-8E4C0BFCCF16}"/>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4102879" y="2868218"/>
            <a:ext cx="2487492" cy="375306"/>
          </a:xfrm>
          <a:prstGeom prst="rect">
            <a:avLst/>
          </a:prstGeom>
        </p:spPr>
      </p:pic>
    </p:spTree>
    <p:extLst>
      <p:ext uri="{BB962C8B-B14F-4D97-AF65-F5344CB8AC3E}">
        <p14:creationId xmlns:p14="http://schemas.microsoft.com/office/powerpoint/2010/main" val="36279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543DA-196C-DAFC-E994-FAFE6C9FCA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A75C8D-3D5E-A1DB-CC6F-32A98E2F19C0}"/>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7485FD6-9E1D-E27C-4679-C28BD20C930D}"/>
              </a:ext>
            </a:extLst>
          </p:cNvPr>
          <p:cNvSpPr txBox="1"/>
          <p:nvPr/>
        </p:nvSpPr>
        <p:spPr>
          <a:xfrm>
            <a:off x="721252" y="1133491"/>
            <a:ext cx="84785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7AFE914C-E94D-1E77-7512-A8E81787397D}"/>
              </a:ext>
            </a:extLst>
          </p:cNvPr>
          <p:cNvSpPr txBox="1"/>
          <p:nvPr/>
        </p:nvSpPr>
        <p:spPr>
          <a:xfrm>
            <a:off x="891270" y="2120681"/>
            <a:ext cx="10438369" cy="4247317"/>
          </a:xfrm>
          <a:prstGeom prst="rect">
            <a:avLst/>
          </a:prstGeom>
          <a:noFill/>
        </p:spPr>
        <p:txBody>
          <a:bodyPr wrap="square" rtlCol="0">
            <a:spAutoFit/>
          </a:bodyPr>
          <a:lstStyle/>
          <a:p>
            <a:pPr fontAlgn="base">
              <a:spcBef>
                <a:spcPct val="0"/>
              </a:spcBef>
              <a:spcAft>
                <a:spcPct val="0"/>
              </a:spcAft>
              <a:defRPr/>
            </a:pPr>
            <a:r>
              <a:rPr lang="en-US" sz="2400" b="1" dirty="0">
                <a:solidFill>
                  <a:srgbClr val="00AEEF"/>
                </a:solidFill>
                <a:latin typeface="RedHatDisplay"/>
                <a:cs typeface="Arial" pitchFamily="34" charset="0"/>
              </a:rPr>
              <a:t> 2.</a:t>
            </a:r>
            <a:r>
              <a:rPr lang="ar-IQ" sz="2400" b="1" dirty="0">
                <a:solidFill>
                  <a:srgbClr val="00AEEF"/>
                </a:solidFill>
                <a:latin typeface="RedHatDisplay"/>
                <a:cs typeface="Arial" pitchFamily="34" charset="0"/>
              </a:rPr>
              <a:t> </a:t>
            </a:r>
            <a:r>
              <a:rPr lang="en-US" sz="2400" b="1" dirty="0">
                <a:solidFill>
                  <a:srgbClr val="00AEEF"/>
                </a:solidFill>
                <a:latin typeface="RedHatDisplay"/>
                <a:cs typeface="Arial" pitchFamily="34" charset="0"/>
              </a:rPr>
              <a:t>Listing packages with YUM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Use the following procedure to list installed and available packages.</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19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b="1" dirty="0">
                <a:solidFill>
                  <a:srgbClr val="FF0000"/>
                </a:solidFill>
                <a:latin typeface="RedHatText"/>
                <a:cs typeface="Arial" pitchFamily="34" charset="0"/>
              </a:rPr>
              <a:t>Procedure</a:t>
            </a:r>
            <a:endParaRPr lang="ar-IQ" b="1" dirty="0">
              <a:solidFill>
                <a:srgbClr val="FF0000"/>
              </a:solidFill>
              <a:latin typeface="RedHatText"/>
              <a:cs typeface="Arial" pitchFamily="34" charset="0"/>
            </a:endParaRPr>
          </a:p>
          <a:p>
            <a:pPr marR="0" lvl="0" algn="l" defTabSz="914400" rtl="0" eaLnBrk="1" fontAlgn="auto" latinLnBrk="0" hangingPunct="1">
              <a:lnSpc>
                <a:spcPct val="100000"/>
              </a:lnSpc>
              <a:spcBef>
                <a:spcPts val="0"/>
              </a:spcBef>
              <a:spcAft>
                <a:spcPts val="0"/>
              </a:spcAft>
              <a:buClrTx/>
              <a:buSzTx/>
              <a:tabLst/>
              <a:defRPr/>
            </a:pPr>
            <a:endParaRPr lang="en-US" b="1" dirty="0">
              <a:solidFill>
                <a:srgbClr val="FF0000"/>
              </a:solidFill>
              <a:latin typeface="RedHatText"/>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To list information on all installed and available packages, use:</a:t>
            </a: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endParaRPr kumimoji="0" lang="ar-IQ" sz="1900" b="0" i="0" u="none" strike="noStrike" kern="1200" cap="none" spc="0" normalizeH="0" baseline="0" noProof="0" dirty="0">
              <a:ln>
                <a:noFill/>
              </a:ln>
              <a:solidFill>
                <a:prstClr val="black"/>
              </a:solidFill>
              <a:effectLst/>
              <a:uLnTx/>
              <a:uFillTx/>
              <a:latin typeface="Calibri"/>
              <a:ea typeface="+mn-ea"/>
              <a:cs typeface="+mn-cs"/>
            </a:endParaRPr>
          </a:p>
          <a:p>
            <a:pPr marL="342900" indent="-342900">
              <a:buFont typeface="Wingdings" pitchFamily="2" charset="2"/>
              <a:buChar char="q"/>
              <a:defRPr/>
            </a:pPr>
            <a:r>
              <a:rPr lang="en-US" sz="1900" dirty="0">
                <a:solidFill>
                  <a:srgbClr val="252525"/>
                </a:solidFill>
                <a:latin typeface="RedHatText"/>
                <a:cs typeface="Arial" pitchFamily="34" charset="0"/>
              </a:rPr>
              <a:t>To list all packages installed on your system, use:</a:t>
            </a:r>
            <a:endParaRPr lang="ar-IQ" sz="1900" dirty="0">
              <a:solidFill>
                <a:srgbClr val="252525"/>
              </a:solidFill>
              <a:latin typeface="RedHatText"/>
              <a:cs typeface="Arial" pitchFamily="34" charset="0"/>
            </a:endParaRPr>
          </a:p>
          <a:p>
            <a:pPr marL="342900" indent="-342900">
              <a:buFont typeface="Wingdings" pitchFamily="2" charset="2"/>
              <a:buChar char="q"/>
              <a:defRPr/>
            </a:pPr>
            <a:endParaRPr lang="ar-IQ" sz="1900" dirty="0">
              <a:solidFill>
                <a:srgbClr val="252525"/>
              </a:solidFill>
              <a:latin typeface="RedHatText"/>
              <a:cs typeface="Arial" pitchFamily="34" charset="0"/>
            </a:endParaRPr>
          </a:p>
          <a:p>
            <a:pPr marL="342900" indent="-342900">
              <a:buFont typeface="Wingdings" pitchFamily="2" charset="2"/>
              <a:buChar char="q"/>
              <a:defRPr/>
            </a:pPr>
            <a:r>
              <a:rPr lang="en-US" sz="1900" dirty="0">
                <a:solidFill>
                  <a:srgbClr val="252525"/>
                </a:solidFill>
                <a:latin typeface="RedHatText"/>
                <a:cs typeface="Arial" pitchFamily="34" charset="0"/>
              </a:rPr>
              <a:t>To list all packages in all enabled repositories that are available to install, use</a:t>
            </a:r>
            <a:r>
              <a:rPr lang="en-US" sz="2400" dirty="0">
                <a:solidFill>
                  <a:srgbClr val="252525"/>
                </a:solidFill>
                <a:latin typeface="RedHatText"/>
                <a:cs typeface="Arial" pitchFamily="34" charset="0"/>
              </a:rPr>
              <a:t>:</a:t>
            </a:r>
            <a:endParaRPr lang="en-US" sz="2400" dirty="0">
              <a:solidFill>
                <a:srgbClr val="151515"/>
              </a:solidFill>
              <a:latin typeface="RedHatMono"/>
              <a:cs typeface="Arial" pitchFamily="34" charset="0"/>
            </a:endParaRPr>
          </a:p>
          <a:p>
            <a:pPr marL="342900" indent="-342900">
              <a:buFont typeface="Wingdings" pitchFamily="2" charset="2"/>
              <a:buChar char="q"/>
              <a:defRPr/>
            </a:pPr>
            <a:endParaRPr lang="en-US" sz="2400" dirty="0">
              <a:solidFill>
                <a:srgbClr val="252525"/>
              </a:solidFill>
              <a:latin typeface="RedHatText"/>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Wingdings"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8F2ACC2-6981-92AD-B9CA-FF70A5DCFF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96C2697-4788-9C8D-8788-A610687DFAD6}"/>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7541843" y="4045659"/>
            <a:ext cx="1981477" cy="390580"/>
          </a:xfrm>
          <a:prstGeom prst="rect">
            <a:avLst/>
          </a:prstGeom>
        </p:spPr>
      </p:pic>
      <p:pic>
        <p:nvPicPr>
          <p:cNvPr id="8" name="Picture 7">
            <a:extLst>
              <a:ext uri="{FF2B5EF4-FFF2-40B4-BE49-F238E27FC236}">
                <a16:creationId xmlns:a16="http://schemas.microsoft.com/office/drawing/2014/main" id="{0DE047BF-E572-43AD-9624-E60D3AA35C27}"/>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6230632" y="4609313"/>
            <a:ext cx="2467319" cy="304843"/>
          </a:xfrm>
          <a:prstGeom prst="rect">
            <a:avLst/>
          </a:prstGeom>
        </p:spPr>
      </p:pic>
      <p:pic>
        <p:nvPicPr>
          <p:cNvPr id="10" name="Picture 9">
            <a:extLst>
              <a:ext uri="{FF2B5EF4-FFF2-40B4-BE49-F238E27FC236}">
                <a16:creationId xmlns:a16="http://schemas.microsoft.com/office/drawing/2014/main" id="{22F6C2E6-30DD-CA8E-E4E0-8DB37F6E88F3}"/>
              </a:ext>
            </a:extLst>
          </p:cNvPr>
          <p:cNvPicPr>
            <a:picLocks noChangeAspect="1"/>
          </p:cNvPicPr>
          <p:nvPr/>
        </p:nvPicPr>
        <p:blipFill>
          <a:blip r:embed="rId8">
            <a:duotone>
              <a:prstClr val="black"/>
              <a:schemeClr val="accent6">
                <a:tint val="45000"/>
                <a:satMod val="400000"/>
              </a:schemeClr>
            </a:duotone>
          </a:blip>
          <a:stretch>
            <a:fillRect/>
          </a:stretch>
        </p:blipFill>
        <p:spPr>
          <a:xfrm>
            <a:off x="9014741" y="5191494"/>
            <a:ext cx="2314898" cy="371527"/>
          </a:xfrm>
          <a:prstGeom prst="rect">
            <a:avLst/>
          </a:prstGeom>
        </p:spPr>
      </p:pic>
    </p:spTree>
    <p:extLst>
      <p:ext uri="{BB962C8B-B14F-4D97-AF65-F5344CB8AC3E}">
        <p14:creationId xmlns:p14="http://schemas.microsoft.com/office/powerpoint/2010/main" val="335377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E0F6D-0E37-75A5-0C07-B02439B5E4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DF16A8-895F-076D-ACD5-8594510F55E2}"/>
              </a:ext>
            </a:extLst>
          </p:cNvPr>
          <p:cNvSpPr/>
          <p:nvPr/>
        </p:nvSpPr>
        <p:spPr>
          <a:xfrm>
            <a:off x="640447" y="1828800"/>
            <a:ext cx="10923368" cy="4326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9084493-2E7F-6C04-025E-7E4CC524F340}"/>
              </a:ext>
            </a:extLst>
          </p:cNvPr>
          <p:cNvSpPr txBox="1"/>
          <p:nvPr/>
        </p:nvSpPr>
        <p:spPr>
          <a:xfrm>
            <a:off x="721253" y="1133491"/>
            <a:ext cx="854541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6D0B080A-D56C-2C1F-EFD8-0561193901F5}"/>
              </a:ext>
            </a:extLst>
          </p:cNvPr>
          <p:cNvSpPr txBox="1"/>
          <p:nvPr/>
        </p:nvSpPr>
        <p:spPr>
          <a:xfrm>
            <a:off x="891270" y="2120681"/>
            <a:ext cx="10438369" cy="3551293"/>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7030A0"/>
                </a:solidFill>
                <a:effectLst/>
                <a:uLnTx/>
                <a:uFillTx/>
                <a:latin typeface="RedHatDisplay"/>
                <a:ea typeface="+mn-ea"/>
                <a:cs typeface="Arial" pitchFamily="34" charset="0"/>
              </a:rPr>
              <a:t>3. Listing repositories with YUM</a:t>
            </a:r>
            <a:r>
              <a:rPr lang="ar-IQ" sz="2400" b="1" dirty="0">
                <a:solidFill>
                  <a:srgbClr val="7030A0"/>
                </a:solidFill>
                <a:latin typeface="RedHatDisplay"/>
                <a:cs typeface="Arial" pitchFamily="34" charset="0"/>
              </a:rPr>
              <a:t>:</a:t>
            </a:r>
            <a:endParaRPr kumimoji="0" lang="ar-IQ" sz="2400" b="1" i="0" u="none" strike="noStrike" kern="1200" cap="none" spc="0" normalizeH="0" baseline="0" noProof="0" dirty="0">
              <a:ln>
                <a:noFill/>
              </a:ln>
              <a:solidFill>
                <a:srgbClr val="7030A0"/>
              </a:solidFill>
              <a:effectLst/>
              <a:uLnTx/>
              <a:uFillTx/>
              <a:latin typeface="RedHatDisplay"/>
              <a:ea typeface="+mn-ea"/>
              <a:cs typeface="Arial" pitchFamily="34" charset="0"/>
            </a:endParaRP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FFC000"/>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list enabled and disabled repositories.</a:t>
            </a:r>
            <a:endParaRPr kumimoji="0" lang="ar-IQ"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5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285750" indent="-285750">
              <a:lnSpc>
                <a:spcPct val="150000"/>
              </a:lnSpc>
              <a:buFont typeface="Wingdings" panose="05000000000000000000" pitchFamily="2" charset="2"/>
              <a:buChar char="Ø"/>
              <a:defRPr/>
            </a:pPr>
            <a:r>
              <a:rPr lang="en-US" sz="2000" b="1" dirty="0">
                <a:solidFill>
                  <a:srgbClr val="FF0000"/>
                </a:solidFill>
                <a:latin typeface="RedHatText"/>
                <a:cs typeface="Arial" pitchFamily="34" charset="0"/>
              </a:rPr>
              <a:t>Procedure</a:t>
            </a: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rgbClr val="5B9BD5"/>
                </a:solidFill>
                <a:effectLst/>
                <a:uLnTx/>
                <a:uFillTx/>
                <a:latin typeface="RedHatText"/>
                <a:ea typeface="+mn-ea"/>
                <a:cs typeface="Arial" pitchFamily="34" charset="0"/>
              </a:rPr>
              <a:t>To list all enabled repositories on your system, use:</a:t>
            </a:r>
            <a:r>
              <a:rPr lang="ar-IQ" sz="2000" b="1" dirty="0">
                <a:solidFill>
                  <a:srgbClr val="5B9BD5"/>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endParaRPr kumimoji="0" lang="en-US" sz="2000" b="1" i="0" u="none" strike="noStrike" kern="1200" cap="none" spc="0" normalizeH="0" baseline="0" noProof="0" dirty="0">
              <a:ln>
                <a:noFill/>
              </a:ln>
              <a:solidFill>
                <a:srgbClr val="252525"/>
              </a:solidFill>
              <a:effectLst/>
              <a:highlight>
                <a:srgbClr val="FAC748"/>
              </a:highligh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list all disabled repositories on your system, use:</a:t>
            </a:r>
            <a:r>
              <a:rPr lang="ar-IQ" sz="2000" b="1" dirty="0">
                <a:solidFill>
                  <a:schemeClr val="accent4">
                    <a:lumMod val="50000"/>
                  </a:schemeClr>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a:t>
            </a:r>
            <a:r>
              <a:rPr kumimoji="0" lang="ar-IQ"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disabled</a:t>
            </a:r>
            <a:endParaRPr kumimoji="0" lang="en-US" sz="2000" b="1" i="0" u="none" strike="noStrike" kern="1200" cap="none" spc="0" normalizeH="0" baseline="0" noProof="0" dirty="0">
              <a:ln>
                <a:noFill/>
              </a:ln>
              <a:solidFill>
                <a:srgbClr val="252525"/>
              </a:solidFill>
              <a:effectLst/>
              <a:highlight>
                <a:srgbClr val="FAC748"/>
              </a:highligh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q"/>
              <a:defRPr/>
            </a:pPr>
            <a:r>
              <a:rPr kumimoji="0" lang="en-US" sz="2000" b="1" i="0" u="none" strike="noStrike" kern="1200" cap="none" spc="0" normalizeH="0" baseline="0" noProof="0" dirty="0">
                <a:ln>
                  <a:noFill/>
                </a:ln>
                <a:solidFill>
                  <a:srgbClr val="70AD47">
                    <a:lumMod val="75000"/>
                  </a:srgbClr>
                </a:solidFill>
                <a:effectLst/>
                <a:uLnTx/>
                <a:uFillTx/>
                <a:latin typeface="RedHatText"/>
                <a:ea typeface="+mn-ea"/>
                <a:cs typeface="Arial" pitchFamily="34" charset="0"/>
              </a:rPr>
              <a:t>To list both enabled and disabled repositories, use:</a:t>
            </a:r>
            <a:r>
              <a:rPr lang="ar-IQ" sz="2000" b="1" dirty="0">
                <a:solidFill>
                  <a:srgbClr val="70AD47">
                    <a:lumMod val="75000"/>
                  </a:srgbClr>
                </a:solidFill>
                <a:latin typeface="RedHatMono"/>
                <a:cs typeface="Arial" pitchFamily="34" charset="0"/>
              </a:rPr>
              <a:t>    </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yum </a:t>
            </a:r>
            <a:r>
              <a:rPr kumimoji="0" lang="en-US" sz="2000" b="1" i="0" u="none" strike="noStrike" kern="1200" cap="none" spc="0" normalizeH="0" baseline="0" noProof="0" dirty="0" err="1">
                <a:ln>
                  <a:noFill/>
                </a:ln>
                <a:solidFill>
                  <a:srgbClr val="151515"/>
                </a:solidFill>
                <a:effectLst/>
                <a:highlight>
                  <a:srgbClr val="FAC748"/>
                </a:highlight>
                <a:uLnTx/>
                <a:uFillTx/>
                <a:latin typeface="RedHatMono"/>
                <a:ea typeface="+mn-ea"/>
                <a:cs typeface="Arial" pitchFamily="34" charset="0"/>
              </a:rPr>
              <a:t>repolist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 </a:t>
            </a:r>
            <a:r>
              <a:rPr kumimoji="0" lang="ar-IQ"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t>
            </a:r>
            <a:r>
              <a:rPr kumimoji="0" lang="en-US" sz="2000" b="1" i="0" u="none" strike="noStrike" kern="1200" cap="none" spc="0" normalizeH="0" baseline="0" noProof="0" dirty="0">
                <a:ln>
                  <a:noFill/>
                </a:ln>
                <a:solidFill>
                  <a:srgbClr val="151515"/>
                </a:solidFill>
                <a:effectLst/>
                <a:highlight>
                  <a:srgbClr val="FAC748"/>
                </a:highlight>
                <a:uLnTx/>
                <a:uFillTx/>
                <a:latin typeface="RedHatMono"/>
                <a:ea typeface="+mn-ea"/>
                <a:cs typeface="Arial" pitchFamily="34" charset="0"/>
              </a:rPr>
              <a:t>all</a:t>
            </a:r>
          </a:p>
        </p:txBody>
      </p:sp>
      <p:pic>
        <p:nvPicPr>
          <p:cNvPr id="7" name="Graphic 21">
            <a:extLst>
              <a:ext uri="{FF2B5EF4-FFF2-40B4-BE49-F238E27FC236}">
                <a16:creationId xmlns:a16="http://schemas.microsoft.com/office/drawing/2014/main" id="{F12B7E29-0BC1-6D3C-062D-2955DBA3F3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40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D23F2-E6E2-FCF1-16C7-3EE02C42B9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7C02F-B07C-C06D-241C-CB831BE30DC3}"/>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1127CEE-5516-1C06-39E6-12C7EDA0F5FE}"/>
              </a:ext>
            </a:extLst>
          </p:cNvPr>
          <p:cNvSpPr txBox="1"/>
          <p:nvPr/>
        </p:nvSpPr>
        <p:spPr>
          <a:xfrm>
            <a:off x="721252" y="1133491"/>
            <a:ext cx="8723421"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17B6832-95F4-7485-E509-C9BC57AFD856}"/>
              </a:ext>
            </a:extLst>
          </p:cNvPr>
          <p:cNvSpPr txBox="1"/>
          <p:nvPr/>
        </p:nvSpPr>
        <p:spPr>
          <a:xfrm>
            <a:off x="891270" y="2120681"/>
            <a:ext cx="10438369" cy="400539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6"/>
                </a:solidFill>
                <a:effectLst/>
                <a:uLnTx/>
                <a:uFillTx/>
                <a:latin typeface="RedHatDisplay"/>
                <a:ea typeface="+mn-ea"/>
                <a:cs typeface="Arial" pitchFamily="34" charset="0"/>
              </a:rPr>
              <a:t>4. Displaying package information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4472C4">
                  <a:lumMod val="60000"/>
                  <a:lumOff val="40000"/>
                </a:srgb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You can display various types of information about a package using YUM, for example version, release, size, loaded plugins, and more.’</a:t>
            </a:r>
            <a:endParaRPr kumimoji="0" lang="en-US" sz="24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285750" marR="0" lvl="0" indent="-285750" fontAlgn="base">
              <a:lnSpc>
                <a:spcPct val="150000"/>
              </a:lnSpc>
              <a:spcBef>
                <a:spcPct val="0"/>
              </a:spcBef>
              <a:spcAft>
                <a:spcPct val="0"/>
              </a:spcAft>
              <a:buClrTx/>
              <a:buSzTx/>
              <a:buFont typeface="Wingdings" panose="05000000000000000000" pitchFamily="2" charset="2"/>
              <a:buChar char="Ø"/>
              <a:tabLst/>
              <a:defRPr/>
            </a:pPr>
            <a:r>
              <a:rPr lang="en-US" sz="2000" b="1" dirty="0">
                <a:solidFill>
                  <a:srgbClr val="FF0000"/>
                </a:solidFill>
                <a:latin typeface="RedHatText"/>
                <a:cs typeface="Arial" pitchFamily="34" charset="0"/>
              </a:rPr>
              <a:t>Procedure</a:t>
            </a: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To display information about one or more packages, use:</a:t>
            </a:r>
            <a:endParaRPr kumimoji="0" lang="ar-IQ" sz="24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50000"/>
              </a:lnSpc>
              <a:spcBef>
                <a:spcPct val="0"/>
              </a:spcBef>
              <a:spcAft>
                <a:spcPct val="0"/>
              </a:spcAft>
              <a:buClrTx/>
              <a:buSzTx/>
              <a:tabLst/>
              <a:defRPr/>
            </a:pPr>
            <a:endPar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400" b="0" i="1"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package-name</a:t>
            </a:r>
            <a:r>
              <a:rPr kumimoji="0" lang="en-US" sz="2400" b="0" i="0"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 </a:t>
            </a: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with the </a:t>
            </a:r>
            <a:r>
              <a:rPr kumimoji="0" lang="en-US" sz="2400" b="0" i="0" u="sng" strike="noStrike" kern="1200" cap="none" spc="0" normalizeH="0" baseline="0" noProof="0" dirty="0">
                <a:ln>
                  <a:noFill/>
                </a:ln>
                <a:solidFill>
                  <a:srgbClr val="252525"/>
                </a:solidFill>
                <a:effectLst/>
                <a:uLnTx/>
                <a:uFillTx/>
                <a:latin typeface="RedHatText"/>
                <a:ea typeface="+mn-ea"/>
                <a:cs typeface="Arial" pitchFamily="34" charset="0"/>
              </a:rPr>
              <a:t>name of the package</a:t>
            </a:r>
            <a:r>
              <a:rPr kumimoji="0" lang="en-US" sz="2400" b="0" i="0" u="none" strike="noStrike" kern="1200" cap="none" spc="0" normalizeH="0" baseline="0" noProof="0" dirty="0">
                <a:ln>
                  <a:noFill/>
                </a:ln>
                <a:solidFill>
                  <a:srgbClr val="252525"/>
                </a:solidFill>
                <a:effectLst/>
                <a:uLnTx/>
                <a:uFillTx/>
                <a:latin typeface="RedHatText"/>
                <a:ea typeface="+mn-ea"/>
                <a:cs typeface="Arial" pitchFamily="34" charset="0"/>
              </a:rPr>
              <a:t>.</a:t>
            </a:r>
          </a:p>
        </p:txBody>
      </p:sp>
      <p:pic>
        <p:nvPicPr>
          <p:cNvPr id="7" name="Graphic 21">
            <a:extLst>
              <a:ext uri="{FF2B5EF4-FFF2-40B4-BE49-F238E27FC236}">
                <a16:creationId xmlns:a16="http://schemas.microsoft.com/office/drawing/2014/main" id="{A2791DE8-1366-1CF6-6E37-777FF1BE47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2D07672-F852-A81C-3846-99F440735460}"/>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2885166" y="5083815"/>
            <a:ext cx="5389039" cy="437099"/>
          </a:xfrm>
          <a:prstGeom prst="rect">
            <a:avLst/>
          </a:prstGeom>
        </p:spPr>
      </p:pic>
    </p:spTree>
    <p:extLst>
      <p:ext uri="{BB962C8B-B14F-4D97-AF65-F5344CB8AC3E}">
        <p14:creationId xmlns:p14="http://schemas.microsoft.com/office/powerpoint/2010/main" val="123336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F4CB3-D333-DAF5-1330-8E07CB9D23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D623EA-FEE1-7996-4DC5-18C670D24A46}"/>
              </a:ext>
            </a:extLst>
          </p:cNvPr>
          <p:cNvSpPr/>
          <p:nvPr/>
        </p:nvSpPr>
        <p:spPr>
          <a:xfrm>
            <a:off x="640447" y="1828799"/>
            <a:ext cx="10923368" cy="4393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3222558-1D12-F884-83CE-DB55C25B77FB}"/>
              </a:ext>
            </a:extLst>
          </p:cNvPr>
          <p:cNvSpPr txBox="1"/>
          <p:nvPr/>
        </p:nvSpPr>
        <p:spPr>
          <a:xfrm>
            <a:off x="721252" y="1133491"/>
            <a:ext cx="8802067"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451FCA2-6B63-18D4-77D5-B80B9F8E0B88}"/>
              </a:ext>
            </a:extLst>
          </p:cNvPr>
          <p:cNvSpPr txBox="1"/>
          <p:nvPr/>
        </p:nvSpPr>
        <p:spPr>
          <a:xfrm>
            <a:off x="891270" y="2120681"/>
            <a:ext cx="10438369" cy="3847207"/>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3">
                    <a:lumMod val="50000"/>
                  </a:schemeClr>
                </a:solidFill>
                <a:effectLst/>
                <a:uLnTx/>
                <a:uFillTx/>
                <a:latin typeface="RedHatDisplay"/>
                <a:ea typeface="+mn-ea"/>
                <a:cs typeface="Arial" pitchFamily="34" charset="0"/>
              </a:rPr>
              <a:t>5. Listing package groups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000" b="1" i="0" u="none" strike="noStrike" kern="1200" cap="none" spc="0" normalizeH="0" baseline="0" noProof="0" dirty="0">
              <a:ln>
                <a:noFill/>
              </a:ln>
              <a:solidFill>
                <a:srgbClr val="FFC000">
                  <a:lumMod val="60000"/>
                  <a:lumOff val="40000"/>
                </a:srgbClr>
              </a:solidFill>
              <a:effectLst/>
              <a:uLnTx/>
              <a:uFillTx/>
              <a:latin typeface="RedHatDisplay"/>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to view installed package groups and filter the listing results.</a:t>
            </a:r>
            <a:endParaRPr kumimoji="0" lang="ar-IQ"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R="0" lvl="0" algn="l" defTabSz="914400" rtl="0" eaLnBrk="0" fontAlgn="base" latinLnBrk="0" hangingPunct="0">
              <a:lnSpc>
                <a:spcPct val="10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lang="en-US" sz="2000" b="1" dirty="0">
                <a:solidFill>
                  <a:srgbClr val="FF0000"/>
                </a:solidFill>
                <a:latin typeface="RedHatText"/>
                <a:cs typeface="Arial" pitchFamily="34" charset="0"/>
              </a:rPr>
              <a:t>Procedure</a:t>
            </a:r>
            <a:endParaRPr lang="ar-IQ" sz="2000" b="1" dirty="0">
              <a:solidFill>
                <a:srgbClr val="FF0000"/>
              </a:solidFill>
              <a:latin typeface="RedHatText"/>
              <a:cs typeface="Arial" pitchFamily="34" charset="0"/>
            </a:endParaRPr>
          </a:p>
          <a:p>
            <a:pPr marR="0" lvl="0" algn="l" defTabSz="914400" rtl="0" eaLnBrk="0" fontAlgn="base" latinLnBrk="0" hangingPunct="0">
              <a:lnSpc>
                <a:spcPct val="100000"/>
              </a:lnSpc>
              <a:spcBef>
                <a:spcPct val="0"/>
              </a:spcBef>
              <a:spcAft>
                <a:spcPct val="0"/>
              </a:spcAft>
              <a:buClrTx/>
              <a:buSzTx/>
              <a:tabLst/>
              <a:defRPr/>
            </a:pPr>
            <a:endParaRPr lang="en-US" sz="2000" b="1" dirty="0">
              <a:solidFill>
                <a:srgbClr val="FF0000"/>
              </a:solidFill>
              <a:latin typeface="RedHatText"/>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ED7D31"/>
                </a:solidFill>
                <a:effectLst/>
                <a:uLnTx/>
                <a:uFillTx/>
                <a:latin typeface="RedHatText"/>
                <a:ea typeface="+mn-ea"/>
                <a:cs typeface="Arial" pitchFamily="34" charset="0"/>
              </a:rPr>
              <a:t>To view the number of installed and available groups, use:</a:t>
            </a:r>
            <a:endParaRPr kumimoji="0" lang="en-US" sz="2000" b="0" i="0" u="none" strike="noStrike" kern="1200" cap="none" spc="0" normalizeH="0" baseline="0" noProof="0" dirty="0">
              <a:ln>
                <a:noFill/>
              </a:ln>
              <a:solidFill>
                <a:srgbClr val="ED7D31"/>
              </a:solidFill>
              <a:effectLst/>
              <a:uLnTx/>
              <a:uFillTx/>
              <a:latin typeface="RedHatMono"/>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FF0000"/>
              </a:solidFill>
              <a:effectLst/>
              <a:uLnTx/>
              <a:uFillTx/>
              <a:latin typeface="RedHatText"/>
              <a:ea typeface="+mn-ea"/>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list all installed and available groups, use:</a:t>
            </a:r>
            <a:endParaRPr kumimoji="0" lang="en-US" sz="2000" b="0" i="0" u="none" strike="noStrike" kern="1200" cap="none" spc="0" normalizeH="0" baseline="0" noProof="0" dirty="0">
              <a:ln>
                <a:noFill/>
              </a:ln>
              <a:solidFill>
                <a:schemeClr val="accent4">
                  <a:lumMod val="50000"/>
                </a:schemeClr>
              </a:solidFill>
              <a:effectLst/>
              <a:uLnTx/>
              <a:uFillTx/>
              <a:latin typeface="RedHatMono"/>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algn="ctr" defTabSz="914400" rtl="0" eaLnBrk="0" fontAlgn="base" latinLnBrk="0" hangingPunct="0">
              <a:lnSpc>
                <a:spcPct val="100000"/>
              </a:lnSpc>
              <a:spcBef>
                <a:spcPct val="0"/>
              </a:spcBef>
              <a:spcAft>
                <a:spcPct val="0"/>
              </a:spcAft>
              <a:buClrTx/>
              <a:buSzTx/>
              <a:buFont typeface="Wingdings" pitchFamily="2" charset="2"/>
              <a:buChar char="v"/>
              <a:tabLst/>
              <a:defRPr/>
            </a:pPr>
            <a:r>
              <a:rPr kumimoji="0" lang="en-US" sz="2000" b="0" i="0" u="none" strike="noStrike" kern="1200" cap="none" spc="0" normalizeH="0" baseline="0" noProof="0" dirty="0">
                <a:ln>
                  <a:noFill/>
                </a:ln>
                <a:solidFill>
                  <a:srgbClr val="C00000"/>
                </a:solidFill>
                <a:effectLst/>
                <a:uLnTx/>
                <a:uFillTx/>
                <a:latin typeface="RedHatText"/>
                <a:ea typeface="+mn-ea"/>
                <a:cs typeface="Arial" pitchFamily="34" charset="0"/>
              </a:rPr>
              <a:t>Note that </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you can filter the results by appending command line options for the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 group list</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command </a:t>
            </a:r>
            <a:r>
              <a:rPr kumimoji="0" lang="en-US" sz="2000" b="0" i="0" u="none" strike="noStrike" kern="1200" cap="none" spc="0" normalizeH="0" baseline="0" noProof="0" dirty="0">
                <a:ln>
                  <a:noFill/>
                </a:ln>
                <a:solidFill>
                  <a:srgbClr val="7030A0"/>
                </a:solidFill>
                <a:effectLst/>
                <a:uLnTx/>
                <a:uFillTx/>
                <a:latin typeface="RedHatText"/>
                <a:ea typeface="+mn-ea"/>
                <a:cs typeface="Arial" pitchFamily="34" charset="0"/>
              </a:rPr>
              <a:t>(</a:t>
            </a:r>
            <a:r>
              <a:rPr kumimoji="0" lang="en-US" sz="2000" b="0" i="0" u="none" strike="noStrike" kern="1200" cap="none" spc="0" normalizeH="0" baseline="0" noProof="0" dirty="0">
                <a:ln>
                  <a:noFill/>
                </a:ln>
                <a:solidFill>
                  <a:srgbClr val="7030A0"/>
                </a:solidFill>
                <a:effectLst/>
                <a:uLnTx/>
                <a:uFillTx/>
                <a:latin typeface="RedHatMono"/>
                <a:ea typeface="+mn-ea"/>
                <a:cs typeface="Arial" pitchFamily="34" charset="0"/>
              </a:rPr>
              <a:t>--hidden</a:t>
            </a:r>
            <a:r>
              <a:rPr kumimoji="0" lang="en-US" sz="2000" b="0" i="0" u="none" strike="noStrike" kern="1200" cap="none" spc="0" normalizeH="0" baseline="0" noProof="0" dirty="0">
                <a:ln>
                  <a:noFill/>
                </a:ln>
                <a:solidFill>
                  <a:srgbClr val="7030A0"/>
                </a:solidFill>
                <a:effectLst/>
                <a:uLnTx/>
                <a:uFillTx/>
                <a:latin typeface="RedHatText"/>
                <a:ea typeface="+mn-ea"/>
                <a:cs typeface="Arial" pitchFamily="34" charset="0"/>
              </a:rPr>
              <a:t>, </a:t>
            </a:r>
            <a:r>
              <a:rPr kumimoji="0" lang="en-US" sz="2000" b="0" i="0" u="none" strike="noStrike" kern="1200" cap="none" spc="0" normalizeH="0" baseline="0" noProof="0" dirty="0">
                <a:ln>
                  <a:noFill/>
                </a:ln>
                <a:solidFill>
                  <a:srgbClr val="7030A0"/>
                </a:solidFill>
                <a:effectLst/>
                <a:uLnTx/>
                <a:uFillTx/>
                <a:latin typeface="RedHatMono"/>
                <a:ea typeface="+mn-ea"/>
                <a:cs typeface="Arial" pitchFamily="34" charset="0"/>
              </a:rPr>
              <a:t>--available</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For more available options see the man pages.</a:t>
            </a:r>
          </a:p>
        </p:txBody>
      </p:sp>
      <p:pic>
        <p:nvPicPr>
          <p:cNvPr id="7" name="Graphic 21">
            <a:extLst>
              <a:ext uri="{FF2B5EF4-FFF2-40B4-BE49-F238E27FC236}">
                <a16:creationId xmlns:a16="http://schemas.microsoft.com/office/drawing/2014/main" id="{4E1C268F-A5C3-F194-1624-4F9ECD3394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597D81DF-22EF-D6B6-4858-F6E7C101AF36}"/>
              </a:ext>
            </a:extLst>
          </p:cNvPr>
          <p:cNvPicPr>
            <a:picLocks noChangeAspect="1"/>
          </p:cNvPicPr>
          <p:nvPr/>
        </p:nvPicPr>
        <p:blipFill>
          <a:blip r:embed="rId4">
            <a:duotone>
              <a:prstClr val="black"/>
              <a:schemeClr val="accent5">
                <a:tint val="45000"/>
                <a:satMod val="400000"/>
              </a:schemeClr>
            </a:duotone>
            <a:extLst>
              <a:ext uri="{BEBA8EAE-BF5A-486C-A8C5-ECC9F3942E4B}">
                <a14:imgProps xmlns:a14="http://schemas.microsoft.com/office/drawing/2010/main">
                  <a14:imgLayer r:embed="rId5">
                    <a14:imgEffect>
                      <a14:colorTemperature colorTemp="5300"/>
                    </a14:imgEffect>
                  </a14:imgLayer>
                </a14:imgProps>
              </a:ext>
            </a:extLst>
          </a:blip>
          <a:stretch>
            <a:fillRect/>
          </a:stretch>
        </p:blipFill>
        <p:spPr>
          <a:xfrm>
            <a:off x="7613246" y="4090264"/>
            <a:ext cx="2169410" cy="353956"/>
          </a:xfrm>
          <a:prstGeom prst="rect">
            <a:avLst/>
          </a:prstGeom>
        </p:spPr>
      </p:pic>
      <p:pic>
        <p:nvPicPr>
          <p:cNvPr id="9" name="Picture 8">
            <a:extLst>
              <a:ext uri="{FF2B5EF4-FFF2-40B4-BE49-F238E27FC236}">
                <a16:creationId xmlns:a16="http://schemas.microsoft.com/office/drawing/2014/main" id="{8357D0BB-5B6F-2C3F-E1EF-BDDC3DD5FC24}"/>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11200"/>
                    </a14:imgEffect>
                  </a14:imgLayer>
                </a14:imgProps>
              </a:ext>
            </a:extLst>
          </a:blip>
          <a:stretch>
            <a:fillRect/>
          </a:stretch>
        </p:blipFill>
        <p:spPr>
          <a:xfrm>
            <a:off x="5976322" y="4705920"/>
            <a:ext cx="2063049" cy="353955"/>
          </a:xfrm>
          <a:prstGeom prst="rect">
            <a:avLst/>
          </a:prstGeom>
        </p:spPr>
      </p:pic>
    </p:spTree>
    <p:extLst>
      <p:ext uri="{BB962C8B-B14F-4D97-AF65-F5344CB8AC3E}">
        <p14:creationId xmlns:p14="http://schemas.microsoft.com/office/powerpoint/2010/main" val="235795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843B3-14D6-8DA2-3262-7F5585C110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7F8AF-7F2F-53DC-3F4B-FCB074E7AD33}"/>
              </a:ext>
            </a:extLst>
          </p:cNvPr>
          <p:cNvSpPr/>
          <p:nvPr/>
        </p:nvSpPr>
        <p:spPr>
          <a:xfrm>
            <a:off x="640447" y="1483113"/>
            <a:ext cx="10923368" cy="4835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E179836-B4A8-52F9-B8B2-7DA5EA485F04}"/>
              </a:ext>
            </a:extLst>
          </p:cNvPr>
          <p:cNvSpPr txBox="1"/>
          <p:nvPr/>
        </p:nvSpPr>
        <p:spPr>
          <a:xfrm>
            <a:off x="732404" y="807134"/>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B6679677-A11D-5BA7-7EAE-ED8B95117F41}"/>
              </a:ext>
            </a:extLst>
          </p:cNvPr>
          <p:cNvSpPr txBox="1"/>
          <p:nvPr/>
        </p:nvSpPr>
        <p:spPr>
          <a:xfrm>
            <a:off x="876814" y="1408311"/>
            <a:ext cx="10438369" cy="3276282"/>
          </a:xfrm>
          <a:prstGeom prst="rect">
            <a:avLst/>
          </a:prstGeom>
          <a:noFill/>
        </p:spPr>
        <p:txBody>
          <a:bodyPr wrap="square" rtlCol="0">
            <a:spAutoFit/>
          </a:bodyPr>
          <a:lstStyle/>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92D050"/>
                </a:solidFill>
                <a:effectLst/>
                <a:uLnTx/>
                <a:uFillTx/>
                <a:latin typeface="RedHatText"/>
                <a:ea typeface="+mn-ea"/>
                <a:cs typeface="Arial" pitchFamily="34" charset="0"/>
              </a:rPr>
              <a:t>To list mandatory and optional packages contained in a particular group, use:</a:t>
            </a:r>
            <a:endParaRPr kumimoji="0" lang="en-US" sz="2000" b="0" i="0" u="none" strike="noStrike" kern="1200" cap="none" spc="0" normalizeH="0" baseline="0" noProof="0" dirty="0">
              <a:ln>
                <a:noFill/>
              </a:ln>
              <a:solidFill>
                <a:srgbClr val="92D050"/>
              </a:solidFill>
              <a:effectLst/>
              <a:uLnTx/>
              <a:uFillTx/>
              <a:latin typeface="RedHatMon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rPr>
              <a:t>Replace </a:t>
            </a:r>
            <a:r>
              <a:rPr kumimoji="0" lang="en-US" sz="2000" b="0" i="1" u="none" strike="noStrike" kern="1200" cap="none" spc="0" normalizeH="0" baseline="0" noProof="0" dirty="0">
                <a:ln>
                  <a:noFill/>
                </a:ln>
                <a:solidFill>
                  <a:schemeClr val="accent2">
                    <a:lumMod val="50000"/>
                  </a:schemeClr>
                </a:solidFill>
                <a:effectLst/>
                <a:uLnTx/>
                <a:uFillTx/>
                <a:latin typeface="RedHatText"/>
                <a:ea typeface="+mn-ea"/>
                <a:cs typeface="Arial" pitchFamily="34" charset="0"/>
              </a:rPr>
              <a:t>group-name</a:t>
            </a:r>
            <a:r>
              <a:rPr kumimoji="0" lang="en-US" sz="2000" b="0" i="0" u="none" strike="noStrike" kern="1200" cap="none" spc="0" normalizeH="0" baseline="0" noProof="0" dirty="0">
                <a:ln>
                  <a:noFill/>
                </a:ln>
                <a:solidFill>
                  <a:srgbClr val="0070C0"/>
                </a:solidFill>
                <a:effectLst/>
                <a:uLnTx/>
                <a:uFillTx/>
                <a:latin typeface="RedHatText"/>
                <a:ea typeface="+mn-ea"/>
                <a:cs typeface="Arial" pitchFamily="34" charset="0"/>
              </a:rPr>
              <a:t> with the name of the group.</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2000" b="0" i="0" u="none" strike="noStrike" kern="1200" cap="none" spc="0" normalizeH="0" baseline="0" noProof="0" dirty="0">
                <a:ln>
                  <a:noFill/>
                </a:ln>
                <a:solidFill>
                  <a:schemeClr val="accent2">
                    <a:lumMod val="50000"/>
                  </a:schemeClr>
                </a:solidFill>
                <a:effectLst/>
                <a:uLnTx/>
                <a:uFillTx/>
                <a:latin typeface="Calibri"/>
                <a:ea typeface="+mn-ea"/>
                <a:cs typeface="+mn-cs"/>
              </a:rPr>
              <a:t> </a:t>
            </a:r>
            <a:r>
              <a:rPr kumimoji="0" lang="en-US" sz="2000" b="1" i="0" u="none" strike="noStrike" kern="1200" cap="none" spc="0" normalizeH="0" baseline="0" noProof="0" dirty="0">
                <a:ln>
                  <a:noFill/>
                </a:ln>
                <a:solidFill>
                  <a:schemeClr val="accent2">
                    <a:lumMod val="50000"/>
                  </a:schemeClr>
                </a:solidFill>
                <a:effectLst/>
                <a:uLnTx/>
                <a:uFillTx/>
                <a:latin typeface="Calibri"/>
                <a:ea typeface="+mn-ea"/>
                <a:cs typeface="+mn-cs"/>
              </a:rPr>
              <a:t>Installing a package group with YUM</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Ø"/>
              <a:tabLst/>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The following procedure describes how to install a package group by a group name or by a </a:t>
            </a:r>
            <a:r>
              <a:rPr kumimoji="0" lang="en-US" sz="2000" b="0" i="0" u="none" strike="noStrike" kern="1200" cap="none" spc="0" normalizeH="0" baseline="0" noProof="0" dirty="0" err="1">
                <a:ln>
                  <a:noFill/>
                </a:ln>
                <a:solidFill>
                  <a:srgbClr val="7030A0"/>
                </a:solidFill>
                <a:effectLst/>
                <a:uLnTx/>
                <a:uFillTx/>
                <a:latin typeface="Calibri"/>
                <a:ea typeface="+mn-ea"/>
                <a:cs typeface="+mn-cs"/>
              </a:rPr>
              <a:t>groupID</a:t>
            </a:r>
            <a:r>
              <a:rPr kumimoji="0" lang="en-US" sz="2000" b="0" i="0" u="none" strike="noStrike" kern="1200" cap="none" spc="0" normalizeH="0" baseline="0" noProof="0" dirty="0">
                <a:ln>
                  <a:noFill/>
                </a:ln>
                <a:solidFill>
                  <a:prstClr val="black"/>
                </a:solidFill>
                <a:effectLst/>
                <a:uLnTx/>
                <a:uFillTx/>
                <a:latin typeface="Calibri"/>
                <a:ea typeface="+mn-ea"/>
                <a:cs typeface="+mn-cs"/>
              </a:rPr>
              <a:t> using yum.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To install a package group by a group name, use:</a:t>
            </a:r>
          </a:p>
        </p:txBody>
      </p:sp>
      <p:pic>
        <p:nvPicPr>
          <p:cNvPr id="7" name="Graphic 21">
            <a:extLst>
              <a:ext uri="{FF2B5EF4-FFF2-40B4-BE49-F238E27FC236}">
                <a16:creationId xmlns:a16="http://schemas.microsoft.com/office/drawing/2014/main" id="{DFEF4535-12AE-32BA-8DBB-78ED3AA959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2DD5CD-E5F0-9C6D-C98A-33373CE0F4DC}"/>
              </a:ext>
            </a:extLst>
          </p:cNvPr>
          <p:cNvPicPr>
            <a:picLocks noChangeAspect="1" noChangeArrowheads="1"/>
          </p:cNvPicPr>
          <p:nvPr/>
        </p:nvPicPr>
        <p:blipFill>
          <a:blip r:embed="rId4">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2265199" y="2040017"/>
            <a:ext cx="5451446" cy="41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8562424F-086E-7F10-2A17-1E717C5E2037}"/>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8800"/>
                    </a14:imgEffect>
                  </a14:imgLayer>
                </a14:imgProps>
              </a:ext>
            </a:extLst>
          </a:blip>
          <a:stretch>
            <a:fillRect/>
          </a:stretch>
        </p:blipFill>
        <p:spPr>
          <a:xfrm>
            <a:off x="3074019" y="4655659"/>
            <a:ext cx="5057212" cy="1588059"/>
          </a:xfrm>
          <a:prstGeom prst="rect">
            <a:avLst/>
          </a:prstGeom>
        </p:spPr>
      </p:pic>
    </p:spTree>
    <p:extLst>
      <p:ext uri="{BB962C8B-B14F-4D97-AF65-F5344CB8AC3E}">
        <p14:creationId xmlns:p14="http://schemas.microsoft.com/office/powerpoint/2010/main" val="156264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22517-30E7-A1B6-6A03-43987B210B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835F94-64D9-8BF3-6F93-33A2162FF61B}"/>
              </a:ext>
            </a:extLst>
          </p:cNvPr>
          <p:cNvSpPr/>
          <p:nvPr/>
        </p:nvSpPr>
        <p:spPr>
          <a:xfrm>
            <a:off x="640447" y="1216461"/>
            <a:ext cx="10923368" cy="51018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6CF710C-CDA4-94FB-0292-65DEB0412A82}"/>
              </a:ext>
            </a:extLst>
          </p:cNvPr>
          <p:cNvSpPr txBox="1"/>
          <p:nvPr/>
        </p:nvSpPr>
        <p:spPr>
          <a:xfrm>
            <a:off x="765857" y="562403"/>
            <a:ext cx="8553403"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E663A24D-0183-3433-EFEF-28A51259ADF1}"/>
              </a:ext>
            </a:extLst>
          </p:cNvPr>
          <p:cNvSpPr txBox="1"/>
          <p:nvPr/>
        </p:nvSpPr>
        <p:spPr>
          <a:xfrm>
            <a:off x="765857" y="1320544"/>
            <a:ext cx="10438369" cy="4850687"/>
          </a:xfrm>
          <a:prstGeom prst="rect">
            <a:avLst/>
          </a:prstGeom>
          <a:noFill/>
        </p:spPr>
        <p:txBody>
          <a:bodyPr wrap="square" rtlCol="0">
            <a:spAutoFit/>
          </a:bodyPr>
          <a:lstStyle/>
          <a:p>
            <a:pPr fontAlgn="base">
              <a:spcBef>
                <a:spcPct val="0"/>
              </a:spcBef>
              <a:spcAft>
                <a:spcPct val="0"/>
              </a:spcAft>
              <a:defRPr/>
            </a:pPr>
            <a:r>
              <a:rPr kumimoji="0" lang="en-US" sz="1800" b="0"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 </a:t>
            </a:r>
            <a:r>
              <a:rPr lang="en-US" sz="2400" b="1" dirty="0">
                <a:solidFill>
                  <a:schemeClr val="accent5">
                    <a:lumMod val="50000"/>
                  </a:schemeClr>
                </a:solidFill>
                <a:latin typeface="RedHatDisplay"/>
                <a:cs typeface="Arial" pitchFamily="34" charset="0"/>
              </a:rPr>
              <a:t>6. Specifying a package name in YUM input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0000"/>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To optimize the installation and removal process, you can append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-n</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a:t>
            </a:r>
            <a:r>
              <a:rPr kumimoji="0" lang="en-US" sz="1800" b="0" i="0" u="none" strike="noStrike" kern="1200" cap="none" spc="0" normalizeH="0" baseline="0" noProof="0" dirty="0" err="1">
                <a:ln>
                  <a:noFill/>
                </a:ln>
                <a:solidFill>
                  <a:srgbClr val="000000"/>
                </a:solidFill>
                <a:effectLst/>
                <a:uLnTx/>
                <a:uFillTx/>
                <a:latin typeface="RedHatMono"/>
                <a:ea typeface="+mn-ea"/>
                <a:cs typeface="Arial" pitchFamily="34" charset="0"/>
              </a:rPr>
              <a:t>na</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or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a:t>
            </a:r>
            <a:r>
              <a:rPr kumimoji="0" lang="en-US" sz="1800" b="0" i="0" u="none" strike="noStrike" kern="1200" cap="none" spc="0" normalizeH="0" baseline="0" noProof="0" dirty="0" err="1">
                <a:ln>
                  <a:noFill/>
                </a:ln>
                <a:solidFill>
                  <a:srgbClr val="000000"/>
                </a:solidFill>
                <a:effectLst/>
                <a:uLnTx/>
                <a:uFillTx/>
                <a:latin typeface="RedHatMono"/>
                <a:ea typeface="+mn-ea"/>
                <a:cs typeface="Arial" pitchFamily="34" charset="0"/>
              </a:rPr>
              <a:t>nevra</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suffixes to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yum install</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sz="1800" b="0" i="0" u="none" strike="noStrike" kern="1200" cap="none" spc="0" normalizeH="0" baseline="0" noProof="0" dirty="0">
                <a:ln>
                  <a:noFill/>
                </a:ln>
                <a:solidFill>
                  <a:srgbClr val="000000"/>
                </a:solidFill>
                <a:effectLst/>
                <a:uLnTx/>
                <a:uFillTx/>
                <a:latin typeface="RedHatMono"/>
                <a:ea typeface="+mn-ea"/>
                <a:cs typeface="Arial" pitchFamily="34" charset="0"/>
              </a:rPr>
              <a:t>yum remove</a:t>
            </a:r>
            <a:r>
              <a:rPr kumimoji="0" lang="en-US" sz="1800" b="0" i="0" u="none" strike="noStrike" kern="1200" cap="none" spc="0" normalizeH="0" baseline="0" noProof="0" dirty="0">
                <a:ln>
                  <a:noFill/>
                </a:ln>
                <a:solidFill>
                  <a:srgbClr val="252525"/>
                </a:solidFill>
                <a:effectLst/>
                <a:uLnTx/>
                <a:uFillTx/>
                <a:latin typeface="RedHatText"/>
                <a:ea typeface="+mn-ea"/>
                <a:cs typeface="Arial" pitchFamily="34" charset="0"/>
              </a:rPr>
              <a:t> commands to explicitly define how to parse an argument:</a:t>
            </a:r>
            <a:endParaRPr lang="en-US" dirty="0">
              <a:solidFill>
                <a:srgbClr val="252525"/>
              </a:solidFill>
              <a:latin typeface="RedHatText"/>
              <a:cs typeface="Arial" pitchFamily="34" charset="0"/>
            </a:endParaRPr>
          </a:p>
          <a:p>
            <a:pPr marL="285750" indent="-285750" eaLnBrk="0" fontAlgn="base" hangingPunct="0">
              <a:lnSpc>
                <a:spcPct val="150000"/>
              </a:lnSpc>
              <a:spcBef>
                <a:spcPct val="0"/>
              </a:spcBef>
              <a:spcAft>
                <a:spcPct val="0"/>
              </a:spcAft>
              <a:buFont typeface="Wingdings" panose="05000000000000000000" pitchFamily="2" charset="2"/>
              <a:buChar char="§"/>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use:     </a:t>
            </a:r>
            <a:r>
              <a:rPr lang="en-US" b="1" dirty="0">
                <a:solidFill>
                  <a:srgbClr val="151515"/>
                </a:solidFill>
                <a:highlight>
                  <a:srgbClr val="FAC748"/>
                </a:highlight>
                <a:latin typeface="RedHatMono"/>
                <a:cs typeface="Arial" pitchFamily="34" charset="0"/>
              </a:rPr>
              <a:t># yum install-n </a:t>
            </a:r>
            <a:r>
              <a:rPr lang="en-US" b="1" i="1" dirty="0">
                <a:solidFill>
                  <a:srgbClr val="151515"/>
                </a:solidFill>
                <a:highlight>
                  <a:srgbClr val="FAC748"/>
                </a:highlight>
                <a:latin typeface="RedHatMono"/>
                <a:cs typeface="Arial" pitchFamily="34" charset="0"/>
              </a:rPr>
              <a:t>name</a:t>
            </a:r>
            <a:endParaRPr kumimoji="0" lang="en-US" sz="1800" b="1" i="0" u="none" strike="noStrike" kern="1200" cap="none" spc="0" normalizeH="0" baseline="0" noProof="0" dirty="0">
              <a:ln>
                <a:noFill/>
              </a:ln>
              <a:solidFill>
                <a:srgbClr val="FF0000"/>
              </a:solidFill>
              <a:effectLst/>
              <a:highlight>
                <a:srgbClr val="FAC748"/>
              </a:highlight>
              <a:uLnTx/>
              <a:uFillTx/>
              <a:latin typeface="RedHatMono"/>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lang="en-US" dirty="0">
                <a:solidFill>
                  <a:srgbClr val="252525"/>
                </a:solidFill>
                <a:latin typeface="RedHatText"/>
                <a:cs typeface="Arial" pitchFamily="34" charset="0"/>
              </a:rPr>
              <a:t>Replace name with the exact name of the package</a:t>
            </a:r>
            <a:r>
              <a:rPr kumimoji="0" lang="en-US" b="0" i="0" u="none" strike="noStrike" kern="1200" cap="none" spc="0" normalizeH="0" baseline="0" noProof="0" dirty="0">
                <a:ln>
                  <a:noFill/>
                </a:ln>
                <a:solidFill>
                  <a:srgbClr val="92D050"/>
                </a:solidFill>
                <a:effectLst/>
                <a:uLnTx/>
                <a:uFillTx/>
                <a:latin typeface="RedHatText"/>
                <a:ea typeface="+mn-ea"/>
                <a:cs typeface="Arial" pitchFamily="34" charset="0"/>
              </a:rPr>
              <a:t>.</a:t>
            </a:r>
          </a:p>
          <a:p>
            <a:pPr marL="285750" indent="-285750" eaLnBrk="0" fontAlgn="base" hangingPunct="0">
              <a:lnSpc>
                <a:spcPct val="150000"/>
              </a:lnSpc>
              <a:spcBef>
                <a:spcPct val="0"/>
              </a:spcBef>
              <a:spcAft>
                <a:spcPct val="0"/>
              </a:spcAft>
              <a:buFont typeface="Wingdings" panose="05000000000000000000" pitchFamily="2" charset="2"/>
              <a:buChar char="§"/>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and architecture, use:   </a:t>
            </a:r>
            <a:r>
              <a:rPr lang="en-US" b="1" dirty="0">
                <a:solidFill>
                  <a:srgbClr val="151515"/>
                </a:solidFill>
                <a:highlight>
                  <a:srgbClr val="C0C0C0"/>
                </a:highlight>
                <a:latin typeface="RedHatMono"/>
                <a:cs typeface="Arial" pitchFamily="34" charset="0"/>
              </a:rPr>
              <a:t># yum install-</a:t>
            </a:r>
            <a:r>
              <a:rPr lang="en-US" b="1" dirty="0" err="1">
                <a:solidFill>
                  <a:srgbClr val="151515"/>
                </a:solidFill>
                <a:highlight>
                  <a:srgbClr val="C0C0C0"/>
                </a:highlight>
                <a:latin typeface="RedHatMono"/>
                <a:cs typeface="Arial" pitchFamily="34" charset="0"/>
              </a:rPr>
              <a:t>na</a:t>
            </a:r>
            <a:r>
              <a:rPr lang="en-US" b="1" dirty="0">
                <a:solidFill>
                  <a:srgbClr val="151515"/>
                </a:solidFill>
                <a:highlight>
                  <a:srgbClr val="C0C0C0"/>
                </a:highlight>
                <a:latin typeface="RedHatMono"/>
                <a:cs typeface="Arial" pitchFamily="34" charset="0"/>
              </a:rPr>
              <a:t> </a:t>
            </a:r>
            <a:r>
              <a:rPr lang="en-US" b="1" i="1" dirty="0">
                <a:solidFill>
                  <a:srgbClr val="151515"/>
                </a:solidFill>
                <a:highlight>
                  <a:srgbClr val="C0C0C0"/>
                </a:highlight>
                <a:latin typeface="RedHatMono"/>
                <a:cs typeface="Arial" pitchFamily="34" charset="0"/>
              </a:rPr>
              <a:t>name.architecture</a:t>
            </a:r>
            <a:endParaRPr kumimoji="0" lang="en-US" sz="1800" b="1" i="0" u="none" strike="noStrike" kern="1200" cap="none" spc="0" normalizeH="0" baseline="0" noProof="0" dirty="0">
              <a:ln>
                <a:noFill/>
              </a:ln>
              <a:solidFill>
                <a:srgbClr val="FF0000"/>
              </a:solidFill>
              <a:effectLst/>
              <a:highlight>
                <a:srgbClr val="C0C0C0"/>
              </a:highlight>
              <a:uLnTx/>
              <a:uFillTx/>
              <a:latin typeface="RedHatMono"/>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name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architecture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the exact name and architecture of the package.</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1800" b="1" i="0" u="none" strike="noStrike" kern="1200" cap="none" spc="0" normalizeH="0" baseline="0" noProof="0" dirty="0">
                <a:ln>
                  <a:noFill/>
                </a:ln>
                <a:solidFill>
                  <a:schemeClr val="accent4">
                    <a:lumMod val="50000"/>
                  </a:schemeClr>
                </a:solidFill>
                <a:effectLst/>
                <a:uLnTx/>
                <a:uFillTx/>
                <a:latin typeface="RedHatText"/>
                <a:ea typeface="+mn-ea"/>
                <a:cs typeface="Arial" pitchFamily="34" charset="0"/>
              </a:rPr>
              <a:t>To install a package using its exact name, epoch, version, release, and architecture, use:</a:t>
            </a:r>
            <a:endParaRPr kumimoji="0" lang="en-US" sz="1800" b="1" i="0" u="none" strike="noStrike" kern="1200" cap="none" spc="0" normalizeH="0" baseline="0" noProof="0" dirty="0">
              <a:ln>
                <a:noFill/>
              </a:ln>
              <a:solidFill>
                <a:schemeClr val="accent4">
                  <a:lumMod val="50000"/>
                </a:schemeClr>
              </a:solidFill>
              <a:effectLst/>
              <a:uLnTx/>
              <a:uFillTx/>
              <a:latin typeface="RedHatMono"/>
              <a:ea typeface="+mn-ea"/>
              <a:cs typeface="Arial" pitchFamily="34" charset="0"/>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 </a:t>
            </a:r>
            <a:r>
              <a:rPr kumimoji="0" lang="en-US" sz="1800" b="1"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yum install-</a:t>
            </a:r>
            <a:r>
              <a:rPr kumimoji="0" lang="en-US" sz="1800" b="1" i="0" u="none" strike="noStrike" kern="1200" cap="none" spc="0" normalizeH="0" baseline="0" noProof="0" dirty="0" err="1">
                <a:ln>
                  <a:noFill/>
                </a:ln>
                <a:solidFill>
                  <a:srgbClr val="151515"/>
                </a:solidFill>
                <a:effectLst/>
                <a:highlight>
                  <a:srgbClr val="669BBC"/>
                </a:highlight>
                <a:uLnTx/>
                <a:uFillTx/>
                <a:latin typeface="RedHatMono"/>
                <a:ea typeface="+mn-ea"/>
                <a:cs typeface="Arial" pitchFamily="34" charset="0"/>
              </a:rPr>
              <a:t>nevra</a:t>
            </a:r>
            <a:r>
              <a:rPr kumimoji="0" lang="en-US" sz="1800" b="1" i="0" u="none" strike="noStrike" kern="1200" cap="none" spc="0" normalizeH="0" baseline="0" noProof="0" dirty="0">
                <a:ln>
                  <a:noFill/>
                </a:ln>
                <a:solidFill>
                  <a:srgbClr val="151515"/>
                </a:solidFill>
                <a:effectLst/>
                <a:highlight>
                  <a:srgbClr val="669BBC"/>
                </a:highlight>
                <a:uLnTx/>
                <a:uFillTx/>
                <a:latin typeface="RedHatMono"/>
                <a:ea typeface="+mn-ea"/>
                <a:cs typeface="Arial" pitchFamily="34" charset="0"/>
              </a:rPr>
              <a:t> </a:t>
            </a:r>
            <a:r>
              <a:rPr kumimoji="0" lang="en-US" sz="1800" b="1" i="1" u="none" strike="noStrike" kern="1200" cap="none" spc="0" normalizeH="0" baseline="0" noProof="0" dirty="0" err="1">
                <a:ln>
                  <a:noFill/>
                </a:ln>
                <a:solidFill>
                  <a:srgbClr val="151515"/>
                </a:solidFill>
                <a:effectLst/>
                <a:highlight>
                  <a:srgbClr val="669BBC"/>
                </a:highlight>
                <a:uLnTx/>
                <a:uFillTx/>
                <a:latin typeface="RedHatMono"/>
                <a:ea typeface="+mn-ea"/>
                <a:cs typeface="Arial" pitchFamily="34" charset="0"/>
              </a:rPr>
              <a:t>name-epoch:version-release.architecture</a:t>
            </a:r>
            <a:endParaRPr kumimoji="0" lang="en-US" sz="1800" b="1" i="0" u="none" strike="noStrike" kern="1200" cap="none" spc="0" normalizeH="0" baseline="0" noProof="0" dirty="0">
              <a:ln>
                <a:noFill/>
              </a:ln>
              <a:solidFill>
                <a:srgbClr val="252525"/>
              </a:solidFill>
              <a:effectLst/>
              <a:highlight>
                <a:srgbClr val="669BBC"/>
              </a:highlight>
              <a:uLnTx/>
              <a:uFillTx/>
              <a:latin typeface="RedHatText"/>
              <a:ea typeface="+mn-ea"/>
              <a:cs typeface="Arial" pitchFamily="34" charset="0"/>
            </a:endParaRPr>
          </a:p>
          <a:p>
            <a:pPr marL="742950" lvl="1" indent="-285750" eaLnBrk="0" fontAlgn="base" hangingPunct="0">
              <a:lnSpc>
                <a:spcPct val="150000"/>
              </a:lnSpc>
              <a:spcBef>
                <a:spcPct val="0"/>
              </a:spcBef>
              <a:spcAft>
                <a:spcPct val="0"/>
              </a:spcAft>
              <a:buFont typeface="Wingdings" panose="05000000000000000000" pitchFamily="2" charset="2"/>
              <a:buChar char="Ø"/>
              <a:defRPr/>
            </a:pP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name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epoch</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version</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release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and </a:t>
            </a:r>
            <a:r>
              <a:rPr kumimoji="0" lang="en-US" b="0" i="1" u="none" strike="noStrike" kern="1200" cap="none" spc="0" normalizeH="0" baseline="0" noProof="0" dirty="0">
                <a:ln>
                  <a:noFill/>
                </a:ln>
                <a:solidFill>
                  <a:srgbClr val="252525"/>
                </a:solidFill>
                <a:effectLst/>
                <a:uLnTx/>
                <a:uFillTx/>
                <a:latin typeface="RedHatText"/>
                <a:ea typeface="+mn-ea"/>
                <a:cs typeface="Arial" pitchFamily="34" charset="0"/>
              </a:rPr>
              <a:t>architecture</a:t>
            </a:r>
            <a:r>
              <a:rPr kumimoji="0" lang="en-US" b="0" i="0" u="none" strike="noStrike" kern="1200" cap="none" spc="0" normalizeH="0" baseline="0" noProof="0" dirty="0">
                <a:ln>
                  <a:noFill/>
                </a:ln>
                <a:solidFill>
                  <a:srgbClr val="252525"/>
                </a:solidFill>
                <a:effectLst/>
                <a:uLnTx/>
                <a:uFillTx/>
                <a:latin typeface="RedHatText"/>
                <a:ea typeface="+mn-ea"/>
                <a:cs typeface="Arial" pitchFamily="34" charset="0"/>
              </a:rPr>
              <a:t> with the exact name, epoch, version, release, and architecture of the package.</a:t>
            </a:r>
          </a:p>
        </p:txBody>
      </p:sp>
      <p:pic>
        <p:nvPicPr>
          <p:cNvPr id="7" name="Graphic 21">
            <a:extLst>
              <a:ext uri="{FF2B5EF4-FFF2-40B4-BE49-F238E27FC236}">
                <a16:creationId xmlns:a16="http://schemas.microsoft.com/office/drawing/2014/main" id="{C00F0DFF-8216-FE11-89AF-9B3C0E0433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552"/>
            <a:ext cx="2305141" cy="1076343"/>
          </a:xfrm>
          <a:prstGeom prst="rect">
            <a:avLst/>
          </a:prstGeom>
        </p:spPr>
      </p:pic>
    </p:spTree>
    <p:extLst>
      <p:ext uri="{BB962C8B-B14F-4D97-AF65-F5344CB8AC3E}">
        <p14:creationId xmlns:p14="http://schemas.microsoft.com/office/powerpoint/2010/main" val="2901962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1376-D7FF-1980-4209-018D60116E88}"/>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C743310-6B13-1639-07B1-D8CFBEDA990B}"/>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0A64A9F7-3870-BF6A-CC1B-CAE10813B56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4231363D-1BA2-DCC5-F8E6-A2D4F20067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D87BF789-A790-D532-E265-FD52A6E0DE10}"/>
              </a:ext>
            </a:extLst>
          </p:cNvPr>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B3A26E5-369F-D7A6-6850-45AB3B6391D0}"/>
              </a:ext>
            </a:extLst>
          </p:cNvPr>
          <p:cNvSpPr txBox="1"/>
          <p:nvPr/>
        </p:nvSpPr>
        <p:spPr>
          <a:xfrm>
            <a:off x="6069807" y="1369186"/>
            <a:ext cx="4243919" cy="5078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prstClr val="black"/>
                </a:solidFill>
                <a:effectLst/>
                <a:uLnTx/>
                <a:uFillTx/>
                <a:latin typeface="Calibri"/>
                <a:ea typeface="+mn-ea"/>
                <a:cs typeface="+mn-cs"/>
              </a:rPr>
              <a:t>Updating Software Packages</a:t>
            </a:r>
          </a:p>
        </p:txBody>
      </p:sp>
      <p:pic>
        <p:nvPicPr>
          <p:cNvPr id="5" name="Graphic 21">
            <a:extLst>
              <a:ext uri="{FF2B5EF4-FFF2-40B4-BE49-F238E27FC236}">
                <a16:creationId xmlns:a16="http://schemas.microsoft.com/office/drawing/2014/main" id="{F3FDF943-E37E-7DEE-C878-8DFA0A8272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905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80917-4385-E6CE-4541-D44A7B5DCF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629D4F-9035-1EB6-D745-F9B203BFF0A5}"/>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FA7726-BEE8-BFB7-D8BD-5EA725274C3C}"/>
              </a:ext>
            </a:extLst>
          </p:cNvPr>
          <p:cNvSpPr txBox="1"/>
          <p:nvPr/>
        </p:nvSpPr>
        <p:spPr>
          <a:xfrm>
            <a:off x="721253" y="1133491"/>
            <a:ext cx="8300084"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D053EB18-8077-ED2B-0F06-9FBC889F39A1}"/>
              </a:ext>
            </a:extLst>
          </p:cNvPr>
          <p:cNvSpPr txBox="1"/>
          <p:nvPr/>
        </p:nvSpPr>
        <p:spPr>
          <a:xfrm>
            <a:off x="876815" y="1891722"/>
            <a:ext cx="10438369" cy="436363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92D050"/>
                </a:solidFill>
                <a:effectLst/>
                <a:uLnTx/>
                <a:uFillTx/>
                <a:latin typeface="Calibri"/>
                <a:ea typeface="+mn-ea"/>
                <a:cs typeface="+mn-cs"/>
              </a:rPr>
              <a:t>Updating software packages</a:t>
            </a:r>
          </a:p>
          <a:p>
            <a:pPr marL="0" marR="0" lvl="0" indent="0" defTabSz="914400" rtl="0" eaLnBrk="1" fontAlgn="auto" latinLnBrk="0" hangingPunct="1">
              <a:lnSpc>
                <a:spcPct val="150000"/>
              </a:lnSpc>
              <a:spcBef>
                <a:spcPts val="0"/>
              </a:spcBef>
              <a:spcAft>
                <a:spcPts val="0"/>
              </a:spcAft>
              <a:buClrTx/>
              <a:buSzTx/>
              <a:buFontTx/>
              <a:buNone/>
              <a:tabLst/>
              <a:defRPr/>
            </a:pPr>
            <a:endParaRPr kumimoji="0" lang="en-US" sz="1900" b="1" i="0" u="none" strike="noStrike" kern="1200" cap="none" spc="0" normalizeH="0" baseline="0" noProof="0" dirty="0">
              <a:ln>
                <a:noFill/>
              </a:ln>
              <a:solidFill>
                <a:srgbClr val="92D050"/>
              </a:solidFill>
              <a:effectLst/>
              <a:uLnTx/>
              <a:uFillTx/>
              <a:latin typeface="Calibri"/>
              <a:ea typeface="+mn-ea"/>
              <a:cs typeface="+mn-cs"/>
            </a:endParaRPr>
          </a:p>
          <a:p>
            <a:pPr marL="342900" marR="0" lvl="0" indent="-342900"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1" i="0" u="none" strike="noStrike" kern="1200" cap="none" spc="0" normalizeH="0" baseline="0" noProof="0" dirty="0">
                <a:ln>
                  <a:noFill/>
                </a:ln>
                <a:solidFill>
                  <a:schemeClr val="accent2">
                    <a:lumMod val="50000"/>
                  </a:schemeClr>
                </a:solidFill>
                <a:effectLst/>
                <a:uLnTx/>
                <a:uFillTx/>
                <a:latin typeface="Calibri"/>
                <a:ea typeface="+mn-ea"/>
                <a:cs typeface="+mn-cs"/>
              </a:rPr>
              <a:t>yum</a:t>
            </a:r>
            <a:r>
              <a:rPr kumimoji="0" lang="en-US" sz="1900" b="0" i="0" u="none" strike="noStrike" kern="1200" cap="none" spc="0" normalizeH="0" baseline="0" noProof="0" dirty="0">
                <a:ln>
                  <a:noFill/>
                </a:ln>
                <a:solidFill>
                  <a:prstClr val="black"/>
                </a:solidFill>
                <a:effectLst/>
                <a:uLnTx/>
                <a:uFillTx/>
                <a:latin typeface="Calibri"/>
                <a:ea typeface="+mn-ea"/>
                <a:cs typeface="+mn-cs"/>
              </a:rPr>
              <a:t> allows you to check if your system has any pending updates. You can list packages that need updating and choose to update a single package, multiple packages, or all packages at once. </a:t>
            </a:r>
          </a:p>
          <a:p>
            <a:pPr marL="342900" marR="0" lvl="0" indent="-342900"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If any of the packages you choose to update have dependencies, they are updated as well.</a:t>
            </a:r>
          </a:p>
          <a:p>
            <a:pPr marL="342900" marR="0" lvl="0" indent="-342900"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900" b="1" i="0" u="none" strike="noStrike" kern="1200" cap="none" spc="0" normalizeH="0" baseline="0" noProof="0" dirty="0">
                <a:ln>
                  <a:noFill/>
                </a:ln>
                <a:solidFill>
                  <a:srgbClr val="FF9518"/>
                </a:solidFill>
                <a:effectLst/>
                <a:uLnTx/>
                <a:uFillTx/>
                <a:latin typeface="Calibri"/>
                <a:ea typeface="+mn-ea"/>
                <a:cs typeface="+mn-cs"/>
              </a:rPr>
              <a:t>The following section describes how to use yum to:</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Check for updates.</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 single package.</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 package group.</a:t>
            </a:r>
          </a:p>
          <a:p>
            <a:pPr marL="914400" lvl="1" indent="-457200">
              <a:lnSpc>
                <a:spcPct val="150000"/>
              </a:lnSpc>
              <a:buFont typeface="+mj-lt"/>
              <a:buAutoNum type="arabicPeriod"/>
              <a:defRPr/>
            </a:pPr>
            <a:r>
              <a:rPr kumimoji="0" lang="en-US" sz="1900" b="0" i="0" u="none" strike="noStrike" kern="1200" cap="none" spc="0" normalizeH="0" baseline="0" noProof="0" dirty="0">
                <a:ln>
                  <a:noFill/>
                </a:ln>
                <a:solidFill>
                  <a:prstClr val="black"/>
                </a:solidFill>
                <a:effectLst/>
                <a:uLnTx/>
                <a:uFillTx/>
                <a:latin typeface="Calibri"/>
                <a:ea typeface="+mn-ea"/>
                <a:cs typeface="+mn-cs"/>
              </a:rPr>
              <a:t>Update all packages and their dependencies.</a:t>
            </a:r>
          </a:p>
        </p:txBody>
      </p:sp>
      <p:pic>
        <p:nvPicPr>
          <p:cNvPr id="7" name="Graphic 21">
            <a:extLst>
              <a:ext uri="{FF2B5EF4-FFF2-40B4-BE49-F238E27FC236}">
                <a16:creationId xmlns:a16="http://schemas.microsoft.com/office/drawing/2014/main" id="{13A356ED-9CCA-E474-F791-FF3D47D808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6128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34F8E-1B95-573A-EA82-544E42E70A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CFB92F-7515-34F1-5F0D-EDD8C231771B}"/>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BE2E506-64F8-CF0C-2E2B-DFB07B401F5C}"/>
              </a:ext>
            </a:extLst>
          </p:cNvPr>
          <p:cNvSpPr txBox="1"/>
          <p:nvPr/>
        </p:nvSpPr>
        <p:spPr>
          <a:xfrm>
            <a:off x="721253" y="1133491"/>
            <a:ext cx="83818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ACE38032-B092-226C-F3E2-9FD5DC986816}"/>
              </a:ext>
            </a:extLst>
          </p:cNvPr>
          <p:cNvSpPr txBox="1"/>
          <p:nvPr/>
        </p:nvSpPr>
        <p:spPr>
          <a:xfrm>
            <a:off x="891270" y="2120681"/>
            <a:ext cx="10438369" cy="4014945"/>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strike="noStrike" kern="1200" cap="none" spc="0" normalizeH="0" baseline="0" noProof="0" dirty="0">
                <a:ln>
                  <a:noFill/>
                </a:ln>
                <a:solidFill>
                  <a:srgbClr val="252525"/>
                </a:solidFill>
                <a:effectLst/>
                <a:uLnTx/>
                <a:uFillTx/>
                <a:latin typeface="RedHatDisplay"/>
                <a:ea typeface="+mn-ea"/>
                <a:cs typeface="Arial" pitchFamily="34" charset="0"/>
              </a:rPr>
              <a:t>1.</a:t>
            </a:r>
            <a:r>
              <a:rPr kumimoji="0" lang="en-US" sz="2400" b="1" i="0" strike="noStrike" kern="1200" cap="none" spc="0" normalizeH="0" baseline="0" noProof="0" dirty="0">
                <a:ln>
                  <a:noFill/>
                </a:ln>
                <a:solidFill>
                  <a:srgbClr val="FF9518"/>
                </a:solidFill>
                <a:effectLst/>
                <a:uLnTx/>
                <a:uFillTx/>
                <a:latin typeface="RedHatDisplay"/>
                <a:ea typeface="+mn-ea"/>
                <a:cs typeface="Arial" pitchFamily="34" charset="0"/>
              </a:rPr>
              <a:t> Checking for updates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sng" strike="noStrike" kern="1200" cap="none" spc="0" normalizeH="0" baseline="0" noProof="0" dirty="0">
              <a:ln>
                <a:noFill/>
              </a:ln>
              <a:solidFill>
                <a:srgbClr val="FF9518"/>
              </a:solidFill>
              <a:effectLst/>
              <a:uLnTx/>
              <a:uFillTx/>
              <a:latin typeface="RedHatDisplay"/>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The following procedure describes how to check the available updates for packages installed on your system using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a:t>
            </a:r>
          </a:p>
          <a:p>
            <a:pPr marR="0" lvl="0" defTabSz="914400" rtl="0" eaLnBrk="0" fontAlgn="base" latinLnBrk="0" hangingPunct="0">
              <a:lnSpc>
                <a:spcPct val="150000"/>
              </a:lnSpc>
              <a:spcBef>
                <a:spcPct val="0"/>
              </a:spcBef>
              <a:spcAft>
                <a:spcPct val="0"/>
              </a:spcAft>
              <a:buClrTx/>
              <a:buSzTx/>
              <a:tabLst/>
              <a:defRPr/>
            </a:pP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sz="20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To see which packages installed on your system have available updates, use:</a:t>
            </a:r>
            <a:endParaRPr kumimoji="0" lang="en-US" sz="2000" b="0" i="0" u="none" strike="noStrike" kern="1200" cap="none" spc="0" normalizeH="0" baseline="0" noProof="0" dirty="0">
              <a:ln>
                <a:noFill/>
              </a:ln>
              <a:solidFill>
                <a:srgbClr val="151515"/>
              </a:solidFill>
              <a:effectLst/>
              <a:uLnTx/>
              <a:uFillTx/>
              <a:latin typeface="RedHatMono"/>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RedHatMono"/>
                <a:ea typeface="+mn-ea"/>
                <a:cs typeface="Arial" pitchFamily="34" charset="0"/>
              </a:rPr>
              <a:t># yum check-update</a:t>
            </a:r>
            <a:endPar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Ø"/>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The output returns the list of packages and their dependencies that have an update available.</a:t>
            </a:r>
          </a:p>
        </p:txBody>
      </p:sp>
      <p:pic>
        <p:nvPicPr>
          <p:cNvPr id="7" name="Graphic 21">
            <a:extLst>
              <a:ext uri="{FF2B5EF4-FFF2-40B4-BE49-F238E27FC236}">
                <a16:creationId xmlns:a16="http://schemas.microsoft.com/office/drawing/2014/main" id="{B24E6C60-BD72-3124-923E-63B996B8BF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3728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98940-57F9-8974-577C-2CA7A9D417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57709D-D267-C4DC-E2AE-56A8193AF54B}"/>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7D535B-8FA4-FA42-88CB-9336EC1CBBC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977A13CB-B7D8-2D4F-3CAC-404A03FBDC90}"/>
              </a:ext>
            </a:extLst>
          </p:cNvPr>
          <p:cNvSpPr txBox="1"/>
          <p:nvPr/>
        </p:nvSpPr>
        <p:spPr>
          <a:xfrm>
            <a:off x="891270" y="2120681"/>
            <a:ext cx="10438369" cy="4095352"/>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2">
                    <a:lumMod val="50000"/>
                  </a:schemeClr>
                </a:solidFill>
                <a:effectLst/>
                <a:uLnTx/>
                <a:uFillTx/>
                <a:latin typeface="RedHatDisplay"/>
                <a:ea typeface="+mn-ea"/>
                <a:cs typeface="Arial" pitchFamily="34" charset="0"/>
              </a:rPr>
              <a:t>2</a:t>
            </a:r>
            <a:r>
              <a:rPr kumimoji="0" lang="en-US" sz="2400" b="1" i="0" u="none" strike="noStrike" kern="1200" cap="none" spc="0" normalizeH="0" baseline="0" noProof="0" dirty="0">
                <a:ln>
                  <a:noFill/>
                </a:ln>
                <a:solidFill>
                  <a:schemeClr val="accent2">
                    <a:lumMod val="50000"/>
                  </a:schemeClr>
                </a:solidFill>
                <a:effectLst/>
                <a:uLnTx/>
                <a:uFillTx/>
                <a:latin typeface="RedHatDisplay"/>
                <a:ea typeface="+mn-ea"/>
                <a:cs typeface="Arial" pitchFamily="34" charset="0"/>
              </a:rPr>
              <a:t>. Updating a single package with YUM</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252525"/>
              </a:solidFill>
              <a:effectLst/>
              <a:uLnTx/>
              <a:uFillTx/>
              <a:latin typeface="RedHatDisplay"/>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 single package and its dependencies using </a:t>
            </a:r>
            <a:r>
              <a:rPr kumimoji="0" lang="en-US" sz="20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a:t>
            </a:r>
            <a:endParaRPr kumimoji="0" lang="en-US" sz="20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FF0000"/>
                </a:solidFill>
                <a:effectLst/>
                <a:uLnTx/>
                <a:uFillTx/>
                <a:latin typeface="RedHatText"/>
                <a:ea typeface="+mn-ea"/>
                <a:cs typeface="Arial" pitchFamily="34" charset="0"/>
              </a:rPr>
              <a:t>To update a package, use:</a:t>
            </a:r>
            <a:endParaRPr kumimoji="0" lang="en-US" sz="2000" b="0" i="0" u="none" strike="noStrike" kern="1200" cap="none" spc="0" normalizeH="0" baseline="0" noProof="0" dirty="0">
              <a:ln>
                <a:noFill/>
              </a:ln>
              <a:solidFill>
                <a:srgbClr val="FF0000"/>
              </a:solidFill>
              <a:effectLst/>
              <a:uLnTx/>
              <a:uFillTx/>
              <a:latin typeface="RedHatMono"/>
              <a:ea typeface="+mn-ea"/>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151515"/>
                </a:solidFill>
                <a:effectLst/>
                <a:uLnTx/>
                <a:uFillTx/>
                <a:latin typeface="RedHatMono"/>
                <a:ea typeface="+mn-ea"/>
                <a:cs typeface="Arial" pitchFamily="34" charset="0"/>
              </a:rPr>
              <a:t>                   </a:t>
            </a:r>
            <a:r>
              <a:rPr kumimoji="0" lang="en-US" sz="2000" b="1" i="0" u="none" strike="noStrike" kern="1200" cap="none" spc="0" normalizeH="0" baseline="0" noProof="0" dirty="0">
                <a:ln>
                  <a:noFill/>
                </a:ln>
                <a:solidFill>
                  <a:srgbClr val="151515"/>
                </a:solidFill>
                <a:effectLst/>
                <a:highlight>
                  <a:srgbClr val="C0C0C0"/>
                </a:highlight>
                <a:uLnTx/>
                <a:uFillTx/>
                <a:latin typeface="RedHatMono"/>
                <a:ea typeface="+mn-ea"/>
                <a:cs typeface="Arial" pitchFamily="34" charset="0"/>
              </a:rPr>
              <a:t># yum update </a:t>
            </a:r>
            <a:r>
              <a:rPr kumimoji="0" lang="en-US" sz="2000" b="1" i="1" u="none" strike="noStrike" kern="1200" cap="none" spc="0" normalizeH="0" baseline="0" noProof="0" dirty="0">
                <a:ln>
                  <a:noFill/>
                </a:ln>
                <a:solidFill>
                  <a:srgbClr val="151515"/>
                </a:solidFill>
                <a:effectLst/>
                <a:highlight>
                  <a:srgbClr val="C0C0C0"/>
                </a:highlight>
                <a:uLnTx/>
                <a:uFillTx/>
                <a:latin typeface="RedHatMono"/>
                <a:ea typeface="+mn-ea"/>
                <a:cs typeface="Arial" pitchFamily="34" charset="0"/>
              </a:rPr>
              <a:t>package-name</a:t>
            </a:r>
            <a:endParaRPr kumimoji="0" lang="en-US" sz="2000" b="1" i="0" u="none" strike="noStrike" kern="1200" cap="none" spc="0" normalizeH="0" baseline="0" noProof="0" dirty="0">
              <a:ln>
                <a:noFill/>
              </a:ln>
              <a:solidFill>
                <a:srgbClr val="252525"/>
              </a:solidFill>
              <a:effectLst/>
              <a:highlight>
                <a:srgbClr val="C0C0C0"/>
              </a:highligh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000" b="0" i="1" u="none" strike="noStrike" kern="1200" cap="none" spc="0" normalizeH="0" baseline="0" noProof="0" dirty="0">
                <a:ln>
                  <a:noFill/>
                </a:ln>
                <a:solidFill>
                  <a:srgbClr val="252525"/>
                </a:solidFill>
                <a:effectLst/>
                <a:uLnTx/>
                <a:uFillTx/>
                <a:latin typeface="RedHatText"/>
                <a:ea typeface="+mn-ea"/>
                <a:cs typeface="Arial" pitchFamily="34" charset="0"/>
              </a:rPr>
              <a:t>package-name</a:t>
            </a:r>
            <a:r>
              <a:rPr kumimoji="0" lang="en-US" sz="2000" b="0" i="0" u="none" strike="noStrike" kern="1200" cap="none" spc="0" normalizeH="0" baseline="0" noProof="0" dirty="0">
                <a:ln>
                  <a:noFill/>
                </a:ln>
                <a:solidFill>
                  <a:srgbClr val="252525"/>
                </a:solidFill>
                <a:effectLst/>
                <a:uLnTx/>
                <a:uFillTx/>
                <a:latin typeface="RedHatText"/>
                <a:ea typeface="+mn-ea"/>
                <a:cs typeface="Arial" pitchFamily="34" charset="0"/>
              </a:rPr>
              <a:t> with the name of the package.</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C000"/>
                </a:solidFill>
                <a:effectLst/>
                <a:uLnTx/>
                <a:uFillTx/>
                <a:latin typeface="RedHatText"/>
                <a:ea typeface="+mn-ea"/>
                <a:cs typeface="Arial" pitchFamily="34" charset="0"/>
                <a:sym typeface="Wingdings" pitchFamily="2" charset="2"/>
              </a:rPr>
              <a:t></a:t>
            </a:r>
            <a:r>
              <a:rPr kumimoji="0" lang="en-US" sz="2000" b="1" i="0" u="none" strike="noStrike" kern="1200" cap="none" spc="0" normalizeH="0" baseline="0" noProof="0" dirty="0">
                <a:ln>
                  <a:noFill/>
                </a:ln>
                <a:solidFill>
                  <a:srgbClr val="92D050"/>
                </a:solidFill>
                <a:effectLst/>
                <a:uLnTx/>
                <a:uFillTx/>
                <a:latin typeface="RedHatText"/>
                <a:ea typeface="+mn-ea"/>
                <a:cs typeface="Arial" pitchFamily="34" charset="0"/>
              </a:rPr>
              <a:t>Important</a:t>
            </a:r>
            <a:endParaRPr kumimoji="0" lang="en-US" sz="2000" b="0" i="0" u="none" strike="noStrike" kern="1200" cap="none" spc="0" normalizeH="0" baseline="0" noProof="0" dirty="0">
              <a:ln>
                <a:noFill/>
              </a:ln>
              <a:solidFill>
                <a:srgbClr val="92D050"/>
              </a:solidFill>
              <a:effectLst/>
              <a:uLnTx/>
              <a:uFillTx/>
              <a:latin typeface="RedHatText"/>
              <a:ea typeface="+mn-ea"/>
              <a:cs typeface="Arial" pitchFamily="34" charset="0"/>
            </a:endParaRPr>
          </a:p>
          <a:p>
            <a:pPr marL="342900" marR="0" lvl="0" indent="-342900" algn="l"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When applying updates to kernel, </a:t>
            </a:r>
            <a:r>
              <a:rPr kumimoji="0" lang="en-US" sz="2000" b="1"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yum</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always </a:t>
            </a:r>
            <a:r>
              <a:rPr kumimoji="0" lang="en-US" sz="2000" b="1"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installs</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 new kernel regardless of whether you are using the </a:t>
            </a:r>
            <a:r>
              <a:rPr kumimoji="0" lang="en-US" sz="2000" b="0" i="0" u="none" strike="noStrike" kern="1200" cap="none" spc="0" normalizeH="0" baseline="0" noProof="0" dirty="0">
                <a:ln>
                  <a:noFill/>
                </a:ln>
                <a:solidFill>
                  <a:schemeClr val="accent1">
                    <a:lumMod val="50000"/>
                  </a:schemeClr>
                </a:solidFill>
                <a:effectLst/>
                <a:uLnTx/>
                <a:uFillTx/>
                <a:latin typeface="RedHatMono"/>
                <a:ea typeface="+mn-ea"/>
                <a:cs typeface="Arial" pitchFamily="34" charset="0"/>
              </a:rPr>
              <a:t>yum update</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or </a:t>
            </a:r>
            <a:r>
              <a:rPr kumimoji="0" lang="en-US" sz="2000" b="0" i="0" u="none" strike="noStrike" kern="1200" cap="none" spc="0" normalizeH="0" baseline="0" noProof="0" dirty="0">
                <a:ln>
                  <a:noFill/>
                </a:ln>
                <a:solidFill>
                  <a:schemeClr val="accent1">
                    <a:lumMod val="50000"/>
                  </a:schemeClr>
                </a:solidFill>
                <a:effectLst/>
                <a:uLnTx/>
                <a:uFillTx/>
                <a:latin typeface="RedHatMono"/>
                <a:ea typeface="+mn-ea"/>
                <a:cs typeface="Arial" pitchFamily="34" charset="0"/>
              </a:rPr>
              <a:t>yum install</a:t>
            </a:r>
            <a:r>
              <a:rPr kumimoji="0" lang="en-US" sz="20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command</a:t>
            </a:r>
            <a:r>
              <a:rPr kumimoji="0" lang="en-US" sz="2400" b="0" i="0" u="none" strike="noStrike" kern="1200" cap="none" spc="0" normalizeH="0" baseline="0" noProof="0" dirty="0">
                <a:ln>
                  <a:noFill/>
                </a:ln>
                <a:solidFill>
                  <a:schemeClr val="accent1">
                    <a:lumMod val="50000"/>
                  </a:schemeClr>
                </a:solidFill>
                <a:effectLst/>
                <a:uLnTx/>
                <a:uFillTx/>
                <a:latin typeface="RedHatText"/>
                <a:ea typeface="+mn-ea"/>
                <a:cs typeface="Arial" pitchFamily="34" charset="0"/>
              </a:rPr>
              <a:t>. </a:t>
            </a:r>
            <a:endParaRPr kumimoji="0" lang="en-US" sz="2400" b="0" i="0" u="none" strike="noStrike" kern="1200" cap="none" spc="0" normalizeH="0" baseline="0" noProof="0" dirty="0">
              <a:ln>
                <a:noFill/>
              </a:ln>
              <a:solidFill>
                <a:schemeClr val="accent1">
                  <a:lumMod val="50000"/>
                </a:schemeClr>
              </a:solidFill>
              <a:effectLst/>
              <a:uLnTx/>
              <a:uFillTx/>
              <a:latin typeface="Arial" pitchFamily="34" charset="0"/>
              <a:ea typeface="+mn-ea"/>
              <a:cs typeface="Arial" pitchFamily="34" charset="0"/>
            </a:endParaRPr>
          </a:p>
        </p:txBody>
      </p:sp>
      <p:pic>
        <p:nvPicPr>
          <p:cNvPr id="7" name="Graphic 21">
            <a:extLst>
              <a:ext uri="{FF2B5EF4-FFF2-40B4-BE49-F238E27FC236}">
                <a16:creationId xmlns:a16="http://schemas.microsoft.com/office/drawing/2014/main" id="{BC841C65-9270-DEF4-9CC1-9668A4CCB4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4056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9BE46-18A2-C866-CB6E-11C1D6EFF6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9AA1D9-41BF-5AD7-6CE8-DD9435E2F877}"/>
              </a:ext>
            </a:extLst>
          </p:cNvPr>
          <p:cNvSpPr/>
          <p:nvPr/>
        </p:nvSpPr>
        <p:spPr>
          <a:xfrm>
            <a:off x="640447" y="1828800"/>
            <a:ext cx="10276597" cy="4215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E72A1A-1943-33D1-903E-2369427B308C}"/>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2745EDA-1067-B7CA-F204-7F2679EA8AF9}"/>
              </a:ext>
            </a:extLst>
          </p:cNvPr>
          <p:cNvSpPr txBox="1"/>
          <p:nvPr/>
        </p:nvSpPr>
        <p:spPr>
          <a:xfrm>
            <a:off x="891270" y="2120681"/>
            <a:ext cx="10438369" cy="3689408"/>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chemeClr val="accent4">
                    <a:lumMod val="75000"/>
                  </a:schemeClr>
                </a:solidFill>
                <a:effectLst/>
                <a:uLnTx/>
                <a:uFillTx/>
                <a:latin typeface="RedHatDisplay"/>
                <a:ea typeface="+mn-ea"/>
                <a:cs typeface="Arial" pitchFamily="34" charset="0"/>
              </a:rPr>
              <a:t>3. Updating a package group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92D050"/>
              </a:solidFill>
              <a:effectLst/>
              <a:uLnTx/>
              <a:uFillTx/>
              <a:latin typeface="RedHatDisplay"/>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itchFamily="2" charset="2"/>
              <a:buChar char="q"/>
              <a:tabLst/>
              <a:defRPr/>
            </a:pP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 group of packages and their dependencies using </a:t>
            </a:r>
            <a:r>
              <a:rPr kumimoji="0" lang="en-US" sz="21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a:t>
            </a:r>
            <a:endParaRPr kumimoji="0" lang="en-US" sz="2100" b="1"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342900" marR="0" lvl="0" indent="-342900" defTabSz="914400" rtl="0" eaLnBrk="0" fontAlgn="base" latinLnBrk="0" hangingPunct="0">
              <a:lnSpc>
                <a:spcPct val="150000"/>
              </a:lnSpc>
              <a:spcBef>
                <a:spcPct val="0"/>
              </a:spcBef>
              <a:spcAft>
                <a:spcPct val="0"/>
              </a:spcAft>
              <a:buClrTx/>
              <a:buSzTx/>
              <a:buFont typeface="Wingdings" panose="05000000000000000000" pitchFamily="2" charset="2"/>
              <a:buChar char="Ø"/>
              <a:tabLst/>
              <a:defRPr/>
            </a:pPr>
            <a:r>
              <a:rPr kumimoji="0" lang="en-US" sz="21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endPar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800100" lvl="1" indent="-342900" eaLnBrk="0" fontAlgn="base" hangingPunct="0">
              <a:lnSpc>
                <a:spcPct val="150000"/>
              </a:lnSpc>
              <a:spcBef>
                <a:spcPct val="0"/>
              </a:spcBef>
              <a:spcAft>
                <a:spcPct val="0"/>
              </a:spcAft>
              <a:buFont typeface="Wingdings" panose="05000000000000000000" pitchFamily="2" charset="2"/>
              <a:buChar char="§"/>
              <a:defRPr/>
            </a:pPr>
            <a:r>
              <a:rPr kumimoji="0" lang="en-US" sz="2100" b="1" i="0" u="none" strike="noStrike" kern="1200" cap="none" spc="0" normalizeH="0" baseline="0" noProof="0" dirty="0">
                <a:ln>
                  <a:noFill/>
                </a:ln>
                <a:solidFill>
                  <a:srgbClr val="FF0000"/>
                </a:solidFill>
                <a:effectLst/>
                <a:uLnTx/>
                <a:uFillTx/>
                <a:latin typeface="RedHatText"/>
                <a:ea typeface="+mn-ea"/>
                <a:cs typeface="Arial" pitchFamily="34" charset="0"/>
              </a:rPr>
              <a:t>To update a package group, use:</a:t>
            </a:r>
            <a:endParaRPr lang="en-US" sz="2100" b="1" dirty="0">
              <a:solidFill>
                <a:srgbClr val="FF0000"/>
              </a:solidFill>
              <a:latin typeface="RedHatMono"/>
              <a:cs typeface="Arial" pitchFamily="34" charset="0"/>
            </a:endParaRPr>
          </a:p>
          <a:p>
            <a:pPr marL="914400" marR="0" lvl="2" indent="0" defTabSz="914400" rtl="0" eaLnBrk="0" fontAlgn="base" latinLnBrk="0" hangingPunct="0">
              <a:lnSpc>
                <a:spcPct val="150000"/>
              </a:lnSpc>
              <a:spcBef>
                <a:spcPct val="0"/>
              </a:spcBef>
              <a:spcAft>
                <a:spcPct val="0"/>
              </a:spcAft>
              <a:buClrTx/>
              <a:buSzTx/>
              <a:tabLst/>
              <a:defRPr/>
            </a:pPr>
            <a:r>
              <a:rPr kumimoji="0" lang="en-US" sz="2100" b="1" i="0" u="none" strike="noStrike" kern="1200" cap="none" spc="0" normalizeH="0" baseline="0" noProof="0" dirty="0">
                <a:ln>
                  <a:noFill/>
                </a:ln>
                <a:solidFill>
                  <a:srgbClr val="151515"/>
                </a:solidFill>
                <a:effectLst/>
                <a:highlight>
                  <a:srgbClr val="00AEEF"/>
                </a:highlight>
                <a:uLnTx/>
                <a:uFillTx/>
                <a:latin typeface="RedHatMono"/>
                <a:ea typeface="+mn-ea"/>
                <a:cs typeface="Arial" pitchFamily="34" charset="0"/>
              </a:rPr>
              <a:t># yum group update </a:t>
            </a:r>
            <a:r>
              <a:rPr kumimoji="0" lang="en-US" sz="2100" b="1" i="1" u="none" strike="noStrike" kern="1200" cap="none" spc="0" normalizeH="0" baseline="0" noProof="0" dirty="0">
                <a:ln>
                  <a:noFill/>
                </a:ln>
                <a:solidFill>
                  <a:srgbClr val="151515"/>
                </a:solidFill>
                <a:effectLst/>
                <a:highlight>
                  <a:srgbClr val="00AEEF"/>
                </a:highlight>
                <a:uLnTx/>
                <a:uFillTx/>
                <a:latin typeface="RedHatMono"/>
                <a:ea typeface="+mn-ea"/>
                <a:cs typeface="Arial" pitchFamily="34" charset="0"/>
              </a:rPr>
              <a:t>group-name</a:t>
            </a:r>
            <a:endParaRPr kumimoji="0" lang="en-US" sz="2100" b="1" i="0" u="none" strike="noStrike" kern="1200" cap="none" spc="0" normalizeH="0" baseline="0" noProof="0" dirty="0">
              <a:ln>
                <a:noFill/>
              </a:ln>
              <a:solidFill>
                <a:srgbClr val="252525"/>
              </a:solidFill>
              <a:effectLst/>
              <a:highlight>
                <a:srgbClr val="00AEEF"/>
              </a:highlight>
              <a:uLnTx/>
              <a:uFillTx/>
              <a:latin typeface="RedHatText"/>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None/>
              <a:tabLst/>
              <a:defRPr/>
            </a:pP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Replace </a:t>
            </a:r>
            <a:r>
              <a:rPr kumimoji="0" lang="en-US" sz="2100" b="0" i="1" u="none" strike="noStrike" kern="1200" cap="none" spc="0" normalizeH="0" baseline="0" noProof="0" dirty="0">
                <a:ln>
                  <a:noFill/>
                </a:ln>
                <a:solidFill>
                  <a:srgbClr val="252525"/>
                </a:solidFill>
                <a:effectLst/>
                <a:uLnTx/>
                <a:uFillTx/>
                <a:latin typeface="RedHatText"/>
                <a:ea typeface="+mn-ea"/>
                <a:cs typeface="Arial" pitchFamily="34" charset="0"/>
              </a:rPr>
              <a:t>group-name</a:t>
            </a:r>
            <a:r>
              <a:rPr kumimoji="0" lang="en-US" sz="2100" b="0" i="0" u="none" strike="noStrike" kern="1200" cap="none" spc="0" normalizeH="0" baseline="0" noProof="0" dirty="0">
                <a:ln>
                  <a:noFill/>
                </a:ln>
                <a:solidFill>
                  <a:srgbClr val="252525"/>
                </a:solidFill>
                <a:effectLst/>
                <a:uLnTx/>
                <a:uFillTx/>
                <a:latin typeface="RedHatText"/>
                <a:ea typeface="+mn-ea"/>
                <a:cs typeface="Arial" pitchFamily="34" charset="0"/>
              </a:rPr>
              <a:t> with the name of the package group.</a:t>
            </a:r>
          </a:p>
        </p:txBody>
      </p:sp>
      <p:pic>
        <p:nvPicPr>
          <p:cNvPr id="7" name="Graphic 21">
            <a:extLst>
              <a:ext uri="{FF2B5EF4-FFF2-40B4-BE49-F238E27FC236}">
                <a16:creationId xmlns:a16="http://schemas.microsoft.com/office/drawing/2014/main" id="{CE9B262D-428B-35CD-BBBF-09D5453ADD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195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7CE5C-C85F-14AF-D9F1-74D0CC94E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F53EF4-B14A-138F-74E7-8C6136C9D91C}"/>
              </a:ext>
            </a:extLst>
          </p:cNvPr>
          <p:cNvSpPr/>
          <p:nvPr/>
        </p:nvSpPr>
        <p:spPr>
          <a:xfrm>
            <a:off x="640447" y="1828799"/>
            <a:ext cx="10923368" cy="4282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B0C059-456E-47AE-86E5-C39BB9CF06D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1C309543-4D61-F4AC-D61F-A1EDD25A46A5}"/>
              </a:ext>
            </a:extLst>
          </p:cNvPr>
          <p:cNvSpPr txBox="1"/>
          <p:nvPr/>
        </p:nvSpPr>
        <p:spPr>
          <a:xfrm>
            <a:off x="891270" y="2120681"/>
            <a:ext cx="10438369" cy="3728393"/>
          </a:xfrm>
          <a:prstGeom prst="rect">
            <a:avLst/>
          </a:prstGeom>
          <a:noFill/>
        </p:spPr>
        <p:txBody>
          <a:bodyPr wrap="square" rtlCol="0">
            <a:spAutoFit/>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4</a:t>
            </a:r>
            <a:r>
              <a:rPr kumimoji="0" lang="en-US" sz="2400" b="1" i="0" u="none" strike="noStrike" kern="1200" cap="none" spc="0" normalizeH="0" baseline="0" noProof="0" dirty="0">
                <a:ln>
                  <a:noFill/>
                </a:ln>
                <a:solidFill>
                  <a:schemeClr val="accent5">
                    <a:lumMod val="50000"/>
                  </a:schemeClr>
                </a:solidFill>
                <a:effectLst/>
                <a:uLnTx/>
                <a:uFillTx/>
                <a:latin typeface="RedHatDisplay"/>
                <a:ea typeface="+mn-ea"/>
                <a:cs typeface="Arial" pitchFamily="34" charset="0"/>
              </a:rPr>
              <a:t>. Updating all packages and their dependencies with YUM</a:t>
            </a:r>
          </a:p>
          <a:p>
            <a:pPr marL="0" marR="0" lvl="0" indent="0"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252525"/>
              </a:solidFill>
              <a:effectLst/>
              <a:uLnTx/>
              <a:uFillTx/>
              <a:latin typeface="RedHatDisplay"/>
              <a:ea typeface="+mn-ea"/>
              <a:cs typeface="Arial" pitchFamily="34" charset="0"/>
            </a:endParaRPr>
          </a:p>
          <a:p>
            <a:pPr marL="342900" marR="0" lvl="0" indent="-342900" defTabSz="914400" rtl="0" eaLnBrk="0" fontAlgn="base" latinLnBrk="0" hangingPunct="0">
              <a:lnSpc>
                <a:spcPct val="100000"/>
              </a:lnSpc>
              <a:spcBef>
                <a:spcPct val="0"/>
              </a:spcBef>
              <a:spcAft>
                <a:spcPct val="0"/>
              </a:spcAft>
              <a:buClrTx/>
              <a:buSzTx/>
              <a:buFont typeface="Wingdings" pitchFamily="2" charset="2"/>
              <a:buChar char="q"/>
              <a:tabLst/>
              <a:defRPr/>
            </a:pPr>
            <a:r>
              <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rPr>
              <a:t>Use the following procedure to update all packages and their dependencies using </a:t>
            </a:r>
            <a:r>
              <a:rPr kumimoji="0" lang="en-US" sz="2300" b="0" i="0" u="none" strike="noStrike" kern="1200" cap="none" spc="0" normalizeH="0" baseline="0" noProof="0" dirty="0">
                <a:ln>
                  <a:noFill/>
                </a:ln>
                <a:solidFill>
                  <a:srgbClr val="000000"/>
                </a:solidFill>
                <a:effectLst/>
                <a:uLnTx/>
                <a:uFillTx/>
                <a:latin typeface="RedHatMono"/>
                <a:ea typeface="+mn-ea"/>
                <a:cs typeface="Arial" pitchFamily="34" charset="0"/>
              </a:rPr>
              <a:t>yum</a:t>
            </a:r>
            <a:r>
              <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rPr>
              <a:t>.</a:t>
            </a:r>
          </a:p>
          <a:p>
            <a:pPr marL="0" marR="0" lvl="0" indent="0" defTabSz="914400" rtl="0" eaLnBrk="0" fontAlgn="base" latinLnBrk="0" hangingPunct="0">
              <a:lnSpc>
                <a:spcPct val="100000"/>
              </a:lnSpc>
              <a:spcBef>
                <a:spcPct val="0"/>
              </a:spcBef>
              <a:spcAft>
                <a:spcPct val="0"/>
              </a:spcAft>
              <a:buClrTx/>
              <a:buSzTx/>
              <a:buFontTx/>
              <a:buNone/>
              <a:tabLst/>
              <a:defRPr/>
            </a:pPr>
            <a:endParaRPr kumimoji="0" lang="en-US" sz="2300" b="0" i="0" u="none" strike="noStrike" kern="1200" cap="none" spc="0" normalizeH="0" baseline="0" noProof="0" dirty="0">
              <a:ln>
                <a:noFill/>
              </a:ln>
              <a:solidFill>
                <a:prstClr val="black"/>
              </a:solidFill>
              <a:effectLst/>
              <a:uLnTx/>
              <a:uFillTx/>
              <a:latin typeface="Arial" pitchFamily="34" charset="0"/>
              <a:ea typeface="+mn-ea"/>
              <a:cs typeface="Arial" pitchFamily="34" charset="0"/>
            </a:endParaRPr>
          </a:p>
          <a:p>
            <a:pPr marL="342900" marR="0" lvl="0" indent="-342900"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sz="2300" b="1" i="0" u="none" strike="noStrike" kern="1200" cap="none" spc="0" normalizeH="0" baseline="0" noProof="0" dirty="0">
                <a:ln>
                  <a:noFill/>
                </a:ln>
                <a:solidFill>
                  <a:srgbClr val="252525"/>
                </a:solidFill>
                <a:effectLst/>
                <a:uLnTx/>
                <a:uFillTx/>
                <a:latin typeface="RedHatText"/>
                <a:ea typeface="+mn-ea"/>
                <a:cs typeface="Arial" pitchFamily="34" charset="0"/>
              </a:rPr>
              <a:t>Procedure</a:t>
            </a:r>
          </a:p>
          <a:p>
            <a:pPr marL="0" marR="0" lvl="0" indent="0" defTabSz="914400" rtl="0" eaLnBrk="0" fontAlgn="base" latinLnBrk="0" hangingPunct="0">
              <a:lnSpc>
                <a:spcPct val="100000"/>
              </a:lnSpc>
              <a:spcBef>
                <a:spcPct val="0"/>
              </a:spcBef>
              <a:spcAft>
                <a:spcPct val="0"/>
              </a:spcAft>
              <a:buClrTx/>
              <a:buSzTx/>
              <a:buFontTx/>
              <a:buNone/>
              <a:tabLst/>
              <a:defRPr/>
            </a:pPr>
            <a:endParaRPr kumimoji="0" lang="en-US" sz="2300" b="0" i="0" u="none" strike="noStrike" kern="1200" cap="none" spc="0" normalizeH="0" baseline="0" noProof="0" dirty="0">
              <a:ln>
                <a:noFill/>
              </a:ln>
              <a:solidFill>
                <a:srgbClr val="252525"/>
              </a:solidFill>
              <a:effectLst/>
              <a:uLnTx/>
              <a:uFillTx/>
              <a:latin typeface="RedHatText"/>
              <a:ea typeface="+mn-ea"/>
              <a:cs typeface="Arial" pitchFamily="34" charset="0"/>
            </a:endParaRPr>
          </a:p>
          <a:p>
            <a:pPr marL="0" marR="0" lvl="0" indent="0" defTabSz="914400" rtl="0" eaLnBrk="0" fontAlgn="base" latinLnBrk="0" hangingPunct="0">
              <a:lnSpc>
                <a:spcPct val="150000"/>
              </a:lnSpc>
              <a:spcBef>
                <a:spcPct val="0"/>
              </a:spcBef>
              <a:spcAft>
                <a:spcPct val="0"/>
              </a:spcAft>
              <a:buClrTx/>
              <a:buSzTx/>
              <a:buFontTx/>
              <a:buChar char="•"/>
              <a:tabLst/>
              <a:defRPr/>
            </a:pPr>
            <a:r>
              <a:rPr kumimoji="0" lang="en-US" sz="2300" b="1" i="0" u="none" strike="noStrike" kern="1200" cap="none" spc="0" normalizeH="0" baseline="0" noProof="0" dirty="0">
                <a:ln>
                  <a:noFill/>
                </a:ln>
                <a:solidFill>
                  <a:srgbClr val="FFC000"/>
                </a:solidFill>
                <a:effectLst/>
                <a:uLnTx/>
                <a:uFillTx/>
                <a:latin typeface="RedHatText"/>
                <a:ea typeface="+mn-ea"/>
                <a:cs typeface="Arial" pitchFamily="34" charset="0"/>
              </a:rPr>
              <a:t>To update all packages and their dependencies, use:</a:t>
            </a:r>
            <a:endParaRPr kumimoji="0" lang="en-US" sz="2300" b="1" i="0" u="none" strike="noStrike" kern="1200" cap="none" spc="0" normalizeH="0" baseline="0" noProof="0" dirty="0">
              <a:ln>
                <a:noFill/>
              </a:ln>
              <a:solidFill>
                <a:srgbClr val="FFC000"/>
              </a:solidFill>
              <a:effectLst/>
              <a:uLnTx/>
              <a:uFillTx/>
              <a:latin typeface="RedHatMono"/>
              <a:ea typeface="+mn-ea"/>
              <a:cs typeface="Arial" pitchFamily="34" charset="0"/>
            </a:endParaRPr>
          </a:p>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2400" b="1" i="0" u="none" strike="noStrike" kern="1200" cap="none" spc="0" normalizeH="0" baseline="0" noProof="0" dirty="0">
                <a:ln>
                  <a:noFill/>
                </a:ln>
                <a:effectLst/>
                <a:highlight>
                  <a:srgbClr val="C0C0C0"/>
                </a:highlight>
                <a:uLnTx/>
                <a:uFillTx/>
                <a:latin typeface="RedHatMono"/>
                <a:ea typeface="+mn-ea"/>
                <a:cs typeface="Arial" pitchFamily="34" charset="0"/>
              </a:rPr>
              <a:t> # yum update</a:t>
            </a:r>
            <a:endParaRPr kumimoji="0" lang="en-US" sz="2400" b="1" i="0" u="none" strike="noStrike" kern="1200" cap="none" spc="0" normalizeH="0" baseline="0" noProof="0" dirty="0">
              <a:ln>
                <a:noFill/>
              </a:ln>
              <a:effectLst/>
              <a:highlight>
                <a:srgbClr val="C0C0C0"/>
              </a:highlight>
              <a:uLnTx/>
              <a:uFillTx/>
              <a:latin typeface="RedHatText"/>
              <a:ea typeface="+mn-ea"/>
              <a:cs typeface="Arial" pitchFamily="34" charset="0"/>
            </a:endParaRPr>
          </a:p>
        </p:txBody>
      </p:sp>
      <p:pic>
        <p:nvPicPr>
          <p:cNvPr id="7" name="Graphic 21">
            <a:extLst>
              <a:ext uri="{FF2B5EF4-FFF2-40B4-BE49-F238E27FC236}">
                <a16:creationId xmlns:a16="http://schemas.microsoft.com/office/drawing/2014/main" id="{D828F0D6-8E15-11B5-C1C5-9421CB2AA4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6067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57C6E-9E40-6F62-0A98-E033E2C03E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61A3A-BD70-2373-971F-E2B946E7C06B}"/>
              </a:ext>
            </a:extLst>
          </p:cNvPr>
          <p:cNvSpPr/>
          <p:nvPr/>
        </p:nvSpPr>
        <p:spPr>
          <a:xfrm>
            <a:off x="640447" y="1828800"/>
            <a:ext cx="10923368" cy="427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8CD2872-13E2-4A8E-1A23-527E1300230A}"/>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6DC3726A-9667-0598-A52E-06B86B350E2E}"/>
              </a:ext>
            </a:extLst>
          </p:cNvPr>
          <p:cNvSpPr txBox="1"/>
          <p:nvPr/>
        </p:nvSpPr>
        <p:spPr>
          <a:xfrm>
            <a:off x="891270" y="2120681"/>
            <a:ext cx="10438369" cy="364561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lumMod val="50000"/>
                  </a:schemeClr>
                </a:solidFill>
                <a:effectLst/>
                <a:uLnTx/>
                <a:uFillTx/>
                <a:latin typeface="Calibri"/>
                <a:ea typeface="+mn-ea"/>
                <a:cs typeface="+mn-cs"/>
              </a:rPr>
              <a:t>Installing Packages on RHEL 8 Locally Using ISO</a:t>
            </a: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endParaRPr kumimoji="0" lang="en-US" sz="2000" b="1" i="0" u="none" strike="noStrike" kern="1200" cap="none" spc="0" normalizeH="0" baseline="0" noProof="0" dirty="0">
              <a:ln>
                <a:noFill/>
              </a:ln>
              <a:solidFill>
                <a:srgbClr val="FFC000"/>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000" b="1" i="0" u="none" strike="noStrike" kern="1200" cap="none" spc="0" normalizeH="0" baseline="0" noProof="0" dirty="0">
                <a:ln>
                  <a:noFill/>
                </a:ln>
                <a:solidFill>
                  <a:srgbClr val="FFC000"/>
                </a:solidFill>
                <a:effectLst/>
                <a:uLnTx/>
                <a:uFillTx/>
                <a:latin typeface="Calibri"/>
                <a:ea typeface="+mn-ea"/>
                <a:cs typeface="+mn-cs"/>
              </a:rPr>
              <a:t>Benefits of Using RHEL 8 ISO as a Local Repository</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Allows you to apply offline patches.</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You can update your server in critical cases where you don’t have an internet connection.</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Using local repo, you can create an </a:t>
            </a:r>
            <a:r>
              <a:rPr kumimoji="0" lang="en-US" sz="2000" b="0" i="0" u="sng" strike="noStrike" kern="1200" cap="none" spc="0" normalizeH="0" baseline="0" noProof="0" dirty="0">
                <a:ln>
                  <a:noFill/>
                </a:ln>
                <a:solidFill>
                  <a:prstClr val="black"/>
                </a:solidFill>
                <a:effectLst/>
                <a:uLnTx/>
                <a:uFillTx/>
                <a:latin typeface="Calibri"/>
                <a:ea typeface="+mn-ea"/>
                <a:cs typeface="+mn-cs"/>
                <a:hlinkClick r:id="rId3" tooltip="Download and Install RHEL 8 for Free"/>
              </a:rPr>
              <a:t>ultra-secure RHEL 8 environment</a:t>
            </a:r>
            <a:r>
              <a:rPr kumimoji="0" lang="en-US" sz="2000" b="0" i="0" u="none" strike="noStrike" kern="1200" cap="none" spc="0" normalizeH="0" baseline="0" noProof="0" dirty="0">
                <a:ln>
                  <a:noFill/>
                </a:ln>
                <a:solidFill>
                  <a:prstClr val="black"/>
                </a:solidFill>
                <a:effectLst/>
                <a:uLnTx/>
                <a:uFillTx/>
                <a:latin typeface="Calibri"/>
                <a:ea typeface="+mn-ea"/>
                <a:cs typeface="+mn-cs"/>
              </a:rPr>
              <a:t> that will never be connected to the internet and still be updated with the most frequent packages.</a:t>
            </a:r>
          </a:p>
          <a:p>
            <a:pPr marL="800100" lvl="1" indent="-342900">
              <a:lnSpc>
                <a:spcPct val="150000"/>
              </a:lnSpc>
              <a:buFont typeface="Wingdings" panose="05000000000000000000" pitchFamily="2" charset="2"/>
              <a:buChar char="§"/>
              <a:defRPr/>
            </a:pPr>
            <a:r>
              <a:rPr kumimoji="0" lang="en-US" sz="2000" b="0" i="0" u="none" strike="noStrike" kern="1200" cap="none" spc="0" normalizeH="0" baseline="0" noProof="0" dirty="0">
                <a:ln>
                  <a:noFill/>
                </a:ln>
                <a:solidFill>
                  <a:prstClr val="black"/>
                </a:solidFill>
                <a:effectLst/>
                <a:uLnTx/>
                <a:uFillTx/>
                <a:latin typeface="Calibri"/>
                <a:ea typeface="+mn-ea"/>
                <a:cs typeface="+mn-cs"/>
              </a:rPr>
              <a:t>You can also upgrade the server from RHEL 8.x to RHEL 8.y.</a:t>
            </a:r>
          </a:p>
        </p:txBody>
      </p:sp>
      <p:pic>
        <p:nvPicPr>
          <p:cNvPr id="7" name="Graphic 21">
            <a:extLst>
              <a:ext uri="{FF2B5EF4-FFF2-40B4-BE49-F238E27FC236}">
                <a16:creationId xmlns:a16="http://schemas.microsoft.com/office/drawing/2014/main" id="{6D82B3C5-2B33-44FE-BDBD-EF0D8F79C7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4071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D9512-BACC-1146-89E4-1F0FDF3D0E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86508-B838-50AF-3C42-9326F19044F9}"/>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F9FB740-255B-7423-83FC-6D8E1012864E}"/>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sp>
        <p:nvSpPr>
          <p:cNvPr id="48" name="TextBox 47">
            <a:extLst>
              <a:ext uri="{FF2B5EF4-FFF2-40B4-BE49-F238E27FC236}">
                <a16:creationId xmlns:a16="http://schemas.microsoft.com/office/drawing/2014/main" id="{5567B491-B51E-D2A5-BC18-3705A5F92DF4}"/>
              </a:ext>
            </a:extLst>
          </p:cNvPr>
          <p:cNvSpPr txBox="1"/>
          <p:nvPr/>
        </p:nvSpPr>
        <p:spPr>
          <a:xfrm>
            <a:off x="876815" y="1913288"/>
            <a:ext cx="10438369" cy="4404988"/>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Often, when we want to have a local repository for our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system to install packages without internet access for extra safety and using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ISO is the easiest way to do that.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In this guide, we will be showing you how you can configure and use locally downloaded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 ISO</a:t>
            </a:r>
            <a:r>
              <a:rPr kumimoji="0" lang="en-US" sz="2100" b="0" i="0" u="none" strike="noStrike" kern="1200" cap="none" spc="0" normalizeH="0" baseline="0" noProof="0" dirty="0">
                <a:ln>
                  <a:noFill/>
                </a:ln>
                <a:solidFill>
                  <a:prstClr val="black"/>
                </a:solidFill>
                <a:effectLst/>
                <a:uLnTx/>
                <a:uFillTx/>
                <a:latin typeface="Calibri"/>
                <a:ea typeface="+mn-ea"/>
                <a:cs typeface="+mn-cs"/>
              </a:rPr>
              <a:t> images as a repository for installing packages in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Linux.</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black"/>
                </a:solidFill>
                <a:effectLst/>
                <a:uLnTx/>
                <a:uFillTx/>
                <a:latin typeface="Calibri"/>
                <a:ea typeface="+mn-ea"/>
                <a:cs typeface="+mn-cs"/>
              </a:rPr>
              <a:t>[ You might also like: </a:t>
            </a:r>
            <a:r>
              <a:rPr kumimoji="0" lang="en-US" sz="2100" b="0" i="0" u="sng" strike="noStrike" kern="1200" cap="none" spc="0" normalizeH="0" baseline="0" noProof="0" dirty="0">
                <a:ln>
                  <a:noFill/>
                </a:ln>
                <a:solidFill>
                  <a:prstClr val="black"/>
                </a:solidFill>
                <a:effectLst/>
                <a:uLnTx/>
                <a:uFillTx/>
                <a:latin typeface="Calibri"/>
                <a:ea typeface="+mn-ea"/>
                <a:cs typeface="+mn-cs"/>
                <a:hlinkClick r:id="rId3" tooltip="Install Packages Using RHEL 9 DVD"/>
              </a:rPr>
              <a:t>How to Create Local RHEL 9 Repository</a:t>
            </a:r>
            <a:r>
              <a:rPr kumimoji="0" lang="en-US" sz="2100" b="1"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Wingdings" pitchFamily="2" charset="2"/>
              <a:buChar char="q"/>
              <a:tabLst/>
              <a:defRPr/>
            </a:pPr>
            <a:r>
              <a:rPr kumimoji="0" lang="en-US" sz="2100" b="0" i="0" u="none" strike="noStrike" kern="1200" cap="none" spc="0" normalizeH="0" baseline="0" noProof="0" dirty="0">
                <a:ln>
                  <a:noFill/>
                </a:ln>
                <a:solidFill>
                  <a:prstClr val="black"/>
                </a:solidFill>
                <a:effectLst/>
                <a:uLnTx/>
                <a:uFillTx/>
                <a:latin typeface="Calibri"/>
                <a:ea typeface="+mn-ea"/>
                <a:cs typeface="+mn-cs"/>
              </a:rPr>
              <a:t>But before that, let’s have a look at what are the advantages of using </a:t>
            </a:r>
            <a:r>
              <a:rPr kumimoji="0" lang="en-US" sz="2100" b="1" i="0" u="none" strike="noStrike" kern="1200" cap="none" spc="0" normalizeH="0" baseline="0" noProof="0" dirty="0">
                <a:ln>
                  <a:noFill/>
                </a:ln>
                <a:solidFill>
                  <a:prstClr val="black"/>
                </a:solidFill>
                <a:effectLst/>
                <a:uLnTx/>
                <a:uFillTx/>
                <a:latin typeface="Calibri"/>
                <a:ea typeface="+mn-ea"/>
                <a:cs typeface="+mn-cs"/>
              </a:rPr>
              <a:t>RHEL 8</a:t>
            </a:r>
            <a:r>
              <a:rPr kumimoji="0" lang="en-US" sz="2100" b="0" i="0" u="none" strike="noStrike" kern="1200" cap="none" spc="0" normalizeH="0" baseline="0" noProof="0" dirty="0">
                <a:ln>
                  <a:noFill/>
                </a:ln>
                <a:solidFill>
                  <a:prstClr val="black"/>
                </a:solidFill>
                <a:effectLst/>
                <a:uLnTx/>
                <a:uFillTx/>
                <a:latin typeface="Calibri"/>
                <a:ea typeface="+mn-ea"/>
                <a:cs typeface="+mn-cs"/>
              </a:rPr>
              <a:t> ISO as a local repository.</a:t>
            </a:r>
          </a:p>
        </p:txBody>
      </p:sp>
      <p:pic>
        <p:nvPicPr>
          <p:cNvPr id="7" name="Graphic 21">
            <a:extLst>
              <a:ext uri="{FF2B5EF4-FFF2-40B4-BE49-F238E27FC236}">
                <a16:creationId xmlns:a16="http://schemas.microsoft.com/office/drawing/2014/main" id="{A08D01E7-A6E2-9EE1-E809-F0ADC37821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5111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F4765-64C1-B7E6-F382-2F4533020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224716-FAE5-BF1E-FB18-89D3195FF1B8}"/>
              </a:ext>
            </a:extLst>
          </p:cNvPr>
          <p:cNvSpPr/>
          <p:nvPr/>
        </p:nvSpPr>
        <p:spPr>
          <a:xfrm>
            <a:off x="640446" y="1718267"/>
            <a:ext cx="10923369" cy="4600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37F6AB7-9AB3-D563-ED29-81542AFD7EF1}"/>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F2F1A39D-207A-461D-A5AB-D19C4E92C3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867F262-26EC-9652-F7C7-1E31AF80972C}"/>
              </a:ext>
            </a:extLst>
          </p:cNvPr>
          <p:cNvPicPr>
            <a:picLocks noChangeAspect="1"/>
          </p:cNvPicPr>
          <p:nvPr/>
        </p:nvPicPr>
        <p:blipFill>
          <a:blip r:embed="rId4"/>
          <a:stretch>
            <a:fillRect/>
          </a:stretch>
        </p:blipFill>
        <p:spPr>
          <a:xfrm>
            <a:off x="814656" y="1865585"/>
            <a:ext cx="10016764" cy="4305374"/>
          </a:xfrm>
          <a:prstGeom prst="rect">
            <a:avLst/>
          </a:prstGeom>
        </p:spPr>
      </p:pic>
    </p:spTree>
    <p:extLst>
      <p:ext uri="{BB962C8B-B14F-4D97-AF65-F5344CB8AC3E}">
        <p14:creationId xmlns:p14="http://schemas.microsoft.com/office/powerpoint/2010/main" val="1235692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4C834-4EED-65E3-C4B2-B0C6F8C05A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A51D8D-C991-A980-101C-2B43F222D92B}"/>
              </a:ext>
            </a:extLst>
          </p:cNvPr>
          <p:cNvSpPr/>
          <p:nvPr/>
        </p:nvSpPr>
        <p:spPr>
          <a:xfrm>
            <a:off x="640447" y="1828800"/>
            <a:ext cx="10923368" cy="4270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57605BC-9F0C-83FD-76DC-1D00596BB678}"/>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9BA2494B-58DF-F7A5-FC2E-DDF30F184D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04C7A8C-2D11-2D7A-10F0-FDBBF5BE062F}"/>
              </a:ext>
            </a:extLst>
          </p:cNvPr>
          <p:cNvPicPr>
            <a:picLocks noChangeAspect="1"/>
          </p:cNvPicPr>
          <p:nvPr/>
        </p:nvPicPr>
        <p:blipFill>
          <a:blip r:embed="rId4"/>
          <a:stretch>
            <a:fillRect/>
          </a:stretch>
        </p:blipFill>
        <p:spPr>
          <a:xfrm>
            <a:off x="972014" y="2159920"/>
            <a:ext cx="10002646" cy="3343742"/>
          </a:xfrm>
          <a:prstGeom prst="rect">
            <a:avLst/>
          </a:prstGeom>
        </p:spPr>
      </p:pic>
    </p:spTree>
    <p:extLst>
      <p:ext uri="{BB962C8B-B14F-4D97-AF65-F5344CB8AC3E}">
        <p14:creationId xmlns:p14="http://schemas.microsoft.com/office/powerpoint/2010/main" val="271632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1FB76-134C-A42C-47E7-993045A0F0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894438-8A45-D6E6-B05D-EABFE8754200}"/>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8709657-9FE3-BE9A-006B-B514CE7AB4BA}"/>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B327A552-00CB-B24C-7100-BA730EDBF1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2F8F9BB-4393-8B3E-28C6-BD97CD6D1244}"/>
              </a:ext>
            </a:extLst>
          </p:cNvPr>
          <p:cNvPicPr>
            <a:picLocks noChangeAspect="1"/>
          </p:cNvPicPr>
          <p:nvPr/>
        </p:nvPicPr>
        <p:blipFill>
          <a:blip r:embed="rId4"/>
          <a:stretch>
            <a:fillRect/>
          </a:stretch>
        </p:blipFill>
        <p:spPr>
          <a:xfrm>
            <a:off x="887949" y="2007221"/>
            <a:ext cx="10077286" cy="4073608"/>
          </a:xfrm>
          <a:prstGeom prst="rect">
            <a:avLst/>
          </a:prstGeom>
        </p:spPr>
      </p:pic>
    </p:spTree>
    <p:extLst>
      <p:ext uri="{BB962C8B-B14F-4D97-AF65-F5344CB8AC3E}">
        <p14:creationId xmlns:p14="http://schemas.microsoft.com/office/powerpoint/2010/main" val="2955346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B9ADA-E063-43C1-CC3B-F900281A3C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D95C7A-BCE4-E1E7-80FF-3A1A80A08B51}"/>
              </a:ext>
            </a:extLst>
          </p:cNvPr>
          <p:cNvSpPr/>
          <p:nvPr/>
        </p:nvSpPr>
        <p:spPr>
          <a:xfrm>
            <a:off x="640447" y="1984916"/>
            <a:ext cx="10923368" cy="4081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AAF7FE6-F603-27C6-E625-F6B675B66CA8}"/>
              </a:ext>
            </a:extLst>
          </p:cNvPr>
          <p:cNvSpPr txBox="1"/>
          <p:nvPr/>
        </p:nvSpPr>
        <p:spPr>
          <a:xfrm>
            <a:off x="754707" y="1271239"/>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D430DF30-ECC2-8F64-61E6-15F3FADED4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C3D18F1-9222-D430-FC48-7DE5540DA713}"/>
              </a:ext>
            </a:extLst>
          </p:cNvPr>
          <p:cNvPicPr>
            <a:picLocks noChangeAspect="1"/>
          </p:cNvPicPr>
          <p:nvPr/>
        </p:nvPicPr>
        <p:blipFill>
          <a:blip r:embed="rId4"/>
          <a:stretch>
            <a:fillRect/>
          </a:stretch>
        </p:blipFill>
        <p:spPr>
          <a:xfrm>
            <a:off x="868719" y="2442117"/>
            <a:ext cx="10454561" cy="3144644"/>
          </a:xfrm>
          <a:prstGeom prst="rect">
            <a:avLst/>
          </a:prstGeom>
        </p:spPr>
      </p:pic>
    </p:spTree>
    <p:extLst>
      <p:ext uri="{BB962C8B-B14F-4D97-AF65-F5344CB8AC3E}">
        <p14:creationId xmlns:p14="http://schemas.microsoft.com/office/powerpoint/2010/main" val="1926337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113CC-8124-D827-3AD6-FA0FB57F1D8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5CBDFE3-29D8-7957-638C-5BF6D22BC6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5E4651F-89B6-9C3D-216A-CF2C49A84DF4}"/>
              </a:ext>
            </a:extLst>
          </p:cNvPr>
          <p:cNvPicPr>
            <a:picLocks noChangeAspect="1"/>
          </p:cNvPicPr>
          <p:nvPr/>
        </p:nvPicPr>
        <p:blipFill>
          <a:blip r:embed="rId4"/>
          <a:stretch>
            <a:fillRect/>
          </a:stretch>
        </p:blipFill>
        <p:spPr>
          <a:xfrm>
            <a:off x="1047691" y="1114326"/>
            <a:ext cx="8475629" cy="4963089"/>
          </a:xfrm>
          <a:prstGeom prst="rect">
            <a:avLst/>
          </a:prstGeom>
        </p:spPr>
      </p:pic>
    </p:spTree>
    <p:extLst>
      <p:ext uri="{BB962C8B-B14F-4D97-AF65-F5344CB8AC3E}">
        <p14:creationId xmlns:p14="http://schemas.microsoft.com/office/powerpoint/2010/main" val="1544760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4455F-3513-33C9-11F4-C43FB9A35A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6F186F-0F3B-E10D-9E0A-F97C8AA0FBAA}"/>
              </a:ext>
            </a:extLst>
          </p:cNvPr>
          <p:cNvSpPr/>
          <p:nvPr/>
        </p:nvSpPr>
        <p:spPr>
          <a:xfrm>
            <a:off x="640447" y="1828799"/>
            <a:ext cx="9696733"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4CF6BEE-DC1C-2D9E-5AA7-C3354375357B}"/>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A1A22132-7719-CCB1-83D0-A8BF65C905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15EA8B40-D3C4-2D39-3AEF-5F90B9A02842}"/>
              </a:ext>
            </a:extLst>
          </p:cNvPr>
          <p:cNvPicPr>
            <a:picLocks noChangeAspect="1"/>
          </p:cNvPicPr>
          <p:nvPr/>
        </p:nvPicPr>
        <p:blipFill>
          <a:blip r:embed="rId4"/>
          <a:stretch>
            <a:fillRect/>
          </a:stretch>
        </p:blipFill>
        <p:spPr>
          <a:xfrm>
            <a:off x="1051581" y="2036553"/>
            <a:ext cx="8304292" cy="4073968"/>
          </a:xfrm>
          <a:prstGeom prst="rect">
            <a:avLst/>
          </a:prstGeom>
        </p:spPr>
      </p:pic>
    </p:spTree>
    <p:extLst>
      <p:ext uri="{BB962C8B-B14F-4D97-AF65-F5344CB8AC3E}">
        <p14:creationId xmlns:p14="http://schemas.microsoft.com/office/powerpoint/2010/main" val="1619297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DC2B4-0CCD-DCDC-5B79-07D28BA734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CCF7D-55F7-87A7-5C63-38BFC769D117}"/>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12737B5-58B8-68CC-3E60-C35C3BF80E15}"/>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11B71314-1D48-2669-B54C-CF8E9F68D2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A6DD239-5EB3-701E-0BC4-E660828985F0}"/>
              </a:ext>
            </a:extLst>
          </p:cNvPr>
          <p:cNvPicPr>
            <a:picLocks noChangeAspect="1"/>
          </p:cNvPicPr>
          <p:nvPr/>
        </p:nvPicPr>
        <p:blipFill>
          <a:blip r:embed="rId4"/>
          <a:stretch>
            <a:fillRect/>
          </a:stretch>
        </p:blipFill>
        <p:spPr>
          <a:xfrm>
            <a:off x="1070516" y="1950488"/>
            <a:ext cx="8776011" cy="4263126"/>
          </a:xfrm>
          <a:prstGeom prst="rect">
            <a:avLst/>
          </a:prstGeom>
        </p:spPr>
      </p:pic>
    </p:spTree>
    <p:extLst>
      <p:ext uri="{BB962C8B-B14F-4D97-AF65-F5344CB8AC3E}">
        <p14:creationId xmlns:p14="http://schemas.microsoft.com/office/powerpoint/2010/main" val="28189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225B1-3D18-D07C-E709-25A3F18595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919C5-AEAF-5F9D-B15B-1F1B7CF28B54}"/>
              </a:ext>
            </a:extLst>
          </p:cNvPr>
          <p:cNvSpPr/>
          <p:nvPr/>
        </p:nvSpPr>
        <p:spPr>
          <a:xfrm>
            <a:off x="640447" y="1828799"/>
            <a:ext cx="10923368" cy="4489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6E0B756-A356-BDF2-8C23-D823982A1D95}"/>
              </a:ext>
            </a:extLst>
          </p:cNvPr>
          <p:cNvSpPr txBox="1"/>
          <p:nvPr/>
        </p:nvSpPr>
        <p:spPr>
          <a:xfrm>
            <a:off x="721253" y="1133491"/>
            <a:ext cx="8634620"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Installing and updating software packages </a:t>
            </a:r>
          </a:p>
        </p:txBody>
      </p:sp>
      <p:pic>
        <p:nvPicPr>
          <p:cNvPr id="7" name="Graphic 21">
            <a:extLst>
              <a:ext uri="{FF2B5EF4-FFF2-40B4-BE49-F238E27FC236}">
                <a16:creationId xmlns:a16="http://schemas.microsoft.com/office/drawing/2014/main" id="{542967ED-7E23-1E23-DFDD-F651E6CBF0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482E56D3-0402-6B8D-AA46-81A380C16635}"/>
              </a:ext>
            </a:extLst>
          </p:cNvPr>
          <p:cNvPicPr>
            <a:picLocks noChangeAspect="1"/>
          </p:cNvPicPr>
          <p:nvPr/>
        </p:nvPicPr>
        <p:blipFill>
          <a:blip r:embed="rId4"/>
          <a:stretch>
            <a:fillRect/>
          </a:stretch>
        </p:blipFill>
        <p:spPr>
          <a:xfrm>
            <a:off x="895574" y="2431534"/>
            <a:ext cx="8783276" cy="2591162"/>
          </a:xfrm>
          <a:prstGeom prst="rect">
            <a:avLst/>
          </a:prstGeom>
        </p:spPr>
      </p:pic>
    </p:spTree>
    <p:extLst>
      <p:ext uri="{BB962C8B-B14F-4D97-AF65-F5344CB8AC3E}">
        <p14:creationId xmlns:p14="http://schemas.microsoft.com/office/powerpoint/2010/main" val="2999190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25B64-2373-6326-0A14-E1863C1E0B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D424C8-F895-60E8-A432-3ADB655C0299}"/>
              </a:ext>
            </a:extLst>
          </p:cNvPr>
          <p:cNvSpPr/>
          <p:nvPr/>
        </p:nvSpPr>
        <p:spPr>
          <a:xfrm>
            <a:off x="640447" y="1635143"/>
            <a:ext cx="10911106" cy="4076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D1B9006-844C-5EF4-FC59-10D137E1C2ED}"/>
              </a:ext>
            </a:extLst>
          </p:cNvPr>
          <p:cNvSpPr txBox="1"/>
          <p:nvPr/>
        </p:nvSpPr>
        <p:spPr>
          <a:xfrm>
            <a:off x="1029024" y="1050367"/>
            <a:ext cx="53134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3200" b="1" dirty="0">
                <a:solidFill>
                  <a:prstClr val="black"/>
                </a:solidFill>
                <a:latin typeface="Nunito" pitchFamily="2" charset="0"/>
              </a:rPr>
              <a:t>Summary</a:t>
            </a:r>
            <a:endPar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endParaRPr>
          </a:p>
        </p:txBody>
      </p:sp>
      <p:sp>
        <p:nvSpPr>
          <p:cNvPr id="48" name="TextBox 47">
            <a:extLst>
              <a:ext uri="{FF2B5EF4-FFF2-40B4-BE49-F238E27FC236}">
                <a16:creationId xmlns:a16="http://schemas.microsoft.com/office/drawing/2014/main" id="{7A66164D-E26F-AEFC-0929-A2F805019868}"/>
              </a:ext>
            </a:extLst>
          </p:cNvPr>
          <p:cNvSpPr txBox="1"/>
          <p:nvPr/>
        </p:nvSpPr>
        <p:spPr>
          <a:xfrm>
            <a:off x="765858" y="1924979"/>
            <a:ext cx="10660283" cy="3995325"/>
          </a:xfrm>
          <a:prstGeom prst="rect">
            <a:avLst/>
          </a:prstGeom>
          <a:noFill/>
        </p:spPr>
        <p:txBody>
          <a:bodyPr wrap="square" rtlCol="0">
            <a:spAutoFit/>
          </a:bodyPr>
          <a:lstStyle/>
          <a:p>
            <a:pPr marL="342900" marR="0" lvl="0" indent="-342900" rtl="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Understand the concept of </a:t>
            </a:r>
            <a:r>
              <a:rPr lang="en-US" sz="1800" b="1" kern="100" dirty="0">
                <a:solidFill>
                  <a:schemeClr val="accent2">
                    <a:lumMod val="50000"/>
                  </a:schemeClr>
                </a:solidFill>
                <a:effectLst/>
                <a:latin typeface="Calibri" panose="020F0502020204030204" pitchFamily="34" charset="0"/>
                <a:ea typeface="Calibri" panose="020F0502020204030204" pitchFamily="34" charset="0"/>
                <a:cs typeface="Arial" panose="020B0604020202020204" pitchFamily="34" charset="0"/>
              </a:rPr>
              <a:t>software packages </a:t>
            </a:r>
            <a:r>
              <a:rPr lang="en-US" sz="1800" kern="100" dirty="0">
                <a:effectLst/>
                <a:latin typeface="Calibri" panose="020F0502020204030204" pitchFamily="34" charset="0"/>
                <a:ea typeface="Calibri" panose="020F0502020204030204" pitchFamily="34" charset="0"/>
                <a:cs typeface="Arial" panose="020B0604020202020204" pitchFamily="34" charset="0"/>
              </a:rPr>
              <a:t>and RPM-based package management.</a:t>
            </a:r>
          </a:p>
          <a:p>
            <a:pPr marL="342900" marR="0" lvl="0" indent="-34290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Use RPM, YUM, and DNF to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install</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upgrade</a:t>
            </a:r>
            <a:r>
              <a:rPr lang="en-US" sz="1800" kern="100" dirty="0">
                <a:effectLst/>
                <a:latin typeface="Calibri" panose="020F0502020204030204" pitchFamily="34" charset="0"/>
                <a:ea typeface="Calibri" panose="020F0502020204030204" pitchFamily="34" charset="0"/>
                <a:cs typeface="Arial" panose="020B0604020202020204" pitchFamily="34" charset="0"/>
              </a:rPr>
              <a:t>, and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manage</a:t>
            </a:r>
            <a:r>
              <a:rPr lang="en-US" sz="1800" kern="100" dirty="0">
                <a:effectLst/>
                <a:latin typeface="Calibri" panose="020F0502020204030204" pitchFamily="34" charset="0"/>
                <a:ea typeface="Calibri" panose="020F0502020204030204" pitchFamily="34" charset="0"/>
                <a:cs typeface="Arial" panose="020B0604020202020204" pitchFamily="34" charset="0"/>
              </a:rPr>
              <a:t> software packages.</a:t>
            </a:r>
          </a:p>
          <a:p>
            <a:pPr marL="342900" marR="0" lvl="0" indent="-342900">
              <a:lnSpc>
                <a:spcPct val="150000"/>
              </a:lnSpc>
              <a:buFont typeface="Wingdings" panose="05000000000000000000" pitchFamily="2" charset="2"/>
              <a:buChar char=""/>
            </a:pPr>
            <a:r>
              <a:rPr lang="en-US" sz="1800" b="1" kern="100" dirty="0">
                <a:solidFill>
                  <a:schemeClr val="accent6">
                    <a:lumMod val="50000"/>
                  </a:schemeClr>
                </a:solidFill>
                <a:effectLst/>
                <a:latin typeface="Calibri" panose="020F0502020204030204" pitchFamily="34" charset="0"/>
                <a:ea typeface="Calibri" panose="020F0502020204030204" pitchFamily="34" charset="0"/>
                <a:cs typeface="Arial" panose="020B0604020202020204" pitchFamily="34" charset="0"/>
              </a:rPr>
              <a:t>Search</a:t>
            </a:r>
            <a:r>
              <a:rPr lang="en-US" sz="1800" kern="100" dirty="0">
                <a:effectLst/>
                <a:latin typeface="Calibri" panose="020F0502020204030204" pitchFamily="34" charset="0"/>
                <a:ea typeface="Calibri" panose="020F0502020204030204" pitchFamily="34" charset="0"/>
                <a:cs typeface="Arial" panose="020B0604020202020204" pitchFamily="34" charset="0"/>
              </a:rPr>
              <a:t> for </a:t>
            </a:r>
            <a:r>
              <a:rPr lang="en-US" sz="1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packages, repositories</a:t>
            </a:r>
            <a:r>
              <a:rPr lang="en-US" sz="1800" kern="100" dirty="0">
                <a:effectLst/>
                <a:latin typeface="Calibri" panose="020F0502020204030204" pitchFamily="34" charset="0"/>
                <a:ea typeface="Calibri" panose="020F0502020204030204" pitchFamily="34" charset="0"/>
                <a:cs typeface="Arial" panose="020B0604020202020204" pitchFamily="34" charset="0"/>
              </a:rPr>
              <a:t>, and </a:t>
            </a:r>
            <a:r>
              <a:rPr lang="en-US" sz="1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package information</a:t>
            </a:r>
            <a:r>
              <a:rPr lang="en-US" sz="1800" kern="100" dirty="0">
                <a:effectLst/>
                <a:latin typeface="Calibri" panose="020F0502020204030204" pitchFamily="34" charset="0"/>
                <a:ea typeface="Calibri" panose="020F0502020204030204" pitchFamily="34" charset="0"/>
                <a:cs typeface="Arial" panose="020B0604020202020204" pitchFamily="34" charset="0"/>
              </a:rPr>
              <a:t> using </a:t>
            </a:r>
            <a:r>
              <a:rPr lang="en-US" sz="1800" b="1"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YUM</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50000"/>
              </a:lnSpc>
              <a:buFont typeface="Wingdings" panose="05000000000000000000" pitchFamily="2" charset="2"/>
              <a:buChar char=""/>
            </a:pPr>
            <a:r>
              <a:rPr lang="en-US" sz="1800"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Manage package dependencies, updates, and package groups </a:t>
            </a:r>
            <a:r>
              <a:rPr lang="en-US" sz="1800" kern="100" dirty="0">
                <a:effectLst/>
                <a:latin typeface="Calibri" panose="020F0502020204030204" pitchFamily="34" charset="0"/>
                <a:ea typeface="Calibri" panose="020F0502020204030204" pitchFamily="34" charset="0"/>
                <a:cs typeface="Arial" panose="020B0604020202020204" pitchFamily="34" charset="0"/>
              </a:rPr>
              <a:t>effectively.</a:t>
            </a:r>
          </a:p>
          <a:p>
            <a:pPr marL="342900" marR="0" lvl="0" indent="-342900">
              <a:lnSpc>
                <a:spcPct val="150000"/>
              </a:lnSpc>
              <a:buFont typeface="Wingdings" panose="05000000000000000000" pitchFamily="2" charset="2"/>
              <a:buChar char=""/>
            </a:pP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Check for available software updates </a:t>
            </a:r>
            <a:r>
              <a:rPr lang="en-US" sz="1800" kern="100" dirty="0">
                <a:effectLst/>
                <a:latin typeface="Calibri" panose="020F0502020204030204" pitchFamily="34" charset="0"/>
                <a:ea typeface="Calibri" panose="020F0502020204030204" pitchFamily="34" charset="0"/>
                <a:cs typeface="Arial" panose="020B0604020202020204" pitchFamily="34" charset="0"/>
              </a:rPr>
              <a:t>and </a:t>
            </a:r>
            <a:r>
              <a:rPr lang="en-US" sz="1800" kern="100" dirty="0">
                <a:solidFill>
                  <a:schemeClr val="accent4">
                    <a:lumMod val="50000"/>
                  </a:schemeClr>
                </a:solidFill>
                <a:effectLst/>
                <a:latin typeface="Calibri" panose="020F0502020204030204" pitchFamily="34" charset="0"/>
                <a:ea typeface="Calibri" panose="020F0502020204030204" pitchFamily="34" charset="0"/>
                <a:cs typeface="Arial" panose="020B0604020202020204" pitchFamily="34" charset="0"/>
              </a:rPr>
              <a:t>apply updates </a:t>
            </a:r>
            <a:r>
              <a:rPr lang="en-US" sz="1800" kern="100" dirty="0">
                <a:effectLst/>
                <a:latin typeface="Calibri" panose="020F0502020204030204" pitchFamily="34" charset="0"/>
                <a:ea typeface="Calibri" panose="020F0502020204030204" pitchFamily="34" charset="0"/>
                <a:cs typeface="Arial" panose="020B0604020202020204" pitchFamily="34" charset="0"/>
              </a:rPr>
              <a:t>using </a:t>
            </a:r>
            <a:r>
              <a:rPr lang="en-US" b="1" kern="100" dirty="0">
                <a:solidFill>
                  <a:schemeClr val="accent4">
                    <a:lumMod val="50000"/>
                  </a:schemeClr>
                </a:solidFill>
                <a:latin typeface="Calibri" panose="020F0502020204030204" pitchFamily="34" charset="0"/>
                <a:ea typeface="Calibri" panose="020F0502020204030204" pitchFamily="34" charset="0"/>
                <a:cs typeface="Arial" panose="020B0604020202020204" pitchFamily="34" charset="0"/>
              </a:rPr>
              <a:t>YUM</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marL="342900" marR="0" lvl="0" indent="-342900">
              <a:lnSpc>
                <a:spcPct val="150000"/>
              </a:lnSpc>
              <a:buFont typeface="Wingdings" panose="05000000000000000000" pitchFamily="2" charset="2"/>
              <a:buChar char=""/>
            </a:pPr>
            <a:r>
              <a:rPr lang="en-US" b="1" kern="100" dirty="0">
                <a:solidFill>
                  <a:schemeClr val="accent4">
                    <a:lumMod val="50000"/>
                  </a:schemeClr>
                </a:solidFill>
                <a:latin typeface="Calibri" panose="020F0502020204030204" pitchFamily="34" charset="0"/>
                <a:ea typeface="Calibri" panose="020F0502020204030204" pitchFamily="34" charset="0"/>
                <a:cs typeface="Arial" panose="020B0604020202020204" pitchFamily="34" charset="0"/>
              </a:rPr>
              <a:t>Update</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rgbClr val="8E5A6D"/>
                </a:solidFill>
                <a:effectLst/>
                <a:latin typeface="Calibri" panose="020F0502020204030204" pitchFamily="34" charset="0"/>
                <a:ea typeface="Calibri" panose="020F0502020204030204" pitchFamily="34" charset="0"/>
                <a:cs typeface="Arial" panose="020B0604020202020204" pitchFamily="34" charset="0"/>
              </a:rPr>
              <a:t>individual packages</a:t>
            </a:r>
            <a:r>
              <a:rPr lang="en-US" sz="1800" kern="100" dirty="0">
                <a:effectLst/>
                <a:latin typeface="Calibri" panose="020F0502020204030204" pitchFamily="34" charset="0"/>
                <a:ea typeface="Calibri" panose="020F0502020204030204" pitchFamily="34" charset="0"/>
                <a:cs typeface="Arial" panose="020B0604020202020204" pitchFamily="34" charset="0"/>
              </a:rPr>
              <a:t>, </a:t>
            </a:r>
            <a:r>
              <a:rPr lang="en-US" sz="1800" kern="100" dirty="0">
                <a:solidFill>
                  <a:srgbClr val="8E5A6D"/>
                </a:solidFill>
                <a:effectLst/>
                <a:latin typeface="Calibri" panose="020F0502020204030204" pitchFamily="34" charset="0"/>
                <a:ea typeface="Calibri" panose="020F0502020204030204" pitchFamily="34" charset="0"/>
                <a:cs typeface="Arial" panose="020B0604020202020204" pitchFamily="34" charset="0"/>
              </a:rPr>
              <a:t>package groups</a:t>
            </a:r>
            <a:r>
              <a:rPr lang="en-US" sz="1800" kern="100" dirty="0">
                <a:effectLst/>
                <a:latin typeface="Calibri" panose="020F0502020204030204" pitchFamily="34" charset="0"/>
                <a:ea typeface="Calibri" panose="020F0502020204030204" pitchFamily="34" charset="0"/>
                <a:cs typeface="Arial" panose="020B0604020202020204" pitchFamily="34" charset="0"/>
              </a:rPr>
              <a:t>, or the entire system.</a:t>
            </a:r>
          </a:p>
          <a:p>
            <a:pPr marL="342900" marR="0" lvl="0" indent="-342900">
              <a:lnSpc>
                <a:spcPct val="150000"/>
              </a:lnSpc>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Understand </a:t>
            </a:r>
            <a:r>
              <a:rPr lang="en-US" sz="1800" kern="100" dirty="0">
                <a:solidFill>
                  <a:srgbClr val="669BBC"/>
                </a:solidFill>
                <a:effectLst/>
                <a:latin typeface="Calibri" panose="020F0502020204030204" pitchFamily="34" charset="0"/>
                <a:ea typeface="Calibri" panose="020F0502020204030204" pitchFamily="34" charset="0"/>
                <a:cs typeface="Arial" panose="020B0604020202020204" pitchFamily="34" charset="0"/>
              </a:rPr>
              <a:t>Application Streams and modular package management </a:t>
            </a:r>
            <a:r>
              <a:rPr lang="en-US" sz="1800" kern="100" dirty="0">
                <a:effectLst/>
                <a:latin typeface="Calibri" panose="020F0502020204030204" pitchFamily="34" charset="0"/>
                <a:ea typeface="Calibri" panose="020F0502020204030204" pitchFamily="34" charset="0"/>
                <a:cs typeface="Arial" panose="020B0604020202020204" pitchFamily="34" charset="0"/>
              </a:rPr>
              <a:t>in RHEL 8.</a:t>
            </a:r>
          </a:p>
          <a:p>
            <a:pPr marL="342900" marR="0" lvl="0" indent="-342900">
              <a:lnSpc>
                <a:spcPct val="150000"/>
              </a:lnSpc>
              <a:spcAft>
                <a:spcPts val="800"/>
              </a:spcAft>
              <a:buFont typeface="Wingdings" panose="05000000000000000000" pitchFamily="2" charset="2"/>
              <a:buChar char=""/>
            </a:pPr>
            <a:r>
              <a:rPr lang="en-US" sz="1800" kern="100" dirty="0">
                <a:effectLst/>
                <a:latin typeface="Calibri" panose="020F0502020204030204" pitchFamily="34" charset="0"/>
                <a:ea typeface="Calibri" panose="020F0502020204030204" pitchFamily="34" charset="0"/>
                <a:cs typeface="Arial" panose="020B0604020202020204" pitchFamily="34" charset="0"/>
              </a:rPr>
              <a:t>Configure and use a </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local RHEL 8 </a:t>
            </a:r>
            <a:r>
              <a:rPr lang="en-US" sz="1800" b="1"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ISO</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 repository for offline </a:t>
            </a:r>
            <a:r>
              <a:rPr lang="en-US" sz="1800" kern="100" dirty="0">
                <a:effectLst/>
                <a:latin typeface="Calibri" panose="020F0502020204030204" pitchFamily="34" charset="0"/>
                <a:ea typeface="Calibri" panose="020F0502020204030204" pitchFamily="34" charset="0"/>
                <a:cs typeface="Arial" panose="020B0604020202020204" pitchFamily="34" charset="0"/>
              </a:rPr>
              <a:t>and </a:t>
            </a:r>
            <a:r>
              <a:rPr lang="en-US" sz="1800" kern="100" dirty="0">
                <a:solidFill>
                  <a:srgbClr val="852F4A"/>
                </a:solidFill>
                <a:effectLst/>
                <a:latin typeface="Calibri" panose="020F0502020204030204" pitchFamily="34" charset="0"/>
                <a:ea typeface="Calibri" panose="020F0502020204030204" pitchFamily="34" charset="0"/>
                <a:cs typeface="Arial" panose="020B0604020202020204" pitchFamily="34" charset="0"/>
              </a:rPr>
              <a:t>secure updates</a:t>
            </a:r>
            <a:r>
              <a:rPr lang="en-US" sz="1800" kern="100" dirty="0">
                <a:effectLst/>
                <a:latin typeface="Calibri" panose="020F0502020204030204" pitchFamily="34" charset="0"/>
                <a:ea typeface="Calibri" panose="020F0502020204030204" pitchFamily="34" charset="0"/>
                <a:cs typeface="Arial" panose="020B0604020202020204" pitchFamily="34" charset="0"/>
              </a:rPr>
              <a:t>.</a:t>
            </a:r>
          </a:p>
          <a:p>
            <a:pPr>
              <a:lnSpc>
                <a:spcPct val="200000"/>
              </a:lnSpc>
              <a:buNone/>
            </a:pPr>
            <a:endParaRPr lang="en-US" dirty="0"/>
          </a:p>
        </p:txBody>
      </p:sp>
      <p:pic>
        <p:nvPicPr>
          <p:cNvPr id="7" name="Graphic 21">
            <a:extLst>
              <a:ext uri="{FF2B5EF4-FFF2-40B4-BE49-F238E27FC236}">
                <a16:creationId xmlns:a16="http://schemas.microsoft.com/office/drawing/2014/main" id="{D92706FF-76B2-B183-8F46-70AC35826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002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164674-A2E4-2A4C-639F-DC9C015C6C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D14A59-57DC-12F5-5686-6AA0861F6B81}"/>
              </a:ext>
            </a:extLst>
          </p:cNvPr>
          <p:cNvSpPr/>
          <p:nvPr/>
        </p:nvSpPr>
        <p:spPr>
          <a:xfrm>
            <a:off x="640447" y="1635143"/>
            <a:ext cx="10911106" cy="4076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9AD6355-A91C-25B2-6B0F-BC0C6EBD11CD}"/>
              </a:ext>
            </a:extLst>
          </p:cNvPr>
          <p:cNvSpPr txBox="1"/>
          <p:nvPr/>
        </p:nvSpPr>
        <p:spPr>
          <a:xfrm>
            <a:off x="1029024" y="1050367"/>
            <a:ext cx="5313492" cy="584775"/>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Nunito" pitchFamily="2" charset="0"/>
                <a:ea typeface="+mn-ea"/>
                <a:cs typeface="+mn-cs"/>
              </a:rPr>
              <a:t>Summary</a:t>
            </a:r>
          </a:p>
        </p:txBody>
      </p:sp>
      <p:sp>
        <p:nvSpPr>
          <p:cNvPr id="48" name="TextBox 47">
            <a:extLst>
              <a:ext uri="{FF2B5EF4-FFF2-40B4-BE49-F238E27FC236}">
                <a16:creationId xmlns:a16="http://schemas.microsoft.com/office/drawing/2014/main" id="{1315B530-25EE-BBA1-0ECE-9EB6D268D200}"/>
              </a:ext>
            </a:extLst>
          </p:cNvPr>
          <p:cNvSpPr txBox="1"/>
          <p:nvPr/>
        </p:nvSpPr>
        <p:spPr>
          <a:xfrm>
            <a:off x="765858" y="1924979"/>
            <a:ext cx="10660283" cy="3995325"/>
          </a:xfrm>
          <a:prstGeom prst="rect">
            <a:avLst/>
          </a:prstGeom>
          <a:noFill/>
        </p:spPr>
        <p:txBody>
          <a:bodyPr wrap="square" rtlCol="0">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Understand the concept of </a:t>
            </a:r>
            <a:r>
              <a:rPr kumimoji="0" lang="en-US" sz="1800" b="1" i="0" u="none" strike="noStrike" kern="100" cap="none" spc="0" normalizeH="0" baseline="0" noProof="0" dirty="0">
                <a:ln>
                  <a:noFill/>
                </a:ln>
                <a:solidFill>
                  <a:srgbClr val="ED7D31">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software packages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RPM-based package management.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Use RPM, YUM, and DNF to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install</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upgrade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manage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software packages.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1" i="0" u="none" strike="noStrike" kern="100" cap="none" spc="0" normalizeH="0" baseline="0" noProof="0" dirty="0">
                <a:ln>
                  <a:noFill/>
                </a:ln>
                <a:solidFill>
                  <a:srgbClr val="70AD47">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Search</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for </a:t>
            </a:r>
            <a:r>
              <a:rPr kumimoji="0" lang="en-US" sz="1800" b="0" i="0" u="none" strike="noStrike" kern="100" cap="none" spc="0" normalizeH="0" baseline="0" noProof="0" dirty="0">
                <a:ln>
                  <a:noFill/>
                </a:ln>
                <a:solidFill>
                  <a:srgbClr val="ED7D31"/>
                </a:solidFill>
                <a:effectLst/>
                <a:uLnTx/>
                <a:uFillTx/>
                <a:latin typeface="Calibri" panose="020F0502020204030204" pitchFamily="34" charset="0"/>
                <a:ea typeface="Calibri" panose="020F0502020204030204" pitchFamily="34" charset="0"/>
                <a:cs typeface="Arial" panose="020B0604020202020204" pitchFamily="34" charset="0"/>
              </a:rPr>
              <a:t>packages, repositories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a:t>
            </a:r>
            <a:r>
              <a:rPr kumimoji="0" lang="en-US" sz="1800" b="0" i="0" u="none" strike="noStrike" kern="100" cap="none" spc="0" normalizeH="0" baseline="0" noProof="0" dirty="0">
                <a:ln>
                  <a:noFill/>
                </a:ln>
                <a:solidFill>
                  <a:srgbClr val="ED7D31"/>
                </a:solidFill>
                <a:effectLst/>
                <a:uLnTx/>
                <a:uFillTx/>
                <a:latin typeface="Calibri" panose="020F0502020204030204" pitchFamily="34" charset="0"/>
                <a:ea typeface="Calibri" panose="020F0502020204030204" pitchFamily="34" charset="0"/>
                <a:cs typeface="Arial" panose="020B0604020202020204" pitchFamily="34" charset="0"/>
              </a:rPr>
              <a:t>package information</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using </a:t>
            </a: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YUM</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Arial" panose="020B0604020202020204" pitchFamily="34" charset="0"/>
              </a:rPr>
              <a:t>Manage package dependencies, updates, and package groups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effectively.</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Check for available software updates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a:t>
            </a:r>
            <a:r>
              <a:rPr kumimoji="0" lang="en-US" sz="1800" b="0"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apply updates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using </a:t>
            </a: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YUM</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1" i="0" u="none" strike="noStrike" kern="100" cap="none" spc="0" normalizeH="0" baseline="0" noProof="0" dirty="0">
                <a:ln>
                  <a:noFill/>
                </a:ln>
                <a:solidFill>
                  <a:srgbClr val="FFC000">
                    <a:lumMod val="50000"/>
                  </a:srgbClr>
                </a:solidFill>
                <a:effectLst/>
                <a:uLnTx/>
                <a:uFillTx/>
                <a:latin typeface="Calibri" panose="020F0502020204030204" pitchFamily="34" charset="0"/>
                <a:ea typeface="Calibri" panose="020F0502020204030204" pitchFamily="34" charset="0"/>
                <a:cs typeface="Arial" panose="020B0604020202020204" pitchFamily="34" charset="0"/>
              </a:rPr>
              <a:t>Update</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8E5A6D"/>
                </a:solidFill>
                <a:effectLst/>
                <a:uLnTx/>
                <a:uFillTx/>
                <a:latin typeface="Calibri" panose="020F0502020204030204" pitchFamily="34" charset="0"/>
                <a:ea typeface="Calibri" panose="020F0502020204030204" pitchFamily="34" charset="0"/>
                <a:cs typeface="Arial" panose="020B0604020202020204" pitchFamily="34" charset="0"/>
              </a:rPr>
              <a:t>individual packages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800" b="0" i="0" u="none" strike="noStrike" kern="100" cap="none" spc="0" normalizeH="0" baseline="0" noProof="0" dirty="0">
                <a:ln>
                  <a:noFill/>
                </a:ln>
                <a:solidFill>
                  <a:srgbClr val="8E5A6D"/>
                </a:solidFill>
                <a:effectLst/>
                <a:uLnTx/>
                <a:uFillTx/>
                <a:latin typeface="Calibri" panose="020F0502020204030204" pitchFamily="34" charset="0"/>
                <a:ea typeface="Calibri" panose="020F0502020204030204" pitchFamily="34" charset="0"/>
                <a:cs typeface="Arial" panose="020B0604020202020204" pitchFamily="34" charset="0"/>
              </a:rPr>
              <a:t>package groups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or the entire system.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Understand </a:t>
            </a:r>
            <a:r>
              <a:rPr kumimoji="0" lang="en-US" sz="1800" b="0" i="0" u="none" strike="noStrike" kern="100" cap="none" spc="0" normalizeH="0" baseline="0" noProof="0" dirty="0">
                <a:ln>
                  <a:noFill/>
                </a:ln>
                <a:solidFill>
                  <a:srgbClr val="669BBC"/>
                </a:solidFill>
                <a:effectLst/>
                <a:uLnTx/>
                <a:uFillTx/>
                <a:latin typeface="Calibri" panose="020F0502020204030204" pitchFamily="34" charset="0"/>
                <a:ea typeface="Calibri" panose="020F0502020204030204" pitchFamily="34" charset="0"/>
                <a:cs typeface="Arial" panose="020B0604020202020204" pitchFamily="34" charset="0"/>
              </a:rPr>
              <a:t>Application Streams and modular package management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RHEL 8.</a:t>
            </a:r>
          </a:p>
          <a:p>
            <a:pPr marL="342900" marR="0" lvl="0" indent="-342900" algn="l" defTabSz="914400" rtl="0" eaLnBrk="1" fontAlgn="auto" latinLnBrk="0" hangingPunct="1">
              <a:lnSpc>
                <a:spcPct val="150000"/>
              </a:lnSpc>
              <a:spcBef>
                <a:spcPts val="0"/>
              </a:spcBef>
              <a:spcAft>
                <a:spcPts val="800"/>
              </a:spcAft>
              <a:buClrTx/>
              <a:buSzTx/>
              <a:buFont typeface="Wingdings" panose="05000000000000000000" pitchFamily="2" charset="2"/>
              <a:buChar char=""/>
              <a:tabLst/>
              <a:defRPr/>
            </a:pP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Configure and use a </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local RHEL 8 </a:t>
            </a:r>
            <a:r>
              <a:rPr kumimoji="0" lang="en-US" sz="1800" b="1"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ISO</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 repository for offline </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and </a:t>
            </a:r>
            <a:r>
              <a:rPr kumimoji="0" lang="en-US" sz="1800" b="0" i="0" u="none" strike="noStrike" kern="100" cap="none" spc="0" normalizeH="0" baseline="0" noProof="0" dirty="0">
                <a:ln>
                  <a:noFill/>
                </a:ln>
                <a:solidFill>
                  <a:srgbClr val="852F4A"/>
                </a:solidFill>
                <a:effectLst/>
                <a:uLnTx/>
                <a:uFillTx/>
                <a:latin typeface="Calibri" panose="020F0502020204030204" pitchFamily="34" charset="0"/>
                <a:ea typeface="Calibri" panose="020F0502020204030204" pitchFamily="34" charset="0"/>
                <a:cs typeface="Arial" panose="020B0604020202020204" pitchFamily="34" charset="0"/>
              </a:rPr>
              <a:t>secure updates</a:t>
            </a:r>
            <a:r>
              <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0553029-7889-D698-F76E-08F0865A7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3724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82296"/>
            <a:ext cx="2580006" cy="1204686"/>
          </a:xfrm>
          <a:prstGeom prst="rect">
            <a:avLst/>
          </a:prstGeom>
        </p:spPr>
      </p:pic>
      <p:pic>
        <p:nvPicPr>
          <p:cNvPr id="12" name="Picture 11">
            <a:extLst>
              <a:ext uri="{FF2B5EF4-FFF2-40B4-BE49-F238E27FC236}">
                <a16:creationId xmlns:a16="http://schemas.microsoft.com/office/drawing/2014/main" id="{B4A44963-3E9D-986A-958A-5C91247AD96B}"/>
              </a:ext>
            </a:extLst>
          </p:cNvPr>
          <p:cNvPicPr>
            <a:picLocks noChangeAspect="1"/>
          </p:cNvPicPr>
          <p:nvPr/>
        </p:nvPicPr>
        <p:blipFill>
          <a:blip r:embed="rId7"/>
          <a:stretch>
            <a:fillRect/>
          </a:stretch>
        </p:blipFill>
        <p:spPr>
          <a:xfrm>
            <a:off x="7656401" y="1260088"/>
            <a:ext cx="4453304" cy="480664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schemas.microsoft.com/office/2006/metadata/properties"/>
    <ds:schemaRef ds:uri="http://www.w3.org/XML/1998/namespace"/>
    <ds:schemaRef ds:uri="http://schemas.microsoft.com/office/2006/documentManagement/types"/>
    <ds:schemaRef ds:uri="http://purl.org/dc/terms/"/>
    <ds:schemaRef ds:uri="http://schemas.openxmlformats.org/package/2006/metadata/core-properties"/>
    <ds:schemaRef ds:uri="http://purl.org/dc/dcmitype/"/>
    <ds:schemaRef ds:uri="http://purl.org/dc/elements/1.1/"/>
    <ds:schemaRef ds:uri="http://schemas.microsoft.com/office/infopath/2007/PartnerControl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31007</TotalTime>
  <Words>2406</Words>
  <Application>Microsoft Office PowerPoint</Application>
  <PresentationFormat>Widescreen</PresentationFormat>
  <Paragraphs>308</Paragraphs>
  <Slides>42</Slides>
  <Notes>42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42</vt:i4>
      </vt:variant>
    </vt:vector>
  </HeadingPairs>
  <TitlesOfParts>
    <vt:vector size="57" baseType="lpstr">
      <vt:lpstr>Alexandria</vt:lpstr>
      <vt:lpstr>Arial</vt:lpstr>
      <vt:lpstr>Calibri</vt:lpstr>
      <vt:lpstr>Calibri Light</vt:lpstr>
      <vt:lpstr>Courier New</vt:lpstr>
      <vt:lpstr>Nunito</vt:lpstr>
      <vt:lpstr>Oswald</vt:lpstr>
      <vt:lpstr>RedHatDisplay</vt:lpstr>
      <vt:lpstr>RedHatMono</vt:lpstr>
      <vt:lpstr>RedHatText</vt:lpstr>
      <vt:lpstr>Roboto Light</vt:lpstr>
      <vt:lpstr>Source Serif Pro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745</cp:revision>
  <dcterms:created xsi:type="dcterms:W3CDTF">2023-04-29T09:08:00Z</dcterms:created>
  <dcterms:modified xsi:type="dcterms:W3CDTF">2026-02-03T22:49:42Z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