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webp" ContentType="image/webp"/>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ink/ink1.xml" ContentType="application/inkml+xml"/>
  <Override PartName="/ppt/ink/ink2.xml" ContentType="application/inkml+xml"/>
  <Override PartName="/ppt/notesSlides/notesSlide2.xml" ContentType="application/vnd.openxmlformats-officedocument.presentationml.notesSlide+xml"/>
  <Override PartName="/ppt/ink/ink3.xml" ContentType="application/inkml+xml"/>
  <Override PartName="/ppt/ink/ink4.xml" ContentType="application/inkml+xml"/>
  <Override PartName="/ppt/ink/ink5.xml" ContentType="application/inkml+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4"/>
  </p:notesMasterIdLst>
  <p:sldIdLst>
    <p:sldId id="480" r:id="rId5"/>
    <p:sldId id="271" r:id="rId6"/>
    <p:sldId id="509" r:id="rId7"/>
    <p:sldId id="306" r:id="rId8"/>
    <p:sldId id="501" r:id="rId9"/>
    <p:sldId id="502" r:id="rId10"/>
    <p:sldId id="503" r:id="rId11"/>
    <p:sldId id="505" r:id="rId12"/>
    <p:sldId id="313" r:id="rId13"/>
    <p:sldId id="510" r:id="rId14"/>
    <p:sldId id="511" r:id="rId15"/>
    <p:sldId id="512" r:id="rId16"/>
    <p:sldId id="513" r:id="rId17"/>
    <p:sldId id="514" r:id="rId18"/>
    <p:sldId id="516" r:id="rId19"/>
    <p:sldId id="515" r:id="rId20"/>
    <p:sldId id="517" r:id="rId21"/>
    <p:sldId id="518" r:id="rId22"/>
    <p:sldId id="522" r:id="rId23"/>
    <p:sldId id="524" r:id="rId24"/>
    <p:sldId id="525" r:id="rId25"/>
    <p:sldId id="526" r:id="rId26"/>
    <p:sldId id="523" r:id="rId27"/>
    <p:sldId id="527" r:id="rId28"/>
    <p:sldId id="528" r:id="rId29"/>
    <p:sldId id="529" r:id="rId30"/>
    <p:sldId id="530" r:id="rId31"/>
    <p:sldId id="531" r:id="rId32"/>
    <p:sldId id="532" r:id="rId33"/>
    <p:sldId id="533" r:id="rId34"/>
    <p:sldId id="534" r:id="rId35"/>
    <p:sldId id="535" r:id="rId36"/>
    <p:sldId id="536" r:id="rId37"/>
    <p:sldId id="537" r:id="rId38"/>
    <p:sldId id="538" r:id="rId39"/>
    <p:sldId id="539" r:id="rId40"/>
    <p:sldId id="507" r:id="rId41"/>
    <p:sldId id="508"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509"/>
            <p14:sldId id="306"/>
            <p14:sldId id="501"/>
            <p14:sldId id="502"/>
            <p14:sldId id="503"/>
            <p14:sldId id="505"/>
            <p14:sldId id="313"/>
            <p14:sldId id="510"/>
            <p14:sldId id="511"/>
            <p14:sldId id="512"/>
            <p14:sldId id="513"/>
            <p14:sldId id="514"/>
            <p14:sldId id="516"/>
            <p14:sldId id="515"/>
            <p14:sldId id="517"/>
            <p14:sldId id="518"/>
            <p14:sldId id="522"/>
            <p14:sldId id="524"/>
            <p14:sldId id="525"/>
            <p14:sldId id="526"/>
            <p14:sldId id="523"/>
            <p14:sldId id="527"/>
            <p14:sldId id="528"/>
            <p14:sldId id="529"/>
            <p14:sldId id="530"/>
            <p14:sldId id="531"/>
            <p14:sldId id="532"/>
            <p14:sldId id="533"/>
            <p14:sldId id="534"/>
            <p14:sldId id="535"/>
            <p14:sldId id="536"/>
            <p14:sldId id="537"/>
            <p14:sldId id="538"/>
            <p14:sldId id="539"/>
            <p14:sldId id="507"/>
            <p14:sldId id="50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ENOVO" initials="L" lastIdx="1" clrIdx="0">
    <p:extLst>
      <p:ext uri="{19B8F6BF-5375-455C-9EA6-DF929625EA0E}">
        <p15:presenceInfo xmlns:p15="http://schemas.microsoft.com/office/powerpoint/2012/main" userId="LENOVO"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03E5F"/>
    <a:srgbClr val="FFD200"/>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9592" autoAdjust="0"/>
  </p:normalViewPr>
  <p:slideViewPr>
    <p:cSldViewPr snapToGrid="0">
      <p:cViewPr varScale="1">
        <p:scale>
          <a:sx n="52" d="100"/>
          <a:sy n="52" d="100"/>
        </p:scale>
        <p:origin x="1204"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commentAuthors" Target="commentAuthor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51"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‹N°›</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4941184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C12467-7BAC-30B7-D8F7-CE1475C8D47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5183B7E-44B5-3E9B-507C-046AA1496CD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2D791BC-ACA9-A28E-4392-BDDE86ED3F9B}"/>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3741299F-D3F1-1126-9AE7-B84595341C0A}"/>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8921937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83C304-8439-EEC5-EAB0-B8CCE415D1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2FBEC2F-70C8-5B84-F365-A136D81F0E0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AB61C18-03AB-A36E-0FB6-FB1F2CA2ED15}"/>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E15814AD-B95E-0F4D-46BE-FFCB41E258EC}"/>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40626950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10BD01-FC80-CCEA-9324-012043E2B05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22266AD-B6C5-CC81-9BC1-60326576701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0632726-725C-F1D6-6E6C-E86EF54AD135}"/>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0869F63A-B00F-F360-37B4-936024CC22A4}"/>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8909225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8D89D3-4F69-033E-2A7E-E6E6CA20801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A98C67B-9AC4-9274-EA2B-AA00BED6B97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290F6C9-4419-625A-0D08-92F981C4848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2E61A63-E493-E1C0-E05B-AAEC05CF908C}"/>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8122516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400F96-7ADF-D309-D29E-FE2821FDE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5121B9-9975-003F-E32B-D14DD132752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1218731-A5E9-962A-8592-2AB8D3BE506E}"/>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7F5B927-326E-DCE3-E944-39FF4A27771E}"/>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1908239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55FB80-D752-D8A2-8F60-DAE5C124142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454AFA2-463A-FF8E-7234-F33E8AAC932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751BA0F-0198-32CF-4D79-26490659523E}"/>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CCB28C86-2123-CDFE-7DE8-ABD196646A78}"/>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3952354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597813-8E00-87D2-BCD8-E38587DCE3B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3092417-8C8E-FCAF-D038-7CAF76945BB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F383B43-A1DF-B25C-14F2-46B5383A2EC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C89350B2-4D97-75B5-CFAD-1A0CA601376C}"/>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8591046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B0057F-E524-BEC6-E7B7-4E6E81DA63D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E235CD6-2124-EE3B-6229-2CABE7271E3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07F595E-C913-A436-4BBB-7686C186CBC8}"/>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D0AE9AC9-3616-91BA-E1E5-0284841CDCF6}"/>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7671214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B33372-5DF5-87A9-31CF-3C574852D4B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79419EA-A623-F05A-DF3C-F8F1C93B8A6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EEE758F-5487-B978-C6C9-ABC3C19CB675}"/>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380EEF2F-1F15-CB4C-D03F-DE49B42BA86E}"/>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1442791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C3256A-89B1-E632-4E29-6BA038F27C9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412C646-5AF1-1D8D-9555-60D7BBEE53B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68237BF-1381-682A-5E0A-C38C3AE1849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1084B9C-34AE-5854-E535-B48F3AAC17AF}"/>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388674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FBB72E-BCCE-8C64-35DA-AD13EE00526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9D2CA55-BD30-42DA-7B6E-F4C9ECEE91F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FE16F8E-5492-421A-E539-50ADEFCAB0E0}"/>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4E7F2CF-E30D-7539-50FF-7F4092746202}"/>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487383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05C9D5-4BFA-D77A-5FB2-29D441F83F7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84B5CCF-D1E1-E20B-583E-32881C05B81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6335BCE-20C1-4477-AAFD-A2B1136BD035}"/>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2D873636-3879-AEAE-B2D7-BC5E24B4027E}"/>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8847535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AFDF18-2BDF-A251-E5B4-8D8322A504B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586D62D-EB27-3343-B361-D842C032089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CD4ED2C-E282-08BC-3755-04E13DEAAE09}"/>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30070FC-A443-485E-6926-0353DAA11598}"/>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0241912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A59B4A-758D-653B-7941-4CF3F5D7A9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2A50823-A4B7-8D7E-9D51-CDBA742780D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E544BF8-2372-A0B8-EAC3-6A30EA711F3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8C7FF95-07E2-7879-96E8-1C179017B1D8}"/>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55410714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D0C1EB-3FA4-9A01-A649-A2432C69DE8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018C42F-CE25-889F-B1DE-B4F68DF2397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FF77230-6ADE-EC0D-6CB6-8602C6436F6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33407BB2-41EB-27EA-990C-1B9B7391BE57}"/>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98821708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EE9A2B-B384-8BAD-C6CA-6B053E9ECEB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0A53BD1-24E3-5F6F-601D-F45278060A0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D622987-AE62-624B-D97A-439060BFB7AB}"/>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BC1F45C9-34D6-45BC-9EC6-295C1452AD7A}"/>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48985646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709150-7F5F-1E9C-1A02-AE6A9AF10B1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4068404-1574-728D-6DB8-0E3289C3983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1A458DF-A2A9-ECB5-1BB6-210E69D7FFD5}"/>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9B8F32A0-E147-D293-CDAF-FE1E8C6DE11F}"/>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46502023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3BBF62-5705-C4EB-455C-8799DA7F62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9824B80-A6D3-1BC5-A3AD-751482D513C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12BFDEE-E29E-9A02-891C-5734725EDF8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D70D1460-DD00-E7A4-8621-3B3C64201262}"/>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08171252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B2647D-BC31-4EB0-EBFE-9E674F6622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979BAF6-D9A5-2FF9-2521-6E0D40D354F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A656B2A-86C6-AC9F-73DE-9A2E49E589DB}"/>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CD85AA7E-3848-F1E9-CBCD-6EC4FAF48B69}"/>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598123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74274E-351E-7801-FBD2-DE16911418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238BB9-0EA7-C294-155D-25623BB5CA7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A96C319-4786-AFC5-BA38-382AD98B432E}"/>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EF542A53-D635-3DD4-B6C7-AABA04399E44}"/>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71641320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AAAF11-6232-347A-F032-0EFCCC8019D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AF6F55A-1C95-D071-6E8B-9E4AB9795E0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DF3DAFE-9A31-AB60-83D8-6959C26D31B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78964A1D-A882-3ED4-CF3F-78DDECDEF77B}"/>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73810272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9B5F99-39B0-4B24-4E74-8BBF2FB0E53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1385B42-A502-67FC-392D-A923D4AFE4B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F49A01F-D21F-81E5-3315-E7C3D37BF5F5}"/>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B8A2F5C3-CB77-E04B-4E8E-B5F02BA578C3}"/>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421164146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03C827-6D3F-95DA-9809-7032DF8E1DA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8F6747D-B770-4C13-BDA5-3C41FF74180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AFFA93B-070C-BF36-FB61-C7B92A109A8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C859C4A-D1ED-785A-1818-007AD1C47298}"/>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2659704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325BBD-5FFE-751F-151D-F87BE661FB2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B33FD4A-8AB8-EC19-C0B6-8E197DA9828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9187596-11F4-D975-5F86-3E8C4A0119CC}"/>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E2354161-0541-94D2-5904-7857051A1254}"/>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43422826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77F27E-70D5-E944-A3AF-5E836FE8DE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B432AF1-4A4D-C803-B2BA-AAE3D05F386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7ECF8D2-2F73-045F-F441-0D25F0AAF7F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C56FCDD-E33D-6041-DF0F-2A3B463F33DD}"/>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47487670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3FE15A-95E5-FA0B-72FD-6CB177169A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24FB47-A1ED-FD0D-C3FF-7B8F4D88C19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F269E24-4B4F-3633-4240-3A3B72E72DA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F835C9F-6535-AB01-40EA-D6AF0021A6D8}"/>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27659130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2773F3-2760-941A-332A-190BE3927C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997A917-864D-9D45-978D-5B37AC7F112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4913481-702C-0EBD-EF7B-52FA44519231}"/>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2EC9DD5F-991B-BCAF-180B-91F5507BDF94}"/>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05206164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FC92AD-3820-2611-78F2-8887B64E348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6C5DDE2-BBB7-5575-01AB-C38594C65E7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C7E5573-3F1A-85EF-FBFA-DE338F3EF33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8240FB0-7911-7EFF-F767-4D719CDB3206}"/>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186659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10/6/2025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‹N°›</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customXml" Target="../ink/ink1.xml"/><Relationship Id="rId7" Type="http://schemas.openxmlformats.org/officeDocument/2006/relationships/image" Target="../media/image100.png"/><Relationship Id="rId2" Type="http://schemas.openxmlformats.org/officeDocument/2006/relationships/image" Target="../media/image5.png"/><Relationship Id="rId1" Type="http://schemas.openxmlformats.org/officeDocument/2006/relationships/slideLayout" Target="../slideLayouts/slideLayout17.xml"/><Relationship Id="rId9"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customXml" Target="../ink/ink2.xml"/><Relationship Id="rId7" Type="http://schemas.openxmlformats.org/officeDocument/2006/relationships/image" Target="../media/image100.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5.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7.xml"/><Relationship Id="rId6" Type="http://schemas.openxmlformats.org/officeDocument/2006/relationships/image" Target="../media/image100.png"/><Relationship Id="rId4" Type="http://schemas.openxmlformats.org/officeDocument/2006/relationships/customXml" Target="../ink/ink3.xml"/></Relationships>
</file>

<file path=ppt/slides/_rels/slide6.xml.rels><?xml version="1.0" encoding="UTF-8" standalone="yes"?>
<Relationships xmlns="http://schemas.openxmlformats.org/package/2006/relationships"><Relationship Id="rId3" Type="http://schemas.openxmlformats.org/officeDocument/2006/relationships/customXml" Target="../ink/ink4.xml"/><Relationship Id="rId7"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7.xml"/><Relationship Id="rId6" Type="http://schemas.openxmlformats.org/officeDocument/2006/relationships/image" Target="../media/image100.png"/></Relationships>
</file>

<file path=ppt/slides/_rels/slide7.xml.rels><?xml version="1.0" encoding="UTF-8" standalone="yes"?>
<Relationships xmlns="http://schemas.openxmlformats.org/package/2006/relationships"><Relationship Id="rId3" Type="http://schemas.openxmlformats.org/officeDocument/2006/relationships/customXml" Target="../ink/ink5.xml"/><Relationship Id="rId2" Type="http://schemas.openxmlformats.org/officeDocument/2006/relationships/image" Target="../media/image5.png"/><Relationship Id="rId1" Type="http://schemas.openxmlformats.org/officeDocument/2006/relationships/slideLayout" Target="../slideLayouts/slideLayout17.xml"/><Relationship Id="rId6" Type="http://schemas.openxmlformats.org/officeDocument/2006/relationships/image" Target="../media/image100.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10.webp"/></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11.jpe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4.xml"/><Relationship Id="rId5" Type="http://schemas.microsoft.com/office/2007/relationships/hdphoto" Target="../media/hdphoto3.wdp"/><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2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2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14.xml"/><Relationship Id="rId5" Type="http://schemas.microsoft.com/office/2007/relationships/hdphoto" Target="../media/hdphoto4.wdp"/><Relationship Id="rId4" Type="http://schemas.openxmlformats.org/officeDocument/2006/relationships/image" Target="../media/image15.png"/></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16.xml"/><Relationship Id="rId5" Type="http://schemas.openxmlformats.org/officeDocument/2006/relationships/image" Target="../media/image20.pn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373765" y="3830774"/>
            <a:ext cx="5216525" cy="523220"/>
          </a:xfrm>
          <a:prstGeom prst="rect">
            <a:avLst/>
          </a:prstGeom>
          <a:noFill/>
        </p:spPr>
        <p:txBody>
          <a:bodyPr wrap="square" rtlCol="0">
            <a:spAutoFit/>
          </a:bodyPr>
          <a:lstStyle/>
          <a:p>
            <a:r>
              <a:rPr lang="ar-DZ" sz="2800" b="1" dirty="0">
                <a:latin typeface="Alexandria"/>
                <a:cs typeface="Alexandria" charset="0"/>
              </a:rPr>
              <a:t>الدكتور: توفيـــــــــق عمـــــــري</a:t>
            </a:r>
            <a:endParaRPr lang="en-US" sz="2800" b="1" dirty="0">
              <a:latin typeface="Alexandria"/>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230198" y="5686958"/>
            <a:ext cx="4658360"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2800" b="1" dirty="0">
                <a:solidFill>
                  <a:schemeClr val="bg1"/>
                </a:solidFill>
                <a:latin typeface="Alexandria" charset="0"/>
                <a:cs typeface="Alexandria" charset="0"/>
              </a:rPr>
              <a:t>المحاضــــــــــرة الرابعة</a:t>
            </a:r>
            <a:endParaRPr lang="en-US" sz="2800" b="1" dirty="0">
              <a:solidFill>
                <a:schemeClr val="bg1"/>
              </a:solidFill>
              <a:latin typeface="Alexandria" charset="0"/>
              <a:cs typeface="Alexandria" charset="0"/>
            </a:endParaRPr>
          </a:p>
        </p:txBody>
      </p:sp>
      <p:sp>
        <p:nvSpPr>
          <p:cNvPr id="46" name="TextBox 45"/>
          <p:cNvSpPr txBox="1"/>
          <p:nvPr/>
        </p:nvSpPr>
        <p:spPr>
          <a:xfrm>
            <a:off x="-76345" y="4861863"/>
            <a:ext cx="4310795" cy="800219"/>
          </a:xfrm>
          <a:prstGeom prst="rect">
            <a:avLst/>
          </a:prstGeom>
          <a:noFill/>
        </p:spPr>
        <p:txBody>
          <a:bodyPr wrap="none" rtlCol="0">
            <a:spAutoFit/>
          </a:bodyPr>
          <a:lstStyle/>
          <a:p>
            <a:r>
              <a:rPr lang="ar-DZ" b="1" dirty="0"/>
              <a:t>                         </a:t>
            </a:r>
            <a:r>
              <a:rPr lang="fr-FR" b="1" dirty="0"/>
              <a:t>DGM</a:t>
            </a:r>
            <a:r>
              <a:rPr lang="ar-DZ" b="1" dirty="0"/>
              <a:t>413</a:t>
            </a:r>
          </a:p>
          <a:p>
            <a:r>
              <a:rPr lang="ar-DZ" sz="2800" b="1" dirty="0"/>
              <a:t>النقد التلفزيوني ..نماذج ومقاربات  </a:t>
            </a:r>
            <a:endParaRPr lang="fr-FR" sz="2800" b="1" dirty="0"/>
          </a:p>
        </p:txBody>
      </p:sp>
      <p:sp>
        <p:nvSpPr>
          <p:cNvPr id="14" name="Oval 13"/>
          <p:cNvSpPr/>
          <p:nvPr/>
        </p:nvSpPr>
        <p:spPr>
          <a:xfrm>
            <a:off x="6008898" y="-228207"/>
            <a:ext cx="7410450" cy="746121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29">
            <a:extLst>
              <a:ext uri="{FF2B5EF4-FFF2-40B4-BE49-F238E27FC236}">
                <a16:creationId xmlns:a16="http://schemas.microsoft.com/office/drawing/2014/main" id="{E57C396E-130A-9AB1-DEC7-99BAA15B03A1}"/>
              </a:ext>
            </a:extLst>
          </p:cNvPr>
          <p:cNvSpPr txBox="1"/>
          <p:nvPr/>
        </p:nvSpPr>
        <p:spPr>
          <a:xfrm>
            <a:off x="329269" y="1938000"/>
            <a:ext cx="5335229" cy="1446550"/>
          </a:xfrm>
          <a:prstGeom prst="rect">
            <a:avLst/>
          </a:prstGeom>
          <a:noFill/>
        </p:spPr>
        <p:txBody>
          <a:bodyPr wrap="square" rtlCol="0">
            <a:spAutoFit/>
          </a:bodyPr>
          <a:lstStyle/>
          <a:p>
            <a:pPr algn="ctr"/>
            <a:r>
              <a:rPr lang="ar-DZ" sz="4400" b="1" dirty="0">
                <a:solidFill>
                  <a:schemeClr val="accent1">
                    <a:lumMod val="50000"/>
                  </a:schemeClr>
                </a:solidFill>
                <a:latin typeface="Alexandria"/>
                <a:cs typeface="Alexandria" charset="0"/>
              </a:rPr>
              <a:t>النَّقــــــــــد الإعـــــــــــــــلامــــــــــــــــي</a:t>
            </a:r>
          </a:p>
          <a:p>
            <a:pPr algn="ctr"/>
            <a:r>
              <a:rPr lang="en-US" sz="4400" b="1" dirty="0">
                <a:solidFill>
                  <a:schemeClr val="accent1">
                    <a:lumMod val="50000"/>
                  </a:schemeClr>
                </a:solidFill>
                <a:latin typeface="Alexandria"/>
                <a:cs typeface="Alexandria" charset="0"/>
              </a:rPr>
              <a:t>Media criticism</a:t>
            </a:r>
          </a:p>
        </p:txBody>
      </p:sp>
    </p:spTree>
  </p:cSld>
  <p:clrMapOvr>
    <a:masterClrMapping/>
  </p:clrMapOvr>
  <mc:AlternateContent xmlns:mc="http://schemas.openxmlformats.org/markup-compatibility/2006" xmlns:p14="http://schemas.microsoft.com/office/powerpoint/2010/main">
    <mc:Choice Requires="p14">
      <p:transition spd="slow" p14:dur="1500" advTm="40297">
        <p:split orient="vert"/>
      </p:transition>
    </mc:Choice>
    <mc:Fallback xmlns="">
      <p:transition spd="slow" advTm="40297">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875283" y="1492881"/>
            <a:ext cx="3188178" cy="461362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242977" y="1229398"/>
            <a:ext cx="5021843" cy="5451511"/>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360444" y="1402024"/>
            <a:ext cx="4786910" cy="49550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1" name="Rectangle 10"/>
          <p:cNvSpPr/>
          <p:nvPr/>
        </p:nvSpPr>
        <p:spPr>
          <a:xfrm>
            <a:off x="4063461" y="581718"/>
            <a:ext cx="3837449" cy="7339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600" b="1" dirty="0">
                <a:solidFill>
                  <a:schemeClr val="bg1"/>
                </a:solidFill>
                <a:latin typeface="Alexandria" charset="0"/>
                <a:cs typeface="Alexandria" charset="0"/>
              </a:rPr>
              <a:t>المحاضــــــــــرة الرابعة</a:t>
            </a:r>
            <a:endParaRPr lang="en-US" sz="3600" b="1" dirty="0">
              <a:solidFill>
                <a:schemeClr val="bg1"/>
              </a:solidFill>
              <a:latin typeface="Alexandria" charset="0"/>
              <a:cs typeface="Alexandria" charset="0"/>
            </a:endParaRPr>
          </a:p>
          <a:p>
            <a:pPr algn="ctr"/>
            <a:endParaRPr lang="en-US" sz="1100" dirty="0">
              <a:solidFill>
                <a:srgbClr val="00B0F0"/>
              </a:solidFill>
              <a:ea typeface="Roboto Light" panose="02000000000000000000" pitchFamily="2" charset="0"/>
            </a:endParaRPr>
          </a:p>
        </p:txBody>
      </p:sp>
      <p:sp>
        <p:nvSpPr>
          <p:cNvPr id="6" name="Rectangle 5"/>
          <p:cNvSpPr/>
          <p:nvPr/>
        </p:nvSpPr>
        <p:spPr>
          <a:xfrm>
            <a:off x="2276857" y="468196"/>
            <a:ext cx="9915143" cy="703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5982185" y="748562"/>
            <a:ext cx="5550570" cy="7690695"/>
          </a:xfrm>
          <a:prstGeom prst="rect">
            <a:avLst/>
          </a:prstGeom>
          <a:noFill/>
        </p:spPr>
        <p:txBody>
          <a:bodyPr wrap="square">
            <a:spAutoFit/>
          </a:bodyPr>
          <a:lstStyle/>
          <a:p>
            <a:pPr algn="r">
              <a:lnSpc>
                <a:spcPct val="120000"/>
              </a:lnSpc>
            </a:pPr>
            <a:r>
              <a:rPr lang="ar-DZ" sz="3200" b="1" dirty="0">
                <a:latin typeface="Alexandria" charset="0"/>
                <a:cs typeface="Alexandria" charset="0"/>
              </a:rPr>
              <a:t>محتويات المحاضرة :</a:t>
            </a:r>
          </a:p>
          <a:p>
            <a:pPr lvl="0" algn="just" rtl="1"/>
            <a:r>
              <a:rPr lang="ar-DZ" sz="2800" b="1" dirty="0"/>
              <a:t>- مقدمة</a:t>
            </a:r>
          </a:p>
          <a:p>
            <a:pPr lvl="0" algn="just" rtl="1"/>
            <a:r>
              <a:rPr lang="ar-DZ" sz="2800" b="1" dirty="0"/>
              <a:t>1- </a:t>
            </a:r>
            <a:r>
              <a:rPr lang="ar-EG" sz="2800" b="1" dirty="0"/>
              <a:t>مفهوم النقد التلفزيوني.</a:t>
            </a:r>
            <a:endParaRPr lang="ar-DZ" sz="2800" b="1" dirty="0"/>
          </a:p>
          <a:p>
            <a:pPr lvl="0" algn="just" rtl="1"/>
            <a:r>
              <a:rPr lang="ar-DZ" sz="2400" dirty="0"/>
              <a:t>- مدخل مفاهيمي</a:t>
            </a:r>
            <a:r>
              <a:rPr lang="ar-EG" sz="2400" dirty="0"/>
              <a:t> </a:t>
            </a:r>
            <a:endParaRPr lang="fr-FR" sz="2400" dirty="0"/>
          </a:p>
          <a:p>
            <a:pPr lvl="0" algn="just" rtl="1"/>
            <a:r>
              <a:rPr lang="ar-DZ" sz="2800" b="1" dirty="0"/>
              <a:t>2- </a:t>
            </a:r>
            <a:r>
              <a:rPr lang="ar-SA" sz="2800" b="1" dirty="0"/>
              <a:t>أنواع النقد التلفزيوني.</a:t>
            </a:r>
            <a:endParaRPr lang="ar-DZ" sz="2800" b="1" dirty="0"/>
          </a:p>
          <a:p>
            <a:pPr lvl="0" algn="just" rtl="1"/>
            <a:r>
              <a:rPr lang="ar-DZ" sz="2400" dirty="0"/>
              <a:t>- نماذج علمية مهنية</a:t>
            </a:r>
            <a:r>
              <a:rPr lang="ar-SA" sz="2400" dirty="0"/>
              <a:t> </a:t>
            </a:r>
            <a:endParaRPr lang="fr-FR" sz="2400" dirty="0"/>
          </a:p>
          <a:p>
            <a:pPr lvl="0" algn="just" rtl="1"/>
            <a:r>
              <a:rPr lang="ar-DZ" sz="2800" b="1" dirty="0"/>
              <a:t>3- </a:t>
            </a:r>
            <a:r>
              <a:rPr lang="ar-SA" sz="2800" b="1" dirty="0"/>
              <a:t>خصائص النقد التلفزيوني. </a:t>
            </a:r>
            <a:endParaRPr lang="ar-DZ" sz="2800" b="1" dirty="0"/>
          </a:p>
          <a:p>
            <a:pPr lvl="0" algn="just" rtl="1"/>
            <a:r>
              <a:rPr lang="ar-DZ" sz="2400" dirty="0"/>
              <a:t>- أمثلة توضيحية</a:t>
            </a:r>
            <a:endParaRPr lang="fr-FR" sz="2400" dirty="0"/>
          </a:p>
          <a:p>
            <a:pPr lvl="0" algn="just" rtl="1"/>
            <a:r>
              <a:rPr lang="ar-DZ" sz="2800" b="1" dirty="0"/>
              <a:t>4- </a:t>
            </a:r>
            <a:r>
              <a:rPr lang="ar-SA" sz="2800" b="1" dirty="0"/>
              <a:t>مقتضيات وشروط النقد التلفزيوني</a:t>
            </a:r>
            <a:endParaRPr lang="ar-DZ" sz="2800" b="1" dirty="0"/>
          </a:p>
          <a:p>
            <a:pPr algn="just" rtl="1"/>
            <a:r>
              <a:rPr lang="ar-SA" sz="2800" b="1" dirty="0"/>
              <a:t> </a:t>
            </a:r>
            <a:r>
              <a:rPr lang="ar-DZ" sz="2800" dirty="0"/>
              <a:t>- نماذج علمية مهنية</a:t>
            </a:r>
            <a:r>
              <a:rPr lang="ar-SA" sz="2800" dirty="0"/>
              <a:t> </a:t>
            </a:r>
            <a:endParaRPr lang="fr-FR" sz="2800" b="1" dirty="0"/>
          </a:p>
          <a:p>
            <a:pPr lvl="0" algn="just" rtl="1"/>
            <a:r>
              <a:rPr lang="ar-DZ" sz="2800" b="1" dirty="0"/>
              <a:t>5- </a:t>
            </a:r>
            <a:r>
              <a:rPr lang="ar-SA" sz="2800" b="1" dirty="0"/>
              <a:t>وضع النقد التلفزيوني </a:t>
            </a:r>
            <a:r>
              <a:rPr lang="ar-DZ" sz="2800" b="1" dirty="0"/>
              <a:t>عربيا</a:t>
            </a:r>
            <a:r>
              <a:rPr lang="ar-SA" sz="2800" b="1" dirty="0"/>
              <a:t>.</a:t>
            </a:r>
            <a:endParaRPr lang="fr-FR" sz="2800" b="1" dirty="0"/>
          </a:p>
          <a:p>
            <a:pPr lvl="0" algn="just" rtl="1"/>
            <a:r>
              <a:rPr lang="ar-DZ" sz="2800" b="1" dirty="0"/>
              <a:t>6- </a:t>
            </a:r>
            <a:r>
              <a:rPr lang="ar-EG" sz="2800" b="1" dirty="0"/>
              <a:t>كيف نحلل برنامج تلفزيوني.</a:t>
            </a:r>
            <a:endParaRPr lang="ar-DZ" sz="2800" b="1" dirty="0"/>
          </a:p>
          <a:p>
            <a:pPr algn="just" rtl="1"/>
            <a:r>
              <a:rPr lang="ar-DZ" sz="2800" dirty="0"/>
              <a:t>- أمثلة توضيحية</a:t>
            </a:r>
            <a:endParaRPr lang="ar-DZ" sz="2800" b="1" dirty="0"/>
          </a:p>
          <a:p>
            <a:pPr algn="just" rtl="1"/>
            <a:r>
              <a:rPr lang="ar-DZ" sz="2800" b="1" dirty="0"/>
              <a:t>- خلاصة</a:t>
            </a:r>
            <a:endParaRPr lang="fr-FR" sz="2800" b="1" dirty="0"/>
          </a:p>
          <a:p>
            <a:pPr algn="r">
              <a:lnSpc>
                <a:spcPct val="120000"/>
              </a:lnSpc>
            </a:pPr>
            <a:endParaRPr lang="ar-DZ" sz="3200" b="1" dirty="0">
              <a:latin typeface="Alexandria" charset="0"/>
              <a:cs typeface="Alexandria" charset="0"/>
            </a:endParaRPr>
          </a:p>
          <a:p>
            <a:pPr algn="r">
              <a:lnSpc>
                <a:spcPct val="120000"/>
              </a:lnSpc>
            </a:pPr>
            <a:endParaRPr lang="ar-DZ" sz="2800" b="1" dirty="0">
              <a:latin typeface="Alexandria" charset="0"/>
              <a:cs typeface="Alexandria" charset="0"/>
            </a:endParaRPr>
          </a:p>
          <a:p>
            <a:pPr algn="r">
              <a:lnSpc>
                <a:spcPct val="120000"/>
              </a:lnSpc>
            </a:pPr>
            <a:endParaRPr lang="en-US" sz="2800" b="1" dirty="0">
              <a:latin typeface="Alexandria" charset="0"/>
              <a:cs typeface="Alexandria" charset="0"/>
            </a:endParaRPr>
          </a:p>
        </p:txBody>
      </p:sp>
      <p:sp>
        <p:nvSpPr>
          <p:cNvPr id="41" name="TextBox 40"/>
          <p:cNvSpPr txBox="1"/>
          <p:nvPr/>
        </p:nvSpPr>
        <p:spPr>
          <a:xfrm>
            <a:off x="8202457" y="1014165"/>
            <a:ext cx="184730" cy="646331"/>
          </a:xfrm>
          <a:prstGeom prst="rect">
            <a:avLst/>
          </a:prstGeom>
          <a:noFill/>
        </p:spPr>
        <p:txBody>
          <a:bodyPr wrap="none" rtlCol="0">
            <a:spAutoFit/>
          </a:bodyPr>
          <a:lstStyle/>
          <a:p>
            <a:pPr algn="ctr"/>
            <a:endParaRPr lang="en-US" sz="3600" b="1" dirty="0">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26357">
        <p15:prstTrans prst="wind"/>
      </p:transition>
    </mc:Choice>
    <mc:Fallback xmlns="">
      <p:transition spd="slow" advTm="2635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0DB160-E1A2-0BC1-1762-197B2D80804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3FB7C61-E917-C634-6500-69C502C5A34C}"/>
              </a:ext>
            </a:extLst>
          </p:cNvPr>
          <p:cNvSpPr/>
          <p:nvPr/>
        </p:nvSpPr>
        <p:spPr>
          <a:xfrm>
            <a:off x="568932" y="1196770"/>
            <a:ext cx="11054136" cy="28065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1"/>
            <a:r>
              <a:rPr lang="ar-SA" b="1" dirty="0"/>
              <a:t>مقدمة :</a:t>
            </a:r>
            <a:endParaRPr lang="fr-FR" dirty="0"/>
          </a:p>
          <a:p>
            <a:pPr algn="just" rtl="1"/>
            <a:r>
              <a:rPr lang="ar-SA" sz="2400" dirty="0">
                <a:solidFill>
                  <a:schemeClr val="tx1"/>
                </a:solidFill>
              </a:rPr>
              <a:t>يُعَدّ </a:t>
            </a:r>
            <a:r>
              <a:rPr lang="ar-SA" sz="2400" b="1" dirty="0">
                <a:solidFill>
                  <a:schemeClr val="tx1"/>
                </a:solidFill>
              </a:rPr>
              <a:t>الن</a:t>
            </a:r>
            <a:r>
              <a:rPr lang="ar-DZ" sz="2400" b="1" dirty="0">
                <a:solidFill>
                  <a:schemeClr val="tx1"/>
                </a:solidFill>
              </a:rPr>
              <a:t>َّ</a:t>
            </a:r>
            <a:r>
              <a:rPr lang="ar-SA" sz="2400" b="1" dirty="0">
                <a:solidFill>
                  <a:schemeClr val="tx1"/>
                </a:solidFill>
              </a:rPr>
              <a:t>قد التلفزيوني</a:t>
            </a:r>
            <a:r>
              <a:rPr lang="ar-SA" sz="2400" dirty="0">
                <a:solidFill>
                  <a:schemeClr val="tx1"/>
                </a:solidFill>
              </a:rPr>
              <a:t> أ</a:t>
            </a:r>
            <a:r>
              <a:rPr lang="ar-DZ" sz="2400" dirty="0">
                <a:solidFill>
                  <a:schemeClr val="tx1"/>
                </a:solidFill>
              </a:rPr>
              <a:t>َ</a:t>
            </a:r>
            <a:r>
              <a:rPr lang="ar-SA" sz="2400" dirty="0" err="1">
                <a:solidFill>
                  <a:schemeClr val="tx1"/>
                </a:solidFill>
              </a:rPr>
              <a:t>داة</a:t>
            </a:r>
            <a:r>
              <a:rPr lang="ar-SA" sz="2400" dirty="0">
                <a:solidFill>
                  <a:schemeClr val="tx1"/>
                </a:solidFill>
              </a:rPr>
              <a:t> ف</a:t>
            </a:r>
            <a:r>
              <a:rPr lang="ar-DZ" sz="2400" dirty="0">
                <a:solidFill>
                  <a:schemeClr val="tx1"/>
                </a:solidFill>
              </a:rPr>
              <a:t>ِ</a:t>
            </a:r>
            <a:r>
              <a:rPr lang="ar-SA" sz="2400" dirty="0">
                <a:solidFill>
                  <a:schemeClr val="tx1"/>
                </a:solidFill>
              </a:rPr>
              <a:t>كرية ومنهجية</a:t>
            </a:r>
            <a:r>
              <a:rPr lang="ar-DZ" sz="2400" dirty="0">
                <a:solidFill>
                  <a:schemeClr val="tx1"/>
                </a:solidFill>
              </a:rPr>
              <a:t>،</a:t>
            </a:r>
            <a:r>
              <a:rPr lang="ar-SA" sz="2400" dirty="0">
                <a:solidFill>
                  <a:schemeClr val="tx1"/>
                </a:solidFill>
              </a:rPr>
              <a:t> ت</a:t>
            </a:r>
            <a:r>
              <a:rPr lang="ar-DZ" sz="2400" dirty="0">
                <a:solidFill>
                  <a:schemeClr val="tx1"/>
                </a:solidFill>
              </a:rPr>
              <a:t>َ</a:t>
            </a:r>
            <a:r>
              <a:rPr lang="ar-SA" sz="2400" dirty="0">
                <a:solidFill>
                  <a:schemeClr val="tx1"/>
                </a:solidFill>
              </a:rPr>
              <a:t>هدف إ</a:t>
            </a:r>
            <a:r>
              <a:rPr lang="ar-DZ" sz="2400" dirty="0">
                <a:solidFill>
                  <a:schemeClr val="tx1"/>
                </a:solidFill>
              </a:rPr>
              <a:t>ِ</a:t>
            </a:r>
            <a:r>
              <a:rPr lang="ar-SA" sz="2400" dirty="0" err="1">
                <a:solidFill>
                  <a:schemeClr val="tx1"/>
                </a:solidFill>
              </a:rPr>
              <a:t>لى</a:t>
            </a:r>
            <a:r>
              <a:rPr lang="ar-SA" sz="2400" dirty="0">
                <a:solidFill>
                  <a:schemeClr val="tx1"/>
                </a:solidFill>
              </a:rPr>
              <a:t> د</a:t>
            </a:r>
            <a:r>
              <a:rPr lang="ar-DZ" sz="2400" dirty="0">
                <a:solidFill>
                  <a:schemeClr val="tx1"/>
                </a:solidFill>
              </a:rPr>
              <a:t>ِ</a:t>
            </a:r>
            <a:r>
              <a:rPr lang="ar-SA" sz="2400" dirty="0">
                <a:solidFill>
                  <a:schemeClr val="tx1"/>
                </a:solidFill>
              </a:rPr>
              <a:t>راسة وتحليل المضامين</a:t>
            </a:r>
            <a:r>
              <a:rPr lang="ar-DZ" sz="2400" dirty="0">
                <a:solidFill>
                  <a:schemeClr val="tx1"/>
                </a:solidFill>
              </a:rPr>
              <a:t>،</a:t>
            </a:r>
            <a:r>
              <a:rPr lang="ar-SA" sz="2400" dirty="0">
                <a:solidFill>
                  <a:schemeClr val="tx1"/>
                </a:solidFill>
              </a:rPr>
              <a:t> ال</a:t>
            </a:r>
            <a:r>
              <a:rPr lang="ar-DZ" sz="2400" dirty="0">
                <a:solidFill>
                  <a:schemeClr val="tx1"/>
                </a:solidFill>
              </a:rPr>
              <a:t>َّ</a:t>
            </a:r>
            <a:r>
              <a:rPr lang="ar-SA" sz="2400" dirty="0">
                <a:solidFill>
                  <a:schemeClr val="tx1"/>
                </a:solidFill>
              </a:rPr>
              <a:t>تي ت</a:t>
            </a:r>
            <a:r>
              <a:rPr lang="ar-DZ" sz="2400" dirty="0">
                <a:solidFill>
                  <a:schemeClr val="tx1"/>
                </a:solidFill>
              </a:rPr>
              <a:t>ُ</a:t>
            </a:r>
            <a:r>
              <a:rPr lang="ar-SA" sz="2400" dirty="0">
                <a:solidFill>
                  <a:schemeClr val="tx1"/>
                </a:solidFill>
              </a:rPr>
              <a:t>قد</a:t>
            </a:r>
            <a:r>
              <a:rPr lang="ar-DZ" sz="2400" dirty="0">
                <a:solidFill>
                  <a:schemeClr val="tx1"/>
                </a:solidFill>
              </a:rPr>
              <a:t>ِّ</a:t>
            </a:r>
            <a:r>
              <a:rPr lang="ar-SA" sz="2400" dirty="0">
                <a:solidFill>
                  <a:schemeClr val="tx1"/>
                </a:solidFill>
              </a:rPr>
              <a:t>مها القنوات التلفزيونية بمختلف أشكالها، س</a:t>
            </a:r>
            <a:r>
              <a:rPr lang="ar-DZ" sz="2400" dirty="0">
                <a:solidFill>
                  <a:schemeClr val="tx1"/>
                </a:solidFill>
              </a:rPr>
              <a:t>َ</a:t>
            </a:r>
            <a:r>
              <a:rPr lang="ar-SA" sz="2400" dirty="0" err="1">
                <a:solidFill>
                  <a:schemeClr val="tx1"/>
                </a:solidFill>
              </a:rPr>
              <a:t>واء</a:t>
            </a:r>
            <a:r>
              <a:rPr lang="ar-SA" sz="2400" dirty="0">
                <a:solidFill>
                  <a:schemeClr val="tx1"/>
                </a:solidFill>
              </a:rPr>
              <a:t> كانت إخبارية، درامية، ترفيهية أو وثائقية. و</a:t>
            </a:r>
            <a:r>
              <a:rPr lang="ar-DZ" sz="2400" dirty="0">
                <a:solidFill>
                  <a:schemeClr val="tx1"/>
                </a:solidFill>
              </a:rPr>
              <a:t> </a:t>
            </a:r>
            <a:r>
              <a:rPr lang="ar-SA" sz="2400" dirty="0">
                <a:solidFill>
                  <a:schemeClr val="tx1"/>
                </a:solidFill>
              </a:rPr>
              <a:t>ه</a:t>
            </a:r>
            <a:r>
              <a:rPr lang="ar-DZ" sz="2400" dirty="0">
                <a:solidFill>
                  <a:schemeClr val="tx1"/>
                </a:solidFill>
              </a:rPr>
              <a:t>ُ</a:t>
            </a:r>
            <a:r>
              <a:rPr lang="ar-SA" sz="2400" dirty="0">
                <a:solidFill>
                  <a:schemeClr val="tx1"/>
                </a:solidFill>
              </a:rPr>
              <a:t>و لا ي</a:t>
            </a:r>
            <a:r>
              <a:rPr lang="ar-DZ" sz="2400" dirty="0">
                <a:solidFill>
                  <a:schemeClr val="tx1"/>
                </a:solidFill>
              </a:rPr>
              <a:t>َ</a:t>
            </a:r>
            <a:r>
              <a:rPr lang="ar-SA" sz="2400" dirty="0" err="1">
                <a:solidFill>
                  <a:schemeClr val="tx1"/>
                </a:solidFill>
              </a:rPr>
              <a:t>قتصر</a:t>
            </a:r>
            <a:r>
              <a:rPr lang="ar-SA" sz="2400" dirty="0">
                <a:solidFill>
                  <a:schemeClr val="tx1"/>
                </a:solidFill>
              </a:rPr>
              <a:t> على و</a:t>
            </a:r>
            <a:r>
              <a:rPr lang="ar-DZ" sz="2400" dirty="0">
                <a:solidFill>
                  <a:schemeClr val="tx1"/>
                </a:solidFill>
              </a:rPr>
              <a:t>َ</a:t>
            </a:r>
            <a:r>
              <a:rPr lang="ar-SA" sz="2400" dirty="0">
                <a:solidFill>
                  <a:schemeClr val="tx1"/>
                </a:solidFill>
              </a:rPr>
              <a:t>ص</a:t>
            </a:r>
            <a:r>
              <a:rPr lang="ar-DZ" sz="2400" dirty="0">
                <a:solidFill>
                  <a:schemeClr val="tx1"/>
                </a:solidFill>
              </a:rPr>
              <a:t>ْ</a:t>
            </a:r>
            <a:r>
              <a:rPr lang="ar-SA" sz="2400" dirty="0">
                <a:solidFill>
                  <a:schemeClr val="tx1"/>
                </a:solidFill>
              </a:rPr>
              <a:t>ف العمل التلفزيوني، بل ي</a:t>
            </a:r>
            <a:r>
              <a:rPr lang="ar-DZ" sz="2400" dirty="0">
                <a:solidFill>
                  <a:schemeClr val="tx1"/>
                </a:solidFill>
              </a:rPr>
              <a:t>َ</a:t>
            </a:r>
            <a:r>
              <a:rPr lang="ar-SA" sz="2400" dirty="0">
                <a:solidFill>
                  <a:schemeClr val="tx1"/>
                </a:solidFill>
              </a:rPr>
              <a:t>تجاوز ذلك إلى ت</a:t>
            </a:r>
            <a:r>
              <a:rPr lang="ar-DZ" sz="2400" dirty="0">
                <a:solidFill>
                  <a:schemeClr val="tx1"/>
                </a:solidFill>
              </a:rPr>
              <a:t>َ</a:t>
            </a:r>
            <a:r>
              <a:rPr lang="ar-SA" sz="2400" dirty="0" err="1">
                <a:solidFill>
                  <a:schemeClr val="tx1"/>
                </a:solidFill>
              </a:rPr>
              <a:t>قييم</a:t>
            </a:r>
            <a:r>
              <a:rPr lang="ar-SA" sz="2400" dirty="0">
                <a:solidFill>
                  <a:schemeClr val="tx1"/>
                </a:solidFill>
              </a:rPr>
              <a:t> عناصره الفن</a:t>
            </a:r>
            <a:r>
              <a:rPr lang="ar-DZ" sz="2400" dirty="0">
                <a:solidFill>
                  <a:schemeClr val="tx1"/>
                </a:solidFill>
              </a:rPr>
              <a:t>ِّ</a:t>
            </a:r>
            <a:r>
              <a:rPr lang="ar-SA" sz="2400" dirty="0" err="1">
                <a:solidFill>
                  <a:schemeClr val="tx1"/>
                </a:solidFill>
              </a:rPr>
              <a:t>ية</a:t>
            </a:r>
            <a:r>
              <a:rPr lang="ar-SA" sz="2400" dirty="0">
                <a:solidFill>
                  <a:schemeClr val="tx1"/>
                </a:solidFill>
              </a:rPr>
              <a:t> والم</a:t>
            </a:r>
            <a:r>
              <a:rPr lang="ar-DZ" sz="2400" dirty="0">
                <a:solidFill>
                  <a:schemeClr val="tx1"/>
                </a:solidFill>
              </a:rPr>
              <a:t>َ</a:t>
            </a:r>
            <a:r>
              <a:rPr lang="ar-SA" sz="2400" dirty="0" err="1">
                <a:solidFill>
                  <a:schemeClr val="tx1"/>
                </a:solidFill>
              </a:rPr>
              <a:t>ضمونية</a:t>
            </a:r>
            <a:r>
              <a:rPr lang="ar-SA" sz="2400" dirty="0">
                <a:solidFill>
                  <a:schemeClr val="tx1"/>
                </a:solidFill>
              </a:rPr>
              <a:t>، وكشف ن</a:t>
            </a:r>
            <a:r>
              <a:rPr lang="ar-DZ" sz="2400" dirty="0">
                <a:solidFill>
                  <a:schemeClr val="tx1"/>
                </a:solidFill>
              </a:rPr>
              <a:t>ِ</a:t>
            </a:r>
            <a:r>
              <a:rPr lang="ar-SA" sz="2400" dirty="0">
                <a:solidFill>
                  <a:schemeClr val="tx1"/>
                </a:solidFill>
              </a:rPr>
              <a:t>قاط </a:t>
            </a:r>
            <a:r>
              <a:rPr lang="ar-SA" sz="2400" dirty="0" err="1">
                <a:solidFill>
                  <a:schemeClr val="tx1"/>
                </a:solidFill>
              </a:rPr>
              <a:t>القو</a:t>
            </a:r>
            <a:r>
              <a:rPr lang="ar-DZ" sz="2400" dirty="0">
                <a:solidFill>
                  <a:schemeClr val="tx1"/>
                </a:solidFill>
              </a:rPr>
              <a:t>َّ</a:t>
            </a:r>
            <a:r>
              <a:rPr lang="ar-SA" sz="2400" dirty="0">
                <a:solidFill>
                  <a:schemeClr val="tx1"/>
                </a:solidFill>
              </a:rPr>
              <a:t>ة </a:t>
            </a:r>
            <a:r>
              <a:rPr lang="ar-SA" sz="2400" dirty="0" err="1">
                <a:solidFill>
                  <a:schemeClr val="tx1"/>
                </a:solidFill>
              </a:rPr>
              <a:t>والض</a:t>
            </a:r>
            <a:r>
              <a:rPr lang="ar-DZ" sz="2400" dirty="0">
                <a:solidFill>
                  <a:schemeClr val="tx1"/>
                </a:solidFill>
              </a:rPr>
              <a:t>ُّ</a:t>
            </a:r>
            <a:r>
              <a:rPr lang="ar-SA" sz="2400" dirty="0">
                <a:solidFill>
                  <a:schemeClr val="tx1"/>
                </a:solidFill>
              </a:rPr>
              <a:t>عف فيه، مع م</a:t>
            </a:r>
            <a:r>
              <a:rPr lang="ar-DZ" sz="2400" dirty="0">
                <a:solidFill>
                  <a:schemeClr val="tx1"/>
                </a:solidFill>
              </a:rPr>
              <a:t>ُ</a:t>
            </a:r>
            <a:r>
              <a:rPr lang="ar-SA" sz="2400" dirty="0" err="1">
                <a:solidFill>
                  <a:schemeClr val="tx1"/>
                </a:solidFill>
              </a:rPr>
              <a:t>راعاة</a:t>
            </a:r>
            <a:r>
              <a:rPr lang="ar-SA" sz="2400" dirty="0">
                <a:solidFill>
                  <a:schemeClr val="tx1"/>
                </a:solidFill>
              </a:rPr>
              <a:t> الأبعاد الجمالية والت</a:t>
            </a:r>
            <a:r>
              <a:rPr lang="ar-DZ" sz="2400" dirty="0">
                <a:solidFill>
                  <a:schemeClr val="tx1"/>
                </a:solidFill>
              </a:rPr>
              <a:t>ِّ</a:t>
            </a:r>
            <a:r>
              <a:rPr lang="ar-SA" sz="2400" dirty="0">
                <a:solidFill>
                  <a:schemeClr val="tx1"/>
                </a:solidFill>
              </a:rPr>
              <a:t>قنية </a:t>
            </a:r>
            <a:r>
              <a:rPr lang="ar-SA" sz="2400" dirty="0" err="1">
                <a:solidFill>
                  <a:schemeClr val="tx1"/>
                </a:solidFill>
              </a:rPr>
              <a:t>والر</a:t>
            </a:r>
            <a:r>
              <a:rPr lang="ar-DZ" sz="2400" dirty="0">
                <a:solidFill>
                  <a:schemeClr val="tx1"/>
                </a:solidFill>
              </a:rPr>
              <a:t>ِ</a:t>
            </a:r>
            <a:r>
              <a:rPr lang="ar-SA" sz="2400" dirty="0" err="1">
                <a:solidFill>
                  <a:schemeClr val="tx1"/>
                </a:solidFill>
              </a:rPr>
              <a:t>سالية</a:t>
            </a:r>
            <a:r>
              <a:rPr lang="ar-SA" sz="2400" dirty="0">
                <a:solidFill>
                  <a:schemeClr val="tx1"/>
                </a:solidFill>
              </a:rPr>
              <a:t>. ويكتسب الن</a:t>
            </a:r>
            <a:r>
              <a:rPr lang="ar-DZ" sz="2400" dirty="0">
                <a:solidFill>
                  <a:schemeClr val="tx1"/>
                </a:solidFill>
              </a:rPr>
              <a:t>َّ</a:t>
            </a:r>
            <a:r>
              <a:rPr lang="ar-SA" sz="2400" dirty="0">
                <a:solidFill>
                  <a:schemeClr val="tx1"/>
                </a:solidFill>
              </a:rPr>
              <a:t>قد التلفزيوني أ</a:t>
            </a:r>
            <a:r>
              <a:rPr lang="ar-DZ" sz="2400" dirty="0">
                <a:solidFill>
                  <a:schemeClr val="tx1"/>
                </a:solidFill>
              </a:rPr>
              <a:t>َ</a:t>
            </a:r>
            <a:r>
              <a:rPr lang="ar-SA" sz="2400" dirty="0" err="1">
                <a:solidFill>
                  <a:schemeClr val="tx1"/>
                </a:solidFill>
              </a:rPr>
              <a:t>هميته</a:t>
            </a:r>
            <a:r>
              <a:rPr lang="ar-SA" sz="2400" dirty="0">
                <a:solidFill>
                  <a:schemeClr val="tx1"/>
                </a:solidFill>
              </a:rPr>
              <a:t> من ك</a:t>
            </a:r>
            <a:r>
              <a:rPr lang="ar-DZ" sz="2400" dirty="0">
                <a:solidFill>
                  <a:schemeClr val="tx1"/>
                </a:solidFill>
              </a:rPr>
              <a:t>َ</a:t>
            </a:r>
            <a:r>
              <a:rPr lang="ar-SA" sz="2400" dirty="0">
                <a:solidFill>
                  <a:schemeClr val="tx1"/>
                </a:solidFill>
              </a:rPr>
              <a:t>ونه وسيلة ل</a:t>
            </a:r>
            <a:r>
              <a:rPr lang="ar-DZ" sz="2400" dirty="0">
                <a:solidFill>
                  <a:schemeClr val="tx1"/>
                </a:solidFill>
              </a:rPr>
              <a:t>ِ</a:t>
            </a:r>
            <a:r>
              <a:rPr lang="ar-SA" sz="2400" dirty="0">
                <a:solidFill>
                  <a:schemeClr val="tx1"/>
                </a:solidFill>
              </a:rPr>
              <a:t>توجيه صُنّاع المحتوى</a:t>
            </a:r>
            <a:r>
              <a:rPr lang="ar-DZ" sz="2400" dirty="0">
                <a:solidFill>
                  <a:schemeClr val="tx1"/>
                </a:solidFill>
              </a:rPr>
              <a:t>،</a:t>
            </a:r>
            <a:r>
              <a:rPr lang="ar-SA" sz="2400" dirty="0">
                <a:solidFill>
                  <a:schemeClr val="tx1"/>
                </a:solidFill>
              </a:rPr>
              <a:t> ن</a:t>
            </a:r>
            <a:r>
              <a:rPr lang="ar-DZ" sz="2400" dirty="0">
                <a:solidFill>
                  <a:schemeClr val="tx1"/>
                </a:solidFill>
              </a:rPr>
              <a:t>َ</a:t>
            </a:r>
            <a:r>
              <a:rPr lang="ar-SA" sz="2400" dirty="0">
                <a:solidFill>
                  <a:schemeClr val="tx1"/>
                </a:solidFill>
              </a:rPr>
              <a:t>حو تحسين إنتاجاتهم، وتوعية الج</a:t>
            </a:r>
            <a:r>
              <a:rPr lang="ar-DZ" sz="2400" dirty="0">
                <a:solidFill>
                  <a:schemeClr val="tx1"/>
                </a:solidFill>
              </a:rPr>
              <a:t>ُ</a:t>
            </a:r>
            <a:r>
              <a:rPr lang="ar-SA" sz="2400" dirty="0">
                <a:solidFill>
                  <a:schemeClr val="tx1"/>
                </a:solidFill>
              </a:rPr>
              <a:t>مهور ب</a:t>
            </a:r>
            <a:r>
              <a:rPr lang="ar-DZ" sz="2400" dirty="0">
                <a:solidFill>
                  <a:schemeClr val="tx1"/>
                </a:solidFill>
              </a:rPr>
              <a:t>ِ</a:t>
            </a:r>
            <a:r>
              <a:rPr lang="ar-SA" sz="2400" dirty="0">
                <a:solidFill>
                  <a:schemeClr val="tx1"/>
                </a:solidFill>
              </a:rPr>
              <a:t>كيفية الت</a:t>
            </a:r>
            <a:r>
              <a:rPr lang="ar-DZ" sz="2400" dirty="0">
                <a:solidFill>
                  <a:schemeClr val="tx1"/>
                </a:solidFill>
              </a:rPr>
              <a:t>َّ</a:t>
            </a:r>
            <a:r>
              <a:rPr lang="ar-SA" sz="2400" dirty="0">
                <a:solidFill>
                  <a:schemeClr val="tx1"/>
                </a:solidFill>
              </a:rPr>
              <a:t>ل</a:t>
            </a:r>
            <a:r>
              <a:rPr lang="ar-DZ" sz="2400" dirty="0">
                <a:solidFill>
                  <a:schemeClr val="tx1"/>
                </a:solidFill>
              </a:rPr>
              <a:t>َ</a:t>
            </a:r>
            <a:r>
              <a:rPr lang="ar-SA" sz="2400" dirty="0">
                <a:solidFill>
                  <a:schemeClr val="tx1"/>
                </a:solidFill>
              </a:rPr>
              <a:t>قي الو</a:t>
            </a:r>
            <a:r>
              <a:rPr lang="ar-DZ" sz="2400" dirty="0">
                <a:solidFill>
                  <a:schemeClr val="tx1"/>
                </a:solidFill>
              </a:rPr>
              <a:t>َ</a:t>
            </a:r>
            <a:r>
              <a:rPr lang="ar-SA" sz="2400" dirty="0">
                <a:solidFill>
                  <a:schemeClr val="tx1"/>
                </a:solidFill>
              </a:rPr>
              <a:t>اعي، بعيداً عن ال</a:t>
            </a:r>
            <a:r>
              <a:rPr lang="ar-DZ" sz="2400" dirty="0">
                <a:solidFill>
                  <a:schemeClr val="tx1"/>
                </a:solidFill>
              </a:rPr>
              <a:t>إِ</a:t>
            </a:r>
            <a:r>
              <a:rPr lang="ar-SA" sz="2400" dirty="0" err="1">
                <a:solidFill>
                  <a:schemeClr val="tx1"/>
                </a:solidFill>
              </a:rPr>
              <a:t>ستهلاك</a:t>
            </a:r>
            <a:r>
              <a:rPr lang="ar-SA" sz="2400" dirty="0">
                <a:solidFill>
                  <a:schemeClr val="tx1"/>
                </a:solidFill>
              </a:rPr>
              <a:t> الس</a:t>
            </a:r>
            <a:r>
              <a:rPr lang="ar-DZ" sz="2400" dirty="0">
                <a:solidFill>
                  <a:schemeClr val="tx1"/>
                </a:solidFill>
              </a:rPr>
              <a:t>ِّ</a:t>
            </a:r>
            <a:r>
              <a:rPr lang="ar-SA" sz="2400" dirty="0">
                <a:solidFill>
                  <a:schemeClr val="tx1"/>
                </a:solidFill>
              </a:rPr>
              <a:t>لبي للمضامين. كما ي</a:t>
            </a:r>
            <a:r>
              <a:rPr lang="ar-DZ" sz="2400" dirty="0">
                <a:solidFill>
                  <a:schemeClr val="tx1"/>
                </a:solidFill>
              </a:rPr>
              <a:t>ُ</a:t>
            </a:r>
            <a:r>
              <a:rPr lang="ar-SA" sz="2400" dirty="0">
                <a:solidFill>
                  <a:schemeClr val="tx1"/>
                </a:solidFill>
              </a:rPr>
              <a:t>سهم في تطوير الخ</a:t>
            </a:r>
            <a:r>
              <a:rPr lang="ar-DZ" sz="2400" dirty="0">
                <a:solidFill>
                  <a:schemeClr val="tx1"/>
                </a:solidFill>
              </a:rPr>
              <a:t>ِ</a:t>
            </a:r>
            <a:r>
              <a:rPr lang="ar-SA" sz="2400" dirty="0">
                <a:solidFill>
                  <a:schemeClr val="tx1"/>
                </a:solidFill>
              </a:rPr>
              <a:t>طاب </a:t>
            </a:r>
            <a:r>
              <a:rPr lang="ar-SA" sz="2400" dirty="0" err="1">
                <a:solidFill>
                  <a:schemeClr val="tx1"/>
                </a:solidFill>
              </a:rPr>
              <a:t>الإ</a:t>
            </a:r>
            <a:r>
              <a:rPr lang="ar-DZ" sz="2400" dirty="0">
                <a:solidFill>
                  <a:schemeClr val="tx1"/>
                </a:solidFill>
              </a:rPr>
              <a:t>ِ</a:t>
            </a:r>
            <a:r>
              <a:rPr lang="ar-SA" sz="2400" dirty="0">
                <a:solidFill>
                  <a:schemeClr val="tx1"/>
                </a:solidFill>
              </a:rPr>
              <a:t>علامي بما يتماشى مع حاجات الم</a:t>
            </a:r>
            <a:r>
              <a:rPr lang="ar-DZ" sz="2400" dirty="0">
                <a:solidFill>
                  <a:schemeClr val="tx1"/>
                </a:solidFill>
              </a:rPr>
              <a:t>ُ</a:t>
            </a:r>
            <a:r>
              <a:rPr lang="ar-SA" sz="2400" dirty="0" err="1">
                <a:solidFill>
                  <a:schemeClr val="tx1"/>
                </a:solidFill>
              </a:rPr>
              <a:t>جتمع</a:t>
            </a:r>
            <a:r>
              <a:rPr lang="ar-SA" sz="2400" dirty="0">
                <a:solidFill>
                  <a:schemeClr val="tx1"/>
                </a:solidFill>
              </a:rPr>
              <a:t> وق</a:t>
            </a:r>
            <a:r>
              <a:rPr lang="ar-DZ" sz="2400" dirty="0">
                <a:solidFill>
                  <a:schemeClr val="tx1"/>
                </a:solidFill>
              </a:rPr>
              <a:t>ِ</a:t>
            </a:r>
            <a:r>
              <a:rPr lang="ar-SA" sz="2400" dirty="0">
                <a:solidFill>
                  <a:schemeClr val="tx1"/>
                </a:solidFill>
              </a:rPr>
              <a:t>ي</a:t>
            </a:r>
            <a:r>
              <a:rPr lang="ar-DZ" sz="2400" dirty="0">
                <a:solidFill>
                  <a:schemeClr val="tx1"/>
                </a:solidFill>
              </a:rPr>
              <a:t>َ</a:t>
            </a:r>
            <a:r>
              <a:rPr lang="ar-SA" sz="2400" dirty="0">
                <a:solidFill>
                  <a:schemeClr val="tx1"/>
                </a:solidFill>
              </a:rPr>
              <a:t>م</a:t>
            </a:r>
            <a:r>
              <a:rPr lang="ar-DZ" sz="2400" dirty="0">
                <a:solidFill>
                  <a:schemeClr val="tx1"/>
                </a:solidFill>
              </a:rPr>
              <a:t>ِ</a:t>
            </a:r>
            <a:r>
              <a:rPr lang="ar-SA" sz="2400" dirty="0">
                <a:solidFill>
                  <a:schemeClr val="tx1"/>
                </a:solidFill>
              </a:rPr>
              <a:t>ه، ويُعز</a:t>
            </a:r>
            <a:r>
              <a:rPr lang="ar-DZ" sz="2400" dirty="0">
                <a:solidFill>
                  <a:schemeClr val="tx1"/>
                </a:solidFill>
              </a:rPr>
              <a:t>ِّ</a:t>
            </a:r>
            <a:r>
              <a:rPr lang="ar-SA" sz="2400" dirty="0">
                <a:solidFill>
                  <a:schemeClr val="tx1"/>
                </a:solidFill>
              </a:rPr>
              <a:t>ز من ج</a:t>
            </a:r>
            <a:r>
              <a:rPr lang="ar-DZ" sz="2400" dirty="0">
                <a:solidFill>
                  <a:schemeClr val="tx1"/>
                </a:solidFill>
              </a:rPr>
              <a:t>َ</a:t>
            </a:r>
            <a:r>
              <a:rPr lang="ar-SA" sz="2400" dirty="0">
                <a:solidFill>
                  <a:schemeClr val="tx1"/>
                </a:solidFill>
              </a:rPr>
              <a:t>ودة الع</a:t>
            </a:r>
            <a:r>
              <a:rPr lang="ar-DZ" sz="2400" dirty="0">
                <a:solidFill>
                  <a:schemeClr val="tx1"/>
                </a:solidFill>
              </a:rPr>
              <a:t>َ</a:t>
            </a:r>
            <a:r>
              <a:rPr lang="ar-SA" sz="2400" dirty="0">
                <a:solidFill>
                  <a:schemeClr val="tx1"/>
                </a:solidFill>
              </a:rPr>
              <a:t>ملية ال</a:t>
            </a:r>
            <a:r>
              <a:rPr lang="ar-DZ" sz="2400" dirty="0">
                <a:solidFill>
                  <a:schemeClr val="tx1"/>
                </a:solidFill>
              </a:rPr>
              <a:t>إ</a:t>
            </a:r>
            <a:r>
              <a:rPr lang="ar-SA" sz="2400" dirty="0">
                <a:solidFill>
                  <a:schemeClr val="tx1"/>
                </a:solidFill>
              </a:rPr>
              <a:t>ت</a:t>
            </a:r>
            <a:r>
              <a:rPr lang="ar-DZ" sz="2400" dirty="0">
                <a:solidFill>
                  <a:schemeClr val="tx1"/>
                </a:solidFill>
              </a:rPr>
              <a:t>ِّ</a:t>
            </a:r>
            <a:r>
              <a:rPr lang="ar-SA" sz="2400" dirty="0" err="1">
                <a:solidFill>
                  <a:schemeClr val="tx1"/>
                </a:solidFill>
              </a:rPr>
              <a:t>صالية</a:t>
            </a:r>
            <a:r>
              <a:rPr lang="ar-SA" sz="2400" dirty="0">
                <a:solidFill>
                  <a:schemeClr val="tx1"/>
                </a:solidFill>
              </a:rPr>
              <a:t> بين الوسيلة التلفزيونية </a:t>
            </a:r>
            <a:r>
              <a:rPr lang="ar-SA" sz="2400" dirty="0" err="1">
                <a:solidFill>
                  <a:schemeClr val="tx1"/>
                </a:solidFill>
              </a:rPr>
              <a:t>وج</a:t>
            </a:r>
            <a:r>
              <a:rPr lang="ar-DZ" sz="2400" dirty="0">
                <a:solidFill>
                  <a:schemeClr val="tx1"/>
                </a:solidFill>
              </a:rPr>
              <a:t>ُ</a:t>
            </a:r>
            <a:r>
              <a:rPr lang="ar-SA" sz="2400" dirty="0">
                <a:solidFill>
                  <a:schemeClr val="tx1"/>
                </a:solidFill>
              </a:rPr>
              <a:t>مهورها</a:t>
            </a:r>
            <a:r>
              <a:rPr lang="fr-FR" sz="2400" dirty="0">
                <a:solidFill>
                  <a:schemeClr val="tx1"/>
                </a:solidFill>
              </a:rPr>
              <a:t>.</a:t>
            </a:r>
            <a:endParaRPr lang="ar-DZ" sz="2400" dirty="0">
              <a:solidFill>
                <a:schemeClr val="tx1"/>
              </a:solidFill>
            </a:endParaRPr>
          </a:p>
          <a:p>
            <a:pPr algn="just" rtl="1"/>
            <a:endParaRPr lang="fr-FR" sz="2400" dirty="0">
              <a:solidFill>
                <a:schemeClr val="tx1"/>
              </a:solidFill>
            </a:endParaRPr>
          </a:p>
        </p:txBody>
      </p:sp>
      <p:sp>
        <p:nvSpPr>
          <p:cNvPr id="17" name="TextBox 16">
            <a:extLst>
              <a:ext uri="{FF2B5EF4-FFF2-40B4-BE49-F238E27FC236}">
                <a16:creationId xmlns:a16="http://schemas.microsoft.com/office/drawing/2014/main" id="{FE892149-FCAE-8B28-CA5F-9C17B892E03F}"/>
              </a:ext>
            </a:extLst>
          </p:cNvPr>
          <p:cNvSpPr txBox="1"/>
          <p:nvPr/>
        </p:nvSpPr>
        <p:spPr>
          <a:xfrm>
            <a:off x="8640207" y="0"/>
            <a:ext cx="4113898" cy="850682"/>
          </a:xfrm>
          <a:prstGeom prst="rect">
            <a:avLst/>
          </a:prstGeom>
          <a:noFill/>
        </p:spPr>
        <p:txBody>
          <a:bodyPr wrap="square" rtlCol="0">
            <a:spAutoFit/>
          </a:bodyPr>
          <a:lstStyle/>
          <a:p>
            <a:pPr algn="ctr">
              <a:lnSpc>
                <a:spcPct val="120000"/>
              </a:lnSpc>
            </a:pPr>
            <a:r>
              <a:rPr lang="ar-DZ" sz="4400" b="1" dirty="0">
                <a:solidFill>
                  <a:srgbClr val="00B0F0"/>
                </a:solidFill>
                <a:latin typeface="Alexandria" charset="0"/>
                <a:cs typeface="Alexandria" charset="0"/>
              </a:rPr>
              <a:t>       مقدمـــــــــــــــــــــــة</a:t>
            </a:r>
          </a:p>
        </p:txBody>
      </p:sp>
      <p:sp>
        <p:nvSpPr>
          <p:cNvPr id="29" name="Rectangle 28">
            <a:extLst>
              <a:ext uri="{FF2B5EF4-FFF2-40B4-BE49-F238E27FC236}">
                <a16:creationId xmlns:a16="http://schemas.microsoft.com/office/drawing/2014/main" id="{347E6AA2-4EA9-AF2A-5CCB-DE4212CFA70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EDD865B-BEA7-5D2F-39FC-C8E8C2546A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401DDDB5-FBB7-964D-C0E5-293DAC1D8807}"/>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pic>
        <p:nvPicPr>
          <p:cNvPr id="7" name="Image 6">
            <a:extLst>
              <a:ext uri="{FF2B5EF4-FFF2-40B4-BE49-F238E27FC236}">
                <a16:creationId xmlns:a16="http://schemas.microsoft.com/office/drawing/2014/main" id="{3577EAAC-4D7A-EAFB-003A-F34C61DF4002}"/>
              </a:ext>
            </a:extLst>
          </p:cNvPr>
          <p:cNvPicPr>
            <a:picLocks noChangeAspect="1"/>
          </p:cNvPicPr>
          <p:nvPr/>
        </p:nvPicPr>
        <p:blipFill>
          <a:blip r:embed="rId8">
            <a:extLst>
              <a:ext uri="{BEBA8EAE-BF5A-486C-A8C5-ECC9F3942E4B}">
                <a14:imgProps xmlns:a14="http://schemas.microsoft.com/office/drawing/2010/main">
                  <a14:imgLayer r:embed="rId9">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a:off x="3912428" y="3906665"/>
            <a:ext cx="4964444" cy="2668795"/>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4142154390"/>
      </p:ext>
    </p:extLst>
  </p:cSld>
  <p:clrMapOvr>
    <a:masterClrMapping/>
  </p:clrMapOvr>
  <p:transition spd="slow" advTm="2137">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71389" y="1632765"/>
            <a:ext cx="10891683" cy="434273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fr-FR" sz="3200" dirty="0">
              <a:solidFill>
                <a:schemeClr val="tx1"/>
              </a:solidFill>
            </a:endParaRPr>
          </a:p>
        </p:txBody>
      </p:sp>
      <p:sp>
        <p:nvSpPr>
          <p:cNvPr id="17" name="TextBox 16"/>
          <p:cNvSpPr txBox="1"/>
          <p:nvPr/>
        </p:nvSpPr>
        <p:spPr>
          <a:xfrm>
            <a:off x="7215610" y="568956"/>
            <a:ext cx="4113898"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مفهوم النقد الإعلامي</a:t>
            </a:r>
          </a:p>
        </p:txBody>
      </p:sp>
      <p:sp>
        <p:nvSpPr>
          <p:cNvPr id="18" name="Rectangle 17"/>
          <p:cNvSpPr/>
          <p:nvPr/>
        </p:nvSpPr>
        <p:spPr>
          <a:xfrm>
            <a:off x="6484050" y="592083"/>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01</a:t>
            </a:r>
            <a:endParaRPr lang="en-US" sz="4000" b="1" dirty="0">
              <a:ea typeface="Roboto Light" panose="02000000000000000000" pitchFamily="2"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598D2720-C18D-BDC8-15B6-75558E690B7D}"/>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7" name="ZoneTexte 6">
            <a:extLst>
              <a:ext uri="{FF2B5EF4-FFF2-40B4-BE49-F238E27FC236}">
                <a16:creationId xmlns:a16="http://schemas.microsoft.com/office/drawing/2014/main" id="{9DA0C4E2-0FF6-C112-B018-5D8A90727516}"/>
              </a:ext>
            </a:extLst>
          </p:cNvPr>
          <p:cNvSpPr txBox="1"/>
          <p:nvPr/>
        </p:nvSpPr>
        <p:spPr>
          <a:xfrm>
            <a:off x="1041115" y="1632766"/>
            <a:ext cx="10109770" cy="4229363"/>
          </a:xfrm>
          <a:prstGeom prst="rect">
            <a:avLst/>
          </a:prstGeom>
          <a:noFill/>
        </p:spPr>
        <p:txBody>
          <a:bodyPr wrap="square">
            <a:spAutoFit/>
          </a:bodyPr>
          <a:lstStyle/>
          <a:p>
            <a:pPr algn="just" rtl="1">
              <a:lnSpc>
                <a:spcPct val="107000"/>
              </a:lnSpc>
              <a:spcAft>
                <a:spcPts val="800"/>
              </a:spcAft>
              <a:buNone/>
            </a:pPr>
            <a:r>
              <a:rPr lang="fr-FR" sz="2400" kern="100" dirty="0">
                <a:effectLst/>
                <a:latin typeface="Arial" panose="020B0604020202020204" pitchFamily="34" charset="0"/>
                <a:ea typeface="Calibri" panose="020F0502020204030204" pitchFamily="34" charset="0"/>
                <a:cs typeface="Arial" panose="020B0604020202020204" pitchFamily="34" charset="0"/>
              </a:rPr>
              <a:t> </a:t>
            </a:r>
            <a:r>
              <a:rPr lang="ar-SA" sz="2400" kern="100" dirty="0">
                <a:effectLst/>
                <a:latin typeface="Arial" panose="020B0604020202020204" pitchFamily="34" charset="0"/>
                <a:ea typeface="Calibri" panose="020F0502020204030204" pitchFamily="34" charset="0"/>
                <a:cs typeface="Arial" panose="020B0604020202020204" pitchFamily="34" charset="0"/>
              </a:rPr>
              <a:t>ي</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عرِّف الب</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احث نصر الدين العياضي </a:t>
            </a:r>
            <a:r>
              <a:rPr lang="ar-SA" sz="2400" b="1" kern="100" dirty="0">
                <a:effectLst/>
                <a:latin typeface="Arial" panose="020B0604020202020204" pitchFamily="34" charset="0"/>
                <a:ea typeface="Calibri" panose="020F0502020204030204" pitchFamily="34" charset="0"/>
                <a:cs typeface="Arial" panose="020B0604020202020204" pitchFamily="34" charset="0"/>
              </a:rPr>
              <a:t>الن</a:t>
            </a:r>
            <a:r>
              <a:rPr lang="ar-DZ" sz="2400" b="1" kern="100" dirty="0">
                <a:effectLst/>
                <a:latin typeface="Arial" panose="020B0604020202020204" pitchFamily="34" charset="0"/>
                <a:ea typeface="Calibri" panose="020F0502020204030204" pitchFamily="34" charset="0"/>
                <a:cs typeface="Arial" panose="020B0604020202020204" pitchFamily="34" charset="0"/>
              </a:rPr>
              <a:t>َّ</a:t>
            </a:r>
            <a:r>
              <a:rPr lang="ar-SA" sz="2400" b="1" kern="100" dirty="0">
                <a:effectLst/>
                <a:latin typeface="Arial" panose="020B0604020202020204" pitchFamily="34" charset="0"/>
                <a:ea typeface="Calibri" panose="020F0502020204030204" pitchFamily="34" charset="0"/>
                <a:cs typeface="Arial" panose="020B0604020202020204" pitchFamily="34" charset="0"/>
              </a:rPr>
              <a:t>قد الت</a:t>
            </a:r>
            <a:r>
              <a:rPr lang="ar-DZ" sz="2400" b="1" kern="100" dirty="0">
                <a:effectLst/>
                <a:latin typeface="Arial" panose="020B0604020202020204" pitchFamily="34" charset="0"/>
                <a:ea typeface="Calibri" panose="020F0502020204030204" pitchFamily="34" charset="0"/>
                <a:cs typeface="Arial" panose="020B0604020202020204" pitchFamily="34" charset="0"/>
              </a:rPr>
              <a:t>ِّ</a:t>
            </a:r>
            <a:r>
              <a:rPr lang="ar-SA" sz="2400" b="1" kern="100" dirty="0" err="1">
                <a:effectLst/>
                <a:latin typeface="Arial" panose="020B0604020202020204" pitchFamily="34" charset="0"/>
                <a:ea typeface="Calibri" panose="020F0502020204030204" pitchFamily="34" charset="0"/>
                <a:cs typeface="Arial" panose="020B0604020202020204" pitchFamily="34" charset="0"/>
              </a:rPr>
              <a:t>لفزيوني</a:t>
            </a:r>
            <a:r>
              <a:rPr lang="ar-SA" sz="2400" b="1" kern="100" dirty="0">
                <a:effectLst/>
                <a:latin typeface="Arial" panose="020B0604020202020204" pitchFamily="34" charset="0"/>
                <a:ea typeface="Calibri" panose="020F0502020204030204" pitchFamily="34" charset="0"/>
                <a:cs typeface="Arial" panose="020B0604020202020204" pitchFamily="34" charset="0"/>
              </a:rPr>
              <a:t> </a:t>
            </a:r>
            <a:r>
              <a:rPr lang="ar-SA" sz="2400" kern="100" dirty="0">
                <a:effectLst/>
                <a:latin typeface="Arial" panose="020B0604020202020204" pitchFamily="34" charset="0"/>
                <a:ea typeface="Calibri" panose="020F0502020204030204" pitchFamily="34" charset="0"/>
                <a:cs typeface="Arial" panose="020B0604020202020204" pitchFamily="34" charset="0"/>
              </a:rPr>
              <a:t>ب</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كونه</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 " و</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جهة ن</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ظر م</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err="1">
                <a:effectLst/>
                <a:latin typeface="Arial" panose="020B0604020202020204" pitchFamily="34" charset="0"/>
                <a:ea typeface="Calibri" panose="020F0502020204030204" pitchFamily="34" charset="0"/>
                <a:cs typeface="Arial" panose="020B0604020202020204" pitchFamily="34" charset="0"/>
              </a:rPr>
              <a:t>ختص</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ة ل</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خبير ي</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ملك الك</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err="1">
                <a:effectLst/>
                <a:latin typeface="Arial" panose="020B0604020202020204" pitchFamily="34" charset="0"/>
                <a:ea typeface="Calibri" panose="020F0502020204030204" pitchFamily="34" charset="0"/>
                <a:cs typeface="Arial" panose="020B0604020202020204" pitchFamily="34" charset="0"/>
              </a:rPr>
              <a:t>فاءة</a:t>
            </a:r>
            <a:r>
              <a:rPr lang="ar-SA" sz="2400" kern="100" dirty="0">
                <a:effectLst/>
                <a:latin typeface="Arial" panose="020B0604020202020204" pitchFamily="34" charset="0"/>
                <a:ea typeface="Calibri" panose="020F0502020204030204" pitchFamily="34" charset="0"/>
                <a:cs typeface="Arial" panose="020B0604020202020204" pitchFamily="34" charset="0"/>
              </a:rPr>
              <a:t> الم</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عرفية والف</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ن</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err="1">
                <a:effectLst/>
                <a:latin typeface="Arial" panose="020B0604020202020204" pitchFamily="34" charset="0"/>
                <a:ea typeface="Calibri" panose="020F0502020204030204" pitchFamily="34" charset="0"/>
                <a:cs typeface="Arial" panose="020B0604020202020204" pitchFamily="34" charset="0"/>
              </a:rPr>
              <a:t>ية</a:t>
            </a:r>
            <a:r>
              <a:rPr lang="ar-SA" sz="2400" kern="100" dirty="0">
                <a:effectLst/>
                <a:latin typeface="Arial" panose="020B0604020202020204" pitchFamily="34" charset="0"/>
                <a:ea typeface="Calibri" panose="020F0502020204030204" pitchFamily="34" charset="0"/>
                <a:cs typeface="Arial" panose="020B0604020202020204" pitchFamily="34" charset="0"/>
              </a:rPr>
              <a:t> </a:t>
            </a:r>
            <a:r>
              <a:rPr lang="ar-SA" sz="2400" kern="100" dirty="0" err="1">
                <a:effectLst/>
                <a:latin typeface="Arial" panose="020B0604020202020204" pitchFamily="34" charset="0"/>
                <a:ea typeface="Calibri" panose="020F0502020204030204" pitchFamily="34" charset="0"/>
                <a:cs typeface="Arial" panose="020B0604020202020204" pitchFamily="34" charset="0"/>
              </a:rPr>
              <a:t>اللا</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زمة</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 للحديث ع</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ـن الت</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err="1">
                <a:effectLst/>
                <a:latin typeface="Arial" panose="020B0604020202020204" pitchFamily="34" charset="0"/>
                <a:ea typeface="Calibri" panose="020F0502020204030204" pitchFamily="34" charset="0"/>
                <a:cs typeface="Arial" panose="020B0604020202020204" pitchFamily="34" charset="0"/>
              </a:rPr>
              <a:t>لفزيون</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 ف</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لا ي</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قوم ب</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عمل د</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err="1">
                <a:effectLst/>
                <a:latin typeface="Arial" panose="020B0604020202020204" pitchFamily="34" charset="0"/>
                <a:ea typeface="Calibri" panose="020F0502020204030204" pitchFamily="34" charset="0"/>
                <a:cs typeface="Arial" panose="020B0604020202020204" pitchFamily="34" charset="0"/>
              </a:rPr>
              <a:t>عائي</a:t>
            </a:r>
            <a:r>
              <a:rPr lang="ar-DZ" sz="2400" kern="100" dirty="0">
                <a:latin typeface="Arial" panose="020B0604020202020204" pitchFamily="34" charset="0"/>
                <a:ea typeface="Calibri" panose="020F0502020204030204" pitchFamily="34" charset="0"/>
                <a:cs typeface="Arial" panose="020B0604020202020204" pitchFamily="34" charset="0"/>
              </a:rPr>
              <a:t>، </a:t>
            </a:r>
            <a:r>
              <a:rPr lang="ar-SA" sz="2400" kern="100" dirty="0">
                <a:effectLst/>
                <a:latin typeface="Arial" panose="020B0604020202020204" pitchFamily="34" charset="0"/>
                <a:ea typeface="Calibri" panose="020F0502020204030204" pitchFamily="34" charset="0"/>
                <a:cs typeface="Arial" panose="020B0604020202020204" pitchFamily="34" charset="0"/>
              </a:rPr>
              <a:t>ل</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م</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نتج ت</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err="1">
                <a:effectLst/>
                <a:latin typeface="Arial" panose="020B0604020202020204" pitchFamily="34" charset="0"/>
                <a:ea typeface="Calibri" panose="020F0502020204030204" pitchFamily="34" charset="0"/>
                <a:cs typeface="Arial" panose="020B0604020202020204" pitchFamily="34" charset="0"/>
              </a:rPr>
              <a:t>لفزيوني</a:t>
            </a:r>
            <a:r>
              <a:rPr lang="ar-SA" sz="2400" kern="100" dirty="0">
                <a:effectLst/>
                <a:latin typeface="Arial" panose="020B0604020202020204" pitchFamily="34" charset="0"/>
                <a:ea typeface="Calibri" panose="020F0502020204030204" pitchFamily="34" charset="0"/>
                <a:cs typeface="Arial" panose="020B0604020202020204" pitchFamily="34" charset="0"/>
              </a:rPr>
              <a:t> أو قناة ت</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err="1">
                <a:effectLst/>
                <a:latin typeface="Arial" panose="020B0604020202020204" pitchFamily="34" charset="0"/>
                <a:ea typeface="Calibri" panose="020F0502020204030204" pitchFamily="34" charset="0"/>
                <a:cs typeface="Arial" panose="020B0604020202020204" pitchFamily="34" charset="0"/>
              </a:rPr>
              <a:t>لفزيونية</a:t>
            </a:r>
            <a:r>
              <a:rPr lang="ar-SA" sz="2400" kern="100" dirty="0">
                <a:effectLst/>
                <a:latin typeface="Arial" panose="020B0604020202020204" pitchFamily="34" charset="0"/>
                <a:ea typeface="Calibri" panose="020F0502020204030204" pitchFamily="34" charset="0"/>
                <a:cs typeface="Arial" panose="020B0604020202020204" pitchFamily="34" charset="0"/>
              </a:rPr>
              <a:t>، ولا يـ</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ن</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د</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د ب</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ه</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ما".</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DZ"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و</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ضيف</a:t>
            </a:r>
            <a:r>
              <a:rPr lang="ar-DZ"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لا يعالج </a:t>
            </a:r>
            <a:r>
              <a:rPr lang="ar-DZ" sz="2400" kern="100" dirty="0">
                <a:effectLst/>
                <a:latin typeface="Calibri" panose="020F0502020204030204" pitchFamily="34" charset="0"/>
                <a:ea typeface="Calibri" panose="020F0502020204030204" pitchFamily="34" charset="0"/>
                <a:cs typeface="Arial" panose="020B0604020202020204" pitchFamily="34" charset="0"/>
              </a:rPr>
              <a:t>النَّقد </a:t>
            </a:r>
            <a:r>
              <a:rPr lang="ar-SA" sz="2400" kern="100" dirty="0">
                <a:effectLst/>
                <a:latin typeface="Calibri" panose="020F0502020204030204" pitchFamily="34" charset="0"/>
                <a:ea typeface="Calibri" panose="020F0502020204030204" pitchFamily="34" charset="0"/>
                <a:cs typeface="Arial" panose="020B0604020202020204" pitchFamily="34" charset="0"/>
              </a:rPr>
              <a:t>مضمون ما ق</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يل في التلفزيون فقط، لأن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الح</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كم على 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ضمون</a:t>
            </a:r>
            <a:r>
              <a:rPr lang="ar-SA" sz="2400" kern="100" dirty="0">
                <a:effectLst/>
                <a:latin typeface="Calibri" panose="020F0502020204030204" pitchFamily="34" charset="0"/>
                <a:ea typeface="Calibri" panose="020F0502020204030204" pitchFamily="34" charset="0"/>
                <a:cs typeface="Arial" panose="020B0604020202020204" pitchFamily="34" charset="0"/>
              </a:rPr>
              <a:t>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ندرج في آخر 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طاف في خ</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انة</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أي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ذ</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 ق</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جد من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خال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فه، أو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من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صداقـيته</a:t>
            </a:r>
            <a:r>
              <a:rPr lang="ar-SA" sz="2400" kern="100" dirty="0">
                <a:effectLst/>
                <a:latin typeface="Calibri" panose="020F0502020204030204" pitchFamily="34" charset="0"/>
                <a:ea typeface="Calibri" panose="020F0502020204030204" pitchFamily="34" charset="0"/>
                <a:cs typeface="Arial" panose="020B0604020202020204" pitchFamily="34" charset="0"/>
              </a:rPr>
              <a:t>. 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ذا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مكن الق</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ول أنّ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الـن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قد 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لفزيوني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ه</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و خ</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طاب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تض</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 ج</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ملة مـن 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ف</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وظات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تي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نتج أحكام</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قديرية للم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نتجات</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التلفزيونية في س</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ياقات بث</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ها وتلق</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يها</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fr-FR" sz="2400" kern="100" dirty="0">
                <a:effectLst/>
                <a:latin typeface="Calibri" panose="020F0502020204030204" pitchFamily="34" charset="0"/>
                <a:ea typeface="Calibri" panose="020F0502020204030204" pitchFamily="34" charset="0"/>
                <a:cs typeface="Arial" panose="020B0604020202020204" pitchFamily="34" charset="0"/>
              </a:rPr>
              <a:t>. </a:t>
            </a: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ويرى العياضي أنّ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 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لفزيون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جب أن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ك</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ئ على 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ك</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از</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 في ح</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ركته؛ الأولى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وضوعية</a:t>
            </a:r>
            <a:r>
              <a:rPr lang="ar-SA" sz="2400" kern="100" dirty="0">
                <a:effectLst/>
                <a:latin typeface="Calibri" panose="020F0502020204030204" pitchFamily="34" charset="0"/>
                <a:ea typeface="Calibri" panose="020F0502020204030204" pitchFamily="34" charset="0"/>
                <a:cs typeface="Arial" panose="020B0604020202020204" pitchFamily="34" charset="0"/>
              </a:rPr>
              <a:t>، وتتمثل في ف</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ح</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ص ما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ث</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ه على ضوء المعايير 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هنيّة والج</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مالـية</a:t>
            </a:r>
            <a:r>
              <a:rPr lang="ar-DZ" sz="2400" kern="100" dirty="0">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ال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 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س</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ختها 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مارسة</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لفزيونية</a:t>
            </a:r>
            <a:r>
              <a:rPr lang="ar-SA" sz="2400" kern="100" dirty="0">
                <a:effectLst/>
                <a:latin typeface="Calibri" panose="020F0502020204030204" pitchFamily="34" charset="0"/>
                <a:ea typeface="Calibri" panose="020F0502020204030204" pitchFamily="34" charset="0"/>
                <a:cs typeface="Arial" panose="020B0604020202020204" pitchFamily="34" charset="0"/>
              </a:rPr>
              <a:t>، والث</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انية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تمثل في الب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عد الذ</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اتي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رتبط</a:t>
            </a:r>
            <a:r>
              <a:rPr lang="ar-SA"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بالذ</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وق والم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تعة، ال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تي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جعل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قدير الن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اقد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ختلفاً</a:t>
            </a:r>
            <a:r>
              <a:rPr lang="ar-SA" sz="2400" kern="100" dirty="0">
                <a:effectLst/>
                <a:latin typeface="Calibri" panose="020F0502020204030204" pitchFamily="34" charset="0"/>
                <a:ea typeface="Calibri" panose="020F0502020204030204" pitchFamily="34" charset="0"/>
                <a:cs typeface="Arial" panose="020B0604020202020204" pitchFamily="34" charset="0"/>
              </a:rPr>
              <a:t> من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نتج إلى آخر.</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Tree>
  </p:cSld>
  <p:clrMapOvr>
    <a:masterClrMapping/>
  </p:clrMapOvr>
  <p:transition spd="slow" advTm="249728">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19AC2D-11FA-2F30-BE42-214637C61CF4}"/>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2C8C7B6F-6429-02CF-5467-FBD7EBD8204E}"/>
              </a:ext>
            </a:extLst>
          </p:cNvPr>
          <p:cNvSpPr txBox="1"/>
          <p:nvPr/>
        </p:nvSpPr>
        <p:spPr>
          <a:xfrm>
            <a:off x="7333194" y="649236"/>
            <a:ext cx="4113898"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أنواع النقد التلفزيوني</a:t>
            </a:r>
          </a:p>
        </p:txBody>
      </p:sp>
      <p:sp>
        <p:nvSpPr>
          <p:cNvPr id="29" name="Rectangle 28">
            <a:extLst>
              <a:ext uri="{FF2B5EF4-FFF2-40B4-BE49-F238E27FC236}">
                <a16:creationId xmlns:a16="http://schemas.microsoft.com/office/drawing/2014/main" id="{0AE18821-FBC9-9A43-F7B3-ECCF1EF6300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6FB3736-5FAE-D750-AC19-26F88262F9B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4">
            <p14:nvContentPartPr>
              <p14:cNvPr id="11" name="Encre 10">
                <a:extLst>
                  <a:ext uri="{FF2B5EF4-FFF2-40B4-BE49-F238E27FC236}">
                    <a16:creationId xmlns:a16="http://schemas.microsoft.com/office/drawing/2014/main" id="{D6F3219A-D779-7F53-94A0-FC9B1EF9C4A9}"/>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13" name="Rectangle: Rounded Corners 24">
            <a:extLst>
              <a:ext uri="{FF2B5EF4-FFF2-40B4-BE49-F238E27FC236}">
                <a16:creationId xmlns:a16="http://schemas.microsoft.com/office/drawing/2014/main" id="{245A77D6-831C-E2F6-5E80-3531555A45DC}"/>
              </a:ext>
            </a:extLst>
          </p:cNvPr>
          <p:cNvSpPr/>
          <p:nvPr/>
        </p:nvSpPr>
        <p:spPr>
          <a:xfrm>
            <a:off x="4125433" y="1860699"/>
            <a:ext cx="7306534" cy="46783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1"/>
            <a:r>
              <a:rPr lang="ar-SA"/>
              <a:t>على الرغم من أن </a:t>
            </a:r>
            <a:r>
              <a:rPr lang="ar-SA" b="1"/>
              <a:t>النقد التلفزيوني</a:t>
            </a:r>
            <a:r>
              <a:rPr lang="ar-SA"/>
              <a:t> في العالم العربي يُعد مجالًا جديدًا نسبيًا، أي أنه لم يتطور بعد بالشكل الكافي، وما يزال بحاجة إلى المزيد من الدراسات العلمية والبحوث الأكاديمية التي تضع له قواعد واضحة ومناهج دقيقة تميّزه عن غيره من أنواع النقد (مثل النقد الأدبي أو النقد السينمائي)، ليصبح علمًا له </a:t>
            </a:r>
            <a:r>
              <a:rPr lang="ar-SA" b="1"/>
              <a:t>نظرية متكاملة</a:t>
            </a:r>
            <a:r>
              <a:rPr lang="ar-SA"/>
              <a:t> تؤطره وتعطيه استقلالية؛ إلا أن هذا لا يعني غياب الممارسة النقدية</a:t>
            </a:r>
            <a:r>
              <a:rPr lang="fr-FR"/>
              <a:t>.</a:t>
            </a:r>
          </a:p>
          <a:p>
            <a:pPr rtl="1"/>
            <a:r>
              <a:rPr lang="ar-SA"/>
              <a:t>فالنقد التلفزيوني موجود فعليًا على أرض الواقع، ويُمارس بطرق وأساليب متعددة في وسائل الإعلام المختلفة، سواء عبر المقالات الصحفية، أو البرامج الحوارية، أو الدراسات الفردية، حتى وإن لم يكن قائمًا على نظرية علمية ثابتة بعد. بمعنى</a:t>
            </a:r>
            <a:r>
              <a:rPr lang="fr-FR"/>
              <a:t>: </a:t>
            </a:r>
            <a:r>
              <a:rPr lang="ar-SA" b="1"/>
              <a:t>النظرية لم تُصَغ بشكل متكامل بعد، لكن الممارسة العملية للنقد التلفزيوني حاضرة ومتنوعة</a:t>
            </a:r>
            <a:r>
              <a:rPr lang="fr-FR" b="1"/>
              <a:t>.</a:t>
            </a:r>
            <a:endParaRPr lang="fr-FR"/>
          </a:p>
        </p:txBody>
      </p:sp>
      <p:sp>
        <p:nvSpPr>
          <p:cNvPr id="9" name="ZoneTexte 8">
            <a:extLst>
              <a:ext uri="{FF2B5EF4-FFF2-40B4-BE49-F238E27FC236}">
                <a16:creationId xmlns:a16="http://schemas.microsoft.com/office/drawing/2014/main" id="{26EDBC39-0575-05B3-3566-E8EE27C9F4AC}"/>
              </a:ext>
            </a:extLst>
          </p:cNvPr>
          <p:cNvSpPr txBox="1"/>
          <p:nvPr/>
        </p:nvSpPr>
        <p:spPr>
          <a:xfrm>
            <a:off x="4242391" y="1940885"/>
            <a:ext cx="6935083" cy="4521944"/>
          </a:xfrm>
          <a:prstGeom prst="rect">
            <a:avLst/>
          </a:prstGeom>
          <a:noFill/>
        </p:spPr>
        <p:txBody>
          <a:bodyPr wrap="square">
            <a:spAutoFit/>
          </a:bodyPr>
          <a:lstStyle/>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لى</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غم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أن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b="1" kern="100" dirty="0">
                <a:effectLst/>
                <a:latin typeface="Calibri" panose="020F0502020204030204" pitchFamily="34" charset="0"/>
                <a:ea typeface="Calibri" panose="020F0502020204030204" pitchFamily="34" charset="0"/>
                <a:cs typeface="Arial" panose="020B0604020202020204" pitchFamily="34" charset="0"/>
              </a:rPr>
              <a:t>الن</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قد الت</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err="1">
                <a:effectLst/>
                <a:latin typeface="Calibri" panose="020F0502020204030204" pitchFamily="34" charset="0"/>
                <a:ea typeface="Calibri" panose="020F0502020204030204" pitchFamily="34" charset="0"/>
                <a:cs typeface="Arial" panose="020B0604020202020204" pitchFamily="34" charset="0"/>
              </a:rPr>
              <a:t>لفزيوني</a:t>
            </a:r>
            <a:r>
              <a:rPr lang="ar-SA" sz="2400" kern="100" dirty="0">
                <a:effectLst/>
                <a:latin typeface="Calibri" panose="020F0502020204030204" pitchFamily="34" charset="0"/>
                <a:ea typeface="Calibri" panose="020F0502020204030204" pitchFamily="34" charset="0"/>
                <a:cs typeface="Arial" panose="020B0604020202020204" pitchFamily="34" charset="0"/>
              </a:rPr>
              <a:t> في العالم العربي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يُعد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مجالًا جديدًا 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سبيًا، أي أن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ه 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يتطو</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 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 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الش</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كل الك</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افي، وما يزال بحاجة إلى المزيد من الدراسات العلمية والبحوث الأكاديمية ال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ضع له قواعد واضحة ومناهج 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قيقة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زه</a:t>
            </a:r>
            <a:r>
              <a:rPr lang="ar-SA" sz="2400" kern="100" dirty="0">
                <a:effectLst/>
                <a:latin typeface="Calibri" panose="020F0502020204030204" pitchFamily="34" charset="0"/>
                <a:ea typeface="Calibri" panose="020F0502020204030204" pitchFamily="34" charset="0"/>
                <a:cs typeface="Arial" panose="020B0604020202020204" pitchFamily="34" charset="0"/>
              </a:rPr>
              <a:t> عن غيره من أنواع الن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قد (مثل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قد الأدبي أو الن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قد الس</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ينمائي</a:t>
            </a:r>
            <a:r>
              <a:rPr lang="ar-SA" sz="2400" kern="100" dirty="0">
                <a:effectLst/>
                <a:latin typeface="Calibri" panose="020F0502020204030204" pitchFamily="34" charset="0"/>
                <a:ea typeface="Calibri" panose="020F0502020204030204" pitchFamily="34" charset="0"/>
                <a:cs typeface="Arial" panose="020B0604020202020204" pitchFamily="34" charset="0"/>
              </a:rPr>
              <a:t>)، 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صبح 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لمًا 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ه نظرية متكاملة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ؤ</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ط</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ره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عطيه </a:t>
            </a:r>
            <a:r>
              <a:rPr lang="ar-DZ" sz="2400" kern="100" dirty="0">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ستقلالية</a:t>
            </a:r>
            <a:r>
              <a:rPr lang="ar-SA" sz="2400" kern="100" dirty="0">
                <a:effectLst/>
                <a:latin typeface="Calibri" panose="020F0502020204030204" pitchFamily="34" charset="0"/>
                <a:ea typeface="Calibri" panose="020F0502020204030204" pitchFamily="34" charset="0"/>
                <a:cs typeface="Arial" panose="020B0604020202020204" pitchFamily="34" charset="0"/>
              </a:rPr>
              <a:t>؛ إلا</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أن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هذا لا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عني غ</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ياب</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مارسة</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قدية</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a:p>
            <a:pPr algn="just" rtl="1">
              <a:lnSpc>
                <a:spcPct val="107000"/>
              </a:lnSpc>
              <a:spcAft>
                <a:spcPts val="800"/>
              </a:spcAft>
              <a:buNone/>
            </a:pPr>
            <a:r>
              <a:rPr lang="ar-SA" sz="2400" kern="100" dirty="0" err="1">
                <a:effectLst/>
                <a:latin typeface="Calibri" panose="020F0502020204030204" pitchFamily="34" charset="0"/>
                <a:ea typeface="Calibri" panose="020F0502020204030204" pitchFamily="34" charset="0"/>
                <a:cs typeface="Arial" panose="020B0604020202020204" pitchFamily="34" charset="0"/>
              </a:rPr>
              <a:t>فالن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قد 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لفزيوني</a:t>
            </a:r>
            <a:r>
              <a:rPr lang="ar-SA" sz="2400" kern="100" dirty="0">
                <a:effectLst/>
                <a:latin typeface="Calibri" panose="020F0502020204030204" pitchFamily="34" charset="0"/>
                <a:ea typeface="Calibri" panose="020F0502020204030204" pitchFamily="34" charset="0"/>
                <a:cs typeface="Arial" panose="020B0604020202020204" pitchFamily="34" charset="0"/>
              </a:rPr>
              <a:t>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وجود ف</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عليًا على أرض الواقع، ويُمار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س 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طرق وأساليب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تعد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دة</a:t>
            </a:r>
            <a:r>
              <a:rPr lang="ar-SA" sz="2400" kern="100" dirty="0">
                <a:effectLst/>
                <a:latin typeface="Calibri" panose="020F0502020204030204" pitchFamily="34" charset="0"/>
                <a:ea typeface="Calibri" panose="020F0502020204030204" pitchFamily="34" charset="0"/>
                <a:cs typeface="Arial" panose="020B0604020202020204" pitchFamily="34" charset="0"/>
              </a:rPr>
              <a:t> في وسائل الإعلام 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ختلفة</a:t>
            </a:r>
            <a:r>
              <a:rPr lang="ar-SA" sz="2400" kern="100" dirty="0">
                <a:effectLst/>
                <a:latin typeface="Calibri" panose="020F0502020204030204" pitchFamily="34" charset="0"/>
                <a:ea typeface="Calibri" panose="020F0502020204030204" pitchFamily="34" charset="0"/>
                <a:cs typeface="Arial" panose="020B0604020202020204" pitchFamily="34" charset="0"/>
              </a:rPr>
              <a:t>، س</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واء</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المقالات الص</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حفية، أو البرامج الح</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وارية</a:t>
            </a:r>
            <a:r>
              <a:rPr lang="ar-SA" sz="2400" kern="100" dirty="0">
                <a:effectLst/>
                <a:latin typeface="Calibri" panose="020F0502020204030204" pitchFamily="34" charset="0"/>
                <a:ea typeface="Calibri" panose="020F0502020204030204" pitchFamily="34" charset="0"/>
                <a:cs typeface="Arial" panose="020B0604020202020204" pitchFamily="34" charset="0"/>
              </a:rPr>
              <a:t>، أو الد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راسات الف</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ردية، حت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ى وإن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لم يكن قائمًا على نظرية علمية ث</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ابتة 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معنى</a:t>
            </a:r>
            <a:r>
              <a:rPr lang="fr-FR"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الن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ظرية</a:t>
            </a:r>
            <a:r>
              <a:rPr lang="ar-SA" sz="2400" kern="100" dirty="0">
                <a:effectLst/>
                <a:latin typeface="Calibri" panose="020F0502020204030204" pitchFamily="34" charset="0"/>
                <a:ea typeface="Calibri" panose="020F0502020204030204" pitchFamily="34" charset="0"/>
                <a:cs typeface="Arial" panose="020B0604020202020204" pitchFamily="34" charset="0"/>
              </a:rPr>
              <a:t> لم تُصَغ 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شكل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تكامل 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ك</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مارسة</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ملية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للن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قد 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لفزيوني</a:t>
            </a:r>
            <a:r>
              <a:rPr lang="ar-SA" sz="2400" kern="100" dirty="0">
                <a:effectLst/>
                <a:latin typeface="Calibri" panose="020F0502020204030204" pitchFamily="34" charset="0"/>
                <a:ea typeface="Calibri" panose="020F0502020204030204" pitchFamily="34" charset="0"/>
                <a:cs typeface="Arial" panose="020B0604020202020204" pitchFamily="34" charset="0"/>
              </a:rPr>
              <a:t> ح</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اضرة</a:t>
            </a:r>
            <a:r>
              <a:rPr lang="ar-SA"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تنوعة</a:t>
            </a:r>
            <a:r>
              <a:rPr lang="fr-FR" sz="2400" b="1" kern="100" dirty="0">
                <a:effectLst/>
                <a:latin typeface="Calibri" panose="020F050202020403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a:extLst>
              <a:ext uri="{FF2B5EF4-FFF2-40B4-BE49-F238E27FC236}">
                <a16:creationId xmlns:a16="http://schemas.microsoft.com/office/drawing/2014/main" id="{45724942-C39A-845B-D8C0-32692E020A88}"/>
              </a:ext>
            </a:extLst>
          </p:cNvPr>
          <p:cNvSpPr/>
          <p:nvPr/>
        </p:nvSpPr>
        <p:spPr>
          <a:xfrm>
            <a:off x="6617777" y="649236"/>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02</a:t>
            </a:r>
            <a:endParaRPr lang="en-US" sz="4000" b="1" dirty="0">
              <a:ea typeface="Roboto Light" panose="02000000000000000000" pitchFamily="2" charset="0"/>
            </a:endParaRPr>
          </a:p>
        </p:txBody>
      </p:sp>
      <p:pic>
        <p:nvPicPr>
          <p:cNvPr id="6" name="Image 5">
            <a:extLst>
              <a:ext uri="{FF2B5EF4-FFF2-40B4-BE49-F238E27FC236}">
                <a16:creationId xmlns:a16="http://schemas.microsoft.com/office/drawing/2014/main" id="{09449B30-972F-D705-CE6E-D5A8B891F743}"/>
              </a:ext>
            </a:extLst>
          </p:cNvPr>
          <p:cNvPicPr>
            <a:picLocks noChangeAspect="1"/>
          </p:cNvPicPr>
          <p:nvPr/>
        </p:nvPicPr>
        <p:blipFill>
          <a:blip r:embed="rId7">
            <a:extLst>
              <a:ext uri="{BEBA8EAE-BF5A-486C-A8C5-ECC9F3942E4B}">
                <a14:imgProps xmlns:a14="http://schemas.microsoft.com/office/drawing/2010/main">
                  <a14:imgLayer r:embed="rId8">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396933" y="1823350"/>
            <a:ext cx="3537958" cy="47156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031607369"/>
      </p:ext>
    </p:extLst>
  </p:cSld>
  <p:clrMapOvr>
    <a:masterClrMapping/>
  </p:clrMapOvr>
  <p:transition spd="slow" advTm="276096">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D19863-1382-6DC9-F07D-699801D47BEA}"/>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4F54F702-9C91-0F7F-0F04-19E93A80D8B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B866451-1BC3-7190-B760-D0F8122572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ECBDF7F1-8E61-5E4E-EB69-44F6308CAF46}"/>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ECBDF7F1-8E61-5E4E-EB69-44F6308CAF46}"/>
                  </a:ext>
                </a:extLst>
              </p:cNvPr>
              <p:cNvPicPr/>
              <p:nvPr/>
            </p:nvPicPr>
            <p:blipFill>
              <a:blip r:embed="rId6"/>
              <a:stretch>
                <a:fillRect/>
              </a:stretch>
            </p:blipFill>
            <p:spPr>
              <a:xfrm>
                <a:off x="7439614" y="3124440"/>
                <a:ext cx="18000" cy="18000"/>
              </a:xfrm>
              <a:prstGeom prst="rect">
                <a:avLst/>
              </a:prstGeom>
            </p:spPr>
          </p:pic>
        </mc:Fallback>
      </mc:AlternateContent>
      <p:sp>
        <p:nvSpPr>
          <p:cNvPr id="15" name="TextBox 47">
            <a:extLst>
              <a:ext uri="{FF2B5EF4-FFF2-40B4-BE49-F238E27FC236}">
                <a16:creationId xmlns:a16="http://schemas.microsoft.com/office/drawing/2014/main" id="{A65FFC41-55F1-CC1D-986F-BB824C97A94A}"/>
              </a:ext>
            </a:extLst>
          </p:cNvPr>
          <p:cNvSpPr txBox="1"/>
          <p:nvPr/>
        </p:nvSpPr>
        <p:spPr>
          <a:xfrm>
            <a:off x="818911" y="1941117"/>
            <a:ext cx="10541000" cy="830997"/>
          </a:xfrm>
          <a:prstGeom prst="rect">
            <a:avLst/>
          </a:prstGeom>
          <a:noFill/>
        </p:spPr>
        <p:txBody>
          <a:bodyPr wrap="square" rtlCol="0">
            <a:spAutoFit/>
          </a:bodyPr>
          <a:lstStyle/>
          <a:p>
            <a:pPr algn="r" rtl="1"/>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sp>
        <p:nvSpPr>
          <p:cNvPr id="3" name="TextBox 16">
            <a:extLst>
              <a:ext uri="{FF2B5EF4-FFF2-40B4-BE49-F238E27FC236}">
                <a16:creationId xmlns:a16="http://schemas.microsoft.com/office/drawing/2014/main" id="{A871DFCC-5B82-2E7C-AED4-33D1882E9A4C}"/>
              </a:ext>
            </a:extLst>
          </p:cNvPr>
          <p:cNvSpPr txBox="1"/>
          <p:nvPr/>
        </p:nvSpPr>
        <p:spPr>
          <a:xfrm>
            <a:off x="7333194" y="649236"/>
            <a:ext cx="4113898"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أنواع النَّقد التِلفزيوني</a:t>
            </a:r>
          </a:p>
        </p:txBody>
      </p:sp>
      <p:sp>
        <p:nvSpPr>
          <p:cNvPr id="4" name="Rectangle 3">
            <a:extLst>
              <a:ext uri="{FF2B5EF4-FFF2-40B4-BE49-F238E27FC236}">
                <a16:creationId xmlns:a16="http://schemas.microsoft.com/office/drawing/2014/main" id="{5FDA0340-08C2-342C-B40A-C59DB78FF6F5}"/>
              </a:ext>
            </a:extLst>
          </p:cNvPr>
          <p:cNvSpPr/>
          <p:nvPr/>
        </p:nvSpPr>
        <p:spPr>
          <a:xfrm>
            <a:off x="6617777" y="649236"/>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02</a:t>
            </a:r>
            <a:endParaRPr lang="en-US" sz="4000" b="1" dirty="0">
              <a:ea typeface="Roboto Light" panose="02000000000000000000" pitchFamily="2" charset="0"/>
            </a:endParaRPr>
          </a:p>
        </p:txBody>
      </p:sp>
      <p:sp>
        <p:nvSpPr>
          <p:cNvPr id="6" name="ZoneTexte 5">
            <a:extLst>
              <a:ext uri="{FF2B5EF4-FFF2-40B4-BE49-F238E27FC236}">
                <a16:creationId xmlns:a16="http://schemas.microsoft.com/office/drawing/2014/main" id="{7C72F0A8-6CF7-A61D-6166-B38AC824A489}"/>
              </a:ext>
            </a:extLst>
          </p:cNvPr>
          <p:cNvSpPr txBox="1"/>
          <p:nvPr/>
        </p:nvSpPr>
        <p:spPr>
          <a:xfrm>
            <a:off x="1333001" y="1821089"/>
            <a:ext cx="9561329" cy="4736361"/>
          </a:xfrm>
          <a:prstGeom prst="rect">
            <a:avLst/>
          </a:prstGeom>
          <a:noFill/>
        </p:spPr>
        <p:txBody>
          <a:bodyPr wrap="square">
            <a:spAutoFit/>
          </a:bodyPr>
          <a:lstStyle/>
          <a:p>
            <a:pPr algn="just" rtl="1">
              <a:lnSpc>
                <a:spcPct val="107000"/>
              </a:lnSpc>
              <a:spcAft>
                <a:spcPts val="800"/>
              </a:spcAft>
              <a:buNone/>
            </a:pPr>
            <a:r>
              <a:rPr lang="ar-DZ" sz="3200" b="1" kern="100" dirty="0">
                <a:effectLst/>
                <a:latin typeface="Arial" panose="020B0604020202020204" pitchFamily="34" charset="0"/>
                <a:ea typeface="Calibri" panose="020F0502020204030204" pitchFamily="34" charset="0"/>
                <a:cs typeface="Arial" panose="020B0604020202020204" pitchFamily="34" charset="0"/>
              </a:rPr>
              <a:t>ويقسم نقد التلفزيون إلى:</a:t>
            </a:r>
            <a:endParaRPr lang="fr-FR" sz="3200" b="1" kern="100" dirty="0">
              <a:effectLst/>
              <a:latin typeface="Arial" panose="020B060402020202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DZ" sz="2400" b="1" kern="100" dirty="0">
                <a:solidFill>
                  <a:schemeClr val="accent2"/>
                </a:solidFill>
                <a:effectLst/>
                <a:latin typeface="Arial" panose="020B0604020202020204" pitchFamily="34" charset="0"/>
                <a:ea typeface="Calibri" panose="020F0502020204030204" pitchFamily="34" charset="0"/>
                <a:cs typeface="Arial" panose="020B0604020202020204" pitchFamily="34" charset="0"/>
              </a:rPr>
              <a:t>-أولاً : النَّقد الصُحفي للتلفزيون : </a:t>
            </a:r>
          </a:p>
          <a:p>
            <a:pPr algn="just" rtl="1">
              <a:lnSpc>
                <a:spcPct val="107000"/>
              </a:lnSpc>
              <a:spcAft>
                <a:spcPts val="800"/>
              </a:spcAft>
              <a:buNone/>
            </a:pPr>
            <a:r>
              <a:rPr lang="ar-DZ" sz="2400" kern="100" dirty="0">
                <a:effectLst/>
                <a:latin typeface="Arial" panose="020B0604020202020204" pitchFamily="34" charset="0"/>
                <a:ea typeface="Calibri" panose="020F0502020204030204" pitchFamily="34" charset="0"/>
                <a:cs typeface="Arial" panose="020B0604020202020204" pitchFamily="34" charset="0"/>
              </a:rPr>
              <a:t>الَّذي تَتناول فيه صَفحات الجَرائد والمَجلات وَصْف، تَحليل، تَفسير وتقييم البَرمجة أو البَرامج المختلفة</a:t>
            </a:r>
            <a:r>
              <a:rPr lang="ar-DZ" sz="2400" kern="100" dirty="0">
                <a:latin typeface="Arial" panose="020B0604020202020204" pitchFamily="34" charset="0"/>
                <a:ea typeface="Calibri" panose="020F0502020204030204" pitchFamily="34" charset="0"/>
                <a:cs typeface="Arial" panose="020B0604020202020204" pitchFamily="34" charset="0"/>
              </a:rPr>
              <a:t>، </a:t>
            </a:r>
            <a:r>
              <a:rPr lang="ar-DZ" sz="2400" kern="100" dirty="0">
                <a:effectLst/>
                <a:latin typeface="Arial" panose="020B0604020202020204" pitchFamily="34" charset="0"/>
                <a:ea typeface="Calibri" panose="020F0502020204030204" pitchFamily="34" charset="0"/>
                <a:cs typeface="Arial" panose="020B0604020202020204" pitchFamily="34" charset="0"/>
              </a:rPr>
              <a:t>الَّتِي تَبُثُّها هذه الوسيلة: </a:t>
            </a:r>
            <a:r>
              <a:rPr lang="ar-DZ" sz="2400" kern="100" dirty="0" err="1">
                <a:effectLst/>
                <a:latin typeface="Arial" panose="020B0604020202020204" pitchFamily="34" charset="0"/>
                <a:ea typeface="Calibri" panose="020F0502020204030204" pitchFamily="34" charset="0"/>
                <a:cs typeface="Arial" panose="020B0604020202020204" pitchFamily="34" charset="0"/>
              </a:rPr>
              <a:t>الإِجتماعية</a:t>
            </a:r>
            <a:r>
              <a:rPr lang="ar-DZ" sz="2400" kern="100" dirty="0">
                <a:effectLst/>
                <a:latin typeface="Arial" panose="020B0604020202020204" pitchFamily="34" charset="0"/>
                <a:ea typeface="Calibri" panose="020F0502020204030204" pitchFamily="34" charset="0"/>
                <a:cs typeface="Arial" panose="020B0604020202020204" pitchFamily="34" charset="0"/>
              </a:rPr>
              <a:t>، الثَّقافية، </a:t>
            </a:r>
            <a:r>
              <a:rPr lang="ar-DZ" sz="2400" kern="100" dirty="0" err="1">
                <a:effectLst/>
                <a:latin typeface="Arial" panose="020B0604020202020204" pitchFamily="34" charset="0"/>
                <a:ea typeface="Calibri" panose="020F0502020204030204" pitchFamily="34" charset="0"/>
                <a:cs typeface="Arial" panose="020B0604020202020204" pitchFamily="34" charset="0"/>
              </a:rPr>
              <a:t>الإِقتصادية</a:t>
            </a:r>
            <a:r>
              <a:rPr lang="ar-DZ" sz="2400" kern="100" dirty="0">
                <a:effectLst/>
                <a:latin typeface="Arial" panose="020B0604020202020204" pitchFamily="34" charset="0"/>
                <a:ea typeface="Calibri" panose="020F0502020204030204" pitchFamily="34" charset="0"/>
                <a:cs typeface="Arial" panose="020B0604020202020204" pitchFamily="34" charset="0"/>
              </a:rPr>
              <a:t>، التَّرفيهية وغيرها. </a:t>
            </a:r>
            <a:endParaRPr lang="fr-FR" sz="2400" kern="100" dirty="0">
              <a:effectLst/>
              <a:latin typeface="Arial" panose="020B060402020202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DZ" sz="2400" kern="100" dirty="0">
                <a:effectLst/>
                <a:latin typeface="Arial" panose="020B0604020202020204" pitchFamily="34" charset="0"/>
                <a:ea typeface="Calibri" panose="020F0502020204030204" pitchFamily="34" charset="0"/>
                <a:cs typeface="Arial" panose="020B0604020202020204" pitchFamily="34" charset="0"/>
              </a:rPr>
              <a:t>و يَأخذ النَّقد الصُّحفي للبرمجة التِّلفزيونية بعين </a:t>
            </a:r>
            <a:r>
              <a:rPr lang="ar-DZ" sz="2400" kern="100" dirty="0" err="1">
                <a:effectLst/>
                <a:latin typeface="Arial" panose="020B0604020202020204" pitchFamily="34" charset="0"/>
                <a:ea typeface="Calibri" panose="020F0502020204030204" pitchFamily="34" charset="0"/>
                <a:cs typeface="Arial" panose="020B0604020202020204" pitchFamily="34" charset="0"/>
              </a:rPr>
              <a:t>الإِعتبار</a:t>
            </a:r>
            <a:r>
              <a:rPr lang="ar-DZ" sz="2400" kern="100" dirty="0">
                <a:effectLst/>
                <a:latin typeface="Arial" panose="020B0604020202020204" pitchFamily="34" charset="0"/>
                <a:ea typeface="Calibri" panose="020F0502020204030204" pitchFamily="34" charset="0"/>
                <a:cs typeface="Arial" panose="020B0604020202020204" pitchFamily="34" charset="0"/>
              </a:rPr>
              <a:t>  :</a:t>
            </a:r>
            <a:endParaRPr lang="fr-FR" sz="2400" kern="100" dirty="0">
              <a:effectLst/>
              <a:latin typeface="Arial" panose="020B060402020202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DZ" sz="2400" kern="100" dirty="0">
                <a:effectLst/>
                <a:latin typeface="Arial" panose="020B0604020202020204" pitchFamily="34" charset="0"/>
                <a:ea typeface="Calibri" panose="020F0502020204030204" pitchFamily="34" charset="0"/>
                <a:cs typeface="Arial" panose="020B0604020202020204" pitchFamily="34" charset="0"/>
              </a:rPr>
              <a:t> - مَدى تلبية البرمجة حَاجة الجُمهور، حَسب ما تَدُلُّ عليه مُؤشرات مُتابعة كل برنامج تِلفزيوني والبُحوث والدِراسات </a:t>
            </a:r>
            <a:r>
              <a:rPr lang="ar-DZ" sz="2400" kern="100" dirty="0" err="1">
                <a:effectLst/>
                <a:latin typeface="Arial" panose="020B0604020202020204" pitchFamily="34" charset="0"/>
                <a:ea typeface="Calibri" panose="020F0502020204030204" pitchFamily="34" charset="0"/>
                <a:cs typeface="Arial" panose="020B0604020202020204" pitchFamily="34" charset="0"/>
              </a:rPr>
              <a:t>السُوسيولوجية</a:t>
            </a:r>
            <a:r>
              <a:rPr lang="ar-DZ" sz="2400" kern="100" dirty="0">
                <a:effectLst/>
                <a:latin typeface="Arial" panose="020B0604020202020204" pitchFamily="34" charset="0"/>
                <a:ea typeface="Calibri" panose="020F0502020204030204" pitchFamily="34" charset="0"/>
                <a:cs typeface="Arial" panose="020B0604020202020204" pitchFamily="34" charset="0"/>
              </a:rPr>
              <a:t>، ومَدى </a:t>
            </a:r>
            <a:r>
              <a:rPr lang="ar-DZ" sz="2400" kern="100" dirty="0" err="1">
                <a:latin typeface="Arial" panose="020B0604020202020204" pitchFamily="34" charset="0"/>
                <a:ea typeface="Calibri" panose="020F0502020204030204" pitchFamily="34" charset="0"/>
                <a:cs typeface="Arial" panose="020B0604020202020204" pitchFamily="34" charset="0"/>
              </a:rPr>
              <a:t>إِ</a:t>
            </a:r>
            <a:r>
              <a:rPr lang="ar-DZ" sz="2400" kern="100" dirty="0" err="1">
                <a:effectLst/>
                <a:latin typeface="Arial" panose="020B0604020202020204" pitchFamily="34" charset="0"/>
                <a:ea typeface="Calibri" panose="020F0502020204030204" pitchFamily="34" charset="0"/>
                <a:cs typeface="Arial" panose="020B0604020202020204" pitchFamily="34" charset="0"/>
              </a:rPr>
              <a:t>ستناد</a:t>
            </a:r>
            <a:r>
              <a:rPr lang="ar-DZ" sz="2400" kern="100" dirty="0">
                <a:effectLst/>
                <a:latin typeface="Arial" panose="020B0604020202020204" pitchFamily="34" charset="0"/>
                <a:ea typeface="Calibri" panose="020F0502020204030204" pitchFamily="34" charset="0"/>
                <a:cs typeface="Arial" panose="020B0604020202020204" pitchFamily="34" charset="0"/>
              </a:rPr>
              <a:t> المُبَرْمِج إليها.</a:t>
            </a:r>
            <a:endParaRPr lang="fr-FR" sz="2400" kern="100" dirty="0">
              <a:effectLst/>
              <a:latin typeface="Arial" panose="020B060402020202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DZ" sz="2400" kern="100" dirty="0">
                <a:effectLst/>
                <a:latin typeface="Arial" panose="020B0604020202020204" pitchFamily="34" charset="0"/>
                <a:ea typeface="Calibri" panose="020F0502020204030204" pitchFamily="34" charset="0"/>
                <a:cs typeface="Arial" panose="020B0604020202020204" pitchFamily="34" charset="0"/>
              </a:rPr>
              <a:t> - التَّنَوع في المَواد الَّتِي تُعرض على الجُمهور بالنسبة للقنوات التلفزيونية ذَات الطَّابع العَام.</a:t>
            </a:r>
            <a:endParaRPr lang="ar-DZ" sz="2400" kern="100" dirty="0">
              <a:latin typeface="Arial" panose="020B060402020202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DZ" sz="2400" dirty="0">
                <a:effectLst/>
                <a:latin typeface="Arial" panose="020B0604020202020204" pitchFamily="34" charset="0"/>
                <a:ea typeface="Calibri" panose="020F0502020204030204" pitchFamily="34" charset="0"/>
                <a:cs typeface="Arial" panose="020B0604020202020204" pitchFamily="34" charset="0"/>
              </a:rPr>
              <a:t>- النَّظَر والمُقارنة بين الإِنتاج الوطني أومَا تُنتجه القناة التلفزيونية المُبرمِجَة مِن</a:t>
            </a:r>
            <a:r>
              <a:rPr lang="ar-DZ" sz="2400" dirty="0">
                <a:latin typeface="Arial" panose="020B0604020202020204" pitchFamily="34" charset="0"/>
                <a:ea typeface="Calibri" panose="020F0502020204030204" pitchFamily="34" charset="0"/>
                <a:cs typeface="Arial" panose="020B0604020202020204" pitchFamily="34" charset="0"/>
              </a:rPr>
              <a:t>ْ</a:t>
            </a:r>
            <a:r>
              <a:rPr lang="ar-DZ" sz="2400" dirty="0">
                <a:effectLst/>
                <a:latin typeface="Arial" panose="020B0604020202020204" pitchFamily="34" charset="0"/>
                <a:ea typeface="Calibri" panose="020F0502020204030204" pitchFamily="34" charset="0"/>
                <a:cs typeface="Arial" panose="020B0604020202020204" pitchFamily="34" charset="0"/>
              </a:rPr>
              <a:t> مواد</a:t>
            </a:r>
            <a:r>
              <a:rPr lang="ar-DZ" sz="2400" dirty="0">
                <a:latin typeface="Arial" panose="020B0604020202020204" pitchFamily="34" charset="0"/>
                <a:ea typeface="Calibri" panose="020F0502020204030204" pitchFamily="34" charset="0"/>
                <a:cs typeface="Arial" panose="020B0604020202020204" pitchFamily="34" charset="0"/>
              </a:rPr>
              <a:t> </a:t>
            </a:r>
            <a:r>
              <a:rPr lang="ar-DZ" sz="2400" dirty="0">
                <a:effectLst/>
                <a:latin typeface="Arial" panose="020B0604020202020204" pitchFamily="34" charset="0"/>
                <a:ea typeface="Calibri" panose="020F0502020204030204" pitchFamily="34" charset="0"/>
                <a:cs typeface="Arial" panose="020B0604020202020204" pitchFamily="34" charset="0"/>
              </a:rPr>
              <a:t>تلفزيونية،</a:t>
            </a:r>
            <a:r>
              <a:rPr lang="ar-DZ" sz="2400" dirty="0">
                <a:latin typeface="Arial" panose="020B0604020202020204" pitchFamily="34" charset="0"/>
                <a:ea typeface="Calibri" panose="020F0502020204030204" pitchFamily="34" charset="0"/>
                <a:cs typeface="Arial" panose="020B0604020202020204" pitchFamily="34" charset="0"/>
              </a:rPr>
              <a:t> </a:t>
            </a:r>
            <a:r>
              <a:rPr lang="ar-DZ" sz="2400" dirty="0">
                <a:effectLst/>
                <a:latin typeface="Arial" panose="020B0604020202020204" pitchFamily="34" charset="0"/>
                <a:ea typeface="Calibri" panose="020F0502020204030204" pitchFamily="34" charset="0"/>
                <a:cs typeface="Arial" panose="020B0604020202020204" pitchFamily="34" charset="0"/>
              </a:rPr>
              <a:t>وبين المواد الأجنبية المُستَورَدة</a:t>
            </a:r>
            <a:r>
              <a:rPr lang="ar-DZ" sz="2400" dirty="0">
                <a:latin typeface="Arial" panose="020B0604020202020204" pitchFamily="34" charset="0"/>
                <a:ea typeface="Calibri" panose="020F0502020204030204" pitchFamily="34" charset="0"/>
                <a:cs typeface="Arial" panose="020B0604020202020204" pitchFamily="34" charset="0"/>
              </a:rPr>
              <a:t> </a:t>
            </a:r>
            <a:r>
              <a:rPr lang="ar-DZ" sz="2400" dirty="0">
                <a:effectLst/>
                <a:latin typeface="Arial" panose="020B0604020202020204" pitchFamily="34" charset="0"/>
                <a:ea typeface="Calibri" panose="020F0502020204030204" pitchFamily="34" charset="0"/>
                <a:cs typeface="Arial" panose="020B0604020202020204" pitchFamily="34" charset="0"/>
              </a:rPr>
              <a:t>تَنفِيذ</a:t>
            </a:r>
            <a:r>
              <a:rPr lang="ar-DZ" sz="2400" dirty="0">
                <a:latin typeface="Arial" panose="020B0604020202020204" pitchFamily="34" charset="0"/>
                <a:ea typeface="Calibri" panose="020F0502020204030204" pitchFamily="34" charset="0"/>
                <a:cs typeface="Arial" panose="020B0604020202020204" pitchFamily="34" charset="0"/>
              </a:rPr>
              <a:t>ً</a:t>
            </a:r>
            <a:r>
              <a:rPr lang="ar-DZ" sz="2400" dirty="0">
                <a:effectLst/>
                <a:latin typeface="Arial" panose="020B0604020202020204" pitchFamily="34" charset="0"/>
                <a:ea typeface="Calibri" panose="020F0502020204030204" pitchFamily="34" charset="0"/>
                <a:cs typeface="Arial" panose="020B0604020202020204" pitchFamily="34" charset="0"/>
              </a:rPr>
              <a:t>ا لِسياسةٍ معينة.                                    </a:t>
            </a:r>
            <a:endParaRPr lang="fr-FR" sz="2400" dirty="0">
              <a:latin typeface="Arial" panose="020B0604020202020204" pitchFamily="34" charset="0"/>
              <a:cs typeface="Arial" panose="020B0604020202020204" pitchFamily="34" charset="0"/>
            </a:endParaRPr>
          </a:p>
        </p:txBody>
      </p:sp>
      <p:pic>
        <p:nvPicPr>
          <p:cNvPr id="5" name="Image 4">
            <a:extLst>
              <a:ext uri="{FF2B5EF4-FFF2-40B4-BE49-F238E27FC236}">
                <a16:creationId xmlns:a16="http://schemas.microsoft.com/office/drawing/2014/main" id="{3B851384-27F7-1AA3-7193-6BC5825E4DE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669440" y="1005648"/>
            <a:ext cx="3215196" cy="2154417"/>
          </a:xfrm>
          <a:prstGeom prst="rect">
            <a:avLst/>
          </a:prstGeom>
        </p:spPr>
      </p:pic>
    </p:spTree>
    <p:extLst>
      <p:ext uri="{BB962C8B-B14F-4D97-AF65-F5344CB8AC3E}">
        <p14:creationId xmlns:p14="http://schemas.microsoft.com/office/powerpoint/2010/main" val="3098867329"/>
      </p:ext>
    </p:extLst>
  </p:cSld>
  <p:clrMapOvr>
    <a:masterClrMapping/>
  </p:clrMapOvr>
  <mc:AlternateContent xmlns:mc="http://schemas.openxmlformats.org/markup-compatibility/2006" xmlns:p14="http://schemas.microsoft.com/office/powerpoint/2010/main">
    <mc:Choice Requires="p14">
      <p:transition spd="slow" p14:dur="1600" advTm="305493">
        <p14:prism isInverted="1"/>
      </p:transition>
    </mc:Choice>
    <mc:Fallback xmlns="">
      <p:transition spd="slow" advTm="305493">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E4DA53-3969-CEBD-2FB1-DA61F7E97C34}"/>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418DBCF5-FCC7-8C51-1430-19BC2B5B0C42}"/>
              </a:ext>
            </a:extLst>
          </p:cNvPr>
          <p:cNvSpPr txBox="1"/>
          <p:nvPr/>
        </p:nvSpPr>
        <p:spPr>
          <a:xfrm>
            <a:off x="7086144" y="546619"/>
            <a:ext cx="4113898"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أنواع النقد التلفزيوني</a:t>
            </a:r>
          </a:p>
        </p:txBody>
      </p:sp>
      <p:sp>
        <p:nvSpPr>
          <p:cNvPr id="29" name="Rectangle 28">
            <a:extLst>
              <a:ext uri="{FF2B5EF4-FFF2-40B4-BE49-F238E27FC236}">
                <a16:creationId xmlns:a16="http://schemas.microsoft.com/office/drawing/2014/main" id="{EF782167-D24B-77A2-6ED2-88EA9F7DF16E}"/>
              </a:ext>
            </a:extLst>
          </p:cNvPr>
          <p:cNvSpPr/>
          <p:nvPr/>
        </p:nvSpPr>
        <p:spPr>
          <a:xfrm>
            <a:off x="2272276" y="57197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19B7918-9AED-4253-4096-952D36D09B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958E0F0A-7573-A371-564E-EA6E10F74A75}"/>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958E0F0A-7573-A371-564E-EA6E10F74A75}"/>
                  </a:ext>
                </a:extLst>
              </p:cNvPr>
              <p:cNvPicPr/>
              <p:nvPr/>
            </p:nvPicPr>
            <p:blipFill>
              <a:blip r:embed="rId6"/>
              <a:stretch>
                <a:fillRect/>
              </a:stretch>
            </p:blipFill>
            <p:spPr>
              <a:xfrm>
                <a:off x="7439614" y="3124440"/>
                <a:ext cx="18000" cy="18000"/>
              </a:xfrm>
              <a:prstGeom prst="rect">
                <a:avLst/>
              </a:prstGeom>
            </p:spPr>
          </p:pic>
        </mc:Fallback>
      </mc:AlternateContent>
      <p:sp>
        <p:nvSpPr>
          <p:cNvPr id="15" name="TextBox 47">
            <a:extLst>
              <a:ext uri="{FF2B5EF4-FFF2-40B4-BE49-F238E27FC236}">
                <a16:creationId xmlns:a16="http://schemas.microsoft.com/office/drawing/2014/main" id="{79CE9365-5166-2206-EF3A-9BCA13E34739}"/>
              </a:ext>
            </a:extLst>
          </p:cNvPr>
          <p:cNvSpPr txBox="1"/>
          <p:nvPr/>
        </p:nvSpPr>
        <p:spPr>
          <a:xfrm>
            <a:off x="5596395" y="54497"/>
            <a:ext cx="10541000" cy="830997"/>
          </a:xfrm>
          <a:prstGeom prst="rect">
            <a:avLst/>
          </a:prstGeom>
          <a:noFill/>
        </p:spPr>
        <p:txBody>
          <a:bodyPr wrap="square" rtlCol="0">
            <a:spAutoFit/>
          </a:bodyPr>
          <a:lstStyle/>
          <a:p>
            <a:pPr algn="r" rtl="1"/>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sp>
        <p:nvSpPr>
          <p:cNvPr id="4" name="ZoneTexte 3">
            <a:extLst>
              <a:ext uri="{FF2B5EF4-FFF2-40B4-BE49-F238E27FC236}">
                <a16:creationId xmlns:a16="http://schemas.microsoft.com/office/drawing/2014/main" id="{31D13E86-3497-40E5-A10C-0C6857488AEA}"/>
              </a:ext>
            </a:extLst>
          </p:cNvPr>
          <p:cNvSpPr txBox="1"/>
          <p:nvPr/>
        </p:nvSpPr>
        <p:spPr>
          <a:xfrm>
            <a:off x="1648047" y="1331897"/>
            <a:ext cx="9463397" cy="5124544"/>
          </a:xfrm>
          <a:prstGeom prst="rect">
            <a:avLst/>
          </a:prstGeom>
          <a:noFill/>
        </p:spPr>
        <p:txBody>
          <a:bodyPr wrap="square">
            <a:spAutoFit/>
          </a:bodyPr>
          <a:lstStyle/>
          <a:p>
            <a:pPr algn="just" rtl="1">
              <a:lnSpc>
                <a:spcPct val="107000"/>
              </a:lnSpc>
              <a:spcAft>
                <a:spcPts val="800"/>
              </a:spcAft>
              <a:buNone/>
            </a:pPr>
            <a:r>
              <a:rPr lang="ar-DZ" sz="2800" b="1" kern="100" dirty="0">
                <a:effectLst/>
                <a:latin typeface="Calibri" panose="020F0502020204030204" pitchFamily="34" charset="0"/>
                <a:ea typeface="Calibri" panose="020F0502020204030204" pitchFamily="34" charset="0"/>
                <a:cs typeface="Arial" panose="020B0604020202020204" pitchFamily="34" charset="0"/>
              </a:rPr>
              <a:t>وينقسم النَّقد الص</a:t>
            </a:r>
            <a:r>
              <a:rPr lang="ar-DZ" sz="2800" b="1" kern="100" dirty="0">
                <a:latin typeface="Calibri" panose="020F0502020204030204" pitchFamily="34" charset="0"/>
                <a:ea typeface="Calibri" panose="020F0502020204030204" pitchFamily="34" charset="0"/>
                <a:cs typeface="Arial" panose="020B0604020202020204" pitchFamily="34" charset="0"/>
              </a:rPr>
              <a:t>ُ</a:t>
            </a:r>
            <a:r>
              <a:rPr lang="ar-DZ" sz="2800" b="1" kern="100" dirty="0">
                <a:effectLst/>
                <a:latin typeface="Calibri" panose="020F0502020204030204" pitchFamily="34" charset="0"/>
                <a:ea typeface="Calibri" panose="020F0502020204030204" pitchFamily="34" charset="0"/>
                <a:cs typeface="Arial" panose="020B0604020202020204" pitchFamily="34" charset="0"/>
              </a:rPr>
              <a:t>حفي بدوره، إلى:</a:t>
            </a:r>
            <a:r>
              <a:rPr lang="ar-DZ" sz="2800" b="1" kern="100" dirty="0">
                <a:latin typeface="Calibri" panose="020F0502020204030204" pitchFamily="34" charset="0"/>
                <a:ea typeface="Calibri" panose="020F0502020204030204" pitchFamily="34" charset="0"/>
              </a:rPr>
              <a:t> نَقد مَكتوب</a:t>
            </a:r>
            <a:r>
              <a:rPr lang="ar-DZ" sz="2800" b="1" kern="100" dirty="0">
                <a:latin typeface="Calibri" panose="020F0502020204030204" pitchFamily="34" charset="0"/>
                <a:ea typeface="Calibri" panose="020F0502020204030204" pitchFamily="34" charset="0"/>
                <a:cs typeface="Arial" panose="020B0604020202020204" pitchFamily="34" charset="0"/>
              </a:rPr>
              <a:t> و</a:t>
            </a:r>
            <a:r>
              <a:rPr lang="ar-DZ" sz="2800" b="1" kern="100" dirty="0">
                <a:latin typeface="Calibri" panose="020F0502020204030204" pitchFamily="34" charset="0"/>
                <a:ea typeface="Calibri" panose="020F0502020204030204" pitchFamily="34" charset="0"/>
              </a:rPr>
              <a:t>نَقد مٌصور</a:t>
            </a:r>
            <a:endParaRPr lang="fr-FR" sz="2800" b="1"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DZ" sz="2400" kern="100" dirty="0">
                <a:effectLst/>
                <a:latin typeface="Calibri" panose="020F0502020204030204" pitchFamily="34" charset="0"/>
                <a:ea typeface="Calibri" panose="020F0502020204030204" pitchFamily="34" charset="0"/>
                <a:cs typeface="Arial" panose="020B0604020202020204" pitchFamily="34" charset="0"/>
              </a:rPr>
              <a:t> أ- </a:t>
            </a:r>
            <a:r>
              <a:rPr lang="ar-DZ" sz="2400" b="1" kern="100" dirty="0">
                <a:effectLst/>
                <a:latin typeface="Calibri" panose="020F0502020204030204" pitchFamily="34" charset="0"/>
                <a:ea typeface="Calibri" panose="020F0502020204030204" pitchFamily="34" charset="0"/>
                <a:cs typeface="Arial" panose="020B0604020202020204" pitchFamily="34" charset="0"/>
              </a:rPr>
              <a:t>نقد مكتوب</a:t>
            </a:r>
            <a:r>
              <a:rPr lang="ar-DZ" sz="2400" kern="100" dirty="0">
                <a:effectLst/>
                <a:latin typeface="Calibri" panose="020F0502020204030204" pitchFamily="34" charset="0"/>
                <a:ea typeface="Calibri" panose="020F0502020204030204" pitchFamily="34" charset="0"/>
                <a:cs typeface="Arial" panose="020B0604020202020204" pitchFamily="34" charset="0"/>
              </a:rPr>
              <a:t> يعتمد على المادة التَّحريرية </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DZ" sz="2400" b="1" kern="100" dirty="0">
                <a:effectLst/>
                <a:latin typeface="Calibri" panose="020F0502020204030204" pitchFamily="34" charset="0"/>
                <a:ea typeface="Calibri" panose="020F0502020204030204" pitchFamily="34" charset="0"/>
                <a:cs typeface="Arial" panose="020B0604020202020204" pitchFamily="34" charset="0"/>
              </a:rPr>
              <a:t>ب- نقد مٌصوَّر</a:t>
            </a:r>
            <a:r>
              <a:rPr lang="ar-DZ" sz="2400" b="1" kern="100" dirty="0">
                <a:latin typeface="Calibri" panose="020F0502020204030204" pitchFamily="34" charset="0"/>
                <a:ea typeface="Calibri" panose="020F0502020204030204" pitchFamily="34" charset="0"/>
                <a:cs typeface="Arial" panose="020B0604020202020204" pitchFamily="34" charset="0"/>
              </a:rPr>
              <a:t>.</a:t>
            </a:r>
            <a:r>
              <a:rPr lang="ar-DZ" sz="2400" kern="100" dirty="0">
                <a:effectLst/>
                <a:latin typeface="Calibri" panose="020F0502020204030204" pitchFamily="34" charset="0"/>
                <a:ea typeface="Calibri" panose="020F0502020204030204" pitchFamily="34" charset="0"/>
                <a:cs typeface="Arial" panose="020B0604020202020204" pitchFamily="34" charset="0"/>
              </a:rPr>
              <a:t> </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DZ" sz="2400" kern="100" dirty="0">
                <a:effectLst/>
                <a:latin typeface="Calibri" panose="020F0502020204030204" pitchFamily="34" charset="0"/>
                <a:ea typeface="Calibri" panose="020F0502020204030204" pitchFamily="34" charset="0"/>
                <a:cs typeface="Arial" panose="020B0604020202020204" pitchFamily="34" charset="0"/>
              </a:rPr>
              <a:t>النَّقد الم</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DZ" sz="2400" kern="100" dirty="0">
                <a:effectLst/>
                <a:latin typeface="Calibri" panose="020F0502020204030204" pitchFamily="34" charset="0"/>
                <a:ea typeface="Calibri" panose="020F0502020204030204" pitchFamily="34" charset="0"/>
                <a:cs typeface="Arial" panose="020B0604020202020204" pitchFamily="34" charset="0"/>
              </a:rPr>
              <a:t>كتوب يُصنَّف إلى ثلاثة أَصناف:</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DZ" sz="26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1- </a:t>
            </a:r>
            <a:r>
              <a:rPr lang="ar-SA" sz="26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الن</a:t>
            </a:r>
            <a:r>
              <a:rPr lang="ar-DZ" sz="26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a:t>
            </a:r>
            <a:r>
              <a:rPr lang="ar-SA" sz="26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قد </a:t>
            </a:r>
            <a:r>
              <a:rPr lang="ar-SA" sz="2600" b="1" kern="100" dirty="0" err="1">
                <a:solidFill>
                  <a:srgbClr val="FF0000"/>
                </a:solidFill>
                <a:effectLst/>
                <a:latin typeface="Calibri" panose="020F0502020204030204" pitchFamily="34" charset="0"/>
                <a:ea typeface="Calibri" panose="020F0502020204030204" pitchFamily="34" charset="0"/>
                <a:cs typeface="Arial" panose="020B0604020202020204" pitchFamily="34" charset="0"/>
              </a:rPr>
              <a:t>الإ</a:t>
            </a:r>
            <a:r>
              <a:rPr lang="ar-DZ" sz="26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a:t>
            </a:r>
            <a:r>
              <a:rPr lang="ar-SA" sz="26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علامي </a:t>
            </a:r>
            <a:r>
              <a:rPr lang="ar-SA" sz="2600" b="1" kern="100" dirty="0" err="1">
                <a:solidFill>
                  <a:srgbClr val="FF0000"/>
                </a:solidFill>
                <a:effectLst/>
                <a:latin typeface="Calibri" panose="020F0502020204030204" pitchFamily="34" charset="0"/>
                <a:ea typeface="Calibri" panose="020F0502020204030204" pitchFamily="34" charset="0"/>
                <a:cs typeface="Arial" panose="020B0604020202020204" pitchFamily="34" charset="0"/>
              </a:rPr>
              <a:t>الإ</a:t>
            </a:r>
            <a:r>
              <a:rPr lang="ar-DZ" sz="26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a:t>
            </a:r>
            <a:r>
              <a:rPr lang="ar-SA" sz="26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خباري: </a:t>
            </a:r>
            <a:r>
              <a:rPr lang="ar-SA" sz="2600" kern="100" dirty="0">
                <a:effectLst/>
                <a:latin typeface="Calibri" panose="020F0502020204030204" pitchFamily="34" charset="0"/>
                <a:ea typeface="Calibri" panose="020F0502020204030204" pitchFamily="34" charset="0"/>
                <a:cs typeface="Arial" panose="020B0604020202020204" pitchFamily="34" charset="0"/>
              </a:rPr>
              <a:t>وهو ال</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ذ</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ي ع</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ادة ما ي</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كتفي ب</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عرض الع</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مل</a:t>
            </a:r>
            <a:r>
              <a:rPr lang="ar-DZ" sz="2600" kern="100" dirty="0">
                <a:latin typeface="Calibri" panose="020F0502020204030204" pitchFamily="34" charset="0"/>
                <a:ea typeface="Calibri" panose="020F0502020204030204" pitchFamily="34" charset="0"/>
                <a:cs typeface="Arial" panose="020B0604020202020204" pitchFamily="34" charset="0"/>
              </a:rPr>
              <a:t> </a:t>
            </a:r>
            <a:r>
              <a:rPr lang="ar-SA" sz="2600" kern="100" dirty="0">
                <a:effectLst/>
                <a:latin typeface="Calibri" panose="020F0502020204030204" pitchFamily="34" charset="0"/>
                <a:ea typeface="Calibri" panose="020F0502020204030204" pitchFamily="34" charset="0"/>
                <a:cs typeface="Arial" panose="020B0604020202020204" pitchFamily="34" charset="0"/>
              </a:rPr>
              <a:t>الف</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ن</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ي، د</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err="1">
                <a:effectLst/>
                <a:latin typeface="Calibri" panose="020F0502020204030204" pitchFamily="34" charset="0"/>
                <a:ea typeface="Calibri" panose="020F0502020204030204" pitchFamily="34" charset="0"/>
                <a:cs typeface="Arial" panose="020B0604020202020204" pitchFamily="34" charset="0"/>
              </a:rPr>
              <a:t>ون</a:t>
            </a:r>
            <a:r>
              <a:rPr lang="ar-SA" sz="2600" kern="100" dirty="0">
                <a:effectLst/>
                <a:latin typeface="Calibri" panose="020F0502020204030204" pitchFamily="34" charset="0"/>
                <a:ea typeface="Calibri" panose="020F0502020204030204" pitchFamily="34" charset="0"/>
                <a:cs typeface="Arial" panose="020B0604020202020204" pitchFamily="34" charset="0"/>
              </a:rPr>
              <a:t> ت</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حليل م</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ع</a:t>
            </a:r>
            <a:r>
              <a:rPr lang="ar-DZ" sz="2600" kern="100" dirty="0">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مق ي</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حاول ت</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فسير وتقييم العمل الفن</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ي و</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ف</a:t>
            </a:r>
            <a:r>
              <a:rPr lang="ar-DZ" sz="2600" kern="100" dirty="0">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ق أ</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س</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س ع</a:t>
            </a:r>
            <a:r>
              <a:rPr lang="ar-DZ" sz="2600" kern="100" dirty="0">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لمية م</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err="1">
                <a:effectLst/>
                <a:latin typeface="Calibri" panose="020F0502020204030204" pitchFamily="34" charset="0"/>
                <a:ea typeface="Calibri" panose="020F0502020204030204" pitchFamily="34" charset="0"/>
                <a:cs typeface="Arial" panose="020B0604020202020204" pitchFamily="34" charset="0"/>
              </a:rPr>
              <a:t>وضوعية</a:t>
            </a:r>
            <a:r>
              <a:rPr lang="ar-SA" sz="2600" kern="100" dirty="0">
                <a:effectLst/>
                <a:latin typeface="Calibri" panose="020F0502020204030204" pitchFamily="34" charset="0"/>
                <a:ea typeface="Calibri" panose="020F0502020204030204" pitchFamily="34" charset="0"/>
                <a:cs typeface="Arial" panose="020B0604020202020204" pitchFamily="34" charset="0"/>
              </a:rPr>
              <a:t>، ت</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عمل على ت</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قريب العمل الف</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ن</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ي للجمهور، وغ</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البا ما ت</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مار</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س الص</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حف الي</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ومية هذا الن</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وع من الن</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قد، حيث ت</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عاني إ</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err="1">
                <a:effectLst/>
                <a:latin typeface="Calibri" panose="020F0502020204030204" pitchFamily="34" charset="0"/>
                <a:ea typeface="Calibri" panose="020F0502020204030204" pitchFamily="34" charset="0"/>
                <a:cs typeface="Arial" panose="020B0604020202020204" pitchFamily="34" charset="0"/>
              </a:rPr>
              <a:t>كراهات</a:t>
            </a:r>
            <a:r>
              <a:rPr lang="ar-SA" sz="2600" kern="100" dirty="0">
                <a:effectLst/>
                <a:latin typeface="Calibri" panose="020F0502020204030204" pitchFamily="34" charset="0"/>
                <a:ea typeface="Calibri" panose="020F0502020204030204" pitchFamily="34" charset="0"/>
                <a:cs typeface="Arial" panose="020B0604020202020204" pitchFamily="34" charset="0"/>
              </a:rPr>
              <a:t> الوقت والمساحة ال</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ت</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ي غالبا ما ت</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زاح</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مها فيها الإعلانات الت</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جارية، بالإضافة إل</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ى أن الق</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err="1">
                <a:effectLst/>
                <a:latin typeface="Calibri" panose="020F0502020204030204" pitchFamily="34" charset="0"/>
                <a:ea typeface="Calibri" panose="020F0502020204030204" pitchFamily="34" charset="0"/>
                <a:cs typeface="Arial" panose="020B0604020202020204" pitchFamily="34" charset="0"/>
              </a:rPr>
              <a:t>ائمين</a:t>
            </a:r>
            <a:r>
              <a:rPr lang="ar-SA" sz="2600" kern="100" dirty="0">
                <a:effectLst/>
                <a:latin typeface="Calibri" panose="020F0502020204030204" pitchFamily="34" charset="0"/>
                <a:ea typeface="Calibri" panose="020F0502020204030204" pitchFamily="34" charset="0"/>
                <a:cs typeface="Arial" panose="020B0604020202020204" pitchFamily="34" charset="0"/>
              </a:rPr>
              <a:t> على هذا الن</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وع من</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 الن</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قد لا ي</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توفر م</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عظمهم على تكوين م</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عرفي أ</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err="1">
                <a:effectLst/>
                <a:latin typeface="Calibri" panose="020F0502020204030204" pitchFamily="34" charset="0"/>
                <a:ea typeface="Calibri" panose="020F0502020204030204" pitchFamily="34" charset="0"/>
                <a:cs typeface="Arial" panose="020B0604020202020204" pitchFamily="34" charset="0"/>
              </a:rPr>
              <a:t>كاديمي</a:t>
            </a:r>
            <a:r>
              <a:rPr lang="ar-DZ" sz="2600" kern="100" dirty="0">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 ي</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ضبط ع</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ملية الن</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قد بشكل ع</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لمي م</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دروس </a:t>
            </a:r>
            <a:r>
              <a:rPr lang="ar-SA" sz="2600" kern="100" dirty="0" err="1">
                <a:effectLst/>
                <a:latin typeface="Calibri" panose="020F0502020204030204" pitchFamily="34" charset="0"/>
                <a:ea typeface="Calibri" panose="020F0502020204030204" pitchFamily="34" charset="0"/>
                <a:cs typeface="Arial" panose="020B0604020202020204" pitchFamily="34" charset="0"/>
              </a:rPr>
              <a:t>وو</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اعي بقواعد هذه الم</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هنة، م</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م</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ا يجعلهم ي</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ك</a:t>
            </a:r>
            <a:r>
              <a:rPr lang="ar-DZ" sz="2600" kern="100" dirty="0">
                <a:latin typeface="Calibri" panose="020F0502020204030204" pitchFamily="34" charset="0"/>
                <a:ea typeface="Calibri" panose="020F0502020204030204" pitchFamily="34" charset="0"/>
                <a:cs typeface="Arial" panose="020B0604020202020204" pitchFamily="34" charset="0"/>
              </a:rPr>
              <a:t>ْ</a:t>
            </a:r>
            <a:r>
              <a:rPr lang="ar-SA" sz="2600" kern="100" dirty="0" err="1">
                <a:effectLst/>
                <a:latin typeface="Calibri" panose="020F0502020204030204" pitchFamily="34" charset="0"/>
                <a:ea typeface="Calibri" panose="020F0502020204030204" pitchFamily="34" charset="0"/>
                <a:cs typeface="Arial" panose="020B0604020202020204" pitchFamily="34" charset="0"/>
              </a:rPr>
              <a:t>تفون</a:t>
            </a:r>
            <a:r>
              <a:rPr lang="ar-SA" sz="2600" kern="100" dirty="0">
                <a:effectLst/>
                <a:latin typeface="Calibri" panose="020F0502020204030204" pitchFamily="34" charset="0"/>
                <a:ea typeface="Calibri" panose="020F0502020204030204" pitchFamily="34" charset="0"/>
                <a:cs typeface="Arial" panose="020B0604020202020204" pitchFamily="34" charset="0"/>
              </a:rPr>
              <a:t> بعملية الو</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صف للعمل الف</a:t>
            </a:r>
            <a:r>
              <a:rPr lang="ar-DZ" sz="2600" kern="100" dirty="0">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ن</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ي، أو إ</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عطاء م</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جرد إ</a:t>
            </a:r>
            <a:r>
              <a:rPr lang="ar-DZ" sz="2600" kern="100" dirty="0">
                <a:latin typeface="Calibri" panose="020F0502020204030204" pitchFamily="34" charset="0"/>
                <a:ea typeface="Calibri" panose="020F0502020204030204" pitchFamily="34" charset="0"/>
                <a:cs typeface="Arial" panose="020B0604020202020204" pitchFamily="34" charset="0"/>
              </a:rPr>
              <a:t>ِ</a:t>
            </a:r>
            <a:r>
              <a:rPr lang="ar-SA" sz="2600" kern="100" dirty="0" err="1">
                <a:effectLst/>
                <a:latin typeface="Calibri" panose="020F0502020204030204" pitchFamily="34" charset="0"/>
                <a:ea typeface="Calibri" panose="020F0502020204030204" pitchFamily="34" charset="0"/>
                <a:cs typeface="Arial" panose="020B0604020202020204" pitchFamily="34" charset="0"/>
              </a:rPr>
              <a:t>نطباعات</a:t>
            </a:r>
            <a:r>
              <a:rPr lang="ar-SA" sz="2600" kern="100" dirty="0">
                <a:effectLst/>
                <a:latin typeface="Calibri" panose="020F0502020204030204" pitchFamily="34" charset="0"/>
                <a:ea typeface="Calibri" panose="020F0502020204030204" pitchFamily="34" charset="0"/>
                <a:cs typeface="Arial" panose="020B0604020202020204" pitchFamily="34" charset="0"/>
              </a:rPr>
              <a:t> شخصية وآراء ذاتية</a:t>
            </a:r>
            <a:r>
              <a:rPr lang="fr-FR" sz="2600" kern="100" dirty="0">
                <a:effectLst/>
                <a:latin typeface="Calibri" panose="020F0502020204030204" pitchFamily="34" charset="0"/>
                <a:ea typeface="Calibri" panose="020F0502020204030204" pitchFamily="34" charset="0"/>
                <a:cs typeface="Arial" panose="020B0604020202020204" pitchFamily="34" charset="0"/>
              </a:rPr>
              <a:t>.</a:t>
            </a:r>
          </a:p>
        </p:txBody>
      </p:sp>
      <p:sp>
        <p:nvSpPr>
          <p:cNvPr id="5" name="Rectangle 4">
            <a:extLst>
              <a:ext uri="{FF2B5EF4-FFF2-40B4-BE49-F238E27FC236}">
                <a16:creationId xmlns:a16="http://schemas.microsoft.com/office/drawing/2014/main" id="{D1E3B798-3828-766E-1581-7C8DAE36BD1E}"/>
              </a:ext>
            </a:extLst>
          </p:cNvPr>
          <p:cNvSpPr/>
          <p:nvPr/>
        </p:nvSpPr>
        <p:spPr>
          <a:xfrm>
            <a:off x="6379745" y="509678"/>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02</a:t>
            </a:r>
            <a:endParaRPr lang="en-US" sz="4000" b="1" dirty="0">
              <a:ea typeface="Roboto Light" panose="02000000000000000000" pitchFamily="2" charset="0"/>
            </a:endParaRPr>
          </a:p>
        </p:txBody>
      </p:sp>
    </p:spTree>
    <p:extLst>
      <p:ext uri="{BB962C8B-B14F-4D97-AF65-F5344CB8AC3E}">
        <p14:creationId xmlns:p14="http://schemas.microsoft.com/office/powerpoint/2010/main" val="3479802198"/>
      </p:ext>
    </p:extLst>
  </p:cSld>
  <p:clrMapOvr>
    <a:masterClrMapping/>
  </p:clrMapOvr>
  <mc:AlternateContent xmlns:mc="http://schemas.openxmlformats.org/markup-compatibility/2006" xmlns:p14="http://schemas.microsoft.com/office/powerpoint/2010/main">
    <mc:Choice Requires="p14">
      <p:transition spd="slow" p14:dur="1600" advTm="248341">
        <p14:prism isInverted="1"/>
      </p:transition>
    </mc:Choice>
    <mc:Fallback xmlns="">
      <p:transition spd="slow" advTm="248341">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215A3C-3FF1-3F00-3641-891CBAE5656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547C1BB-83A4-978C-2937-CF58CEF9E0D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2A05A098-F8C7-4172-84C1-16133047B59F}"/>
              </a:ext>
            </a:extLst>
          </p:cNvPr>
          <p:cNvSpPr/>
          <p:nvPr/>
        </p:nvSpPr>
        <p:spPr>
          <a:xfrm rot="16200000" flipV="1">
            <a:off x="-2014344" y="3765091"/>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81426803-0C1E-3714-FADE-9C9CEB3D8EFA}"/>
              </a:ext>
            </a:extLst>
          </p:cNvPr>
          <p:cNvSpPr/>
          <p:nvPr/>
        </p:nvSpPr>
        <p:spPr>
          <a:xfrm>
            <a:off x="3495530" y="55069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2D127ACB-63A1-BC98-DCFF-DAD1055C692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Espace réservé pour une image  6">
            <a:extLst>
              <a:ext uri="{FF2B5EF4-FFF2-40B4-BE49-F238E27FC236}">
                <a16:creationId xmlns:a16="http://schemas.microsoft.com/office/drawing/2014/main" id="{0CC017D9-1761-E144-C913-6D149F9E45FD}"/>
              </a:ext>
            </a:extLst>
          </p:cNvPr>
          <p:cNvSpPr>
            <a:spLocks noGrp="1"/>
          </p:cNvSpPr>
          <p:nvPr>
            <p:ph type="pic" sz="quarter" idx="10"/>
          </p:nvPr>
        </p:nvSpPr>
        <p:spPr>
          <a:xfrm>
            <a:off x="-1480126" y="-1463039"/>
            <a:ext cx="6826172" cy="6857998"/>
          </a:xfrm>
        </p:spPr>
      </p:sp>
      <p:sp>
        <p:nvSpPr>
          <p:cNvPr id="11" name="ZoneTexte 10">
            <a:extLst>
              <a:ext uri="{FF2B5EF4-FFF2-40B4-BE49-F238E27FC236}">
                <a16:creationId xmlns:a16="http://schemas.microsoft.com/office/drawing/2014/main" id="{DB66724E-7292-1182-3B8E-1E54BB5CE978}"/>
              </a:ext>
            </a:extLst>
          </p:cNvPr>
          <p:cNvSpPr txBox="1"/>
          <p:nvPr/>
        </p:nvSpPr>
        <p:spPr>
          <a:xfrm>
            <a:off x="2343150" y="1487703"/>
            <a:ext cx="8821674" cy="4862870"/>
          </a:xfrm>
          <a:prstGeom prst="rect">
            <a:avLst/>
          </a:prstGeom>
          <a:noFill/>
        </p:spPr>
        <p:txBody>
          <a:bodyPr wrap="square">
            <a:spAutoFit/>
          </a:bodyPr>
          <a:lstStyle/>
          <a:p>
            <a:pPr marL="342900" indent="-342900" algn="just" rtl="1">
              <a:buFont typeface="Wingdings" panose="05000000000000000000" pitchFamily="2" charset="2"/>
              <a:buChar char="q"/>
            </a:pPr>
            <a:r>
              <a:rPr lang="ar-DZ" sz="2800" b="1" dirty="0">
                <a:solidFill>
                  <a:schemeClr val="accent1"/>
                </a:solidFill>
              </a:rPr>
              <a:t>مثال : </a:t>
            </a:r>
          </a:p>
          <a:p>
            <a:pPr algn="just" rtl="1"/>
            <a:r>
              <a:rPr lang="ar-DZ" sz="2400" dirty="0"/>
              <a:t>  </a:t>
            </a:r>
            <a:r>
              <a:rPr lang="ar-EG" sz="2400" dirty="0"/>
              <a:t>ع</a:t>
            </a:r>
            <a:r>
              <a:rPr lang="ar-DZ" sz="2400" dirty="0"/>
              <a:t>ِ</a:t>
            </a:r>
            <a:r>
              <a:rPr lang="ar-EG" sz="2400" dirty="0"/>
              <a:t>ندما تُع</a:t>
            </a:r>
            <a:r>
              <a:rPr lang="ar-DZ" sz="2400" dirty="0"/>
              <a:t>ْ</a:t>
            </a:r>
            <a:r>
              <a:rPr lang="ar-EG" sz="2400" dirty="0"/>
              <a:t>رض حلقة جديدة من مسلسل درامي أو برنامج ت</a:t>
            </a:r>
            <a:r>
              <a:rPr lang="ar-DZ" sz="2400" dirty="0"/>
              <a:t>ِ</a:t>
            </a:r>
            <a:r>
              <a:rPr lang="ar-EG" sz="2400" dirty="0" err="1"/>
              <a:t>لفزيوني</a:t>
            </a:r>
            <a:r>
              <a:rPr lang="ar-EG" sz="2400" dirty="0"/>
              <a:t> سياسي، قد ت</a:t>
            </a:r>
            <a:r>
              <a:rPr lang="ar-DZ" sz="2400" dirty="0"/>
              <a:t>َ</a:t>
            </a:r>
            <a:r>
              <a:rPr lang="ar-EG" sz="2400" dirty="0"/>
              <a:t>كتفي بعض الصحف اليومية في اليوم الم</a:t>
            </a:r>
            <a:r>
              <a:rPr lang="ar-DZ" sz="2400" dirty="0"/>
              <a:t>ٌ</a:t>
            </a:r>
            <a:r>
              <a:rPr lang="ar-EG" sz="2400" dirty="0"/>
              <a:t>والي</a:t>
            </a:r>
            <a:r>
              <a:rPr lang="ar-DZ" sz="2400" dirty="0"/>
              <a:t>،</a:t>
            </a:r>
            <a:r>
              <a:rPr lang="ar-EG" sz="2400" dirty="0"/>
              <a:t> بكتابة مادة إخبارية على شكل</a:t>
            </a:r>
            <a:r>
              <a:rPr lang="ar-DZ" sz="2400" dirty="0"/>
              <a:t>ْ</a:t>
            </a:r>
            <a:r>
              <a:rPr lang="ar-EG" sz="2400" dirty="0"/>
              <a:t>:</a:t>
            </a:r>
            <a:endParaRPr lang="ar-DZ" sz="2400" dirty="0"/>
          </a:p>
          <a:p>
            <a:pPr algn="just" rtl="1"/>
            <a:endParaRPr lang="ar-DZ" sz="2400" dirty="0"/>
          </a:p>
          <a:p>
            <a:pPr algn="just" rtl="1"/>
            <a:endParaRPr lang="ar-DZ" sz="2400" dirty="0"/>
          </a:p>
          <a:p>
            <a:pPr algn="just" rtl="1"/>
            <a:endParaRPr lang="ar-DZ" sz="2400" dirty="0"/>
          </a:p>
          <a:p>
            <a:pPr algn="just" rtl="1"/>
            <a:endParaRPr lang="ar-DZ" sz="2400" dirty="0"/>
          </a:p>
          <a:p>
            <a:pPr algn="just" rtl="1"/>
            <a:r>
              <a:rPr lang="ar-EG" sz="2400" dirty="0"/>
              <a:t>هذا الن</a:t>
            </a:r>
            <a:r>
              <a:rPr lang="ar-DZ" sz="2400" dirty="0"/>
              <a:t>َّ</a:t>
            </a:r>
            <a:r>
              <a:rPr lang="ar-EG" sz="2400" dirty="0"/>
              <a:t>وع من الك</a:t>
            </a:r>
            <a:r>
              <a:rPr lang="ar-DZ" sz="2400" dirty="0"/>
              <a:t>ِ</a:t>
            </a:r>
            <a:r>
              <a:rPr lang="ar-EG" sz="2400" dirty="0"/>
              <a:t>تابة يُسمّ</a:t>
            </a:r>
            <a:r>
              <a:rPr lang="ar-DZ" sz="2400" dirty="0"/>
              <a:t>َ</a:t>
            </a:r>
            <a:r>
              <a:rPr lang="ar-EG" sz="2400" dirty="0"/>
              <a:t>ى نقدًا إخباريًا</a:t>
            </a:r>
            <a:r>
              <a:rPr lang="ar-DZ" sz="2400" dirty="0"/>
              <a:t>،</a:t>
            </a:r>
            <a:r>
              <a:rPr lang="ar-EG" sz="2400" dirty="0"/>
              <a:t> لأن</a:t>
            </a:r>
            <a:r>
              <a:rPr lang="ar-DZ" sz="2400" dirty="0"/>
              <a:t>َّ</a:t>
            </a:r>
            <a:r>
              <a:rPr lang="ar-EG" sz="2400" dirty="0"/>
              <a:t>ه ي</a:t>
            </a:r>
            <a:r>
              <a:rPr lang="ar-DZ" sz="2400" dirty="0"/>
              <a:t>َ</a:t>
            </a:r>
            <a:r>
              <a:rPr lang="ar-EG" sz="2400" dirty="0"/>
              <a:t>ك</a:t>
            </a:r>
            <a:r>
              <a:rPr lang="ar-DZ" sz="2400" dirty="0"/>
              <a:t>ْ</a:t>
            </a:r>
            <a:r>
              <a:rPr lang="ar-EG" sz="2400" dirty="0"/>
              <a:t>تفي ب</a:t>
            </a:r>
            <a:r>
              <a:rPr lang="ar-DZ" sz="2400" dirty="0"/>
              <a:t>ِ</a:t>
            </a:r>
            <a:r>
              <a:rPr lang="ar-EG" sz="2400" dirty="0"/>
              <a:t>عرض العمل الفن</a:t>
            </a:r>
            <a:r>
              <a:rPr lang="ar-DZ" sz="2400" dirty="0"/>
              <a:t>ِّ</a:t>
            </a:r>
            <a:r>
              <a:rPr lang="ar-EG" sz="2400" dirty="0"/>
              <a:t>ي</a:t>
            </a:r>
            <a:r>
              <a:rPr lang="ar-DZ" sz="2400" dirty="0"/>
              <a:t>،</a:t>
            </a:r>
            <a:r>
              <a:rPr lang="ar-EG" sz="2400" dirty="0"/>
              <a:t> ب</a:t>
            </a:r>
            <a:r>
              <a:rPr lang="ar-DZ" sz="2400" dirty="0"/>
              <a:t>ِ</a:t>
            </a:r>
            <a:r>
              <a:rPr lang="ar-EG" sz="2400" dirty="0"/>
              <a:t>شكل</a:t>
            </a:r>
            <a:r>
              <a:rPr lang="ar-DZ" sz="2400" dirty="0"/>
              <a:t>ٍ</a:t>
            </a:r>
            <a:r>
              <a:rPr lang="ar-EG" sz="2400" dirty="0"/>
              <a:t> وصفي</a:t>
            </a:r>
            <a:r>
              <a:rPr lang="ar-DZ" sz="2400" dirty="0"/>
              <a:t>ِ</a:t>
            </a:r>
            <a:r>
              <a:rPr lang="ar-EG" sz="2400" dirty="0"/>
              <a:t> س</a:t>
            </a:r>
            <a:r>
              <a:rPr lang="ar-DZ" sz="2400" dirty="0"/>
              <a:t>َ</a:t>
            </a:r>
            <a:r>
              <a:rPr lang="ar-EG" sz="2400" dirty="0"/>
              <a:t>طحي، أو ب</a:t>
            </a:r>
            <a:r>
              <a:rPr lang="ar-DZ" sz="2400" dirty="0"/>
              <a:t>ِ</a:t>
            </a:r>
            <a:r>
              <a:rPr lang="ar-EG" sz="2400" dirty="0"/>
              <a:t>نقل </a:t>
            </a:r>
            <a:r>
              <a:rPr lang="ar-DZ" sz="2400" dirty="0"/>
              <a:t>إِ</a:t>
            </a:r>
            <a:r>
              <a:rPr lang="ar-EG" sz="2400" dirty="0" err="1"/>
              <a:t>نطباعات</a:t>
            </a:r>
            <a:r>
              <a:rPr lang="ar-DZ" sz="2400" dirty="0"/>
              <a:t>ٍ</a:t>
            </a:r>
            <a:r>
              <a:rPr lang="ar-EG" sz="2400" dirty="0"/>
              <a:t> عامة</a:t>
            </a:r>
            <a:r>
              <a:rPr lang="ar-DZ" sz="2400" dirty="0"/>
              <a:t>،</a:t>
            </a:r>
            <a:r>
              <a:rPr lang="ar-EG" sz="2400" dirty="0"/>
              <a:t> د</a:t>
            </a:r>
            <a:r>
              <a:rPr lang="ar-DZ" sz="2400" dirty="0"/>
              <a:t>ُ</a:t>
            </a:r>
            <a:r>
              <a:rPr lang="ar-EG" sz="2400" dirty="0" err="1"/>
              <a:t>ون</a:t>
            </a:r>
            <a:r>
              <a:rPr lang="ar-EG" sz="2400" dirty="0"/>
              <a:t> الدخول في تحليل</a:t>
            </a:r>
            <a:r>
              <a:rPr lang="ar-DZ" sz="2400" dirty="0"/>
              <a:t>ٍ</a:t>
            </a:r>
            <a:r>
              <a:rPr lang="ar-EG" sz="2400" dirty="0"/>
              <a:t> معمق. فالص</a:t>
            </a:r>
            <a:r>
              <a:rPr lang="ar-DZ" sz="2400" dirty="0"/>
              <a:t>ُّ</a:t>
            </a:r>
            <a:r>
              <a:rPr lang="ar-EG" sz="2400" dirty="0"/>
              <a:t>حفي ه</a:t>
            </a:r>
            <a:r>
              <a:rPr lang="ar-DZ" sz="2400" dirty="0"/>
              <a:t>ٌ</a:t>
            </a:r>
            <a:r>
              <a:rPr lang="ar-EG" sz="2400" dirty="0" err="1"/>
              <a:t>نا</a:t>
            </a:r>
            <a:r>
              <a:rPr lang="ar-DZ" sz="2400" dirty="0"/>
              <a:t>،</a:t>
            </a:r>
            <a:r>
              <a:rPr lang="ar-EG" sz="2400" dirty="0"/>
              <a:t> ل</a:t>
            </a:r>
            <a:r>
              <a:rPr lang="ar-DZ" sz="2400" dirty="0"/>
              <a:t>َ</a:t>
            </a:r>
            <a:r>
              <a:rPr lang="ar-EG" sz="2400" dirty="0"/>
              <a:t>م</a:t>
            </a:r>
            <a:r>
              <a:rPr lang="ar-DZ" sz="2400" dirty="0"/>
              <a:t>ْ</a:t>
            </a:r>
            <a:r>
              <a:rPr lang="ar-EG" sz="2400" dirty="0"/>
              <a:t> يُقيّ</a:t>
            </a:r>
            <a:r>
              <a:rPr lang="ar-DZ" sz="2400" dirty="0"/>
              <a:t>ِ</a:t>
            </a:r>
            <a:r>
              <a:rPr lang="ar-EG" sz="2400" dirty="0"/>
              <a:t>م ب</a:t>
            </a:r>
            <a:r>
              <a:rPr lang="ar-DZ" sz="2400" dirty="0"/>
              <a:t>ِ</a:t>
            </a:r>
            <a:r>
              <a:rPr lang="ar-EG" sz="2400" dirty="0"/>
              <a:t>ناء الش</a:t>
            </a:r>
            <a:r>
              <a:rPr lang="ar-DZ" sz="2400" dirty="0"/>
              <a:t>َّ</a:t>
            </a:r>
            <a:r>
              <a:rPr lang="ar-EG" sz="2400" dirty="0" err="1"/>
              <a:t>خصيات</a:t>
            </a:r>
            <a:r>
              <a:rPr lang="ar-EG" sz="2400" dirty="0"/>
              <a:t>، ول</a:t>
            </a:r>
            <a:r>
              <a:rPr lang="ar-DZ" sz="2400" dirty="0"/>
              <a:t>َ</a:t>
            </a:r>
            <a:r>
              <a:rPr lang="ar-EG" sz="2400" dirty="0"/>
              <a:t>م يُحل</a:t>
            </a:r>
            <a:r>
              <a:rPr lang="ar-DZ" sz="2400" dirty="0"/>
              <a:t>ِّ</a:t>
            </a:r>
            <a:r>
              <a:rPr lang="ar-EG" sz="2400" dirty="0"/>
              <a:t>ل أسلوب الس</a:t>
            </a:r>
            <a:r>
              <a:rPr lang="ar-DZ" sz="2400" dirty="0"/>
              <a:t>َّ</a:t>
            </a:r>
            <a:r>
              <a:rPr lang="ar-EG" sz="2400" dirty="0"/>
              <a:t>رد، أو الرسائل </a:t>
            </a:r>
            <a:r>
              <a:rPr lang="ar-EG" sz="2400" dirty="0" err="1"/>
              <a:t>الض</a:t>
            </a:r>
            <a:r>
              <a:rPr lang="ar-DZ" sz="2400" dirty="0"/>
              <a:t>ِّ</a:t>
            </a:r>
            <a:r>
              <a:rPr lang="ar-EG" sz="2400" dirty="0"/>
              <a:t>منية، أو الجوانب الت</a:t>
            </a:r>
            <a:r>
              <a:rPr lang="ar-DZ" sz="2400" dirty="0"/>
              <a:t>ِّ</a:t>
            </a:r>
            <a:r>
              <a:rPr lang="ar-EG" sz="2400" dirty="0"/>
              <a:t>قنية مثل</a:t>
            </a:r>
            <a:r>
              <a:rPr lang="ar-DZ" sz="2400" dirty="0"/>
              <a:t>:</a:t>
            </a:r>
            <a:r>
              <a:rPr lang="ar-EG" sz="2400" dirty="0"/>
              <a:t> </a:t>
            </a:r>
            <a:r>
              <a:rPr lang="ar-EG" sz="2400" dirty="0" err="1"/>
              <a:t>الإ</a:t>
            </a:r>
            <a:r>
              <a:rPr lang="ar-DZ" sz="2400" dirty="0"/>
              <a:t>ٍ</a:t>
            </a:r>
            <a:r>
              <a:rPr lang="ar-EG" sz="2400" dirty="0"/>
              <a:t>خراج والم</a:t>
            </a:r>
            <a:r>
              <a:rPr lang="ar-DZ" sz="2400" dirty="0"/>
              <a:t>ٌ</a:t>
            </a:r>
            <a:r>
              <a:rPr lang="ar-EG" sz="2400" dirty="0"/>
              <a:t>ونتاج</a:t>
            </a:r>
            <a:r>
              <a:rPr lang="ar-DZ" sz="2400" dirty="0"/>
              <a:t>،</a:t>
            </a:r>
            <a:r>
              <a:rPr lang="ar-EG" sz="2400" dirty="0"/>
              <a:t> و</a:t>
            </a:r>
            <a:r>
              <a:rPr lang="ar-DZ" sz="2400" dirty="0"/>
              <a:t>ِ</a:t>
            </a:r>
            <a:r>
              <a:rPr lang="ar-EG" sz="2400" dirty="0"/>
              <a:t>فق معايير ن</a:t>
            </a:r>
            <a:r>
              <a:rPr lang="ar-DZ" sz="2400" dirty="0"/>
              <a:t>َ</a:t>
            </a:r>
            <a:r>
              <a:rPr lang="ar-EG" sz="2400" dirty="0"/>
              <a:t>قدية ع</a:t>
            </a:r>
            <a:r>
              <a:rPr lang="ar-DZ" sz="2400" dirty="0"/>
              <a:t>ِ</a:t>
            </a:r>
            <a:r>
              <a:rPr lang="ar-EG" sz="2400" dirty="0"/>
              <a:t>لمية، بل</a:t>
            </a:r>
            <a:r>
              <a:rPr lang="ar-DZ" sz="2400" dirty="0"/>
              <a:t>ْ</a:t>
            </a:r>
            <a:r>
              <a:rPr lang="ar-EG" sz="2400" dirty="0"/>
              <a:t> </a:t>
            </a:r>
            <a:r>
              <a:rPr lang="ar-DZ" sz="2400" dirty="0"/>
              <a:t>إِ</a:t>
            </a:r>
            <a:r>
              <a:rPr lang="ar-EG" sz="2400" dirty="0" err="1"/>
              <a:t>كتفى</a:t>
            </a:r>
            <a:r>
              <a:rPr lang="ar-EG" sz="2400" dirty="0"/>
              <a:t> ب</a:t>
            </a:r>
            <a:r>
              <a:rPr lang="ar-DZ" sz="2400" dirty="0"/>
              <a:t>ِ</a:t>
            </a:r>
            <a:r>
              <a:rPr lang="ar-EG" sz="2400" dirty="0"/>
              <a:t>نقل ما شاهده أو</a:t>
            </a:r>
            <a:r>
              <a:rPr lang="ar-DZ" sz="2400" dirty="0"/>
              <a:t>ْ</a:t>
            </a:r>
            <a:r>
              <a:rPr lang="ar-EG" sz="2400" dirty="0"/>
              <a:t> ما س</a:t>
            </a:r>
            <a:r>
              <a:rPr lang="ar-DZ" sz="2400" dirty="0"/>
              <a:t>َ</a:t>
            </a:r>
            <a:r>
              <a:rPr lang="ar-EG" sz="2400" dirty="0"/>
              <a:t>م</a:t>
            </a:r>
            <a:r>
              <a:rPr lang="ar-DZ" sz="2400" dirty="0"/>
              <a:t>ِ</a:t>
            </a:r>
            <a:r>
              <a:rPr lang="ar-EG" sz="2400" dirty="0"/>
              <a:t>عه من ر</a:t>
            </a:r>
            <a:r>
              <a:rPr lang="ar-DZ" sz="2400" dirty="0"/>
              <a:t>ٌ</a:t>
            </a:r>
            <a:r>
              <a:rPr lang="ar-EG" sz="2400" dirty="0"/>
              <a:t>دود أفعال الجمهور.</a:t>
            </a:r>
            <a:endParaRPr lang="fr-FR" sz="2400" dirty="0"/>
          </a:p>
          <a:p>
            <a:pPr algn="just">
              <a:buNone/>
            </a:pPr>
            <a:endParaRPr lang="ar-EG" dirty="0"/>
          </a:p>
        </p:txBody>
      </p:sp>
      <p:sp>
        <p:nvSpPr>
          <p:cNvPr id="12" name="Rectangle 11">
            <a:extLst>
              <a:ext uri="{FF2B5EF4-FFF2-40B4-BE49-F238E27FC236}">
                <a16:creationId xmlns:a16="http://schemas.microsoft.com/office/drawing/2014/main" id="{A9CB7B41-3733-E39E-48CA-3A41669B35AB}"/>
              </a:ext>
            </a:extLst>
          </p:cNvPr>
          <p:cNvSpPr/>
          <p:nvPr/>
        </p:nvSpPr>
        <p:spPr>
          <a:xfrm>
            <a:off x="2423160" y="2679192"/>
            <a:ext cx="8512409" cy="1179576"/>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just" rtl="1"/>
            <a:r>
              <a:rPr lang="ar-DZ" sz="2000" b="1" dirty="0"/>
              <a:t>"</a:t>
            </a:r>
            <a:r>
              <a:rPr lang="ar-EG" sz="2000" b="1" dirty="0"/>
              <a:t>أ</a:t>
            </a:r>
            <a:r>
              <a:rPr lang="ar-DZ" sz="2000" b="1" dirty="0"/>
              <a:t>َ</a:t>
            </a:r>
            <a:r>
              <a:rPr lang="ar-EG" sz="2000" b="1" dirty="0"/>
              <a:t>ث</a:t>
            </a:r>
            <a:r>
              <a:rPr lang="ar-DZ" sz="2000" b="1" dirty="0"/>
              <a:t>َ</a:t>
            </a:r>
            <a:r>
              <a:rPr lang="ar-EG" sz="2000" b="1" dirty="0"/>
              <a:t>ار مسلسل (س) ال</a:t>
            </a:r>
            <a:r>
              <a:rPr lang="ar-DZ" sz="2000" b="1" dirty="0"/>
              <a:t>َّ</a:t>
            </a:r>
            <a:r>
              <a:rPr lang="ar-EG" sz="2000" b="1" dirty="0"/>
              <a:t>ذي بُثّ ليلة أ</a:t>
            </a:r>
            <a:r>
              <a:rPr lang="ar-DZ" sz="2000" b="1" dirty="0"/>
              <a:t>َ</a:t>
            </a:r>
            <a:r>
              <a:rPr lang="ar-EG" sz="2000" b="1" dirty="0"/>
              <a:t>مس على الق</a:t>
            </a:r>
            <a:r>
              <a:rPr lang="ar-DZ" sz="2000" b="1" dirty="0"/>
              <a:t>َ</a:t>
            </a:r>
            <a:r>
              <a:rPr lang="ar-EG" sz="2000" b="1" dirty="0" err="1"/>
              <a:t>ناة</a:t>
            </a:r>
            <a:r>
              <a:rPr lang="ar-EG" sz="2000" b="1" dirty="0"/>
              <a:t> (ص) جدلاً واسعًا بين الم</a:t>
            </a:r>
            <a:r>
              <a:rPr lang="ar-DZ" sz="2000" b="1" dirty="0"/>
              <a:t>ُ</a:t>
            </a:r>
            <a:r>
              <a:rPr lang="ar-EG" sz="2000" b="1" dirty="0"/>
              <a:t>شاهدين، حيث</a:t>
            </a:r>
            <a:r>
              <a:rPr lang="ar-DZ" sz="2000" b="1" dirty="0"/>
              <a:t>ُ</a:t>
            </a:r>
            <a:r>
              <a:rPr lang="ar-EG" sz="2000" b="1" dirty="0"/>
              <a:t> ت</a:t>
            </a:r>
            <a:r>
              <a:rPr lang="ar-DZ" sz="2000" b="1" dirty="0"/>
              <a:t>َ</a:t>
            </a:r>
            <a:r>
              <a:rPr lang="ar-EG" sz="2000" b="1" dirty="0"/>
              <a:t>ناول موضوعًا حساسًا</a:t>
            </a:r>
            <a:r>
              <a:rPr lang="ar-DZ" sz="2000" b="1" dirty="0"/>
              <a:t>،</a:t>
            </a:r>
            <a:r>
              <a:rPr lang="ar-EG" sz="2000" b="1" dirty="0"/>
              <a:t> يتعل</a:t>
            </a:r>
            <a:r>
              <a:rPr lang="ar-DZ" sz="2000" b="1" dirty="0"/>
              <a:t>َّ</a:t>
            </a:r>
            <a:r>
              <a:rPr lang="ar-EG" sz="2000" b="1" dirty="0"/>
              <a:t>ق بقضايا </a:t>
            </a:r>
            <a:r>
              <a:rPr lang="ar-EG" sz="2000" b="1" dirty="0" err="1"/>
              <a:t>الأ</a:t>
            </a:r>
            <a:r>
              <a:rPr lang="ar-DZ" sz="2000" b="1" dirty="0"/>
              <a:t>ُ</a:t>
            </a:r>
            <a:r>
              <a:rPr lang="ar-EG" sz="2000" b="1" dirty="0"/>
              <a:t>سرة. وقد أشاد بعض</a:t>
            </a:r>
            <a:r>
              <a:rPr lang="ar-DZ" sz="2000" b="1" dirty="0"/>
              <a:t>ُ</a:t>
            </a:r>
            <a:r>
              <a:rPr lang="ar-EG" sz="2000" b="1" dirty="0"/>
              <a:t> الم</a:t>
            </a:r>
            <a:r>
              <a:rPr lang="ar-DZ" sz="2000" b="1" dirty="0"/>
              <a:t>ُ</a:t>
            </a:r>
            <a:r>
              <a:rPr lang="ar-EG" sz="2000" b="1" dirty="0"/>
              <a:t>تابعين ب</a:t>
            </a:r>
            <a:r>
              <a:rPr lang="ar-DZ" sz="2000" b="1" dirty="0"/>
              <a:t>ِ</a:t>
            </a:r>
            <a:r>
              <a:rPr lang="ar-EG" sz="2000" b="1" dirty="0"/>
              <a:t>أداء الم</a:t>
            </a:r>
            <a:r>
              <a:rPr lang="ar-DZ" sz="2000" b="1" dirty="0"/>
              <a:t>ُ</a:t>
            </a:r>
            <a:r>
              <a:rPr lang="ar-EG" sz="2000" b="1" dirty="0"/>
              <a:t>م</a:t>
            </a:r>
            <a:r>
              <a:rPr lang="ar-DZ" sz="2000" b="1" dirty="0"/>
              <a:t>َ</a:t>
            </a:r>
            <a:r>
              <a:rPr lang="ar-EG" sz="2000" b="1" dirty="0"/>
              <a:t>ث</a:t>
            </a:r>
            <a:r>
              <a:rPr lang="ar-DZ" sz="2000" b="1" dirty="0"/>
              <a:t>ِّ</a:t>
            </a:r>
            <a:r>
              <a:rPr lang="ar-EG" sz="2000" b="1" dirty="0"/>
              <a:t>ل (ع)، ب</a:t>
            </a:r>
            <a:r>
              <a:rPr lang="ar-DZ" sz="2000" b="1" dirty="0"/>
              <a:t>َ</a:t>
            </a:r>
            <a:r>
              <a:rPr lang="ar-EG" sz="2000" b="1" dirty="0"/>
              <a:t>ينما </a:t>
            </a:r>
            <a:r>
              <a:rPr lang="ar-DZ" sz="2000" b="1" dirty="0"/>
              <a:t>إِ</a:t>
            </a:r>
            <a:r>
              <a:rPr lang="ar-EG" sz="2000" b="1" dirty="0" err="1"/>
              <a:t>عتبر</a:t>
            </a:r>
            <a:r>
              <a:rPr lang="ar-EG" sz="2000" b="1" dirty="0"/>
              <a:t> آخرون أن</a:t>
            </a:r>
            <a:r>
              <a:rPr lang="ar-DZ" sz="2000" b="1" dirty="0"/>
              <a:t>َّ</a:t>
            </a:r>
            <a:r>
              <a:rPr lang="ar-EG" sz="2000" b="1" dirty="0"/>
              <a:t> </a:t>
            </a:r>
            <a:r>
              <a:rPr lang="ar-EG" sz="2000" b="1" dirty="0" err="1"/>
              <a:t>الإ</a:t>
            </a:r>
            <a:r>
              <a:rPr lang="ar-DZ" sz="2000" b="1" dirty="0"/>
              <a:t>ِ</a:t>
            </a:r>
            <a:r>
              <a:rPr lang="ar-EG" sz="2000" b="1" dirty="0"/>
              <a:t>خراج كان ت</a:t>
            </a:r>
            <a:r>
              <a:rPr lang="ar-DZ" sz="2000" b="1" dirty="0"/>
              <a:t>َ</a:t>
            </a:r>
            <a:r>
              <a:rPr lang="ar-EG" sz="2000" b="1" dirty="0" err="1"/>
              <a:t>قليديًا</a:t>
            </a:r>
            <a:r>
              <a:rPr lang="ar-EG" sz="2000" b="1" dirty="0"/>
              <a:t> ولم</a:t>
            </a:r>
            <a:r>
              <a:rPr lang="ar-DZ" sz="2000" b="1" dirty="0"/>
              <a:t>ْ</a:t>
            </a:r>
            <a:r>
              <a:rPr lang="ar-EG" sz="2000" b="1" dirty="0"/>
              <a:t> ي</a:t>
            </a:r>
            <a:r>
              <a:rPr lang="ar-DZ" sz="2000" b="1" dirty="0"/>
              <a:t>ُ</a:t>
            </a:r>
            <a:r>
              <a:rPr lang="ar-EG" sz="2000" b="1" dirty="0"/>
              <a:t>قدّ</a:t>
            </a:r>
            <a:r>
              <a:rPr lang="ar-DZ" sz="2000" b="1" dirty="0"/>
              <a:t>ِ</a:t>
            </a:r>
            <a:r>
              <a:rPr lang="ar-EG" sz="2000" b="1" dirty="0"/>
              <a:t>م الج</a:t>
            </a:r>
            <a:r>
              <a:rPr lang="ar-DZ" sz="2000" b="1" dirty="0"/>
              <a:t>َ</a:t>
            </a:r>
            <a:r>
              <a:rPr lang="ar-EG" sz="2000" b="1" dirty="0" err="1"/>
              <a:t>ديد</a:t>
            </a:r>
            <a:r>
              <a:rPr lang="ar-DZ" sz="2000" b="1" dirty="0"/>
              <a:t>"</a:t>
            </a:r>
            <a:endParaRPr lang="fr-FR" sz="2000" b="1" dirty="0"/>
          </a:p>
        </p:txBody>
      </p:sp>
      <p:sp>
        <p:nvSpPr>
          <p:cNvPr id="4" name="ZoneTexte 3">
            <a:extLst>
              <a:ext uri="{FF2B5EF4-FFF2-40B4-BE49-F238E27FC236}">
                <a16:creationId xmlns:a16="http://schemas.microsoft.com/office/drawing/2014/main" id="{D190FDCC-CA5A-B466-554D-95C0CDCD5173}"/>
              </a:ext>
            </a:extLst>
          </p:cNvPr>
          <p:cNvSpPr txBox="1"/>
          <p:nvPr/>
        </p:nvSpPr>
        <p:spPr>
          <a:xfrm>
            <a:off x="4714377" y="648098"/>
            <a:ext cx="6852862" cy="712824"/>
          </a:xfrm>
          <a:prstGeom prst="rect">
            <a:avLst/>
          </a:prstGeom>
          <a:noFill/>
        </p:spPr>
        <p:txBody>
          <a:bodyPr wrap="square">
            <a:spAutoFit/>
          </a:bodyPr>
          <a:lstStyle/>
          <a:p>
            <a:pPr algn="ctr">
              <a:lnSpc>
                <a:spcPct val="120000"/>
              </a:lnSpc>
            </a:pPr>
            <a:r>
              <a:rPr lang="ar-DZ" sz="3600" b="1" dirty="0">
                <a:solidFill>
                  <a:srgbClr val="00B0F0"/>
                </a:solidFill>
                <a:latin typeface="Alexandria" charset="0"/>
                <a:cs typeface="Alexandria" charset="0"/>
              </a:rPr>
              <a:t>أنواع النَّقد التلفزيوني</a:t>
            </a:r>
          </a:p>
        </p:txBody>
      </p:sp>
      <p:sp>
        <p:nvSpPr>
          <p:cNvPr id="5" name="Rectangle 4">
            <a:extLst>
              <a:ext uri="{FF2B5EF4-FFF2-40B4-BE49-F238E27FC236}">
                <a16:creationId xmlns:a16="http://schemas.microsoft.com/office/drawing/2014/main" id="{35879ED6-2564-7BCA-8160-658EE03C79E5}"/>
              </a:ext>
            </a:extLst>
          </p:cNvPr>
          <p:cNvSpPr/>
          <p:nvPr/>
        </p:nvSpPr>
        <p:spPr>
          <a:xfrm>
            <a:off x="5440310" y="628543"/>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02</a:t>
            </a:r>
            <a:endParaRPr lang="en-US" sz="4000" b="1" dirty="0">
              <a:ea typeface="Roboto Light" panose="02000000000000000000" pitchFamily="2" charset="0"/>
            </a:endParaRPr>
          </a:p>
        </p:txBody>
      </p:sp>
    </p:spTree>
    <p:extLst>
      <p:ext uri="{BB962C8B-B14F-4D97-AF65-F5344CB8AC3E}">
        <p14:creationId xmlns:p14="http://schemas.microsoft.com/office/powerpoint/2010/main" val="4190321005"/>
      </p:ext>
    </p:extLst>
  </p:cSld>
  <p:clrMapOvr>
    <a:masterClrMapping/>
  </p:clrMapOvr>
  <p:transition spd="slow" advTm="379370">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310256" y="3582211"/>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316698" y="662373"/>
            <a:ext cx="4113898"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أنواع النقد التلفزيوني</a:t>
            </a:r>
          </a:p>
        </p:txBody>
      </p:sp>
      <p:sp>
        <p:nvSpPr>
          <p:cNvPr id="28" name="Rectangle 27"/>
          <p:cNvSpPr/>
          <p:nvPr/>
        </p:nvSpPr>
        <p:spPr>
          <a:xfrm>
            <a:off x="3447288" y="538441"/>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Espace réservé pour une image  6">
            <a:extLst>
              <a:ext uri="{FF2B5EF4-FFF2-40B4-BE49-F238E27FC236}">
                <a16:creationId xmlns:a16="http://schemas.microsoft.com/office/drawing/2014/main" id="{FB89896A-999A-7983-C052-26245B1B1648}"/>
              </a:ext>
            </a:extLst>
          </p:cNvPr>
          <p:cNvSpPr>
            <a:spLocks noGrp="1"/>
          </p:cNvSpPr>
          <p:nvPr>
            <p:ph type="pic" sz="quarter" idx="10"/>
          </p:nvPr>
        </p:nvSpPr>
        <p:spPr>
          <a:xfrm>
            <a:off x="-2220520" y="-832103"/>
            <a:ext cx="6826172" cy="6857998"/>
          </a:xfrm>
        </p:spPr>
      </p:sp>
      <p:sp>
        <p:nvSpPr>
          <p:cNvPr id="11" name="ZoneTexte 10">
            <a:extLst>
              <a:ext uri="{FF2B5EF4-FFF2-40B4-BE49-F238E27FC236}">
                <a16:creationId xmlns:a16="http://schemas.microsoft.com/office/drawing/2014/main" id="{64933E4E-7795-AFA2-BD78-4C317D7A6F05}"/>
              </a:ext>
            </a:extLst>
          </p:cNvPr>
          <p:cNvSpPr txBox="1"/>
          <p:nvPr/>
        </p:nvSpPr>
        <p:spPr>
          <a:xfrm>
            <a:off x="3447288" y="2044716"/>
            <a:ext cx="7787518" cy="3631250"/>
          </a:xfrm>
          <a:prstGeom prst="rect">
            <a:avLst/>
          </a:prstGeom>
          <a:noFill/>
        </p:spPr>
        <p:txBody>
          <a:bodyPr wrap="square">
            <a:spAutoFit/>
          </a:bodyPr>
          <a:lstStyle/>
          <a:p>
            <a:pPr algn="just" rtl="1">
              <a:lnSpc>
                <a:spcPct val="107000"/>
              </a:lnSpc>
              <a:spcAft>
                <a:spcPts val="800"/>
              </a:spcAft>
              <a:buNone/>
            </a:pPr>
            <a:r>
              <a:rPr lang="ar-DZ" sz="2800"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2- </a:t>
            </a:r>
            <a:r>
              <a:rPr lang="ar-SA" sz="28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الن</a:t>
            </a:r>
            <a:r>
              <a:rPr lang="ar-DZ" sz="28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a:t>
            </a:r>
            <a:r>
              <a:rPr lang="ar-SA" sz="28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قد الإعلامي الت</a:t>
            </a:r>
            <a:r>
              <a:rPr lang="ar-DZ" sz="28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a:t>
            </a:r>
            <a:r>
              <a:rPr lang="ar-SA" sz="28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حليلي: </a:t>
            </a:r>
            <a:endParaRPr lang="ar-DZ" sz="28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600" kern="100" dirty="0">
                <a:effectLst/>
                <a:latin typeface="Calibri" panose="020F0502020204030204" pitchFamily="34" charset="0"/>
                <a:ea typeface="Calibri" panose="020F0502020204030204" pitchFamily="34" charset="0"/>
                <a:cs typeface="Arial" panose="020B0604020202020204" pitchFamily="34" charset="0"/>
              </a:rPr>
              <a:t>وهو الن</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وع ال</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ذي ي</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err="1">
                <a:effectLst/>
                <a:latin typeface="Calibri" panose="020F0502020204030204" pitchFamily="34" charset="0"/>
                <a:ea typeface="Calibri" panose="020F0502020204030204" pitchFamily="34" charset="0"/>
                <a:cs typeface="Arial" panose="020B0604020202020204" pitchFamily="34" charset="0"/>
              </a:rPr>
              <a:t>عتمد</a:t>
            </a:r>
            <a:r>
              <a:rPr lang="ar-SA" sz="2600" kern="100" dirty="0">
                <a:effectLst/>
                <a:latin typeface="Calibri" panose="020F0502020204030204" pitchFamily="34" charset="0"/>
                <a:ea typeface="Calibri" panose="020F0502020204030204" pitchFamily="34" charset="0"/>
                <a:cs typeface="Arial" panose="020B0604020202020204" pitchFamily="34" charset="0"/>
              </a:rPr>
              <a:t> على الت</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حليل للأعمال الت</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err="1">
                <a:effectLst/>
                <a:latin typeface="Calibri" panose="020F0502020204030204" pitchFamily="34" charset="0"/>
                <a:ea typeface="Calibri" panose="020F0502020204030204" pitchFamily="34" charset="0"/>
                <a:cs typeface="Arial" panose="020B0604020202020204" pitchFamily="34" charset="0"/>
              </a:rPr>
              <a:t>لفزيونية</a:t>
            </a:r>
            <a:r>
              <a:rPr lang="ar-SA" sz="2600" kern="100" dirty="0">
                <a:effectLst/>
                <a:latin typeface="Calibri" panose="020F0502020204030204" pitchFamily="34" charset="0"/>
                <a:ea typeface="Calibri" panose="020F0502020204030204" pitchFamily="34" charset="0"/>
                <a:cs typeface="Arial" panose="020B0604020202020204" pitchFamily="34" charset="0"/>
              </a:rPr>
              <a:t>، من خلال المقالات ال</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ت</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ي ت</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نشر على بعض صفحات الجرائد، والمجلات، غ</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ير أن</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 الت</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حليل لا ي</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ت</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م ب</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ناؤه دائما</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 و</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فق أ</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س</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س</a:t>
            </a:r>
            <a:r>
              <a:rPr lang="ar-DZ" sz="2600" kern="100" dirty="0">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 وقواعد</a:t>
            </a:r>
            <a:r>
              <a:rPr lang="ar-DZ" sz="2600" kern="100" dirty="0">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 الن</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قد</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 ال</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ذي يشرح ب</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عمق العمل الت</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err="1">
                <a:effectLst/>
                <a:latin typeface="Calibri" panose="020F0502020204030204" pitchFamily="34" charset="0"/>
                <a:ea typeface="Calibri" panose="020F0502020204030204" pitchFamily="34" charset="0"/>
                <a:cs typeface="Arial" panose="020B0604020202020204" pitchFamily="34" charset="0"/>
              </a:rPr>
              <a:t>لفزيوني</a:t>
            </a:r>
            <a:r>
              <a:rPr lang="ar-SA" sz="2600" kern="100" dirty="0">
                <a:effectLst/>
                <a:latin typeface="Calibri" panose="020F0502020204030204" pitchFamily="34" charset="0"/>
                <a:ea typeface="Calibri" panose="020F0502020204030204" pitchFamily="34" charset="0"/>
                <a:cs typeface="Arial" panose="020B0604020202020204" pitchFamily="34" charset="0"/>
              </a:rPr>
              <a:t> بشكل موضوعي، حيث قد</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 نجد فيه</a:t>
            </a:r>
            <a:r>
              <a:rPr lang="ar-DZ" sz="2600" kern="100" dirty="0">
                <a:effectLst/>
                <a:latin typeface="Calibri" panose="020F0502020204030204" pitchFamily="34" charset="0"/>
                <a:ea typeface="Calibri" panose="020F0502020204030204" pitchFamily="34" charset="0"/>
                <a:cs typeface="Arial" panose="020B0604020202020204" pitchFamily="34" charset="0"/>
              </a:rPr>
              <a:t> (</a:t>
            </a:r>
            <a:r>
              <a:rPr lang="ar-SA" sz="2600" kern="100" dirty="0">
                <a:effectLst/>
                <a:latin typeface="Calibri" panose="020F0502020204030204" pitchFamily="34" charset="0"/>
                <a:ea typeface="Calibri" panose="020F0502020204030204" pitchFamily="34" charset="0"/>
                <a:cs typeface="Arial" panose="020B0604020202020204" pitchFamily="34" charset="0"/>
              </a:rPr>
              <a:t> خاصة على مستوى الوطن العربي</a:t>
            </a:r>
            <a:r>
              <a:rPr lang="ar-DZ" sz="2600" kern="100" dirty="0">
                <a:latin typeface="Calibri" panose="020F0502020204030204" pitchFamily="34" charset="0"/>
                <a:ea typeface="Calibri" panose="020F0502020204030204" pitchFamily="34" charset="0"/>
                <a:cs typeface="Arial" panose="020B0604020202020204" pitchFamily="34" charset="0"/>
              </a:rPr>
              <a:t> )، </a:t>
            </a:r>
            <a:r>
              <a:rPr lang="ar-SA" sz="2600" kern="100" dirty="0">
                <a:effectLst/>
                <a:latin typeface="Calibri" panose="020F0502020204030204" pitchFamily="34" charset="0"/>
                <a:ea typeface="Calibri" panose="020F0502020204030204" pitchFamily="34" charset="0"/>
                <a:cs typeface="Arial" panose="020B0604020202020204" pitchFamily="34" charset="0"/>
              </a:rPr>
              <a:t>مقالات</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 </a:t>
            </a:r>
            <a:r>
              <a:rPr lang="ar-DZ" sz="2600" kern="100" dirty="0">
                <a:latin typeface="Calibri" panose="020F0502020204030204" pitchFamily="34" charset="0"/>
                <a:ea typeface="Calibri" panose="020F0502020204030204" pitchFamily="34" charset="0"/>
                <a:cs typeface="Arial" panose="020B0604020202020204" pitchFamily="34" charset="0"/>
              </a:rPr>
              <a:t>إِ</a:t>
            </a:r>
            <a:r>
              <a:rPr lang="ar-SA" sz="2600" kern="100" dirty="0" err="1">
                <a:effectLst/>
                <a:latin typeface="Calibri" panose="020F0502020204030204" pitchFamily="34" charset="0"/>
                <a:ea typeface="Calibri" panose="020F0502020204030204" pitchFamily="34" charset="0"/>
                <a:cs typeface="Arial" panose="020B0604020202020204" pitchFamily="34" charset="0"/>
              </a:rPr>
              <a:t>نطباعية</a:t>
            </a:r>
            <a:r>
              <a:rPr lang="ar-DZ" sz="2600" kern="100" dirty="0">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 ت</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قد</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م التحاليل الم</a:t>
            </a:r>
            <a:r>
              <a:rPr lang="ar-DZ" sz="2600" kern="100" dirty="0">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بس</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err="1">
                <a:effectLst/>
                <a:latin typeface="Calibri" panose="020F0502020204030204" pitchFamily="34" charset="0"/>
                <a:ea typeface="Calibri" panose="020F0502020204030204" pitchFamily="34" charset="0"/>
                <a:cs typeface="Arial" panose="020B0604020202020204" pitchFamily="34" charset="0"/>
              </a:rPr>
              <a:t>طة</a:t>
            </a:r>
            <a:r>
              <a:rPr lang="ar-SA" sz="2600" kern="100" dirty="0">
                <a:effectLst/>
                <a:latin typeface="Calibri" panose="020F0502020204030204" pitchFamily="34" charset="0"/>
                <a:ea typeface="Calibri" panose="020F0502020204030204" pitchFamily="34" charset="0"/>
                <a:cs typeface="Arial" panose="020B0604020202020204" pitchFamily="34" charset="0"/>
              </a:rPr>
              <a:t> والم</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سط</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err="1">
                <a:effectLst/>
                <a:latin typeface="Calibri" panose="020F0502020204030204" pitchFamily="34" charset="0"/>
                <a:ea typeface="Calibri" panose="020F0502020204030204" pitchFamily="34" charset="0"/>
                <a:cs typeface="Arial" panose="020B0604020202020204" pitchFamily="34" charset="0"/>
              </a:rPr>
              <a:t>حة</a:t>
            </a:r>
            <a:r>
              <a:rPr lang="ar-SA" sz="2600" kern="100" dirty="0">
                <a:effectLst/>
                <a:latin typeface="Calibri" panose="020F0502020204030204" pitchFamily="34" charset="0"/>
                <a:ea typeface="Calibri" panose="020F0502020204030204" pitchFamily="34" charset="0"/>
                <a:cs typeface="Arial" panose="020B0604020202020204" pitchFamily="34" charset="0"/>
              </a:rPr>
              <a:t> للأفلام، تعتمد فيه على الت</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حليل القاموسي للمفردات التلفزيونية، وربطها بواقع الإنتاج، ومعرفة</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 لبعض كواليس المهنة التلفزيونية</a:t>
            </a:r>
            <a:r>
              <a:rPr lang="fr-FR" sz="2600" kern="100" dirty="0">
                <a:effectLst/>
                <a:latin typeface="Calibri" panose="020F0502020204030204" pitchFamily="34" charset="0"/>
                <a:ea typeface="Calibri" panose="020F0502020204030204" pitchFamily="34" charset="0"/>
                <a:cs typeface="Arial" panose="020B0604020202020204" pitchFamily="34" charset="0"/>
              </a:rPr>
              <a:t>.</a:t>
            </a:r>
          </a:p>
        </p:txBody>
      </p:sp>
      <p:sp>
        <p:nvSpPr>
          <p:cNvPr id="3" name="Rectangle 2">
            <a:extLst>
              <a:ext uri="{FF2B5EF4-FFF2-40B4-BE49-F238E27FC236}">
                <a16:creationId xmlns:a16="http://schemas.microsoft.com/office/drawing/2014/main" id="{569C23FB-9E29-67BA-8ABE-9BA35FE67230}"/>
              </a:ext>
            </a:extLst>
          </p:cNvPr>
          <p:cNvSpPr/>
          <p:nvPr/>
        </p:nvSpPr>
        <p:spPr>
          <a:xfrm>
            <a:off x="5613718" y="648975"/>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02</a:t>
            </a:r>
            <a:endParaRPr lang="en-US" sz="4000" b="1" dirty="0">
              <a:ea typeface="Roboto Light" panose="02000000000000000000" pitchFamily="2" charset="0"/>
            </a:endParaRPr>
          </a:p>
        </p:txBody>
      </p:sp>
    </p:spTree>
  </p:cSld>
  <p:clrMapOvr>
    <a:masterClrMapping/>
  </p:clrMapOvr>
  <p:transition spd="med" advTm="507434">
    <p:pull/>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BB2D0B-B5AF-7C3C-E904-F6633EDCB88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316276E-E427-6785-2D63-6B65796F8CF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1871E27F-FF63-D4DC-DE2E-4D5A2ADA372E}"/>
              </a:ext>
            </a:extLst>
          </p:cNvPr>
          <p:cNvSpPr/>
          <p:nvPr/>
        </p:nvSpPr>
        <p:spPr>
          <a:xfrm rot="16200000" flipV="1">
            <a:off x="-2786743" y="4262694"/>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CB5DADF4-2BE0-C768-E420-E5CA6186B12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25ED0E2C-D023-86F1-9F17-49B4BB387B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ZoneTexte 10">
            <a:extLst>
              <a:ext uri="{FF2B5EF4-FFF2-40B4-BE49-F238E27FC236}">
                <a16:creationId xmlns:a16="http://schemas.microsoft.com/office/drawing/2014/main" id="{490C8271-153B-6DDD-21AB-5F722BAE3EC5}"/>
              </a:ext>
            </a:extLst>
          </p:cNvPr>
          <p:cNvSpPr txBox="1"/>
          <p:nvPr/>
        </p:nvSpPr>
        <p:spPr>
          <a:xfrm>
            <a:off x="3447288" y="2044716"/>
            <a:ext cx="7787518" cy="470000"/>
          </a:xfrm>
          <a:prstGeom prst="rect">
            <a:avLst/>
          </a:prstGeom>
          <a:noFill/>
        </p:spPr>
        <p:txBody>
          <a:bodyPr wrap="square">
            <a:spAutoFit/>
          </a:bodyPr>
          <a:lstStyle/>
          <a:p>
            <a:pPr algn="just" rtl="1">
              <a:lnSpc>
                <a:spcPct val="107000"/>
              </a:lnSpc>
              <a:spcAft>
                <a:spcPts val="800"/>
              </a:spcAft>
              <a:buNone/>
            </a:pP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ZoneTexte 3">
            <a:extLst>
              <a:ext uri="{FF2B5EF4-FFF2-40B4-BE49-F238E27FC236}">
                <a16:creationId xmlns:a16="http://schemas.microsoft.com/office/drawing/2014/main" id="{2F18D405-A029-C67B-8DC2-C8F38C33B875}"/>
              </a:ext>
            </a:extLst>
          </p:cNvPr>
          <p:cNvSpPr txBox="1"/>
          <p:nvPr/>
        </p:nvSpPr>
        <p:spPr>
          <a:xfrm>
            <a:off x="1790952" y="1278216"/>
            <a:ext cx="9893918" cy="4705584"/>
          </a:xfrm>
          <a:prstGeom prst="rect">
            <a:avLst/>
          </a:prstGeom>
          <a:noFill/>
        </p:spPr>
        <p:txBody>
          <a:bodyPr wrap="square">
            <a:spAutoFit/>
          </a:bodyPr>
          <a:lstStyle/>
          <a:p>
            <a:pPr marL="457200" indent="-457200" algn="r" rtl="1">
              <a:lnSpc>
                <a:spcPct val="107000"/>
              </a:lnSpc>
              <a:spcAft>
                <a:spcPts val="800"/>
              </a:spcAft>
              <a:buFont typeface="Wingdings" panose="05000000000000000000" pitchFamily="2" charset="2"/>
              <a:buChar char="q"/>
            </a:pPr>
            <a:r>
              <a:rPr lang="ar-SA" sz="2800" b="1" kern="100" dirty="0">
                <a:solidFill>
                  <a:schemeClr val="accent1"/>
                </a:solidFill>
                <a:effectLst/>
                <a:latin typeface="Calibri" panose="020F0502020204030204" pitchFamily="34" charset="0"/>
                <a:ea typeface="Calibri" panose="020F0502020204030204" pitchFamily="34" charset="0"/>
                <a:cs typeface="Arial" panose="020B0604020202020204" pitchFamily="34" charset="0"/>
              </a:rPr>
              <a:t>مثال</a:t>
            </a:r>
            <a:r>
              <a:rPr lang="fr-FR" sz="2800" b="1" kern="100" dirty="0">
                <a:solidFill>
                  <a:schemeClr val="accent1"/>
                </a:solidFill>
                <a:effectLst/>
                <a:latin typeface="Calibri" panose="020F0502020204030204" pitchFamily="34" charset="0"/>
                <a:ea typeface="Calibri" panose="020F0502020204030204" pitchFamily="34" charset="0"/>
                <a:cs typeface="Arial" panose="020B0604020202020204" pitchFamily="34" charset="0"/>
              </a:rPr>
              <a:t>:</a:t>
            </a:r>
            <a:endParaRPr lang="ar-DZ" sz="2800" b="1" kern="1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بعد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عرض</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b="1" kern="100" dirty="0">
                <a:effectLst/>
                <a:latin typeface="Calibri" panose="020F0502020204030204" pitchFamily="34" charset="0"/>
                <a:ea typeface="Calibri" panose="020F0502020204030204" pitchFamily="34" charset="0"/>
                <a:cs typeface="Arial" panose="020B0604020202020204" pitchFamily="34" charset="0"/>
              </a:rPr>
              <a:t>مسلسل</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 عربي في شهر رمضان</a:t>
            </a:r>
            <a:r>
              <a:rPr lang="ar-SA" sz="2400" kern="100" dirty="0">
                <a:effectLst/>
                <a:latin typeface="Calibri" panose="020F0502020204030204" pitchFamily="34" charset="0"/>
                <a:ea typeface="Calibri" panose="020F0502020204030204" pitchFamily="34" charset="0"/>
                <a:cs typeface="Arial" panose="020B0604020202020204" pitchFamily="34" charset="0"/>
              </a:rPr>
              <a:t>، قد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نشر مجلة فن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ية</a:t>
            </a:r>
            <a:r>
              <a:rPr lang="ar-SA" sz="2400" kern="100" dirty="0">
                <a:effectLst/>
                <a:latin typeface="Calibri" panose="020F0502020204030204" pitchFamily="34" charset="0"/>
                <a:ea typeface="Calibri" panose="020F0502020204030204" pitchFamily="34" charset="0"/>
                <a:cs typeface="Arial" panose="020B0604020202020204" pitchFamily="34" charset="0"/>
              </a:rPr>
              <a:t> مقالًا بعنوان</a:t>
            </a:r>
            <a:r>
              <a:rPr lang="fr-FR"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المسلسل (س).. دراما الواقع بين ج</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رأة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الط</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رح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وض</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عف 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نفيذ</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r>
              <a:rPr lang="ar-DZ" sz="2400" kern="100" dirty="0">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في المقال يبدأ الكاتب 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تحليل الخ</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ط الع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ام للمسلسل فيقول مثلًا</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endParaRPr lang="ar-DZ"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endParaRPr lang="ar-DZ"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endParaRPr lang="ar-DZ"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endParaRPr lang="ar-DZ"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fr-FR" sz="2400" kern="100" dirty="0">
                <a:effectLst/>
                <a:latin typeface="Calibri" panose="020F0502020204030204" pitchFamily="34" charset="0"/>
                <a:ea typeface="Calibri" panose="020F0502020204030204" pitchFamily="34" charset="0"/>
                <a:cs typeface="Arial" panose="020B0604020202020204" pitchFamily="34" charset="0"/>
              </a:rPr>
              <a:t>:</a:t>
            </a: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كن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ه في الن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هاية</a:t>
            </a:r>
            <a:r>
              <a:rPr lang="ar-SA" sz="2400" kern="100" dirty="0">
                <a:effectLst/>
                <a:latin typeface="Calibri" panose="020F0502020204030204" pitchFamily="34" charset="0"/>
                <a:ea typeface="Calibri" panose="020F0502020204030204" pitchFamily="34" charset="0"/>
                <a:cs typeface="Arial" panose="020B0604020202020204" pitchFamily="34" charset="0"/>
              </a:rPr>
              <a:t> لا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دخل في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فكيك</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ميق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للع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مل (مثل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تحليل الش</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خصيات</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الب</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ية</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الس</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ية</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عد الر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مزي، الأسلوب الفني…)، بل يكتفي بتحليل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بسط، وأحيانًا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عتمد</a:t>
            </a:r>
            <a:r>
              <a:rPr lang="ar-SA" sz="2400" kern="100" dirty="0">
                <a:effectLst/>
                <a:latin typeface="Calibri" panose="020F0502020204030204" pitchFamily="34" charset="0"/>
                <a:ea typeface="Calibri" panose="020F0502020204030204" pitchFamily="34" charset="0"/>
                <a:cs typeface="Arial" panose="020B0604020202020204" pitchFamily="34" charset="0"/>
              </a:rPr>
              <a:t> على لغة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ق</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اموسية</a:t>
            </a:r>
            <a:r>
              <a:rPr lang="ar-SA" sz="2400" kern="100" dirty="0">
                <a:effectLst/>
                <a:latin typeface="Calibri" panose="020F0502020204030204" pitchFamily="34" charset="0"/>
                <a:ea typeface="Calibri" panose="020F0502020204030204" pitchFamily="34" charset="0"/>
                <a:cs typeface="Arial" panose="020B0604020202020204" pitchFamily="34" charset="0"/>
              </a:rPr>
              <a:t> (مثل: الإخراج ض</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عيف، الن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ص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باشر، الإضاءة جيدة…) مع بعض الإشارات لكواليس الإنتاج</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p:txBody>
      </p:sp>
      <p:sp>
        <p:nvSpPr>
          <p:cNvPr id="5" name="Rectangle 4">
            <a:extLst>
              <a:ext uri="{FF2B5EF4-FFF2-40B4-BE49-F238E27FC236}">
                <a16:creationId xmlns:a16="http://schemas.microsoft.com/office/drawing/2014/main" id="{F161F1D5-DD37-229F-46E8-AF8D43D1C389}"/>
              </a:ext>
            </a:extLst>
          </p:cNvPr>
          <p:cNvSpPr/>
          <p:nvPr/>
        </p:nvSpPr>
        <p:spPr>
          <a:xfrm>
            <a:off x="1921362" y="2809906"/>
            <a:ext cx="9633098" cy="1963973"/>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just" rtl="1">
              <a:lnSpc>
                <a:spcPct val="107000"/>
              </a:lnSpc>
              <a:spcAft>
                <a:spcPts val="800"/>
              </a:spcAft>
              <a:buNone/>
            </a:pPr>
            <a:r>
              <a:rPr lang="ar-DZ" sz="2200" b="1" kern="100" dirty="0">
                <a:latin typeface="Calibri" panose="020F0502020204030204" pitchFamily="34" charset="0"/>
                <a:ea typeface="Calibri" panose="020F0502020204030204" pitchFamily="34" charset="0"/>
              </a:rPr>
              <a:t>"</a:t>
            </a:r>
            <a:r>
              <a:rPr lang="ar-SA" sz="2200" b="1" kern="100" dirty="0">
                <a:latin typeface="Calibri" panose="020F0502020204030204" pitchFamily="34" charset="0"/>
                <a:ea typeface="Calibri" panose="020F0502020204030204" pitchFamily="34" charset="0"/>
              </a:rPr>
              <a:t>ي</a:t>
            </a:r>
            <a:r>
              <a:rPr lang="ar-DZ" sz="2200" b="1" kern="100" dirty="0">
                <a:latin typeface="Calibri" panose="020F0502020204030204" pitchFamily="34" charset="0"/>
                <a:ea typeface="Calibri" panose="020F0502020204030204" pitchFamily="34" charset="0"/>
              </a:rPr>
              <a:t>ُ</a:t>
            </a:r>
            <a:r>
              <a:rPr lang="ar-SA" sz="2200" b="1" kern="100" dirty="0">
                <a:latin typeface="Calibri" panose="020F0502020204030204" pitchFamily="34" charset="0"/>
                <a:ea typeface="Calibri" panose="020F0502020204030204" pitchFamily="34" charset="0"/>
              </a:rPr>
              <a:t>حاول الم</a:t>
            </a:r>
            <a:r>
              <a:rPr lang="ar-DZ" sz="2200" b="1" kern="100" dirty="0">
                <a:latin typeface="Calibri" panose="020F0502020204030204" pitchFamily="34" charset="0"/>
                <a:ea typeface="Calibri" panose="020F0502020204030204" pitchFamily="34" charset="0"/>
              </a:rPr>
              <a:t>ُ</a:t>
            </a:r>
            <a:r>
              <a:rPr lang="ar-SA" sz="2200" b="1" kern="100" dirty="0">
                <a:latin typeface="Calibri" panose="020F0502020204030204" pitchFamily="34" charset="0"/>
                <a:ea typeface="Calibri" panose="020F0502020204030204" pitchFamily="34" charset="0"/>
              </a:rPr>
              <a:t>سلسل أن ي</a:t>
            </a:r>
            <a:r>
              <a:rPr lang="ar-DZ" sz="2200" b="1" kern="100" dirty="0">
                <a:latin typeface="Calibri" panose="020F0502020204030204" pitchFamily="34" charset="0"/>
                <a:ea typeface="Calibri" panose="020F0502020204030204" pitchFamily="34" charset="0"/>
              </a:rPr>
              <a:t>َ</a:t>
            </a:r>
            <a:r>
              <a:rPr lang="ar-SA" sz="2200" b="1" kern="100" dirty="0">
                <a:latin typeface="Calibri" panose="020F0502020204030204" pitchFamily="34" charset="0"/>
                <a:ea typeface="Calibri" panose="020F0502020204030204" pitchFamily="34" charset="0"/>
              </a:rPr>
              <a:t>عك</a:t>
            </a:r>
            <a:r>
              <a:rPr lang="ar-DZ" sz="2200" b="1" kern="100" dirty="0">
                <a:latin typeface="Calibri" panose="020F0502020204030204" pitchFamily="34" charset="0"/>
                <a:ea typeface="Calibri" panose="020F0502020204030204" pitchFamily="34" charset="0"/>
              </a:rPr>
              <a:t>ِ</a:t>
            </a:r>
            <a:r>
              <a:rPr lang="ar-SA" sz="2200" b="1" kern="100" dirty="0">
                <a:latin typeface="Calibri" panose="020F0502020204030204" pitchFamily="34" charset="0"/>
                <a:ea typeface="Calibri" panose="020F0502020204030204" pitchFamily="34" charset="0"/>
              </a:rPr>
              <a:t>س الت</a:t>
            </a:r>
            <a:r>
              <a:rPr lang="ar-DZ" sz="2200" b="1" kern="100" dirty="0">
                <a:latin typeface="Calibri" panose="020F0502020204030204" pitchFamily="34" charset="0"/>
                <a:ea typeface="Calibri" panose="020F0502020204030204" pitchFamily="34" charset="0"/>
              </a:rPr>
              <a:t>َ</a:t>
            </a:r>
            <a:r>
              <a:rPr lang="ar-SA" sz="2200" b="1" kern="100" dirty="0">
                <a:latin typeface="Calibri" panose="020F0502020204030204" pitchFamily="34" charset="0"/>
                <a:ea typeface="Calibri" panose="020F0502020204030204" pitchFamily="34" charset="0"/>
              </a:rPr>
              <a:t>ناقضات ال</a:t>
            </a:r>
            <a:r>
              <a:rPr lang="ar-DZ" sz="2200" b="1" kern="100" dirty="0">
                <a:latin typeface="Calibri" panose="020F0502020204030204" pitchFamily="34" charset="0"/>
                <a:ea typeface="Calibri" panose="020F0502020204030204" pitchFamily="34" charset="0"/>
              </a:rPr>
              <a:t>إِ</a:t>
            </a:r>
            <a:r>
              <a:rPr lang="ar-SA" sz="2200" b="1" kern="100" dirty="0" err="1">
                <a:latin typeface="Calibri" panose="020F0502020204030204" pitchFamily="34" charset="0"/>
                <a:ea typeface="Calibri" panose="020F0502020204030204" pitchFamily="34" charset="0"/>
              </a:rPr>
              <a:t>جتماعية</a:t>
            </a:r>
            <a:r>
              <a:rPr lang="ar-DZ" sz="2200" b="1" kern="100" dirty="0">
                <a:latin typeface="Calibri" panose="020F0502020204030204" pitchFamily="34" charset="0"/>
                <a:ea typeface="Calibri" panose="020F0502020204030204" pitchFamily="34" charset="0"/>
              </a:rPr>
              <a:t>،</a:t>
            </a:r>
            <a:r>
              <a:rPr lang="ar-SA" sz="2200" b="1" kern="100" dirty="0">
                <a:latin typeface="Calibri" panose="020F0502020204030204" pitchFamily="34" charset="0"/>
                <a:ea typeface="Calibri" panose="020F0502020204030204" pitchFamily="34" charset="0"/>
              </a:rPr>
              <a:t> في حياة الشباب العربي</a:t>
            </a:r>
            <a:r>
              <a:rPr lang="ar-DZ" sz="2200" b="1" kern="100" dirty="0">
                <a:latin typeface="Calibri" panose="020F0502020204030204" pitchFamily="34" charset="0"/>
                <a:ea typeface="Calibri" panose="020F0502020204030204" pitchFamily="34" charset="0"/>
              </a:rPr>
              <a:t>،</a:t>
            </a:r>
            <a:r>
              <a:rPr lang="ar-SA" sz="2200" b="1" kern="100" dirty="0">
                <a:latin typeface="Calibri" panose="020F0502020204030204" pitchFamily="34" charset="0"/>
                <a:ea typeface="Calibri" panose="020F0502020204030204" pitchFamily="34" charset="0"/>
              </a:rPr>
              <a:t> من خ</a:t>
            </a:r>
            <a:r>
              <a:rPr lang="ar-DZ" sz="2200" b="1" kern="100" dirty="0">
                <a:latin typeface="Calibri" panose="020F0502020204030204" pitchFamily="34" charset="0"/>
                <a:ea typeface="Calibri" panose="020F0502020204030204" pitchFamily="34" charset="0"/>
              </a:rPr>
              <a:t>ِ</a:t>
            </a:r>
            <a:r>
              <a:rPr lang="ar-SA" sz="2200" b="1" kern="100" dirty="0">
                <a:latin typeface="Calibri" panose="020F0502020204030204" pitchFamily="34" charset="0"/>
                <a:ea typeface="Calibri" panose="020F0502020204030204" pitchFamily="34" charset="0"/>
              </a:rPr>
              <a:t>ل</a:t>
            </a:r>
            <a:r>
              <a:rPr lang="ar-DZ" sz="2200" b="1" kern="100" dirty="0">
                <a:latin typeface="Calibri" panose="020F0502020204030204" pitchFamily="34" charset="0"/>
                <a:ea typeface="Calibri" panose="020F0502020204030204" pitchFamily="34" charset="0"/>
              </a:rPr>
              <a:t>ا</a:t>
            </a:r>
            <a:r>
              <a:rPr lang="ar-SA" sz="2200" b="1" kern="100" dirty="0">
                <a:latin typeface="Calibri" panose="020F0502020204030204" pitchFamily="34" charset="0"/>
                <a:ea typeface="Calibri" panose="020F0502020204030204" pitchFamily="34" charset="0"/>
              </a:rPr>
              <a:t>ل قصة (فلان)، إلا</a:t>
            </a:r>
            <a:r>
              <a:rPr lang="ar-DZ" sz="2200" b="1" kern="100" dirty="0">
                <a:latin typeface="Calibri" panose="020F0502020204030204" pitchFamily="34" charset="0"/>
                <a:ea typeface="Calibri" panose="020F0502020204030204" pitchFamily="34" charset="0"/>
              </a:rPr>
              <a:t>َّ</a:t>
            </a:r>
            <a:r>
              <a:rPr lang="ar-SA" sz="2200" b="1" kern="100" dirty="0">
                <a:latin typeface="Calibri" panose="020F0502020204030204" pitchFamily="34" charset="0"/>
                <a:ea typeface="Calibri" panose="020F0502020204030204" pitchFamily="34" charset="0"/>
              </a:rPr>
              <a:t> أن</a:t>
            </a:r>
            <a:r>
              <a:rPr lang="ar-DZ" sz="2200" b="1" kern="100" dirty="0">
                <a:latin typeface="Calibri" panose="020F0502020204030204" pitchFamily="34" charset="0"/>
                <a:ea typeface="Calibri" panose="020F0502020204030204" pitchFamily="34" charset="0"/>
              </a:rPr>
              <a:t>َّ</a:t>
            </a:r>
            <a:r>
              <a:rPr lang="ar-SA" sz="2200" b="1" kern="100" dirty="0">
                <a:latin typeface="Calibri" panose="020F0502020204030204" pitchFamily="34" charset="0"/>
                <a:ea typeface="Calibri" panose="020F0502020204030204" pitchFamily="34" charset="0"/>
              </a:rPr>
              <a:t> </a:t>
            </a:r>
            <a:r>
              <a:rPr lang="ar-DZ" sz="2200" b="1" kern="100" dirty="0">
                <a:latin typeface="Calibri" panose="020F0502020204030204" pitchFamily="34" charset="0"/>
                <a:ea typeface="Calibri" panose="020F0502020204030204" pitchFamily="34" charset="0"/>
              </a:rPr>
              <a:t>إِ</a:t>
            </a:r>
            <a:r>
              <a:rPr lang="ar-SA" sz="2200" b="1" kern="100" dirty="0" err="1">
                <a:latin typeface="Calibri" panose="020F0502020204030204" pitchFamily="34" charset="0"/>
                <a:ea typeface="Calibri" panose="020F0502020204030204" pitchFamily="34" charset="0"/>
              </a:rPr>
              <a:t>عتماد</a:t>
            </a:r>
            <a:r>
              <a:rPr lang="ar-SA" sz="2200" b="1" kern="100" dirty="0">
                <a:latin typeface="Calibri" panose="020F0502020204030204" pitchFamily="34" charset="0"/>
                <a:ea typeface="Calibri" panose="020F0502020204030204" pitchFamily="34" charset="0"/>
              </a:rPr>
              <a:t> الكاتب على الح</a:t>
            </a:r>
            <a:r>
              <a:rPr lang="ar-DZ" sz="2200" b="1" kern="100" dirty="0">
                <a:latin typeface="Calibri" panose="020F0502020204030204" pitchFamily="34" charset="0"/>
                <a:ea typeface="Calibri" panose="020F0502020204030204" pitchFamily="34" charset="0"/>
              </a:rPr>
              <a:t>ِ</a:t>
            </a:r>
            <a:r>
              <a:rPr lang="ar-SA" sz="2200" b="1" kern="100" dirty="0">
                <a:latin typeface="Calibri" panose="020F0502020204030204" pitchFamily="34" charset="0"/>
                <a:ea typeface="Calibri" panose="020F0502020204030204" pitchFamily="34" charset="0"/>
              </a:rPr>
              <a:t>وار الم</a:t>
            </a:r>
            <a:r>
              <a:rPr lang="ar-DZ" sz="2200" b="1" kern="100" dirty="0">
                <a:latin typeface="Calibri" panose="020F0502020204030204" pitchFamily="34" charset="0"/>
                <a:ea typeface="Calibri" panose="020F0502020204030204" pitchFamily="34" charset="0"/>
              </a:rPr>
              <a:t>ُ</a:t>
            </a:r>
            <a:r>
              <a:rPr lang="ar-SA" sz="2200" b="1" kern="100" dirty="0">
                <a:latin typeface="Calibri" panose="020F0502020204030204" pitchFamily="34" charset="0"/>
                <a:ea typeface="Calibri" panose="020F0502020204030204" pitchFamily="34" charset="0"/>
              </a:rPr>
              <a:t>باشر أ</a:t>
            </a:r>
            <a:r>
              <a:rPr lang="ar-DZ" sz="2200" b="1" kern="100" dirty="0">
                <a:latin typeface="Calibri" panose="020F0502020204030204" pitchFamily="34" charset="0"/>
                <a:ea typeface="Calibri" panose="020F0502020204030204" pitchFamily="34" charset="0"/>
              </a:rPr>
              <a:t>َ</a:t>
            </a:r>
            <a:r>
              <a:rPr lang="ar-SA" sz="2200" b="1" kern="100" dirty="0">
                <a:latin typeface="Calibri" panose="020F0502020204030204" pitchFamily="34" charset="0"/>
                <a:ea typeface="Calibri" panose="020F0502020204030204" pitchFamily="34" charset="0"/>
              </a:rPr>
              <a:t>ف</a:t>
            </a:r>
            <a:r>
              <a:rPr lang="ar-DZ" sz="2200" b="1" kern="100" dirty="0">
                <a:latin typeface="Calibri" panose="020F0502020204030204" pitchFamily="34" charset="0"/>
                <a:ea typeface="Calibri" panose="020F0502020204030204" pitchFamily="34" charset="0"/>
              </a:rPr>
              <a:t>ْ</a:t>
            </a:r>
            <a:r>
              <a:rPr lang="ar-SA" sz="2200" b="1" kern="100" dirty="0">
                <a:latin typeface="Calibri" panose="020F0502020204030204" pitchFamily="34" charset="0"/>
                <a:ea typeface="Calibri" panose="020F0502020204030204" pitchFamily="34" charset="0"/>
              </a:rPr>
              <a:t>قد النص</a:t>
            </a:r>
            <a:r>
              <a:rPr lang="ar-DZ" sz="2200" b="1" kern="100" dirty="0">
                <a:latin typeface="Calibri" panose="020F0502020204030204" pitchFamily="34" charset="0"/>
                <a:ea typeface="Calibri" panose="020F0502020204030204" pitchFamily="34" charset="0"/>
              </a:rPr>
              <a:t>َّ</a:t>
            </a:r>
            <a:r>
              <a:rPr lang="ar-SA" sz="2200" b="1" kern="100" dirty="0">
                <a:latin typeface="Calibri" panose="020F0502020204030204" pitchFamily="34" charset="0"/>
                <a:ea typeface="Calibri" panose="020F0502020204030204" pitchFamily="34" charset="0"/>
              </a:rPr>
              <a:t> ع</a:t>
            </a:r>
            <a:r>
              <a:rPr lang="ar-DZ" sz="2200" b="1" kern="100" dirty="0">
                <a:latin typeface="Calibri" panose="020F0502020204030204" pitchFamily="34" charset="0"/>
                <a:ea typeface="Calibri" panose="020F0502020204030204" pitchFamily="34" charset="0"/>
              </a:rPr>
              <a:t>ُ</a:t>
            </a:r>
            <a:r>
              <a:rPr lang="ar-SA" sz="2200" b="1" kern="100" dirty="0">
                <a:latin typeface="Calibri" panose="020F0502020204030204" pitchFamily="34" charset="0"/>
                <a:ea typeface="Calibri" panose="020F0502020204030204" pitchFamily="34" charset="0"/>
              </a:rPr>
              <a:t>م</a:t>
            </a:r>
            <a:r>
              <a:rPr lang="ar-DZ" sz="2200" b="1" kern="100" dirty="0">
                <a:latin typeface="Calibri" panose="020F0502020204030204" pitchFamily="34" charset="0"/>
                <a:ea typeface="Calibri" panose="020F0502020204030204" pitchFamily="34" charset="0"/>
              </a:rPr>
              <a:t>ْ</a:t>
            </a:r>
            <a:r>
              <a:rPr lang="ar-SA" sz="2200" b="1" kern="100" dirty="0">
                <a:latin typeface="Calibri" panose="020F0502020204030204" pitchFamily="34" charset="0"/>
                <a:ea typeface="Calibri" panose="020F0502020204030204" pitchFamily="34" charset="0"/>
              </a:rPr>
              <a:t>ق</a:t>
            </a:r>
            <a:r>
              <a:rPr lang="ar-DZ" sz="2200" b="1" kern="100" dirty="0">
                <a:latin typeface="Calibri" panose="020F0502020204030204" pitchFamily="34" charset="0"/>
                <a:ea typeface="Calibri" panose="020F0502020204030204" pitchFamily="34" charset="0"/>
              </a:rPr>
              <a:t>َ</a:t>
            </a:r>
            <a:r>
              <a:rPr lang="ar-SA" sz="2200" b="1" kern="100" dirty="0">
                <a:latin typeface="Calibri" panose="020F0502020204030204" pitchFamily="34" charset="0"/>
                <a:ea typeface="Calibri" panose="020F0502020204030204" pitchFamily="34" charset="0"/>
              </a:rPr>
              <a:t>ه الدرامي، كم</a:t>
            </a:r>
            <a:r>
              <a:rPr lang="ar-DZ" sz="2200" b="1" kern="100" dirty="0">
                <a:latin typeface="Calibri" panose="020F0502020204030204" pitchFamily="34" charset="0"/>
                <a:ea typeface="Calibri" panose="020F0502020204030204" pitchFamily="34" charset="0"/>
              </a:rPr>
              <a:t>َ</a:t>
            </a:r>
            <a:r>
              <a:rPr lang="ar-SA" sz="2200" b="1" kern="100" dirty="0">
                <a:latin typeface="Calibri" panose="020F0502020204030204" pitchFamily="34" charset="0"/>
                <a:ea typeface="Calibri" panose="020F0502020204030204" pitchFamily="34" charset="0"/>
              </a:rPr>
              <a:t>ا أن الإنتاج بدا محدودًا مقارنة بحجم الموضوع الم</a:t>
            </a:r>
            <a:r>
              <a:rPr lang="ar-DZ" sz="2200" b="1" kern="100" dirty="0">
                <a:latin typeface="Calibri" panose="020F0502020204030204" pitchFamily="34" charset="0"/>
                <a:ea typeface="Calibri" panose="020F0502020204030204" pitchFamily="34" charset="0"/>
              </a:rPr>
              <a:t>َ</a:t>
            </a:r>
            <a:r>
              <a:rPr lang="ar-SA" sz="2200" b="1" kern="100" dirty="0">
                <a:latin typeface="Calibri" panose="020F0502020204030204" pitchFamily="34" charset="0"/>
                <a:ea typeface="Calibri" panose="020F0502020204030204" pitchFamily="34" charset="0"/>
              </a:rPr>
              <a:t>طروح</a:t>
            </a:r>
            <a:r>
              <a:rPr lang="fr-FR" sz="2200" b="1" kern="100" dirty="0">
                <a:latin typeface="Calibri" panose="020F0502020204030204" pitchFamily="34" charset="0"/>
                <a:ea typeface="Calibri" panose="020F0502020204030204" pitchFamily="34" charset="0"/>
                <a:cs typeface="Arial" panose="020B0604020202020204" pitchFamily="34" charset="0"/>
              </a:rPr>
              <a:t>.”</a:t>
            </a:r>
            <a:r>
              <a:rPr lang="ar-DZ" sz="2000" kern="100" dirty="0">
                <a:latin typeface="Calibri" panose="020F0502020204030204" pitchFamily="34" charset="0"/>
                <a:ea typeface="Calibri" panose="020F0502020204030204" pitchFamily="34" charset="0"/>
              </a:rPr>
              <a:t> </a:t>
            </a:r>
          </a:p>
          <a:p>
            <a:pPr algn="just" rtl="1">
              <a:lnSpc>
                <a:spcPct val="107000"/>
              </a:lnSpc>
              <a:spcAft>
                <a:spcPts val="800"/>
              </a:spcAft>
              <a:buNone/>
            </a:pPr>
            <a:r>
              <a:rPr lang="ar-DZ" sz="2200" b="1" kern="100" dirty="0">
                <a:latin typeface="Calibri" panose="020F0502020204030204" pitchFamily="34" charset="0"/>
                <a:ea typeface="Calibri" panose="020F0502020204030204" pitchFamily="34" charset="0"/>
              </a:rPr>
              <a:t>"</a:t>
            </a:r>
            <a:r>
              <a:rPr lang="ar-SA" sz="2200" b="1" kern="100" dirty="0">
                <a:latin typeface="Calibri" panose="020F0502020204030204" pitchFamily="34" charset="0"/>
                <a:ea typeface="Calibri" panose="020F0502020204030204" pitchFamily="34" charset="0"/>
              </a:rPr>
              <a:t>القضايا ال</a:t>
            </a:r>
            <a:r>
              <a:rPr lang="ar-DZ" sz="2200" b="1" kern="100" dirty="0">
                <a:latin typeface="Calibri" panose="020F0502020204030204" pitchFamily="34" charset="0"/>
                <a:ea typeface="Calibri" panose="020F0502020204030204" pitchFamily="34" charset="0"/>
              </a:rPr>
              <a:t>َّ</a:t>
            </a:r>
            <a:r>
              <a:rPr lang="ar-SA" sz="2200" b="1" kern="100" dirty="0">
                <a:latin typeface="Calibri" panose="020F0502020204030204" pitchFamily="34" charset="0"/>
                <a:ea typeface="Calibri" panose="020F0502020204030204" pitchFamily="34" charset="0"/>
              </a:rPr>
              <a:t>تي ت</a:t>
            </a:r>
            <a:r>
              <a:rPr lang="ar-DZ" sz="2200" b="1" kern="100" dirty="0">
                <a:latin typeface="Calibri" panose="020F0502020204030204" pitchFamily="34" charset="0"/>
                <a:ea typeface="Calibri" panose="020F0502020204030204" pitchFamily="34" charset="0"/>
              </a:rPr>
              <a:t>َ</a:t>
            </a:r>
            <a:r>
              <a:rPr lang="ar-SA" sz="2200" b="1" kern="100" dirty="0">
                <a:latin typeface="Calibri" panose="020F0502020204030204" pitchFamily="34" charset="0"/>
                <a:ea typeface="Calibri" panose="020F0502020204030204" pitchFamily="34" charset="0"/>
              </a:rPr>
              <a:t>ناولها المسلسل ت</a:t>
            </a:r>
            <a:r>
              <a:rPr lang="ar-DZ" sz="2200" b="1" kern="100" dirty="0">
                <a:latin typeface="Calibri" panose="020F0502020204030204" pitchFamily="34" charset="0"/>
                <a:ea typeface="Calibri" panose="020F0502020204030204" pitchFamily="34" charset="0"/>
              </a:rPr>
              <a:t>ُ</a:t>
            </a:r>
            <a:r>
              <a:rPr lang="ar-SA" sz="2200" b="1" kern="100" dirty="0">
                <a:latin typeface="Calibri" panose="020F0502020204030204" pitchFamily="34" charset="0"/>
                <a:ea typeface="Calibri" panose="020F0502020204030204" pitchFamily="34" charset="0"/>
              </a:rPr>
              <a:t>شبه إ</a:t>
            </a:r>
            <a:r>
              <a:rPr lang="ar-DZ" sz="2200" b="1" kern="100" dirty="0">
                <a:latin typeface="Calibri" panose="020F0502020204030204" pitchFamily="34" charset="0"/>
                <a:ea typeface="Calibri" panose="020F0502020204030204" pitchFamily="34" charset="0"/>
              </a:rPr>
              <a:t>ِ</a:t>
            </a:r>
            <a:r>
              <a:rPr lang="ar-SA" sz="2200" b="1" kern="100" dirty="0" err="1">
                <a:latin typeface="Calibri" panose="020F0502020204030204" pitchFamily="34" charset="0"/>
                <a:ea typeface="Calibri" panose="020F0502020204030204" pitchFamily="34" charset="0"/>
              </a:rPr>
              <a:t>لى</a:t>
            </a:r>
            <a:r>
              <a:rPr lang="ar-SA" sz="2200" b="1" kern="100" dirty="0">
                <a:latin typeface="Calibri" panose="020F0502020204030204" pitchFamily="34" charset="0"/>
                <a:ea typeface="Calibri" panose="020F0502020204030204" pitchFamily="34" charset="0"/>
              </a:rPr>
              <a:t> حد</a:t>
            </a:r>
            <a:r>
              <a:rPr lang="ar-DZ" sz="2200" b="1" kern="100" dirty="0">
                <a:latin typeface="Calibri" panose="020F0502020204030204" pitchFamily="34" charset="0"/>
                <a:ea typeface="Calibri" panose="020F0502020204030204" pitchFamily="34" charset="0"/>
              </a:rPr>
              <a:t>ٍ</a:t>
            </a:r>
            <a:r>
              <a:rPr lang="ar-SA" sz="2200" b="1" kern="100" dirty="0">
                <a:latin typeface="Calibri" panose="020F0502020204030204" pitchFamily="34" charset="0"/>
                <a:ea typeface="Calibri" panose="020F0502020204030204" pitchFamily="34" charset="0"/>
              </a:rPr>
              <a:t> كبير</a:t>
            </a:r>
            <a:r>
              <a:rPr lang="ar-DZ" sz="2200" b="1" kern="100" dirty="0">
                <a:latin typeface="Calibri" panose="020F0502020204030204" pitchFamily="34" charset="0"/>
                <a:ea typeface="Calibri" panose="020F0502020204030204" pitchFamily="34" charset="0"/>
              </a:rPr>
              <a:t>،</a:t>
            </a:r>
            <a:r>
              <a:rPr lang="ar-SA" sz="2200" b="1" kern="100" dirty="0">
                <a:latin typeface="Calibri" panose="020F0502020204030204" pitchFamily="34" charset="0"/>
                <a:ea typeface="Calibri" panose="020F0502020204030204" pitchFamily="34" charset="0"/>
              </a:rPr>
              <a:t> ما ن</a:t>
            </a:r>
            <a:r>
              <a:rPr lang="ar-DZ" sz="2200" b="1" kern="100" dirty="0">
                <a:latin typeface="Calibri" panose="020F0502020204030204" pitchFamily="34" charset="0"/>
                <a:ea typeface="Calibri" panose="020F0502020204030204" pitchFamily="34" charset="0"/>
              </a:rPr>
              <a:t>َ</a:t>
            </a:r>
            <a:r>
              <a:rPr lang="ar-SA" sz="2200" b="1" kern="100" dirty="0">
                <a:latin typeface="Calibri" panose="020F0502020204030204" pitchFamily="34" charset="0"/>
                <a:ea typeface="Calibri" panose="020F0502020204030204" pitchFamily="34" charset="0"/>
              </a:rPr>
              <a:t>عيشه يوميًا في شوارع م</a:t>
            </a:r>
            <a:r>
              <a:rPr lang="ar-DZ" sz="2200" b="1" kern="100" dirty="0">
                <a:latin typeface="Calibri" panose="020F0502020204030204" pitchFamily="34" charset="0"/>
                <a:ea typeface="Calibri" panose="020F0502020204030204" pitchFamily="34" charset="0"/>
              </a:rPr>
              <a:t>ُ</a:t>
            </a:r>
            <a:r>
              <a:rPr lang="ar-SA" sz="2200" b="1" kern="100" dirty="0">
                <a:latin typeface="Calibri" panose="020F0502020204030204" pitchFamily="34" charset="0"/>
                <a:ea typeface="Calibri" panose="020F0502020204030204" pitchFamily="34" charset="0"/>
              </a:rPr>
              <a:t>د</a:t>
            </a:r>
            <a:r>
              <a:rPr lang="ar-DZ" sz="2200" b="1" kern="100" dirty="0">
                <a:latin typeface="Calibri" panose="020F0502020204030204" pitchFamily="34" charset="0"/>
                <a:ea typeface="Calibri" panose="020F0502020204030204" pitchFamily="34" charset="0"/>
              </a:rPr>
              <a:t>ٌ</a:t>
            </a:r>
            <a:r>
              <a:rPr lang="ar-SA" sz="2200" b="1" kern="100" dirty="0">
                <a:latin typeface="Calibri" panose="020F0502020204030204" pitchFamily="34" charset="0"/>
                <a:ea typeface="Calibri" panose="020F0502020204030204" pitchFamily="34" charset="0"/>
              </a:rPr>
              <a:t>ن</a:t>
            </a:r>
            <a:r>
              <a:rPr lang="ar-DZ" sz="2200" b="1" kern="100" dirty="0">
                <a:latin typeface="Calibri" panose="020F0502020204030204" pitchFamily="34" charset="0"/>
                <a:ea typeface="Calibri" panose="020F0502020204030204" pitchFamily="34" charset="0"/>
              </a:rPr>
              <a:t>ِ</a:t>
            </a:r>
            <a:r>
              <a:rPr lang="ar-SA" sz="2200" b="1" kern="100" dirty="0" err="1">
                <a:latin typeface="Calibri" panose="020F0502020204030204" pitchFamily="34" charset="0"/>
                <a:ea typeface="Calibri" panose="020F0502020204030204" pitchFamily="34" charset="0"/>
              </a:rPr>
              <a:t>نا</a:t>
            </a:r>
            <a:r>
              <a:rPr lang="ar-SA" sz="2200" b="1" kern="100" dirty="0">
                <a:latin typeface="Calibri" panose="020F0502020204030204" pitchFamily="34" charset="0"/>
                <a:ea typeface="Calibri" panose="020F0502020204030204" pitchFamily="34" charset="0"/>
              </a:rPr>
              <a:t> العربية، ما جعله ي</a:t>
            </a:r>
            <a:r>
              <a:rPr lang="ar-DZ" sz="2200" b="1" kern="100" dirty="0">
                <a:latin typeface="Calibri" panose="020F0502020204030204" pitchFamily="34" charset="0"/>
                <a:ea typeface="Calibri" panose="020F0502020204030204" pitchFamily="34" charset="0"/>
              </a:rPr>
              <a:t>َ</a:t>
            </a:r>
            <a:r>
              <a:rPr lang="ar-SA" sz="2200" b="1" kern="100" dirty="0">
                <a:latin typeface="Calibri" panose="020F0502020204030204" pitchFamily="34" charset="0"/>
                <a:ea typeface="Calibri" panose="020F0502020204030204" pitchFamily="34" charset="0"/>
              </a:rPr>
              <a:t>لقى ص</a:t>
            </a:r>
            <a:r>
              <a:rPr lang="ar-DZ" sz="2200" b="1" kern="100" dirty="0">
                <a:latin typeface="Calibri" panose="020F0502020204030204" pitchFamily="34" charset="0"/>
                <a:ea typeface="Calibri" panose="020F0502020204030204" pitchFamily="34" charset="0"/>
              </a:rPr>
              <a:t>َ</a:t>
            </a:r>
            <a:r>
              <a:rPr lang="ar-SA" sz="2200" b="1" kern="100" dirty="0" err="1">
                <a:latin typeface="Calibri" panose="020F0502020204030204" pitchFamily="34" charset="0"/>
                <a:ea typeface="Calibri" panose="020F0502020204030204" pitchFamily="34" charset="0"/>
              </a:rPr>
              <a:t>دى</a:t>
            </a:r>
            <a:r>
              <a:rPr lang="ar-DZ" sz="2200" b="1" kern="100" dirty="0">
                <a:latin typeface="Calibri" panose="020F0502020204030204" pitchFamily="34" charset="0"/>
                <a:ea typeface="Calibri" panose="020F0502020204030204" pitchFamily="34" charset="0"/>
              </a:rPr>
              <a:t>ً</a:t>
            </a:r>
            <a:r>
              <a:rPr lang="ar-SA" sz="2200" b="1" kern="100" dirty="0">
                <a:latin typeface="Calibri" panose="020F0502020204030204" pitchFamily="34" charset="0"/>
                <a:ea typeface="Calibri" panose="020F0502020204030204" pitchFamily="34" charset="0"/>
              </a:rPr>
              <a:t> عند الجمهور</a:t>
            </a:r>
            <a:r>
              <a:rPr lang="fr-FR" sz="2200" b="1" kern="100" dirty="0">
                <a:latin typeface="Calibri" panose="020F0502020204030204" pitchFamily="34" charset="0"/>
                <a:ea typeface="Calibri" panose="020F0502020204030204" pitchFamily="34" charset="0"/>
                <a:cs typeface="Arial" panose="020B0604020202020204" pitchFamily="34" charset="0"/>
              </a:rPr>
              <a:t>.”</a:t>
            </a:r>
          </a:p>
        </p:txBody>
      </p:sp>
      <p:sp>
        <p:nvSpPr>
          <p:cNvPr id="13" name="ZoneTexte 12">
            <a:extLst>
              <a:ext uri="{FF2B5EF4-FFF2-40B4-BE49-F238E27FC236}">
                <a16:creationId xmlns:a16="http://schemas.microsoft.com/office/drawing/2014/main" id="{CB26D394-C197-6C86-B3ED-5401929BE6BB}"/>
              </a:ext>
            </a:extLst>
          </p:cNvPr>
          <p:cNvSpPr txBox="1"/>
          <p:nvPr/>
        </p:nvSpPr>
        <p:spPr>
          <a:xfrm>
            <a:off x="464077" y="6027165"/>
            <a:ext cx="7405576" cy="369332"/>
          </a:xfrm>
          <a:prstGeom prst="rect">
            <a:avLst/>
          </a:prstGeom>
          <a:noFill/>
        </p:spPr>
        <p:txBody>
          <a:bodyPr wrap="square">
            <a:spAutoFit/>
          </a:bodyPr>
          <a:lstStyle/>
          <a:p>
            <a:r>
              <a:rPr lang="fr-FR" b="1" dirty="0"/>
              <a:t>https://2u.pw/QbXUR</a:t>
            </a:r>
          </a:p>
        </p:txBody>
      </p:sp>
      <p:pic>
        <p:nvPicPr>
          <p:cNvPr id="15" name="Image 14">
            <a:extLst>
              <a:ext uri="{FF2B5EF4-FFF2-40B4-BE49-F238E27FC236}">
                <a16:creationId xmlns:a16="http://schemas.microsoft.com/office/drawing/2014/main" id="{D0BAADBC-62D4-7CF5-838F-DECF7D7523F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5990" y="3614225"/>
            <a:ext cx="3170404" cy="2369575"/>
          </a:xfrm>
          <a:prstGeom prst="rect">
            <a:avLst/>
          </a:prstGeom>
        </p:spPr>
      </p:pic>
      <p:sp>
        <p:nvSpPr>
          <p:cNvPr id="16" name="Espace réservé pour une image  6">
            <a:extLst>
              <a:ext uri="{FF2B5EF4-FFF2-40B4-BE49-F238E27FC236}">
                <a16:creationId xmlns:a16="http://schemas.microsoft.com/office/drawing/2014/main" id="{5EB59672-39CF-EAB6-28BD-B7BA5384D637}"/>
              </a:ext>
            </a:extLst>
          </p:cNvPr>
          <p:cNvSpPr>
            <a:spLocks noGrp="1"/>
          </p:cNvSpPr>
          <p:nvPr>
            <p:ph type="pic" sz="quarter" idx="10"/>
          </p:nvPr>
        </p:nvSpPr>
        <p:spPr>
          <a:xfrm>
            <a:off x="-2455892" y="-715145"/>
            <a:ext cx="6826172" cy="6857998"/>
          </a:xfrm>
        </p:spPr>
      </p:sp>
      <p:sp>
        <p:nvSpPr>
          <p:cNvPr id="7" name="ZoneTexte 6">
            <a:extLst>
              <a:ext uri="{FF2B5EF4-FFF2-40B4-BE49-F238E27FC236}">
                <a16:creationId xmlns:a16="http://schemas.microsoft.com/office/drawing/2014/main" id="{4E0CE8BE-8EA1-41CB-2C25-2FEDA78DC1F3}"/>
              </a:ext>
            </a:extLst>
          </p:cNvPr>
          <p:cNvSpPr txBox="1"/>
          <p:nvPr/>
        </p:nvSpPr>
        <p:spPr>
          <a:xfrm>
            <a:off x="4132101" y="598353"/>
            <a:ext cx="7340884" cy="712824"/>
          </a:xfrm>
          <a:prstGeom prst="rect">
            <a:avLst/>
          </a:prstGeom>
          <a:noFill/>
        </p:spPr>
        <p:txBody>
          <a:bodyPr wrap="square">
            <a:spAutoFit/>
          </a:bodyPr>
          <a:lstStyle/>
          <a:p>
            <a:pPr algn="ctr">
              <a:lnSpc>
                <a:spcPct val="120000"/>
              </a:lnSpc>
            </a:pPr>
            <a:r>
              <a:rPr lang="ar-DZ" sz="3600" b="1" dirty="0">
                <a:solidFill>
                  <a:srgbClr val="00B0F0"/>
                </a:solidFill>
                <a:latin typeface="Alexandria" charset="0"/>
                <a:cs typeface="Alexandria" charset="0"/>
              </a:rPr>
              <a:t>أنواع النقد التلفزيوني</a:t>
            </a:r>
          </a:p>
        </p:txBody>
      </p:sp>
      <p:sp>
        <p:nvSpPr>
          <p:cNvPr id="9" name="Rectangle 8">
            <a:extLst>
              <a:ext uri="{FF2B5EF4-FFF2-40B4-BE49-F238E27FC236}">
                <a16:creationId xmlns:a16="http://schemas.microsoft.com/office/drawing/2014/main" id="{171AB8B1-1C66-D7CC-168A-52FC385174E2}"/>
              </a:ext>
            </a:extLst>
          </p:cNvPr>
          <p:cNvSpPr/>
          <p:nvPr/>
        </p:nvSpPr>
        <p:spPr>
          <a:xfrm>
            <a:off x="5073232" y="672531"/>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02</a:t>
            </a:r>
            <a:endParaRPr lang="en-US" sz="4000" b="1" dirty="0">
              <a:ea typeface="Roboto Light" panose="02000000000000000000" pitchFamily="2" charset="0"/>
            </a:endParaRPr>
          </a:p>
        </p:txBody>
      </p:sp>
    </p:spTree>
    <p:extLst>
      <p:ext uri="{BB962C8B-B14F-4D97-AF65-F5344CB8AC3E}">
        <p14:creationId xmlns:p14="http://schemas.microsoft.com/office/powerpoint/2010/main" val="361024008"/>
      </p:ext>
    </p:extLst>
  </p:cSld>
  <p:clrMapOvr>
    <a:masterClrMapping/>
  </p:clrMapOvr>
  <p:transition spd="med" advTm="507434">
    <p:pull/>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66517C-A833-B151-3DEE-A93DB0A59AD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65E6F27-11B2-3C0D-224C-080A4D7C48B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5CD990DB-DA73-0CC2-D7A7-69C789068538}"/>
              </a:ext>
            </a:extLst>
          </p:cNvPr>
          <p:cNvSpPr/>
          <p:nvPr/>
        </p:nvSpPr>
        <p:spPr>
          <a:xfrm rot="16200000" flipV="1">
            <a:off x="-2786743" y="4262694"/>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70369A9-756B-1DB9-10FB-1CC56E04EB16}"/>
              </a:ext>
            </a:extLst>
          </p:cNvPr>
          <p:cNvSpPr/>
          <p:nvPr/>
        </p:nvSpPr>
        <p:spPr>
          <a:xfrm>
            <a:off x="3447288" y="552241"/>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271DA1BF-DC7C-7078-8539-F64927CC620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Espace réservé pour une image  6">
            <a:extLst>
              <a:ext uri="{FF2B5EF4-FFF2-40B4-BE49-F238E27FC236}">
                <a16:creationId xmlns:a16="http://schemas.microsoft.com/office/drawing/2014/main" id="{B69648F8-A547-FDF2-4C3D-FCC8976A0A13}"/>
              </a:ext>
            </a:extLst>
          </p:cNvPr>
          <p:cNvSpPr>
            <a:spLocks noGrp="1"/>
          </p:cNvSpPr>
          <p:nvPr>
            <p:ph type="pic" sz="quarter" idx="10"/>
          </p:nvPr>
        </p:nvSpPr>
        <p:spPr>
          <a:xfrm>
            <a:off x="-2220520" y="-832103"/>
            <a:ext cx="6826172" cy="6857998"/>
          </a:xfrm>
        </p:spPr>
      </p:sp>
      <p:sp>
        <p:nvSpPr>
          <p:cNvPr id="11" name="ZoneTexte 10">
            <a:extLst>
              <a:ext uri="{FF2B5EF4-FFF2-40B4-BE49-F238E27FC236}">
                <a16:creationId xmlns:a16="http://schemas.microsoft.com/office/drawing/2014/main" id="{84ACB37B-04D8-9BB0-982B-3FB262C88E24}"/>
              </a:ext>
            </a:extLst>
          </p:cNvPr>
          <p:cNvSpPr txBox="1"/>
          <p:nvPr/>
        </p:nvSpPr>
        <p:spPr>
          <a:xfrm>
            <a:off x="3447288" y="2044716"/>
            <a:ext cx="7787518" cy="470000"/>
          </a:xfrm>
          <a:prstGeom prst="rect">
            <a:avLst/>
          </a:prstGeom>
          <a:noFill/>
        </p:spPr>
        <p:txBody>
          <a:bodyPr wrap="square">
            <a:spAutoFit/>
          </a:bodyPr>
          <a:lstStyle/>
          <a:p>
            <a:pPr algn="just" rtl="1">
              <a:lnSpc>
                <a:spcPct val="107000"/>
              </a:lnSpc>
              <a:spcAft>
                <a:spcPts val="800"/>
              </a:spcAft>
              <a:buNone/>
            </a:pP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ZoneTexte 9">
            <a:extLst>
              <a:ext uri="{FF2B5EF4-FFF2-40B4-BE49-F238E27FC236}">
                <a16:creationId xmlns:a16="http://schemas.microsoft.com/office/drawing/2014/main" id="{16028257-9E85-6861-564D-ECA1B5E11D8C}"/>
              </a:ext>
            </a:extLst>
          </p:cNvPr>
          <p:cNvSpPr txBox="1"/>
          <p:nvPr/>
        </p:nvSpPr>
        <p:spPr>
          <a:xfrm>
            <a:off x="2857182" y="1799303"/>
            <a:ext cx="8078387" cy="4352025"/>
          </a:xfrm>
          <a:prstGeom prst="rect">
            <a:avLst/>
          </a:prstGeom>
          <a:noFill/>
        </p:spPr>
        <p:txBody>
          <a:bodyPr wrap="square">
            <a:spAutoFit/>
          </a:bodyPr>
          <a:lstStyle/>
          <a:p>
            <a:pPr algn="just" rtl="1">
              <a:lnSpc>
                <a:spcPct val="107000"/>
              </a:lnSpc>
              <a:spcAft>
                <a:spcPts val="800"/>
              </a:spcAft>
              <a:buNone/>
            </a:pPr>
            <a:r>
              <a:rPr lang="ar-SA" sz="26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3- الن</a:t>
            </a:r>
            <a:r>
              <a:rPr lang="ar-DZ" sz="26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a:t>
            </a:r>
            <a:r>
              <a:rPr lang="ar-SA" sz="26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قد الت</a:t>
            </a:r>
            <a:r>
              <a:rPr lang="ar-DZ" sz="26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a:t>
            </a:r>
            <a:r>
              <a:rPr lang="ar-SA" sz="26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نظيري: </a:t>
            </a:r>
            <a:r>
              <a:rPr lang="ar-SA" sz="2600" kern="100" dirty="0">
                <a:effectLst/>
                <a:latin typeface="Calibri" panose="020F0502020204030204" pitchFamily="34" charset="0"/>
                <a:ea typeface="Calibri" panose="020F0502020204030204" pitchFamily="34" charset="0"/>
                <a:cs typeface="Arial" panose="020B0604020202020204" pitchFamily="34" charset="0"/>
              </a:rPr>
              <a:t>هو ع</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بارة عن ت</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لك المقالات الصحفية</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 ال</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تي ت</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ستند على أ</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err="1">
                <a:effectLst/>
                <a:latin typeface="Calibri" panose="020F0502020204030204" pitchFamily="34" charset="0"/>
                <a:ea typeface="Calibri" panose="020F0502020204030204" pitchFamily="34" charset="0"/>
                <a:cs typeface="Arial" panose="020B0604020202020204" pitchFamily="34" charset="0"/>
              </a:rPr>
              <a:t>سس</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 ع</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لمية م</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ت</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err="1">
                <a:effectLst/>
                <a:latin typeface="Calibri" panose="020F0502020204030204" pitchFamily="34" charset="0"/>
                <a:ea typeface="Calibri" panose="020F0502020204030204" pitchFamily="34" charset="0"/>
                <a:cs typeface="Arial" panose="020B0604020202020204" pitchFamily="34" charset="0"/>
              </a:rPr>
              <a:t>ينة</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 ت</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ستند إلى الت</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حليل الم</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عم</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ق للعمل التلفزيوني</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 ب</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كل جوانبه </a:t>
            </a:r>
            <a:r>
              <a:rPr lang="ar-SA" sz="2600" kern="100" dirty="0" err="1">
                <a:effectLst/>
                <a:latin typeface="Calibri" panose="020F0502020204030204" pitchFamily="34" charset="0"/>
                <a:ea typeface="Calibri" panose="020F0502020204030204" pitchFamily="34" charset="0"/>
                <a:cs typeface="Arial" panose="020B0604020202020204" pitchFamily="34" charset="0"/>
              </a:rPr>
              <a:t>وأ</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بعاده</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 ل</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لبحث عن جوانب </a:t>
            </a:r>
            <a:r>
              <a:rPr lang="ar-SA" sz="2600" kern="100" dirty="0" err="1">
                <a:effectLst/>
                <a:latin typeface="Calibri" panose="020F0502020204030204" pitchFamily="34" charset="0"/>
                <a:ea typeface="Calibri" panose="020F0502020204030204" pitchFamily="34" charset="0"/>
                <a:cs typeface="Arial" panose="020B0604020202020204" pitchFamily="34" charset="0"/>
              </a:rPr>
              <a:t>الض</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عف فيه، ل</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تقديم ا</a:t>
            </a:r>
            <a:r>
              <a:rPr lang="ar-DZ" sz="2600" kern="100" dirty="0" err="1">
                <a:effectLst/>
                <a:latin typeface="Calibri" panose="020F0502020204030204" pitchFamily="34" charset="0"/>
                <a:ea typeface="Calibri" panose="020F0502020204030204" pitchFamily="34" charset="0"/>
                <a:cs typeface="Arial" panose="020B0604020202020204" pitchFamily="34" charset="0"/>
              </a:rPr>
              <a:t>لإِ</a:t>
            </a:r>
            <a:r>
              <a:rPr lang="ar-SA" sz="2600" kern="100" dirty="0" err="1">
                <a:effectLst/>
                <a:latin typeface="Calibri" panose="020F0502020204030204" pitchFamily="34" charset="0"/>
                <a:ea typeface="Calibri" panose="020F0502020204030204" pitchFamily="34" charset="0"/>
                <a:cs typeface="Arial" panose="020B0604020202020204" pitchFamily="34" charset="0"/>
              </a:rPr>
              <a:t>قتراحات</a:t>
            </a:r>
            <a:r>
              <a:rPr lang="ar-SA" sz="2600" kern="100" dirty="0">
                <a:effectLst/>
                <a:latin typeface="Calibri" panose="020F0502020204030204" pitchFamily="34" charset="0"/>
                <a:ea typeface="Calibri" panose="020F0502020204030204" pitchFamily="34" charset="0"/>
                <a:cs typeface="Arial" panose="020B0604020202020204" pitchFamily="34" charset="0"/>
              </a:rPr>
              <a:t> والح</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لول</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 ال</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تي من شأنها د</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ف</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ع العمل ن</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حو الأفضل والأحسن، وذلك من خلال ال</a:t>
            </a:r>
            <a:r>
              <a:rPr lang="ar-DZ" sz="2600" kern="100" dirty="0">
                <a:effectLst/>
                <a:latin typeface="Calibri" panose="020F0502020204030204" pitchFamily="34" charset="0"/>
                <a:ea typeface="Calibri" panose="020F0502020204030204" pitchFamily="34" charset="0"/>
                <a:cs typeface="Arial" panose="020B0604020202020204" pitchFamily="34" charset="0"/>
              </a:rPr>
              <a:t>إِ</a:t>
            </a:r>
            <a:r>
              <a:rPr lang="ar-SA" sz="2600" kern="100" dirty="0">
                <a:effectLst/>
                <a:latin typeface="Calibri" panose="020F0502020204030204" pitchFamily="34" charset="0"/>
                <a:ea typeface="Calibri" panose="020F0502020204030204" pitchFamily="34" charset="0"/>
                <a:cs typeface="Arial" panose="020B0604020202020204" pitchFamily="34" charset="0"/>
              </a:rPr>
              <a:t>ستناد إلى دراسات ومعرفة</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 متخصصة</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 ت</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س</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ت</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نطق م</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نهجيا ع</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ناصر العمل</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 وعادة</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 ما ت</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ت</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كفل المجلات والم</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لاحق الم</a:t>
            </a:r>
            <a:r>
              <a:rPr lang="ar-DZ" sz="2600" kern="100" dirty="0">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ت</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خص</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err="1">
                <a:effectLst/>
                <a:latin typeface="Calibri" panose="020F0502020204030204" pitchFamily="34" charset="0"/>
                <a:ea typeface="Calibri" panose="020F0502020204030204" pitchFamily="34" charset="0"/>
                <a:cs typeface="Arial" panose="020B0604020202020204" pitchFamily="34" charset="0"/>
              </a:rPr>
              <a:t>صة</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 ب</a:t>
            </a:r>
            <a:r>
              <a:rPr lang="ar-DZ" sz="2600" kern="100" dirty="0">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هذا النوع من الن</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قد</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 الذي يتطل</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ب م</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عرفة م</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err="1">
                <a:effectLst/>
                <a:latin typeface="Calibri" panose="020F0502020204030204" pitchFamily="34" charset="0"/>
                <a:ea typeface="Calibri" panose="020F0502020204030204" pitchFamily="34" charset="0"/>
                <a:cs typeface="Arial" panose="020B0604020202020204" pitchFamily="34" charset="0"/>
              </a:rPr>
              <a:t>عمقة</a:t>
            </a:r>
            <a:r>
              <a:rPr lang="ar-SA" sz="2600" kern="100" dirty="0">
                <a:effectLst/>
                <a:latin typeface="Calibri" panose="020F0502020204030204" pitchFamily="34" charset="0"/>
                <a:ea typeface="Calibri" panose="020F0502020204030204" pitchFamily="34" charset="0"/>
                <a:cs typeface="Arial" panose="020B0604020202020204" pitchFamily="34" charset="0"/>
              </a:rPr>
              <a:t> شاملة. وي</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عاني هذا النوع من الن</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قد في الوطن العربي</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 بأنه غ</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ير م</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err="1">
                <a:effectLst/>
                <a:latin typeface="Calibri" panose="020F0502020204030204" pitchFamily="34" charset="0"/>
                <a:ea typeface="Calibri" panose="020F0502020204030204" pitchFamily="34" charset="0"/>
                <a:cs typeface="Arial" panose="020B0604020202020204" pitchFamily="34" charset="0"/>
              </a:rPr>
              <a:t>عتمد</a:t>
            </a:r>
            <a:r>
              <a:rPr lang="ar-SA" sz="2600" kern="100" dirty="0">
                <a:effectLst/>
                <a:latin typeface="Calibri" panose="020F0502020204030204" pitchFamily="34" charset="0"/>
                <a:ea typeface="Calibri" panose="020F0502020204030204" pitchFamily="34" charset="0"/>
                <a:cs typeface="Arial" panose="020B0604020202020204" pitchFamily="34" charset="0"/>
              </a:rPr>
              <a:t> بشكل كبير، حيث يكاد يكون ن</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ادرا، لأن</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ه يتطل</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ب جهد</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ا كبير</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ا</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 للحصول على المعلومة، ولا ي</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شار</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ك في تحريك الس</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واك</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ن البصرية العربية</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 ل</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ن</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د</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ر</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ة</a:t>
            </a:r>
            <a:r>
              <a:rPr lang="ar-DZ" sz="2600" kern="100" dirty="0">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 إ</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قد</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ام د</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و</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ر</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 الن</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شر على ن</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ش</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ر</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ه</a:t>
            </a:r>
            <a:r>
              <a:rPr lang="fr-FR" sz="2600" kern="100" dirty="0">
                <a:effectLst/>
                <a:latin typeface="Calibri" panose="020F0502020204030204" pitchFamily="34" charset="0"/>
                <a:ea typeface="Calibri" panose="020F0502020204030204" pitchFamily="34" charset="0"/>
                <a:cs typeface="Arial" panose="020B0604020202020204" pitchFamily="34" charset="0"/>
              </a:rPr>
              <a:t>.</a:t>
            </a:r>
          </a:p>
        </p:txBody>
      </p:sp>
      <p:sp>
        <p:nvSpPr>
          <p:cNvPr id="4" name="ZoneTexte 3">
            <a:extLst>
              <a:ext uri="{FF2B5EF4-FFF2-40B4-BE49-F238E27FC236}">
                <a16:creationId xmlns:a16="http://schemas.microsoft.com/office/drawing/2014/main" id="{F8A2E8B3-7AB8-0526-BCF7-15CD17A31681}"/>
              </a:ext>
            </a:extLst>
          </p:cNvPr>
          <p:cNvSpPr txBox="1"/>
          <p:nvPr/>
        </p:nvSpPr>
        <p:spPr>
          <a:xfrm>
            <a:off x="3712837" y="629166"/>
            <a:ext cx="7222732" cy="712824"/>
          </a:xfrm>
          <a:prstGeom prst="rect">
            <a:avLst/>
          </a:prstGeom>
          <a:noFill/>
        </p:spPr>
        <p:txBody>
          <a:bodyPr wrap="square">
            <a:spAutoFit/>
          </a:bodyPr>
          <a:lstStyle/>
          <a:p>
            <a:pPr algn="ctr">
              <a:lnSpc>
                <a:spcPct val="120000"/>
              </a:lnSpc>
            </a:pPr>
            <a:r>
              <a:rPr lang="ar-DZ" sz="3600" b="1" dirty="0">
                <a:solidFill>
                  <a:srgbClr val="00B0F0"/>
                </a:solidFill>
                <a:latin typeface="Alexandria" charset="0"/>
                <a:cs typeface="Alexandria" charset="0"/>
              </a:rPr>
              <a:t>أنواع النقد التلفزيوني</a:t>
            </a:r>
          </a:p>
        </p:txBody>
      </p:sp>
      <p:sp>
        <p:nvSpPr>
          <p:cNvPr id="5" name="Rectangle 4">
            <a:extLst>
              <a:ext uri="{FF2B5EF4-FFF2-40B4-BE49-F238E27FC236}">
                <a16:creationId xmlns:a16="http://schemas.microsoft.com/office/drawing/2014/main" id="{FDB1BCDA-2E50-25C4-CF5D-3BFF348F83A3}"/>
              </a:ext>
            </a:extLst>
          </p:cNvPr>
          <p:cNvSpPr/>
          <p:nvPr/>
        </p:nvSpPr>
        <p:spPr>
          <a:xfrm>
            <a:off x="4699655" y="540363"/>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02</a:t>
            </a:r>
            <a:endParaRPr lang="en-US" sz="4000" b="1" dirty="0">
              <a:ea typeface="Roboto Light" panose="02000000000000000000" pitchFamily="2" charset="0"/>
            </a:endParaRPr>
          </a:p>
        </p:txBody>
      </p:sp>
    </p:spTree>
    <p:extLst>
      <p:ext uri="{BB962C8B-B14F-4D97-AF65-F5344CB8AC3E}">
        <p14:creationId xmlns:p14="http://schemas.microsoft.com/office/powerpoint/2010/main" val="2905459697"/>
      </p:ext>
    </p:extLst>
  </p:cSld>
  <p:clrMapOvr>
    <a:masterClrMapping/>
  </p:clrMapOvr>
  <p:transition spd="med" advTm="507434">
    <p:pull/>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0C6A7E-B92E-C22A-967E-A22F37ADFF2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36FD467A-D022-B713-0F35-B51A1B2848D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5E3DD4D6-6771-4616-9BCF-CECCA63B2E38}"/>
              </a:ext>
            </a:extLst>
          </p:cNvPr>
          <p:cNvSpPr/>
          <p:nvPr/>
        </p:nvSpPr>
        <p:spPr>
          <a:xfrm rot="16200000" flipV="1">
            <a:off x="-2786743" y="4262694"/>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EB9E9729-2721-534D-5B04-17B822A0876E}"/>
              </a:ext>
            </a:extLst>
          </p:cNvPr>
          <p:cNvSpPr/>
          <p:nvPr/>
        </p:nvSpPr>
        <p:spPr>
          <a:xfrm>
            <a:off x="3181645"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95945FF2-2C25-EC76-0866-65F7D5BF1AB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ZoneTexte 10">
            <a:extLst>
              <a:ext uri="{FF2B5EF4-FFF2-40B4-BE49-F238E27FC236}">
                <a16:creationId xmlns:a16="http://schemas.microsoft.com/office/drawing/2014/main" id="{03B9FA98-6FAD-B75C-F1BD-05A796D1BDF2}"/>
              </a:ext>
            </a:extLst>
          </p:cNvPr>
          <p:cNvSpPr txBox="1"/>
          <p:nvPr/>
        </p:nvSpPr>
        <p:spPr>
          <a:xfrm>
            <a:off x="895476" y="1136132"/>
            <a:ext cx="10516533" cy="4585871"/>
          </a:xfrm>
          <a:prstGeom prst="rect">
            <a:avLst/>
          </a:prstGeom>
          <a:noFill/>
        </p:spPr>
        <p:txBody>
          <a:bodyPr wrap="square">
            <a:spAutoFit/>
          </a:bodyPr>
          <a:lstStyle/>
          <a:p>
            <a:pPr marL="457200" indent="-457200" algn="just" rtl="1">
              <a:buFont typeface="Wingdings" panose="05000000000000000000" pitchFamily="2" charset="2"/>
              <a:buChar char="q"/>
            </a:pPr>
            <a:r>
              <a:rPr lang="ar-SA" sz="2800" b="1" dirty="0">
                <a:solidFill>
                  <a:schemeClr val="accent1"/>
                </a:solidFill>
              </a:rPr>
              <a:t>مثال</a:t>
            </a:r>
            <a:r>
              <a:rPr lang="fr-FR" sz="2800" b="1" dirty="0">
                <a:solidFill>
                  <a:schemeClr val="accent1"/>
                </a:solidFill>
              </a:rPr>
              <a:t>:</a:t>
            </a:r>
            <a:endParaRPr lang="ar-DZ" sz="2800" b="1" dirty="0">
              <a:solidFill>
                <a:schemeClr val="accent1"/>
              </a:solidFill>
            </a:endParaRPr>
          </a:p>
          <a:p>
            <a:pPr algn="just" rtl="1"/>
            <a:r>
              <a:rPr lang="ar-SA" sz="2400" dirty="0"/>
              <a:t>في إ</a:t>
            </a:r>
            <a:r>
              <a:rPr lang="ar-DZ" sz="2400" dirty="0"/>
              <a:t>ِ</a:t>
            </a:r>
            <a:r>
              <a:rPr lang="ar-SA" sz="2400" dirty="0"/>
              <a:t>حدى أ</a:t>
            </a:r>
            <a:r>
              <a:rPr lang="ar-DZ" sz="2400" dirty="0"/>
              <a:t>َ</a:t>
            </a:r>
            <a:r>
              <a:rPr lang="ar-SA" sz="2400" dirty="0"/>
              <a:t>عداد </a:t>
            </a:r>
            <a:r>
              <a:rPr lang="ar-SA" sz="2400" b="1" dirty="0"/>
              <a:t>مجلة العربي </a:t>
            </a:r>
            <a:r>
              <a:rPr lang="ar-SA" sz="2400" dirty="0"/>
              <a:t>(ال</a:t>
            </a:r>
            <a:r>
              <a:rPr lang="ar-DZ" sz="2400" dirty="0"/>
              <a:t>َّ</a:t>
            </a:r>
            <a:r>
              <a:rPr lang="ar-SA" sz="2400" dirty="0"/>
              <a:t>تي ت</a:t>
            </a:r>
            <a:r>
              <a:rPr lang="ar-DZ" sz="2400" dirty="0"/>
              <a:t>َ</a:t>
            </a:r>
            <a:r>
              <a:rPr lang="ar-SA" sz="2400" dirty="0"/>
              <a:t>ص</a:t>
            </a:r>
            <a:r>
              <a:rPr lang="ar-DZ" sz="2400" dirty="0"/>
              <a:t>ْ</a:t>
            </a:r>
            <a:r>
              <a:rPr lang="ar-SA" sz="2400" dirty="0"/>
              <a:t>در في الكويت)، نُش</a:t>
            </a:r>
            <a:r>
              <a:rPr lang="ar-DZ" sz="2400" dirty="0"/>
              <a:t>ِ</a:t>
            </a:r>
            <a:r>
              <a:rPr lang="ar-SA" sz="2400" dirty="0"/>
              <a:t>رت مقالات م</a:t>
            </a:r>
            <a:r>
              <a:rPr lang="ar-DZ" sz="2400" dirty="0"/>
              <a:t>ُ</a:t>
            </a:r>
            <a:r>
              <a:rPr lang="ar-SA" sz="2400" dirty="0"/>
              <a:t>طوّلة</a:t>
            </a:r>
            <a:r>
              <a:rPr lang="ar-DZ" sz="2400" dirty="0"/>
              <a:t>،</a:t>
            </a:r>
            <a:r>
              <a:rPr lang="ar-SA" sz="2400" dirty="0"/>
              <a:t> ت</a:t>
            </a:r>
            <a:r>
              <a:rPr lang="ar-DZ" sz="2400" dirty="0"/>
              <a:t>َ</a:t>
            </a:r>
            <a:r>
              <a:rPr lang="ar-SA" sz="2400" dirty="0"/>
              <a:t>ناولت الدراما الر</a:t>
            </a:r>
            <a:r>
              <a:rPr lang="ar-DZ" sz="2400" dirty="0"/>
              <a:t>َّ</a:t>
            </a:r>
            <a:r>
              <a:rPr lang="ar-SA" sz="2400" dirty="0" err="1"/>
              <a:t>مضانية</a:t>
            </a:r>
            <a:r>
              <a:rPr lang="ar-SA" sz="2400" dirty="0"/>
              <a:t> من ز</a:t>
            </a:r>
            <a:r>
              <a:rPr lang="ar-DZ" sz="2400" dirty="0"/>
              <a:t>َ</a:t>
            </a:r>
            <a:r>
              <a:rPr lang="ar-SA" sz="2400" dirty="0" err="1"/>
              <a:t>اوية</a:t>
            </a:r>
            <a:r>
              <a:rPr lang="ar-SA" sz="2400" dirty="0"/>
              <a:t> علمية تحليلية م</a:t>
            </a:r>
            <a:r>
              <a:rPr lang="ar-DZ" sz="2400" dirty="0"/>
              <a:t>ُ</a:t>
            </a:r>
            <a:r>
              <a:rPr lang="ar-SA" sz="2400" dirty="0" err="1"/>
              <a:t>عمقة</a:t>
            </a:r>
            <a:r>
              <a:rPr lang="fr-FR" sz="2400" dirty="0"/>
              <a:t>.</a:t>
            </a:r>
          </a:p>
          <a:p>
            <a:pPr algn="just" rtl="1"/>
            <a:r>
              <a:rPr lang="ar-SA" sz="2400" dirty="0"/>
              <a:t>إ</a:t>
            </a:r>
            <a:r>
              <a:rPr lang="ar-DZ" sz="2400" dirty="0"/>
              <a:t>ِ</a:t>
            </a:r>
            <a:r>
              <a:rPr lang="ar-SA" sz="2400" dirty="0"/>
              <a:t>حدى هذه المقالات جاءت بعنوان</a:t>
            </a:r>
            <a:r>
              <a:rPr lang="fr-FR" sz="2400" dirty="0"/>
              <a:t>: “</a:t>
            </a:r>
            <a:r>
              <a:rPr lang="ar-EG" sz="2400" b="1" dirty="0"/>
              <a:t>الدراما العربية.. س</a:t>
            </a:r>
            <a:r>
              <a:rPr lang="ar-DZ" sz="2400" b="1" dirty="0"/>
              <a:t>ُ</a:t>
            </a:r>
            <a:r>
              <a:rPr lang="ar-EG" sz="2400" b="1" dirty="0" err="1"/>
              <a:t>ؤال</a:t>
            </a:r>
            <a:r>
              <a:rPr lang="ar-EG" sz="2400" b="1" dirty="0"/>
              <a:t> ال</a:t>
            </a:r>
            <a:r>
              <a:rPr lang="ar-DZ" sz="2400" b="1" dirty="0"/>
              <a:t>إِ</a:t>
            </a:r>
            <a:r>
              <a:rPr lang="ar-EG" sz="2400" b="1" dirty="0"/>
              <a:t>رتقاء ب</a:t>
            </a:r>
            <a:r>
              <a:rPr lang="ar-DZ" sz="2400" b="1" dirty="0"/>
              <a:t>ِ</a:t>
            </a:r>
            <a:r>
              <a:rPr lang="ar-EG" sz="2400" b="1" dirty="0"/>
              <a:t>ذ</a:t>
            </a:r>
            <a:r>
              <a:rPr lang="ar-DZ" sz="2400" b="1" dirty="0"/>
              <a:t>َ</a:t>
            </a:r>
            <a:r>
              <a:rPr lang="ar-EG" sz="2400" b="1" dirty="0"/>
              <a:t>ات</a:t>
            </a:r>
            <a:r>
              <a:rPr lang="ar-DZ" sz="2400" b="1" dirty="0"/>
              <a:t>ِ</a:t>
            </a:r>
            <a:r>
              <a:rPr lang="ar-EG" sz="2400" b="1" dirty="0"/>
              <a:t>ها وترقية الم</a:t>
            </a:r>
            <a:r>
              <a:rPr lang="ar-DZ" sz="2400" b="1" dirty="0"/>
              <a:t>ُ</a:t>
            </a:r>
            <a:r>
              <a:rPr lang="ar-EG" sz="2400" b="1" dirty="0" err="1"/>
              <a:t>جتمعات</a:t>
            </a:r>
            <a:r>
              <a:rPr lang="ar-EG" sz="2400" b="1" dirty="0"/>
              <a:t> والم</a:t>
            </a:r>
            <a:r>
              <a:rPr lang="ar-DZ" sz="2400" b="1" dirty="0"/>
              <a:t>ُ</a:t>
            </a:r>
            <a:r>
              <a:rPr lang="ar-EG" sz="2400" b="1" dirty="0"/>
              <a:t>دن</a:t>
            </a:r>
            <a:r>
              <a:rPr lang="fr-FR" sz="2400" dirty="0"/>
              <a:t>”.</a:t>
            </a:r>
            <a:br>
              <a:rPr lang="fr-FR" sz="2400" dirty="0"/>
            </a:br>
            <a:r>
              <a:rPr lang="ar-SA" sz="2400" dirty="0"/>
              <a:t>في هذا المقال</a:t>
            </a:r>
            <a:r>
              <a:rPr lang="ar-DZ" sz="2400" dirty="0"/>
              <a:t>،</a:t>
            </a:r>
            <a:r>
              <a:rPr lang="ar-SA" sz="2400" dirty="0"/>
              <a:t> لم ي</a:t>
            </a:r>
            <a:r>
              <a:rPr lang="ar-DZ" sz="2400" dirty="0"/>
              <a:t>َ</a:t>
            </a:r>
            <a:r>
              <a:rPr lang="ar-SA" sz="2400" dirty="0"/>
              <a:t>ك</a:t>
            </a:r>
            <a:r>
              <a:rPr lang="ar-DZ" sz="2400" dirty="0"/>
              <a:t>ْ</a:t>
            </a:r>
            <a:r>
              <a:rPr lang="ar-SA" sz="2400" dirty="0"/>
              <a:t>تفِ الكاتب ب</a:t>
            </a:r>
            <a:r>
              <a:rPr lang="ar-DZ" sz="2400" dirty="0"/>
              <a:t>ِ</a:t>
            </a:r>
            <a:r>
              <a:rPr lang="ar-SA" sz="2400" dirty="0"/>
              <a:t>و</a:t>
            </a:r>
            <a:r>
              <a:rPr lang="ar-DZ" sz="2400" dirty="0"/>
              <a:t>َ</a:t>
            </a:r>
            <a:r>
              <a:rPr lang="ar-SA" sz="2400" dirty="0"/>
              <a:t>صف أو إ</a:t>
            </a:r>
            <a:r>
              <a:rPr lang="ar-DZ" sz="2400" dirty="0"/>
              <a:t>ِ</a:t>
            </a:r>
            <a:r>
              <a:rPr lang="ar-SA" sz="2400" dirty="0"/>
              <a:t>عطاء </a:t>
            </a:r>
            <a:r>
              <a:rPr lang="ar-DZ" sz="2400" dirty="0"/>
              <a:t>إِ</a:t>
            </a:r>
            <a:r>
              <a:rPr lang="ar-SA" sz="2400" dirty="0" err="1"/>
              <a:t>نطباعات</a:t>
            </a:r>
            <a:r>
              <a:rPr lang="ar-DZ" sz="2400" dirty="0"/>
              <a:t>ٍ</a:t>
            </a:r>
            <a:r>
              <a:rPr lang="ar-SA" sz="2400" dirty="0"/>
              <a:t>، ب</a:t>
            </a:r>
            <a:r>
              <a:rPr lang="ar-DZ" sz="2400" dirty="0"/>
              <a:t>َ</a:t>
            </a:r>
            <a:r>
              <a:rPr lang="ar-SA" sz="2400" dirty="0"/>
              <a:t>ل</a:t>
            </a:r>
            <a:r>
              <a:rPr lang="ar-DZ" sz="2400" dirty="0"/>
              <a:t>ْ</a:t>
            </a:r>
            <a:r>
              <a:rPr lang="ar-SA" sz="2400" dirty="0"/>
              <a:t> </a:t>
            </a:r>
            <a:r>
              <a:rPr lang="ar-DZ" sz="2400" dirty="0"/>
              <a:t>إِ</a:t>
            </a:r>
            <a:r>
              <a:rPr lang="ar-SA" sz="2400" dirty="0"/>
              <a:t>س</a:t>
            </a:r>
            <a:r>
              <a:rPr lang="ar-DZ" sz="2400" dirty="0"/>
              <a:t>ْ</a:t>
            </a:r>
            <a:r>
              <a:rPr lang="ar-SA" sz="2400" dirty="0"/>
              <a:t>تند إلى ن</a:t>
            </a:r>
            <a:r>
              <a:rPr lang="ar-DZ" sz="2400" dirty="0"/>
              <a:t>َ</a:t>
            </a:r>
            <a:r>
              <a:rPr lang="ar-SA" sz="2400" dirty="0" err="1"/>
              <a:t>ظريات</a:t>
            </a:r>
            <a:r>
              <a:rPr lang="ar-DZ" sz="2400" dirty="0"/>
              <a:t>ِ</a:t>
            </a:r>
            <a:r>
              <a:rPr lang="ar-SA" sz="2400" dirty="0"/>
              <a:t> ع</a:t>
            </a:r>
            <a:r>
              <a:rPr lang="ar-DZ" sz="2400" dirty="0"/>
              <a:t>ِ</a:t>
            </a:r>
            <a:r>
              <a:rPr lang="ar-SA" sz="2400" dirty="0"/>
              <a:t>لم ال</a:t>
            </a:r>
            <a:r>
              <a:rPr lang="ar-DZ" sz="2400" dirty="0"/>
              <a:t>إِ</a:t>
            </a:r>
            <a:r>
              <a:rPr lang="ar-SA" sz="2400" dirty="0" err="1"/>
              <a:t>جتماع</a:t>
            </a:r>
            <a:r>
              <a:rPr lang="ar-SA" sz="2400" dirty="0"/>
              <a:t> </a:t>
            </a:r>
            <a:r>
              <a:rPr lang="ar-SA" sz="2400" dirty="0" err="1"/>
              <a:t>الإ</a:t>
            </a:r>
            <a:r>
              <a:rPr lang="ar-DZ" sz="2400" dirty="0"/>
              <a:t>ِ</a:t>
            </a:r>
            <a:r>
              <a:rPr lang="ar-SA" sz="2400" dirty="0"/>
              <a:t>علامي ونظريات ال</a:t>
            </a:r>
            <a:r>
              <a:rPr lang="ar-DZ" sz="2400" dirty="0"/>
              <a:t>إِ</a:t>
            </a:r>
            <a:r>
              <a:rPr lang="ar-SA" sz="2400" dirty="0"/>
              <a:t>تصال، وقام بتحليل</a:t>
            </a:r>
            <a:r>
              <a:rPr lang="fr-FR" sz="2400" dirty="0"/>
              <a:t>:</a:t>
            </a:r>
          </a:p>
          <a:p>
            <a:pPr marL="342900" lvl="0" indent="-342900" algn="just" rtl="1">
              <a:buFont typeface="Wingdings" panose="05000000000000000000" pitchFamily="2" charset="2"/>
              <a:buChar char="§"/>
            </a:pPr>
            <a:r>
              <a:rPr lang="ar-SA" sz="2400" dirty="0"/>
              <a:t>الب</a:t>
            </a:r>
            <a:r>
              <a:rPr lang="ar-DZ" sz="2400" dirty="0"/>
              <a:t>ُ</a:t>
            </a:r>
            <a:r>
              <a:rPr lang="ar-SA" sz="2400" dirty="0"/>
              <a:t>نية الس</a:t>
            </a:r>
            <a:r>
              <a:rPr lang="ar-DZ" sz="2400" dirty="0"/>
              <a:t>َّ</a:t>
            </a:r>
            <a:r>
              <a:rPr lang="ar-SA" sz="2400" dirty="0"/>
              <a:t>ردية للمسلسل (البداية – الع</a:t>
            </a:r>
            <a:r>
              <a:rPr lang="ar-DZ" sz="2400" dirty="0"/>
              <a:t>ُ</a:t>
            </a:r>
            <a:r>
              <a:rPr lang="ar-SA" sz="2400" dirty="0"/>
              <a:t>قدة – الح</a:t>
            </a:r>
            <a:r>
              <a:rPr lang="ar-DZ" sz="2400" dirty="0"/>
              <a:t>َ</a:t>
            </a:r>
            <a:r>
              <a:rPr lang="ar-SA" sz="2400" dirty="0"/>
              <a:t>ل)</a:t>
            </a:r>
            <a:r>
              <a:rPr lang="fr-FR" sz="2400" dirty="0"/>
              <a:t>.</a:t>
            </a:r>
          </a:p>
          <a:p>
            <a:pPr marL="342900" lvl="0" indent="-342900" algn="just" rtl="1">
              <a:buFont typeface="Wingdings" panose="05000000000000000000" pitchFamily="2" charset="2"/>
              <a:buChar char="§"/>
            </a:pPr>
            <a:r>
              <a:rPr lang="ar-SA" sz="2400" dirty="0"/>
              <a:t>أ</a:t>
            </a:r>
            <a:r>
              <a:rPr lang="ar-DZ" sz="2400" dirty="0"/>
              <a:t>َ</a:t>
            </a:r>
            <a:r>
              <a:rPr lang="ar-SA" sz="2400" dirty="0"/>
              <a:t>ب</a:t>
            </a:r>
            <a:r>
              <a:rPr lang="ar-DZ" sz="2400" dirty="0"/>
              <a:t>ْ</a:t>
            </a:r>
            <a:r>
              <a:rPr lang="ar-SA" sz="2400" dirty="0"/>
              <a:t>عاد الشخصيات </a:t>
            </a:r>
            <a:r>
              <a:rPr lang="ar-DZ" sz="2400" dirty="0"/>
              <a:t>(</a:t>
            </a:r>
            <a:r>
              <a:rPr lang="ar-SA" sz="2400" dirty="0"/>
              <a:t>ال</a:t>
            </a:r>
            <a:r>
              <a:rPr lang="ar-DZ" sz="2400" dirty="0"/>
              <a:t>إِ</a:t>
            </a:r>
            <a:r>
              <a:rPr lang="ar-SA" sz="2400" dirty="0" err="1"/>
              <a:t>جتماعية</a:t>
            </a:r>
            <a:r>
              <a:rPr lang="ar-SA" sz="2400" dirty="0"/>
              <a:t>، النفسية، الر</a:t>
            </a:r>
            <a:r>
              <a:rPr lang="ar-DZ" sz="2400" dirty="0"/>
              <a:t>َّ</a:t>
            </a:r>
            <a:r>
              <a:rPr lang="ar-SA" sz="2400" dirty="0"/>
              <a:t>مزية</a:t>
            </a:r>
            <a:r>
              <a:rPr lang="ar-DZ" sz="2400" dirty="0"/>
              <a:t>)</a:t>
            </a:r>
            <a:r>
              <a:rPr lang="fr-FR" sz="2400" dirty="0"/>
              <a:t>.</a:t>
            </a:r>
          </a:p>
          <a:p>
            <a:pPr marL="342900" lvl="0" indent="-342900" algn="just" rtl="1">
              <a:buFont typeface="Wingdings" panose="05000000000000000000" pitchFamily="2" charset="2"/>
              <a:buChar char="§"/>
            </a:pPr>
            <a:r>
              <a:rPr lang="ar-SA" sz="2400" dirty="0"/>
              <a:t>الرسائل </a:t>
            </a:r>
            <a:r>
              <a:rPr lang="ar-SA" sz="2400" dirty="0" err="1"/>
              <a:t>الض</a:t>
            </a:r>
            <a:r>
              <a:rPr lang="ar-DZ" sz="2400" dirty="0"/>
              <a:t>ِ</a:t>
            </a:r>
            <a:r>
              <a:rPr lang="ar-SA" sz="2400" dirty="0"/>
              <a:t>منية وعلاقتها ب</a:t>
            </a:r>
            <a:r>
              <a:rPr lang="ar-DZ" sz="2400" dirty="0"/>
              <a:t>ِ</a:t>
            </a:r>
            <a:r>
              <a:rPr lang="ar-SA" sz="2400" dirty="0"/>
              <a:t>الق</a:t>
            </a:r>
            <a:r>
              <a:rPr lang="ar-DZ" sz="2400" dirty="0"/>
              <a:t>ِ</a:t>
            </a:r>
            <a:r>
              <a:rPr lang="ar-SA" sz="2400" dirty="0"/>
              <a:t>يم الث</a:t>
            </a:r>
            <a:r>
              <a:rPr lang="ar-DZ" sz="2400" dirty="0"/>
              <a:t>َّ</a:t>
            </a:r>
            <a:r>
              <a:rPr lang="ar-SA" sz="2400" dirty="0"/>
              <a:t>قافية في المجتمع</a:t>
            </a:r>
            <a:r>
              <a:rPr lang="fr-FR" sz="2400" dirty="0"/>
              <a:t>.</a:t>
            </a:r>
          </a:p>
          <a:p>
            <a:pPr marL="342900" lvl="0" indent="-342900" algn="just" rtl="1">
              <a:buFont typeface="Wingdings" panose="05000000000000000000" pitchFamily="2" charset="2"/>
              <a:buChar char="§"/>
            </a:pPr>
            <a:r>
              <a:rPr lang="ar-SA" sz="2400" dirty="0"/>
              <a:t>الل</a:t>
            </a:r>
            <a:r>
              <a:rPr lang="ar-DZ" sz="2400" dirty="0"/>
              <a:t>ُّ</a:t>
            </a:r>
            <a:r>
              <a:rPr lang="ar-SA" sz="2400" dirty="0" err="1"/>
              <a:t>غة</a:t>
            </a:r>
            <a:r>
              <a:rPr lang="ar-SA" sz="2400" dirty="0"/>
              <a:t> البصرية</a:t>
            </a:r>
            <a:r>
              <a:rPr lang="fr-FR" sz="2400" dirty="0"/>
              <a:t>: </a:t>
            </a:r>
            <a:r>
              <a:rPr lang="ar-DZ" sz="2400" dirty="0"/>
              <a:t> </a:t>
            </a:r>
            <a:r>
              <a:rPr lang="ar-SA" sz="2400" dirty="0"/>
              <a:t>الكاميرا، الإضاءة، الإخراج</a:t>
            </a:r>
            <a:r>
              <a:rPr lang="ar-DZ" sz="2400" dirty="0"/>
              <a:t>.</a:t>
            </a:r>
            <a:endParaRPr lang="fr-FR" sz="2400" dirty="0"/>
          </a:p>
          <a:p>
            <a:pPr lvl="0" algn="just" rtl="1"/>
            <a:r>
              <a:rPr lang="ar-SA" sz="2400" dirty="0"/>
              <a:t>الكاتب هنا </a:t>
            </a:r>
            <a:r>
              <a:rPr lang="ar-DZ" sz="2400" dirty="0"/>
              <a:t>إِ</a:t>
            </a:r>
            <a:r>
              <a:rPr lang="ar-SA" sz="2400" dirty="0" err="1"/>
              <a:t>عتمد</a:t>
            </a:r>
            <a:r>
              <a:rPr lang="ar-SA" sz="2400" dirty="0"/>
              <a:t> على م</a:t>
            </a:r>
            <a:r>
              <a:rPr lang="ar-DZ" sz="2400" dirty="0"/>
              <a:t>َ</a:t>
            </a:r>
            <a:r>
              <a:rPr lang="ar-SA" sz="2400" dirty="0"/>
              <a:t>راجع ع</a:t>
            </a:r>
            <a:r>
              <a:rPr lang="ar-DZ" sz="2400" dirty="0"/>
              <a:t>ِ</a:t>
            </a:r>
            <a:r>
              <a:rPr lang="ar-SA" sz="2400" dirty="0"/>
              <a:t>لمية</a:t>
            </a:r>
            <a:r>
              <a:rPr lang="ar-DZ" sz="2400" dirty="0"/>
              <a:t>:</a:t>
            </a:r>
            <a:r>
              <a:rPr lang="ar-SA" sz="2400" dirty="0"/>
              <a:t> (مفاهيم من نظرية ال</a:t>
            </a:r>
            <a:r>
              <a:rPr lang="ar-DZ" sz="2400" dirty="0"/>
              <a:t>إِ</a:t>
            </a:r>
            <a:r>
              <a:rPr lang="ar-SA" sz="2400" dirty="0"/>
              <a:t>تصال، الد</a:t>
            </a:r>
            <a:r>
              <a:rPr lang="ar-DZ" sz="2400" dirty="0"/>
              <a:t>ِ</a:t>
            </a:r>
            <a:r>
              <a:rPr lang="ar-SA" sz="2400" dirty="0"/>
              <a:t>راسات الثقافية، والم</a:t>
            </a:r>
            <a:r>
              <a:rPr lang="ar-DZ" sz="2400" dirty="0"/>
              <a:t>َ</a:t>
            </a:r>
            <a:r>
              <a:rPr lang="ar-SA" sz="2400" dirty="0"/>
              <a:t>ناهج الس</a:t>
            </a:r>
            <a:r>
              <a:rPr lang="ar-DZ" sz="2400" dirty="0"/>
              <a:t>ِ</a:t>
            </a:r>
            <a:r>
              <a:rPr lang="ar-SA" sz="2400" dirty="0"/>
              <a:t>يم</a:t>
            </a:r>
            <a:r>
              <a:rPr lang="ar-DZ" sz="2400" dirty="0"/>
              <a:t>ْ</a:t>
            </a:r>
            <a:r>
              <a:rPr lang="ar-SA" sz="2400" dirty="0"/>
              <a:t>ي</a:t>
            </a:r>
            <a:r>
              <a:rPr lang="ar-DZ" sz="2400" dirty="0"/>
              <a:t>ُ</a:t>
            </a:r>
            <a:r>
              <a:rPr lang="ar-SA" sz="2400" dirty="0" err="1"/>
              <a:t>ولوجية</a:t>
            </a:r>
            <a:r>
              <a:rPr lang="ar-SA" sz="2400" dirty="0"/>
              <a:t>)، ل</a:t>
            </a:r>
            <a:r>
              <a:rPr lang="ar-DZ" sz="2400" dirty="0"/>
              <a:t>ِ</a:t>
            </a:r>
            <a:r>
              <a:rPr lang="ar-SA" sz="2400" dirty="0"/>
              <a:t>يُبرز ن</a:t>
            </a:r>
            <a:r>
              <a:rPr lang="ar-DZ" sz="2400" dirty="0"/>
              <a:t>ِ</a:t>
            </a:r>
            <a:r>
              <a:rPr lang="ar-SA" sz="2400" dirty="0"/>
              <a:t>قاط القوة والضعف في العمل التلفزيوني، مع حلول</a:t>
            </a:r>
            <a:r>
              <a:rPr lang="ar-DZ" sz="2400" dirty="0"/>
              <a:t>ٍ</a:t>
            </a:r>
            <a:r>
              <a:rPr lang="ar-SA" sz="2400" dirty="0"/>
              <a:t> عملية</a:t>
            </a:r>
            <a:r>
              <a:rPr lang="ar-DZ" sz="2400" dirty="0"/>
              <a:t>ٍ</a:t>
            </a:r>
            <a:r>
              <a:rPr lang="ar-SA" sz="2400" dirty="0"/>
              <a:t> ل</a:t>
            </a:r>
            <a:r>
              <a:rPr lang="ar-DZ" sz="2400" dirty="0"/>
              <a:t>ِ</a:t>
            </a:r>
            <a:r>
              <a:rPr lang="ar-SA" sz="2400" dirty="0"/>
              <a:t>تحسين ج</a:t>
            </a:r>
            <a:r>
              <a:rPr lang="ar-DZ" sz="2400" dirty="0"/>
              <a:t>َ</a:t>
            </a:r>
            <a:r>
              <a:rPr lang="ar-SA" sz="2400" dirty="0"/>
              <a:t>ودة الإنتاج</a:t>
            </a:r>
            <a:r>
              <a:rPr lang="fr-FR" sz="2400" dirty="0"/>
              <a:t>.</a:t>
            </a:r>
          </a:p>
        </p:txBody>
      </p:sp>
      <p:pic>
        <p:nvPicPr>
          <p:cNvPr id="4" name="Image 3">
            <a:extLst>
              <a:ext uri="{FF2B5EF4-FFF2-40B4-BE49-F238E27FC236}">
                <a16:creationId xmlns:a16="http://schemas.microsoft.com/office/drawing/2014/main" id="{03EAD96F-FB8D-18F2-D11B-C943EE12389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76488" y="3625703"/>
            <a:ext cx="2689920" cy="798032"/>
          </a:xfrm>
          <a:prstGeom prst="rect">
            <a:avLst/>
          </a:prstGeom>
        </p:spPr>
      </p:pic>
      <p:sp>
        <p:nvSpPr>
          <p:cNvPr id="9" name="ZoneTexte 8">
            <a:extLst>
              <a:ext uri="{FF2B5EF4-FFF2-40B4-BE49-F238E27FC236}">
                <a16:creationId xmlns:a16="http://schemas.microsoft.com/office/drawing/2014/main" id="{C4F88FF0-C661-B233-0E02-1882F223B4D0}"/>
              </a:ext>
            </a:extLst>
          </p:cNvPr>
          <p:cNvSpPr txBox="1"/>
          <p:nvPr/>
        </p:nvSpPr>
        <p:spPr>
          <a:xfrm>
            <a:off x="1206796" y="5905221"/>
            <a:ext cx="6836734" cy="369332"/>
          </a:xfrm>
          <a:prstGeom prst="rect">
            <a:avLst/>
          </a:prstGeom>
          <a:noFill/>
        </p:spPr>
        <p:txBody>
          <a:bodyPr wrap="square">
            <a:spAutoFit/>
          </a:bodyPr>
          <a:lstStyle/>
          <a:p>
            <a:r>
              <a:rPr lang="fr-FR" b="1" dirty="0"/>
              <a:t>https://alarabi.nccal.gov.kw/Home/Article/3511</a:t>
            </a:r>
          </a:p>
        </p:txBody>
      </p:sp>
      <p:sp>
        <p:nvSpPr>
          <p:cNvPr id="3" name="ZoneTexte 2">
            <a:extLst>
              <a:ext uri="{FF2B5EF4-FFF2-40B4-BE49-F238E27FC236}">
                <a16:creationId xmlns:a16="http://schemas.microsoft.com/office/drawing/2014/main" id="{AB8CCA83-22F8-1FFF-3C2F-BDD28A25B9DE}"/>
              </a:ext>
            </a:extLst>
          </p:cNvPr>
          <p:cNvSpPr txBox="1"/>
          <p:nvPr/>
        </p:nvSpPr>
        <p:spPr>
          <a:xfrm>
            <a:off x="3712837" y="629166"/>
            <a:ext cx="7222732" cy="712824"/>
          </a:xfrm>
          <a:prstGeom prst="rect">
            <a:avLst/>
          </a:prstGeom>
          <a:noFill/>
        </p:spPr>
        <p:txBody>
          <a:bodyPr wrap="square">
            <a:spAutoFit/>
          </a:bodyPr>
          <a:lstStyle/>
          <a:p>
            <a:pPr algn="ctr">
              <a:lnSpc>
                <a:spcPct val="120000"/>
              </a:lnSpc>
            </a:pPr>
            <a:r>
              <a:rPr lang="ar-DZ" sz="3600" b="1" dirty="0">
                <a:solidFill>
                  <a:srgbClr val="00B0F0"/>
                </a:solidFill>
                <a:latin typeface="Alexandria" charset="0"/>
                <a:cs typeface="Alexandria" charset="0"/>
              </a:rPr>
              <a:t>أنواع النقد التلفزيوني</a:t>
            </a:r>
          </a:p>
        </p:txBody>
      </p:sp>
      <p:sp>
        <p:nvSpPr>
          <p:cNvPr id="5" name="Rectangle 4">
            <a:extLst>
              <a:ext uri="{FF2B5EF4-FFF2-40B4-BE49-F238E27FC236}">
                <a16:creationId xmlns:a16="http://schemas.microsoft.com/office/drawing/2014/main" id="{ADB2826C-5A5E-3E78-A632-B89B4929E445}"/>
              </a:ext>
            </a:extLst>
          </p:cNvPr>
          <p:cNvSpPr/>
          <p:nvPr/>
        </p:nvSpPr>
        <p:spPr>
          <a:xfrm>
            <a:off x="4625163" y="555998"/>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02</a:t>
            </a:r>
            <a:endParaRPr lang="en-US" sz="4000" b="1" dirty="0">
              <a:ea typeface="Roboto Light" panose="02000000000000000000" pitchFamily="2" charset="0"/>
            </a:endParaRPr>
          </a:p>
        </p:txBody>
      </p:sp>
    </p:spTree>
    <p:extLst>
      <p:ext uri="{BB962C8B-B14F-4D97-AF65-F5344CB8AC3E}">
        <p14:creationId xmlns:p14="http://schemas.microsoft.com/office/powerpoint/2010/main" val="3778599514"/>
      </p:ext>
    </p:extLst>
  </p:cSld>
  <p:clrMapOvr>
    <a:masterClrMapping/>
  </p:clrMapOvr>
  <p:transition spd="med" advTm="507434">
    <p:pull/>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EACA5F-00F3-BFC7-FC1E-63AEE922C90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2A04B6F-4DBC-969B-0B82-124C7AABCB6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B323CAD0-5720-785B-B31D-C6F5423D0450}"/>
              </a:ext>
            </a:extLst>
          </p:cNvPr>
          <p:cNvSpPr/>
          <p:nvPr/>
        </p:nvSpPr>
        <p:spPr>
          <a:xfrm>
            <a:off x="3448535" y="57354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F7B847A4-587C-6503-6B6B-66AAC2B2D66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ZoneTexte 10">
            <a:extLst>
              <a:ext uri="{FF2B5EF4-FFF2-40B4-BE49-F238E27FC236}">
                <a16:creationId xmlns:a16="http://schemas.microsoft.com/office/drawing/2014/main" id="{9E4B4115-5B5C-C671-421D-95ABD1BFDA86}"/>
              </a:ext>
            </a:extLst>
          </p:cNvPr>
          <p:cNvSpPr txBox="1"/>
          <p:nvPr/>
        </p:nvSpPr>
        <p:spPr>
          <a:xfrm>
            <a:off x="3448535" y="1202344"/>
            <a:ext cx="8079071" cy="5386090"/>
          </a:xfrm>
          <a:prstGeom prst="rect">
            <a:avLst/>
          </a:prstGeom>
          <a:noFill/>
        </p:spPr>
        <p:txBody>
          <a:bodyPr wrap="square">
            <a:spAutoFit/>
          </a:bodyPr>
          <a:lstStyle/>
          <a:p>
            <a:pPr algn="just" rtl="1"/>
            <a:r>
              <a:rPr lang="ar-DZ" sz="2400" b="1" dirty="0"/>
              <a:t>ب – </a:t>
            </a:r>
            <a:r>
              <a:rPr lang="ar-DZ" sz="2800" b="1" dirty="0"/>
              <a:t>النَّقد المُصَوَّر :</a:t>
            </a:r>
            <a:endParaRPr lang="fr-FR" sz="2800" dirty="0"/>
          </a:p>
          <a:p>
            <a:pPr algn="just" rtl="1"/>
            <a:r>
              <a:rPr lang="ar-SA" sz="2400" dirty="0"/>
              <a:t>أم</a:t>
            </a:r>
            <a:r>
              <a:rPr lang="ar-DZ" sz="2400" dirty="0"/>
              <a:t>َّ</a:t>
            </a:r>
            <a:r>
              <a:rPr lang="ar-SA" sz="2400" dirty="0"/>
              <a:t>ا الن</a:t>
            </a:r>
            <a:r>
              <a:rPr lang="ar-DZ" sz="2400" dirty="0"/>
              <a:t>َّ</a:t>
            </a:r>
            <a:r>
              <a:rPr lang="ar-SA" sz="2400" dirty="0"/>
              <a:t>قد الم</a:t>
            </a:r>
            <a:r>
              <a:rPr lang="ar-DZ" sz="2400" dirty="0"/>
              <a:t>ُ</a:t>
            </a:r>
            <a:r>
              <a:rPr lang="ar-SA" sz="2400" dirty="0" err="1"/>
              <a:t>صو</a:t>
            </a:r>
            <a:r>
              <a:rPr lang="ar-DZ" sz="2400" dirty="0"/>
              <a:t>َّ</a:t>
            </a:r>
            <a:r>
              <a:rPr lang="ar-SA" sz="2400" dirty="0"/>
              <a:t>ر: ف</a:t>
            </a:r>
            <a:r>
              <a:rPr lang="ar-DZ" sz="2400" dirty="0"/>
              <a:t>َ</a:t>
            </a:r>
            <a:r>
              <a:rPr lang="ar-SA" sz="2400" dirty="0"/>
              <a:t>ه</a:t>
            </a:r>
            <a:r>
              <a:rPr lang="ar-DZ" sz="2400" dirty="0"/>
              <a:t>ُ</a:t>
            </a:r>
            <a:r>
              <a:rPr lang="ar-SA" sz="2400" dirty="0"/>
              <a:t>و ال</a:t>
            </a:r>
            <a:r>
              <a:rPr lang="ar-DZ" sz="2400" dirty="0"/>
              <a:t>َّ</a:t>
            </a:r>
            <a:r>
              <a:rPr lang="ar-SA" sz="2400" dirty="0"/>
              <a:t>ذي يتناول ب</a:t>
            </a:r>
            <a:r>
              <a:rPr lang="ar-DZ" sz="2400" dirty="0"/>
              <a:t>َ</a:t>
            </a:r>
            <a:r>
              <a:rPr lang="ar-SA" sz="2400" dirty="0" err="1"/>
              <a:t>رنامج</a:t>
            </a:r>
            <a:r>
              <a:rPr lang="ar-SA" sz="2400" dirty="0"/>
              <a:t> م</a:t>
            </a:r>
            <a:r>
              <a:rPr lang="ar-DZ" sz="2400" dirty="0"/>
              <a:t>ٌ</a:t>
            </a:r>
            <a:r>
              <a:rPr lang="ar-SA" sz="2400" dirty="0"/>
              <a:t>عين ب</a:t>
            </a:r>
            <a:r>
              <a:rPr lang="ar-DZ" sz="2400" dirty="0"/>
              <a:t>ِ</a:t>
            </a:r>
            <a:r>
              <a:rPr lang="ar-SA" sz="2400" dirty="0"/>
              <a:t>الن</a:t>
            </a:r>
            <a:r>
              <a:rPr lang="ar-DZ" sz="2400" dirty="0"/>
              <a:t>َّ</a:t>
            </a:r>
            <a:r>
              <a:rPr lang="ar-SA" sz="2400" dirty="0"/>
              <a:t>قد</a:t>
            </a:r>
            <a:r>
              <a:rPr lang="ar-DZ" sz="2400" dirty="0"/>
              <a:t>،</a:t>
            </a:r>
            <a:r>
              <a:rPr lang="ar-SA" sz="2400" dirty="0"/>
              <a:t> عن طريق </a:t>
            </a:r>
            <a:r>
              <a:rPr lang="ar-DZ" sz="2400" dirty="0"/>
              <a:t>إِ</a:t>
            </a:r>
            <a:r>
              <a:rPr lang="ar-SA" sz="2400" dirty="0" err="1"/>
              <a:t>ستعمال</a:t>
            </a:r>
            <a:r>
              <a:rPr lang="ar-SA" sz="2400" dirty="0"/>
              <a:t> الص</a:t>
            </a:r>
            <a:r>
              <a:rPr lang="ar-DZ" sz="2400" dirty="0"/>
              <a:t>ُ</a:t>
            </a:r>
            <a:r>
              <a:rPr lang="ar-SA" sz="2400" dirty="0"/>
              <a:t>ور، سواء</a:t>
            </a:r>
            <a:r>
              <a:rPr lang="ar-DZ" sz="2400" dirty="0"/>
              <a:t>ُ</a:t>
            </a:r>
            <a:r>
              <a:rPr lang="ar-SA" sz="2400" dirty="0"/>
              <a:t> كانت ص</a:t>
            </a:r>
            <a:r>
              <a:rPr lang="ar-DZ" sz="2400" dirty="0"/>
              <a:t>ُ</a:t>
            </a:r>
            <a:r>
              <a:rPr lang="ar-SA" sz="2400" dirty="0"/>
              <a:t>ور</a:t>
            </a:r>
            <a:r>
              <a:rPr lang="ar-DZ" sz="2400" dirty="0"/>
              <a:t>ً</a:t>
            </a:r>
            <a:r>
              <a:rPr lang="ar-SA" sz="2400" dirty="0"/>
              <a:t>ا فوتوغرافية، أو ر</a:t>
            </a:r>
            <a:r>
              <a:rPr lang="ar-DZ" sz="2400" dirty="0"/>
              <a:t>َ</a:t>
            </a:r>
            <a:r>
              <a:rPr lang="ar-SA" sz="2400" dirty="0"/>
              <a:t>سما كاريكاتوريا</a:t>
            </a:r>
            <a:r>
              <a:rPr lang="fr-FR" sz="2400" dirty="0"/>
              <a:t>.</a:t>
            </a:r>
          </a:p>
          <a:p>
            <a:pPr marL="457200" indent="-457200" algn="just" rtl="1">
              <a:buFont typeface="Wingdings" panose="05000000000000000000" pitchFamily="2" charset="2"/>
              <a:buChar char="q"/>
            </a:pPr>
            <a:r>
              <a:rPr lang="ar-SA" sz="2800" b="1" dirty="0">
                <a:solidFill>
                  <a:schemeClr val="accent1"/>
                </a:solidFill>
              </a:rPr>
              <a:t>مثال</a:t>
            </a:r>
            <a:r>
              <a:rPr lang="fr-FR" sz="2800" b="1" dirty="0">
                <a:solidFill>
                  <a:schemeClr val="accent1"/>
                </a:solidFill>
              </a:rPr>
              <a:t>:</a:t>
            </a:r>
            <a:endParaRPr lang="ar-DZ" sz="2800" b="1" dirty="0">
              <a:solidFill>
                <a:schemeClr val="accent1"/>
              </a:solidFill>
            </a:endParaRPr>
          </a:p>
          <a:p>
            <a:pPr algn="just" rtl="1"/>
            <a:r>
              <a:rPr lang="ar-SA" sz="2400" dirty="0"/>
              <a:t>خ</a:t>
            </a:r>
            <a:r>
              <a:rPr lang="ar-DZ" sz="2400" dirty="0"/>
              <a:t>ِ</a:t>
            </a:r>
            <a:r>
              <a:rPr lang="ar-SA" sz="2400" dirty="0" err="1"/>
              <a:t>لال</a:t>
            </a:r>
            <a:r>
              <a:rPr lang="ar-SA" sz="2400" dirty="0"/>
              <a:t> ف</a:t>
            </a:r>
            <a:r>
              <a:rPr lang="ar-DZ" sz="2400" dirty="0"/>
              <a:t>َ</a:t>
            </a:r>
            <a:r>
              <a:rPr lang="ar-SA" sz="2400" dirty="0"/>
              <a:t>ترة بث</a:t>
            </a:r>
            <a:r>
              <a:rPr lang="ar-DZ" sz="2400" dirty="0"/>
              <a:t>َ</a:t>
            </a:r>
            <a:r>
              <a:rPr lang="ar-SA" sz="2400" dirty="0"/>
              <a:t>ّ</a:t>
            </a:r>
            <a:r>
              <a:rPr lang="ar-DZ" sz="2400" dirty="0"/>
              <a:t>ِ</a:t>
            </a:r>
            <a:r>
              <a:rPr lang="ar-SA" sz="2400" dirty="0"/>
              <a:t> أ</a:t>
            </a:r>
            <a:r>
              <a:rPr lang="ar-DZ" sz="2400" dirty="0"/>
              <a:t>َ</a:t>
            </a:r>
            <a:r>
              <a:rPr lang="ar-SA" sz="2400" dirty="0"/>
              <a:t>حد البرامج الح</a:t>
            </a:r>
            <a:r>
              <a:rPr lang="ar-DZ" sz="2400" dirty="0"/>
              <a:t>ِ</a:t>
            </a:r>
            <a:r>
              <a:rPr lang="ar-SA" sz="2400" dirty="0" err="1"/>
              <a:t>وارية</a:t>
            </a:r>
            <a:r>
              <a:rPr lang="ar-SA" sz="2400" dirty="0"/>
              <a:t> الس</a:t>
            </a:r>
            <a:r>
              <a:rPr lang="ar-DZ" sz="2400" dirty="0"/>
              <a:t>ِ</a:t>
            </a:r>
            <a:r>
              <a:rPr lang="ar-SA" sz="2400" dirty="0" err="1"/>
              <a:t>ياسية</a:t>
            </a:r>
            <a:r>
              <a:rPr lang="ar-SA" sz="2400" dirty="0"/>
              <a:t> في قناة عربية، ن</a:t>
            </a:r>
            <a:r>
              <a:rPr lang="ar-DZ" sz="2400" dirty="0"/>
              <a:t>َ</a:t>
            </a:r>
            <a:r>
              <a:rPr lang="ar-SA" sz="2400" dirty="0"/>
              <a:t>شرت ب</a:t>
            </a:r>
            <a:r>
              <a:rPr lang="ar-DZ" sz="2400" dirty="0"/>
              <a:t>َ</a:t>
            </a:r>
            <a:r>
              <a:rPr lang="ar-SA" sz="2400" dirty="0"/>
              <a:t>عض الص</a:t>
            </a:r>
            <a:r>
              <a:rPr lang="ar-DZ" sz="2400" dirty="0"/>
              <a:t>ُ</a:t>
            </a:r>
            <a:r>
              <a:rPr lang="ar-SA" sz="2400" dirty="0"/>
              <a:t>حف الأسبوعية ر</a:t>
            </a:r>
            <a:r>
              <a:rPr lang="ar-DZ" sz="2400" dirty="0"/>
              <a:t>ُ</a:t>
            </a:r>
            <a:r>
              <a:rPr lang="ar-SA" sz="2400" dirty="0" err="1"/>
              <a:t>سومات</a:t>
            </a:r>
            <a:r>
              <a:rPr lang="ar-SA" sz="2400" dirty="0"/>
              <a:t> </a:t>
            </a:r>
            <a:r>
              <a:rPr lang="ar-SA" sz="2400" b="1" dirty="0"/>
              <a:t>ك</a:t>
            </a:r>
            <a:r>
              <a:rPr lang="ar-DZ" sz="2400" b="1" dirty="0"/>
              <a:t>َ</a:t>
            </a:r>
            <a:r>
              <a:rPr lang="ar-SA" sz="2400" b="1" dirty="0" err="1"/>
              <a:t>اريكاتورية</a:t>
            </a:r>
            <a:r>
              <a:rPr lang="ar-SA" sz="2400" dirty="0"/>
              <a:t> ت</a:t>
            </a:r>
            <a:r>
              <a:rPr lang="ar-DZ" sz="2400" dirty="0"/>
              <a:t>َ</a:t>
            </a:r>
            <a:r>
              <a:rPr lang="ar-SA" sz="2400" dirty="0"/>
              <a:t>س</a:t>
            </a:r>
            <a:r>
              <a:rPr lang="ar-DZ" sz="2400" dirty="0"/>
              <a:t>ْ</a:t>
            </a:r>
            <a:r>
              <a:rPr lang="ar-SA" sz="2400" dirty="0"/>
              <a:t>خر من طريقة مقد</a:t>
            </a:r>
            <a:r>
              <a:rPr lang="ar-DZ" sz="2400" dirty="0"/>
              <a:t>ِّ</a:t>
            </a:r>
            <a:r>
              <a:rPr lang="ar-SA" sz="2400" dirty="0"/>
              <a:t>م الب</a:t>
            </a:r>
            <a:r>
              <a:rPr lang="ar-DZ" sz="2400" dirty="0"/>
              <a:t>َ</a:t>
            </a:r>
            <a:r>
              <a:rPr lang="ar-SA" sz="2400" dirty="0" err="1"/>
              <a:t>رنامج</a:t>
            </a:r>
            <a:r>
              <a:rPr lang="ar-SA" sz="2400" dirty="0"/>
              <a:t>، حيث ظ</a:t>
            </a:r>
            <a:r>
              <a:rPr lang="ar-DZ" sz="2400" dirty="0"/>
              <a:t>َ</a:t>
            </a:r>
            <a:r>
              <a:rPr lang="ar-SA" sz="2400" dirty="0"/>
              <a:t>هر في الر</a:t>
            </a:r>
            <a:r>
              <a:rPr lang="ar-DZ" sz="2400" dirty="0"/>
              <a:t>َّ</a:t>
            </a:r>
            <a:r>
              <a:rPr lang="ar-SA" sz="2400" dirty="0"/>
              <a:t>سم وهو ي</a:t>
            </a:r>
            <a:r>
              <a:rPr lang="ar-DZ" sz="2400" dirty="0"/>
              <a:t>َ</a:t>
            </a:r>
            <a:r>
              <a:rPr lang="ar-SA" sz="2400" dirty="0"/>
              <a:t>جلس خ</a:t>
            </a:r>
            <a:r>
              <a:rPr lang="ar-DZ" sz="2400" dirty="0"/>
              <a:t>َ</a:t>
            </a:r>
            <a:r>
              <a:rPr lang="ar-SA" sz="2400" dirty="0"/>
              <a:t>لف الطاولة</a:t>
            </a:r>
            <a:r>
              <a:rPr lang="ar-DZ" sz="2400" dirty="0"/>
              <a:t>،</a:t>
            </a:r>
            <a:r>
              <a:rPr lang="ar-SA" sz="2400" dirty="0"/>
              <a:t> م</a:t>
            </a:r>
            <a:r>
              <a:rPr lang="ar-DZ" sz="2400" dirty="0"/>
              <a:t>ُ</a:t>
            </a:r>
            <a:r>
              <a:rPr lang="ar-SA" sz="2400" dirty="0"/>
              <a:t>حاطًا بأوراق كثيرة، ب</a:t>
            </a:r>
            <a:r>
              <a:rPr lang="ar-DZ" sz="2400" dirty="0"/>
              <a:t>َ</a:t>
            </a:r>
            <a:r>
              <a:rPr lang="ar-SA" sz="2400" dirty="0"/>
              <a:t>ينما ض</a:t>
            </a:r>
            <a:r>
              <a:rPr lang="ar-DZ" sz="2400" dirty="0"/>
              <a:t>َ</a:t>
            </a:r>
            <a:r>
              <a:rPr lang="ar-SA" sz="2400" dirty="0"/>
              <a:t>ي</a:t>
            </a:r>
            <a:r>
              <a:rPr lang="ar-DZ" sz="2400" dirty="0"/>
              <a:t>ْ</a:t>
            </a:r>
            <a:r>
              <a:rPr lang="ar-SA" sz="2400" dirty="0"/>
              <a:t>ف</a:t>
            </a:r>
            <a:r>
              <a:rPr lang="ar-DZ" sz="2400" dirty="0"/>
              <a:t>ُ</a:t>
            </a:r>
            <a:r>
              <a:rPr lang="ar-SA" sz="2400" dirty="0"/>
              <a:t>ه ي</a:t>
            </a:r>
            <a:r>
              <a:rPr lang="ar-DZ" sz="2400" dirty="0"/>
              <a:t>َ</a:t>
            </a:r>
            <a:r>
              <a:rPr lang="ar-SA" sz="2400" dirty="0"/>
              <a:t>بدو ص</a:t>
            </a:r>
            <a:r>
              <a:rPr lang="ar-DZ" sz="2400" dirty="0"/>
              <a:t>َ</a:t>
            </a:r>
            <a:r>
              <a:rPr lang="ar-SA" sz="2400" dirty="0"/>
              <a:t>امتًا، في إشارة إ</a:t>
            </a:r>
            <a:r>
              <a:rPr lang="ar-DZ" sz="2400" dirty="0"/>
              <a:t>ِ</a:t>
            </a:r>
            <a:r>
              <a:rPr lang="ar-SA" sz="2400" dirty="0" err="1"/>
              <a:t>لى</a:t>
            </a:r>
            <a:r>
              <a:rPr lang="ar-SA" sz="2400" dirty="0"/>
              <a:t> أن</a:t>
            </a:r>
            <a:r>
              <a:rPr lang="ar-DZ" sz="2400" dirty="0"/>
              <a:t>َّ</a:t>
            </a:r>
            <a:r>
              <a:rPr lang="ar-SA" sz="2400" dirty="0"/>
              <a:t> الم</a:t>
            </a:r>
            <a:r>
              <a:rPr lang="ar-DZ" sz="2400" dirty="0"/>
              <a:t>ٌ</a:t>
            </a:r>
            <a:r>
              <a:rPr lang="ar-SA" sz="2400" dirty="0"/>
              <a:t>ذيع ي</a:t>
            </a:r>
            <a:r>
              <a:rPr lang="ar-DZ" sz="2400" dirty="0"/>
              <a:t>َ</a:t>
            </a:r>
            <a:r>
              <a:rPr lang="ar-SA" sz="2400" dirty="0" err="1"/>
              <a:t>ستح</a:t>
            </a:r>
            <a:r>
              <a:rPr lang="ar-DZ" sz="2400" dirty="0"/>
              <a:t>ْ</a:t>
            </a:r>
            <a:r>
              <a:rPr lang="ar-SA" sz="2400" dirty="0"/>
              <a:t>و</a:t>
            </a:r>
            <a:r>
              <a:rPr lang="ar-DZ" sz="2400" dirty="0"/>
              <a:t>ِ</a:t>
            </a:r>
            <a:r>
              <a:rPr lang="ar-SA" sz="2400" dirty="0"/>
              <a:t>ذ على وقت الكل</a:t>
            </a:r>
            <a:r>
              <a:rPr lang="ar-DZ" sz="2400" dirty="0"/>
              <a:t>َ</a:t>
            </a:r>
            <a:r>
              <a:rPr lang="ar-SA" sz="2400" dirty="0"/>
              <a:t>ام بدلًا من إ</a:t>
            </a:r>
            <a:r>
              <a:rPr lang="ar-DZ" sz="2400" dirty="0"/>
              <a:t>ِ</a:t>
            </a:r>
            <a:r>
              <a:rPr lang="ar-SA" sz="2400" dirty="0"/>
              <a:t>عطائه </a:t>
            </a:r>
            <a:r>
              <a:rPr lang="ar-SA" sz="2400" dirty="0" err="1"/>
              <a:t>للض</a:t>
            </a:r>
            <a:r>
              <a:rPr lang="ar-DZ" sz="2400" dirty="0"/>
              <a:t>َّ</a:t>
            </a:r>
            <a:r>
              <a:rPr lang="ar-SA" sz="2400" dirty="0" err="1"/>
              <a:t>يف</a:t>
            </a:r>
            <a:r>
              <a:rPr lang="fr-FR" sz="2400" dirty="0"/>
              <a:t>.</a:t>
            </a:r>
          </a:p>
          <a:p>
            <a:pPr algn="just" rtl="1"/>
            <a:r>
              <a:rPr lang="ar-SA" sz="2400" dirty="0"/>
              <a:t>وفي مثال آخر، ن</a:t>
            </a:r>
            <a:r>
              <a:rPr lang="ar-DZ" sz="2400" dirty="0"/>
              <a:t>َ</a:t>
            </a:r>
            <a:r>
              <a:rPr lang="ar-SA" sz="2400" dirty="0"/>
              <a:t>جد بعض الص</a:t>
            </a:r>
            <a:r>
              <a:rPr lang="ar-DZ" sz="2400" dirty="0"/>
              <a:t>َ</a:t>
            </a:r>
            <a:r>
              <a:rPr lang="ar-SA" sz="2400" dirty="0"/>
              <a:t>ف</a:t>
            </a:r>
            <a:r>
              <a:rPr lang="ar-DZ" sz="2400" dirty="0"/>
              <a:t>َ</a:t>
            </a:r>
            <a:r>
              <a:rPr lang="ar-SA" sz="2400" dirty="0"/>
              <a:t>ح</a:t>
            </a:r>
            <a:r>
              <a:rPr lang="ar-DZ" sz="2400" dirty="0"/>
              <a:t>َ</a:t>
            </a:r>
            <a:r>
              <a:rPr lang="ar-SA" sz="2400" dirty="0"/>
              <a:t>ات الثقافية في الج</a:t>
            </a:r>
            <a:r>
              <a:rPr lang="ar-DZ" sz="2400" dirty="0"/>
              <a:t>َ</a:t>
            </a:r>
            <a:r>
              <a:rPr lang="ar-SA" sz="2400" dirty="0"/>
              <a:t>رائد ت</a:t>
            </a:r>
            <a:r>
              <a:rPr lang="ar-DZ" sz="2400" dirty="0"/>
              <a:t>ُ</a:t>
            </a:r>
            <a:r>
              <a:rPr lang="ar-SA" sz="2400" dirty="0"/>
              <a:t>ر</a:t>
            </a:r>
            <a:r>
              <a:rPr lang="ar-DZ" sz="2400" dirty="0"/>
              <a:t>ْ</a:t>
            </a:r>
            <a:r>
              <a:rPr lang="ar-SA" sz="2400" dirty="0"/>
              <a:t>ف</a:t>
            </a:r>
            <a:r>
              <a:rPr lang="ar-DZ" sz="2400" dirty="0"/>
              <a:t>ِ</a:t>
            </a:r>
            <a:r>
              <a:rPr lang="ar-SA" sz="2400" dirty="0"/>
              <a:t>ق </a:t>
            </a:r>
            <a:r>
              <a:rPr lang="ar-SA" sz="2400" b="1" dirty="0"/>
              <a:t>ص</a:t>
            </a:r>
            <a:r>
              <a:rPr lang="ar-DZ" sz="2400" b="1" dirty="0"/>
              <a:t>ُ</a:t>
            </a:r>
            <a:r>
              <a:rPr lang="ar-SA" sz="2400" b="1" dirty="0"/>
              <a:t>ورًا فوتوغرافية</a:t>
            </a:r>
            <a:r>
              <a:rPr lang="ar-SA" sz="2400" dirty="0"/>
              <a:t> من م</a:t>
            </a:r>
            <a:r>
              <a:rPr lang="ar-DZ" sz="2400" dirty="0"/>
              <a:t>َ</a:t>
            </a:r>
            <a:r>
              <a:rPr lang="ar-SA" sz="2400" dirty="0"/>
              <a:t>شه</a:t>
            </a:r>
            <a:r>
              <a:rPr lang="ar-DZ" sz="2400" dirty="0"/>
              <a:t>َ</a:t>
            </a:r>
            <a:r>
              <a:rPr lang="ar-SA" sz="2400" dirty="0"/>
              <a:t>د داخل م</a:t>
            </a:r>
            <a:r>
              <a:rPr lang="ar-DZ" sz="2400" dirty="0"/>
              <a:t>ُ</a:t>
            </a:r>
            <a:r>
              <a:rPr lang="ar-SA" sz="2400" dirty="0"/>
              <a:t>سلسل، </a:t>
            </a:r>
            <a:r>
              <a:rPr lang="ar-SA" sz="2400" dirty="0" err="1"/>
              <a:t>وت</a:t>
            </a:r>
            <a:r>
              <a:rPr lang="ar-DZ" sz="2400" dirty="0"/>
              <a:t>َ</a:t>
            </a:r>
            <a:r>
              <a:rPr lang="ar-SA" sz="2400" dirty="0"/>
              <a:t>ضع ت</a:t>
            </a:r>
            <a:r>
              <a:rPr lang="ar-DZ" sz="2400" dirty="0"/>
              <a:t>َ</a:t>
            </a:r>
            <a:r>
              <a:rPr lang="ar-SA" sz="2400" dirty="0"/>
              <a:t>عليقًا ناقدًا أ</a:t>
            </a:r>
            <a:r>
              <a:rPr lang="ar-DZ" sz="2400" dirty="0"/>
              <a:t>َ</a:t>
            </a:r>
            <a:r>
              <a:rPr lang="ar-SA" sz="2400" dirty="0"/>
              <a:t>س</a:t>
            </a:r>
            <a:r>
              <a:rPr lang="ar-DZ" sz="2400" dirty="0"/>
              <a:t>َ</a:t>
            </a:r>
            <a:r>
              <a:rPr lang="ar-SA" sz="2400" dirty="0"/>
              <a:t>ف</a:t>
            </a:r>
            <a:r>
              <a:rPr lang="ar-DZ" sz="2400" dirty="0"/>
              <a:t>َ</a:t>
            </a:r>
            <a:r>
              <a:rPr lang="ar-SA" sz="2400" dirty="0"/>
              <a:t>لها مثل</a:t>
            </a:r>
            <a:r>
              <a:rPr lang="fr-FR" sz="2400" dirty="0"/>
              <a:t>:</a:t>
            </a:r>
            <a:br>
              <a:rPr lang="fr-FR" sz="2400" dirty="0"/>
            </a:br>
            <a:r>
              <a:rPr lang="fr-FR" sz="2400" dirty="0"/>
              <a:t>“</a:t>
            </a:r>
            <a:r>
              <a:rPr lang="ar-SA" sz="2400" dirty="0"/>
              <a:t>الم</a:t>
            </a:r>
            <a:r>
              <a:rPr lang="ar-DZ" sz="2400" dirty="0"/>
              <a:t>َ</a:t>
            </a:r>
            <a:r>
              <a:rPr lang="ar-SA" sz="2400" dirty="0"/>
              <a:t>شه</a:t>
            </a:r>
            <a:r>
              <a:rPr lang="ar-DZ" sz="2400" dirty="0"/>
              <a:t>َ</a:t>
            </a:r>
            <a:r>
              <a:rPr lang="ar-SA" sz="2400" dirty="0"/>
              <a:t>د ي</a:t>
            </a:r>
            <a:r>
              <a:rPr lang="ar-DZ" sz="2400" dirty="0"/>
              <a:t>َ</a:t>
            </a:r>
            <a:r>
              <a:rPr lang="ar-SA" sz="2400" dirty="0"/>
              <a:t>عك</a:t>
            </a:r>
            <a:r>
              <a:rPr lang="ar-DZ" sz="2400" dirty="0"/>
              <a:t>ِ</a:t>
            </a:r>
            <a:r>
              <a:rPr lang="ar-SA" sz="2400" dirty="0"/>
              <a:t>س ض</a:t>
            </a:r>
            <a:r>
              <a:rPr lang="ar-DZ" sz="2400" dirty="0"/>
              <a:t>ُ</a:t>
            </a:r>
            <a:r>
              <a:rPr lang="ar-SA" sz="2400" dirty="0"/>
              <a:t>عف الح</a:t>
            </a:r>
            <a:r>
              <a:rPr lang="ar-DZ" sz="2400" dirty="0"/>
              <a:t>ُ</a:t>
            </a:r>
            <a:r>
              <a:rPr lang="ar-SA" sz="2400" dirty="0"/>
              <a:t>ب</a:t>
            </a:r>
            <a:r>
              <a:rPr lang="ar-DZ" sz="2400" dirty="0"/>
              <a:t>ْ</a:t>
            </a:r>
            <a:r>
              <a:rPr lang="ar-SA" sz="2400" dirty="0" err="1"/>
              <a:t>كة</a:t>
            </a:r>
            <a:r>
              <a:rPr lang="ar-SA" sz="2400" dirty="0"/>
              <a:t> الدرامية أ</a:t>
            </a:r>
            <a:r>
              <a:rPr lang="ar-DZ" sz="2400" dirty="0"/>
              <a:t>َ</a:t>
            </a:r>
            <a:r>
              <a:rPr lang="ar-SA" sz="2400" dirty="0"/>
              <a:t>كثر م</a:t>
            </a:r>
            <a:r>
              <a:rPr lang="ar-DZ" sz="2400" dirty="0"/>
              <a:t>ِ</a:t>
            </a:r>
            <a:r>
              <a:rPr lang="ar-SA" sz="2400" dirty="0"/>
              <a:t>ما ي</a:t>
            </a:r>
            <a:r>
              <a:rPr lang="ar-DZ" sz="2400" dirty="0"/>
              <a:t>َ</a:t>
            </a:r>
            <a:r>
              <a:rPr lang="ar-SA" sz="2400" dirty="0"/>
              <a:t>عكس واقعية الق</a:t>
            </a:r>
            <a:r>
              <a:rPr lang="ar-DZ" sz="2400" dirty="0"/>
              <a:t>ِ</a:t>
            </a:r>
            <a:r>
              <a:rPr lang="ar-SA" sz="2400" dirty="0" err="1"/>
              <a:t>صة</a:t>
            </a:r>
            <a:r>
              <a:rPr lang="fr-FR" sz="2400" dirty="0"/>
              <a:t>.”</a:t>
            </a:r>
          </a:p>
          <a:p>
            <a:pPr algn="just" rtl="1"/>
            <a:r>
              <a:rPr lang="fr-FR" sz="2400" dirty="0"/>
              <a:t> </a:t>
            </a:r>
            <a:r>
              <a:rPr lang="ar-SA" sz="2400" dirty="0"/>
              <a:t>ه</a:t>
            </a:r>
            <a:r>
              <a:rPr lang="ar-DZ" sz="2400" dirty="0"/>
              <a:t>َ</a:t>
            </a:r>
            <a:r>
              <a:rPr lang="ar-SA" sz="2400" dirty="0"/>
              <a:t>كذا ي</a:t>
            </a:r>
            <a:r>
              <a:rPr lang="ar-DZ" sz="2400" dirty="0"/>
              <a:t>ُ</a:t>
            </a:r>
            <a:r>
              <a:rPr lang="ar-SA" sz="2400" dirty="0"/>
              <a:t>صبح الن</a:t>
            </a:r>
            <a:r>
              <a:rPr lang="ar-DZ" sz="2400" dirty="0"/>
              <a:t>َّ</a:t>
            </a:r>
            <a:r>
              <a:rPr lang="ar-SA" sz="2400" dirty="0"/>
              <a:t>قد م</a:t>
            </a:r>
            <a:r>
              <a:rPr lang="ar-DZ" sz="2400" dirty="0"/>
              <a:t>ُ</a:t>
            </a:r>
            <a:r>
              <a:rPr lang="ar-SA" sz="2400" dirty="0"/>
              <a:t>صوّرًا، </a:t>
            </a:r>
            <a:r>
              <a:rPr lang="ar-SA" sz="2400" dirty="0" err="1"/>
              <a:t>لأ</a:t>
            </a:r>
            <a:r>
              <a:rPr lang="ar-DZ" sz="2400" dirty="0"/>
              <a:t>ِ</a:t>
            </a:r>
            <a:r>
              <a:rPr lang="ar-SA" sz="2400" dirty="0"/>
              <a:t>ن</a:t>
            </a:r>
            <a:r>
              <a:rPr lang="ar-DZ" sz="2400" dirty="0"/>
              <a:t>َّ</a:t>
            </a:r>
            <a:r>
              <a:rPr lang="ar-SA" sz="2400" dirty="0"/>
              <a:t>ه ي</a:t>
            </a:r>
            <a:r>
              <a:rPr lang="ar-DZ" sz="2400" dirty="0"/>
              <a:t>َ</a:t>
            </a:r>
            <a:r>
              <a:rPr lang="ar-SA" sz="2400" dirty="0" err="1"/>
              <a:t>عتمد</a:t>
            </a:r>
            <a:r>
              <a:rPr lang="ar-SA" sz="2400" dirty="0"/>
              <a:t> على </a:t>
            </a:r>
            <a:r>
              <a:rPr lang="ar-SA" sz="2400" b="1" dirty="0"/>
              <a:t>الص</a:t>
            </a:r>
            <a:r>
              <a:rPr lang="ar-DZ" sz="2400" b="1" dirty="0"/>
              <a:t>ُّ</a:t>
            </a:r>
            <a:r>
              <a:rPr lang="ar-SA" sz="2400" b="1" dirty="0" err="1"/>
              <a:t>ورة</a:t>
            </a:r>
            <a:r>
              <a:rPr lang="ar-SA" sz="2400" b="1" dirty="0"/>
              <a:t> أو الر</a:t>
            </a:r>
            <a:r>
              <a:rPr lang="ar-DZ" sz="2400" b="1" dirty="0"/>
              <a:t>َّ</a:t>
            </a:r>
            <a:r>
              <a:rPr lang="ar-SA" sz="2400" b="1" dirty="0"/>
              <a:t>سم الك</a:t>
            </a:r>
            <a:r>
              <a:rPr lang="ar-DZ" sz="2400" b="1" dirty="0"/>
              <a:t>َ</a:t>
            </a:r>
            <a:r>
              <a:rPr lang="ar-SA" sz="2400" b="1" dirty="0"/>
              <a:t>ار</a:t>
            </a:r>
            <a:r>
              <a:rPr lang="ar-DZ" sz="2400" b="1" dirty="0"/>
              <a:t>ِ</a:t>
            </a:r>
            <a:r>
              <a:rPr lang="ar-SA" sz="2400" b="1" dirty="0" err="1"/>
              <a:t>يكاتوري</a:t>
            </a:r>
            <a:r>
              <a:rPr lang="ar-SA" sz="2400" dirty="0"/>
              <a:t> ك</a:t>
            </a:r>
            <a:r>
              <a:rPr lang="ar-DZ" sz="2400" dirty="0"/>
              <a:t>َ</a:t>
            </a:r>
            <a:r>
              <a:rPr lang="ar-SA" sz="2400" dirty="0"/>
              <a:t>وسيلة رئيسية لإيصال الر</a:t>
            </a:r>
            <a:r>
              <a:rPr lang="ar-DZ" sz="2400" dirty="0"/>
              <a:t>ِ</a:t>
            </a:r>
            <a:r>
              <a:rPr lang="ar-SA" sz="2400" dirty="0"/>
              <a:t>سالة الن</a:t>
            </a:r>
            <a:r>
              <a:rPr lang="ar-DZ" sz="2400" dirty="0"/>
              <a:t>َّ</a:t>
            </a:r>
            <a:r>
              <a:rPr lang="ar-SA" sz="2400" dirty="0"/>
              <a:t>قدية، س</a:t>
            </a:r>
            <a:r>
              <a:rPr lang="ar-DZ" sz="2400" dirty="0"/>
              <a:t>َ</a:t>
            </a:r>
            <a:r>
              <a:rPr lang="ar-SA" sz="2400" dirty="0" err="1"/>
              <a:t>واء</a:t>
            </a:r>
            <a:r>
              <a:rPr lang="ar-DZ" sz="2400" dirty="0"/>
              <a:t>ُ</a:t>
            </a:r>
            <a:r>
              <a:rPr lang="ar-SA" sz="2400" dirty="0"/>
              <a:t> بالت</a:t>
            </a:r>
            <a:r>
              <a:rPr lang="ar-DZ" sz="2400" dirty="0"/>
              <a:t>َّ</a:t>
            </a:r>
            <a:r>
              <a:rPr lang="ar-SA" sz="2400" dirty="0"/>
              <a:t>ه</a:t>
            </a:r>
            <a:r>
              <a:rPr lang="ar-DZ" sz="2400" dirty="0"/>
              <a:t>َ</a:t>
            </a:r>
            <a:r>
              <a:rPr lang="ar-SA" sz="2400" dirty="0"/>
              <a:t>ك</a:t>
            </a:r>
            <a:r>
              <a:rPr lang="ar-DZ" sz="2400" dirty="0"/>
              <a:t>ُّ</a:t>
            </a:r>
            <a:r>
              <a:rPr lang="ar-SA" sz="2400" dirty="0"/>
              <a:t>م، أو الس</a:t>
            </a:r>
            <a:r>
              <a:rPr lang="ar-DZ" sz="2400" dirty="0"/>
              <a:t>ُ</a:t>
            </a:r>
            <a:r>
              <a:rPr lang="ar-SA" sz="2400" dirty="0"/>
              <a:t>خرية، أو الإشارة الرمزية إلى خ</a:t>
            </a:r>
            <a:r>
              <a:rPr lang="ar-DZ" sz="2400" dirty="0"/>
              <a:t>َ</a:t>
            </a:r>
            <a:r>
              <a:rPr lang="ar-SA" sz="2400" dirty="0" err="1"/>
              <a:t>لل</a:t>
            </a:r>
            <a:r>
              <a:rPr lang="ar-DZ" sz="2400" dirty="0"/>
              <a:t>ٍ</a:t>
            </a:r>
            <a:r>
              <a:rPr lang="ar-SA" sz="2400" dirty="0"/>
              <a:t> في العمل التلفزيوني</a:t>
            </a:r>
            <a:r>
              <a:rPr lang="fr-FR" sz="2400" dirty="0"/>
              <a:t>.</a:t>
            </a:r>
          </a:p>
        </p:txBody>
      </p:sp>
      <p:sp>
        <p:nvSpPr>
          <p:cNvPr id="3" name="ZoneTexte 2">
            <a:extLst>
              <a:ext uri="{FF2B5EF4-FFF2-40B4-BE49-F238E27FC236}">
                <a16:creationId xmlns:a16="http://schemas.microsoft.com/office/drawing/2014/main" id="{39D2F2E4-86FD-44BD-1AEF-58CBAB5A8802}"/>
              </a:ext>
            </a:extLst>
          </p:cNvPr>
          <p:cNvSpPr txBox="1"/>
          <p:nvPr/>
        </p:nvSpPr>
        <p:spPr>
          <a:xfrm>
            <a:off x="3980615" y="685473"/>
            <a:ext cx="7222732" cy="712824"/>
          </a:xfrm>
          <a:prstGeom prst="rect">
            <a:avLst/>
          </a:prstGeom>
          <a:noFill/>
        </p:spPr>
        <p:txBody>
          <a:bodyPr wrap="square">
            <a:spAutoFit/>
          </a:bodyPr>
          <a:lstStyle/>
          <a:p>
            <a:pPr algn="ctr">
              <a:lnSpc>
                <a:spcPct val="120000"/>
              </a:lnSpc>
            </a:pPr>
            <a:r>
              <a:rPr lang="ar-DZ" sz="3600" b="1" dirty="0">
                <a:solidFill>
                  <a:srgbClr val="00B0F0"/>
                </a:solidFill>
                <a:latin typeface="Alexandria" charset="0"/>
                <a:cs typeface="Alexandria" charset="0"/>
              </a:rPr>
              <a:t>أنواع النَّقد التِلفزيوني</a:t>
            </a:r>
          </a:p>
        </p:txBody>
      </p:sp>
      <p:sp>
        <p:nvSpPr>
          <p:cNvPr id="4" name="Rectangle 3">
            <a:extLst>
              <a:ext uri="{FF2B5EF4-FFF2-40B4-BE49-F238E27FC236}">
                <a16:creationId xmlns:a16="http://schemas.microsoft.com/office/drawing/2014/main" id="{D1C79D88-4F7C-1070-EE7B-42BE266EA91A}"/>
              </a:ext>
            </a:extLst>
          </p:cNvPr>
          <p:cNvSpPr/>
          <p:nvPr/>
        </p:nvSpPr>
        <p:spPr>
          <a:xfrm>
            <a:off x="4859150" y="657168"/>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02</a:t>
            </a:r>
            <a:endParaRPr lang="en-US" sz="4000" b="1" dirty="0">
              <a:ea typeface="Roboto Light" panose="02000000000000000000" pitchFamily="2" charset="0"/>
            </a:endParaRPr>
          </a:p>
        </p:txBody>
      </p:sp>
      <p:pic>
        <p:nvPicPr>
          <p:cNvPr id="9" name="Image 8">
            <a:extLst>
              <a:ext uri="{FF2B5EF4-FFF2-40B4-BE49-F238E27FC236}">
                <a16:creationId xmlns:a16="http://schemas.microsoft.com/office/drawing/2014/main" id="{1AB99886-C183-101D-8BBF-123ABBA4406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53050" y="1952368"/>
            <a:ext cx="3075803" cy="353403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862229095"/>
      </p:ext>
    </p:extLst>
  </p:cSld>
  <p:clrMapOvr>
    <a:masterClrMapping/>
  </p:clrMapOvr>
  <p:transition spd="med" advTm="507434">
    <p:pull/>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BAA208-8DB1-66C4-6D95-5BCDF43A1E9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7F5F3CE3-A9FB-CE09-C6CF-328460CC02A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3B08E578-4D5C-3338-38FB-3F85FE4FD3CD}"/>
              </a:ext>
            </a:extLst>
          </p:cNvPr>
          <p:cNvSpPr/>
          <p:nvPr/>
        </p:nvSpPr>
        <p:spPr>
          <a:xfrm rot="16200000" flipV="1">
            <a:off x="-2265747" y="3305764"/>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1FD615E5-06AA-1849-D15E-D65A4D7AAA0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608F7CE4-AB36-D30E-7CAE-5056E037D67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ZoneTexte 10">
            <a:extLst>
              <a:ext uri="{FF2B5EF4-FFF2-40B4-BE49-F238E27FC236}">
                <a16:creationId xmlns:a16="http://schemas.microsoft.com/office/drawing/2014/main" id="{492FBFA7-9295-C968-2C30-8924F9F62AB3}"/>
              </a:ext>
            </a:extLst>
          </p:cNvPr>
          <p:cNvSpPr txBox="1"/>
          <p:nvPr/>
        </p:nvSpPr>
        <p:spPr>
          <a:xfrm>
            <a:off x="4244464" y="1673786"/>
            <a:ext cx="7107512" cy="4524315"/>
          </a:xfrm>
          <a:prstGeom prst="rect">
            <a:avLst/>
          </a:prstGeom>
          <a:noFill/>
        </p:spPr>
        <p:txBody>
          <a:bodyPr wrap="square">
            <a:spAutoFit/>
          </a:bodyPr>
          <a:lstStyle/>
          <a:p>
            <a:pPr algn="just" rtl="1"/>
            <a:r>
              <a:rPr lang="ar-DZ" sz="2800" b="1" dirty="0">
                <a:solidFill>
                  <a:schemeClr val="accent2"/>
                </a:solidFill>
              </a:rPr>
              <a:t>ثانيا : </a:t>
            </a:r>
            <a:r>
              <a:rPr lang="ar-SA" sz="2800" b="1" dirty="0">
                <a:solidFill>
                  <a:schemeClr val="accent2"/>
                </a:solidFill>
              </a:rPr>
              <a:t>الن</a:t>
            </a:r>
            <a:r>
              <a:rPr lang="ar-DZ" sz="2800" b="1" dirty="0">
                <a:solidFill>
                  <a:schemeClr val="accent2"/>
                </a:solidFill>
              </a:rPr>
              <a:t>َّ</a:t>
            </a:r>
            <a:r>
              <a:rPr lang="ar-SA" sz="2800" b="1" dirty="0">
                <a:solidFill>
                  <a:schemeClr val="accent2"/>
                </a:solidFill>
              </a:rPr>
              <a:t>قد التلفزيوني الم</a:t>
            </a:r>
            <a:r>
              <a:rPr lang="ar-DZ" sz="2800" b="1" dirty="0">
                <a:solidFill>
                  <a:schemeClr val="accent2"/>
                </a:solidFill>
              </a:rPr>
              <a:t>ُ</a:t>
            </a:r>
            <a:r>
              <a:rPr lang="ar-SA" sz="2800" b="1" dirty="0">
                <a:solidFill>
                  <a:schemeClr val="accent2"/>
                </a:solidFill>
              </a:rPr>
              <a:t>ت</a:t>
            </a:r>
            <a:r>
              <a:rPr lang="ar-DZ" sz="2800" b="1" dirty="0">
                <a:solidFill>
                  <a:schemeClr val="accent2"/>
                </a:solidFill>
              </a:rPr>
              <a:t>َ</a:t>
            </a:r>
            <a:r>
              <a:rPr lang="ar-SA" sz="2800" b="1" dirty="0">
                <a:solidFill>
                  <a:schemeClr val="accent2"/>
                </a:solidFill>
              </a:rPr>
              <a:t>ل</a:t>
            </a:r>
            <a:r>
              <a:rPr lang="ar-DZ" sz="2800" b="1" dirty="0">
                <a:solidFill>
                  <a:schemeClr val="accent2"/>
                </a:solidFill>
              </a:rPr>
              <a:t>ْ</a:t>
            </a:r>
            <a:r>
              <a:rPr lang="ar-SA" sz="2800" b="1" dirty="0">
                <a:solidFill>
                  <a:schemeClr val="accent2"/>
                </a:solidFill>
              </a:rPr>
              <a:t>فز: </a:t>
            </a:r>
            <a:endParaRPr lang="ar-DZ" sz="2800" b="1" dirty="0">
              <a:solidFill>
                <a:schemeClr val="accent2"/>
              </a:solidFill>
            </a:endParaRPr>
          </a:p>
          <a:p>
            <a:pPr algn="just" rtl="1"/>
            <a:endParaRPr lang="fr-FR" sz="2600" b="1" dirty="0">
              <a:solidFill>
                <a:schemeClr val="accent2"/>
              </a:solidFill>
            </a:endParaRPr>
          </a:p>
          <a:p>
            <a:pPr algn="just" rtl="1"/>
            <a:r>
              <a:rPr lang="ar-SA" sz="2600" dirty="0"/>
              <a:t>وهو الن</a:t>
            </a:r>
            <a:r>
              <a:rPr lang="ar-DZ" sz="2600" dirty="0"/>
              <a:t>َّ</a:t>
            </a:r>
            <a:r>
              <a:rPr lang="ar-SA" sz="2600" dirty="0"/>
              <a:t>قد ال</a:t>
            </a:r>
            <a:r>
              <a:rPr lang="ar-DZ" sz="2600" dirty="0"/>
              <a:t>َّ</a:t>
            </a:r>
            <a:r>
              <a:rPr lang="ar-SA" sz="2600" dirty="0"/>
              <a:t>ذ</a:t>
            </a:r>
            <a:r>
              <a:rPr lang="ar-DZ" sz="2600" dirty="0"/>
              <a:t>ِ</a:t>
            </a:r>
            <a:r>
              <a:rPr lang="ar-SA" sz="2600" dirty="0"/>
              <a:t>ي ت</a:t>
            </a:r>
            <a:r>
              <a:rPr lang="ar-DZ" sz="2600" dirty="0"/>
              <a:t>ُ</a:t>
            </a:r>
            <a:r>
              <a:rPr lang="ar-SA" sz="2600" dirty="0"/>
              <a:t>مارسه برامج التلفزيون، والذي قد يكون ن</a:t>
            </a:r>
            <a:r>
              <a:rPr lang="ar-DZ" sz="2600" dirty="0"/>
              <a:t>َ</a:t>
            </a:r>
            <a:r>
              <a:rPr lang="ar-SA" sz="2600" dirty="0"/>
              <a:t>قدا ع</a:t>
            </a:r>
            <a:r>
              <a:rPr lang="ar-DZ" sz="2600" dirty="0"/>
              <a:t>َ</a:t>
            </a:r>
            <a:r>
              <a:rPr lang="ar-SA" sz="2600" dirty="0"/>
              <a:t>ام</a:t>
            </a:r>
            <a:r>
              <a:rPr lang="ar-DZ" sz="2600" dirty="0"/>
              <a:t>ً</a:t>
            </a:r>
            <a:r>
              <a:rPr lang="ar-SA" sz="2600" dirty="0"/>
              <a:t>ا، يتناول </a:t>
            </a:r>
            <a:r>
              <a:rPr lang="ar-SA" sz="2600" dirty="0" err="1"/>
              <a:t>بالن</a:t>
            </a:r>
            <a:r>
              <a:rPr lang="ar-DZ" sz="2600" dirty="0"/>
              <a:t>َّ</a:t>
            </a:r>
            <a:r>
              <a:rPr lang="ar-SA" sz="2600" dirty="0"/>
              <a:t>قد الف</a:t>
            </a:r>
            <a:r>
              <a:rPr lang="ar-DZ" sz="2600" dirty="0"/>
              <a:t>ُ</a:t>
            </a:r>
            <a:r>
              <a:rPr lang="ar-SA" sz="2600" dirty="0"/>
              <a:t>نون الأخرى كالسينما والمسرح، أو</a:t>
            </a:r>
            <a:r>
              <a:rPr lang="ar-DZ" sz="2600" dirty="0"/>
              <a:t> </a:t>
            </a:r>
            <a:r>
              <a:rPr lang="ar-SA" sz="2600" dirty="0"/>
              <a:t>ق</a:t>
            </a:r>
            <a:r>
              <a:rPr lang="ar-DZ" sz="2600" dirty="0"/>
              <a:t>َ</a:t>
            </a:r>
            <a:r>
              <a:rPr lang="ar-SA" sz="2600" dirty="0"/>
              <a:t>د يكون ن</a:t>
            </a:r>
            <a:r>
              <a:rPr lang="ar-DZ" sz="2600" dirty="0"/>
              <a:t>َ</a:t>
            </a:r>
            <a:r>
              <a:rPr lang="ar-SA" sz="2600" dirty="0"/>
              <a:t>قد</a:t>
            </a:r>
            <a:r>
              <a:rPr lang="ar-DZ" sz="2600" dirty="0"/>
              <a:t>ً</a:t>
            </a:r>
            <a:r>
              <a:rPr lang="ar-SA" sz="2600" dirty="0"/>
              <a:t>ا ذاتيا، من خلال برامج خاصة</a:t>
            </a:r>
            <a:r>
              <a:rPr lang="ar-DZ" sz="2600" dirty="0"/>
              <a:t>،</a:t>
            </a:r>
            <a:r>
              <a:rPr lang="ar-SA" sz="2600" dirty="0"/>
              <a:t> ت</a:t>
            </a:r>
            <a:r>
              <a:rPr lang="ar-DZ" sz="2600" dirty="0"/>
              <a:t>َ</a:t>
            </a:r>
            <a:r>
              <a:rPr lang="ar-SA" sz="2600" dirty="0"/>
              <a:t>ستضيف فيها م</a:t>
            </a:r>
            <a:r>
              <a:rPr lang="ar-DZ" sz="2600" dirty="0"/>
              <a:t>ُ</a:t>
            </a:r>
            <a:r>
              <a:rPr lang="ar-SA" sz="2600" dirty="0" err="1"/>
              <a:t>ختصين</a:t>
            </a:r>
            <a:r>
              <a:rPr lang="ar-SA" sz="2600" dirty="0"/>
              <a:t> ل</a:t>
            </a:r>
            <a:r>
              <a:rPr lang="ar-DZ" sz="2600" dirty="0"/>
              <a:t>ِ</a:t>
            </a:r>
            <a:r>
              <a:rPr lang="ar-SA" sz="2600" dirty="0"/>
              <a:t>نقد </a:t>
            </a:r>
            <a:r>
              <a:rPr lang="ar-SA" sz="2600" dirty="0" err="1"/>
              <a:t>وت</a:t>
            </a:r>
            <a:r>
              <a:rPr lang="ar-DZ" sz="2600" dirty="0"/>
              <a:t>َ</a:t>
            </a:r>
            <a:r>
              <a:rPr lang="ar-SA" sz="2600" dirty="0"/>
              <a:t>ق</a:t>
            </a:r>
            <a:r>
              <a:rPr lang="ar-DZ" sz="2600" dirty="0"/>
              <a:t>ْ</a:t>
            </a:r>
            <a:r>
              <a:rPr lang="ar-SA" sz="2600" dirty="0"/>
              <a:t>ي</a:t>
            </a:r>
            <a:r>
              <a:rPr lang="ar-DZ" sz="2600" dirty="0"/>
              <a:t>ِ</a:t>
            </a:r>
            <a:r>
              <a:rPr lang="ar-SA" sz="2600" dirty="0"/>
              <a:t>يم م</a:t>
            </a:r>
            <a:r>
              <a:rPr lang="ar-DZ" sz="2600" dirty="0"/>
              <a:t>ُ</a:t>
            </a:r>
            <a:r>
              <a:rPr lang="ar-SA" sz="2600" dirty="0" err="1"/>
              <a:t>ختلف</a:t>
            </a:r>
            <a:r>
              <a:rPr lang="ar-SA" sz="2600" dirty="0"/>
              <a:t> الب</a:t>
            </a:r>
            <a:r>
              <a:rPr lang="ar-DZ" sz="2600" dirty="0"/>
              <a:t>َ</a:t>
            </a:r>
            <a:r>
              <a:rPr lang="ar-SA" sz="2600" dirty="0"/>
              <a:t>رامج ال</a:t>
            </a:r>
            <a:r>
              <a:rPr lang="ar-DZ" sz="2600" dirty="0"/>
              <a:t>َّ</a:t>
            </a:r>
            <a:r>
              <a:rPr lang="ar-SA" sz="2600" dirty="0"/>
              <a:t>ت</a:t>
            </a:r>
            <a:r>
              <a:rPr lang="ar-DZ" sz="2600" dirty="0"/>
              <a:t>ِ</a:t>
            </a:r>
            <a:r>
              <a:rPr lang="ar-SA" sz="2600" dirty="0"/>
              <a:t>ي ت</a:t>
            </a:r>
            <a:r>
              <a:rPr lang="ar-DZ" sz="2600" dirty="0"/>
              <a:t>َ</a:t>
            </a:r>
            <a:r>
              <a:rPr lang="ar-SA" sz="2600" dirty="0"/>
              <a:t>سهر هي على إنتاجها</a:t>
            </a:r>
            <a:r>
              <a:rPr lang="fr-FR" sz="2600" dirty="0"/>
              <a:t>.</a:t>
            </a:r>
          </a:p>
          <a:p>
            <a:pPr algn="just" rtl="1"/>
            <a:r>
              <a:rPr lang="ar-SA" sz="2600" dirty="0"/>
              <a:t>وي</a:t>
            </a:r>
            <a:r>
              <a:rPr lang="ar-DZ" sz="2600" dirty="0"/>
              <a:t>َ</a:t>
            </a:r>
            <a:r>
              <a:rPr lang="ar-SA" sz="2600" dirty="0"/>
              <a:t>عك</a:t>
            </a:r>
            <a:r>
              <a:rPr lang="ar-DZ" sz="2600" dirty="0"/>
              <a:t>ِ</a:t>
            </a:r>
            <a:r>
              <a:rPr lang="ar-SA" sz="2600" dirty="0"/>
              <a:t>س هذا الن</a:t>
            </a:r>
            <a:r>
              <a:rPr lang="ar-DZ" sz="2600" dirty="0"/>
              <a:t>َ</a:t>
            </a:r>
            <a:r>
              <a:rPr lang="ar-SA" sz="2600" dirty="0"/>
              <a:t>وع من الن</a:t>
            </a:r>
            <a:r>
              <a:rPr lang="ar-DZ" sz="2600" dirty="0"/>
              <a:t>َّ</a:t>
            </a:r>
            <a:r>
              <a:rPr lang="ar-SA" sz="2600" dirty="0"/>
              <a:t>قد ال</a:t>
            </a:r>
            <a:r>
              <a:rPr lang="ar-DZ" sz="2600" dirty="0"/>
              <a:t>َّ</a:t>
            </a:r>
            <a:r>
              <a:rPr lang="ar-SA" sz="2600" dirty="0"/>
              <a:t>ذي ي</a:t>
            </a:r>
            <a:r>
              <a:rPr lang="ar-DZ" sz="2600" dirty="0"/>
              <a:t>ُ</a:t>
            </a:r>
            <a:r>
              <a:rPr lang="ar-SA" sz="2600" dirty="0"/>
              <a:t>خص</a:t>
            </a:r>
            <a:r>
              <a:rPr lang="ar-DZ" sz="2600" dirty="0"/>
              <a:t>ِّ</a:t>
            </a:r>
            <a:r>
              <a:rPr lang="ar-SA" sz="2600" dirty="0"/>
              <a:t>صه الت</a:t>
            </a:r>
            <a:r>
              <a:rPr lang="ar-DZ" sz="2600" dirty="0"/>
              <a:t>ِّ</a:t>
            </a:r>
            <a:r>
              <a:rPr lang="ar-SA" sz="2600" dirty="0" err="1"/>
              <a:t>لفزيون</a:t>
            </a:r>
            <a:r>
              <a:rPr lang="ar-DZ" sz="2600" dirty="0"/>
              <a:t>،</a:t>
            </a:r>
            <a:r>
              <a:rPr lang="ar-SA" sz="2600" dirty="0"/>
              <a:t> ل</a:t>
            </a:r>
            <a:r>
              <a:rPr lang="ar-DZ" sz="2600" dirty="0"/>
              <a:t>ِ</a:t>
            </a:r>
            <a:r>
              <a:rPr lang="ar-SA" sz="2600" dirty="0"/>
              <a:t>ن</a:t>
            </a:r>
            <a:r>
              <a:rPr lang="ar-DZ" sz="2600" dirty="0"/>
              <a:t>َ</a:t>
            </a:r>
            <a:r>
              <a:rPr lang="ar-SA" sz="2600" dirty="0"/>
              <a:t>قد برامجه الخاص</a:t>
            </a:r>
            <a:r>
              <a:rPr lang="ar-DZ" sz="2600" dirty="0"/>
              <a:t>َّ</a:t>
            </a:r>
            <a:r>
              <a:rPr lang="ar-SA" sz="2600" dirty="0"/>
              <a:t>ة ب</a:t>
            </a:r>
            <a:r>
              <a:rPr lang="ar-DZ" sz="2600" dirty="0"/>
              <a:t>ِ</a:t>
            </a:r>
            <a:r>
              <a:rPr lang="ar-SA" sz="2600" dirty="0"/>
              <a:t>ه،</a:t>
            </a:r>
            <a:r>
              <a:rPr lang="ar-DZ" sz="2600" dirty="0"/>
              <a:t> </a:t>
            </a:r>
            <a:r>
              <a:rPr lang="ar-SA" sz="2600" dirty="0"/>
              <a:t>الن</a:t>
            </a:r>
            <a:r>
              <a:rPr lang="ar-DZ" sz="2600" dirty="0"/>
              <a:t>ٌّ</a:t>
            </a:r>
            <a:r>
              <a:rPr lang="ar-SA" sz="2600" dirty="0"/>
              <a:t>ض</a:t>
            </a:r>
            <a:r>
              <a:rPr lang="ar-DZ" sz="2600" dirty="0"/>
              <a:t>ْ</a:t>
            </a:r>
            <a:r>
              <a:rPr lang="ar-SA" sz="2600" dirty="0"/>
              <a:t>ج الإعلامي الكبير</a:t>
            </a:r>
            <a:r>
              <a:rPr lang="ar-DZ" sz="2600" dirty="0"/>
              <a:t>،</a:t>
            </a:r>
            <a:r>
              <a:rPr lang="ar-SA" sz="2600" dirty="0"/>
              <a:t> الم</a:t>
            </a:r>
            <a:r>
              <a:rPr lang="ar-DZ" sz="2600" dirty="0"/>
              <a:t>َ</a:t>
            </a:r>
            <a:r>
              <a:rPr lang="ar-SA" sz="2600" dirty="0"/>
              <a:t>بني على الو</a:t>
            </a:r>
            <a:r>
              <a:rPr lang="ar-DZ" sz="2600" dirty="0"/>
              <a:t>َ</a:t>
            </a:r>
            <a:r>
              <a:rPr lang="ar-SA" sz="2600" dirty="0"/>
              <a:t>عي بأهمية ودور الن</a:t>
            </a:r>
            <a:r>
              <a:rPr lang="ar-DZ" sz="2600" dirty="0"/>
              <a:t>َّ</a:t>
            </a:r>
            <a:r>
              <a:rPr lang="ar-SA" sz="2600" dirty="0"/>
              <a:t>قد الب</a:t>
            </a:r>
            <a:r>
              <a:rPr lang="ar-DZ" sz="2600" dirty="0"/>
              <a:t>َ</a:t>
            </a:r>
            <a:r>
              <a:rPr lang="ar-SA" sz="2600" dirty="0"/>
              <a:t>ن</a:t>
            </a:r>
            <a:r>
              <a:rPr lang="ar-DZ" sz="2600" dirty="0"/>
              <a:t>َّ</a:t>
            </a:r>
            <a:r>
              <a:rPr lang="ar-SA" sz="2600" dirty="0" err="1"/>
              <a:t>اء</a:t>
            </a:r>
            <a:r>
              <a:rPr lang="ar-SA" sz="2600" dirty="0"/>
              <a:t> في الن</a:t>
            </a:r>
            <a:r>
              <a:rPr lang="ar-DZ" sz="2600" dirty="0"/>
              <a:t>ُ</a:t>
            </a:r>
            <a:r>
              <a:rPr lang="ar-SA" sz="2600" dirty="0" err="1"/>
              <a:t>هوض</a:t>
            </a:r>
            <a:r>
              <a:rPr lang="ar-SA" sz="2600" dirty="0"/>
              <a:t> بالبرامج التلفزيونية نحو </a:t>
            </a:r>
            <a:r>
              <a:rPr lang="ar-SA" sz="2600" dirty="0" err="1"/>
              <a:t>الأ</a:t>
            </a:r>
            <a:r>
              <a:rPr lang="ar-DZ" sz="2600" dirty="0"/>
              <a:t>َ</a:t>
            </a:r>
            <a:r>
              <a:rPr lang="ar-SA" sz="2600" dirty="0"/>
              <a:t>مثل</a:t>
            </a:r>
            <a:r>
              <a:rPr lang="ar-DZ" sz="2600" dirty="0"/>
              <a:t>،</a:t>
            </a:r>
            <a:r>
              <a:rPr lang="ar-SA" sz="2600" dirty="0"/>
              <a:t> ل</a:t>
            </a:r>
            <a:r>
              <a:rPr lang="ar-DZ" sz="2600" dirty="0"/>
              <a:t>َ</a:t>
            </a:r>
            <a:r>
              <a:rPr lang="ar-SA" sz="2600" dirty="0"/>
              <a:t>كن وعلى الر</a:t>
            </a:r>
            <a:r>
              <a:rPr lang="ar-DZ" sz="2600" dirty="0"/>
              <a:t>َّ</a:t>
            </a:r>
            <a:r>
              <a:rPr lang="ar-SA" sz="2600" dirty="0"/>
              <a:t>غم من أ</a:t>
            </a:r>
            <a:r>
              <a:rPr lang="ar-DZ" sz="2600" dirty="0"/>
              <a:t>َ</a:t>
            </a:r>
            <a:r>
              <a:rPr lang="ar-SA" sz="2600" dirty="0" err="1"/>
              <a:t>هميته</a:t>
            </a:r>
            <a:r>
              <a:rPr lang="ar-SA" sz="2600" dirty="0"/>
              <a:t> ودوره، إلا</a:t>
            </a:r>
            <a:r>
              <a:rPr lang="ar-DZ" sz="2600" dirty="0"/>
              <a:t>َّ</a:t>
            </a:r>
            <a:r>
              <a:rPr lang="ar-SA" sz="2600" dirty="0"/>
              <a:t> أن</a:t>
            </a:r>
            <a:r>
              <a:rPr lang="ar-DZ" sz="2600" dirty="0"/>
              <a:t>َّ</a:t>
            </a:r>
            <a:r>
              <a:rPr lang="ar-SA" sz="2600" dirty="0"/>
              <a:t> </a:t>
            </a:r>
            <a:r>
              <a:rPr lang="ar-DZ" sz="2600" dirty="0"/>
              <a:t>إِ</a:t>
            </a:r>
            <a:r>
              <a:rPr lang="ar-SA" sz="2600" dirty="0" err="1"/>
              <a:t>عتماد</a:t>
            </a:r>
            <a:r>
              <a:rPr lang="ar-DZ" sz="2600" dirty="0"/>
              <a:t>ُ</a:t>
            </a:r>
            <a:r>
              <a:rPr lang="ar-SA" sz="2600" dirty="0"/>
              <a:t>ه</a:t>
            </a:r>
            <a:r>
              <a:rPr lang="ar-DZ" sz="2600" dirty="0"/>
              <a:t>،</a:t>
            </a:r>
            <a:r>
              <a:rPr lang="ar-SA" sz="2600" dirty="0"/>
              <a:t> ي</a:t>
            </a:r>
            <a:r>
              <a:rPr lang="ar-DZ" sz="2600" dirty="0"/>
              <a:t>َ</a:t>
            </a:r>
            <a:r>
              <a:rPr lang="ar-SA" sz="2600" dirty="0"/>
              <a:t>بقى ض</a:t>
            </a:r>
            <a:r>
              <a:rPr lang="ar-DZ" sz="2600" dirty="0"/>
              <a:t>َ</a:t>
            </a:r>
            <a:r>
              <a:rPr lang="ar-SA" sz="2600" dirty="0"/>
              <a:t>ئ</a:t>
            </a:r>
            <a:r>
              <a:rPr lang="ar-DZ" sz="2600" dirty="0"/>
              <a:t>ِ</a:t>
            </a:r>
            <a:r>
              <a:rPr lang="ar-SA" sz="2600" dirty="0"/>
              <a:t>يلا على م</a:t>
            </a:r>
            <a:r>
              <a:rPr lang="ar-DZ" sz="2600" dirty="0"/>
              <a:t>ُ</a:t>
            </a:r>
            <a:r>
              <a:rPr lang="ar-SA" sz="2600" dirty="0" err="1"/>
              <a:t>ستوى</a:t>
            </a:r>
            <a:r>
              <a:rPr lang="ar-SA" sz="2600" dirty="0"/>
              <a:t> الوطن الع</a:t>
            </a:r>
            <a:r>
              <a:rPr lang="ar-DZ" sz="2600" dirty="0"/>
              <a:t>َ</a:t>
            </a:r>
            <a:r>
              <a:rPr lang="ar-SA" sz="2600" dirty="0"/>
              <a:t>ربي </a:t>
            </a:r>
            <a:r>
              <a:rPr lang="fr-FR" sz="2600" dirty="0"/>
              <a:t>.</a:t>
            </a:r>
          </a:p>
        </p:txBody>
      </p:sp>
      <p:sp>
        <p:nvSpPr>
          <p:cNvPr id="3" name="ZoneTexte 2">
            <a:extLst>
              <a:ext uri="{FF2B5EF4-FFF2-40B4-BE49-F238E27FC236}">
                <a16:creationId xmlns:a16="http://schemas.microsoft.com/office/drawing/2014/main" id="{C9378F01-A08F-3807-8A02-9392AA0A057A}"/>
              </a:ext>
            </a:extLst>
          </p:cNvPr>
          <p:cNvSpPr txBox="1"/>
          <p:nvPr/>
        </p:nvSpPr>
        <p:spPr>
          <a:xfrm>
            <a:off x="3712837" y="629166"/>
            <a:ext cx="7222732" cy="712824"/>
          </a:xfrm>
          <a:prstGeom prst="rect">
            <a:avLst/>
          </a:prstGeom>
          <a:noFill/>
        </p:spPr>
        <p:txBody>
          <a:bodyPr wrap="square">
            <a:spAutoFit/>
          </a:bodyPr>
          <a:lstStyle/>
          <a:p>
            <a:pPr algn="ctr">
              <a:lnSpc>
                <a:spcPct val="120000"/>
              </a:lnSpc>
            </a:pPr>
            <a:r>
              <a:rPr lang="ar-DZ" sz="3600" b="1" dirty="0">
                <a:solidFill>
                  <a:srgbClr val="00B0F0"/>
                </a:solidFill>
                <a:latin typeface="Alexandria" charset="0"/>
                <a:cs typeface="Alexandria" charset="0"/>
              </a:rPr>
              <a:t>أنواع النقد التلفزيوني</a:t>
            </a:r>
          </a:p>
        </p:txBody>
      </p:sp>
      <p:sp>
        <p:nvSpPr>
          <p:cNvPr id="4" name="Rectangle 3">
            <a:extLst>
              <a:ext uri="{FF2B5EF4-FFF2-40B4-BE49-F238E27FC236}">
                <a16:creationId xmlns:a16="http://schemas.microsoft.com/office/drawing/2014/main" id="{8C07A837-0B0D-688F-219B-1B2738F7AF6F}"/>
              </a:ext>
            </a:extLst>
          </p:cNvPr>
          <p:cNvSpPr/>
          <p:nvPr/>
        </p:nvSpPr>
        <p:spPr>
          <a:xfrm>
            <a:off x="4685384" y="659899"/>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02</a:t>
            </a:r>
            <a:endParaRPr lang="en-US" sz="4000" b="1" dirty="0">
              <a:ea typeface="Roboto Light" panose="02000000000000000000" pitchFamily="2" charset="0"/>
            </a:endParaRPr>
          </a:p>
        </p:txBody>
      </p:sp>
      <p:pic>
        <p:nvPicPr>
          <p:cNvPr id="14" name="Image 13">
            <a:extLst>
              <a:ext uri="{FF2B5EF4-FFF2-40B4-BE49-F238E27FC236}">
                <a16:creationId xmlns:a16="http://schemas.microsoft.com/office/drawing/2014/main" id="{6A237574-2862-429E-103E-31032AA87A15}"/>
              </a:ext>
            </a:extLst>
          </p:cNvPr>
          <p:cNvPicPr>
            <a:picLocks noChangeAspect="1"/>
          </p:cNvPicPr>
          <p:nvPr/>
        </p:nvPicPr>
        <p:blipFill>
          <a:blip r:embed="rId4">
            <a:extLst>
              <a:ext uri="{BEBA8EAE-BF5A-486C-A8C5-ECC9F3942E4B}">
                <a14:imgProps xmlns:a14="http://schemas.microsoft.com/office/drawing/2010/main">
                  <a14:imgLayer r:embed="rId5">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a:off x="332314" y="2621662"/>
            <a:ext cx="3789145" cy="2368216"/>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15" name="Espace réservé pour une image  6">
            <a:extLst>
              <a:ext uri="{FF2B5EF4-FFF2-40B4-BE49-F238E27FC236}">
                <a16:creationId xmlns:a16="http://schemas.microsoft.com/office/drawing/2014/main" id="{C7A5FAB9-7AE6-4240-3D6D-1A68E8623FA7}"/>
              </a:ext>
            </a:extLst>
          </p:cNvPr>
          <p:cNvSpPr>
            <a:spLocks noGrp="1"/>
          </p:cNvSpPr>
          <p:nvPr>
            <p:ph type="pic" sz="quarter" idx="10"/>
          </p:nvPr>
        </p:nvSpPr>
        <p:spPr>
          <a:xfrm>
            <a:off x="-2421795" y="-1246924"/>
            <a:ext cx="6826172" cy="6857998"/>
          </a:xfrm>
        </p:spPr>
      </p:sp>
    </p:spTree>
    <p:extLst>
      <p:ext uri="{BB962C8B-B14F-4D97-AF65-F5344CB8AC3E}">
        <p14:creationId xmlns:p14="http://schemas.microsoft.com/office/powerpoint/2010/main" val="1459698841"/>
      </p:ext>
    </p:extLst>
  </p:cSld>
  <p:clrMapOvr>
    <a:masterClrMapping/>
  </p:clrMapOvr>
  <p:transition spd="med" advTm="507434">
    <p:pull/>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3858E0-4F0A-9B28-2B28-184AD26E65C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EAA5E86-7736-F4FD-6A5D-3414DC2CE91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CE921445-E26D-0081-DB98-E7B09B7F2131}"/>
              </a:ext>
            </a:extLst>
          </p:cNvPr>
          <p:cNvSpPr/>
          <p:nvPr/>
        </p:nvSpPr>
        <p:spPr>
          <a:xfrm rot="16200000" flipV="1">
            <a:off x="-2786743" y="4262694"/>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963D88B9-00DF-83B9-A8E7-2ACDAE2D4B0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A5DFFF71-143C-DFF7-7FB5-079AED8FDC4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Espace réservé pour une image  6">
            <a:extLst>
              <a:ext uri="{FF2B5EF4-FFF2-40B4-BE49-F238E27FC236}">
                <a16:creationId xmlns:a16="http://schemas.microsoft.com/office/drawing/2014/main" id="{3101D09B-3E62-529E-9A71-264A06D5C3FF}"/>
              </a:ext>
            </a:extLst>
          </p:cNvPr>
          <p:cNvSpPr>
            <a:spLocks noGrp="1"/>
          </p:cNvSpPr>
          <p:nvPr>
            <p:ph type="pic" sz="quarter" idx="10"/>
          </p:nvPr>
        </p:nvSpPr>
        <p:spPr>
          <a:xfrm>
            <a:off x="-2220520" y="-832103"/>
            <a:ext cx="6826172" cy="6857998"/>
          </a:xfrm>
        </p:spPr>
      </p:sp>
      <p:sp>
        <p:nvSpPr>
          <p:cNvPr id="11" name="ZoneTexte 10">
            <a:extLst>
              <a:ext uri="{FF2B5EF4-FFF2-40B4-BE49-F238E27FC236}">
                <a16:creationId xmlns:a16="http://schemas.microsoft.com/office/drawing/2014/main" id="{67B93B78-D441-A464-652C-ABA62EF4212C}"/>
              </a:ext>
            </a:extLst>
          </p:cNvPr>
          <p:cNvSpPr txBox="1"/>
          <p:nvPr/>
        </p:nvSpPr>
        <p:spPr>
          <a:xfrm>
            <a:off x="1336404" y="1203007"/>
            <a:ext cx="9825970" cy="5262979"/>
          </a:xfrm>
          <a:prstGeom prst="rect">
            <a:avLst/>
          </a:prstGeom>
          <a:noFill/>
        </p:spPr>
        <p:txBody>
          <a:bodyPr wrap="square">
            <a:spAutoFit/>
          </a:bodyPr>
          <a:lstStyle/>
          <a:p>
            <a:pPr marL="457200" indent="-457200" algn="just" rtl="1">
              <a:buFont typeface="Wingdings" panose="05000000000000000000" pitchFamily="2" charset="2"/>
              <a:buChar char="q"/>
            </a:pPr>
            <a:r>
              <a:rPr lang="ar-SA" sz="2400" b="1" dirty="0">
                <a:solidFill>
                  <a:schemeClr val="accent1"/>
                </a:solidFill>
              </a:rPr>
              <a:t>مثال</a:t>
            </a:r>
            <a:r>
              <a:rPr lang="ar-DZ" sz="2400" b="1" dirty="0">
                <a:solidFill>
                  <a:schemeClr val="accent1"/>
                </a:solidFill>
              </a:rPr>
              <a:t> توضيحي :</a:t>
            </a:r>
          </a:p>
          <a:p>
            <a:pPr algn="just" rtl="1"/>
            <a:r>
              <a:rPr lang="ar-SA" sz="2400" dirty="0"/>
              <a:t>في إ</a:t>
            </a:r>
            <a:r>
              <a:rPr lang="ar-DZ" sz="2400" dirty="0"/>
              <a:t>ِ</a:t>
            </a:r>
            <a:r>
              <a:rPr lang="ar-SA" sz="2400" dirty="0"/>
              <a:t>حدى الق</a:t>
            </a:r>
            <a:r>
              <a:rPr lang="ar-DZ" sz="2400" dirty="0"/>
              <a:t>َ</a:t>
            </a:r>
            <a:r>
              <a:rPr lang="ar-SA" sz="2400" dirty="0"/>
              <a:t>نوات الع</a:t>
            </a:r>
            <a:r>
              <a:rPr lang="ar-DZ" sz="2400" dirty="0"/>
              <a:t>َ</a:t>
            </a:r>
            <a:r>
              <a:rPr lang="ar-SA" sz="2400" dirty="0"/>
              <a:t>ربية، ب</a:t>
            </a:r>
            <a:r>
              <a:rPr lang="ar-DZ" sz="2400" dirty="0"/>
              <a:t>َ</a:t>
            </a:r>
            <a:r>
              <a:rPr lang="ar-SA" sz="2400" dirty="0"/>
              <a:t>ثّ</a:t>
            </a:r>
            <a:r>
              <a:rPr lang="ar-DZ" sz="2400" dirty="0"/>
              <a:t>َ</a:t>
            </a:r>
            <a:r>
              <a:rPr lang="ar-SA" sz="2400" dirty="0"/>
              <a:t>ت الق</a:t>
            </a:r>
            <a:r>
              <a:rPr lang="ar-DZ" sz="2400" dirty="0"/>
              <a:t>َ</a:t>
            </a:r>
            <a:r>
              <a:rPr lang="ar-SA" sz="2400" dirty="0" err="1"/>
              <a:t>ناة</a:t>
            </a:r>
            <a:r>
              <a:rPr lang="ar-SA" sz="2400" dirty="0"/>
              <a:t> ب</a:t>
            </a:r>
            <a:r>
              <a:rPr lang="ar-DZ" sz="2400" dirty="0"/>
              <a:t>َ</a:t>
            </a:r>
            <a:r>
              <a:rPr lang="ar-SA" sz="2400" dirty="0" err="1"/>
              <a:t>رنامجًا</a:t>
            </a:r>
            <a:r>
              <a:rPr lang="ar-SA" sz="2400" dirty="0"/>
              <a:t> خاصًا بعنوان</a:t>
            </a:r>
            <a:r>
              <a:rPr lang="ar-DZ" sz="2400" dirty="0"/>
              <a:t>:"</a:t>
            </a:r>
            <a:r>
              <a:rPr lang="ar-DZ" sz="2400" b="1" dirty="0"/>
              <a:t>أمََّا بَعد" </a:t>
            </a:r>
            <a:r>
              <a:rPr lang="ar-DZ" sz="2400" dirty="0"/>
              <a:t>، </a:t>
            </a:r>
            <a:r>
              <a:rPr lang="ar-SA" sz="2400" dirty="0"/>
              <a:t>هذا</a:t>
            </a:r>
            <a:r>
              <a:rPr lang="ar-DZ" sz="2400" dirty="0"/>
              <a:t>َ</a:t>
            </a:r>
            <a:r>
              <a:rPr lang="ar-SA" sz="2400" dirty="0"/>
              <a:t> البرنامج ي</a:t>
            </a:r>
            <a:r>
              <a:rPr lang="ar-DZ" sz="2400" dirty="0"/>
              <a:t>َ</a:t>
            </a:r>
            <a:r>
              <a:rPr lang="ar-SA" sz="2400" dirty="0"/>
              <a:t>ستضيف ن</a:t>
            </a:r>
            <a:r>
              <a:rPr lang="ar-DZ" sz="2400" dirty="0"/>
              <a:t>ٌ</a:t>
            </a:r>
            <a:r>
              <a:rPr lang="ar-SA" sz="2400" dirty="0"/>
              <a:t>قادًا وإعلاميين م</a:t>
            </a:r>
            <a:r>
              <a:rPr lang="ar-DZ" sz="2400" dirty="0"/>
              <a:t>ُ</a:t>
            </a:r>
            <a:r>
              <a:rPr lang="ar-SA" sz="2400" dirty="0"/>
              <a:t>تخص</a:t>
            </a:r>
            <a:r>
              <a:rPr lang="ar-DZ" sz="2400" dirty="0"/>
              <a:t>ِّ</a:t>
            </a:r>
            <a:r>
              <a:rPr lang="ar-SA" sz="2400" dirty="0"/>
              <a:t>صين ل</a:t>
            </a:r>
            <a:r>
              <a:rPr lang="ar-DZ" sz="2400" dirty="0"/>
              <a:t>ِ</a:t>
            </a:r>
            <a:r>
              <a:rPr lang="ar-SA" sz="2400" dirty="0"/>
              <a:t>مناقشة وتقييم بعض البرامج</a:t>
            </a:r>
            <a:r>
              <a:rPr lang="ar-DZ" sz="2400" dirty="0"/>
              <a:t>،</a:t>
            </a:r>
            <a:r>
              <a:rPr lang="ar-SA" sz="2400" dirty="0"/>
              <a:t> ال</a:t>
            </a:r>
            <a:r>
              <a:rPr lang="ar-DZ" sz="2400" dirty="0"/>
              <a:t>َّ</a:t>
            </a:r>
            <a:r>
              <a:rPr lang="ar-SA" sz="2400" dirty="0"/>
              <a:t>تي ت</a:t>
            </a:r>
            <a:r>
              <a:rPr lang="ar-DZ" sz="2400" dirty="0"/>
              <a:t>ٌ</a:t>
            </a:r>
            <a:r>
              <a:rPr lang="ar-SA" sz="2400" dirty="0" err="1"/>
              <a:t>نتجها</a:t>
            </a:r>
            <a:r>
              <a:rPr lang="ar-SA" sz="2400" dirty="0"/>
              <a:t> القناة ن</a:t>
            </a:r>
            <a:r>
              <a:rPr lang="ar-DZ" sz="2400" dirty="0"/>
              <a:t>َ</a:t>
            </a:r>
            <a:r>
              <a:rPr lang="ar-SA" sz="2400" dirty="0"/>
              <a:t>فسها، م</a:t>
            </a:r>
            <a:r>
              <a:rPr lang="ar-DZ" sz="2400" dirty="0"/>
              <a:t>ِ</a:t>
            </a:r>
            <a:r>
              <a:rPr lang="ar-SA" sz="2400" dirty="0"/>
              <a:t>ثل المسلسلات الرمضانية أو برامج الت</a:t>
            </a:r>
            <a:r>
              <a:rPr lang="ar-DZ" sz="2400" dirty="0"/>
              <a:t>َّ</a:t>
            </a:r>
            <a:r>
              <a:rPr lang="ar-SA" sz="2400" dirty="0"/>
              <a:t>رفيه الم</a:t>
            </a:r>
            <a:r>
              <a:rPr lang="ar-DZ" sz="2400" dirty="0"/>
              <a:t>ُ</a:t>
            </a:r>
            <a:r>
              <a:rPr lang="ar-SA" sz="2400" dirty="0"/>
              <a:t>باشر</a:t>
            </a:r>
            <a:r>
              <a:rPr lang="fr-FR" sz="2400" dirty="0"/>
              <a:t>.</a:t>
            </a:r>
          </a:p>
          <a:p>
            <a:pPr algn="just" rtl="1"/>
            <a:r>
              <a:rPr lang="ar-SA" sz="2400" dirty="0"/>
              <a:t>في إحدى الحلقات، ت</a:t>
            </a:r>
            <a:r>
              <a:rPr lang="ar-DZ" sz="2400" dirty="0"/>
              <a:t>َ</a:t>
            </a:r>
            <a:r>
              <a:rPr lang="ar-SA" sz="2400" dirty="0"/>
              <a:t>ناول الن</a:t>
            </a:r>
            <a:r>
              <a:rPr lang="ar-DZ" sz="2400" dirty="0"/>
              <a:t>ٌّ</a:t>
            </a:r>
            <a:r>
              <a:rPr lang="ar-SA" sz="2400" dirty="0"/>
              <a:t>قاد أ</a:t>
            </a:r>
            <a:r>
              <a:rPr lang="ar-DZ" sz="2400" dirty="0"/>
              <a:t>َ</a:t>
            </a:r>
            <a:r>
              <a:rPr lang="ar-SA" sz="2400" dirty="0"/>
              <a:t>ح</a:t>
            </a:r>
            <a:r>
              <a:rPr lang="ar-DZ" sz="2400" dirty="0"/>
              <a:t>َ</a:t>
            </a:r>
            <a:r>
              <a:rPr lang="ar-SA" sz="2400" dirty="0"/>
              <a:t>د البرامج الحوارية</a:t>
            </a:r>
            <a:r>
              <a:rPr lang="ar-DZ" sz="2400" dirty="0"/>
              <a:t>، </a:t>
            </a:r>
            <a:r>
              <a:rPr lang="ar-SA" sz="2400" dirty="0"/>
              <a:t>ال</a:t>
            </a:r>
            <a:r>
              <a:rPr lang="ar-DZ" sz="2400" dirty="0"/>
              <a:t>َّ</a:t>
            </a:r>
            <a:r>
              <a:rPr lang="ar-SA" sz="2400" dirty="0"/>
              <a:t>ذي ت</a:t>
            </a:r>
            <a:r>
              <a:rPr lang="ar-DZ" sz="2400" dirty="0"/>
              <a:t>َ</a:t>
            </a:r>
            <a:r>
              <a:rPr lang="ar-SA" sz="2400" dirty="0"/>
              <a:t>بثه الق</a:t>
            </a:r>
            <a:r>
              <a:rPr lang="ar-DZ" sz="2400" dirty="0"/>
              <a:t>َ</a:t>
            </a:r>
            <a:r>
              <a:rPr lang="ar-SA" sz="2400" dirty="0" err="1"/>
              <a:t>ناة</a:t>
            </a:r>
            <a:r>
              <a:rPr lang="ar-SA" sz="2400" dirty="0"/>
              <a:t> أ</a:t>
            </a:r>
            <a:r>
              <a:rPr lang="ar-DZ" sz="2400" dirty="0"/>
              <a:t>ٌ</a:t>
            </a:r>
            <a:r>
              <a:rPr lang="ar-SA" sz="2400" dirty="0" err="1"/>
              <a:t>سبوعيًا</a:t>
            </a:r>
            <a:r>
              <a:rPr lang="ar-SA" sz="2400" dirty="0"/>
              <a:t>، ف</a:t>
            </a:r>
            <a:r>
              <a:rPr lang="ar-DZ" sz="2400" dirty="0"/>
              <a:t>َ</a:t>
            </a:r>
            <a:r>
              <a:rPr lang="ar-SA" sz="2400" dirty="0"/>
              <a:t>قاموا ب</a:t>
            </a:r>
            <a:r>
              <a:rPr lang="ar-DZ" sz="2400" dirty="0"/>
              <a:t>ِ</a:t>
            </a:r>
            <a:r>
              <a:rPr lang="ar-SA" sz="2400" dirty="0"/>
              <a:t>مناقشة</a:t>
            </a:r>
            <a:r>
              <a:rPr lang="fr-FR" sz="2400" dirty="0"/>
              <a:t>:</a:t>
            </a:r>
          </a:p>
          <a:p>
            <a:pPr marL="342900" lvl="0" indent="-342900" algn="just" rtl="1">
              <a:buFont typeface="Wingdings" panose="05000000000000000000" pitchFamily="2" charset="2"/>
              <a:buChar char="§"/>
            </a:pPr>
            <a:r>
              <a:rPr lang="ar-SA" sz="2400" dirty="0"/>
              <a:t>ق</a:t>
            </a:r>
            <a:r>
              <a:rPr lang="ar-DZ" sz="2400" dirty="0"/>
              <a:t>ُ</a:t>
            </a:r>
            <a:r>
              <a:rPr lang="ar-SA" sz="2400" dirty="0"/>
              <a:t>و</a:t>
            </a:r>
            <a:r>
              <a:rPr lang="ar-DZ" sz="2400" dirty="0"/>
              <a:t>َّ</a:t>
            </a:r>
            <a:r>
              <a:rPr lang="ar-SA" sz="2400" dirty="0"/>
              <a:t>ة </a:t>
            </a:r>
            <a:r>
              <a:rPr lang="ar-SA" sz="2400" dirty="0" err="1"/>
              <a:t>الإ</a:t>
            </a:r>
            <a:r>
              <a:rPr lang="ar-DZ" sz="2400" dirty="0"/>
              <a:t>ِ</a:t>
            </a:r>
            <a:r>
              <a:rPr lang="ar-SA" sz="2400" dirty="0"/>
              <a:t>عداد </a:t>
            </a:r>
            <a:r>
              <a:rPr lang="ar-SA" sz="2400" dirty="0" err="1"/>
              <a:t>وم</a:t>
            </a:r>
            <a:r>
              <a:rPr lang="ar-DZ" sz="2400" dirty="0"/>
              <a:t>َ</a:t>
            </a:r>
            <a:r>
              <a:rPr lang="ar-SA" sz="2400" dirty="0" err="1"/>
              <a:t>دى</a:t>
            </a:r>
            <a:r>
              <a:rPr lang="ar-SA" sz="2400" dirty="0"/>
              <a:t> ع</a:t>
            </a:r>
            <a:r>
              <a:rPr lang="ar-DZ" sz="2400" dirty="0"/>
              <a:t>ُ</a:t>
            </a:r>
            <a:r>
              <a:rPr lang="ar-SA" sz="2400" dirty="0"/>
              <a:t>مق </a:t>
            </a:r>
            <a:r>
              <a:rPr lang="ar-SA" sz="2400" dirty="0" err="1"/>
              <a:t>الأ</a:t>
            </a:r>
            <a:r>
              <a:rPr lang="ar-DZ" sz="2400" dirty="0"/>
              <a:t>َ</a:t>
            </a:r>
            <a:r>
              <a:rPr lang="ar-SA" sz="2400" dirty="0" err="1"/>
              <a:t>سئلة</a:t>
            </a:r>
            <a:r>
              <a:rPr lang="ar-SA" sz="2400" dirty="0"/>
              <a:t> المطروحة</a:t>
            </a:r>
            <a:r>
              <a:rPr lang="fr-FR" sz="2400" dirty="0"/>
              <a:t>.</a:t>
            </a:r>
          </a:p>
          <a:p>
            <a:pPr marL="342900" lvl="0" indent="-342900" algn="just" rtl="1">
              <a:buFont typeface="Wingdings" panose="05000000000000000000" pitchFamily="2" charset="2"/>
              <a:buChar char="§"/>
            </a:pPr>
            <a:r>
              <a:rPr lang="ar-SA" sz="2400" dirty="0"/>
              <a:t>أ</a:t>
            </a:r>
            <a:r>
              <a:rPr lang="ar-DZ" sz="2400" dirty="0"/>
              <a:t>َ</a:t>
            </a:r>
            <a:r>
              <a:rPr lang="ar-SA" sz="2400" dirty="0"/>
              <a:t>داء الم</a:t>
            </a:r>
            <a:r>
              <a:rPr lang="ar-DZ" sz="2400" dirty="0"/>
              <a:t>ُ</a:t>
            </a:r>
            <a:r>
              <a:rPr lang="ar-SA" sz="2400" dirty="0"/>
              <a:t>ذيع وق</a:t>
            </a:r>
            <a:r>
              <a:rPr lang="ar-DZ" sz="2400" dirty="0"/>
              <a:t>ُ</a:t>
            </a:r>
            <a:r>
              <a:rPr lang="ar-SA" sz="2400" dirty="0"/>
              <a:t>درته على إ</a:t>
            </a:r>
            <a:r>
              <a:rPr lang="ar-DZ" sz="2400" dirty="0"/>
              <a:t>ِ</a:t>
            </a:r>
            <a:r>
              <a:rPr lang="ar-SA" sz="2400" dirty="0"/>
              <a:t>دارة الح</a:t>
            </a:r>
            <a:r>
              <a:rPr lang="ar-DZ" sz="2400" dirty="0"/>
              <a:t>ِ</a:t>
            </a:r>
            <a:r>
              <a:rPr lang="ar-SA" sz="2400" dirty="0"/>
              <a:t>وار</a:t>
            </a:r>
            <a:r>
              <a:rPr lang="fr-FR" sz="2400" dirty="0"/>
              <a:t>.</a:t>
            </a:r>
          </a:p>
          <a:p>
            <a:pPr marL="342900" lvl="0" indent="-342900" algn="just" rtl="1">
              <a:buFont typeface="Wingdings" panose="05000000000000000000" pitchFamily="2" charset="2"/>
              <a:buChar char="§"/>
            </a:pPr>
            <a:r>
              <a:rPr lang="ar-SA" sz="2400" dirty="0"/>
              <a:t>م</a:t>
            </a:r>
            <a:r>
              <a:rPr lang="ar-DZ" sz="2400" dirty="0"/>
              <a:t>ُ</a:t>
            </a:r>
            <a:r>
              <a:rPr lang="ar-SA" sz="2400" dirty="0" err="1"/>
              <a:t>ستوى</a:t>
            </a:r>
            <a:r>
              <a:rPr lang="ar-SA" sz="2400" dirty="0"/>
              <a:t> الت</a:t>
            </a:r>
            <a:r>
              <a:rPr lang="ar-DZ" sz="2400" dirty="0"/>
              <a:t>َّ</a:t>
            </a:r>
            <a:r>
              <a:rPr lang="ar-SA" sz="2400" dirty="0"/>
              <a:t>فاعل مع الجمهور</a:t>
            </a:r>
            <a:r>
              <a:rPr lang="ar-DZ" sz="2400" dirty="0"/>
              <a:t>،</a:t>
            </a:r>
            <a:r>
              <a:rPr lang="ar-SA" sz="2400" dirty="0"/>
              <a:t> عبر وسائل التواصل الاجتماعي</a:t>
            </a:r>
            <a:r>
              <a:rPr lang="fr-FR" sz="2400" dirty="0"/>
              <a:t>.</a:t>
            </a:r>
          </a:p>
          <a:p>
            <a:pPr marL="342900" lvl="0" indent="-342900" algn="just" rtl="1">
              <a:buFont typeface="Wingdings" panose="05000000000000000000" pitchFamily="2" charset="2"/>
              <a:buChar char="§"/>
            </a:pPr>
            <a:r>
              <a:rPr lang="ar-SA" sz="2400" dirty="0"/>
              <a:t>الجوانب الس</a:t>
            </a:r>
            <a:r>
              <a:rPr lang="ar-DZ" sz="2400" dirty="0"/>
              <a:t>ِّ</a:t>
            </a:r>
            <a:r>
              <a:rPr lang="ar-SA" sz="2400" dirty="0"/>
              <a:t>لبية م</a:t>
            </a:r>
            <a:r>
              <a:rPr lang="ar-DZ" sz="2400" dirty="0"/>
              <a:t>ِ</a:t>
            </a:r>
            <a:r>
              <a:rPr lang="ar-SA" sz="2400" dirty="0"/>
              <a:t>ثل</a:t>
            </a:r>
            <a:r>
              <a:rPr lang="ar-DZ" sz="2400" dirty="0"/>
              <a:t>:</a:t>
            </a:r>
            <a:r>
              <a:rPr lang="ar-SA" sz="2400" dirty="0"/>
              <a:t> </a:t>
            </a:r>
            <a:r>
              <a:rPr lang="ar-SA" sz="2400" dirty="0" err="1"/>
              <a:t>الإ</a:t>
            </a:r>
            <a:r>
              <a:rPr lang="ar-DZ" sz="2400" dirty="0"/>
              <a:t>ِ</a:t>
            </a:r>
            <a:r>
              <a:rPr lang="ar-SA" sz="2400" dirty="0" err="1"/>
              <a:t>طالة</a:t>
            </a:r>
            <a:r>
              <a:rPr lang="ar-SA" sz="2400" dirty="0"/>
              <a:t> في الوقت أو الت</a:t>
            </a:r>
            <a:r>
              <a:rPr lang="ar-DZ" sz="2400" dirty="0"/>
              <a:t>َّ</a:t>
            </a:r>
            <a:r>
              <a:rPr lang="ar-SA" sz="2400" dirty="0" err="1"/>
              <a:t>ركيز</a:t>
            </a:r>
            <a:r>
              <a:rPr lang="ar-SA" sz="2400" dirty="0"/>
              <a:t> على </a:t>
            </a:r>
            <a:r>
              <a:rPr lang="ar-SA" sz="2400" dirty="0" err="1"/>
              <a:t>الإ</a:t>
            </a:r>
            <a:r>
              <a:rPr lang="ar-DZ" sz="2400" dirty="0"/>
              <a:t>ِ</a:t>
            </a:r>
            <a:r>
              <a:rPr lang="ar-SA" sz="2400" dirty="0" err="1"/>
              <a:t>ثارة</a:t>
            </a:r>
            <a:r>
              <a:rPr lang="ar-SA" sz="2400" dirty="0"/>
              <a:t> أ</a:t>
            </a:r>
            <a:r>
              <a:rPr lang="ar-DZ" sz="2400" dirty="0"/>
              <a:t>َ</a:t>
            </a:r>
            <a:r>
              <a:rPr lang="ar-SA" sz="2400" dirty="0"/>
              <a:t>كثر من الم</a:t>
            </a:r>
            <a:r>
              <a:rPr lang="ar-DZ" sz="2400" dirty="0"/>
              <a:t>َ</a:t>
            </a:r>
            <a:r>
              <a:rPr lang="ar-SA" sz="2400" dirty="0" err="1"/>
              <a:t>ضمون</a:t>
            </a:r>
            <a:r>
              <a:rPr lang="fr-FR" sz="2400" dirty="0"/>
              <a:t>.</a:t>
            </a:r>
          </a:p>
          <a:p>
            <a:pPr algn="just" rtl="1"/>
            <a:r>
              <a:rPr lang="ar-SA" sz="2400" dirty="0"/>
              <a:t>وفي خ</a:t>
            </a:r>
            <a:r>
              <a:rPr lang="ar-DZ" sz="2400" dirty="0"/>
              <a:t>ِ</a:t>
            </a:r>
            <a:r>
              <a:rPr lang="ar-SA" sz="2400" dirty="0"/>
              <a:t>تام الن</a:t>
            </a:r>
            <a:r>
              <a:rPr lang="ar-DZ" sz="2400" dirty="0"/>
              <a:t>ِّ</a:t>
            </a:r>
            <a:r>
              <a:rPr lang="ar-SA" sz="2400" dirty="0"/>
              <a:t>قاش، ق</a:t>
            </a:r>
            <a:r>
              <a:rPr lang="ar-DZ" sz="2400" dirty="0"/>
              <a:t>َ</a:t>
            </a:r>
            <a:r>
              <a:rPr lang="ar-SA" sz="2400" dirty="0"/>
              <a:t>د</a:t>
            </a:r>
            <a:r>
              <a:rPr lang="ar-DZ" sz="2400" dirty="0"/>
              <a:t>َ</a:t>
            </a:r>
            <a:r>
              <a:rPr lang="ar-SA" sz="2400" dirty="0"/>
              <a:t>ّم الن</a:t>
            </a:r>
            <a:r>
              <a:rPr lang="ar-DZ" sz="2400" dirty="0"/>
              <a:t>ُّ</a:t>
            </a:r>
            <a:r>
              <a:rPr lang="ar-SA" sz="2400" dirty="0"/>
              <a:t>قاد ت</a:t>
            </a:r>
            <a:r>
              <a:rPr lang="ar-DZ" sz="2400" dirty="0"/>
              <a:t>َ</a:t>
            </a:r>
            <a:r>
              <a:rPr lang="ar-SA" sz="2400" dirty="0" err="1"/>
              <a:t>وصيات</a:t>
            </a:r>
            <a:r>
              <a:rPr lang="ar-SA" sz="2400" dirty="0"/>
              <a:t> ع</a:t>
            </a:r>
            <a:r>
              <a:rPr lang="ar-DZ" sz="2400" dirty="0"/>
              <a:t>َ</a:t>
            </a:r>
            <a:r>
              <a:rPr lang="ar-SA" sz="2400" dirty="0"/>
              <a:t>ملية ل</a:t>
            </a:r>
            <a:r>
              <a:rPr lang="ar-DZ" sz="2400" dirty="0"/>
              <a:t>ِ</a:t>
            </a:r>
            <a:r>
              <a:rPr lang="ar-SA" sz="2400" dirty="0"/>
              <a:t>تحسين البرنامج، م</a:t>
            </a:r>
            <a:r>
              <a:rPr lang="ar-DZ" sz="2400" dirty="0"/>
              <a:t>ِ</a:t>
            </a:r>
            <a:r>
              <a:rPr lang="ar-SA" sz="2400" dirty="0"/>
              <a:t>ثل </a:t>
            </a:r>
            <a:r>
              <a:rPr lang="ar-DZ" sz="2400" dirty="0"/>
              <a:t>: َ</a:t>
            </a:r>
            <a:r>
              <a:rPr lang="ar-SA" sz="2400" dirty="0"/>
              <a:t>تقليص ز</a:t>
            </a:r>
            <a:r>
              <a:rPr lang="ar-DZ" sz="2400" dirty="0"/>
              <a:t>َ</a:t>
            </a:r>
            <a:r>
              <a:rPr lang="ar-SA" sz="2400" dirty="0"/>
              <a:t>من الح</a:t>
            </a:r>
            <a:r>
              <a:rPr lang="ar-DZ" sz="2400" dirty="0"/>
              <a:t>َ</a:t>
            </a:r>
            <a:r>
              <a:rPr lang="ar-SA" sz="2400" dirty="0"/>
              <a:t>لقات، والح</a:t>
            </a:r>
            <a:r>
              <a:rPr lang="ar-DZ" sz="2400" dirty="0"/>
              <a:t>ِ</a:t>
            </a:r>
            <a:r>
              <a:rPr lang="ar-SA" sz="2400" dirty="0"/>
              <a:t>رص على </a:t>
            </a:r>
            <a:r>
              <a:rPr lang="ar-DZ" sz="2400" dirty="0"/>
              <a:t>إِ</a:t>
            </a:r>
            <a:r>
              <a:rPr lang="ar-SA" sz="2400" dirty="0" err="1"/>
              <a:t>ستضافة</a:t>
            </a:r>
            <a:r>
              <a:rPr lang="ar-SA" sz="2400" dirty="0"/>
              <a:t> ش</a:t>
            </a:r>
            <a:r>
              <a:rPr lang="ar-DZ" sz="2400" dirty="0"/>
              <a:t>َ</a:t>
            </a:r>
            <a:r>
              <a:rPr lang="ar-SA" sz="2400" dirty="0" err="1"/>
              <a:t>خصيات</a:t>
            </a:r>
            <a:r>
              <a:rPr lang="ar-SA" sz="2400" dirty="0"/>
              <a:t> م</a:t>
            </a:r>
            <a:r>
              <a:rPr lang="ar-DZ" sz="2400" dirty="0"/>
              <a:t>ُ</a:t>
            </a:r>
            <a:r>
              <a:rPr lang="ar-SA" sz="2400" dirty="0" err="1"/>
              <a:t>تنوعة</a:t>
            </a:r>
            <a:r>
              <a:rPr lang="ar-SA" sz="2400" dirty="0"/>
              <a:t>، والت</a:t>
            </a:r>
            <a:r>
              <a:rPr lang="ar-DZ" sz="2400" dirty="0"/>
              <a:t>ًّ</a:t>
            </a:r>
            <a:r>
              <a:rPr lang="ar-SA" sz="2400" dirty="0" err="1"/>
              <a:t>ركيز</a:t>
            </a:r>
            <a:r>
              <a:rPr lang="ar-SA" sz="2400" dirty="0"/>
              <a:t> على جودة الم</a:t>
            </a:r>
            <a:r>
              <a:rPr lang="ar-DZ" sz="2400" dirty="0"/>
              <a:t>ٌ</a:t>
            </a:r>
            <a:r>
              <a:rPr lang="ar-SA" sz="2400" dirty="0" err="1"/>
              <a:t>حتوى</a:t>
            </a:r>
            <a:r>
              <a:rPr lang="ar-SA" sz="2400" dirty="0"/>
              <a:t> بدلًا من الشكل فقط</a:t>
            </a:r>
            <a:r>
              <a:rPr lang="fr-FR" sz="2400" dirty="0"/>
              <a:t>.</a:t>
            </a:r>
          </a:p>
          <a:p>
            <a:pPr algn="just" rtl="1"/>
            <a:r>
              <a:rPr lang="ar-SA" sz="2400" dirty="0"/>
              <a:t>هذا النوع من البرامج</a:t>
            </a:r>
            <a:r>
              <a:rPr lang="ar-DZ" sz="2400" dirty="0"/>
              <a:t>،</a:t>
            </a:r>
            <a:r>
              <a:rPr lang="ar-SA" sz="2400" dirty="0"/>
              <a:t> ي</a:t>
            </a:r>
            <a:r>
              <a:rPr lang="ar-DZ" sz="2400" dirty="0"/>
              <a:t>َ</a:t>
            </a:r>
            <a:r>
              <a:rPr lang="ar-SA" sz="2400" dirty="0"/>
              <a:t>ع</a:t>
            </a:r>
            <a:r>
              <a:rPr lang="ar-DZ" sz="2400" dirty="0"/>
              <a:t>ْ</a:t>
            </a:r>
            <a:r>
              <a:rPr lang="ar-SA" sz="2400" dirty="0"/>
              <a:t>ك</a:t>
            </a:r>
            <a:r>
              <a:rPr lang="ar-DZ" sz="2400" dirty="0"/>
              <a:t>ِ</a:t>
            </a:r>
            <a:r>
              <a:rPr lang="ar-SA" sz="2400" dirty="0"/>
              <a:t>س م</a:t>
            </a:r>
            <a:r>
              <a:rPr lang="ar-DZ" sz="2400" dirty="0"/>
              <a:t>ُ</a:t>
            </a:r>
            <a:r>
              <a:rPr lang="ar-SA" sz="2400" dirty="0" err="1"/>
              <a:t>مارسة</a:t>
            </a:r>
            <a:r>
              <a:rPr lang="ar-SA" sz="2400" dirty="0"/>
              <a:t> الن</a:t>
            </a:r>
            <a:r>
              <a:rPr lang="ar-DZ" sz="2400" dirty="0"/>
              <a:t>َّ</a:t>
            </a:r>
            <a:r>
              <a:rPr lang="ar-SA" sz="2400" dirty="0"/>
              <a:t>قد الت</a:t>
            </a:r>
            <a:r>
              <a:rPr lang="ar-DZ" sz="2400" dirty="0"/>
              <a:t>ِ</a:t>
            </a:r>
            <a:r>
              <a:rPr lang="ar-SA" sz="2400" dirty="0" err="1"/>
              <a:t>لفزيوني</a:t>
            </a:r>
            <a:r>
              <a:rPr lang="ar-SA" sz="2400" dirty="0"/>
              <a:t> الم</a:t>
            </a:r>
            <a:r>
              <a:rPr lang="ar-DZ" sz="2400" dirty="0"/>
              <a:t>ُ</a:t>
            </a:r>
            <a:r>
              <a:rPr lang="ar-SA" sz="2400" dirty="0"/>
              <a:t>ت</a:t>
            </a:r>
            <a:r>
              <a:rPr lang="ar-DZ" sz="2400" dirty="0"/>
              <a:t>َ</a:t>
            </a:r>
            <a:r>
              <a:rPr lang="ar-SA" sz="2400" dirty="0"/>
              <a:t>ل</a:t>
            </a:r>
            <a:r>
              <a:rPr lang="ar-DZ" sz="2400" dirty="0"/>
              <a:t>ْ</a:t>
            </a:r>
            <a:r>
              <a:rPr lang="ar-SA" sz="2400" dirty="0"/>
              <a:t>فز، ل</a:t>
            </a:r>
            <a:r>
              <a:rPr lang="ar-DZ" sz="2400" dirty="0"/>
              <a:t>ِ</a:t>
            </a:r>
            <a:r>
              <a:rPr lang="ar-SA" sz="2400" dirty="0"/>
              <a:t>أ</a:t>
            </a:r>
            <a:r>
              <a:rPr lang="ar-DZ" sz="2400" dirty="0"/>
              <a:t>َ</a:t>
            </a:r>
            <a:r>
              <a:rPr lang="ar-SA" sz="2400" dirty="0"/>
              <a:t>ن</a:t>
            </a:r>
            <a:r>
              <a:rPr lang="ar-DZ" sz="2400" dirty="0"/>
              <a:t>َّ</a:t>
            </a:r>
            <a:r>
              <a:rPr lang="ar-SA" sz="2400" dirty="0"/>
              <a:t>ه يم</a:t>
            </a:r>
            <a:r>
              <a:rPr lang="ar-DZ" sz="2400" dirty="0"/>
              <a:t>ُ</a:t>
            </a:r>
            <a:r>
              <a:rPr lang="ar-SA" sz="2400" dirty="0"/>
              <a:t>ار</a:t>
            </a:r>
            <a:r>
              <a:rPr lang="ar-DZ" sz="2400" dirty="0"/>
              <a:t>َ</a:t>
            </a:r>
            <a:r>
              <a:rPr lang="ar-SA" sz="2400" dirty="0"/>
              <a:t>س</a:t>
            </a:r>
            <a:r>
              <a:rPr lang="ar-DZ" sz="2400" dirty="0"/>
              <a:t>ُ</a:t>
            </a:r>
            <a:r>
              <a:rPr lang="ar-SA" sz="2400" dirty="0"/>
              <a:t> داخل القناة نفسها، ويُظهر و</a:t>
            </a:r>
            <a:r>
              <a:rPr lang="ar-DZ" sz="2400" dirty="0"/>
              <a:t>َ</a:t>
            </a:r>
            <a:r>
              <a:rPr lang="ar-SA" sz="2400" dirty="0"/>
              <a:t>عيها ب</a:t>
            </a:r>
            <a:r>
              <a:rPr lang="ar-DZ" sz="2400" dirty="0"/>
              <a:t>ِ</a:t>
            </a:r>
            <a:r>
              <a:rPr lang="ar-SA" sz="2400" dirty="0"/>
              <a:t>أهمية الن</a:t>
            </a:r>
            <a:r>
              <a:rPr lang="ar-DZ" sz="2400" dirty="0"/>
              <a:t>َّ</a:t>
            </a:r>
            <a:r>
              <a:rPr lang="ar-SA" sz="2400" dirty="0"/>
              <a:t>قد البنّ</a:t>
            </a:r>
            <a:r>
              <a:rPr lang="ar-DZ" sz="2400" dirty="0"/>
              <a:t>َ</a:t>
            </a:r>
            <a:r>
              <a:rPr lang="ar-SA" sz="2400" dirty="0" err="1"/>
              <a:t>اء</a:t>
            </a:r>
            <a:r>
              <a:rPr lang="ar-DZ" sz="2400" dirty="0"/>
              <a:t>،</a:t>
            </a:r>
            <a:r>
              <a:rPr lang="ar-SA" sz="2400" dirty="0"/>
              <a:t> في تحسين م</a:t>
            </a:r>
            <a:r>
              <a:rPr lang="ar-DZ" sz="2400" dirty="0"/>
              <a:t>ُ</a:t>
            </a:r>
            <a:r>
              <a:rPr lang="ar-SA" sz="2400" dirty="0" err="1"/>
              <a:t>نتجاتها</a:t>
            </a:r>
            <a:r>
              <a:rPr lang="ar-SA" sz="2400" dirty="0"/>
              <a:t> الإعلامية، وهو ما يُعتبر دليلًا على الن</a:t>
            </a:r>
            <a:r>
              <a:rPr lang="ar-DZ" sz="2400" dirty="0"/>
              <a:t>ُّ</a:t>
            </a:r>
            <a:r>
              <a:rPr lang="ar-SA" sz="2400" dirty="0"/>
              <a:t>ضج الإعلامي</a:t>
            </a:r>
            <a:r>
              <a:rPr lang="fr-FR" dirty="0"/>
              <a:t>.</a:t>
            </a:r>
          </a:p>
          <a:p>
            <a:pPr algn="just" rtl="1"/>
            <a:endParaRPr lang="ar-DZ" sz="2400" b="1" dirty="0">
              <a:solidFill>
                <a:schemeClr val="accent1"/>
              </a:solidFill>
            </a:endParaRPr>
          </a:p>
        </p:txBody>
      </p:sp>
      <p:sp>
        <p:nvSpPr>
          <p:cNvPr id="3" name="ZoneTexte 2">
            <a:extLst>
              <a:ext uri="{FF2B5EF4-FFF2-40B4-BE49-F238E27FC236}">
                <a16:creationId xmlns:a16="http://schemas.microsoft.com/office/drawing/2014/main" id="{6E5BAB00-6FAB-25EA-AD3C-1C52BF0BDA60}"/>
              </a:ext>
            </a:extLst>
          </p:cNvPr>
          <p:cNvSpPr txBox="1"/>
          <p:nvPr/>
        </p:nvSpPr>
        <p:spPr>
          <a:xfrm>
            <a:off x="3712837" y="629166"/>
            <a:ext cx="7222732" cy="712824"/>
          </a:xfrm>
          <a:prstGeom prst="rect">
            <a:avLst/>
          </a:prstGeom>
          <a:noFill/>
        </p:spPr>
        <p:txBody>
          <a:bodyPr wrap="square">
            <a:spAutoFit/>
          </a:bodyPr>
          <a:lstStyle/>
          <a:p>
            <a:pPr algn="ctr">
              <a:lnSpc>
                <a:spcPct val="120000"/>
              </a:lnSpc>
            </a:pPr>
            <a:r>
              <a:rPr lang="ar-DZ" sz="3600" b="1" dirty="0">
                <a:solidFill>
                  <a:srgbClr val="00B0F0"/>
                </a:solidFill>
                <a:latin typeface="Alexandria" charset="0"/>
                <a:cs typeface="Alexandria" charset="0"/>
              </a:rPr>
              <a:t>أنواع النقد التلفزيوني</a:t>
            </a:r>
          </a:p>
        </p:txBody>
      </p:sp>
      <p:sp>
        <p:nvSpPr>
          <p:cNvPr id="4" name="Rectangle 3">
            <a:extLst>
              <a:ext uri="{FF2B5EF4-FFF2-40B4-BE49-F238E27FC236}">
                <a16:creationId xmlns:a16="http://schemas.microsoft.com/office/drawing/2014/main" id="{3BA65381-61CE-A070-A35C-76D79EC968B8}"/>
              </a:ext>
            </a:extLst>
          </p:cNvPr>
          <p:cNvSpPr/>
          <p:nvPr/>
        </p:nvSpPr>
        <p:spPr>
          <a:xfrm>
            <a:off x="4603844" y="629166"/>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02</a:t>
            </a:r>
            <a:endParaRPr lang="en-US" sz="4000" b="1" dirty="0">
              <a:ea typeface="Roboto Light" panose="02000000000000000000" pitchFamily="2" charset="0"/>
            </a:endParaRPr>
          </a:p>
        </p:txBody>
      </p:sp>
    </p:spTree>
    <p:extLst>
      <p:ext uri="{BB962C8B-B14F-4D97-AF65-F5344CB8AC3E}">
        <p14:creationId xmlns:p14="http://schemas.microsoft.com/office/powerpoint/2010/main" val="2721154703"/>
      </p:ext>
    </p:extLst>
  </p:cSld>
  <p:clrMapOvr>
    <a:masterClrMapping/>
  </p:clrMapOvr>
  <p:transition spd="med" advTm="507434">
    <p:pull/>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6D3463-FA09-5455-25ED-1CB9204E339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11C882C-E14F-3316-E62F-50B1C29BA3A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976642F1-4EB4-55EF-A5D3-F18BE4D51BE0}"/>
              </a:ext>
            </a:extLst>
          </p:cNvPr>
          <p:cNvSpPr/>
          <p:nvPr/>
        </p:nvSpPr>
        <p:spPr>
          <a:xfrm rot="16200000" flipV="1">
            <a:off x="-2786743" y="4262694"/>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2BA628B6-95D6-3308-8B26-325B2920311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4A771B69-AEAD-DBE1-11A3-2476361ACF9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ZoneTexte 10">
            <a:extLst>
              <a:ext uri="{FF2B5EF4-FFF2-40B4-BE49-F238E27FC236}">
                <a16:creationId xmlns:a16="http://schemas.microsoft.com/office/drawing/2014/main" id="{517D16A1-96A5-A081-976F-C648BDFE2E1A}"/>
              </a:ext>
            </a:extLst>
          </p:cNvPr>
          <p:cNvSpPr txBox="1"/>
          <p:nvPr/>
        </p:nvSpPr>
        <p:spPr>
          <a:xfrm>
            <a:off x="3447288" y="2044716"/>
            <a:ext cx="7787518" cy="470000"/>
          </a:xfrm>
          <a:prstGeom prst="rect">
            <a:avLst/>
          </a:prstGeom>
          <a:noFill/>
        </p:spPr>
        <p:txBody>
          <a:bodyPr wrap="square">
            <a:spAutoFit/>
          </a:bodyPr>
          <a:lstStyle/>
          <a:p>
            <a:pPr algn="just" rtl="1">
              <a:lnSpc>
                <a:spcPct val="107000"/>
              </a:lnSpc>
              <a:spcAft>
                <a:spcPts val="800"/>
              </a:spcAft>
              <a:buNone/>
            </a:pP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ZoneTexte 3">
            <a:extLst>
              <a:ext uri="{FF2B5EF4-FFF2-40B4-BE49-F238E27FC236}">
                <a16:creationId xmlns:a16="http://schemas.microsoft.com/office/drawing/2014/main" id="{696F0875-B203-C347-9F55-5EC70CE5A0E3}"/>
              </a:ext>
            </a:extLst>
          </p:cNvPr>
          <p:cNvSpPr txBox="1"/>
          <p:nvPr/>
        </p:nvSpPr>
        <p:spPr>
          <a:xfrm>
            <a:off x="4020190" y="1511185"/>
            <a:ext cx="7214616" cy="4421660"/>
          </a:xfrm>
          <a:prstGeom prst="rect">
            <a:avLst/>
          </a:prstGeom>
          <a:noFill/>
        </p:spPr>
        <p:txBody>
          <a:bodyPr wrap="square">
            <a:spAutoFit/>
          </a:bodyPr>
          <a:lstStyle/>
          <a:p>
            <a:pPr algn="just" rtl="1">
              <a:lnSpc>
                <a:spcPct val="107000"/>
              </a:lnSpc>
              <a:spcAft>
                <a:spcPts val="800"/>
              </a:spcAft>
              <a:buNone/>
            </a:pPr>
            <a:r>
              <a:rPr lang="ar-DZ" sz="2400" b="1"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rPr>
              <a:t>ثالثا : </a:t>
            </a:r>
            <a:r>
              <a:rPr lang="ar-SA" sz="2400" b="1"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rPr>
              <a:t>الن</a:t>
            </a:r>
            <a:r>
              <a:rPr lang="ar-DZ" sz="2400" b="1" kern="100" dirty="0">
                <a:solidFill>
                  <a:schemeClr val="accent2"/>
                </a:solidFill>
                <a:latin typeface="Calibri" panose="020F0502020204030204" pitchFamily="34" charset="0"/>
                <a:ea typeface="Calibri" panose="020F0502020204030204" pitchFamily="34" charset="0"/>
                <a:cs typeface="Arial" panose="020B0604020202020204" pitchFamily="34" charset="0"/>
              </a:rPr>
              <a:t>َّ</a:t>
            </a:r>
            <a:r>
              <a:rPr lang="ar-SA" sz="2400" b="1"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rPr>
              <a:t>قد </a:t>
            </a:r>
            <a:r>
              <a:rPr lang="ar-SA" sz="2400" b="1" kern="100" dirty="0" err="1">
                <a:solidFill>
                  <a:schemeClr val="accent2"/>
                </a:solidFill>
                <a:effectLst/>
                <a:latin typeface="Calibri" panose="020F0502020204030204" pitchFamily="34" charset="0"/>
                <a:ea typeface="Calibri" panose="020F0502020204030204" pitchFamily="34" charset="0"/>
                <a:cs typeface="Arial" panose="020B0604020202020204" pitchFamily="34" charset="0"/>
              </a:rPr>
              <a:t>الإ</a:t>
            </a:r>
            <a:r>
              <a:rPr lang="ar-DZ" sz="2400" b="1"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rPr>
              <a:t>ِ</a:t>
            </a:r>
            <a:r>
              <a:rPr lang="ar-SA" sz="2400" b="1" kern="100" dirty="0" err="1">
                <a:solidFill>
                  <a:schemeClr val="accent2"/>
                </a:solidFill>
                <a:effectLst/>
                <a:latin typeface="Calibri" panose="020F0502020204030204" pitchFamily="34" charset="0"/>
                <a:ea typeface="Calibri" panose="020F0502020204030204" pitchFamily="34" charset="0"/>
                <a:cs typeface="Arial" panose="020B0604020202020204" pitchFamily="34" charset="0"/>
              </a:rPr>
              <a:t>ذاعي</a:t>
            </a:r>
            <a:r>
              <a:rPr lang="ar-SA" sz="2400" b="1"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rPr>
              <a:t> للف</a:t>
            </a:r>
            <a:r>
              <a:rPr lang="ar-DZ" sz="2400" b="1"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rPr>
              <a:t>ُ</a:t>
            </a:r>
            <a:r>
              <a:rPr lang="ar-SA" sz="2400" b="1"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rPr>
              <a:t>نون الت</a:t>
            </a:r>
            <a:r>
              <a:rPr lang="ar-DZ" sz="2400" b="1"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rPr>
              <a:t>ِ</a:t>
            </a:r>
            <a:r>
              <a:rPr lang="ar-SA" sz="2400" b="1" kern="100" dirty="0" err="1">
                <a:solidFill>
                  <a:schemeClr val="accent2"/>
                </a:solidFill>
                <a:effectLst/>
                <a:latin typeface="Calibri" panose="020F0502020204030204" pitchFamily="34" charset="0"/>
                <a:ea typeface="Calibri" panose="020F0502020204030204" pitchFamily="34" charset="0"/>
                <a:cs typeface="Arial" panose="020B0604020202020204" pitchFamily="34" charset="0"/>
              </a:rPr>
              <a:t>لفزيونية</a:t>
            </a:r>
            <a:r>
              <a:rPr lang="ar-SA" sz="2400" b="1"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rPr>
              <a:t>: </a:t>
            </a:r>
            <a:endParaRPr lang="fr-FR" sz="2400"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600" kern="100" dirty="0">
                <a:effectLst/>
                <a:latin typeface="Calibri" panose="020F0502020204030204" pitchFamily="34" charset="0"/>
                <a:ea typeface="Calibri" panose="020F0502020204030204" pitchFamily="34" charset="0"/>
                <a:cs typeface="Arial" panose="020B0604020202020204" pitchFamily="34" charset="0"/>
              </a:rPr>
              <a:t>وهو الن</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قد ال</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ذي ت</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قوم به الإذاعة</a:t>
            </a:r>
            <a:r>
              <a:rPr lang="ar-DZ" sz="2600" kern="100" dirty="0">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 من خل</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ال ت</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خصيص ف</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err="1">
                <a:effectLst/>
                <a:latin typeface="Calibri" panose="020F0502020204030204" pitchFamily="34" charset="0"/>
                <a:ea typeface="Calibri" panose="020F0502020204030204" pitchFamily="34" charset="0"/>
                <a:cs typeface="Arial" panose="020B0604020202020204" pitchFamily="34" charset="0"/>
              </a:rPr>
              <a:t>ضاءات</a:t>
            </a:r>
            <a:r>
              <a:rPr lang="ar-SA" sz="2600" kern="100" dirty="0">
                <a:effectLst/>
                <a:latin typeface="Calibri" panose="020F0502020204030204" pitchFamily="34" charset="0"/>
                <a:ea typeface="Calibri" panose="020F0502020204030204" pitchFamily="34" charset="0"/>
                <a:cs typeface="Arial" panose="020B0604020202020204" pitchFamily="34" charset="0"/>
              </a:rPr>
              <a:t> تع</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رض من خلالها آراء ن</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قاد من المجال الأكاديمي أو الإعلامي أو الفن</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ي</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 ل</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ن</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قد أ</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حد البرامج التلفزيونية أو الب</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err="1">
                <a:effectLst/>
                <a:latin typeface="Calibri" panose="020F0502020204030204" pitchFamily="34" charset="0"/>
                <a:ea typeface="Calibri" panose="020F0502020204030204" pitchFamily="34" charset="0"/>
                <a:cs typeface="Arial" panose="020B0604020202020204" pitchFamily="34" charset="0"/>
              </a:rPr>
              <a:t>رمجة</a:t>
            </a:r>
            <a:r>
              <a:rPr lang="ar-SA" sz="2600" kern="100" dirty="0">
                <a:effectLst/>
                <a:latin typeface="Calibri" panose="020F0502020204030204" pitchFamily="34" charset="0"/>
                <a:ea typeface="Calibri" panose="020F0502020204030204" pitchFamily="34" charset="0"/>
                <a:cs typeface="Arial" panose="020B0604020202020204" pitchFamily="34" charset="0"/>
              </a:rPr>
              <a:t>، كما قد ي</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ت</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م</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 م</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ن خ</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err="1">
                <a:effectLst/>
                <a:latin typeface="Calibri" panose="020F0502020204030204" pitchFamily="34" charset="0"/>
                <a:ea typeface="Calibri" panose="020F0502020204030204" pitchFamily="34" charset="0"/>
                <a:cs typeface="Arial" panose="020B0604020202020204" pitchFamily="34" charset="0"/>
              </a:rPr>
              <a:t>لال</a:t>
            </a:r>
            <a:r>
              <a:rPr lang="ar-SA" sz="2600" kern="100" dirty="0">
                <a:effectLst/>
                <a:latin typeface="Calibri" panose="020F0502020204030204" pitchFamily="34" charset="0"/>
                <a:ea typeface="Calibri" panose="020F0502020204030204" pitchFamily="34" charset="0"/>
                <a:cs typeface="Arial" panose="020B0604020202020204" pitchFamily="34" charset="0"/>
              </a:rPr>
              <a:t> هذه الفضاءات</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 ع</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ر</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ض</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 آراء جمهور المشاهدين </a:t>
            </a:r>
            <a:r>
              <a:rPr lang="ar-DZ" sz="2600" kern="100" dirty="0">
                <a:effectLst/>
                <a:latin typeface="Calibri" panose="020F0502020204030204" pitchFamily="34" charset="0"/>
                <a:ea typeface="Calibri" panose="020F0502020204030204" pitchFamily="34" charset="0"/>
                <a:cs typeface="Arial" panose="020B0604020202020204" pitchFamily="34" charset="0"/>
              </a:rPr>
              <a:t>إِ</a:t>
            </a:r>
            <a:r>
              <a:rPr lang="ar-SA" sz="2600" kern="100" dirty="0">
                <a:effectLst/>
                <a:latin typeface="Calibri" panose="020F0502020204030204" pitchFamily="34" charset="0"/>
                <a:ea typeface="Calibri" panose="020F0502020204030204" pitchFamily="34" charset="0"/>
                <a:cs typeface="Arial" panose="020B0604020202020204" pitchFamily="34" charset="0"/>
              </a:rPr>
              <a:t>تجاه ما ي</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قد</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مه التلفزيون، لاسيما خلال الح</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err="1">
                <a:effectLst/>
                <a:latin typeface="Calibri" panose="020F0502020204030204" pitchFamily="34" charset="0"/>
                <a:ea typeface="Calibri" panose="020F0502020204030204" pitchFamily="34" charset="0"/>
                <a:cs typeface="Arial" panose="020B0604020202020204" pitchFamily="34" charset="0"/>
              </a:rPr>
              <a:t>صص</a:t>
            </a:r>
            <a:r>
              <a:rPr lang="ar-SA" sz="2600" kern="100" dirty="0">
                <a:effectLst/>
                <a:latin typeface="Calibri" panose="020F0502020204030204" pitchFamily="34" charset="0"/>
                <a:ea typeface="Calibri" panose="020F0502020204030204" pitchFamily="34" charset="0"/>
                <a:cs typeface="Arial" panose="020B0604020202020204" pitchFamily="34" charset="0"/>
              </a:rPr>
              <a:t> الم</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err="1">
                <a:effectLst/>
                <a:latin typeface="Calibri" panose="020F0502020204030204" pitchFamily="34" charset="0"/>
                <a:ea typeface="Calibri" panose="020F0502020204030204" pitchFamily="34" charset="0"/>
                <a:cs typeface="Arial" panose="020B0604020202020204" pitchFamily="34" charset="0"/>
              </a:rPr>
              <a:t>باشرة</a:t>
            </a:r>
            <a:r>
              <a:rPr lang="fr-FR" sz="2600" kern="100" dirty="0">
                <a:effectLst/>
                <a:latin typeface="Calibri" panose="020F0502020204030204" pitchFamily="34" charset="0"/>
                <a:ea typeface="Calibri" panose="020F0502020204030204" pitchFamily="34" charset="0"/>
                <a:cs typeface="Arial" panose="020B0604020202020204" pitchFamily="34" charset="0"/>
              </a:rPr>
              <a:t>.</a:t>
            </a:r>
            <a:r>
              <a:rPr lang="fr-FR" sz="2600" kern="100" dirty="0">
                <a:effectLst/>
                <a:latin typeface="Arial" panose="020B0604020202020204" pitchFamily="34" charset="0"/>
                <a:ea typeface="Calibri" panose="020F0502020204030204" pitchFamily="34" charset="0"/>
                <a:cs typeface="Arial" panose="020B0604020202020204" pitchFamily="34" charset="0"/>
              </a:rPr>
              <a:t> </a:t>
            </a:r>
            <a:r>
              <a:rPr lang="ar-SA" sz="2600" kern="100" dirty="0">
                <a:effectLst/>
                <a:latin typeface="Arial" panose="020B0604020202020204" pitchFamily="34" charset="0"/>
                <a:ea typeface="Calibri" panose="020F0502020204030204" pitchFamily="34" charset="0"/>
                <a:cs typeface="Arial" panose="020B0604020202020204" pitchFamily="34" charset="0"/>
              </a:rPr>
              <a:t>وي</a:t>
            </a:r>
            <a:r>
              <a:rPr lang="ar-DZ" sz="2600" kern="100" dirty="0">
                <a:effectLst/>
                <a:latin typeface="Arial" panose="020B0604020202020204" pitchFamily="34" charset="0"/>
                <a:ea typeface="Calibri" panose="020F0502020204030204" pitchFamily="34" charset="0"/>
                <a:cs typeface="Arial" panose="020B0604020202020204" pitchFamily="34" charset="0"/>
              </a:rPr>
              <a:t>ُ</a:t>
            </a:r>
            <a:r>
              <a:rPr lang="ar-SA" sz="2600" kern="100" dirty="0">
                <a:effectLst/>
                <a:latin typeface="Arial" panose="020B0604020202020204" pitchFamily="34" charset="0"/>
                <a:ea typeface="Calibri" panose="020F0502020204030204" pitchFamily="34" charset="0"/>
                <a:cs typeface="Arial" panose="020B0604020202020204" pitchFamily="34" charset="0"/>
              </a:rPr>
              <a:t>لاحظ على م</a:t>
            </a:r>
            <a:r>
              <a:rPr lang="ar-DZ" sz="2600" kern="100" dirty="0">
                <a:effectLst/>
                <a:latin typeface="Arial" panose="020B0604020202020204" pitchFamily="34" charset="0"/>
                <a:ea typeface="Calibri" panose="020F0502020204030204" pitchFamily="34" charset="0"/>
                <a:cs typeface="Arial" panose="020B0604020202020204" pitchFamily="34" charset="0"/>
              </a:rPr>
              <a:t>ُ</a:t>
            </a:r>
            <a:r>
              <a:rPr lang="ar-SA" sz="2600" kern="100" dirty="0" err="1">
                <a:effectLst/>
                <a:latin typeface="Arial" panose="020B0604020202020204" pitchFamily="34" charset="0"/>
                <a:ea typeface="Calibri" panose="020F0502020204030204" pitchFamily="34" charset="0"/>
                <a:cs typeface="Arial" panose="020B0604020202020204" pitchFamily="34" charset="0"/>
              </a:rPr>
              <a:t>ستوى</a:t>
            </a:r>
            <a:r>
              <a:rPr lang="ar-SA" sz="2600" kern="100" dirty="0">
                <a:effectLst/>
                <a:latin typeface="Arial" panose="020B0604020202020204" pitchFamily="34" charset="0"/>
                <a:ea typeface="Calibri" panose="020F0502020204030204" pitchFamily="34" charset="0"/>
                <a:cs typeface="Arial" panose="020B0604020202020204" pitchFamily="34" charset="0"/>
              </a:rPr>
              <a:t> الوطن العربي</a:t>
            </a:r>
            <a:r>
              <a:rPr lang="ar-DZ" sz="2600" kern="100" dirty="0">
                <a:effectLst/>
                <a:latin typeface="Arial" panose="020B0604020202020204" pitchFamily="34" charset="0"/>
                <a:ea typeface="Calibri" panose="020F0502020204030204" pitchFamily="34" charset="0"/>
                <a:cs typeface="Arial" panose="020B0604020202020204" pitchFamily="34" charset="0"/>
              </a:rPr>
              <a:t>،</a:t>
            </a:r>
            <a:r>
              <a:rPr lang="ar-SA" sz="2600" kern="100" dirty="0">
                <a:effectLst/>
                <a:latin typeface="Arial" panose="020B0604020202020204" pitchFamily="34" charset="0"/>
                <a:ea typeface="Calibri" panose="020F0502020204030204" pitchFamily="34" charset="0"/>
                <a:cs typeface="Arial" panose="020B0604020202020204" pitchFamily="34" charset="0"/>
              </a:rPr>
              <a:t> أن</a:t>
            </a:r>
            <a:r>
              <a:rPr lang="ar-DZ" sz="2600" kern="100" dirty="0">
                <a:effectLst/>
                <a:latin typeface="Arial" panose="020B0604020202020204" pitchFamily="34" charset="0"/>
                <a:ea typeface="Calibri" panose="020F0502020204030204" pitchFamily="34" charset="0"/>
                <a:cs typeface="Arial" panose="020B0604020202020204" pitchFamily="34" charset="0"/>
              </a:rPr>
              <a:t>َّ</a:t>
            </a:r>
            <a:r>
              <a:rPr lang="ar-SA" sz="2600" kern="100" dirty="0">
                <a:effectLst/>
                <a:latin typeface="Arial" panose="020B0604020202020204" pitchFamily="34" charset="0"/>
                <a:ea typeface="Calibri" panose="020F0502020204030204" pitchFamily="34" charset="0"/>
                <a:cs typeface="Arial" panose="020B0604020202020204" pitchFamily="34" charset="0"/>
              </a:rPr>
              <a:t> البرامج الإذاعية</a:t>
            </a:r>
            <a:r>
              <a:rPr lang="ar-DZ" sz="2600" kern="100" dirty="0">
                <a:effectLst/>
                <a:latin typeface="Arial" panose="020B0604020202020204" pitchFamily="34" charset="0"/>
                <a:ea typeface="Calibri" panose="020F0502020204030204" pitchFamily="34" charset="0"/>
                <a:cs typeface="Arial" panose="020B0604020202020204" pitchFamily="34" charset="0"/>
              </a:rPr>
              <a:t>،</a:t>
            </a:r>
            <a:r>
              <a:rPr lang="ar-SA" sz="2600" kern="100" dirty="0">
                <a:effectLst/>
                <a:latin typeface="Arial" panose="020B0604020202020204" pitchFamily="34" charset="0"/>
                <a:ea typeface="Calibri" panose="020F0502020204030204" pitchFamily="34" charset="0"/>
                <a:cs typeface="Arial" panose="020B0604020202020204" pitchFamily="34" charset="0"/>
              </a:rPr>
              <a:t> ال</a:t>
            </a:r>
            <a:r>
              <a:rPr lang="ar-DZ" sz="2600" kern="100" dirty="0">
                <a:effectLst/>
                <a:latin typeface="Arial" panose="020B0604020202020204" pitchFamily="34" charset="0"/>
                <a:ea typeface="Calibri" panose="020F0502020204030204" pitchFamily="34" charset="0"/>
                <a:cs typeface="Arial" panose="020B0604020202020204" pitchFamily="34" charset="0"/>
              </a:rPr>
              <a:t>َّ</a:t>
            </a:r>
            <a:r>
              <a:rPr lang="ar-SA" sz="2600" kern="100" dirty="0">
                <a:effectLst/>
                <a:latin typeface="Arial" panose="020B0604020202020204" pitchFamily="34" charset="0"/>
                <a:ea typeface="Calibri" panose="020F0502020204030204" pitchFamily="34" charset="0"/>
                <a:cs typeface="Arial" panose="020B0604020202020204" pitchFamily="34" charset="0"/>
              </a:rPr>
              <a:t>تي ت</a:t>
            </a:r>
            <a:r>
              <a:rPr lang="ar-DZ" sz="2600" kern="100" dirty="0">
                <a:effectLst/>
                <a:latin typeface="Arial" panose="020B0604020202020204" pitchFamily="34" charset="0"/>
                <a:ea typeface="Calibri" panose="020F0502020204030204" pitchFamily="34" charset="0"/>
                <a:cs typeface="Arial" panose="020B0604020202020204" pitchFamily="34" charset="0"/>
              </a:rPr>
              <a:t>َ</a:t>
            </a:r>
            <a:r>
              <a:rPr lang="ar-SA" sz="2600" kern="100" dirty="0">
                <a:effectLst/>
                <a:latin typeface="Arial" panose="020B0604020202020204" pitchFamily="34" charset="0"/>
                <a:ea typeface="Calibri" panose="020F0502020204030204" pitchFamily="34" charset="0"/>
                <a:cs typeface="Arial" panose="020B0604020202020204" pitchFamily="34" charset="0"/>
              </a:rPr>
              <a:t>هتم ب</a:t>
            </a:r>
            <a:r>
              <a:rPr lang="ar-DZ" sz="2600" kern="100" dirty="0">
                <a:latin typeface="Arial" panose="020B0604020202020204" pitchFamily="34" charset="0"/>
                <a:ea typeface="Calibri" panose="020F0502020204030204" pitchFamily="34" charset="0"/>
                <a:cs typeface="Arial" panose="020B0604020202020204" pitchFamily="34" charset="0"/>
              </a:rPr>
              <a:t>ِ</a:t>
            </a:r>
            <a:r>
              <a:rPr lang="ar-SA" sz="2600" kern="100" dirty="0">
                <a:effectLst/>
                <a:latin typeface="Arial" panose="020B0604020202020204" pitchFamily="34" charset="0"/>
                <a:ea typeface="Calibri" panose="020F0502020204030204" pitchFamily="34" charset="0"/>
                <a:cs typeface="Arial" panose="020B0604020202020204" pitchFamily="34" charset="0"/>
              </a:rPr>
              <a:t>الفنون التلفزيونية، ت</a:t>
            </a:r>
            <a:r>
              <a:rPr lang="ar-DZ" sz="2600" kern="100" dirty="0">
                <a:effectLst/>
                <a:latin typeface="Arial" panose="020B0604020202020204" pitchFamily="34" charset="0"/>
                <a:ea typeface="Calibri" panose="020F0502020204030204" pitchFamily="34" charset="0"/>
                <a:cs typeface="Arial" panose="020B0604020202020204" pitchFamily="34" charset="0"/>
              </a:rPr>
              <a:t>َ</a:t>
            </a:r>
            <a:r>
              <a:rPr lang="ar-SA" sz="2600" kern="100" dirty="0">
                <a:effectLst/>
                <a:latin typeface="Arial" panose="020B0604020202020204" pitchFamily="34" charset="0"/>
                <a:ea typeface="Calibri" panose="020F0502020204030204" pitchFamily="34" charset="0"/>
                <a:cs typeface="Arial" panose="020B0604020202020204" pitchFamily="34" charset="0"/>
              </a:rPr>
              <a:t>هتم كثير</a:t>
            </a:r>
            <a:r>
              <a:rPr lang="ar-DZ" sz="2600" kern="100" dirty="0">
                <a:effectLst/>
                <a:latin typeface="Arial" panose="020B0604020202020204" pitchFamily="34" charset="0"/>
                <a:ea typeface="Calibri" panose="020F0502020204030204" pitchFamily="34" charset="0"/>
                <a:cs typeface="Arial" panose="020B0604020202020204" pitchFamily="34" charset="0"/>
              </a:rPr>
              <a:t>ً</a:t>
            </a:r>
            <a:r>
              <a:rPr lang="ar-SA" sz="2600" kern="100" dirty="0">
                <a:effectLst/>
                <a:latin typeface="Arial" panose="020B0604020202020204" pitchFamily="34" charset="0"/>
                <a:ea typeface="Calibri" panose="020F0502020204030204" pitchFamily="34" charset="0"/>
                <a:cs typeface="Arial" panose="020B0604020202020204" pitchFamily="34" charset="0"/>
              </a:rPr>
              <a:t>ا بعملية ر</a:t>
            </a:r>
            <a:r>
              <a:rPr lang="ar-DZ" sz="2600" kern="100" dirty="0">
                <a:effectLst/>
                <a:latin typeface="Arial" panose="020B0604020202020204" pitchFamily="34" charset="0"/>
                <a:ea typeface="Calibri" panose="020F0502020204030204" pitchFamily="34" charset="0"/>
                <a:cs typeface="Arial" panose="020B0604020202020204" pitchFamily="34" charset="0"/>
              </a:rPr>
              <a:t>َ</a:t>
            </a:r>
            <a:r>
              <a:rPr lang="ar-SA" sz="2600" kern="100" dirty="0">
                <a:effectLst/>
                <a:latin typeface="Arial" panose="020B0604020202020204" pitchFamily="34" charset="0"/>
                <a:ea typeface="Calibri" panose="020F0502020204030204" pitchFamily="34" charset="0"/>
                <a:cs typeface="Arial" panose="020B0604020202020204" pitchFamily="34" charset="0"/>
              </a:rPr>
              <a:t>صد</a:t>
            </a:r>
            <a:r>
              <a:rPr lang="ar-DZ" sz="2600" kern="100" dirty="0">
                <a:effectLst/>
                <a:latin typeface="Arial" panose="020B0604020202020204" pitchFamily="34" charset="0"/>
                <a:ea typeface="Calibri" panose="020F0502020204030204" pitchFamily="34" charset="0"/>
                <a:cs typeface="Arial" panose="020B0604020202020204" pitchFamily="34" charset="0"/>
              </a:rPr>
              <a:t>ِ</a:t>
            </a:r>
            <a:r>
              <a:rPr lang="ar-SA" sz="2600" kern="100" dirty="0">
                <a:effectLst/>
                <a:latin typeface="Arial" panose="020B0604020202020204" pitchFamily="34" charset="0"/>
                <a:ea typeface="Calibri" panose="020F0502020204030204" pitchFamily="34" charset="0"/>
                <a:cs typeface="Arial" panose="020B0604020202020204" pitchFamily="34" charset="0"/>
              </a:rPr>
              <a:t> آراء الم</a:t>
            </a:r>
            <a:r>
              <a:rPr lang="ar-DZ" sz="2600" kern="100" dirty="0">
                <a:effectLst/>
                <a:latin typeface="Arial" panose="020B0604020202020204" pitchFamily="34" charset="0"/>
                <a:ea typeface="Calibri" panose="020F0502020204030204" pitchFamily="34" charset="0"/>
                <a:cs typeface="Arial" panose="020B0604020202020204" pitchFamily="34" charset="0"/>
              </a:rPr>
              <a:t>ٌ</a:t>
            </a:r>
            <a:r>
              <a:rPr lang="ar-SA" sz="2600" kern="100" dirty="0" err="1">
                <a:effectLst/>
                <a:latin typeface="Arial" panose="020B0604020202020204" pitchFamily="34" charset="0"/>
                <a:ea typeface="Calibri" panose="020F0502020204030204" pitchFamily="34" charset="0"/>
                <a:cs typeface="Arial" panose="020B0604020202020204" pitchFamily="34" charset="0"/>
              </a:rPr>
              <a:t>ختصين</a:t>
            </a:r>
            <a:r>
              <a:rPr lang="ar-SA" sz="2600" kern="100" dirty="0">
                <a:effectLst/>
                <a:latin typeface="Arial" panose="020B0604020202020204" pitchFamily="34" charset="0"/>
                <a:ea typeface="Calibri" panose="020F0502020204030204" pitchFamily="34" charset="0"/>
                <a:cs typeface="Arial" panose="020B0604020202020204" pitchFamily="34" charset="0"/>
              </a:rPr>
              <a:t>، والجماهير في بعض الم</a:t>
            </a:r>
            <a:r>
              <a:rPr lang="ar-DZ" sz="2600" kern="100" dirty="0">
                <a:effectLst/>
                <a:latin typeface="Arial" panose="020B0604020202020204" pitchFamily="34" charset="0"/>
                <a:ea typeface="Calibri" panose="020F0502020204030204" pitchFamily="34" charset="0"/>
                <a:cs typeface="Arial" panose="020B0604020202020204" pitchFamily="34" charset="0"/>
              </a:rPr>
              <a:t>ٌ</a:t>
            </a:r>
            <a:r>
              <a:rPr lang="ar-SA" sz="2600" kern="100" dirty="0" err="1">
                <a:effectLst/>
                <a:latin typeface="Arial" panose="020B0604020202020204" pitchFamily="34" charset="0"/>
                <a:ea typeface="Calibri" panose="020F0502020204030204" pitchFamily="34" charset="0"/>
                <a:cs typeface="Arial" panose="020B0604020202020204" pitchFamily="34" charset="0"/>
              </a:rPr>
              <a:t>ناسبات</a:t>
            </a:r>
            <a:r>
              <a:rPr lang="ar-SA" sz="2600" kern="100" dirty="0">
                <a:effectLst/>
                <a:latin typeface="Arial" panose="020B0604020202020204" pitchFamily="34" charset="0"/>
                <a:ea typeface="Calibri" panose="020F0502020204030204" pitchFamily="34" charset="0"/>
                <a:cs typeface="Arial" panose="020B0604020202020204" pitchFamily="34" charset="0"/>
              </a:rPr>
              <a:t>، وعلى ر</a:t>
            </a:r>
            <a:r>
              <a:rPr lang="ar-DZ" sz="2600" kern="100" dirty="0">
                <a:latin typeface="Arial" panose="020B0604020202020204" pitchFamily="34" charset="0"/>
                <a:ea typeface="Calibri" panose="020F0502020204030204" pitchFamily="34" charset="0"/>
                <a:cs typeface="Arial" panose="020B0604020202020204" pitchFamily="34" charset="0"/>
              </a:rPr>
              <a:t>َ</a:t>
            </a:r>
            <a:r>
              <a:rPr lang="ar-SA" sz="2600" kern="100" dirty="0">
                <a:effectLst/>
                <a:latin typeface="Arial" panose="020B0604020202020204" pitchFamily="34" charset="0"/>
                <a:ea typeface="Calibri" panose="020F0502020204030204" pitchFamily="34" charset="0"/>
                <a:cs typeface="Arial" panose="020B0604020202020204" pitchFamily="34" charset="0"/>
              </a:rPr>
              <a:t>أسها شهر رمضان</a:t>
            </a:r>
            <a:r>
              <a:rPr lang="ar-DZ" sz="2600" kern="100" dirty="0">
                <a:effectLst/>
                <a:latin typeface="Arial" panose="020B0604020202020204" pitchFamily="34" charset="0"/>
                <a:ea typeface="Calibri" panose="020F0502020204030204" pitchFamily="34" charset="0"/>
                <a:cs typeface="Arial" panose="020B0604020202020204" pitchFamily="34" charset="0"/>
              </a:rPr>
              <a:t>،</a:t>
            </a:r>
            <a:r>
              <a:rPr lang="ar-SA" sz="2600" kern="100" dirty="0">
                <a:effectLst/>
                <a:latin typeface="Arial" panose="020B0604020202020204" pitchFamily="34" charset="0"/>
                <a:ea typeface="Calibri" panose="020F0502020204030204" pitchFamily="34" charset="0"/>
                <a:cs typeface="Arial" panose="020B0604020202020204" pitchFamily="34" charset="0"/>
              </a:rPr>
              <a:t> ب</a:t>
            </a:r>
            <a:r>
              <a:rPr lang="ar-DZ" sz="2600" kern="100" dirty="0">
                <a:effectLst/>
                <a:latin typeface="Arial" panose="020B0604020202020204" pitchFamily="34" charset="0"/>
                <a:ea typeface="Calibri" panose="020F0502020204030204" pitchFamily="34" charset="0"/>
                <a:cs typeface="Arial" panose="020B0604020202020204" pitchFamily="34" charset="0"/>
              </a:rPr>
              <a:t>ِ</a:t>
            </a:r>
            <a:r>
              <a:rPr lang="ar-SA" sz="2600" kern="100" dirty="0">
                <a:effectLst/>
                <a:latin typeface="Arial" panose="020B0604020202020204" pitchFamily="34" charset="0"/>
                <a:ea typeface="Calibri" panose="020F0502020204030204" pitchFamily="34" charset="0"/>
                <a:cs typeface="Arial" panose="020B0604020202020204" pitchFamily="34" charset="0"/>
              </a:rPr>
              <a:t>سبب الط</a:t>
            </a:r>
            <a:r>
              <a:rPr lang="ar-DZ" sz="2600" kern="100" dirty="0">
                <a:effectLst/>
                <a:latin typeface="Arial" panose="020B0604020202020204" pitchFamily="34" charset="0"/>
                <a:ea typeface="Calibri" panose="020F0502020204030204" pitchFamily="34" charset="0"/>
                <a:cs typeface="Arial" panose="020B0604020202020204" pitchFamily="34" charset="0"/>
              </a:rPr>
              <a:t>َّ</a:t>
            </a:r>
            <a:r>
              <a:rPr lang="ar-SA" sz="2600" kern="100" dirty="0">
                <a:effectLst/>
                <a:latin typeface="Arial" panose="020B0604020202020204" pitchFamily="34" charset="0"/>
                <a:ea typeface="Calibri" panose="020F0502020204030204" pitchFamily="34" charset="0"/>
                <a:cs typeface="Arial" panose="020B0604020202020204" pitchFamily="34" charset="0"/>
              </a:rPr>
              <a:t>ف</a:t>
            </a:r>
            <a:r>
              <a:rPr lang="ar-DZ" sz="2600" kern="100" dirty="0">
                <a:effectLst/>
                <a:latin typeface="Arial" panose="020B0604020202020204" pitchFamily="34" charset="0"/>
                <a:ea typeface="Calibri" panose="020F0502020204030204" pitchFamily="34" charset="0"/>
                <a:cs typeface="Arial" panose="020B0604020202020204" pitchFamily="34" charset="0"/>
              </a:rPr>
              <a:t>ْ</a:t>
            </a:r>
            <a:r>
              <a:rPr lang="ar-SA" sz="2600" kern="100" dirty="0">
                <a:effectLst/>
                <a:latin typeface="Arial" panose="020B0604020202020204" pitchFamily="34" charset="0"/>
                <a:ea typeface="Calibri" panose="020F0502020204030204" pitchFamily="34" charset="0"/>
                <a:cs typeface="Arial" panose="020B0604020202020204" pitchFamily="34" charset="0"/>
              </a:rPr>
              <a:t>ر</a:t>
            </a:r>
            <a:r>
              <a:rPr lang="ar-DZ" sz="2600" kern="100" dirty="0">
                <a:effectLst/>
                <a:latin typeface="Arial" panose="020B0604020202020204" pitchFamily="34" charset="0"/>
                <a:ea typeface="Calibri" panose="020F0502020204030204" pitchFamily="34" charset="0"/>
                <a:cs typeface="Arial" panose="020B0604020202020204" pitchFamily="34" charset="0"/>
              </a:rPr>
              <a:t>َ</a:t>
            </a:r>
            <a:r>
              <a:rPr lang="ar-SA" sz="2600" kern="100" dirty="0">
                <a:effectLst/>
                <a:latin typeface="Arial" panose="020B0604020202020204" pitchFamily="34" charset="0"/>
                <a:ea typeface="Calibri" panose="020F0502020204030204" pitchFamily="34" charset="0"/>
                <a:cs typeface="Arial" panose="020B0604020202020204" pitchFamily="34" charset="0"/>
              </a:rPr>
              <a:t>ة البرامجية التي ت</a:t>
            </a:r>
            <a:r>
              <a:rPr lang="ar-DZ" sz="2600" kern="100" dirty="0">
                <a:effectLst/>
                <a:latin typeface="Arial" panose="020B0604020202020204" pitchFamily="34" charset="0"/>
                <a:ea typeface="Calibri" panose="020F0502020204030204" pitchFamily="34" charset="0"/>
                <a:cs typeface="Arial" panose="020B0604020202020204" pitchFamily="34" charset="0"/>
              </a:rPr>
              <a:t>َ</a:t>
            </a:r>
            <a:r>
              <a:rPr lang="ar-SA" sz="2600" kern="100" dirty="0">
                <a:effectLst/>
                <a:latin typeface="Arial" panose="020B0604020202020204" pitchFamily="34" charset="0"/>
                <a:ea typeface="Calibri" panose="020F0502020204030204" pitchFamily="34" charset="0"/>
                <a:cs typeface="Arial" panose="020B0604020202020204" pitchFamily="34" charset="0"/>
              </a:rPr>
              <a:t>عرفها هذه الم</a:t>
            </a:r>
            <a:r>
              <a:rPr lang="ar-DZ" sz="2600" kern="100" dirty="0">
                <a:effectLst/>
                <a:latin typeface="Arial" panose="020B0604020202020204" pitchFamily="34" charset="0"/>
                <a:ea typeface="Calibri" panose="020F0502020204030204" pitchFamily="34" charset="0"/>
                <a:cs typeface="Arial" panose="020B0604020202020204" pitchFamily="34" charset="0"/>
              </a:rPr>
              <a:t>ُ</a:t>
            </a:r>
            <a:r>
              <a:rPr lang="ar-SA" sz="2600" kern="100" dirty="0" err="1">
                <a:effectLst/>
                <a:latin typeface="Arial" panose="020B0604020202020204" pitchFamily="34" charset="0"/>
                <a:ea typeface="Calibri" panose="020F0502020204030204" pitchFamily="34" charset="0"/>
                <a:cs typeface="Arial" panose="020B0604020202020204" pitchFamily="34" charset="0"/>
              </a:rPr>
              <a:t>ناسبة</a:t>
            </a:r>
            <a:r>
              <a:rPr lang="ar-SA" sz="2600" kern="100" dirty="0">
                <a:effectLst/>
                <a:latin typeface="Arial" panose="020B0604020202020204" pitchFamily="34" charset="0"/>
                <a:ea typeface="Calibri" panose="020F0502020204030204" pitchFamily="34" charset="0"/>
                <a:cs typeface="Arial" panose="020B0604020202020204" pitchFamily="34" charset="0"/>
              </a:rPr>
              <a:t>، لا س</a:t>
            </a:r>
            <a:r>
              <a:rPr lang="ar-DZ" sz="2600" kern="100" dirty="0">
                <a:effectLst/>
                <a:latin typeface="Arial" panose="020B0604020202020204" pitchFamily="34" charset="0"/>
                <a:ea typeface="Calibri" panose="020F0502020204030204" pitchFamily="34" charset="0"/>
                <a:cs typeface="Arial" panose="020B0604020202020204" pitchFamily="34" charset="0"/>
              </a:rPr>
              <a:t>ِ</a:t>
            </a:r>
            <a:r>
              <a:rPr lang="ar-SA" sz="2600" kern="100" dirty="0">
                <a:effectLst/>
                <a:latin typeface="Arial" panose="020B0604020202020204" pitchFamily="34" charset="0"/>
                <a:ea typeface="Calibri" panose="020F0502020204030204" pitchFamily="34" charset="0"/>
                <a:cs typeface="Arial" panose="020B0604020202020204" pitchFamily="34" charset="0"/>
              </a:rPr>
              <a:t>ي</a:t>
            </a:r>
            <a:r>
              <a:rPr lang="ar-DZ" sz="2600" kern="100" dirty="0">
                <a:effectLst/>
                <a:latin typeface="Arial" panose="020B0604020202020204" pitchFamily="34" charset="0"/>
                <a:ea typeface="Calibri" panose="020F0502020204030204" pitchFamily="34" charset="0"/>
                <a:cs typeface="Arial" panose="020B0604020202020204" pitchFamily="34" charset="0"/>
              </a:rPr>
              <a:t>َ</a:t>
            </a:r>
            <a:r>
              <a:rPr lang="ar-SA" sz="2600" kern="100" dirty="0">
                <a:effectLst/>
                <a:latin typeface="Arial" panose="020B0604020202020204" pitchFamily="34" charset="0"/>
                <a:ea typeface="Calibri" panose="020F0502020204030204" pitchFamily="34" charset="0"/>
                <a:cs typeface="Arial" panose="020B0604020202020204" pitchFamily="34" charset="0"/>
              </a:rPr>
              <a:t>م</a:t>
            </a:r>
            <a:r>
              <a:rPr lang="ar-DZ" sz="2600" kern="100" dirty="0">
                <a:effectLst/>
                <a:latin typeface="Arial" panose="020B0604020202020204" pitchFamily="34" charset="0"/>
                <a:ea typeface="Calibri" panose="020F0502020204030204" pitchFamily="34" charset="0"/>
                <a:cs typeface="Arial" panose="020B0604020202020204" pitchFamily="34" charset="0"/>
              </a:rPr>
              <a:t>َ</a:t>
            </a:r>
            <a:r>
              <a:rPr lang="ar-SA" sz="2600" kern="100" dirty="0">
                <a:effectLst/>
                <a:latin typeface="Arial" panose="020B0604020202020204" pitchFamily="34" charset="0"/>
                <a:ea typeface="Calibri" panose="020F0502020204030204" pitchFamily="34" charset="0"/>
                <a:cs typeface="Arial" panose="020B0604020202020204" pitchFamily="34" charset="0"/>
              </a:rPr>
              <a:t>ا الد</a:t>
            </a:r>
            <a:r>
              <a:rPr lang="ar-DZ" sz="2600" kern="100" dirty="0">
                <a:effectLst/>
                <a:latin typeface="Arial" panose="020B0604020202020204" pitchFamily="34" charset="0"/>
                <a:ea typeface="Calibri" panose="020F0502020204030204" pitchFamily="34" charset="0"/>
                <a:cs typeface="Arial" panose="020B0604020202020204" pitchFamily="34" charset="0"/>
              </a:rPr>
              <a:t>ْ</a:t>
            </a:r>
            <a:r>
              <a:rPr lang="ar-SA" sz="2600" kern="100" dirty="0">
                <a:effectLst/>
                <a:latin typeface="Arial" panose="020B0604020202020204" pitchFamily="34" charset="0"/>
                <a:ea typeface="Calibri" panose="020F0502020204030204" pitchFamily="34" charset="0"/>
                <a:cs typeface="Arial" panose="020B0604020202020204" pitchFamily="34" charset="0"/>
              </a:rPr>
              <a:t>راما التلفزيونية</a:t>
            </a:r>
            <a:r>
              <a:rPr lang="fr-FR" sz="2600" kern="100" dirty="0">
                <a:effectLst/>
                <a:latin typeface="Calibri" panose="020F0502020204030204" pitchFamily="34" charset="0"/>
                <a:ea typeface="Calibri" panose="020F0502020204030204" pitchFamily="34" charset="0"/>
                <a:cs typeface="Arial" panose="020B0604020202020204" pitchFamily="34" charset="0"/>
              </a:rPr>
              <a:t>.</a:t>
            </a:r>
          </a:p>
        </p:txBody>
      </p:sp>
      <p:sp>
        <p:nvSpPr>
          <p:cNvPr id="3" name="ZoneTexte 2">
            <a:extLst>
              <a:ext uri="{FF2B5EF4-FFF2-40B4-BE49-F238E27FC236}">
                <a16:creationId xmlns:a16="http://schemas.microsoft.com/office/drawing/2014/main" id="{7BC247DF-0087-C15B-6885-10BC69BF4F0E}"/>
              </a:ext>
            </a:extLst>
          </p:cNvPr>
          <p:cNvSpPr txBox="1"/>
          <p:nvPr/>
        </p:nvSpPr>
        <p:spPr>
          <a:xfrm>
            <a:off x="3712837" y="629166"/>
            <a:ext cx="7222732" cy="712824"/>
          </a:xfrm>
          <a:prstGeom prst="rect">
            <a:avLst/>
          </a:prstGeom>
          <a:noFill/>
        </p:spPr>
        <p:txBody>
          <a:bodyPr wrap="square">
            <a:spAutoFit/>
          </a:bodyPr>
          <a:lstStyle/>
          <a:p>
            <a:pPr algn="ctr">
              <a:lnSpc>
                <a:spcPct val="120000"/>
              </a:lnSpc>
            </a:pPr>
            <a:r>
              <a:rPr lang="ar-DZ" sz="3600" b="1" dirty="0">
                <a:solidFill>
                  <a:srgbClr val="00B0F0"/>
                </a:solidFill>
                <a:latin typeface="Alexandria" charset="0"/>
                <a:cs typeface="Alexandria" charset="0"/>
              </a:rPr>
              <a:t>أنواع النقد التلفزيوني</a:t>
            </a:r>
          </a:p>
        </p:txBody>
      </p:sp>
      <p:sp>
        <p:nvSpPr>
          <p:cNvPr id="5" name="Rectangle 4">
            <a:extLst>
              <a:ext uri="{FF2B5EF4-FFF2-40B4-BE49-F238E27FC236}">
                <a16:creationId xmlns:a16="http://schemas.microsoft.com/office/drawing/2014/main" id="{C0700986-C9F7-B7C3-F428-E67A21BA6944}"/>
              </a:ext>
            </a:extLst>
          </p:cNvPr>
          <p:cNvSpPr/>
          <p:nvPr/>
        </p:nvSpPr>
        <p:spPr>
          <a:xfrm>
            <a:off x="4566156" y="606306"/>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02</a:t>
            </a:r>
            <a:endParaRPr lang="en-US" sz="4000" b="1" dirty="0">
              <a:ea typeface="Roboto Light" panose="02000000000000000000" pitchFamily="2" charset="0"/>
            </a:endParaRPr>
          </a:p>
        </p:txBody>
      </p:sp>
      <p:pic>
        <p:nvPicPr>
          <p:cNvPr id="10" name="Image 9">
            <a:extLst>
              <a:ext uri="{FF2B5EF4-FFF2-40B4-BE49-F238E27FC236}">
                <a16:creationId xmlns:a16="http://schemas.microsoft.com/office/drawing/2014/main" id="{146F51FA-F48A-6043-13C2-B851EAE3C17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3238419"/>
            <a:ext cx="3947911" cy="3640558"/>
          </a:xfrm>
          <a:prstGeom prst="rect">
            <a:avLst/>
          </a:prstGeom>
        </p:spPr>
      </p:pic>
      <p:sp>
        <p:nvSpPr>
          <p:cNvPr id="12" name="Espace réservé pour une image  6">
            <a:extLst>
              <a:ext uri="{FF2B5EF4-FFF2-40B4-BE49-F238E27FC236}">
                <a16:creationId xmlns:a16="http://schemas.microsoft.com/office/drawing/2014/main" id="{C1AA95C2-2094-EE11-B096-80734F778FD1}"/>
              </a:ext>
            </a:extLst>
          </p:cNvPr>
          <p:cNvSpPr>
            <a:spLocks noGrp="1"/>
          </p:cNvSpPr>
          <p:nvPr>
            <p:ph type="pic" sz="quarter" idx="10"/>
          </p:nvPr>
        </p:nvSpPr>
        <p:spPr>
          <a:xfrm>
            <a:off x="-2546467" y="-1276603"/>
            <a:ext cx="6826172" cy="6857998"/>
          </a:xfrm>
        </p:spPr>
      </p:sp>
    </p:spTree>
    <p:extLst>
      <p:ext uri="{BB962C8B-B14F-4D97-AF65-F5344CB8AC3E}">
        <p14:creationId xmlns:p14="http://schemas.microsoft.com/office/powerpoint/2010/main" val="865316752"/>
      </p:ext>
    </p:extLst>
  </p:cSld>
  <p:clrMapOvr>
    <a:masterClrMapping/>
  </p:clrMapOvr>
  <p:transition spd="med" advTm="507434">
    <p:pull/>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699360-4D28-7F56-602C-805A33FA051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D1F0904-C231-810E-A276-5CE7A7BBB3A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9F1ABB7B-4A4B-2E5E-BC78-2B7D3CA9D11B}"/>
              </a:ext>
            </a:extLst>
          </p:cNvPr>
          <p:cNvSpPr/>
          <p:nvPr/>
        </p:nvSpPr>
        <p:spPr>
          <a:xfrm rot="16200000" flipV="1">
            <a:off x="-2786743" y="4262694"/>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7C8BAB31-BE54-2FD1-C1B0-10A3F036220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61B22230-8AEC-2684-6001-7A7FAF262BE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Espace réservé pour une image  6">
            <a:extLst>
              <a:ext uri="{FF2B5EF4-FFF2-40B4-BE49-F238E27FC236}">
                <a16:creationId xmlns:a16="http://schemas.microsoft.com/office/drawing/2014/main" id="{E10DB753-D47E-0632-2BAF-BAC7458C5952}"/>
              </a:ext>
            </a:extLst>
          </p:cNvPr>
          <p:cNvSpPr>
            <a:spLocks noGrp="1"/>
          </p:cNvSpPr>
          <p:nvPr>
            <p:ph type="pic" sz="quarter" idx="10"/>
          </p:nvPr>
        </p:nvSpPr>
        <p:spPr>
          <a:xfrm>
            <a:off x="-2220520" y="-832103"/>
            <a:ext cx="6826172" cy="6857998"/>
          </a:xfrm>
        </p:spPr>
      </p:sp>
      <p:sp>
        <p:nvSpPr>
          <p:cNvPr id="11" name="ZoneTexte 10">
            <a:extLst>
              <a:ext uri="{FF2B5EF4-FFF2-40B4-BE49-F238E27FC236}">
                <a16:creationId xmlns:a16="http://schemas.microsoft.com/office/drawing/2014/main" id="{3086BC00-F91D-E16D-E61D-6585B3C81FFD}"/>
              </a:ext>
            </a:extLst>
          </p:cNvPr>
          <p:cNvSpPr txBox="1"/>
          <p:nvPr/>
        </p:nvSpPr>
        <p:spPr>
          <a:xfrm>
            <a:off x="1192566" y="1165900"/>
            <a:ext cx="9971085" cy="5324535"/>
          </a:xfrm>
          <a:prstGeom prst="rect">
            <a:avLst/>
          </a:prstGeom>
          <a:noFill/>
        </p:spPr>
        <p:txBody>
          <a:bodyPr wrap="square">
            <a:spAutoFit/>
          </a:bodyPr>
          <a:lstStyle/>
          <a:p>
            <a:pPr marL="457200" indent="-457200" algn="just" rtl="1">
              <a:buFont typeface="Wingdings" panose="05000000000000000000" pitchFamily="2" charset="2"/>
              <a:buChar char="q"/>
            </a:pPr>
            <a:r>
              <a:rPr lang="ar-SA" sz="2800" b="1" dirty="0">
                <a:solidFill>
                  <a:schemeClr val="accent1"/>
                </a:solidFill>
              </a:rPr>
              <a:t>مثال</a:t>
            </a:r>
            <a:r>
              <a:rPr lang="ar-DZ" sz="2800" b="1" dirty="0">
                <a:solidFill>
                  <a:schemeClr val="accent1"/>
                </a:solidFill>
              </a:rPr>
              <a:t> توضيحي</a:t>
            </a:r>
            <a:r>
              <a:rPr lang="fr-FR" sz="2800" b="1" dirty="0">
                <a:solidFill>
                  <a:schemeClr val="accent1"/>
                </a:solidFill>
              </a:rPr>
              <a:t>:</a:t>
            </a:r>
            <a:endParaRPr lang="fr-FR" sz="2800" b="1" dirty="0"/>
          </a:p>
          <a:p>
            <a:pPr algn="just" rtl="1"/>
            <a:r>
              <a:rPr lang="ar-SA" sz="2400" dirty="0"/>
              <a:t>خل</a:t>
            </a:r>
            <a:r>
              <a:rPr lang="ar-DZ" sz="2400" dirty="0"/>
              <a:t>ِ</a:t>
            </a:r>
            <a:r>
              <a:rPr lang="ar-SA" sz="2400" dirty="0"/>
              <a:t>ال شهر رمضان، خ</a:t>
            </a:r>
            <a:r>
              <a:rPr lang="ar-DZ" sz="2400" dirty="0"/>
              <a:t>َ</a:t>
            </a:r>
            <a:r>
              <a:rPr lang="ar-SA" sz="2400" dirty="0"/>
              <a:t>صّ</a:t>
            </a:r>
            <a:r>
              <a:rPr lang="ar-DZ" sz="2400" dirty="0"/>
              <a:t>َ</a:t>
            </a:r>
            <a:r>
              <a:rPr lang="ar-SA" sz="2400" dirty="0"/>
              <a:t>صت إحدى الإذاعات العربية</a:t>
            </a:r>
            <a:r>
              <a:rPr lang="ar-DZ" sz="2400" dirty="0"/>
              <a:t>،</a:t>
            </a:r>
            <a:r>
              <a:rPr lang="ar-SA" sz="2400" dirty="0"/>
              <a:t> برنامجًا إذاعيًا أسبوعيًا ب</a:t>
            </a:r>
            <a:r>
              <a:rPr lang="ar-DZ" sz="2400" dirty="0"/>
              <a:t>ِ</a:t>
            </a:r>
            <a:r>
              <a:rPr lang="ar-SA" sz="2400" dirty="0"/>
              <a:t>عنوان</a:t>
            </a:r>
            <a:r>
              <a:rPr lang="fr-FR" sz="2400" dirty="0"/>
              <a:t>: "</a:t>
            </a:r>
            <a:r>
              <a:rPr lang="ar-SA" sz="2400" dirty="0"/>
              <a:t>ص</a:t>
            </a:r>
            <a:r>
              <a:rPr lang="ar-DZ" sz="2400" dirty="0"/>
              <a:t>َ</a:t>
            </a:r>
            <a:r>
              <a:rPr lang="ar-SA" sz="2400" dirty="0" err="1"/>
              <a:t>وت</a:t>
            </a:r>
            <a:r>
              <a:rPr lang="ar-SA" sz="2400" dirty="0"/>
              <a:t> الش</a:t>
            </a:r>
            <a:r>
              <a:rPr lang="ar-DZ" sz="2400" dirty="0"/>
              <a:t>َّ</a:t>
            </a:r>
            <a:r>
              <a:rPr lang="ar-SA" sz="2400" dirty="0" err="1"/>
              <a:t>اشة</a:t>
            </a:r>
            <a:r>
              <a:rPr lang="fr-FR" sz="2400" dirty="0"/>
              <a:t>"</a:t>
            </a:r>
            <a:r>
              <a:rPr lang="ar-SA" sz="2400" dirty="0"/>
              <a:t>، يتم</a:t>
            </a:r>
            <a:r>
              <a:rPr lang="ar-DZ" sz="2400" dirty="0"/>
              <a:t>ُّ</a:t>
            </a:r>
            <a:r>
              <a:rPr lang="ar-SA" sz="2400" dirty="0"/>
              <a:t> بث</a:t>
            </a:r>
            <a:r>
              <a:rPr lang="ar-DZ" sz="2400" dirty="0"/>
              <a:t>ُّ</a:t>
            </a:r>
            <a:r>
              <a:rPr lang="ar-SA" sz="2400" dirty="0"/>
              <a:t>ه م</a:t>
            </a:r>
            <a:r>
              <a:rPr lang="ar-DZ" sz="2400" dirty="0"/>
              <a:t>ُ</a:t>
            </a:r>
            <a:r>
              <a:rPr lang="ar-SA" sz="2400" dirty="0" err="1"/>
              <a:t>باشرة</a:t>
            </a:r>
            <a:r>
              <a:rPr lang="ar-SA" sz="2400" dirty="0"/>
              <a:t> على الهواء</a:t>
            </a:r>
            <a:r>
              <a:rPr lang="fr-FR" sz="2400" dirty="0"/>
              <a:t>.</a:t>
            </a:r>
          </a:p>
          <a:p>
            <a:pPr algn="just" rtl="1"/>
            <a:r>
              <a:rPr lang="ar-SA" sz="2400" dirty="0"/>
              <a:t>في إحدى الحلقات، ن</a:t>
            </a:r>
            <a:r>
              <a:rPr lang="ar-DZ" sz="2400" dirty="0"/>
              <a:t>َ</a:t>
            </a:r>
            <a:r>
              <a:rPr lang="ar-SA" sz="2400" dirty="0"/>
              <a:t>اقش البرنامج مسلسلاً تلفزيونيًا رمضانياً</a:t>
            </a:r>
            <a:r>
              <a:rPr lang="ar-DZ" sz="2400" dirty="0"/>
              <a:t>،</a:t>
            </a:r>
            <a:r>
              <a:rPr lang="ar-SA" sz="2400" dirty="0"/>
              <a:t> ي</a:t>
            </a:r>
            <a:r>
              <a:rPr lang="ar-DZ" sz="2400" dirty="0"/>
              <a:t>َ</a:t>
            </a:r>
            <a:r>
              <a:rPr lang="ar-SA" sz="2400" dirty="0"/>
              <a:t>حظى بمتابعة واسعة</a:t>
            </a:r>
            <a:r>
              <a:rPr lang="fr-FR" sz="2400" dirty="0"/>
              <a:t>.</a:t>
            </a:r>
            <a:br>
              <a:rPr lang="fr-FR" sz="2400" dirty="0"/>
            </a:br>
            <a:r>
              <a:rPr lang="ar-SA" sz="2400" dirty="0"/>
              <a:t>ت</a:t>
            </a:r>
            <a:r>
              <a:rPr lang="ar-DZ" sz="2400" dirty="0"/>
              <a:t>َ</a:t>
            </a:r>
            <a:r>
              <a:rPr lang="ar-SA" sz="2400" dirty="0"/>
              <a:t>ك</a:t>
            </a:r>
            <a:r>
              <a:rPr lang="ar-DZ" sz="2400" dirty="0"/>
              <a:t>َ</a:t>
            </a:r>
            <a:r>
              <a:rPr lang="ar-SA" sz="2400" dirty="0"/>
              <a:t>وّ</a:t>
            </a:r>
            <a:r>
              <a:rPr lang="ar-DZ" sz="2400" dirty="0"/>
              <a:t>َ</a:t>
            </a:r>
            <a:r>
              <a:rPr lang="ar-SA" sz="2400" dirty="0"/>
              <a:t>ن</a:t>
            </a:r>
            <a:r>
              <a:rPr lang="ar-DZ" sz="2400" dirty="0"/>
              <a:t>َ</a:t>
            </a:r>
            <a:r>
              <a:rPr lang="ar-SA" sz="2400" dirty="0"/>
              <a:t> م</a:t>
            </a:r>
            <a:r>
              <a:rPr lang="ar-DZ" sz="2400" dirty="0"/>
              <a:t>ُ</a:t>
            </a:r>
            <a:r>
              <a:rPr lang="ar-SA" sz="2400" dirty="0" err="1"/>
              <a:t>حتوى</a:t>
            </a:r>
            <a:r>
              <a:rPr lang="ar-SA" sz="2400" dirty="0"/>
              <a:t> الحلقة من</a:t>
            </a:r>
            <a:r>
              <a:rPr lang="fr-FR" sz="2400" dirty="0"/>
              <a:t>:</a:t>
            </a:r>
          </a:p>
          <a:p>
            <a:pPr marL="342900" lvl="0" indent="-342900" algn="just" rtl="1">
              <a:buFont typeface="Wingdings" panose="05000000000000000000" pitchFamily="2" charset="2"/>
              <a:buChar char="§"/>
            </a:pPr>
            <a:r>
              <a:rPr lang="ar-SA" sz="2400" b="1" dirty="0"/>
              <a:t>م</a:t>
            </a:r>
            <a:r>
              <a:rPr lang="ar-DZ" sz="2400" b="1" dirty="0"/>
              <a:t>ُ</a:t>
            </a:r>
            <a:r>
              <a:rPr lang="ar-SA" sz="2400" b="1" dirty="0"/>
              <a:t>داخلة أ</a:t>
            </a:r>
            <a:r>
              <a:rPr lang="ar-DZ" sz="2400" b="1" dirty="0"/>
              <a:t>َ</a:t>
            </a:r>
            <a:r>
              <a:rPr lang="ar-SA" sz="2400" b="1" dirty="0" err="1"/>
              <a:t>كاديمي</a:t>
            </a:r>
            <a:r>
              <a:rPr lang="ar-SA" sz="2400" b="1" dirty="0"/>
              <a:t> م</a:t>
            </a:r>
            <a:r>
              <a:rPr lang="ar-DZ" sz="2400" b="1" dirty="0"/>
              <a:t>ُ</a:t>
            </a:r>
            <a:r>
              <a:rPr lang="ar-SA" sz="2400" b="1" dirty="0"/>
              <a:t>خ</a:t>
            </a:r>
            <a:r>
              <a:rPr lang="ar-DZ" sz="2400" b="1" dirty="0"/>
              <a:t>ْ</a:t>
            </a:r>
            <a:r>
              <a:rPr lang="ar-SA" sz="2400" b="1" dirty="0"/>
              <a:t>تص</a:t>
            </a:r>
            <a:r>
              <a:rPr lang="ar-SA" sz="2400" dirty="0"/>
              <a:t> في الن</a:t>
            </a:r>
            <a:r>
              <a:rPr lang="ar-DZ" sz="2400" dirty="0"/>
              <a:t>َّ</a:t>
            </a:r>
            <a:r>
              <a:rPr lang="ar-SA" sz="2400" dirty="0"/>
              <a:t>قد الدرامي</a:t>
            </a:r>
            <a:r>
              <a:rPr lang="ar-DZ" sz="2400" dirty="0"/>
              <a:t>،</a:t>
            </a:r>
            <a:r>
              <a:rPr lang="ar-SA" sz="2400" dirty="0"/>
              <a:t> ق</a:t>
            </a:r>
            <a:r>
              <a:rPr lang="ar-DZ" sz="2400" dirty="0"/>
              <a:t>َ</a:t>
            </a:r>
            <a:r>
              <a:rPr lang="ar-SA" sz="2400" dirty="0"/>
              <a:t>د</a:t>
            </a:r>
            <a:r>
              <a:rPr lang="ar-DZ" sz="2400" dirty="0"/>
              <a:t>َ</a:t>
            </a:r>
            <a:r>
              <a:rPr lang="ar-SA" sz="2400" dirty="0"/>
              <a:t>ّم ت</a:t>
            </a:r>
            <a:r>
              <a:rPr lang="ar-DZ" sz="2400" dirty="0"/>
              <a:t>َ</a:t>
            </a:r>
            <a:r>
              <a:rPr lang="ar-SA" sz="2400" dirty="0"/>
              <a:t>حليلاً ل</a:t>
            </a:r>
            <a:r>
              <a:rPr lang="ar-DZ" sz="2400" dirty="0"/>
              <a:t>ِ</a:t>
            </a:r>
            <a:r>
              <a:rPr lang="ar-SA" sz="2400" dirty="0"/>
              <a:t>سيناريو الم</a:t>
            </a:r>
            <a:r>
              <a:rPr lang="ar-DZ" sz="2400" dirty="0"/>
              <a:t>ُ</a:t>
            </a:r>
            <a:r>
              <a:rPr lang="ar-SA" sz="2400" dirty="0"/>
              <a:t>سلسل، م</a:t>
            </a:r>
            <a:r>
              <a:rPr lang="ar-DZ" sz="2400" dirty="0"/>
              <a:t>ُ</a:t>
            </a:r>
            <a:r>
              <a:rPr lang="ar-SA" sz="2400" dirty="0"/>
              <a:t>بر</a:t>
            </a:r>
            <a:r>
              <a:rPr lang="ar-DZ" sz="2400" dirty="0"/>
              <a:t>ِ</a:t>
            </a:r>
            <a:r>
              <a:rPr lang="ar-SA" sz="2400" dirty="0" err="1"/>
              <a:t>زًا</a:t>
            </a:r>
            <a:r>
              <a:rPr lang="ar-SA" sz="2400" dirty="0"/>
              <a:t> ن</a:t>
            </a:r>
            <a:r>
              <a:rPr lang="ar-DZ" sz="2400" dirty="0"/>
              <a:t>ِ</a:t>
            </a:r>
            <a:r>
              <a:rPr lang="ar-SA" sz="2400" dirty="0"/>
              <a:t>قاط </a:t>
            </a:r>
            <a:r>
              <a:rPr lang="ar-SA" sz="2400" dirty="0" err="1"/>
              <a:t>القو</a:t>
            </a:r>
            <a:r>
              <a:rPr lang="ar-DZ" sz="2400" dirty="0"/>
              <a:t>َّ</a:t>
            </a:r>
            <a:r>
              <a:rPr lang="ar-SA" sz="2400" dirty="0"/>
              <a:t>ة م</a:t>
            </a:r>
            <a:r>
              <a:rPr lang="ar-DZ" sz="2400" dirty="0"/>
              <a:t>ِ</a:t>
            </a:r>
            <a:r>
              <a:rPr lang="ar-SA" sz="2400" dirty="0"/>
              <a:t>ثل الح</a:t>
            </a:r>
            <a:r>
              <a:rPr lang="ar-DZ" sz="2400" dirty="0"/>
              <a:t>ُ</a:t>
            </a:r>
            <a:r>
              <a:rPr lang="ar-SA" sz="2400" dirty="0"/>
              <a:t>بكة الدرامية، </a:t>
            </a:r>
            <a:r>
              <a:rPr lang="ar-SA" sz="2400" dirty="0" err="1"/>
              <a:t>وأ</a:t>
            </a:r>
            <a:r>
              <a:rPr lang="ar-DZ" sz="2400" dirty="0"/>
              <a:t>َ</a:t>
            </a:r>
            <a:r>
              <a:rPr lang="ar-SA" sz="2400" dirty="0"/>
              <a:t>وجه </a:t>
            </a:r>
            <a:r>
              <a:rPr lang="ar-SA" sz="2400" dirty="0" err="1"/>
              <a:t>الض</a:t>
            </a:r>
            <a:r>
              <a:rPr lang="ar-DZ" sz="2400" dirty="0"/>
              <a:t>ُّ</a:t>
            </a:r>
            <a:r>
              <a:rPr lang="ar-SA" sz="2400" dirty="0"/>
              <a:t>عف مثل</a:t>
            </a:r>
            <a:r>
              <a:rPr lang="ar-DZ" sz="2400" dirty="0"/>
              <a:t>:</a:t>
            </a:r>
            <a:r>
              <a:rPr lang="ar-SA" sz="2400" dirty="0"/>
              <a:t> </a:t>
            </a:r>
            <a:r>
              <a:rPr lang="ar-SA" sz="2400" dirty="0" err="1"/>
              <a:t>الإ</a:t>
            </a:r>
            <a:r>
              <a:rPr lang="ar-DZ" sz="2400" dirty="0"/>
              <a:t>ِ</a:t>
            </a:r>
            <a:r>
              <a:rPr lang="ar-SA" sz="2400" dirty="0" err="1"/>
              <a:t>طالة</a:t>
            </a:r>
            <a:r>
              <a:rPr lang="ar-SA" sz="2400" dirty="0"/>
              <a:t> في بعض الأحداث</a:t>
            </a:r>
            <a:r>
              <a:rPr lang="fr-FR" sz="2400" dirty="0"/>
              <a:t>.</a:t>
            </a:r>
          </a:p>
          <a:p>
            <a:pPr marL="342900" lvl="0" indent="-342900" algn="just" rtl="1">
              <a:buFont typeface="Wingdings" panose="05000000000000000000" pitchFamily="2" charset="2"/>
              <a:buChar char="§"/>
            </a:pPr>
            <a:r>
              <a:rPr lang="ar-SA" sz="2400" b="1" dirty="0"/>
              <a:t>مشاركة إ</a:t>
            </a:r>
            <a:r>
              <a:rPr lang="ar-DZ" sz="2400" b="1" dirty="0"/>
              <a:t>ِ</a:t>
            </a:r>
            <a:r>
              <a:rPr lang="ar-SA" sz="2400" b="1" dirty="0"/>
              <a:t>علامي</a:t>
            </a:r>
            <a:r>
              <a:rPr lang="ar-SA" sz="2400" dirty="0"/>
              <a:t> ت</a:t>
            </a:r>
            <a:r>
              <a:rPr lang="ar-DZ" sz="2400" dirty="0"/>
              <a:t>َ</a:t>
            </a:r>
            <a:r>
              <a:rPr lang="ar-SA" sz="2400" dirty="0"/>
              <a:t>حد</a:t>
            </a:r>
            <a:r>
              <a:rPr lang="ar-DZ" sz="2400" dirty="0"/>
              <a:t>َّ</a:t>
            </a:r>
            <a:r>
              <a:rPr lang="ar-SA" sz="2400" dirty="0"/>
              <a:t>ث عن الجانب </a:t>
            </a:r>
            <a:r>
              <a:rPr lang="ar-SA" sz="2400" dirty="0" err="1"/>
              <a:t>الإ</a:t>
            </a:r>
            <a:r>
              <a:rPr lang="ar-DZ" sz="2400" dirty="0"/>
              <a:t>ِ</a:t>
            </a:r>
            <a:r>
              <a:rPr lang="ar-SA" sz="2400" dirty="0"/>
              <a:t>خراجي، </a:t>
            </a:r>
            <a:r>
              <a:rPr lang="ar-SA" sz="2400" dirty="0" err="1"/>
              <a:t>وت</a:t>
            </a:r>
            <a:r>
              <a:rPr lang="ar-DZ" sz="2400" dirty="0"/>
              <a:t>ِ</a:t>
            </a:r>
            <a:r>
              <a:rPr lang="ar-SA" sz="2400" dirty="0" err="1"/>
              <a:t>قنيات</a:t>
            </a:r>
            <a:r>
              <a:rPr lang="ar-SA" sz="2400" dirty="0"/>
              <a:t> الت</a:t>
            </a:r>
            <a:r>
              <a:rPr lang="ar-DZ" sz="2400" dirty="0"/>
              <a:t>َّ</a:t>
            </a:r>
            <a:r>
              <a:rPr lang="ar-SA" sz="2400" dirty="0" err="1"/>
              <a:t>صوير</a:t>
            </a:r>
            <a:r>
              <a:rPr lang="ar-SA" sz="2400" dirty="0"/>
              <a:t>، ومدى م</a:t>
            </a:r>
            <a:r>
              <a:rPr lang="ar-DZ" sz="2400" dirty="0"/>
              <a:t>ُ</a:t>
            </a:r>
            <a:r>
              <a:rPr lang="ar-SA" sz="2400" dirty="0"/>
              <a:t>واكبة الم</a:t>
            </a:r>
            <a:r>
              <a:rPr lang="ar-DZ" sz="2400" dirty="0"/>
              <a:t>ُ</a:t>
            </a:r>
            <a:r>
              <a:rPr lang="ar-SA" sz="2400" dirty="0"/>
              <a:t>سلسل للم</a:t>
            </a:r>
            <a:r>
              <a:rPr lang="ar-DZ" sz="2400" dirty="0"/>
              <a:t>َ</a:t>
            </a:r>
            <a:r>
              <a:rPr lang="ar-SA" sz="2400" dirty="0" err="1"/>
              <a:t>عايير</a:t>
            </a:r>
            <a:r>
              <a:rPr lang="ar-SA" sz="2400" dirty="0"/>
              <a:t> الفن</a:t>
            </a:r>
            <a:r>
              <a:rPr lang="ar-DZ" sz="2400" dirty="0"/>
              <a:t>ِّ</a:t>
            </a:r>
            <a:r>
              <a:rPr lang="ar-SA" sz="2400" dirty="0" err="1"/>
              <a:t>ية</a:t>
            </a:r>
            <a:r>
              <a:rPr lang="ar-SA" sz="2400" dirty="0"/>
              <a:t> العالمية</a:t>
            </a:r>
            <a:r>
              <a:rPr lang="fr-FR" sz="2400" dirty="0"/>
              <a:t>.</a:t>
            </a:r>
          </a:p>
          <a:p>
            <a:pPr marL="342900" lvl="0" indent="-342900" algn="just" rtl="1">
              <a:buFont typeface="Wingdings" panose="05000000000000000000" pitchFamily="2" charset="2"/>
              <a:buChar char="§"/>
            </a:pPr>
            <a:r>
              <a:rPr lang="ar-SA" sz="2400" b="1" dirty="0"/>
              <a:t>م</a:t>
            </a:r>
            <a:r>
              <a:rPr lang="ar-DZ" sz="2400" b="1" dirty="0"/>
              <a:t>ُ</a:t>
            </a:r>
            <a:r>
              <a:rPr lang="ar-SA" sz="2400" b="1" dirty="0"/>
              <a:t>داخلات مباشرة من الم</a:t>
            </a:r>
            <a:r>
              <a:rPr lang="ar-DZ" sz="2400" b="1" dirty="0"/>
              <a:t>ُ</a:t>
            </a:r>
            <a:r>
              <a:rPr lang="ar-SA" sz="2400" b="1" dirty="0"/>
              <a:t>ستمعين</a:t>
            </a:r>
            <a:r>
              <a:rPr lang="ar-SA" sz="2400" dirty="0"/>
              <a:t> ع</a:t>
            </a:r>
            <a:r>
              <a:rPr lang="ar-DZ" sz="2400" dirty="0"/>
              <a:t>َبْرَ</a:t>
            </a:r>
            <a:r>
              <a:rPr lang="ar-SA" sz="2400" dirty="0"/>
              <a:t> الهاتف ووسائل التواصل الاجتماعي، حيث ع</a:t>
            </a:r>
            <a:r>
              <a:rPr lang="ar-DZ" sz="2400" dirty="0"/>
              <a:t>َ</a:t>
            </a:r>
            <a:r>
              <a:rPr lang="ar-SA" sz="2400" dirty="0"/>
              <a:t>ب</a:t>
            </a:r>
            <a:r>
              <a:rPr lang="ar-DZ" sz="2400" dirty="0"/>
              <a:t>َ</a:t>
            </a:r>
            <a:r>
              <a:rPr lang="ar-SA" sz="2400" dirty="0"/>
              <a:t>ّر</a:t>
            </a:r>
            <a:r>
              <a:rPr lang="ar-DZ" sz="2400" dirty="0"/>
              <a:t>َ</a:t>
            </a:r>
            <a:r>
              <a:rPr lang="ar-SA" sz="2400" dirty="0"/>
              <a:t> البعض عن إ</a:t>
            </a:r>
            <a:r>
              <a:rPr lang="ar-DZ" sz="2400" dirty="0"/>
              <a:t>ِ</a:t>
            </a:r>
            <a:r>
              <a:rPr lang="ar-SA" sz="2400" dirty="0"/>
              <a:t>عجابهم بالأداء الت</a:t>
            </a:r>
            <a:r>
              <a:rPr lang="ar-DZ" sz="2400" dirty="0"/>
              <a:t>َّ</a:t>
            </a:r>
            <a:r>
              <a:rPr lang="ar-SA" sz="2400" dirty="0"/>
              <a:t>مثيلي، ب</a:t>
            </a:r>
            <a:r>
              <a:rPr lang="ar-DZ" sz="2400" dirty="0"/>
              <a:t>َ</a:t>
            </a:r>
            <a:r>
              <a:rPr lang="ar-SA" sz="2400" dirty="0"/>
              <a:t>ين</a:t>
            </a:r>
            <a:r>
              <a:rPr lang="ar-DZ" sz="2400" dirty="0"/>
              <a:t>َ</a:t>
            </a:r>
            <a:r>
              <a:rPr lang="ar-SA" sz="2400" dirty="0"/>
              <a:t>ما </a:t>
            </a:r>
            <a:r>
              <a:rPr lang="ar-DZ" sz="2400" dirty="0"/>
              <a:t>إِ</a:t>
            </a:r>
            <a:r>
              <a:rPr lang="ar-SA" sz="2400" dirty="0"/>
              <a:t>نتقد آخرون ك</a:t>
            </a:r>
            <a:r>
              <a:rPr lang="ar-DZ" sz="2400" dirty="0"/>
              <a:t>ُ</a:t>
            </a:r>
            <a:r>
              <a:rPr lang="ar-SA" sz="2400" dirty="0"/>
              <a:t>ثرة الإعلانات</a:t>
            </a:r>
            <a:r>
              <a:rPr lang="ar-DZ" sz="2400" dirty="0"/>
              <a:t>،</a:t>
            </a:r>
            <a:r>
              <a:rPr lang="ar-SA" sz="2400" dirty="0"/>
              <a:t> ال</a:t>
            </a:r>
            <a:r>
              <a:rPr lang="ar-DZ" sz="2400" dirty="0"/>
              <a:t>َّ</a:t>
            </a:r>
            <a:r>
              <a:rPr lang="ar-SA" sz="2400" dirty="0"/>
              <a:t>تي ت</a:t>
            </a:r>
            <a:r>
              <a:rPr lang="ar-DZ" sz="2400" dirty="0"/>
              <a:t>َ</a:t>
            </a:r>
            <a:r>
              <a:rPr lang="ar-SA" sz="2400" dirty="0"/>
              <a:t>ق</a:t>
            </a:r>
            <a:r>
              <a:rPr lang="ar-DZ" sz="2400" dirty="0"/>
              <a:t>ْ</a:t>
            </a:r>
            <a:r>
              <a:rPr lang="ar-SA" sz="2400" dirty="0"/>
              <a:t>طع ع</a:t>
            </a:r>
            <a:r>
              <a:rPr lang="ar-DZ" sz="2400" dirty="0"/>
              <a:t>َ</a:t>
            </a:r>
            <a:r>
              <a:rPr lang="ar-SA" sz="2400" dirty="0"/>
              <a:t>ر</a:t>
            </a:r>
            <a:r>
              <a:rPr lang="ar-DZ" sz="2400" dirty="0"/>
              <a:t>ْ</a:t>
            </a:r>
            <a:r>
              <a:rPr lang="ar-SA" sz="2400" dirty="0"/>
              <a:t>ض الم</a:t>
            </a:r>
            <a:r>
              <a:rPr lang="ar-DZ" sz="2400" dirty="0"/>
              <a:t>ُ</a:t>
            </a:r>
            <a:r>
              <a:rPr lang="ar-SA" sz="2400" dirty="0"/>
              <a:t>سلسل</a:t>
            </a:r>
            <a:r>
              <a:rPr lang="fr-FR" sz="2400" dirty="0"/>
              <a:t>.</a:t>
            </a:r>
          </a:p>
          <a:p>
            <a:pPr algn="just" rtl="1"/>
            <a:r>
              <a:rPr lang="ar-DZ" sz="2400" dirty="0"/>
              <a:t>إِذن، </a:t>
            </a:r>
            <a:r>
              <a:rPr lang="ar-SA" sz="2400" dirty="0"/>
              <a:t>البرنامج الإذاعي ل</a:t>
            </a:r>
            <a:r>
              <a:rPr lang="ar-DZ" sz="2400" dirty="0"/>
              <a:t>َ</a:t>
            </a:r>
            <a:r>
              <a:rPr lang="ar-SA" sz="2400" dirty="0"/>
              <a:t>م ي</a:t>
            </a:r>
            <a:r>
              <a:rPr lang="ar-DZ" sz="2400" dirty="0"/>
              <a:t>َ</a:t>
            </a:r>
            <a:r>
              <a:rPr lang="ar-SA" sz="2400" dirty="0"/>
              <a:t>كتفِ فقط بآراء الن</a:t>
            </a:r>
            <a:r>
              <a:rPr lang="ar-DZ" sz="2400" dirty="0"/>
              <a:t>ُّ</a:t>
            </a:r>
            <a:r>
              <a:rPr lang="ar-SA" sz="2400" dirty="0"/>
              <a:t>قاد، بل م</a:t>
            </a:r>
            <a:r>
              <a:rPr lang="ar-DZ" sz="2400" dirty="0"/>
              <a:t>َ</a:t>
            </a:r>
            <a:r>
              <a:rPr lang="ar-SA" sz="2400" dirty="0"/>
              <a:t>نح</a:t>
            </a:r>
            <a:r>
              <a:rPr lang="ar-DZ" sz="2400" dirty="0"/>
              <a:t>َ</a:t>
            </a:r>
            <a:r>
              <a:rPr lang="ar-SA" sz="2400" dirty="0"/>
              <a:t> م</a:t>
            </a:r>
            <a:r>
              <a:rPr lang="ar-DZ" sz="2400" dirty="0"/>
              <a:t>ِ</a:t>
            </a:r>
            <a:r>
              <a:rPr lang="ar-SA" sz="2400" dirty="0"/>
              <a:t>ساحة للج</a:t>
            </a:r>
            <a:r>
              <a:rPr lang="ar-DZ" sz="2400" dirty="0"/>
              <a:t>ُ</a:t>
            </a:r>
            <a:r>
              <a:rPr lang="ar-SA" sz="2400" dirty="0"/>
              <a:t>مهور للت</a:t>
            </a:r>
            <a:r>
              <a:rPr lang="ar-DZ" sz="2400" dirty="0"/>
              <a:t>َّ</a:t>
            </a:r>
            <a:r>
              <a:rPr lang="ar-SA" sz="2400" dirty="0"/>
              <a:t>عبير عن مواقفهم، مم</a:t>
            </a:r>
            <a:r>
              <a:rPr lang="ar-DZ" sz="2400" dirty="0"/>
              <a:t>َّ</a:t>
            </a:r>
            <a:r>
              <a:rPr lang="ar-SA" sz="2400" dirty="0"/>
              <a:t>ا خلق</a:t>
            </a:r>
            <a:r>
              <a:rPr lang="ar-DZ" sz="2400" dirty="0"/>
              <a:t>َ</a:t>
            </a:r>
            <a:r>
              <a:rPr lang="ar-SA" sz="2400" dirty="0"/>
              <a:t> حوارًا م</a:t>
            </a:r>
            <a:r>
              <a:rPr lang="ar-DZ" sz="2400" dirty="0"/>
              <a:t>ُ</a:t>
            </a:r>
            <a:r>
              <a:rPr lang="ar-SA" sz="2400" dirty="0"/>
              <a:t>توازنًا</a:t>
            </a:r>
            <a:r>
              <a:rPr lang="ar-DZ" sz="2400" dirty="0"/>
              <a:t>،</a:t>
            </a:r>
            <a:r>
              <a:rPr lang="ar-SA" sz="2400" dirty="0"/>
              <a:t> ي</a:t>
            </a:r>
            <a:r>
              <a:rPr lang="ar-DZ" sz="2400" dirty="0"/>
              <a:t>َ</a:t>
            </a:r>
            <a:r>
              <a:rPr lang="ar-SA" sz="2400" dirty="0"/>
              <a:t>جمع ب</a:t>
            </a:r>
            <a:r>
              <a:rPr lang="ar-DZ" sz="2400" dirty="0"/>
              <a:t>َ</a:t>
            </a:r>
            <a:r>
              <a:rPr lang="ar-SA" sz="2400" dirty="0"/>
              <a:t>ين الر</a:t>
            </a:r>
            <a:r>
              <a:rPr lang="ar-DZ" sz="2400" dirty="0"/>
              <a:t>َّ</a:t>
            </a:r>
            <a:r>
              <a:rPr lang="ar-SA" sz="2400" dirty="0"/>
              <a:t>أي الم</a:t>
            </a:r>
            <a:r>
              <a:rPr lang="ar-DZ" sz="2400" dirty="0"/>
              <a:t>ُ</a:t>
            </a:r>
            <a:r>
              <a:rPr lang="ar-SA" sz="2400" dirty="0"/>
              <a:t>ت</a:t>
            </a:r>
            <a:r>
              <a:rPr lang="ar-DZ" sz="2400" dirty="0"/>
              <a:t>َ</a:t>
            </a:r>
            <a:r>
              <a:rPr lang="ar-SA" sz="2400" dirty="0"/>
              <a:t>خص</a:t>
            </a:r>
            <a:r>
              <a:rPr lang="ar-DZ" sz="2400" dirty="0"/>
              <a:t>ِّ</a:t>
            </a:r>
            <a:r>
              <a:rPr lang="ar-SA" sz="2400" dirty="0"/>
              <a:t>ص </a:t>
            </a:r>
            <a:r>
              <a:rPr lang="ar-SA" sz="2400" dirty="0" err="1"/>
              <a:t>وص</a:t>
            </a:r>
            <a:r>
              <a:rPr lang="ar-DZ" sz="2400" dirty="0"/>
              <a:t>َ</a:t>
            </a:r>
            <a:r>
              <a:rPr lang="ar-SA" sz="2400" dirty="0" err="1"/>
              <a:t>وت</a:t>
            </a:r>
            <a:r>
              <a:rPr lang="ar-SA" sz="2400" dirty="0"/>
              <a:t> الم</a:t>
            </a:r>
            <a:r>
              <a:rPr lang="ar-DZ" sz="2400" dirty="0"/>
              <a:t>ُ</a:t>
            </a:r>
            <a:r>
              <a:rPr lang="ar-SA" sz="2400" dirty="0"/>
              <a:t>شاهدين</a:t>
            </a:r>
            <a:r>
              <a:rPr lang="fr-FR" sz="2400" dirty="0"/>
              <a:t>.</a:t>
            </a:r>
          </a:p>
          <a:p>
            <a:pPr marL="457200" indent="-457200" algn="just" rtl="1">
              <a:buFont typeface="Wingdings" panose="05000000000000000000" pitchFamily="2" charset="2"/>
              <a:buChar char="q"/>
            </a:pPr>
            <a:endParaRPr lang="ar-DZ" sz="2400" b="1" dirty="0">
              <a:solidFill>
                <a:schemeClr val="accent1"/>
              </a:solidFill>
            </a:endParaRPr>
          </a:p>
        </p:txBody>
      </p:sp>
      <p:sp>
        <p:nvSpPr>
          <p:cNvPr id="3" name="ZoneTexte 2">
            <a:extLst>
              <a:ext uri="{FF2B5EF4-FFF2-40B4-BE49-F238E27FC236}">
                <a16:creationId xmlns:a16="http://schemas.microsoft.com/office/drawing/2014/main" id="{251E4B45-B5B3-4BEF-854E-E9FE597496D0}"/>
              </a:ext>
            </a:extLst>
          </p:cNvPr>
          <p:cNvSpPr txBox="1"/>
          <p:nvPr/>
        </p:nvSpPr>
        <p:spPr>
          <a:xfrm>
            <a:off x="3712837" y="629166"/>
            <a:ext cx="7222732" cy="781752"/>
          </a:xfrm>
          <a:prstGeom prst="rect">
            <a:avLst/>
          </a:prstGeom>
          <a:noFill/>
        </p:spPr>
        <p:txBody>
          <a:bodyPr wrap="square">
            <a:spAutoFit/>
          </a:bodyPr>
          <a:lstStyle/>
          <a:p>
            <a:pPr algn="ctr">
              <a:lnSpc>
                <a:spcPct val="120000"/>
              </a:lnSpc>
            </a:pPr>
            <a:r>
              <a:rPr lang="ar-DZ" sz="4000" b="1" dirty="0">
                <a:solidFill>
                  <a:srgbClr val="00B0F0"/>
                </a:solidFill>
                <a:latin typeface="Alexandria" charset="0"/>
                <a:cs typeface="Alexandria" charset="0"/>
              </a:rPr>
              <a:t>أنواع النَّقد التلفزيوني</a:t>
            </a:r>
          </a:p>
        </p:txBody>
      </p:sp>
      <p:sp>
        <p:nvSpPr>
          <p:cNvPr id="4" name="Rectangle 3">
            <a:extLst>
              <a:ext uri="{FF2B5EF4-FFF2-40B4-BE49-F238E27FC236}">
                <a16:creationId xmlns:a16="http://schemas.microsoft.com/office/drawing/2014/main" id="{1C5E564A-90A8-7A00-5F19-EADCB4AB97A2}"/>
              </a:ext>
            </a:extLst>
          </p:cNvPr>
          <p:cNvSpPr/>
          <p:nvPr/>
        </p:nvSpPr>
        <p:spPr>
          <a:xfrm>
            <a:off x="4460006" y="629166"/>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02</a:t>
            </a:r>
            <a:endParaRPr lang="en-US" sz="4000" b="1" dirty="0">
              <a:ea typeface="Roboto Light" panose="02000000000000000000" pitchFamily="2" charset="0"/>
            </a:endParaRPr>
          </a:p>
        </p:txBody>
      </p:sp>
    </p:spTree>
    <p:extLst>
      <p:ext uri="{BB962C8B-B14F-4D97-AF65-F5344CB8AC3E}">
        <p14:creationId xmlns:p14="http://schemas.microsoft.com/office/powerpoint/2010/main" val="2103277695"/>
      </p:ext>
    </p:extLst>
  </p:cSld>
  <p:clrMapOvr>
    <a:masterClrMapping/>
  </p:clrMapOvr>
  <p:transition spd="med" advTm="507434">
    <p:pull/>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CC66E3-B670-D021-6994-6D09FEA2D8C1}"/>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1CBFE00-0EE0-AA06-E263-E8946FE1387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EF865BF-EB9B-98AB-EBDF-62DA3461936E}"/>
              </a:ext>
            </a:extLst>
          </p:cNvPr>
          <p:cNvSpPr/>
          <p:nvPr/>
        </p:nvSpPr>
        <p:spPr>
          <a:xfrm rot="16200000" flipV="1">
            <a:off x="-2786743" y="4262694"/>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D9F2CCCB-8FDB-E8EC-1EA8-7449A210934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396AB800-9412-AE6B-63C1-AAF21891936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Espace réservé pour une image  6">
            <a:extLst>
              <a:ext uri="{FF2B5EF4-FFF2-40B4-BE49-F238E27FC236}">
                <a16:creationId xmlns:a16="http://schemas.microsoft.com/office/drawing/2014/main" id="{443B0C84-D24D-04A8-0945-84D2BDD1195E}"/>
              </a:ext>
            </a:extLst>
          </p:cNvPr>
          <p:cNvSpPr>
            <a:spLocks noGrp="1"/>
          </p:cNvSpPr>
          <p:nvPr>
            <p:ph type="pic" sz="quarter" idx="10"/>
          </p:nvPr>
        </p:nvSpPr>
        <p:spPr>
          <a:xfrm>
            <a:off x="-2220520" y="-832103"/>
            <a:ext cx="6826172" cy="6857998"/>
          </a:xfrm>
        </p:spPr>
      </p:sp>
      <p:sp>
        <p:nvSpPr>
          <p:cNvPr id="4" name="ZoneTexte 3">
            <a:extLst>
              <a:ext uri="{FF2B5EF4-FFF2-40B4-BE49-F238E27FC236}">
                <a16:creationId xmlns:a16="http://schemas.microsoft.com/office/drawing/2014/main" id="{EE2C3BD3-638E-3046-F369-962356E37D21}"/>
              </a:ext>
            </a:extLst>
          </p:cNvPr>
          <p:cNvSpPr txBox="1"/>
          <p:nvPr/>
        </p:nvSpPr>
        <p:spPr>
          <a:xfrm>
            <a:off x="1513272" y="1322233"/>
            <a:ext cx="9792016" cy="4934684"/>
          </a:xfrm>
          <a:prstGeom prst="rect">
            <a:avLst/>
          </a:prstGeom>
          <a:noFill/>
        </p:spPr>
        <p:txBody>
          <a:bodyPr wrap="square">
            <a:spAutoFit/>
          </a:bodyPr>
          <a:lstStyle/>
          <a:p>
            <a:pPr algn="just" rtl="1">
              <a:lnSpc>
                <a:spcPct val="107000"/>
              </a:lnSpc>
              <a:spcAft>
                <a:spcPts val="800"/>
              </a:spcAft>
              <a:buNone/>
            </a:pPr>
            <a:endParaRPr lang="ar-DZ"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b="1" kern="100" dirty="0">
                <a:effectLst/>
                <a:latin typeface="Calibri" panose="020F0502020204030204" pitchFamily="34" charset="0"/>
                <a:ea typeface="Calibri" panose="020F0502020204030204" pitchFamily="34" charset="0"/>
                <a:cs typeface="Arial" panose="020B0604020202020204" pitchFamily="34" charset="0"/>
              </a:rPr>
              <a:t>ي</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مكن أن</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 </a:t>
            </a:r>
            <a:r>
              <a:rPr lang="ar-SA" sz="2400" b="1" kern="100" dirty="0" err="1">
                <a:effectLst/>
                <a:latin typeface="Calibri" panose="020F0502020204030204" pitchFamily="34" charset="0"/>
                <a:ea typeface="Calibri" panose="020F0502020204030204" pitchFamily="34" charset="0"/>
                <a:cs typeface="Arial" panose="020B0604020202020204" pitchFamily="34" charset="0"/>
              </a:rPr>
              <a:t>نلخ</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ص أهم</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 خصائص ن</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ق</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د الت</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err="1">
                <a:effectLst/>
                <a:latin typeface="Calibri" panose="020F0502020204030204" pitchFamily="34" charset="0"/>
                <a:ea typeface="Calibri" panose="020F0502020204030204" pitchFamily="34" charset="0"/>
                <a:cs typeface="Arial" panose="020B0604020202020204" pitchFamily="34" charset="0"/>
              </a:rPr>
              <a:t>لفزيون</a:t>
            </a:r>
            <a:r>
              <a:rPr lang="ar-SA" sz="2400" b="1" kern="100" dirty="0">
                <a:effectLst/>
                <a:latin typeface="Calibri" panose="020F0502020204030204" pitchFamily="34" charset="0"/>
                <a:ea typeface="Calibri" panose="020F0502020204030204" pitchFamily="34" charset="0"/>
                <a:cs typeface="Arial" panose="020B0604020202020204" pitchFamily="34" charset="0"/>
              </a:rPr>
              <a:t> في الن</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قاط التالية</a:t>
            </a:r>
            <a:r>
              <a:rPr lang="fr-FR" sz="2400" b="1" kern="100" dirty="0">
                <a:effectLst/>
                <a:latin typeface="Calibri" panose="020F0502020204030204" pitchFamily="34" charset="0"/>
                <a:ea typeface="Calibri" panose="020F0502020204030204" pitchFamily="34" charset="0"/>
                <a:cs typeface="Arial" panose="020B0604020202020204" pitchFamily="34" charset="0"/>
              </a:rPr>
              <a:t>:</a:t>
            </a:r>
          </a:p>
          <a:p>
            <a:pPr algn="just" rtl="1">
              <a:lnSpc>
                <a:spcPct val="107000"/>
              </a:lnSpc>
              <a:spcAft>
                <a:spcPts val="800"/>
              </a:spcAft>
              <a:buNone/>
            </a:pPr>
            <a:r>
              <a:rPr lang="ar-DZ" sz="2400" kern="100" dirty="0">
                <a:effectLst/>
                <a:latin typeface="Calibri" panose="020F0502020204030204" pitchFamily="34" charset="0"/>
                <a:ea typeface="Calibri" panose="020F0502020204030204" pitchFamily="34" charset="0"/>
                <a:cs typeface="Arial" panose="020B0604020202020204" pitchFamily="34" charset="0"/>
              </a:rPr>
              <a:t>  </a:t>
            </a:r>
            <a:r>
              <a:rPr lang="fr-FR" sz="2400" kern="100" dirty="0">
                <a:effectLst/>
                <a:latin typeface="Calibri" panose="020F0502020204030204" pitchFamily="34" charset="0"/>
                <a:ea typeface="Calibri" panose="020F0502020204030204" pitchFamily="34" charset="0"/>
                <a:cs typeface="Arial" panose="020B0604020202020204" pitchFamily="34" charset="0"/>
              </a:rPr>
              <a:t>1</a:t>
            </a:r>
            <a:r>
              <a:rPr lang="ar-DZ"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تخصص 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قد التلفزيون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خصصا ح</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ديث</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شأة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قارنة بأنواع أخرى، كمجال فن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الشعر، الر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واية، ال</a:t>
            </a:r>
            <a:r>
              <a:rPr lang="ar-DZ" sz="2400" kern="100" dirty="0">
                <a:effectLst/>
                <a:latin typeface="Calibri" panose="020F0502020204030204" pitchFamily="34" charset="0"/>
                <a:ea typeface="Calibri" panose="020F0502020204030204" pitchFamily="34" charset="0"/>
                <a:cs typeface="Arial" panose="020B0604020202020204" pitchFamily="34" charset="0"/>
              </a:rPr>
              <a:t>مَ</a:t>
            </a:r>
            <a:r>
              <a:rPr lang="ar-SA" sz="2400" kern="100" dirty="0">
                <a:effectLst/>
                <a:latin typeface="Calibri" panose="020F0502020204030204" pitchFamily="34" charset="0"/>
                <a:ea typeface="Calibri" panose="020F0502020204030204" pitchFamily="34" charset="0"/>
                <a:cs typeface="Arial" panose="020B0604020202020204" pitchFamily="34" charset="0"/>
              </a:rPr>
              <a:t>سرح، وغيرها من الف</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نون</a:t>
            </a:r>
            <a:r>
              <a:rPr lang="fr-FR" sz="2400" kern="100" dirty="0">
                <a:effectLst/>
                <a:latin typeface="Calibri" panose="020F0502020204030204" pitchFamily="34" charset="0"/>
                <a:ea typeface="Calibri" panose="020F0502020204030204" pitchFamily="34" charset="0"/>
                <a:cs typeface="Arial" panose="020B0604020202020204" pitchFamily="34" charset="0"/>
              </a:rPr>
              <a:t>. </a:t>
            </a:r>
          </a:p>
          <a:p>
            <a:pPr algn="just" rtl="1">
              <a:lnSpc>
                <a:spcPct val="107000"/>
              </a:lnSpc>
              <a:spcAft>
                <a:spcPts val="800"/>
              </a:spcAft>
              <a:buNone/>
            </a:pPr>
            <a:r>
              <a:rPr lang="fr-FR" sz="2400" kern="100" dirty="0">
                <a:effectLst/>
                <a:latin typeface="Calibri" panose="020F0502020204030204" pitchFamily="34" charset="0"/>
                <a:ea typeface="Calibri" panose="020F0502020204030204" pitchFamily="34" charset="0"/>
                <a:cs typeface="Arial" panose="020B0604020202020204" pitchFamily="34" charset="0"/>
              </a:rPr>
              <a:t>- 2</a:t>
            </a:r>
            <a:r>
              <a:rPr lang="ar-DZ" sz="2400" kern="100" dirty="0">
                <a:latin typeface="Calibri" panose="020F0502020204030204" pitchFamily="34" charset="0"/>
                <a:ea typeface="Calibri" panose="020F0502020204030204" pitchFamily="34" charset="0"/>
                <a:cs typeface="Arial" panose="020B0604020202020204" pitchFamily="34" charset="0"/>
              </a:rPr>
              <a:t> إِ</a:t>
            </a:r>
            <a:r>
              <a:rPr lang="ar-SA" sz="2400" kern="100" dirty="0">
                <a:effectLst/>
                <a:latin typeface="Calibri" panose="020F0502020204030204" pitchFamily="34" charset="0"/>
                <a:ea typeface="Calibri" panose="020F0502020204030204" pitchFamily="34" charset="0"/>
                <a:cs typeface="Arial" panose="020B0604020202020204" pitchFamily="34" charset="0"/>
              </a:rPr>
              <a:t>نتشار 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قد التلفزيون،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قارنة بأنواع أخرى من الن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قد، كالإذاعـي والمسرحي، وذلـك راجع إلى س</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ة </a:t>
            </a:r>
            <a:r>
              <a:rPr lang="ar-DZ" sz="2400" kern="100" dirty="0">
                <a:latin typeface="Calibri" panose="020F0502020204030204" pitchFamily="34" charset="0"/>
                <a:ea typeface="Calibri" panose="020F0502020204030204" pitchFamily="34" charset="0"/>
                <a:cs typeface="Arial" panose="020B0604020202020204" pitchFamily="34" charset="0"/>
              </a:rPr>
              <a:t>إِ</a:t>
            </a:r>
            <a:r>
              <a:rPr lang="ar-SA" sz="2400" kern="100" dirty="0">
                <a:effectLst/>
                <a:latin typeface="Calibri" panose="020F0502020204030204" pitchFamily="34" charset="0"/>
                <a:ea typeface="Calibri" panose="020F0502020204030204" pitchFamily="34" charset="0"/>
                <a:cs typeface="Arial" panose="020B0604020202020204" pitchFamily="34" charset="0"/>
              </a:rPr>
              <a:t>نتشار هـذه الوسيلة وجماهـريتها، مـ</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حيث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رتفاع</a:t>
            </a:r>
            <a:r>
              <a:rPr lang="ar-SA" sz="2400" kern="100" dirty="0">
                <a:effectLst/>
                <a:latin typeface="Calibri" panose="020F0502020204030204" pitchFamily="34" charset="0"/>
                <a:ea typeface="Calibri" panose="020F0502020204030204" pitchFamily="34" charset="0"/>
                <a:cs typeface="Arial" panose="020B0604020202020204" pitchFamily="34" charset="0"/>
              </a:rPr>
              <a:t> 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دد</a:t>
            </a:r>
            <a:r>
              <a:rPr lang="ar-SA" sz="2400" kern="100" dirty="0">
                <a:effectLst/>
                <a:latin typeface="Calibri" panose="020F0502020204030204" pitchFamily="34" charset="0"/>
                <a:ea typeface="Calibri" panose="020F0502020204030204" pitchFamily="34" charset="0"/>
                <a:cs typeface="Arial" panose="020B0604020202020204" pitchFamily="34" charset="0"/>
              </a:rPr>
              <a:t> مشاهديها</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endParaRPr lang="ar-DZ"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DZ" sz="2400" kern="100" dirty="0">
                <a:latin typeface="Calibri" panose="020F0502020204030204" pitchFamily="34" charset="0"/>
                <a:ea typeface="Calibri" panose="020F0502020204030204" pitchFamily="34" charset="0"/>
                <a:cs typeface="Arial" panose="020B0604020202020204" pitchFamily="34" charset="0"/>
              </a:rPr>
              <a:t> </a:t>
            </a:r>
            <a:r>
              <a:rPr lang="fr-FR" sz="2400" kern="100" dirty="0">
                <a:latin typeface="Calibri" panose="020F0502020204030204" pitchFamily="34" charset="0"/>
                <a:ea typeface="Calibri" panose="020F0502020204030204" pitchFamily="34" charset="0"/>
                <a:cs typeface="Arial" panose="020B0604020202020204" pitchFamily="34" charset="0"/>
              </a:rPr>
              <a:t>-3</a:t>
            </a:r>
            <a:r>
              <a:rPr lang="ar-DZ" sz="2400" kern="100" dirty="0">
                <a:latin typeface="Calibri" panose="020F0502020204030204" pitchFamily="34" charset="0"/>
                <a:ea typeface="Calibri" panose="020F0502020204030204" pitchFamily="34" charset="0"/>
                <a:cs typeface="Arial" panose="020B0604020202020204" pitchFamily="34" charset="0"/>
              </a:rPr>
              <a:t> </a:t>
            </a:r>
            <a:r>
              <a:rPr lang="ar-EG" sz="2400" dirty="0"/>
              <a:t>ي</a:t>
            </a:r>
            <a:r>
              <a:rPr lang="ar-DZ" sz="2400" dirty="0"/>
              <a:t>َ</a:t>
            </a:r>
            <a:r>
              <a:rPr lang="ar-EG" sz="2400" dirty="0"/>
              <a:t>ت</a:t>
            </a:r>
            <a:r>
              <a:rPr lang="ar-DZ" sz="2400" dirty="0"/>
              <a:t>َ</a:t>
            </a:r>
            <a:r>
              <a:rPr lang="ar-EG" sz="2400" dirty="0"/>
              <a:t>عد</a:t>
            </a:r>
            <a:r>
              <a:rPr lang="ar-DZ" sz="2400" dirty="0"/>
              <a:t>َّ</a:t>
            </a:r>
            <a:r>
              <a:rPr lang="ar-EG" sz="2400" dirty="0"/>
              <a:t>د نقد التلفزيون ب</a:t>
            </a:r>
            <a:r>
              <a:rPr lang="ar-DZ" sz="2400" dirty="0"/>
              <a:t>ِ</a:t>
            </a:r>
            <a:r>
              <a:rPr lang="ar-EG" sz="2400" dirty="0"/>
              <a:t>تعد</a:t>
            </a:r>
            <a:r>
              <a:rPr lang="ar-DZ" sz="2400" dirty="0"/>
              <a:t>ُّ</a:t>
            </a:r>
            <a:r>
              <a:rPr lang="ar-EG" sz="2400" dirty="0"/>
              <a:t>د برامجه من أخبار، رياضة، وثقافة وغيرها، وبسبب ت</a:t>
            </a:r>
            <a:r>
              <a:rPr lang="ar-DZ" sz="2400" dirty="0"/>
              <a:t>َ</a:t>
            </a:r>
            <a:r>
              <a:rPr lang="ar-EG" sz="2400" dirty="0"/>
              <a:t>نوع الإنتاج التلفزيوني</a:t>
            </a:r>
            <a:r>
              <a:rPr lang="ar-DZ" sz="2400" dirty="0"/>
              <a:t>،</a:t>
            </a:r>
            <a:r>
              <a:rPr lang="ar-EG" sz="2400" dirty="0"/>
              <a:t> لا ي</a:t>
            </a:r>
            <a:r>
              <a:rPr lang="ar-DZ" sz="2400" dirty="0"/>
              <a:t>ُ</a:t>
            </a:r>
            <a:r>
              <a:rPr lang="ar-EG" sz="2400" dirty="0"/>
              <a:t>مكن لناقد و</a:t>
            </a:r>
            <a:r>
              <a:rPr lang="ar-DZ" sz="2400" dirty="0"/>
              <a:t>َ</a:t>
            </a:r>
            <a:r>
              <a:rPr lang="ar-EG" sz="2400" dirty="0"/>
              <a:t>احد ت</a:t>
            </a:r>
            <a:r>
              <a:rPr lang="ar-DZ" sz="2400" dirty="0"/>
              <a:t>َ</a:t>
            </a:r>
            <a:r>
              <a:rPr lang="ar-EG" sz="2400" dirty="0" err="1"/>
              <a:t>غطية</a:t>
            </a:r>
            <a:r>
              <a:rPr lang="ar-EG" sz="2400" dirty="0"/>
              <a:t> كل الأنواع. ل</a:t>
            </a:r>
            <a:r>
              <a:rPr lang="ar-DZ" sz="2400" dirty="0"/>
              <a:t>ِ</a:t>
            </a:r>
            <a:r>
              <a:rPr lang="ar-EG" sz="2400" dirty="0"/>
              <a:t>ذا ظ</a:t>
            </a:r>
            <a:r>
              <a:rPr lang="ar-DZ" sz="2400" dirty="0"/>
              <a:t>َ</a:t>
            </a:r>
            <a:r>
              <a:rPr lang="ar-EG" sz="2400" dirty="0"/>
              <a:t>هرت ت</a:t>
            </a:r>
            <a:r>
              <a:rPr lang="ar-DZ" sz="2400" dirty="0"/>
              <a:t>َ</a:t>
            </a:r>
            <a:r>
              <a:rPr lang="ar-EG" sz="2400" dirty="0" err="1"/>
              <a:t>خصصات</a:t>
            </a:r>
            <a:r>
              <a:rPr lang="ar-EG" sz="2400" dirty="0"/>
              <a:t> ن</a:t>
            </a:r>
            <a:r>
              <a:rPr lang="ar-DZ" sz="2400" dirty="0"/>
              <a:t>َ</a:t>
            </a:r>
            <a:r>
              <a:rPr lang="ar-EG" sz="2400" dirty="0"/>
              <a:t>قدية ت</a:t>
            </a:r>
            <a:r>
              <a:rPr lang="ar-DZ" sz="2400" dirty="0"/>
              <a:t>َ</a:t>
            </a:r>
            <a:r>
              <a:rPr lang="ar-EG" sz="2400" dirty="0"/>
              <a:t>ت</a:t>
            </a:r>
            <a:r>
              <a:rPr lang="ar-DZ" sz="2400" dirty="0"/>
              <a:t>َ</a:t>
            </a:r>
            <a:r>
              <a:rPr lang="ar-EG" sz="2400" dirty="0"/>
              <a:t>وزع على م</a:t>
            </a:r>
            <a:r>
              <a:rPr lang="ar-DZ" sz="2400" dirty="0"/>
              <a:t>ُ</a:t>
            </a:r>
            <a:r>
              <a:rPr lang="ar-EG" sz="2400" dirty="0" err="1"/>
              <a:t>ختلف</a:t>
            </a:r>
            <a:r>
              <a:rPr lang="ar-EG" sz="2400" dirty="0"/>
              <a:t> البرامج، وقد ت</a:t>
            </a:r>
            <a:r>
              <a:rPr lang="ar-DZ" sz="2400" dirty="0"/>
              <a:t>َ</a:t>
            </a:r>
            <a:r>
              <a:rPr lang="ar-EG" sz="2400" dirty="0"/>
              <a:t>تفر</a:t>
            </a:r>
            <a:r>
              <a:rPr lang="ar-DZ" sz="2400" dirty="0"/>
              <a:t>َّ</a:t>
            </a:r>
            <a:r>
              <a:rPr lang="ar-EG" sz="2400" dirty="0"/>
              <a:t>ع لاحقًا إلى ما يعرف </a:t>
            </a:r>
            <a:r>
              <a:rPr lang="ar-EG" sz="2400" dirty="0" err="1"/>
              <a:t>بـ"ت</a:t>
            </a:r>
            <a:r>
              <a:rPr lang="ar-DZ" sz="2400" dirty="0"/>
              <a:t>َ</a:t>
            </a:r>
            <a:r>
              <a:rPr lang="ar-EG" sz="2400" dirty="0"/>
              <a:t>خصص </a:t>
            </a:r>
            <a:r>
              <a:rPr lang="ar-EG" sz="2400" dirty="0" err="1"/>
              <a:t>التخص</a:t>
            </a:r>
            <a:r>
              <a:rPr lang="ar-DZ" sz="2400" dirty="0"/>
              <a:t>ُّ</a:t>
            </a:r>
            <a:r>
              <a:rPr lang="ar-EG" sz="2400" dirty="0"/>
              <a:t>ص"، ف</a:t>
            </a:r>
            <a:r>
              <a:rPr lang="ar-DZ" sz="2400" dirty="0"/>
              <a:t>َ</a:t>
            </a:r>
            <a:r>
              <a:rPr lang="ar-EG" sz="2400" dirty="0"/>
              <a:t>ن</a:t>
            </a:r>
            <a:r>
              <a:rPr lang="ar-DZ" sz="2400" dirty="0"/>
              <a:t>َ</a:t>
            </a:r>
            <a:r>
              <a:rPr lang="ar-EG" sz="2400" dirty="0"/>
              <a:t>ج</a:t>
            </a:r>
            <a:r>
              <a:rPr lang="ar-DZ" sz="2400" dirty="0"/>
              <a:t>ِ</a:t>
            </a:r>
            <a:r>
              <a:rPr lang="ar-EG" sz="2400" dirty="0"/>
              <a:t>د ع</a:t>
            </a:r>
            <a:r>
              <a:rPr lang="ar-DZ" sz="2400" dirty="0"/>
              <a:t>ِ</a:t>
            </a:r>
            <a:r>
              <a:rPr lang="ar-EG" sz="2400" dirty="0"/>
              <a:t>د</a:t>
            </a:r>
            <a:r>
              <a:rPr lang="ar-DZ" sz="2400" dirty="0"/>
              <a:t>َّ</a:t>
            </a:r>
            <a:r>
              <a:rPr lang="ar-EG" sz="2400" dirty="0"/>
              <a:t>ة ن</a:t>
            </a:r>
            <a:r>
              <a:rPr lang="ar-DZ" sz="2400" dirty="0"/>
              <a:t>ُ</a:t>
            </a:r>
            <a:r>
              <a:rPr lang="ar-EG" sz="2400" dirty="0"/>
              <a:t>قاد للدراما التلفزيونية، ي</a:t>
            </a:r>
            <a:r>
              <a:rPr lang="ar-DZ" sz="2400" dirty="0"/>
              <a:t>َ</a:t>
            </a:r>
            <a:r>
              <a:rPr lang="ar-EG" sz="2400" dirty="0"/>
              <a:t>تخصص كل واحد</a:t>
            </a:r>
            <a:r>
              <a:rPr lang="ar-DZ" sz="2400" dirty="0"/>
              <a:t>ٍ</a:t>
            </a:r>
            <a:r>
              <a:rPr lang="ar-EG" sz="2400" dirty="0"/>
              <a:t> م</a:t>
            </a:r>
            <a:r>
              <a:rPr lang="ar-DZ" sz="2400" dirty="0"/>
              <a:t>ِ</a:t>
            </a:r>
            <a:r>
              <a:rPr lang="ar-EG" sz="2400" dirty="0"/>
              <a:t>نهم في نوع معين مثل</a:t>
            </a:r>
            <a:r>
              <a:rPr lang="ar-DZ" sz="2400" dirty="0"/>
              <a:t>:</a:t>
            </a:r>
            <a:r>
              <a:rPr lang="ar-EG" sz="2400" dirty="0"/>
              <a:t> الت</a:t>
            </a:r>
            <a:r>
              <a:rPr lang="ar-DZ" sz="2400" dirty="0"/>
              <a:t>َّ</a:t>
            </a:r>
            <a:r>
              <a:rPr lang="ar-EG" sz="2400" dirty="0" err="1"/>
              <a:t>مثيلية</a:t>
            </a:r>
            <a:r>
              <a:rPr lang="ar-EG" sz="2400" dirty="0"/>
              <a:t> أو الس</a:t>
            </a:r>
            <a:r>
              <a:rPr lang="ar-DZ" sz="2400" dirty="0"/>
              <a:t>ِّ</a:t>
            </a:r>
            <a:r>
              <a:rPr lang="ar-EG" sz="2400" dirty="0"/>
              <a:t>لسلة أو الم</a:t>
            </a:r>
            <a:r>
              <a:rPr lang="ar-DZ" sz="2400" dirty="0"/>
              <a:t>ٌ</a:t>
            </a:r>
            <a:r>
              <a:rPr lang="ar-EG" sz="2400" dirty="0"/>
              <a:t>سلسل.</a:t>
            </a:r>
          </a:p>
          <a:p>
            <a:pPr algn="just" rtl="1">
              <a:lnSpc>
                <a:spcPct val="107000"/>
              </a:lnSpc>
              <a:spcAft>
                <a:spcPts val="800"/>
              </a:spcAft>
              <a:buNone/>
            </a:pP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ZoneTexte 8">
            <a:extLst>
              <a:ext uri="{FF2B5EF4-FFF2-40B4-BE49-F238E27FC236}">
                <a16:creationId xmlns:a16="http://schemas.microsoft.com/office/drawing/2014/main" id="{FB190DBF-C296-7707-394E-D98DE43320C0}"/>
              </a:ext>
            </a:extLst>
          </p:cNvPr>
          <p:cNvSpPr txBox="1"/>
          <p:nvPr/>
        </p:nvSpPr>
        <p:spPr>
          <a:xfrm>
            <a:off x="4248364" y="625364"/>
            <a:ext cx="7222732" cy="712824"/>
          </a:xfrm>
          <a:prstGeom prst="rect">
            <a:avLst/>
          </a:prstGeom>
          <a:noFill/>
        </p:spPr>
        <p:txBody>
          <a:bodyPr wrap="square">
            <a:spAutoFit/>
          </a:bodyPr>
          <a:lstStyle/>
          <a:p>
            <a:pPr algn="ctr">
              <a:lnSpc>
                <a:spcPct val="120000"/>
              </a:lnSpc>
            </a:pPr>
            <a:r>
              <a:rPr lang="ar-DZ" sz="3600" b="1" dirty="0">
                <a:solidFill>
                  <a:srgbClr val="00B0F0"/>
                </a:solidFill>
                <a:latin typeface="Alexandria" charset="0"/>
                <a:cs typeface="Alexandria" charset="0"/>
              </a:rPr>
              <a:t>خصائص النَّقـــــد التــلفزيـــــــــــوني </a:t>
            </a:r>
          </a:p>
        </p:txBody>
      </p:sp>
      <p:sp>
        <p:nvSpPr>
          <p:cNvPr id="10" name="Rectangle 9">
            <a:extLst>
              <a:ext uri="{FF2B5EF4-FFF2-40B4-BE49-F238E27FC236}">
                <a16:creationId xmlns:a16="http://schemas.microsoft.com/office/drawing/2014/main" id="{301686BA-48BA-7E91-E3E9-B105A6F23259}"/>
              </a:ext>
            </a:extLst>
          </p:cNvPr>
          <p:cNvSpPr/>
          <p:nvPr/>
        </p:nvSpPr>
        <p:spPr>
          <a:xfrm>
            <a:off x="4642436" y="510676"/>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03</a:t>
            </a:r>
            <a:endParaRPr lang="en-US" sz="4000" b="1" dirty="0">
              <a:ea typeface="Roboto Light" panose="02000000000000000000" pitchFamily="2" charset="0"/>
            </a:endParaRPr>
          </a:p>
        </p:txBody>
      </p:sp>
    </p:spTree>
    <p:extLst>
      <p:ext uri="{BB962C8B-B14F-4D97-AF65-F5344CB8AC3E}">
        <p14:creationId xmlns:p14="http://schemas.microsoft.com/office/powerpoint/2010/main" val="3770549967"/>
      </p:ext>
    </p:extLst>
  </p:cSld>
  <p:clrMapOvr>
    <a:masterClrMapping/>
  </p:clrMapOvr>
  <p:transition spd="med" advTm="507434">
    <p:pull/>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0DA50A-DE95-DF62-F90C-2F5AE07960C7}"/>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7828490-5183-D4F2-2289-06D0C46CBB7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E4DAFC2F-98FE-13ED-A623-E402DF8D219E}"/>
              </a:ext>
            </a:extLst>
          </p:cNvPr>
          <p:cNvSpPr/>
          <p:nvPr/>
        </p:nvSpPr>
        <p:spPr>
          <a:xfrm rot="16200000" flipV="1">
            <a:off x="-2786743" y="4262694"/>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462FBA1C-1086-B638-130E-152E7E27A3B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4AE07180-5138-59B4-72B7-A9F30674AAF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Espace réservé pour une image  6">
            <a:extLst>
              <a:ext uri="{FF2B5EF4-FFF2-40B4-BE49-F238E27FC236}">
                <a16:creationId xmlns:a16="http://schemas.microsoft.com/office/drawing/2014/main" id="{BF43BF68-62F6-C708-5381-C07EFCA049A7}"/>
              </a:ext>
            </a:extLst>
          </p:cNvPr>
          <p:cNvSpPr>
            <a:spLocks noGrp="1"/>
          </p:cNvSpPr>
          <p:nvPr>
            <p:ph type="pic" sz="quarter" idx="10"/>
          </p:nvPr>
        </p:nvSpPr>
        <p:spPr>
          <a:xfrm>
            <a:off x="-2220520" y="-832103"/>
            <a:ext cx="6826172" cy="6857998"/>
          </a:xfrm>
        </p:spPr>
      </p:sp>
      <p:sp>
        <p:nvSpPr>
          <p:cNvPr id="9" name="ZoneTexte 8">
            <a:extLst>
              <a:ext uri="{FF2B5EF4-FFF2-40B4-BE49-F238E27FC236}">
                <a16:creationId xmlns:a16="http://schemas.microsoft.com/office/drawing/2014/main" id="{144C2F23-A9BC-1623-90BC-789682B11D6B}"/>
              </a:ext>
            </a:extLst>
          </p:cNvPr>
          <p:cNvSpPr txBox="1"/>
          <p:nvPr/>
        </p:nvSpPr>
        <p:spPr>
          <a:xfrm>
            <a:off x="4184569" y="629166"/>
            <a:ext cx="7222732" cy="712824"/>
          </a:xfrm>
          <a:prstGeom prst="rect">
            <a:avLst/>
          </a:prstGeom>
          <a:noFill/>
        </p:spPr>
        <p:txBody>
          <a:bodyPr wrap="square">
            <a:spAutoFit/>
          </a:bodyPr>
          <a:lstStyle/>
          <a:p>
            <a:pPr algn="ctr">
              <a:lnSpc>
                <a:spcPct val="120000"/>
              </a:lnSpc>
            </a:pPr>
            <a:r>
              <a:rPr lang="ar-DZ" sz="3600" b="1" dirty="0">
                <a:solidFill>
                  <a:srgbClr val="00B0F0"/>
                </a:solidFill>
                <a:latin typeface="Alexandria" charset="0"/>
                <a:cs typeface="Alexandria" charset="0"/>
              </a:rPr>
              <a:t>خصائص النقـــــد التــلفزيـــــــــــوني </a:t>
            </a:r>
          </a:p>
        </p:txBody>
      </p:sp>
      <p:sp>
        <p:nvSpPr>
          <p:cNvPr id="5" name="ZoneTexte 4">
            <a:extLst>
              <a:ext uri="{FF2B5EF4-FFF2-40B4-BE49-F238E27FC236}">
                <a16:creationId xmlns:a16="http://schemas.microsoft.com/office/drawing/2014/main" id="{317335D0-8049-74E6-9C01-2E30720EDD44}"/>
              </a:ext>
            </a:extLst>
          </p:cNvPr>
          <p:cNvSpPr txBox="1"/>
          <p:nvPr/>
        </p:nvSpPr>
        <p:spPr>
          <a:xfrm>
            <a:off x="2658140" y="1968697"/>
            <a:ext cx="8427675" cy="4026487"/>
          </a:xfrm>
          <a:prstGeom prst="rect">
            <a:avLst/>
          </a:prstGeom>
          <a:noFill/>
        </p:spPr>
        <p:txBody>
          <a:bodyPr wrap="square">
            <a:spAutoFit/>
          </a:bodyPr>
          <a:lstStyle/>
          <a:p>
            <a:pPr algn="just" rtl="1">
              <a:lnSpc>
                <a:spcPct val="107000"/>
              </a:lnSpc>
              <a:spcAft>
                <a:spcPts val="800"/>
              </a:spcAft>
              <a:buNone/>
            </a:pPr>
            <a:r>
              <a:rPr lang="fr-FR" sz="2600" kern="100" dirty="0">
                <a:effectLst/>
                <a:latin typeface="Calibri" panose="020F0502020204030204" pitchFamily="34" charset="0"/>
                <a:ea typeface="Calibri" panose="020F0502020204030204" pitchFamily="34" charset="0"/>
                <a:cs typeface="Arial" panose="020B0604020202020204" pitchFamily="34" charset="0"/>
              </a:rPr>
              <a:t>4 </a:t>
            </a:r>
            <a:r>
              <a:rPr lang="ar-DZ" sz="2600" kern="100" dirty="0">
                <a:latin typeface="Calibri" panose="020F0502020204030204" pitchFamily="34" charset="0"/>
                <a:ea typeface="Calibri" panose="020F0502020204030204" pitchFamily="34" charset="0"/>
                <a:cs typeface="Arial" panose="020B0604020202020204" pitchFamily="34" charset="0"/>
              </a:rPr>
              <a:t>- </a:t>
            </a:r>
            <a:r>
              <a:rPr lang="ar-SA" sz="2600" kern="100" dirty="0">
                <a:effectLst/>
                <a:latin typeface="Calibri" panose="020F0502020204030204" pitchFamily="34" charset="0"/>
                <a:ea typeface="Calibri" panose="020F0502020204030204" pitchFamily="34" charset="0"/>
                <a:cs typeface="Arial" panose="020B0604020202020204" pitchFamily="34" charset="0"/>
              </a:rPr>
              <a:t>ي</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ت</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عد</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د ن</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قد التلفزيون ب</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ين </a:t>
            </a:r>
            <a:r>
              <a:rPr lang="ar-SA" sz="2600" b="1" kern="100" dirty="0">
                <a:effectLst/>
                <a:latin typeface="Calibri" panose="020F0502020204030204" pitchFamily="34" charset="0"/>
                <a:ea typeface="Calibri" panose="020F0502020204030204" pitchFamily="34" charset="0"/>
                <a:cs typeface="Arial" panose="020B0604020202020204" pitchFamily="34" charset="0"/>
              </a:rPr>
              <a:t>الب</a:t>
            </a:r>
            <a:r>
              <a:rPr lang="ar-DZ" sz="2600" b="1" kern="100" dirty="0">
                <a:effectLst/>
                <a:latin typeface="Calibri" panose="020F0502020204030204" pitchFamily="34" charset="0"/>
                <a:ea typeface="Calibri" panose="020F0502020204030204" pitchFamily="34" charset="0"/>
                <a:cs typeface="Arial" panose="020B0604020202020204" pitchFamily="34" charset="0"/>
              </a:rPr>
              <a:t>ُ</a:t>
            </a:r>
            <a:r>
              <a:rPr lang="ar-SA" sz="2600" b="1" kern="100" dirty="0">
                <a:effectLst/>
                <a:latin typeface="Calibri" panose="020F0502020204030204" pitchFamily="34" charset="0"/>
                <a:ea typeface="Calibri" panose="020F0502020204030204" pitchFamily="34" charset="0"/>
                <a:cs typeface="Arial" panose="020B0604020202020204" pitchFamily="34" charset="0"/>
              </a:rPr>
              <a:t>عد الم</a:t>
            </a:r>
            <a:r>
              <a:rPr lang="ar-DZ" sz="2600" b="1" kern="100" dirty="0">
                <a:effectLst/>
                <a:latin typeface="Calibri" panose="020F0502020204030204" pitchFamily="34" charset="0"/>
                <a:ea typeface="Calibri" panose="020F0502020204030204" pitchFamily="34" charset="0"/>
                <a:cs typeface="Arial" panose="020B0604020202020204" pitchFamily="34" charset="0"/>
              </a:rPr>
              <a:t>َ</a:t>
            </a:r>
            <a:r>
              <a:rPr lang="ar-SA" sz="2600" b="1" kern="100" dirty="0">
                <a:effectLst/>
                <a:latin typeface="Calibri" panose="020F0502020204030204" pitchFamily="34" charset="0"/>
                <a:ea typeface="Calibri" panose="020F0502020204030204" pitchFamily="34" charset="0"/>
                <a:cs typeface="Arial" panose="020B0604020202020204" pitchFamily="34" charset="0"/>
              </a:rPr>
              <a:t>نهجي</a:t>
            </a:r>
            <a:r>
              <a:rPr lang="ar-SA" sz="2600" kern="100" dirty="0">
                <a:effectLst/>
                <a:latin typeface="Calibri" panose="020F0502020204030204" pitchFamily="34" charset="0"/>
                <a:ea typeface="Calibri" panose="020F0502020204030204" pitchFamily="34" charset="0"/>
                <a:cs typeface="Arial" panose="020B0604020202020204" pitchFamily="34" charset="0"/>
              </a:rPr>
              <a:t>، ال</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ذي ي</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ركز على الب</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ناء الفني والجمالي للعمل</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 أو على ت</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ل</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ق</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ي الجمهور له</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 و</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فق ت</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وقعاته الثقافية والفنية، و</a:t>
            </a:r>
            <a:r>
              <a:rPr lang="ar-SA" sz="2600" b="1" kern="100" dirty="0">
                <a:effectLst/>
                <a:latin typeface="Calibri" panose="020F0502020204030204" pitchFamily="34" charset="0"/>
                <a:ea typeface="Calibri" panose="020F0502020204030204" pitchFamily="34" charset="0"/>
                <a:cs typeface="Arial" panose="020B0604020202020204" pitchFamily="34" charset="0"/>
              </a:rPr>
              <a:t>الب</a:t>
            </a:r>
            <a:r>
              <a:rPr lang="ar-DZ" sz="2600" b="1" kern="100" dirty="0">
                <a:effectLst/>
                <a:latin typeface="Calibri" panose="020F0502020204030204" pitchFamily="34" charset="0"/>
                <a:ea typeface="Calibri" panose="020F0502020204030204" pitchFamily="34" charset="0"/>
                <a:cs typeface="Arial" panose="020B0604020202020204" pitchFamily="34" charset="0"/>
              </a:rPr>
              <a:t>ٌ</a:t>
            </a:r>
            <a:r>
              <a:rPr lang="ar-SA" sz="2600" b="1" kern="100" dirty="0">
                <a:effectLst/>
                <a:latin typeface="Calibri" panose="020F0502020204030204" pitchFamily="34" charset="0"/>
                <a:ea typeface="Calibri" panose="020F0502020204030204" pitchFamily="34" charset="0"/>
                <a:cs typeface="Arial" panose="020B0604020202020204" pitchFamily="34" charset="0"/>
              </a:rPr>
              <a:t>عد الذ</a:t>
            </a:r>
            <a:r>
              <a:rPr lang="ar-DZ" sz="2600" b="1" kern="100" dirty="0">
                <a:effectLst/>
                <a:latin typeface="Calibri" panose="020F0502020204030204" pitchFamily="34" charset="0"/>
                <a:ea typeface="Calibri" panose="020F0502020204030204" pitchFamily="34" charset="0"/>
                <a:cs typeface="Arial" panose="020B0604020202020204" pitchFamily="34" charset="0"/>
              </a:rPr>
              <a:t>َّ</a:t>
            </a:r>
            <a:r>
              <a:rPr lang="ar-SA" sz="2600" b="1" kern="100" dirty="0">
                <a:effectLst/>
                <a:latin typeface="Calibri" panose="020F0502020204030204" pitchFamily="34" charset="0"/>
                <a:ea typeface="Calibri" panose="020F0502020204030204" pitchFamily="34" charset="0"/>
                <a:cs typeface="Arial" panose="020B0604020202020204" pitchFamily="34" charset="0"/>
              </a:rPr>
              <a:t>اتي</a:t>
            </a:r>
            <a:r>
              <a:rPr lang="ar-SA" sz="2600" kern="100" dirty="0">
                <a:effectLst/>
                <a:latin typeface="Calibri" panose="020F0502020204030204" pitchFamily="34" charset="0"/>
                <a:ea typeface="Calibri" panose="020F0502020204030204" pitchFamily="34" charset="0"/>
                <a:cs typeface="Arial" panose="020B0604020202020204" pitchFamily="34" charset="0"/>
              </a:rPr>
              <a:t> ال</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ذي ي</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نطلق من رأي الن</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اقد الشخصي. ويختلف ن</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قد التلفزيون عن المسرح والسينما</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 ل</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غياب الت</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فاعل الم</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باشر مع الجمهور أثناء العرض، إذ</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 </a:t>
            </a:r>
            <a:r>
              <a:rPr lang="ar-SA" sz="2600" kern="100" dirty="0" err="1">
                <a:effectLst/>
                <a:latin typeface="Calibri" panose="020F0502020204030204" pitchFamily="34" charset="0"/>
                <a:ea typeface="Calibri" panose="020F0502020204030204" pitchFamily="34" charset="0"/>
                <a:cs typeface="Arial" panose="020B0604020202020204" pitchFamily="34" charset="0"/>
              </a:rPr>
              <a:t>تُت</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اب</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ع البرامج عادة</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 في فضاءات فردية أو أ</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سرية</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 ت</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سمح بال</a:t>
            </a:r>
            <a:r>
              <a:rPr lang="ar-DZ" sz="2600" kern="100" dirty="0">
                <a:effectLst/>
                <a:latin typeface="Calibri" panose="020F0502020204030204" pitchFamily="34" charset="0"/>
                <a:ea typeface="Calibri" panose="020F0502020204030204" pitchFamily="34" charset="0"/>
                <a:cs typeface="Arial" panose="020B0604020202020204" pitchFamily="34" charset="0"/>
              </a:rPr>
              <a:t>إِ</a:t>
            </a:r>
            <a:r>
              <a:rPr lang="ar-SA" sz="2600" kern="100" dirty="0" err="1">
                <a:effectLst/>
                <a:latin typeface="Calibri" panose="020F0502020204030204" pitchFamily="34" charset="0"/>
                <a:ea typeface="Calibri" panose="020F0502020204030204" pitchFamily="34" charset="0"/>
                <a:cs typeface="Arial" panose="020B0604020202020204" pitchFamily="34" charset="0"/>
              </a:rPr>
              <a:t>نتقاء</a:t>
            </a:r>
            <a:r>
              <a:rPr lang="ar-SA" sz="2600" kern="100" dirty="0">
                <a:effectLst/>
                <a:latin typeface="Calibri" panose="020F0502020204030204" pitchFamily="34" charset="0"/>
                <a:ea typeface="Calibri" panose="020F0502020204030204" pitchFamily="34" charset="0"/>
                <a:cs typeface="Arial" panose="020B0604020202020204" pitchFamily="34" charset="0"/>
              </a:rPr>
              <a:t> وتغيير القناة بسهولة</a:t>
            </a:r>
            <a:r>
              <a:rPr lang="fr-FR" sz="2600" kern="100" dirty="0">
                <a:effectLst/>
                <a:latin typeface="Calibri" panose="020F0502020204030204" pitchFamily="34" charset="0"/>
                <a:ea typeface="Calibri" panose="020F0502020204030204" pitchFamily="34" charset="0"/>
                <a:cs typeface="Arial" panose="020B0604020202020204" pitchFamily="34" charset="0"/>
              </a:rPr>
              <a:t>.</a:t>
            </a:r>
          </a:p>
          <a:p>
            <a:pPr algn="just" rtl="1">
              <a:lnSpc>
                <a:spcPct val="107000"/>
              </a:lnSpc>
              <a:spcAft>
                <a:spcPts val="800"/>
              </a:spcAft>
              <a:buNone/>
            </a:pPr>
            <a:r>
              <a:rPr lang="ar-SA" sz="2600" kern="100" dirty="0">
                <a:effectLst/>
                <a:latin typeface="Calibri" panose="020F0502020204030204" pitchFamily="34" charset="0"/>
                <a:ea typeface="Calibri" panose="020F0502020204030204" pitchFamily="34" charset="0"/>
                <a:cs typeface="Arial" panose="020B0604020202020204" pitchFamily="34" charset="0"/>
              </a:rPr>
              <a:t>5- ي</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قوم ن</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قد التلفزيون على جانبين</a:t>
            </a:r>
            <a:r>
              <a:rPr lang="fr-FR" sz="2600" kern="100" dirty="0">
                <a:effectLst/>
                <a:latin typeface="Calibri" panose="020F0502020204030204" pitchFamily="34" charset="0"/>
                <a:ea typeface="Calibri" panose="020F0502020204030204" pitchFamily="34" charset="0"/>
                <a:cs typeface="Arial" panose="020B0604020202020204" pitchFamily="34" charset="0"/>
              </a:rPr>
              <a:t>: </a:t>
            </a:r>
            <a:r>
              <a:rPr lang="ar-SA" sz="2600" b="1" kern="100" dirty="0">
                <a:effectLst/>
                <a:latin typeface="Calibri" panose="020F0502020204030204" pitchFamily="34" charset="0"/>
                <a:ea typeface="Calibri" panose="020F0502020204030204" pitchFamily="34" charset="0"/>
                <a:cs typeface="Arial" panose="020B0604020202020204" pitchFamily="34" charset="0"/>
              </a:rPr>
              <a:t>الفن</a:t>
            </a:r>
            <a:r>
              <a:rPr lang="ar-DZ" sz="2600" b="1" kern="100" dirty="0">
                <a:effectLst/>
                <a:latin typeface="Calibri" panose="020F0502020204030204" pitchFamily="34" charset="0"/>
                <a:ea typeface="Calibri" panose="020F0502020204030204" pitchFamily="34" charset="0"/>
                <a:cs typeface="Arial" panose="020B0604020202020204" pitchFamily="34" charset="0"/>
              </a:rPr>
              <a:t>ِّ</a:t>
            </a:r>
            <a:r>
              <a:rPr lang="ar-SA" sz="2600" b="1" kern="100" dirty="0">
                <a:effectLst/>
                <a:latin typeface="Calibri" panose="020F0502020204030204" pitchFamily="34" charset="0"/>
                <a:ea typeface="Calibri" panose="020F0502020204030204" pitchFamily="34" charset="0"/>
                <a:cs typeface="Arial" panose="020B0604020202020204" pitchFamily="34" charset="0"/>
              </a:rPr>
              <a:t>ي</a:t>
            </a:r>
            <a:r>
              <a:rPr lang="ar-SA" sz="2600" kern="100" dirty="0">
                <a:effectLst/>
                <a:latin typeface="Calibri" panose="020F0502020204030204" pitchFamily="34" charset="0"/>
                <a:ea typeface="Calibri" panose="020F0502020204030204" pitchFamily="34" charset="0"/>
                <a:cs typeface="Arial" panose="020B0604020202020204" pitchFamily="34" charset="0"/>
              </a:rPr>
              <a:t> الم</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err="1">
                <a:effectLst/>
                <a:latin typeface="Calibri" panose="020F0502020204030204" pitchFamily="34" charset="0"/>
                <a:ea typeface="Calibri" panose="020F0502020204030204" pitchFamily="34" charset="0"/>
                <a:cs typeface="Arial" panose="020B0604020202020204" pitchFamily="34" charset="0"/>
              </a:rPr>
              <a:t>رتبط</a:t>
            </a:r>
            <a:r>
              <a:rPr lang="ar-SA" sz="2600" kern="100" dirty="0">
                <a:effectLst/>
                <a:latin typeface="Calibri" panose="020F0502020204030204" pitchFamily="34" charset="0"/>
                <a:ea typeface="Calibri" panose="020F0502020204030204" pitchFamily="34" charset="0"/>
                <a:cs typeface="Arial" panose="020B0604020202020204" pitchFamily="34" charset="0"/>
              </a:rPr>
              <a:t> ب</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جودة العمل، و</a:t>
            </a:r>
            <a:r>
              <a:rPr lang="ar-SA" sz="2600" b="1" kern="100" dirty="0">
                <a:effectLst/>
                <a:latin typeface="Calibri" panose="020F0502020204030204" pitchFamily="34" charset="0"/>
                <a:ea typeface="Calibri" panose="020F0502020204030204" pitchFamily="34" charset="0"/>
                <a:cs typeface="Arial" panose="020B0604020202020204" pitchFamily="34" charset="0"/>
              </a:rPr>
              <a:t>الش</a:t>
            </a:r>
            <a:r>
              <a:rPr lang="ar-DZ" sz="2600" b="1" kern="100" dirty="0">
                <a:effectLst/>
                <a:latin typeface="Calibri" panose="020F0502020204030204" pitchFamily="34" charset="0"/>
                <a:ea typeface="Calibri" panose="020F0502020204030204" pitchFamily="34" charset="0"/>
                <a:cs typeface="Arial" panose="020B0604020202020204" pitchFamily="34" charset="0"/>
              </a:rPr>
              <a:t>َّ</a:t>
            </a:r>
            <a:r>
              <a:rPr lang="ar-SA" sz="2600" b="1" kern="100" dirty="0">
                <a:effectLst/>
                <a:latin typeface="Calibri" panose="020F0502020204030204" pitchFamily="34" charset="0"/>
                <a:ea typeface="Calibri" panose="020F0502020204030204" pitchFamily="34" charset="0"/>
                <a:cs typeface="Arial" panose="020B0604020202020204" pitchFamily="34" charset="0"/>
              </a:rPr>
              <a:t>عبي</a:t>
            </a:r>
            <a:r>
              <a:rPr lang="ar-SA" sz="2600" kern="100" dirty="0">
                <a:effectLst/>
                <a:latin typeface="Calibri" panose="020F0502020204030204" pitchFamily="34" charset="0"/>
                <a:ea typeface="Calibri" panose="020F0502020204030204" pitchFamily="34" charset="0"/>
                <a:cs typeface="Arial" panose="020B0604020202020204" pitchFamily="34" charset="0"/>
              </a:rPr>
              <a:t> الم</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تعل</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ق ب</a:t>
            </a:r>
            <a:r>
              <a:rPr lang="ar-DZ" sz="2600" kern="100" dirty="0">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مدى نجاحه ل</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err="1">
                <a:effectLst/>
                <a:latin typeface="Calibri" panose="020F0502020204030204" pitchFamily="34" charset="0"/>
                <a:ea typeface="Calibri" panose="020F0502020204030204" pitchFamily="34" charset="0"/>
                <a:cs typeface="Arial" panose="020B0604020202020204" pitchFamily="34" charset="0"/>
              </a:rPr>
              <a:t>دى</a:t>
            </a:r>
            <a:r>
              <a:rPr lang="ar-SA" sz="2600" kern="100" dirty="0">
                <a:effectLst/>
                <a:latin typeface="Calibri" panose="020F0502020204030204" pitchFamily="34" charset="0"/>
                <a:ea typeface="Calibri" panose="020F0502020204030204" pitchFamily="34" charset="0"/>
                <a:cs typeface="Arial" panose="020B0604020202020204" pitchFamily="34" charset="0"/>
              </a:rPr>
              <a:t> الجمهور، وقد</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 ي</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نجح العمل في أحدهما د</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err="1">
                <a:effectLst/>
                <a:latin typeface="Calibri" panose="020F0502020204030204" pitchFamily="34" charset="0"/>
                <a:ea typeface="Calibri" panose="020F0502020204030204" pitchFamily="34" charset="0"/>
                <a:cs typeface="Arial" panose="020B0604020202020204" pitchFamily="34" charset="0"/>
              </a:rPr>
              <a:t>ون</a:t>
            </a:r>
            <a:r>
              <a:rPr lang="ar-SA" sz="2600" kern="100" dirty="0">
                <a:effectLst/>
                <a:latin typeface="Calibri" panose="020F0502020204030204" pitchFamily="34" charset="0"/>
                <a:ea typeface="Calibri" panose="020F0502020204030204" pitchFamily="34" charset="0"/>
                <a:cs typeface="Arial" panose="020B0604020202020204" pitchFamily="34" charset="0"/>
              </a:rPr>
              <a:t> الآخر أو ف</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يهما معًا. كما ت</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err="1">
                <a:effectLst/>
                <a:latin typeface="Calibri" panose="020F0502020204030204" pitchFamily="34" charset="0"/>
                <a:ea typeface="Calibri" panose="020F0502020204030204" pitchFamily="34" charset="0"/>
                <a:cs typeface="Arial" panose="020B0604020202020204" pitchFamily="34" charset="0"/>
              </a:rPr>
              <a:t>ؤث</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ر الخ</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برات السابقة للمشاهد و</a:t>
            </a:r>
            <a:r>
              <a:rPr lang="ar-DZ" sz="2600" kern="100" dirty="0">
                <a:effectLst/>
                <a:latin typeface="Calibri" panose="020F0502020204030204" pitchFamily="34" charset="0"/>
                <a:ea typeface="Calibri" panose="020F0502020204030204" pitchFamily="34" charset="0"/>
                <a:cs typeface="Arial" panose="020B0604020202020204" pitchFamily="34" charset="0"/>
              </a:rPr>
              <a:t>إِ</a:t>
            </a:r>
            <a:r>
              <a:rPr lang="ar-SA" sz="2600" kern="100" dirty="0" err="1">
                <a:effectLst/>
                <a:latin typeface="Calibri" panose="020F0502020204030204" pitchFamily="34" charset="0"/>
                <a:ea typeface="Calibri" panose="020F0502020204030204" pitchFamily="34" charset="0"/>
                <a:cs typeface="Arial" panose="020B0604020202020204" pitchFamily="34" charset="0"/>
              </a:rPr>
              <a:t>نطباعاته</a:t>
            </a:r>
            <a:r>
              <a:rPr lang="ar-SA" sz="2600" kern="100" dirty="0">
                <a:effectLst/>
                <a:latin typeface="Calibri" panose="020F0502020204030204" pitchFamily="34" charset="0"/>
                <a:ea typeface="Calibri" panose="020F0502020204030204" pitchFamily="34" charset="0"/>
                <a:cs typeface="Arial" panose="020B0604020202020204" pitchFamily="34" charset="0"/>
              </a:rPr>
              <a:t> عن الفنانين في ت</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قبّ</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ل الأعمال ونجاحها شعبيًا، حتى وإن</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 لم ت</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ست</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و</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فِ الشروط الفنية الكاملة</a:t>
            </a:r>
            <a:r>
              <a:rPr lang="fr-FR" sz="2600" kern="100" dirty="0">
                <a:effectLst/>
                <a:latin typeface="Calibri" panose="020F0502020204030204" pitchFamily="34" charset="0"/>
                <a:ea typeface="Calibri" panose="020F0502020204030204" pitchFamily="34" charset="0"/>
                <a:cs typeface="Arial" panose="020B0604020202020204" pitchFamily="34" charset="0"/>
              </a:rPr>
              <a:t>.</a:t>
            </a:r>
          </a:p>
        </p:txBody>
      </p:sp>
      <p:sp>
        <p:nvSpPr>
          <p:cNvPr id="11" name="Rectangle 10">
            <a:extLst>
              <a:ext uri="{FF2B5EF4-FFF2-40B4-BE49-F238E27FC236}">
                <a16:creationId xmlns:a16="http://schemas.microsoft.com/office/drawing/2014/main" id="{560FA5CF-E4DF-6684-1C2E-0C691409CF30}"/>
              </a:ext>
            </a:extLst>
          </p:cNvPr>
          <p:cNvSpPr/>
          <p:nvPr/>
        </p:nvSpPr>
        <p:spPr>
          <a:xfrm>
            <a:off x="4642436" y="510676"/>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03</a:t>
            </a:r>
            <a:endParaRPr lang="en-US" sz="4000" b="1" dirty="0">
              <a:ea typeface="Roboto Light" panose="02000000000000000000" pitchFamily="2" charset="0"/>
            </a:endParaRPr>
          </a:p>
        </p:txBody>
      </p:sp>
    </p:spTree>
    <p:extLst>
      <p:ext uri="{BB962C8B-B14F-4D97-AF65-F5344CB8AC3E}">
        <p14:creationId xmlns:p14="http://schemas.microsoft.com/office/powerpoint/2010/main" val="366599891"/>
      </p:ext>
    </p:extLst>
  </p:cSld>
  <p:clrMapOvr>
    <a:masterClrMapping/>
  </p:clrMapOvr>
  <p:transition spd="med" advTm="507434">
    <p:pull/>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DF9415-F8BC-6A71-794F-A9E5E440E93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09C83B8-C8CB-8108-D72B-7513335A3EE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E3C60B69-6002-5129-4B0E-DE6FEC37BE25}"/>
              </a:ext>
            </a:extLst>
          </p:cNvPr>
          <p:cNvSpPr/>
          <p:nvPr/>
        </p:nvSpPr>
        <p:spPr>
          <a:xfrm rot="16200000" flipV="1">
            <a:off x="-2786743" y="4262694"/>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CD5D6A1-59D4-70CA-2490-31D5FC314DFC}"/>
              </a:ext>
            </a:extLst>
          </p:cNvPr>
          <p:cNvSpPr/>
          <p:nvPr/>
        </p:nvSpPr>
        <p:spPr>
          <a:xfrm>
            <a:off x="3461200" y="5751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8291BF89-67B0-1075-00BD-73CB88F80B4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Espace réservé pour une image  6">
            <a:extLst>
              <a:ext uri="{FF2B5EF4-FFF2-40B4-BE49-F238E27FC236}">
                <a16:creationId xmlns:a16="http://schemas.microsoft.com/office/drawing/2014/main" id="{7EACDEE4-DB3F-922C-E135-86E8A99F0D59}"/>
              </a:ext>
            </a:extLst>
          </p:cNvPr>
          <p:cNvSpPr>
            <a:spLocks noGrp="1"/>
          </p:cNvSpPr>
          <p:nvPr>
            <p:ph type="pic" sz="quarter" idx="10"/>
          </p:nvPr>
        </p:nvSpPr>
        <p:spPr>
          <a:xfrm>
            <a:off x="-2220520" y="-832103"/>
            <a:ext cx="6826172" cy="6857998"/>
          </a:xfrm>
        </p:spPr>
      </p:sp>
      <p:sp>
        <p:nvSpPr>
          <p:cNvPr id="9" name="ZoneTexte 8">
            <a:extLst>
              <a:ext uri="{FF2B5EF4-FFF2-40B4-BE49-F238E27FC236}">
                <a16:creationId xmlns:a16="http://schemas.microsoft.com/office/drawing/2014/main" id="{D533C35D-3C8E-58A8-307F-A7719DFAC77F}"/>
              </a:ext>
            </a:extLst>
          </p:cNvPr>
          <p:cNvSpPr txBox="1"/>
          <p:nvPr/>
        </p:nvSpPr>
        <p:spPr>
          <a:xfrm>
            <a:off x="4163304" y="543240"/>
            <a:ext cx="7222732" cy="712824"/>
          </a:xfrm>
          <a:prstGeom prst="rect">
            <a:avLst/>
          </a:prstGeom>
          <a:noFill/>
        </p:spPr>
        <p:txBody>
          <a:bodyPr wrap="square">
            <a:spAutoFit/>
          </a:bodyPr>
          <a:lstStyle/>
          <a:p>
            <a:pPr algn="ctr">
              <a:lnSpc>
                <a:spcPct val="120000"/>
              </a:lnSpc>
            </a:pPr>
            <a:r>
              <a:rPr lang="ar-DZ" sz="3600" b="1" dirty="0">
                <a:solidFill>
                  <a:srgbClr val="00B0F0"/>
                </a:solidFill>
                <a:latin typeface="Alexandria" charset="0"/>
                <a:cs typeface="Alexandria" charset="0"/>
              </a:rPr>
              <a:t>خصائص النَّقـــــد التــلفزيـــــــــــوني </a:t>
            </a:r>
          </a:p>
        </p:txBody>
      </p:sp>
      <p:sp>
        <p:nvSpPr>
          <p:cNvPr id="10" name="Rectangle 9">
            <a:extLst>
              <a:ext uri="{FF2B5EF4-FFF2-40B4-BE49-F238E27FC236}">
                <a16:creationId xmlns:a16="http://schemas.microsoft.com/office/drawing/2014/main" id="{CDFEC55D-9362-0A0C-3789-C4E41EF39BC5}"/>
              </a:ext>
            </a:extLst>
          </p:cNvPr>
          <p:cNvSpPr/>
          <p:nvPr/>
        </p:nvSpPr>
        <p:spPr>
          <a:xfrm>
            <a:off x="4566156" y="479028"/>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03</a:t>
            </a:r>
            <a:endParaRPr lang="en-US" sz="4000" b="1" dirty="0">
              <a:ea typeface="Roboto Light" panose="02000000000000000000" pitchFamily="2" charset="0"/>
            </a:endParaRPr>
          </a:p>
        </p:txBody>
      </p:sp>
      <p:sp>
        <p:nvSpPr>
          <p:cNvPr id="4" name="ZoneTexte 3">
            <a:extLst>
              <a:ext uri="{FF2B5EF4-FFF2-40B4-BE49-F238E27FC236}">
                <a16:creationId xmlns:a16="http://schemas.microsoft.com/office/drawing/2014/main" id="{35D2EF2F-D9E8-6B8D-CB95-57ED59CFA129}"/>
              </a:ext>
            </a:extLst>
          </p:cNvPr>
          <p:cNvSpPr txBox="1"/>
          <p:nvPr/>
        </p:nvSpPr>
        <p:spPr>
          <a:xfrm>
            <a:off x="2510077" y="1767035"/>
            <a:ext cx="8632190" cy="4229363"/>
          </a:xfrm>
          <a:prstGeom prst="rect">
            <a:avLst/>
          </a:prstGeom>
          <a:noFill/>
        </p:spPr>
        <p:txBody>
          <a:bodyPr wrap="square">
            <a:spAutoFit/>
          </a:bodyPr>
          <a:lstStyle/>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وه</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ناك 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دة</a:t>
            </a:r>
            <a:r>
              <a:rPr lang="ar-SA" sz="2400" kern="100" dirty="0">
                <a:effectLst/>
                <a:latin typeface="Calibri" panose="020F0502020204030204" pitchFamily="34" charset="0"/>
                <a:ea typeface="Calibri" panose="020F0502020204030204" pitchFamily="34" charset="0"/>
                <a:cs typeface="Arial" panose="020B0604020202020204" pitchFamily="34" charset="0"/>
              </a:rPr>
              <a:t>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لاحظات</a:t>
            </a:r>
            <a:r>
              <a:rPr lang="ar-SA" sz="2400" kern="100" dirty="0">
                <a:effectLst/>
                <a:latin typeface="Calibri" panose="020F0502020204030204" pitchFamily="34" charset="0"/>
                <a:ea typeface="Calibri" panose="020F0502020204030204" pitchFamily="34" charset="0"/>
                <a:cs typeface="Arial" panose="020B0604020202020204" pitchFamily="34" charset="0"/>
              </a:rPr>
              <a:t> يطرحها الن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قاد، 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شؤ</a:t>
            </a:r>
            <a:r>
              <a:rPr lang="ar-DZ" sz="2400" kern="100" dirty="0">
                <a:effectLst/>
                <a:latin typeface="Calibri" panose="020F0502020204030204" pitchFamily="34" charset="0"/>
                <a:ea typeface="Calibri" panose="020F0502020204030204" pitchFamily="34" charset="0"/>
                <a:cs typeface="Arial" panose="020B0604020202020204" pitchFamily="34" charset="0"/>
              </a:rPr>
              <a:t>و</a:t>
            </a:r>
            <a:r>
              <a:rPr lang="ar-SA" sz="2400" kern="100" dirty="0">
                <a:effectLst/>
                <a:latin typeface="Calibri" panose="020F0502020204030204" pitchFamily="34" charset="0"/>
                <a:ea typeface="Calibri" panose="020F0502020204030204" pitchFamily="34" charset="0"/>
                <a:cs typeface="Arial" panose="020B0604020202020204" pitchFamily="34" charset="0"/>
              </a:rPr>
              <a:t>ن </a:t>
            </a:r>
            <a:r>
              <a:rPr lang="ar-SA" sz="2400" b="1" kern="100" dirty="0">
                <a:effectLst/>
                <a:latin typeface="Calibri" panose="020F0502020204030204" pitchFamily="34" charset="0"/>
                <a:ea typeface="Calibri" panose="020F0502020204030204" pitchFamily="34" charset="0"/>
                <a:cs typeface="Arial" panose="020B0604020202020204" pitchFamily="34" charset="0"/>
              </a:rPr>
              <a:t>خصائص نقد التلفزيون في المنطقة العربية،</a:t>
            </a:r>
            <a:r>
              <a:rPr lang="ar-SA" sz="2400" kern="100" dirty="0">
                <a:effectLst/>
                <a:latin typeface="Calibri" panose="020F0502020204030204" pitchFamily="34" charset="0"/>
                <a:ea typeface="Calibri" panose="020F0502020204030204" pitchFamily="34" charset="0"/>
                <a:cs typeface="Arial" panose="020B0604020202020204" pitchFamily="34" charset="0"/>
              </a:rPr>
              <a:t> أهم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ها</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endParaRPr lang="ar-DZ" sz="2400" kern="1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800"/>
              </a:spcAft>
              <a:buFont typeface="Wingdings" panose="05000000000000000000" pitchFamily="2" charset="2"/>
              <a:buChar char="v"/>
            </a:pPr>
            <a:r>
              <a:rPr lang="fr-FR"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مارسة</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قدية في الف</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ضاءات</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الإعلامية المكتوبة (الجرائد والمجلات)، لا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خضع إلى ه</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اج</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س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الإ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ختصاص</a:t>
            </a:r>
            <a:r>
              <a:rPr lang="ar-SA" sz="2400" kern="100" dirty="0">
                <a:effectLst/>
                <a:latin typeface="Calibri" panose="020F0502020204030204" pitchFamily="34" charset="0"/>
                <a:ea typeface="Calibri" panose="020F0502020204030204" pitchFamily="34" charset="0"/>
                <a:cs typeface="Arial" panose="020B0604020202020204" pitchFamily="34" charset="0"/>
              </a:rPr>
              <a:t> ك</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مبدأ</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أساسـي، وذلك ب</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ـحكم عـ</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دم وجـود هـذا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الإختصاص</a:t>
            </a:r>
            <a:r>
              <a:rPr lang="ar-SA" sz="2400" kern="100" dirty="0">
                <a:effectLst/>
                <a:latin typeface="Calibri" panose="020F0502020204030204" pitchFamily="34" charset="0"/>
                <a:ea typeface="Calibri" panose="020F0502020204030204" pitchFamily="34" charset="0"/>
                <a:cs typeface="Arial" panose="020B0604020202020204" pitchFamily="34" charset="0"/>
              </a:rPr>
              <a:t> في مؤسسات 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عليم والت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أهيل ال</a:t>
            </a:r>
            <a:r>
              <a:rPr lang="ar-DZ" sz="2400" kern="100" dirty="0">
                <a:effectLst/>
                <a:latin typeface="Calibri" panose="020F0502020204030204" pitchFamily="34" charset="0"/>
                <a:ea typeface="Calibri" panose="020F0502020204030204" pitchFamily="34" charset="0"/>
                <a:cs typeface="Arial" panose="020B0604020202020204" pitchFamily="34" charset="0"/>
              </a:rPr>
              <a:t>مُ</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تعلقة</a:t>
            </a:r>
            <a:r>
              <a:rPr lang="ar-SA" sz="2400" kern="100" dirty="0">
                <a:effectLst/>
                <a:latin typeface="Calibri" panose="020F0502020204030204" pitchFamily="34" charset="0"/>
                <a:ea typeface="Calibri" panose="020F0502020204030204" pitchFamily="34" charset="0"/>
                <a:cs typeface="Arial" panose="020B0604020202020204" pitchFamily="34" charset="0"/>
              </a:rPr>
              <a:t> بمعاهــد وكليات الــص</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حافــة ، وهــو لا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خضع للعوامل 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بدئية</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تعلقة</a:t>
            </a:r>
            <a:r>
              <a:rPr lang="ar-SA"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بأ</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س</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س نقد تلفزيون</a:t>
            </a:r>
            <a:r>
              <a:rPr lang="fr-FR" sz="2400" kern="100" dirty="0">
                <a:effectLst/>
                <a:latin typeface="Calibri" panose="020F0502020204030204" pitchFamily="34" charset="0"/>
                <a:ea typeface="Calibri" panose="020F0502020204030204" pitchFamily="34" charset="0"/>
                <a:cs typeface="Arial" panose="020B0604020202020204" pitchFamily="34" charset="0"/>
              </a:rPr>
              <a:t> .</a:t>
            </a:r>
          </a:p>
          <a:p>
            <a:pPr marL="342900" indent="-342900" algn="just" rtl="1">
              <a:lnSpc>
                <a:spcPct val="107000"/>
              </a:lnSpc>
              <a:spcAft>
                <a:spcPts val="800"/>
              </a:spcAft>
              <a:buFont typeface="Wingdings" panose="05000000000000000000" pitchFamily="2" charset="2"/>
              <a:buChar char="v"/>
            </a:pPr>
            <a:r>
              <a:rPr lang="fr-FR"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يـ</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رتـكز</a:t>
            </a:r>
            <a:r>
              <a:rPr lang="ar-SA" sz="2400" kern="100" dirty="0">
                <a:effectLst/>
                <a:latin typeface="Calibri" panose="020F0502020204030204" pitchFamily="34" charset="0"/>
                <a:ea typeface="Calibri" panose="020F0502020204030204" pitchFamily="34" charset="0"/>
                <a:cs typeface="Arial" panose="020B0604020202020204" pitchFamily="34" charset="0"/>
              </a:rPr>
              <a:t> 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ـقد الـتلفزيـون فـي الـوطـن الـعربـي، عـلى 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ـ</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ظرة</a:t>
            </a:r>
            <a:r>
              <a:rPr lang="ar-SA" sz="2400" kern="100" dirty="0">
                <a:effectLst/>
                <a:latin typeface="Calibri" panose="020F0502020204030204" pitchFamily="34" charset="0"/>
                <a:ea typeface="Calibri" panose="020F0502020204030204" pitchFamily="34" charset="0"/>
                <a:cs typeface="Arial" panose="020B0604020202020204" pitchFamily="34" charset="0"/>
              </a:rPr>
              <a:t> أ</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فـقية</a:t>
            </a:r>
            <a:r>
              <a:rPr lang="ar-SA" sz="2400" kern="100" dirty="0">
                <a:effectLst/>
                <a:latin typeface="Calibri" panose="020F0502020204030204" pitchFamily="34" charset="0"/>
                <a:ea typeface="Calibri" panose="020F0502020204030204" pitchFamily="34" charset="0"/>
                <a:cs typeface="Arial" panose="020B0604020202020204" pitchFamily="34" charset="0"/>
              </a:rPr>
              <a:t> لـلأعـمال 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ـ</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نتجة</a:t>
            </a:r>
            <a:r>
              <a:rPr lang="ar-SA"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وت</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ـخضع إلـى الـت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يط</a:t>
            </a:r>
            <a:r>
              <a:rPr lang="ar-SA" sz="2400" kern="100" dirty="0">
                <a:effectLst/>
                <a:latin typeface="Calibri" panose="020F0502020204030204" pitchFamily="34" charset="0"/>
                <a:ea typeface="Calibri" panose="020F0502020204030204" pitchFamily="34" charset="0"/>
                <a:cs typeface="Arial" panose="020B0604020202020204" pitchFamily="34" charset="0"/>
              </a:rPr>
              <a:t>، والـقوالـب الـجاهـزة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تي لا مجال فـيها للخ</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صوصية</a:t>
            </a:r>
            <a:r>
              <a:rPr lang="ar-SA" sz="2400" kern="100" dirty="0">
                <a:effectLst/>
                <a:latin typeface="Calibri" panose="020F0502020204030204" pitchFamily="34" charset="0"/>
                <a:ea typeface="Calibri" panose="020F0502020204030204" pitchFamily="34" charset="0"/>
                <a:cs typeface="Arial" panose="020B0604020202020204" pitchFamily="34" charset="0"/>
              </a:rPr>
              <a:t> والت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حـليل 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ـت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أن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ـي، وي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عت</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ني هذا الن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قد عادة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با</a:t>
            </a:r>
            <a:r>
              <a:rPr lang="ar-DZ" sz="2400" kern="100" dirty="0">
                <a:effectLst/>
                <a:latin typeface="Calibri" panose="020F0502020204030204" pitchFamily="34" charset="0"/>
                <a:ea typeface="Calibri" panose="020F0502020204030204" pitchFamily="34" charset="0"/>
                <a:cs typeface="Arial" panose="020B0604020202020204" pitchFamily="34" charset="0"/>
              </a:rPr>
              <a:t>ل</a:t>
            </a:r>
            <a:r>
              <a:rPr lang="ar-SA" sz="2400" kern="100" dirty="0">
                <a:effectLst/>
                <a:latin typeface="Calibri" panose="020F0502020204030204" pitchFamily="34" charset="0"/>
                <a:ea typeface="Calibri" panose="020F0502020204030204" pitchFamily="34" charset="0"/>
                <a:cs typeface="Arial" panose="020B0604020202020204" pitchFamily="34" charset="0"/>
              </a:rPr>
              <a:t>عمل، من منظور الن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قد الأدبي الب</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دائــي في أ</a:t>
            </a:r>
            <a:r>
              <a:rPr lang="ar-DZ" sz="2400" kern="100" dirty="0">
                <a:effectLst/>
                <a:latin typeface="Calibri" panose="020F0502020204030204" pitchFamily="34" charset="0"/>
                <a:ea typeface="Calibri" panose="020F0502020204030204" pitchFamily="34" charset="0"/>
                <a:cs typeface="Arial" panose="020B0604020202020204" pitchFamily="34" charset="0"/>
              </a:rPr>
              <a:t>ح</a:t>
            </a:r>
            <a:r>
              <a:rPr lang="ar-SA" sz="2400" kern="100" dirty="0">
                <a:effectLst/>
                <a:latin typeface="Calibri" panose="020F0502020204030204" pitchFamily="34" charset="0"/>
                <a:ea typeface="Calibri" panose="020F0502020204030204" pitchFamily="34" charset="0"/>
                <a:cs typeface="Arial" panose="020B0604020202020204" pitchFamily="34" charset="0"/>
              </a:rPr>
              <a:t>ـسن الأحوال، بحيث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لخ</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ص وي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ح</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وص</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 وي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ظ وي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رش</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ويت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خ</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ذ موقف</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a:t>
            </a:r>
            <a:r>
              <a:rPr lang="fr-FR" sz="2400" kern="100" dirty="0">
                <a:effectLst/>
                <a:latin typeface="Calibri" panose="020F0502020204030204" pitchFamily="34" charset="0"/>
                <a:ea typeface="Calibri" panose="020F0502020204030204" pitchFamily="34" charset="0"/>
                <a:cs typeface="Arial" panose="020B0604020202020204" pitchFamily="34" charset="0"/>
              </a:rPr>
              <a:t>. </a:t>
            </a:r>
          </a:p>
        </p:txBody>
      </p:sp>
    </p:spTree>
    <p:extLst>
      <p:ext uri="{BB962C8B-B14F-4D97-AF65-F5344CB8AC3E}">
        <p14:creationId xmlns:p14="http://schemas.microsoft.com/office/powerpoint/2010/main" val="588046194"/>
      </p:ext>
    </p:extLst>
  </p:cSld>
  <p:clrMapOvr>
    <a:masterClrMapping/>
  </p:clrMapOvr>
  <p:transition spd="med" advTm="507434">
    <p:pull/>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05ECCB-B650-0D3F-90EB-B055F18375F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4C9D503-5C49-F8EC-B457-7AD40A0D846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636C753C-08F1-52B4-3038-0BE222E02989}"/>
              </a:ext>
            </a:extLst>
          </p:cNvPr>
          <p:cNvSpPr/>
          <p:nvPr/>
        </p:nvSpPr>
        <p:spPr>
          <a:xfrm rot="16200000" flipV="1">
            <a:off x="-2786743" y="4262694"/>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C623B793-06BB-691D-7453-213918CC69C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3A7E6B6D-9BF9-509B-4622-CF4F8632C77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Espace réservé pour une image  6">
            <a:extLst>
              <a:ext uri="{FF2B5EF4-FFF2-40B4-BE49-F238E27FC236}">
                <a16:creationId xmlns:a16="http://schemas.microsoft.com/office/drawing/2014/main" id="{AF91E42D-A694-86EF-AC8D-3F5BFF475AEF}"/>
              </a:ext>
            </a:extLst>
          </p:cNvPr>
          <p:cNvSpPr>
            <a:spLocks noGrp="1"/>
          </p:cNvSpPr>
          <p:nvPr>
            <p:ph type="pic" sz="quarter" idx="10"/>
          </p:nvPr>
        </p:nvSpPr>
        <p:spPr>
          <a:xfrm>
            <a:off x="-2220520" y="-832103"/>
            <a:ext cx="6826172" cy="6857998"/>
          </a:xfrm>
        </p:spPr>
      </p:sp>
      <p:sp>
        <p:nvSpPr>
          <p:cNvPr id="9" name="ZoneTexte 8">
            <a:extLst>
              <a:ext uri="{FF2B5EF4-FFF2-40B4-BE49-F238E27FC236}">
                <a16:creationId xmlns:a16="http://schemas.microsoft.com/office/drawing/2014/main" id="{B6536679-F3A1-ACAD-7061-9CDA8D583925}"/>
              </a:ext>
            </a:extLst>
          </p:cNvPr>
          <p:cNvSpPr txBox="1"/>
          <p:nvPr/>
        </p:nvSpPr>
        <p:spPr>
          <a:xfrm>
            <a:off x="4248364" y="625364"/>
            <a:ext cx="7222732" cy="712824"/>
          </a:xfrm>
          <a:prstGeom prst="rect">
            <a:avLst/>
          </a:prstGeom>
          <a:noFill/>
        </p:spPr>
        <p:txBody>
          <a:bodyPr wrap="square">
            <a:spAutoFit/>
          </a:bodyPr>
          <a:lstStyle/>
          <a:p>
            <a:pPr algn="ctr">
              <a:lnSpc>
                <a:spcPct val="120000"/>
              </a:lnSpc>
            </a:pPr>
            <a:r>
              <a:rPr lang="ar-DZ" sz="3600" b="1" dirty="0">
                <a:solidFill>
                  <a:srgbClr val="00B0F0"/>
                </a:solidFill>
                <a:latin typeface="Alexandria" charset="0"/>
                <a:cs typeface="Alexandria" charset="0"/>
              </a:rPr>
              <a:t>خصائص النَّقـــــد التــلفزيـــــــــــوني </a:t>
            </a:r>
          </a:p>
        </p:txBody>
      </p:sp>
      <p:sp>
        <p:nvSpPr>
          <p:cNvPr id="10" name="Rectangle 9">
            <a:extLst>
              <a:ext uri="{FF2B5EF4-FFF2-40B4-BE49-F238E27FC236}">
                <a16:creationId xmlns:a16="http://schemas.microsoft.com/office/drawing/2014/main" id="{94691484-BF67-28D6-FC0C-058434CB2F87}"/>
              </a:ext>
            </a:extLst>
          </p:cNvPr>
          <p:cNvSpPr/>
          <p:nvPr/>
        </p:nvSpPr>
        <p:spPr>
          <a:xfrm>
            <a:off x="4720914" y="532037"/>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03</a:t>
            </a:r>
            <a:endParaRPr lang="en-US" sz="4000" b="1" dirty="0">
              <a:ea typeface="Roboto Light" panose="02000000000000000000" pitchFamily="2" charset="0"/>
            </a:endParaRPr>
          </a:p>
        </p:txBody>
      </p:sp>
      <p:sp>
        <p:nvSpPr>
          <p:cNvPr id="4" name="ZoneTexte 3">
            <a:extLst>
              <a:ext uri="{FF2B5EF4-FFF2-40B4-BE49-F238E27FC236}">
                <a16:creationId xmlns:a16="http://schemas.microsoft.com/office/drawing/2014/main" id="{D445CB2C-35F9-C532-9A2D-9F430E6BD1D0}"/>
              </a:ext>
            </a:extLst>
          </p:cNvPr>
          <p:cNvSpPr txBox="1"/>
          <p:nvPr/>
        </p:nvSpPr>
        <p:spPr>
          <a:xfrm>
            <a:off x="3150823" y="1767988"/>
            <a:ext cx="8080155" cy="4624536"/>
          </a:xfrm>
          <a:prstGeom prst="rect">
            <a:avLst/>
          </a:prstGeom>
          <a:noFill/>
        </p:spPr>
        <p:txBody>
          <a:bodyPr wrap="square">
            <a:spAutoFit/>
          </a:bodyPr>
          <a:lstStyle/>
          <a:p>
            <a:pPr marL="342900" indent="-342900" algn="just" rtl="1">
              <a:lnSpc>
                <a:spcPct val="107000"/>
              </a:lnSpc>
              <a:spcAft>
                <a:spcPts val="800"/>
              </a:spcAft>
              <a:buFont typeface="Wingdings" panose="05000000000000000000" pitchFamily="2" charset="2"/>
              <a:buChar char="v"/>
            </a:pPr>
            <a:r>
              <a:rPr lang="ar-SA" sz="2400" kern="100" dirty="0">
                <a:latin typeface="Calibri" panose="020F0502020204030204" pitchFamily="34" charset="0"/>
                <a:ea typeface="Calibri" panose="020F0502020204030204" pitchFamily="34" charset="0"/>
              </a:rPr>
              <a:t>ي</a:t>
            </a:r>
            <a:r>
              <a:rPr lang="ar-DZ" sz="2400" kern="100" dirty="0">
                <a:latin typeface="Calibri" panose="020F0502020204030204" pitchFamily="34" charset="0"/>
                <a:ea typeface="Calibri" panose="020F0502020204030204" pitchFamily="34" charset="0"/>
              </a:rPr>
              <a:t>ُ</a:t>
            </a:r>
            <a:r>
              <a:rPr lang="ar-SA" sz="2400" kern="100" dirty="0">
                <a:latin typeface="Calibri" panose="020F0502020204030204" pitchFamily="34" charset="0"/>
                <a:ea typeface="Calibri" panose="020F0502020204030204" pitchFamily="34" charset="0"/>
              </a:rPr>
              <a:t>عاني نقد التلفزيون من الر</a:t>
            </a:r>
            <a:r>
              <a:rPr lang="ar-DZ" sz="2400" kern="100" dirty="0">
                <a:latin typeface="Calibri" panose="020F0502020204030204" pitchFamily="34" charset="0"/>
                <a:ea typeface="Calibri" panose="020F0502020204030204" pitchFamily="34" charset="0"/>
              </a:rPr>
              <a:t>َّ</a:t>
            </a:r>
            <a:r>
              <a:rPr lang="ar-SA" sz="2400" kern="100" dirty="0">
                <a:latin typeface="Calibri" panose="020F0502020204030204" pitchFamily="34" charset="0"/>
                <a:ea typeface="Calibri" panose="020F0502020204030204" pitchFamily="34" charset="0"/>
              </a:rPr>
              <a:t>قابة ب</a:t>
            </a:r>
            <a:r>
              <a:rPr lang="ar-DZ" sz="2400" kern="100" dirty="0">
                <a:latin typeface="Calibri" panose="020F0502020204030204" pitchFamily="34" charset="0"/>
                <a:ea typeface="Calibri" panose="020F0502020204030204" pitchFamily="34" charset="0"/>
              </a:rPr>
              <a:t>ِ</a:t>
            </a:r>
            <a:r>
              <a:rPr lang="ar-SA" sz="2400" kern="100" dirty="0">
                <a:latin typeface="Calibri" panose="020F0502020204030204" pitchFamily="34" charset="0"/>
                <a:ea typeface="Calibri" panose="020F0502020204030204" pitchFamily="34" charset="0"/>
              </a:rPr>
              <a:t>نوعيها</a:t>
            </a:r>
            <a:r>
              <a:rPr lang="fr-FR" sz="2400" kern="100" dirty="0">
                <a:latin typeface="Calibri" panose="020F0502020204030204" pitchFamily="34" charset="0"/>
                <a:ea typeface="Calibri" panose="020F0502020204030204" pitchFamily="34" charset="0"/>
                <a:cs typeface="Arial" panose="020B0604020202020204" pitchFamily="34" charset="0"/>
              </a:rPr>
              <a:t>: </a:t>
            </a:r>
            <a:r>
              <a:rPr lang="ar-SA" sz="2400" kern="100" dirty="0">
                <a:latin typeface="Calibri" panose="020F0502020204030204" pitchFamily="34" charset="0"/>
                <a:ea typeface="Calibri" panose="020F0502020204030204" pitchFamily="34" charset="0"/>
              </a:rPr>
              <a:t>الس</a:t>
            </a:r>
            <a:r>
              <a:rPr lang="ar-DZ" sz="2400" kern="100" dirty="0">
                <a:latin typeface="Calibri" panose="020F0502020204030204" pitchFamily="34" charset="0"/>
                <a:ea typeface="Calibri" panose="020F0502020204030204" pitchFamily="34" charset="0"/>
              </a:rPr>
              <a:t>ُ</a:t>
            </a:r>
            <a:r>
              <a:rPr lang="ar-SA" sz="2400" kern="100" dirty="0">
                <a:latin typeface="Calibri" panose="020F0502020204030204" pitchFamily="34" charset="0"/>
                <a:ea typeface="Calibri" panose="020F0502020204030204" pitchFamily="34" charset="0"/>
              </a:rPr>
              <a:t>لطوية ال</a:t>
            </a:r>
            <a:r>
              <a:rPr lang="ar-DZ" sz="2400" kern="100" dirty="0">
                <a:latin typeface="Calibri" panose="020F0502020204030204" pitchFamily="34" charset="0"/>
                <a:ea typeface="Calibri" panose="020F0502020204030204" pitchFamily="34" charset="0"/>
              </a:rPr>
              <a:t>َّ</a:t>
            </a:r>
            <a:r>
              <a:rPr lang="ar-SA" sz="2400" kern="100" dirty="0">
                <a:latin typeface="Calibri" panose="020F0502020204030204" pitchFamily="34" charset="0"/>
                <a:ea typeface="Calibri" panose="020F0502020204030204" pitchFamily="34" charset="0"/>
              </a:rPr>
              <a:t>تي ت</a:t>
            </a:r>
            <a:r>
              <a:rPr lang="ar-DZ" sz="2400" kern="100" dirty="0">
                <a:latin typeface="Calibri" panose="020F0502020204030204" pitchFamily="34" charset="0"/>
                <a:ea typeface="Calibri" panose="020F0502020204030204" pitchFamily="34" charset="0"/>
              </a:rPr>
              <a:t>َ</a:t>
            </a:r>
            <a:r>
              <a:rPr lang="ar-SA" sz="2400" kern="100" dirty="0">
                <a:latin typeface="Calibri" panose="020F0502020204030204" pitchFamily="34" charset="0"/>
                <a:ea typeface="Calibri" panose="020F0502020204030204" pitchFamily="34" charset="0"/>
              </a:rPr>
              <a:t>ح</a:t>
            </a:r>
            <a:r>
              <a:rPr lang="ar-DZ" sz="2400" kern="100" dirty="0">
                <a:latin typeface="Calibri" panose="020F0502020204030204" pitchFamily="34" charset="0"/>
                <a:ea typeface="Calibri" panose="020F0502020204030204" pitchFamily="34" charset="0"/>
              </a:rPr>
              <a:t>ُ</a:t>
            </a:r>
            <a:r>
              <a:rPr lang="ar-SA" sz="2400" kern="100" dirty="0">
                <a:latin typeface="Calibri" panose="020F0502020204030204" pitchFamily="34" charset="0"/>
                <a:ea typeface="Calibri" panose="020F0502020204030204" pitchFamily="34" charset="0"/>
              </a:rPr>
              <a:t>دّ</a:t>
            </a:r>
            <a:r>
              <a:rPr lang="ar-DZ" sz="2400" kern="100" dirty="0">
                <a:latin typeface="Calibri" panose="020F0502020204030204" pitchFamily="34" charset="0"/>
                <a:ea typeface="Calibri" panose="020F0502020204030204" pitchFamily="34" charset="0"/>
              </a:rPr>
              <a:t>ُ</a:t>
            </a:r>
            <a:r>
              <a:rPr lang="ar-SA" sz="2400" kern="100" dirty="0">
                <a:latin typeface="Calibri" panose="020F0502020204030204" pitchFamily="34" charset="0"/>
                <a:ea typeface="Calibri" panose="020F0502020204030204" pitchFamily="34" charset="0"/>
              </a:rPr>
              <a:t> من أ</a:t>
            </a:r>
            <a:r>
              <a:rPr lang="ar-DZ" sz="2400" kern="100" dirty="0">
                <a:latin typeface="Calibri" panose="020F0502020204030204" pitchFamily="34" charset="0"/>
                <a:ea typeface="Calibri" panose="020F0502020204030204" pitchFamily="34" charset="0"/>
              </a:rPr>
              <a:t>َ</a:t>
            </a:r>
            <a:r>
              <a:rPr lang="ar-SA" sz="2400" kern="100" dirty="0">
                <a:latin typeface="Calibri" panose="020F0502020204030204" pitchFamily="34" charset="0"/>
                <a:ea typeface="Calibri" panose="020F0502020204030204" pitchFamily="34" charset="0"/>
              </a:rPr>
              <a:t>ي</a:t>
            </a:r>
            <a:r>
              <a:rPr lang="ar-DZ" sz="2400" kern="100" dirty="0">
                <a:latin typeface="Calibri" panose="020F0502020204030204" pitchFamily="34" charset="0"/>
                <a:ea typeface="Calibri" panose="020F0502020204030204" pitchFamily="34" charset="0"/>
              </a:rPr>
              <a:t>ِ</a:t>
            </a:r>
            <a:r>
              <a:rPr lang="ar-SA" sz="2400" kern="100" dirty="0">
                <a:latin typeface="Calibri" panose="020F0502020204030204" pitchFamily="34" charset="0"/>
                <a:ea typeface="Calibri" panose="020F0502020204030204" pitchFamily="34" charset="0"/>
              </a:rPr>
              <a:t> ن</a:t>
            </a:r>
            <a:r>
              <a:rPr lang="ar-DZ" sz="2400" kern="100" dirty="0">
                <a:latin typeface="Calibri" panose="020F0502020204030204" pitchFamily="34" charset="0"/>
                <a:ea typeface="Calibri" panose="020F0502020204030204" pitchFamily="34" charset="0"/>
              </a:rPr>
              <a:t>َ</a:t>
            </a:r>
            <a:r>
              <a:rPr lang="ar-SA" sz="2400" kern="100" dirty="0">
                <a:latin typeface="Calibri" panose="020F0502020204030204" pitchFamily="34" charset="0"/>
                <a:ea typeface="Calibri" panose="020F0502020204030204" pitchFamily="34" charset="0"/>
              </a:rPr>
              <a:t>قد</a:t>
            </a:r>
            <a:r>
              <a:rPr lang="ar-DZ" sz="2400" kern="100" dirty="0">
                <a:latin typeface="Calibri" panose="020F0502020204030204" pitchFamily="34" charset="0"/>
                <a:ea typeface="Calibri" panose="020F0502020204030204" pitchFamily="34" charset="0"/>
              </a:rPr>
              <a:t>ٍ</a:t>
            </a:r>
            <a:r>
              <a:rPr lang="ar-SA" sz="2400" kern="100" dirty="0">
                <a:latin typeface="Calibri" panose="020F0502020204030204" pitchFamily="34" charset="0"/>
                <a:ea typeface="Calibri" panose="020F0502020204030204" pitchFamily="34" charset="0"/>
              </a:rPr>
              <a:t> ج</a:t>
            </a:r>
            <a:r>
              <a:rPr lang="ar-DZ" sz="2400" kern="100" dirty="0">
                <a:latin typeface="Calibri" panose="020F0502020204030204" pitchFamily="34" charset="0"/>
                <a:ea typeface="Calibri" panose="020F0502020204030204" pitchFamily="34" charset="0"/>
              </a:rPr>
              <a:t>َ</a:t>
            </a:r>
            <a:r>
              <a:rPr lang="ar-SA" sz="2400" kern="100" dirty="0">
                <a:latin typeface="Calibri" panose="020F0502020204030204" pitchFamily="34" charset="0"/>
                <a:ea typeface="Calibri" panose="020F0502020204030204" pitchFamily="34" charset="0"/>
              </a:rPr>
              <a:t>اد ح</a:t>
            </a:r>
            <a:r>
              <a:rPr lang="ar-DZ" sz="2400" kern="100" dirty="0">
                <a:latin typeface="Calibri" panose="020F0502020204030204" pitchFamily="34" charset="0"/>
                <a:ea typeface="Calibri" panose="020F0502020204030204" pitchFamily="34" charset="0"/>
              </a:rPr>
              <a:t>ِ</a:t>
            </a:r>
            <a:r>
              <a:rPr lang="ar-SA" sz="2400" kern="100" dirty="0" err="1">
                <a:latin typeface="Calibri" panose="020F0502020204030204" pitchFamily="34" charset="0"/>
                <a:ea typeface="Calibri" panose="020F0502020204030204" pitchFamily="34" charset="0"/>
              </a:rPr>
              <a:t>فاظًا</a:t>
            </a:r>
            <a:r>
              <a:rPr lang="ar-SA" sz="2400" kern="100" dirty="0">
                <a:latin typeface="Calibri" panose="020F0502020204030204" pitchFamily="34" charset="0"/>
                <a:ea typeface="Calibri" panose="020F0502020204030204" pitchFamily="34" charset="0"/>
              </a:rPr>
              <a:t> على السيطرة </a:t>
            </a:r>
            <a:r>
              <a:rPr lang="ar-SA" sz="2400" kern="100" dirty="0" err="1">
                <a:latin typeface="Calibri" panose="020F0502020204030204" pitchFamily="34" charset="0"/>
                <a:ea typeface="Calibri" panose="020F0502020204030204" pitchFamily="34" charset="0"/>
              </a:rPr>
              <a:t>الأ</a:t>
            </a:r>
            <a:r>
              <a:rPr lang="ar-DZ" sz="2400" kern="100" dirty="0">
                <a:latin typeface="Calibri" panose="020F0502020204030204" pitchFamily="34" charset="0"/>
                <a:ea typeface="Calibri" panose="020F0502020204030204" pitchFamily="34" charset="0"/>
              </a:rPr>
              <a:t>َ</a:t>
            </a:r>
            <a:r>
              <a:rPr lang="ar-SA" sz="2400" kern="100" dirty="0" err="1">
                <a:latin typeface="Calibri" panose="020F0502020204030204" pitchFamily="34" charset="0"/>
                <a:ea typeface="Calibri" panose="020F0502020204030204" pitchFamily="34" charset="0"/>
              </a:rPr>
              <a:t>يديولوجية</a:t>
            </a:r>
            <a:r>
              <a:rPr lang="ar-SA" sz="2400" kern="100" dirty="0">
                <a:latin typeface="Calibri" panose="020F0502020204030204" pitchFamily="34" charset="0"/>
                <a:ea typeface="Calibri" panose="020F0502020204030204" pitchFamily="34" charset="0"/>
              </a:rPr>
              <a:t>، والإعلامية الصادرة عن المؤسسات الم</a:t>
            </a:r>
            <a:r>
              <a:rPr lang="ar-DZ" sz="2400" kern="100" dirty="0">
                <a:latin typeface="Calibri" panose="020F0502020204030204" pitchFamily="34" charset="0"/>
                <a:ea typeface="Calibri" panose="020F0502020204030204" pitchFamily="34" charset="0"/>
              </a:rPr>
              <a:t>ُ</a:t>
            </a:r>
            <a:r>
              <a:rPr lang="ar-SA" sz="2400" kern="100" dirty="0" err="1">
                <a:latin typeface="Calibri" panose="020F0502020204030204" pitchFamily="34" charset="0"/>
                <a:ea typeface="Calibri" panose="020F0502020204030204" pitchFamily="34" charset="0"/>
              </a:rPr>
              <a:t>نتجة</a:t>
            </a:r>
            <a:r>
              <a:rPr lang="ar-SA" sz="2400" kern="100" dirty="0">
                <a:latin typeface="Calibri" panose="020F0502020204030204" pitchFamily="34" charset="0"/>
                <a:ea typeface="Calibri" panose="020F0502020204030204" pitchFamily="34" charset="0"/>
              </a:rPr>
              <a:t> ال</a:t>
            </a:r>
            <a:r>
              <a:rPr lang="ar-DZ" sz="2400" kern="100" dirty="0">
                <a:latin typeface="Calibri" panose="020F0502020204030204" pitchFamily="34" charset="0"/>
                <a:ea typeface="Calibri" panose="020F0502020204030204" pitchFamily="34" charset="0"/>
              </a:rPr>
              <a:t>َّ</a:t>
            </a:r>
            <a:r>
              <a:rPr lang="ar-SA" sz="2400" kern="100" dirty="0">
                <a:latin typeface="Calibri" panose="020F0502020204030204" pitchFamily="34" charset="0"/>
                <a:ea typeface="Calibri" panose="020F0502020204030204" pitchFamily="34" charset="0"/>
              </a:rPr>
              <a:t>تي ت</a:t>
            </a:r>
            <a:r>
              <a:rPr lang="ar-DZ" sz="2400" kern="100" dirty="0">
                <a:latin typeface="Calibri" panose="020F0502020204030204" pitchFamily="34" charset="0"/>
                <a:ea typeface="Calibri" panose="020F0502020204030204" pitchFamily="34" charset="0"/>
              </a:rPr>
              <a:t>ُ</a:t>
            </a:r>
            <a:r>
              <a:rPr lang="ar-SA" sz="2400" kern="100" dirty="0">
                <a:latin typeface="Calibri" panose="020F0502020204030204" pitchFamily="34" charset="0"/>
                <a:ea typeface="Calibri" panose="020F0502020204030204" pitchFamily="34" charset="0"/>
              </a:rPr>
              <a:t>ج</a:t>
            </a:r>
            <a:r>
              <a:rPr lang="ar-DZ" sz="2400" kern="100" dirty="0">
                <a:latin typeface="Calibri" panose="020F0502020204030204" pitchFamily="34" charset="0"/>
                <a:ea typeface="Calibri" panose="020F0502020204030204" pitchFamily="34" charset="0"/>
              </a:rPr>
              <a:t>َ</a:t>
            </a:r>
            <a:r>
              <a:rPr lang="ar-SA" sz="2400" kern="100" dirty="0">
                <a:latin typeface="Calibri" panose="020F0502020204030204" pitchFamily="34" charset="0"/>
                <a:ea typeface="Calibri" panose="020F0502020204030204" pitchFamily="34" charset="0"/>
              </a:rPr>
              <a:t>ار</a:t>
            </a:r>
            <a:r>
              <a:rPr lang="ar-DZ" sz="2400" kern="100" dirty="0">
                <a:latin typeface="Calibri" panose="020F0502020204030204" pitchFamily="34" charset="0"/>
                <a:ea typeface="Calibri" panose="020F0502020204030204" pitchFamily="34" charset="0"/>
              </a:rPr>
              <a:t>ِ</a:t>
            </a:r>
            <a:r>
              <a:rPr lang="ar-SA" sz="2400" kern="100" dirty="0">
                <a:latin typeface="Calibri" panose="020F0502020204030204" pitchFamily="34" charset="0"/>
                <a:ea typeface="Calibri" panose="020F0502020204030204" pitchFamily="34" charset="0"/>
              </a:rPr>
              <a:t>ي الس</a:t>
            </a:r>
            <a:r>
              <a:rPr lang="ar-DZ" sz="2400" kern="100" dirty="0">
                <a:latin typeface="Calibri" panose="020F0502020204030204" pitchFamily="34" charset="0"/>
                <a:ea typeface="Calibri" panose="020F0502020204030204" pitchFamily="34" charset="0"/>
              </a:rPr>
              <a:t>ُ</a:t>
            </a:r>
            <a:r>
              <a:rPr lang="ar-SA" sz="2400" kern="100" dirty="0" err="1">
                <a:latin typeface="Calibri" panose="020F0502020204030204" pitchFamily="34" charset="0"/>
                <a:ea typeface="Calibri" panose="020F0502020204030204" pitchFamily="34" charset="0"/>
              </a:rPr>
              <a:t>لطة</a:t>
            </a:r>
            <a:r>
              <a:rPr lang="ar-SA" sz="2400" kern="100" dirty="0">
                <a:latin typeface="Calibri" panose="020F0502020204030204" pitchFamily="34" charset="0"/>
                <a:ea typeface="Calibri" panose="020F0502020204030204" pitchFamily="34" charset="0"/>
              </a:rPr>
              <a:t>، مم</a:t>
            </a:r>
            <a:r>
              <a:rPr lang="ar-DZ" sz="2400" kern="100" dirty="0">
                <a:latin typeface="Calibri" panose="020F0502020204030204" pitchFamily="34" charset="0"/>
                <a:ea typeface="Calibri" panose="020F0502020204030204" pitchFamily="34" charset="0"/>
              </a:rPr>
              <a:t>َّ</a:t>
            </a:r>
            <a:r>
              <a:rPr lang="ar-SA" sz="2400" kern="100" dirty="0">
                <a:latin typeface="Calibri" panose="020F0502020204030204" pitchFamily="34" charset="0"/>
                <a:ea typeface="Calibri" panose="020F0502020204030204" pitchFamily="34" charset="0"/>
              </a:rPr>
              <a:t>ا ي</a:t>
            </a:r>
            <a:r>
              <a:rPr lang="ar-DZ" sz="2400" kern="100" dirty="0">
                <a:latin typeface="Calibri" panose="020F0502020204030204" pitchFamily="34" charset="0"/>
                <a:ea typeface="Calibri" panose="020F0502020204030204" pitchFamily="34" charset="0"/>
              </a:rPr>
              <a:t>َ</a:t>
            </a:r>
            <a:r>
              <a:rPr lang="ar-SA" sz="2400" kern="100" dirty="0">
                <a:latin typeface="Calibri" panose="020F0502020204030204" pitchFamily="34" charset="0"/>
                <a:ea typeface="Calibri" panose="020F0502020204030204" pitchFamily="34" charset="0"/>
              </a:rPr>
              <a:t>جعل الن</a:t>
            </a:r>
            <a:r>
              <a:rPr lang="ar-DZ" sz="2400" kern="100" dirty="0">
                <a:latin typeface="Calibri" panose="020F0502020204030204" pitchFamily="34" charset="0"/>
                <a:ea typeface="Calibri" panose="020F0502020204030204" pitchFamily="34" charset="0"/>
              </a:rPr>
              <a:t>َّ</a:t>
            </a:r>
            <a:r>
              <a:rPr lang="ar-SA" sz="2400" kern="100" dirty="0">
                <a:latin typeface="Calibri" panose="020F0502020204030204" pitchFamily="34" charset="0"/>
                <a:ea typeface="Calibri" panose="020F0502020204030204" pitchFamily="34" charset="0"/>
              </a:rPr>
              <a:t>قد م</a:t>
            </a:r>
            <a:r>
              <a:rPr lang="ar-DZ" sz="2400" kern="100" dirty="0">
                <a:latin typeface="Calibri" panose="020F0502020204030204" pitchFamily="34" charset="0"/>
                <a:ea typeface="Calibri" panose="020F0502020204030204" pitchFamily="34" charset="0"/>
              </a:rPr>
              <a:t>ُ</a:t>
            </a:r>
            <a:r>
              <a:rPr lang="ar-SA" sz="2400" kern="100" dirty="0">
                <a:latin typeface="Calibri" panose="020F0502020204030204" pitchFamily="34" charset="0"/>
                <a:ea typeface="Calibri" panose="020F0502020204030204" pitchFamily="34" charset="0"/>
              </a:rPr>
              <a:t>شتتًا بين ت</a:t>
            </a:r>
            <a:r>
              <a:rPr lang="ar-DZ" sz="2400" kern="100" dirty="0">
                <a:latin typeface="Calibri" panose="020F0502020204030204" pitchFamily="34" charset="0"/>
                <a:ea typeface="Calibri" panose="020F0502020204030204" pitchFamily="34" charset="0"/>
              </a:rPr>
              <a:t>َ</a:t>
            </a:r>
            <a:r>
              <a:rPr lang="ar-SA" sz="2400" kern="100" dirty="0">
                <a:latin typeface="Calibri" panose="020F0502020204030204" pitchFamily="34" charset="0"/>
                <a:ea typeface="Calibri" panose="020F0502020204030204" pitchFamily="34" charset="0"/>
              </a:rPr>
              <a:t>برير الواقع القائم وبين الس</a:t>
            </a:r>
            <a:r>
              <a:rPr lang="ar-DZ" sz="2400" kern="100" dirty="0">
                <a:latin typeface="Calibri" panose="020F0502020204030204" pitchFamily="34" charset="0"/>
                <a:ea typeface="Calibri" panose="020F0502020204030204" pitchFamily="34" charset="0"/>
              </a:rPr>
              <a:t>َّ</a:t>
            </a:r>
            <a:r>
              <a:rPr lang="ar-SA" sz="2400" kern="100" dirty="0">
                <a:latin typeface="Calibri" panose="020F0502020204030204" pitchFamily="34" charset="0"/>
                <a:ea typeface="Calibri" panose="020F0502020204030204" pitchFamily="34" charset="0"/>
              </a:rPr>
              <a:t>عي لتأسيس معرفة نقدية</a:t>
            </a:r>
            <a:r>
              <a:rPr lang="ar-DZ" sz="2400" kern="100" dirty="0">
                <a:latin typeface="Calibri" panose="020F0502020204030204" pitchFamily="34" charset="0"/>
                <a:ea typeface="Calibri" panose="020F0502020204030204" pitchFamily="34" charset="0"/>
              </a:rPr>
              <a:t>،</a:t>
            </a:r>
            <a:r>
              <a:rPr lang="ar-SA" sz="2400" kern="100" dirty="0">
                <a:latin typeface="Calibri" panose="020F0502020204030204" pitchFamily="34" charset="0"/>
                <a:ea typeface="Calibri" panose="020F0502020204030204" pitchFamily="34" charset="0"/>
              </a:rPr>
              <a:t> ت</a:t>
            </a:r>
            <a:r>
              <a:rPr lang="ar-DZ" sz="2400" kern="100" dirty="0">
                <a:latin typeface="Calibri" panose="020F0502020204030204" pitchFamily="34" charset="0"/>
                <a:ea typeface="Calibri" panose="020F0502020204030204" pitchFamily="34" charset="0"/>
              </a:rPr>
              <a:t>َ</a:t>
            </a:r>
            <a:r>
              <a:rPr lang="ar-SA" sz="2400" kern="100" dirty="0">
                <a:latin typeface="Calibri" panose="020F0502020204030204" pitchFamily="34" charset="0"/>
                <a:ea typeface="Calibri" panose="020F0502020204030204" pitchFamily="34" charset="0"/>
              </a:rPr>
              <a:t>رتقي بالعمل التلفزيوني والفني</a:t>
            </a:r>
            <a:r>
              <a:rPr lang="fr-FR" sz="2400" kern="100" dirty="0">
                <a:latin typeface="Calibri" panose="020F0502020204030204" pitchFamily="34" charset="0"/>
                <a:ea typeface="Calibri" panose="020F0502020204030204" pitchFamily="34" charset="0"/>
                <a:cs typeface="Arial" panose="020B0604020202020204" pitchFamily="34" charset="0"/>
              </a:rPr>
              <a:t>..</a:t>
            </a:r>
          </a:p>
          <a:p>
            <a:pPr marL="342900" indent="-342900" algn="just" rtl="1">
              <a:lnSpc>
                <a:spcPct val="107000"/>
              </a:lnSpc>
              <a:spcAft>
                <a:spcPts val="800"/>
              </a:spcAft>
              <a:buFont typeface="Wingdings" panose="05000000000000000000" pitchFamily="2" charset="2"/>
              <a:buChar char="v"/>
            </a:pPr>
            <a:r>
              <a:rPr lang="fr-FR" sz="2400" kern="100" dirty="0">
                <a:latin typeface="Calibri" panose="020F0502020204030204" pitchFamily="34" charset="0"/>
                <a:ea typeface="Calibri" panose="020F0502020204030204" pitchFamily="34" charset="0"/>
                <a:cs typeface="Arial" panose="020B0604020202020204" pitchFamily="34" charset="0"/>
              </a:rPr>
              <a:t>  </a:t>
            </a:r>
            <a:r>
              <a:rPr lang="ar-SA" sz="2400" kern="100" dirty="0">
                <a:latin typeface="Calibri" panose="020F0502020204030204" pitchFamily="34" charset="0"/>
                <a:ea typeface="Calibri" panose="020F0502020204030204" pitchFamily="34" charset="0"/>
              </a:rPr>
              <a:t>فـ</a:t>
            </a:r>
            <a:r>
              <a:rPr lang="ar-DZ" sz="2400" kern="100" dirty="0">
                <a:latin typeface="Calibri" panose="020F0502020204030204" pitchFamily="34" charset="0"/>
                <a:ea typeface="Calibri" panose="020F0502020204030204" pitchFamily="34" charset="0"/>
              </a:rPr>
              <a:t>ُ</a:t>
            </a:r>
            <a:r>
              <a:rPr lang="ar-SA" sz="2400" kern="100" dirty="0">
                <a:latin typeface="Calibri" panose="020F0502020204030204" pitchFamily="34" charset="0"/>
                <a:ea typeface="Calibri" panose="020F0502020204030204" pitchFamily="34" charset="0"/>
              </a:rPr>
              <a:t>قدان نـقد الـت</a:t>
            </a:r>
            <a:r>
              <a:rPr lang="ar-DZ" sz="2400" kern="100" dirty="0">
                <a:latin typeface="Calibri" panose="020F0502020204030204" pitchFamily="34" charset="0"/>
                <a:ea typeface="Calibri" panose="020F0502020204030204" pitchFamily="34" charset="0"/>
              </a:rPr>
              <a:t>ِّ</a:t>
            </a:r>
            <a:r>
              <a:rPr lang="ar-SA" sz="2400" kern="100" dirty="0" err="1">
                <a:latin typeface="Calibri" panose="020F0502020204030204" pitchFamily="34" charset="0"/>
                <a:ea typeface="Calibri" panose="020F0502020204030204" pitchFamily="34" charset="0"/>
              </a:rPr>
              <a:t>لفزيـون</a:t>
            </a:r>
            <a:r>
              <a:rPr lang="ar-SA" sz="2400" kern="100" dirty="0">
                <a:latin typeface="Calibri" panose="020F0502020204030204" pitchFamily="34" charset="0"/>
                <a:ea typeface="Calibri" panose="020F0502020204030204" pitchFamily="34" charset="0"/>
              </a:rPr>
              <a:t> الم</a:t>
            </a:r>
            <a:r>
              <a:rPr lang="ar-DZ" sz="2400" kern="100" dirty="0">
                <a:latin typeface="Calibri" panose="020F0502020204030204" pitchFamily="34" charset="0"/>
                <a:ea typeface="Calibri" panose="020F0502020204030204" pitchFamily="34" charset="0"/>
              </a:rPr>
              <a:t>ُ</a:t>
            </a:r>
            <a:r>
              <a:rPr lang="ar-SA" sz="2400" kern="100" dirty="0">
                <a:latin typeface="Calibri" panose="020F0502020204030204" pitchFamily="34" charset="0"/>
                <a:ea typeface="Calibri" panose="020F0502020204030204" pitchFamily="34" charset="0"/>
              </a:rPr>
              <a:t>ؤ</a:t>
            </a:r>
            <a:r>
              <a:rPr lang="ar-DZ" sz="2400" kern="100" dirty="0">
                <a:latin typeface="Calibri" panose="020F0502020204030204" pitchFamily="34" charset="0"/>
                <a:ea typeface="Calibri" panose="020F0502020204030204" pitchFamily="34" charset="0"/>
              </a:rPr>
              <a:t>َ</a:t>
            </a:r>
            <a:r>
              <a:rPr lang="ar-SA" sz="2400" kern="100" dirty="0">
                <a:latin typeface="Calibri" panose="020F0502020204030204" pitchFamily="34" charset="0"/>
                <a:ea typeface="Calibri" panose="020F0502020204030204" pitchFamily="34" charset="0"/>
              </a:rPr>
              <a:t>س</a:t>
            </a:r>
            <a:r>
              <a:rPr lang="ar-DZ" sz="2400" kern="100" dirty="0">
                <a:latin typeface="Calibri" panose="020F0502020204030204" pitchFamily="34" charset="0"/>
                <a:ea typeface="Calibri" panose="020F0502020204030204" pitchFamily="34" charset="0"/>
              </a:rPr>
              <a:t>َّ</a:t>
            </a:r>
            <a:r>
              <a:rPr lang="ar-SA" sz="2400" kern="100" dirty="0">
                <a:latin typeface="Calibri" panose="020F0502020204030204" pitchFamily="34" charset="0"/>
                <a:ea typeface="Calibri" panose="020F0502020204030204" pitchFamily="34" charset="0"/>
              </a:rPr>
              <a:t>س عـلى نظريـة عـلمية، مـن إنـتاج أعـمال م</a:t>
            </a:r>
            <a:r>
              <a:rPr lang="ar-DZ" sz="2400" kern="100" dirty="0">
                <a:latin typeface="Calibri" panose="020F0502020204030204" pitchFamily="34" charset="0"/>
                <a:ea typeface="Calibri" panose="020F0502020204030204" pitchFamily="34" charset="0"/>
              </a:rPr>
              <a:t>ِ</a:t>
            </a:r>
            <a:r>
              <a:rPr lang="ar-SA" sz="2400" kern="100" dirty="0">
                <a:latin typeface="Calibri" panose="020F0502020204030204" pitchFamily="34" charset="0"/>
                <a:ea typeface="Calibri" panose="020F0502020204030204" pitchFamily="34" charset="0"/>
              </a:rPr>
              <a:t>خبريـة عـربـية، في ميدان الب</a:t>
            </a:r>
            <a:r>
              <a:rPr lang="ar-DZ" sz="2400" kern="100" dirty="0">
                <a:latin typeface="Calibri" panose="020F0502020204030204" pitchFamily="34" charset="0"/>
                <a:ea typeface="Calibri" panose="020F0502020204030204" pitchFamily="34" charset="0"/>
              </a:rPr>
              <a:t>ُ</a:t>
            </a:r>
            <a:r>
              <a:rPr lang="ar-SA" sz="2400" kern="100" dirty="0">
                <a:latin typeface="Calibri" panose="020F0502020204030204" pitchFamily="34" charset="0"/>
                <a:ea typeface="Calibri" panose="020F0502020204030204" pitchFamily="34" charset="0"/>
              </a:rPr>
              <a:t>حوث التلفزيونية</a:t>
            </a:r>
            <a:r>
              <a:rPr lang="fr-FR" sz="2400" kern="100" dirty="0">
                <a:latin typeface="Calibri" panose="020F0502020204030204" pitchFamily="34" charset="0"/>
                <a:ea typeface="Calibri" panose="020F0502020204030204" pitchFamily="34" charset="0"/>
                <a:cs typeface="Arial" panose="020B0604020202020204" pitchFamily="34" charset="0"/>
              </a:rPr>
              <a:t>.</a:t>
            </a:r>
          </a:p>
          <a:p>
            <a:pPr marL="342900" indent="-342900" algn="just" rtl="1">
              <a:lnSpc>
                <a:spcPct val="107000"/>
              </a:lnSpc>
              <a:spcAft>
                <a:spcPts val="800"/>
              </a:spcAft>
              <a:buFont typeface="Wingdings" panose="05000000000000000000" pitchFamily="2" charset="2"/>
              <a:buChar char="v"/>
            </a:pPr>
            <a:r>
              <a:rPr lang="fr-FR" sz="2400" kern="100" dirty="0">
                <a:latin typeface="Calibri" panose="020F0502020204030204" pitchFamily="34" charset="0"/>
                <a:ea typeface="Calibri" panose="020F0502020204030204" pitchFamily="34" charset="0"/>
                <a:cs typeface="Arial" panose="020B0604020202020204" pitchFamily="34" charset="0"/>
              </a:rPr>
              <a:t>  </a:t>
            </a:r>
            <a:r>
              <a:rPr lang="ar-SA" sz="2400" kern="100" dirty="0">
                <a:latin typeface="Calibri" panose="020F0502020204030204" pitchFamily="34" charset="0"/>
                <a:ea typeface="Calibri" panose="020F0502020204030204" pitchFamily="34" charset="0"/>
              </a:rPr>
              <a:t>لا يزال نقد التلفزيون في العالم العربي</a:t>
            </a:r>
            <a:r>
              <a:rPr lang="ar-DZ" sz="2400" kern="100" dirty="0">
                <a:latin typeface="Calibri" panose="020F0502020204030204" pitchFamily="34" charset="0"/>
                <a:ea typeface="Calibri" panose="020F0502020204030204" pitchFamily="34" charset="0"/>
              </a:rPr>
              <a:t>،</a:t>
            </a:r>
            <a:r>
              <a:rPr lang="ar-SA" sz="2400" kern="100" dirty="0">
                <a:latin typeface="Calibri" panose="020F0502020204030204" pitchFamily="34" charset="0"/>
                <a:ea typeface="Calibri" panose="020F0502020204030204" pitchFamily="34" charset="0"/>
              </a:rPr>
              <a:t> ي</a:t>
            </a:r>
            <a:r>
              <a:rPr lang="ar-DZ" sz="2400" kern="100" dirty="0">
                <a:latin typeface="Calibri" panose="020F0502020204030204" pitchFamily="34" charset="0"/>
                <a:ea typeface="Calibri" panose="020F0502020204030204" pitchFamily="34" charset="0"/>
              </a:rPr>
              <a:t>َ</a:t>
            </a:r>
            <a:r>
              <a:rPr lang="ar-SA" sz="2400" kern="100" dirty="0">
                <a:latin typeface="Calibri" panose="020F0502020204030204" pitchFamily="34" charset="0"/>
                <a:ea typeface="Calibri" panose="020F0502020204030204" pitchFamily="34" charset="0"/>
              </a:rPr>
              <a:t>غ</a:t>
            </a:r>
            <a:r>
              <a:rPr lang="ar-DZ" sz="2400" kern="100" dirty="0">
                <a:latin typeface="Calibri" panose="020F0502020204030204" pitchFamily="34" charset="0"/>
                <a:ea typeface="Calibri" panose="020F0502020204030204" pitchFamily="34" charset="0"/>
              </a:rPr>
              <a:t>ْ</a:t>
            </a:r>
            <a:r>
              <a:rPr lang="ar-SA" sz="2400" kern="100" dirty="0">
                <a:latin typeface="Calibri" panose="020F0502020204030204" pitchFamily="34" charset="0"/>
                <a:ea typeface="Calibri" panose="020F0502020204030204" pitchFamily="34" charset="0"/>
              </a:rPr>
              <a:t>لب عليه الطابع ال</a:t>
            </a:r>
            <a:r>
              <a:rPr lang="ar-DZ" sz="2400" kern="100" dirty="0">
                <a:latin typeface="Calibri" panose="020F0502020204030204" pitchFamily="34" charset="0"/>
                <a:ea typeface="Calibri" panose="020F0502020204030204" pitchFamily="34" charset="0"/>
              </a:rPr>
              <a:t>إِ</a:t>
            </a:r>
            <a:r>
              <a:rPr lang="ar-SA" sz="2400" kern="100" dirty="0" err="1">
                <a:latin typeface="Calibri" panose="020F0502020204030204" pitchFamily="34" charset="0"/>
                <a:ea typeface="Calibri" panose="020F0502020204030204" pitchFamily="34" charset="0"/>
              </a:rPr>
              <a:t>نطباعي</a:t>
            </a:r>
            <a:r>
              <a:rPr lang="ar-SA" sz="2400" kern="100" dirty="0">
                <a:latin typeface="Calibri" panose="020F0502020204030204" pitchFamily="34" charset="0"/>
                <a:ea typeface="Calibri" panose="020F0502020204030204" pitchFamily="34" charset="0"/>
              </a:rPr>
              <a:t> الذ</a:t>
            </a:r>
            <a:r>
              <a:rPr lang="ar-DZ" sz="2400" kern="100" dirty="0">
                <a:latin typeface="Calibri" panose="020F0502020204030204" pitchFamily="34" charset="0"/>
                <a:ea typeface="Calibri" panose="020F0502020204030204" pitchFamily="34" charset="0"/>
              </a:rPr>
              <a:t>َّ</a:t>
            </a:r>
            <a:r>
              <a:rPr lang="ar-SA" sz="2400" kern="100" dirty="0">
                <a:latin typeface="Calibri" panose="020F0502020204030204" pitchFamily="34" charset="0"/>
                <a:ea typeface="Calibri" panose="020F0502020204030204" pitchFamily="34" charset="0"/>
              </a:rPr>
              <a:t>اتي أكثر من الم</a:t>
            </a:r>
            <a:r>
              <a:rPr lang="ar-DZ" sz="2400" kern="100" dirty="0">
                <a:latin typeface="Calibri" panose="020F0502020204030204" pitchFamily="34" charset="0"/>
                <a:ea typeface="Calibri" panose="020F0502020204030204" pitchFamily="34" charset="0"/>
              </a:rPr>
              <a:t>َ</a:t>
            </a:r>
            <a:r>
              <a:rPr lang="ar-SA" sz="2400" kern="100" dirty="0" err="1">
                <a:latin typeface="Calibri" panose="020F0502020204030204" pitchFamily="34" charset="0"/>
                <a:ea typeface="Calibri" panose="020F0502020204030204" pitchFamily="34" charset="0"/>
              </a:rPr>
              <a:t>وضوعية</a:t>
            </a:r>
            <a:r>
              <a:rPr lang="ar-SA" sz="2400" kern="100" dirty="0">
                <a:latin typeface="Calibri" panose="020F0502020204030204" pitchFamily="34" charset="0"/>
                <a:ea typeface="Calibri" panose="020F0502020204030204" pitchFamily="34" charset="0"/>
              </a:rPr>
              <a:t>، </a:t>
            </a:r>
            <a:r>
              <a:rPr lang="ar-SA" sz="2400" kern="100" dirty="0" err="1">
                <a:latin typeface="Calibri" panose="020F0502020204030204" pitchFamily="34" charset="0"/>
                <a:ea typeface="Calibri" panose="020F0502020204030204" pitchFamily="34" charset="0"/>
              </a:rPr>
              <a:t>وت</a:t>
            </a:r>
            <a:r>
              <a:rPr lang="ar-DZ" sz="2400" kern="100" dirty="0">
                <a:latin typeface="Calibri" panose="020F0502020204030204" pitchFamily="34" charset="0"/>
                <a:ea typeface="Calibri" panose="020F0502020204030204" pitchFamily="34" charset="0"/>
              </a:rPr>
              <a:t>َ</a:t>
            </a:r>
            <a:r>
              <a:rPr lang="ar-SA" sz="2400" kern="100" dirty="0">
                <a:latin typeface="Calibri" panose="020F0502020204030204" pitchFamily="34" charset="0"/>
                <a:ea typeface="Calibri" panose="020F0502020204030204" pitchFamily="34" charset="0"/>
              </a:rPr>
              <a:t>بقى الك</a:t>
            </a:r>
            <a:r>
              <a:rPr lang="ar-DZ" sz="2400" kern="100" dirty="0">
                <a:latin typeface="Calibri" panose="020F0502020204030204" pitchFamily="34" charset="0"/>
                <a:ea typeface="Calibri" panose="020F0502020204030204" pitchFamily="34" charset="0"/>
              </a:rPr>
              <a:t>ِ</a:t>
            </a:r>
            <a:r>
              <a:rPr lang="ar-SA" sz="2400" kern="100" dirty="0" err="1">
                <a:latin typeface="Calibri" panose="020F0502020204030204" pitchFamily="34" charset="0"/>
                <a:ea typeface="Calibri" panose="020F0502020204030204" pitchFamily="34" charset="0"/>
              </a:rPr>
              <a:t>تابات</a:t>
            </a:r>
            <a:r>
              <a:rPr lang="ar-SA" sz="2400" kern="100" dirty="0">
                <a:latin typeface="Calibri" panose="020F0502020204030204" pitchFamily="34" charset="0"/>
                <a:ea typeface="Calibri" panose="020F0502020204030204" pitchFamily="34" charset="0"/>
              </a:rPr>
              <a:t> الن</a:t>
            </a:r>
            <a:r>
              <a:rPr lang="ar-DZ" sz="2400" kern="100" dirty="0">
                <a:latin typeface="Calibri" panose="020F0502020204030204" pitchFamily="34" charset="0"/>
                <a:ea typeface="Calibri" panose="020F0502020204030204" pitchFamily="34" charset="0"/>
              </a:rPr>
              <a:t>َّ</a:t>
            </a:r>
            <a:r>
              <a:rPr lang="ar-SA" sz="2400" kern="100" dirty="0">
                <a:latin typeface="Calibri" panose="020F0502020204030204" pitchFamily="34" charset="0"/>
                <a:ea typeface="Calibri" panose="020F0502020204030204" pitchFamily="34" charset="0"/>
              </a:rPr>
              <a:t>قدية في الص</a:t>
            </a:r>
            <a:r>
              <a:rPr lang="ar-DZ" sz="2400" kern="100" dirty="0">
                <a:latin typeface="Calibri" panose="020F0502020204030204" pitchFamily="34" charset="0"/>
                <a:ea typeface="Calibri" panose="020F0502020204030204" pitchFamily="34" charset="0"/>
              </a:rPr>
              <a:t>ُّ</a:t>
            </a:r>
            <a:r>
              <a:rPr lang="ar-SA" sz="2400" kern="100" dirty="0">
                <a:latin typeface="Calibri" panose="020F0502020204030204" pitchFamily="34" charset="0"/>
                <a:ea typeface="Calibri" panose="020F0502020204030204" pitchFamily="34" charset="0"/>
              </a:rPr>
              <a:t>حف والمجلات م</a:t>
            </a:r>
            <a:r>
              <a:rPr lang="ar-DZ" sz="2400" kern="100" dirty="0">
                <a:latin typeface="Calibri" panose="020F0502020204030204" pitchFamily="34" charset="0"/>
                <a:ea typeface="Calibri" panose="020F0502020204030204" pitchFamily="34" charset="0"/>
              </a:rPr>
              <a:t>َ</a:t>
            </a:r>
            <a:r>
              <a:rPr lang="ar-SA" sz="2400" kern="100" dirty="0" err="1">
                <a:latin typeface="Calibri" panose="020F0502020204030204" pitchFamily="34" charset="0"/>
                <a:ea typeface="Calibri" panose="020F0502020204030204" pitchFamily="34" charset="0"/>
              </a:rPr>
              <a:t>حدودة</a:t>
            </a:r>
            <a:r>
              <a:rPr lang="ar-SA" sz="2400" kern="100" dirty="0">
                <a:latin typeface="Calibri" panose="020F0502020204030204" pitchFamily="34" charset="0"/>
                <a:ea typeface="Calibri" panose="020F0502020204030204" pitchFamily="34" charset="0"/>
              </a:rPr>
              <a:t> الطابع والإنتاج</a:t>
            </a:r>
            <a:r>
              <a:rPr lang="ar-DZ" sz="2400" kern="100" dirty="0">
                <a:latin typeface="Calibri" panose="020F0502020204030204" pitchFamily="34" charset="0"/>
                <a:ea typeface="Calibri" panose="020F0502020204030204" pitchFamily="34" charset="0"/>
              </a:rPr>
              <a:t>،</a:t>
            </a:r>
            <a:r>
              <a:rPr lang="ar-SA" sz="2400" kern="100" dirty="0">
                <a:latin typeface="Calibri" panose="020F0502020204030204" pitchFamily="34" charset="0"/>
                <a:ea typeface="Calibri" panose="020F0502020204030204" pitchFamily="34" charset="0"/>
              </a:rPr>
              <a:t> م</a:t>
            </a:r>
            <a:r>
              <a:rPr lang="ar-DZ" sz="2400" kern="100" dirty="0">
                <a:latin typeface="Calibri" panose="020F0502020204030204" pitchFamily="34" charset="0"/>
                <a:ea typeface="Calibri" panose="020F0502020204030204" pitchFamily="34" charset="0"/>
              </a:rPr>
              <a:t>ُ</a:t>
            </a:r>
            <a:r>
              <a:rPr lang="ar-SA" sz="2400" kern="100" dirty="0">
                <a:latin typeface="Calibri" panose="020F0502020204030204" pitchFamily="34" charset="0"/>
                <a:ea typeface="Calibri" panose="020F0502020204030204" pitchFamily="34" charset="0"/>
              </a:rPr>
              <a:t>قارنة ب</a:t>
            </a:r>
            <a:r>
              <a:rPr lang="ar-DZ" sz="2400" kern="100" dirty="0">
                <a:latin typeface="Calibri" panose="020F0502020204030204" pitchFamily="34" charset="0"/>
                <a:ea typeface="Calibri" panose="020F0502020204030204" pitchFamily="34" charset="0"/>
              </a:rPr>
              <a:t>ِإِ</a:t>
            </a:r>
            <a:r>
              <a:rPr lang="ar-SA" sz="2400" kern="100" dirty="0" err="1">
                <a:latin typeface="Calibri" panose="020F0502020204030204" pitchFamily="34" charset="0"/>
                <a:ea typeface="Calibri" panose="020F0502020204030204" pitchFamily="34" charset="0"/>
              </a:rPr>
              <a:t>زدياد</a:t>
            </a:r>
            <a:r>
              <a:rPr lang="ar-SA" sz="2400" kern="100" dirty="0">
                <a:latin typeface="Calibri" panose="020F0502020204030204" pitchFamily="34" charset="0"/>
                <a:ea typeface="Calibri" panose="020F0502020204030204" pitchFamily="34" charset="0"/>
              </a:rPr>
              <a:t> الم</a:t>
            </a:r>
            <a:r>
              <a:rPr lang="ar-DZ" sz="2400" kern="100" dirty="0">
                <a:latin typeface="Calibri" panose="020F0502020204030204" pitchFamily="34" charset="0"/>
                <a:ea typeface="Calibri" panose="020F0502020204030204" pitchFamily="34" charset="0"/>
              </a:rPr>
              <a:t>ُ</a:t>
            </a:r>
            <a:r>
              <a:rPr lang="ar-SA" sz="2400" kern="100" dirty="0" err="1">
                <a:latin typeface="Calibri" panose="020F0502020204030204" pitchFamily="34" charset="0"/>
                <a:ea typeface="Calibri" panose="020F0502020204030204" pitchFamily="34" charset="0"/>
              </a:rPr>
              <a:t>حتوى</a:t>
            </a:r>
            <a:r>
              <a:rPr lang="ar-SA" sz="2400" kern="100" dirty="0">
                <a:latin typeface="Calibri" panose="020F0502020204030204" pitchFamily="34" charset="0"/>
                <a:ea typeface="Calibri" panose="020F0502020204030204" pitchFamily="34" charset="0"/>
              </a:rPr>
              <a:t> التلفزيوني. كما ي</a:t>
            </a:r>
            <a:r>
              <a:rPr lang="ar-DZ" sz="2400" kern="100" dirty="0">
                <a:latin typeface="Calibri" panose="020F0502020204030204" pitchFamily="34" charset="0"/>
                <a:ea typeface="Calibri" panose="020F0502020204030204" pitchFamily="34" charset="0"/>
              </a:rPr>
              <a:t>َ</a:t>
            </a:r>
            <a:r>
              <a:rPr lang="ar-SA" sz="2400" kern="100" dirty="0">
                <a:latin typeface="Calibri" panose="020F0502020204030204" pitchFamily="34" charset="0"/>
                <a:ea typeface="Calibri" panose="020F0502020204030204" pitchFamily="34" charset="0"/>
              </a:rPr>
              <a:t>كاد ي</a:t>
            </a:r>
            <a:r>
              <a:rPr lang="ar-DZ" sz="2400" kern="100" dirty="0">
                <a:latin typeface="Calibri" panose="020F0502020204030204" pitchFamily="34" charset="0"/>
                <a:ea typeface="Calibri" panose="020F0502020204030204" pitchFamily="34" charset="0"/>
              </a:rPr>
              <a:t>َ</a:t>
            </a:r>
            <a:r>
              <a:rPr lang="ar-SA" sz="2400" kern="100" dirty="0">
                <a:latin typeface="Calibri" panose="020F0502020204030204" pitchFamily="34" charset="0"/>
                <a:ea typeface="Calibri" panose="020F0502020204030204" pitchFamily="34" charset="0"/>
              </a:rPr>
              <a:t>نعدم الن</a:t>
            </a:r>
            <a:r>
              <a:rPr lang="ar-DZ" sz="2400" kern="100" dirty="0">
                <a:latin typeface="Calibri" panose="020F0502020204030204" pitchFamily="34" charset="0"/>
                <a:ea typeface="Calibri" panose="020F0502020204030204" pitchFamily="34" charset="0"/>
              </a:rPr>
              <a:t>َّ</a:t>
            </a:r>
            <a:r>
              <a:rPr lang="ar-SA" sz="2400" kern="100" dirty="0">
                <a:latin typeface="Calibri" panose="020F0502020204030204" pitchFamily="34" charset="0"/>
                <a:ea typeface="Calibri" panose="020F0502020204030204" pitchFamily="34" charset="0"/>
              </a:rPr>
              <a:t>قد الت</a:t>
            </a:r>
            <a:r>
              <a:rPr lang="ar-DZ" sz="2400" kern="100" dirty="0">
                <a:latin typeface="Calibri" panose="020F0502020204030204" pitchFamily="34" charset="0"/>
                <a:ea typeface="Calibri" panose="020F0502020204030204" pitchFamily="34" charset="0"/>
              </a:rPr>
              <a:t>ِّ</a:t>
            </a:r>
            <a:r>
              <a:rPr lang="ar-SA" sz="2400" kern="100" dirty="0" err="1">
                <a:latin typeface="Calibri" panose="020F0502020204030204" pitchFamily="34" charset="0"/>
                <a:ea typeface="Calibri" panose="020F0502020204030204" pitchFamily="34" charset="0"/>
              </a:rPr>
              <a:t>لفزيوني</a:t>
            </a:r>
            <a:r>
              <a:rPr lang="ar-SA" sz="2400" kern="100" dirty="0">
                <a:latin typeface="Calibri" panose="020F0502020204030204" pitchFamily="34" charset="0"/>
                <a:ea typeface="Calibri" panose="020F0502020204030204" pitchFamily="34" charset="0"/>
              </a:rPr>
              <a:t> الم</a:t>
            </a:r>
            <a:r>
              <a:rPr lang="ar-DZ" sz="2400" kern="100" dirty="0">
                <a:latin typeface="Calibri" panose="020F0502020204030204" pitchFamily="34" charset="0"/>
                <a:ea typeface="Calibri" panose="020F0502020204030204" pitchFamily="34" charset="0"/>
              </a:rPr>
              <a:t>ُ</a:t>
            </a:r>
            <a:r>
              <a:rPr lang="ar-SA" sz="2400" kern="100" dirty="0">
                <a:latin typeface="Calibri" panose="020F0502020204030204" pitchFamily="34" charset="0"/>
                <a:ea typeface="Calibri" panose="020F0502020204030204" pitchFamily="34" charset="0"/>
              </a:rPr>
              <a:t>تلفز الذ</a:t>
            </a:r>
            <a:r>
              <a:rPr lang="ar-DZ" sz="2400" kern="100" dirty="0">
                <a:latin typeface="Calibri" panose="020F0502020204030204" pitchFamily="34" charset="0"/>
                <a:ea typeface="Calibri" panose="020F0502020204030204" pitchFamily="34" charset="0"/>
              </a:rPr>
              <a:t>َّ</a:t>
            </a:r>
            <a:r>
              <a:rPr lang="ar-SA" sz="2400" kern="100" dirty="0">
                <a:latin typeface="Calibri" panose="020F0502020204030204" pitchFamily="34" charset="0"/>
                <a:ea typeface="Calibri" panose="020F0502020204030204" pitchFamily="34" charset="0"/>
              </a:rPr>
              <a:t>اتي، إذ</a:t>
            </a:r>
            <a:r>
              <a:rPr lang="ar-DZ" sz="2400" kern="100" dirty="0">
                <a:latin typeface="Calibri" panose="020F0502020204030204" pitchFamily="34" charset="0"/>
                <a:ea typeface="Calibri" panose="020F0502020204030204" pitchFamily="34" charset="0"/>
              </a:rPr>
              <a:t>ْ</a:t>
            </a:r>
            <a:r>
              <a:rPr lang="ar-SA" sz="2400" kern="100" dirty="0">
                <a:latin typeface="Calibri" panose="020F0502020204030204" pitchFamily="34" charset="0"/>
                <a:ea typeface="Calibri" panose="020F0502020204030204" pitchFamily="34" charset="0"/>
              </a:rPr>
              <a:t> ت</a:t>
            </a:r>
            <a:r>
              <a:rPr lang="ar-DZ" sz="2400" kern="100" dirty="0">
                <a:latin typeface="Calibri" panose="020F0502020204030204" pitchFamily="34" charset="0"/>
                <a:ea typeface="Calibri" panose="020F0502020204030204" pitchFamily="34" charset="0"/>
              </a:rPr>
              <a:t>َ</a:t>
            </a:r>
            <a:r>
              <a:rPr lang="ar-SA" sz="2400" kern="100" dirty="0">
                <a:latin typeface="Calibri" panose="020F0502020204030204" pitchFamily="34" charset="0"/>
                <a:ea typeface="Calibri" panose="020F0502020204030204" pitchFamily="34" charset="0"/>
              </a:rPr>
              <a:t>فتقر القنوات إلى ت</a:t>
            </a:r>
            <a:r>
              <a:rPr lang="ar-DZ" sz="2400" kern="100" dirty="0">
                <a:latin typeface="Calibri" panose="020F0502020204030204" pitchFamily="34" charset="0"/>
                <a:ea typeface="Calibri" panose="020F0502020204030204" pitchFamily="34" charset="0"/>
              </a:rPr>
              <a:t>َ</a:t>
            </a:r>
            <a:r>
              <a:rPr lang="ar-SA" sz="2400" kern="100" dirty="0">
                <a:latin typeface="Calibri" panose="020F0502020204030204" pitchFamily="34" charset="0"/>
                <a:ea typeface="Calibri" panose="020F0502020204030204" pitchFamily="34" charset="0"/>
              </a:rPr>
              <a:t>خصيص فضاءات حقيقية ل</a:t>
            </a:r>
            <a:r>
              <a:rPr lang="ar-DZ" sz="2400" kern="100" dirty="0">
                <a:latin typeface="Calibri" panose="020F0502020204030204" pitchFamily="34" charset="0"/>
                <a:ea typeface="Calibri" panose="020F0502020204030204" pitchFamily="34" charset="0"/>
              </a:rPr>
              <a:t>ِ</a:t>
            </a:r>
            <a:r>
              <a:rPr lang="ar-SA" sz="2400" kern="100" dirty="0">
                <a:latin typeface="Calibri" panose="020F0502020204030204" pitchFamily="34" charset="0"/>
                <a:ea typeface="Calibri" panose="020F0502020204030204" pitchFamily="34" charset="0"/>
              </a:rPr>
              <a:t>نقد برامجها بموضوعية، م</a:t>
            </a:r>
            <a:r>
              <a:rPr lang="ar-DZ" sz="2400" kern="100" dirty="0">
                <a:latin typeface="Calibri" panose="020F0502020204030204" pitchFamily="34" charset="0"/>
                <a:ea typeface="Calibri" panose="020F0502020204030204" pitchFamily="34" charset="0"/>
              </a:rPr>
              <a:t>ُ</a:t>
            </a:r>
            <a:r>
              <a:rPr lang="ar-SA" sz="2400" kern="100" dirty="0">
                <a:latin typeface="Calibri" panose="020F0502020204030204" pitchFamily="34" charset="0"/>
                <a:ea typeface="Calibri" panose="020F0502020204030204" pitchFamily="34" charset="0"/>
              </a:rPr>
              <a:t>ك</a:t>
            </a:r>
            <a:r>
              <a:rPr lang="ar-DZ" sz="2400" kern="100" dirty="0">
                <a:latin typeface="Calibri" panose="020F0502020204030204" pitchFamily="34" charset="0"/>
                <a:ea typeface="Calibri" panose="020F0502020204030204" pitchFamily="34" charset="0"/>
              </a:rPr>
              <a:t>ْ</a:t>
            </a:r>
            <a:r>
              <a:rPr lang="ar-SA" sz="2400" kern="100" dirty="0">
                <a:latin typeface="Calibri" panose="020F0502020204030204" pitchFamily="34" charset="0"/>
                <a:ea typeface="Calibri" panose="020F0502020204030204" pitchFamily="34" charset="0"/>
              </a:rPr>
              <a:t>ت</a:t>
            </a:r>
            <a:r>
              <a:rPr lang="ar-DZ" sz="2400" kern="100" dirty="0">
                <a:latin typeface="Calibri" panose="020F0502020204030204" pitchFamily="34" charset="0"/>
                <a:ea typeface="Calibri" panose="020F0502020204030204" pitchFamily="34" charset="0"/>
              </a:rPr>
              <a:t>َ</a:t>
            </a:r>
            <a:r>
              <a:rPr lang="ar-SA" sz="2400" kern="100" dirty="0" err="1">
                <a:latin typeface="Calibri" panose="020F0502020204030204" pitchFamily="34" charset="0"/>
                <a:ea typeface="Calibri" panose="020F0502020204030204" pitchFamily="34" charset="0"/>
              </a:rPr>
              <a:t>فية</a:t>
            </a:r>
            <a:r>
              <a:rPr lang="ar-SA" sz="2400" kern="100" dirty="0">
                <a:latin typeface="Calibri" panose="020F0502020204030204" pitchFamily="34" charset="0"/>
                <a:ea typeface="Calibri" panose="020F0502020204030204" pitchFamily="34" charset="0"/>
              </a:rPr>
              <a:t> غالبًا بمداخلات سريعة من الجمهور</a:t>
            </a:r>
            <a:r>
              <a:rPr lang="fr-FR" sz="2400" kern="100" dirty="0">
                <a:latin typeface="Calibri" panose="020F0502020204030204" pitchFamily="34" charset="0"/>
                <a:ea typeface="Calibri" panose="020F0502020204030204" pitchFamily="34" charset="0"/>
                <a:cs typeface="Arial" panose="020B0604020202020204" pitchFamily="34" charset="0"/>
              </a:rPr>
              <a:t>.</a:t>
            </a:r>
          </a:p>
        </p:txBody>
      </p:sp>
    </p:spTree>
    <p:extLst>
      <p:ext uri="{BB962C8B-B14F-4D97-AF65-F5344CB8AC3E}">
        <p14:creationId xmlns:p14="http://schemas.microsoft.com/office/powerpoint/2010/main" val="4257707755"/>
      </p:ext>
    </p:extLst>
  </p:cSld>
  <p:clrMapOvr>
    <a:masterClrMapping/>
  </p:clrMapOvr>
  <p:transition spd="med" advTm="507434">
    <p:pull/>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CC473A-98ED-2B34-1030-E307F814B7A8}"/>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DB764B4-05D0-B628-7B51-05E3322CACF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7C291697-D359-AF79-6496-C74ACFE4B566}"/>
              </a:ext>
            </a:extLst>
          </p:cNvPr>
          <p:cNvSpPr/>
          <p:nvPr/>
        </p:nvSpPr>
        <p:spPr>
          <a:xfrm rot="16200000" flipV="1">
            <a:off x="-2786743" y="4262694"/>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1A369AF2-A9F6-28D8-A81C-403F412C5DD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124AFF57-C66C-2A13-BC52-14AA6ED93A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Espace réservé pour une image  6">
            <a:extLst>
              <a:ext uri="{FF2B5EF4-FFF2-40B4-BE49-F238E27FC236}">
                <a16:creationId xmlns:a16="http://schemas.microsoft.com/office/drawing/2014/main" id="{80A474B2-6C46-737C-1B74-6A84F845BE7D}"/>
              </a:ext>
            </a:extLst>
          </p:cNvPr>
          <p:cNvSpPr>
            <a:spLocks noGrp="1"/>
          </p:cNvSpPr>
          <p:nvPr>
            <p:ph type="pic" sz="quarter" idx="10"/>
          </p:nvPr>
        </p:nvSpPr>
        <p:spPr>
          <a:xfrm>
            <a:off x="-2220520" y="-832103"/>
            <a:ext cx="6826172" cy="6857998"/>
          </a:xfrm>
        </p:spPr>
      </p:sp>
      <p:sp>
        <p:nvSpPr>
          <p:cNvPr id="9" name="ZoneTexte 8">
            <a:extLst>
              <a:ext uri="{FF2B5EF4-FFF2-40B4-BE49-F238E27FC236}">
                <a16:creationId xmlns:a16="http://schemas.microsoft.com/office/drawing/2014/main" id="{90E0D286-1CE7-A4C9-6B5D-B5D0F94DAFC8}"/>
              </a:ext>
            </a:extLst>
          </p:cNvPr>
          <p:cNvSpPr txBox="1"/>
          <p:nvPr/>
        </p:nvSpPr>
        <p:spPr>
          <a:xfrm>
            <a:off x="4246971" y="870779"/>
            <a:ext cx="7222732" cy="712824"/>
          </a:xfrm>
          <a:prstGeom prst="rect">
            <a:avLst/>
          </a:prstGeom>
          <a:noFill/>
        </p:spPr>
        <p:txBody>
          <a:bodyPr wrap="square">
            <a:spAutoFit/>
          </a:bodyPr>
          <a:lstStyle/>
          <a:p>
            <a:pPr algn="ctr">
              <a:lnSpc>
                <a:spcPct val="120000"/>
              </a:lnSpc>
            </a:pPr>
            <a:r>
              <a:rPr lang="ar-DZ" sz="3600" b="1" dirty="0">
                <a:solidFill>
                  <a:srgbClr val="00B0F0"/>
                </a:solidFill>
                <a:latin typeface="Alexandria" charset="0"/>
                <a:cs typeface="Alexandria" charset="0"/>
              </a:rPr>
              <a:t>مُقتضيات وشروط النَّقـــــد التــلفزيـــــــــــوني </a:t>
            </a:r>
          </a:p>
        </p:txBody>
      </p:sp>
      <p:sp>
        <p:nvSpPr>
          <p:cNvPr id="10" name="Rectangle 9">
            <a:extLst>
              <a:ext uri="{FF2B5EF4-FFF2-40B4-BE49-F238E27FC236}">
                <a16:creationId xmlns:a16="http://schemas.microsoft.com/office/drawing/2014/main" id="{E2B6CF27-379F-09F9-6C2C-B6CCFFD9F054}"/>
              </a:ext>
            </a:extLst>
          </p:cNvPr>
          <p:cNvSpPr/>
          <p:nvPr/>
        </p:nvSpPr>
        <p:spPr>
          <a:xfrm>
            <a:off x="3949610" y="552196"/>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04</a:t>
            </a:r>
            <a:endParaRPr lang="en-US" sz="4000" b="1" dirty="0">
              <a:ea typeface="Roboto Light" panose="02000000000000000000" pitchFamily="2" charset="0"/>
            </a:endParaRPr>
          </a:p>
        </p:txBody>
      </p:sp>
      <p:sp>
        <p:nvSpPr>
          <p:cNvPr id="4" name="ZoneTexte 3">
            <a:extLst>
              <a:ext uri="{FF2B5EF4-FFF2-40B4-BE49-F238E27FC236}">
                <a16:creationId xmlns:a16="http://schemas.microsoft.com/office/drawing/2014/main" id="{38E03932-41E9-1D22-D6D7-602C3FA2B011}"/>
              </a:ext>
            </a:extLst>
          </p:cNvPr>
          <p:cNvSpPr txBox="1"/>
          <p:nvPr/>
        </p:nvSpPr>
        <p:spPr>
          <a:xfrm>
            <a:off x="1993604" y="1877363"/>
            <a:ext cx="9117418" cy="3439018"/>
          </a:xfrm>
          <a:prstGeom prst="rect">
            <a:avLst/>
          </a:prstGeom>
          <a:noFill/>
        </p:spPr>
        <p:txBody>
          <a:bodyPr wrap="square">
            <a:spAutoFit/>
          </a:bodyPr>
          <a:lstStyle/>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لا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مكن 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اقد،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هما كانت ه</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ويته، أن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حق</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 هدفه في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a:effectLst/>
                <a:latin typeface="Calibri" panose="020F0502020204030204" pitchFamily="34" charset="0"/>
                <a:ea typeface="Calibri" panose="020F0502020204030204" pitchFamily="34" charset="0"/>
                <a:cs typeface="Arial" panose="020B0604020202020204" pitchFamily="34" charset="0"/>
              </a:rPr>
              <a:t>رتقاء بالأعمال،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عميق 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ذ</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و</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 الفني لها، دون أ</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سس</a:t>
            </a:r>
            <a:r>
              <a:rPr lang="ar-SA" sz="2400" kern="100" dirty="0">
                <a:effectLst/>
                <a:latin typeface="Calibri" panose="020F0502020204030204" pitchFamily="34" charset="0"/>
                <a:ea typeface="Calibri" panose="020F0502020204030204" pitchFamily="34" charset="0"/>
                <a:cs typeface="Arial" panose="020B0604020202020204" pitchFamily="34" charset="0"/>
              </a:rPr>
              <a:t>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ضبط العملية الن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قدية له،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درك من خلالها الناقد الضوابط والمعايير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تي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جب توفرها في هذه العملية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ويتعي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 على الن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اقد، في سبيل الوصول إلى الأهداف 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نشودة</a:t>
            </a:r>
            <a:r>
              <a:rPr lang="ar-SA" sz="2400" kern="100" dirty="0">
                <a:effectLst/>
                <a:latin typeface="Calibri" panose="020F0502020204030204" pitchFamily="34" charset="0"/>
                <a:ea typeface="Calibri" panose="020F0502020204030204" pitchFamily="34" charset="0"/>
                <a:cs typeface="Arial" panose="020B0604020202020204" pitchFamily="34" charset="0"/>
              </a:rPr>
              <a:t> من العملية الن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قدية، </a:t>
            </a:r>
            <a:r>
              <a:rPr lang="ar-SA" sz="2400" b="1" kern="100" dirty="0">
                <a:effectLst/>
                <a:latin typeface="Calibri" panose="020F0502020204030204" pitchFamily="34" charset="0"/>
                <a:ea typeface="Calibri" panose="020F0502020204030204" pitchFamily="34" charset="0"/>
                <a:cs typeface="Arial" panose="020B0604020202020204" pitchFamily="34" charset="0"/>
              </a:rPr>
              <a:t>ال</a:t>
            </a:r>
            <a:r>
              <a:rPr lang="ar-DZ" sz="2400" b="1" kern="100" dirty="0">
                <a:effectLst/>
                <a:latin typeface="Calibri" panose="020F0502020204030204" pitchFamily="34" charset="0"/>
                <a:ea typeface="Calibri" panose="020F0502020204030204" pitchFamily="34" charset="0"/>
                <a:cs typeface="Arial" panose="020B0604020202020204" pitchFamily="34" charset="0"/>
              </a:rPr>
              <a:t>إِ</a:t>
            </a:r>
            <a:r>
              <a:rPr lang="ar-SA" sz="2400" b="1" kern="100" dirty="0" err="1">
                <a:effectLst/>
                <a:latin typeface="Calibri" panose="020F0502020204030204" pitchFamily="34" charset="0"/>
                <a:ea typeface="Calibri" panose="020F0502020204030204" pitchFamily="34" charset="0"/>
                <a:cs typeface="Arial" panose="020B0604020202020204" pitchFamily="34" charset="0"/>
              </a:rPr>
              <a:t>لتزام</a:t>
            </a:r>
            <a:r>
              <a:rPr lang="ar-SA" sz="2400" b="1" kern="100" dirty="0">
                <a:effectLst/>
                <a:latin typeface="Calibri" panose="020F0502020204030204" pitchFamily="34" charset="0"/>
                <a:ea typeface="Calibri" panose="020F0502020204030204" pitchFamily="34" charset="0"/>
                <a:cs typeface="Arial" panose="020B0604020202020204" pitchFamily="34" charset="0"/>
              </a:rPr>
              <a:t> </a:t>
            </a:r>
            <a:r>
              <a:rPr lang="ar-SA" sz="2400" b="1" kern="100" dirty="0" err="1">
                <a:effectLst/>
                <a:latin typeface="Calibri" panose="020F0502020204030204" pitchFamily="34" charset="0"/>
                <a:ea typeface="Calibri" panose="020F0502020204030204" pitchFamily="34" charset="0"/>
                <a:cs typeface="Arial" panose="020B0604020202020204" pitchFamily="34" charset="0"/>
              </a:rPr>
              <a:t>بالش</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روط الآتية</a:t>
            </a:r>
            <a:r>
              <a:rPr lang="fr-FR" sz="2400" b="1" kern="100" dirty="0">
                <a:effectLst/>
                <a:latin typeface="Calibri" panose="020F0502020204030204" pitchFamily="34" charset="0"/>
                <a:ea typeface="Calibri" panose="020F0502020204030204" pitchFamily="34" charset="0"/>
                <a:cs typeface="Arial" panose="020B0604020202020204" pitchFamily="34" charset="0"/>
              </a:rPr>
              <a:t> :</a:t>
            </a:r>
            <a:endParaRPr lang="ar-DZ" sz="2400" b="1" kern="1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800"/>
              </a:spcAft>
              <a:buFont typeface="Wingdings" panose="05000000000000000000" pitchFamily="2" charset="2"/>
              <a:buChar char="Ø"/>
            </a:pPr>
            <a:r>
              <a:rPr lang="ar-SA" sz="2400" kern="100" dirty="0">
                <a:effectLst/>
                <a:latin typeface="Calibri" panose="020F0502020204030204" pitchFamily="34" charset="0"/>
                <a:ea typeface="Calibri" panose="020F0502020204030204" pitchFamily="34" charset="0"/>
                <a:cs typeface="Arial" panose="020B0604020202020204" pitchFamily="34" charset="0"/>
              </a:rPr>
              <a:t>خ</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برة الن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اقد للتلفزيون 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ملياً ونظريا</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بما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ؤه</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له 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متلاك</a:t>
            </a:r>
            <a:r>
              <a:rPr lang="ar-SA" sz="2400" kern="100" dirty="0">
                <a:effectLst/>
                <a:latin typeface="Calibri" panose="020F0502020204030204" pitchFamily="34" charset="0"/>
                <a:ea typeface="Calibri" panose="020F0502020204030204" pitchFamily="34" charset="0"/>
                <a:cs typeface="Arial" panose="020B0604020202020204" pitchFamily="34" charset="0"/>
              </a:rPr>
              <a:t> أدواته الن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قدية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تي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ه</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DZ" sz="2400" kern="100" dirty="0" err="1">
                <a:effectLst/>
                <a:latin typeface="Calibri" panose="020F0502020204030204" pitchFamily="34" charset="0"/>
                <a:ea typeface="Calibri" panose="020F0502020204030204" pitchFamily="34" charset="0"/>
                <a:cs typeface="Arial" panose="020B0604020202020204" pitchFamily="34" charset="0"/>
              </a:rPr>
              <a:t>يِؤُ</a:t>
            </a:r>
            <a:r>
              <a:rPr lang="ar-DZ"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المجال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الأ</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مثل 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ط</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روحاته النقدية،  وق</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طعاً</a:t>
            </a:r>
            <a:r>
              <a:rPr lang="ar-SA" sz="2400" kern="100" dirty="0">
                <a:effectLst/>
                <a:latin typeface="Calibri" panose="020F0502020204030204" pitchFamily="34" charset="0"/>
                <a:ea typeface="Calibri" panose="020F0502020204030204" pitchFamily="34" charset="0"/>
                <a:cs typeface="Arial" panose="020B0604020202020204" pitchFamily="34" charset="0"/>
              </a:rPr>
              <a:t> يختلف توظيف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لك الأدوات من ناقد </a:t>
            </a:r>
            <a:r>
              <a:rPr lang="ar-DZ" sz="2400" kern="100" dirty="0">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لى</a:t>
            </a:r>
            <a:r>
              <a:rPr lang="ar-SA" sz="2400" kern="100" dirty="0">
                <a:effectLst/>
                <a:latin typeface="Calibri" panose="020F0502020204030204" pitchFamily="34" charset="0"/>
                <a:ea typeface="Calibri" panose="020F0502020204030204" pitchFamily="34" charset="0"/>
                <a:cs typeface="Arial" panose="020B0604020202020204" pitchFamily="34" charset="0"/>
              </a:rPr>
              <a:t> </a:t>
            </a:r>
            <a:r>
              <a:rPr lang="ar-DZ" sz="2400" kern="100" dirty="0">
                <a:latin typeface="Calibri" panose="020F0502020204030204" pitchFamily="34" charset="0"/>
                <a:ea typeface="Calibri" panose="020F0502020204030204" pitchFamily="34" charset="0"/>
                <a:cs typeface="Arial" panose="020B0604020202020204" pitchFamily="34" charset="0"/>
              </a:rPr>
              <a:t>آ</a:t>
            </a:r>
            <a:r>
              <a:rPr lang="ar-SA" sz="2400" kern="100" dirty="0">
                <a:effectLst/>
                <a:latin typeface="Calibri" panose="020F0502020204030204" pitchFamily="34" charset="0"/>
                <a:ea typeface="Calibri" panose="020F0502020204030204" pitchFamily="34" charset="0"/>
                <a:cs typeface="Arial" panose="020B0604020202020204" pitchFamily="34" charset="0"/>
              </a:rPr>
              <a:t>خر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800"/>
              </a:spcAft>
              <a:buFont typeface="Wingdings" panose="05000000000000000000" pitchFamily="2" charset="2"/>
              <a:buChar char="Ø"/>
            </a:pPr>
            <a:r>
              <a:rPr lang="ar-SA" sz="2400" kern="100" dirty="0">
                <a:effectLst/>
                <a:latin typeface="Calibri" panose="020F0502020204030204" pitchFamily="34" charset="0"/>
                <a:ea typeface="Calibri" panose="020F0502020204030204" pitchFamily="34" charset="0"/>
                <a:cs typeface="Arial" panose="020B0604020202020204" pitchFamily="34" charset="0"/>
              </a:rPr>
              <a:t>دراسة الأعمال التلفزيونية جيدا، وتحديد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نوعها، وق</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يمتها، والهدف من وراء تقديمها،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والإ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لمام بمختلف العناصر الم</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كو</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نة</a:t>
            </a:r>
            <a:r>
              <a:rPr lang="ar-SA" sz="2400" kern="100" dirty="0">
                <a:effectLst/>
                <a:latin typeface="Calibri" panose="020F0502020204030204" pitchFamily="34" charset="0"/>
                <a:ea typeface="Calibri" panose="020F0502020204030204" pitchFamily="34" charset="0"/>
                <a:cs typeface="Arial" panose="020B0604020202020204" pitchFamily="34" charset="0"/>
              </a:rPr>
              <a:t> للعمل، ود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ور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كل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م</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نها داخله.</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484749004"/>
      </p:ext>
    </p:extLst>
  </p:cSld>
  <p:clrMapOvr>
    <a:masterClrMapping/>
  </p:clrMapOvr>
  <p:transition spd="med" advTm="507434">
    <p:pull/>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CBAE21-983F-FC89-CD86-81551701B0D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47F7166-9493-D095-6BB9-45A3B8DDD22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7FC5C122-BA71-47D5-BD30-AD9833B1F170}"/>
              </a:ext>
            </a:extLst>
          </p:cNvPr>
          <p:cNvSpPr/>
          <p:nvPr/>
        </p:nvSpPr>
        <p:spPr>
          <a:xfrm rot="16200000" flipV="1">
            <a:off x="-2786743" y="4262694"/>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880958ED-C0DB-B7F4-CE6E-5E842E04DC65}"/>
              </a:ext>
            </a:extLst>
          </p:cNvPr>
          <p:cNvSpPr/>
          <p:nvPr/>
        </p:nvSpPr>
        <p:spPr>
          <a:xfrm>
            <a:off x="3480432" y="561505"/>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64A28659-A48D-4040-2FF1-B8BCE9A1478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Espace réservé pour une image  6">
            <a:extLst>
              <a:ext uri="{FF2B5EF4-FFF2-40B4-BE49-F238E27FC236}">
                <a16:creationId xmlns:a16="http://schemas.microsoft.com/office/drawing/2014/main" id="{D13153A5-9C68-3F61-12A0-4DD43CFFE9A8}"/>
              </a:ext>
            </a:extLst>
          </p:cNvPr>
          <p:cNvSpPr>
            <a:spLocks noGrp="1"/>
          </p:cNvSpPr>
          <p:nvPr>
            <p:ph type="pic" sz="quarter" idx="10"/>
          </p:nvPr>
        </p:nvSpPr>
        <p:spPr>
          <a:xfrm>
            <a:off x="-2220520" y="-832103"/>
            <a:ext cx="6826172" cy="6857998"/>
          </a:xfrm>
        </p:spPr>
      </p:sp>
      <p:sp>
        <p:nvSpPr>
          <p:cNvPr id="4" name="ZoneTexte 3">
            <a:extLst>
              <a:ext uri="{FF2B5EF4-FFF2-40B4-BE49-F238E27FC236}">
                <a16:creationId xmlns:a16="http://schemas.microsoft.com/office/drawing/2014/main" id="{B1A44CC6-F18C-5DA5-F931-119D86686B5F}"/>
              </a:ext>
            </a:extLst>
          </p:cNvPr>
          <p:cNvSpPr txBox="1"/>
          <p:nvPr/>
        </p:nvSpPr>
        <p:spPr>
          <a:xfrm>
            <a:off x="1513272" y="1322233"/>
            <a:ext cx="9792016" cy="967765"/>
          </a:xfrm>
          <a:prstGeom prst="rect">
            <a:avLst/>
          </a:prstGeom>
          <a:noFill/>
        </p:spPr>
        <p:txBody>
          <a:bodyPr wrap="square">
            <a:spAutoFit/>
          </a:bodyPr>
          <a:lstStyle/>
          <a:p>
            <a:pPr algn="just" rtl="1">
              <a:lnSpc>
                <a:spcPct val="107000"/>
              </a:lnSpc>
              <a:spcAft>
                <a:spcPts val="800"/>
              </a:spcAft>
              <a:buNone/>
            </a:pPr>
            <a:endParaRPr lang="ar-DZ"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ZoneTexte 8">
            <a:extLst>
              <a:ext uri="{FF2B5EF4-FFF2-40B4-BE49-F238E27FC236}">
                <a16:creationId xmlns:a16="http://schemas.microsoft.com/office/drawing/2014/main" id="{82B461AC-9649-522F-3E47-9170D6400E17}"/>
              </a:ext>
            </a:extLst>
          </p:cNvPr>
          <p:cNvSpPr txBox="1"/>
          <p:nvPr/>
        </p:nvSpPr>
        <p:spPr>
          <a:xfrm>
            <a:off x="4011472" y="685071"/>
            <a:ext cx="7222732" cy="643894"/>
          </a:xfrm>
          <a:prstGeom prst="rect">
            <a:avLst/>
          </a:prstGeom>
          <a:noFill/>
        </p:spPr>
        <p:txBody>
          <a:bodyPr wrap="square">
            <a:spAutoFit/>
          </a:bodyPr>
          <a:lstStyle/>
          <a:p>
            <a:pPr algn="ctr">
              <a:lnSpc>
                <a:spcPct val="120000"/>
              </a:lnSpc>
            </a:pPr>
            <a:r>
              <a:rPr lang="ar-DZ" sz="3200" b="1" dirty="0">
                <a:solidFill>
                  <a:srgbClr val="00B0F0"/>
                </a:solidFill>
                <a:latin typeface="Alexandria" charset="0"/>
                <a:cs typeface="Alexandria" charset="0"/>
              </a:rPr>
              <a:t>مُقتضيات وشروط النَّقـــــد التــلفزيـــــــــــوني </a:t>
            </a:r>
          </a:p>
        </p:txBody>
      </p:sp>
      <p:sp>
        <p:nvSpPr>
          <p:cNvPr id="5" name="ZoneTexte 4">
            <a:extLst>
              <a:ext uri="{FF2B5EF4-FFF2-40B4-BE49-F238E27FC236}">
                <a16:creationId xmlns:a16="http://schemas.microsoft.com/office/drawing/2014/main" id="{E8B0AF5E-511F-21BD-93B3-48F3A3F81E79}"/>
              </a:ext>
            </a:extLst>
          </p:cNvPr>
          <p:cNvSpPr txBox="1"/>
          <p:nvPr/>
        </p:nvSpPr>
        <p:spPr>
          <a:xfrm>
            <a:off x="1669312" y="1554334"/>
            <a:ext cx="9366017" cy="4832092"/>
          </a:xfrm>
          <a:prstGeom prst="rect">
            <a:avLst/>
          </a:prstGeom>
          <a:noFill/>
        </p:spPr>
        <p:txBody>
          <a:bodyPr wrap="square">
            <a:spAutoFit/>
          </a:bodyPr>
          <a:lstStyle/>
          <a:p>
            <a:pPr marL="342900" indent="-342900" algn="just" rtl="1">
              <a:lnSpc>
                <a:spcPct val="107000"/>
              </a:lnSpc>
              <a:spcAft>
                <a:spcPts val="800"/>
              </a:spcAft>
              <a:buFont typeface="Wingdings" panose="05000000000000000000" pitchFamily="2" charset="2"/>
              <a:buChar char="Ø"/>
            </a:pPr>
            <a:r>
              <a:rPr lang="ar-SA" sz="2400" kern="100" dirty="0">
                <a:effectLst/>
                <a:latin typeface="Arial" panose="020B0604020202020204" pitchFamily="34" charset="0"/>
                <a:ea typeface="Calibri" panose="020F0502020204030204" pitchFamily="34" charset="0"/>
                <a:cs typeface="Arial" panose="020B0604020202020204" pitchFamily="34" charset="0"/>
              </a:rPr>
              <a:t>على نقد التلفزيون، أن</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 يأخذ بعين </a:t>
            </a:r>
            <a:r>
              <a:rPr lang="ar-SA" sz="2400" kern="100" dirty="0" err="1">
                <a:effectLst/>
                <a:latin typeface="Arial" panose="020B0604020202020204" pitchFamily="34" charset="0"/>
                <a:ea typeface="Calibri" panose="020F0502020204030204" pitchFamily="34" charset="0"/>
                <a:cs typeface="Arial" panose="020B0604020202020204" pitchFamily="34" charset="0"/>
              </a:rPr>
              <a:t>الإ</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err="1">
                <a:effectLst/>
                <a:latin typeface="Arial" panose="020B0604020202020204" pitchFamily="34" charset="0"/>
                <a:ea typeface="Calibri" panose="020F0502020204030204" pitchFamily="34" charset="0"/>
                <a:cs typeface="Arial" panose="020B0604020202020204" pitchFamily="34" charset="0"/>
              </a:rPr>
              <a:t>عتبار</a:t>
            </a:r>
            <a:r>
              <a:rPr lang="ar-SA" sz="2400" kern="100" dirty="0">
                <a:effectLst/>
                <a:latin typeface="Arial" panose="020B0604020202020204" pitchFamily="34" charset="0"/>
                <a:ea typeface="Calibri" panose="020F0502020204030204" pitchFamily="34" charset="0"/>
                <a:cs typeface="Arial" panose="020B0604020202020204" pitchFamily="34" charset="0"/>
              </a:rPr>
              <a:t> ف</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ط</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ن</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ة </a:t>
            </a:r>
            <a:r>
              <a:rPr lang="ar-SA" sz="2400" kern="100" dirty="0" err="1">
                <a:effectLst/>
                <a:latin typeface="Arial" panose="020B0604020202020204" pitchFamily="34" charset="0"/>
                <a:ea typeface="Calibri" panose="020F0502020204030204" pitchFamily="34" charset="0"/>
                <a:cs typeface="Arial" panose="020B0604020202020204" pitchFamily="34" charset="0"/>
              </a:rPr>
              <a:t>القارىء</a:t>
            </a:r>
            <a:r>
              <a:rPr lang="ar-SA" sz="2400" kern="100" dirty="0">
                <a:effectLst/>
                <a:latin typeface="Arial" panose="020B0604020202020204" pitchFamily="34" charset="0"/>
                <a:ea typeface="Calibri" panose="020F0502020204030204" pitchFamily="34" charset="0"/>
                <a:cs typeface="Arial" panose="020B0604020202020204" pitchFamily="34" charset="0"/>
              </a:rPr>
              <a:t>، </a:t>
            </a:r>
            <a:r>
              <a:rPr lang="ar-SA" sz="2400" kern="100" dirty="0" err="1">
                <a:effectLst/>
                <a:latin typeface="Arial" panose="020B0604020202020204" pitchFamily="34" charset="0"/>
                <a:ea typeface="Calibri" panose="020F0502020204030204" pitchFamily="34" charset="0"/>
                <a:cs typeface="Arial" panose="020B0604020202020204" pitchFamily="34" charset="0"/>
              </a:rPr>
              <a:t>وذ</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err="1">
                <a:effectLst/>
                <a:latin typeface="Arial" panose="020B0604020202020204" pitchFamily="34" charset="0"/>
                <a:ea typeface="Calibri" panose="020F0502020204030204" pitchFamily="34" charset="0"/>
                <a:cs typeface="Arial" panose="020B0604020202020204" pitchFamily="34" charset="0"/>
              </a:rPr>
              <a:t>كا</a:t>
            </a:r>
            <a:r>
              <a:rPr lang="ar-DZ" sz="2400" kern="100" dirty="0">
                <a:effectLst/>
                <a:latin typeface="Arial" panose="020B0604020202020204" pitchFamily="34" charset="0"/>
                <a:ea typeface="Calibri" panose="020F0502020204030204" pitchFamily="34" charset="0"/>
                <a:cs typeface="Arial" panose="020B0604020202020204" pitchFamily="34" charset="0"/>
              </a:rPr>
              <a:t>ئِ</a:t>
            </a:r>
            <a:r>
              <a:rPr lang="ar-SA" sz="2400" kern="100" dirty="0">
                <a:effectLst/>
                <a:latin typeface="Arial" panose="020B0604020202020204" pitchFamily="34" charset="0"/>
                <a:ea typeface="Calibri" panose="020F0502020204030204" pitchFamily="34" charset="0"/>
                <a:cs typeface="Arial" panose="020B0604020202020204" pitchFamily="34" charset="0"/>
              </a:rPr>
              <a:t>ه، وقدرته على تمي</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err="1">
                <a:effectLst/>
                <a:latin typeface="Arial" panose="020B0604020202020204" pitchFamily="34" charset="0"/>
                <a:ea typeface="Calibri" panose="020F0502020204030204" pitchFamily="34" charset="0"/>
                <a:cs typeface="Arial" panose="020B0604020202020204" pitchFamily="34" charset="0"/>
              </a:rPr>
              <a:t>يز</a:t>
            </a:r>
            <a:r>
              <a:rPr lang="ar-SA" sz="2400" kern="100" dirty="0">
                <a:effectLst/>
                <a:latin typeface="Arial" panose="020B0604020202020204" pitchFamily="34" charset="0"/>
                <a:ea typeface="Calibri" panose="020F0502020204030204" pitchFamily="34" charset="0"/>
                <a:cs typeface="Arial" panose="020B0604020202020204" pitchFamily="34" charset="0"/>
              </a:rPr>
              <a:t> النقد الجي</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د الم</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وضوعي الم</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ت</a:t>
            </a:r>
            <a:r>
              <a:rPr lang="ar-DZ" sz="2400" kern="100" dirty="0">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ز</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ن الم</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حايد، من الن</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قد الم</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ت</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ح</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ي</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ز، أو الم</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بني على م</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سألة ت</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صفية الحسابات</a:t>
            </a:r>
            <a:r>
              <a:rPr lang="fr-FR" sz="2400" kern="100" dirty="0">
                <a:effectLst/>
                <a:latin typeface="Calibri" panose="020F0502020204030204" pitchFamily="34" charset="0"/>
                <a:ea typeface="Calibri" panose="020F0502020204030204" pitchFamily="34" charset="0"/>
                <a:cs typeface="Arial" panose="020B0604020202020204" pitchFamily="34" charset="0"/>
              </a:rPr>
              <a:t> </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800"/>
              </a:spcAft>
              <a:buFont typeface="Wingdings" panose="05000000000000000000" pitchFamily="2" charset="2"/>
              <a:buChar char="Ø"/>
            </a:pPr>
            <a:r>
              <a:rPr lang="fr-FR"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أن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يكون على ق</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 من الث</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قافة والمعرفة 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شؤون الفن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ذي هو 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صدد نقده، من خلال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الإ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لمام بمدارسه، تاريخه، عناصره، والوعي 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ور كل 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نصر منها، في تحقيق تكامل العمل... الخ،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ساعد هذه العناصر، الناقد في 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يتي</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حليل والت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فسير، كعناصر مهمة في عملية النقد</a:t>
            </a:r>
            <a:r>
              <a:rPr lang="ar-DZ" sz="2400" kern="100" dirty="0">
                <a:latin typeface="Calibri" panose="020F0502020204030204" pitchFamily="34" charset="0"/>
                <a:ea typeface="Calibri" panose="020F0502020204030204" pitchFamily="34" charset="0"/>
                <a:cs typeface="Arial" panose="020B0604020202020204" pitchFamily="34" charset="0"/>
              </a:rPr>
              <a:t>.</a:t>
            </a:r>
          </a:p>
          <a:p>
            <a:pPr marL="342900" indent="-342900" algn="just" rtl="1">
              <a:lnSpc>
                <a:spcPct val="107000"/>
              </a:lnSpc>
              <a:spcAft>
                <a:spcPts val="800"/>
              </a:spcAft>
              <a:buFont typeface="Wingdings" panose="05000000000000000000" pitchFamily="2" charset="2"/>
              <a:buChar char="Ø"/>
            </a:pPr>
            <a:r>
              <a:rPr lang="ar-DZ"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حلي 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الح</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س الفن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 والن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قدي، الذي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a:t>
            </a:r>
            <a:r>
              <a:rPr lang="ar-DZ" sz="2400" kern="100" dirty="0">
                <a:effectLst/>
                <a:latin typeface="Calibri" panose="020F0502020204030204" pitchFamily="34" charset="0"/>
                <a:ea typeface="Calibri" panose="020F0502020204030204" pitchFamily="34" charset="0"/>
                <a:cs typeface="Arial" panose="020B0604020202020204" pitchFamily="34" charset="0"/>
              </a:rPr>
              <a:t>َكِ</a:t>
            </a:r>
            <a:r>
              <a:rPr lang="ar-SA" sz="2400" kern="100" dirty="0">
                <a:effectLst/>
                <a:latin typeface="Calibri" panose="020F0502020204030204" pitchFamily="34" charset="0"/>
                <a:ea typeface="Calibri" panose="020F0502020204030204" pitchFamily="34" charset="0"/>
                <a:cs typeface="Arial" panose="020B0604020202020204" pitchFamily="34" charset="0"/>
              </a:rPr>
              <a:t>ن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القارىء</a:t>
            </a:r>
            <a:r>
              <a:rPr lang="ar-SA" sz="2400" kern="100" dirty="0">
                <a:effectLst/>
                <a:latin typeface="Calibri" panose="020F0502020204030204" pitchFamily="34" charset="0"/>
                <a:ea typeface="Calibri" panose="020F0502020204030204" pitchFamily="34" charset="0"/>
                <a:cs typeface="Arial" panose="020B0604020202020204" pitchFamily="34" charset="0"/>
              </a:rPr>
              <a:t> من عملية 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ذ</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و</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 للأعمال الفنية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تحليلها، تقييمها دون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شويه</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p>
          <a:p>
            <a:pPr marL="342900" indent="-342900" algn="just" rtl="1">
              <a:lnSpc>
                <a:spcPct val="107000"/>
              </a:lnSpc>
              <a:spcAft>
                <a:spcPts val="800"/>
              </a:spcAft>
              <a:buFont typeface="Wingdings" panose="05000000000000000000" pitchFamily="2" charset="2"/>
              <a:buChar char="Ø"/>
            </a:pPr>
            <a:r>
              <a:rPr lang="ar-SA" sz="2400" dirty="0"/>
              <a:t>الق</a:t>
            </a:r>
            <a:r>
              <a:rPr lang="ar-DZ" sz="2400" dirty="0"/>
              <a:t>ِ</a:t>
            </a:r>
            <a:r>
              <a:rPr lang="ar-SA" sz="2400" dirty="0"/>
              <a:t>يام بالم</a:t>
            </a:r>
            <a:r>
              <a:rPr lang="ar-DZ" sz="2400" dirty="0"/>
              <a:t>ُ</a:t>
            </a:r>
            <a:r>
              <a:rPr lang="ar-SA" sz="2400" dirty="0"/>
              <a:t>قارنة بين الأعمال الفنية المشابهة، سواء</a:t>
            </a:r>
            <a:r>
              <a:rPr lang="ar-DZ" sz="2400" dirty="0"/>
              <a:t>ً</a:t>
            </a:r>
            <a:r>
              <a:rPr lang="ar-SA" sz="2400" dirty="0"/>
              <a:t> كانت ل</a:t>
            </a:r>
            <a:r>
              <a:rPr lang="ar-DZ" sz="2400" dirty="0"/>
              <a:t>ِ</a:t>
            </a:r>
            <a:r>
              <a:rPr lang="ar-SA" sz="2400" dirty="0"/>
              <a:t>نفس الفنان، أو فنانين آخرين في نفس المجال، م</a:t>
            </a:r>
            <a:r>
              <a:rPr lang="ar-DZ" sz="2400" dirty="0"/>
              <a:t>ِمَّ</a:t>
            </a:r>
            <a:r>
              <a:rPr lang="ar-SA" sz="2400" dirty="0"/>
              <a:t>ا ي</a:t>
            </a:r>
            <a:r>
              <a:rPr lang="ar-DZ" sz="2400" dirty="0"/>
              <a:t>ُ</a:t>
            </a:r>
            <a:r>
              <a:rPr lang="ar-SA" sz="2400" dirty="0"/>
              <a:t>حت</a:t>
            </a:r>
            <a:r>
              <a:rPr lang="ar-DZ" sz="2400" dirty="0"/>
              <a:t>ِّ</a:t>
            </a:r>
            <a:r>
              <a:rPr lang="ar-SA" sz="2400" dirty="0"/>
              <a:t>م عليه ال</a:t>
            </a:r>
            <a:r>
              <a:rPr lang="ar-DZ" sz="2400" dirty="0"/>
              <a:t>إِ</a:t>
            </a:r>
            <a:r>
              <a:rPr lang="ar-SA" sz="2400" dirty="0"/>
              <a:t>س</a:t>
            </a:r>
            <a:r>
              <a:rPr lang="ar-DZ" sz="2400" dirty="0"/>
              <a:t>ْ</a:t>
            </a:r>
            <a:r>
              <a:rPr lang="ar-SA" sz="2400" dirty="0"/>
              <a:t>تناد إلى م</a:t>
            </a:r>
            <a:r>
              <a:rPr lang="ar-DZ" sz="2400" dirty="0"/>
              <a:t>َ</a:t>
            </a:r>
            <a:r>
              <a:rPr lang="ar-SA" sz="2400" dirty="0"/>
              <a:t>راجع ووثائق ت</a:t>
            </a:r>
            <a:r>
              <a:rPr lang="ar-DZ" sz="2400" dirty="0"/>
              <a:t>ُ</a:t>
            </a:r>
            <a:r>
              <a:rPr lang="ar-SA" sz="2400" dirty="0"/>
              <a:t>مك</a:t>
            </a:r>
            <a:r>
              <a:rPr lang="ar-DZ" sz="2400" dirty="0"/>
              <a:t>ِّ</a:t>
            </a:r>
            <a:r>
              <a:rPr lang="ar-SA" sz="2400" dirty="0"/>
              <a:t>نه من التأطير التاريخي، وربطها بما ي</a:t>
            </a:r>
            <a:r>
              <a:rPr lang="ar-DZ" sz="2400" dirty="0"/>
              <a:t>َ</a:t>
            </a:r>
            <a:r>
              <a:rPr lang="ar-SA" sz="2400" dirty="0"/>
              <a:t>سب</a:t>
            </a:r>
            <a:r>
              <a:rPr lang="ar-DZ" sz="2400" dirty="0"/>
              <a:t>ِ</a:t>
            </a:r>
            <a:r>
              <a:rPr lang="ar-SA" sz="2400" dirty="0"/>
              <a:t>ق</a:t>
            </a:r>
            <a:r>
              <a:rPr lang="ar-DZ" sz="2400" dirty="0"/>
              <a:t>ُ</a:t>
            </a:r>
            <a:r>
              <a:rPr lang="ar-SA" sz="2400" dirty="0"/>
              <a:t>ها أو ي</a:t>
            </a:r>
            <a:r>
              <a:rPr lang="ar-DZ" sz="2400" dirty="0"/>
              <a:t>ُ</a:t>
            </a:r>
            <a:r>
              <a:rPr lang="ar-SA" sz="2400" dirty="0" err="1"/>
              <a:t>ماث</a:t>
            </a:r>
            <a:r>
              <a:rPr lang="ar-DZ" sz="2400" dirty="0"/>
              <a:t>ِ</a:t>
            </a:r>
            <a:r>
              <a:rPr lang="ar-SA" sz="2400" dirty="0"/>
              <a:t>لها من أعمال</a:t>
            </a:r>
            <a:r>
              <a:rPr lang="fr-FR" sz="2400" dirty="0"/>
              <a:t>. </a:t>
            </a:r>
          </a:p>
          <a:p>
            <a:pPr marL="342900" indent="-342900" algn="r" rtl="1">
              <a:lnSpc>
                <a:spcPct val="107000"/>
              </a:lnSpc>
              <a:spcAft>
                <a:spcPts val="800"/>
              </a:spcAft>
              <a:buFontTx/>
              <a:buChar char="-"/>
            </a:pP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a:extLst>
              <a:ext uri="{FF2B5EF4-FFF2-40B4-BE49-F238E27FC236}">
                <a16:creationId xmlns:a16="http://schemas.microsoft.com/office/drawing/2014/main" id="{9C73C433-F395-58B7-E861-41D840C76F06}"/>
              </a:ext>
            </a:extLst>
          </p:cNvPr>
          <p:cNvSpPr/>
          <p:nvPr/>
        </p:nvSpPr>
        <p:spPr>
          <a:xfrm>
            <a:off x="3949610" y="552196"/>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04</a:t>
            </a:r>
            <a:endParaRPr lang="en-US" sz="4000" b="1" dirty="0">
              <a:ea typeface="Roboto Light" panose="02000000000000000000" pitchFamily="2" charset="0"/>
            </a:endParaRPr>
          </a:p>
        </p:txBody>
      </p:sp>
    </p:spTree>
    <p:extLst>
      <p:ext uri="{BB962C8B-B14F-4D97-AF65-F5344CB8AC3E}">
        <p14:creationId xmlns:p14="http://schemas.microsoft.com/office/powerpoint/2010/main" val="3885023104"/>
      </p:ext>
    </p:extLst>
  </p:cSld>
  <p:clrMapOvr>
    <a:masterClrMapping/>
  </p:clrMapOvr>
  <p:transition spd="med" advTm="507434">
    <p:pull/>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2E1461-C6E6-A1E0-DF28-B7AC625B375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62D97DF-9ACA-2D37-C67E-F2F5E644BF4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74217AA1-950D-D14F-495C-1C18FD68F423}"/>
              </a:ext>
            </a:extLst>
          </p:cNvPr>
          <p:cNvSpPr/>
          <p:nvPr/>
        </p:nvSpPr>
        <p:spPr>
          <a:xfrm rot="16200000" flipV="1">
            <a:off x="-2786743" y="4262694"/>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D12B951F-1C78-3F30-EE14-3C54F993925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D046381-D5E7-7900-D301-17468E501D7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Espace réservé pour une image  6">
            <a:extLst>
              <a:ext uri="{FF2B5EF4-FFF2-40B4-BE49-F238E27FC236}">
                <a16:creationId xmlns:a16="http://schemas.microsoft.com/office/drawing/2014/main" id="{69805B76-891D-D7B7-F7C7-4F2360FC0D99}"/>
              </a:ext>
            </a:extLst>
          </p:cNvPr>
          <p:cNvSpPr>
            <a:spLocks noGrp="1"/>
          </p:cNvSpPr>
          <p:nvPr>
            <p:ph type="pic" sz="quarter" idx="10"/>
          </p:nvPr>
        </p:nvSpPr>
        <p:spPr>
          <a:xfrm>
            <a:off x="-2220520" y="-832103"/>
            <a:ext cx="6826172" cy="6857998"/>
          </a:xfrm>
        </p:spPr>
      </p:sp>
      <p:sp>
        <p:nvSpPr>
          <p:cNvPr id="4" name="ZoneTexte 3">
            <a:extLst>
              <a:ext uri="{FF2B5EF4-FFF2-40B4-BE49-F238E27FC236}">
                <a16:creationId xmlns:a16="http://schemas.microsoft.com/office/drawing/2014/main" id="{328EC410-1CF9-B6F9-6BA9-C97A3CBFAE7A}"/>
              </a:ext>
            </a:extLst>
          </p:cNvPr>
          <p:cNvSpPr txBox="1"/>
          <p:nvPr/>
        </p:nvSpPr>
        <p:spPr>
          <a:xfrm>
            <a:off x="1513272" y="1322233"/>
            <a:ext cx="9792016" cy="967765"/>
          </a:xfrm>
          <a:prstGeom prst="rect">
            <a:avLst/>
          </a:prstGeom>
          <a:noFill/>
        </p:spPr>
        <p:txBody>
          <a:bodyPr wrap="square">
            <a:spAutoFit/>
          </a:bodyPr>
          <a:lstStyle/>
          <a:p>
            <a:pPr algn="just" rtl="1">
              <a:lnSpc>
                <a:spcPct val="107000"/>
              </a:lnSpc>
              <a:spcAft>
                <a:spcPts val="800"/>
              </a:spcAft>
              <a:buNone/>
            </a:pPr>
            <a:endParaRPr lang="ar-DZ"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ZoneTexte 8">
            <a:extLst>
              <a:ext uri="{FF2B5EF4-FFF2-40B4-BE49-F238E27FC236}">
                <a16:creationId xmlns:a16="http://schemas.microsoft.com/office/drawing/2014/main" id="{DB8CDA76-DAC4-C2C1-4094-3FB2BB34C01E}"/>
              </a:ext>
            </a:extLst>
          </p:cNvPr>
          <p:cNvSpPr txBox="1"/>
          <p:nvPr/>
        </p:nvSpPr>
        <p:spPr>
          <a:xfrm>
            <a:off x="3763377" y="760443"/>
            <a:ext cx="7222732" cy="643894"/>
          </a:xfrm>
          <a:prstGeom prst="rect">
            <a:avLst/>
          </a:prstGeom>
          <a:noFill/>
        </p:spPr>
        <p:txBody>
          <a:bodyPr wrap="square">
            <a:spAutoFit/>
          </a:bodyPr>
          <a:lstStyle/>
          <a:p>
            <a:pPr algn="ctr">
              <a:lnSpc>
                <a:spcPct val="120000"/>
              </a:lnSpc>
            </a:pPr>
            <a:r>
              <a:rPr lang="ar-DZ" sz="3200" b="1" dirty="0">
                <a:solidFill>
                  <a:srgbClr val="00B0F0"/>
                </a:solidFill>
                <a:latin typeface="Alexandria" charset="0"/>
                <a:cs typeface="Alexandria" charset="0"/>
              </a:rPr>
              <a:t>مقتضيات وشروط النقـــــد التــلفزيـــــــــــوني </a:t>
            </a:r>
          </a:p>
        </p:txBody>
      </p:sp>
      <p:sp>
        <p:nvSpPr>
          <p:cNvPr id="10" name="Rectangle 9">
            <a:extLst>
              <a:ext uri="{FF2B5EF4-FFF2-40B4-BE49-F238E27FC236}">
                <a16:creationId xmlns:a16="http://schemas.microsoft.com/office/drawing/2014/main" id="{1001C977-ED8E-40E1-E4B6-611356AFEC5E}"/>
              </a:ext>
            </a:extLst>
          </p:cNvPr>
          <p:cNvSpPr/>
          <p:nvPr/>
        </p:nvSpPr>
        <p:spPr>
          <a:xfrm>
            <a:off x="3756350" y="652810"/>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04</a:t>
            </a:r>
            <a:endParaRPr lang="en-US" sz="4000" b="1" dirty="0">
              <a:ea typeface="Roboto Light" panose="02000000000000000000" pitchFamily="2" charset="0"/>
            </a:endParaRPr>
          </a:p>
        </p:txBody>
      </p:sp>
      <p:sp>
        <p:nvSpPr>
          <p:cNvPr id="5" name="ZoneTexte 4">
            <a:extLst>
              <a:ext uri="{FF2B5EF4-FFF2-40B4-BE49-F238E27FC236}">
                <a16:creationId xmlns:a16="http://schemas.microsoft.com/office/drawing/2014/main" id="{2F99AB2A-AC47-409A-95E8-BEF2A4B350FE}"/>
              </a:ext>
            </a:extLst>
          </p:cNvPr>
          <p:cNvSpPr txBox="1"/>
          <p:nvPr/>
        </p:nvSpPr>
        <p:spPr>
          <a:xfrm>
            <a:off x="2652824" y="1701707"/>
            <a:ext cx="8192386" cy="3541611"/>
          </a:xfrm>
          <a:prstGeom prst="rect">
            <a:avLst/>
          </a:prstGeom>
          <a:noFill/>
        </p:spPr>
        <p:txBody>
          <a:bodyPr wrap="square">
            <a:spAutoFit/>
          </a:bodyPr>
          <a:lstStyle/>
          <a:p>
            <a:pPr marL="342900" indent="-342900" algn="just" rtl="1">
              <a:lnSpc>
                <a:spcPct val="107000"/>
              </a:lnSpc>
              <a:spcAft>
                <a:spcPts val="800"/>
              </a:spcAft>
              <a:buFont typeface="Wingdings" panose="05000000000000000000" pitchFamily="2" charset="2"/>
              <a:buChar char="Ø"/>
            </a:pPr>
            <a:r>
              <a:rPr lang="ar-SA" sz="2400" kern="100" dirty="0">
                <a:effectLst/>
                <a:latin typeface="Calibri" panose="020F0502020204030204" pitchFamily="34" charset="0"/>
                <a:ea typeface="Calibri" panose="020F0502020204030204" pitchFamily="34" charset="0"/>
                <a:cs typeface="Arial" panose="020B0604020202020204" pitchFamily="34" charset="0"/>
              </a:rPr>
              <a:t>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حلي بالـموضوعية والنزاهة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والإ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لتزام</a:t>
            </a:r>
            <a:r>
              <a:rPr lang="ar-SA" sz="2400" kern="100" dirty="0">
                <a:effectLst/>
                <a:latin typeface="Calibri" panose="020F0502020204030204" pitchFamily="34" charset="0"/>
                <a:ea typeface="Calibri" panose="020F0502020204030204" pitchFamily="34" charset="0"/>
                <a:cs typeface="Arial" panose="020B0604020202020204" pitchFamily="34" charset="0"/>
              </a:rPr>
              <a:t> 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قواعد النقد الع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لمي، وعدم 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سرع في 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طلاق الأحكام، بل يجب البحث عن المعلومة الصحيحة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راجعتها</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a:p>
            <a:pPr marL="342900" indent="-342900" algn="just" rtl="1">
              <a:lnSpc>
                <a:spcPct val="107000"/>
              </a:lnSpc>
              <a:spcAft>
                <a:spcPts val="800"/>
              </a:spcAft>
              <a:buFont typeface="Wingdings" panose="05000000000000000000" pitchFamily="2" charset="2"/>
              <a:buChar char="Ø"/>
            </a:pPr>
            <a:r>
              <a:rPr lang="ar-SA" sz="2400" kern="100" dirty="0">
                <a:effectLst/>
                <a:latin typeface="Calibri" panose="020F0502020204030204" pitchFamily="34" charset="0"/>
                <a:ea typeface="Calibri" panose="020F0502020204030204" pitchFamily="34" charset="0"/>
                <a:cs typeface="Arial" panose="020B0604020202020204" pitchFamily="34" charset="0"/>
              </a:rPr>
              <a:t>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دم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الإ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سراف</a:t>
            </a:r>
            <a:r>
              <a:rPr lang="ar-SA" sz="2400" kern="100" dirty="0">
                <a:effectLst/>
                <a:latin typeface="Calibri" panose="020F0502020204030204" pitchFamily="34" charset="0"/>
                <a:ea typeface="Calibri" panose="020F0502020204030204" pitchFamily="34" charset="0"/>
                <a:cs typeface="Arial" panose="020B0604020202020204" pitchFamily="34" charset="0"/>
              </a:rPr>
              <a:t> في 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فاصيل</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الج</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زئية</a:t>
            </a:r>
            <a:r>
              <a:rPr lang="ar-SA" sz="2400" kern="100" dirty="0">
                <a:effectLst/>
                <a:latin typeface="Calibri" panose="020F0502020204030204" pitchFamily="34" charset="0"/>
                <a:ea typeface="Calibri" panose="020F0502020204030204" pitchFamily="34" charset="0"/>
                <a:cs typeface="Arial" panose="020B0604020202020204" pitchFamily="34" charset="0"/>
              </a:rPr>
              <a:t>، فالمهم هو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ستخلاص</a:t>
            </a:r>
            <a:r>
              <a:rPr lang="ar-SA" sz="2400" kern="100" dirty="0">
                <a:effectLst/>
                <a:latin typeface="Calibri" panose="020F0502020204030204" pitchFamily="34" charset="0"/>
                <a:ea typeface="Calibri" panose="020F0502020204030204" pitchFamily="34" charset="0"/>
                <a:cs typeface="Arial" panose="020B0604020202020204" pitchFamily="34" charset="0"/>
              </a:rPr>
              <a:t> أ</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ص</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الة العمل الفن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فر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ه</a:t>
            </a:r>
            <a:r>
              <a:rPr lang="fr-FR" sz="2400" kern="100" dirty="0">
                <a:effectLst/>
                <a:latin typeface="Calibri" panose="020F0502020204030204" pitchFamily="34" charset="0"/>
                <a:ea typeface="Calibri" panose="020F0502020204030204" pitchFamily="34" charset="0"/>
                <a:cs typeface="Arial" panose="020B0604020202020204" pitchFamily="34" charset="0"/>
              </a:rPr>
              <a:t>. </a:t>
            </a:r>
          </a:p>
          <a:p>
            <a:pPr marL="342900" indent="-342900" algn="just" rtl="1">
              <a:lnSpc>
                <a:spcPct val="107000"/>
              </a:lnSpc>
              <a:spcAft>
                <a:spcPts val="800"/>
              </a:spcAft>
              <a:buFont typeface="Wingdings" panose="05000000000000000000" pitchFamily="2" charset="2"/>
              <a:buChar char="Ø"/>
            </a:pPr>
            <a:r>
              <a:rPr lang="ar-SA" sz="2400" kern="100" dirty="0">
                <a:effectLst/>
                <a:latin typeface="Calibri" panose="020F0502020204030204" pitchFamily="34" charset="0"/>
                <a:ea typeface="Calibri" panose="020F0502020204030204" pitchFamily="34" charset="0"/>
                <a:cs typeface="Arial" panose="020B0604020202020204" pitchFamily="34" charset="0"/>
              </a:rPr>
              <a:t>أن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تمت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 الناقد، 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ك</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ة الن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تي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مكن أن ت</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كت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س</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 وهي 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حدى ثلاث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ك</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ات،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ك</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ة الإنتاج، والثانية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ك</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ة التذوق، والثالثة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ك</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ة النقد</a:t>
            </a:r>
            <a:r>
              <a:rPr lang="fr-FR" sz="2400" kern="100" dirty="0">
                <a:effectLst/>
                <a:latin typeface="Calibri" panose="020F0502020204030204" pitchFamily="34" charset="0"/>
                <a:ea typeface="Calibri" panose="020F0502020204030204" pitchFamily="34" charset="0"/>
                <a:cs typeface="Arial" panose="020B0604020202020204" pitchFamily="34" charset="0"/>
              </a:rPr>
              <a:t>. </a:t>
            </a:r>
          </a:p>
          <a:p>
            <a:pPr marL="342900" indent="-342900" algn="just" rtl="1">
              <a:lnSpc>
                <a:spcPct val="107000"/>
              </a:lnSpc>
              <a:spcAft>
                <a:spcPts val="800"/>
              </a:spcAft>
              <a:buFont typeface="Wingdings" panose="05000000000000000000" pitchFamily="2" charset="2"/>
              <a:buChar char="Ø"/>
            </a:pPr>
            <a:r>
              <a:rPr lang="ar-SA" sz="2400" kern="100" dirty="0">
                <a:effectLst/>
                <a:latin typeface="Calibri" panose="020F0502020204030204" pitchFamily="34" charset="0"/>
                <a:ea typeface="Calibri" panose="020F0502020204030204" pitchFamily="34" charset="0"/>
                <a:cs typeface="Arial" panose="020B0604020202020204" pitchFamily="34" charset="0"/>
              </a:rPr>
              <a:t>أن يكون الناقد قادرا على تحديد و</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جهة 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ظره</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تحديدا واضح</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 دقيق</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فالن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قد في ج</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وهره 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أ</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 شخصي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حتى وإن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س</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ح بالمعلومات والموضوعية والح</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ياد</a:t>
            </a:r>
            <a:r>
              <a:rPr lang="fr-FR" sz="2400" kern="100" dirty="0">
                <a:effectLst/>
                <a:latin typeface="Calibri" panose="020F0502020204030204" pitchFamily="34" charset="0"/>
                <a:ea typeface="Calibri" panose="020F0502020204030204" pitchFamily="34" charset="0"/>
                <a:cs typeface="Arial" panose="020B0604020202020204" pitchFamily="34" charset="0"/>
              </a:rPr>
              <a:t> .</a:t>
            </a:r>
          </a:p>
        </p:txBody>
      </p:sp>
    </p:spTree>
    <p:extLst>
      <p:ext uri="{BB962C8B-B14F-4D97-AF65-F5344CB8AC3E}">
        <p14:creationId xmlns:p14="http://schemas.microsoft.com/office/powerpoint/2010/main" val="101267484"/>
      </p:ext>
    </p:extLst>
  </p:cSld>
  <p:clrMapOvr>
    <a:masterClrMapping/>
  </p:clrMapOvr>
  <p:transition spd="med" advTm="507434">
    <p:pull/>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570FE9-8609-3616-C437-1B4C64785559}"/>
            </a:ext>
          </a:extLst>
        </p:cNvPr>
        <p:cNvGrpSpPr/>
        <p:nvPr/>
      </p:nvGrpSpPr>
      <p:grpSpPr>
        <a:xfrm>
          <a:off x="0" y="0"/>
          <a:ext cx="0" cy="0"/>
          <a:chOff x="0" y="0"/>
          <a:chExt cx="0" cy="0"/>
        </a:xfrm>
      </p:grpSpPr>
      <p:pic>
        <p:nvPicPr>
          <p:cNvPr id="14" name="Image 13">
            <a:extLst>
              <a:ext uri="{FF2B5EF4-FFF2-40B4-BE49-F238E27FC236}">
                <a16:creationId xmlns:a16="http://schemas.microsoft.com/office/drawing/2014/main" id="{81B32C54-6BAB-E347-4AD0-61E2F0F5A4D9}"/>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946528" y="1607606"/>
            <a:ext cx="10661272" cy="5039214"/>
          </a:xfrm>
          <a:prstGeom prst="rect">
            <a:avLst/>
          </a:prstGeom>
          <a:ln>
            <a:noFill/>
          </a:ln>
          <a:effectLst>
            <a:outerShdw blurRad="292100" dist="139700" dir="2700000" algn="tl" rotWithShape="0">
              <a:srgbClr val="333333">
                <a:alpha val="65000"/>
              </a:srgbClr>
            </a:outerShdw>
          </a:effectLst>
        </p:spPr>
      </p:pic>
      <p:sp>
        <p:nvSpPr>
          <p:cNvPr id="2" name="Right Triangle 1">
            <a:extLst>
              <a:ext uri="{FF2B5EF4-FFF2-40B4-BE49-F238E27FC236}">
                <a16:creationId xmlns:a16="http://schemas.microsoft.com/office/drawing/2014/main" id="{40115A52-C285-5CA0-F941-9D4737E1108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C1E789FB-BA19-68E5-E660-6261617F7173}"/>
              </a:ext>
            </a:extLst>
          </p:cNvPr>
          <p:cNvSpPr/>
          <p:nvPr/>
        </p:nvSpPr>
        <p:spPr>
          <a:xfrm rot="16200000" flipV="1">
            <a:off x="-2786743" y="4262694"/>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D69B5094-91EF-36A0-64B8-F905B8C09AB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33978A6D-ED14-C6C9-22E7-6820809DB64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ZoneTexte 3">
            <a:extLst>
              <a:ext uri="{FF2B5EF4-FFF2-40B4-BE49-F238E27FC236}">
                <a16:creationId xmlns:a16="http://schemas.microsoft.com/office/drawing/2014/main" id="{98B51CB0-7619-3329-170A-6EB5BDD18B6D}"/>
              </a:ext>
            </a:extLst>
          </p:cNvPr>
          <p:cNvSpPr txBox="1"/>
          <p:nvPr/>
        </p:nvSpPr>
        <p:spPr>
          <a:xfrm>
            <a:off x="1116994" y="1707716"/>
            <a:ext cx="9792016" cy="967765"/>
          </a:xfrm>
          <a:prstGeom prst="rect">
            <a:avLst/>
          </a:prstGeom>
          <a:noFill/>
        </p:spPr>
        <p:txBody>
          <a:bodyPr wrap="square">
            <a:spAutoFit/>
          </a:bodyPr>
          <a:lstStyle/>
          <a:p>
            <a:pPr algn="just" rtl="1">
              <a:lnSpc>
                <a:spcPct val="107000"/>
              </a:lnSpc>
              <a:spcAft>
                <a:spcPts val="800"/>
              </a:spcAft>
              <a:buNone/>
            </a:pPr>
            <a:endParaRPr lang="ar-DZ"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a:extLst>
              <a:ext uri="{FF2B5EF4-FFF2-40B4-BE49-F238E27FC236}">
                <a16:creationId xmlns:a16="http://schemas.microsoft.com/office/drawing/2014/main" id="{74677226-73C6-B450-CB73-3EC0A5BA39C9}"/>
              </a:ext>
            </a:extLst>
          </p:cNvPr>
          <p:cNvSpPr/>
          <p:nvPr/>
        </p:nvSpPr>
        <p:spPr>
          <a:xfrm>
            <a:off x="4321023" y="629166"/>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05</a:t>
            </a:r>
            <a:endParaRPr lang="en-US" sz="4000" b="1" dirty="0">
              <a:ea typeface="Roboto Light" panose="02000000000000000000" pitchFamily="2" charset="0"/>
            </a:endParaRPr>
          </a:p>
        </p:txBody>
      </p:sp>
      <p:sp>
        <p:nvSpPr>
          <p:cNvPr id="5" name="ZoneTexte 4">
            <a:extLst>
              <a:ext uri="{FF2B5EF4-FFF2-40B4-BE49-F238E27FC236}">
                <a16:creationId xmlns:a16="http://schemas.microsoft.com/office/drawing/2014/main" id="{5AC86F29-D7BC-5028-50B3-3E9812572FD3}"/>
              </a:ext>
            </a:extLst>
          </p:cNvPr>
          <p:cNvSpPr txBox="1"/>
          <p:nvPr/>
        </p:nvSpPr>
        <p:spPr>
          <a:xfrm>
            <a:off x="2046215" y="1692361"/>
            <a:ext cx="9422297" cy="5159618"/>
          </a:xfrm>
          <a:prstGeom prst="rect">
            <a:avLst/>
          </a:prstGeom>
          <a:noFill/>
        </p:spPr>
        <p:txBody>
          <a:bodyPr wrap="square">
            <a:spAutoFit/>
          </a:bodyPr>
          <a:lstStyle/>
          <a:p>
            <a:pPr algn="r"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ف</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 الباحثون على أن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قد الإذاعي والتلفزيوني في العالم العربي</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ضعيف ولم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صل إلى المستوى المطلوب، إذ</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يعتمد غالبًا على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نطباعات</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الش</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خصية ويعاني من غياب الدراسات الإحصائية والمراجع العلمية. كما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يقه </a:t>
            </a:r>
            <a:r>
              <a:rPr lang="ar-SA" sz="2400" b="1" kern="100" dirty="0">
                <a:effectLst/>
                <a:latin typeface="Calibri" panose="020F0502020204030204" pitchFamily="34" charset="0"/>
                <a:ea typeface="Calibri" panose="020F0502020204030204" pitchFamily="34" charset="0"/>
                <a:cs typeface="Arial" panose="020B0604020202020204" pitchFamily="34" charset="0"/>
              </a:rPr>
              <a:t>الر</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قابة الس</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لطوية</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تي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س</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خدم الإعلام ك</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أداة أ</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ولوجية</a:t>
            </a:r>
            <a:r>
              <a:rPr lang="ar-SA" sz="2400" kern="100" dirty="0">
                <a:effectLst/>
                <a:latin typeface="Calibri" panose="020F0502020204030204" pitchFamily="34" charset="0"/>
                <a:ea typeface="Calibri" panose="020F0502020204030204" pitchFamily="34" charset="0"/>
                <a:cs typeface="Arial" panose="020B0604020202020204" pitchFamily="34" charset="0"/>
              </a:rPr>
              <a:t>، بينما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ك</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ز المحط</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ات الخاصة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على المكاسب المالية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أكثر من الن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قد الجاد.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وت</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قتصر</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مارسات</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النقدية في الغالب على 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دوات</a:t>
            </a:r>
            <a:r>
              <a:rPr lang="ar-SA" sz="2400" kern="100" dirty="0">
                <a:effectLst/>
                <a:latin typeface="Calibri" panose="020F0502020204030204" pitchFamily="34" charset="0"/>
                <a:ea typeface="Calibri" panose="020F0502020204030204" pitchFamily="34" charset="0"/>
                <a:cs typeface="Arial" panose="020B0604020202020204" pitchFamily="34" charset="0"/>
              </a:rPr>
              <a:t> سطحية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 ع</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ض بعض الأعمال، خاصة الدرامية، دون أن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ى إلى مستوى النقد الإعلامي الحقيقي</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endParaRPr lang="ar-DZ"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r>
              <a:rPr lang="ar-SA" sz="2400" dirty="0"/>
              <a:t>وي</a:t>
            </a:r>
            <a:r>
              <a:rPr lang="ar-DZ" sz="2400" dirty="0"/>
              <a:t>ُ</a:t>
            </a:r>
            <a:r>
              <a:rPr lang="ar-SA" sz="2400" dirty="0"/>
              <a:t>مكننا أن ن</a:t>
            </a:r>
            <a:r>
              <a:rPr lang="ar-DZ" sz="2400" dirty="0"/>
              <a:t>ُ</a:t>
            </a:r>
            <a:r>
              <a:rPr lang="ar-SA" sz="2400" dirty="0"/>
              <a:t>حد</a:t>
            </a:r>
            <a:r>
              <a:rPr lang="ar-DZ" sz="2400" dirty="0"/>
              <a:t>ِّ</a:t>
            </a:r>
            <a:r>
              <a:rPr lang="ar-SA" sz="2400" dirty="0"/>
              <a:t>د أسـباب ق</a:t>
            </a:r>
            <a:r>
              <a:rPr lang="ar-DZ" sz="2400" dirty="0"/>
              <a:t>ُ</a:t>
            </a:r>
            <a:r>
              <a:rPr lang="ar-SA" sz="2400" dirty="0"/>
              <a:t>ص</a:t>
            </a:r>
            <a:r>
              <a:rPr lang="ar-DZ" sz="2400" dirty="0"/>
              <a:t>ُ</a:t>
            </a:r>
            <a:r>
              <a:rPr lang="ar-SA" sz="2400" dirty="0"/>
              <a:t>ور الن</a:t>
            </a:r>
            <a:r>
              <a:rPr lang="ar-DZ" sz="2400" dirty="0"/>
              <a:t>َّ</a:t>
            </a:r>
            <a:r>
              <a:rPr lang="ar-SA" sz="2400" dirty="0"/>
              <a:t>قد التلفزيوني والإذاعي في دول العالم العربي في </a:t>
            </a:r>
            <a:r>
              <a:rPr lang="ar-SA" sz="2400" dirty="0" err="1"/>
              <a:t>العناصرالآتية</a:t>
            </a:r>
            <a:r>
              <a:rPr lang="ar-SA" sz="2400" dirty="0"/>
              <a:t>:</a:t>
            </a:r>
            <a:endParaRPr lang="fr-FR" sz="2400" dirty="0"/>
          </a:p>
          <a:p>
            <a:pPr algn="just" rtl="1"/>
            <a:r>
              <a:rPr lang="ar-SA" sz="2400" dirty="0"/>
              <a:t>1- الـن</a:t>
            </a:r>
            <a:r>
              <a:rPr lang="ar-DZ" sz="2400" dirty="0"/>
              <a:t>َّ</a:t>
            </a:r>
            <a:r>
              <a:rPr lang="ar-SA" sz="2400" dirty="0"/>
              <a:t>قد الإعلامي الج</a:t>
            </a:r>
            <a:r>
              <a:rPr lang="ar-DZ" sz="2400" dirty="0"/>
              <a:t>َ</a:t>
            </a:r>
            <a:r>
              <a:rPr lang="ar-SA" sz="2400" dirty="0"/>
              <a:t>اد، وهـو النقد الذي يتجسـد من خلال مساهـمات تقليدية ت</a:t>
            </a:r>
            <a:r>
              <a:rPr lang="ar-DZ" sz="2400" dirty="0"/>
              <a:t>ُ</a:t>
            </a:r>
            <a:r>
              <a:rPr lang="ar-SA" sz="2400" dirty="0"/>
              <a:t>وصف من ق</a:t>
            </a:r>
            <a:r>
              <a:rPr lang="ar-DZ" sz="2400" dirty="0"/>
              <a:t>ِ</a:t>
            </a:r>
            <a:r>
              <a:rPr lang="ar-SA" sz="2400" dirty="0"/>
              <a:t>ب</a:t>
            </a:r>
            <a:r>
              <a:rPr lang="ar-DZ" sz="2400" dirty="0"/>
              <a:t>َ</a:t>
            </a:r>
            <a:r>
              <a:rPr lang="ar-SA" sz="2400" dirty="0"/>
              <a:t>ل </a:t>
            </a:r>
            <a:r>
              <a:rPr lang="ar-SA" sz="2400" b="1" dirty="0"/>
              <a:t>كريسـتيان </a:t>
            </a:r>
            <a:r>
              <a:rPr lang="ar-SA" sz="2400" b="1" dirty="0" err="1"/>
              <a:t>ماتـز</a:t>
            </a:r>
            <a:r>
              <a:rPr lang="ar-SA" sz="2400" b="1" dirty="0"/>
              <a:t> </a:t>
            </a:r>
            <a:r>
              <a:rPr lang="ar-SA" sz="2400" dirty="0"/>
              <a:t>بال</a:t>
            </a:r>
            <a:r>
              <a:rPr lang="ar-DZ" sz="2400" dirty="0"/>
              <a:t>ِ</a:t>
            </a:r>
            <a:r>
              <a:rPr lang="ar-SA" sz="2400" dirty="0" err="1"/>
              <a:t>إنطباعـية</a:t>
            </a:r>
            <a:r>
              <a:rPr lang="ar-SA" sz="2400" dirty="0"/>
              <a:t>، ل</a:t>
            </a:r>
            <a:r>
              <a:rPr lang="ar-DZ" sz="2400" dirty="0"/>
              <a:t>َ</a:t>
            </a:r>
            <a:r>
              <a:rPr lang="ar-SA" sz="2400" dirty="0"/>
              <a:t>كنها ت</a:t>
            </a:r>
            <a:r>
              <a:rPr lang="ar-DZ" sz="2400" dirty="0"/>
              <a:t>َ</a:t>
            </a:r>
            <a:r>
              <a:rPr lang="ar-SA" sz="2400" dirty="0"/>
              <a:t>كتفي بتناول بعض الم</a:t>
            </a:r>
            <a:r>
              <a:rPr lang="ar-DZ" sz="2400" dirty="0"/>
              <a:t>َ</a:t>
            </a:r>
            <a:r>
              <a:rPr lang="ar-SA" sz="2400" dirty="0"/>
              <a:t>د</a:t>
            </a:r>
            <a:r>
              <a:rPr lang="ar-DZ" sz="2400" dirty="0"/>
              <a:t>ْ</a:t>
            </a:r>
            <a:r>
              <a:rPr lang="ar-SA" sz="2400" dirty="0"/>
              <a:t>ل</a:t>
            </a:r>
            <a:r>
              <a:rPr lang="ar-DZ" sz="2400" dirty="0"/>
              <a:t>ُ</a:t>
            </a:r>
            <a:r>
              <a:rPr lang="ar-SA" sz="2400" dirty="0"/>
              <a:t>ولات من</a:t>
            </a:r>
            <a:r>
              <a:rPr lang="ar-DZ" sz="2400" dirty="0"/>
              <a:t> </a:t>
            </a:r>
            <a:r>
              <a:rPr lang="ar-SA" sz="2400" dirty="0"/>
              <a:t>الإنسانية، </a:t>
            </a:r>
            <a:r>
              <a:rPr lang="ar-DZ" sz="2400" dirty="0"/>
              <a:t>ال</a:t>
            </a:r>
            <a:r>
              <a:rPr lang="ar-SA" sz="2400" dirty="0"/>
              <a:t>ن</a:t>
            </a:r>
            <a:r>
              <a:rPr lang="ar-DZ" sz="2400" dirty="0"/>
              <a:t>َّ</a:t>
            </a:r>
            <a:r>
              <a:rPr lang="ar-SA" sz="2400" dirty="0"/>
              <a:t>فسية الشخصيات، المضمون </a:t>
            </a:r>
            <a:r>
              <a:rPr lang="ar-SA" sz="2400" dirty="0" err="1"/>
              <a:t>الإجتماعي</a:t>
            </a:r>
            <a:r>
              <a:rPr lang="ar-SA" sz="2400" dirty="0"/>
              <a:t> للفيلم، الرسالة ال</a:t>
            </a:r>
            <a:r>
              <a:rPr lang="ar-DZ" sz="2400" dirty="0"/>
              <a:t>أَ</a:t>
            </a:r>
            <a:r>
              <a:rPr lang="ar-SA" sz="2400" dirty="0" err="1"/>
              <a:t>ديـولـوجـية</a:t>
            </a:r>
            <a:r>
              <a:rPr lang="ar-SA" sz="2400" dirty="0"/>
              <a:t> للمخرج.. وتتجنـب دراسة العناصر الد</a:t>
            </a:r>
            <a:r>
              <a:rPr lang="ar-DZ" sz="2400" dirty="0"/>
              <a:t>َّ</a:t>
            </a:r>
            <a:r>
              <a:rPr lang="ar-SA" sz="2400" dirty="0"/>
              <a:t>الة ال</a:t>
            </a:r>
            <a:r>
              <a:rPr lang="ar-DZ" sz="2400" dirty="0"/>
              <a:t>َّ</a:t>
            </a:r>
            <a:r>
              <a:rPr lang="ar-SA" sz="2400" dirty="0"/>
              <a:t>ت</a:t>
            </a:r>
            <a:r>
              <a:rPr lang="ar-DZ" sz="2400" dirty="0"/>
              <a:t>ِ</a:t>
            </a:r>
            <a:r>
              <a:rPr lang="ar-SA" sz="2400" dirty="0"/>
              <a:t>ي تندرج في إطـار الص</a:t>
            </a:r>
            <a:r>
              <a:rPr lang="ar-DZ" sz="2400" dirty="0"/>
              <a:t>ِ</a:t>
            </a:r>
            <a:r>
              <a:rPr lang="ar-SA" sz="2400" dirty="0" err="1"/>
              <a:t>يغة</a:t>
            </a:r>
            <a:r>
              <a:rPr lang="ar-SA" sz="2400" dirty="0"/>
              <a:t> </a:t>
            </a:r>
            <a:r>
              <a:rPr lang="ar-SA" sz="2400" dirty="0" err="1"/>
              <a:t>أوالش</a:t>
            </a:r>
            <a:r>
              <a:rPr lang="ar-DZ" sz="2400" dirty="0"/>
              <a:t>َ</a:t>
            </a:r>
            <a:r>
              <a:rPr lang="ar-SA" sz="2400" dirty="0"/>
              <a:t>كل</a:t>
            </a:r>
            <a:r>
              <a:rPr lang="ar-SA" dirty="0"/>
              <a:t>.</a:t>
            </a:r>
            <a:endParaRPr lang="fr-FR" dirty="0"/>
          </a:p>
          <a:p>
            <a:pPr algn="r" rtl="1">
              <a:lnSpc>
                <a:spcPct val="107000"/>
              </a:lnSpc>
              <a:spcAft>
                <a:spcPts val="800"/>
              </a:spcAft>
              <a:buNone/>
            </a:pP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2" name="ZoneTexte 11">
            <a:extLst>
              <a:ext uri="{FF2B5EF4-FFF2-40B4-BE49-F238E27FC236}">
                <a16:creationId xmlns:a16="http://schemas.microsoft.com/office/drawing/2014/main" id="{0D899E15-D831-CF70-7C45-E049B3AFF9D0}"/>
              </a:ext>
            </a:extLst>
          </p:cNvPr>
          <p:cNvSpPr txBox="1"/>
          <p:nvPr/>
        </p:nvSpPr>
        <p:spPr>
          <a:xfrm>
            <a:off x="4503745" y="709100"/>
            <a:ext cx="5945835" cy="712824"/>
          </a:xfrm>
          <a:prstGeom prst="rect">
            <a:avLst/>
          </a:prstGeom>
          <a:noFill/>
        </p:spPr>
        <p:txBody>
          <a:bodyPr wrap="square">
            <a:spAutoFit/>
          </a:bodyPr>
          <a:lstStyle/>
          <a:p>
            <a:pPr algn="ctr">
              <a:lnSpc>
                <a:spcPct val="120000"/>
              </a:lnSpc>
            </a:pPr>
            <a:r>
              <a:rPr lang="ar-DZ" sz="3600" b="1" dirty="0">
                <a:solidFill>
                  <a:srgbClr val="00B0F0"/>
                </a:solidFill>
                <a:latin typeface="Alexandria" charset="0"/>
                <a:cs typeface="Alexandria" charset="0"/>
              </a:rPr>
              <a:t>وضع النَّقد التلفزيوني عــــربيا </a:t>
            </a:r>
          </a:p>
        </p:txBody>
      </p:sp>
      <p:sp>
        <p:nvSpPr>
          <p:cNvPr id="13" name="Espace réservé pour une image  12">
            <a:extLst>
              <a:ext uri="{FF2B5EF4-FFF2-40B4-BE49-F238E27FC236}">
                <a16:creationId xmlns:a16="http://schemas.microsoft.com/office/drawing/2014/main" id="{94A95942-BF35-ADC8-AD9A-2B7942D90983}"/>
              </a:ext>
            </a:extLst>
          </p:cNvPr>
          <p:cNvSpPr>
            <a:spLocks noGrp="1"/>
          </p:cNvSpPr>
          <p:nvPr>
            <p:ph type="pic" sz="quarter" idx="10"/>
          </p:nvPr>
        </p:nvSpPr>
        <p:spPr>
          <a:xfrm>
            <a:off x="-1476488" y="-2363487"/>
            <a:ext cx="6826172" cy="6857998"/>
          </a:xfrm>
        </p:spPr>
      </p:sp>
    </p:spTree>
    <p:extLst>
      <p:ext uri="{BB962C8B-B14F-4D97-AF65-F5344CB8AC3E}">
        <p14:creationId xmlns:p14="http://schemas.microsoft.com/office/powerpoint/2010/main" val="110368773"/>
      </p:ext>
    </p:extLst>
  </p:cSld>
  <p:clrMapOvr>
    <a:masterClrMapping/>
  </p:clrMapOvr>
  <p:transition spd="med" advTm="507434">
    <p:pull/>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A7E1A5-9C11-7263-37D6-8DEFA77C018B}"/>
            </a:ext>
          </a:extLst>
        </p:cNvPr>
        <p:cNvGrpSpPr/>
        <p:nvPr/>
      </p:nvGrpSpPr>
      <p:grpSpPr>
        <a:xfrm>
          <a:off x="0" y="0"/>
          <a:ext cx="0" cy="0"/>
          <a:chOff x="0" y="0"/>
          <a:chExt cx="0" cy="0"/>
        </a:xfrm>
      </p:grpSpPr>
      <p:pic>
        <p:nvPicPr>
          <p:cNvPr id="4" name="Image 3">
            <a:extLst>
              <a:ext uri="{FF2B5EF4-FFF2-40B4-BE49-F238E27FC236}">
                <a16:creationId xmlns:a16="http://schemas.microsoft.com/office/drawing/2014/main" id="{21AF36A5-6937-C338-6897-D9B4F9F7088C}"/>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48660" y="1701707"/>
            <a:ext cx="9921240" cy="4805150"/>
          </a:xfrm>
          <a:prstGeom prst="rect">
            <a:avLst/>
          </a:prstGeom>
          <a:ln>
            <a:noFill/>
          </a:ln>
          <a:effectLst>
            <a:outerShdw blurRad="292100" dist="139700" dir="2700000" algn="tl" rotWithShape="0">
              <a:srgbClr val="333333">
                <a:alpha val="65000"/>
              </a:srgbClr>
            </a:outerShdw>
          </a:effectLst>
        </p:spPr>
      </p:pic>
      <p:sp>
        <p:nvSpPr>
          <p:cNvPr id="2" name="Right Triangle 1">
            <a:extLst>
              <a:ext uri="{FF2B5EF4-FFF2-40B4-BE49-F238E27FC236}">
                <a16:creationId xmlns:a16="http://schemas.microsoft.com/office/drawing/2014/main" id="{A74366F8-2AE8-20B2-A202-F3C2C288D8E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2181F535-9573-C7AD-7416-44802983617D}"/>
              </a:ext>
            </a:extLst>
          </p:cNvPr>
          <p:cNvSpPr/>
          <p:nvPr/>
        </p:nvSpPr>
        <p:spPr>
          <a:xfrm rot="16200000" flipV="1">
            <a:off x="-2786743" y="4262694"/>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2DFC10C9-E8B7-DEE4-D5E4-2CE8E7B6791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68A151D7-7B4D-51CF-22A4-10500E95017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ZoneTexte 8">
            <a:extLst>
              <a:ext uri="{FF2B5EF4-FFF2-40B4-BE49-F238E27FC236}">
                <a16:creationId xmlns:a16="http://schemas.microsoft.com/office/drawing/2014/main" id="{16139BD9-2321-0D2A-1BEB-733A0EE79294}"/>
              </a:ext>
            </a:extLst>
          </p:cNvPr>
          <p:cNvSpPr txBox="1"/>
          <p:nvPr/>
        </p:nvSpPr>
        <p:spPr>
          <a:xfrm>
            <a:off x="4248364" y="625364"/>
            <a:ext cx="7222732" cy="712824"/>
          </a:xfrm>
          <a:prstGeom prst="rect">
            <a:avLst/>
          </a:prstGeom>
          <a:noFill/>
        </p:spPr>
        <p:txBody>
          <a:bodyPr wrap="square">
            <a:spAutoFit/>
          </a:bodyPr>
          <a:lstStyle/>
          <a:p>
            <a:pPr algn="ctr">
              <a:lnSpc>
                <a:spcPct val="120000"/>
              </a:lnSpc>
            </a:pPr>
            <a:r>
              <a:rPr lang="ar-DZ" sz="3600" b="1" dirty="0">
                <a:solidFill>
                  <a:srgbClr val="00B0F0"/>
                </a:solidFill>
                <a:latin typeface="Alexandria" charset="0"/>
                <a:cs typeface="Alexandria" charset="0"/>
              </a:rPr>
              <a:t>وضع النقد التلفزيوني عــــربيا </a:t>
            </a:r>
          </a:p>
        </p:txBody>
      </p:sp>
      <p:sp>
        <p:nvSpPr>
          <p:cNvPr id="10" name="Rectangle 9">
            <a:extLst>
              <a:ext uri="{FF2B5EF4-FFF2-40B4-BE49-F238E27FC236}">
                <a16:creationId xmlns:a16="http://schemas.microsoft.com/office/drawing/2014/main" id="{B7E465FC-06B4-A17F-8F00-CDBC3BD49E9F}"/>
              </a:ext>
            </a:extLst>
          </p:cNvPr>
          <p:cNvSpPr/>
          <p:nvPr/>
        </p:nvSpPr>
        <p:spPr>
          <a:xfrm>
            <a:off x="4605652" y="596845"/>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05</a:t>
            </a:r>
            <a:endParaRPr lang="en-US" sz="4000" b="1" dirty="0">
              <a:ea typeface="Roboto Light" panose="02000000000000000000" pitchFamily="2" charset="0"/>
            </a:endParaRPr>
          </a:p>
        </p:txBody>
      </p:sp>
      <p:sp>
        <p:nvSpPr>
          <p:cNvPr id="5" name="ZoneTexte 4">
            <a:extLst>
              <a:ext uri="{FF2B5EF4-FFF2-40B4-BE49-F238E27FC236}">
                <a16:creationId xmlns:a16="http://schemas.microsoft.com/office/drawing/2014/main" id="{12591B4A-5E0E-3150-71B3-83E550543AF6}"/>
              </a:ext>
            </a:extLst>
          </p:cNvPr>
          <p:cNvSpPr txBox="1"/>
          <p:nvPr/>
        </p:nvSpPr>
        <p:spPr>
          <a:xfrm>
            <a:off x="2768600" y="1994156"/>
            <a:ext cx="8166969" cy="3541611"/>
          </a:xfrm>
          <a:prstGeom prst="rect">
            <a:avLst/>
          </a:prstGeom>
          <a:noFill/>
        </p:spPr>
        <p:txBody>
          <a:bodyPr wrap="square">
            <a:spAutoFit/>
          </a:bodyPr>
          <a:lstStyle/>
          <a:p>
            <a:pPr algn="just" rtl="1">
              <a:lnSpc>
                <a:spcPct val="107000"/>
              </a:lnSpc>
              <a:spcAft>
                <a:spcPts val="800"/>
              </a:spcAft>
              <a:buNone/>
            </a:pPr>
            <a:r>
              <a:rPr lang="fr-FR" sz="2400" kern="100" dirty="0">
                <a:effectLst/>
                <a:latin typeface="Calibri" panose="020F0502020204030204" pitchFamily="34" charset="0"/>
                <a:ea typeface="Calibri" panose="020F0502020204030204" pitchFamily="34" charset="0"/>
                <a:cs typeface="Arial" panose="020B0604020202020204" pitchFamily="34" charset="0"/>
              </a:rPr>
              <a:t>2</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الـن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ظر إلى التلفزيون في عالمنا العربي عـلى أن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ـه وسـيلة 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نقل الفنون أكثر منه وسيلة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له</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 ق</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يمتها 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ستقلة</a:t>
            </a:r>
            <a:r>
              <a:rPr lang="ar-SA" sz="2400" kern="100" dirty="0">
                <a:effectLst/>
                <a:latin typeface="Calibri" panose="020F050202020403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3- أن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راسات الجمهور لا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a:t>
            </a:r>
            <a:r>
              <a:rPr lang="ar-DZ" sz="2400" kern="100" dirty="0">
                <a:latin typeface="Calibri" panose="020F0502020204030204" pitchFamily="34" charset="0"/>
                <a:ea typeface="Calibri" panose="020F0502020204030204" pitchFamily="34" charset="0"/>
                <a:cs typeface="Arial" panose="020B0604020202020204" pitchFamily="34" charset="0"/>
              </a:rPr>
              <a:t>ِمُّ</a:t>
            </a:r>
            <a:r>
              <a:rPr lang="ar-SA" sz="2400" kern="100" dirty="0">
                <a:effectLst/>
                <a:latin typeface="Calibri" panose="020F0502020204030204" pitchFamily="34" charset="0"/>
                <a:ea typeface="Calibri" panose="020F0502020204030204" pitchFamily="34" charset="0"/>
                <a:cs typeface="Arial" panose="020B0604020202020204" pitchFamily="34" charset="0"/>
              </a:rPr>
              <a:t> في جزء</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معتبر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منها بشكل علمي ودوري</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 4- لا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تـت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 الـت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غذ</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يـة</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الـع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كسية فـي جـزء مـ</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عتبر</a:t>
            </a:r>
            <a:r>
              <a:rPr lang="ar-SA" sz="2400" kern="100" dirty="0">
                <a:effectLst/>
                <a:latin typeface="Calibri" panose="020F0502020204030204" pitchFamily="34" charset="0"/>
                <a:ea typeface="Calibri" panose="020F0502020204030204" pitchFamily="34" charset="0"/>
                <a:cs typeface="Arial" panose="020B0604020202020204" pitchFamily="34" charset="0"/>
              </a:rPr>
              <a:t> مـنها بـشكل عـلمي ودوري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DZ" sz="2400" kern="100" dirty="0">
                <a:latin typeface="Calibri" panose="020F0502020204030204" pitchFamily="34" charset="0"/>
                <a:ea typeface="Calibri" panose="020F0502020204030204" pitchFamily="34" charset="0"/>
                <a:cs typeface="Arial" panose="020B0604020202020204" pitchFamily="34" charset="0"/>
              </a:rPr>
              <a:t>إلا</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الـبرامـج الـت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 على المباشر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ويتم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فيها فتح المجال أمام 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لق</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ين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لإ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بداء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أرائهم</a:t>
            </a:r>
            <a:r>
              <a:rPr lang="ar-SA"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وم</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ناقشتهم.</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5-  ق</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ـ</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لة</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قاد الـم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ؤ</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هـلين</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الذين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ظرون</a:t>
            </a:r>
            <a:r>
              <a:rPr lang="ar-SA" sz="2400" kern="100" dirty="0">
                <a:effectLst/>
                <a:latin typeface="Calibri" panose="020F0502020204030204" pitchFamily="34" charset="0"/>
                <a:ea typeface="Calibri" panose="020F0502020204030204" pitchFamily="34" charset="0"/>
                <a:cs typeface="Arial" panose="020B0604020202020204" pitchFamily="34" charset="0"/>
              </a:rPr>
              <a:t> إلـى الـتلفزيـون على أنه وسيلة م</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ختلفة</a:t>
            </a:r>
            <a:r>
              <a:rPr lang="ar-SA" sz="2400" kern="100" dirty="0">
                <a:effectLst/>
                <a:latin typeface="Calibri" panose="020F0502020204030204" pitchFamily="34" charset="0"/>
                <a:ea typeface="Calibri" panose="020F0502020204030204" pitchFamily="34" charset="0"/>
                <a:cs typeface="Arial" panose="020B0604020202020204" pitchFamily="34" charset="0"/>
              </a:rPr>
              <a:t> عـن الـسينما وأن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له عناصره 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ستقلة</a:t>
            </a:r>
            <a:r>
              <a:rPr lang="ar-SA" sz="2400" kern="100" dirty="0">
                <a:effectLst/>
                <a:latin typeface="Calibri" panose="020F050202020403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1" name="Espace réservé pour une image  6">
            <a:extLst>
              <a:ext uri="{FF2B5EF4-FFF2-40B4-BE49-F238E27FC236}">
                <a16:creationId xmlns:a16="http://schemas.microsoft.com/office/drawing/2014/main" id="{99ED69E3-6AB0-B8A3-AAE8-B4FB9C474B42}"/>
              </a:ext>
            </a:extLst>
          </p:cNvPr>
          <p:cNvSpPr>
            <a:spLocks noGrp="1"/>
          </p:cNvSpPr>
          <p:nvPr>
            <p:ph type="pic" sz="quarter" idx="10"/>
          </p:nvPr>
        </p:nvSpPr>
        <p:spPr>
          <a:xfrm>
            <a:off x="-2399164" y="-932687"/>
            <a:ext cx="6826172" cy="6857998"/>
          </a:xfrm>
        </p:spPr>
      </p:sp>
    </p:spTree>
    <p:extLst>
      <p:ext uri="{BB962C8B-B14F-4D97-AF65-F5344CB8AC3E}">
        <p14:creationId xmlns:p14="http://schemas.microsoft.com/office/powerpoint/2010/main" val="3560003519"/>
      </p:ext>
    </p:extLst>
  </p:cSld>
  <p:clrMapOvr>
    <a:masterClrMapping/>
  </p:clrMapOvr>
  <p:transition spd="med" advTm="507434">
    <p:pull/>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C411FF-163B-8819-EFF8-6309819F3CE0}"/>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874E8068-79B8-9C1C-C04A-D161C772481A}"/>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664560" y="1575256"/>
            <a:ext cx="9921240" cy="4699297"/>
          </a:xfrm>
          <a:prstGeom prst="rect">
            <a:avLst/>
          </a:prstGeom>
          <a:ln>
            <a:noFill/>
          </a:ln>
          <a:effectLst>
            <a:outerShdw blurRad="292100" dist="139700" dir="2700000" algn="tl" rotWithShape="0">
              <a:srgbClr val="333333">
                <a:alpha val="65000"/>
              </a:srgbClr>
            </a:outerShdw>
          </a:effectLst>
        </p:spPr>
      </p:pic>
      <p:sp>
        <p:nvSpPr>
          <p:cNvPr id="2" name="Right Triangle 1">
            <a:extLst>
              <a:ext uri="{FF2B5EF4-FFF2-40B4-BE49-F238E27FC236}">
                <a16:creationId xmlns:a16="http://schemas.microsoft.com/office/drawing/2014/main" id="{30A8A669-A4F4-D35B-7CEF-4F8A6EEBB2C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74C248E-B4E0-9B3A-A27F-B31E6599862D}"/>
              </a:ext>
            </a:extLst>
          </p:cNvPr>
          <p:cNvSpPr/>
          <p:nvPr/>
        </p:nvSpPr>
        <p:spPr>
          <a:xfrm rot="16200000" flipV="1">
            <a:off x="-2786743" y="4262694"/>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2D7E0A19-7C2C-DB7B-3F08-A83F7272155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DD46F805-D7FD-60BC-4B70-8B738B8A2EB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Espace réservé pour une image  6">
            <a:extLst>
              <a:ext uri="{FF2B5EF4-FFF2-40B4-BE49-F238E27FC236}">
                <a16:creationId xmlns:a16="http://schemas.microsoft.com/office/drawing/2014/main" id="{3BE95F6B-F368-5855-F303-4A48ED0925F1}"/>
              </a:ext>
            </a:extLst>
          </p:cNvPr>
          <p:cNvSpPr>
            <a:spLocks noGrp="1"/>
          </p:cNvSpPr>
          <p:nvPr>
            <p:ph type="pic" sz="quarter" idx="10"/>
          </p:nvPr>
        </p:nvSpPr>
        <p:spPr>
          <a:xfrm>
            <a:off x="-2220520" y="-832103"/>
            <a:ext cx="6826172" cy="6857998"/>
          </a:xfrm>
        </p:spPr>
      </p:sp>
      <p:sp>
        <p:nvSpPr>
          <p:cNvPr id="9" name="ZoneTexte 8">
            <a:extLst>
              <a:ext uri="{FF2B5EF4-FFF2-40B4-BE49-F238E27FC236}">
                <a16:creationId xmlns:a16="http://schemas.microsoft.com/office/drawing/2014/main" id="{A96792B8-1F7C-A961-0EC1-F23247F5389F}"/>
              </a:ext>
            </a:extLst>
          </p:cNvPr>
          <p:cNvSpPr txBox="1"/>
          <p:nvPr/>
        </p:nvSpPr>
        <p:spPr>
          <a:xfrm>
            <a:off x="4248364" y="625364"/>
            <a:ext cx="7222732" cy="712824"/>
          </a:xfrm>
          <a:prstGeom prst="rect">
            <a:avLst/>
          </a:prstGeom>
          <a:noFill/>
        </p:spPr>
        <p:txBody>
          <a:bodyPr wrap="square">
            <a:spAutoFit/>
          </a:bodyPr>
          <a:lstStyle/>
          <a:p>
            <a:pPr algn="ctr">
              <a:lnSpc>
                <a:spcPct val="120000"/>
              </a:lnSpc>
            </a:pPr>
            <a:r>
              <a:rPr lang="ar-DZ" sz="3600" b="1" dirty="0">
                <a:solidFill>
                  <a:srgbClr val="00B0F0"/>
                </a:solidFill>
                <a:latin typeface="Alexandria" charset="0"/>
                <a:cs typeface="Alexandria" charset="0"/>
              </a:rPr>
              <a:t>وضع النَّقد التلفزيوني عــــربيا </a:t>
            </a:r>
          </a:p>
        </p:txBody>
      </p:sp>
      <p:sp>
        <p:nvSpPr>
          <p:cNvPr id="10" name="Rectangle 9">
            <a:extLst>
              <a:ext uri="{FF2B5EF4-FFF2-40B4-BE49-F238E27FC236}">
                <a16:creationId xmlns:a16="http://schemas.microsoft.com/office/drawing/2014/main" id="{4549129C-8196-45E7-E229-29C80811EF93}"/>
              </a:ext>
            </a:extLst>
          </p:cNvPr>
          <p:cNvSpPr/>
          <p:nvPr/>
        </p:nvSpPr>
        <p:spPr>
          <a:xfrm>
            <a:off x="4605652" y="625364"/>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05</a:t>
            </a:r>
            <a:endParaRPr lang="en-US" sz="4000" b="1" dirty="0">
              <a:ea typeface="Roboto Light" panose="02000000000000000000" pitchFamily="2" charset="0"/>
            </a:endParaRPr>
          </a:p>
        </p:txBody>
      </p:sp>
      <p:sp>
        <p:nvSpPr>
          <p:cNvPr id="4" name="ZoneTexte 3">
            <a:extLst>
              <a:ext uri="{FF2B5EF4-FFF2-40B4-BE49-F238E27FC236}">
                <a16:creationId xmlns:a16="http://schemas.microsoft.com/office/drawing/2014/main" id="{2C81992D-C634-798A-918B-11186D85CCB7}"/>
              </a:ext>
            </a:extLst>
          </p:cNvPr>
          <p:cNvSpPr txBox="1"/>
          <p:nvPr/>
        </p:nvSpPr>
        <p:spPr>
          <a:xfrm>
            <a:off x="2544044" y="1799303"/>
            <a:ext cx="8531225" cy="3499804"/>
          </a:xfrm>
          <a:prstGeom prst="rect">
            <a:avLst/>
          </a:prstGeom>
          <a:noFill/>
        </p:spPr>
        <p:txBody>
          <a:bodyPr wrap="square">
            <a:spAutoFit/>
          </a:bodyPr>
          <a:lstStyle/>
          <a:p>
            <a:pPr algn="just" rtl="1"/>
            <a:r>
              <a:rPr lang="ar-SA" sz="2400" kern="100" dirty="0">
                <a:effectLst/>
                <a:latin typeface="Calibri" panose="020F0502020204030204" pitchFamily="34" charset="0"/>
                <a:ea typeface="Calibri" panose="020F0502020204030204" pitchFamily="34" charset="0"/>
                <a:cs typeface="Arial" panose="020B0604020202020204" pitchFamily="34" charset="0"/>
              </a:rPr>
              <a:t>6- </a:t>
            </a:r>
            <a:r>
              <a:rPr lang="ar-SA" sz="2400" dirty="0"/>
              <a:t>خ</a:t>
            </a:r>
            <a:r>
              <a:rPr lang="ar-DZ" sz="2400" dirty="0"/>
              <a:t>ُ</a:t>
            </a:r>
            <a:r>
              <a:rPr lang="ar-SA" sz="2400" dirty="0"/>
              <a:t>ضوع النقد الإذاعي والتلفزيوني إلى الق</a:t>
            </a:r>
            <a:r>
              <a:rPr lang="ar-DZ" sz="2400" dirty="0"/>
              <a:t>َ</a:t>
            </a:r>
            <a:r>
              <a:rPr lang="ar-SA" sz="2400" dirty="0"/>
              <a:t>والب الجاهزة</a:t>
            </a:r>
            <a:r>
              <a:rPr lang="fr-FR" sz="2400" dirty="0"/>
              <a:t>" </a:t>
            </a:r>
            <a:r>
              <a:rPr lang="ar-SA" sz="2400" dirty="0"/>
              <a:t>هو أن</a:t>
            </a:r>
            <a:r>
              <a:rPr lang="ar-DZ" sz="2400" dirty="0"/>
              <a:t>َّ</a:t>
            </a:r>
            <a:r>
              <a:rPr lang="ar-SA" sz="2400" dirty="0"/>
              <a:t> هذا الن</a:t>
            </a:r>
            <a:r>
              <a:rPr lang="ar-DZ" sz="2400" dirty="0"/>
              <a:t>َّ</a:t>
            </a:r>
            <a:r>
              <a:rPr lang="ar-SA" sz="2400" dirty="0"/>
              <a:t>قد غالبًا ما يُقدَّم ب</a:t>
            </a:r>
            <a:r>
              <a:rPr lang="ar-DZ" sz="2400" dirty="0"/>
              <a:t>ِ</a:t>
            </a:r>
            <a:r>
              <a:rPr lang="ar-SA" sz="2400" dirty="0"/>
              <a:t>شكل ن</a:t>
            </a:r>
            <a:r>
              <a:rPr lang="ar-DZ" sz="2400" dirty="0"/>
              <a:t>َ</a:t>
            </a:r>
            <a:r>
              <a:rPr lang="ar-SA" sz="2400" dirty="0"/>
              <a:t>مطي </a:t>
            </a:r>
            <a:r>
              <a:rPr lang="ar-SA" sz="2400" dirty="0" err="1"/>
              <a:t>وم</a:t>
            </a:r>
            <a:r>
              <a:rPr lang="ar-DZ" sz="2400" dirty="0"/>
              <a:t>ُ</a:t>
            </a:r>
            <a:r>
              <a:rPr lang="ar-SA" sz="2400" dirty="0"/>
              <a:t>كر</a:t>
            </a:r>
            <a:r>
              <a:rPr lang="ar-DZ" sz="2400" dirty="0"/>
              <a:t>َّ</a:t>
            </a:r>
            <a:r>
              <a:rPr lang="ar-SA" sz="2400" dirty="0"/>
              <a:t>ر، و</a:t>
            </a:r>
            <a:r>
              <a:rPr lang="ar-DZ" sz="2400" dirty="0"/>
              <a:t>ِ</a:t>
            </a:r>
            <a:r>
              <a:rPr lang="ar-SA" sz="2400" dirty="0"/>
              <a:t>فق ص</a:t>
            </a:r>
            <a:r>
              <a:rPr lang="ar-DZ" sz="2400" dirty="0"/>
              <a:t>ِ</a:t>
            </a:r>
            <a:r>
              <a:rPr lang="ar-SA" sz="2400" dirty="0"/>
              <a:t>ي</a:t>
            </a:r>
            <a:r>
              <a:rPr lang="ar-DZ" sz="2400" dirty="0"/>
              <a:t>َ</a:t>
            </a:r>
            <a:r>
              <a:rPr lang="ar-SA" sz="2400" dirty="0"/>
              <a:t>غ وتقارير م</a:t>
            </a:r>
            <a:r>
              <a:rPr lang="ar-DZ" sz="2400" dirty="0"/>
              <a:t>ُ</a:t>
            </a:r>
            <a:r>
              <a:rPr lang="ar-SA" sz="2400" dirty="0"/>
              <a:t>ع</a:t>
            </a:r>
            <a:r>
              <a:rPr lang="ar-DZ" sz="2400" dirty="0"/>
              <a:t>َ</a:t>
            </a:r>
            <a:r>
              <a:rPr lang="ar-SA" sz="2400" dirty="0"/>
              <a:t>دّ</a:t>
            </a:r>
            <a:r>
              <a:rPr lang="ar-DZ" sz="2400" dirty="0"/>
              <a:t>َ</a:t>
            </a:r>
            <a:r>
              <a:rPr lang="ar-SA" sz="2400" dirty="0"/>
              <a:t>ة س</a:t>
            </a:r>
            <a:r>
              <a:rPr lang="ar-DZ" sz="2400" dirty="0"/>
              <a:t>َ</a:t>
            </a:r>
            <a:r>
              <a:rPr lang="ar-SA" sz="2400" dirty="0"/>
              <a:t>لفًا، دون </a:t>
            </a:r>
            <a:r>
              <a:rPr lang="ar-DZ" sz="2400" dirty="0"/>
              <a:t>إِ</a:t>
            </a:r>
            <a:r>
              <a:rPr lang="ar-SA" sz="2400" dirty="0" err="1"/>
              <a:t>جتهاد</a:t>
            </a:r>
            <a:r>
              <a:rPr lang="ar-SA" sz="2400" dirty="0"/>
              <a:t> أو </a:t>
            </a:r>
            <a:r>
              <a:rPr lang="ar-DZ" sz="2400" dirty="0"/>
              <a:t>إِ</a:t>
            </a:r>
            <a:r>
              <a:rPr lang="ar-SA" sz="2400" dirty="0" err="1"/>
              <a:t>بتكار</a:t>
            </a:r>
            <a:r>
              <a:rPr lang="fr-FR" sz="2400" dirty="0"/>
              <a:t>.</a:t>
            </a:r>
          </a:p>
          <a:p>
            <a:pPr algn="just" rtl="1"/>
            <a:r>
              <a:rPr lang="ar-SA" sz="2400" dirty="0"/>
              <a:t>أي أن</a:t>
            </a:r>
            <a:r>
              <a:rPr lang="ar-DZ" sz="2400" dirty="0"/>
              <a:t>َّ</a:t>
            </a:r>
            <a:r>
              <a:rPr lang="ar-SA" sz="2400" dirty="0"/>
              <a:t>ه ي</a:t>
            </a:r>
            <a:r>
              <a:rPr lang="ar-DZ" sz="2400" dirty="0"/>
              <a:t>َ</a:t>
            </a:r>
            <a:r>
              <a:rPr lang="ar-SA" sz="2400" dirty="0"/>
              <a:t>ف</a:t>
            </a:r>
            <a:r>
              <a:rPr lang="ar-DZ" sz="2400" dirty="0"/>
              <a:t>ْ</a:t>
            </a:r>
            <a:r>
              <a:rPr lang="ar-SA" sz="2400" dirty="0"/>
              <a:t>تقر إلى الخ</a:t>
            </a:r>
            <a:r>
              <a:rPr lang="ar-DZ" sz="2400" dirty="0"/>
              <a:t>ٌ</a:t>
            </a:r>
            <a:r>
              <a:rPr lang="ar-SA" sz="2400" dirty="0" err="1"/>
              <a:t>صوصية</a:t>
            </a:r>
            <a:r>
              <a:rPr lang="ar-DZ" sz="2400" dirty="0"/>
              <a:t>،</a:t>
            </a:r>
            <a:r>
              <a:rPr lang="ar-SA" sz="2400" dirty="0"/>
              <a:t> أي أنه لا ي</a:t>
            </a:r>
            <a:r>
              <a:rPr lang="ar-DZ" sz="2400" dirty="0"/>
              <a:t>َ</a:t>
            </a:r>
            <a:r>
              <a:rPr lang="ar-SA" sz="2400" dirty="0"/>
              <a:t>عكس ر</a:t>
            </a:r>
            <a:r>
              <a:rPr lang="ar-DZ" sz="2400" dirty="0"/>
              <a:t>ُ</a:t>
            </a:r>
            <a:r>
              <a:rPr lang="ar-SA" sz="2400" dirty="0" err="1"/>
              <a:t>ؤية</a:t>
            </a:r>
            <a:r>
              <a:rPr lang="ar-SA" sz="2400" dirty="0"/>
              <a:t> الناقد الشخصية ولا يتناول خصوصيات كل عمل إعلامي على ح</a:t>
            </a:r>
            <a:r>
              <a:rPr lang="ar-DZ" sz="2400" dirty="0"/>
              <a:t>ِ</a:t>
            </a:r>
            <a:r>
              <a:rPr lang="ar-SA" sz="2400" dirty="0"/>
              <a:t>د</a:t>
            </a:r>
            <a:r>
              <a:rPr lang="ar-DZ" sz="2400" dirty="0"/>
              <a:t>ى</a:t>
            </a:r>
            <a:r>
              <a:rPr lang="fr-FR" sz="2400" dirty="0"/>
              <a:t>.</a:t>
            </a:r>
            <a:r>
              <a:rPr lang="ar-DZ" sz="2400" dirty="0"/>
              <a:t> و</a:t>
            </a:r>
            <a:r>
              <a:rPr lang="ar-SA" sz="2400" dirty="0"/>
              <a:t>ي</a:t>
            </a:r>
            <a:r>
              <a:rPr lang="ar-DZ" sz="2400" dirty="0"/>
              <a:t>َ</a:t>
            </a:r>
            <a:r>
              <a:rPr lang="ar-SA" sz="2400" dirty="0"/>
              <a:t>فتقر إلى التحليل الم</a:t>
            </a:r>
            <a:r>
              <a:rPr lang="ar-DZ" sz="2400" dirty="0"/>
              <a:t>ُ</a:t>
            </a:r>
            <a:r>
              <a:rPr lang="ar-SA" sz="2400" dirty="0"/>
              <a:t>ت</a:t>
            </a:r>
            <a:r>
              <a:rPr lang="ar-DZ" sz="2400" dirty="0"/>
              <a:t>َ</a:t>
            </a:r>
            <a:r>
              <a:rPr lang="ar-SA" sz="2400" dirty="0"/>
              <a:t>أ</a:t>
            </a:r>
            <a:r>
              <a:rPr lang="ar-DZ" sz="2400" dirty="0"/>
              <a:t>َ</a:t>
            </a:r>
            <a:r>
              <a:rPr lang="ar-SA" sz="2400" dirty="0"/>
              <a:t>ن</a:t>
            </a:r>
            <a:r>
              <a:rPr lang="ar-DZ" sz="2400" dirty="0"/>
              <a:t>ِّ</a:t>
            </a:r>
            <a:r>
              <a:rPr lang="ar-SA" sz="2400" dirty="0"/>
              <a:t>ي</a:t>
            </a:r>
            <a:r>
              <a:rPr lang="ar-DZ" sz="2400" dirty="0"/>
              <a:t>،</a:t>
            </a:r>
            <a:r>
              <a:rPr lang="ar-SA" sz="2400" dirty="0"/>
              <a:t> أي أنه لا يقوم على دراسة م</a:t>
            </a:r>
            <a:r>
              <a:rPr lang="ar-DZ" sz="2400" dirty="0"/>
              <a:t>ُ</a:t>
            </a:r>
            <a:r>
              <a:rPr lang="ar-SA" sz="2400" dirty="0"/>
              <a:t>ع</a:t>
            </a:r>
            <a:r>
              <a:rPr lang="ar-DZ" sz="2400" dirty="0"/>
              <a:t>َ</a:t>
            </a:r>
            <a:r>
              <a:rPr lang="ar-SA" sz="2400" dirty="0" err="1"/>
              <a:t>مقة</a:t>
            </a:r>
            <a:r>
              <a:rPr lang="ar-SA" sz="2400" dirty="0"/>
              <a:t> أو ت</a:t>
            </a:r>
            <a:r>
              <a:rPr lang="ar-DZ" sz="2400" dirty="0"/>
              <a:t>َ</a:t>
            </a:r>
            <a:r>
              <a:rPr lang="ar-SA" sz="2400" dirty="0" err="1"/>
              <a:t>قييم</a:t>
            </a:r>
            <a:r>
              <a:rPr lang="ar-SA" sz="2400" dirty="0"/>
              <a:t> موضوعي، بل يكتفي ب</a:t>
            </a:r>
            <a:r>
              <a:rPr lang="ar-DZ" sz="2400" dirty="0"/>
              <a:t>ِ</a:t>
            </a:r>
            <a:r>
              <a:rPr lang="ar-SA" sz="2400" dirty="0"/>
              <a:t>طرح عام </a:t>
            </a:r>
            <a:r>
              <a:rPr lang="ar-SA" sz="2400" dirty="0" err="1"/>
              <a:t>وس</a:t>
            </a:r>
            <a:r>
              <a:rPr lang="ar-DZ" sz="2400" dirty="0"/>
              <a:t>َ</a:t>
            </a:r>
            <a:r>
              <a:rPr lang="ar-SA" sz="2400" dirty="0"/>
              <a:t>طحي</a:t>
            </a:r>
            <a:r>
              <a:rPr lang="fr-FR" sz="2400" dirty="0"/>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7- يـ</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 النقد الإذاعي والتلفزيوني من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نظور النقد الأدبي ويتميز إلى جانب ذلك بالت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ه</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افـت عـلى الأخـبار الخاصة للمشاركين الر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ئ</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يس</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ين في الأعمال الإعلامية والفنية لاسيما منها الدرامية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فنانون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مخرجون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نجوم سينما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ش</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 أ</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جزاء من حياتهم الخاصة، والت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ركيز</a:t>
            </a:r>
            <a:r>
              <a:rPr lang="ar-SA" sz="2400" kern="100" dirty="0">
                <a:effectLst/>
                <a:latin typeface="Calibri" panose="020F0502020204030204" pitchFamily="34" charset="0"/>
                <a:ea typeface="Calibri" panose="020F0502020204030204" pitchFamily="34" charset="0"/>
                <a:cs typeface="Arial" panose="020B0604020202020204" pitchFamily="34" charset="0"/>
              </a:rPr>
              <a:t> على علاقات 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نافس الك</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ائ</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نة</a:t>
            </a:r>
            <a:r>
              <a:rPr lang="ar-SA" sz="2400" kern="100" dirty="0">
                <a:effectLst/>
                <a:latin typeface="Calibri" panose="020F0502020204030204" pitchFamily="34" charset="0"/>
                <a:ea typeface="Calibri" panose="020F0502020204030204" pitchFamily="34" charset="0"/>
                <a:cs typeface="Arial" panose="020B0604020202020204" pitchFamily="34" charset="0"/>
              </a:rPr>
              <a:t> 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ينهم</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p:txBody>
      </p:sp>
    </p:spTree>
    <p:extLst>
      <p:ext uri="{BB962C8B-B14F-4D97-AF65-F5344CB8AC3E}">
        <p14:creationId xmlns:p14="http://schemas.microsoft.com/office/powerpoint/2010/main" val="3826663522"/>
      </p:ext>
    </p:extLst>
  </p:cSld>
  <p:clrMapOvr>
    <a:masterClrMapping/>
  </p:clrMapOvr>
  <p:transition spd="med" advTm="507434">
    <p:pull/>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0F2BC5-8BFE-4582-0D35-BB51E07235E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DAD4D474-1F92-BB62-5329-4A62C932A0F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AC6DEEC0-6FA7-F905-05B1-68441E8CA3A9}"/>
              </a:ext>
            </a:extLst>
          </p:cNvPr>
          <p:cNvSpPr/>
          <p:nvPr/>
        </p:nvSpPr>
        <p:spPr>
          <a:xfrm rot="16200000" flipV="1">
            <a:off x="-2786743" y="4262694"/>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57B1D1BE-8E97-E501-C63E-10EEA98902B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295A0B15-02C7-1BDB-8933-D53B51651FB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Espace réservé pour une image  6">
            <a:extLst>
              <a:ext uri="{FF2B5EF4-FFF2-40B4-BE49-F238E27FC236}">
                <a16:creationId xmlns:a16="http://schemas.microsoft.com/office/drawing/2014/main" id="{B3EB5C0C-CB38-F86E-C845-B682724B523A}"/>
              </a:ext>
            </a:extLst>
          </p:cNvPr>
          <p:cNvSpPr>
            <a:spLocks noGrp="1"/>
          </p:cNvSpPr>
          <p:nvPr>
            <p:ph type="pic" sz="quarter" idx="10"/>
          </p:nvPr>
        </p:nvSpPr>
        <p:spPr>
          <a:xfrm>
            <a:off x="-2220520" y="-832103"/>
            <a:ext cx="6826172" cy="6857998"/>
          </a:xfrm>
        </p:spPr>
      </p:sp>
      <p:sp>
        <p:nvSpPr>
          <p:cNvPr id="9" name="ZoneTexte 8">
            <a:extLst>
              <a:ext uri="{FF2B5EF4-FFF2-40B4-BE49-F238E27FC236}">
                <a16:creationId xmlns:a16="http://schemas.microsoft.com/office/drawing/2014/main" id="{AE08D473-FD45-31CD-2A45-A151978DE6D1}"/>
              </a:ext>
            </a:extLst>
          </p:cNvPr>
          <p:cNvSpPr txBox="1"/>
          <p:nvPr/>
        </p:nvSpPr>
        <p:spPr>
          <a:xfrm>
            <a:off x="4248364" y="625364"/>
            <a:ext cx="7222732" cy="643894"/>
          </a:xfrm>
          <a:prstGeom prst="rect">
            <a:avLst/>
          </a:prstGeom>
          <a:noFill/>
        </p:spPr>
        <p:txBody>
          <a:bodyPr wrap="square">
            <a:spAutoFit/>
          </a:bodyPr>
          <a:lstStyle/>
          <a:p>
            <a:pPr algn="ctr">
              <a:lnSpc>
                <a:spcPct val="120000"/>
              </a:lnSpc>
            </a:pPr>
            <a:r>
              <a:rPr lang="ar-DZ" sz="3200" b="1" dirty="0">
                <a:solidFill>
                  <a:srgbClr val="00B0F0"/>
                </a:solidFill>
                <a:latin typeface="Alexandria" charset="0"/>
                <a:cs typeface="Alexandria" charset="0"/>
              </a:rPr>
              <a:t>كيف نُحلِّل برنامج تلفزيوني؟  </a:t>
            </a:r>
          </a:p>
        </p:txBody>
      </p:sp>
      <p:sp>
        <p:nvSpPr>
          <p:cNvPr id="10" name="Rectangle 9">
            <a:extLst>
              <a:ext uri="{FF2B5EF4-FFF2-40B4-BE49-F238E27FC236}">
                <a16:creationId xmlns:a16="http://schemas.microsoft.com/office/drawing/2014/main" id="{FB51D8E0-91AA-5ED1-CF5E-4CD1FD191F1C}"/>
              </a:ext>
            </a:extLst>
          </p:cNvPr>
          <p:cNvSpPr/>
          <p:nvPr/>
        </p:nvSpPr>
        <p:spPr>
          <a:xfrm>
            <a:off x="4869794" y="682141"/>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06</a:t>
            </a:r>
            <a:endParaRPr lang="en-US" sz="4000" b="1" dirty="0">
              <a:ea typeface="Roboto Light" panose="02000000000000000000" pitchFamily="2" charset="0"/>
            </a:endParaRPr>
          </a:p>
        </p:txBody>
      </p:sp>
      <p:sp>
        <p:nvSpPr>
          <p:cNvPr id="4" name="ZoneTexte 3">
            <a:extLst>
              <a:ext uri="{FF2B5EF4-FFF2-40B4-BE49-F238E27FC236}">
                <a16:creationId xmlns:a16="http://schemas.microsoft.com/office/drawing/2014/main" id="{9CDB997A-3736-5F3B-891C-EA57D2CF0A8A}"/>
              </a:ext>
            </a:extLst>
          </p:cNvPr>
          <p:cNvSpPr txBox="1"/>
          <p:nvPr/>
        </p:nvSpPr>
        <p:spPr>
          <a:xfrm>
            <a:off x="1638768" y="1411012"/>
            <a:ext cx="9509125" cy="5335050"/>
          </a:xfrm>
          <a:prstGeom prst="rect">
            <a:avLst/>
          </a:prstGeom>
          <a:noFill/>
        </p:spPr>
        <p:txBody>
          <a:bodyPr wrap="square">
            <a:spAutoFit/>
          </a:bodyPr>
          <a:lstStyle/>
          <a:p>
            <a:pPr algn="r" rtl="1">
              <a:lnSpc>
                <a:spcPct val="107000"/>
              </a:lnSpc>
              <a:spcAft>
                <a:spcPts val="800"/>
              </a:spcAft>
              <a:buNone/>
            </a:pPr>
            <a:r>
              <a:rPr lang="ar-DZ" sz="2800" b="1" kern="100" dirty="0">
                <a:effectLst/>
                <a:latin typeface="Calibri" panose="020F0502020204030204" pitchFamily="34" charset="0"/>
                <a:ea typeface="Calibri" panose="020F0502020204030204" pitchFamily="34" charset="0"/>
                <a:cs typeface="Arial" panose="020B0604020202020204" pitchFamily="34" charset="0"/>
              </a:rPr>
              <a:t>أولا</a:t>
            </a:r>
            <a:r>
              <a:rPr lang="ar-DZ" sz="2800" b="1" kern="100" dirty="0">
                <a:latin typeface="Calibri" panose="020F0502020204030204" pitchFamily="34" charset="0"/>
                <a:ea typeface="Calibri" panose="020F0502020204030204" pitchFamily="34" charset="0"/>
                <a:cs typeface="Arial" panose="020B0604020202020204" pitchFamily="34" charset="0"/>
              </a:rPr>
              <a:t>ً</a:t>
            </a:r>
            <a:r>
              <a:rPr lang="ar-DZ" sz="2800" b="1" kern="100" dirty="0">
                <a:effectLst/>
                <a:latin typeface="Calibri" panose="020F0502020204030204" pitchFamily="34" charset="0"/>
                <a:ea typeface="Calibri" panose="020F0502020204030204" pitchFamily="34" charset="0"/>
                <a:cs typeface="Arial" panose="020B0604020202020204" pitchFamily="34" charset="0"/>
              </a:rPr>
              <a:t> : </a:t>
            </a:r>
            <a:r>
              <a:rPr lang="ar-SA" sz="2800" b="1" kern="100" dirty="0">
                <a:effectLst/>
                <a:latin typeface="Calibri" panose="020F0502020204030204" pitchFamily="34" charset="0"/>
                <a:ea typeface="Calibri" panose="020F0502020204030204" pitchFamily="34" charset="0"/>
                <a:cs typeface="Arial" panose="020B0604020202020204" pitchFamily="34" charset="0"/>
              </a:rPr>
              <a:t>خ</a:t>
            </a:r>
            <a:r>
              <a:rPr lang="ar-DZ" sz="2800" b="1" kern="100" dirty="0">
                <a:effectLst/>
                <a:latin typeface="Calibri" panose="020F0502020204030204" pitchFamily="34" charset="0"/>
                <a:ea typeface="Calibri" panose="020F0502020204030204" pitchFamily="34" charset="0"/>
                <a:cs typeface="Arial" panose="020B0604020202020204" pitchFamily="34" charset="0"/>
              </a:rPr>
              <a:t>ُ</a:t>
            </a:r>
            <a:r>
              <a:rPr lang="ar-SA" sz="2800" b="1" kern="100" dirty="0" err="1">
                <a:effectLst/>
                <a:latin typeface="Calibri" panose="020F0502020204030204" pitchFamily="34" charset="0"/>
                <a:ea typeface="Calibri" panose="020F0502020204030204" pitchFamily="34" charset="0"/>
                <a:cs typeface="Arial" panose="020B0604020202020204" pitchFamily="34" charset="0"/>
              </a:rPr>
              <a:t>طوات</a:t>
            </a:r>
            <a:r>
              <a:rPr lang="ar-SA" sz="2800" b="1" kern="100" dirty="0">
                <a:effectLst/>
                <a:latin typeface="Calibri" panose="020F0502020204030204" pitchFamily="34" charset="0"/>
                <a:ea typeface="Calibri" panose="020F0502020204030204" pitchFamily="34" charset="0"/>
                <a:cs typeface="Arial" panose="020B0604020202020204" pitchFamily="34" charset="0"/>
              </a:rPr>
              <a:t> ت</a:t>
            </a:r>
            <a:r>
              <a:rPr lang="ar-DZ" sz="2800" b="1" kern="100" dirty="0">
                <a:effectLst/>
                <a:latin typeface="Calibri" panose="020F0502020204030204" pitchFamily="34" charset="0"/>
                <a:ea typeface="Calibri" panose="020F0502020204030204" pitchFamily="34" charset="0"/>
                <a:cs typeface="Arial" panose="020B0604020202020204" pitchFamily="34" charset="0"/>
              </a:rPr>
              <a:t>َ</a:t>
            </a:r>
            <a:r>
              <a:rPr lang="ar-SA" sz="2800" b="1" kern="100" dirty="0">
                <a:effectLst/>
                <a:latin typeface="Calibri" panose="020F0502020204030204" pitchFamily="34" charset="0"/>
                <a:ea typeface="Calibri" panose="020F0502020204030204" pitchFamily="34" charset="0"/>
                <a:cs typeface="Arial" panose="020B0604020202020204" pitchFamily="34" charset="0"/>
              </a:rPr>
              <a:t>حليل البرامج التلفزيونية: </a:t>
            </a:r>
            <a:endParaRPr lang="fr-FR" sz="2800"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تحليل البرامج التلفزيونية بعد 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نتاجها،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مكنك </a:t>
            </a:r>
            <a:r>
              <a:rPr lang="ar-DZ" sz="2400" kern="100" dirty="0">
                <a:latin typeface="Calibri" panose="020F0502020204030204" pitchFamily="34" charset="0"/>
                <a:ea typeface="Calibri" panose="020F0502020204030204" pitchFamily="34" charset="0"/>
                <a:cs typeface="Arial" panose="020B0604020202020204" pitchFamily="34" charset="0"/>
              </a:rPr>
              <a:t>إِ</a:t>
            </a:r>
            <a:r>
              <a:rPr lang="ar-SA" sz="2400" kern="100" dirty="0">
                <a:effectLst/>
                <a:latin typeface="Calibri" panose="020F0502020204030204" pitchFamily="34" charset="0"/>
                <a:ea typeface="Calibri" panose="020F0502020204030204" pitchFamily="34" charset="0"/>
                <a:cs typeface="Arial" panose="020B0604020202020204" pitchFamily="34" charset="0"/>
              </a:rPr>
              <a:t>تباع الخ</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طوات</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التالية</a:t>
            </a:r>
            <a:r>
              <a:rPr lang="fr-FR" sz="2400" kern="100" dirty="0">
                <a:effectLst/>
                <a:latin typeface="Calibri" panose="020F0502020204030204" pitchFamily="34" charset="0"/>
                <a:ea typeface="Calibri" panose="020F0502020204030204" pitchFamily="34" charset="0"/>
                <a:cs typeface="Arial" panose="020B0604020202020204" pitchFamily="34" charset="0"/>
              </a:rPr>
              <a:t>: </a:t>
            </a:r>
          </a:p>
          <a:p>
            <a:pPr marL="342900" indent="-342900" algn="r" rtl="1">
              <a:lnSpc>
                <a:spcPct val="107000"/>
              </a:lnSpc>
              <a:spcAft>
                <a:spcPts val="800"/>
              </a:spcAft>
              <a:buFont typeface="Wingdings" panose="05000000000000000000" pitchFamily="2" charset="2"/>
              <a:buChar char="ü"/>
            </a:pPr>
            <a:r>
              <a:rPr lang="ar-SA" sz="2800" b="1"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ج</a:t>
            </a:r>
            <a:r>
              <a:rPr lang="ar-DZ" sz="2800" b="1" kern="100" dirty="0">
                <a:solidFill>
                  <a:srgbClr val="002060"/>
                </a:solidFill>
                <a:latin typeface="Calibri" panose="020F0502020204030204" pitchFamily="34" charset="0"/>
                <a:ea typeface="Calibri" panose="020F0502020204030204" pitchFamily="34" charset="0"/>
                <a:cs typeface="Arial" panose="020B0604020202020204" pitchFamily="34" charset="0"/>
              </a:rPr>
              <a:t>َ</a:t>
            </a:r>
            <a:r>
              <a:rPr lang="ar-SA" sz="2800" b="1"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م</a:t>
            </a:r>
            <a:r>
              <a:rPr lang="ar-DZ" sz="2800" b="1"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a:t>
            </a:r>
            <a:r>
              <a:rPr lang="ar-SA" sz="2800" b="1"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ع الب</a:t>
            </a:r>
            <a:r>
              <a:rPr lang="ar-DZ" sz="2800" b="1"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a:t>
            </a:r>
            <a:r>
              <a:rPr lang="ar-SA" sz="2800" b="1"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ي</a:t>
            </a:r>
            <a:r>
              <a:rPr lang="ar-DZ" sz="2800" b="1"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a:t>
            </a:r>
            <a:r>
              <a:rPr lang="ar-SA" sz="2800" b="1"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انات: </a:t>
            </a:r>
            <a:r>
              <a:rPr lang="ar-SA" sz="2400" kern="100" dirty="0">
                <a:effectLst/>
                <a:latin typeface="Calibri" panose="020F0502020204030204" pitchFamily="34" charset="0"/>
                <a:ea typeface="Calibri" panose="020F0502020204030204" pitchFamily="34" charset="0"/>
                <a:cs typeface="Arial" panose="020B0604020202020204" pitchFamily="34" charset="0"/>
              </a:rPr>
              <a:t>ق</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 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سجيل البرنامج أو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وثيقه ل</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مزيد من 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حليل.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مكن أن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شمل ذلك التسجيلات الصوتية للبرامج الإذاعية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وتسجيلات الفيديو للبرامج التلفزيونية</a:t>
            </a:r>
            <a:r>
              <a:rPr lang="fr-FR" sz="2400" kern="100" dirty="0">
                <a:effectLst/>
                <a:latin typeface="Calibri" panose="020F0502020204030204" pitchFamily="34" charset="0"/>
                <a:ea typeface="Calibri" panose="020F0502020204030204" pitchFamily="34" charset="0"/>
                <a:cs typeface="Arial" panose="020B0604020202020204" pitchFamily="34" charset="0"/>
              </a:rPr>
              <a:t>. </a:t>
            </a:r>
          </a:p>
          <a:p>
            <a:pPr marL="342900" indent="-342900" algn="r" rtl="1">
              <a:lnSpc>
                <a:spcPct val="107000"/>
              </a:lnSpc>
              <a:spcAft>
                <a:spcPts val="800"/>
              </a:spcAft>
              <a:buFont typeface="Wingdings" panose="05000000000000000000" pitchFamily="2" charset="2"/>
              <a:buChar char="q"/>
            </a:pPr>
            <a:r>
              <a:rPr lang="ar-SA" sz="2800" b="1" kern="100" dirty="0">
                <a:solidFill>
                  <a:schemeClr val="accent4">
                    <a:lumMod val="75000"/>
                  </a:schemeClr>
                </a:solidFill>
                <a:effectLst/>
                <a:latin typeface="Calibri" panose="020F0502020204030204" pitchFamily="34" charset="0"/>
                <a:ea typeface="Calibri" panose="020F0502020204030204" pitchFamily="34" charset="0"/>
                <a:cs typeface="Arial" panose="020B0604020202020204" pitchFamily="34" charset="0"/>
              </a:rPr>
              <a:t>المثال</a:t>
            </a:r>
            <a:r>
              <a:rPr lang="ar-DZ" sz="2800" b="1" kern="100" dirty="0">
                <a:solidFill>
                  <a:schemeClr val="accent4">
                    <a:lumMod val="75000"/>
                  </a:schemeClr>
                </a:solidFill>
                <a:effectLst/>
                <a:latin typeface="Calibri" panose="020F0502020204030204" pitchFamily="34" charset="0"/>
                <a:ea typeface="Calibri" panose="020F0502020204030204" pitchFamily="34" charset="0"/>
                <a:cs typeface="Arial" panose="020B0604020202020204" pitchFamily="34" charset="0"/>
              </a:rPr>
              <a:t> التَوضيحي</a:t>
            </a:r>
            <a:r>
              <a:rPr lang="fr-FR" sz="2800" b="1" kern="100" dirty="0">
                <a:solidFill>
                  <a:schemeClr val="accent4">
                    <a:lumMod val="75000"/>
                  </a:schemeClr>
                </a:solidFill>
                <a:effectLst/>
                <a:latin typeface="Calibri" panose="020F0502020204030204" pitchFamily="34" charset="0"/>
                <a:ea typeface="Calibri" panose="020F0502020204030204" pitchFamily="34" charset="0"/>
                <a:cs typeface="Arial" panose="020B0604020202020204" pitchFamily="34" charset="0"/>
              </a:rPr>
              <a:t>:</a:t>
            </a:r>
            <a:br>
              <a:rPr lang="fr-FR" sz="2400" kern="100" dirty="0">
                <a:effectLst/>
                <a:latin typeface="Calibri" panose="020F0502020204030204" pitchFamily="34" charset="0"/>
                <a:ea typeface="Calibri" panose="020F0502020204030204" pitchFamily="34" charset="0"/>
                <a:cs typeface="Arial" panose="020B0604020202020204" pitchFamily="34" charset="0"/>
              </a:rPr>
            </a:br>
            <a:r>
              <a:rPr lang="ar-SA" sz="2400" kern="100" dirty="0">
                <a:effectLst/>
                <a:latin typeface="Calibri" panose="020F0502020204030204" pitchFamily="34" charset="0"/>
                <a:ea typeface="Calibri" panose="020F0502020204030204" pitchFamily="34" charset="0"/>
                <a:cs typeface="Arial" panose="020B0604020202020204" pitchFamily="34" charset="0"/>
              </a:rPr>
              <a:t>أ</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اد 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احث إعلامي 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اسة</a:t>
            </a:r>
            <a:r>
              <a:rPr lang="ar-SA" sz="2400" kern="100" dirty="0">
                <a:effectLst/>
                <a:latin typeface="Calibri" panose="020F0502020204030204" pitchFamily="34" charset="0"/>
                <a:ea typeface="Calibri" panose="020F0502020204030204" pitchFamily="34" charset="0"/>
                <a:cs typeface="Arial" panose="020B0604020202020204" pitchFamily="34" charset="0"/>
              </a:rPr>
              <a:t> 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رنامج</a:t>
            </a:r>
            <a:r>
              <a:rPr lang="ar-SA" sz="2400" kern="100" dirty="0">
                <a:effectLst/>
                <a:latin typeface="Calibri" panose="020F0502020204030204" pitchFamily="34" charset="0"/>
                <a:ea typeface="Calibri" panose="020F0502020204030204" pitchFamily="34" charset="0"/>
                <a:cs typeface="Arial" panose="020B0604020202020204" pitchFamily="34" charset="0"/>
              </a:rPr>
              <a:t> ح</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واري أ</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سبوعي بعنوان </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قضايا المجتمع</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br>
              <a:rPr lang="fr-FR" sz="2400" kern="100" dirty="0">
                <a:effectLst/>
                <a:latin typeface="Calibri" panose="020F0502020204030204" pitchFamily="34" charset="0"/>
                <a:ea typeface="Calibri" panose="020F0502020204030204" pitchFamily="34" charset="0"/>
                <a:cs typeface="Arial" panose="020B0604020202020204" pitchFamily="34" charset="0"/>
              </a:rPr>
            </a:br>
            <a:r>
              <a:rPr lang="ar-SA" sz="2400" kern="100" dirty="0">
                <a:effectLst/>
                <a:latin typeface="Calibri" panose="020F0502020204030204" pitchFamily="34" charset="0"/>
                <a:ea typeface="Calibri" panose="020F0502020204030204" pitchFamily="34" charset="0"/>
                <a:cs typeface="Arial" panose="020B0604020202020204" pitchFamily="34" charset="0"/>
              </a:rPr>
              <a:t>ف</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قام بالخطوات التالية</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a:p>
            <a:pPr marL="342900" lvl="0" indent="-342900" algn="r" rtl="1">
              <a:lnSpc>
                <a:spcPct val="107000"/>
              </a:lnSpc>
              <a:spcAft>
                <a:spcPts val="800"/>
              </a:spcAft>
              <a:buFont typeface="Wingdings" panose="05000000000000000000" pitchFamily="2" charset="2"/>
              <a:buChar char="v"/>
              <a:tabLst>
                <a:tab pos="457200" algn="l"/>
              </a:tabLst>
            </a:pPr>
            <a:r>
              <a:rPr lang="ar-SA" sz="2400" b="1" kern="100" dirty="0">
                <a:effectLst/>
                <a:latin typeface="Calibri" panose="020F0502020204030204" pitchFamily="34" charset="0"/>
                <a:ea typeface="Calibri" panose="020F0502020204030204" pitchFamily="34" charset="0"/>
                <a:cs typeface="Arial" panose="020B0604020202020204" pitchFamily="34" charset="0"/>
              </a:rPr>
              <a:t>ت</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سجيل الح</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لقات</a:t>
            </a:r>
            <a:r>
              <a:rPr lang="ar-SA" sz="2400" kern="100" dirty="0">
                <a:effectLst/>
                <a:latin typeface="Calibri" panose="020F0502020204030204" pitchFamily="34" charset="0"/>
                <a:ea typeface="Calibri" panose="020F0502020204030204" pitchFamily="34" charset="0"/>
                <a:cs typeface="Arial" panose="020B0604020202020204" pitchFamily="34" charset="0"/>
              </a:rPr>
              <a:t> 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الفيديو من الق</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ناة</a:t>
            </a:r>
            <a:r>
              <a:rPr lang="ar-SA" sz="2400" kern="100" dirty="0">
                <a:effectLst/>
                <a:latin typeface="Calibri" panose="020F0502020204030204" pitchFamily="34" charset="0"/>
                <a:ea typeface="Calibri" panose="020F0502020204030204" pitchFamily="34" charset="0"/>
                <a:cs typeface="Arial" panose="020B0604020202020204" pitchFamily="34" charset="0"/>
              </a:rPr>
              <a:t>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باشرة</a:t>
            </a:r>
            <a:r>
              <a:rPr lang="ar-SA" sz="2400" kern="100" dirty="0">
                <a:effectLst/>
                <a:latin typeface="Calibri" panose="020F0502020204030204" pitchFamily="34" charset="0"/>
                <a:ea typeface="Calibri" panose="020F0502020204030204" pitchFamily="34" charset="0"/>
                <a:cs typeface="Arial" panose="020B0604020202020204" pitchFamily="34" charset="0"/>
              </a:rPr>
              <a:t>، وال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a:effectLst/>
                <a:latin typeface="Calibri" panose="020F0502020204030204" pitchFamily="34" charset="0"/>
                <a:ea typeface="Calibri" panose="020F0502020204030204" pitchFamily="34" charset="0"/>
                <a:cs typeface="Arial" panose="020B0604020202020204" pitchFamily="34" charset="0"/>
              </a:rPr>
              <a:t>ح</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تفاظ</a:t>
            </a:r>
            <a:r>
              <a:rPr lang="ar-SA" sz="2400" kern="100" dirty="0">
                <a:effectLst/>
                <a:latin typeface="Calibri" panose="020F0502020204030204" pitchFamily="34" charset="0"/>
                <a:ea typeface="Calibri" panose="020F0502020204030204" pitchFamily="34" charset="0"/>
                <a:cs typeface="Arial" panose="020B0604020202020204" pitchFamily="34" charset="0"/>
              </a:rPr>
              <a:t> بها على أ</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قراص أو حاسوب</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a:p>
            <a:pPr marL="342900" lvl="0" indent="-342900" algn="r" rtl="1">
              <a:lnSpc>
                <a:spcPct val="107000"/>
              </a:lnSpc>
              <a:spcAft>
                <a:spcPts val="800"/>
              </a:spcAft>
              <a:buFont typeface="Wingdings" panose="05000000000000000000" pitchFamily="2" charset="2"/>
              <a:buChar char="v"/>
              <a:tabLst>
                <a:tab pos="457200" algn="l"/>
              </a:tabLst>
            </a:pPr>
            <a:r>
              <a:rPr lang="ar-SA" sz="2400" b="1" kern="100" dirty="0">
                <a:effectLst/>
                <a:latin typeface="Calibri" panose="020F0502020204030204" pitchFamily="34" charset="0"/>
                <a:ea typeface="Calibri" panose="020F0502020204030204" pitchFamily="34" charset="0"/>
                <a:cs typeface="Arial" panose="020B0604020202020204" pitchFamily="34" charset="0"/>
              </a:rPr>
              <a:t>ت</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ف</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ريغ الح</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وار ن</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err="1">
                <a:effectLst/>
                <a:latin typeface="Calibri" panose="020F0502020204030204" pitchFamily="34" charset="0"/>
                <a:ea typeface="Calibri" panose="020F0502020204030204" pitchFamily="34" charset="0"/>
                <a:cs typeface="Arial" panose="020B0604020202020204" pitchFamily="34" charset="0"/>
              </a:rPr>
              <a:t>صيًا</a:t>
            </a:r>
            <a:r>
              <a:rPr lang="fr-FR"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ك</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تابة كل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 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من أسئلة، أ</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جوبة،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عليقات</a:t>
            </a:r>
            <a:r>
              <a:rPr lang="ar-SA" sz="2400" kern="100" dirty="0">
                <a:effectLst/>
                <a:latin typeface="Calibri" panose="020F0502020204030204" pitchFamily="34" charset="0"/>
                <a:ea typeface="Calibri" panose="020F0502020204030204" pitchFamily="34" charset="0"/>
                <a:cs typeface="Arial" panose="020B0604020202020204" pitchFamily="34" charset="0"/>
              </a:rPr>
              <a:t> بين 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ذيع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والض</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يوف</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a:p>
            <a:pPr marL="342900" lvl="0" indent="-342900" algn="r" rtl="1">
              <a:lnSpc>
                <a:spcPct val="107000"/>
              </a:lnSpc>
              <a:spcAft>
                <a:spcPts val="800"/>
              </a:spcAft>
              <a:buFont typeface="Wingdings" panose="05000000000000000000" pitchFamily="2" charset="2"/>
              <a:buChar char="v"/>
              <a:tabLst>
                <a:tab pos="457200" algn="l"/>
              </a:tabLst>
            </a:pPr>
            <a:r>
              <a:rPr lang="ar-SA" sz="2400" b="1" kern="100" dirty="0">
                <a:effectLst/>
                <a:latin typeface="Calibri" panose="020F0502020204030204" pitchFamily="34" charset="0"/>
                <a:ea typeface="Calibri" panose="020F0502020204030204" pitchFamily="34" charset="0"/>
                <a:cs typeface="Arial" panose="020B0604020202020204" pitchFamily="34" charset="0"/>
              </a:rPr>
              <a:t>ج</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مع بيانات إ</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ضافية</a:t>
            </a:r>
            <a:r>
              <a:rPr lang="ar-SA" sz="2400" kern="100" dirty="0">
                <a:effectLst/>
                <a:latin typeface="Calibri" panose="020F0502020204030204" pitchFamily="34" charset="0"/>
                <a:ea typeface="Calibri" panose="020F0502020204030204" pitchFamily="34" charset="0"/>
                <a:cs typeface="Arial" panose="020B0604020202020204" pitchFamily="34" charset="0"/>
              </a:rPr>
              <a:t> مثل: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اريخ الب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ث</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دة</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الح</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لقة</a:t>
            </a:r>
            <a:r>
              <a:rPr lang="ar-SA" sz="2400" kern="100" dirty="0">
                <a:effectLst/>
                <a:latin typeface="Calibri" panose="020F0502020204030204" pitchFamily="34" charset="0"/>
                <a:ea typeface="Calibri" panose="020F0502020204030204" pitchFamily="34" charset="0"/>
                <a:cs typeface="Arial" panose="020B0604020202020204" pitchFamily="34" charset="0"/>
              </a:rPr>
              <a:t>، موضوع الح</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لقة</a:t>
            </a:r>
            <a:r>
              <a:rPr lang="ar-SA" sz="2400" kern="100" dirty="0">
                <a:effectLst/>
                <a:latin typeface="Calibri" panose="020F0502020204030204" pitchFamily="34" charset="0"/>
                <a:ea typeface="Calibri" panose="020F0502020204030204" pitchFamily="34" charset="0"/>
                <a:cs typeface="Arial" panose="020B0604020202020204" pitchFamily="34" charset="0"/>
              </a:rPr>
              <a:t>، أ</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سماء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الض</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يوف</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a:p>
            <a:pPr marL="342900" indent="-342900" algn="r" rtl="1">
              <a:lnSpc>
                <a:spcPct val="107000"/>
              </a:lnSpc>
              <a:spcAft>
                <a:spcPts val="800"/>
              </a:spcAft>
              <a:buFont typeface="Wingdings" panose="05000000000000000000" pitchFamily="2" charset="2"/>
              <a:buChar char="v"/>
              <a:tabLst>
                <a:tab pos="457200" algn="l"/>
              </a:tabLst>
            </a:pPr>
            <a:r>
              <a:rPr lang="ar-SA" sz="2400" b="1" kern="100" dirty="0">
                <a:effectLst/>
                <a:latin typeface="Calibri" panose="020F0502020204030204" pitchFamily="34" charset="0"/>
                <a:ea typeface="Calibri" panose="020F0502020204030204" pitchFamily="34" charset="0"/>
                <a:cs typeface="Arial" panose="020B0604020202020204" pitchFamily="34" charset="0"/>
              </a:rPr>
              <a:t>أ</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ر</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شفة الم</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واد</a:t>
            </a:r>
            <a:r>
              <a:rPr lang="ar-SA" sz="2400" kern="100" dirty="0">
                <a:effectLst/>
                <a:latin typeface="Calibri" panose="020F0502020204030204" pitchFamily="34" charset="0"/>
                <a:ea typeface="Calibri" panose="020F0502020204030204" pitchFamily="34" charset="0"/>
                <a:cs typeface="Arial" panose="020B0604020202020204" pitchFamily="34" charset="0"/>
              </a:rPr>
              <a:t> في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جل</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ظ</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ف خاص 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كل ح</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لقة</a:t>
            </a:r>
            <a:r>
              <a:rPr lang="ar-SA" sz="2400" kern="100" dirty="0">
                <a:effectLst/>
                <a:latin typeface="Calibri" panose="020F0502020204030204" pitchFamily="34" charset="0"/>
                <a:ea typeface="Calibri" panose="020F0502020204030204" pitchFamily="34" charset="0"/>
                <a:cs typeface="Arial" panose="020B0604020202020204" pitchFamily="34" charset="0"/>
              </a:rPr>
              <a:t>)</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latin typeface="Calibri" panose="020F0502020204030204" pitchFamily="34" charset="0"/>
                <a:ea typeface="Calibri" panose="020F0502020204030204" pitchFamily="34" charset="0"/>
              </a:rPr>
              <a:t> ب</a:t>
            </a:r>
            <a:r>
              <a:rPr lang="ar-DZ" sz="2400" kern="100" dirty="0">
                <a:latin typeface="Calibri" panose="020F0502020204030204" pitchFamily="34" charset="0"/>
                <a:ea typeface="Calibri" panose="020F0502020204030204" pitchFamily="34" charset="0"/>
              </a:rPr>
              <a:t>ِ</a:t>
            </a:r>
            <a:r>
              <a:rPr lang="ar-SA" sz="2400" kern="100" dirty="0">
                <a:latin typeface="Calibri" panose="020F0502020204030204" pitchFamily="34" charset="0"/>
                <a:ea typeface="Calibri" panose="020F0502020204030204" pitchFamily="34" charset="0"/>
              </a:rPr>
              <a:t>هذا ص</a:t>
            </a:r>
            <a:r>
              <a:rPr lang="ar-DZ" sz="2400" kern="100" dirty="0">
                <a:latin typeface="Calibri" panose="020F0502020204030204" pitchFamily="34" charset="0"/>
                <a:ea typeface="Calibri" panose="020F0502020204030204" pitchFamily="34" charset="0"/>
              </a:rPr>
              <a:t>َ</a:t>
            </a:r>
            <a:r>
              <a:rPr lang="ar-SA" sz="2400" kern="100" dirty="0">
                <a:latin typeface="Calibri" panose="020F0502020204030204" pitchFamily="34" charset="0"/>
                <a:ea typeface="Calibri" panose="020F0502020204030204" pitchFamily="34" charset="0"/>
              </a:rPr>
              <a:t>ار ل</a:t>
            </a:r>
            <a:r>
              <a:rPr lang="ar-DZ" sz="2400" kern="100" dirty="0">
                <a:latin typeface="Calibri" panose="020F0502020204030204" pitchFamily="34" charset="0"/>
                <a:ea typeface="Calibri" panose="020F0502020204030204" pitchFamily="34" charset="0"/>
              </a:rPr>
              <a:t>َ</a:t>
            </a:r>
            <a:r>
              <a:rPr lang="ar-SA" sz="2400" kern="100" dirty="0">
                <a:latin typeface="Calibri" panose="020F0502020204030204" pitchFamily="34" charset="0"/>
                <a:ea typeface="Calibri" panose="020F0502020204030204" pitchFamily="34" charset="0"/>
              </a:rPr>
              <a:t>ديه ق</a:t>
            </a:r>
            <a:r>
              <a:rPr lang="ar-DZ" sz="2400" kern="100" dirty="0">
                <a:latin typeface="Calibri" panose="020F0502020204030204" pitchFamily="34" charset="0"/>
                <a:ea typeface="Calibri" panose="020F0502020204030204" pitchFamily="34" charset="0"/>
              </a:rPr>
              <a:t>َ</a:t>
            </a:r>
            <a:r>
              <a:rPr lang="ar-SA" sz="2400" kern="100" dirty="0" err="1">
                <a:latin typeface="Calibri" panose="020F0502020204030204" pitchFamily="34" charset="0"/>
                <a:ea typeface="Calibri" panose="020F0502020204030204" pitchFamily="34" charset="0"/>
              </a:rPr>
              <a:t>اعدة</a:t>
            </a:r>
            <a:r>
              <a:rPr lang="ar-SA" sz="2400" kern="100" dirty="0">
                <a:latin typeface="Calibri" panose="020F0502020204030204" pitchFamily="34" charset="0"/>
                <a:ea typeface="Calibri" panose="020F0502020204030204" pitchFamily="34" charset="0"/>
              </a:rPr>
              <a:t> ب</a:t>
            </a:r>
            <a:r>
              <a:rPr lang="ar-DZ" sz="2400" kern="100" dirty="0">
                <a:latin typeface="Calibri" panose="020F0502020204030204" pitchFamily="34" charset="0"/>
                <a:ea typeface="Calibri" panose="020F0502020204030204" pitchFamily="34" charset="0"/>
              </a:rPr>
              <a:t>َ</a:t>
            </a:r>
            <a:r>
              <a:rPr lang="ar-SA" sz="2400" kern="100" dirty="0" err="1">
                <a:latin typeface="Calibri" panose="020F0502020204030204" pitchFamily="34" charset="0"/>
                <a:ea typeface="Calibri" panose="020F0502020204030204" pitchFamily="34" charset="0"/>
              </a:rPr>
              <a:t>يانات</a:t>
            </a:r>
            <a:r>
              <a:rPr lang="ar-SA" sz="2400" kern="100" dirty="0">
                <a:latin typeface="Calibri" panose="020F0502020204030204" pitchFamily="34" charset="0"/>
                <a:ea typeface="Calibri" panose="020F0502020204030204" pitchFamily="34" charset="0"/>
              </a:rPr>
              <a:t> م</a:t>
            </a:r>
            <a:r>
              <a:rPr lang="ar-DZ" sz="2400" kern="100" dirty="0">
                <a:latin typeface="Calibri" panose="020F0502020204030204" pitchFamily="34" charset="0"/>
                <a:ea typeface="Calibri" panose="020F0502020204030204" pitchFamily="34" charset="0"/>
              </a:rPr>
              <a:t>َ</a:t>
            </a:r>
            <a:r>
              <a:rPr lang="ar-SA" sz="2400" kern="100" dirty="0" err="1">
                <a:latin typeface="Calibri" panose="020F0502020204030204" pitchFamily="34" charset="0"/>
                <a:ea typeface="Calibri" panose="020F0502020204030204" pitchFamily="34" charset="0"/>
              </a:rPr>
              <a:t>وثوقة</a:t>
            </a:r>
            <a:r>
              <a:rPr lang="ar-DZ" sz="2400" kern="100" dirty="0">
                <a:latin typeface="Calibri" panose="020F0502020204030204" pitchFamily="34" charset="0"/>
                <a:ea typeface="Calibri" panose="020F0502020204030204" pitchFamily="34" charset="0"/>
                <a:cs typeface="Arial" panose="020B0604020202020204" pitchFamily="34" charset="0"/>
              </a:rPr>
              <a:t>.</a:t>
            </a:r>
            <a:endParaRPr lang="fr-FR" sz="2400" kern="1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780519071"/>
      </p:ext>
    </p:extLst>
  </p:cSld>
  <p:clrMapOvr>
    <a:masterClrMapping/>
  </p:clrMapOvr>
  <p:transition spd="med" advTm="507434">
    <p:pull/>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BF4C86-5687-BB26-ABDE-7632611C9A7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8BD585F-65E1-0076-1A82-685D3DFD728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A055C715-73E6-BAA1-439F-482371979E78}"/>
              </a:ext>
            </a:extLst>
          </p:cNvPr>
          <p:cNvSpPr/>
          <p:nvPr/>
        </p:nvSpPr>
        <p:spPr>
          <a:xfrm rot="16200000" flipV="1">
            <a:off x="-2786743" y="4262694"/>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4F728DE9-8DEE-E077-6432-7A50FDCD1CC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CB625751-C78D-4ECA-1AB6-8E35973C891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Espace réservé pour une image  6">
            <a:extLst>
              <a:ext uri="{FF2B5EF4-FFF2-40B4-BE49-F238E27FC236}">
                <a16:creationId xmlns:a16="http://schemas.microsoft.com/office/drawing/2014/main" id="{AB4EF92A-4D72-950A-B038-18F6CBC77C2C}"/>
              </a:ext>
            </a:extLst>
          </p:cNvPr>
          <p:cNvSpPr>
            <a:spLocks noGrp="1"/>
          </p:cNvSpPr>
          <p:nvPr>
            <p:ph type="pic" sz="quarter" idx="10"/>
          </p:nvPr>
        </p:nvSpPr>
        <p:spPr>
          <a:xfrm>
            <a:off x="-2220520" y="-832103"/>
            <a:ext cx="6826172" cy="6857998"/>
          </a:xfrm>
        </p:spPr>
      </p:sp>
      <p:sp>
        <p:nvSpPr>
          <p:cNvPr id="9" name="ZoneTexte 8">
            <a:extLst>
              <a:ext uri="{FF2B5EF4-FFF2-40B4-BE49-F238E27FC236}">
                <a16:creationId xmlns:a16="http://schemas.microsoft.com/office/drawing/2014/main" id="{0338010E-E830-3B13-184D-FE823B665908}"/>
              </a:ext>
            </a:extLst>
          </p:cNvPr>
          <p:cNvSpPr txBox="1"/>
          <p:nvPr/>
        </p:nvSpPr>
        <p:spPr>
          <a:xfrm>
            <a:off x="4248364" y="625364"/>
            <a:ext cx="7222732" cy="1234825"/>
          </a:xfrm>
          <a:prstGeom prst="rect">
            <a:avLst/>
          </a:prstGeom>
          <a:noFill/>
        </p:spPr>
        <p:txBody>
          <a:bodyPr wrap="square">
            <a:spAutoFit/>
          </a:bodyPr>
          <a:lstStyle/>
          <a:p>
            <a:pPr algn="ctr">
              <a:lnSpc>
                <a:spcPct val="120000"/>
              </a:lnSpc>
            </a:pPr>
            <a:r>
              <a:rPr lang="ar-DZ" sz="3200" b="1" dirty="0">
                <a:solidFill>
                  <a:srgbClr val="00B0F0"/>
                </a:solidFill>
                <a:latin typeface="Alexandria" charset="0"/>
                <a:cs typeface="Alexandria" charset="0"/>
              </a:rPr>
              <a:t>كيف نُحلِّل برنامج تلفزيوني؟  </a:t>
            </a:r>
          </a:p>
          <a:p>
            <a:pPr algn="ctr">
              <a:lnSpc>
                <a:spcPct val="120000"/>
              </a:lnSpc>
            </a:pPr>
            <a:endParaRPr lang="ar-DZ" sz="3200" b="1" dirty="0">
              <a:solidFill>
                <a:srgbClr val="00B0F0"/>
              </a:solidFill>
              <a:latin typeface="Alexandria" charset="0"/>
              <a:cs typeface="Alexandria" charset="0"/>
            </a:endParaRPr>
          </a:p>
        </p:txBody>
      </p:sp>
      <p:sp>
        <p:nvSpPr>
          <p:cNvPr id="10" name="Rectangle 9">
            <a:extLst>
              <a:ext uri="{FF2B5EF4-FFF2-40B4-BE49-F238E27FC236}">
                <a16:creationId xmlns:a16="http://schemas.microsoft.com/office/drawing/2014/main" id="{8AFF21BE-53BF-7F25-EA67-944CECF42FB1}"/>
              </a:ext>
            </a:extLst>
          </p:cNvPr>
          <p:cNvSpPr/>
          <p:nvPr/>
        </p:nvSpPr>
        <p:spPr>
          <a:xfrm>
            <a:off x="4869794" y="682141"/>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06</a:t>
            </a:r>
            <a:endParaRPr lang="en-US" sz="4000" b="1" dirty="0">
              <a:ea typeface="Roboto Light" panose="02000000000000000000" pitchFamily="2" charset="0"/>
            </a:endParaRPr>
          </a:p>
        </p:txBody>
      </p:sp>
      <p:sp>
        <p:nvSpPr>
          <p:cNvPr id="4" name="ZoneTexte 3">
            <a:extLst>
              <a:ext uri="{FF2B5EF4-FFF2-40B4-BE49-F238E27FC236}">
                <a16:creationId xmlns:a16="http://schemas.microsoft.com/office/drawing/2014/main" id="{73B4657D-67A8-6DFA-C9D2-B4FFA90EF71F}"/>
              </a:ext>
            </a:extLst>
          </p:cNvPr>
          <p:cNvSpPr txBox="1"/>
          <p:nvPr/>
        </p:nvSpPr>
        <p:spPr>
          <a:xfrm>
            <a:off x="1192566" y="1639207"/>
            <a:ext cx="10104812" cy="4636269"/>
          </a:xfrm>
          <a:prstGeom prst="rect">
            <a:avLst/>
          </a:prstGeom>
          <a:noFill/>
        </p:spPr>
        <p:txBody>
          <a:bodyPr wrap="square">
            <a:spAutoFit/>
          </a:bodyPr>
          <a:lstStyle/>
          <a:p>
            <a:pPr marL="342900" indent="-342900" algn="just" rtl="1">
              <a:lnSpc>
                <a:spcPct val="107000"/>
              </a:lnSpc>
              <a:spcAft>
                <a:spcPts val="800"/>
              </a:spcAft>
              <a:buFont typeface="Wingdings" panose="05000000000000000000" pitchFamily="2" charset="2"/>
              <a:buChar char="ü"/>
            </a:pPr>
            <a:r>
              <a:rPr lang="ar-SA" sz="2800" b="1"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ن</a:t>
            </a:r>
            <a:r>
              <a:rPr lang="ar-DZ" sz="2800" b="1"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a:t>
            </a:r>
            <a:r>
              <a:rPr lang="ar-SA" sz="2800" b="1"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سخ الب</a:t>
            </a:r>
            <a:r>
              <a:rPr lang="ar-DZ" sz="2800" b="1"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a:t>
            </a:r>
            <a:r>
              <a:rPr lang="ar-SA" sz="2800" b="1" kern="100" dirty="0" err="1">
                <a:solidFill>
                  <a:srgbClr val="002060"/>
                </a:solidFill>
                <a:effectLst/>
                <a:latin typeface="Calibri" panose="020F0502020204030204" pitchFamily="34" charset="0"/>
                <a:ea typeface="Calibri" panose="020F0502020204030204" pitchFamily="34" charset="0"/>
                <a:cs typeface="Arial" panose="020B0604020202020204" pitchFamily="34" charset="0"/>
              </a:rPr>
              <a:t>يانات</a:t>
            </a:r>
            <a:r>
              <a:rPr lang="ar-SA" sz="2800" b="1"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سخ البيانات 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سج</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لة</a:t>
            </a:r>
            <a:r>
              <a:rPr lang="ar-SA" sz="2400" kern="100" dirty="0">
                <a:effectLst/>
                <a:latin typeface="Calibri" panose="020F0502020204030204" pitchFamily="34" charset="0"/>
                <a:ea typeface="Calibri" panose="020F0502020204030204" pitchFamily="34" charset="0"/>
                <a:cs typeface="Arial" panose="020B0604020202020204" pitchFamily="34" charset="0"/>
              </a:rPr>
              <a:t> إلى تنسيق 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ص</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 سيسمح ذلك بتحليل البيانات والبحث عنها بسهولة</a:t>
            </a:r>
            <a:r>
              <a:rPr lang="fr-FR" sz="2400" kern="100" dirty="0">
                <a:effectLst/>
                <a:latin typeface="Calibri" panose="020F0502020204030204" pitchFamily="34" charset="0"/>
                <a:ea typeface="Calibri" panose="020F0502020204030204" pitchFamily="34" charset="0"/>
                <a:cs typeface="Arial" panose="020B0604020202020204" pitchFamily="34" charset="0"/>
              </a:rPr>
              <a:t>. </a:t>
            </a:r>
            <a:endParaRPr lang="ar-DZ" sz="1100" kern="100" dirty="0">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800"/>
              </a:spcAft>
              <a:buFont typeface="Wingdings" panose="05000000000000000000" pitchFamily="2" charset="2"/>
              <a:buChar char="q"/>
            </a:pPr>
            <a:r>
              <a:rPr lang="ar-DZ" sz="2400" b="1" kern="100" dirty="0">
                <a:solidFill>
                  <a:schemeClr val="accent4">
                    <a:lumMod val="75000"/>
                  </a:schemeClr>
                </a:solidFill>
                <a:effectLst/>
                <a:latin typeface="Calibri" panose="020F0502020204030204" pitchFamily="34" charset="0"/>
                <a:ea typeface="Calibri" panose="020F0502020204030204" pitchFamily="34" charset="0"/>
                <a:cs typeface="Arial" panose="020B0604020202020204" pitchFamily="34" charset="0"/>
              </a:rPr>
              <a:t> </a:t>
            </a:r>
            <a:r>
              <a:rPr lang="ar-SA" sz="2800" b="1" kern="100" dirty="0">
                <a:solidFill>
                  <a:schemeClr val="accent4">
                    <a:lumMod val="75000"/>
                  </a:schemeClr>
                </a:solidFill>
                <a:effectLst/>
                <a:latin typeface="Calibri" panose="020F0502020204030204" pitchFamily="34" charset="0"/>
                <a:ea typeface="Calibri" panose="020F0502020204030204" pitchFamily="34" charset="0"/>
                <a:cs typeface="Arial" panose="020B0604020202020204" pitchFamily="34" charset="0"/>
              </a:rPr>
              <a:t>الم</a:t>
            </a:r>
            <a:r>
              <a:rPr lang="ar-DZ" sz="2800" b="1" kern="100" dirty="0">
                <a:solidFill>
                  <a:schemeClr val="accent4">
                    <a:lumMod val="75000"/>
                  </a:schemeClr>
                </a:solidFill>
                <a:effectLst/>
                <a:latin typeface="Calibri" panose="020F0502020204030204" pitchFamily="34" charset="0"/>
                <a:ea typeface="Calibri" panose="020F0502020204030204" pitchFamily="34" charset="0"/>
                <a:cs typeface="Arial" panose="020B0604020202020204" pitchFamily="34" charset="0"/>
              </a:rPr>
              <a:t>ِ</a:t>
            </a:r>
            <a:r>
              <a:rPr lang="ar-SA" sz="2800" b="1" kern="100" dirty="0">
                <a:solidFill>
                  <a:schemeClr val="accent4">
                    <a:lumMod val="75000"/>
                  </a:schemeClr>
                </a:solidFill>
                <a:effectLst/>
                <a:latin typeface="Calibri" panose="020F0502020204030204" pitchFamily="34" charset="0"/>
                <a:ea typeface="Calibri" panose="020F0502020204030204" pitchFamily="34" charset="0"/>
                <a:cs typeface="Arial" panose="020B0604020202020204" pitchFamily="34" charset="0"/>
              </a:rPr>
              <a:t>ثال</a:t>
            </a:r>
            <a:r>
              <a:rPr lang="ar-DZ" sz="2400" b="1" kern="100" dirty="0">
                <a:solidFill>
                  <a:schemeClr val="accent4">
                    <a:lumMod val="75000"/>
                  </a:schemeClr>
                </a:solidFill>
                <a:effectLst/>
                <a:latin typeface="Calibri" panose="020F0502020204030204" pitchFamily="34" charset="0"/>
                <a:ea typeface="Calibri" panose="020F0502020204030204" pitchFamily="34" charset="0"/>
                <a:cs typeface="Arial" panose="020B0604020202020204" pitchFamily="34" charset="0"/>
              </a:rPr>
              <a:t> التوضيحي: </a:t>
            </a:r>
            <a:r>
              <a:rPr lang="ar-DZ" sz="2400" b="1" kern="100" dirty="0">
                <a:solidFill>
                  <a:schemeClr val="accent4">
                    <a:lumMod val="75000"/>
                  </a:schemeClr>
                </a:solidFill>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احث إعلامي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ريد تحليل 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رنامج</a:t>
            </a:r>
            <a:r>
              <a:rPr lang="ar-SA" sz="2400" kern="100" dirty="0">
                <a:effectLst/>
                <a:latin typeface="Calibri" panose="020F0502020204030204" pitchFamily="34" charset="0"/>
                <a:ea typeface="Calibri" panose="020F0502020204030204" pitchFamily="34" charset="0"/>
                <a:cs typeface="Arial" panose="020B0604020202020204" pitchFamily="34" charset="0"/>
              </a:rPr>
              <a:t> سياسي بعنوان:</a:t>
            </a:r>
            <a:r>
              <a:rPr lang="ar-DZ"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"قضايا المجتمع" 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 أن سجّل الحلقة بالفيديو، قام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بالخ</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طوات</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التالية</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endParaRPr lang="fr-FR"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Aft>
                <a:spcPts val="800"/>
              </a:spcAft>
              <a:buFont typeface="Wingdings" panose="05000000000000000000" pitchFamily="2" charset="2"/>
              <a:buChar char="§"/>
              <a:tabLst>
                <a:tab pos="457200" algn="l"/>
              </a:tabLst>
            </a:pPr>
            <a:r>
              <a:rPr lang="ar-SA" sz="2400" b="1" kern="100" dirty="0">
                <a:effectLst/>
                <a:latin typeface="Calibri" panose="020F0502020204030204" pitchFamily="34" charset="0"/>
                <a:ea typeface="Calibri" panose="020F0502020204030204" pitchFamily="34" charset="0"/>
                <a:cs typeface="Arial" panose="020B0604020202020204" pitchFamily="34" charset="0"/>
              </a:rPr>
              <a:t>ف</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ت</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ح التسجيل الم</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رئي</a:t>
            </a:r>
            <a:r>
              <a:rPr lang="ar-SA" sz="2400" kern="100" dirty="0">
                <a:effectLst/>
                <a:latin typeface="Calibri" panose="020F0502020204030204" pitchFamily="34" charset="0"/>
                <a:ea typeface="Calibri" panose="020F0502020204030204" pitchFamily="34" charset="0"/>
                <a:cs typeface="Arial" panose="020B0604020202020204" pitchFamily="34" charset="0"/>
              </a:rPr>
              <a:t> للحلقة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تابعت</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ه بد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قة</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endParaRPr lang="fr-FR"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Aft>
                <a:spcPts val="800"/>
              </a:spcAft>
              <a:buFont typeface="Wingdings" panose="05000000000000000000" pitchFamily="2" charset="2"/>
              <a:buChar char="§"/>
              <a:tabLst>
                <a:tab pos="457200" algn="l"/>
              </a:tabLst>
            </a:pPr>
            <a:r>
              <a:rPr lang="ar-SA" sz="2400" b="1" kern="100" dirty="0">
                <a:effectLst/>
                <a:latin typeface="Calibri" panose="020F0502020204030204" pitchFamily="34" charset="0"/>
                <a:ea typeface="Calibri" panose="020F0502020204030204" pitchFamily="34" charset="0"/>
                <a:cs typeface="Arial" panose="020B0604020202020204" pitchFamily="34" charset="0"/>
              </a:rPr>
              <a:t>ك</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تابة ن</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ص الحوار</a:t>
            </a:r>
            <a:r>
              <a:rPr lang="ar-SA" sz="2400" kern="100" dirty="0">
                <a:effectLst/>
                <a:latin typeface="Calibri" panose="020F0502020204030204" pitchFamily="34" charset="0"/>
                <a:ea typeface="Calibri" panose="020F0502020204030204" pitchFamily="34" charset="0"/>
                <a:cs typeface="Arial" panose="020B0604020202020204" pitchFamily="34" charset="0"/>
              </a:rPr>
              <a:t> ك</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ما و</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رد</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r>
              <a:rPr lang="ar-DZ" sz="1100" kern="100" dirty="0">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ذيع: "ما تعليقك على الأزمة الاقتصادية الحالية؟</a:t>
            </a:r>
            <a:r>
              <a:rPr lang="fr-FR" sz="2400" kern="100" dirty="0">
                <a:effectLst/>
                <a:latin typeface="Calibri" panose="020F0502020204030204" pitchFamily="34" charset="0"/>
                <a:ea typeface="Calibri" panose="020F0502020204030204" pitchFamily="34" charset="0"/>
                <a:cs typeface="Times New Roman" panose="02020603050405020304" pitchFamily="18" charset="0"/>
              </a:rPr>
              <a:t>"</a:t>
            </a:r>
            <a:endParaRPr lang="fr-FR" sz="1100" kern="100" dirty="0">
              <a:effectLst/>
              <a:latin typeface="Calibri" panose="020F0502020204030204" pitchFamily="34" charset="0"/>
              <a:ea typeface="Calibri" panose="020F0502020204030204" pitchFamily="34" charset="0"/>
              <a:cs typeface="Times New Roman" panose="02020603050405020304" pitchFamily="18" charset="0"/>
            </a:endParaRPr>
          </a:p>
          <a:p>
            <a:pPr lvl="1" algn="just" rtl="1">
              <a:spcAft>
                <a:spcPts val="800"/>
              </a:spcAft>
              <a:buSzPts val="1000"/>
              <a:tabLst>
                <a:tab pos="914400" algn="l"/>
              </a:tabLst>
            </a:pPr>
            <a:r>
              <a:rPr lang="ar-DZ"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الضيف الأول: "الأزمة ناتجة عن س</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وء</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خطيط وغ</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ياب</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ؤية</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ستقبلية</a:t>
            </a:r>
            <a:r>
              <a:rPr lang="fr-FR" sz="2400" kern="100" dirty="0">
                <a:effectLst/>
                <a:latin typeface="Calibri" panose="020F0502020204030204" pitchFamily="34" charset="0"/>
                <a:ea typeface="Calibri" panose="020F0502020204030204" pitchFamily="34" charset="0"/>
                <a:cs typeface="Times New Roman" panose="02020603050405020304" pitchFamily="18" charset="0"/>
              </a:rPr>
              <a:t>."</a:t>
            </a:r>
            <a:endParaRPr lang="fr-FR"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spcAft>
                <a:spcPts val="800"/>
              </a:spcAft>
              <a:buFont typeface="Wingdings" panose="05000000000000000000" pitchFamily="2" charset="2"/>
              <a:buChar char="§"/>
              <a:tabLst>
                <a:tab pos="457200" algn="l"/>
              </a:tabLst>
            </a:pPr>
            <a:r>
              <a:rPr lang="ar-SA" sz="2400" b="1" kern="100" dirty="0">
                <a:effectLst/>
                <a:latin typeface="Calibri" panose="020F0502020204030204" pitchFamily="34" charset="0"/>
                <a:ea typeface="Calibri" panose="020F0502020204030204" pitchFamily="34" charset="0"/>
                <a:cs typeface="Arial" panose="020B0604020202020204" pitchFamily="34" charset="0"/>
              </a:rPr>
              <a:t>إ</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ضافة م</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err="1">
                <a:effectLst/>
                <a:latin typeface="Calibri" panose="020F0502020204030204" pitchFamily="34" charset="0"/>
                <a:ea typeface="Calibri" panose="020F0502020204030204" pitchFamily="34" charset="0"/>
                <a:cs typeface="Arial" panose="020B0604020202020204" pitchFamily="34" charset="0"/>
              </a:rPr>
              <a:t>لاحظات</a:t>
            </a:r>
            <a:r>
              <a:rPr lang="ar-SA" sz="2400" kern="100" dirty="0">
                <a:effectLst/>
                <a:latin typeface="Calibri" panose="020F0502020204030204" pitchFamily="34" charset="0"/>
                <a:ea typeface="Calibri" panose="020F0502020204030204" pitchFamily="34" charset="0"/>
                <a:cs typeface="Arial" panose="020B0604020202020204" pitchFamily="34" charset="0"/>
              </a:rPr>
              <a:t> مثل: 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حظات</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الص</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مت،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نفعال</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تحدث، أو م</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قاطعة الح</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وار</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endParaRPr lang="fr-FR"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Aft>
                <a:spcPts val="800"/>
              </a:spcAft>
              <a:buFont typeface="Wingdings" panose="05000000000000000000" pitchFamily="2" charset="2"/>
              <a:buChar char="§"/>
              <a:tabLst>
                <a:tab pos="457200" algn="l"/>
              </a:tabLst>
            </a:pPr>
            <a:r>
              <a:rPr lang="ar-SA" sz="2400" b="1" kern="100" dirty="0">
                <a:effectLst/>
                <a:latin typeface="Calibri" panose="020F0502020204030204" pitchFamily="34" charset="0"/>
                <a:ea typeface="Calibri" panose="020F0502020204030204" pitchFamily="34" charset="0"/>
                <a:cs typeface="Arial" panose="020B0604020202020204" pitchFamily="34" charset="0"/>
              </a:rPr>
              <a:t>ح</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فظ الن</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ص</a:t>
            </a:r>
            <a:r>
              <a:rPr lang="ar-SA" sz="2400" kern="100" dirty="0">
                <a:effectLst/>
                <a:latin typeface="Calibri" panose="020F0502020204030204" pitchFamily="34" charset="0"/>
                <a:ea typeface="Calibri" panose="020F0502020204030204" pitchFamily="34" charset="0"/>
                <a:cs typeface="Arial" panose="020B0604020202020204" pitchFamily="34" charset="0"/>
              </a:rPr>
              <a:t> في ملف</a:t>
            </a:r>
            <a:r>
              <a:rPr lang="fr-FR" sz="2400" kern="100" dirty="0">
                <a:effectLst/>
                <a:latin typeface="Calibri" panose="020F0502020204030204" pitchFamily="34" charset="0"/>
                <a:ea typeface="Calibri" panose="020F0502020204030204" pitchFamily="34" charset="0"/>
                <a:cs typeface="Arial" panose="020B0604020202020204" pitchFamily="34" charset="0"/>
              </a:rPr>
              <a:t> Word </a:t>
            </a:r>
            <a:r>
              <a:rPr lang="ar-SA" sz="2400" kern="100" dirty="0">
                <a:effectLst/>
                <a:latin typeface="Calibri" panose="020F0502020204030204" pitchFamily="34" charset="0"/>
                <a:ea typeface="Calibri" panose="020F0502020204030204" pitchFamily="34" charset="0"/>
                <a:cs typeface="Arial" panose="020B0604020202020204" pitchFamily="34" charset="0"/>
              </a:rPr>
              <a:t>أو</a:t>
            </a:r>
            <a:r>
              <a:rPr lang="fr-FR" sz="2400" kern="100" dirty="0">
                <a:effectLst/>
                <a:latin typeface="Calibri" panose="020F0502020204030204" pitchFamily="34" charset="0"/>
                <a:ea typeface="Calibri" panose="020F0502020204030204" pitchFamily="34" charset="0"/>
                <a:cs typeface="Arial" panose="020B0604020202020204" pitchFamily="34" charset="0"/>
              </a:rPr>
              <a:t> PDF </a:t>
            </a:r>
            <a:r>
              <a:rPr lang="ar-SA" sz="2400" kern="100" dirty="0">
                <a:effectLst/>
                <a:latin typeface="Calibri" panose="020F0502020204030204" pitchFamily="34" charset="0"/>
                <a:ea typeface="Calibri" panose="020F0502020204030204" pitchFamily="34" charset="0"/>
                <a:cs typeface="Arial" panose="020B0604020202020204" pitchFamily="34" charset="0"/>
              </a:rPr>
              <a:t>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سه</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 البحث فيه لاحقًا (مثلًا عن تكرار كلمات: "أزمة" أو "إصلاح")</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r>
              <a:rPr lang="ar-DZ" sz="1100" kern="100" dirty="0">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النتيجة: أ</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صبح 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دى</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الباحث </a:t>
            </a:r>
            <a:r>
              <a:rPr lang="ar-SA" sz="2400" b="1" kern="100" dirty="0">
                <a:effectLst/>
                <a:latin typeface="Calibri" panose="020F0502020204030204" pitchFamily="34" charset="0"/>
                <a:ea typeface="Calibri" panose="020F0502020204030204" pitchFamily="34" charset="0"/>
                <a:cs typeface="Arial" panose="020B0604020202020204" pitchFamily="34" charset="0"/>
              </a:rPr>
              <a:t>ن</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err="1">
                <a:effectLst/>
                <a:latin typeface="Calibri" panose="020F0502020204030204" pitchFamily="34" charset="0"/>
                <a:ea typeface="Calibri" panose="020F0502020204030204" pitchFamily="34" charset="0"/>
                <a:cs typeface="Arial" panose="020B0604020202020204" pitchFamily="34" charset="0"/>
              </a:rPr>
              <a:t>سخة</a:t>
            </a:r>
            <a:r>
              <a:rPr lang="ar-SA" sz="2400" b="1" kern="100" dirty="0">
                <a:effectLst/>
                <a:latin typeface="Calibri" panose="020F0502020204030204" pitchFamily="34" charset="0"/>
                <a:ea typeface="Calibri" panose="020F0502020204030204" pitchFamily="34" charset="0"/>
                <a:cs typeface="Arial" panose="020B0604020202020204" pitchFamily="34" charset="0"/>
              </a:rPr>
              <a:t> نص</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err="1">
                <a:effectLst/>
                <a:latin typeface="Calibri" panose="020F0502020204030204" pitchFamily="34" charset="0"/>
                <a:ea typeface="Calibri" panose="020F0502020204030204" pitchFamily="34" charset="0"/>
                <a:cs typeface="Arial" panose="020B0604020202020204" pitchFamily="34" charset="0"/>
              </a:rPr>
              <a:t>ية</a:t>
            </a:r>
            <a:r>
              <a:rPr lang="ar-SA" sz="2400" b="1" kern="100" dirty="0">
                <a:effectLst/>
                <a:latin typeface="Calibri" panose="020F0502020204030204" pitchFamily="34" charset="0"/>
                <a:ea typeface="Calibri" panose="020F0502020204030204" pitchFamily="34" charset="0"/>
                <a:cs typeface="Arial" panose="020B0604020202020204" pitchFamily="34" charset="0"/>
              </a:rPr>
              <a:t> دقيقة</a:t>
            </a:r>
            <a:r>
              <a:rPr lang="ar-SA" sz="2400" kern="100" dirty="0">
                <a:effectLst/>
                <a:latin typeface="Calibri" panose="020F0502020204030204" pitchFamily="34" charset="0"/>
                <a:ea typeface="Calibri" panose="020F0502020204030204" pitchFamily="34" charset="0"/>
                <a:cs typeface="Arial" panose="020B0604020202020204" pitchFamily="34" charset="0"/>
              </a:rPr>
              <a:t> للحلقة</a:t>
            </a:r>
            <a:r>
              <a:rPr lang="ar-DZ" sz="2400" kern="100" dirty="0">
                <a:latin typeface="Calibri" panose="020F0502020204030204" pitchFamily="34" charset="0"/>
                <a:ea typeface="Calibri" panose="020F0502020204030204" pitchFamily="34" charset="0"/>
                <a:cs typeface="Arial" panose="020B0604020202020204" pitchFamily="34" charset="0"/>
              </a:rPr>
              <a:t>.</a:t>
            </a:r>
            <a:endParaRPr lang="fr-FR" sz="11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792069064"/>
      </p:ext>
    </p:extLst>
  </p:cSld>
  <p:clrMapOvr>
    <a:masterClrMapping/>
  </p:clrMapOvr>
  <p:transition spd="med" advTm="507434">
    <p:pull/>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44D8EC-BE69-D2B9-79ED-986F8771A4B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D9E213EC-25D1-1028-D910-AEF38A09CCD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CA8C02C-0208-34CA-E36D-DA9C907D7EC7}"/>
              </a:ext>
            </a:extLst>
          </p:cNvPr>
          <p:cNvSpPr/>
          <p:nvPr/>
        </p:nvSpPr>
        <p:spPr>
          <a:xfrm rot="16200000" flipV="1">
            <a:off x="-2786743" y="4262694"/>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96204BDA-D58B-B837-138D-11064B3C850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373A5E09-9CC9-C5B0-AF6B-382A81F9122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Espace réservé pour une image  6">
            <a:extLst>
              <a:ext uri="{FF2B5EF4-FFF2-40B4-BE49-F238E27FC236}">
                <a16:creationId xmlns:a16="http://schemas.microsoft.com/office/drawing/2014/main" id="{7E146BD1-6EDD-E00D-2EE1-8D75FA504D88}"/>
              </a:ext>
            </a:extLst>
          </p:cNvPr>
          <p:cNvSpPr>
            <a:spLocks noGrp="1"/>
          </p:cNvSpPr>
          <p:nvPr>
            <p:ph type="pic" sz="quarter" idx="10"/>
          </p:nvPr>
        </p:nvSpPr>
        <p:spPr>
          <a:xfrm>
            <a:off x="-3986064" y="-1425227"/>
            <a:ext cx="6826172" cy="6857998"/>
          </a:xfrm>
        </p:spPr>
      </p:sp>
      <p:sp>
        <p:nvSpPr>
          <p:cNvPr id="9" name="ZoneTexte 8">
            <a:extLst>
              <a:ext uri="{FF2B5EF4-FFF2-40B4-BE49-F238E27FC236}">
                <a16:creationId xmlns:a16="http://schemas.microsoft.com/office/drawing/2014/main" id="{1E1905C2-0940-D55C-9C94-E9C7A81A0C43}"/>
              </a:ext>
            </a:extLst>
          </p:cNvPr>
          <p:cNvSpPr txBox="1"/>
          <p:nvPr/>
        </p:nvSpPr>
        <p:spPr>
          <a:xfrm>
            <a:off x="4248364" y="625364"/>
            <a:ext cx="7222732" cy="1234825"/>
          </a:xfrm>
          <a:prstGeom prst="rect">
            <a:avLst/>
          </a:prstGeom>
          <a:noFill/>
        </p:spPr>
        <p:txBody>
          <a:bodyPr wrap="square">
            <a:spAutoFit/>
          </a:bodyPr>
          <a:lstStyle/>
          <a:p>
            <a:pPr algn="ctr">
              <a:lnSpc>
                <a:spcPct val="120000"/>
              </a:lnSpc>
            </a:pPr>
            <a:r>
              <a:rPr lang="ar-DZ" sz="3200" b="1" dirty="0">
                <a:solidFill>
                  <a:srgbClr val="00B0F0"/>
                </a:solidFill>
                <a:latin typeface="Alexandria" charset="0"/>
                <a:cs typeface="Alexandria" charset="0"/>
              </a:rPr>
              <a:t>كيف نحلِّل برنامج تلفزيوني؟  </a:t>
            </a:r>
          </a:p>
          <a:p>
            <a:pPr algn="ctr">
              <a:lnSpc>
                <a:spcPct val="120000"/>
              </a:lnSpc>
            </a:pPr>
            <a:endParaRPr lang="ar-DZ" sz="3200" b="1" dirty="0">
              <a:solidFill>
                <a:srgbClr val="00B0F0"/>
              </a:solidFill>
              <a:latin typeface="Alexandria" charset="0"/>
              <a:cs typeface="Alexandria" charset="0"/>
            </a:endParaRPr>
          </a:p>
        </p:txBody>
      </p:sp>
      <p:sp>
        <p:nvSpPr>
          <p:cNvPr id="10" name="Rectangle 9">
            <a:extLst>
              <a:ext uri="{FF2B5EF4-FFF2-40B4-BE49-F238E27FC236}">
                <a16:creationId xmlns:a16="http://schemas.microsoft.com/office/drawing/2014/main" id="{27FE2C3C-8752-9CCF-8A06-B9084B43124E}"/>
              </a:ext>
            </a:extLst>
          </p:cNvPr>
          <p:cNvSpPr/>
          <p:nvPr/>
        </p:nvSpPr>
        <p:spPr>
          <a:xfrm>
            <a:off x="4869794" y="682141"/>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06</a:t>
            </a:r>
            <a:endParaRPr lang="en-US" sz="4000" b="1" dirty="0">
              <a:ea typeface="Roboto Light" panose="02000000000000000000" pitchFamily="2" charset="0"/>
            </a:endParaRPr>
          </a:p>
        </p:txBody>
      </p:sp>
      <p:sp>
        <p:nvSpPr>
          <p:cNvPr id="12" name="ZoneTexte 11">
            <a:extLst>
              <a:ext uri="{FF2B5EF4-FFF2-40B4-BE49-F238E27FC236}">
                <a16:creationId xmlns:a16="http://schemas.microsoft.com/office/drawing/2014/main" id="{7545F4D8-816A-AF37-3196-CFA74ADA2221}"/>
              </a:ext>
            </a:extLst>
          </p:cNvPr>
          <p:cNvSpPr txBox="1"/>
          <p:nvPr/>
        </p:nvSpPr>
        <p:spPr>
          <a:xfrm>
            <a:off x="1476488" y="1275000"/>
            <a:ext cx="9893436" cy="5214313"/>
          </a:xfrm>
          <a:prstGeom prst="rect">
            <a:avLst/>
          </a:prstGeom>
          <a:noFill/>
        </p:spPr>
        <p:txBody>
          <a:bodyPr wrap="square">
            <a:spAutoFit/>
          </a:bodyPr>
          <a:lstStyle/>
          <a:p>
            <a:pPr marL="342900" indent="-342900" algn="just" rtl="1">
              <a:lnSpc>
                <a:spcPct val="107000"/>
              </a:lnSpc>
              <a:spcAft>
                <a:spcPts val="800"/>
              </a:spcAft>
              <a:buFont typeface="Wingdings" panose="05000000000000000000" pitchFamily="2" charset="2"/>
              <a:buChar char="ü"/>
            </a:pPr>
            <a:r>
              <a:rPr lang="ar-SA" sz="2800" b="1" kern="100" dirty="0">
                <a:solidFill>
                  <a:schemeClr val="accent5">
                    <a:lumMod val="50000"/>
                  </a:schemeClr>
                </a:solidFill>
                <a:effectLst/>
                <a:latin typeface="Calibri" panose="020F0502020204030204" pitchFamily="34" charset="0"/>
                <a:ea typeface="Calibri" panose="020F0502020204030204" pitchFamily="34" charset="0"/>
                <a:cs typeface="Arial" panose="020B0604020202020204" pitchFamily="34" charset="0"/>
              </a:rPr>
              <a:t>ت</a:t>
            </a:r>
            <a:r>
              <a:rPr lang="ar-DZ" sz="2800" b="1" kern="100" dirty="0">
                <a:solidFill>
                  <a:schemeClr val="accent5">
                    <a:lumMod val="50000"/>
                  </a:schemeClr>
                </a:solidFill>
                <a:effectLst/>
                <a:latin typeface="Calibri" panose="020F0502020204030204" pitchFamily="34" charset="0"/>
                <a:ea typeface="Calibri" panose="020F0502020204030204" pitchFamily="34" charset="0"/>
                <a:cs typeface="Arial" panose="020B0604020202020204" pitchFamily="34" charset="0"/>
              </a:rPr>
              <a:t>َ</a:t>
            </a:r>
            <a:r>
              <a:rPr lang="ar-SA" sz="2800" b="1" kern="100" dirty="0">
                <a:solidFill>
                  <a:schemeClr val="accent5">
                    <a:lumMod val="50000"/>
                  </a:schemeClr>
                </a:solidFill>
                <a:effectLst/>
                <a:latin typeface="Calibri" panose="020F0502020204030204" pitchFamily="34" charset="0"/>
                <a:ea typeface="Calibri" panose="020F0502020204030204" pitchFamily="34" charset="0"/>
                <a:cs typeface="Arial" panose="020B0604020202020204" pitchFamily="34" charset="0"/>
              </a:rPr>
              <a:t>حليل البيانات:</a:t>
            </a:r>
            <a:r>
              <a:rPr lang="ar-DZ" sz="2800" b="1" kern="100" dirty="0">
                <a:solidFill>
                  <a:schemeClr val="accent5">
                    <a:lumMod val="50000"/>
                  </a:schemeClr>
                </a:solidFill>
                <a:effectLst/>
                <a:latin typeface="Calibri" panose="020F0502020204030204" pitchFamily="34" charset="0"/>
                <a:ea typeface="Calibri" panose="020F0502020204030204" pitchFamily="34" charset="0"/>
                <a:cs typeface="Arial" panose="020B0604020202020204" pitchFamily="34" charset="0"/>
              </a:rPr>
              <a:t> </a:t>
            </a:r>
            <a:r>
              <a:rPr lang="ar-SA" sz="2000" kern="100" dirty="0">
                <a:effectLst/>
                <a:latin typeface="Calibri" panose="020F0502020204030204" pitchFamily="34" charset="0"/>
                <a:ea typeface="Calibri" panose="020F0502020204030204" pitchFamily="34" charset="0"/>
                <a:cs typeface="Arial" panose="020B0604020202020204" pitchFamily="34" charset="0"/>
              </a:rPr>
              <a:t>إ</a:t>
            </a:r>
            <a:r>
              <a:rPr lang="ar-DZ" sz="2000" kern="100" dirty="0">
                <a:effectLst/>
                <a:latin typeface="Calibri" panose="020F0502020204030204" pitchFamily="34" charset="0"/>
                <a:ea typeface="Calibri" panose="020F0502020204030204" pitchFamily="34" charset="0"/>
                <a:cs typeface="Arial" panose="020B0604020202020204" pitchFamily="34" charset="0"/>
              </a:rPr>
              <a:t>ِ</a:t>
            </a:r>
            <a:r>
              <a:rPr lang="ar-SA" sz="2000" kern="100" dirty="0" err="1">
                <a:effectLst/>
                <a:latin typeface="Calibri" panose="020F0502020204030204" pitchFamily="34" charset="0"/>
                <a:ea typeface="Calibri" panose="020F0502020204030204" pitchFamily="34" charset="0"/>
                <a:cs typeface="Arial" panose="020B0604020202020204" pitchFamily="34" charset="0"/>
              </a:rPr>
              <a:t>ستخ</a:t>
            </a:r>
            <a:r>
              <a:rPr lang="ar-DZ" sz="2000" kern="100" dirty="0">
                <a:effectLst/>
                <a:latin typeface="Calibri" panose="020F0502020204030204" pitchFamily="34" charset="0"/>
                <a:ea typeface="Calibri" panose="020F0502020204030204" pitchFamily="34" charset="0"/>
                <a:cs typeface="Arial" panose="020B0604020202020204" pitchFamily="34" charset="0"/>
              </a:rPr>
              <a:t>ْ</a:t>
            </a:r>
            <a:r>
              <a:rPr lang="ar-SA" sz="2000" kern="100" dirty="0">
                <a:effectLst/>
                <a:latin typeface="Calibri" panose="020F0502020204030204" pitchFamily="34" charset="0"/>
                <a:ea typeface="Calibri" panose="020F0502020204030204" pitchFamily="34" charset="0"/>
                <a:cs typeface="Arial" panose="020B0604020202020204" pitchFamily="34" charset="0"/>
              </a:rPr>
              <a:t>د</a:t>
            </a:r>
            <a:r>
              <a:rPr lang="ar-DZ" sz="2000" kern="100" dirty="0">
                <a:effectLst/>
                <a:latin typeface="Calibri" panose="020F0502020204030204" pitchFamily="34" charset="0"/>
                <a:ea typeface="Calibri" panose="020F0502020204030204" pitchFamily="34" charset="0"/>
                <a:cs typeface="Arial" panose="020B0604020202020204" pitchFamily="34" charset="0"/>
              </a:rPr>
              <a:t>ِ</a:t>
            </a:r>
            <a:r>
              <a:rPr lang="ar-SA" sz="2000" kern="100" dirty="0">
                <a:effectLst/>
                <a:latin typeface="Calibri" panose="020F0502020204030204" pitchFamily="34" charset="0"/>
                <a:ea typeface="Calibri" panose="020F0502020204030204" pitchFamily="34" charset="0"/>
                <a:cs typeface="Arial" panose="020B0604020202020204" pitchFamily="34" charset="0"/>
              </a:rPr>
              <a:t>م أساليب الت</a:t>
            </a:r>
            <a:r>
              <a:rPr lang="ar-DZ" sz="2000" kern="100" dirty="0">
                <a:effectLst/>
                <a:latin typeface="Calibri" panose="020F0502020204030204" pitchFamily="34" charset="0"/>
                <a:ea typeface="Calibri" panose="020F0502020204030204" pitchFamily="34" charset="0"/>
                <a:cs typeface="Arial" panose="020B0604020202020204" pitchFamily="34" charset="0"/>
              </a:rPr>
              <a:t>َّ</a:t>
            </a:r>
            <a:r>
              <a:rPr lang="ar-SA" sz="2000" kern="100" dirty="0">
                <a:effectLst/>
                <a:latin typeface="Calibri" panose="020F0502020204030204" pitchFamily="34" charset="0"/>
                <a:ea typeface="Calibri" panose="020F0502020204030204" pitchFamily="34" charset="0"/>
                <a:cs typeface="Arial" panose="020B0604020202020204" pitchFamily="34" charset="0"/>
              </a:rPr>
              <a:t>حليل الن</a:t>
            </a:r>
            <a:r>
              <a:rPr lang="ar-DZ" sz="2000" kern="100" dirty="0">
                <a:effectLst/>
                <a:latin typeface="Calibri" panose="020F0502020204030204" pitchFamily="34" charset="0"/>
                <a:ea typeface="Calibri" panose="020F0502020204030204" pitchFamily="34" charset="0"/>
                <a:cs typeface="Arial" panose="020B0604020202020204" pitchFamily="34" charset="0"/>
              </a:rPr>
              <a:t>َ</a:t>
            </a:r>
            <a:r>
              <a:rPr lang="ar-SA" sz="2000" kern="100" dirty="0">
                <a:effectLst/>
                <a:latin typeface="Calibri" panose="020F0502020204030204" pitchFamily="34" charset="0"/>
                <a:ea typeface="Calibri" panose="020F0502020204030204" pitchFamily="34" charset="0"/>
                <a:cs typeface="Arial" panose="020B0604020202020204" pitchFamily="34" charset="0"/>
              </a:rPr>
              <a:t>وعي والك</a:t>
            </a:r>
            <a:r>
              <a:rPr lang="ar-DZ" sz="2000" kern="100" dirty="0">
                <a:effectLst/>
                <a:latin typeface="Calibri" panose="020F0502020204030204" pitchFamily="34" charset="0"/>
                <a:ea typeface="Calibri" panose="020F0502020204030204" pitchFamily="34" charset="0"/>
                <a:cs typeface="Arial" panose="020B0604020202020204" pitchFamily="34" charset="0"/>
              </a:rPr>
              <a:t>َ</a:t>
            </a:r>
            <a:r>
              <a:rPr lang="ar-SA" sz="2000" kern="100" dirty="0">
                <a:effectLst/>
                <a:latin typeface="Calibri" panose="020F0502020204030204" pitchFamily="34" charset="0"/>
                <a:ea typeface="Calibri" panose="020F0502020204030204" pitchFamily="34" charset="0"/>
                <a:cs typeface="Arial" panose="020B0604020202020204" pitchFamily="34" charset="0"/>
              </a:rPr>
              <a:t>مي لتقييم البرنامج. ي</a:t>
            </a:r>
            <a:r>
              <a:rPr lang="ar-DZ" sz="2000" kern="100" dirty="0">
                <a:effectLst/>
                <a:latin typeface="Calibri" panose="020F0502020204030204" pitchFamily="34" charset="0"/>
                <a:ea typeface="Calibri" panose="020F0502020204030204" pitchFamily="34" charset="0"/>
                <a:cs typeface="Arial" panose="020B0604020202020204" pitchFamily="34" charset="0"/>
              </a:rPr>
              <a:t>ُ</a:t>
            </a:r>
            <a:r>
              <a:rPr lang="ar-SA" sz="2000" kern="100" dirty="0">
                <a:effectLst/>
                <a:latin typeface="Calibri" panose="020F0502020204030204" pitchFamily="34" charset="0"/>
                <a:ea typeface="Calibri" panose="020F0502020204030204" pitchFamily="34" charset="0"/>
                <a:cs typeface="Arial" panose="020B0604020202020204" pitchFamily="34" charset="0"/>
              </a:rPr>
              <a:t>مكن أن ي</a:t>
            </a:r>
            <a:r>
              <a:rPr lang="ar-DZ" sz="2000" kern="100" dirty="0">
                <a:effectLst/>
                <a:latin typeface="Calibri" panose="020F0502020204030204" pitchFamily="34" charset="0"/>
                <a:ea typeface="Calibri" panose="020F0502020204030204" pitchFamily="34" charset="0"/>
                <a:cs typeface="Arial" panose="020B0604020202020204" pitchFamily="34" charset="0"/>
              </a:rPr>
              <a:t>َ</a:t>
            </a:r>
            <a:r>
              <a:rPr lang="ar-SA" sz="2000" kern="100" dirty="0">
                <a:effectLst/>
                <a:latin typeface="Calibri" panose="020F0502020204030204" pitchFamily="34" charset="0"/>
                <a:ea typeface="Calibri" panose="020F0502020204030204" pitchFamily="34" charset="0"/>
                <a:cs typeface="Arial" panose="020B0604020202020204" pitchFamily="34" charset="0"/>
              </a:rPr>
              <a:t>شمل ذلك تحليل م</a:t>
            </a:r>
            <a:r>
              <a:rPr lang="ar-DZ" sz="2000" kern="100" dirty="0">
                <a:effectLst/>
                <a:latin typeface="Calibri" panose="020F0502020204030204" pitchFamily="34" charset="0"/>
                <a:ea typeface="Calibri" panose="020F0502020204030204" pitchFamily="34" charset="0"/>
                <a:cs typeface="Arial" panose="020B0604020202020204" pitchFamily="34" charset="0"/>
              </a:rPr>
              <a:t>ٌ</a:t>
            </a:r>
            <a:r>
              <a:rPr lang="ar-SA" sz="2000" kern="100" dirty="0" err="1">
                <a:effectLst/>
                <a:latin typeface="Calibri" panose="020F0502020204030204" pitchFamily="34" charset="0"/>
                <a:ea typeface="Calibri" panose="020F0502020204030204" pitchFamily="34" charset="0"/>
                <a:cs typeface="Arial" panose="020B0604020202020204" pitchFamily="34" charset="0"/>
              </a:rPr>
              <a:t>حتوى</a:t>
            </a:r>
            <a:r>
              <a:rPr lang="ar-SA" sz="2000" kern="100" dirty="0">
                <a:effectLst/>
                <a:latin typeface="Calibri" panose="020F0502020204030204" pitchFamily="34" charset="0"/>
                <a:ea typeface="Calibri" panose="020F0502020204030204" pitchFamily="34" charset="0"/>
                <a:cs typeface="Arial" panose="020B0604020202020204" pitchFamily="34" charset="0"/>
              </a:rPr>
              <a:t> البرنامج وأسلوبه وتقديمه</a:t>
            </a:r>
            <a:r>
              <a:rPr lang="fr-FR" sz="2000" kern="100" dirty="0">
                <a:effectLst/>
                <a:latin typeface="Calibri" panose="020F0502020204030204" pitchFamily="34" charset="0"/>
                <a:ea typeface="Calibri" panose="020F0502020204030204" pitchFamily="34" charset="0"/>
                <a:cs typeface="Arial" panose="020B0604020202020204" pitchFamily="34" charset="0"/>
              </a:rPr>
              <a:t>.</a:t>
            </a:r>
          </a:p>
          <a:p>
            <a:pPr marL="342900" indent="-342900" algn="just" rtl="1">
              <a:lnSpc>
                <a:spcPct val="107000"/>
              </a:lnSpc>
              <a:spcAft>
                <a:spcPts val="800"/>
              </a:spcAft>
              <a:buFont typeface="Wingdings" panose="05000000000000000000" pitchFamily="2" charset="2"/>
              <a:buChar char="q"/>
            </a:pPr>
            <a:r>
              <a:rPr lang="ar-SA" sz="2800" b="1" kern="100" dirty="0">
                <a:solidFill>
                  <a:schemeClr val="accent4">
                    <a:lumMod val="75000"/>
                  </a:schemeClr>
                </a:solidFill>
                <a:effectLst/>
                <a:latin typeface="Calibri" panose="020F0502020204030204" pitchFamily="34" charset="0"/>
                <a:ea typeface="Calibri" panose="020F0502020204030204" pitchFamily="34" charset="0"/>
                <a:cs typeface="Arial" panose="020B0604020202020204" pitchFamily="34" charset="0"/>
              </a:rPr>
              <a:t>الم</a:t>
            </a:r>
            <a:r>
              <a:rPr lang="ar-DZ" sz="2800" b="1" kern="100" dirty="0">
                <a:solidFill>
                  <a:schemeClr val="accent4">
                    <a:lumMod val="75000"/>
                  </a:schemeClr>
                </a:solidFill>
                <a:latin typeface="Calibri" panose="020F0502020204030204" pitchFamily="34" charset="0"/>
                <a:ea typeface="Calibri" panose="020F0502020204030204" pitchFamily="34" charset="0"/>
                <a:cs typeface="Arial" panose="020B0604020202020204" pitchFamily="34" charset="0"/>
              </a:rPr>
              <a:t>ِ</a:t>
            </a:r>
            <a:r>
              <a:rPr lang="ar-SA" sz="2800" b="1" kern="100" dirty="0">
                <a:solidFill>
                  <a:schemeClr val="accent4">
                    <a:lumMod val="75000"/>
                  </a:schemeClr>
                </a:solidFill>
                <a:effectLst/>
                <a:latin typeface="Calibri" panose="020F0502020204030204" pitchFamily="34" charset="0"/>
                <a:ea typeface="Calibri" panose="020F0502020204030204" pitchFamily="34" charset="0"/>
                <a:cs typeface="Arial" panose="020B0604020202020204" pitchFamily="34" charset="0"/>
              </a:rPr>
              <a:t>ثال</a:t>
            </a:r>
            <a:r>
              <a:rPr lang="ar-DZ" sz="2800" b="1" kern="100" dirty="0">
                <a:solidFill>
                  <a:schemeClr val="accent4">
                    <a:lumMod val="75000"/>
                  </a:schemeClr>
                </a:solidFill>
                <a:latin typeface="Calibri" panose="020F0502020204030204" pitchFamily="34" charset="0"/>
                <a:ea typeface="Calibri" panose="020F0502020204030204" pitchFamily="34" charset="0"/>
                <a:cs typeface="Arial" panose="020B0604020202020204" pitchFamily="34" charset="0"/>
              </a:rPr>
              <a:t> </a:t>
            </a:r>
            <a:r>
              <a:rPr lang="ar-DZ" sz="2800" b="1" kern="100" dirty="0">
                <a:solidFill>
                  <a:schemeClr val="accent4">
                    <a:lumMod val="75000"/>
                  </a:schemeClr>
                </a:solidFill>
                <a:effectLst/>
                <a:latin typeface="Calibri" panose="020F0502020204030204" pitchFamily="34" charset="0"/>
                <a:ea typeface="Calibri" panose="020F0502020204030204" pitchFamily="34" charset="0"/>
                <a:cs typeface="Arial" panose="020B0604020202020204" pitchFamily="34" charset="0"/>
              </a:rPr>
              <a:t>التوضيحي: </a:t>
            </a:r>
            <a:r>
              <a:rPr lang="fr-FR" sz="2800" kern="100" dirty="0">
                <a:solidFill>
                  <a:schemeClr val="accent4">
                    <a:lumMod val="75000"/>
                  </a:schemeClr>
                </a:solidFill>
                <a:effectLst/>
                <a:latin typeface="Arial" panose="020B0604020202020204" pitchFamily="34" charset="0"/>
                <a:ea typeface="Calibri" panose="020F0502020204030204" pitchFamily="34" charset="0"/>
                <a:cs typeface="Arial" panose="020B0604020202020204" pitchFamily="34" charset="0"/>
              </a:rPr>
              <a:t> </a:t>
            </a:r>
            <a:r>
              <a:rPr lang="ar-DZ" sz="2800" kern="100" dirty="0">
                <a:solidFill>
                  <a:schemeClr val="accent4">
                    <a:lumMod val="75000"/>
                  </a:schemeClr>
                </a:solidFill>
                <a:effectLst/>
                <a:latin typeface="Arial" panose="020B0604020202020204" pitchFamily="34" charset="0"/>
                <a:ea typeface="Calibri" panose="020F0502020204030204" pitchFamily="34" charset="0"/>
                <a:cs typeface="Arial" panose="020B0604020202020204" pitchFamily="34" charset="0"/>
              </a:rPr>
              <a:t> </a:t>
            </a:r>
            <a:r>
              <a:rPr lang="ar-SA" sz="2400" kern="100" dirty="0">
                <a:effectLst/>
                <a:latin typeface="Arial" panose="020B0604020202020204" pitchFamily="34" charset="0"/>
                <a:ea typeface="Calibri" panose="020F0502020204030204" pitchFamily="34" charset="0"/>
                <a:cs typeface="Arial" panose="020B0604020202020204" pitchFamily="34" charset="0"/>
              </a:rPr>
              <a:t>برنامج </a:t>
            </a:r>
            <a:r>
              <a:rPr lang="ar-DZ" sz="2400" kern="100" dirty="0">
                <a:effectLst/>
                <a:latin typeface="Arial" panose="020B0604020202020204" pitchFamily="34" charset="0"/>
                <a:ea typeface="Calibri" panose="020F0502020204030204" pitchFamily="34" charset="0"/>
                <a:cs typeface="Arial" panose="020B0604020202020204" pitchFamily="34" charset="0"/>
              </a:rPr>
              <a:t>إِ</a:t>
            </a:r>
            <a:r>
              <a:rPr lang="ar-SA" sz="2400" kern="100" dirty="0" err="1">
                <a:effectLst/>
                <a:latin typeface="Arial" panose="020B0604020202020204" pitchFamily="34" charset="0"/>
                <a:ea typeface="Calibri" panose="020F0502020204030204" pitchFamily="34" charset="0"/>
                <a:cs typeface="Arial" panose="020B0604020202020204" pitchFamily="34" charset="0"/>
              </a:rPr>
              <a:t>جتماعي</a:t>
            </a:r>
            <a:r>
              <a:rPr lang="ar-SA" sz="2400" kern="100" dirty="0">
                <a:effectLst/>
                <a:latin typeface="Arial" panose="020B0604020202020204" pitchFamily="34" charset="0"/>
                <a:ea typeface="Calibri" panose="020F0502020204030204" pitchFamily="34" charset="0"/>
                <a:cs typeface="Arial" panose="020B0604020202020204" pitchFamily="34" charset="0"/>
              </a:rPr>
              <a:t> بعنوان</a:t>
            </a:r>
            <a:r>
              <a:rPr lang="ar-SA" sz="2400" b="1" kern="100" dirty="0">
                <a:effectLst/>
                <a:latin typeface="Arial" panose="020B0604020202020204" pitchFamily="34" charset="0"/>
                <a:ea typeface="Calibri" panose="020F0502020204030204" pitchFamily="34" charset="0"/>
                <a:cs typeface="Arial" panose="020B0604020202020204" pitchFamily="34" charset="0"/>
              </a:rPr>
              <a:t>:" ن</a:t>
            </a:r>
            <a:r>
              <a:rPr lang="ar-DZ" sz="2400" b="1" kern="100" dirty="0">
                <a:effectLst/>
                <a:latin typeface="Arial" panose="020B0604020202020204" pitchFamily="34" charset="0"/>
                <a:ea typeface="Calibri" panose="020F0502020204030204" pitchFamily="34" charset="0"/>
                <a:cs typeface="Arial" panose="020B0604020202020204" pitchFamily="34" charset="0"/>
              </a:rPr>
              <a:t>َ</a:t>
            </a:r>
            <a:r>
              <a:rPr lang="ar-SA" sz="2400" b="1" kern="100" dirty="0">
                <a:effectLst/>
                <a:latin typeface="Arial" panose="020B0604020202020204" pitchFamily="34" charset="0"/>
                <a:ea typeface="Calibri" panose="020F0502020204030204" pitchFamily="34" charset="0"/>
                <a:cs typeface="Arial" panose="020B0604020202020204" pitchFamily="34" charset="0"/>
              </a:rPr>
              <a:t>ب</a:t>
            </a:r>
            <a:r>
              <a:rPr lang="ar-DZ" sz="2400" b="1" kern="100" dirty="0">
                <a:effectLst/>
                <a:latin typeface="Arial" panose="020B0604020202020204" pitchFamily="34" charset="0"/>
                <a:ea typeface="Calibri" panose="020F0502020204030204" pitchFamily="34" charset="0"/>
                <a:cs typeface="Arial" panose="020B0604020202020204" pitchFamily="34" charset="0"/>
              </a:rPr>
              <a:t>ْ</a:t>
            </a:r>
            <a:r>
              <a:rPr lang="ar-SA" sz="2400" b="1" kern="100" dirty="0">
                <a:effectLst/>
                <a:latin typeface="Arial" panose="020B0604020202020204" pitchFamily="34" charset="0"/>
                <a:ea typeface="Calibri" panose="020F0502020204030204" pitchFamily="34" charset="0"/>
                <a:cs typeface="Arial" panose="020B0604020202020204" pitchFamily="34" charset="0"/>
              </a:rPr>
              <a:t>ض الش</a:t>
            </a:r>
            <a:r>
              <a:rPr lang="ar-DZ" sz="2400" b="1" kern="100" dirty="0">
                <a:effectLst/>
                <a:latin typeface="Arial" panose="020B0604020202020204" pitchFamily="34" charset="0"/>
                <a:ea typeface="Calibri" panose="020F0502020204030204" pitchFamily="34" charset="0"/>
                <a:cs typeface="Arial" panose="020B0604020202020204" pitchFamily="34" charset="0"/>
              </a:rPr>
              <a:t>َّ</a:t>
            </a:r>
            <a:r>
              <a:rPr lang="ar-SA" sz="2400" b="1" kern="100" dirty="0">
                <a:effectLst/>
                <a:latin typeface="Arial" panose="020B0604020202020204" pitchFamily="34" charset="0"/>
                <a:ea typeface="Calibri" panose="020F0502020204030204" pitchFamily="34" charset="0"/>
                <a:cs typeface="Arial" panose="020B0604020202020204" pitchFamily="34" charset="0"/>
              </a:rPr>
              <a:t>ارع" </a:t>
            </a:r>
            <a:r>
              <a:rPr lang="ar-SA" sz="2400" kern="100" dirty="0">
                <a:effectLst/>
                <a:latin typeface="Arial" panose="020B0604020202020204" pitchFamily="34" charset="0"/>
                <a:ea typeface="Calibri" panose="020F0502020204030204" pitchFamily="34" charset="0"/>
                <a:cs typeface="Arial" panose="020B0604020202020204" pitchFamily="34" charset="0"/>
              </a:rPr>
              <a:t>ي</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ناقش قضايا الشباب</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endParaRPr lang="fr-FR" sz="20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DZ" sz="2000" b="1" kern="100" dirty="0">
                <a:effectLst/>
                <a:latin typeface="Calibri" panose="020F0502020204030204" pitchFamily="34" charset="0"/>
                <a:ea typeface="Calibri" panose="020F0502020204030204" pitchFamily="34" charset="0"/>
                <a:cs typeface="Arial" panose="020B0604020202020204" pitchFamily="34" charset="0"/>
              </a:rPr>
              <a:t> </a:t>
            </a:r>
            <a:r>
              <a:rPr lang="fr-FR" sz="2000" b="1" kern="100" dirty="0">
                <a:effectLst/>
                <a:latin typeface="Calibri" panose="020F0502020204030204" pitchFamily="34" charset="0"/>
                <a:ea typeface="Calibri" panose="020F0502020204030204" pitchFamily="34" charset="0"/>
                <a:cs typeface="Arial" panose="020B0604020202020204" pitchFamily="34" charset="0"/>
              </a:rPr>
              <a:t>1</a:t>
            </a:r>
            <a:r>
              <a:rPr lang="ar-DZ" sz="2000" b="1" kern="100" dirty="0">
                <a:effectLst/>
                <a:latin typeface="Calibri" panose="020F0502020204030204" pitchFamily="34" charset="0"/>
                <a:ea typeface="Calibri" panose="020F0502020204030204" pitchFamily="34" charset="0"/>
                <a:cs typeface="Arial" panose="020B0604020202020204" pitchFamily="34" charset="0"/>
              </a:rPr>
              <a:t>- </a:t>
            </a:r>
            <a:r>
              <a:rPr lang="ar-SA" sz="2000" b="1" kern="100" dirty="0">
                <a:effectLst/>
                <a:latin typeface="Calibri" panose="020F0502020204030204" pitchFamily="34" charset="0"/>
                <a:ea typeface="Calibri" panose="020F0502020204030204" pitchFamily="34" charset="0"/>
                <a:cs typeface="Arial" panose="020B0604020202020204" pitchFamily="34" charset="0"/>
              </a:rPr>
              <a:t>الت</a:t>
            </a:r>
            <a:r>
              <a:rPr lang="ar-DZ" sz="2000" b="1" kern="100" dirty="0">
                <a:effectLst/>
                <a:latin typeface="Calibri" panose="020F0502020204030204" pitchFamily="34" charset="0"/>
                <a:ea typeface="Calibri" panose="020F0502020204030204" pitchFamily="34" charset="0"/>
                <a:cs typeface="Arial" panose="020B0604020202020204" pitchFamily="34" charset="0"/>
              </a:rPr>
              <a:t>َّ</a:t>
            </a:r>
            <a:r>
              <a:rPr lang="ar-SA" sz="2000" b="1" kern="100" dirty="0">
                <a:effectLst/>
                <a:latin typeface="Calibri" panose="020F0502020204030204" pitchFamily="34" charset="0"/>
                <a:ea typeface="Calibri" panose="020F0502020204030204" pitchFamily="34" charset="0"/>
                <a:cs typeface="Arial" panose="020B0604020202020204" pitchFamily="34" charset="0"/>
              </a:rPr>
              <a:t>حليل الك</a:t>
            </a:r>
            <a:r>
              <a:rPr lang="ar-DZ" sz="2000" b="1" kern="100" dirty="0">
                <a:effectLst/>
                <a:latin typeface="Calibri" panose="020F0502020204030204" pitchFamily="34" charset="0"/>
                <a:ea typeface="Calibri" panose="020F0502020204030204" pitchFamily="34" charset="0"/>
                <a:cs typeface="Arial" panose="020B0604020202020204" pitchFamily="34" charset="0"/>
              </a:rPr>
              <a:t>َ</a:t>
            </a:r>
            <a:r>
              <a:rPr lang="ar-SA" sz="2000" b="1" kern="100" dirty="0">
                <a:effectLst/>
                <a:latin typeface="Calibri" panose="020F0502020204030204" pitchFamily="34" charset="0"/>
                <a:ea typeface="Calibri" panose="020F0502020204030204" pitchFamily="34" charset="0"/>
                <a:cs typeface="Arial" panose="020B0604020202020204" pitchFamily="34" charset="0"/>
              </a:rPr>
              <a:t>مي</a:t>
            </a:r>
            <a:r>
              <a:rPr lang="fr-FR" sz="2000" b="1" kern="100" dirty="0">
                <a:effectLst/>
                <a:latin typeface="Calibri" panose="020F0502020204030204" pitchFamily="34" charset="0"/>
                <a:ea typeface="Calibri" panose="020F0502020204030204" pitchFamily="34" charset="0"/>
                <a:cs typeface="Arial" panose="020B0604020202020204" pitchFamily="34" charset="0"/>
              </a:rPr>
              <a:t> (Quantitative </a:t>
            </a:r>
            <a:r>
              <a:rPr lang="fr-FR" sz="2000" b="1" kern="100" dirty="0" err="1">
                <a:effectLst/>
                <a:latin typeface="Calibri" panose="020F0502020204030204" pitchFamily="34" charset="0"/>
                <a:ea typeface="Calibri" panose="020F0502020204030204" pitchFamily="34" charset="0"/>
                <a:cs typeface="Arial" panose="020B0604020202020204" pitchFamily="34" charset="0"/>
              </a:rPr>
              <a:t>Analysis</a:t>
            </a:r>
            <a:r>
              <a:rPr lang="fr-FR" sz="2000" b="1" kern="100" dirty="0">
                <a:effectLst/>
                <a:latin typeface="Calibri" panose="020F0502020204030204" pitchFamily="34" charset="0"/>
                <a:ea typeface="Calibri" panose="020F0502020204030204" pitchFamily="34" charset="0"/>
                <a:cs typeface="Arial" panose="020B0604020202020204" pitchFamily="34" charset="0"/>
              </a:rPr>
              <a:t>):</a:t>
            </a:r>
            <a:endParaRPr lang="fr-FR"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sz="2000" b="1" kern="100" dirty="0">
                <a:effectLst/>
                <a:latin typeface="Calibri" panose="020F0502020204030204" pitchFamily="34" charset="0"/>
                <a:ea typeface="Calibri" panose="020F0502020204030204" pitchFamily="34" charset="0"/>
                <a:cs typeface="Arial" panose="020B0604020202020204" pitchFamily="34" charset="0"/>
              </a:rPr>
              <a:t>ع</a:t>
            </a:r>
            <a:r>
              <a:rPr lang="ar-DZ" sz="2000" b="1" kern="100" dirty="0">
                <a:effectLst/>
                <a:latin typeface="Calibri" panose="020F0502020204030204" pitchFamily="34" charset="0"/>
                <a:ea typeface="Calibri" panose="020F0502020204030204" pitchFamily="34" charset="0"/>
                <a:cs typeface="Arial" panose="020B0604020202020204" pitchFamily="34" charset="0"/>
              </a:rPr>
              <a:t>َ</a:t>
            </a:r>
            <a:r>
              <a:rPr lang="ar-SA" sz="2000" b="1" kern="100" dirty="0" err="1">
                <a:effectLst/>
                <a:latin typeface="Calibri" panose="020F0502020204030204" pitchFamily="34" charset="0"/>
                <a:ea typeface="Calibri" panose="020F0502020204030204" pitchFamily="34" charset="0"/>
                <a:cs typeface="Arial" panose="020B0604020202020204" pitchFamily="34" charset="0"/>
              </a:rPr>
              <a:t>دد</a:t>
            </a:r>
            <a:r>
              <a:rPr lang="ar-SA" sz="2000" b="1" kern="100" dirty="0">
                <a:effectLst/>
                <a:latin typeface="Calibri" panose="020F0502020204030204" pitchFamily="34" charset="0"/>
                <a:ea typeface="Calibri" panose="020F0502020204030204" pitchFamily="34" charset="0"/>
                <a:cs typeface="Arial" panose="020B0604020202020204" pitchFamily="34" charset="0"/>
              </a:rPr>
              <a:t> م</a:t>
            </a:r>
            <a:r>
              <a:rPr lang="ar-DZ" sz="2000" b="1" kern="100" dirty="0">
                <a:effectLst/>
                <a:latin typeface="Calibri" panose="020F0502020204030204" pitchFamily="34" charset="0"/>
                <a:ea typeface="Calibri" panose="020F0502020204030204" pitchFamily="34" charset="0"/>
                <a:cs typeface="Arial" panose="020B0604020202020204" pitchFamily="34" charset="0"/>
              </a:rPr>
              <a:t>َ</a:t>
            </a:r>
            <a:r>
              <a:rPr lang="ar-SA" sz="2000" b="1" kern="100" dirty="0">
                <a:effectLst/>
                <a:latin typeface="Calibri" panose="020F0502020204030204" pitchFamily="34" charset="0"/>
                <a:ea typeface="Calibri" panose="020F0502020204030204" pitchFamily="34" charset="0"/>
                <a:cs typeface="Arial" panose="020B0604020202020204" pitchFamily="34" charset="0"/>
              </a:rPr>
              <a:t>ر</a:t>
            </a:r>
            <a:r>
              <a:rPr lang="ar-DZ" sz="2000" b="1" kern="100" dirty="0">
                <a:effectLst/>
                <a:latin typeface="Calibri" panose="020F0502020204030204" pitchFamily="34" charset="0"/>
                <a:ea typeface="Calibri" panose="020F0502020204030204" pitchFamily="34" charset="0"/>
                <a:cs typeface="Arial" panose="020B0604020202020204" pitchFamily="34" charset="0"/>
              </a:rPr>
              <a:t>َّ</a:t>
            </a:r>
            <a:r>
              <a:rPr lang="ar-SA" sz="2000" b="1" kern="100" dirty="0">
                <a:effectLst/>
                <a:latin typeface="Calibri" panose="020F0502020204030204" pitchFamily="34" charset="0"/>
                <a:ea typeface="Calibri" panose="020F0502020204030204" pitchFamily="34" charset="0"/>
                <a:cs typeface="Arial" panose="020B0604020202020204" pitchFamily="34" charset="0"/>
              </a:rPr>
              <a:t>ات ت</a:t>
            </a:r>
            <a:r>
              <a:rPr lang="ar-DZ" sz="2000" b="1" kern="100" dirty="0">
                <a:effectLst/>
                <a:latin typeface="Calibri" panose="020F0502020204030204" pitchFamily="34" charset="0"/>
                <a:ea typeface="Calibri" panose="020F0502020204030204" pitchFamily="34" charset="0"/>
                <a:cs typeface="Arial" panose="020B0604020202020204" pitchFamily="34" charset="0"/>
              </a:rPr>
              <a:t>ِ</a:t>
            </a:r>
            <a:r>
              <a:rPr lang="ar-SA" sz="2000" b="1" kern="100" dirty="0">
                <a:effectLst/>
                <a:latin typeface="Calibri" panose="020F0502020204030204" pitchFamily="34" charset="0"/>
                <a:ea typeface="Calibri" panose="020F0502020204030204" pitchFamily="34" charset="0"/>
                <a:cs typeface="Arial" panose="020B0604020202020204" pitchFamily="34" charset="0"/>
              </a:rPr>
              <a:t>كرار الكلمات المفتاحية</a:t>
            </a:r>
            <a:r>
              <a:rPr lang="fr-FR" sz="2000" b="1" kern="100" dirty="0">
                <a:effectLst/>
                <a:latin typeface="Calibri" panose="020F0502020204030204" pitchFamily="34" charset="0"/>
                <a:ea typeface="Calibri" panose="020F0502020204030204" pitchFamily="34" charset="0"/>
                <a:cs typeface="Arial" panose="020B0604020202020204" pitchFamily="34" charset="0"/>
              </a:rPr>
              <a:t>:</a:t>
            </a:r>
            <a:r>
              <a:rPr lang="fr-FR" sz="2000" kern="100" dirty="0">
                <a:effectLst/>
                <a:latin typeface="Arial" panose="020B0604020202020204" pitchFamily="34" charset="0"/>
                <a:ea typeface="Calibri" panose="020F0502020204030204" pitchFamily="34" charset="0"/>
                <a:cs typeface="Arial" panose="020B0604020202020204" pitchFamily="34" charset="0"/>
              </a:rPr>
              <a:t> </a:t>
            </a:r>
            <a:r>
              <a:rPr lang="ar-DZ" sz="2000" kern="100" dirty="0">
                <a:effectLst/>
                <a:latin typeface="Arial" panose="020B0604020202020204" pitchFamily="34" charset="0"/>
                <a:ea typeface="Calibri" panose="020F0502020204030204" pitchFamily="34" charset="0"/>
                <a:cs typeface="Arial" panose="020B0604020202020204" pitchFamily="34" charset="0"/>
              </a:rPr>
              <a:t> </a:t>
            </a:r>
            <a:r>
              <a:rPr lang="ar-SA" sz="2000" kern="100" dirty="0">
                <a:effectLst/>
                <a:latin typeface="Arial" panose="020B0604020202020204" pitchFamily="34" charset="0"/>
                <a:ea typeface="Calibri" panose="020F0502020204030204" pitchFamily="34" charset="0"/>
                <a:cs typeface="Arial" panose="020B0604020202020204" pitchFamily="34" charset="0"/>
              </a:rPr>
              <a:t>ك</a:t>
            </a:r>
            <a:r>
              <a:rPr lang="ar-DZ" sz="2000" kern="100" dirty="0">
                <a:effectLst/>
                <a:latin typeface="Arial" panose="020B0604020202020204" pitchFamily="34" charset="0"/>
                <a:ea typeface="Calibri" panose="020F0502020204030204" pitchFamily="34" charset="0"/>
                <a:cs typeface="Arial" panose="020B0604020202020204" pitchFamily="34" charset="0"/>
              </a:rPr>
              <a:t>َ</a:t>
            </a:r>
            <a:r>
              <a:rPr lang="ar-SA" sz="2000" kern="100" dirty="0">
                <a:effectLst/>
                <a:latin typeface="Arial" panose="020B0604020202020204" pitchFamily="34" charset="0"/>
                <a:ea typeface="Calibri" panose="020F0502020204030204" pitchFamily="34" charset="0"/>
                <a:cs typeface="Arial" panose="020B0604020202020204" pitchFamily="34" charset="0"/>
              </a:rPr>
              <a:t>ل</a:t>
            </a:r>
            <a:r>
              <a:rPr lang="ar-DZ" sz="2000" kern="100" dirty="0">
                <a:effectLst/>
                <a:latin typeface="Arial" panose="020B0604020202020204" pitchFamily="34" charset="0"/>
                <a:ea typeface="Calibri" panose="020F0502020204030204" pitchFamily="34" charset="0"/>
                <a:cs typeface="Arial" panose="020B0604020202020204" pitchFamily="34" charset="0"/>
              </a:rPr>
              <a:t>ِ</a:t>
            </a:r>
            <a:r>
              <a:rPr lang="ar-SA" sz="2000" kern="100" dirty="0" err="1">
                <a:effectLst/>
                <a:latin typeface="Arial" panose="020B0604020202020204" pitchFamily="34" charset="0"/>
                <a:ea typeface="Calibri" panose="020F0502020204030204" pitchFamily="34" charset="0"/>
                <a:cs typeface="Arial" panose="020B0604020202020204" pitchFamily="34" charset="0"/>
              </a:rPr>
              <a:t>مة</a:t>
            </a:r>
            <a:r>
              <a:rPr lang="ar-SA" sz="2000" kern="100" dirty="0">
                <a:effectLst/>
                <a:latin typeface="Arial" panose="020B0604020202020204" pitchFamily="34" charset="0"/>
                <a:ea typeface="Calibri" panose="020F0502020204030204" pitchFamily="34" charset="0"/>
                <a:cs typeface="Arial" panose="020B0604020202020204" pitchFamily="34" charset="0"/>
              </a:rPr>
              <a:t> "ب</a:t>
            </a:r>
            <a:r>
              <a:rPr lang="ar-DZ" sz="2000" kern="100" dirty="0">
                <a:effectLst/>
                <a:latin typeface="Arial" panose="020B0604020202020204" pitchFamily="34" charset="0"/>
                <a:ea typeface="Calibri" panose="020F0502020204030204" pitchFamily="34" charset="0"/>
                <a:cs typeface="Arial" panose="020B0604020202020204" pitchFamily="34" charset="0"/>
              </a:rPr>
              <a:t>ِ</a:t>
            </a:r>
            <a:r>
              <a:rPr lang="ar-SA" sz="2000" kern="100" dirty="0" err="1">
                <a:effectLst/>
                <a:latin typeface="Arial" panose="020B0604020202020204" pitchFamily="34" charset="0"/>
                <a:ea typeface="Calibri" panose="020F0502020204030204" pitchFamily="34" charset="0"/>
                <a:cs typeface="Arial" panose="020B0604020202020204" pitchFamily="34" charset="0"/>
              </a:rPr>
              <a:t>طالة</a:t>
            </a:r>
            <a:r>
              <a:rPr lang="ar-SA" sz="2000" kern="100" dirty="0">
                <a:effectLst/>
                <a:latin typeface="Arial" panose="020B0604020202020204" pitchFamily="34" charset="0"/>
                <a:ea typeface="Calibri" panose="020F0502020204030204" pitchFamily="34" charset="0"/>
                <a:cs typeface="Arial" panose="020B0604020202020204" pitchFamily="34" charset="0"/>
              </a:rPr>
              <a:t>" ذُكرت 12 مرة خلال الحلقة</a:t>
            </a:r>
            <a:r>
              <a:rPr lang="fr-FR" sz="2000" kern="100" dirty="0">
                <a:effectLst/>
                <a:latin typeface="Calibri" panose="020F0502020204030204" pitchFamily="34" charset="0"/>
                <a:ea typeface="Calibri" panose="020F0502020204030204" pitchFamily="34" charset="0"/>
                <a:cs typeface="Arial" panose="020B0604020202020204" pitchFamily="34" charset="0"/>
              </a:rPr>
              <a:t>.</a:t>
            </a:r>
            <a:r>
              <a:rPr lang="fr-FR" sz="2000" kern="100" dirty="0">
                <a:effectLst/>
                <a:latin typeface="Arial" panose="020B0604020202020204" pitchFamily="34" charset="0"/>
                <a:ea typeface="Calibri" panose="020F0502020204030204" pitchFamily="34" charset="0"/>
                <a:cs typeface="Arial" panose="020B0604020202020204" pitchFamily="34" charset="0"/>
              </a:rPr>
              <a:t> </a:t>
            </a:r>
            <a:r>
              <a:rPr lang="ar-SA" sz="2000" kern="100" dirty="0">
                <a:effectLst/>
                <a:latin typeface="Arial" panose="020B0604020202020204" pitchFamily="34" charset="0"/>
                <a:ea typeface="Calibri" panose="020F0502020204030204" pitchFamily="34" charset="0"/>
                <a:cs typeface="Arial" panose="020B0604020202020204" pitchFamily="34" charset="0"/>
              </a:rPr>
              <a:t>ك</a:t>
            </a:r>
            <a:r>
              <a:rPr lang="ar-DZ" sz="2000" kern="100" dirty="0">
                <a:effectLst/>
                <a:latin typeface="Arial" panose="020B0604020202020204" pitchFamily="34" charset="0"/>
                <a:ea typeface="Calibri" panose="020F0502020204030204" pitchFamily="34" charset="0"/>
                <a:cs typeface="Arial" panose="020B0604020202020204" pitchFamily="34" charset="0"/>
              </a:rPr>
              <a:t>َ</a:t>
            </a:r>
            <a:r>
              <a:rPr lang="ar-SA" sz="2000" kern="100" dirty="0">
                <a:effectLst/>
                <a:latin typeface="Arial" panose="020B0604020202020204" pitchFamily="34" charset="0"/>
                <a:ea typeface="Calibri" panose="020F0502020204030204" pitchFamily="34" charset="0"/>
                <a:cs typeface="Arial" panose="020B0604020202020204" pitchFamily="34" charset="0"/>
              </a:rPr>
              <a:t>لمة "ه</a:t>
            </a:r>
            <a:r>
              <a:rPr lang="ar-DZ" sz="2000" kern="100" dirty="0">
                <a:effectLst/>
                <a:latin typeface="Arial" panose="020B0604020202020204" pitchFamily="34" charset="0"/>
                <a:ea typeface="Calibri" panose="020F0502020204030204" pitchFamily="34" charset="0"/>
                <a:cs typeface="Arial" panose="020B0604020202020204" pitchFamily="34" charset="0"/>
              </a:rPr>
              <a:t>ِ</a:t>
            </a:r>
            <a:r>
              <a:rPr lang="ar-SA" sz="2000" kern="100" dirty="0">
                <a:effectLst/>
                <a:latin typeface="Arial" panose="020B0604020202020204" pitchFamily="34" charset="0"/>
                <a:ea typeface="Calibri" panose="020F0502020204030204" pitchFamily="34" charset="0"/>
                <a:cs typeface="Arial" panose="020B0604020202020204" pitchFamily="34" charset="0"/>
              </a:rPr>
              <a:t>جرة" ذُكرت 7 مرات</a:t>
            </a:r>
            <a:r>
              <a:rPr lang="fr-FR" sz="2000" kern="100" dirty="0">
                <a:effectLst/>
                <a:latin typeface="Calibri" panose="020F0502020204030204" pitchFamily="34" charset="0"/>
                <a:ea typeface="Calibri" panose="020F0502020204030204" pitchFamily="34" charset="0"/>
                <a:cs typeface="Arial" panose="020B0604020202020204" pitchFamily="34" charset="0"/>
              </a:rPr>
              <a:t>.</a:t>
            </a: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sz="2000" b="1" kern="100" dirty="0">
                <a:effectLst/>
                <a:latin typeface="Calibri" panose="020F0502020204030204" pitchFamily="34" charset="0"/>
                <a:ea typeface="Calibri" panose="020F0502020204030204" pitchFamily="34" charset="0"/>
                <a:cs typeface="Arial" panose="020B0604020202020204" pitchFamily="34" charset="0"/>
              </a:rPr>
              <a:t>ز</a:t>
            </a:r>
            <a:r>
              <a:rPr lang="ar-DZ" sz="2000" b="1" kern="100" dirty="0">
                <a:effectLst/>
                <a:latin typeface="Calibri" panose="020F0502020204030204" pitchFamily="34" charset="0"/>
                <a:ea typeface="Calibri" panose="020F0502020204030204" pitchFamily="34" charset="0"/>
                <a:cs typeface="Arial" panose="020B0604020202020204" pitchFamily="34" charset="0"/>
              </a:rPr>
              <a:t>َ</a:t>
            </a:r>
            <a:r>
              <a:rPr lang="ar-SA" sz="2000" b="1" kern="100" dirty="0">
                <a:effectLst/>
                <a:latin typeface="Calibri" panose="020F0502020204030204" pitchFamily="34" charset="0"/>
                <a:ea typeface="Calibri" panose="020F0502020204030204" pitchFamily="34" charset="0"/>
                <a:cs typeface="Arial" panose="020B0604020202020204" pitchFamily="34" charset="0"/>
              </a:rPr>
              <a:t>م</a:t>
            </a:r>
            <a:r>
              <a:rPr lang="ar-DZ" sz="2000" b="1" kern="100" dirty="0">
                <a:effectLst/>
                <a:latin typeface="Calibri" panose="020F0502020204030204" pitchFamily="34" charset="0"/>
                <a:ea typeface="Calibri" panose="020F0502020204030204" pitchFamily="34" charset="0"/>
                <a:cs typeface="Arial" panose="020B0604020202020204" pitchFamily="34" charset="0"/>
              </a:rPr>
              <a:t>َ</a:t>
            </a:r>
            <a:r>
              <a:rPr lang="ar-SA" sz="2000" b="1" kern="100" dirty="0">
                <a:effectLst/>
                <a:latin typeface="Calibri" panose="020F0502020204030204" pitchFamily="34" charset="0"/>
                <a:ea typeface="Calibri" panose="020F0502020204030204" pitchFamily="34" charset="0"/>
                <a:cs typeface="Arial" panose="020B0604020202020204" pitchFamily="34" charset="0"/>
              </a:rPr>
              <a:t>ن توزيع الك</a:t>
            </a:r>
            <a:r>
              <a:rPr lang="ar-DZ" sz="2000" b="1" kern="100" dirty="0">
                <a:effectLst/>
                <a:latin typeface="Calibri" panose="020F0502020204030204" pitchFamily="34" charset="0"/>
                <a:ea typeface="Calibri" panose="020F0502020204030204" pitchFamily="34" charset="0"/>
                <a:cs typeface="Arial" panose="020B0604020202020204" pitchFamily="34" charset="0"/>
              </a:rPr>
              <a:t>َ</a:t>
            </a:r>
            <a:r>
              <a:rPr lang="ar-SA" sz="2000" b="1" kern="100" dirty="0">
                <a:effectLst/>
                <a:latin typeface="Calibri" panose="020F0502020204030204" pitchFamily="34" charset="0"/>
                <a:ea typeface="Calibri" panose="020F0502020204030204" pitchFamily="34" charset="0"/>
                <a:cs typeface="Arial" panose="020B0604020202020204" pitchFamily="34" charset="0"/>
              </a:rPr>
              <a:t>لام</a:t>
            </a:r>
            <a:r>
              <a:rPr lang="fr-FR" sz="2000" b="1" kern="100" dirty="0">
                <a:effectLst/>
                <a:latin typeface="Calibri" panose="020F0502020204030204" pitchFamily="34" charset="0"/>
                <a:ea typeface="Calibri" panose="020F0502020204030204" pitchFamily="34" charset="0"/>
                <a:cs typeface="Arial" panose="020B0604020202020204" pitchFamily="34" charset="0"/>
              </a:rPr>
              <a:t>:</a:t>
            </a:r>
            <a:r>
              <a:rPr lang="fr-FR" sz="2000" kern="100" dirty="0">
                <a:effectLst/>
                <a:latin typeface="Arial" panose="020B0604020202020204" pitchFamily="34" charset="0"/>
                <a:ea typeface="Calibri" panose="020F0502020204030204" pitchFamily="34" charset="0"/>
                <a:cs typeface="Arial" panose="020B0604020202020204" pitchFamily="34" charset="0"/>
              </a:rPr>
              <a:t> </a:t>
            </a:r>
            <a:r>
              <a:rPr lang="ar-SA" sz="2000" kern="100" dirty="0">
                <a:effectLst/>
                <a:latin typeface="Arial" panose="020B0604020202020204" pitchFamily="34" charset="0"/>
                <a:ea typeface="Calibri" panose="020F0502020204030204" pitchFamily="34" charset="0"/>
                <a:cs typeface="Arial" panose="020B0604020202020204" pitchFamily="34" charset="0"/>
              </a:rPr>
              <a:t>الم</a:t>
            </a:r>
            <a:r>
              <a:rPr lang="ar-DZ" sz="2000" kern="100" dirty="0">
                <a:latin typeface="Arial" panose="020B0604020202020204" pitchFamily="34" charset="0"/>
                <a:ea typeface="Calibri" panose="020F0502020204030204" pitchFamily="34" charset="0"/>
                <a:cs typeface="Arial" panose="020B0604020202020204" pitchFamily="34" charset="0"/>
              </a:rPr>
              <a:t>ُ</a:t>
            </a:r>
            <a:r>
              <a:rPr lang="ar-SA" sz="2000" kern="100" dirty="0">
                <a:effectLst/>
                <a:latin typeface="Arial" panose="020B0604020202020204" pitchFamily="34" charset="0"/>
                <a:ea typeface="Calibri" panose="020F0502020204030204" pitchFamily="34" charset="0"/>
                <a:cs typeface="Arial" panose="020B0604020202020204" pitchFamily="34" charset="0"/>
              </a:rPr>
              <a:t>ذيع </a:t>
            </a:r>
            <a:r>
              <a:rPr lang="ar-DZ" sz="2000" kern="100" dirty="0">
                <a:latin typeface="Arial" panose="020B0604020202020204" pitchFamily="34" charset="0"/>
                <a:ea typeface="Calibri" panose="020F0502020204030204" pitchFamily="34" charset="0"/>
                <a:cs typeface="Arial" panose="020B0604020202020204" pitchFamily="34" charset="0"/>
              </a:rPr>
              <a:t>إِ</a:t>
            </a:r>
            <a:r>
              <a:rPr lang="ar-SA" sz="2000" kern="100" dirty="0">
                <a:effectLst/>
                <a:latin typeface="Arial" panose="020B0604020202020204" pitchFamily="34" charset="0"/>
                <a:ea typeface="Calibri" panose="020F0502020204030204" pitchFamily="34" charset="0"/>
                <a:cs typeface="Arial" panose="020B0604020202020204" pitchFamily="34" charset="0"/>
              </a:rPr>
              <a:t>ستحوذ</a:t>
            </a:r>
            <a:r>
              <a:rPr lang="ar-DZ" sz="2000" kern="100" dirty="0">
                <a:effectLst/>
                <a:latin typeface="Arial" panose="020B0604020202020204" pitchFamily="34" charset="0"/>
                <a:ea typeface="Calibri" panose="020F0502020204030204" pitchFamily="34" charset="0"/>
                <a:cs typeface="Arial" panose="020B0604020202020204" pitchFamily="34" charset="0"/>
              </a:rPr>
              <a:t>َ</a:t>
            </a:r>
            <a:r>
              <a:rPr lang="ar-SA" sz="2000" kern="100" dirty="0">
                <a:effectLst/>
                <a:latin typeface="Arial" panose="020B0604020202020204" pitchFamily="34" charset="0"/>
                <a:ea typeface="Calibri" panose="020F0502020204030204" pitchFamily="34" charset="0"/>
                <a:cs typeface="Arial" panose="020B0604020202020204" pitchFamily="34" charset="0"/>
              </a:rPr>
              <a:t> على 40% من وقت</a:t>
            </a:r>
            <a:r>
              <a:rPr lang="ar-DZ" sz="2000" kern="100" dirty="0">
                <a:effectLst/>
                <a:latin typeface="Arial" panose="020B0604020202020204" pitchFamily="34" charset="0"/>
                <a:ea typeface="Calibri" panose="020F0502020204030204" pitchFamily="34" charset="0"/>
                <a:cs typeface="Arial" panose="020B0604020202020204" pitchFamily="34" charset="0"/>
              </a:rPr>
              <a:t>ِ</a:t>
            </a:r>
            <a:r>
              <a:rPr lang="ar-SA" sz="2000" kern="100" dirty="0">
                <a:effectLst/>
                <a:latin typeface="Arial" panose="020B0604020202020204" pitchFamily="34" charset="0"/>
                <a:ea typeface="Calibri" panose="020F0502020204030204" pitchFamily="34" charset="0"/>
                <a:cs typeface="Arial" panose="020B0604020202020204" pitchFamily="34" charset="0"/>
              </a:rPr>
              <a:t> الح</a:t>
            </a:r>
            <a:r>
              <a:rPr lang="ar-DZ" sz="2000" kern="100" dirty="0">
                <a:effectLst/>
                <a:latin typeface="Arial" panose="020B0604020202020204" pitchFamily="34" charset="0"/>
                <a:ea typeface="Calibri" panose="020F0502020204030204" pitchFamily="34" charset="0"/>
                <a:cs typeface="Arial" panose="020B0604020202020204" pitchFamily="34" charset="0"/>
              </a:rPr>
              <a:t>َ</a:t>
            </a:r>
            <a:r>
              <a:rPr lang="ar-SA" sz="2000" kern="100" dirty="0" err="1">
                <a:effectLst/>
                <a:latin typeface="Arial" panose="020B0604020202020204" pitchFamily="34" charset="0"/>
                <a:ea typeface="Calibri" panose="020F0502020204030204" pitchFamily="34" charset="0"/>
                <a:cs typeface="Arial" panose="020B0604020202020204" pitchFamily="34" charset="0"/>
              </a:rPr>
              <a:t>ديث</a:t>
            </a:r>
            <a:r>
              <a:rPr lang="fr-FR" sz="2000" kern="100" dirty="0">
                <a:effectLst/>
                <a:latin typeface="Calibri" panose="020F0502020204030204" pitchFamily="34" charset="0"/>
                <a:ea typeface="Calibri" panose="020F0502020204030204" pitchFamily="34" charset="0"/>
                <a:cs typeface="Arial" panose="020B0604020202020204" pitchFamily="34" charset="0"/>
              </a:rPr>
              <a:t>.</a:t>
            </a:r>
            <a:r>
              <a:rPr lang="ar-SA" sz="2000" kern="100" dirty="0" err="1">
                <a:effectLst/>
                <a:latin typeface="Calibri" panose="020F0502020204030204" pitchFamily="34" charset="0"/>
                <a:ea typeface="Calibri" panose="020F0502020204030204" pitchFamily="34" charset="0"/>
                <a:cs typeface="Arial" panose="020B0604020202020204" pitchFamily="34" charset="0"/>
              </a:rPr>
              <a:t>الض</a:t>
            </a:r>
            <a:r>
              <a:rPr lang="ar-DZ" sz="2000" kern="100" dirty="0">
                <a:effectLst/>
                <a:latin typeface="Calibri" panose="020F0502020204030204" pitchFamily="34" charset="0"/>
                <a:ea typeface="Calibri" panose="020F0502020204030204" pitchFamily="34" charset="0"/>
                <a:cs typeface="Arial" panose="020B0604020202020204" pitchFamily="34" charset="0"/>
              </a:rPr>
              <a:t>َ</a:t>
            </a:r>
            <a:r>
              <a:rPr lang="ar-SA" sz="2000" kern="100" dirty="0" err="1">
                <a:effectLst/>
                <a:latin typeface="Calibri" panose="020F0502020204030204" pitchFamily="34" charset="0"/>
                <a:ea typeface="Calibri" panose="020F0502020204030204" pitchFamily="34" charset="0"/>
                <a:cs typeface="Arial" panose="020B0604020202020204" pitchFamily="34" charset="0"/>
              </a:rPr>
              <a:t>يف</a:t>
            </a:r>
            <a:r>
              <a:rPr lang="ar-SA" sz="2000" kern="100" dirty="0">
                <a:effectLst/>
                <a:latin typeface="Calibri" panose="020F0502020204030204" pitchFamily="34" charset="0"/>
                <a:ea typeface="Calibri" panose="020F0502020204030204" pitchFamily="34" charset="0"/>
                <a:cs typeface="Arial" panose="020B0604020202020204" pitchFamily="34" charset="0"/>
              </a:rPr>
              <a:t> الأول (خبير اقتصادي) أ</a:t>
            </a:r>
            <a:r>
              <a:rPr lang="ar-DZ" sz="2000" kern="100" dirty="0">
                <a:effectLst/>
                <a:latin typeface="Calibri" panose="020F0502020204030204" pitchFamily="34" charset="0"/>
                <a:ea typeface="Calibri" panose="020F0502020204030204" pitchFamily="34" charset="0"/>
                <a:cs typeface="Arial" panose="020B0604020202020204" pitchFamily="34" charset="0"/>
              </a:rPr>
              <a:t>َ</a:t>
            </a:r>
            <a:r>
              <a:rPr lang="ar-SA" sz="2000" kern="100" dirty="0">
                <a:effectLst/>
                <a:latin typeface="Calibri" panose="020F0502020204030204" pitchFamily="34" charset="0"/>
                <a:ea typeface="Calibri" panose="020F0502020204030204" pitchFamily="34" charset="0"/>
                <a:cs typeface="Arial" panose="020B0604020202020204" pitchFamily="34" charset="0"/>
              </a:rPr>
              <a:t>خذ 35</a:t>
            </a:r>
            <a:r>
              <a:rPr lang="fr-FR" sz="2000" kern="100" dirty="0">
                <a:effectLst/>
                <a:latin typeface="Calibri" panose="020F0502020204030204" pitchFamily="34" charset="0"/>
                <a:ea typeface="Calibri" panose="020F0502020204030204" pitchFamily="34" charset="0"/>
                <a:cs typeface="Arial" panose="020B0604020202020204" pitchFamily="34" charset="0"/>
              </a:rPr>
              <a:t>%.</a:t>
            </a:r>
          </a:p>
          <a:p>
            <a:pPr algn="just" rtl="1">
              <a:lnSpc>
                <a:spcPct val="107000"/>
              </a:lnSpc>
              <a:spcAft>
                <a:spcPts val="800"/>
              </a:spcAft>
              <a:buNone/>
            </a:pPr>
            <a:r>
              <a:rPr lang="ar-SA" sz="2000" kern="100" dirty="0" err="1">
                <a:effectLst/>
                <a:latin typeface="Calibri" panose="020F0502020204030204" pitchFamily="34" charset="0"/>
                <a:ea typeface="Calibri" panose="020F0502020204030204" pitchFamily="34" charset="0"/>
                <a:cs typeface="Arial" panose="020B0604020202020204" pitchFamily="34" charset="0"/>
              </a:rPr>
              <a:t>الض</a:t>
            </a:r>
            <a:r>
              <a:rPr lang="ar-DZ" sz="2000" kern="100" dirty="0">
                <a:effectLst/>
                <a:latin typeface="Calibri" panose="020F0502020204030204" pitchFamily="34" charset="0"/>
                <a:ea typeface="Calibri" panose="020F0502020204030204" pitchFamily="34" charset="0"/>
                <a:cs typeface="Arial" panose="020B0604020202020204" pitchFamily="34" charset="0"/>
              </a:rPr>
              <a:t>َّ</a:t>
            </a:r>
            <a:r>
              <a:rPr lang="ar-SA" sz="2000" kern="100" dirty="0" err="1">
                <a:effectLst/>
                <a:latin typeface="Calibri" panose="020F0502020204030204" pitchFamily="34" charset="0"/>
                <a:ea typeface="Calibri" panose="020F0502020204030204" pitchFamily="34" charset="0"/>
                <a:cs typeface="Arial" panose="020B0604020202020204" pitchFamily="34" charset="0"/>
              </a:rPr>
              <a:t>يف</a:t>
            </a:r>
            <a:r>
              <a:rPr lang="ar-SA" sz="2000" kern="100" dirty="0">
                <a:effectLst/>
                <a:latin typeface="Calibri" panose="020F0502020204030204" pitchFamily="34" charset="0"/>
                <a:ea typeface="Calibri" panose="020F0502020204030204" pitchFamily="34" charset="0"/>
                <a:cs typeface="Arial" panose="020B0604020202020204" pitchFamily="34" charset="0"/>
              </a:rPr>
              <a:t> الثاني (شاب عاطل) أخذ 25</a:t>
            </a:r>
            <a:r>
              <a:rPr lang="fr-FR" sz="2000" kern="100" dirty="0">
                <a:effectLst/>
                <a:latin typeface="Calibri" panose="020F0502020204030204" pitchFamily="34" charset="0"/>
                <a:ea typeface="Calibri" panose="020F0502020204030204" pitchFamily="34" charset="0"/>
                <a:cs typeface="Arial" panose="020B0604020202020204" pitchFamily="34" charset="0"/>
              </a:rPr>
              <a:t>%.</a:t>
            </a:r>
            <a:endParaRPr lang="ar-DZ" sz="20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fr-FR" sz="2000" b="1" kern="100" dirty="0">
                <a:effectLst/>
                <a:latin typeface="Calibri" panose="020F0502020204030204" pitchFamily="34" charset="0"/>
                <a:ea typeface="Calibri" panose="020F0502020204030204" pitchFamily="34" charset="0"/>
                <a:cs typeface="Arial" panose="020B0604020202020204" pitchFamily="34" charset="0"/>
              </a:rPr>
              <a:t>2</a:t>
            </a:r>
            <a:r>
              <a:rPr lang="ar-DZ" sz="2000" b="1" kern="100" dirty="0">
                <a:effectLst/>
                <a:latin typeface="Calibri" panose="020F0502020204030204" pitchFamily="34" charset="0"/>
                <a:ea typeface="Calibri" panose="020F0502020204030204" pitchFamily="34" charset="0"/>
                <a:cs typeface="Arial" panose="020B0604020202020204" pitchFamily="34" charset="0"/>
              </a:rPr>
              <a:t>-</a:t>
            </a:r>
            <a:r>
              <a:rPr lang="fr-FR" sz="2000" b="1" kern="100" dirty="0">
                <a:effectLst/>
                <a:latin typeface="Calibri" panose="020F0502020204030204" pitchFamily="34" charset="0"/>
                <a:ea typeface="Calibri" panose="020F0502020204030204" pitchFamily="34" charset="0"/>
                <a:cs typeface="Arial" panose="020B0604020202020204" pitchFamily="34" charset="0"/>
              </a:rPr>
              <a:t> </a:t>
            </a:r>
            <a:r>
              <a:rPr lang="ar-SA" sz="2000" b="1" kern="100" dirty="0">
                <a:effectLst/>
                <a:latin typeface="Calibri" panose="020F0502020204030204" pitchFamily="34" charset="0"/>
                <a:ea typeface="Calibri" panose="020F0502020204030204" pitchFamily="34" charset="0"/>
                <a:cs typeface="Arial" panose="020B0604020202020204" pitchFamily="34" charset="0"/>
              </a:rPr>
              <a:t>الت</a:t>
            </a:r>
            <a:r>
              <a:rPr lang="ar-DZ" sz="2000" b="1" kern="100" dirty="0">
                <a:effectLst/>
                <a:latin typeface="Calibri" panose="020F0502020204030204" pitchFamily="34" charset="0"/>
                <a:ea typeface="Calibri" panose="020F0502020204030204" pitchFamily="34" charset="0"/>
                <a:cs typeface="Arial" panose="020B0604020202020204" pitchFamily="34" charset="0"/>
              </a:rPr>
              <a:t>َّ</a:t>
            </a:r>
            <a:r>
              <a:rPr lang="ar-SA" sz="2000" b="1" kern="100" dirty="0">
                <a:effectLst/>
                <a:latin typeface="Calibri" panose="020F0502020204030204" pitchFamily="34" charset="0"/>
                <a:ea typeface="Calibri" panose="020F0502020204030204" pitchFamily="34" charset="0"/>
                <a:cs typeface="Arial" panose="020B0604020202020204" pitchFamily="34" charset="0"/>
              </a:rPr>
              <a:t>حليل الن</a:t>
            </a:r>
            <a:r>
              <a:rPr lang="ar-DZ" sz="2000" b="1" kern="100" dirty="0">
                <a:effectLst/>
                <a:latin typeface="Calibri" panose="020F0502020204030204" pitchFamily="34" charset="0"/>
                <a:ea typeface="Calibri" panose="020F0502020204030204" pitchFamily="34" charset="0"/>
                <a:cs typeface="Arial" panose="020B0604020202020204" pitchFamily="34" charset="0"/>
              </a:rPr>
              <a:t>َ</a:t>
            </a:r>
            <a:r>
              <a:rPr lang="ar-SA" sz="2000" b="1" kern="100" dirty="0">
                <a:effectLst/>
                <a:latin typeface="Calibri" panose="020F0502020204030204" pitchFamily="34" charset="0"/>
                <a:ea typeface="Calibri" panose="020F0502020204030204" pitchFamily="34" charset="0"/>
                <a:cs typeface="Arial" panose="020B0604020202020204" pitchFamily="34" charset="0"/>
              </a:rPr>
              <a:t>وعي</a:t>
            </a:r>
            <a:r>
              <a:rPr lang="fr-FR" sz="2000" b="1" kern="100" dirty="0">
                <a:effectLst/>
                <a:latin typeface="Calibri" panose="020F0502020204030204" pitchFamily="34" charset="0"/>
                <a:ea typeface="Calibri" panose="020F0502020204030204" pitchFamily="34" charset="0"/>
                <a:cs typeface="Arial" panose="020B0604020202020204" pitchFamily="34" charset="0"/>
              </a:rPr>
              <a:t> (Qualitative </a:t>
            </a:r>
            <a:r>
              <a:rPr lang="fr-FR" sz="2000" b="1" kern="100" dirty="0" err="1">
                <a:effectLst/>
                <a:latin typeface="Calibri" panose="020F0502020204030204" pitchFamily="34" charset="0"/>
                <a:ea typeface="Calibri" panose="020F0502020204030204" pitchFamily="34" charset="0"/>
                <a:cs typeface="Arial" panose="020B0604020202020204" pitchFamily="34" charset="0"/>
              </a:rPr>
              <a:t>Analysis</a:t>
            </a:r>
            <a:r>
              <a:rPr lang="fr-FR" sz="2000" b="1" kern="100" dirty="0">
                <a:effectLst/>
                <a:latin typeface="Calibri" panose="020F0502020204030204" pitchFamily="34" charset="0"/>
                <a:ea typeface="Calibri" panose="020F0502020204030204" pitchFamily="34" charset="0"/>
                <a:cs typeface="Arial" panose="020B0604020202020204" pitchFamily="34" charset="0"/>
              </a:rPr>
              <a:t>):</a:t>
            </a:r>
            <a:endParaRPr lang="fr-FR"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sz="2000" b="1" kern="100" dirty="0">
                <a:effectLst/>
                <a:latin typeface="Calibri" panose="020F0502020204030204" pitchFamily="34" charset="0"/>
                <a:ea typeface="Calibri" panose="020F0502020204030204" pitchFamily="34" charset="0"/>
                <a:cs typeface="Arial" panose="020B0604020202020204" pitchFamily="34" charset="0"/>
              </a:rPr>
              <a:t>الم</a:t>
            </a:r>
            <a:r>
              <a:rPr lang="ar-DZ" sz="2000" b="1" kern="100" dirty="0">
                <a:effectLst/>
                <a:latin typeface="Calibri" panose="020F0502020204030204" pitchFamily="34" charset="0"/>
                <a:ea typeface="Calibri" panose="020F0502020204030204" pitchFamily="34" charset="0"/>
                <a:cs typeface="Arial" panose="020B0604020202020204" pitchFamily="34" charset="0"/>
              </a:rPr>
              <a:t>ُ</a:t>
            </a:r>
            <a:r>
              <a:rPr lang="ar-SA" sz="2000" b="1" kern="100" dirty="0" err="1">
                <a:effectLst/>
                <a:latin typeface="Calibri" panose="020F0502020204030204" pitchFamily="34" charset="0"/>
                <a:ea typeface="Calibri" panose="020F0502020204030204" pitchFamily="34" charset="0"/>
                <a:cs typeface="Arial" panose="020B0604020202020204" pitchFamily="34" charset="0"/>
              </a:rPr>
              <a:t>حتوى</a:t>
            </a:r>
            <a:r>
              <a:rPr lang="fr-FR" sz="2000" b="1" kern="100" dirty="0">
                <a:effectLst/>
                <a:latin typeface="Calibri" panose="020F0502020204030204" pitchFamily="34" charset="0"/>
                <a:ea typeface="Calibri" panose="020F0502020204030204" pitchFamily="34" charset="0"/>
                <a:cs typeface="Arial" panose="020B0604020202020204" pitchFamily="34" charset="0"/>
              </a:rPr>
              <a:t>:</a:t>
            </a:r>
            <a:r>
              <a:rPr lang="fr-FR" sz="2000" kern="100" dirty="0">
                <a:effectLst/>
                <a:latin typeface="Arial" panose="020B0604020202020204" pitchFamily="34" charset="0"/>
                <a:ea typeface="Calibri" panose="020F0502020204030204" pitchFamily="34" charset="0"/>
                <a:cs typeface="Arial" panose="020B0604020202020204" pitchFamily="34" charset="0"/>
              </a:rPr>
              <a:t> </a:t>
            </a:r>
            <a:r>
              <a:rPr lang="ar-SA" sz="2000" kern="100" dirty="0" err="1">
                <a:effectLst/>
                <a:latin typeface="Arial" panose="020B0604020202020204" pitchFamily="34" charset="0"/>
                <a:ea typeface="Calibri" panose="020F0502020204030204" pitchFamily="34" charset="0"/>
                <a:cs typeface="Arial" panose="020B0604020202020204" pitchFamily="34" charset="0"/>
              </a:rPr>
              <a:t>الض</a:t>
            </a:r>
            <a:r>
              <a:rPr lang="ar-DZ" sz="2000" kern="100" dirty="0">
                <a:effectLst/>
                <a:latin typeface="Arial" panose="020B0604020202020204" pitchFamily="34" charset="0"/>
                <a:ea typeface="Calibri" panose="020F0502020204030204" pitchFamily="34" charset="0"/>
                <a:cs typeface="Arial" panose="020B0604020202020204" pitchFamily="34" charset="0"/>
              </a:rPr>
              <a:t>َّ</a:t>
            </a:r>
            <a:r>
              <a:rPr lang="ar-SA" sz="2000" kern="100" dirty="0" err="1">
                <a:effectLst/>
                <a:latin typeface="Arial" panose="020B0604020202020204" pitchFamily="34" charset="0"/>
                <a:ea typeface="Calibri" panose="020F0502020204030204" pitchFamily="34" charset="0"/>
                <a:cs typeface="Arial" panose="020B0604020202020204" pitchFamily="34" charset="0"/>
              </a:rPr>
              <a:t>يف</a:t>
            </a:r>
            <a:r>
              <a:rPr lang="ar-SA" sz="2000" kern="100" dirty="0">
                <a:effectLst/>
                <a:latin typeface="Arial" panose="020B0604020202020204" pitchFamily="34" charset="0"/>
                <a:ea typeface="Calibri" panose="020F0502020204030204" pitchFamily="34" charset="0"/>
                <a:cs typeface="Arial" panose="020B0604020202020204" pitchFamily="34" charset="0"/>
              </a:rPr>
              <a:t> </a:t>
            </a:r>
            <a:r>
              <a:rPr lang="ar-SA" sz="2000" kern="100" dirty="0" err="1">
                <a:effectLst/>
                <a:latin typeface="Arial" panose="020B0604020202020204" pitchFamily="34" charset="0"/>
                <a:ea typeface="Calibri" panose="020F0502020204030204" pitchFamily="34" charset="0"/>
                <a:cs typeface="Arial" panose="020B0604020202020204" pitchFamily="34" charset="0"/>
              </a:rPr>
              <a:t>الأ</a:t>
            </a:r>
            <a:r>
              <a:rPr lang="ar-DZ" sz="2000" kern="100" dirty="0">
                <a:effectLst/>
                <a:latin typeface="Arial" panose="020B0604020202020204" pitchFamily="34" charset="0"/>
                <a:ea typeface="Calibri" panose="020F0502020204030204" pitchFamily="34" charset="0"/>
                <a:cs typeface="Arial" panose="020B0604020202020204" pitchFamily="34" charset="0"/>
              </a:rPr>
              <a:t>َ</a:t>
            </a:r>
            <a:r>
              <a:rPr lang="ar-SA" sz="2000" kern="100" dirty="0">
                <a:effectLst/>
                <a:latin typeface="Arial" panose="020B0604020202020204" pitchFamily="34" charset="0"/>
                <a:ea typeface="Calibri" panose="020F0502020204030204" pitchFamily="34" charset="0"/>
                <a:cs typeface="Arial" panose="020B0604020202020204" pitchFamily="34" charset="0"/>
              </a:rPr>
              <a:t>ول ركّ</a:t>
            </a:r>
            <a:r>
              <a:rPr lang="ar-DZ" sz="2000" kern="100" dirty="0">
                <a:effectLst/>
                <a:latin typeface="Arial" panose="020B0604020202020204" pitchFamily="34" charset="0"/>
                <a:ea typeface="Calibri" panose="020F0502020204030204" pitchFamily="34" charset="0"/>
                <a:cs typeface="Arial" panose="020B0604020202020204" pitchFamily="34" charset="0"/>
              </a:rPr>
              <a:t>َ</a:t>
            </a:r>
            <a:r>
              <a:rPr lang="ar-SA" sz="2000" kern="100" dirty="0">
                <a:effectLst/>
                <a:latin typeface="Arial" panose="020B0604020202020204" pitchFamily="34" charset="0"/>
                <a:ea typeface="Calibri" panose="020F0502020204030204" pitchFamily="34" charset="0"/>
                <a:cs typeface="Arial" panose="020B0604020202020204" pitchFamily="34" charset="0"/>
              </a:rPr>
              <a:t>ز على الأسباب الاقتصادية الب</a:t>
            </a:r>
            <a:r>
              <a:rPr lang="ar-DZ" sz="2000" kern="100" dirty="0">
                <a:effectLst/>
                <a:latin typeface="Arial" panose="020B0604020202020204" pitchFamily="34" charset="0"/>
                <a:ea typeface="Calibri" panose="020F0502020204030204" pitchFamily="34" charset="0"/>
                <a:cs typeface="Arial" panose="020B0604020202020204" pitchFamily="34" charset="0"/>
              </a:rPr>
              <a:t>ُ</a:t>
            </a:r>
            <a:r>
              <a:rPr lang="ar-SA" sz="2000" kern="100" dirty="0">
                <a:effectLst/>
                <a:latin typeface="Arial" panose="020B0604020202020204" pitchFamily="34" charset="0"/>
                <a:ea typeface="Calibri" panose="020F0502020204030204" pitchFamily="34" charset="0"/>
                <a:cs typeface="Arial" panose="020B0604020202020204" pitchFamily="34" charset="0"/>
              </a:rPr>
              <a:t>ن</a:t>
            </a:r>
            <a:r>
              <a:rPr lang="ar-DZ" sz="2000" kern="100" dirty="0">
                <a:effectLst/>
                <a:latin typeface="Arial" panose="020B0604020202020204" pitchFamily="34" charset="0"/>
                <a:ea typeface="Calibri" panose="020F0502020204030204" pitchFamily="34" charset="0"/>
                <a:cs typeface="Arial" panose="020B0604020202020204" pitchFamily="34" charset="0"/>
              </a:rPr>
              <a:t>ْ</a:t>
            </a:r>
            <a:r>
              <a:rPr lang="ar-SA" sz="2000" kern="100" dirty="0" err="1">
                <a:effectLst/>
                <a:latin typeface="Arial" panose="020B0604020202020204" pitchFamily="34" charset="0"/>
                <a:ea typeface="Calibri" panose="020F0502020204030204" pitchFamily="34" charset="0"/>
                <a:cs typeface="Arial" panose="020B0604020202020204" pitchFamily="34" charset="0"/>
              </a:rPr>
              <a:t>يوية</a:t>
            </a:r>
            <a:r>
              <a:rPr lang="fr-FR" sz="2000" kern="100" dirty="0">
                <a:effectLst/>
                <a:latin typeface="Calibri" panose="020F0502020204030204" pitchFamily="34" charset="0"/>
                <a:ea typeface="Calibri" panose="020F0502020204030204" pitchFamily="34" charset="0"/>
                <a:cs typeface="Arial" panose="020B0604020202020204" pitchFamily="34" charset="0"/>
              </a:rPr>
              <a:t>.</a:t>
            </a:r>
            <a:r>
              <a:rPr lang="ar-SA" sz="2000" kern="100" dirty="0" err="1">
                <a:effectLst/>
                <a:latin typeface="Calibri" panose="020F0502020204030204" pitchFamily="34" charset="0"/>
                <a:ea typeface="Calibri" panose="020F0502020204030204" pitchFamily="34" charset="0"/>
                <a:cs typeface="Arial" panose="020B0604020202020204" pitchFamily="34" charset="0"/>
              </a:rPr>
              <a:t>الض</a:t>
            </a:r>
            <a:r>
              <a:rPr lang="ar-DZ" sz="2000" kern="100" dirty="0">
                <a:effectLst/>
                <a:latin typeface="Calibri" panose="020F0502020204030204" pitchFamily="34" charset="0"/>
                <a:ea typeface="Calibri" panose="020F0502020204030204" pitchFamily="34" charset="0"/>
                <a:cs typeface="Arial" panose="020B0604020202020204" pitchFamily="34" charset="0"/>
              </a:rPr>
              <a:t>َّ</a:t>
            </a:r>
            <a:r>
              <a:rPr lang="ar-SA" sz="2000" kern="100" dirty="0" err="1">
                <a:effectLst/>
                <a:latin typeface="Calibri" panose="020F0502020204030204" pitchFamily="34" charset="0"/>
                <a:ea typeface="Calibri" panose="020F0502020204030204" pitchFamily="34" charset="0"/>
                <a:cs typeface="Arial" panose="020B0604020202020204" pitchFamily="34" charset="0"/>
              </a:rPr>
              <a:t>يف</a:t>
            </a:r>
            <a:r>
              <a:rPr lang="ar-SA" sz="2000" kern="100" dirty="0">
                <a:effectLst/>
                <a:latin typeface="Calibri" panose="020F0502020204030204" pitchFamily="34" charset="0"/>
                <a:ea typeface="Calibri" panose="020F0502020204030204" pitchFamily="34" charset="0"/>
                <a:cs typeface="Arial" panose="020B0604020202020204" pitchFamily="34" charset="0"/>
              </a:rPr>
              <a:t> الثاني ن</a:t>
            </a:r>
            <a:r>
              <a:rPr lang="ar-DZ" sz="2000" kern="100" dirty="0">
                <a:effectLst/>
                <a:latin typeface="Calibri" panose="020F0502020204030204" pitchFamily="34" charset="0"/>
                <a:ea typeface="Calibri" panose="020F0502020204030204" pitchFamily="34" charset="0"/>
                <a:cs typeface="Arial" panose="020B0604020202020204" pitchFamily="34" charset="0"/>
              </a:rPr>
              <a:t>َ</a:t>
            </a:r>
            <a:r>
              <a:rPr lang="ar-SA" sz="2000" kern="100" dirty="0">
                <a:effectLst/>
                <a:latin typeface="Calibri" panose="020F0502020204030204" pitchFamily="34" charset="0"/>
                <a:ea typeface="Calibri" panose="020F0502020204030204" pitchFamily="34" charset="0"/>
                <a:cs typeface="Arial" panose="020B0604020202020204" pitchFamily="34" charset="0"/>
              </a:rPr>
              <a:t>ق</a:t>
            </a:r>
            <a:r>
              <a:rPr lang="ar-DZ" sz="2000" kern="100" dirty="0">
                <a:effectLst/>
                <a:latin typeface="Calibri" panose="020F0502020204030204" pitchFamily="34" charset="0"/>
                <a:ea typeface="Calibri" panose="020F0502020204030204" pitchFamily="34" charset="0"/>
                <a:cs typeface="Arial" panose="020B0604020202020204" pitchFamily="34" charset="0"/>
              </a:rPr>
              <a:t>َ</a:t>
            </a:r>
            <a:r>
              <a:rPr lang="ar-SA" sz="2000" kern="100" dirty="0">
                <a:effectLst/>
                <a:latin typeface="Calibri" panose="020F0502020204030204" pitchFamily="34" charset="0"/>
                <a:ea typeface="Calibri" panose="020F0502020204030204" pitchFamily="34" charset="0"/>
                <a:cs typeface="Arial" panose="020B0604020202020204" pitchFamily="34" charset="0"/>
              </a:rPr>
              <a:t>ل تجارب شخصية م</a:t>
            </a:r>
            <a:r>
              <a:rPr lang="ar-DZ" sz="2000" kern="100" dirty="0">
                <a:effectLst/>
                <a:latin typeface="Calibri" panose="020F0502020204030204" pitchFamily="34" charset="0"/>
                <a:ea typeface="Calibri" panose="020F0502020204030204" pitchFamily="34" charset="0"/>
                <a:cs typeface="Arial" panose="020B0604020202020204" pitchFamily="34" charset="0"/>
              </a:rPr>
              <a:t>ُ</a:t>
            </a:r>
            <a:r>
              <a:rPr lang="ar-SA" sz="2000" kern="100" dirty="0" err="1">
                <a:effectLst/>
                <a:latin typeface="Calibri" panose="020F0502020204030204" pitchFamily="34" charset="0"/>
                <a:ea typeface="Calibri" panose="020F0502020204030204" pitchFamily="34" charset="0"/>
                <a:cs typeface="Arial" panose="020B0604020202020204" pitchFamily="34" charset="0"/>
              </a:rPr>
              <a:t>باشرة</a:t>
            </a:r>
            <a:r>
              <a:rPr lang="ar-SA" sz="2000" kern="100" dirty="0">
                <a:effectLst/>
                <a:latin typeface="Calibri" panose="020F0502020204030204" pitchFamily="34" charset="0"/>
                <a:ea typeface="Calibri" panose="020F0502020204030204" pitchFamily="34" charset="0"/>
                <a:cs typeface="Arial" panose="020B0604020202020204" pitchFamily="34" charset="0"/>
              </a:rPr>
              <a:t> م</a:t>
            </a:r>
            <a:r>
              <a:rPr lang="ar-DZ" sz="2000" kern="100" dirty="0">
                <a:effectLst/>
                <a:latin typeface="Calibri" panose="020F0502020204030204" pitchFamily="34" charset="0"/>
                <a:ea typeface="Calibri" panose="020F0502020204030204" pitchFamily="34" charset="0"/>
                <a:cs typeface="Arial" panose="020B0604020202020204" pitchFamily="34" charset="0"/>
              </a:rPr>
              <a:t>ُ</a:t>
            </a:r>
            <a:r>
              <a:rPr lang="ar-SA" sz="2000" kern="100" dirty="0">
                <a:effectLst/>
                <a:latin typeface="Calibri" panose="020F0502020204030204" pitchFamily="34" charset="0"/>
                <a:ea typeface="Calibri" panose="020F0502020204030204" pitchFamily="34" charset="0"/>
                <a:cs typeface="Arial" panose="020B0604020202020204" pitchFamily="34" charset="0"/>
              </a:rPr>
              <a:t>ؤ</a:t>
            </a:r>
            <a:r>
              <a:rPr lang="ar-DZ" sz="2000" kern="100" dirty="0">
                <a:effectLst/>
                <a:latin typeface="Calibri" panose="020F0502020204030204" pitchFamily="34" charset="0"/>
                <a:ea typeface="Calibri" panose="020F0502020204030204" pitchFamily="34" charset="0"/>
                <a:cs typeface="Arial" panose="020B0604020202020204" pitchFamily="34" charset="0"/>
              </a:rPr>
              <a:t>َ</a:t>
            </a:r>
            <a:r>
              <a:rPr lang="ar-SA" sz="2000" kern="100" dirty="0">
                <a:effectLst/>
                <a:latin typeface="Calibri" panose="020F0502020204030204" pitchFamily="34" charset="0"/>
                <a:ea typeface="Calibri" panose="020F0502020204030204" pitchFamily="34" charset="0"/>
                <a:cs typeface="Arial" panose="020B0604020202020204" pitchFamily="34" charset="0"/>
              </a:rPr>
              <a:t>ث</a:t>
            </a:r>
            <a:r>
              <a:rPr lang="ar-DZ" sz="2000" kern="100" dirty="0">
                <a:effectLst/>
                <a:latin typeface="Calibri" panose="020F0502020204030204" pitchFamily="34" charset="0"/>
                <a:ea typeface="Calibri" panose="020F0502020204030204" pitchFamily="34" charset="0"/>
                <a:cs typeface="Arial" panose="020B0604020202020204" pitchFamily="34" charset="0"/>
              </a:rPr>
              <a:t>ِّ</a:t>
            </a:r>
            <a:r>
              <a:rPr lang="ar-SA" sz="2000" kern="100" dirty="0" err="1">
                <a:effectLst/>
                <a:latin typeface="Calibri" panose="020F0502020204030204" pitchFamily="34" charset="0"/>
                <a:ea typeface="Calibri" panose="020F0502020204030204" pitchFamily="34" charset="0"/>
                <a:cs typeface="Arial" panose="020B0604020202020204" pitchFamily="34" charset="0"/>
              </a:rPr>
              <a:t>رة</a:t>
            </a:r>
            <a:r>
              <a:rPr lang="fr-FR" sz="2000" kern="100" dirty="0">
                <a:effectLst/>
                <a:latin typeface="Calibri" panose="020F0502020204030204" pitchFamily="34" charset="0"/>
                <a:ea typeface="Calibri" panose="020F0502020204030204" pitchFamily="34" charset="0"/>
                <a:cs typeface="Arial" panose="020B0604020202020204" pitchFamily="34" charset="0"/>
              </a:rPr>
              <a:t>.</a:t>
            </a: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sz="2000" b="1" kern="100" dirty="0" err="1">
                <a:effectLst/>
                <a:latin typeface="Calibri" panose="020F0502020204030204" pitchFamily="34" charset="0"/>
                <a:ea typeface="Calibri" panose="020F0502020204030204" pitchFamily="34" charset="0"/>
                <a:cs typeface="Arial" panose="020B0604020202020204" pitchFamily="34" charset="0"/>
              </a:rPr>
              <a:t>الأ</a:t>
            </a:r>
            <a:r>
              <a:rPr lang="ar-DZ" sz="2000" b="1" kern="100" dirty="0">
                <a:effectLst/>
                <a:latin typeface="Calibri" panose="020F0502020204030204" pitchFamily="34" charset="0"/>
                <a:ea typeface="Calibri" panose="020F0502020204030204" pitchFamily="34" charset="0"/>
                <a:cs typeface="Arial" panose="020B0604020202020204" pitchFamily="34" charset="0"/>
              </a:rPr>
              <a:t>ُ</a:t>
            </a:r>
            <a:r>
              <a:rPr lang="ar-SA" sz="2000" b="1" kern="100" dirty="0">
                <a:effectLst/>
                <a:latin typeface="Calibri" panose="020F0502020204030204" pitchFamily="34" charset="0"/>
                <a:ea typeface="Calibri" panose="020F0502020204030204" pitchFamily="34" charset="0"/>
                <a:cs typeface="Arial" panose="020B0604020202020204" pitchFamily="34" charset="0"/>
              </a:rPr>
              <a:t>سلوب</a:t>
            </a:r>
            <a:r>
              <a:rPr lang="fr-FR" sz="2000" b="1" kern="100" dirty="0">
                <a:effectLst/>
                <a:latin typeface="Calibri" panose="020F0502020204030204" pitchFamily="34" charset="0"/>
                <a:ea typeface="Calibri" panose="020F0502020204030204" pitchFamily="34" charset="0"/>
                <a:cs typeface="Arial" panose="020B0604020202020204" pitchFamily="34" charset="0"/>
              </a:rPr>
              <a:t>:</a:t>
            </a:r>
            <a:r>
              <a:rPr lang="ar-DZ" sz="2000" b="1" kern="100" dirty="0">
                <a:latin typeface="Calibri" panose="020F0502020204030204" pitchFamily="34" charset="0"/>
                <a:ea typeface="Calibri" panose="020F0502020204030204" pitchFamily="34" charset="0"/>
                <a:cs typeface="Arial" panose="020B0604020202020204" pitchFamily="34" charset="0"/>
              </a:rPr>
              <a:t> </a:t>
            </a:r>
            <a:r>
              <a:rPr lang="ar-SA" sz="2000" kern="100" dirty="0">
                <a:effectLst/>
                <a:latin typeface="Calibri" panose="020F0502020204030204" pitchFamily="34" charset="0"/>
                <a:ea typeface="Calibri" panose="020F0502020204030204" pitchFamily="34" charset="0"/>
                <a:cs typeface="Arial" panose="020B0604020202020204" pitchFamily="34" charset="0"/>
              </a:rPr>
              <a:t>المذيع </a:t>
            </a:r>
            <a:r>
              <a:rPr lang="ar-DZ" sz="2000" kern="100" dirty="0">
                <a:effectLst/>
                <a:latin typeface="Calibri" panose="020F0502020204030204" pitchFamily="34" charset="0"/>
                <a:ea typeface="Calibri" panose="020F0502020204030204" pitchFamily="34" charset="0"/>
                <a:cs typeface="Arial" panose="020B0604020202020204" pitchFamily="34" charset="0"/>
              </a:rPr>
              <a:t>إِ</a:t>
            </a:r>
            <a:r>
              <a:rPr lang="ar-SA" sz="2000" kern="100" dirty="0">
                <a:effectLst/>
                <a:latin typeface="Calibri" panose="020F0502020204030204" pitchFamily="34" charset="0"/>
                <a:ea typeface="Calibri" panose="020F0502020204030204" pitchFamily="34" charset="0"/>
                <a:cs typeface="Arial" panose="020B0604020202020204" pitchFamily="34" charset="0"/>
              </a:rPr>
              <a:t>ستخدم ل</a:t>
            </a:r>
            <a:r>
              <a:rPr lang="ar-DZ" sz="2000" kern="100" dirty="0">
                <a:effectLst/>
                <a:latin typeface="Calibri" panose="020F0502020204030204" pitchFamily="34" charset="0"/>
                <a:ea typeface="Calibri" panose="020F0502020204030204" pitchFamily="34" charset="0"/>
                <a:cs typeface="Arial" panose="020B0604020202020204" pitchFamily="34" charset="0"/>
              </a:rPr>
              <a:t>ُ</a:t>
            </a:r>
            <a:r>
              <a:rPr lang="ar-SA" sz="2000" kern="100" dirty="0" err="1">
                <a:effectLst/>
                <a:latin typeface="Calibri" panose="020F0502020204030204" pitchFamily="34" charset="0"/>
                <a:ea typeface="Calibri" panose="020F0502020204030204" pitchFamily="34" charset="0"/>
                <a:cs typeface="Arial" panose="020B0604020202020204" pitchFamily="34" charset="0"/>
              </a:rPr>
              <a:t>غة</a:t>
            </a:r>
            <a:r>
              <a:rPr lang="ar-DZ" sz="2000" kern="100" dirty="0">
                <a:latin typeface="Calibri" panose="020F0502020204030204" pitchFamily="34" charset="0"/>
                <a:ea typeface="Calibri" panose="020F0502020204030204" pitchFamily="34" charset="0"/>
                <a:cs typeface="Arial" panose="020B0604020202020204" pitchFamily="34" charset="0"/>
              </a:rPr>
              <a:t>ً</a:t>
            </a:r>
            <a:r>
              <a:rPr lang="ar-SA" sz="2000" kern="100" dirty="0">
                <a:effectLst/>
                <a:latin typeface="Calibri" panose="020F0502020204030204" pitchFamily="34" charset="0"/>
                <a:ea typeface="Calibri" panose="020F0502020204030204" pitchFamily="34" charset="0"/>
                <a:cs typeface="Arial" panose="020B0604020202020204" pitchFamily="34" charset="0"/>
              </a:rPr>
              <a:t> م</a:t>
            </a:r>
            <a:r>
              <a:rPr lang="ar-DZ" sz="2000" kern="100" dirty="0">
                <a:effectLst/>
                <a:latin typeface="Calibri" panose="020F0502020204030204" pitchFamily="34" charset="0"/>
                <a:ea typeface="Calibri" panose="020F0502020204030204" pitchFamily="34" charset="0"/>
                <a:cs typeface="Arial" panose="020B0604020202020204" pitchFamily="34" charset="0"/>
              </a:rPr>
              <a:t>ُ</a:t>
            </a:r>
            <a:r>
              <a:rPr lang="ar-SA" sz="2000" kern="100" dirty="0" err="1">
                <a:effectLst/>
                <a:latin typeface="Calibri" panose="020F0502020204030204" pitchFamily="34" charset="0"/>
                <a:ea typeface="Calibri" panose="020F0502020204030204" pitchFamily="34" charset="0"/>
                <a:cs typeface="Arial" panose="020B0604020202020204" pitchFamily="34" charset="0"/>
              </a:rPr>
              <a:t>حايدة</a:t>
            </a:r>
            <a:r>
              <a:rPr lang="ar-SA" sz="2000" kern="100" dirty="0">
                <a:effectLst/>
                <a:latin typeface="Calibri" panose="020F0502020204030204" pitchFamily="34" charset="0"/>
                <a:ea typeface="Calibri" panose="020F0502020204030204" pitchFamily="34" charset="0"/>
                <a:cs typeface="Arial" panose="020B0604020202020204" pitchFamily="34" charset="0"/>
              </a:rPr>
              <a:t> </a:t>
            </a:r>
            <a:r>
              <a:rPr lang="ar-SA" sz="2000" kern="100" dirty="0" err="1">
                <a:effectLst/>
                <a:latin typeface="Calibri" panose="020F0502020204030204" pitchFamily="34" charset="0"/>
                <a:ea typeface="Calibri" panose="020F0502020204030204" pitchFamily="34" charset="0"/>
                <a:cs typeface="Arial" panose="020B0604020202020204" pitchFamily="34" charset="0"/>
              </a:rPr>
              <a:t>وأ</a:t>
            </a:r>
            <a:r>
              <a:rPr lang="ar-DZ" sz="2000" kern="100" dirty="0">
                <a:effectLst/>
                <a:latin typeface="Calibri" panose="020F0502020204030204" pitchFamily="34" charset="0"/>
                <a:ea typeface="Calibri" panose="020F0502020204030204" pitchFamily="34" charset="0"/>
                <a:cs typeface="Arial" panose="020B0604020202020204" pitchFamily="34" charset="0"/>
              </a:rPr>
              <a:t>ُ</a:t>
            </a:r>
            <a:r>
              <a:rPr lang="ar-SA" sz="2000" kern="100" dirty="0">
                <a:effectLst/>
                <a:latin typeface="Calibri" panose="020F0502020204030204" pitchFamily="34" charset="0"/>
                <a:ea typeface="Calibri" panose="020F0502020204030204" pitchFamily="34" charset="0"/>
                <a:cs typeface="Arial" panose="020B0604020202020204" pitchFamily="34" charset="0"/>
              </a:rPr>
              <a:t>سلوب ت</a:t>
            </a:r>
            <a:r>
              <a:rPr lang="ar-DZ" sz="2000" kern="100" dirty="0">
                <a:effectLst/>
                <a:latin typeface="Calibri" panose="020F0502020204030204" pitchFamily="34" charset="0"/>
                <a:ea typeface="Calibri" panose="020F0502020204030204" pitchFamily="34" charset="0"/>
                <a:cs typeface="Arial" panose="020B0604020202020204" pitchFamily="34" charset="0"/>
              </a:rPr>
              <a:t>َ</a:t>
            </a:r>
            <a:r>
              <a:rPr lang="ar-SA" sz="2000" kern="100" dirty="0">
                <a:effectLst/>
                <a:latin typeface="Calibri" panose="020F0502020204030204" pitchFamily="34" charset="0"/>
                <a:ea typeface="Calibri" panose="020F0502020204030204" pitchFamily="34" charset="0"/>
                <a:cs typeface="Arial" panose="020B0604020202020204" pitchFamily="34" charset="0"/>
              </a:rPr>
              <a:t>ه</a:t>
            </a:r>
            <a:r>
              <a:rPr lang="ar-DZ" sz="2000" kern="100" dirty="0">
                <a:effectLst/>
                <a:latin typeface="Calibri" panose="020F0502020204030204" pitchFamily="34" charset="0"/>
                <a:ea typeface="Calibri" panose="020F0502020204030204" pitchFamily="34" charset="0"/>
                <a:cs typeface="Arial" panose="020B0604020202020204" pitchFamily="34" charset="0"/>
              </a:rPr>
              <a:t>ْ</a:t>
            </a:r>
            <a:r>
              <a:rPr lang="ar-SA" sz="2000" kern="100" dirty="0" err="1">
                <a:effectLst/>
                <a:latin typeface="Calibri" panose="020F0502020204030204" pitchFamily="34" charset="0"/>
                <a:ea typeface="Calibri" panose="020F0502020204030204" pitchFamily="34" charset="0"/>
                <a:cs typeface="Arial" panose="020B0604020202020204" pitchFamily="34" charset="0"/>
              </a:rPr>
              <a:t>دئة</a:t>
            </a:r>
            <a:r>
              <a:rPr lang="ar-SA" sz="2000" kern="100" dirty="0">
                <a:effectLst/>
                <a:latin typeface="Calibri" panose="020F0502020204030204" pitchFamily="34" charset="0"/>
                <a:ea typeface="Calibri" panose="020F0502020204030204" pitchFamily="34" charset="0"/>
                <a:cs typeface="Arial" panose="020B0604020202020204" pitchFamily="34" charset="0"/>
              </a:rPr>
              <a:t> عند ح</a:t>
            </a:r>
            <a:r>
              <a:rPr lang="ar-DZ" sz="2000" kern="100" dirty="0">
                <a:effectLst/>
                <a:latin typeface="Calibri" panose="020F0502020204030204" pitchFamily="34" charset="0"/>
                <a:ea typeface="Calibri" panose="020F0502020204030204" pitchFamily="34" charset="0"/>
                <a:cs typeface="Arial" panose="020B0604020202020204" pitchFamily="34" charset="0"/>
              </a:rPr>
              <a:t>ُ</a:t>
            </a:r>
            <a:r>
              <a:rPr lang="ar-SA" sz="2000" kern="100" dirty="0" err="1">
                <a:effectLst/>
                <a:latin typeface="Calibri" panose="020F0502020204030204" pitchFamily="34" charset="0"/>
                <a:ea typeface="Calibri" panose="020F0502020204030204" pitchFamily="34" charset="0"/>
                <a:cs typeface="Arial" panose="020B0604020202020204" pitchFamily="34" charset="0"/>
              </a:rPr>
              <a:t>دوث</a:t>
            </a:r>
            <a:r>
              <a:rPr lang="ar-SA" sz="2000" kern="100" dirty="0">
                <a:effectLst/>
                <a:latin typeface="Calibri" panose="020F0502020204030204" pitchFamily="34" charset="0"/>
                <a:ea typeface="Calibri" panose="020F0502020204030204" pitchFamily="34" charset="0"/>
                <a:cs typeface="Arial" panose="020B0604020202020204" pitchFamily="34" charset="0"/>
              </a:rPr>
              <a:t> نق</a:t>
            </a:r>
            <a:r>
              <a:rPr lang="ar-DZ" sz="2000" kern="100" dirty="0">
                <a:effectLst/>
                <a:latin typeface="Calibri" panose="020F0502020204030204" pitchFamily="34" charset="0"/>
                <a:ea typeface="Calibri" panose="020F0502020204030204" pitchFamily="34" charset="0"/>
                <a:cs typeface="Arial" panose="020B0604020202020204" pitchFamily="34" charset="0"/>
              </a:rPr>
              <a:t>ِ</a:t>
            </a:r>
            <a:r>
              <a:rPr lang="ar-SA" sz="2000" kern="100" dirty="0">
                <a:effectLst/>
                <a:latin typeface="Calibri" panose="020F0502020204030204" pitchFamily="34" charset="0"/>
                <a:ea typeface="Calibri" panose="020F0502020204030204" pitchFamily="34" charset="0"/>
                <a:cs typeface="Arial" panose="020B0604020202020204" pitchFamily="34" charset="0"/>
              </a:rPr>
              <a:t>اش ح</a:t>
            </a:r>
            <a:r>
              <a:rPr lang="ar-DZ" sz="2000" kern="100" dirty="0">
                <a:effectLst/>
                <a:latin typeface="Calibri" panose="020F0502020204030204" pitchFamily="34" charset="0"/>
                <a:ea typeface="Calibri" panose="020F0502020204030204" pitchFamily="34" charset="0"/>
                <a:cs typeface="Arial" panose="020B0604020202020204" pitchFamily="34" charset="0"/>
              </a:rPr>
              <a:t>َ</a:t>
            </a:r>
            <a:r>
              <a:rPr lang="ar-SA" sz="2000" kern="100" dirty="0">
                <a:effectLst/>
                <a:latin typeface="Calibri" panose="020F0502020204030204" pitchFamily="34" charset="0"/>
                <a:ea typeface="Calibri" panose="020F0502020204030204" pitchFamily="34" charset="0"/>
                <a:cs typeface="Arial" panose="020B0604020202020204" pitchFamily="34" charset="0"/>
              </a:rPr>
              <a:t>اد</a:t>
            </a:r>
            <a:r>
              <a:rPr lang="ar-DZ" sz="2000" kern="100" dirty="0">
                <a:latin typeface="Calibri" panose="020F0502020204030204" pitchFamily="34" charset="0"/>
                <a:ea typeface="Calibri" panose="020F0502020204030204" pitchFamily="34" charset="0"/>
                <a:cs typeface="Arial" panose="020B0604020202020204" pitchFamily="34" charset="0"/>
              </a:rPr>
              <a:t>ٍ</a:t>
            </a:r>
            <a:r>
              <a:rPr lang="ar-SA" sz="2000" kern="100" dirty="0">
                <a:effectLst/>
                <a:latin typeface="Calibri" panose="020F0502020204030204" pitchFamily="34" charset="0"/>
                <a:ea typeface="Calibri" panose="020F0502020204030204" pitchFamily="34" charset="0"/>
                <a:cs typeface="Arial" panose="020B0604020202020204" pitchFamily="34" charset="0"/>
              </a:rPr>
              <a:t> </a:t>
            </a:r>
            <a:r>
              <a:rPr lang="ar-SA" sz="2000" kern="100" dirty="0" err="1">
                <a:effectLst/>
                <a:latin typeface="Calibri" panose="020F0502020204030204" pitchFamily="34" charset="0"/>
                <a:ea typeface="Calibri" panose="020F0502020204030204" pitchFamily="34" charset="0"/>
                <a:cs typeface="Arial" panose="020B0604020202020204" pitchFamily="34" charset="0"/>
              </a:rPr>
              <a:t>والض</a:t>
            </a:r>
            <a:r>
              <a:rPr lang="ar-DZ" sz="2000" kern="100" dirty="0">
                <a:effectLst/>
                <a:latin typeface="Calibri" panose="020F0502020204030204" pitchFamily="34" charset="0"/>
                <a:ea typeface="Calibri" panose="020F0502020204030204" pitchFamily="34" charset="0"/>
                <a:cs typeface="Arial" panose="020B0604020202020204" pitchFamily="34" charset="0"/>
              </a:rPr>
              <a:t>َّ</a:t>
            </a:r>
            <a:r>
              <a:rPr lang="ar-SA" sz="2000" kern="100" dirty="0" err="1">
                <a:effectLst/>
                <a:latin typeface="Calibri" panose="020F0502020204030204" pitchFamily="34" charset="0"/>
                <a:ea typeface="Calibri" panose="020F0502020204030204" pitchFamily="34" charset="0"/>
                <a:cs typeface="Arial" panose="020B0604020202020204" pitchFamily="34" charset="0"/>
              </a:rPr>
              <a:t>يف</a:t>
            </a:r>
            <a:r>
              <a:rPr lang="ar-SA" sz="2000" kern="100" dirty="0">
                <a:effectLst/>
                <a:latin typeface="Calibri" panose="020F0502020204030204" pitchFamily="34" charset="0"/>
                <a:ea typeface="Calibri" panose="020F0502020204030204" pitchFamily="34" charset="0"/>
                <a:cs typeface="Arial" panose="020B0604020202020204" pitchFamily="34" charset="0"/>
              </a:rPr>
              <a:t> الث</a:t>
            </a:r>
            <a:r>
              <a:rPr lang="ar-DZ" sz="2000" kern="100" dirty="0">
                <a:effectLst/>
                <a:latin typeface="Calibri" panose="020F0502020204030204" pitchFamily="34" charset="0"/>
                <a:ea typeface="Calibri" panose="020F0502020204030204" pitchFamily="34" charset="0"/>
                <a:cs typeface="Arial" panose="020B0604020202020204" pitchFamily="34" charset="0"/>
              </a:rPr>
              <a:t>َ</a:t>
            </a:r>
            <a:r>
              <a:rPr lang="ar-SA" sz="2000" kern="100" dirty="0">
                <a:effectLst/>
                <a:latin typeface="Calibri" panose="020F0502020204030204" pitchFamily="34" charset="0"/>
                <a:ea typeface="Calibri" panose="020F0502020204030204" pitchFamily="34" charset="0"/>
                <a:cs typeface="Arial" panose="020B0604020202020204" pitchFamily="34" charset="0"/>
              </a:rPr>
              <a:t>اني </a:t>
            </a:r>
            <a:r>
              <a:rPr lang="ar-DZ" sz="2000" kern="100" dirty="0">
                <a:latin typeface="Calibri" panose="020F0502020204030204" pitchFamily="34" charset="0"/>
                <a:ea typeface="Calibri" panose="020F0502020204030204" pitchFamily="34" charset="0"/>
                <a:cs typeface="Arial" panose="020B0604020202020204" pitchFamily="34" charset="0"/>
              </a:rPr>
              <a:t>إِ</a:t>
            </a:r>
            <a:r>
              <a:rPr lang="ar-SA" sz="2000" kern="100" dirty="0">
                <a:effectLst/>
                <a:latin typeface="Calibri" panose="020F0502020204030204" pitchFamily="34" charset="0"/>
                <a:ea typeface="Calibri" panose="020F0502020204030204" pitchFamily="34" charset="0"/>
                <a:cs typeface="Arial" panose="020B0604020202020204" pitchFamily="34" charset="0"/>
              </a:rPr>
              <a:t>ست</a:t>
            </a:r>
            <a:r>
              <a:rPr lang="ar-DZ" sz="2000" kern="100" dirty="0">
                <a:effectLst/>
                <a:latin typeface="Calibri" panose="020F0502020204030204" pitchFamily="34" charset="0"/>
                <a:ea typeface="Calibri" panose="020F0502020204030204" pitchFamily="34" charset="0"/>
                <a:cs typeface="Arial" panose="020B0604020202020204" pitchFamily="34" charset="0"/>
              </a:rPr>
              <a:t>َ</a:t>
            </a:r>
            <a:r>
              <a:rPr lang="ar-SA" sz="2000" kern="100" dirty="0">
                <a:effectLst/>
                <a:latin typeface="Calibri" panose="020F0502020204030204" pitchFamily="34" charset="0"/>
                <a:ea typeface="Calibri" panose="020F0502020204030204" pitchFamily="34" charset="0"/>
                <a:cs typeface="Arial" panose="020B0604020202020204" pitchFamily="34" charset="0"/>
              </a:rPr>
              <a:t>خدم ل</a:t>
            </a:r>
            <a:r>
              <a:rPr lang="ar-DZ" sz="2000" kern="100" dirty="0">
                <a:effectLst/>
                <a:latin typeface="Calibri" panose="020F0502020204030204" pitchFamily="34" charset="0"/>
                <a:ea typeface="Calibri" panose="020F0502020204030204" pitchFamily="34" charset="0"/>
                <a:cs typeface="Arial" panose="020B0604020202020204" pitchFamily="34" charset="0"/>
              </a:rPr>
              <a:t>ُ</a:t>
            </a:r>
            <a:r>
              <a:rPr lang="ar-SA" sz="2000" kern="100" dirty="0" err="1">
                <a:effectLst/>
                <a:latin typeface="Calibri" panose="020F0502020204030204" pitchFamily="34" charset="0"/>
                <a:ea typeface="Calibri" panose="020F0502020204030204" pitchFamily="34" charset="0"/>
                <a:cs typeface="Arial" panose="020B0604020202020204" pitchFamily="34" charset="0"/>
              </a:rPr>
              <a:t>غة</a:t>
            </a:r>
            <a:r>
              <a:rPr lang="ar-SA" sz="2000" kern="100" dirty="0">
                <a:effectLst/>
                <a:latin typeface="Calibri" panose="020F0502020204030204" pitchFamily="34" charset="0"/>
                <a:ea typeface="Calibri" panose="020F0502020204030204" pitchFamily="34" charset="0"/>
                <a:cs typeface="Arial" panose="020B0604020202020204" pitchFamily="34" charset="0"/>
              </a:rPr>
              <a:t> عاطفية وح</a:t>
            </a:r>
            <a:r>
              <a:rPr lang="ar-DZ" sz="2000" kern="100" dirty="0">
                <a:effectLst/>
                <a:latin typeface="Calibri" panose="020F0502020204030204" pitchFamily="34" charset="0"/>
                <a:ea typeface="Calibri" panose="020F0502020204030204" pitchFamily="34" charset="0"/>
                <a:cs typeface="Arial" panose="020B0604020202020204" pitchFamily="34" charset="0"/>
              </a:rPr>
              <a:t>َ</a:t>
            </a:r>
            <a:r>
              <a:rPr lang="ar-SA" sz="2000" kern="100" dirty="0">
                <a:effectLst/>
                <a:latin typeface="Calibri" panose="020F0502020204030204" pitchFamily="34" charset="0"/>
                <a:ea typeface="Calibri" panose="020F0502020204030204" pitchFamily="34" charset="0"/>
                <a:cs typeface="Arial" panose="020B0604020202020204" pitchFamily="34" charset="0"/>
              </a:rPr>
              <a:t>ماسية م</a:t>
            </a:r>
            <a:r>
              <a:rPr lang="ar-DZ" sz="2000" kern="100" dirty="0">
                <a:effectLst/>
                <a:latin typeface="Calibri" panose="020F0502020204030204" pitchFamily="34" charset="0"/>
                <a:ea typeface="Calibri" panose="020F0502020204030204" pitchFamily="34" charset="0"/>
                <a:cs typeface="Arial" panose="020B0604020202020204" pitchFamily="34" charset="0"/>
              </a:rPr>
              <a:t>ِ</a:t>
            </a:r>
            <a:r>
              <a:rPr lang="ar-SA" sz="2000" kern="100" dirty="0">
                <a:effectLst/>
                <a:latin typeface="Calibri" panose="020F0502020204030204" pitchFamily="34" charset="0"/>
                <a:ea typeface="Calibri" panose="020F0502020204030204" pitchFamily="34" charset="0"/>
                <a:cs typeface="Arial" panose="020B0604020202020204" pitchFamily="34" charset="0"/>
              </a:rPr>
              <a:t>م</a:t>
            </a:r>
            <a:r>
              <a:rPr lang="ar-DZ" sz="2000" kern="100" dirty="0">
                <a:effectLst/>
                <a:latin typeface="Calibri" panose="020F0502020204030204" pitchFamily="34" charset="0"/>
                <a:ea typeface="Calibri" panose="020F0502020204030204" pitchFamily="34" charset="0"/>
                <a:cs typeface="Arial" panose="020B0604020202020204" pitchFamily="34" charset="0"/>
              </a:rPr>
              <a:t>َّ</a:t>
            </a:r>
            <a:r>
              <a:rPr lang="ar-SA" sz="2000" kern="100" dirty="0">
                <a:effectLst/>
                <a:latin typeface="Calibri" panose="020F0502020204030204" pitchFamily="34" charset="0"/>
                <a:ea typeface="Calibri" panose="020F0502020204030204" pitchFamily="34" charset="0"/>
                <a:cs typeface="Arial" panose="020B0604020202020204" pitchFamily="34" charset="0"/>
              </a:rPr>
              <a:t>ا أ</a:t>
            </a:r>
            <a:r>
              <a:rPr lang="ar-DZ" sz="2000" kern="100" dirty="0">
                <a:effectLst/>
                <a:latin typeface="Calibri" panose="020F0502020204030204" pitchFamily="34" charset="0"/>
                <a:ea typeface="Calibri" panose="020F0502020204030204" pitchFamily="34" charset="0"/>
                <a:cs typeface="Arial" panose="020B0604020202020204" pitchFamily="34" charset="0"/>
              </a:rPr>
              <a:t>َ</a:t>
            </a:r>
            <a:r>
              <a:rPr lang="ar-SA" sz="2000" kern="100" dirty="0">
                <a:effectLst/>
                <a:latin typeface="Calibri" panose="020F0502020204030204" pitchFamily="34" charset="0"/>
                <a:ea typeface="Calibri" panose="020F0502020204030204" pitchFamily="34" charset="0"/>
                <a:cs typeface="Arial" panose="020B0604020202020204" pitchFamily="34" charset="0"/>
              </a:rPr>
              <a:t>ثّ</a:t>
            </a:r>
            <a:r>
              <a:rPr lang="ar-DZ" sz="2000" kern="100" dirty="0">
                <a:effectLst/>
                <a:latin typeface="Calibri" panose="020F0502020204030204" pitchFamily="34" charset="0"/>
                <a:ea typeface="Calibri" panose="020F0502020204030204" pitchFamily="34" charset="0"/>
                <a:cs typeface="Arial" panose="020B0604020202020204" pitchFamily="34" charset="0"/>
              </a:rPr>
              <a:t>َ</a:t>
            </a:r>
            <a:r>
              <a:rPr lang="ar-SA" sz="2000" kern="100" dirty="0">
                <a:effectLst/>
                <a:latin typeface="Calibri" panose="020F0502020204030204" pitchFamily="34" charset="0"/>
                <a:ea typeface="Calibri" panose="020F0502020204030204" pitchFamily="34" charset="0"/>
                <a:cs typeface="Arial" panose="020B0604020202020204" pitchFamily="34" charset="0"/>
              </a:rPr>
              <a:t>ر في الجمهور</a:t>
            </a:r>
            <a:r>
              <a:rPr lang="fr-FR" sz="2000" kern="100" dirty="0">
                <a:effectLst/>
                <a:latin typeface="Calibri" panose="020F0502020204030204" pitchFamily="34" charset="0"/>
                <a:ea typeface="Calibri" panose="020F0502020204030204" pitchFamily="34" charset="0"/>
                <a:cs typeface="Times New Roman" panose="02020603050405020304" pitchFamily="18" charset="0"/>
              </a:rPr>
              <a:t>.</a:t>
            </a: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sz="2000" b="1" kern="100" dirty="0">
                <a:effectLst/>
                <a:latin typeface="Calibri" panose="020F0502020204030204" pitchFamily="34" charset="0"/>
                <a:ea typeface="Calibri" panose="020F0502020204030204" pitchFamily="34" charset="0"/>
                <a:cs typeface="Arial" panose="020B0604020202020204" pitchFamily="34" charset="0"/>
              </a:rPr>
              <a:t>الت</a:t>
            </a:r>
            <a:r>
              <a:rPr lang="ar-DZ" sz="2000" b="1" kern="100" dirty="0">
                <a:effectLst/>
                <a:latin typeface="Calibri" panose="020F0502020204030204" pitchFamily="34" charset="0"/>
                <a:ea typeface="Calibri" panose="020F0502020204030204" pitchFamily="34" charset="0"/>
                <a:cs typeface="Arial" panose="020B0604020202020204" pitchFamily="34" charset="0"/>
              </a:rPr>
              <a:t>َّ</a:t>
            </a:r>
            <a:r>
              <a:rPr lang="ar-SA" sz="2000" b="1" kern="100" dirty="0">
                <a:effectLst/>
                <a:latin typeface="Calibri" panose="020F0502020204030204" pitchFamily="34" charset="0"/>
                <a:ea typeface="Calibri" panose="020F0502020204030204" pitchFamily="34" charset="0"/>
                <a:cs typeface="Arial" panose="020B0604020202020204" pitchFamily="34" charset="0"/>
              </a:rPr>
              <a:t>قديم</a:t>
            </a:r>
            <a:r>
              <a:rPr lang="fr-FR" sz="2000" b="1" kern="100" dirty="0">
                <a:effectLst/>
                <a:latin typeface="Calibri" panose="020F0502020204030204" pitchFamily="34" charset="0"/>
                <a:ea typeface="Calibri" panose="020F0502020204030204" pitchFamily="34" charset="0"/>
                <a:cs typeface="Arial" panose="020B0604020202020204" pitchFamily="34" charset="0"/>
              </a:rPr>
              <a:t>:</a:t>
            </a:r>
            <a:r>
              <a:rPr lang="fr-FR" sz="2000" kern="100" dirty="0">
                <a:effectLst/>
                <a:latin typeface="Arial" panose="020B0604020202020204" pitchFamily="34" charset="0"/>
                <a:ea typeface="Calibri" panose="020F0502020204030204" pitchFamily="34" charset="0"/>
                <a:cs typeface="Arial" panose="020B0604020202020204" pitchFamily="34" charset="0"/>
              </a:rPr>
              <a:t> </a:t>
            </a:r>
            <a:r>
              <a:rPr lang="ar-SA" sz="2000" kern="100" dirty="0">
                <a:effectLst/>
                <a:latin typeface="Arial" panose="020B0604020202020204" pitchFamily="34" charset="0"/>
                <a:ea typeface="Calibri" panose="020F0502020204030204" pitchFamily="34" charset="0"/>
                <a:cs typeface="Arial" panose="020B0604020202020204" pitchFamily="34" charset="0"/>
              </a:rPr>
              <a:t>الصور والل</a:t>
            </a:r>
            <a:r>
              <a:rPr lang="ar-DZ" sz="2000" kern="100" dirty="0">
                <a:effectLst/>
                <a:latin typeface="Arial" panose="020B0604020202020204" pitchFamily="34" charset="0"/>
                <a:ea typeface="Calibri" panose="020F0502020204030204" pitchFamily="34" charset="0"/>
                <a:cs typeface="Arial" panose="020B0604020202020204" pitchFamily="34" charset="0"/>
              </a:rPr>
              <a:t>َّ</a:t>
            </a:r>
            <a:r>
              <a:rPr lang="ar-SA" sz="2000" kern="100" dirty="0" err="1">
                <a:effectLst/>
                <a:latin typeface="Arial" panose="020B0604020202020204" pitchFamily="34" charset="0"/>
                <a:ea typeface="Calibri" panose="020F0502020204030204" pitchFamily="34" charset="0"/>
                <a:cs typeface="Arial" panose="020B0604020202020204" pitchFamily="34" charset="0"/>
              </a:rPr>
              <a:t>قطات</a:t>
            </a:r>
            <a:r>
              <a:rPr lang="ar-SA" sz="2000" kern="100" dirty="0">
                <a:effectLst/>
                <a:latin typeface="Arial" panose="020B0604020202020204" pitchFamily="34" charset="0"/>
                <a:ea typeface="Calibri" panose="020F0502020204030204" pitchFamily="34" charset="0"/>
                <a:cs typeface="Arial" panose="020B0604020202020204" pitchFamily="34" charset="0"/>
              </a:rPr>
              <a:t> الخارجية الد</a:t>
            </a:r>
            <a:r>
              <a:rPr lang="ar-DZ" sz="2000" kern="100" dirty="0">
                <a:effectLst/>
                <a:latin typeface="Arial" panose="020B0604020202020204" pitchFamily="34" charset="0"/>
                <a:ea typeface="Calibri" panose="020F0502020204030204" pitchFamily="34" charset="0"/>
                <a:cs typeface="Arial" panose="020B0604020202020204" pitchFamily="34" charset="0"/>
              </a:rPr>
              <a:t>َ</a:t>
            </a:r>
            <a:r>
              <a:rPr lang="ar-SA" sz="2000" kern="100" dirty="0">
                <a:effectLst/>
                <a:latin typeface="Arial" panose="020B0604020202020204" pitchFamily="34" charset="0"/>
                <a:ea typeface="Calibri" panose="020F0502020204030204" pitchFamily="34" charset="0"/>
                <a:cs typeface="Arial" panose="020B0604020202020204" pitchFamily="34" charset="0"/>
              </a:rPr>
              <a:t>اع</a:t>
            </a:r>
            <a:r>
              <a:rPr lang="ar-DZ" sz="2000" kern="100" dirty="0">
                <a:effectLst/>
                <a:latin typeface="Arial" panose="020B0604020202020204" pitchFamily="34" charset="0"/>
                <a:ea typeface="Calibri" panose="020F0502020204030204" pitchFamily="34" charset="0"/>
                <a:cs typeface="Arial" panose="020B0604020202020204" pitchFamily="34" charset="0"/>
              </a:rPr>
              <a:t>ِ</a:t>
            </a:r>
            <a:r>
              <a:rPr lang="ar-SA" sz="2000" kern="100" dirty="0" err="1">
                <a:effectLst/>
                <a:latin typeface="Arial" panose="020B0604020202020204" pitchFamily="34" charset="0"/>
                <a:ea typeface="Calibri" panose="020F0502020204030204" pitchFamily="34" charset="0"/>
                <a:cs typeface="Arial" panose="020B0604020202020204" pitchFamily="34" charset="0"/>
              </a:rPr>
              <a:t>مة</a:t>
            </a:r>
            <a:r>
              <a:rPr lang="ar-SA" sz="2000" kern="100" dirty="0">
                <a:effectLst/>
                <a:latin typeface="Arial" panose="020B0604020202020204" pitchFamily="34" charset="0"/>
                <a:ea typeface="Calibri" panose="020F0502020204030204" pitchFamily="34" charset="0"/>
                <a:cs typeface="Arial" panose="020B0604020202020204" pitchFamily="34" charset="0"/>
              </a:rPr>
              <a:t> للموضوع (ش</a:t>
            </a:r>
            <a:r>
              <a:rPr lang="ar-DZ" sz="2000" kern="100" dirty="0">
                <a:effectLst/>
                <a:latin typeface="Arial" panose="020B0604020202020204" pitchFamily="34" charset="0"/>
                <a:ea typeface="Calibri" panose="020F0502020204030204" pitchFamily="34" charset="0"/>
                <a:cs typeface="Arial" panose="020B0604020202020204" pitchFamily="34" charset="0"/>
              </a:rPr>
              <a:t>َ</a:t>
            </a:r>
            <a:r>
              <a:rPr lang="ar-SA" sz="2000" kern="100" dirty="0">
                <a:effectLst/>
                <a:latin typeface="Arial" panose="020B0604020202020204" pitchFamily="34" charset="0"/>
                <a:ea typeface="Calibri" panose="020F0502020204030204" pitchFamily="34" charset="0"/>
                <a:cs typeface="Arial" panose="020B0604020202020204" pitchFamily="34" charset="0"/>
              </a:rPr>
              <a:t>باب في ط</a:t>
            </a:r>
            <a:r>
              <a:rPr lang="ar-DZ" sz="2000" kern="100" dirty="0">
                <a:effectLst/>
                <a:latin typeface="Arial" panose="020B0604020202020204" pitchFamily="34" charset="0"/>
                <a:ea typeface="Calibri" panose="020F0502020204030204" pitchFamily="34" charset="0"/>
                <a:cs typeface="Arial" panose="020B0604020202020204" pitchFamily="34" charset="0"/>
              </a:rPr>
              <a:t>َ</a:t>
            </a:r>
            <a:r>
              <a:rPr lang="ar-SA" sz="2000" kern="100" dirty="0">
                <a:effectLst/>
                <a:latin typeface="Arial" panose="020B0604020202020204" pitchFamily="34" charset="0"/>
                <a:ea typeface="Calibri" panose="020F0502020204030204" pitchFamily="34" charset="0"/>
                <a:cs typeface="Arial" panose="020B0604020202020204" pitchFamily="34" charset="0"/>
              </a:rPr>
              <a:t>وابير ب</a:t>
            </a:r>
            <a:r>
              <a:rPr lang="ar-DZ" sz="2000" kern="100" dirty="0">
                <a:effectLst/>
                <a:latin typeface="Arial" panose="020B0604020202020204" pitchFamily="34" charset="0"/>
                <a:ea typeface="Calibri" panose="020F0502020204030204" pitchFamily="34" charset="0"/>
                <a:cs typeface="Arial" panose="020B0604020202020204" pitchFamily="34" charset="0"/>
              </a:rPr>
              <a:t>ِ</a:t>
            </a:r>
            <a:r>
              <a:rPr lang="ar-SA" sz="2000" kern="100" dirty="0" err="1">
                <a:effectLst/>
                <a:latin typeface="Arial" panose="020B0604020202020204" pitchFamily="34" charset="0"/>
                <a:ea typeface="Calibri" panose="020F0502020204030204" pitchFamily="34" charset="0"/>
                <a:cs typeface="Arial" panose="020B0604020202020204" pitchFamily="34" charset="0"/>
              </a:rPr>
              <a:t>طالة</a:t>
            </a:r>
            <a:r>
              <a:rPr lang="ar-SA" sz="2000" kern="100" dirty="0">
                <a:effectLst/>
                <a:latin typeface="Arial" panose="020B0604020202020204" pitchFamily="34" charset="0"/>
                <a:ea typeface="Calibri" panose="020F0502020204030204" pitchFamily="34" charset="0"/>
                <a:cs typeface="Arial" panose="020B0604020202020204" pitchFamily="34" charset="0"/>
              </a:rPr>
              <a:t>) ع</a:t>
            </a:r>
            <a:r>
              <a:rPr lang="ar-DZ" sz="2000" kern="100" dirty="0">
                <a:effectLst/>
                <a:latin typeface="Arial" panose="020B0604020202020204" pitchFamily="34" charset="0"/>
                <a:ea typeface="Calibri" panose="020F0502020204030204" pitchFamily="34" charset="0"/>
                <a:cs typeface="Arial" panose="020B0604020202020204" pitchFamily="34" charset="0"/>
              </a:rPr>
              <a:t>َ</a:t>
            </a:r>
            <a:r>
              <a:rPr lang="ar-SA" sz="2000" kern="100" dirty="0">
                <a:effectLst/>
                <a:latin typeface="Arial" panose="020B0604020202020204" pitchFamily="34" charset="0"/>
                <a:ea typeface="Calibri" panose="020F0502020204030204" pitchFamily="34" charset="0"/>
                <a:cs typeface="Arial" panose="020B0604020202020204" pitchFamily="34" charset="0"/>
              </a:rPr>
              <a:t>ز</a:t>
            </a:r>
            <a:r>
              <a:rPr lang="ar-DZ" sz="2000" kern="100" dirty="0">
                <a:effectLst/>
                <a:latin typeface="Arial" panose="020B0604020202020204" pitchFamily="34" charset="0"/>
                <a:ea typeface="Calibri" panose="020F0502020204030204" pitchFamily="34" charset="0"/>
                <a:cs typeface="Arial" panose="020B0604020202020204" pitchFamily="34" charset="0"/>
              </a:rPr>
              <a:t>َّ</a:t>
            </a:r>
            <a:r>
              <a:rPr lang="ar-SA" sz="2000" kern="100" dirty="0" err="1">
                <a:effectLst/>
                <a:latin typeface="Arial" panose="020B0604020202020204" pitchFamily="34" charset="0"/>
                <a:ea typeface="Calibri" panose="020F0502020204030204" pitchFamily="34" charset="0"/>
                <a:cs typeface="Arial" panose="020B0604020202020204" pitchFamily="34" charset="0"/>
              </a:rPr>
              <a:t>زت</a:t>
            </a:r>
            <a:r>
              <a:rPr lang="ar-SA" sz="2000" kern="100" dirty="0">
                <a:effectLst/>
                <a:latin typeface="Arial" panose="020B0604020202020204" pitchFamily="34" charset="0"/>
                <a:ea typeface="Calibri" panose="020F0502020204030204" pitchFamily="34" charset="0"/>
                <a:cs typeface="Arial" panose="020B0604020202020204" pitchFamily="34" charset="0"/>
              </a:rPr>
              <a:t> م</a:t>
            </a:r>
            <a:r>
              <a:rPr lang="ar-DZ" sz="2000" kern="100" dirty="0">
                <a:effectLst/>
                <a:latin typeface="Arial" panose="020B0604020202020204" pitchFamily="34" charset="0"/>
                <a:ea typeface="Calibri" panose="020F0502020204030204" pitchFamily="34" charset="0"/>
                <a:cs typeface="Arial" panose="020B0604020202020204" pitchFamily="34" charset="0"/>
              </a:rPr>
              <a:t>ِ</a:t>
            </a:r>
            <a:r>
              <a:rPr lang="ar-SA" sz="2000" kern="100" dirty="0" err="1">
                <a:effectLst/>
                <a:latin typeface="Arial" panose="020B0604020202020204" pitchFamily="34" charset="0"/>
                <a:ea typeface="Calibri" panose="020F0502020204030204" pitchFamily="34" charset="0"/>
                <a:cs typeface="Arial" panose="020B0604020202020204" pitchFamily="34" charset="0"/>
              </a:rPr>
              <a:t>صداقية</a:t>
            </a:r>
            <a:r>
              <a:rPr lang="ar-SA" sz="2000" kern="100" dirty="0">
                <a:effectLst/>
                <a:latin typeface="Arial" panose="020B0604020202020204" pitchFamily="34" charset="0"/>
                <a:ea typeface="Calibri" panose="020F0502020204030204" pitchFamily="34" charset="0"/>
                <a:cs typeface="Arial" panose="020B0604020202020204" pitchFamily="34" charset="0"/>
              </a:rPr>
              <a:t> الح</a:t>
            </a:r>
            <a:r>
              <a:rPr lang="ar-DZ" sz="2000" kern="100" dirty="0">
                <a:effectLst/>
                <a:latin typeface="Arial" panose="020B0604020202020204" pitchFamily="34" charset="0"/>
                <a:ea typeface="Calibri" panose="020F0502020204030204" pitchFamily="34" charset="0"/>
                <a:cs typeface="Arial" panose="020B0604020202020204" pitchFamily="34" charset="0"/>
              </a:rPr>
              <a:t>َ</a:t>
            </a:r>
            <a:r>
              <a:rPr lang="ar-SA" sz="2000" kern="100" dirty="0">
                <a:effectLst/>
                <a:latin typeface="Arial" panose="020B0604020202020204" pitchFamily="34" charset="0"/>
                <a:ea typeface="Calibri" panose="020F0502020204030204" pitchFamily="34" charset="0"/>
                <a:cs typeface="Arial" panose="020B0604020202020204" pitchFamily="34" charset="0"/>
              </a:rPr>
              <a:t>ل</a:t>
            </a:r>
            <a:r>
              <a:rPr lang="ar-DZ" sz="2000" kern="100" dirty="0">
                <a:effectLst/>
                <a:latin typeface="Arial" panose="020B0604020202020204" pitchFamily="34" charset="0"/>
                <a:ea typeface="Calibri" panose="020F0502020204030204" pitchFamily="34" charset="0"/>
                <a:cs typeface="Arial" panose="020B0604020202020204" pitchFamily="34" charset="0"/>
              </a:rPr>
              <a:t>َ</a:t>
            </a:r>
            <a:r>
              <a:rPr lang="ar-SA" sz="2000" kern="100" dirty="0" err="1">
                <a:effectLst/>
                <a:latin typeface="Arial" panose="020B0604020202020204" pitchFamily="34" charset="0"/>
                <a:ea typeface="Calibri" panose="020F0502020204030204" pitchFamily="34" charset="0"/>
                <a:cs typeface="Arial" panose="020B0604020202020204" pitchFamily="34" charset="0"/>
              </a:rPr>
              <a:t>قة</a:t>
            </a:r>
            <a:r>
              <a:rPr lang="fr-FR" sz="2000" kern="100" dirty="0">
                <a:effectLst/>
                <a:latin typeface="Calibri" panose="020F0502020204030204" pitchFamily="34" charset="0"/>
                <a:ea typeface="Calibri" panose="020F0502020204030204" pitchFamily="34" charset="0"/>
                <a:cs typeface="Arial" panose="020B0604020202020204" pitchFamily="34" charset="0"/>
              </a:rPr>
              <a:t>.</a:t>
            </a:r>
          </a:p>
        </p:txBody>
      </p:sp>
    </p:spTree>
    <p:extLst>
      <p:ext uri="{BB962C8B-B14F-4D97-AF65-F5344CB8AC3E}">
        <p14:creationId xmlns:p14="http://schemas.microsoft.com/office/powerpoint/2010/main" val="2492611107"/>
      </p:ext>
    </p:extLst>
  </p:cSld>
  <p:clrMapOvr>
    <a:masterClrMapping/>
  </p:clrMapOvr>
  <p:transition spd="med" advTm="507434">
    <p:pull/>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12FC06-1CC9-C76B-EA15-C24E9272552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5856200-39D6-329D-3E3A-A58C85E161C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50C04C71-0658-49BF-FD16-1B0A92EF93C3}"/>
              </a:ext>
            </a:extLst>
          </p:cNvPr>
          <p:cNvSpPr/>
          <p:nvPr/>
        </p:nvSpPr>
        <p:spPr>
          <a:xfrm>
            <a:off x="3459168" y="52839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E0F71B2-AB30-A477-367A-B753B3342B5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ZoneTexte 8">
            <a:extLst>
              <a:ext uri="{FF2B5EF4-FFF2-40B4-BE49-F238E27FC236}">
                <a16:creationId xmlns:a16="http://schemas.microsoft.com/office/drawing/2014/main" id="{9277BFDB-155C-4189-777C-F45D22B84195}"/>
              </a:ext>
            </a:extLst>
          </p:cNvPr>
          <p:cNvSpPr txBox="1"/>
          <p:nvPr/>
        </p:nvSpPr>
        <p:spPr>
          <a:xfrm>
            <a:off x="3712837" y="719767"/>
            <a:ext cx="7222732" cy="1234825"/>
          </a:xfrm>
          <a:prstGeom prst="rect">
            <a:avLst/>
          </a:prstGeom>
          <a:noFill/>
        </p:spPr>
        <p:txBody>
          <a:bodyPr wrap="square">
            <a:spAutoFit/>
          </a:bodyPr>
          <a:lstStyle/>
          <a:p>
            <a:pPr algn="ctr">
              <a:lnSpc>
                <a:spcPct val="120000"/>
              </a:lnSpc>
            </a:pPr>
            <a:r>
              <a:rPr lang="ar-DZ" sz="3200" b="1" dirty="0">
                <a:solidFill>
                  <a:srgbClr val="00B0F0"/>
                </a:solidFill>
                <a:latin typeface="Alexandria" charset="0"/>
                <a:cs typeface="Alexandria" charset="0"/>
              </a:rPr>
              <a:t>كيف نحلِّل برنامج تلفزيوني؟  </a:t>
            </a:r>
          </a:p>
          <a:p>
            <a:pPr algn="ctr">
              <a:lnSpc>
                <a:spcPct val="120000"/>
              </a:lnSpc>
            </a:pPr>
            <a:endParaRPr lang="ar-DZ" sz="3200" b="1" dirty="0">
              <a:solidFill>
                <a:srgbClr val="00B0F0"/>
              </a:solidFill>
              <a:latin typeface="Alexandria" charset="0"/>
              <a:cs typeface="Alexandria" charset="0"/>
            </a:endParaRPr>
          </a:p>
        </p:txBody>
      </p:sp>
      <p:sp>
        <p:nvSpPr>
          <p:cNvPr id="10" name="Rectangle 9">
            <a:extLst>
              <a:ext uri="{FF2B5EF4-FFF2-40B4-BE49-F238E27FC236}">
                <a16:creationId xmlns:a16="http://schemas.microsoft.com/office/drawing/2014/main" id="{E45BAC44-150D-A56F-9B9A-576E7BF2A056}"/>
              </a:ext>
            </a:extLst>
          </p:cNvPr>
          <p:cNvSpPr/>
          <p:nvPr/>
        </p:nvSpPr>
        <p:spPr>
          <a:xfrm>
            <a:off x="4475196" y="622155"/>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06</a:t>
            </a:r>
            <a:endParaRPr lang="en-US" sz="4000" b="1" dirty="0">
              <a:ea typeface="Roboto Light" panose="02000000000000000000" pitchFamily="2" charset="0"/>
            </a:endParaRPr>
          </a:p>
        </p:txBody>
      </p:sp>
      <p:sp>
        <p:nvSpPr>
          <p:cNvPr id="5" name="ZoneTexte 4">
            <a:extLst>
              <a:ext uri="{FF2B5EF4-FFF2-40B4-BE49-F238E27FC236}">
                <a16:creationId xmlns:a16="http://schemas.microsoft.com/office/drawing/2014/main" id="{04142F58-FA92-D729-FED8-C62705B4306D}"/>
              </a:ext>
            </a:extLst>
          </p:cNvPr>
          <p:cNvSpPr txBox="1"/>
          <p:nvPr/>
        </p:nvSpPr>
        <p:spPr>
          <a:xfrm>
            <a:off x="4475196" y="1472780"/>
            <a:ext cx="7186822" cy="5166607"/>
          </a:xfrm>
          <a:prstGeom prst="rect">
            <a:avLst/>
          </a:prstGeom>
          <a:noFill/>
        </p:spPr>
        <p:txBody>
          <a:bodyPr wrap="square">
            <a:spAutoFit/>
          </a:bodyPr>
          <a:lstStyle/>
          <a:p>
            <a:pPr marL="342900" indent="-342900" algn="just" rtl="1">
              <a:lnSpc>
                <a:spcPct val="107000"/>
              </a:lnSpc>
              <a:spcAft>
                <a:spcPts val="800"/>
              </a:spcAft>
              <a:buFont typeface="Wingdings" panose="05000000000000000000" pitchFamily="2" charset="2"/>
              <a:buChar char="ü"/>
            </a:pPr>
            <a:r>
              <a:rPr lang="ar-SA" sz="2800" b="1" kern="100" dirty="0">
                <a:solidFill>
                  <a:schemeClr val="accent1">
                    <a:lumMod val="75000"/>
                  </a:schemeClr>
                </a:solidFill>
                <a:effectLst/>
                <a:latin typeface="Calibri" panose="020F0502020204030204" pitchFamily="34" charset="0"/>
                <a:ea typeface="Calibri" panose="020F0502020204030204" pitchFamily="34" charset="0"/>
                <a:cs typeface="Arial" panose="020B0604020202020204" pitchFamily="34" charset="0"/>
              </a:rPr>
              <a:t>ت</a:t>
            </a:r>
            <a:r>
              <a:rPr lang="ar-DZ" sz="2800" b="1" kern="100" dirty="0">
                <a:solidFill>
                  <a:schemeClr val="accent1">
                    <a:lumMod val="75000"/>
                  </a:schemeClr>
                </a:solidFill>
                <a:effectLst/>
                <a:latin typeface="Calibri" panose="020F0502020204030204" pitchFamily="34" charset="0"/>
                <a:ea typeface="Calibri" panose="020F0502020204030204" pitchFamily="34" charset="0"/>
                <a:cs typeface="Arial" panose="020B0604020202020204" pitchFamily="34" charset="0"/>
              </a:rPr>
              <a:t>َ</a:t>
            </a:r>
            <a:r>
              <a:rPr lang="ar-SA" sz="2800" b="1" kern="100" dirty="0" err="1">
                <a:solidFill>
                  <a:schemeClr val="accent1">
                    <a:lumMod val="75000"/>
                  </a:schemeClr>
                </a:solidFill>
                <a:effectLst/>
                <a:latin typeface="Calibri" panose="020F0502020204030204" pitchFamily="34" charset="0"/>
                <a:ea typeface="Calibri" panose="020F0502020204030204" pitchFamily="34" charset="0"/>
                <a:cs typeface="Arial" panose="020B0604020202020204" pitchFamily="34" charset="0"/>
              </a:rPr>
              <a:t>قييم</a:t>
            </a:r>
            <a:r>
              <a:rPr lang="ar-SA" sz="2800" b="1" kern="100" dirty="0">
                <a:solidFill>
                  <a:schemeClr val="accent1">
                    <a:lumMod val="75000"/>
                  </a:schemeClr>
                </a:solidFill>
                <a:effectLst/>
                <a:latin typeface="Calibri" panose="020F0502020204030204" pitchFamily="34" charset="0"/>
                <a:ea typeface="Calibri" panose="020F0502020204030204" pitchFamily="34" charset="0"/>
                <a:cs typeface="Arial" panose="020B0604020202020204" pitchFamily="34" charset="0"/>
              </a:rPr>
              <a:t> الب</a:t>
            </a:r>
            <a:r>
              <a:rPr lang="ar-DZ" sz="2800" b="1" kern="100" dirty="0">
                <a:solidFill>
                  <a:schemeClr val="accent1">
                    <a:lumMod val="75000"/>
                  </a:schemeClr>
                </a:solidFill>
                <a:effectLst/>
                <a:latin typeface="Calibri" panose="020F0502020204030204" pitchFamily="34" charset="0"/>
                <a:ea typeface="Calibri" panose="020F0502020204030204" pitchFamily="34" charset="0"/>
                <a:cs typeface="Arial" panose="020B0604020202020204" pitchFamily="34" charset="0"/>
              </a:rPr>
              <a:t>َ</a:t>
            </a:r>
            <a:r>
              <a:rPr lang="ar-SA" sz="2800" b="1" kern="100" dirty="0" err="1">
                <a:solidFill>
                  <a:schemeClr val="accent1">
                    <a:lumMod val="75000"/>
                  </a:schemeClr>
                </a:solidFill>
                <a:effectLst/>
                <a:latin typeface="Calibri" panose="020F0502020204030204" pitchFamily="34" charset="0"/>
                <a:ea typeface="Calibri" panose="020F0502020204030204" pitchFamily="34" charset="0"/>
                <a:cs typeface="Arial" panose="020B0604020202020204" pitchFamily="34" charset="0"/>
              </a:rPr>
              <a:t>رنامج</a:t>
            </a:r>
            <a:r>
              <a:rPr lang="ar-SA" sz="2800" b="1" kern="100" dirty="0">
                <a:solidFill>
                  <a:schemeClr val="accent1">
                    <a:lumMod val="75000"/>
                  </a:schemeClr>
                </a:solidFill>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قييم</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الف</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الية الش</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املة للبرنامج.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مكن أن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شمل ذلك تقييم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أثير البرنامج على الجمهور،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وج</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ودة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الإ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نتاج،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دى</a:t>
            </a:r>
            <a:r>
              <a:rPr lang="ar-SA" sz="2400" kern="100" dirty="0">
                <a:effectLst/>
                <a:latin typeface="Calibri" panose="020F0502020204030204" pitchFamily="34" charset="0"/>
                <a:ea typeface="Calibri" panose="020F0502020204030204" pitchFamily="34" charset="0"/>
                <a:cs typeface="Arial" panose="020B0604020202020204" pitchFamily="34" charset="0"/>
              </a:rPr>
              <a:t> م</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a:t>
            </a:r>
            <a:r>
              <a:rPr lang="ar-DZ" sz="2400" kern="100" dirty="0">
                <a:latin typeface="Calibri" panose="020F0502020204030204" pitchFamily="34" charset="0"/>
                <a:ea typeface="Calibri" panose="020F0502020204030204" pitchFamily="34" charset="0"/>
                <a:cs typeface="Arial" panose="020B0604020202020204" pitchFamily="34" charset="0"/>
              </a:rPr>
              <a:t>ا</a:t>
            </a:r>
            <a:r>
              <a:rPr lang="ar-SA" sz="2400" kern="100" dirty="0">
                <a:effectLst/>
                <a:latin typeface="Calibri" panose="020F0502020204030204" pitchFamily="34" charset="0"/>
                <a:ea typeface="Calibri" panose="020F0502020204030204" pitchFamily="34" charset="0"/>
                <a:cs typeface="Arial" panose="020B0604020202020204" pitchFamily="34" charset="0"/>
              </a:rPr>
              <a:t>ء</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مة</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المحتوى</a:t>
            </a:r>
            <a:r>
              <a:rPr lang="fr-FR" sz="2400" kern="100" dirty="0">
                <a:effectLst/>
                <a:latin typeface="Calibri" panose="020F0502020204030204" pitchFamily="34" charset="0"/>
                <a:ea typeface="Calibri" panose="020F0502020204030204" pitchFamily="34" charset="0"/>
                <a:cs typeface="Arial" panose="020B0604020202020204" pitchFamily="34" charset="0"/>
              </a:rPr>
              <a:t>. </a:t>
            </a:r>
          </a:p>
          <a:p>
            <a:pPr marL="342900" indent="-342900" algn="just" rtl="1">
              <a:lnSpc>
                <a:spcPct val="107000"/>
              </a:lnSpc>
              <a:spcAft>
                <a:spcPts val="800"/>
              </a:spcAft>
              <a:buFont typeface="Wingdings" panose="05000000000000000000" pitchFamily="2" charset="2"/>
              <a:buChar char="q"/>
            </a:pPr>
            <a:r>
              <a:rPr lang="ar-SA" sz="2800" b="1" kern="100" dirty="0">
                <a:solidFill>
                  <a:schemeClr val="accent4">
                    <a:lumMod val="75000"/>
                  </a:schemeClr>
                </a:solidFill>
                <a:effectLst/>
                <a:latin typeface="Calibri" panose="020F0502020204030204" pitchFamily="34" charset="0"/>
                <a:ea typeface="Calibri" panose="020F0502020204030204" pitchFamily="34" charset="0"/>
                <a:cs typeface="Arial" panose="020B0604020202020204" pitchFamily="34" charset="0"/>
              </a:rPr>
              <a:t>الم</a:t>
            </a:r>
            <a:r>
              <a:rPr lang="ar-DZ" sz="2800" b="1" kern="100" dirty="0">
                <a:solidFill>
                  <a:schemeClr val="accent4">
                    <a:lumMod val="75000"/>
                  </a:schemeClr>
                </a:solidFill>
                <a:latin typeface="Calibri" panose="020F0502020204030204" pitchFamily="34" charset="0"/>
                <a:ea typeface="Calibri" panose="020F0502020204030204" pitchFamily="34" charset="0"/>
                <a:cs typeface="Arial" panose="020B0604020202020204" pitchFamily="34" charset="0"/>
              </a:rPr>
              <a:t>ِ</a:t>
            </a:r>
            <a:r>
              <a:rPr lang="ar-SA" sz="2800" b="1" kern="100" dirty="0">
                <a:solidFill>
                  <a:schemeClr val="accent4">
                    <a:lumMod val="75000"/>
                  </a:schemeClr>
                </a:solidFill>
                <a:effectLst/>
                <a:latin typeface="Calibri" panose="020F0502020204030204" pitchFamily="34" charset="0"/>
                <a:ea typeface="Calibri" panose="020F0502020204030204" pitchFamily="34" charset="0"/>
                <a:cs typeface="Arial" panose="020B0604020202020204" pitchFamily="34" charset="0"/>
              </a:rPr>
              <a:t>ثال</a:t>
            </a:r>
            <a:r>
              <a:rPr lang="ar-DZ" sz="2800" b="1" kern="100" dirty="0">
                <a:solidFill>
                  <a:schemeClr val="accent4">
                    <a:lumMod val="75000"/>
                  </a:schemeClr>
                </a:solidFill>
                <a:effectLst/>
                <a:latin typeface="Calibri" panose="020F0502020204030204" pitchFamily="34" charset="0"/>
                <a:ea typeface="Calibri" panose="020F0502020204030204" pitchFamily="34" charset="0"/>
                <a:cs typeface="Arial" panose="020B0604020202020204" pitchFamily="34" charset="0"/>
              </a:rPr>
              <a:t> التوضيحي </a:t>
            </a:r>
            <a:r>
              <a:rPr lang="fr-FR" sz="2400" b="1" kern="100" dirty="0">
                <a:solidFill>
                  <a:schemeClr val="accent4">
                    <a:lumMod val="75000"/>
                  </a:schemeClr>
                </a:solidFill>
                <a:effectLst/>
                <a:latin typeface="Calibri" panose="020F0502020204030204" pitchFamily="34" charset="0"/>
                <a:ea typeface="Calibri" panose="020F0502020204030204" pitchFamily="34" charset="0"/>
                <a:cs typeface="Arial" panose="020B0604020202020204" pitchFamily="34" charset="0"/>
              </a:rPr>
              <a:t>:</a:t>
            </a:r>
            <a:r>
              <a:rPr lang="ar-DZ" sz="2400" b="1" kern="100" dirty="0">
                <a:solidFill>
                  <a:schemeClr val="accent4">
                    <a:lumMod val="75000"/>
                  </a:schemeClr>
                </a:solidFill>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رنامج</a:t>
            </a:r>
            <a:r>
              <a:rPr lang="ar-SA"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وث</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ائقي</a:t>
            </a:r>
            <a:r>
              <a:rPr lang="ar-SA" sz="2400" kern="100" dirty="0">
                <a:effectLst/>
                <a:latin typeface="Calibri" panose="020F0502020204030204" pitchFamily="34" charset="0"/>
                <a:ea typeface="Calibri" panose="020F0502020204030204" pitchFamily="34" charset="0"/>
                <a:cs typeface="Arial" panose="020B0604020202020204" pitchFamily="34" charset="0"/>
              </a:rPr>
              <a:t> بعنوان: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أ</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س</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رار الح</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ضارة الف</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رعونية</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DZ" sz="2400" b="1" kern="100" dirty="0">
                <a:effectLst/>
                <a:latin typeface="Calibri" panose="020F0502020204030204" pitchFamily="34" charset="0"/>
                <a:ea typeface="Calibri" panose="020F0502020204030204" pitchFamily="34" charset="0"/>
                <a:cs typeface="Arial" panose="020B0604020202020204" pitchFamily="34" charset="0"/>
              </a:rPr>
              <a:t>1- </a:t>
            </a:r>
            <a:r>
              <a:rPr lang="ar-SA" sz="2400" b="1" kern="100" dirty="0">
                <a:effectLst/>
                <a:latin typeface="Calibri" panose="020F0502020204030204" pitchFamily="34" charset="0"/>
                <a:ea typeface="Calibri" panose="020F0502020204030204" pitchFamily="34" charset="0"/>
                <a:cs typeface="Arial" panose="020B0604020202020204" pitchFamily="34" charset="0"/>
              </a:rPr>
              <a:t>ت</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أثير الب</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err="1">
                <a:effectLst/>
                <a:latin typeface="Calibri" panose="020F0502020204030204" pitchFamily="34" charset="0"/>
                <a:ea typeface="Calibri" panose="020F0502020204030204" pitchFamily="34" charset="0"/>
                <a:cs typeface="Arial" panose="020B0604020202020204" pitchFamily="34" charset="0"/>
              </a:rPr>
              <a:t>رنامج</a:t>
            </a:r>
            <a:r>
              <a:rPr lang="ar-SA" sz="2400" b="1" kern="100" dirty="0">
                <a:effectLst/>
                <a:latin typeface="Calibri" panose="020F0502020204030204" pitchFamily="34" charset="0"/>
                <a:ea typeface="Calibri" panose="020F0502020204030204" pitchFamily="34" charset="0"/>
                <a:cs typeface="Arial" panose="020B0604020202020204" pitchFamily="34" charset="0"/>
              </a:rPr>
              <a:t> على الجمهور</a:t>
            </a:r>
            <a:r>
              <a:rPr lang="fr-FR" sz="2400" b="1" kern="100" dirty="0">
                <a:effectLst/>
                <a:latin typeface="Calibri" panose="020F050202020403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sz="2400" kern="100" dirty="0">
                <a:effectLst/>
                <a:latin typeface="Calibri" panose="020F0502020204030204" pitchFamily="34" charset="0"/>
                <a:ea typeface="Calibri" panose="020F0502020204030204" pitchFamily="34" charset="0"/>
                <a:cs typeface="Arial" panose="020B0604020202020204" pitchFamily="34" charset="0"/>
              </a:rPr>
              <a:t>أ</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ظهر </a:t>
            </a:r>
            <a:r>
              <a:rPr lang="ar-DZ" sz="2400" kern="100" dirty="0">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ستطلاع</a:t>
            </a:r>
            <a:r>
              <a:rPr lang="ar-SA" sz="2400" kern="100" dirty="0">
                <a:effectLst/>
                <a:latin typeface="Calibri" panose="020F0502020204030204" pitchFamily="34" charset="0"/>
                <a:ea typeface="Calibri" panose="020F0502020204030204" pitchFamily="34" charset="0"/>
                <a:cs typeface="Arial" panose="020B0604020202020204" pitchFamily="34" charset="0"/>
              </a:rPr>
              <a:t> 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لر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أي أن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a:t>
            </a:r>
            <a:r>
              <a:rPr lang="fr-FR" sz="2400" b="1" kern="100" dirty="0">
                <a:effectLst/>
                <a:latin typeface="Calibri" panose="020F0502020204030204" pitchFamily="34" charset="0"/>
                <a:ea typeface="Calibri" panose="020F0502020204030204" pitchFamily="34" charset="0"/>
                <a:cs typeface="Arial" panose="020B0604020202020204" pitchFamily="34" charset="0"/>
              </a:rPr>
              <a:t>%</a:t>
            </a:r>
            <a:r>
              <a:rPr lang="fr-FR" sz="2400" b="1" kern="100" dirty="0">
                <a:latin typeface="Calibri" panose="020F0502020204030204" pitchFamily="34" charset="0"/>
                <a:ea typeface="Calibri" panose="020F0502020204030204" pitchFamily="34" charset="0"/>
                <a:cs typeface="Arial" panose="020B0604020202020204" pitchFamily="34" charset="0"/>
              </a:rPr>
              <a:t>75</a:t>
            </a:r>
            <a:r>
              <a:rPr lang="fr-FR" sz="2400" b="1" kern="100" dirty="0">
                <a:effectLst/>
                <a:latin typeface="Calibri" panose="020F0502020204030204" pitchFamily="34" charset="0"/>
                <a:ea typeface="Calibri" panose="020F0502020204030204" pitchFamily="34" charset="0"/>
                <a:cs typeface="Arial" panose="020B0604020202020204" pitchFamily="34" charset="0"/>
              </a:rPr>
              <a:t> </a:t>
            </a:r>
            <a:r>
              <a:rPr lang="ar-DZ" sz="2400" b="1" kern="100" dirty="0">
                <a:effectLst/>
                <a:latin typeface="Calibri" panose="020F0502020204030204" pitchFamily="34" charset="0"/>
                <a:ea typeface="Calibri" panose="020F0502020204030204" pitchFamily="34" charset="0"/>
                <a:cs typeface="Arial" panose="020B0604020202020204" pitchFamily="34" charset="0"/>
              </a:rPr>
              <a:t> </a:t>
            </a:r>
            <a:r>
              <a:rPr lang="ar-SA" sz="2400" b="1" kern="100" dirty="0">
                <a:effectLst/>
                <a:latin typeface="Calibri" panose="020F0502020204030204" pitchFamily="34" charset="0"/>
                <a:ea typeface="Calibri" panose="020F0502020204030204" pitchFamily="34" charset="0"/>
                <a:cs typeface="Arial" panose="020B0604020202020204" pitchFamily="34" charset="0"/>
              </a:rPr>
              <a:t>م</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ن الم</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شاهدين</a:t>
            </a:r>
            <a:r>
              <a:rPr lang="ar-SA" sz="2400" kern="100" dirty="0">
                <a:effectLst/>
                <a:latin typeface="Calibri" panose="020F0502020204030204" pitchFamily="34" charset="0"/>
                <a:ea typeface="Calibri" panose="020F0502020204030204" pitchFamily="34" charset="0"/>
                <a:cs typeface="Arial" panose="020B0604020202020204" pitchFamily="34" charset="0"/>
              </a:rPr>
              <a:t> ش</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عروا أن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البرنامج أ</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ض</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اف 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هم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عرفة جديدة</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sz="2400" kern="100" dirty="0">
                <a:effectLst/>
                <a:latin typeface="Calibri" panose="020F0502020204030204" pitchFamily="34" charset="0"/>
                <a:ea typeface="Calibri" panose="020F0502020204030204" pitchFamily="34" charset="0"/>
                <a:cs typeface="Arial" panose="020B0604020202020204" pitchFamily="34" charset="0"/>
              </a:rPr>
              <a:t>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ز</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ايدت 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فاعلات على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نصات التواصل (5000 تعليق و20 ألف مشاركة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على ص</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فحة الق</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ناة</a:t>
            </a:r>
            <a:r>
              <a:rPr lang="ar-SA" sz="2400" kern="100" dirty="0">
                <a:effectLst/>
                <a:latin typeface="Calibri" panose="020F0502020204030204" pitchFamily="34" charset="0"/>
                <a:ea typeface="Calibri" panose="020F0502020204030204" pitchFamily="34" charset="0"/>
                <a:cs typeface="Arial" panose="020B0604020202020204" pitchFamily="34" charset="0"/>
              </a:rPr>
              <a:t>)</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sz="2400" kern="100" dirty="0">
                <a:effectLst/>
                <a:latin typeface="Calibri" panose="020F0502020204030204" pitchFamily="34" charset="0"/>
                <a:ea typeface="Calibri" panose="020F0502020204030204" pitchFamily="34" charset="0"/>
                <a:cs typeface="Arial" panose="020B0604020202020204" pitchFamily="34" charset="0"/>
              </a:rPr>
              <a:t>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عض 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عليقات</a:t>
            </a:r>
            <a:r>
              <a:rPr lang="ar-SA" sz="2400" kern="100" dirty="0">
                <a:effectLst/>
                <a:latin typeface="Calibri" panose="020F0502020204030204" pitchFamily="34" charset="0"/>
                <a:ea typeface="Calibri" panose="020F0502020204030204" pitchFamily="34" charset="0"/>
                <a:cs typeface="Arial" panose="020B0604020202020204" pitchFamily="34" charset="0"/>
              </a:rPr>
              <a:t> بي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ّنت أن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غة</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الس</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رد كانت ص</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عبة على ف</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ئة</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الم</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راهقين</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p:txBody>
      </p:sp>
      <p:pic>
        <p:nvPicPr>
          <p:cNvPr id="4" name="Image 3">
            <a:extLst>
              <a:ext uri="{FF2B5EF4-FFF2-40B4-BE49-F238E27FC236}">
                <a16:creationId xmlns:a16="http://schemas.microsoft.com/office/drawing/2014/main" id="{BF3D20FC-483F-4F46-0E2A-796BFDA9A69A}"/>
              </a:ext>
            </a:extLst>
          </p:cNvPr>
          <p:cNvPicPr>
            <a:picLocks noChangeAspect="1"/>
          </p:cNvPicPr>
          <p:nvPr/>
        </p:nvPicPr>
        <p:blipFill>
          <a:blip r:embed="rId4" cstate="print">
            <a:extLst>
              <a:ext uri="{BEBA8EAE-BF5A-486C-A8C5-ECC9F3942E4B}">
                <a14:imgProps xmlns:a14="http://schemas.microsoft.com/office/drawing/2010/main">
                  <a14:imgLayer r:embed="rId5">
                    <a14:imgEffect>
                      <a14:brightnessContrast bright="40000"/>
                    </a14:imgEffect>
                  </a14:imgLayer>
                </a14:imgProps>
              </a:ext>
              <a:ext uri="{28A0092B-C50C-407E-A947-70E740481C1C}">
                <a14:useLocalDpi xmlns:a14="http://schemas.microsoft.com/office/drawing/2010/main" val="0"/>
              </a:ext>
            </a:extLst>
          </a:blip>
          <a:stretch>
            <a:fillRect/>
          </a:stretch>
        </p:blipFill>
        <p:spPr>
          <a:xfrm>
            <a:off x="142675" y="3080887"/>
            <a:ext cx="4141932" cy="2740765"/>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11" name="Espace réservé pour une image  6">
            <a:extLst>
              <a:ext uri="{FF2B5EF4-FFF2-40B4-BE49-F238E27FC236}">
                <a16:creationId xmlns:a16="http://schemas.microsoft.com/office/drawing/2014/main" id="{F47EE1B1-6A3B-54EC-97F2-AE48F41CC45E}"/>
              </a:ext>
            </a:extLst>
          </p:cNvPr>
          <p:cNvSpPr>
            <a:spLocks noGrp="1"/>
          </p:cNvSpPr>
          <p:nvPr>
            <p:ph type="pic" sz="quarter" idx="10"/>
          </p:nvPr>
        </p:nvSpPr>
        <p:spPr>
          <a:xfrm>
            <a:off x="-2732155" y="-979948"/>
            <a:ext cx="6826172" cy="6857998"/>
          </a:xfrm>
        </p:spPr>
      </p:sp>
    </p:spTree>
    <p:extLst>
      <p:ext uri="{BB962C8B-B14F-4D97-AF65-F5344CB8AC3E}">
        <p14:creationId xmlns:p14="http://schemas.microsoft.com/office/powerpoint/2010/main" val="2836523381"/>
      </p:ext>
    </p:extLst>
  </p:cSld>
  <p:clrMapOvr>
    <a:masterClrMapping/>
  </p:clrMapOvr>
  <p:transition spd="med" advTm="507434">
    <p:pull/>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6F3C68-E884-8C0A-789C-0AA359C5FC0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85CE561-5829-6B84-8A70-FCD6A3EA3D8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7D41C240-D103-12DE-B57E-6967A52B0224}"/>
              </a:ext>
            </a:extLst>
          </p:cNvPr>
          <p:cNvSpPr/>
          <p:nvPr/>
        </p:nvSpPr>
        <p:spPr>
          <a:xfrm rot="16200000" flipV="1">
            <a:off x="-2786743" y="4262694"/>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DBF2D54F-1AC7-0DFB-950F-8C71856B05F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FCC188B5-2A41-9A83-73B5-90EE69C4606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Espace réservé pour une image  6">
            <a:extLst>
              <a:ext uri="{FF2B5EF4-FFF2-40B4-BE49-F238E27FC236}">
                <a16:creationId xmlns:a16="http://schemas.microsoft.com/office/drawing/2014/main" id="{57811C8B-58DC-EA06-1025-BC4C89136C89}"/>
              </a:ext>
            </a:extLst>
          </p:cNvPr>
          <p:cNvSpPr>
            <a:spLocks noGrp="1"/>
          </p:cNvSpPr>
          <p:nvPr>
            <p:ph type="pic" sz="quarter" idx="10"/>
          </p:nvPr>
        </p:nvSpPr>
        <p:spPr>
          <a:xfrm>
            <a:off x="-3029580" y="-1705376"/>
            <a:ext cx="6826172" cy="6857998"/>
          </a:xfrm>
        </p:spPr>
      </p:sp>
      <p:sp>
        <p:nvSpPr>
          <p:cNvPr id="9" name="ZoneTexte 8">
            <a:extLst>
              <a:ext uri="{FF2B5EF4-FFF2-40B4-BE49-F238E27FC236}">
                <a16:creationId xmlns:a16="http://schemas.microsoft.com/office/drawing/2014/main" id="{F104E475-F06D-E25A-6375-343CE8AEC8F8}"/>
              </a:ext>
            </a:extLst>
          </p:cNvPr>
          <p:cNvSpPr txBox="1"/>
          <p:nvPr/>
        </p:nvSpPr>
        <p:spPr>
          <a:xfrm>
            <a:off x="4248364" y="625364"/>
            <a:ext cx="7222732" cy="1234825"/>
          </a:xfrm>
          <a:prstGeom prst="rect">
            <a:avLst/>
          </a:prstGeom>
          <a:noFill/>
        </p:spPr>
        <p:txBody>
          <a:bodyPr wrap="square">
            <a:spAutoFit/>
          </a:bodyPr>
          <a:lstStyle/>
          <a:p>
            <a:pPr algn="ctr">
              <a:lnSpc>
                <a:spcPct val="120000"/>
              </a:lnSpc>
            </a:pPr>
            <a:r>
              <a:rPr lang="ar-DZ" sz="3200" b="1" dirty="0">
                <a:solidFill>
                  <a:srgbClr val="00B0F0"/>
                </a:solidFill>
                <a:latin typeface="Alexandria" charset="0"/>
                <a:cs typeface="Alexandria" charset="0"/>
              </a:rPr>
              <a:t>كيف نحلِّل برنامج تلفزيوني؟  </a:t>
            </a:r>
          </a:p>
          <a:p>
            <a:pPr algn="ctr">
              <a:lnSpc>
                <a:spcPct val="120000"/>
              </a:lnSpc>
            </a:pPr>
            <a:endParaRPr lang="ar-DZ" sz="3200" b="1" dirty="0">
              <a:solidFill>
                <a:srgbClr val="00B0F0"/>
              </a:solidFill>
              <a:latin typeface="Alexandria" charset="0"/>
              <a:cs typeface="Alexandria" charset="0"/>
            </a:endParaRPr>
          </a:p>
        </p:txBody>
      </p:sp>
      <p:sp>
        <p:nvSpPr>
          <p:cNvPr id="10" name="Rectangle 9">
            <a:extLst>
              <a:ext uri="{FF2B5EF4-FFF2-40B4-BE49-F238E27FC236}">
                <a16:creationId xmlns:a16="http://schemas.microsoft.com/office/drawing/2014/main" id="{112589EE-CC65-1E47-8F38-8EC4EEF100A7}"/>
              </a:ext>
            </a:extLst>
          </p:cNvPr>
          <p:cNvSpPr/>
          <p:nvPr/>
        </p:nvSpPr>
        <p:spPr>
          <a:xfrm>
            <a:off x="4869794" y="682141"/>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06</a:t>
            </a:r>
            <a:endParaRPr lang="en-US" sz="4000" b="1" dirty="0">
              <a:ea typeface="Roboto Light" panose="02000000000000000000" pitchFamily="2" charset="0"/>
            </a:endParaRPr>
          </a:p>
        </p:txBody>
      </p:sp>
      <p:sp>
        <p:nvSpPr>
          <p:cNvPr id="5" name="ZoneTexte 4">
            <a:extLst>
              <a:ext uri="{FF2B5EF4-FFF2-40B4-BE49-F238E27FC236}">
                <a16:creationId xmlns:a16="http://schemas.microsoft.com/office/drawing/2014/main" id="{E04B72D7-ACA1-3E8D-BC47-77FB3D63BDB8}"/>
              </a:ext>
            </a:extLst>
          </p:cNvPr>
          <p:cNvSpPr txBox="1"/>
          <p:nvPr/>
        </p:nvSpPr>
        <p:spPr>
          <a:xfrm>
            <a:off x="1665609" y="1495440"/>
            <a:ext cx="9269960" cy="3737946"/>
          </a:xfrm>
          <a:prstGeom prst="rect">
            <a:avLst/>
          </a:prstGeom>
          <a:noFill/>
        </p:spPr>
        <p:txBody>
          <a:bodyPr wrap="square">
            <a:spAutoFit/>
          </a:bodyPr>
          <a:lstStyle/>
          <a:p>
            <a:pPr algn="just" rtl="1">
              <a:lnSpc>
                <a:spcPct val="107000"/>
              </a:lnSpc>
              <a:spcAft>
                <a:spcPts val="800"/>
              </a:spcAft>
              <a:buNone/>
            </a:pPr>
            <a:r>
              <a:rPr lang="ar-DZ" sz="2400" b="1" kern="100" dirty="0">
                <a:effectLst/>
                <a:latin typeface="Calibri" panose="020F0502020204030204" pitchFamily="34" charset="0"/>
                <a:ea typeface="Calibri" panose="020F0502020204030204" pitchFamily="34" charset="0"/>
                <a:cs typeface="Arial" panose="020B0604020202020204" pitchFamily="34" charset="0"/>
              </a:rPr>
              <a:t>2-</a:t>
            </a:r>
            <a:r>
              <a:rPr lang="fr-FR" sz="2400" b="1" kern="100" dirty="0">
                <a:effectLst/>
                <a:latin typeface="Calibri" panose="020F0502020204030204" pitchFamily="34" charset="0"/>
                <a:ea typeface="Calibri" panose="020F0502020204030204" pitchFamily="34" charset="0"/>
                <a:cs typeface="Arial" panose="020B0604020202020204" pitchFamily="34" charset="0"/>
              </a:rPr>
              <a:t> </a:t>
            </a:r>
            <a:r>
              <a:rPr lang="ar-SA" sz="2400" b="1" kern="100" dirty="0">
                <a:effectLst/>
                <a:latin typeface="Calibri" panose="020F0502020204030204" pitchFamily="34" charset="0"/>
                <a:ea typeface="Calibri" panose="020F0502020204030204" pitchFamily="34" charset="0"/>
                <a:cs typeface="Arial" panose="020B0604020202020204" pitchFamily="34" charset="0"/>
              </a:rPr>
              <a:t>ج</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ودة </a:t>
            </a:r>
            <a:r>
              <a:rPr lang="ar-SA" sz="2400" b="1" kern="100" dirty="0" err="1">
                <a:effectLst/>
                <a:latin typeface="Calibri" panose="020F0502020204030204" pitchFamily="34" charset="0"/>
                <a:ea typeface="Calibri" panose="020F0502020204030204" pitchFamily="34" charset="0"/>
                <a:cs typeface="Arial" panose="020B0604020202020204" pitchFamily="34" charset="0"/>
              </a:rPr>
              <a:t>الإ</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نتاج</a:t>
            </a:r>
            <a:r>
              <a:rPr lang="fr-FR" sz="2400" b="1" kern="100" dirty="0">
                <a:effectLst/>
                <a:latin typeface="Calibri" panose="020F050202020403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sz="2400" b="1" kern="100" dirty="0">
                <a:effectLst/>
                <a:latin typeface="Calibri" panose="020F0502020204030204" pitchFamily="34" charset="0"/>
                <a:ea typeface="Calibri" panose="020F0502020204030204" pitchFamily="34" charset="0"/>
                <a:cs typeface="Arial" panose="020B0604020202020204" pitchFamily="34" charset="0"/>
              </a:rPr>
              <a:t>الت</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err="1">
                <a:effectLst/>
                <a:latin typeface="Calibri" panose="020F0502020204030204" pitchFamily="34" charset="0"/>
                <a:ea typeface="Calibri" panose="020F0502020204030204" pitchFamily="34" charset="0"/>
                <a:cs typeface="Arial" panose="020B0604020202020204" pitchFamily="34" charset="0"/>
              </a:rPr>
              <a:t>صوير</a:t>
            </a:r>
            <a:r>
              <a:rPr lang="fr-FR" sz="2400" b="1" kern="100" dirty="0">
                <a:effectLst/>
                <a:latin typeface="Calibri" panose="020F0502020204030204" pitchFamily="34" charset="0"/>
                <a:ea typeface="Calibri" panose="020F0502020204030204" pitchFamily="34" charset="0"/>
                <a:cs typeface="Arial" panose="020B0604020202020204" pitchFamily="34" charset="0"/>
              </a:rPr>
              <a:t>:</a:t>
            </a:r>
            <a:r>
              <a:rPr lang="fr-FR" sz="2400" kern="100" dirty="0">
                <a:effectLst/>
                <a:latin typeface="Calibri" panose="020F0502020204030204" pitchFamily="34" charset="0"/>
                <a:ea typeface="Calibri" panose="020F0502020204030204" pitchFamily="34" charset="0"/>
                <a:cs typeface="Arial" panose="020B0604020202020204" pitchFamily="34" charset="0"/>
              </a:rPr>
              <a:t> </a:t>
            </a:r>
            <a:r>
              <a:rPr lang="ar-DZ" sz="2400" kern="100" dirty="0">
                <a:latin typeface="Calibri" panose="020F0502020204030204" pitchFamily="34" charset="0"/>
                <a:ea typeface="Calibri" panose="020F0502020204030204" pitchFamily="34" charset="0"/>
                <a:cs typeface="Arial" panose="020B0604020202020204" pitchFamily="34" charset="0"/>
              </a:rPr>
              <a:t>إِ</a:t>
            </a:r>
            <a:r>
              <a:rPr lang="ar-SA" sz="2400" kern="100" dirty="0">
                <a:effectLst/>
                <a:latin typeface="Calibri" panose="020F0502020204030204" pitchFamily="34" charset="0"/>
                <a:ea typeface="Calibri" panose="020F0502020204030204" pitchFamily="34" charset="0"/>
                <a:cs typeface="Arial" panose="020B0604020202020204" pitchFamily="34" charset="0"/>
              </a:rPr>
              <a:t>ست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خدمت القناة 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قطات</a:t>
            </a:r>
            <a:r>
              <a:rPr lang="ar-SA" sz="2400" kern="100" dirty="0">
                <a:effectLst/>
                <a:latin typeface="Calibri" panose="020F0502020204030204" pitchFamily="34" charset="0"/>
                <a:ea typeface="Calibri" panose="020F0502020204030204" pitchFamily="34" charset="0"/>
                <a:cs typeface="Arial" panose="020B0604020202020204" pitchFamily="34" charset="0"/>
              </a:rPr>
              <a:t> ج</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وية</a:t>
            </a:r>
            <a:r>
              <a:rPr lang="ar-SA" sz="2400" kern="100" dirty="0">
                <a:effectLst/>
                <a:latin typeface="Calibri" panose="020F0502020204030204" pitchFamily="34" charset="0"/>
                <a:ea typeface="Calibri" panose="020F0502020204030204" pitchFamily="34" charset="0"/>
                <a:cs typeface="Arial" panose="020B0604020202020204" pitchFamily="34" charset="0"/>
              </a:rPr>
              <a:t> 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الية الج</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ودة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للأ</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هرامات</a:t>
            </a:r>
            <a:r>
              <a:rPr lang="ar-SA" sz="2400" kern="100" dirty="0">
                <a:effectLst/>
                <a:latin typeface="Calibri" panose="020F0502020204030204" pitchFamily="34" charset="0"/>
                <a:ea typeface="Calibri" panose="020F0502020204030204" pitchFamily="34" charset="0"/>
                <a:cs typeface="Arial" panose="020B0604020202020204" pitchFamily="34" charset="0"/>
              </a:rPr>
              <a:t> </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أ</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ضافت ق</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وة</a:t>
            </a:r>
            <a:r>
              <a:rPr lang="ar-SA" sz="2400" kern="100" dirty="0">
                <a:effectLst/>
                <a:latin typeface="Calibri" panose="020F0502020204030204" pitchFamily="34" charset="0"/>
                <a:ea typeface="Calibri" panose="020F0502020204030204" pitchFamily="34" charset="0"/>
                <a:cs typeface="Arial" panose="020B0604020202020204" pitchFamily="34" charset="0"/>
              </a:rPr>
              <a:t> 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صرية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sz="2400" b="1" kern="100" dirty="0">
                <a:effectLst/>
                <a:latin typeface="Calibri" panose="020F0502020204030204" pitchFamily="34" charset="0"/>
                <a:ea typeface="Calibri" panose="020F0502020204030204" pitchFamily="34" charset="0"/>
                <a:cs typeface="Arial" panose="020B0604020202020204" pitchFamily="34" charset="0"/>
              </a:rPr>
              <a:t>ال</a:t>
            </a:r>
            <a:r>
              <a:rPr lang="ar-DZ" sz="2400" b="1" kern="100" dirty="0">
                <a:latin typeface="Calibri" panose="020F0502020204030204" pitchFamily="34" charset="0"/>
                <a:ea typeface="Calibri" panose="020F0502020204030204" pitchFamily="34" charset="0"/>
                <a:cs typeface="Arial" panose="020B0604020202020204" pitchFamily="34" charset="0"/>
              </a:rPr>
              <a:t>إِ</a:t>
            </a:r>
            <a:r>
              <a:rPr lang="ar-SA" sz="2400" b="1" kern="100" dirty="0">
                <a:effectLst/>
                <a:latin typeface="Calibri" panose="020F0502020204030204" pitchFamily="34" charset="0"/>
                <a:ea typeface="Calibri" panose="020F0502020204030204" pitchFamily="34" charset="0"/>
                <a:cs typeface="Arial" panose="020B0604020202020204" pitchFamily="34" charset="0"/>
              </a:rPr>
              <a:t>خراج</a:t>
            </a:r>
            <a:r>
              <a:rPr lang="fr-FR" sz="2400" b="1" kern="100" dirty="0">
                <a:effectLst/>
                <a:latin typeface="Calibri" panose="020F0502020204030204" pitchFamily="34" charset="0"/>
                <a:ea typeface="Calibri" panose="020F0502020204030204" pitchFamily="34" charset="0"/>
                <a:cs typeface="Arial" panose="020B0604020202020204" pitchFamily="34" charset="0"/>
              </a:rPr>
              <a:t>:</a:t>
            </a:r>
            <a:r>
              <a:rPr lang="fr-FR"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نتقالات</a:t>
            </a:r>
            <a:r>
              <a:rPr lang="ar-SA" sz="2400" kern="100" dirty="0">
                <a:effectLst/>
                <a:latin typeface="Calibri" panose="020F0502020204030204" pitchFamily="34" charset="0"/>
                <a:ea typeface="Calibri" panose="020F0502020204030204" pitchFamily="34" charset="0"/>
                <a:cs typeface="Arial" panose="020B0604020202020204" pitchFamily="34" charset="0"/>
              </a:rPr>
              <a:t> بين 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شاهد كانت س</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لسة</a:t>
            </a:r>
            <a:r>
              <a:rPr lang="ar-SA" sz="2400" kern="100" dirty="0">
                <a:effectLst/>
                <a:latin typeface="Calibri" panose="020F0502020204030204" pitchFamily="34" charset="0"/>
                <a:ea typeface="Calibri" panose="020F0502020204030204" pitchFamily="34" charset="0"/>
                <a:cs typeface="Arial" panose="020B0604020202020204" pitchFamily="34" charset="0"/>
              </a:rPr>
              <a:t>، 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ك</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 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ونتاج في بعض المقاطع كان طويلًا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لًا</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sz="2400" b="1" kern="100" dirty="0">
                <a:effectLst/>
                <a:latin typeface="Calibri" panose="020F0502020204030204" pitchFamily="34" charset="0"/>
                <a:ea typeface="Calibri" panose="020F0502020204030204" pitchFamily="34" charset="0"/>
                <a:cs typeface="Arial" panose="020B0604020202020204" pitchFamily="34" charset="0"/>
              </a:rPr>
              <a:t>الموسيقى التصويرية</a:t>
            </a:r>
            <a:r>
              <a:rPr lang="fr-FR" sz="2400" b="1" kern="100" dirty="0">
                <a:effectLst/>
                <a:latin typeface="Calibri" panose="020F0502020204030204" pitchFamily="34" charset="0"/>
                <a:ea typeface="Calibri" panose="020F0502020204030204" pitchFamily="34" charset="0"/>
                <a:cs typeface="Arial" panose="020B0604020202020204" pitchFamily="34" charset="0"/>
              </a:rPr>
              <a:t>:</a:t>
            </a:r>
            <a:r>
              <a:rPr lang="fr-FR"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ناسبة</a:t>
            </a:r>
            <a:r>
              <a:rPr lang="ar-SA"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وج</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ذ</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ابة، 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كنها غ</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بت على صوت الر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اوي في بعض اللحظات</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a:p>
            <a:pPr algn="just" rtl="1">
              <a:lnSpc>
                <a:spcPct val="107000"/>
              </a:lnSpc>
              <a:spcAft>
                <a:spcPts val="800"/>
              </a:spcAft>
              <a:buNone/>
            </a:pPr>
            <a:r>
              <a:rPr lang="ar-DZ" sz="2400" b="1" kern="100" dirty="0">
                <a:effectLst/>
                <a:latin typeface="Calibri" panose="020F0502020204030204" pitchFamily="34" charset="0"/>
                <a:ea typeface="Calibri" panose="020F0502020204030204" pitchFamily="34" charset="0"/>
                <a:cs typeface="Arial" panose="020B0604020202020204" pitchFamily="34" charset="0"/>
              </a:rPr>
              <a:t>3-</a:t>
            </a:r>
            <a:r>
              <a:rPr lang="fr-FR" sz="2400" b="1" kern="100" dirty="0">
                <a:effectLst/>
                <a:latin typeface="Calibri" panose="020F0502020204030204" pitchFamily="34" charset="0"/>
                <a:ea typeface="Calibri" panose="020F0502020204030204" pitchFamily="34" charset="0"/>
                <a:cs typeface="Arial" panose="020B0604020202020204" pitchFamily="34" charset="0"/>
              </a:rPr>
              <a:t> </a:t>
            </a:r>
            <a:r>
              <a:rPr lang="ar-SA" sz="2400" b="1" kern="100" dirty="0">
                <a:effectLst/>
                <a:latin typeface="Calibri" panose="020F0502020204030204" pitchFamily="34" charset="0"/>
                <a:ea typeface="Calibri" panose="020F0502020204030204" pitchFamily="34" charset="0"/>
                <a:cs typeface="Arial" panose="020B0604020202020204" pitchFamily="34" charset="0"/>
              </a:rPr>
              <a:t>م</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لاءم</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ة المحتوى</a:t>
            </a:r>
            <a:r>
              <a:rPr lang="fr-FR" sz="2400" b="1" kern="100" dirty="0">
                <a:effectLst/>
                <a:latin typeface="Calibri" panose="020F0502020204030204" pitchFamily="34" charset="0"/>
                <a:ea typeface="Calibri" panose="020F0502020204030204" pitchFamily="34" charset="0"/>
                <a:cs typeface="Arial" panose="020B0604020202020204" pitchFamily="34" charset="0"/>
              </a:rPr>
              <a:t>:</a:t>
            </a:r>
            <a:r>
              <a:rPr lang="ar-DZ" sz="2400" b="1" kern="100" dirty="0">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حتوى</a:t>
            </a:r>
            <a:r>
              <a:rPr lang="ar-SA" sz="2400" kern="100" dirty="0">
                <a:effectLst/>
                <a:latin typeface="Calibri" panose="020F0502020204030204" pitchFamily="34" charset="0"/>
                <a:ea typeface="Calibri" panose="020F0502020204030204" pitchFamily="34" charset="0"/>
                <a:cs typeface="Arial" panose="020B0604020202020204" pitchFamily="34" charset="0"/>
              </a:rPr>
              <a:t>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توافق مع الق</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يم الث</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قافية والت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عليمية</a:t>
            </a:r>
            <a:r>
              <a:rPr lang="ar-SA" sz="2400" kern="100" dirty="0">
                <a:effectLst/>
                <a:latin typeface="Calibri" panose="020F0502020204030204" pitchFamily="34" charset="0"/>
                <a:ea typeface="Calibri" panose="020F0502020204030204" pitchFamily="34" charset="0"/>
                <a:cs typeface="Arial" panose="020B0604020202020204" pitchFamily="34" charset="0"/>
              </a:rPr>
              <a:t> للمجتمع</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r>
              <a:rPr lang="ar-DZ" sz="2400" kern="100" dirty="0">
                <a:latin typeface="Calibri" panose="020F0502020204030204" pitchFamily="34" charset="0"/>
                <a:ea typeface="Calibri" panose="020F0502020204030204" pitchFamily="34" charset="0"/>
                <a:cs typeface="Arial" panose="020B0604020202020204" pitchFamily="34" charset="0"/>
              </a:rPr>
              <a:t> وَ</a:t>
            </a:r>
            <a:r>
              <a:rPr lang="ar-SA" sz="2400" kern="100" dirty="0">
                <a:effectLst/>
                <a:latin typeface="Calibri" panose="020F0502020204030204" pitchFamily="34" charset="0"/>
                <a:ea typeface="Calibri" panose="020F0502020204030204" pitchFamily="34" charset="0"/>
                <a:cs typeface="Arial" panose="020B0604020202020204" pitchFamily="34" charset="0"/>
              </a:rPr>
              <a:t>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 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ط الح</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ضارة الف</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رعونية</a:t>
            </a:r>
            <a:r>
              <a:rPr lang="ar-SA" sz="2400" kern="100" dirty="0">
                <a:effectLst/>
                <a:latin typeface="Calibri" panose="020F0502020204030204" pitchFamily="34" charset="0"/>
                <a:ea typeface="Calibri" panose="020F0502020204030204" pitchFamily="34" charset="0"/>
                <a:cs typeface="Arial" panose="020B0604020202020204" pitchFamily="34" charset="0"/>
              </a:rPr>
              <a:t> 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حضارات أخرى 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شكل كافٍ)</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endParaRPr lang="ar-DZ"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endParaRPr lang="ar-DZ"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1" name="Rectangle : coins arrondis 10">
            <a:extLst>
              <a:ext uri="{FF2B5EF4-FFF2-40B4-BE49-F238E27FC236}">
                <a16:creationId xmlns:a16="http://schemas.microsoft.com/office/drawing/2014/main" id="{1364021A-C3CC-8565-98DE-119829E69DED}"/>
              </a:ext>
            </a:extLst>
          </p:cNvPr>
          <p:cNvSpPr/>
          <p:nvPr/>
        </p:nvSpPr>
        <p:spPr>
          <a:xfrm>
            <a:off x="1837182" y="4965405"/>
            <a:ext cx="9271590" cy="1309148"/>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just" rtl="1">
              <a:lnSpc>
                <a:spcPct val="107000"/>
              </a:lnSpc>
              <a:spcAft>
                <a:spcPts val="800"/>
              </a:spcAft>
              <a:buNone/>
            </a:pPr>
            <a:r>
              <a:rPr lang="ar-SA" sz="2400" b="1" dirty="0"/>
              <a:t>البرنامج حقق نجاحًا كبيرًا على مستوى التأثير الجماهيري وجودة الصورة، لكنه بحاجة إلى تبسيط اللغة وإيقاع أسرع في السرد ليكون أكثر ملاءمة لمختلف الفئات العمرية</a:t>
            </a:r>
            <a:r>
              <a:rPr lang="fr-FR" sz="2400" b="1" dirty="0"/>
              <a:t>.</a:t>
            </a:r>
            <a:endParaRPr lang="fr-FR" sz="2400" b="1" kern="1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954848873"/>
      </p:ext>
    </p:extLst>
  </p:cSld>
  <p:clrMapOvr>
    <a:masterClrMapping/>
  </p:clrMapOvr>
  <p:transition spd="med" advTm="507434">
    <p:pull/>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82A0A6-6C34-5B66-28BB-D8F08F7C652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73DD7714-D666-CA06-09DA-A1E45B7EFE7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ABDBBD4E-AAAA-A207-401A-AA910B59502E}"/>
              </a:ext>
            </a:extLst>
          </p:cNvPr>
          <p:cNvSpPr/>
          <p:nvPr/>
        </p:nvSpPr>
        <p:spPr>
          <a:xfrm rot="16200000" flipV="1">
            <a:off x="-2786743" y="4262694"/>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ABF74AD0-A1E4-DCFF-0051-59269D86A293}"/>
              </a:ext>
            </a:extLst>
          </p:cNvPr>
          <p:cNvSpPr/>
          <p:nvPr/>
        </p:nvSpPr>
        <p:spPr>
          <a:xfrm>
            <a:off x="3459168" y="52839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C455E070-5070-1B81-6D3A-DBDD19CC3F0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Espace réservé pour une image  6">
            <a:extLst>
              <a:ext uri="{FF2B5EF4-FFF2-40B4-BE49-F238E27FC236}">
                <a16:creationId xmlns:a16="http://schemas.microsoft.com/office/drawing/2014/main" id="{B6D02B3C-1EFA-1578-C76D-0CB14067C57B}"/>
              </a:ext>
            </a:extLst>
          </p:cNvPr>
          <p:cNvSpPr>
            <a:spLocks noGrp="1"/>
          </p:cNvSpPr>
          <p:nvPr>
            <p:ph type="pic" sz="quarter" idx="10"/>
          </p:nvPr>
        </p:nvSpPr>
        <p:spPr>
          <a:xfrm>
            <a:off x="-3494514" y="-2091820"/>
            <a:ext cx="6826172" cy="6857998"/>
          </a:xfrm>
        </p:spPr>
      </p:sp>
      <p:sp>
        <p:nvSpPr>
          <p:cNvPr id="9" name="ZoneTexte 8">
            <a:extLst>
              <a:ext uri="{FF2B5EF4-FFF2-40B4-BE49-F238E27FC236}">
                <a16:creationId xmlns:a16="http://schemas.microsoft.com/office/drawing/2014/main" id="{0D7A3A44-979E-9613-6617-4881EE2888A6}"/>
              </a:ext>
            </a:extLst>
          </p:cNvPr>
          <p:cNvSpPr txBox="1"/>
          <p:nvPr/>
        </p:nvSpPr>
        <p:spPr>
          <a:xfrm>
            <a:off x="3712837" y="719767"/>
            <a:ext cx="7222732" cy="1234825"/>
          </a:xfrm>
          <a:prstGeom prst="rect">
            <a:avLst/>
          </a:prstGeom>
          <a:noFill/>
        </p:spPr>
        <p:txBody>
          <a:bodyPr wrap="square">
            <a:spAutoFit/>
          </a:bodyPr>
          <a:lstStyle/>
          <a:p>
            <a:pPr algn="ctr">
              <a:lnSpc>
                <a:spcPct val="120000"/>
              </a:lnSpc>
            </a:pPr>
            <a:r>
              <a:rPr lang="ar-DZ" sz="3200" b="1" dirty="0">
                <a:solidFill>
                  <a:srgbClr val="00B0F0"/>
                </a:solidFill>
                <a:latin typeface="Alexandria" charset="0"/>
                <a:cs typeface="Alexandria" charset="0"/>
              </a:rPr>
              <a:t>كيف نحلّل برنامج تلفزيوني؟  </a:t>
            </a:r>
          </a:p>
          <a:p>
            <a:pPr algn="ctr">
              <a:lnSpc>
                <a:spcPct val="120000"/>
              </a:lnSpc>
            </a:pPr>
            <a:endParaRPr lang="ar-DZ" sz="3200" b="1" dirty="0">
              <a:solidFill>
                <a:srgbClr val="00B0F0"/>
              </a:solidFill>
              <a:latin typeface="Alexandria" charset="0"/>
              <a:cs typeface="Alexandria" charset="0"/>
            </a:endParaRPr>
          </a:p>
        </p:txBody>
      </p:sp>
      <p:sp>
        <p:nvSpPr>
          <p:cNvPr id="10" name="Rectangle 9">
            <a:extLst>
              <a:ext uri="{FF2B5EF4-FFF2-40B4-BE49-F238E27FC236}">
                <a16:creationId xmlns:a16="http://schemas.microsoft.com/office/drawing/2014/main" id="{567231F7-00EB-1818-57BE-0512C22B77EF}"/>
              </a:ext>
            </a:extLst>
          </p:cNvPr>
          <p:cNvSpPr/>
          <p:nvPr/>
        </p:nvSpPr>
        <p:spPr>
          <a:xfrm>
            <a:off x="4475196" y="622155"/>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06</a:t>
            </a:r>
            <a:endParaRPr lang="en-US" sz="4000" b="1" dirty="0">
              <a:ea typeface="Roboto Light" panose="02000000000000000000" pitchFamily="2" charset="0"/>
            </a:endParaRPr>
          </a:p>
        </p:txBody>
      </p:sp>
      <p:sp>
        <p:nvSpPr>
          <p:cNvPr id="4" name="ZoneTexte 3">
            <a:extLst>
              <a:ext uri="{FF2B5EF4-FFF2-40B4-BE49-F238E27FC236}">
                <a16:creationId xmlns:a16="http://schemas.microsoft.com/office/drawing/2014/main" id="{993460CB-5B6D-9994-706A-9AD6B3332734}"/>
              </a:ext>
            </a:extLst>
          </p:cNvPr>
          <p:cNvSpPr txBox="1"/>
          <p:nvPr/>
        </p:nvSpPr>
        <p:spPr>
          <a:xfrm>
            <a:off x="1366283" y="1657089"/>
            <a:ext cx="10244469" cy="4939942"/>
          </a:xfrm>
          <a:prstGeom prst="rect">
            <a:avLst/>
          </a:prstGeom>
          <a:noFill/>
        </p:spPr>
        <p:txBody>
          <a:bodyPr wrap="square">
            <a:spAutoFit/>
          </a:bodyPr>
          <a:lstStyle/>
          <a:p>
            <a:pPr marL="457200" indent="-457200" algn="r" rtl="1">
              <a:lnSpc>
                <a:spcPct val="107000"/>
              </a:lnSpc>
              <a:spcAft>
                <a:spcPts val="800"/>
              </a:spcAft>
              <a:buFont typeface="Wingdings" panose="05000000000000000000" pitchFamily="2" charset="2"/>
              <a:buChar char="ü"/>
            </a:pPr>
            <a:r>
              <a:rPr lang="ar-SA" sz="3200" b="1" kern="1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rPr>
              <a:t>ت</a:t>
            </a:r>
            <a:r>
              <a:rPr lang="ar-DZ" sz="3200" b="1" kern="1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rPr>
              <a:t>َ</a:t>
            </a:r>
            <a:r>
              <a:rPr lang="ar-SA" sz="3200" b="1" kern="1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rPr>
              <a:t>وثيق الت</a:t>
            </a:r>
            <a:r>
              <a:rPr lang="ar-DZ" sz="3200" b="1" kern="1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rPr>
              <a:t>َّ</a:t>
            </a:r>
            <a:r>
              <a:rPr lang="ar-SA" sz="3200" b="1" kern="1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rPr>
              <a:t>حليل: </a:t>
            </a:r>
            <a:r>
              <a:rPr lang="ar-SA" sz="2400" kern="100" dirty="0">
                <a:effectLst/>
                <a:latin typeface="Calibri" panose="020F0502020204030204" pitchFamily="34" charset="0"/>
                <a:ea typeface="Calibri" panose="020F0502020204030204" pitchFamily="34" charset="0"/>
                <a:cs typeface="Arial" panose="020B0604020202020204" pitchFamily="34" charset="0"/>
              </a:rPr>
              <a:t>ق</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بإنشاء تقرير أو م</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ستند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وض</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ح نتائج 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حليل. وهذا س</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يسمح بسهولة الر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جوع إليها والت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حليل 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ستقبلي</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endParaRPr lang="ar-DZ" sz="2400" kern="1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r" rtl="1">
              <a:lnSpc>
                <a:spcPct val="107000"/>
              </a:lnSpc>
              <a:spcAft>
                <a:spcPts val="800"/>
              </a:spcAft>
              <a:buFont typeface="Wingdings" panose="05000000000000000000" pitchFamily="2" charset="2"/>
              <a:buChar char="q"/>
            </a:pPr>
            <a:r>
              <a:rPr lang="ar-SA" sz="2800" b="1" kern="100" dirty="0">
                <a:solidFill>
                  <a:schemeClr val="accent4">
                    <a:lumMod val="75000"/>
                  </a:schemeClr>
                </a:solidFill>
                <a:latin typeface="Calibri" panose="020F0502020204030204" pitchFamily="34" charset="0"/>
                <a:ea typeface="Calibri" panose="020F0502020204030204" pitchFamily="34" charset="0"/>
              </a:rPr>
              <a:t>المثال</a:t>
            </a:r>
            <a:r>
              <a:rPr lang="ar-DZ" sz="2800" b="1" kern="100" dirty="0">
                <a:solidFill>
                  <a:schemeClr val="accent4">
                    <a:lumMod val="75000"/>
                  </a:schemeClr>
                </a:solidFill>
                <a:latin typeface="Calibri" panose="020F0502020204030204" pitchFamily="34" charset="0"/>
                <a:ea typeface="Calibri" panose="020F0502020204030204" pitchFamily="34" charset="0"/>
              </a:rPr>
              <a:t> التوضيحي:</a:t>
            </a:r>
            <a:endParaRPr lang="ar-DZ" sz="2800"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buNone/>
            </a:pPr>
            <a:r>
              <a:rPr lang="ar-DZ" sz="2400" b="1" kern="100" dirty="0">
                <a:latin typeface="Calibri" panose="020F0502020204030204" pitchFamily="34" charset="0"/>
                <a:ea typeface="Calibri" panose="020F0502020204030204" pitchFamily="34" charset="0"/>
                <a:cs typeface="Arial" panose="020B0604020202020204" pitchFamily="34" charset="0"/>
              </a:rPr>
              <a:t>إِ</a:t>
            </a:r>
            <a:r>
              <a:rPr lang="ar-SA" sz="2400" b="1" kern="100" dirty="0">
                <a:effectLst/>
                <a:latin typeface="Calibri" panose="020F0502020204030204" pitchFamily="34" charset="0"/>
                <a:ea typeface="Calibri" panose="020F0502020204030204" pitchFamily="34" charset="0"/>
                <a:cs typeface="Arial" panose="020B0604020202020204" pitchFamily="34" charset="0"/>
              </a:rPr>
              <a:t>سم الب</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err="1">
                <a:effectLst/>
                <a:latin typeface="Calibri" panose="020F0502020204030204" pitchFamily="34" charset="0"/>
                <a:ea typeface="Calibri" panose="020F0502020204030204" pitchFamily="34" charset="0"/>
                <a:cs typeface="Arial" panose="020B0604020202020204" pitchFamily="34" charset="0"/>
              </a:rPr>
              <a:t>رنامج</a:t>
            </a:r>
            <a:r>
              <a:rPr lang="fr-FR" sz="2400" b="1" kern="100" dirty="0">
                <a:effectLst/>
                <a:latin typeface="Calibri" panose="020F0502020204030204" pitchFamily="34" charset="0"/>
                <a:ea typeface="Calibri" panose="020F0502020204030204" pitchFamily="34" charset="0"/>
                <a:cs typeface="Arial" panose="020B0604020202020204" pitchFamily="34" charset="0"/>
              </a:rPr>
              <a:t>:</a:t>
            </a:r>
            <a:r>
              <a:rPr lang="fr-FR"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الو</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اقع الي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ومي</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r>
              <a:rPr lang="ar-DZ"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b="1" kern="100" dirty="0">
                <a:effectLst/>
                <a:latin typeface="Calibri" panose="020F0502020204030204" pitchFamily="34" charset="0"/>
                <a:ea typeface="Calibri" panose="020F0502020204030204" pitchFamily="34" charset="0"/>
                <a:cs typeface="Arial" panose="020B0604020202020204" pitchFamily="34" charset="0"/>
              </a:rPr>
              <a:t>تاريخ البث</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fr-FR" sz="2400" kern="100" dirty="0">
                <a:effectLst/>
                <a:latin typeface="Calibri" panose="020F0502020204030204" pitchFamily="34" charset="0"/>
                <a:ea typeface="Calibri" panose="020F0502020204030204" pitchFamily="34" charset="0"/>
                <a:cs typeface="Arial" panose="020B0604020202020204" pitchFamily="34" charset="0"/>
              </a:rPr>
              <a:t> 15 </a:t>
            </a:r>
            <a:r>
              <a:rPr lang="ar-SA" sz="2400" kern="100" dirty="0">
                <a:effectLst/>
                <a:latin typeface="Calibri" panose="020F0502020204030204" pitchFamily="34" charset="0"/>
                <a:ea typeface="Calibri" panose="020F0502020204030204" pitchFamily="34" charset="0"/>
                <a:cs typeface="Arial" panose="020B0604020202020204" pitchFamily="34" charset="0"/>
              </a:rPr>
              <a:t>سبتمبر 2025</a:t>
            </a:r>
            <a:r>
              <a:rPr lang="ar-DZ" sz="2400" kern="100" dirty="0">
                <a:latin typeface="Calibri" panose="020F0502020204030204" pitchFamily="34" charset="0"/>
                <a:ea typeface="Calibri" panose="020F0502020204030204" pitchFamily="34" charset="0"/>
                <a:cs typeface="Arial" panose="020B0604020202020204" pitchFamily="34" charset="0"/>
              </a:rPr>
              <a:t> - </a:t>
            </a:r>
            <a:r>
              <a:rPr lang="ar-SA" sz="2400" b="1" kern="100" dirty="0">
                <a:effectLst/>
                <a:latin typeface="Calibri" panose="020F0502020204030204" pitchFamily="34" charset="0"/>
                <a:ea typeface="Calibri" panose="020F0502020204030204" pitchFamily="34" charset="0"/>
                <a:cs typeface="Arial" panose="020B0604020202020204" pitchFamily="34" charset="0"/>
              </a:rPr>
              <a:t>نوع البرنامج</a:t>
            </a:r>
            <a:r>
              <a:rPr lang="fr-FR" sz="2400" b="1" kern="100" dirty="0">
                <a:effectLst/>
                <a:latin typeface="Calibri" panose="020F0502020204030204" pitchFamily="34" charset="0"/>
                <a:ea typeface="Calibri" panose="020F0502020204030204" pitchFamily="34" charset="0"/>
                <a:cs typeface="Arial" panose="020B0604020202020204" pitchFamily="34" charset="0"/>
              </a:rPr>
              <a:t>:</a:t>
            </a:r>
            <a:r>
              <a:rPr lang="fr-FR"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خباري</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buNone/>
            </a:pPr>
            <a:r>
              <a:rPr lang="ar-SA" sz="2400" b="1" kern="100" dirty="0">
                <a:effectLst/>
                <a:latin typeface="Calibri" panose="020F0502020204030204" pitchFamily="34" charset="0"/>
                <a:ea typeface="Calibri" panose="020F0502020204030204" pitchFamily="34" charset="0"/>
                <a:cs typeface="Arial" panose="020B0604020202020204" pitchFamily="34" charset="0"/>
              </a:rPr>
              <a:t>الت</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حليل</a:t>
            </a:r>
            <a:r>
              <a:rPr lang="fr-FR" sz="2400" b="1" kern="100" dirty="0">
                <a:effectLst/>
                <a:latin typeface="Calibri" panose="020F050202020403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2400" b="1" kern="100" dirty="0">
                <a:effectLst/>
                <a:latin typeface="Calibri" panose="020F0502020204030204" pitchFamily="34" charset="0"/>
                <a:ea typeface="Calibri" panose="020F0502020204030204" pitchFamily="34" charset="0"/>
                <a:cs typeface="Arial" panose="020B0604020202020204" pitchFamily="34" charset="0"/>
              </a:rPr>
              <a:t>الم</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err="1">
                <a:effectLst/>
                <a:latin typeface="Calibri" panose="020F0502020204030204" pitchFamily="34" charset="0"/>
                <a:ea typeface="Calibri" panose="020F0502020204030204" pitchFamily="34" charset="0"/>
                <a:cs typeface="Arial" panose="020B0604020202020204" pitchFamily="34" charset="0"/>
              </a:rPr>
              <a:t>حتوى</a:t>
            </a:r>
            <a:r>
              <a:rPr lang="fr-FR" sz="2400" b="1" kern="100" dirty="0">
                <a:effectLst/>
                <a:latin typeface="Calibri" panose="020F0502020204030204" pitchFamily="34" charset="0"/>
                <a:ea typeface="Calibri" panose="020F0502020204030204" pitchFamily="34" charset="0"/>
                <a:cs typeface="Arial" panose="020B0604020202020204" pitchFamily="34" charset="0"/>
              </a:rPr>
              <a:t>:</a:t>
            </a:r>
            <a:r>
              <a:rPr lang="fr-FR"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ش</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امل وغ</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ط</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ى أهم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الأخبار اليومية</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2400" b="1" kern="100" dirty="0" err="1">
                <a:effectLst/>
                <a:latin typeface="Calibri" panose="020F0502020204030204" pitchFamily="34" charset="0"/>
                <a:ea typeface="Calibri" panose="020F0502020204030204" pitchFamily="34" charset="0"/>
                <a:cs typeface="Arial" panose="020B0604020202020204" pitchFamily="34" charset="0"/>
              </a:rPr>
              <a:t>الإ</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خراج</a:t>
            </a:r>
            <a:r>
              <a:rPr lang="fr-FR" sz="2400" b="1" kern="100" dirty="0">
                <a:effectLst/>
                <a:latin typeface="Calibri" panose="020F0502020204030204" pitchFamily="34" charset="0"/>
                <a:ea typeface="Calibri" panose="020F0502020204030204" pitchFamily="34" charset="0"/>
                <a:cs typeface="Arial" panose="020B0604020202020204" pitchFamily="34" charset="0"/>
              </a:rPr>
              <a:t>:</a:t>
            </a:r>
            <a:r>
              <a:rPr lang="fr-FR"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ج</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 لكن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س</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رعة</a:t>
            </a:r>
            <a:r>
              <a:rPr lang="ar-SA" sz="2400" kern="100" dirty="0">
                <a:effectLst/>
                <a:latin typeface="Calibri" panose="020F0502020204030204" pitchFamily="34" charset="0"/>
                <a:ea typeface="Calibri" panose="020F0502020204030204" pitchFamily="34" charset="0"/>
                <a:cs typeface="Arial" panose="020B0604020202020204" pitchFamily="34" charset="0"/>
              </a:rPr>
              <a:t>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نتقال</a:t>
            </a:r>
            <a:r>
              <a:rPr lang="ar-SA" sz="2400" kern="100" dirty="0">
                <a:effectLst/>
                <a:latin typeface="Calibri" panose="020F0502020204030204" pitchFamily="34" charset="0"/>
                <a:ea typeface="Calibri" panose="020F0502020204030204" pitchFamily="34" charset="0"/>
                <a:cs typeface="Arial" panose="020B0604020202020204" pitchFamily="34" charset="0"/>
              </a:rPr>
              <a:t> بين الف</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قرات أ</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كت</a:t>
            </a:r>
            <a:r>
              <a:rPr lang="ar-SA" sz="2400" kern="100" dirty="0">
                <a:effectLst/>
                <a:latin typeface="Calibri" panose="020F0502020204030204" pitchFamily="34" charset="0"/>
                <a:ea typeface="Calibri" panose="020F0502020204030204" pitchFamily="34" charset="0"/>
                <a:cs typeface="Arial" panose="020B0604020202020204" pitchFamily="34" charset="0"/>
              </a:rPr>
              <a:t> بعض المشاهدين</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2400" b="1" kern="100" dirty="0">
                <a:effectLst/>
                <a:latin typeface="Calibri" panose="020F0502020204030204" pitchFamily="34" charset="0"/>
                <a:ea typeface="Calibri" panose="020F0502020204030204" pitchFamily="34" charset="0"/>
                <a:cs typeface="Arial" panose="020B0604020202020204" pitchFamily="34" charset="0"/>
              </a:rPr>
              <a:t>الت</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قديم</a:t>
            </a:r>
            <a:r>
              <a:rPr lang="fr-FR" sz="2400" b="1" kern="100" dirty="0">
                <a:effectLst/>
                <a:latin typeface="Calibri" panose="020F0502020204030204" pitchFamily="34" charset="0"/>
                <a:ea typeface="Calibri" panose="020F0502020204030204" pitchFamily="34" charset="0"/>
                <a:cs typeface="Arial" panose="020B0604020202020204" pitchFamily="34" charset="0"/>
              </a:rPr>
              <a:t>:</a:t>
            </a:r>
            <a:r>
              <a:rPr lang="fr-FR"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ذيع واض</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ح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باشر، 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ك</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a:t>
            </a:r>
            <a:r>
              <a:rPr lang="ar-DZ" sz="2400" kern="100" dirty="0">
                <a:effectLst/>
                <a:latin typeface="Calibri" panose="020F0502020204030204" pitchFamily="34" charset="0"/>
                <a:ea typeface="Calibri" panose="020F0502020204030204" pitchFamily="34" charset="0"/>
                <a:cs typeface="Arial" panose="020B0604020202020204" pitchFamily="34" charset="0"/>
              </a:rPr>
              <a:t>ّْ تَ</a:t>
            </a:r>
            <a:r>
              <a:rPr lang="ar-SA" sz="2400" kern="100" dirty="0">
                <a:effectLst/>
                <a:latin typeface="Calibri" panose="020F0502020204030204" pitchFamily="34" charset="0"/>
                <a:ea typeface="Calibri" panose="020F0502020204030204" pitchFamily="34" charset="0"/>
                <a:cs typeface="Arial" panose="020B0604020202020204" pitchFamily="34" charset="0"/>
              </a:rPr>
              <a:t>ن</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صه الح</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وية</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2400" b="1" kern="100" dirty="0">
                <a:effectLst/>
                <a:latin typeface="Calibri" panose="020F0502020204030204" pitchFamily="34" charset="0"/>
                <a:ea typeface="Calibri" panose="020F0502020204030204" pitchFamily="34" charset="0"/>
                <a:cs typeface="Arial" panose="020B0604020202020204" pitchFamily="34" charset="0"/>
              </a:rPr>
              <a:t>ت</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ف</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ا</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عل الجمهور</a:t>
            </a:r>
            <a:r>
              <a:rPr lang="fr-FR" sz="2400" b="1" kern="100" dirty="0">
                <a:effectLst/>
                <a:latin typeface="Calibri" panose="020F0502020204030204" pitchFamily="34" charset="0"/>
                <a:ea typeface="Calibri" panose="020F0502020204030204" pitchFamily="34" charset="0"/>
                <a:cs typeface="Arial" panose="020B0604020202020204" pitchFamily="34" charset="0"/>
              </a:rPr>
              <a:t>:</a:t>
            </a:r>
            <a:r>
              <a:rPr lang="fr-FR"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أ</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غلب 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عليقات</a:t>
            </a:r>
            <a:r>
              <a:rPr lang="ar-SA" sz="2400" kern="100" dirty="0">
                <a:effectLst/>
                <a:latin typeface="Calibri" panose="020F0502020204030204" pitchFamily="34" charset="0"/>
                <a:ea typeface="Calibri" panose="020F0502020204030204" pitchFamily="34" charset="0"/>
                <a:cs typeface="Arial" panose="020B0604020202020204" pitchFamily="34" charset="0"/>
              </a:rPr>
              <a:t> 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يجابية</a:t>
            </a:r>
            <a:r>
              <a:rPr lang="ar-SA" sz="2400" kern="100" dirty="0">
                <a:effectLst/>
                <a:latin typeface="Calibri" panose="020F0502020204030204" pitchFamily="34" charset="0"/>
                <a:ea typeface="Calibri" panose="020F0502020204030204" pitchFamily="34" charset="0"/>
                <a:cs typeface="Arial" panose="020B0604020202020204" pitchFamily="34" charset="0"/>
              </a:rPr>
              <a:t> على مواقع التواصل</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br>
              <a:rPr lang="fr-FR" sz="2400" kern="100" dirty="0">
                <a:effectLst/>
                <a:latin typeface="Calibri" panose="020F0502020204030204" pitchFamily="34" charset="0"/>
                <a:ea typeface="Calibri" panose="020F0502020204030204" pitchFamily="34" charset="0"/>
                <a:cs typeface="Arial" panose="020B0604020202020204" pitchFamily="34" charset="0"/>
              </a:rPr>
            </a:br>
            <a:r>
              <a:rPr lang="ar-SA" sz="2400" kern="100" dirty="0">
                <a:effectLst/>
                <a:latin typeface="Calibri" panose="020F0502020204030204" pitchFamily="34" charset="0"/>
                <a:ea typeface="Calibri" panose="020F0502020204030204" pitchFamily="34" charset="0"/>
                <a:cs typeface="Arial" panose="020B0604020202020204" pitchFamily="34" charset="0"/>
              </a:rPr>
              <a:t>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رنامج</a:t>
            </a:r>
            <a:r>
              <a:rPr lang="ar-SA" sz="2400" kern="100" dirty="0">
                <a:effectLst/>
                <a:latin typeface="Calibri" panose="020F0502020204030204" pitchFamily="34" charset="0"/>
                <a:ea typeface="Calibri" panose="020F0502020204030204" pitchFamily="34" charset="0"/>
                <a:cs typeface="Arial" panose="020B0604020202020204" pitchFamily="34" charset="0"/>
              </a:rPr>
              <a:t> 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اجح في 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يصال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الأ</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خبار، مع الح</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اجة إلى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حسين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الإ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يقاع وز</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يادة</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الج</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اذبية</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صرية</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p:txBody>
      </p:sp>
    </p:spTree>
    <p:extLst>
      <p:ext uri="{BB962C8B-B14F-4D97-AF65-F5344CB8AC3E}">
        <p14:creationId xmlns:p14="http://schemas.microsoft.com/office/powerpoint/2010/main" val="1288027158"/>
      </p:ext>
    </p:extLst>
  </p:cSld>
  <p:clrMapOvr>
    <a:masterClrMapping/>
  </p:clrMapOvr>
  <p:transition spd="med" advTm="507434">
    <p:pull/>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7FFCAA-F333-0AF0-9A53-3F73DAEF5E4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F76245C-E3B3-0ABC-ECF4-01ED679890B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86373A0-7D01-5EEC-9C76-D403A2551285}"/>
              </a:ext>
            </a:extLst>
          </p:cNvPr>
          <p:cNvSpPr/>
          <p:nvPr/>
        </p:nvSpPr>
        <p:spPr>
          <a:xfrm rot="16200000" flipV="1">
            <a:off x="-2786743" y="4262694"/>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761E1A8C-3CC0-EAEF-9D1E-F8265D4E10B4}"/>
              </a:ext>
            </a:extLst>
          </p:cNvPr>
          <p:cNvSpPr/>
          <p:nvPr/>
        </p:nvSpPr>
        <p:spPr>
          <a:xfrm>
            <a:off x="3459168" y="52839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189C8117-DE99-81A0-6183-9252A05A734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Espace réservé pour une image  6">
            <a:extLst>
              <a:ext uri="{FF2B5EF4-FFF2-40B4-BE49-F238E27FC236}">
                <a16:creationId xmlns:a16="http://schemas.microsoft.com/office/drawing/2014/main" id="{4E0721C2-F07C-DDC1-D837-4C36CC10F535}"/>
              </a:ext>
            </a:extLst>
          </p:cNvPr>
          <p:cNvSpPr>
            <a:spLocks noGrp="1"/>
          </p:cNvSpPr>
          <p:nvPr>
            <p:ph type="pic" sz="quarter" idx="10"/>
          </p:nvPr>
        </p:nvSpPr>
        <p:spPr>
          <a:xfrm>
            <a:off x="-2220520" y="-832103"/>
            <a:ext cx="6826172" cy="6857998"/>
          </a:xfrm>
        </p:spPr>
      </p:sp>
      <p:sp>
        <p:nvSpPr>
          <p:cNvPr id="9" name="ZoneTexte 8">
            <a:extLst>
              <a:ext uri="{FF2B5EF4-FFF2-40B4-BE49-F238E27FC236}">
                <a16:creationId xmlns:a16="http://schemas.microsoft.com/office/drawing/2014/main" id="{42DF4177-E403-BB2E-CBA0-FD77A7A9FD50}"/>
              </a:ext>
            </a:extLst>
          </p:cNvPr>
          <p:cNvSpPr txBox="1"/>
          <p:nvPr/>
        </p:nvSpPr>
        <p:spPr>
          <a:xfrm>
            <a:off x="3712837" y="719767"/>
            <a:ext cx="7222732" cy="1234825"/>
          </a:xfrm>
          <a:prstGeom prst="rect">
            <a:avLst/>
          </a:prstGeom>
          <a:noFill/>
        </p:spPr>
        <p:txBody>
          <a:bodyPr wrap="square">
            <a:spAutoFit/>
          </a:bodyPr>
          <a:lstStyle/>
          <a:p>
            <a:pPr algn="ctr">
              <a:lnSpc>
                <a:spcPct val="120000"/>
              </a:lnSpc>
            </a:pPr>
            <a:r>
              <a:rPr lang="ar-DZ" sz="3200" b="1" dirty="0">
                <a:solidFill>
                  <a:srgbClr val="00B0F0"/>
                </a:solidFill>
                <a:latin typeface="Alexandria" charset="0"/>
                <a:cs typeface="Alexandria" charset="0"/>
              </a:rPr>
              <a:t>كيف نحلّل برنامج تلفزيوني؟  </a:t>
            </a:r>
          </a:p>
          <a:p>
            <a:pPr algn="ctr">
              <a:lnSpc>
                <a:spcPct val="120000"/>
              </a:lnSpc>
            </a:pPr>
            <a:endParaRPr lang="ar-DZ" sz="3200" b="1" dirty="0">
              <a:solidFill>
                <a:srgbClr val="00B0F0"/>
              </a:solidFill>
              <a:latin typeface="Alexandria" charset="0"/>
              <a:cs typeface="Alexandria" charset="0"/>
            </a:endParaRPr>
          </a:p>
        </p:txBody>
      </p:sp>
      <p:sp>
        <p:nvSpPr>
          <p:cNvPr id="10" name="Rectangle 9">
            <a:extLst>
              <a:ext uri="{FF2B5EF4-FFF2-40B4-BE49-F238E27FC236}">
                <a16:creationId xmlns:a16="http://schemas.microsoft.com/office/drawing/2014/main" id="{DD5F9BB8-0CDC-0056-3D49-4A1AFB574B85}"/>
              </a:ext>
            </a:extLst>
          </p:cNvPr>
          <p:cNvSpPr/>
          <p:nvPr/>
        </p:nvSpPr>
        <p:spPr>
          <a:xfrm>
            <a:off x="4475196" y="622155"/>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06</a:t>
            </a:r>
            <a:endParaRPr lang="en-US" sz="4000" b="1" dirty="0">
              <a:ea typeface="Roboto Light" panose="02000000000000000000" pitchFamily="2" charset="0"/>
            </a:endParaRPr>
          </a:p>
        </p:txBody>
      </p:sp>
      <p:sp>
        <p:nvSpPr>
          <p:cNvPr id="4" name="ZoneTexte 3">
            <a:extLst>
              <a:ext uri="{FF2B5EF4-FFF2-40B4-BE49-F238E27FC236}">
                <a16:creationId xmlns:a16="http://schemas.microsoft.com/office/drawing/2014/main" id="{E412BB25-AE3E-4F61-CEC6-A77952821A51}"/>
              </a:ext>
            </a:extLst>
          </p:cNvPr>
          <p:cNvSpPr txBox="1"/>
          <p:nvPr/>
        </p:nvSpPr>
        <p:spPr>
          <a:xfrm>
            <a:off x="1961073" y="1954592"/>
            <a:ext cx="9144617" cy="3760388"/>
          </a:xfrm>
          <a:prstGeom prst="rect">
            <a:avLst/>
          </a:prstGeom>
          <a:noFill/>
        </p:spPr>
        <p:txBody>
          <a:bodyPr wrap="square">
            <a:spAutoFit/>
          </a:bodyPr>
          <a:lstStyle/>
          <a:p>
            <a:pPr algn="just" rtl="1">
              <a:lnSpc>
                <a:spcPct val="107000"/>
              </a:lnSpc>
              <a:spcAft>
                <a:spcPts val="800"/>
              </a:spcAft>
              <a:buNone/>
            </a:pPr>
            <a:r>
              <a:rPr lang="ar-SA" sz="2800" b="1" kern="100" dirty="0">
                <a:effectLst/>
                <a:latin typeface="Calibri" panose="020F0502020204030204" pitchFamily="34" charset="0"/>
                <a:ea typeface="Calibri" panose="020F0502020204030204" pitchFamily="34" charset="0"/>
                <a:cs typeface="Arial" panose="020B0604020202020204" pitchFamily="34" charset="0"/>
              </a:rPr>
              <a:t>ثاني</a:t>
            </a:r>
            <a:r>
              <a:rPr lang="ar-DZ" sz="2800" b="1" kern="100" dirty="0">
                <a:latin typeface="Calibri" panose="020F0502020204030204" pitchFamily="34" charset="0"/>
                <a:ea typeface="Calibri" panose="020F0502020204030204" pitchFamily="34" charset="0"/>
                <a:cs typeface="Arial" panose="020B0604020202020204" pitchFamily="34" charset="0"/>
              </a:rPr>
              <a:t>ً</a:t>
            </a:r>
            <a:r>
              <a:rPr lang="ar-SA" sz="2800" b="1" kern="100" dirty="0">
                <a:effectLst/>
                <a:latin typeface="Calibri" panose="020F0502020204030204" pitchFamily="34" charset="0"/>
                <a:ea typeface="Calibri" panose="020F0502020204030204" pitchFamily="34" charset="0"/>
                <a:cs typeface="Arial" panose="020B0604020202020204" pitchFamily="34" charset="0"/>
              </a:rPr>
              <a:t>ا. ك</a:t>
            </a:r>
            <a:r>
              <a:rPr lang="ar-DZ" sz="2800" b="1" kern="100" dirty="0">
                <a:effectLst/>
                <a:latin typeface="Calibri" panose="020F0502020204030204" pitchFamily="34" charset="0"/>
                <a:ea typeface="Calibri" panose="020F0502020204030204" pitchFamily="34" charset="0"/>
                <a:cs typeface="Arial" panose="020B0604020202020204" pitchFamily="34" charset="0"/>
              </a:rPr>
              <a:t>ً</a:t>
            </a:r>
            <a:r>
              <a:rPr lang="ar-SA" sz="2800" b="1" kern="100" dirty="0">
                <a:effectLst/>
                <a:latin typeface="Calibri" panose="020F0502020204030204" pitchFamily="34" charset="0"/>
                <a:ea typeface="Calibri" panose="020F0502020204030204" pitchFamily="34" charset="0"/>
                <a:cs typeface="Arial" panose="020B0604020202020204" pitchFamily="34" charset="0"/>
              </a:rPr>
              <a:t>ي</a:t>
            </a:r>
            <a:r>
              <a:rPr lang="ar-DZ" sz="2800" b="1" kern="100" dirty="0">
                <a:effectLst/>
                <a:latin typeface="Calibri" panose="020F0502020204030204" pitchFamily="34" charset="0"/>
                <a:ea typeface="Calibri" panose="020F0502020204030204" pitchFamily="34" charset="0"/>
                <a:cs typeface="Arial" panose="020B0604020202020204" pitchFamily="34" charset="0"/>
              </a:rPr>
              <a:t>ْ</a:t>
            </a:r>
            <a:r>
              <a:rPr lang="ar-SA" sz="2800" b="1" kern="100" dirty="0">
                <a:effectLst/>
                <a:latin typeface="Calibri" panose="020F0502020204030204" pitchFamily="34" charset="0"/>
                <a:ea typeface="Calibri" panose="020F0502020204030204" pitchFamily="34" charset="0"/>
                <a:cs typeface="Arial" panose="020B0604020202020204" pitchFamily="34" charset="0"/>
              </a:rPr>
              <a:t>ف ن</a:t>
            </a:r>
            <a:r>
              <a:rPr lang="ar-DZ" sz="2800" b="1" kern="100" dirty="0">
                <a:effectLst/>
                <a:latin typeface="Calibri" panose="020F0502020204030204" pitchFamily="34" charset="0"/>
                <a:ea typeface="Calibri" panose="020F0502020204030204" pitchFamily="34" charset="0"/>
                <a:cs typeface="Arial" panose="020B0604020202020204" pitchFamily="34" charset="0"/>
              </a:rPr>
              <a:t>ُ</a:t>
            </a:r>
            <a:r>
              <a:rPr lang="ar-SA" sz="2800" b="1" kern="100" dirty="0">
                <a:effectLst/>
                <a:latin typeface="Calibri" panose="020F0502020204030204" pitchFamily="34" charset="0"/>
                <a:ea typeface="Calibri" panose="020F0502020204030204" pitchFamily="34" charset="0"/>
                <a:cs typeface="Arial" panose="020B0604020202020204" pitchFamily="34" charset="0"/>
              </a:rPr>
              <a:t>حل</a:t>
            </a:r>
            <a:r>
              <a:rPr lang="ar-DZ" sz="2800" b="1" kern="100" dirty="0">
                <a:effectLst/>
                <a:latin typeface="Calibri" panose="020F0502020204030204" pitchFamily="34" charset="0"/>
                <a:ea typeface="Calibri" panose="020F0502020204030204" pitchFamily="34" charset="0"/>
                <a:cs typeface="Arial" panose="020B0604020202020204" pitchFamily="34" charset="0"/>
              </a:rPr>
              <a:t>ِ</a:t>
            </a:r>
            <a:r>
              <a:rPr lang="ar-SA" sz="2800" b="1" kern="100" dirty="0">
                <a:effectLst/>
                <a:latin typeface="Calibri" panose="020F0502020204030204" pitchFamily="34" charset="0"/>
                <a:ea typeface="Calibri" panose="020F0502020204030204" pitchFamily="34" charset="0"/>
                <a:cs typeface="Arial" panose="020B0604020202020204" pitchFamily="34" charset="0"/>
              </a:rPr>
              <a:t>ل برنامج تلفزيوني؟ </a:t>
            </a:r>
            <a:r>
              <a:rPr lang="ar-SA" sz="2400" kern="100" dirty="0">
                <a:effectLst/>
                <a:latin typeface="Calibri" panose="020F0502020204030204" pitchFamily="34" charset="0"/>
                <a:ea typeface="Calibri" panose="020F0502020204030204" pitchFamily="34" charset="0"/>
                <a:cs typeface="Arial" panose="020B0604020202020204" pitchFamily="34" charset="0"/>
              </a:rPr>
              <a:t>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طلب تحليل برنامج تلفزيوني </a:t>
            </a:r>
            <a:r>
              <a:rPr lang="ar-DZ" sz="2400" kern="100" dirty="0" err="1">
                <a:latin typeface="Calibri" panose="020F0502020204030204" pitchFamily="34" charset="0"/>
                <a:ea typeface="Calibri" panose="020F0502020204030204" pitchFamily="34" charset="0"/>
                <a:cs typeface="Arial" panose="020B0604020202020204" pitchFamily="34" charset="0"/>
              </a:rPr>
              <a:t>مايلي</a:t>
            </a:r>
            <a:r>
              <a:rPr lang="ar-DZ" sz="2400" kern="100" dirty="0">
                <a:latin typeface="Calibri" panose="020F0502020204030204" pitchFamily="34" charset="0"/>
                <a:ea typeface="Calibri" panose="020F0502020204030204" pitchFamily="34" charset="0"/>
                <a:cs typeface="Arial" panose="020B0604020202020204" pitchFamily="34" charset="0"/>
              </a:rPr>
              <a:t> </a:t>
            </a:r>
            <a:r>
              <a:rPr lang="fr-FR" sz="2400" kern="100" dirty="0">
                <a:effectLst/>
                <a:latin typeface="Calibri" panose="020F0502020204030204" pitchFamily="34" charset="0"/>
                <a:ea typeface="Calibri" panose="020F0502020204030204" pitchFamily="34" charset="0"/>
                <a:cs typeface="Arial" panose="020B0604020202020204" pitchFamily="34" charset="0"/>
              </a:rPr>
              <a:t>: </a:t>
            </a:r>
          </a:p>
          <a:p>
            <a:pPr algn="just" rtl="1">
              <a:lnSpc>
                <a:spcPct val="107000"/>
              </a:lnSpc>
              <a:spcAft>
                <a:spcPts val="800"/>
              </a:spcAft>
              <a:buNone/>
            </a:pPr>
            <a:r>
              <a:rPr lang="ar-SA" sz="3200" b="1" kern="100" dirty="0">
                <a:effectLst/>
                <a:latin typeface="Calibri" panose="020F0502020204030204" pitchFamily="34" charset="0"/>
                <a:ea typeface="Calibri" panose="020F0502020204030204" pitchFamily="34" charset="0"/>
                <a:cs typeface="Arial" panose="020B0604020202020204" pitchFamily="34" charset="0"/>
              </a:rPr>
              <a:t>1- م</a:t>
            </a:r>
            <a:r>
              <a:rPr lang="ar-DZ" sz="3200" b="1" kern="100" dirty="0">
                <a:effectLst/>
                <a:latin typeface="Calibri" panose="020F0502020204030204" pitchFamily="34" charset="0"/>
                <a:ea typeface="Calibri" panose="020F0502020204030204" pitchFamily="34" charset="0"/>
                <a:cs typeface="Arial" panose="020B0604020202020204" pitchFamily="34" charset="0"/>
              </a:rPr>
              <a:t>ُ</a:t>
            </a:r>
            <a:r>
              <a:rPr lang="ar-SA" sz="3200" b="1" kern="100" dirty="0">
                <a:effectLst/>
                <a:latin typeface="Calibri" panose="020F0502020204030204" pitchFamily="34" charset="0"/>
                <a:ea typeface="Calibri" panose="020F0502020204030204" pitchFamily="34" charset="0"/>
                <a:cs typeface="Arial" panose="020B0604020202020204" pitchFamily="34" charset="0"/>
              </a:rPr>
              <a:t>شاهدة البرنامج: </a:t>
            </a:r>
            <a:r>
              <a:rPr lang="ar-SA" sz="2800" kern="100" dirty="0">
                <a:effectLst/>
                <a:latin typeface="Calibri" panose="020F0502020204030204" pitchFamily="34" charset="0"/>
                <a:ea typeface="Calibri" panose="020F0502020204030204" pitchFamily="34" charset="0"/>
                <a:cs typeface="Arial" panose="020B0604020202020204" pitchFamily="34" charset="0"/>
              </a:rPr>
              <a:t>ق</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بل ب</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err="1">
                <a:effectLst/>
                <a:latin typeface="Calibri" panose="020F0502020204030204" pitchFamily="34" charset="0"/>
                <a:ea typeface="Calibri" panose="020F0502020204030204" pitchFamily="34" charset="0"/>
                <a:cs typeface="Arial" panose="020B0604020202020204" pitchFamily="34" charset="0"/>
              </a:rPr>
              <a:t>دء</a:t>
            </a:r>
            <a:r>
              <a:rPr lang="ar-DZ" sz="2800" kern="100" dirty="0">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 الت</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حليل، يجب م</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شاهدة البرنامج ب</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شكل كامل أو بعض الحلقات الرئيسية</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 ل</a:t>
            </a:r>
            <a:r>
              <a:rPr lang="ar-DZ" sz="2800" kern="100" dirty="0">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فهم الم</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err="1">
                <a:effectLst/>
                <a:latin typeface="Calibri" panose="020F0502020204030204" pitchFamily="34" charset="0"/>
                <a:ea typeface="Calibri" panose="020F0502020204030204" pitchFamily="34" charset="0"/>
                <a:cs typeface="Arial" panose="020B0604020202020204" pitchFamily="34" charset="0"/>
              </a:rPr>
              <a:t>حتوى</a:t>
            </a:r>
            <a:r>
              <a:rPr lang="ar-SA" sz="2800" kern="100" dirty="0">
                <a:effectLst/>
                <a:latin typeface="Calibri" panose="020F0502020204030204" pitchFamily="34" charset="0"/>
                <a:ea typeface="Calibri" panose="020F0502020204030204" pitchFamily="34" charset="0"/>
                <a:cs typeface="Arial" panose="020B0604020202020204" pitchFamily="34" charset="0"/>
              </a:rPr>
              <a:t> والرسالة الع</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امة ل</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لبرنامج</a:t>
            </a:r>
            <a:r>
              <a:rPr lang="fr-FR" sz="2800" kern="100" dirty="0">
                <a:effectLst/>
                <a:latin typeface="Calibri" panose="020F0502020204030204" pitchFamily="34" charset="0"/>
                <a:ea typeface="Calibri" panose="020F0502020204030204" pitchFamily="34" charset="0"/>
                <a:cs typeface="Arial" panose="020B0604020202020204" pitchFamily="34" charset="0"/>
              </a:rPr>
              <a:t>.</a:t>
            </a:r>
          </a:p>
          <a:p>
            <a:pPr algn="just" rtl="1">
              <a:lnSpc>
                <a:spcPct val="107000"/>
              </a:lnSpc>
              <a:spcAft>
                <a:spcPts val="800"/>
              </a:spcAft>
              <a:buNone/>
            </a:pPr>
            <a:r>
              <a:rPr lang="ar-SA" sz="2800" kern="100" dirty="0">
                <a:effectLst/>
                <a:latin typeface="Calibri" panose="020F0502020204030204" pitchFamily="34" charset="0"/>
                <a:ea typeface="Calibri" panose="020F0502020204030204" pitchFamily="34" charset="0"/>
                <a:cs typeface="Arial" panose="020B0604020202020204" pitchFamily="34" charset="0"/>
              </a:rPr>
              <a:t> </a:t>
            </a:r>
            <a:r>
              <a:rPr lang="fr-FR" sz="3200" b="1" kern="100" dirty="0">
                <a:effectLst/>
                <a:latin typeface="Calibri" panose="020F0502020204030204" pitchFamily="34" charset="0"/>
                <a:ea typeface="Calibri" panose="020F0502020204030204" pitchFamily="34" charset="0"/>
                <a:cs typeface="Arial" panose="020B0604020202020204" pitchFamily="34" charset="0"/>
              </a:rPr>
              <a:t>2</a:t>
            </a:r>
            <a:r>
              <a:rPr lang="ar-SA" sz="3200" b="1" kern="100" dirty="0">
                <a:effectLst/>
                <a:latin typeface="Calibri" panose="020F0502020204030204" pitchFamily="34" charset="0"/>
                <a:ea typeface="Calibri" panose="020F0502020204030204" pitchFamily="34" charset="0"/>
                <a:cs typeface="Arial" panose="020B0604020202020204" pitchFamily="34" charset="0"/>
              </a:rPr>
              <a:t>- تحليل اله</a:t>
            </a:r>
            <a:r>
              <a:rPr lang="ar-DZ" sz="3200" b="1" kern="100" dirty="0">
                <a:effectLst/>
                <a:latin typeface="Calibri" panose="020F0502020204030204" pitchFamily="34" charset="0"/>
                <a:ea typeface="Calibri" panose="020F0502020204030204" pitchFamily="34" charset="0"/>
                <a:cs typeface="Arial" panose="020B0604020202020204" pitchFamily="34" charset="0"/>
              </a:rPr>
              <a:t>َ</a:t>
            </a:r>
            <a:r>
              <a:rPr lang="ar-SA" sz="3200" b="1" kern="100" dirty="0">
                <a:effectLst/>
                <a:latin typeface="Calibri" panose="020F0502020204030204" pitchFamily="34" charset="0"/>
                <a:ea typeface="Calibri" panose="020F0502020204030204" pitchFamily="34" charset="0"/>
                <a:cs typeface="Arial" panose="020B0604020202020204" pitchFamily="34" charset="0"/>
              </a:rPr>
              <a:t>د</a:t>
            </a:r>
            <a:r>
              <a:rPr lang="ar-DZ" sz="3200" b="1" kern="100" dirty="0">
                <a:effectLst/>
                <a:latin typeface="Calibri" panose="020F0502020204030204" pitchFamily="34" charset="0"/>
                <a:ea typeface="Calibri" panose="020F0502020204030204" pitchFamily="34" charset="0"/>
                <a:cs typeface="Arial" panose="020B0604020202020204" pitchFamily="34" charset="0"/>
              </a:rPr>
              <a:t>َ</a:t>
            </a:r>
            <a:r>
              <a:rPr lang="ar-SA" sz="3200" b="1" kern="100" dirty="0">
                <a:effectLst/>
                <a:latin typeface="Calibri" panose="020F0502020204030204" pitchFamily="34" charset="0"/>
                <a:ea typeface="Calibri" panose="020F0502020204030204" pitchFamily="34" charset="0"/>
                <a:cs typeface="Arial" panose="020B0604020202020204" pitchFamily="34" charset="0"/>
              </a:rPr>
              <a:t>ف: </a:t>
            </a:r>
            <a:r>
              <a:rPr lang="ar-SA" sz="2800" kern="100" dirty="0">
                <a:effectLst/>
                <a:latin typeface="Calibri" panose="020F0502020204030204" pitchFamily="34" charset="0"/>
                <a:ea typeface="Calibri" panose="020F0502020204030204" pitchFamily="34" charset="0"/>
                <a:cs typeface="Arial" panose="020B0604020202020204" pitchFamily="34" charset="0"/>
              </a:rPr>
              <a:t>ما ه</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و اله</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دف الع</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ام للب</a:t>
            </a:r>
            <a:r>
              <a:rPr lang="ar-DZ" sz="2800" kern="100" dirty="0">
                <a:latin typeface="Calibri" panose="020F0502020204030204" pitchFamily="34" charset="0"/>
                <a:ea typeface="Calibri" panose="020F0502020204030204" pitchFamily="34" charset="0"/>
                <a:cs typeface="Arial" panose="020B0604020202020204" pitchFamily="34" charset="0"/>
              </a:rPr>
              <a:t>ِ</a:t>
            </a:r>
            <a:r>
              <a:rPr lang="ar-SA" sz="2800" kern="100" dirty="0" err="1">
                <a:effectLst/>
                <a:latin typeface="Calibri" panose="020F0502020204030204" pitchFamily="34" charset="0"/>
                <a:ea typeface="Calibri" panose="020F0502020204030204" pitchFamily="34" charset="0"/>
                <a:cs typeface="Arial" panose="020B0604020202020204" pitchFamily="34" charset="0"/>
              </a:rPr>
              <a:t>رنامج</a:t>
            </a:r>
            <a:r>
              <a:rPr lang="ar-SA" sz="2800" kern="100" dirty="0">
                <a:effectLst/>
                <a:latin typeface="Calibri" panose="020F0502020204030204" pitchFamily="34" charset="0"/>
                <a:ea typeface="Calibri" panose="020F0502020204030204" pitchFamily="34" charset="0"/>
                <a:cs typeface="Arial" panose="020B0604020202020204" pitchFamily="34" charset="0"/>
              </a:rPr>
              <a:t>؟ هل ي</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هدف إلى الت</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err="1">
                <a:effectLst/>
                <a:latin typeface="Calibri" panose="020F0502020204030204" pitchFamily="34" charset="0"/>
                <a:ea typeface="Calibri" panose="020F0502020204030204" pitchFamily="34" charset="0"/>
                <a:cs typeface="Arial" panose="020B0604020202020204" pitchFamily="34" charset="0"/>
              </a:rPr>
              <a:t>سلية</a:t>
            </a:r>
            <a:r>
              <a:rPr lang="ar-SA" sz="2800" kern="100" dirty="0">
                <a:effectLst/>
                <a:latin typeface="Calibri" panose="020F0502020204030204" pitchFamily="34" charset="0"/>
                <a:ea typeface="Calibri" panose="020F0502020204030204" pitchFamily="34" charset="0"/>
                <a:cs typeface="Arial" panose="020B0604020202020204" pitchFamily="34" charset="0"/>
              </a:rPr>
              <a:t>، الت</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عليم، </a:t>
            </a:r>
            <a:r>
              <a:rPr lang="ar-SA" sz="2800" kern="100" dirty="0" err="1">
                <a:effectLst/>
                <a:latin typeface="Calibri" panose="020F0502020204030204" pitchFamily="34" charset="0"/>
                <a:ea typeface="Calibri" panose="020F0502020204030204" pitchFamily="34" charset="0"/>
                <a:cs typeface="Arial" panose="020B0604020202020204" pitchFamily="34" charset="0"/>
              </a:rPr>
              <a:t>الإ</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لهام أو ت</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وفير المعلومات؟</a:t>
            </a:r>
            <a:endParaRPr lang="fr-FR" sz="2800" kern="100" dirty="0">
              <a:effectLst/>
              <a:latin typeface="Calibri" panose="020F0502020204030204" pitchFamily="34" charset="0"/>
              <a:ea typeface="Calibri" panose="020F0502020204030204" pitchFamily="34" charset="0"/>
              <a:cs typeface="Arial" panose="020B0604020202020204" pitchFamily="34" charset="0"/>
            </a:endParaRPr>
          </a:p>
          <a:p>
            <a:pPr algn="r">
              <a:buNone/>
            </a:pPr>
            <a:r>
              <a:rPr lang="ar-DZ" sz="3200" b="1" dirty="0">
                <a:latin typeface="Calibri" panose="020F0502020204030204" pitchFamily="34" charset="0"/>
                <a:ea typeface="Calibri" panose="020F0502020204030204" pitchFamily="34" charset="0"/>
                <a:cs typeface="Arial" panose="020B0604020202020204" pitchFamily="34" charset="0"/>
              </a:rPr>
              <a:t>3-</a:t>
            </a:r>
            <a:r>
              <a:rPr lang="ar-SA" sz="3200" b="1" dirty="0">
                <a:effectLst/>
                <a:ea typeface="Calibri" panose="020F0502020204030204" pitchFamily="34" charset="0"/>
                <a:cs typeface="Calibri" panose="020F0502020204030204" pitchFamily="34" charset="0"/>
              </a:rPr>
              <a:t> </a:t>
            </a:r>
            <a:r>
              <a:rPr lang="ar-SA" sz="3200" b="1" dirty="0">
                <a:effectLst/>
                <a:latin typeface="Calibri" panose="020F0502020204030204" pitchFamily="34" charset="0"/>
                <a:ea typeface="Calibri" panose="020F0502020204030204" pitchFamily="34" charset="0"/>
                <a:cs typeface="Arial" panose="020B0604020202020204" pitchFamily="34" charset="0"/>
              </a:rPr>
              <a:t>تحليل الشخصيات: </a:t>
            </a:r>
            <a:r>
              <a:rPr lang="ar-SA" sz="2800" dirty="0">
                <a:effectLst/>
                <a:latin typeface="Calibri" panose="020F0502020204030204" pitchFamily="34" charset="0"/>
                <a:ea typeface="Calibri" panose="020F0502020204030204" pitchFamily="34" charset="0"/>
                <a:cs typeface="Arial" panose="020B0604020202020204" pitchFamily="34" charset="0"/>
              </a:rPr>
              <a:t>م</a:t>
            </a:r>
            <a:r>
              <a:rPr lang="ar-DZ" sz="2800" dirty="0">
                <a:effectLst/>
                <a:latin typeface="Calibri" panose="020F0502020204030204" pitchFamily="34" charset="0"/>
                <a:ea typeface="Calibri" panose="020F0502020204030204" pitchFamily="34" charset="0"/>
                <a:cs typeface="Arial" panose="020B0604020202020204" pitchFamily="34" charset="0"/>
              </a:rPr>
              <a:t>َ</a:t>
            </a:r>
            <a:r>
              <a:rPr lang="ar-SA" sz="2800" dirty="0">
                <a:effectLst/>
                <a:latin typeface="Calibri" panose="020F0502020204030204" pitchFamily="34" charset="0"/>
                <a:ea typeface="Calibri" panose="020F0502020204030204" pitchFamily="34" charset="0"/>
                <a:cs typeface="Arial" panose="020B0604020202020204" pitchFamily="34" charset="0"/>
              </a:rPr>
              <a:t>ن</a:t>
            </a:r>
            <a:r>
              <a:rPr lang="ar-DZ" sz="2800" dirty="0">
                <a:effectLst/>
                <a:latin typeface="Calibri" panose="020F0502020204030204" pitchFamily="34" charset="0"/>
                <a:ea typeface="Calibri" panose="020F0502020204030204" pitchFamily="34" charset="0"/>
                <a:cs typeface="Arial" panose="020B0604020202020204" pitchFamily="34" charset="0"/>
              </a:rPr>
              <a:t>ْ</a:t>
            </a:r>
            <a:r>
              <a:rPr lang="ar-SA" sz="2800" dirty="0">
                <a:effectLst/>
                <a:latin typeface="Calibri" panose="020F0502020204030204" pitchFamily="34" charset="0"/>
                <a:ea typeface="Calibri" panose="020F0502020204030204" pitchFamily="34" charset="0"/>
                <a:cs typeface="Arial" panose="020B0604020202020204" pitchFamily="34" charset="0"/>
              </a:rPr>
              <a:t> ه</a:t>
            </a:r>
            <a:r>
              <a:rPr lang="ar-DZ" sz="2800" dirty="0">
                <a:effectLst/>
                <a:latin typeface="Calibri" panose="020F0502020204030204" pitchFamily="34" charset="0"/>
                <a:ea typeface="Calibri" panose="020F0502020204030204" pitchFamily="34" charset="0"/>
                <a:cs typeface="Arial" panose="020B0604020202020204" pitchFamily="34" charset="0"/>
              </a:rPr>
              <a:t>ُ</a:t>
            </a:r>
            <a:r>
              <a:rPr lang="ar-SA" sz="2800" dirty="0">
                <a:effectLst/>
                <a:latin typeface="Calibri" panose="020F0502020204030204" pitchFamily="34" charset="0"/>
                <a:ea typeface="Calibri" panose="020F0502020204030204" pitchFamily="34" charset="0"/>
                <a:cs typeface="Arial" panose="020B0604020202020204" pitchFamily="34" charset="0"/>
              </a:rPr>
              <a:t>م الش</a:t>
            </a:r>
            <a:r>
              <a:rPr lang="ar-DZ" sz="2800" dirty="0">
                <a:effectLst/>
                <a:latin typeface="Calibri" panose="020F0502020204030204" pitchFamily="34" charset="0"/>
                <a:ea typeface="Calibri" panose="020F0502020204030204" pitchFamily="34" charset="0"/>
                <a:cs typeface="Arial" panose="020B0604020202020204" pitchFamily="34" charset="0"/>
              </a:rPr>
              <a:t>َ</a:t>
            </a:r>
            <a:r>
              <a:rPr lang="ar-SA" sz="2800" dirty="0" err="1">
                <a:effectLst/>
                <a:latin typeface="Calibri" panose="020F0502020204030204" pitchFamily="34" charset="0"/>
                <a:ea typeface="Calibri" panose="020F0502020204030204" pitchFamily="34" charset="0"/>
                <a:cs typeface="Arial" panose="020B0604020202020204" pitchFamily="34" charset="0"/>
              </a:rPr>
              <a:t>خصيات</a:t>
            </a:r>
            <a:r>
              <a:rPr lang="ar-SA" sz="2800" dirty="0">
                <a:effectLst/>
                <a:latin typeface="Calibri" panose="020F0502020204030204" pitchFamily="34" charset="0"/>
                <a:ea typeface="Calibri" panose="020F0502020204030204" pitchFamily="34" charset="0"/>
                <a:cs typeface="Arial" panose="020B0604020202020204" pitchFamily="34" charset="0"/>
              </a:rPr>
              <a:t> الر</a:t>
            </a:r>
            <a:r>
              <a:rPr lang="ar-DZ" sz="2800" dirty="0">
                <a:effectLst/>
                <a:latin typeface="Calibri" panose="020F0502020204030204" pitchFamily="34" charset="0"/>
                <a:ea typeface="Calibri" panose="020F0502020204030204" pitchFamily="34" charset="0"/>
                <a:cs typeface="Arial" panose="020B0604020202020204" pitchFamily="34" charset="0"/>
              </a:rPr>
              <a:t>َ</a:t>
            </a:r>
            <a:r>
              <a:rPr lang="ar-SA" sz="2800" dirty="0" err="1">
                <a:effectLst/>
                <a:latin typeface="Calibri" panose="020F0502020204030204" pitchFamily="34" charset="0"/>
                <a:ea typeface="Calibri" panose="020F0502020204030204" pitchFamily="34" charset="0"/>
                <a:cs typeface="Arial" panose="020B0604020202020204" pitchFamily="34" charset="0"/>
              </a:rPr>
              <a:t>ئيسية</a:t>
            </a:r>
            <a:r>
              <a:rPr lang="ar-SA" sz="2800" dirty="0">
                <a:effectLst/>
                <a:latin typeface="Calibri" panose="020F0502020204030204" pitchFamily="34" charset="0"/>
                <a:ea typeface="Calibri" panose="020F0502020204030204" pitchFamily="34" charset="0"/>
                <a:cs typeface="Arial" panose="020B0604020202020204" pitchFamily="34" charset="0"/>
              </a:rPr>
              <a:t> في البرنامج؟ وما هي ص</a:t>
            </a:r>
            <a:r>
              <a:rPr lang="ar-DZ" sz="2800" dirty="0">
                <a:effectLst/>
                <a:latin typeface="Calibri" panose="020F0502020204030204" pitchFamily="34" charset="0"/>
                <a:ea typeface="Calibri" panose="020F0502020204030204" pitchFamily="34" charset="0"/>
                <a:cs typeface="Arial" panose="020B0604020202020204" pitchFamily="34" charset="0"/>
              </a:rPr>
              <a:t>ِ</a:t>
            </a:r>
            <a:r>
              <a:rPr lang="ar-SA" sz="2800" dirty="0">
                <a:effectLst/>
                <a:latin typeface="Calibri" panose="020F0502020204030204" pitchFamily="34" charset="0"/>
                <a:ea typeface="Calibri" panose="020F0502020204030204" pitchFamily="34" charset="0"/>
                <a:cs typeface="Arial" panose="020B0604020202020204" pitchFamily="34" charset="0"/>
              </a:rPr>
              <a:t>فاتهم ود</a:t>
            </a:r>
            <a:r>
              <a:rPr lang="ar-DZ" sz="2800" dirty="0">
                <a:effectLst/>
                <a:latin typeface="Calibri" panose="020F0502020204030204" pitchFamily="34" charset="0"/>
                <a:ea typeface="Calibri" panose="020F0502020204030204" pitchFamily="34" charset="0"/>
                <a:cs typeface="Arial" panose="020B0604020202020204" pitchFamily="34" charset="0"/>
              </a:rPr>
              <a:t>َ</a:t>
            </a:r>
            <a:r>
              <a:rPr lang="ar-SA" sz="2800" dirty="0">
                <a:effectLst/>
                <a:latin typeface="Calibri" panose="020F0502020204030204" pitchFamily="34" charset="0"/>
                <a:ea typeface="Calibri" panose="020F0502020204030204" pitchFamily="34" charset="0"/>
                <a:cs typeface="Arial" panose="020B0604020202020204" pitchFamily="34" charset="0"/>
              </a:rPr>
              <a:t>و</a:t>
            </a:r>
            <a:r>
              <a:rPr lang="ar-DZ" sz="2800" dirty="0">
                <a:effectLst/>
                <a:latin typeface="Calibri" panose="020F0502020204030204" pitchFamily="34" charset="0"/>
                <a:ea typeface="Calibri" panose="020F0502020204030204" pitchFamily="34" charset="0"/>
                <a:cs typeface="Arial" panose="020B0604020202020204" pitchFamily="34" charset="0"/>
              </a:rPr>
              <a:t>ْ</a:t>
            </a:r>
            <a:r>
              <a:rPr lang="ar-SA" sz="2800" dirty="0">
                <a:effectLst/>
                <a:latin typeface="Calibri" panose="020F0502020204030204" pitchFamily="34" charset="0"/>
                <a:ea typeface="Calibri" panose="020F0502020204030204" pitchFamily="34" charset="0"/>
                <a:cs typeface="Arial" panose="020B0604020202020204" pitchFamily="34" charset="0"/>
              </a:rPr>
              <a:t>ره</a:t>
            </a:r>
            <a:r>
              <a:rPr lang="ar-DZ" sz="2800" dirty="0">
                <a:effectLst/>
                <a:latin typeface="Calibri" panose="020F0502020204030204" pitchFamily="34" charset="0"/>
                <a:ea typeface="Calibri" panose="020F0502020204030204" pitchFamily="34" charset="0"/>
                <a:cs typeface="Arial" panose="020B0604020202020204" pitchFamily="34" charset="0"/>
              </a:rPr>
              <a:t>ُ</a:t>
            </a:r>
            <a:r>
              <a:rPr lang="ar-SA" sz="2800" dirty="0">
                <a:effectLst/>
                <a:latin typeface="Calibri" panose="020F0502020204030204" pitchFamily="34" charset="0"/>
                <a:ea typeface="Calibri" panose="020F0502020204030204" pitchFamily="34" charset="0"/>
                <a:cs typeface="Arial" panose="020B0604020202020204" pitchFamily="34" charset="0"/>
              </a:rPr>
              <a:t>م</a:t>
            </a:r>
            <a:r>
              <a:rPr lang="ar-DZ" sz="2800" dirty="0">
                <a:latin typeface="Calibri" panose="020F0502020204030204" pitchFamily="34" charset="0"/>
                <a:ea typeface="Calibri" panose="020F0502020204030204" pitchFamily="34" charset="0"/>
                <a:cs typeface="Arial" panose="020B0604020202020204" pitchFamily="34" charset="0"/>
              </a:rPr>
              <a:t> </a:t>
            </a:r>
            <a:r>
              <a:rPr lang="ar-SA" sz="2800" dirty="0">
                <a:effectLst/>
                <a:latin typeface="Calibri" panose="020F0502020204030204" pitchFamily="34" charset="0"/>
                <a:ea typeface="Calibri" panose="020F0502020204030204" pitchFamily="34" charset="0"/>
                <a:cs typeface="Arial" panose="020B0604020202020204" pitchFamily="34" charset="0"/>
              </a:rPr>
              <a:t>في</a:t>
            </a:r>
            <a:r>
              <a:rPr lang="ar-DZ" sz="2800" dirty="0">
                <a:effectLst/>
                <a:latin typeface="Calibri" panose="020F0502020204030204" pitchFamily="34" charset="0"/>
                <a:ea typeface="Calibri" panose="020F0502020204030204" pitchFamily="34" charset="0"/>
                <a:cs typeface="Arial" panose="020B0604020202020204" pitchFamily="34" charset="0"/>
              </a:rPr>
              <a:t> </a:t>
            </a:r>
            <a:r>
              <a:rPr lang="ar-SA" sz="2800" dirty="0">
                <a:latin typeface="Calibri" panose="020F0502020204030204" pitchFamily="34" charset="0"/>
                <a:ea typeface="Calibri" panose="020F0502020204030204" pitchFamily="34" charset="0"/>
              </a:rPr>
              <a:t>الق</a:t>
            </a:r>
            <a:r>
              <a:rPr lang="ar-DZ" sz="2800" dirty="0">
                <a:latin typeface="Calibri" panose="020F0502020204030204" pitchFamily="34" charset="0"/>
                <a:ea typeface="Calibri" panose="020F0502020204030204" pitchFamily="34" charset="0"/>
              </a:rPr>
              <a:t>ِ</a:t>
            </a:r>
            <a:r>
              <a:rPr lang="ar-SA" sz="2800" dirty="0" err="1">
                <a:latin typeface="Calibri" panose="020F0502020204030204" pitchFamily="34" charset="0"/>
                <a:ea typeface="Calibri" panose="020F0502020204030204" pitchFamily="34" charset="0"/>
              </a:rPr>
              <a:t>صة</a:t>
            </a:r>
            <a:r>
              <a:rPr lang="ar-SA" sz="2800" dirty="0">
                <a:latin typeface="Calibri" panose="020F0502020204030204" pitchFamily="34" charset="0"/>
                <a:ea typeface="Calibri" panose="020F0502020204030204" pitchFamily="34" charset="0"/>
              </a:rPr>
              <a:t>؟</a:t>
            </a:r>
            <a:r>
              <a:rPr lang="ar-DZ" sz="2800" dirty="0">
                <a:latin typeface="Calibri" panose="020F0502020204030204" pitchFamily="34" charset="0"/>
                <a:ea typeface="Calibri" panose="020F0502020204030204" pitchFamily="34" charset="0"/>
              </a:rPr>
              <a:t> </a:t>
            </a:r>
            <a:endParaRPr lang="fr-FR" sz="2800" dirty="0"/>
          </a:p>
        </p:txBody>
      </p:sp>
    </p:spTree>
    <p:extLst>
      <p:ext uri="{BB962C8B-B14F-4D97-AF65-F5344CB8AC3E}">
        <p14:creationId xmlns:p14="http://schemas.microsoft.com/office/powerpoint/2010/main" val="3225793910"/>
      </p:ext>
    </p:extLst>
  </p:cSld>
  <p:clrMapOvr>
    <a:masterClrMapping/>
  </p:clrMapOvr>
  <p:transition spd="med" advTm="507434">
    <p:pull/>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FAC9E0-6F64-9EE9-B40D-6C6400DBFBC8}"/>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DC8A20FB-720E-81D1-EE4B-861A38FF936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69AD148-DA51-6B6F-3D36-FE85047251CA}"/>
              </a:ext>
            </a:extLst>
          </p:cNvPr>
          <p:cNvSpPr/>
          <p:nvPr/>
        </p:nvSpPr>
        <p:spPr>
          <a:xfrm rot="16200000" flipV="1">
            <a:off x="-2786743" y="4262694"/>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423BFDCC-C36C-86DC-38F1-6F1748B3C066}"/>
              </a:ext>
            </a:extLst>
          </p:cNvPr>
          <p:cNvSpPr/>
          <p:nvPr/>
        </p:nvSpPr>
        <p:spPr>
          <a:xfrm>
            <a:off x="3459168" y="52839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97DBA901-E42F-5C06-2EBD-C9A041A56C6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Espace réservé pour une image  6">
            <a:extLst>
              <a:ext uri="{FF2B5EF4-FFF2-40B4-BE49-F238E27FC236}">
                <a16:creationId xmlns:a16="http://schemas.microsoft.com/office/drawing/2014/main" id="{57DC1E12-C8CC-331B-6B7A-F02540FD1511}"/>
              </a:ext>
            </a:extLst>
          </p:cNvPr>
          <p:cNvSpPr>
            <a:spLocks noGrp="1"/>
          </p:cNvSpPr>
          <p:nvPr>
            <p:ph type="pic" sz="quarter" idx="10"/>
          </p:nvPr>
        </p:nvSpPr>
        <p:spPr>
          <a:xfrm>
            <a:off x="-2220520" y="-832103"/>
            <a:ext cx="6826172" cy="6857998"/>
          </a:xfrm>
        </p:spPr>
      </p:sp>
      <p:sp>
        <p:nvSpPr>
          <p:cNvPr id="9" name="ZoneTexte 8">
            <a:extLst>
              <a:ext uri="{FF2B5EF4-FFF2-40B4-BE49-F238E27FC236}">
                <a16:creationId xmlns:a16="http://schemas.microsoft.com/office/drawing/2014/main" id="{6728E591-5F18-7525-DE96-C2909313CA6E}"/>
              </a:ext>
            </a:extLst>
          </p:cNvPr>
          <p:cNvSpPr txBox="1"/>
          <p:nvPr/>
        </p:nvSpPr>
        <p:spPr>
          <a:xfrm>
            <a:off x="3712837" y="719767"/>
            <a:ext cx="7222732" cy="1234825"/>
          </a:xfrm>
          <a:prstGeom prst="rect">
            <a:avLst/>
          </a:prstGeom>
          <a:noFill/>
        </p:spPr>
        <p:txBody>
          <a:bodyPr wrap="square">
            <a:spAutoFit/>
          </a:bodyPr>
          <a:lstStyle/>
          <a:p>
            <a:pPr algn="ctr">
              <a:lnSpc>
                <a:spcPct val="120000"/>
              </a:lnSpc>
            </a:pPr>
            <a:r>
              <a:rPr lang="ar-DZ" sz="3200" b="1" dirty="0">
                <a:solidFill>
                  <a:srgbClr val="00B0F0"/>
                </a:solidFill>
                <a:latin typeface="Alexandria" charset="0"/>
                <a:cs typeface="Alexandria" charset="0"/>
              </a:rPr>
              <a:t>كيف نحلّل برنامج تلفزيوني؟  </a:t>
            </a:r>
          </a:p>
          <a:p>
            <a:pPr algn="ctr">
              <a:lnSpc>
                <a:spcPct val="120000"/>
              </a:lnSpc>
            </a:pPr>
            <a:endParaRPr lang="ar-DZ" sz="3200" b="1" dirty="0">
              <a:solidFill>
                <a:srgbClr val="00B0F0"/>
              </a:solidFill>
              <a:latin typeface="Alexandria" charset="0"/>
              <a:cs typeface="Alexandria" charset="0"/>
            </a:endParaRPr>
          </a:p>
        </p:txBody>
      </p:sp>
      <p:sp>
        <p:nvSpPr>
          <p:cNvPr id="10" name="Rectangle 9">
            <a:extLst>
              <a:ext uri="{FF2B5EF4-FFF2-40B4-BE49-F238E27FC236}">
                <a16:creationId xmlns:a16="http://schemas.microsoft.com/office/drawing/2014/main" id="{9C7C7AC0-90FA-5F78-F6E0-B3BFD2313527}"/>
              </a:ext>
            </a:extLst>
          </p:cNvPr>
          <p:cNvSpPr/>
          <p:nvPr/>
        </p:nvSpPr>
        <p:spPr>
          <a:xfrm>
            <a:off x="4475196" y="622155"/>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06</a:t>
            </a:r>
            <a:endParaRPr lang="en-US" sz="4000" b="1" dirty="0">
              <a:ea typeface="Roboto Light" panose="02000000000000000000" pitchFamily="2" charset="0"/>
            </a:endParaRPr>
          </a:p>
        </p:txBody>
      </p:sp>
      <p:sp>
        <p:nvSpPr>
          <p:cNvPr id="4" name="ZoneTexte 3">
            <a:extLst>
              <a:ext uri="{FF2B5EF4-FFF2-40B4-BE49-F238E27FC236}">
                <a16:creationId xmlns:a16="http://schemas.microsoft.com/office/drawing/2014/main" id="{78E13608-486A-4887-4759-D75CCE01C87B}"/>
              </a:ext>
            </a:extLst>
          </p:cNvPr>
          <p:cNvSpPr txBox="1"/>
          <p:nvPr/>
        </p:nvSpPr>
        <p:spPr>
          <a:xfrm>
            <a:off x="2220520" y="1796110"/>
            <a:ext cx="8583559" cy="3637150"/>
          </a:xfrm>
          <a:prstGeom prst="rect">
            <a:avLst/>
          </a:prstGeom>
          <a:noFill/>
        </p:spPr>
        <p:txBody>
          <a:bodyPr wrap="square">
            <a:spAutoFit/>
          </a:bodyPr>
          <a:lstStyle/>
          <a:p>
            <a:pPr algn="just" rtl="1">
              <a:lnSpc>
                <a:spcPct val="107000"/>
              </a:lnSpc>
              <a:spcAft>
                <a:spcPts val="800"/>
              </a:spcAft>
              <a:buNone/>
            </a:pPr>
            <a:r>
              <a:rPr lang="fr-FR" sz="1800" kern="100" dirty="0">
                <a:effectLst/>
                <a:latin typeface="Arial" panose="020B0604020202020204" pitchFamily="34" charset="0"/>
                <a:ea typeface="Calibri" panose="020F0502020204030204" pitchFamily="34" charset="0"/>
                <a:cs typeface="Arial" panose="020B0604020202020204" pitchFamily="34" charset="0"/>
              </a:rPr>
              <a:t> </a:t>
            </a:r>
            <a:endParaRPr lang="fr-FR" sz="10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fr-FR" sz="3200" b="1" kern="100" dirty="0">
                <a:effectLst/>
                <a:latin typeface="Calibri" panose="020F0502020204030204" pitchFamily="34" charset="0"/>
                <a:ea typeface="Calibri" panose="020F0502020204030204" pitchFamily="34" charset="0"/>
                <a:cs typeface="Arial" panose="020B0604020202020204" pitchFamily="34" charset="0"/>
              </a:rPr>
              <a:t>4</a:t>
            </a:r>
            <a:r>
              <a:rPr lang="ar-SA" sz="3200" b="1" kern="100" dirty="0">
                <a:effectLst/>
                <a:latin typeface="Calibri" panose="020F0502020204030204" pitchFamily="34" charset="0"/>
                <a:ea typeface="Calibri" panose="020F0502020204030204" pitchFamily="34" charset="0"/>
                <a:cs typeface="Arial" panose="020B0604020202020204" pitchFamily="34" charset="0"/>
              </a:rPr>
              <a:t>- ت</a:t>
            </a:r>
            <a:r>
              <a:rPr lang="ar-DZ" sz="3200" b="1" kern="100" dirty="0">
                <a:effectLst/>
                <a:latin typeface="Calibri" panose="020F0502020204030204" pitchFamily="34" charset="0"/>
                <a:ea typeface="Calibri" panose="020F0502020204030204" pitchFamily="34" charset="0"/>
                <a:cs typeface="Arial" panose="020B0604020202020204" pitchFamily="34" charset="0"/>
              </a:rPr>
              <a:t>ً</a:t>
            </a:r>
            <a:r>
              <a:rPr lang="ar-SA" sz="3200" b="1" kern="100" dirty="0">
                <a:effectLst/>
                <a:latin typeface="Calibri" panose="020F0502020204030204" pitchFamily="34" charset="0"/>
                <a:ea typeface="Calibri" panose="020F0502020204030204" pitchFamily="34" charset="0"/>
                <a:cs typeface="Arial" panose="020B0604020202020204" pitchFamily="34" charset="0"/>
              </a:rPr>
              <a:t>حليل الق</a:t>
            </a:r>
            <a:r>
              <a:rPr lang="ar-DZ" sz="3200" b="1" kern="100" dirty="0">
                <a:effectLst/>
                <a:latin typeface="Calibri" panose="020F0502020204030204" pitchFamily="34" charset="0"/>
                <a:ea typeface="Calibri" panose="020F0502020204030204" pitchFamily="34" charset="0"/>
                <a:cs typeface="Arial" panose="020B0604020202020204" pitchFamily="34" charset="0"/>
              </a:rPr>
              <a:t>ِ</a:t>
            </a:r>
            <a:r>
              <a:rPr lang="ar-SA" sz="3200" b="1" kern="100" dirty="0" err="1">
                <a:effectLst/>
                <a:latin typeface="Calibri" panose="020F0502020204030204" pitchFamily="34" charset="0"/>
                <a:ea typeface="Calibri" panose="020F0502020204030204" pitchFamily="34" charset="0"/>
                <a:cs typeface="Arial" panose="020B0604020202020204" pitchFamily="34" charset="0"/>
              </a:rPr>
              <a:t>صة</a:t>
            </a:r>
            <a:r>
              <a:rPr lang="ar-SA" sz="3200" b="1" kern="100" dirty="0">
                <a:effectLst/>
                <a:latin typeface="Calibri" panose="020F0502020204030204" pitchFamily="34" charset="0"/>
                <a:ea typeface="Calibri" panose="020F0502020204030204" pitchFamily="34" charset="0"/>
                <a:cs typeface="Arial" panose="020B0604020202020204" pitchFamily="34" charset="0"/>
              </a:rPr>
              <a:t>: </a:t>
            </a:r>
            <a:r>
              <a:rPr lang="ar-SA" sz="2800" kern="100" dirty="0">
                <a:effectLst/>
                <a:latin typeface="Calibri" panose="020F0502020204030204" pitchFamily="34" charset="0"/>
                <a:ea typeface="Calibri" panose="020F0502020204030204" pitchFamily="34" charset="0"/>
                <a:cs typeface="Arial" panose="020B0604020202020204" pitchFamily="34" charset="0"/>
              </a:rPr>
              <a:t>ما هي </a:t>
            </a:r>
            <a:r>
              <a:rPr lang="ar-SA" sz="2800" kern="100" dirty="0" err="1">
                <a:effectLst/>
                <a:latin typeface="Calibri" panose="020F0502020204030204" pitchFamily="34" charset="0"/>
                <a:ea typeface="Calibri" panose="020F0502020204030204" pitchFamily="34" charset="0"/>
                <a:cs typeface="Arial" panose="020B0604020202020204" pitchFamily="34" charset="0"/>
              </a:rPr>
              <a:t>الأ</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حداث الرئيسية في الب</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err="1">
                <a:effectLst/>
                <a:latin typeface="Calibri" panose="020F0502020204030204" pitchFamily="34" charset="0"/>
                <a:ea typeface="Calibri" panose="020F0502020204030204" pitchFamily="34" charset="0"/>
                <a:cs typeface="Arial" panose="020B0604020202020204" pitchFamily="34" charset="0"/>
              </a:rPr>
              <a:t>رنامج</a:t>
            </a:r>
            <a:r>
              <a:rPr lang="ar-SA" sz="2800" kern="100" dirty="0">
                <a:effectLst/>
                <a:latin typeface="Calibri" panose="020F0502020204030204" pitchFamily="34" charset="0"/>
                <a:ea typeface="Calibri" panose="020F0502020204030204" pitchFamily="34" charset="0"/>
                <a:cs typeface="Arial" panose="020B0604020202020204" pitchFamily="34" charset="0"/>
              </a:rPr>
              <a:t> وكيف ت</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تطور القصة</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 ع</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err="1">
                <a:effectLst/>
                <a:latin typeface="Calibri" panose="020F0502020204030204" pitchFamily="34" charset="0"/>
                <a:ea typeface="Calibri" panose="020F0502020204030204" pitchFamily="34" charset="0"/>
                <a:cs typeface="Arial" panose="020B0604020202020204" pitchFamily="34" charset="0"/>
              </a:rPr>
              <a:t>لى</a:t>
            </a:r>
            <a:r>
              <a:rPr lang="ar-SA" sz="2800" kern="100" dirty="0">
                <a:effectLst/>
                <a:latin typeface="Calibri" panose="020F0502020204030204" pitchFamily="34" charset="0"/>
                <a:ea typeface="Calibri" panose="020F0502020204030204" pitchFamily="34" charset="0"/>
                <a:cs typeface="Arial" panose="020B0604020202020204" pitchFamily="34" charset="0"/>
              </a:rPr>
              <a:t> م</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ر</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 الح</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لقات؟ هل ه</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ناك </a:t>
            </a:r>
            <a:r>
              <a:rPr lang="ar-SA" sz="2800" kern="100" dirty="0" err="1">
                <a:effectLst/>
                <a:latin typeface="Calibri" panose="020F0502020204030204" pitchFamily="34" charset="0"/>
                <a:ea typeface="Calibri" panose="020F0502020204030204" pitchFamily="34" charset="0"/>
                <a:cs typeface="Arial" panose="020B0604020202020204" pitchFamily="34" charset="0"/>
              </a:rPr>
              <a:t>عناص</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ر</a:t>
            </a:r>
            <a:r>
              <a:rPr lang="ar-DZ" sz="2800" kern="100" dirty="0">
                <a:effectLst/>
                <a:latin typeface="Calibri" panose="020F0502020204030204" pitchFamily="34" charset="0"/>
                <a:ea typeface="Calibri" panose="020F0502020204030204" pitchFamily="34" charset="0"/>
                <a:cs typeface="Arial" panose="020B0604020202020204" pitchFamily="34" charset="0"/>
              </a:rPr>
              <a:t> </a:t>
            </a:r>
            <a:r>
              <a:rPr lang="ar-SA" sz="2800" kern="100" dirty="0">
                <a:effectLst/>
                <a:latin typeface="Calibri" panose="020F0502020204030204" pitchFamily="34" charset="0"/>
                <a:ea typeface="Calibri" panose="020F0502020204030204" pitchFamily="34" charset="0"/>
                <a:cs typeface="Arial" panose="020B0604020202020204" pitchFamily="34" charset="0"/>
              </a:rPr>
              <a:t>ت</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ش</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err="1">
                <a:effectLst/>
                <a:latin typeface="Calibri" panose="020F0502020204030204" pitchFamily="34" charset="0"/>
                <a:ea typeface="Calibri" panose="020F0502020204030204" pitchFamily="34" charset="0"/>
                <a:cs typeface="Arial" panose="020B0604020202020204" pitchFamily="34" charset="0"/>
              </a:rPr>
              <a:t>ويقية</a:t>
            </a:r>
            <a:r>
              <a:rPr lang="ar-SA" sz="2800" kern="100" dirty="0">
                <a:effectLst/>
                <a:latin typeface="Calibri" panose="020F0502020204030204" pitchFamily="34" charset="0"/>
                <a:ea typeface="Calibri" panose="020F0502020204030204" pitchFamily="34" charset="0"/>
                <a:cs typeface="Arial" panose="020B0604020202020204" pitchFamily="34" charset="0"/>
              </a:rPr>
              <a:t> أو ت</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و</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ت</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ر في الق</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err="1">
                <a:effectLst/>
                <a:latin typeface="Calibri" panose="020F0502020204030204" pitchFamily="34" charset="0"/>
                <a:ea typeface="Calibri" panose="020F0502020204030204" pitchFamily="34" charset="0"/>
                <a:cs typeface="Arial" panose="020B0604020202020204" pitchFamily="34" charset="0"/>
              </a:rPr>
              <a:t>صة</a:t>
            </a:r>
            <a:r>
              <a:rPr lang="ar-SA" sz="2800" kern="100" dirty="0">
                <a:effectLst/>
                <a:latin typeface="Calibri" panose="020F0502020204030204" pitchFamily="34" charset="0"/>
                <a:ea typeface="Calibri" panose="020F0502020204030204" pitchFamily="34" charset="0"/>
                <a:cs typeface="Arial" panose="020B0604020202020204" pitchFamily="34" charset="0"/>
              </a:rPr>
              <a:t>؟</a:t>
            </a:r>
            <a:endParaRPr lang="fr-FR" sz="2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fr-FR" sz="3200" b="1" kern="100" dirty="0">
                <a:effectLst/>
                <a:latin typeface="Calibri" panose="020F0502020204030204" pitchFamily="34" charset="0"/>
                <a:ea typeface="Calibri" panose="020F0502020204030204" pitchFamily="34" charset="0"/>
                <a:cs typeface="Arial" panose="020B0604020202020204" pitchFamily="34" charset="0"/>
              </a:rPr>
              <a:t>5 </a:t>
            </a:r>
            <a:r>
              <a:rPr lang="ar-SA" sz="3200" b="1" kern="100" dirty="0">
                <a:effectLst/>
                <a:latin typeface="Calibri" panose="020F0502020204030204" pitchFamily="34" charset="0"/>
                <a:ea typeface="Calibri" panose="020F0502020204030204" pitchFamily="34" charset="0"/>
                <a:cs typeface="Arial" panose="020B0604020202020204" pitchFamily="34" charset="0"/>
              </a:rPr>
              <a:t>- ت</a:t>
            </a:r>
            <a:r>
              <a:rPr lang="ar-DZ" sz="3200" b="1" kern="100" dirty="0">
                <a:effectLst/>
                <a:latin typeface="Calibri" panose="020F0502020204030204" pitchFamily="34" charset="0"/>
                <a:ea typeface="Calibri" panose="020F0502020204030204" pitchFamily="34" charset="0"/>
                <a:cs typeface="Arial" panose="020B0604020202020204" pitchFamily="34" charset="0"/>
              </a:rPr>
              <a:t>َ</a:t>
            </a:r>
            <a:r>
              <a:rPr lang="ar-SA" sz="3200" b="1" kern="100" dirty="0">
                <a:effectLst/>
                <a:latin typeface="Calibri" panose="020F0502020204030204" pitchFamily="34" charset="0"/>
                <a:ea typeface="Calibri" panose="020F0502020204030204" pitchFamily="34" charset="0"/>
                <a:cs typeface="Arial" panose="020B0604020202020204" pitchFamily="34" charset="0"/>
              </a:rPr>
              <a:t>حليل </a:t>
            </a:r>
            <a:r>
              <a:rPr lang="ar-SA" sz="3200" b="1" kern="100" dirty="0" err="1">
                <a:effectLst/>
                <a:latin typeface="Calibri" panose="020F0502020204030204" pitchFamily="34" charset="0"/>
                <a:ea typeface="Calibri" panose="020F0502020204030204" pitchFamily="34" charset="0"/>
                <a:cs typeface="Arial" panose="020B0604020202020204" pitchFamily="34" charset="0"/>
              </a:rPr>
              <a:t>الأ</a:t>
            </a:r>
            <a:r>
              <a:rPr lang="ar-DZ" sz="3200" b="1" kern="100" dirty="0">
                <a:effectLst/>
                <a:latin typeface="Calibri" panose="020F0502020204030204" pitchFamily="34" charset="0"/>
                <a:ea typeface="Calibri" panose="020F0502020204030204" pitchFamily="34" charset="0"/>
                <a:cs typeface="Arial" panose="020B0604020202020204" pitchFamily="34" charset="0"/>
              </a:rPr>
              <a:t>ٌ</a:t>
            </a:r>
            <a:r>
              <a:rPr lang="ar-SA" sz="3200" b="1" kern="100" dirty="0">
                <a:effectLst/>
                <a:latin typeface="Calibri" panose="020F0502020204030204" pitchFamily="34" charset="0"/>
                <a:ea typeface="Calibri" panose="020F0502020204030204" pitchFamily="34" charset="0"/>
                <a:cs typeface="Arial" panose="020B0604020202020204" pitchFamily="34" charset="0"/>
              </a:rPr>
              <a:t>سلوب: </a:t>
            </a:r>
            <a:r>
              <a:rPr lang="ar-SA" sz="2800" kern="100" dirty="0">
                <a:effectLst/>
                <a:latin typeface="Calibri" panose="020F0502020204030204" pitchFamily="34" charset="0"/>
                <a:ea typeface="Calibri" panose="020F0502020204030204" pitchFamily="34" charset="0"/>
                <a:cs typeface="Arial" panose="020B0604020202020204" pitchFamily="34" charset="0"/>
              </a:rPr>
              <a:t>كيف ي</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ت</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م</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 تصوير وتحرير البرنامج؟ هل هناك إ</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err="1">
                <a:effectLst/>
                <a:latin typeface="Calibri" panose="020F0502020204030204" pitchFamily="34" charset="0"/>
                <a:ea typeface="Calibri" panose="020F0502020204030204" pitchFamily="34" charset="0"/>
                <a:cs typeface="Arial" panose="020B0604020202020204" pitchFamily="34" charset="0"/>
              </a:rPr>
              <a:t>ستخدام</a:t>
            </a:r>
            <a:r>
              <a:rPr lang="ar-SA" sz="2800" kern="100" dirty="0">
                <a:effectLst/>
                <a:latin typeface="Calibri" panose="020F0502020204030204" pitchFamily="34" charset="0"/>
                <a:ea typeface="Calibri" panose="020F0502020204030204" pitchFamily="34" charset="0"/>
                <a:cs typeface="Arial" panose="020B0604020202020204" pitchFamily="34" charset="0"/>
              </a:rPr>
              <a:t> م</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ل</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err="1">
                <a:effectLst/>
                <a:latin typeface="Calibri" panose="020F0502020204030204" pitchFamily="34" charset="0"/>
                <a:ea typeface="Calibri" panose="020F0502020204030204" pitchFamily="34" charset="0"/>
                <a:cs typeface="Arial" panose="020B0604020202020204" pitchFamily="34" charset="0"/>
              </a:rPr>
              <a:t>حوظ</a:t>
            </a:r>
            <a:r>
              <a:rPr lang="ar-SA" sz="2800" kern="100" dirty="0">
                <a:effectLst/>
                <a:latin typeface="Calibri" panose="020F0502020204030204" pitchFamily="34" charset="0"/>
                <a:ea typeface="Calibri" panose="020F0502020204030204" pitchFamily="34" charset="0"/>
                <a:cs typeface="Arial" panose="020B0604020202020204" pitchFamily="34" charset="0"/>
              </a:rPr>
              <a:t> ل</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ل</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م</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err="1">
                <a:effectLst/>
                <a:latin typeface="Calibri" panose="020F0502020204030204" pitchFamily="34" charset="0"/>
                <a:ea typeface="Calibri" panose="020F0502020204030204" pitchFamily="34" charset="0"/>
                <a:cs typeface="Arial" panose="020B0604020202020204" pitchFamily="34" charset="0"/>
              </a:rPr>
              <a:t>ؤث</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رات الب</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صرية أو الت</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ق</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نيات الأخرى؟</a:t>
            </a:r>
            <a:endParaRPr lang="fr-FR" sz="2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800" kern="100" dirty="0">
                <a:effectLst/>
                <a:latin typeface="Calibri" panose="020F0502020204030204" pitchFamily="34" charset="0"/>
                <a:ea typeface="Calibri" panose="020F0502020204030204" pitchFamily="34" charset="0"/>
                <a:cs typeface="Arial" panose="020B0604020202020204" pitchFamily="34" charset="0"/>
              </a:rPr>
              <a:t> </a:t>
            </a:r>
            <a:r>
              <a:rPr lang="fr-FR" sz="3200" b="1" kern="100" dirty="0">
                <a:effectLst/>
                <a:latin typeface="Calibri" panose="020F0502020204030204" pitchFamily="34" charset="0"/>
                <a:ea typeface="Calibri" panose="020F0502020204030204" pitchFamily="34" charset="0"/>
                <a:cs typeface="Arial" panose="020B0604020202020204" pitchFamily="34" charset="0"/>
              </a:rPr>
              <a:t>6</a:t>
            </a:r>
            <a:r>
              <a:rPr lang="ar-SA" sz="3200" b="1" kern="100" dirty="0">
                <a:effectLst/>
                <a:latin typeface="Calibri" panose="020F0502020204030204" pitchFamily="34" charset="0"/>
                <a:ea typeface="Calibri" panose="020F0502020204030204" pitchFamily="34" charset="0"/>
                <a:cs typeface="Arial" panose="020B0604020202020204" pitchFamily="34" charset="0"/>
              </a:rPr>
              <a:t>- ت</a:t>
            </a:r>
            <a:r>
              <a:rPr lang="ar-DZ" sz="3200" b="1" kern="100" dirty="0">
                <a:effectLst/>
                <a:latin typeface="Calibri" panose="020F0502020204030204" pitchFamily="34" charset="0"/>
                <a:ea typeface="Calibri" panose="020F0502020204030204" pitchFamily="34" charset="0"/>
                <a:cs typeface="Arial" panose="020B0604020202020204" pitchFamily="34" charset="0"/>
              </a:rPr>
              <a:t>َ</a:t>
            </a:r>
            <a:r>
              <a:rPr lang="ar-SA" sz="3200" b="1" kern="100" dirty="0">
                <a:effectLst/>
                <a:latin typeface="Calibri" panose="020F0502020204030204" pitchFamily="34" charset="0"/>
                <a:ea typeface="Calibri" panose="020F0502020204030204" pitchFamily="34" charset="0"/>
                <a:cs typeface="Arial" panose="020B0604020202020204" pitchFamily="34" charset="0"/>
              </a:rPr>
              <a:t>حليل الم</a:t>
            </a:r>
            <a:r>
              <a:rPr lang="ar-DZ" sz="3200" b="1" kern="100" dirty="0">
                <a:effectLst/>
                <a:latin typeface="Calibri" panose="020F0502020204030204" pitchFamily="34" charset="0"/>
                <a:ea typeface="Calibri" panose="020F0502020204030204" pitchFamily="34" charset="0"/>
                <a:cs typeface="Arial" panose="020B0604020202020204" pitchFamily="34" charset="0"/>
              </a:rPr>
              <a:t>ُ</a:t>
            </a:r>
            <a:r>
              <a:rPr lang="ar-SA" sz="3200" b="1" kern="100" dirty="0" err="1">
                <a:effectLst/>
                <a:latin typeface="Calibri" panose="020F0502020204030204" pitchFamily="34" charset="0"/>
                <a:ea typeface="Calibri" panose="020F0502020204030204" pitchFamily="34" charset="0"/>
                <a:cs typeface="Arial" panose="020B0604020202020204" pitchFamily="34" charset="0"/>
              </a:rPr>
              <a:t>وسيقى</a:t>
            </a:r>
            <a:r>
              <a:rPr lang="ar-SA" sz="3200" b="1" kern="100" dirty="0">
                <a:effectLst/>
                <a:latin typeface="Calibri" panose="020F0502020204030204" pitchFamily="34" charset="0"/>
                <a:ea typeface="Calibri" panose="020F0502020204030204" pitchFamily="34" charset="0"/>
                <a:cs typeface="Arial" panose="020B0604020202020204" pitchFamily="34" charset="0"/>
              </a:rPr>
              <a:t> والص</a:t>
            </a:r>
            <a:r>
              <a:rPr lang="ar-DZ" sz="3200" b="1" kern="100" dirty="0">
                <a:effectLst/>
                <a:latin typeface="Calibri" panose="020F0502020204030204" pitchFamily="34" charset="0"/>
                <a:ea typeface="Calibri" panose="020F0502020204030204" pitchFamily="34" charset="0"/>
                <a:cs typeface="Arial" panose="020B0604020202020204" pitchFamily="34" charset="0"/>
              </a:rPr>
              <a:t>َّ</a:t>
            </a:r>
            <a:r>
              <a:rPr lang="ar-SA" sz="3200" b="1" kern="100" dirty="0" err="1">
                <a:effectLst/>
                <a:latin typeface="Calibri" panose="020F0502020204030204" pitchFamily="34" charset="0"/>
                <a:ea typeface="Calibri" panose="020F0502020204030204" pitchFamily="34" charset="0"/>
                <a:cs typeface="Arial" panose="020B0604020202020204" pitchFamily="34" charset="0"/>
              </a:rPr>
              <a:t>وت</a:t>
            </a:r>
            <a:r>
              <a:rPr lang="ar-SA" sz="3200" b="1" kern="100" dirty="0">
                <a:effectLst/>
                <a:latin typeface="Calibri" panose="020F0502020204030204" pitchFamily="34" charset="0"/>
                <a:ea typeface="Calibri" panose="020F0502020204030204" pitchFamily="34" charset="0"/>
                <a:cs typeface="Arial" panose="020B0604020202020204" pitchFamily="34" charset="0"/>
              </a:rPr>
              <a:t>: </a:t>
            </a:r>
            <a:r>
              <a:rPr lang="ar-SA" sz="2800" kern="100" dirty="0">
                <a:effectLst/>
                <a:latin typeface="Calibri" panose="020F0502020204030204" pitchFamily="34" charset="0"/>
                <a:ea typeface="Calibri" panose="020F0502020204030204" pitchFamily="34" charset="0"/>
                <a:cs typeface="Arial" panose="020B0604020202020204" pitchFamily="34" charset="0"/>
              </a:rPr>
              <a:t>كيف ي</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ت</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م </a:t>
            </a:r>
            <a:r>
              <a:rPr lang="ar-DZ" sz="2800" kern="100" dirty="0">
                <a:latin typeface="Calibri" panose="020F0502020204030204" pitchFamily="34" charset="0"/>
                <a:ea typeface="Calibri" panose="020F0502020204030204" pitchFamily="34" charset="0"/>
                <a:cs typeface="Arial" panose="020B0604020202020204" pitchFamily="34" charset="0"/>
              </a:rPr>
              <a:t>إِ</a:t>
            </a:r>
            <a:r>
              <a:rPr lang="ar-SA" sz="2800" kern="100" dirty="0">
                <a:effectLst/>
                <a:latin typeface="Calibri" panose="020F0502020204030204" pitchFamily="34" charset="0"/>
                <a:ea typeface="Calibri" panose="020F0502020204030204" pitchFamily="34" charset="0"/>
                <a:cs typeface="Arial" panose="020B0604020202020204" pitchFamily="34" charset="0"/>
              </a:rPr>
              <a:t>س</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err="1">
                <a:effectLst/>
                <a:latin typeface="Calibri" panose="020F0502020204030204" pitchFamily="34" charset="0"/>
                <a:ea typeface="Calibri" panose="020F0502020204030204" pitchFamily="34" charset="0"/>
                <a:cs typeface="Arial" panose="020B0604020202020204" pitchFamily="34" charset="0"/>
              </a:rPr>
              <a:t>تخدام</a:t>
            </a:r>
            <a:r>
              <a:rPr lang="ar-SA" sz="2800" kern="100" dirty="0">
                <a:effectLst/>
                <a:latin typeface="Calibri" panose="020F0502020204030204" pitchFamily="34" charset="0"/>
                <a:ea typeface="Calibri" panose="020F0502020204030204" pitchFamily="34" charset="0"/>
                <a:cs typeface="Arial" panose="020B0604020202020204" pitchFamily="34" charset="0"/>
              </a:rPr>
              <a:t> الموسيقى والصوت في البرنامج </a:t>
            </a:r>
            <a:r>
              <a:rPr lang="ar-DZ" sz="2800" kern="100" dirty="0">
                <a:effectLst/>
                <a:latin typeface="Calibri" panose="020F0502020204030204" pitchFamily="34" charset="0"/>
                <a:ea typeface="Calibri" panose="020F0502020204030204" pitchFamily="34" charset="0"/>
                <a:cs typeface="Arial" panose="020B0604020202020204" pitchFamily="34" charset="0"/>
              </a:rPr>
              <a:t>ل</a:t>
            </a:r>
            <a:r>
              <a:rPr lang="ar-SA" sz="2800" kern="100" dirty="0">
                <a:effectLst/>
                <a:latin typeface="Calibri" panose="020F0502020204030204" pitchFamily="34" charset="0"/>
                <a:ea typeface="Calibri" panose="020F0502020204030204" pitchFamily="34" charset="0"/>
                <a:cs typeface="Arial" panose="020B0604020202020204" pitchFamily="34" charset="0"/>
              </a:rPr>
              <a:t>إ</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ضافة أجواء أو إبراز المشاعر </a:t>
            </a:r>
            <a:r>
              <a:rPr lang="ar-DZ" sz="2800" kern="100" dirty="0">
                <a:effectLst/>
                <a:latin typeface="Calibri" panose="020F0502020204030204" pitchFamily="34" charset="0"/>
                <a:ea typeface="Calibri" panose="020F0502020204030204" pitchFamily="34" charset="0"/>
                <a:cs typeface="Arial" panose="020B0604020202020204" pitchFamily="34" charset="0"/>
              </a:rPr>
              <a:t>لدى </a:t>
            </a:r>
            <a:r>
              <a:rPr lang="ar-SA" sz="2800" kern="100" dirty="0">
                <a:effectLst/>
                <a:latin typeface="Calibri" panose="020F0502020204030204" pitchFamily="34" charset="0"/>
                <a:ea typeface="Calibri" panose="020F0502020204030204" pitchFamily="34" charset="0"/>
                <a:cs typeface="Arial" panose="020B0604020202020204" pitchFamily="34" charset="0"/>
              </a:rPr>
              <a:t>المشاهد؟</a:t>
            </a:r>
            <a:endParaRPr lang="fr-FR" sz="28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031948852"/>
      </p:ext>
    </p:extLst>
  </p:cSld>
  <p:clrMapOvr>
    <a:masterClrMapping/>
  </p:clrMapOvr>
  <p:transition spd="med" advTm="507434">
    <p:pull/>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D6EDCC-0FB5-2C15-49A5-47D2FD3CF8A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F67FED2-5972-50A2-0EF1-D6FC1D4F0B0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23D52031-DE8B-8650-65F6-069C6A2408BF}"/>
              </a:ext>
            </a:extLst>
          </p:cNvPr>
          <p:cNvSpPr/>
          <p:nvPr/>
        </p:nvSpPr>
        <p:spPr>
          <a:xfrm rot="16200000" flipV="1">
            <a:off x="-2786743" y="4262694"/>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B5BC70CB-4F42-6149-80C3-A3E297AAEBA2}"/>
              </a:ext>
            </a:extLst>
          </p:cNvPr>
          <p:cNvSpPr/>
          <p:nvPr/>
        </p:nvSpPr>
        <p:spPr>
          <a:xfrm>
            <a:off x="3459168" y="52839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A03B6C4C-AABC-3D66-DE30-B7075C435C7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Espace réservé pour une image  6">
            <a:extLst>
              <a:ext uri="{FF2B5EF4-FFF2-40B4-BE49-F238E27FC236}">
                <a16:creationId xmlns:a16="http://schemas.microsoft.com/office/drawing/2014/main" id="{D3B387C8-F937-E5AB-AE99-FD1278198DF1}"/>
              </a:ext>
            </a:extLst>
          </p:cNvPr>
          <p:cNvSpPr>
            <a:spLocks noGrp="1"/>
          </p:cNvSpPr>
          <p:nvPr>
            <p:ph type="pic" sz="quarter" idx="10"/>
          </p:nvPr>
        </p:nvSpPr>
        <p:spPr>
          <a:xfrm>
            <a:off x="-2220520" y="-832103"/>
            <a:ext cx="6826172" cy="6857998"/>
          </a:xfrm>
        </p:spPr>
      </p:sp>
      <p:sp>
        <p:nvSpPr>
          <p:cNvPr id="9" name="ZoneTexte 8">
            <a:extLst>
              <a:ext uri="{FF2B5EF4-FFF2-40B4-BE49-F238E27FC236}">
                <a16:creationId xmlns:a16="http://schemas.microsoft.com/office/drawing/2014/main" id="{163756BB-A0AF-763C-3E9B-D35DE25F1CB5}"/>
              </a:ext>
            </a:extLst>
          </p:cNvPr>
          <p:cNvSpPr txBox="1"/>
          <p:nvPr/>
        </p:nvSpPr>
        <p:spPr>
          <a:xfrm>
            <a:off x="3712837" y="719767"/>
            <a:ext cx="7222732" cy="1234825"/>
          </a:xfrm>
          <a:prstGeom prst="rect">
            <a:avLst/>
          </a:prstGeom>
          <a:noFill/>
        </p:spPr>
        <p:txBody>
          <a:bodyPr wrap="square">
            <a:spAutoFit/>
          </a:bodyPr>
          <a:lstStyle/>
          <a:p>
            <a:pPr algn="ctr">
              <a:lnSpc>
                <a:spcPct val="120000"/>
              </a:lnSpc>
            </a:pPr>
            <a:r>
              <a:rPr lang="ar-DZ" sz="3200" b="1" dirty="0">
                <a:solidFill>
                  <a:srgbClr val="00B0F0"/>
                </a:solidFill>
                <a:latin typeface="Alexandria" charset="0"/>
                <a:cs typeface="Alexandria" charset="0"/>
              </a:rPr>
              <a:t>كيف نحلّل برنامج تلفزيوني؟  </a:t>
            </a:r>
          </a:p>
          <a:p>
            <a:pPr algn="ctr">
              <a:lnSpc>
                <a:spcPct val="120000"/>
              </a:lnSpc>
            </a:pPr>
            <a:endParaRPr lang="ar-DZ" sz="3200" b="1" dirty="0">
              <a:solidFill>
                <a:srgbClr val="00B0F0"/>
              </a:solidFill>
              <a:latin typeface="Alexandria" charset="0"/>
              <a:cs typeface="Alexandria" charset="0"/>
            </a:endParaRPr>
          </a:p>
        </p:txBody>
      </p:sp>
      <p:sp>
        <p:nvSpPr>
          <p:cNvPr id="10" name="Rectangle 9">
            <a:extLst>
              <a:ext uri="{FF2B5EF4-FFF2-40B4-BE49-F238E27FC236}">
                <a16:creationId xmlns:a16="http://schemas.microsoft.com/office/drawing/2014/main" id="{0B935DC3-7710-62C1-4A59-3D0E03945447}"/>
              </a:ext>
            </a:extLst>
          </p:cNvPr>
          <p:cNvSpPr/>
          <p:nvPr/>
        </p:nvSpPr>
        <p:spPr>
          <a:xfrm>
            <a:off x="4475196" y="622155"/>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06</a:t>
            </a:r>
            <a:endParaRPr lang="en-US" sz="4000" b="1" dirty="0">
              <a:ea typeface="Roboto Light" panose="02000000000000000000" pitchFamily="2" charset="0"/>
            </a:endParaRPr>
          </a:p>
        </p:txBody>
      </p:sp>
      <p:sp>
        <p:nvSpPr>
          <p:cNvPr id="4" name="ZoneTexte 3">
            <a:extLst>
              <a:ext uri="{FF2B5EF4-FFF2-40B4-BE49-F238E27FC236}">
                <a16:creationId xmlns:a16="http://schemas.microsoft.com/office/drawing/2014/main" id="{587596CE-8968-A9BB-4406-B8B09A1FFDC3}"/>
              </a:ext>
            </a:extLst>
          </p:cNvPr>
          <p:cNvSpPr txBox="1"/>
          <p:nvPr/>
        </p:nvSpPr>
        <p:spPr>
          <a:xfrm>
            <a:off x="2413591" y="2052204"/>
            <a:ext cx="8966773" cy="3030188"/>
          </a:xfrm>
          <a:prstGeom prst="rect">
            <a:avLst/>
          </a:prstGeom>
          <a:noFill/>
        </p:spPr>
        <p:txBody>
          <a:bodyPr wrap="square">
            <a:spAutoFit/>
          </a:bodyPr>
          <a:lstStyle/>
          <a:p>
            <a:pPr algn="just" rtl="1">
              <a:lnSpc>
                <a:spcPct val="107000"/>
              </a:lnSpc>
              <a:spcAft>
                <a:spcPts val="800"/>
              </a:spcAft>
              <a:buNone/>
            </a:pPr>
            <a:r>
              <a:rPr lang="fr-FR" sz="2800" b="1" kern="100" dirty="0">
                <a:effectLst/>
                <a:latin typeface="Calibri" panose="020F0502020204030204" pitchFamily="34" charset="0"/>
                <a:ea typeface="Calibri" panose="020F0502020204030204" pitchFamily="34" charset="0"/>
                <a:cs typeface="Arial" panose="020B0604020202020204" pitchFamily="34" charset="0"/>
              </a:rPr>
              <a:t>7</a:t>
            </a:r>
            <a:r>
              <a:rPr lang="ar-SA" sz="2800" b="1" kern="100" dirty="0">
                <a:effectLst/>
                <a:latin typeface="Calibri" panose="020F0502020204030204" pitchFamily="34" charset="0"/>
                <a:ea typeface="Calibri" panose="020F0502020204030204" pitchFamily="34" charset="0"/>
                <a:cs typeface="Arial" panose="020B0604020202020204" pitchFamily="34" charset="0"/>
              </a:rPr>
              <a:t>- تحليل الرسالة: </a:t>
            </a:r>
            <a:r>
              <a:rPr lang="ar-SA" sz="2800" kern="100" dirty="0">
                <a:effectLst/>
                <a:latin typeface="Calibri" panose="020F0502020204030204" pitchFamily="34" charset="0"/>
                <a:ea typeface="Calibri" panose="020F0502020204030204" pitchFamily="34" charset="0"/>
                <a:cs typeface="Arial" panose="020B0604020202020204" pitchFamily="34" charset="0"/>
              </a:rPr>
              <a:t>ما هي الرسالة العامة للبرنامج؟ هل ي</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ح</a:t>
            </a:r>
            <a:r>
              <a:rPr lang="ar-DZ" sz="2800" kern="100" dirty="0">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مل رسالة م</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عينة أو ي</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ث</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ير قضية م</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همة في المجتمع؟</a:t>
            </a:r>
            <a:endParaRPr lang="fr-FR" sz="2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800" kern="100" dirty="0">
                <a:effectLst/>
                <a:latin typeface="Calibri" panose="020F0502020204030204" pitchFamily="34" charset="0"/>
                <a:ea typeface="Calibri" panose="020F0502020204030204" pitchFamily="34" charset="0"/>
                <a:cs typeface="Arial" panose="020B0604020202020204" pitchFamily="34" charset="0"/>
              </a:rPr>
              <a:t> </a:t>
            </a:r>
            <a:r>
              <a:rPr lang="fr-FR" sz="2800" b="1" kern="100" dirty="0">
                <a:effectLst/>
                <a:latin typeface="Calibri" panose="020F0502020204030204" pitchFamily="34" charset="0"/>
                <a:ea typeface="Calibri" panose="020F0502020204030204" pitchFamily="34" charset="0"/>
                <a:cs typeface="Arial" panose="020B0604020202020204" pitchFamily="34" charset="0"/>
              </a:rPr>
              <a:t>8</a:t>
            </a:r>
            <a:r>
              <a:rPr lang="ar-SA" sz="2800" b="1" kern="100" dirty="0">
                <a:effectLst/>
                <a:latin typeface="Calibri" panose="020F0502020204030204" pitchFamily="34" charset="0"/>
                <a:ea typeface="Calibri" panose="020F0502020204030204" pitchFamily="34" charset="0"/>
                <a:cs typeface="Arial" panose="020B0604020202020204" pitchFamily="34" charset="0"/>
              </a:rPr>
              <a:t>- تحليل الج</a:t>
            </a:r>
            <a:r>
              <a:rPr lang="ar-DZ" sz="2800" b="1" kern="100" dirty="0">
                <a:effectLst/>
                <a:latin typeface="Calibri" panose="020F0502020204030204" pitchFamily="34" charset="0"/>
                <a:ea typeface="Calibri" panose="020F0502020204030204" pitchFamily="34" charset="0"/>
                <a:cs typeface="Arial" panose="020B0604020202020204" pitchFamily="34" charset="0"/>
              </a:rPr>
              <a:t>ُ</a:t>
            </a:r>
            <a:r>
              <a:rPr lang="ar-SA" sz="2800" b="1" kern="100" dirty="0">
                <a:effectLst/>
                <a:latin typeface="Calibri" panose="020F0502020204030204" pitchFamily="34" charset="0"/>
                <a:ea typeface="Calibri" panose="020F0502020204030204" pitchFamily="34" charset="0"/>
                <a:cs typeface="Arial" panose="020B0604020202020204" pitchFamily="34" charset="0"/>
              </a:rPr>
              <a:t>مهور الم</a:t>
            </a:r>
            <a:r>
              <a:rPr lang="ar-DZ" sz="2800" b="1" kern="100" dirty="0">
                <a:effectLst/>
                <a:latin typeface="Calibri" panose="020F0502020204030204" pitchFamily="34" charset="0"/>
                <a:ea typeface="Calibri" panose="020F0502020204030204" pitchFamily="34" charset="0"/>
                <a:cs typeface="Arial" panose="020B0604020202020204" pitchFamily="34" charset="0"/>
              </a:rPr>
              <a:t>ُ</a:t>
            </a:r>
            <a:r>
              <a:rPr lang="ar-SA" sz="2800" b="1" kern="100" dirty="0">
                <a:effectLst/>
                <a:latin typeface="Calibri" panose="020F0502020204030204" pitchFamily="34" charset="0"/>
                <a:ea typeface="Calibri" panose="020F0502020204030204" pitchFamily="34" charset="0"/>
                <a:cs typeface="Arial" panose="020B0604020202020204" pitchFamily="34" charset="0"/>
              </a:rPr>
              <a:t>ستهدف: </a:t>
            </a:r>
            <a:r>
              <a:rPr lang="ar-SA" sz="2800" kern="100" dirty="0">
                <a:effectLst/>
                <a:latin typeface="Calibri" panose="020F0502020204030204" pitchFamily="34" charset="0"/>
                <a:ea typeface="Calibri" panose="020F0502020204030204" pitchFamily="34" charset="0"/>
                <a:cs typeface="Arial" panose="020B0604020202020204" pitchFamily="34" charset="0"/>
              </a:rPr>
              <a:t>من هو الجمهور الم</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ستهدف للبرنامج؟ هل هو م</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خ</a:t>
            </a:r>
            <a:r>
              <a:rPr lang="ar-DZ" sz="2800" kern="100" dirty="0">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ص</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ص ل</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ف</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err="1">
                <a:effectLst/>
                <a:latin typeface="Calibri" panose="020F0502020204030204" pitchFamily="34" charset="0"/>
                <a:ea typeface="Calibri" panose="020F0502020204030204" pitchFamily="34" charset="0"/>
                <a:cs typeface="Arial" panose="020B0604020202020204" pitchFamily="34" charset="0"/>
              </a:rPr>
              <a:t>ئة</a:t>
            </a:r>
            <a:r>
              <a:rPr lang="ar-SA" sz="2800" kern="100" dirty="0">
                <a:effectLst/>
                <a:latin typeface="Calibri" panose="020F0502020204030204" pitchFamily="34" charset="0"/>
                <a:ea typeface="Calibri" panose="020F0502020204030204" pitchFamily="34" charset="0"/>
                <a:cs typeface="Arial" panose="020B0604020202020204" pitchFamily="34" charset="0"/>
              </a:rPr>
              <a:t> للأطفال، الشباب، الكبار أو مجموعات معينة أخرى؟ </a:t>
            </a:r>
            <a:endParaRPr lang="fr-FR" sz="2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800" b="1" kern="100" dirty="0">
                <a:effectLst/>
                <a:latin typeface="Calibri" panose="020F0502020204030204" pitchFamily="34" charset="0"/>
                <a:ea typeface="Calibri" panose="020F0502020204030204" pitchFamily="34" charset="0"/>
                <a:cs typeface="Arial" panose="020B0604020202020204" pitchFamily="34" charset="0"/>
              </a:rPr>
              <a:t>9 - ت</a:t>
            </a:r>
            <a:r>
              <a:rPr lang="ar-DZ" sz="2800" b="1" kern="100" dirty="0">
                <a:effectLst/>
                <a:latin typeface="Calibri" panose="020F0502020204030204" pitchFamily="34" charset="0"/>
                <a:ea typeface="Calibri" panose="020F0502020204030204" pitchFamily="34" charset="0"/>
                <a:cs typeface="Arial" panose="020B0604020202020204" pitchFamily="34" charset="0"/>
              </a:rPr>
              <a:t>َ</a:t>
            </a:r>
            <a:r>
              <a:rPr lang="ar-SA" sz="2800" b="1" kern="100" dirty="0">
                <a:effectLst/>
                <a:latin typeface="Calibri" panose="020F0502020204030204" pitchFamily="34" charset="0"/>
                <a:ea typeface="Calibri" panose="020F0502020204030204" pitchFamily="34" charset="0"/>
                <a:cs typeface="Arial" panose="020B0604020202020204" pitchFamily="34" charset="0"/>
              </a:rPr>
              <a:t>ق</a:t>
            </a:r>
            <a:r>
              <a:rPr lang="ar-DZ" sz="2800" b="1" kern="100" dirty="0">
                <a:effectLst/>
                <a:latin typeface="Calibri" panose="020F0502020204030204" pitchFamily="34" charset="0"/>
                <a:ea typeface="Calibri" panose="020F0502020204030204" pitchFamily="34" charset="0"/>
                <a:cs typeface="Arial" panose="020B0604020202020204" pitchFamily="34" charset="0"/>
              </a:rPr>
              <a:t>ْ</a:t>
            </a:r>
            <a:r>
              <a:rPr lang="ar-SA" sz="2800" b="1" kern="100" dirty="0" err="1">
                <a:effectLst/>
                <a:latin typeface="Calibri" panose="020F0502020204030204" pitchFamily="34" charset="0"/>
                <a:ea typeface="Calibri" panose="020F0502020204030204" pitchFamily="34" charset="0"/>
                <a:cs typeface="Arial" panose="020B0604020202020204" pitchFamily="34" charset="0"/>
              </a:rPr>
              <a:t>ييم</a:t>
            </a:r>
            <a:r>
              <a:rPr lang="ar-SA" sz="2800" b="1" kern="100" dirty="0">
                <a:effectLst/>
                <a:latin typeface="Calibri" panose="020F0502020204030204" pitchFamily="34" charset="0"/>
                <a:ea typeface="Calibri" panose="020F0502020204030204" pitchFamily="34" charset="0"/>
                <a:cs typeface="Arial" panose="020B0604020202020204" pitchFamily="34" charset="0"/>
              </a:rPr>
              <a:t> البرنامج: </a:t>
            </a:r>
            <a:r>
              <a:rPr lang="ar-SA" sz="2800" kern="100" dirty="0">
                <a:effectLst/>
                <a:latin typeface="Calibri" panose="020F0502020204030204" pitchFamily="34" charset="0"/>
                <a:ea typeface="Calibri" panose="020F0502020204030204" pitchFamily="34" charset="0"/>
                <a:cs typeface="Arial" panose="020B0604020202020204" pitchFamily="34" charset="0"/>
              </a:rPr>
              <a:t>ب</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ن</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err="1">
                <a:effectLst/>
                <a:latin typeface="Calibri" panose="020F0502020204030204" pitchFamily="34" charset="0"/>
                <a:ea typeface="Calibri" panose="020F0502020204030204" pitchFamily="34" charset="0"/>
                <a:cs typeface="Arial" panose="020B0604020202020204" pitchFamily="34" charset="0"/>
              </a:rPr>
              <a:t>اءا</a:t>
            </a:r>
            <a:r>
              <a:rPr lang="ar-SA" sz="2800" kern="100" dirty="0">
                <a:effectLst/>
                <a:latin typeface="Calibri" panose="020F0502020204030204" pitchFamily="34" charset="0"/>
                <a:ea typeface="Calibri" panose="020F0502020204030204" pitchFamily="34" charset="0"/>
                <a:cs typeface="Arial" panose="020B0604020202020204" pitchFamily="34" charset="0"/>
              </a:rPr>
              <a:t> على التحليل الس</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ابق، ي</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مكنك تقييم البرنامج </a:t>
            </a:r>
            <a:r>
              <a:rPr lang="ar-SA" sz="2800" kern="100" dirty="0" err="1">
                <a:effectLst/>
                <a:latin typeface="Calibri" panose="020F0502020204030204" pitchFamily="34" charset="0"/>
                <a:ea typeface="Calibri" panose="020F0502020204030204" pitchFamily="34" charset="0"/>
                <a:cs typeface="Arial" panose="020B0604020202020204" pitchFamily="34" charset="0"/>
              </a:rPr>
              <a:t>وإ</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بداء ر</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أيك في ج</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ودته وق</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يمته</a:t>
            </a:r>
            <a:r>
              <a:rPr lang="fr-FR" sz="1800" kern="100" dirty="0">
                <a:effectLst/>
                <a:latin typeface="Calibri" panose="020F0502020204030204" pitchFamily="34" charset="0"/>
                <a:ea typeface="Calibri" panose="020F0502020204030204" pitchFamily="34" charset="0"/>
                <a:cs typeface="Arial" panose="020B0604020202020204" pitchFamily="34" charset="0"/>
              </a:rPr>
              <a:t>.</a:t>
            </a:r>
            <a:endParaRPr lang="fr-FR" sz="10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749975699"/>
      </p:ext>
    </p:extLst>
  </p:cSld>
  <p:clrMapOvr>
    <a:masterClrMapping/>
  </p:clrMapOvr>
  <p:transition spd="med" advTm="507434">
    <p:pull/>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EE087E-28C5-2650-58A2-F0A06D111CE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1E01070-1CAF-0252-32F6-11FD4DCB051B}"/>
              </a:ext>
            </a:extLst>
          </p:cNvPr>
          <p:cNvSpPr/>
          <p:nvPr/>
        </p:nvSpPr>
        <p:spPr>
          <a:xfrm>
            <a:off x="670427" y="1964835"/>
            <a:ext cx="10362624" cy="42020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 name="TextBox 2">
            <a:extLst>
              <a:ext uri="{FF2B5EF4-FFF2-40B4-BE49-F238E27FC236}">
                <a16:creationId xmlns:a16="http://schemas.microsoft.com/office/drawing/2014/main" id="{6AECD7B2-04CC-8950-51CA-9310961C18BA}"/>
              </a:ext>
            </a:extLst>
          </p:cNvPr>
          <p:cNvSpPr txBox="1"/>
          <p:nvPr/>
        </p:nvSpPr>
        <p:spPr>
          <a:xfrm>
            <a:off x="6199424" y="1225367"/>
            <a:ext cx="3902032" cy="646331"/>
          </a:xfrm>
          <a:prstGeom prst="rect">
            <a:avLst/>
          </a:prstGeom>
          <a:noFill/>
        </p:spPr>
        <p:txBody>
          <a:bodyPr wrap="square" rtlCol="0">
            <a:spAutoFit/>
          </a:bodyPr>
          <a:lstStyle/>
          <a:p>
            <a:r>
              <a:rPr lang="ar-DZ" sz="3600" b="1" dirty="0">
                <a:solidFill>
                  <a:srgbClr val="00B0F0"/>
                </a:solidFill>
                <a:latin typeface="Alexandria" charset="0"/>
                <a:cs typeface="Alexandria" charset="0"/>
              </a:rPr>
              <a:t>خـــــــــــــــــلاصــــــــــــــــة  </a:t>
            </a:r>
            <a:endParaRPr lang="en-US" sz="3600" b="1" dirty="0">
              <a:solidFill>
                <a:srgbClr val="00B0F0"/>
              </a:solidFill>
              <a:latin typeface="Alexandria" charset="0"/>
              <a:cs typeface="Alexandria" charset="0"/>
            </a:endParaRPr>
          </a:p>
        </p:txBody>
      </p:sp>
      <p:pic>
        <p:nvPicPr>
          <p:cNvPr id="7" name="Graphic 21">
            <a:extLst>
              <a:ext uri="{FF2B5EF4-FFF2-40B4-BE49-F238E27FC236}">
                <a16:creationId xmlns:a16="http://schemas.microsoft.com/office/drawing/2014/main" id="{A9DBC811-13AB-904F-BF47-9CE13621D2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ZoneTexte 1">
            <a:extLst>
              <a:ext uri="{FF2B5EF4-FFF2-40B4-BE49-F238E27FC236}">
                <a16:creationId xmlns:a16="http://schemas.microsoft.com/office/drawing/2014/main" id="{5D40B601-10D1-A1AE-CCDA-0DA066B93E8D}"/>
              </a:ext>
            </a:extLst>
          </p:cNvPr>
          <p:cNvSpPr txBox="1"/>
          <p:nvPr/>
        </p:nvSpPr>
        <p:spPr>
          <a:xfrm>
            <a:off x="996593" y="1515651"/>
            <a:ext cx="10160389" cy="1015663"/>
          </a:xfrm>
          <a:prstGeom prst="rect">
            <a:avLst/>
          </a:prstGeom>
          <a:noFill/>
        </p:spPr>
        <p:txBody>
          <a:bodyPr wrap="square">
            <a:spAutoFit/>
          </a:bodyPr>
          <a:lstStyle/>
          <a:p>
            <a:pPr algn="r" rtl="1"/>
            <a:endParaRPr lang="ar-DZ" sz="2400" dirty="0">
              <a:latin typeface="Arial" panose="020B0604020202020204" pitchFamily="34" charset="0"/>
              <a:cs typeface="Arial" panose="020B0604020202020204" pitchFamily="34" charset="0"/>
            </a:endParaRPr>
          </a:p>
          <a:p>
            <a:pPr algn="r" rtl="1"/>
            <a:endParaRPr lang="fr-FR" sz="2000" dirty="0"/>
          </a:p>
          <a:p>
            <a:pPr algn="r"/>
            <a:endParaRPr lang="fr-FR" sz="1600" b="1" dirty="0"/>
          </a:p>
        </p:txBody>
      </p:sp>
      <p:sp>
        <p:nvSpPr>
          <p:cNvPr id="9" name="ZoneTexte 8">
            <a:extLst>
              <a:ext uri="{FF2B5EF4-FFF2-40B4-BE49-F238E27FC236}">
                <a16:creationId xmlns:a16="http://schemas.microsoft.com/office/drawing/2014/main" id="{49A2FEBD-FD3D-A7FC-6671-B9D75D8830FB}"/>
              </a:ext>
            </a:extLst>
          </p:cNvPr>
          <p:cNvSpPr txBox="1"/>
          <p:nvPr/>
        </p:nvSpPr>
        <p:spPr>
          <a:xfrm>
            <a:off x="1158949" y="2280036"/>
            <a:ext cx="9476268" cy="3539430"/>
          </a:xfrm>
          <a:prstGeom prst="rect">
            <a:avLst/>
          </a:prstGeom>
          <a:noFill/>
        </p:spPr>
        <p:txBody>
          <a:bodyPr wrap="square">
            <a:spAutoFit/>
          </a:bodyPr>
          <a:lstStyle/>
          <a:p>
            <a:pPr algn="just"/>
            <a:r>
              <a:rPr lang="ar-DZ" sz="3200" dirty="0"/>
              <a:t>  يَبقى </a:t>
            </a:r>
            <a:r>
              <a:rPr lang="ar-EG" sz="3200" dirty="0"/>
              <a:t>الن</a:t>
            </a:r>
            <a:r>
              <a:rPr lang="ar-DZ" sz="3200" dirty="0"/>
              <a:t>َّ</a:t>
            </a:r>
            <a:r>
              <a:rPr lang="ar-EG" sz="3200" dirty="0"/>
              <a:t>قد الت</a:t>
            </a:r>
            <a:r>
              <a:rPr lang="ar-DZ" sz="3200" dirty="0"/>
              <a:t>ِ</a:t>
            </a:r>
            <a:r>
              <a:rPr lang="ar-EG" sz="3200" dirty="0" err="1"/>
              <a:t>لفزيوني</a:t>
            </a:r>
            <a:r>
              <a:rPr lang="ar-EG" sz="3200" dirty="0"/>
              <a:t> في الع</a:t>
            </a:r>
            <a:r>
              <a:rPr lang="ar-DZ" sz="3200" dirty="0"/>
              <a:t>َ</a:t>
            </a:r>
            <a:r>
              <a:rPr lang="ar-EG" sz="3200" dirty="0"/>
              <a:t>صر الر</a:t>
            </a:r>
            <a:r>
              <a:rPr lang="ar-DZ" sz="3200" dirty="0"/>
              <a:t>َّ</a:t>
            </a:r>
            <a:r>
              <a:rPr lang="ar-EG" sz="3200" dirty="0"/>
              <a:t>اهن أ</a:t>
            </a:r>
            <a:r>
              <a:rPr lang="ar-DZ" sz="3200" dirty="0"/>
              <a:t>َ</a:t>
            </a:r>
            <a:r>
              <a:rPr lang="ar-EG" sz="3200" dirty="0"/>
              <a:t>د</a:t>
            </a:r>
            <a:r>
              <a:rPr lang="ar-DZ" sz="3200" dirty="0"/>
              <a:t>َ</a:t>
            </a:r>
            <a:r>
              <a:rPr lang="ar-EG" sz="3200" dirty="0" err="1"/>
              <a:t>اة</a:t>
            </a:r>
            <a:r>
              <a:rPr lang="ar-DZ" sz="3200" dirty="0"/>
              <a:t>ً</a:t>
            </a:r>
            <a:r>
              <a:rPr lang="ar-EG" sz="3200" dirty="0"/>
              <a:t> أساسية ل</a:t>
            </a:r>
            <a:r>
              <a:rPr lang="ar-DZ" sz="3200" dirty="0"/>
              <a:t>ِ</a:t>
            </a:r>
            <a:r>
              <a:rPr lang="ar-EG" sz="3200" dirty="0"/>
              <a:t>تطوير الم</a:t>
            </a:r>
            <a:r>
              <a:rPr lang="ar-DZ" sz="3200" dirty="0"/>
              <a:t>ُ</a:t>
            </a:r>
            <a:r>
              <a:rPr lang="ar-EG" sz="3200" dirty="0" err="1"/>
              <a:t>مارسة</a:t>
            </a:r>
            <a:r>
              <a:rPr lang="ar-EG" sz="3200" dirty="0"/>
              <a:t> الإعلامية، إذ</a:t>
            </a:r>
            <a:r>
              <a:rPr lang="ar-DZ" sz="3200" dirty="0"/>
              <a:t>ْ</a:t>
            </a:r>
            <a:r>
              <a:rPr lang="ar-EG" sz="3200" dirty="0"/>
              <a:t> ي</a:t>
            </a:r>
            <a:r>
              <a:rPr lang="ar-DZ" sz="3200" dirty="0"/>
              <a:t>ُ</a:t>
            </a:r>
            <a:r>
              <a:rPr lang="ar-EG" sz="3200" dirty="0"/>
              <a:t>ساهم في توجيه القنوات</a:t>
            </a:r>
            <a:r>
              <a:rPr lang="ar-DZ" sz="3200" dirty="0"/>
              <a:t>،</a:t>
            </a:r>
            <a:r>
              <a:rPr lang="ar-EG" sz="3200" dirty="0"/>
              <a:t> ن</a:t>
            </a:r>
            <a:r>
              <a:rPr lang="ar-DZ" sz="3200" dirty="0"/>
              <a:t>َ</a:t>
            </a:r>
            <a:r>
              <a:rPr lang="ar-EG" sz="3200" dirty="0"/>
              <a:t>حو ت</a:t>
            </a:r>
            <a:r>
              <a:rPr lang="ar-DZ" sz="3200" dirty="0"/>
              <a:t>َ</a:t>
            </a:r>
            <a:r>
              <a:rPr lang="ar-EG" sz="3200" dirty="0"/>
              <a:t>حسين ج</a:t>
            </a:r>
            <a:r>
              <a:rPr lang="ar-DZ" sz="3200" dirty="0"/>
              <a:t>َ</a:t>
            </a:r>
            <a:r>
              <a:rPr lang="ar-EG" sz="3200" dirty="0"/>
              <a:t>ودة إ</a:t>
            </a:r>
            <a:r>
              <a:rPr lang="ar-DZ" sz="3200" dirty="0"/>
              <a:t>ِ</a:t>
            </a:r>
            <a:r>
              <a:rPr lang="ar-EG" sz="3200" dirty="0"/>
              <a:t>نتاجها وتقديم م</a:t>
            </a:r>
            <a:r>
              <a:rPr lang="ar-DZ" sz="3200" dirty="0"/>
              <a:t>ُ</a:t>
            </a:r>
            <a:r>
              <a:rPr lang="ar-EG" sz="3200" dirty="0" err="1"/>
              <a:t>حتوى</a:t>
            </a:r>
            <a:r>
              <a:rPr lang="ar-EG" sz="3200" dirty="0"/>
              <a:t> أ</a:t>
            </a:r>
            <a:r>
              <a:rPr lang="ar-DZ" sz="3200" dirty="0"/>
              <a:t>َ</a:t>
            </a:r>
            <a:r>
              <a:rPr lang="ar-EG" sz="3200" dirty="0"/>
              <a:t>كثر </a:t>
            </a:r>
            <a:r>
              <a:rPr lang="ar-DZ" sz="3200" dirty="0"/>
              <a:t>إِ</a:t>
            </a:r>
            <a:r>
              <a:rPr lang="ar-EG" sz="3200" dirty="0" err="1"/>
              <a:t>بتكارًا</a:t>
            </a:r>
            <a:r>
              <a:rPr lang="ar-EG" sz="3200" dirty="0"/>
              <a:t> وف</a:t>
            </a:r>
            <a:r>
              <a:rPr lang="ar-DZ" sz="3200" dirty="0"/>
              <a:t>َ</a:t>
            </a:r>
            <a:r>
              <a:rPr lang="ar-EG" sz="3200" dirty="0" err="1"/>
              <a:t>اعلية</a:t>
            </a:r>
            <a:r>
              <a:rPr lang="ar-EG" sz="3200" dirty="0"/>
              <a:t>. كم</a:t>
            </a:r>
            <a:r>
              <a:rPr lang="ar-DZ" sz="3200" dirty="0"/>
              <a:t>َ</a:t>
            </a:r>
            <a:r>
              <a:rPr lang="ar-EG" sz="3200" dirty="0"/>
              <a:t>ا ي</a:t>
            </a:r>
            <a:r>
              <a:rPr lang="ar-DZ" sz="3200" dirty="0"/>
              <a:t>ُ</a:t>
            </a:r>
            <a:r>
              <a:rPr lang="ar-EG" sz="3200" dirty="0"/>
              <a:t>م</a:t>
            </a:r>
            <a:r>
              <a:rPr lang="ar-DZ" sz="3200" dirty="0"/>
              <a:t>َ</a:t>
            </a:r>
            <a:r>
              <a:rPr lang="ar-EG" sz="3200" dirty="0"/>
              <a:t>كّ</a:t>
            </a:r>
            <a:r>
              <a:rPr lang="ar-DZ" sz="3200" dirty="0"/>
              <a:t>ِ</a:t>
            </a:r>
            <a:r>
              <a:rPr lang="ar-EG" sz="3200" dirty="0"/>
              <a:t>ن الجمهور من الت</a:t>
            </a:r>
            <a:r>
              <a:rPr lang="ar-DZ" sz="3200" dirty="0"/>
              <a:t>َّ</a:t>
            </a:r>
            <a:r>
              <a:rPr lang="ar-EG" sz="3200" dirty="0" err="1"/>
              <a:t>مييز</a:t>
            </a:r>
            <a:r>
              <a:rPr lang="ar-EG" sz="3200" dirty="0"/>
              <a:t> بين البرامج الج</a:t>
            </a:r>
            <a:r>
              <a:rPr lang="ar-DZ" sz="3200" dirty="0"/>
              <a:t>َ</a:t>
            </a:r>
            <a:r>
              <a:rPr lang="ar-EG" sz="3200" dirty="0"/>
              <a:t>اد</a:t>
            </a:r>
            <a:r>
              <a:rPr lang="ar-DZ" sz="3200" dirty="0"/>
              <a:t>َّ</a:t>
            </a:r>
            <a:r>
              <a:rPr lang="ar-EG" sz="3200" dirty="0"/>
              <a:t>ة والس</a:t>
            </a:r>
            <a:r>
              <a:rPr lang="ar-DZ" sz="3200" dirty="0"/>
              <a:t>َّ</a:t>
            </a:r>
            <a:r>
              <a:rPr lang="ar-EG" sz="3200" dirty="0" err="1"/>
              <a:t>طحية</a:t>
            </a:r>
            <a:r>
              <a:rPr lang="ar-EG" sz="3200" dirty="0"/>
              <a:t>، ويعز</a:t>
            </a:r>
            <a:r>
              <a:rPr lang="ar-DZ" sz="3200" dirty="0"/>
              <a:t>ِّ</a:t>
            </a:r>
            <a:r>
              <a:rPr lang="ar-EG" sz="3200" dirty="0"/>
              <a:t>ز و</a:t>
            </a:r>
            <a:r>
              <a:rPr lang="ar-DZ" sz="3200" dirty="0"/>
              <a:t>َ</a:t>
            </a:r>
            <a:r>
              <a:rPr lang="ar-EG" sz="3200" dirty="0"/>
              <a:t>ع</a:t>
            </a:r>
            <a:r>
              <a:rPr lang="ar-DZ" sz="3200" dirty="0"/>
              <a:t>ْ</a:t>
            </a:r>
            <a:r>
              <a:rPr lang="ar-EG" sz="3200" dirty="0"/>
              <a:t>ي</a:t>
            </a:r>
            <a:r>
              <a:rPr lang="ar-DZ" sz="3200" dirty="0"/>
              <a:t>َ</a:t>
            </a:r>
            <a:r>
              <a:rPr lang="ar-EG" sz="3200" dirty="0"/>
              <a:t>ه ب</a:t>
            </a:r>
            <a:r>
              <a:rPr lang="ar-DZ" sz="3200" dirty="0"/>
              <a:t>ِ</a:t>
            </a:r>
            <a:r>
              <a:rPr lang="ar-EG" sz="3200" dirty="0"/>
              <a:t>د</a:t>
            </a:r>
            <a:r>
              <a:rPr lang="ar-DZ" sz="3200" dirty="0"/>
              <a:t>َ</a:t>
            </a:r>
            <a:r>
              <a:rPr lang="ar-EG" sz="3200" dirty="0"/>
              <a:t>ور التلفزيون</a:t>
            </a:r>
            <a:r>
              <a:rPr lang="ar-DZ" sz="3200" dirty="0"/>
              <a:t>،</a:t>
            </a:r>
            <a:r>
              <a:rPr lang="ar-EG" sz="3200" dirty="0"/>
              <a:t> ك</a:t>
            </a:r>
            <a:r>
              <a:rPr lang="ar-DZ" sz="3200" dirty="0"/>
              <a:t>َ</a:t>
            </a:r>
            <a:r>
              <a:rPr lang="ar-EG" sz="3200" dirty="0"/>
              <a:t>و</a:t>
            </a:r>
            <a:r>
              <a:rPr lang="ar-DZ" sz="3200" dirty="0"/>
              <a:t>َ</a:t>
            </a:r>
            <a:r>
              <a:rPr lang="ar-EG" sz="3200" dirty="0"/>
              <a:t>سيلة </a:t>
            </a:r>
            <a:r>
              <a:rPr lang="ar-EG" sz="3200" dirty="0" err="1"/>
              <a:t>لل</a:t>
            </a:r>
            <a:r>
              <a:rPr lang="ar-DZ" sz="3200" dirty="0"/>
              <a:t>ِ</a:t>
            </a:r>
            <a:r>
              <a:rPr lang="ar-EG" sz="3200" dirty="0"/>
              <a:t>ت</a:t>
            </a:r>
            <a:r>
              <a:rPr lang="ar-DZ" sz="3200" dirty="0"/>
              <a:t>َّ</a:t>
            </a:r>
            <a:r>
              <a:rPr lang="ar-EG" sz="3200" dirty="0"/>
              <a:t>ثقيف والت</a:t>
            </a:r>
            <a:r>
              <a:rPr lang="ar-DZ" sz="3200" dirty="0"/>
              <a:t>َّ</a:t>
            </a:r>
            <a:r>
              <a:rPr lang="ar-EG" sz="3200" dirty="0"/>
              <a:t>نوير، لا م</a:t>
            </a:r>
            <a:r>
              <a:rPr lang="ar-DZ" sz="3200" dirty="0"/>
              <a:t>ُ</a:t>
            </a:r>
            <a:r>
              <a:rPr lang="ar-EG" sz="3200" dirty="0"/>
              <a:t>جر</a:t>
            </a:r>
            <a:r>
              <a:rPr lang="ar-DZ" sz="3200" dirty="0"/>
              <a:t>َّ</a:t>
            </a:r>
            <a:r>
              <a:rPr lang="ar-EG" sz="3200" dirty="0"/>
              <a:t>د وسيلة للت</a:t>
            </a:r>
            <a:r>
              <a:rPr lang="ar-DZ" sz="3200" dirty="0"/>
              <a:t>َّ</a:t>
            </a:r>
            <a:r>
              <a:rPr lang="ar-EG" sz="3200" dirty="0"/>
              <a:t>رفيه. إضافةً إلى ذلك، يوفّ</a:t>
            </a:r>
            <a:r>
              <a:rPr lang="ar-DZ" sz="3200" dirty="0"/>
              <a:t>ِ</a:t>
            </a:r>
            <a:r>
              <a:rPr lang="ar-EG" sz="3200" dirty="0"/>
              <a:t>ر الن</a:t>
            </a:r>
            <a:r>
              <a:rPr lang="ar-DZ" sz="3200" dirty="0"/>
              <a:t>َّ</a:t>
            </a:r>
            <a:r>
              <a:rPr lang="ar-EG" sz="3200" dirty="0"/>
              <a:t>قد آلية</a:t>
            </a:r>
            <a:r>
              <a:rPr lang="ar-DZ" sz="3200" dirty="0"/>
              <a:t>ً</a:t>
            </a:r>
            <a:r>
              <a:rPr lang="ar-EG" sz="3200" dirty="0"/>
              <a:t> ر</a:t>
            </a:r>
            <a:r>
              <a:rPr lang="ar-DZ" sz="3200" dirty="0"/>
              <a:t>َ</a:t>
            </a:r>
            <a:r>
              <a:rPr lang="ar-EG" sz="3200" dirty="0"/>
              <a:t>قابية م</a:t>
            </a:r>
            <a:r>
              <a:rPr lang="ar-DZ" sz="3200" dirty="0"/>
              <a:t>َ</a:t>
            </a:r>
            <a:r>
              <a:rPr lang="ar-EG" sz="3200" dirty="0"/>
              <a:t>عرفية</a:t>
            </a:r>
            <a:r>
              <a:rPr lang="ar-DZ" sz="3200" dirty="0"/>
              <a:t>،</a:t>
            </a:r>
            <a:r>
              <a:rPr lang="ar-EG" sz="3200" dirty="0"/>
              <a:t> ت</a:t>
            </a:r>
            <a:r>
              <a:rPr lang="ar-DZ" sz="3200" dirty="0"/>
              <a:t>ُ</a:t>
            </a:r>
            <a:r>
              <a:rPr lang="ar-EG" sz="3200" dirty="0"/>
              <a:t>سه</a:t>
            </a:r>
            <a:r>
              <a:rPr lang="ar-DZ" sz="3200" dirty="0"/>
              <a:t>ِ</a:t>
            </a:r>
            <a:r>
              <a:rPr lang="ar-EG" sz="3200" dirty="0"/>
              <a:t>م في الح</a:t>
            </a:r>
            <a:r>
              <a:rPr lang="ar-DZ" sz="3200" dirty="0"/>
              <a:t>َ</a:t>
            </a:r>
            <a:r>
              <a:rPr lang="ar-EG" sz="3200" dirty="0"/>
              <a:t>د</a:t>
            </a:r>
            <a:r>
              <a:rPr lang="ar-DZ" sz="3200" dirty="0"/>
              <a:t>ِّ</a:t>
            </a:r>
            <a:r>
              <a:rPr lang="ar-EG" sz="3200" dirty="0"/>
              <a:t> من الت</a:t>
            </a:r>
            <a:r>
              <a:rPr lang="ar-DZ" sz="3200" dirty="0"/>
              <a:t>َ</a:t>
            </a:r>
            <a:r>
              <a:rPr lang="ar-EG" sz="3200" dirty="0"/>
              <a:t>لا</a:t>
            </a:r>
            <a:r>
              <a:rPr lang="ar-DZ" sz="3200" dirty="0"/>
              <a:t>َ</a:t>
            </a:r>
            <a:r>
              <a:rPr lang="ar-EG" sz="3200" dirty="0"/>
              <a:t>عب الإعلامي، م</a:t>
            </a:r>
            <a:r>
              <a:rPr lang="ar-DZ" sz="3200" dirty="0"/>
              <a:t>ِ</a:t>
            </a:r>
            <a:r>
              <a:rPr lang="ar-EG" sz="3200" dirty="0"/>
              <a:t>م</a:t>
            </a:r>
            <a:r>
              <a:rPr lang="ar-DZ" sz="3200" dirty="0"/>
              <a:t>َّ</a:t>
            </a:r>
            <a:r>
              <a:rPr lang="ar-EG" sz="3200" dirty="0"/>
              <a:t>ا ي</a:t>
            </a:r>
            <a:r>
              <a:rPr lang="ar-DZ" sz="3200" dirty="0"/>
              <a:t>َ</a:t>
            </a:r>
            <a:r>
              <a:rPr lang="ar-EG" sz="3200" dirty="0"/>
              <a:t>جعله ر</a:t>
            </a:r>
            <a:r>
              <a:rPr lang="ar-DZ" sz="3200" dirty="0"/>
              <a:t>َ</a:t>
            </a:r>
            <a:r>
              <a:rPr lang="ar-EG" sz="3200" dirty="0"/>
              <a:t>ك</a:t>
            </a:r>
            <a:r>
              <a:rPr lang="ar-DZ" sz="3200" dirty="0"/>
              <a:t>ِ</a:t>
            </a:r>
            <a:r>
              <a:rPr lang="ar-EG" sz="3200" dirty="0" err="1"/>
              <a:t>يزة</a:t>
            </a:r>
            <a:r>
              <a:rPr lang="ar-EG" sz="3200" dirty="0"/>
              <a:t> أساسية</a:t>
            </a:r>
            <a:endParaRPr lang="ar-DZ" sz="3200" dirty="0"/>
          </a:p>
          <a:p>
            <a:pPr algn="r"/>
            <a:r>
              <a:rPr lang="ar-EG" sz="3200" dirty="0"/>
              <a:t>في د</a:t>
            </a:r>
            <a:r>
              <a:rPr lang="ar-DZ" sz="3200" dirty="0"/>
              <a:t>َ</a:t>
            </a:r>
            <a:r>
              <a:rPr lang="ar-EG" sz="3200" dirty="0"/>
              <a:t>ع</a:t>
            </a:r>
            <a:r>
              <a:rPr lang="ar-DZ" sz="3200" dirty="0"/>
              <a:t>ْ</a:t>
            </a:r>
            <a:r>
              <a:rPr lang="ar-EG" sz="3200" dirty="0"/>
              <a:t>م الإبداع وتحقيق رسائل الإعلام ب</a:t>
            </a:r>
            <a:r>
              <a:rPr lang="ar-DZ" sz="3200" dirty="0"/>
              <a:t>ِ</a:t>
            </a:r>
            <a:r>
              <a:rPr lang="ar-EG" sz="3200" dirty="0"/>
              <a:t>ف</a:t>
            </a:r>
            <a:r>
              <a:rPr lang="ar-DZ" sz="3200" dirty="0"/>
              <a:t>َ</a:t>
            </a:r>
            <a:r>
              <a:rPr lang="ar-EG" sz="3200" dirty="0" err="1"/>
              <a:t>اعلية</a:t>
            </a:r>
            <a:r>
              <a:rPr lang="ar-DZ" sz="3200" dirty="0"/>
              <a:t> </a:t>
            </a:r>
            <a:r>
              <a:rPr lang="ar-EG" sz="3200" dirty="0"/>
              <a:t>ومسؤولية.</a:t>
            </a:r>
            <a:r>
              <a:rPr lang="ar-DZ" sz="3200" dirty="0"/>
              <a:t> </a:t>
            </a:r>
            <a:endParaRPr lang="fr-FR" sz="2400" dirty="0"/>
          </a:p>
        </p:txBody>
      </p:sp>
    </p:spTree>
    <p:extLst>
      <p:ext uri="{BB962C8B-B14F-4D97-AF65-F5344CB8AC3E}">
        <p14:creationId xmlns:p14="http://schemas.microsoft.com/office/powerpoint/2010/main" val="1026062349"/>
      </p:ext>
    </p:extLst>
  </p:cSld>
  <p:clrMapOvr>
    <a:masterClrMapping/>
  </p:clrMapOvr>
  <p:transition spd="slow" advTm="656789">
    <p:push dir="u"/>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255EC8-52F6-3C4F-B2A5-5E70DA7B67E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AC48EB2-9935-0CA1-A736-4DCEC89CCA12}"/>
              </a:ext>
            </a:extLst>
          </p:cNvPr>
          <p:cNvSpPr/>
          <p:nvPr/>
        </p:nvSpPr>
        <p:spPr>
          <a:xfrm>
            <a:off x="2269797" y="53224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7249776-2450-57D5-D6BD-2EDB0349280F}"/>
              </a:ext>
            </a:extLst>
          </p:cNvPr>
          <p:cNvSpPr/>
          <p:nvPr/>
        </p:nvSpPr>
        <p:spPr>
          <a:xfrm>
            <a:off x="7587279" y="1659659"/>
            <a:ext cx="4128422" cy="382494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88DB553-FD18-E0F1-50C8-A1F88546AB8F}"/>
              </a:ext>
            </a:extLst>
          </p:cNvPr>
          <p:cNvSpPr/>
          <p:nvPr/>
        </p:nvSpPr>
        <p:spPr>
          <a:xfrm>
            <a:off x="347366" y="1580051"/>
            <a:ext cx="8143719" cy="50536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10DB0E41-3F34-95EF-A5D7-44D96120B046}"/>
              </a:ext>
            </a:extLst>
          </p:cNvPr>
          <p:cNvSpPr txBox="1"/>
          <p:nvPr/>
        </p:nvSpPr>
        <p:spPr>
          <a:xfrm>
            <a:off x="476299" y="1728814"/>
            <a:ext cx="7885854" cy="5078313"/>
          </a:xfrm>
          <a:prstGeom prst="rect">
            <a:avLst/>
          </a:prstGeom>
          <a:noFill/>
        </p:spPr>
        <p:txBody>
          <a:bodyPr wrap="square" rtlCol="0">
            <a:spAutoFit/>
          </a:bodyPr>
          <a:lstStyle/>
          <a:p>
            <a:pPr algn="just" rtl="1"/>
            <a:r>
              <a:rPr lang="ar-SA" b="1" dirty="0"/>
              <a:t>1- عبد العزيز ياسر: " نقد الإعلام الرقمي: من الهيمنة إلى المشاركة"، القاهرة: دار روافد</a:t>
            </a:r>
            <a:r>
              <a:rPr lang="fr-FR" b="1" dirty="0"/>
              <a:t>. </a:t>
            </a:r>
            <a:r>
              <a:rPr lang="ar-SA" b="1" dirty="0"/>
              <a:t>،</a:t>
            </a:r>
            <a:r>
              <a:rPr lang="fr-FR" b="1" dirty="0"/>
              <a:t>2020</a:t>
            </a:r>
            <a:r>
              <a:rPr lang="ar-SA" b="1" dirty="0"/>
              <a:t>.</a:t>
            </a:r>
            <a:endParaRPr lang="fr-FR" b="1" dirty="0"/>
          </a:p>
          <a:p>
            <a:pPr algn="just" rtl="1"/>
            <a:r>
              <a:rPr lang="ar-DZ" b="1" dirty="0"/>
              <a:t>2- أ</a:t>
            </a:r>
            <a:r>
              <a:rPr lang="ar-SA" b="1" dirty="0"/>
              <a:t>نور عبد العزيز: "النقد واستكمال منظومة العمل الإعلامي، "، مجلة اتحاد الإذاعات العربية، ع1 ،2000.</a:t>
            </a:r>
            <a:endParaRPr lang="fr-FR" b="1" dirty="0"/>
          </a:p>
          <a:p>
            <a:pPr algn="just" rtl="1"/>
            <a:r>
              <a:rPr lang="ar-SA" b="1" dirty="0"/>
              <a:t>3- حسن عماد مكاوي:" الإعلام الجديد: المفهوم والوسائط والتأثير"، القاهرة: الدار المصرية اللبنانية،</a:t>
            </a:r>
            <a:r>
              <a:rPr lang="fr-FR" b="1" dirty="0"/>
              <a:t>2017</a:t>
            </a:r>
            <a:r>
              <a:rPr lang="ar-SA" b="1" dirty="0"/>
              <a:t>.</a:t>
            </a:r>
            <a:endParaRPr lang="fr-FR" b="1" dirty="0"/>
          </a:p>
          <a:p>
            <a:pPr algn="just" rtl="1"/>
            <a:r>
              <a:rPr lang="ar-SA" b="1" dirty="0"/>
              <a:t>4- سليمان فؤاد: "وسائل الإعلام الرقمية وتشكيل الرأي العام"، بيروت: دار الكتاب الجامعي،2019.</a:t>
            </a:r>
            <a:endParaRPr lang="fr-FR" b="1" dirty="0"/>
          </a:p>
          <a:p>
            <a:pPr algn="just" rtl="1"/>
            <a:r>
              <a:rPr lang="ar-SA" b="1" dirty="0"/>
              <a:t>5- </a:t>
            </a:r>
            <a:r>
              <a:rPr lang="ar-SA" b="1" dirty="0" err="1"/>
              <a:t>إبـراقن</a:t>
            </a:r>
            <a:r>
              <a:rPr lang="ar-SA" b="1" dirty="0"/>
              <a:t> محمود: "المبـرق قـاموس موسـوعي للإعـلام والاتصـال" (الجزائـر العاصـمة</a:t>
            </a:r>
            <a:r>
              <a:rPr lang="fr-FR" b="1" dirty="0"/>
              <a:t>: </a:t>
            </a:r>
            <a:r>
              <a:rPr lang="ar-SA" b="1" dirty="0"/>
              <a:t>المجلس الأعلى للغة العربية، 2004)</a:t>
            </a:r>
            <a:endParaRPr lang="fr-FR" b="1" dirty="0"/>
          </a:p>
          <a:p>
            <a:pPr algn="just" rtl="1"/>
            <a:r>
              <a:rPr lang="ar-SA" b="1" dirty="0"/>
              <a:t>6- مي العبد </a:t>
            </a:r>
            <a:r>
              <a:rPr lang="ar-SA" b="1" dirty="0" err="1"/>
              <a:t>االله</a:t>
            </a:r>
            <a:r>
              <a:rPr lang="ar-SA" b="1" dirty="0"/>
              <a:t>: المعجم في المفاهيم الحديثة للإعلام والاتصال، المشروع العربي لتوحيد المصطلحات، (بيروت: دار النهضة العربية2014).</a:t>
            </a:r>
            <a:endParaRPr lang="fr-FR" b="1" dirty="0"/>
          </a:p>
          <a:p>
            <a:pPr algn="just" rtl="1"/>
            <a:r>
              <a:rPr lang="ar-SA" b="1" dirty="0"/>
              <a:t>7- محمد عبد الحميد: التربية الإعلامية والوعي بالأداء الإعلامي (القاهرة: عالم الكتب، 2012).</a:t>
            </a:r>
            <a:endParaRPr lang="fr-FR" b="1" dirty="0"/>
          </a:p>
          <a:p>
            <a:pPr algn="just" rtl="1"/>
            <a:r>
              <a:rPr lang="ar-SA" b="1" dirty="0"/>
              <a:t>8- فهد بن عبد الرحمان الشميمري: التربية الإعلامية، كيف نتعامل مع الإعلام (الرياض: مكتبة الملك فهد </a:t>
            </a:r>
            <a:r>
              <a:rPr lang="ar-SA" dirty="0"/>
              <a:t>الوطنية، </a:t>
            </a:r>
            <a:r>
              <a:rPr lang="fr-FR" dirty="0"/>
              <a:t>2010</a:t>
            </a:r>
            <a:r>
              <a:rPr lang="ar-SA" dirty="0"/>
              <a:t>.</a:t>
            </a:r>
            <a:endParaRPr lang="fr-FR" dirty="0"/>
          </a:p>
          <a:p>
            <a:pPr rtl="1"/>
            <a:r>
              <a:rPr lang="fr-FR" b="1" dirty="0"/>
              <a:t>9-Bill </a:t>
            </a:r>
            <a:r>
              <a:rPr lang="fr-FR" b="1" dirty="0" err="1"/>
              <a:t>Kovach</a:t>
            </a:r>
            <a:r>
              <a:rPr lang="fr-FR" b="1" dirty="0"/>
              <a:t>, Tom </a:t>
            </a:r>
            <a:r>
              <a:rPr lang="fr-FR" b="1" dirty="0" err="1"/>
              <a:t>Rosenstiel</a:t>
            </a:r>
            <a:r>
              <a:rPr lang="fr-FR" b="1" dirty="0"/>
              <a:t> : principes du journalisme traduit de l'américain par Monique Berry, nouveaux horizons, Paris, 2004.</a:t>
            </a:r>
          </a:p>
          <a:p>
            <a:pPr rtl="1"/>
            <a:r>
              <a:rPr lang="fr-FR" b="1" dirty="0"/>
              <a:t>10-Jérome Bourdon jean- Michel </a:t>
            </a:r>
            <a:r>
              <a:rPr lang="fr-FR" b="1" dirty="0" err="1"/>
              <a:t>Frondon</a:t>
            </a:r>
            <a:r>
              <a:rPr lang="fr-FR" b="1" dirty="0"/>
              <a:t> : L’œil critique, Le journaliste critique de télévision, Médias Recherches études, Belgique,2003.</a:t>
            </a:r>
          </a:p>
          <a:p>
            <a:endParaRPr lang="en-US"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975AF3E3-9974-2E9F-FF0E-5A62FAE8E47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40">
            <a:extLst>
              <a:ext uri="{FF2B5EF4-FFF2-40B4-BE49-F238E27FC236}">
                <a16:creationId xmlns:a16="http://schemas.microsoft.com/office/drawing/2014/main" id="{8A49907F-E08B-CFF3-3E91-50A99A6369ED}"/>
              </a:ext>
            </a:extLst>
          </p:cNvPr>
          <p:cNvSpPr txBox="1"/>
          <p:nvPr/>
        </p:nvSpPr>
        <p:spPr>
          <a:xfrm>
            <a:off x="4593292" y="767407"/>
            <a:ext cx="4232952" cy="646331"/>
          </a:xfrm>
          <a:prstGeom prst="rect">
            <a:avLst/>
          </a:prstGeom>
          <a:noFill/>
        </p:spPr>
        <p:txBody>
          <a:bodyPr wrap="square" rtlCol="0">
            <a:spAutoFit/>
          </a:bodyPr>
          <a:lstStyle/>
          <a:p>
            <a:r>
              <a:rPr lang="ar-DZ" sz="3600" b="1" dirty="0">
                <a:solidFill>
                  <a:schemeClr val="bg1"/>
                </a:solidFill>
                <a:highlight>
                  <a:srgbClr val="203E5F"/>
                </a:highlight>
                <a:latin typeface="Alexandria" charset="0"/>
                <a:cs typeface="Alexandria" charset="0"/>
              </a:rPr>
              <a:t> قائمة المراجع المعتمدة  </a:t>
            </a:r>
            <a:endParaRPr lang="en-US" sz="3600" b="1" dirty="0">
              <a:solidFill>
                <a:schemeClr val="bg1"/>
              </a:solidFill>
              <a:highlight>
                <a:srgbClr val="203E5F"/>
              </a:highlight>
              <a:latin typeface="Alexandria" charset="0"/>
              <a:cs typeface="Alexandria" charset="0"/>
            </a:endParaRPr>
          </a:p>
        </p:txBody>
      </p:sp>
      <p:pic>
        <p:nvPicPr>
          <p:cNvPr id="6" name="Image 5">
            <a:extLst>
              <a:ext uri="{FF2B5EF4-FFF2-40B4-BE49-F238E27FC236}">
                <a16:creationId xmlns:a16="http://schemas.microsoft.com/office/drawing/2014/main" id="{57F92086-CA9D-B7E5-4B54-BDDE89F19E5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67149" y="1996003"/>
            <a:ext cx="3808389" cy="3808389"/>
          </a:xfrm>
          <a:prstGeom prst="rect">
            <a:avLst/>
          </a:prstGeom>
        </p:spPr>
      </p:pic>
    </p:spTree>
    <p:extLst>
      <p:ext uri="{BB962C8B-B14F-4D97-AF65-F5344CB8AC3E}">
        <p14:creationId xmlns:p14="http://schemas.microsoft.com/office/powerpoint/2010/main" val="3833497321"/>
      </p:ext>
    </p:extLst>
  </p:cSld>
  <p:clrMapOvr>
    <a:masterClrMapping/>
  </p:clrMapOvr>
  <mc:AlternateContent xmlns:mc="http://schemas.openxmlformats.org/markup-compatibility/2006" xmlns:p14="http://schemas.microsoft.com/office/powerpoint/2010/main">
    <mc:Choice Requires="p14">
      <p:transition spd="slow" p14:dur="3400" advTm="359061">
        <p14:reveal/>
      </p:transition>
    </mc:Choice>
    <mc:Fallback xmlns="">
      <p:transition spd="slow" advTm="359061">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8016929" cy="830997"/>
          </a:xfrm>
          <a:prstGeom prst="rect">
            <a:avLst/>
          </a:prstGeom>
          <a:noFill/>
        </p:spPr>
        <p:txBody>
          <a:bodyPr wrap="square" rtlCol="0">
            <a:spAutoFit/>
          </a:bodyPr>
          <a:lstStyle/>
          <a:p>
            <a:r>
              <a:rPr lang="ar-DZ" sz="4800" b="1" dirty="0">
                <a:solidFill>
                  <a:schemeClr val="bg1"/>
                </a:solidFill>
                <a:latin typeface="Alexandria" charset="0"/>
                <a:cs typeface="Alexandria" charset="0"/>
              </a:rPr>
              <a:t>تمنياتي للجميع بالتوفيق والسداد</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515818">
        <p15:prstTrans prst="prestige"/>
      </p:transition>
    </mc:Choice>
    <mc:Fallback xmlns="">
      <p:transition spd="slow" advTm="515818">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4f7a16ca4924fb23f9fc1a28cdf81b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9ffbe5f2ef6a8fca5ec1833aec8eef8"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8A5AE3A3-3A38-44A9-A622-F3C33978C17A}"/>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www.w3.org/XML/1998/namespace"/>
    <ds:schemaRef ds:uri="http://purl.org/dc/dcmitype/"/>
    <ds:schemaRef ds:uri="http://schemas.microsoft.com/office/2006/documentManagement/types"/>
    <ds:schemaRef ds:uri="http://schemas.microsoft.com/office/2006/metadata/properties"/>
    <ds:schemaRef ds:uri="http://schemas.microsoft.com/office/infopath/2007/PartnerControls"/>
    <ds:schemaRef ds:uri="http://purl.org/dc/terms/"/>
    <ds:schemaRef ds:uri="aca13214-df29-4e3c-a050-857c0bf7bd8e"/>
    <ds:schemaRef ds:uri="http://schemas.openxmlformats.org/package/2006/metadata/core-properties"/>
    <ds:schemaRef ds:uri="688354b5-287c-4cda-825e-1d7935aea40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4509</TotalTime>
  <Words>8927</Words>
  <Application>Microsoft Office PowerPoint</Application>
  <PresentationFormat>Grand écran</PresentationFormat>
  <Paragraphs>307</Paragraphs>
  <Slides>39</Slides>
  <Notes>31</Notes>
  <HiddenSlides>0</HiddenSlides>
  <MMClips>0</MMClips>
  <ScaleCrop>false</ScaleCrop>
  <HeadingPairs>
    <vt:vector size="6" baseType="variant">
      <vt:variant>
        <vt:lpstr>Polices utilisées</vt:lpstr>
      </vt:variant>
      <vt:variant>
        <vt:i4>7</vt:i4>
      </vt:variant>
      <vt:variant>
        <vt:lpstr>Thème</vt:lpstr>
      </vt:variant>
      <vt:variant>
        <vt:i4>1</vt:i4>
      </vt:variant>
      <vt:variant>
        <vt:lpstr>Titres des diapositives</vt:lpstr>
      </vt:variant>
      <vt:variant>
        <vt:i4>39</vt:i4>
      </vt:variant>
    </vt:vector>
  </HeadingPairs>
  <TitlesOfParts>
    <vt:vector size="47" baseType="lpstr">
      <vt:lpstr>Alexandria</vt:lpstr>
      <vt:lpstr>Arial</vt:lpstr>
      <vt:lpstr>Calibri</vt:lpstr>
      <vt:lpstr>Calibri Light</vt:lpstr>
      <vt:lpstr>Roboto Light</vt:lpstr>
      <vt:lpstr>Symbol</vt:lpstr>
      <vt:lpstr>Wingdings</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Tewfik Amri</cp:lastModifiedBy>
  <cp:revision>73</cp:revision>
  <dcterms:created xsi:type="dcterms:W3CDTF">2023-04-29T09:08:00Z</dcterms:created>
  <dcterms:modified xsi:type="dcterms:W3CDTF">2025-10-06T23:30:19Z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