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02" r:id="rId2"/>
    <p:sldId id="384" r:id="rId3"/>
    <p:sldId id="463" r:id="rId4"/>
    <p:sldId id="479" r:id="rId5"/>
    <p:sldId id="480" r:id="rId6"/>
    <p:sldId id="481" r:id="rId7"/>
    <p:sldId id="482" r:id="rId8"/>
    <p:sldId id="490" r:id="rId9"/>
    <p:sldId id="486" r:id="rId10"/>
    <p:sldId id="497" r:id="rId11"/>
    <p:sldId id="488" r:id="rId12"/>
    <p:sldId id="487" r:id="rId13"/>
    <p:sldId id="489" r:id="rId14"/>
    <p:sldId id="491" r:id="rId15"/>
    <p:sldId id="492" r:id="rId16"/>
    <p:sldId id="493" r:id="rId17"/>
    <p:sldId id="484" r:id="rId18"/>
    <p:sldId id="483" r:id="rId19"/>
    <p:sldId id="495" r:id="rId20"/>
    <p:sldId id="494" r:id="rId21"/>
    <p:sldId id="496" r:id="rId22"/>
    <p:sldId id="406" r:id="rId23"/>
    <p:sldId id="471" r:id="rId24"/>
    <p:sldId id="424" r:id="rId25"/>
    <p:sldId id="425" r:id="rId26"/>
    <p:sldId id="426" r:id="rId27"/>
    <p:sldId id="498" r:id="rId28"/>
    <p:sldId id="430" r:id="rId29"/>
    <p:sldId id="431" r:id="rId30"/>
    <p:sldId id="435" r:id="rId31"/>
    <p:sldId id="438" r:id="rId32"/>
    <p:sldId id="473" r:id="rId33"/>
    <p:sldId id="500" r:id="rId34"/>
    <p:sldId id="472" r:id="rId35"/>
    <p:sldId id="499" r:id="rId36"/>
    <p:sldId id="416" r:id="rId37"/>
    <p:sldId id="470" r:id="rId38"/>
    <p:sldId id="446" r:id="rId39"/>
    <p:sldId id="409" r:id="rId40"/>
    <p:sldId id="408" r:id="rId41"/>
    <p:sldId id="41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A5B1"/>
    <a:srgbClr val="DDC9D0"/>
    <a:srgbClr val="8E5A6D"/>
    <a:srgbClr val="2E3957"/>
    <a:srgbClr val="D8D9D8"/>
    <a:srgbClr val="669BBC"/>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gif"/><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1.png"/><Relationship Id="rId7" Type="http://schemas.openxmlformats.org/officeDocument/2006/relationships/image" Target="../media/image5.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299849" cy="1015663"/>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Crisis Communication &amp; crises management </a:t>
            </a:r>
          </a:p>
          <a:p>
            <a:r>
              <a:rPr lang="en-US" sz="2000" dirty="0">
                <a:solidFill>
                  <a:srgbClr val="FAC748"/>
                </a:solidFill>
                <a:latin typeface="Tajawal Medium" panose="00000600000000000000" pitchFamily="2" charset="-78"/>
                <a:cs typeface="Tajawal Medium" panose="00000600000000000000" pitchFamily="2" charset="-78"/>
              </a:rPr>
              <a:t>(Approaches &amp; Theories)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771923" y="138526"/>
            <a:ext cx="7806596" cy="1692771"/>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a:p>
            <a:r>
              <a:rPr lang="en-US" sz="2800" b="1" dirty="0">
                <a:solidFill>
                  <a:schemeClr val="bg1"/>
                </a:solidFill>
                <a:latin typeface="Tajawal Medium" panose="00000600000000000000" pitchFamily="2" charset="-78"/>
                <a:cs typeface="Tajawal Medium" panose="00000600000000000000" pitchFamily="2" charset="-78"/>
              </a:rPr>
              <a:t>	</a:t>
            </a:r>
            <a:r>
              <a:rPr lang="en-US" sz="2000" b="1" dirty="0">
                <a:solidFill>
                  <a:schemeClr val="bg1"/>
                </a:solidFill>
                <a:latin typeface="Tajawal Medium" panose="00000600000000000000" pitchFamily="2" charset="-78"/>
                <a:cs typeface="Tajawal Medium" panose="00000600000000000000" pitchFamily="2" charset="-78"/>
              </a:rPr>
              <a:t>Crisis Communication &amp; crises management:</a:t>
            </a:r>
          </a:p>
          <a:p>
            <a:r>
              <a:rPr lang="en-US" sz="2000" b="1" dirty="0">
                <a:solidFill>
                  <a:schemeClr val="bg1"/>
                </a:solidFill>
                <a:latin typeface="Tajawal Medium" panose="00000600000000000000" pitchFamily="2" charset="-78"/>
                <a:cs typeface="Tajawal Medium" panose="00000600000000000000" pitchFamily="2" charset="-78"/>
              </a:rPr>
              <a:t>	(Approaches &amp; Theories)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4350" y="1524022"/>
            <a:ext cx="10238444" cy="4401205"/>
          </a:xfrm>
          <a:prstGeom prst="rect">
            <a:avLst/>
          </a:prstGeom>
          <a:noFill/>
        </p:spPr>
        <p:txBody>
          <a:bodyPr wrap="square" rtlCol="0">
            <a:spAutoFit/>
          </a:bodyPr>
          <a:lstStyle/>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and Crisis Management: Definitions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Relations (PR)</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Communication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Reputation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management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in Crisis Communication: opportunities and challenges</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PR Models: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press agentry/publicity,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information,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two-way asymmetrical,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and two-way symmetrical</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Theories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Image Restoration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Situational Crisis Communication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The Social-Mediated Crisis Communication (SMCC) model </a:t>
            </a:r>
          </a:p>
          <a:p>
            <a:pPr marL="1257300" lvl="2"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influencer impact on Social Media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721413"/>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1169551"/>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Crisis Communication and Crisis Management</a:t>
            </a:r>
          </a:p>
          <a:p>
            <a:pPr algn="ctr"/>
            <a:r>
              <a:rPr lang="en-US" sz="3400" b="1" dirty="0">
                <a:solidFill>
                  <a:srgbClr val="2E3957"/>
                </a:solidFill>
                <a:latin typeface="Tajawal ExtraBold" panose="00000800000000000000" pitchFamily="2" charset="-78"/>
                <a:cs typeface="Tajawal ExtraBold" panose="00000800000000000000" pitchFamily="2" charset="-78"/>
              </a:rPr>
              <a:t>Definitions</a:t>
            </a:r>
            <a:endParaRPr lang="en-US" sz="3600" b="1" dirty="0">
              <a:solidFill>
                <a:srgbClr val="2E3957"/>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4" descr="A person looking at a computer screen&#10;&#10;Description automatically generated">
            <a:extLst>
              <a:ext uri="{FF2B5EF4-FFF2-40B4-BE49-F238E27FC236}">
                <a16:creationId xmlns:a16="http://schemas.microsoft.com/office/drawing/2014/main" id="{EE22C211-FF44-A6CB-C339-8010DBD0B6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26178" y="2927411"/>
            <a:ext cx="6667500" cy="2505075"/>
          </a:xfrm>
          <a:prstGeom prst="rect">
            <a:avLst/>
          </a:prstGeom>
        </p:spPr>
      </p:pic>
    </p:spTree>
    <p:extLst>
      <p:ext uri="{BB962C8B-B14F-4D97-AF65-F5344CB8AC3E}">
        <p14:creationId xmlns:p14="http://schemas.microsoft.com/office/powerpoint/2010/main" val="2654583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Public Relations (PR)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82748"/>
            <a:ext cx="9446683"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Public relations (PR) has been the backbone of corporate relationships in society so that both parties may benefit in some way, whether it involves community relations, media relations, issues management or crisis communication.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PR is “the management function that establishes and maintains mutually beneficial relationships between an organization and the publics on whom its success or failure depends”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131566"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Definition of Crisis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research mainly deals with the interrelationships between crisis situations, communication strategies and crisis perceptions.</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when done successfully, can help mitigate negative media coverage and manage perceptions both during and after the crisis.</a:t>
            </a:r>
          </a:p>
          <a:p>
            <a:pPr algn="just"/>
            <a:r>
              <a:rPr lang="en-US" sz="2200" b="1" dirty="0">
                <a:solidFill>
                  <a:srgbClr val="C00000"/>
                </a:solidFill>
                <a:latin typeface="Tajawal ExtraBold" panose="00000800000000000000" pitchFamily="2" charset="-78"/>
                <a:cs typeface="Tajawal ExtraBold" panose="00000800000000000000" pitchFamily="2" charset="-78"/>
              </a:rPr>
              <a:t>Crisis communication </a:t>
            </a:r>
            <a:r>
              <a:rPr lang="en-US" sz="2200" b="1" dirty="0">
                <a:solidFill>
                  <a:srgbClr val="2D3956"/>
                </a:solidFill>
                <a:latin typeface="Tajawal ExtraBold" panose="00000800000000000000" pitchFamily="2" charset="-78"/>
                <a:cs typeface="Tajawal ExtraBold" panose="00000800000000000000" pitchFamily="2" charset="-78"/>
              </a:rPr>
              <a:t>has been broadly </a:t>
            </a:r>
            <a:r>
              <a:rPr lang="en-US" sz="2200" b="1" dirty="0">
                <a:solidFill>
                  <a:srgbClr val="C00000"/>
                </a:solidFill>
                <a:latin typeface="Tajawal ExtraBold" panose="00000800000000000000" pitchFamily="2" charset="-78"/>
                <a:cs typeface="Tajawal ExtraBold" panose="00000800000000000000" pitchFamily="2" charset="-78"/>
              </a:rPr>
              <a:t>defined as </a:t>
            </a:r>
            <a:r>
              <a:rPr lang="en-US" sz="2200" b="1" dirty="0">
                <a:solidFill>
                  <a:srgbClr val="2D3956"/>
                </a:solidFill>
                <a:latin typeface="Tajawal ExtraBold" panose="00000800000000000000" pitchFamily="2" charset="-78"/>
                <a:cs typeface="Tajawal ExtraBold" panose="00000800000000000000" pitchFamily="2" charset="-78"/>
              </a:rPr>
              <a:t>“the collection, processing, and dissemination of information required to address a crisis situation”. </a:t>
            </a:r>
          </a:p>
          <a:p>
            <a:pPr algn="just"/>
            <a:r>
              <a:rPr lang="en-US" sz="2200" b="1" dirty="0">
                <a:solidFill>
                  <a:srgbClr val="2D3956"/>
                </a:solidFill>
                <a:latin typeface="Tajawal ExtraBold" panose="00000800000000000000" pitchFamily="2" charset="-78"/>
                <a:cs typeface="Tajawal ExtraBold" panose="00000800000000000000" pitchFamily="2" charset="-78"/>
              </a:rPr>
              <a:t>Also, </a:t>
            </a:r>
            <a:r>
              <a:rPr lang="en-US" sz="2200" b="1" dirty="0">
                <a:solidFill>
                  <a:srgbClr val="C00000"/>
                </a:solidFill>
                <a:latin typeface="Tajawal ExtraBold" panose="00000800000000000000" pitchFamily="2" charset="-78"/>
                <a:cs typeface="Tajawal ExtraBold" panose="00000800000000000000" pitchFamily="2" charset="-78"/>
              </a:rPr>
              <a:t>crisis communication defined as </a:t>
            </a:r>
            <a:r>
              <a:rPr lang="en-US" sz="2200" b="1" dirty="0">
                <a:solidFill>
                  <a:srgbClr val="2D3956"/>
                </a:solidFill>
                <a:latin typeface="Tajawal ExtraBold" panose="00000800000000000000" pitchFamily="2" charset="-78"/>
                <a:cs typeface="Tajawal ExtraBold" panose="00000800000000000000" pitchFamily="2" charset="-78"/>
              </a:rPr>
              <a:t>“the ongoing process of creating shared meaning among and between groups, communities, individuals and agencies, within the ecological context of a crisis, for the purpose of preparing for and reducing, limiting and responding to threats and harm”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425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Reputation</a:t>
            </a:r>
            <a:r>
              <a:rPr lang="en-US" sz="2400" b="1" dirty="0">
                <a:solidFill>
                  <a:srgbClr val="2D3956"/>
                </a:solidFill>
                <a:latin typeface="Tajawal ExtraBold" panose="00000800000000000000" pitchFamily="2" charset="-78"/>
                <a:cs typeface="Tajawal ExtraBold" panose="00000800000000000000" pitchFamily="2" charset="-78"/>
              </a:rPr>
              <a:t> is “a perceptual representation of a company’s past actions and future prospects that describe the firm’s appeal to all of its key constituents”.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Crises are harmful to organizations and their stakeholders who might have conflicting interests and needs. </a:t>
            </a:r>
          </a:p>
          <a:p>
            <a:pPr algn="just"/>
            <a:r>
              <a:rPr lang="en-US" sz="2400" b="1" dirty="0">
                <a:solidFill>
                  <a:srgbClr val="C0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the organizational actions and communication that are expected to lower the likelihood of a crisis, minimize the harm from a crisis, and re-establish orders after 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8296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As a result, organizational research regarding crisis management usually addresses one or more of the event’s three areas/stages: (a) pre-crisis preparedness, (b) proposal for handling midst crisis situations, and (c) post-crisis strategies to restore the corporate image.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Although reputation-attribution is a more straightforward psychological process, crisis communication strategies are more complicated but can influence cognitions and help lessen a crisis’s negative impacts on an organization and its stakeholders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2010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1138773"/>
          </a:xfrm>
          <a:prstGeom prst="rect">
            <a:avLst/>
          </a:prstGeom>
          <a:noFill/>
        </p:spPr>
        <p:txBody>
          <a:bodyPr wrap="square" rtlCol="0">
            <a:spAutoFit/>
          </a:bodyPr>
          <a:lstStyle/>
          <a:p>
            <a:pPr algn="ctr"/>
            <a:r>
              <a:rPr lang="en-US" sz="3400" dirty="0">
                <a:solidFill>
                  <a:srgbClr val="2E3957"/>
                </a:solidFill>
                <a:latin typeface="Tajawal ExtraBold" panose="00000800000000000000" pitchFamily="2" charset="-78"/>
                <a:cs typeface="Tajawal ExtraBold" panose="00000800000000000000" pitchFamily="2" charset="-78"/>
              </a:rPr>
              <a:t>Social Media in Crisis Communication</a:t>
            </a:r>
          </a:p>
          <a:p>
            <a:pPr algn="ctr"/>
            <a:r>
              <a:rPr lang="en-US" sz="3400" b="1" dirty="0">
                <a:solidFill>
                  <a:srgbClr val="2E3957"/>
                </a:solidFill>
                <a:latin typeface="Tajawal ExtraBold" panose="00000800000000000000" pitchFamily="2" charset="-78"/>
                <a:cs typeface="Tajawal ExtraBold" panose="00000800000000000000" pitchFamily="2" charset="-78"/>
              </a:rPr>
              <a:t>Opportunities and Challenges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AE92FFAB-BC44-343C-031D-F79F381148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5849" y="2657777"/>
            <a:ext cx="5064207" cy="2848616"/>
          </a:xfrm>
          <a:prstGeom prst="rect">
            <a:avLst/>
          </a:prstGeom>
        </p:spPr>
      </p:pic>
    </p:spTree>
    <p:extLst>
      <p:ext uri="{BB962C8B-B14F-4D97-AF65-F5344CB8AC3E}">
        <p14:creationId xmlns:p14="http://schemas.microsoft.com/office/powerpoint/2010/main" val="28404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in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3376420" cy="4401205"/>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Social media provides both </a:t>
            </a:r>
            <a:r>
              <a:rPr lang="en-US" sz="2000" b="1" dirty="0">
                <a:solidFill>
                  <a:srgbClr val="C00000"/>
                </a:solidFill>
                <a:latin typeface="Tajawal ExtraBold" panose="00000800000000000000" pitchFamily="2" charset="-78"/>
                <a:cs typeface="Tajawal ExtraBold" panose="00000800000000000000" pitchFamily="2" charset="-78"/>
              </a:rPr>
              <a:t>opportunities and challenges </a:t>
            </a:r>
            <a:r>
              <a:rPr lang="en-US" sz="2000" b="1" dirty="0">
                <a:solidFill>
                  <a:srgbClr val="2D3956"/>
                </a:solidFill>
                <a:latin typeface="Tajawal ExtraBold" panose="00000800000000000000" pitchFamily="2" charset="-78"/>
                <a:cs typeface="Tajawal ExtraBold" panose="00000800000000000000" pitchFamily="2" charset="-78"/>
              </a:rPr>
              <a:t>for crisis communication. With more than three billion people around the globe using social media.</a:t>
            </a:r>
          </a:p>
          <a:p>
            <a:pPr algn="just"/>
            <a:r>
              <a:rPr lang="en-US" sz="2000" b="1" dirty="0">
                <a:solidFill>
                  <a:srgbClr val="2D3956"/>
                </a:solidFill>
                <a:latin typeface="Tajawal ExtraBold" panose="00000800000000000000" pitchFamily="2" charset="-78"/>
                <a:cs typeface="Tajawal ExtraBold" panose="00000800000000000000" pitchFamily="2" charset="-78"/>
              </a:rPr>
              <a:t>By using social media effectively, crisis managers can ensure their communication is received by their intended audience at the time it needs to be received.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grpSp>
        <p:nvGrpSpPr>
          <p:cNvPr id="13" name="Group 12">
            <a:extLst>
              <a:ext uri="{FF2B5EF4-FFF2-40B4-BE49-F238E27FC236}">
                <a16:creationId xmlns:a16="http://schemas.microsoft.com/office/drawing/2014/main" id="{92134619-83D9-D539-DB4B-4E3868DD5047}"/>
              </a:ext>
            </a:extLst>
          </p:cNvPr>
          <p:cNvGrpSpPr/>
          <p:nvPr/>
        </p:nvGrpSpPr>
        <p:grpSpPr>
          <a:xfrm>
            <a:off x="4835170" y="1414506"/>
            <a:ext cx="7392456" cy="4896873"/>
            <a:chOff x="4799545" y="1414506"/>
            <a:chExt cx="7392456" cy="4896873"/>
          </a:xfrm>
        </p:grpSpPr>
        <p:pic>
          <p:nvPicPr>
            <p:cNvPr id="8" name="Picture 7">
              <a:extLst>
                <a:ext uri="{FF2B5EF4-FFF2-40B4-BE49-F238E27FC236}">
                  <a16:creationId xmlns:a16="http://schemas.microsoft.com/office/drawing/2014/main" id="{7EE86E82-0569-FFD8-5033-A279D4A1C78B}"/>
                </a:ext>
              </a:extLst>
            </p:cNvPr>
            <p:cNvPicPr>
              <a:picLocks noChangeAspect="1"/>
            </p:cNvPicPr>
            <p:nvPr/>
          </p:nvPicPr>
          <p:blipFill>
            <a:blip r:embed="rId8">
              <a:lum bright="-20000" contrast="40000"/>
            </a:blip>
            <a:stretch>
              <a:fillRect/>
            </a:stretch>
          </p:blipFill>
          <p:spPr>
            <a:xfrm>
              <a:off x="4799545" y="1414506"/>
              <a:ext cx="7392456" cy="4896873"/>
            </a:xfrm>
            <a:prstGeom prst="rect">
              <a:avLst/>
            </a:prstGeom>
            <a:ln>
              <a:solidFill>
                <a:schemeClr val="tx1"/>
              </a:solidFill>
            </a:ln>
          </p:spPr>
        </p:pic>
        <p:sp>
          <p:nvSpPr>
            <p:cNvPr id="12" name="Rectangle 11">
              <a:extLst>
                <a:ext uri="{FF2B5EF4-FFF2-40B4-BE49-F238E27FC236}">
                  <a16:creationId xmlns:a16="http://schemas.microsoft.com/office/drawing/2014/main" id="{8D761D2D-C8C4-0C35-FDD4-63812F5A04B4}"/>
                </a:ext>
              </a:extLst>
            </p:cNvPr>
            <p:cNvSpPr/>
            <p:nvPr/>
          </p:nvSpPr>
          <p:spPr>
            <a:xfrm>
              <a:off x="4799545" y="1468414"/>
              <a:ext cx="686855" cy="2377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Rectangle: Beveled 5">
            <a:extLst>
              <a:ext uri="{FF2B5EF4-FFF2-40B4-BE49-F238E27FC236}">
                <a16:creationId xmlns:a16="http://schemas.microsoft.com/office/drawing/2014/main" id="{98AB7464-9207-740E-E888-B0E0ADBFDBF7}"/>
              </a:ext>
            </a:extLst>
          </p:cNvPr>
          <p:cNvSpPr/>
          <p:nvPr/>
        </p:nvSpPr>
        <p:spPr>
          <a:xfrm>
            <a:off x="9225148" y="4741202"/>
            <a:ext cx="2719450" cy="1448638"/>
          </a:xfrm>
          <a:prstGeom prst="bevel">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ln w="0"/>
                <a:solidFill>
                  <a:srgbClr val="FF0000"/>
                </a:solidFill>
                <a:effectLst>
                  <a:outerShdw blurRad="38100" dist="19050" dir="2700000" algn="tl" rotWithShape="0">
                    <a:schemeClr val="dk1">
                      <a:alpha val="40000"/>
                    </a:schemeClr>
                  </a:outerShdw>
                </a:effectLst>
              </a:rPr>
              <a:t>Para </a:t>
            </a:r>
            <a:r>
              <a:rPr lang="en-US" sz="1400" dirty="0">
                <a:ln w="0"/>
                <a:solidFill>
                  <a:schemeClr val="tx1"/>
                </a:solidFill>
                <a:effectLst>
                  <a:outerShdw blurRad="38100" dist="19050" dir="2700000" algn="tl" rotWithShape="0">
                    <a:schemeClr val="dk1">
                      <a:alpha val="40000"/>
                    </a:schemeClr>
                  </a:outerShdw>
                </a:effectLst>
              </a:rPr>
              <a:t>can mean “like” something. A </a:t>
            </a:r>
            <a:r>
              <a:rPr lang="en-US" sz="1400" dirty="0" err="1">
                <a:ln w="0"/>
                <a:solidFill>
                  <a:srgbClr val="FF0000"/>
                </a:solidFill>
                <a:effectLst>
                  <a:outerShdw blurRad="38100" dist="19050" dir="2700000" algn="tl" rotWithShape="0">
                    <a:schemeClr val="dk1">
                      <a:alpha val="40000"/>
                    </a:schemeClr>
                  </a:outerShdw>
                </a:effectLst>
              </a:rPr>
              <a:t>paracrisis</a:t>
            </a:r>
            <a:r>
              <a:rPr lang="en-US" sz="1400" dirty="0">
                <a:ln w="0"/>
                <a:solidFill>
                  <a:schemeClr val="tx1"/>
                </a:solidFill>
                <a:effectLst>
                  <a:outerShdw blurRad="38100" dist="19050" dir="2700000" algn="tl" rotWithShape="0">
                    <a:schemeClr val="dk1">
                      <a:alpha val="40000"/>
                    </a:schemeClr>
                  </a:outerShdw>
                </a:effectLst>
              </a:rPr>
              <a:t> is like a crisis. It can “look like” a crisis and does require action from the organization.</a:t>
            </a:r>
          </a:p>
        </p:txBody>
      </p:sp>
    </p:spTree>
    <p:extLst>
      <p:ext uri="{BB962C8B-B14F-4D97-AF65-F5344CB8AC3E}">
        <p14:creationId xmlns:p14="http://schemas.microsoft.com/office/powerpoint/2010/main" val="3635548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07102" y="2884883"/>
            <a:ext cx="3681351"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PR Models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oster of a model&#10;&#10;Description automatically generated">
            <a:extLst>
              <a:ext uri="{FF2B5EF4-FFF2-40B4-BE49-F238E27FC236}">
                <a16:creationId xmlns:a16="http://schemas.microsoft.com/office/drawing/2014/main" id="{34E1B556-F494-E754-4250-0BF802B7C92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16810" y="0"/>
            <a:ext cx="6206335" cy="6858000"/>
          </a:xfrm>
          <a:prstGeom prst="rect">
            <a:avLst/>
          </a:prstGeom>
        </p:spPr>
      </p:pic>
    </p:spTree>
    <p:extLst>
      <p:ext uri="{BB962C8B-B14F-4D97-AF65-F5344CB8AC3E}">
        <p14:creationId xmlns:p14="http://schemas.microsoft.com/office/powerpoint/2010/main" val="2984610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Models developed to explain the behavior of PR practitioners in 1970s. </a:t>
            </a:r>
            <a:r>
              <a:rPr lang="en-US" sz="2200" b="1" dirty="0">
                <a:solidFill>
                  <a:srgbClr val="C00000"/>
                </a:solidFill>
                <a:latin typeface="Tajawal ExtraBold" panose="00000800000000000000" pitchFamily="2" charset="-78"/>
                <a:cs typeface="Tajawal ExtraBold" panose="00000800000000000000" pitchFamily="2" charset="-78"/>
              </a:rPr>
              <a:t>Asymmetrical communication </a:t>
            </a:r>
            <a:r>
              <a:rPr lang="en-US" sz="2200" b="1" dirty="0">
                <a:solidFill>
                  <a:srgbClr val="2D3956"/>
                </a:solidFill>
                <a:latin typeface="Tajawal ExtraBold" panose="00000800000000000000" pitchFamily="2" charset="-78"/>
                <a:cs typeface="Tajawal ExtraBold" panose="00000800000000000000" pitchFamily="2" charset="-78"/>
              </a:rPr>
              <a:t>is unbalanced in that the organization tries to change the public and </a:t>
            </a:r>
            <a:r>
              <a:rPr lang="en-US" sz="2200" b="1" dirty="0">
                <a:solidFill>
                  <a:srgbClr val="C00000"/>
                </a:solidFill>
                <a:latin typeface="Tajawal ExtraBold" panose="00000800000000000000" pitchFamily="2" charset="-78"/>
                <a:cs typeface="Tajawal ExtraBold" panose="00000800000000000000" pitchFamily="2" charset="-78"/>
              </a:rPr>
              <a:t>symmetrical communication </a:t>
            </a:r>
            <a:r>
              <a:rPr lang="en-US" sz="2200" b="1" dirty="0">
                <a:solidFill>
                  <a:srgbClr val="2D3956"/>
                </a:solidFill>
                <a:latin typeface="Tajawal ExtraBold" panose="00000800000000000000" pitchFamily="2" charset="-78"/>
                <a:cs typeface="Tajawal ExtraBold" panose="00000800000000000000" pitchFamily="2" charset="-78"/>
              </a:rPr>
              <a:t>is balanced in that there are adjustments by the organization and its stakeholders.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There are </a:t>
            </a:r>
            <a:r>
              <a:rPr lang="en-US" sz="2200" b="1" dirty="0">
                <a:solidFill>
                  <a:srgbClr val="C00000"/>
                </a:solidFill>
                <a:latin typeface="Tajawal ExtraBold" panose="00000800000000000000" pitchFamily="2" charset="-78"/>
                <a:cs typeface="Tajawal ExtraBold" panose="00000800000000000000" pitchFamily="2" charset="-78"/>
              </a:rPr>
              <a:t>four models</a:t>
            </a:r>
            <a:r>
              <a:rPr lang="en-US" sz="2200" b="1" dirty="0">
                <a:solidFill>
                  <a:srgbClr val="2D3956"/>
                </a:solidFill>
                <a:latin typeface="Tajawal ExtraBold" panose="00000800000000000000" pitchFamily="2" charset="-78"/>
                <a:cs typeface="Tajawal ExtraBold" panose="00000800000000000000" pitchFamily="2" charset="-78"/>
              </a:rPr>
              <a:t> of public relations which includes press agentry/publicity, public information, two-way asymmetrical, and two-way symmetrical.</a:t>
            </a:r>
          </a:p>
          <a:p>
            <a:pPr algn="just"/>
            <a:r>
              <a:rPr lang="en-US" sz="2200" b="1" dirty="0">
                <a:solidFill>
                  <a:srgbClr val="C00000"/>
                </a:solidFill>
                <a:latin typeface="Tajawal ExtraBold" panose="00000800000000000000" pitchFamily="2" charset="-78"/>
                <a:cs typeface="Tajawal ExtraBold" panose="00000800000000000000" pitchFamily="2" charset="-78"/>
              </a:rPr>
              <a:t>1) The press agentry/publicity model </a:t>
            </a:r>
            <a:r>
              <a:rPr lang="en-US" sz="2200" b="1" dirty="0">
                <a:solidFill>
                  <a:srgbClr val="2D3956"/>
                </a:solidFill>
                <a:latin typeface="Tajawal ExtraBold" panose="00000800000000000000" pitchFamily="2" charset="-78"/>
                <a:cs typeface="Tajawal ExtraBold" panose="00000800000000000000" pitchFamily="2" charset="-78"/>
              </a:rPr>
              <a:t>is characterized as a one-way asymmetrical model of communication, traveling from the organization to the public primarily through the mass media, used as a way of persuading and manipulating a desired audience to act as the organization wishes. (Pure Propaganda)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22924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560416"/>
          </a:xfrm>
          <a:prstGeom prst="rect">
            <a:avLst/>
          </a:prstGeom>
          <a:noFill/>
        </p:spPr>
        <p:txBody>
          <a:bodyPr wrap="square" rtlCol="0">
            <a:spAutoFit/>
          </a:bodyPr>
          <a:lstStyle/>
          <a:p>
            <a:pPr algn="just">
              <a:lnSpc>
                <a:spcPts val="2500"/>
              </a:lnSpc>
            </a:pPr>
            <a:r>
              <a:rPr lang="en-US" sz="2050" b="1" dirty="0">
                <a:solidFill>
                  <a:srgbClr val="C00000"/>
                </a:solidFill>
                <a:latin typeface="Tajawal ExtraBold" panose="00000800000000000000" pitchFamily="2" charset="-78"/>
                <a:cs typeface="Tajawal ExtraBold" panose="00000800000000000000" pitchFamily="2" charset="-78"/>
              </a:rPr>
              <a:t>2)The public information model</a:t>
            </a:r>
            <a:r>
              <a:rPr lang="en-US" sz="2050" b="1" dirty="0">
                <a:solidFill>
                  <a:srgbClr val="2D3956"/>
                </a:solidFill>
                <a:latin typeface="Tajawal ExtraBold" panose="00000800000000000000" pitchFamily="2" charset="-78"/>
                <a:cs typeface="Tajawal ExtraBold" panose="00000800000000000000" pitchFamily="2" charset="-78"/>
              </a:rPr>
              <a:t>, developed as a reaction to attacks on large corporations and government agencies by journalists. Leaders of these organizations realized they needed more than the propaganda of press agents to counter the attacks in the media. The public information model is also a one-way asymmetrical model of communication, traveling from the organization to the audience, with mass media as its primary channel.</a:t>
            </a:r>
          </a:p>
          <a:p>
            <a:pPr algn="just">
              <a:lnSpc>
                <a:spcPts val="2500"/>
              </a:lnSpc>
            </a:pPr>
            <a:endParaRPr lang="en-US" sz="2050" b="1" dirty="0">
              <a:solidFill>
                <a:srgbClr val="2D3956"/>
              </a:solidFill>
              <a:latin typeface="Tajawal ExtraBold" panose="00000800000000000000" pitchFamily="2" charset="-78"/>
              <a:cs typeface="Tajawal ExtraBold" panose="00000800000000000000" pitchFamily="2" charset="-78"/>
            </a:endParaRPr>
          </a:p>
          <a:p>
            <a:pPr algn="just">
              <a:lnSpc>
                <a:spcPts val="2500"/>
              </a:lnSpc>
            </a:pPr>
            <a:r>
              <a:rPr lang="en-US" sz="2050" b="1" dirty="0">
                <a:solidFill>
                  <a:srgbClr val="C00000"/>
                </a:solidFill>
                <a:latin typeface="Tajawal ExtraBold" panose="00000800000000000000" pitchFamily="2" charset="-78"/>
                <a:cs typeface="Tajawal ExtraBold" panose="00000800000000000000" pitchFamily="2" charset="-78"/>
              </a:rPr>
              <a:t>3) The two-way asymmetrical model </a:t>
            </a:r>
            <a:r>
              <a:rPr lang="en-US" sz="2050" b="1" dirty="0">
                <a:solidFill>
                  <a:srgbClr val="2D3956"/>
                </a:solidFill>
                <a:latin typeface="Tajawal ExtraBold" panose="00000800000000000000" pitchFamily="2" charset="-78"/>
                <a:cs typeface="Tajawal ExtraBold" panose="00000800000000000000" pitchFamily="2" charset="-78"/>
              </a:rPr>
              <a:t>some public relations practitioners began to base their work on the behavioral and social sciences, and, as a result, to give more credence to examining audience behavior: PR practitioners both sought information from and gave information to the public. Here, the key is to persuade publics to accept an organization’s point of view. Unlike the first two models, feedback was generated through scientific research to advance and secure the interests and needs of the organization ahead of its publics.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11347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97856"/>
            <a:ext cx="9994935" cy="4339650"/>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4)The two-way symmetrical model </a:t>
            </a:r>
            <a:r>
              <a:rPr lang="en-US" sz="2300" b="1" dirty="0">
                <a:solidFill>
                  <a:srgbClr val="2D3956"/>
                </a:solidFill>
                <a:latin typeface="Tajawal ExtraBold" panose="00000800000000000000" pitchFamily="2" charset="-78"/>
                <a:cs typeface="Tajawal ExtraBold" panose="00000800000000000000" pitchFamily="2" charset="-78"/>
              </a:rPr>
              <a:t>is to use communication to create and maintain a mutual understanding and respect between an organization and its publics. The two-way symmetrical model of public relations focuses on a balanced dialogue, where the organization listens to the concerns of the public to encourage an open and honest, mutually beneficial relationship.</a:t>
            </a:r>
          </a:p>
          <a:p>
            <a:pPr algn="just"/>
            <a:r>
              <a:rPr lang="en-US" sz="2300" b="1" dirty="0">
                <a:solidFill>
                  <a:srgbClr val="2D3956"/>
                </a:solidFill>
                <a:latin typeface="Tajawal ExtraBold" panose="00000800000000000000" pitchFamily="2" charset="-78"/>
                <a:cs typeface="Tajawal ExtraBold" panose="00000800000000000000" pitchFamily="2" charset="-78"/>
              </a:rPr>
              <a:t>This model is based on a free exchange of information that is used to alter attitudes in both the organization and its public rather than the public changing to suit the organization. Given that communication is a balance between senders and receivers, both the public and the organization can, in theory, be persuaded to shift their thinking and/or practice.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19173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1902" y="1285192"/>
            <a:ext cx="9832768" cy="615553"/>
          </a:xfrm>
          <a:prstGeom prst="rect">
            <a:avLst/>
          </a:prstGeom>
          <a:noFill/>
        </p:spPr>
        <p:txBody>
          <a:bodyPr wrap="square" rtlCol="0">
            <a:spAutoFit/>
          </a:bodyPr>
          <a:lstStyle/>
          <a:p>
            <a:pPr algn="ctr"/>
            <a:r>
              <a:rPr lang="en-US" sz="3400" b="1" dirty="0">
                <a:solidFill>
                  <a:srgbClr val="2E3957"/>
                </a:solidFill>
                <a:latin typeface="Tajawal ExtraBold" panose="00000800000000000000" pitchFamily="2" charset="-78"/>
                <a:cs typeface="Tajawal ExtraBold" panose="00000800000000000000" pitchFamily="2" charset="-78"/>
              </a:rPr>
              <a:t>Crisis Communication Theories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erson standing on an ice floe surrounded by sharks&#10;&#10;Description automatically generated">
            <a:extLst>
              <a:ext uri="{FF2B5EF4-FFF2-40B4-BE49-F238E27FC236}">
                <a16:creationId xmlns:a16="http://schemas.microsoft.com/office/drawing/2014/main" id="{9E6B11EF-70D1-F80D-5D9C-9CA5124868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83326" y="2524849"/>
            <a:ext cx="5789919" cy="2894960"/>
          </a:xfrm>
          <a:prstGeom prst="rect">
            <a:avLst/>
          </a:prstGeom>
        </p:spPr>
      </p:pic>
    </p:spTree>
    <p:extLst>
      <p:ext uri="{BB962C8B-B14F-4D97-AF65-F5344CB8AC3E}">
        <p14:creationId xmlns:p14="http://schemas.microsoft.com/office/powerpoint/2010/main" val="4089675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William Benoit (1995; 1997) developed a </a:t>
            </a:r>
            <a:r>
              <a:rPr lang="en-US" sz="2200" b="1" dirty="0">
                <a:solidFill>
                  <a:srgbClr val="C00000"/>
                </a:solidFill>
                <a:latin typeface="Tajawal ExtraBold" panose="00000800000000000000" pitchFamily="2" charset="-78"/>
                <a:cs typeface="Tajawal ExtraBold" panose="00000800000000000000" pitchFamily="2" charset="-78"/>
              </a:rPr>
              <a:t>theory of image restoration </a:t>
            </a:r>
            <a:r>
              <a:rPr lang="en-US" sz="2200" b="1" dirty="0">
                <a:solidFill>
                  <a:srgbClr val="2D3956"/>
                </a:solidFill>
                <a:latin typeface="Tajawal ExtraBold" panose="00000800000000000000" pitchFamily="2" charset="-78"/>
                <a:cs typeface="Tajawal ExtraBold" panose="00000800000000000000" pitchFamily="2" charset="-78"/>
              </a:rPr>
              <a:t>to understand how corporations recover from crises. The process of image repair is most often </a:t>
            </a:r>
            <a:r>
              <a:rPr lang="en-US" sz="2200" b="1" dirty="0">
                <a:solidFill>
                  <a:srgbClr val="C00000"/>
                </a:solidFill>
                <a:latin typeface="Tajawal ExtraBold" panose="00000800000000000000" pitchFamily="2" charset="-78"/>
                <a:cs typeface="Tajawal ExtraBold" panose="00000800000000000000" pitchFamily="2" charset="-78"/>
              </a:rPr>
              <a:t>framed as apologia</a:t>
            </a:r>
            <a:r>
              <a:rPr lang="en-US" sz="2200" b="1" dirty="0">
                <a:solidFill>
                  <a:srgbClr val="2D3956"/>
                </a:solidFill>
                <a:latin typeface="Tajawal ExtraBold" panose="00000800000000000000" pitchFamily="2" charset="-78"/>
                <a:cs typeface="Tajawal ExtraBold" panose="00000800000000000000" pitchFamily="2" charset="-78"/>
              </a:rPr>
              <a:t>, or a genre of public apologetic discourse.</a:t>
            </a:r>
          </a:p>
          <a:p>
            <a:pPr algn="just"/>
            <a:r>
              <a:rPr lang="en-US" sz="2200" b="1" dirty="0">
                <a:solidFill>
                  <a:srgbClr val="2D3956"/>
                </a:solidFill>
                <a:latin typeface="Tajawal ExtraBold" panose="00000800000000000000" pitchFamily="2" charset="-78"/>
                <a:cs typeface="Tajawal ExtraBold" panose="00000800000000000000" pitchFamily="2" charset="-78"/>
              </a:rPr>
              <a:t>Image restoration theory is based on the assumption that image and reputation have both </a:t>
            </a:r>
            <a:r>
              <a:rPr lang="en-US" sz="2200" b="1" dirty="0">
                <a:solidFill>
                  <a:srgbClr val="C00000"/>
                </a:solidFill>
                <a:latin typeface="Tajawal ExtraBold" panose="00000800000000000000" pitchFamily="2" charset="-78"/>
                <a:cs typeface="Tajawal ExtraBold" panose="00000800000000000000" pitchFamily="2" charset="-78"/>
              </a:rPr>
              <a:t>symbolic and economic value</a:t>
            </a:r>
            <a:r>
              <a:rPr lang="en-US" sz="2200" b="1" dirty="0">
                <a:solidFill>
                  <a:srgbClr val="2D3956"/>
                </a:solidFill>
                <a:latin typeface="Tajawal ExtraBold" panose="00000800000000000000" pitchFamily="2" charset="-78"/>
                <a:cs typeface="Tajawal ExtraBold" panose="00000800000000000000" pitchFamily="2" charset="-78"/>
              </a:rPr>
              <a:t>, that threats to an organization’s image can occur (sometimes frequently), and that communication can help repair the damage.</a:t>
            </a:r>
          </a:p>
          <a:p>
            <a:pPr algn="just"/>
            <a:r>
              <a:rPr lang="en-US" sz="2200" b="1" dirty="0">
                <a:solidFill>
                  <a:srgbClr val="2D3956"/>
                </a:solidFill>
                <a:latin typeface="Tajawal ExtraBold" panose="00000800000000000000" pitchFamily="2" charset="-78"/>
                <a:cs typeface="Tajawal ExtraBold" panose="00000800000000000000" pitchFamily="2" charset="-78"/>
              </a:rPr>
              <a:t>An attack on one’s image has two components: 1) an offensive act and 2) an accusation of responsibility for the act. If there is no offensive act or no accusations of responsibility for the act, there is no reputational threat.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80542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83209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Benoit’s theory is founded on two key assumptions: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communication is a goal-directed activity; and </a:t>
            </a:r>
          </a:p>
          <a:p>
            <a:pPr marL="914400" lvl="1" indent="-457200" algn="just">
              <a:buAutoNum type="arabicParenR"/>
            </a:pPr>
            <a:r>
              <a:rPr lang="en-US" sz="2200" b="1" dirty="0">
                <a:solidFill>
                  <a:srgbClr val="2D3956"/>
                </a:solidFill>
                <a:latin typeface="Tajawal ExtraBold" panose="00000800000000000000" pitchFamily="2" charset="-78"/>
                <a:cs typeface="Tajawal ExtraBold" panose="00000800000000000000" pitchFamily="2" charset="-78"/>
              </a:rPr>
              <a:t>2) maintaining a positive reputation is one of the central goals of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In his theory of image restoration, Benoit organizes strategies into five distinct categories: </a:t>
            </a:r>
          </a:p>
          <a:p>
            <a:pPr lvl="6" algn="just"/>
            <a:r>
              <a:rPr lang="en-US" sz="2200" b="1" dirty="0">
                <a:solidFill>
                  <a:srgbClr val="2D3956"/>
                </a:solidFill>
                <a:latin typeface="Tajawal ExtraBold" panose="00000800000000000000" pitchFamily="2" charset="-78"/>
                <a:cs typeface="Tajawal ExtraBold" panose="00000800000000000000" pitchFamily="2" charset="-78"/>
              </a:rPr>
              <a:t>denial, </a:t>
            </a:r>
          </a:p>
          <a:p>
            <a:pPr lvl="6" algn="just"/>
            <a:r>
              <a:rPr lang="en-US" sz="2200" b="1" dirty="0">
                <a:solidFill>
                  <a:srgbClr val="2D3956"/>
                </a:solidFill>
                <a:latin typeface="Tajawal ExtraBold" panose="00000800000000000000" pitchFamily="2" charset="-78"/>
                <a:cs typeface="Tajawal ExtraBold" panose="00000800000000000000" pitchFamily="2" charset="-78"/>
              </a:rPr>
              <a:t>evading responsibility, </a:t>
            </a:r>
          </a:p>
          <a:p>
            <a:pPr lvl="6" algn="just"/>
            <a:r>
              <a:rPr lang="en-US" sz="2200" b="1" dirty="0">
                <a:solidFill>
                  <a:srgbClr val="2D3956"/>
                </a:solidFill>
                <a:latin typeface="Tajawal ExtraBold" panose="00000800000000000000" pitchFamily="2" charset="-78"/>
                <a:cs typeface="Tajawal ExtraBold" panose="00000800000000000000" pitchFamily="2" charset="-78"/>
              </a:rPr>
              <a:t>reducing offensiveness,</a:t>
            </a:r>
          </a:p>
          <a:p>
            <a:pPr lvl="6" algn="just"/>
            <a:r>
              <a:rPr lang="en-US" sz="2200" b="1" dirty="0">
                <a:solidFill>
                  <a:srgbClr val="2D3956"/>
                </a:solidFill>
                <a:latin typeface="Tajawal ExtraBold" panose="00000800000000000000" pitchFamily="2" charset="-78"/>
                <a:cs typeface="Tajawal ExtraBold" panose="00000800000000000000" pitchFamily="2" charset="-78"/>
              </a:rPr>
              <a:t>corrective action, and </a:t>
            </a:r>
          </a:p>
          <a:p>
            <a:pPr lvl="6" algn="just"/>
            <a:r>
              <a:rPr lang="en-US" sz="2200" b="1" dirty="0">
                <a:solidFill>
                  <a:srgbClr val="2D3956"/>
                </a:solidFill>
                <a:latin typeface="Tajawal ExtraBold" panose="00000800000000000000" pitchFamily="2" charset="-78"/>
                <a:cs typeface="Tajawal ExtraBold" panose="00000800000000000000" pitchFamily="2" charset="-78"/>
              </a:rPr>
              <a:t>mortification. </a:t>
            </a:r>
          </a:p>
          <a:p>
            <a:pPr algn="just"/>
            <a:r>
              <a:rPr lang="en-US" sz="2200" b="1" dirty="0">
                <a:solidFill>
                  <a:srgbClr val="2D3956"/>
                </a:solidFill>
                <a:latin typeface="Tajawal ExtraBold" panose="00000800000000000000" pitchFamily="2" charset="-78"/>
                <a:cs typeface="Tajawal ExtraBold" panose="00000800000000000000" pitchFamily="2" charset="-78"/>
              </a:rPr>
              <a:t>These strategies are grounded in a belief that communication (words and actions) affects how stakeholders perceive the organization in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16125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Coombs (2014) summarized 10 SCCT communication strategies under four crisis response strategy clusters as shown in the Table. </a:t>
            </a:r>
          </a:p>
          <a:p>
            <a:pPr algn="just"/>
            <a:r>
              <a:rPr lang="en-US" sz="2200" b="1" dirty="0">
                <a:solidFill>
                  <a:srgbClr val="2D3956"/>
                </a:solidFill>
                <a:latin typeface="Tajawal ExtraBold" panose="00000800000000000000" pitchFamily="2" charset="-78"/>
                <a:cs typeface="Tajawal ExtraBold" panose="00000800000000000000" pitchFamily="2" charset="-78"/>
              </a:rPr>
              <a:t>Organizations usually adopt different types of SCCT communication strategies, depending on their belongingness to the victim, accidental, or preventable clusters.</a:t>
            </a:r>
          </a:p>
          <a:p>
            <a:pPr algn="just"/>
            <a:r>
              <a:rPr lang="en-US" sz="2200" b="1" dirty="0">
                <a:solidFill>
                  <a:srgbClr val="2D3956"/>
                </a:solidFill>
                <a:latin typeface="Tajawal ExtraBold" panose="00000800000000000000" pitchFamily="2" charset="-78"/>
                <a:cs typeface="Tajawal ExtraBold" panose="00000800000000000000" pitchFamily="2" charset="-78"/>
              </a:rPr>
              <a:t>For example, organizations may choose the strategies in the 1) </a:t>
            </a:r>
            <a:r>
              <a:rPr lang="en-US" sz="2200" b="1" dirty="0">
                <a:solidFill>
                  <a:srgbClr val="C00000"/>
                </a:solidFill>
                <a:latin typeface="Tajawal ExtraBold" panose="00000800000000000000" pitchFamily="2" charset="-78"/>
                <a:cs typeface="Tajawal ExtraBold" panose="00000800000000000000" pitchFamily="2" charset="-78"/>
              </a:rPr>
              <a:t>denial posture</a:t>
            </a:r>
            <a:r>
              <a:rPr lang="en-US" sz="2200" b="1" dirty="0">
                <a:solidFill>
                  <a:srgbClr val="2D3956"/>
                </a:solidFill>
                <a:latin typeface="Tajawal ExtraBold" panose="00000800000000000000" pitchFamily="2" charset="-78"/>
                <a:cs typeface="Tajawal ExtraBold" panose="00000800000000000000" pitchFamily="2" charset="-78"/>
              </a:rPr>
              <a:t> to avoid any connections with a crisis. They may also use the strategies in the 2) </a:t>
            </a:r>
            <a:r>
              <a:rPr lang="en-US" sz="2200" b="1" dirty="0">
                <a:solidFill>
                  <a:srgbClr val="C00000"/>
                </a:solidFill>
                <a:latin typeface="Tajawal ExtraBold" panose="00000800000000000000" pitchFamily="2" charset="-78"/>
                <a:cs typeface="Tajawal ExtraBold" panose="00000800000000000000" pitchFamily="2" charset="-78"/>
              </a:rPr>
              <a:t>diminishment cluster </a:t>
            </a:r>
            <a:r>
              <a:rPr lang="en-US" sz="2200" b="1" dirty="0">
                <a:solidFill>
                  <a:srgbClr val="2D3956"/>
                </a:solidFill>
                <a:latin typeface="Tajawal ExtraBold" panose="00000800000000000000" pitchFamily="2" charset="-78"/>
                <a:cs typeface="Tajawal ExtraBold" panose="00000800000000000000" pitchFamily="2" charset="-78"/>
              </a:rPr>
              <a:t>to lower a crisis’s negative effects. 3) </a:t>
            </a:r>
            <a:r>
              <a:rPr lang="en-US" sz="2200" b="1" dirty="0">
                <a:solidFill>
                  <a:srgbClr val="C00000"/>
                </a:solidFill>
                <a:latin typeface="Tajawal ExtraBold" panose="00000800000000000000" pitchFamily="2" charset="-78"/>
                <a:cs typeface="Tajawal ExtraBold" panose="00000800000000000000" pitchFamily="2" charset="-78"/>
              </a:rPr>
              <a:t>Rebuilding posture </a:t>
            </a:r>
            <a:r>
              <a:rPr lang="en-US" sz="2200" b="1" dirty="0">
                <a:solidFill>
                  <a:srgbClr val="2D3956"/>
                </a:solidFill>
                <a:latin typeface="Tajawal ExtraBold" panose="00000800000000000000" pitchFamily="2" charset="-78"/>
                <a:cs typeface="Tajawal ExtraBold" panose="00000800000000000000" pitchFamily="2" charset="-78"/>
              </a:rPr>
              <a:t>allows organizations to re-establish relationships with the stakeholder through apologies or compensations. Strategies in the 4) </a:t>
            </a:r>
            <a:r>
              <a:rPr lang="en-US" sz="2200" b="1" dirty="0">
                <a:solidFill>
                  <a:srgbClr val="C00000"/>
                </a:solidFill>
                <a:latin typeface="Tajawal ExtraBold" panose="00000800000000000000" pitchFamily="2" charset="-78"/>
                <a:cs typeface="Tajawal ExtraBold" panose="00000800000000000000" pitchFamily="2" charset="-78"/>
              </a:rPr>
              <a:t>bolstering posture </a:t>
            </a:r>
            <a:r>
              <a:rPr lang="en-US" sz="2200" b="1" dirty="0">
                <a:solidFill>
                  <a:srgbClr val="2D3956"/>
                </a:solidFill>
                <a:latin typeface="Tajawal ExtraBold" panose="00000800000000000000" pitchFamily="2" charset="-78"/>
                <a:cs typeface="Tajawal ExtraBold" panose="00000800000000000000" pitchFamily="2" charset="-78"/>
              </a:rPr>
              <a:t>enable organizations to build a positive relationship with the stakeholders.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4734C4A-4A3F-90CD-8358-85DC185566B1}"/>
              </a:ext>
            </a:extLst>
          </p:cNvPr>
          <p:cNvPicPr>
            <a:picLocks noChangeAspect="1"/>
          </p:cNvPicPr>
          <p:nvPr/>
        </p:nvPicPr>
        <p:blipFill>
          <a:blip r:embed="rId8">
            <a:lum bright="-20000" contrast="40000"/>
          </a:blip>
          <a:stretch>
            <a:fillRect/>
          </a:stretch>
        </p:blipFill>
        <p:spPr>
          <a:xfrm>
            <a:off x="1591071" y="1541078"/>
            <a:ext cx="10009339" cy="4194703"/>
          </a:xfrm>
          <a:prstGeom prst="rect">
            <a:avLst/>
          </a:prstGeom>
        </p:spPr>
      </p:pic>
    </p:spTree>
    <p:extLst>
      <p:ext uri="{BB962C8B-B14F-4D97-AF65-F5344CB8AC3E}">
        <p14:creationId xmlns:p14="http://schemas.microsoft.com/office/powerpoint/2010/main" val="351787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3571515"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2679735"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has the potential to one day contribute to agenda building for public relations practitioners so they must learn to adopt it into their practices.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9CC5B6A-B717-B371-D3FA-7913340BF777}"/>
              </a:ext>
            </a:extLst>
          </p:cNvPr>
          <p:cNvPicPr>
            <a:picLocks noChangeAspect="1"/>
          </p:cNvPicPr>
          <p:nvPr/>
        </p:nvPicPr>
        <p:blipFill>
          <a:blip r:embed="rId8">
            <a:lum bright="-20000" contrast="40000"/>
          </a:blip>
          <a:stretch>
            <a:fillRect/>
          </a:stretch>
        </p:blipFill>
        <p:spPr>
          <a:xfrm>
            <a:off x="4428953" y="1482044"/>
            <a:ext cx="7763047" cy="4829336"/>
          </a:xfrm>
          <a:prstGeom prst="rect">
            <a:avLst/>
          </a:prstGeom>
        </p:spPr>
      </p:pic>
    </p:spTree>
    <p:extLst>
      <p:ext uri="{BB962C8B-B14F-4D97-AF65-F5344CB8AC3E}">
        <p14:creationId xmlns:p14="http://schemas.microsoft.com/office/powerpoint/2010/main" val="1720110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The Social-Mediated Crisis Communication (SMCC) model </a:t>
            </a:r>
            <a:r>
              <a:rPr lang="en-US" sz="2200" b="1" dirty="0">
                <a:solidFill>
                  <a:srgbClr val="2D3956"/>
                </a:solidFill>
                <a:latin typeface="Tajawal ExtraBold" panose="00000800000000000000" pitchFamily="2" charset="-78"/>
                <a:cs typeface="Tajawal ExtraBold" panose="00000800000000000000" pitchFamily="2" charset="-78"/>
              </a:rPr>
              <a:t>is also known as the “</a:t>
            </a:r>
            <a:r>
              <a:rPr lang="en-US" sz="2200" b="1" dirty="0">
                <a:solidFill>
                  <a:srgbClr val="C00000"/>
                </a:solidFill>
                <a:latin typeface="Tajawal ExtraBold" panose="00000800000000000000" pitchFamily="2" charset="-78"/>
                <a:cs typeface="Tajawal ExtraBold" panose="00000800000000000000" pitchFamily="2" charset="-78"/>
              </a:rPr>
              <a:t>social-mediated dialogue</a:t>
            </a:r>
            <a:r>
              <a:rPr lang="en-US" sz="2200" b="1" dirty="0">
                <a:solidFill>
                  <a:srgbClr val="2D3956"/>
                </a:solidFill>
                <a:latin typeface="Tajawal ExtraBold" panose="00000800000000000000" pitchFamily="2" charset="-78"/>
                <a:cs typeface="Tajawal ExtraBold" panose="00000800000000000000" pitchFamily="2" charset="-78"/>
              </a:rPr>
              <a:t>” between organizations and publics during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This model is considered to be the first theoretical model to focus on relationships between online and offline audiences, organizations, social media platforms, and traditional media, before, during and after the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In Social-Mediated Crisis Communication model, both the direct and indirect exchange of information on social media, as well as between traditional media and social media are significant .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142C725-94E9-8999-A78A-06AFA71C4648}"/>
              </a:ext>
            </a:extLst>
          </p:cNvPr>
          <p:cNvSpPr txBox="1"/>
          <p:nvPr/>
        </p:nvSpPr>
        <p:spPr>
          <a:xfrm>
            <a:off x="1986137" y="437584"/>
            <a:ext cx="3571515"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p>
        </p:txBody>
      </p:sp>
    </p:spTree>
    <p:extLst>
      <p:ext uri="{BB962C8B-B14F-4D97-AF65-F5344CB8AC3E}">
        <p14:creationId xmlns:p14="http://schemas.microsoft.com/office/powerpoint/2010/main" val="39615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This model is quite useful for communication in emergency situations for defining the at-risk population and how to reach these people in an effective way and timely manner.</a:t>
            </a:r>
          </a:p>
          <a:p>
            <a:pPr algn="just"/>
            <a:r>
              <a:rPr lang="en-US" sz="2200" b="1" dirty="0">
                <a:solidFill>
                  <a:srgbClr val="2D3956"/>
                </a:solidFill>
                <a:latin typeface="Tajawal ExtraBold" panose="00000800000000000000" pitchFamily="2" charset="-78"/>
                <a:cs typeface="Tajawal ExtraBold" panose="00000800000000000000" pitchFamily="2" charset="-78"/>
              </a:rPr>
              <a:t>Today’s world is deeply connected via social media networks and the information circulated through social media platforms during emergencies has the potential to engage with multiple types of public audiences according to SMCC model. </a:t>
            </a:r>
          </a:p>
          <a:p>
            <a:pPr algn="just"/>
            <a:r>
              <a:rPr lang="en-US" sz="2200" b="1">
                <a:solidFill>
                  <a:srgbClr val="2D3956"/>
                </a:solidFill>
                <a:latin typeface="Tajawal ExtraBold" panose="00000800000000000000" pitchFamily="2" charset="-78"/>
                <a:cs typeface="Tajawal ExtraBold" panose="00000800000000000000" pitchFamily="2" charset="-78"/>
              </a:rPr>
              <a:t>It</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a:solidFill>
                  <a:srgbClr val="2D3956"/>
                </a:solidFill>
                <a:latin typeface="Tajawal ExtraBold" panose="00000800000000000000" pitchFamily="2" charset="-78"/>
                <a:cs typeface="Tajawal ExtraBold" panose="00000800000000000000" pitchFamily="2" charset="-78"/>
              </a:rPr>
              <a:t>is </a:t>
            </a:r>
            <a:r>
              <a:rPr lang="en-US" sz="2200" b="1" dirty="0">
                <a:solidFill>
                  <a:srgbClr val="2D3956"/>
                </a:solidFill>
                <a:latin typeface="Tajawal ExtraBold" panose="00000800000000000000" pitchFamily="2" charset="-78"/>
                <a:cs typeface="Tajawal ExtraBold" panose="00000800000000000000" pitchFamily="2" charset="-78"/>
              </a:rPr>
              <a:t>to be noted that, social media platforms can facilitate organizations to monitor crisis issues, cultivate critical relationships, and create transparency. </a:t>
            </a:r>
          </a:p>
          <a:p>
            <a:pPr algn="just"/>
            <a:r>
              <a:rPr lang="en-US" sz="2200" b="1" dirty="0">
                <a:solidFill>
                  <a:srgbClr val="2D3956"/>
                </a:solidFill>
                <a:latin typeface="Tajawal ExtraBold" panose="00000800000000000000" pitchFamily="2" charset="-78"/>
                <a:cs typeface="Tajawal ExtraBold" panose="00000800000000000000" pitchFamily="2" charset="-78"/>
              </a:rPr>
              <a:t>On the other hand, misinformation is being circulated on social media managers and crisis managers may lose control of correct flow of messages under some circumstances.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142C725-94E9-8999-A78A-06AFA71C4648}"/>
              </a:ext>
            </a:extLst>
          </p:cNvPr>
          <p:cNvSpPr txBox="1"/>
          <p:nvPr/>
        </p:nvSpPr>
        <p:spPr>
          <a:xfrm>
            <a:off x="1986137" y="437584"/>
            <a:ext cx="3571515"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p>
        </p:txBody>
      </p:sp>
    </p:spTree>
    <p:extLst>
      <p:ext uri="{BB962C8B-B14F-4D97-AF65-F5344CB8AC3E}">
        <p14:creationId xmlns:p14="http://schemas.microsoft.com/office/powerpoint/2010/main" val="3829141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289475"/>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influencer impact on </a:t>
            </a:r>
          </a:p>
          <a:p>
            <a:pPr algn="ctr"/>
            <a:r>
              <a:rPr lang="en-US" sz="4000" b="1" dirty="0">
                <a:solidFill>
                  <a:srgbClr val="2E3957"/>
                </a:solidFill>
                <a:latin typeface="Tajawal ExtraBold" panose="00000800000000000000" pitchFamily="2" charset="-78"/>
                <a:cs typeface="Tajawal ExtraBold" panose="00000800000000000000" pitchFamily="2" charset="-78"/>
              </a:rPr>
              <a:t>Social Media Crisis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l="2792" r="2792"/>
          <a:stretch/>
        </p:blipFill>
        <p:spPr>
          <a:xfrm>
            <a:off x="3384855" y="2612914"/>
            <a:ext cx="5223059" cy="2904310"/>
          </a:xfrm>
          <a:prstGeom prst="rect">
            <a:avLst/>
          </a:prstGeom>
        </p:spPr>
      </p:pic>
    </p:spTree>
    <p:extLst>
      <p:ext uri="{BB962C8B-B14F-4D97-AF65-F5344CB8AC3E}">
        <p14:creationId xmlns:p14="http://schemas.microsoft.com/office/powerpoint/2010/main" val="42487601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Outlining </a:t>
            </a:r>
            <a:r>
              <a:rPr lang="en-US" sz="2400" b="1" dirty="0">
                <a:solidFill>
                  <a:srgbClr val="C00000"/>
                </a:solidFill>
                <a:latin typeface="Tajawal ExtraBold" panose="00000800000000000000" pitchFamily="2" charset="-78"/>
                <a:cs typeface="Tajawal ExtraBold" panose="00000800000000000000" pitchFamily="2" charset="-78"/>
              </a:rPr>
              <a:t>a dialogic public relations theory</a:t>
            </a:r>
            <a:r>
              <a:rPr lang="en-US" sz="2400" b="1" dirty="0">
                <a:solidFill>
                  <a:srgbClr val="2D3956"/>
                </a:solidFill>
                <a:latin typeface="Tajawal ExtraBold" panose="00000800000000000000" pitchFamily="2" charset="-78"/>
                <a:cs typeface="Tajawal ExtraBold" panose="00000800000000000000" pitchFamily="2" charset="-78"/>
              </a:rPr>
              <a:t>, Kent and Taylor (2002) presented that public relations could enhance dialogue by creating channels for dialogic communication to occur.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specifically identified online communication as an ideal opportunity for promoting dialogue.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They recommended that organizations have an opportunity to establish dialogic relationships with stakeholders through strategically designed websites.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090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 let’s now go through the five ways you can use influencers to help in a PR crisis on social media.</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Negative comments or news stories about your brand can dominate the headlines during a PR crisis. This tends to happen when you take too long to respond or don’t take accountability and address the issue in good time.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By generating positive commentary about your brand and engaging your target audience, influencers can help shift conversations.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7737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Move conversations away from the crisis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shift the attention and conversations. But that’s not to say you shouldn’t own up to your mistakes. Before recruiting influencers to change the conversation, address the issue and show your commitment to fixing it. Then, you can bring in influencers to add positive vibes.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88290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Even with an excellent website, good landing pages and a user-friendly app, you still need a way to drive positive traffic to your most relevant web resources in times of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That’s because when you search for a particular term, Google will sometimes provide a “top stories” segment near the very top of their search results. If your brand has been on the news and is trending on social media for all the wrong reasons, those negative remarks are likely to appear here. You don’t want that.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3224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289310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A timely and well-executed influencer marketing strategy can improve positive mentions and remarks about your brand. This increases social momentum as the influencer’s audience engages with the positive content.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5838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Writing better content for your brand and telling your stories organically is a key advantage of combining PR with influencer marketing. This, in turn, improves your brand engagement rate.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An influencer campaign effectively connects you with specific audiences on social media platforms during a PR crisis. Influencers can increase your brand’s likes, shares, reposts, comments, DMs, link clicks, hashtag engagements – pretty much everything.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248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Boost your engagement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High audience engagement rates generally mean that folks are interested in and interacting with your content. This is precisely what you want during a PR crisis; an engaged audience that's open to getting clarification on what's going on and provide feedback.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4158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Improve brand awareness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When a public relations crisis hits, naturally, more people will look up your brand. And some of these people might not know anything about you. It’s therefore possible that they’ll view your brand negatively due to the PR crisis you’re facing. Any misinformation or negative press coming from the crisis will affect their attitude towards your brand.</a:t>
            </a: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you counteract that. A good influencer marketing campaign will help shed some light on what your brand is all about. Besides showing the good work of your brand, influencers may also help people who have never heard about you discover what your company does.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83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1907"/>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Build brand trust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Influencers will not make a bad product good. However, influencer relationships can help rebuild trust with people amid a bad PR outlay.</a:t>
            </a:r>
          </a:p>
          <a:p>
            <a:pPr algn="just"/>
            <a:r>
              <a:rPr lang="en-US" sz="2400" b="1" dirty="0">
                <a:solidFill>
                  <a:srgbClr val="2D3956"/>
                </a:solidFill>
                <a:latin typeface="Tajawal ExtraBold" panose="00000800000000000000" pitchFamily="2" charset="-78"/>
                <a:cs typeface="Tajawal ExtraBold" panose="00000800000000000000" pitchFamily="2" charset="-78"/>
              </a:rPr>
              <a:t>Influencers can help you rebuild trust and brand sentiment, generate positive search traffic and social signals, earn potential customers, and improve engagement. This is achieved through sharing positive content and directing conversations.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87558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Interactive digital media platforms are changing the marketing scene. </a:t>
            </a:r>
          </a:p>
          <a:p>
            <a:pPr algn="just"/>
            <a:r>
              <a:rPr lang="en-US" sz="2400" b="1" dirty="0">
                <a:solidFill>
                  <a:srgbClr val="2D3956"/>
                </a:solidFill>
                <a:latin typeface="Tajawal ExtraBold" panose="00000800000000000000" pitchFamily="2" charset="-78"/>
                <a:cs typeface="Tajawal ExtraBold" panose="00000800000000000000" pitchFamily="2" charset="-78"/>
              </a:rPr>
              <a:t>These platforms have empowered consumers to connect, share, and collaborate, creating spheres of influence that have deeply distorted the way marketers engage in influencing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37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04698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Influencers of social media usage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network advertising offers an online marketing opportunity that narrowing the gap between sales and advertising activities, which are obtained from tracing consumer reactions.</a:t>
            </a:r>
          </a:p>
          <a:p>
            <a:pPr algn="just"/>
            <a:r>
              <a:rPr lang="en-US" sz="2400" b="1" dirty="0">
                <a:solidFill>
                  <a:srgbClr val="2D3956"/>
                </a:solidFill>
                <a:latin typeface="Tajawal ExtraBold" panose="00000800000000000000" pitchFamily="2" charset="-78"/>
                <a:cs typeface="Tajawal ExtraBold" panose="00000800000000000000" pitchFamily="2" charset="-78"/>
              </a:rPr>
              <a:t>Therefore, nearly every business is planning social media marketing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1322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Perform integrated marketing activities with much less effort and cost than before</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brand’s reputation,</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value,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relationship and brand equity,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digital advertising and promotion,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07944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8414"/>
            <a:ext cx="9994935" cy="3277820"/>
          </a:xfrm>
          <a:prstGeom prst="rect">
            <a:avLst/>
          </a:prstGeom>
          <a:noFill/>
        </p:spPr>
        <p:txBody>
          <a:bodyPr wrap="square" rtlCol="0">
            <a:spAutoFit/>
          </a:bodyPr>
          <a:lstStyle/>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Social Media Usage Benefits:  </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handle customer service issues,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mine innovation ideas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build and improve customer relations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cost reduction in terms of marketing,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enhance communication and customer service, </a:t>
            </a:r>
          </a:p>
          <a:p>
            <a:pPr marL="342900" indent="-342900" algn="just">
              <a:lnSpc>
                <a:spcPts val="2700"/>
              </a:lnSpc>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improve brand image.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1021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Influencer marketing </a:t>
            </a:r>
            <a:r>
              <a:rPr lang="en-US" sz="2400" b="1" dirty="0">
                <a:solidFill>
                  <a:srgbClr val="2D3956"/>
                </a:solidFill>
                <a:latin typeface="Tajawal ExtraBold" panose="00000800000000000000" pitchFamily="2" charset="-78"/>
                <a:cs typeface="Tajawal ExtraBold" panose="00000800000000000000" pitchFamily="2" charset="-78"/>
              </a:rPr>
              <a:t>presents one of the best ways to reach out to and engage with consumers in real time during a crisis. Influencers are trusted, and research has shown the power of influencers over vital purchase decisions.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influencer marketing isn’t just about </a:t>
            </a:r>
            <a:r>
              <a:rPr lang="en-US" sz="2400" b="1" dirty="0">
                <a:solidFill>
                  <a:srgbClr val="0070C0"/>
                </a:solidFill>
                <a:latin typeface="Tajawal ExtraBold" panose="00000800000000000000" pitchFamily="2" charset="-78"/>
                <a:cs typeface="Tajawal ExtraBold" panose="00000800000000000000" pitchFamily="2" charset="-78"/>
              </a:rPr>
              <a:t>going viral on social platforms</a:t>
            </a:r>
            <a:r>
              <a:rPr lang="en-US" sz="2400" b="1" dirty="0">
                <a:solidFill>
                  <a:srgbClr val="2D3956"/>
                </a:solidFill>
                <a:latin typeface="Tajawal ExtraBold" panose="00000800000000000000" pitchFamily="2" charset="-78"/>
                <a:cs typeface="Tajawal ExtraBold" panose="00000800000000000000" pitchFamily="2" charset="-78"/>
              </a:rPr>
              <a:t>. It’s about building an authentic relationship with your customers, connecting with a target audience, and telling your brand story. The PR and influencer marketing approach has also become an important part of most brands’ </a:t>
            </a:r>
            <a:r>
              <a:rPr lang="en-US" sz="2400" b="1" dirty="0">
                <a:solidFill>
                  <a:srgbClr val="0070C0"/>
                </a:solidFill>
                <a:latin typeface="Tajawal ExtraBold" panose="00000800000000000000" pitchFamily="2" charset="-78"/>
                <a:cs typeface="Tajawal ExtraBold" panose="00000800000000000000" pitchFamily="2" charset="-78"/>
              </a:rPr>
              <a:t>crisis management</a:t>
            </a:r>
            <a:r>
              <a:rPr lang="en-US" sz="2400" b="1" dirty="0">
                <a:solidFill>
                  <a:srgbClr val="2D3956"/>
                </a:solidFill>
                <a:latin typeface="Tajawal ExtraBold" panose="00000800000000000000" pitchFamily="2" charset="-78"/>
                <a:cs typeface="Tajawal ExtraBold" panose="00000800000000000000" pitchFamily="2" charset="-78"/>
              </a:rPr>
              <a:t> planning, and it's proving to be quite effective.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498DCAD-D2EA-B527-896C-D94388283747}"/>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Tree>
    <p:extLst>
      <p:ext uri="{BB962C8B-B14F-4D97-AF65-F5344CB8AC3E}">
        <p14:creationId xmlns:p14="http://schemas.microsoft.com/office/powerpoint/2010/main" val="240560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4154984"/>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good response to a crisis can show your brand’s commitment to looking after its community. It can turn a bad situation into good PR, helping you solidify your bond with your existing fans by showing your brand's true colors.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But for that to happen, you’ll need ​ to have a solid PR crisis management plan in place. </a:t>
            </a:r>
          </a:p>
          <a:p>
            <a:pPr algn="just"/>
            <a:r>
              <a:rPr lang="en-US" sz="2400" b="1" dirty="0">
                <a:solidFill>
                  <a:srgbClr val="2D3956"/>
                </a:solidFill>
                <a:latin typeface="Tajawal ExtraBold" panose="00000800000000000000" pitchFamily="2" charset="-78"/>
                <a:cs typeface="Tajawal ExtraBold" panose="00000800000000000000" pitchFamily="2" charset="-78"/>
              </a:rPr>
              <a:t>And as it happens, influencers can play a critical role in that plan.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56113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1907"/>
            <a:ext cx="9983059" cy="4154984"/>
          </a:xfrm>
          <a:prstGeom prst="rect">
            <a:avLst/>
          </a:prstGeom>
          <a:noFill/>
        </p:spPr>
        <p:txBody>
          <a:bodyPr wrap="square" rtlCol="0">
            <a:spAutoFit/>
          </a:bodyPr>
          <a:lstStyle/>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As PR crises are an almost inevitable part of business operations, staying one step ahead of the curve is crucial. Influencer strategies can turn the tide for your business or brand when facing a public relations crisis.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Social influencers are favorable due to their instant access and connection to audiences. The trust afforded to them and their ability to speak in a voice that resonates with both customers and brands make them extremely valuable comms assets.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1826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199409"/>
            <a:ext cx="7288491" cy="1477328"/>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 </a:t>
            </a:r>
          </a:p>
          <a:p>
            <a:r>
              <a:rPr lang="en-US" sz="2800" b="1" dirty="0">
                <a:solidFill>
                  <a:schemeClr val="bg1"/>
                </a:solidFill>
                <a:latin typeface="Tajawal Medium" panose="00000600000000000000" pitchFamily="2" charset="-78"/>
                <a:cs typeface="Tajawal Medium" panose="00000600000000000000" pitchFamily="2" charset="-78"/>
              </a:rPr>
              <a:t>	</a:t>
            </a:r>
            <a:r>
              <a:rPr lang="en-US" sz="2000" b="1" dirty="0">
                <a:solidFill>
                  <a:schemeClr val="bg1"/>
                </a:solidFill>
                <a:latin typeface="Tajawal Medium" panose="00000600000000000000" pitchFamily="2" charset="-78"/>
                <a:cs typeface="Tajawal Medium" panose="00000600000000000000" pitchFamily="2" charset="-78"/>
              </a:rPr>
              <a:t>Crisis Communication &amp; crises management:</a:t>
            </a:r>
          </a:p>
          <a:p>
            <a:pPr lvl="2"/>
            <a:r>
              <a:rPr lang="en-US" sz="2000" b="1" dirty="0">
                <a:solidFill>
                  <a:schemeClr val="bg1"/>
                </a:solidFill>
                <a:latin typeface="Tajawal Medium" panose="00000600000000000000" pitchFamily="2" charset="-78"/>
                <a:cs typeface="Tajawal Medium" panose="00000600000000000000" pitchFamily="2" charset="-78"/>
              </a:rPr>
              <a:t>(Approaches &amp; Theories)</a:t>
            </a:r>
          </a:p>
          <a:p>
            <a:r>
              <a:rPr lang="en-US" sz="1400" b="1" dirty="0">
                <a:solidFill>
                  <a:schemeClr val="bg1"/>
                </a:solidFill>
                <a:latin typeface="Tajawal Medium" panose="00000600000000000000" pitchFamily="2" charset="-78"/>
                <a:cs typeface="Tajawal Medium" panose="00000600000000000000" pitchFamily="2" charset="-78"/>
              </a:rPr>
              <a:t>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401205"/>
          </a:xfrm>
          <a:prstGeom prst="rect">
            <a:avLst/>
          </a:prstGeom>
          <a:noFill/>
        </p:spPr>
        <p:txBody>
          <a:bodyPr wrap="square" rtlCol="0">
            <a:spAutoFit/>
          </a:bodyPr>
          <a:lstStyle/>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and Crisis Management: Definitions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Relations (PR)</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Definition of Crisis Communication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Reputation</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Crisis management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in Crisis Communication: opportunities and challenges</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PR Models: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press agentry/publicity,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public information,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two-way asymmetrical, </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and two-way symmetrical</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Crisis Communication Theories</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Image Restoration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Situational Crisis Communication Theory</a:t>
            </a:r>
          </a:p>
          <a:p>
            <a:pPr marL="1257300" lvl="2" indent="-342900" algn="just">
              <a:lnSpc>
                <a:spcPts val="2100"/>
              </a:lnSpc>
              <a:buFont typeface="Wingdings" panose="05000000000000000000" pitchFamily="2" charset="2"/>
              <a:buChar char="§"/>
            </a:pPr>
            <a:r>
              <a:rPr lang="en-US" b="1" dirty="0">
                <a:solidFill>
                  <a:srgbClr val="2D3956"/>
                </a:solidFill>
                <a:latin typeface="Tajawal ExtraBold" panose="00000800000000000000" pitchFamily="2" charset="-78"/>
                <a:cs typeface="Tajawal ExtraBold" panose="00000800000000000000" pitchFamily="2" charset="-78"/>
              </a:rPr>
              <a:t>The Social-Mediated Crisis Communication (SMCC) model </a:t>
            </a:r>
          </a:p>
          <a:p>
            <a:pPr marL="342900" indent="-342900" algn="just">
              <a:lnSpc>
                <a:spcPts val="2100"/>
              </a:lnSpc>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influencer impact on Social Media Crisis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086DDE7-BE67-9B6A-CBAA-62921B3E1373}"/>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AACC3A6-C818-A852-40CE-65CDEEBE89E5}"/>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1333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278094"/>
          </a:xfrm>
          <a:prstGeom prst="rect">
            <a:avLst/>
          </a:prstGeom>
          <a:noFill/>
        </p:spPr>
        <p:txBody>
          <a:bodyPr wrap="square" rtlCol="0">
            <a:spAutoFit/>
          </a:bodyPr>
          <a:lstStyle/>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Norton, C. (2022, July). How influencers can help you manage a social media PR crisis: PR Academy. Prezly.com. https://www.prezly.com/academy/how-influencers-can-help-you-manage-a-social-media-pr-crisis </a:t>
            </a: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endParaRPr lang="en-US" sz="1600" dirty="0">
              <a:solidFill>
                <a:prstClr val="black"/>
              </a:solidFill>
              <a:latin typeface="Segoe UI" panose="020B0502040204020203" pitchFamily="34" charset="0"/>
            </a:endParaRP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Barbe, D., &amp; Pennington-Gray, L. (2020). Social Media and Crisis Communication in Tourism and Hospitality.</a:t>
            </a:r>
            <a:endParaRPr lang="en-US" sz="1600" dirty="0">
              <a:solidFill>
                <a:prstClr val="black"/>
              </a:solidFill>
              <a:latin typeface="Segoe UI" panose="020B0502040204020203" pitchFamily="34" charset="0"/>
            </a:endParaRPr>
          </a:p>
          <a:p>
            <a:pPr marL="285750" indent="-285750">
              <a:buFont typeface="Wingdings" panose="05000000000000000000" pitchFamily="2" charset="2"/>
              <a:buChar char="§"/>
            </a:pPr>
            <a:r>
              <a:rPr lang="en-US" sz="1600" dirty="0">
                <a:effectLst/>
              </a:rPr>
              <a:t>Kwok, L., Lee, J., &amp; Han, S. H. (2021). Crisis communication on social media: What types of covid-19 messages get the attention? </a:t>
            </a:r>
            <a:r>
              <a:rPr lang="en-US" sz="1600" i="1" dirty="0">
                <a:effectLst/>
              </a:rPr>
              <a:t>Cornell Hospitality Quarterly</a:t>
            </a:r>
            <a:r>
              <a:rPr lang="en-US" sz="1600" dirty="0">
                <a:effectLst/>
              </a:rPr>
              <a:t>, </a:t>
            </a:r>
            <a:r>
              <a:rPr lang="en-US" sz="1600" i="1" dirty="0">
                <a:effectLst/>
              </a:rPr>
              <a:t>63</a:t>
            </a:r>
            <a:r>
              <a:rPr lang="en-US" sz="1600" dirty="0">
                <a:effectLst/>
              </a:rPr>
              <a:t>(4), 528–543. https://doi.org/10.1177/19389655211028143 </a:t>
            </a:r>
          </a:p>
          <a:p>
            <a:pPr marL="285750" indent="-285750">
              <a:buFont typeface="Wingdings" panose="05000000000000000000" pitchFamily="2" charset="2"/>
              <a:buChar char="§"/>
            </a:pPr>
            <a:r>
              <a:rPr lang="en-US" sz="1600" dirty="0">
                <a:solidFill>
                  <a:srgbClr val="000000"/>
                </a:solidFill>
                <a:latin typeface="Segoe UI" panose="020B0502040204020203" pitchFamily="34" charset="0"/>
              </a:rPr>
              <a:t>Ward, C. A. (2011, June). </a:t>
            </a:r>
            <a:r>
              <a:rPr lang="en-US" sz="1600" i="1" dirty="0">
                <a:solidFill>
                  <a:srgbClr val="000000"/>
                </a:solidFill>
                <a:latin typeface="Segoe UI" panose="020B0502040204020203" pitchFamily="34" charset="0"/>
              </a:rPr>
              <a:t>Social Media and Crisis Communication: Are organizations using social media in times of crisis?</a:t>
            </a:r>
            <a:r>
              <a:rPr lang="en-US" sz="1600" i="0" dirty="0">
                <a:solidFill>
                  <a:srgbClr val="000000"/>
                </a:solidFill>
                <a:latin typeface="Segoe UI" panose="020B0502040204020203" pitchFamily="34" charset="0"/>
              </a:rPr>
              <a:t> (dissertation). </a:t>
            </a:r>
            <a:r>
              <a:rPr lang="en-US" sz="1600" i="1" dirty="0">
                <a:solidFill>
                  <a:srgbClr val="000000"/>
                </a:solidFill>
                <a:latin typeface="Segoe UI" panose="020B0502040204020203" pitchFamily="34" charset="0"/>
              </a:rPr>
              <a:t>SOCIAL MEDIA AND CRISIS COMMUNICATION: ARE ORGANIZATIONS USING SOCIAL MEDIA IN TIMES OF CRISIS?</a:t>
            </a:r>
            <a:r>
              <a:rPr lang="en-US" sz="1600" i="0" dirty="0">
                <a:solidFill>
                  <a:srgbClr val="000000"/>
                </a:solidFill>
                <a:latin typeface="Segoe UI" panose="020B0502040204020203" pitchFamily="34" charset="0"/>
              </a:rPr>
              <a:t> Retrieved May 2023, from https://cardinalscholar.bsu.edu/bitstream/handle/123456789/195041/WardC_2011-3_BODY.pdf?sequence=1. </a:t>
            </a:r>
          </a:p>
          <a:p>
            <a:pPr marL="285750" indent="-285750">
              <a:buFont typeface="Wingdings" panose="05000000000000000000" pitchFamily="2" charset="2"/>
              <a:buChar char="§"/>
            </a:pPr>
            <a:r>
              <a:rPr lang="en-US" sz="1600" i="0" dirty="0" err="1">
                <a:solidFill>
                  <a:srgbClr val="000000"/>
                </a:solidFill>
                <a:latin typeface="Segoe UI" panose="020B0502040204020203" pitchFamily="34" charset="0"/>
              </a:rPr>
              <a:t>Burak</a:t>
            </a:r>
            <a:r>
              <a:rPr lang="en-US" sz="1600" i="0" dirty="0">
                <a:solidFill>
                  <a:srgbClr val="000000"/>
                </a:solidFill>
                <a:latin typeface="Segoe UI" panose="020B0502040204020203" pitchFamily="34" charset="0"/>
              </a:rPr>
              <a:t>, </a:t>
            </a:r>
            <a:r>
              <a:rPr lang="en-US" sz="1600" i="0" dirty="0" err="1">
                <a:solidFill>
                  <a:srgbClr val="000000"/>
                </a:solidFill>
                <a:latin typeface="Segoe UI" panose="020B0502040204020203" pitchFamily="34" charset="0"/>
              </a:rPr>
              <a:t>Begüm</a:t>
            </a:r>
            <a:r>
              <a:rPr lang="en-US" sz="1600" i="0" dirty="0">
                <a:solidFill>
                  <a:srgbClr val="000000"/>
                </a:solidFill>
                <a:latin typeface="Segoe UI" panose="020B0502040204020203" pitchFamily="34" charset="0"/>
              </a:rPr>
              <a:t>. (2021). RETHINKING THE SOCIAL-MEDIATED CRISIS COMMUNICATION MODEL: THE ROLE OF SOCIAL MEDIA DURING THE CORONAVIRUS PANDEMIC.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3443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2451</TotalTime>
  <Words>3313</Words>
  <Application>Microsoft Office PowerPoint</Application>
  <PresentationFormat>Widescreen</PresentationFormat>
  <Paragraphs>288</Paragraphs>
  <Slides>41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51</cp:revision>
  <dcterms:created xsi:type="dcterms:W3CDTF">2023-04-29T09:08:23Z</dcterms:created>
  <dcterms:modified xsi:type="dcterms:W3CDTF">2023-07-06T05:03:35Z</dcterms:modified>
</cp:coreProperties>
</file>