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4"/>
  </p:notesMasterIdLst>
  <p:sldIdLst>
    <p:sldId id="256" r:id="rId2"/>
    <p:sldId id="257" r:id="rId3"/>
    <p:sldId id="775" r:id="rId4"/>
    <p:sldId id="268" r:id="rId5"/>
    <p:sldId id="693" r:id="rId6"/>
    <p:sldId id="694" r:id="rId7"/>
    <p:sldId id="723" r:id="rId8"/>
    <p:sldId id="724" r:id="rId9"/>
    <p:sldId id="726" r:id="rId10"/>
    <p:sldId id="727" r:id="rId11"/>
    <p:sldId id="729" r:id="rId12"/>
    <p:sldId id="730" r:id="rId13"/>
    <p:sldId id="731" r:id="rId14"/>
    <p:sldId id="733" r:id="rId15"/>
    <p:sldId id="734" r:id="rId16"/>
    <p:sldId id="735" r:id="rId17"/>
    <p:sldId id="736" r:id="rId18"/>
    <p:sldId id="737" r:id="rId19"/>
    <p:sldId id="738" r:id="rId20"/>
    <p:sldId id="739" r:id="rId21"/>
    <p:sldId id="740" r:id="rId22"/>
    <p:sldId id="741" r:id="rId23"/>
    <p:sldId id="742" r:id="rId24"/>
    <p:sldId id="743" r:id="rId25"/>
    <p:sldId id="744" r:id="rId26"/>
    <p:sldId id="745" r:id="rId27"/>
    <p:sldId id="746" r:id="rId28"/>
    <p:sldId id="747" r:id="rId29"/>
    <p:sldId id="778" r:id="rId30"/>
    <p:sldId id="748" r:id="rId31"/>
    <p:sldId id="749" r:id="rId32"/>
    <p:sldId id="750" r:id="rId33"/>
    <p:sldId id="751" r:id="rId34"/>
    <p:sldId id="752" r:id="rId35"/>
    <p:sldId id="753" r:id="rId36"/>
    <p:sldId id="754" r:id="rId37"/>
    <p:sldId id="755" r:id="rId38"/>
    <p:sldId id="757" r:id="rId39"/>
    <p:sldId id="758" r:id="rId40"/>
    <p:sldId id="777" r:id="rId41"/>
    <p:sldId id="776" r:id="rId42"/>
    <p:sldId id="690" r:id="rId43"/>
  </p:sldIdLst>
  <p:sldSz cx="12192000" cy="6858000"/>
  <p:notesSz cx="6858000" cy="9144000"/>
  <p:embeddedFontLst>
    <p:embeddedFont>
      <p:font typeface="Calibri" panose="020F0502020204030204" pitchFamily="34" charset="0"/>
      <p:regular r:id="rId45"/>
      <p:bold r:id="rId46"/>
      <p:italic r:id="rId47"/>
      <p:boldItalic r:id="rId48"/>
    </p:embeddedFont>
    <p:embeddedFont>
      <p:font typeface="Simplified Arabic" panose="02020603050405020304" pitchFamily="18" charset="-78"/>
      <p:regular r:id="rId49"/>
      <p:bold r:id="rId50"/>
    </p:embeddedFont>
    <p:embeddedFont>
      <p:font typeface="Tajawal Medium" panose="00000600000000000000" charset="-78"/>
      <p:regular r:id="rId51"/>
      <p:bold r:id="rId5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62" autoAdjust="0"/>
  </p:normalViewPr>
  <p:slideViewPr>
    <p:cSldViewPr>
      <p:cViewPr varScale="1">
        <p:scale>
          <a:sx n="78" d="100"/>
          <a:sy n="78" d="100"/>
        </p:scale>
        <p:origin x="854" y="43"/>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451"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3.fntdata"/><Relationship Id="rId50" Type="http://schemas.openxmlformats.org/officeDocument/2006/relationships/font" Target="fonts/font6.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1.fntdata"/><Relationship Id="rId5" Type="http://schemas.openxmlformats.org/officeDocument/2006/relationships/slide" Target="slides/slide4.xml"/><Relationship Id="rId449" Type="http://schemas.openxmlformats.org/officeDocument/2006/relationships/viewProps" Target="view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4.fntdata"/><Relationship Id="rId4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7.fntdata"/><Relationship Id="rId447" Type="http://customschemas.google.com/relationships/presentationmetadata" Target="metadata"/><Relationship Id="rId3" Type="http://schemas.openxmlformats.org/officeDocument/2006/relationships/slide" Target="slides/slide2.xml"/><Relationship Id="rId450" Type="http://schemas.openxmlformats.org/officeDocument/2006/relationships/theme" Target="theme/theme1.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2.fntdata"/><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5.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435181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1"/>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1364219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5">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7" r:id="rId4"/>
    <p:sldLayoutId id="2147483659" r:id="rId5"/>
    <p:sldLayoutId id="2147483660" r:id="rId6"/>
    <p:sldLayoutId id="2147483661" r:id="rId7"/>
    <p:sldLayoutId id="2147483662" r:id="rId8"/>
    <p:sldLayoutId id="2147483663" r:id="rId9"/>
    <p:sldLayoutId id="2147483664" r:id="rId10"/>
    <p:sldLayoutId id="2147483665" r:id="rId11"/>
    <p:sldLayoutId id="2147483666" r:id="rId12"/>
    <p:sldLayoutId id="2147483667"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6603988" y="3809977"/>
            <a:ext cx="4886463" cy="107717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400" b="1" dirty="0" err="1">
                <a:solidFill>
                  <a:srgbClr val="2D3956"/>
                </a:solidFill>
                <a:latin typeface="Tajawal Medium"/>
                <a:cs typeface="Tajawal Medium"/>
                <a:sym typeface="Tajawal Medium"/>
              </a:rPr>
              <a:t>أ.د</a:t>
            </a:r>
            <a:r>
              <a:rPr lang="ar-SA" sz="2400" b="1" dirty="0">
                <a:solidFill>
                  <a:srgbClr val="2D3956"/>
                </a:solidFill>
                <a:latin typeface="Tajawal Medium"/>
                <a:cs typeface="Tajawal Medium"/>
                <a:sym typeface="Tajawal Medium"/>
              </a:rPr>
              <a:t> | محمد محمدي محمد مخلص</a:t>
            </a:r>
            <a:endParaRPr lang="ar-SA" sz="2000" b="1" dirty="0">
              <a:solidFill>
                <a:srgbClr val="2D3956"/>
              </a:solidFill>
              <a:latin typeface="Tajawal Medium"/>
              <a:cs typeface="Tajawal Medium"/>
              <a:sym typeface="Tajawal Medium"/>
            </a:endParaRPr>
          </a:p>
          <a:p>
            <a:pPr marL="0" marR="0" lvl="0" indent="0" algn="ctr" rtl="0">
              <a:spcBef>
                <a:spcPts val="0"/>
              </a:spcBef>
              <a:spcAft>
                <a:spcPts val="0"/>
              </a:spcAft>
              <a:buNone/>
            </a:pPr>
            <a:r>
              <a:rPr lang="ar-SA" sz="2000" b="1" dirty="0">
                <a:solidFill>
                  <a:srgbClr val="2D3956"/>
                </a:solidFill>
                <a:latin typeface="Tajawal Medium"/>
                <a:cs typeface="Tajawal Medium"/>
                <a:sym typeface="Tajawal Medium"/>
              </a:rPr>
              <a:t>أستاذ </a:t>
            </a:r>
            <a:r>
              <a:rPr lang="ar-SA" sz="2000" b="1">
                <a:solidFill>
                  <a:srgbClr val="2D3956"/>
                </a:solidFill>
                <a:latin typeface="Tajawal Medium"/>
                <a:cs typeface="Tajawal Medium"/>
                <a:sym typeface="Tajawal Medium"/>
              </a:rPr>
              <a:t>القيادة التربوية المشارك - </a:t>
            </a:r>
            <a:r>
              <a:rPr lang="ar-SA" sz="2000" b="1" dirty="0">
                <a:solidFill>
                  <a:srgbClr val="2D3956"/>
                </a:solidFill>
                <a:latin typeface="Tajawal Medium"/>
                <a:cs typeface="Tajawal Medium"/>
                <a:sym typeface="Tajawal Medium"/>
              </a:rPr>
              <a:t>كلية العلوم الانسانية- جامعة الجميع الذكية</a:t>
            </a: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2424037"/>
            <a:ext cx="4703532"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4400" b="1" dirty="0">
                <a:solidFill>
                  <a:srgbClr val="8E5A6D"/>
                </a:solidFill>
                <a:latin typeface="Tajawal Medium"/>
                <a:cs typeface="Tajawal Medium"/>
                <a:sym typeface="Tajawal Medium"/>
              </a:rPr>
              <a:t>مقرر التخطيط التربوي   </a:t>
            </a:r>
            <a:endParaRPr dirty="0"/>
          </a:p>
        </p:txBody>
      </p:sp>
      <p:sp>
        <p:nvSpPr>
          <p:cNvPr id="110" name="Google Shape;110;p1"/>
          <p:cNvSpPr/>
          <p:nvPr/>
        </p:nvSpPr>
        <p:spPr>
          <a:xfrm>
            <a:off x="5807968" y="6043084"/>
            <a:ext cx="5904656"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العاشرة</a:t>
            </a:r>
            <a:r>
              <a:rPr lang="ar-SA" sz="2800" b="1" dirty="0">
                <a:solidFill>
                  <a:srgbClr val="2D3956"/>
                </a:solidFill>
                <a:latin typeface="Tajawal Medium"/>
                <a:cs typeface="Tajawal Medium"/>
                <a:sym typeface="Tajawal Medium"/>
              </a:rPr>
              <a:t> – التخطيط للتنمية المستدامة</a:t>
            </a:r>
            <a:endParaRPr dirty="0"/>
          </a:p>
        </p:txBody>
      </p:sp>
      <p:pic>
        <p:nvPicPr>
          <p:cNvPr id="111" name="Google Shape;111;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4" name="Google Shape;114;p1"/>
          <p:cNvSpPr txBox="1"/>
          <p:nvPr/>
        </p:nvSpPr>
        <p:spPr>
          <a:xfrm>
            <a:off x="7428035" y="5327472"/>
            <a:ext cx="3060453" cy="5077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700" b="1" dirty="0">
                <a:solidFill>
                  <a:srgbClr val="2D3956"/>
                </a:solidFill>
                <a:latin typeface="Tajawal Medium"/>
                <a:cs typeface="Tajawal Medium"/>
                <a:sym typeface="Tajawal Medium"/>
              </a:rPr>
              <a:t>رقم المقرر 712</a:t>
            </a:r>
            <a:endParaRPr sz="2700" b="1" dirty="0"/>
          </a:p>
        </p:txBody>
      </p:sp>
      <p:pic>
        <p:nvPicPr>
          <p:cNvPr id="115" name="Google Shape;115;p1"/>
          <p:cNvPicPr preferRelativeResize="0"/>
          <p:nvPr/>
        </p:nvPicPr>
        <p:blipFill rotWithShape="1">
          <a:blip r:embed="rId5">
            <a:alphaModFix/>
          </a:blip>
          <a:srcRect/>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p:nvPr/>
        </p:nvSpPr>
        <p:spPr>
          <a:xfrm rot="10800000" flipH="1">
            <a:off x="-1" y="-43544"/>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3" name="Google Shape;123;p2"/>
          <p:cNvSpPr txBox="1"/>
          <p:nvPr/>
        </p:nvSpPr>
        <p:spPr>
          <a:xfrm>
            <a:off x="1343471" y="1043198"/>
            <a:ext cx="7831585" cy="4524275"/>
          </a:xfrm>
          <a:prstGeom prst="rect">
            <a:avLst/>
          </a:prstGeom>
          <a:noFill/>
          <a:ln>
            <a:noFill/>
          </a:ln>
        </p:spPr>
        <p:txBody>
          <a:bodyPr spcFirstLastPara="1" wrap="square" lIns="91425" tIns="45700" rIns="91425" bIns="45700" anchor="t" anchorCtr="0">
            <a:spAutoFit/>
          </a:bodyPr>
          <a:lstStyle/>
          <a:p>
            <a:pPr marL="342900" lvl="0" indent="-342900" algn="r">
              <a:lnSpc>
                <a:spcPct val="150000"/>
              </a:lnSpc>
              <a:buFont typeface="Arial" pitchFamily="34" charset="0"/>
              <a:buChar char="•"/>
            </a:pPr>
            <a:r>
              <a:rPr lang="ar-SA" sz="2400" b="1" dirty="0">
                <a:solidFill>
                  <a:schemeClr val="lt1"/>
                </a:solidFill>
                <a:latin typeface="Simplified Arabic" pitchFamily="18" charset="-78"/>
                <a:ea typeface="Calibri"/>
                <a:cs typeface="Simplified Arabic" pitchFamily="18" charset="-78"/>
                <a:sym typeface="Calibri"/>
              </a:rPr>
              <a:t>ملخص المحاضرة السابقة: </a:t>
            </a:r>
            <a:r>
              <a:rPr lang="ar-SA" sz="2400" b="1" dirty="0">
                <a:solidFill>
                  <a:schemeClr val="bg1"/>
                </a:solidFill>
                <a:latin typeface="Simplified Arabic" pitchFamily="18" charset="-78"/>
                <a:ea typeface="Calibri"/>
                <a:cs typeface="Simplified Arabic" pitchFamily="18" charset="-78"/>
                <a:sym typeface="Calibri"/>
              </a:rPr>
              <a:t>الخطط الاستراتيجية التربوية والمدرسية</a:t>
            </a:r>
          </a:p>
          <a:p>
            <a:pPr marL="342900" indent="-342900" algn="just" rtl="1">
              <a:lnSpc>
                <a:spcPct val="150000"/>
              </a:lnSpc>
              <a:buFont typeface="Arial" pitchFamily="34" charset="0"/>
              <a:buChar char="•"/>
            </a:pPr>
            <a:r>
              <a:rPr lang="ar-SA" sz="2400" b="1" dirty="0">
                <a:solidFill>
                  <a:schemeClr val="bg1"/>
                </a:solidFill>
                <a:latin typeface="Simplified Arabic" pitchFamily="18" charset="-78"/>
                <a:cs typeface="Simplified Arabic" pitchFamily="18" charset="-78"/>
              </a:rPr>
              <a:t>مفهوم الخطة - أهمية الخطة - شروط الخطة - عناصر الخطة - منطلقات الخطة الاستراتيجية المدرسية.</a:t>
            </a:r>
          </a:p>
          <a:p>
            <a:pPr marL="342900" indent="-342900" algn="r" rtl="1">
              <a:lnSpc>
                <a:spcPct val="150000"/>
              </a:lnSpc>
              <a:buFont typeface="Arial" pitchFamily="34" charset="0"/>
              <a:buChar char="•"/>
            </a:pPr>
            <a:r>
              <a:rPr lang="ar-SA" sz="2400" b="1" dirty="0">
                <a:solidFill>
                  <a:schemeClr val="bg1"/>
                </a:solidFill>
                <a:latin typeface="Simplified Arabic" pitchFamily="18" charset="-78"/>
                <a:cs typeface="Simplified Arabic" pitchFamily="18" charset="-78"/>
              </a:rPr>
              <a:t>عناصر الخطة التشغيلية المدرسية. </a:t>
            </a:r>
          </a:p>
          <a:p>
            <a:pPr marL="342900" indent="-342900" algn="r" rtl="1">
              <a:lnSpc>
                <a:spcPct val="150000"/>
              </a:lnSpc>
              <a:buFont typeface="Arial" pitchFamily="34" charset="0"/>
              <a:buChar char="•"/>
            </a:pPr>
            <a:r>
              <a:rPr lang="ar-SA" sz="2400" b="1" dirty="0">
                <a:solidFill>
                  <a:schemeClr val="bg1"/>
                </a:solidFill>
                <a:latin typeface="Simplified Arabic" pitchFamily="18" charset="-78"/>
                <a:cs typeface="Simplified Arabic" pitchFamily="18" charset="-78"/>
              </a:rPr>
              <a:t>مجالات الخطة المدرسية.</a:t>
            </a:r>
          </a:p>
          <a:p>
            <a:pPr marL="342900" indent="-342900" algn="r" rtl="1">
              <a:lnSpc>
                <a:spcPct val="150000"/>
              </a:lnSpc>
              <a:buFont typeface="Arial" pitchFamily="34" charset="0"/>
              <a:buChar char="•"/>
            </a:pPr>
            <a:r>
              <a:rPr lang="ar-SA" sz="2400" b="1" dirty="0">
                <a:solidFill>
                  <a:schemeClr val="bg1"/>
                </a:solidFill>
                <a:latin typeface="Simplified Arabic" pitchFamily="18" charset="-78"/>
                <a:cs typeface="Simplified Arabic" pitchFamily="18" charset="-78"/>
              </a:rPr>
              <a:t>خطوات بناء خطط العمل</a:t>
            </a:r>
          </a:p>
          <a:p>
            <a:pPr marL="342900" indent="-342900" algn="r" rtl="1">
              <a:lnSpc>
                <a:spcPct val="150000"/>
              </a:lnSpc>
              <a:buFont typeface="Arial" pitchFamily="34" charset="0"/>
              <a:buChar char="•"/>
            </a:pPr>
            <a:r>
              <a:rPr lang="ar-SA" sz="2400" b="1" dirty="0">
                <a:solidFill>
                  <a:schemeClr val="bg1"/>
                </a:solidFill>
                <a:latin typeface="Simplified Arabic" pitchFamily="18" charset="-78"/>
                <a:cs typeface="Simplified Arabic" pitchFamily="18" charset="-78"/>
              </a:rPr>
              <a:t>أمثلة لخطط تنفيذية:</a:t>
            </a:r>
          </a:p>
          <a:p>
            <a:pPr marL="342900" indent="-342900" algn="r" rtl="1">
              <a:lnSpc>
                <a:spcPct val="150000"/>
              </a:lnSpc>
              <a:buFont typeface="Arial" pitchFamily="34" charset="0"/>
              <a:buChar char="•"/>
            </a:pPr>
            <a:r>
              <a:rPr lang="ar-SA" sz="2400" b="1" dirty="0">
                <a:solidFill>
                  <a:schemeClr val="bg1"/>
                </a:solidFill>
                <a:latin typeface="Simplified Arabic" pitchFamily="18" charset="-78"/>
                <a:cs typeface="Simplified Arabic" pitchFamily="18" charset="-78"/>
              </a:rPr>
              <a:t>الخطة </a:t>
            </a:r>
            <a:r>
              <a:rPr lang="ar-SA" sz="2400" b="1">
                <a:solidFill>
                  <a:schemeClr val="bg1"/>
                </a:solidFill>
                <a:latin typeface="Simplified Arabic" pitchFamily="18" charset="-78"/>
                <a:cs typeface="Simplified Arabic" pitchFamily="18" charset="-78"/>
              </a:rPr>
              <a:t>الإجرائية:</a:t>
            </a:r>
            <a:endParaRPr lang="ar-SA" sz="2400" b="1" dirty="0">
              <a:solidFill>
                <a:schemeClr val="bg1"/>
              </a:solidFill>
              <a:latin typeface="Simplified Arabic" pitchFamily="18" charset="-78"/>
              <a:cs typeface="Simplified Arabic" pitchFamily="18" charset="-78"/>
            </a:endParaRPr>
          </a:p>
        </p:txBody>
      </p:sp>
      <p:sp>
        <p:nvSpPr>
          <p:cNvPr id="127" name="Google Shape;127;p2"/>
          <p:cNvSpPr txBox="1"/>
          <p:nvPr/>
        </p:nvSpPr>
        <p:spPr>
          <a:xfrm>
            <a:off x="695400" y="5772910"/>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2D3956"/>
                </a:solidFill>
                <a:latin typeface="Tajawal Medium"/>
                <a:ea typeface="Tajawal Medium"/>
                <a:cs typeface="Tajawal Medium"/>
                <a:sym typeface="Tajawal Medium"/>
              </a:rPr>
              <a:t>Prepared by</a:t>
            </a:r>
            <a:endParaRPr dirty="0"/>
          </a:p>
        </p:txBody>
      </p:sp>
      <p:pic>
        <p:nvPicPr>
          <p:cNvPr id="128" name="Google Shape;128;p2"/>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29" name="Google Shape;129;p2"/>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30" name="Google Shape;130;p2"/>
          <p:cNvPicPr preferRelativeResize="0"/>
          <p:nvPr/>
        </p:nvPicPr>
        <p:blipFill rotWithShape="1">
          <a:blip r:embed="rId5">
            <a:alphaModFix/>
          </a:blip>
          <a:srcRect/>
          <a:stretch/>
        </p:blipFill>
        <p:spPr>
          <a:xfrm>
            <a:off x="9175057" y="248508"/>
            <a:ext cx="2649477" cy="1166001"/>
          </a:xfrm>
          <a:prstGeom prst="rect">
            <a:avLst/>
          </a:prstGeom>
          <a:noFill/>
          <a:ln>
            <a:noFill/>
          </a:ln>
        </p:spPr>
      </p:pic>
      <p:sp>
        <p:nvSpPr>
          <p:cNvPr id="8"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p:nvPr/>
        </p:nvSpPr>
        <p:spPr>
          <a:xfrm rot="10800000" flipH="1">
            <a:off x="-1" y="-43544"/>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3" name="Google Shape;123;p2"/>
          <p:cNvSpPr txBox="1"/>
          <p:nvPr/>
        </p:nvSpPr>
        <p:spPr>
          <a:xfrm>
            <a:off x="1081151" y="611582"/>
            <a:ext cx="8702248" cy="5133673"/>
          </a:xfrm>
          <a:prstGeom prst="rect">
            <a:avLst/>
          </a:prstGeom>
          <a:noFill/>
          <a:ln>
            <a:noFill/>
          </a:ln>
        </p:spPr>
        <p:txBody>
          <a:bodyPr spcFirstLastPara="1" wrap="square" lIns="91425" tIns="45700" rIns="91425" bIns="45700" anchor="t" anchorCtr="0">
            <a:spAutoFit/>
          </a:bodyPr>
          <a:lstStyle/>
          <a:p>
            <a:pPr algn="ctr" rtl="1">
              <a:lnSpc>
                <a:spcPct val="130000"/>
              </a:lnSpc>
            </a:pPr>
            <a:r>
              <a:rPr lang="ar-SA" sz="2800" b="1" dirty="0">
                <a:solidFill>
                  <a:schemeClr val="bg1"/>
                </a:solidFill>
                <a:latin typeface="Simplified Arabic" pitchFamily="18" charset="-78"/>
                <a:cs typeface="Simplified Arabic" pitchFamily="18" charset="-78"/>
              </a:rPr>
              <a:t>المحاضرة </a:t>
            </a:r>
            <a:r>
              <a:rPr lang="ar-EG" sz="2800" b="1" dirty="0">
                <a:solidFill>
                  <a:schemeClr val="bg1"/>
                </a:solidFill>
                <a:latin typeface="Simplified Arabic" pitchFamily="18" charset="-78"/>
                <a:cs typeface="Simplified Arabic" pitchFamily="18" charset="-78"/>
              </a:rPr>
              <a:t>العاشرة</a:t>
            </a:r>
            <a:endParaRPr lang="ar-SA" sz="2800" b="1" dirty="0">
              <a:solidFill>
                <a:schemeClr val="bg1"/>
              </a:solidFill>
              <a:latin typeface="Simplified Arabic" pitchFamily="18" charset="-78"/>
              <a:cs typeface="Simplified Arabic" pitchFamily="18" charset="-78"/>
            </a:endParaRPr>
          </a:p>
          <a:p>
            <a:pPr algn="ctr" rtl="1">
              <a:lnSpc>
                <a:spcPct val="130000"/>
              </a:lnSpc>
            </a:pPr>
            <a:r>
              <a:rPr lang="ar-SA" sz="2800" b="1" dirty="0">
                <a:solidFill>
                  <a:schemeClr val="bg1"/>
                </a:solidFill>
                <a:effectLst>
                  <a:outerShdw blurRad="38100" dist="38100" dir="2700000" algn="tl">
                    <a:srgbClr val="000000">
                      <a:alpha val="43137"/>
                    </a:srgbClr>
                  </a:outerShdw>
                </a:effectLst>
                <a:latin typeface="Simplified Arabic" pitchFamily="18" charset="-78"/>
                <a:cs typeface="Simplified Arabic" pitchFamily="18" charset="-78"/>
              </a:rPr>
              <a:t>التخطيط </a:t>
            </a:r>
            <a:r>
              <a:rPr lang="ar-EG" sz="2800" b="1" dirty="0">
                <a:solidFill>
                  <a:schemeClr val="bg1"/>
                </a:solidFill>
                <a:effectLst>
                  <a:outerShdw blurRad="38100" dist="38100" dir="2700000" algn="tl">
                    <a:srgbClr val="000000">
                      <a:alpha val="43137"/>
                    </a:srgbClr>
                  </a:outerShdw>
                </a:effectLst>
                <a:latin typeface="Simplified Arabic" pitchFamily="18" charset="-78"/>
                <a:cs typeface="Simplified Arabic" pitchFamily="18" charset="-78"/>
              </a:rPr>
              <a:t>للتنمية المستدامة</a:t>
            </a:r>
            <a:endParaRPr lang="en-US" sz="2800" b="1" dirty="0">
              <a:solidFill>
                <a:schemeClr val="bg1"/>
              </a:solidFill>
              <a:effectLst>
                <a:outerShdw blurRad="38100" dist="38100" dir="2700000" algn="tl">
                  <a:srgbClr val="000000">
                    <a:alpha val="43137"/>
                  </a:srgbClr>
                </a:outerShdw>
              </a:effectLst>
              <a:latin typeface="Simplified Arabic" pitchFamily="18" charset="-78"/>
              <a:cs typeface="Simplified Arabic" pitchFamily="18" charset="-78"/>
            </a:endParaRPr>
          </a:p>
          <a:p>
            <a:pPr marL="342900" indent="-342900" algn="r" rtl="1">
              <a:lnSpc>
                <a:spcPct val="130000"/>
              </a:lnSpc>
              <a:buFont typeface="Arial" pitchFamily="34" charset="0"/>
              <a:buChar char="•"/>
            </a:pPr>
            <a:r>
              <a:rPr lang="ar-SA" sz="2800" b="1" dirty="0">
                <a:solidFill>
                  <a:schemeClr val="bg1"/>
                </a:solidFill>
                <a:latin typeface="Simplified Arabic" pitchFamily="18" charset="-78"/>
                <a:cs typeface="Simplified Arabic" pitchFamily="18" charset="-78"/>
              </a:rPr>
              <a:t>مفهوم التنمية المستدامة.</a:t>
            </a:r>
          </a:p>
          <a:p>
            <a:pPr marL="342900" indent="-342900" algn="r" rtl="1">
              <a:lnSpc>
                <a:spcPct val="130000"/>
              </a:lnSpc>
              <a:buFont typeface="Arial" pitchFamily="34" charset="0"/>
              <a:buChar char="•"/>
            </a:pPr>
            <a:r>
              <a:rPr lang="ar-SA" sz="2800" b="1" dirty="0">
                <a:solidFill>
                  <a:schemeClr val="bg1"/>
                </a:solidFill>
                <a:latin typeface="Simplified Arabic" pitchFamily="18" charset="-78"/>
                <a:cs typeface="Simplified Arabic" pitchFamily="18" charset="-78"/>
              </a:rPr>
              <a:t>أبعاد التنمية المستدامة.</a:t>
            </a:r>
          </a:p>
          <a:p>
            <a:pPr marL="342900" indent="-342900" algn="r" rtl="1">
              <a:lnSpc>
                <a:spcPct val="130000"/>
              </a:lnSpc>
              <a:buFont typeface="Arial" pitchFamily="34" charset="0"/>
              <a:buChar char="•"/>
            </a:pPr>
            <a:r>
              <a:rPr lang="ar-SA" sz="2800" b="1" dirty="0">
                <a:solidFill>
                  <a:schemeClr val="bg1"/>
                </a:solidFill>
                <a:latin typeface="Simplified Arabic" pitchFamily="18" charset="-78"/>
                <a:cs typeface="Simplified Arabic" pitchFamily="18" charset="-78"/>
              </a:rPr>
              <a:t>أهداف التنمية المستدامة.</a:t>
            </a:r>
          </a:p>
          <a:p>
            <a:pPr marL="342900" indent="-342900" algn="r" rtl="1">
              <a:lnSpc>
                <a:spcPct val="130000"/>
              </a:lnSpc>
              <a:buFont typeface="Arial" pitchFamily="34" charset="0"/>
              <a:buChar char="•"/>
            </a:pPr>
            <a:r>
              <a:rPr lang="ar-SA" sz="2800" b="1" dirty="0">
                <a:solidFill>
                  <a:schemeClr val="bg1"/>
                </a:solidFill>
                <a:latin typeface="Simplified Arabic" pitchFamily="18" charset="-78"/>
                <a:cs typeface="Simplified Arabic" pitchFamily="18" charset="-78"/>
              </a:rPr>
              <a:t>مبادئ التنمية المستدامة.</a:t>
            </a:r>
          </a:p>
          <a:p>
            <a:pPr marL="342900" indent="-342900" algn="r" rtl="1">
              <a:lnSpc>
                <a:spcPct val="130000"/>
              </a:lnSpc>
              <a:buFont typeface="Arial" pitchFamily="34" charset="0"/>
              <a:buChar char="•"/>
            </a:pPr>
            <a:r>
              <a:rPr lang="ar-SA" sz="2800" b="1" dirty="0">
                <a:solidFill>
                  <a:schemeClr val="bg1"/>
                </a:solidFill>
                <a:latin typeface="Simplified Arabic" pitchFamily="18" charset="-78"/>
                <a:cs typeface="Simplified Arabic" pitchFamily="18" charset="-78"/>
              </a:rPr>
              <a:t>مؤشرات التنمية المستدامة.</a:t>
            </a:r>
          </a:p>
          <a:p>
            <a:pPr marL="342900" indent="-342900" algn="r" rtl="1">
              <a:lnSpc>
                <a:spcPct val="130000"/>
              </a:lnSpc>
              <a:buFont typeface="Arial" pitchFamily="34" charset="0"/>
              <a:buChar char="•"/>
            </a:pPr>
            <a:r>
              <a:rPr lang="ar-SA" sz="2800" b="1" dirty="0">
                <a:solidFill>
                  <a:schemeClr val="bg1"/>
                </a:solidFill>
                <a:latin typeface="Simplified Arabic" pitchFamily="18" charset="-78"/>
                <a:cs typeface="Simplified Arabic" pitchFamily="18" charset="-78"/>
              </a:rPr>
              <a:t>متطلبات التنمية المستدامة.</a:t>
            </a:r>
          </a:p>
          <a:p>
            <a:pPr marL="342900" indent="-342900" algn="r" rtl="1">
              <a:lnSpc>
                <a:spcPct val="130000"/>
              </a:lnSpc>
              <a:buFont typeface="Arial" pitchFamily="34" charset="0"/>
              <a:buChar char="•"/>
            </a:pPr>
            <a:r>
              <a:rPr lang="ar-SA" sz="2800" b="1" dirty="0">
                <a:solidFill>
                  <a:schemeClr val="bg1"/>
                </a:solidFill>
                <a:latin typeface="Simplified Arabic" pitchFamily="18" charset="-78"/>
                <a:cs typeface="Simplified Arabic" pitchFamily="18" charset="-78"/>
              </a:rPr>
              <a:t>معوقات التنمية المستدامة.</a:t>
            </a:r>
          </a:p>
        </p:txBody>
      </p:sp>
      <p:sp>
        <p:nvSpPr>
          <p:cNvPr id="127" name="Google Shape;127;p2"/>
          <p:cNvSpPr txBox="1"/>
          <p:nvPr/>
        </p:nvSpPr>
        <p:spPr>
          <a:xfrm>
            <a:off x="695400" y="5772910"/>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2D3956"/>
                </a:solidFill>
                <a:latin typeface="Tajawal Medium"/>
                <a:ea typeface="Tajawal Medium"/>
                <a:cs typeface="Tajawal Medium"/>
                <a:sym typeface="Tajawal Medium"/>
              </a:rPr>
              <a:t>Prepared by</a:t>
            </a:r>
            <a:endParaRPr dirty="0"/>
          </a:p>
        </p:txBody>
      </p:sp>
      <p:pic>
        <p:nvPicPr>
          <p:cNvPr id="128" name="Google Shape;128;p2"/>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29" name="Google Shape;129;p2"/>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30" name="Google Shape;130;p2"/>
          <p:cNvPicPr preferRelativeResize="0"/>
          <p:nvPr/>
        </p:nvPicPr>
        <p:blipFill rotWithShape="1">
          <a:blip r:embed="rId5">
            <a:alphaModFix/>
          </a:blip>
          <a:srcRect/>
          <a:stretch/>
        </p:blipFill>
        <p:spPr>
          <a:xfrm>
            <a:off x="9175057" y="248508"/>
            <a:ext cx="2649477" cy="1166001"/>
          </a:xfrm>
          <a:prstGeom prst="rect">
            <a:avLst/>
          </a:prstGeom>
          <a:noFill/>
          <a:ln>
            <a:noFill/>
          </a:ln>
        </p:spPr>
      </p:pic>
      <p:sp>
        <p:nvSpPr>
          <p:cNvPr id="8"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863341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5" name="مستطيل 4"/>
          <p:cNvSpPr/>
          <p:nvPr/>
        </p:nvSpPr>
        <p:spPr>
          <a:xfrm>
            <a:off x="290311" y="694305"/>
            <a:ext cx="11556934" cy="3452227"/>
          </a:xfrm>
          <a:prstGeom prst="rect">
            <a:avLst/>
          </a:prstGeom>
        </p:spPr>
        <p:txBody>
          <a:bodyPr wrap="square">
            <a:spAutoFit/>
          </a:bodyPr>
          <a:lstStyle/>
          <a:p>
            <a:pPr algn="justLow" rtl="1">
              <a:lnSpc>
                <a:spcPct val="150000"/>
              </a:lnSpc>
              <a:spcAft>
                <a:spcPts val="1000"/>
              </a:spcAft>
            </a:pPr>
            <a:r>
              <a:rPr lang="ar-SA" sz="2800" b="1" dirty="0">
                <a:latin typeface="Calibri"/>
                <a:ea typeface="Calibri"/>
                <a:cs typeface="Simplified Arabic"/>
              </a:rPr>
              <a:t>تمهيد:</a:t>
            </a:r>
            <a:endParaRPr lang="en-US" sz="2400" dirty="0">
              <a:latin typeface="Calibri"/>
              <a:ea typeface="Calibri"/>
            </a:endParaRPr>
          </a:p>
          <a:p>
            <a:pPr algn="justLow" rtl="1">
              <a:lnSpc>
                <a:spcPct val="150000"/>
              </a:lnSpc>
              <a:spcAft>
                <a:spcPts val="1000"/>
              </a:spcAft>
            </a:pPr>
            <a:r>
              <a:rPr lang="ar-JO" sz="2800" dirty="0">
                <a:latin typeface="Calibri"/>
                <a:ea typeface="Calibri"/>
                <a:cs typeface="Simplified Arabic"/>
              </a:rPr>
              <a:t>المتتبع في</a:t>
            </a:r>
            <a:r>
              <a:rPr lang="ar-SA" sz="2800" dirty="0">
                <a:latin typeface="Calibri"/>
                <a:ea typeface="Calibri"/>
                <a:cs typeface="Simplified Arabic"/>
              </a:rPr>
              <a:t> تاريخ التنمية على الصعيد العالمي والإقليمي يجد تطوراً مستمراً وواضحاً في مفهومها ومحتواها، وكان هذا التطور بمثابة استجابة واقعية لطبيعة المشكلات التي تواجهها المجتمعات، وانعكاساً حقيقياً للخبرات الدولية التي تراكمت عبر الزمن في هذا المجال ، وسوف نعرف مفهوم التنمية المستدامة من أكثر من منظور على النحو التالي: </a:t>
            </a:r>
            <a:endParaRPr lang="en-US" sz="2400" dirty="0">
              <a:latin typeface="Calibri"/>
              <a:ea typeface="Calibri"/>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3592052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5" name="مستطيل 4"/>
          <p:cNvSpPr/>
          <p:nvPr/>
        </p:nvSpPr>
        <p:spPr>
          <a:xfrm>
            <a:off x="370159" y="585284"/>
            <a:ext cx="11556934" cy="4767972"/>
          </a:xfrm>
          <a:prstGeom prst="rect">
            <a:avLst/>
          </a:prstGeom>
        </p:spPr>
        <p:txBody>
          <a:bodyPr wrap="square">
            <a:spAutoFit/>
          </a:bodyPr>
          <a:lstStyle/>
          <a:p>
            <a:pPr algn="justLow" rtl="1">
              <a:lnSpc>
                <a:spcPct val="150000"/>
              </a:lnSpc>
              <a:spcBef>
                <a:spcPts val="600"/>
              </a:spcBef>
              <a:spcAft>
                <a:spcPts val="1000"/>
              </a:spcAft>
            </a:pPr>
            <a:r>
              <a:rPr lang="ar-SA" sz="2800" b="1" dirty="0">
                <a:effectLst>
                  <a:outerShdw blurRad="38100" dist="38100" dir="2700000" algn="tl">
                    <a:srgbClr val="000000">
                      <a:alpha val="43137"/>
                    </a:srgbClr>
                  </a:outerShdw>
                </a:effectLst>
                <a:latin typeface="Calibri"/>
                <a:ea typeface="Calibri"/>
                <a:cs typeface="Simplified Arabic"/>
              </a:rPr>
              <a:t>مفهوم التنمية المستدامة :</a:t>
            </a:r>
          </a:p>
          <a:p>
            <a:pPr algn="justLow" rtl="1">
              <a:lnSpc>
                <a:spcPct val="150000"/>
              </a:lnSpc>
              <a:spcBef>
                <a:spcPts val="600"/>
              </a:spcBef>
              <a:spcAft>
                <a:spcPts val="1000"/>
              </a:spcAft>
            </a:pPr>
            <a:r>
              <a:rPr lang="ar-SA" sz="2800" dirty="0">
                <a:latin typeface="Calibri"/>
                <a:ea typeface="Calibri"/>
                <a:cs typeface="Simplified Arabic"/>
              </a:rPr>
              <a:t>1– التعريف المادي للتنمية المستدامة:</a:t>
            </a:r>
            <a:r>
              <a:rPr lang="ar-EG" sz="2800" dirty="0">
                <a:latin typeface="Calibri"/>
                <a:ea typeface="Calibri"/>
                <a:cs typeface="Simplified Arabic"/>
              </a:rPr>
              <a:t> وجد بعض</a:t>
            </a:r>
            <a:r>
              <a:rPr lang="ar-SA" sz="2800" dirty="0">
                <a:latin typeface="Calibri"/>
                <a:ea typeface="Calibri"/>
                <a:cs typeface="Simplified Arabic"/>
              </a:rPr>
              <a:t> المؤلفين في</a:t>
            </a:r>
            <a:r>
              <a:rPr lang="ar-EG" sz="2800" dirty="0">
                <a:latin typeface="Calibri"/>
                <a:ea typeface="Calibri"/>
                <a:cs typeface="Simplified Arabic"/>
              </a:rPr>
              <a:t> ضرورة</a:t>
            </a:r>
            <a:r>
              <a:rPr lang="ar-SA" sz="2800" dirty="0">
                <a:latin typeface="Calibri"/>
                <a:ea typeface="Calibri"/>
                <a:cs typeface="Simplified Arabic"/>
              </a:rPr>
              <a:t> جعل مفهوم التنمية المستدامة أقرب إلى التحديد</a:t>
            </a:r>
            <a:r>
              <a:rPr lang="ar-EG" sz="2800" dirty="0">
                <a:latin typeface="Calibri"/>
                <a:ea typeface="Calibri"/>
                <a:cs typeface="Simplified Arabic"/>
              </a:rPr>
              <a:t> من خلال المنظور المادي</a:t>
            </a:r>
            <a:r>
              <a:rPr lang="ar-SA" sz="2800" dirty="0">
                <a:latin typeface="Calibri"/>
                <a:ea typeface="Calibri"/>
                <a:cs typeface="Simplified Arabic"/>
              </a:rPr>
              <a:t>، </a:t>
            </a:r>
            <a:r>
              <a:rPr lang="ar-EG" sz="2800" dirty="0">
                <a:latin typeface="Calibri"/>
                <a:ea typeface="Calibri"/>
                <a:cs typeface="Simplified Arabic"/>
              </a:rPr>
              <a:t>حيث </a:t>
            </a:r>
            <a:r>
              <a:rPr lang="ar-SA" sz="2800" dirty="0">
                <a:latin typeface="Calibri"/>
                <a:ea typeface="Calibri"/>
                <a:cs typeface="Simplified Arabic"/>
              </a:rPr>
              <a:t>وضعوا تعريفا ضيقا لها ينصب على الجوانب المادية للتنمية المستدامة. ويؤكد هؤلاء المؤلفين على ضرورة استخدام الموارد الطبيعية المتجددة بطريقة لا تؤدي إلى فنائها أو تدهورها، أو تؤدي إلى تناقص جدواها "المتجددة" بالنسبة للأجيال المقبلة. وذلك مع المحافظة على رصيد ثابت بطريقة فعالة أو غير متناقص من الموارد الطبيعية مثل التربة والمياه الجوفية والكتلة الحيوية. </a:t>
            </a: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2414626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5" name="مستطيل 4"/>
          <p:cNvSpPr/>
          <p:nvPr/>
        </p:nvSpPr>
        <p:spPr>
          <a:xfrm>
            <a:off x="370159" y="585284"/>
            <a:ext cx="11556934" cy="5337359"/>
          </a:xfrm>
          <a:prstGeom prst="rect">
            <a:avLst/>
          </a:prstGeom>
        </p:spPr>
        <p:txBody>
          <a:bodyPr wrap="square">
            <a:spAutoFit/>
          </a:bodyPr>
          <a:lstStyle/>
          <a:p>
            <a:pPr algn="just" rtl="1">
              <a:lnSpc>
                <a:spcPct val="150000"/>
              </a:lnSpc>
              <a:spcAft>
                <a:spcPts val="1000"/>
              </a:spcAft>
            </a:pPr>
            <a:r>
              <a:rPr lang="en-GB" sz="2800" b="1" dirty="0">
                <a:latin typeface="Calibri"/>
                <a:ea typeface="Calibri"/>
                <a:cs typeface="Simplified Arabic"/>
              </a:rPr>
              <a:t>2</a:t>
            </a:r>
            <a:r>
              <a:rPr lang="ar-SA" sz="2800" b="1" dirty="0">
                <a:latin typeface="Calibri"/>
                <a:ea typeface="Calibri"/>
                <a:cs typeface="Simplified Arabic"/>
              </a:rPr>
              <a:t>– التعريفات الاقتصادية: </a:t>
            </a:r>
            <a:r>
              <a:rPr lang="ar-SA" sz="2800" dirty="0">
                <a:latin typeface="Calibri"/>
                <a:ea typeface="Calibri"/>
                <a:cs typeface="Simplified Arabic"/>
              </a:rPr>
              <a:t>وتركز بعض التعريفات الاقتصادية للتنمية المستدامة على الإدارة المثلى للموارد الطبيعية، وذلك بالتركيز على "الحصول على الحد الأقصى من منافع التنمية الاقتصادية، بشرط المحافظة على خدمات الموارد الطبيعية ونوعيتها".</a:t>
            </a:r>
            <a:endParaRPr lang="en-US" sz="2400" dirty="0">
              <a:latin typeface="Calibri"/>
              <a:ea typeface="Calibri"/>
            </a:endParaRPr>
          </a:p>
          <a:p>
            <a:pPr algn="just" rtl="1">
              <a:lnSpc>
                <a:spcPct val="150000"/>
              </a:lnSpc>
              <a:spcAft>
                <a:spcPts val="1000"/>
              </a:spcAft>
            </a:pPr>
            <a:r>
              <a:rPr lang="ar-SA" sz="2800" dirty="0">
                <a:latin typeface="Calibri"/>
                <a:ea typeface="Calibri"/>
                <a:cs typeface="Simplified Arabic"/>
              </a:rPr>
              <a:t>كما انصبت تعريفات اقتصادية أخرى على الفكرة العريضة القائلة بأن "استخدام الموارد اليوم ينبغي ألا يقلل من الدخل الحقيقي في المستقبل". وتقف وراء هذا المفهوم "الفكرة القائلة بأن القرارات الحالية ينبغي ألا تضر بإمكانيات المحافظة على مستويات المعيشة في المستقبل أو تحسينها.. وهو ما يعني أن نظمنا الاقتصادية ينبغي أن تدار بحيث نعيش على أرباح مواردنا ونحتفظ بقاعدة الأصول المادية ونحسنها".</a:t>
            </a:r>
            <a:endParaRPr lang="en-US" sz="2400" dirty="0">
              <a:latin typeface="Calibri"/>
              <a:ea typeface="Calibri"/>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614359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380429" y="620688"/>
            <a:ext cx="11556934" cy="6291466"/>
          </a:xfrm>
          <a:prstGeom prst="rect">
            <a:avLst/>
          </a:prstGeom>
        </p:spPr>
        <p:txBody>
          <a:bodyPr wrap="square">
            <a:spAutoFit/>
          </a:bodyPr>
          <a:lstStyle/>
          <a:p>
            <a:pPr algn="justLow" rtl="1">
              <a:lnSpc>
                <a:spcPct val="150000"/>
              </a:lnSpc>
              <a:spcAft>
                <a:spcPts val="1000"/>
              </a:spcAft>
            </a:pPr>
            <a:r>
              <a:rPr lang="ar-SA" sz="2800" b="1" dirty="0">
                <a:latin typeface="Calibri"/>
                <a:ea typeface="Calibri"/>
                <a:cs typeface="Simplified Arabic"/>
              </a:rPr>
              <a:t>أهداف التنمية المستدامة: ويمكن تناول أهداف التنمية المستدامة من خلال النقاط التالية:</a:t>
            </a:r>
            <a:endParaRPr lang="en-US" sz="2400" dirty="0">
              <a:latin typeface="Calibri"/>
              <a:ea typeface="Calibri"/>
            </a:endParaRPr>
          </a:p>
          <a:p>
            <a:pPr marR="180340" algn="just" rtl="1">
              <a:lnSpc>
                <a:spcPct val="150000"/>
              </a:lnSpc>
              <a:spcAft>
                <a:spcPts val="600"/>
              </a:spcAft>
              <a:tabLst>
                <a:tab pos="804545" algn="l"/>
                <a:tab pos="1225550" algn="l"/>
                <a:tab pos="1645920" algn="l"/>
                <a:tab pos="2066290" algn="l"/>
                <a:tab pos="2487295" algn="l"/>
                <a:tab pos="2907665" algn="l"/>
                <a:tab pos="3328670" algn="l"/>
                <a:tab pos="3749040" algn="l"/>
                <a:tab pos="4169410" algn="l"/>
                <a:tab pos="53340" algn="l"/>
                <a:tab pos="804545" algn="l"/>
                <a:tab pos="1225550" algn="l"/>
                <a:tab pos="1645920" algn="l"/>
                <a:tab pos="2066290" algn="l"/>
                <a:tab pos="2487295" algn="l"/>
                <a:tab pos="2907665" algn="l"/>
                <a:tab pos="3328670" algn="l"/>
                <a:tab pos="3749040" algn="l"/>
                <a:tab pos="4169410" algn="l"/>
              </a:tabLst>
            </a:pPr>
            <a:r>
              <a:rPr lang="ar-SA" sz="2800" b="1" kern="700" dirty="0">
                <a:latin typeface="Times New Roman"/>
                <a:ea typeface="Times New Roman"/>
                <a:cs typeface="Simplified Arabic"/>
              </a:rPr>
              <a:t>الهدف(1) القضاء على الفقر بجميع أشكاله في كل مكان: </a:t>
            </a:r>
            <a:endParaRPr lang="en-US" sz="18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 pos="53340" algn="l"/>
                <a:tab pos="122555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القضاء على الفقر المدقع للناس أجمعين أينما كانوا بحلول عام 2030، وهو يُقاس حاليا بعدد الأشخاص الذين يعيشون بدخل أقل من 1.25 دولار في اليوم</a:t>
            </a:r>
            <a:endParaRPr lang="en-US" sz="18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 pos="53340" algn="l"/>
                <a:tab pos="122555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تخفيض نسبة الرجال والنساء والأطفال من جميع الأعمار الذين يعانون الفقر بجميع أبعاده وفقاً للتعاريف الوطنية بمقدار النصف على الأقل بحلول عام 2030 </a:t>
            </a:r>
            <a:endParaRPr lang="en-US" sz="18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 pos="53340" algn="l"/>
                <a:tab pos="122555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استحداث نظم وتدابير حماية اجتماعية ملائمة على الصعيد الوطني للجميع ووضع حدود دنيا لها، وتحقيق تغطية صحية واسعة للفقراء والضعفاء بحلول عام 2030 </a:t>
            </a:r>
            <a:endParaRPr lang="en-US" sz="1800" kern="700" dirty="0">
              <a:effectLst/>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 pos="53340" algn="l"/>
                <a:tab pos="122555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2030 </a:t>
            </a:r>
            <a:endParaRPr lang="en-US" sz="1800" kern="700" dirty="0">
              <a:effectLst/>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1147083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20688"/>
            <a:ext cx="11937363" cy="6017032"/>
          </a:xfrm>
          <a:prstGeom prst="rect">
            <a:avLst/>
          </a:prstGeom>
        </p:spPr>
        <p:txBody>
          <a:bodyPr wrap="square">
            <a:spAutoFit/>
          </a:bodyPr>
          <a:lstStyle/>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 pos="53340" algn="l"/>
                <a:tab pos="1225550" algn="l"/>
                <a:tab pos="2066290" algn="l"/>
                <a:tab pos="2487295" algn="l"/>
                <a:tab pos="2907665" algn="l"/>
                <a:tab pos="3328670" algn="l"/>
                <a:tab pos="3749040" algn="l"/>
                <a:tab pos="4169410" algn="l"/>
              </a:tabLst>
            </a:pPr>
            <a:r>
              <a:rPr lang="ar-SA" sz="3100" kern="700" dirty="0">
                <a:latin typeface="Times New Roman"/>
                <a:ea typeface="Times New Roman"/>
                <a:cs typeface="Simplified Arabic"/>
              </a:rPr>
              <a:t>ضمان تمتّع جميع الرجال والنساء، ولا سيما الفقراء والضعفاء منهم، بنفس الحقوق في الحصول على الموارد الاقتصادية، وكذلك حصولهم على الخدمات الأساسية، وعلى حق امتلاك الأراضي والتصرّف فيها وغيره من الحقوق المتعلّقة بأشكال الملكية الأخرى، وبالميراث، وبالحصول على الموارد الطبيعية، والتقنية الجديدة الملائمة، والخدمات المالية، بما في ذلك التمويل المتناهي الصغر، بحلول عام 2030 </a:t>
            </a:r>
            <a:endParaRPr lang="en-US" sz="31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 pos="53340" algn="l"/>
                <a:tab pos="2066290" algn="l"/>
                <a:tab pos="2487295" algn="l"/>
                <a:tab pos="2907665" algn="l"/>
                <a:tab pos="3328670" algn="l"/>
                <a:tab pos="3749040" algn="l"/>
                <a:tab pos="4169410" algn="l"/>
              </a:tabLst>
            </a:pPr>
            <a:r>
              <a:rPr lang="ar-SA" sz="3100" kern="700" dirty="0">
                <a:latin typeface="Times New Roman"/>
                <a:ea typeface="Times New Roman"/>
                <a:cs typeface="Simplified Arabic"/>
              </a:rPr>
              <a:t>بناء قدرة الفقراء والفئات الضعيفة على الصمود والحد من تعرضها وتأثّرها بالظواهر المتطرفة المتصلة بالمناخ وغيرها من الهزات والكوارث الاقتصادية والاجتماعية والبيئية بحلول عام 2030</a:t>
            </a:r>
            <a:endParaRPr lang="en-US" sz="3100" kern="700" dirty="0">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2458898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20688"/>
            <a:ext cx="11937363" cy="3978012"/>
          </a:xfrm>
          <a:prstGeom prst="rect">
            <a:avLst/>
          </a:prstGeom>
        </p:spPr>
        <p:txBody>
          <a:bodyPr wrap="square">
            <a:spAutoFit/>
          </a:bodyPr>
          <a:lstStyle/>
          <a:p>
            <a:pPr marR="180340" algn="just" rtl="1">
              <a:lnSpc>
                <a:spcPct val="150000"/>
              </a:lnSpc>
              <a:spcAft>
                <a:spcPts val="600"/>
              </a:spcAft>
              <a:tabLst>
                <a:tab pos="804545" algn="l"/>
                <a:tab pos="1225550" algn="l"/>
                <a:tab pos="1645920" algn="l"/>
                <a:tab pos="2066290" algn="l"/>
                <a:tab pos="2487295" algn="l"/>
                <a:tab pos="2907665" algn="l"/>
                <a:tab pos="3328670" algn="l"/>
                <a:tab pos="3749040" algn="l"/>
                <a:tab pos="4169410" algn="l"/>
              </a:tabLst>
            </a:pPr>
            <a:r>
              <a:rPr lang="ar-SA" sz="2400" b="1" kern="700" dirty="0">
                <a:latin typeface="Times New Roman"/>
                <a:ea typeface="Times New Roman"/>
                <a:cs typeface="Simplified Arabic"/>
              </a:rPr>
              <a:t>الهدف (2) القضاء على الجوع وتوفير الأمن الغذائي والتغذية المحسّنة وتعزيز الزراعة المستدامة:</a:t>
            </a:r>
            <a:endParaRPr lang="en-US" sz="24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القضاء على الجوع وضمان حصول الجميع، ولا سيما الفقراء والفئات الضعيفة، بمن فيهم الرضّع، على ما يكفيهم من الغذاء المأمون والمغذّي طوال العام بحلول عام 2030 .</a:t>
            </a:r>
            <a:endParaRPr lang="en-US" sz="18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وضع نهاية لجميع أشكال سوء التغذية، بحلول عام 2030، بما في ذلك تحقيق الأهداف المتّفق عليها دوليا بشأن توقّف النمو والهزال لدى الأطفال دون سن الخامسة، ومعالجة الاحتياجات التغذوية للمراهقات والنساء الحوامل والمراضع وكبار السن بحلول عام 2030. </a:t>
            </a:r>
            <a:endParaRPr lang="en-US" sz="1800" kern="700" dirty="0">
              <a:effectLst/>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149570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20688"/>
            <a:ext cx="11937363" cy="5357236"/>
          </a:xfrm>
          <a:prstGeom prst="rect">
            <a:avLst/>
          </a:prstGeom>
        </p:spPr>
        <p:txBody>
          <a:bodyPr wrap="square">
            <a:spAutoFit/>
          </a:bodyPr>
          <a:lstStyle/>
          <a:p>
            <a:pPr marL="342900" marR="180340" lvl="0" indent="-342900" algn="just" rtl="1">
              <a:lnSpc>
                <a:spcPct val="13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900" kern="700" dirty="0">
                <a:latin typeface="Times New Roman"/>
                <a:ea typeface="Times New Roman"/>
                <a:cs typeface="Simplified Arabic"/>
              </a:rPr>
              <a:t>مضاعفة الإنتاجية الزراعية ودخل صغار منتجي الأغذية، ولا سيما النساء وأفراد الشعوب الأصلية والمزارعون والرعاة والصيادون، بما في ذلك من خلال ضمان المساواة في حصولهم على الأراضي وعلى موارد الإنتاج الأخرى والمدخلات والمعارف والخدمات المالية وإمكانية وصولهم إلى الأسواق وحصولهم على الفرص لتحقيق قيمة مضافة وحصولهم على فرص عمل غير زراعية، بحلول عام 2030 .</a:t>
            </a:r>
            <a:endParaRPr lang="en-US" sz="2900" kern="700" dirty="0">
              <a:latin typeface="Times New Roman"/>
              <a:ea typeface="Times New Roman"/>
              <a:cs typeface="Traditional Arabic"/>
            </a:endParaRPr>
          </a:p>
          <a:p>
            <a:pPr marL="342900" marR="180340" lvl="0" indent="-342900" algn="just" rtl="1">
              <a:lnSpc>
                <a:spcPct val="13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900" kern="700" dirty="0">
                <a:latin typeface="Times New Roman"/>
                <a:ea typeface="Times New Roman"/>
                <a:cs typeface="Simplified Arabic"/>
              </a:rPr>
              <a:t>ضمان وجود نظم إنتاج غذائي مستدامة، وتنفيذ ممارسات زراعية متينة تؤدي إلى زيادة الإنتاجية والمحاصيل، وتساعد على الحفاظ على النظم الإيكولوجية، وتعزز القدرة على التكيّف مع تغير المناخ وعلى مواجهة أحوال الطقس الشديدة وحالات الجفاف والفيضانات وغيرها من الكوارث، وتحسِّن تدريجيا نوعية الأراضي والتربة، بحلول عام 2030 .</a:t>
            </a:r>
            <a:endParaRPr lang="en-US" sz="2900" kern="700" dirty="0">
              <a:effectLst/>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3671454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20688"/>
            <a:ext cx="11937363" cy="4616648"/>
          </a:xfrm>
          <a:prstGeom prst="rect">
            <a:avLst/>
          </a:prstGeom>
        </p:spPr>
        <p:txBody>
          <a:bodyPr wrap="square">
            <a:spAutoFit/>
          </a:bodyPr>
          <a:lstStyle/>
          <a:p>
            <a:pPr marR="180340" algn="just" rtl="1">
              <a:lnSpc>
                <a:spcPct val="150000"/>
              </a:lnSpc>
              <a:spcAft>
                <a:spcPts val="600"/>
              </a:spcAft>
              <a:tabLst>
                <a:tab pos="804545" algn="l"/>
                <a:tab pos="1225550" algn="l"/>
                <a:tab pos="1645920" algn="l"/>
                <a:tab pos="2066290" algn="l"/>
                <a:tab pos="2487295" algn="l"/>
                <a:tab pos="2907665" algn="l"/>
                <a:tab pos="3328670" algn="l"/>
                <a:tab pos="3749040" algn="l"/>
                <a:tab pos="4169410" algn="l"/>
              </a:tabLst>
            </a:pPr>
            <a:r>
              <a:rPr lang="ar-SA" sz="3200" b="1" kern="700" dirty="0">
                <a:latin typeface="Times New Roman"/>
                <a:ea typeface="Times New Roman"/>
                <a:cs typeface="Simplified Arabic"/>
              </a:rPr>
              <a:t>الهدف : </a:t>
            </a:r>
            <a:r>
              <a:rPr lang="ar-EG" sz="3200" b="1" kern="700" dirty="0">
                <a:latin typeface="Times New Roman"/>
                <a:ea typeface="Times New Roman"/>
                <a:cs typeface="Simplified Arabic"/>
              </a:rPr>
              <a:t>3- </a:t>
            </a:r>
            <a:r>
              <a:rPr lang="ar-SA" sz="3200" b="1" kern="700" dirty="0">
                <a:latin typeface="Times New Roman"/>
                <a:ea typeface="Times New Roman"/>
                <a:cs typeface="Simplified Arabic"/>
              </a:rPr>
              <a:t>ضمان تمتّع الجميع بأنماط عيش صحية :</a:t>
            </a:r>
            <a:endParaRPr lang="en-US" sz="20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3200" kern="700" dirty="0">
                <a:latin typeface="Times New Roman"/>
                <a:ea typeface="Times New Roman"/>
                <a:cs typeface="Simplified Arabic"/>
              </a:rPr>
              <a:t>خفض النسبة العالمية للوفيات بحلول عام 2030 </a:t>
            </a:r>
            <a:r>
              <a:rPr lang="ar-EG" sz="3200" kern="700" dirty="0">
                <a:latin typeface="Times New Roman"/>
                <a:ea typeface="Times New Roman"/>
                <a:cs typeface="Simplified Arabic"/>
              </a:rPr>
              <a:t>.</a:t>
            </a:r>
            <a:endParaRPr lang="en-US" sz="20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3200" kern="700" dirty="0">
                <a:latin typeface="Times New Roman"/>
                <a:ea typeface="Times New Roman"/>
                <a:cs typeface="Simplified Arabic"/>
              </a:rPr>
              <a:t>وضع نهاية لوفيات المواليد والأطفال دون سن الخامسة التي يمكن تفاديها بحلول عام 2030، بسعي جميع البلدان إلى بلوغ هدف خفض وفيات المواليد على الأقل إلى 12 حالة وفاة في كل </a:t>
            </a:r>
            <a:r>
              <a:rPr lang="ar-EG" sz="3200" kern="700" dirty="0">
                <a:latin typeface="Times New Roman"/>
                <a:ea typeface="Times New Roman"/>
                <a:cs typeface="Simplified Arabic"/>
              </a:rPr>
              <a:t>1000</a:t>
            </a:r>
            <a:r>
              <a:rPr lang="ar-SA" sz="3200" kern="700" dirty="0">
                <a:latin typeface="Times New Roman"/>
                <a:ea typeface="Times New Roman"/>
                <a:cs typeface="Simplified Arabic"/>
              </a:rPr>
              <a:t> مولود حي، وخفض وفيات الأطفال دون سن الخامسة على الأقل إلى 25 حالة وفاة في كل </a:t>
            </a:r>
            <a:r>
              <a:rPr lang="ar-EG" sz="3200" kern="700" dirty="0">
                <a:latin typeface="Times New Roman"/>
                <a:ea typeface="Times New Roman"/>
                <a:cs typeface="Simplified Arabic"/>
              </a:rPr>
              <a:t>1000</a:t>
            </a:r>
            <a:r>
              <a:rPr lang="ar-SA" sz="3200" kern="700" dirty="0">
                <a:latin typeface="Times New Roman"/>
                <a:ea typeface="Times New Roman"/>
                <a:cs typeface="Simplified Arabic"/>
              </a:rPr>
              <a:t> مولود حي </a:t>
            </a:r>
            <a:r>
              <a:rPr lang="ar-EG" sz="3200" kern="700" dirty="0">
                <a:latin typeface="Times New Roman"/>
                <a:ea typeface="Times New Roman"/>
                <a:cs typeface="Simplified Arabic"/>
              </a:rPr>
              <a:t>.</a:t>
            </a:r>
            <a:endParaRPr lang="en-US" sz="2000" kern="700" dirty="0">
              <a:effectLst/>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3963736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20688"/>
            <a:ext cx="11937363" cy="5740033"/>
          </a:xfrm>
          <a:prstGeom prst="rect">
            <a:avLst/>
          </a:prstGeom>
        </p:spPr>
        <p:txBody>
          <a:bodyPr wrap="square">
            <a:spAutoFit/>
          </a:bodyPr>
          <a:lstStyle/>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3400" kern="700" dirty="0">
                <a:latin typeface="Times New Roman"/>
                <a:ea typeface="Times New Roman"/>
                <a:cs typeface="Simplified Arabic"/>
              </a:rPr>
              <a:t>وضع نهاية لأوبئة الإيدز والسل والملاريا والأمراض المدارية المهملة ومكافحة الالتهاب الكبدي الوبائي والأمراض المنقولة بالمياه والأمراض المعدية الأخرى بحلول عام 2030 </a:t>
            </a:r>
            <a:r>
              <a:rPr lang="ar-EG" sz="3400" kern="700" dirty="0">
                <a:latin typeface="Times New Roman"/>
                <a:ea typeface="Times New Roman"/>
                <a:cs typeface="Simplified Arabic"/>
              </a:rPr>
              <a:t>.</a:t>
            </a:r>
            <a:endParaRPr lang="en-US" sz="34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3400" kern="700" dirty="0">
                <a:latin typeface="Times New Roman"/>
                <a:ea typeface="Times New Roman"/>
                <a:cs typeface="Simplified Arabic"/>
              </a:rPr>
              <a:t>تخفيض الوفيات المبكرة الناجمة عن الأمراض غير المعدية بمقدار الثلث من خلال الوقاية والعلاج وتعزيز الصحة والسلامة العقليتين بحلول عام 2030 </a:t>
            </a:r>
            <a:r>
              <a:rPr lang="ar-EG" sz="3400" kern="700" dirty="0">
                <a:latin typeface="Times New Roman"/>
                <a:ea typeface="Times New Roman"/>
                <a:cs typeface="Simplified Arabic"/>
              </a:rPr>
              <a:t>.</a:t>
            </a:r>
            <a:endParaRPr lang="en-US" sz="34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3400" kern="700" dirty="0">
                <a:latin typeface="Times New Roman"/>
                <a:ea typeface="Times New Roman"/>
                <a:cs typeface="Simplified Arabic"/>
              </a:rPr>
              <a:t>تعزيز الوقاية من إساءة استعمال المواد، بما يشمل تعاطي مواد الإدمان وتناول الكحول على نحو يضر بالصحة، وعلاج ذلك</a:t>
            </a:r>
            <a:r>
              <a:rPr lang="ar-EG" sz="3400" kern="700" dirty="0">
                <a:latin typeface="Times New Roman"/>
                <a:ea typeface="Times New Roman"/>
                <a:cs typeface="Simplified Arabic"/>
              </a:rPr>
              <a:t> .</a:t>
            </a:r>
            <a:endParaRPr lang="en-US" sz="3400" kern="700" dirty="0">
              <a:effectLst/>
              <a:latin typeface="Times New Roman"/>
              <a:ea typeface="Times New Roman"/>
              <a:cs typeface="Traditional Arabic"/>
            </a:endParaRPr>
          </a:p>
        </p:txBody>
      </p:sp>
    </p:spTree>
    <p:extLst>
      <p:ext uri="{BB962C8B-B14F-4D97-AF65-F5344CB8AC3E}">
        <p14:creationId xmlns:p14="http://schemas.microsoft.com/office/powerpoint/2010/main" val="2084739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20688"/>
            <a:ext cx="11937363" cy="4701287"/>
          </a:xfrm>
          <a:prstGeom prst="rect">
            <a:avLst/>
          </a:prstGeom>
        </p:spPr>
        <p:txBody>
          <a:bodyPr wrap="square">
            <a:spAutoFit/>
          </a:bodyPr>
          <a:lstStyle/>
          <a:p>
            <a:pPr marR="180340" algn="just" rtl="1">
              <a:lnSpc>
                <a:spcPct val="150000"/>
              </a:lnSpc>
              <a:spcAft>
                <a:spcPts val="600"/>
              </a:spcAft>
              <a:tabLst>
                <a:tab pos="804545" algn="l"/>
                <a:tab pos="1225550" algn="l"/>
                <a:tab pos="1645920" algn="l"/>
                <a:tab pos="2066290" algn="l"/>
                <a:tab pos="2487295" algn="l"/>
                <a:tab pos="2907665" algn="l"/>
                <a:tab pos="3328670" algn="l"/>
                <a:tab pos="3749040" algn="l"/>
                <a:tab pos="4169410" algn="l"/>
              </a:tabLst>
            </a:pPr>
            <a:r>
              <a:rPr lang="ar-SA" sz="2400" b="1" kern="700" dirty="0">
                <a:latin typeface="Times New Roman"/>
                <a:ea typeface="Times New Roman"/>
                <a:cs typeface="Simplified Arabic"/>
              </a:rPr>
              <a:t>الهدف : </a:t>
            </a:r>
            <a:r>
              <a:rPr lang="ar-EG" sz="2400" b="1" kern="700" dirty="0">
                <a:latin typeface="Times New Roman"/>
                <a:ea typeface="Times New Roman"/>
                <a:cs typeface="Simplified Arabic"/>
              </a:rPr>
              <a:t>4- </a:t>
            </a:r>
            <a:r>
              <a:rPr lang="ar-SA" sz="2400" b="1" kern="700" dirty="0">
                <a:latin typeface="Times New Roman"/>
                <a:ea typeface="Times New Roman"/>
                <a:cs typeface="Simplified Arabic"/>
              </a:rPr>
              <a:t>ضمان التعليم الجيد المنصف والشامل للجميع وتعزيز فرص التعلّم مدى الحياة للجميع</a:t>
            </a:r>
            <a:endParaRPr lang="en-US" sz="24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ضمان أن يتمتّع جميع البنات والبنين والفتيات والفتيان بتعليم ابتدائي وثانوي مجاني ومنصف وجيّد، مما يؤدي إلى تحقيق نتائج تعليمية ملائمة وفعالة بحلول عام 2030</a:t>
            </a:r>
            <a:endParaRPr lang="en-US" sz="28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ضمان أن تتاح لجميع البنات والبنين فرص الحصول على نوعية جيدة من النماء والرعاية في مرحلة الطفولة المبكرة والتعليم قبل الابتدائي حتى يكونوا جاهزين للتعليم الابتدائي بحلول عام 2030</a:t>
            </a:r>
            <a:endParaRPr lang="en-US" sz="28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ضمان تكافؤ فرص جميع النساء والرجال في الحصول على التعليم المهني والتعليم الجامعي و العالي الجيّد وميسور التكلفة بحلول عام 2030 </a:t>
            </a:r>
            <a:endParaRPr lang="en-US" sz="2800" kern="700" dirty="0">
              <a:effectLst/>
              <a:latin typeface="Times New Roman"/>
              <a:ea typeface="Times New Roman"/>
              <a:cs typeface="Traditional Arabic"/>
            </a:endParaRPr>
          </a:p>
        </p:txBody>
      </p:sp>
    </p:spTree>
    <p:extLst>
      <p:ext uri="{BB962C8B-B14F-4D97-AF65-F5344CB8AC3E}">
        <p14:creationId xmlns:p14="http://schemas.microsoft.com/office/powerpoint/2010/main" val="2231056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20688"/>
            <a:ext cx="11937363" cy="4693593"/>
          </a:xfrm>
          <a:prstGeom prst="rect">
            <a:avLst/>
          </a:prstGeom>
        </p:spPr>
        <p:txBody>
          <a:bodyPr wrap="square">
            <a:spAutoFit/>
          </a:bodyPr>
          <a:lstStyle/>
          <a:p>
            <a:pPr marR="180340" algn="just" rtl="1">
              <a:lnSpc>
                <a:spcPct val="150000"/>
              </a:lnSpc>
              <a:spcAft>
                <a:spcPts val="600"/>
              </a:spcAft>
              <a:tabLst>
                <a:tab pos="804545" algn="l"/>
                <a:tab pos="1225550" algn="l"/>
                <a:tab pos="1645920" algn="l"/>
                <a:tab pos="2066290" algn="l"/>
                <a:tab pos="2487295" algn="l"/>
                <a:tab pos="2907665" algn="l"/>
                <a:tab pos="3328670" algn="l"/>
                <a:tab pos="3749040" algn="l"/>
                <a:tab pos="4169410" algn="l"/>
              </a:tabLst>
            </a:pPr>
            <a:r>
              <a:rPr lang="ar-SA" sz="3200" b="1" kern="700" dirty="0">
                <a:latin typeface="Times New Roman"/>
                <a:ea typeface="Times New Roman"/>
                <a:cs typeface="Simplified Arabic"/>
              </a:rPr>
              <a:t>الهدف : 5- تحقيق المساواة بين الجنسين وتمكين كل النساء والفتيات </a:t>
            </a:r>
            <a:endParaRPr lang="en-US" sz="20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3200" kern="700" dirty="0">
                <a:latin typeface="Times New Roman"/>
                <a:ea typeface="Times New Roman"/>
                <a:cs typeface="Simplified Arabic"/>
              </a:rPr>
              <a:t>القضاء على جميع أشكال التمييز ضد جميع النساء والفتيات في كل مكان </a:t>
            </a:r>
            <a:endParaRPr lang="en-US" sz="20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3200" kern="700" dirty="0">
                <a:latin typeface="Times New Roman"/>
                <a:ea typeface="Times New Roman"/>
                <a:cs typeface="Simplified Arabic"/>
              </a:rPr>
              <a:t>القضاء على جميع أشكال العنف ضد جميع النساء والفتيات على المستوى العام والخاص، بما في ذلك الاتجار بالبشر والاستغلال الجنسي وغير ذلك من أنواع الاستغلال </a:t>
            </a:r>
            <a:endParaRPr lang="en-US" sz="20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3200" kern="700" dirty="0">
                <a:latin typeface="Times New Roman"/>
                <a:ea typeface="Times New Roman"/>
                <a:cs typeface="Simplified Arabic"/>
              </a:rPr>
              <a:t>القضاء على جميع الممارسات الضارة، من قبيل زواج الأطفال والزواج المبكر والزواج القسري، وتشويه الأعضاء التناسلية للإناث</a:t>
            </a:r>
            <a:endParaRPr lang="en-US" sz="2000" kern="700" dirty="0">
              <a:effectLst/>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1259091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20688"/>
            <a:ext cx="11937363" cy="4462760"/>
          </a:xfrm>
          <a:prstGeom prst="rect">
            <a:avLst/>
          </a:prstGeom>
        </p:spPr>
        <p:txBody>
          <a:bodyPr wrap="square">
            <a:spAutoFit/>
          </a:bodyPr>
          <a:lstStyle/>
          <a:p>
            <a:pPr marL="342900" marR="180340" lvl="0" indent="-342900" algn="just" rtl="1">
              <a:lnSpc>
                <a:spcPct val="150000"/>
              </a:lnSpc>
              <a:buFont typeface="Symbol"/>
              <a:buChar char=""/>
              <a:tabLst>
                <a:tab pos="804545" algn="l"/>
                <a:tab pos="1225550" algn="l"/>
                <a:tab pos="1645920" algn="l"/>
                <a:tab pos="2066290" algn="l"/>
                <a:tab pos="2487295" algn="l"/>
                <a:tab pos="2907665" algn="l"/>
                <a:tab pos="3328670" algn="l"/>
                <a:tab pos="3749040" algn="l"/>
                <a:tab pos="4169410" algn="l"/>
              </a:tabLst>
            </a:pPr>
            <a:r>
              <a:rPr lang="ar-SA" sz="3200" kern="700" dirty="0">
                <a:latin typeface="Times New Roman"/>
                <a:ea typeface="Times New Roman"/>
                <a:cs typeface="Simplified Arabic"/>
              </a:rPr>
              <a:t>الاعتراف بأعمال الرعاية غير مدفوعة الأجر والعمل المنزلي وتقديرها من خلال توفير الخدمات العامة والبنى التحتية ووضع سياسات الحماية الاجتماعية وتعزيز تقاسم المسؤولية داخل الأسرة المعيشية والعائلة، حسبما يكون ذلك مناسباً على الصعيد الوطني</a:t>
            </a:r>
            <a:endParaRPr lang="en-US" sz="2000" kern="700" dirty="0">
              <a:latin typeface="Times New Roman"/>
              <a:ea typeface="Times New Roman"/>
              <a:cs typeface="Traditional Arabic"/>
            </a:endParaRPr>
          </a:p>
          <a:p>
            <a:pPr marL="342900" marR="180340" lvl="0" indent="-342900" algn="just" rtl="1">
              <a:lnSpc>
                <a:spcPct val="150000"/>
              </a:lnSpc>
              <a:buFont typeface="Symbol"/>
              <a:buChar char=""/>
              <a:tabLst>
                <a:tab pos="804545" algn="l"/>
                <a:tab pos="1225550" algn="l"/>
                <a:tab pos="1645920" algn="l"/>
                <a:tab pos="2066290" algn="l"/>
                <a:tab pos="2487295" algn="l"/>
                <a:tab pos="2907665" algn="l"/>
                <a:tab pos="3328670" algn="l"/>
                <a:tab pos="3749040" algn="l"/>
                <a:tab pos="4169410" algn="l"/>
              </a:tabLst>
            </a:pPr>
            <a:r>
              <a:rPr lang="ar-SA" sz="3200" kern="700" dirty="0">
                <a:latin typeface="Times New Roman"/>
                <a:ea typeface="Times New Roman"/>
                <a:cs typeface="Simplified Arabic"/>
              </a:rPr>
              <a:t>ضمان مشاركة المرأة مشاركة كاملة وفعالة وتكافؤ الفرص المتاحة لها للقيادة على قدم المساواة مع الرجل على جميع مستويات صنع القرار في الحياة السياسية والاقتصادية والعامة</a:t>
            </a:r>
            <a:r>
              <a:rPr lang="ar-EG" sz="3200" kern="700" dirty="0">
                <a:latin typeface="Times New Roman"/>
                <a:ea typeface="Times New Roman"/>
                <a:cs typeface="Simplified Arabic"/>
              </a:rPr>
              <a:t> .</a:t>
            </a:r>
            <a:endParaRPr lang="en-US" sz="2000" kern="700" dirty="0">
              <a:latin typeface="Times New Roman"/>
              <a:ea typeface="Times New Roman"/>
              <a:cs typeface="Traditional Arabic"/>
            </a:endParaRPr>
          </a:p>
        </p:txBody>
      </p:sp>
    </p:spTree>
    <p:extLst>
      <p:ext uri="{BB962C8B-B14F-4D97-AF65-F5344CB8AC3E}">
        <p14:creationId xmlns:p14="http://schemas.microsoft.com/office/powerpoint/2010/main" val="1097457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20688"/>
            <a:ext cx="11937363" cy="4978286"/>
          </a:xfrm>
          <a:prstGeom prst="rect">
            <a:avLst/>
          </a:prstGeom>
        </p:spPr>
        <p:txBody>
          <a:bodyPr wrap="square">
            <a:spAutoFit/>
          </a:bodyPr>
          <a:lstStyle/>
          <a:p>
            <a:pPr marR="180340" algn="just" rtl="1">
              <a:spcAft>
                <a:spcPts val="600"/>
              </a:spcAft>
              <a:tabLst>
                <a:tab pos="804545" algn="l"/>
                <a:tab pos="1225550" algn="l"/>
                <a:tab pos="1645920" algn="l"/>
                <a:tab pos="2066290" algn="l"/>
                <a:tab pos="2487295" algn="l"/>
                <a:tab pos="2907665" algn="l"/>
                <a:tab pos="3328670" algn="l"/>
                <a:tab pos="3749040" algn="l"/>
                <a:tab pos="4169410" algn="l"/>
              </a:tabLst>
            </a:pPr>
            <a:r>
              <a:rPr lang="ar-SA" sz="2400" b="1" kern="700" dirty="0">
                <a:latin typeface="Times New Roman"/>
                <a:ea typeface="Times New Roman"/>
                <a:cs typeface="Simplified Arabic"/>
              </a:rPr>
              <a:t>الهدف : 6- ضمان توافر المياه وخدمات الصرف الصحي للجميع وإدارتها إدارة مستدامة:</a:t>
            </a:r>
            <a:endParaRPr lang="en-US" sz="2400" kern="700" dirty="0">
              <a:latin typeface="Times New Roman"/>
              <a:ea typeface="Times New Roman"/>
              <a:cs typeface="Traditional Arabic"/>
            </a:endParaRPr>
          </a:p>
          <a:p>
            <a:pPr marL="342900" marR="180340" lvl="0" indent="-342900" algn="just" rtl="1">
              <a:spcBef>
                <a:spcPts val="300"/>
              </a:spcBef>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تحقيق هدف حصول الجميع بشكل منصف على مياه الشرب المأمونة والميسورة التكلفة بحلول عام 2030 </a:t>
            </a:r>
            <a:endParaRPr lang="ar-EG" sz="2400" kern="700" dirty="0">
              <a:latin typeface="Times New Roman"/>
              <a:ea typeface="Times New Roman"/>
              <a:cs typeface="Traditional Arabic"/>
            </a:endParaRPr>
          </a:p>
          <a:p>
            <a:pPr marR="180340" lvl="0" algn="just" rtl="1">
              <a:spcBef>
                <a:spcPts val="300"/>
              </a:spcBef>
              <a:spcAft>
                <a:spcPts val="600"/>
              </a:spcAft>
              <a:tabLst>
                <a:tab pos="804545" algn="l"/>
                <a:tab pos="1225550" algn="l"/>
                <a:tab pos="1645920" algn="l"/>
                <a:tab pos="2066290" algn="l"/>
                <a:tab pos="2487295" algn="l"/>
                <a:tab pos="2907665" algn="l"/>
                <a:tab pos="3328670" algn="l"/>
                <a:tab pos="3749040" algn="l"/>
                <a:tab pos="4169410" algn="l"/>
              </a:tabLst>
            </a:pPr>
            <a:endParaRPr lang="en-US" sz="2400" kern="700" dirty="0">
              <a:latin typeface="Times New Roman"/>
              <a:ea typeface="Times New Roman"/>
              <a:cs typeface="Traditional Arabic"/>
            </a:endParaRPr>
          </a:p>
          <a:p>
            <a:pPr marL="342900" marR="180340" lvl="0" indent="-342900" algn="just" rtl="1">
              <a:spcBef>
                <a:spcPts val="300"/>
              </a:spcBef>
              <a:spcAft>
                <a:spcPts val="600"/>
              </a:spcAft>
              <a:buFont typeface="Symbol"/>
              <a:buChar char=""/>
              <a:tabLst>
                <a:tab pos="804545" algn="l"/>
                <a:tab pos="1225550" algn="l"/>
                <a:tab pos="1645920" algn="l"/>
                <a:tab pos="2066290" algn="l"/>
                <a:tab pos="2487295" algn="l"/>
                <a:tab pos="2907665" algn="l"/>
                <a:tab pos="3328670" algn="l"/>
                <a:tab pos="3749040" algn="l"/>
                <a:tab pos="4169410"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تحسين نوعية المياه عن طريق الحد من التلوث ووقف إلقاء النفايات والمواد الكيميائية الخطرة  وتقليل تسرّبها إلى أدنى حد، وخفض نسبة مياه المجاري غير المعالجة إلى النصف، وزيادة إعادة التدوير وإعادة الاستخدام المأمونة بنسبة كبيرة على الصعيد العالمي، بحلول عام 2030 </a:t>
            </a:r>
            <a:endParaRPr lang="ar-EG" sz="2400" kern="700" dirty="0">
              <a:latin typeface="Times New Roman"/>
              <a:ea typeface="Times New Roman"/>
              <a:cs typeface="Simplified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زيادة كفاءة استخدام المياه في جميع القطاعات زيادة كبيرة وضمان سحب المياه العذبة وإمداداتها على نحو مستدام من أجل معالجة شح المياه، والحد بدرجة كبيرة من عدد الأشخاص الذين يعانون من ندرة المياه، بحلول عام 2030 </a:t>
            </a:r>
            <a:endParaRPr lang="en-US" sz="24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تنفيذ الإدارة المتكاملة لموارد المياه على جميع المستويات، بما في ذلك من خلال التعاون العابر للحدود حسب الاقتضاء، بحلول عام 2030 </a:t>
            </a:r>
            <a:endParaRPr lang="en-US" sz="2400" kern="700" dirty="0">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3705318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20688"/>
            <a:ext cx="11937363" cy="5339923"/>
          </a:xfrm>
          <a:prstGeom prst="rect">
            <a:avLst/>
          </a:prstGeom>
        </p:spPr>
        <p:txBody>
          <a:bodyPr wrap="square">
            <a:spAutoFit/>
          </a:bodyPr>
          <a:lstStyle/>
          <a:p>
            <a:pPr marR="180340" algn="just" rtl="1">
              <a:lnSpc>
                <a:spcPct val="150000"/>
              </a:lnSpc>
              <a:spcAft>
                <a:spcPts val="600"/>
              </a:spcAft>
              <a:tabLst>
                <a:tab pos="804545" algn="l"/>
                <a:tab pos="1225550" algn="l"/>
                <a:tab pos="1645920" algn="l"/>
                <a:tab pos="2066290" algn="l"/>
                <a:tab pos="2487295" algn="l"/>
                <a:tab pos="2907665" algn="l"/>
                <a:tab pos="3328670" algn="l"/>
                <a:tab pos="3749040" algn="l"/>
                <a:tab pos="4169410" algn="l"/>
              </a:tabLst>
            </a:pPr>
            <a:r>
              <a:rPr lang="ar-SA" sz="2400" b="1" kern="700" dirty="0">
                <a:latin typeface="Times New Roman"/>
                <a:ea typeface="Times New Roman"/>
                <a:cs typeface="Simplified Arabic"/>
              </a:rPr>
              <a:t>الهدف : 7- ضمان حصول الجميع على خدمات الطاقة الحديثة الموثوقة والمستدامة بتكلفة ميسورة :</a:t>
            </a:r>
            <a:endParaRPr lang="en-US" sz="24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ضمان حصول الجميع على خدمات الطاقة الحديثة الموثوقة بتكلفة ميسورة بحلول عام 2030 </a:t>
            </a:r>
            <a:r>
              <a:rPr lang="ar-EG" sz="2400" kern="700" dirty="0">
                <a:latin typeface="Times New Roman"/>
                <a:ea typeface="Times New Roman"/>
                <a:cs typeface="Simplified Arabic"/>
              </a:rPr>
              <a:t>.</a:t>
            </a:r>
            <a:endParaRPr lang="en-US" sz="24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تحقيق زيادة كبيرة في حصة الطاقة المتجددة في مجموعة مصادر الطاقة العالمية بحلول عام 2030 </a:t>
            </a:r>
            <a:r>
              <a:rPr lang="ar-EG" sz="2400" kern="700" dirty="0">
                <a:latin typeface="Times New Roman"/>
                <a:ea typeface="Times New Roman"/>
                <a:cs typeface="Simplified Arabic"/>
              </a:rPr>
              <a:t>.</a:t>
            </a:r>
            <a:endParaRPr lang="en-US" sz="24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مضاعفة المعدل العالمي للتحسن في كفاءة استخدام الطاقة بحلول عام 2030 </a:t>
            </a:r>
            <a:r>
              <a:rPr lang="ar-EG" sz="2400" kern="700" dirty="0">
                <a:latin typeface="Times New Roman"/>
                <a:ea typeface="Times New Roman"/>
                <a:cs typeface="Simplified Arabic"/>
              </a:rPr>
              <a:t> .</a:t>
            </a:r>
          </a:p>
          <a:p>
            <a:pPr marL="342900" marR="182880" lvl="0" indent="-342900" algn="just" rtl="1">
              <a:lnSpc>
                <a:spcPct val="150000"/>
              </a:lnSpc>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تعزيز التعاون الدولي من أجل تيسير الوصول إلى بحوث وتقنية الطاقة النظيفة، بما في ذلك تلك المتعلّقة بالطاقة المتجددة، والكفاءة في استخدام الطاقة وتقنية الوقود الأحفوري المتقدمة والأنظف، وتشجيع الاستثمار في البنى التحتية للطاقة وتقنية الطاقة النظيفة، بحلول عام 2030 </a:t>
            </a:r>
            <a:r>
              <a:rPr lang="ar-EG" sz="2400" kern="700" dirty="0">
                <a:latin typeface="Times New Roman"/>
                <a:ea typeface="Times New Roman"/>
                <a:cs typeface="Simplified Arabic"/>
              </a:rPr>
              <a:t>.</a:t>
            </a:r>
            <a:endParaRPr lang="en-US" sz="2400" kern="700" dirty="0">
              <a:latin typeface="Times New Roman"/>
              <a:ea typeface="Times New Roman"/>
              <a:cs typeface="Traditional Arabic"/>
            </a:endParaRPr>
          </a:p>
          <a:p>
            <a:pPr marL="342900" marR="182880" lvl="0" indent="-342900" algn="just" rtl="1">
              <a:lnSpc>
                <a:spcPct val="150000"/>
              </a:lnSpc>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توسيع نطاق البُنى التحتية وتحسين مستوى التقنية من أجل تقديم خدمات الطاقة الحديثة والمستدامة للجميع في البلدان النامية، وبخاصة في أقل البلدان نموا والدول الجزرية الصغيرة النامية، والبلدان النامية غير الساحلية</a:t>
            </a:r>
            <a:r>
              <a:rPr lang="ar-EG" sz="2400" kern="700" dirty="0">
                <a:latin typeface="Times New Roman"/>
                <a:ea typeface="Times New Roman"/>
                <a:cs typeface="Simplified Arabic"/>
              </a:rPr>
              <a:t>.</a:t>
            </a:r>
            <a:endParaRPr lang="en-US" sz="2400" kern="700" dirty="0">
              <a:effectLst/>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2103804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20688"/>
            <a:ext cx="11937363" cy="4985980"/>
          </a:xfrm>
          <a:prstGeom prst="rect">
            <a:avLst/>
          </a:prstGeom>
        </p:spPr>
        <p:txBody>
          <a:bodyPr wrap="square">
            <a:spAutoFit/>
          </a:bodyPr>
          <a:lstStyle/>
          <a:p>
            <a:pPr marR="180340" algn="just" rtl="1">
              <a:lnSpc>
                <a:spcPct val="150000"/>
              </a:lnSpc>
              <a:spcAft>
                <a:spcPts val="600"/>
              </a:spcAft>
              <a:tabLst>
                <a:tab pos="804545" algn="l"/>
                <a:tab pos="1225550" algn="l"/>
                <a:tab pos="1645920" algn="l"/>
                <a:tab pos="2066290" algn="l"/>
                <a:tab pos="2487295" algn="l"/>
                <a:tab pos="2907665" algn="l"/>
                <a:tab pos="3328670" algn="l"/>
                <a:tab pos="3749040" algn="l"/>
                <a:tab pos="4169410" algn="l"/>
              </a:tabLst>
            </a:pPr>
            <a:r>
              <a:rPr lang="ar-SA" sz="2400" b="1" kern="700" dirty="0">
                <a:latin typeface="Times New Roman"/>
                <a:ea typeface="Times New Roman"/>
                <a:cs typeface="Simplified Arabic"/>
              </a:rPr>
              <a:t>الهدف : 8- تعزيز النمو الاقتصادي المطرد والشامل للجميع والمستدام، والعمالة الكاملة والمنتجة، وتوفير العمل اللائق للجميع:</a:t>
            </a:r>
            <a:endParaRPr lang="en-US" sz="2400" kern="700" dirty="0">
              <a:latin typeface="Times New Roman"/>
              <a:ea typeface="Times New Roman"/>
              <a:cs typeface="Traditional Arabic"/>
            </a:endParaRPr>
          </a:p>
          <a:p>
            <a:pPr marL="342900" marR="180340" lvl="0" indent="-342900" algn="just" rtl="1">
              <a:spcBef>
                <a:spcPts val="300"/>
              </a:spcBef>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تعزيز السياسات الموجهة نحو التنمية والتي تدعم الأنشطة الإنتاجية، وفرص العمل اللائق، ومباشرة الأعمال الحرة، والقدرة على الإبداع والابتكار، وتشجع على إضفاء الطابع الرسمي على المشاريع المتناهية الصغر والصغيرة والمتوسطة الحجم، ونموها، بما في ذلك من خلال الحصول على الخدمات المالية</a:t>
            </a:r>
            <a:r>
              <a:rPr lang="ar-EG" sz="2400" kern="700" dirty="0">
                <a:latin typeface="Times New Roman"/>
                <a:ea typeface="Times New Roman"/>
                <a:cs typeface="Simplified Arabic"/>
              </a:rPr>
              <a:t> .</a:t>
            </a:r>
            <a:endParaRPr lang="en-US" sz="2400" kern="700" dirty="0">
              <a:latin typeface="Times New Roman"/>
              <a:ea typeface="Times New Roman"/>
              <a:cs typeface="Traditional Arabic"/>
            </a:endParaRPr>
          </a:p>
          <a:p>
            <a:pPr marL="342900" marR="180340" lvl="0" indent="-342900" algn="just" rtl="1">
              <a:spcBef>
                <a:spcPts val="300"/>
              </a:spcBef>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تحسين الكفاءة في استخدام الموارد العالمية في مجال الاستهلاك والإنتاج، تدريجيا، حتى عام 2030، والسعي إلى فصل النمو الاقتصادي عن التدهور البيئي، وفقا للإطار العشري للبرامج بشأن الاستهلاك والإنتاج المستدامين، مع اضطلاع البلدان المتقدمة النمو بدور الريادة</a:t>
            </a:r>
            <a:r>
              <a:rPr lang="ar-EG" sz="2400" kern="700" dirty="0">
                <a:latin typeface="Times New Roman"/>
                <a:ea typeface="Times New Roman"/>
                <a:cs typeface="Simplified Arabic"/>
              </a:rPr>
              <a:t> .</a:t>
            </a:r>
            <a:endParaRPr lang="en-US" sz="2400" kern="700" dirty="0">
              <a:latin typeface="Times New Roman"/>
              <a:ea typeface="Times New Roman"/>
              <a:cs typeface="Traditional Arabic"/>
            </a:endParaRPr>
          </a:p>
          <a:p>
            <a:pPr marL="342900" marR="180340" lvl="0" indent="-342900" algn="just" rtl="1">
              <a:spcBef>
                <a:spcPts val="300"/>
              </a:spcBef>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تحقيق العمالة الكاملة والمنتجة وتوفير العمل اللائق لجميع النساء والرجال، بمن فيهم الشباب والأشخاص ذوو الإعاقة، وتكافؤ الأجر لقاء العمل المتكافئ القيمة، بحلول عام 2030</a:t>
            </a:r>
            <a:r>
              <a:rPr lang="ar-EG" sz="2400" kern="700" dirty="0">
                <a:latin typeface="Times New Roman"/>
                <a:ea typeface="Times New Roman"/>
                <a:cs typeface="Simplified Arabic"/>
              </a:rPr>
              <a:t> .</a:t>
            </a:r>
            <a:endParaRPr lang="en-US" sz="2400" kern="700" dirty="0">
              <a:latin typeface="Times New Roman"/>
              <a:ea typeface="Times New Roman"/>
              <a:cs typeface="Traditional Arabic"/>
            </a:endParaRPr>
          </a:p>
          <a:p>
            <a:pPr marL="342900" marR="180340" lvl="0" indent="-342900" algn="just" rtl="1">
              <a:spcBef>
                <a:spcPts val="300"/>
              </a:spcBef>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الحد بدرجة كبيرة من نسبة الشباب غير الملتحقين بالعمالة أو التعليم أو التدريب بحلول عام 2030</a:t>
            </a:r>
            <a:r>
              <a:rPr lang="ar-EG" sz="2400" kern="700" dirty="0">
                <a:latin typeface="Times New Roman"/>
                <a:ea typeface="Times New Roman"/>
                <a:cs typeface="Simplified Arabic"/>
              </a:rPr>
              <a:t> .</a:t>
            </a:r>
            <a:endParaRPr lang="en-US" sz="2400" kern="700" dirty="0">
              <a:effectLst/>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1254094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20688"/>
            <a:ext cx="11937363" cy="5439951"/>
          </a:xfrm>
          <a:prstGeom prst="rect">
            <a:avLst/>
          </a:prstGeom>
        </p:spPr>
        <p:txBody>
          <a:bodyPr wrap="square">
            <a:spAutoFit/>
          </a:bodyPr>
          <a:lstStyle/>
          <a:p>
            <a:pPr marR="180340" algn="just" rtl="1">
              <a:lnSpc>
                <a:spcPct val="150000"/>
              </a:lnSpc>
              <a:spcAft>
                <a:spcPts val="600"/>
              </a:spcAft>
              <a:tabLst>
                <a:tab pos="804545" algn="l"/>
                <a:tab pos="1225550" algn="l"/>
                <a:tab pos="1645920" algn="l"/>
                <a:tab pos="2066290" algn="l"/>
                <a:tab pos="2487295" algn="l"/>
                <a:tab pos="2907665" algn="l"/>
                <a:tab pos="3328670" algn="l"/>
                <a:tab pos="3749040" algn="l"/>
                <a:tab pos="4169410" algn="l"/>
              </a:tabLst>
            </a:pPr>
            <a:r>
              <a:rPr lang="ar-SA" sz="2000" b="1" kern="700" dirty="0">
                <a:latin typeface="Times New Roman"/>
                <a:ea typeface="Times New Roman"/>
                <a:cs typeface="Simplified Arabic"/>
              </a:rPr>
              <a:t>الهدف : 9- إقامة بنى تحتية قادرة على الصمود، وتحفيز التصنيع الشامل للجميع والمستدام، وتشجيع الابتكار</a:t>
            </a:r>
            <a:endParaRPr lang="en-US" sz="20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000" kern="700" dirty="0">
                <a:latin typeface="Times New Roman"/>
                <a:ea typeface="Times New Roman"/>
                <a:cs typeface="Simplified Arabic"/>
              </a:rPr>
              <a:t>إقامة بنى تحتية جيدة النوعية وموثوقة ومستدامة وقادرة على الصمود، بما في ذلك البنى التحتية الإقليمية والعابرة للحدود، لدعم التنمية الاقتصادية ورفاه</a:t>
            </a:r>
            <a:r>
              <a:rPr lang="ar-EG" sz="2000" kern="700" dirty="0" err="1">
                <a:latin typeface="Times New Roman"/>
                <a:ea typeface="Times New Roman"/>
                <a:cs typeface="Simplified Arabic"/>
              </a:rPr>
              <a:t>ية</a:t>
            </a:r>
            <a:r>
              <a:rPr lang="ar-SA" sz="2000" kern="700" dirty="0">
                <a:latin typeface="Times New Roman"/>
                <a:ea typeface="Times New Roman"/>
                <a:cs typeface="Simplified Arabic"/>
              </a:rPr>
              <a:t> الإنسان، مع التركيز على تيسير سُبُل استفادة الجميع منها بتكلفة ميسورة وعلى قدم المساواة</a:t>
            </a:r>
            <a:r>
              <a:rPr lang="ar-EG" sz="2000" kern="700" dirty="0">
                <a:latin typeface="Times New Roman"/>
                <a:ea typeface="Times New Roman"/>
                <a:cs typeface="Simplified Arabic"/>
              </a:rPr>
              <a:t> .</a:t>
            </a:r>
            <a:r>
              <a:rPr lang="ar-SA" sz="2000" kern="700" dirty="0">
                <a:latin typeface="Times New Roman"/>
                <a:ea typeface="Times New Roman"/>
                <a:cs typeface="Simplified Arabic"/>
              </a:rPr>
              <a:t> </a:t>
            </a:r>
            <a:endParaRPr lang="en-US" sz="20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000" kern="700" dirty="0">
                <a:latin typeface="Times New Roman"/>
                <a:ea typeface="Times New Roman"/>
                <a:cs typeface="Simplified Arabic"/>
              </a:rPr>
              <a:t>تعزيز التصنيع الشامل للجميع والمستدام، وتحقيق زيادة كبيرة بحلول عام 2030 في حصة الصناعة في العمالة وفي الناتج المحلي الإجمالي، بما يتماشى مع الظروف الوطنية، ومضاعفة حصتها في أقل البلدان نمو</a:t>
            </a:r>
            <a:r>
              <a:rPr lang="ar-EG" sz="2000" kern="700" dirty="0">
                <a:latin typeface="Times New Roman"/>
                <a:ea typeface="Times New Roman"/>
                <a:cs typeface="Simplified Arabic"/>
              </a:rPr>
              <a:t>ً</a:t>
            </a:r>
            <a:r>
              <a:rPr lang="ar-SA" sz="2000" kern="700" dirty="0">
                <a:latin typeface="Times New Roman"/>
                <a:ea typeface="Times New Roman"/>
                <a:cs typeface="Simplified Arabic"/>
              </a:rPr>
              <a:t>ا</a:t>
            </a:r>
            <a:r>
              <a:rPr lang="ar-EG" sz="2000" kern="700" dirty="0">
                <a:latin typeface="Times New Roman"/>
                <a:ea typeface="Times New Roman"/>
                <a:cs typeface="Simplified Arabic"/>
              </a:rPr>
              <a:t> .</a:t>
            </a:r>
            <a:r>
              <a:rPr lang="ar-SA" sz="2000" kern="700" dirty="0">
                <a:latin typeface="Times New Roman"/>
                <a:ea typeface="Times New Roman"/>
                <a:cs typeface="Simplified Arabic"/>
              </a:rPr>
              <a:t> زيادة فرص حصول المشاريع الصناعية الصغيرة الحجم وسائر المشاريع، ولا سيما في البلدان النامية، على الخدمات المالية، بما في ذلك الائتمانيات ميسورة التكلفة، وإدماجها في سلاسل القيمة والأسواق </a:t>
            </a:r>
            <a:endParaRPr lang="en-US" sz="20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000" kern="700" dirty="0">
                <a:latin typeface="Times New Roman"/>
                <a:ea typeface="Times New Roman"/>
                <a:cs typeface="Simplified Arabic"/>
              </a:rPr>
              <a:t>تحسين البنى التحتية وتحديث الصناعات بحلول عام 2030 من أجل تحقيق استدامتها، مع زيادة كفاءة استخدام الموارد وزيادة اعتماد التقنيات والعمليات الصناعية النظيفة والسليمة بيئيا، ومع قيام جميع البلدان باتخاذ إجراءات وفقا لقدراتها </a:t>
            </a:r>
            <a:endParaRPr lang="en-US" sz="20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000" kern="700" dirty="0">
                <a:latin typeface="Times New Roman"/>
                <a:ea typeface="Times New Roman"/>
                <a:cs typeface="Simplified Arabic"/>
              </a:rPr>
              <a:t>تعزيز البحث العلمي وتحسين القدرات التقنية في القطاعات الصناعية في جميع البلدان، ولا سيما البلدان النامية، بما في ذلك، بحلول عام 2030، تشجيع الابتكار والزيادة بنسبة كبيرة في عدد العاملين في مجال البحث والتطوير، وزيادة إنفاق القطاعين العام والخاص على البحث والتطوير</a:t>
            </a:r>
            <a:endParaRPr lang="en-US" sz="2000" kern="700" dirty="0">
              <a:effectLst/>
              <a:latin typeface="Times New Roman"/>
              <a:ea typeface="Times New Roman"/>
              <a:cs typeface="Traditional Arabic"/>
            </a:endParaRPr>
          </a:p>
        </p:txBody>
      </p:sp>
    </p:spTree>
    <p:extLst>
      <p:ext uri="{BB962C8B-B14F-4D97-AF65-F5344CB8AC3E}">
        <p14:creationId xmlns:p14="http://schemas.microsoft.com/office/powerpoint/2010/main" val="877260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737984"/>
            <a:ext cx="11937363" cy="5320687"/>
          </a:xfrm>
          <a:prstGeom prst="rect">
            <a:avLst/>
          </a:prstGeom>
        </p:spPr>
        <p:txBody>
          <a:bodyPr wrap="square">
            <a:spAutoFit/>
          </a:bodyPr>
          <a:lstStyle/>
          <a:p>
            <a:pPr marL="228600" marR="180340" algn="just" rtl="1">
              <a:lnSpc>
                <a:spcPct val="150000"/>
              </a:lnSpc>
              <a:spcBef>
                <a:spcPts val="600"/>
              </a:spcBef>
              <a:spcAft>
                <a:spcPts val="600"/>
              </a:spcAft>
              <a:tabLst>
                <a:tab pos="804545" algn="l"/>
                <a:tab pos="1225550" algn="l"/>
                <a:tab pos="1645920" algn="l"/>
                <a:tab pos="2066290" algn="l"/>
                <a:tab pos="2487295" algn="l"/>
                <a:tab pos="2907665" algn="l"/>
                <a:tab pos="3328670" algn="l"/>
                <a:tab pos="3749040" algn="l"/>
                <a:tab pos="4169410" algn="l"/>
                <a:tab pos="804545" algn="l"/>
                <a:tab pos="1171575" algn="l"/>
                <a:tab pos="1225550" algn="l"/>
                <a:tab pos="1645920" algn="l"/>
                <a:tab pos="2066290" algn="l"/>
                <a:tab pos="2487295" algn="l"/>
                <a:tab pos="2907665" algn="l"/>
                <a:tab pos="3328670" algn="l"/>
                <a:tab pos="3749040" algn="l"/>
                <a:tab pos="4169410" algn="l"/>
              </a:tabLst>
            </a:pPr>
            <a:r>
              <a:rPr lang="ar-SA" sz="1800" b="1" kern="700" dirty="0">
                <a:latin typeface="Times New Roman"/>
                <a:ea typeface="Times New Roman"/>
                <a:cs typeface="Simplified Arabic"/>
              </a:rPr>
              <a:t>الهدف : 10- الحد من انعدام المساواة بين عناصر المجتمع داخل البلدان وفيما بينها:</a:t>
            </a:r>
            <a:endParaRPr lang="en-US" sz="1800" b="1" kern="700" dirty="0">
              <a:latin typeface="Times New Roman"/>
              <a:ea typeface="Times New Roman"/>
              <a:cs typeface="Traditional Arabic"/>
            </a:endParaRPr>
          </a:p>
          <a:p>
            <a:pPr marL="342900" marR="180340" lvl="0" indent="-342900" algn="just" rtl="1">
              <a:lnSpc>
                <a:spcPct val="150000"/>
              </a:lnSpc>
              <a:spcBef>
                <a:spcPts val="600"/>
              </a:spcBef>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1800" b="1" kern="700" dirty="0">
                <a:latin typeface="Times New Roman"/>
                <a:ea typeface="Times New Roman"/>
                <a:cs typeface="Simplified Arabic"/>
              </a:rPr>
              <a:t>التوصل تدريجيا إلى تحقيق نمو الدخل ودعم استمرار ذلك النمو لأدنى 40 في المائة من السكان بمعدل أعلى من المعدل المتوسط الوطني بحلول عام 2030</a:t>
            </a:r>
            <a:r>
              <a:rPr lang="ar-EG" sz="1800" b="1" kern="700" dirty="0">
                <a:latin typeface="Times New Roman"/>
                <a:ea typeface="Times New Roman"/>
                <a:cs typeface="Simplified Arabic"/>
              </a:rPr>
              <a:t> .</a:t>
            </a:r>
            <a:endParaRPr lang="en-US" sz="1800" b="1" kern="700" dirty="0">
              <a:latin typeface="Times New Roman"/>
              <a:ea typeface="Times New Roman"/>
              <a:cs typeface="Traditional Arabic"/>
            </a:endParaRPr>
          </a:p>
          <a:p>
            <a:pPr marL="342900" marR="180340" lvl="0" indent="-342900" algn="just" rtl="1">
              <a:lnSpc>
                <a:spcPct val="150000"/>
              </a:lnSpc>
              <a:spcBef>
                <a:spcPts val="600"/>
              </a:spcBef>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1800" b="1" kern="700" dirty="0">
                <a:latin typeface="Times New Roman"/>
                <a:ea typeface="Times New Roman"/>
                <a:cs typeface="Simplified Arabic"/>
              </a:rPr>
              <a:t>تمكين وتعزيز الإدماج الاجتماعي والاقتصادي والسياسي للجميع، بغض النظر عن السن أو الجنس أو الإعاقة أو الانتماء العرقي أو الأصل أو الدين أو الوضع الاقتصادي أو غير ذلك، بحلول عام 2030</a:t>
            </a:r>
            <a:endParaRPr lang="en-US" sz="1800" b="1" kern="700" dirty="0">
              <a:latin typeface="Times New Roman"/>
              <a:ea typeface="Times New Roman"/>
              <a:cs typeface="Traditional Arabic"/>
            </a:endParaRPr>
          </a:p>
          <a:p>
            <a:pPr marL="342900" marR="180340" lvl="0" indent="-342900" algn="just" rtl="1">
              <a:lnSpc>
                <a:spcPct val="150000"/>
              </a:lnSpc>
              <a:spcBef>
                <a:spcPts val="600"/>
              </a:spcBef>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1800" b="1" kern="700" dirty="0">
                <a:latin typeface="Times New Roman"/>
                <a:ea typeface="Times New Roman"/>
                <a:cs typeface="Simplified Arabic"/>
              </a:rPr>
              <a:t>ضمان تكافؤ الفرص والحد من أوجه انعدام المساواة في النتائج، بما في ذلك من خلال إزالة القوانين والسياسات والممارسات التمييزية، وتعزيز التشريعات والسياسات والإجراءات الملائمة في هذا الصدد</a:t>
            </a:r>
            <a:r>
              <a:rPr lang="ar-EG" sz="1800" b="1" kern="700" dirty="0">
                <a:latin typeface="Times New Roman"/>
                <a:ea typeface="Times New Roman"/>
                <a:cs typeface="Simplified Arabic"/>
              </a:rPr>
              <a:t> .</a:t>
            </a:r>
            <a:r>
              <a:rPr lang="ar-SA" sz="1800" b="1" kern="700" dirty="0">
                <a:latin typeface="Times New Roman"/>
                <a:ea typeface="Times New Roman"/>
                <a:cs typeface="Simplified Arabic"/>
              </a:rPr>
              <a:t> </a:t>
            </a:r>
            <a:endParaRPr lang="ar-EG" sz="1800" b="1" kern="700" dirty="0">
              <a:latin typeface="Times New Roman"/>
              <a:ea typeface="Times New Roman"/>
              <a:cs typeface="Simplified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1800" b="1" kern="700" dirty="0">
                <a:latin typeface="Times New Roman"/>
                <a:ea typeface="Times New Roman"/>
                <a:cs typeface="Simplified Arabic"/>
              </a:rPr>
              <a:t>اعتماد سياسات، ولا سيما السياسات المالية وسياسات الأجور والحماية الاجتماعية، وتحقيق قدر أكبر من المساواة تدريجي</a:t>
            </a:r>
            <a:r>
              <a:rPr lang="ar-EG" sz="1800" b="1" kern="700" dirty="0">
                <a:latin typeface="Times New Roman"/>
                <a:ea typeface="Times New Roman"/>
                <a:cs typeface="Simplified Arabic"/>
              </a:rPr>
              <a:t>ً</a:t>
            </a:r>
            <a:r>
              <a:rPr lang="ar-SA" sz="1800" b="1" kern="700" dirty="0">
                <a:latin typeface="Times New Roman"/>
                <a:ea typeface="Times New Roman"/>
                <a:cs typeface="Simplified Arabic"/>
              </a:rPr>
              <a:t>ا</a:t>
            </a:r>
            <a:r>
              <a:rPr lang="ar-EG" sz="1800" b="1" kern="700" dirty="0">
                <a:latin typeface="Times New Roman"/>
                <a:ea typeface="Times New Roman"/>
                <a:cs typeface="Simplified Arabic"/>
              </a:rPr>
              <a:t> . </a:t>
            </a:r>
            <a:endParaRPr lang="en-US" sz="1800" b="1"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1800" b="1" kern="700" dirty="0">
                <a:latin typeface="Times New Roman"/>
                <a:ea typeface="Times New Roman"/>
                <a:cs typeface="Simplified Arabic"/>
              </a:rPr>
              <a:t>تحسين تنظيم ورصد الأسواق والمؤسسات المالية العالمية وتعزيز تنفيذ تلك التنظيمات</a:t>
            </a:r>
            <a:r>
              <a:rPr lang="ar-EG" sz="1800" b="1" kern="700" dirty="0">
                <a:latin typeface="Times New Roman"/>
                <a:ea typeface="Times New Roman"/>
                <a:cs typeface="Simplified Arabic"/>
              </a:rPr>
              <a:t> .</a:t>
            </a:r>
            <a:endParaRPr lang="en-US" sz="1800" b="1"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1800" b="1" kern="700" dirty="0">
                <a:latin typeface="Times New Roman"/>
                <a:ea typeface="Times New Roman"/>
                <a:cs typeface="Simplified Arabic"/>
              </a:rPr>
              <a:t>ضمان تعزيز تمثيل البلدان النامية وإسماع صوتها في عملية صنع القرار في المؤسسات الاقتصادية والمالية الدولية العالمية، من أجل تحقيق المزيد من الفعالية والمصداقية والمساءلة والشرعية للمؤسسات</a:t>
            </a:r>
            <a:r>
              <a:rPr lang="ar-EG" sz="1800" b="1" kern="700" dirty="0">
                <a:latin typeface="Times New Roman"/>
                <a:ea typeface="Times New Roman"/>
                <a:cs typeface="Simplified Arabic"/>
              </a:rPr>
              <a:t> .</a:t>
            </a:r>
            <a:endParaRPr lang="en-US" sz="1800" b="1" kern="700" dirty="0">
              <a:effectLst/>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407371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737984"/>
            <a:ext cx="11937363" cy="4598695"/>
          </a:xfrm>
          <a:prstGeom prst="rect">
            <a:avLst/>
          </a:prstGeom>
        </p:spPr>
        <p:txBody>
          <a:bodyPr wrap="square">
            <a:spAutoFit/>
          </a:bodyPr>
          <a:lstStyle/>
          <a:p>
            <a:pPr marR="180340" algn="just" rtl="1">
              <a:lnSpc>
                <a:spcPct val="150000"/>
              </a:lnSpc>
              <a:spcAft>
                <a:spcPts val="600"/>
              </a:spcAft>
              <a:tabLst>
                <a:tab pos="804545" algn="l"/>
                <a:tab pos="1225550" algn="l"/>
                <a:tab pos="1645920" algn="l"/>
                <a:tab pos="2066290" algn="l"/>
                <a:tab pos="2487295" algn="l"/>
                <a:tab pos="2907665" algn="l"/>
                <a:tab pos="3328670" algn="l"/>
                <a:tab pos="3749040" algn="l"/>
                <a:tab pos="4169410" algn="l"/>
              </a:tabLst>
            </a:pPr>
            <a:r>
              <a:rPr lang="ar-SA" sz="2400" b="1" kern="700" dirty="0">
                <a:latin typeface="Times New Roman"/>
                <a:ea typeface="Times New Roman"/>
                <a:cs typeface="Simplified Arabic"/>
              </a:rPr>
              <a:t>الهدف : 11- جعل المدن والمستوطنات البشرية شاملة للجميع وآمنة وقادرة على الصمود ومستدامة</a:t>
            </a:r>
            <a:endParaRPr lang="en-US" sz="2400" kern="700" dirty="0">
              <a:latin typeface="Times New Roman"/>
              <a:ea typeface="Times New Roman"/>
              <a:cs typeface="Traditional Arabic"/>
            </a:endParaRPr>
          </a:p>
          <a:p>
            <a:pPr marL="342900" marR="180340" lvl="0" indent="-342900" algn="just" rtl="1">
              <a:lnSpc>
                <a:spcPct val="150000"/>
              </a:lnSpc>
              <a:spcAft>
                <a:spcPts val="4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ضمان حصول الجميع على مساكن وخدمات أساسية ملائمة وآمنة وميسورة التكلفة، ورفع مستوى الأحياء الفقيرة، بحلول عام 2030</a:t>
            </a:r>
            <a:r>
              <a:rPr lang="ar-EG" sz="2800" kern="700" dirty="0">
                <a:latin typeface="Times New Roman"/>
                <a:ea typeface="Times New Roman"/>
                <a:cs typeface="Simplified Arabic"/>
              </a:rPr>
              <a:t> .</a:t>
            </a:r>
            <a:endParaRPr lang="en-US" sz="1800" kern="700" dirty="0">
              <a:latin typeface="Times New Roman"/>
              <a:ea typeface="Times New Roman"/>
              <a:cs typeface="Traditional Arabic"/>
            </a:endParaRPr>
          </a:p>
          <a:p>
            <a:pPr marL="342900" marR="180340" lvl="0" indent="-342900" algn="just" rtl="1">
              <a:lnSpc>
                <a:spcPct val="150000"/>
              </a:lnSpc>
              <a:spcAft>
                <a:spcPts val="4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توفير إمكانية وصول الجميع إلى نظم نقل مأمونة وميسورة التكلفة ويسهل الوصول إليها ومستدامة، وتحسين السلامة على الطرق، ولا سيما من خلال توسيع نطاق النقل العام، مع إيلاء اهتمام خاص لاحتياجات الأشخاص الذين يعيشون في ظل ظروف هشة والنساء والأطفال والأشخاص ذوي الإعاقة وكبار السن، بحلول عام 2030</a:t>
            </a:r>
            <a:r>
              <a:rPr lang="ar-EG" sz="2800" kern="700" dirty="0">
                <a:latin typeface="Times New Roman"/>
                <a:ea typeface="Times New Roman"/>
                <a:cs typeface="Simplified Arabic"/>
              </a:rPr>
              <a:t> .</a:t>
            </a:r>
            <a:endParaRPr lang="en-US" sz="1800" kern="700" dirty="0">
              <a:effectLst/>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1055165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737984"/>
            <a:ext cx="11937363" cy="4632037"/>
          </a:xfrm>
          <a:prstGeom prst="rect">
            <a:avLst/>
          </a:prstGeom>
        </p:spPr>
        <p:txBody>
          <a:bodyPr wrap="square">
            <a:spAutoFit/>
          </a:bodyPr>
          <a:lstStyle/>
          <a:p>
            <a:pPr marL="342900" marR="180340" lvl="0" indent="-342900" algn="just" rtl="1">
              <a:lnSpc>
                <a:spcPct val="150000"/>
              </a:lnSpc>
              <a:spcAft>
                <a:spcPts val="4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تعزيز التوسع الحضري الشامل للجميع والمستدام، والقدرة على تخطيط وإدارة المستوطنات البشرية في جميع البلدان على نحو قائم على المشاركة ومتكامل ومستدام، بحلول عام 2030</a:t>
            </a:r>
            <a:r>
              <a:rPr lang="ar-EG" sz="2400" kern="700" dirty="0">
                <a:latin typeface="Times New Roman"/>
                <a:ea typeface="Times New Roman"/>
                <a:cs typeface="Simplified Arabic"/>
              </a:rPr>
              <a:t> .</a:t>
            </a:r>
            <a:endParaRPr lang="en-US" sz="2400" kern="700" dirty="0">
              <a:latin typeface="Times New Roman"/>
              <a:ea typeface="Times New Roman"/>
              <a:cs typeface="Traditional Arabic"/>
            </a:endParaRPr>
          </a:p>
          <a:p>
            <a:pPr marL="342900" marR="180340" lvl="0" indent="-342900" algn="just" rtl="1">
              <a:lnSpc>
                <a:spcPct val="150000"/>
              </a:lnSpc>
              <a:spcAft>
                <a:spcPts val="4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تعزيز الجهود الرامية إلى حماية وصون التراث الثقافي والطبيعي العالمي</a:t>
            </a:r>
            <a:r>
              <a:rPr lang="ar-EG" sz="2400" kern="700" dirty="0">
                <a:latin typeface="Times New Roman"/>
                <a:ea typeface="Times New Roman"/>
                <a:cs typeface="Simplified Arabic"/>
              </a:rPr>
              <a:t> .</a:t>
            </a:r>
            <a:endParaRPr lang="en-US" sz="2400" kern="700" dirty="0">
              <a:latin typeface="Times New Roman"/>
              <a:ea typeface="Times New Roman"/>
              <a:cs typeface="Traditional Arabic"/>
            </a:endParaRPr>
          </a:p>
          <a:p>
            <a:pPr marL="342900" marR="180340" lvl="0" indent="-342900" algn="just" rtl="1">
              <a:lnSpc>
                <a:spcPct val="150000"/>
              </a:lnSpc>
              <a:spcAft>
                <a:spcPts val="4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التقليل إلى درجة كبيرة من عدد الوفيات وعدد الأشخاص المتضررين، وتحقيق انخفاض كبير في الخسائر الاقتصادية المباشرة المتصلة بالناتج المحلي الإجمالي العالمي التي تحدث بسبب الكوارث، بما في ذلك الكوارث المتصلة بالمياه، مع التركيز على حماية الفقراء والأشخاص الذين يعيشون في ظل أوضاع هشة، بحلول عام 2030</a:t>
            </a:r>
            <a:r>
              <a:rPr lang="ar-EG" sz="2400" kern="700" dirty="0">
                <a:latin typeface="Times New Roman"/>
                <a:ea typeface="Times New Roman"/>
                <a:cs typeface="Simplified Arabic"/>
              </a:rPr>
              <a:t> .</a:t>
            </a:r>
            <a:endParaRPr lang="en-US" sz="2400" kern="700" dirty="0">
              <a:latin typeface="Times New Roman"/>
              <a:ea typeface="Times New Roman"/>
              <a:cs typeface="Traditional Arabic"/>
            </a:endParaRPr>
          </a:p>
          <a:p>
            <a:pPr marL="342900" marR="180340" lvl="0" indent="-342900" algn="just" rtl="1">
              <a:lnSpc>
                <a:spcPct val="150000"/>
              </a:lnSpc>
              <a:spcAft>
                <a:spcPts val="4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الحد من الأثر البيئي السلبي الفردي للمدن، بما في ذلك عن طريق إيلاء اهتمام خاص لنوعية الهواء وإدارة نفايات البلديات وغيرها، بحلول عام 2030</a:t>
            </a:r>
            <a:r>
              <a:rPr lang="ar-EG" sz="2400" kern="700" dirty="0">
                <a:latin typeface="Times New Roman"/>
                <a:ea typeface="Times New Roman"/>
                <a:cs typeface="Simplified Arabic"/>
              </a:rPr>
              <a:t> .</a:t>
            </a:r>
            <a:endParaRPr lang="en-US" sz="2400" kern="700" dirty="0">
              <a:effectLst/>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1672172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737984"/>
            <a:ext cx="11937363" cy="4793620"/>
          </a:xfrm>
          <a:prstGeom prst="rect">
            <a:avLst/>
          </a:prstGeom>
        </p:spPr>
        <p:txBody>
          <a:bodyPr wrap="square">
            <a:spAutoFit/>
          </a:bodyPr>
          <a:lstStyle/>
          <a:p>
            <a:pPr marR="180340" algn="just" rtl="1">
              <a:lnSpc>
                <a:spcPct val="150000"/>
              </a:lnSpc>
              <a:spcAft>
                <a:spcPts val="600"/>
              </a:spcAft>
              <a:tabLst>
                <a:tab pos="804545" algn="l"/>
                <a:tab pos="1225550" algn="l"/>
                <a:tab pos="1645920" algn="l"/>
                <a:tab pos="2066290" algn="l"/>
                <a:tab pos="2487295" algn="l"/>
                <a:tab pos="2907665" algn="l"/>
                <a:tab pos="3328670" algn="l"/>
                <a:tab pos="3749040" algn="l"/>
                <a:tab pos="4169410" algn="l"/>
              </a:tabLst>
            </a:pPr>
            <a:r>
              <a:rPr lang="ar-SA" sz="2800" b="1" kern="700" dirty="0">
                <a:latin typeface="Times New Roman"/>
                <a:ea typeface="Times New Roman"/>
                <a:cs typeface="Simplified Arabic"/>
              </a:rPr>
              <a:t>الهدف : 12- ضمان وجود أنماط استهلاك وإنتاج مستدامة :</a:t>
            </a:r>
            <a:endParaRPr lang="en-US" sz="28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تنفيذ الإطار </a:t>
            </a:r>
            <a:r>
              <a:rPr lang="ar-EG" sz="2800" kern="700" dirty="0">
                <a:latin typeface="Times New Roman"/>
                <a:ea typeface="Times New Roman"/>
                <a:cs typeface="Simplified Arabic"/>
              </a:rPr>
              <a:t>التنموي</a:t>
            </a:r>
            <a:r>
              <a:rPr lang="ar-SA" sz="2800" kern="700" dirty="0">
                <a:latin typeface="Times New Roman"/>
                <a:ea typeface="Times New Roman"/>
                <a:cs typeface="Simplified Arabic"/>
              </a:rPr>
              <a:t> لبرامج الاستهلاك والإنتاج المستدامين، مع قيام جميع البلدان باتخاذ إجراءات</a:t>
            </a:r>
            <a:r>
              <a:rPr lang="ar-EG" sz="2800" kern="700" dirty="0">
                <a:latin typeface="Times New Roman"/>
                <a:ea typeface="Times New Roman"/>
                <a:cs typeface="Simplified Arabic"/>
              </a:rPr>
              <a:t> تطويرية </a:t>
            </a:r>
            <a:r>
              <a:rPr lang="ar-SA" sz="2800" kern="700" dirty="0">
                <a:latin typeface="Times New Roman"/>
                <a:ea typeface="Times New Roman"/>
                <a:cs typeface="Simplified Arabic"/>
              </a:rPr>
              <a:t> وتولي البلدان المتقدمة النمو </a:t>
            </a:r>
            <a:r>
              <a:rPr lang="ar-EG" sz="2800" kern="700" dirty="0">
                <a:latin typeface="Times New Roman"/>
                <a:ea typeface="Times New Roman"/>
                <a:cs typeface="Simplified Arabic"/>
              </a:rPr>
              <a:t>والقيام ب</a:t>
            </a:r>
            <a:r>
              <a:rPr lang="ar-SA" sz="2800" kern="700" dirty="0">
                <a:latin typeface="Times New Roman"/>
                <a:ea typeface="Times New Roman"/>
                <a:cs typeface="Simplified Arabic"/>
              </a:rPr>
              <a:t>دور الريادة</a:t>
            </a:r>
            <a:r>
              <a:rPr lang="ar-EG" sz="2800" kern="700" dirty="0">
                <a:latin typeface="Times New Roman"/>
                <a:ea typeface="Times New Roman"/>
                <a:cs typeface="Simplified Arabic"/>
              </a:rPr>
              <a:t>  مع البلدان الفقيرة </a:t>
            </a:r>
            <a:r>
              <a:rPr lang="ar-SA" sz="2800" kern="700" dirty="0">
                <a:latin typeface="Times New Roman"/>
                <a:ea typeface="Times New Roman"/>
                <a:cs typeface="Simplified Arabic"/>
              </a:rPr>
              <a:t>، مع مراعاة مستوى التنمية في البلدان النامية وقدراتها .</a:t>
            </a:r>
            <a:endParaRPr lang="en-US" sz="28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تحقيق الإدارة المستدامة والاستخدام الكفؤ للموارد الطبيعية، بحلول عام 2030</a:t>
            </a:r>
            <a:r>
              <a:rPr lang="ar-EG" sz="2800" kern="700" dirty="0">
                <a:latin typeface="Times New Roman"/>
                <a:ea typeface="Times New Roman"/>
                <a:cs typeface="Simplified Arabic"/>
              </a:rPr>
              <a:t> .</a:t>
            </a:r>
            <a:endParaRPr lang="en-US" sz="28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الحد من خسائر الأغذية في مراحل الإنتاج وسلاسل الإمداد، بما في ذلك خسائر ما بعد الحصاد، بحلول عام 2030</a:t>
            </a:r>
            <a:r>
              <a:rPr lang="ar-EG" sz="2800" kern="700" dirty="0">
                <a:latin typeface="Times New Roman"/>
                <a:ea typeface="Times New Roman"/>
                <a:cs typeface="Simplified Arabic"/>
              </a:rPr>
              <a:t> .</a:t>
            </a:r>
            <a:endParaRPr lang="en-US" sz="2800" kern="700" dirty="0">
              <a:effectLst/>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497932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737984"/>
            <a:ext cx="11937363" cy="4716676"/>
          </a:xfrm>
          <a:prstGeom prst="rect">
            <a:avLst/>
          </a:prstGeom>
        </p:spPr>
        <p:txBody>
          <a:bodyPr wrap="square">
            <a:spAutoFit/>
          </a:bodyPr>
          <a:lstStyle/>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تحقيق الإدارة السليمة بيئيا للمواد الكيميائية والنفايات طوال دورة عمرها، وفقا للأطر الدولية المتفق عليها، والحد بدرجة كبيرة من إطلاقها في الهواء والماء والتربة من أجل التقليل إلى أدنى حد من آثارها الضارة على صحة الإنسان والبيئة، بحلول عام 20</a:t>
            </a:r>
            <a:r>
              <a:rPr lang="ar-EG" sz="2800" kern="700" dirty="0">
                <a:latin typeface="Times New Roman"/>
                <a:ea typeface="Times New Roman"/>
                <a:cs typeface="Simplified Arabic"/>
              </a:rPr>
              <a:t>3</a:t>
            </a:r>
            <a:r>
              <a:rPr lang="ar-SA" sz="2800" kern="700" dirty="0">
                <a:latin typeface="Times New Roman"/>
                <a:ea typeface="Times New Roman"/>
                <a:cs typeface="Simplified Arabic"/>
              </a:rPr>
              <a:t>0</a:t>
            </a:r>
            <a:r>
              <a:rPr lang="ar-EG" sz="2800" kern="700" dirty="0">
                <a:latin typeface="Times New Roman"/>
                <a:ea typeface="Times New Roman"/>
                <a:cs typeface="Simplified Arabic"/>
              </a:rPr>
              <a:t> .</a:t>
            </a:r>
            <a:endParaRPr lang="en-US" sz="28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الحد بدرجة كبيرة من إنتاج النفايات، من خلال المنع والتخفيض وإعادة التدوير وإعادة الاستعمال، بحلول عام 2030</a:t>
            </a:r>
            <a:r>
              <a:rPr lang="ar-EG" sz="2800" kern="700" dirty="0">
                <a:latin typeface="Times New Roman"/>
                <a:ea typeface="Times New Roman"/>
                <a:cs typeface="Simplified Arabic"/>
              </a:rPr>
              <a:t> .</a:t>
            </a:r>
            <a:endParaRPr lang="en-US" sz="28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تشجيع الشركات، ولا سيما الشركات الكبيرة، على اعتماد ممارسات مستدامة، وإدراج معلومات الاستدامة في دورة تقديم تقاريرها </a:t>
            </a:r>
            <a:r>
              <a:rPr lang="ar-EG" sz="2800" kern="700" dirty="0">
                <a:latin typeface="Times New Roman"/>
                <a:ea typeface="Times New Roman"/>
                <a:cs typeface="Simplified Arabic"/>
              </a:rPr>
              <a:t>.</a:t>
            </a:r>
            <a:endParaRPr lang="en-US" sz="2800" kern="700" dirty="0">
              <a:effectLst/>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2438816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737984"/>
            <a:ext cx="11937363" cy="4516621"/>
          </a:xfrm>
          <a:prstGeom prst="rect">
            <a:avLst/>
          </a:prstGeom>
        </p:spPr>
        <p:txBody>
          <a:bodyPr wrap="square">
            <a:spAutoFit/>
          </a:bodyPr>
          <a:lstStyle/>
          <a:p>
            <a:pPr marR="180340" algn="just" rtl="1">
              <a:lnSpc>
                <a:spcPct val="150000"/>
              </a:lnSpc>
              <a:spcAft>
                <a:spcPts val="600"/>
              </a:spcAft>
              <a:tabLst>
                <a:tab pos="804545" algn="l"/>
                <a:tab pos="1225550" algn="l"/>
                <a:tab pos="1645920" algn="l"/>
                <a:tab pos="2066290" algn="l"/>
                <a:tab pos="2487295" algn="l"/>
                <a:tab pos="2907665" algn="l"/>
                <a:tab pos="3328670" algn="l"/>
                <a:tab pos="3749040" algn="l"/>
                <a:tab pos="4169410" algn="l"/>
              </a:tabLst>
            </a:pPr>
            <a:r>
              <a:rPr lang="ar-SA" sz="2000" b="1" kern="700" dirty="0">
                <a:latin typeface="Times New Roman"/>
                <a:ea typeface="Times New Roman"/>
                <a:cs typeface="Simplified Arabic"/>
              </a:rPr>
              <a:t>الهدف : 13- اتخاذ إجراءات عاجلة للتصدي لتغير المناخ وآثاره :</a:t>
            </a:r>
            <a:endParaRPr lang="en-US" sz="2000" b="1"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000" b="1" kern="700" dirty="0">
                <a:latin typeface="Times New Roman"/>
                <a:ea typeface="Times New Roman"/>
                <a:cs typeface="Simplified Arabic"/>
              </a:rPr>
              <a:t>تعزيز المرونة والقدرة على الصمود في مواجهة الأخطار المرتبطة بالمناخ والكوارث الطبيعية في جميع البلدان، وتعزيز القدرة على التكيف مع تلك الأخطار</a:t>
            </a:r>
            <a:r>
              <a:rPr lang="ar-EG" sz="2000" b="1" kern="700" dirty="0">
                <a:latin typeface="Times New Roman"/>
                <a:ea typeface="Times New Roman"/>
                <a:cs typeface="Simplified Arabic"/>
              </a:rPr>
              <a:t> .</a:t>
            </a:r>
            <a:endParaRPr lang="en-US" sz="2000" b="1"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000" b="1" kern="700" dirty="0">
                <a:latin typeface="Times New Roman"/>
                <a:ea typeface="Times New Roman"/>
                <a:cs typeface="Simplified Arabic"/>
              </a:rPr>
              <a:t>إدماج التدابير المتعلقة بتغير المناخ في السياسات والاستراتيجيات والتخطيط على الصعيد الوطني</a:t>
            </a:r>
            <a:r>
              <a:rPr lang="ar-EG" sz="2000" b="1" kern="700" dirty="0">
                <a:latin typeface="Times New Roman"/>
                <a:ea typeface="Times New Roman"/>
                <a:cs typeface="Simplified Arabic"/>
              </a:rPr>
              <a:t> .</a:t>
            </a:r>
            <a:endParaRPr lang="en-US" sz="2000" b="1"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000" b="1" kern="700" dirty="0">
                <a:latin typeface="Times New Roman"/>
                <a:ea typeface="Times New Roman"/>
                <a:cs typeface="Simplified Arabic"/>
              </a:rPr>
              <a:t>تحسين التعليم وإذكاء الوعي والقدرات البشرية والمؤسسية للتخفيف من تغير المناخ، والتكيف معه، والحد من أثره والإنذار المبكر به</a:t>
            </a:r>
            <a:r>
              <a:rPr lang="ar-EG" sz="2000" b="1" kern="700" dirty="0">
                <a:latin typeface="Times New Roman"/>
                <a:ea typeface="Times New Roman"/>
                <a:cs typeface="Simplified Arabic"/>
              </a:rPr>
              <a:t> .</a:t>
            </a:r>
          </a:p>
          <a:p>
            <a:pPr marL="342900" marR="18034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000" b="1" kern="700" dirty="0">
                <a:latin typeface="Times New Roman"/>
                <a:ea typeface="Times New Roman"/>
                <a:cs typeface="Simplified Arabic"/>
              </a:rPr>
              <a:t>تنفيذ ما تعهدت به الأطراف من البلدان المتقدمة النمو في اتفاقية الأمم المتحدة الإطارية بشأن تغير المناخ من التزام بهدف التعبئة المشتركة لمبلغ قدره 100 بليون دولار سنويا بحلول عام 2030 من جميع المصادر لتلبية احتياجات البلدان النامية، في سياق إجراءات التخفيف المجدية وشفافية التنفيذ، وجعل الصندوق الأخضر للمناخ في حالة تشغيل كامل عن طريق تزويده برأس المال في أقرب وقت ممكن</a:t>
            </a:r>
            <a:r>
              <a:rPr lang="ar-EG" sz="2000" b="1" kern="700" dirty="0">
                <a:latin typeface="Times New Roman"/>
                <a:ea typeface="Times New Roman"/>
                <a:cs typeface="Simplified Arabic"/>
              </a:rPr>
              <a:t> .</a:t>
            </a:r>
            <a:endParaRPr lang="en-US" sz="2000" b="1" kern="700" dirty="0">
              <a:effectLst/>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3441280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737984"/>
            <a:ext cx="11937363" cy="4692054"/>
          </a:xfrm>
          <a:prstGeom prst="rect">
            <a:avLst/>
          </a:prstGeom>
        </p:spPr>
        <p:txBody>
          <a:bodyPr wrap="square">
            <a:spAutoFit/>
          </a:bodyPr>
          <a:lstStyle/>
          <a:p>
            <a:pPr marR="180340" algn="just" rtl="1">
              <a:lnSpc>
                <a:spcPct val="130000"/>
              </a:lnSpc>
              <a:spcAft>
                <a:spcPts val="600"/>
              </a:spcAft>
              <a:tabLst>
                <a:tab pos="804545" algn="l"/>
                <a:tab pos="1225550" algn="l"/>
                <a:tab pos="1645920" algn="l"/>
                <a:tab pos="2066290" algn="l"/>
                <a:tab pos="2487295" algn="l"/>
                <a:tab pos="2907665" algn="l"/>
                <a:tab pos="3328670" algn="l"/>
                <a:tab pos="3749040" algn="l"/>
                <a:tab pos="4169410" algn="l"/>
              </a:tabLst>
            </a:pPr>
            <a:r>
              <a:rPr lang="ar-SA" sz="2400" b="1" kern="700" dirty="0">
                <a:latin typeface="Times New Roman"/>
                <a:ea typeface="Times New Roman"/>
                <a:cs typeface="Simplified Arabic"/>
              </a:rPr>
              <a:t>الهدف : 14- حفظ المحيطات والبحار والموارد البحرية واستخدامها على نحو مستدام لتحقيق التنمية المستدامة:</a:t>
            </a:r>
            <a:endParaRPr lang="en-US" sz="2400" kern="700" dirty="0">
              <a:latin typeface="Times New Roman"/>
              <a:ea typeface="Times New Roman"/>
              <a:cs typeface="Traditional Arabic"/>
            </a:endParaRPr>
          </a:p>
          <a:p>
            <a:pPr marL="342900" marR="180340" lvl="0" indent="-342900" algn="just" rtl="1">
              <a:lnSpc>
                <a:spcPct val="13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منع التلوث البحري بجميع أنواعه والحد منه بدرجة كبيرة، ولا سيما من الأنشطة البرية، بما في ذلك الحطام البحري، وتلوث المغذيات، بحلول عام 2030</a:t>
            </a:r>
            <a:r>
              <a:rPr lang="ar-EG" sz="2800" kern="700" dirty="0">
                <a:latin typeface="Times New Roman"/>
                <a:ea typeface="Times New Roman"/>
                <a:cs typeface="Simplified Arabic"/>
              </a:rPr>
              <a:t> .</a:t>
            </a:r>
            <a:endParaRPr lang="en-US" sz="2800" kern="700" dirty="0">
              <a:latin typeface="Times New Roman"/>
              <a:ea typeface="Times New Roman"/>
              <a:cs typeface="Traditional Arabic"/>
            </a:endParaRPr>
          </a:p>
          <a:p>
            <a:pPr marL="342900" marR="180340" lvl="0" indent="-342900" algn="just" rtl="1">
              <a:lnSpc>
                <a:spcPct val="13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مع التسليم بأن اتفاقية الأمم المتحدة الإطارية بشأن تغير المناخ هي المنتدى الدولي والحكومي الدولي الرئيسي للتفاوض بشأن التصدي لتغير المناخ على الصعيد العالمي.</a:t>
            </a:r>
            <a:endParaRPr lang="en-US" sz="2800" kern="700" dirty="0">
              <a:latin typeface="Times New Roman"/>
              <a:ea typeface="Times New Roman"/>
              <a:cs typeface="Traditional Arabic"/>
            </a:endParaRPr>
          </a:p>
          <a:p>
            <a:pPr marL="342900" marR="180340" lvl="0" indent="-342900" algn="just" rtl="1">
              <a:lnSpc>
                <a:spcPct val="13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إدارة النظم البحرية والساحلية على نحو مستدام وحمايتها، من أجل تجنب حدوث آثار سلبية كبيرة، بما في ذلك عن طريق تعزيز قدرتها على الصمود، واتخاذ الإجراءات اللازمة من أجل تحقيق الصحة والإنتاجية للمحيطات، بحلول عام 2030</a:t>
            </a:r>
            <a:r>
              <a:rPr lang="ar-EG" sz="2800" kern="700" dirty="0">
                <a:latin typeface="Times New Roman"/>
                <a:ea typeface="Times New Roman"/>
                <a:cs typeface="Simplified Arabic"/>
              </a:rPr>
              <a:t> .</a:t>
            </a:r>
            <a:endParaRPr lang="en-US" sz="2800" kern="700" dirty="0">
              <a:effectLst/>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3532725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48044"/>
            <a:ext cx="11937363" cy="4632037"/>
          </a:xfrm>
          <a:prstGeom prst="rect">
            <a:avLst/>
          </a:prstGeom>
        </p:spPr>
        <p:txBody>
          <a:bodyPr wrap="square">
            <a:spAutoFit/>
          </a:bodyPr>
          <a:lstStyle/>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تقليل تحمض المحيطات إلى أدنى حد ومعالجة آثاره، بما في ذلك من خلال تعزيز التعاون العلمي على جميع المستويات .</a:t>
            </a:r>
            <a:endParaRPr lang="en-US" sz="16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تنظيم الصيد على نحو فعال، وإنهاء الصيد المفرط والصيد غير القانوني وغير المبلغ عنه وغير المنظم وممارسات الصيد المدمرة، وتنفيذ خطط إدارة قائمة على العلم، من أجل إعادة الأرصدة السمكية إلى ما كانت عليه في أقرب وقت ممكن، لتصل على الأقل إلى المستويات التي يمكن أن تتيح إنتاج أقصى غلة مستدامة وفقا لما تحدده خصائصها البيولوجية، بحلول عام 2020 .</a:t>
            </a:r>
            <a:endParaRPr lang="en-US" sz="16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حفظ 10 في المائة على الأقل من المناطق الساحلية والبحرية، بما يتسق مع القانون الوطني والدولي واستنادا إلى أفضل المعلومات العلمية المتاحة، بحلول عام 2030 .</a:t>
            </a:r>
            <a:endParaRPr lang="en-US" sz="1600" kern="700" dirty="0">
              <a:effectLst/>
              <a:latin typeface="Times New Roman"/>
              <a:ea typeface="Times New Roman"/>
              <a:cs typeface="Traditional Arabic"/>
            </a:endParaRPr>
          </a:p>
        </p:txBody>
      </p:sp>
    </p:spTree>
    <p:extLst>
      <p:ext uri="{BB962C8B-B14F-4D97-AF65-F5344CB8AC3E}">
        <p14:creationId xmlns:p14="http://schemas.microsoft.com/office/powerpoint/2010/main" val="1540726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48044"/>
            <a:ext cx="11937363" cy="5270674"/>
          </a:xfrm>
          <a:prstGeom prst="rect">
            <a:avLst/>
          </a:prstGeom>
        </p:spPr>
        <p:txBody>
          <a:bodyPr wrap="square">
            <a:spAutoFit/>
          </a:bodyPr>
          <a:lstStyle/>
          <a:p>
            <a:pPr marR="180340" algn="just" rtl="1">
              <a:lnSpc>
                <a:spcPct val="150000"/>
              </a:lnSpc>
              <a:spcAft>
                <a:spcPts val="600"/>
              </a:spcAft>
              <a:tabLst>
                <a:tab pos="804545" algn="l"/>
                <a:tab pos="1225550" algn="l"/>
                <a:tab pos="1645920" algn="l"/>
                <a:tab pos="2066290" algn="l"/>
                <a:tab pos="2487295" algn="l"/>
                <a:tab pos="2907665" algn="l"/>
                <a:tab pos="3328670" algn="l"/>
                <a:tab pos="3749040" algn="l"/>
                <a:tab pos="4169410" algn="l"/>
              </a:tabLst>
            </a:pPr>
            <a:r>
              <a:rPr lang="ar-SA" sz="2600" b="1" kern="700" dirty="0">
                <a:latin typeface="Times New Roman"/>
                <a:ea typeface="Times New Roman"/>
                <a:cs typeface="Simplified Arabic"/>
              </a:rPr>
              <a:t>الهدف : 15- حماية النظم البرية وترميمها وتعزيز استخدامها على نحو مستدام، وإدارة الغابات على نحو مستدام، ومكافحة التصحر، ووقف تدهور الأراضي وعكس مساره، ووقف فقدان التنوع الحيوي:</a:t>
            </a:r>
            <a:endParaRPr lang="en-US" sz="26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ضمان حفظ وترميم النظم الإيكولوجية البرية والنظم الإيكولوجية للمياه العذبة الداخلية وخدماتها، ولا سيما الغابات والأراضي الرطبة والجبال والأراضي الجافة، وضمان استخدامها على نحو مستدام، وذلك وفقا للالتزامات بموجب الاتفاقات الدولية، بحلول عام 2030</a:t>
            </a:r>
            <a:r>
              <a:rPr lang="ar-EG" sz="2800" kern="700" dirty="0">
                <a:latin typeface="Times New Roman"/>
                <a:ea typeface="Times New Roman"/>
                <a:cs typeface="Simplified Arabic"/>
              </a:rPr>
              <a:t> .</a:t>
            </a:r>
            <a:endParaRPr lang="en-US" sz="1800" kern="700" dirty="0">
              <a:latin typeface="Times New Roman"/>
              <a:ea typeface="Times New Roman"/>
              <a:cs typeface="Traditional Arabic"/>
            </a:endParaRPr>
          </a:p>
          <a:p>
            <a:pPr marL="342900" marR="180340" lvl="0" indent="-342900" algn="just" rtl="1">
              <a:lnSpc>
                <a:spcPct val="15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تعزيز تنفيذ الإدارة المستدامة لجميع أنواع الغابات، ووقف إزالة الغابات، وترميم الغابات المتدهورة وتحقيق زيادة كبيرة في نسبة زرع الغابات وإعادة زرع الغابات على الصعيد العالمي، بحلول عام 2030</a:t>
            </a:r>
            <a:r>
              <a:rPr lang="ar-EG" sz="2800" kern="700" dirty="0">
                <a:latin typeface="Times New Roman"/>
                <a:ea typeface="Times New Roman"/>
                <a:cs typeface="Simplified Arabic"/>
              </a:rPr>
              <a:t> .</a:t>
            </a:r>
            <a:endParaRPr lang="en-US" sz="1800" kern="700" dirty="0">
              <a:effectLst/>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1508693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48044"/>
            <a:ext cx="11937363" cy="4585871"/>
          </a:xfrm>
          <a:prstGeom prst="rect">
            <a:avLst/>
          </a:prstGeom>
        </p:spPr>
        <p:txBody>
          <a:bodyPr wrap="square">
            <a:spAutoFit/>
          </a:bodyPr>
          <a:lstStyle/>
          <a:p>
            <a:pPr marL="342900" marR="180340" lvl="0" indent="-342900" algn="just" rtl="1">
              <a:lnSpc>
                <a:spcPct val="20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مكافحة التصحر، وترميم الأراضي والتربة المتدهورة، بما في ذلك الأراضي المتضررة من التصحر والجفاف والفيضانات، والسعي إلى تحقيق عالمٍ خالٍ من ظاهرة تدهور الأراضي، بحلول عام 2030</a:t>
            </a:r>
            <a:r>
              <a:rPr lang="ar-EG" sz="2400" kern="700" dirty="0">
                <a:latin typeface="Times New Roman"/>
                <a:ea typeface="Times New Roman"/>
                <a:cs typeface="Simplified Arabic"/>
              </a:rPr>
              <a:t> .</a:t>
            </a:r>
            <a:endParaRPr lang="en-US" sz="1600" kern="700" dirty="0">
              <a:latin typeface="Times New Roman"/>
              <a:ea typeface="Times New Roman"/>
              <a:cs typeface="Traditional Arabic"/>
            </a:endParaRPr>
          </a:p>
          <a:p>
            <a:pPr marL="342900" marR="180340" lvl="0" indent="-342900" algn="just" rtl="1">
              <a:lnSpc>
                <a:spcPct val="20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ضمان حفظ النظم الجبلية، بما في ذلك تنوعها البيولوجي، من أجل تعزيز قدرتها على توفير المنافع التي لا غنى عنها لتحقيق التنمية المستدامة، بحلول عام 2030</a:t>
            </a:r>
            <a:r>
              <a:rPr lang="ar-EG" sz="2400" kern="700" dirty="0">
                <a:latin typeface="Times New Roman"/>
                <a:ea typeface="Times New Roman"/>
                <a:cs typeface="Simplified Arabic"/>
              </a:rPr>
              <a:t> .</a:t>
            </a:r>
            <a:endParaRPr lang="en-US" sz="1600" kern="700" dirty="0">
              <a:latin typeface="Times New Roman"/>
              <a:ea typeface="Times New Roman"/>
              <a:cs typeface="Traditional Arabic"/>
            </a:endParaRPr>
          </a:p>
          <a:p>
            <a:pPr marL="342900" marR="180340" lvl="0" indent="-342900" algn="just" rtl="1">
              <a:lnSpc>
                <a:spcPct val="20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400" kern="700" dirty="0">
                <a:latin typeface="Times New Roman"/>
                <a:ea typeface="Times New Roman"/>
                <a:cs typeface="Simplified Arabic"/>
              </a:rPr>
              <a:t>اتخاذ إجراءات عاجلة وهامة للحد من تدهور الموائل الطبيعية، ووقف فقدان التنوع البيولوجي، والقيام، بحلول عام 2020، بحماية الأنواع المهدَّدة ومنع انقراضها</a:t>
            </a:r>
            <a:r>
              <a:rPr lang="ar-EG" sz="2400" kern="700" dirty="0">
                <a:latin typeface="Times New Roman"/>
                <a:ea typeface="Times New Roman"/>
                <a:cs typeface="Simplified Arabic"/>
              </a:rPr>
              <a:t> .</a:t>
            </a:r>
            <a:endParaRPr lang="en-US" sz="1600" kern="700" dirty="0">
              <a:effectLst/>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237394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48044"/>
            <a:ext cx="11937363" cy="5239896"/>
          </a:xfrm>
          <a:prstGeom prst="rect">
            <a:avLst/>
          </a:prstGeom>
        </p:spPr>
        <p:txBody>
          <a:bodyPr wrap="square">
            <a:spAutoFit/>
          </a:bodyPr>
          <a:lstStyle/>
          <a:p>
            <a:pPr marR="180340" algn="just" rtl="1">
              <a:lnSpc>
                <a:spcPct val="150000"/>
              </a:lnSpc>
              <a:spcBef>
                <a:spcPts val="1200"/>
              </a:spcBef>
              <a:spcAft>
                <a:spcPts val="600"/>
              </a:spcAft>
              <a:tabLst>
                <a:tab pos="804545" algn="l"/>
                <a:tab pos="1225550" algn="l"/>
                <a:tab pos="1645920" algn="l"/>
                <a:tab pos="2066290" algn="l"/>
                <a:tab pos="2487295" algn="l"/>
                <a:tab pos="2907665" algn="l"/>
                <a:tab pos="3328670" algn="l"/>
                <a:tab pos="3749040" algn="l"/>
                <a:tab pos="4169410" algn="l"/>
              </a:tabLst>
            </a:pPr>
            <a:r>
              <a:rPr lang="ar-SA" sz="1800" b="1" kern="700" dirty="0">
                <a:latin typeface="Times New Roman"/>
                <a:ea typeface="Times New Roman"/>
                <a:cs typeface="Simplified Arabic"/>
              </a:rPr>
              <a:t>الهدف : 16- التشجيع على إقامة مجتمعات مسالمة لا يُهمَّش فيها أحد من أجل تحقيق التنمية المستدامة، وإتاحة إمكانية وصول الجميع إلى العدالة، وبناء مؤسسات فعالة وخاضعة للمساءلة وشاملة للجميع على جميع المستويات</a:t>
            </a:r>
            <a:endParaRPr lang="en-US" sz="1800" kern="700" dirty="0">
              <a:latin typeface="Times New Roman"/>
              <a:ea typeface="Times New Roman"/>
              <a:cs typeface="Traditional Arabic"/>
            </a:endParaRPr>
          </a:p>
          <a:p>
            <a:pPr marL="342900" marR="180340" lvl="0" indent="-342900" algn="just" rtl="1">
              <a:lnSpc>
                <a:spcPct val="150000"/>
              </a:lnSpc>
              <a:spcBef>
                <a:spcPts val="1200"/>
              </a:spcBef>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1800" b="1" kern="700" dirty="0">
                <a:latin typeface="Times New Roman"/>
                <a:ea typeface="Times New Roman"/>
                <a:cs typeface="Simplified Arabic"/>
              </a:rPr>
              <a:t>الحد بدرجة كبيرة من جميع أشكال العنف وما يتصل به من معدلات الوفيات في كل مكان </a:t>
            </a:r>
            <a:r>
              <a:rPr lang="ar-EG" sz="1800" b="1" kern="700" dirty="0">
                <a:latin typeface="Times New Roman"/>
                <a:ea typeface="Times New Roman"/>
                <a:cs typeface="Simplified Arabic"/>
              </a:rPr>
              <a:t>.</a:t>
            </a:r>
            <a:endParaRPr lang="en-US" sz="1800" b="1" kern="700" dirty="0">
              <a:latin typeface="Times New Roman"/>
              <a:ea typeface="Times New Roman"/>
              <a:cs typeface="Traditional Arabic"/>
            </a:endParaRPr>
          </a:p>
          <a:p>
            <a:pPr marL="342900" marR="180340" lvl="0" indent="-342900" algn="just" rtl="1">
              <a:lnSpc>
                <a:spcPct val="150000"/>
              </a:lnSpc>
              <a:spcBef>
                <a:spcPts val="1200"/>
              </a:spcBef>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1800" b="1" kern="700" dirty="0">
                <a:latin typeface="Times New Roman"/>
                <a:ea typeface="Times New Roman"/>
                <a:cs typeface="Simplified Arabic"/>
              </a:rPr>
              <a:t>إنهاء إساءة المعاملة والاستغلال والاتجار بالبشر وجميع أشكال العنف ضد الأطفال وتعذيبهم</a:t>
            </a:r>
            <a:r>
              <a:rPr lang="ar-EG" sz="1800" b="1" kern="700" dirty="0">
                <a:latin typeface="Times New Roman"/>
                <a:ea typeface="Times New Roman"/>
                <a:cs typeface="Simplified Arabic"/>
              </a:rPr>
              <a:t> .</a:t>
            </a:r>
            <a:r>
              <a:rPr lang="ar-SA" sz="1800" b="1" kern="700" dirty="0">
                <a:latin typeface="Times New Roman"/>
                <a:ea typeface="Times New Roman"/>
                <a:cs typeface="Simplified Arabic"/>
              </a:rPr>
              <a:t> </a:t>
            </a:r>
            <a:endParaRPr lang="en-US" sz="1800" b="1" kern="700" dirty="0">
              <a:latin typeface="Times New Roman"/>
              <a:ea typeface="Times New Roman"/>
              <a:cs typeface="Traditional Arabic"/>
            </a:endParaRPr>
          </a:p>
          <a:p>
            <a:pPr marL="342900" marR="180340" lvl="0" indent="-342900" algn="just" rtl="1">
              <a:lnSpc>
                <a:spcPct val="150000"/>
              </a:lnSpc>
              <a:spcBef>
                <a:spcPts val="1200"/>
              </a:spcBef>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1800" b="1" kern="700" dirty="0">
                <a:latin typeface="Times New Roman"/>
                <a:ea typeface="Times New Roman"/>
                <a:cs typeface="Simplified Arabic"/>
              </a:rPr>
              <a:t>تعزيز سيادة القانون على الصعيدين الوطني والدولي وضمان تكافؤ فرص وصول الجميع إلى العدالة</a:t>
            </a:r>
            <a:r>
              <a:rPr lang="ar-EG" sz="1800" b="1" kern="700" dirty="0">
                <a:latin typeface="Times New Roman"/>
                <a:ea typeface="Times New Roman"/>
                <a:cs typeface="Simplified Arabic"/>
              </a:rPr>
              <a:t> .</a:t>
            </a:r>
            <a:endParaRPr lang="ar-SA" sz="1800" b="1" kern="700" dirty="0">
              <a:latin typeface="Times New Roman"/>
              <a:ea typeface="Times New Roman"/>
              <a:cs typeface="Simplified Arabic"/>
            </a:endParaRPr>
          </a:p>
          <a:p>
            <a:pPr marL="342900" marR="180340" lvl="0" indent="-342900" algn="just" rtl="1">
              <a:lnSpc>
                <a:spcPct val="20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1800" b="1" kern="700" dirty="0">
                <a:latin typeface="Times New Roman"/>
                <a:ea typeface="Times New Roman"/>
                <a:cs typeface="Simplified Arabic"/>
              </a:rPr>
              <a:t> الحد بقدر كبير من التدفقات غير المشروعة للأموال والأسلحة، وتعزيز استرداد الأصول المسروقة وإعادتها ومكافحة جميع أشكال الجريمة المنظمة، بحلول عام 2030</a:t>
            </a:r>
            <a:r>
              <a:rPr lang="ar-EG" sz="1800" b="1" kern="700" dirty="0">
                <a:latin typeface="Times New Roman"/>
                <a:ea typeface="Times New Roman"/>
                <a:cs typeface="Simplified Arabic"/>
              </a:rPr>
              <a:t> .</a:t>
            </a:r>
            <a:endParaRPr lang="en-US" sz="1800" b="1" kern="700" dirty="0">
              <a:latin typeface="Times New Roman"/>
              <a:ea typeface="Times New Roman"/>
              <a:cs typeface="Traditional Arabic"/>
            </a:endParaRPr>
          </a:p>
          <a:p>
            <a:pPr marL="342900" marR="180340" lvl="0" indent="-342900" algn="just" rtl="1">
              <a:lnSpc>
                <a:spcPct val="20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1800" b="1" kern="700" dirty="0">
                <a:latin typeface="Times New Roman"/>
                <a:ea typeface="Times New Roman"/>
                <a:cs typeface="Simplified Arabic"/>
              </a:rPr>
              <a:t>الحد بدرجة كبيرة من الفساد والرشوة بجميع أشكالهما </a:t>
            </a:r>
            <a:r>
              <a:rPr lang="ar-EG" sz="1800" b="1" kern="700" dirty="0">
                <a:latin typeface="Times New Roman"/>
                <a:ea typeface="Times New Roman"/>
                <a:cs typeface="Simplified Arabic"/>
              </a:rPr>
              <a:t>.</a:t>
            </a:r>
            <a:endParaRPr lang="en-US" sz="1800" b="1" kern="700" dirty="0">
              <a:latin typeface="Times New Roman"/>
              <a:ea typeface="Times New Roman"/>
              <a:cs typeface="Traditional Arabic"/>
            </a:endParaRPr>
          </a:p>
          <a:p>
            <a:pPr marL="342900" marR="180340" lvl="0" indent="-342900" algn="just" rtl="1">
              <a:lnSpc>
                <a:spcPct val="20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1800" b="1" kern="700" dirty="0">
                <a:latin typeface="Times New Roman"/>
                <a:ea typeface="Times New Roman"/>
                <a:cs typeface="Simplified Arabic"/>
              </a:rPr>
              <a:t>إنشاء مؤسسات فعالة وشفافة وخاضعة للمساءلة على جميع المستويات </a:t>
            </a:r>
            <a:r>
              <a:rPr lang="ar-EG" sz="1800" kern="700" dirty="0">
                <a:latin typeface="Times New Roman"/>
                <a:ea typeface="Times New Roman"/>
                <a:cs typeface="Simplified Arabic"/>
              </a:rPr>
              <a:t>.</a:t>
            </a:r>
            <a:endParaRPr lang="en-US" sz="1800" kern="700" dirty="0">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2949591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48044"/>
            <a:ext cx="11937363" cy="5101397"/>
          </a:xfrm>
          <a:prstGeom prst="rect">
            <a:avLst/>
          </a:prstGeom>
        </p:spPr>
        <p:txBody>
          <a:bodyPr wrap="square">
            <a:spAutoFit/>
          </a:bodyPr>
          <a:lstStyle/>
          <a:p>
            <a:pPr marR="180340" algn="just" rtl="1">
              <a:lnSpc>
                <a:spcPct val="130000"/>
              </a:lnSpc>
              <a:tabLst>
                <a:tab pos="804545" algn="l"/>
                <a:tab pos="1225550" algn="l"/>
                <a:tab pos="1645920" algn="l"/>
                <a:tab pos="2066290" algn="l"/>
                <a:tab pos="2487295" algn="l"/>
                <a:tab pos="2907665" algn="l"/>
                <a:tab pos="3328670" algn="l"/>
                <a:tab pos="3749040" algn="l"/>
                <a:tab pos="4169410" algn="l"/>
              </a:tabLst>
            </a:pPr>
            <a:r>
              <a:rPr lang="ar-SA" sz="2800" b="1" kern="700" dirty="0">
                <a:latin typeface="Times New Roman"/>
                <a:ea typeface="Times New Roman"/>
                <a:cs typeface="Simplified Arabic"/>
              </a:rPr>
              <a:t>الهدف : 17- تعزيز وسائل التنفيذ وتنشيط الشراكات العالمية من أجل التنمية المستدامة :</a:t>
            </a:r>
            <a:endParaRPr lang="en-US" sz="2800" kern="700" dirty="0">
              <a:latin typeface="Times New Roman"/>
              <a:ea typeface="Times New Roman"/>
              <a:cs typeface="Traditional Arabic"/>
            </a:endParaRPr>
          </a:p>
          <a:p>
            <a:pPr marL="342900" marR="180340" lvl="0" indent="-342900" algn="just" rtl="1">
              <a:lnSpc>
                <a:spcPct val="130000"/>
              </a:lnSpc>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تعزيز تعبئة الموارد المحلية، بوسائل تشمل تقديم الدعم الدولي إلى البلدان النامية، لتحسين القدرات المحلية في مجال تحصيل الضرائب وغيرها من الإيرادات .</a:t>
            </a:r>
            <a:endParaRPr lang="en-US" sz="2800" kern="700" dirty="0">
              <a:latin typeface="Times New Roman"/>
              <a:ea typeface="Times New Roman"/>
              <a:cs typeface="Traditional Arabic"/>
            </a:endParaRPr>
          </a:p>
          <a:p>
            <a:pPr marL="342900" marR="180340" lvl="0" indent="-342900" algn="just" rtl="1">
              <a:lnSpc>
                <a:spcPct val="130000"/>
              </a:lnSpc>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قيام البلدان المتقدمة النمو بتنفيذ التزاماتها في مجال المساعدة الإنمائية الرسمية تنفيذاً كاملاً، بما في ذلك التزام العديد من تلك البلدان ببلوغ هدف تخصيص نسبة 0.7 في المائة من دخلها القومي الإجمالي للمساعدة الإنمائية الرسمية المقدمة إلى البلدان النامية، وتخصيص نسبة تتراوح بين 0.15 و 0.20 في المائة من الدخل القومي الإجمالي للمساعدة الإنمائية الرسمية لأقل البلدان نمواً؛ ويشجَّع مقدمو المساعدة الإنمائية الرسمية على النظر في إمكانية رسم هدف يتمثل في تخصيص 0.20 في المائة على الأقل من الناتج القومي الإجمالي للمساعدة الإنمائية الرسمية لأقل البلدان نمواً.</a:t>
            </a:r>
            <a:endParaRPr lang="en-US" sz="2800" kern="700" dirty="0">
              <a:effectLst/>
              <a:latin typeface="Times New Roman"/>
              <a:ea typeface="Times New Roman"/>
              <a:cs typeface="Traditional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1722048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48044"/>
            <a:ext cx="11937363" cy="5332229"/>
          </a:xfrm>
          <a:prstGeom prst="rect">
            <a:avLst/>
          </a:prstGeom>
        </p:spPr>
        <p:txBody>
          <a:bodyPr wrap="square">
            <a:spAutoFit/>
          </a:bodyPr>
          <a:lstStyle/>
          <a:p>
            <a:pPr marL="342900" marR="180340" lvl="0" indent="-342900" algn="just" rtl="1">
              <a:lnSpc>
                <a:spcPct val="13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حشد موارد مالية إضافية من مصادر متعددة من أجل البلدان النامية .</a:t>
            </a:r>
            <a:endParaRPr lang="en-US" sz="2800" kern="700" dirty="0">
              <a:latin typeface="Times New Roman"/>
              <a:ea typeface="Times New Roman"/>
              <a:cs typeface="Traditional Arabic"/>
            </a:endParaRPr>
          </a:p>
          <a:p>
            <a:pPr marL="342900" marR="180340" lvl="0" indent="-342900" algn="just" rtl="1">
              <a:lnSpc>
                <a:spcPct val="13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مساعدة البلدان النامية في تحقيق القدرة على تحمل الديون على المدى الطويل من خلال تنسيق السياسات الرامية إلى تعزيز التمويل بديون وتخفيف أعباء الديون وإعادة هيكلتها، حسب الاقتضاء، ومعالجة مسألة الديون الخارجية للبلدان الفقيرة المثقلة بها لإخراجها من حالة المديونية الحرجة.</a:t>
            </a:r>
            <a:endParaRPr lang="en-US" sz="2800" kern="700" dirty="0">
              <a:latin typeface="Times New Roman"/>
              <a:ea typeface="Times New Roman"/>
              <a:cs typeface="Traditional Arabic"/>
            </a:endParaRPr>
          </a:p>
          <a:p>
            <a:pPr marL="342900" marR="180340" lvl="0" indent="-342900" algn="just" rtl="1">
              <a:lnSpc>
                <a:spcPct val="13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اعتماد نظم لتشجيع الاستثمار لأقل البلدان نمواً وتنفيذها.</a:t>
            </a:r>
            <a:endParaRPr lang="ar-EG" sz="2800" kern="700" dirty="0">
              <a:latin typeface="Times New Roman"/>
              <a:ea typeface="Times New Roman"/>
              <a:cs typeface="Simplified Arabic"/>
            </a:endParaRPr>
          </a:p>
          <a:p>
            <a:pPr marL="342900" marR="180340" lvl="0" indent="-342900" algn="just" rtl="1">
              <a:lnSpc>
                <a:spcPct val="130000"/>
              </a:lnSpc>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r>
              <a:rPr lang="ar-SA" sz="2800" kern="700" dirty="0">
                <a:latin typeface="Times New Roman"/>
                <a:ea typeface="Times New Roman"/>
                <a:cs typeface="Simplified Arabic"/>
              </a:rPr>
              <a:t>تعزيز التعاون الإقليمي والدولي بين الشمال والجنوب وفيما بين بلدان الجنوب والتعاون الثلاثي فيما يتعلق بالعلوم والتقنية والابتكار والوصول إليها، وتعزيز تبادل المعارف وفق شروط متفق عليها، بوسائل تشمل تحسين التنسيق فيما بين الآليات القائمة، ولا سيما على مستوى الأمم المتحدة، ومن خلال آلية عالمية لتيسير التقنية .</a:t>
            </a:r>
            <a:endParaRPr lang="en-US" sz="2800" kern="700" dirty="0">
              <a:latin typeface="Times New Roman"/>
              <a:ea typeface="Times New Roman"/>
              <a:cs typeface="Simplified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2378396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48044"/>
            <a:ext cx="11937363" cy="4296817"/>
          </a:xfrm>
          <a:prstGeom prst="rect">
            <a:avLst/>
          </a:prstGeom>
        </p:spPr>
        <p:txBody>
          <a:bodyPr wrap="square">
            <a:spAutoFit/>
          </a:bodyPr>
          <a:lstStyle/>
          <a:p>
            <a:pPr algn="just" rtl="1">
              <a:lnSpc>
                <a:spcPct val="115000"/>
              </a:lnSpc>
              <a:spcBef>
                <a:spcPts val="1200"/>
              </a:spcBef>
              <a:spcAft>
                <a:spcPts val="1000"/>
              </a:spcAft>
            </a:pPr>
            <a:r>
              <a:rPr lang="ar-EG" sz="2800" b="1" dirty="0">
                <a:latin typeface="Calibri"/>
                <a:ea typeface="Calibri"/>
                <a:cs typeface="Simplified Arabic"/>
              </a:rPr>
              <a:t>علاقة التخطيط التربوي بالتنمية المستدامة</a:t>
            </a:r>
            <a:r>
              <a:rPr lang="ar-SA" sz="2800" b="1" dirty="0">
                <a:latin typeface="Calibri"/>
                <a:ea typeface="Calibri"/>
                <a:cs typeface="Simplified Arabic"/>
              </a:rPr>
              <a:t>:</a:t>
            </a:r>
            <a:r>
              <a:rPr lang="ar-EG" sz="2800" b="1" dirty="0">
                <a:latin typeface="Calibri"/>
                <a:ea typeface="Calibri"/>
                <a:cs typeface="Simplified Arabic"/>
              </a:rPr>
              <a:t> </a:t>
            </a:r>
            <a:endParaRPr lang="en-US" sz="2800" dirty="0">
              <a:latin typeface="Calibri"/>
              <a:ea typeface="Calibri"/>
            </a:endParaRPr>
          </a:p>
          <a:p>
            <a:pPr algn="just" rtl="1">
              <a:lnSpc>
                <a:spcPct val="115000"/>
              </a:lnSpc>
              <a:spcAft>
                <a:spcPts val="1000"/>
              </a:spcAft>
            </a:pPr>
            <a:r>
              <a:rPr lang="ar-SA" sz="2800" b="1" dirty="0">
                <a:latin typeface="Calibri"/>
                <a:ea typeface="Calibri"/>
                <a:cs typeface="Simplified Arabic"/>
              </a:rPr>
              <a:t>1- الجانب الاجتماعي</a:t>
            </a:r>
            <a:r>
              <a:rPr lang="ar-EG" sz="2800" b="1" dirty="0">
                <a:latin typeface="Calibri"/>
                <a:ea typeface="Calibri"/>
                <a:cs typeface="Simplified Arabic"/>
              </a:rPr>
              <a:t> للتنمية المستدامة وعلاقته بالتخطيط التربوي</a:t>
            </a:r>
            <a:r>
              <a:rPr lang="ar-SA" sz="2800" b="1" dirty="0">
                <a:latin typeface="Calibri"/>
                <a:ea typeface="Calibri"/>
                <a:cs typeface="Simplified Arabic"/>
              </a:rPr>
              <a:t>:</a:t>
            </a:r>
            <a:endParaRPr lang="en-US" sz="2800" dirty="0">
              <a:latin typeface="Calibri"/>
              <a:ea typeface="Calibri"/>
            </a:endParaRPr>
          </a:p>
          <a:p>
            <a:pPr marL="342900" lvl="0" indent="-342900" algn="just" rtl="1">
              <a:lnSpc>
                <a:spcPct val="115000"/>
              </a:lnSpc>
              <a:buFont typeface="Symbol"/>
              <a:buChar char=""/>
            </a:pPr>
            <a:r>
              <a:rPr lang="ar-SA" sz="2800" b="1" dirty="0">
                <a:latin typeface="Calibri"/>
                <a:ea typeface="Calibri"/>
                <a:cs typeface="Simplified Arabic"/>
              </a:rPr>
              <a:t>تحقيق مبدأ المساواة </a:t>
            </a:r>
            <a:r>
              <a:rPr lang="ar-EG" sz="2800" b="1" dirty="0">
                <a:latin typeface="Calibri"/>
                <a:ea typeface="Calibri"/>
                <a:cs typeface="Simplified Arabic"/>
              </a:rPr>
              <a:t>عن عمل الخطط التربوية</a:t>
            </a:r>
            <a:r>
              <a:rPr lang="ar-SA" sz="2800" b="1" dirty="0">
                <a:latin typeface="Calibri"/>
                <a:ea typeface="Calibri"/>
                <a:cs typeface="Simplified Arabic"/>
              </a:rPr>
              <a:t>:</a:t>
            </a:r>
            <a:r>
              <a:rPr lang="ar-SA" sz="2800" dirty="0">
                <a:latin typeface="Calibri"/>
                <a:ea typeface="Calibri"/>
                <a:cs typeface="Simplified Arabic"/>
              </a:rPr>
              <a:t> والمقصود بالمساواة هنا توزيع الموارد وإتاحة الفرص واتخاذ القرارات التي تتضمن فرص الحصول على العمل والخدمات العامة كالصحة والتعليم ليس بالتساوي ولكن بالإنصاف.</a:t>
            </a:r>
            <a:endParaRPr lang="en-US" sz="2800" dirty="0">
              <a:latin typeface="Calibri"/>
              <a:ea typeface="Calibri"/>
            </a:endParaRPr>
          </a:p>
          <a:p>
            <a:pPr marL="342900" lvl="0" indent="-342900" algn="just" rtl="1">
              <a:lnSpc>
                <a:spcPct val="115000"/>
              </a:lnSpc>
              <a:spcAft>
                <a:spcPts val="1000"/>
              </a:spcAft>
              <a:buFont typeface="Symbol"/>
              <a:buChar char=""/>
            </a:pPr>
            <a:r>
              <a:rPr lang="ar-SA" sz="2800" b="1" dirty="0">
                <a:latin typeface="Calibri"/>
                <a:ea typeface="Calibri"/>
                <a:cs typeface="Simplified Arabic"/>
              </a:rPr>
              <a:t>الصحة العامة</a:t>
            </a:r>
            <a:r>
              <a:rPr lang="ar-EG" sz="2800" b="1" dirty="0">
                <a:latin typeface="Calibri"/>
                <a:ea typeface="Calibri"/>
                <a:cs typeface="Simplified Arabic"/>
              </a:rPr>
              <a:t> والحفاظ عليها من خلال التربية </a:t>
            </a:r>
            <a:r>
              <a:rPr lang="ar-SA" sz="2800" b="1" dirty="0">
                <a:latin typeface="Calibri"/>
                <a:ea typeface="Calibri"/>
                <a:cs typeface="Simplified Arabic"/>
              </a:rPr>
              <a:t>:</a:t>
            </a:r>
            <a:r>
              <a:rPr lang="ar-SA" sz="2800" dirty="0">
                <a:latin typeface="Calibri"/>
                <a:ea typeface="Calibri"/>
                <a:cs typeface="Simplified Arabic"/>
              </a:rPr>
              <a:t> توفير الخدمات والرعاية الصحية والحصول على مياه شرب نقية ونظيفة وغذاء صحي وفق معايير مناسبة</a:t>
            </a:r>
            <a:r>
              <a:rPr lang="ar-EG" sz="2800" dirty="0">
                <a:latin typeface="Calibri"/>
                <a:ea typeface="Calibri"/>
                <a:cs typeface="Simplified Arabic"/>
              </a:rPr>
              <a:t> وتعديل سلوكيات الطلبة والخريجين من التعامل مع الموارد المختلفة ومراعاة ذلك عند عمل الخطط</a:t>
            </a:r>
            <a:r>
              <a:rPr lang="ar-SA" sz="2800" dirty="0">
                <a:latin typeface="Calibri"/>
                <a:ea typeface="Calibri"/>
                <a:cs typeface="Simplified Arabic"/>
              </a:rPr>
              <a:t>.</a:t>
            </a:r>
            <a:endParaRPr lang="en-US" sz="2800" dirty="0">
              <a:latin typeface="Calibri"/>
              <a:ea typeface="Calibri"/>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3231803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48044"/>
            <a:ext cx="11937363" cy="3916457"/>
          </a:xfrm>
          <a:prstGeom prst="rect">
            <a:avLst/>
          </a:prstGeom>
        </p:spPr>
        <p:txBody>
          <a:bodyPr wrap="square">
            <a:spAutoFit/>
          </a:bodyPr>
          <a:lstStyle/>
          <a:p>
            <a:pPr marL="342900" lvl="0" indent="-342900" algn="justLow" rtl="1">
              <a:lnSpc>
                <a:spcPct val="150000"/>
              </a:lnSpc>
              <a:buFont typeface="Symbol"/>
              <a:buChar char=""/>
            </a:pPr>
            <a:r>
              <a:rPr lang="ar-SA" sz="2800" b="1" dirty="0">
                <a:latin typeface="Calibri"/>
                <a:ea typeface="Calibri"/>
                <a:cs typeface="Simplified Arabic"/>
              </a:rPr>
              <a:t>التعليم:</a:t>
            </a:r>
            <a:r>
              <a:rPr lang="ar-SA" sz="2800" dirty="0">
                <a:latin typeface="Calibri"/>
                <a:ea typeface="Calibri"/>
                <a:cs typeface="Simplified Arabic"/>
              </a:rPr>
              <a:t> توفير الخدمات التعليمية وزيادة فرص التدريب والتوعية وفق معايير مناسبة.</a:t>
            </a:r>
            <a:endParaRPr lang="en-US" sz="2800" dirty="0">
              <a:latin typeface="Calibri"/>
              <a:ea typeface="Calibri"/>
            </a:endParaRPr>
          </a:p>
          <a:p>
            <a:pPr marL="342900" lvl="0" indent="-342900" algn="justLow" rtl="1">
              <a:lnSpc>
                <a:spcPct val="150000"/>
              </a:lnSpc>
              <a:buFont typeface="Symbol"/>
              <a:buChar char=""/>
            </a:pPr>
            <a:r>
              <a:rPr lang="ar-SA" sz="2800" b="1" dirty="0">
                <a:latin typeface="Calibri"/>
                <a:ea typeface="Calibri"/>
                <a:cs typeface="Simplified Arabic"/>
              </a:rPr>
              <a:t>المسكن:</a:t>
            </a:r>
            <a:r>
              <a:rPr lang="ar-SA" sz="2800" dirty="0">
                <a:latin typeface="Calibri"/>
                <a:ea typeface="Calibri"/>
                <a:cs typeface="Simplified Arabic"/>
              </a:rPr>
              <a:t> توافر المسكن المناسب لمختلف شرائح المجتمع</a:t>
            </a:r>
            <a:r>
              <a:rPr lang="ar-EG" sz="2800" dirty="0">
                <a:latin typeface="Calibri"/>
                <a:ea typeface="Calibri"/>
                <a:cs typeface="Simplified Arabic"/>
              </a:rPr>
              <a:t> من خلال التربية السكانية</a:t>
            </a:r>
            <a:r>
              <a:rPr lang="ar-SA" sz="2800" dirty="0">
                <a:latin typeface="Calibri"/>
                <a:ea typeface="Calibri"/>
                <a:cs typeface="Simplified Arabic"/>
              </a:rPr>
              <a:t>.</a:t>
            </a:r>
            <a:endParaRPr lang="en-US" sz="2800" dirty="0">
              <a:latin typeface="Calibri"/>
              <a:ea typeface="Calibri"/>
            </a:endParaRPr>
          </a:p>
          <a:p>
            <a:pPr marL="342900" lvl="0" indent="-342900" algn="justLow" rtl="1">
              <a:lnSpc>
                <a:spcPct val="150000"/>
              </a:lnSpc>
              <a:buFont typeface="Symbol"/>
              <a:buChar char=""/>
            </a:pPr>
            <a:r>
              <a:rPr lang="ar-SA" sz="2800" b="1" dirty="0">
                <a:latin typeface="Calibri"/>
                <a:ea typeface="Calibri"/>
                <a:cs typeface="Simplified Arabic"/>
              </a:rPr>
              <a:t>الأمن:</a:t>
            </a:r>
            <a:r>
              <a:rPr lang="ar-SA" sz="2800" dirty="0">
                <a:latin typeface="Calibri"/>
                <a:ea typeface="Calibri"/>
                <a:cs typeface="Simplified Arabic"/>
              </a:rPr>
              <a:t> الأمن من الخوف</a:t>
            </a:r>
            <a:r>
              <a:rPr lang="ar-EG" sz="2800" dirty="0">
                <a:latin typeface="Calibri"/>
                <a:ea typeface="Calibri"/>
                <a:cs typeface="Simplified Arabic"/>
              </a:rPr>
              <a:t> ، </a:t>
            </a:r>
            <a:r>
              <a:rPr lang="ar-SA" sz="2800" dirty="0">
                <a:latin typeface="Calibri"/>
                <a:ea typeface="Calibri"/>
                <a:cs typeface="Simplified Arabic"/>
              </a:rPr>
              <a:t>والأمن من الأمراض</a:t>
            </a:r>
            <a:r>
              <a:rPr lang="ar-EG" sz="2800" dirty="0">
                <a:latin typeface="Calibri"/>
                <a:ea typeface="Calibri"/>
                <a:cs typeface="Simplified Arabic"/>
              </a:rPr>
              <a:t> ، </a:t>
            </a:r>
            <a:r>
              <a:rPr lang="ar-SA" sz="2800" dirty="0">
                <a:latin typeface="Calibri"/>
                <a:ea typeface="Calibri"/>
                <a:cs typeface="Simplified Arabic"/>
              </a:rPr>
              <a:t>وحماية الناس من الجرائم والسرقات وانتهاك الحقوق والحريات</a:t>
            </a:r>
            <a:r>
              <a:rPr lang="ar-EG" sz="2800" dirty="0">
                <a:latin typeface="Calibri"/>
                <a:ea typeface="Calibri"/>
                <a:cs typeface="Simplified Arabic"/>
              </a:rPr>
              <a:t> من خلال الدراسات والبحوث المختلفة</a:t>
            </a:r>
            <a:r>
              <a:rPr lang="ar-SA" sz="2800" dirty="0">
                <a:latin typeface="Calibri"/>
                <a:ea typeface="Calibri"/>
                <a:cs typeface="Simplified Arabic"/>
              </a:rPr>
              <a:t>.</a:t>
            </a:r>
            <a:endParaRPr lang="en-US" sz="2800" dirty="0">
              <a:latin typeface="Calibri"/>
              <a:ea typeface="Calibri"/>
            </a:endParaRPr>
          </a:p>
          <a:p>
            <a:pPr marL="342900" lvl="0" indent="-342900" algn="justLow" rtl="1">
              <a:lnSpc>
                <a:spcPct val="150000"/>
              </a:lnSpc>
              <a:spcAft>
                <a:spcPts val="1000"/>
              </a:spcAft>
              <a:buFont typeface="Symbol"/>
              <a:buChar char=""/>
            </a:pPr>
            <a:r>
              <a:rPr lang="ar-SA" sz="2800" b="1" dirty="0">
                <a:latin typeface="Calibri"/>
                <a:ea typeface="Calibri"/>
                <a:cs typeface="Simplified Arabic"/>
              </a:rPr>
              <a:t>السكان:</a:t>
            </a:r>
            <a:r>
              <a:rPr lang="ar-SA" sz="2800" dirty="0">
                <a:latin typeface="Calibri"/>
                <a:ea typeface="Calibri"/>
                <a:cs typeface="Simplified Arabic"/>
              </a:rPr>
              <a:t> كلما زاد معدل النمو زادت نسبة استهلاك الموارد الطبيعية والنمو الاقتصادي غير السليم</a:t>
            </a:r>
            <a:r>
              <a:rPr lang="ar-EG" sz="2800" dirty="0">
                <a:latin typeface="Calibri"/>
                <a:ea typeface="Calibri"/>
                <a:cs typeface="Simplified Arabic"/>
              </a:rPr>
              <a:t> لذلك التخطيط التربوي مهم في دراسة السكان وعلاقتهم بالموارد</a:t>
            </a:r>
            <a:r>
              <a:rPr lang="ar-SA" sz="2800" dirty="0">
                <a:latin typeface="Calibri"/>
                <a:ea typeface="Calibri"/>
                <a:cs typeface="Simplified Arabic"/>
              </a:rPr>
              <a:t>.</a:t>
            </a:r>
            <a:endParaRPr lang="en-US" sz="2800" dirty="0">
              <a:latin typeface="Calibri"/>
              <a:ea typeface="Calibri"/>
            </a:endParaRPr>
          </a:p>
        </p:txBody>
      </p:sp>
    </p:spTree>
    <p:extLst>
      <p:ext uri="{BB962C8B-B14F-4D97-AF65-F5344CB8AC3E}">
        <p14:creationId xmlns:p14="http://schemas.microsoft.com/office/powerpoint/2010/main" val="572191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48044"/>
            <a:ext cx="11937363" cy="5159618"/>
          </a:xfrm>
          <a:prstGeom prst="rect">
            <a:avLst/>
          </a:prstGeom>
        </p:spPr>
        <p:txBody>
          <a:bodyPr wrap="square">
            <a:spAutoFit/>
          </a:bodyPr>
          <a:lstStyle/>
          <a:p>
            <a:pPr algn="just" rtl="1">
              <a:lnSpc>
                <a:spcPct val="115000"/>
              </a:lnSpc>
              <a:spcAft>
                <a:spcPts val="1000"/>
              </a:spcAft>
            </a:pPr>
            <a:r>
              <a:rPr lang="ar-SA" sz="2800" b="1" dirty="0">
                <a:latin typeface="Calibri"/>
                <a:ea typeface="Calibri"/>
                <a:cs typeface="Simplified Arabic"/>
              </a:rPr>
              <a:t>2- الجانب البيئي</a:t>
            </a:r>
            <a:r>
              <a:rPr lang="ar-EG" sz="2800" b="1" dirty="0">
                <a:latin typeface="Calibri"/>
                <a:ea typeface="Calibri"/>
                <a:cs typeface="Simplified Arabic"/>
              </a:rPr>
              <a:t> وعلاقته بالتخطيط التربوي</a:t>
            </a:r>
            <a:r>
              <a:rPr lang="ar-SA" sz="2800" b="1" dirty="0">
                <a:latin typeface="Calibri"/>
                <a:ea typeface="Calibri"/>
                <a:cs typeface="Simplified Arabic"/>
              </a:rPr>
              <a:t>:</a:t>
            </a:r>
            <a:endParaRPr lang="en-US" sz="2800" dirty="0">
              <a:latin typeface="Calibri"/>
              <a:ea typeface="Calibri"/>
            </a:endParaRPr>
          </a:p>
          <a:p>
            <a:pPr marL="342900" lvl="0" indent="-342900" algn="just" rtl="1">
              <a:lnSpc>
                <a:spcPct val="115000"/>
              </a:lnSpc>
              <a:buFont typeface="Symbol"/>
              <a:buChar char=""/>
            </a:pPr>
            <a:r>
              <a:rPr lang="ar-EG" sz="2800" b="1" dirty="0">
                <a:latin typeface="Calibri"/>
                <a:ea typeface="Calibri"/>
                <a:cs typeface="Simplified Arabic"/>
              </a:rPr>
              <a:t>التغير المناخي وعلاقته بالتخطيط التربوي</a:t>
            </a:r>
            <a:r>
              <a:rPr lang="ar-SA" sz="2800" b="1" dirty="0">
                <a:latin typeface="Calibri"/>
                <a:ea typeface="Calibri"/>
                <a:cs typeface="Simplified Arabic"/>
              </a:rPr>
              <a:t>:</a:t>
            </a:r>
            <a:r>
              <a:rPr lang="ar-SA" sz="2800" dirty="0">
                <a:latin typeface="Calibri"/>
                <a:ea typeface="Calibri"/>
                <a:cs typeface="Simplified Arabic"/>
              </a:rPr>
              <a:t> </a:t>
            </a:r>
            <a:r>
              <a:rPr lang="ar-EG" sz="2800" dirty="0">
                <a:latin typeface="Calibri"/>
                <a:ea typeface="Calibri"/>
                <a:cs typeface="Simplified Arabic"/>
              </a:rPr>
              <a:t>حيث تسهم الخطط التربوية في دراسة سبل </a:t>
            </a:r>
            <a:r>
              <a:rPr lang="ar-SA" sz="2800" dirty="0">
                <a:latin typeface="Calibri"/>
                <a:ea typeface="Calibri"/>
                <a:cs typeface="Simplified Arabic"/>
              </a:rPr>
              <a:t>المحافظة على الغلاف الجوي وما يندرج ضمن إطاره كالتغير المناخي </a:t>
            </a:r>
            <a:r>
              <a:rPr lang="ar-EG" sz="2800" dirty="0">
                <a:latin typeface="Calibri"/>
                <a:ea typeface="Calibri"/>
                <a:cs typeface="Simplified Arabic"/>
              </a:rPr>
              <a:t>والتغيرات في درجة الحرارة.</a:t>
            </a:r>
            <a:endParaRPr lang="en-US" sz="2800" dirty="0">
              <a:latin typeface="Calibri"/>
              <a:ea typeface="Calibri"/>
            </a:endParaRPr>
          </a:p>
          <a:p>
            <a:pPr marL="342900" lvl="0" indent="-342900" algn="just" rtl="1">
              <a:lnSpc>
                <a:spcPct val="115000"/>
              </a:lnSpc>
              <a:buFont typeface="Symbol"/>
              <a:buChar char=""/>
            </a:pPr>
            <a:r>
              <a:rPr lang="ar-EG" sz="2800" b="1" dirty="0">
                <a:latin typeface="Calibri"/>
                <a:ea typeface="Calibri"/>
                <a:cs typeface="Simplified Arabic"/>
              </a:rPr>
              <a:t>التخطيط والمحافظة على الارض </a:t>
            </a:r>
            <a:r>
              <a:rPr lang="ar-SA" sz="2800" b="1" dirty="0">
                <a:latin typeface="Calibri"/>
                <a:ea typeface="Calibri"/>
                <a:cs typeface="Simplified Arabic"/>
              </a:rPr>
              <a:t>: </a:t>
            </a:r>
            <a:r>
              <a:rPr lang="ar-SA" sz="2800" dirty="0">
                <a:latin typeface="Calibri"/>
                <a:ea typeface="Calibri"/>
                <a:cs typeface="Simplified Arabic"/>
              </a:rPr>
              <a:t>وتتضمن المحافظة على طبوغرافية السطح والموارد الطبيعية فيها بما في ذلك المياه التي تحتويها والكائنات الحية التي تعيش فيها.</a:t>
            </a:r>
            <a:endParaRPr lang="en-US" sz="2800" dirty="0">
              <a:latin typeface="Calibri"/>
              <a:ea typeface="Calibri"/>
            </a:endParaRPr>
          </a:p>
          <a:p>
            <a:pPr marL="342900" lvl="0" indent="-342900" algn="just" rtl="1">
              <a:lnSpc>
                <a:spcPct val="115000"/>
              </a:lnSpc>
              <a:buFont typeface="Symbol"/>
              <a:buChar char=""/>
            </a:pPr>
            <a:r>
              <a:rPr lang="ar-EG" sz="2800" b="1" dirty="0">
                <a:latin typeface="Calibri"/>
                <a:ea typeface="Calibri"/>
                <a:cs typeface="Simplified Arabic"/>
              </a:rPr>
              <a:t> التخطيط والمحافظة على </a:t>
            </a:r>
            <a:r>
              <a:rPr lang="ar-SA" sz="2800" b="1" dirty="0">
                <a:latin typeface="Calibri"/>
                <a:ea typeface="Calibri"/>
                <a:cs typeface="Simplified Arabic"/>
              </a:rPr>
              <a:t>المياه المعدنية: </a:t>
            </a:r>
            <a:r>
              <a:rPr lang="ar-SA" sz="2800" dirty="0">
                <a:latin typeface="Calibri"/>
                <a:ea typeface="Calibri"/>
                <a:cs typeface="Simplified Arabic"/>
              </a:rPr>
              <a:t>وتتضمن المحافظة على المياه سواء من الاستنزاف أو من التلوث حيث تعتبر المياه المعدنية من أكثر الموارد الطبيعية تعرضا للاستنزاف والتلوث وخاصة في المناطق التي يزرع فيها القات.</a:t>
            </a:r>
            <a:endParaRPr lang="en-US" sz="2800" dirty="0">
              <a:latin typeface="Calibri"/>
              <a:ea typeface="Calibri"/>
            </a:endParaRPr>
          </a:p>
          <a:p>
            <a:pPr marL="342900" lvl="0" indent="-342900" algn="just" rtl="1">
              <a:lnSpc>
                <a:spcPct val="115000"/>
              </a:lnSpc>
              <a:spcAft>
                <a:spcPts val="1000"/>
              </a:spcAft>
              <a:buFont typeface="Symbol"/>
              <a:buChar char=""/>
            </a:pPr>
            <a:r>
              <a:rPr lang="ar-EG" sz="2800" b="1" dirty="0">
                <a:latin typeface="Calibri"/>
                <a:ea typeface="Calibri"/>
                <a:cs typeface="Simplified Arabic"/>
              </a:rPr>
              <a:t> التخطيط والمحافظة على </a:t>
            </a:r>
            <a:r>
              <a:rPr lang="ar-SA" sz="2800" b="1" dirty="0">
                <a:latin typeface="Calibri"/>
                <a:ea typeface="Calibri"/>
                <a:cs typeface="Simplified Arabic"/>
              </a:rPr>
              <a:t>التنوع الحيوي: </a:t>
            </a:r>
            <a:r>
              <a:rPr lang="ar-SA" sz="2800" dirty="0">
                <a:latin typeface="Calibri"/>
                <a:ea typeface="Calibri"/>
                <a:cs typeface="Simplified Arabic"/>
              </a:rPr>
              <a:t>ويقصد به حماية الحيوانات والنباتات البرية وإنشاء المحميات والمحافظة عليها من الاحتطاب والإسراف.</a:t>
            </a:r>
            <a:endParaRPr lang="en-US" sz="2800" dirty="0">
              <a:latin typeface="Calibri"/>
              <a:ea typeface="Calibri"/>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319440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48044"/>
            <a:ext cx="11937363" cy="3398366"/>
          </a:xfrm>
          <a:prstGeom prst="rect">
            <a:avLst/>
          </a:prstGeom>
        </p:spPr>
        <p:txBody>
          <a:bodyPr wrap="square">
            <a:spAutoFit/>
          </a:bodyPr>
          <a:lstStyle/>
          <a:p>
            <a:pPr algn="just" rtl="1">
              <a:lnSpc>
                <a:spcPct val="150000"/>
              </a:lnSpc>
              <a:spcAft>
                <a:spcPts val="1000"/>
              </a:spcAft>
            </a:pPr>
            <a:r>
              <a:rPr lang="ar-SA" sz="2800" b="1" dirty="0">
                <a:latin typeface="Calibri"/>
                <a:ea typeface="Calibri"/>
                <a:cs typeface="Simplified Arabic"/>
              </a:rPr>
              <a:t>3- الجانب الاقتصادي</a:t>
            </a:r>
            <a:r>
              <a:rPr lang="ar-EG" sz="2800" b="1" dirty="0">
                <a:latin typeface="Calibri"/>
                <a:ea typeface="Calibri"/>
                <a:cs typeface="Simplified Arabic"/>
              </a:rPr>
              <a:t> وعلاقته بالتخطيط التربوي</a:t>
            </a:r>
            <a:r>
              <a:rPr lang="ar-SA" sz="2800" b="1" dirty="0">
                <a:latin typeface="Calibri"/>
                <a:ea typeface="Calibri"/>
                <a:cs typeface="Simplified Arabic"/>
              </a:rPr>
              <a:t>:</a:t>
            </a:r>
            <a:endParaRPr lang="en-US" sz="2800" dirty="0">
              <a:latin typeface="Calibri"/>
              <a:ea typeface="Calibri"/>
            </a:endParaRPr>
          </a:p>
          <a:p>
            <a:pPr marL="342900" lvl="0" indent="-342900" algn="just" rtl="1">
              <a:lnSpc>
                <a:spcPct val="150000"/>
              </a:lnSpc>
              <a:buFont typeface="Symbol"/>
              <a:buChar char=""/>
            </a:pPr>
            <a:r>
              <a:rPr lang="ar-EG" sz="2800" b="1" dirty="0">
                <a:latin typeface="Calibri"/>
                <a:ea typeface="Calibri"/>
                <a:cs typeface="Simplified Arabic"/>
              </a:rPr>
              <a:t>التخطيط والمحافظة على </a:t>
            </a:r>
            <a:r>
              <a:rPr lang="ar-SA" sz="2800" b="1" dirty="0">
                <a:latin typeface="Calibri"/>
                <a:ea typeface="Calibri"/>
                <a:cs typeface="Simplified Arabic"/>
              </a:rPr>
              <a:t>البنية الاقتصادية: </a:t>
            </a:r>
            <a:r>
              <a:rPr lang="ar-SA" sz="2800" dirty="0">
                <a:latin typeface="Calibri"/>
                <a:ea typeface="Calibri"/>
                <a:cs typeface="Simplified Arabic"/>
              </a:rPr>
              <a:t>وتعبر عن الأداء الاقتصادي والتجارة والحالة المادية لفئات المجتمع المختلفة.</a:t>
            </a:r>
            <a:endParaRPr lang="en-US" sz="2800" dirty="0">
              <a:latin typeface="Calibri"/>
              <a:ea typeface="Calibri"/>
            </a:endParaRPr>
          </a:p>
          <a:p>
            <a:pPr marL="342900" lvl="0" indent="-342900" algn="just" rtl="1">
              <a:lnSpc>
                <a:spcPct val="150000"/>
              </a:lnSpc>
              <a:spcAft>
                <a:spcPts val="1000"/>
              </a:spcAft>
              <a:buFont typeface="Symbol"/>
              <a:buChar char=""/>
            </a:pPr>
            <a:r>
              <a:rPr lang="ar-EG" sz="2800" b="1" dirty="0">
                <a:latin typeface="Calibri"/>
                <a:ea typeface="Calibri"/>
                <a:cs typeface="Simplified Arabic"/>
              </a:rPr>
              <a:t> التخطيط و</a:t>
            </a:r>
            <a:r>
              <a:rPr lang="ar-SA" sz="2800" b="1" dirty="0">
                <a:latin typeface="Calibri"/>
                <a:ea typeface="Calibri"/>
                <a:cs typeface="Simplified Arabic"/>
              </a:rPr>
              <a:t>أنماط الإنتاج والاستهلاك: </a:t>
            </a:r>
            <a:r>
              <a:rPr lang="ar-SA" sz="2800" dirty="0">
                <a:latin typeface="Calibri"/>
                <a:ea typeface="Calibri"/>
                <a:cs typeface="Simplified Arabic"/>
              </a:rPr>
              <a:t>وهنا لا بد من حدوث تغيير جذري في سياسات الإنتاج والاستهلاك للحفاظ على الموارد وجعلها متاحة أمام الجميع بشكل متساوٍ.</a:t>
            </a:r>
            <a:endParaRPr lang="en-US" sz="2800" dirty="0">
              <a:latin typeface="Calibri"/>
              <a:ea typeface="Calibri"/>
            </a:endParaRPr>
          </a:p>
        </p:txBody>
      </p:sp>
      <p:sp>
        <p:nvSpPr>
          <p:cNvPr id="11"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1554877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48044"/>
            <a:ext cx="11937363" cy="4832605"/>
          </a:xfrm>
          <a:prstGeom prst="rect">
            <a:avLst/>
          </a:prstGeom>
        </p:spPr>
        <p:txBody>
          <a:bodyPr wrap="square">
            <a:spAutoFit/>
          </a:bodyPr>
          <a:lstStyle/>
          <a:p>
            <a:pPr algn="r" rtl="1">
              <a:lnSpc>
                <a:spcPct val="115000"/>
              </a:lnSpc>
              <a:spcAft>
                <a:spcPts val="1000"/>
              </a:spcAft>
            </a:pPr>
            <a:r>
              <a:rPr lang="ar-SA" sz="2800" b="1" dirty="0">
                <a:latin typeface="Calibri"/>
                <a:ea typeface="Calibri"/>
                <a:cs typeface="Simplified Arabic"/>
              </a:rPr>
              <a:t>4- الجانب المؤسسي</a:t>
            </a:r>
            <a:r>
              <a:rPr lang="ar-EG" sz="2800" b="1" dirty="0">
                <a:latin typeface="Calibri"/>
                <a:ea typeface="Calibri"/>
                <a:cs typeface="Simplified Arabic"/>
              </a:rPr>
              <a:t> وعلاقته بالتخطيط التربوي</a:t>
            </a:r>
            <a:r>
              <a:rPr lang="ar-SA" sz="2800" b="1" dirty="0">
                <a:latin typeface="Calibri"/>
                <a:ea typeface="Calibri"/>
                <a:cs typeface="Simplified Arabic"/>
              </a:rPr>
              <a:t>:</a:t>
            </a:r>
            <a:endParaRPr lang="en-US" sz="2400" dirty="0">
              <a:latin typeface="Calibri"/>
              <a:ea typeface="Calibri"/>
            </a:endParaRPr>
          </a:p>
          <a:p>
            <a:pPr marL="342900" lvl="0" indent="-342900" algn="r" rtl="1">
              <a:lnSpc>
                <a:spcPct val="115000"/>
              </a:lnSpc>
              <a:buFont typeface="Symbol"/>
              <a:buChar char=""/>
            </a:pPr>
            <a:r>
              <a:rPr lang="ar-SA" sz="2800" dirty="0">
                <a:latin typeface="Calibri"/>
                <a:ea typeface="Calibri"/>
                <a:cs typeface="Simplified Arabic"/>
              </a:rPr>
              <a:t>بناء قدرات ورفع مستوى الوعي المؤسسي والمجتمعي بماهية التنمية المستدامة وسبل التطوير.</a:t>
            </a:r>
            <a:endParaRPr lang="en-US" sz="2800" dirty="0">
              <a:latin typeface="Calibri"/>
              <a:ea typeface="Calibri"/>
            </a:endParaRPr>
          </a:p>
          <a:p>
            <a:pPr marL="342900" lvl="0" indent="-342900" algn="r" rtl="1">
              <a:lnSpc>
                <a:spcPct val="115000"/>
              </a:lnSpc>
              <a:buFont typeface="Symbol"/>
              <a:buChar char=""/>
            </a:pPr>
            <a:r>
              <a:rPr lang="ar-SA" sz="2800" dirty="0">
                <a:latin typeface="Calibri"/>
                <a:ea typeface="Calibri"/>
                <a:cs typeface="Simplified Arabic"/>
              </a:rPr>
              <a:t>وجود استراتيجية وطنية للتنمية المستدامة.</a:t>
            </a:r>
            <a:endParaRPr lang="en-US" sz="2800" dirty="0">
              <a:latin typeface="Calibri"/>
              <a:ea typeface="Calibri"/>
            </a:endParaRPr>
          </a:p>
          <a:p>
            <a:pPr marL="342900" lvl="0" indent="-342900" algn="r" rtl="1">
              <a:lnSpc>
                <a:spcPct val="115000"/>
              </a:lnSpc>
              <a:buFont typeface="Symbol"/>
              <a:buChar char=""/>
            </a:pPr>
            <a:r>
              <a:rPr lang="ar-SA" sz="2800" dirty="0">
                <a:latin typeface="Calibri"/>
                <a:ea typeface="Calibri"/>
                <a:cs typeface="Simplified Arabic"/>
              </a:rPr>
              <a:t>وجود لوائح ونظم لتطبيق الاتفاقيات العالمية المصادق عليها.</a:t>
            </a:r>
            <a:endParaRPr lang="en-US" sz="2800" dirty="0">
              <a:latin typeface="Calibri"/>
              <a:ea typeface="Calibri"/>
            </a:endParaRPr>
          </a:p>
          <a:p>
            <a:pPr marL="342900" lvl="0" indent="-342900" algn="r" rtl="1">
              <a:lnSpc>
                <a:spcPct val="115000"/>
              </a:lnSpc>
              <a:buFont typeface="Symbol"/>
              <a:buChar char=""/>
            </a:pPr>
            <a:r>
              <a:rPr lang="ar-SA" sz="2800" dirty="0">
                <a:latin typeface="Calibri"/>
                <a:ea typeface="Calibri"/>
                <a:cs typeface="Simplified Arabic"/>
              </a:rPr>
              <a:t>وجود أجهزة تقنية حديثة لإدارة المؤسسات الحكومية والخاصة المختلفة.</a:t>
            </a:r>
            <a:endParaRPr lang="en-US" sz="2800" dirty="0">
              <a:latin typeface="Calibri"/>
              <a:ea typeface="Calibri"/>
            </a:endParaRPr>
          </a:p>
          <a:p>
            <a:pPr marL="342900" lvl="0" indent="-342900" algn="r" rtl="1">
              <a:lnSpc>
                <a:spcPct val="115000"/>
              </a:lnSpc>
              <a:buFont typeface="Symbol"/>
              <a:buChar char=""/>
            </a:pPr>
            <a:r>
              <a:rPr lang="ar-SA" sz="2800" dirty="0">
                <a:latin typeface="Calibri"/>
                <a:ea typeface="Calibri"/>
                <a:cs typeface="Simplified Arabic"/>
              </a:rPr>
              <a:t>بناء قدرات العاملين في المؤسسات الحكومية والأهلية المختلفة.</a:t>
            </a:r>
            <a:endParaRPr lang="en-US" sz="2800" dirty="0">
              <a:latin typeface="Calibri"/>
              <a:ea typeface="Calibri"/>
            </a:endParaRPr>
          </a:p>
          <a:p>
            <a:pPr marL="342900" lvl="0" indent="-342900" algn="r" rtl="1">
              <a:lnSpc>
                <a:spcPct val="115000"/>
              </a:lnSpc>
              <a:spcAft>
                <a:spcPts val="1000"/>
              </a:spcAft>
              <a:buFont typeface="Symbol"/>
              <a:buChar char=""/>
            </a:pPr>
            <a:r>
              <a:rPr lang="ar-SA" sz="2800" dirty="0">
                <a:latin typeface="Calibri"/>
                <a:ea typeface="Calibri"/>
                <a:cs typeface="Simplified Arabic"/>
              </a:rPr>
              <a:t>تقديم الدعم المؤسسي للجهات المختلفة لتحسين وتطوير أدائها وتقديم خدماتها بجودة أفضل لمختلف الشرائح المجتمعية.</a:t>
            </a:r>
            <a:endParaRPr lang="en-US" sz="2800" dirty="0">
              <a:latin typeface="Calibri"/>
              <a:ea typeface="Calibri"/>
            </a:endParaRPr>
          </a:p>
          <a:p>
            <a:pPr marL="342900" marR="180340" lvl="0" indent="-342900" algn="just" rtl="1">
              <a:lnSpc>
                <a:spcPct val="150000"/>
              </a:lnSpc>
              <a:spcBef>
                <a:spcPts val="1200"/>
              </a:spcBef>
              <a:spcAft>
                <a:spcPts val="600"/>
              </a:spcAft>
              <a:buFont typeface="Symbol"/>
              <a:buChar char=""/>
              <a:tabLst>
                <a:tab pos="804545" algn="l"/>
                <a:tab pos="1225550" algn="l"/>
                <a:tab pos="1645920" algn="l"/>
                <a:tab pos="2066290" algn="l"/>
                <a:tab pos="2487295" algn="l"/>
                <a:tab pos="2907665" algn="l"/>
                <a:tab pos="3328670" algn="l"/>
                <a:tab pos="3749040" algn="l"/>
                <a:tab pos="4169410" algn="l"/>
              </a:tabLst>
            </a:pPr>
            <a:endParaRPr lang="en-US" sz="1800" kern="700" dirty="0">
              <a:effectLst/>
              <a:latin typeface="Times New Roman"/>
              <a:ea typeface="Times New Roman"/>
              <a:cs typeface="Traditional Arabic"/>
            </a:endParaRPr>
          </a:p>
        </p:txBody>
      </p:sp>
    </p:spTree>
    <p:extLst>
      <p:ext uri="{BB962C8B-B14F-4D97-AF65-F5344CB8AC3E}">
        <p14:creationId xmlns:p14="http://schemas.microsoft.com/office/powerpoint/2010/main" val="3778847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648044"/>
            <a:ext cx="11937363" cy="4296817"/>
          </a:xfrm>
          <a:prstGeom prst="rect">
            <a:avLst/>
          </a:prstGeom>
        </p:spPr>
        <p:txBody>
          <a:bodyPr wrap="square">
            <a:spAutoFit/>
          </a:bodyPr>
          <a:lstStyle/>
          <a:p>
            <a:pPr algn="justLow" rtl="1">
              <a:lnSpc>
                <a:spcPct val="115000"/>
              </a:lnSpc>
              <a:spcBef>
                <a:spcPts val="1200"/>
              </a:spcBef>
              <a:spcAft>
                <a:spcPts val="1000"/>
              </a:spcAft>
            </a:pPr>
            <a:r>
              <a:rPr lang="ar-SA" sz="2800" b="1" dirty="0">
                <a:latin typeface="Calibri"/>
                <a:ea typeface="Calibri"/>
                <a:cs typeface="Simplified Arabic"/>
              </a:rPr>
              <a:t>معوقات</a:t>
            </a:r>
            <a:r>
              <a:rPr lang="ar-EG" sz="2800" b="1" dirty="0">
                <a:latin typeface="Calibri"/>
                <a:ea typeface="Calibri"/>
                <a:cs typeface="Simplified Arabic"/>
              </a:rPr>
              <a:t> التخطيط</a:t>
            </a:r>
            <a:r>
              <a:rPr lang="ar-SA" sz="2800" b="1" dirty="0">
                <a:latin typeface="Calibri"/>
                <a:ea typeface="Calibri"/>
                <a:cs typeface="Simplified Arabic"/>
              </a:rPr>
              <a:t> </a:t>
            </a:r>
            <a:r>
              <a:rPr lang="ar-EG" sz="2800" b="1" dirty="0">
                <a:latin typeface="Calibri"/>
                <a:ea typeface="Calibri"/>
                <a:cs typeface="Simplified Arabic"/>
              </a:rPr>
              <a:t>ل</a:t>
            </a:r>
            <a:r>
              <a:rPr lang="ar-SA" sz="2800" b="1" dirty="0">
                <a:latin typeface="Calibri"/>
                <a:ea typeface="Calibri"/>
                <a:cs typeface="Simplified Arabic"/>
              </a:rPr>
              <a:t>لتنمية المستدامة :</a:t>
            </a:r>
            <a:endParaRPr lang="en-US" sz="2400" dirty="0">
              <a:latin typeface="Calibri"/>
              <a:ea typeface="Calibri"/>
            </a:endParaRPr>
          </a:p>
          <a:p>
            <a:pPr algn="just" rtl="1">
              <a:lnSpc>
                <a:spcPct val="115000"/>
              </a:lnSpc>
              <a:spcAft>
                <a:spcPts val="1000"/>
              </a:spcAft>
            </a:pPr>
            <a:r>
              <a:rPr lang="ar-SA" sz="2800" b="1" dirty="0">
                <a:latin typeface="Calibri"/>
                <a:ea typeface="Calibri"/>
                <a:cs typeface="Simplified Arabic"/>
              </a:rPr>
              <a:t>1- الفقر: </a:t>
            </a:r>
            <a:r>
              <a:rPr lang="ar-SA" sz="2800" dirty="0">
                <a:latin typeface="Calibri"/>
                <a:ea typeface="Calibri"/>
                <a:cs typeface="Simplified Arabic"/>
              </a:rPr>
              <a:t>دون رفع المستوى المعيشي للفرد وخصوصا فيما يتعلق باحتياجات البقاء الأساسية (المأكل،  المشرب، الملبس، المسكن.. الخ) يكون من الصعوبة إحداث تنمية مستدامة في ظل الفقر أضف إلى ذلك ضرورة التخفيف من البطالة المتفشية.</a:t>
            </a:r>
            <a:endParaRPr lang="en-US" sz="2800" dirty="0">
              <a:latin typeface="Calibri"/>
              <a:ea typeface="Calibri"/>
            </a:endParaRPr>
          </a:p>
          <a:p>
            <a:pPr algn="just" rtl="1">
              <a:lnSpc>
                <a:spcPct val="115000"/>
              </a:lnSpc>
              <a:spcAft>
                <a:spcPts val="1000"/>
              </a:spcAft>
            </a:pPr>
            <a:r>
              <a:rPr lang="ar-SA" sz="2800" b="1" dirty="0">
                <a:latin typeface="Calibri"/>
                <a:ea typeface="Calibri"/>
                <a:cs typeface="Simplified Arabic"/>
              </a:rPr>
              <a:t>2- غياب الأمن والاستقرار:</a:t>
            </a:r>
            <a:r>
              <a:rPr lang="ar-SA" sz="2800" dirty="0">
                <a:latin typeface="Calibri"/>
                <a:ea typeface="Calibri"/>
                <a:cs typeface="Simplified Arabic"/>
              </a:rPr>
              <a:t> في ظل الانفلات الأمني في أي مجتمع من المجتمعات لن يكون من السهولة إحداث تنمية مستدامة فاحتياجات الأمان تأتي في المستوى الثاني بعد احتياجات البقاء وتتمثل باحتياجات الأمان سواء من الأمراض أو من الخوف أو....الخ وما نلاحظه في أي مجتمع من صراعات مسلحة وثارات سواء كانت قبلية أو حزبية تعيق عملية أحداث أي تنمية مستدامة في هذا المجتمع.</a:t>
            </a:r>
            <a:endParaRPr lang="en-US" sz="2800" dirty="0">
              <a:latin typeface="Calibri"/>
              <a:ea typeface="Calibri"/>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3690320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0" y="761067"/>
            <a:ext cx="11937363" cy="5332229"/>
          </a:xfrm>
          <a:prstGeom prst="rect">
            <a:avLst/>
          </a:prstGeom>
        </p:spPr>
        <p:txBody>
          <a:bodyPr wrap="square">
            <a:spAutoFit/>
          </a:bodyPr>
          <a:lstStyle/>
          <a:p>
            <a:pPr algn="just" rtl="1">
              <a:lnSpc>
                <a:spcPct val="130000"/>
              </a:lnSpc>
              <a:spcAft>
                <a:spcPts val="1000"/>
              </a:spcAft>
            </a:pPr>
            <a:r>
              <a:rPr lang="ar-SA" sz="2800" b="1" dirty="0">
                <a:latin typeface="Calibri"/>
                <a:ea typeface="Calibri"/>
                <a:cs typeface="Simplified Arabic"/>
              </a:rPr>
              <a:t>3- الكثافة السكانية: </a:t>
            </a:r>
            <a:r>
              <a:rPr lang="ar-SA" sz="2800" dirty="0">
                <a:latin typeface="Calibri"/>
                <a:ea typeface="Calibri"/>
                <a:cs typeface="Simplified Arabic"/>
              </a:rPr>
              <a:t>تقف الكثافة السكانية حجرة عثرة لعرقلة خطط التنمية المستدامة المختلفة في أي مجتمع</a:t>
            </a:r>
            <a:r>
              <a:rPr lang="ar-EG" sz="2800" dirty="0">
                <a:latin typeface="Calibri"/>
                <a:ea typeface="Calibri"/>
                <a:cs typeface="Simplified Arabic"/>
              </a:rPr>
              <a:t> .</a:t>
            </a:r>
            <a:endParaRPr lang="en-US" sz="2800" dirty="0">
              <a:latin typeface="Calibri"/>
              <a:ea typeface="Calibri"/>
            </a:endParaRPr>
          </a:p>
          <a:p>
            <a:pPr algn="just" rtl="1">
              <a:lnSpc>
                <a:spcPct val="130000"/>
              </a:lnSpc>
              <a:spcAft>
                <a:spcPts val="1000"/>
              </a:spcAft>
            </a:pPr>
            <a:r>
              <a:rPr lang="ar-SA" sz="2800" b="1" dirty="0">
                <a:latin typeface="Calibri"/>
                <a:ea typeface="Calibri"/>
                <a:cs typeface="Simplified Arabic"/>
              </a:rPr>
              <a:t>4- تدني مستوى الوعي المجتمعي: </a:t>
            </a:r>
            <a:r>
              <a:rPr lang="ar-SA" sz="2800" dirty="0">
                <a:latin typeface="Calibri"/>
                <a:ea typeface="Calibri"/>
                <a:cs typeface="Simplified Arabic"/>
              </a:rPr>
              <a:t>من أكثر المعوقات تحديا لإحداث تنمية مستدامة غياب الوعي المؤسسي والمجتمعي سواء فيما يتعلق بمفهوم التنمية المستدامة أو فيما يتعلق بالحفاظ على الموارد والخدمات حيث أن ارتفاع مستوى الوعي المؤسسي والمجتمعي من أهم  الوسائل المضمونة للاستثمار المستقبلي لإحداث تنمية مستدامة.</a:t>
            </a:r>
            <a:endParaRPr lang="en-US" sz="2800" dirty="0">
              <a:latin typeface="Calibri"/>
              <a:ea typeface="Calibri"/>
              <a:cs typeface="Simplified Arabic"/>
            </a:endParaRPr>
          </a:p>
          <a:p>
            <a:pPr algn="just" rtl="1">
              <a:lnSpc>
                <a:spcPct val="130000"/>
              </a:lnSpc>
              <a:spcAft>
                <a:spcPts val="1000"/>
              </a:spcAft>
            </a:pPr>
            <a:r>
              <a:rPr lang="ar-SA" sz="2800" b="1" dirty="0">
                <a:latin typeface="Calibri"/>
                <a:ea typeface="Calibri"/>
                <a:cs typeface="Simplified Arabic"/>
              </a:rPr>
              <a:t>5-  غياب المشاركة المجتمعية: </a:t>
            </a:r>
            <a:r>
              <a:rPr lang="ar-SA" sz="2800" dirty="0">
                <a:latin typeface="Calibri"/>
                <a:ea typeface="Calibri"/>
                <a:cs typeface="Simplified Arabic"/>
              </a:rPr>
              <a:t>باعتبار المشاركة المجتمعية في التخطيط والتنفيذ والمتابعة والتقييم أساسا لإحداث تنمية مستدامة، باعتبار المشاركة تجعل المجتمع يسهم بفاعلية في الحفاظ على الموارد والخدمات واستمراريتها.</a:t>
            </a:r>
            <a:endParaRPr lang="en-US" sz="2800" dirty="0">
              <a:latin typeface="Calibri"/>
              <a:ea typeface="Calibri"/>
              <a:cs typeface="Simplified Arabic"/>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1885233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119336" y="476672"/>
            <a:ext cx="11937363" cy="5176802"/>
          </a:xfrm>
          <a:prstGeom prst="rect">
            <a:avLst/>
          </a:prstGeom>
        </p:spPr>
        <p:txBody>
          <a:bodyPr wrap="square">
            <a:spAutoFit/>
          </a:bodyPr>
          <a:lstStyle/>
          <a:p>
            <a:pPr algn="ctr" rtl="1">
              <a:lnSpc>
                <a:spcPct val="130000"/>
              </a:lnSpc>
            </a:pPr>
            <a:r>
              <a:rPr lang="ar-SA" sz="3200" b="1" dirty="0">
                <a:solidFill>
                  <a:srgbClr val="FF0000"/>
                </a:solidFill>
                <a:effectLst>
                  <a:outerShdw blurRad="38100" dist="38100" dir="2700000" algn="tl">
                    <a:srgbClr val="000000">
                      <a:alpha val="43137"/>
                    </a:srgbClr>
                  </a:outerShdw>
                </a:effectLst>
                <a:latin typeface="Simplified Arabic" pitchFamily="18" charset="-78"/>
                <a:cs typeface="Simplified Arabic" pitchFamily="18" charset="-78"/>
              </a:rPr>
              <a:t>ملخص المحاضرة</a:t>
            </a:r>
            <a:endParaRPr lang="en-US" sz="3200" b="1" dirty="0">
              <a:solidFill>
                <a:srgbClr val="FF0000"/>
              </a:solidFill>
              <a:effectLst>
                <a:outerShdw blurRad="38100" dist="38100" dir="2700000" algn="tl">
                  <a:srgbClr val="000000">
                    <a:alpha val="43137"/>
                  </a:srgbClr>
                </a:outerShdw>
              </a:effectLst>
              <a:latin typeface="Simplified Arabic" pitchFamily="18" charset="-78"/>
              <a:cs typeface="Simplified Arabic" pitchFamily="18" charset="-78"/>
            </a:endParaRPr>
          </a:p>
          <a:p>
            <a:pPr marL="342900" indent="-342900" algn="r" rtl="1">
              <a:lnSpc>
                <a:spcPct val="130000"/>
              </a:lnSpc>
              <a:buFont typeface="Arial" pitchFamily="34" charset="0"/>
              <a:buChar char="•"/>
            </a:pPr>
            <a:r>
              <a:rPr lang="ar-SA" sz="3200" b="1" dirty="0">
                <a:solidFill>
                  <a:srgbClr val="FF0000"/>
                </a:solidFill>
                <a:latin typeface="Simplified Arabic" pitchFamily="18" charset="-78"/>
                <a:cs typeface="Simplified Arabic" pitchFamily="18" charset="-78"/>
              </a:rPr>
              <a:t> تناولنا مفهوم التنمية المستدامة.</a:t>
            </a:r>
          </a:p>
          <a:p>
            <a:pPr marL="342900" indent="-342900" algn="r" rtl="1">
              <a:lnSpc>
                <a:spcPct val="130000"/>
              </a:lnSpc>
              <a:buFont typeface="Arial" pitchFamily="34" charset="0"/>
              <a:buChar char="•"/>
            </a:pPr>
            <a:r>
              <a:rPr lang="ar-SA" sz="3200" b="1" dirty="0">
                <a:solidFill>
                  <a:srgbClr val="FF0000"/>
                </a:solidFill>
                <a:latin typeface="Simplified Arabic" pitchFamily="18" charset="-78"/>
                <a:cs typeface="Simplified Arabic" pitchFamily="18" charset="-78"/>
              </a:rPr>
              <a:t>تناولنا أبعاد التنمية المستدامة.</a:t>
            </a:r>
          </a:p>
          <a:p>
            <a:pPr marL="342900" indent="-342900" algn="r" rtl="1">
              <a:lnSpc>
                <a:spcPct val="130000"/>
              </a:lnSpc>
              <a:buFont typeface="Arial" pitchFamily="34" charset="0"/>
              <a:buChar char="•"/>
            </a:pPr>
            <a:r>
              <a:rPr lang="ar-SA" sz="3200" b="1" dirty="0">
                <a:solidFill>
                  <a:srgbClr val="FF0000"/>
                </a:solidFill>
                <a:latin typeface="Simplified Arabic" pitchFamily="18" charset="-78"/>
                <a:cs typeface="Simplified Arabic" pitchFamily="18" charset="-78"/>
              </a:rPr>
              <a:t>تناولنا أهداف التنمية المستدامة.</a:t>
            </a:r>
          </a:p>
          <a:p>
            <a:pPr marL="342900" indent="-342900" algn="r" rtl="1">
              <a:lnSpc>
                <a:spcPct val="130000"/>
              </a:lnSpc>
              <a:buFont typeface="Arial" pitchFamily="34" charset="0"/>
              <a:buChar char="•"/>
            </a:pPr>
            <a:r>
              <a:rPr lang="ar-SA" sz="3200" b="1" dirty="0">
                <a:solidFill>
                  <a:srgbClr val="FF0000"/>
                </a:solidFill>
                <a:latin typeface="Simplified Arabic" pitchFamily="18" charset="-78"/>
                <a:cs typeface="Simplified Arabic" pitchFamily="18" charset="-78"/>
              </a:rPr>
              <a:t>تناولنا مبادئ التنمية المستدامة.</a:t>
            </a:r>
          </a:p>
          <a:p>
            <a:pPr marL="342900" indent="-342900" algn="r" rtl="1">
              <a:lnSpc>
                <a:spcPct val="130000"/>
              </a:lnSpc>
              <a:buFont typeface="Arial" pitchFamily="34" charset="0"/>
              <a:buChar char="•"/>
            </a:pPr>
            <a:r>
              <a:rPr lang="ar-SA" sz="3200" b="1" dirty="0">
                <a:solidFill>
                  <a:srgbClr val="FF0000"/>
                </a:solidFill>
                <a:latin typeface="Simplified Arabic" pitchFamily="18" charset="-78"/>
                <a:cs typeface="Simplified Arabic" pitchFamily="18" charset="-78"/>
              </a:rPr>
              <a:t>تناولنا مؤشرات التنمية المستدامة.</a:t>
            </a:r>
          </a:p>
          <a:p>
            <a:pPr marL="342900" indent="-342900" algn="r" rtl="1">
              <a:lnSpc>
                <a:spcPct val="130000"/>
              </a:lnSpc>
              <a:buFont typeface="Arial" pitchFamily="34" charset="0"/>
              <a:buChar char="•"/>
            </a:pPr>
            <a:r>
              <a:rPr lang="ar-SA" sz="3200" b="1" dirty="0">
                <a:solidFill>
                  <a:srgbClr val="FF0000"/>
                </a:solidFill>
                <a:latin typeface="Simplified Arabic" pitchFamily="18" charset="-78"/>
                <a:cs typeface="Simplified Arabic" pitchFamily="18" charset="-78"/>
              </a:rPr>
              <a:t>تناولنا متطلبات التنمية المستدامة.</a:t>
            </a:r>
          </a:p>
          <a:p>
            <a:pPr marL="342900" indent="-342900" algn="r" rtl="1">
              <a:lnSpc>
                <a:spcPct val="130000"/>
              </a:lnSpc>
              <a:buFont typeface="Arial" pitchFamily="34" charset="0"/>
              <a:buChar char="•"/>
            </a:pPr>
            <a:r>
              <a:rPr lang="ar-SA" sz="3200" b="1" dirty="0">
                <a:solidFill>
                  <a:srgbClr val="FF0000"/>
                </a:solidFill>
                <a:latin typeface="Simplified Arabic" pitchFamily="18" charset="-78"/>
                <a:cs typeface="Simplified Arabic" pitchFamily="18" charset="-78"/>
              </a:rPr>
              <a:t>كما تناولنا معوقات التنمية المستدامة.</a:t>
            </a: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3185427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432135"/>
            <a:ext cx="1879649" cy="309233"/>
          </a:xfrm>
          <a:prstGeom prst="rect">
            <a:avLst/>
          </a:prstGeom>
          <a:noFill/>
          <a:ln>
            <a:noFill/>
          </a:ln>
        </p:spPr>
      </p:pic>
      <p:sp>
        <p:nvSpPr>
          <p:cNvPr id="5" name="مستطيل 4"/>
          <p:cNvSpPr/>
          <p:nvPr/>
        </p:nvSpPr>
        <p:spPr>
          <a:xfrm>
            <a:off x="119336" y="476672"/>
            <a:ext cx="11937363" cy="2554545"/>
          </a:xfrm>
          <a:prstGeom prst="rect">
            <a:avLst/>
          </a:prstGeom>
        </p:spPr>
        <p:txBody>
          <a:bodyPr wrap="square">
            <a:spAutoFit/>
          </a:bodyPr>
          <a:lstStyle/>
          <a:p>
            <a:pPr algn="r" rtl="1"/>
            <a:r>
              <a:rPr lang="ar-SA" sz="3200" b="1" dirty="0">
                <a:solidFill>
                  <a:schemeClr val="tx1"/>
                </a:solidFill>
                <a:latin typeface="Simplified Arabic" pitchFamily="18" charset="-78"/>
                <a:cs typeface="Simplified Arabic" pitchFamily="18" charset="-78"/>
              </a:rPr>
              <a:t>مصادر المحاضرة </a:t>
            </a:r>
            <a:r>
              <a:rPr lang="ar-SA" sz="3200" b="1" dirty="0"/>
              <a:t>الرجاء الاطلاع على المصادر التالية</a:t>
            </a:r>
          </a:p>
          <a:p>
            <a:pPr marL="457200" indent="-457200" algn="r" rtl="1">
              <a:buFont typeface="Wingdings" pitchFamily="2" charset="2"/>
              <a:buChar char="q"/>
            </a:pPr>
            <a:r>
              <a:rPr lang="ar-SA" sz="3200" b="1" dirty="0">
                <a:solidFill>
                  <a:schemeClr val="tx1">
                    <a:lumMod val="95000"/>
                    <a:lumOff val="5000"/>
                  </a:schemeClr>
                </a:solidFill>
              </a:rPr>
              <a:t>الكتاب المقر بالتوصيف التخطيط التربوي المعاصر، صالح أحمد عبابنة، دار المسيرة، 2015 ، ط،1 .</a:t>
            </a:r>
          </a:p>
          <a:p>
            <a:pPr marL="457200" indent="-457200" algn="r" rtl="1">
              <a:buFont typeface="Wingdings" pitchFamily="2" charset="2"/>
              <a:buChar char="q"/>
            </a:pPr>
            <a:r>
              <a:rPr lang="ar-SA" sz="3200" b="1" dirty="0">
                <a:solidFill>
                  <a:schemeClr val="tx1">
                    <a:lumMod val="95000"/>
                    <a:lumOff val="5000"/>
                  </a:schemeClr>
                </a:solidFill>
              </a:rPr>
              <a:t>الخطيط للتنمية المستدامة، محمد مخلص، حامد الشراري، دار ابن رشد، الرياض ، 2023م.</a:t>
            </a:r>
            <a:endParaRPr lang="en-US" sz="3200" b="1" dirty="0">
              <a:solidFill>
                <a:schemeClr val="tx1"/>
              </a:solidFill>
              <a:latin typeface="Simplified Arabic" pitchFamily="18" charset="-78"/>
              <a:cs typeface="Simplified Arabic" pitchFamily="18" charset="-78"/>
            </a:endParaRPr>
          </a:p>
        </p:txBody>
      </p:sp>
      <p:sp>
        <p:nvSpPr>
          <p:cNvPr id="10" name="Google Shape;110;p1"/>
          <p:cNvSpPr/>
          <p:nvPr/>
        </p:nvSpPr>
        <p:spPr>
          <a:xfrm>
            <a:off x="3503712" y="6140193"/>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a:t>
            </a:r>
            <a:r>
              <a:rPr lang="ar-SA" sz="2800" b="1" dirty="0">
                <a:solidFill>
                  <a:srgbClr val="2D3956"/>
                </a:solidFill>
                <a:latin typeface="Tajawal Medium"/>
                <a:cs typeface="Tajawal Medium"/>
                <a:sym typeface="Tajawal Medium"/>
              </a:rPr>
              <a:t>العاشرة : التخطيط التربوي 712</a:t>
            </a:r>
            <a:endParaRPr dirty="0"/>
          </a:p>
        </p:txBody>
      </p:sp>
    </p:spTree>
    <p:extLst>
      <p:ext uri="{BB962C8B-B14F-4D97-AF65-F5344CB8AC3E}">
        <p14:creationId xmlns:p14="http://schemas.microsoft.com/office/powerpoint/2010/main" val="1889488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6">
            <a:alphaModFix/>
          </a:blip>
          <a:srcRect/>
          <a:stretch/>
        </p:blipFill>
        <p:spPr>
          <a:xfrm>
            <a:off x="367466" y="542565"/>
            <a:ext cx="2758843" cy="753090"/>
          </a:xfrm>
          <a:prstGeom prst="rect">
            <a:avLst/>
          </a:prstGeom>
          <a:noFill/>
          <a:ln>
            <a:noFill/>
          </a:ln>
        </p:spPr>
      </p:pic>
    </p:spTree>
    <p:extLst>
      <p:ext uri="{BB962C8B-B14F-4D97-AF65-F5344CB8AC3E}">
        <p14:creationId xmlns:p14="http://schemas.microsoft.com/office/powerpoint/2010/main" val="3609915498"/>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1754</TotalTime>
  <Words>4529</Words>
  <Application>Microsoft Office PowerPoint</Application>
  <PresentationFormat>Widescreen</PresentationFormat>
  <Paragraphs>286</Paragraphs>
  <Slides>42</Slides>
  <Notes>42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Calibri</vt:lpstr>
      <vt:lpstr>Tajawal Medium</vt:lpstr>
      <vt:lpstr>Times New Roman</vt:lpstr>
      <vt:lpstr>Wingdings</vt:lpstr>
      <vt:lpstr>Arial</vt:lpstr>
      <vt:lpstr>Symbol</vt:lpstr>
      <vt:lpstr>Simplified Arabic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mohmed mokhles</cp:lastModifiedBy>
  <cp:revision>192</cp:revision>
  <dcterms:created xsi:type="dcterms:W3CDTF">2023-04-29T09:08:23Z</dcterms:created>
  <dcterms:modified xsi:type="dcterms:W3CDTF">2023-07-05T06:55:00Z</dcterms:modified>
</cp:coreProperties>
</file>