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90" r:id="rId4"/>
  </p:sldMasterIdLst>
  <p:notesMasterIdLst>
    <p:notesMasterId r:id="rId49"/>
  </p:notesMasterIdLst>
  <p:sldIdLst>
    <p:sldId id="480" r:id="rId5"/>
    <p:sldId id="303" r:id="rId6"/>
    <p:sldId id="481" r:id="rId7"/>
    <p:sldId id="1141" r:id="rId8"/>
    <p:sldId id="1069" r:id="rId9"/>
    <p:sldId id="1107" r:id="rId10"/>
    <p:sldId id="1120" r:id="rId11"/>
    <p:sldId id="1129" r:id="rId12"/>
    <p:sldId id="1130" r:id="rId13"/>
    <p:sldId id="1131" r:id="rId14"/>
    <p:sldId id="1113" r:id="rId15"/>
    <p:sldId id="1122" r:id="rId16"/>
    <p:sldId id="1138" r:id="rId17"/>
    <p:sldId id="1132" r:id="rId18"/>
    <p:sldId id="1133" r:id="rId19"/>
    <p:sldId id="1143" r:id="rId20"/>
    <p:sldId id="1134" r:id="rId21"/>
    <p:sldId id="1135" r:id="rId22"/>
    <p:sldId id="1125" r:id="rId23"/>
    <p:sldId id="1033" r:id="rId24"/>
    <p:sldId id="1123" r:id="rId25"/>
    <p:sldId id="1121" r:id="rId26"/>
    <p:sldId id="1137" r:id="rId27"/>
    <p:sldId id="1165" r:id="rId28"/>
    <p:sldId id="1166" r:id="rId29"/>
    <p:sldId id="1167" r:id="rId30"/>
    <p:sldId id="1168" r:id="rId31"/>
    <p:sldId id="1170" r:id="rId32"/>
    <p:sldId id="1139" r:id="rId33"/>
    <p:sldId id="1169" r:id="rId34"/>
    <p:sldId id="1171" r:id="rId35"/>
    <p:sldId id="1172" r:id="rId36"/>
    <p:sldId id="1173" r:id="rId37"/>
    <p:sldId id="1157" r:id="rId38"/>
    <p:sldId id="1158" r:id="rId39"/>
    <p:sldId id="1159" r:id="rId40"/>
    <p:sldId id="1160" r:id="rId41"/>
    <p:sldId id="1161" r:id="rId42"/>
    <p:sldId id="1162" r:id="rId43"/>
    <p:sldId id="1155" r:id="rId44"/>
    <p:sldId id="1163" r:id="rId45"/>
    <p:sldId id="1145" r:id="rId46"/>
    <p:sldId id="1106" r:id="rId47"/>
    <p:sldId id="349" r:id="rId48"/>
  </p:sldIdLst>
  <p:sldSz cx="14630400" cy="8229600"/>
  <p:notesSz cx="8229600" cy="14630400"/>
  <p:embeddedFontLst>
    <p:embeddedFont>
      <p:font typeface="Alexandria" pitchFamily="2" charset="-78"/>
      <p:regular r:id="rId50"/>
      <p:bold r:id="rId51"/>
    </p:embeddedFont>
    <p:embeddedFont>
      <p:font typeface="Alexandria Bold" pitchFamily="2" charset="-78"/>
      <p:bold r:id="rId52"/>
    </p:embeddedFont>
    <p:embeddedFont>
      <p:font typeface="Alexandria Light" pitchFamily="2" charset="-78"/>
      <p:regular r:id="rId5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F88"/>
    <a:srgbClr val="007B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10"/>
  </p:normalViewPr>
  <p:slideViewPr>
    <p:cSldViewPr snapToGrid="0" snapToObjects="1">
      <p:cViewPr varScale="1">
        <p:scale>
          <a:sx n="59" d="100"/>
          <a:sy n="59" d="100"/>
        </p:scale>
        <p:origin x="732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font" Target="fonts/font1.fntdata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4.fntdata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font" Target="fonts/font2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4876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282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413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074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31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795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909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193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315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610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796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0867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4630400" cy="82296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9424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1689078" cy="715518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92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2100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4143180" y="-4"/>
            <a:ext cx="10487221" cy="82296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44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360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353312" y="1348740"/>
            <a:ext cx="11923776" cy="553212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92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6637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998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3.svg"/><Relationship Id="rId5" Type="http://schemas.openxmlformats.org/officeDocument/2006/relationships/image" Target="../media/image17.sv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svg"/><Relationship Id="rId13" Type="http://schemas.openxmlformats.org/officeDocument/2006/relationships/image" Target="../media/image80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12" Type="http://schemas.openxmlformats.org/officeDocument/2006/relationships/image" Target="../media/image79.png"/><Relationship Id="rId17" Type="http://schemas.openxmlformats.org/officeDocument/2006/relationships/image" Target="../media/image84.svg"/><Relationship Id="rId2" Type="http://schemas.openxmlformats.org/officeDocument/2006/relationships/image" Target="../media/image9.png"/><Relationship Id="rId16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11" Type="http://schemas.openxmlformats.org/officeDocument/2006/relationships/image" Target="../media/image78.svg"/><Relationship Id="rId5" Type="http://schemas.openxmlformats.org/officeDocument/2006/relationships/image" Target="../media/image72.svg"/><Relationship Id="rId15" Type="http://schemas.openxmlformats.org/officeDocument/2006/relationships/image" Target="../media/image8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Relationship Id="rId14" Type="http://schemas.openxmlformats.org/officeDocument/2006/relationships/image" Target="../media/image81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svg"/><Relationship Id="rId13" Type="http://schemas.openxmlformats.org/officeDocument/2006/relationships/image" Target="../media/image96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12" Type="http://schemas.openxmlformats.org/officeDocument/2006/relationships/image" Target="../media/image95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sv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0" Type="http://schemas.openxmlformats.org/officeDocument/2006/relationships/image" Target="../media/image93.svg"/><Relationship Id="rId4" Type="http://schemas.openxmlformats.org/officeDocument/2006/relationships/image" Target="../media/image87.svg"/><Relationship Id="rId9" Type="http://schemas.openxmlformats.org/officeDocument/2006/relationships/image" Target="../media/image92.png"/><Relationship Id="rId14" Type="http://schemas.openxmlformats.org/officeDocument/2006/relationships/image" Target="../media/image97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svg"/><Relationship Id="rId3" Type="http://schemas.openxmlformats.org/officeDocument/2006/relationships/image" Target="../media/image101.png"/><Relationship Id="rId7" Type="http://schemas.openxmlformats.org/officeDocument/2006/relationships/image" Target="../media/image10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svg"/><Relationship Id="rId5" Type="http://schemas.openxmlformats.org/officeDocument/2006/relationships/image" Target="../media/image103.png"/><Relationship Id="rId10" Type="http://schemas.openxmlformats.org/officeDocument/2006/relationships/image" Target="../media/image108.svg"/><Relationship Id="rId4" Type="http://schemas.openxmlformats.org/officeDocument/2006/relationships/image" Target="../media/image102.svg"/><Relationship Id="rId9" Type="http://schemas.openxmlformats.org/officeDocument/2006/relationships/image" Target="../media/image10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svg"/><Relationship Id="rId13" Type="http://schemas.openxmlformats.org/officeDocument/2006/relationships/image" Target="../media/image120.png"/><Relationship Id="rId3" Type="http://schemas.openxmlformats.org/officeDocument/2006/relationships/image" Target="../media/image110.png"/><Relationship Id="rId7" Type="http://schemas.openxmlformats.org/officeDocument/2006/relationships/image" Target="../media/image114.png"/><Relationship Id="rId12" Type="http://schemas.openxmlformats.org/officeDocument/2006/relationships/image" Target="../media/image119.png"/><Relationship Id="rId17" Type="http://schemas.openxmlformats.org/officeDocument/2006/relationships/image" Target="../media/image124.svg"/><Relationship Id="rId2" Type="http://schemas.openxmlformats.org/officeDocument/2006/relationships/image" Target="../media/image9.png"/><Relationship Id="rId16" Type="http://schemas.openxmlformats.org/officeDocument/2006/relationships/image" Target="../media/image1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3.png"/><Relationship Id="rId11" Type="http://schemas.openxmlformats.org/officeDocument/2006/relationships/image" Target="../media/image118.svg"/><Relationship Id="rId5" Type="http://schemas.openxmlformats.org/officeDocument/2006/relationships/image" Target="../media/image112.svg"/><Relationship Id="rId15" Type="http://schemas.openxmlformats.org/officeDocument/2006/relationships/image" Target="../media/image122.png"/><Relationship Id="rId10" Type="http://schemas.openxmlformats.org/officeDocument/2006/relationships/image" Target="../media/image117.png"/><Relationship Id="rId4" Type="http://schemas.openxmlformats.org/officeDocument/2006/relationships/image" Target="../media/image111.png"/><Relationship Id="rId9" Type="http://schemas.openxmlformats.org/officeDocument/2006/relationships/image" Target="../media/image116.png"/><Relationship Id="rId14" Type="http://schemas.openxmlformats.org/officeDocument/2006/relationships/image" Target="../media/image121.sv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9.sv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3.png"/><Relationship Id="rId4" Type="http://schemas.openxmlformats.org/officeDocument/2006/relationships/image" Target="../media/image13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7.png"/><Relationship Id="rId4" Type="http://schemas.openxmlformats.org/officeDocument/2006/relationships/image" Target="../media/image1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928723" y="523113"/>
            <a:ext cx="7648863" cy="764627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1479" y="7312174"/>
            <a:ext cx="1205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PRL 622</a:t>
            </a:r>
          </a:p>
        </p:txBody>
      </p:sp>
      <p:sp>
        <p:nvSpPr>
          <p:cNvPr id="14" name="Oval 13"/>
          <p:cNvSpPr/>
          <p:nvPr/>
        </p:nvSpPr>
        <p:spPr>
          <a:xfrm>
            <a:off x="7315201" y="604765"/>
            <a:ext cx="7262386" cy="7482971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33541" y="323584"/>
            <a:ext cx="3545586" cy="1655546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81FFD5D8-CC6B-373D-76A4-BEEE7ED8FB45}"/>
              </a:ext>
            </a:extLst>
          </p:cNvPr>
          <p:cNvSpPr/>
          <p:nvPr/>
        </p:nvSpPr>
        <p:spPr>
          <a:xfrm>
            <a:off x="922127" y="2919055"/>
            <a:ext cx="6738985" cy="7440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1097280" rtl="1" eaLnBrk="1" fontAlgn="auto" latinLnBrk="0" hangingPunct="1">
              <a:lnSpc>
                <a:spcPts val="58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مقرر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حملات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العلاقات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العامة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F277A7CB-CF16-04C6-ADF0-D4086CF75BBD}"/>
              </a:ext>
            </a:extLst>
          </p:cNvPr>
          <p:cNvSpPr/>
          <p:nvPr/>
        </p:nvSpPr>
        <p:spPr>
          <a:xfrm>
            <a:off x="3779127" y="5452257"/>
            <a:ext cx="1873091" cy="447770"/>
          </a:xfrm>
          <a:prstGeom prst="roundRect">
            <a:avLst>
              <a:gd name="adj" fmla="val 17872"/>
            </a:avLst>
          </a:prstGeom>
          <a:solidFill>
            <a:srgbClr val="CCF1FF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5AEF441F-97C0-35A9-DDE2-CB9E091FB21E}"/>
              </a:ext>
            </a:extLst>
          </p:cNvPr>
          <p:cNvSpPr/>
          <p:nvPr/>
        </p:nvSpPr>
        <p:spPr>
          <a:xfrm>
            <a:off x="4148745" y="5491148"/>
            <a:ext cx="1360598" cy="304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109728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المحاضرة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ar-EG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السادسة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56D2739A-12EC-D7EF-9B8C-F899A0D08C76}"/>
              </a:ext>
            </a:extLst>
          </p:cNvPr>
          <p:cNvSpPr/>
          <p:nvPr/>
        </p:nvSpPr>
        <p:spPr>
          <a:xfrm>
            <a:off x="1378859" y="5415920"/>
            <a:ext cx="6747058" cy="7620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1097280" rtl="1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FB9351-29E8-0891-8DC1-26373F7E226A}"/>
              </a:ext>
            </a:extLst>
          </p:cNvPr>
          <p:cNvSpPr txBox="1"/>
          <p:nvPr/>
        </p:nvSpPr>
        <p:spPr>
          <a:xfrm>
            <a:off x="645188" y="6288022"/>
            <a:ext cx="73152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exandria" charset="0"/>
                <a:ea typeface="+mn-ea"/>
                <a:cs typeface="Alexandria" charset="0"/>
              </a:rPr>
              <a:t>Prepared by Dr. Mona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exandria" charset="0"/>
                <a:ea typeface="+mn-ea"/>
                <a:cs typeface="Alexandria" charset="0"/>
              </a:rPr>
              <a:t>Elhoseny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E47913-B3C3-F9A1-A473-8AC3D46D79C0}"/>
              </a:ext>
            </a:extLst>
          </p:cNvPr>
          <p:cNvSpPr txBox="1"/>
          <p:nvPr/>
        </p:nvSpPr>
        <p:spPr>
          <a:xfrm>
            <a:off x="491145" y="4091544"/>
            <a:ext cx="73152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Public Relations Campaigns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1990" y="-69670"/>
            <a:ext cx="15196502" cy="8464733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0"/>
            <a:ext cx="14630399" cy="6979744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21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52251"/>
            <a:ext cx="10391597" cy="6360958"/>
          </a:xfrm>
        </p:spPr>
      </p:pic>
      <p:sp>
        <p:nvSpPr>
          <p:cNvPr id="10" name="Rectangle: Rounded Corners 9"/>
          <p:cNvSpPr/>
          <p:nvPr/>
        </p:nvSpPr>
        <p:spPr>
          <a:xfrm>
            <a:off x="7760367" y="4201940"/>
            <a:ext cx="3514577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06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51022" y="7425047"/>
            <a:ext cx="5863756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6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Mona </a:t>
            </a:r>
            <a:r>
              <a:rPr kumimoji="0" lang="en-US" sz="336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Elhoseny</a:t>
            </a:r>
            <a:endParaRPr kumimoji="0" lang="en-US" sz="336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1022" y="6997160"/>
            <a:ext cx="586375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8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739600" y="71747"/>
            <a:ext cx="2766169" cy="12916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048258E-DDF9-5CD0-1D8D-F4D5B0754699}"/>
              </a:ext>
            </a:extLst>
          </p:cNvPr>
          <p:cNvSpPr txBox="1"/>
          <p:nvPr/>
        </p:nvSpPr>
        <p:spPr>
          <a:xfrm>
            <a:off x="7942201" y="2519718"/>
            <a:ext cx="6365846" cy="12587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الذهنية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وعلاقتها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بحملات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 Bold" pitchFamily="34" charset="0"/>
              <a:ea typeface="Alexandria Bold" pitchFamily="34" charset="-122"/>
              <a:cs typeface="Alexandria Bold" pitchFamily="34" charset="-120"/>
            </a:endParaRPr>
          </a:p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00B0F0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                              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العلاقات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العامة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في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العصر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الرقمي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98EB394A-6232-9BB4-9731-058EAF55698D}"/>
              </a:ext>
            </a:extLst>
          </p:cNvPr>
          <p:cNvSpPr/>
          <p:nvPr/>
        </p:nvSpPr>
        <p:spPr>
          <a:xfrm>
            <a:off x="3595298" y="5402564"/>
            <a:ext cx="11098981" cy="9874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بعد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مناقشة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اختيار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الوسائل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والأدوات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الرقمية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والمؤثرين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،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ننتقل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الآن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إلى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النتيجة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النهائية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لهذه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الجهود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: </a:t>
            </a:r>
          </a:p>
          <a:p>
            <a:pPr marL="0" marR="0" lvl="0" indent="0" algn="ct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الصورة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الذهنية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،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التي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تمثل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الهدف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الاستراتيجي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الأسمى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لحملات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العلاقات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550" b="0" i="0" u="none" strike="noStrike" kern="120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العامة</a:t>
            </a: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.</a:t>
            </a:r>
            <a:endParaRPr kumimoji="0" lang="en-US" sz="15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5D387944-8E00-7331-3B2E-B1EE82BC0F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518" y="1277587"/>
            <a:ext cx="14197364" cy="665037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 flipV="1">
            <a:off x="3151414" y="549712"/>
            <a:ext cx="11478986" cy="513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6518" y="95432"/>
            <a:ext cx="2766169" cy="1291612"/>
          </a:xfrm>
          <a:prstGeom prst="rect">
            <a:avLst/>
          </a:prstGeom>
        </p:spPr>
      </p:pic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FAE6B688-3DC9-58E2-D9EE-09EA1403787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1970" y="1497630"/>
            <a:ext cx="11090366" cy="1753233"/>
          </a:xfrm>
          <a:prstGeom prst="rect">
            <a:avLst/>
          </a:prstGeom>
        </p:spPr>
      </p:pic>
      <p:sp>
        <p:nvSpPr>
          <p:cNvPr id="7" name="Shape 0">
            <a:extLst>
              <a:ext uri="{FF2B5EF4-FFF2-40B4-BE49-F238E27FC236}">
                <a16:creationId xmlns:a16="http://schemas.microsoft.com/office/drawing/2014/main" id="{91FCEB35-B586-9F9D-FA46-410971F0ABE1}"/>
              </a:ext>
            </a:extLst>
          </p:cNvPr>
          <p:cNvSpPr/>
          <p:nvPr/>
        </p:nvSpPr>
        <p:spPr>
          <a:xfrm>
            <a:off x="11914941" y="414509"/>
            <a:ext cx="1512451" cy="373142"/>
          </a:xfrm>
          <a:prstGeom prst="roundRect">
            <a:avLst>
              <a:gd name="adj" fmla="val 17872"/>
            </a:avLst>
          </a:prstGeom>
          <a:solidFill>
            <a:srgbClr val="D7DF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81576A90-B253-E6A9-4629-4613EFFCC6F7}"/>
              </a:ext>
            </a:extLst>
          </p:cNvPr>
          <p:cNvSpPr/>
          <p:nvPr/>
        </p:nvSpPr>
        <p:spPr>
          <a:xfrm>
            <a:off x="12034003" y="432430"/>
            <a:ext cx="1274326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المفهوم الأساسي</a:t>
            </a: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B92870C4-1A25-C755-BD54-03D93E774CAB}"/>
              </a:ext>
            </a:extLst>
          </p:cNvPr>
          <p:cNvSpPr/>
          <p:nvPr/>
        </p:nvSpPr>
        <p:spPr>
          <a:xfrm>
            <a:off x="8153876" y="3429458"/>
            <a:ext cx="5563672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ما هي الصورة الذهنية؟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2" name="Text 3">
            <a:extLst>
              <a:ext uri="{FF2B5EF4-FFF2-40B4-BE49-F238E27FC236}">
                <a16:creationId xmlns:a16="http://schemas.microsoft.com/office/drawing/2014/main" id="{4920E3EA-4D86-EC5C-9008-640AFA356A07}"/>
              </a:ext>
            </a:extLst>
          </p:cNvPr>
          <p:cNvSpPr/>
          <p:nvPr/>
        </p:nvSpPr>
        <p:spPr>
          <a:xfrm>
            <a:off x="1258882" y="3911120"/>
            <a:ext cx="763202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الصورة الذهنية هي مجموعة التصورات والانطباعات العاطفية والمعرفية التي يحملها الجمهور عن المنظمة أو العلامة،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بناءً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على تجاربه وتفاعلاته المتراكمة عبر الزمن.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Text 4">
            <a:extLst>
              <a:ext uri="{FF2B5EF4-FFF2-40B4-BE49-F238E27FC236}">
                <a16:creationId xmlns:a16="http://schemas.microsoft.com/office/drawing/2014/main" id="{93BE000B-FDFA-EBFC-AFAB-B82D3583B9C6}"/>
              </a:ext>
            </a:extLst>
          </p:cNvPr>
          <p:cNvSpPr/>
          <p:nvPr/>
        </p:nvSpPr>
        <p:spPr>
          <a:xfrm>
            <a:off x="1258882" y="5021919"/>
            <a:ext cx="763202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في الإعلام الرقمي، تتشكل الصورة الذهنية بوتيرة أسرع مقارنة بالإعلام التقليدي، نظرًا لطبيعة التفاعل الفوري وانتشار المحتوى وسهولة إعادة إنتاج الرسائل.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B46C399B-3245-1110-6E57-296409915CC3}"/>
              </a:ext>
            </a:extLst>
          </p:cNvPr>
          <p:cNvSpPr/>
          <p:nvPr/>
        </p:nvSpPr>
        <p:spPr>
          <a:xfrm>
            <a:off x="8798480" y="4570434"/>
            <a:ext cx="4628912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"الصورة الذهنية هي الخلاصة الاسترجاعية لكل الخبرات والمعلومات والانطباعات"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Shape 6">
            <a:extLst>
              <a:ext uri="{FF2B5EF4-FFF2-40B4-BE49-F238E27FC236}">
                <a16:creationId xmlns:a16="http://schemas.microsoft.com/office/drawing/2014/main" id="{69E42B93-6367-E5A8-C45B-1FDD731049D9}"/>
              </a:ext>
            </a:extLst>
          </p:cNvPr>
          <p:cNvSpPr/>
          <p:nvPr/>
        </p:nvSpPr>
        <p:spPr>
          <a:xfrm>
            <a:off x="13702188" y="4570434"/>
            <a:ext cx="22860" cy="635079"/>
          </a:xfrm>
          <a:prstGeom prst="rect">
            <a:avLst/>
          </a:prstGeom>
          <a:solidFill>
            <a:srgbClr val="3257B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E1E902D-1306-86CF-F18F-0F411135795E}"/>
              </a:ext>
            </a:extLst>
          </p:cNvPr>
          <p:cNvSpPr/>
          <p:nvPr/>
        </p:nvSpPr>
        <p:spPr>
          <a:xfrm>
            <a:off x="5179612" y="103223"/>
            <a:ext cx="1043371" cy="92911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دمة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601215C-D3FE-BDC5-EEA6-A2D0CD71253A}"/>
              </a:ext>
            </a:extLst>
          </p:cNvPr>
          <p:cNvSpPr txBox="1"/>
          <p:nvPr/>
        </p:nvSpPr>
        <p:spPr>
          <a:xfrm>
            <a:off x="5371304" y="370005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ar-EG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أولا</a:t>
            </a:r>
            <a:r>
              <a:rPr kumimoji="0" lang="ar-EG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ً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D6DB07-6499-9FC7-625E-154922BFD1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189F15-8C31-A998-BBB0-E35FCC8D09B3}"/>
              </a:ext>
            </a:extLst>
          </p:cNvPr>
          <p:cNvSpPr/>
          <p:nvPr/>
        </p:nvSpPr>
        <p:spPr>
          <a:xfrm>
            <a:off x="521622" y="1063092"/>
            <a:ext cx="13892260" cy="6977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D3C7BA3-2E3C-1E53-1A98-A9D2B4B13CED}"/>
              </a:ext>
            </a:extLst>
          </p:cNvPr>
          <p:cNvSpPr/>
          <p:nvPr/>
        </p:nvSpPr>
        <p:spPr>
          <a:xfrm>
            <a:off x="3151414" y="384477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CEC30A4-65C0-EF45-5D2C-2C0B79B9CB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2E518BB4-F1FB-94A0-986F-0BE4CB39169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836" y="1222390"/>
            <a:ext cx="4415155" cy="6622733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9447C072-14C7-B25F-3D67-919494437163}"/>
              </a:ext>
            </a:extLst>
          </p:cNvPr>
          <p:cNvSpPr/>
          <p:nvPr/>
        </p:nvSpPr>
        <p:spPr>
          <a:xfrm>
            <a:off x="6272570" y="1575407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الفرق بين الهوية والصورة الذهنية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95B3A48E-84D0-B69C-1C1F-F25AC7ED7A22}"/>
              </a:ext>
            </a:extLst>
          </p:cNvPr>
          <p:cNvSpPr/>
          <p:nvPr/>
        </p:nvSpPr>
        <p:spPr>
          <a:xfrm>
            <a:off x="6280190" y="2747010"/>
            <a:ext cx="7556421" cy="3017401"/>
          </a:xfrm>
          <a:prstGeom prst="roundRect">
            <a:avLst>
              <a:gd name="adj" fmla="val 3182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2">
            <a:extLst>
              <a:ext uri="{FF2B5EF4-FFF2-40B4-BE49-F238E27FC236}">
                <a16:creationId xmlns:a16="http://schemas.microsoft.com/office/drawing/2014/main" id="{4883FB75-27A5-0E10-7E23-C2F043003C05}"/>
              </a:ext>
            </a:extLst>
          </p:cNvPr>
          <p:cNvSpPr/>
          <p:nvPr/>
        </p:nvSpPr>
        <p:spPr>
          <a:xfrm>
            <a:off x="10153770" y="2747010"/>
            <a:ext cx="3675221" cy="1461016"/>
          </a:xfrm>
          <a:prstGeom prst="roundRect">
            <a:avLst>
              <a:gd name="adj" fmla="val 5706"/>
            </a:avLst>
          </a:prstGeom>
          <a:solidFill>
            <a:srgbClr val="E9ECF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80948F92-5FFA-DD5C-1A5E-06FBD060A889}"/>
              </a:ext>
            </a:extLst>
          </p:cNvPr>
          <p:cNvSpPr/>
          <p:nvPr/>
        </p:nvSpPr>
        <p:spPr>
          <a:xfrm>
            <a:off x="11149727" y="302004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الهوية الفعلية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693A0C93-76AC-2F7B-E242-6FAFC43BB8B9}"/>
              </a:ext>
            </a:extLst>
          </p:cNvPr>
          <p:cNvSpPr/>
          <p:nvPr/>
        </p:nvSpPr>
        <p:spPr>
          <a:xfrm>
            <a:off x="10256758" y="3603244"/>
            <a:ext cx="3373874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ما نحن عليه حقاً - القيم، الرسالة، الممارسات الفعلية للمنظمة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Shape 5">
            <a:extLst>
              <a:ext uri="{FF2B5EF4-FFF2-40B4-BE49-F238E27FC236}">
                <a16:creationId xmlns:a16="http://schemas.microsoft.com/office/drawing/2014/main" id="{C480CDA2-6573-2688-D921-D2A17C87C5A9}"/>
              </a:ext>
            </a:extLst>
          </p:cNvPr>
          <p:cNvSpPr/>
          <p:nvPr/>
        </p:nvSpPr>
        <p:spPr>
          <a:xfrm>
            <a:off x="6299240" y="2790931"/>
            <a:ext cx="3770590" cy="1461016"/>
          </a:xfrm>
          <a:prstGeom prst="rect">
            <a:avLst/>
          </a:prstGeom>
          <a:solidFill>
            <a:srgbClr val="E9ECF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6">
            <a:extLst>
              <a:ext uri="{FF2B5EF4-FFF2-40B4-BE49-F238E27FC236}">
                <a16:creationId xmlns:a16="http://schemas.microsoft.com/office/drawing/2014/main" id="{3827FFA0-DF47-D756-941B-D805D9C58A19}"/>
              </a:ext>
            </a:extLst>
          </p:cNvPr>
          <p:cNvSpPr/>
          <p:nvPr/>
        </p:nvSpPr>
        <p:spPr>
          <a:xfrm>
            <a:off x="6287810" y="3152299"/>
            <a:ext cx="22860" cy="1461016"/>
          </a:xfrm>
          <a:prstGeom prst="roundRect">
            <a:avLst>
              <a:gd name="adj" fmla="val 364651"/>
            </a:avLst>
          </a:prstGeom>
          <a:solidFill>
            <a:srgbClr val="CFD2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10015C81-0F33-D2D5-1AD5-C425B51BE262}"/>
              </a:ext>
            </a:extLst>
          </p:cNvPr>
          <p:cNvSpPr/>
          <p:nvPr/>
        </p:nvSpPr>
        <p:spPr>
          <a:xfrm>
            <a:off x="7379137" y="301820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الفجوة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8">
            <a:extLst>
              <a:ext uri="{FF2B5EF4-FFF2-40B4-BE49-F238E27FC236}">
                <a16:creationId xmlns:a16="http://schemas.microsoft.com/office/drawing/2014/main" id="{6C099EC6-76DE-E2F0-D562-3A6B1C50F7F2}"/>
              </a:ext>
            </a:extLst>
          </p:cNvPr>
          <p:cNvSpPr/>
          <p:nvPr/>
        </p:nvSpPr>
        <p:spPr>
          <a:xfrm>
            <a:off x="6486168" y="3547493"/>
            <a:ext cx="3373874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المسافة بين الواقع والتصور - هدف العلاقات العامة تقليصها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Shape 9">
            <a:extLst>
              <a:ext uri="{FF2B5EF4-FFF2-40B4-BE49-F238E27FC236}">
                <a16:creationId xmlns:a16="http://schemas.microsoft.com/office/drawing/2014/main" id="{DA40947D-C2C3-B9E2-8A27-9C012BB4623F}"/>
              </a:ext>
            </a:extLst>
          </p:cNvPr>
          <p:cNvSpPr/>
          <p:nvPr/>
        </p:nvSpPr>
        <p:spPr>
          <a:xfrm>
            <a:off x="6287810" y="4613315"/>
            <a:ext cx="7541181" cy="1143476"/>
          </a:xfrm>
          <a:prstGeom prst="rect">
            <a:avLst/>
          </a:prstGeom>
          <a:solidFill>
            <a:srgbClr val="E9ECF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Shape 10">
            <a:extLst>
              <a:ext uri="{FF2B5EF4-FFF2-40B4-BE49-F238E27FC236}">
                <a16:creationId xmlns:a16="http://schemas.microsoft.com/office/drawing/2014/main" id="{DDBF2A56-7328-8159-0649-A84E97432DF9}"/>
              </a:ext>
            </a:extLst>
          </p:cNvPr>
          <p:cNvSpPr/>
          <p:nvPr/>
        </p:nvSpPr>
        <p:spPr>
          <a:xfrm>
            <a:off x="6287810" y="4613315"/>
            <a:ext cx="7541181" cy="22860"/>
          </a:xfrm>
          <a:prstGeom prst="roundRect">
            <a:avLst>
              <a:gd name="adj" fmla="val 364651"/>
            </a:avLst>
          </a:prstGeom>
          <a:solidFill>
            <a:srgbClr val="CFD2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11">
            <a:extLst>
              <a:ext uri="{FF2B5EF4-FFF2-40B4-BE49-F238E27FC236}">
                <a16:creationId xmlns:a16="http://schemas.microsoft.com/office/drawing/2014/main" id="{DA91FDF0-1369-5C43-E04F-7A78A7383442}"/>
              </a:ext>
            </a:extLst>
          </p:cNvPr>
          <p:cNvSpPr/>
          <p:nvPr/>
        </p:nvSpPr>
        <p:spPr>
          <a:xfrm>
            <a:off x="11149727" y="468584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الذهنية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0" name="Text 12">
            <a:extLst>
              <a:ext uri="{FF2B5EF4-FFF2-40B4-BE49-F238E27FC236}">
                <a16:creationId xmlns:a16="http://schemas.microsoft.com/office/drawing/2014/main" id="{FCD00D95-7157-EB21-99D2-09E3A98369F1}"/>
              </a:ext>
            </a:extLst>
          </p:cNvPr>
          <p:cNvSpPr/>
          <p:nvPr/>
        </p:nvSpPr>
        <p:spPr>
          <a:xfrm>
            <a:off x="6486168" y="5240893"/>
            <a:ext cx="7144464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كيف يراها الجمهور -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التصورات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والانطباعات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المتراكمة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Text 13">
            <a:extLst>
              <a:ext uri="{FF2B5EF4-FFF2-40B4-BE49-F238E27FC236}">
                <a16:creationId xmlns:a16="http://schemas.microsoft.com/office/drawing/2014/main" id="{DBDDF371-28D9-73DC-67BE-18BDB97E650C}"/>
              </a:ext>
            </a:extLst>
          </p:cNvPr>
          <p:cNvSpPr/>
          <p:nvPr/>
        </p:nvSpPr>
        <p:spPr>
          <a:xfrm>
            <a:off x="6280190" y="6224520"/>
            <a:ext cx="75564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العلاقات العامة تعمل كجسر لتقليل الفجوة بين ما تكونه المنظمة فعلياً وكيف يدركها الجمهور، من خلال الاتصال الاستراتيجي والشفافية.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73705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929BB-E0B6-0D0C-1F87-73A097C72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E5D0B6C-3589-08AD-695F-E60B9B257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8555" y="1040525"/>
            <a:ext cx="5354598" cy="6853610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5BE437-2456-F1B6-3499-A5AAA5E29B35}"/>
              </a:ext>
            </a:extLst>
          </p:cNvPr>
          <p:cNvSpPr/>
          <p:nvPr/>
        </p:nvSpPr>
        <p:spPr>
          <a:xfrm>
            <a:off x="677917" y="1377150"/>
            <a:ext cx="13620008" cy="6196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11E3D81-E5FA-157F-02F6-A0FC1354F328}"/>
              </a:ext>
            </a:extLst>
          </p:cNvPr>
          <p:cNvSpPr/>
          <p:nvPr/>
        </p:nvSpPr>
        <p:spPr>
          <a:xfrm flipV="1">
            <a:off x="3151414" y="480143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9501A6F-53CA-6164-7680-22BE729428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189147" y="-77800"/>
            <a:ext cx="2766169" cy="1291612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15140773-08C3-7A00-A0BF-A4FCCF87DDEA}"/>
              </a:ext>
            </a:extLst>
          </p:cNvPr>
          <p:cNvSpPr/>
          <p:nvPr/>
        </p:nvSpPr>
        <p:spPr>
          <a:xfrm>
            <a:off x="3151414" y="2049780"/>
            <a:ext cx="10823734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العلاقة بين العلاقات العامة والصورة الذهنية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E6680049-C5A1-DAB9-AACA-BA3E11B068A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580" y="3066693"/>
            <a:ext cx="4347567" cy="793790"/>
          </a:xfrm>
          <a:prstGeom prst="rect">
            <a:avLst/>
          </a:prstGeom>
        </p:spPr>
      </p:pic>
      <p:sp>
        <p:nvSpPr>
          <p:cNvPr id="6" name="Text 1">
            <a:extLst>
              <a:ext uri="{FF2B5EF4-FFF2-40B4-BE49-F238E27FC236}">
                <a16:creationId xmlns:a16="http://schemas.microsoft.com/office/drawing/2014/main" id="{BF113F12-17EA-63DE-3041-F05C02E3A648}"/>
              </a:ext>
            </a:extLst>
          </p:cNvPr>
          <p:cNvSpPr/>
          <p:nvPr/>
        </p:nvSpPr>
        <p:spPr>
          <a:xfrm>
            <a:off x="11295884" y="405884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العلاقات العامة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91160D4D-0E92-BE15-F79F-269DA11AD094}"/>
              </a:ext>
            </a:extLst>
          </p:cNvPr>
          <p:cNvSpPr/>
          <p:nvPr/>
        </p:nvSpPr>
        <p:spPr>
          <a:xfrm>
            <a:off x="9825938" y="4488061"/>
            <a:ext cx="395085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المهندس الذي يصمم الصورة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8" name="Image 1" descr="preencoded.png">
            <a:extLst>
              <a:ext uri="{FF2B5EF4-FFF2-40B4-BE49-F238E27FC236}">
                <a16:creationId xmlns:a16="http://schemas.microsoft.com/office/drawing/2014/main" id="{EA702B1C-220E-1C65-DCFB-FE90409004D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0013" y="3066693"/>
            <a:ext cx="4347567" cy="793790"/>
          </a:xfrm>
          <a:prstGeom prst="rect">
            <a:avLst/>
          </a:prstGeom>
        </p:spPr>
      </p:pic>
      <p:sp>
        <p:nvSpPr>
          <p:cNvPr id="9" name="Text 3">
            <a:extLst>
              <a:ext uri="{FF2B5EF4-FFF2-40B4-BE49-F238E27FC236}">
                <a16:creationId xmlns:a16="http://schemas.microsoft.com/office/drawing/2014/main" id="{C30ABC4A-14D4-78E2-117B-5FDC5928C749}"/>
              </a:ext>
            </a:extLst>
          </p:cNvPr>
          <p:cNvSpPr/>
          <p:nvPr/>
        </p:nvSpPr>
        <p:spPr>
          <a:xfrm>
            <a:off x="6948317" y="405884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الذهنية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Text 4">
            <a:extLst>
              <a:ext uri="{FF2B5EF4-FFF2-40B4-BE49-F238E27FC236}">
                <a16:creationId xmlns:a16="http://schemas.microsoft.com/office/drawing/2014/main" id="{6CD7E214-715D-3CDD-277B-ED9E9AD60EB4}"/>
              </a:ext>
            </a:extLst>
          </p:cNvPr>
          <p:cNvSpPr/>
          <p:nvPr/>
        </p:nvSpPr>
        <p:spPr>
          <a:xfrm>
            <a:off x="5478371" y="4488061"/>
            <a:ext cx="395085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المبنى الذي يراه الجمهور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5" name="Image 2" descr="preencoded.png">
            <a:extLst>
              <a:ext uri="{FF2B5EF4-FFF2-40B4-BE49-F238E27FC236}">
                <a16:creationId xmlns:a16="http://schemas.microsoft.com/office/drawing/2014/main" id="{D5A937B1-4139-42CC-37E4-E0328B311A4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2446" y="3066693"/>
            <a:ext cx="4347567" cy="793790"/>
          </a:xfrm>
          <a:prstGeom prst="rect">
            <a:avLst/>
          </a:prstGeom>
        </p:spPr>
      </p:pic>
      <p:sp>
        <p:nvSpPr>
          <p:cNvPr id="16" name="Text 5">
            <a:extLst>
              <a:ext uri="{FF2B5EF4-FFF2-40B4-BE49-F238E27FC236}">
                <a16:creationId xmlns:a16="http://schemas.microsoft.com/office/drawing/2014/main" id="{6D7A1A09-29CF-A19D-82DD-AA4079779418}"/>
              </a:ext>
            </a:extLst>
          </p:cNvPr>
          <p:cNvSpPr/>
          <p:nvPr/>
        </p:nvSpPr>
        <p:spPr>
          <a:xfrm>
            <a:off x="2600749" y="405884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الهدف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7" name="Text 6">
            <a:extLst>
              <a:ext uri="{FF2B5EF4-FFF2-40B4-BE49-F238E27FC236}">
                <a16:creationId xmlns:a16="http://schemas.microsoft.com/office/drawing/2014/main" id="{F47DB2C9-B18C-B0DA-2D5E-D105EAAF5969}"/>
              </a:ext>
            </a:extLst>
          </p:cNvPr>
          <p:cNvSpPr/>
          <p:nvPr/>
        </p:nvSpPr>
        <p:spPr>
          <a:xfrm>
            <a:off x="1130804" y="4488061"/>
            <a:ext cx="395085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تقليل الفجوة بين الهوية الفعلية وكيف يراها الجمهور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Text 7">
            <a:extLst>
              <a:ext uri="{FF2B5EF4-FFF2-40B4-BE49-F238E27FC236}">
                <a16:creationId xmlns:a16="http://schemas.microsoft.com/office/drawing/2014/main" id="{446FD679-704B-AAE0-25EB-9EE6702B8B86}"/>
              </a:ext>
            </a:extLst>
          </p:cNvPr>
          <p:cNvSpPr/>
          <p:nvPr/>
        </p:nvSpPr>
        <p:spPr>
          <a:xfrm>
            <a:off x="932327" y="5544741"/>
            <a:ext cx="130428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دور العلاقات العامة هو تقليل الفجوة بين الهوية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الفعلية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ما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نحن عليه) والصورة الذهنية (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كيف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يراونا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. الحملات هي الأداة الرئيسية لتشكيل وصيانة هذه الصورة، خاصة في البيئة الرقمية حيث تتغير بسرعة.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52984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2111F7-71E9-2EE2-6D23-2C4B478D2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A8485A2-48C9-09C3-315C-3253F4765F39}"/>
              </a:ext>
            </a:extLst>
          </p:cNvPr>
          <p:cNvSpPr/>
          <p:nvPr/>
        </p:nvSpPr>
        <p:spPr>
          <a:xfrm>
            <a:off x="4213489" y="54203"/>
            <a:ext cx="1043371" cy="92911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دمة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F752B06-8675-F5AD-D75A-B111616042EA}"/>
              </a:ext>
            </a:extLst>
          </p:cNvPr>
          <p:cNvSpPr/>
          <p:nvPr/>
        </p:nvSpPr>
        <p:spPr>
          <a:xfrm>
            <a:off x="3261773" y="345327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CA528B4-1BE7-71BA-6933-5120E6A7C770}"/>
              </a:ext>
            </a:extLst>
          </p:cNvPr>
          <p:cNvSpPr/>
          <p:nvPr/>
        </p:nvSpPr>
        <p:spPr>
          <a:xfrm>
            <a:off x="9459777" y="1236822"/>
            <a:ext cx="4954106" cy="67842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1C7854-B4F8-55A0-0DD4-7F847D05C589}"/>
              </a:ext>
            </a:extLst>
          </p:cNvPr>
          <p:cNvSpPr/>
          <p:nvPr/>
        </p:nvSpPr>
        <p:spPr>
          <a:xfrm>
            <a:off x="216517" y="1402914"/>
            <a:ext cx="14197365" cy="6545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CC21458-2B1C-AB41-F5A7-A6B6F8EF6A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7" y="-79902"/>
            <a:ext cx="2766169" cy="1291612"/>
          </a:xfrm>
          <a:prstGeom prst="rect">
            <a:avLst/>
          </a:prstGeom>
        </p:spPr>
      </p:pic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3BE23F18-06FB-E991-4330-E72ADEB8890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9776" y="1700839"/>
            <a:ext cx="3973570" cy="5962857"/>
          </a:xfrm>
          <a:prstGeom prst="rect">
            <a:avLst/>
          </a:prstGeom>
        </p:spPr>
      </p:pic>
      <p:sp>
        <p:nvSpPr>
          <p:cNvPr id="6" name="Shape 0">
            <a:extLst>
              <a:ext uri="{FF2B5EF4-FFF2-40B4-BE49-F238E27FC236}">
                <a16:creationId xmlns:a16="http://schemas.microsoft.com/office/drawing/2014/main" id="{8468475F-1C2C-6970-26DA-C3914C326CE7}"/>
              </a:ext>
            </a:extLst>
          </p:cNvPr>
          <p:cNvSpPr/>
          <p:nvPr/>
        </p:nvSpPr>
        <p:spPr>
          <a:xfrm>
            <a:off x="12506921" y="350084"/>
            <a:ext cx="926425" cy="296823"/>
          </a:xfrm>
          <a:prstGeom prst="roundRect">
            <a:avLst>
              <a:gd name="adj" fmla="val 16960"/>
            </a:avLst>
          </a:prstGeom>
          <a:noFill/>
          <a:ln w="7620">
            <a:solidFill>
              <a:srgbClr val="3257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866FA2B3-FB01-1006-8A87-BEC3AB0CF359}"/>
              </a:ext>
            </a:extLst>
          </p:cNvPr>
          <p:cNvSpPr/>
          <p:nvPr/>
        </p:nvSpPr>
        <p:spPr>
          <a:xfrm>
            <a:off x="12735809" y="422854"/>
            <a:ext cx="551736" cy="1918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3257B8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التصنيفات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E793BFF0-66FC-22F1-3206-A0E7629A8002}"/>
              </a:ext>
            </a:extLst>
          </p:cNvPr>
          <p:cNvSpPr/>
          <p:nvPr/>
        </p:nvSpPr>
        <p:spPr>
          <a:xfrm>
            <a:off x="4827002" y="736320"/>
            <a:ext cx="3745706" cy="4681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6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أنواع الصورة الذهنية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0" name="Shape 3">
            <a:extLst>
              <a:ext uri="{FF2B5EF4-FFF2-40B4-BE49-F238E27FC236}">
                <a16:creationId xmlns:a16="http://schemas.microsoft.com/office/drawing/2014/main" id="{4CEEF377-8F69-1083-28BB-2E4EA7DEC682}"/>
              </a:ext>
            </a:extLst>
          </p:cNvPr>
          <p:cNvSpPr/>
          <p:nvPr/>
        </p:nvSpPr>
        <p:spPr>
          <a:xfrm>
            <a:off x="599242" y="1640680"/>
            <a:ext cx="7973466" cy="1298377"/>
          </a:xfrm>
          <a:prstGeom prst="roundRect">
            <a:avLst>
              <a:gd name="adj" fmla="val 4259"/>
            </a:avLst>
          </a:prstGeom>
          <a:solidFill>
            <a:srgbClr val="E9ECF2"/>
          </a:solidFill>
          <a:ln w="7620">
            <a:solidFill>
              <a:srgbClr val="3257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4">
            <a:extLst>
              <a:ext uri="{FF2B5EF4-FFF2-40B4-BE49-F238E27FC236}">
                <a16:creationId xmlns:a16="http://schemas.microsoft.com/office/drawing/2014/main" id="{1193A262-743A-E62F-7422-DA5788ABF58B}"/>
              </a:ext>
            </a:extLst>
          </p:cNvPr>
          <p:cNvSpPr/>
          <p:nvPr/>
        </p:nvSpPr>
        <p:spPr>
          <a:xfrm>
            <a:off x="7937898" y="1640680"/>
            <a:ext cx="389572" cy="427674"/>
          </a:xfrm>
          <a:prstGeom prst="roundRect">
            <a:avLst>
              <a:gd name="adj" fmla="val 20342334"/>
            </a:avLst>
          </a:prstGeom>
          <a:solidFill>
            <a:srgbClr val="3257B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Image 2" descr="preencoded.png">
            <a:extLst>
              <a:ext uri="{FF2B5EF4-FFF2-40B4-BE49-F238E27FC236}">
                <a16:creationId xmlns:a16="http://schemas.microsoft.com/office/drawing/2014/main" id="{FA186DD6-7CD9-F5B7-263B-E8897B26C9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61603" y="1742480"/>
            <a:ext cx="202168" cy="202168"/>
          </a:xfrm>
          <a:prstGeom prst="rect">
            <a:avLst/>
          </a:prstGeom>
        </p:spPr>
      </p:pic>
      <p:sp>
        <p:nvSpPr>
          <p:cNvPr id="13" name="Text 5">
            <a:extLst>
              <a:ext uri="{FF2B5EF4-FFF2-40B4-BE49-F238E27FC236}">
                <a16:creationId xmlns:a16="http://schemas.microsoft.com/office/drawing/2014/main" id="{509570B7-16EF-33C5-4822-22CAC3B7F778}"/>
              </a:ext>
            </a:extLst>
          </p:cNvPr>
          <p:cNvSpPr/>
          <p:nvPr/>
        </p:nvSpPr>
        <p:spPr>
          <a:xfrm>
            <a:off x="6514505" y="2218134"/>
            <a:ext cx="1872853" cy="2340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المرآة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Text 6">
            <a:extLst>
              <a:ext uri="{FF2B5EF4-FFF2-40B4-BE49-F238E27FC236}">
                <a16:creationId xmlns:a16="http://schemas.microsoft.com/office/drawing/2014/main" id="{CEDD5EF0-548C-734D-BF94-11F9EE99F468}"/>
              </a:ext>
            </a:extLst>
          </p:cNvPr>
          <p:cNvSpPr/>
          <p:nvPr/>
        </p:nvSpPr>
        <p:spPr>
          <a:xfrm>
            <a:off x="756642" y="2542103"/>
            <a:ext cx="7630716" cy="2395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كيف ترى المنظمة نفسها (غالباً متفائلة وغير واقعية)</a:t>
            </a:r>
            <a:endParaRPr kumimoji="0" lang="en-US" sz="11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Shape 7">
            <a:extLst>
              <a:ext uri="{FF2B5EF4-FFF2-40B4-BE49-F238E27FC236}">
                <a16:creationId xmlns:a16="http://schemas.microsoft.com/office/drawing/2014/main" id="{4E918DF5-4BDB-5EB9-9F78-28768482C002}"/>
              </a:ext>
            </a:extLst>
          </p:cNvPr>
          <p:cNvSpPr/>
          <p:nvPr/>
        </p:nvSpPr>
        <p:spPr>
          <a:xfrm>
            <a:off x="599242" y="3088838"/>
            <a:ext cx="7945517" cy="1477566"/>
          </a:xfrm>
          <a:prstGeom prst="roundRect">
            <a:avLst>
              <a:gd name="adj" fmla="val 4259"/>
            </a:avLst>
          </a:prstGeom>
          <a:solidFill>
            <a:srgbClr val="E9ECF2"/>
          </a:solidFill>
          <a:ln w="7620">
            <a:solidFill>
              <a:srgbClr val="3257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8">
            <a:extLst>
              <a:ext uri="{FF2B5EF4-FFF2-40B4-BE49-F238E27FC236}">
                <a16:creationId xmlns:a16="http://schemas.microsoft.com/office/drawing/2014/main" id="{1C9E4F71-8296-CFFF-956F-7A884FC801A6}"/>
              </a:ext>
            </a:extLst>
          </p:cNvPr>
          <p:cNvSpPr/>
          <p:nvPr/>
        </p:nvSpPr>
        <p:spPr>
          <a:xfrm>
            <a:off x="7937897" y="3246239"/>
            <a:ext cx="449461" cy="449461"/>
          </a:xfrm>
          <a:prstGeom prst="roundRect">
            <a:avLst>
              <a:gd name="adj" fmla="val 20342334"/>
            </a:avLst>
          </a:prstGeom>
          <a:solidFill>
            <a:srgbClr val="3257B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7" name="Image 3" descr="preencoded.png">
            <a:extLst>
              <a:ext uri="{FF2B5EF4-FFF2-40B4-BE49-F238E27FC236}">
                <a16:creationId xmlns:a16="http://schemas.microsoft.com/office/drawing/2014/main" id="{57E40632-5A9B-D544-76FF-38C5E0ACFB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061603" y="3369826"/>
            <a:ext cx="202168" cy="202168"/>
          </a:xfrm>
          <a:prstGeom prst="rect">
            <a:avLst/>
          </a:prstGeom>
        </p:spPr>
      </p:pic>
      <p:sp>
        <p:nvSpPr>
          <p:cNvPr id="19" name="Text 9">
            <a:extLst>
              <a:ext uri="{FF2B5EF4-FFF2-40B4-BE49-F238E27FC236}">
                <a16:creationId xmlns:a16="http://schemas.microsoft.com/office/drawing/2014/main" id="{07486104-B0FD-B673-9D8C-84736484200C}"/>
              </a:ext>
            </a:extLst>
          </p:cNvPr>
          <p:cNvSpPr/>
          <p:nvPr/>
        </p:nvSpPr>
        <p:spPr>
          <a:xfrm>
            <a:off x="6514505" y="3845481"/>
            <a:ext cx="1872853" cy="2340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الحالية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1" name="Text 10">
            <a:extLst>
              <a:ext uri="{FF2B5EF4-FFF2-40B4-BE49-F238E27FC236}">
                <a16:creationId xmlns:a16="http://schemas.microsoft.com/office/drawing/2014/main" id="{11BE2670-7993-9532-7749-22E3976AA156}"/>
              </a:ext>
            </a:extLst>
          </p:cNvPr>
          <p:cNvSpPr/>
          <p:nvPr/>
        </p:nvSpPr>
        <p:spPr>
          <a:xfrm>
            <a:off x="756642" y="4169450"/>
            <a:ext cx="7630716" cy="2395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كيف يرى الجمهور المنظمة الآن فعلياً</a:t>
            </a:r>
            <a:endParaRPr kumimoji="0" lang="en-US" sz="11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2" name="Shape 11">
            <a:extLst>
              <a:ext uri="{FF2B5EF4-FFF2-40B4-BE49-F238E27FC236}">
                <a16:creationId xmlns:a16="http://schemas.microsoft.com/office/drawing/2014/main" id="{CAB65207-604A-D04C-2781-BB826AAA2B6B}"/>
              </a:ext>
            </a:extLst>
          </p:cNvPr>
          <p:cNvSpPr/>
          <p:nvPr/>
        </p:nvSpPr>
        <p:spPr>
          <a:xfrm>
            <a:off x="599242" y="4716185"/>
            <a:ext cx="7945517" cy="1477566"/>
          </a:xfrm>
          <a:prstGeom prst="roundRect">
            <a:avLst>
              <a:gd name="adj" fmla="val 4259"/>
            </a:avLst>
          </a:prstGeom>
          <a:solidFill>
            <a:srgbClr val="E9ECF2"/>
          </a:solidFill>
          <a:ln w="7620">
            <a:solidFill>
              <a:srgbClr val="3257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Shape 12">
            <a:extLst>
              <a:ext uri="{FF2B5EF4-FFF2-40B4-BE49-F238E27FC236}">
                <a16:creationId xmlns:a16="http://schemas.microsoft.com/office/drawing/2014/main" id="{00A861BB-AB20-D71E-5964-2033A0D8721A}"/>
              </a:ext>
            </a:extLst>
          </p:cNvPr>
          <p:cNvSpPr/>
          <p:nvPr/>
        </p:nvSpPr>
        <p:spPr>
          <a:xfrm>
            <a:off x="7937897" y="4873585"/>
            <a:ext cx="449461" cy="449461"/>
          </a:xfrm>
          <a:prstGeom prst="roundRect">
            <a:avLst>
              <a:gd name="adj" fmla="val 20342334"/>
            </a:avLst>
          </a:prstGeom>
          <a:solidFill>
            <a:srgbClr val="3257B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6" name="Image 4" descr="preencoded.png">
            <a:extLst>
              <a:ext uri="{FF2B5EF4-FFF2-40B4-BE49-F238E27FC236}">
                <a16:creationId xmlns:a16="http://schemas.microsoft.com/office/drawing/2014/main" id="{C481DAD6-76AA-47AD-6FAD-53B73B5DFE6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061603" y="4997172"/>
            <a:ext cx="202168" cy="202168"/>
          </a:xfrm>
          <a:prstGeom prst="rect">
            <a:avLst/>
          </a:prstGeom>
        </p:spPr>
      </p:pic>
      <p:sp>
        <p:nvSpPr>
          <p:cNvPr id="27" name="Text 13">
            <a:extLst>
              <a:ext uri="{FF2B5EF4-FFF2-40B4-BE49-F238E27FC236}">
                <a16:creationId xmlns:a16="http://schemas.microsoft.com/office/drawing/2014/main" id="{09E20CC7-549F-0E60-0B95-1A4C9092302B}"/>
              </a:ext>
            </a:extLst>
          </p:cNvPr>
          <p:cNvSpPr/>
          <p:nvPr/>
        </p:nvSpPr>
        <p:spPr>
          <a:xfrm>
            <a:off x="6514505" y="5472827"/>
            <a:ext cx="1872853" cy="2340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المرغوبة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8" name="Text 14">
            <a:extLst>
              <a:ext uri="{FF2B5EF4-FFF2-40B4-BE49-F238E27FC236}">
                <a16:creationId xmlns:a16="http://schemas.microsoft.com/office/drawing/2014/main" id="{0A3E7FF0-BE64-2515-596E-FDECB28209A3}"/>
              </a:ext>
            </a:extLst>
          </p:cNvPr>
          <p:cNvSpPr/>
          <p:nvPr/>
        </p:nvSpPr>
        <p:spPr>
          <a:xfrm>
            <a:off x="756642" y="5796796"/>
            <a:ext cx="7630716" cy="2395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الصورة التي تطمح المنظمة للوصول إليها</a:t>
            </a:r>
            <a:endParaRPr kumimoji="0" lang="en-US" sz="11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9" name="Shape 15">
            <a:extLst>
              <a:ext uri="{FF2B5EF4-FFF2-40B4-BE49-F238E27FC236}">
                <a16:creationId xmlns:a16="http://schemas.microsoft.com/office/drawing/2014/main" id="{16F5D8B2-8C14-67DC-E2F7-CCA98A8BD1C5}"/>
              </a:ext>
            </a:extLst>
          </p:cNvPr>
          <p:cNvSpPr/>
          <p:nvPr/>
        </p:nvSpPr>
        <p:spPr>
          <a:xfrm>
            <a:off x="599242" y="6343531"/>
            <a:ext cx="7945517" cy="1477566"/>
          </a:xfrm>
          <a:prstGeom prst="roundRect">
            <a:avLst>
              <a:gd name="adj" fmla="val 4259"/>
            </a:avLst>
          </a:prstGeom>
          <a:solidFill>
            <a:srgbClr val="E9ECF2"/>
          </a:solidFill>
          <a:ln w="7620">
            <a:solidFill>
              <a:srgbClr val="3257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Shape 16">
            <a:extLst>
              <a:ext uri="{FF2B5EF4-FFF2-40B4-BE49-F238E27FC236}">
                <a16:creationId xmlns:a16="http://schemas.microsoft.com/office/drawing/2014/main" id="{9F282F4C-0875-941B-39E5-C3B280F4C9DB}"/>
              </a:ext>
            </a:extLst>
          </p:cNvPr>
          <p:cNvSpPr/>
          <p:nvPr/>
        </p:nvSpPr>
        <p:spPr>
          <a:xfrm>
            <a:off x="7937897" y="6500932"/>
            <a:ext cx="449461" cy="449461"/>
          </a:xfrm>
          <a:prstGeom prst="roundRect">
            <a:avLst>
              <a:gd name="adj" fmla="val 20342334"/>
            </a:avLst>
          </a:prstGeom>
          <a:solidFill>
            <a:srgbClr val="3257B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1" name="Image 5" descr="preencoded.png">
            <a:extLst>
              <a:ext uri="{FF2B5EF4-FFF2-40B4-BE49-F238E27FC236}">
                <a16:creationId xmlns:a16="http://schemas.microsoft.com/office/drawing/2014/main" id="{1D262750-6EFE-47BF-D2D2-0A53AD335C6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061603" y="6624518"/>
            <a:ext cx="202168" cy="202168"/>
          </a:xfrm>
          <a:prstGeom prst="rect">
            <a:avLst/>
          </a:prstGeom>
        </p:spPr>
      </p:pic>
      <p:sp>
        <p:nvSpPr>
          <p:cNvPr id="32" name="Text 17">
            <a:extLst>
              <a:ext uri="{FF2B5EF4-FFF2-40B4-BE49-F238E27FC236}">
                <a16:creationId xmlns:a16="http://schemas.microsoft.com/office/drawing/2014/main" id="{7C066959-DF94-CCA8-AFE0-A647E46D2A3C}"/>
              </a:ext>
            </a:extLst>
          </p:cNvPr>
          <p:cNvSpPr/>
          <p:nvPr/>
        </p:nvSpPr>
        <p:spPr>
          <a:xfrm>
            <a:off x="6514505" y="7100173"/>
            <a:ext cx="1872853" cy="2340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المثالية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3" name="Text 18">
            <a:extLst>
              <a:ext uri="{FF2B5EF4-FFF2-40B4-BE49-F238E27FC236}">
                <a16:creationId xmlns:a16="http://schemas.microsoft.com/office/drawing/2014/main" id="{1E0AF30A-7603-2ED0-D570-3DD829F29E82}"/>
              </a:ext>
            </a:extLst>
          </p:cNvPr>
          <p:cNvSpPr/>
          <p:nvPr/>
        </p:nvSpPr>
        <p:spPr>
          <a:xfrm>
            <a:off x="756642" y="7424142"/>
            <a:ext cx="7630716" cy="2395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التوازن بين الحالية والمرغوبة</a:t>
            </a:r>
            <a:endParaRPr kumimoji="0" lang="en-US" sz="11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DCC447-2D15-EB64-F060-630D4F812D92}"/>
              </a:ext>
            </a:extLst>
          </p:cNvPr>
          <p:cNvSpPr txBox="1"/>
          <p:nvPr/>
        </p:nvSpPr>
        <p:spPr>
          <a:xfrm>
            <a:off x="4277974" y="416179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ar-EG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ثانياً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886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188660-3829-B1EB-41CA-2AD3C91F2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41EE7EF-C9F9-6047-C902-76465C492EEF}"/>
              </a:ext>
            </a:extLst>
          </p:cNvPr>
          <p:cNvSpPr/>
          <p:nvPr/>
        </p:nvSpPr>
        <p:spPr>
          <a:xfrm>
            <a:off x="3151414" y="338710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E46B63F-8D35-8490-99BD-30313B9DF772}"/>
              </a:ext>
            </a:extLst>
          </p:cNvPr>
          <p:cNvSpPr/>
          <p:nvPr/>
        </p:nvSpPr>
        <p:spPr>
          <a:xfrm>
            <a:off x="9459777" y="1533225"/>
            <a:ext cx="4954106" cy="648786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C3FC29-6D59-E74B-A485-B8B9691512F4}"/>
              </a:ext>
            </a:extLst>
          </p:cNvPr>
          <p:cNvSpPr/>
          <p:nvPr/>
        </p:nvSpPr>
        <p:spPr>
          <a:xfrm>
            <a:off x="394138" y="1601803"/>
            <a:ext cx="14019745" cy="63507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583ECD5-79F9-7483-9A2F-AF87D0DA4F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42112"/>
            <a:ext cx="2766169" cy="1291612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0CDECCCC-E1F8-3728-3155-0D1852F0B7F4}"/>
              </a:ext>
            </a:extLst>
          </p:cNvPr>
          <p:cNvSpPr/>
          <p:nvPr/>
        </p:nvSpPr>
        <p:spPr>
          <a:xfrm>
            <a:off x="7471206" y="758044"/>
            <a:ext cx="5704880" cy="4729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أنواع إضافية من الصور الذهنية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EE15395F-8BD6-B72D-7914-0B97A981F5D8}"/>
              </a:ext>
            </a:extLst>
          </p:cNvPr>
          <p:cNvSpPr/>
          <p:nvPr/>
        </p:nvSpPr>
        <p:spPr>
          <a:xfrm>
            <a:off x="3791697" y="2065805"/>
            <a:ext cx="2270522" cy="2837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المتعددة</a:t>
            </a:r>
            <a:endParaRPr kumimoji="0" lang="en-US" sz="175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39D1668E-C387-68BA-EBA2-32F1B435178B}"/>
              </a:ext>
            </a:extLst>
          </p:cNvPr>
          <p:cNvSpPr/>
          <p:nvPr/>
        </p:nvSpPr>
        <p:spPr>
          <a:xfrm>
            <a:off x="646387" y="2811037"/>
            <a:ext cx="6873874" cy="484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عندما يكون للمنظمة صور مختلفة لدى جماهير مختلفة - الموظفون يراونها بشكل، والعملاء بشكل آخر، والمستثمرون بشكل ثالث.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8" name="Image 0" descr="preencoded.png">
            <a:extLst>
              <a:ext uri="{FF2B5EF4-FFF2-40B4-BE49-F238E27FC236}">
                <a16:creationId xmlns:a16="http://schemas.microsoft.com/office/drawing/2014/main" id="{A5C1961B-0467-2189-2559-7343A52728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2175" y="3633085"/>
            <a:ext cx="3992213" cy="3992213"/>
          </a:xfrm>
          <a:prstGeom prst="rect">
            <a:avLst/>
          </a:prstGeom>
        </p:spPr>
      </p:pic>
      <p:sp>
        <p:nvSpPr>
          <p:cNvPr id="9" name="Text 3">
            <a:extLst>
              <a:ext uri="{FF2B5EF4-FFF2-40B4-BE49-F238E27FC236}">
                <a16:creationId xmlns:a16="http://schemas.microsoft.com/office/drawing/2014/main" id="{12D625D6-6A1A-A1FF-FD5F-DBCDF9505EBC}"/>
              </a:ext>
            </a:extLst>
          </p:cNvPr>
          <p:cNvSpPr/>
          <p:nvPr/>
        </p:nvSpPr>
        <p:spPr>
          <a:xfrm>
            <a:off x="10801569" y="2040733"/>
            <a:ext cx="2270522" cy="2837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السلبية</a:t>
            </a:r>
            <a:endParaRPr kumimoji="0" lang="en-US" sz="175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E879EA68-E34A-A6B9-2B81-F90BD48FC995}"/>
              </a:ext>
            </a:extLst>
          </p:cNvPr>
          <p:cNvSpPr/>
          <p:nvPr/>
        </p:nvSpPr>
        <p:spPr>
          <a:xfrm>
            <a:off x="8023336" y="2825573"/>
            <a:ext cx="6086802" cy="484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تنشأ من أزمات أو معلومات مضللة رقمية أو أخطاء اتصال أو حملات مضادة. تتطلب جهوداً مكثفة لتصحيحها.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id="{EA9C3ECF-91AE-54BE-AE00-D86576A4060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6371" y="3669278"/>
            <a:ext cx="3992213" cy="3992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453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728F7-CEDE-EF02-DF3C-0EC9818D36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1143A41-061B-A243-1FC0-E55081AD39F6}"/>
              </a:ext>
            </a:extLst>
          </p:cNvPr>
          <p:cNvSpPr/>
          <p:nvPr/>
        </p:nvSpPr>
        <p:spPr>
          <a:xfrm>
            <a:off x="521622" y="1063092"/>
            <a:ext cx="13892260" cy="6977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1633047-6E8F-81A5-2C46-04BF9F584696}"/>
              </a:ext>
            </a:extLst>
          </p:cNvPr>
          <p:cNvSpPr/>
          <p:nvPr/>
        </p:nvSpPr>
        <p:spPr>
          <a:xfrm>
            <a:off x="3151414" y="384477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080211A-97DE-72EC-D87D-79791AAFE8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sp>
        <p:nvSpPr>
          <p:cNvPr id="2" name="Shape 0">
            <a:extLst>
              <a:ext uri="{FF2B5EF4-FFF2-40B4-BE49-F238E27FC236}">
                <a16:creationId xmlns:a16="http://schemas.microsoft.com/office/drawing/2014/main" id="{88FBBF99-CC40-BD10-6077-BCD08A9564E6}"/>
              </a:ext>
            </a:extLst>
          </p:cNvPr>
          <p:cNvSpPr/>
          <p:nvPr/>
        </p:nvSpPr>
        <p:spPr>
          <a:xfrm>
            <a:off x="12766297" y="324087"/>
            <a:ext cx="951309" cy="373142"/>
          </a:xfrm>
          <a:prstGeom prst="roundRect">
            <a:avLst>
              <a:gd name="adj" fmla="val 17872"/>
            </a:avLst>
          </a:prstGeom>
          <a:solidFill>
            <a:srgbClr val="D7DF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A3EF6F61-5381-24E2-43F9-D2320D764C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512619" y="461736"/>
            <a:ext cx="158710" cy="158710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id="{2D1985C4-DF60-E39F-A115-D96D7B6FD81B}"/>
              </a:ext>
            </a:extLst>
          </p:cNvPr>
          <p:cNvSpPr/>
          <p:nvPr/>
        </p:nvSpPr>
        <p:spPr>
          <a:xfrm>
            <a:off x="13004362" y="393800"/>
            <a:ext cx="475178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الفوائد</a:t>
            </a: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4939AC3A-EBC5-D41E-974C-AD9524564F09}"/>
              </a:ext>
            </a:extLst>
          </p:cNvPr>
          <p:cNvSpPr/>
          <p:nvPr/>
        </p:nvSpPr>
        <p:spPr>
          <a:xfrm>
            <a:off x="6840022" y="1170384"/>
            <a:ext cx="6996589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مزايا الصورة الذهنية الإيجابية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7" name="Shape 3">
            <a:extLst>
              <a:ext uri="{FF2B5EF4-FFF2-40B4-BE49-F238E27FC236}">
                <a16:creationId xmlns:a16="http://schemas.microsoft.com/office/drawing/2014/main" id="{88C9DAFE-959F-2421-4528-8E9D51838B3D}"/>
              </a:ext>
            </a:extLst>
          </p:cNvPr>
          <p:cNvSpPr/>
          <p:nvPr/>
        </p:nvSpPr>
        <p:spPr>
          <a:xfrm>
            <a:off x="7414379" y="2385774"/>
            <a:ext cx="6422231" cy="1781651"/>
          </a:xfrm>
          <a:prstGeom prst="roundRect">
            <a:avLst>
              <a:gd name="adj" fmla="val 6159"/>
            </a:avLst>
          </a:prstGeom>
          <a:solidFill>
            <a:srgbClr val="FBFCFE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" name="Image 1" descr="preencoded.png">
            <a:extLst>
              <a:ext uri="{FF2B5EF4-FFF2-40B4-BE49-F238E27FC236}">
                <a16:creationId xmlns:a16="http://schemas.microsoft.com/office/drawing/2014/main" id="{B06C9764-30E6-7C0E-994E-34F807FDAF6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4379" y="2362914"/>
            <a:ext cx="6422231" cy="91440"/>
          </a:xfrm>
          <a:prstGeom prst="rect">
            <a:avLst/>
          </a:prstGeom>
        </p:spPr>
      </p:pic>
      <p:pic>
        <p:nvPicPr>
          <p:cNvPr id="9" name="Image 2" descr="preencoded.png">
            <a:extLst>
              <a:ext uri="{FF2B5EF4-FFF2-40B4-BE49-F238E27FC236}">
                <a16:creationId xmlns:a16="http://schemas.microsoft.com/office/drawing/2014/main" id="{77C24985-61A6-82BB-7E29-0CE61453B2C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7838" y="2088118"/>
            <a:ext cx="595313" cy="595313"/>
          </a:xfrm>
          <a:prstGeom prst="rect">
            <a:avLst/>
          </a:prstGeom>
        </p:spPr>
      </p:pic>
      <p:sp>
        <p:nvSpPr>
          <p:cNvPr id="10" name="Text 4">
            <a:extLst>
              <a:ext uri="{FF2B5EF4-FFF2-40B4-BE49-F238E27FC236}">
                <a16:creationId xmlns:a16="http://schemas.microsoft.com/office/drawing/2014/main" id="{5A381DA8-0A97-A62E-E9F3-00F4CC31EC3C}"/>
              </a:ext>
            </a:extLst>
          </p:cNvPr>
          <p:cNvSpPr/>
          <p:nvPr/>
        </p:nvSpPr>
        <p:spPr>
          <a:xfrm>
            <a:off x="10506432" y="2236946"/>
            <a:ext cx="2381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1</a:t>
            </a:r>
            <a:endParaRPr kumimoji="0" lang="en-US" sz="18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Text 5">
            <a:extLst>
              <a:ext uri="{FF2B5EF4-FFF2-40B4-BE49-F238E27FC236}">
                <a16:creationId xmlns:a16="http://schemas.microsoft.com/office/drawing/2014/main" id="{CA8C20DA-0EFE-CA31-8845-6148FDED964F}"/>
              </a:ext>
            </a:extLst>
          </p:cNvPr>
          <p:cNvSpPr/>
          <p:nvPr/>
        </p:nvSpPr>
        <p:spPr>
          <a:xfrm>
            <a:off x="11134487" y="288190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تعزيز الولاء والثقة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ECDD5EC7-CB71-D3AF-D62B-105E02606CF4}"/>
              </a:ext>
            </a:extLst>
          </p:cNvPr>
          <p:cNvSpPr/>
          <p:nvPr/>
        </p:nvSpPr>
        <p:spPr>
          <a:xfrm>
            <a:off x="7635597" y="3311128"/>
            <a:ext cx="597979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 علاقات طويلة المدى مع الجمهور وزيادة الارتباط العاطفي بالعلامة التجارية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Shape 7">
            <a:extLst>
              <a:ext uri="{FF2B5EF4-FFF2-40B4-BE49-F238E27FC236}">
                <a16:creationId xmlns:a16="http://schemas.microsoft.com/office/drawing/2014/main" id="{C123E2E6-892E-BE2E-9F78-4E58DEA492C0}"/>
              </a:ext>
            </a:extLst>
          </p:cNvPr>
          <p:cNvSpPr/>
          <p:nvPr/>
        </p:nvSpPr>
        <p:spPr>
          <a:xfrm>
            <a:off x="793790" y="2385774"/>
            <a:ext cx="6422231" cy="1781651"/>
          </a:xfrm>
          <a:prstGeom prst="roundRect">
            <a:avLst>
              <a:gd name="adj" fmla="val 6159"/>
            </a:avLst>
          </a:prstGeom>
          <a:solidFill>
            <a:srgbClr val="FBFCFE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Image 3" descr="preencoded.png">
            <a:extLst>
              <a:ext uri="{FF2B5EF4-FFF2-40B4-BE49-F238E27FC236}">
                <a16:creationId xmlns:a16="http://schemas.microsoft.com/office/drawing/2014/main" id="{9521BFDC-FAB9-4C9E-CA05-0955642BE3A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90" y="2362914"/>
            <a:ext cx="6422231" cy="91440"/>
          </a:xfrm>
          <a:prstGeom prst="rect">
            <a:avLst/>
          </a:prstGeom>
        </p:spPr>
      </p:pic>
      <p:pic>
        <p:nvPicPr>
          <p:cNvPr id="17" name="Image 4" descr="preencoded.png">
            <a:extLst>
              <a:ext uri="{FF2B5EF4-FFF2-40B4-BE49-F238E27FC236}">
                <a16:creationId xmlns:a16="http://schemas.microsoft.com/office/drawing/2014/main" id="{85D92D2E-3206-5EAF-C129-45D4A28762C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249" y="2088118"/>
            <a:ext cx="595313" cy="595313"/>
          </a:xfrm>
          <a:prstGeom prst="rect">
            <a:avLst/>
          </a:prstGeom>
        </p:spPr>
      </p:pic>
      <p:sp>
        <p:nvSpPr>
          <p:cNvPr id="19" name="Text 8">
            <a:extLst>
              <a:ext uri="{FF2B5EF4-FFF2-40B4-BE49-F238E27FC236}">
                <a16:creationId xmlns:a16="http://schemas.microsoft.com/office/drawing/2014/main" id="{18CC8C37-81A6-8A18-A6CD-40187A3A7012}"/>
              </a:ext>
            </a:extLst>
          </p:cNvPr>
          <p:cNvSpPr/>
          <p:nvPr/>
        </p:nvSpPr>
        <p:spPr>
          <a:xfrm>
            <a:off x="3885843" y="2236946"/>
            <a:ext cx="2381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2</a:t>
            </a:r>
            <a:endParaRPr kumimoji="0" lang="en-US" sz="18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0" name="Text 9">
            <a:extLst>
              <a:ext uri="{FF2B5EF4-FFF2-40B4-BE49-F238E27FC236}">
                <a16:creationId xmlns:a16="http://schemas.microsoft.com/office/drawing/2014/main" id="{E833F45E-8141-3E67-E988-E514E4BD42B1}"/>
              </a:ext>
            </a:extLst>
          </p:cNvPr>
          <p:cNvSpPr/>
          <p:nvPr/>
        </p:nvSpPr>
        <p:spPr>
          <a:xfrm>
            <a:off x="4420433" y="2881908"/>
            <a:ext cx="2574369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زيادة القيمة السوقية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1" name="Text 10">
            <a:extLst>
              <a:ext uri="{FF2B5EF4-FFF2-40B4-BE49-F238E27FC236}">
                <a16:creationId xmlns:a16="http://schemas.microsoft.com/office/drawing/2014/main" id="{96F8E642-0CE4-6844-2734-B0F22E3477E0}"/>
              </a:ext>
            </a:extLst>
          </p:cNvPr>
          <p:cNvSpPr/>
          <p:nvPr/>
        </p:nvSpPr>
        <p:spPr>
          <a:xfrm>
            <a:off x="1015008" y="3311128"/>
            <a:ext cx="597979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رفع قيمة العلامة التجارية والمبيعات كأصل غير ملموس له تأثير مباشر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2" name="Shape 11">
            <a:extLst>
              <a:ext uri="{FF2B5EF4-FFF2-40B4-BE49-F238E27FC236}">
                <a16:creationId xmlns:a16="http://schemas.microsoft.com/office/drawing/2014/main" id="{08C8B1C3-EDF0-55F7-9AE4-ABA94D6C0ED5}"/>
              </a:ext>
            </a:extLst>
          </p:cNvPr>
          <p:cNvSpPr/>
          <p:nvPr/>
        </p:nvSpPr>
        <p:spPr>
          <a:xfrm>
            <a:off x="7414379" y="4663440"/>
            <a:ext cx="6422231" cy="1781651"/>
          </a:xfrm>
          <a:prstGeom prst="roundRect">
            <a:avLst>
              <a:gd name="adj" fmla="val 6159"/>
            </a:avLst>
          </a:prstGeom>
          <a:solidFill>
            <a:srgbClr val="FBFCFE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3" name="Image 5" descr="preencoded.png">
            <a:extLst>
              <a:ext uri="{FF2B5EF4-FFF2-40B4-BE49-F238E27FC236}">
                <a16:creationId xmlns:a16="http://schemas.microsoft.com/office/drawing/2014/main" id="{24F579DE-7A9F-ACD8-FC47-77EB6C78BB4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4379" y="4640580"/>
            <a:ext cx="6422231" cy="91440"/>
          </a:xfrm>
          <a:prstGeom prst="rect">
            <a:avLst/>
          </a:prstGeom>
        </p:spPr>
      </p:pic>
      <p:pic>
        <p:nvPicPr>
          <p:cNvPr id="24" name="Image 6" descr="preencoded.png">
            <a:extLst>
              <a:ext uri="{FF2B5EF4-FFF2-40B4-BE49-F238E27FC236}">
                <a16:creationId xmlns:a16="http://schemas.microsoft.com/office/drawing/2014/main" id="{FCA2FFC0-3754-B49F-C585-56DECC0F898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7838" y="4365784"/>
            <a:ext cx="595313" cy="595313"/>
          </a:xfrm>
          <a:prstGeom prst="rect">
            <a:avLst/>
          </a:prstGeom>
        </p:spPr>
      </p:pic>
      <p:sp>
        <p:nvSpPr>
          <p:cNvPr id="26" name="Text 12">
            <a:extLst>
              <a:ext uri="{FF2B5EF4-FFF2-40B4-BE49-F238E27FC236}">
                <a16:creationId xmlns:a16="http://schemas.microsoft.com/office/drawing/2014/main" id="{C96E5BCF-FDC1-F43B-9009-F19CD890B629}"/>
              </a:ext>
            </a:extLst>
          </p:cNvPr>
          <p:cNvSpPr/>
          <p:nvPr/>
        </p:nvSpPr>
        <p:spPr>
          <a:xfrm>
            <a:off x="10506432" y="4514612"/>
            <a:ext cx="2381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3</a:t>
            </a:r>
            <a:endParaRPr kumimoji="0" lang="en-US" sz="18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Text 13">
            <a:extLst>
              <a:ext uri="{FF2B5EF4-FFF2-40B4-BE49-F238E27FC236}">
                <a16:creationId xmlns:a16="http://schemas.microsoft.com/office/drawing/2014/main" id="{FB216C96-82BB-CC1B-D6C5-9B580B2EA911}"/>
              </a:ext>
            </a:extLst>
          </p:cNvPr>
          <p:cNvSpPr/>
          <p:nvPr/>
        </p:nvSpPr>
        <p:spPr>
          <a:xfrm>
            <a:off x="11134487" y="515957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تسهيل إدارة الأزمات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5" name="Text 14">
            <a:extLst>
              <a:ext uri="{FF2B5EF4-FFF2-40B4-BE49-F238E27FC236}">
                <a16:creationId xmlns:a16="http://schemas.microsoft.com/office/drawing/2014/main" id="{441780A4-D4D6-A28C-CEDB-67659248C720}"/>
              </a:ext>
            </a:extLst>
          </p:cNvPr>
          <p:cNvSpPr/>
          <p:nvPr/>
        </p:nvSpPr>
        <p:spPr>
          <a:xfrm>
            <a:off x="7635597" y="5588794"/>
            <a:ext cx="597979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الجمهور يميل لمسامحة الجهة التي يحبها ويثق بها، مما يوفر حصانة ضد الأزمات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6" name="Shape 15">
            <a:extLst>
              <a:ext uri="{FF2B5EF4-FFF2-40B4-BE49-F238E27FC236}">
                <a16:creationId xmlns:a16="http://schemas.microsoft.com/office/drawing/2014/main" id="{A85FD47F-6804-8E2E-D72A-204FA019AD6B}"/>
              </a:ext>
            </a:extLst>
          </p:cNvPr>
          <p:cNvSpPr/>
          <p:nvPr/>
        </p:nvSpPr>
        <p:spPr>
          <a:xfrm>
            <a:off x="793790" y="4663440"/>
            <a:ext cx="6422231" cy="1781651"/>
          </a:xfrm>
          <a:prstGeom prst="roundRect">
            <a:avLst>
              <a:gd name="adj" fmla="val 6159"/>
            </a:avLst>
          </a:prstGeom>
          <a:solidFill>
            <a:srgbClr val="FBFCFE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7" name="Image 7" descr="preencoded.png">
            <a:extLst>
              <a:ext uri="{FF2B5EF4-FFF2-40B4-BE49-F238E27FC236}">
                <a16:creationId xmlns:a16="http://schemas.microsoft.com/office/drawing/2014/main" id="{F6DF4AAC-1286-EBCE-F0C9-660814CAE91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90" y="4640580"/>
            <a:ext cx="6422231" cy="91440"/>
          </a:xfrm>
          <a:prstGeom prst="rect">
            <a:avLst/>
          </a:prstGeom>
        </p:spPr>
      </p:pic>
      <p:pic>
        <p:nvPicPr>
          <p:cNvPr id="38" name="Image 8" descr="preencoded.png">
            <a:extLst>
              <a:ext uri="{FF2B5EF4-FFF2-40B4-BE49-F238E27FC236}">
                <a16:creationId xmlns:a16="http://schemas.microsoft.com/office/drawing/2014/main" id="{434C6F43-E370-DBDB-0596-B5735170169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249" y="4365784"/>
            <a:ext cx="595313" cy="595313"/>
          </a:xfrm>
          <a:prstGeom prst="rect">
            <a:avLst/>
          </a:prstGeom>
        </p:spPr>
      </p:pic>
      <p:sp>
        <p:nvSpPr>
          <p:cNvPr id="39" name="Text 16">
            <a:extLst>
              <a:ext uri="{FF2B5EF4-FFF2-40B4-BE49-F238E27FC236}">
                <a16:creationId xmlns:a16="http://schemas.microsoft.com/office/drawing/2014/main" id="{6F58BEA7-496D-32B6-15BB-5DABECCF269A}"/>
              </a:ext>
            </a:extLst>
          </p:cNvPr>
          <p:cNvSpPr/>
          <p:nvPr/>
        </p:nvSpPr>
        <p:spPr>
          <a:xfrm>
            <a:off x="3885843" y="4514612"/>
            <a:ext cx="2381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4</a:t>
            </a:r>
            <a:endParaRPr kumimoji="0" lang="en-US" sz="18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0" name="Text 17">
            <a:extLst>
              <a:ext uri="{FF2B5EF4-FFF2-40B4-BE49-F238E27FC236}">
                <a16:creationId xmlns:a16="http://schemas.microsoft.com/office/drawing/2014/main" id="{8F42D189-0BE7-B97F-7B88-1EB2A887A8C9}"/>
              </a:ext>
            </a:extLst>
          </p:cNvPr>
          <p:cNvSpPr/>
          <p:nvPr/>
        </p:nvSpPr>
        <p:spPr>
          <a:xfrm>
            <a:off x="4164211" y="5159573"/>
            <a:ext cx="283059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جذب المواهب والشركاء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1" name="Text 18">
            <a:extLst>
              <a:ext uri="{FF2B5EF4-FFF2-40B4-BE49-F238E27FC236}">
                <a16:creationId xmlns:a16="http://schemas.microsoft.com/office/drawing/2014/main" id="{7FA26D64-D862-A5B1-1A02-B5E016DC468C}"/>
              </a:ext>
            </a:extLst>
          </p:cNvPr>
          <p:cNvSpPr/>
          <p:nvPr/>
        </p:nvSpPr>
        <p:spPr>
          <a:xfrm>
            <a:off x="1015008" y="5588794"/>
            <a:ext cx="5979795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الجميع يرغب في العمل لدى منظمة سمعتها طيبة وصورتها إيجابية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2" name="Shape 19">
            <a:extLst>
              <a:ext uri="{FF2B5EF4-FFF2-40B4-BE49-F238E27FC236}">
                <a16:creationId xmlns:a16="http://schemas.microsoft.com/office/drawing/2014/main" id="{D7E126AF-0ADE-D7F0-4D5F-91699ADFC1CA}"/>
              </a:ext>
            </a:extLst>
          </p:cNvPr>
          <p:cNvSpPr/>
          <p:nvPr/>
        </p:nvSpPr>
        <p:spPr>
          <a:xfrm>
            <a:off x="793790" y="6668333"/>
            <a:ext cx="13042821" cy="843201"/>
          </a:xfrm>
          <a:prstGeom prst="roundRect">
            <a:avLst>
              <a:gd name="adj" fmla="val 9886"/>
            </a:avLst>
          </a:prstGeom>
          <a:solidFill>
            <a:srgbClr val="C3CFE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3" name="Image 9" descr="preencoded.png">
            <a:extLst>
              <a:ext uri="{FF2B5EF4-FFF2-40B4-BE49-F238E27FC236}">
                <a16:creationId xmlns:a16="http://schemas.microsoft.com/office/drawing/2014/main" id="{B41E96A7-79C0-5E5F-F7B3-75AC10D106C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148" y="6963608"/>
            <a:ext cx="248007" cy="198358"/>
          </a:xfrm>
          <a:prstGeom prst="rect">
            <a:avLst/>
          </a:prstGeom>
        </p:spPr>
      </p:pic>
      <p:sp>
        <p:nvSpPr>
          <p:cNvPr id="44" name="Text 20">
            <a:extLst>
              <a:ext uri="{FF2B5EF4-FFF2-40B4-BE49-F238E27FC236}">
                <a16:creationId xmlns:a16="http://schemas.microsoft.com/office/drawing/2014/main" id="{841AF73B-041F-5CDB-4120-B77F91B30C60}"/>
              </a:ext>
            </a:extLst>
          </p:cNvPr>
          <p:cNvSpPr/>
          <p:nvPr/>
        </p:nvSpPr>
        <p:spPr>
          <a:xfrm>
            <a:off x="1438513" y="6916222"/>
            <a:ext cx="12199739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إحصائية 2025:</a:t>
            </a: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الصورة الإيجابية الرقمية تقلل تكاليف التسويق بنسبة 20-30% وفقاً لـ Edelman Trust Barometer 2025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916359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2E15F3-AB1A-35DD-760A-F0DDE7BC29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064009-091B-2B7C-0DD3-63572F0D5045}"/>
              </a:ext>
            </a:extLst>
          </p:cNvPr>
          <p:cNvSpPr/>
          <p:nvPr/>
        </p:nvSpPr>
        <p:spPr>
          <a:xfrm>
            <a:off x="521622" y="1063092"/>
            <a:ext cx="13892260" cy="6977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2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a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C03C77-BD4F-8BC8-51D1-AF4B067D5636}"/>
              </a:ext>
            </a:extLst>
          </p:cNvPr>
          <p:cNvSpPr/>
          <p:nvPr/>
        </p:nvSpPr>
        <p:spPr>
          <a:xfrm>
            <a:off x="3151414" y="289189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07D99C2-6FCC-E692-8AF5-05E5A74CA6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sp>
        <p:nvSpPr>
          <p:cNvPr id="14" name="Text 0">
            <a:extLst>
              <a:ext uri="{FF2B5EF4-FFF2-40B4-BE49-F238E27FC236}">
                <a16:creationId xmlns:a16="http://schemas.microsoft.com/office/drawing/2014/main" id="{55198B61-C415-0F70-8F48-B9FD4C78E5EA}"/>
              </a:ext>
            </a:extLst>
          </p:cNvPr>
          <p:cNvSpPr/>
          <p:nvPr/>
        </p:nvSpPr>
        <p:spPr>
          <a:xfrm>
            <a:off x="4438770" y="1721510"/>
            <a:ext cx="939784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تسهيل عملية التسويق وجذب الكفاءات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pic>
        <p:nvPicPr>
          <p:cNvPr id="15" name="Image 0" descr="preencoded.png">
            <a:extLst>
              <a:ext uri="{FF2B5EF4-FFF2-40B4-BE49-F238E27FC236}">
                <a16:creationId xmlns:a16="http://schemas.microsoft.com/office/drawing/2014/main" id="{B07BB506-B3DA-910C-1DB4-CA8BE6F123D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25519" y="2803107"/>
            <a:ext cx="3011091" cy="1860947"/>
          </a:xfrm>
          <a:prstGeom prst="rect">
            <a:avLst/>
          </a:prstGeom>
        </p:spPr>
      </p:pic>
      <p:sp>
        <p:nvSpPr>
          <p:cNvPr id="23" name="Text 1">
            <a:extLst>
              <a:ext uri="{FF2B5EF4-FFF2-40B4-BE49-F238E27FC236}">
                <a16:creationId xmlns:a16="http://schemas.microsoft.com/office/drawing/2014/main" id="{D690D87C-710B-E837-C34B-9A77FEF69080}"/>
              </a:ext>
            </a:extLst>
          </p:cNvPr>
          <p:cNvSpPr/>
          <p:nvPr/>
        </p:nvSpPr>
        <p:spPr>
          <a:xfrm>
            <a:off x="11355705" y="514552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تسهيل التسويق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4" name="Text 2">
            <a:extLst>
              <a:ext uri="{FF2B5EF4-FFF2-40B4-BE49-F238E27FC236}">
                <a16:creationId xmlns:a16="http://schemas.microsoft.com/office/drawing/2014/main" id="{F24D06AC-1A9F-CD8F-FD44-9F9AB02C5546}"/>
              </a:ext>
            </a:extLst>
          </p:cNvPr>
          <p:cNvSpPr/>
          <p:nvPr/>
        </p:nvSpPr>
        <p:spPr>
          <a:xfrm>
            <a:off x="9654421" y="5574744"/>
            <a:ext cx="4182189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الثقة تقلل الجهد المبذول لإقناع العميل بالشراء وتخفض تكاليف الإقناع في الحملات المستقبلية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6" name="Image 1" descr="preencoded.png">
            <a:extLst>
              <a:ext uri="{FF2B5EF4-FFF2-40B4-BE49-F238E27FC236}">
                <a16:creationId xmlns:a16="http://schemas.microsoft.com/office/drawing/2014/main" id="{31BFB222-6BB1-1A2A-3378-A318C00611A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5204" y="2824680"/>
            <a:ext cx="3011210" cy="1861066"/>
          </a:xfrm>
          <a:prstGeom prst="rect">
            <a:avLst/>
          </a:prstGeom>
        </p:spPr>
      </p:pic>
      <p:sp>
        <p:nvSpPr>
          <p:cNvPr id="27" name="Text 3">
            <a:extLst>
              <a:ext uri="{FF2B5EF4-FFF2-40B4-BE49-F238E27FC236}">
                <a16:creationId xmlns:a16="http://schemas.microsoft.com/office/drawing/2014/main" id="{0E0C4D5B-E891-1C3A-ADFC-AB2351696EBA}"/>
              </a:ext>
            </a:extLst>
          </p:cNvPr>
          <p:cNvSpPr/>
          <p:nvPr/>
        </p:nvSpPr>
        <p:spPr>
          <a:xfrm>
            <a:off x="6925508" y="514564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جذب الكفاءات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8" name="Text 4">
            <a:extLst>
              <a:ext uri="{FF2B5EF4-FFF2-40B4-BE49-F238E27FC236}">
                <a16:creationId xmlns:a16="http://schemas.microsoft.com/office/drawing/2014/main" id="{8AB976AE-245D-0ED0-7E39-485DFD299FBA}"/>
              </a:ext>
            </a:extLst>
          </p:cNvPr>
          <p:cNvSpPr/>
          <p:nvPr/>
        </p:nvSpPr>
        <p:spPr>
          <a:xfrm>
            <a:off x="5224105" y="5574863"/>
            <a:ext cx="4182308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الصورة الذهنية القوية تجذب أفضل المواهب وتحسن سمعة المنظمة كصاحب عمل مفضل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9" name="Image 2" descr="preencoded.png">
            <a:extLst>
              <a:ext uri="{FF2B5EF4-FFF2-40B4-BE49-F238E27FC236}">
                <a16:creationId xmlns:a16="http://schemas.microsoft.com/office/drawing/2014/main" id="{C5BE71A2-5239-B726-886D-A561C864149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4888" y="2752904"/>
            <a:ext cx="3011210" cy="1861066"/>
          </a:xfrm>
          <a:prstGeom prst="rect">
            <a:avLst/>
          </a:prstGeom>
        </p:spPr>
      </p:pic>
      <p:sp>
        <p:nvSpPr>
          <p:cNvPr id="30" name="Text 5">
            <a:extLst>
              <a:ext uri="{FF2B5EF4-FFF2-40B4-BE49-F238E27FC236}">
                <a16:creationId xmlns:a16="http://schemas.microsoft.com/office/drawing/2014/main" id="{3A5DDC86-D422-6A43-F8D4-B5A50E2506CD}"/>
              </a:ext>
            </a:extLst>
          </p:cNvPr>
          <p:cNvSpPr/>
          <p:nvPr/>
        </p:nvSpPr>
        <p:spPr>
          <a:xfrm>
            <a:off x="2471976" y="5145643"/>
            <a:ext cx="250412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دعم القيمة السوقية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Text 6">
            <a:extLst>
              <a:ext uri="{FF2B5EF4-FFF2-40B4-BE49-F238E27FC236}">
                <a16:creationId xmlns:a16="http://schemas.microsoft.com/office/drawing/2014/main" id="{8A023673-B191-EF4E-BC06-A5FD4E09C3B4}"/>
              </a:ext>
            </a:extLst>
          </p:cNvPr>
          <p:cNvSpPr/>
          <p:nvPr/>
        </p:nvSpPr>
        <p:spPr>
          <a:xfrm>
            <a:off x="793790" y="5574863"/>
            <a:ext cx="4182308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الصورة الذهنية أصل غير ملموس يرفع من قيمة العلامة تجارياً ويعزز القبول المجتمعي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05458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302493-30CE-5926-E58B-0A9E0AD47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9FF53E-D378-FDF9-599C-9DF42C1A8F59}"/>
              </a:ext>
            </a:extLst>
          </p:cNvPr>
          <p:cNvSpPr/>
          <p:nvPr/>
        </p:nvSpPr>
        <p:spPr>
          <a:xfrm>
            <a:off x="468368" y="1066831"/>
            <a:ext cx="13892260" cy="6977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AB81CFD-C8FD-8E8E-CDAC-DF62BFCD7645}"/>
              </a:ext>
            </a:extLst>
          </p:cNvPr>
          <p:cNvSpPr/>
          <p:nvPr/>
        </p:nvSpPr>
        <p:spPr>
          <a:xfrm>
            <a:off x="3151414" y="308533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07AE903-0506-94FF-D07D-84057DDC74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44087" y="-77485"/>
            <a:ext cx="2766169" cy="1291612"/>
          </a:xfrm>
          <a:prstGeom prst="rect">
            <a:avLst/>
          </a:prstGeom>
        </p:spPr>
      </p:pic>
      <p:sp>
        <p:nvSpPr>
          <p:cNvPr id="2" name="Shape 0">
            <a:extLst>
              <a:ext uri="{FF2B5EF4-FFF2-40B4-BE49-F238E27FC236}">
                <a16:creationId xmlns:a16="http://schemas.microsoft.com/office/drawing/2014/main" id="{4FF043EE-ADA4-8E41-1E60-E33011BC7583}"/>
              </a:ext>
            </a:extLst>
          </p:cNvPr>
          <p:cNvSpPr/>
          <p:nvPr/>
        </p:nvSpPr>
        <p:spPr>
          <a:xfrm>
            <a:off x="11904583" y="372256"/>
            <a:ext cx="1733669" cy="471963"/>
          </a:xfrm>
          <a:prstGeom prst="roundRect">
            <a:avLst>
              <a:gd name="adj" fmla="val 17171"/>
            </a:avLst>
          </a:prstGeom>
          <a:noFill/>
          <a:ln w="7620">
            <a:solidFill>
              <a:srgbClr val="3257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7D67FF33-7EBC-45F4-FA8B-AD19F24BD439}"/>
              </a:ext>
            </a:extLst>
          </p:cNvPr>
          <p:cNvSpPr/>
          <p:nvPr/>
        </p:nvSpPr>
        <p:spPr>
          <a:xfrm>
            <a:off x="12102941" y="492255"/>
            <a:ext cx="1480304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3257B8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الاستراتيجيات الرقمية</a:t>
            </a: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F07C0155-3E65-8C9C-0720-720345947986}"/>
              </a:ext>
            </a:extLst>
          </p:cNvPr>
          <p:cNvSpPr/>
          <p:nvPr/>
        </p:nvSpPr>
        <p:spPr>
          <a:xfrm>
            <a:off x="2095024" y="1833920"/>
            <a:ext cx="11741587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أساليب صناعة الصورة الذهنية في الإعلام الرقمي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0E1980D3-92F6-EE9B-D2BC-DFB2837E72FD}"/>
              </a:ext>
            </a:extLst>
          </p:cNvPr>
          <p:cNvSpPr/>
          <p:nvPr/>
        </p:nvSpPr>
        <p:spPr>
          <a:xfrm>
            <a:off x="13638252" y="3039666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01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C4E7AE76-1349-564A-5D3A-C7023B856A7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1322" y="3353991"/>
            <a:ext cx="4215289" cy="22860"/>
          </a:xfrm>
          <a:prstGeom prst="rect">
            <a:avLst/>
          </a:prstGeom>
        </p:spPr>
      </p:pic>
      <p:sp>
        <p:nvSpPr>
          <p:cNvPr id="8" name="Text 4">
            <a:extLst>
              <a:ext uri="{FF2B5EF4-FFF2-40B4-BE49-F238E27FC236}">
                <a16:creationId xmlns:a16="http://schemas.microsoft.com/office/drawing/2014/main" id="{FF47A66D-22B6-2A7E-52DB-67A9D55623E2}"/>
              </a:ext>
            </a:extLst>
          </p:cNvPr>
          <p:cNvSpPr/>
          <p:nvPr/>
        </p:nvSpPr>
        <p:spPr>
          <a:xfrm>
            <a:off x="10941129" y="3719597"/>
            <a:ext cx="279630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السرد القصصي الرقمي</a:t>
            </a:r>
            <a:endParaRPr kumimoji="0" lang="en-US" sz="19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A2AEF7AD-80AB-978B-AF34-8E44CE80E2E5}"/>
              </a:ext>
            </a:extLst>
          </p:cNvPr>
          <p:cNvSpPr/>
          <p:nvPr/>
        </p:nvSpPr>
        <p:spPr>
          <a:xfrm>
            <a:off x="9522142" y="4451051"/>
            <a:ext cx="4215289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تقديم قصص أصيلة وإنسانية عبر Reels وThreads ومنصات التواصل الاجتماعي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64756D20-6363-5972-82A5-A6E4B8287EEB}"/>
              </a:ext>
            </a:extLst>
          </p:cNvPr>
          <p:cNvSpPr/>
          <p:nvPr/>
        </p:nvSpPr>
        <p:spPr>
          <a:xfrm>
            <a:off x="9224605" y="3039666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02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id="{ED346EC7-B3C1-A5F9-D756-788746B00A2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7556" y="3353991"/>
            <a:ext cx="4215408" cy="22860"/>
          </a:xfrm>
          <a:prstGeom prst="rect">
            <a:avLst/>
          </a:prstGeom>
        </p:spPr>
      </p:pic>
      <p:sp>
        <p:nvSpPr>
          <p:cNvPr id="12" name="Text 7">
            <a:extLst>
              <a:ext uri="{FF2B5EF4-FFF2-40B4-BE49-F238E27FC236}">
                <a16:creationId xmlns:a16="http://schemas.microsoft.com/office/drawing/2014/main" id="{05D42849-2C71-BBE4-7CCF-B7BF4C88BC88}"/>
              </a:ext>
            </a:extLst>
          </p:cNvPr>
          <p:cNvSpPr/>
          <p:nvPr/>
        </p:nvSpPr>
        <p:spPr>
          <a:xfrm>
            <a:off x="5279989" y="3765246"/>
            <a:ext cx="4215408" cy="6203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تخصيص المحتوى بالذكاء الاصطناعي</a:t>
            </a:r>
            <a:endParaRPr kumimoji="0" lang="en-US" sz="19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Text 8">
            <a:extLst>
              <a:ext uri="{FF2B5EF4-FFF2-40B4-BE49-F238E27FC236}">
                <a16:creationId xmlns:a16="http://schemas.microsoft.com/office/drawing/2014/main" id="{7629323A-8B70-1F21-EAE2-F1C734E31785}"/>
              </a:ext>
            </a:extLst>
          </p:cNvPr>
          <p:cNvSpPr/>
          <p:nvPr/>
        </p:nvSpPr>
        <p:spPr>
          <a:xfrm>
            <a:off x="5207556" y="4474148"/>
            <a:ext cx="4215408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استخدام AI لتخصيص المحتوى وتوحيد الرسائل واللغة والنبرة عبر المنصات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6" name="Text 9">
            <a:extLst>
              <a:ext uri="{FF2B5EF4-FFF2-40B4-BE49-F238E27FC236}">
                <a16:creationId xmlns:a16="http://schemas.microsoft.com/office/drawing/2014/main" id="{FD79FD5F-053B-7E43-102D-20B8DA2CCD90}"/>
              </a:ext>
            </a:extLst>
          </p:cNvPr>
          <p:cNvSpPr/>
          <p:nvPr/>
        </p:nvSpPr>
        <p:spPr>
          <a:xfrm>
            <a:off x="4810839" y="3039666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03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7" name="Image 2" descr="preencoded.png">
            <a:extLst>
              <a:ext uri="{FF2B5EF4-FFF2-40B4-BE49-F238E27FC236}">
                <a16:creationId xmlns:a16="http://schemas.microsoft.com/office/drawing/2014/main" id="{7459085C-59B6-C3F1-71C9-992ACECD3FF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909" y="3373755"/>
            <a:ext cx="4215289" cy="22860"/>
          </a:xfrm>
          <a:prstGeom prst="rect">
            <a:avLst/>
          </a:prstGeom>
        </p:spPr>
      </p:pic>
      <p:sp>
        <p:nvSpPr>
          <p:cNvPr id="19" name="Text 10">
            <a:extLst>
              <a:ext uri="{FF2B5EF4-FFF2-40B4-BE49-F238E27FC236}">
                <a16:creationId xmlns:a16="http://schemas.microsoft.com/office/drawing/2014/main" id="{0907992D-DE4C-6DB6-4C18-0093515F0901}"/>
              </a:ext>
            </a:extLst>
          </p:cNvPr>
          <p:cNvSpPr/>
          <p:nvPr/>
        </p:nvSpPr>
        <p:spPr>
          <a:xfrm>
            <a:off x="2095024" y="371959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التعاون مع المؤثرين</a:t>
            </a:r>
            <a:endParaRPr kumimoji="0" lang="en-US" sz="19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Text 11">
            <a:extLst>
              <a:ext uri="{FF2B5EF4-FFF2-40B4-BE49-F238E27FC236}">
                <a16:creationId xmlns:a16="http://schemas.microsoft.com/office/drawing/2014/main" id="{E5C57215-E164-EEFA-DF75-A020305F0233}"/>
              </a:ext>
            </a:extLst>
          </p:cNvPr>
          <p:cNvSpPr/>
          <p:nvPr/>
        </p:nvSpPr>
        <p:spPr>
          <a:xfrm>
            <a:off x="793909" y="4323316"/>
            <a:ext cx="4215289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نقل صورة موثوقة عبر طرف ثالث موثوق بما يتسق مع قيم المؤسسة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5" name="Text 12">
            <a:extLst>
              <a:ext uri="{FF2B5EF4-FFF2-40B4-BE49-F238E27FC236}">
                <a16:creationId xmlns:a16="http://schemas.microsoft.com/office/drawing/2014/main" id="{3D6E7E26-3F8A-0592-3704-2EEBE5150B2A}"/>
              </a:ext>
            </a:extLst>
          </p:cNvPr>
          <p:cNvSpPr/>
          <p:nvPr/>
        </p:nvSpPr>
        <p:spPr>
          <a:xfrm>
            <a:off x="13638252" y="5454075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04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6" name="Image 3" descr="preencoded.png">
            <a:extLst>
              <a:ext uri="{FF2B5EF4-FFF2-40B4-BE49-F238E27FC236}">
                <a16:creationId xmlns:a16="http://schemas.microsoft.com/office/drawing/2014/main" id="{C0C86D98-28CC-789C-48F3-EF74006B49E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4498" y="5514975"/>
            <a:ext cx="6422112" cy="22860"/>
          </a:xfrm>
          <a:prstGeom prst="rect">
            <a:avLst/>
          </a:prstGeom>
        </p:spPr>
      </p:pic>
      <p:sp>
        <p:nvSpPr>
          <p:cNvPr id="37" name="Text 13">
            <a:extLst>
              <a:ext uri="{FF2B5EF4-FFF2-40B4-BE49-F238E27FC236}">
                <a16:creationId xmlns:a16="http://schemas.microsoft.com/office/drawing/2014/main" id="{41D24E76-460D-A21D-E4CB-347B40A94052}"/>
              </a:ext>
            </a:extLst>
          </p:cNvPr>
          <p:cNvSpPr/>
          <p:nvPr/>
        </p:nvSpPr>
        <p:spPr>
          <a:xfrm>
            <a:off x="9742408" y="5916224"/>
            <a:ext cx="409420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حملات المحتوى من المستخدمين</a:t>
            </a:r>
            <a:endParaRPr kumimoji="0" lang="en-US" sz="19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8" name="Text 14">
            <a:extLst>
              <a:ext uri="{FF2B5EF4-FFF2-40B4-BE49-F238E27FC236}">
                <a16:creationId xmlns:a16="http://schemas.microsoft.com/office/drawing/2014/main" id="{63DAD7A2-E387-6E77-CD80-BFBF2866C48F}"/>
              </a:ext>
            </a:extLst>
          </p:cNvPr>
          <p:cNvSpPr/>
          <p:nvPr/>
        </p:nvSpPr>
        <p:spPr>
          <a:xfrm>
            <a:off x="7414498" y="6564527"/>
            <a:ext cx="6422112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تعزيز الأصالة والمشاركة من خلال UGC والتفاعل الحقيقي مع الجمهور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9" name="Text 15">
            <a:extLst>
              <a:ext uri="{FF2B5EF4-FFF2-40B4-BE49-F238E27FC236}">
                <a16:creationId xmlns:a16="http://schemas.microsoft.com/office/drawing/2014/main" id="{74DB9D73-9E54-F7BC-EE5E-A2BEFF4CF242}"/>
              </a:ext>
            </a:extLst>
          </p:cNvPr>
          <p:cNvSpPr/>
          <p:nvPr/>
        </p:nvSpPr>
        <p:spPr>
          <a:xfrm>
            <a:off x="7017782" y="5493313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05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0" name="Image 4" descr="preencoded.png">
            <a:extLst>
              <a:ext uri="{FF2B5EF4-FFF2-40B4-BE49-F238E27FC236}">
                <a16:creationId xmlns:a16="http://schemas.microsoft.com/office/drawing/2014/main" id="{276868E5-19E4-1C43-125C-C2B49FE2506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909" y="5514975"/>
            <a:ext cx="6422231" cy="22860"/>
          </a:xfrm>
          <a:prstGeom prst="rect">
            <a:avLst/>
          </a:prstGeom>
        </p:spPr>
      </p:pic>
      <p:sp>
        <p:nvSpPr>
          <p:cNvPr id="41" name="Text 16">
            <a:extLst>
              <a:ext uri="{FF2B5EF4-FFF2-40B4-BE49-F238E27FC236}">
                <a16:creationId xmlns:a16="http://schemas.microsoft.com/office/drawing/2014/main" id="{1226A4C5-9E74-360A-360B-FF1F3375397B}"/>
              </a:ext>
            </a:extLst>
          </p:cNvPr>
          <p:cNvSpPr/>
          <p:nvPr/>
        </p:nvSpPr>
        <p:spPr>
          <a:xfrm>
            <a:off x="4735235" y="596093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الشفافية الرقمية</a:t>
            </a:r>
            <a:endParaRPr kumimoji="0" lang="en-US" sz="19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2" name="Text 17">
            <a:extLst>
              <a:ext uri="{FF2B5EF4-FFF2-40B4-BE49-F238E27FC236}">
                <a16:creationId xmlns:a16="http://schemas.microsoft.com/office/drawing/2014/main" id="{8D98C8EA-287C-71AD-47A7-D86AC8F03C44}"/>
              </a:ext>
            </a:extLst>
          </p:cNvPr>
          <p:cNvSpPr/>
          <p:nvPr/>
        </p:nvSpPr>
        <p:spPr>
          <a:xfrm>
            <a:off x="793909" y="6555200"/>
            <a:ext cx="642223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التفاعل الفوري والحوار المفتوح خاصة في الأزمات والقضايا الجدلية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ED9EA7D4-E9E5-BEC2-976E-7EABFABC459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7340" y="541092"/>
            <a:ext cx="1798589" cy="2697884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344B4AC8-9B4F-6E3C-319A-2916E6C798F5}"/>
              </a:ext>
            </a:extLst>
          </p:cNvPr>
          <p:cNvSpPr/>
          <p:nvPr/>
        </p:nvSpPr>
        <p:spPr>
          <a:xfrm>
            <a:off x="7169837" y="37569"/>
            <a:ext cx="1043371" cy="92911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دم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ar-EG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ثالثاً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ة</a:t>
            </a:r>
          </a:p>
        </p:txBody>
      </p:sp>
    </p:spTree>
    <p:extLst>
      <p:ext uri="{BB962C8B-B14F-4D97-AF65-F5344CB8AC3E}">
        <p14:creationId xmlns:p14="http://schemas.microsoft.com/office/powerpoint/2010/main" val="1142312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63DD8E-1399-B261-736F-9A4EFE0D6D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66361DD-DBBF-0F4A-39F6-FF031D4E2F90}"/>
              </a:ext>
            </a:extLst>
          </p:cNvPr>
          <p:cNvSpPr/>
          <p:nvPr/>
        </p:nvSpPr>
        <p:spPr>
          <a:xfrm>
            <a:off x="3151414" y="411195"/>
            <a:ext cx="11478986" cy="548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55F96D-D773-2B71-F73C-2BEB73AB72BC}"/>
              </a:ext>
            </a:extLst>
          </p:cNvPr>
          <p:cNvSpPr/>
          <p:nvPr/>
        </p:nvSpPr>
        <p:spPr>
          <a:xfrm>
            <a:off x="488731" y="1743942"/>
            <a:ext cx="13809194" cy="63499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77ED1B1-BD89-8608-C267-72A18A3A41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9574"/>
            <a:ext cx="2766169" cy="1291612"/>
          </a:xfrm>
          <a:prstGeom prst="rect">
            <a:avLst/>
          </a:prstGeom>
        </p:spPr>
      </p:pic>
      <p:sp>
        <p:nvSpPr>
          <p:cNvPr id="2" name="Shape 0">
            <a:extLst>
              <a:ext uri="{FF2B5EF4-FFF2-40B4-BE49-F238E27FC236}">
                <a16:creationId xmlns:a16="http://schemas.microsoft.com/office/drawing/2014/main" id="{762017BD-FE1D-910D-0C70-C88A4ED5F912}"/>
              </a:ext>
            </a:extLst>
          </p:cNvPr>
          <p:cNvSpPr/>
          <p:nvPr/>
        </p:nvSpPr>
        <p:spPr>
          <a:xfrm>
            <a:off x="12739807" y="332967"/>
            <a:ext cx="977741" cy="373142"/>
          </a:xfrm>
          <a:prstGeom prst="roundRect">
            <a:avLst>
              <a:gd name="adj" fmla="val 17872"/>
            </a:avLst>
          </a:prstGeom>
          <a:solidFill>
            <a:srgbClr val="D7DF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82F95EBB-925E-38D1-8F99-01A545733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558838" y="2315170"/>
            <a:ext cx="158710" cy="158710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id="{7072DD91-D8B2-E437-FF1A-455A52D83042}"/>
              </a:ext>
            </a:extLst>
          </p:cNvPr>
          <p:cNvSpPr/>
          <p:nvPr/>
        </p:nvSpPr>
        <p:spPr>
          <a:xfrm>
            <a:off x="12977872" y="384200"/>
            <a:ext cx="501610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القياس</a:t>
            </a: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ED5BB5CD-5BD8-7E85-60C9-86298D7ABF0C}"/>
              </a:ext>
            </a:extLst>
          </p:cNvPr>
          <p:cNvSpPr/>
          <p:nvPr/>
        </p:nvSpPr>
        <p:spPr>
          <a:xfrm>
            <a:off x="2066806" y="2033215"/>
            <a:ext cx="1127367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أدوات قياس الصورة الذهنية في الإعلام الرقمي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pic>
        <p:nvPicPr>
          <p:cNvPr id="7" name="Image 1" descr="preencoded.png">
            <a:extLst>
              <a:ext uri="{FF2B5EF4-FFF2-40B4-BE49-F238E27FC236}">
                <a16:creationId xmlns:a16="http://schemas.microsoft.com/office/drawing/2014/main" id="{F3EB85BC-F19C-3AEF-82D5-698B55E30B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340477" y="3578185"/>
            <a:ext cx="496133" cy="496133"/>
          </a:xfrm>
          <a:prstGeom prst="rect">
            <a:avLst/>
          </a:prstGeom>
        </p:spPr>
      </p:pic>
      <p:sp>
        <p:nvSpPr>
          <p:cNvPr id="8" name="Text 3">
            <a:extLst>
              <a:ext uri="{FF2B5EF4-FFF2-40B4-BE49-F238E27FC236}">
                <a16:creationId xmlns:a16="http://schemas.microsoft.com/office/drawing/2014/main" id="{52759A12-8EBD-390B-20E3-B7887AFCCE5B}"/>
              </a:ext>
            </a:extLst>
          </p:cNvPr>
          <p:cNvSpPr/>
          <p:nvPr/>
        </p:nvSpPr>
        <p:spPr>
          <a:xfrm>
            <a:off x="10611564" y="369593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تحليل المشاعر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40E79C81-7B37-91AA-B011-432F9F694D76}"/>
              </a:ext>
            </a:extLst>
          </p:cNvPr>
          <p:cNvSpPr/>
          <p:nvPr/>
        </p:nvSpPr>
        <p:spPr>
          <a:xfrm>
            <a:off x="7439263" y="4125158"/>
            <a:ext cx="5653207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Sentiment Analysis لقياس الاتجاهات الإيجابية والسلبية والمحايدة في المحتوى الرقمي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0" name="Image 2" descr="preencoded.png">
            <a:extLst>
              <a:ext uri="{FF2B5EF4-FFF2-40B4-BE49-F238E27FC236}">
                <a16:creationId xmlns:a16="http://schemas.microsoft.com/office/drawing/2014/main" id="{F4CA5990-6C2F-9B19-95D2-4912D700A9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95123" y="3578185"/>
            <a:ext cx="496133" cy="496133"/>
          </a:xfrm>
          <a:prstGeom prst="rect">
            <a:avLst/>
          </a:prstGeom>
        </p:spPr>
      </p:pic>
      <p:sp>
        <p:nvSpPr>
          <p:cNvPr id="11" name="Text 5">
            <a:extLst>
              <a:ext uri="{FF2B5EF4-FFF2-40B4-BE49-F238E27FC236}">
                <a16:creationId xmlns:a16="http://schemas.microsoft.com/office/drawing/2014/main" id="{186673AC-0AE0-01FE-16E6-AB1F189F99B8}"/>
              </a:ext>
            </a:extLst>
          </p:cNvPr>
          <p:cNvSpPr/>
          <p:nvPr/>
        </p:nvSpPr>
        <p:spPr>
          <a:xfrm>
            <a:off x="3966210" y="369593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حصة الصوت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701E8C27-0F54-8BA2-15CF-044A67B02019}"/>
              </a:ext>
            </a:extLst>
          </p:cNvPr>
          <p:cNvSpPr/>
          <p:nvPr/>
        </p:nvSpPr>
        <p:spPr>
          <a:xfrm>
            <a:off x="793790" y="4125158"/>
            <a:ext cx="565332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Share of Voice لقياس مدى حضور علامتك في النقاشات مقارنة بالمنافسين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3" name="Image 3" descr="preencoded.png">
            <a:extLst>
              <a:ext uri="{FF2B5EF4-FFF2-40B4-BE49-F238E27FC236}">
                <a16:creationId xmlns:a16="http://schemas.microsoft.com/office/drawing/2014/main" id="{42519BD9-93CB-9A61-88FC-E2F1A3DDBA4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3340477" y="5157073"/>
            <a:ext cx="496133" cy="496133"/>
          </a:xfrm>
          <a:prstGeom prst="rect">
            <a:avLst/>
          </a:prstGeom>
        </p:spPr>
      </p:pic>
      <p:sp>
        <p:nvSpPr>
          <p:cNvPr id="14" name="Text 7">
            <a:extLst>
              <a:ext uri="{FF2B5EF4-FFF2-40B4-BE49-F238E27FC236}">
                <a16:creationId xmlns:a16="http://schemas.microsoft.com/office/drawing/2014/main" id="{89F0D496-7359-9FB5-C2AA-378FBFEC5DB1}"/>
              </a:ext>
            </a:extLst>
          </p:cNvPr>
          <p:cNvSpPr/>
          <p:nvPr/>
        </p:nvSpPr>
        <p:spPr>
          <a:xfrm>
            <a:off x="10611564" y="527482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دراسات رفع العلامة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6" name="Text 8">
            <a:extLst>
              <a:ext uri="{FF2B5EF4-FFF2-40B4-BE49-F238E27FC236}">
                <a16:creationId xmlns:a16="http://schemas.microsoft.com/office/drawing/2014/main" id="{DCA6720A-8698-5A1C-55C4-A1B37811BA4C}"/>
              </a:ext>
            </a:extLst>
          </p:cNvPr>
          <p:cNvSpPr/>
          <p:nvPr/>
        </p:nvSpPr>
        <p:spPr>
          <a:xfrm>
            <a:off x="7439263" y="5704046"/>
            <a:ext cx="5653207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Brand Lift Studies لقياس تغير وعي الجمهور بعد الحملة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2" name="Image 4" descr="preencoded.png">
            <a:extLst>
              <a:ext uri="{FF2B5EF4-FFF2-40B4-BE49-F238E27FC236}">
                <a16:creationId xmlns:a16="http://schemas.microsoft.com/office/drawing/2014/main" id="{AE69BBA9-1CBC-EA9B-11F1-0C25F095783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695123" y="5157073"/>
            <a:ext cx="496133" cy="496133"/>
          </a:xfrm>
          <a:prstGeom prst="rect">
            <a:avLst/>
          </a:prstGeom>
        </p:spPr>
      </p:pic>
      <p:sp>
        <p:nvSpPr>
          <p:cNvPr id="33" name="Text 9">
            <a:extLst>
              <a:ext uri="{FF2B5EF4-FFF2-40B4-BE49-F238E27FC236}">
                <a16:creationId xmlns:a16="http://schemas.microsoft.com/office/drawing/2014/main" id="{49094A7D-271F-CCA9-BBAB-D24B8EE36CE1}"/>
              </a:ext>
            </a:extLst>
          </p:cNvPr>
          <p:cNvSpPr/>
          <p:nvPr/>
        </p:nvSpPr>
        <p:spPr>
          <a:xfrm>
            <a:off x="3472458" y="5274826"/>
            <a:ext cx="297465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تحليل الكلمات المفتاحية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Text 10">
            <a:extLst>
              <a:ext uri="{FF2B5EF4-FFF2-40B4-BE49-F238E27FC236}">
                <a16:creationId xmlns:a16="http://schemas.microsoft.com/office/drawing/2014/main" id="{A168DC6D-0439-AD35-E020-237DAB323FC3}"/>
              </a:ext>
            </a:extLst>
          </p:cNvPr>
          <p:cNvSpPr/>
          <p:nvPr/>
        </p:nvSpPr>
        <p:spPr>
          <a:xfrm>
            <a:off x="793790" y="5704046"/>
            <a:ext cx="565332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ما هي الكلمات التي تقترن باسم المنظمة في محركات البحث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117277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57EF5C-19C6-5749-FB29-5BBC21C11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E2F0360-E6BB-1A0F-FC6C-71952F0502E4}"/>
              </a:ext>
            </a:extLst>
          </p:cNvPr>
          <p:cNvSpPr/>
          <p:nvPr/>
        </p:nvSpPr>
        <p:spPr>
          <a:xfrm>
            <a:off x="3151414" y="610225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1D1E5C-5F72-B4E5-2F48-A4252E8B329A}"/>
              </a:ext>
            </a:extLst>
          </p:cNvPr>
          <p:cNvSpPr/>
          <p:nvPr/>
        </p:nvSpPr>
        <p:spPr>
          <a:xfrm>
            <a:off x="849709" y="1794601"/>
            <a:ext cx="13381514" cy="57939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4EE49CD-260A-6D7D-47F2-D6F9F42412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7987"/>
            <a:ext cx="2766169" cy="1291612"/>
          </a:xfrm>
          <a:prstGeom prst="rect">
            <a:avLst/>
          </a:prstGeom>
        </p:spPr>
      </p:pic>
      <p:pic>
        <p:nvPicPr>
          <p:cNvPr id="47" name="Image 4" descr="preencoded.png">
            <a:extLst>
              <a:ext uri="{FF2B5EF4-FFF2-40B4-BE49-F238E27FC236}">
                <a16:creationId xmlns:a16="http://schemas.microsoft.com/office/drawing/2014/main" id="{C31E37DF-5FE9-BEC5-C450-DD60C83F468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0716" y="1115227"/>
            <a:ext cx="2875391" cy="2875391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701BC880-76DE-55F4-0434-756656234D7C}"/>
              </a:ext>
            </a:extLst>
          </p:cNvPr>
          <p:cNvSpPr/>
          <p:nvPr/>
        </p:nvSpPr>
        <p:spPr>
          <a:xfrm>
            <a:off x="5953958" y="2304098"/>
            <a:ext cx="7882652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مؤشرات القياس الكمية والكيفية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1A822AC4-32FF-071A-5129-5E72EDE78E04}"/>
              </a:ext>
            </a:extLst>
          </p:cNvPr>
          <p:cNvSpPr/>
          <p:nvPr/>
        </p:nvSpPr>
        <p:spPr>
          <a:xfrm>
            <a:off x="4096107" y="3420189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المؤشرات الكمية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8E1CC1BB-43E8-C9C6-0A5D-36E77B0B11E6}"/>
              </a:ext>
            </a:extLst>
          </p:cNvPr>
          <p:cNvSpPr/>
          <p:nvPr/>
        </p:nvSpPr>
        <p:spPr>
          <a:xfrm>
            <a:off x="793790" y="3990618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عدد المشاركات والتعليقات وإعادة النشر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6ED58AB8-D57D-523A-6D62-9B6CCE13465C}"/>
              </a:ext>
            </a:extLst>
          </p:cNvPr>
          <p:cNvSpPr/>
          <p:nvPr/>
        </p:nvSpPr>
        <p:spPr>
          <a:xfrm>
            <a:off x="793790" y="4377571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معدل الوصول والانتشار (Reach &amp; Impressions)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4AC9BF8B-BAB7-BE42-ACEC-9FF4F9D9271D}"/>
              </a:ext>
            </a:extLst>
          </p:cNvPr>
          <p:cNvSpPr/>
          <p:nvPr/>
        </p:nvSpPr>
        <p:spPr>
          <a:xfrm>
            <a:off x="793790" y="4764524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نسبة التفاعل (Engagement Rate)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Text 5">
            <a:extLst>
              <a:ext uri="{FF2B5EF4-FFF2-40B4-BE49-F238E27FC236}">
                <a16:creationId xmlns:a16="http://schemas.microsoft.com/office/drawing/2014/main" id="{9752CD4F-783A-1B20-4FE0-BCE22C4D6D7E}"/>
              </a:ext>
            </a:extLst>
          </p:cNvPr>
          <p:cNvSpPr/>
          <p:nvPr/>
        </p:nvSpPr>
        <p:spPr>
          <a:xfrm>
            <a:off x="793790" y="5151477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معدل النمو في المتابعين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89F46D4A-1403-F40B-AD17-4047D4B57CAB}"/>
              </a:ext>
            </a:extLst>
          </p:cNvPr>
          <p:cNvSpPr/>
          <p:nvPr/>
        </p:nvSpPr>
        <p:spPr>
          <a:xfrm>
            <a:off x="793790" y="5538430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حركة المرور على الموقع من وسائل التواصل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Text 7">
            <a:extLst>
              <a:ext uri="{FF2B5EF4-FFF2-40B4-BE49-F238E27FC236}">
                <a16:creationId xmlns:a16="http://schemas.microsoft.com/office/drawing/2014/main" id="{2935EEF6-52ED-44AA-784A-464FB83FD31B}"/>
              </a:ext>
            </a:extLst>
          </p:cNvPr>
          <p:cNvSpPr/>
          <p:nvPr/>
        </p:nvSpPr>
        <p:spPr>
          <a:xfrm>
            <a:off x="10867192" y="3420189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المؤشرات الكيفية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4" name="Text 8">
            <a:extLst>
              <a:ext uri="{FF2B5EF4-FFF2-40B4-BE49-F238E27FC236}">
                <a16:creationId xmlns:a16="http://schemas.microsoft.com/office/drawing/2014/main" id="{1D6C4124-384F-A5E0-A7FC-B2BFEF443D5D}"/>
              </a:ext>
            </a:extLst>
          </p:cNvPr>
          <p:cNvSpPr/>
          <p:nvPr/>
        </p:nvSpPr>
        <p:spPr>
          <a:xfrm>
            <a:off x="7564874" y="3990618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تحليل المحتوى الرقمي ونبرة الخطاب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Text 9">
            <a:extLst>
              <a:ext uri="{FF2B5EF4-FFF2-40B4-BE49-F238E27FC236}">
                <a16:creationId xmlns:a16="http://schemas.microsoft.com/office/drawing/2014/main" id="{79E9F680-CCEE-2652-86D9-1CCD73AC6B73}"/>
              </a:ext>
            </a:extLst>
          </p:cNvPr>
          <p:cNvSpPr/>
          <p:nvPr/>
        </p:nvSpPr>
        <p:spPr>
          <a:xfrm>
            <a:off x="7564874" y="4377571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الإطار العام للرسائل والتصورات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7" name="Text 10">
            <a:extLst>
              <a:ext uri="{FF2B5EF4-FFF2-40B4-BE49-F238E27FC236}">
                <a16:creationId xmlns:a16="http://schemas.microsoft.com/office/drawing/2014/main" id="{57BE6EF1-B31B-B9E4-2769-30888D7211AF}"/>
              </a:ext>
            </a:extLst>
          </p:cNvPr>
          <p:cNvSpPr/>
          <p:nvPr/>
        </p:nvSpPr>
        <p:spPr>
          <a:xfrm>
            <a:off x="7564874" y="4764524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الاستبيانات الرقمية لقياس الاتجاهات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Text 11">
            <a:extLst>
              <a:ext uri="{FF2B5EF4-FFF2-40B4-BE49-F238E27FC236}">
                <a16:creationId xmlns:a16="http://schemas.microsoft.com/office/drawing/2014/main" id="{DFE1828D-F541-79FF-30C2-8D2C146BAA27}"/>
              </a:ext>
            </a:extLst>
          </p:cNvPr>
          <p:cNvSpPr/>
          <p:nvPr/>
        </p:nvSpPr>
        <p:spPr>
          <a:xfrm>
            <a:off x="7564874" y="5151477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تحليل التعليقات والمراجعات النوعية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0" name="Text 12">
            <a:extLst>
              <a:ext uri="{FF2B5EF4-FFF2-40B4-BE49-F238E27FC236}">
                <a16:creationId xmlns:a16="http://schemas.microsoft.com/office/drawing/2014/main" id="{A767CC55-2D5B-CB71-D6CE-5D8A4ACE89C9}"/>
              </a:ext>
            </a:extLst>
          </p:cNvPr>
          <p:cNvSpPr/>
          <p:nvPr/>
        </p:nvSpPr>
        <p:spPr>
          <a:xfrm>
            <a:off x="7564874" y="5538430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دراسات الحالة والمقابلات المعمقة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58151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1257D3-D2BF-C334-B54F-52216B7083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E21AA3-34FD-90E1-5EFF-BD6C0FC9FA61}"/>
              </a:ext>
            </a:extLst>
          </p:cNvPr>
          <p:cNvSpPr/>
          <p:nvPr/>
        </p:nvSpPr>
        <p:spPr>
          <a:xfrm>
            <a:off x="521622" y="1415057"/>
            <a:ext cx="13892260" cy="66259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93A8398-7041-971A-1833-F21DE07225F3}"/>
              </a:ext>
            </a:extLst>
          </p:cNvPr>
          <p:cNvSpPr/>
          <p:nvPr/>
        </p:nvSpPr>
        <p:spPr>
          <a:xfrm>
            <a:off x="3151414" y="384477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45E99F5-36E2-A315-8289-FFB58E38BD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sp>
        <p:nvSpPr>
          <p:cNvPr id="9" name="Shape 0">
            <a:extLst>
              <a:ext uri="{FF2B5EF4-FFF2-40B4-BE49-F238E27FC236}">
                <a16:creationId xmlns:a16="http://schemas.microsoft.com/office/drawing/2014/main" id="{5AAE97B9-9D9E-0FFF-1C6A-44B706DFC6EB}"/>
              </a:ext>
            </a:extLst>
          </p:cNvPr>
          <p:cNvSpPr/>
          <p:nvPr/>
        </p:nvSpPr>
        <p:spPr>
          <a:xfrm>
            <a:off x="12606337" y="299599"/>
            <a:ext cx="1428631" cy="373142"/>
          </a:xfrm>
          <a:prstGeom prst="roundRect">
            <a:avLst>
              <a:gd name="adj" fmla="val 17872"/>
            </a:avLst>
          </a:prstGeom>
          <a:solidFill>
            <a:srgbClr val="D7DF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08BF1306-C277-93E2-4568-55DB4B7329D6}"/>
              </a:ext>
            </a:extLst>
          </p:cNvPr>
          <p:cNvSpPr/>
          <p:nvPr/>
        </p:nvSpPr>
        <p:spPr>
          <a:xfrm>
            <a:off x="12730901" y="369903"/>
            <a:ext cx="1190506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العلاقة الجوهرية</a:t>
            </a: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2">
            <a:extLst>
              <a:ext uri="{FF2B5EF4-FFF2-40B4-BE49-F238E27FC236}">
                <a16:creationId xmlns:a16="http://schemas.microsoft.com/office/drawing/2014/main" id="{B1EE3B9F-D360-C152-A13F-AA2130CFE2FB}"/>
              </a:ext>
            </a:extLst>
          </p:cNvPr>
          <p:cNvSpPr/>
          <p:nvPr/>
        </p:nvSpPr>
        <p:spPr>
          <a:xfrm>
            <a:off x="3334603" y="591326"/>
            <a:ext cx="9680615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الربط بين الانطباع العام والصورة الذهنية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3" name="Shape 3">
            <a:extLst>
              <a:ext uri="{FF2B5EF4-FFF2-40B4-BE49-F238E27FC236}">
                <a16:creationId xmlns:a16="http://schemas.microsoft.com/office/drawing/2014/main" id="{12D788B3-797F-20C4-9615-20D1AEB8CBCF}"/>
              </a:ext>
            </a:extLst>
          </p:cNvPr>
          <p:cNvSpPr/>
          <p:nvPr/>
        </p:nvSpPr>
        <p:spPr>
          <a:xfrm>
            <a:off x="992148" y="3445256"/>
            <a:ext cx="13042821" cy="22860"/>
          </a:xfrm>
          <a:prstGeom prst="roundRect">
            <a:avLst>
              <a:gd name="adj" fmla="val 364651"/>
            </a:avLst>
          </a:prstGeom>
          <a:solidFill>
            <a:srgbClr val="CFD2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4">
            <a:extLst>
              <a:ext uri="{FF2B5EF4-FFF2-40B4-BE49-F238E27FC236}">
                <a16:creationId xmlns:a16="http://schemas.microsoft.com/office/drawing/2014/main" id="{7680797D-C2CF-7726-76C9-1CC36BAC49CA}"/>
              </a:ext>
            </a:extLst>
          </p:cNvPr>
          <p:cNvSpPr/>
          <p:nvPr/>
        </p:nvSpPr>
        <p:spPr>
          <a:xfrm>
            <a:off x="10824924" y="2849944"/>
            <a:ext cx="22860" cy="595313"/>
          </a:xfrm>
          <a:prstGeom prst="roundRect">
            <a:avLst>
              <a:gd name="adj" fmla="val 364651"/>
            </a:avLst>
          </a:prstGeom>
          <a:solidFill>
            <a:srgbClr val="CFD2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Shape 5">
            <a:extLst>
              <a:ext uri="{FF2B5EF4-FFF2-40B4-BE49-F238E27FC236}">
                <a16:creationId xmlns:a16="http://schemas.microsoft.com/office/drawing/2014/main" id="{C2062036-BB6F-5782-56E5-40263781FB5B}"/>
              </a:ext>
            </a:extLst>
          </p:cNvPr>
          <p:cNvSpPr/>
          <p:nvPr/>
        </p:nvSpPr>
        <p:spPr>
          <a:xfrm>
            <a:off x="10613112" y="3222014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6">
            <a:extLst>
              <a:ext uri="{FF2B5EF4-FFF2-40B4-BE49-F238E27FC236}">
                <a16:creationId xmlns:a16="http://schemas.microsoft.com/office/drawing/2014/main" id="{20350E7F-0D2A-7DFA-999F-D159933CC790}"/>
              </a:ext>
            </a:extLst>
          </p:cNvPr>
          <p:cNvSpPr/>
          <p:nvPr/>
        </p:nvSpPr>
        <p:spPr>
          <a:xfrm>
            <a:off x="10687526" y="3259221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1</a:t>
            </a:r>
            <a:endParaRPr kumimoji="0" lang="en-US" sz="2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7" name="Text 7">
            <a:extLst>
              <a:ext uri="{FF2B5EF4-FFF2-40B4-BE49-F238E27FC236}">
                <a16:creationId xmlns:a16="http://schemas.microsoft.com/office/drawing/2014/main" id="{53377803-A73A-78E2-CDE4-BD19B6C61985}"/>
              </a:ext>
            </a:extLst>
          </p:cNvPr>
          <p:cNvSpPr/>
          <p:nvPr/>
        </p:nvSpPr>
        <p:spPr>
          <a:xfrm>
            <a:off x="9595842" y="190470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الانطباع العام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Text 8">
            <a:extLst>
              <a:ext uri="{FF2B5EF4-FFF2-40B4-BE49-F238E27FC236}">
                <a16:creationId xmlns:a16="http://schemas.microsoft.com/office/drawing/2014/main" id="{43BEFD46-7067-48FF-8233-A296DAFEDFD9}"/>
              </a:ext>
            </a:extLst>
          </p:cNvPr>
          <p:cNvSpPr/>
          <p:nvPr/>
        </p:nvSpPr>
        <p:spPr>
          <a:xfrm>
            <a:off x="7835979" y="2333927"/>
            <a:ext cx="600063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رد فعل لحظي وسريع على حدث أو رسالة (Short-term)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0" name="Shape 9">
            <a:extLst>
              <a:ext uri="{FF2B5EF4-FFF2-40B4-BE49-F238E27FC236}">
                <a16:creationId xmlns:a16="http://schemas.microsoft.com/office/drawing/2014/main" id="{351EEAB5-511C-2BAC-4179-E2FC271E94EB}"/>
              </a:ext>
            </a:extLst>
          </p:cNvPr>
          <p:cNvSpPr/>
          <p:nvPr/>
        </p:nvSpPr>
        <p:spPr>
          <a:xfrm>
            <a:off x="7502247" y="3445256"/>
            <a:ext cx="22860" cy="595313"/>
          </a:xfrm>
          <a:prstGeom prst="roundRect">
            <a:avLst>
              <a:gd name="adj" fmla="val 364651"/>
            </a:avLst>
          </a:prstGeom>
          <a:solidFill>
            <a:srgbClr val="CFD2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Shape 10">
            <a:extLst>
              <a:ext uri="{FF2B5EF4-FFF2-40B4-BE49-F238E27FC236}">
                <a16:creationId xmlns:a16="http://schemas.microsoft.com/office/drawing/2014/main" id="{A1DEC8F4-7825-A0A8-5C3E-FC163B850252}"/>
              </a:ext>
            </a:extLst>
          </p:cNvPr>
          <p:cNvSpPr/>
          <p:nvPr/>
        </p:nvSpPr>
        <p:spPr>
          <a:xfrm>
            <a:off x="7290435" y="3222014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11">
            <a:extLst>
              <a:ext uri="{FF2B5EF4-FFF2-40B4-BE49-F238E27FC236}">
                <a16:creationId xmlns:a16="http://schemas.microsoft.com/office/drawing/2014/main" id="{27D3F4D7-60E9-1F16-3AC0-4F79C2A696E8}"/>
              </a:ext>
            </a:extLst>
          </p:cNvPr>
          <p:cNvSpPr/>
          <p:nvPr/>
        </p:nvSpPr>
        <p:spPr>
          <a:xfrm>
            <a:off x="7364849" y="3259221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2</a:t>
            </a:r>
            <a:endParaRPr kumimoji="0" lang="en-US" sz="2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3" name="Text 12">
            <a:extLst>
              <a:ext uri="{FF2B5EF4-FFF2-40B4-BE49-F238E27FC236}">
                <a16:creationId xmlns:a16="http://schemas.microsoft.com/office/drawing/2014/main" id="{57EB380B-335D-5EE4-2DF5-F54E8B0115F7}"/>
              </a:ext>
            </a:extLst>
          </p:cNvPr>
          <p:cNvSpPr/>
          <p:nvPr/>
        </p:nvSpPr>
        <p:spPr>
          <a:xfrm>
            <a:off x="6273165" y="423904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التكرار والتراكم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4" name="Text 13">
            <a:extLst>
              <a:ext uri="{FF2B5EF4-FFF2-40B4-BE49-F238E27FC236}">
                <a16:creationId xmlns:a16="http://schemas.microsoft.com/office/drawing/2014/main" id="{07C4EAAB-87DB-636E-2A5D-D3A8DF21A591}"/>
              </a:ext>
            </a:extLst>
          </p:cNvPr>
          <p:cNvSpPr/>
          <p:nvPr/>
        </p:nvSpPr>
        <p:spPr>
          <a:xfrm>
            <a:off x="4513302" y="4668266"/>
            <a:ext cx="600063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الانطباعات الإيجابية المتكررة في كل نقطة تلامس رقمية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6" name="Shape 14">
            <a:extLst>
              <a:ext uri="{FF2B5EF4-FFF2-40B4-BE49-F238E27FC236}">
                <a16:creationId xmlns:a16="http://schemas.microsoft.com/office/drawing/2014/main" id="{8D347718-5831-211E-2903-FEB0EF83C456}"/>
              </a:ext>
            </a:extLst>
          </p:cNvPr>
          <p:cNvSpPr/>
          <p:nvPr/>
        </p:nvSpPr>
        <p:spPr>
          <a:xfrm>
            <a:off x="4179451" y="2849944"/>
            <a:ext cx="22860" cy="595313"/>
          </a:xfrm>
          <a:prstGeom prst="roundRect">
            <a:avLst>
              <a:gd name="adj" fmla="val 364651"/>
            </a:avLst>
          </a:prstGeom>
          <a:solidFill>
            <a:srgbClr val="CFD2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Shape 15">
            <a:extLst>
              <a:ext uri="{FF2B5EF4-FFF2-40B4-BE49-F238E27FC236}">
                <a16:creationId xmlns:a16="http://schemas.microsoft.com/office/drawing/2014/main" id="{A04BDEE7-C39C-E798-E3FA-681A5DD455CC}"/>
              </a:ext>
            </a:extLst>
          </p:cNvPr>
          <p:cNvSpPr/>
          <p:nvPr/>
        </p:nvSpPr>
        <p:spPr>
          <a:xfrm>
            <a:off x="3967639" y="3222014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16">
            <a:extLst>
              <a:ext uri="{FF2B5EF4-FFF2-40B4-BE49-F238E27FC236}">
                <a16:creationId xmlns:a16="http://schemas.microsoft.com/office/drawing/2014/main" id="{02667C0D-2C59-6079-6D49-85BC0F43F0F0}"/>
              </a:ext>
            </a:extLst>
          </p:cNvPr>
          <p:cNvSpPr/>
          <p:nvPr/>
        </p:nvSpPr>
        <p:spPr>
          <a:xfrm>
            <a:off x="4042053" y="3259221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3</a:t>
            </a:r>
            <a:endParaRPr kumimoji="0" lang="en-US" sz="2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9" name="Text 17">
            <a:extLst>
              <a:ext uri="{FF2B5EF4-FFF2-40B4-BE49-F238E27FC236}">
                <a16:creationId xmlns:a16="http://schemas.microsoft.com/office/drawing/2014/main" id="{2749B89F-3EE7-E056-178D-39061C0E82E4}"/>
              </a:ext>
            </a:extLst>
          </p:cNvPr>
          <p:cNvSpPr/>
          <p:nvPr/>
        </p:nvSpPr>
        <p:spPr>
          <a:xfrm>
            <a:off x="2950488" y="190470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الذهنية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0" name="Text 18">
            <a:extLst>
              <a:ext uri="{FF2B5EF4-FFF2-40B4-BE49-F238E27FC236}">
                <a16:creationId xmlns:a16="http://schemas.microsoft.com/office/drawing/2014/main" id="{06A280D3-CEB4-55EC-5253-E7C862E00D2B}"/>
              </a:ext>
            </a:extLst>
          </p:cNvPr>
          <p:cNvSpPr/>
          <p:nvPr/>
        </p:nvSpPr>
        <p:spPr>
          <a:xfrm>
            <a:off x="1190506" y="2333927"/>
            <a:ext cx="6000750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تراكم الانطباعات طويل الأمد يتحول إلى صورة مستقرة (Long-term)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Text 19">
            <a:extLst>
              <a:ext uri="{FF2B5EF4-FFF2-40B4-BE49-F238E27FC236}">
                <a16:creationId xmlns:a16="http://schemas.microsoft.com/office/drawing/2014/main" id="{81188A39-F56F-806A-F66F-E88F696CE79B}"/>
              </a:ext>
            </a:extLst>
          </p:cNvPr>
          <p:cNvSpPr/>
          <p:nvPr/>
        </p:nvSpPr>
        <p:spPr>
          <a:xfrm>
            <a:off x="992148" y="5432290"/>
            <a:ext cx="12745164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إذا تكرر الانطباع الجيد في كل نقطة تلامس رقمية، يتحول في العقل الباطن إلى صورة ذهنية مستقرة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2" name="Shape 20">
            <a:extLst>
              <a:ext uri="{FF2B5EF4-FFF2-40B4-BE49-F238E27FC236}">
                <a16:creationId xmlns:a16="http://schemas.microsoft.com/office/drawing/2014/main" id="{9E8B59D3-8C4B-F720-2527-5FD56BE5A6E8}"/>
              </a:ext>
            </a:extLst>
          </p:cNvPr>
          <p:cNvSpPr/>
          <p:nvPr/>
        </p:nvSpPr>
        <p:spPr>
          <a:xfrm>
            <a:off x="14012108" y="5209048"/>
            <a:ext cx="22860" cy="764024"/>
          </a:xfrm>
          <a:prstGeom prst="rect">
            <a:avLst/>
          </a:prstGeom>
          <a:solidFill>
            <a:srgbClr val="3257B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21">
            <a:extLst>
              <a:ext uri="{FF2B5EF4-FFF2-40B4-BE49-F238E27FC236}">
                <a16:creationId xmlns:a16="http://schemas.microsoft.com/office/drawing/2014/main" id="{2147E003-7FE3-DBD3-5B17-8B6A3DB0BC33}"/>
              </a:ext>
            </a:extLst>
          </p:cNvPr>
          <p:cNvSpPr/>
          <p:nvPr/>
        </p:nvSpPr>
        <p:spPr>
          <a:xfrm>
            <a:off x="992148" y="6196314"/>
            <a:ext cx="130428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الانطباعات المتكررة تتحول إلى تصورات مستقرة، والتي بدورها تشكل صورة ذهنية راسخة. الانطباعات الإيجابية المتكررة تبني صورة قوية، بينما السلبية تدمرها بسرعة رقمية.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F738C1-C67B-E450-4341-2E447832D7DA}"/>
              </a:ext>
            </a:extLst>
          </p:cNvPr>
          <p:cNvSpPr/>
          <p:nvPr/>
        </p:nvSpPr>
        <p:spPr>
          <a:xfrm>
            <a:off x="4213489" y="54203"/>
            <a:ext cx="1043371" cy="92911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دم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ar-EG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رابعاً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ة</a:t>
            </a:r>
          </a:p>
        </p:txBody>
      </p:sp>
    </p:spTree>
    <p:extLst>
      <p:ext uri="{BB962C8B-B14F-4D97-AF65-F5344CB8AC3E}">
        <p14:creationId xmlns:p14="http://schemas.microsoft.com/office/powerpoint/2010/main" val="29748319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36491-579D-0592-27D8-14C93637AA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EA3CFE-9801-B270-B6C5-C2F0CA44233C}"/>
              </a:ext>
            </a:extLst>
          </p:cNvPr>
          <p:cNvSpPr/>
          <p:nvPr/>
        </p:nvSpPr>
        <p:spPr>
          <a:xfrm>
            <a:off x="521622" y="994711"/>
            <a:ext cx="13892260" cy="70463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605BF1E-6E14-AC88-D37D-73954D2B8F40}"/>
              </a:ext>
            </a:extLst>
          </p:cNvPr>
          <p:cNvSpPr/>
          <p:nvPr/>
        </p:nvSpPr>
        <p:spPr>
          <a:xfrm>
            <a:off x="3151414" y="195112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5B40083-2ACE-3BF9-B3A1-973BEE85E3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996DD8AE-7386-A7CE-4543-66C1C458E808}"/>
              </a:ext>
            </a:extLst>
          </p:cNvPr>
          <p:cNvSpPr/>
          <p:nvPr/>
        </p:nvSpPr>
        <p:spPr>
          <a:xfrm>
            <a:off x="3802261" y="365360"/>
            <a:ext cx="9926241" cy="5544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كيفية تشكيل الانطباع العام عبر الإعلام الرقمي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3" name="Shape 1">
            <a:extLst>
              <a:ext uri="{FF2B5EF4-FFF2-40B4-BE49-F238E27FC236}">
                <a16:creationId xmlns:a16="http://schemas.microsoft.com/office/drawing/2014/main" id="{B3C0BB96-E22C-ADAC-7B13-144BF705FE29}"/>
              </a:ext>
            </a:extLst>
          </p:cNvPr>
          <p:cNvSpPr/>
          <p:nvPr/>
        </p:nvSpPr>
        <p:spPr>
          <a:xfrm>
            <a:off x="7303770" y="1353915"/>
            <a:ext cx="22860" cy="6093142"/>
          </a:xfrm>
          <a:prstGeom prst="roundRect">
            <a:avLst>
              <a:gd name="adj" fmla="val 326013"/>
            </a:avLst>
          </a:prstGeom>
          <a:solidFill>
            <a:srgbClr val="CFD2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2">
            <a:extLst>
              <a:ext uri="{FF2B5EF4-FFF2-40B4-BE49-F238E27FC236}">
                <a16:creationId xmlns:a16="http://schemas.microsoft.com/office/drawing/2014/main" id="{51BDC57E-4BF7-BB5B-7941-EC460A10D002}"/>
              </a:ext>
            </a:extLst>
          </p:cNvPr>
          <p:cNvSpPr/>
          <p:nvPr/>
        </p:nvSpPr>
        <p:spPr>
          <a:xfrm>
            <a:off x="7338060" y="1353915"/>
            <a:ext cx="6413302" cy="1321356"/>
          </a:xfrm>
          <a:prstGeom prst="rect">
            <a:avLst/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3">
            <a:extLst>
              <a:ext uri="{FF2B5EF4-FFF2-40B4-BE49-F238E27FC236}">
                <a16:creationId xmlns:a16="http://schemas.microsoft.com/office/drawing/2014/main" id="{446F4409-7C39-5E05-F934-34F15A2F9593}"/>
              </a:ext>
            </a:extLst>
          </p:cNvPr>
          <p:cNvSpPr/>
          <p:nvPr/>
        </p:nvSpPr>
        <p:spPr>
          <a:xfrm>
            <a:off x="7515463" y="1538938"/>
            <a:ext cx="3311962" cy="2771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1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الخوارزميات </a:t>
            </a:r>
            <a:r>
              <a:rPr kumimoji="0" lang="en-US" sz="1700" b="1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والانتشار</a:t>
            </a: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1700" b="1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الفيروسي</a:t>
            </a:r>
            <a:endParaRPr kumimoji="0" lang="en-US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14D716A5-A6C8-777E-44F1-E51209B0445D}"/>
              </a:ext>
            </a:extLst>
          </p:cNvPr>
          <p:cNvSpPr/>
          <p:nvPr/>
        </p:nvSpPr>
        <p:spPr>
          <a:xfrm>
            <a:off x="7515463" y="1922558"/>
            <a:ext cx="6050875" cy="5676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استخدام Algorithmic Amplification لتعزيز وصول المحتوى الإيجابي وزيادة التفاعل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7" name="Shape 5">
            <a:extLst>
              <a:ext uri="{FF2B5EF4-FFF2-40B4-BE49-F238E27FC236}">
                <a16:creationId xmlns:a16="http://schemas.microsoft.com/office/drawing/2014/main" id="{3B21F969-32EE-73BA-B420-5C7DA652F4BF}"/>
              </a:ext>
            </a:extLst>
          </p:cNvPr>
          <p:cNvSpPr/>
          <p:nvPr/>
        </p:nvSpPr>
        <p:spPr>
          <a:xfrm>
            <a:off x="879038" y="3030077"/>
            <a:ext cx="6413302" cy="1321356"/>
          </a:xfrm>
          <a:prstGeom prst="roundRect">
            <a:avLst>
              <a:gd name="adj" fmla="val 5640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6">
            <a:extLst>
              <a:ext uri="{FF2B5EF4-FFF2-40B4-BE49-F238E27FC236}">
                <a16:creationId xmlns:a16="http://schemas.microsoft.com/office/drawing/2014/main" id="{F9147EDA-FDD1-DD5B-5D7D-EA0554E9C9AB}"/>
              </a:ext>
            </a:extLst>
          </p:cNvPr>
          <p:cNvSpPr/>
          <p:nvPr/>
        </p:nvSpPr>
        <p:spPr>
          <a:xfrm>
            <a:off x="4564737" y="3215100"/>
            <a:ext cx="2550200" cy="2771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1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الهوية البصرية الموحدة</a:t>
            </a:r>
            <a:endParaRPr kumimoji="0" lang="en-US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0" name="Text 7">
            <a:extLst>
              <a:ext uri="{FF2B5EF4-FFF2-40B4-BE49-F238E27FC236}">
                <a16:creationId xmlns:a16="http://schemas.microsoft.com/office/drawing/2014/main" id="{41568F19-F422-9C6A-BA14-2FCE73F19104}"/>
              </a:ext>
            </a:extLst>
          </p:cNvPr>
          <p:cNvSpPr/>
          <p:nvPr/>
        </p:nvSpPr>
        <p:spPr>
          <a:xfrm>
            <a:off x="1064062" y="3598720"/>
            <a:ext cx="6050875" cy="5676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تقنيات Visual Identity موحدة عبر جميع المنصات الرقمية لتعزيز التعرف على العلامة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1" name="Shape 8">
            <a:extLst>
              <a:ext uri="{FF2B5EF4-FFF2-40B4-BE49-F238E27FC236}">
                <a16:creationId xmlns:a16="http://schemas.microsoft.com/office/drawing/2014/main" id="{8E109307-5EF1-B8AF-DC26-69EB001E6CE7}"/>
              </a:ext>
            </a:extLst>
          </p:cNvPr>
          <p:cNvSpPr/>
          <p:nvPr/>
        </p:nvSpPr>
        <p:spPr>
          <a:xfrm>
            <a:off x="7338060" y="4706239"/>
            <a:ext cx="6413302" cy="1321356"/>
          </a:xfrm>
          <a:prstGeom prst="rect">
            <a:avLst/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9">
            <a:extLst>
              <a:ext uri="{FF2B5EF4-FFF2-40B4-BE49-F238E27FC236}">
                <a16:creationId xmlns:a16="http://schemas.microsoft.com/office/drawing/2014/main" id="{80C93EB2-C0EB-DFCC-9CD6-0D0963E1D5D2}"/>
              </a:ext>
            </a:extLst>
          </p:cNvPr>
          <p:cNvSpPr/>
          <p:nvPr/>
        </p:nvSpPr>
        <p:spPr>
          <a:xfrm>
            <a:off x="7515463" y="4891262"/>
            <a:ext cx="2218015" cy="2771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1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الدليل الاجتماعي</a:t>
            </a:r>
            <a:endParaRPr kumimoji="0" lang="en-US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3" name="Text 10">
            <a:extLst>
              <a:ext uri="{FF2B5EF4-FFF2-40B4-BE49-F238E27FC236}">
                <a16:creationId xmlns:a16="http://schemas.microsoft.com/office/drawing/2014/main" id="{CE88AF19-62E1-A287-FB3A-016F53B89546}"/>
              </a:ext>
            </a:extLst>
          </p:cNvPr>
          <p:cNvSpPr/>
          <p:nvPr/>
        </p:nvSpPr>
        <p:spPr>
          <a:xfrm>
            <a:off x="7515463" y="5274882"/>
            <a:ext cx="6050875" cy="5676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استخدام Social Proof من خلال التقييمات والشهادات والمشاركات لبناء المصداقية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4" name="Shape 11">
            <a:extLst>
              <a:ext uri="{FF2B5EF4-FFF2-40B4-BE49-F238E27FC236}">
                <a16:creationId xmlns:a16="http://schemas.microsoft.com/office/drawing/2014/main" id="{05477F58-EDCA-13B8-B3A7-3917B1DA8113}"/>
              </a:ext>
            </a:extLst>
          </p:cNvPr>
          <p:cNvSpPr/>
          <p:nvPr/>
        </p:nvSpPr>
        <p:spPr>
          <a:xfrm>
            <a:off x="879038" y="6382401"/>
            <a:ext cx="6413302" cy="1064657"/>
          </a:xfrm>
          <a:prstGeom prst="roundRect">
            <a:avLst>
              <a:gd name="adj" fmla="val 7000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12">
            <a:extLst>
              <a:ext uri="{FF2B5EF4-FFF2-40B4-BE49-F238E27FC236}">
                <a16:creationId xmlns:a16="http://schemas.microsoft.com/office/drawing/2014/main" id="{D47B03A6-BF1B-5D82-6F04-AA6315E73178}"/>
              </a:ext>
            </a:extLst>
          </p:cNvPr>
          <p:cNvSpPr/>
          <p:nvPr/>
        </p:nvSpPr>
        <p:spPr>
          <a:xfrm>
            <a:off x="4896922" y="6567424"/>
            <a:ext cx="2218015" cy="2771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1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التفاعل الفوري</a:t>
            </a:r>
            <a:endParaRPr kumimoji="0" lang="en-US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7" name="Text 13">
            <a:extLst>
              <a:ext uri="{FF2B5EF4-FFF2-40B4-BE49-F238E27FC236}">
                <a16:creationId xmlns:a16="http://schemas.microsoft.com/office/drawing/2014/main" id="{0EA7D084-4021-7AAA-2CC1-B076695968B0}"/>
              </a:ext>
            </a:extLst>
          </p:cNvPr>
          <p:cNvSpPr/>
          <p:nvPr/>
        </p:nvSpPr>
        <p:spPr>
          <a:xfrm>
            <a:off x="1064062" y="6951044"/>
            <a:ext cx="6050875" cy="2838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الردود السريعة على التعليقات لتصحيح الانطباعات السلبية وتعزيز الإيجابية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649428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5AA248-0A10-164C-AE09-2610D8B18A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2DB08B-E207-A4F8-3954-A066EDB105D2}"/>
              </a:ext>
            </a:extLst>
          </p:cNvPr>
          <p:cNvSpPr/>
          <p:nvPr/>
        </p:nvSpPr>
        <p:spPr>
          <a:xfrm>
            <a:off x="521622" y="1322157"/>
            <a:ext cx="13892260" cy="67188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1F5B9B3-9986-61EA-0F55-0261EB1EA64E}"/>
              </a:ext>
            </a:extLst>
          </p:cNvPr>
          <p:cNvSpPr/>
          <p:nvPr/>
        </p:nvSpPr>
        <p:spPr>
          <a:xfrm>
            <a:off x="3151414" y="306061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54208C4-8499-A92F-B1CB-1DC49BD183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B668DE4F-820B-E8DB-A045-CB21152617A2}"/>
              </a:ext>
            </a:extLst>
          </p:cNvPr>
          <p:cNvSpPr/>
          <p:nvPr/>
        </p:nvSpPr>
        <p:spPr>
          <a:xfrm>
            <a:off x="6752391" y="529303"/>
            <a:ext cx="709922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مكونات الانطباع العام الرقمي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88055230-AC8D-3420-2E7B-6D1EF60F85EC}"/>
              </a:ext>
            </a:extLst>
          </p:cNvPr>
          <p:cNvSpPr/>
          <p:nvPr/>
        </p:nvSpPr>
        <p:spPr>
          <a:xfrm>
            <a:off x="2292548" y="156094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الشكل البصري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62FCF248-13B7-098E-B760-71E95BD244DC}"/>
              </a:ext>
            </a:extLst>
          </p:cNvPr>
          <p:cNvSpPr/>
          <p:nvPr/>
        </p:nvSpPr>
        <p:spPr>
          <a:xfrm>
            <a:off x="793790" y="2069458"/>
            <a:ext cx="3979664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الألوان، جودة التصوير، ونوعية الفيديوهات تعطي انطباعاً عن الاحترافية والجودة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593334CD-9CD5-CAFD-46D4-0A710B05C6D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90" y="2927779"/>
            <a:ext cx="3979664" cy="3979664"/>
          </a:xfrm>
          <a:prstGeom prst="rect">
            <a:avLst/>
          </a:prstGeom>
        </p:spPr>
      </p:pic>
      <p:sp>
        <p:nvSpPr>
          <p:cNvPr id="8" name="Text 3">
            <a:extLst>
              <a:ext uri="{FF2B5EF4-FFF2-40B4-BE49-F238E27FC236}">
                <a16:creationId xmlns:a16="http://schemas.microsoft.com/office/drawing/2014/main" id="{75A8F396-8B2C-78B7-2830-649B347F4256}"/>
              </a:ext>
            </a:extLst>
          </p:cNvPr>
          <p:cNvSpPr/>
          <p:nvPr/>
        </p:nvSpPr>
        <p:spPr>
          <a:xfrm>
            <a:off x="6763941" y="156094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نبرة الخطاب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8F16DE1F-9D92-3F86-12D7-22EA0D63360D}"/>
              </a:ext>
            </a:extLst>
          </p:cNvPr>
          <p:cNvSpPr/>
          <p:nvPr/>
        </p:nvSpPr>
        <p:spPr>
          <a:xfrm>
            <a:off x="5265182" y="2069458"/>
            <a:ext cx="3979664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الردود على التعليقات تبني انطباعاً عن شخصية المؤسسة - ودودة، رسمية، أو متجاهلة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0" name="Image 1" descr="preencoded.png">
            <a:extLst>
              <a:ext uri="{FF2B5EF4-FFF2-40B4-BE49-F238E27FC236}">
                <a16:creationId xmlns:a16="http://schemas.microsoft.com/office/drawing/2014/main" id="{97F24FAA-BFD3-CC4A-84A5-3F4183882C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5182" y="3245319"/>
            <a:ext cx="3979664" cy="3979664"/>
          </a:xfrm>
          <a:prstGeom prst="rect">
            <a:avLst/>
          </a:prstGeom>
        </p:spPr>
      </p:pic>
      <p:sp>
        <p:nvSpPr>
          <p:cNvPr id="11" name="Text 5">
            <a:extLst>
              <a:ext uri="{FF2B5EF4-FFF2-40B4-BE49-F238E27FC236}">
                <a16:creationId xmlns:a16="http://schemas.microsoft.com/office/drawing/2014/main" id="{34EFE43B-E28F-339E-6688-07EA472EB386}"/>
              </a:ext>
            </a:extLst>
          </p:cNvPr>
          <p:cNvSpPr/>
          <p:nvPr/>
        </p:nvSpPr>
        <p:spPr>
          <a:xfrm>
            <a:off x="11370707" y="156094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مصداقية المصدر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5A8CE19C-BDB9-0E31-6BE8-F91D2B309931}"/>
              </a:ext>
            </a:extLst>
          </p:cNvPr>
          <p:cNvSpPr/>
          <p:nvPr/>
        </p:nvSpPr>
        <p:spPr>
          <a:xfrm>
            <a:off x="9736574" y="2069458"/>
            <a:ext cx="4115038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سرعة التفاعل والشفافية في التعامل مع الجمهور تعزز الثقة والمصداقية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3" name="Image 2" descr="preencoded.png">
            <a:extLst>
              <a:ext uri="{FF2B5EF4-FFF2-40B4-BE49-F238E27FC236}">
                <a16:creationId xmlns:a16="http://schemas.microsoft.com/office/drawing/2014/main" id="{80A4F85B-79E5-DE0C-E886-D6E6BA0DDF9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6574" y="2927779"/>
            <a:ext cx="4115038" cy="411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2834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1E3DF0-4C17-C890-7E83-FF1B0ABB46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4EDC83-440E-D262-188C-9527A8CACCEC}"/>
              </a:ext>
            </a:extLst>
          </p:cNvPr>
          <p:cNvSpPr/>
          <p:nvPr/>
        </p:nvSpPr>
        <p:spPr>
          <a:xfrm>
            <a:off x="521622" y="1386154"/>
            <a:ext cx="13892260" cy="66548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AEA3A7D-D585-8D1C-39D9-31113C4D8767}"/>
              </a:ext>
            </a:extLst>
          </p:cNvPr>
          <p:cNvSpPr/>
          <p:nvPr/>
        </p:nvSpPr>
        <p:spPr>
          <a:xfrm>
            <a:off x="3151414" y="384477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33BAD9E-4731-A5AE-D104-898C0DF475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5220F269-5108-438A-FA5C-5121D76BC346}"/>
              </a:ext>
            </a:extLst>
          </p:cNvPr>
          <p:cNvSpPr/>
          <p:nvPr/>
        </p:nvSpPr>
        <p:spPr>
          <a:xfrm>
            <a:off x="7842766" y="515064"/>
            <a:ext cx="6038374" cy="5853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أهمية الاتساق 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في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الرسائل</a:t>
            </a: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لتكوين الانطباع العام الرقمى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BF503B7D-6F6E-1076-F74F-1C220FA9696C}"/>
              </a:ext>
            </a:extLst>
          </p:cNvPr>
          <p:cNvSpPr/>
          <p:nvPr/>
        </p:nvSpPr>
        <p:spPr>
          <a:xfrm>
            <a:off x="2434947" y="1568648"/>
            <a:ext cx="2341602" cy="292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الاتساق البصري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469E69C2-945B-D8A0-BD6A-50DB5D3E33D4}"/>
              </a:ext>
            </a:extLst>
          </p:cNvPr>
          <p:cNvSpPr/>
          <p:nvPr/>
        </p:nvSpPr>
        <p:spPr>
          <a:xfrm>
            <a:off x="749260" y="2048589"/>
            <a:ext cx="4027289" cy="599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توحيد الألوان، الخطوط، والعناصر البصرية عبر جميع المنصات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061CF6DF-D431-EA20-349A-C66C85F3E85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260" y="2858453"/>
            <a:ext cx="4027289" cy="4027289"/>
          </a:xfrm>
          <a:prstGeom prst="rect">
            <a:avLst/>
          </a:prstGeom>
        </p:spPr>
      </p:pic>
      <p:sp>
        <p:nvSpPr>
          <p:cNvPr id="7" name="Text 3">
            <a:extLst>
              <a:ext uri="{FF2B5EF4-FFF2-40B4-BE49-F238E27FC236}">
                <a16:creationId xmlns:a16="http://schemas.microsoft.com/office/drawing/2014/main" id="{19F83033-AFB8-0AA2-FBE4-B6E1AE5CF8ED}"/>
              </a:ext>
            </a:extLst>
          </p:cNvPr>
          <p:cNvSpPr/>
          <p:nvPr/>
        </p:nvSpPr>
        <p:spPr>
          <a:xfrm>
            <a:off x="7062668" y="1568648"/>
            <a:ext cx="2341602" cy="292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الاتساق في النبرة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06948BEE-4733-8004-F3DF-A187D31064AE}"/>
              </a:ext>
            </a:extLst>
          </p:cNvPr>
          <p:cNvSpPr/>
          <p:nvPr/>
        </p:nvSpPr>
        <p:spPr>
          <a:xfrm>
            <a:off x="5241131" y="2048589"/>
            <a:ext cx="4163139" cy="599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الحفاظ على نبرة خطاب موحدة تعكس شخصية العلامة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9" name="Image 1" descr="preencoded.png">
            <a:extLst>
              <a:ext uri="{FF2B5EF4-FFF2-40B4-BE49-F238E27FC236}">
                <a16:creationId xmlns:a16="http://schemas.microsoft.com/office/drawing/2014/main" id="{6EDA2BB1-82D6-74C6-5AEC-C3F3E3D080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1131" y="2858453"/>
            <a:ext cx="4163139" cy="4163139"/>
          </a:xfrm>
          <a:prstGeom prst="rect">
            <a:avLst/>
          </a:prstGeom>
        </p:spPr>
      </p:pic>
      <p:sp>
        <p:nvSpPr>
          <p:cNvPr id="10" name="Text 5">
            <a:extLst>
              <a:ext uri="{FF2B5EF4-FFF2-40B4-BE49-F238E27FC236}">
                <a16:creationId xmlns:a16="http://schemas.microsoft.com/office/drawing/2014/main" id="{539A53A6-3813-9436-4EAE-FD95AA3E649C}"/>
              </a:ext>
            </a:extLst>
          </p:cNvPr>
          <p:cNvSpPr/>
          <p:nvPr/>
        </p:nvSpPr>
        <p:spPr>
          <a:xfrm>
            <a:off x="11554539" y="1568648"/>
            <a:ext cx="2341602" cy="292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الاتساق في القيم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1" name="Text 6">
            <a:extLst>
              <a:ext uri="{FF2B5EF4-FFF2-40B4-BE49-F238E27FC236}">
                <a16:creationId xmlns:a16="http://schemas.microsoft.com/office/drawing/2014/main" id="{CB2D0D96-55F0-9D5A-982C-D09A71F981B0}"/>
              </a:ext>
            </a:extLst>
          </p:cNvPr>
          <p:cNvSpPr/>
          <p:nvPr/>
        </p:nvSpPr>
        <p:spPr>
          <a:xfrm>
            <a:off x="9868852" y="2048589"/>
            <a:ext cx="4027289" cy="599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التأكد من أن جميع الرسائل تعكس قيم المنظمة الأساسية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2" name="Image 2" descr="preencoded.png">
            <a:extLst>
              <a:ext uri="{FF2B5EF4-FFF2-40B4-BE49-F238E27FC236}">
                <a16:creationId xmlns:a16="http://schemas.microsoft.com/office/drawing/2014/main" id="{59995D4E-21CB-A45E-34A6-9D10075BF73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8852" y="2858453"/>
            <a:ext cx="4027289" cy="4027289"/>
          </a:xfrm>
          <a:prstGeom prst="rect">
            <a:avLst/>
          </a:prstGeom>
        </p:spPr>
      </p:pic>
      <p:sp>
        <p:nvSpPr>
          <p:cNvPr id="13" name="Text 7">
            <a:extLst>
              <a:ext uri="{FF2B5EF4-FFF2-40B4-BE49-F238E27FC236}">
                <a16:creationId xmlns:a16="http://schemas.microsoft.com/office/drawing/2014/main" id="{4BBFBB35-F37D-B550-080D-C952161FEB18}"/>
              </a:ext>
            </a:extLst>
          </p:cNvPr>
          <p:cNvSpPr/>
          <p:nvPr/>
        </p:nvSpPr>
        <p:spPr>
          <a:xfrm>
            <a:off x="764262" y="7324885"/>
            <a:ext cx="13131879" cy="2995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الاتساق في الرسائل والهوية البصرية والقيم يعزز التعرف على العلامة ويبني الثقة مع الجمهور على المدى الطويل.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672816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9AF077-DC65-EA7E-9A53-F165BF30E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A31C1E-CD02-A3AA-0642-7643C5475373}"/>
              </a:ext>
            </a:extLst>
          </p:cNvPr>
          <p:cNvSpPr/>
          <p:nvPr/>
        </p:nvSpPr>
        <p:spPr>
          <a:xfrm>
            <a:off x="521622" y="1063092"/>
            <a:ext cx="13892260" cy="6977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04EB95C-55C1-70CD-4B3D-D0FE100F63BD}"/>
              </a:ext>
            </a:extLst>
          </p:cNvPr>
          <p:cNvSpPr/>
          <p:nvPr/>
        </p:nvSpPr>
        <p:spPr>
          <a:xfrm>
            <a:off x="3151414" y="384477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8688704-C1FA-C2C6-D1F5-97CA8522CC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pic>
        <p:nvPicPr>
          <p:cNvPr id="14" name="Image 0" descr="preencoded.png">
            <a:extLst>
              <a:ext uri="{FF2B5EF4-FFF2-40B4-BE49-F238E27FC236}">
                <a16:creationId xmlns:a16="http://schemas.microsoft.com/office/drawing/2014/main" id="{15B7CEA6-C36D-942E-8BE7-1FF71777358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354" y="1057774"/>
            <a:ext cx="12632765" cy="1901524"/>
          </a:xfrm>
          <a:prstGeom prst="rect">
            <a:avLst/>
          </a:prstGeom>
        </p:spPr>
      </p:pic>
      <p:sp>
        <p:nvSpPr>
          <p:cNvPr id="15" name="Text 0">
            <a:extLst>
              <a:ext uri="{FF2B5EF4-FFF2-40B4-BE49-F238E27FC236}">
                <a16:creationId xmlns:a16="http://schemas.microsoft.com/office/drawing/2014/main" id="{87AE5A92-19CD-3242-F70B-8670D121D29E}"/>
              </a:ext>
            </a:extLst>
          </p:cNvPr>
          <p:cNvSpPr/>
          <p:nvPr/>
        </p:nvSpPr>
        <p:spPr>
          <a:xfrm>
            <a:off x="5154692" y="3157657"/>
            <a:ext cx="8681918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من الانطباع إلى الصورة: رحلة التحول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20" name="Shape 1">
            <a:extLst>
              <a:ext uri="{FF2B5EF4-FFF2-40B4-BE49-F238E27FC236}">
                <a16:creationId xmlns:a16="http://schemas.microsoft.com/office/drawing/2014/main" id="{4F665FCD-971E-C7D2-831F-8585DA0F4E40}"/>
              </a:ext>
            </a:extLst>
          </p:cNvPr>
          <p:cNvSpPr/>
          <p:nvPr/>
        </p:nvSpPr>
        <p:spPr>
          <a:xfrm>
            <a:off x="7414379" y="4105097"/>
            <a:ext cx="6422231" cy="198358"/>
          </a:xfrm>
          <a:prstGeom prst="roundRect">
            <a:avLst>
              <a:gd name="adj" fmla="val 42025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2">
            <a:extLst>
              <a:ext uri="{FF2B5EF4-FFF2-40B4-BE49-F238E27FC236}">
                <a16:creationId xmlns:a16="http://schemas.microsoft.com/office/drawing/2014/main" id="{E2C83BC3-4FA8-4417-0CA0-DA20C5E6EBA2}"/>
              </a:ext>
            </a:extLst>
          </p:cNvPr>
          <p:cNvSpPr/>
          <p:nvPr/>
        </p:nvSpPr>
        <p:spPr>
          <a:xfrm>
            <a:off x="11157346" y="450181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الانطباع الأول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2" name="Text 3">
            <a:extLst>
              <a:ext uri="{FF2B5EF4-FFF2-40B4-BE49-F238E27FC236}">
                <a16:creationId xmlns:a16="http://schemas.microsoft.com/office/drawing/2014/main" id="{A08EE308-6A7A-FD5C-AF25-FABBC4DB005A}"/>
              </a:ext>
            </a:extLst>
          </p:cNvPr>
          <p:cNvSpPr/>
          <p:nvPr/>
        </p:nvSpPr>
        <p:spPr>
          <a:xfrm>
            <a:off x="7612737" y="4931034"/>
            <a:ext cx="6025515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لحظة التفاعل الأولى مع المحتوى أو العلامة التجارية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3" name="Shape 4">
            <a:extLst>
              <a:ext uri="{FF2B5EF4-FFF2-40B4-BE49-F238E27FC236}">
                <a16:creationId xmlns:a16="http://schemas.microsoft.com/office/drawing/2014/main" id="{A95B9C6A-A2B3-2361-9577-36F68C33E6CE}"/>
              </a:ext>
            </a:extLst>
          </p:cNvPr>
          <p:cNvSpPr/>
          <p:nvPr/>
        </p:nvSpPr>
        <p:spPr>
          <a:xfrm>
            <a:off x="793790" y="4075390"/>
            <a:ext cx="6422231" cy="198358"/>
          </a:xfrm>
          <a:prstGeom prst="roundRect">
            <a:avLst>
              <a:gd name="adj" fmla="val 42025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5">
            <a:extLst>
              <a:ext uri="{FF2B5EF4-FFF2-40B4-BE49-F238E27FC236}">
                <a16:creationId xmlns:a16="http://schemas.microsoft.com/office/drawing/2014/main" id="{258CC9D0-3F38-6F86-1823-88A5F5DE8DA4}"/>
              </a:ext>
            </a:extLst>
          </p:cNvPr>
          <p:cNvSpPr/>
          <p:nvPr/>
        </p:nvSpPr>
        <p:spPr>
          <a:xfrm>
            <a:off x="4536758" y="447210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التجارب المتكررة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6" name="Text 6">
            <a:extLst>
              <a:ext uri="{FF2B5EF4-FFF2-40B4-BE49-F238E27FC236}">
                <a16:creationId xmlns:a16="http://schemas.microsoft.com/office/drawing/2014/main" id="{CDA8A4D8-FCF9-B916-003C-30FC9734C596}"/>
              </a:ext>
            </a:extLst>
          </p:cNvPr>
          <p:cNvSpPr/>
          <p:nvPr/>
        </p:nvSpPr>
        <p:spPr>
          <a:xfrm>
            <a:off x="992148" y="4901327"/>
            <a:ext cx="6025515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تفاعلات متعددة عبر منصات مختلفة تعزز أو تضعف الانطباع الأول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Shape 7">
            <a:extLst>
              <a:ext uri="{FF2B5EF4-FFF2-40B4-BE49-F238E27FC236}">
                <a16:creationId xmlns:a16="http://schemas.microsoft.com/office/drawing/2014/main" id="{E2C4AE12-3827-72ED-70EE-1742B1194B90}"/>
              </a:ext>
            </a:extLst>
          </p:cNvPr>
          <p:cNvSpPr/>
          <p:nvPr/>
        </p:nvSpPr>
        <p:spPr>
          <a:xfrm>
            <a:off x="7414379" y="5893355"/>
            <a:ext cx="6422231" cy="198358"/>
          </a:xfrm>
          <a:prstGeom prst="roundRect">
            <a:avLst>
              <a:gd name="adj" fmla="val 42025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5" name="Text 8">
            <a:extLst>
              <a:ext uri="{FF2B5EF4-FFF2-40B4-BE49-F238E27FC236}">
                <a16:creationId xmlns:a16="http://schemas.microsoft.com/office/drawing/2014/main" id="{144BBD30-7ACB-8C5E-8999-84C2DDCD3074}"/>
              </a:ext>
            </a:extLst>
          </p:cNvPr>
          <p:cNvSpPr/>
          <p:nvPr/>
        </p:nvSpPr>
        <p:spPr>
          <a:xfrm>
            <a:off x="11157347" y="630995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التصورات المستقرة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6" name="Text 9">
            <a:extLst>
              <a:ext uri="{FF2B5EF4-FFF2-40B4-BE49-F238E27FC236}">
                <a16:creationId xmlns:a16="http://schemas.microsoft.com/office/drawing/2014/main" id="{18C31F84-90EE-CB6C-EB26-8D1EB6B39712}"/>
              </a:ext>
            </a:extLst>
          </p:cNvPr>
          <p:cNvSpPr/>
          <p:nvPr/>
        </p:nvSpPr>
        <p:spPr>
          <a:xfrm>
            <a:off x="7612737" y="6736494"/>
            <a:ext cx="6025515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تكوين رأي ثابت نسبياً </a:t>
            </a:r>
            <a:r>
              <a:rPr kumimoji="0" lang="en-US" sz="1550" b="0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بناءً</a:t>
            </a: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على مجموع التجارب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7" name="Shape 10">
            <a:extLst>
              <a:ext uri="{FF2B5EF4-FFF2-40B4-BE49-F238E27FC236}">
                <a16:creationId xmlns:a16="http://schemas.microsoft.com/office/drawing/2014/main" id="{6FBFC2D7-6B3A-3464-72C0-2EC039D7F4E6}"/>
              </a:ext>
            </a:extLst>
          </p:cNvPr>
          <p:cNvSpPr/>
          <p:nvPr/>
        </p:nvSpPr>
        <p:spPr>
          <a:xfrm>
            <a:off x="793790" y="5913239"/>
            <a:ext cx="6422231" cy="198358"/>
          </a:xfrm>
          <a:prstGeom prst="roundRect">
            <a:avLst>
              <a:gd name="adj" fmla="val 42025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Text 11">
            <a:extLst>
              <a:ext uri="{FF2B5EF4-FFF2-40B4-BE49-F238E27FC236}">
                <a16:creationId xmlns:a16="http://schemas.microsoft.com/office/drawing/2014/main" id="{2A4477EE-E2E6-2E7A-B021-A08758BA7286}"/>
              </a:ext>
            </a:extLst>
          </p:cNvPr>
          <p:cNvSpPr/>
          <p:nvPr/>
        </p:nvSpPr>
        <p:spPr>
          <a:xfrm>
            <a:off x="4189095" y="6309955"/>
            <a:ext cx="282856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الذهنية الراسخة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0" name="Text 12">
            <a:extLst>
              <a:ext uri="{FF2B5EF4-FFF2-40B4-BE49-F238E27FC236}">
                <a16:creationId xmlns:a16="http://schemas.microsoft.com/office/drawing/2014/main" id="{69A54C63-9B75-7C3D-AC36-2239DF7672E3}"/>
              </a:ext>
            </a:extLst>
          </p:cNvPr>
          <p:cNvSpPr/>
          <p:nvPr/>
        </p:nvSpPr>
        <p:spPr>
          <a:xfrm>
            <a:off x="992148" y="6739176"/>
            <a:ext cx="6025515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صورة مستقرة طويلة المدى تؤثر على القرارات والسلوكيات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853463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EB7BB8-75C5-C069-DF2D-199770D9F5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485C9FB-536F-C9B3-8199-4DB7B88E9F58}"/>
              </a:ext>
            </a:extLst>
          </p:cNvPr>
          <p:cNvSpPr/>
          <p:nvPr/>
        </p:nvSpPr>
        <p:spPr>
          <a:xfrm>
            <a:off x="521622" y="1063092"/>
            <a:ext cx="13892260" cy="6977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745CDD4-1424-2B89-127E-FB08B83AC45D}"/>
              </a:ext>
            </a:extLst>
          </p:cNvPr>
          <p:cNvSpPr/>
          <p:nvPr/>
        </p:nvSpPr>
        <p:spPr>
          <a:xfrm>
            <a:off x="3151414" y="289442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11E8BA8-5153-3AE8-9EE7-9651E1F973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E03157EF-6DB5-1A5E-9D3B-F520059B058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1165" y="1348449"/>
            <a:ext cx="4180864" cy="6271296"/>
          </a:xfrm>
          <a:prstGeom prst="rect">
            <a:avLst/>
          </a:prstGeom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EE18A6AC-C30A-841B-DA4D-B3FC3A166062}"/>
              </a:ext>
            </a:extLst>
          </p:cNvPr>
          <p:cNvSpPr/>
          <p:nvPr/>
        </p:nvSpPr>
        <p:spPr>
          <a:xfrm>
            <a:off x="12451115" y="304168"/>
            <a:ext cx="1017627" cy="365403"/>
          </a:xfrm>
          <a:prstGeom prst="roundRect">
            <a:avLst>
              <a:gd name="adj" fmla="val 17139"/>
            </a:avLst>
          </a:prstGeom>
          <a:noFill/>
          <a:ln w="7620">
            <a:solidFill>
              <a:srgbClr val="3257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CD1B2BF9-B9BB-D9DC-5E2A-55D114D23E99}"/>
              </a:ext>
            </a:extLst>
          </p:cNvPr>
          <p:cNvSpPr/>
          <p:nvPr/>
        </p:nvSpPr>
        <p:spPr>
          <a:xfrm>
            <a:off x="12682335" y="335161"/>
            <a:ext cx="555188" cy="2384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" b="0" i="0" u="none" strike="noStrike" kern="0" cap="none" spc="0" normalizeH="0" baseline="0" noProof="0" dirty="0">
                <a:ln>
                  <a:noFill/>
                </a:ln>
                <a:solidFill>
                  <a:srgbClr val="3257B8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التحديات</a:t>
            </a:r>
            <a:endParaRPr kumimoji="0" lang="en-US" sz="11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18D460AB-3796-8ADA-5B4D-BADAF9A041A9}"/>
              </a:ext>
            </a:extLst>
          </p:cNvPr>
          <p:cNvSpPr/>
          <p:nvPr/>
        </p:nvSpPr>
        <p:spPr>
          <a:xfrm>
            <a:off x="1134963" y="1391049"/>
            <a:ext cx="7652861" cy="11649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5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تحديات بناء الصورة الذهنية في العصر الرقمي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8" name="Shape 3">
            <a:extLst>
              <a:ext uri="{FF2B5EF4-FFF2-40B4-BE49-F238E27FC236}">
                <a16:creationId xmlns:a16="http://schemas.microsoft.com/office/drawing/2014/main" id="{9F8AABE2-7AF0-0963-BA0E-CFD6B35F2342}"/>
              </a:ext>
            </a:extLst>
          </p:cNvPr>
          <p:cNvSpPr/>
          <p:nvPr/>
        </p:nvSpPr>
        <p:spPr>
          <a:xfrm>
            <a:off x="1134963" y="2582091"/>
            <a:ext cx="7652861" cy="1119664"/>
          </a:xfrm>
          <a:prstGeom prst="roundRect">
            <a:avLst>
              <a:gd name="adj" fmla="val 9800"/>
            </a:avLst>
          </a:prstGeom>
          <a:solidFill>
            <a:srgbClr val="FBFCFE"/>
          </a:solidFill>
          <a:ln w="2286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9" name="Image 2" descr="preencoded.png">
            <a:extLst>
              <a:ext uri="{FF2B5EF4-FFF2-40B4-BE49-F238E27FC236}">
                <a16:creationId xmlns:a16="http://schemas.microsoft.com/office/drawing/2014/main" id="{45BAEA7C-F0C2-1555-2555-795EC01BE86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9245" y="2582091"/>
            <a:ext cx="91440" cy="1119664"/>
          </a:xfrm>
          <a:prstGeom prst="rect">
            <a:avLst/>
          </a:prstGeom>
        </p:spPr>
      </p:pic>
      <p:sp>
        <p:nvSpPr>
          <p:cNvPr id="10" name="Text 4">
            <a:extLst>
              <a:ext uri="{FF2B5EF4-FFF2-40B4-BE49-F238E27FC236}">
                <a16:creationId xmlns:a16="http://schemas.microsoft.com/office/drawing/2014/main" id="{087CC1DA-58A7-A215-E169-0871BCBFC607}"/>
              </a:ext>
            </a:extLst>
          </p:cNvPr>
          <p:cNvSpPr/>
          <p:nvPr/>
        </p:nvSpPr>
        <p:spPr>
          <a:xfrm>
            <a:off x="5815310" y="2791284"/>
            <a:ext cx="2694742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سرعة الانتشار الفيروسي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Text 5">
            <a:extLst>
              <a:ext uri="{FF2B5EF4-FFF2-40B4-BE49-F238E27FC236}">
                <a16:creationId xmlns:a16="http://schemas.microsoft.com/office/drawing/2014/main" id="{AE8195A6-D545-2CDE-1CEE-C93FC4CF39C7}"/>
              </a:ext>
            </a:extLst>
          </p:cNvPr>
          <p:cNvSpPr/>
          <p:nvPr/>
        </p:nvSpPr>
        <p:spPr>
          <a:xfrm>
            <a:off x="1344156" y="3194311"/>
            <a:ext cx="7165896" cy="298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خطأ واحد بسيط قد يدمر صورة بُنيت في سنوات خلال دقائق معدودة (Viral Crisis)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Shape 6">
            <a:extLst>
              <a:ext uri="{FF2B5EF4-FFF2-40B4-BE49-F238E27FC236}">
                <a16:creationId xmlns:a16="http://schemas.microsoft.com/office/drawing/2014/main" id="{CF90850F-A217-5F99-FE7F-52B878720A5B}"/>
              </a:ext>
            </a:extLst>
          </p:cNvPr>
          <p:cNvSpPr/>
          <p:nvPr/>
        </p:nvSpPr>
        <p:spPr>
          <a:xfrm>
            <a:off x="1134963" y="3888088"/>
            <a:ext cx="7652861" cy="1119664"/>
          </a:xfrm>
          <a:prstGeom prst="roundRect">
            <a:avLst>
              <a:gd name="adj" fmla="val 9800"/>
            </a:avLst>
          </a:prstGeom>
          <a:solidFill>
            <a:srgbClr val="FBFCFE"/>
          </a:solidFill>
          <a:ln w="2286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3" name="Image 3" descr="preencoded.png">
            <a:extLst>
              <a:ext uri="{FF2B5EF4-FFF2-40B4-BE49-F238E27FC236}">
                <a16:creationId xmlns:a16="http://schemas.microsoft.com/office/drawing/2014/main" id="{E22E95EB-EA5A-B8CA-66D4-50D0220A726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9245" y="3888088"/>
            <a:ext cx="91440" cy="1119664"/>
          </a:xfrm>
          <a:prstGeom prst="rect">
            <a:avLst/>
          </a:prstGeom>
        </p:spPr>
      </p:pic>
      <p:sp>
        <p:nvSpPr>
          <p:cNvPr id="16" name="Text 7">
            <a:extLst>
              <a:ext uri="{FF2B5EF4-FFF2-40B4-BE49-F238E27FC236}">
                <a16:creationId xmlns:a16="http://schemas.microsoft.com/office/drawing/2014/main" id="{29113526-1CEB-D4BC-31F9-F1830C491BB4}"/>
              </a:ext>
            </a:extLst>
          </p:cNvPr>
          <p:cNvSpPr/>
          <p:nvPr/>
        </p:nvSpPr>
        <p:spPr>
          <a:xfrm>
            <a:off x="4876801" y="3970300"/>
            <a:ext cx="3737848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Deepfakes والمعلومات المضللة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1" name="Text 8">
            <a:extLst>
              <a:ext uri="{FF2B5EF4-FFF2-40B4-BE49-F238E27FC236}">
                <a16:creationId xmlns:a16="http://schemas.microsoft.com/office/drawing/2014/main" id="{B8ACA28A-BF18-D14E-7DA7-6A62559B1091}"/>
              </a:ext>
            </a:extLst>
          </p:cNvPr>
          <p:cNvSpPr/>
          <p:nvPr/>
        </p:nvSpPr>
        <p:spPr>
          <a:xfrm>
            <a:off x="1344156" y="4500307"/>
            <a:ext cx="7165896" cy="298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انتشار التزييف العميق والأخبار الزائفة يشكل تحدياً كبيراً في 2025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2" name="Shape 9">
            <a:extLst>
              <a:ext uri="{FF2B5EF4-FFF2-40B4-BE49-F238E27FC236}">
                <a16:creationId xmlns:a16="http://schemas.microsoft.com/office/drawing/2014/main" id="{3DCD969F-4890-7875-B29A-C7AA0AE25235}"/>
              </a:ext>
            </a:extLst>
          </p:cNvPr>
          <p:cNvSpPr/>
          <p:nvPr/>
        </p:nvSpPr>
        <p:spPr>
          <a:xfrm>
            <a:off x="1134963" y="5194085"/>
            <a:ext cx="7652861" cy="1119664"/>
          </a:xfrm>
          <a:prstGeom prst="roundRect">
            <a:avLst>
              <a:gd name="adj" fmla="val 9800"/>
            </a:avLst>
          </a:prstGeom>
          <a:solidFill>
            <a:srgbClr val="FBFCFE"/>
          </a:solidFill>
          <a:ln w="2286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3" name="Image 4" descr="preencoded.png">
            <a:extLst>
              <a:ext uri="{FF2B5EF4-FFF2-40B4-BE49-F238E27FC236}">
                <a16:creationId xmlns:a16="http://schemas.microsoft.com/office/drawing/2014/main" id="{FA50F454-51A6-3008-EBDC-33DB50379A1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9245" y="5194085"/>
            <a:ext cx="91440" cy="1119664"/>
          </a:xfrm>
          <a:prstGeom prst="rect">
            <a:avLst/>
          </a:prstGeom>
        </p:spPr>
      </p:pic>
      <p:sp>
        <p:nvSpPr>
          <p:cNvPr id="44" name="Text 10">
            <a:extLst>
              <a:ext uri="{FF2B5EF4-FFF2-40B4-BE49-F238E27FC236}">
                <a16:creationId xmlns:a16="http://schemas.microsoft.com/office/drawing/2014/main" id="{F5BDE3B2-5B86-6C30-7065-CBE4AEBBB73D}"/>
              </a:ext>
            </a:extLst>
          </p:cNvPr>
          <p:cNvSpPr/>
          <p:nvPr/>
        </p:nvSpPr>
        <p:spPr>
          <a:xfrm>
            <a:off x="4783872" y="5403277"/>
            <a:ext cx="3726180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ثقافة الإلغاء والسلبية الفيروسية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5" name="Text 11">
            <a:extLst>
              <a:ext uri="{FF2B5EF4-FFF2-40B4-BE49-F238E27FC236}">
                <a16:creationId xmlns:a16="http://schemas.microsoft.com/office/drawing/2014/main" id="{14538C64-72A7-AD28-6799-5DC3C8677110}"/>
              </a:ext>
            </a:extLst>
          </p:cNvPr>
          <p:cNvSpPr/>
          <p:nvPr/>
        </p:nvSpPr>
        <p:spPr>
          <a:xfrm>
            <a:off x="2170248" y="5806304"/>
            <a:ext cx="7165896" cy="298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Viral Negativity وCancel Culture تهدد السمعة بشكل سريع وواسع النطاق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6" name="Shape 12">
            <a:extLst>
              <a:ext uri="{FF2B5EF4-FFF2-40B4-BE49-F238E27FC236}">
                <a16:creationId xmlns:a16="http://schemas.microsoft.com/office/drawing/2014/main" id="{32B244D3-2F41-66C4-0FE2-7114DEC2DB7B}"/>
              </a:ext>
            </a:extLst>
          </p:cNvPr>
          <p:cNvSpPr/>
          <p:nvPr/>
        </p:nvSpPr>
        <p:spPr>
          <a:xfrm>
            <a:off x="1134963" y="6500081"/>
            <a:ext cx="7652861" cy="1119664"/>
          </a:xfrm>
          <a:prstGeom prst="roundRect">
            <a:avLst>
              <a:gd name="adj" fmla="val 9800"/>
            </a:avLst>
          </a:prstGeom>
          <a:solidFill>
            <a:srgbClr val="FBFCFE"/>
          </a:solidFill>
          <a:ln w="2286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7" name="Image 5" descr="preencoded.png">
            <a:extLst>
              <a:ext uri="{FF2B5EF4-FFF2-40B4-BE49-F238E27FC236}">
                <a16:creationId xmlns:a16="http://schemas.microsoft.com/office/drawing/2014/main" id="{6CF06645-1C97-8906-7394-3B89BD0943A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9245" y="6500081"/>
            <a:ext cx="91440" cy="1119664"/>
          </a:xfrm>
          <a:prstGeom prst="rect">
            <a:avLst/>
          </a:prstGeom>
        </p:spPr>
      </p:pic>
      <p:sp>
        <p:nvSpPr>
          <p:cNvPr id="48" name="Text 13">
            <a:extLst>
              <a:ext uri="{FF2B5EF4-FFF2-40B4-BE49-F238E27FC236}">
                <a16:creationId xmlns:a16="http://schemas.microsoft.com/office/drawing/2014/main" id="{6A8CC25A-1921-7FD3-3923-7AF3712F91C0}"/>
              </a:ext>
            </a:extLst>
          </p:cNvPr>
          <p:cNvSpPr/>
          <p:nvPr/>
        </p:nvSpPr>
        <p:spPr>
          <a:xfrm>
            <a:off x="5179040" y="6709274"/>
            <a:ext cx="3331012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فقدان السيطرة على المحتوى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9" name="Text 14">
            <a:extLst>
              <a:ext uri="{FF2B5EF4-FFF2-40B4-BE49-F238E27FC236}">
                <a16:creationId xmlns:a16="http://schemas.microsoft.com/office/drawing/2014/main" id="{AF78CFA5-B078-8EC3-0455-FF5A53D71D36}"/>
              </a:ext>
            </a:extLst>
          </p:cNvPr>
          <p:cNvSpPr/>
          <p:nvPr/>
        </p:nvSpPr>
        <p:spPr>
          <a:xfrm>
            <a:off x="1344156" y="7112300"/>
            <a:ext cx="7165896" cy="298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صعوبة التحكم في UGC السلبي والمحتوى الذي ينتجه الجمهور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281432-A7EC-9678-8B54-B546331C916D}"/>
              </a:ext>
            </a:extLst>
          </p:cNvPr>
          <p:cNvSpPr/>
          <p:nvPr/>
        </p:nvSpPr>
        <p:spPr>
          <a:xfrm>
            <a:off x="4213489" y="54203"/>
            <a:ext cx="1043371" cy="92911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دم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ar-EG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خامساً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ة</a:t>
            </a:r>
          </a:p>
        </p:txBody>
      </p:sp>
    </p:spTree>
    <p:extLst>
      <p:ext uri="{BB962C8B-B14F-4D97-AF65-F5344CB8AC3E}">
        <p14:creationId xmlns:p14="http://schemas.microsoft.com/office/powerpoint/2010/main" val="33918490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2F0B5C-B14C-6EF4-A50F-CEA2BCCE1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24C574F-F6A2-3E9D-F73B-CA0046CF67FA}"/>
              </a:ext>
            </a:extLst>
          </p:cNvPr>
          <p:cNvSpPr/>
          <p:nvPr/>
        </p:nvSpPr>
        <p:spPr>
          <a:xfrm>
            <a:off x="3151414" y="256367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F74AA73-ADAE-5ACF-D7D0-AC57AFAC2D6D}"/>
              </a:ext>
            </a:extLst>
          </p:cNvPr>
          <p:cNvSpPr/>
          <p:nvPr/>
        </p:nvSpPr>
        <p:spPr>
          <a:xfrm>
            <a:off x="9459777" y="1524201"/>
            <a:ext cx="4954106" cy="649688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BDF006-9385-D149-EB24-39BE0F010016}"/>
              </a:ext>
            </a:extLst>
          </p:cNvPr>
          <p:cNvSpPr/>
          <p:nvPr/>
        </p:nvSpPr>
        <p:spPr>
          <a:xfrm>
            <a:off x="394138" y="1650326"/>
            <a:ext cx="14019745" cy="63507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55DB6DF-191D-7BD2-C51C-86F2858F1E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69792"/>
            <a:ext cx="2766169" cy="1291612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7043BE4D-3770-98AC-3802-2B149537C6A7}"/>
              </a:ext>
            </a:extLst>
          </p:cNvPr>
          <p:cNvSpPr/>
          <p:nvPr/>
        </p:nvSpPr>
        <p:spPr>
          <a:xfrm>
            <a:off x="6711434" y="727008"/>
            <a:ext cx="6367701" cy="4983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تحديات إضافية في البيئة الرقمية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1" name="Text 1">
            <a:extLst>
              <a:ext uri="{FF2B5EF4-FFF2-40B4-BE49-F238E27FC236}">
                <a16:creationId xmlns:a16="http://schemas.microsoft.com/office/drawing/2014/main" id="{41DA3135-9B0B-61BD-A82E-41AFAB44ED95}"/>
              </a:ext>
            </a:extLst>
          </p:cNvPr>
          <p:cNvSpPr/>
          <p:nvPr/>
        </p:nvSpPr>
        <p:spPr>
          <a:xfrm>
            <a:off x="4617963" y="1891501"/>
            <a:ext cx="2392085" cy="2989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التحديات الأخلاقية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9" name="Text 2">
            <a:extLst>
              <a:ext uri="{FF2B5EF4-FFF2-40B4-BE49-F238E27FC236}">
                <a16:creationId xmlns:a16="http://schemas.microsoft.com/office/drawing/2014/main" id="{15821A34-347A-9F24-E06B-D9F54C21DFA1}"/>
              </a:ext>
            </a:extLst>
          </p:cNvPr>
          <p:cNvSpPr/>
          <p:nvPr/>
        </p:nvSpPr>
        <p:spPr>
          <a:xfrm>
            <a:off x="1551265" y="2507338"/>
            <a:ext cx="5569387" cy="255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استخدام AI لتشكيل الصورة يثير قضايا أخلاقية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0" name="Text 3">
            <a:extLst>
              <a:ext uri="{FF2B5EF4-FFF2-40B4-BE49-F238E27FC236}">
                <a16:creationId xmlns:a16="http://schemas.microsoft.com/office/drawing/2014/main" id="{C401F6F1-8F90-BF26-6F3C-2253C6B5C615}"/>
              </a:ext>
            </a:extLst>
          </p:cNvPr>
          <p:cNvSpPr/>
          <p:nvPr/>
        </p:nvSpPr>
        <p:spPr>
          <a:xfrm>
            <a:off x="1551265" y="2818091"/>
            <a:ext cx="5569387" cy="255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تضارب الرسائل عبر المنصات المختلفة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1" name="Text 4">
            <a:extLst>
              <a:ext uri="{FF2B5EF4-FFF2-40B4-BE49-F238E27FC236}">
                <a16:creationId xmlns:a16="http://schemas.microsoft.com/office/drawing/2014/main" id="{E1B35A28-247F-34D5-0A2A-47C6C5984C51}"/>
              </a:ext>
            </a:extLst>
          </p:cNvPr>
          <p:cNvSpPr/>
          <p:nvPr/>
        </p:nvSpPr>
        <p:spPr>
          <a:xfrm>
            <a:off x="1551265" y="3128844"/>
            <a:ext cx="5569387" cy="255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فقدان الثقة نتيجة الحملات غير الصادقة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2" name="Text 5">
            <a:extLst>
              <a:ext uri="{FF2B5EF4-FFF2-40B4-BE49-F238E27FC236}">
                <a16:creationId xmlns:a16="http://schemas.microsoft.com/office/drawing/2014/main" id="{7A986F65-435F-F53A-256B-E4BA59C28AD6}"/>
              </a:ext>
            </a:extLst>
          </p:cNvPr>
          <p:cNvSpPr/>
          <p:nvPr/>
        </p:nvSpPr>
        <p:spPr>
          <a:xfrm>
            <a:off x="1551265" y="3439597"/>
            <a:ext cx="5569387" cy="255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الاعتماد المفرط على المؤثرين دون توافق قيمي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4" name="Image 0" descr="preencoded.png">
            <a:extLst>
              <a:ext uri="{FF2B5EF4-FFF2-40B4-BE49-F238E27FC236}">
                <a16:creationId xmlns:a16="http://schemas.microsoft.com/office/drawing/2014/main" id="{8F3460E8-6658-1768-A7A6-A9571565B60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7272" y="2040984"/>
            <a:ext cx="5569387" cy="5569387"/>
          </a:xfrm>
          <a:prstGeom prst="rect">
            <a:avLst/>
          </a:prstGeom>
        </p:spPr>
      </p:pic>
      <p:sp>
        <p:nvSpPr>
          <p:cNvPr id="26" name="Text 6">
            <a:extLst>
              <a:ext uri="{FF2B5EF4-FFF2-40B4-BE49-F238E27FC236}">
                <a16:creationId xmlns:a16="http://schemas.microsoft.com/office/drawing/2014/main" id="{AF285D07-0DB7-6FC0-20F1-EA16E8489390}"/>
              </a:ext>
            </a:extLst>
          </p:cNvPr>
          <p:cNvSpPr/>
          <p:nvPr/>
        </p:nvSpPr>
        <p:spPr>
          <a:xfrm>
            <a:off x="1782843" y="5170072"/>
            <a:ext cx="5330190" cy="510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الجمهور هو من يصنع المحتوى الآن، ولم تعد المنظمة هي المصدر الوحيد للمعلومة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7" name="Shape 7">
            <a:extLst>
              <a:ext uri="{FF2B5EF4-FFF2-40B4-BE49-F238E27FC236}">
                <a16:creationId xmlns:a16="http://schemas.microsoft.com/office/drawing/2014/main" id="{F2469FA8-C88B-9FDA-A9E2-4F3A5A931321}"/>
              </a:ext>
            </a:extLst>
          </p:cNvPr>
          <p:cNvSpPr/>
          <p:nvPr/>
        </p:nvSpPr>
        <p:spPr>
          <a:xfrm>
            <a:off x="7341012" y="5225282"/>
            <a:ext cx="22860" cy="510064"/>
          </a:xfrm>
          <a:prstGeom prst="rect">
            <a:avLst/>
          </a:prstGeom>
          <a:solidFill>
            <a:srgbClr val="3257B8"/>
          </a:solidFill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7115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A04F9-3A16-7112-3A8E-A2A3A0F93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441B74A-4957-1EDB-748B-6997ADFAE18B}"/>
              </a:ext>
            </a:extLst>
          </p:cNvPr>
          <p:cNvSpPr/>
          <p:nvPr/>
        </p:nvSpPr>
        <p:spPr>
          <a:xfrm>
            <a:off x="3151414" y="601081"/>
            <a:ext cx="11478986" cy="548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14652B-233C-2694-2023-7B69C8F7057C}"/>
              </a:ext>
            </a:extLst>
          </p:cNvPr>
          <p:cNvSpPr/>
          <p:nvPr/>
        </p:nvSpPr>
        <p:spPr>
          <a:xfrm>
            <a:off x="378372" y="1603120"/>
            <a:ext cx="13919553" cy="61377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2C7CD5-C465-3E78-9A16-E69D548F9E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95432"/>
            <a:ext cx="2766169" cy="1291612"/>
          </a:xfrm>
          <a:prstGeom prst="rect">
            <a:avLst/>
          </a:prstGeom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A6155CB6-8963-E1C7-83A0-072F98FB1F4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7832" y="1788618"/>
            <a:ext cx="3706257" cy="5559386"/>
          </a:xfrm>
          <a:prstGeom prst="rect">
            <a:avLst/>
          </a:prstGeom>
        </p:spPr>
      </p:pic>
      <p:sp>
        <p:nvSpPr>
          <p:cNvPr id="8" name="Shape 0">
            <a:extLst>
              <a:ext uri="{FF2B5EF4-FFF2-40B4-BE49-F238E27FC236}">
                <a16:creationId xmlns:a16="http://schemas.microsoft.com/office/drawing/2014/main" id="{F0C15646-905E-7EB0-F4B0-6C679A861E10}"/>
              </a:ext>
            </a:extLst>
          </p:cNvPr>
          <p:cNvSpPr/>
          <p:nvPr/>
        </p:nvSpPr>
        <p:spPr>
          <a:xfrm>
            <a:off x="11920196" y="431676"/>
            <a:ext cx="1019056" cy="348734"/>
          </a:xfrm>
          <a:prstGeom prst="roundRect">
            <a:avLst>
              <a:gd name="adj" fmla="val 17880"/>
            </a:avLst>
          </a:prstGeom>
          <a:solidFill>
            <a:srgbClr val="D7DF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BA20935D-F598-CFF6-29E5-D057427B2C91}"/>
              </a:ext>
            </a:extLst>
          </p:cNvPr>
          <p:cNvSpPr/>
          <p:nvPr/>
        </p:nvSpPr>
        <p:spPr>
          <a:xfrm>
            <a:off x="12031519" y="525384"/>
            <a:ext cx="796409" cy="2375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دراسة حالة 1</a:t>
            </a:r>
            <a:endParaRPr kumimoji="0" lang="en-US" sz="11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3E56A56D-A9EA-A2BE-A71C-2E0FBBF95B91}"/>
              </a:ext>
            </a:extLst>
          </p:cNvPr>
          <p:cNvSpPr/>
          <p:nvPr/>
        </p:nvSpPr>
        <p:spPr>
          <a:xfrm>
            <a:off x="5914878" y="856729"/>
            <a:ext cx="5796082" cy="5799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5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حملة Dove - Real Beauty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1" name="Text 3">
            <a:extLst>
              <a:ext uri="{FF2B5EF4-FFF2-40B4-BE49-F238E27FC236}">
                <a16:creationId xmlns:a16="http://schemas.microsoft.com/office/drawing/2014/main" id="{39A703E1-2692-D9B2-DD0E-6115ED11C962}"/>
              </a:ext>
            </a:extLst>
          </p:cNvPr>
          <p:cNvSpPr/>
          <p:nvPr/>
        </p:nvSpPr>
        <p:spPr>
          <a:xfrm>
            <a:off x="8938498" y="1589061"/>
            <a:ext cx="185499" cy="231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01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2" name="Image 1" descr="preencoded.png">
            <a:extLst>
              <a:ext uri="{FF2B5EF4-FFF2-40B4-BE49-F238E27FC236}">
                <a16:creationId xmlns:a16="http://schemas.microsoft.com/office/drawing/2014/main" id="{5661F8DF-1822-DD78-E64B-7255EF3BFBA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4469" y="1881478"/>
            <a:ext cx="7659529" cy="22860"/>
          </a:xfrm>
          <a:prstGeom prst="rect">
            <a:avLst/>
          </a:prstGeom>
        </p:spPr>
      </p:pic>
      <p:sp>
        <p:nvSpPr>
          <p:cNvPr id="13" name="Text 4">
            <a:extLst>
              <a:ext uri="{FF2B5EF4-FFF2-40B4-BE49-F238E27FC236}">
                <a16:creationId xmlns:a16="http://schemas.microsoft.com/office/drawing/2014/main" id="{9594F22C-E275-C9CA-F227-4991A7A77A17}"/>
              </a:ext>
            </a:extLst>
          </p:cNvPr>
          <p:cNvSpPr/>
          <p:nvPr/>
        </p:nvSpPr>
        <p:spPr>
          <a:xfrm>
            <a:off x="6804422" y="2019948"/>
            <a:ext cx="2319576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المشكلة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70BBD922-F6AC-C981-9161-545FDC10AC0B}"/>
              </a:ext>
            </a:extLst>
          </p:cNvPr>
          <p:cNvSpPr/>
          <p:nvPr/>
        </p:nvSpPr>
        <p:spPr>
          <a:xfrm>
            <a:off x="1464469" y="2421189"/>
            <a:ext cx="7659529" cy="5938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الصورة الذهنية لمنتجات العناية مرتبطة بعارضات مثاليات، مما خلق فجوة وشعوراً بعدم الواقعية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Text 6">
            <a:extLst>
              <a:ext uri="{FF2B5EF4-FFF2-40B4-BE49-F238E27FC236}">
                <a16:creationId xmlns:a16="http://schemas.microsoft.com/office/drawing/2014/main" id="{16CD67BB-452F-5A63-EDAC-D5AAAEF4D86D}"/>
              </a:ext>
            </a:extLst>
          </p:cNvPr>
          <p:cNvSpPr/>
          <p:nvPr/>
        </p:nvSpPr>
        <p:spPr>
          <a:xfrm>
            <a:off x="8938498" y="3339637"/>
            <a:ext cx="185499" cy="231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02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2" name="Image 2" descr="preencoded.png">
            <a:extLst>
              <a:ext uri="{FF2B5EF4-FFF2-40B4-BE49-F238E27FC236}">
                <a16:creationId xmlns:a16="http://schemas.microsoft.com/office/drawing/2014/main" id="{07DCF307-C89F-BD48-F3A8-1EAE3C7F90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4469" y="3613481"/>
            <a:ext cx="7659529" cy="22860"/>
          </a:xfrm>
          <a:prstGeom prst="rect">
            <a:avLst/>
          </a:prstGeom>
        </p:spPr>
      </p:pic>
      <p:sp>
        <p:nvSpPr>
          <p:cNvPr id="23" name="Text 7">
            <a:extLst>
              <a:ext uri="{FF2B5EF4-FFF2-40B4-BE49-F238E27FC236}">
                <a16:creationId xmlns:a16="http://schemas.microsoft.com/office/drawing/2014/main" id="{A36121D1-21F3-DB96-DA25-A223390D96E2}"/>
              </a:ext>
            </a:extLst>
          </p:cNvPr>
          <p:cNvSpPr/>
          <p:nvPr/>
        </p:nvSpPr>
        <p:spPr>
          <a:xfrm>
            <a:off x="6804422" y="3770524"/>
            <a:ext cx="2319576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الاستراتيجية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4" name="Text 8">
            <a:extLst>
              <a:ext uri="{FF2B5EF4-FFF2-40B4-BE49-F238E27FC236}">
                <a16:creationId xmlns:a16="http://schemas.microsoft.com/office/drawing/2014/main" id="{2BDA5D48-67F1-EB8F-32A8-59F66311CD97}"/>
              </a:ext>
            </a:extLst>
          </p:cNvPr>
          <p:cNvSpPr/>
          <p:nvPr/>
        </p:nvSpPr>
        <p:spPr>
          <a:xfrm>
            <a:off x="1464469" y="4171765"/>
            <a:ext cx="7659529" cy="2969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تغيير الصورة من "مجرد صابون" إلى "داعم لثقة المرأة" وتحدي معايير الجمال التقليدية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6" name="Text 9">
            <a:extLst>
              <a:ext uri="{FF2B5EF4-FFF2-40B4-BE49-F238E27FC236}">
                <a16:creationId xmlns:a16="http://schemas.microsoft.com/office/drawing/2014/main" id="{1FB1CC29-EBD0-0F73-7B26-880877971151}"/>
              </a:ext>
            </a:extLst>
          </p:cNvPr>
          <p:cNvSpPr/>
          <p:nvPr/>
        </p:nvSpPr>
        <p:spPr>
          <a:xfrm>
            <a:off x="8938498" y="4793271"/>
            <a:ext cx="185499" cy="231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03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7" name="Image 3" descr="preencoded.png">
            <a:extLst>
              <a:ext uri="{FF2B5EF4-FFF2-40B4-BE49-F238E27FC236}">
                <a16:creationId xmlns:a16="http://schemas.microsoft.com/office/drawing/2014/main" id="{7F03E84F-0EF5-0E28-B31B-97258B8D36D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4469" y="5048660"/>
            <a:ext cx="7659529" cy="22860"/>
          </a:xfrm>
          <a:prstGeom prst="rect">
            <a:avLst/>
          </a:prstGeom>
        </p:spPr>
      </p:pic>
      <p:sp>
        <p:nvSpPr>
          <p:cNvPr id="28" name="Text 10">
            <a:extLst>
              <a:ext uri="{FF2B5EF4-FFF2-40B4-BE49-F238E27FC236}">
                <a16:creationId xmlns:a16="http://schemas.microsoft.com/office/drawing/2014/main" id="{2BA1A2E0-9A26-A7F5-485F-93B182727F41}"/>
              </a:ext>
            </a:extLst>
          </p:cNvPr>
          <p:cNvSpPr/>
          <p:nvPr/>
        </p:nvSpPr>
        <p:spPr>
          <a:xfrm>
            <a:off x="6804422" y="5224158"/>
            <a:ext cx="2319576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التطبيق الرقمي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9" name="Text 11">
            <a:extLst>
              <a:ext uri="{FF2B5EF4-FFF2-40B4-BE49-F238E27FC236}">
                <a16:creationId xmlns:a16="http://schemas.microsoft.com/office/drawing/2014/main" id="{72065284-1417-39D9-F407-0054E728A0C4}"/>
              </a:ext>
            </a:extLst>
          </p:cNvPr>
          <p:cNvSpPr/>
          <p:nvPr/>
        </p:nvSpPr>
        <p:spPr>
          <a:xfrm>
            <a:off x="1464469" y="5625399"/>
            <a:ext cx="7659529" cy="2969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فيديوهات Real Beauty Sketches ونقاشات عبر منصات التواصل حول معايير الجمال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0" name="Text 12">
            <a:extLst>
              <a:ext uri="{FF2B5EF4-FFF2-40B4-BE49-F238E27FC236}">
                <a16:creationId xmlns:a16="http://schemas.microsoft.com/office/drawing/2014/main" id="{9B26708C-B24D-1459-3EE2-02B992123034}"/>
              </a:ext>
            </a:extLst>
          </p:cNvPr>
          <p:cNvSpPr/>
          <p:nvPr/>
        </p:nvSpPr>
        <p:spPr>
          <a:xfrm>
            <a:off x="8938498" y="6246905"/>
            <a:ext cx="185499" cy="231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04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1" name="Image 4" descr="preencoded.png">
            <a:extLst>
              <a:ext uri="{FF2B5EF4-FFF2-40B4-BE49-F238E27FC236}">
                <a16:creationId xmlns:a16="http://schemas.microsoft.com/office/drawing/2014/main" id="{A5AE8BDC-8A3B-DE5C-79E6-80236A66EAC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4469" y="6483720"/>
            <a:ext cx="7659529" cy="22860"/>
          </a:xfrm>
          <a:prstGeom prst="rect">
            <a:avLst/>
          </a:prstGeom>
        </p:spPr>
      </p:pic>
      <p:sp>
        <p:nvSpPr>
          <p:cNvPr id="32" name="Text 13">
            <a:extLst>
              <a:ext uri="{FF2B5EF4-FFF2-40B4-BE49-F238E27FC236}">
                <a16:creationId xmlns:a16="http://schemas.microsoft.com/office/drawing/2014/main" id="{5F5A5791-DEF0-E99B-2DEB-8B5D323EAD20}"/>
              </a:ext>
            </a:extLst>
          </p:cNvPr>
          <p:cNvSpPr/>
          <p:nvPr/>
        </p:nvSpPr>
        <p:spPr>
          <a:xfrm>
            <a:off x="6804422" y="6677792"/>
            <a:ext cx="2319576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النتيجة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3" name="Text 14">
            <a:extLst>
              <a:ext uri="{FF2B5EF4-FFF2-40B4-BE49-F238E27FC236}">
                <a16:creationId xmlns:a16="http://schemas.microsoft.com/office/drawing/2014/main" id="{27580521-FD64-EF9A-E7E5-35FB531538BB}"/>
              </a:ext>
            </a:extLst>
          </p:cNvPr>
          <p:cNvSpPr/>
          <p:nvPr/>
        </p:nvSpPr>
        <p:spPr>
          <a:xfrm>
            <a:off x="1464469" y="7079033"/>
            <a:ext cx="7659529" cy="2969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صورة ذهنية كعلامة إنسانية وداعمة وواقعية، مع أكثر من 70 مليون مشاهدة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808698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78148-2C72-DEEB-F9B9-9B88DE8B8C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35EB6A6-F1AA-71E0-F5B8-F8A82B7D61BC}"/>
              </a:ext>
            </a:extLst>
          </p:cNvPr>
          <p:cNvSpPr/>
          <p:nvPr/>
        </p:nvSpPr>
        <p:spPr>
          <a:xfrm>
            <a:off x="3151414" y="497884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944895-3C24-CEFF-CA72-473855EFF588}"/>
              </a:ext>
            </a:extLst>
          </p:cNvPr>
          <p:cNvSpPr/>
          <p:nvPr/>
        </p:nvSpPr>
        <p:spPr>
          <a:xfrm>
            <a:off x="567559" y="1906694"/>
            <a:ext cx="13730366" cy="58846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ECEE259-4975-1325-6A7F-48C2763D50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95432"/>
            <a:ext cx="2766169" cy="1291612"/>
          </a:xfrm>
          <a:prstGeom prst="rect">
            <a:avLst/>
          </a:prstGeom>
        </p:spPr>
      </p:pic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9342683D-2E11-674C-3E26-16288B8F36D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4306" y="2271024"/>
            <a:ext cx="3477751" cy="5216627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0D14C022-8CBA-0CC7-EB2C-997297F1BA54}"/>
              </a:ext>
            </a:extLst>
          </p:cNvPr>
          <p:cNvSpPr/>
          <p:nvPr/>
        </p:nvSpPr>
        <p:spPr>
          <a:xfrm>
            <a:off x="7702748" y="903680"/>
            <a:ext cx="6111002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نتائج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حملة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Dove </a:t>
            </a: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المذهلة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3AA4EB57-685C-530E-B6CF-B14A6453C55B}"/>
              </a:ext>
            </a:extLst>
          </p:cNvPr>
          <p:cNvSpPr/>
          <p:nvPr/>
        </p:nvSpPr>
        <p:spPr>
          <a:xfrm>
            <a:off x="11460361" y="2093918"/>
            <a:ext cx="2353389" cy="654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70M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3191EE97-1791-8FEA-D536-54A56E3A46E8}"/>
              </a:ext>
            </a:extLst>
          </p:cNvPr>
          <p:cNvSpPr/>
          <p:nvPr/>
        </p:nvSpPr>
        <p:spPr>
          <a:xfrm>
            <a:off x="11460361" y="2996888"/>
            <a:ext cx="2353389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مشاهدات الفيديو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D4208AC0-8BB6-5487-ECAE-B87460358C8C}"/>
              </a:ext>
            </a:extLst>
          </p:cNvPr>
          <p:cNvSpPr/>
          <p:nvPr/>
        </p:nvSpPr>
        <p:spPr>
          <a:xfrm>
            <a:off x="11460361" y="3426108"/>
            <a:ext cx="2353389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انتشار واسع للمحتوى عبر المنصات الرقمية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B61A7BFA-61CA-A183-6002-704F7579CE69}"/>
              </a:ext>
            </a:extLst>
          </p:cNvPr>
          <p:cNvSpPr/>
          <p:nvPr/>
        </p:nvSpPr>
        <p:spPr>
          <a:xfrm>
            <a:off x="8858845" y="2093918"/>
            <a:ext cx="2353508" cy="654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20+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0D2C070C-EF3D-8FDD-06F8-2410CC808D35}"/>
              </a:ext>
            </a:extLst>
          </p:cNvPr>
          <p:cNvSpPr/>
          <p:nvPr/>
        </p:nvSpPr>
        <p:spPr>
          <a:xfrm>
            <a:off x="8858845" y="2996888"/>
            <a:ext cx="235350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سنوات من النجاح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36172184-CBC6-8B0D-0B77-C8ADFB7CFD9D}"/>
              </a:ext>
            </a:extLst>
          </p:cNvPr>
          <p:cNvSpPr/>
          <p:nvPr/>
        </p:nvSpPr>
        <p:spPr>
          <a:xfrm>
            <a:off x="8858845" y="3426108"/>
            <a:ext cx="2353508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صورة ذهنية صمدت لأكثر من عقدين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Text 7">
            <a:extLst>
              <a:ext uri="{FF2B5EF4-FFF2-40B4-BE49-F238E27FC236}">
                <a16:creationId xmlns:a16="http://schemas.microsoft.com/office/drawing/2014/main" id="{4BA8BD14-71B0-C5C7-C901-EC1BA5BDB1FD}"/>
              </a:ext>
            </a:extLst>
          </p:cNvPr>
          <p:cNvSpPr/>
          <p:nvPr/>
        </p:nvSpPr>
        <p:spPr>
          <a:xfrm>
            <a:off x="6257449" y="2093918"/>
            <a:ext cx="2353389" cy="654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1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2C2E463A-55B0-D41A-1BA6-551C338801AF}"/>
              </a:ext>
            </a:extLst>
          </p:cNvPr>
          <p:cNvSpPr/>
          <p:nvPr/>
        </p:nvSpPr>
        <p:spPr>
          <a:xfrm>
            <a:off x="6257449" y="2996888"/>
            <a:ext cx="2353389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رمز للتمكين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6" name="Text 9">
            <a:extLst>
              <a:ext uri="{FF2B5EF4-FFF2-40B4-BE49-F238E27FC236}">
                <a16:creationId xmlns:a16="http://schemas.microsoft.com/office/drawing/2014/main" id="{93D28055-DFBF-A634-DF73-CC650DC0C4DD}"/>
              </a:ext>
            </a:extLst>
          </p:cNvPr>
          <p:cNvSpPr/>
          <p:nvPr/>
        </p:nvSpPr>
        <p:spPr>
          <a:xfrm>
            <a:off x="6257449" y="3426108"/>
            <a:ext cx="2353389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أصبحت Dove رمزاً لتمكين المرأة عالمياً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7" name="Text 10">
            <a:extLst>
              <a:ext uri="{FF2B5EF4-FFF2-40B4-BE49-F238E27FC236}">
                <a16:creationId xmlns:a16="http://schemas.microsoft.com/office/drawing/2014/main" id="{C32915D8-9C09-7EB3-AFDF-D82A28555B15}"/>
              </a:ext>
            </a:extLst>
          </p:cNvPr>
          <p:cNvSpPr/>
          <p:nvPr/>
        </p:nvSpPr>
        <p:spPr>
          <a:xfrm>
            <a:off x="6257330" y="4507672"/>
            <a:ext cx="7258764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تحولت الصورة الذهنية لـ Dove إلى علامة تجارية إنسانية، داعمة، وواقعية. ارتفعت المبيعات بشكل هائل، والأهم من ذلك، أصبحت Dove رمزاً لتمكين المرأة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Shape 11">
            <a:extLst>
              <a:ext uri="{FF2B5EF4-FFF2-40B4-BE49-F238E27FC236}">
                <a16:creationId xmlns:a16="http://schemas.microsoft.com/office/drawing/2014/main" id="{FD747EBA-BD2D-DE41-76F2-5768DECD4909}"/>
              </a:ext>
            </a:extLst>
          </p:cNvPr>
          <p:cNvSpPr/>
          <p:nvPr/>
        </p:nvSpPr>
        <p:spPr>
          <a:xfrm>
            <a:off x="13790890" y="4284430"/>
            <a:ext cx="22860" cy="1081564"/>
          </a:xfrm>
          <a:prstGeom prst="rect">
            <a:avLst/>
          </a:prstGeom>
          <a:solidFill>
            <a:srgbClr val="3257B8"/>
          </a:solidFill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6775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1854CC-8B0B-EF49-77AF-87377AD483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E6B6E97-C76C-6B57-66E6-CA356C8300D5}"/>
              </a:ext>
            </a:extLst>
          </p:cNvPr>
          <p:cNvSpPr/>
          <p:nvPr/>
        </p:nvSpPr>
        <p:spPr>
          <a:xfrm>
            <a:off x="3151414" y="601081"/>
            <a:ext cx="11478986" cy="548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722233-1A80-917A-61CB-19C3594CAB09}"/>
              </a:ext>
            </a:extLst>
          </p:cNvPr>
          <p:cNvSpPr/>
          <p:nvPr/>
        </p:nvSpPr>
        <p:spPr>
          <a:xfrm>
            <a:off x="488731" y="1357431"/>
            <a:ext cx="13809194" cy="6479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B49D8A6-1C29-D39A-477C-5909D4B989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95432"/>
            <a:ext cx="2766169" cy="1291612"/>
          </a:xfrm>
          <a:prstGeom prst="rect">
            <a:avLst/>
          </a:prstGeom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18F033C8-C557-0660-7A4D-F40CA99405A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0908" y="1464111"/>
            <a:ext cx="4168083" cy="6252125"/>
          </a:xfrm>
          <a:prstGeom prst="rect">
            <a:avLst/>
          </a:prstGeom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C7DFCFFB-3890-2FCD-2350-A0510DB59144}"/>
              </a:ext>
            </a:extLst>
          </p:cNvPr>
          <p:cNvSpPr/>
          <p:nvPr/>
        </p:nvSpPr>
        <p:spPr>
          <a:xfrm>
            <a:off x="12012346" y="469373"/>
            <a:ext cx="1124069" cy="373142"/>
          </a:xfrm>
          <a:prstGeom prst="roundRect">
            <a:avLst>
              <a:gd name="adj" fmla="val 17872"/>
            </a:avLst>
          </a:prstGeom>
          <a:solidFill>
            <a:srgbClr val="D7DF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078F1AE4-F807-69D7-921A-61AEF9AE4566}"/>
              </a:ext>
            </a:extLst>
          </p:cNvPr>
          <p:cNvSpPr/>
          <p:nvPr/>
        </p:nvSpPr>
        <p:spPr>
          <a:xfrm>
            <a:off x="12131409" y="487159"/>
            <a:ext cx="885944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دراسة </a:t>
            </a:r>
            <a:r>
              <a:rPr kumimoji="0" lang="en-US" sz="1250" b="0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حالة</a:t>
            </a: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kumimoji="0" lang="ar-EG" sz="12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74E5B477-709A-5BA2-211D-02686D67BE0B}"/>
              </a:ext>
            </a:extLst>
          </p:cNvPr>
          <p:cNvSpPr/>
          <p:nvPr/>
        </p:nvSpPr>
        <p:spPr>
          <a:xfrm>
            <a:off x="1599602" y="1686939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حملة أرامكو السعودية للاستدامة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9" name="Shape 3">
            <a:extLst>
              <a:ext uri="{FF2B5EF4-FFF2-40B4-BE49-F238E27FC236}">
                <a16:creationId xmlns:a16="http://schemas.microsoft.com/office/drawing/2014/main" id="{CF930B1E-8D82-E1F1-4270-5AAE602F4F1B}"/>
              </a:ext>
            </a:extLst>
          </p:cNvPr>
          <p:cNvSpPr/>
          <p:nvPr/>
        </p:nvSpPr>
        <p:spPr>
          <a:xfrm>
            <a:off x="8885872" y="3001922"/>
            <a:ext cx="22860" cy="3238619"/>
          </a:xfrm>
          <a:prstGeom prst="roundRect">
            <a:avLst>
              <a:gd name="adj" fmla="val 364651"/>
            </a:avLst>
          </a:prstGeom>
          <a:solidFill>
            <a:srgbClr val="CFD2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4">
            <a:extLst>
              <a:ext uri="{FF2B5EF4-FFF2-40B4-BE49-F238E27FC236}">
                <a16:creationId xmlns:a16="http://schemas.microsoft.com/office/drawing/2014/main" id="{7FD3DA25-A6F7-A3B4-A089-C22E5641FA06}"/>
              </a:ext>
            </a:extLst>
          </p:cNvPr>
          <p:cNvSpPr/>
          <p:nvPr/>
        </p:nvSpPr>
        <p:spPr>
          <a:xfrm>
            <a:off x="8113037" y="3213734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CFD2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Shape 5">
            <a:extLst>
              <a:ext uri="{FF2B5EF4-FFF2-40B4-BE49-F238E27FC236}">
                <a16:creationId xmlns:a16="http://schemas.microsoft.com/office/drawing/2014/main" id="{276F1236-53D7-5FE4-5421-B98AD8103377}"/>
              </a:ext>
            </a:extLst>
          </p:cNvPr>
          <p:cNvSpPr/>
          <p:nvPr/>
        </p:nvSpPr>
        <p:spPr>
          <a:xfrm>
            <a:off x="8685490" y="3001922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786232AD-7E80-7D2A-60EA-45B4F57B1695}"/>
              </a:ext>
            </a:extLst>
          </p:cNvPr>
          <p:cNvSpPr/>
          <p:nvPr/>
        </p:nvSpPr>
        <p:spPr>
          <a:xfrm>
            <a:off x="8759904" y="3039129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1</a:t>
            </a:r>
            <a:endParaRPr kumimoji="0" lang="en-US" sz="2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Text 7">
            <a:extLst>
              <a:ext uri="{FF2B5EF4-FFF2-40B4-BE49-F238E27FC236}">
                <a16:creationId xmlns:a16="http://schemas.microsoft.com/office/drawing/2014/main" id="{C9FFBEB6-61D4-1C66-098D-CC7C416202EF}"/>
              </a:ext>
            </a:extLst>
          </p:cNvPr>
          <p:cNvSpPr/>
          <p:nvPr/>
        </p:nvSpPr>
        <p:spPr>
          <a:xfrm>
            <a:off x="5435441" y="307014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الهدف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Text 8">
            <a:extLst>
              <a:ext uri="{FF2B5EF4-FFF2-40B4-BE49-F238E27FC236}">
                <a16:creationId xmlns:a16="http://schemas.microsoft.com/office/drawing/2014/main" id="{77C081C3-A330-7A90-1773-031ABE628F52}"/>
              </a:ext>
            </a:extLst>
          </p:cNvPr>
          <p:cNvSpPr/>
          <p:nvPr/>
        </p:nvSpPr>
        <p:spPr>
          <a:xfrm>
            <a:off x="1575554" y="3499365"/>
            <a:ext cx="634079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 صورة ذهنية كشركة مسؤولة بيئياً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Shape 9">
            <a:extLst>
              <a:ext uri="{FF2B5EF4-FFF2-40B4-BE49-F238E27FC236}">
                <a16:creationId xmlns:a16="http://schemas.microsoft.com/office/drawing/2014/main" id="{6CB28130-A287-DDB7-661C-0D6F1ABED557}"/>
              </a:ext>
            </a:extLst>
          </p:cNvPr>
          <p:cNvSpPr/>
          <p:nvPr/>
        </p:nvSpPr>
        <p:spPr>
          <a:xfrm>
            <a:off x="8113037" y="4425552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CFD2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0">
            <a:extLst>
              <a:ext uri="{FF2B5EF4-FFF2-40B4-BE49-F238E27FC236}">
                <a16:creationId xmlns:a16="http://schemas.microsoft.com/office/drawing/2014/main" id="{59B7774F-DC43-7608-F935-2C6C2A805209}"/>
              </a:ext>
            </a:extLst>
          </p:cNvPr>
          <p:cNvSpPr/>
          <p:nvPr/>
        </p:nvSpPr>
        <p:spPr>
          <a:xfrm>
            <a:off x="8685490" y="4213740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11">
            <a:extLst>
              <a:ext uri="{FF2B5EF4-FFF2-40B4-BE49-F238E27FC236}">
                <a16:creationId xmlns:a16="http://schemas.microsoft.com/office/drawing/2014/main" id="{ACB1ACEB-4DA7-607D-7CF8-B766008C5165}"/>
              </a:ext>
            </a:extLst>
          </p:cNvPr>
          <p:cNvSpPr/>
          <p:nvPr/>
        </p:nvSpPr>
        <p:spPr>
          <a:xfrm>
            <a:off x="8759904" y="4250947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2</a:t>
            </a:r>
            <a:endParaRPr kumimoji="0" lang="en-US" sz="2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0" name="Text 12">
            <a:extLst>
              <a:ext uri="{FF2B5EF4-FFF2-40B4-BE49-F238E27FC236}">
                <a16:creationId xmlns:a16="http://schemas.microsoft.com/office/drawing/2014/main" id="{624AE372-0E2E-87BB-3045-EFD85DBC5063}"/>
              </a:ext>
            </a:extLst>
          </p:cNvPr>
          <p:cNvSpPr/>
          <p:nvPr/>
        </p:nvSpPr>
        <p:spPr>
          <a:xfrm>
            <a:off x="5435441" y="428196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الأدوات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Text 13">
            <a:extLst>
              <a:ext uri="{FF2B5EF4-FFF2-40B4-BE49-F238E27FC236}">
                <a16:creationId xmlns:a16="http://schemas.microsoft.com/office/drawing/2014/main" id="{DE9ED270-41A2-63CB-508E-18E2F9148EA3}"/>
              </a:ext>
            </a:extLst>
          </p:cNvPr>
          <p:cNvSpPr/>
          <p:nvPr/>
        </p:nvSpPr>
        <p:spPr>
          <a:xfrm>
            <a:off x="1575554" y="4711183"/>
            <a:ext cx="634079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حملات رقمية عن الطاقة النظيفة ومحتوى توثيقي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2" name="Shape 14">
            <a:extLst>
              <a:ext uri="{FF2B5EF4-FFF2-40B4-BE49-F238E27FC236}">
                <a16:creationId xmlns:a16="http://schemas.microsoft.com/office/drawing/2014/main" id="{AC773B19-14B7-396E-2E93-7DAFB9149EA0}"/>
              </a:ext>
            </a:extLst>
          </p:cNvPr>
          <p:cNvSpPr/>
          <p:nvPr/>
        </p:nvSpPr>
        <p:spPr>
          <a:xfrm>
            <a:off x="8113037" y="5637371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CFD2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Shape 15">
            <a:extLst>
              <a:ext uri="{FF2B5EF4-FFF2-40B4-BE49-F238E27FC236}">
                <a16:creationId xmlns:a16="http://schemas.microsoft.com/office/drawing/2014/main" id="{4D7D4C87-3C63-0B7C-5577-8494406929D4}"/>
              </a:ext>
            </a:extLst>
          </p:cNvPr>
          <p:cNvSpPr/>
          <p:nvPr/>
        </p:nvSpPr>
        <p:spPr>
          <a:xfrm>
            <a:off x="8685490" y="5425558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E9ECF2"/>
          </a:solidFill>
          <a:ln w="762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 16">
            <a:extLst>
              <a:ext uri="{FF2B5EF4-FFF2-40B4-BE49-F238E27FC236}">
                <a16:creationId xmlns:a16="http://schemas.microsoft.com/office/drawing/2014/main" id="{6BBFB8C2-170B-F81D-E132-B06FEF6F9853}"/>
              </a:ext>
            </a:extLst>
          </p:cNvPr>
          <p:cNvSpPr/>
          <p:nvPr/>
        </p:nvSpPr>
        <p:spPr>
          <a:xfrm>
            <a:off x="8759904" y="5462765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ct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3</a:t>
            </a:r>
            <a:endParaRPr kumimoji="0" lang="en-US" sz="2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5" name="Text 17">
            <a:extLst>
              <a:ext uri="{FF2B5EF4-FFF2-40B4-BE49-F238E27FC236}">
                <a16:creationId xmlns:a16="http://schemas.microsoft.com/office/drawing/2014/main" id="{73600FB5-3A23-D0EB-10E7-A895EAE8FBEA}"/>
              </a:ext>
            </a:extLst>
          </p:cNvPr>
          <p:cNvSpPr/>
          <p:nvPr/>
        </p:nvSpPr>
        <p:spPr>
          <a:xfrm>
            <a:off x="5435441" y="549378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النتيجة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6" name="Text 18">
            <a:extLst>
              <a:ext uri="{FF2B5EF4-FFF2-40B4-BE49-F238E27FC236}">
                <a16:creationId xmlns:a16="http://schemas.microsoft.com/office/drawing/2014/main" id="{D9B4B8B7-81D8-EB1F-D2C8-06E05A8C3B7D}"/>
              </a:ext>
            </a:extLst>
          </p:cNvPr>
          <p:cNvSpPr/>
          <p:nvPr/>
        </p:nvSpPr>
        <p:spPr>
          <a:xfrm>
            <a:off x="1575554" y="5923001"/>
            <a:ext cx="634079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تحسين الانطباع العام وترسيخ صورة إيجابية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7" name="Text 19">
            <a:extLst>
              <a:ext uri="{FF2B5EF4-FFF2-40B4-BE49-F238E27FC236}">
                <a16:creationId xmlns:a16="http://schemas.microsoft.com/office/drawing/2014/main" id="{5C20188D-237D-444D-4B5F-2E815822CC11}"/>
              </a:ext>
            </a:extLst>
          </p:cNvPr>
          <p:cNvSpPr/>
          <p:nvPr/>
        </p:nvSpPr>
        <p:spPr>
          <a:xfrm>
            <a:off x="1575554" y="6729113"/>
            <a:ext cx="75564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استخدمت أرامكو محتوى رقمي توثيقي وقصص نجاح حقيقية لتحسين الانطباع العام وترسيخ صورة ذهنية إيجابية للمبادرة لدى الجمهور المحلي والعالمي.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907715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A4445-EBE5-A462-3F44-A8563F5AF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74DD41-BD3E-7B9F-0787-3A1E03ADE510}"/>
              </a:ext>
            </a:extLst>
          </p:cNvPr>
          <p:cNvSpPr/>
          <p:nvPr/>
        </p:nvSpPr>
        <p:spPr>
          <a:xfrm>
            <a:off x="521622" y="1063092"/>
            <a:ext cx="13892260" cy="6977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2FD7192-8A8F-3426-1B67-AF90719D5F8B}"/>
              </a:ext>
            </a:extLst>
          </p:cNvPr>
          <p:cNvSpPr/>
          <p:nvPr/>
        </p:nvSpPr>
        <p:spPr>
          <a:xfrm>
            <a:off x="3151414" y="384477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20A5CA9-3BF7-B574-C292-0B18369F43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5E9C30BA-F9D8-0CFE-6D4F-C38C5452382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7990" y="1247538"/>
            <a:ext cx="4425274" cy="6637912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BFAB2C34-68FB-E7EB-2115-D388F7E2C71E}"/>
              </a:ext>
            </a:extLst>
          </p:cNvPr>
          <p:cNvSpPr/>
          <p:nvPr/>
        </p:nvSpPr>
        <p:spPr>
          <a:xfrm>
            <a:off x="2044492" y="407336"/>
            <a:ext cx="7570946" cy="12289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الدروس المستفادة من دراسات الحالة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702018A7-0973-0065-1392-998477E62A39}"/>
              </a:ext>
            </a:extLst>
          </p:cNvPr>
          <p:cNvSpPr/>
          <p:nvPr/>
        </p:nvSpPr>
        <p:spPr>
          <a:xfrm>
            <a:off x="2044492" y="1694728"/>
            <a:ext cx="7570946" cy="1493520"/>
          </a:xfrm>
          <a:prstGeom prst="roundRect">
            <a:avLst>
              <a:gd name="adj" fmla="val 5530"/>
            </a:avLst>
          </a:prstGeom>
          <a:solidFill>
            <a:srgbClr val="FBFCFE"/>
          </a:solidFill>
          <a:ln w="2286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2">
            <a:extLst>
              <a:ext uri="{FF2B5EF4-FFF2-40B4-BE49-F238E27FC236}">
                <a16:creationId xmlns:a16="http://schemas.microsoft.com/office/drawing/2014/main" id="{2CBB3849-F5F7-4E18-9672-C57109CF73A2}"/>
              </a:ext>
            </a:extLst>
          </p:cNvPr>
          <p:cNvSpPr/>
          <p:nvPr/>
        </p:nvSpPr>
        <p:spPr>
          <a:xfrm>
            <a:off x="8870563" y="1723326"/>
            <a:ext cx="786527" cy="1447800"/>
          </a:xfrm>
          <a:prstGeom prst="roundRect">
            <a:avLst>
              <a:gd name="adj" fmla="val 7013"/>
            </a:avLst>
          </a:prstGeom>
          <a:solidFill>
            <a:srgbClr val="E9ECF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F882FF0D-B684-A5C4-94A6-794E7E07BAC9}"/>
              </a:ext>
            </a:extLst>
          </p:cNvPr>
          <p:cNvSpPr/>
          <p:nvPr/>
        </p:nvSpPr>
        <p:spPr>
          <a:xfrm>
            <a:off x="9004085" y="2664589"/>
            <a:ext cx="294918" cy="3686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1</a:t>
            </a:r>
            <a:endParaRPr kumimoji="0" lang="en-US" sz="2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D66EF86B-DC0D-DFBB-9D79-6A0CBE085CE8}"/>
              </a:ext>
            </a:extLst>
          </p:cNvPr>
          <p:cNvSpPr/>
          <p:nvPr/>
        </p:nvSpPr>
        <p:spPr>
          <a:xfrm>
            <a:off x="6191781" y="1852675"/>
            <a:ext cx="2458164" cy="307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الأصالة والصدق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59B3A73B-C009-D336-A5C7-AFA503D7E5A7}"/>
              </a:ext>
            </a:extLst>
          </p:cNvPr>
          <p:cNvSpPr/>
          <p:nvPr/>
        </p:nvSpPr>
        <p:spPr>
          <a:xfrm>
            <a:off x="2219904" y="2379407"/>
            <a:ext cx="6345555" cy="6293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الحملات الناجحة تعتمد على قصص حقيقية وقيم أصيلة تلامس قلوب الجمهور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Shape 6">
            <a:extLst>
              <a:ext uri="{FF2B5EF4-FFF2-40B4-BE49-F238E27FC236}">
                <a16:creationId xmlns:a16="http://schemas.microsoft.com/office/drawing/2014/main" id="{BCC7B916-52A1-18A4-FA3C-3023A447E378}"/>
              </a:ext>
            </a:extLst>
          </p:cNvPr>
          <p:cNvSpPr/>
          <p:nvPr/>
        </p:nvSpPr>
        <p:spPr>
          <a:xfrm>
            <a:off x="2120768" y="3522434"/>
            <a:ext cx="7570946" cy="1179909"/>
          </a:xfrm>
          <a:prstGeom prst="roundRect">
            <a:avLst>
              <a:gd name="adj" fmla="val 7000"/>
            </a:avLst>
          </a:prstGeom>
          <a:solidFill>
            <a:srgbClr val="FBFCFE"/>
          </a:solidFill>
          <a:ln w="2286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7">
            <a:extLst>
              <a:ext uri="{FF2B5EF4-FFF2-40B4-BE49-F238E27FC236}">
                <a16:creationId xmlns:a16="http://schemas.microsoft.com/office/drawing/2014/main" id="{9A04FC6C-27CB-7554-3A35-EC78608A7ED9}"/>
              </a:ext>
            </a:extLst>
          </p:cNvPr>
          <p:cNvSpPr/>
          <p:nvPr/>
        </p:nvSpPr>
        <p:spPr>
          <a:xfrm>
            <a:off x="8914654" y="3478859"/>
            <a:ext cx="786527" cy="1134189"/>
          </a:xfrm>
          <a:prstGeom prst="roundRect">
            <a:avLst>
              <a:gd name="adj" fmla="val 7013"/>
            </a:avLst>
          </a:prstGeom>
          <a:solidFill>
            <a:srgbClr val="E9ECF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8">
            <a:extLst>
              <a:ext uri="{FF2B5EF4-FFF2-40B4-BE49-F238E27FC236}">
                <a16:creationId xmlns:a16="http://schemas.microsoft.com/office/drawing/2014/main" id="{57228474-A085-866C-1AC8-73B3BCA1C444}"/>
              </a:ext>
            </a:extLst>
          </p:cNvPr>
          <p:cNvSpPr/>
          <p:nvPr/>
        </p:nvSpPr>
        <p:spPr>
          <a:xfrm>
            <a:off x="9111791" y="4038277"/>
            <a:ext cx="294918" cy="3686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2</a:t>
            </a:r>
            <a:endParaRPr kumimoji="0" lang="en-US" sz="2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Text 9">
            <a:extLst>
              <a:ext uri="{FF2B5EF4-FFF2-40B4-BE49-F238E27FC236}">
                <a16:creationId xmlns:a16="http://schemas.microsoft.com/office/drawing/2014/main" id="{83EC5CDA-AF5D-7AF4-396D-B149650DCE7B}"/>
              </a:ext>
            </a:extLst>
          </p:cNvPr>
          <p:cNvSpPr/>
          <p:nvPr/>
        </p:nvSpPr>
        <p:spPr>
          <a:xfrm>
            <a:off x="5785945" y="3776546"/>
            <a:ext cx="2856786" cy="307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الجرأة في اتخاذ المواقف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6" name="Text 10">
            <a:extLst>
              <a:ext uri="{FF2B5EF4-FFF2-40B4-BE49-F238E27FC236}">
                <a16:creationId xmlns:a16="http://schemas.microsoft.com/office/drawing/2014/main" id="{5E13A613-4F54-52EA-9AA5-50B89AFCF0FF}"/>
              </a:ext>
            </a:extLst>
          </p:cNvPr>
          <p:cNvSpPr/>
          <p:nvPr/>
        </p:nvSpPr>
        <p:spPr>
          <a:xfrm>
            <a:off x="2284094" y="4215136"/>
            <a:ext cx="6345555" cy="3146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العلامات القوية لا تخشى الجدل عندما يتعلق الأمر بقيمها الأساسية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Shape 11">
            <a:extLst>
              <a:ext uri="{FF2B5EF4-FFF2-40B4-BE49-F238E27FC236}">
                <a16:creationId xmlns:a16="http://schemas.microsoft.com/office/drawing/2014/main" id="{C9442EE4-20B7-1F4C-EB28-E9020963BD30}"/>
              </a:ext>
            </a:extLst>
          </p:cNvPr>
          <p:cNvSpPr/>
          <p:nvPr/>
        </p:nvSpPr>
        <p:spPr>
          <a:xfrm>
            <a:off x="2120768" y="5039724"/>
            <a:ext cx="7570946" cy="1179909"/>
          </a:xfrm>
          <a:prstGeom prst="roundRect">
            <a:avLst>
              <a:gd name="adj" fmla="val 7000"/>
            </a:avLst>
          </a:prstGeom>
          <a:solidFill>
            <a:srgbClr val="FBFCFE"/>
          </a:solidFill>
          <a:ln w="2286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Shape 12">
            <a:extLst>
              <a:ext uri="{FF2B5EF4-FFF2-40B4-BE49-F238E27FC236}">
                <a16:creationId xmlns:a16="http://schemas.microsoft.com/office/drawing/2014/main" id="{BC1D3095-63A4-933A-81D4-658D75168278}"/>
              </a:ext>
            </a:extLst>
          </p:cNvPr>
          <p:cNvSpPr/>
          <p:nvPr/>
        </p:nvSpPr>
        <p:spPr>
          <a:xfrm>
            <a:off x="8905187" y="5049243"/>
            <a:ext cx="786527" cy="1134189"/>
          </a:xfrm>
          <a:prstGeom prst="roundRect">
            <a:avLst>
              <a:gd name="adj" fmla="val 7013"/>
            </a:avLst>
          </a:prstGeom>
          <a:solidFill>
            <a:srgbClr val="E9ECF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13">
            <a:extLst>
              <a:ext uri="{FF2B5EF4-FFF2-40B4-BE49-F238E27FC236}">
                <a16:creationId xmlns:a16="http://schemas.microsoft.com/office/drawing/2014/main" id="{93251B5D-0671-9A6D-8C5E-6C2ABD8A4124}"/>
              </a:ext>
            </a:extLst>
          </p:cNvPr>
          <p:cNvSpPr/>
          <p:nvPr/>
        </p:nvSpPr>
        <p:spPr>
          <a:xfrm>
            <a:off x="9103569" y="5501532"/>
            <a:ext cx="294918" cy="3686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3</a:t>
            </a:r>
            <a:endParaRPr kumimoji="0" lang="en-US" sz="2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Text 14">
            <a:extLst>
              <a:ext uri="{FF2B5EF4-FFF2-40B4-BE49-F238E27FC236}">
                <a16:creationId xmlns:a16="http://schemas.microsoft.com/office/drawing/2014/main" id="{2F01B566-72AB-5D44-1992-6FC8CA8287AA}"/>
              </a:ext>
            </a:extLst>
          </p:cNvPr>
          <p:cNvSpPr/>
          <p:nvPr/>
        </p:nvSpPr>
        <p:spPr>
          <a:xfrm>
            <a:off x="6151082" y="5229208"/>
            <a:ext cx="2458164" cy="307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الاستمرارية والصبر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5" name="Text 15">
            <a:extLst>
              <a:ext uri="{FF2B5EF4-FFF2-40B4-BE49-F238E27FC236}">
                <a16:creationId xmlns:a16="http://schemas.microsoft.com/office/drawing/2014/main" id="{DD1E447B-B638-7531-C323-BDB6B3E35B9C}"/>
              </a:ext>
            </a:extLst>
          </p:cNvPr>
          <p:cNvSpPr/>
          <p:nvPr/>
        </p:nvSpPr>
        <p:spPr>
          <a:xfrm>
            <a:off x="2263691" y="5720729"/>
            <a:ext cx="6345555" cy="3146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 الصورة الذهنية يتطلب وقتاً وجهداً متواصلاً، وليس حملة واحدة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6" name="Shape 16">
            <a:extLst>
              <a:ext uri="{FF2B5EF4-FFF2-40B4-BE49-F238E27FC236}">
                <a16:creationId xmlns:a16="http://schemas.microsoft.com/office/drawing/2014/main" id="{17FE64CF-41C6-2FDF-3C58-61CF151EF810}"/>
              </a:ext>
            </a:extLst>
          </p:cNvPr>
          <p:cNvSpPr/>
          <p:nvPr/>
        </p:nvSpPr>
        <p:spPr>
          <a:xfrm>
            <a:off x="2000472" y="6545193"/>
            <a:ext cx="7570946" cy="1179909"/>
          </a:xfrm>
          <a:prstGeom prst="roundRect">
            <a:avLst>
              <a:gd name="adj" fmla="val 7000"/>
            </a:avLst>
          </a:prstGeom>
          <a:solidFill>
            <a:srgbClr val="FBFCFE"/>
          </a:solidFill>
          <a:ln w="22860">
            <a:solidFill>
              <a:srgbClr val="CFD2D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Shape 17">
            <a:extLst>
              <a:ext uri="{FF2B5EF4-FFF2-40B4-BE49-F238E27FC236}">
                <a16:creationId xmlns:a16="http://schemas.microsoft.com/office/drawing/2014/main" id="{8A8FD4E9-D57B-ED7C-BFD5-8E314F3F6982}"/>
              </a:ext>
            </a:extLst>
          </p:cNvPr>
          <p:cNvSpPr/>
          <p:nvPr/>
        </p:nvSpPr>
        <p:spPr>
          <a:xfrm>
            <a:off x="8762031" y="6568053"/>
            <a:ext cx="786527" cy="1134189"/>
          </a:xfrm>
          <a:prstGeom prst="roundRect">
            <a:avLst>
              <a:gd name="adj" fmla="val 7013"/>
            </a:avLst>
          </a:prstGeom>
          <a:solidFill>
            <a:srgbClr val="E9ECF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Text 18">
            <a:extLst>
              <a:ext uri="{FF2B5EF4-FFF2-40B4-BE49-F238E27FC236}">
                <a16:creationId xmlns:a16="http://schemas.microsoft.com/office/drawing/2014/main" id="{4AC2FD17-FB4A-76AC-6C07-A0A9996F8E36}"/>
              </a:ext>
            </a:extLst>
          </p:cNvPr>
          <p:cNvSpPr/>
          <p:nvPr/>
        </p:nvSpPr>
        <p:spPr>
          <a:xfrm>
            <a:off x="9004085" y="6950839"/>
            <a:ext cx="294918" cy="3686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4</a:t>
            </a:r>
            <a:endParaRPr kumimoji="0" lang="en-US" sz="2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9" name="Text 19">
            <a:extLst>
              <a:ext uri="{FF2B5EF4-FFF2-40B4-BE49-F238E27FC236}">
                <a16:creationId xmlns:a16="http://schemas.microsoft.com/office/drawing/2014/main" id="{09AB09BC-68DB-A5D5-1821-97C52AB5EB12}"/>
              </a:ext>
            </a:extLst>
          </p:cNvPr>
          <p:cNvSpPr/>
          <p:nvPr/>
        </p:nvSpPr>
        <p:spPr>
          <a:xfrm>
            <a:off x="6107295" y="6764626"/>
            <a:ext cx="2458164" cy="307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التوثيق والشفافية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0" name="Text 20">
            <a:extLst>
              <a:ext uri="{FF2B5EF4-FFF2-40B4-BE49-F238E27FC236}">
                <a16:creationId xmlns:a16="http://schemas.microsoft.com/office/drawing/2014/main" id="{42EA8872-BB7D-B089-2FB9-DCEA7B78EE1C}"/>
              </a:ext>
            </a:extLst>
          </p:cNvPr>
          <p:cNvSpPr/>
          <p:nvPr/>
        </p:nvSpPr>
        <p:spPr>
          <a:xfrm>
            <a:off x="2219904" y="7189917"/>
            <a:ext cx="6345555" cy="3146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المحتوى التوثيقي الحقيقي يبني الثقة أكثر من الادعاءات المبالغ فيها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966319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110478-CBAB-2D33-637C-F465FBF84C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747844-5E56-4416-6871-F4C769BD631D}"/>
              </a:ext>
            </a:extLst>
          </p:cNvPr>
          <p:cNvSpPr/>
          <p:nvPr/>
        </p:nvSpPr>
        <p:spPr>
          <a:xfrm>
            <a:off x="369069" y="1076105"/>
            <a:ext cx="14044813" cy="70031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C54A33F-7351-1717-BC22-6F0C07ED1883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2B72A02-09CC-28A8-7593-F8DC2AA4BB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pic>
        <p:nvPicPr>
          <p:cNvPr id="14" name="Image 0" descr="preencoded.png">
            <a:extLst>
              <a:ext uri="{FF2B5EF4-FFF2-40B4-BE49-F238E27FC236}">
                <a16:creationId xmlns:a16="http://schemas.microsoft.com/office/drawing/2014/main" id="{9FC31094-86DE-D9D3-50FF-D76ACB0041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4094" y="1322336"/>
            <a:ext cx="4267200" cy="6400800"/>
          </a:xfrm>
          <a:prstGeom prst="rect">
            <a:avLst/>
          </a:prstGeom>
        </p:spPr>
      </p:pic>
      <p:sp>
        <p:nvSpPr>
          <p:cNvPr id="17" name="Text 1">
            <a:extLst>
              <a:ext uri="{FF2B5EF4-FFF2-40B4-BE49-F238E27FC236}">
                <a16:creationId xmlns:a16="http://schemas.microsoft.com/office/drawing/2014/main" id="{E88EDE12-D1CB-AABB-4598-E3AE9E469895}"/>
              </a:ext>
            </a:extLst>
          </p:cNvPr>
          <p:cNvSpPr/>
          <p:nvPr/>
        </p:nvSpPr>
        <p:spPr>
          <a:xfrm>
            <a:off x="7763946" y="3233618"/>
            <a:ext cx="919162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Text 2">
            <a:extLst>
              <a:ext uri="{FF2B5EF4-FFF2-40B4-BE49-F238E27FC236}">
                <a16:creationId xmlns:a16="http://schemas.microsoft.com/office/drawing/2014/main" id="{A6AD55ED-B4D8-9864-2272-0CE9B039CD9C}"/>
              </a:ext>
            </a:extLst>
          </p:cNvPr>
          <p:cNvSpPr/>
          <p:nvPr/>
        </p:nvSpPr>
        <p:spPr>
          <a:xfrm>
            <a:off x="1958340" y="3634145"/>
            <a:ext cx="6851452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الذهنية في سياقات مختلفة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26" name="Text 3">
            <a:extLst>
              <a:ext uri="{FF2B5EF4-FFF2-40B4-BE49-F238E27FC236}">
                <a16:creationId xmlns:a16="http://schemas.microsoft.com/office/drawing/2014/main" id="{929CB06A-8438-E1CF-16D9-9CBF03AA2078}"/>
              </a:ext>
            </a:extLst>
          </p:cNvPr>
          <p:cNvSpPr/>
          <p:nvPr/>
        </p:nvSpPr>
        <p:spPr>
          <a:xfrm>
            <a:off x="1253371" y="4427934"/>
            <a:ext cx="75564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تختلف استراتيجيات بناء الصورة الذهنية باختلاف نوع المؤسسة والقطاع والجمهور المستهدف. في هذا الفصل، نستعرض كيفية تطبيق المفاهيم في سياقات متنوعة.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EC88FDD-4B66-17F2-ADA5-61AE7D78D869}"/>
              </a:ext>
            </a:extLst>
          </p:cNvPr>
          <p:cNvSpPr/>
          <p:nvPr/>
        </p:nvSpPr>
        <p:spPr>
          <a:xfrm>
            <a:off x="4340695" y="54203"/>
            <a:ext cx="1043371" cy="92911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دم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ar-EG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سادساً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ة</a:t>
            </a:r>
          </a:p>
        </p:txBody>
      </p:sp>
    </p:spTree>
    <p:extLst>
      <p:ext uri="{BB962C8B-B14F-4D97-AF65-F5344CB8AC3E}">
        <p14:creationId xmlns:p14="http://schemas.microsoft.com/office/powerpoint/2010/main" val="8250862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F7CF3-F964-AEF2-C3FE-47D7F84AB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13EF32-EC71-AFD0-9562-AEC097B58651}"/>
              </a:ext>
            </a:extLst>
          </p:cNvPr>
          <p:cNvSpPr/>
          <p:nvPr/>
        </p:nvSpPr>
        <p:spPr>
          <a:xfrm>
            <a:off x="369069" y="1450426"/>
            <a:ext cx="14044813" cy="658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DE99E6A-05D3-75B5-B4F1-7F1E3E854944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A761DD-61DC-8DF0-D1D0-7BDB94CB0D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89640925-FC96-D830-596E-AD67CABEB6F3}"/>
              </a:ext>
            </a:extLst>
          </p:cNvPr>
          <p:cNvSpPr/>
          <p:nvPr/>
        </p:nvSpPr>
        <p:spPr>
          <a:xfrm>
            <a:off x="7617738" y="1984826"/>
            <a:ext cx="6218873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الذهنية للشركات التجارية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68C90C98-E33F-53B2-6846-AD26DB62BE5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3923" y="3238976"/>
            <a:ext cx="1502688" cy="928687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id="{72BEB8A9-8E88-0A21-84B8-0201832D3A54}"/>
              </a:ext>
            </a:extLst>
          </p:cNvPr>
          <p:cNvSpPr/>
          <p:nvPr/>
        </p:nvSpPr>
        <p:spPr>
          <a:xfrm>
            <a:off x="9654421" y="3238976"/>
            <a:ext cx="2431494" cy="6203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التركيز على تجربة العميل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021DA0AA-6330-D9D9-4B73-675CD7B9D4BF}"/>
              </a:ext>
            </a:extLst>
          </p:cNvPr>
          <p:cNvSpPr/>
          <p:nvPr/>
        </p:nvSpPr>
        <p:spPr>
          <a:xfrm>
            <a:off x="9654421" y="3978354"/>
            <a:ext cx="2431494" cy="19052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الشركات التجارية تبني صورتها من خلال جودة المنتجات، خدمة العملاء، والتجربة الشاملة. في العصر الرقمي، كل تفاعل يساهم في تشكيل الصورة.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7" name="Image 1" descr="preencoded.png">
            <a:extLst>
              <a:ext uri="{FF2B5EF4-FFF2-40B4-BE49-F238E27FC236}">
                <a16:creationId xmlns:a16="http://schemas.microsoft.com/office/drawing/2014/main" id="{EFF8F2E1-8B87-3154-4C91-C935C8E9250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3607" y="3238976"/>
            <a:ext cx="1502807" cy="928687"/>
          </a:xfrm>
          <a:prstGeom prst="rect">
            <a:avLst/>
          </a:prstGeom>
        </p:spPr>
      </p:pic>
      <p:sp>
        <p:nvSpPr>
          <p:cNvPr id="8" name="Text 3">
            <a:extLst>
              <a:ext uri="{FF2B5EF4-FFF2-40B4-BE49-F238E27FC236}">
                <a16:creationId xmlns:a16="http://schemas.microsoft.com/office/drawing/2014/main" id="{0AE129D3-52D9-E256-C7A9-237BBF1AC7D8}"/>
              </a:ext>
            </a:extLst>
          </p:cNvPr>
          <p:cNvSpPr/>
          <p:nvPr/>
        </p:nvSpPr>
        <p:spPr>
          <a:xfrm>
            <a:off x="5224105" y="3238976"/>
            <a:ext cx="2431494" cy="6203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القيم والمسؤولية الاجتماعية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4D43F563-901A-738B-0FB3-31995F1A1D84}"/>
              </a:ext>
            </a:extLst>
          </p:cNvPr>
          <p:cNvSpPr/>
          <p:nvPr/>
        </p:nvSpPr>
        <p:spPr>
          <a:xfrm>
            <a:off x="5224105" y="3978354"/>
            <a:ext cx="2431494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المستهلكون اليوم يبحثون عن علامات تشاركهم قيمهم. الشركات الناجحة تربط صورتها بقضايا اجتماعية وبيئية مهمة.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0" name="Image 2" descr="preencoded.png">
            <a:extLst>
              <a:ext uri="{FF2B5EF4-FFF2-40B4-BE49-F238E27FC236}">
                <a16:creationId xmlns:a16="http://schemas.microsoft.com/office/drawing/2014/main" id="{1B864018-77D3-CF48-8D74-5E4AD725815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3291" y="3238976"/>
            <a:ext cx="1502807" cy="928687"/>
          </a:xfrm>
          <a:prstGeom prst="rect">
            <a:avLst/>
          </a:prstGeom>
        </p:spPr>
      </p:pic>
      <p:sp>
        <p:nvSpPr>
          <p:cNvPr id="11" name="Text 5">
            <a:extLst>
              <a:ext uri="{FF2B5EF4-FFF2-40B4-BE49-F238E27FC236}">
                <a16:creationId xmlns:a16="http://schemas.microsoft.com/office/drawing/2014/main" id="{2D0A33CD-27CD-00D6-E1F1-03EAC93B8619}"/>
              </a:ext>
            </a:extLst>
          </p:cNvPr>
          <p:cNvSpPr/>
          <p:nvPr/>
        </p:nvSpPr>
        <p:spPr>
          <a:xfrm>
            <a:off x="793790" y="3238976"/>
            <a:ext cx="2431494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الابتكار والتطور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A94FCC09-CF74-A4D1-CD5A-06898AD5B335}"/>
              </a:ext>
            </a:extLst>
          </p:cNvPr>
          <p:cNvSpPr/>
          <p:nvPr/>
        </p:nvSpPr>
        <p:spPr>
          <a:xfrm>
            <a:off x="793790" y="3883011"/>
            <a:ext cx="2431494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الصورة الذهنية القوية تتطلب إظهار القدرة على الابتكار والتكيف مع التغيرات السريعة في السوق والتكنولوجيا.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45863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4AFDD-6D26-B5DE-B802-4376A12B3A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4F2743-A272-F568-8EE2-5E2BC23A72D8}"/>
              </a:ext>
            </a:extLst>
          </p:cNvPr>
          <p:cNvSpPr/>
          <p:nvPr/>
        </p:nvSpPr>
        <p:spPr>
          <a:xfrm>
            <a:off x="369069" y="1450426"/>
            <a:ext cx="14044813" cy="658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727C5D5-DC67-99DB-AF3E-56E38EAF9116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A02660-A1B9-FCC8-006F-1145EA9844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sp>
        <p:nvSpPr>
          <p:cNvPr id="13" name="Text 0">
            <a:extLst>
              <a:ext uri="{FF2B5EF4-FFF2-40B4-BE49-F238E27FC236}">
                <a16:creationId xmlns:a16="http://schemas.microsoft.com/office/drawing/2014/main" id="{4CCF48E4-8A0D-5415-A31B-F7593DF1F475}"/>
              </a:ext>
            </a:extLst>
          </p:cNvPr>
          <p:cNvSpPr/>
          <p:nvPr/>
        </p:nvSpPr>
        <p:spPr>
          <a:xfrm>
            <a:off x="6659404" y="693182"/>
            <a:ext cx="7177207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الذهنية للمؤسسات الحكومية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pic>
        <p:nvPicPr>
          <p:cNvPr id="14" name="Image 0" descr="preencoded.png">
            <a:extLst>
              <a:ext uri="{FF2B5EF4-FFF2-40B4-BE49-F238E27FC236}">
                <a16:creationId xmlns:a16="http://schemas.microsoft.com/office/drawing/2014/main" id="{C8ECB27D-5615-EB20-5378-2D2DCFD50A8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90" y="1710214"/>
            <a:ext cx="5602962" cy="5602962"/>
          </a:xfrm>
          <a:prstGeom prst="rect">
            <a:avLst/>
          </a:prstGeom>
        </p:spPr>
      </p:pic>
      <p:sp>
        <p:nvSpPr>
          <p:cNvPr id="15" name="Text 1">
            <a:extLst>
              <a:ext uri="{FF2B5EF4-FFF2-40B4-BE49-F238E27FC236}">
                <a16:creationId xmlns:a16="http://schemas.microsoft.com/office/drawing/2014/main" id="{D5DD2530-D57C-06B0-6E90-5464F32F6049}"/>
              </a:ext>
            </a:extLst>
          </p:cNvPr>
          <p:cNvSpPr/>
          <p:nvPr/>
        </p:nvSpPr>
        <p:spPr>
          <a:xfrm>
            <a:off x="11356300" y="1685330"/>
            <a:ext cx="248781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الشفافية والمساءلة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6" name="Text 2">
            <a:extLst>
              <a:ext uri="{FF2B5EF4-FFF2-40B4-BE49-F238E27FC236}">
                <a16:creationId xmlns:a16="http://schemas.microsoft.com/office/drawing/2014/main" id="{2404FD8B-5CF0-6686-7567-B5C4FDA99B80}"/>
              </a:ext>
            </a:extLst>
          </p:cNvPr>
          <p:cNvSpPr/>
          <p:nvPr/>
        </p:nvSpPr>
        <p:spPr>
          <a:xfrm>
            <a:off x="6888480" y="2193846"/>
            <a:ext cx="695563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المؤسسات الحكومية تبني صورتها من خلال الشفافية في العمليات والمساءلة أمام المواطنين. الإعلام الرقمي يوفر فرصة لتعزيز هذه القيم.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7" name="Text 3">
            <a:extLst>
              <a:ext uri="{FF2B5EF4-FFF2-40B4-BE49-F238E27FC236}">
                <a16:creationId xmlns:a16="http://schemas.microsoft.com/office/drawing/2014/main" id="{6838D641-8964-DF04-24C1-50BD416AA8B8}"/>
              </a:ext>
            </a:extLst>
          </p:cNvPr>
          <p:cNvSpPr/>
          <p:nvPr/>
        </p:nvSpPr>
        <p:spPr>
          <a:xfrm>
            <a:off x="11363206" y="302728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الخدمات الرقمية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Text 4">
            <a:extLst>
              <a:ext uri="{FF2B5EF4-FFF2-40B4-BE49-F238E27FC236}">
                <a16:creationId xmlns:a16="http://schemas.microsoft.com/office/drawing/2014/main" id="{2E244007-CCF3-515F-240D-D599C1B39C30}"/>
              </a:ext>
            </a:extLst>
          </p:cNvPr>
          <p:cNvSpPr/>
          <p:nvPr/>
        </p:nvSpPr>
        <p:spPr>
          <a:xfrm>
            <a:off x="6888480" y="3535799"/>
            <a:ext cx="695563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تحسين الصورة الذهنية من خلال تقديم خدمات رقمية سهلة وفعالة تلبي احتياجات المواطنين.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0" name="Text 5">
            <a:extLst>
              <a:ext uri="{FF2B5EF4-FFF2-40B4-BE49-F238E27FC236}">
                <a16:creationId xmlns:a16="http://schemas.microsoft.com/office/drawing/2014/main" id="{144857F7-3203-A097-4794-9A9CE931B09B}"/>
              </a:ext>
            </a:extLst>
          </p:cNvPr>
          <p:cNvSpPr/>
          <p:nvPr/>
        </p:nvSpPr>
        <p:spPr>
          <a:xfrm>
            <a:off x="11363206" y="436923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التواصل المباشر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1" name="Text 6">
            <a:extLst>
              <a:ext uri="{FF2B5EF4-FFF2-40B4-BE49-F238E27FC236}">
                <a16:creationId xmlns:a16="http://schemas.microsoft.com/office/drawing/2014/main" id="{731A119B-26AE-0160-97C6-001F4A5473D4}"/>
              </a:ext>
            </a:extLst>
          </p:cNvPr>
          <p:cNvSpPr/>
          <p:nvPr/>
        </p:nvSpPr>
        <p:spPr>
          <a:xfrm>
            <a:off x="6888480" y="4877753"/>
            <a:ext cx="695563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استخدام منصات التواصل للحوار المباشر مع المواطنين والاستماع لمقترحاتهم وشكاواهم.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2" name="Text 7">
            <a:extLst>
              <a:ext uri="{FF2B5EF4-FFF2-40B4-BE49-F238E27FC236}">
                <a16:creationId xmlns:a16="http://schemas.microsoft.com/office/drawing/2014/main" id="{1B0F2E8B-CA54-739B-D155-2D9010BF5ED6}"/>
              </a:ext>
            </a:extLst>
          </p:cNvPr>
          <p:cNvSpPr/>
          <p:nvPr/>
        </p:nvSpPr>
        <p:spPr>
          <a:xfrm>
            <a:off x="11363206" y="571119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التوثيق والإنجازات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3" name="Text 8">
            <a:extLst>
              <a:ext uri="{FF2B5EF4-FFF2-40B4-BE49-F238E27FC236}">
                <a16:creationId xmlns:a16="http://schemas.microsoft.com/office/drawing/2014/main" id="{48DCEC8B-7C32-21F5-8F3B-5CCD5AB94B2C}"/>
              </a:ext>
            </a:extLst>
          </p:cNvPr>
          <p:cNvSpPr/>
          <p:nvPr/>
        </p:nvSpPr>
        <p:spPr>
          <a:xfrm>
            <a:off x="6888480" y="6219706"/>
            <a:ext cx="695563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مشاركة الإنجازات والمشاريع التنموية بشكل مستمر لبناء الثقة والفخر الوطني.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667862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2A416D-A491-B303-AD34-CB241C79D6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EFE93A-6388-C2E1-18D9-CEB8829D5E81}"/>
              </a:ext>
            </a:extLst>
          </p:cNvPr>
          <p:cNvSpPr/>
          <p:nvPr/>
        </p:nvSpPr>
        <p:spPr>
          <a:xfrm>
            <a:off x="369069" y="1450426"/>
            <a:ext cx="14044813" cy="658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807598F-E1D6-6106-FFD4-BCFB412BFB22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70C1712-DB99-535E-FEA1-8908D13ADA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118FDB76-A337-B699-D514-E032075FA14E}"/>
              </a:ext>
            </a:extLst>
          </p:cNvPr>
          <p:cNvSpPr/>
          <p:nvPr/>
        </p:nvSpPr>
        <p:spPr>
          <a:xfrm>
            <a:off x="6464975" y="2514600"/>
            <a:ext cx="7371636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الذهنية للمؤسسات غير الربحية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01675DC5-51ED-5E14-B0C6-4EE1DC5E0DE2}"/>
              </a:ext>
            </a:extLst>
          </p:cNvPr>
          <p:cNvSpPr/>
          <p:nvPr/>
        </p:nvSpPr>
        <p:spPr>
          <a:xfrm>
            <a:off x="9621322" y="3721894"/>
            <a:ext cx="4215289" cy="22860"/>
          </a:xfrm>
          <a:prstGeom prst="rect">
            <a:avLst/>
          </a:prstGeom>
          <a:solidFill>
            <a:srgbClr val="00AEE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9C5700B5-E342-F2B6-8BEA-49CB8880301B}"/>
              </a:ext>
            </a:extLst>
          </p:cNvPr>
          <p:cNvSpPr/>
          <p:nvPr/>
        </p:nvSpPr>
        <p:spPr>
          <a:xfrm>
            <a:off x="11355705" y="386679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الأثر والشفافية</a:t>
            </a:r>
            <a:endParaRPr kumimoji="0" lang="en-US" sz="19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5CDD05BD-9D6F-1F16-3511-EA95286A03FC}"/>
              </a:ext>
            </a:extLst>
          </p:cNvPr>
          <p:cNvSpPr/>
          <p:nvPr/>
        </p:nvSpPr>
        <p:spPr>
          <a:xfrm>
            <a:off x="9621322" y="4296013"/>
            <a:ext cx="4215289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المؤسسات غير الربحية تبني صورتها من خلال إظهار الأثر الحقيقي لعملها والشفافية في استخدام التبرعات. القصص الإنسانية والبيانات الواضحة أساسية.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Shape 4">
            <a:extLst>
              <a:ext uri="{FF2B5EF4-FFF2-40B4-BE49-F238E27FC236}">
                <a16:creationId xmlns:a16="http://schemas.microsoft.com/office/drawing/2014/main" id="{F2891D1F-779F-2DEA-DF3B-8CD2133387DA}"/>
              </a:ext>
            </a:extLst>
          </p:cNvPr>
          <p:cNvSpPr/>
          <p:nvPr/>
        </p:nvSpPr>
        <p:spPr>
          <a:xfrm>
            <a:off x="5207556" y="3721894"/>
            <a:ext cx="4215408" cy="22860"/>
          </a:xfrm>
          <a:prstGeom prst="rect">
            <a:avLst/>
          </a:prstGeom>
          <a:solidFill>
            <a:srgbClr val="00AEE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1F7A046F-FE00-4EB8-C9F3-5417282C0077}"/>
              </a:ext>
            </a:extLst>
          </p:cNvPr>
          <p:cNvSpPr/>
          <p:nvPr/>
        </p:nvSpPr>
        <p:spPr>
          <a:xfrm>
            <a:off x="6942058" y="386679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المصداقية والثقة</a:t>
            </a:r>
            <a:endParaRPr kumimoji="0" lang="en-US" sz="19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6">
            <a:extLst>
              <a:ext uri="{FF2B5EF4-FFF2-40B4-BE49-F238E27FC236}">
                <a16:creationId xmlns:a16="http://schemas.microsoft.com/office/drawing/2014/main" id="{3C2E4FFB-544E-23DD-F518-11765B6022DD}"/>
              </a:ext>
            </a:extLst>
          </p:cNvPr>
          <p:cNvSpPr/>
          <p:nvPr/>
        </p:nvSpPr>
        <p:spPr>
          <a:xfrm>
            <a:off x="5207556" y="4296013"/>
            <a:ext cx="4215408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 الثقة من خلال الشراكات مع جهات موثوقة، التقارير السنوية الشفافة، وشهادات المستفيدين الحقيقية.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Shape 7">
            <a:extLst>
              <a:ext uri="{FF2B5EF4-FFF2-40B4-BE49-F238E27FC236}">
                <a16:creationId xmlns:a16="http://schemas.microsoft.com/office/drawing/2014/main" id="{3055673E-9AF2-E245-A544-DC4EE77761B1}"/>
              </a:ext>
            </a:extLst>
          </p:cNvPr>
          <p:cNvSpPr/>
          <p:nvPr/>
        </p:nvSpPr>
        <p:spPr>
          <a:xfrm>
            <a:off x="793909" y="3721894"/>
            <a:ext cx="4215289" cy="22860"/>
          </a:xfrm>
          <a:prstGeom prst="rect">
            <a:avLst/>
          </a:prstGeom>
          <a:solidFill>
            <a:srgbClr val="00AEE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8">
            <a:extLst>
              <a:ext uri="{FF2B5EF4-FFF2-40B4-BE49-F238E27FC236}">
                <a16:creationId xmlns:a16="http://schemas.microsoft.com/office/drawing/2014/main" id="{85912843-97F6-E86F-2008-F07D7251F801}"/>
              </a:ext>
            </a:extLst>
          </p:cNvPr>
          <p:cNvSpPr/>
          <p:nvPr/>
        </p:nvSpPr>
        <p:spPr>
          <a:xfrm>
            <a:off x="2493645" y="3866793"/>
            <a:ext cx="251555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المشاركة المجتمعية</a:t>
            </a:r>
            <a:endParaRPr kumimoji="0" lang="en-US" sz="19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9">
            <a:extLst>
              <a:ext uri="{FF2B5EF4-FFF2-40B4-BE49-F238E27FC236}">
                <a16:creationId xmlns:a16="http://schemas.microsoft.com/office/drawing/2014/main" id="{A066562D-F5D0-3DFD-04A8-4579FB631887}"/>
              </a:ext>
            </a:extLst>
          </p:cNvPr>
          <p:cNvSpPr/>
          <p:nvPr/>
        </p:nvSpPr>
        <p:spPr>
          <a:xfrm>
            <a:off x="793909" y="4296013"/>
            <a:ext cx="4215289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تشجيع المتطوعين والمانحين على المشاركة في صناعة المحتوى ونشر قصص النجاح، مما يعزز الأصالة والانتشار.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607EADC-0D29-C4B8-2C5E-D85CE35EFD0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9530" y="424439"/>
            <a:ext cx="2109166" cy="316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2332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ADB74-FD12-67E0-D231-73261DB84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057FE2-AC2A-5DD8-8010-8DD8D092E683}"/>
              </a:ext>
            </a:extLst>
          </p:cNvPr>
          <p:cNvSpPr/>
          <p:nvPr/>
        </p:nvSpPr>
        <p:spPr>
          <a:xfrm>
            <a:off x="369069" y="1450426"/>
            <a:ext cx="14044813" cy="658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DB6B1F3-65B1-0A43-7B00-C3B02FC040CB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E13746F-51CE-C79F-AA15-E24AAB651C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sp>
        <p:nvSpPr>
          <p:cNvPr id="13" name="Text 0">
            <a:extLst>
              <a:ext uri="{FF2B5EF4-FFF2-40B4-BE49-F238E27FC236}">
                <a16:creationId xmlns:a16="http://schemas.microsoft.com/office/drawing/2014/main" id="{946E5529-E66D-2F22-0E34-AD76A31DD463}"/>
              </a:ext>
            </a:extLst>
          </p:cNvPr>
          <p:cNvSpPr/>
          <p:nvPr/>
        </p:nvSpPr>
        <p:spPr>
          <a:xfrm>
            <a:off x="7246739" y="2092881"/>
            <a:ext cx="6589871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الذهنية للشخصيات العامة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4" name="Shape 1">
            <a:extLst>
              <a:ext uri="{FF2B5EF4-FFF2-40B4-BE49-F238E27FC236}">
                <a16:creationId xmlns:a16="http://schemas.microsoft.com/office/drawing/2014/main" id="{FA93D53D-3615-0B9F-FF15-E34DC861D57E}"/>
              </a:ext>
            </a:extLst>
          </p:cNvPr>
          <p:cNvSpPr/>
          <p:nvPr/>
        </p:nvSpPr>
        <p:spPr>
          <a:xfrm>
            <a:off x="7414379" y="2985849"/>
            <a:ext cx="6422231" cy="1476256"/>
          </a:xfrm>
          <a:prstGeom prst="roundRect">
            <a:avLst>
              <a:gd name="adj" fmla="val 32267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2">
            <a:extLst>
              <a:ext uri="{FF2B5EF4-FFF2-40B4-BE49-F238E27FC236}">
                <a16:creationId xmlns:a16="http://schemas.microsoft.com/office/drawing/2014/main" id="{CCF01B5C-8EAC-A7E1-C25E-208B70933AA9}"/>
              </a:ext>
            </a:extLst>
          </p:cNvPr>
          <p:cNvSpPr/>
          <p:nvPr/>
        </p:nvSpPr>
        <p:spPr>
          <a:xfrm>
            <a:off x="11149727" y="319182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الأصالة الشخصية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6" name="Text 3">
            <a:extLst>
              <a:ext uri="{FF2B5EF4-FFF2-40B4-BE49-F238E27FC236}">
                <a16:creationId xmlns:a16="http://schemas.microsoft.com/office/drawing/2014/main" id="{891F96C7-0542-D111-AE63-F890792C39C0}"/>
              </a:ext>
            </a:extLst>
          </p:cNvPr>
          <p:cNvSpPr/>
          <p:nvPr/>
        </p:nvSpPr>
        <p:spPr>
          <a:xfrm>
            <a:off x="7620357" y="3621048"/>
            <a:ext cx="601027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الشخصيات العامة تبني صورتها من خلال إظهار شخصيتها الحقيقية وقيمها الأصيلة، وليس من خلال صورة مصطنعة.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7" name="Shape 4">
            <a:extLst>
              <a:ext uri="{FF2B5EF4-FFF2-40B4-BE49-F238E27FC236}">
                <a16:creationId xmlns:a16="http://schemas.microsoft.com/office/drawing/2014/main" id="{F75597A8-6529-CE68-4AA3-E16E1575BE7C}"/>
              </a:ext>
            </a:extLst>
          </p:cNvPr>
          <p:cNvSpPr/>
          <p:nvPr/>
        </p:nvSpPr>
        <p:spPr>
          <a:xfrm>
            <a:off x="793790" y="2985849"/>
            <a:ext cx="6422231" cy="1476256"/>
          </a:xfrm>
          <a:prstGeom prst="roundRect">
            <a:avLst>
              <a:gd name="adj" fmla="val 32267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5">
            <a:extLst>
              <a:ext uri="{FF2B5EF4-FFF2-40B4-BE49-F238E27FC236}">
                <a16:creationId xmlns:a16="http://schemas.microsoft.com/office/drawing/2014/main" id="{6AD57CEF-9C90-53FA-4CF7-578E032C8088}"/>
              </a:ext>
            </a:extLst>
          </p:cNvPr>
          <p:cNvSpPr/>
          <p:nvPr/>
        </p:nvSpPr>
        <p:spPr>
          <a:xfrm>
            <a:off x="4529138" y="319182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الخبرة والمصداقية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0" name="Text 6">
            <a:extLst>
              <a:ext uri="{FF2B5EF4-FFF2-40B4-BE49-F238E27FC236}">
                <a16:creationId xmlns:a16="http://schemas.microsoft.com/office/drawing/2014/main" id="{F1804680-D2A4-61F9-7FB3-8ACFC0B8968A}"/>
              </a:ext>
            </a:extLst>
          </p:cNvPr>
          <p:cNvSpPr/>
          <p:nvPr/>
        </p:nvSpPr>
        <p:spPr>
          <a:xfrm>
            <a:off x="999768" y="3621048"/>
            <a:ext cx="601027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إثبات الخبرة في المجال من خلال المحتوى القيم والمساهمات الفعلية، وليس فقط من خلال الادعاءات.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1" name="Shape 7">
            <a:extLst>
              <a:ext uri="{FF2B5EF4-FFF2-40B4-BE49-F238E27FC236}">
                <a16:creationId xmlns:a16="http://schemas.microsoft.com/office/drawing/2014/main" id="{0C89097B-B0B8-AFD9-8620-A752F93F116E}"/>
              </a:ext>
            </a:extLst>
          </p:cNvPr>
          <p:cNvSpPr/>
          <p:nvPr/>
        </p:nvSpPr>
        <p:spPr>
          <a:xfrm>
            <a:off x="7414379" y="4660463"/>
            <a:ext cx="6422231" cy="1476256"/>
          </a:xfrm>
          <a:prstGeom prst="roundRect">
            <a:avLst>
              <a:gd name="adj" fmla="val 32267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8">
            <a:extLst>
              <a:ext uri="{FF2B5EF4-FFF2-40B4-BE49-F238E27FC236}">
                <a16:creationId xmlns:a16="http://schemas.microsoft.com/office/drawing/2014/main" id="{5485352A-327F-4EE2-78F5-07AC832A3238}"/>
              </a:ext>
            </a:extLst>
          </p:cNvPr>
          <p:cNvSpPr/>
          <p:nvPr/>
        </p:nvSpPr>
        <p:spPr>
          <a:xfrm>
            <a:off x="11149727" y="486644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التفاعل الإنساني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3" name="Text 9">
            <a:extLst>
              <a:ext uri="{FF2B5EF4-FFF2-40B4-BE49-F238E27FC236}">
                <a16:creationId xmlns:a16="http://schemas.microsoft.com/office/drawing/2014/main" id="{9158C068-F4C6-767F-5822-21C9401B2A6A}"/>
              </a:ext>
            </a:extLst>
          </p:cNvPr>
          <p:cNvSpPr/>
          <p:nvPr/>
        </p:nvSpPr>
        <p:spPr>
          <a:xfrm>
            <a:off x="7620357" y="5295662"/>
            <a:ext cx="601027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 علاقة حقيقية مع المتابعين من خلال التفاعل المباشر والصادق، ومشاركة الجوانب الإنسانية.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6" name="Shape 10">
            <a:extLst>
              <a:ext uri="{FF2B5EF4-FFF2-40B4-BE49-F238E27FC236}">
                <a16:creationId xmlns:a16="http://schemas.microsoft.com/office/drawing/2014/main" id="{B41092F8-A734-17C7-15EF-503C36951270}"/>
              </a:ext>
            </a:extLst>
          </p:cNvPr>
          <p:cNvSpPr/>
          <p:nvPr/>
        </p:nvSpPr>
        <p:spPr>
          <a:xfrm>
            <a:off x="793790" y="4660463"/>
            <a:ext cx="6422231" cy="1476256"/>
          </a:xfrm>
          <a:prstGeom prst="roundRect">
            <a:avLst>
              <a:gd name="adj" fmla="val 32267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11">
            <a:extLst>
              <a:ext uri="{FF2B5EF4-FFF2-40B4-BE49-F238E27FC236}">
                <a16:creationId xmlns:a16="http://schemas.microsoft.com/office/drawing/2014/main" id="{909CBC76-8450-1B33-56AE-095B76A27B8F}"/>
              </a:ext>
            </a:extLst>
          </p:cNvPr>
          <p:cNvSpPr/>
          <p:nvPr/>
        </p:nvSpPr>
        <p:spPr>
          <a:xfrm>
            <a:off x="4490680" y="4866442"/>
            <a:ext cx="251936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الاتساق في المواقف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8" name="Text 12">
            <a:extLst>
              <a:ext uri="{FF2B5EF4-FFF2-40B4-BE49-F238E27FC236}">
                <a16:creationId xmlns:a16="http://schemas.microsoft.com/office/drawing/2014/main" id="{BDE18BEE-4F32-606C-B127-08CD65EF138F}"/>
              </a:ext>
            </a:extLst>
          </p:cNvPr>
          <p:cNvSpPr/>
          <p:nvPr/>
        </p:nvSpPr>
        <p:spPr>
          <a:xfrm>
            <a:off x="999768" y="5295662"/>
            <a:ext cx="601027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الحفاظ على مواقف متسقة وواضحة تجاه القضايا المهمة، مما يعزز المصداقية والثقة.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4F02CCA-B4B4-6DCD-A332-8F30DBAA1D4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956" y="326478"/>
            <a:ext cx="2177085" cy="234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9815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A9B33-511C-8CE7-718F-CB4735F41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44A487-20A0-303B-6850-355A425088BB}"/>
              </a:ext>
            </a:extLst>
          </p:cNvPr>
          <p:cNvSpPr/>
          <p:nvPr/>
        </p:nvSpPr>
        <p:spPr>
          <a:xfrm>
            <a:off x="521622" y="1345684"/>
            <a:ext cx="13892260" cy="6695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B482913-EEB9-9DBF-BA34-855B88BD8185}"/>
              </a:ext>
            </a:extLst>
          </p:cNvPr>
          <p:cNvSpPr/>
          <p:nvPr/>
        </p:nvSpPr>
        <p:spPr>
          <a:xfrm>
            <a:off x="3151414" y="384477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9BD14B-077E-2358-3FFB-E5FCDCE447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sp>
        <p:nvSpPr>
          <p:cNvPr id="2" name="Shape 0">
            <a:extLst>
              <a:ext uri="{FF2B5EF4-FFF2-40B4-BE49-F238E27FC236}">
                <a16:creationId xmlns:a16="http://schemas.microsoft.com/office/drawing/2014/main" id="{6E1B816C-795E-233D-135C-458DEA5B57A7}"/>
              </a:ext>
            </a:extLst>
          </p:cNvPr>
          <p:cNvSpPr/>
          <p:nvPr/>
        </p:nvSpPr>
        <p:spPr>
          <a:xfrm>
            <a:off x="12481432" y="312824"/>
            <a:ext cx="1627346" cy="376357"/>
          </a:xfrm>
          <a:prstGeom prst="roundRect">
            <a:avLst>
              <a:gd name="adj" fmla="val 17157"/>
            </a:avLst>
          </a:prstGeom>
          <a:noFill/>
          <a:ln w="7620">
            <a:solidFill>
              <a:srgbClr val="3257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8A33CF73-653E-7DA7-B448-793D5132FA2E}"/>
              </a:ext>
            </a:extLst>
          </p:cNvPr>
          <p:cNvSpPr/>
          <p:nvPr/>
        </p:nvSpPr>
        <p:spPr>
          <a:xfrm>
            <a:off x="12604304" y="424577"/>
            <a:ext cx="1381601" cy="2458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257B8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الخلاصة الاستراتيجية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F0325A9E-E64E-996E-8710-C5B5A5504119}"/>
              </a:ext>
            </a:extLst>
          </p:cNvPr>
          <p:cNvSpPr/>
          <p:nvPr/>
        </p:nvSpPr>
        <p:spPr>
          <a:xfrm>
            <a:off x="2994690" y="656048"/>
            <a:ext cx="9643467" cy="6004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الذهنية</a:t>
            </a: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:  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نتاج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تخطيط وليس صدفة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E97ED7EF-D6A1-BD70-982D-B6A0E18F2621}"/>
              </a:ext>
            </a:extLst>
          </p:cNvPr>
          <p:cNvSpPr/>
          <p:nvPr/>
        </p:nvSpPr>
        <p:spPr>
          <a:xfrm>
            <a:off x="1015713" y="1775222"/>
            <a:ext cx="12804815" cy="6148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الصورة الذهنية ليست نتيجة عشوائية، بل نتاج تخطيط اتصالي رقمي واعٍ يبدأ من تشكيل الانطباع العام، ويمر بإدارة الرسائل والتفاعل، وينتهي بصورة ذهنية مستقرة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Shape 4">
            <a:extLst>
              <a:ext uri="{FF2B5EF4-FFF2-40B4-BE49-F238E27FC236}">
                <a16:creationId xmlns:a16="http://schemas.microsoft.com/office/drawing/2014/main" id="{065BBA67-A88C-26A9-DCBE-E6B5B2527C2A}"/>
              </a:ext>
            </a:extLst>
          </p:cNvPr>
          <p:cNvSpPr/>
          <p:nvPr/>
        </p:nvSpPr>
        <p:spPr>
          <a:xfrm>
            <a:off x="14085918" y="1559124"/>
            <a:ext cx="22860" cy="1047036"/>
          </a:xfrm>
          <a:prstGeom prst="rect">
            <a:avLst/>
          </a:prstGeom>
          <a:solidFill>
            <a:srgbClr val="3257B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5B90694B-7C51-FFD2-F10D-8C3CD3762389}"/>
              </a:ext>
            </a:extLst>
          </p:cNvPr>
          <p:cNvSpPr/>
          <p:nvPr/>
        </p:nvSpPr>
        <p:spPr>
          <a:xfrm>
            <a:off x="10141734" y="3534252"/>
            <a:ext cx="2402086" cy="3002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التخطيط</a:t>
            </a:r>
            <a:endParaRPr kumimoji="0" lang="en-US" sz="18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6">
            <a:extLst>
              <a:ext uri="{FF2B5EF4-FFF2-40B4-BE49-F238E27FC236}">
                <a16:creationId xmlns:a16="http://schemas.microsoft.com/office/drawing/2014/main" id="{6A460845-13BA-BB57-753F-A1F0D6C10A8F}"/>
              </a:ext>
            </a:extLst>
          </p:cNvPr>
          <p:cNvSpPr/>
          <p:nvPr/>
        </p:nvSpPr>
        <p:spPr>
          <a:xfrm>
            <a:off x="10141734" y="3949780"/>
            <a:ext cx="3967043" cy="307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تحديد الصورة المرغوبة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0" name="Image 0" descr="preencoded.png">
            <a:extLst>
              <a:ext uri="{FF2B5EF4-FFF2-40B4-BE49-F238E27FC236}">
                <a16:creationId xmlns:a16="http://schemas.microsoft.com/office/drawing/2014/main" id="{1E48578E-B559-4100-58A0-4ABA88CF0D9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1006" y="2822258"/>
            <a:ext cx="4582478" cy="4582478"/>
          </a:xfrm>
          <a:prstGeom prst="rect">
            <a:avLst/>
          </a:prstGeom>
        </p:spPr>
      </p:pic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id="{F9884554-2595-4A41-0CA7-CB5C14306E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34569" y="3817799"/>
            <a:ext cx="287536" cy="287536"/>
          </a:xfrm>
          <a:prstGeom prst="rect">
            <a:avLst/>
          </a:prstGeom>
        </p:spPr>
      </p:pic>
      <p:sp>
        <p:nvSpPr>
          <p:cNvPr id="12" name="Text 7">
            <a:extLst>
              <a:ext uri="{FF2B5EF4-FFF2-40B4-BE49-F238E27FC236}">
                <a16:creationId xmlns:a16="http://schemas.microsoft.com/office/drawing/2014/main" id="{FA595F0D-9B7B-F6D7-A1C6-4C1AF4D5FC6E}"/>
              </a:ext>
            </a:extLst>
          </p:cNvPr>
          <p:cNvSpPr/>
          <p:nvPr/>
        </p:nvSpPr>
        <p:spPr>
          <a:xfrm>
            <a:off x="2580670" y="3128368"/>
            <a:ext cx="2402086" cy="3002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إدارة الرسائل</a:t>
            </a:r>
            <a:endParaRPr kumimoji="0" lang="en-US" sz="18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Text 8">
            <a:extLst>
              <a:ext uri="{FF2B5EF4-FFF2-40B4-BE49-F238E27FC236}">
                <a16:creationId xmlns:a16="http://schemas.microsoft.com/office/drawing/2014/main" id="{A890FCF9-111F-0BCA-9CF0-21AD0D6CEB32}"/>
              </a:ext>
            </a:extLst>
          </p:cNvPr>
          <p:cNvSpPr/>
          <p:nvPr/>
        </p:nvSpPr>
        <p:spPr>
          <a:xfrm>
            <a:off x="1015713" y="3543896"/>
            <a:ext cx="3967043" cy="307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توحيد المحتوى والنبرة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6" name="Image 2" descr="preencoded.png">
            <a:extLst>
              <a:ext uri="{FF2B5EF4-FFF2-40B4-BE49-F238E27FC236}">
                <a16:creationId xmlns:a16="http://schemas.microsoft.com/office/drawing/2014/main" id="{D98AE827-A5F4-4D39-B6DD-F2183D7A05D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1006" y="2822258"/>
            <a:ext cx="4582478" cy="4582478"/>
          </a:xfrm>
          <a:prstGeom prst="rect">
            <a:avLst/>
          </a:prstGeom>
        </p:spPr>
      </p:pic>
      <p:pic>
        <p:nvPicPr>
          <p:cNvPr id="26" name="Image 3" descr="preencoded.png">
            <a:extLst>
              <a:ext uri="{FF2B5EF4-FFF2-40B4-BE49-F238E27FC236}">
                <a16:creationId xmlns:a16="http://schemas.microsoft.com/office/drawing/2014/main" id="{0AE248BF-5952-DA71-833D-003578274D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67907" y="3552051"/>
            <a:ext cx="287536" cy="287536"/>
          </a:xfrm>
          <a:prstGeom prst="rect">
            <a:avLst/>
          </a:prstGeom>
        </p:spPr>
      </p:pic>
      <p:sp>
        <p:nvSpPr>
          <p:cNvPr id="27" name="Text 9">
            <a:extLst>
              <a:ext uri="{FF2B5EF4-FFF2-40B4-BE49-F238E27FC236}">
                <a16:creationId xmlns:a16="http://schemas.microsoft.com/office/drawing/2014/main" id="{9562288E-8D1E-59CB-99E3-27E3942C68A9}"/>
              </a:ext>
            </a:extLst>
          </p:cNvPr>
          <p:cNvSpPr/>
          <p:nvPr/>
        </p:nvSpPr>
        <p:spPr>
          <a:xfrm>
            <a:off x="2484587" y="4751904"/>
            <a:ext cx="2402086" cy="3002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التفاعل</a:t>
            </a:r>
            <a:endParaRPr kumimoji="0" lang="en-US" sz="18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8" name="Text 10">
            <a:extLst>
              <a:ext uri="{FF2B5EF4-FFF2-40B4-BE49-F238E27FC236}">
                <a16:creationId xmlns:a16="http://schemas.microsoft.com/office/drawing/2014/main" id="{7D21906C-F069-C8C7-FE4A-DDFEE28928C5}"/>
              </a:ext>
            </a:extLst>
          </p:cNvPr>
          <p:cNvSpPr/>
          <p:nvPr/>
        </p:nvSpPr>
        <p:spPr>
          <a:xfrm>
            <a:off x="1015713" y="5167432"/>
            <a:ext cx="3870960" cy="307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 العلاقات مع الجمهور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9" name="Image 4" descr="preencoded.png">
            <a:extLst>
              <a:ext uri="{FF2B5EF4-FFF2-40B4-BE49-F238E27FC236}">
                <a16:creationId xmlns:a16="http://schemas.microsoft.com/office/drawing/2014/main" id="{40A80456-5FD5-8B78-30FB-A9301F2A42AB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1006" y="2822258"/>
            <a:ext cx="4582478" cy="4582478"/>
          </a:xfrm>
          <a:prstGeom prst="rect">
            <a:avLst/>
          </a:prstGeom>
        </p:spPr>
      </p:pic>
      <p:pic>
        <p:nvPicPr>
          <p:cNvPr id="30" name="Image 5" descr="preencoded.png">
            <a:extLst>
              <a:ext uri="{FF2B5EF4-FFF2-40B4-BE49-F238E27FC236}">
                <a16:creationId xmlns:a16="http://schemas.microsoft.com/office/drawing/2014/main" id="{04D78B9B-E63E-4832-645F-E51899E929B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838399" y="5245358"/>
            <a:ext cx="287536" cy="287536"/>
          </a:xfrm>
          <a:prstGeom prst="rect">
            <a:avLst/>
          </a:prstGeom>
        </p:spPr>
      </p:pic>
      <p:sp>
        <p:nvSpPr>
          <p:cNvPr id="31" name="Text 11">
            <a:extLst>
              <a:ext uri="{FF2B5EF4-FFF2-40B4-BE49-F238E27FC236}">
                <a16:creationId xmlns:a16="http://schemas.microsoft.com/office/drawing/2014/main" id="{C12ED80E-451D-D819-585C-23539CF320E0}"/>
              </a:ext>
            </a:extLst>
          </p:cNvPr>
          <p:cNvSpPr/>
          <p:nvPr/>
        </p:nvSpPr>
        <p:spPr>
          <a:xfrm>
            <a:off x="2580670" y="6375559"/>
            <a:ext cx="2402086" cy="3002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القياس</a:t>
            </a:r>
            <a:endParaRPr kumimoji="0" lang="en-US" sz="18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2" name="Text 12">
            <a:extLst>
              <a:ext uri="{FF2B5EF4-FFF2-40B4-BE49-F238E27FC236}">
                <a16:creationId xmlns:a16="http://schemas.microsoft.com/office/drawing/2014/main" id="{7794B3A0-1372-6EF8-7D2E-EFB7B070EC8C}"/>
              </a:ext>
            </a:extLst>
          </p:cNvPr>
          <p:cNvSpPr/>
          <p:nvPr/>
        </p:nvSpPr>
        <p:spPr>
          <a:xfrm>
            <a:off x="1015713" y="6791087"/>
            <a:ext cx="3967043" cy="307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تقييم وتطوير مستمر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3" name="Image 6" descr="preencoded.png">
            <a:extLst>
              <a:ext uri="{FF2B5EF4-FFF2-40B4-BE49-F238E27FC236}">
                <a16:creationId xmlns:a16="http://schemas.microsoft.com/office/drawing/2014/main" id="{BBC7FFB7-D4D7-EAB5-9A53-2A652AB76A0E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1006" y="2822258"/>
            <a:ext cx="4582478" cy="4582478"/>
          </a:xfrm>
          <a:prstGeom prst="rect">
            <a:avLst/>
          </a:prstGeom>
        </p:spPr>
      </p:pic>
      <p:pic>
        <p:nvPicPr>
          <p:cNvPr id="34" name="Image 7" descr="preencoded.png">
            <a:extLst>
              <a:ext uri="{FF2B5EF4-FFF2-40B4-BE49-F238E27FC236}">
                <a16:creationId xmlns:a16="http://schemas.microsoft.com/office/drawing/2014/main" id="{AE77C710-F3E0-5299-862C-233800292A5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192377" y="6557427"/>
            <a:ext cx="287536" cy="287536"/>
          </a:xfrm>
          <a:prstGeom prst="rect">
            <a:avLst/>
          </a:prstGeom>
        </p:spPr>
      </p:pic>
      <p:sp>
        <p:nvSpPr>
          <p:cNvPr id="35" name="Text 13">
            <a:extLst>
              <a:ext uri="{FF2B5EF4-FFF2-40B4-BE49-F238E27FC236}">
                <a16:creationId xmlns:a16="http://schemas.microsoft.com/office/drawing/2014/main" id="{E9D65999-827F-F5DF-50FB-151510418AB7}"/>
              </a:ext>
            </a:extLst>
          </p:cNvPr>
          <p:cNvSpPr/>
          <p:nvPr/>
        </p:nvSpPr>
        <p:spPr>
          <a:xfrm>
            <a:off x="10141734" y="5969556"/>
            <a:ext cx="2402086" cy="3002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الحماية</a:t>
            </a:r>
            <a:endParaRPr kumimoji="0" lang="en-US" sz="18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6" name="Text 14">
            <a:extLst>
              <a:ext uri="{FF2B5EF4-FFF2-40B4-BE49-F238E27FC236}">
                <a16:creationId xmlns:a16="http://schemas.microsoft.com/office/drawing/2014/main" id="{99560258-E597-ECAA-7DCF-DD31C66799D9}"/>
              </a:ext>
            </a:extLst>
          </p:cNvPr>
          <p:cNvSpPr/>
          <p:nvPr/>
        </p:nvSpPr>
        <p:spPr>
          <a:xfrm>
            <a:off x="10141734" y="6385084"/>
            <a:ext cx="3967043" cy="307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صيانة السمعة والصورة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7" name="Image 8" descr="preencoded.png">
            <a:extLst>
              <a:ext uri="{FF2B5EF4-FFF2-40B4-BE49-F238E27FC236}">
                <a16:creationId xmlns:a16="http://schemas.microsoft.com/office/drawing/2014/main" id="{C85CDFB2-7DB8-9E0F-AFF2-CD855C857557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1006" y="2822258"/>
            <a:ext cx="4582478" cy="4582478"/>
          </a:xfrm>
          <a:prstGeom prst="rect">
            <a:avLst/>
          </a:prstGeom>
        </p:spPr>
      </p:pic>
      <p:pic>
        <p:nvPicPr>
          <p:cNvPr id="38" name="Image 9" descr="preencoded.png">
            <a:extLst>
              <a:ext uri="{FF2B5EF4-FFF2-40B4-BE49-F238E27FC236}">
                <a16:creationId xmlns:a16="http://schemas.microsoft.com/office/drawing/2014/main" id="{62913A2D-DDC0-F232-5833-DDED808485E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8858776" y="5675174"/>
            <a:ext cx="287536" cy="28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5624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3C06E-E2C0-4649-116D-7C761F2E8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13398C-B5FA-F6AF-A959-2B675508B198}"/>
              </a:ext>
            </a:extLst>
          </p:cNvPr>
          <p:cNvSpPr/>
          <p:nvPr/>
        </p:nvSpPr>
        <p:spPr>
          <a:xfrm>
            <a:off x="369069" y="1239992"/>
            <a:ext cx="14044813" cy="67935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A01B067-864D-3D90-C01D-693904789106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872555A-4D97-D094-867E-C20E6E7AF9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pic>
        <p:nvPicPr>
          <p:cNvPr id="30" name="Image 0" descr="preencoded.png">
            <a:extLst>
              <a:ext uri="{FF2B5EF4-FFF2-40B4-BE49-F238E27FC236}">
                <a16:creationId xmlns:a16="http://schemas.microsoft.com/office/drawing/2014/main" id="{750DA303-AA3A-C2E9-A73D-B2A4E400FAD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3969" y="1512736"/>
            <a:ext cx="4199198" cy="6298797"/>
          </a:xfrm>
          <a:prstGeom prst="rect">
            <a:avLst/>
          </a:prstGeom>
        </p:spPr>
      </p:pic>
      <p:sp>
        <p:nvSpPr>
          <p:cNvPr id="32" name="Text 1">
            <a:extLst>
              <a:ext uri="{FF2B5EF4-FFF2-40B4-BE49-F238E27FC236}">
                <a16:creationId xmlns:a16="http://schemas.microsoft.com/office/drawing/2014/main" id="{F1AE7149-8DAA-4635-D7A6-23F9087C1602}"/>
              </a:ext>
            </a:extLst>
          </p:cNvPr>
          <p:cNvSpPr/>
          <p:nvPr/>
        </p:nvSpPr>
        <p:spPr>
          <a:xfrm>
            <a:off x="7789009" y="2971685"/>
            <a:ext cx="869037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3" name="Text 2">
            <a:extLst>
              <a:ext uri="{FF2B5EF4-FFF2-40B4-BE49-F238E27FC236}">
                <a16:creationId xmlns:a16="http://schemas.microsoft.com/office/drawing/2014/main" id="{137EC3BE-DD8E-7D4A-EA15-4E4E00E8BB15}"/>
              </a:ext>
            </a:extLst>
          </p:cNvPr>
          <p:cNvSpPr/>
          <p:nvPr/>
        </p:nvSpPr>
        <p:spPr>
          <a:xfrm>
            <a:off x="1228308" y="3372212"/>
            <a:ext cx="7556421" cy="9922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الصورة الذهنية في عصر الذكاء الاصطناعي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34" name="Text 3">
            <a:extLst>
              <a:ext uri="{FF2B5EF4-FFF2-40B4-BE49-F238E27FC236}">
                <a16:creationId xmlns:a16="http://schemas.microsoft.com/office/drawing/2014/main" id="{BE8E4F93-4149-B10F-17FD-6510AD2C1C83}"/>
              </a:ext>
            </a:extLst>
          </p:cNvPr>
          <p:cNvSpPr/>
          <p:nvPr/>
        </p:nvSpPr>
        <p:spPr>
          <a:xfrm>
            <a:off x="1228308" y="4344595"/>
            <a:ext cx="75564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مع التطور السريع في تقنيات الذكاء الاصطناعي، تتغير طرق بناء وإدارة الصورة الذهنية. في هذا الفصل، نستكشف الفرص والتحديات الجديدة.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44DEC37-676B-DCED-2501-AD05ECDF640C}"/>
              </a:ext>
            </a:extLst>
          </p:cNvPr>
          <p:cNvSpPr/>
          <p:nvPr/>
        </p:nvSpPr>
        <p:spPr>
          <a:xfrm>
            <a:off x="4213489" y="54203"/>
            <a:ext cx="1043371" cy="92911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دم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ar-EG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سابعاً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ة</a:t>
            </a:r>
          </a:p>
        </p:txBody>
      </p:sp>
    </p:spTree>
    <p:extLst>
      <p:ext uri="{BB962C8B-B14F-4D97-AF65-F5344CB8AC3E}">
        <p14:creationId xmlns:p14="http://schemas.microsoft.com/office/powerpoint/2010/main" val="36935188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B5FEB5-58C5-23D4-06F5-A32DA3F741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6D446F-C757-F193-D56D-6799B574E431}"/>
              </a:ext>
            </a:extLst>
          </p:cNvPr>
          <p:cNvSpPr/>
          <p:nvPr/>
        </p:nvSpPr>
        <p:spPr>
          <a:xfrm>
            <a:off x="369069" y="1239992"/>
            <a:ext cx="14044813" cy="67935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AE7EFB8-673A-12FB-849D-2CE3EEF96534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98EDD96-522F-6E0B-A065-4543622254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4255CFB9-A2FC-39D6-E350-309D918B4C26}"/>
              </a:ext>
            </a:extLst>
          </p:cNvPr>
          <p:cNvSpPr/>
          <p:nvPr/>
        </p:nvSpPr>
        <p:spPr>
          <a:xfrm>
            <a:off x="5019913" y="529828"/>
            <a:ext cx="8842296" cy="4800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7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فرص الذكاء الاصطناعي في بناء الصورة الذهنية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8ADC4EA0-764F-C4F4-4DD3-6184875BE8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286065" y="1393984"/>
            <a:ext cx="576143" cy="576143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id="{44E4B124-9F6D-F794-9F47-225F8B5D2DE2}"/>
              </a:ext>
            </a:extLst>
          </p:cNvPr>
          <p:cNvSpPr/>
          <p:nvPr/>
        </p:nvSpPr>
        <p:spPr>
          <a:xfrm>
            <a:off x="11461313" y="2210157"/>
            <a:ext cx="2400895" cy="300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التخصيص الفائق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5C28FDC7-E13D-F99F-2636-3C097D4E7E7E}"/>
              </a:ext>
            </a:extLst>
          </p:cNvPr>
          <p:cNvSpPr/>
          <p:nvPr/>
        </p:nvSpPr>
        <p:spPr>
          <a:xfrm>
            <a:off x="7435215" y="2625447"/>
            <a:ext cx="6426994" cy="6143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استخدام AI لإنشاء محتوى مخصص لكل شريحة من الجمهور، بل لكل فرد، مما يعزز الارتباط والتفاعل بشكل غير مسبوق.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7" name="Image 1" descr="preencoded.png">
            <a:extLst>
              <a:ext uri="{FF2B5EF4-FFF2-40B4-BE49-F238E27FC236}">
                <a16:creationId xmlns:a16="http://schemas.microsoft.com/office/drawing/2014/main" id="{CD3CAA02-9F99-901E-458E-312E66C624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9042" y="1393984"/>
            <a:ext cx="576143" cy="576143"/>
          </a:xfrm>
          <a:prstGeom prst="rect">
            <a:avLst/>
          </a:prstGeom>
        </p:spPr>
      </p:pic>
      <p:sp>
        <p:nvSpPr>
          <p:cNvPr id="8" name="Text 3">
            <a:extLst>
              <a:ext uri="{FF2B5EF4-FFF2-40B4-BE49-F238E27FC236}">
                <a16:creationId xmlns:a16="http://schemas.microsoft.com/office/drawing/2014/main" id="{088823D8-0D80-9586-A459-75BC34388D69}"/>
              </a:ext>
            </a:extLst>
          </p:cNvPr>
          <p:cNvSpPr/>
          <p:nvPr/>
        </p:nvSpPr>
        <p:spPr>
          <a:xfrm>
            <a:off x="4794290" y="2210157"/>
            <a:ext cx="2400895" cy="300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التنبؤ بالاتجاهات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9FF09FCA-FB14-D44F-E10D-6BEB59FBA42A}"/>
              </a:ext>
            </a:extLst>
          </p:cNvPr>
          <p:cNvSpPr/>
          <p:nvPr/>
        </p:nvSpPr>
        <p:spPr>
          <a:xfrm>
            <a:off x="768191" y="2625447"/>
            <a:ext cx="6426994" cy="6143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تحليل البيانات الضخمة للتنبؤ بتغيرات الصورة الذهنية قبل حدوثها، مما يتيح التدخل الاستباقي.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0" name="Image 2" descr="preencoded.png">
            <a:extLst>
              <a:ext uri="{FF2B5EF4-FFF2-40B4-BE49-F238E27FC236}">
                <a16:creationId xmlns:a16="http://schemas.microsoft.com/office/drawing/2014/main" id="{541D88BB-1DBC-DAE0-0895-D4554AB656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3286065" y="3623905"/>
            <a:ext cx="576143" cy="576143"/>
          </a:xfrm>
          <a:prstGeom prst="rect">
            <a:avLst/>
          </a:prstGeom>
        </p:spPr>
      </p:pic>
      <p:sp>
        <p:nvSpPr>
          <p:cNvPr id="11" name="Text 5">
            <a:extLst>
              <a:ext uri="{FF2B5EF4-FFF2-40B4-BE49-F238E27FC236}">
                <a16:creationId xmlns:a16="http://schemas.microsoft.com/office/drawing/2014/main" id="{45A6E8D4-BAED-31D4-D408-40735A2DD6C1}"/>
              </a:ext>
            </a:extLst>
          </p:cNvPr>
          <p:cNvSpPr/>
          <p:nvPr/>
        </p:nvSpPr>
        <p:spPr>
          <a:xfrm>
            <a:off x="11461313" y="4440079"/>
            <a:ext cx="2400895" cy="300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الأتمتة الذكية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C4641833-124A-B2FA-9373-624EA8AA07E4}"/>
              </a:ext>
            </a:extLst>
          </p:cNvPr>
          <p:cNvSpPr/>
          <p:nvPr/>
        </p:nvSpPr>
        <p:spPr>
          <a:xfrm>
            <a:off x="7435215" y="4855369"/>
            <a:ext cx="6426994" cy="6143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أتمتة الردود والتفاعلات بطريقة ذكية تحافظ على الطابع الإنساني وتوفر الوقت للتركيز على الاستراتيجية.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3" name="Image 3" descr="preencoded.png">
            <a:extLst>
              <a:ext uri="{FF2B5EF4-FFF2-40B4-BE49-F238E27FC236}">
                <a16:creationId xmlns:a16="http://schemas.microsoft.com/office/drawing/2014/main" id="{3343E14B-6F9F-93A1-F6F4-254467E03A3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19042" y="3623905"/>
            <a:ext cx="576143" cy="576143"/>
          </a:xfrm>
          <a:prstGeom prst="rect">
            <a:avLst/>
          </a:prstGeom>
        </p:spPr>
      </p:pic>
      <p:sp>
        <p:nvSpPr>
          <p:cNvPr id="14" name="Text 7">
            <a:extLst>
              <a:ext uri="{FF2B5EF4-FFF2-40B4-BE49-F238E27FC236}">
                <a16:creationId xmlns:a16="http://schemas.microsoft.com/office/drawing/2014/main" id="{FD630CCC-9850-0EFB-A631-B39AA9AD3F08}"/>
              </a:ext>
            </a:extLst>
          </p:cNvPr>
          <p:cNvSpPr/>
          <p:nvPr/>
        </p:nvSpPr>
        <p:spPr>
          <a:xfrm>
            <a:off x="4794290" y="4440079"/>
            <a:ext cx="2400895" cy="300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التحليل العميق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D48C3FDC-886A-8ACD-9487-3BEF2A1DDFB4}"/>
              </a:ext>
            </a:extLst>
          </p:cNvPr>
          <p:cNvSpPr/>
          <p:nvPr/>
        </p:nvSpPr>
        <p:spPr>
          <a:xfrm>
            <a:off x="768191" y="4855369"/>
            <a:ext cx="6426994" cy="6143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فهم أعمق لمشاعر الجمهور واتجاهاته من خلال تحليل متقدم للنصوص والصور والفيديوهات.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6" name="Image 4" descr="preencoded.png">
            <a:extLst>
              <a:ext uri="{FF2B5EF4-FFF2-40B4-BE49-F238E27FC236}">
                <a16:creationId xmlns:a16="http://schemas.microsoft.com/office/drawing/2014/main" id="{4B31577B-FD9D-12DB-0A0E-17558EFFA31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3286065" y="5853827"/>
            <a:ext cx="576143" cy="576143"/>
          </a:xfrm>
          <a:prstGeom prst="rect">
            <a:avLst/>
          </a:prstGeom>
        </p:spPr>
      </p:pic>
      <p:sp>
        <p:nvSpPr>
          <p:cNvPr id="17" name="Text 9">
            <a:extLst>
              <a:ext uri="{FF2B5EF4-FFF2-40B4-BE49-F238E27FC236}">
                <a16:creationId xmlns:a16="http://schemas.microsoft.com/office/drawing/2014/main" id="{CDF80AFB-F04C-998B-202F-8A372AC36244}"/>
              </a:ext>
            </a:extLst>
          </p:cNvPr>
          <p:cNvSpPr/>
          <p:nvPr/>
        </p:nvSpPr>
        <p:spPr>
          <a:xfrm>
            <a:off x="11461313" y="6670000"/>
            <a:ext cx="2400895" cy="300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إنتاج المحتوى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Text 10">
            <a:extLst>
              <a:ext uri="{FF2B5EF4-FFF2-40B4-BE49-F238E27FC236}">
                <a16:creationId xmlns:a16="http://schemas.microsoft.com/office/drawing/2014/main" id="{A81DAA5C-DEBC-7F03-37C9-FF0C97C46E6B}"/>
              </a:ext>
            </a:extLst>
          </p:cNvPr>
          <p:cNvSpPr/>
          <p:nvPr/>
        </p:nvSpPr>
        <p:spPr>
          <a:xfrm>
            <a:off x="7435215" y="7085290"/>
            <a:ext cx="6426994" cy="6143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استخدام AI لإنشاء محتوى متنوع وعالي الجودة بسرعة، مع الحفاظ على الاتساق والجودة.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0" name="Image 5" descr="preencoded.png">
            <a:extLst>
              <a:ext uri="{FF2B5EF4-FFF2-40B4-BE49-F238E27FC236}">
                <a16:creationId xmlns:a16="http://schemas.microsoft.com/office/drawing/2014/main" id="{E5388CD1-8977-449D-175C-97C06D72A7E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619042" y="5853827"/>
            <a:ext cx="576143" cy="576143"/>
          </a:xfrm>
          <a:prstGeom prst="rect">
            <a:avLst/>
          </a:prstGeom>
        </p:spPr>
      </p:pic>
      <p:sp>
        <p:nvSpPr>
          <p:cNvPr id="21" name="Text 11">
            <a:extLst>
              <a:ext uri="{FF2B5EF4-FFF2-40B4-BE49-F238E27FC236}">
                <a16:creationId xmlns:a16="http://schemas.microsoft.com/office/drawing/2014/main" id="{72E8DB27-3E21-8052-3DD8-42E50205DCE6}"/>
              </a:ext>
            </a:extLst>
          </p:cNvPr>
          <p:cNvSpPr/>
          <p:nvPr/>
        </p:nvSpPr>
        <p:spPr>
          <a:xfrm>
            <a:off x="4794290" y="6670000"/>
            <a:ext cx="2400895" cy="300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المراقبة الفورية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2" name="Text 12">
            <a:extLst>
              <a:ext uri="{FF2B5EF4-FFF2-40B4-BE49-F238E27FC236}">
                <a16:creationId xmlns:a16="http://schemas.microsoft.com/office/drawing/2014/main" id="{850A6479-F654-3242-DA25-3E4EF1EFD35A}"/>
              </a:ext>
            </a:extLst>
          </p:cNvPr>
          <p:cNvSpPr/>
          <p:nvPr/>
        </p:nvSpPr>
        <p:spPr>
          <a:xfrm>
            <a:off x="768191" y="7085290"/>
            <a:ext cx="6426994" cy="6143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رصد وتحليل الإشارات إلى العلامة في الوقت الفعلي عبر جميع المنصات الرقمية.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714968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4627D-E40C-CCF0-A03E-604120B084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C9A9F6-DE6D-6756-FAA5-BD16A98AE91D}"/>
              </a:ext>
            </a:extLst>
          </p:cNvPr>
          <p:cNvSpPr/>
          <p:nvPr/>
        </p:nvSpPr>
        <p:spPr>
          <a:xfrm>
            <a:off x="369069" y="1239992"/>
            <a:ext cx="14044813" cy="67935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34F9DC5-AA41-DA3D-F8FA-7A67AF0C2B9A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4AA79D0-75BA-19E5-7E1D-B8B28935DB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pic>
        <p:nvPicPr>
          <p:cNvPr id="23" name="Image 0" descr="preencoded.png">
            <a:extLst>
              <a:ext uri="{FF2B5EF4-FFF2-40B4-BE49-F238E27FC236}">
                <a16:creationId xmlns:a16="http://schemas.microsoft.com/office/drawing/2014/main" id="{4BB819A8-3A78-EEBC-7F07-B3589C64BA2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407" y="1317084"/>
            <a:ext cx="10247586" cy="1737703"/>
          </a:xfrm>
          <a:prstGeom prst="rect">
            <a:avLst/>
          </a:prstGeom>
        </p:spPr>
      </p:pic>
      <p:sp>
        <p:nvSpPr>
          <p:cNvPr id="24" name="Text 0">
            <a:extLst>
              <a:ext uri="{FF2B5EF4-FFF2-40B4-BE49-F238E27FC236}">
                <a16:creationId xmlns:a16="http://schemas.microsoft.com/office/drawing/2014/main" id="{A92A9AC8-9F22-5D3D-0368-ACD5B3BE3186}"/>
              </a:ext>
            </a:extLst>
          </p:cNvPr>
          <p:cNvSpPr/>
          <p:nvPr/>
        </p:nvSpPr>
        <p:spPr>
          <a:xfrm>
            <a:off x="4226362" y="3352443"/>
            <a:ext cx="9610249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تحديات الذكاء الاصطناعي في إدارة الصورة الذهنية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26" name="Shape 1">
            <a:extLst>
              <a:ext uri="{FF2B5EF4-FFF2-40B4-BE49-F238E27FC236}">
                <a16:creationId xmlns:a16="http://schemas.microsoft.com/office/drawing/2014/main" id="{B6250568-AC8E-2FE8-1F96-21C2CDE8EA97}"/>
              </a:ext>
            </a:extLst>
          </p:cNvPr>
          <p:cNvSpPr/>
          <p:nvPr/>
        </p:nvSpPr>
        <p:spPr>
          <a:xfrm>
            <a:off x="793790" y="4146232"/>
            <a:ext cx="6422231" cy="1506736"/>
          </a:xfrm>
          <a:prstGeom prst="roundRect">
            <a:avLst>
              <a:gd name="adj" fmla="val 5532"/>
            </a:avLst>
          </a:prstGeom>
          <a:solidFill>
            <a:srgbClr val="FFFFFF"/>
          </a:solidFill>
          <a:ln w="2286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">
            <a:extLst>
              <a:ext uri="{FF2B5EF4-FFF2-40B4-BE49-F238E27FC236}">
                <a16:creationId xmlns:a16="http://schemas.microsoft.com/office/drawing/2014/main" id="{1D3B5F74-1798-22E9-F628-FB1BCEF7F208}"/>
              </a:ext>
            </a:extLst>
          </p:cNvPr>
          <p:cNvSpPr/>
          <p:nvPr/>
        </p:nvSpPr>
        <p:spPr>
          <a:xfrm>
            <a:off x="4374972" y="433768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Deepfakes والتزييف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8" name="Text 3">
            <a:extLst>
              <a:ext uri="{FF2B5EF4-FFF2-40B4-BE49-F238E27FC236}">
                <a16:creationId xmlns:a16="http://schemas.microsoft.com/office/drawing/2014/main" id="{9252C21F-4306-B2D2-7EFD-FD6A122060D9}"/>
              </a:ext>
            </a:extLst>
          </p:cNvPr>
          <p:cNvSpPr/>
          <p:nvPr/>
        </p:nvSpPr>
        <p:spPr>
          <a:xfrm>
            <a:off x="1015008" y="4796671"/>
            <a:ext cx="597979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سهولة إنشاء محتوى مزيف مقنع يمكن أن يدمر الصورة الذهنية بسرعة. التحدي الأكبر في 2025 هو التمييز بين الحقيقي والمزيف.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9" name="Shape 4">
            <a:extLst>
              <a:ext uri="{FF2B5EF4-FFF2-40B4-BE49-F238E27FC236}">
                <a16:creationId xmlns:a16="http://schemas.microsoft.com/office/drawing/2014/main" id="{A4838526-EF92-2A90-314C-5E494E259B0F}"/>
              </a:ext>
            </a:extLst>
          </p:cNvPr>
          <p:cNvSpPr/>
          <p:nvPr/>
        </p:nvSpPr>
        <p:spPr>
          <a:xfrm>
            <a:off x="7414379" y="4146232"/>
            <a:ext cx="6422231" cy="1506736"/>
          </a:xfrm>
          <a:prstGeom prst="roundRect">
            <a:avLst>
              <a:gd name="adj" fmla="val 5532"/>
            </a:avLst>
          </a:prstGeom>
          <a:solidFill>
            <a:srgbClr val="FFFFFF"/>
          </a:solidFill>
          <a:ln w="2286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Text 5">
            <a:extLst>
              <a:ext uri="{FF2B5EF4-FFF2-40B4-BE49-F238E27FC236}">
                <a16:creationId xmlns:a16="http://schemas.microsoft.com/office/drawing/2014/main" id="{1D21021D-6582-6E98-1D5F-6205E7F2ADDD}"/>
              </a:ext>
            </a:extLst>
          </p:cNvPr>
          <p:cNvSpPr/>
          <p:nvPr/>
        </p:nvSpPr>
        <p:spPr>
          <a:xfrm>
            <a:off x="10700266" y="4367451"/>
            <a:ext cx="2915126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فقدان اللمسة الإنسانية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Text 6">
            <a:extLst>
              <a:ext uri="{FF2B5EF4-FFF2-40B4-BE49-F238E27FC236}">
                <a16:creationId xmlns:a16="http://schemas.microsoft.com/office/drawing/2014/main" id="{588685B0-F4F1-E236-8FE7-1C33C3810670}"/>
              </a:ext>
            </a:extLst>
          </p:cNvPr>
          <p:cNvSpPr/>
          <p:nvPr/>
        </p:nvSpPr>
        <p:spPr>
          <a:xfrm>
            <a:off x="7635597" y="4796671"/>
            <a:ext cx="597979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الاعتماد المفرط على AI قد يجعل التواصل يبدو آلياً وبارداً، مما يضر بالارتباط العاطفي مع الجمهور.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2" name="Shape 7">
            <a:extLst>
              <a:ext uri="{FF2B5EF4-FFF2-40B4-BE49-F238E27FC236}">
                <a16:creationId xmlns:a16="http://schemas.microsoft.com/office/drawing/2014/main" id="{195D6D7A-C2D2-92B1-E9D1-7904C1A3B966}"/>
              </a:ext>
            </a:extLst>
          </p:cNvPr>
          <p:cNvSpPr/>
          <p:nvPr/>
        </p:nvSpPr>
        <p:spPr>
          <a:xfrm>
            <a:off x="793790" y="5851327"/>
            <a:ext cx="6422231" cy="1506736"/>
          </a:xfrm>
          <a:prstGeom prst="roundRect">
            <a:avLst>
              <a:gd name="adj" fmla="val 5532"/>
            </a:avLst>
          </a:prstGeom>
          <a:solidFill>
            <a:srgbClr val="FFFFFF"/>
          </a:solidFill>
          <a:ln w="2286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3" name="Text 8">
            <a:extLst>
              <a:ext uri="{FF2B5EF4-FFF2-40B4-BE49-F238E27FC236}">
                <a16:creationId xmlns:a16="http://schemas.microsoft.com/office/drawing/2014/main" id="{A1766C23-E6E5-9735-76AB-E901AD7EFB09}"/>
              </a:ext>
            </a:extLst>
          </p:cNvPr>
          <p:cNvSpPr/>
          <p:nvPr/>
        </p:nvSpPr>
        <p:spPr>
          <a:xfrm>
            <a:off x="4513898" y="607254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القضايا الأخلاقية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Text 9">
            <a:extLst>
              <a:ext uri="{FF2B5EF4-FFF2-40B4-BE49-F238E27FC236}">
                <a16:creationId xmlns:a16="http://schemas.microsoft.com/office/drawing/2014/main" id="{DFCAED4E-520F-332E-5DCA-51BDBFD2B1B4}"/>
              </a:ext>
            </a:extLst>
          </p:cNvPr>
          <p:cNvSpPr/>
          <p:nvPr/>
        </p:nvSpPr>
        <p:spPr>
          <a:xfrm>
            <a:off x="1015008" y="6501765"/>
            <a:ext cx="597979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استخدام AI لتشكيل الصورة الذهنية يثير أسئلة حول الشفافية والمصداقية والتلاعب بالمشاعر.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5" name="Shape 10">
            <a:extLst>
              <a:ext uri="{FF2B5EF4-FFF2-40B4-BE49-F238E27FC236}">
                <a16:creationId xmlns:a16="http://schemas.microsoft.com/office/drawing/2014/main" id="{4EB4B402-4A99-0DD4-2469-77C6785D6923}"/>
              </a:ext>
            </a:extLst>
          </p:cNvPr>
          <p:cNvSpPr/>
          <p:nvPr/>
        </p:nvSpPr>
        <p:spPr>
          <a:xfrm>
            <a:off x="7414379" y="5851327"/>
            <a:ext cx="6422231" cy="1506736"/>
          </a:xfrm>
          <a:prstGeom prst="roundRect">
            <a:avLst>
              <a:gd name="adj" fmla="val 5532"/>
            </a:avLst>
          </a:prstGeom>
          <a:solidFill>
            <a:srgbClr val="FFFFFF"/>
          </a:solidFill>
          <a:ln w="2286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Text 11">
            <a:extLst>
              <a:ext uri="{FF2B5EF4-FFF2-40B4-BE49-F238E27FC236}">
                <a16:creationId xmlns:a16="http://schemas.microsoft.com/office/drawing/2014/main" id="{43FCC8E9-373A-EFE2-35DD-15B88B9B9AF4}"/>
              </a:ext>
            </a:extLst>
          </p:cNvPr>
          <p:cNvSpPr/>
          <p:nvPr/>
        </p:nvSpPr>
        <p:spPr>
          <a:xfrm>
            <a:off x="11134487" y="607254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التحيز الخوارزمي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7" name="Text 12">
            <a:extLst>
              <a:ext uri="{FF2B5EF4-FFF2-40B4-BE49-F238E27FC236}">
                <a16:creationId xmlns:a16="http://schemas.microsoft.com/office/drawing/2014/main" id="{281F3D25-2CEC-DDA2-6B94-3D6D8C0E111C}"/>
              </a:ext>
            </a:extLst>
          </p:cNvPr>
          <p:cNvSpPr/>
          <p:nvPr/>
        </p:nvSpPr>
        <p:spPr>
          <a:xfrm>
            <a:off x="7635597" y="6501765"/>
            <a:ext cx="597979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خوارزميات AI قد تحمل تحيزات غير مقصودة تؤثر على كيفية تشكيل الصورة الذهنية لدى فئات مختلفة.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17725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5FA3E-AE49-B714-8FE6-588F23C57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F31787-B399-53FC-9609-C8B4EA7A5F9C}"/>
              </a:ext>
            </a:extLst>
          </p:cNvPr>
          <p:cNvSpPr/>
          <p:nvPr/>
        </p:nvSpPr>
        <p:spPr>
          <a:xfrm>
            <a:off x="369069" y="1239992"/>
            <a:ext cx="14044813" cy="67935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B4D400-2A2A-4253-5394-D418E29C1D74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F78ACBD-B03C-084F-4BC2-FBA549E01F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23752687-F0FB-8233-471E-ED3B50A784E2}"/>
              </a:ext>
            </a:extLst>
          </p:cNvPr>
          <p:cNvSpPr/>
          <p:nvPr/>
        </p:nvSpPr>
        <p:spPr>
          <a:xfrm>
            <a:off x="5246608" y="2247483"/>
            <a:ext cx="8590002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أفضل الممارسات لاستخدام AI بشكل أخلاقي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0F1B4403-B816-7D47-084D-D6B45F81A0A2}"/>
              </a:ext>
            </a:extLst>
          </p:cNvPr>
          <p:cNvSpPr/>
          <p:nvPr/>
        </p:nvSpPr>
        <p:spPr>
          <a:xfrm>
            <a:off x="793790" y="3410188"/>
            <a:ext cx="13042821" cy="2302193"/>
          </a:xfrm>
          <a:prstGeom prst="roundRect">
            <a:avLst>
              <a:gd name="adj" fmla="val 3621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52D767B3-F63C-5786-907A-229BDFCFAB71}"/>
              </a:ext>
            </a:extLst>
          </p:cNvPr>
          <p:cNvSpPr/>
          <p:nvPr/>
        </p:nvSpPr>
        <p:spPr>
          <a:xfrm>
            <a:off x="7315200" y="3417808"/>
            <a:ext cx="6513790" cy="1143476"/>
          </a:xfrm>
          <a:prstGeom prst="roundRect">
            <a:avLst>
              <a:gd name="adj" fmla="val 7290"/>
            </a:avLst>
          </a:prstGeom>
          <a:solidFill>
            <a:srgbClr val="CCF1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2600FBF2-D5CD-14A3-C119-55C4610D448E}"/>
              </a:ext>
            </a:extLst>
          </p:cNvPr>
          <p:cNvSpPr/>
          <p:nvPr/>
        </p:nvSpPr>
        <p:spPr>
          <a:xfrm>
            <a:off x="11149727" y="361616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الشفافية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905BC761-0FC3-C449-67DC-C539A946782A}"/>
              </a:ext>
            </a:extLst>
          </p:cNvPr>
          <p:cNvSpPr/>
          <p:nvPr/>
        </p:nvSpPr>
        <p:spPr>
          <a:xfrm>
            <a:off x="7513558" y="4045387"/>
            <a:ext cx="6117074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كن واضحاً عند استخدام AI في إنشاء المحتوى أو التفاعل مع الجمهور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Shape 5">
            <a:extLst>
              <a:ext uri="{FF2B5EF4-FFF2-40B4-BE49-F238E27FC236}">
                <a16:creationId xmlns:a16="http://schemas.microsoft.com/office/drawing/2014/main" id="{075D7905-5F63-2BBA-4BB4-8802A846CC31}"/>
              </a:ext>
            </a:extLst>
          </p:cNvPr>
          <p:cNvSpPr/>
          <p:nvPr/>
        </p:nvSpPr>
        <p:spPr>
          <a:xfrm>
            <a:off x="801410" y="3417808"/>
            <a:ext cx="6513790" cy="1143476"/>
          </a:xfrm>
          <a:prstGeom prst="rect">
            <a:avLst/>
          </a:prstGeom>
          <a:solidFill>
            <a:srgbClr val="CCF1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6">
            <a:extLst>
              <a:ext uri="{FF2B5EF4-FFF2-40B4-BE49-F238E27FC236}">
                <a16:creationId xmlns:a16="http://schemas.microsoft.com/office/drawing/2014/main" id="{99B329D1-1B83-22FF-548B-441CD801283B}"/>
              </a:ext>
            </a:extLst>
          </p:cNvPr>
          <p:cNvSpPr/>
          <p:nvPr/>
        </p:nvSpPr>
        <p:spPr>
          <a:xfrm>
            <a:off x="801410" y="3417808"/>
            <a:ext cx="22860" cy="1143476"/>
          </a:xfrm>
          <a:prstGeom prst="roundRect">
            <a:avLst>
              <a:gd name="adj" fmla="val 364651"/>
            </a:avLst>
          </a:prstGeom>
          <a:solidFill>
            <a:srgbClr val="B2D7E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7">
            <a:extLst>
              <a:ext uri="{FF2B5EF4-FFF2-40B4-BE49-F238E27FC236}">
                <a16:creationId xmlns:a16="http://schemas.microsoft.com/office/drawing/2014/main" id="{B451907E-775B-D68F-65E1-5E599B6A1BED}"/>
              </a:ext>
            </a:extLst>
          </p:cNvPr>
          <p:cNvSpPr/>
          <p:nvPr/>
        </p:nvSpPr>
        <p:spPr>
          <a:xfrm>
            <a:off x="4635937" y="361616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التوازن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Text 8">
            <a:extLst>
              <a:ext uri="{FF2B5EF4-FFF2-40B4-BE49-F238E27FC236}">
                <a16:creationId xmlns:a16="http://schemas.microsoft.com/office/drawing/2014/main" id="{C36BBDF4-E673-C22C-689C-D61600724FC7}"/>
              </a:ext>
            </a:extLst>
          </p:cNvPr>
          <p:cNvSpPr/>
          <p:nvPr/>
        </p:nvSpPr>
        <p:spPr>
          <a:xfrm>
            <a:off x="999768" y="4045387"/>
            <a:ext cx="6117074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اجمع بين كفاءة AI واللمسة الإنسانية للحفاظ على الأصالة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Shape 9">
            <a:extLst>
              <a:ext uri="{FF2B5EF4-FFF2-40B4-BE49-F238E27FC236}">
                <a16:creationId xmlns:a16="http://schemas.microsoft.com/office/drawing/2014/main" id="{1CC78A34-26FE-BE45-A1BB-AACD8806847D}"/>
              </a:ext>
            </a:extLst>
          </p:cNvPr>
          <p:cNvSpPr/>
          <p:nvPr/>
        </p:nvSpPr>
        <p:spPr>
          <a:xfrm>
            <a:off x="7315200" y="4561284"/>
            <a:ext cx="6513790" cy="1143476"/>
          </a:xfrm>
          <a:prstGeom prst="rect">
            <a:avLst/>
          </a:prstGeom>
          <a:solidFill>
            <a:srgbClr val="CCF1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Shape 10">
            <a:extLst>
              <a:ext uri="{FF2B5EF4-FFF2-40B4-BE49-F238E27FC236}">
                <a16:creationId xmlns:a16="http://schemas.microsoft.com/office/drawing/2014/main" id="{6C2554D7-0726-86D7-8842-F9ADA8BEEF4B}"/>
              </a:ext>
            </a:extLst>
          </p:cNvPr>
          <p:cNvSpPr/>
          <p:nvPr/>
        </p:nvSpPr>
        <p:spPr>
          <a:xfrm>
            <a:off x="7315200" y="4561284"/>
            <a:ext cx="6513790" cy="22860"/>
          </a:xfrm>
          <a:prstGeom prst="roundRect">
            <a:avLst>
              <a:gd name="adj" fmla="val 364651"/>
            </a:avLst>
          </a:prstGeom>
          <a:solidFill>
            <a:srgbClr val="B2D7E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1">
            <a:extLst>
              <a:ext uri="{FF2B5EF4-FFF2-40B4-BE49-F238E27FC236}">
                <a16:creationId xmlns:a16="http://schemas.microsoft.com/office/drawing/2014/main" id="{9B37CF92-5D6E-361A-FD59-15DB255D74A5}"/>
              </a:ext>
            </a:extLst>
          </p:cNvPr>
          <p:cNvSpPr/>
          <p:nvPr/>
        </p:nvSpPr>
        <p:spPr>
          <a:xfrm>
            <a:off x="11149727" y="475964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المراجعة البشرية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Text 12">
            <a:extLst>
              <a:ext uri="{FF2B5EF4-FFF2-40B4-BE49-F238E27FC236}">
                <a16:creationId xmlns:a16="http://schemas.microsoft.com/office/drawing/2014/main" id="{AAA88815-A3D9-A4E0-D86C-124221E8BF3E}"/>
              </a:ext>
            </a:extLst>
          </p:cNvPr>
          <p:cNvSpPr/>
          <p:nvPr/>
        </p:nvSpPr>
        <p:spPr>
          <a:xfrm>
            <a:off x="7513558" y="5188863"/>
            <a:ext cx="6117074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لا تعتمد كلياً على AI - احتفظ بمراجعة بشرية للمحتوى المهم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6" name="Shape 13">
            <a:extLst>
              <a:ext uri="{FF2B5EF4-FFF2-40B4-BE49-F238E27FC236}">
                <a16:creationId xmlns:a16="http://schemas.microsoft.com/office/drawing/2014/main" id="{9F0F4FBD-DE04-F6F7-6B89-BE3375101004}"/>
              </a:ext>
            </a:extLst>
          </p:cNvPr>
          <p:cNvSpPr/>
          <p:nvPr/>
        </p:nvSpPr>
        <p:spPr>
          <a:xfrm>
            <a:off x="801410" y="4561284"/>
            <a:ext cx="6513790" cy="1143476"/>
          </a:xfrm>
          <a:prstGeom prst="rect">
            <a:avLst/>
          </a:prstGeom>
          <a:solidFill>
            <a:srgbClr val="CCF1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4">
            <a:extLst>
              <a:ext uri="{FF2B5EF4-FFF2-40B4-BE49-F238E27FC236}">
                <a16:creationId xmlns:a16="http://schemas.microsoft.com/office/drawing/2014/main" id="{615268BF-C7C5-30B4-4AA0-3C4FA4547397}"/>
              </a:ext>
            </a:extLst>
          </p:cNvPr>
          <p:cNvSpPr/>
          <p:nvPr/>
        </p:nvSpPr>
        <p:spPr>
          <a:xfrm>
            <a:off x="801410" y="4561284"/>
            <a:ext cx="22860" cy="1143476"/>
          </a:xfrm>
          <a:prstGeom prst="roundRect">
            <a:avLst>
              <a:gd name="adj" fmla="val 364651"/>
            </a:avLst>
          </a:prstGeom>
          <a:solidFill>
            <a:srgbClr val="B2D7E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Shape 15">
            <a:extLst>
              <a:ext uri="{FF2B5EF4-FFF2-40B4-BE49-F238E27FC236}">
                <a16:creationId xmlns:a16="http://schemas.microsoft.com/office/drawing/2014/main" id="{17F4B76E-DB97-1987-559C-AC9AB6BD791F}"/>
              </a:ext>
            </a:extLst>
          </p:cNvPr>
          <p:cNvSpPr/>
          <p:nvPr/>
        </p:nvSpPr>
        <p:spPr>
          <a:xfrm>
            <a:off x="801410" y="4561284"/>
            <a:ext cx="6513790" cy="22860"/>
          </a:xfrm>
          <a:prstGeom prst="roundRect">
            <a:avLst>
              <a:gd name="adj" fmla="val 364651"/>
            </a:avLst>
          </a:prstGeom>
          <a:solidFill>
            <a:srgbClr val="B2D7E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6">
            <a:extLst>
              <a:ext uri="{FF2B5EF4-FFF2-40B4-BE49-F238E27FC236}">
                <a16:creationId xmlns:a16="http://schemas.microsoft.com/office/drawing/2014/main" id="{8354EE88-C4BB-FC02-A7CF-0D7E0A62F5CB}"/>
              </a:ext>
            </a:extLst>
          </p:cNvPr>
          <p:cNvSpPr/>
          <p:nvPr/>
        </p:nvSpPr>
        <p:spPr>
          <a:xfrm>
            <a:off x="4635937" y="475964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الحماية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1" name="Text 17">
            <a:extLst>
              <a:ext uri="{FF2B5EF4-FFF2-40B4-BE49-F238E27FC236}">
                <a16:creationId xmlns:a16="http://schemas.microsoft.com/office/drawing/2014/main" id="{29B237BD-E3A9-6C4C-AAF9-1066802CAF1A}"/>
              </a:ext>
            </a:extLst>
          </p:cNvPr>
          <p:cNvSpPr/>
          <p:nvPr/>
        </p:nvSpPr>
        <p:spPr>
          <a:xfrm>
            <a:off x="999768" y="5188863"/>
            <a:ext cx="6117074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استثمر في تقنيات كشف Deepfakes وحماية الهوية الرقمية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84F2A2E-3FE5-38BA-6AA7-3B8515F7FD1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253" y="424439"/>
            <a:ext cx="2766169" cy="2766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7949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CE1D7E-7A55-6A24-F422-67CC83D07B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5F21A9-CDE0-AE84-AC66-99437C0B4FA4}"/>
              </a:ext>
            </a:extLst>
          </p:cNvPr>
          <p:cNvSpPr/>
          <p:nvPr/>
        </p:nvSpPr>
        <p:spPr>
          <a:xfrm>
            <a:off x="521622" y="1063092"/>
            <a:ext cx="13892260" cy="6977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D4DCF2F-7CF9-2AE6-AC95-D3CE6DF29DE6}"/>
              </a:ext>
            </a:extLst>
          </p:cNvPr>
          <p:cNvSpPr/>
          <p:nvPr/>
        </p:nvSpPr>
        <p:spPr>
          <a:xfrm>
            <a:off x="3151414" y="384477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AC32945-0668-AFC2-617D-7B61F4BE0E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pic>
        <p:nvPicPr>
          <p:cNvPr id="14" name="Image 0" descr="preencoded.png">
            <a:extLst>
              <a:ext uri="{FF2B5EF4-FFF2-40B4-BE49-F238E27FC236}">
                <a16:creationId xmlns:a16="http://schemas.microsoft.com/office/drawing/2014/main" id="{6B845655-998E-26DE-80C4-FDD8E211E34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3090" y="1604869"/>
            <a:ext cx="3945142" cy="5917713"/>
          </a:xfrm>
          <a:prstGeom prst="rect">
            <a:avLst/>
          </a:prstGeom>
        </p:spPr>
      </p:pic>
      <p:sp>
        <p:nvSpPr>
          <p:cNvPr id="15" name="Text 0">
            <a:extLst>
              <a:ext uri="{FF2B5EF4-FFF2-40B4-BE49-F238E27FC236}">
                <a16:creationId xmlns:a16="http://schemas.microsoft.com/office/drawing/2014/main" id="{BA1B896F-E17E-88C8-4371-66CBB923336F}"/>
              </a:ext>
            </a:extLst>
          </p:cNvPr>
          <p:cNvSpPr/>
          <p:nvPr/>
        </p:nvSpPr>
        <p:spPr>
          <a:xfrm>
            <a:off x="8038829" y="2880896"/>
            <a:ext cx="910471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7" name="Text 1">
            <a:extLst>
              <a:ext uri="{FF2B5EF4-FFF2-40B4-BE49-F238E27FC236}">
                <a16:creationId xmlns:a16="http://schemas.microsoft.com/office/drawing/2014/main" id="{B4FFD4B4-784B-E64E-6290-07EF8F7B4995}"/>
              </a:ext>
            </a:extLst>
          </p:cNvPr>
          <p:cNvSpPr/>
          <p:nvPr/>
        </p:nvSpPr>
        <p:spPr>
          <a:xfrm>
            <a:off x="1392880" y="3522844"/>
            <a:ext cx="7556421" cy="9922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التطبيق العملي: بناء الصورة الذهنية خطوة بخطوة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9" name="Text 2">
            <a:extLst>
              <a:ext uri="{FF2B5EF4-FFF2-40B4-BE49-F238E27FC236}">
                <a16:creationId xmlns:a16="http://schemas.microsoft.com/office/drawing/2014/main" id="{6761FD88-5252-62BA-6755-770673F48488}"/>
              </a:ext>
            </a:extLst>
          </p:cNvPr>
          <p:cNvSpPr/>
          <p:nvPr/>
        </p:nvSpPr>
        <p:spPr>
          <a:xfrm>
            <a:off x="1392880" y="4563726"/>
            <a:ext cx="75564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بعد فهم المفاهيم النظرية والاطلاع على الأمثلة الواقعية، ننتقل الآن إلى الجانب التطبيقي: كيف نبني صورة ذهنية إيجابية في العصر الرقمي؟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9A579C-F7DC-CAB8-B4C9-723035AA09D6}"/>
              </a:ext>
            </a:extLst>
          </p:cNvPr>
          <p:cNvSpPr/>
          <p:nvPr/>
        </p:nvSpPr>
        <p:spPr>
          <a:xfrm>
            <a:off x="4213489" y="54203"/>
            <a:ext cx="1043371" cy="92911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دم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lang="ar-EG" b="1" kern="0" dirty="0">
                <a:solidFill>
                  <a:schemeClr val="bg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ثامناً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ar-EG" sz="132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rPr>
              <a:t>ة</a:t>
            </a:r>
          </a:p>
        </p:txBody>
      </p:sp>
    </p:spTree>
    <p:extLst>
      <p:ext uri="{BB962C8B-B14F-4D97-AF65-F5344CB8AC3E}">
        <p14:creationId xmlns:p14="http://schemas.microsoft.com/office/powerpoint/2010/main" val="13611524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618B27-AEEE-9B44-3F9E-D997C470F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0B10170-1F56-9D5F-63E9-04BA85D56658}"/>
              </a:ext>
            </a:extLst>
          </p:cNvPr>
          <p:cNvSpPr/>
          <p:nvPr/>
        </p:nvSpPr>
        <p:spPr>
          <a:xfrm>
            <a:off x="521622" y="1063092"/>
            <a:ext cx="13892260" cy="6977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510FE8B-D374-3A90-809B-C8B15FDC4C28}"/>
              </a:ext>
            </a:extLst>
          </p:cNvPr>
          <p:cNvSpPr/>
          <p:nvPr/>
        </p:nvSpPr>
        <p:spPr>
          <a:xfrm>
            <a:off x="3151414" y="384477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CF613BA-AA59-DC13-1B2B-5BF1DED427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104715"/>
            <a:ext cx="2766169" cy="1291612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4A24A7B4-1BB3-5060-53B7-3B7B44345E6B}"/>
              </a:ext>
            </a:extLst>
          </p:cNvPr>
          <p:cNvSpPr/>
          <p:nvPr/>
        </p:nvSpPr>
        <p:spPr>
          <a:xfrm>
            <a:off x="7193518" y="1373862"/>
            <a:ext cx="6643092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المرحلة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الأولى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: التحليل والتشخيص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51B59985-406C-5B6F-E2AA-B960CE3935E5}"/>
              </a:ext>
            </a:extLst>
          </p:cNvPr>
          <p:cNvSpPr/>
          <p:nvPr/>
        </p:nvSpPr>
        <p:spPr>
          <a:xfrm>
            <a:off x="7414498" y="2762964"/>
            <a:ext cx="6124456" cy="198358"/>
          </a:xfrm>
          <a:prstGeom prst="roundRect">
            <a:avLst>
              <a:gd name="adj" fmla="val 42025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157051C5-77BF-FF15-002A-558042BBF287}"/>
              </a:ext>
            </a:extLst>
          </p:cNvPr>
          <p:cNvSpPr/>
          <p:nvPr/>
        </p:nvSpPr>
        <p:spPr>
          <a:xfrm>
            <a:off x="13241298" y="2564487"/>
            <a:ext cx="595313" cy="595313"/>
          </a:xfrm>
          <a:prstGeom prst="roundRect">
            <a:avLst>
              <a:gd name="adj" fmla="val 76800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8F7D94E4-8AED-E0F5-2EEF-23471D53AF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90126" y="2713315"/>
            <a:ext cx="297656" cy="297656"/>
          </a:xfrm>
          <a:prstGeom prst="rect">
            <a:avLst/>
          </a:prstGeom>
        </p:spPr>
      </p:pic>
      <p:sp>
        <p:nvSpPr>
          <p:cNvPr id="7" name="Text 3">
            <a:extLst>
              <a:ext uri="{FF2B5EF4-FFF2-40B4-BE49-F238E27FC236}">
                <a16:creationId xmlns:a16="http://schemas.microsoft.com/office/drawing/2014/main" id="{DFED81CF-3B70-1DC9-571A-F8AB2B3EDD5D}"/>
              </a:ext>
            </a:extLst>
          </p:cNvPr>
          <p:cNvSpPr/>
          <p:nvPr/>
        </p:nvSpPr>
        <p:spPr>
          <a:xfrm>
            <a:off x="11157347" y="335815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تحليل الصورة الحالية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1E1048D3-0511-2195-0036-8067F152B530}"/>
              </a:ext>
            </a:extLst>
          </p:cNvPr>
          <p:cNvSpPr/>
          <p:nvPr/>
        </p:nvSpPr>
        <p:spPr>
          <a:xfrm>
            <a:off x="7612737" y="3787378"/>
            <a:ext cx="602551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استخدام أدوات Sentiment Analysis وRepTrak لفهم كيف يرى الجمهور المنظمة حالياً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Shape 5">
            <a:extLst>
              <a:ext uri="{FF2B5EF4-FFF2-40B4-BE49-F238E27FC236}">
                <a16:creationId xmlns:a16="http://schemas.microsoft.com/office/drawing/2014/main" id="{932E8526-601E-F417-7E07-74376CA2913A}"/>
              </a:ext>
            </a:extLst>
          </p:cNvPr>
          <p:cNvSpPr/>
          <p:nvPr/>
        </p:nvSpPr>
        <p:spPr>
          <a:xfrm>
            <a:off x="793909" y="2465308"/>
            <a:ext cx="6124456" cy="198358"/>
          </a:xfrm>
          <a:prstGeom prst="roundRect">
            <a:avLst>
              <a:gd name="adj" fmla="val 42025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6">
            <a:extLst>
              <a:ext uri="{FF2B5EF4-FFF2-40B4-BE49-F238E27FC236}">
                <a16:creationId xmlns:a16="http://schemas.microsoft.com/office/drawing/2014/main" id="{0725CC83-3DEE-0DC0-EA66-30BBB1A6BC6D}"/>
              </a:ext>
            </a:extLst>
          </p:cNvPr>
          <p:cNvSpPr/>
          <p:nvPr/>
        </p:nvSpPr>
        <p:spPr>
          <a:xfrm>
            <a:off x="6620708" y="2266831"/>
            <a:ext cx="595313" cy="595313"/>
          </a:xfrm>
          <a:prstGeom prst="roundRect">
            <a:avLst>
              <a:gd name="adj" fmla="val 76800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id="{7807B1A2-6FB6-3DB9-B03B-5DFB6929AE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69537" y="2415659"/>
            <a:ext cx="297656" cy="297656"/>
          </a:xfrm>
          <a:prstGeom prst="rect">
            <a:avLst/>
          </a:prstGeom>
        </p:spPr>
      </p:pic>
      <p:sp>
        <p:nvSpPr>
          <p:cNvPr id="12" name="Text 7">
            <a:extLst>
              <a:ext uri="{FF2B5EF4-FFF2-40B4-BE49-F238E27FC236}">
                <a16:creationId xmlns:a16="http://schemas.microsoft.com/office/drawing/2014/main" id="{42B4D117-24E3-CE7C-04A9-07478AEDCD25}"/>
              </a:ext>
            </a:extLst>
          </p:cNvPr>
          <p:cNvSpPr/>
          <p:nvPr/>
        </p:nvSpPr>
        <p:spPr>
          <a:xfrm>
            <a:off x="4307086" y="3060502"/>
            <a:ext cx="271057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تحديد الصورة المرغوبة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Text 8">
            <a:extLst>
              <a:ext uri="{FF2B5EF4-FFF2-40B4-BE49-F238E27FC236}">
                <a16:creationId xmlns:a16="http://schemas.microsoft.com/office/drawing/2014/main" id="{0C09408C-9976-E89F-A1E1-5BC1B9BED336}"/>
              </a:ext>
            </a:extLst>
          </p:cNvPr>
          <p:cNvSpPr/>
          <p:nvPr/>
        </p:nvSpPr>
        <p:spPr>
          <a:xfrm>
            <a:off x="992148" y="3489722"/>
            <a:ext cx="6025515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رسم صورة واضحة للتصور الذي نريد بناءه في أذهان الجمهور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6" name="Shape 9">
            <a:extLst>
              <a:ext uri="{FF2B5EF4-FFF2-40B4-BE49-F238E27FC236}">
                <a16:creationId xmlns:a16="http://schemas.microsoft.com/office/drawing/2014/main" id="{B0E2958D-96FF-71F0-E5D6-F21AAD6C2354}"/>
              </a:ext>
            </a:extLst>
          </p:cNvPr>
          <p:cNvSpPr/>
          <p:nvPr/>
        </p:nvSpPr>
        <p:spPr>
          <a:xfrm>
            <a:off x="7414498" y="5315307"/>
            <a:ext cx="6124456" cy="198358"/>
          </a:xfrm>
          <a:prstGeom prst="roundRect">
            <a:avLst>
              <a:gd name="adj" fmla="val 42025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0">
            <a:extLst>
              <a:ext uri="{FF2B5EF4-FFF2-40B4-BE49-F238E27FC236}">
                <a16:creationId xmlns:a16="http://schemas.microsoft.com/office/drawing/2014/main" id="{6AAA559E-1FCB-2A81-A0AD-7A0106B82BB4}"/>
              </a:ext>
            </a:extLst>
          </p:cNvPr>
          <p:cNvSpPr/>
          <p:nvPr/>
        </p:nvSpPr>
        <p:spPr>
          <a:xfrm>
            <a:off x="13241298" y="5116830"/>
            <a:ext cx="595313" cy="595313"/>
          </a:xfrm>
          <a:prstGeom prst="roundRect">
            <a:avLst>
              <a:gd name="adj" fmla="val 76800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1" name="Image 2" descr="preencoded.png">
            <a:extLst>
              <a:ext uri="{FF2B5EF4-FFF2-40B4-BE49-F238E27FC236}">
                <a16:creationId xmlns:a16="http://schemas.microsoft.com/office/drawing/2014/main" id="{CADDE618-96D9-EC05-7849-BF91D1F108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3390126" y="5265658"/>
            <a:ext cx="297656" cy="297656"/>
          </a:xfrm>
          <a:prstGeom prst="rect">
            <a:avLst/>
          </a:prstGeom>
        </p:spPr>
      </p:pic>
      <p:sp>
        <p:nvSpPr>
          <p:cNvPr id="22" name="Text 11">
            <a:extLst>
              <a:ext uri="{FF2B5EF4-FFF2-40B4-BE49-F238E27FC236}">
                <a16:creationId xmlns:a16="http://schemas.microsoft.com/office/drawing/2014/main" id="{89B3AD38-22D5-126E-14B7-6C8A74056612}"/>
              </a:ext>
            </a:extLst>
          </p:cNvPr>
          <p:cNvSpPr/>
          <p:nvPr/>
        </p:nvSpPr>
        <p:spPr>
          <a:xfrm>
            <a:off x="11157347" y="591050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قياس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الفجوة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3" name="Text 12">
            <a:extLst>
              <a:ext uri="{FF2B5EF4-FFF2-40B4-BE49-F238E27FC236}">
                <a16:creationId xmlns:a16="http://schemas.microsoft.com/office/drawing/2014/main" id="{7A6E8767-58AF-9714-6072-30EAF0A0BBF8}"/>
              </a:ext>
            </a:extLst>
          </p:cNvPr>
          <p:cNvSpPr/>
          <p:nvPr/>
        </p:nvSpPr>
        <p:spPr>
          <a:xfrm>
            <a:off x="7612737" y="6339721"/>
            <a:ext cx="6025515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تحديد المسافة بين الصورة الحالية والمرغوبة لوضع أهداف واقعية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4" name="Shape 13">
            <a:extLst>
              <a:ext uri="{FF2B5EF4-FFF2-40B4-BE49-F238E27FC236}">
                <a16:creationId xmlns:a16="http://schemas.microsoft.com/office/drawing/2014/main" id="{A0619087-539D-34AB-A9D7-B98F68D4E1B8}"/>
              </a:ext>
            </a:extLst>
          </p:cNvPr>
          <p:cNvSpPr/>
          <p:nvPr/>
        </p:nvSpPr>
        <p:spPr>
          <a:xfrm>
            <a:off x="793909" y="5017651"/>
            <a:ext cx="6124456" cy="198358"/>
          </a:xfrm>
          <a:prstGeom prst="roundRect">
            <a:avLst>
              <a:gd name="adj" fmla="val 42025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Shape 14">
            <a:extLst>
              <a:ext uri="{FF2B5EF4-FFF2-40B4-BE49-F238E27FC236}">
                <a16:creationId xmlns:a16="http://schemas.microsoft.com/office/drawing/2014/main" id="{106C1A50-BE45-2A83-DF6C-56FEE1E1348F}"/>
              </a:ext>
            </a:extLst>
          </p:cNvPr>
          <p:cNvSpPr/>
          <p:nvPr/>
        </p:nvSpPr>
        <p:spPr>
          <a:xfrm>
            <a:off x="6620708" y="4819174"/>
            <a:ext cx="595313" cy="595313"/>
          </a:xfrm>
          <a:prstGeom prst="roundRect">
            <a:avLst>
              <a:gd name="adj" fmla="val 76800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7" name="Image 3" descr="preencoded.png">
            <a:extLst>
              <a:ext uri="{FF2B5EF4-FFF2-40B4-BE49-F238E27FC236}">
                <a16:creationId xmlns:a16="http://schemas.microsoft.com/office/drawing/2014/main" id="{485BC30B-92D6-E513-CDC0-C335E473FA0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769537" y="4968002"/>
            <a:ext cx="297656" cy="297656"/>
          </a:xfrm>
          <a:prstGeom prst="rect">
            <a:avLst/>
          </a:prstGeom>
        </p:spPr>
      </p:pic>
      <p:sp>
        <p:nvSpPr>
          <p:cNvPr id="28" name="Text 15">
            <a:extLst>
              <a:ext uri="{FF2B5EF4-FFF2-40B4-BE49-F238E27FC236}">
                <a16:creationId xmlns:a16="http://schemas.microsoft.com/office/drawing/2014/main" id="{54586962-E137-0EC1-E0E4-56BF0606B6B1}"/>
              </a:ext>
            </a:extLst>
          </p:cNvPr>
          <p:cNvSpPr/>
          <p:nvPr/>
        </p:nvSpPr>
        <p:spPr>
          <a:xfrm>
            <a:off x="4536758" y="561284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تحليل الجمهور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9" name="Text 16">
            <a:extLst>
              <a:ext uri="{FF2B5EF4-FFF2-40B4-BE49-F238E27FC236}">
                <a16:creationId xmlns:a16="http://schemas.microsoft.com/office/drawing/2014/main" id="{3D22E9FC-2845-B345-C6AA-6111580487B5}"/>
              </a:ext>
            </a:extLst>
          </p:cNvPr>
          <p:cNvSpPr/>
          <p:nvPr/>
        </p:nvSpPr>
        <p:spPr>
          <a:xfrm>
            <a:off x="992148" y="6042065"/>
            <a:ext cx="6025515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فهم احتياجات وتوقعات الجماهير المختلفة وكيف يتفاعلون رقمياً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9670310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24E3D-C4B9-5F0F-6FF6-5C4C9FE239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275363-522C-197D-B0C2-C19E94CFD399}"/>
              </a:ext>
            </a:extLst>
          </p:cNvPr>
          <p:cNvSpPr/>
          <p:nvPr/>
        </p:nvSpPr>
        <p:spPr>
          <a:xfrm>
            <a:off x="521622" y="1063092"/>
            <a:ext cx="13892260" cy="6977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7339116-F14D-D605-42AC-65CC9F4CAB05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F14AF47-9F4F-E88A-BCF8-2E556F9B64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sp>
        <p:nvSpPr>
          <p:cNvPr id="14" name="Text 0">
            <a:extLst>
              <a:ext uri="{FF2B5EF4-FFF2-40B4-BE49-F238E27FC236}">
                <a16:creationId xmlns:a16="http://schemas.microsoft.com/office/drawing/2014/main" id="{718F6E0A-166B-C856-54D4-50FE28708D8A}"/>
              </a:ext>
            </a:extLst>
          </p:cNvPr>
          <p:cNvSpPr/>
          <p:nvPr/>
        </p:nvSpPr>
        <p:spPr>
          <a:xfrm>
            <a:off x="7772881" y="478763"/>
            <a:ext cx="5224224" cy="373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المرحلة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الثانية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: التخطيط الاستراتيجي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5" name="Text 1">
            <a:extLst>
              <a:ext uri="{FF2B5EF4-FFF2-40B4-BE49-F238E27FC236}">
                <a16:creationId xmlns:a16="http://schemas.microsoft.com/office/drawing/2014/main" id="{4EBE55F8-6D50-F6B2-FDFC-91B09F409281}"/>
              </a:ext>
            </a:extLst>
          </p:cNvPr>
          <p:cNvSpPr/>
          <p:nvPr/>
        </p:nvSpPr>
        <p:spPr>
          <a:xfrm>
            <a:off x="5327404" y="1625007"/>
            <a:ext cx="2040731" cy="233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تحديد الرسائل الرئيسية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7" name="Text 2">
            <a:extLst>
              <a:ext uri="{FF2B5EF4-FFF2-40B4-BE49-F238E27FC236}">
                <a16:creationId xmlns:a16="http://schemas.microsoft.com/office/drawing/2014/main" id="{8B4844DF-8EBB-7621-6D20-4F095ABBF415}"/>
              </a:ext>
            </a:extLst>
          </p:cNvPr>
          <p:cNvSpPr/>
          <p:nvPr/>
        </p:nvSpPr>
        <p:spPr>
          <a:xfrm>
            <a:off x="2185039" y="2065587"/>
            <a:ext cx="5215890" cy="2388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ما هي القيم الأساسية التي نريد إيصالها؟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ED02F7B0-7FFB-40B1-4540-0D08D1BA8726}"/>
              </a:ext>
            </a:extLst>
          </p:cNvPr>
          <p:cNvSpPr/>
          <p:nvPr/>
        </p:nvSpPr>
        <p:spPr>
          <a:xfrm>
            <a:off x="2185039" y="2457033"/>
            <a:ext cx="5215890" cy="2388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ما هي نقاط التميز التي نريد التركيز عليها؟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0" name="Text 4">
            <a:extLst>
              <a:ext uri="{FF2B5EF4-FFF2-40B4-BE49-F238E27FC236}">
                <a16:creationId xmlns:a16="http://schemas.microsoft.com/office/drawing/2014/main" id="{40235BDF-45C3-8A00-A8E2-BF9DBA8C1201}"/>
              </a:ext>
            </a:extLst>
          </p:cNvPr>
          <p:cNvSpPr/>
          <p:nvPr/>
        </p:nvSpPr>
        <p:spPr>
          <a:xfrm>
            <a:off x="2185039" y="2872720"/>
            <a:ext cx="5215890" cy="2388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كيف نريد أن يشعر الجمهور تجاهنا؟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Text 5">
            <a:extLst>
              <a:ext uri="{FF2B5EF4-FFF2-40B4-BE49-F238E27FC236}">
                <a16:creationId xmlns:a16="http://schemas.microsoft.com/office/drawing/2014/main" id="{0B58D0C0-68C5-7B10-9E64-CB34668CD631}"/>
              </a:ext>
            </a:extLst>
          </p:cNvPr>
          <p:cNvSpPr/>
          <p:nvPr/>
        </p:nvSpPr>
        <p:spPr>
          <a:xfrm>
            <a:off x="5266020" y="3719716"/>
            <a:ext cx="2096214" cy="233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اختيار القنوات المناسبة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2" name="Text 6">
            <a:extLst>
              <a:ext uri="{FF2B5EF4-FFF2-40B4-BE49-F238E27FC236}">
                <a16:creationId xmlns:a16="http://schemas.microsoft.com/office/drawing/2014/main" id="{37E835FF-C0D4-167F-783F-7238B11AE4CA}"/>
              </a:ext>
            </a:extLst>
          </p:cNvPr>
          <p:cNvSpPr/>
          <p:nvPr/>
        </p:nvSpPr>
        <p:spPr>
          <a:xfrm>
            <a:off x="2185039" y="4196782"/>
            <a:ext cx="5215890" cy="2388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تحديد المنصات الرقمية الأكثر فعالية للوصول للجمهور المستهدف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3" name="Text 7">
            <a:extLst>
              <a:ext uri="{FF2B5EF4-FFF2-40B4-BE49-F238E27FC236}">
                <a16:creationId xmlns:a16="http://schemas.microsoft.com/office/drawing/2014/main" id="{5CD6C5DB-582E-6609-7BA7-B6DC976F1E35}"/>
              </a:ext>
            </a:extLst>
          </p:cNvPr>
          <p:cNvSpPr/>
          <p:nvPr/>
        </p:nvSpPr>
        <p:spPr>
          <a:xfrm>
            <a:off x="2185039" y="4707647"/>
            <a:ext cx="5215890" cy="2388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التوازن بين القنوات المملوكة والمكتسبة والمدفوعة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Text 8">
            <a:extLst>
              <a:ext uri="{FF2B5EF4-FFF2-40B4-BE49-F238E27FC236}">
                <a16:creationId xmlns:a16="http://schemas.microsoft.com/office/drawing/2014/main" id="{5BF3661D-2C33-E126-9748-3A0E05EB885C}"/>
              </a:ext>
            </a:extLst>
          </p:cNvPr>
          <p:cNvSpPr/>
          <p:nvPr/>
        </p:nvSpPr>
        <p:spPr>
          <a:xfrm>
            <a:off x="2185039" y="5205924"/>
            <a:ext cx="5215890" cy="2388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تخصيص المحتوى لكل منصة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5" name="Image 0" descr="preencoded.png">
            <a:extLst>
              <a:ext uri="{FF2B5EF4-FFF2-40B4-BE49-F238E27FC236}">
                <a16:creationId xmlns:a16="http://schemas.microsoft.com/office/drawing/2014/main" id="{A8C0E173-75EA-6066-23DA-6592CC6DCF6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5433" y="1858370"/>
            <a:ext cx="5215890" cy="5215890"/>
          </a:xfrm>
          <a:prstGeom prst="rect">
            <a:avLst/>
          </a:prstGeom>
        </p:spPr>
      </p:pic>
      <p:sp>
        <p:nvSpPr>
          <p:cNvPr id="36" name="Text 9">
            <a:extLst>
              <a:ext uri="{FF2B5EF4-FFF2-40B4-BE49-F238E27FC236}">
                <a16:creationId xmlns:a16="http://schemas.microsoft.com/office/drawing/2014/main" id="{D639A5EF-B047-A5DA-FB9E-6763F7868FA1}"/>
              </a:ext>
            </a:extLst>
          </p:cNvPr>
          <p:cNvSpPr/>
          <p:nvPr/>
        </p:nvSpPr>
        <p:spPr>
          <a:xfrm>
            <a:off x="5304715" y="6035681"/>
            <a:ext cx="2057519" cy="233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تصميم الهوية البصرية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7" name="Text 10">
            <a:extLst>
              <a:ext uri="{FF2B5EF4-FFF2-40B4-BE49-F238E27FC236}">
                <a16:creationId xmlns:a16="http://schemas.microsoft.com/office/drawing/2014/main" id="{10B450EE-3C94-3613-CB0A-2F13A7B6949E}"/>
              </a:ext>
            </a:extLst>
          </p:cNvPr>
          <p:cNvSpPr/>
          <p:nvPr/>
        </p:nvSpPr>
        <p:spPr>
          <a:xfrm>
            <a:off x="2404439" y="6506681"/>
            <a:ext cx="5215890" cy="2388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توحيد Visual Identity عبر جميع المنصات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8" name="Text 11">
            <a:extLst>
              <a:ext uri="{FF2B5EF4-FFF2-40B4-BE49-F238E27FC236}">
                <a16:creationId xmlns:a16="http://schemas.microsoft.com/office/drawing/2014/main" id="{E7718763-D4EF-B2EE-991C-EABE5C6F7272}"/>
              </a:ext>
            </a:extLst>
          </p:cNvPr>
          <p:cNvSpPr/>
          <p:nvPr/>
        </p:nvSpPr>
        <p:spPr>
          <a:xfrm>
            <a:off x="2404439" y="6911691"/>
            <a:ext cx="5215890" cy="2388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اختيار الألوان والخطوط والأسلوب البصري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9" name="Text 12">
            <a:extLst>
              <a:ext uri="{FF2B5EF4-FFF2-40B4-BE49-F238E27FC236}">
                <a16:creationId xmlns:a16="http://schemas.microsoft.com/office/drawing/2014/main" id="{064C72E1-C7E1-57CB-F025-B5877B75EAC6}"/>
              </a:ext>
            </a:extLst>
          </p:cNvPr>
          <p:cNvSpPr/>
          <p:nvPr/>
        </p:nvSpPr>
        <p:spPr>
          <a:xfrm>
            <a:off x="2404439" y="7325138"/>
            <a:ext cx="5215890" cy="2388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185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إنشاء دليل استخدام العلامة التجارية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497616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1909E1-C90D-AF78-268B-B530214B3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4058AFA-CD6B-F4B9-AB3B-CF4F83D3720E}"/>
              </a:ext>
            </a:extLst>
          </p:cNvPr>
          <p:cNvSpPr/>
          <p:nvPr/>
        </p:nvSpPr>
        <p:spPr>
          <a:xfrm>
            <a:off x="369070" y="1575555"/>
            <a:ext cx="13892260" cy="64197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DF05E0B-3261-DE5A-FE36-0913CF042B1F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46A360D-98E8-99C1-6C8B-6CDB3EECCD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9FDEBA3F-FC77-98C3-C238-653544DF27EC}"/>
              </a:ext>
            </a:extLst>
          </p:cNvPr>
          <p:cNvSpPr/>
          <p:nvPr/>
        </p:nvSpPr>
        <p:spPr>
          <a:xfrm>
            <a:off x="7914286" y="742416"/>
            <a:ext cx="5796201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المرحلة الثالثة: إنشاء المحتوى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5B683254-4E76-71AA-013D-E19685066C6C}"/>
              </a:ext>
            </a:extLst>
          </p:cNvPr>
          <p:cNvSpPr/>
          <p:nvPr/>
        </p:nvSpPr>
        <p:spPr>
          <a:xfrm>
            <a:off x="9895284" y="289274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القصص الإنسانية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CD916323-F744-1320-6867-9C5295508BB8}"/>
              </a:ext>
            </a:extLst>
          </p:cNvPr>
          <p:cNvSpPr/>
          <p:nvPr/>
        </p:nvSpPr>
        <p:spPr>
          <a:xfrm>
            <a:off x="9895284" y="3321963"/>
            <a:ext cx="394132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سرد قصص حقيقية تربط الجمهور عاطفياً بالعلامة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0A1C9D14-886F-FF4E-D9CF-24E15E82BA3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278737"/>
            <a:ext cx="4564975" cy="4564975"/>
          </a:xfrm>
          <a:prstGeom prst="rect">
            <a:avLst/>
          </a:prstGeom>
        </p:spPr>
      </p:pic>
      <p:pic>
        <p:nvPicPr>
          <p:cNvPr id="7" name="Image 1" descr="preencoded.png">
            <a:extLst>
              <a:ext uri="{FF2B5EF4-FFF2-40B4-BE49-F238E27FC236}">
                <a16:creationId xmlns:a16="http://schemas.microsoft.com/office/drawing/2014/main" id="{2C15E1D4-48CC-4E70-3BE3-9FCF0F6AB0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59093" y="3473470"/>
            <a:ext cx="296942" cy="296942"/>
          </a:xfrm>
          <a:prstGeom prst="rect">
            <a:avLst/>
          </a:prstGeom>
        </p:spPr>
      </p:pic>
      <p:sp>
        <p:nvSpPr>
          <p:cNvPr id="8" name="Text 3">
            <a:extLst>
              <a:ext uri="{FF2B5EF4-FFF2-40B4-BE49-F238E27FC236}">
                <a16:creationId xmlns:a16="http://schemas.microsoft.com/office/drawing/2014/main" id="{DBD5AE1D-664B-D58D-7CAF-81E4098F5333}"/>
              </a:ext>
            </a:extLst>
          </p:cNvPr>
          <p:cNvSpPr/>
          <p:nvPr/>
        </p:nvSpPr>
        <p:spPr>
          <a:xfrm>
            <a:off x="2254091" y="251400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المحتوى التعليمي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B6F518A5-C50D-5268-8CBB-7FC0CDF54554}"/>
              </a:ext>
            </a:extLst>
          </p:cNvPr>
          <p:cNvSpPr/>
          <p:nvPr/>
        </p:nvSpPr>
        <p:spPr>
          <a:xfrm>
            <a:off x="793790" y="2943225"/>
            <a:ext cx="3941207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تقديم قيمة حقيقية من خلال محتوى مفيد ومثري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0" name="Image 2" descr="preencoded.png">
            <a:extLst>
              <a:ext uri="{FF2B5EF4-FFF2-40B4-BE49-F238E27FC236}">
                <a16:creationId xmlns:a16="http://schemas.microsoft.com/office/drawing/2014/main" id="{886D6278-486B-87C4-B748-2E644A25DBF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278737"/>
            <a:ext cx="4564975" cy="4564975"/>
          </a:xfrm>
          <a:prstGeom prst="rect">
            <a:avLst/>
          </a:prstGeom>
        </p:spPr>
      </p:pic>
      <p:pic>
        <p:nvPicPr>
          <p:cNvPr id="11" name="Image 3" descr="preencoded.png">
            <a:extLst>
              <a:ext uri="{FF2B5EF4-FFF2-40B4-BE49-F238E27FC236}">
                <a16:creationId xmlns:a16="http://schemas.microsoft.com/office/drawing/2014/main" id="{CF0BC278-2627-10D9-539E-FCD9CEA1ED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72798" y="2893040"/>
            <a:ext cx="296942" cy="296942"/>
          </a:xfrm>
          <a:prstGeom prst="rect">
            <a:avLst/>
          </a:prstGeom>
        </p:spPr>
      </p:pic>
      <p:sp>
        <p:nvSpPr>
          <p:cNvPr id="12" name="Text 5">
            <a:extLst>
              <a:ext uri="{FF2B5EF4-FFF2-40B4-BE49-F238E27FC236}">
                <a16:creationId xmlns:a16="http://schemas.microsoft.com/office/drawing/2014/main" id="{98FCCCA3-0AAD-E05A-A0F1-C9D2CC6774B1}"/>
              </a:ext>
            </a:extLst>
          </p:cNvPr>
          <p:cNvSpPr/>
          <p:nvPr/>
        </p:nvSpPr>
        <p:spPr>
          <a:xfrm>
            <a:off x="2154912" y="434649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المحتوى الترفيهي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DDF55E1D-3FA8-BCE5-54A8-91D96B4319EE}"/>
              </a:ext>
            </a:extLst>
          </p:cNvPr>
          <p:cNvSpPr/>
          <p:nvPr/>
        </p:nvSpPr>
        <p:spPr>
          <a:xfrm>
            <a:off x="793790" y="4775716"/>
            <a:ext cx="3842028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إنشاء محتوى جذاب يحقق انتشاراً واسعاً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6" name="Image 4" descr="preencoded.png">
            <a:extLst>
              <a:ext uri="{FF2B5EF4-FFF2-40B4-BE49-F238E27FC236}">
                <a16:creationId xmlns:a16="http://schemas.microsoft.com/office/drawing/2014/main" id="{570F2C57-2A45-447D-7E42-4C02B8F10F3C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278737"/>
            <a:ext cx="4564975" cy="4564975"/>
          </a:xfrm>
          <a:prstGeom prst="rect">
            <a:avLst/>
          </a:prstGeom>
        </p:spPr>
      </p:pic>
      <p:pic>
        <p:nvPicPr>
          <p:cNvPr id="20" name="Image 5" descr="preencoded.png">
            <a:extLst>
              <a:ext uri="{FF2B5EF4-FFF2-40B4-BE49-F238E27FC236}">
                <a16:creationId xmlns:a16="http://schemas.microsoft.com/office/drawing/2014/main" id="{C4A91057-804E-2549-7FF7-2E6C52DFE6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568851" y="4412635"/>
            <a:ext cx="296942" cy="296942"/>
          </a:xfrm>
          <a:prstGeom prst="rect">
            <a:avLst/>
          </a:prstGeom>
        </p:spPr>
      </p:pic>
      <p:sp>
        <p:nvSpPr>
          <p:cNvPr id="21" name="Text 7">
            <a:extLst>
              <a:ext uri="{FF2B5EF4-FFF2-40B4-BE49-F238E27FC236}">
                <a16:creationId xmlns:a16="http://schemas.microsoft.com/office/drawing/2014/main" id="{B4D3A0F2-5DF9-51A7-703F-713B059C430C}"/>
              </a:ext>
            </a:extLst>
          </p:cNvPr>
          <p:cNvSpPr/>
          <p:nvPr/>
        </p:nvSpPr>
        <p:spPr>
          <a:xfrm>
            <a:off x="2254091" y="586156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المحتوى الشفاف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2" name="Text 8">
            <a:extLst>
              <a:ext uri="{FF2B5EF4-FFF2-40B4-BE49-F238E27FC236}">
                <a16:creationId xmlns:a16="http://schemas.microsoft.com/office/drawing/2014/main" id="{6751DD99-1753-6B2D-48F7-3F63C004C6FE}"/>
              </a:ext>
            </a:extLst>
          </p:cNvPr>
          <p:cNvSpPr/>
          <p:nvPr/>
        </p:nvSpPr>
        <p:spPr>
          <a:xfrm>
            <a:off x="793790" y="6290786"/>
            <a:ext cx="3941207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مشاركة ما وراء الكواليس والعمليات الداخلية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3" name="Image 6" descr="preencoded.png">
            <a:extLst>
              <a:ext uri="{FF2B5EF4-FFF2-40B4-BE49-F238E27FC236}">
                <a16:creationId xmlns:a16="http://schemas.microsoft.com/office/drawing/2014/main" id="{DC1EF030-BDA9-98AC-05EE-EB42C019797C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278737"/>
            <a:ext cx="4564975" cy="4564975"/>
          </a:xfrm>
          <a:prstGeom prst="rect">
            <a:avLst/>
          </a:prstGeom>
        </p:spPr>
      </p:pic>
      <p:pic>
        <p:nvPicPr>
          <p:cNvPr id="24" name="Image 7" descr="preencoded.png">
            <a:extLst>
              <a:ext uri="{FF2B5EF4-FFF2-40B4-BE49-F238E27FC236}">
                <a16:creationId xmlns:a16="http://schemas.microsoft.com/office/drawing/2014/main" id="{2D8B0E2F-D365-1381-E756-70336E2BE01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672798" y="5932230"/>
            <a:ext cx="296942" cy="296942"/>
          </a:xfrm>
          <a:prstGeom prst="rect">
            <a:avLst/>
          </a:prstGeom>
        </p:spPr>
      </p:pic>
      <p:sp>
        <p:nvSpPr>
          <p:cNvPr id="26" name="Text 9">
            <a:extLst>
              <a:ext uri="{FF2B5EF4-FFF2-40B4-BE49-F238E27FC236}">
                <a16:creationId xmlns:a16="http://schemas.microsoft.com/office/drawing/2014/main" id="{318257CF-B1FA-482F-AE0D-B59D1D16253A}"/>
              </a:ext>
            </a:extLst>
          </p:cNvPr>
          <p:cNvSpPr/>
          <p:nvPr/>
        </p:nvSpPr>
        <p:spPr>
          <a:xfrm>
            <a:off x="9895284" y="5482828"/>
            <a:ext cx="253662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محتوى المستخدمين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7" name="Text 10">
            <a:extLst>
              <a:ext uri="{FF2B5EF4-FFF2-40B4-BE49-F238E27FC236}">
                <a16:creationId xmlns:a16="http://schemas.microsoft.com/office/drawing/2014/main" id="{F812B68C-46E6-B4E7-83A8-72A50DBB22BD}"/>
              </a:ext>
            </a:extLst>
          </p:cNvPr>
          <p:cNvSpPr/>
          <p:nvPr/>
        </p:nvSpPr>
        <p:spPr>
          <a:xfrm>
            <a:off x="9895284" y="5912048"/>
            <a:ext cx="394132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تشجيع UGC وإعادة نشره لتعزيز الأصالة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8" name="Image 8" descr="preencoded.png">
            <a:extLst>
              <a:ext uri="{FF2B5EF4-FFF2-40B4-BE49-F238E27FC236}">
                <a16:creationId xmlns:a16="http://schemas.microsoft.com/office/drawing/2014/main" id="{9DF7974A-379C-0FD4-5B04-72240087B257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278737"/>
            <a:ext cx="4564975" cy="4564975"/>
          </a:xfrm>
          <a:prstGeom prst="rect">
            <a:avLst/>
          </a:prstGeom>
        </p:spPr>
      </p:pic>
      <p:pic>
        <p:nvPicPr>
          <p:cNvPr id="29" name="Image 9" descr="preencoded.png">
            <a:extLst>
              <a:ext uri="{FF2B5EF4-FFF2-40B4-BE49-F238E27FC236}">
                <a16:creationId xmlns:a16="http://schemas.microsoft.com/office/drawing/2014/main" id="{A1F844C1-04E7-04EB-F0F1-57190C16EB6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8459093" y="5351800"/>
            <a:ext cx="296942" cy="29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0102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4E4F49-4C5D-C6B5-4108-741792FFA6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58724E-A8DC-F48F-385D-A15D1D2CA778}"/>
              </a:ext>
            </a:extLst>
          </p:cNvPr>
          <p:cNvSpPr/>
          <p:nvPr/>
        </p:nvSpPr>
        <p:spPr>
          <a:xfrm>
            <a:off x="369069" y="1546961"/>
            <a:ext cx="14087909" cy="65322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8F4B5A3-6746-3F1A-F023-96D712AEBE20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63F1814-4F7D-B784-32A0-2EACBF700E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sp>
        <p:nvSpPr>
          <p:cNvPr id="14" name="Text 0">
            <a:extLst>
              <a:ext uri="{FF2B5EF4-FFF2-40B4-BE49-F238E27FC236}">
                <a16:creationId xmlns:a16="http://schemas.microsoft.com/office/drawing/2014/main" id="{47383800-EAEE-46CA-E17F-8DC27DE8B0DF}"/>
              </a:ext>
            </a:extLst>
          </p:cNvPr>
          <p:cNvSpPr/>
          <p:nvPr/>
        </p:nvSpPr>
        <p:spPr>
          <a:xfrm>
            <a:off x="8096488" y="748486"/>
            <a:ext cx="5785842" cy="4675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6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المرحلة الرابعة: التنفيذ والتفاعل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5" name="Shape 1">
            <a:extLst>
              <a:ext uri="{FF2B5EF4-FFF2-40B4-BE49-F238E27FC236}">
                <a16:creationId xmlns:a16="http://schemas.microsoft.com/office/drawing/2014/main" id="{E2646919-8A99-7901-CBA6-BED4CDAEAD87}"/>
              </a:ext>
            </a:extLst>
          </p:cNvPr>
          <p:cNvSpPr/>
          <p:nvPr/>
        </p:nvSpPr>
        <p:spPr>
          <a:xfrm>
            <a:off x="13134261" y="1590020"/>
            <a:ext cx="748070" cy="1122164"/>
          </a:xfrm>
          <a:prstGeom prst="roundRect">
            <a:avLst>
              <a:gd name="adj" fmla="val 360050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2">
            <a:extLst>
              <a:ext uri="{FF2B5EF4-FFF2-40B4-BE49-F238E27FC236}">
                <a16:creationId xmlns:a16="http://schemas.microsoft.com/office/drawing/2014/main" id="{6E2A6DE0-FD4E-CD2A-60F1-18A6ACA94B81}"/>
              </a:ext>
            </a:extLst>
          </p:cNvPr>
          <p:cNvSpPr/>
          <p:nvPr/>
        </p:nvSpPr>
        <p:spPr>
          <a:xfrm>
            <a:off x="13368099" y="1975782"/>
            <a:ext cx="280511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1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D4D3E077-8839-5FFA-7576-5148B1055854}"/>
              </a:ext>
            </a:extLst>
          </p:cNvPr>
          <p:cNvSpPr/>
          <p:nvPr/>
        </p:nvSpPr>
        <p:spPr>
          <a:xfrm>
            <a:off x="10609302" y="1776948"/>
            <a:ext cx="2338030" cy="292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النشر المنتظم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0" name="Text 4">
            <a:extLst>
              <a:ext uri="{FF2B5EF4-FFF2-40B4-BE49-F238E27FC236}">
                <a16:creationId xmlns:a16="http://schemas.microsoft.com/office/drawing/2014/main" id="{0BF1910F-0196-1642-081F-BEEEE30A506B}"/>
              </a:ext>
            </a:extLst>
          </p:cNvPr>
          <p:cNvSpPr/>
          <p:nvPr/>
        </p:nvSpPr>
        <p:spPr>
          <a:xfrm>
            <a:off x="748070" y="2181403"/>
            <a:ext cx="12199263" cy="2992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الحفاظ على جدول نشر ثابت ومتسق عبر جميع المنصات لبناء التوقعات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Shape 5">
            <a:extLst>
              <a:ext uri="{FF2B5EF4-FFF2-40B4-BE49-F238E27FC236}">
                <a16:creationId xmlns:a16="http://schemas.microsoft.com/office/drawing/2014/main" id="{9C914D99-36F0-627F-333F-D702CF473722}"/>
              </a:ext>
            </a:extLst>
          </p:cNvPr>
          <p:cNvSpPr/>
          <p:nvPr/>
        </p:nvSpPr>
        <p:spPr>
          <a:xfrm>
            <a:off x="13134261" y="2899112"/>
            <a:ext cx="748070" cy="1122164"/>
          </a:xfrm>
          <a:prstGeom prst="roundRect">
            <a:avLst>
              <a:gd name="adj" fmla="val 360050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 6">
            <a:extLst>
              <a:ext uri="{FF2B5EF4-FFF2-40B4-BE49-F238E27FC236}">
                <a16:creationId xmlns:a16="http://schemas.microsoft.com/office/drawing/2014/main" id="{93203757-AA51-C4FF-7DF4-D30400B99EC0}"/>
              </a:ext>
            </a:extLst>
          </p:cNvPr>
          <p:cNvSpPr/>
          <p:nvPr/>
        </p:nvSpPr>
        <p:spPr>
          <a:xfrm>
            <a:off x="13368099" y="3284875"/>
            <a:ext cx="280511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2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3" name="Text 7">
            <a:extLst>
              <a:ext uri="{FF2B5EF4-FFF2-40B4-BE49-F238E27FC236}">
                <a16:creationId xmlns:a16="http://schemas.microsoft.com/office/drawing/2014/main" id="{764A66E9-20E3-69B6-2EB1-C3ADC9322EC8}"/>
              </a:ext>
            </a:extLst>
          </p:cNvPr>
          <p:cNvSpPr/>
          <p:nvPr/>
        </p:nvSpPr>
        <p:spPr>
          <a:xfrm>
            <a:off x="10609302" y="3086040"/>
            <a:ext cx="2338030" cy="292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التفاعل الفوري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Text 8">
            <a:extLst>
              <a:ext uri="{FF2B5EF4-FFF2-40B4-BE49-F238E27FC236}">
                <a16:creationId xmlns:a16="http://schemas.microsoft.com/office/drawing/2014/main" id="{799C80EF-38F7-E336-C332-7EC60E2A8445}"/>
              </a:ext>
            </a:extLst>
          </p:cNvPr>
          <p:cNvSpPr/>
          <p:nvPr/>
        </p:nvSpPr>
        <p:spPr>
          <a:xfrm>
            <a:off x="748070" y="3490496"/>
            <a:ext cx="12199263" cy="2992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الرد السريع على التعليقات والاستفسارات لبناء علاقة حقيقية مع الجمهور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5" name="Shape 9">
            <a:extLst>
              <a:ext uri="{FF2B5EF4-FFF2-40B4-BE49-F238E27FC236}">
                <a16:creationId xmlns:a16="http://schemas.microsoft.com/office/drawing/2014/main" id="{8D4E524D-17BB-0B45-C492-03D1561C1CA4}"/>
              </a:ext>
            </a:extLst>
          </p:cNvPr>
          <p:cNvSpPr/>
          <p:nvPr/>
        </p:nvSpPr>
        <p:spPr>
          <a:xfrm>
            <a:off x="13134261" y="4208204"/>
            <a:ext cx="748070" cy="1122164"/>
          </a:xfrm>
          <a:prstGeom prst="roundRect">
            <a:avLst>
              <a:gd name="adj" fmla="val 360050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Text 10">
            <a:extLst>
              <a:ext uri="{FF2B5EF4-FFF2-40B4-BE49-F238E27FC236}">
                <a16:creationId xmlns:a16="http://schemas.microsoft.com/office/drawing/2014/main" id="{D5734454-3428-73C4-CF6F-A3CB98DABF37}"/>
              </a:ext>
            </a:extLst>
          </p:cNvPr>
          <p:cNvSpPr/>
          <p:nvPr/>
        </p:nvSpPr>
        <p:spPr>
          <a:xfrm>
            <a:off x="13368099" y="4593967"/>
            <a:ext cx="280511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3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7" name="Text 11">
            <a:extLst>
              <a:ext uri="{FF2B5EF4-FFF2-40B4-BE49-F238E27FC236}">
                <a16:creationId xmlns:a16="http://schemas.microsoft.com/office/drawing/2014/main" id="{E1648BC4-5696-773D-718B-3E8094165879}"/>
              </a:ext>
            </a:extLst>
          </p:cNvPr>
          <p:cNvSpPr/>
          <p:nvPr/>
        </p:nvSpPr>
        <p:spPr>
          <a:xfrm>
            <a:off x="10609302" y="4395132"/>
            <a:ext cx="2338030" cy="292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إدارة الأزمات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8" name="Text 12">
            <a:extLst>
              <a:ext uri="{FF2B5EF4-FFF2-40B4-BE49-F238E27FC236}">
                <a16:creationId xmlns:a16="http://schemas.microsoft.com/office/drawing/2014/main" id="{2AD5614A-F505-B48E-A477-CE1C2D214508}"/>
              </a:ext>
            </a:extLst>
          </p:cNvPr>
          <p:cNvSpPr/>
          <p:nvPr/>
        </p:nvSpPr>
        <p:spPr>
          <a:xfrm>
            <a:off x="748070" y="4799588"/>
            <a:ext cx="12199263" cy="2992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الاستعداد للتعامل مع الانتقادات والأزمات بشفافية واحترافية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9" name="Shape 13">
            <a:extLst>
              <a:ext uri="{FF2B5EF4-FFF2-40B4-BE49-F238E27FC236}">
                <a16:creationId xmlns:a16="http://schemas.microsoft.com/office/drawing/2014/main" id="{AD92ED6C-77D6-D831-ECAD-FD614A9BC14D}"/>
              </a:ext>
            </a:extLst>
          </p:cNvPr>
          <p:cNvSpPr/>
          <p:nvPr/>
        </p:nvSpPr>
        <p:spPr>
          <a:xfrm>
            <a:off x="13134261" y="5517297"/>
            <a:ext cx="748070" cy="1122164"/>
          </a:xfrm>
          <a:prstGeom prst="roundRect">
            <a:avLst>
              <a:gd name="adj" fmla="val 360050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0" name="Text 14">
            <a:extLst>
              <a:ext uri="{FF2B5EF4-FFF2-40B4-BE49-F238E27FC236}">
                <a16:creationId xmlns:a16="http://schemas.microsoft.com/office/drawing/2014/main" id="{8C1973B6-E9FB-80E3-6916-3E4C2E90EBC5}"/>
              </a:ext>
            </a:extLst>
          </p:cNvPr>
          <p:cNvSpPr/>
          <p:nvPr/>
        </p:nvSpPr>
        <p:spPr>
          <a:xfrm>
            <a:off x="13368099" y="5903059"/>
            <a:ext cx="280511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4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1" name="Text 15">
            <a:extLst>
              <a:ext uri="{FF2B5EF4-FFF2-40B4-BE49-F238E27FC236}">
                <a16:creationId xmlns:a16="http://schemas.microsoft.com/office/drawing/2014/main" id="{D0E3273F-389E-3A2B-22A3-58242D8CA3C6}"/>
              </a:ext>
            </a:extLst>
          </p:cNvPr>
          <p:cNvSpPr/>
          <p:nvPr/>
        </p:nvSpPr>
        <p:spPr>
          <a:xfrm>
            <a:off x="10609302" y="5704225"/>
            <a:ext cx="2338030" cy="292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التعاون مع المؤثرين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2" name="Text 16">
            <a:extLst>
              <a:ext uri="{FF2B5EF4-FFF2-40B4-BE49-F238E27FC236}">
                <a16:creationId xmlns:a16="http://schemas.microsoft.com/office/drawing/2014/main" id="{9C4DAF85-8F4C-46BF-DB04-949EE5C4446D}"/>
              </a:ext>
            </a:extLst>
          </p:cNvPr>
          <p:cNvSpPr/>
          <p:nvPr/>
        </p:nvSpPr>
        <p:spPr>
          <a:xfrm>
            <a:off x="748070" y="6108680"/>
            <a:ext cx="12199263" cy="2992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 شراكات استراتيجية مع مؤثرين يتوافقون مع قيم العلامة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3" name="Shape 17">
            <a:extLst>
              <a:ext uri="{FF2B5EF4-FFF2-40B4-BE49-F238E27FC236}">
                <a16:creationId xmlns:a16="http://schemas.microsoft.com/office/drawing/2014/main" id="{60E84F44-D6DD-D6A5-9732-C94CF6ADF9AF}"/>
              </a:ext>
            </a:extLst>
          </p:cNvPr>
          <p:cNvSpPr/>
          <p:nvPr/>
        </p:nvSpPr>
        <p:spPr>
          <a:xfrm>
            <a:off x="13134261" y="6826389"/>
            <a:ext cx="748070" cy="1122164"/>
          </a:xfrm>
          <a:prstGeom prst="roundRect">
            <a:avLst>
              <a:gd name="adj" fmla="val 360050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Text 18">
            <a:extLst>
              <a:ext uri="{FF2B5EF4-FFF2-40B4-BE49-F238E27FC236}">
                <a16:creationId xmlns:a16="http://schemas.microsoft.com/office/drawing/2014/main" id="{D6017D07-7D62-B402-E693-E0CCDC55AD65}"/>
              </a:ext>
            </a:extLst>
          </p:cNvPr>
          <p:cNvSpPr/>
          <p:nvPr/>
        </p:nvSpPr>
        <p:spPr>
          <a:xfrm>
            <a:off x="13368099" y="7212151"/>
            <a:ext cx="280511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5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5" name="Text 19">
            <a:extLst>
              <a:ext uri="{FF2B5EF4-FFF2-40B4-BE49-F238E27FC236}">
                <a16:creationId xmlns:a16="http://schemas.microsoft.com/office/drawing/2014/main" id="{7E3BDA69-ED09-E026-0EA8-DC5ED826F52F}"/>
              </a:ext>
            </a:extLst>
          </p:cNvPr>
          <p:cNvSpPr/>
          <p:nvPr/>
        </p:nvSpPr>
        <p:spPr>
          <a:xfrm>
            <a:off x="10609302" y="7013317"/>
            <a:ext cx="2338030" cy="292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التحسين المستمر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6" name="Text 20">
            <a:extLst>
              <a:ext uri="{FF2B5EF4-FFF2-40B4-BE49-F238E27FC236}">
                <a16:creationId xmlns:a16="http://schemas.microsoft.com/office/drawing/2014/main" id="{F89244E5-A683-B9A1-25AC-0CDA6EE1184E}"/>
              </a:ext>
            </a:extLst>
          </p:cNvPr>
          <p:cNvSpPr/>
          <p:nvPr/>
        </p:nvSpPr>
        <p:spPr>
          <a:xfrm>
            <a:off x="748070" y="7417772"/>
            <a:ext cx="12199263" cy="2992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تحليل الأداء وتعديل الاستراتيجية </a:t>
            </a:r>
            <a:r>
              <a:rPr kumimoji="0" lang="en-US" sz="145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بناءً</a:t>
            </a:r>
            <a:r>
              <a:rPr kumimoji="0" lang="en-US" sz="14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على البيانات والتغذية الراجعة</a:t>
            </a:r>
            <a:endParaRPr kumimoji="0" lang="en-US" sz="14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2D07DB75-8AFF-AA63-D31C-73FB7749D96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621" y="1821716"/>
            <a:ext cx="4032132" cy="6048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3233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0175C-1DE5-D1DF-7E7E-DD394483C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4E6D46-B76F-2671-C3E2-5BF7E002AFF7}"/>
              </a:ext>
            </a:extLst>
          </p:cNvPr>
          <p:cNvSpPr/>
          <p:nvPr/>
        </p:nvSpPr>
        <p:spPr>
          <a:xfrm>
            <a:off x="369069" y="979850"/>
            <a:ext cx="14087909" cy="70993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6356134-8266-F4BF-FFB4-6E706DA30413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FB2E388-BAC6-3968-472A-D45232D26C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E94ADD02-D8EB-2EC8-7EC4-A2C86DC3A3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959" y="1446815"/>
            <a:ext cx="4207669" cy="6311503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7331E29E-8209-3AFF-3770-4EAE37F65EEB}"/>
              </a:ext>
            </a:extLst>
          </p:cNvPr>
          <p:cNvSpPr/>
          <p:nvPr/>
        </p:nvSpPr>
        <p:spPr>
          <a:xfrm>
            <a:off x="9573816" y="486641"/>
            <a:ext cx="4500443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6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المرحلة الخامسة: القياس والتقييم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93A1DF05-EEEC-8DE6-0926-CCD4405765D8}"/>
              </a:ext>
            </a:extLst>
          </p:cNvPr>
          <p:cNvSpPr/>
          <p:nvPr/>
        </p:nvSpPr>
        <p:spPr>
          <a:xfrm>
            <a:off x="6027301" y="1232981"/>
            <a:ext cx="8062198" cy="1117044"/>
          </a:xfrm>
          <a:prstGeom prst="roundRect">
            <a:avLst>
              <a:gd name="adj" fmla="val 3476"/>
            </a:avLst>
          </a:prstGeom>
          <a:solidFill>
            <a:srgbClr val="FFFFFF"/>
          </a:solidFill>
          <a:ln w="1524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2">
            <a:extLst>
              <a:ext uri="{FF2B5EF4-FFF2-40B4-BE49-F238E27FC236}">
                <a16:creationId xmlns:a16="http://schemas.microsoft.com/office/drawing/2014/main" id="{4B99B07F-C997-3B93-4D63-EE792E645C72}"/>
              </a:ext>
            </a:extLst>
          </p:cNvPr>
          <p:cNvSpPr/>
          <p:nvPr/>
        </p:nvSpPr>
        <p:spPr>
          <a:xfrm>
            <a:off x="13533358" y="1248220"/>
            <a:ext cx="556141" cy="1117045"/>
          </a:xfrm>
          <a:prstGeom prst="roundRect">
            <a:avLst>
              <a:gd name="adj" fmla="val 7120"/>
            </a:avLst>
          </a:prstGeom>
          <a:solidFill>
            <a:srgbClr val="CCF1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4A239ED1-F089-8905-959B-03F54355353C}"/>
              </a:ext>
            </a:extLst>
          </p:cNvPr>
          <p:cNvSpPr/>
          <p:nvPr/>
        </p:nvSpPr>
        <p:spPr>
          <a:xfrm>
            <a:off x="13698617" y="1781499"/>
            <a:ext cx="202763" cy="253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5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1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7F8D3A6F-52BA-840F-2D47-61D70482863A}"/>
              </a:ext>
            </a:extLst>
          </p:cNvPr>
          <p:cNvSpPr/>
          <p:nvPr/>
        </p:nvSpPr>
        <p:spPr>
          <a:xfrm>
            <a:off x="11707773" y="1446815"/>
            <a:ext cx="1690449" cy="2113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6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مؤشرات الوعي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4D1B937F-1940-698A-AC7D-6103B7AD607F}"/>
              </a:ext>
            </a:extLst>
          </p:cNvPr>
          <p:cNvSpPr/>
          <p:nvPr/>
        </p:nvSpPr>
        <p:spPr>
          <a:xfrm>
            <a:off x="6177677" y="1915055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قياس مدى معرفة الجمهور بالعلامة وتذكرها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94ECCCB8-3F80-213B-7BB1-C7B1280AA75E}"/>
              </a:ext>
            </a:extLst>
          </p:cNvPr>
          <p:cNvSpPr/>
          <p:nvPr/>
        </p:nvSpPr>
        <p:spPr>
          <a:xfrm>
            <a:off x="6177677" y="1831387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ADB7925D-B80C-9B21-B46A-49A6762767E2}"/>
              </a:ext>
            </a:extLst>
          </p:cNvPr>
          <p:cNvSpPr/>
          <p:nvPr/>
        </p:nvSpPr>
        <p:spPr>
          <a:xfrm>
            <a:off x="6177677" y="2094991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8">
            <a:extLst>
              <a:ext uri="{FF2B5EF4-FFF2-40B4-BE49-F238E27FC236}">
                <a16:creationId xmlns:a16="http://schemas.microsoft.com/office/drawing/2014/main" id="{9A1C27B7-8177-C9FB-45F6-FBA22186019B}"/>
              </a:ext>
            </a:extLst>
          </p:cNvPr>
          <p:cNvSpPr/>
          <p:nvPr/>
        </p:nvSpPr>
        <p:spPr>
          <a:xfrm>
            <a:off x="6177677" y="2358595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Shape 9">
            <a:extLst>
              <a:ext uri="{FF2B5EF4-FFF2-40B4-BE49-F238E27FC236}">
                <a16:creationId xmlns:a16="http://schemas.microsoft.com/office/drawing/2014/main" id="{57ED6F97-CE7A-CDF8-00BB-2630C51CDB78}"/>
              </a:ext>
            </a:extLst>
          </p:cNvPr>
          <p:cNvSpPr/>
          <p:nvPr/>
        </p:nvSpPr>
        <p:spPr>
          <a:xfrm>
            <a:off x="6027301" y="2860445"/>
            <a:ext cx="8062198" cy="1325728"/>
          </a:xfrm>
          <a:prstGeom prst="roundRect">
            <a:avLst>
              <a:gd name="adj" fmla="val 3476"/>
            </a:avLst>
          </a:prstGeom>
          <a:solidFill>
            <a:srgbClr val="FFFFFF"/>
          </a:solidFill>
          <a:ln w="1524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0">
            <a:extLst>
              <a:ext uri="{FF2B5EF4-FFF2-40B4-BE49-F238E27FC236}">
                <a16:creationId xmlns:a16="http://schemas.microsoft.com/office/drawing/2014/main" id="{1E90E0A3-7157-1B74-03AD-E63F9DE2665F}"/>
              </a:ext>
            </a:extLst>
          </p:cNvPr>
          <p:cNvSpPr/>
          <p:nvPr/>
        </p:nvSpPr>
        <p:spPr>
          <a:xfrm>
            <a:off x="13548598" y="2875685"/>
            <a:ext cx="525661" cy="1325728"/>
          </a:xfrm>
          <a:prstGeom prst="roundRect">
            <a:avLst>
              <a:gd name="adj" fmla="val 7120"/>
            </a:avLst>
          </a:prstGeom>
          <a:solidFill>
            <a:srgbClr val="CCF1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1">
            <a:extLst>
              <a:ext uri="{FF2B5EF4-FFF2-40B4-BE49-F238E27FC236}">
                <a16:creationId xmlns:a16="http://schemas.microsoft.com/office/drawing/2014/main" id="{5064E1EB-BD0C-8306-C7C3-3A3132DD2013}"/>
              </a:ext>
            </a:extLst>
          </p:cNvPr>
          <p:cNvSpPr/>
          <p:nvPr/>
        </p:nvSpPr>
        <p:spPr>
          <a:xfrm>
            <a:off x="13698617" y="3550768"/>
            <a:ext cx="202763" cy="253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5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2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1" name="Text 12">
            <a:extLst>
              <a:ext uri="{FF2B5EF4-FFF2-40B4-BE49-F238E27FC236}">
                <a16:creationId xmlns:a16="http://schemas.microsoft.com/office/drawing/2014/main" id="{4F6FE5E8-7E53-EA36-9963-DFBE0B1CDE5C}"/>
              </a:ext>
            </a:extLst>
          </p:cNvPr>
          <p:cNvSpPr/>
          <p:nvPr/>
        </p:nvSpPr>
        <p:spPr>
          <a:xfrm>
            <a:off x="11707773" y="3188222"/>
            <a:ext cx="1690449" cy="2113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6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مؤشرات التفاعل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2" name="Text 13">
            <a:extLst>
              <a:ext uri="{FF2B5EF4-FFF2-40B4-BE49-F238E27FC236}">
                <a16:creationId xmlns:a16="http://schemas.microsoft.com/office/drawing/2014/main" id="{84E50A57-E823-917F-9E44-DD2324A21A7E}"/>
              </a:ext>
            </a:extLst>
          </p:cNvPr>
          <p:cNvSpPr/>
          <p:nvPr/>
        </p:nvSpPr>
        <p:spPr>
          <a:xfrm>
            <a:off x="6177677" y="3620955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قياس مستوى التفاعل والمشاركة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3" name="Text 14">
            <a:extLst>
              <a:ext uri="{FF2B5EF4-FFF2-40B4-BE49-F238E27FC236}">
                <a16:creationId xmlns:a16="http://schemas.microsoft.com/office/drawing/2014/main" id="{E44678EA-B60A-CC9D-080A-764F34A77039}"/>
              </a:ext>
            </a:extLst>
          </p:cNvPr>
          <p:cNvSpPr/>
          <p:nvPr/>
        </p:nvSpPr>
        <p:spPr>
          <a:xfrm>
            <a:off x="6177677" y="3600655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4" name="Text 15">
            <a:extLst>
              <a:ext uri="{FF2B5EF4-FFF2-40B4-BE49-F238E27FC236}">
                <a16:creationId xmlns:a16="http://schemas.microsoft.com/office/drawing/2014/main" id="{83B81B4A-C85C-608E-40B0-1D07958BF635}"/>
              </a:ext>
            </a:extLst>
          </p:cNvPr>
          <p:cNvSpPr/>
          <p:nvPr/>
        </p:nvSpPr>
        <p:spPr>
          <a:xfrm>
            <a:off x="6177677" y="3864260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6" name="Text 16">
            <a:extLst>
              <a:ext uri="{FF2B5EF4-FFF2-40B4-BE49-F238E27FC236}">
                <a16:creationId xmlns:a16="http://schemas.microsoft.com/office/drawing/2014/main" id="{C40E3C6D-3DD2-429F-5688-C8435FD4F34B}"/>
              </a:ext>
            </a:extLst>
          </p:cNvPr>
          <p:cNvSpPr/>
          <p:nvPr/>
        </p:nvSpPr>
        <p:spPr>
          <a:xfrm>
            <a:off x="6177677" y="4127864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7" name="Shape 17">
            <a:extLst>
              <a:ext uri="{FF2B5EF4-FFF2-40B4-BE49-F238E27FC236}">
                <a16:creationId xmlns:a16="http://schemas.microsoft.com/office/drawing/2014/main" id="{9F1A5DA8-3E11-E4F0-D680-027DFA50C16F}"/>
              </a:ext>
            </a:extLst>
          </p:cNvPr>
          <p:cNvSpPr/>
          <p:nvPr/>
        </p:nvSpPr>
        <p:spPr>
          <a:xfrm>
            <a:off x="6027301" y="4629712"/>
            <a:ext cx="8062198" cy="1252181"/>
          </a:xfrm>
          <a:prstGeom prst="roundRect">
            <a:avLst>
              <a:gd name="adj" fmla="val 3476"/>
            </a:avLst>
          </a:prstGeom>
          <a:solidFill>
            <a:srgbClr val="FFFFFF"/>
          </a:solidFill>
          <a:ln w="1524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Shape 18">
            <a:extLst>
              <a:ext uri="{FF2B5EF4-FFF2-40B4-BE49-F238E27FC236}">
                <a16:creationId xmlns:a16="http://schemas.microsoft.com/office/drawing/2014/main" id="{CA1D2648-1FFE-C1CF-F7D0-8C5F1AFAD14C}"/>
              </a:ext>
            </a:extLst>
          </p:cNvPr>
          <p:cNvSpPr/>
          <p:nvPr/>
        </p:nvSpPr>
        <p:spPr>
          <a:xfrm>
            <a:off x="13548598" y="4644952"/>
            <a:ext cx="525661" cy="1252181"/>
          </a:xfrm>
          <a:prstGeom prst="roundRect">
            <a:avLst>
              <a:gd name="adj" fmla="val 7120"/>
            </a:avLst>
          </a:prstGeom>
          <a:solidFill>
            <a:srgbClr val="CCF1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19">
            <a:extLst>
              <a:ext uri="{FF2B5EF4-FFF2-40B4-BE49-F238E27FC236}">
                <a16:creationId xmlns:a16="http://schemas.microsoft.com/office/drawing/2014/main" id="{ADA49439-6FB5-3CFF-84B6-280B4564BCA2}"/>
              </a:ext>
            </a:extLst>
          </p:cNvPr>
          <p:cNvSpPr/>
          <p:nvPr/>
        </p:nvSpPr>
        <p:spPr>
          <a:xfrm>
            <a:off x="13698617" y="5320037"/>
            <a:ext cx="202763" cy="253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5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3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8" name="Text 20">
            <a:extLst>
              <a:ext uri="{FF2B5EF4-FFF2-40B4-BE49-F238E27FC236}">
                <a16:creationId xmlns:a16="http://schemas.microsoft.com/office/drawing/2014/main" id="{843DFE83-140B-0E33-218F-50A8EFBD5DFF}"/>
              </a:ext>
            </a:extLst>
          </p:cNvPr>
          <p:cNvSpPr/>
          <p:nvPr/>
        </p:nvSpPr>
        <p:spPr>
          <a:xfrm>
            <a:off x="11707773" y="4926383"/>
            <a:ext cx="1690449" cy="2113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6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مؤشرات المشاعر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9" name="Text 21">
            <a:extLst>
              <a:ext uri="{FF2B5EF4-FFF2-40B4-BE49-F238E27FC236}">
                <a16:creationId xmlns:a16="http://schemas.microsoft.com/office/drawing/2014/main" id="{CB79F7B5-DD29-8CFF-A910-5486C4B7AECD}"/>
              </a:ext>
            </a:extLst>
          </p:cNvPr>
          <p:cNvSpPr/>
          <p:nvPr/>
        </p:nvSpPr>
        <p:spPr>
          <a:xfrm>
            <a:off x="6177677" y="5410464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قياس الاتجاهات العاطفية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0" name="Text 22">
            <a:extLst>
              <a:ext uri="{FF2B5EF4-FFF2-40B4-BE49-F238E27FC236}">
                <a16:creationId xmlns:a16="http://schemas.microsoft.com/office/drawing/2014/main" id="{3816E27A-6D23-158B-1027-D6CB0DF3BF2B}"/>
              </a:ext>
            </a:extLst>
          </p:cNvPr>
          <p:cNvSpPr/>
          <p:nvPr/>
        </p:nvSpPr>
        <p:spPr>
          <a:xfrm>
            <a:off x="6177677" y="5369924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1" name="Text 23">
            <a:extLst>
              <a:ext uri="{FF2B5EF4-FFF2-40B4-BE49-F238E27FC236}">
                <a16:creationId xmlns:a16="http://schemas.microsoft.com/office/drawing/2014/main" id="{20FA8017-A059-F43D-1805-C102EF19D2C2}"/>
              </a:ext>
            </a:extLst>
          </p:cNvPr>
          <p:cNvSpPr/>
          <p:nvPr/>
        </p:nvSpPr>
        <p:spPr>
          <a:xfrm>
            <a:off x="6177677" y="5633528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2" name="Text 24">
            <a:extLst>
              <a:ext uri="{FF2B5EF4-FFF2-40B4-BE49-F238E27FC236}">
                <a16:creationId xmlns:a16="http://schemas.microsoft.com/office/drawing/2014/main" id="{13E362D0-78C8-B600-C835-78BD0E43BD55}"/>
              </a:ext>
            </a:extLst>
          </p:cNvPr>
          <p:cNvSpPr/>
          <p:nvPr/>
        </p:nvSpPr>
        <p:spPr>
          <a:xfrm>
            <a:off x="6177677" y="5897133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3" name="Shape 25">
            <a:extLst>
              <a:ext uri="{FF2B5EF4-FFF2-40B4-BE49-F238E27FC236}">
                <a16:creationId xmlns:a16="http://schemas.microsoft.com/office/drawing/2014/main" id="{917E5E51-375A-4846-F3E7-C31041883387}"/>
              </a:ext>
            </a:extLst>
          </p:cNvPr>
          <p:cNvSpPr/>
          <p:nvPr/>
        </p:nvSpPr>
        <p:spPr>
          <a:xfrm>
            <a:off x="6027301" y="6288959"/>
            <a:ext cx="8067368" cy="1519295"/>
          </a:xfrm>
          <a:prstGeom prst="roundRect">
            <a:avLst>
              <a:gd name="adj" fmla="val 3476"/>
            </a:avLst>
          </a:prstGeom>
          <a:solidFill>
            <a:srgbClr val="FFFFFF"/>
          </a:solidFill>
          <a:ln w="1524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4" name="Shape 26">
            <a:extLst>
              <a:ext uri="{FF2B5EF4-FFF2-40B4-BE49-F238E27FC236}">
                <a16:creationId xmlns:a16="http://schemas.microsoft.com/office/drawing/2014/main" id="{B1F627BC-53D1-97FF-C889-27AB368F601D}"/>
              </a:ext>
            </a:extLst>
          </p:cNvPr>
          <p:cNvSpPr/>
          <p:nvPr/>
        </p:nvSpPr>
        <p:spPr>
          <a:xfrm>
            <a:off x="13553768" y="6320987"/>
            <a:ext cx="540901" cy="1487267"/>
          </a:xfrm>
          <a:prstGeom prst="roundRect">
            <a:avLst>
              <a:gd name="adj" fmla="val 7120"/>
            </a:avLst>
          </a:prstGeom>
          <a:solidFill>
            <a:srgbClr val="CCF1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5" name="Text 27">
            <a:extLst>
              <a:ext uri="{FF2B5EF4-FFF2-40B4-BE49-F238E27FC236}">
                <a16:creationId xmlns:a16="http://schemas.microsoft.com/office/drawing/2014/main" id="{3BA6313D-BDF4-8A93-46B6-01C2F8ABD2DD}"/>
              </a:ext>
            </a:extLst>
          </p:cNvPr>
          <p:cNvSpPr/>
          <p:nvPr/>
        </p:nvSpPr>
        <p:spPr>
          <a:xfrm>
            <a:off x="13698617" y="7089306"/>
            <a:ext cx="202763" cy="253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5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4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6" name="Text 28">
            <a:extLst>
              <a:ext uri="{FF2B5EF4-FFF2-40B4-BE49-F238E27FC236}">
                <a16:creationId xmlns:a16="http://schemas.microsoft.com/office/drawing/2014/main" id="{57FBBC7B-1D2A-BC39-DF9E-52D6938DC6FF}"/>
              </a:ext>
            </a:extLst>
          </p:cNvPr>
          <p:cNvSpPr/>
          <p:nvPr/>
        </p:nvSpPr>
        <p:spPr>
          <a:xfrm>
            <a:off x="11707773" y="6549357"/>
            <a:ext cx="1690449" cy="2113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6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مؤشرات التحول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7" name="Text 29">
            <a:extLst>
              <a:ext uri="{FF2B5EF4-FFF2-40B4-BE49-F238E27FC236}">
                <a16:creationId xmlns:a16="http://schemas.microsoft.com/office/drawing/2014/main" id="{42397A57-8F13-C3A3-044A-065754089ACC}"/>
              </a:ext>
            </a:extLst>
          </p:cNvPr>
          <p:cNvSpPr/>
          <p:nvPr/>
        </p:nvSpPr>
        <p:spPr>
          <a:xfrm>
            <a:off x="6177677" y="7031024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قياس التأثير على السلوك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8" name="Text 30">
            <a:extLst>
              <a:ext uri="{FF2B5EF4-FFF2-40B4-BE49-F238E27FC236}">
                <a16:creationId xmlns:a16="http://schemas.microsoft.com/office/drawing/2014/main" id="{9761F8BC-D1C6-11FF-DA16-8D26B74F390B}"/>
              </a:ext>
            </a:extLst>
          </p:cNvPr>
          <p:cNvSpPr/>
          <p:nvPr/>
        </p:nvSpPr>
        <p:spPr>
          <a:xfrm>
            <a:off x="6177677" y="7139193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9" name="Text 31">
            <a:extLst>
              <a:ext uri="{FF2B5EF4-FFF2-40B4-BE49-F238E27FC236}">
                <a16:creationId xmlns:a16="http://schemas.microsoft.com/office/drawing/2014/main" id="{A53C74B3-7A64-9A68-910C-C63B5B1EC7E1}"/>
              </a:ext>
            </a:extLst>
          </p:cNvPr>
          <p:cNvSpPr/>
          <p:nvPr/>
        </p:nvSpPr>
        <p:spPr>
          <a:xfrm>
            <a:off x="6177677" y="7402797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0" name="Text 32">
            <a:extLst>
              <a:ext uri="{FF2B5EF4-FFF2-40B4-BE49-F238E27FC236}">
                <a16:creationId xmlns:a16="http://schemas.microsoft.com/office/drawing/2014/main" id="{7F4ABB60-D0FC-98BF-63AA-0620C1BE86DC}"/>
              </a:ext>
            </a:extLst>
          </p:cNvPr>
          <p:cNvSpPr/>
          <p:nvPr/>
        </p:nvSpPr>
        <p:spPr>
          <a:xfrm>
            <a:off x="6177677" y="7666401"/>
            <a:ext cx="7220545" cy="2163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974065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66C050-FCCC-4654-EBC8-DDBC09D002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2B3D2E-9BD9-8D06-3741-BA28783B989E}"/>
              </a:ext>
            </a:extLst>
          </p:cNvPr>
          <p:cNvSpPr/>
          <p:nvPr/>
        </p:nvSpPr>
        <p:spPr>
          <a:xfrm>
            <a:off x="235469" y="1363452"/>
            <a:ext cx="13726425" cy="65729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2D46044-300E-8CD8-94C2-FE1D7FD4A913}"/>
              </a:ext>
            </a:extLst>
          </p:cNvPr>
          <p:cNvSpPr/>
          <p:nvPr/>
        </p:nvSpPr>
        <p:spPr>
          <a:xfrm>
            <a:off x="3117538" y="313593"/>
            <a:ext cx="11478986" cy="5482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7DC4A-903B-7202-8EBC-E098C0D239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182642" y="-82786"/>
            <a:ext cx="2766169" cy="1291612"/>
          </a:xfrm>
          <a:prstGeom prst="rect">
            <a:avLst/>
          </a:prstGeom>
        </p:spPr>
      </p:pic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AB4BDFEA-9FCA-5BE6-A41F-22ADDF893B8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172" y="1496455"/>
            <a:ext cx="4101490" cy="6152236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F432B659-791C-7034-26AD-11FA0BF88DDA}"/>
              </a:ext>
            </a:extLst>
          </p:cNvPr>
          <p:cNvSpPr/>
          <p:nvPr/>
        </p:nvSpPr>
        <p:spPr>
          <a:xfrm>
            <a:off x="7098681" y="523041"/>
            <a:ext cx="649343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قائمة التحقق لحملة ناجحة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93AD2A56-C081-51AF-DC85-50512A62FAE6}"/>
              </a:ext>
            </a:extLst>
          </p:cNvPr>
          <p:cNvSpPr/>
          <p:nvPr/>
        </p:nvSpPr>
        <p:spPr>
          <a:xfrm>
            <a:off x="6559748" y="2414215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قبل الإطلاق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D100B17A-3BD1-30FD-5477-F0A78528BF93}"/>
              </a:ext>
            </a:extLst>
          </p:cNvPr>
          <p:cNvSpPr/>
          <p:nvPr/>
        </p:nvSpPr>
        <p:spPr>
          <a:xfrm>
            <a:off x="6280190" y="3320891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تحديد الصورة المرغوبة بوضوح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15CEC118-E9BB-2F4F-4332-40E5B849F41D}"/>
              </a:ext>
            </a:extLst>
          </p:cNvPr>
          <p:cNvSpPr/>
          <p:nvPr/>
        </p:nvSpPr>
        <p:spPr>
          <a:xfrm>
            <a:off x="6280190" y="3707844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فهم التصورات الحالية للجمهور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5D71C50F-5C84-5352-C22B-5FB3F46F4659}"/>
              </a:ext>
            </a:extLst>
          </p:cNvPr>
          <p:cNvSpPr/>
          <p:nvPr/>
        </p:nvSpPr>
        <p:spPr>
          <a:xfrm>
            <a:off x="6280190" y="4094798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تطوير رسائل متسقة عبر المنصات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Text 5">
            <a:extLst>
              <a:ext uri="{FF2B5EF4-FFF2-40B4-BE49-F238E27FC236}">
                <a16:creationId xmlns:a16="http://schemas.microsoft.com/office/drawing/2014/main" id="{CE17D0A5-1031-D3DB-405C-5A7752E5B887}"/>
              </a:ext>
            </a:extLst>
          </p:cNvPr>
          <p:cNvSpPr/>
          <p:nvPr/>
        </p:nvSpPr>
        <p:spPr>
          <a:xfrm>
            <a:off x="6280190" y="4481751"/>
            <a:ext cx="35361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اختيار القنوات المناسبة للجمهور المستهدف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Text 6">
            <a:extLst>
              <a:ext uri="{FF2B5EF4-FFF2-40B4-BE49-F238E27FC236}">
                <a16:creationId xmlns:a16="http://schemas.microsoft.com/office/drawing/2014/main" id="{98C48EB8-26BE-DD99-0CB8-A92D2B134758}"/>
              </a:ext>
            </a:extLst>
          </p:cNvPr>
          <p:cNvSpPr/>
          <p:nvPr/>
        </p:nvSpPr>
        <p:spPr>
          <a:xfrm>
            <a:off x="6280190" y="5186243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إعداد خطة قياس واضحة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7">
            <a:extLst>
              <a:ext uri="{FF2B5EF4-FFF2-40B4-BE49-F238E27FC236}">
                <a16:creationId xmlns:a16="http://schemas.microsoft.com/office/drawing/2014/main" id="{B5834F15-183C-1B73-6624-4ED2959F3FDA}"/>
              </a:ext>
            </a:extLst>
          </p:cNvPr>
          <p:cNvSpPr/>
          <p:nvPr/>
        </p:nvSpPr>
        <p:spPr>
          <a:xfrm>
            <a:off x="6280190" y="5573197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تدريب الفريق على الاستجابة للأزمات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2" name="Text 8">
            <a:extLst>
              <a:ext uri="{FF2B5EF4-FFF2-40B4-BE49-F238E27FC236}">
                <a16:creationId xmlns:a16="http://schemas.microsoft.com/office/drawing/2014/main" id="{6737E52A-3413-96BF-601D-758271B46451}"/>
              </a:ext>
            </a:extLst>
          </p:cNvPr>
          <p:cNvSpPr/>
          <p:nvPr/>
        </p:nvSpPr>
        <p:spPr>
          <a:xfrm>
            <a:off x="10500471" y="2414215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أثناء وبعد الحملة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3" name="Text 9">
            <a:extLst>
              <a:ext uri="{FF2B5EF4-FFF2-40B4-BE49-F238E27FC236}">
                <a16:creationId xmlns:a16="http://schemas.microsoft.com/office/drawing/2014/main" id="{657E58AC-89F7-BFF4-6611-8F03695429AD}"/>
              </a:ext>
            </a:extLst>
          </p:cNvPr>
          <p:cNvSpPr/>
          <p:nvPr/>
        </p:nvSpPr>
        <p:spPr>
          <a:xfrm>
            <a:off x="10308074" y="3320891"/>
            <a:ext cx="35361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مراقبة التفاعل والمشاعر بشكل مستمر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Text 10">
            <a:extLst>
              <a:ext uri="{FF2B5EF4-FFF2-40B4-BE49-F238E27FC236}">
                <a16:creationId xmlns:a16="http://schemas.microsoft.com/office/drawing/2014/main" id="{00B11BF4-2628-5A1D-59CD-93D4E340C982}"/>
              </a:ext>
            </a:extLst>
          </p:cNvPr>
          <p:cNvSpPr/>
          <p:nvPr/>
        </p:nvSpPr>
        <p:spPr>
          <a:xfrm>
            <a:off x="10308074" y="4025384"/>
            <a:ext cx="35361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الاستجابة السريعة للتعليقات والاستفسارات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5" name="Text 11">
            <a:extLst>
              <a:ext uri="{FF2B5EF4-FFF2-40B4-BE49-F238E27FC236}">
                <a16:creationId xmlns:a16="http://schemas.microsoft.com/office/drawing/2014/main" id="{E1A662B0-1908-5405-A318-22EB6680EFBF}"/>
              </a:ext>
            </a:extLst>
          </p:cNvPr>
          <p:cNvSpPr/>
          <p:nvPr/>
        </p:nvSpPr>
        <p:spPr>
          <a:xfrm>
            <a:off x="10308074" y="4729877"/>
            <a:ext cx="35361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تعديل الاستراتيجية </a:t>
            </a:r>
            <a:r>
              <a:rPr kumimoji="0" lang="en-US" sz="1550" b="0" i="0" u="none" strike="noStrike" kern="0" cap="none" spc="0" normalizeH="0" baseline="0" noProof="0" dirty="0" err="1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بناءً</a:t>
            </a: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 على البيانات الفورية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6" name="Text 12">
            <a:extLst>
              <a:ext uri="{FF2B5EF4-FFF2-40B4-BE49-F238E27FC236}">
                <a16:creationId xmlns:a16="http://schemas.microsoft.com/office/drawing/2014/main" id="{81681322-CE46-BAA4-CFC8-1ED2E669B2C9}"/>
              </a:ext>
            </a:extLst>
          </p:cNvPr>
          <p:cNvSpPr/>
          <p:nvPr/>
        </p:nvSpPr>
        <p:spPr>
          <a:xfrm>
            <a:off x="10308074" y="5434370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توثيق النجاحات والتحديات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7" name="Text 13">
            <a:extLst>
              <a:ext uri="{FF2B5EF4-FFF2-40B4-BE49-F238E27FC236}">
                <a16:creationId xmlns:a16="http://schemas.microsoft.com/office/drawing/2014/main" id="{15CAFA6E-E04B-257B-B0AF-3CD9DD13E91B}"/>
              </a:ext>
            </a:extLst>
          </p:cNvPr>
          <p:cNvSpPr/>
          <p:nvPr/>
        </p:nvSpPr>
        <p:spPr>
          <a:xfrm>
            <a:off x="10308074" y="5821323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قياس التغير في الصورة الذهنية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8" name="Text 14">
            <a:extLst>
              <a:ext uri="{FF2B5EF4-FFF2-40B4-BE49-F238E27FC236}">
                <a16:creationId xmlns:a16="http://schemas.microsoft.com/office/drawing/2014/main" id="{BA92F54D-25B3-D4D4-7294-9A4AE6B561A9}"/>
              </a:ext>
            </a:extLst>
          </p:cNvPr>
          <p:cNvSpPr/>
          <p:nvPr/>
        </p:nvSpPr>
        <p:spPr>
          <a:xfrm>
            <a:off x="10308074" y="6208276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55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تطوير خطط التحسين المستمر</a:t>
            </a:r>
            <a:endParaRPr kumimoji="0" lang="en-US" sz="15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355509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3233C6-7CFA-3134-C6A1-3EED8BF51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AAC6AC-20A4-5B45-CC83-CD2608783F59}"/>
              </a:ext>
            </a:extLst>
          </p:cNvPr>
          <p:cNvSpPr/>
          <p:nvPr/>
        </p:nvSpPr>
        <p:spPr>
          <a:xfrm>
            <a:off x="369069" y="1076105"/>
            <a:ext cx="14044813" cy="70031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9C06BBA-B0A0-39A7-0927-D8096471A2A8}"/>
              </a:ext>
            </a:extLst>
          </p:cNvPr>
          <p:cNvSpPr/>
          <p:nvPr/>
        </p:nvSpPr>
        <p:spPr>
          <a:xfrm>
            <a:off x="3151414" y="259658"/>
            <a:ext cx="114789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A4C2DC3-E9CB-E352-1BB4-52A1883D7B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51621"/>
            <a:ext cx="2766169" cy="1291612"/>
          </a:xfrm>
          <a:prstGeom prst="rect">
            <a:avLst/>
          </a:prstGeom>
        </p:spPr>
      </p:pic>
      <p:sp>
        <p:nvSpPr>
          <p:cNvPr id="14" name="Shape 0">
            <a:extLst>
              <a:ext uri="{FF2B5EF4-FFF2-40B4-BE49-F238E27FC236}">
                <a16:creationId xmlns:a16="http://schemas.microsoft.com/office/drawing/2014/main" id="{DEC644C4-C518-0182-3F38-6FFB06B0ACDA}"/>
              </a:ext>
            </a:extLst>
          </p:cNvPr>
          <p:cNvSpPr/>
          <p:nvPr/>
        </p:nvSpPr>
        <p:spPr>
          <a:xfrm>
            <a:off x="12858989" y="123825"/>
            <a:ext cx="674251" cy="301943"/>
          </a:xfrm>
          <a:prstGeom prst="roundRect">
            <a:avLst>
              <a:gd name="adj" fmla="val 17881"/>
            </a:avLst>
          </a:prstGeom>
          <a:solidFill>
            <a:srgbClr val="CCF1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0" descr="preencoded.png">
            <a:extLst>
              <a:ext uri="{FF2B5EF4-FFF2-40B4-BE49-F238E27FC236}">
                <a16:creationId xmlns:a16="http://schemas.microsoft.com/office/drawing/2014/main" id="{3C33FF3D-13A2-5C31-2020-0CAF611C27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08450" y="210502"/>
            <a:ext cx="128468" cy="128468"/>
          </a:xfrm>
          <a:prstGeom prst="rect">
            <a:avLst/>
          </a:prstGeom>
        </p:spPr>
      </p:pic>
      <p:sp>
        <p:nvSpPr>
          <p:cNvPr id="17" name="Text 1">
            <a:extLst>
              <a:ext uri="{FF2B5EF4-FFF2-40B4-BE49-F238E27FC236}">
                <a16:creationId xmlns:a16="http://schemas.microsoft.com/office/drawing/2014/main" id="{9E0F8E7C-D95C-2113-488D-B4699CDE0EBA}"/>
              </a:ext>
            </a:extLst>
          </p:cNvPr>
          <p:cNvSpPr/>
          <p:nvPr/>
        </p:nvSpPr>
        <p:spPr>
          <a:xfrm>
            <a:off x="12955310" y="171926"/>
            <a:ext cx="288965" cy="2057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تحذير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Text 2">
            <a:extLst>
              <a:ext uri="{FF2B5EF4-FFF2-40B4-BE49-F238E27FC236}">
                <a16:creationId xmlns:a16="http://schemas.microsoft.com/office/drawing/2014/main" id="{6475E284-D590-6A8C-EFEB-E415EC475541}"/>
              </a:ext>
            </a:extLst>
          </p:cNvPr>
          <p:cNvSpPr/>
          <p:nvPr/>
        </p:nvSpPr>
        <p:spPr>
          <a:xfrm>
            <a:off x="6955215" y="506918"/>
            <a:ext cx="6240899" cy="4015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31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الأخطاء الشائعة في بناء الصورة الذهنية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30" name="Shape 3">
            <a:extLst>
              <a:ext uri="{FF2B5EF4-FFF2-40B4-BE49-F238E27FC236}">
                <a16:creationId xmlns:a16="http://schemas.microsoft.com/office/drawing/2014/main" id="{CB17C267-70C2-296D-E4E1-439F3D043F34}"/>
              </a:ext>
            </a:extLst>
          </p:cNvPr>
          <p:cNvSpPr/>
          <p:nvPr/>
        </p:nvSpPr>
        <p:spPr>
          <a:xfrm>
            <a:off x="7714298" y="1132522"/>
            <a:ext cx="22860" cy="6339721"/>
          </a:xfrm>
          <a:prstGeom prst="roundRect">
            <a:avLst>
              <a:gd name="adj" fmla="val 295220"/>
            </a:avLst>
          </a:prstGeom>
          <a:solidFill>
            <a:srgbClr val="B2D7E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Shape 4">
            <a:extLst>
              <a:ext uri="{FF2B5EF4-FFF2-40B4-BE49-F238E27FC236}">
                <a16:creationId xmlns:a16="http://schemas.microsoft.com/office/drawing/2014/main" id="{4C9DE6F6-662B-462F-C41C-CC519828789B}"/>
              </a:ext>
            </a:extLst>
          </p:cNvPr>
          <p:cNvSpPr/>
          <p:nvPr/>
        </p:nvSpPr>
        <p:spPr>
          <a:xfrm>
            <a:off x="7748588" y="1216446"/>
            <a:ext cx="5807512" cy="1198126"/>
          </a:xfrm>
          <a:prstGeom prst="rect">
            <a:avLst/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 5">
            <a:extLst>
              <a:ext uri="{FF2B5EF4-FFF2-40B4-BE49-F238E27FC236}">
                <a16:creationId xmlns:a16="http://schemas.microsoft.com/office/drawing/2014/main" id="{34A4484C-8FCF-ACA6-B3AD-B766C904E1E1}"/>
              </a:ext>
            </a:extLst>
          </p:cNvPr>
          <p:cNvSpPr/>
          <p:nvPr/>
        </p:nvSpPr>
        <p:spPr>
          <a:xfrm>
            <a:off x="7909203" y="1300758"/>
            <a:ext cx="2008465" cy="2509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19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عدم الاتساق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3" name="Text 6">
            <a:extLst>
              <a:ext uri="{FF2B5EF4-FFF2-40B4-BE49-F238E27FC236}">
                <a16:creationId xmlns:a16="http://schemas.microsoft.com/office/drawing/2014/main" id="{B7FC8D24-7873-CEBF-A636-7CBDC44C2792}"/>
              </a:ext>
            </a:extLst>
          </p:cNvPr>
          <p:cNvSpPr/>
          <p:nvPr/>
        </p:nvSpPr>
        <p:spPr>
          <a:xfrm>
            <a:off x="7909203" y="1648063"/>
            <a:ext cx="5478661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تقديم رسائل متناقضة عبر المنصات المختلفة يربك الجمهور ويضعف الصورة الذهنية</a:t>
            </a: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Shape 7">
            <a:extLst>
              <a:ext uri="{FF2B5EF4-FFF2-40B4-BE49-F238E27FC236}">
                <a16:creationId xmlns:a16="http://schemas.microsoft.com/office/drawing/2014/main" id="{0DE649A2-EBD9-F637-DCD2-2F998A5AC47A}"/>
              </a:ext>
            </a:extLst>
          </p:cNvPr>
          <p:cNvSpPr/>
          <p:nvPr/>
        </p:nvSpPr>
        <p:spPr>
          <a:xfrm>
            <a:off x="1895237" y="2651998"/>
            <a:ext cx="5807631" cy="964049"/>
          </a:xfrm>
          <a:prstGeom prst="roundRect">
            <a:avLst>
              <a:gd name="adj" fmla="val 7000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5" name="Text 8">
            <a:extLst>
              <a:ext uri="{FF2B5EF4-FFF2-40B4-BE49-F238E27FC236}">
                <a16:creationId xmlns:a16="http://schemas.microsoft.com/office/drawing/2014/main" id="{419B5D7C-BF93-2B94-0E88-ABA458944C9B}"/>
              </a:ext>
            </a:extLst>
          </p:cNvPr>
          <p:cNvSpPr/>
          <p:nvPr/>
        </p:nvSpPr>
        <p:spPr>
          <a:xfrm>
            <a:off x="4542116" y="2820233"/>
            <a:ext cx="3000137" cy="2509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9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التركيز على الكم بدلاً من الجودة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6" name="Text 9">
            <a:extLst>
              <a:ext uri="{FF2B5EF4-FFF2-40B4-BE49-F238E27FC236}">
                <a16:creationId xmlns:a16="http://schemas.microsoft.com/office/drawing/2014/main" id="{8CF437AD-EA0C-E2E0-5A5C-BFB968075177}"/>
              </a:ext>
            </a:extLst>
          </p:cNvPr>
          <p:cNvSpPr/>
          <p:nvPr/>
        </p:nvSpPr>
        <p:spPr>
          <a:xfrm>
            <a:off x="2063473" y="3167539"/>
            <a:ext cx="5478780" cy="2571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النشر المفرط لمحتوى ضعيف الجودة يضر أكثر مما ينفع</a:t>
            </a: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7" name="Shape 10">
            <a:extLst>
              <a:ext uri="{FF2B5EF4-FFF2-40B4-BE49-F238E27FC236}">
                <a16:creationId xmlns:a16="http://schemas.microsoft.com/office/drawing/2014/main" id="{1FC80559-7DF7-2B64-6955-7669B1B0B8EE}"/>
              </a:ext>
            </a:extLst>
          </p:cNvPr>
          <p:cNvSpPr/>
          <p:nvPr/>
        </p:nvSpPr>
        <p:spPr>
          <a:xfrm>
            <a:off x="7748588" y="3937397"/>
            <a:ext cx="5807512" cy="964049"/>
          </a:xfrm>
          <a:prstGeom prst="rect">
            <a:avLst/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Text 11">
            <a:extLst>
              <a:ext uri="{FF2B5EF4-FFF2-40B4-BE49-F238E27FC236}">
                <a16:creationId xmlns:a16="http://schemas.microsoft.com/office/drawing/2014/main" id="{5DCDFDAF-268F-1505-DE2C-9CBB9779A5C2}"/>
              </a:ext>
            </a:extLst>
          </p:cNvPr>
          <p:cNvSpPr/>
          <p:nvPr/>
        </p:nvSpPr>
        <p:spPr>
          <a:xfrm>
            <a:off x="7909203" y="4105632"/>
            <a:ext cx="2008465" cy="2509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19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تجاهل التفاعل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9" name="Text 12">
            <a:extLst>
              <a:ext uri="{FF2B5EF4-FFF2-40B4-BE49-F238E27FC236}">
                <a16:creationId xmlns:a16="http://schemas.microsoft.com/office/drawing/2014/main" id="{69B88DA8-FDC8-C91B-1E3E-B996B5806C09}"/>
              </a:ext>
            </a:extLst>
          </p:cNvPr>
          <p:cNvSpPr/>
          <p:nvPr/>
        </p:nvSpPr>
        <p:spPr>
          <a:xfrm>
            <a:off x="7909203" y="4452937"/>
            <a:ext cx="5478661" cy="2571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عدم الرد على تعليقات الجمهور يعطي انطباعاً بعدم الاهتمام</a:t>
            </a: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0" name="Shape 13">
            <a:extLst>
              <a:ext uri="{FF2B5EF4-FFF2-40B4-BE49-F238E27FC236}">
                <a16:creationId xmlns:a16="http://schemas.microsoft.com/office/drawing/2014/main" id="{A5B8AB2A-C64E-3D07-0FC6-26CFBC13CAE4}"/>
              </a:ext>
            </a:extLst>
          </p:cNvPr>
          <p:cNvSpPr/>
          <p:nvPr/>
        </p:nvSpPr>
        <p:spPr>
          <a:xfrm>
            <a:off x="1895237" y="5222796"/>
            <a:ext cx="5807631" cy="964049"/>
          </a:xfrm>
          <a:prstGeom prst="roundRect">
            <a:avLst>
              <a:gd name="adj" fmla="val 7000"/>
            </a:avLst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1" name="Text 14">
            <a:extLst>
              <a:ext uri="{FF2B5EF4-FFF2-40B4-BE49-F238E27FC236}">
                <a16:creationId xmlns:a16="http://schemas.microsoft.com/office/drawing/2014/main" id="{703BF12E-D97D-5480-ACC6-F70B5A013560}"/>
              </a:ext>
            </a:extLst>
          </p:cNvPr>
          <p:cNvSpPr/>
          <p:nvPr/>
        </p:nvSpPr>
        <p:spPr>
          <a:xfrm>
            <a:off x="5533787" y="5391031"/>
            <a:ext cx="2008465" cy="2509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19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الادعاءات الزائفة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2" name="Text 15">
            <a:extLst>
              <a:ext uri="{FF2B5EF4-FFF2-40B4-BE49-F238E27FC236}">
                <a16:creationId xmlns:a16="http://schemas.microsoft.com/office/drawing/2014/main" id="{186BEA4C-71DD-0F31-04AC-37E2174B34F1}"/>
              </a:ext>
            </a:extLst>
          </p:cNvPr>
          <p:cNvSpPr/>
          <p:nvPr/>
        </p:nvSpPr>
        <p:spPr>
          <a:xfrm>
            <a:off x="2063473" y="5738336"/>
            <a:ext cx="5478780" cy="2571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المبالغة أو الكذب يدمر المصداقية بسرعة في العصر الرقمي</a:t>
            </a: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3" name="Shape 16">
            <a:extLst>
              <a:ext uri="{FF2B5EF4-FFF2-40B4-BE49-F238E27FC236}">
                <a16:creationId xmlns:a16="http://schemas.microsoft.com/office/drawing/2014/main" id="{EF553F21-6AE7-D8F1-A92D-F9B4A4E30ED5}"/>
              </a:ext>
            </a:extLst>
          </p:cNvPr>
          <p:cNvSpPr/>
          <p:nvPr/>
        </p:nvSpPr>
        <p:spPr>
          <a:xfrm>
            <a:off x="7748588" y="6670297"/>
            <a:ext cx="5807512" cy="964049"/>
          </a:xfrm>
          <a:prstGeom prst="rect">
            <a:avLst/>
          </a:prstGeom>
          <a:solidFill>
            <a:srgbClr val="CCF1FF"/>
          </a:solidFill>
          <a:ln w="7620">
            <a:solidFill>
              <a:srgbClr val="B2D7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Text 17">
            <a:extLst>
              <a:ext uri="{FF2B5EF4-FFF2-40B4-BE49-F238E27FC236}">
                <a16:creationId xmlns:a16="http://schemas.microsoft.com/office/drawing/2014/main" id="{1F91AC53-6F05-F630-68B4-23AA1F0E7F17}"/>
              </a:ext>
            </a:extLst>
          </p:cNvPr>
          <p:cNvSpPr/>
          <p:nvPr/>
        </p:nvSpPr>
        <p:spPr>
          <a:xfrm>
            <a:off x="7909203" y="6818674"/>
            <a:ext cx="2008465" cy="2509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19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إهمال الأزمات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5" name="Text 18">
            <a:extLst>
              <a:ext uri="{FF2B5EF4-FFF2-40B4-BE49-F238E27FC236}">
                <a16:creationId xmlns:a16="http://schemas.microsoft.com/office/drawing/2014/main" id="{E91D7B70-5781-76ED-EBB3-B69D3C0158A4}"/>
              </a:ext>
            </a:extLst>
          </p:cNvPr>
          <p:cNvSpPr/>
          <p:nvPr/>
        </p:nvSpPr>
        <p:spPr>
          <a:xfrm>
            <a:off x="7909203" y="7215068"/>
            <a:ext cx="5478661" cy="2571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rtl="1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التأخر في الاستجابة للأزمات أو تجاهلها يفاقم الضرر</a:t>
            </a: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30377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E5B7BF-43D5-7C41-081A-09809395D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7CF43E-7BB4-81D3-13C9-47FB82090963}"/>
              </a:ext>
            </a:extLst>
          </p:cNvPr>
          <p:cNvSpPr/>
          <p:nvPr/>
        </p:nvSpPr>
        <p:spPr>
          <a:xfrm>
            <a:off x="571500" y="1385575"/>
            <a:ext cx="13726425" cy="66612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109728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72341E8-115E-B0E2-F555-CE7BDA832DD1}"/>
              </a:ext>
            </a:extLst>
          </p:cNvPr>
          <p:cNvSpPr/>
          <p:nvPr/>
        </p:nvSpPr>
        <p:spPr>
          <a:xfrm>
            <a:off x="3151414" y="431463"/>
            <a:ext cx="11478986" cy="5482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644B9AD-B72D-660C-E2A7-1703E05D62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-43352"/>
            <a:ext cx="2766169" cy="1291612"/>
          </a:xfrm>
          <a:prstGeom prst="rect">
            <a:avLst/>
          </a:prstGeom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AAB8C2E2-698E-FC36-FFF5-ED775615794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2465" y="1496824"/>
            <a:ext cx="4137898" cy="6206847"/>
          </a:xfrm>
          <a:prstGeom prst="rect">
            <a:avLst/>
          </a:prstGeom>
        </p:spPr>
      </p:pic>
      <p:sp>
        <p:nvSpPr>
          <p:cNvPr id="14" name="Text 0">
            <a:extLst>
              <a:ext uri="{FF2B5EF4-FFF2-40B4-BE49-F238E27FC236}">
                <a16:creationId xmlns:a16="http://schemas.microsoft.com/office/drawing/2014/main" id="{8C2D4079-07A1-F712-D5C9-AF1F5EDADB5F}"/>
              </a:ext>
            </a:extLst>
          </p:cNvPr>
          <p:cNvSpPr/>
          <p:nvPr/>
        </p:nvSpPr>
        <p:spPr>
          <a:xfrm>
            <a:off x="7713329" y="593190"/>
            <a:ext cx="5965627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رسالة ختامية للممارسين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5" name="Text 1">
            <a:extLst>
              <a:ext uri="{FF2B5EF4-FFF2-40B4-BE49-F238E27FC236}">
                <a16:creationId xmlns:a16="http://schemas.microsoft.com/office/drawing/2014/main" id="{DDA8A39F-A610-3AD4-150A-398385EB73EC}"/>
              </a:ext>
            </a:extLst>
          </p:cNvPr>
          <p:cNvSpPr/>
          <p:nvPr/>
        </p:nvSpPr>
        <p:spPr>
          <a:xfrm>
            <a:off x="5530179" y="1754887"/>
            <a:ext cx="8148777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في عصر السرعة الرقمية، تذكر أن بناء الصورة الذهنية القوية يتطلب صبراً واستمرارية. كل تفاعل، كل رسالة، كل محتوى هو لبنة في بناء سمعتك</a:t>
            </a:r>
            <a:r>
              <a:rPr kumimoji="0" lang="ar-EG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.</a:t>
            </a:r>
          </a:p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sz="1600" kern="0" dirty="0">
              <a:solidFill>
                <a:srgbClr val="15213F"/>
              </a:solidFill>
              <a:latin typeface="Alexandria" pitchFamily="34" charset="0"/>
              <a:ea typeface="Alexandria" pitchFamily="34" charset="-122"/>
              <a:cs typeface="Alexandria" pitchFamily="34" charset="-120"/>
            </a:endParaRPr>
          </a:p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و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 الصورة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الذهنية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الإيجابية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هو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استثمار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طويل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المدى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يتطلب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التزاماً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مستمراً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بالجودة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والأصالة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والتفاعل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الحقيقي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مع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الجمهور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.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في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العصر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الرقمي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،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كل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لحظة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هي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فرصة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لتعزيز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صورتكم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أو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تحديها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-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اختاروا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1600" kern="0" dirty="0" err="1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بحكمة</a:t>
            </a:r>
            <a:r>
              <a:rPr lang="en-US" sz="1600" kern="0" dirty="0">
                <a:solidFill>
                  <a:srgbClr val="15213F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.</a:t>
            </a:r>
            <a:endParaRPr lang="en-US" sz="1600" kern="0" dirty="0">
              <a:solidFill>
                <a:prstClr val="black"/>
              </a:solidFill>
            </a:endParaRPr>
          </a:p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0" cap="none" spc="0" normalizeH="0" baseline="0" noProof="0" dirty="0">
              <a:ln>
                <a:noFill/>
              </a:ln>
              <a:solidFill>
                <a:srgbClr val="15213F"/>
              </a:solidFill>
              <a:effectLst/>
              <a:uLnTx/>
              <a:uFillTx/>
              <a:latin typeface="Alexandria" pitchFamily="34" charset="0"/>
              <a:ea typeface="Alexandria" pitchFamily="34" charset="-122"/>
              <a:cs typeface="Alexandria" pitchFamily="34" charset="-120"/>
            </a:endParaRPr>
          </a:p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4" name="Shape 2">
            <a:extLst>
              <a:ext uri="{FF2B5EF4-FFF2-40B4-BE49-F238E27FC236}">
                <a16:creationId xmlns:a16="http://schemas.microsoft.com/office/drawing/2014/main" id="{BDB5F37D-1E4D-2EE3-6C0F-732753937E85}"/>
              </a:ext>
            </a:extLst>
          </p:cNvPr>
          <p:cNvSpPr/>
          <p:nvPr/>
        </p:nvSpPr>
        <p:spPr>
          <a:xfrm>
            <a:off x="13954150" y="2072426"/>
            <a:ext cx="22860" cy="1081564"/>
          </a:xfrm>
          <a:prstGeom prst="rect">
            <a:avLst/>
          </a:prstGeom>
          <a:solidFill>
            <a:srgbClr val="3257B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3">
            <a:extLst>
              <a:ext uri="{FF2B5EF4-FFF2-40B4-BE49-F238E27FC236}">
                <a16:creationId xmlns:a16="http://schemas.microsoft.com/office/drawing/2014/main" id="{8E632050-415C-1C33-1544-9042D1D6FB91}"/>
              </a:ext>
            </a:extLst>
          </p:cNvPr>
          <p:cNvSpPr/>
          <p:nvPr/>
        </p:nvSpPr>
        <p:spPr>
          <a:xfrm>
            <a:off x="6807637" y="4389316"/>
            <a:ext cx="300870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للنجاح في المستقبل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27" name="Text 4">
            <a:extLst>
              <a:ext uri="{FF2B5EF4-FFF2-40B4-BE49-F238E27FC236}">
                <a16:creationId xmlns:a16="http://schemas.microsoft.com/office/drawing/2014/main" id="{48966134-0266-2C04-0759-F7BC90554C48}"/>
              </a:ext>
            </a:extLst>
          </p:cNvPr>
          <p:cNvSpPr/>
          <p:nvPr/>
        </p:nvSpPr>
        <p:spPr>
          <a:xfrm>
            <a:off x="6280190" y="4968577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استثمر في الأصالة والشفافية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8" name="Text 5">
            <a:extLst>
              <a:ext uri="{FF2B5EF4-FFF2-40B4-BE49-F238E27FC236}">
                <a16:creationId xmlns:a16="http://schemas.microsoft.com/office/drawing/2014/main" id="{24BB6DF9-7CDA-15C9-2281-242C9C8AE8E0}"/>
              </a:ext>
            </a:extLst>
          </p:cNvPr>
          <p:cNvSpPr/>
          <p:nvPr/>
        </p:nvSpPr>
        <p:spPr>
          <a:xfrm>
            <a:off x="6280190" y="5354774"/>
            <a:ext cx="35361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احتضن التكنولوجيا بمسؤولية أخلاقية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9" name="Text 6">
            <a:extLst>
              <a:ext uri="{FF2B5EF4-FFF2-40B4-BE49-F238E27FC236}">
                <a16:creationId xmlns:a16="http://schemas.microsoft.com/office/drawing/2014/main" id="{70E37DAA-60D3-0B9C-E525-87EC93E26D61}"/>
              </a:ext>
            </a:extLst>
          </p:cNvPr>
          <p:cNvSpPr/>
          <p:nvPr/>
        </p:nvSpPr>
        <p:spPr>
          <a:xfrm>
            <a:off x="6307895" y="5988271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استمع أكثر مما تتحدث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0" name="Text 7">
            <a:extLst>
              <a:ext uri="{FF2B5EF4-FFF2-40B4-BE49-F238E27FC236}">
                <a16:creationId xmlns:a16="http://schemas.microsoft.com/office/drawing/2014/main" id="{3B55F751-6174-9685-7062-B81C05217593}"/>
              </a:ext>
            </a:extLst>
          </p:cNvPr>
          <p:cNvSpPr/>
          <p:nvPr/>
        </p:nvSpPr>
        <p:spPr>
          <a:xfrm>
            <a:off x="6318225" y="6419135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قس كل شيء وتعلم من البيانات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Text 8">
            <a:extLst>
              <a:ext uri="{FF2B5EF4-FFF2-40B4-BE49-F238E27FC236}">
                <a16:creationId xmlns:a16="http://schemas.microsoft.com/office/drawing/2014/main" id="{60A513C0-021F-9842-F68D-3580CF36AEEF}"/>
              </a:ext>
            </a:extLst>
          </p:cNvPr>
          <p:cNvSpPr/>
          <p:nvPr/>
        </p:nvSpPr>
        <p:spPr>
          <a:xfrm>
            <a:off x="6318225" y="6840125"/>
            <a:ext cx="35361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marR="0" lvl="0" indent="-34290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كن مستعداً للتكيف والتطور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2" name="Text 9">
            <a:extLst>
              <a:ext uri="{FF2B5EF4-FFF2-40B4-BE49-F238E27FC236}">
                <a16:creationId xmlns:a16="http://schemas.microsoft.com/office/drawing/2014/main" id="{D0358345-A9B3-4C5F-1A16-E1608AE51C16}"/>
              </a:ext>
            </a:extLst>
          </p:cNvPr>
          <p:cNvSpPr/>
          <p:nvPr/>
        </p:nvSpPr>
        <p:spPr>
          <a:xfrm>
            <a:off x="10867192" y="4366518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تذكر دائماً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3" name="Text 10">
            <a:extLst>
              <a:ext uri="{FF2B5EF4-FFF2-40B4-BE49-F238E27FC236}">
                <a16:creationId xmlns:a16="http://schemas.microsoft.com/office/drawing/2014/main" id="{B8552BA3-9006-B80E-FD00-BDF3D5CA4055}"/>
              </a:ext>
            </a:extLst>
          </p:cNvPr>
          <p:cNvSpPr/>
          <p:nvPr/>
        </p:nvSpPr>
        <p:spPr>
          <a:xfrm>
            <a:off x="10308075" y="5086699"/>
            <a:ext cx="3536156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r" defTabSz="914400" rtl="1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15213F"/>
                </a:solidFill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الصورة الذهنية ليست ما تقوله عن نفسك، بل ما يقوله الآخرون عنك. مهمتك هي تزويدهم بالأسباب الصحيحة للحديث عنك بإيجابية.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835608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EC6DEE-6658-6241-F4E7-B80C09C54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E2AB87D1-78EA-FACF-A7B7-4E669165B45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4336" y="5434767"/>
            <a:ext cx="14959095" cy="26859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F621A27-2852-1394-49E3-99A0F54F116C}"/>
              </a:ext>
            </a:extLst>
          </p:cNvPr>
          <p:cNvSpPr/>
          <p:nvPr/>
        </p:nvSpPr>
        <p:spPr>
          <a:xfrm flipV="1">
            <a:off x="3094521" y="395241"/>
            <a:ext cx="1153587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F4E91B7-9E80-4087-400B-7C8C6D654C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-34336" y="-101853"/>
            <a:ext cx="2929409" cy="136783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9AFDE4A-79BC-BD39-711E-B28CC29C890E}"/>
              </a:ext>
            </a:extLst>
          </p:cNvPr>
          <p:cNvSpPr/>
          <p:nvPr/>
        </p:nvSpPr>
        <p:spPr>
          <a:xfrm>
            <a:off x="2238942" y="1081763"/>
            <a:ext cx="10510205" cy="859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8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ما تم تناوله في </a:t>
            </a:r>
            <a:r>
              <a:rPr kumimoji="0" lang="ar-EG" sz="288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المحاضرة السادسة</a:t>
            </a:r>
            <a:endParaRPr kumimoji="0" lang="en-US" sz="288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FE1241-0180-02BF-1292-B81AEF96CC8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64"/>
          <a:stretch>
            <a:fillRect/>
          </a:stretch>
        </p:blipFill>
        <p:spPr>
          <a:xfrm>
            <a:off x="-322794" y="1624576"/>
            <a:ext cx="15345458" cy="365377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3E55AC3-8598-217A-6E40-051ECD09BE46}"/>
              </a:ext>
            </a:extLst>
          </p:cNvPr>
          <p:cNvSpPr txBox="1"/>
          <p:nvPr/>
        </p:nvSpPr>
        <p:spPr>
          <a:xfrm>
            <a:off x="228627" y="3593125"/>
            <a:ext cx="312157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المفهوم الأساسي للصورة الذهنية والعلاقة بينها وبين العلاقات العامة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298CD87-85D7-DB02-1FDB-61F000AB9478}"/>
              </a:ext>
            </a:extLst>
          </p:cNvPr>
          <p:cNvSpPr txBox="1"/>
          <p:nvPr/>
        </p:nvSpPr>
        <p:spPr>
          <a:xfrm>
            <a:off x="3849990" y="3902498"/>
            <a:ext cx="31215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مزايا وأنواع  الصورة الذهنية الإيحابية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29A8D128-867B-F6E6-F9F4-ECC53F83449C}"/>
              </a:ext>
            </a:extLst>
          </p:cNvPr>
          <p:cNvSpPr txBox="1"/>
          <p:nvPr/>
        </p:nvSpPr>
        <p:spPr>
          <a:xfrm>
            <a:off x="7419931" y="3533639"/>
            <a:ext cx="3121573" cy="1158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09728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16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أساليب صناعة الصورة الذهنية فى الإعلام الرقمى وأدوات قياسها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B52714-A64C-EFA2-31B9-BBF89BA3B4C6}"/>
              </a:ext>
            </a:extLst>
          </p:cNvPr>
          <p:cNvSpPr txBox="1"/>
          <p:nvPr/>
        </p:nvSpPr>
        <p:spPr>
          <a:xfrm>
            <a:off x="11019725" y="3926806"/>
            <a:ext cx="31215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الانطباع</a:t>
            </a:r>
            <a:r>
              <a:rPr lang="ar-EG" sz="16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العام والصورة الذهنية فى حملات العلاقات العامة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grpSp>
        <p:nvGrpSpPr>
          <p:cNvPr id="21" name="Google Shape;8818;p58">
            <a:extLst>
              <a:ext uri="{FF2B5EF4-FFF2-40B4-BE49-F238E27FC236}">
                <a16:creationId xmlns:a16="http://schemas.microsoft.com/office/drawing/2014/main" id="{2B7F78DA-7A80-4B22-D315-D274CBE5D7A0}"/>
              </a:ext>
            </a:extLst>
          </p:cNvPr>
          <p:cNvGrpSpPr/>
          <p:nvPr/>
        </p:nvGrpSpPr>
        <p:grpSpPr>
          <a:xfrm>
            <a:off x="5922696" y="2901126"/>
            <a:ext cx="441103" cy="441103"/>
            <a:chOff x="3860400" y="3955025"/>
            <a:chExt cx="296175" cy="296175"/>
          </a:xfrm>
        </p:grpSpPr>
        <p:sp>
          <p:nvSpPr>
            <p:cNvPr id="22" name="Google Shape;8819;p58">
              <a:extLst>
                <a:ext uri="{FF2B5EF4-FFF2-40B4-BE49-F238E27FC236}">
                  <a16:creationId xmlns:a16="http://schemas.microsoft.com/office/drawing/2014/main" id="{8B2944E5-2FB3-A167-5239-69B61E48EAE2}"/>
                </a:ext>
              </a:extLst>
            </p:cNvPr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Google Shape;8820;p58">
              <a:extLst>
                <a:ext uri="{FF2B5EF4-FFF2-40B4-BE49-F238E27FC236}">
                  <a16:creationId xmlns:a16="http://schemas.microsoft.com/office/drawing/2014/main" id="{9655A5B2-CA28-EFE2-6696-ABD975296D75}"/>
                </a:ext>
              </a:extLst>
            </p:cNvPr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Google Shape;8821;p58">
              <a:extLst>
                <a:ext uri="{FF2B5EF4-FFF2-40B4-BE49-F238E27FC236}">
                  <a16:creationId xmlns:a16="http://schemas.microsoft.com/office/drawing/2014/main" id="{54871EF6-9F09-C3F0-1481-493454C578F6}"/>
                </a:ext>
              </a:extLst>
            </p:cNvPr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Google Shape;8822;p58">
              <a:extLst>
                <a:ext uri="{FF2B5EF4-FFF2-40B4-BE49-F238E27FC236}">
                  <a16:creationId xmlns:a16="http://schemas.microsoft.com/office/drawing/2014/main" id="{4BFBE1AD-6473-3869-88EB-0174BA8DC2AA}"/>
                </a:ext>
              </a:extLst>
            </p:cNvPr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Google Shape;8823;p58">
              <a:extLst>
                <a:ext uri="{FF2B5EF4-FFF2-40B4-BE49-F238E27FC236}">
                  <a16:creationId xmlns:a16="http://schemas.microsoft.com/office/drawing/2014/main" id="{09FD35CF-EC2B-3DE4-D94B-4702DC0DFA4E}"/>
                </a:ext>
              </a:extLst>
            </p:cNvPr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7" name="Google Shape;5625;p51">
            <a:extLst>
              <a:ext uri="{FF2B5EF4-FFF2-40B4-BE49-F238E27FC236}">
                <a16:creationId xmlns:a16="http://schemas.microsoft.com/office/drawing/2014/main" id="{008160B8-39CC-6105-ECAE-93E45F4AB3B7}"/>
              </a:ext>
            </a:extLst>
          </p:cNvPr>
          <p:cNvGrpSpPr/>
          <p:nvPr/>
        </p:nvGrpSpPr>
        <p:grpSpPr>
          <a:xfrm>
            <a:off x="2355133" y="2899122"/>
            <a:ext cx="441248" cy="373911"/>
            <a:chOff x="-49764975" y="3551225"/>
            <a:chExt cx="299300" cy="300650"/>
          </a:xfrm>
        </p:grpSpPr>
        <p:sp>
          <p:nvSpPr>
            <p:cNvPr id="28" name="Google Shape;5626;p51">
              <a:extLst>
                <a:ext uri="{FF2B5EF4-FFF2-40B4-BE49-F238E27FC236}">
                  <a16:creationId xmlns:a16="http://schemas.microsoft.com/office/drawing/2014/main" id="{DC3208ED-707E-78BA-85AA-4084FBFF95C4}"/>
                </a:ext>
              </a:extLst>
            </p:cNvPr>
            <p:cNvSpPr/>
            <p:nvPr/>
          </p:nvSpPr>
          <p:spPr>
            <a:xfrm>
              <a:off x="-4976497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386" y="158"/>
                    <a:pt x="1197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Google Shape;5627;p51">
              <a:extLst>
                <a:ext uri="{FF2B5EF4-FFF2-40B4-BE49-F238E27FC236}">
                  <a16:creationId xmlns:a16="http://schemas.microsoft.com/office/drawing/2014/main" id="{D7C927A8-D1F5-C6DA-5C01-540A4A17ADC1}"/>
                </a:ext>
              </a:extLst>
            </p:cNvPr>
            <p:cNvSpPr/>
            <p:nvPr/>
          </p:nvSpPr>
          <p:spPr>
            <a:xfrm>
              <a:off x="-49763400" y="3598250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299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7"/>
                    <a:pt x="870" y="1197"/>
                  </a:cubicBezTo>
                  <a:cubicBezTo>
                    <a:pt x="961" y="1197"/>
                    <a:pt x="1056" y="1166"/>
                    <a:pt x="1134" y="1103"/>
                  </a:cubicBezTo>
                  <a:cubicBezTo>
                    <a:pt x="1260" y="1008"/>
                    <a:pt x="1260" y="756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Google Shape;5628;p51">
              <a:extLst>
                <a:ext uri="{FF2B5EF4-FFF2-40B4-BE49-F238E27FC236}">
                  <a16:creationId xmlns:a16="http://schemas.microsoft.com/office/drawing/2014/main" id="{B5474521-6603-E026-BC54-386A0DA05511}"/>
                </a:ext>
              </a:extLst>
            </p:cNvPr>
            <p:cNvSpPr/>
            <p:nvPr/>
          </p:nvSpPr>
          <p:spPr>
            <a:xfrm>
              <a:off x="-49763400" y="3703975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882" y="1"/>
                  </a:moveTo>
                  <a:cubicBezTo>
                    <a:pt x="796" y="1"/>
                    <a:pt x="709" y="40"/>
                    <a:pt x="630" y="119"/>
                  </a:cubicBezTo>
                  <a:lnTo>
                    <a:pt x="126" y="623"/>
                  </a:lnTo>
                  <a:cubicBezTo>
                    <a:pt x="0" y="749"/>
                    <a:pt x="0" y="970"/>
                    <a:pt x="126" y="1127"/>
                  </a:cubicBezTo>
                  <a:cubicBezTo>
                    <a:pt x="189" y="1190"/>
                    <a:pt x="276" y="1222"/>
                    <a:pt x="366" y="1222"/>
                  </a:cubicBezTo>
                  <a:cubicBezTo>
                    <a:pt x="457" y="1222"/>
                    <a:pt x="551" y="1190"/>
                    <a:pt x="630" y="1127"/>
                  </a:cubicBezTo>
                  <a:lnTo>
                    <a:pt x="1134" y="623"/>
                  </a:lnTo>
                  <a:cubicBezTo>
                    <a:pt x="1260" y="497"/>
                    <a:pt x="1260" y="276"/>
                    <a:pt x="1134" y="119"/>
                  </a:cubicBezTo>
                  <a:cubicBezTo>
                    <a:pt x="1056" y="40"/>
                    <a:pt x="969" y="1"/>
                    <a:pt x="8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Google Shape;5629;p51">
              <a:extLst>
                <a:ext uri="{FF2B5EF4-FFF2-40B4-BE49-F238E27FC236}">
                  <a16:creationId xmlns:a16="http://schemas.microsoft.com/office/drawing/2014/main" id="{65AA95CE-85E6-C80A-4CD9-D3698417D9D3}"/>
                </a:ext>
              </a:extLst>
            </p:cNvPr>
            <p:cNvSpPr/>
            <p:nvPr/>
          </p:nvSpPr>
          <p:spPr>
            <a:xfrm>
              <a:off x="-4950112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Google Shape;5630;p51">
              <a:extLst>
                <a:ext uri="{FF2B5EF4-FFF2-40B4-BE49-F238E27FC236}">
                  <a16:creationId xmlns:a16="http://schemas.microsoft.com/office/drawing/2014/main" id="{B321C01A-9B51-C335-3372-56F6A8C5B4D2}"/>
                </a:ext>
              </a:extLst>
            </p:cNvPr>
            <p:cNvSpPr/>
            <p:nvPr/>
          </p:nvSpPr>
          <p:spPr>
            <a:xfrm>
              <a:off x="-49499550" y="3598250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906" y="0"/>
                  </a:moveTo>
                  <a:cubicBezTo>
                    <a:pt x="812" y="0"/>
                    <a:pt x="709" y="32"/>
                    <a:pt x="630" y="95"/>
                  </a:cubicBezTo>
                  <a:lnTo>
                    <a:pt x="126" y="599"/>
                  </a:lnTo>
                  <a:cubicBezTo>
                    <a:pt x="0" y="725"/>
                    <a:pt x="0" y="945"/>
                    <a:pt x="126" y="1103"/>
                  </a:cubicBezTo>
                  <a:cubicBezTo>
                    <a:pt x="205" y="1182"/>
                    <a:pt x="292" y="1221"/>
                    <a:pt x="378" y="1221"/>
                  </a:cubicBezTo>
                  <a:cubicBezTo>
                    <a:pt x="465" y="1221"/>
                    <a:pt x="552" y="1182"/>
                    <a:pt x="630" y="1103"/>
                  </a:cubicBezTo>
                  <a:lnTo>
                    <a:pt x="1134" y="599"/>
                  </a:lnTo>
                  <a:cubicBezTo>
                    <a:pt x="1260" y="473"/>
                    <a:pt x="1260" y="252"/>
                    <a:pt x="1134" y="95"/>
                  </a:cubicBezTo>
                  <a:cubicBezTo>
                    <a:pt x="1087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Google Shape;5631;p51">
              <a:extLst>
                <a:ext uri="{FF2B5EF4-FFF2-40B4-BE49-F238E27FC236}">
                  <a16:creationId xmlns:a16="http://schemas.microsoft.com/office/drawing/2014/main" id="{60FCB527-0092-8E66-84E9-8D6E7FCA7884}"/>
                </a:ext>
              </a:extLst>
            </p:cNvPr>
            <p:cNvSpPr/>
            <p:nvPr/>
          </p:nvSpPr>
          <p:spPr>
            <a:xfrm>
              <a:off x="-49499550" y="3704575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300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8"/>
                    <a:pt x="871" y="1198"/>
                  </a:cubicBezTo>
                  <a:cubicBezTo>
                    <a:pt x="961" y="1198"/>
                    <a:pt x="1056" y="1166"/>
                    <a:pt x="1134" y="1103"/>
                  </a:cubicBezTo>
                  <a:cubicBezTo>
                    <a:pt x="1260" y="1009"/>
                    <a:pt x="1260" y="757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Google Shape;5632;p51">
              <a:extLst>
                <a:ext uri="{FF2B5EF4-FFF2-40B4-BE49-F238E27FC236}">
                  <a16:creationId xmlns:a16="http://schemas.microsoft.com/office/drawing/2014/main" id="{8D77EDE2-0A44-510A-5AAE-613CBDAA526E}"/>
                </a:ext>
              </a:extLst>
            </p:cNvPr>
            <p:cNvSpPr/>
            <p:nvPr/>
          </p:nvSpPr>
          <p:spPr>
            <a:xfrm>
              <a:off x="-49725600" y="3551225"/>
              <a:ext cx="215050" cy="210875"/>
            </a:xfrm>
            <a:custGeom>
              <a:avLst/>
              <a:gdLst/>
              <a:ahLst/>
              <a:cxnLst/>
              <a:rect l="l" t="t" r="r" b="b"/>
              <a:pathLst>
                <a:path w="8602" h="8435" extrusionOk="0">
                  <a:moveTo>
                    <a:pt x="4354" y="0"/>
                  </a:moveTo>
                  <a:cubicBezTo>
                    <a:pt x="4070" y="0"/>
                    <a:pt x="3783" y="28"/>
                    <a:pt x="3497" y="86"/>
                  </a:cubicBezTo>
                  <a:cubicBezTo>
                    <a:pt x="1922" y="401"/>
                    <a:pt x="630" y="1724"/>
                    <a:pt x="252" y="3299"/>
                  </a:cubicBezTo>
                  <a:cubicBezTo>
                    <a:pt x="0" y="4654"/>
                    <a:pt x="347" y="6040"/>
                    <a:pt x="1261" y="7017"/>
                  </a:cubicBezTo>
                  <a:cubicBezTo>
                    <a:pt x="1607" y="7395"/>
                    <a:pt x="1828" y="7930"/>
                    <a:pt x="1922" y="8434"/>
                  </a:cubicBezTo>
                  <a:lnTo>
                    <a:pt x="3025" y="8434"/>
                  </a:lnTo>
                  <a:lnTo>
                    <a:pt x="3025" y="5284"/>
                  </a:lnTo>
                  <a:cubicBezTo>
                    <a:pt x="3025" y="5158"/>
                    <a:pt x="4064" y="3141"/>
                    <a:pt x="4127" y="3047"/>
                  </a:cubicBezTo>
                  <a:cubicBezTo>
                    <a:pt x="4190" y="2921"/>
                    <a:pt x="4317" y="2858"/>
                    <a:pt x="4443" y="2858"/>
                  </a:cubicBezTo>
                  <a:cubicBezTo>
                    <a:pt x="4569" y="2858"/>
                    <a:pt x="4695" y="2921"/>
                    <a:pt x="4758" y="3047"/>
                  </a:cubicBezTo>
                  <a:cubicBezTo>
                    <a:pt x="4852" y="3141"/>
                    <a:pt x="5860" y="5158"/>
                    <a:pt x="5860" y="5284"/>
                  </a:cubicBezTo>
                  <a:lnTo>
                    <a:pt x="5860" y="8434"/>
                  </a:lnTo>
                  <a:lnTo>
                    <a:pt x="6963" y="8434"/>
                  </a:lnTo>
                  <a:cubicBezTo>
                    <a:pt x="7057" y="7930"/>
                    <a:pt x="7278" y="7395"/>
                    <a:pt x="7625" y="6985"/>
                  </a:cubicBezTo>
                  <a:cubicBezTo>
                    <a:pt x="8255" y="6260"/>
                    <a:pt x="8601" y="5284"/>
                    <a:pt x="8601" y="4244"/>
                  </a:cubicBezTo>
                  <a:cubicBezTo>
                    <a:pt x="8601" y="2984"/>
                    <a:pt x="8066" y="1787"/>
                    <a:pt x="7026" y="936"/>
                  </a:cubicBezTo>
                  <a:cubicBezTo>
                    <a:pt x="6270" y="327"/>
                    <a:pt x="5327" y="0"/>
                    <a:pt x="43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Google Shape;5633;p51">
              <a:extLst>
                <a:ext uri="{FF2B5EF4-FFF2-40B4-BE49-F238E27FC236}">
                  <a16:creationId xmlns:a16="http://schemas.microsoft.com/office/drawing/2014/main" id="{1E1F87C7-3744-069E-AAAD-1F5C94FC0893}"/>
                </a:ext>
              </a:extLst>
            </p:cNvPr>
            <p:cNvSpPr/>
            <p:nvPr/>
          </p:nvSpPr>
          <p:spPr>
            <a:xfrm>
              <a:off x="-49633450" y="3697475"/>
              <a:ext cx="35475" cy="65400"/>
            </a:xfrm>
            <a:custGeom>
              <a:avLst/>
              <a:gdLst/>
              <a:ahLst/>
              <a:cxnLst/>
              <a:rect l="l" t="t" r="r" b="b"/>
              <a:pathLst>
                <a:path w="141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418" y="2616"/>
                  </a:lnTo>
                  <a:lnTo>
                    <a:pt x="1418" y="1"/>
                  </a:lnTo>
                  <a:cubicBezTo>
                    <a:pt x="1198" y="95"/>
                    <a:pt x="946" y="127"/>
                    <a:pt x="725" y="127"/>
                  </a:cubicBezTo>
                  <a:cubicBezTo>
                    <a:pt x="473" y="127"/>
                    <a:pt x="252" y="95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Google Shape;5634;p51">
              <a:extLst>
                <a:ext uri="{FF2B5EF4-FFF2-40B4-BE49-F238E27FC236}">
                  <a16:creationId xmlns:a16="http://schemas.microsoft.com/office/drawing/2014/main" id="{88A65E9D-CFAB-3B11-5449-EC67240630C1}"/>
                </a:ext>
              </a:extLst>
            </p:cNvPr>
            <p:cNvSpPr/>
            <p:nvPr/>
          </p:nvSpPr>
          <p:spPr>
            <a:xfrm>
              <a:off x="-49676775" y="3780975"/>
              <a:ext cx="123675" cy="34675"/>
            </a:xfrm>
            <a:custGeom>
              <a:avLst/>
              <a:gdLst/>
              <a:ahLst/>
              <a:cxnLst/>
              <a:rect l="l" t="t" r="r" b="b"/>
              <a:pathLst>
                <a:path w="4947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6"/>
                    <a:pt x="473" y="1387"/>
                    <a:pt x="1072" y="1387"/>
                  </a:cubicBezTo>
                  <a:lnTo>
                    <a:pt x="3876" y="1387"/>
                  </a:lnTo>
                  <a:cubicBezTo>
                    <a:pt x="4474" y="1387"/>
                    <a:pt x="4947" y="946"/>
                    <a:pt x="4947" y="347"/>
                  </a:cubicBezTo>
                  <a:lnTo>
                    <a:pt x="49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Google Shape;5635;p51">
              <a:extLst>
                <a:ext uri="{FF2B5EF4-FFF2-40B4-BE49-F238E27FC236}">
                  <a16:creationId xmlns:a16="http://schemas.microsoft.com/office/drawing/2014/main" id="{96B9DA6A-CDCF-0546-0BCB-4437B4CC5213}"/>
                </a:ext>
              </a:extLst>
            </p:cNvPr>
            <p:cNvSpPr/>
            <p:nvPr/>
          </p:nvSpPr>
          <p:spPr>
            <a:xfrm>
              <a:off x="-49630300" y="3651800"/>
              <a:ext cx="29150" cy="31325"/>
            </a:xfrm>
            <a:custGeom>
              <a:avLst/>
              <a:gdLst/>
              <a:ahLst/>
              <a:cxnLst/>
              <a:rect l="l" t="t" r="r" b="b"/>
              <a:pathLst>
                <a:path w="1166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189" y="1214"/>
                    <a:pt x="386" y="1253"/>
                    <a:pt x="583" y="1253"/>
                  </a:cubicBezTo>
                  <a:cubicBezTo>
                    <a:pt x="780" y="1253"/>
                    <a:pt x="977" y="1214"/>
                    <a:pt x="1166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Google Shape;5636;p51">
              <a:extLst>
                <a:ext uri="{FF2B5EF4-FFF2-40B4-BE49-F238E27FC236}">
                  <a16:creationId xmlns:a16="http://schemas.microsoft.com/office/drawing/2014/main" id="{9D0A42C0-80B3-38DB-7EAE-DFEA9EBFF93C}"/>
                </a:ext>
              </a:extLst>
            </p:cNvPr>
            <p:cNvSpPr/>
            <p:nvPr/>
          </p:nvSpPr>
          <p:spPr>
            <a:xfrm>
              <a:off x="-49657875" y="3833750"/>
              <a:ext cx="85100" cy="18125"/>
            </a:xfrm>
            <a:custGeom>
              <a:avLst/>
              <a:gdLst/>
              <a:ahLst/>
              <a:cxnLst/>
              <a:rect l="l" t="t" r="r" b="b"/>
              <a:pathLst>
                <a:path w="3404" h="725" extrusionOk="0">
                  <a:moveTo>
                    <a:pt x="1" y="0"/>
                  </a:moveTo>
                  <a:cubicBezTo>
                    <a:pt x="158" y="410"/>
                    <a:pt x="536" y="725"/>
                    <a:pt x="977" y="725"/>
                  </a:cubicBezTo>
                  <a:lnTo>
                    <a:pt x="2395" y="725"/>
                  </a:lnTo>
                  <a:cubicBezTo>
                    <a:pt x="2868" y="725"/>
                    <a:pt x="3246" y="410"/>
                    <a:pt x="34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9" name="Google Shape;6407;p53">
            <a:extLst>
              <a:ext uri="{FF2B5EF4-FFF2-40B4-BE49-F238E27FC236}">
                <a16:creationId xmlns:a16="http://schemas.microsoft.com/office/drawing/2014/main" id="{0D6031B7-34E9-A74E-429B-1A2B45B441C3}"/>
              </a:ext>
            </a:extLst>
          </p:cNvPr>
          <p:cNvGrpSpPr/>
          <p:nvPr/>
        </p:nvGrpSpPr>
        <p:grpSpPr>
          <a:xfrm>
            <a:off x="13118101" y="2884342"/>
            <a:ext cx="446597" cy="446559"/>
            <a:chOff x="-30354000" y="3569100"/>
            <a:chExt cx="292250" cy="292225"/>
          </a:xfrm>
        </p:grpSpPr>
        <p:sp>
          <p:nvSpPr>
            <p:cNvPr id="40" name="Google Shape;6408;p53">
              <a:extLst>
                <a:ext uri="{FF2B5EF4-FFF2-40B4-BE49-F238E27FC236}">
                  <a16:creationId xmlns:a16="http://schemas.microsoft.com/office/drawing/2014/main" id="{83CAB781-98A1-32AC-D176-3E0E84F8F58F}"/>
                </a:ext>
              </a:extLst>
            </p:cNvPr>
            <p:cNvSpPr/>
            <p:nvPr/>
          </p:nvSpPr>
          <p:spPr>
            <a:xfrm>
              <a:off x="-30354000" y="3604550"/>
              <a:ext cx="137875" cy="256000"/>
            </a:xfrm>
            <a:custGeom>
              <a:avLst/>
              <a:gdLst/>
              <a:ahLst/>
              <a:cxnLst/>
              <a:rect l="l" t="t" r="r" b="b"/>
              <a:pathLst>
                <a:path w="5515" h="10240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lnTo>
                    <a:pt x="1" y="4411"/>
                  </a:lnTo>
                  <a:cubicBezTo>
                    <a:pt x="1" y="4632"/>
                    <a:pt x="64" y="4884"/>
                    <a:pt x="190" y="5073"/>
                  </a:cubicBezTo>
                  <a:lnTo>
                    <a:pt x="1639" y="7467"/>
                  </a:lnTo>
                  <a:cubicBezTo>
                    <a:pt x="1891" y="7877"/>
                    <a:pt x="2049" y="8097"/>
                    <a:pt x="2049" y="8538"/>
                  </a:cubicBezTo>
                  <a:lnTo>
                    <a:pt x="2049" y="9861"/>
                  </a:lnTo>
                  <a:cubicBezTo>
                    <a:pt x="2049" y="10082"/>
                    <a:pt x="2206" y="10239"/>
                    <a:pt x="2395" y="10239"/>
                  </a:cubicBezTo>
                  <a:lnTo>
                    <a:pt x="5514" y="10239"/>
                  </a:lnTo>
                  <a:lnTo>
                    <a:pt x="5514" y="6364"/>
                  </a:lnTo>
                  <a:cubicBezTo>
                    <a:pt x="5514" y="5986"/>
                    <a:pt x="5357" y="5671"/>
                    <a:pt x="5168" y="5419"/>
                  </a:cubicBezTo>
                  <a:cubicBezTo>
                    <a:pt x="5167" y="5420"/>
                    <a:pt x="5165" y="5421"/>
                    <a:pt x="5163" y="5421"/>
                  </a:cubicBezTo>
                  <a:cubicBezTo>
                    <a:pt x="5042" y="5421"/>
                    <a:pt x="3214" y="3623"/>
                    <a:pt x="3183" y="3592"/>
                  </a:cubicBezTo>
                  <a:cubicBezTo>
                    <a:pt x="3041" y="3432"/>
                    <a:pt x="2828" y="3332"/>
                    <a:pt x="2613" y="3332"/>
                  </a:cubicBezTo>
                  <a:cubicBezTo>
                    <a:pt x="2448" y="3332"/>
                    <a:pt x="2280" y="3392"/>
                    <a:pt x="2143" y="3529"/>
                  </a:cubicBezTo>
                  <a:cubicBezTo>
                    <a:pt x="1891" y="3812"/>
                    <a:pt x="1923" y="4285"/>
                    <a:pt x="2112" y="4442"/>
                  </a:cubicBezTo>
                  <a:lnTo>
                    <a:pt x="3970" y="6301"/>
                  </a:lnTo>
                  <a:cubicBezTo>
                    <a:pt x="4097" y="6427"/>
                    <a:pt x="4097" y="6648"/>
                    <a:pt x="3970" y="6774"/>
                  </a:cubicBezTo>
                  <a:cubicBezTo>
                    <a:pt x="3907" y="6821"/>
                    <a:pt x="3821" y="6845"/>
                    <a:pt x="3734" y="6845"/>
                  </a:cubicBezTo>
                  <a:cubicBezTo>
                    <a:pt x="3648" y="6845"/>
                    <a:pt x="3561" y="6821"/>
                    <a:pt x="3498" y="6774"/>
                  </a:cubicBezTo>
                  <a:lnTo>
                    <a:pt x="1639" y="4915"/>
                  </a:lnTo>
                  <a:cubicBezTo>
                    <a:pt x="1450" y="4726"/>
                    <a:pt x="1324" y="4442"/>
                    <a:pt x="1324" y="4190"/>
                  </a:cubicBezTo>
                  <a:lnTo>
                    <a:pt x="1324" y="662"/>
                  </a:lnTo>
                  <a:cubicBezTo>
                    <a:pt x="1324" y="252"/>
                    <a:pt x="1009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Google Shape;6409;p53">
              <a:extLst>
                <a:ext uri="{FF2B5EF4-FFF2-40B4-BE49-F238E27FC236}">
                  <a16:creationId xmlns:a16="http://schemas.microsoft.com/office/drawing/2014/main" id="{B19A673A-4A1A-7E3F-32A3-C5ABE79C0506}"/>
                </a:ext>
              </a:extLst>
            </p:cNvPr>
            <p:cNvSpPr/>
            <p:nvPr/>
          </p:nvSpPr>
          <p:spPr>
            <a:xfrm>
              <a:off x="-30198825" y="3604550"/>
              <a:ext cx="137075" cy="256775"/>
            </a:xfrm>
            <a:custGeom>
              <a:avLst/>
              <a:gdLst/>
              <a:ahLst/>
              <a:cxnLst/>
              <a:rect l="l" t="t" r="r" b="b"/>
              <a:pathLst>
                <a:path w="5483" h="10271" extrusionOk="0">
                  <a:moveTo>
                    <a:pt x="4758" y="0"/>
                  </a:moveTo>
                  <a:cubicBezTo>
                    <a:pt x="4380" y="0"/>
                    <a:pt x="4096" y="315"/>
                    <a:pt x="4096" y="662"/>
                  </a:cubicBezTo>
                  <a:lnTo>
                    <a:pt x="4096" y="4190"/>
                  </a:lnTo>
                  <a:cubicBezTo>
                    <a:pt x="4096" y="4474"/>
                    <a:pt x="3970" y="4758"/>
                    <a:pt x="3781" y="4915"/>
                  </a:cubicBezTo>
                  <a:lnTo>
                    <a:pt x="1922" y="6774"/>
                  </a:lnTo>
                  <a:cubicBezTo>
                    <a:pt x="1875" y="6821"/>
                    <a:pt x="1788" y="6845"/>
                    <a:pt x="1698" y="6845"/>
                  </a:cubicBezTo>
                  <a:cubicBezTo>
                    <a:pt x="1607" y="6845"/>
                    <a:pt x="1513" y="6821"/>
                    <a:pt x="1450" y="6774"/>
                  </a:cubicBezTo>
                  <a:cubicBezTo>
                    <a:pt x="1355" y="6648"/>
                    <a:pt x="1355" y="6427"/>
                    <a:pt x="1450" y="6301"/>
                  </a:cubicBezTo>
                  <a:lnTo>
                    <a:pt x="3308" y="4442"/>
                  </a:lnTo>
                  <a:cubicBezTo>
                    <a:pt x="3497" y="4285"/>
                    <a:pt x="3560" y="3812"/>
                    <a:pt x="3277" y="3529"/>
                  </a:cubicBezTo>
                  <a:cubicBezTo>
                    <a:pt x="3140" y="3392"/>
                    <a:pt x="2972" y="3332"/>
                    <a:pt x="2807" y="3332"/>
                  </a:cubicBezTo>
                  <a:cubicBezTo>
                    <a:pt x="2592" y="3332"/>
                    <a:pt x="2379" y="3432"/>
                    <a:pt x="2237" y="3592"/>
                  </a:cubicBezTo>
                  <a:cubicBezTo>
                    <a:pt x="2237" y="3592"/>
                    <a:pt x="347" y="5419"/>
                    <a:pt x="347" y="5482"/>
                  </a:cubicBezTo>
                  <a:cubicBezTo>
                    <a:pt x="158" y="5671"/>
                    <a:pt x="0" y="6018"/>
                    <a:pt x="0" y="6427"/>
                  </a:cubicBezTo>
                  <a:lnTo>
                    <a:pt x="0" y="8129"/>
                  </a:lnTo>
                  <a:lnTo>
                    <a:pt x="0" y="8412"/>
                  </a:lnTo>
                  <a:lnTo>
                    <a:pt x="0" y="10271"/>
                  </a:lnTo>
                  <a:lnTo>
                    <a:pt x="3088" y="10271"/>
                  </a:lnTo>
                  <a:cubicBezTo>
                    <a:pt x="3277" y="10271"/>
                    <a:pt x="3434" y="10113"/>
                    <a:pt x="3434" y="9924"/>
                  </a:cubicBezTo>
                  <a:lnTo>
                    <a:pt x="3434" y="8570"/>
                  </a:lnTo>
                  <a:cubicBezTo>
                    <a:pt x="3434" y="8129"/>
                    <a:pt x="3623" y="7908"/>
                    <a:pt x="3812" y="7530"/>
                  </a:cubicBezTo>
                  <a:lnTo>
                    <a:pt x="5293" y="5104"/>
                  </a:lnTo>
                  <a:cubicBezTo>
                    <a:pt x="5388" y="4915"/>
                    <a:pt x="5482" y="4663"/>
                    <a:pt x="5482" y="4411"/>
                  </a:cubicBezTo>
                  <a:lnTo>
                    <a:pt x="5482" y="662"/>
                  </a:lnTo>
                  <a:cubicBezTo>
                    <a:pt x="5451" y="284"/>
                    <a:pt x="5136" y="0"/>
                    <a:pt x="47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Google Shape;6410;p53">
              <a:extLst>
                <a:ext uri="{FF2B5EF4-FFF2-40B4-BE49-F238E27FC236}">
                  <a16:creationId xmlns:a16="http://schemas.microsoft.com/office/drawing/2014/main" id="{5B0F268A-3053-E382-EE76-F9CF4447A990}"/>
                </a:ext>
              </a:extLst>
            </p:cNvPr>
            <p:cNvSpPr/>
            <p:nvPr/>
          </p:nvSpPr>
          <p:spPr>
            <a:xfrm>
              <a:off x="-30139750" y="3636850"/>
              <a:ext cx="26000" cy="37825"/>
            </a:xfrm>
            <a:custGeom>
              <a:avLst/>
              <a:gdLst/>
              <a:ahLst/>
              <a:cxnLst/>
              <a:rect l="l" t="t" r="r" b="b"/>
              <a:pathLst>
                <a:path w="1040" h="1513" extrusionOk="0">
                  <a:moveTo>
                    <a:pt x="504" y="0"/>
                  </a:moveTo>
                  <a:cubicBezTo>
                    <a:pt x="252" y="32"/>
                    <a:pt x="0" y="284"/>
                    <a:pt x="0" y="567"/>
                  </a:cubicBezTo>
                  <a:lnTo>
                    <a:pt x="0" y="1418"/>
                  </a:lnTo>
                  <a:cubicBezTo>
                    <a:pt x="126" y="1386"/>
                    <a:pt x="252" y="1355"/>
                    <a:pt x="410" y="1355"/>
                  </a:cubicBezTo>
                  <a:cubicBezTo>
                    <a:pt x="630" y="1355"/>
                    <a:pt x="819" y="1386"/>
                    <a:pt x="1040" y="1512"/>
                  </a:cubicBezTo>
                  <a:lnTo>
                    <a:pt x="1040" y="504"/>
                  </a:lnTo>
                  <a:cubicBezTo>
                    <a:pt x="1040" y="252"/>
                    <a:pt x="788" y="0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3" name="Google Shape;6411;p53">
              <a:extLst>
                <a:ext uri="{FF2B5EF4-FFF2-40B4-BE49-F238E27FC236}">
                  <a16:creationId xmlns:a16="http://schemas.microsoft.com/office/drawing/2014/main" id="{7C0F7E33-CC15-10A3-2E9F-445D08EB633D}"/>
                </a:ext>
              </a:extLst>
            </p:cNvPr>
            <p:cNvSpPr/>
            <p:nvPr/>
          </p:nvSpPr>
          <p:spPr>
            <a:xfrm>
              <a:off x="-30302800" y="3638950"/>
              <a:ext cx="25225" cy="36500"/>
            </a:xfrm>
            <a:custGeom>
              <a:avLst/>
              <a:gdLst/>
              <a:ahLst/>
              <a:cxnLst/>
              <a:rect l="l" t="t" r="r" b="b"/>
              <a:pathLst>
                <a:path w="1009" h="1460" extrusionOk="0">
                  <a:moveTo>
                    <a:pt x="418" y="1"/>
                  </a:moveTo>
                  <a:cubicBezTo>
                    <a:pt x="177" y="1"/>
                    <a:pt x="1" y="229"/>
                    <a:pt x="1" y="483"/>
                  </a:cubicBezTo>
                  <a:lnTo>
                    <a:pt x="1" y="1460"/>
                  </a:lnTo>
                  <a:cubicBezTo>
                    <a:pt x="190" y="1334"/>
                    <a:pt x="379" y="1302"/>
                    <a:pt x="631" y="1302"/>
                  </a:cubicBezTo>
                  <a:cubicBezTo>
                    <a:pt x="725" y="1302"/>
                    <a:pt x="883" y="1334"/>
                    <a:pt x="1009" y="1365"/>
                  </a:cubicBezTo>
                  <a:lnTo>
                    <a:pt x="1009" y="515"/>
                  </a:lnTo>
                  <a:cubicBezTo>
                    <a:pt x="1009" y="231"/>
                    <a:pt x="788" y="11"/>
                    <a:pt x="505" y="11"/>
                  </a:cubicBezTo>
                  <a:cubicBezTo>
                    <a:pt x="475" y="4"/>
                    <a:pt x="446" y="1"/>
                    <a:pt x="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Google Shape;6412;p53">
              <a:extLst>
                <a:ext uri="{FF2B5EF4-FFF2-40B4-BE49-F238E27FC236}">
                  <a16:creationId xmlns:a16="http://schemas.microsoft.com/office/drawing/2014/main" id="{38DD64FF-BBF0-10DE-4204-2B16B99AA8D9}"/>
                </a:ext>
              </a:extLst>
            </p:cNvPr>
            <p:cNvSpPr/>
            <p:nvPr/>
          </p:nvSpPr>
          <p:spPr>
            <a:xfrm>
              <a:off x="-30242925" y="3569100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86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74"/>
                    <a:pt x="630" y="2742"/>
                    <a:pt x="1386" y="2742"/>
                  </a:cubicBezTo>
                  <a:cubicBezTo>
                    <a:pt x="2111" y="2742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5" name="Google Shape;6413;p53">
              <a:extLst>
                <a:ext uri="{FF2B5EF4-FFF2-40B4-BE49-F238E27FC236}">
                  <a16:creationId xmlns:a16="http://schemas.microsoft.com/office/drawing/2014/main" id="{5E41BDFF-F209-D030-2BE8-B60E97D4CC7F}"/>
                </a:ext>
              </a:extLst>
            </p:cNvPr>
            <p:cNvSpPr/>
            <p:nvPr/>
          </p:nvSpPr>
          <p:spPr>
            <a:xfrm>
              <a:off x="-30262625" y="3654950"/>
              <a:ext cx="107925" cy="68550"/>
            </a:xfrm>
            <a:custGeom>
              <a:avLst/>
              <a:gdLst/>
              <a:ahLst/>
              <a:cxnLst/>
              <a:rect l="l" t="t" r="r" b="b"/>
              <a:pathLst>
                <a:path w="4317" h="2742" extrusionOk="0">
                  <a:moveTo>
                    <a:pt x="2174" y="1"/>
                  </a:moveTo>
                  <a:cubicBezTo>
                    <a:pt x="1292" y="1"/>
                    <a:pt x="505" y="379"/>
                    <a:pt x="0" y="1040"/>
                  </a:cubicBezTo>
                  <a:lnTo>
                    <a:pt x="32" y="1103"/>
                  </a:lnTo>
                  <a:cubicBezTo>
                    <a:pt x="946" y="1985"/>
                    <a:pt x="1450" y="2458"/>
                    <a:pt x="1702" y="2742"/>
                  </a:cubicBezTo>
                  <a:lnTo>
                    <a:pt x="2647" y="2742"/>
                  </a:lnTo>
                  <a:lnTo>
                    <a:pt x="4254" y="1135"/>
                  </a:lnTo>
                  <a:lnTo>
                    <a:pt x="4317" y="1040"/>
                  </a:lnTo>
                  <a:cubicBezTo>
                    <a:pt x="3813" y="410"/>
                    <a:pt x="3025" y="1"/>
                    <a:pt x="21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6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168E3E5-496E-D049-8F08-D87B8E0B3BD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1351" y="2823327"/>
            <a:ext cx="545833" cy="5458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74AB41-50BC-305B-FC69-E6237814E672}"/>
              </a:ext>
            </a:extLst>
          </p:cNvPr>
          <p:cNvSpPr txBox="1"/>
          <p:nvPr/>
        </p:nvSpPr>
        <p:spPr>
          <a:xfrm>
            <a:off x="495717" y="6609923"/>
            <a:ext cx="31215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تحديات بناء الصورة الذهنية فى العصر الرقمى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03C2C3-54A8-C31D-8A8F-44106D3BCEE9}"/>
              </a:ext>
            </a:extLst>
          </p:cNvPr>
          <p:cNvSpPr txBox="1"/>
          <p:nvPr/>
        </p:nvSpPr>
        <p:spPr>
          <a:xfrm>
            <a:off x="4147342" y="6655097"/>
            <a:ext cx="31215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الصورة الذهنية فى سياقات مختلفة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514D3B-EB90-A676-4C72-6F552EA18ABE}"/>
              </a:ext>
            </a:extLst>
          </p:cNvPr>
          <p:cNvSpPr txBox="1"/>
          <p:nvPr/>
        </p:nvSpPr>
        <p:spPr>
          <a:xfrm>
            <a:off x="7798967" y="6578625"/>
            <a:ext cx="31215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الصورة الذهنية فى عصر الذكاء الاصطناعى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084EE2-CB45-6356-063F-1A0EACE192ED}"/>
              </a:ext>
            </a:extLst>
          </p:cNvPr>
          <p:cNvSpPr txBox="1"/>
          <p:nvPr/>
        </p:nvSpPr>
        <p:spPr>
          <a:xfrm>
            <a:off x="1868478" y="5724608"/>
            <a:ext cx="1056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chemeClr val="bg1"/>
                </a:solidFill>
                <a:cs typeface="+mj-cs"/>
              </a:rPr>
              <a:t>05</a:t>
            </a:r>
            <a:endParaRPr lang="en-US" sz="24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9674003-6C4D-5811-6894-01264878D2C5}"/>
              </a:ext>
            </a:extLst>
          </p:cNvPr>
          <p:cNvSpPr txBox="1"/>
          <p:nvPr/>
        </p:nvSpPr>
        <p:spPr>
          <a:xfrm>
            <a:off x="5412280" y="5718945"/>
            <a:ext cx="1229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chemeClr val="bg1"/>
                </a:solidFill>
                <a:cs typeface="+mj-cs"/>
              </a:rPr>
              <a:t>06</a:t>
            </a:r>
            <a:endParaRPr lang="en-US" sz="24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F2FB6C-B4C8-6FE9-250A-7FDB401552CE}"/>
              </a:ext>
            </a:extLst>
          </p:cNvPr>
          <p:cNvSpPr txBox="1"/>
          <p:nvPr/>
        </p:nvSpPr>
        <p:spPr>
          <a:xfrm>
            <a:off x="8980717" y="5724608"/>
            <a:ext cx="1056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chemeClr val="bg1"/>
                </a:solidFill>
                <a:cs typeface="+mj-cs"/>
              </a:rPr>
              <a:t>07</a:t>
            </a:r>
            <a:endParaRPr lang="en-US" sz="24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23D5C78-C396-C257-9966-174D0DAB936D}"/>
              </a:ext>
            </a:extLst>
          </p:cNvPr>
          <p:cNvSpPr txBox="1"/>
          <p:nvPr/>
        </p:nvSpPr>
        <p:spPr>
          <a:xfrm>
            <a:off x="11188360" y="6609922"/>
            <a:ext cx="312157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خطوات بناء الصورة الذهنية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75AFC7D-0813-CAEA-D070-CE6164DFF15E}"/>
              </a:ext>
            </a:extLst>
          </p:cNvPr>
          <p:cNvSpPr txBox="1"/>
          <p:nvPr/>
        </p:nvSpPr>
        <p:spPr>
          <a:xfrm>
            <a:off x="12659885" y="5669543"/>
            <a:ext cx="1056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chemeClr val="bg1"/>
                </a:solidFill>
                <a:cs typeface="+mj-cs"/>
              </a:rPr>
              <a:t>08</a:t>
            </a:r>
            <a:endParaRPr lang="en-US" sz="2400" b="1" dirty="0">
              <a:solidFill>
                <a:schemeClr val="bg1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534313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35"/>
            <a:ext cx="14630400" cy="8212531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7815175" y="3783723"/>
            <a:ext cx="6815226" cy="444587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92849" y="6294493"/>
            <a:ext cx="5429478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48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91416" y="7402488"/>
            <a:ext cx="2735119" cy="46086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493271" y="4130815"/>
            <a:ext cx="4561790" cy="131694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216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11310972" y="243840"/>
            <a:ext cx="3096007" cy="144562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B68F5FE-2748-4836-B9FA-21BC8BBFCDA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5CB1A7-1E33-483D-B5DF-EA400E337B00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AFFC7370-159C-47E3-AEBF-1AA612BE03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1823</TotalTime>
  <Words>2640</Words>
  <Application>Microsoft Office PowerPoint</Application>
  <PresentationFormat>Custom</PresentationFormat>
  <Paragraphs>441</Paragraphs>
  <Slides>44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Alexandria</vt:lpstr>
      <vt:lpstr>Alexandria Bold</vt:lpstr>
      <vt:lpstr>Alexandria Light</vt:lpstr>
      <vt:lpstr>Calibri</vt:lpstr>
      <vt:lpstr>Arial</vt:lpstr>
      <vt:lpstr>Times New Roman</vt:lpstr>
      <vt:lpstr>Calibri Light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Mayar Ehab</dc:creator>
  <cp:lastModifiedBy>Microsoft</cp:lastModifiedBy>
  <cp:revision>21</cp:revision>
  <dcterms:created xsi:type="dcterms:W3CDTF">2026-01-04T19:36:09Z</dcterms:created>
  <dcterms:modified xsi:type="dcterms:W3CDTF">2026-03-14T08:45:57Z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