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313" r:id="rId4"/>
    <p:sldId id="590" r:id="rId5"/>
    <p:sldId id="585" r:id="rId6"/>
    <p:sldId id="587" r:id="rId7"/>
    <p:sldId id="573" r:id="rId8"/>
    <p:sldId id="575" r:id="rId9"/>
    <p:sldId id="589" r:id="rId10"/>
    <p:sldId id="508" r:id="rId11"/>
    <p:sldId id="509" r:id="rId12"/>
    <p:sldId id="510" r:id="rId13"/>
    <p:sldId id="512" r:id="rId14"/>
    <p:sldId id="513" r:id="rId15"/>
    <p:sldId id="514" r:id="rId16"/>
    <p:sldId id="515" r:id="rId17"/>
    <p:sldId id="516" r:id="rId18"/>
    <p:sldId id="518" r:id="rId19"/>
    <p:sldId id="519" r:id="rId20"/>
    <p:sldId id="520" r:id="rId21"/>
    <p:sldId id="521" r:id="rId22"/>
    <p:sldId id="522" r:id="rId23"/>
    <p:sldId id="527" r:id="rId24"/>
    <p:sldId id="564" r:id="rId25"/>
    <p:sldId id="529" r:id="rId26"/>
    <p:sldId id="530" r:id="rId27"/>
    <p:sldId id="531" r:id="rId28"/>
    <p:sldId id="533" r:id="rId29"/>
    <p:sldId id="534" r:id="rId30"/>
    <p:sldId id="541" r:id="rId31"/>
    <p:sldId id="542" r:id="rId32"/>
    <p:sldId id="543" r:id="rId33"/>
    <p:sldId id="545" r:id="rId34"/>
    <p:sldId id="546" r:id="rId35"/>
    <p:sldId id="547" r:id="rId36"/>
    <p:sldId id="549" r:id="rId37"/>
    <p:sldId id="550" r:id="rId38"/>
    <p:sldId id="552" r:id="rId39"/>
    <p:sldId id="553" r:id="rId40"/>
    <p:sldId id="566" r:id="rId41"/>
    <p:sldId id="56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90"/>
            <p14:sldId id="585"/>
            <p14:sldId id="587"/>
            <p14:sldId id="573"/>
            <p14:sldId id="575"/>
            <p14:sldId id="589"/>
            <p14:sldId id="508"/>
            <p14:sldId id="509"/>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53"/>
            <p14:sldId id="566"/>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169675"/>
            <a:ext cx="5992142" cy="553998"/>
          </a:xfrm>
          <a:prstGeom prst="rect">
            <a:avLst/>
          </a:prstGeom>
          <a:noFill/>
        </p:spPr>
        <p:txBody>
          <a:bodyPr wrap="square" rtlCol="0">
            <a:spAutoFit/>
          </a:bodyPr>
          <a:lstStyle/>
          <a:p>
            <a:pPr lvl="0"/>
            <a:r>
              <a:rPr lang="en-US" sz="3000" b="1" dirty="0">
                <a:solidFill>
                  <a:srgbClr val="00B0F0"/>
                </a:solidFill>
                <a:latin typeface="Times New Roman" panose="02020603050405020304" pitchFamily="18" charset="0"/>
                <a:cs typeface="Times New Roman" panose="02020603050405020304" pitchFamily="18" charset="0"/>
              </a:rPr>
              <a:t>Supply Chain Drivers and Metrics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3966396"/>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55783" y="3838386"/>
            <a:ext cx="5573486" cy="33324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8442" y="914119"/>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211416"/>
            <a:ext cx="9596185" cy="4493538"/>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a:p>
            <a:pPr lvl="0"/>
            <a:endParaRPr lang="en-US" sz="2600" dirty="0">
              <a:solidFill>
                <a:srgbClr val="000000"/>
              </a:solidFill>
              <a:latin typeface="Times New Roman"/>
              <a:ea typeface="Times New Roman"/>
              <a:cs typeface="Times New Roman"/>
              <a:sym typeface="Times New Roman"/>
            </a:endParaRPr>
          </a:p>
          <a:p>
            <a:endParaRPr lang="en-US" sz="2600" dirty="0">
              <a:latin typeface="Times New Roman"/>
              <a:ea typeface="Times New Roman"/>
              <a:cs typeface="Times New Roman"/>
              <a:sym typeface="Times New Roman"/>
            </a:endParaRPr>
          </a:p>
          <a:p>
            <a:pPr lvl="0"/>
            <a:endParaRPr lang="en-US" sz="2600" dirty="0">
              <a:solidFill>
                <a:srgbClr val="000000"/>
              </a:solidFill>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639B3-315B-6761-1362-5DC4CBCFF31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C909BD9-E7AD-C4D4-48DD-A66279A604F5}"/>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5D128E55-9BEC-85CA-0239-DAFEB7D78F1D}"/>
              </a:ext>
            </a:extLst>
          </p:cNvPr>
          <p:cNvSpPr>
            <a:spLocks noGrp="1"/>
          </p:cNvSpPr>
          <p:nvPr>
            <p:ph type="sldNum" sz="quarter" idx="12"/>
          </p:nvPr>
        </p:nvSpPr>
        <p:spPr/>
        <p:txBody>
          <a:bodyPr/>
          <a:lstStyle/>
          <a:p>
            <a:fld id="{F7542ADD-394E-41F3-B704-951748884AEE}" type="slidenum">
              <a:rPr lang="en-US" smtClean="0"/>
              <a:t>4</a:t>
            </a:fld>
            <a:endParaRPr lang="en-US"/>
          </a:p>
        </p:txBody>
      </p:sp>
      <p:pic>
        <p:nvPicPr>
          <p:cNvPr id="6" name="Picture 5">
            <a:extLst>
              <a:ext uri="{FF2B5EF4-FFF2-40B4-BE49-F238E27FC236}">
                <a16:creationId xmlns:a16="http://schemas.microsoft.com/office/drawing/2014/main" id="{B782A9CC-4406-2E21-4F3F-ECE11ADF90A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1655401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62820-B0E9-EC3D-785F-620B9E25AA6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887FB4A-B1AF-60B0-7CE8-43F26437D5EA}"/>
              </a:ext>
            </a:extLst>
          </p:cNvPr>
          <p:cNvSpPr/>
          <p:nvPr/>
        </p:nvSpPr>
        <p:spPr>
          <a:xfrm>
            <a:off x="8244353" y="801380"/>
            <a:ext cx="4704391" cy="555497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F6D467E-6AF8-CA06-64EA-EB97D7EA496C}"/>
              </a:ext>
            </a:extLst>
          </p:cNvPr>
          <p:cNvSpPr/>
          <p:nvPr/>
        </p:nvSpPr>
        <p:spPr>
          <a:xfrm>
            <a:off x="145182" y="1056638"/>
            <a:ext cx="12076386" cy="5664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ts val="0"/>
              </a:spcBef>
              <a:spcAft>
                <a:spcPts val="60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sym typeface="Arial"/>
            </a:endParaRPr>
          </a:p>
          <a:p>
            <a:pPr>
              <a:buNone/>
            </a:pPr>
            <a:r>
              <a:rPr lang="en-US" sz="2800" b="1" dirty="0">
                <a:solidFill>
                  <a:schemeClr val="tx1"/>
                </a:solidFill>
                <a:latin typeface="Times New Roman" panose="02020603050405020304" pitchFamily="18" charset="0"/>
                <a:cs typeface="Times New Roman" panose="02020603050405020304" pitchFamily="18" charset="0"/>
              </a:rPr>
              <a:t>A trade-off in supply chain management</a:t>
            </a:r>
            <a:r>
              <a:rPr lang="en-US" sz="2800" dirty="0">
                <a:solidFill>
                  <a:schemeClr val="tx1"/>
                </a:solidFill>
                <a:latin typeface="Times New Roman" panose="02020603050405020304" pitchFamily="18" charset="0"/>
                <a:cs typeface="Times New Roman" panose="02020603050405020304" pitchFamily="18" charset="0"/>
              </a:rPr>
              <a:t> is the balance between two competing objectives, where improving one objective may worsen another.</a:t>
            </a:r>
          </a:p>
          <a:p>
            <a:pPr>
              <a:buNone/>
            </a:pPr>
            <a:r>
              <a:rPr lang="en-US" sz="3000" b="1" dirty="0">
                <a:solidFill>
                  <a:srgbClr val="00B0F0"/>
                </a:solidFill>
                <a:latin typeface="Times New Roman" panose="02020603050405020304" pitchFamily="18" charset="0"/>
                <a:cs typeface="Times New Roman" panose="02020603050405020304" pitchFamily="18" charset="0"/>
              </a:rPr>
              <a:t>Common Supply Chain Trade-Offs</a:t>
            </a:r>
          </a:p>
          <a:p>
            <a:pPr>
              <a:buFont typeface="+mj-lt"/>
              <a:buAutoNum type="arabicPeriod"/>
            </a:pPr>
            <a:r>
              <a:rPr lang="en-US" sz="2800" b="1" dirty="0">
                <a:solidFill>
                  <a:srgbClr val="C00000"/>
                </a:solidFill>
                <a:latin typeface="Times New Roman" panose="02020603050405020304" pitchFamily="18" charset="0"/>
                <a:cs typeface="Times New Roman" panose="02020603050405020304" pitchFamily="18" charset="0"/>
              </a:rPr>
              <a:t>Responsiveness vs. Efficiency</a:t>
            </a:r>
            <a:r>
              <a:rPr lang="en-US" sz="2800" dirty="0">
                <a:solidFill>
                  <a:srgbClr val="C00000"/>
                </a:solidFill>
                <a:latin typeface="Times New Roman" panose="02020603050405020304" pitchFamily="18" charset="0"/>
                <a:cs typeface="Times New Roman" panose="02020603050405020304" pitchFamily="18" charset="0"/>
              </a:rPr>
              <a:t> </a:t>
            </a:r>
          </a:p>
          <a:p>
            <a:pPr marL="457200" indent="-457200">
              <a:buFont typeface="Wingdings" panose="05000000000000000000" pitchFamily="2" charset="2"/>
              <a:buChar char="§"/>
            </a:pPr>
            <a:r>
              <a:rPr lang="en-US" sz="2800" b="1" dirty="0">
                <a:solidFill>
                  <a:schemeClr val="tx1"/>
                </a:solidFill>
                <a:latin typeface="Times New Roman" panose="02020603050405020304" pitchFamily="18" charset="0"/>
                <a:cs typeface="Times New Roman" panose="02020603050405020304" pitchFamily="18" charset="0"/>
              </a:rPr>
              <a:t>Responsiveness</a:t>
            </a:r>
            <a:r>
              <a:rPr lang="en-US" sz="2800" b="1" dirty="0">
                <a:solidFill>
                  <a:srgbClr val="00B0F0"/>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 Ability to react quickly to customer demand. </a:t>
            </a:r>
          </a:p>
          <a:p>
            <a:pPr marL="457200" indent="-457200">
              <a:buFont typeface="Wingdings" panose="05000000000000000000" pitchFamily="2" charset="2"/>
              <a:buChar char="§"/>
            </a:pPr>
            <a:r>
              <a:rPr lang="en-US" sz="2800" b="1" dirty="0">
                <a:solidFill>
                  <a:schemeClr val="tx1"/>
                </a:solidFill>
                <a:latin typeface="Times New Roman" panose="02020603050405020304" pitchFamily="18" charset="0"/>
                <a:cs typeface="Times New Roman" panose="02020603050405020304" pitchFamily="18" charset="0"/>
              </a:rPr>
              <a:t>Efficiency:</a:t>
            </a:r>
            <a:r>
              <a:rPr lang="en-US" sz="2800" dirty="0">
                <a:solidFill>
                  <a:schemeClr val="tx1"/>
                </a:solidFill>
                <a:latin typeface="Times New Roman" panose="02020603050405020304" pitchFamily="18" charset="0"/>
                <a:cs typeface="Times New Roman" panose="02020603050405020304" pitchFamily="18" charset="0"/>
              </a:rPr>
              <a:t> Ability to operate at low cost. </a:t>
            </a:r>
          </a:p>
          <a:p>
            <a:r>
              <a:rPr lang="en-US" sz="2800" b="1" dirty="0">
                <a:solidFill>
                  <a:schemeClr val="tx1"/>
                </a:solidFill>
                <a:latin typeface="Times New Roman" panose="02020603050405020304" pitchFamily="18" charset="0"/>
                <a:cs typeface="Times New Roman" panose="02020603050405020304" pitchFamily="18" charset="0"/>
              </a:rPr>
              <a:t>Example</a:t>
            </a:r>
            <a:r>
              <a:rPr lang="en-US" sz="2800" dirty="0">
                <a:solidFill>
                  <a:schemeClr val="tx1"/>
                </a:solidFill>
                <a:latin typeface="Times New Roman" panose="02020603050405020304" pitchFamily="18" charset="0"/>
                <a:cs typeface="Times New Roman" panose="02020603050405020304" pitchFamily="18" charset="0"/>
              </a:rPr>
              <a:t>: Holding large inventories improves responsiveness but increases costs. </a:t>
            </a:r>
          </a:p>
          <a:p>
            <a:r>
              <a:rPr lang="en-US" sz="2800" b="1" dirty="0">
                <a:solidFill>
                  <a:srgbClr val="C00000"/>
                </a:solidFill>
                <a:latin typeface="Times New Roman" panose="02020603050405020304" pitchFamily="18" charset="0"/>
                <a:cs typeface="Times New Roman" panose="02020603050405020304" pitchFamily="18" charset="0"/>
              </a:rPr>
              <a:t>2.Inventory vs. Transportation</a:t>
            </a:r>
            <a:r>
              <a:rPr lang="en-US" sz="2800" dirty="0">
                <a:solidFill>
                  <a:srgbClr val="C00000"/>
                </a:solidFill>
                <a:latin typeface="Times New Roman" panose="02020603050405020304" pitchFamily="18" charset="0"/>
                <a:cs typeface="Times New Roman" panose="02020603050405020304" pitchFamily="18" charset="0"/>
              </a:rPr>
              <a:t> </a:t>
            </a:r>
          </a:p>
          <a:p>
            <a:pPr marL="457200" indent="-4572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Keeping more inventory in multiple locations reduces delivery time. </a:t>
            </a:r>
          </a:p>
          <a:p>
            <a:pPr marL="457200" indent="-4572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However, it increases inventory holding costs. </a:t>
            </a:r>
          </a:p>
          <a:p>
            <a:pPr marL="457200" indent="-4572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Keeping less inventory lowers inventory costs but may require more expensive transportation. </a:t>
            </a:r>
          </a:p>
          <a:p>
            <a:pPr marL="742950" marR="0" lvl="1" indent="-285750" algn="l" defTabSz="457200" rtl="0" eaLnBrk="1" fontAlgn="auto" latinLnBrk="0" hangingPunct="1">
              <a:lnSpc>
                <a:spcPct val="90000"/>
              </a:lnSpc>
              <a:spcBef>
                <a:spcPts val="0"/>
              </a:spcBef>
              <a:spcAft>
                <a:spcPts val="600"/>
              </a:spcAft>
              <a:buClrTx/>
              <a:buSzTx/>
              <a:buFont typeface="Arial"/>
              <a:buChar char="–"/>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1306483-DE5C-4C65-66C1-654413FAE76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5182" y="-19705"/>
            <a:ext cx="2305141" cy="1076343"/>
          </a:xfrm>
          <a:prstGeom prst="rect">
            <a:avLst/>
          </a:prstGeom>
        </p:spPr>
      </p:pic>
      <p:sp>
        <p:nvSpPr>
          <p:cNvPr id="8" name="TextBox 7">
            <a:extLst>
              <a:ext uri="{FF2B5EF4-FFF2-40B4-BE49-F238E27FC236}">
                <a16:creationId xmlns:a16="http://schemas.microsoft.com/office/drawing/2014/main" id="{0E6F3CDB-A628-4CE5-1CD0-7210D5AE7A8A}"/>
              </a:ext>
            </a:extLst>
          </p:cNvPr>
          <p:cNvSpPr txBox="1"/>
          <p:nvPr/>
        </p:nvSpPr>
        <p:spPr>
          <a:xfrm>
            <a:off x="3009662" y="150539"/>
            <a:ext cx="651755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Common Supply Chain Trade-Offs</a:t>
            </a:r>
          </a:p>
        </p:txBody>
      </p:sp>
      <p:sp>
        <p:nvSpPr>
          <p:cNvPr id="3" name="Slide Number Placeholder 2">
            <a:extLst>
              <a:ext uri="{FF2B5EF4-FFF2-40B4-BE49-F238E27FC236}">
                <a16:creationId xmlns:a16="http://schemas.microsoft.com/office/drawing/2014/main" id="{188C5DDB-5D01-0ECF-B2A0-D46618EEE4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001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B4E8A-D035-444E-70C8-40566363E5A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38CAA46-66BC-1F08-985A-64BCEC3B6B67}"/>
              </a:ext>
            </a:extLst>
          </p:cNvPr>
          <p:cNvSpPr/>
          <p:nvPr/>
        </p:nvSpPr>
        <p:spPr>
          <a:xfrm>
            <a:off x="8244354" y="832157"/>
            <a:ext cx="4648686" cy="552419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BC5FF93C-AD7D-6CE0-396F-875BCBD6D1AC}"/>
              </a:ext>
            </a:extLst>
          </p:cNvPr>
          <p:cNvSpPr/>
          <p:nvPr/>
        </p:nvSpPr>
        <p:spPr>
          <a:xfrm>
            <a:off x="180431" y="1056640"/>
            <a:ext cx="12011569" cy="5553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ts val="0"/>
              </a:spcBef>
              <a:spcAft>
                <a:spcPts val="60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3.Transportation Cost vs. Delivery Speed</a:t>
            </a:r>
            <a:r>
              <a:rPr kumimoji="0" lang="en-US" sz="2800" b="0"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 freight is fast but expensive. </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Sea freight is cheaper but slower. </a:t>
            </a:r>
          </a:p>
          <a:p>
            <a:pPr marL="0" marR="0" lvl="0" indent="0" algn="l" defTabSz="9144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4. Facilities Cost vs. Customer Service</a:t>
            </a:r>
            <a:r>
              <a:rPr kumimoji="0" lang="en-US" sz="2800" b="0"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More warehouses improve customer service and reduce delivery times. </a:t>
            </a:r>
          </a:p>
          <a:p>
            <a:pPr marL="457200" indent="-457200">
              <a:buFont typeface="Wingdings" panose="05000000000000000000" pitchFamily="2" charset="2"/>
              <a:buChar cha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Fewer warehouses reduce facility costs but may increase delivery times.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Example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company can: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Store products in many warehouses </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Faster delivery, higher costs.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Store products in one central warehouse </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Lower costs, slower delivery.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Thus, supply chain managers must choose the right balance between </a:t>
            </a: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 efficiency</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a:t>
            </a: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customer responsiveness</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achieve the company's competitive strategy.</a:t>
            </a:r>
          </a:p>
          <a:p>
            <a:pPr marL="742950" marR="0" lvl="1" indent="-285750" algn="l" defTabSz="457200" rtl="0" eaLnBrk="1" fontAlgn="auto" latinLnBrk="0" hangingPunct="1">
              <a:lnSpc>
                <a:spcPct val="90000"/>
              </a:lnSpc>
              <a:spcBef>
                <a:spcPts val="0"/>
              </a:spcBef>
              <a:spcAft>
                <a:spcPts val="600"/>
              </a:spcAft>
              <a:buClrTx/>
              <a:buSzTx/>
              <a:buFont typeface="Arial"/>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411771C9-A095-21E7-AF16-DBC31E4C922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977114"/>
          </a:xfrm>
          <a:prstGeom prst="rect">
            <a:avLst/>
          </a:prstGeom>
        </p:spPr>
      </p:pic>
      <p:sp>
        <p:nvSpPr>
          <p:cNvPr id="8" name="TextBox 7">
            <a:extLst>
              <a:ext uri="{FF2B5EF4-FFF2-40B4-BE49-F238E27FC236}">
                <a16:creationId xmlns:a16="http://schemas.microsoft.com/office/drawing/2014/main" id="{68607A17-E5C7-20F0-2191-C311736EC28C}"/>
              </a:ext>
            </a:extLst>
          </p:cNvPr>
          <p:cNvSpPr txBox="1"/>
          <p:nvPr/>
        </p:nvSpPr>
        <p:spPr>
          <a:xfrm>
            <a:off x="2927438" y="135140"/>
            <a:ext cx="651755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Examples for Structuring Drivers</a:t>
            </a:r>
          </a:p>
        </p:txBody>
      </p:sp>
      <p:sp>
        <p:nvSpPr>
          <p:cNvPr id="3" name="Slide Number Placeholder 2">
            <a:extLst>
              <a:ext uri="{FF2B5EF4-FFF2-40B4-BE49-F238E27FC236}">
                <a16:creationId xmlns:a16="http://schemas.microsoft.com/office/drawing/2014/main" id="{1723A86D-2B5F-9E5F-6421-07780BA9FA6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3629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E3EDC-0427-4328-69B6-9C8E26DA2724}"/>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8F1B1A0-89E1-AB43-B9C0-D1414DAC77A5}"/>
              </a:ext>
            </a:extLst>
          </p:cNvPr>
          <p:cNvSpPr/>
          <p:nvPr/>
        </p:nvSpPr>
        <p:spPr>
          <a:xfrm>
            <a:off x="8508514" y="1155870"/>
            <a:ext cx="4100046" cy="5200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1F664719-FAE0-BD38-493E-ADD1F4D1BA0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9B5EB27-6102-EE08-87CD-E4F2A42A5974}"/>
              </a:ext>
            </a:extLst>
          </p:cNvPr>
          <p:cNvSpPr/>
          <p:nvPr/>
        </p:nvSpPr>
        <p:spPr>
          <a:xfrm>
            <a:off x="3295145" y="326063"/>
            <a:ext cx="609231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trade-offs within each driver </a:t>
            </a:r>
          </a:p>
        </p:txBody>
      </p:sp>
      <p:sp>
        <p:nvSpPr>
          <p:cNvPr id="4" name="Slide Number Placeholder 3">
            <a:extLst>
              <a:ext uri="{FF2B5EF4-FFF2-40B4-BE49-F238E27FC236}">
                <a16:creationId xmlns:a16="http://schemas.microsoft.com/office/drawing/2014/main" id="{58AEBA48-DA83-2809-5C0D-44D8C8988A6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10" name="Content Placeholder 4">
            <a:extLst>
              <a:ext uri="{FF2B5EF4-FFF2-40B4-BE49-F238E27FC236}">
                <a16:creationId xmlns:a16="http://schemas.microsoft.com/office/drawing/2014/main" id="{75412B55-0569-931A-38E8-1D0277FA3A39}"/>
              </a:ext>
            </a:extLst>
          </p:cNvPr>
          <p:cNvGraphicFramePr>
            <a:graphicFrameLocks/>
          </p:cNvGraphicFramePr>
          <p:nvPr/>
        </p:nvGraphicFramePr>
        <p:xfrm>
          <a:off x="579120" y="1431678"/>
          <a:ext cx="10774681" cy="4924671"/>
        </p:xfrm>
        <a:graphic>
          <a:graphicData uri="http://schemas.openxmlformats.org/drawingml/2006/table">
            <a:tbl>
              <a:tblPr firstRow="1" firstCol="1" lastRow="1" lastCol="1" bandRow="1" bandCol="1">
                <a:tableStyleId>{5C22544A-7EE6-4342-B048-85BDC9FD1C3A}</a:tableStyleId>
              </a:tblPr>
              <a:tblGrid>
                <a:gridCol w="2850701">
                  <a:extLst>
                    <a:ext uri="{9D8B030D-6E8A-4147-A177-3AD203B41FA5}">
                      <a16:colId xmlns:a16="http://schemas.microsoft.com/office/drawing/2014/main" val="3327740756"/>
                    </a:ext>
                  </a:extLst>
                </a:gridCol>
                <a:gridCol w="3961990">
                  <a:extLst>
                    <a:ext uri="{9D8B030D-6E8A-4147-A177-3AD203B41FA5}">
                      <a16:colId xmlns:a16="http://schemas.microsoft.com/office/drawing/2014/main" val="1835488537"/>
                    </a:ext>
                  </a:extLst>
                </a:gridCol>
                <a:gridCol w="3961990">
                  <a:extLst>
                    <a:ext uri="{9D8B030D-6E8A-4147-A177-3AD203B41FA5}">
                      <a16:colId xmlns:a16="http://schemas.microsoft.com/office/drawing/2014/main" val="4219861508"/>
                    </a:ext>
                  </a:extLst>
                </a:gridCol>
              </a:tblGrid>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Driver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Responsive</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Efficient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extLst>
                  <a:ext uri="{0D108BD9-81ED-4DB2-BD59-A6C34878D82A}">
                    <a16:rowId xmlns:a16="http://schemas.microsoft.com/office/drawing/2014/main" val="2018261275"/>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Facilities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Multiple Plants</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Flexible Plants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Single Plant</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Dedicated Plant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51893172"/>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57390165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Transportation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46006940"/>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Information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Real Time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Less 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Batched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058740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Sourcing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Responsive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Efficient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49813283"/>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Differential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Everyday Low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10672922"/>
                  </a:ext>
                </a:extLst>
              </a:tr>
            </a:tbl>
          </a:graphicData>
        </a:graphic>
      </p:graphicFrame>
    </p:spTree>
    <p:extLst>
      <p:ext uri="{BB962C8B-B14F-4D97-AF65-F5344CB8AC3E}">
        <p14:creationId xmlns:p14="http://schemas.microsoft.com/office/powerpoint/2010/main" val="795055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A7D14-BB34-0ED9-7E75-F35E9C0F44D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31B810D-F482-C5D3-14AE-B949086AAB72}"/>
              </a:ext>
            </a:extLst>
          </p:cNvPr>
          <p:cNvSpPr/>
          <p:nvPr/>
        </p:nvSpPr>
        <p:spPr>
          <a:xfrm>
            <a:off x="8244354" y="901601"/>
            <a:ext cx="4669006" cy="545474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69275608-FF87-E683-DC2F-0D03B91FF3AC}"/>
              </a:ext>
            </a:extLst>
          </p:cNvPr>
          <p:cNvSpPr/>
          <p:nvPr/>
        </p:nvSpPr>
        <p:spPr>
          <a:xfrm>
            <a:off x="223520" y="1155869"/>
            <a:ext cx="11866880" cy="54547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l" defTabSz="457200" rtl="0" eaLnBrk="1" fontAlgn="auto" latinLnBrk="0" hangingPunct="1">
              <a:lnSpc>
                <a:spcPct val="90000"/>
              </a:lnSpc>
              <a:spcBef>
                <a:spcPts val="0"/>
              </a:spcBef>
              <a:spcAft>
                <a:spcPts val="600"/>
              </a:spcAft>
              <a:buClrTx/>
              <a:buSzPct val="100000"/>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514350" marR="0" lvl="0" indent="-514350" algn="l" defTabSz="457200" rtl="0" eaLnBrk="1" fontAlgn="auto" latinLnBrk="0" hangingPunct="1">
              <a:lnSpc>
                <a:spcPct val="90000"/>
              </a:lnSpc>
              <a:spcBef>
                <a:spcPts val="0"/>
              </a:spcBef>
              <a:spcAft>
                <a:spcPts val="600"/>
              </a:spcAft>
              <a:buClrTx/>
              <a:buSzPct val="100000"/>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457200" rtl="0" eaLnBrk="1" fontAlgn="auto" latinLnBrk="0" hangingPunct="1">
              <a:lnSpc>
                <a:spcPct val="90000"/>
              </a:lnSpc>
              <a:spcBef>
                <a:spcPts val="0"/>
              </a:spcBef>
              <a:spcAft>
                <a:spcPts val="600"/>
              </a:spcAft>
              <a:buClrTx/>
              <a:buSzPct val="100000"/>
              <a:buFontTx/>
              <a:buNone/>
              <a:tabLst/>
              <a:defRPr/>
            </a:pP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Supply Chain Drivers are the key factors that determine the performance of a supply chain in terms of responsiveness and efficiency.</a:t>
            </a:r>
          </a:p>
          <a:p>
            <a:pPr marL="0" marR="0" lvl="0" indent="0" algn="l" defTabSz="457200" rtl="0" eaLnBrk="1" fontAlgn="auto" latinLnBrk="0" hangingPunct="1">
              <a:lnSpc>
                <a:spcPct val="90000"/>
              </a:lnSpc>
              <a:spcBef>
                <a:spcPts val="0"/>
              </a:spcBef>
              <a:spcAft>
                <a:spcPts val="600"/>
              </a:spcAft>
              <a:buClrTx/>
              <a:buSzPct val="100000"/>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The structural (or logistical) supply chain drivers are: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Facilities</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The physical locations where products are manufactured, assembled, stored, or sold (such as factories, warehouses, and distribution centers).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Inventory</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All raw materials, work-in-process items, and finished goods held throughout the supply chain.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Transportation</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The movement of products between different stages of the supply chain, including shipping by truck, rail, air, sea, or pipeline.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These drivers are called </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structural drivers</a:t>
            </a:r>
            <a:r>
              <a:rPr kumimoji="0" lang="en-US" sz="28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because they involve the physical design and operation of the supply chain network.</a:t>
            </a:r>
          </a:p>
          <a:p>
            <a:pPr marL="0" marR="0" lvl="0" indent="0" algn="l" defTabSz="457200" rtl="0" eaLnBrk="1" fontAlgn="auto" latinLnBrk="0" hangingPunct="1">
              <a:lnSpc>
                <a:spcPct val="90000"/>
              </a:lnSpc>
              <a:spcBef>
                <a:spcPts val="0"/>
              </a:spcBef>
              <a:spcAft>
                <a:spcPts val="600"/>
              </a:spcAft>
              <a:buClrTx/>
              <a:buSzPct val="100000"/>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457200" rtl="0" eaLnBrk="1" fontAlgn="auto" latinLnBrk="0" hangingPunct="1">
              <a:lnSpc>
                <a:spcPct val="90000"/>
              </a:lnSpc>
              <a:spcBef>
                <a:spcPts val="0"/>
              </a:spcBef>
              <a:spcAft>
                <a:spcPts val="600"/>
              </a:spcAft>
              <a:buClrTx/>
              <a:buSzPct val="100000"/>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FEBC3271-2838-2D80-3051-A51F224C17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8831" y="-31331"/>
            <a:ext cx="2305141" cy="1076343"/>
          </a:xfrm>
          <a:prstGeom prst="rect">
            <a:avLst/>
          </a:prstGeom>
        </p:spPr>
      </p:pic>
      <p:sp>
        <p:nvSpPr>
          <p:cNvPr id="8" name="TextBox 7">
            <a:extLst>
              <a:ext uri="{FF2B5EF4-FFF2-40B4-BE49-F238E27FC236}">
                <a16:creationId xmlns:a16="http://schemas.microsoft.com/office/drawing/2014/main" id="{C3CC5110-BC19-7BE8-63D9-C1301D856CFE}"/>
              </a:ext>
            </a:extLst>
          </p:cNvPr>
          <p:cNvSpPr txBox="1"/>
          <p:nvPr/>
        </p:nvSpPr>
        <p:spPr>
          <a:xfrm>
            <a:off x="3146297" y="247382"/>
            <a:ext cx="651755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Drivers of Supply Chain Performance</a:t>
            </a:r>
          </a:p>
        </p:txBody>
      </p:sp>
      <p:sp>
        <p:nvSpPr>
          <p:cNvPr id="3" name="Slide Number Placeholder 2">
            <a:extLst>
              <a:ext uri="{FF2B5EF4-FFF2-40B4-BE49-F238E27FC236}">
                <a16:creationId xmlns:a16="http://schemas.microsoft.com/office/drawing/2014/main" id="{6F31233A-F7B6-3ECE-7A02-7E075480A77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770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772160"/>
            <a:ext cx="4128422" cy="5498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046480"/>
            <a:ext cx="11676289" cy="56749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ts val="0"/>
              </a:spcBef>
              <a:spcAft>
                <a:spcPts val="600"/>
              </a:spcAft>
              <a:buClrTx/>
              <a:buSzPct val="100000"/>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many supply chain frameworks, the other drivers are Information, Sourcing, and Pricing, which are often referred to as cross-functional drivers.</a:t>
            </a:r>
          </a:p>
          <a:p>
            <a:pPr marL="514350" marR="0" lvl="0" indent="-514350" algn="l" defTabSz="457200" rtl="0" eaLnBrk="1" fontAlgn="auto" latinLnBrk="0" hangingPunct="1">
              <a:lnSpc>
                <a:spcPct val="90000"/>
              </a:lnSpc>
              <a:spcBef>
                <a:spcPts val="0"/>
              </a:spcBef>
              <a:spcAft>
                <a:spcPts val="600"/>
              </a:spcAft>
              <a:buClrTx/>
              <a:buSzPct val="100000"/>
              <a:buFont typeface="+mj-lt"/>
              <a:buAutoNum type="arabicPeriod" startAt="4"/>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Information</a:t>
            </a:r>
          </a:p>
          <a:p>
            <a:pPr marL="742950" marR="0" lvl="1" indent="-285750" algn="l" defTabSz="457200" rtl="0" eaLnBrk="1" fontAlgn="auto" latinLnBrk="0" hangingPunct="1">
              <a:lnSpc>
                <a:spcPct val="90000"/>
              </a:lnSpc>
              <a:spcBef>
                <a:spcPts val="0"/>
              </a:spcBef>
              <a:spcAft>
                <a:spcPts val="600"/>
              </a:spcAft>
              <a:buClrTx/>
              <a:buSzTx/>
              <a:buFont typeface="Arial"/>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and analysis concerning facilities, inventory, transportation, costs, prices, and customers throughout the supply chain</a:t>
            </a:r>
          </a:p>
          <a:p>
            <a:pPr marL="514350" marR="0" lvl="0" indent="-514350" algn="l" defTabSz="457200" rtl="0" eaLnBrk="1" fontAlgn="auto" latinLnBrk="0" hangingPunct="1">
              <a:lnSpc>
                <a:spcPct val="90000"/>
              </a:lnSpc>
              <a:spcBef>
                <a:spcPts val="0"/>
              </a:spcBef>
              <a:spcAft>
                <a:spcPts val="600"/>
              </a:spcAft>
              <a:buClrTx/>
              <a:buSzPct val="100000"/>
              <a:buFont typeface="+mj-lt"/>
              <a:buAutoNum type="arabicPeriod" startAt="4"/>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Sourcing</a:t>
            </a:r>
          </a:p>
          <a:p>
            <a:pPr marL="742950" marR="0" lvl="1" indent="-285750" algn="l" defTabSz="457200" rtl="0" eaLnBrk="1" fontAlgn="auto" latinLnBrk="0" hangingPunct="1">
              <a:lnSpc>
                <a:spcPct val="90000"/>
              </a:lnSpc>
              <a:spcBef>
                <a:spcPts val="0"/>
              </a:spcBef>
              <a:spcAft>
                <a:spcPts val="600"/>
              </a:spcAft>
              <a:buClrTx/>
              <a:buSzTx/>
              <a:buFont typeface="Arial"/>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Who will perform a particular supply chain activity? </a:t>
            </a:r>
          </a:p>
          <a:p>
            <a:pPr marL="514350" marR="0" lvl="0" indent="-514350" algn="l" defTabSz="457200" rtl="0" eaLnBrk="1" fontAlgn="auto" latinLnBrk="0" hangingPunct="1">
              <a:lnSpc>
                <a:spcPct val="90000"/>
              </a:lnSpc>
              <a:spcBef>
                <a:spcPts val="0"/>
              </a:spcBef>
              <a:spcAft>
                <a:spcPts val="600"/>
              </a:spcAft>
              <a:buClrTx/>
              <a:buSzPct val="100000"/>
              <a:buFont typeface="+mj-lt"/>
              <a:buAutoNum type="arabicPeriod" startAt="4"/>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Pricing</a:t>
            </a:r>
          </a:p>
          <a:p>
            <a:pPr marL="742950" marR="0" lvl="1" indent="-285750" algn="l" defTabSz="457200" rtl="0" eaLnBrk="1" fontAlgn="auto" latinLnBrk="0" hangingPunct="1">
              <a:lnSpc>
                <a:spcPct val="90000"/>
              </a:lnSpc>
              <a:spcBef>
                <a:spcPts val="0"/>
              </a:spcBef>
              <a:spcAft>
                <a:spcPts val="600"/>
              </a:spcAft>
              <a:buClrTx/>
              <a:buSzTx/>
              <a:buFont typeface="Arial"/>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much a firm will charge for the goods and services that it makes available in the supply chain</a:t>
            </a:r>
          </a:p>
          <a:p>
            <a:pPr marL="0" marR="0" lvl="0" indent="0" algn="l" defTabSz="457200" rtl="0" eaLnBrk="1" fontAlgn="auto" latinLnBrk="0" hangingPunct="1">
              <a:lnSpc>
                <a:spcPct val="90000"/>
              </a:lnSpc>
              <a:spcBef>
                <a:spcPts val="0"/>
              </a:spcBef>
              <a:spcAft>
                <a:spcPts val="600"/>
              </a:spcAft>
              <a:buClrTx/>
              <a:buSzTx/>
              <a:buFontTx/>
              <a:buNone/>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Structural (Logistical) Drivers</a:t>
            </a: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Facilities, Inventory, Transportation.</a:t>
            </a:r>
          </a:p>
          <a:p>
            <a:pPr marL="0" marR="0" lvl="0" indent="0" algn="l" defTabSz="457200" rtl="0" eaLnBrk="1" fontAlgn="auto" latinLnBrk="0" hangingPunct="1">
              <a:lnSpc>
                <a:spcPct val="90000"/>
              </a:lnSpc>
              <a:spcBef>
                <a:spcPts val="0"/>
              </a:spcBef>
              <a:spcAft>
                <a:spcPts val="600"/>
              </a:spcAft>
              <a:buClrTx/>
              <a:buSzTx/>
              <a:buFontTx/>
              <a:buNone/>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Cross-Functional Drivers</a:t>
            </a:r>
            <a:r>
              <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Information, Sourcing, Pricing.</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82620" y="218162"/>
            <a:ext cx="6426759"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Drivers of Supply Chain Performance</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33247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0"/>
            <a:ext cx="4128422" cy="55676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371600"/>
            <a:ext cx="11531600" cy="4984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Increase responsiveness by increasing the number of facilities, making them more flexible, or increasing capacity.</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For example</a:t>
            </a:r>
            <a:r>
              <a:rPr lang="en-US" sz="2800" dirty="0">
                <a:solidFill>
                  <a:srgbClr val="00B0F0"/>
                </a:solidFill>
                <a:latin typeface="Times New Roman" panose="02020603050405020304" pitchFamily="18" charset="0"/>
                <a:cs typeface="Times New Roman" panose="02020603050405020304" pitchFamily="18" charset="0"/>
              </a:rPr>
              <a:t>, </a:t>
            </a:r>
          </a:p>
          <a:p>
            <a:pPr lvl="1" defTabSz="457200">
              <a:lnSpc>
                <a:spcPct val="90000"/>
              </a:lnSpc>
              <a:spcAft>
                <a:spcPts val="600"/>
              </a:spcAft>
            </a:pPr>
            <a:endParaRPr lang="en-US" sz="25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Amazon</a:t>
            </a:r>
            <a:r>
              <a:rPr lang="en-US" sz="2800" dirty="0">
                <a:solidFill>
                  <a:prstClr val="black"/>
                </a:solidFill>
                <a:latin typeface="Times New Roman" panose="02020603050405020304" pitchFamily="18" charset="0"/>
                <a:cs typeface="Times New Roman" panose="02020603050405020304" pitchFamily="18" charset="0"/>
              </a:rPr>
              <a:t> increased the number of warehousing facilities located close to customers to improve its responsiveness. </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 contrast, </a:t>
            </a:r>
            <a:r>
              <a:rPr lang="en-US" sz="2800" b="1" dirty="0">
                <a:solidFill>
                  <a:srgbClr val="C00000"/>
                </a:solidFill>
                <a:latin typeface="Times New Roman" panose="02020603050405020304" pitchFamily="18" charset="0"/>
                <a:cs typeface="Times New Roman" panose="02020603050405020304" pitchFamily="18" charset="0"/>
              </a:rPr>
              <a:t>Best Buy </a:t>
            </a:r>
            <a:r>
              <a:rPr lang="en-US" sz="2800" dirty="0">
                <a:solidFill>
                  <a:prstClr val="black"/>
                </a:solidFill>
                <a:latin typeface="Times New Roman" panose="02020603050405020304" pitchFamily="18" charset="0"/>
                <a:cs typeface="Times New Roman" panose="02020603050405020304" pitchFamily="18" charset="0"/>
              </a:rPr>
              <a:t>tried to improve its efficiency by shutting down retail facilities even though it reduced responsiveness. </a:t>
            </a:r>
            <a:endParaRPr lang="en-US" sz="25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16958" y="28918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2757683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241892"/>
            <a:ext cx="11724640" cy="5254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Tradeoffs</a:t>
            </a:r>
            <a:r>
              <a:rPr lang="en-US" sz="2600" dirty="0">
                <a:solidFill>
                  <a:prstClr val="black"/>
                </a:solidFill>
                <a:latin typeface="Times New Roman" panose="02020603050405020304" pitchFamily="18" charset="0"/>
                <a:cs typeface="Times New Roman" panose="02020603050405020304" pitchFamily="18" charset="0"/>
              </a:rPr>
              <a:t> between facility, inventory, and transportation costs.</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number of facilities increases facility and inventory costs, decreases transportation costs and reduces response time</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flexibility or capacity of a facility increases facility costs but decreases inventory costs and response time.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For example</a:t>
            </a:r>
            <a:r>
              <a:rPr lang="en-US" sz="2600" dirty="0">
                <a:solidFill>
                  <a:prstClr val="black"/>
                </a:solidFill>
                <a:latin typeface="Times New Roman" panose="02020603050405020304" pitchFamily="18" charset="0"/>
                <a:cs typeface="Times New Roman" panose="02020603050405020304" pitchFamily="18" charset="0"/>
              </a:rPr>
              <a:t>, </a:t>
            </a:r>
            <a:r>
              <a:rPr lang="en-US" sz="2600" b="1" dirty="0">
                <a:solidFill>
                  <a:srgbClr val="C00000"/>
                </a:solidFill>
                <a:latin typeface="Times New Roman" panose="02020603050405020304" pitchFamily="18" charset="0"/>
                <a:cs typeface="Times New Roman" panose="02020603050405020304" pitchFamily="18" charset="0"/>
              </a:rPr>
              <a:t>IKEA</a:t>
            </a:r>
            <a:r>
              <a:rPr lang="en-US" sz="2600" dirty="0">
                <a:solidFill>
                  <a:prstClr val="black"/>
                </a:solidFill>
                <a:latin typeface="Times New Roman" panose="02020603050405020304" pitchFamily="18" charset="0"/>
                <a:cs typeface="Times New Roman" panose="02020603050405020304" pitchFamily="18" charset="0"/>
              </a:rPr>
              <a:t> has become profitable by opening a few hundred large stores (no more than one or two per city) to grow efficiency,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Seven- Eleven Japan </a:t>
            </a:r>
            <a:r>
              <a:rPr lang="en-US" sz="2600" dirty="0">
                <a:solidFill>
                  <a:prstClr val="black"/>
                </a:solidFill>
                <a:latin typeface="Times New Roman" panose="02020603050405020304" pitchFamily="18" charset="0"/>
                <a:cs typeface="Times New Roman" panose="02020603050405020304" pitchFamily="18" charset="0"/>
              </a:rPr>
              <a:t>has grown profitability by opening a highly dense network of stores (often hundreds per city) to provide responsiveness.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Both companies </a:t>
            </a:r>
            <a:r>
              <a:rPr lang="en-US" sz="2600" dirty="0">
                <a:solidFill>
                  <a:prstClr val="black"/>
                </a:solidFill>
                <a:latin typeface="Times New Roman" panose="02020603050405020304" pitchFamily="18" charset="0"/>
                <a:cs typeface="Times New Roman" panose="02020603050405020304" pitchFamily="18" charset="0"/>
              </a:rPr>
              <a:t>are successful because the facility decisions are aligned with the supply chain strategy.</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18437" y="213847"/>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383989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5681"/>
            <a:ext cx="4293086" cy="51095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384700"/>
            <a:ext cx="11480800" cy="5109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marL="742950" lvl="1"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Capacity</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A facility’s capacity to perform its intended function or functions</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Excess capacity – responsive, costly</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Little excess capacity – more efficient, less responsive</a:t>
            </a: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177533" y="332493"/>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182803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7268"/>
            <a:ext cx="4128422" cy="53530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155869"/>
            <a:ext cx="11694160" cy="53530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r>
              <a:rPr lang="en-US" sz="26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algn="just" defTabSz="457200"/>
            <a:r>
              <a:rPr lang="en-US" sz="2400" b="1" dirty="0">
                <a:solidFill>
                  <a:srgbClr val="C00000"/>
                </a:solidFill>
                <a:latin typeface="Times New Roman" panose="02020603050405020304" pitchFamily="18" charset="0"/>
                <a:cs typeface="Times New Roman" panose="02020603050405020304" pitchFamily="18" charset="0"/>
                <a:sym typeface="Arial"/>
              </a:rPr>
              <a:t>Facility-related metrics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Capacity</a:t>
            </a:r>
            <a:r>
              <a:rPr lang="en-US" sz="2400" dirty="0">
                <a:solidFill>
                  <a:prstClr val="black"/>
                </a:solidFill>
                <a:latin typeface="Times New Roman" panose="02020603050405020304" pitchFamily="18" charset="0"/>
                <a:cs typeface="Times New Roman" panose="02020603050405020304" pitchFamily="18" charset="0"/>
                <a:sym typeface="Arial"/>
              </a:rPr>
              <a:t> (measures the maximum amount a facility can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Utilization</a:t>
            </a:r>
            <a:r>
              <a:rPr lang="en-US" sz="2400" dirty="0">
                <a:solidFill>
                  <a:prstClr val="black"/>
                </a:solidFill>
                <a:latin typeface="Times New Roman" panose="02020603050405020304" pitchFamily="18" charset="0"/>
                <a:cs typeface="Times New Roman" panose="02020603050405020304" pitchFamily="18" charset="0"/>
                <a:sym typeface="Arial"/>
              </a:rPr>
              <a:t> (measures the fraction of capacity that is currently being used in the facility).</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Processing/setup/down/idle time</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fraction of time that the facility was processing units, being set up to process units, unavailable because it was down, or idle because it had no units to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Production cost per unit</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cost to produce a unit of output ) </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Quality losses </a:t>
            </a:r>
            <a:r>
              <a:rPr lang="en-US" sz="2400" dirty="0">
                <a:solidFill>
                  <a:prstClr val="black"/>
                </a:solidFill>
                <a:latin typeface="Times New Roman" panose="02020603050405020304" pitchFamily="18" charset="0"/>
                <a:cs typeface="Times New Roman" panose="02020603050405020304" pitchFamily="18" charset="0"/>
                <a:sym typeface="Arial"/>
              </a:rPr>
              <a:t>(measure the fraction of production lost as a result of defects)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Theoretical flow/cycle time of production </a:t>
            </a:r>
            <a:r>
              <a:rPr lang="en-US" sz="2400" dirty="0">
                <a:solidFill>
                  <a:prstClr val="black"/>
                </a:solidFill>
                <a:latin typeface="Times New Roman" panose="02020603050405020304" pitchFamily="18" charset="0"/>
                <a:cs typeface="Times New Roman" panose="02020603050405020304" pitchFamily="18" charset="0"/>
                <a:sym typeface="Arial"/>
              </a:rPr>
              <a:t>(measures the time required to process a unit if there are absolutely no delays at any stage</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Actual average flow/cycle time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actual time taken for all units processed over a specified duration, such as a week or a month.</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59199" y="172434"/>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948658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219588"/>
            <a:ext cx="11523890" cy="5232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buClrTx/>
            </a:pPr>
            <a:r>
              <a:rPr lang="en-US" sz="2800" b="1" dirty="0">
                <a:solidFill>
                  <a:srgbClr val="00B0F0"/>
                </a:solidFill>
                <a:latin typeface="Times New Roman" panose="02020603050405020304" pitchFamily="18" charset="0"/>
                <a:cs typeface="Times New Roman" panose="02020603050405020304" pitchFamily="18" charset="0"/>
              </a:rPr>
              <a:t>Components of facilities decisions</a:t>
            </a:r>
          </a:p>
          <a:p>
            <a:pPr defTabSz="457200"/>
            <a:r>
              <a:rPr lang="en-US" sz="2400" b="1" dirty="0">
                <a:solidFill>
                  <a:srgbClr val="C00000"/>
                </a:solidFill>
                <a:latin typeface="Times New Roman" panose="02020603050405020304" pitchFamily="18" charset="0"/>
                <a:cs typeface="Times New Roman" panose="02020603050405020304" pitchFamily="18" charset="0"/>
              </a:rPr>
              <a:t>Facility-related metrics</a:t>
            </a:r>
          </a:p>
          <a:p>
            <a:pPr marL="800100" lvl="1" indent="-342900"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Flow time efficiency</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(is the ratio of the theoretical flow time to the actual average flow time. Low values for flow time efficiency indicate that a large fraction of time is spent waiting ).</a:t>
            </a:r>
          </a:p>
          <a:p>
            <a:pPr marL="800100" lvl="1" indent="-342900"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 variety </a:t>
            </a:r>
            <a:r>
              <a:rPr lang="en-US" sz="2400" dirty="0">
                <a:solidFill>
                  <a:prstClr val="black"/>
                </a:solidFill>
                <a:latin typeface="Times New Roman" panose="02020603050405020304" pitchFamily="18" charset="0"/>
                <a:cs typeface="Times New Roman" panose="02020603050405020304" pitchFamily="18" charset="0"/>
              </a:rPr>
              <a:t>(measures the number of products or product families processed in a facility)</a:t>
            </a:r>
          </a:p>
          <a:p>
            <a:pPr marL="800100" lvl="1" indent="-342900"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Volume contribution of top 20 percent SKU's and customers</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(measures the fraction of total volume processed by a facility that comes from the top 20 percent of SKUs or customers).</a:t>
            </a:r>
          </a:p>
          <a:p>
            <a:pPr marL="800100" lvl="1" indent="-342900"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Average production batch size </a:t>
            </a:r>
            <a:r>
              <a:rPr lang="en-US" sz="2400" dirty="0">
                <a:solidFill>
                  <a:prstClr val="black"/>
                </a:solidFill>
                <a:latin typeface="Times New Roman" panose="02020603050405020304" pitchFamily="18" charset="0"/>
                <a:cs typeface="Times New Roman" panose="02020603050405020304" pitchFamily="18" charset="0"/>
              </a:rPr>
              <a:t>(measures the average amount produced in each production batch)</a:t>
            </a:r>
          </a:p>
          <a:p>
            <a:pPr marL="800100" lvl="1" indent="-342900"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Production service level </a:t>
            </a:r>
            <a:r>
              <a:rPr lang="en-US" sz="2400" dirty="0">
                <a:solidFill>
                  <a:prstClr val="black"/>
                </a:solidFill>
                <a:latin typeface="Times New Roman" panose="02020603050405020304" pitchFamily="18" charset="0"/>
                <a:cs typeface="Times New Roman" panose="02020603050405020304" pitchFamily="18" charset="0"/>
              </a:rPr>
              <a:t>(measures the fraction of production orders completed on time and in full.</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75016" y="23156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dirty="0"/>
          </a:p>
        </p:txBody>
      </p:sp>
    </p:spTree>
    <p:extLst>
      <p:ext uri="{BB962C8B-B14F-4D97-AF65-F5344CB8AC3E}">
        <p14:creationId xmlns:p14="http://schemas.microsoft.com/office/powerpoint/2010/main" val="3927488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4559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43345"/>
            <a:ext cx="11501120"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Role in the Supply Chain</a:t>
            </a:r>
          </a:p>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Mismatch between supply and demand</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Exploit economies of scale</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Reduce costs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Improve product availability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Affects assets, costs, responsiveness, material flow time</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336"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3878665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28557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543345"/>
            <a:ext cx="11572239" cy="48130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Overall trade-off</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Increasing inventory generally makes the supply chain more responsive</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higher level of inventory facilitates a reduction in production and transportation costs because of improved economies of scale</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holding costs increase</a:t>
            </a:r>
          </a:p>
          <a:p>
            <a:pPr marL="742950" lvl="1" indent="-285750" defTabSz="457200">
              <a:lnSpc>
                <a:spcPct val="90000"/>
              </a:lnSpc>
              <a:spcAft>
                <a:spcPts val="600"/>
              </a:spcAft>
              <a:buClrTx/>
              <a:buFont typeface="Arial"/>
              <a:buChar char="–"/>
            </a:pPr>
            <a:endParaRPr lang="ar-EG"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98772"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442027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60" y="1543345"/>
            <a:ext cx="11470640"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Cycle inventory</a:t>
            </a:r>
          </a:p>
          <a:p>
            <a:pPr marL="342900" lvl="0" indent="-342900" defTabSz="457200">
              <a:lnSpc>
                <a:spcPct val="90000"/>
              </a:lnSpc>
              <a:spcAft>
                <a:spcPts val="600"/>
              </a:spcAft>
              <a:buClrTx/>
              <a:buSzPct val="150000"/>
              <a:buFont typeface="Arial"/>
              <a:buChar char="•"/>
            </a:pPr>
            <a:endParaRPr lang="en-US" sz="2800" b="1" dirty="0">
              <a:solidFill>
                <a:srgbClr val="00B0F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Average amount of inventory used to satisfy demand between supplier shipments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Function of lot size decisions</a:t>
            </a:r>
          </a:p>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Safety inventory</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held in case demand exceeds expectations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Costs of carrying too much inventory versus cost of losing sales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2194" y="374358"/>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1376"/>
            <a:ext cx="4128422" cy="50789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543345"/>
            <a:ext cx="11596345"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Seasonal inventory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Inventory built up to counter predictable variability in demand.</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Cost of carrying additional inventory versus cost of flexible production.</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Level of product availability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The fraction of demand that is served on time from product held in inventory.</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Trade off between customer service and cost.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8844" y="420524"/>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55124"/>
            <a:ext cx="4128422" cy="53152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1" y="1155869"/>
            <a:ext cx="11555704" cy="5362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Inventory-related metrics</a:t>
            </a:r>
          </a:p>
          <a:p>
            <a:pPr marL="285750" indent="-285750" algn="just" defTabSz="457200">
              <a:lnSpc>
                <a:spcPct val="90000"/>
              </a:lnSpc>
              <a:spcAft>
                <a:spcPts val="600"/>
              </a:spcAft>
              <a:buFont typeface="Arial"/>
              <a:buChar char="–"/>
            </a:pPr>
            <a:r>
              <a:rPr lang="en-US" sz="2700" b="1" dirty="0">
                <a:solidFill>
                  <a:srgbClr val="C00000"/>
                </a:solidFill>
                <a:latin typeface="Times New Roman" panose="02020603050405020304" pitchFamily="18" charset="0"/>
                <a:cs typeface="Times New Roman" panose="02020603050405020304" pitchFamily="18" charset="0"/>
              </a:rPr>
              <a:t>C2C cycle time </a:t>
            </a:r>
            <a:r>
              <a:rPr lang="en-US" sz="2700" dirty="0">
                <a:solidFill>
                  <a:prstClr val="black"/>
                </a:solidFill>
                <a:latin typeface="Times New Roman" panose="02020603050405020304" pitchFamily="18" charset="0"/>
                <a:cs typeface="Times New Roman" panose="02020603050405020304" pitchFamily="18" charset="0"/>
              </a:rPr>
              <a:t>(is a high-level metric that includes inventories, accounts payable, and receivables).</a:t>
            </a:r>
          </a:p>
          <a:p>
            <a:pPr marL="285750" indent="-285750" algn="just" defTabSz="457200">
              <a:lnSpc>
                <a:spcPct val="90000"/>
              </a:lnSpc>
              <a:spcAft>
                <a:spcPts val="600"/>
              </a:spcAft>
              <a:buFont typeface="Arial"/>
              <a:buChar char="–"/>
            </a:pPr>
            <a:r>
              <a:rPr lang="en-US" sz="2700" b="1" dirty="0">
                <a:solidFill>
                  <a:srgbClr val="C00000"/>
                </a:solidFill>
                <a:latin typeface="Times New Roman" panose="02020603050405020304" pitchFamily="18" charset="0"/>
                <a:cs typeface="Times New Roman" panose="02020603050405020304" pitchFamily="18" charset="0"/>
              </a:rPr>
              <a:t>Average inventory</a:t>
            </a:r>
            <a:r>
              <a:rPr lang="en-US" sz="2700" b="1" dirty="0">
                <a:solidFill>
                  <a:prstClr val="black"/>
                </a:solidFill>
                <a:latin typeface="Times New Roman" panose="02020603050405020304" pitchFamily="18" charset="0"/>
                <a:cs typeface="Times New Roman" panose="02020603050405020304" pitchFamily="18" charset="0"/>
              </a:rPr>
              <a:t> </a:t>
            </a:r>
            <a:r>
              <a:rPr lang="en-US" sz="2700" dirty="0">
                <a:solidFill>
                  <a:prstClr val="black"/>
                </a:solidFill>
                <a:latin typeface="Times New Roman" panose="02020603050405020304" pitchFamily="18" charset="0"/>
                <a:cs typeface="Times New Roman" panose="02020603050405020304" pitchFamily="18" charset="0"/>
              </a:rPr>
              <a:t>(measures the average amount of inventory carried. Average inventory should be measured in units, days of demand, and financial value )</a:t>
            </a:r>
          </a:p>
          <a:p>
            <a:pPr marL="285750" indent="-285750" algn="just" defTabSz="457200">
              <a:lnSpc>
                <a:spcPct val="90000"/>
              </a:lnSpc>
              <a:spcAft>
                <a:spcPts val="600"/>
              </a:spcAft>
              <a:buFont typeface="Arial"/>
              <a:buChar char="–"/>
            </a:pPr>
            <a:r>
              <a:rPr lang="en-US" sz="2700" b="1" dirty="0">
                <a:solidFill>
                  <a:srgbClr val="C00000"/>
                </a:solidFill>
                <a:latin typeface="Times New Roman" panose="02020603050405020304" pitchFamily="18" charset="0"/>
                <a:cs typeface="Times New Roman" panose="02020603050405020304" pitchFamily="18" charset="0"/>
              </a:rPr>
              <a:t>Inventory turns </a:t>
            </a:r>
            <a:r>
              <a:rPr lang="en-US" sz="2700" dirty="0">
                <a:solidFill>
                  <a:prstClr val="black"/>
                </a:solidFill>
                <a:latin typeface="Times New Roman" panose="02020603050405020304" pitchFamily="18" charset="0"/>
                <a:cs typeface="Times New Roman" panose="02020603050405020304" pitchFamily="18" charset="0"/>
              </a:rPr>
              <a:t>(measure the number of times inventory turns over in a year )</a:t>
            </a:r>
          </a:p>
          <a:p>
            <a:pPr marL="285750" indent="-285750" algn="just" defTabSz="457200">
              <a:lnSpc>
                <a:spcPct val="90000"/>
              </a:lnSpc>
              <a:spcAft>
                <a:spcPts val="600"/>
              </a:spcAft>
              <a:buFont typeface="Arial"/>
              <a:buChar char="–"/>
            </a:pPr>
            <a:r>
              <a:rPr lang="en-US" sz="2700" b="1" dirty="0">
                <a:solidFill>
                  <a:srgbClr val="C00000"/>
                </a:solidFill>
                <a:latin typeface="Times New Roman" panose="02020603050405020304" pitchFamily="18" charset="0"/>
                <a:cs typeface="Times New Roman" panose="02020603050405020304" pitchFamily="18" charset="0"/>
              </a:rPr>
              <a:t>Products with more than a specified number of days of inventory</a:t>
            </a:r>
            <a:r>
              <a:rPr lang="en-US" sz="2700" b="1" dirty="0">
                <a:solidFill>
                  <a:prstClr val="black"/>
                </a:solidFill>
                <a:latin typeface="Times New Roman" panose="02020603050405020304" pitchFamily="18" charset="0"/>
                <a:cs typeface="Times New Roman" panose="02020603050405020304" pitchFamily="18" charset="0"/>
              </a:rPr>
              <a:t> </a:t>
            </a:r>
            <a:r>
              <a:rPr lang="en-US" sz="2700" dirty="0">
                <a:solidFill>
                  <a:prstClr val="black"/>
                </a:solidFill>
                <a:latin typeface="Times New Roman" panose="02020603050405020304" pitchFamily="18" charset="0"/>
                <a:cs typeface="Times New Roman" panose="02020603050405020304" pitchFamily="18" charset="0"/>
              </a:rPr>
              <a:t>(identifies the products for which the firm is carrying a high level of inventory)</a:t>
            </a:r>
          </a:p>
          <a:p>
            <a:pPr marL="285750" indent="-285750" algn="just" defTabSz="457200">
              <a:lnSpc>
                <a:spcPct val="90000"/>
              </a:lnSpc>
              <a:spcAft>
                <a:spcPts val="600"/>
              </a:spcAft>
              <a:buFont typeface="Arial"/>
              <a:buChar char="–"/>
            </a:pPr>
            <a:r>
              <a:rPr lang="en-US" sz="2700" b="1" dirty="0">
                <a:solidFill>
                  <a:srgbClr val="C00000"/>
                </a:solidFill>
                <a:latin typeface="Times New Roman" panose="02020603050405020304" pitchFamily="18" charset="0"/>
                <a:cs typeface="Times New Roman" panose="02020603050405020304" pitchFamily="18" charset="0"/>
              </a:rPr>
              <a:t>Average replenishment batch size </a:t>
            </a:r>
            <a:r>
              <a:rPr lang="en-US" sz="2700" dirty="0">
                <a:solidFill>
                  <a:prstClr val="black"/>
                </a:solidFill>
                <a:latin typeface="Times New Roman" panose="02020603050405020304" pitchFamily="18" charset="0"/>
                <a:cs typeface="Times New Roman" panose="02020603050405020304" pitchFamily="18" charset="0"/>
              </a:rPr>
              <a:t>(measures the average amount in each replenishment order. The batch size should be measured by SKU in terms of both units and days of demand )</a:t>
            </a:r>
          </a:p>
          <a:p>
            <a:pPr marL="742950" lvl="1" indent="-285750" algn="just" defTabSz="457200">
              <a:lnSpc>
                <a:spcPct val="90000"/>
              </a:lnSpc>
              <a:spcAft>
                <a:spcPts val="600"/>
              </a:spcAft>
              <a:buClrTx/>
              <a:buFont typeface="Arial"/>
              <a:buChar char="–"/>
            </a:pPr>
            <a:endParaRPr lang="en-US" sz="25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0924" y="339450"/>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0345" y="1432560"/>
            <a:ext cx="11460480" cy="4837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Moves the product between stages in the supply chain</a:t>
            </a: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Affects responsiveness and efficiency</a:t>
            </a: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Faster transportation allows greater responsiveness but lower efficiency</a:t>
            </a: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Also affects inventory and facilities</a:t>
            </a: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Allows a firm to adjust the location of its facilities and inventory to find the right balance between responsiveness and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7745"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336709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53063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543345"/>
            <a:ext cx="11626825"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Design of transportation network</a:t>
            </a:r>
          </a:p>
          <a:p>
            <a:pPr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685800" lvl="1"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Modes, locations, and routes</a:t>
            </a:r>
          </a:p>
          <a:p>
            <a:pPr marL="685800" lvl="1"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Direct or with intermediate consolidation points</a:t>
            </a:r>
          </a:p>
          <a:p>
            <a:pPr marL="685800" lvl="1"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One or multiple supply or demand points in a single run</a:t>
            </a:r>
          </a:p>
          <a:p>
            <a:pPr marL="685800" lvl="1" indent="-22860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11056"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2886054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543345"/>
            <a:ext cx="11440160" cy="4593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Choice of transportation mode</a:t>
            </a:r>
          </a:p>
          <a:p>
            <a:pPr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Air, truck, rail, sea, and pipeline</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goods via the Internet</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speed, size of shipments, cost of shipping, and flexibility</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47825" y="370708"/>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582553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631448"/>
            <a:ext cx="4128422" cy="56388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802397"/>
            <a:ext cx="11551920" cy="58264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defTabSz="457200">
              <a:lnSpc>
                <a:spcPct val="90000"/>
              </a:lnSpc>
              <a:spcAft>
                <a:spcPts val="600"/>
              </a:spcAft>
              <a:buFont typeface="Arial"/>
              <a:buChar char="–"/>
            </a:pPr>
            <a:endParaRPr lang="en-US" sz="20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Transportation-related metrics</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inbound transportation cost </a:t>
            </a:r>
            <a:r>
              <a:rPr lang="en-US" sz="2400" dirty="0">
                <a:solidFill>
                  <a:prstClr val="black"/>
                </a:solidFill>
                <a:latin typeface="Times New Roman" panose="02020603050405020304" pitchFamily="18" charset="0"/>
                <a:cs typeface="Times New Roman" panose="02020603050405020304" pitchFamily="18" charset="0"/>
              </a:rPr>
              <a:t>(typically measures the cost of bringing product into a facility )</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income shipment size </a:t>
            </a:r>
            <a:r>
              <a:rPr lang="en-US" sz="2400" dirty="0">
                <a:solidFill>
                  <a:prstClr val="black"/>
                </a:solidFill>
                <a:latin typeface="Times New Roman" panose="02020603050405020304" pitchFamily="18" charset="0"/>
                <a:cs typeface="Times New Roman" panose="02020603050405020304" pitchFamily="18" charset="0"/>
              </a:rPr>
              <a:t>(measures the average number of units or dollars in each incoming shipment at a facility)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inbound transportation cost per shipment </a:t>
            </a:r>
            <a:r>
              <a:rPr lang="en-US" sz="2400" dirty="0">
                <a:solidFill>
                  <a:prstClr val="black"/>
                </a:solidFill>
                <a:latin typeface="Times New Roman" panose="02020603050405020304" pitchFamily="18" charset="0"/>
                <a:cs typeface="Times New Roman" panose="02020603050405020304" pitchFamily="18" charset="0"/>
              </a:rPr>
              <a:t>(measures the average transportation cost of each incoming delivery).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outbound transportation cost </a:t>
            </a:r>
            <a:r>
              <a:rPr lang="en-US" sz="2400" dirty="0">
                <a:solidFill>
                  <a:prstClr val="black"/>
                </a:solidFill>
                <a:latin typeface="Times New Roman" panose="02020603050405020304" pitchFamily="18" charset="0"/>
                <a:cs typeface="Times New Roman" panose="02020603050405020304" pitchFamily="18" charset="0"/>
              </a:rPr>
              <a:t>(measures the cost of sending product out of a facility to the customer)</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outbound shipment size</a:t>
            </a:r>
            <a:r>
              <a:rPr lang="en-US" sz="2400" b="1" dirty="0">
                <a:solidFill>
                  <a:prstClr val="black"/>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(measures the average number of units or dollars on each outbound shipment at a facility)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outbound transportation cost per shipment</a:t>
            </a:r>
            <a:r>
              <a:rPr lang="en-US" sz="2400" dirty="0">
                <a:solidFill>
                  <a:prstClr val="black"/>
                </a:solidFill>
                <a:latin typeface="Times New Roman" panose="02020603050405020304" pitchFamily="18" charset="0"/>
                <a:cs typeface="Times New Roman" panose="02020603050405020304" pitchFamily="18" charset="0"/>
              </a:rPr>
              <a:t> (measures the average transportation cost of each outgoing delivery)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Fraction transported by mode </a:t>
            </a:r>
            <a:r>
              <a:rPr lang="en-US" sz="2400" dirty="0">
                <a:solidFill>
                  <a:prstClr val="black"/>
                </a:solidFill>
                <a:latin typeface="Times New Roman" panose="02020603050405020304" pitchFamily="18" charset="0"/>
                <a:cs typeface="Times New Roman" panose="02020603050405020304" pitchFamily="18" charset="0"/>
              </a:rPr>
              <a:t>(measures the fraction of transportation  (in units or dollars) using each mode of transportation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9471" y="0"/>
            <a:ext cx="2305141" cy="780284"/>
          </a:xfrm>
          <a:prstGeom prst="rect">
            <a:avLst/>
          </a:prstGeom>
        </p:spPr>
      </p:pic>
      <p:sp>
        <p:nvSpPr>
          <p:cNvPr id="3" name="Rectangle 2"/>
          <p:cNvSpPr/>
          <p:nvPr/>
        </p:nvSpPr>
        <p:spPr>
          <a:xfrm>
            <a:off x="4462662" y="46673"/>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Tree>
    <p:extLst>
      <p:ext uri="{BB962C8B-B14F-4D97-AF65-F5344CB8AC3E}">
        <p14:creationId xmlns:p14="http://schemas.microsoft.com/office/powerpoint/2010/main" val="26829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41784"/>
            <a:ext cx="4128422" cy="54285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414613"/>
            <a:ext cx="11582400" cy="4774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44238" y="221403"/>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0985736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493520"/>
            <a:ext cx="11551920" cy="4862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 the utilization of supply chain assets and the coordination of supply chain flows to increase responsiveness and reduce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is a key driver that can be used to provide higher responsiveness while simultaneously improving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81923" y="325309"/>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168591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463039"/>
            <a:ext cx="11494745" cy="4800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Competitive Strategy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Improves visibility of transactions and coordination of decisions across the supply chain</a:t>
            </a: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Right information can help a supply chain better meet customer needs at lower cost</a:t>
            </a: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information increases complexity and cost of both infrastructure and analysis exponentially while marginal value diminishes</a:t>
            </a: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Share the minimum amount of information required to achieve coordination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6738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dirty="0"/>
          </a:p>
        </p:txBody>
      </p:sp>
    </p:spTree>
    <p:extLst>
      <p:ext uri="{BB962C8B-B14F-4D97-AF65-F5344CB8AC3E}">
        <p14:creationId xmlns:p14="http://schemas.microsoft.com/office/powerpoint/2010/main" val="1391309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468983"/>
            <a:ext cx="11474424"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1677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27945637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473201"/>
            <a:ext cx="11535385"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Push versus Pull</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information requirements and uses</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Coordination and information sharing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Supply chain coordination</a:t>
            </a:r>
            <a:r>
              <a:rPr lang="en-US" sz="2800" i="1" dirty="0">
                <a:solidFill>
                  <a:prstClr val="black"/>
                </a:solidFill>
                <a:latin typeface="Times New Roman" panose="02020603050405020304" pitchFamily="18" charset="0"/>
                <a:cs typeface="Times New Roman" panose="02020603050405020304" pitchFamily="18" charset="0"/>
              </a:rPr>
              <a:t>, </a:t>
            </a:r>
            <a:r>
              <a:rPr lang="en-US" sz="2800" dirty="0">
                <a:solidFill>
                  <a:prstClr val="black"/>
                </a:solidFill>
                <a:latin typeface="Times New Roman" panose="02020603050405020304" pitchFamily="18" charset="0"/>
                <a:cs typeface="Times New Roman" panose="02020603050405020304" pitchFamily="18" charset="0"/>
              </a:rPr>
              <a:t>all stages of a supply chain work toward the objective of maximizing total supply chain profitability based on shared information</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Sales and operations planning (S&amp;OP)</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process of creating an overall supply plan (production and inventories) to meet the anticipated level of demand (sales)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6675" y="356087"/>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63556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656080"/>
            <a:ext cx="11369040" cy="4425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Enabling technologies</a:t>
            </a:r>
          </a:p>
          <a:p>
            <a:pPr marL="342900" lvl="0" indent="-342900"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Electronic data interchange (EDI)</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The Internet</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Enterprise resource planning (ERP) systems</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Supply chain management (SCM) software</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Radio frequency identification (RFID)</a:t>
            </a: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0178" y="390555"/>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093519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8208"/>
            <a:ext cx="4128422" cy="52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318018"/>
            <a:ext cx="11602720"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Information-related metrics</a:t>
            </a:r>
          </a:p>
          <a:p>
            <a:pPr marL="285750" indent="-285750" algn="just" defTabSz="457200">
              <a:lnSpc>
                <a:spcPct val="90000"/>
              </a:lnSpc>
              <a:spcAft>
                <a:spcPts val="600"/>
              </a:spcAft>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horizon </a:t>
            </a:r>
            <a:r>
              <a:rPr lang="en-US" sz="2600" dirty="0">
                <a:solidFill>
                  <a:prstClr val="black"/>
                </a:solidFill>
                <a:latin typeface="Times New Roman" panose="02020603050405020304" pitchFamily="18" charset="0"/>
                <a:cs typeface="Times New Roman" panose="02020603050405020304" pitchFamily="18" charset="0"/>
              </a:rPr>
              <a:t>(identifies how far in advance of the actual event a forecast is made )</a:t>
            </a:r>
          </a:p>
          <a:p>
            <a:pPr marL="285750" indent="-285750" algn="just" defTabSz="457200">
              <a:lnSpc>
                <a:spcPct val="90000"/>
              </a:lnSpc>
              <a:spcAft>
                <a:spcPts val="600"/>
              </a:spcAft>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Frequency of update </a:t>
            </a:r>
            <a:r>
              <a:rPr lang="en-US" sz="2600" dirty="0">
                <a:solidFill>
                  <a:prstClr val="black"/>
                </a:solidFill>
                <a:latin typeface="Times New Roman" panose="02020603050405020304" pitchFamily="18" charset="0"/>
                <a:cs typeface="Times New Roman" panose="02020603050405020304" pitchFamily="18" charset="0"/>
              </a:rPr>
              <a:t>(identifies how frequently each forecast is updated)</a:t>
            </a:r>
          </a:p>
          <a:p>
            <a:pPr marL="285750" indent="-285750" algn="just" defTabSz="457200">
              <a:lnSpc>
                <a:spcPct val="90000"/>
              </a:lnSpc>
              <a:spcAft>
                <a:spcPts val="600"/>
              </a:spcAft>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error </a:t>
            </a:r>
            <a:r>
              <a:rPr lang="en-US" sz="2600" dirty="0">
                <a:solidFill>
                  <a:prstClr val="black"/>
                </a:solidFill>
                <a:latin typeface="Times New Roman" panose="02020603050405020304" pitchFamily="18" charset="0"/>
                <a:cs typeface="Times New Roman" panose="02020603050405020304" pitchFamily="18" charset="0"/>
              </a:rPr>
              <a:t>(measures the difference between the forecast and actual demand )</a:t>
            </a:r>
          </a:p>
          <a:p>
            <a:pPr marL="285750" indent="-285750" algn="just" defTabSz="457200">
              <a:lnSpc>
                <a:spcPct val="90000"/>
              </a:lnSpc>
              <a:spcAft>
                <a:spcPts val="600"/>
              </a:spcAft>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Seasonal factors </a:t>
            </a:r>
            <a:r>
              <a:rPr lang="en-US" sz="2600" dirty="0">
                <a:solidFill>
                  <a:prstClr val="black"/>
                </a:solidFill>
                <a:latin typeface="Times New Roman" panose="02020603050405020304" pitchFamily="18" charset="0"/>
                <a:cs typeface="Times New Roman" panose="02020603050405020304" pitchFamily="18" charset="0"/>
              </a:rPr>
              <a:t>(measure the extent to which the average demand in a season is above or below the average in the year  )</a:t>
            </a:r>
          </a:p>
          <a:p>
            <a:pPr marL="285750" indent="-285750" algn="just" defTabSz="457200">
              <a:lnSpc>
                <a:spcPct val="90000"/>
              </a:lnSpc>
              <a:spcAft>
                <a:spcPts val="600"/>
              </a:spcAft>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Variance from plan </a:t>
            </a:r>
            <a:r>
              <a:rPr lang="en-US" sz="2600" dirty="0">
                <a:solidFill>
                  <a:prstClr val="black"/>
                </a:solidFill>
                <a:latin typeface="Times New Roman" panose="02020603050405020304" pitchFamily="18" charset="0"/>
                <a:cs typeface="Times New Roman" panose="02020603050405020304" pitchFamily="18" charset="0"/>
              </a:rPr>
              <a:t>(identifies the difference between the planned production/inventories and the actual values )</a:t>
            </a:r>
          </a:p>
          <a:p>
            <a:pPr marL="285750" indent="-285750" algn="just" defTabSz="457200">
              <a:lnSpc>
                <a:spcPct val="90000"/>
              </a:lnSpc>
              <a:spcAft>
                <a:spcPts val="600"/>
              </a:spcAft>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Ratio of demand variability to order variability </a:t>
            </a:r>
            <a:r>
              <a:rPr lang="en-US" sz="2600" dirty="0">
                <a:solidFill>
                  <a:prstClr val="black"/>
                </a:solidFill>
                <a:latin typeface="Times New Roman" panose="02020603050405020304" pitchFamily="18" charset="0"/>
                <a:cs typeface="Times New Roman" panose="02020603050405020304" pitchFamily="18" charset="0"/>
              </a:rPr>
              <a:t>(measures the standard deviation of incoming demand and supply orders placed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0193" y="165352"/>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4222232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3465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473200"/>
            <a:ext cx="11535385" cy="4797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Set of business processes required to purchase goods and services</a:t>
            </a:r>
          </a:p>
          <a:p>
            <a:pPr marL="285750" indent="-285750" algn="just"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Will tasks be performed by a source internal to the company or a third party</a:t>
            </a:r>
          </a:p>
          <a:p>
            <a:pPr marL="285750" indent="-285750" algn="just"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Increase the size of the total surplus to be shared across the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22489" y="356087"/>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470843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503681"/>
            <a:ext cx="1168400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Competitive Strategy</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700" dirty="0">
                <a:solidFill>
                  <a:prstClr val="black"/>
                </a:solidFill>
                <a:latin typeface="Times New Roman" panose="02020603050405020304" pitchFamily="18" charset="0"/>
                <a:cs typeface="Times New Roman" panose="02020603050405020304" pitchFamily="18" charset="0"/>
              </a:rPr>
              <a:t>Sourcing decisions are crucial because they affect the level of efficiency and responsiveness in a supply chain</a:t>
            </a:r>
          </a:p>
          <a:p>
            <a:pPr marL="285750" indent="-285750" algn="just" defTabSz="457200">
              <a:lnSpc>
                <a:spcPct val="90000"/>
              </a:lnSpc>
              <a:spcAft>
                <a:spcPts val="600"/>
              </a:spcAft>
              <a:buFont typeface="Arial"/>
              <a:buChar char="–"/>
            </a:pPr>
            <a:endParaRPr lang="en-US" sz="2700" dirty="0">
              <a:solidFill>
                <a:prstClr val="black"/>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700" dirty="0">
                <a:solidFill>
                  <a:prstClr val="black"/>
                </a:solidFill>
                <a:latin typeface="Times New Roman" panose="02020603050405020304" pitchFamily="18" charset="0"/>
                <a:cs typeface="Times New Roman" panose="02020603050405020304" pitchFamily="18" charset="0"/>
              </a:rPr>
              <a:t>Outsource to responsive third parties if it is too expensive to develop their own </a:t>
            </a:r>
          </a:p>
          <a:p>
            <a:pPr marL="285750" indent="-285750" algn="just" defTabSz="457200">
              <a:lnSpc>
                <a:spcPct val="90000"/>
              </a:lnSpc>
              <a:spcAft>
                <a:spcPts val="600"/>
              </a:spcAft>
              <a:buFont typeface="Arial"/>
              <a:buChar char="–"/>
            </a:pPr>
            <a:endParaRPr lang="en-US" sz="2700" dirty="0">
              <a:solidFill>
                <a:prstClr val="black"/>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700" dirty="0">
                <a:solidFill>
                  <a:prstClr val="black"/>
                </a:solidFill>
                <a:latin typeface="Times New Roman" panose="02020603050405020304" pitchFamily="18" charset="0"/>
                <a:cs typeface="Times New Roman" panose="02020603050405020304" pitchFamily="18" charset="0"/>
              </a:rPr>
              <a:t>Keep </a:t>
            </a:r>
            <a:r>
              <a:rPr lang="en-US" sz="2800" dirty="0">
                <a:solidFill>
                  <a:prstClr val="black"/>
                </a:solidFill>
                <a:latin typeface="Times New Roman" panose="02020603050405020304" pitchFamily="18" charset="0"/>
                <a:cs typeface="Times New Roman" panose="02020603050405020304" pitchFamily="18" charset="0"/>
              </a:rPr>
              <a:t>responsive process in-house to maintain control</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06369" y="325309"/>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2909702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52067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555845"/>
            <a:ext cx="11684000" cy="4800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In-house or outsource</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Perform a task in-house or outsource it to a third party</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if it raises the supply chain surplus more than the firm can on its own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function in-house if the third party cannot increase the supply chain surplus or if the outsourcing risk is significant</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49488" y="333200"/>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dirty="0"/>
          </a:p>
        </p:txBody>
      </p:sp>
    </p:spTree>
    <p:extLst>
      <p:ext uri="{BB962C8B-B14F-4D97-AF65-F5344CB8AC3E}">
        <p14:creationId xmlns:p14="http://schemas.microsoft.com/office/powerpoint/2010/main" val="19076726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6224"/>
            <a:ext cx="4128422" cy="51241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412240"/>
            <a:ext cx="11572240" cy="4944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Supplier selection</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Number of suppliers, criteria for evaluation and selection</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Procurement</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Obtain goods and service within a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Goal is to increase supply chain surplus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0028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4009369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26260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463040"/>
            <a:ext cx="11700394" cy="4893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SzPct val="150000"/>
              <a:buFont typeface="Arial"/>
              <a:buChar char="•"/>
              <a:defRPr/>
            </a:pPr>
            <a:r>
              <a:rPr lang="en-US" sz="2800" b="1" dirty="0">
                <a:solidFill>
                  <a:srgbClr val="00B0F0"/>
                </a:solidFill>
                <a:latin typeface="Times New Roman" panose="02020603050405020304" pitchFamily="18" charset="0"/>
                <a:cs typeface="Times New Roman" panose="02020603050405020304" pitchFamily="18" charset="0"/>
                <a:sym typeface="Arial"/>
              </a:rPr>
              <a:t>Sourcing-related metrics</a:t>
            </a:r>
          </a:p>
          <a:p>
            <a:pPr marL="742950" lvl="1" indent="-285750" algn="just"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Days payable outstanding  </a:t>
            </a:r>
            <a:r>
              <a:rPr lang="en-US" sz="2800" b="1" dirty="0">
                <a:solidFill>
                  <a:schemeClr val="tx1"/>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measures the number of days between when a supplier performed a supply chain task and when it was paid for)</a:t>
            </a:r>
          </a:p>
          <a:p>
            <a:pPr marL="742950" lvl="1" indent="-285750" algn="just"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Supply quality </a:t>
            </a:r>
            <a:r>
              <a:rPr lang="en-US" sz="2800" b="1" dirty="0">
                <a:solidFill>
                  <a:schemeClr val="tx1"/>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measures the quality of product supplied)</a:t>
            </a:r>
          </a:p>
          <a:p>
            <a:pPr marL="742950" lvl="1" indent="-285750" algn="just"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Supply lead time </a:t>
            </a:r>
            <a:r>
              <a:rPr lang="en-US" sz="2800" dirty="0">
                <a:solidFill>
                  <a:prstClr val="black"/>
                </a:solidFill>
                <a:latin typeface="Times New Roman" panose="02020603050405020304" pitchFamily="18" charset="0"/>
                <a:cs typeface="Times New Roman" panose="02020603050405020304" pitchFamily="18" charset="0"/>
              </a:rPr>
              <a:t>(measures the average time between when an order is placed and when the product arrives)</a:t>
            </a: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Percentage of on-time deliveries </a:t>
            </a:r>
            <a:r>
              <a:rPr lang="en-US" sz="2800" dirty="0">
                <a:solidFill>
                  <a:prstClr val="black"/>
                </a:solidFill>
                <a:latin typeface="Times New Roman" panose="02020603050405020304" pitchFamily="18" charset="0"/>
                <a:cs typeface="Times New Roman" panose="02020603050405020304" pitchFamily="18" charset="0"/>
              </a:rPr>
              <a:t>(measures the fraction of deliveries from the supplier that were on time)</a:t>
            </a: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Supplier reliability </a:t>
            </a:r>
            <a:r>
              <a:rPr lang="en-US" sz="2800" dirty="0">
                <a:solidFill>
                  <a:schemeClr val="tx1"/>
                </a:solidFill>
                <a:latin typeface="Times New Roman" panose="02020603050405020304" pitchFamily="18" charset="0"/>
                <a:cs typeface="Times New Roman" panose="02020603050405020304" pitchFamily="18" charset="0"/>
              </a:rPr>
              <a:t>(measures the variability of the supplier’s lead time as well as the </a:t>
            </a:r>
            <a:r>
              <a:rPr lang="en-US" sz="2600" dirty="0">
                <a:solidFill>
                  <a:schemeClr val="tx1"/>
                </a:solidFill>
                <a:latin typeface="Times New Roman" panose="02020603050405020304" pitchFamily="18" charset="0"/>
                <a:cs typeface="Times New Roman" panose="02020603050405020304" pitchFamily="18" charset="0"/>
              </a:rPr>
              <a:t>delivered quantity relative to plan</a:t>
            </a:r>
            <a:r>
              <a:rPr lang="en-US" sz="2600" dirty="0">
                <a:solidFill>
                  <a:schemeClr val="tx1"/>
                </a:solidFill>
                <a:latin typeface="Times New Roman" panose="02020603050405020304" pitchFamily="18" charset="0"/>
                <a:cs typeface="Times New Roman" panose="02020603050405020304" pitchFamily="18" charset="0"/>
                <a:sym typeface="Arial"/>
              </a:rPr>
              <a:t>)</a:t>
            </a:r>
          </a:p>
          <a:p>
            <a:pPr marL="742950" lvl="1" indent="-285750" algn="just" defTabSz="457200">
              <a:lnSpc>
                <a:spcPct val="90000"/>
              </a:lnSpc>
              <a:spcAft>
                <a:spcPts val="600"/>
              </a:spcAft>
              <a:buClrTx/>
              <a:buFont typeface="Arial"/>
              <a:buChar char="–"/>
            </a:pPr>
            <a:endParaRPr lang="en-US" sz="2400" dirty="0">
              <a:solidFill>
                <a:schemeClr val="tx1"/>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900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101577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640"/>
            <a:ext cx="4128422" cy="52136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71601"/>
            <a:ext cx="11430000" cy="4695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00B0F0"/>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Pricing determines the amount to charge customers for goods and services</a:t>
            </a: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Affects the supply chain level of responsiveness required and the demand profile the supply chain attempts to serve</a:t>
            </a: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Pricing strategies can be used to match demand and supply</a:t>
            </a: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Objective should be to increase firm profit</a:t>
            </a:r>
          </a:p>
          <a:p>
            <a:pPr marL="342900" lvl="0" indent="-342900" algn="just"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768" y="325309"/>
            <a:ext cx="146065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Pricing</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41874498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1" y="1614813"/>
            <a:ext cx="11545544" cy="4452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Pricing and economies of scale</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provider of the activity must decide how to price it appropriately to reflect economies of scale</a:t>
            </a:r>
          </a:p>
          <a:p>
            <a:pPr lvl="1" algn="just"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Everyday low pricing versus high-low pricing</a:t>
            </a:r>
          </a:p>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pricing strategies lead to different demand profiles that the supply chain must serve</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35855"/>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147404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604443"/>
            <a:ext cx="11798209" cy="4503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Fixed price versus menu pricing</a:t>
            </a:r>
          </a:p>
          <a:p>
            <a:pPr marL="342900" lvl="0" indent="-342900" algn="just"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If marginal supply chain costs or the value to the customer vary significantly along some attribute, it is often effective to have a pricing menu</a:t>
            </a:r>
          </a:p>
          <a:p>
            <a:pPr algn="just"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algn="just"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Can lead to customer behavior that has a negative impact on profits</a:t>
            </a:r>
          </a:p>
          <a:p>
            <a:pPr marL="285750" indent="-285750" algn="just"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56087"/>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6448179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3780"/>
            <a:ext cx="4128422" cy="53265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155869"/>
            <a:ext cx="11606505" cy="5477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Pricing-related metrics</a:t>
            </a:r>
          </a:p>
          <a:p>
            <a:pPr marL="285750" indent="-285750" algn="just" defTabSz="457200">
              <a:lnSpc>
                <a:spcPct val="90000"/>
              </a:lnSpc>
              <a:spcAft>
                <a:spcPts val="600"/>
              </a:spcAft>
              <a:buFont typeface="Arial"/>
              <a:buChar char="–"/>
            </a:pPr>
            <a:r>
              <a:rPr lang="en-US" sz="2300" b="1" dirty="0">
                <a:solidFill>
                  <a:srgbClr val="C00000"/>
                </a:solidFill>
                <a:latin typeface="Times New Roman" panose="02020603050405020304" pitchFamily="18" charset="0"/>
                <a:cs typeface="Times New Roman" panose="02020603050405020304" pitchFamily="18" charset="0"/>
              </a:rPr>
              <a:t>Profit margin </a:t>
            </a:r>
            <a:r>
              <a:rPr lang="en-US" sz="2300" dirty="0">
                <a:solidFill>
                  <a:prstClr val="black"/>
                </a:solidFill>
                <a:latin typeface="Times New Roman" panose="02020603050405020304" pitchFamily="18" charset="0"/>
                <a:cs typeface="Times New Roman" panose="02020603050405020304" pitchFamily="18" charset="0"/>
              </a:rPr>
              <a:t>(measures profit as a percentage of revenue)</a:t>
            </a:r>
          </a:p>
          <a:p>
            <a:pPr marL="285750" indent="-285750" algn="just" defTabSz="457200">
              <a:lnSpc>
                <a:spcPct val="90000"/>
              </a:lnSpc>
              <a:spcAft>
                <a:spcPts val="600"/>
              </a:spcAft>
              <a:buFont typeface="Arial"/>
              <a:buChar char="–"/>
            </a:pPr>
            <a:r>
              <a:rPr lang="en-US" sz="2300" b="1" dirty="0">
                <a:solidFill>
                  <a:srgbClr val="C00000"/>
                </a:solidFill>
                <a:latin typeface="Times New Roman" panose="02020603050405020304" pitchFamily="18" charset="0"/>
                <a:cs typeface="Times New Roman" panose="02020603050405020304" pitchFamily="18" charset="0"/>
              </a:rPr>
              <a:t>Days sales outstanding </a:t>
            </a:r>
            <a:r>
              <a:rPr lang="en-US" sz="2300" dirty="0">
                <a:solidFill>
                  <a:prstClr val="black"/>
                </a:solidFill>
                <a:latin typeface="Times New Roman" panose="02020603050405020304" pitchFamily="18" charset="0"/>
                <a:cs typeface="Times New Roman" panose="02020603050405020304" pitchFamily="18" charset="0"/>
              </a:rPr>
              <a:t>(measures the average time between when a sale is made and when the cash is collected)</a:t>
            </a:r>
          </a:p>
          <a:p>
            <a:pPr marL="285750" indent="-285750" algn="just" defTabSz="457200">
              <a:lnSpc>
                <a:spcPct val="90000"/>
              </a:lnSpc>
              <a:spcAft>
                <a:spcPts val="600"/>
              </a:spcAft>
              <a:buFont typeface="Arial"/>
              <a:buChar char="–"/>
            </a:pPr>
            <a:r>
              <a:rPr lang="en-US" sz="2300" b="1" dirty="0">
                <a:solidFill>
                  <a:srgbClr val="C00000"/>
                </a:solidFill>
                <a:latin typeface="Times New Roman" panose="02020603050405020304" pitchFamily="18" charset="0"/>
                <a:cs typeface="Times New Roman" panose="02020603050405020304" pitchFamily="18" charset="0"/>
              </a:rPr>
              <a:t>Incremental fixed cost per order </a:t>
            </a:r>
            <a:r>
              <a:rPr lang="en-US" sz="2300" dirty="0">
                <a:solidFill>
                  <a:prstClr val="black"/>
                </a:solidFill>
                <a:latin typeface="Times New Roman" panose="02020603050405020304" pitchFamily="18" charset="0"/>
                <a:cs typeface="Times New Roman" panose="02020603050405020304" pitchFamily="18" charset="0"/>
              </a:rPr>
              <a:t>( measures the incremental costs that are independent of the size of the order)</a:t>
            </a:r>
          </a:p>
          <a:p>
            <a:pPr marL="285750" indent="-285750" algn="just" defTabSz="457200">
              <a:lnSpc>
                <a:spcPct val="90000"/>
              </a:lnSpc>
              <a:spcAft>
                <a:spcPts val="600"/>
              </a:spcAft>
              <a:buFont typeface="Arial"/>
              <a:buChar char="–"/>
            </a:pPr>
            <a:r>
              <a:rPr lang="en-US" sz="2300" b="1" dirty="0">
                <a:solidFill>
                  <a:srgbClr val="C00000"/>
                </a:solidFill>
                <a:latin typeface="Times New Roman" panose="02020603050405020304" pitchFamily="18" charset="0"/>
                <a:cs typeface="Times New Roman" panose="02020603050405020304" pitchFamily="18" charset="0"/>
              </a:rPr>
              <a:t>Incremental variable cost per unit </a:t>
            </a:r>
            <a:r>
              <a:rPr lang="en-US" sz="2300" dirty="0">
                <a:solidFill>
                  <a:prstClr val="black"/>
                </a:solidFill>
                <a:latin typeface="Times New Roman" panose="02020603050405020304" pitchFamily="18" charset="0"/>
                <a:cs typeface="Times New Roman" panose="02020603050405020304" pitchFamily="18" charset="0"/>
              </a:rPr>
              <a:t>(measures the incremental costs that vary with the size of the order)</a:t>
            </a:r>
          </a:p>
          <a:p>
            <a:pPr marL="285750" indent="-285750" algn="just" defTabSz="457200">
              <a:lnSpc>
                <a:spcPct val="90000"/>
              </a:lnSpc>
              <a:spcAft>
                <a:spcPts val="600"/>
              </a:spcAft>
              <a:buFont typeface="Arial"/>
              <a:buChar char="–"/>
            </a:pPr>
            <a:r>
              <a:rPr lang="en-US" sz="2300" b="1" dirty="0">
                <a:solidFill>
                  <a:srgbClr val="C00000"/>
                </a:solidFill>
                <a:latin typeface="Times New Roman" panose="02020603050405020304" pitchFamily="18" charset="0"/>
                <a:cs typeface="Times New Roman" panose="02020603050405020304" pitchFamily="18" charset="0"/>
              </a:rPr>
              <a:t>Average sale price </a:t>
            </a:r>
            <a:r>
              <a:rPr lang="en-US" sz="2300" dirty="0">
                <a:solidFill>
                  <a:prstClr val="black"/>
                </a:solidFill>
                <a:latin typeface="Times New Roman" panose="02020603050405020304" pitchFamily="18" charset="0"/>
                <a:cs typeface="Times New Roman" panose="02020603050405020304" pitchFamily="18" charset="0"/>
              </a:rPr>
              <a:t>(measures the average price at which a supply chain activity was performed in a given period)</a:t>
            </a:r>
          </a:p>
          <a:p>
            <a:pPr marL="285750" indent="-285750" algn="just" defTabSz="457200">
              <a:lnSpc>
                <a:spcPct val="90000"/>
              </a:lnSpc>
              <a:spcAft>
                <a:spcPts val="600"/>
              </a:spcAft>
              <a:buFont typeface="Arial"/>
              <a:buChar char="–"/>
            </a:pPr>
            <a:r>
              <a:rPr lang="en-US" sz="2300" b="1" dirty="0">
                <a:solidFill>
                  <a:srgbClr val="C00000"/>
                </a:solidFill>
                <a:latin typeface="Times New Roman" panose="02020603050405020304" pitchFamily="18" charset="0"/>
                <a:cs typeface="Times New Roman" panose="02020603050405020304" pitchFamily="18" charset="0"/>
              </a:rPr>
              <a:t>Average order size </a:t>
            </a:r>
            <a:r>
              <a:rPr lang="en-US" sz="2300" dirty="0">
                <a:solidFill>
                  <a:prstClr val="black"/>
                </a:solidFill>
                <a:latin typeface="Times New Roman" panose="02020603050405020304" pitchFamily="18" charset="0"/>
                <a:cs typeface="Times New Roman" panose="02020603050405020304" pitchFamily="18" charset="0"/>
              </a:rPr>
              <a:t>(measures the average quantity per order) </a:t>
            </a:r>
          </a:p>
          <a:p>
            <a:pPr marL="285750" indent="-285750" algn="just" defTabSz="457200">
              <a:lnSpc>
                <a:spcPct val="90000"/>
              </a:lnSpc>
              <a:spcAft>
                <a:spcPts val="600"/>
              </a:spcAft>
              <a:buFont typeface="Arial"/>
              <a:buChar char="–"/>
            </a:pPr>
            <a:r>
              <a:rPr lang="en-US" sz="2300" b="1" dirty="0">
                <a:solidFill>
                  <a:srgbClr val="C00000"/>
                </a:solidFill>
                <a:latin typeface="Times New Roman" panose="02020603050405020304" pitchFamily="18" charset="0"/>
                <a:cs typeface="Times New Roman" panose="02020603050405020304" pitchFamily="18" charset="0"/>
              </a:rPr>
              <a:t>Range of sale price </a:t>
            </a:r>
            <a:r>
              <a:rPr lang="en-US" sz="2300" dirty="0">
                <a:solidFill>
                  <a:prstClr val="black"/>
                </a:solidFill>
                <a:latin typeface="Times New Roman" panose="02020603050405020304" pitchFamily="18" charset="0"/>
                <a:cs typeface="Times New Roman" panose="02020603050405020304" pitchFamily="18" charset="0"/>
              </a:rPr>
              <a:t>(measures the maximum and the minimum of sale price per unit over a specified time horizon)</a:t>
            </a:r>
          </a:p>
          <a:p>
            <a:pPr marL="285750" indent="-285750" algn="just" defTabSz="457200">
              <a:lnSpc>
                <a:spcPct val="90000"/>
              </a:lnSpc>
              <a:spcAft>
                <a:spcPts val="600"/>
              </a:spcAft>
              <a:buFont typeface="Arial"/>
              <a:buChar char="–"/>
            </a:pPr>
            <a:r>
              <a:rPr lang="en-US" sz="2300" b="1" dirty="0">
                <a:solidFill>
                  <a:srgbClr val="C00000"/>
                </a:solidFill>
                <a:latin typeface="Times New Roman" panose="02020603050405020304" pitchFamily="18" charset="0"/>
                <a:cs typeface="Times New Roman" panose="02020603050405020304" pitchFamily="18" charset="0"/>
              </a:rPr>
              <a:t>Range of periodic sales </a:t>
            </a:r>
            <a:r>
              <a:rPr lang="en-US" sz="2300" dirty="0">
                <a:solidFill>
                  <a:prstClr val="black"/>
                </a:solidFill>
                <a:latin typeface="Times New Roman" panose="02020603050405020304" pitchFamily="18" charset="0"/>
                <a:cs typeface="Times New Roman" panose="02020603050405020304" pitchFamily="18" charset="0"/>
              </a:rPr>
              <a:t>(measures the maximum and minimum of the quantity sold per period (day/week/month) during a specified time horizon)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3803" y="224651"/>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41739506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21513" y="452797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800062"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44B8257-513C-FC94-E359-AD3CBBA2193C}"/>
              </a:ext>
            </a:extLst>
          </p:cNvPr>
          <p:cNvSpPr txBox="1"/>
          <p:nvPr/>
        </p:nvSpPr>
        <p:spPr>
          <a:xfrm>
            <a:off x="3058161" y="2364462"/>
            <a:ext cx="9823058" cy="4493538"/>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a:p>
            <a:pPr lvl="0"/>
            <a:endParaRPr lang="en-US" sz="2600" dirty="0">
              <a:solidFill>
                <a:srgbClr val="000000"/>
              </a:solidFill>
              <a:latin typeface="Times New Roman"/>
              <a:ea typeface="Times New Roman"/>
              <a:cs typeface="Times New Roman"/>
              <a:sym typeface="Times New Roman"/>
            </a:endParaRPr>
          </a:p>
          <a:p>
            <a:endParaRPr lang="en-US" sz="2600" dirty="0">
              <a:latin typeface="Times New Roman"/>
              <a:ea typeface="Times New Roman"/>
              <a:cs typeface="Times New Roman"/>
              <a:sym typeface="Times New Roman"/>
            </a:endParaRPr>
          </a:p>
          <a:p>
            <a:pPr lvl="0"/>
            <a:endParaRPr lang="en-US" sz="2600" dirty="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3</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3684101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66049" y="2960919"/>
            <a:ext cx="3801492" cy="19058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013C4B4-7162-4B61-BAF6-5DFA6D4FB933}"/>
</file>

<file path=customXml/itemProps2.xml><?xml version="1.0" encoding="utf-8"?>
<ds:datastoreItem xmlns:ds="http://schemas.openxmlformats.org/officeDocument/2006/customXml" ds:itemID="{8A33A111-3913-41DB-AEF4-65EFD1DD7CF5}"/>
</file>

<file path=customXml/itemProps3.xml><?xml version="1.0" encoding="utf-8"?>
<ds:datastoreItem xmlns:ds="http://schemas.openxmlformats.org/officeDocument/2006/customXml" ds:itemID="{72B03AF0-F4AF-4D49-9E98-7247CBD9881B}"/>
</file>

<file path=docProps/app.xml><?xml version="1.0" encoding="utf-8"?>
<Properties xmlns="http://schemas.openxmlformats.org/officeDocument/2006/extended-properties" xmlns:vt="http://schemas.openxmlformats.org/officeDocument/2006/docPropsVTypes">
  <TotalTime>3755</TotalTime>
  <Words>2815</Words>
  <Application>Microsoft Office PowerPoint</Application>
  <PresentationFormat>Widescreen</PresentationFormat>
  <Paragraphs>414</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Dr.Tarek Mohamed</cp:lastModifiedBy>
  <cp:revision>129</cp:revision>
  <dcterms:created xsi:type="dcterms:W3CDTF">2023-04-29T09:08:23Z</dcterms:created>
  <dcterms:modified xsi:type="dcterms:W3CDTF">2026-06-12T19:58:49Z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