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760" r:id="rId7"/>
    <p:sldId id="832" r:id="rId8"/>
    <p:sldId id="833" r:id="rId9"/>
    <p:sldId id="835" r:id="rId10"/>
    <p:sldId id="836" r:id="rId11"/>
    <p:sldId id="827" r:id="rId12"/>
    <p:sldId id="799" r:id="rId13"/>
    <p:sldId id="837" r:id="rId14"/>
    <p:sldId id="838" r:id="rId15"/>
    <p:sldId id="839" r:id="rId16"/>
    <p:sldId id="840" r:id="rId17"/>
    <p:sldId id="862" r:id="rId18"/>
    <p:sldId id="842" r:id="rId19"/>
    <p:sldId id="845" r:id="rId20"/>
    <p:sldId id="825" r:id="rId21"/>
    <p:sldId id="846" r:id="rId22"/>
    <p:sldId id="847" r:id="rId23"/>
    <p:sldId id="848" r:id="rId24"/>
    <p:sldId id="849" r:id="rId25"/>
    <p:sldId id="822" r:id="rId26"/>
    <p:sldId id="850" r:id="rId27"/>
    <p:sldId id="851" r:id="rId28"/>
    <p:sldId id="815" r:id="rId29"/>
    <p:sldId id="852" r:id="rId30"/>
    <p:sldId id="853" r:id="rId31"/>
    <p:sldId id="817" r:id="rId32"/>
    <p:sldId id="854" r:id="rId33"/>
    <p:sldId id="818" r:id="rId34"/>
    <p:sldId id="855" r:id="rId35"/>
    <p:sldId id="856" r:id="rId36"/>
    <p:sldId id="819" r:id="rId37"/>
    <p:sldId id="829" r:id="rId38"/>
    <p:sldId id="857" r:id="rId39"/>
    <p:sldId id="858" r:id="rId40"/>
    <p:sldId id="859" r:id="rId41"/>
    <p:sldId id="861" r:id="rId42"/>
    <p:sldId id="860" r:id="rId43"/>
    <p:sldId id="584"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60"/>
            <p14:sldId id="832"/>
            <p14:sldId id="833"/>
            <p14:sldId id="835"/>
            <p14:sldId id="836"/>
            <p14:sldId id="827"/>
            <p14:sldId id="799"/>
            <p14:sldId id="837"/>
            <p14:sldId id="838"/>
            <p14:sldId id="839"/>
            <p14:sldId id="840"/>
            <p14:sldId id="862"/>
            <p14:sldId id="842"/>
            <p14:sldId id="845"/>
            <p14:sldId id="825"/>
            <p14:sldId id="846"/>
            <p14:sldId id="847"/>
            <p14:sldId id="848"/>
            <p14:sldId id="849"/>
            <p14:sldId id="822"/>
            <p14:sldId id="850"/>
            <p14:sldId id="851"/>
            <p14:sldId id="815"/>
            <p14:sldId id="852"/>
            <p14:sldId id="853"/>
            <p14:sldId id="817"/>
            <p14:sldId id="854"/>
            <p14:sldId id="818"/>
            <p14:sldId id="855"/>
            <p14:sldId id="856"/>
            <p14:sldId id="819"/>
            <p14:sldId id="829"/>
            <p14:sldId id="857"/>
            <p14:sldId id="858"/>
            <p14:sldId id="859"/>
            <p14:sldId id="861"/>
            <p14:sldId id="860"/>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3738" autoAdjust="0"/>
  </p:normalViewPr>
  <p:slideViewPr>
    <p:cSldViewPr snapToGrid="0">
      <p:cViewPr varScale="1">
        <p:scale>
          <a:sx n="65" d="100"/>
          <a:sy n="65" d="100"/>
        </p:scale>
        <p:origin x="8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al-ain.com/article/internet-outage-from-world-exciting-story" TargetMode="External"/><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tmp"/><Relationship Id="rId2" Type="http://schemas.openxmlformats.org/officeDocument/2006/relationships/hyperlink" Target="https://www.youtube.com/watch?v=uO6BIjq5MRQ&amp;t=21s"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hyperlink" Target="https://www.youtube.com/watch?v=P1GRzwJV_Sg"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skynewsarabia.com/infographic/1653729"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hyperlink" Target="https://www.canva.com/" TargetMode="Externa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dirty="0">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إعداد</a:t>
            </a:r>
          </a:p>
          <a:p>
            <a:pPr algn="ctr"/>
            <a:r>
              <a:rPr lang="ar-EG" sz="3200" b="1" dirty="0">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dirty="0">
                <a:latin typeface="Simplified Arabic" panose="02020603050405020304" pitchFamily="18" charset="-78"/>
                <a:cs typeface="Simplified Arabic" panose="02020603050405020304" pitchFamily="18" charset="-78"/>
              </a:rPr>
              <a:t>DGM 231</a:t>
            </a: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Simplified Arabic" panose="02020603050405020304" pitchFamily="18" charset="-78"/>
                <a:cs typeface="Simplified Arabic" panose="02020603050405020304" pitchFamily="18" charset="-78"/>
              </a:rPr>
              <a:t>المحاضرة الثامنة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27356" y="3822263"/>
            <a:ext cx="4326657" cy="18367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tx1"/>
                </a:solidFill>
                <a:latin typeface="Simplified Arabic" panose="02020603050405020304" pitchFamily="18" charset="-78"/>
                <a:cs typeface="Simplified Arabic" panose="02020603050405020304" pitchFamily="18" charset="-78"/>
              </a:rPr>
              <a:t>أشكال التصورات والمخططات البصرية في صحافة البيانات</a:t>
            </a:r>
          </a:p>
          <a:p>
            <a:pPr algn="ctr"/>
            <a:r>
              <a:rPr lang="ar-EG" sz="3200" b="1" dirty="0">
                <a:solidFill>
                  <a:schemeClr val="tx1"/>
                </a:solidFill>
                <a:latin typeface="Simplified Arabic" panose="02020603050405020304" pitchFamily="18" charset="-78"/>
                <a:cs typeface="Simplified Arabic" panose="02020603050405020304" pitchFamily="18" charset="-78"/>
              </a:rPr>
              <a:t>(</a:t>
            </a:r>
            <a:r>
              <a:rPr lang="ar-EG" sz="3200" b="1" dirty="0" err="1">
                <a:solidFill>
                  <a:schemeClr val="tx1"/>
                </a:solidFill>
                <a:latin typeface="Simplified Arabic" panose="02020603050405020304" pitchFamily="18" charset="-78"/>
                <a:cs typeface="Simplified Arabic" panose="02020603050405020304" pitchFamily="18" charset="-78"/>
              </a:rPr>
              <a:t>الإنفوجرافيك</a:t>
            </a:r>
            <a:r>
              <a:rPr lang="ar-EG" sz="3200" b="1">
                <a:solidFill>
                  <a:schemeClr val="tx1"/>
                </a:solidFill>
                <a:latin typeface="Simplified Arabic" panose="02020603050405020304" pitchFamily="18" charset="-78"/>
                <a:cs typeface="Simplified Arabic" panose="02020603050405020304" pitchFamily="18" charset="-78"/>
              </a:rPr>
              <a:t>) </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0325" y="1719579"/>
            <a:ext cx="7898159" cy="4690515"/>
          </a:xfrm>
          <a:prstGeom prst="rect">
            <a:avLst/>
          </a:prstGeom>
          <a:noFill/>
        </p:spPr>
        <p:txBody>
          <a:bodyPr wrap="square" rtlCol="0">
            <a:spAutoFit/>
          </a:bodyPr>
          <a:lstStyle/>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مفهوم الإنفوجرافيك.</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 مكونات الإنفوجرافيك. </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أنواع الإنفوجرافيك.</a:t>
            </a:r>
            <a:endParaRPr lang="en-US" sz="32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رابعًا: وظائف الإنفوجرافيك.</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خامسًا:</a:t>
            </a:r>
            <a:r>
              <a:rPr lang="ar-SA" sz="3200" b="1">
                <a:effectLst/>
                <a:ea typeface="Calibri" panose="020F0502020204030204" pitchFamily="34" charset="0"/>
                <a:cs typeface="Simplified Arabic" panose="02020603050405020304" pitchFamily="18" charset="-78"/>
              </a:rPr>
              <a:t> مبادئ وشروط تصميم الإنفوجرافيك الناجح</a:t>
            </a:r>
            <a:r>
              <a:rPr lang="ar-EG" sz="3200" b="1">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سادسًا:</a:t>
            </a:r>
            <a:r>
              <a:rPr lang="en-US" sz="3200" b="1">
                <a:latin typeface="Simplified Arabic" panose="02020603050405020304" pitchFamily="18" charset="-78"/>
                <a:cs typeface="Simplified Arabic" panose="02020603050405020304" pitchFamily="18" charset="-78"/>
              </a:rPr>
              <a:t> </a:t>
            </a:r>
            <a:r>
              <a:rPr lang="ar-EG" sz="3200" b="1">
                <a:latin typeface="Simplified Arabic" panose="02020603050405020304" pitchFamily="18" charset="-78"/>
                <a:cs typeface="Simplified Arabic" panose="02020603050405020304" pitchFamily="18" charset="-78"/>
              </a:rPr>
              <a:t>أدوات الذكاء الاصطناعي لتصميم الإنفوجرافيك</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سابعًا: الفرق بين صحافة البيانات والإنفوجرافيك.</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479715" y="1520865"/>
            <a:ext cx="5854889" cy="4773166"/>
          </a:xfrm>
          <a:prstGeom prst="rect">
            <a:avLst/>
          </a:prstGeom>
          <a:noFill/>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يعد فن الإنفوجرافيك وسيلة صحافة البيانات وأداتها لعرض وتصميم معطياتها وتعميمها؛ لذلك سنلقي الضوء عليه بشكل أكثر تفصيلًا:</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مفهوم الإنفوجرافيك:</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يُعرف الإنفوجرافيك بأنه استخدام التمثيلات البصرية التفاعلية من البيانات التي يدعمها الكمبيوتر لتضخيم الإدراك، وهو يعد مخططًا بيانيًا للمعلومات أو البيانات أو المعرفة ويهدف إلى توضيح المعلومات الصعبة ودمجها بسرعة وبشكل واضح عبر إندماج النص والصور والرسوم والرموز والمخططات.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light bulb with different colored puzzle pieces&#10;&#10;Description automatically generated">
            <a:extLst>
              <a:ext uri="{FF2B5EF4-FFF2-40B4-BE49-F238E27FC236}">
                <a16:creationId xmlns:a16="http://schemas.microsoft.com/office/drawing/2014/main" id="{5DCF5751-B54D-C607-A651-C0E5520111D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9775" y="1659065"/>
            <a:ext cx="5181600" cy="4833809"/>
          </a:xfr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6856D-6E16-3132-737F-2F8256B4E82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EF032EC-502A-2A86-1755-099D47AEA4D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E7D8A05-C666-99ED-7233-284792B72BF2}"/>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6358873-BEDC-8C83-67FB-E04D1C41CB3B}"/>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B32FC36B-2CEC-42C3-5829-DD45F66363C2}"/>
              </a:ext>
            </a:extLst>
          </p:cNvPr>
          <p:cNvSpPr txBox="1"/>
          <p:nvPr/>
        </p:nvSpPr>
        <p:spPr>
          <a:xfrm>
            <a:off x="5635675" y="1556378"/>
            <a:ext cx="6098458" cy="4031873"/>
          </a:xfrm>
          <a:prstGeom prst="rect">
            <a:avLst/>
          </a:prstGeom>
          <a:noFill/>
        </p:spPr>
        <p:txBody>
          <a:bodyPr wrap="square">
            <a:spAutoFit/>
          </a:bodyPr>
          <a:lstStyle/>
          <a:p>
            <a:pPr marL="457200" indent="-457200" algn="just" rtl="1">
              <a:buFont typeface="Wingdings" panose="05000000000000000000" pitchFamily="2" charset="2"/>
              <a:buChar char="q"/>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وتعد كلمة إنفوجرافيك اختصارًا لكلمتين؛ هما: معلومات</a:t>
            </a:r>
            <a:r>
              <a:rPr lang="en-US" sz="3200" b="1">
                <a:effectLst/>
                <a:latin typeface="Simplified Arabic" panose="02020603050405020304" pitchFamily="18" charset="-78"/>
                <a:ea typeface="Calibri" panose="020F0502020204030204" pitchFamily="34" charset="0"/>
                <a:cs typeface="Simplified Arabic" panose="02020603050405020304" pitchFamily="18" charset="-78"/>
              </a:rPr>
              <a:t>   Information </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ورسوم </a:t>
            </a:r>
            <a:r>
              <a:rPr lang="en-US" sz="3200" b="1">
                <a:latin typeface="Simplified Arabic" panose="02020603050405020304" pitchFamily="18" charset="-78"/>
                <a:ea typeface="Calibri" panose="020F0502020204030204" pitchFamily="34" charset="0"/>
                <a:cs typeface="Simplified Arabic" panose="02020603050405020304" pitchFamily="18" charset="-78"/>
              </a:rPr>
              <a:t>Graphic</a:t>
            </a:r>
            <a:r>
              <a:rPr lang="ar-EG" sz="3200" b="1">
                <a:latin typeface="Simplified Arabic" panose="02020603050405020304" pitchFamily="18" charset="-78"/>
                <a:ea typeface="Calibri" panose="020F0502020204030204" pitchFamily="34" charset="0"/>
                <a:cs typeface="Simplified Arabic" panose="02020603050405020304" pitchFamily="18" charset="-78"/>
              </a:rPr>
              <a:t> </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u="sng">
                <a:effectLst/>
                <a:latin typeface="Simplified Arabic" panose="02020603050405020304" pitchFamily="18" charset="-78"/>
                <a:ea typeface="Calibri" panose="020F0502020204030204" pitchFamily="34" charset="0"/>
                <a:cs typeface="Simplified Arabic" panose="02020603050405020304" pitchFamily="18" charset="-78"/>
              </a:rPr>
              <a:t>(وتعني تمثيل المعلومات أو البيانات أو المعرفة المعقدة على شكل رسومات إبداعية)</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وبيانية قادرة على نقل المعرفة بسرعة ووضوح لجذب المشاهدين؛ والترجمة العربية الدقيقة لمصطلح </a:t>
            </a:r>
            <a:r>
              <a:rPr lang="en-US" sz="3200" b="1">
                <a:effectLst/>
                <a:latin typeface="Simplified Arabic" panose="02020603050405020304" pitchFamily="18" charset="-78"/>
                <a:ea typeface="Calibri" panose="020F0502020204030204" pitchFamily="34" charset="0"/>
                <a:cs typeface="Simplified Arabic" panose="02020603050405020304" pitchFamily="18" charset="-78"/>
              </a:rPr>
              <a:t>Infografics</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 هى </a:t>
            </a:r>
            <a:r>
              <a:rPr lang="ar-EG" sz="32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الرسوم المعلوماتية</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latin typeface="Simplified Arabic" panose="02020603050405020304" pitchFamily="18" charset="-78"/>
              <a:cs typeface="Simplified Arabic" panose="02020603050405020304" pitchFamily="18" charset="-78"/>
            </a:endParaRPr>
          </a:p>
        </p:txBody>
      </p:sp>
      <p:pic>
        <p:nvPicPr>
          <p:cNvPr id="5" name="Content Placeholder 4" descr="A close-up of a logo&#10;&#10;Description automatically generated">
            <a:extLst>
              <a:ext uri="{FF2B5EF4-FFF2-40B4-BE49-F238E27FC236}">
                <a16:creationId xmlns:a16="http://schemas.microsoft.com/office/drawing/2014/main" id="{4A7ECBCA-2CAE-0638-AAA2-F5059480114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633" y="1556377"/>
            <a:ext cx="5181600" cy="4936497"/>
          </a:xfrm>
        </p:spPr>
      </p:pic>
    </p:spTree>
    <p:extLst>
      <p:ext uri="{BB962C8B-B14F-4D97-AF65-F5344CB8AC3E}">
        <p14:creationId xmlns:p14="http://schemas.microsoft.com/office/powerpoint/2010/main" val="73976198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0E8EE-CD6B-6146-2C3F-F329385B660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7AA9A7D0-7D36-E583-B099-CBA1013DAE5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60961D0-DBF5-19CB-9B89-BFE3FB274105}"/>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B1673075-620F-ABFE-8ED7-8B63AABFFA1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C026871C-0330-CE0F-5FF2-6EF26D945D67}"/>
              </a:ext>
            </a:extLst>
          </p:cNvPr>
          <p:cNvSpPr txBox="1"/>
          <p:nvPr/>
        </p:nvSpPr>
        <p:spPr>
          <a:xfrm>
            <a:off x="5635675" y="1556378"/>
            <a:ext cx="6098458" cy="4327851"/>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ولكن في الواقع، سواء في المجال المهني الإعلامي أو حتى في الدراسات والكتابات العربية،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يتم استخدام التعريب للمصطلح الأجنبي وهو " إنفوجرافيك أو إنفوجرافيكس</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وذلك لأن استخدام الترجمة العربية  " الرسوم المعلوماتية"  قد يجعل الأمر يختلط مع مفهوم " الرسوم البيانية " بالصحف الورقية بمفهومها التقليدي الشائع منذ زمن بعيد في الدراسات الإعلامية.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endParaRPr lang="en-US" sz="2800" b="1">
              <a:latin typeface="Simplified Arabic" panose="02020603050405020304" pitchFamily="18" charset="-78"/>
              <a:cs typeface="Simplified Arabic" panose="02020603050405020304" pitchFamily="18" charset="-78"/>
            </a:endParaRPr>
          </a:p>
        </p:txBody>
      </p:sp>
      <p:pic>
        <p:nvPicPr>
          <p:cNvPr id="5" name="Content Placeholder 4" descr="A large infographic with charts and graphs&#10;&#10;Description automatically generated with medium confidence">
            <a:extLst>
              <a:ext uri="{FF2B5EF4-FFF2-40B4-BE49-F238E27FC236}">
                <a16:creationId xmlns:a16="http://schemas.microsoft.com/office/drawing/2014/main" id="{8A5FFF0A-B49D-0A6D-13B9-CB140709417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7867" y="1556377"/>
            <a:ext cx="5042180" cy="5050900"/>
          </a:xfrm>
        </p:spPr>
      </p:pic>
    </p:spTree>
    <p:extLst>
      <p:ext uri="{BB962C8B-B14F-4D97-AF65-F5344CB8AC3E}">
        <p14:creationId xmlns:p14="http://schemas.microsoft.com/office/powerpoint/2010/main" val="172859864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879A8-3EFA-BC35-E78A-705F72F718D8}"/>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D5F8D70-02A8-0ED0-BE61-3A5FCBDDA9E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82CD6D16-9B76-27DB-DF34-170E7F97CB15}"/>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1689E09-375D-1E64-4441-6E67859A03F7}"/>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6312B674-2B86-F523-BE23-B3681B3EAABC}"/>
              </a:ext>
            </a:extLst>
          </p:cNvPr>
          <p:cNvSpPr txBox="1"/>
          <p:nvPr/>
        </p:nvSpPr>
        <p:spPr>
          <a:xfrm>
            <a:off x="5220929" y="1630229"/>
            <a:ext cx="6299752" cy="5018810"/>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q"/>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وتشير إحدى الدراسات الأجنبية أنه يمكن تعريف الإنفوجرافيك بشكل أكثر رسمية بأنه تصور للبيانات أو الأفكار التي تحاول نقل المعلومات المعقدة إلى الجمهور بطريقة تُمكن من استهلاكها بسرعة وفهمها بسهولة.</a:t>
            </a:r>
          </a:p>
          <a:p>
            <a:pPr marL="342900" indent="-342900" algn="just" rtl="1">
              <a:lnSpc>
                <a:spcPct val="110000"/>
              </a:lnSpc>
              <a:spcBef>
                <a:spcPts val="110"/>
              </a:spcBef>
              <a:spcAft>
                <a:spcPts val="110"/>
              </a:spcAft>
              <a:buFont typeface="Wingdings" panose="05000000000000000000" pitchFamily="2" charset="2"/>
              <a:buChar char="q"/>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وت</a:t>
            </a:r>
            <a:r>
              <a:rPr lang="ar-EG" sz="2400" b="1">
                <a:latin typeface="Simplified Arabic" panose="02020603050405020304" pitchFamily="18" charset="-78"/>
                <a:ea typeface="Calibri" panose="020F0502020204030204" pitchFamily="34" charset="0"/>
                <a:cs typeface="Simplified Arabic" panose="02020603050405020304" pitchFamily="18" charset="-78"/>
              </a:rPr>
              <a:t>وضح</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إحدى الدراسات العربية إلى أن الإنفوجراف عبارة عن دمج للوسائط المتعددة في قالب واحد وتقديمها للجمهور بطريقة جذابة تجعله أكثر قدرة على تذكر المعلومة، ويهتم بالبيانات والإحصائيات التي يصعب حفظها أو تذكرها، ويقدمها بالخرائط والرسوم البيانية، والصور، والألوان، حتى يسهل فهمها، واستيعابها، وتذكرها، فعلى مصممه أن يجعل منه قصة تُحكى وترى للعين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diagram and chart with different colored graphics&#10;&#10;Description automatically generated with medium confidence">
            <a:extLst>
              <a:ext uri="{FF2B5EF4-FFF2-40B4-BE49-F238E27FC236}">
                <a16:creationId xmlns:a16="http://schemas.microsoft.com/office/drawing/2014/main" id="{CDDD8A62-5C23-F2B5-DCCE-43897CBB131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0397" y="1630229"/>
            <a:ext cx="4817079" cy="5018810"/>
          </a:xfrm>
        </p:spPr>
      </p:pic>
    </p:spTree>
    <p:extLst>
      <p:ext uri="{BB962C8B-B14F-4D97-AF65-F5344CB8AC3E}">
        <p14:creationId xmlns:p14="http://schemas.microsoft.com/office/powerpoint/2010/main" val="189182755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30F12-DB44-B195-C75D-141B99260A7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22B16E4-D199-47EA-0130-B164CB353C0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109A4BD-0E43-69DB-450C-20923B38F168}"/>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9F4603F-2055-037D-1BCE-536AF252A22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CA4CA0B6-51BA-32DA-4F55-D80DA62264B0}"/>
              </a:ext>
            </a:extLst>
          </p:cNvPr>
          <p:cNvSpPr txBox="1"/>
          <p:nvPr/>
        </p:nvSpPr>
        <p:spPr>
          <a:xfrm>
            <a:off x="5220929" y="1630229"/>
            <a:ext cx="6299752" cy="4790029"/>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وتؤكد إحدى الدراسات العربية أن الإنفوجرافيك شكل صحفي لعرض المعلومات والبيانات بأسلوب جديد يساعد في توصيل الأفكار المعقدة بطريقة واضحة وجذابة، وغالبًا ما يتم إنشاؤها لجعل الموضوع أقل مللًا للقراء، وهناك كثير من المسميات لهذا الفن؛ فيطلق عليه </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الإنفوجرافيكس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Infographics</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أو البيانات التصورية التفاعلية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 visualization</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أو التصاميم المعلوماتية </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Information Design </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close-up of a chart&#10;&#10;Description automatically generated">
            <a:extLst>
              <a:ext uri="{FF2B5EF4-FFF2-40B4-BE49-F238E27FC236}">
                <a16:creationId xmlns:a16="http://schemas.microsoft.com/office/drawing/2014/main" id="{160A288A-7080-489C-3E93-CB08FE0CD9E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1950" y="1520864"/>
            <a:ext cx="4893234" cy="5197977"/>
          </a:xfrm>
        </p:spPr>
      </p:pic>
    </p:spTree>
    <p:extLst>
      <p:ext uri="{BB962C8B-B14F-4D97-AF65-F5344CB8AC3E}">
        <p14:creationId xmlns:p14="http://schemas.microsoft.com/office/powerpoint/2010/main" val="127171735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500047" y="1520865"/>
            <a:ext cx="5834557" cy="4997843"/>
          </a:xfrm>
          <a:prstGeom prst="rect">
            <a:avLst/>
          </a:prstGeom>
          <a:noFill/>
        </p:spPr>
        <p:txBody>
          <a:bodyPr wrap="square">
            <a:spAutoFit/>
          </a:bodyPr>
          <a:lstStyle/>
          <a:p>
            <a:pPr marL="457200" lvl="0" indent="-457200" algn="just" rtl="1">
              <a:lnSpc>
                <a:spcPct val="130000"/>
              </a:lnSpc>
              <a:spcBef>
                <a:spcPts val="110"/>
              </a:spcBef>
              <a:spcAft>
                <a:spcPts val="110"/>
              </a:spcAft>
              <a:buFont typeface="Wingdings" panose="05000000000000000000" pitchFamily="2" charset="2"/>
              <a:buChar char="q"/>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العناصر البصرية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Visual elements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lvl="0" algn="just" rtl="1">
              <a:lnSpc>
                <a:spcPct val="13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الألوان والرسومات والإشارات والخرائط، وما إلى ذلك.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r" rtl="1">
              <a:lnSpc>
                <a:spcPct val="130000"/>
              </a:lnSpc>
              <a:spcBef>
                <a:spcPts val="110"/>
              </a:spcBef>
              <a:spcAft>
                <a:spcPts val="110"/>
              </a:spcAft>
              <a:buFont typeface="Wingdings" panose="05000000000000000000" pitchFamily="2" charset="2"/>
              <a:buChar char="q"/>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عناصر المحتوى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Content elements</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0" algn="r" rtl="1">
              <a:lnSpc>
                <a:spcPct val="13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الحقائق والإحصاءات والنصوص والمراجع والأطر الزمنية وما إلى ذلك.</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lvl="0" indent="-457200" algn="just" rtl="1">
              <a:lnSpc>
                <a:spcPct val="130000"/>
              </a:lnSpc>
              <a:spcBef>
                <a:spcPts val="110"/>
              </a:spcBef>
              <a:spcAft>
                <a:spcPts val="110"/>
              </a:spcAft>
              <a:buFont typeface="Wingdings" panose="05000000000000000000" pitchFamily="2" charset="2"/>
              <a:buChar char="q"/>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المعرفة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Knowledge</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a:effectLst/>
                <a:latin typeface="Simplified Arabic" panose="02020603050405020304" pitchFamily="18" charset="-78"/>
                <a:ea typeface="Calibri" panose="020F0502020204030204" pitchFamily="34" charset="0"/>
                <a:cs typeface="Simplified Arabic" panose="02020603050405020304" pitchFamily="18" charset="-78"/>
              </a:rPr>
              <a:t> </a:t>
            </a:r>
          </a:p>
          <a:p>
            <a:pPr lvl="0" algn="just" rtl="1">
              <a:lnSpc>
                <a:spcPct val="13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الحقائق والخاتمة لنقل الرسالة أو القصة الشاملة.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مكونات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oster of a person and person&#10;&#10;Description automatically generated with medium confidence">
            <a:extLst>
              <a:ext uri="{FF2B5EF4-FFF2-40B4-BE49-F238E27FC236}">
                <a16:creationId xmlns:a16="http://schemas.microsoft.com/office/drawing/2014/main" id="{2B2274F5-C75A-7DB1-6A04-38A1570C012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4858" y="1520865"/>
            <a:ext cx="5324857" cy="5086412"/>
          </a:xfrm>
        </p:spPr>
      </p:pic>
    </p:spTree>
    <p:extLst>
      <p:ext uri="{BB962C8B-B14F-4D97-AF65-F5344CB8AC3E}">
        <p14:creationId xmlns:p14="http://schemas.microsoft.com/office/powerpoint/2010/main" val="24216317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9049937-CDBE-222B-D119-0D77575429F8}"/>
              </a:ext>
            </a:extLst>
          </p:cNvPr>
          <p:cNvSpPr txBox="1"/>
          <p:nvPr/>
        </p:nvSpPr>
        <p:spPr>
          <a:xfrm>
            <a:off x="5256478" y="1586470"/>
            <a:ext cx="6098458" cy="2477601"/>
          </a:xfrm>
          <a:prstGeom prst="rect">
            <a:avLst/>
          </a:prstGeom>
          <a:noFill/>
        </p:spPr>
        <p:txBody>
          <a:bodyPr wrap="square">
            <a:spAutoFit/>
          </a:bodyPr>
          <a:lstStyle/>
          <a:p>
            <a:pPr algn="just" rtl="1">
              <a:lnSpc>
                <a:spcPct val="110000"/>
              </a:lnSpc>
              <a:spcBef>
                <a:spcPts val="110"/>
              </a:spcBef>
              <a:spcAft>
                <a:spcPts val="110"/>
              </a:spcAft>
            </a:pP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تنقسم أنواع الإنفوجرافيك إلى ثلاثة أقسام : </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40000"/>
              </a:lnSpc>
              <a:spcBef>
                <a:spcPts val="120"/>
              </a:spcBef>
              <a:spcAft>
                <a:spcPts val="12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أولًا: الإنفوجرافيك من حيث طريقة العرض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40000"/>
              </a:lnSpc>
              <a:spcBef>
                <a:spcPts val="120"/>
              </a:spcBef>
              <a:spcAft>
                <a:spcPts val="12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ثانيًا: الإنفوجرافيك من حيث الشكل والتخطيط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r">
              <a:lnSpc>
                <a:spcPct val="140000"/>
              </a:lnSpc>
              <a:spcBef>
                <a:spcPts val="120"/>
              </a:spcBef>
              <a:spcAft>
                <a:spcPts val="12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ثالثًا: الإنفوجرافيك من حيث الهدف.</a:t>
            </a:r>
            <a:endParaRPr lang="en-US" sz="2800">
              <a:latin typeface="Simplified Arabic" panose="02020603050405020304" pitchFamily="18" charset="-78"/>
              <a:cs typeface="Simplified Arabic" panose="02020603050405020304" pitchFamily="18" charset="-78"/>
            </a:endParaRPr>
          </a:p>
        </p:txBody>
      </p:sp>
      <p:pic>
        <p:nvPicPr>
          <p:cNvPr id="12" name="Content Placeholder 11" descr="A cell phone with different colored circles&#10;&#10;Description automatically generated">
            <a:extLst>
              <a:ext uri="{FF2B5EF4-FFF2-40B4-BE49-F238E27FC236}">
                <a16:creationId xmlns:a16="http://schemas.microsoft.com/office/drawing/2014/main" id="{C19E4396-9C30-4461-C44D-05DE8951C7C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5135" y="1520865"/>
            <a:ext cx="5214911" cy="5086412"/>
          </a:xfrm>
        </p:spPr>
      </p:pic>
    </p:spTree>
    <p:extLst>
      <p:ext uri="{BB962C8B-B14F-4D97-AF65-F5344CB8AC3E}">
        <p14:creationId xmlns:p14="http://schemas.microsoft.com/office/powerpoint/2010/main" val="21188951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51264-F730-CB10-76FD-CE9AA65DBC7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C448F213-7530-991C-EDE8-5D823996E49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AAA4866F-D3D3-7787-2EED-8CCC6958B4FF}"/>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5EE67A78-EDCA-C040-8D4C-58A257EF97B6}"/>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D6C3BD2-06E1-E1CB-0D56-46282D644F63}"/>
              </a:ext>
            </a:extLst>
          </p:cNvPr>
          <p:cNvSpPr txBox="1"/>
          <p:nvPr/>
        </p:nvSpPr>
        <p:spPr>
          <a:xfrm>
            <a:off x="5256478" y="1520865"/>
            <a:ext cx="6098458" cy="4805418"/>
          </a:xfrm>
          <a:prstGeom prst="rect">
            <a:avLst/>
          </a:prstGeom>
          <a:noFill/>
        </p:spPr>
        <p:txBody>
          <a:bodyPr wrap="square">
            <a:spAutoFit/>
          </a:bodyPr>
          <a:lstStyle/>
          <a:p>
            <a:pPr algn="r" rtl="1">
              <a:lnSpc>
                <a:spcPct val="12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 : الإنفوجرافيك من حيث طريقة العرض:</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ينقسم الإنفوجرافيك من حيث طريقة العرض إلى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2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الثابت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Static Infographic</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هو عبارة عن تصميمات ثابتة يختار محتواها المصمم أو الجهة التي تخرجها، وتكون معلومات عن موضوع معين في شكل صور ورسومات تسهل فهمها، ولها عديد من الأشكال كالمطبوعة أو بشكل تصميمات تنشر على صفحات الإنترنت. </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food and text on a white background&#10;&#10;Description automatically generated">
            <a:extLst>
              <a:ext uri="{FF2B5EF4-FFF2-40B4-BE49-F238E27FC236}">
                <a16:creationId xmlns:a16="http://schemas.microsoft.com/office/drawing/2014/main" id="{64AE0879-934B-D1B5-96BF-677B74C237D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0613" y="1564293"/>
            <a:ext cx="5145865" cy="4958269"/>
          </a:xfrm>
        </p:spPr>
      </p:pic>
    </p:spTree>
    <p:extLst>
      <p:ext uri="{BB962C8B-B14F-4D97-AF65-F5344CB8AC3E}">
        <p14:creationId xmlns:p14="http://schemas.microsoft.com/office/powerpoint/2010/main" val="12971575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801AC-F812-CFAC-DD6F-06962B05782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3BC7544-DDAE-3939-71FA-29A32EA60F9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5CF4F78F-8DC8-01BF-E461-48764243698F}"/>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780438F-9A81-D9EE-1DAD-0220FA8A0DA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B6E2A8B6-D9FE-1A93-EC4F-97A23EFAED54}"/>
              </a:ext>
            </a:extLst>
          </p:cNvPr>
          <p:cNvSpPr txBox="1"/>
          <p:nvPr/>
        </p:nvSpPr>
        <p:spPr>
          <a:xfrm>
            <a:off x="5500047" y="1520865"/>
            <a:ext cx="5976673" cy="535736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المتحرك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Animated Infographic</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هو عبارة عن رسم تصويري متحرك يتفاعل معه القارئ ، وهذا يعتمد على جزء كبير من مفهوم الرسوم المتحركة،  وقد نراه في بعض مواقع الويب التي أصبحت تميل إلى استخدام هذا العلم باستخدام  تقنيات الويب المختلفة مثل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Html5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وال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CSS3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لتشرح شيئًا معينًا، وبعضها يظهر على هيئة فيديو يستخدم رسومات الإنفوجرافيك لتمثيل المعلومات ،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وينقسم هذا النوع من الإنفوجرافيك إلى نوعين: </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F382EE16-F99A-B55F-0925-EC6F71776CD1}"/>
              </a:ext>
            </a:extLst>
          </p:cNvPr>
          <p:cNvPicPr>
            <a:picLocks noGrp="1" noChangeAspect="1"/>
          </p:cNvPicPr>
          <p:nvPr>
            <p:ph sz="half" idx="1"/>
          </p:nvPr>
        </p:nvPicPr>
        <p:blipFill>
          <a:blip r:embed="rId2"/>
          <a:stretch>
            <a:fillRect/>
          </a:stretch>
        </p:blipFill>
        <p:spPr>
          <a:xfrm>
            <a:off x="61034" y="1712236"/>
            <a:ext cx="5181600" cy="3021996"/>
          </a:xfrm>
        </p:spPr>
      </p:pic>
      <p:sp>
        <p:nvSpPr>
          <p:cNvPr id="12" name="Rectangle 11">
            <a:extLst>
              <a:ext uri="{FF2B5EF4-FFF2-40B4-BE49-F238E27FC236}">
                <a16:creationId xmlns:a16="http://schemas.microsoft.com/office/drawing/2014/main" id="{F04F8489-979E-4DCD-6423-AE9C772A491D}"/>
              </a:ext>
            </a:extLst>
          </p:cNvPr>
          <p:cNvSpPr/>
          <p:nvPr/>
        </p:nvSpPr>
        <p:spPr>
          <a:xfrm>
            <a:off x="250723" y="4911213"/>
            <a:ext cx="4881716" cy="180762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2400" b="1">
                <a:solidFill>
                  <a:srgbClr val="002060"/>
                </a:solidFill>
                <a:latin typeface="Simplified Arabic" panose="02020603050405020304" pitchFamily="18" charset="-78"/>
                <a:cs typeface="Simplified Arabic" panose="02020603050405020304" pitchFamily="18" charset="-78"/>
              </a:rPr>
              <a:t>يمكنكم الاطلاع على فيديوجراف حقيقة انقطاع الإنترنت عن العالم من خلال الرابط التالي:</a:t>
            </a:r>
          </a:p>
          <a:p>
            <a:r>
              <a:rPr lang="en-US" sz="2400" b="1">
                <a:latin typeface="Simplified Arabic" panose="02020603050405020304" pitchFamily="18" charset="-78"/>
                <a:cs typeface="Simplified Arabic" panose="02020603050405020304" pitchFamily="18" charset="-78"/>
                <a:hlinkClick r:id="rId3"/>
              </a:rPr>
              <a:t>https://al-ain.com/article/internet-outage-from-world-exciting-story</a:t>
            </a:r>
            <a:endParaRPr lang="en-US" sz="24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25532781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2794A-DB5B-72CE-EAEF-B085F25ED0D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7B076E9-B91D-CBE9-B352-2422D4511D8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B3B949F-0659-3CBE-B89C-E7D2AAEEB526}"/>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FFB0E9B-A9E5-8B36-997A-43691A0664D9}"/>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9D4C407-D97E-E3D0-CF31-ED8FDB82049F}"/>
              </a:ext>
            </a:extLst>
          </p:cNvPr>
          <p:cNvSpPr txBox="1"/>
          <p:nvPr/>
        </p:nvSpPr>
        <p:spPr>
          <a:xfrm>
            <a:off x="5220929" y="1520865"/>
            <a:ext cx="6255791" cy="4705904"/>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تصوير فيديو عادي (بداخله إنفوجرافيك):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يحتاج هذا النوع عند إعداده أن يكتب له سيناريو إخراجي يراعي تناول معلومات وبيانات توضيحية سوف تظهر بالفيديو متحركة؛ لإظهار بعض الحقائق والمفاهيم أثناء عرض الفيديو في نسخته النهائية على المشاهدين،  وهو من الأنواع التي تحتاج إلى إبداع العاملين على إخراج الفيديو من (مصور، مخرج ، المونتير، ومصمم الجرافيك).</a:t>
            </a:r>
          </a:p>
          <a:p>
            <a:pPr algn="just" rtl="1">
              <a:lnSpc>
                <a:spcPct val="110000"/>
              </a:lnSpc>
              <a:spcBef>
                <a:spcPts val="110"/>
              </a:spcBef>
              <a:spcAft>
                <a:spcPts val="110"/>
              </a:spcAft>
            </a:pP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ويمكنكم الاطلاع على فيديوجراف مشروبات تعزز مناعتك بقوة في ظل انتشار فيروس كورونا من خلال الرابط التالي:</a:t>
            </a:r>
          </a:p>
          <a:p>
            <a:pPr rtl="1">
              <a:lnSpc>
                <a:spcPct val="110000"/>
              </a:lnSpc>
              <a:spcBef>
                <a:spcPts val="110"/>
              </a:spcBef>
              <a:spcAft>
                <a:spcPts val="110"/>
              </a:spcAft>
            </a:pP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https://www.youtube.com/watch?v=uO6BIjq5MRQ&amp;t=21s</a:t>
            </a: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صورة 48">
            <a:extLst>
              <a:ext uri="{FF2B5EF4-FFF2-40B4-BE49-F238E27FC236}">
                <a16:creationId xmlns:a16="http://schemas.microsoft.com/office/drawing/2014/main" id="{15B4FBE0-5C7D-40B9-C304-4B37E13DD130}"/>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21226" y="1520865"/>
            <a:ext cx="4860144" cy="5086412"/>
          </a:xfrm>
          <a:prstGeom prst="rect">
            <a:avLst/>
          </a:prstGeom>
        </p:spPr>
      </p:pic>
    </p:spTree>
    <p:extLst>
      <p:ext uri="{BB962C8B-B14F-4D97-AF65-F5344CB8AC3E}">
        <p14:creationId xmlns:p14="http://schemas.microsoft.com/office/powerpoint/2010/main" val="22177597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821E1-A3B6-2A99-B77E-13790FC2312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0520EBE-FF66-FB5B-3F47-C764F5BE1DD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DCD3FA4-CC8E-9F6B-0617-EC5BFF397931}"/>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9B45129-37F9-BF92-DD57-FD9900D58DB2}"/>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1D2195FA-22B0-2F95-067F-22294DDF50B6}"/>
              </a:ext>
            </a:extLst>
          </p:cNvPr>
          <p:cNvSpPr txBox="1"/>
          <p:nvPr/>
        </p:nvSpPr>
        <p:spPr>
          <a:xfrm>
            <a:off x="5500047" y="1520865"/>
            <a:ext cx="5976673" cy="4705904"/>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تصميم متحرك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Motion Graphic</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هو تصميم البيانات والتوضيحات والمعلومات تصميمًا متحركًا كاملًا؛ حيث يتطلب هذا النوع كثيرًا من الإبداع واختيار الحركات المعبرة التي تساعد في إخراجه بطريقة شيقة وممتعة، وكذلك يكون لها سيناريو كامل للإخراج النهائي لهذا النوع، ويعد هذا النوع الأكثر استخدامًا وانتشارًا في الوقت الحاضر.</a:t>
            </a:r>
          </a:p>
          <a:p>
            <a:pPr algn="just" rtl="1">
              <a:lnSpc>
                <a:spcPct val="110000"/>
              </a:lnSpc>
              <a:spcBef>
                <a:spcPts val="110"/>
              </a:spcBef>
              <a:spcAft>
                <a:spcPts val="110"/>
              </a:spcAft>
            </a:pP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ويمكنكم الاطلاع على فيديوجراف الطريقة الآمنة لارتداء الكمامة وكيفية التخلص منها من خلال الرابط التالي:</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https://www.youtube.com/watch?v=P1GRzwJV_Sg</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صورة 46">
            <a:extLst>
              <a:ext uri="{FF2B5EF4-FFF2-40B4-BE49-F238E27FC236}">
                <a16:creationId xmlns:a16="http://schemas.microsoft.com/office/drawing/2014/main" id="{38D23432-A7E0-0B97-9497-D7214C046AFB}"/>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96663" y="1520865"/>
            <a:ext cx="5181600" cy="5065242"/>
          </a:xfrm>
          <a:prstGeom prst="rect">
            <a:avLst/>
          </a:prstGeom>
        </p:spPr>
      </p:pic>
    </p:spTree>
    <p:extLst>
      <p:ext uri="{BB962C8B-B14F-4D97-AF65-F5344CB8AC3E}">
        <p14:creationId xmlns:p14="http://schemas.microsoft.com/office/powerpoint/2010/main" val="367272387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BDE9B-9F60-FB6F-190C-17780E5F540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619395C-7A1E-95DF-A576-42E559FE8FA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098EEF01-306A-75DF-9EE7-2601D6E649BD}"/>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A394D82F-F599-2945-1822-3CD612FAB383}"/>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C01CB15E-5410-B7ED-878E-1BC1AE4D39F2}"/>
              </a:ext>
            </a:extLst>
          </p:cNvPr>
          <p:cNvSpPr txBox="1"/>
          <p:nvPr/>
        </p:nvSpPr>
        <p:spPr>
          <a:xfrm>
            <a:off x="4660490" y="1520865"/>
            <a:ext cx="6816230" cy="474796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التفاعلي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Interactive Infographic</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هو نوع من الرسومات تسمح للمستخدم التفاعل مع البيانات، ويعد هذا النوع من أقوى أنواع الإنفوجرافيك ؛ لأنه يحتوي على طبقات متعددة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Layers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داخل الواجهة الرسومية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Graphic Interface</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مما يعني أنه يُمكن المستخدم من التحكم في كمية المعلومات التي يراها ، وبذلك يكون المستخدم قادرًا على تلبية احتياجاته باستخدام الفأرة أو الانتقال لأسفل أو التمكن من التكبير أو التمرير، كما هو موضح في الصورة كيفية حساب أسعار فاتورة الكهرباء، فبمجرد أن يُدخل المستخدم عدد الكليو وات ويضغط على زر احسب التكلفة، تظهر له التكلفة الجديدة.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صورة 45">
            <a:extLst>
              <a:ext uri="{FF2B5EF4-FFF2-40B4-BE49-F238E27FC236}">
                <a16:creationId xmlns:a16="http://schemas.microsoft.com/office/drawing/2014/main" id="{811BD789-112C-CCD5-2C54-7929003012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992" y="1520865"/>
            <a:ext cx="4424713" cy="2124075"/>
          </a:xfrm>
          <a:prstGeom prst="rect">
            <a:avLst/>
          </a:prstGeom>
        </p:spPr>
      </p:pic>
      <p:pic>
        <p:nvPicPr>
          <p:cNvPr id="10" name="صورة 47">
            <a:extLst>
              <a:ext uri="{FF2B5EF4-FFF2-40B4-BE49-F238E27FC236}">
                <a16:creationId xmlns:a16="http://schemas.microsoft.com/office/drawing/2014/main" id="{FF89067E-84CA-7B62-7B38-9CB32DF7A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706022"/>
            <a:ext cx="4538705" cy="3012820"/>
          </a:xfrm>
          <a:prstGeom prst="rect">
            <a:avLst/>
          </a:prstGeom>
        </p:spPr>
      </p:pic>
    </p:spTree>
    <p:extLst>
      <p:ext uri="{BB962C8B-B14F-4D97-AF65-F5344CB8AC3E}">
        <p14:creationId xmlns:p14="http://schemas.microsoft.com/office/powerpoint/2010/main" val="18921155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38539-CED6-8103-77B3-7737D420984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DFC8FD0-D36D-A773-7739-83C0BBFA1FC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A734E7B-56D1-D232-9451-0F6BEC1D21B7}"/>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D5E5B774-9255-2AE5-E7DC-1DD22B8A4088}"/>
              </a:ext>
            </a:extLst>
          </p:cNvPr>
          <p:cNvSpPr txBox="1">
            <a:spLocks noGrp="1"/>
          </p:cNvSpPr>
          <p:nvPr>
            <p:ph type="title"/>
          </p:nvPr>
        </p:nvSpPr>
        <p:spPr>
          <a:xfrm>
            <a:off x="838200" y="13915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2C0857E0-A230-6776-E711-9FF4AB058F0B}"/>
              </a:ext>
            </a:extLst>
          </p:cNvPr>
          <p:cNvSpPr txBox="1"/>
          <p:nvPr/>
        </p:nvSpPr>
        <p:spPr>
          <a:xfrm>
            <a:off x="4788660" y="1212898"/>
            <a:ext cx="7277662" cy="6111417"/>
          </a:xfrm>
          <a:prstGeom prst="rect">
            <a:avLst/>
          </a:prstGeom>
          <a:noFill/>
        </p:spPr>
        <p:txBody>
          <a:bodyPr wrap="square">
            <a:spAutoFit/>
          </a:bodyPr>
          <a:lstStyle/>
          <a:p>
            <a:pPr algn="just" rtl="1">
              <a:lnSpc>
                <a:spcPct val="110000"/>
              </a:lnSpc>
              <a:spcBef>
                <a:spcPts val="110"/>
              </a:spcBef>
              <a:spcAft>
                <a:spcPts val="110"/>
              </a:spcAft>
            </a:pPr>
            <a:r>
              <a:rPr lang="en-US" sz="1800">
                <a:effectLst/>
                <a:latin typeface="Simplified Arabic" panose="02020603050405020304" pitchFamily="18" charset="-78"/>
                <a:ea typeface="Calibri" panose="020F0502020204030204" pitchFamily="34" charset="0"/>
                <a:cs typeface="Arial" panose="020B0604020202020204" pitchFamily="34" charset="0"/>
              </a:rPr>
              <a:t>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وتتكون درجة تفاعل الإنفوجرافيك التفاعلي من ثلاثة مستويات (تفاعل منخفض، تفاعل متوسط ، تفاعل مرتفع) كالآتي :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يتيح المستوى المنخفض:</a:t>
            </a:r>
            <a:r>
              <a:rPr lang="ar-EG" sz="24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للمستخدم التفاعل مع الرسوم البيانية التفاعلية من خلال (التكبير، وتأثيرات تمرير الفأرة لإظهار التفاصيل، والأزرار التالية أو البداية).</a:t>
            </a:r>
          </a:p>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أما المستوى المتوسط</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فيتيح للمستخدم التفاعل من خلال (استخدام شريط تمرير الخط الزمني أو عناصر القائمة) من خلال تطبيق التغييرات ومقارنة المعلومات.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في حين يتيح المستوى المرتفع:</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من التفاعل للمستخدم استكشاف الرسوم البيانية بشكل كامل عن طريق إدخال البيانات أو البحث عن البيانات أو تصفية البيانات، و من ثم يصبح المستخدم قادرًا على التغيير في المحتوى.</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صورة 102">
            <a:extLst>
              <a:ext uri="{FF2B5EF4-FFF2-40B4-BE49-F238E27FC236}">
                <a16:creationId xmlns:a16="http://schemas.microsoft.com/office/drawing/2014/main" id="{0EF8E467-2821-E932-0964-D32310EC81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67277"/>
            <a:ext cx="4788660" cy="5451565"/>
          </a:xfrm>
          <a:prstGeom prst="rect">
            <a:avLst/>
          </a:prstGeom>
        </p:spPr>
      </p:pic>
    </p:spTree>
    <p:extLst>
      <p:ext uri="{BB962C8B-B14F-4D97-AF65-F5344CB8AC3E}">
        <p14:creationId xmlns:p14="http://schemas.microsoft.com/office/powerpoint/2010/main" val="174636006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3E906-2542-6567-5160-9281D6AD516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AF6C7A0-77D7-B63C-063C-938E438B6C2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583F941A-3C7E-5FC2-1215-DF8B37E99382}"/>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38A3F71A-B109-C7E4-5C12-4ADD25D78E45}"/>
              </a:ext>
            </a:extLst>
          </p:cNvPr>
          <p:cNvSpPr txBox="1"/>
          <p:nvPr/>
        </p:nvSpPr>
        <p:spPr>
          <a:xfrm>
            <a:off x="5107672" y="1520865"/>
            <a:ext cx="6098458" cy="652486"/>
          </a:xfrm>
          <a:prstGeom prst="rect">
            <a:avLst/>
          </a:prstGeom>
          <a:noFill/>
        </p:spPr>
        <p:txBody>
          <a:bodyPr wrap="square">
            <a:spAutoFit/>
          </a:bodyPr>
          <a:lstStyle/>
          <a:p>
            <a:pPr algn="just" rtl="1">
              <a:lnSpc>
                <a:spcPct val="140000"/>
              </a:lnSpc>
              <a:spcBef>
                <a:spcPts val="120"/>
              </a:spcBef>
              <a:spcAft>
                <a:spcPts val="12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ثانيًا: الإنفوجرافيك من حيث الشكل والتخطيط</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dirty="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dirty="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2" name="TextBox 11">
            <a:extLst>
              <a:ext uri="{FF2B5EF4-FFF2-40B4-BE49-F238E27FC236}">
                <a16:creationId xmlns:a16="http://schemas.microsoft.com/office/drawing/2014/main" id="{54A3EED5-9A58-6E5C-8EDA-37296898E11A}"/>
              </a:ext>
            </a:extLst>
          </p:cNvPr>
          <p:cNvSpPr txBox="1"/>
          <p:nvPr/>
        </p:nvSpPr>
        <p:spPr>
          <a:xfrm>
            <a:off x="5442155" y="2140386"/>
            <a:ext cx="5912781" cy="4119589"/>
          </a:xfrm>
          <a:prstGeom prst="rect">
            <a:avLst/>
          </a:prstGeom>
          <a:noFill/>
        </p:spPr>
        <p:txBody>
          <a:bodyPr wrap="square">
            <a:spAutoFit/>
          </a:bodyPr>
          <a:lstStyle/>
          <a:p>
            <a:pPr algn="just" rtl="1">
              <a:lnSpc>
                <a:spcPct val="120000"/>
              </a:lnSpc>
              <a:spcBef>
                <a:spcPts val="110"/>
              </a:spcBef>
              <a:spcAft>
                <a:spcPts val="110"/>
              </a:spcAft>
            </a:pPr>
            <a:r>
              <a:rPr lang="en-US" sz="2800" b="1" u="sng" dirty="0">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dirty="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dirty="0" err="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إنفوجرافيك</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العملية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Process infographic</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يقوم هذا النوع من الإنفوجرافيك على شرح لعملية معينة وخطوات القيام بها، وعادة ما يتم استخدامه في مجالات الطهي لشرح طريقة عمل وصفة ما باستخدام الرسم البياني، كما يمكن استخدام هذا النوع لتوضيح مواقع العمل في المصانع أو المكاتب.</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endParaRPr lang="en-US" sz="2400" u="sng">
              <a:solidFill>
                <a:srgbClr val="002060"/>
              </a:solidFill>
              <a:latin typeface="Simplified Arabic" panose="02020603050405020304" pitchFamily="18" charset="-78"/>
              <a:cs typeface="Simplified Arabic" panose="02020603050405020304" pitchFamily="18" charset="-78"/>
            </a:endParaRPr>
          </a:p>
        </p:txBody>
      </p:sp>
      <p:pic>
        <p:nvPicPr>
          <p:cNvPr id="2" name="صورة 43">
            <a:extLst>
              <a:ext uri="{FF2B5EF4-FFF2-40B4-BE49-F238E27FC236}">
                <a16:creationId xmlns:a16="http://schemas.microsoft.com/office/drawing/2014/main" id="{F2D15DB9-11A5-264F-B148-A42941DF18E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3386" y="1681522"/>
            <a:ext cx="5017022" cy="5037319"/>
          </a:xfrm>
          <a:prstGeom prst="rect">
            <a:avLst/>
          </a:prstGeom>
        </p:spPr>
      </p:pic>
    </p:spTree>
    <p:extLst>
      <p:ext uri="{BB962C8B-B14F-4D97-AF65-F5344CB8AC3E}">
        <p14:creationId xmlns:p14="http://schemas.microsoft.com/office/powerpoint/2010/main" val="31106464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191432" y="1599658"/>
            <a:ext cx="6044013" cy="4846968"/>
          </a:xfrm>
          <a:prstGeom prst="rect">
            <a:avLst/>
          </a:prstGeom>
          <a:noFill/>
        </p:spPr>
        <p:txBody>
          <a:bodyPr wrap="square">
            <a:spAutoFit/>
          </a:bodyPr>
          <a:lstStyle/>
          <a:p>
            <a:pPr lvl="0" algn="just" rtl="1">
              <a:lnSpc>
                <a:spcPct val="110000"/>
              </a:lnSpc>
              <a:spcBef>
                <a:spcPts val="110"/>
              </a:spcBef>
              <a:spcAft>
                <a:spcPts val="110"/>
              </a:spcAft>
            </a:pP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المقارن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Versus Infographics</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يستخدم هذا النوع عند امتلاك بعض البيانات أو المعلومات حول عدة أشياء مماثلة أو مختلفة، فيفضل عرضها عبر هذا النوع من الإنفوجرافيك، فهى ستوضح للقارئ بصورة مباشرة الفروقات بين الأشياء المستهدفة بسهولة ودقة، كما أنها ستوفر على القارئ عناء البحث عن الفروقات بنفسه في الإنفوجرافيك في حال تم تصميمه بالطريقة التقليدية. </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diagram of a diagram of different types of devices&#10;&#10;Description automatically generated with medium confidence">
            <a:extLst>
              <a:ext uri="{FF2B5EF4-FFF2-40B4-BE49-F238E27FC236}">
                <a16:creationId xmlns:a16="http://schemas.microsoft.com/office/drawing/2014/main" id="{2609811C-1792-D4D0-BDBB-3C05013F92F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1" y="1762526"/>
            <a:ext cx="4874893" cy="4846968"/>
          </a:xfrm>
        </p:spPr>
      </p:pic>
    </p:spTree>
    <p:extLst>
      <p:ext uri="{BB962C8B-B14F-4D97-AF65-F5344CB8AC3E}">
        <p14:creationId xmlns:p14="http://schemas.microsoft.com/office/powerpoint/2010/main" val="335699597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5D198-53A4-DE7C-44CD-4429C6BB3D9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1290002-431E-92D2-E6C9-CBA58B4CC40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14BB83A-D5B2-78DF-9800-8146B06E4560}"/>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1A6043F9-2EF7-A08B-663E-4EF9C6FEBB87}"/>
              </a:ext>
            </a:extLst>
          </p:cNvPr>
          <p:cNvSpPr txBox="1"/>
          <p:nvPr/>
        </p:nvSpPr>
        <p:spPr>
          <a:xfrm>
            <a:off x="5781367" y="1459068"/>
            <a:ext cx="5454077" cy="5333640"/>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إنفوجرافيك الصورة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Photo Infographic</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يستخدم هذا النوع لوصف أشياء محددة وثابتة أو توضيح بعض النقاط المتعلقة بموضوع معين ببساطة وسرعة، مع التركيز على العامل الفني والجمالي بصورة أكبر، وهو يشمل فقط صورة الموضوع المستهدف مع وجود بعض المعلومات المحيطة بها، ويركز هذا النوع من الإنفوجرافيك على جذب المشاهد فقط من خلال الصورة وليس عبر طبيعة المحتوى.</a:t>
            </a:r>
            <a:endPar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CCCA2C4-5312-C2E7-A3E5-B1F73E1AF568}"/>
              </a:ext>
            </a:extLst>
          </p:cNvPr>
          <p:cNvSpPr txBox="1">
            <a:spLocks noGrp="1"/>
          </p:cNvSpPr>
          <p:nvPr>
            <p:ph type="title"/>
          </p:nvPr>
        </p:nvSpPr>
        <p:spPr>
          <a:xfrm>
            <a:off x="719845" y="30961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2" name="صورة 33">
            <a:extLst>
              <a:ext uri="{FF2B5EF4-FFF2-40B4-BE49-F238E27FC236}">
                <a16:creationId xmlns:a16="http://schemas.microsoft.com/office/drawing/2014/main" id="{C5998A6A-284D-C679-4CCC-4E0D025932E0}"/>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4109" y="1520864"/>
            <a:ext cx="5487766" cy="5197977"/>
          </a:xfrm>
          <a:prstGeom prst="rect">
            <a:avLst/>
          </a:prstGeom>
        </p:spPr>
      </p:pic>
    </p:spTree>
    <p:extLst>
      <p:ext uri="{BB962C8B-B14F-4D97-AF65-F5344CB8AC3E}">
        <p14:creationId xmlns:p14="http://schemas.microsoft.com/office/powerpoint/2010/main" val="38577625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C983F-4E4F-0F28-AD4E-504D0A55560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357C58B-CE4A-77FE-9C03-868D02F33B7E}"/>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7B7C9B4-A0D7-F837-2AD9-D4A303B9F931}"/>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7BE86D6-2C9A-E613-D4FB-3F8BBA7E913C}"/>
              </a:ext>
            </a:extLst>
          </p:cNvPr>
          <p:cNvSpPr txBox="1"/>
          <p:nvPr/>
        </p:nvSpPr>
        <p:spPr>
          <a:xfrm>
            <a:off x="5191432" y="1599658"/>
            <a:ext cx="6044013" cy="5317225"/>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ثالثا : الإنفوجرافيك من حيث الهدف:</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المعلوماتي</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Informative Infographics</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يكون الهدف الرئيسي منه الإعلام ونقل معلومات ذات قيمة للقارئ؛ حيث يقوم الإنفوجرافيك المعلوماتي بتلبية حاجة المتلقي في المعرفة عن طريق تكثيف المعلومات وعرضها في الرسم بشكل سلس وواضح وبسيط في الفهم، فيتمكن المتلقي من الاطلاع عليها واستعراضها لاستراجعها لاحقًا</a:t>
            </a:r>
            <a:r>
              <a:rPr lang="ar-EG" sz="2800" b="1" baseline="3000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840CD2E-FF5C-3910-AEBA-A0E336134267}"/>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blue and gold dollar sign with numbers and words&#10;&#10;Description automatically generated">
            <a:extLst>
              <a:ext uri="{FF2B5EF4-FFF2-40B4-BE49-F238E27FC236}">
                <a16:creationId xmlns:a16="http://schemas.microsoft.com/office/drawing/2014/main" id="{6DCA96D6-8C94-43EF-B4E8-3C19867ADFE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4135" y="1520864"/>
            <a:ext cx="4947806" cy="5197977"/>
          </a:xfrm>
        </p:spPr>
      </p:pic>
    </p:spTree>
    <p:extLst>
      <p:ext uri="{BB962C8B-B14F-4D97-AF65-F5344CB8AC3E}">
        <p14:creationId xmlns:p14="http://schemas.microsoft.com/office/powerpoint/2010/main" val="418791289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02812-0A5E-619D-E577-9AA19DC19C0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426371D-54FE-0E2F-F88C-9F4E966CDBC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ED88929-41B3-2576-0509-B0EA27E1F734}"/>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52C3929-0353-A4DF-8F80-0E018BE01EFD}"/>
              </a:ext>
            </a:extLst>
          </p:cNvPr>
          <p:cNvSpPr txBox="1"/>
          <p:nvPr/>
        </p:nvSpPr>
        <p:spPr>
          <a:xfrm>
            <a:off x="5656207" y="1321870"/>
            <a:ext cx="5542568" cy="6095002"/>
          </a:xfrm>
          <a:prstGeom prst="rect">
            <a:avLst/>
          </a:prstGeom>
          <a:noFill/>
        </p:spPr>
        <p:txBody>
          <a:bodyPr wrap="square">
            <a:spAutoFit/>
          </a:bodyPr>
          <a:lstStyle/>
          <a:p>
            <a:pPr lvl="0"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الاستقصائي: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ويعرض به كم هائل من المعلومات والحقائق حول موضوع ما بصورة أكثر تفصيلية، وبطريقة شقية، وجذابة.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الحواري: </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يمتاز بإعطاء فكرة عامة عن الموضوع الذي هو بصدد معالجته، ويتم العرض والتوضيح به في نقاط مختصرة .</a:t>
            </a:r>
          </a:p>
          <a:p>
            <a:pPr marL="342900" indent="-342900" algn="just" rtl="1">
              <a:lnSpc>
                <a:spcPct val="110000"/>
              </a:lnSpc>
              <a:spcBef>
                <a:spcPts val="110"/>
              </a:spcBef>
              <a:spcAft>
                <a:spcPts val="110"/>
              </a:spcAft>
              <a:buFont typeface="Arial" panose="020B0604020202020204" pitchFamily="34" charset="0"/>
              <a:buChar char="•"/>
            </a:pP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يمكنكم الاطلاع على انفوجرافيك كارثة درنة ....ارتفاع عدد قتلى فيضانات إلى </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11300</a:t>
            </a: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من خلال الرابط التالي:</a:t>
            </a: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10000"/>
              </a:lnSpc>
              <a:spcBef>
                <a:spcPts val="110"/>
              </a:spcBef>
              <a:spcAft>
                <a:spcPts val="110"/>
              </a:spcAft>
            </a:pPr>
            <a:r>
              <a:rPr lang="en-US" sz="2400" u="sng">
                <a:solidFill>
                  <a:srgbClr val="0563C1"/>
                </a:solidFill>
                <a:effectLst/>
                <a:latin typeface="Simplified Arabic" panose="02020603050405020304" pitchFamily="18" charset="-78"/>
                <a:ea typeface="Calibri" panose="020F0502020204030204" pitchFamily="34" charset="0"/>
                <a:hlinkClick r:id="rId2"/>
              </a:rPr>
              <a:t>https://www.skynewsarabia.com/infographic/1653729</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122E2722-A0D3-EF9B-0A3B-D9EE6D077947}"/>
              </a:ext>
            </a:extLst>
          </p:cNvPr>
          <p:cNvSpPr txBox="1">
            <a:spLocks noGrp="1"/>
          </p:cNvSpPr>
          <p:nvPr>
            <p:ph type="title"/>
          </p:nvPr>
        </p:nvSpPr>
        <p:spPr>
          <a:xfrm>
            <a:off x="755595" y="25072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D7374FE0-5847-24C9-5667-297932F97BD3}"/>
              </a:ext>
            </a:extLst>
          </p:cNvPr>
          <p:cNvPicPr>
            <a:picLocks noGrp="1" noChangeAspect="1"/>
          </p:cNvPicPr>
          <p:nvPr>
            <p:ph sz="half" idx="1"/>
          </p:nvPr>
        </p:nvPicPr>
        <p:blipFill>
          <a:blip r:embed="rId3"/>
          <a:stretch>
            <a:fillRect/>
          </a:stretch>
        </p:blipFill>
        <p:spPr>
          <a:xfrm>
            <a:off x="177786" y="1520865"/>
            <a:ext cx="5322261" cy="5086412"/>
          </a:xfrm>
        </p:spPr>
      </p:pic>
    </p:spTree>
    <p:extLst>
      <p:ext uri="{BB962C8B-B14F-4D97-AF65-F5344CB8AC3E}">
        <p14:creationId xmlns:p14="http://schemas.microsoft.com/office/powerpoint/2010/main" val="38657387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4FB7-C539-9A7B-C6A4-DB0D746F3DC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49A20E4-D9C3-CA9E-3516-756C3357715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D66DC22-7E97-5761-CF28-F7A27673BC53}"/>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4D68B25-1A32-2DDD-AE99-5B983449997C}"/>
              </a:ext>
            </a:extLst>
          </p:cNvPr>
          <p:cNvSpPr txBox="1"/>
          <p:nvPr/>
        </p:nvSpPr>
        <p:spPr>
          <a:xfrm>
            <a:off x="6016837" y="1599658"/>
            <a:ext cx="5218607" cy="3977499"/>
          </a:xfrm>
          <a:prstGeom prst="rect">
            <a:avLst/>
          </a:prstGeom>
          <a:noFill/>
        </p:spPr>
        <p:txBody>
          <a:bodyPr wrap="square">
            <a:spAutoFit/>
          </a:bodyPr>
          <a:lstStyle/>
          <a:p>
            <a:pPr algn="just" rtl="1">
              <a:lnSpc>
                <a:spcPct val="110000"/>
              </a:lnSpc>
              <a:spcBef>
                <a:spcPts val="110"/>
              </a:spcBef>
              <a:spcAft>
                <a:spcPts val="11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.4</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الإقناعي : </a:t>
            </a: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يتميز هذا النوع بإعطاء فكرة عامة عن الموضوع المراد توصيله، ثم يبدأ في عرض الاتجاهات الخاصة به وشرحها  بطريقة بسيطة وسريعة ومفهومة، وغالبًا ينتهي بنصيحة لمستخدم الإنفوجرافيك، وقد تكون هذه النصيحة حول أفضل مرشح يمكن انتخابه</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E197B427-C157-78BA-DB11-DFD22848A60E}"/>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oster with text and pictures of human organs&#10;&#10;Description automatically generated">
            <a:extLst>
              <a:ext uri="{FF2B5EF4-FFF2-40B4-BE49-F238E27FC236}">
                <a16:creationId xmlns:a16="http://schemas.microsoft.com/office/drawing/2014/main" id="{C60C0356-29F4-BFF3-911A-2ECC8B5D3CF8}"/>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61949" y="1599658"/>
            <a:ext cx="5854887" cy="5119184"/>
          </a:xfrm>
        </p:spPr>
      </p:pic>
    </p:spTree>
    <p:extLst>
      <p:ext uri="{BB962C8B-B14F-4D97-AF65-F5344CB8AC3E}">
        <p14:creationId xmlns:p14="http://schemas.microsoft.com/office/powerpoint/2010/main" val="402744016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014452" y="1520865"/>
            <a:ext cx="6218415" cy="4907754"/>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.5</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الإعلاني</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يعد أشهر أنواع الإنفوجرافيك وأكثرها انتشارًا من خلال القنوات التليفزيونية العالمية والمحلية، وعبر وسائل التواصل الاجتماعي، ويستخدم للإعلان عن المنتجات المتنوعة عن طريق الإعلانات، ويعتمد على إظهار المميزات والعيوب للمنتجات والسلع التي يتم الإعلان عنها مع مقارنتها بغيرها من الماركات التجارية المختلفة، عن طريق عرض يتميز بالتشويق لشراء هذه المنتجات أو البضائع واقتنائها.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izza on a red background&#10;&#10;Description automatically generated">
            <a:extLst>
              <a:ext uri="{FF2B5EF4-FFF2-40B4-BE49-F238E27FC236}">
                <a16:creationId xmlns:a16="http://schemas.microsoft.com/office/drawing/2014/main" id="{8A97F903-DB2A-EABD-E199-1DF7A93CCE1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1847" y="1663392"/>
            <a:ext cx="4730535" cy="5055449"/>
          </a:xfrm>
        </p:spPr>
      </p:pic>
    </p:spTree>
    <p:extLst>
      <p:ext uri="{BB962C8B-B14F-4D97-AF65-F5344CB8AC3E}">
        <p14:creationId xmlns:p14="http://schemas.microsoft.com/office/powerpoint/2010/main" val="321447753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B223-0BEF-95FA-DF27-0CAD103F155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BF02186-956B-72DC-9098-1420422A3DF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EC09267-389C-DA82-0DC5-55B1B8C86987}"/>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D6F5D909-4A29-51FD-98CE-81B54AEA395C}"/>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215D1BBB-F783-DCF9-63BE-BAAE6D97A2AF}"/>
              </a:ext>
            </a:extLst>
          </p:cNvPr>
          <p:cNvSpPr txBox="1"/>
          <p:nvPr/>
        </p:nvSpPr>
        <p:spPr>
          <a:xfrm>
            <a:off x="5014452" y="1520865"/>
            <a:ext cx="6218415" cy="4212500"/>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إنفوجرافيك العلاقات العامة </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ea typeface="Calibri" panose="020F0502020204030204" pitchFamily="34" charset="0"/>
                <a:cs typeface="Simplified Arabic" panose="02020603050405020304" pitchFamily="18" charset="-78"/>
              </a:rPr>
              <a:t>يهدف هذا النوع إلى تنمية ثقافة الانتماء، وتحديد الاتجاهات، وتوجيه الاهتمامات تجاه القضايا المحورية والمهمة، أو تجاه المؤسسات والحملات الإنسانية أكثر من الدعائية، للأفراد ذوي الكلمة المسموعة، والذين يقومون بدور مهم في توجيه الرأي العام، وهذا النوع يصمم على استخدام الصور والألوان أكثر من النصوص لكي يُحفظ داخل الذاكرة أطول فترة ممكنة، ويعتمد على عمليات استطلاع الرأي المسبقة غير المقصودة لمعرفة توجيهات الناس واهتماماتهم، وبعد ذلك يتم تصميمه لضمان نجاحه ومشاركته على مستوى أكبر بين الناس.</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screenshot of a computer&#10;&#10;Description automatically generated">
            <a:extLst>
              <a:ext uri="{FF2B5EF4-FFF2-40B4-BE49-F238E27FC236}">
                <a16:creationId xmlns:a16="http://schemas.microsoft.com/office/drawing/2014/main" id="{44F6BC12-36AB-908D-C452-E587936EBF2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6263" y="1633896"/>
            <a:ext cx="4598472" cy="5084946"/>
          </a:xfrm>
        </p:spPr>
      </p:pic>
    </p:spTree>
    <p:extLst>
      <p:ext uri="{BB962C8B-B14F-4D97-AF65-F5344CB8AC3E}">
        <p14:creationId xmlns:p14="http://schemas.microsoft.com/office/powerpoint/2010/main" val="28065891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CBAFEC-9A75-BE48-A9F5-C1C77FD863B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0262095-819B-9383-0B42-63FF02F4378D}"/>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D212952-A5E2-B038-D0D6-A831701A86C7}"/>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DF8ADD8-C576-0C77-B168-201CDFA358D7}"/>
              </a:ext>
            </a:extLst>
          </p:cNvPr>
          <p:cNvSpPr txBox="1">
            <a:spLocks noGrp="1"/>
          </p:cNvSpPr>
          <p:nvPr>
            <p:ph type="title"/>
          </p:nvPr>
        </p:nvSpPr>
        <p:spPr>
          <a:xfrm>
            <a:off x="717267" y="290202"/>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أنواع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93BA2F56-8949-366A-D436-3775833D5BE7}"/>
              </a:ext>
            </a:extLst>
          </p:cNvPr>
          <p:cNvSpPr txBox="1"/>
          <p:nvPr/>
        </p:nvSpPr>
        <p:spPr>
          <a:xfrm>
            <a:off x="6209071" y="1520865"/>
            <a:ext cx="5023796" cy="4997843"/>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.7</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التعليمي</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3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يهدف الإنفوجرافيك التعليمي إلى تلخيص المعلومات الكبيرة المعقدة وتحويلها إلى مجموعة من الصور والرموز والنصوص البصرية المتحركة منها أو الثابتة لتبسيط هذه المعلومات، والعمل عليها لجعلها أسرع في الفهم، وكي تحفظ في الذاكرة وتكون محببة للتعلم.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screenshot of a cell phone&#10;&#10;Description automatically generated">
            <a:extLst>
              <a:ext uri="{FF2B5EF4-FFF2-40B4-BE49-F238E27FC236}">
                <a16:creationId xmlns:a16="http://schemas.microsoft.com/office/drawing/2014/main" id="{00EA1767-CB5C-ADFB-418C-A399FD43B8D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7908" y="1520864"/>
            <a:ext cx="5989094" cy="5197977"/>
          </a:xfrm>
        </p:spPr>
      </p:pic>
    </p:spTree>
    <p:extLst>
      <p:ext uri="{BB962C8B-B14F-4D97-AF65-F5344CB8AC3E}">
        <p14:creationId xmlns:p14="http://schemas.microsoft.com/office/powerpoint/2010/main" val="426584910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762000" y="261886"/>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رابعًا: وظائف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500047" y="1520865"/>
            <a:ext cx="5854889" cy="4409284"/>
          </a:xfrm>
          <a:prstGeom prst="rect">
            <a:avLst/>
          </a:prstGeom>
          <a:noFill/>
        </p:spPr>
        <p:txBody>
          <a:bodyPr wrap="square">
            <a:spAutoFit/>
          </a:bodyPr>
          <a:lstStyle/>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الإنفوجرافيك له وظائف متعددة تساعد في تبسيط وتوضيح المعلومات المعقدة وتقديمها بشكل يسهل فهمه واستيعابه، وتشمل وظائفه الأساسية ما يلي</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تبسيط المعلومات المعقدة</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يساعد الإنفوجرافيك على تبسيط البيانات الكبيرة أو المعقدة وعرضها بشكل يسهل فهمه، من خلال التمثيل البصري للبيانات، مثل الرسوم البيانية والرموز والأيقونات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graph of money and coins&#10;&#10;Description automatically generated">
            <a:extLst>
              <a:ext uri="{FF2B5EF4-FFF2-40B4-BE49-F238E27FC236}">
                <a16:creationId xmlns:a16="http://schemas.microsoft.com/office/drawing/2014/main" id="{ED345E69-2F68-CE74-B779-D3366492BCD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1520864"/>
            <a:ext cx="5338916" cy="5075249"/>
          </a:xfrm>
        </p:spPr>
      </p:pic>
    </p:spTree>
    <p:extLst>
      <p:ext uri="{BB962C8B-B14F-4D97-AF65-F5344CB8AC3E}">
        <p14:creationId xmlns:p14="http://schemas.microsoft.com/office/powerpoint/2010/main" val="1043734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FEF18-1C90-AD08-0878-B4635433F36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AEB6C1FE-3C5E-A71F-06C8-814D794AE23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3A7520A8-F37B-9E39-76E0-60E06D8AD579}"/>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20B8075F-144C-1A44-14DA-C24CFB0098B5}"/>
              </a:ext>
            </a:extLst>
          </p:cNvPr>
          <p:cNvSpPr txBox="1">
            <a:spLocks noGrp="1"/>
          </p:cNvSpPr>
          <p:nvPr>
            <p:ph type="title"/>
          </p:nvPr>
        </p:nvSpPr>
        <p:spPr>
          <a:xfrm>
            <a:off x="762000" y="261886"/>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رابعًا: وظائف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1544AF0-A25A-31DF-94C0-C48082D395EA}"/>
              </a:ext>
            </a:extLst>
          </p:cNvPr>
          <p:cNvSpPr txBox="1"/>
          <p:nvPr/>
        </p:nvSpPr>
        <p:spPr>
          <a:xfrm>
            <a:off x="5958348" y="1520865"/>
            <a:ext cx="5396588" cy="5208029"/>
          </a:xfrm>
          <a:prstGeom prst="rect">
            <a:avLst/>
          </a:prstGeom>
          <a:noFill/>
        </p:spPr>
        <p:txBody>
          <a:bodyPr wrap="square">
            <a:spAutoFit/>
          </a:bodyPr>
          <a:lstStyle/>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تسليط الضوء على المعلومات الرئيسية</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400"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يُستخدم الإنفوجرافيك لتركيز الانتباه على النقاط الرئيسية أو الأهم في موضوع معين، مما يساهم في إيصال الرسالة بفعالية وبأقل جهد من المتلقي</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جذب الانتباه</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بفضل تصميمه البصري الجذاب، يساعد الإنفوجرافيك على جذب انتباه الجمهور المستهدف بسرعة، ويعزز تفاعلهم مع المحتوى</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زيادة نسبة التفاعل والمشاركة</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latin typeface="Simplified Arabic" panose="02020603050405020304" pitchFamily="18" charset="-78"/>
                <a:ea typeface="Calibri" panose="020F0502020204030204" pitchFamily="34" charset="0"/>
                <a:cs typeface="Simplified Arabic" panose="02020603050405020304" pitchFamily="18" charset="-78"/>
              </a:rPr>
              <a:t>يعتبر</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الإنفوجرافيك أداة فعالة للتفاعل على وسائل التواصل الاجتماعي والمواقع الإلكترونية، حيث يميل الجمهور إلى مشاركة المحتوى البصري أكثر من المحتوى النصي</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39BF9D92-C5F3-6BF8-4BF7-064CD619E9B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2799" y="1454476"/>
            <a:ext cx="5663380" cy="5141638"/>
          </a:xfrm>
        </p:spPr>
      </p:pic>
    </p:spTree>
    <p:extLst>
      <p:ext uri="{BB962C8B-B14F-4D97-AF65-F5344CB8AC3E}">
        <p14:creationId xmlns:p14="http://schemas.microsoft.com/office/powerpoint/2010/main" val="217505462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178ED-23BD-C41A-CADE-910064A0E90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16604CA-F1CF-6588-8231-10E0ACDF14E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030E6D0-05C2-8AA0-854E-220F7E3EE451}"/>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A2E5447-45A4-D95C-5863-FB5059FA5648}"/>
              </a:ext>
            </a:extLst>
          </p:cNvPr>
          <p:cNvSpPr txBox="1">
            <a:spLocks noGrp="1"/>
          </p:cNvSpPr>
          <p:nvPr>
            <p:ph type="title"/>
          </p:nvPr>
        </p:nvSpPr>
        <p:spPr>
          <a:xfrm>
            <a:off x="762000" y="261886"/>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رابعًا: وظائف الإنفوجرافيك</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FD43AB55-9081-AE56-105B-7FE1318C6472}"/>
              </a:ext>
            </a:extLst>
          </p:cNvPr>
          <p:cNvSpPr txBox="1"/>
          <p:nvPr/>
        </p:nvSpPr>
        <p:spPr>
          <a:xfrm>
            <a:off x="5500047" y="1520865"/>
            <a:ext cx="5854889" cy="5112169"/>
          </a:xfrm>
          <a:prstGeom prst="rect">
            <a:avLst/>
          </a:prstGeom>
          <a:noFill/>
        </p:spPr>
        <p:txBody>
          <a:bodyPr wrap="square">
            <a:spAutoFit/>
          </a:bodyPr>
          <a:lstStyle/>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.5</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توضيح العلاقة بين البيانات</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الإنفوجرافيك من توضيح العلاقة بين عناصر البيانات المختلفة، مثل إظهار المقارنات، أو إبراز تطور البيانات عبر الزمن</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.6</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تعزيز الفهم والتذكر</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يسهم الإنفوجرافيك في تعزيز قدرة المتلقي على تذكر المعلومات، حيث أظهرت الدراسات أن المحتوى البصري يكون أكثر رسوخًا في الذاكرة مقارنةً بالمحتوى النصي</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تعزيز الشفافية</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خاصة في مجالات الصحافة والأبحاث، يمكن للإنفوجرافيك أن يعرض الحقائق والإحصاءات بوضوح، مما يزيد من شفافية المعلومات ويساعد الجمهور على فهم القضايا المعقدة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close-up of a graph&#10;&#10;Description automatically generated">
            <a:extLst>
              <a:ext uri="{FF2B5EF4-FFF2-40B4-BE49-F238E27FC236}">
                <a16:creationId xmlns:a16="http://schemas.microsoft.com/office/drawing/2014/main" id="{58432652-D446-13B0-D30A-82E5A820180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4231" y="1415846"/>
            <a:ext cx="5110439" cy="5302996"/>
          </a:xfrm>
        </p:spPr>
      </p:pic>
    </p:spTree>
    <p:extLst>
      <p:ext uri="{BB962C8B-B14F-4D97-AF65-F5344CB8AC3E}">
        <p14:creationId xmlns:p14="http://schemas.microsoft.com/office/powerpoint/2010/main" val="25158764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619432" y="365125"/>
            <a:ext cx="10735504"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مبادئ وشروط تصميم الإنفوجرافيك الناجح</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500046" y="1520865"/>
            <a:ext cx="5854889" cy="4883260"/>
          </a:xfrm>
          <a:prstGeom prst="rect">
            <a:avLst/>
          </a:prstGeom>
          <a:noFill/>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لتصميم إنفوجرافيك ناجح يجذب الانتباه ويوصل الرسالة بفعالية، هناك مجموعة من المبادئ والشروط التي ينبغي الالتزام بها، وتشمل</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تحديد الهدف والجمهور المستهدف</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قبل البدء في التصميم، يجب تحديد الغرض من الإنفوجرافيك والفئة المستهدفة</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التصميم الذي</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يركز على الجمهور المستهدف سيساعد في اختيار العناصر البصرية والنمط العام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game with a group of men&#10;&#10;Description automatically generated">
            <a:extLst>
              <a:ext uri="{FF2B5EF4-FFF2-40B4-BE49-F238E27FC236}">
                <a16:creationId xmlns:a16="http://schemas.microsoft.com/office/drawing/2014/main" id="{9E160BAF-1E14-E333-F053-AC53BB75FE6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5974" y="1657455"/>
            <a:ext cx="4884874" cy="4949822"/>
          </a:xfrm>
        </p:spPr>
      </p:pic>
    </p:spTree>
    <p:extLst>
      <p:ext uri="{BB962C8B-B14F-4D97-AF65-F5344CB8AC3E}">
        <p14:creationId xmlns:p14="http://schemas.microsoft.com/office/powerpoint/2010/main" val="284688369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5BBD6-DE68-D199-F522-64D56409574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69AD278-E46B-FB52-D427-12861F0C314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144C164-B5BA-2DBA-BAA4-BFFF9054D716}"/>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B214DF7F-2BE8-85B6-9154-DA5336E9336B}"/>
              </a:ext>
            </a:extLst>
          </p:cNvPr>
          <p:cNvSpPr txBox="1">
            <a:spLocks noGrp="1"/>
          </p:cNvSpPr>
          <p:nvPr>
            <p:ph type="title"/>
          </p:nvPr>
        </p:nvSpPr>
        <p:spPr>
          <a:xfrm>
            <a:off x="619432" y="365125"/>
            <a:ext cx="10735504"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مبادئ وشروط تصميم الإنفوجرافيك الناجح</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4B104D7-48C9-1D5F-C4DE-9DA9DC95B9D5}"/>
              </a:ext>
            </a:extLst>
          </p:cNvPr>
          <p:cNvSpPr txBox="1"/>
          <p:nvPr/>
        </p:nvSpPr>
        <p:spPr>
          <a:xfrm>
            <a:off x="5663381" y="1520865"/>
            <a:ext cx="5691554" cy="493455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البساطة والوضوح</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ينبغي أن يكون التصميم بسيطًا وغير مزدحم</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تجنب إضافة عناصر غير ضرورية، و</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يركز</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على عرض المعلومات الأساسية فقط، حيث تتيح البساطة للمشاهد التركيز على المحتوى وفهمه بسهولة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التركيز على التسلسل:  </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تنظيم المعلومات بشكل منطقي يساعد المتلقي في متابعة المحتوى بسهولة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يمكن استخدام الرسوم أو الأسهم أو الخطوط لتوضيح التسلسل بين الأفكار والمعلومات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oster with a coin and text&#10;&#10;Description automatically generated">
            <a:extLst>
              <a:ext uri="{FF2B5EF4-FFF2-40B4-BE49-F238E27FC236}">
                <a16:creationId xmlns:a16="http://schemas.microsoft.com/office/drawing/2014/main" id="{D56A1D03-DB44-04A2-ED94-0AE8B968996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478" y="1520864"/>
            <a:ext cx="5293568" cy="5197977"/>
          </a:xfrm>
        </p:spPr>
      </p:pic>
    </p:spTree>
    <p:extLst>
      <p:ext uri="{BB962C8B-B14F-4D97-AF65-F5344CB8AC3E}">
        <p14:creationId xmlns:p14="http://schemas.microsoft.com/office/powerpoint/2010/main" val="25899158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مبادئ وشروط تصميم الإنفوجرافيك الناجح</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235677" y="1520865"/>
            <a:ext cx="6119258" cy="529888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اختيار الألوان بعناية</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يجب أن تكون الألوان متناسقة ومحددة لتجنب التشويش</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يمكن استخدام الألوان لإبراز نقاط معينة أو للتفرقة بين أجزاء مختلفة، ويفضل اختيار ألوان تتماشى مع هوية العلامة التجارية أو موضوع المحتوى</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الخطوط المناسبة</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يُفضّل استخدام خطوط بسيطة وسهلة القراءة، مع تجنب استخدام أنواع كثيرة من الخطوط في التصميم الواحد. ويُنصح بالتركيز على حجم الخط ووضوحه، بحيث يكون النص قابلاً للقراءة من مسافات بعيدة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colorful circle with a line in the center&#10;&#10;Description automatically generated">
            <a:extLst>
              <a:ext uri="{FF2B5EF4-FFF2-40B4-BE49-F238E27FC236}">
                <a16:creationId xmlns:a16="http://schemas.microsoft.com/office/drawing/2014/main" id="{2E55D6CC-A947-AA33-445A-A3C11153821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225" y="1687990"/>
            <a:ext cx="4763730" cy="4964636"/>
          </a:xfrm>
        </p:spPr>
      </p:pic>
    </p:spTree>
    <p:extLst>
      <p:ext uri="{BB962C8B-B14F-4D97-AF65-F5344CB8AC3E}">
        <p14:creationId xmlns:p14="http://schemas.microsoft.com/office/powerpoint/2010/main" val="277393273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EA7B1-B9BD-7E63-4818-2B90A5E8F8C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0680239-9FD9-48E0-1C2E-1B23F820EAD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5CF5CCDA-82CC-19E3-BDA5-4B04721C8CD2}"/>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9CB497E-4D55-31B7-C3BB-1F2D80CB3E24}"/>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مبادئ وشروط تصميم الإنفوجرافيك الناجح</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552F7477-1D38-FFB6-38E6-E62E7600AAFD}"/>
              </a:ext>
            </a:extLst>
          </p:cNvPr>
          <p:cNvSpPr txBox="1"/>
          <p:nvPr/>
        </p:nvSpPr>
        <p:spPr>
          <a:xfrm>
            <a:off x="5132438" y="1520865"/>
            <a:ext cx="6222497" cy="6907532"/>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.6</a:t>
            </a:r>
            <a:r>
              <a:rPr lang="ar-SA"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التركيز على البيانات الأساسية </a:t>
            </a:r>
            <a:r>
              <a:rPr lang="en-US"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يُفضّل إبراز المعلومات والبيانات الأساسية التي تريد إيصالها بشكل واضح، حيث يمكن استخدام الرسوم البيانية أو الأيقونات لإبراز النقاط الأساسية أو تلخيص البيانات</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.7</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الأيقونات والرسوم التوضيحية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 للأيقونات والرسوم أن تسهّل فهم الأفكار المعقدة، وتجعل الإنفوجرافيك أكثر تفاعلية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يجب اختيار أيقونات تتماشى مع موضوع المحتوى وتكون مألوفة للمشاهد</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oster with a flag and a graph&#10;&#10;Description automatically generated">
            <a:extLst>
              <a:ext uri="{FF2B5EF4-FFF2-40B4-BE49-F238E27FC236}">
                <a16:creationId xmlns:a16="http://schemas.microsoft.com/office/drawing/2014/main" id="{90E9C18D-8369-08C6-0793-5CFDA29152F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4638" y="1502268"/>
            <a:ext cx="4772330" cy="5216573"/>
          </a:xfrm>
        </p:spPr>
      </p:pic>
    </p:spTree>
    <p:extLst>
      <p:ext uri="{BB962C8B-B14F-4D97-AF65-F5344CB8AC3E}">
        <p14:creationId xmlns:p14="http://schemas.microsoft.com/office/powerpoint/2010/main" val="380505960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D7655-6185-D2EF-3779-9F14A93B147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203D75C-BCFD-2CDD-A6AA-A894EF36F59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03BA9B48-B313-CEF1-E6A2-05235967B36E}"/>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DB4BDF0A-B9E4-E721-906A-8E77A1422317}"/>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مبادئ وشروط تصميم الإنفوجرافيك الناجح</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A88E2BAA-38EB-D06F-8A62-A8C84433CF3C}"/>
              </a:ext>
            </a:extLst>
          </p:cNvPr>
          <p:cNvSpPr txBox="1"/>
          <p:nvPr/>
        </p:nvSpPr>
        <p:spPr>
          <a:xfrm>
            <a:off x="5132438" y="1520865"/>
            <a:ext cx="6222497" cy="6907532"/>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التوازن بين النصوص والرسومات</a:t>
            </a:r>
            <a:r>
              <a:rPr lang="en-US" sz="2800" u="sng">
                <a:solidFill>
                  <a:srgbClr val="002060"/>
                </a:solidFill>
                <a:effectLst/>
                <a:latin typeface="Simplified Arabic" panose="02020603050405020304" pitchFamily="18" charset="-78"/>
                <a:ea typeface="Calibri" panose="020F0502020204030204" pitchFamily="34" charset="0"/>
                <a:cs typeface="Arial" panose="020B0604020202020204" pitchFamily="34" charset="0"/>
              </a:rPr>
              <a:t>: </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يجب تحقيق توازن بين النصوص والعناصر المرئية، بحيث تكون المعلومات واضحة دون تغطيتها بعناصر كثيرة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حيث تُفضل النسبة بين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30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نص و</a:t>
            </a:r>
            <a:r>
              <a:rPr lang="en-US" sz="2800" b="1">
                <a:latin typeface="Simplified Arabic" panose="02020603050405020304" pitchFamily="18" charset="-78"/>
                <a:ea typeface="Calibri" panose="020F0502020204030204" pitchFamily="34" charset="0"/>
                <a:cs typeface="Simplified Arabic" panose="02020603050405020304" pitchFamily="18" charset="-78"/>
              </a:rPr>
              <a:t>70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عناصر بصرية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.9</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التأكد من الدقة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من الضروري التأكد من دقة المعلومات المقدمة في الإنفوجرافيك، حيث أن الخطأ في عرض البيانات أو المعلومات قد يؤثر على مصداقية الإنفوجرافيك والمصدر</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gold bars with different colored bars&#10;&#10;Description automatically generated with medium confidence">
            <a:extLst>
              <a:ext uri="{FF2B5EF4-FFF2-40B4-BE49-F238E27FC236}">
                <a16:creationId xmlns:a16="http://schemas.microsoft.com/office/drawing/2014/main" id="{A978BD1B-066C-812F-D5C5-40E73F3D9E2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4638" y="1520864"/>
            <a:ext cx="4658602" cy="5197977"/>
          </a:xfrm>
        </p:spPr>
      </p:pic>
    </p:spTree>
    <p:extLst>
      <p:ext uri="{BB962C8B-B14F-4D97-AF65-F5344CB8AC3E}">
        <p14:creationId xmlns:p14="http://schemas.microsoft.com/office/powerpoint/2010/main" val="130555773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سادسًا: أدوات الذكاء الاصطناعي لتصميم الإنفوجرافيك </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383160" y="1520865"/>
            <a:ext cx="5971775" cy="4909036"/>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تطبيق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كانفا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canva</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10000"/>
              </a:lnSpc>
              <a:spcBef>
                <a:spcPts val="110"/>
              </a:spcBef>
              <a:spcAft>
                <a:spcPts val="110"/>
              </a:spcAft>
            </a:pPr>
            <a:r>
              <a:rPr lang="ar-SA" sz="2400" b="1">
                <a:effectLst/>
                <a:ea typeface="Calibri" panose="020F0502020204030204" pitchFamily="34" charset="0"/>
                <a:cs typeface="Simplified Arabic" panose="02020603050405020304" pitchFamily="18" charset="-78"/>
              </a:rPr>
              <a:t>كانفا هو موقع وتطبيق تصميم جرافيكي يتيح للمستخدمين كانفا إنشاء تصاميم متنوعة مثل العروض التقديمية، والملصقات، ومنشورات وسائل التواصل الاجتماعي بسهولة</a:t>
            </a:r>
            <a:r>
              <a:rPr lang="ar-EG" sz="2400" b="1">
                <a:effectLst/>
                <a:ea typeface="Calibri" panose="020F0502020204030204" pitchFamily="34" charset="0"/>
                <a:cs typeface="Simplified Arabic" panose="02020603050405020304" pitchFamily="18" charset="-78"/>
              </a:rPr>
              <a:t>،</a:t>
            </a:r>
            <a:r>
              <a:rPr lang="ar-SA" sz="2400" b="1">
                <a:effectLst/>
                <a:ea typeface="Calibri" panose="020F0502020204030204" pitchFamily="34" charset="0"/>
                <a:cs typeface="Simplified Arabic" panose="02020603050405020304" pitchFamily="18" charset="-78"/>
              </a:rPr>
              <a:t> </a:t>
            </a:r>
            <a:r>
              <a:rPr lang="ar-EG" sz="2400" b="1">
                <a:effectLst/>
                <a:ea typeface="Calibri" panose="020F0502020204030204" pitchFamily="34" charset="0"/>
                <a:cs typeface="Simplified Arabic" panose="02020603050405020304" pitchFamily="18" charset="-78"/>
              </a:rPr>
              <a:t>و</a:t>
            </a:r>
            <a:r>
              <a:rPr lang="ar-SA" sz="2400" b="1">
                <a:effectLst/>
                <a:ea typeface="Calibri" panose="020F0502020204030204" pitchFamily="34" charset="0"/>
                <a:cs typeface="Simplified Arabic" panose="02020603050405020304" pitchFamily="18" charset="-78"/>
              </a:rPr>
              <a:t>يعتمد كانفا على أدوات مدعومة بالذكاء الاصطناعي مثل</a:t>
            </a:r>
            <a:r>
              <a:rPr lang="ar-EG" sz="2400" b="1">
                <a:effectLst/>
                <a:ea typeface="Calibri" panose="020F0502020204030204" pitchFamily="34" charset="0"/>
                <a:cs typeface="Simplified Arabic" panose="02020603050405020304" pitchFamily="18" charset="-78"/>
              </a:rPr>
              <a:t>:</a:t>
            </a:r>
            <a:r>
              <a:rPr lang="ar-SA" sz="2400" b="1">
                <a:effectLst/>
                <a:ea typeface="Calibri" panose="020F0502020204030204" pitchFamily="34" charset="0"/>
                <a:cs typeface="Simplified Arabic" panose="02020603050405020304" pitchFamily="18" charset="-78"/>
              </a:rPr>
              <a:t> أداة توليد النصوص التلقائية وتصحيح الصور، مما يساعد المستخدمين على تحسين تصاميمهم بسرعة وبجودة احترافية دون الحاجة إلى خبرة سابقة في التصميم.</a:t>
            </a:r>
            <a:endParaRPr lang="ar-EG" sz="24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يمكنكم الدخول إلى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تطبيق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كانفا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من خلال الرابط التالي</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rtl="1">
              <a:lnSpc>
                <a:spcPct val="110000"/>
              </a:lnSpc>
              <a:spcBef>
                <a:spcPts val="110"/>
              </a:spcBef>
              <a:spcAft>
                <a:spcPts val="110"/>
              </a:spcAft>
            </a:pPr>
            <a:r>
              <a:rPr lang="en-US" sz="2800">
                <a:latin typeface="Simplified Arabic" panose="02020603050405020304" pitchFamily="18" charset="-78"/>
                <a:cs typeface="Simplified Arabic" panose="02020603050405020304" pitchFamily="18" charset="-78"/>
                <a:hlinkClick r:id="rId2"/>
              </a:rPr>
              <a:t>https://www.canva.com</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TextBox 4">
            <a:extLst>
              <a:ext uri="{FF2B5EF4-FFF2-40B4-BE49-F238E27FC236}">
                <a16:creationId xmlns:a16="http://schemas.microsoft.com/office/drawing/2014/main" id="{929C1F69-66B3-E7B9-360E-BE889F914F29}"/>
              </a:ext>
            </a:extLst>
          </p:cNvPr>
          <p:cNvSpPr txBox="1"/>
          <p:nvPr/>
        </p:nvSpPr>
        <p:spPr>
          <a:xfrm>
            <a:off x="5500047" y="5337135"/>
            <a:ext cx="6098458" cy="584775"/>
          </a:xfrm>
          <a:prstGeom prst="rect">
            <a:avLst/>
          </a:prstGeom>
          <a:noFill/>
        </p:spPr>
        <p:txBody>
          <a:bodyPr wrap="square">
            <a:spAutoFit/>
          </a:bodyPr>
          <a:lstStyle/>
          <a:p>
            <a:endParaRPr lang="en-US" sz="3200">
              <a:latin typeface="Simplified Arabic" panose="02020603050405020304" pitchFamily="18" charset="-78"/>
              <a:cs typeface="Simplified Arabic" panose="02020603050405020304" pitchFamily="18" charset="-78"/>
            </a:endParaRPr>
          </a:p>
        </p:txBody>
      </p:sp>
      <p:pic>
        <p:nvPicPr>
          <p:cNvPr id="6" name="Picture 5" descr="A blue circle with white text&#10;&#10;Description automatically generated">
            <a:extLst>
              <a:ext uri="{FF2B5EF4-FFF2-40B4-BE49-F238E27FC236}">
                <a16:creationId xmlns:a16="http://schemas.microsoft.com/office/drawing/2014/main" id="{3627870F-80E3-3F1A-BB3F-EA26FCAB89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28" y="1634609"/>
            <a:ext cx="5010671" cy="4858266"/>
          </a:xfrm>
          <a:prstGeom prst="rect">
            <a:avLst/>
          </a:prstGeom>
        </p:spPr>
      </p:pic>
    </p:spTree>
    <p:extLst>
      <p:ext uri="{BB962C8B-B14F-4D97-AF65-F5344CB8AC3E}">
        <p14:creationId xmlns:p14="http://schemas.microsoft.com/office/powerpoint/2010/main" val="425217321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person holding a pen and paper&#10;&#10;Description automatically generated">
            <a:extLst>
              <a:ext uri="{FF2B5EF4-FFF2-40B4-BE49-F238E27FC236}">
                <a16:creationId xmlns:a16="http://schemas.microsoft.com/office/drawing/2014/main" id="{44C537AB-3C6C-4519-22C8-FE2EDB78A21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2" y="1538056"/>
            <a:ext cx="5181600" cy="5027780"/>
          </a:xfrm>
        </p:spPr>
      </p:pic>
      <p:sp>
        <p:nvSpPr>
          <p:cNvPr id="10" name="TextBox 9">
            <a:extLst>
              <a:ext uri="{FF2B5EF4-FFF2-40B4-BE49-F238E27FC236}">
                <a16:creationId xmlns:a16="http://schemas.microsoft.com/office/drawing/2014/main" id="{934732AA-DB81-7F4F-3A8F-87B71F6770F9}"/>
              </a:ext>
            </a:extLst>
          </p:cNvPr>
          <p:cNvSpPr txBox="1"/>
          <p:nvPr/>
        </p:nvSpPr>
        <p:spPr>
          <a:xfrm>
            <a:off x="5500047" y="1538056"/>
            <a:ext cx="6234086" cy="4620496"/>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500" b="1">
                <a:effectLst/>
                <a:latin typeface="Calibri" panose="020F0502020204030204" pitchFamily="34" charset="0"/>
                <a:ea typeface="Calibri" panose="020F0502020204030204" pitchFamily="34" charset="0"/>
                <a:cs typeface="Simplified Arabic" panose="02020603050405020304" pitchFamily="18" charset="-78"/>
              </a:rPr>
              <a:t>هناك خلطًا كبير</a:t>
            </a:r>
            <a:r>
              <a:rPr lang="ar-EG" sz="2500" b="1">
                <a:latin typeface="Calibri" panose="020F0502020204030204" pitchFamily="34" charset="0"/>
                <a:ea typeface="Calibri" panose="020F0502020204030204" pitchFamily="34" charset="0"/>
                <a:cs typeface="Simplified Arabic" panose="02020603050405020304" pitchFamily="18" charset="-78"/>
              </a:rPr>
              <a:t>ً</a:t>
            </a:r>
            <a:r>
              <a:rPr lang="ar-EG" sz="2500" b="1">
                <a:effectLst/>
                <a:latin typeface="Calibri" panose="020F0502020204030204" pitchFamily="34" charset="0"/>
                <a:ea typeface="Calibri" panose="020F0502020204030204" pitchFamily="34" charset="0"/>
                <a:cs typeface="Simplified Arabic" panose="02020603050405020304" pitchFamily="18" charset="-78"/>
              </a:rPr>
              <a:t>ا بين مفهوم صحافة البيانات و مفهوم الإنفوجراف؛حيث يعتبر كثير من الصحفيون والأكاديميون أن الانفوجراف هو صحافة البيانات لأن كلاهما يقدم تمثيلا بصريا للبيانات والأرقام، وتحويل هذه البيانات إلى رسومات ثابتة أو تفاعلية أو متحركة، كما  أنهما يتشابهان معا في بعض الخطوات من حيث البحث عن البيانات وتقديمها بشكل بصري ويحققان الهدف النهائي من ذلك وهو المعرفة، لكن هذا المفهوم يعتبر قاصرًا إلى حد ما، والفرق شاسع بين الإثنين،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فصحافة البيانات لا يمكن اختصارها في شكل الانفوجراف، حيث تعد صحافة البيانات عملية صحفية أعم وأشمل من الإنفوجراف</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a:t>
            </a:r>
          </a:p>
        </p:txBody>
      </p:sp>
    </p:spTree>
    <p:extLst>
      <p:ext uri="{BB962C8B-B14F-4D97-AF65-F5344CB8AC3E}">
        <p14:creationId xmlns:p14="http://schemas.microsoft.com/office/powerpoint/2010/main" val="271646294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51068-71E6-9934-DC33-C1D62D894BF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CB08B6C-D179-81DC-5270-DA6DA3EB90D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841C2ACB-33BC-0044-2F0A-F8314C1759D3}"/>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A438E96-C97F-6400-9F91-E97E1E78AB67}"/>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collection of colorful graphics&#10;&#10;Description automatically generated with medium confidence">
            <a:extLst>
              <a:ext uri="{FF2B5EF4-FFF2-40B4-BE49-F238E27FC236}">
                <a16:creationId xmlns:a16="http://schemas.microsoft.com/office/drawing/2014/main" id="{1C9750FD-737B-9EEB-D458-44D3EE56ADD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1538056"/>
            <a:ext cx="5120850" cy="5027780"/>
          </a:xfrm>
        </p:spPr>
      </p:pic>
      <p:sp>
        <p:nvSpPr>
          <p:cNvPr id="10" name="TextBox 9">
            <a:extLst>
              <a:ext uri="{FF2B5EF4-FFF2-40B4-BE49-F238E27FC236}">
                <a16:creationId xmlns:a16="http://schemas.microsoft.com/office/drawing/2014/main" id="{193D7DA4-D43C-12FA-76CD-BA0E26871AAD}"/>
              </a:ext>
            </a:extLst>
          </p:cNvPr>
          <p:cNvSpPr txBox="1"/>
          <p:nvPr/>
        </p:nvSpPr>
        <p:spPr>
          <a:xfrm>
            <a:off x="4955458" y="1538056"/>
            <a:ext cx="6778675" cy="515378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ويمكن تلخيص الفرق بين صحافة البيانات والإنفوجرافيك في النقاط التالية: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تشمل صحافة البيانات ثلاثة أبعاد أساسية: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هى استخدام الكمبيوتر في جميع مراحل العمل الصحفي وتطوير تطبيقات الأخبار والتمثيل البصري للبيانات، وتتطلب ثلاثة أنواع مختلفة من المهارات الصحفية، هى القدرة على جمع وتحليل البيانات والحصول على نتائج منها، وإنشاء تطبيقات الأخبار وهذه المهارة تتعلق بالبرمجة وإتقان برامج الحاسب و القدرة على التصميم البصري الذي يساهم في تفاعل القارئ مع الموضوع بسهولة ويسر، بينما لا يتطلب الإنفوجراف الإلمام  بمهارات مثل البرمجة وتحليل البيانات، ‏فهو يتطلب معرفة بمهارات البحث عن البيانات و تلخيصها و تصميمها.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6191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48299-61FB-44ED-27FA-AE5A34FEABE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DE00956-2E79-961A-4BA7-2AC024F699A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494A9A8E-5573-533D-2864-57566D4F05C1}"/>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0C95C262-3C59-A769-BADF-0C9A5FB35C51}"/>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Content Placeholder 3" descr="A computer with graphs and charts&#10;&#10;Description automatically generated">
            <a:extLst>
              <a:ext uri="{FF2B5EF4-FFF2-40B4-BE49-F238E27FC236}">
                <a16:creationId xmlns:a16="http://schemas.microsoft.com/office/drawing/2014/main" id="{33AEA2DD-84BE-B472-C494-D8DDEBF84D3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2" y="1697968"/>
            <a:ext cx="4852988" cy="4867867"/>
          </a:xfrm>
        </p:spPr>
      </p:pic>
      <p:sp>
        <p:nvSpPr>
          <p:cNvPr id="10" name="TextBox 9">
            <a:extLst>
              <a:ext uri="{FF2B5EF4-FFF2-40B4-BE49-F238E27FC236}">
                <a16:creationId xmlns:a16="http://schemas.microsoft.com/office/drawing/2014/main" id="{B70B388F-A216-37F8-4A4D-0C266FC6BBE8}"/>
              </a:ext>
            </a:extLst>
          </p:cNvPr>
          <p:cNvSpPr txBox="1"/>
          <p:nvPr/>
        </p:nvSpPr>
        <p:spPr>
          <a:xfrm>
            <a:off x="5279923" y="1538056"/>
            <a:ext cx="6454210" cy="4380879"/>
          </a:xfrm>
          <a:prstGeom prst="rect">
            <a:avLst/>
          </a:prstGeom>
          <a:noFill/>
        </p:spPr>
        <p:txBody>
          <a:bodyPr wrap="square">
            <a:spAutoFit/>
          </a:bodyPr>
          <a:lstStyle/>
          <a:p>
            <a:pPr algn="just" rtl="1">
              <a:lnSpc>
                <a:spcPct val="107000"/>
              </a:lnSpc>
              <a:spcAft>
                <a:spcPts val="800"/>
              </a:spcAft>
            </a:pPr>
            <a:r>
              <a:rPr lang="en-US" sz="1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من حيث حجم البيانات و عمقها</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تنظر صحافة البيانات بعمق أكثر إلى حزمة أكبر من البيانات المتعلقة بقضية ما، بعكس الإنفوجرافيك الذي هو تلخيص لأهم المعلومات والاستنتاجات عن القضية،  كما أن صحافة البيانات تعتمد على مصادر كثيرة وضخمة للحصول على البيانات وتحتاج إلى برامج لتنظيم هذه البيانات وتحليلها بعكس الإنفوجرافيك الذي يتضمن بيانات و معلومات قليلة.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4710631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6CF88-05BA-2E79-9FDA-2CEFFC80BAE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ADF23FB-25FC-6FCE-E7E2-C3342639F8E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327AC111-A435-3CF6-B0A1-0E21FC70A070}"/>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C83751F0-B3FA-E49A-57A8-28B1F24E512E}"/>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E3A0C89C-B8FA-D4CF-E559-B186711E79A8}"/>
              </a:ext>
            </a:extLst>
          </p:cNvPr>
          <p:cNvSpPr txBox="1"/>
          <p:nvPr/>
        </p:nvSpPr>
        <p:spPr>
          <a:xfrm>
            <a:off x="5338915" y="1538056"/>
            <a:ext cx="6395217" cy="5302927"/>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من حيث شكل القصة الصحفية والتوضيحات البصرية المصاحبة لها:</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هناك تشابه بين الاثنين في استخدام الأشكال البصرية لسرد القصة الصحفية، ومع ذلك يوجد اختلاف بينهما فالإنفوجرافيك دائما ما يكون عبارة عن صورة أو رسم سواء كان ثابت أو تفاعلي في بعض الأحيان مع إضافة بعض الجمل القصيرة لتوضيح القصة، بينما القصة الصحفية في صحافة البيانات قد تكون عبارة عن نص فقط يتضمن الكثير من البيانات و المقارنات و الأرقام ويخلو من التوضيحات البصرية.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descr="A collage of different colored graphs&#10;&#10;Description automatically generated">
            <a:extLst>
              <a:ext uri="{FF2B5EF4-FFF2-40B4-BE49-F238E27FC236}">
                <a16:creationId xmlns:a16="http://schemas.microsoft.com/office/drawing/2014/main" id="{C11E39C0-5137-2421-1F6F-998B8E37BA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232" y="1538056"/>
            <a:ext cx="4958619" cy="5027780"/>
          </a:xfrm>
          <a:prstGeom prst="rect">
            <a:avLst/>
          </a:prstGeom>
        </p:spPr>
      </p:pic>
    </p:spTree>
    <p:extLst>
      <p:ext uri="{BB962C8B-B14F-4D97-AF65-F5344CB8AC3E}">
        <p14:creationId xmlns:p14="http://schemas.microsoft.com/office/powerpoint/2010/main" val="3670765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C0A09-7B81-D4AA-F3F2-15FC96F5490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F7E2233-6464-D812-DACC-4ED4F49A0FE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FEB49F0-0DD7-7ABD-1F74-024AD5D0C661}"/>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CEAB9AB8-0071-A978-D32E-CD710B242215}"/>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C75E04FF-1056-B150-EA14-5B4A949431FD}"/>
              </a:ext>
            </a:extLst>
          </p:cNvPr>
          <p:cNvSpPr txBox="1"/>
          <p:nvPr/>
        </p:nvSpPr>
        <p:spPr>
          <a:xfrm>
            <a:off x="5648631" y="1538056"/>
            <a:ext cx="6085501" cy="4739311"/>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وقد تتضمن القصة الصحفية إلى جانب هذا النص التوضيحات البصرية المتنوعة مثل: الرسوم البيانية المختلفة والجداول والخرائط أو الجداول الزمنية التي تتسم بالتفاعلية والكثرة مقارنة بالانفوجراف</a:t>
            </a:r>
            <a:r>
              <a:rPr lang="ar-EG" sz="2800" b="1">
                <a:latin typeface="Simplified Arabic" panose="02020603050405020304" pitchFamily="18" charset="-78"/>
                <a:ea typeface="Calibri" panose="020F0502020204030204" pitchFamily="34" charset="0"/>
                <a:cs typeface="Simplified Arabic" panose="02020603050405020304" pitchFamily="18" charset="-78"/>
              </a:rPr>
              <a:t>يك</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الذي يستخدم الأشكال البسيطة،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فالاختلاف الرئيسي هنا هو أن الإنفوجرافيك قد لا يحتوي على عنصر النص بعكس القصة الصحفية في صحافة البيانات التي دائما تحتوي على نصوص كبيرة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descr="Several papers with graphs and charts&#10;&#10;Description automatically generated">
            <a:extLst>
              <a:ext uri="{FF2B5EF4-FFF2-40B4-BE49-F238E27FC236}">
                <a16:creationId xmlns:a16="http://schemas.microsoft.com/office/drawing/2014/main" id="{10B31A37-5C94-4535-A13B-F1433B02C6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837" y="1557806"/>
            <a:ext cx="5228918" cy="5008030"/>
          </a:xfrm>
          <a:prstGeom prst="rect">
            <a:avLst/>
          </a:prstGeom>
        </p:spPr>
      </p:pic>
    </p:spTree>
    <p:extLst>
      <p:ext uri="{BB962C8B-B14F-4D97-AF65-F5344CB8AC3E}">
        <p14:creationId xmlns:p14="http://schemas.microsoft.com/office/powerpoint/2010/main" val="93555863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7DD42-12F6-162F-FF0C-7473FB41524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772E306-4433-DD14-1C09-3F53EA86AAD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3C09F4B-2C96-12CE-F033-544083E04870}"/>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06CF6BE-B568-600B-8695-07DFF0C98925}"/>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سابعًا: الفرق بين صحافة البيانات والإنفوجرافيك</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9D8D422C-5DD4-CBA4-0994-8A9161CA2A45}"/>
              </a:ext>
            </a:extLst>
          </p:cNvPr>
          <p:cNvSpPr txBox="1"/>
          <p:nvPr/>
        </p:nvSpPr>
        <p:spPr>
          <a:xfrm>
            <a:off x="5621830" y="1520865"/>
            <a:ext cx="5854890" cy="388311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.4</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من حيث درجة البساطة والتعقيد</a:t>
            </a:r>
            <a:r>
              <a:rPr lang="ar-EG"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فالإنفوجرافيك يتسم بالبساطة بشكل كبير حيث يستهدف الجمهور العادي، بينما القصص الصحفية المدفوعة بالبيانات تختلف في درجة البساطة والتعقيد، فقد تتسم القصة الصحفية بالتعقيد الشديد سواء في النصوص أو التوضيحات البصرية المصاحبة لها وقد تتوجه إلى جمهور متخصص يتمتع بدرجات عالية من الثقافة.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descr="A close-up of a chart&#10;&#10;Description automatically generated">
            <a:extLst>
              <a:ext uri="{FF2B5EF4-FFF2-40B4-BE49-F238E27FC236}">
                <a16:creationId xmlns:a16="http://schemas.microsoft.com/office/drawing/2014/main" id="{89D90BDE-8C0E-0BF9-CA41-91A9FB9CD4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009" y="1637071"/>
            <a:ext cx="5160037" cy="4939443"/>
          </a:xfrm>
          <a:prstGeom prst="rect">
            <a:avLst/>
          </a:prstGeom>
        </p:spPr>
      </p:pic>
    </p:spTree>
    <p:extLst>
      <p:ext uri="{BB962C8B-B14F-4D97-AF65-F5344CB8AC3E}">
        <p14:creationId xmlns:p14="http://schemas.microsoft.com/office/powerpoint/2010/main" val="359220318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A4E49E21-8C5B-0EE1-5B9F-37672411ACBF}"/>
              </a:ext>
            </a:extLst>
          </p:cNvPr>
          <p:cNvSpPr txBox="1"/>
          <p:nvPr/>
        </p:nvSpPr>
        <p:spPr>
          <a:xfrm>
            <a:off x="3308608" y="1329843"/>
            <a:ext cx="7898159" cy="4690515"/>
          </a:xfrm>
          <a:prstGeom prst="rect">
            <a:avLst/>
          </a:prstGeom>
          <a:noFill/>
        </p:spPr>
        <p:txBody>
          <a:bodyPr wrap="square" rtlCol="0">
            <a:spAutoFit/>
          </a:bodyPr>
          <a:lstStyle/>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أولًا: مفهوم الإنفوجرافيك.</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ثانيًا: مكونات الإنفوجرافيك. </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ثالثًا: أنواع الإنفوجرافيك.</a:t>
            </a:r>
            <a:endParaRPr lang="en-US" sz="32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رابعًا: وظائف الإنفوجرافيك</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خامسًا:</a:t>
            </a:r>
            <a:r>
              <a:rPr lang="ar-SA" sz="3200" b="1">
                <a:effectLst/>
                <a:ea typeface="Calibri" panose="020F0502020204030204" pitchFamily="34" charset="0"/>
                <a:cs typeface="Simplified Arabic" panose="02020603050405020304" pitchFamily="18" charset="-78"/>
              </a:rPr>
              <a:t> مبادئ وشروط تصميم الإنفوجرافيك الناجح</a:t>
            </a:r>
            <a:r>
              <a:rPr lang="ar-EG" sz="3200" b="1">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سادسًا: أدوات الذكاء الاصطناعي لتصميم الإنفوجرافيك</a:t>
            </a: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30000"/>
              </a:lnSpc>
              <a:spcBef>
                <a:spcPts val="110"/>
              </a:spcBef>
              <a:spcAft>
                <a:spcPts val="110"/>
              </a:spcAft>
            </a:pPr>
            <a:r>
              <a:rPr lang="ar-EG" sz="3200" b="1">
                <a:latin typeface="Simplified Arabic" panose="02020603050405020304" pitchFamily="18" charset="-78"/>
                <a:cs typeface="Simplified Arabic" panose="02020603050405020304" pitchFamily="18" charset="-78"/>
              </a:rPr>
              <a:t>سابعًا: الفرق بين صحافة البيانات والإنفوجرافيك.</a:t>
            </a: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13815</TotalTime>
  <Words>3108</Words>
  <Application>Microsoft Office PowerPoint</Application>
  <PresentationFormat>Widescreen</PresentationFormat>
  <Paragraphs>216</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Wingdings</vt:lpstr>
      <vt:lpstr>Office Theme</vt:lpstr>
      <vt:lpstr>PowerPoint Presentation</vt:lpstr>
      <vt:lpstr>PowerPoint Presentation</vt:lpstr>
      <vt:lpstr>أولًا: مفهوم الإنفوجرافيك</vt:lpstr>
      <vt:lpstr>أولًا: مفهوم الإنفوجرافيك</vt:lpstr>
      <vt:lpstr>أولًا: مفهوم الإنفوجرافيك</vt:lpstr>
      <vt:lpstr>أولًا: مفهوم الإنفوجرافيك</vt:lpstr>
      <vt:lpstr>أولًا: مفهوم الإنفوجرافيك</vt:lpstr>
      <vt:lpstr>ثانيًا: مكونات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ثالثًا: أنواع الإنفوجرافيك</vt:lpstr>
      <vt:lpstr>رابعًا: وظائف الإنفوجرافيك</vt:lpstr>
      <vt:lpstr>رابعًا: وظائف الإنفوجرافيك</vt:lpstr>
      <vt:lpstr>رابعًا: وظائف الإنفوجرافيك</vt:lpstr>
      <vt:lpstr>خامسًا: مبادئ وشروط تصميم الإنفوجرافيك الناجح</vt:lpstr>
      <vt:lpstr>خامسًا: مبادئ وشروط تصميم الإنفوجرافيك الناجح</vt:lpstr>
      <vt:lpstr>خامسًا: مبادئ وشروط تصميم الإنفوجرافيك الناجح</vt:lpstr>
      <vt:lpstr>خامسًا: مبادئ وشروط تصميم الإنفوجرافيك الناجح</vt:lpstr>
      <vt:lpstr>خامسًا: مبادئ وشروط تصميم الإنفوجرافيك الناجح</vt:lpstr>
      <vt:lpstr>سادسًا: أدوات الذكاء الاصطناعي لتصميم الإنفوجرافيك </vt:lpstr>
      <vt:lpstr>سابعًا: الفرق بين صحافة البيانات والإنفوجرافيك</vt:lpstr>
      <vt:lpstr>سابعًا: الفرق بين صحافة البيانات والإنفوجرافيك</vt:lpstr>
      <vt:lpstr>سابعًا: الفرق بين صحافة البيانات والإنفوجرافيك</vt:lpstr>
      <vt:lpstr>سابعًا: الفرق بين صحافة البيانات والإنفوجرافيك</vt:lpstr>
      <vt:lpstr>سابعًا: الفرق بين صحافة البيانات والإنفوجرافيك</vt:lpstr>
      <vt:lpstr>سابعًا: الفرق بين صحافة البيانات والإنفوجرافيك</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1157</cp:revision>
  <dcterms:created xsi:type="dcterms:W3CDTF">2023-04-29T09:08:00Z</dcterms:created>
  <dcterms:modified xsi:type="dcterms:W3CDTF">2024-11-05T20:32:14Z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