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0" r:id="rId4"/>
    <p:sldMasterId id="2147483715" r:id="rId5"/>
  </p:sldMasterIdLst>
  <p:notesMasterIdLst>
    <p:notesMasterId r:id="rId5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Lst>
  <p:sldSz cx="14630400" cy="8229600"/>
  <p:notesSz cx="6858000" cy="9144000"/>
  <p:kinsoku lang="zh-CN" invalStChars="!%),.:;?]}¨·ˇˉ་―‖’”…‰∶、。〃々〉》」』】〕〗！＂＇％），．：；？］｀｜｝～￠" invalEndChars="([{·‘“〈《「『【〔〖（．［｛￡￥"/>
  <p:defaultTextStyle>
    <a:defPPr>
      <a:defRPr lang="zh-CN"/>
    </a:defPPr>
    <a:lvl1pPr marL="0" indent="0" algn="l" defTabSz="914400" eaLnBrk="1" fontAlgn="auto" latinLnBrk="0" hangingPunct="1">
      <a:buNone/>
      <a:defRPr sz="1800" kern="1200">
        <a:solidFill>
          <a:schemeClr val="tx1"/>
        </a:solidFill>
        <a:latin typeface="Droid Sans" charset="0"/>
        <a:ea typeface="宋体" charset="0"/>
        <a:cs typeface="Droid Sans" charset="0"/>
      </a:defRPr>
    </a:lvl1pPr>
    <a:lvl2pPr marL="457200" indent="0" algn="l" defTabSz="914400" eaLnBrk="1" fontAlgn="auto" latinLnBrk="0" hangingPunct="1">
      <a:buNone/>
      <a:defRPr sz="1800" kern="1200">
        <a:solidFill>
          <a:schemeClr val="tx1"/>
        </a:solidFill>
        <a:latin typeface="Droid Sans" charset="0"/>
        <a:ea typeface="宋体" charset="0"/>
        <a:cs typeface="Droid Sans" charset="0"/>
      </a:defRPr>
    </a:lvl2pPr>
    <a:lvl3pPr marL="914400" indent="0" algn="l" defTabSz="914400" eaLnBrk="1" fontAlgn="auto" latinLnBrk="0" hangingPunct="1">
      <a:buNone/>
      <a:defRPr sz="1800" kern="1200">
        <a:solidFill>
          <a:schemeClr val="tx1"/>
        </a:solidFill>
        <a:latin typeface="Droid Sans" charset="0"/>
        <a:ea typeface="宋体" charset="0"/>
        <a:cs typeface="Droid Sans" charset="0"/>
      </a:defRPr>
    </a:lvl3pPr>
    <a:lvl4pPr marL="1371600" indent="0" algn="l" defTabSz="914400" eaLnBrk="1" fontAlgn="auto" latinLnBrk="0" hangingPunct="1">
      <a:buNone/>
      <a:defRPr sz="1800" kern="1200">
        <a:solidFill>
          <a:schemeClr val="tx1"/>
        </a:solidFill>
        <a:latin typeface="Droid Sans" charset="0"/>
        <a:ea typeface="宋体" charset="0"/>
        <a:cs typeface="Droid Sans" charset="0"/>
      </a:defRPr>
    </a:lvl4pPr>
    <a:lvl5pPr marL="1828800" indent="0" algn="l" defTabSz="914400" eaLnBrk="1" fontAlgn="auto" latinLnBrk="0" hangingPunct="1">
      <a:buNone/>
      <a:defRPr sz="1800" kern="1200">
        <a:solidFill>
          <a:schemeClr val="tx1"/>
        </a:solidFill>
        <a:latin typeface="Droid Sans" charset="0"/>
        <a:ea typeface="宋体" charset="0"/>
        <a:cs typeface="Droid Sans" charset="0"/>
      </a:defRPr>
    </a:lvl5pPr>
    <a:lvl6pPr marL="2286000" indent="0" algn="l" defTabSz="914400" eaLnBrk="1" fontAlgn="auto" latinLnBrk="0" hangingPunct="1">
      <a:buNone/>
      <a:defRPr sz="1800" kern="1200">
        <a:solidFill>
          <a:schemeClr val="tx1"/>
        </a:solidFill>
        <a:latin typeface="Droid Sans" charset="0"/>
        <a:ea typeface="宋体" charset="0"/>
        <a:cs typeface="Droid Sans" charset="0"/>
      </a:defRPr>
    </a:lvl6pPr>
    <a:lvl7pPr marL="2743200" indent="0" algn="l" defTabSz="914400" eaLnBrk="1" fontAlgn="auto" latinLnBrk="0" hangingPunct="1">
      <a:buNone/>
      <a:defRPr sz="1800" kern="1200">
        <a:solidFill>
          <a:schemeClr val="tx1"/>
        </a:solidFill>
        <a:latin typeface="Droid Sans" charset="0"/>
        <a:ea typeface="宋体" charset="0"/>
        <a:cs typeface="Droid Sans" charset="0"/>
      </a:defRPr>
    </a:lvl7pPr>
    <a:lvl8pPr marL="3200400" indent="0" algn="l" defTabSz="914400" eaLnBrk="1" fontAlgn="auto" latinLnBrk="0" hangingPunct="1">
      <a:buNone/>
      <a:defRPr sz="1800" kern="1200">
        <a:solidFill>
          <a:schemeClr val="tx1"/>
        </a:solidFill>
        <a:latin typeface="Droid Sans" charset="0"/>
        <a:ea typeface="宋体" charset="0"/>
        <a:cs typeface="Droid Sans" charset="0"/>
      </a:defRPr>
    </a:lvl8pPr>
    <a:lvl9pPr marL="3200400" indent="0" algn="l" defTabSz="914400" eaLnBrk="1" fontAlgn="auto" latinLnBrk="0" hangingPunct="1">
      <a:buNone/>
      <a:defRPr sz="1800" kern="1200">
        <a:solidFill>
          <a:schemeClr val="tx1"/>
        </a:solidFill>
        <a:latin typeface="Droid Sans" charset="0"/>
        <a:ea typeface="宋体" charset="0"/>
        <a:cs typeface="Droid Sans"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9500" autoAdjust="0"/>
  </p:normalViewPr>
  <p:slideViewPr>
    <p:cSldViewPr snapToGrid="0" snapToObjects="1">
      <p:cViewPr varScale="1">
        <p:scale>
          <a:sx n="59" d="100"/>
          <a:sy n="59" d="100"/>
        </p:scale>
        <p:origin x="708" y="76"/>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7" d="100"/>
          <a:sy n="57" d="100"/>
        </p:scale>
        <p:origin x="0" y="0"/>
      </p:cViewPr>
      <p:guideLst/>
    </p:cSldViewPr>
  </p:notes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00137"/>
      </p:ext>
    </p:extLst>
  </p:cSld>
  <p:clrMap bg1="lt1" tx1="dk1" bg2="lt2" tx2="dk2" accent1="accent1" accent2="accent2" accent3="accent3" accent4="accent4" accent5="accent5" accent6="accent6" hlink="hlink" folHlink="folHlink"/>
  <p:hf hdr="0" ftr="0" dt="0"/>
  <p:notesStyle>
    <a:lvl1pPr marL="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1pPr>
    <a:lvl2pPr marL="457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2pPr>
    <a:lvl3pPr marL="914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3pPr>
    <a:lvl4pPr marL="13716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4pPr>
    <a:lvl5pPr marL="18288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5pPr>
    <a:lvl6pPr marL="22860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6pPr>
    <a:lvl7pPr marL="2743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7pPr>
    <a:lvl8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8pPr>
    <a:lvl9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Calibri" charset="0"/>
        <a:ea typeface="等线" charset="0"/>
        <a:cs typeface="Calibri" charset="0"/>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5" name="Text box"/>
          <p:cNvSpPr>
            <a:spLocks noGrp="1"/>
          </p:cNvSpPr>
          <p:nvPr>
            <p:ph type="sldNum" idx="5"/>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r" eaLnBrk="1" fontAlgn="auto" latinLnBrk="0" hangingPunct="1">
              <a:lnSpc>
                <a:spcPct val="100000"/>
              </a:lnSpc>
              <a:spcBef>
                <a:spcPts val="0"/>
              </a:spcBef>
              <a:spcAft>
                <a:spcPts val="0"/>
              </a:spcAft>
              <a:buNone/>
            </a:pPr>
            <a:fld id="{CAD2D6BD-DE1B-4B5F-8B41-2702339687B9}" type="slidenum">
              <a:rPr lang="en-US" altLang="zh-CN" sz="1200" b="0" i="0" u="none" strike="noStrike" kern="1200" cap="none" spc="0" baseline="0">
                <a:solidFill>
                  <a:srgbClr val="000000"/>
                </a:solidFill>
                <a:latin typeface="Calibri" charset="0"/>
                <a:ea typeface="等线" charset="0"/>
                <a:cs typeface="Calibri" charset="0"/>
              </a:rPr>
              <a:t>1</a:t>
            </a:fld>
            <a:endParaRPr lang="zh-CN" altLang="en-US" sz="1200" b="0" i="0" u="none" strike="noStrike" kern="120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256655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8" name="Text box"/>
          <p:cNvSpPr>
            <a:spLocks noGrp="1"/>
          </p:cNvSpPr>
          <p:nvPr>
            <p:ph type="sldNum" idx="5"/>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fld id="{CAD2D6BD-DE1B-4B5F-8B41-2702339687B9}" type="slidenum">
              <a:rPr lang="en-US" altLang="zh-CN" sz="1800" b="0" i="0" u="none" strike="noStrike" kern="1200" cap="none" spc="0" baseline="0">
                <a:solidFill>
                  <a:srgbClr val="000000"/>
                </a:solidFill>
                <a:latin typeface="Calibri" charset="0"/>
                <a:ea typeface="等线" charset="0"/>
                <a:cs typeface="Calibri" charset="0"/>
              </a:rPr>
              <a:t>2</a:t>
            </a:fld>
            <a:endParaRPr lang="zh-CN" altLang="en-US" sz="1800" b="0" i="0" u="none" strike="noStrike" kern="120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44674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a:t>
            </a:fld>
            <a:endParaRPr lang="zh-CN" altLang="en-US"/>
          </a:p>
        </p:txBody>
      </p:sp>
    </p:spTree>
    <p:extLst>
      <p:ext uri="{BB962C8B-B14F-4D97-AF65-F5344CB8AC3E}">
        <p14:creationId xmlns:p14="http://schemas.microsoft.com/office/powerpoint/2010/main" val="601289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7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a:t>
            </a:fld>
            <a:endParaRPr lang="zh-CN" altLang="en-US"/>
          </a:p>
        </p:txBody>
      </p:sp>
    </p:spTree>
    <p:extLst>
      <p:ext uri="{BB962C8B-B14F-4D97-AF65-F5344CB8AC3E}">
        <p14:creationId xmlns:p14="http://schemas.microsoft.com/office/powerpoint/2010/main" val="11466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8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8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5</a:t>
            </a:fld>
            <a:endParaRPr lang="zh-CN" altLang="en-US"/>
          </a:p>
        </p:txBody>
      </p:sp>
    </p:spTree>
    <p:extLst>
      <p:ext uri="{BB962C8B-B14F-4D97-AF65-F5344CB8AC3E}">
        <p14:creationId xmlns:p14="http://schemas.microsoft.com/office/powerpoint/2010/main" val="542075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0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0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6</a:t>
            </a:fld>
            <a:endParaRPr lang="zh-CN" altLang="en-US"/>
          </a:p>
        </p:txBody>
      </p:sp>
    </p:spTree>
    <p:extLst>
      <p:ext uri="{BB962C8B-B14F-4D97-AF65-F5344CB8AC3E}">
        <p14:creationId xmlns:p14="http://schemas.microsoft.com/office/powerpoint/2010/main" val="1431317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2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2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7</a:t>
            </a:fld>
            <a:endParaRPr lang="zh-CN" altLang="en-US"/>
          </a:p>
        </p:txBody>
      </p:sp>
    </p:spTree>
    <p:extLst>
      <p:ext uri="{BB962C8B-B14F-4D97-AF65-F5344CB8AC3E}">
        <p14:creationId xmlns:p14="http://schemas.microsoft.com/office/powerpoint/2010/main" val="235483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2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2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8</a:t>
            </a:fld>
            <a:endParaRPr lang="zh-CN" altLang="en-US"/>
          </a:p>
        </p:txBody>
      </p:sp>
    </p:spTree>
    <p:extLst>
      <p:ext uri="{BB962C8B-B14F-4D97-AF65-F5344CB8AC3E}">
        <p14:creationId xmlns:p14="http://schemas.microsoft.com/office/powerpoint/2010/main" val="605836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4"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35"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36"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9</a:t>
            </a:fld>
            <a:endParaRPr lang="zh-CN" altLang="en-US"/>
          </a:p>
        </p:txBody>
      </p:sp>
    </p:spTree>
    <p:extLst>
      <p:ext uri="{BB962C8B-B14F-4D97-AF65-F5344CB8AC3E}">
        <p14:creationId xmlns:p14="http://schemas.microsoft.com/office/powerpoint/2010/main" val="1783962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6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6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10</a:t>
            </a:fld>
            <a:endParaRPr lang="zh-CN" altLang="en-US"/>
          </a:p>
        </p:txBody>
      </p:sp>
    </p:spTree>
    <p:extLst>
      <p:ext uri="{BB962C8B-B14F-4D97-AF65-F5344CB8AC3E}">
        <p14:creationId xmlns:p14="http://schemas.microsoft.com/office/powerpoint/2010/main" val="172998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6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7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11</a:t>
            </a:fld>
            <a:endParaRPr lang="zh-CN" altLang="en-US"/>
          </a:p>
        </p:txBody>
      </p:sp>
    </p:spTree>
    <p:extLst>
      <p:ext uri="{BB962C8B-B14F-4D97-AF65-F5344CB8AC3E}">
        <p14:creationId xmlns:p14="http://schemas.microsoft.com/office/powerpoint/2010/main" val="2002954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18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18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12</a:t>
            </a:fld>
            <a:endParaRPr lang="zh-CN" altLang="en-US"/>
          </a:p>
        </p:txBody>
      </p:sp>
    </p:spTree>
    <p:extLst>
      <p:ext uri="{BB962C8B-B14F-4D97-AF65-F5344CB8AC3E}">
        <p14:creationId xmlns:p14="http://schemas.microsoft.com/office/powerpoint/2010/main" val="2015367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0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0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13</a:t>
            </a:fld>
            <a:endParaRPr lang="zh-CN" altLang="en-US"/>
          </a:p>
        </p:txBody>
      </p:sp>
    </p:spTree>
    <p:extLst>
      <p:ext uri="{BB962C8B-B14F-4D97-AF65-F5344CB8AC3E}">
        <p14:creationId xmlns:p14="http://schemas.microsoft.com/office/powerpoint/2010/main" val="1201198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2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2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14</a:t>
            </a:fld>
            <a:endParaRPr lang="zh-CN" altLang="en-US"/>
          </a:p>
        </p:txBody>
      </p:sp>
    </p:spTree>
    <p:extLst>
      <p:ext uri="{BB962C8B-B14F-4D97-AF65-F5344CB8AC3E}">
        <p14:creationId xmlns:p14="http://schemas.microsoft.com/office/powerpoint/2010/main" val="18468078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3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3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15</a:t>
            </a:fld>
            <a:endParaRPr lang="zh-CN" altLang="en-US"/>
          </a:p>
        </p:txBody>
      </p:sp>
    </p:spTree>
    <p:extLst>
      <p:ext uri="{BB962C8B-B14F-4D97-AF65-F5344CB8AC3E}">
        <p14:creationId xmlns:p14="http://schemas.microsoft.com/office/powerpoint/2010/main" val="1552256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5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5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16</a:t>
            </a:fld>
            <a:endParaRPr lang="zh-CN" altLang="en-US"/>
          </a:p>
        </p:txBody>
      </p:sp>
    </p:spTree>
    <p:extLst>
      <p:ext uri="{BB962C8B-B14F-4D97-AF65-F5344CB8AC3E}">
        <p14:creationId xmlns:p14="http://schemas.microsoft.com/office/powerpoint/2010/main" val="10925968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7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7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17</a:t>
            </a:fld>
            <a:endParaRPr lang="zh-CN" altLang="en-US"/>
          </a:p>
        </p:txBody>
      </p:sp>
    </p:spTree>
    <p:extLst>
      <p:ext uri="{BB962C8B-B14F-4D97-AF65-F5344CB8AC3E}">
        <p14:creationId xmlns:p14="http://schemas.microsoft.com/office/powerpoint/2010/main" val="10410799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29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29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18</a:t>
            </a:fld>
            <a:endParaRPr lang="zh-CN" altLang="en-US"/>
          </a:p>
        </p:txBody>
      </p:sp>
    </p:spTree>
    <p:extLst>
      <p:ext uri="{BB962C8B-B14F-4D97-AF65-F5344CB8AC3E}">
        <p14:creationId xmlns:p14="http://schemas.microsoft.com/office/powerpoint/2010/main" val="9830337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0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0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19</a:t>
            </a:fld>
            <a:endParaRPr lang="zh-CN" altLang="en-US"/>
          </a:p>
        </p:txBody>
      </p:sp>
    </p:spTree>
    <p:extLst>
      <p:ext uri="{BB962C8B-B14F-4D97-AF65-F5344CB8AC3E}">
        <p14:creationId xmlns:p14="http://schemas.microsoft.com/office/powerpoint/2010/main" val="628474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2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2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20</a:t>
            </a:fld>
            <a:endParaRPr lang="zh-CN" altLang="en-US"/>
          </a:p>
        </p:txBody>
      </p:sp>
    </p:spTree>
    <p:extLst>
      <p:ext uri="{BB962C8B-B14F-4D97-AF65-F5344CB8AC3E}">
        <p14:creationId xmlns:p14="http://schemas.microsoft.com/office/powerpoint/2010/main" val="12333464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5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5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21</a:t>
            </a:fld>
            <a:endParaRPr lang="zh-CN" altLang="en-US"/>
          </a:p>
        </p:txBody>
      </p:sp>
    </p:spTree>
    <p:extLst>
      <p:ext uri="{BB962C8B-B14F-4D97-AF65-F5344CB8AC3E}">
        <p14:creationId xmlns:p14="http://schemas.microsoft.com/office/powerpoint/2010/main" val="8489680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6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6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22</a:t>
            </a:fld>
            <a:endParaRPr lang="zh-CN" altLang="en-US"/>
          </a:p>
        </p:txBody>
      </p:sp>
    </p:spTree>
    <p:extLst>
      <p:ext uri="{BB962C8B-B14F-4D97-AF65-F5344CB8AC3E}">
        <p14:creationId xmlns:p14="http://schemas.microsoft.com/office/powerpoint/2010/main" val="1850530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7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8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23</a:t>
            </a:fld>
            <a:endParaRPr lang="zh-CN" altLang="en-US"/>
          </a:p>
        </p:txBody>
      </p:sp>
    </p:spTree>
    <p:extLst>
      <p:ext uri="{BB962C8B-B14F-4D97-AF65-F5344CB8AC3E}">
        <p14:creationId xmlns:p14="http://schemas.microsoft.com/office/powerpoint/2010/main" val="14276454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39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39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24</a:t>
            </a:fld>
            <a:endParaRPr lang="zh-CN" altLang="en-US"/>
          </a:p>
        </p:txBody>
      </p:sp>
    </p:spTree>
    <p:extLst>
      <p:ext uri="{BB962C8B-B14F-4D97-AF65-F5344CB8AC3E}">
        <p14:creationId xmlns:p14="http://schemas.microsoft.com/office/powerpoint/2010/main" val="13925781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1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1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25</a:t>
            </a:fld>
            <a:endParaRPr lang="zh-CN" altLang="en-US"/>
          </a:p>
        </p:txBody>
      </p:sp>
    </p:spTree>
    <p:extLst>
      <p:ext uri="{BB962C8B-B14F-4D97-AF65-F5344CB8AC3E}">
        <p14:creationId xmlns:p14="http://schemas.microsoft.com/office/powerpoint/2010/main" val="1667349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3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3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26</a:t>
            </a:fld>
            <a:endParaRPr lang="zh-CN" altLang="en-US"/>
          </a:p>
        </p:txBody>
      </p:sp>
    </p:spTree>
    <p:extLst>
      <p:ext uri="{BB962C8B-B14F-4D97-AF65-F5344CB8AC3E}">
        <p14:creationId xmlns:p14="http://schemas.microsoft.com/office/powerpoint/2010/main" val="959305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4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4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27</a:t>
            </a:fld>
            <a:endParaRPr lang="zh-CN" altLang="en-US"/>
          </a:p>
        </p:txBody>
      </p:sp>
    </p:spTree>
    <p:extLst>
      <p:ext uri="{BB962C8B-B14F-4D97-AF65-F5344CB8AC3E}">
        <p14:creationId xmlns:p14="http://schemas.microsoft.com/office/powerpoint/2010/main" val="18328833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7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7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28</a:t>
            </a:fld>
            <a:endParaRPr lang="zh-CN" altLang="en-US"/>
          </a:p>
        </p:txBody>
      </p:sp>
    </p:spTree>
    <p:extLst>
      <p:ext uri="{BB962C8B-B14F-4D97-AF65-F5344CB8AC3E}">
        <p14:creationId xmlns:p14="http://schemas.microsoft.com/office/powerpoint/2010/main" val="874844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7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8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29</a:t>
            </a:fld>
            <a:endParaRPr lang="zh-CN" altLang="en-US"/>
          </a:p>
        </p:txBody>
      </p:sp>
    </p:spTree>
    <p:extLst>
      <p:ext uri="{BB962C8B-B14F-4D97-AF65-F5344CB8AC3E}">
        <p14:creationId xmlns:p14="http://schemas.microsoft.com/office/powerpoint/2010/main" val="5518694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6"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497"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498"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30</a:t>
            </a:fld>
            <a:endParaRPr lang="zh-CN" altLang="en-US"/>
          </a:p>
        </p:txBody>
      </p:sp>
    </p:spTree>
    <p:extLst>
      <p:ext uri="{BB962C8B-B14F-4D97-AF65-F5344CB8AC3E}">
        <p14:creationId xmlns:p14="http://schemas.microsoft.com/office/powerpoint/2010/main" val="9684013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1"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12"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13"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31</a:t>
            </a:fld>
            <a:endParaRPr lang="zh-CN" altLang="en-US"/>
          </a:p>
        </p:txBody>
      </p:sp>
    </p:spTree>
    <p:extLst>
      <p:ext uri="{BB962C8B-B14F-4D97-AF65-F5344CB8AC3E}">
        <p14:creationId xmlns:p14="http://schemas.microsoft.com/office/powerpoint/2010/main" val="16255746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8"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39"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40"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32</a:t>
            </a:fld>
            <a:endParaRPr lang="zh-CN" altLang="en-US"/>
          </a:p>
        </p:txBody>
      </p:sp>
    </p:spTree>
    <p:extLst>
      <p:ext uri="{BB962C8B-B14F-4D97-AF65-F5344CB8AC3E}">
        <p14:creationId xmlns:p14="http://schemas.microsoft.com/office/powerpoint/2010/main" val="19845998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5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5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33</a:t>
            </a:fld>
            <a:endParaRPr lang="zh-CN" altLang="en-US"/>
          </a:p>
        </p:txBody>
      </p:sp>
    </p:spTree>
    <p:extLst>
      <p:ext uri="{BB962C8B-B14F-4D97-AF65-F5344CB8AC3E}">
        <p14:creationId xmlns:p14="http://schemas.microsoft.com/office/powerpoint/2010/main" val="9486857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58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58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34</a:t>
            </a:fld>
            <a:endParaRPr lang="zh-CN" altLang="en-US"/>
          </a:p>
        </p:txBody>
      </p:sp>
    </p:spTree>
    <p:extLst>
      <p:ext uri="{BB962C8B-B14F-4D97-AF65-F5344CB8AC3E}">
        <p14:creationId xmlns:p14="http://schemas.microsoft.com/office/powerpoint/2010/main" val="19968041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05"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06"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35</a:t>
            </a:fld>
            <a:endParaRPr lang="zh-CN" altLang="en-US"/>
          </a:p>
        </p:txBody>
      </p:sp>
    </p:spTree>
    <p:extLst>
      <p:ext uri="{BB962C8B-B14F-4D97-AF65-F5344CB8AC3E}">
        <p14:creationId xmlns:p14="http://schemas.microsoft.com/office/powerpoint/2010/main" val="13137635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1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1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36</a:t>
            </a:fld>
            <a:endParaRPr lang="zh-CN" altLang="en-US"/>
          </a:p>
        </p:txBody>
      </p:sp>
    </p:spTree>
    <p:extLst>
      <p:ext uri="{BB962C8B-B14F-4D97-AF65-F5344CB8AC3E}">
        <p14:creationId xmlns:p14="http://schemas.microsoft.com/office/powerpoint/2010/main" val="101958768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1"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32"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33"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37</a:t>
            </a:fld>
            <a:endParaRPr lang="zh-CN" altLang="en-US"/>
          </a:p>
        </p:txBody>
      </p:sp>
    </p:spTree>
    <p:extLst>
      <p:ext uri="{BB962C8B-B14F-4D97-AF65-F5344CB8AC3E}">
        <p14:creationId xmlns:p14="http://schemas.microsoft.com/office/powerpoint/2010/main" val="7557039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7"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58"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59"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38</a:t>
            </a:fld>
            <a:endParaRPr lang="zh-CN" altLang="en-US"/>
          </a:p>
        </p:txBody>
      </p:sp>
    </p:spTree>
    <p:extLst>
      <p:ext uri="{BB962C8B-B14F-4D97-AF65-F5344CB8AC3E}">
        <p14:creationId xmlns:p14="http://schemas.microsoft.com/office/powerpoint/2010/main" val="11093797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5"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686"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687"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39</a:t>
            </a:fld>
            <a:endParaRPr lang="zh-CN" altLang="en-US"/>
          </a:p>
        </p:txBody>
      </p:sp>
    </p:spTree>
    <p:extLst>
      <p:ext uri="{BB962C8B-B14F-4D97-AF65-F5344CB8AC3E}">
        <p14:creationId xmlns:p14="http://schemas.microsoft.com/office/powerpoint/2010/main" val="19842216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70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0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40</a:t>
            </a:fld>
            <a:endParaRPr lang="zh-CN" altLang="en-US"/>
          </a:p>
        </p:txBody>
      </p:sp>
    </p:spTree>
    <p:extLst>
      <p:ext uri="{BB962C8B-B14F-4D97-AF65-F5344CB8AC3E}">
        <p14:creationId xmlns:p14="http://schemas.microsoft.com/office/powerpoint/2010/main" val="16966746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0"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741"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42"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41</a:t>
            </a:fld>
            <a:endParaRPr lang="zh-CN" altLang="en-US"/>
          </a:p>
        </p:txBody>
      </p:sp>
    </p:spTree>
    <p:extLst>
      <p:ext uri="{BB962C8B-B14F-4D97-AF65-F5344CB8AC3E}">
        <p14:creationId xmlns:p14="http://schemas.microsoft.com/office/powerpoint/2010/main" val="17636000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3"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764"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65"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42</a:t>
            </a:fld>
            <a:endParaRPr lang="zh-CN" altLang="en-US"/>
          </a:p>
        </p:txBody>
      </p:sp>
    </p:spTree>
    <p:extLst>
      <p:ext uri="{BB962C8B-B14F-4D97-AF65-F5344CB8AC3E}">
        <p14:creationId xmlns:p14="http://schemas.microsoft.com/office/powerpoint/2010/main" val="8354975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2"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783"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784"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43</a:t>
            </a:fld>
            <a:endParaRPr lang="zh-CN" altLang="en-US"/>
          </a:p>
        </p:txBody>
      </p:sp>
    </p:spTree>
    <p:extLst>
      <p:ext uri="{BB962C8B-B14F-4D97-AF65-F5344CB8AC3E}">
        <p14:creationId xmlns:p14="http://schemas.microsoft.com/office/powerpoint/2010/main" val="120453509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9" name="Object"/>
          <p:cNvSpPr>
            <a:spLocks noGrp="1" noRot="1" noChangeAspect="1"/>
          </p:cNvSpPr>
          <p:nvPr>
            <p:ph type="sldImg"/>
          </p:nvPr>
        </p:nvSpPr>
        <p:spPr>
          <a:xfrm>
            <a:off x="0" y="0"/>
            <a:ext cx="0" cy="0"/>
          </a:xfrm>
          <a:prstGeom prst="rect">
            <a:avLst/>
          </a:prstGeom>
          <a:noFill/>
          <a:ln w="12700" cap="flat" cmpd="sng">
            <a:noFill/>
            <a:prstDash val="solid"/>
            <a:miter/>
          </a:ln>
        </p:spPr>
      </p:sp>
      <p:sp>
        <p:nvSpPr>
          <p:cNvPr id="810" name="Text box"/>
          <p:cNvSpPr>
            <a:spLocks noGrp="1"/>
          </p:cNvSpPr>
          <p:nvPr>
            <p:ph type="body" idx="1"/>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endParaRPr lang="zh-CN" altLang="en-US"/>
          </a:p>
        </p:txBody>
      </p:sp>
      <p:sp>
        <p:nvSpPr>
          <p:cNvPr id="811" name="Text box"/>
          <p:cNvSpPr>
            <a:spLocks noGrp="1"/>
          </p:cNvSpPr>
          <p:nvPr>
            <p:ph type="sldNum" idx="10"/>
          </p:nvPr>
        </p:nvSpPr>
        <p:spPr>
          <a:xfrm>
            <a:off x="0" y="0"/>
            <a:ext cx="0" cy="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44</a:t>
            </a:fld>
            <a:endParaRPr lang="zh-CN" altLang="en-US"/>
          </a:p>
        </p:txBody>
      </p:sp>
    </p:spTree>
    <p:extLst>
      <p:ext uri="{BB962C8B-B14F-4D97-AF65-F5344CB8AC3E}">
        <p14:creationId xmlns:p14="http://schemas.microsoft.com/office/powerpoint/2010/main" val="2021412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ext box"/>
          <p:cNvSpPr>
            <a:spLocks noGrp="1"/>
          </p:cNvSpPr>
          <p:nvPr>
            <p:ph type="ctrTitle"/>
          </p:nvPr>
        </p:nvSpPr>
        <p:spPr>
          <a:xfrm>
            <a:off x="1097280" y="2556510"/>
            <a:ext cx="12435840" cy="1764030"/>
          </a:xfrm>
        </p:spPr>
        <p:txBody>
          <a:bodyPr/>
          <a:lstStyle/>
          <a:p>
            <a:r>
              <a:rPr lang="zh-CN" altLang="en-US"/>
              <a:t>单击此处编辑母版标题样式</a:t>
            </a:r>
          </a:p>
        </p:txBody>
      </p:sp>
      <p:sp>
        <p:nvSpPr>
          <p:cNvPr id="3" name="Text box"/>
          <p:cNvSpPr>
            <a:spLocks noGrp="1"/>
          </p:cNvSpPr>
          <p:nvPr>
            <p:ph type="subTitle" idx="1"/>
          </p:nvPr>
        </p:nvSpPr>
        <p:spPr>
          <a:xfrm>
            <a:off x="2194560" y="4663440"/>
            <a:ext cx="10241280" cy="210312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472013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431045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ext box"/>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Text box"/>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964881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819729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lvl1pPr>
              <a:defRPr/>
            </a:lvl1pPr>
          </a:lstStyle>
          <a:p>
            <a:r>
              <a:rPr lang="zh-CN" altLang="en-US"/>
              <a:t>单击此处编辑母版标题样式</a:t>
            </a:r>
          </a:p>
        </p:txBody>
      </p:sp>
      <p:sp>
        <p:nvSpPr>
          <p:cNvPr id="3" name="Text box"/>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Text box"/>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Text box"/>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8" name="Text box"/>
          <p:cNvSpPr>
            <a:spLocks noGrp="1"/>
          </p:cNvSpPr>
          <p:nvPr>
            <p:ph type="ftr" sz="quarter" idx="11"/>
          </p:nvPr>
        </p:nvSpPr>
        <p:spPr/>
        <p:txBody>
          <a:bodyPr/>
          <a:lstStyle/>
          <a:p>
            <a:endParaRPr lang="zh-CN" altLang="en-US"/>
          </a:p>
        </p:txBody>
      </p:sp>
      <p:sp>
        <p:nvSpPr>
          <p:cNvPr id="9"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94743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4" name="Text box"/>
          <p:cNvSpPr>
            <a:spLocks noGrp="1"/>
          </p:cNvSpPr>
          <p:nvPr>
            <p:ph type="ftr" sz="quarter" idx="11"/>
          </p:nvPr>
        </p:nvSpPr>
        <p:spPr/>
        <p:txBody>
          <a:bodyPr/>
          <a:lstStyle/>
          <a:p>
            <a:endParaRPr lang="zh-CN" altLang="en-US"/>
          </a:p>
        </p:txBody>
      </p:sp>
      <p:sp>
        <p:nvSpPr>
          <p:cNvPr id="5"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937077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3" name="Text box"/>
          <p:cNvSpPr>
            <a:spLocks noGrp="1"/>
          </p:cNvSpPr>
          <p:nvPr>
            <p:ph type="ftr" sz="quarter" idx="11"/>
          </p:nvPr>
        </p:nvSpPr>
        <p:spPr/>
        <p:txBody>
          <a:bodyPr/>
          <a:lstStyle/>
          <a:p>
            <a:endParaRPr lang="zh-CN" altLang="en-US"/>
          </a:p>
        </p:txBody>
      </p:sp>
      <p:sp>
        <p:nvSpPr>
          <p:cNvPr id="4"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857598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ext box"/>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Text box"/>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054866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ext box"/>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Text box"/>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box"/>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137070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11726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Text box"/>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Text box"/>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4257226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86650586"/>
      </p:ext>
    </p:extLst>
  </p:cSld>
  <p:clrMapOvr>
    <a:masterClrMapping/>
  </p:clrMapOvr>
  <p:hf sldNum="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6459909"/>
      </p:ext>
    </p:extLst>
  </p:cSld>
  <p:clrMapOvr>
    <a:masterClrMapping/>
  </p:clrMapOvr>
  <p:hf sldNum="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1747109"/>
      </p:ext>
    </p:extLst>
  </p:cSld>
  <p:clrMapOvr>
    <a:masterClrMapping/>
  </p:clrMapOvr>
  <p:hf sldNum="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5474588"/>
      </p:ext>
    </p:extLst>
  </p:cSld>
  <p:clrMapOvr>
    <a:masterClrMapping/>
  </p:clrMapOvr>
  <p:hf sldNum="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1005221"/>
      </p:ext>
    </p:extLst>
  </p:cSld>
  <p:clrMapOvr>
    <a:masterClrMapping/>
  </p:clrMapOvr>
  <p:hf sldNum="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3989475"/>
      </p:ext>
    </p:extLst>
  </p:cSld>
  <p:clrMapOvr>
    <a:masterClrMapping/>
  </p:clrMapOvr>
  <p:hf sldNum="0"/>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4620685"/>
      </p:ext>
    </p:extLst>
  </p:cSld>
  <p:clrMapOvr>
    <a:masterClrMapping/>
  </p:clrMapOvr>
  <p:hf sldNum="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7648106"/>
      </p:ext>
    </p:extLst>
  </p:cSld>
  <p:clrMapOvr>
    <a:masterClrMapping/>
  </p:clrMapOvr>
  <p:hf sldNum="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0483878"/>
      </p:ext>
    </p:extLst>
  </p:cSld>
  <p:clrMapOvr>
    <a:masterClrMapping/>
  </p:clrMapOvr>
  <p:hf sldNum="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1375880"/>
      </p:ext>
    </p:extLst>
  </p:cSld>
  <p:clrMapOvr>
    <a:masterClrMapping/>
  </p:clrMapOvr>
  <p:hf sldNum="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1010823"/>
      </p:ext>
    </p:extLst>
  </p:cSld>
  <p:clrMapOvr>
    <a:masterClrMapping/>
  </p:clrMapOvr>
  <p:hf sldNum="0"/>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2047630"/>
      </p:ext>
    </p:extLst>
  </p:cSld>
  <p:clrMapOvr>
    <a:masterClrMapping/>
  </p:clrMapOvr>
  <p:hf sldNum="0"/>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9341716"/>
      </p:ext>
    </p:extLst>
  </p:cSld>
  <p:clrMapOvr>
    <a:masterClrMapping/>
  </p:clrMapOvr>
  <p:hf sldNum="0"/>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5580307"/>
      </p:ext>
    </p:extLst>
  </p:cSld>
  <p:clrMapOvr>
    <a:masterClrMapping/>
  </p:clrMapOvr>
  <p:hf sldNum="0"/>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4745866"/>
      </p:ext>
    </p:extLst>
  </p:cSld>
  <p:clrMapOvr>
    <a:masterClrMapping/>
  </p:clrMapOvr>
  <p:hf sldNum="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4274141"/>
      </p:ext>
    </p:extLst>
  </p:cSld>
  <p:clrMapOvr>
    <a:masterClrMapping/>
  </p:clrMapOvr>
  <p:hf sldNum="0"/>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94143292"/>
      </p:ext>
    </p:extLst>
  </p:cSld>
  <p:clrMapOvr>
    <a:masterClrMapping/>
  </p:clrMapOvr>
  <p:hf sldNum="0"/>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054462"/>
      </p:ext>
    </p:extLst>
  </p:cSld>
  <p:clrMapOvr>
    <a:masterClrMapping/>
  </p:clrMapOvr>
  <p:hf sldNum="0"/>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7621144"/>
      </p:ext>
    </p:extLst>
  </p:cSld>
  <p:clrMapOvr>
    <a:masterClrMapping/>
  </p:clrMapOvr>
  <p:hf sldNum="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6622894"/>
      </p:ext>
    </p:extLst>
  </p:cSld>
  <p:clrMapOvr>
    <a:masterClrMapping/>
  </p:clrMapOvr>
  <p:hf sldNum="0"/>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9766676"/>
      </p:ext>
    </p:extLst>
  </p:cSld>
  <p:clrMapOvr>
    <a:masterClrMapping/>
  </p:clrMapOvr>
  <p:hf sldNum="0"/>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1840983"/>
      </p:ext>
    </p:extLst>
  </p:cSld>
  <p:clrMapOvr>
    <a:masterClrMapping/>
  </p:clrMapOvr>
  <p:hf sldNum="0"/>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21735"/>
      </p:ext>
    </p:extLst>
  </p:cSld>
  <p:clrMapOvr>
    <a:masterClrMapping/>
  </p:clrMapOvr>
  <p:hf sldNum="0"/>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7446784"/>
      </p:ext>
    </p:extLst>
  </p:cSld>
  <p:clrMapOvr>
    <a:masterClrMapping/>
  </p:clrMapOvr>
  <p:hf sldNum="0"/>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4951915"/>
      </p:ext>
    </p:extLst>
  </p:cSld>
  <p:clrMapOvr>
    <a:masterClrMapping/>
  </p:clrMapOvr>
  <p:hf sldNum="0"/>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8318106"/>
      </p:ext>
    </p:extLst>
  </p:cSld>
  <p:clrMapOvr>
    <a:masterClrMapping/>
  </p:clrMapOvr>
  <p:hf sldNum="0"/>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0901844"/>
      </p:ext>
    </p:extLst>
  </p:cSld>
  <p:clrMapOvr>
    <a:masterClrMapping/>
  </p:clrMapOvr>
  <p:hf sldNum="0"/>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900156"/>
      </p:ext>
    </p:extLst>
  </p:cSld>
  <p:clrMapOvr>
    <a:masterClrMapping/>
  </p:clrMapOvr>
  <p:hf sldNum="0"/>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3816843"/>
      </p:ext>
    </p:extLst>
  </p:cSld>
  <p:clrMapOvr>
    <a:masterClrMapping/>
  </p:clrMapOvr>
  <p:hf sldNum="0"/>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8982970"/>
      </p:ext>
    </p:extLst>
  </p:cSld>
  <p:clrMapOvr>
    <a:masterClrMapping/>
  </p:clrMapOvr>
  <p:hf sldNum="0"/>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5692828"/>
      </p:ext>
    </p:extLst>
  </p:cSld>
  <p:clrMapOvr>
    <a:masterClrMapping/>
  </p:clrMapOvr>
  <p:hf sldNum="0"/>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8873955"/>
      </p:ext>
    </p:extLst>
  </p:cSld>
  <p:clrMapOvr>
    <a:masterClrMapping/>
  </p:clrMapOvr>
  <p:hf sldNum="0"/>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8950052"/>
      </p:ext>
    </p:extLst>
  </p:cSld>
  <p:clrMapOvr>
    <a:masterClrMapping/>
  </p:clrMapOvr>
  <p:hf sldNum="0"/>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9204021"/>
      </p:ext>
    </p:extLst>
  </p:cSld>
  <p:clrMapOvr>
    <a:masterClrMapping/>
  </p:clrMapOvr>
  <p:hf sldNum="0"/>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2479948"/>
      </p:ext>
    </p:extLst>
  </p:cSld>
  <p:clrMapOvr>
    <a:masterClrMapping/>
  </p:clrMapOvr>
  <p:hf sldNum="0"/>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20485"/>
      </p:ext>
    </p:extLst>
  </p:cSld>
  <p:clrMapOvr>
    <a:masterClrMapping/>
  </p:clrMapOvr>
  <p:hf sldNum="0"/>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1986872"/>
      </p:ext>
    </p:extLst>
  </p:cSld>
  <p:clrMapOvr>
    <a:masterClrMapping/>
  </p:clrMapOvr>
  <p:hf sldNum="0"/>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8797130"/>
      </p:ext>
    </p:extLst>
  </p:cSld>
  <p:clrMapOvr>
    <a:masterClrMapping/>
  </p:clrMapOvr>
  <p:hf sldNum="0"/>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452766"/>
      </p:ext>
    </p:extLst>
  </p:cSld>
  <p:clrMapOvr>
    <a:masterClrMapping/>
  </p:clrMapOvr>
  <p:hf sldNum="0"/>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406088"/>
      </p:ext>
    </p:extLst>
  </p:cSld>
  <p:clrMapOvr>
    <a:masterClrMapping/>
  </p:clrMapOvr>
  <p:hf sldNum="0"/>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8128325"/>
      </p:ext>
    </p:extLst>
  </p:cSld>
  <p:clrMapOvr>
    <a:masterClrMapping/>
  </p:clrMapOvr>
  <p:hf sldNum="0"/>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ext box"/>
          <p:cNvSpPr>
            <a:spLocks noGrp="1"/>
          </p:cNvSpPr>
          <p:nvPr>
            <p:ph type="ctrTitle"/>
          </p:nvPr>
        </p:nvSpPr>
        <p:spPr>
          <a:xfrm>
            <a:off x="1097280" y="2556510"/>
            <a:ext cx="12435840" cy="1764030"/>
          </a:xfrm>
        </p:spPr>
        <p:txBody>
          <a:bodyPr/>
          <a:lstStyle/>
          <a:p>
            <a:r>
              <a:rPr lang="zh-CN" altLang="en-US"/>
              <a:t>单击此处编辑母版标题样式</a:t>
            </a:r>
          </a:p>
        </p:txBody>
      </p:sp>
      <p:sp>
        <p:nvSpPr>
          <p:cNvPr id="3" name="Text box"/>
          <p:cNvSpPr>
            <a:spLocks noGrp="1"/>
          </p:cNvSpPr>
          <p:nvPr>
            <p:ph type="subTitle" idx="1"/>
          </p:nvPr>
        </p:nvSpPr>
        <p:spPr>
          <a:xfrm>
            <a:off x="2194560" y="4663440"/>
            <a:ext cx="10241280" cy="210312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90531838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8377647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ext box"/>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Text box"/>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5973226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64198588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lvl1pPr>
              <a:defRPr/>
            </a:lvl1pPr>
          </a:lstStyle>
          <a:p>
            <a:r>
              <a:rPr lang="zh-CN" altLang="en-US"/>
              <a:t>单击此处编辑母版标题样式</a:t>
            </a:r>
          </a:p>
        </p:txBody>
      </p:sp>
      <p:sp>
        <p:nvSpPr>
          <p:cNvPr id="3" name="Text box"/>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Text box"/>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Text box"/>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Text box"/>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8" name="Text box"/>
          <p:cNvSpPr>
            <a:spLocks noGrp="1"/>
          </p:cNvSpPr>
          <p:nvPr>
            <p:ph type="ftr" sz="quarter" idx="11"/>
          </p:nvPr>
        </p:nvSpPr>
        <p:spPr/>
        <p:txBody>
          <a:bodyPr/>
          <a:lstStyle/>
          <a:p>
            <a:endParaRPr lang="zh-CN" altLang="en-US"/>
          </a:p>
        </p:txBody>
      </p:sp>
      <p:sp>
        <p:nvSpPr>
          <p:cNvPr id="9"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8057130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4" name="Text box"/>
          <p:cNvSpPr>
            <a:spLocks noGrp="1"/>
          </p:cNvSpPr>
          <p:nvPr>
            <p:ph type="ftr" sz="quarter" idx="11"/>
          </p:nvPr>
        </p:nvSpPr>
        <p:spPr/>
        <p:txBody>
          <a:bodyPr/>
          <a:lstStyle/>
          <a:p>
            <a:endParaRPr lang="zh-CN" altLang="en-US"/>
          </a:p>
        </p:txBody>
      </p:sp>
      <p:sp>
        <p:nvSpPr>
          <p:cNvPr id="5"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35953971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3" name="Text box"/>
          <p:cNvSpPr>
            <a:spLocks noGrp="1"/>
          </p:cNvSpPr>
          <p:nvPr>
            <p:ph type="ftr" sz="quarter" idx="11"/>
          </p:nvPr>
        </p:nvSpPr>
        <p:spPr/>
        <p:txBody>
          <a:bodyPr/>
          <a:lstStyle/>
          <a:p>
            <a:endParaRPr lang="zh-CN" altLang="en-US"/>
          </a:p>
        </p:txBody>
      </p:sp>
      <p:sp>
        <p:nvSpPr>
          <p:cNvPr id="4"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4521884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ext box"/>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Text box"/>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2494832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ext box"/>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Text box"/>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box"/>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202059356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a:t>单击此处编辑母版标题样式</a:t>
            </a:r>
          </a:p>
        </p:txBody>
      </p:sp>
      <p:sp>
        <p:nvSpPr>
          <p:cNvPr id="3" name="Text box"/>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6301220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Text box"/>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Text box"/>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Text box"/>
          <p:cNvSpPr>
            <a:spLocks noGrp="1"/>
          </p:cNvSpPr>
          <p:nvPr>
            <p:ph type="dt" sz="half" idx="10"/>
          </p:nvPr>
        </p:nvSpPr>
        <p:spPr/>
        <p:txBody>
          <a:bodyPr/>
          <a:lstStyle/>
          <a:p>
            <a:fld id="{72514870-5082-4025-BC8A-5E070B8EB77D}" type="datetimeFigureOut">
              <a:rPr lang="zh-CN" altLang="en-US" smtClean="0"/>
              <a:t>2026/4/2</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a:t>
            </a:fld>
            <a:endParaRPr lang="zh-CN" altLang="en-US"/>
          </a:p>
        </p:txBody>
      </p:sp>
    </p:spTree>
    <p:extLst>
      <p:ext uri="{BB962C8B-B14F-4D97-AF65-F5344CB8AC3E}">
        <p14:creationId xmlns:p14="http://schemas.microsoft.com/office/powerpoint/2010/main" val="144058857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12" name="曲线"/>
          <p:cNvSpPr>
            <a:spLocks noGrp="1"/>
          </p:cNvSpPr>
          <p:nvPr/>
        </p:nvSpPr>
        <p:spPr>
          <a:xfrm>
            <a:off x="0" y="0"/>
            <a:ext cx="14630401" cy="82296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close/>
              </a:path>
            </a:pathLst>
          </a:custGeom>
          <a:noFill/>
          <a:ln cap="flat" cmpd="sng">
            <a:noFill/>
            <a:prstDash val="solid"/>
            <a:miter/>
          </a:ln>
        </p:spPr>
        <p:txBody>
          <a:bodyPr vert="horz" wrap="square" lIns="91440" tIns="45720" rIns="91440" bIns="45720" anchor="t" anchorCtr="0">
            <a:prstTxWarp prst="textNoShape">
              <a:avLst/>
            </a:prstTxWarp>
          </a:bodyPr>
          <a:lstStyle/>
          <a:p>
            <a:endParaRPr lang="zh-CN" altLang="en-US"/>
          </a:p>
        </p:txBody>
      </p:sp>
    </p:spTree>
    <p:extLst>
      <p:ext uri="{BB962C8B-B14F-4D97-AF65-F5344CB8AC3E}">
        <p14:creationId xmlns:p14="http://schemas.microsoft.com/office/powerpoint/2010/main" val="1028877496"/>
      </p:ext>
    </p:extLst>
  </p:cSld>
  <p:clrMapOvr>
    <a:masterClrMapping/>
  </p:clrMapOvr>
  <p:hf sldNum="0"/>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26" name="曲线"/>
          <p:cNvSpPr>
            <a:spLocks noGrp="1"/>
          </p:cNvSpPr>
          <p:nvPr/>
        </p:nvSpPr>
        <p:spPr>
          <a:xfrm>
            <a:off x="1" y="0"/>
            <a:ext cx="11689078" cy="7155180"/>
          </a:xfrm>
          <a:custGeom>
            <a:avLst/>
            <a:gdLst>
              <a:gd name="T1" fmla="*/ 0 w 21600"/>
              <a:gd name="T2" fmla="*/ 0 h 21600"/>
              <a:gd name="T3" fmla="*/ 21600 w 21600"/>
              <a:gd name="T4" fmla="*/ 21600 h 21600"/>
            </a:gdLst>
            <a:ahLst/>
            <a:cxnLst/>
            <a:rect l="T1" t="T2" r="T3" b="T4"/>
            <a:pathLst>
              <a:path w="21600" h="21600">
                <a:moveTo>
                  <a:pt x="18134" y="0"/>
                </a:moveTo>
                <a:lnTo>
                  <a:pt x="21600" y="0"/>
                </a:lnTo>
                <a:lnTo>
                  <a:pt x="21600" y="5481"/>
                </a:lnTo>
                <a:cubicBezTo>
                  <a:pt x="21600" y="7045"/>
                  <a:pt x="20824" y="8312"/>
                  <a:pt x="19867" y="8312"/>
                </a:cubicBezTo>
                <a:cubicBezTo>
                  <a:pt x="18910" y="8312"/>
                  <a:pt x="18134" y="7045"/>
                  <a:pt x="18134" y="5481"/>
                </a:cubicBezTo>
              </a:path>
              <a:path w="21600" h="21600">
                <a:moveTo>
                  <a:pt x="14507" y="0"/>
                </a:moveTo>
                <a:lnTo>
                  <a:pt x="17973" y="0"/>
                </a:lnTo>
                <a:lnTo>
                  <a:pt x="17973" y="8588"/>
                </a:lnTo>
                <a:cubicBezTo>
                  <a:pt x="17973" y="10152"/>
                  <a:pt x="17197" y="11419"/>
                  <a:pt x="16240" y="11419"/>
                </a:cubicBezTo>
                <a:cubicBezTo>
                  <a:pt x="15283" y="11419"/>
                  <a:pt x="14507" y="10152"/>
                  <a:pt x="14507" y="8588"/>
                </a:cubicBezTo>
              </a:path>
              <a:path w="21600" h="21600">
                <a:moveTo>
                  <a:pt x="10880" y="0"/>
                </a:moveTo>
                <a:lnTo>
                  <a:pt x="14346" y="0"/>
                </a:lnTo>
                <a:lnTo>
                  <a:pt x="14346" y="12119"/>
                </a:lnTo>
                <a:cubicBezTo>
                  <a:pt x="14346" y="13682"/>
                  <a:pt x="13570" y="14949"/>
                  <a:pt x="12613" y="14949"/>
                </a:cubicBezTo>
                <a:cubicBezTo>
                  <a:pt x="11656" y="14949"/>
                  <a:pt x="10880" y="13682"/>
                  <a:pt x="10880" y="12119"/>
                </a:cubicBezTo>
              </a:path>
              <a:path w="21600" h="21600">
                <a:moveTo>
                  <a:pt x="7253" y="0"/>
                </a:moveTo>
                <a:lnTo>
                  <a:pt x="10719" y="0"/>
                </a:lnTo>
                <a:lnTo>
                  <a:pt x="10719" y="16261"/>
                </a:lnTo>
                <a:cubicBezTo>
                  <a:pt x="10719" y="17825"/>
                  <a:pt x="9943" y="19092"/>
                  <a:pt x="8986" y="19092"/>
                </a:cubicBezTo>
                <a:cubicBezTo>
                  <a:pt x="8029" y="19092"/>
                  <a:pt x="7253" y="17825"/>
                  <a:pt x="7253" y="16261"/>
                </a:cubicBezTo>
              </a:path>
              <a:path w="21600" h="21600">
                <a:moveTo>
                  <a:pt x="3626" y="0"/>
                </a:moveTo>
                <a:lnTo>
                  <a:pt x="7092" y="0"/>
                </a:lnTo>
                <a:lnTo>
                  <a:pt x="7092" y="18769"/>
                </a:lnTo>
                <a:cubicBezTo>
                  <a:pt x="7092" y="20332"/>
                  <a:pt x="6316" y="21600"/>
                  <a:pt x="5359" y="21600"/>
                </a:cubicBezTo>
                <a:cubicBezTo>
                  <a:pt x="4402" y="21600"/>
                  <a:pt x="3626" y="20332"/>
                  <a:pt x="3626" y="18769"/>
                </a:cubicBezTo>
              </a:path>
              <a:path w="21600" h="21600">
                <a:moveTo>
                  <a:pt x="0" y="0"/>
                </a:moveTo>
                <a:lnTo>
                  <a:pt x="3465" y="0"/>
                </a:lnTo>
                <a:lnTo>
                  <a:pt x="3465" y="11260"/>
                </a:lnTo>
                <a:cubicBezTo>
                  <a:pt x="3465" y="12824"/>
                  <a:pt x="2689" y="14091"/>
                  <a:pt x="1732" y="14091"/>
                </a:cubicBezTo>
                <a:cubicBezTo>
                  <a:pt x="775" y="14091"/>
                  <a:pt x="0" y="12824"/>
                  <a:pt x="0" y="11260"/>
                </a:cubicBezTo>
                <a:close/>
              </a:path>
            </a:pathLst>
          </a:custGeom>
          <a:solidFill>
            <a:srgbClr val="D9D9D9">
              <a:alpha val="50000"/>
            </a:srgbClr>
          </a:solidFill>
          <a:ln cap="flat" cmpd="sng">
            <a:noFill/>
            <a:prstDash val="solid"/>
            <a:miter/>
          </a:ln>
        </p:spPr>
        <p:txBody>
          <a:bodyPr vert="horz" wrap="square" lIns="91440" tIns="45720" rIns="91440" bIns="45720" anchor="t" anchorCtr="0">
            <a:prstTxWarp prst="textNoShape">
              <a:avLst/>
            </a:prstTxWarp>
          </a:bodyPr>
          <a:lstStyle/>
          <a:p>
            <a:pPr marL="0" indent="0"/>
            <a:endParaRPr lang="zh-CN" altLang="en-US" sz="1920">
              <a:solidFill>
                <a:srgbClr val="808080"/>
              </a:solidFill>
            </a:endParaRPr>
          </a:p>
        </p:txBody>
      </p:sp>
    </p:spTree>
    <p:extLst>
      <p:ext uri="{BB962C8B-B14F-4D97-AF65-F5344CB8AC3E}">
        <p14:creationId xmlns:p14="http://schemas.microsoft.com/office/powerpoint/2010/main" val="878173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hf sldNum="0"/>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p:cSld name="自定义版式">
    <p:bg>
      <p:bgPr>
        <a:blipFill>
          <a:blip r:embed="rId2"/>
          <a:stretch/>
        </a:blipFill>
        <a:effectLst/>
      </p:bgPr>
    </p:bg>
    <p:spTree>
      <p:nvGrpSpPr>
        <p:cNvPr id="1" name=""/>
        <p:cNvGrpSpPr/>
        <p:nvPr/>
      </p:nvGrpSpPr>
      <p:grpSpPr>
        <a:xfrm>
          <a:off x="0" y="0"/>
          <a:ext cx="0" cy="0"/>
          <a:chOff x="0" y="0"/>
          <a:chExt cx="0" cy="0"/>
        </a:xfrm>
      </p:grpSpPr>
      <p:sp>
        <p:nvSpPr>
          <p:cNvPr id="812" name="曲线"/>
          <p:cNvSpPr>
            <a:spLocks noGrp="1"/>
          </p:cNvSpPr>
          <p:nvPr/>
        </p:nvSpPr>
        <p:spPr>
          <a:xfrm>
            <a:off x="4143180" y="-4"/>
            <a:ext cx="10487221" cy="82296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close/>
              </a:path>
            </a:pathLst>
          </a:custGeom>
          <a:solidFill>
            <a:srgbClr val="D9D9D9">
              <a:alpha val="50000"/>
            </a:srgbClr>
          </a:solidFill>
          <a:ln cap="flat" cmpd="sng">
            <a:noFill/>
            <a:prstDash val="solid"/>
            <a:miter/>
          </a:ln>
        </p:spPr>
        <p:txBody>
          <a:bodyPr vert="horz" wrap="square" lIns="91440" tIns="45720" rIns="91440" bIns="45720" anchor="t" anchorCtr="0">
            <a:prstTxWarp prst="textNoShape">
              <a:avLst/>
            </a:prstTxWarp>
          </a:bodyPr>
          <a:lstStyle/>
          <a:p>
            <a:pPr marL="0" indent="0"/>
            <a:endParaRPr lang="zh-CN" altLang="en-US" sz="1440"/>
          </a:p>
        </p:txBody>
      </p:sp>
    </p:spTree>
    <p:extLst>
      <p:ext uri="{BB962C8B-B14F-4D97-AF65-F5344CB8AC3E}">
        <p14:creationId xmlns:p14="http://schemas.microsoft.com/office/powerpoint/2010/main" val="141843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500"/>
                                  </p:stCondLst>
                                  <p:childTnLst>
                                    <p:set>
                                      <p:cBhvr>
                                        <p:cTn id="6" dur="1" fill="hold">
                                          <p:stCondLst>
                                            <p:cond delay="0"/>
                                          </p:stCondLst>
                                        </p:cTn>
                                        <p:tgtEl>
                                          <p:spTgt spid="812"/>
                                        </p:tgtEl>
                                        <p:attrNameLst>
                                          <p:attrName>style.visibility</p:attrName>
                                        </p:attrNameLst>
                                      </p:cBhvr>
                                      <p:to>
                                        <p:strVal val="visible"/>
                                      </p:to>
                                    </p:set>
                                    <p:anim calcmode="lin" valueType="num">
                                      <p:cBhvr additive="base">
                                        <p:cTn id="7" dur="500" fill="hold"/>
                                        <p:tgtEl>
                                          <p:spTgt spid="812"/>
                                        </p:tgtEl>
                                        <p:attrNameLst>
                                          <p:attrName>ppt_x</p:attrName>
                                        </p:attrNameLst>
                                      </p:cBhvr>
                                      <p:tavLst>
                                        <p:tav tm="0">
                                          <p:val>
                                            <p:strVal val="1+#ppt_w/2"/>
                                          </p:val>
                                        </p:tav>
                                        <p:tav tm="100000">
                                          <p:val>
                                            <p:strVal val="#ppt_x"/>
                                          </p:val>
                                        </p:tav>
                                      </p:tavLst>
                                    </p:anim>
                                    <p:anim calcmode="lin" valueType="num">
                                      <p:cBhvr additive="base">
                                        <p:cTn id="8" dur="500" fill="hold"/>
                                        <p:tgtEl>
                                          <p:spTgt spid="8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2" grpId="0" animBg="1"/>
    </p:bldLst>
  </p:timing>
  <p:hf sldNum="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6" Type="http://schemas.openxmlformats.org/officeDocument/2006/relationships/image" Target="../media/image2.png"/><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theme" Target="../theme/theme2.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54"/>
          <a:stretch/>
        </a:blipFill>
        <a:effectLst/>
      </p:bgPr>
    </p:bg>
    <p:spTree>
      <p:nvGrpSpPr>
        <p:cNvPr id="1" name=""/>
        <p:cNvGrpSpPr/>
        <p:nvPr/>
      </p:nvGrpSpPr>
      <p:grpSpPr>
        <a:xfrm>
          <a:off x="0" y="0"/>
          <a:ext cx="0" cy="0"/>
          <a:chOff x="0" y="0"/>
          <a:chExt cx="0" cy="0"/>
        </a:xfrm>
      </p:grpSpPr>
      <p:sp>
        <p:nvSpPr>
          <p:cNvPr id="2" name="Text box"/>
          <p:cNvSpPr>
            <a:spLocks noGrp="1"/>
          </p:cNvSpPr>
          <p:nvPr>
            <p:ph type="title"/>
          </p:nvPr>
        </p:nvSpPr>
        <p:spPr>
          <a:xfrm>
            <a:off x="1005839" y="438149"/>
            <a:ext cx="12618720" cy="1590676"/>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r>
              <a:rPr lang="en-US" altLang="zh-CN"/>
              <a:t>Click to edit Master title style</a:t>
            </a:r>
            <a:endParaRPr lang="zh-CN" altLang="en-US"/>
          </a:p>
        </p:txBody>
      </p:sp>
      <p:sp>
        <p:nvSpPr>
          <p:cNvPr id="3" name="Text box"/>
          <p:cNvSpPr>
            <a:spLocks noGrp="1"/>
          </p:cNvSpPr>
          <p:nvPr>
            <p:ph type="body" idx="1"/>
          </p:nvPr>
        </p:nvSpPr>
        <p:spPr>
          <a:xfrm>
            <a:off x="1005839" y="2190750"/>
            <a:ext cx="12618720" cy="5221605"/>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box"/>
          <p:cNvSpPr>
            <a:spLocks noGrp="1"/>
          </p:cNvSpPr>
          <p:nvPr>
            <p:ph type="dt" idx="2"/>
          </p:nvPr>
        </p:nvSpPr>
        <p:spPr>
          <a:xfrm>
            <a:off x="1005839"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l"/>
            <a:fld id="{CAD2D6BD-DE1B-4B5F-8B41-2702339687B9}" type="datetime1">
              <a:rPr lang="en-US" altLang="zh-CN" sz="1440">
                <a:solidFill>
                  <a:srgbClr val="898989"/>
                </a:solidFill>
                <a:latin typeface="Calibri" charset="0"/>
                <a:ea typeface="等线" charset="0"/>
                <a:cs typeface="Calibri" charset="0"/>
              </a:rPr>
              <a:t>4/2/2026</a:t>
            </a:fld>
            <a:endParaRPr lang="zh-CN" altLang="en-US" sz="1440">
              <a:solidFill>
                <a:srgbClr val="898989"/>
              </a:solidFill>
              <a:latin typeface="Calibri" charset="0"/>
              <a:ea typeface="等线" charset="0"/>
              <a:cs typeface="Calibri" charset="0"/>
            </a:endParaRPr>
          </a:p>
        </p:txBody>
      </p:sp>
      <p:sp>
        <p:nvSpPr>
          <p:cNvPr id="5" name="Text box"/>
          <p:cNvSpPr>
            <a:spLocks noGrp="1"/>
          </p:cNvSpPr>
          <p:nvPr>
            <p:ph type="ftr" idx="3"/>
          </p:nvPr>
        </p:nvSpPr>
        <p:spPr>
          <a:xfrm>
            <a:off x="4846320" y="7627621"/>
            <a:ext cx="493776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ctr"/>
            <a:endParaRPr lang="zh-CN" altLang="en-US" sz="1440">
              <a:solidFill>
                <a:srgbClr val="898989"/>
              </a:solidFill>
              <a:latin typeface="Calibri" charset="0"/>
              <a:ea typeface="等线" charset="0"/>
              <a:cs typeface="Calibri" charset="0"/>
            </a:endParaRPr>
          </a:p>
        </p:txBody>
      </p:sp>
      <p:sp>
        <p:nvSpPr>
          <p:cNvPr id="6" name="Text box"/>
          <p:cNvSpPr>
            <a:spLocks noGrp="1"/>
          </p:cNvSpPr>
          <p:nvPr>
            <p:ph type="sldNum" idx="4"/>
          </p:nvPr>
        </p:nvSpPr>
        <p:spPr>
          <a:xfrm>
            <a:off x="10332720"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r"/>
            <a:fld id="{CAD2D6BD-DE1B-4B5F-8B41-2702339687B9}" type="slidenum">
              <a:rPr lang="en-US" altLang="zh-CN" sz="1440" b="0" i="0" u="none" strike="noStrike" kern="1200" cap="none" spc="0" baseline="0">
                <a:solidFill>
                  <a:srgbClr val="898989"/>
                </a:solidFill>
                <a:latin typeface="Calibri" charset="0"/>
                <a:ea typeface="等线" charset="0"/>
                <a:cs typeface="Calibri" charset="0"/>
              </a:rPr>
              <a:t>‹#›</a:t>
            </a:fld>
            <a:endParaRPr lang="zh-CN" altLang="en-US" sz="1440">
              <a:solidFill>
                <a:srgbClr val="898989"/>
              </a:solidFill>
              <a:latin typeface="Calibri" charset="0"/>
              <a:ea typeface="等线" charset="0"/>
              <a:cs typeface="Calibri" charset="0"/>
            </a:endParaRPr>
          </a:p>
        </p:txBody>
      </p:sp>
    </p:spTree>
    <p:extLst>
      <p:ext uri="{BB962C8B-B14F-4D97-AF65-F5344CB8AC3E}">
        <p14:creationId xmlns:p14="http://schemas.microsoft.com/office/powerpoint/2010/main" val="906836048"/>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 id="2147483698" r:id="rId51"/>
    <p:sldLayoutId id="2147483699" r:id="rId52"/>
  </p:sldLayoutIdLst>
  <p:hf sldNum="0" hdr="0" ftr="0" dt="0"/>
  <p:txStyles>
    <p:titleStyle>
      <a:lvl1pPr algn="l" defTabSz="914400" eaLnBrk="1" fontAlgn="auto" latinLnBrk="0" hangingPunct="1">
        <a:lnSpc>
          <a:spcPct val="90000"/>
        </a:lnSpc>
        <a:spcBef>
          <a:spcPts val="0"/>
        </a:spcBef>
        <a:buNone/>
        <a:defRPr sz="5280" kern="1200">
          <a:solidFill>
            <a:schemeClr val="tx1"/>
          </a:solidFill>
          <a:latin typeface="Calibri Light" charset="0"/>
          <a:ea typeface="等线 Light" charset="0"/>
          <a:cs typeface="Calibri Light" charset="0"/>
        </a:defRPr>
      </a:lvl1pPr>
    </p:titleStyle>
    <p:bodyStyle>
      <a:lvl1pPr marL="274320" indent="-274320" algn="l" defTabSz="914400" eaLnBrk="1" fontAlgn="auto" latinLnBrk="0" hangingPunct="1">
        <a:lnSpc>
          <a:spcPct val="90000"/>
        </a:lnSpc>
        <a:spcBef>
          <a:spcPts val="1200"/>
        </a:spcBef>
        <a:buFont typeface="Arial" pitchFamily="34" charset="0"/>
        <a:buChar char="•"/>
        <a:defRPr sz="3359" kern="1200">
          <a:solidFill>
            <a:schemeClr val="tx1"/>
          </a:solidFill>
          <a:latin typeface="Calibri" charset="0"/>
          <a:ea typeface="等线" charset="0"/>
          <a:cs typeface="Calibri" charset="0"/>
        </a:defRPr>
      </a:lvl1pPr>
      <a:lvl2pPr marL="822960" indent="-274320" algn="l" defTabSz="914400" eaLnBrk="1" fontAlgn="auto" latinLnBrk="0" hangingPunct="1">
        <a:lnSpc>
          <a:spcPct val="90000"/>
        </a:lnSpc>
        <a:spcBef>
          <a:spcPts val="600"/>
        </a:spcBef>
        <a:buFont typeface="Arial" pitchFamily="34" charset="0"/>
        <a:buChar char="•"/>
        <a:defRPr sz="2880" kern="1200">
          <a:solidFill>
            <a:schemeClr val="tx1"/>
          </a:solidFill>
          <a:latin typeface="Calibri" charset="0"/>
          <a:ea typeface="等线" charset="0"/>
          <a:cs typeface="Calibri" charset="0"/>
        </a:defRPr>
      </a:lvl2pPr>
      <a:lvl3pPr marL="1371600" indent="-274320" algn="l" defTabSz="914400" eaLnBrk="1" fontAlgn="auto" latinLnBrk="0" hangingPunct="1">
        <a:lnSpc>
          <a:spcPct val="90000"/>
        </a:lnSpc>
        <a:spcBef>
          <a:spcPts val="600"/>
        </a:spcBef>
        <a:buFont typeface="Arial" pitchFamily="34" charset="0"/>
        <a:buChar char="•"/>
        <a:defRPr sz="2400" kern="1200">
          <a:solidFill>
            <a:schemeClr val="tx1"/>
          </a:solidFill>
          <a:latin typeface="Calibri" charset="0"/>
          <a:ea typeface="等线" charset="0"/>
          <a:cs typeface="Calibri" charset="0"/>
        </a:defRPr>
      </a:lvl3pPr>
      <a:lvl4pPr marL="192011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4pPr>
      <a:lvl5pPr marL="246875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5pPr>
      <a:lvl6pPr marL="301752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6pPr>
      <a:lvl7pPr marL="356603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7pPr>
      <a:lvl8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8pPr>
      <a:lvl9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6"/>
          <a:stretch/>
        </a:blipFill>
        <a:effectLst/>
      </p:bgPr>
    </p:bg>
    <p:spTree>
      <p:nvGrpSpPr>
        <p:cNvPr id="1" name=""/>
        <p:cNvGrpSpPr/>
        <p:nvPr/>
      </p:nvGrpSpPr>
      <p:grpSpPr>
        <a:xfrm>
          <a:off x="0" y="0"/>
          <a:ext cx="0" cy="0"/>
          <a:chOff x="0" y="0"/>
          <a:chExt cx="0" cy="0"/>
        </a:xfrm>
      </p:grpSpPr>
      <p:sp>
        <p:nvSpPr>
          <p:cNvPr id="7" name="Text box"/>
          <p:cNvSpPr>
            <a:spLocks noGrp="1"/>
          </p:cNvSpPr>
          <p:nvPr>
            <p:ph type="title"/>
          </p:nvPr>
        </p:nvSpPr>
        <p:spPr>
          <a:xfrm>
            <a:off x="1005839" y="438149"/>
            <a:ext cx="12618720" cy="1590676"/>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r>
              <a:rPr lang="en-US" altLang="zh-CN"/>
              <a:t>Click to edit Master title style</a:t>
            </a:r>
            <a:endParaRPr lang="zh-CN" altLang="en-US"/>
          </a:p>
        </p:txBody>
      </p:sp>
      <p:sp>
        <p:nvSpPr>
          <p:cNvPr id="8" name="Text box"/>
          <p:cNvSpPr>
            <a:spLocks noGrp="1"/>
          </p:cNvSpPr>
          <p:nvPr>
            <p:ph type="body" idx="1"/>
          </p:nvPr>
        </p:nvSpPr>
        <p:spPr>
          <a:xfrm>
            <a:off x="1005839" y="2190750"/>
            <a:ext cx="12618720" cy="5221605"/>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9" name="Text box"/>
          <p:cNvSpPr>
            <a:spLocks noGrp="1"/>
          </p:cNvSpPr>
          <p:nvPr>
            <p:ph type="dt" idx="2"/>
          </p:nvPr>
        </p:nvSpPr>
        <p:spPr>
          <a:xfrm>
            <a:off x="1005839"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l"/>
            <a:fld id="{CAD2D6BD-DE1B-4B5F-8B41-2702339687B9}" type="datetime1">
              <a:rPr lang="en-US" altLang="zh-CN" sz="1440">
                <a:solidFill>
                  <a:srgbClr val="898989"/>
                </a:solidFill>
                <a:latin typeface="Calibri" charset="0"/>
                <a:ea typeface="等线" charset="0"/>
                <a:cs typeface="Calibri" charset="0"/>
              </a:rPr>
              <a:t>4/2/2026</a:t>
            </a:fld>
            <a:endParaRPr lang="zh-CN" altLang="en-US" sz="1440">
              <a:solidFill>
                <a:srgbClr val="898989"/>
              </a:solidFill>
              <a:latin typeface="Calibri" charset="0"/>
              <a:ea typeface="等线" charset="0"/>
              <a:cs typeface="Calibri" charset="0"/>
            </a:endParaRPr>
          </a:p>
        </p:txBody>
      </p:sp>
      <p:sp>
        <p:nvSpPr>
          <p:cNvPr id="10" name="Text box"/>
          <p:cNvSpPr>
            <a:spLocks noGrp="1"/>
          </p:cNvSpPr>
          <p:nvPr>
            <p:ph type="ftr" idx="3"/>
          </p:nvPr>
        </p:nvSpPr>
        <p:spPr>
          <a:xfrm>
            <a:off x="4846320" y="7627621"/>
            <a:ext cx="493776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ctr"/>
            <a:endParaRPr lang="zh-CN" altLang="en-US" sz="1440">
              <a:solidFill>
                <a:srgbClr val="898989"/>
              </a:solidFill>
              <a:latin typeface="Calibri" charset="0"/>
              <a:ea typeface="等线" charset="0"/>
              <a:cs typeface="Calibri" charset="0"/>
            </a:endParaRPr>
          </a:p>
        </p:txBody>
      </p:sp>
      <p:sp>
        <p:nvSpPr>
          <p:cNvPr id="11" name="Text box"/>
          <p:cNvSpPr>
            <a:spLocks noGrp="1"/>
          </p:cNvSpPr>
          <p:nvPr>
            <p:ph type="sldNum" idx="4"/>
          </p:nvPr>
        </p:nvSpPr>
        <p:spPr>
          <a:xfrm>
            <a:off x="10332720" y="7627621"/>
            <a:ext cx="3291840" cy="438149"/>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r"/>
            <a:fld id="{CAD2D6BD-DE1B-4B5F-8B41-2702339687B9}" type="slidenum">
              <a:rPr lang="en-US" altLang="zh-CN" sz="1440" b="0" i="0" u="none" strike="noStrike" kern="1200" cap="none" spc="0" baseline="0">
                <a:solidFill>
                  <a:srgbClr val="898989"/>
                </a:solidFill>
                <a:latin typeface="Calibri" charset="0"/>
                <a:ea typeface="等线" charset="0"/>
                <a:cs typeface="Calibri" charset="0"/>
              </a:rPr>
              <a:t>‹#›</a:t>
            </a:fld>
            <a:endParaRPr lang="zh-CN" altLang="en-US" sz="1440">
              <a:solidFill>
                <a:srgbClr val="898989"/>
              </a:solidFill>
              <a:latin typeface="Calibri" charset="0"/>
              <a:ea typeface="等线" charset="0"/>
              <a:cs typeface="Calibri" charset="0"/>
            </a:endParaRPr>
          </a:p>
        </p:txBody>
      </p:sp>
    </p:spTree>
    <p:extLst>
      <p:ext uri="{BB962C8B-B14F-4D97-AF65-F5344CB8AC3E}">
        <p14:creationId xmlns:p14="http://schemas.microsoft.com/office/powerpoint/2010/main" val="1154211716"/>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Lst>
  <p:hf sldNum="0" hdr="0" ftr="0" dt="0"/>
  <p:txStyles>
    <p:titleStyle>
      <a:lvl1pPr algn="l" defTabSz="914400" eaLnBrk="1" fontAlgn="auto" latinLnBrk="0" hangingPunct="1">
        <a:lnSpc>
          <a:spcPct val="90000"/>
        </a:lnSpc>
        <a:spcBef>
          <a:spcPts val="0"/>
        </a:spcBef>
        <a:buNone/>
        <a:defRPr sz="5280" kern="1200">
          <a:solidFill>
            <a:schemeClr val="tx1"/>
          </a:solidFill>
          <a:latin typeface="Calibri Light" charset="0"/>
          <a:ea typeface="等线 Light" charset="0"/>
          <a:cs typeface="Calibri Light" charset="0"/>
        </a:defRPr>
      </a:lvl1pPr>
    </p:titleStyle>
    <p:bodyStyle>
      <a:lvl1pPr marL="274320" indent="-274320" algn="l" defTabSz="914400" eaLnBrk="1" fontAlgn="auto" latinLnBrk="0" hangingPunct="1">
        <a:lnSpc>
          <a:spcPct val="90000"/>
        </a:lnSpc>
        <a:spcBef>
          <a:spcPts val="1200"/>
        </a:spcBef>
        <a:buFont typeface="Arial" pitchFamily="34" charset="0"/>
        <a:buChar char="•"/>
        <a:defRPr sz="3359" kern="1200">
          <a:solidFill>
            <a:schemeClr val="tx1"/>
          </a:solidFill>
          <a:latin typeface="Calibri" charset="0"/>
          <a:ea typeface="等线" charset="0"/>
          <a:cs typeface="Calibri" charset="0"/>
        </a:defRPr>
      </a:lvl1pPr>
      <a:lvl2pPr marL="822960" indent="-274320" algn="l" defTabSz="914400" eaLnBrk="1" fontAlgn="auto" latinLnBrk="0" hangingPunct="1">
        <a:lnSpc>
          <a:spcPct val="90000"/>
        </a:lnSpc>
        <a:spcBef>
          <a:spcPts val="600"/>
        </a:spcBef>
        <a:buFont typeface="Arial" pitchFamily="34" charset="0"/>
        <a:buChar char="•"/>
        <a:defRPr sz="2880" kern="1200">
          <a:solidFill>
            <a:schemeClr val="tx1"/>
          </a:solidFill>
          <a:latin typeface="Calibri" charset="0"/>
          <a:ea typeface="等线" charset="0"/>
          <a:cs typeface="Calibri" charset="0"/>
        </a:defRPr>
      </a:lvl2pPr>
      <a:lvl3pPr marL="1371600" indent="-274320" algn="l" defTabSz="914400" eaLnBrk="1" fontAlgn="auto" latinLnBrk="0" hangingPunct="1">
        <a:lnSpc>
          <a:spcPct val="90000"/>
        </a:lnSpc>
        <a:spcBef>
          <a:spcPts val="600"/>
        </a:spcBef>
        <a:buFont typeface="Arial" pitchFamily="34" charset="0"/>
        <a:buChar char="•"/>
        <a:defRPr sz="2400" kern="1200">
          <a:solidFill>
            <a:schemeClr val="tx1"/>
          </a:solidFill>
          <a:latin typeface="Calibri" charset="0"/>
          <a:ea typeface="等线" charset="0"/>
          <a:cs typeface="Calibri" charset="0"/>
        </a:defRPr>
      </a:lvl3pPr>
      <a:lvl4pPr marL="192011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4pPr>
      <a:lvl5pPr marL="246875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5pPr>
      <a:lvl6pPr marL="301752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6pPr>
      <a:lvl7pPr marL="3566033"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7pPr>
      <a:lvl8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8pPr>
      <a:lvl9pPr marL="4114800" indent="-274320" algn="l" defTabSz="914400" eaLnBrk="1" fontAlgn="auto" latinLnBrk="0" hangingPunct="1">
        <a:lnSpc>
          <a:spcPct val="90000"/>
        </a:lnSpc>
        <a:spcBef>
          <a:spcPts val="600"/>
        </a:spcBef>
        <a:buFont typeface="Arial" pitchFamily="34" charset="0"/>
        <a:buChar char="•"/>
        <a:defRPr sz="2160" kern="1200">
          <a:solidFill>
            <a:schemeClr val="tx1"/>
          </a:solidFill>
          <a:latin typeface="Calibri" charset="0"/>
          <a:ea typeface="等线" charset="0"/>
          <a:cs typeface="Calibri" charset="0"/>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5.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0.xml"/><Relationship Id="rId5" Type="http://schemas.openxmlformats.org/officeDocument/2006/relationships/image" Target="../media/image19.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3.xml"/><Relationship Id="rId5" Type="http://schemas.openxmlformats.org/officeDocument/2006/relationships/image" Target="../media/image2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4.xml"/><Relationship Id="rId5" Type="http://schemas.openxmlformats.org/officeDocument/2006/relationships/image" Target="../media/image28.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png"/><Relationship Id="rId7"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25.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7.xml"/><Relationship Id="rId5" Type="http://schemas.openxmlformats.org/officeDocument/2006/relationships/image" Target="../media/image33.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2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png"/><Relationship Id="rId7"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29.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30.xml"/><Relationship Id="rId5" Type="http://schemas.openxmlformats.org/officeDocument/2006/relationships/image" Target="../media/image41.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30.xml"/><Relationship Id="rId5" Type="http://schemas.openxmlformats.org/officeDocument/2006/relationships/image" Target="../media/image42.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1.png"/><Relationship Id="rId7"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3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32.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33.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34.xml"/><Relationship Id="rId5" Type="http://schemas.openxmlformats.org/officeDocument/2006/relationships/image" Target="../media/image48.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35.xml"/><Relationship Id="rId5" Type="http://schemas.openxmlformats.org/officeDocument/2006/relationships/image" Target="../media/image49.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36.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37.xml"/><Relationship Id="rId5" Type="http://schemas.openxmlformats.org/officeDocument/2006/relationships/image" Target="../media/image50.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38.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39.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40.xml"/><Relationship Id="rId5" Type="http://schemas.openxmlformats.org/officeDocument/2006/relationships/image" Target="../media/image51.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41.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1.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notesSlide" Target="../notesSlides/notesSlide34.xml"/><Relationship Id="rId16" Type="http://schemas.openxmlformats.org/officeDocument/2006/relationships/image" Target="../media/image63.png"/><Relationship Id="rId1" Type="http://schemas.openxmlformats.org/officeDocument/2006/relationships/slideLayout" Target="../slideLayouts/slideLayout4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2.png"/><Relationship Id="rId10" Type="http://schemas.openxmlformats.org/officeDocument/2006/relationships/image" Target="../media/image57.png"/><Relationship Id="rId4" Type="http://schemas.openxmlformats.org/officeDocument/2006/relationships/image" Target="../media/image11.png"/><Relationship Id="rId9" Type="http://schemas.openxmlformats.org/officeDocument/2006/relationships/image" Target="../media/image56.png"/><Relationship Id="rId14" Type="http://schemas.openxmlformats.org/officeDocument/2006/relationships/image" Target="../media/image61.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43.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44.xml"/><Relationship Id="rId5" Type="http://schemas.openxmlformats.org/officeDocument/2006/relationships/image" Target="../media/image64.pn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45.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46.xml"/><Relationship Id="rId5" Type="http://schemas.openxmlformats.org/officeDocument/2006/relationships/image" Target="../media/image67.pn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47.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1.png"/><Relationship Id="rId7" Type="http://schemas.openxmlformats.org/officeDocument/2006/relationships/image" Target="../media/image70.png"/><Relationship Id="rId2" Type="http://schemas.openxmlformats.org/officeDocument/2006/relationships/notesSlide" Target="../notesSlides/notesSlide40.xml"/><Relationship Id="rId1" Type="http://schemas.openxmlformats.org/officeDocument/2006/relationships/slideLayout" Target="../slideLayouts/slideLayout48.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4.png"/><Relationship Id="rId2" Type="http://schemas.openxmlformats.org/officeDocument/2006/relationships/notesSlide" Target="../notesSlides/notesSlide41.xml"/><Relationship Id="rId1" Type="http://schemas.openxmlformats.org/officeDocument/2006/relationships/slideLayout" Target="../slideLayouts/slideLayout49.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50.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1.png"/><Relationship Id="rId7" Type="http://schemas.openxmlformats.org/officeDocument/2006/relationships/image" Target="../media/image77.png"/><Relationship Id="rId2" Type="http://schemas.openxmlformats.org/officeDocument/2006/relationships/notesSlide" Target="../notesSlides/notesSlide43.xml"/><Relationship Id="rId1" Type="http://schemas.openxmlformats.org/officeDocument/2006/relationships/slideLayout" Target="../slideLayouts/slideLayout51.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11.png"/><Relationship Id="rId9" Type="http://schemas.openxmlformats.org/officeDocument/2006/relationships/image" Target="../media/image79.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5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2.png"/><Relationship Id="rId1" Type="http://schemas.openxmlformats.org/officeDocument/2006/relationships/slideLayout" Target="../slideLayouts/slideLayout66.xml"/><Relationship Id="rId5" Type="http://schemas.openxmlformats.org/officeDocument/2006/relationships/image" Target="../media/image84.png"/><Relationship Id="rId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13" name="Oval"/>
          <p:cNvSpPr>
            <a:spLocks/>
          </p:cNvSpPr>
          <p:nvPr/>
        </p:nvSpPr>
        <p:spPr>
          <a:xfrm>
            <a:off x="6928723" y="523113"/>
            <a:ext cx="7648863" cy="7646277"/>
          </a:xfrm>
          <a:prstGeom prst="ellipse">
            <a:avLst/>
          </a:prstGeom>
          <a:solidFill>
            <a:srgbClr val="00B0F0"/>
          </a:solidFill>
          <a:ln w="12700" cap="flat" cmpd="sng">
            <a:noFill/>
            <a:prstDash val="solid"/>
            <a:round/>
          </a:ln>
        </p:spPr>
        <p:txBody>
          <a:bodyPr/>
          <a:lstStyle/>
          <a:p>
            <a:endParaRPr lang="en-US"/>
          </a:p>
        </p:txBody>
      </p:sp>
      <p:sp>
        <p:nvSpPr>
          <p:cNvPr id="14" name="Rectangle"/>
          <p:cNvSpPr>
            <a:spLocks/>
          </p:cNvSpPr>
          <p:nvPr/>
        </p:nvSpPr>
        <p:spPr>
          <a:xfrm>
            <a:off x="911479" y="7312174"/>
            <a:ext cx="1193164" cy="386715"/>
          </a:xfrm>
          <a:prstGeom prst="rect">
            <a:avLst/>
          </a:prstGeom>
          <a:noFill/>
          <a:ln w="12700" cap="flat" cmpd="sng">
            <a:noFill/>
            <a:prstDash val="solid"/>
            <a:miter/>
          </a:ln>
        </p:spPr>
        <p:txBody>
          <a:bodyPr vert="horz" wrap="none" lIns="91440" tIns="45720" rIns="91440" bIns="45720" anchor="t" anchorCtr="0">
            <a:prstTxWarp prst="textNoShape">
              <a:avLst/>
            </a:prstTxWarp>
            <a:spAutoFit/>
          </a:bodyPr>
          <a:lstStyle/>
          <a:p>
            <a:pPr marL="0" indent="0" algn="l" defTabSz="1097280"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latin typeface="Alexandria" pitchFamily="2" charset="-78"/>
                <a:ea typeface="等线" charset="0"/>
                <a:cs typeface="Alexandria" pitchFamily="2" charset="-78"/>
              </a:rPr>
              <a:t>PRL 622</a:t>
            </a:r>
            <a:endParaRPr lang="zh-CN" altLang="en-US" sz="2000" b="1" i="0" u="none" strike="noStrike" kern="1200" cap="none" spc="0" baseline="0">
              <a:solidFill>
                <a:srgbClr val="000000"/>
              </a:solidFill>
              <a:latin typeface="Alexandria" pitchFamily="2" charset="-78"/>
              <a:ea typeface="等线" charset="0"/>
              <a:cs typeface="Alexandria" pitchFamily="2" charset="-78"/>
            </a:endParaRPr>
          </a:p>
        </p:txBody>
      </p:sp>
      <p:sp>
        <p:nvSpPr>
          <p:cNvPr id="15" name="Oval"/>
          <p:cNvSpPr>
            <a:spLocks/>
          </p:cNvSpPr>
          <p:nvPr/>
        </p:nvSpPr>
        <p:spPr>
          <a:xfrm>
            <a:off x="7315201" y="604765"/>
            <a:ext cx="7262387" cy="7482971"/>
          </a:xfrm>
          <a:prstGeom prst="ellipse">
            <a:avLst/>
          </a:prstGeom>
          <a:blipFill rotWithShape="1">
            <a:blip r:embed="rId4" cstate="screen">
              <a:extLst>
                <a:ext uri="{28A0092B-C50C-407E-A947-70E740481C1C}">
                  <a14:useLocalDpi xmlns:a14="http://schemas.microsoft.com/office/drawing/2010/main"/>
                </a:ext>
              </a:extLst>
            </a:blip>
            <a:stretch>
              <a:fillRect/>
            </a:stretch>
          </a:blipFill>
          <a:ln w="12700" cap="flat" cmpd="sng">
            <a:solidFill>
              <a:srgbClr val="172C51"/>
            </a:solidFill>
            <a:prstDash val="solid"/>
            <a:miter/>
          </a:ln>
        </p:spPr>
        <p:txBody>
          <a:bodyPr/>
          <a:lstStyle/>
          <a:p>
            <a:endParaRPr lang="en-US" dirty="0"/>
          </a:p>
        </p:txBody>
      </p:sp>
      <p:pic>
        <p:nvPicPr>
          <p:cNvPr id="16" name="Image"/>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a:noFill/>
          <a:ln w="12700" cap="flat" cmpd="sng">
            <a:noFill/>
            <a:prstDash val="solid"/>
            <a:miter/>
          </a:ln>
        </p:spPr>
      </p:pic>
      <p:sp>
        <p:nvSpPr>
          <p:cNvPr id="17" name="Rectangle"/>
          <p:cNvSpPr>
            <a:spLocks/>
          </p:cNvSpPr>
          <p:nvPr/>
        </p:nvSpPr>
        <p:spPr>
          <a:xfrm>
            <a:off x="922127" y="2919055"/>
            <a:ext cx="6738985" cy="74409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defTabSz="1097280" eaLnBrk="1" fontAlgn="auto" latinLnBrk="0" hangingPunct="1">
              <a:lnSpc>
                <a:spcPts val="5820"/>
              </a:lnSpc>
              <a:spcBef>
                <a:spcPts val="0"/>
              </a:spcBef>
              <a:spcAft>
                <a:spcPts val="0"/>
              </a:spcAft>
              <a:buNone/>
            </a:pPr>
            <a:r>
              <a:rPr lang="en-US" altLang="zh-CN" sz="3200" b="1" i="0" u="none" strike="noStrike" kern="1200" cap="none" spc="0" baseline="0">
                <a:solidFill>
                  <a:srgbClr val="00B0F0"/>
                </a:solidFill>
                <a:latin typeface="Alexandria Bold" pitchFamily="34" charset="0"/>
                <a:ea typeface="Alexandria Bold" pitchFamily="34" charset="0"/>
                <a:cs typeface="Alexandria Bold" pitchFamily="34" charset="0"/>
              </a:rPr>
              <a:t>مقرر حملات العلاقات العامة</a:t>
            </a:r>
            <a:endParaRPr lang="zh-CN" altLang="en-US" sz="3200" b="0" i="0" u="none" strike="noStrike" kern="1200" cap="none" spc="0" baseline="0">
              <a:solidFill>
                <a:srgbClr val="00B0F0"/>
              </a:solidFill>
              <a:latin typeface="Calibri" charset="0"/>
              <a:ea typeface="等线" charset="0"/>
              <a:cs typeface="Calibri" charset="0"/>
            </a:endParaRPr>
          </a:p>
        </p:txBody>
      </p:sp>
      <p:sp>
        <p:nvSpPr>
          <p:cNvPr id="18" name="Rounded rectangle"/>
          <p:cNvSpPr>
            <a:spLocks/>
          </p:cNvSpPr>
          <p:nvPr/>
        </p:nvSpPr>
        <p:spPr>
          <a:xfrm>
            <a:off x="3779126" y="5452257"/>
            <a:ext cx="1873090" cy="447769"/>
          </a:xfrm>
          <a:prstGeom prst="roundRect">
            <a:avLst>
              <a:gd name="adj" fmla="val 17870"/>
            </a:avLst>
          </a:prstGeom>
          <a:solidFill>
            <a:srgbClr val="CCF1FF"/>
          </a:solidFill>
          <a:ln w="12700" cap="flat" cmpd="sng">
            <a:noFill/>
            <a:prstDash val="solid"/>
            <a:miter/>
          </a:ln>
        </p:spPr>
        <p:txBody>
          <a:bodyPr/>
          <a:lstStyle/>
          <a:p>
            <a:endParaRPr lang="en-US"/>
          </a:p>
        </p:txBody>
      </p:sp>
      <p:sp>
        <p:nvSpPr>
          <p:cNvPr id="19" name="Rectangle"/>
          <p:cNvSpPr>
            <a:spLocks/>
          </p:cNvSpPr>
          <p:nvPr/>
        </p:nvSpPr>
        <p:spPr>
          <a:xfrm>
            <a:off x="4148744" y="5491148"/>
            <a:ext cx="1360597" cy="30489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defTabSz="1097280" eaLnBrk="1" fontAlgn="auto" latinLnBrk="0" hangingPunct="1">
              <a:lnSpc>
                <a:spcPts val="2400"/>
              </a:lnSpc>
              <a:spcBef>
                <a:spcPts val="0"/>
              </a:spcBef>
              <a:spcAft>
                <a:spcPts val="0"/>
              </a:spcAft>
              <a:buNone/>
            </a:pPr>
            <a:r>
              <a:rPr lang="en-US" altLang="zh-CN" sz="1500" b="0" i="0" u="none" strike="noStrike" kern="1200" cap="none" spc="0" baseline="0">
                <a:solidFill>
                  <a:srgbClr val="000000"/>
                </a:solidFill>
                <a:latin typeface="Alexandria" pitchFamily="2" charset="-78"/>
                <a:ea typeface="Alexandria" pitchFamily="2" charset="-78"/>
                <a:cs typeface="Alexandria" pitchFamily="2" charset="-78"/>
              </a:rPr>
              <a:t>المحاضرة الثامنة</a:t>
            </a:r>
            <a:endParaRPr lang="zh-CN" altLang="en-US" sz="1500" b="0" i="0" u="none" strike="noStrike" kern="1200" cap="none" spc="0" baseline="0">
              <a:solidFill>
                <a:srgbClr val="000000"/>
              </a:solidFill>
              <a:latin typeface="Calibri" charset="0"/>
              <a:ea typeface="等线" charset="0"/>
              <a:cs typeface="Calibri" charset="0"/>
            </a:endParaRPr>
          </a:p>
        </p:txBody>
      </p:sp>
      <p:sp>
        <p:nvSpPr>
          <p:cNvPr id="20" name="Rectangle"/>
          <p:cNvSpPr>
            <a:spLocks/>
          </p:cNvSpPr>
          <p:nvPr/>
        </p:nvSpPr>
        <p:spPr>
          <a:xfrm>
            <a:off x="1378859" y="5415920"/>
            <a:ext cx="6747057" cy="762094"/>
          </a:xfrm>
          <a:prstGeom prst="rect">
            <a:avLst/>
          </a:prstGeom>
          <a:noFill/>
          <a:ln w="12700" cap="flat" cmpd="sng">
            <a:noFill/>
            <a:prstDash val="solid"/>
            <a:miter/>
          </a:ln>
        </p:spPr>
        <p:txBody>
          <a:bodyPr/>
          <a:lstStyle/>
          <a:p>
            <a:endParaRPr lang="en-US"/>
          </a:p>
        </p:txBody>
      </p:sp>
      <p:sp>
        <p:nvSpPr>
          <p:cNvPr id="21" name="Rectangle"/>
          <p:cNvSpPr>
            <a:spLocks/>
          </p:cNvSpPr>
          <p:nvPr/>
        </p:nvSpPr>
        <p:spPr>
          <a:xfrm>
            <a:off x="645188" y="6288022"/>
            <a:ext cx="7315200" cy="3867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effectLst>
                  <a:outerShdw blurRad="38100" dist="38100" dir="2700000" algn="tl">
                    <a:srgbClr val="000000">
                      <a:alpha val="43000"/>
                    </a:srgbClr>
                  </a:outerShdw>
                </a:effectLst>
                <a:latin typeface="Alexandria" pitchFamily="2" charset="-78"/>
                <a:ea typeface="等线" charset="0"/>
                <a:cs typeface="Alexandria" pitchFamily="2" charset="-78"/>
              </a:rPr>
              <a:t>Prepared by Dr. Mona Elhoseny</a:t>
            </a:r>
            <a:endParaRPr lang="zh-CN" altLang="en-US" sz="2000" b="1" i="0" u="none" strike="noStrike" kern="1200" cap="none" spc="0" baseline="0">
              <a:solidFill>
                <a:srgbClr val="000000"/>
              </a:solidFill>
              <a:effectLst>
                <a:outerShdw blurRad="38100" dist="38100" dir="2700000" algn="tl">
                  <a:srgbClr val="000000">
                    <a:alpha val="43000"/>
                  </a:srgbClr>
                </a:outerShdw>
              </a:effectLst>
              <a:latin typeface="Alexandria" pitchFamily="2" charset="-78"/>
              <a:ea typeface="等线" charset="0"/>
              <a:cs typeface="Alexandria" pitchFamily="2" charset="-78"/>
            </a:endParaRPr>
          </a:p>
        </p:txBody>
      </p:sp>
      <p:sp>
        <p:nvSpPr>
          <p:cNvPr id="22" name="Rectangle"/>
          <p:cNvSpPr>
            <a:spLocks/>
          </p:cNvSpPr>
          <p:nvPr/>
        </p:nvSpPr>
        <p:spPr>
          <a:xfrm>
            <a:off x="491145" y="4091544"/>
            <a:ext cx="7315200" cy="3867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000" b="1" i="0" u="none" strike="noStrike" kern="1200" cap="none" spc="0" baseline="0">
                <a:solidFill>
                  <a:srgbClr val="00B0F0"/>
                </a:solidFill>
                <a:latin typeface="Alexandria" pitchFamily="2" charset="-78"/>
                <a:ea typeface="等线" charset="0"/>
                <a:cs typeface="Alexandria" pitchFamily="2" charset="-78"/>
              </a:rPr>
              <a:t>Public Relations Campaigns</a:t>
            </a:r>
            <a:endParaRPr lang="zh-CN" altLang="en-US" sz="2000" b="1" i="0" u="none" strike="noStrike" kern="1200" cap="none" spc="0" baseline="0">
              <a:solidFill>
                <a:srgbClr val="00B0F0"/>
              </a:solidFill>
              <a:latin typeface="Alexandria" pitchFamily="2" charset="-78"/>
              <a:ea typeface="等线" charset="0"/>
              <a:cs typeface="Alexandria" pitchFamily="2" charset="-78"/>
            </a:endParaRPr>
          </a:p>
        </p:txBody>
      </p:sp>
    </p:spTree>
    <p:extLst>
      <p:ext uri="{BB962C8B-B14F-4D97-AF65-F5344CB8AC3E}">
        <p14:creationId xmlns:p14="http://schemas.microsoft.com/office/powerpoint/2010/main" val="217221479"/>
      </p:ext>
    </p:extLst>
  </p:cSld>
  <p:clrMapOvr>
    <a:masterClrMapping/>
  </p:clrMapOvr>
  <mc:AlternateContent xmlns:mc="http://schemas.openxmlformats.org/markup-compatibility/2006" xmlns:p14="http://schemas.microsoft.com/office/powerpoint/2010/main">
    <mc:Choice Requires="p14">
      <p:transition spd="slow" p14:dur="2000" advTm="13743"/>
    </mc:Choice>
    <mc:Fallback xmlns="">
      <p:transition spd="slow" advTm="137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7" name="Image"/>
          <p:cNvPicPr>
            <a:picLocks noChangeAspect="1"/>
          </p:cNvPicPr>
          <p:nvPr/>
        </p:nvPicPr>
        <p:blipFill>
          <a:blip r:embed="rId4" cstate="print"/>
          <a:stretch>
            <a:fillRect/>
          </a:stretch>
        </p:blipFill>
        <p:spPr>
          <a:xfrm>
            <a:off x="-71990" y="-69670"/>
            <a:ext cx="15196503" cy="8464733"/>
          </a:xfrm>
          <a:prstGeom prst="rect">
            <a:avLst/>
          </a:prstGeom>
          <a:noFill/>
          <a:ln w="12700" cap="flat" cmpd="sng">
            <a:noFill/>
            <a:prstDash val="solid"/>
            <a:miter/>
          </a:ln>
        </p:spPr>
      </p:pic>
      <p:sp>
        <p:nvSpPr>
          <p:cNvPr id="28" name="单圆角矩形"/>
          <p:cNvSpPr>
            <a:spLocks/>
          </p:cNvSpPr>
          <p:nvPr/>
        </p:nvSpPr>
        <p:spPr>
          <a:xfrm flipV="1">
            <a:off x="-1" y="0"/>
            <a:ext cx="14630399" cy="6979744"/>
          </a:xfrm>
          <a:prstGeom prst="round1Rect">
            <a:avLst>
              <a:gd name="adj" fmla="val 0"/>
            </a:avLst>
          </a:prstGeom>
          <a:solidFill>
            <a:schemeClr val="bg1"/>
          </a:solidFill>
          <a:ln w="12700" cap="flat" cmpd="sng">
            <a:noFill/>
            <a:prstDash val="solid"/>
            <a:round/>
          </a:ln>
        </p:spPr>
        <p:txBody>
          <a:bodyPr vert="horz" wrap="square" lIns="91440" tIns="45720" rIns="91440" bIns="45720" anchor="ctr" anchorCtr="0">
            <a:prstTxWarp prst="textNoShape">
              <a:avLst/>
            </a:prstTxWarp>
          </a:bodyPr>
          <a:lstStyle/>
          <a:p>
            <a:pPr marL="0" indent="0" algn="ctr" eaLnBrk="1" fontAlgn="auto" latinLnBrk="0" hangingPunct="1">
              <a:lnSpc>
                <a:spcPct val="100000"/>
              </a:lnSpc>
              <a:spcBef>
                <a:spcPts val="0"/>
              </a:spcBef>
              <a:spcAft>
                <a:spcPts val="0"/>
              </a:spcAft>
              <a:buNone/>
            </a:pPr>
            <a:r>
              <a:rPr lang="en-US" altLang="zh-CN" sz="2160" b="0" i="0" u="none" strike="noStrike" kern="1200" cap="none" spc="0" baseline="0">
                <a:solidFill>
                  <a:srgbClr val="FFFFFF"/>
                </a:solidFill>
                <a:latin typeface="Calibri" charset="0"/>
                <a:ea typeface="等线" charset="0"/>
                <a:cs typeface="Arial" pitchFamily="34" charset="0"/>
              </a:rPr>
              <a:t>استكشاف دور </a:t>
            </a:r>
            <a:r>
              <a:rPr lang="en-US" altLang="zh-CN" sz="2160" b="0" i="0" u="none" strike="noStrike" kern="1200" cap="none" spc="0" baseline="0">
                <a:solidFill>
                  <a:srgbClr val="FFFFFF"/>
                </a:solidFill>
                <a:latin typeface="Calibri" charset="0"/>
                <a:ea typeface="等线" charset="0"/>
                <a:cs typeface="Droid Sans" charset="0"/>
              </a:rPr>
              <a:t>Storytelling </a:t>
            </a:r>
            <a:r>
              <a:rPr lang="en-US" altLang="zh-CN" sz="2160" b="0" i="0" u="none" strike="noStrike" kern="1200" cap="none" spc="0" baseline="0">
                <a:solidFill>
                  <a:srgbClr val="FFFFFF"/>
                </a:solidFill>
                <a:latin typeface="Calibri" charset="0"/>
                <a:ea typeface="等线" charset="0"/>
                <a:cs typeface="Arial" pitchFamily="34" charset="0"/>
              </a:rPr>
              <a:t>في حماية الصورة الذهنية وإدارة الأزمات الرقمية، مع التركيز على الوسوم كأداة استراتيجية في حملات العلاقات العامة المعاصرة</a:t>
            </a:r>
            <a:endParaRPr lang="zh-CN" altLang="en-US" sz="2160" b="0" i="0" u="none" strike="noStrike" kern="1200" cap="none" spc="0" baseline="0">
              <a:solidFill>
                <a:srgbClr val="FFFFFF"/>
              </a:solidFill>
              <a:latin typeface="Calibri" charset="0"/>
              <a:ea typeface="等线" charset="0"/>
              <a:cs typeface="Arial" pitchFamily="34" charset="0"/>
            </a:endParaRPr>
          </a:p>
        </p:txBody>
      </p:sp>
      <p:pic>
        <p:nvPicPr>
          <p:cNvPr id="29" name="Image"/>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52251"/>
            <a:ext cx="10391597" cy="6360957"/>
          </a:xfrm>
          <a:prstGeom prst="rect">
            <a:avLst/>
          </a:prstGeom>
          <a:noFill/>
          <a:ln cap="flat" cmpd="sng">
            <a:noFill/>
            <a:prstDash val="solid"/>
            <a:miter/>
          </a:ln>
        </p:spPr>
      </p:pic>
      <p:sp>
        <p:nvSpPr>
          <p:cNvPr id="30" name="Rounded rectangle"/>
          <p:cNvSpPr>
            <a:spLocks/>
          </p:cNvSpPr>
          <p:nvPr/>
        </p:nvSpPr>
        <p:spPr>
          <a:xfrm>
            <a:off x="7760367" y="4201940"/>
            <a:ext cx="3514577" cy="634999"/>
          </a:xfrm>
          <a:prstGeom prst="roundRect">
            <a:avLst>
              <a:gd name="adj" fmla="val 16666"/>
            </a:avLst>
          </a:prstGeom>
          <a:solidFill>
            <a:schemeClr val="bg1"/>
          </a:solidFill>
          <a:ln w="12700" cap="flat" cmpd="sng">
            <a:solidFill>
              <a:srgbClr val="8E5A6D"/>
            </a:solidFill>
            <a:prstDash val="solid"/>
            <a:round/>
          </a:ln>
        </p:spPr>
        <p:txBody>
          <a:bodyPr vert="horz" wrap="square" lIns="91440" tIns="45720" rIns="91440" bIns="45720" anchor="ctr" anchorCtr="0">
            <a:prstTxWarp prst="textNoShape">
              <a:avLst/>
            </a:prstTxWarp>
          </a:bodyPr>
          <a:lstStyle/>
          <a:p>
            <a:pPr marL="0" indent="0" algn="ctr" eaLnBrk="1" fontAlgn="auto" latinLnBrk="0" hangingPunct="1">
              <a:lnSpc>
                <a:spcPct val="100000"/>
              </a:lnSpc>
              <a:spcBef>
                <a:spcPts val="0"/>
              </a:spcBef>
              <a:spcAft>
                <a:spcPts val="0"/>
              </a:spcAft>
              <a:buNone/>
            </a:pPr>
            <a:r>
              <a:rPr lang="en-US" altLang="zh-CN" sz="2000" b="1" i="0" u="none" strike="noStrike" kern="1200" cap="none" spc="0" baseline="0">
                <a:solidFill>
                  <a:srgbClr val="000000"/>
                </a:solidFill>
                <a:latin typeface="Alexandria" pitchFamily="2" charset="-78"/>
                <a:ea typeface="等线" charset="0"/>
                <a:cs typeface="Alexandria" pitchFamily="2" charset="-78"/>
              </a:rPr>
              <a:t>Lecture 08</a:t>
            </a:r>
            <a:endParaRPr lang="zh-CN" altLang="en-US" sz="2000" b="1" i="0" u="none" strike="noStrike" kern="1200" cap="none" spc="0" baseline="0">
              <a:solidFill>
                <a:srgbClr val="000000"/>
              </a:solidFill>
              <a:latin typeface="Alexandria" pitchFamily="2" charset="-78"/>
              <a:ea typeface="等线" charset="0"/>
              <a:cs typeface="Alexandria" pitchFamily="2" charset="-78"/>
            </a:endParaRPr>
          </a:p>
        </p:txBody>
      </p:sp>
      <p:sp>
        <p:nvSpPr>
          <p:cNvPr id="31" name="Rectangle"/>
          <p:cNvSpPr>
            <a:spLocks/>
          </p:cNvSpPr>
          <p:nvPr/>
        </p:nvSpPr>
        <p:spPr>
          <a:xfrm>
            <a:off x="551022" y="7425046"/>
            <a:ext cx="5863756" cy="609397"/>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3359" b="1" i="0" u="none" strike="noStrike" kern="1200" cap="none" spc="0" baseline="0">
                <a:solidFill>
                  <a:srgbClr val="00B0F0"/>
                </a:solidFill>
                <a:latin typeface="Alexandria" pitchFamily="2" charset="-78"/>
                <a:ea typeface="等线" charset="0"/>
                <a:cs typeface="Alexandria" pitchFamily="2" charset="-78"/>
              </a:rPr>
              <a:t>Dr. Mona Elhoseny</a:t>
            </a:r>
            <a:endParaRPr lang="zh-CN" altLang="en-US" sz="3359" b="1" i="0" u="none" strike="noStrike" kern="1200" cap="none" spc="0" baseline="0">
              <a:solidFill>
                <a:srgbClr val="00B0F0"/>
              </a:solidFill>
              <a:latin typeface="Alexandria" pitchFamily="2" charset="-78"/>
              <a:ea typeface="等线" charset="0"/>
              <a:cs typeface="Alexandria" pitchFamily="2" charset="-78"/>
            </a:endParaRPr>
          </a:p>
        </p:txBody>
      </p:sp>
      <p:sp>
        <p:nvSpPr>
          <p:cNvPr id="32" name="Rectangle"/>
          <p:cNvSpPr>
            <a:spLocks/>
          </p:cNvSpPr>
          <p:nvPr/>
        </p:nvSpPr>
        <p:spPr>
          <a:xfrm>
            <a:off x="551022" y="6997160"/>
            <a:ext cx="5863756" cy="529589"/>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2880" b="0" i="0" u="none" strike="noStrike" kern="1200" cap="none" spc="0" baseline="0">
                <a:solidFill>
                  <a:srgbClr val="00B0F0"/>
                </a:solidFill>
                <a:latin typeface="Alexandria" pitchFamily="2" charset="-78"/>
                <a:ea typeface="等线" charset="0"/>
                <a:cs typeface="Alexandria" pitchFamily="2" charset="-78"/>
              </a:rPr>
              <a:t>Prepared by</a:t>
            </a:r>
            <a:endParaRPr lang="zh-CN" altLang="en-US" sz="2880" b="0" i="0" u="none" strike="noStrike" kern="1200" cap="none" spc="0" baseline="0">
              <a:solidFill>
                <a:srgbClr val="00B0F0"/>
              </a:solidFill>
              <a:latin typeface="Alexandria" pitchFamily="2" charset="-78"/>
              <a:ea typeface="等线" charset="0"/>
              <a:cs typeface="Alexandria" pitchFamily="2" charset="-78"/>
            </a:endParaRPr>
          </a:p>
        </p:txBody>
      </p:sp>
      <p:pic>
        <p:nvPicPr>
          <p:cNvPr id="33" name="Image"/>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a:noFill/>
          <a:ln w="12700" cap="flat" cmpd="sng">
            <a:noFill/>
            <a:prstDash val="solid"/>
            <a:miter/>
          </a:ln>
        </p:spPr>
      </p:pic>
      <p:sp>
        <p:nvSpPr>
          <p:cNvPr id="34" name="Rectangle"/>
          <p:cNvSpPr>
            <a:spLocks/>
          </p:cNvSpPr>
          <p:nvPr/>
        </p:nvSpPr>
        <p:spPr>
          <a:xfrm>
            <a:off x="9650701" y="2953641"/>
            <a:ext cx="4225924" cy="707389"/>
          </a:xfrm>
          <a:prstGeom prst="rect">
            <a:avLst/>
          </a:prstGeom>
          <a:noFill/>
          <a:ln w="12700" cap="flat" cmpd="sng">
            <a:noFill/>
            <a:prstDash val="solid"/>
            <a:miter/>
          </a:ln>
        </p:spPr>
        <p:txBody>
          <a:bodyPr vert="horz" wrap="none" lIns="91440" tIns="45720" rIns="91440" bIns="45720" anchor="t" anchorCtr="0">
            <a:prstTxWarp prst="textNoShape">
              <a:avLst/>
            </a:prstTxWarp>
            <a:spAutoFit/>
          </a:bodyPr>
          <a:lstStyle/>
          <a:p>
            <a:pPr marL="0" indent="0" algn="r" eaLnBrk="1" fontAlgn="auto" latinLnBrk="0" hangingPunct="1">
              <a:lnSpc>
                <a:spcPts val="4850"/>
              </a:lnSpc>
              <a:spcBef>
                <a:spcPts val="0"/>
              </a:spcBef>
              <a:spcAft>
                <a:spcPts val="0"/>
              </a:spcAft>
              <a:buNone/>
            </a:pPr>
            <a:r>
              <a:rPr lang="en-US" altLang="zh-CN" sz="2000" b="1" i="0" u="none" strike="noStrike" kern="1200" cap="none" spc="0" baseline="0">
                <a:solidFill>
                  <a:srgbClr val="00B0F0"/>
                </a:solidFill>
                <a:latin typeface="Alexandria Bold" pitchFamily="34" charset="0"/>
                <a:ea typeface="Alexandria Bold" pitchFamily="34" charset="0"/>
                <a:cs typeface="Alexandria Bold" pitchFamily="34" charset="0"/>
              </a:rPr>
              <a:t>حملات المسؤولية الاجتماعية في العصر الرقمي</a:t>
            </a:r>
            <a:endParaRPr lang="zh-CN" altLang="en-US" sz="2000" b="1" i="0" u="none" strike="noStrike" kern="1200" cap="none" spc="0" baseline="0">
              <a:solidFill>
                <a:srgbClr val="00B0F0"/>
              </a:solidFill>
              <a:latin typeface="Alexandria Bold" pitchFamily="34" charset="0"/>
              <a:ea typeface="Alexandria Bold" pitchFamily="34" charset="0"/>
              <a:cs typeface="Alexandria Bold" pitchFamily="34" charset="0"/>
            </a:endParaRPr>
          </a:p>
        </p:txBody>
      </p:sp>
      <p:sp>
        <p:nvSpPr>
          <p:cNvPr id="35" name="Rectangle"/>
          <p:cNvSpPr>
            <a:spLocks/>
          </p:cNvSpPr>
          <p:nvPr/>
        </p:nvSpPr>
        <p:spPr>
          <a:xfrm>
            <a:off x="551022" y="5452637"/>
            <a:ext cx="11098981" cy="98742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defTabSz="457200" eaLnBrk="1" fontAlgn="auto" latinLnBrk="0" hangingPunct="1">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استراتيجيات فعّالة لبناء الولاء وإدارة الأزمات</a:t>
            </a:r>
            <a:endParaRPr lang="zh-CN" altLang="en-US" sz="1550" b="0" i="0" u="none" strike="noStrike" kern="1200" cap="none" spc="0" baseline="0">
              <a:solidFill>
                <a:srgbClr val="000000"/>
              </a:solidFill>
              <a:latin typeface="Calibri" charset="0"/>
              <a:ea typeface="等线" charset="0"/>
              <a:cs typeface="Calibri" charset="0"/>
            </a:endParaRPr>
          </a:p>
        </p:txBody>
      </p:sp>
    </p:spTree>
    <p:extLst>
      <p:ext uri="{BB962C8B-B14F-4D97-AF65-F5344CB8AC3E}">
        <p14:creationId xmlns:p14="http://schemas.microsoft.com/office/powerpoint/2010/main" val="1634984954"/>
      </p:ext>
    </p:extLst>
  </p:cSld>
  <p:clrMapOvr>
    <a:masterClrMapping/>
  </p:clrMapOvr>
  <mc:AlternateContent xmlns:mc="http://schemas.openxmlformats.org/markup-compatibility/2006" xmlns:p14="http://schemas.microsoft.com/office/powerpoint/2010/main">
    <mc:Choice Requires="p14">
      <p:transition spd="slow" p14:dur="2000" advTm="10404"/>
    </mc:Choice>
    <mc:Fallback xmlns="">
      <p:transition spd="slow" advTm="104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9" name="Image"/>
          <p:cNvPicPr>
            <a:picLocks noChangeAspect="1"/>
          </p:cNvPicPr>
          <p:nvPr/>
        </p:nvPicPr>
        <p:blipFill>
          <a:blip r:embed="rId4" cstate="print"/>
          <a:stretch>
            <a:fillRect/>
          </a:stretch>
        </p:blipFill>
        <p:spPr>
          <a:xfrm>
            <a:off x="312511" y="36723"/>
            <a:ext cx="14317889" cy="8156154"/>
          </a:xfrm>
          <a:prstGeom prst="rect">
            <a:avLst/>
          </a:prstGeom>
          <a:noFill/>
          <a:ln w="12700" cap="flat" cmpd="sng">
            <a:noFill/>
            <a:prstDash val="solid"/>
            <a:miter/>
          </a:ln>
        </p:spPr>
      </p:pic>
      <p:sp>
        <p:nvSpPr>
          <p:cNvPr id="40" name="Rounded rectangle"/>
          <p:cNvSpPr>
            <a:spLocks/>
          </p:cNvSpPr>
          <p:nvPr/>
        </p:nvSpPr>
        <p:spPr>
          <a:xfrm>
            <a:off x="12232838" y="1199078"/>
            <a:ext cx="1603771" cy="373142"/>
          </a:xfrm>
          <a:prstGeom prst="roundRect">
            <a:avLst>
              <a:gd name="adj" fmla="val 17870"/>
            </a:avLst>
          </a:prstGeom>
          <a:solidFill>
            <a:srgbClr val="CCF1FF"/>
          </a:solidFill>
          <a:ln w="12700" cap="flat" cmpd="sng">
            <a:noFill/>
            <a:prstDash val="solid"/>
            <a:miter/>
          </a:ln>
        </p:spPr>
        <p:txBody>
          <a:bodyPr/>
          <a:lstStyle/>
          <a:p>
            <a:endParaRPr lang="en-US"/>
          </a:p>
        </p:txBody>
      </p:sp>
      <p:pic>
        <p:nvPicPr>
          <p:cNvPr id="4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558838" y="1306235"/>
            <a:ext cx="158710" cy="158710"/>
          </a:xfrm>
          <a:prstGeom prst="rect">
            <a:avLst/>
          </a:prstGeom>
          <a:noFill/>
          <a:ln w="12700" cap="flat" cmpd="sng">
            <a:noFill/>
            <a:prstDash val="solid"/>
            <a:miter/>
          </a:ln>
        </p:spPr>
      </p:pic>
      <p:sp>
        <p:nvSpPr>
          <p:cNvPr id="42" name="Rectangle"/>
          <p:cNvSpPr>
            <a:spLocks/>
          </p:cNvSpPr>
          <p:nvPr/>
        </p:nvSpPr>
        <p:spPr>
          <a:xfrm>
            <a:off x="12351901" y="1258609"/>
            <a:ext cx="1127640" cy="2540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15213F"/>
                </a:solidFill>
                <a:latin typeface="Alexandria" pitchFamily="2" charset="-78"/>
                <a:ea typeface="Alexandria" pitchFamily="2" charset="-78"/>
                <a:cs typeface="Alexandria" pitchFamily="2" charset="-78"/>
              </a:rPr>
              <a:t>خريطة المحتوى</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43" name="Rectangle"/>
          <p:cNvSpPr>
            <a:spLocks/>
          </p:cNvSpPr>
          <p:nvPr/>
        </p:nvSpPr>
        <p:spPr>
          <a:xfrm>
            <a:off x="7900273" y="1651515"/>
            <a:ext cx="5936336" cy="620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محاور المحاضرة الرئيسية</a:t>
            </a:r>
            <a:endParaRPr lang="zh-CN" altLang="en-US" sz="3900" b="0" i="0" u="none" strike="noStrike" kern="1200" cap="none" spc="0" baseline="0">
              <a:solidFill>
                <a:schemeClr val="tx1"/>
              </a:solidFill>
              <a:latin typeface="Calibri" charset="0"/>
              <a:ea typeface="等线" charset="0"/>
              <a:cs typeface="Calibri" charset="0"/>
            </a:endParaRPr>
          </a:p>
        </p:txBody>
      </p:sp>
      <p:sp>
        <p:nvSpPr>
          <p:cNvPr id="44" name="Rectangle"/>
          <p:cNvSpPr>
            <a:spLocks/>
          </p:cNvSpPr>
          <p:nvPr/>
        </p:nvSpPr>
        <p:spPr>
          <a:xfrm>
            <a:off x="13638251" y="2569250"/>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01</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5" name="Rectangle"/>
          <p:cNvSpPr>
            <a:spLocks/>
          </p:cNvSpPr>
          <p:nvPr/>
        </p:nvSpPr>
        <p:spPr>
          <a:xfrm>
            <a:off x="7414379" y="2883575"/>
            <a:ext cx="6422231" cy="22859"/>
          </a:xfrm>
          <a:prstGeom prst="rect">
            <a:avLst/>
          </a:prstGeom>
          <a:solidFill>
            <a:srgbClr val="00AEEF"/>
          </a:solidFill>
          <a:ln w="12700" cap="flat" cmpd="sng">
            <a:noFill/>
            <a:prstDash val="solid"/>
            <a:miter/>
          </a:ln>
        </p:spPr>
        <p:txBody>
          <a:bodyPr/>
          <a:lstStyle/>
          <a:p>
            <a:endParaRPr lang="en-US"/>
          </a:p>
        </p:txBody>
      </p:sp>
      <p:sp>
        <p:nvSpPr>
          <p:cNvPr id="46" name="Rectangle"/>
          <p:cNvSpPr>
            <a:spLocks/>
          </p:cNvSpPr>
          <p:nvPr/>
        </p:nvSpPr>
        <p:spPr>
          <a:xfrm>
            <a:off x="11201996" y="3028474"/>
            <a:ext cx="263461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المفاهيم والأساسيات</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7" name="Rectangle"/>
          <p:cNvSpPr>
            <a:spLocks/>
          </p:cNvSpPr>
          <p:nvPr/>
        </p:nvSpPr>
        <p:spPr>
          <a:xfrm>
            <a:off x="7414379" y="3457694"/>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فهم المسؤولية الاجتماعية والمصطلحات المرتبطة بها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8" name="Rectangle"/>
          <p:cNvSpPr>
            <a:spLocks/>
          </p:cNvSpPr>
          <p:nvPr/>
        </p:nvSpPr>
        <p:spPr>
          <a:xfrm>
            <a:off x="7017662" y="2569250"/>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02</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9" name="Rectangle"/>
          <p:cNvSpPr>
            <a:spLocks/>
          </p:cNvSpPr>
          <p:nvPr/>
        </p:nvSpPr>
        <p:spPr>
          <a:xfrm>
            <a:off x="793790" y="2883575"/>
            <a:ext cx="6422231" cy="22859"/>
          </a:xfrm>
          <a:prstGeom prst="rect">
            <a:avLst/>
          </a:prstGeom>
          <a:solidFill>
            <a:srgbClr val="00AEEF"/>
          </a:solidFill>
          <a:ln w="12700" cap="flat" cmpd="sng">
            <a:noFill/>
            <a:prstDash val="solid"/>
            <a:miter/>
          </a:ln>
        </p:spPr>
        <p:txBody>
          <a:bodyPr/>
          <a:lstStyle/>
          <a:p>
            <a:endParaRPr lang="en-US"/>
          </a:p>
        </p:txBody>
      </p:sp>
      <p:sp>
        <p:nvSpPr>
          <p:cNvPr id="50" name="Rectangle"/>
          <p:cNvSpPr>
            <a:spLocks/>
          </p:cNvSpPr>
          <p:nvPr/>
        </p:nvSpPr>
        <p:spPr>
          <a:xfrm>
            <a:off x="4735116" y="3028474"/>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الخصائص والتأثير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1" name="Rectangle"/>
          <p:cNvSpPr>
            <a:spLocks/>
          </p:cNvSpPr>
          <p:nvPr/>
        </p:nvSpPr>
        <p:spPr>
          <a:xfrm>
            <a:off x="793790" y="3457694"/>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العناصر الأساسية وأثرها على ولاء الجمهور</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2" name="Rectangle"/>
          <p:cNvSpPr>
            <a:spLocks/>
          </p:cNvSpPr>
          <p:nvPr/>
        </p:nvSpPr>
        <p:spPr>
          <a:xfrm>
            <a:off x="13638251" y="4122419"/>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03</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3" name="Rectangle"/>
          <p:cNvSpPr>
            <a:spLocks/>
          </p:cNvSpPr>
          <p:nvPr/>
        </p:nvSpPr>
        <p:spPr>
          <a:xfrm>
            <a:off x="7414379" y="4436745"/>
            <a:ext cx="6422231" cy="22859"/>
          </a:xfrm>
          <a:prstGeom prst="rect">
            <a:avLst/>
          </a:prstGeom>
          <a:solidFill>
            <a:srgbClr val="00AEEF"/>
          </a:solidFill>
          <a:ln w="12700" cap="flat" cmpd="sng">
            <a:noFill/>
            <a:prstDash val="solid"/>
            <a:miter/>
          </a:ln>
        </p:spPr>
        <p:txBody>
          <a:bodyPr/>
          <a:lstStyle/>
          <a:p>
            <a:endParaRPr lang="en-US"/>
          </a:p>
        </p:txBody>
      </p:sp>
      <p:sp>
        <p:nvSpPr>
          <p:cNvPr id="54" name="Rectangle"/>
          <p:cNvSpPr>
            <a:spLocks/>
          </p:cNvSpPr>
          <p:nvPr/>
        </p:nvSpPr>
        <p:spPr>
          <a:xfrm>
            <a:off x="11355705" y="458164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التصنيفات والأدوات</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5" name="Rectangle"/>
          <p:cNvSpPr>
            <a:spLocks/>
          </p:cNvSpPr>
          <p:nvPr/>
        </p:nvSpPr>
        <p:spPr>
          <a:xfrm>
            <a:off x="7414379" y="5010864"/>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أنواع الحملات ودور الإعلام الرقمي</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6" name="Rectangle"/>
          <p:cNvSpPr>
            <a:spLocks/>
          </p:cNvSpPr>
          <p:nvPr/>
        </p:nvSpPr>
        <p:spPr>
          <a:xfrm>
            <a:off x="7017662" y="4122419"/>
            <a:ext cx="19835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04</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7" name="Rectangle"/>
          <p:cNvSpPr>
            <a:spLocks/>
          </p:cNvSpPr>
          <p:nvPr/>
        </p:nvSpPr>
        <p:spPr>
          <a:xfrm>
            <a:off x="793790" y="4436745"/>
            <a:ext cx="6422231" cy="22859"/>
          </a:xfrm>
          <a:prstGeom prst="rect">
            <a:avLst/>
          </a:prstGeom>
          <a:solidFill>
            <a:srgbClr val="00AEEF"/>
          </a:solidFill>
          <a:ln w="12700" cap="flat" cmpd="sng">
            <a:noFill/>
            <a:prstDash val="solid"/>
            <a:miter/>
          </a:ln>
        </p:spPr>
        <p:txBody>
          <a:bodyPr/>
          <a:lstStyle/>
          <a:p>
            <a:endParaRPr lang="en-US"/>
          </a:p>
        </p:txBody>
      </p:sp>
      <p:sp>
        <p:nvSpPr>
          <p:cNvPr id="58" name="Rectangle"/>
          <p:cNvSpPr>
            <a:spLocks/>
          </p:cNvSpPr>
          <p:nvPr/>
        </p:nvSpPr>
        <p:spPr>
          <a:xfrm>
            <a:off x="4735116" y="4581644"/>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الإدارة في الأزمات</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9" name="Rectangle"/>
          <p:cNvSpPr>
            <a:spLocks/>
          </p:cNvSpPr>
          <p:nvPr/>
        </p:nvSpPr>
        <p:spPr>
          <a:xfrm>
            <a:off x="793790" y="5010864"/>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استراتيجيات فعالة في الأوقات الحرجة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60" name="Rectangle"/>
          <p:cNvSpPr>
            <a:spLocks/>
          </p:cNvSpPr>
          <p:nvPr/>
        </p:nvSpPr>
        <p:spPr>
          <a:xfrm>
            <a:off x="13638251" y="5675590"/>
            <a:ext cx="198358" cy="2480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05</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61" name="Rectangle"/>
          <p:cNvSpPr>
            <a:spLocks/>
          </p:cNvSpPr>
          <p:nvPr/>
        </p:nvSpPr>
        <p:spPr>
          <a:xfrm>
            <a:off x="7414379" y="5989915"/>
            <a:ext cx="6422231" cy="22859"/>
          </a:xfrm>
          <a:prstGeom prst="rect">
            <a:avLst/>
          </a:prstGeom>
          <a:solidFill>
            <a:srgbClr val="00AEEF"/>
          </a:solidFill>
          <a:ln w="12700" cap="flat" cmpd="sng">
            <a:noFill/>
            <a:prstDash val="solid"/>
            <a:miter/>
          </a:ln>
        </p:spPr>
        <p:txBody>
          <a:bodyPr/>
          <a:lstStyle/>
          <a:p>
            <a:endParaRPr lang="en-US"/>
          </a:p>
        </p:txBody>
      </p:sp>
      <p:sp>
        <p:nvSpPr>
          <p:cNvPr id="62" name="Rectangle"/>
          <p:cNvSpPr>
            <a:spLocks/>
          </p:cNvSpPr>
          <p:nvPr/>
        </p:nvSpPr>
        <p:spPr>
          <a:xfrm>
            <a:off x="11355705" y="613481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التحديات والحلول</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3" name="Rectangle"/>
          <p:cNvSpPr>
            <a:spLocks/>
          </p:cNvSpPr>
          <p:nvPr/>
        </p:nvSpPr>
        <p:spPr>
          <a:xfrm>
            <a:off x="7414379" y="6564035"/>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العقبات الرئيسية وكيفية التغلب عليها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64" name="Rectangle"/>
          <p:cNvSpPr>
            <a:spLocks/>
          </p:cNvSpPr>
          <p:nvPr/>
        </p:nvSpPr>
        <p:spPr>
          <a:xfrm>
            <a:off x="7017662" y="5675590"/>
            <a:ext cx="198358" cy="2480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Light" pitchFamily="34" charset="0"/>
                <a:ea typeface="Alexandria Light" pitchFamily="34" charset="0"/>
                <a:cs typeface="Alexandria Light" pitchFamily="34" charset="0"/>
              </a:rPr>
              <a:t>06</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65" name="Rectangle"/>
          <p:cNvSpPr>
            <a:spLocks/>
          </p:cNvSpPr>
          <p:nvPr/>
        </p:nvSpPr>
        <p:spPr>
          <a:xfrm>
            <a:off x="793790" y="5989915"/>
            <a:ext cx="6422231" cy="22859"/>
          </a:xfrm>
          <a:prstGeom prst="rect">
            <a:avLst/>
          </a:prstGeom>
          <a:solidFill>
            <a:srgbClr val="00AEEF"/>
          </a:solidFill>
          <a:ln w="12700" cap="flat" cmpd="sng">
            <a:noFill/>
            <a:prstDash val="solid"/>
            <a:miter/>
          </a:ln>
        </p:spPr>
        <p:txBody>
          <a:bodyPr/>
          <a:lstStyle/>
          <a:p>
            <a:endParaRPr lang="en-US"/>
          </a:p>
        </p:txBody>
      </p:sp>
      <p:sp>
        <p:nvSpPr>
          <p:cNvPr id="66" name="Rectangle"/>
          <p:cNvSpPr>
            <a:spLocks/>
          </p:cNvSpPr>
          <p:nvPr/>
        </p:nvSpPr>
        <p:spPr>
          <a:xfrm>
            <a:off x="4735116" y="6134814"/>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التطبيق العملي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7" name="Rectangle"/>
          <p:cNvSpPr>
            <a:spLocks/>
          </p:cNvSpPr>
          <p:nvPr/>
        </p:nvSpPr>
        <p:spPr>
          <a:xfrm>
            <a:off x="793790" y="6564035"/>
            <a:ext cx="6422231"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دراسات حالة واقعية وخلاصة نهائية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297657401"/>
      </p:ext>
    </p:extLst>
  </p:cSld>
  <p:clrMapOvr>
    <a:masterClrMapping/>
  </p:clrMapOvr>
  <mc:AlternateContent xmlns:mc="http://schemas.openxmlformats.org/markup-compatibility/2006" xmlns:p14="http://schemas.microsoft.com/office/powerpoint/2010/main">
    <mc:Choice Requires="p14">
      <p:transition spd="slow" p14:dur="2000" advTm="40150"/>
    </mc:Choice>
    <mc:Fallback xmlns="">
      <p:transition spd="slow" advTm="4015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1" name="Image"/>
          <p:cNvPicPr>
            <a:picLocks noChangeAspect="1"/>
          </p:cNvPicPr>
          <p:nvPr/>
        </p:nvPicPr>
        <p:blipFill>
          <a:blip r:embed="rId4" cstate="print"/>
          <a:stretch>
            <a:fillRect/>
          </a:stretch>
        </p:blipFill>
        <p:spPr>
          <a:xfrm>
            <a:off x="110290" y="36723"/>
            <a:ext cx="14409819" cy="8156154"/>
          </a:xfrm>
          <a:prstGeom prst="rect">
            <a:avLst/>
          </a:prstGeom>
          <a:noFill/>
          <a:ln w="12700" cap="flat" cmpd="sng">
            <a:noFill/>
            <a:prstDash val="solid"/>
            <a:miter/>
          </a:ln>
        </p:spPr>
      </p:pic>
      <p:pic>
        <p:nvPicPr>
          <p:cNvPr id="72"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1551198"/>
            <a:ext cx="4143021" cy="6214531"/>
          </a:xfrm>
          <a:prstGeom prst="rect">
            <a:avLst/>
          </a:prstGeom>
          <a:noFill/>
          <a:ln w="12700" cap="flat" cmpd="sng">
            <a:noFill/>
            <a:prstDash val="solid"/>
            <a:miter/>
          </a:ln>
        </p:spPr>
      </p:pic>
      <p:sp>
        <p:nvSpPr>
          <p:cNvPr id="73" name="Rounded rectangle"/>
          <p:cNvSpPr>
            <a:spLocks/>
          </p:cNvSpPr>
          <p:nvPr/>
        </p:nvSpPr>
        <p:spPr>
          <a:xfrm>
            <a:off x="7218283" y="3260884"/>
            <a:ext cx="1131927"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74" name="Rectangle"/>
          <p:cNvSpPr>
            <a:spLocks/>
          </p:cNvSpPr>
          <p:nvPr/>
        </p:nvSpPr>
        <p:spPr>
          <a:xfrm>
            <a:off x="7344966" y="3328035"/>
            <a:ext cx="878562"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الأول</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75" name="Rectangle"/>
          <p:cNvSpPr>
            <a:spLocks/>
          </p:cNvSpPr>
          <p:nvPr/>
        </p:nvSpPr>
        <p:spPr>
          <a:xfrm>
            <a:off x="793790" y="3728561"/>
            <a:ext cx="7556420" cy="12401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المسؤولية الاجتماعية: المفهوم والإطار النظري</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854220031"/>
      </p:ext>
    </p:extLst>
  </p:cSld>
  <p:clrMapOvr>
    <a:masterClrMapping/>
  </p:clrMapOvr>
  <mc:AlternateContent xmlns:mc="http://schemas.openxmlformats.org/markup-compatibility/2006" xmlns:p14="http://schemas.microsoft.com/office/powerpoint/2010/main">
    <mc:Choice Requires="p14">
      <p:transition spd="slow" p14:dur="2000" advTm="8540"/>
    </mc:Choice>
    <mc:Fallback xmlns="">
      <p:transition spd="slow" advTm="85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9" name="Image"/>
          <p:cNvPicPr>
            <a:picLocks noChangeAspect="1"/>
          </p:cNvPicPr>
          <p:nvPr/>
        </p:nvPicPr>
        <p:blipFill>
          <a:blip r:embed="rId4" cstate="print"/>
          <a:stretch>
            <a:fillRect/>
          </a:stretch>
        </p:blipFill>
        <p:spPr>
          <a:xfrm>
            <a:off x="218207" y="72445"/>
            <a:ext cx="14412193" cy="8157155"/>
          </a:xfrm>
          <a:prstGeom prst="rect">
            <a:avLst/>
          </a:prstGeom>
          <a:noFill/>
          <a:ln w="12700" cap="flat" cmpd="sng">
            <a:noFill/>
            <a:prstDash val="solid"/>
            <a:miter/>
          </a:ln>
        </p:spPr>
      </p:pic>
      <p:sp>
        <p:nvSpPr>
          <p:cNvPr id="80" name="Rectangle"/>
          <p:cNvSpPr>
            <a:spLocks/>
          </p:cNvSpPr>
          <p:nvPr/>
        </p:nvSpPr>
        <p:spPr>
          <a:xfrm>
            <a:off x="5914905" y="2590562"/>
            <a:ext cx="7921704"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تعريف المسؤولية الاجتماعية للمؤسسات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81" name="Rounded rectangle"/>
          <p:cNvSpPr>
            <a:spLocks/>
          </p:cNvSpPr>
          <p:nvPr/>
        </p:nvSpPr>
        <p:spPr>
          <a:xfrm>
            <a:off x="650914" y="3384352"/>
            <a:ext cx="5888712" cy="2254687"/>
          </a:xfrm>
          <a:prstGeom prst="roundRect">
            <a:avLst>
              <a:gd name="adj" fmla="val 6337"/>
            </a:avLst>
          </a:prstGeom>
          <a:solidFill>
            <a:srgbClr val="00AEEF"/>
          </a:solidFill>
          <a:ln w="12700" cap="flat" cmpd="sng">
            <a:noFill/>
            <a:prstDash val="solid"/>
            <a:miter/>
          </a:ln>
        </p:spPr>
        <p:txBody>
          <a:bodyPr/>
          <a:lstStyle/>
          <a:p>
            <a:endParaRPr lang="en-US"/>
          </a:p>
        </p:txBody>
      </p:sp>
      <p:sp>
        <p:nvSpPr>
          <p:cNvPr id="82" name="Rectangle"/>
          <p:cNvSpPr>
            <a:spLocks/>
          </p:cNvSpPr>
          <p:nvPr/>
        </p:nvSpPr>
        <p:spPr>
          <a:xfrm>
            <a:off x="2734985" y="3582710"/>
            <a:ext cx="3606283"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dirty="0" err="1">
                <a:solidFill>
                  <a:srgbClr val="000000"/>
                </a:solidFill>
                <a:latin typeface="Alexandria Bold" pitchFamily="34" charset="0"/>
                <a:ea typeface="Alexandria Bold" pitchFamily="34" charset="0"/>
                <a:cs typeface="Alexandria Bold" pitchFamily="34" charset="0"/>
              </a:rPr>
              <a:t>ما</a:t>
            </a:r>
            <a:r>
              <a:rPr lang="en-US" altLang="zh-CN" sz="1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1950" b="1" i="0" u="none" strike="noStrike" kern="1200" cap="none" spc="0" baseline="0" dirty="0" err="1">
                <a:solidFill>
                  <a:srgbClr val="000000"/>
                </a:solidFill>
                <a:latin typeface="Alexandria Bold" pitchFamily="34" charset="0"/>
                <a:ea typeface="Alexandria Bold" pitchFamily="34" charset="0"/>
                <a:cs typeface="Alexandria Bold" pitchFamily="34" charset="0"/>
              </a:rPr>
              <a:t>هي</a:t>
            </a:r>
            <a:r>
              <a:rPr lang="en-US" altLang="zh-CN" sz="1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1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المسؤولية</a:t>
            </a:r>
            <a:r>
              <a:rPr lang="en-US" altLang="zh-CN" sz="1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1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الاجتماعية</a:t>
            </a:r>
            <a:r>
              <a:rPr lang="en-US" altLang="zh-CN" sz="1950" b="1" i="0" u="none" strike="noStrike" kern="1200" cap="none" spc="0" baseline="0" dirty="0">
                <a:solidFill>
                  <a:srgbClr val="000000"/>
                </a:solidFill>
                <a:latin typeface="Alexandria Bold" pitchFamily="34" charset="0"/>
                <a:ea typeface="Alexandria Bold" pitchFamily="34" charset="0"/>
                <a:cs typeface="Alexandria Bold" pitchFamily="34" charset="0"/>
              </a:rPr>
              <a:t>؟</a:t>
            </a:r>
            <a:endParaRPr lang="zh-CN" altLang="en-US" sz="1950" b="0" i="0" u="none" strike="noStrike" kern="1200" cap="none" spc="0" baseline="0" dirty="0">
              <a:solidFill>
                <a:schemeClr val="tx1"/>
              </a:solidFill>
              <a:latin typeface="Calibri" charset="0"/>
              <a:ea typeface="等线" charset="0"/>
              <a:cs typeface="Calibri" charset="0"/>
            </a:endParaRPr>
          </a:p>
        </p:txBody>
      </p:sp>
      <p:sp>
        <p:nvSpPr>
          <p:cNvPr id="83" name="Rectangle"/>
          <p:cNvSpPr>
            <a:spLocks/>
          </p:cNvSpPr>
          <p:nvPr/>
        </p:nvSpPr>
        <p:spPr>
          <a:xfrm>
            <a:off x="849273" y="4091226"/>
            <a:ext cx="5491996"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التزام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بالمساهمة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التنمية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المستدامة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خلال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العمل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الموظفين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وعائلاتهم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والمجتمع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المحلي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لتحسين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جودة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الحياة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بطريقة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تخدم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كل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الأعمال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التجارية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والتنمية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84" name="Rectangle"/>
          <p:cNvSpPr>
            <a:spLocks/>
          </p:cNvSpPr>
          <p:nvPr/>
        </p:nvSpPr>
        <p:spPr>
          <a:xfrm>
            <a:off x="11118175" y="3582710"/>
            <a:ext cx="2725936"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الأبعاد الأربعة الرئيسية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85" name="Rectangle"/>
          <p:cNvSpPr>
            <a:spLocks/>
          </p:cNvSpPr>
          <p:nvPr/>
        </p:nvSpPr>
        <p:spPr>
          <a:xfrm>
            <a:off x="6888480" y="4091226"/>
            <a:ext cx="6955632" cy="1478399"/>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البعد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الاقتصادي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المساهمة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النمو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الاقتصادي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المستدام</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البعد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القانوني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الالتزام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بالقوانين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والتشريعات</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البعد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الأخلاقي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التصرف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بنزاهة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وشفافية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البعد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الخيري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رد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الجميل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للمجتمع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والمساهمة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الطوعية</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067970070"/>
      </p:ext>
    </p:extLst>
  </p:cSld>
  <p:clrMapOvr>
    <a:masterClrMapping/>
  </p:clrMapOvr>
  <mc:AlternateContent xmlns:mc="http://schemas.openxmlformats.org/markup-compatibility/2006" xmlns:p14="http://schemas.microsoft.com/office/powerpoint/2010/main">
    <mc:Choice Requires="p14">
      <p:transition spd="slow" p14:dur="2000" advTm="2924"/>
    </mc:Choice>
    <mc:Fallback xmlns="">
      <p:transition spd="slow" advTm="292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89"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4261" y="36222"/>
            <a:ext cx="14216140" cy="8157155"/>
          </a:xfrm>
          <a:prstGeom prst="rect">
            <a:avLst/>
          </a:prstGeom>
          <a:noFill/>
          <a:ln w="12700" cap="flat" cmpd="sng">
            <a:noFill/>
            <a:prstDash val="solid"/>
            <a:miter/>
          </a:ln>
        </p:spPr>
      </p:pic>
      <p:sp>
        <p:nvSpPr>
          <p:cNvPr id="90" name="Rectangle"/>
          <p:cNvSpPr>
            <a:spLocks/>
          </p:cNvSpPr>
          <p:nvPr/>
        </p:nvSpPr>
        <p:spPr>
          <a:xfrm>
            <a:off x="4997410" y="2453878"/>
            <a:ext cx="8839200"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المفاهيم وثيقة الصلة بالمسؤولية الاجتماعية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91" name="Rounded rectangle"/>
          <p:cNvSpPr>
            <a:spLocks/>
          </p:cNvSpPr>
          <p:nvPr/>
        </p:nvSpPr>
        <p:spPr>
          <a:xfrm>
            <a:off x="10724674" y="3346847"/>
            <a:ext cx="3111937" cy="2428875"/>
          </a:xfrm>
          <a:prstGeom prst="roundRect">
            <a:avLst>
              <a:gd name="adj" fmla="val 3430"/>
            </a:avLst>
          </a:prstGeom>
          <a:solidFill>
            <a:srgbClr val="CCF1FF"/>
          </a:solidFill>
          <a:ln w="7620" cap="flat" cmpd="sng">
            <a:solidFill>
              <a:srgbClr val="B2D7E5"/>
            </a:solidFill>
            <a:prstDash val="solid"/>
            <a:round/>
          </a:ln>
        </p:spPr>
        <p:txBody>
          <a:bodyPr/>
          <a:lstStyle/>
          <a:p>
            <a:endParaRPr lang="en-US"/>
          </a:p>
        </p:txBody>
      </p:sp>
      <p:sp>
        <p:nvSpPr>
          <p:cNvPr id="92" name="Rectangle"/>
          <p:cNvSpPr>
            <a:spLocks/>
          </p:cNvSpPr>
          <p:nvPr/>
        </p:nvSpPr>
        <p:spPr>
          <a:xfrm>
            <a:off x="11018520" y="3552825"/>
            <a:ext cx="2612112"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الاستدامة المؤسسية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93" name="Rectangle"/>
          <p:cNvSpPr>
            <a:spLocks/>
          </p:cNvSpPr>
          <p:nvPr/>
        </p:nvSpPr>
        <p:spPr>
          <a:xfrm>
            <a:off x="10930652" y="3982044"/>
            <a:ext cx="2699980" cy="158769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تحقيق التوازن بين الأهداف الاقتصادية والاجتماعية والبيئية على المدى الطويل، مع ضمان استمرارية الموارد للأجيال القادمة.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94" name="Rounded rectangle"/>
          <p:cNvSpPr>
            <a:spLocks/>
          </p:cNvSpPr>
          <p:nvPr/>
        </p:nvSpPr>
        <p:spPr>
          <a:xfrm>
            <a:off x="7414379" y="3346847"/>
            <a:ext cx="3111937" cy="2428875"/>
          </a:xfrm>
          <a:prstGeom prst="roundRect">
            <a:avLst>
              <a:gd name="adj" fmla="val 3430"/>
            </a:avLst>
          </a:prstGeom>
          <a:solidFill>
            <a:srgbClr val="CCF1FF"/>
          </a:solidFill>
          <a:ln w="7620" cap="flat" cmpd="sng">
            <a:solidFill>
              <a:srgbClr val="B2D7E5"/>
            </a:solidFill>
            <a:prstDash val="solid"/>
            <a:round/>
          </a:ln>
        </p:spPr>
        <p:txBody>
          <a:bodyPr/>
          <a:lstStyle/>
          <a:p>
            <a:endParaRPr lang="en-US"/>
          </a:p>
        </p:txBody>
      </p:sp>
      <p:sp>
        <p:nvSpPr>
          <p:cNvPr id="95" name="Rectangle"/>
          <p:cNvSpPr>
            <a:spLocks/>
          </p:cNvSpPr>
          <p:nvPr/>
        </p:nvSpPr>
        <p:spPr>
          <a:xfrm>
            <a:off x="7839432" y="3552825"/>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حوكمة الشركات</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96" name="Rectangle"/>
          <p:cNvSpPr>
            <a:spLocks/>
          </p:cNvSpPr>
          <p:nvPr/>
        </p:nvSpPr>
        <p:spPr>
          <a:xfrm>
            <a:off x="7620357" y="3982044"/>
            <a:ext cx="2699980" cy="158769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مجموعة القواعد والممارسات التي تحكم العلاقات بين إدارة المؤسسة وأصحاب المصلحة، مع التركيز على الشفافية والمساءلة.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97" name="Rounded rectangle"/>
          <p:cNvSpPr>
            <a:spLocks/>
          </p:cNvSpPr>
          <p:nvPr/>
        </p:nvSpPr>
        <p:spPr>
          <a:xfrm>
            <a:off x="4104084" y="3346847"/>
            <a:ext cx="3111937" cy="2428875"/>
          </a:xfrm>
          <a:prstGeom prst="roundRect">
            <a:avLst>
              <a:gd name="adj" fmla="val 3430"/>
            </a:avLst>
          </a:prstGeom>
          <a:solidFill>
            <a:srgbClr val="CCF1FF"/>
          </a:solidFill>
          <a:ln w="7620" cap="flat" cmpd="sng">
            <a:solidFill>
              <a:srgbClr val="B2D7E5"/>
            </a:solidFill>
            <a:prstDash val="solid"/>
            <a:round/>
          </a:ln>
        </p:spPr>
        <p:txBody>
          <a:bodyPr/>
          <a:lstStyle/>
          <a:p>
            <a:endParaRPr lang="en-US"/>
          </a:p>
        </p:txBody>
      </p:sp>
      <p:sp>
        <p:nvSpPr>
          <p:cNvPr id="98" name="Rectangle"/>
          <p:cNvSpPr>
            <a:spLocks/>
          </p:cNvSpPr>
          <p:nvPr/>
        </p:nvSpPr>
        <p:spPr>
          <a:xfrm>
            <a:off x="4529138" y="3552825"/>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القيمة المشتركة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99" name="Rectangle"/>
          <p:cNvSpPr>
            <a:spLocks/>
          </p:cNvSpPr>
          <p:nvPr/>
        </p:nvSpPr>
        <p:spPr>
          <a:xfrm>
            <a:off x="4310063" y="3982044"/>
            <a:ext cx="2699980"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خلق قيمة اقتصادية بطريقة تخلق أيضاً قيمة للمجتمع من خلال معالجة احتياجاته وتحدياته الأساسية.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00" name="Rounded rectangle"/>
          <p:cNvSpPr>
            <a:spLocks/>
          </p:cNvSpPr>
          <p:nvPr/>
        </p:nvSpPr>
        <p:spPr>
          <a:xfrm>
            <a:off x="793790" y="3346847"/>
            <a:ext cx="3111937" cy="2428875"/>
          </a:xfrm>
          <a:prstGeom prst="roundRect">
            <a:avLst>
              <a:gd name="adj" fmla="val 3430"/>
            </a:avLst>
          </a:prstGeom>
          <a:solidFill>
            <a:srgbClr val="CCF1FF"/>
          </a:solidFill>
          <a:ln w="7620" cap="flat" cmpd="sng">
            <a:solidFill>
              <a:srgbClr val="B2D7E5"/>
            </a:solidFill>
            <a:prstDash val="solid"/>
            <a:round/>
          </a:ln>
        </p:spPr>
        <p:txBody>
          <a:bodyPr/>
          <a:lstStyle/>
          <a:p>
            <a:endParaRPr lang="en-US"/>
          </a:p>
        </p:txBody>
      </p:sp>
      <p:sp>
        <p:nvSpPr>
          <p:cNvPr id="101" name="Rectangle"/>
          <p:cNvSpPr>
            <a:spLocks/>
          </p:cNvSpPr>
          <p:nvPr/>
        </p:nvSpPr>
        <p:spPr>
          <a:xfrm>
            <a:off x="1189077" y="3552825"/>
            <a:ext cx="2510671"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المواطنة المؤسسية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02" name="Rectangle"/>
          <p:cNvSpPr>
            <a:spLocks/>
          </p:cNvSpPr>
          <p:nvPr/>
        </p:nvSpPr>
        <p:spPr>
          <a:xfrm>
            <a:off x="999767" y="3982044"/>
            <a:ext cx="2699980"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التزام المؤسسة بالمساهمة في الرفاه الاجتماعي والاقتصادي والبيئي للمجتمعات التي تعمل بها.</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67349155"/>
      </p:ext>
    </p:extLst>
  </p:cSld>
  <p:clrMapOvr>
    <a:masterClrMapping/>
  </p:clrMapOvr>
  <mc:AlternateContent xmlns:mc="http://schemas.openxmlformats.org/markup-compatibility/2006" xmlns:p14="http://schemas.microsoft.com/office/powerpoint/2010/main">
    <mc:Choice Requires="p14">
      <p:transition spd="slow" p14:dur="2000" advTm="3120"/>
    </mc:Choice>
    <mc:Fallback xmlns="">
      <p:transition spd="slow" advTm="31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06"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10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36222"/>
            <a:ext cx="5147733" cy="8157154"/>
          </a:xfrm>
          <a:prstGeom prst="rect">
            <a:avLst/>
          </a:prstGeom>
          <a:noFill/>
          <a:ln w="12700" cap="flat" cmpd="sng">
            <a:noFill/>
            <a:prstDash val="solid"/>
            <a:miter/>
          </a:ln>
        </p:spPr>
      </p:pic>
      <p:sp>
        <p:nvSpPr>
          <p:cNvPr id="108" name="Rectangle"/>
          <p:cNvSpPr>
            <a:spLocks/>
          </p:cNvSpPr>
          <p:nvPr/>
        </p:nvSpPr>
        <p:spPr>
          <a:xfrm>
            <a:off x="793790" y="1969770"/>
            <a:ext cx="7556420" cy="99226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حملات المسؤولية الاجتماعية: التعريف والأهداف</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109" name="Rectangle"/>
          <p:cNvSpPr>
            <a:spLocks/>
          </p:cNvSpPr>
          <p:nvPr/>
        </p:nvSpPr>
        <p:spPr>
          <a:xfrm>
            <a:off x="793790" y="3259693"/>
            <a:ext cx="7556420"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حملات المسؤولية الاجتماعية هي مبادرات منظمة ومخططة تقوم بها المؤسسات لتحقيق أثر إيجابي على المجتمع والبيئة، مع بناء صورة إيجابية للعلامة التجارية وتعزيز العلاقة مع الجمهور.</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10" name="Rounded rectangle"/>
          <p:cNvSpPr>
            <a:spLocks/>
          </p:cNvSpPr>
          <p:nvPr/>
        </p:nvSpPr>
        <p:spPr>
          <a:xfrm>
            <a:off x="5963722" y="4435554"/>
            <a:ext cx="2386489" cy="1824275"/>
          </a:xfrm>
          <a:prstGeom prst="roundRect">
            <a:avLst>
              <a:gd name="adj" fmla="val 4569"/>
            </a:avLst>
          </a:prstGeom>
          <a:solidFill>
            <a:srgbClr val="FFFFFF"/>
          </a:solidFill>
          <a:ln w="22860" cap="flat" cmpd="sng">
            <a:solidFill>
              <a:srgbClr val="B2D7E5"/>
            </a:solidFill>
            <a:prstDash val="solid"/>
            <a:round/>
          </a:ln>
        </p:spPr>
        <p:txBody>
          <a:bodyPr/>
          <a:lstStyle/>
          <a:p>
            <a:endParaRPr lang="en-US"/>
          </a:p>
        </p:txBody>
      </p:sp>
      <p:sp>
        <p:nvSpPr>
          <p:cNvPr id="111" name="Rectangle"/>
          <p:cNvSpPr>
            <a:spLocks/>
          </p:cNvSpPr>
          <p:nvPr/>
        </p:nvSpPr>
        <p:spPr>
          <a:xfrm>
            <a:off x="6184940" y="4656773"/>
            <a:ext cx="1944052"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بناء الثقة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12" name="Rectangle"/>
          <p:cNvSpPr>
            <a:spLocks/>
          </p:cNvSpPr>
          <p:nvPr/>
        </p:nvSpPr>
        <p:spPr>
          <a:xfrm>
            <a:off x="6184940" y="5085993"/>
            <a:ext cx="1944052"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تعزيز مصداقية المؤسسة في عيون الجمهور والشركاء</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13" name="Rounded rectangle"/>
          <p:cNvSpPr>
            <a:spLocks/>
          </p:cNvSpPr>
          <p:nvPr/>
        </p:nvSpPr>
        <p:spPr>
          <a:xfrm>
            <a:off x="3378756" y="4435554"/>
            <a:ext cx="2386607" cy="1824275"/>
          </a:xfrm>
          <a:prstGeom prst="roundRect">
            <a:avLst>
              <a:gd name="adj" fmla="val 4569"/>
            </a:avLst>
          </a:prstGeom>
          <a:solidFill>
            <a:srgbClr val="FFFFFF"/>
          </a:solidFill>
          <a:ln w="22860" cap="flat" cmpd="sng">
            <a:solidFill>
              <a:srgbClr val="B2D7E5"/>
            </a:solidFill>
            <a:prstDash val="solid"/>
            <a:round/>
          </a:ln>
        </p:spPr>
        <p:txBody>
          <a:bodyPr/>
          <a:lstStyle/>
          <a:p>
            <a:endParaRPr lang="en-US"/>
          </a:p>
        </p:txBody>
      </p:sp>
      <p:sp>
        <p:nvSpPr>
          <p:cNvPr id="114" name="Rectangle"/>
          <p:cNvSpPr>
            <a:spLocks/>
          </p:cNvSpPr>
          <p:nvPr/>
        </p:nvSpPr>
        <p:spPr>
          <a:xfrm>
            <a:off x="3599974" y="4656773"/>
            <a:ext cx="1944171"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تحقيق الأثر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15" name="Rectangle"/>
          <p:cNvSpPr>
            <a:spLocks/>
          </p:cNvSpPr>
          <p:nvPr/>
        </p:nvSpPr>
        <p:spPr>
          <a:xfrm>
            <a:off x="3599974" y="5085993"/>
            <a:ext cx="1944171"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إحداث تغيير إيجابي ملموس في المجتمع والبيئة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16" name="Rounded rectangle"/>
          <p:cNvSpPr>
            <a:spLocks/>
          </p:cNvSpPr>
          <p:nvPr/>
        </p:nvSpPr>
        <p:spPr>
          <a:xfrm>
            <a:off x="793790" y="4435554"/>
            <a:ext cx="2386608" cy="1824275"/>
          </a:xfrm>
          <a:prstGeom prst="roundRect">
            <a:avLst>
              <a:gd name="adj" fmla="val 4569"/>
            </a:avLst>
          </a:prstGeom>
          <a:solidFill>
            <a:srgbClr val="FFFFFF"/>
          </a:solidFill>
          <a:ln w="22860" cap="flat" cmpd="sng">
            <a:solidFill>
              <a:srgbClr val="B2D7E5"/>
            </a:solidFill>
            <a:prstDash val="solid"/>
            <a:round/>
          </a:ln>
        </p:spPr>
        <p:txBody>
          <a:bodyPr/>
          <a:lstStyle/>
          <a:p>
            <a:endParaRPr lang="en-US"/>
          </a:p>
        </p:txBody>
      </p:sp>
      <p:sp>
        <p:nvSpPr>
          <p:cNvPr id="117" name="Rectangle"/>
          <p:cNvSpPr>
            <a:spLocks/>
          </p:cNvSpPr>
          <p:nvPr/>
        </p:nvSpPr>
        <p:spPr>
          <a:xfrm>
            <a:off x="1015008" y="4656773"/>
            <a:ext cx="1944171"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تعزيز الولاء</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18" name="Rectangle"/>
          <p:cNvSpPr>
            <a:spLocks/>
          </p:cNvSpPr>
          <p:nvPr/>
        </p:nvSpPr>
        <p:spPr>
          <a:xfrm>
            <a:off x="1015008" y="5085993"/>
            <a:ext cx="1944171"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بناء علاقات طويلة الأمد مع العملاء والموظفين</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718087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22" name="Image"/>
          <p:cNvPicPr>
            <a:picLocks noChangeAspect="1"/>
          </p:cNvPicPr>
          <p:nvPr/>
        </p:nvPicPr>
        <p:blipFill>
          <a:blip r:embed="rId4" cstate="print"/>
          <a:stretch>
            <a:fillRect/>
          </a:stretch>
        </p:blipFill>
        <p:spPr>
          <a:xfrm>
            <a:off x="218207" y="0"/>
            <a:ext cx="14412193" cy="8157155"/>
          </a:xfrm>
          <a:prstGeom prst="rect">
            <a:avLst/>
          </a:prstGeom>
          <a:noFill/>
          <a:ln w="12700" cap="flat" cmpd="sng">
            <a:noFill/>
            <a:prstDash val="solid"/>
            <a:miter/>
          </a:ln>
        </p:spPr>
      </p:pic>
      <p:sp>
        <p:nvSpPr>
          <p:cNvPr id="123" name="Rectangle"/>
          <p:cNvSpPr>
            <a:spLocks/>
          </p:cNvSpPr>
          <p:nvPr/>
        </p:nvSpPr>
        <p:spPr>
          <a:xfrm>
            <a:off x="4671655" y="3350776"/>
            <a:ext cx="9164955"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الفرق بين المسؤولية الاجتماعية والعمل الخيري</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124" name="Rectangle"/>
          <p:cNvSpPr>
            <a:spLocks/>
          </p:cNvSpPr>
          <p:nvPr/>
        </p:nvSpPr>
        <p:spPr>
          <a:xfrm>
            <a:off x="5594576" y="4677491"/>
            <a:ext cx="7452745"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المسؤولية الاجتماعية تتجاوز العمل الخيري التقليدي لتصبح جزءاً أساسياً من استراتيجية المؤسسة وعملياتها اليومية، مما يحقق قيمة مستدامة لجميع الأطراف.</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125" name="Image"/>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90" y="1856277"/>
            <a:ext cx="3763619" cy="5642427"/>
          </a:xfrm>
          <a:prstGeom prst="rect">
            <a:avLst/>
          </a:prstGeom>
          <a:noFill/>
          <a:ln w="12700" cap="flat" cmpd="sng">
            <a:noFill/>
            <a:prstDash val="solid"/>
            <a:miter/>
          </a:ln>
        </p:spPr>
      </p:pic>
    </p:spTree>
    <p:extLst>
      <p:ext uri="{BB962C8B-B14F-4D97-AF65-F5344CB8AC3E}">
        <p14:creationId xmlns:p14="http://schemas.microsoft.com/office/powerpoint/2010/main" val="1166300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29" name="Image"/>
          <p:cNvPicPr>
            <a:picLocks noChangeAspect="1"/>
          </p:cNvPicPr>
          <p:nvPr/>
        </p:nvPicPr>
        <p:blipFill>
          <a:blip r:embed="rId4" cstate="print"/>
          <a:stretch>
            <a:fillRect/>
          </a:stretch>
        </p:blipFill>
        <p:spPr>
          <a:xfrm>
            <a:off x="218207" y="36222"/>
            <a:ext cx="14412193" cy="8157155"/>
          </a:xfrm>
          <a:prstGeom prst="rect">
            <a:avLst/>
          </a:prstGeom>
          <a:noFill/>
          <a:ln w="12700" cap="flat" cmpd="sng">
            <a:noFill/>
            <a:prstDash val="solid"/>
            <a:miter/>
          </a:ln>
        </p:spPr>
      </p:pic>
      <p:pic>
        <p:nvPicPr>
          <p:cNvPr id="13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20800" y="1625600"/>
            <a:ext cx="4165600" cy="6248400"/>
          </a:xfrm>
          <a:prstGeom prst="rect">
            <a:avLst/>
          </a:prstGeom>
          <a:noFill/>
          <a:ln w="12700" cap="flat" cmpd="sng">
            <a:noFill/>
            <a:prstDash val="solid"/>
            <a:miter/>
          </a:ln>
        </p:spPr>
      </p:pic>
      <p:sp>
        <p:nvSpPr>
          <p:cNvPr id="131" name="Rounded rectangle"/>
          <p:cNvSpPr>
            <a:spLocks/>
          </p:cNvSpPr>
          <p:nvPr/>
        </p:nvSpPr>
        <p:spPr>
          <a:xfrm>
            <a:off x="12672775" y="3260884"/>
            <a:ext cx="1163835"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132" name="Rectangle"/>
          <p:cNvSpPr>
            <a:spLocks/>
          </p:cNvSpPr>
          <p:nvPr/>
        </p:nvSpPr>
        <p:spPr>
          <a:xfrm>
            <a:off x="12799457" y="3328035"/>
            <a:ext cx="910471"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الثاني</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133" name="Rectangle"/>
          <p:cNvSpPr>
            <a:spLocks/>
          </p:cNvSpPr>
          <p:nvPr/>
        </p:nvSpPr>
        <p:spPr>
          <a:xfrm>
            <a:off x="6280189" y="3728561"/>
            <a:ext cx="7556420" cy="12401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الخصائص الأساسية لحملات المسؤولية الاجتماعية</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305930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37" name="Image"/>
          <p:cNvPicPr>
            <a:picLocks noChangeAspect="1"/>
          </p:cNvPicPr>
          <p:nvPr/>
        </p:nvPicPr>
        <p:blipFill>
          <a:blip r:embed="rId4" cstate="print"/>
          <a:stretch>
            <a:fillRect/>
          </a:stretch>
        </p:blipFill>
        <p:spPr>
          <a:xfrm>
            <a:off x="355681" y="-166978"/>
            <a:ext cx="14412193" cy="8157155"/>
          </a:xfrm>
          <a:prstGeom prst="rect">
            <a:avLst/>
          </a:prstGeom>
          <a:noFill/>
          <a:ln w="12700" cap="flat" cmpd="sng">
            <a:noFill/>
            <a:prstDash val="solid"/>
            <a:miter/>
          </a:ln>
        </p:spPr>
      </p:pic>
      <p:sp>
        <p:nvSpPr>
          <p:cNvPr id="138" name="Rectangle"/>
          <p:cNvSpPr>
            <a:spLocks/>
          </p:cNvSpPr>
          <p:nvPr/>
        </p:nvSpPr>
        <p:spPr>
          <a:xfrm>
            <a:off x="7315200" y="516466"/>
            <a:ext cx="6274832"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العناصر الجوهرية للحملة الناجحة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139" name="Rounded rectangle"/>
          <p:cNvSpPr>
            <a:spLocks/>
          </p:cNvSpPr>
          <p:nvPr/>
        </p:nvSpPr>
        <p:spPr>
          <a:xfrm>
            <a:off x="7414379" y="2192179"/>
            <a:ext cx="6422231" cy="2269927"/>
          </a:xfrm>
          <a:prstGeom prst="roundRect">
            <a:avLst>
              <a:gd name="adj" fmla="val 3671"/>
            </a:avLst>
          </a:prstGeom>
          <a:solidFill>
            <a:srgbClr val="CCF1FF"/>
          </a:solidFill>
          <a:ln w="7620" cap="flat" cmpd="sng">
            <a:solidFill>
              <a:srgbClr val="B2D7E5"/>
            </a:solidFill>
            <a:prstDash val="solid"/>
            <a:round/>
          </a:ln>
        </p:spPr>
        <p:txBody>
          <a:bodyPr/>
          <a:lstStyle/>
          <a:p>
            <a:endParaRPr lang="en-US"/>
          </a:p>
        </p:txBody>
      </p:sp>
      <p:sp>
        <p:nvSpPr>
          <p:cNvPr id="140" name="Rounded rectangle"/>
          <p:cNvSpPr>
            <a:spLocks/>
          </p:cNvSpPr>
          <p:nvPr/>
        </p:nvSpPr>
        <p:spPr>
          <a:xfrm>
            <a:off x="13035320" y="2398157"/>
            <a:ext cx="595312" cy="595313"/>
          </a:xfrm>
          <a:prstGeom prst="roundRect">
            <a:avLst>
              <a:gd name="adj" fmla="val 15358449"/>
            </a:avLst>
          </a:prstGeom>
          <a:noFill/>
          <a:ln w="12700" cap="flat" cmpd="sng">
            <a:noFill/>
            <a:prstDash val="solid"/>
            <a:miter/>
          </a:ln>
        </p:spPr>
        <p:txBody>
          <a:bodyPr/>
          <a:lstStyle/>
          <a:p>
            <a:endParaRPr lang="en-US"/>
          </a:p>
        </p:txBody>
      </p:sp>
      <p:pic>
        <p:nvPicPr>
          <p:cNvPr id="14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99031" y="2561748"/>
            <a:ext cx="267891" cy="267890"/>
          </a:xfrm>
          <a:prstGeom prst="rect">
            <a:avLst/>
          </a:prstGeom>
          <a:noFill/>
          <a:ln w="12700" cap="flat" cmpd="sng">
            <a:noFill/>
            <a:prstDash val="solid"/>
            <a:miter/>
          </a:ln>
        </p:spPr>
      </p:pic>
      <p:sp>
        <p:nvSpPr>
          <p:cNvPr id="142" name="Rectangle"/>
          <p:cNvSpPr>
            <a:spLocks/>
          </p:cNvSpPr>
          <p:nvPr/>
        </p:nvSpPr>
        <p:spPr>
          <a:xfrm>
            <a:off x="11149728" y="319182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الأهداف الواضحة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43" name="Rectangle"/>
          <p:cNvSpPr>
            <a:spLocks/>
          </p:cNvSpPr>
          <p:nvPr/>
        </p:nvSpPr>
        <p:spPr>
          <a:xfrm>
            <a:off x="7620357" y="3621048"/>
            <a:ext cx="6010275"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تحديد أهداف محددة وقابلة للقياس والتحقيق مع جدول زمني واضح، مما يسهل تقييم النجاح والتحسين المستمر.</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44" name="Rounded rectangle"/>
          <p:cNvSpPr>
            <a:spLocks/>
          </p:cNvSpPr>
          <p:nvPr/>
        </p:nvSpPr>
        <p:spPr>
          <a:xfrm>
            <a:off x="793790" y="2192179"/>
            <a:ext cx="6422231" cy="2269927"/>
          </a:xfrm>
          <a:prstGeom prst="roundRect">
            <a:avLst>
              <a:gd name="adj" fmla="val 3671"/>
            </a:avLst>
          </a:prstGeom>
          <a:solidFill>
            <a:srgbClr val="CCF1FF"/>
          </a:solidFill>
          <a:ln w="7620" cap="flat" cmpd="sng">
            <a:solidFill>
              <a:srgbClr val="B2D7E5"/>
            </a:solidFill>
            <a:prstDash val="solid"/>
            <a:round/>
          </a:ln>
        </p:spPr>
        <p:txBody>
          <a:bodyPr/>
          <a:lstStyle/>
          <a:p>
            <a:endParaRPr lang="en-US"/>
          </a:p>
        </p:txBody>
      </p:sp>
      <p:sp>
        <p:nvSpPr>
          <p:cNvPr id="145" name="Rounded rectangle"/>
          <p:cNvSpPr>
            <a:spLocks/>
          </p:cNvSpPr>
          <p:nvPr/>
        </p:nvSpPr>
        <p:spPr>
          <a:xfrm>
            <a:off x="6414730" y="2398157"/>
            <a:ext cx="595312" cy="595313"/>
          </a:xfrm>
          <a:prstGeom prst="roundRect">
            <a:avLst>
              <a:gd name="adj" fmla="val 15358449"/>
            </a:avLst>
          </a:prstGeom>
          <a:noFill/>
          <a:ln w="12700" cap="flat" cmpd="sng">
            <a:noFill/>
            <a:prstDash val="solid"/>
            <a:miter/>
          </a:ln>
        </p:spPr>
        <p:txBody>
          <a:bodyPr/>
          <a:lstStyle/>
          <a:p>
            <a:endParaRPr lang="en-US"/>
          </a:p>
        </p:txBody>
      </p:sp>
      <p:pic>
        <p:nvPicPr>
          <p:cNvPr id="146"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78441" y="2561748"/>
            <a:ext cx="267891" cy="267890"/>
          </a:xfrm>
          <a:prstGeom prst="rect">
            <a:avLst/>
          </a:prstGeom>
          <a:noFill/>
          <a:ln w="12700" cap="flat" cmpd="sng">
            <a:noFill/>
            <a:prstDash val="solid"/>
            <a:miter/>
          </a:ln>
        </p:spPr>
      </p:pic>
      <p:sp>
        <p:nvSpPr>
          <p:cNvPr id="147" name="Rectangle"/>
          <p:cNvSpPr>
            <a:spLocks/>
          </p:cNvSpPr>
          <p:nvPr/>
        </p:nvSpPr>
        <p:spPr>
          <a:xfrm>
            <a:off x="4529138" y="319182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الأصالة والمصداقية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48" name="Rectangle"/>
          <p:cNvSpPr>
            <a:spLocks/>
          </p:cNvSpPr>
          <p:nvPr/>
        </p:nvSpPr>
        <p:spPr>
          <a:xfrm>
            <a:off x="999767" y="3621048"/>
            <a:ext cx="60102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ارتباط الحملة بقيم المؤسسة الحقيقية ومجال عملها، بحيث تعكس التزاماً حقيقياً وليس مجرد تسويق سطحي.</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49" name="Rounded rectangle"/>
          <p:cNvSpPr>
            <a:spLocks/>
          </p:cNvSpPr>
          <p:nvPr/>
        </p:nvSpPr>
        <p:spPr>
          <a:xfrm>
            <a:off x="7414379" y="4660463"/>
            <a:ext cx="6422231" cy="2269926"/>
          </a:xfrm>
          <a:prstGeom prst="roundRect">
            <a:avLst>
              <a:gd name="adj" fmla="val 3671"/>
            </a:avLst>
          </a:prstGeom>
          <a:solidFill>
            <a:srgbClr val="CCF1FF"/>
          </a:solidFill>
          <a:ln w="7620" cap="flat" cmpd="sng">
            <a:solidFill>
              <a:srgbClr val="B2D7E5"/>
            </a:solidFill>
            <a:prstDash val="solid"/>
            <a:round/>
          </a:ln>
        </p:spPr>
        <p:txBody>
          <a:bodyPr/>
          <a:lstStyle/>
          <a:p>
            <a:endParaRPr lang="en-US"/>
          </a:p>
        </p:txBody>
      </p:sp>
      <p:sp>
        <p:nvSpPr>
          <p:cNvPr id="150" name="Rounded rectangle"/>
          <p:cNvSpPr>
            <a:spLocks/>
          </p:cNvSpPr>
          <p:nvPr/>
        </p:nvSpPr>
        <p:spPr>
          <a:xfrm>
            <a:off x="13035320" y="4866442"/>
            <a:ext cx="595312" cy="595313"/>
          </a:xfrm>
          <a:prstGeom prst="roundRect">
            <a:avLst>
              <a:gd name="adj" fmla="val 15358449"/>
            </a:avLst>
          </a:prstGeom>
          <a:noFill/>
          <a:ln w="12700" cap="flat" cmpd="sng">
            <a:noFill/>
            <a:prstDash val="solid"/>
            <a:miter/>
          </a:ln>
        </p:spPr>
        <p:txBody>
          <a:bodyPr/>
          <a:lstStyle/>
          <a:p>
            <a:endParaRPr lang="en-US"/>
          </a:p>
        </p:txBody>
      </p:sp>
      <p:pic>
        <p:nvPicPr>
          <p:cNvPr id="151"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199031" y="5030033"/>
            <a:ext cx="267891" cy="267891"/>
          </a:xfrm>
          <a:prstGeom prst="rect">
            <a:avLst/>
          </a:prstGeom>
          <a:noFill/>
          <a:ln w="12700" cap="flat" cmpd="sng">
            <a:noFill/>
            <a:prstDash val="solid"/>
            <a:miter/>
          </a:ln>
        </p:spPr>
      </p:pic>
      <p:sp>
        <p:nvSpPr>
          <p:cNvPr id="152" name="Rectangle"/>
          <p:cNvSpPr>
            <a:spLocks/>
          </p:cNvSpPr>
          <p:nvPr/>
        </p:nvSpPr>
        <p:spPr>
          <a:xfrm>
            <a:off x="10968276" y="5660112"/>
            <a:ext cx="2662357"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الشفافية والمسؤولية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53" name="Rectangle"/>
          <p:cNvSpPr>
            <a:spLocks/>
          </p:cNvSpPr>
          <p:nvPr/>
        </p:nvSpPr>
        <p:spPr>
          <a:xfrm>
            <a:off x="7620357" y="6089333"/>
            <a:ext cx="6010275"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الإفصاح الكامل عن الأهداف والنتائج والموارد المستخدمة، مع قبول المسؤولية عن التأثير الإيجابي والسلبي.</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54" name="Rounded rectangle"/>
          <p:cNvSpPr>
            <a:spLocks/>
          </p:cNvSpPr>
          <p:nvPr/>
        </p:nvSpPr>
        <p:spPr>
          <a:xfrm>
            <a:off x="793790" y="4660463"/>
            <a:ext cx="6422231" cy="2269926"/>
          </a:xfrm>
          <a:prstGeom prst="roundRect">
            <a:avLst>
              <a:gd name="adj" fmla="val 3671"/>
            </a:avLst>
          </a:prstGeom>
          <a:solidFill>
            <a:srgbClr val="CCF1FF"/>
          </a:solidFill>
          <a:ln w="7620" cap="flat" cmpd="sng">
            <a:solidFill>
              <a:srgbClr val="B2D7E5"/>
            </a:solidFill>
            <a:prstDash val="solid"/>
            <a:round/>
          </a:ln>
        </p:spPr>
        <p:txBody>
          <a:bodyPr/>
          <a:lstStyle/>
          <a:p>
            <a:endParaRPr lang="en-US"/>
          </a:p>
        </p:txBody>
      </p:sp>
      <p:sp>
        <p:nvSpPr>
          <p:cNvPr id="155" name="Rounded rectangle"/>
          <p:cNvSpPr>
            <a:spLocks/>
          </p:cNvSpPr>
          <p:nvPr/>
        </p:nvSpPr>
        <p:spPr>
          <a:xfrm>
            <a:off x="6414730" y="4866442"/>
            <a:ext cx="595312" cy="595313"/>
          </a:xfrm>
          <a:prstGeom prst="roundRect">
            <a:avLst>
              <a:gd name="adj" fmla="val 15358449"/>
            </a:avLst>
          </a:prstGeom>
          <a:noFill/>
          <a:ln w="12700" cap="flat" cmpd="sng">
            <a:noFill/>
            <a:prstDash val="solid"/>
            <a:miter/>
          </a:ln>
        </p:spPr>
        <p:txBody>
          <a:bodyPr/>
          <a:lstStyle/>
          <a:p>
            <a:endParaRPr lang="en-US"/>
          </a:p>
        </p:txBody>
      </p:sp>
      <p:pic>
        <p:nvPicPr>
          <p:cNvPr id="156"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78441" y="5030033"/>
            <a:ext cx="267891" cy="267891"/>
          </a:xfrm>
          <a:prstGeom prst="rect">
            <a:avLst/>
          </a:prstGeom>
          <a:noFill/>
          <a:ln w="12700" cap="flat" cmpd="sng">
            <a:noFill/>
            <a:prstDash val="solid"/>
            <a:miter/>
          </a:ln>
        </p:spPr>
      </p:pic>
      <p:sp>
        <p:nvSpPr>
          <p:cNvPr id="157" name="Rectangle"/>
          <p:cNvSpPr>
            <a:spLocks/>
          </p:cNvSpPr>
          <p:nvPr/>
        </p:nvSpPr>
        <p:spPr>
          <a:xfrm>
            <a:off x="4494490" y="5660112"/>
            <a:ext cx="2515553"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المشاركة المجتمعية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58" name="Rectangle"/>
          <p:cNvSpPr>
            <a:spLocks/>
          </p:cNvSpPr>
          <p:nvPr/>
        </p:nvSpPr>
        <p:spPr>
          <a:xfrm>
            <a:off x="999767" y="6089333"/>
            <a:ext cx="60102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إشراك المجتمع المستهدف في التخطيط والتنفيذ، مما يضمن تلبية الاحتياجات الحقيقية وبناء الثقة.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234237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62" name="Image"/>
          <p:cNvPicPr>
            <a:picLocks noChangeAspect="1"/>
          </p:cNvPicPr>
          <p:nvPr/>
        </p:nvPicPr>
        <p:blipFill>
          <a:blip r:embed="rId4" cstate="print"/>
          <a:stretch>
            <a:fillRect/>
          </a:stretch>
        </p:blipFill>
        <p:spPr>
          <a:xfrm>
            <a:off x="329487" y="-87443"/>
            <a:ext cx="14412193" cy="8157155"/>
          </a:xfrm>
          <a:prstGeom prst="rect">
            <a:avLst/>
          </a:prstGeom>
          <a:noFill/>
          <a:ln w="12700" cap="flat" cmpd="sng">
            <a:noFill/>
            <a:prstDash val="solid"/>
            <a:miter/>
          </a:ln>
        </p:spPr>
      </p:pic>
      <p:sp>
        <p:nvSpPr>
          <p:cNvPr id="163" name="Rectangle"/>
          <p:cNvSpPr>
            <a:spLocks/>
          </p:cNvSpPr>
          <p:nvPr/>
        </p:nvSpPr>
        <p:spPr>
          <a:xfrm>
            <a:off x="8771811" y="479584"/>
            <a:ext cx="5161002" cy="436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400"/>
              </a:lnSpc>
              <a:spcBef>
                <a:spcPts val="0"/>
              </a:spcBef>
              <a:spcAft>
                <a:spcPts val="0"/>
              </a:spcAft>
              <a:buNone/>
            </a:pPr>
            <a:r>
              <a:rPr lang="en-US" altLang="zh-CN" sz="2700" b="1" i="0" u="none" strike="noStrike" kern="1200" cap="none" spc="0" baseline="0">
                <a:solidFill>
                  <a:srgbClr val="000000"/>
                </a:solidFill>
                <a:latin typeface="Alexandria Bold" pitchFamily="34" charset="0"/>
                <a:ea typeface="Alexandria Bold" pitchFamily="34" charset="0"/>
                <a:cs typeface="Alexandria Bold" pitchFamily="34" charset="0"/>
              </a:rPr>
              <a:t>معايير القياس والتقييم الفعال</a:t>
            </a:r>
            <a:endParaRPr lang="zh-CN" altLang="en-US" sz="2700" b="0" i="0" u="none" strike="noStrike" kern="1200" cap="none" spc="0" baseline="0">
              <a:solidFill>
                <a:schemeClr val="tx1"/>
              </a:solidFill>
              <a:latin typeface="Calibri" charset="0"/>
              <a:ea typeface="等线" charset="0"/>
              <a:cs typeface="Calibri" charset="0"/>
            </a:endParaRPr>
          </a:p>
        </p:txBody>
      </p:sp>
      <p:sp>
        <p:nvSpPr>
          <p:cNvPr id="164" name="Rectangle"/>
          <p:cNvSpPr>
            <a:spLocks/>
          </p:cNvSpPr>
          <p:nvPr/>
        </p:nvSpPr>
        <p:spPr>
          <a:xfrm>
            <a:off x="3934062" y="1942201"/>
            <a:ext cx="3168372" cy="272414"/>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1800" b="1" i="0" u="none" strike="noStrike" kern="1200" cap="none" spc="0" baseline="0">
                <a:solidFill>
                  <a:srgbClr val="000000"/>
                </a:solidFill>
                <a:latin typeface="Alexandria Bold" pitchFamily="34" charset="0"/>
                <a:ea typeface="Alexandria Bold" pitchFamily="34" charset="0"/>
                <a:cs typeface="Alexandria Bold" pitchFamily="34" charset="0"/>
              </a:rPr>
              <a:t>مؤشرات الأداء الرئيسية</a:t>
            </a:r>
            <a:endParaRPr lang="zh-CN" altLang="en-US" sz="1800" b="0" i="0" u="none" strike="noStrike" kern="1200" cap="none" spc="0" baseline="0">
              <a:solidFill>
                <a:schemeClr val="tx1"/>
              </a:solidFill>
              <a:latin typeface="Calibri" charset="0"/>
              <a:ea typeface="等线" charset="0"/>
              <a:cs typeface="Calibri" charset="0"/>
            </a:endParaRPr>
          </a:p>
        </p:txBody>
      </p:sp>
      <p:sp>
        <p:nvSpPr>
          <p:cNvPr id="165" name="Rectangle"/>
          <p:cNvSpPr>
            <a:spLocks/>
          </p:cNvSpPr>
          <p:nvPr/>
        </p:nvSpPr>
        <p:spPr>
          <a:xfrm>
            <a:off x="731639" y="2879506"/>
            <a:ext cx="6404847" cy="2620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00" b="0" i="0" u="none" strike="noStrike" kern="1200" cap="none" spc="0" baseline="0">
                <a:solidFill>
                  <a:srgbClr val="15213F"/>
                </a:solidFill>
                <a:latin typeface="Alexandria" pitchFamily="2" charset="-78"/>
                <a:ea typeface="Alexandria" pitchFamily="2" charset="-78"/>
                <a:cs typeface="Alexandria" pitchFamily="2" charset="-78"/>
              </a:rPr>
              <a:t>تحديد مؤشرات واضحة لقياس نجاح الحملة يشمل:</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166" name="Rectangle"/>
          <p:cNvSpPr>
            <a:spLocks/>
          </p:cNvSpPr>
          <p:nvPr/>
        </p:nvSpPr>
        <p:spPr>
          <a:xfrm>
            <a:off x="689967" y="3648908"/>
            <a:ext cx="6404847" cy="1524595"/>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ct val="150000"/>
              </a:lnSpc>
              <a:spcBef>
                <a:spcPts val="0"/>
              </a:spcBef>
              <a:spcAft>
                <a:spcPts val="0"/>
              </a:spcAft>
              <a:buClrTx/>
              <a:buChar char="•"/>
            </a:pP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عدد</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المستفيدين</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المباشرين</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وغير</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المباشرين</a:t>
            </a:r>
            <a:endParaRPr lang="en-US" altLang="zh-CN" sz="16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حجم</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الأثر</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والبيئي</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المحقق</a:t>
            </a:r>
            <a:endParaRPr lang="en-US" altLang="zh-CN" sz="16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مستوى</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الوعي</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والتفاعل</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الجماهيري</a:t>
            </a:r>
            <a:endParaRPr lang="en-US" altLang="zh-CN" sz="16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العائد</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الاستثمار</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(SROI)</a:t>
            </a:r>
            <a:endParaRPr lang="en-US" altLang="zh-CN" sz="16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التغطية</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الإعلامية</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ومدى</a:t>
            </a:r>
            <a:r>
              <a:rPr lang="en-US" altLang="zh-CN" sz="16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600" b="0" i="0" u="none" strike="noStrike" kern="1200" cap="none" spc="0" baseline="0" dirty="0" err="1">
                <a:solidFill>
                  <a:srgbClr val="15213F"/>
                </a:solidFill>
                <a:latin typeface="Alexandria" pitchFamily="2" charset="-78"/>
                <a:ea typeface="Alexandria" pitchFamily="2" charset="-78"/>
                <a:cs typeface="Alexandria" pitchFamily="2" charset="-78"/>
              </a:rPr>
              <a:t>الوصول</a:t>
            </a:r>
            <a:endParaRPr lang="zh-CN" altLang="en-US" sz="1600" b="0" i="0" u="none" strike="noStrike" kern="1200" cap="none" spc="0" baseline="0" dirty="0">
              <a:solidFill>
                <a:schemeClr val="tx1"/>
              </a:solidFill>
              <a:latin typeface="Calibri" charset="0"/>
              <a:ea typeface="等线" charset="0"/>
              <a:cs typeface="Calibri" charset="0"/>
            </a:endParaRPr>
          </a:p>
        </p:txBody>
      </p:sp>
      <p:pic>
        <p:nvPicPr>
          <p:cNvPr id="16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35585" y="1317903"/>
            <a:ext cx="6404847" cy="6404847"/>
          </a:xfrm>
          <a:prstGeom prst="rect">
            <a:avLst/>
          </a:prstGeom>
          <a:noFill/>
          <a:ln w="12700" cap="flat" cmpd="sng">
            <a:noFill/>
            <a:prstDash val="solid"/>
            <a:miter/>
          </a:ln>
        </p:spPr>
      </p:pic>
    </p:spTree>
    <p:extLst>
      <p:ext uri="{BB962C8B-B14F-4D97-AF65-F5344CB8AC3E}">
        <p14:creationId xmlns:p14="http://schemas.microsoft.com/office/powerpoint/2010/main" val="1264874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71"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sp>
        <p:nvSpPr>
          <p:cNvPr id="172" name="Rectangle"/>
          <p:cNvSpPr>
            <a:spLocks/>
          </p:cNvSpPr>
          <p:nvPr/>
        </p:nvSpPr>
        <p:spPr>
          <a:xfrm>
            <a:off x="8182914" y="659070"/>
            <a:ext cx="5578315"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أثر الحملات على ولاء الجمهور</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173" name="Rectangle"/>
          <p:cNvSpPr>
            <a:spLocks/>
          </p:cNvSpPr>
          <p:nvPr/>
        </p:nvSpPr>
        <p:spPr>
          <a:xfrm>
            <a:off x="793790" y="1962745"/>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الحملات الاجتماعية الفعالة تخلق روابط عاطفية قوية مع الجمهور، مما يترجم إلى ولاء طويل الأمد وسلوك شرائي إيجابي. الدراسات تؤكد أن المستهلكين المعاصرين يفضلون العلامات التجارية التي تتماشى مع قيمهم الشخصية.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74" name="Rectangle"/>
          <p:cNvSpPr>
            <a:spLocks/>
          </p:cNvSpPr>
          <p:nvPr/>
        </p:nvSpPr>
        <p:spPr>
          <a:xfrm>
            <a:off x="10524887" y="4110990"/>
            <a:ext cx="2441138"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900"/>
              </a:lnSpc>
              <a:spcBef>
                <a:spcPts val="0"/>
              </a:spcBef>
              <a:spcAft>
                <a:spcPts val="0"/>
              </a:spcAft>
              <a:buNone/>
            </a:pPr>
            <a:r>
              <a:rPr lang="en-US" altLang="zh-CN" sz="3900" b="1" i="0" u="none" strike="noStrike" kern="1200" cap="none" spc="0" baseline="0">
                <a:solidFill>
                  <a:srgbClr val="15213F"/>
                </a:solidFill>
                <a:latin typeface="Alexandria Bold" pitchFamily="34" charset="0"/>
                <a:ea typeface="Alexandria Bold" pitchFamily="34" charset="0"/>
                <a:cs typeface="Alexandria Bold" pitchFamily="34" charset="0"/>
              </a:rPr>
              <a:t>87%</a:t>
            </a:r>
            <a:endParaRPr lang="zh-CN" altLang="en-US" sz="3900" b="0" i="0" u="none" strike="noStrike" kern="1200" cap="none" spc="0" baseline="0">
              <a:solidFill>
                <a:schemeClr val="tx1"/>
              </a:solidFill>
              <a:latin typeface="Calibri" charset="0"/>
              <a:ea typeface="等线" charset="0"/>
              <a:cs typeface="Calibri" charset="0"/>
            </a:endParaRPr>
          </a:p>
        </p:txBody>
      </p:sp>
      <p:pic>
        <p:nvPicPr>
          <p:cNvPr id="17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256995" y="2870597"/>
            <a:ext cx="2977039" cy="2977039"/>
          </a:xfrm>
          <a:prstGeom prst="rect">
            <a:avLst/>
          </a:prstGeom>
          <a:noFill/>
          <a:ln w="12700" cap="flat" cmpd="sng">
            <a:noFill/>
            <a:prstDash val="solid"/>
            <a:miter/>
          </a:ln>
        </p:spPr>
      </p:pic>
      <p:sp>
        <p:nvSpPr>
          <p:cNvPr id="176" name="Rectangle"/>
          <p:cNvSpPr>
            <a:spLocks/>
          </p:cNvSpPr>
          <p:nvPr/>
        </p:nvSpPr>
        <p:spPr>
          <a:xfrm>
            <a:off x="10505123" y="609552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استعداد للشراء</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77" name="Rectangle"/>
          <p:cNvSpPr>
            <a:spLocks/>
          </p:cNvSpPr>
          <p:nvPr/>
        </p:nvSpPr>
        <p:spPr>
          <a:xfrm>
            <a:off x="9654421" y="6524744"/>
            <a:ext cx="4182189"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من المستهلكين يفضلون شراء منتجات من شركات ملتزمة اجتماعياً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78" name="Rectangle"/>
          <p:cNvSpPr>
            <a:spLocks/>
          </p:cNvSpPr>
          <p:nvPr/>
        </p:nvSpPr>
        <p:spPr>
          <a:xfrm>
            <a:off x="6094690" y="4110990"/>
            <a:ext cx="2441138"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900"/>
              </a:lnSpc>
              <a:spcBef>
                <a:spcPts val="0"/>
              </a:spcBef>
              <a:spcAft>
                <a:spcPts val="0"/>
              </a:spcAft>
              <a:buNone/>
            </a:pPr>
            <a:r>
              <a:rPr lang="en-US" altLang="zh-CN" sz="3900" b="1" i="0" u="none" strike="noStrike" kern="1200" cap="none" spc="0" baseline="0">
                <a:solidFill>
                  <a:srgbClr val="15213F"/>
                </a:solidFill>
                <a:latin typeface="Alexandria Bold" pitchFamily="34" charset="0"/>
                <a:ea typeface="Alexandria Bold" pitchFamily="34" charset="0"/>
                <a:cs typeface="Alexandria Bold" pitchFamily="34" charset="0"/>
              </a:rPr>
              <a:t>76%</a:t>
            </a:r>
            <a:endParaRPr lang="zh-CN" altLang="en-US" sz="3900" b="0" i="0" u="none" strike="noStrike" kern="1200" cap="none" spc="0" baseline="0">
              <a:solidFill>
                <a:schemeClr val="tx1"/>
              </a:solidFill>
              <a:latin typeface="Calibri" charset="0"/>
              <a:ea typeface="等线" charset="0"/>
              <a:cs typeface="Calibri" charset="0"/>
            </a:endParaRPr>
          </a:p>
        </p:txBody>
      </p:sp>
      <p:pic>
        <p:nvPicPr>
          <p:cNvPr id="179"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826799" y="2870597"/>
            <a:ext cx="2977039" cy="2977039"/>
          </a:xfrm>
          <a:prstGeom prst="rect">
            <a:avLst/>
          </a:prstGeom>
          <a:noFill/>
          <a:ln w="12700" cap="flat" cmpd="sng">
            <a:noFill/>
            <a:prstDash val="solid"/>
            <a:miter/>
          </a:ln>
        </p:spPr>
      </p:pic>
      <p:sp>
        <p:nvSpPr>
          <p:cNvPr id="180" name="Rectangle"/>
          <p:cNvSpPr>
            <a:spLocks/>
          </p:cNvSpPr>
          <p:nvPr/>
        </p:nvSpPr>
        <p:spPr>
          <a:xfrm>
            <a:off x="6074807" y="609552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رفض المنتجات</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81" name="Rectangle"/>
          <p:cNvSpPr>
            <a:spLocks/>
          </p:cNvSpPr>
          <p:nvPr/>
        </p:nvSpPr>
        <p:spPr>
          <a:xfrm>
            <a:off x="5224105" y="6524744"/>
            <a:ext cx="4182308"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يتوقفون عن شراء منتجات شركات لا تدعم قضاياهم</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182" name="Rectangle"/>
          <p:cNvSpPr>
            <a:spLocks/>
          </p:cNvSpPr>
          <p:nvPr/>
        </p:nvSpPr>
        <p:spPr>
          <a:xfrm>
            <a:off x="1664375" y="4110990"/>
            <a:ext cx="2441138"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900"/>
              </a:lnSpc>
              <a:spcBef>
                <a:spcPts val="0"/>
              </a:spcBef>
              <a:spcAft>
                <a:spcPts val="0"/>
              </a:spcAft>
              <a:buNone/>
            </a:pPr>
            <a:r>
              <a:rPr lang="en-US" altLang="zh-CN" sz="3900" b="1" i="0" u="none" strike="noStrike" kern="1200" cap="none" spc="0" baseline="0">
                <a:solidFill>
                  <a:srgbClr val="15213F"/>
                </a:solidFill>
                <a:latin typeface="Alexandria Bold" pitchFamily="34" charset="0"/>
                <a:ea typeface="Alexandria Bold" pitchFamily="34" charset="0"/>
                <a:cs typeface="Alexandria Bold" pitchFamily="34" charset="0"/>
              </a:rPr>
              <a:t>64%</a:t>
            </a:r>
            <a:endParaRPr lang="zh-CN" altLang="en-US" sz="3900" b="0" i="0" u="none" strike="noStrike" kern="1200" cap="none" spc="0" baseline="0">
              <a:solidFill>
                <a:schemeClr val="tx1"/>
              </a:solidFill>
              <a:latin typeface="Calibri" charset="0"/>
              <a:ea typeface="等线" charset="0"/>
              <a:cs typeface="Calibri" charset="0"/>
            </a:endParaRPr>
          </a:p>
        </p:txBody>
      </p:sp>
      <p:pic>
        <p:nvPicPr>
          <p:cNvPr id="183"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96484" y="2870597"/>
            <a:ext cx="2977038" cy="2977039"/>
          </a:xfrm>
          <a:prstGeom prst="rect">
            <a:avLst/>
          </a:prstGeom>
          <a:noFill/>
          <a:ln w="12700" cap="flat" cmpd="sng">
            <a:noFill/>
            <a:prstDash val="solid"/>
            <a:miter/>
          </a:ln>
        </p:spPr>
      </p:pic>
      <p:sp>
        <p:nvSpPr>
          <p:cNvPr id="184" name="Rectangle"/>
          <p:cNvSpPr>
            <a:spLocks/>
          </p:cNvSpPr>
          <p:nvPr/>
        </p:nvSpPr>
        <p:spPr>
          <a:xfrm>
            <a:off x="1644491" y="609552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الدعم المباشر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85" name="Rectangle"/>
          <p:cNvSpPr>
            <a:spLocks/>
          </p:cNvSpPr>
          <p:nvPr/>
        </p:nvSpPr>
        <p:spPr>
          <a:xfrm>
            <a:off x="793790" y="6524744"/>
            <a:ext cx="4182308"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من المستهلكين اختاروا علامة تجارية لأول مرة بسبب موقفها من قضية اجتماعية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912717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189"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sp>
        <p:nvSpPr>
          <p:cNvPr id="190" name="Rectangle"/>
          <p:cNvSpPr>
            <a:spLocks/>
          </p:cNvSpPr>
          <p:nvPr/>
        </p:nvSpPr>
        <p:spPr>
          <a:xfrm>
            <a:off x="3766839" y="872207"/>
            <a:ext cx="9993512"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مستويات بناء الولاء من خلال المسؤولية الاجتماعية</a:t>
            </a:r>
            <a:endParaRPr lang="zh-CN" altLang="en-US" sz="3100" b="0" i="0" u="none" strike="noStrike" kern="1200" cap="none" spc="0" baseline="0">
              <a:solidFill>
                <a:schemeClr val="tx1"/>
              </a:solidFill>
              <a:latin typeface="Calibri" charset="0"/>
              <a:ea typeface="等线" charset="0"/>
              <a:cs typeface="Calibri" charset="0"/>
            </a:endParaRPr>
          </a:p>
        </p:txBody>
      </p:sp>
      <p:pic>
        <p:nvPicPr>
          <p:cNvPr id="19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768958" y="2644021"/>
            <a:ext cx="1614010" cy="706874"/>
          </a:xfrm>
          <a:prstGeom prst="rect">
            <a:avLst/>
          </a:prstGeom>
          <a:noFill/>
          <a:ln w="12700" cap="flat" cmpd="sng">
            <a:noFill/>
            <a:prstDash val="solid"/>
            <a:miter/>
          </a:ln>
        </p:spPr>
      </p:pic>
      <p:sp>
        <p:nvSpPr>
          <p:cNvPr id="192" name="Rectangle"/>
          <p:cNvSpPr>
            <a:spLocks/>
          </p:cNvSpPr>
          <p:nvPr/>
        </p:nvSpPr>
        <p:spPr>
          <a:xfrm>
            <a:off x="10436424" y="2899172"/>
            <a:ext cx="279083"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500"/>
              </a:lnSpc>
              <a:spcBef>
                <a:spcPts val="0"/>
              </a:spcBef>
              <a:spcAft>
                <a:spcPts val="0"/>
              </a:spcAft>
              <a:buNone/>
            </a:pPr>
            <a:r>
              <a:rPr lang="en-US" altLang="zh-CN" sz="2150" b="1" i="0" u="none" strike="noStrike" kern="1200" cap="none" spc="0" baseline="0">
                <a:solidFill>
                  <a:srgbClr val="15213F"/>
                </a:solidFill>
                <a:latin typeface="Alexandria Bold" pitchFamily="34" charset="0"/>
                <a:ea typeface="Alexandria Bold" pitchFamily="34" charset="0"/>
                <a:cs typeface="Alexandria Bold" pitchFamily="34" charset="0"/>
              </a:rPr>
              <a:t>1</a:t>
            </a:r>
            <a:endParaRPr lang="zh-CN" altLang="en-US" sz="2150" b="0" i="0" u="none" strike="noStrike" kern="1200" cap="none" spc="0" baseline="0">
              <a:solidFill>
                <a:schemeClr val="tx1"/>
              </a:solidFill>
              <a:latin typeface="Calibri" charset="0"/>
              <a:ea typeface="等线" charset="0"/>
              <a:cs typeface="Calibri" charset="0"/>
            </a:endParaRPr>
          </a:p>
        </p:txBody>
      </p:sp>
      <p:sp>
        <p:nvSpPr>
          <p:cNvPr id="193" name="Rectangle"/>
          <p:cNvSpPr>
            <a:spLocks/>
          </p:cNvSpPr>
          <p:nvPr/>
        </p:nvSpPr>
        <p:spPr>
          <a:xfrm>
            <a:off x="8487966" y="2842379"/>
            <a:ext cx="108263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المناصرة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94" name="Rounded rectangle"/>
          <p:cNvSpPr>
            <a:spLocks/>
          </p:cNvSpPr>
          <p:nvPr/>
        </p:nvSpPr>
        <p:spPr>
          <a:xfrm>
            <a:off x="843320" y="3366135"/>
            <a:ext cx="8876109" cy="11429"/>
          </a:xfrm>
          <a:prstGeom prst="roundRect">
            <a:avLst>
              <a:gd name="adj" fmla="val 729300"/>
            </a:avLst>
          </a:prstGeom>
          <a:solidFill>
            <a:srgbClr val="B2D7E5"/>
          </a:solidFill>
          <a:ln w="12700" cap="flat" cmpd="sng">
            <a:noFill/>
            <a:prstDash val="solid"/>
            <a:miter/>
          </a:ln>
        </p:spPr>
        <p:txBody>
          <a:bodyPr/>
          <a:lstStyle/>
          <a:p>
            <a:endParaRPr lang="en-US"/>
          </a:p>
        </p:txBody>
      </p:sp>
      <p:pic>
        <p:nvPicPr>
          <p:cNvPr id="195"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961953" y="3400425"/>
            <a:ext cx="3228021" cy="706874"/>
          </a:xfrm>
          <a:prstGeom prst="rect">
            <a:avLst/>
          </a:prstGeom>
          <a:noFill/>
          <a:ln w="12700" cap="flat" cmpd="sng">
            <a:noFill/>
            <a:prstDash val="solid"/>
            <a:miter/>
          </a:ln>
        </p:spPr>
      </p:pic>
      <p:sp>
        <p:nvSpPr>
          <p:cNvPr id="196" name="Rectangle"/>
          <p:cNvSpPr>
            <a:spLocks/>
          </p:cNvSpPr>
          <p:nvPr/>
        </p:nvSpPr>
        <p:spPr>
          <a:xfrm>
            <a:off x="10436424" y="3579376"/>
            <a:ext cx="279083"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500"/>
              </a:lnSpc>
              <a:spcBef>
                <a:spcPts val="0"/>
              </a:spcBef>
              <a:spcAft>
                <a:spcPts val="0"/>
              </a:spcAft>
              <a:buNone/>
            </a:pPr>
            <a:r>
              <a:rPr lang="en-US" altLang="zh-CN" sz="2150" b="1" i="0" u="none" strike="noStrike" kern="1200" cap="none" spc="0" baseline="0">
                <a:solidFill>
                  <a:srgbClr val="15213F"/>
                </a:solidFill>
                <a:latin typeface="Alexandria Bold" pitchFamily="34" charset="0"/>
                <a:ea typeface="Alexandria Bold" pitchFamily="34" charset="0"/>
                <a:cs typeface="Alexandria Bold" pitchFamily="34" charset="0"/>
              </a:rPr>
              <a:t>2</a:t>
            </a:r>
            <a:endParaRPr lang="zh-CN" altLang="en-US" sz="2150" b="0" i="0" u="none" strike="noStrike" kern="1200" cap="none" spc="0" baseline="0">
              <a:solidFill>
                <a:schemeClr val="tx1"/>
              </a:solidFill>
              <a:latin typeface="Calibri" charset="0"/>
              <a:ea typeface="等线" charset="0"/>
              <a:cs typeface="Calibri" charset="0"/>
            </a:endParaRPr>
          </a:p>
        </p:txBody>
      </p:sp>
      <p:sp>
        <p:nvSpPr>
          <p:cNvPr id="197" name="Rectangle"/>
          <p:cNvSpPr>
            <a:spLocks/>
          </p:cNvSpPr>
          <p:nvPr/>
        </p:nvSpPr>
        <p:spPr>
          <a:xfrm>
            <a:off x="7700366" y="3598783"/>
            <a:ext cx="1063228"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التفضيل</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198" name="Rounded rectangle"/>
          <p:cNvSpPr>
            <a:spLocks/>
          </p:cNvSpPr>
          <p:nvPr/>
        </p:nvSpPr>
        <p:spPr>
          <a:xfrm>
            <a:off x="843320" y="4122539"/>
            <a:ext cx="8069104" cy="11429"/>
          </a:xfrm>
          <a:prstGeom prst="roundRect">
            <a:avLst>
              <a:gd name="adj" fmla="val 729300"/>
            </a:avLst>
          </a:prstGeom>
          <a:solidFill>
            <a:srgbClr val="B2D7E5"/>
          </a:solidFill>
          <a:ln w="12700" cap="flat" cmpd="sng">
            <a:noFill/>
            <a:prstDash val="solid"/>
            <a:miter/>
          </a:ln>
        </p:spPr>
        <p:txBody>
          <a:bodyPr/>
          <a:lstStyle/>
          <a:p>
            <a:endParaRPr lang="en-US"/>
          </a:p>
        </p:txBody>
      </p:sp>
      <p:pic>
        <p:nvPicPr>
          <p:cNvPr id="199"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54948" y="4156829"/>
            <a:ext cx="4842033" cy="706874"/>
          </a:xfrm>
          <a:prstGeom prst="rect">
            <a:avLst/>
          </a:prstGeom>
          <a:noFill/>
          <a:ln w="12700" cap="flat" cmpd="sng">
            <a:noFill/>
            <a:prstDash val="solid"/>
            <a:miter/>
          </a:ln>
        </p:spPr>
      </p:pic>
      <p:sp>
        <p:nvSpPr>
          <p:cNvPr id="200" name="Rectangle"/>
          <p:cNvSpPr>
            <a:spLocks/>
          </p:cNvSpPr>
          <p:nvPr/>
        </p:nvSpPr>
        <p:spPr>
          <a:xfrm>
            <a:off x="10436424" y="4335780"/>
            <a:ext cx="279083"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500"/>
              </a:lnSpc>
              <a:spcBef>
                <a:spcPts val="0"/>
              </a:spcBef>
              <a:spcAft>
                <a:spcPts val="0"/>
              </a:spcAft>
              <a:buNone/>
            </a:pPr>
            <a:r>
              <a:rPr lang="en-US" altLang="zh-CN" sz="2150" b="1" i="0" u="none" strike="noStrike" kern="1200" cap="none" spc="0" baseline="0">
                <a:solidFill>
                  <a:srgbClr val="15213F"/>
                </a:solidFill>
                <a:latin typeface="Alexandria Bold" pitchFamily="34" charset="0"/>
                <a:ea typeface="Alexandria Bold" pitchFamily="34" charset="0"/>
                <a:cs typeface="Alexandria Bold" pitchFamily="34" charset="0"/>
              </a:rPr>
              <a:t>3</a:t>
            </a:r>
            <a:endParaRPr lang="zh-CN" altLang="en-US" sz="2150" b="0" i="0" u="none" strike="noStrike" kern="1200" cap="none" spc="0" baseline="0">
              <a:solidFill>
                <a:schemeClr val="tx1"/>
              </a:solidFill>
              <a:latin typeface="Calibri" charset="0"/>
              <a:ea typeface="等线" charset="0"/>
              <a:cs typeface="Calibri" charset="0"/>
            </a:endParaRPr>
          </a:p>
        </p:txBody>
      </p:sp>
      <p:sp>
        <p:nvSpPr>
          <p:cNvPr id="201" name="Rectangle"/>
          <p:cNvSpPr>
            <a:spLocks/>
          </p:cNvSpPr>
          <p:nvPr/>
        </p:nvSpPr>
        <p:spPr>
          <a:xfrm>
            <a:off x="7332107" y="4355187"/>
            <a:ext cx="624483"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الثقة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02" name="Rounded rectangle"/>
          <p:cNvSpPr>
            <a:spLocks/>
          </p:cNvSpPr>
          <p:nvPr/>
        </p:nvSpPr>
        <p:spPr>
          <a:xfrm>
            <a:off x="843320" y="4878943"/>
            <a:ext cx="7262098" cy="11429"/>
          </a:xfrm>
          <a:prstGeom prst="roundRect">
            <a:avLst>
              <a:gd name="adj" fmla="val 729300"/>
            </a:avLst>
          </a:prstGeom>
          <a:solidFill>
            <a:srgbClr val="B2D7E5"/>
          </a:solidFill>
          <a:ln w="12700" cap="flat" cmpd="sng">
            <a:noFill/>
            <a:prstDash val="solid"/>
            <a:miter/>
          </a:ln>
        </p:spPr>
        <p:txBody>
          <a:bodyPr/>
          <a:lstStyle/>
          <a:p>
            <a:endParaRPr lang="en-US"/>
          </a:p>
        </p:txBody>
      </p:sp>
      <p:pic>
        <p:nvPicPr>
          <p:cNvPr id="203"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347942" y="4913233"/>
            <a:ext cx="6456163" cy="706874"/>
          </a:xfrm>
          <a:prstGeom prst="rect">
            <a:avLst/>
          </a:prstGeom>
          <a:noFill/>
          <a:ln w="12700" cap="flat" cmpd="sng">
            <a:noFill/>
            <a:prstDash val="solid"/>
            <a:miter/>
          </a:ln>
        </p:spPr>
      </p:pic>
      <p:sp>
        <p:nvSpPr>
          <p:cNvPr id="204" name="Rectangle"/>
          <p:cNvSpPr>
            <a:spLocks/>
          </p:cNvSpPr>
          <p:nvPr/>
        </p:nvSpPr>
        <p:spPr>
          <a:xfrm>
            <a:off x="10436543" y="5092183"/>
            <a:ext cx="279083" cy="34885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3500"/>
              </a:lnSpc>
              <a:spcBef>
                <a:spcPts val="0"/>
              </a:spcBef>
              <a:spcAft>
                <a:spcPts val="0"/>
              </a:spcAft>
              <a:buNone/>
            </a:pPr>
            <a:r>
              <a:rPr lang="en-US" altLang="zh-CN" sz="2150" b="1" i="0" u="none" strike="noStrike" kern="1200" cap="none" spc="0" baseline="0">
                <a:solidFill>
                  <a:srgbClr val="15213F"/>
                </a:solidFill>
                <a:latin typeface="Alexandria Bold" pitchFamily="34" charset="0"/>
                <a:ea typeface="Alexandria Bold" pitchFamily="34" charset="0"/>
                <a:cs typeface="Alexandria Bold" pitchFamily="34" charset="0"/>
              </a:rPr>
              <a:t>4</a:t>
            </a:r>
            <a:endParaRPr lang="zh-CN" altLang="en-US" sz="2150" b="0" i="0" u="none" strike="noStrike" kern="1200" cap="none" spc="0" baseline="0">
              <a:solidFill>
                <a:schemeClr val="tx1"/>
              </a:solidFill>
              <a:latin typeface="Calibri" charset="0"/>
              <a:ea typeface="等线" charset="0"/>
              <a:cs typeface="Calibri" charset="0"/>
            </a:endParaRPr>
          </a:p>
        </p:txBody>
      </p:sp>
      <p:sp>
        <p:nvSpPr>
          <p:cNvPr id="205" name="Rectangle"/>
          <p:cNvSpPr>
            <a:spLocks/>
          </p:cNvSpPr>
          <p:nvPr/>
        </p:nvSpPr>
        <p:spPr>
          <a:xfrm>
            <a:off x="6446639" y="5111591"/>
            <a:ext cx="70294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الوعي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06" name="Rectangle"/>
          <p:cNvSpPr>
            <a:spLocks/>
          </p:cNvSpPr>
          <p:nvPr/>
        </p:nvSpPr>
        <p:spPr>
          <a:xfrm>
            <a:off x="793790" y="5843349"/>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يبدأ بناء الولاء من الوعي بالمسؤولية الاجتماعية للمؤسسة، ثم يتطور إلى ثقة عميقة، يليها تفضيل نشط للعلامة التجارية، وصولاً إلى المناصرة حيث يصبح العملاء سفراء طوعيين للمؤسسة.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41618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10" name="Image"/>
          <p:cNvPicPr>
            <a:picLocks noChangeAspect="1"/>
          </p:cNvPicPr>
          <p:nvPr/>
        </p:nvPicPr>
        <p:blipFill>
          <a:blip r:embed="rId4" cstate="print"/>
          <a:stretch>
            <a:fillRect/>
          </a:stretch>
        </p:blipFill>
        <p:spPr>
          <a:xfrm>
            <a:off x="218207" y="-99033"/>
            <a:ext cx="14412193" cy="8157155"/>
          </a:xfrm>
          <a:prstGeom prst="rect">
            <a:avLst/>
          </a:prstGeom>
          <a:noFill/>
          <a:ln w="12700" cap="flat" cmpd="sng">
            <a:noFill/>
            <a:prstDash val="solid"/>
            <a:miter/>
          </a:ln>
        </p:spPr>
      </p:pic>
      <p:pic>
        <p:nvPicPr>
          <p:cNvPr id="21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5262" y="1379431"/>
            <a:ext cx="4304453" cy="6456680"/>
          </a:xfrm>
          <a:prstGeom prst="rect">
            <a:avLst/>
          </a:prstGeom>
          <a:noFill/>
          <a:ln w="12700" cap="flat" cmpd="sng">
            <a:noFill/>
            <a:prstDash val="solid"/>
            <a:miter/>
          </a:ln>
        </p:spPr>
      </p:pic>
      <p:sp>
        <p:nvSpPr>
          <p:cNvPr id="212" name="Rectangle"/>
          <p:cNvSpPr>
            <a:spLocks/>
          </p:cNvSpPr>
          <p:nvPr/>
        </p:nvSpPr>
        <p:spPr>
          <a:xfrm>
            <a:off x="6580161" y="543245"/>
            <a:ext cx="7233166"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التأثير النفسي والعاطفي على الجمهور</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213" name="Rounded rectangle"/>
          <p:cNvSpPr>
            <a:spLocks/>
          </p:cNvSpPr>
          <p:nvPr/>
        </p:nvSpPr>
        <p:spPr>
          <a:xfrm>
            <a:off x="6280189" y="2053233"/>
            <a:ext cx="7556420" cy="1506736"/>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214" name="Rounded rectangle"/>
          <p:cNvSpPr>
            <a:spLocks/>
          </p:cNvSpPr>
          <p:nvPr/>
        </p:nvSpPr>
        <p:spPr>
          <a:xfrm>
            <a:off x="13768029" y="2053233"/>
            <a:ext cx="91439" cy="1506736"/>
          </a:xfrm>
          <a:prstGeom prst="roundRect">
            <a:avLst>
              <a:gd name="adj" fmla="val 91162"/>
            </a:avLst>
          </a:prstGeom>
          <a:solidFill>
            <a:srgbClr val="00AEEF"/>
          </a:solidFill>
          <a:ln w="12700" cap="flat" cmpd="sng">
            <a:noFill/>
            <a:prstDash val="solid"/>
            <a:miter/>
          </a:ln>
        </p:spPr>
        <p:txBody>
          <a:bodyPr/>
          <a:lstStyle/>
          <a:p>
            <a:endParaRPr lang="en-US"/>
          </a:p>
        </p:txBody>
      </p:sp>
      <p:sp>
        <p:nvSpPr>
          <p:cNvPr id="215" name="Rectangle"/>
          <p:cNvSpPr>
            <a:spLocks/>
          </p:cNvSpPr>
          <p:nvPr/>
        </p:nvSpPr>
        <p:spPr>
          <a:xfrm>
            <a:off x="11065907" y="2274451"/>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الارتباط القيمي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16" name="Rectangle"/>
          <p:cNvSpPr>
            <a:spLocks/>
          </p:cNvSpPr>
          <p:nvPr/>
        </p:nvSpPr>
        <p:spPr>
          <a:xfrm>
            <a:off x="6501408" y="2703670"/>
            <a:ext cx="704540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عندما تتماشى قيم المؤسسة مع قيم الجمهور الشخصية، يحدث ارتباط عاطفي عميق يتجاوز المنفعة الوظيفية للمنتج أو الخدمة.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217" name="Rounded rectangle"/>
          <p:cNvSpPr>
            <a:spLocks/>
          </p:cNvSpPr>
          <p:nvPr/>
        </p:nvSpPr>
        <p:spPr>
          <a:xfrm>
            <a:off x="6280189" y="3758327"/>
            <a:ext cx="7556420" cy="1506736"/>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218" name="Rounded rectangle"/>
          <p:cNvSpPr>
            <a:spLocks/>
          </p:cNvSpPr>
          <p:nvPr/>
        </p:nvSpPr>
        <p:spPr>
          <a:xfrm>
            <a:off x="13768029" y="3758327"/>
            <a:ext cx="91439" cy="1506736"/>
          </a:xfrm>
          <a:prstGeom prst="roundRect">
            <a:avLst>
              <a:gd name="adj" fmla="val 91162"/>
            </a:avLst>
          </a:prstGeom>
          <a:solidFill>
            <a:srgbClr val="00AEEF"/>
          </a:solidFill>
          <a:ln w="12700" cap="flat" cmpd="sng">
            <a:noFill/>
            <a:prstDash val="solid"/>
            <a:miter/>
          </a:ln>
        </p:spPr>
        <p:txBody>
          <a:bodyPr/>
          <a:lstStyle/>
          <a:p>
            <a:endParaRPr lang="en-US"/>
          </a:p>
        </p:txBody>
      </p:sp>
      <p:sp>
        <p:nvSpPr>
          <p:cNvPr id="219" name="Rectangle"/>
          <p:cNvSpPr>
            <a:spLocks/>
          </p:cNvSpPr>
          <p:nvPr/>
        </p:nvSpPr>
        <p:spPr>
          <a:xfrm>
            <a:off x="11065907" y="3979545"/>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الشعور بالمساهمة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20" name="Rectangle"/>
          <p:cNvSpPr>
            <a:spLocks/>
          </p:cNvSpPr>
          <p:nvPr/>
        </p:nvSpPr>
        <p:spPr>
          <a:xfrm>
            <a:off x="6501408" y="4408765"/>
            <a:ext cx="7045404"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يشعر المستهلكون بأنهم شركاء في إحداث التغيير الإيجابي من خلال دعمهم للمؤسسة، مما يعزز إحساسهم بالهدف والمعنى.</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221" name="Rounded rectangle"/>
          <p:cNvSpPr>
            <a:spLocks/>
          </p:cNvSpPr>
          <p:nvPr/>
        </p:nvSpPr>
        <p:spPr>
          <a:xfrm>
            <a:off x="6280189" y="5463421"/>
            <a:ext cx="7556420" cy="1506735"/>
          </a:xfrm>
          <a:prstGeom prst="roundRect">
            <a:avLst>
              <a:gd name="adj" fmla="val 7282"/>
            </a:avLst>
          </a:prstGeom>
          <a:solidFill>
            <a:srgbClr val="FFFFFF"/>
          </a:solidFill>
          <a:ln w="22860" cap="flat" cmpd="sng">
            <a:solidFill>
              <a:srgbClr val="B2D7E5"/>
            </a:solidFill>
            <a:prstDash val="solid"/>
            <a:round/>
          </a:ln>
        </p:spPr>
        <p:txBody>
          <a:bodyPr/>
          <a:lstStyle/>
          <a:p>
            <a:endParaRPr lang="en-US"/>
          </a:p>
        </p:txBody>
      </p:sp>
      <p:sp>
        <p:nvSpPr>
          <p:cNvPr id="222" name="Rounded rectangle"/>
          <p:cNvSpPr>
            <a:spLocks/>
          </p:cNvSpPr>
          <p:nvPr/>
        </p:nvSpPr>
        <p:spPr>
          <a:xfrm>
            <a:off x="13768029" y="5463421"/>
            <a:ext cx="91439" cy="1506735"/>
          </a:xfrm>
          <a:prstGeom prst="roundRect">
            <a:avLst>
              <a:gd name="adj" fmla="val 91162"/>
            </a:avLst>
          </a:prstGeom>
          <a:solidFill>
            <a:srgbClr val="00AEEF"/>
          </a:solidFill>
          <a:ln w="12700" cap="flat" cmpd="sng">
            <a:noFill/>
            <a:prstDash val="solid"/>
            <a:miter/>
          </a:ln>
        </p:spPr>
        <p:txBody>
          <a:bodyPr/>
          <a:lstStyle/>
          <a:p>
            <a:endParaRPr lang="en-US"/>
          </a:p>
        </p:txBody>
      </p:sp>
      <p:sp>
        <p:nvSpPr>
          <p:cNvPr id="223" name="Rectangle"/>
          <p:cNvSpPr>
            <a:spLocks/>
          </p:cNvSpPr>
          <p:nvPr/>
        </p:nvSpPr>
        <p:spPr>
          <a:xfrm>
            <a:off x="11065907" y="5684639"/>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الفخر بالانتماء</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24" name="Rectangle"/>
          <p:cNvSpPr>
            <a:spLocks/>
          </p:cNvSpPr>
          <p:nvPr/>
        </p:nvSpPr>
        <p:spPr>
          <a:xfrm>
            <a:off x="6501408" y="6113858"/>
            <a:ext cx="704540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يشعر الجمهور بالفخر بارتباطهم بعلامة تجارية تحدث فرقاً حقيقياً، ويصبحون أكثر استعداداً للدفاع عنها ومشاركة تجاربهم الإيجابية.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696323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28"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229"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1659466"/>
            <a:ext cx="4165599" cy="6248400"/>
          </a:xfrm>
          <a:prstGeom prst="rect">
            <a:avLst/>
          </a:prstGeom>
          <a:noFill/>
          <a:ln w="12700" cap="flat" cmpd="sng">
            <a:noFill/>
            <a:prstDash val="solid"/>
            <a:miter/>
          </a:ln>
        </p:spPr>
      </p:pic>
      <p:sp>
        <p:nvSpPr>
          <p:cNvPr id="230" name="Rounded rectangle"/>
          <p:cNvSpPr>
            <a:spLocks/>
          </p:cNvSpPr>
          <p:nvPr/>
        </p:nvSpPr>
        <p:spPr>
          <a:xfrm>
            <a:off x="7177683" y="3260884"/>
            <a:ext cx="1172528"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231" name="Rectangle"/>
          <p:cNvSpPr>
            <a:spLocks/>
          </p:cNvSpPr>
          <p:nvPr/>
        </p:nvSpPr>
        <p:spPr>
          <a:xfrm>
            <a:off x="7304365" y="3328035"/>
            <a:ext cx="919161"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الثالث</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232" name="Rectangle"/>
          <p:cNvSpPr>
            <a:spLocks/>
          </p:cNvSpPr>
          <p:nvPr/>
        </p:nvSpPr>
        <p:spPr>
          <a:xfrm>
            <a:off x="793790" y="3728561"/>
            <a:ext cx="7556420" cy="12401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أنواع حملات المسؤولية الاجتماعية</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7441835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36" name="Image"/>
          <p:cNvPicPr>
            <a:picLocks noChangeAspect="1"/>
          </p:cNvPicPr>
          <p:nvPr/>
        </p:nvPicPr>
        <p:blipFill>
          <a:blip r:embed="rId4" cstate="print"/>
          <a:stretch>
            <a:fillRect/>
          </a:stretch>
        </p:blipFill>
        <p:spPr>
          <a:xfrm>
            <a:off x="363103" y="0"/>
            <a:ext cx="14412193" cy="8157155"/>
          </a:xfrm>
          <a:prstGeom prst="rect">
            <a:avLst/>
          </a:prstGeom>
          <a:noFill/>
          <a:ln w="12700" cap="flat" cmpd="sng">
            <a:noFill/>
            <a:prstDash val="solid"/>
            <a:miter/>
          </a:ln>
        </p:spPr>
      </p:pic>
      <p:sp>
        <p:nvSpPr>
          <p:cNvPr id="237" name="Rectangle"/>
          <p:cNvSpPr>
            <a:spLocks/>
          </p:cNvSpPr>
          <p:nvPr/>
        </p:nvSpPr>
        <p:spPr>
          <a:xfrm>
            <a:off x="7702271" y="1802963"/>
            <a:ext cx="6134338"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التصنيف حسب المجال والقضية</a:t>
            </a:r>
            <a:endParaRPr lang="zh-CN" altLang="en-US" sz="3100" b="0" i="0" u="none" strike="noStrike" kern="1200" cap="none" spc="0" baseline="0">
              <a:solidFill>
                <a:schemeClr val="tx1"/>
              </a:solidFill>
              <a:latin typeface="Calibri" charset="0"/>
              <a:ea typeface="等线" charset="0"/>
              <a:cs typeface="Calibri" charset="0"/>
            </a:endParaRPr>
          </a:p>
        </p:txBody>
      </p:sp>
      <p:pic>
        <p:nvPicPr>
          <p:cNvPr id="23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053411" y="2695931"/>
            <a:ext cx="1783198" cy="1783199"/>
          </a:xfrm>
          <a:prstGeom prst="rect">
            <a:avLst/>
          </a:prstGeom>
          <a:noFill/>
          <a:ln w="12700" cap="flat" cmpd="sng">
            <a:noFill/>
            <a:prstDash val="solid"/>
            <a:miter/>
          </a:ln>
        </p:spPr>
      </p:pic>
      <p:sp>
        <p:nvSpPr>
          <p:cNvPr id="239" name="Rectangle"/>
          <p:cNvSpPr>
            <a:spLocks/>
          </p:cNvSpPr>
          <p:nvPr/>
        </p:nvSpPr>
        <p:spPr>
          <a:xfrm>
            <a:off x="11355705" y="472713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البيئية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40" name="Rectangle"/>
          <p:cNvSpPr>
            <a:spLocks/>
          </p:cNvSpPr>
          <p:nvPr/>
        </p:nvSpPr>
        <p:spPr>
          <a:xfrm>
            <a:off x="10761939" y="5156359"/>
            <a:ext cx="3074670"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تركز على حماية البيئة والاستدامة، مثل تقليل الانبعاثات الكربونية، التشجير، الحفاظ على الموارد المائية، وإدارة النفايات.</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241"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30734" y="2695931"/>
            <a:ext cx="1783198" cy="1783199"/>
          </a:xfrm>
          <a:prstGeom prst="rect">
            <a:avLst/>
          </a:prstGeom>
          <a:noFill/>
          <a:ln w="12700" cap="flat" cmpd="sng">
            <a:noFill/>
            <a:prstDash val="solid"/>
            <a:miter/>
          </a:ln>
        </p:spPr>
      </p:pic>
      <p:sp>
        <p:nvSpPr>
          <p:cNvPr id="242" name="Rectangle"/>
          <p:cNvSpPr>
            <a:spLocks/>
          </p:cNvSpPr>
          <p:nvPr/>
        </p:nvSpPr>
        <p:spPr>
          <a:xfrm>
            <a:off x="8033028" y="472713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التعليمية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43" name="Rectangle"/>
          <p:cNvSpPr>
            <a:spLocks/>
          </p:cNvSpPr>
          <p:nvPr/>
        </p:nvSpPr>
        <p:spPr>
          <a:xfrm>
            <a:off x="7439262" y="5156359"/>
            <a:ext cx="3074670"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تهدف إلى تحسين جودة التعليم وتوفير فرص التعلم، مثل بناء المدارس، توفير المنح الدراسية، ومحو الأمية الرقمية.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244"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08057" y="2695931"/>
            <a:ext cx="1783198" cy="1783199"/>
          </a:xfrm>
          <a:prstGeom prst="rect">
            <a:avLst/>
          </a:prstGeom>
          <a:noFill/>
          <a:ln w="12700" cap="flat" cmpd="sng">
            <a:noFill/>
            <a:prstDash val="solid"/>
            <a:miter/>
          </a:ln>
        </p:spPr>
      </p:pic>
      <p:sp>
        <p:nvSpPr>
          <p:cNvPr id="245" name="Rectangle"/>
          <p:cNvSpPr>
            <a:spLocks/>
          </p:cNvSpPr>
          <p:nvPr/>
        </p:nvSpPr>
        <p:spPr>
          <a:xfrm>
            <a:off x="4710351" y="472713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الصحية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46" name="Rectangle"/>
          <p:cNvSpPr>
            <a:spLocks/>
          </p:cNvSpPr>
          <p:nvPr/>
        </p:nvSpPr>
        <p:spPr>
          <a:xfrm>
            <a:off x="4116586" y="5156359"/>
            <a:ext cx="3074670"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تستهدف تحسين الصحة العامة والوصول إلى الرعاية الصحية، مثل حملات التوعية الصحية، توفير العلاج، والوقاية من الأمراض.</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247"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085260" y="2695931"/>
            <a:ext cx="1783318" cy="1783317"/>
          </a:xfrm>
          <a:prstGeom prst="rect">
            <a:avLst/>
          </a:prstGeom>
          <a:noFill/>
          <a:ln w="12700" cap="flat" cmpd="sng">
            <a:noFill/>
            <a:prstDash val="solid"/>
            <a:miter/>
          </a:ln>
        </p:spPr>
      </p:pic>
      <p:sp>
        <p:nvSpPr>
          <p:cNvPr id="248" name="Rectangle"/>
          <p:cNvSpPr>
            <a:spLocks/>
          </p:cNvSpPr>
          <p:nvPr/>
        </p:nvSpPr>
        <p:spPr>
          <a:xfrm>
            <a:off x="1387673" y="472725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الاقتصادية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49" name="Rectangle"/>
          <p:cNvSpPr>
            <a:spLocks/>
          </p:cNvSpPr>
          <p:nvPr/>
        </p:nvSpPr>
        <p:spPr>
          <a:xfrm>
            <a:off x="793790" y="5156477"/>
            <a:ext cx="3074789"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تعمل على تمكين الأفراد اقتصادياً، مثل دعم المشاريع الصغيرة، التدريب المهني، وخلق فرص العمل.</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2345924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53" name="Image"/>
          <p:cNvPicPr>
            <a:picLocks noChangeAspect="1"/>
          </p:cNvPicPr>
          <p:nvPr/>
        </p:nvPicPr>
        <p:blipFill>
          <a:blip r:embed="rId4" cstate="print"/>
          <a:stretch>
            <a:fillRect/>
          </a:stretch>
        </p:blipFill>
        <p:spPr>
          <a:xfrm>
            <a:off x="218207" y="0"/>
            <a:ext cx="14412193" cy="8157155"/>
          </a:xfrm>
          <a:prstGeom prst="rect">
            <a:avLst/>
          </a:prstGeom>
          <a:noFill/>
          <a:ln w="12700" cap="flat" cmpd="sng">
            <a:noFill/>
            <a:prstDash val="solid"/>
            <a:miter/>
          </a:ln>
        </p:spPr>
      </p:pic>
      <p:sp>
        <p:nvSpPr>
          <p:cNvPr id="254" name="Rectangle"/>
          <p:cNvSpPr>
            <a:spLocks/>
          </p:cNvSpPr>
          <p:nvPr/>
        </p:nvSpPr>
        <p:spPr>
          <a:xfrm>
            <a:off x="7637621" y="2199680"/>
            <a:ext cx="6198989"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التصنيف حسب طبيعة المشاركة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255" name="Rounded rectangle"/>
          <p:cNvSpPr>
            <a:spLocks/>
          </p:cNvSpPr>
          <p:nvPr/>
        </p:nvSpPr>
        <p:spPr>
          <a:xfrm>
            <a:off x="793790" y="3092648"/>
            <a:ext cx="13042820" cy="2937272"/>
          </a:xfrm>
          <a:prstGeom prst="roundRect">
            <a:avLst>
              <a:gd name="adj" fmla="val 2837"/>
            </a:avLst>
          </a:prstGeom>
          <a:solidFill>
            <a:srgbClr val="CCF1FF"/>
          </a:solidFill>
          <a:ln w="7620" cap="flat" cmpd="sng">
            <a:solidFill>
              <a:srgbClr val="B2D7E5"/>
            </a:solidFill>
            <a:prstDash val="solid"/>
            <a:round/>
          </a:ln>
        </p:spPr>
        <p:txBody>
          <a:bodyPr/>
          <a:lstStyle/>
          <a:p>
            <a:endParaRPr lang="en-US"/>
          </a:p>
        </p:txBody>
      </p:sp>
      <p:sp>
        <p:nvSpPr>
          <p:cNvPr id="256" name="Rounded rectangle"/>
          <p:cNvSpPr>
            <a:spLocks/>
          </p:cNvSpPr>
          <p:nvPr/>
        </p:nvSpPr>
        <p:spPr>
          <a:xfrm>
            <a:off x="7315200" y="3100268"/>
            <a:ext cx="6513790" cy="1461016"/>
          </a:xfrm>
          <a:prstGeom prst="roundRect">
            <a:avLst>
              <a:gd name="adj" fmla="val 5703"/>
            </a:avLst>
          </a:prstGeom>
          <a:solidFill>
            <a:srgbClr val="CCF1FF"/>
          </a:solidFill>
          <a:ln w="12700" cap="flat" cmpd="sng">
            <a:noFill/>
            <a:prstDash val="solid"/>
            <a:miter/>
          </a:ln>
        </p:spPr>
        <p:txBody>
          <a:bodyPr/>
          <a:lstStyle/>
          <a:p>
            <a:endParaRPr lang="en-US"/>
          </a:p>
        </p:txBody>
      </p:sp>
      <p:sp>
        <p:nvSpPr>
          <p:cNvPr id="257" name="Rectangle"/>
          <p:cNvSpPr>
            <a:spLocks/>
          </p:cNvSpPr>
          <p:nvPr/>
        </p:nvSpPr>
        <p:spPr>
          <a:xfrm>
            <a:off x="11149728" y="329862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التبرعية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58" name="Rectangle"/>
          <p:cNvSpPr>
            <a:spLocks/>
          </p:cNvSpPr>
          <p:nvPr/>
        </p:nvSpPr>
        <p:spPr>
          <a:xfrm>
            <a:off x="7513558" y="3727847"/>
            <a:ext cx="61170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تقديم الدعم المالي أو العينی المباشر للمؤسسات الخيرية والقضايا الاجتماعية، مع إشراك العملاء أحياناً في التبرع.</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259" name="Rectangle"/>
          <p:cNvSpPr>
            <a:spLocks/>
          </p:cNvSpPr>
          <p:nvPr/>
        </p:nvSpPr>
        <p:spPr>
          <a:xfrm>
            <a:off x="801410" y="3100268"/>
            <a:ext cx="6513790" cy="1461016"/>
          </a:xfrm>
          <a:prstGeom prst="rect">
            <a:avLst/>
          </a:prstGeom>
          <a:solidFill>
            <a:srgbClr val="CCF1FF"/>
          </a:solidFill>
          <a:ln w="12700" cap="flat" cmpd="sng">
            <a:noFill/>
            <a:prstDash val="solid"/>
            <a:miter/>
          </a:ln>
        </p:spPr>
        <p:txBody>
          <a:bodyPr/>
          <a:lstStyle/>
          <a:p>
            <a:endParaRPr lang="en-US"/>
          </a:p>
        </p:txBody>
      </p:sp>
      <p:sp>
        <p:nvSpPr>
          <p:cNvPr id="260" name="Rounded rectangle"/>
          <p:cNvSpPr>
            <a:spLocks/>
          </p:cNvSpPr>
          <p:nvPr/>
        </p:nvSpPr>
        <p:spPr>
          <a:xfrm>
            <a:off x="801410" y="3100268"/>
            <a:ext cx="22860" cy="1461016"/>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261" name="Rectangle"/>
          <p:cNvSpPr>
            <a:spLocks/>
          </p:cNvSpPr>
          <p:nvPr/>
        </p:nvSpPr>
        <p:spPr>
          <a:xfrm>
            <a:off x="4635937" y="329862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التشاركية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62" name="Rectangle"/>
          <p:cNvSpPr>
            <a:spLocks/>
          </p:cNvSpPr>
          <p:nvPr/>
        </p:nvSpPr>
        <p:spPr>
          <a:xfrm>
            <a:off x="999767" y="3727847"/>
            <a:ext cx="61170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إشراك الموظفين والعملاء بشكل فعال في الأنشطة التطوعية والمبادرات المجتمعية، مما يخلق تجربة مشتركة.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263" name="Rectangle"/>
          <p:cNvSpPr>
            <a:spLocks/>
          </p:cNvSpPr>
          <p:nvPr/>
        </p:nvSpPr>
        <p:spPr>
          <a:xfrm>
            <a:off x="7315200" y="4561284"/>
            <a:ext cx="6513790" cy="1461016"/>
          </a:xfrm>
          <a:prstGeom prst="rect">
            <a:avLst/>
          </a:prstGeom>
          <a:solidFill>
            <a:srgbClr val="CCF1FF"/>
          </a:solidFill>
          <a:ln w="12700" cap="flat" cmpd="sng">
            <a:noFill/>
            <a:prstDash val="solid"/>
            <a:miter/>
          </a:ln>
        </p:spPr>
        <p:txBody>
          <a:bodyPr/>
          <a:lstStyle/>
          <a:p>
            <a:endParaRPr lang="en-US"/>
          </a:p>
        </p:txBody>
      </p:sp>
      <p:sp>
        <p:nvSpPr>
          <p:cNvPr id="264" name="Rounded rectangle"/>
          <p:cNvSpPr>
            <a:spLocks/>
          </p:cNvSpPr>
          <p:nvPr/>
        </p:nvSpPr>
        <p:spPr>
          <a:xfrm>
            <a:off x="7315200" y="4561284"/>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265" name="Rectangle"/>
          <p:cNvSpPr>
            <a:spLocks/>
          </p:cNvSpPr>
          <p:nvPr/>
        </p:nvSpPr>
        <p:spPr>
          <a:xfrm>
            <a:off x="11149728" y="475964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حملات التوعية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66" name="Rectangle"/>
          <p:cNvSpPr>
            <a:spLocks/>
          </p:cNvSpPr>
          <p:nvPr/>
        </p:nvSpPr>
        <p:spPr>
          <a:xfrm>
            <a:off x="7513558" y="5188863"/>
            <a:ext cx="61170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نشر الوعي حول قضايا اجتماعية مهمة من خلال المحتوى التعليمي والحملات الإعلامية لتغيير السلوكيات والمواقف.</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267" name="Rectangle"/>
          <p:cNvSpPr>
            <a:spLocks/>
          </p:cNvSpPr>
          <p:nvPr/>
        </p:nvSpPr>
        <p:spPr>
          <a:xfrm>
            <a:off x="801410" y="4561284"/>
            <a:ext cx="6513790" cy="1461016"/>
          </a:xfrm>
          <a:prstGeom prst="rect">
            <a:avLst/>
          </a:prstGeom>
          <a:solidFill>
            <a:srgbClr val="CCF1FF"/>
          </a:solidFill>
          <a:ln w="12700" cap="flat" cmpd="sng">
            <a:noFill/>
            <a:prstDash val="solid"/>
            <a:miter/>
          </a:ln>
        </p:spPr>
        <p:txBody>
          <a:bodyPr/>
          <a:lstStyle/>
          <a:p>
            <a:endParaRPr lang="en-US"/>
          </a:p>
        </p:txBody>
      </p:sp>
      <p:sp>
        <p:nvSpPr>
          <p:cNvPr id="268" name="Rounded rectangle"/>
          <p:cNvSpPr>
            <a:spLocks/>
          </p:cNvSpPr>
          <p:nvPr/>
        </p:nvSpPr>
        <p:spPr>
          <a:xfrm>
            <a:off x="801410" y="4561284"/>
            <a:ext cx="22860" cy="1461016"/>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269" name="Rounded rectangle"/>
          <p:cNvSpPr>
            <a:spLocks/>
          </p:cNvSpPr>
          <p:nvPr/>
        </p:nvSpPr>
        <p:spPr>
          <a:xfrm>
            <a:off x="801410" y="4561284"/>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270" name="Rectangle"/>
          <p:cNvSpPr>
            <a:spLocks/>
          </p:cNvSpPr>
          <p:nvPr/>
        </p:nvSpPr>
        <p:spPr>
          <a:xfrm>
            <a:off x="4033599" y="4759643"/>
            <a:ext cx="3083243"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المرتبطة بالمنتج</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71" name="Rectangle"/>
          <p:cNvSpPr>
            <a:spLocks/>
          </p:cNvSpPr>
          <p:nvPr/>
        </p:nvSpPr>
        <p:spPr>
          <a:xfrm>
            <a:off x="999767" y="5188863"/>
            <a:ext cx="61170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ربط شراء المنتج بتبرع أو دعم لقضية معينة، مما يمنح العملاء فرصة المساهمة من خلال قراراتهم الشرائية.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846632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75" name="Image"/>
          <p:cNvPicPr>
            <a:picLocks noChangeAspect="1"/>
          </p:cNvPicPr>
          <p:nvPr/>
        </p:nvPicPr>
        <p:blipFill>
          <a:blip r:embed="rId4" cstate="print"/>
          <a:stretch>
            <a:fillRect/>
          </a:stretch>
        </p:blipFill>
        <p:spPr>
          <a:xfrm>
            <a:off x="218207" y="-133111"/>
            <a:ext cx="14412193" cy="8157155"/>
          </a:xfrm>
          <a:prstGeom prst="rect">
            <a:avLst/>
          </a:prstGeom>
          <a:noFill/>
          <a:ln w="12700" cap="flat" cmpd="sng">
            <a:noFill/>
            <a:prstDash val="solid"/>
            <a:miter/>
          </a:ln>
        </p:spPr>
      </p:pic>
      <p:sp>
        <p:nvSpPr>
          <p:cNvPr id="276" name="Rectangle"/>
          <p:cNvSpPr>
            <a:spLocks/>
          </p:cNvSpPr>
          <p:nvPr/>
        </p:nvSpPr>
        <p:spPr>
          <a:xfrm>
            <a:off x="10401063" y="805338"/>
            <a:ext cx="3342798" cy="26824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2800" b="1" i="0" u="none" strike="noStrike" kern="1200" cap="none" spc="0" baseline="0">
                <a:solidFill>
                  <a:srgbClr val="000000"/>
                </a:solidFill>
                <a:latin typeface="Alexandria Bold" pitchFamily="34" charset="0"/>
                <a:ea typeface="Alexandria Bold" pitchFamily="34" charset="0"/>
                <a:cs typeface="Alexandria Bold" pitchFamily="34" charset="0"/>
              </a:rPr>
              <a:t>التصنيف حسب النطاق الجغرافي</a:t>
            </a:r>
            <a:endParaRPr lang="zh-CN" altLang="en-US" sz="2800" b="0" i="0" u="none" strike="noStrike" kern="1200" cap="none" spc="0" baseline="0">
              <a:solidFill>
                <a:schemeClr val="tx1"/>
              </a:solidFill>
              <a:latin typeface="Calibri" charset="0"/>
              <a:ea typeface="等线" charset="0"/>
              <a:cs typeface="Calibri" charset="0"/>
            </a:endParaRPr>
          </a:p>
        </p:txBody>
      </p:sp>
      <p:sp>
        <p:nvSpPr>
          <p:cNvPr id="277" name="Rectangle"/>
          <p:cNvSpPr>
            <a:spLocks/>
          </p:cNvSpPr>
          <p:nvPr/>
        </p:nvSpPr>
        <p:spPr>
          <a:xfrm>
            <a:off x="6034882" y="1746763"/>
            <a:ext cx="30480" cy="388382"/>
          </a:xfrm>
          <a:prstGeom prst="rect">
            <a:avLst/>
          </a:prstGeom>
          <a:solidFill>
            <a:srgbClr val="00AEEF"/>
          </a:solidFill>
          <a:ln w="12700" cap="flat" cmpd="sng">
            <a:noFill/>
            <a:prstDash val="solid"/>
            <a:miter/>
          </a:ln>
        </p:spPr>
        <p:txBody>
          <a:bodyPr/>
          <a:lstStyle/>
          <a:p>
            <a:endParaRPr lang="en-US"/>
          </a:p>
        </p:txBody>
      </p:sp>
      <p:sp>
        <p:nvSpPr>
          <p:cNvPr id="278" name="Rectangle"/>
          <p:cNvSpPr>
            <a:spLocks/>
          </p:cNvSpPr>
          <p:nvPr/>
        </p:nvSpPr>
        <p:spPr>
          <a:xfrm>
            <a:off x="4417775" y="1593895"/>
            <a:ext cx="1341834" cy="1676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300"/>
              </a:lnSpc>
              <a:spcBef>
                <a:spcPts val="0"/>
              </a:spcBef>
              <a:spcAft>
                <a:spcPts val="0"/>
              </a:spcAft>
              <a:buNone/>
            </a:pPr>
            <a:r>
              <a:rPr lang="en-US" altLang="zh-CN" sz="200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المحلية</a:t>
            </a:r>
            <a:endParaRPr lang="zh-CN" altLang="en-US" sz="2000" b="0" i="0" u="none" strike="noStrike" kern="1200" cap="none" spc="0" baseline="0">
              <a:solidFill>
                <a:schemeClr val="tx1"/>
              </a:solidFill>
              <a:latin typeface="Calibri" charset="0"/>
              <a:ea typeface="等线" charset="0"/>
              <a:cs typeface="Calibri" charset="0"/>
            </a:endParaRPr>
          </a:p>
        </p:txBody>
      </p:sp>
      <p:sp>
        <p:nvSpPr>
          <p:cNvPr id="279" name="Rectangle"/>
          <p:cNvSpPr>
            <a:spLocks/>
          </p:cNvSpPr>
          <p:nvPr/>
        </p:nvSpPr>
        <p:spPr>
          <a:xfrm>
            <a:off x="582335" y="2228741"/>
            <a:ext cx="5213866" cy="1322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0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تركز على احتياجات المجتمع المحلي المباشر حيث تعمل المؤسسة</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280" name="Rectangle"/>
          <p:cNvSpPr>
            <a:spLocks/>
          </p:cNvSpPr>
          <p:nvPr/>
        </p:nvSpPr>
        <p:spPr>
          <a:xfrm>
            <a:off x="5985854" y="3087721"/>
            <a:ext cx="30480" cy="388382"/>
          </a:xfrm>
          <a:prstGeom prst="rect">
            <a:avLst/>
          </a:prstGeom>
          <a:solidFill>
            <a:srgbClr val="00AEEF"/>
          </a:solidFill>
          <a:ln w="12700" cap="flat" cmpd="sng">
            <a:noFill/>
            <a:prstDash val="solid"/>
            <a:miter/>
          </a:ln>
        </p:spPr>
        <p:txBody>
          <a:bodyPr/>
          <a:lstStyle/>
          <a:p>
            <a:endParaRPr lang="en-US"/>
          </a:p>
        </p:txBody>
      </p:sp>
      <p:sp>
        <p:nvSpPr>
          <p:cNvPr id="281" name="Rectangle"/>
          <p:cNvSpPr>
            <a:spLocks/>
          </p:cNvSpPr>
          <p:nvPr/>
        </p:nvSpPr>
        <p:spPr>
          <a:xfrm>
            <a:off x="4417775" y="3087721"/>
            <a:ext cx="1341834" cy="1676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300"/>
              </a:lnSpc>
              <a:spcBef>
                <a:spcPts val="0"/>
              </a:spcBef>
              <a:spcAft>
                <a:spcPts val="0"/>
              </a:spcAft>
              <a:buNone/>
            </a:pPr>
            <a:r>
              <a:rPr lang="en-US" altLang="zh-CN" sz="200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الوطنية</a:t>
            </a:r>
            <a:endParaRPr lang="zh-CN" altLang="en-US" sz="2000" b="0" i="0" u="none" strike="noStrike" kern="1200" cap="none" spc="0" baseline="0">
              <a:solidFill>
                <a:schemeClr val="tx1"/>
              </a:solidFill>
              <a:latin typeface="Calibri" charset="0"/>
              <a:ea typeface="等线" charset="0"/>
              <a:cs typeface="Calibri" charset="0"/>
            </a:endParaRPr>
          </a:p>
        </p:txBody>
      </p:sp>
      <p:sp>
        <p:nvSpPr>
          <p:cNvPr id="282" name="Rectangle"/>
          <p:cNvSpPr>
            <a:spLocks/>
          </p:cNvSpPr>
          <p:nvPr/>
        </p:nvSpPr>
        <p:spPr>
          <a:xfrm>
            <a:off x="545743" y="3706435"/>
            <a:ext cx="5213866" cy="1322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0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تستهدف قضايا على مستوى الدولة بأكملها</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283" name="Rectangle"/>
          <p:cNvSpPr>
            <a:spLocks/>
          </p:cNvSpPr>
          <p:nvPr/>
        </p:nvSpPr>
        <p:spPr>
          <a:xfrm>
            <a:off x="6004402" y="4454798"/>
            <a:ext cx="30480" cy="388382"/>
          </a:xfrm>
          <a:prstGeom prst="rect">
            <a:avLst/>
          </a:prstGeom>
          <a:solidFill>
            <a:srgbClr val="00AEEF"/>
          </a:solidFill>
          <a:ln w="12700" cap="flat" cmpd="sng">
            <a:noFill/>
            <a:prstDash val="solid"/>
            <a:miter/>
          </a:ln>
        </p:spPr>
        <p:txBody>
          <a:bodyPr/>
          <a:lstStyle/>
          <a:p>
            <a:endParaRPr lang="en-US"/>
          </a:p>
        </p:txBody>
      </p:sp>
      <p:sp>
        <p:nvSpPr>
          <p:cNvPr id="284" name="Rectangle"/>
          <p:cNvSpPr>
            <a:spLocks/>
          </p:cNvSpPr>
          <p:nvPr/>
        </p:nvSpPr>
        <p:spPr>
          <a:xfrm>
            <a:off x="4454367" y="4370978"/>
            <a:ext cx="1341834" cy="1676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300"/>
              </a:lnSpc>
              <a:spcBef>
                <a:spcPts val="0"/>
              </a:spcBef>
              <a:spcAft>
                <a:spcPts val="0"/>
              </a:spcAft>
              <a:buNone/>
            </a:pPr>
            <a:r>
              <a:rPr lang="en-US" altLang="zh-CN" sz="200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الإقليمية</a:t>
            </a:r>
            <a:endParaRPr lang="zh-CN" altLang="en-US" sz="2000" b="0" i="0" u="none" strike="noStrike" kern="1200" cap="none" spc="0" baseline="0">
              <a:solidFill>
                <a:schemeClr val="tx1"/>
              </a:solidFill>
              <a:latin typeface="Calibri" charset="0"/>
              <a:ea typeface="等线" charset="0"/>
              <a:cs typeface="Calibri" charset="0"/>
            </a:endParaRPr>
          </a:p>
        </p:txBody>
      </p:sp>
      <p:sp>
        <p:nvSpPr>
          <p:cNvPr id="285" name="Rectangle"/>
          <p:cNvSpPr>
            <a:spLocks/>
          </p:cNvSpPr>
          <p:nvPr/>
        </p:nvSpPr>
        <p:spPr>
          <a:xfrm>
            <a:off x="582335" y="5026283"/>
            <a:ext cx="5213866" cy="1322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0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تمتد لتشمل عدة دول في منطقة جغرافية محددة</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286" name="Rectangle"/>
          <p:cNvSpPr>
            <a:spLocks/>
          </p:cNvSpPr>
          <p:nvPr/>
        </p:nvSpPr>
        <p:spPr>
          <a:xfrm>
            <a:off x="5985854" y="5885795"/>
            <a:ext cx="30480" cy="388382"/>
          </a:xfrm>
          <a:prstGeom prst="rect">
            <a:avLst/>
          </a:prstGeom>
          <a:solidFill>
            <a:srgbClr val="00AEEF"/>
          </a:solidFill>
          <a:ln w="12700" cap="flat" cmpd="sng">
            <a:noFill/>
            <a:prstDash val="solid"/>
            <a:miter/>
          </a:ln>
        </p:spPr>
        <p:txBody>
          <a:bodyPr/>
          <a:lstStyle/>
          <a:p>
            <a:endParaRPr lang="en-US"/>
          </a:p>
        </p:txBody>
      </p:sp>
      <p:sp>
        <p:nvSpPr>
          <p:cNvPr id="287" name="Rectangle"/>
          <p:cNvSpPr>
            <a:spLocks/>
          </p:cNvSpPr>
          <p:nvPr/>
        </p:nvSpPr>
        <p:spPr>
          <a:xfrm>
            <a:off x="4454367" y="5822810"/>
            <a:ext cx="1341834" cy="1676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300"/>
              </a:lnSpc>
              <a:spcBef>
                <a:spcPts val="0"/>
              </a:spcBef>
              <a:spcAft>
                <a:spcPts val="0"/>
              </a:spcAft>
              <a:buNone/>
            </a:pPr>
            <a:r>
              <a:rPr lang="en-US" altLang="zh-CN" sz="2000" b="1" i="0" u="none" strike="noStrike" kern="1200" cap="none" spc="0" baseline="0">
                <a:solidFill>
                  <a:srgbClr val="15213F"/>
                </a:solidFill>
                <a:latin typeface="Alexandria Bold" pitchFamily="34" charset="0"/>
                <a:ea typeface="Alexandria Bold" pitchFamily="34" charset="0"/>
                <a:cs typeface="Alexandria Bold" pitchFamily="34" charset="0"/>
              </a:rPr>
              <a:t>الحملات العالمية</a:t>
            </a:r>
            <a:endParaRPr lang="zh-CN" altLang="en-US" sz="2000" b="0" i="0" u="none" strike="noStrike" kern="1200" cap="none" spc="0" baseline="0">
              <a:solidFill>
                <a:schemeClr val="tx1"/>
              </a:solidFill>
              <a:latin typeface="Calibri" charset="0"/>
              <a:ea typeface="等线" charset="0"/>
              <a:cs typeface="Calibri" charset="0"/>
            </a:endParaRPr>
          </a:p>
        </p:txBody>
      </p:sp>
      <p:sp>
        <p:nvSpPr>
          <p:cNvPr id="288" name="Rectangle"/>
          <p:cNvSpPr>
            <a:spLocks/>
          </p:cNvSpPr>
          <p:nvPr/>
        </p:nvSpPr>
        <p:spPr>
          <a:xfrm>
            <a:off x="582335" y="6274177"/>
            <a:ext cx="5213866" cy="1322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0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تتناول قضايا إنسانية عالمية تتجاوز الحدود</a:t>
            </a:r>
            <a:endParaRPr lang="zh-CN" altLang="en-US" sz="1400" b="0" i="0" u="none" strike="noStrike" kern="1200" cap="none" spc="0" baseline="0">
              <a:solidFill>
                <a:schemeClr val="tx1"/>
              </a:solidFill>
              <a:latin typeface="Calibri" charset="0"/>
              <a:ea typeface="等线" charset="0"/>
              <a:cs typeface="Calibri" charset="0"/>
            </a:endParaRPr>
          </a:p>
        </p:txBody>
      </p:sp>
      <p:pic>
        <p:nvPicPr>
          <p:cNvPr id="289"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27559" y="1955422"/>
            <a:ext cx="4956386" cy="4956387"/>
          </a:xfrm>
          <a:prstGeom prst="rect">
            <a:avLst/>
          </a:prstGeom>
          <a:noFill/>
          <a:ln w="12700" cap="flat" cmpd="sng">
            <a:noFill/>
            <a:prstDash val="solid"/>
            <a:miter/>
          </a:ln>
        </p:spPr>
      </p:pic>
    </p:spTree>
    <p:extLst>
      <p:ext uri="{BB962C8B-B14F-4D97-AF65-F5344CB8AC3E}">
        <p14:creationId xmlns:p14="http://schemas.microsoft.com/office/powerpoint/2010/main" val="1608309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293" name="Image"/>
          <p:cNvPicPr>
            <a:picLocks noChangeAspect="1"/>
          </p:cNvPicPr>
          <p:nvPr/>
        </p:nvPicPr>
        <p:blipFill>
          <a:blip r:embed="rId4" cstate="print"/>
          <a:stretch>
            <a:fillRect/>
          </a:stretch>
        </p:blipFill>
        <p:spPr>
          <a:xfrm>
            <a:off x="380036" y="-96652"/>
            <a:ext cx="14412193" cy="8157155"/>
          </a:xfrm>
          <a:prstGeom prst="rect">
            <a:avLst/>
          </a:prstGeom>
          <a:noFill/>
          <a:ln w="12700" cap="flat" cmpd="sng">
            <a:noFill/>
            <a:prstDash val="solid"/>
            <a:miter/>
          </a:ln>
        </p:spPr>
      </p:pic>
      <p:sp>
        <p:nvSpPr>
          <p:cNvPr id="294" name="Rectangle"/>
          <p:cNvSpPr>
            <a:spLocks/>
          </p:cNvSpPr>
          <p:nvPr/>
        </p:nvSpPr>
        <p:spPr>
          <a:xfrm>
            <a:off x="6949440" y="2230636"/>
            <a:ext cx="6887170"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دور الإعلام الرقمي في نجاح الحملات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295" name="Rectangle"/>
          <p:cNvSpPr>
            <a:spLocks/>
          </p:cNvSpPr>
          <p:nvPr/>
        </p:nvSpPr>
        <p:spPr>
          <a:xfrm>
            <a:off x="793790" y="3123604"/>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أحدث الإعلام الرقمي ثورة في طريقة تخطيط وتنفيذ وتقييم حملات المسؤولية الاجتماعية، حيث وفر أدوات قوية للوصول والتفاعل والقياس بتكلفة معقولة وفعالية غير مسبوقة.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29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241297" y="3981926"/>
            <a:ext cx="595312" cy="595313"/>
          </a:xfrm>
          <a:prstGeom prst="rect">
            <a:avLst/>
          </a:prstGeom>
          <a:noFill/>
          <a:ln w="12700" cap="flat" cmpd="sng">
            <a:noFill/>
            <a:prstDash val="solid"/>
            <a:miter/>
          </a:ln>
        </p:spPr>
      </p:pic>
      <p:sp>
        <p:nvSpPr>
          <p:cNvPr id="297" name="Rectangle"/>
          <p:cNvSpPr>
            <a:spLocks/>
          </p:cNvSpPr>
          <p:nvPr/>
        </p:nvSpPr>
        <p:spPr>
          <a:xfrm>
            <a:off x="10512385" y="398192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تضخيم الرسالة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298" name="Rectangle"/>
          <p:cNvSpPr>
            <a:spLocks/>
          </p:cNvSpPr>
          <p:nvPr/>
        </p:nvSpPr>
        <p:spPr>
          <a:xfrm>
            <a:off x="9654421" y="4411147"/>
            <a:ext cx="3338869" cy="158769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الوصول إلى جمهور واسع بسرعة وكفاءة عالية من خلال المنصات الاجتماعية والتسويق الرقمي، مع إمكانية الانتشار الفيروسي للمحتوى المؤثر.</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299"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11101" y="3981926"/>
            <a:ext cx="595312" cy="595313"/>
          </a:xfrm>
          <a:prstGeom prst="rect">
            <a:avLst/>
          </a:prstGeom>
          <a:noFill/>
          <a:ln w="12700" cap="flat" cmpd="sng">
            <a:noFill/>
            <a:prstDash val="solid"/>
            <a:miter/>
          </a:ln>
        </p:spPr>
      </p:pic>
      <p:sp>
        <p:nvSpPr>
          <p:cNvPr id="300" name="Rectangle"/>
          <p:cNvSpPr>
            <a:spLocks/>
          </p:cNvSpPr>
          <p:nvPr/>
        </p:nvSpPr>
        <p:spPr>
          <a:xfrm>
            <a:off x="6082189" y="398192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التفاعل الثنائي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01" name="Rectangle"/>
          <p:cNvSpPr>
            <a:spLocks/>
          </p:cNvSpPr>
          <p:nvPr/>
        </p:nvSpPr>
        <p:spPr>
          <a:xfrm>
            <a:off x="5224105" y="4411147"/>
            <a:ext cx="3338989"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إنشاء حوار حقيقي مع الجمهور بدلاً من التواصل أحادي الاتجاه، مما يعزز الشعور بالمشاركة والانتماء ويوفر تغذية راجعة فورية.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02"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380786" y="3981926"/>
            <a:ext cx="595313" cy="595313"/>
          </a:xfrm>
          <a:prstGeom prst="rect">
            <a:avLst/>
          </a:prstGeom>
          <a:noFill/>
          <a:ln w="12700" cap="flat" cmpd="sng">
            <a:noFill/>
            <a:prstDash val="solid"/>
            <a:miter/>
          </a:ln>
        </p:spPr>
      </p:pic>
      <p:sp>
        <p:nvSpPr>
          <p:cNvPr id="303" name="Rectangle"/>
          <p:cNvSpPr>
            <a:spLocks/>
          </p:cNvSpPr>
          <p:nvPr/>
        </p:nvSpPr>
        <p:spPr>
          <a:xfrm>
            <a:off x="1651873" y="398192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الاستهداف الدقيق</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04" name="Rectangle"/>
          <p:cNvSpPr>
            <a:spLocks/>
          </p:cNvSpPr>
          <p:nvPr/>
        </p:nvSpPr>
        <p:spPr>
          <a:xfrm>
            <a:off x="793790" y="4411147"/>
            <a:ext cx="3338989"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الوصول إلى الفئات المستهدفة بدقة بناءً على الاهتمامات والسلوكيات والخصائص الديموغرافية، مما يزيد من فعالية الحملة وكفاءة الإنفاق.</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930097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08" name="Image"/>
          <p:cNvPicPr>
            <a:picLocks noChangeAspect="1"/>
          </p:cNvPicPr>
          <p:nvPr/>
        </p:nvPicPr>
        <p:blipFill>
          <a:blip r:embed="rId4" cstate="print"/>
          <a:stretch>
            <a:fillRect/>
          </a:stretch>
        </p:blipFill>
        <p:spPr>
          <a:xfrm>
            <a:off x="233166" y="0"/>
            <a:ext cx="14412193" cy="8157155"/>
          </a:xfrm>
          <a:prstGeom prst="rect">
            <a:avLst/>
          </a:prstGeom>
          <a:noFill/>
          <a:ln w="12700" cap="flat" cmpd="sng">
            <a:noFill/>
            <a:prstDash val="solid"/>
            <a:miter/>
          </a:ln>
        </p:spPr>
      </p:pic>
      <p:sp>
        <p:nvSpPr>
          <p:cNvPr id="309" name="Rectangle"/>
          <p:cNvSpPr>
            <a:spLocks/>
          </p:cNvSpPr>
          <p:nvPr/>
        </p:nvSpPr>
        <p:spPr>
          <a:xfrm>
            <a:off x="6031587" y="2187178"/>
            <a:ext cx="7805022"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منصات الإعلام الرقمي الرئيسية للحملات</a:t>
            </a:r>
            <a:endParaRPr lang="zh-CN" altLang="en-US" sz="3100" b="0" i="0" u="none" strike="noStrike" kern="1200" cap="none" spc="0" baseline="0">
              <a:solidFill>
                <a:schemeClr val="tx1"/>
              </a:solidFill>
              <a:latin typeface="Calibri" charset="0"/>
              <a:ea typeface="等线" charset="0"/>
              <a:cs typeface="Calibri" charset="0"/>
            </a:endParaRPr>
          </a:p>
        </p:txBody>
      </p:sp>
      <p:pic>
        <p:nvPicPr>
          <p:cNvPr id="31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60216" y="3080147"/>
            <a:ext cx="676393" cy="676394"/>
          </a:xfrm>
          <a:prstGeom prst="rect">
            <a:avLst/>
          </a:prstGeom>
          <a:noFill/>
          <a:ln w="12700" cap="flat" cmpd="sng">
            <a:noFill/>
            <a:prstDash val="solid"/>
            <a:miter/>
          </a:ln>
        </p:spPr>
      </p:pic>
      <p:sp>
        <p:nvSpPr>
          <p:cNvPr id="311" name="Rectangle"/>
          <p:cNvSpPr>
            <a:spLocks/>
          </p:cNvSpPr>
          <p:nvPr/>
        </p:nvSpPr>
        <p:spPr>
          <a:xfrm>
            <a:off x="10761939" y="3080147"/>
            <a:ext cx="2150268"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منصة X (تويتر سابقاً)</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12" name="Rectangle"/>
          <p:cNvSpPr>
            <a:spLocks/>
          </p:cNvSpPr>
          <p:nvPr/>
        </p:nvSpPr>
        <p:spPr>
          <a:xfrm>
            <a:off x="10761939" y="3819525"/>
            <a:ext cx="2150268" cy="22227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مثالية للحملات التوعوية السريعة والحوارات العامة، مع إمكانية استخدام الهاشتاغات لتوسيع الوصول والمشاركة في النقاشات المجتمعية.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13"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837539" y="3080147"/>
            <a:ext cx="676393" cy="676394"/>
          </a:xfrm>
          <a:prstGeom prst="rect">
            <a:avLst/>
          </a:prstGeom>
          <a:noFill/>
          <a:ln w="12700" cap="flat" cmpd="sng">
            <a:noFill/>
            <a:prstDash val="solid"/>
            <a:miter/>
          </a:ln>
        </p:spPr>
      </p:pic>
      <p:sp>
        <p:nvSpPr>
          <p:cNvPr id="314" name="Rectangle"/>
          <p:cNvSpPr>
            <a:spLocks/>
          </p:cNvSpPr>
          <p:nvPr/>
        </p:nvSpPr>
        <p:spPr>
          <a:xfrm>
            <a:off x="7439262" y="3080147"/>
            <a:ext cx="2150269"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إنستغرام</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15" name="Rectangle"/>
          <p:cNvSpPr>
            <a:spLocks/>
          </p:cNvSpPr>
          <p:nvPr/>
        </p:nvSpPr>
        <p:spPr>
          <a:xfrm>
            <a:off x="7439262" y="3509367"/>
            <a:ext cx="2150269" cy="190523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الأفضل للمحتوى المرئي والقصص المؤثرة، خاصة للوصول إلى الفئات الشابة من خلال الصور ومقاطع الفيديو القصيرة والريلز.</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16"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14862" y="3080147"/>
            <a:ext cx="676393" cy="676394"/>
          </a:xfrm>
          <a:prstGeom prst="rect">
            <a:avLst/>
          </a:prstGeom>
          <a:noFill/>
          <a:ln w="12700" cap="flat" cmpd="sng">
            <a:noFill/>
            <a:prstDash val="solid"/>
            <a:miter/>
          </a:ln>
        </p:spPr>
      </p:pic>
      <p:sp>
        <p:nvSpPr>
          <p:cNvPr id="317" name="Rectangle"/>
          <p:cNvSpPr>
            <a:spLocks/>
          </p:cNvSpPr>
          <p:nvPr/>
        </p:nvSpPr>
        <p:spPr>
          <a:xfrm>
            <a:off x="4116586" y="3080147"/>
            <a:ext cx="2150269"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لينكد إن</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18" name="Rectangle"/>
          <p:cNvSpPr>
            <a:spLocks/>
          </p:cNvSpPr>
          <p:nvPr/>
        </p:nvSpPr>
        <p:spPr>
          <a:xfrm>
            <a:off x="4116586" y="3509367"/>
            <a:ext cx="2150269" cy="190523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مناسب للحملات الموجهة للمحترفين وقطاع الأعمال، ولمشاركة التقارير والدراسات حول الأثر الاجتماعي والاستدامة.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19"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2185" y="3080147"/>
            <a:ext cx="676394" cy="676394"/>
          </a:xfrm>
          <a:prstGeom prst="rect">
            <a:avLst/>
          </a:prstGeom>
          <a:noFill/>
          <a:ln w="12700" cap="flat" cmpd="sng">
            <a:noFill/>
            <a:prstDash val="solid"/>
            <a:miter/>
          </a:ln>
        </p:spPr>
      </p:pic>
      <p:sp>
        <p:nvSpPr>
          <p:cNvPr id="320" name="Rectangle"/>
          <p:cNvSpPr>
            <a:spLocks/>
          </p:cNvSpPr>
          <p:nvPr/>
        </p:nvSpPr>
        <p:spPr>
          <a:xfrm>
            <a:off x="793790" y="3080147"/>
            <a:ext cx="2150388"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يوتيوب</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21" name="Rectangle"/>
          <p:cNvSpPr>
            <a:spLocks/>
          </p:cNvSpPr>
          <p:nvPr/>
        </p:nvSpPr>
        <p:spPr>
          <a:xfrm>
            <a:off x="793790" y="3509367"/>
            <a:ext cx="2150388" cy="190523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ممتاز لمقاطع الفيديو الطويلة والوثائقيات التي توثق الأثر الاجتماعي، مع إمكانية بناء مكتبة محتوى دائمة وقابلة للبحث.</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337438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25" name="Image"/>
          <p:cNvPicPr>
            <a:picLocks noChangeAspect="1"/>
          </p:cNvPicPr>
          <p:nvPr/>
        </p:nvPicPr>
        <p:blipFill>
          <a:blip r:embed="rId4" cstate="print"/>
          <a:stretch>
            <a:fillRect/>
          </a:stretch>
        </p:blipFill>
        <p:spPr>
          <a:xfrm>
            <a:off x="218207" y="-69109"/>
            <a:ext cx="14412193" cy="8157155"/>
          </a:xfrm>
          <a:prstGeom prst="rect">
            <a:avLst/>
          </a:prstGeom>
          <a:noFill/>
          <a:ln w="12700" cap="flat" cmpd="sng">
            <a:noFill/>
            <a:prstDash val="solid"/>
            <a:miter/>
          </a:ln>
        </p:spPr>
      </p:pic>
      <p:pic>
        <p:nvPicPr>
          <p:cNvPr id="32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89" y="1808084"/>
            <a:ext cx="3719512" cy="5579268"/>
          </a:xfrm>
          <a:prstGeom prst="rect">
            <a:avLst/>
          </a:prstGeom>
          <a:noFill/>
          <a:ln w="12700" cap="flat" cmpd="sng">
            <a:noFill/>
            <a:prstDash val="solid"/>
            <a:miter/>
          </a:ln>
        </p:spPr>
      </p:pic>
      <p:sp>
        <p:nvSpPr>
          <p:cNvPr id="327" name="Rectangle"/>
          <p:cNvSpPr>
            <a:spLocks/>
          </p:cNvSpPr>
          <p:nvPr/>
        </p:nvSpPr>
        <p:spPr>
          <a:xfrm>
            <a:off x="7950994" y="650796"/>
            <a:ext cx="5885618" cy="42171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300"/>
              </a:lnSpc>
              <a:spcBef>
                <a:spcPts val="0"/>
              </a:spcBef>
              <a:spcAft>
                <a:spcPts val="0"/>
              </a:spcAft>
              <a:buNone/>
            </a:pPr>
            <a:r>
              <a:rPr lang="en-US" altLang="zh-CN" sz="2650" b="1" i="0" u="none" strike="noStrike" kern="1200" cap="none" spc="0" baseline="0">
                <a:solidFill>
                  <a:srgbClr val="000000"/>
                </a:solidFill>
                <a:latin typeface="Alexandria Bold" pitchFamily="34" charset="0"/>
                <a:ea typeface="Alexandria Bold" pitchFamily="34" charset="0"/>
                <a:cs typeface="Alexandria Bold" pitchFamily="34" charset="0"/>
              </a:rPr>
              <a:t>استراتيجيات المحتوى الرقمي الفعال</a:t>
            </a:r>
            <a:endParaRPr lang="zh-CN" altLang="en-US" sz="2650" b="0" i="0" u="none" strike="noStrike" kern="1200" cap="none" spc="0" baseline="0">
              <a:solidFill>
                <a:schemeClr val="tx1"/>
              </a:solidFill>
              <a:latin typeface="Calibri" charset="0"/>
              <a:ea typeface="等线" charset="0"/>
              <a:cs typeface="Calibri" charset="0"/>
            </a:endParaRPr>
          </a:p>
        </p:txBody>
      </p:sp>
      <p:sp>
        <p:nvSpPr>
          <p:cNvPr id="328" name="Rounded rectangle"/>
          <p:cNvSpPr>
            <a:spLocks/>
          </p:cNvSpPr>
          <p:nvPr/>
        </p:nvSpPr>
        <p:spPr>
          <a:xfrm>
            <a:off x="6280189" y="1540550"/>
            <a:ext cx="7556420" cy="1212294"/>
          </a:xfrm>
          <a:prstGeom prst="roundRect">
            <a:avLst>
              <a:gd name="adj" fmla="val 9050"/>
            </a:avLst>
          </a:prstGeom>
          <a:solidFill>
            <a:srgbClr val="FFFFFF"/>
          </a:solidFill>
          <a:ln w="12700" cap="flat" cmpd="sng">
            <a:noFill/>
            <a:prstDash val="solid"/>
            <a:miter/>
          </a:ln>
        </p:spPr>
        <p:txBody>
          <a:bodyPr/>
          <a:lstStyle/>
          <a:p>
            <a:endParaRPr lang="en-US"/>
          </a:p>
        </p:txBody>
      </p:sp>
      <p:sp>
        <p:nvSpPr>
          <p:cNvPr id="329" name="Rounded rectangle"/>
          <p:cNvSpPr>
            <a:spLocks/>
          </p:cNvSpPr>
          <p:nvPr/>
        </p:nvSpPr>
        <p:spPr>
          <a:xfrm>
            <a:off x="6280189" y="1517690"/>
            <a:ext cx="7556420" cy="91439"/>
          </a:xfrm>
          <a:prstGeom prst="roundRect">
            <a:avLst>
              <a:gd name="adj" fmla="val 77486"/>
            </a:avLst>
          </a:prstGeom>
          <a:solidFill>
            <a:srgbClr val="00AEEF"/>
          </a:solidFill>
          <a:ln w="12700" cap="flat" cmpd="sng">
            <a:noFill/>
            <a:prstDash val="solid"/>
            <a:miter/>
          </a:ln>
        </p:spPr>
        <p:txBody>
          <a:bodyPr/>
          <a:lstStyle/>
          <a:p>
            <a:endParaRPr lang="en-US"/>
          </a:p>
        </p:txBody>
      </p:sp>
      <p:sp>
        <p:nvSpPr>
          <p:cNvPr id="330" name="Rounded rectangle"/>
          <p:cNvSpPr>
            <a:spLocks/>
          </p:cNvSpPr>
          <p:nvPr/>
        </p:nvSpPr>
        <p:spPr>
          <a:xfrm>
            <a:off x="9805392" y="1287542"/>
            <a:ext cx="506016" cy="506016"/>
          </a:xfrm>
          <a:prstGeom prst="roundRect">
            <a:avLst>
              <a:gd name="adj" fmla="val 180703"/>
            </a:avLst>
          </a:prstGeom>
          <a:solidFill>
            <a:srgbClr val="00AEEF"/>
          </a:solidFill>
          <a:ln w="12700" cap="flat" cmpd="sng">
            <a:noFill/>
            <a:prstDash val="solid"/>
            <a:miter/>
          </a:ln>
        </p:spPr>
        <p:txBody>
          <a:bodyPr/>
          <a:lstStyle/>
          <a:p>
            <a:endParaRPr lang="en-US"/>
          </a:p>
        </p:txBody>
      </p:sp>
      <p:sp>
        <p:nvSpPr>
          <p:cNvPr id="331" name="Rectangle"/>
          <p:cNvSpPr>
            <a:spLocks/>
          </p:cNvSpPr>
          <p:nvPr/>
        </p:nvSpPr>
        <p:spPr>
          <a:xfrm>
            <a:off x="9957198" y="1413986"/>
            <a:ext cx="202405" cy="25300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50"/>
              </a:lnSpc>
              <a:spcBef>
                <a:spcPts val="0"/>
              </a:spcBef>
              <a:spcAft>
                <a:spcPts val="0"/>
              </a:spcAft>
              <a:buNone/>
            </a:pPr>
            <a:r>
              <a:rPr lang="en-US" altLang="zh-CN" sz="1550" b="1" i="0" u="none" strike="noStrike" kern="1200" cap="none" spc="0" baseline="0">
                <a:solidFill>
                  <a:srgbClr val="000000"/>
                </a:solidFill>
                <a:latin typeface="Alexandria Bold" pitchFamily="34" charset="0"/>
                <a:ea typeface="Alexandria Bold" pitchFamily="34" charset="0"/>
                <a:cs typeface="Alexandria Bold" pitchFamily="34" charset="0"/>
              </a:rPr>
              <a:t>1</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32" name="Rectangle"/>
          <p:cNvSpPr>
            <a:spLocks/>
          </p:cNvSpPr>
          <p:nvPr/>
        </p:nvSpPr>
        <p:spPr>
          <a:xfrm>
            <a:off x="11310342" y="1962269"/>
            <a:ext cx="23348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سرد القصص الإنسانية</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333" name="Rectangle"/>
          <p:cNvSpPr>
            <a:spLocks/>
          </p:cNvSpPr>
          <p:nvPr/>
        </p:nvSpPr>
        <p:spPr>
          <a:xfrm>
            <a:off x="6471641" y="2311718"/>
            <a:ext cx="7173516"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300" b="0" i="0" u="none" strike="noStrike" kern="1200" cap="none" spc="0" baseline="0">
                <a:solidFill>
                  <a:srgbClr val="15213F"/>
                </a:solidFill>
                <a:latin typeface="Alexandria" pitchFamily="2" charset="-78"/>
                <a:ea typeface="Alexandria" pitchFamily="2" charset="-78"/>
                <a:cs typeface="Alexandria" pitchFamily="2" charset="-78"/>
              </a:rPr>
              <a:t>التركيز على قصص حقيقية للمستفيدين والمتطوعين التي تخلق تواصلاً عاطفياً مع الجمهور</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334" name="Rounded rectangle"/>
          <p:cNvSpPr>
            <a:spLocks/>
          </p:cNvSpPr>
          <p:nvPr/>
        </p:nvSpPr>
        <p:spPr>
          <a:xfrm>
            <a:off x="6280189" y="3149203"/>
            <a:ext cx="7556420" cy="1212293"/>
          </a:xfrm>
          <a:prstGeom prst="roundRect">
            <a:avLst>
              <a:gd name="adj" fmla="val 9050"/>
            </a:avLst>
          </a:prstGeom>
          <a:solidFill>
            <a:srgbClr val="FFFFFF"/>
          </a:solidFill>
          <a:ln w="12700" cap="flat" cmpd="sng">
            <a:noFill/>
            <a:prstDash val="solid"/>
            <a:miter/>
          </a:ln>
        </p:spPr>
        <p:txBody>
          <a:bodyPr/>
          <a:lstStyle/>
          <a:p>
            <a:endParaRPr lang="en-US"/>
          </a:p>
        </p:txBody>
      </p:sp>
      <p:sp>
        <p:nvSpPr>
          <p:cNvPr id="335" name="Rounded rectangle"/>
          <p:cNvSpPr>
            <a:spLocks/>
          </p:cNvSpPr>
          <p:nvPr/>
        </p:nvSpPr>
        <p:spPr>
          <a:xfrm>
            <a:off x="6280189" y="3126343"/>
            <a:ext cx="7556420" cy="91440"/>
          </a:xfrm>
          <a:prstGeom prst="roundRect">
            <a:avLst>
              <a:gd name="adj" fmla="val 77486"/>
            </a:avLst>
          </a:prstGeom>
          <a:solidFill>
            <a:srgbClr val="00AEEF"/>
          </a:solidFill>
          <a:ln w="12700" cap="flat" cmpd="sng">
            <a:noFill/>
            <a:prstDash val="solid"/>
            <a:miter/>
          </a:ln>
        </p:spPr>
        <p:txBody>
          <a:bodyPr/>
          <a:lstStyle/>
          <a:p>
            <a:endParaRPr lang="en-US"/>
          </a:p>
        </p:txBody>
      </p:sp>
      <p:sp>
        <p:nvSpPr>
          <p:cNvPr id="336" name="Rounded rectangle"/>
          <p:cNvSpPr>
            <a:spLocks/>
          </p:cNvSpPr>
          <p:nvPr/>
        </p:nvSpPr>
        <p:spPr>
          <a:xfrm>
            <a:off x="9805392" y="2896195"/>
            <a:ext cx="506016" cy="506016"/>
          </a:xfrm>
          <a:prstGeom prst="roundRect">
            <a:avLst>
              <a:gd name="adj" fmla="val 180703"/>
            </a:avLst>
          </a:prstGeom>
          <a:solidFill>
            <a:srgbClr val="00AEEF"/>
          </a:solidFill>
          <a:ln w="12700" cap="flat" cmpd="sng">
            <a:noFill/>
            <a:prstDash val="solid"/>
            <a:miter/>
          </a:ln>
        </p:spPr>
        <p:txBody>
          <a:bodyPr/>
          <a:lstStyle/>
          <a:p>
            <a:endParaRPr lang="en-US"/>
          </a:p>
        </p:txBody>
      </p:sp>
      <p:sp>
        <p:nvSpPr>
          <p:cNvPr id="337" name="Rectangle"/>
          <p:cNvSpPr>
            <a:spLocks/>
          </p:cNvSpPr>
          <p:nvPr/>
        </p:nvSpPr>
        <p:spPr>
          <a:xfrm>
            <a:off x="9957198" y="3022640"/>
            <a:ext cx="202405" cy="25300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50"/>
              </a:lnSpc>
              <a:spcBef>
                <a:spcPts val="0"/>
              </a:spcBef>
              <a:spcAft>
                <a:spcPts val="0"/>
              </a:spcAft>
              <a:buNone/>
            </a:pPr>
            <a:r>
              <a:rPr lang="en-US" altLang="zh-CN" sz="1550" b="1" i="0" u="none" strike="noStrike" kern="1200" cap="none" spc="0" baseline="0">
                <a:solidFill>
                  <a:srgbClr val="000000"/>
                </a:solidFill>
                <a:latin typeface="Alexandria Bold" pitchFamily="34" charset="0"/>
                <a:ea typeface="Alexandria Bold" pitchFamily="34" charset="0"/>
                <a:cs typeface="Alexandria Bold" pitchFamily="34" charset="0"/>
              </a:rPr>
              <a:t>2</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38" name="Rectangle"/>
          <p:cNvSpPr>
            <a:spLocks/>
          </p:cNvSpPr>
          <p:nvPr/>
        </p:nvSpPr>
        <p:spPr>
          <a:xfrm>
            <a:off x="11367254" y="3570922"/>
            <a:ext cx="2277904"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المحتوى المرئي المؤثر</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339" name="Rectangle"/>
          <p:cNvSpPr>
            <a:spLocks/>
          </p:cNvSpPr>
          <p:nvPr/>
        </p:nvSpPr>
        <p:spPr>
          <a:xfrm>
            <a:off x="6471641" y="3920371"/>
            <a:ext cx="7173516"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300" b="0" i="0" u="none" strike="noStrike" kern="1200" cap="none" spc="0" baseline="0">
                <a:solidFill>
                  <a:srgbClr val="15213F"/>
                </a:solidFill>
                <a:latin typeface="Alexandria" pitchFamily="2" charset="-78"/>
                <a:ea typeface="Alexandria" pitchFamily="2" charset="-78"/>
                <a:cs typeface="Alexandria" pitchFamily="2" charset="-78"/>
              </a:rPr>
              <a:t>استخدام الصور ومقاطع الفيديو عالية الجودة لإظهار الأثر الملموس للحملة</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340" name="Rounded rectangle"/>
          <p:cNvSpPr>
            <a:spLocks/>
          </p:cNvSpPr>
          <p:nvPr/>
        </p:nvSpPr>
        <p:spPr>
          <a:xfrm>
            <a:off x="6280189" y="4757857"/>
            <a:ext cx="7556420" cy="1212293"/>
          </a:xfrm>
          <a:prstGeom prst="roundRect">
            <a:avLst>
              <a:gd name="adj" fmla="val 9050"/>
            </a:avLst>
          </a:prstGeom>
          <a:solidFill>
            <a:srgbClr val="FFFFFF"/>
          </a:solidFill>
          <a:ln w="12700" cap="flat" cmpd="sng">
            <a:noFill/>
            <a:prstDash val="solid"/>
            <a:miter/>
          </a:ln>
        </p:spPr>
        <p:txBody>
          <a:bodyPr/>
          <a:lstStyle/>
          <a:p>
            <a:endParaRPr lang="en-US"/>
          </a:p>
        </p:txBody>
      </p:sp>
      <p:sp>
        <p:nvSpPr>
          <p:cNvPr id="341" name="Rounded rectangle"/>
          <p:cNvSpPr>
            <a:spLocks/>
          </p:cNvSpPr>
          <p:nvPr/>
        </p:nvSpPr>
        <p:spPr>
          <a:xfrm>
            <a:off x="6280189" y="4734997"/>
            <a:ext cx="7556420" cy="91440"/>
          </a:xfrm>
          <a:prstGeom prst="roundRect">
            <a:avLst>
              <a:gd name="adj" fmla="val 77486"/>
            </a:avLst>
          </a:prstGeom>
          <a:solidFill>
            <a:srgbClr val="00AEEF"/>
          </a:solidFill>
          <a:ln w="12700" cap="flat" cmpd="sng">
            <a:noFill/>
            <a:prstDash val="solid"/>
            <a:miter/>
          </a:ln>
        </p:spPr>
        <p:txBody>
          <a:bodyPr/>
          <a:lstStyle/>
          <a:p>
            <a:endParaRPr lang="en-US"/>
          </a:p>
        </p:txBody>
      </p:sp>
      <p:sp>
        <p:nvSpPr>
          <p:cNvPr id="342" name="Rounded rectangle"/>
          <p:cNvSpPr>
            <a:spLocks/>
          </p:cNvSpPr>
          <p:nvPr/>
        </p:nvSpPr>
        <p:spPr>
          <a:xfrm>
            <a:off x="9805392" y="4504849"/>
            <a:ext cx="506016" cy="506015"/>
          </a:xfrm>
          <a:prstGeom prst="roundRect">
            <a:avLst>
              <a:gd name="adj" fmla="val 180703"/>
            </a:avLst>
          </a:prstGeom>
          <a:solidFill>
            <a:srgbClr val="00AEEF"/>
          </a:solidFill>
          <a:ln w="12700" cap="flat" cmpd="sng">
            <a:noFill/>
            <a:prstDash val="solid"/>
            <a:miter/>
          </a:ln>
        </p:spPr>
        <p:txBody>
          <a:bodyPr/>
          <a:lstStyle/>
          <a:p>
            <a:endParaRPr lang="en-US"/>
          </a:p>
        </p:txBody>
      </p:sp>
      <p:sp>
        <p:nvSpPr>
          <p:cNvPr id="343" name="Rectangle"/>
          <p:cNvSpPr>
            <a:spLocks/>
          </p:cNvSpPr>
          <p:nvPr/>
        </p:nvSpPr>
        <p:spPr>
          <a:xfrm>
            <a:off x="9957198" y="4631293"/>
            <a:ext cx="202405" cy="2530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50"/>
              </a:lnSpc>
              <a:spcBef>
                <a:spcPts val="0"/>
              </a:spcBef>
              <a:spcAft>
                <a:spcPts val="0"/>
              </a:spcAft>
              <a:buNone/>
            </a:pPr>
            <a:r>
              <a:rPr lang="en-US" altLang="zh-CN" sz="1550" b="1" i="0" u="none" strike="noStrike" kern="1200" cap="none" spc="0" baseline="0">
                <a:solidFill>
                  <a:srgbClr val="000000"/>
                </a:solidFill>
                <a:latin typeface="Alexandria Bold" pitchFamily="34" charset="0"/>
                <a:ea typeface="Alexandria Bold" pitchFamily="34" charset="0"/>
                <a:cs typeface="Alexandria Bold" pitchFamily="34" charset="0"/>
              </a:rPr>
              <a:t>3</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44" name="Rectangle"/>
          <p:cNvSpPr>
            <a:spLocks/>
          </p:cNvSpPr>
          <p:nvPr/>
        </p:nvSpPr>
        <p:spPr>
          <a:xfrm>
            <a:off x="11536442" y="5179576"/>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الشفافية والأصالة</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345" name="Rectangle"/>
          <p:cNvSpPr>
            <a:spLocks/>
          </p:cNvSpPr>
          <p:nvPr/>
        </p:nvSpPr>
        <p:spPr>
          <a:xfrm>
            <a:off x="6471641" y="5529024"/>
            <a:ext cx="7173516"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300" b="0" i="0" u="none" strike="noStrike" kern="1200" cap="none" spc="0" baseline="0">
                <a:solidFill>
                  <a:srgbClr val="15213F"/>
                </a:solidFill>
                <a:latin typeface="Alexandria" pitchFamily="2" charset="-78"/>
                <a:ea typeface="Alexandria" pitchFamily="2" charset="-78"/>
                <a:cs typeface="Alexandria" pitchFamily="2" charset="-78"/>
              </a:rPr>
              <a:t>مشاركة التحديات والنجاحات بصدق، وتقديم تحديثات منتظمة عن التقدم المحرز</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346" name="Rounded rectangle"/>
          <p:cNvSpPr>
            <a:spLocks/>
          </p:cNvSpPr>
          <p:nvPr/>
        </p:nvSpPr>
        <p:spPr>
          <a:xfrm>
            <a:off x="6280189" y="6366510"/>
            <a:ext cx="7556420" cy="1212294"/>
          </a:xfrm>
          <a:prstGeom prst="roundRect">
            <a:avLst>
              <a:gd name="adj" fmla="val 9050"/>
            </a:avLst>
          </a:prstGeom>
          <a:solidFill>
            <a:srgbClr val="FFFFFF"/>
          </a:solidFill>
          <a:ln w="12700" cap="flat" cmpd="sng">
            <a:noFill/>
            <a:prstDash val="solid"/>
            <a:miter/>
          </a:ln>
        </p:spPr>
        <p:txBody>
          <a:bodyPr/>
          <a:lstStyle/>
          <a:p>
            <a:endParaRPr lang="en-US"/>
          </a:p>
        </p:txBody>
      </p:sp>
      <p:sp>
        <p:nvSpPr>
          <p:cNvPr id="347" name="Rounded rectangle"/>
          <p:cNvSpPr>
            <a:spLocks/>
          </p:cNvSpPr>
          <p:nvPr/>
        </p:nvSpPr>
        <p:spPr>
          <a:xfrm>
            <a:off x="6280189" y="6343650"/>
            <a:ext cx="7556420" cy="91440"/>
          </a:xfrm>
          <a:prstGeom prst="roundRect">
            <a:avLst>
              <a:gd name="adj" fmla="val 77486"/>
            </a:avLst>
          </a:prstGeom>
          <a:solidFill>
            <a:srgbClr val="00AEEF"/>
          </a:solidFill>
          <a:ln w="12700" cap="flat" cmpd="sng">
            <a:noFill/>
            <a:prstDash val="solid"/>
            <a:miter/>
          </a:ln>
        </p:spPr>
        <p:txBody>
          <a:bodyPr/>
          <a:lstStyle/>
          <a:p>
            <a:endParaRPr lang="en-US"/>
          </a:p>
        </p:txBody>
      </p:sp>
      <p:sp>
        <p:nvSpPr>
          <p:cNvPr id="348" name="Rounded rectangle"/>
          <p:cNvSpPr>
            <a:spLocks/>
          </p:cNvSpPr>
          <p:nvPr/>
        </p:nvSpPr>
        <p:spPr>
          <a:xfrm>
            <a:off x="9805392" y="6113502"/>
            <a:ext cx="506016" cy="506016"/>
          </a:xfrm>
          <a:prstGeom prst="roundRect">
            <a:avLst>
              <a:gd name="adj" fmla="val 180703"/>
            </a:avLst>
          </a:prstGeom>
          <a:solidFill>
            <a:srgbClr val="00AEEF"/>
          </a:solidFill>
          <a:ln w="12700" cap="flat" cmpd="sng">
            <a:noFill/>
            <a:prstDash val="solid"/>
            <a:miter/>
          </a:ln>
        </p:spPr>
        <p:txBody>
          <a:bodyPr/>
          <a:lstStyle/>
          <a:p>
            <a:endParaRPr lang="en-US"/>
          </a:p>
        </p:txBody>
      </p:sp>
      <p:sp>
        <p:nvSpPr>
          <p:cNvPr id="349" name="Rectangle"/>
          <p:cNvSpPr>
            <a:spLocks/>
          </p:cNvSpPr>
          <p:nvPr/>
        </p:nvSpPr>
        <p:spPr>
          <a:xfrm>
            <a:off x="9957198" y="6239946"/>
            <a:ext cx="202405" cy="25300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50"/>
              </a:lnSpc>
              <a:spcBef>
                <a:spcPts val="0"/>
              </a:spcBef>
              <a:spcAft>
                <a:spcPts val="0"/>
              </a:spcAft>
              <a:buNone/>
            </a:pPr>
            <a:r>
              <a:rPr lang="en-US" altLang="zh-CN" sz="1550" b="1" i="0" u="none" strike="noStrike" kern="1200" cap="none" spc="0" baseline="0">
                <a:solidFill>
                  <a:srgbClr val="000000"/>
                </a:solidFill>
                <a:latin typeface="Alexandria Bold" pitchFamily="34" charset="0"/>
                <a:ea typeface="Alexandria Bold" pitchFamily="34" charset="0"/>
                <a:cs typeface="Alexandria Bold" pitchFamily="34" charset="0"/>
              </a:rPr>
              <a:t>4</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50" name="Rectangle"/>
          <p:cNvSpPr>
            <a:spLocks/>
          </p:cNvSpPr>
          <p:nvPr/>
        </p:nvSpPr>
        <p:spPr>
          <a:xfrm>
            <a:off x="10702290" y="6788229"/>
            <a:ext cx="2942867"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تشجيع المحتوى من الجمهور</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351" name="Rectangle"/>
          <p:cNvSpPr>
            <a:spLocks/>
          </p:cNvSpPr>
          <p:nvPr/>
        </p:nvSpPr>
        <p:spPr>
          <a:xfrm>
            <a:off x="6471641" y="7137678"/>
            <a:ext cx="7173516"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300" b="0" i="0" u="none" strike="noStrike" kern="1200" cap="none" spc="0" baseline="0">
                <a:solidFill>
                  <a:srgbClr val="15213F"/>
                </a:solidFill>
                <a:latin typeface="Alexandria" pitchFamily="2" charset="-78"/>
                <a:ea typeface="Alexandria" pitchFamily="2" charset="-78"/>
                <a:cs typeface="Alexandria" pitchFamily="2" charset="-78"/>
              </a:rPr>
              <a:t>دعوة الجمهور لمشاركة تجاربهم وقصصهم المرتبطة بالحملة لبناء مجتمع نشط</a:t>
            </a:r>
            <a:endParaRPr lang="zh-CN" altLang="en-US" sz="13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0100368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55"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35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1523999"/>
            <a:ext cx="4346222" cy="6519332"/>
          </a:xfrm>
          <a:prstGeom prst="rect">
            <a:avLst/>
          </a:prstGeom>
          <a:noFill/>
          <a:ln w="12700" cap="flat" cmpd="sng">
            <a:noFill/>
            <a:prstDash val="solid"/>
            <a:miter/>
          </a:ln>
        </p:spPr>
      </p:pic>
      <p:sp>
        <p:nvSpPr>
          <p:cNvPr id="357" name="Rounded rectangle"/>
          <p:cNvSpPr>
            <a:spLocks/>
          </p:cNvSpPr>
          <p:nvPr/>
        </p:nvSpPr>
        <p:spPr>
          <a:xfrm>
            <a:off x="7227808" y="3260884"/>
            <a:ext cx="1122402"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358" name="Rectangle"/>
          <p:cNvSpPr>
            <a:spLocks/>
          </p:cNvSpPr>
          <p:nvPr/>
        </p:nvSpPr>
        <p:spPr>
          <a:xfrm>
            <a:off x="7354490" y="3328035"/>
            <a:ext cx="869037"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الرابع</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359" name="Rectangle"/>
          <p:cNvSpPr>
            <a:spLocks/>
          </p:cNvSpPr>
          <p:nvPr/>
        </p:nvSpPr>
        <p:spPr>
          <a:xfrm>
            <a:off x="793790" y="3728561"/>
            <a:ext cx="7556420" cy="12401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المسؤولية الاجتماعية في أوقات الأزمات</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958365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63" name="Image"/>
          <p:cNvPicPr>
            <a:picLocks noChangeAspect="1"/>
          </p:cNvPicPr>
          <p:nvPr/>
        </p:nvPicPr>
        <p:blipFill>
          <a:blip r:embed="rId4" cstate="print"/>
          <a:stretch>
            <a:fillRect/>
          </a:stretch>
        </p:blipFill>
        <p:spPr>
          <a:xfrm>
            <a:off x="307461" y="-231668"/>
            <a:ext cx="14412193" cy="8157155"/>
          </a:xfrm>
          <a:prstGeom prst="rect">
            <a:avLst/>
          </a:prstGeom>
          <a:noFill/>
          <a:ln w="12700" cap="flat" cmpd="sng">
            <a:noFill/>
            <a:prstDash val="solid"/>
            <a:miter/>
          </a:ln>
        </p:spPr>
      </p:pic>
      <p:sp>
        <p:nvSpPr>
          <p:cNvPr id="364" name="Rectangle"/>
          <p:cNvSpPr>
            <a:spLocks/>
          </p:cNvSpPr>
          <p:nvPr/>
        </p:nvSpPr>
        <p:spPr>
          <a:xfrm>
            <a:off x="6545223" y="485431"/>
            <a:ext cx="7093029"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أهمية الاستجابة السريعة في الأزمات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365" name="Rectangle"/>
          <p:cNvSpPr>
            <a:spLocks/>
          </p:cNvSpPr>
          <p:nvPr/>
        </p:nvSpPr>
        <p:spPr>
          <a:xfrm>
            <a:off x="793790" y="2194798"/>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تمثل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الأزمات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والكوارث</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اختباراً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حقيقياً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حيث</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تتاح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الفرصة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لإظهار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القيم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الحقيقية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والالتزام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المجتمعي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الاستجابة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السريعة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والفعالة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تساعد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المتضررين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فحسب</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تعزز</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أيضاً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سمعة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وثقة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الجمهور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المدى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الطويل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pic>
        <p:nvPicPr>
          <p:cNvPr id="366"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15200" y="3053120"/>
            <a:ext cx="6521409" cy="793790"/>
          </a:xfrm>
          <a:prstGeom prst="rect">
            <a:avLst/>
          </a:prstGeom>
          <a:noFill/>
          <a:ln w="12700" cap="flat" cmpd="sng">
            <a:noFill/>
            <a:prstDash val="solid"/>
            <a:miter/>
          </a:ln>
        </p:spPr>
      </p:pic>
      <p:sp>
        <p:nvSpPr>
          <p:cNvPr id="367" name="Rectangle"/>
          <p:cNvSpPr>
            <a:spLocks/>
          </p:cNvSpPr>
          <p:nvPr/>
        </p:nvSpPr>
        <p:spPr>
          <a:xfrm>
            <a:off x="11157347" y="404526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التقييم الفوري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68" name="Rectangle"/>
          <p:cNvSpPr>
            <a:spLocks/>
          </p:cNvSpPr>
          <p:nvPr/>
        </p:nvSpPr>
        <p:spPr>
          <a:xfrm>
            <a:off x="7513558" y="4474488"/>
            <a:ext cx="612469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تحديد طبيعة الأزمة ونطاقها والاحتياجات العاجلة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69"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3790" y="3053120"/>
            <a:ext cx="6521410" cy="793790"/>
          </a:xfrm>
          <a:prstGeom prst="rect">
            <a:avLst/>
          </a:prstGeom>
          <a:noFill/>
          <a:ln w="12700" cap="flat" cmpd="sng">
            <a:noFill/>
            <a:prstDash val="solid"/>
            <a:miter/>
          </a:ln>
        </p:spPr>
      </p:pic>
      <p:sp>
        <p:nvSpPr>
          <p:cNvPr id="370" name="Rectangle"/>
          <p:cNvSpPr>
            <a:spLocks/>
          </p:cNvSpPr>
          <p:nvPr/>
        </p:nvSpPr>
        <p:spPr>
          <a:xfrm>
            <a:off x="4635937" y="404526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التخطيط السريع</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71" name="Rectangle"/>
          <p:cNvSpPr>
            <a:spLocks/>
          </p:cNvSpPr>
          <p:nvPr/>
        </p:nvSpPr>
        <p:spPr>
          <a:xfrm>
            <a:off x="992148" y="4474488"/>
            <a:ext cx="612469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وضع خطة استجابة واضحة مع تحديد الموارد المطلوبة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72"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15200" y="4990386"/>
            <a:ext cx="6521409" cy="793790"/>
          </a:xfrm>
          <a:prstGeom prst="rect">
            <a:avLst/>
          </a:prstGeom>
          <a:noFill/>
          <a:ln w="12700" cap="flat" cmpd="sng">
            <a:noFill/>
            <a:prstDash val="solid"/>
            <a:miter/>
          </a:ln>
        </p:spPr>
      </p:pic>
      <p:sp>
        <p:nvSpPr>
          <p:cNvPr id="373" name="Rectangle"/>
          <p:cNvSpPr>
            <a:spLocks/>
          </p:cNvSpPr>
          <p:nvPr/>
        </p:nvSpPr>
        <p:spPr>
          <a:xfrm>
            <a:off x="11157347" y="5982532"/>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التنفيذ الفوري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74" name="Rectangle"/>
          <p:cNvSpPr>
            <a:spLocks/>
          </p:cNvSpPr>
          <p:nvPr/>
        </p:nvSpPr>
        <p:spPr>
          <a:xfrm>
            <a:off x="7513558" y="6411754"/>
            <a:ext cx="612469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تقديم المساعدة بسرعة وكفاءة للمتضررين</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375"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3790" y="4990386"/>
            <a:ext cx="6521410" cy="793790"/>
          </a:xfrm>
          <a:prstGeom prst="rect">
            <a:avLst/>
          </a:prstGeom>
          <a:noFill/>
          <a:ln w="12700" cap="flat" cmpd="sng">
            <a:noFill/>
            <a:prstDash val="solid"/>
            <a:miter/>
          </a:ln>
        </p:spPr>
      </p:pic>
      <p:sp>
        <p:nvSpPr>
          <p:cNvPr id="376" name="Rectangle"/>
          <p:cNvSpPr>
            <a:spLocks/>
          </p:cNvSpPr>
          <p:nvPr/>
        </p:nvSpPr>
        <p:spPr>
          <a:xfrm>
            <a:off x="4635937" y="5982532"/>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التواصل الشفاف</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77" name="Rectangle"/>
          <p:cNvSpPr>
            <a:spLocks/>
          </p:cNvSpPr>
          <p:nvPr/>
        </p:nvSpPr>
        <p:spPr>
          <a:xfrm>
            <a:off x="992148" y="6411754"/>
            <a:ext cx="6124694"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إبقاء الجمهور على اطلاع بالجهود المبذولة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656241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81" name="Image"/>
          <p:cNvPicPr>
            <a:picLocks noChangeAspect="1"/>
          </p:cNvPicPr>
          <p:nvPr/>
        </p:nvPicPr>
        <p:blipFill>
          <a:blip r:embed="rId4" cstate="print"/>
          <a:stretch>
            <a:fillRect/>
          </a:stretch>
        </p:blipFill>
        <p:spPr>
          <a:xfrm>
            <a:off x="218207" y="-56885"/>
            <a:ext cx="14412193" cy="8157155"/>
          </a:xfrm>
          <a:prstGeom prst="rect">
            <a:avLst/>
          </a:prstGeom>
          <a:noFill/>
          <a:ln w="12700" cap="flat" cmpd="sng">
            <a:noFill/>
            <a:prstDash val="solid"/>
            <a:miter/>
          </a:ln>
        </p:spPr>
      </p:pic>
      <p:sp>
        <p:nvSpPr>
          <p:cNvPr id="382" name="Rectangle"/>
          <p:cNvSpPr>
            <a:spLocks/>
          </p:cNvSpPr>
          <p:nvPr/>
        </p:nvSpPr>
        <p:spPr>
          <a:xfrm>
            <a:off x="5676067" y="2612588"/>
            <a:ext cx="8160544"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أنواع الأزمات التي تتطلب استجابة اجتماعية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383" name="Rounded rectangle"/>
          <p:cNvSpPr>
            <a:spLocks/>
          </p:cNvSpPr>
          <p:nvPr/>
        </p:nvSpPr>
        <p:spPr>
          <a:xfrm>
            <a:off x="10724674" y="3505556"/>
            <a:ext cx="3111937" cy="2111335"/>
          </a:xfrm>
          <a:prstGeom prst="roundRect">
            <a:avLst>
              <a:gd name="adj" fmla="val 22560"/>
            </a:avLst>
          </a:prstGeom>
          <a:solidFill>
            <a:srgbClr val="CCF1FF"/>
          </a:solidFill>
          <a:ln w="7620" cap="flat" cmpd="sng">
            <a:solidFill>
              <a:srgbClr val="B2D7E5"/>
            </a:solidFill>
            <a:prstDash val="solid"/>
            <a:round/>
          </a:ln>
        </p:spPr>
        <p:txBody>
          <a:bodyPr/>
          <a:lstStyle/>
          <a:p>
            <a:endParaRPr lang="en-US"/>
          </a:p>
        </p:txBody>
      </p:sp>
      <p:sp>
        <p:nvSpPr>
          <p:cNvPr id="384" name="Rectangle"/>
          <p:cNvSpPr>
            <a:spLocks/>
          </p:cNvSpPr>
          <p:nvPr/>
        </p:nvSpPr>
        <p:spPr>
          <a:xfrm>
            <a:off x="11149728" y="371153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الكوارث الطبيعية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85" name="Rectangle"/>
          <p:cNvSpPr>
            <a:spLocks/>
          </p:cNvSpPr>
          <p:nvPr/>
        </p:nvSpPr>
        <p:spPr>
          <a:xfrm>
            <a:off x="10930652" y="4140756"/>
            <a:ext cx="2699980"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الزلازل، الفيضانات، الأعاصير، والجفاف التي تتطلب إغاثة فورية ودعماً طويل الأمد لإعادة البناء.</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86" name="Rounded rectangle"/>
          <p:cNvSpPr>
            <a:spLocks/>
          </p:cNvSpPr>
          <p:nvPr/>
        </p:nvSpPr>
        <p:spPr>
          <a:xfrm>
            <a:off x="7414379" y="3505556"/>
            <a:ext cx="3111937" cy="2111335"/>
          </a:xfrm>
          <a:prstGeom prst="roundRect">
            <a:avLst>
              <a:gd name="adj" fmla="val 22560"/>
            </a:avLst>
          </a:prstGeom>
          <a:solidFill>
            <a:srgbClr val="CCF1FF"/>
          </a:solidFill>
          <a:ln w="7620" cap="flat" cmpd="sng">
            <a:solidFill>
              <a:srgbClr val="B2D7E5"/>
            </a:solidFill>
            <a:prstDash val="solid"/>
            <a:round/>
          </a:ln>
        </p:spPr>
        <p:txBody>
          <a:bodyPr/>
          <a:lstStyle/>
          <a:p>
            <a:endParaRPr lang="en-US"/>
          </a:p>
        </p:txBody>
      </p:sp>
      <p:sp>
        <p:nvSpPr>
          <p:cNvPr id="387" name="Rectangle"/>
          <p:cNvSpPr>
            <a:spLocks/>
          </p:cNvSpPr>
          <p:nvPr/>
        </p:nvSpPr>
        <p:spPr>
          <a:xfrm>
            <a:off x="7839432" y="3711534"/>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الأزمات الصحية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88" name="Rectangle"/>
          <p:cNvSpPr>
            <a:spLocks/>
          </p:cNvSpPr>
          <p:nvPr/>
        </p:nvSpPr>
        <p:spPr>
          <a:xfrm>
            <a:off x="7620357" y="4140756"/>
            <a:ext cx="2699980"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الأوبئة والجوائح مثل جائحة كوفيد-19 التي تحتاج دعماً طبياً ولوجستياً ومعنوياً مستمراً.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89" name="Rounded rectangle"/>
          <p:cNvSpPr>
            <a:spLocks/>
          </p:cNvSpPr>
          <p:nvPr/>
        </p:nvSpPr>
        <p:spPr>
          <a:xfrm>
            <a:off x="4104084" y="3505556"/>
            <a:ext cx="3111937" cy="2111335"/>
          </a:xfrm>
          <a:prstGeom prst="roundRect">
            <a:avLst>
              <a:gd name="adj" fmla="val 22560"/>
            </a:avLst>
          </a:prstGeom>
          <a:solidFill>
            <a:srgbClr val="CCF1FF"/>
          </a:solidFill>
          <a:ln w="7620" cap="flat" cmpd="sng">
            <a:solidFill>
              <a:srgbClr val="B2D7E5"/>
            </a:solidFill>
            <a:prstDash val="solid"/>
            <a:round/>
          </a:ln>
        </p:spPr>
        <p:txBody>
          <a:bodyPr/>
          <a:lstStyle/>
          <a:p>
            <a:endParaRPr lang="en-US"/>
          </a:p>
        </p:txBody>
      </p:sp>
      <p:sp>
        <p:nvSpPr>
          <p:cNvPr id="390" name="Rectangle"/>
          <p:cNvSpPr>
            <a:spLocks/>
          </p:cNvSpPr>
          <p:nvPr/>
        </p:nvSpPr>
        <p:spPr>
          <a:xfrm>
            <a:off x="4529138" y="371153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الأزمات الاقتصادية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91" name="Rectangle"/>
          <p:cNvSpPr>
            <a:spLocks/>
          </p:cNvSpPr>
          <p:nvPr/>
        </p:nvSpPr>
        <p:spPr>
          <a:xfrm>
            <a:off x="4310063" y="4140756"/>
            <a:ext cx="2699980"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الركود والبطالة والتضخم التي تستدعي دعم الفئات المتضررة وتوفير فرص العمل والتدريب.</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392" name="Rounded rectangle"/>
          <p:cNvSpPr>
            <a:spLocks/>
          </p:cNvSpPr>
          <p:nvPr/>
        </p:nvSpPr>
        <p:spPr>
          <a:xfrm>
            <a:off x="793790" y="3505556"/>
            <a:ext cx="3111937" cy="2111335"/>
          </a:xfrm>
          <a:prstGeom prst="roundRect">
            <a:avLst>
              <a:gd name="adj" fmla="val 22560"/>
            </a:avLst>
          </a:prstGeom>
          <a:solidFill>
            <a:srgbClr val="CCF1FF"/>
          </a:solidFill>
          <a:ln w="7620" cap="flat" cmpd="sng">
            <a:solidFill>
              <a:srgbClr val="B2D7E5"/>
            </a:solidFill>
            <a:prstDash val="solid"/>
            <a:round/>
          </a:ln>
        </p:spPr>
        <p:txBody>
          <a:bodyPr/>
          <a:lstStyle/>
          <a:p>
            <a:endParaRPr lang="en-US"/>
          </a:p>
        </p:txBody>
      </p:sp>
      <p:sp>
        <p:nvSpPr>
          <p:cNvPr id="393" name="Rectangle"/>
          <p:cNvSpPr>
            <a:spLocks/>
          </p:cNvSpPr>
          <p:nvPr/>
        </p:nvSpPr>
        <p:spPr>
          <a:xfrm>
            <a:off x="1218843" y="371153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الأزمات الإنسانية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394" name="Rectangle"/>
          <p:cNvSpPr>
            <a:spLocks/>
          </p:cNvSpPr>
          <p:nvPr/>
        </p:nvSpPr>
        <p:spPr>
          <a:xfrm>
            <a:off x="999767" y="4140756"/>
            <a:ext cx="2699980" cy="127015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النزاعات والنزوح القسري التي تتطلب مساعدات إنسانية عاجلة ودعم إعادة التأهيل والاندماج.</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646647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398"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3789" y="-60788"/>
            <a:ext cx="13836611" cy="8157155"/>
          </a:xfrm>
          <a:prstGeom prst="rect">
            <a:avLst/>
          </a:prstGeom>
          <a:noFill/>
          <a:ln w="12700" cap="flat" cmpd="sng">
            <a:noFill/>
            <a:prstDash val="solid"/>
            <a:miter/>
          </a:ln>
        </p:spPr>
      </p:pic>
      <p:sp>
        <p:nvSpPr>
          <p:cNvPr id="399" name="Rectangle"/>
          <p:cNvSpPr>
            <a:spLocks/>
          </p:cNvSpPr>
          <p:nvPr/>
        </p:nvSpPr>
        <p:spPr>
          <a:xfrm>
            <a:off x="5857399" y="719238"/>
            <a:ext cx="7979211"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استراتيجيات الحملات الفعالة وقت الأزمات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400" name="Rectangle"/>
          <p:cNvSpPr>
            <a:spLocks/>
          </p:cNvSpPr>
          <p:nvPr/>
        </p:nvSpPr>
        <p:spPr>
          <a:xfrm>
            <a:off x="4368998" y="1848683"/>
            <a:ext cx="3380423"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المبادئ الأساسية للاستجابة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01" name="Rounded rectangle"/>
          <p:cNvSpPr>
            <a:spLocks/>
          </p:cNvSpPr>
          <p:nvPr/>
        </p:nvSpPr>
        <p:spPr>
          <a:xfrm>
            <a:off x="7302937" y="2382083"/>
            <a:ext cx="446483" cy="446484"/>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02" name="Rectangle"/>
          <p:cNvSpPr>
            <a:spLocks/>
          </p:cNvSpPr>
          <p:nvPr/>
        </p:nvSpPr>
        <p:spPr>
          <a:xfrm>
            <a:off x="4623673" y="245030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السرعة دون تسرع</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03" name="Rectangle"/>
          <p:cNvSpPr>
            <a:spLocks/>
          </p:cNvSpPr>
          <p:nvPr/>
        </p:nvSpPr>
        <p:spPr>
          <a:xfrm>
            <a:off x="793790" y="2958822"/>
            <a:ext cx="6310788"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التحرك بسرعة مع ضمان فعالية التدخل</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04" name="Rounded rectangle"/>
          <p:cNvSpPr>
            <a:spLocks/>
          </p:cNvSpPr>
          <p:nvPr/>
        </p:nvSpPr>
        <p:spPr>
          <a:xfrm>
            <a:off x="7302937" y="3673197"/>
            <a:ext cx="446483" cy="446483"/>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05" name="Rectangle"/>
          <p:cNvSpPr>
            <a:spLocks/>
          </p:cNvSpPr>
          <p:nvPr/>
        </p:nvSpPr>
        <p:spPr>
          <a:xfrm>
            <a:off x="3731657" y="3741420"/>
            <a:ext cx="3372922"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التنسيق مع الجهات المعنية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06" name="Rectangle"/>
          <p:cNvSpPr>
            <a:spLocks/>
          </p:cNvSpPr>
          <p:nvPr/>
        </p:nvSpPr>
        <p:spPr>
          <a:xfrm>
            <a:off x="793790" y="4249936"/>
            <a:ext cx="6310788"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العمل مع الحكومة والمنظمات لتجنب الازدواجية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07" name="Rounded rectangle"/>
          <p:cNvSpPr>
            <a:spLocks/>
          </p:cNvSpPr>
          <p:nvPr/>
        </p:nvSpPr>
        <p:spPr>
          <a:xfrm>
            <a:off x="7302937" y="4964311"/>
            <a:ext cx="446483" cy="446483"/>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08" name="Rectangle"/>
          <p:cNvSpPr>
            <a:spLocks/>
          </p:cNvSpPr>
          <p:nvPr/>
        </p:nvSpPr>
        <p:spPr>
          <a:xfrm>
            <a:off x="4623673" y="5032534"/>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الاستدامة والمتابعة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09" name="Rectangle"/>
          <p:cNvSpPr>
            <a:spLocks/>
          </p:cNvSpPr>
          <p:nvPr/>
        </p:nvSpPr>
        <p:spPr>
          <a:xfrm>
            <a:off x="793790" y="5541050"/>
            <a:ext cx="6310788"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الالتزام بالدعم على المدى الطويل</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10" name="Rounded rectangle"/>
          <p:cNvSpPr>
            <a:spLocks/>
          </p:cNvSpPr>
          <p:nvPr/>
        </p:nvSpPr>
        <p:spPr>
          <a:xfrm>
            <a:off x="7302937" y="6255424"/>
            <a:ext cx="446483" cy="446483"/>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11" name="Rectangle"/>
          <p:cNvSpPr>
            <a:spLocks/>
          </p:cNvSpPr>
          <p:nvPr/>
        </p:nvSpPr>
        <p:spPr>
          <a:xfrm>
            <a:off x="4311253" y="6323648"/>
            <a:ext cx="279332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احترام كرامة المتضررين</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12" name="Rectangle"/>
          <p:cNvSpPr>
            <a:spLocks/>
          </p:cNvSpPr>
          <p:nvPr/>
        </p:nvSpPr>
        <p:spPr>
          <a:xfrm>
            <a:off x="793790" y="6832162"/>
            <a:ext cx="6310788"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تقديم المساعدة بطريقة تحفظ كرامتهم</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13" name="Rounded rectangle"/>
          <p:cNvSpPr>
            <a:spLocks/>
          </p:cNvSpPr>
          <p:nvPr/>
        </p:nvSpPr>
        <p:spPr>
          <a:xfrm>
            <a:off x="8098274" y="1650324"/>
            <a:ext cx="5888712" cy="5722620"/>
          </a:xfrm>
          <a:prstGeom prst="roundRect">
            <a:avLst>
              <a:gd name="adj" fmla="val 2495"/>
            </a:avLst>
          </a:prstGeom>
          <a:solidFill>
            <a:srgbClr val="00AEEF"/>
          </a:solidFill>
          <a:ln w="12700" cap="flat" cmpd="sng">
            <a:noFill/>
            <a:prstDash val="solid"/>
            <a:miter/>
          </a:ln>
        </p:spPr>
        <p:txBody>
          <a:bodyPr/>
          <a:lstStyle/>
          <a:p>
            <a:endParaRPr lang="en-US"/>
          </a:p>
        </p:txBody>
      </p:sp>
      <p:sp>
        <p:nvSpPr>
          <p:cNvPr id="414" name="Rectangle"/>
          <p:cNvSpPr>
            <a:spLocks/>
          </p:cNvSpPr>
          <p:nvPr/>
        </p:nvSpPr>
        <p:spPr>
          <a:xfrm>
            <a:off x="11307723" y="184868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نقطة حرجة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15" name="Rectangle"/>
          <p:cNvSpPr>
            <a:spLocks/>
          </p:cNvSpPr>
          <p:nvPr/>
        </p:nvSpPr>
        <p:spPr>
          <a:xfrm>
            <a:off x="8296631" y="2357199"/>
            <a:ext cx="5491995"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الأزمات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تكشف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الالتزام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الحقيقي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تستجيب</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بفعالية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تكسب</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ثقة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وولاء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الجمهور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لعقود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بينما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تلك</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تتجاهل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تتعامل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بسطحية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تفقد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سمعتها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بشكل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دائم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9989813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19"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42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1809710"/>
            <a:ext cx="4097866" cy="6146800"/>
          </a:xfrm>
          <a:prstGeom prst="rect">
            <a:avLst/>
          </a:prstGeom>
          <a:noFill/>
          <a:ln w="12700" cap="flat" cmpd="sng">
            <a:noFill/>
            <a:prstDash val="solid"/>
            <a:miter/>
          </a:ln>
        </p:spPr>
      </p:pic>
      <p:sp>
        <p:nvSpPr>
          <p:cNvPr id="421" name="Rectangle"/>
          <p:cNvSpPr>
            <a:spLocks/>
          </p:cNvSpPr>
          <p:nvPr/>
        </p:nvSpPr>
        <p:spPr>
          <a:xfrm>
            <a:off x="3636512" y="664964"/>
            <a:ext cx="7556420" cy="89320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3500"/>
              </a:lnSpc>
              <a:spcBef>
                <a:spcPts val="0"/>
              </a:spcBef>
              <a:spcAft>
                <a:spcPts val="0"/>
              </a:spcAft>
              <a:buNone/>
            </a:pPr>
            <a:r>
              <a:rPr lang="en-US" altLang="zh-CN" sz="2800" b="1" i="0" u="none" strike="noStrike" kern="1200" cap="none" spc="0" baseline="0">
                <a:solidFill>
                  <a:srgbClr val="000000"/>
                </a:solidFill>
                <a:latin typeface="Alexandria Bold" pitchFamily="34" charset="0"/>
                <a:ea typeface="Alexandria Bold" pitchFamily="34" charset="0"/>
                <a:cs typeface="Alexandria Bold" pitchFamily="34" charset="0"/>
              </a:rPr>
              <a:t>دور وسائل التواصل الاجتماعي في إدارة أزمات</a:t>
            </a:r>
            <a:endParaRPr lang="zh-CN" altLang="en-US" sz="2800" b="0" i="0" u="none" strike="noStrike" kern="1200" cap="none" spc="0" baseline="0">
              <a:solidFill>
                <a:schemeClr val="tx1"/>
              </a:solidFill>
              <a:latin typeface="Calibri" charset="0"/>
              <a:ea typeface="等线" charset="0"/>
              <a:cs typeface="Calibri" charset="0"/>
            </a:endParaRPr>
          </a:p>
        </p:txBody>
      </p:sp>
      <p:sp>
        <p:nvSpPr>
          <p:cNvPr id="422" name="Rectangle"/>
          <p:cNvSpPr>
            <a:spLocks/>
          </p:cNvSpPr>
          <p:nvPr/>
        </p:nvSpPr>
        <p:spPr>
          <a:xfrm>
            <a:off x="793790" y="1799273"/>
            <a:ext cx="7556420" cy="54292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100"/>
              </a:lnSpc>
              <a:spcBef>
                <a:spcPts val="0"/>
              </a:spcBef>
              <a:spcAft>
                <a:spcPts val="0"/>
              </a:spcAft>
              <a:buNone/>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وسائل</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التواصل</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تلعب</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دوراً</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محورياً</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إدارة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الأزمات</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حيث</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تتيح</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التواصل</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الفوري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تنسيق</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الجهود</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وحشد</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الدعم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المجتمعي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بسرعة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غير</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مسبوقة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00" b="0" i="0" u="none" strike="noStrike" kern="1200" cap="none" spc="0" baseline="0" dirty="0">
              <a:solidFill>
                <a:schemeClr val="tx1"/>
              </a:solidFill>
              <a:latin typeface="Calibri" charset="0"/>
              <a:ea typeface="等线" charset="0"/>
              <a:cs typeface="Calibri" charset="0"/>
            </a:endParaRPr>
          </a:p>
        </p:txBody>
      </p:sp>
      <p:sp>
        <p:nvSpPr>
          <p:cNvPr id="423" name="Rounded rectangle"/>
          <p:cNvSpPr>
            <a:spLocks/>
          </p:cNvSpPr>
          <p:nvPr/>
        </p:nvSpPr>
        <p:spPr>
          <a:xfrm>
            <a:off x="8327349" y="2523053"/>
            <a:ext cx="22859" cy="5041583"/>
          </a:xfrm>
          <a:prstGeom prst="roundRect">
            <a:avLst>
              <a:gd name="adj" fmla="val 328185"/>
            </a:avLst>
          </a:prstGeom>
          <a:solidFill>
            <a:srgbClr val="B2D7E5"/>
          </a:solidFill>
          <a:ln w="12700" cap="flat" cmpd="sng">
            <a:noFill/>
            <a:prstDash val="solid"/>
            <a:miter/>
          </a:ln>
        </p:spPr>
        <p:txBody>
          <a:bodyPr/>
          <a:lstStyle/>
          <a:p>
            <a:endParaRPr lang="en-US"/>
          </a:p>
        </p:txBody>
      </p:sp>
      <p:sp>
        <p:nvSpPr>
          <p:cNvPr id="424" name="Rounded rectangle"/>
          <p:cNvSpPr>
            <a:spLocks/>
          </p:cNvSpPr>
          <p:nvPr/>
        </p:nvSpPr>
        <p:spPr>
          <a:xfrm>
            <a:off x="770930" y="2523053"/>
            <a:ext cx="7556420" cy="1019294"/>
          </a:xfrm>
          <a:prstGeom prst="roundRect">
            <a:avLst>
              <a:gd name="adj" fmla="val 7361"/>
            </a:avLst>
          </a:prstGeom>
          <a:solidFill>
            <a:srgbClr val="CCF1FF"/>
          </a:solidFill>
          <a:ln w="7620" cap="flat" cmpd="sng">
            <a:solidFill>
              <a:srgbClr val="B2D7E5"/>
            </a:solidFill>
            <a:prstDash val="solid"/>
            <a:round/>
          </a:ln>
        </p:spPr>
        <p:txBody>
          <a:bodyPr/>
          <a:lstStyle/>
          <a:p>
            <a:endParaRPr lang="en-US"/>
          </a:p>
        </p:txBody>
      </p:sp>
      <p:sp>
        <p:nvSpPr>
          <p:cNvPr id="425" name="Rectangle"/>
          <p:cNvSpPr>
            <a:spLocks/>
          </p:cNvSpPr>
          <p:nvPr/>
        </p:nvSpPr>
        <p:spPr>
          <a:xfrm>
            <a:off x="5561052" y="2709267"/>
            <a:ext cx="2587704" cy="2789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50"/>
              </a:lnSpc>
              <a:spcBef>
                <a:spcPts val="0"/>
              </a:spcBef>
              <a:spcAft>
                <a:spcPts val="0"/>
              </a:spcAft>
              <a:buNone/>
            </a:pPr>
            <a:r>
              <a:rPr lang="en-US" altLang="zh-CN" sz="1750" b="1" i="0" u="none" strike="noStrike" kern="1200" cap="none" spc="0" baseline="0">
                <a:solidFill>
                  <a:srgbClr val="15213F"/>
                </a:solidFill>
                <a:latin typeface="Alexandria Bold" pitchFamily="34" charset="0"/>
                <a:ea typeface="Alexandria Bold" pitchFamily="34" charset="0"/>
                <a:cs typeface="Alexandria Bold" pitchFamily="34" charset="0"/>
              </a:rPr>
              <a:t>نشر المعلومات الدقيقة</a:t>
            </a:r>
            <a:endParaRPr lang="zh-CN" altLang="en-US" sz="1750" b="0" i="0" u="none" strike="noStrike" kern="1200" cap="none" spc="0" baseline="0">
              <a:solidFill>
                <a:schemeClr val="tx1"/>
              </a:solidFill>
              <a:latin typeface="Calibri" charset="0"/>
              <a:ea typeface="等线" charset="0"/>
              <a:cs typeface="Calibri" charset="0"/>
            </a:endParaRPr>
          </a:p>
        </p:txBody>
      </p:sp>
      <p:sp>
        <p:nvSpPr>
          <p:cNvPr id="426" name="Rectangle"/>
          <p:cNvSpPr>
            <a:spLocks/>
          </p:cNvSpPr>
          <p:nvPr/>
        </p:nvSpPr>
        <p:spPr>
          <a:xfrm>
            <a:off x="957143" y="3084670"/>
            <a:ext cx="7191612" cy="2714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مكافحة الشائعات وتوفير معلومات موثوقة ومحدثة للجمهور</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427" name="Rounded rectangle"/>
          <p:cNvSpPr>
            <a:spLocks/>
          </p:cNvSpPr>
          <p:nvPr/>
        </p:nvSpPr>
        <p:spPr>
          <a:xfrm>
            <a:off x="770930" y="3863816"/>
            <a:ext cx="7556420" cy="1019293"/>
          </a:xfrm>
          <a:prstGeom prst="roundRect">
            <a:avLst>
              <a:gd name="adj" fmla="val 7361"/>
            </a:avLst>
          </a:prstGeom>
          <a:solidFill>
            <a:srgbClr val="CCF1FF"/>
          </a:solidFill>
          <a:ln w="7620" cap="flat" cmpd="sng">
            <a:solidFill>
              <a:srgbClr val="B2D7E5"/>
            </a:solidFill>
            <a:prstDash val="solid"/>
            <a:round/>
          </a:ln>
        </p:spPr>
        <p:txBody>
          <a:bodyPr/>
          <a:lstStyle/>
          <a:p>
            <a:endParaRPr lang="en-US"/>
          </a:p>
        </p:txBody>
      </p:sp>
      <p:sp>
        <p:nvSpPr>
          <p:cNvPr id="428" name="Rectangle"/>
          <p:cNvSpPr>
            <a:spLocks/>
          </p:cNvSpPr>
          <p:nvPr/>
        </p:nvSpPr>
        <p:spPr>
          <a:xfrm>
            <a:off x="5915978" y="4050029"/>
            <a:ext cx="2232779" cy="2789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50"/>
              </a:lnSpc>
              <a:spcBef>
                <a:spcPts val="0"/>
              </a:spcBef>
              <a:spcAft>
                <a:spcPts val="0"/>
              </a:spcAft>
              <a:buNone/>
            </a:pPr>
            <a:r>
              <a:rPr lang="en-US" altLang="zh-CN" sz="1750" b="1" i="0" u="none" strike="noStrike" kern="1200" cap="none" spc="0" baseline="0">
                <a:solidFill>
                  <a:srgbClr val="15213F"/>
                </a:solidFill>
                <a:latin typeface="Alexandria Bold" pitchFamily="34" charset="0"/>
                <a:ea typeface="Alexandria Bold" pitchFamily="34" charset="0"/>
                <a:cs typeface="Alexandria Bold" pitchFamily="34" charset="0"/>
              </a:rPr>
              <a:t>تنسيق جهود الإغاثة</a:t>
            </a:r>
            <a:endParaRPr lang="zh-CN" altLang="en-US" sz="1750" b="0" i="0" u="none" strike="noStrike" kern="1200" cap="none" spc="0" baseline="0">
              <a:solidFill>
                <a:schemeClr val="tx1"/>
              </a:solidFill>
              <a:latin typeface="Calibri" charset="0"/>
              <a:ea typeface="等线" charset="0"/>
              <a:cs typeface="Calibri" charset="0"/>
            </a:endParaRPr>
          </a:p>
        </p:txBody>
      </p:sp>
      <p:sp>
        <p:nvSpPr>
          <p:cNvPr id="429" name="Rectangle"/>
          <p:cNvSpPr>
            <a:spLocks/>
          </p:cNvSpPr>
          <p:nvPr/>
        </p:nvSpPr>
        <p:spPr>
          <a:xfrm>
            <a:off x="957143" y="4425434"/>
            <a:ext cx="7191612" cy="2714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ربط المتطوعين والموارد مع المتضررين بكفاءة</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430" name="Rounded rectangle"/>
          <p:cNvSpPr>
            <a:spLocks/>
          </p:cNvSpPr>
          <p:nvPr/>
        </p:nvSpPr>
        <p:spPr>
          <a:xfrm>
            <a:off x="770930" y="5204579"/>
            <a:ext cx="7556420" cy="1019293"/>
          </a:xfrm>
          <a:prstGeom prst="roundRect">
            <a:avLst>
              <a:gd name="adj" fmla="val 7361"/>
            </a:avLst>
          </a:prstGeom>
          <a:solidFill>
            <a:srgbClr val="CCF1FF"/>
          </a:solidFill>
          <a:ln w="7620" cap="flat" cmpd="sng">
            <a:solidFill>
              <a:srgbClr val="B2D7E5"/>
            </a:solidFill>
            <a:prstDash val="solid"/>
            <a:round/>
          </a:ln>
        </p:spPr>
        <p:txBody>
          <a:bodyPr/>
          <a:lstStyle/>
          <a:p>
            <a:endParaRPr lang="en-US"/>
          </a:p>
        </p:txBody>
      </p:sp>
      <p:sp>
        <p:nvSpPr>
          <p:cNvPr id="431" name="Rectangle"/>
          <p:cNvSpPr>
            <a:spLocks/>
          </p:cNvSpPr>
          <p:nvPr/>
        </p:nvSpPr>
        <p:spPr>
          <a:xfrm>
            <a:off x="5915978" y="5390793"/>
            <a:ext cx="2232779" cy="2789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50"/>
              </a:lnSpc>
              <a:spcBef>
                <a:spcPts val="0"/>
              </a:spcBef>
              <a:spcAft>
                <a:spcPts val="0"/>
              </a:spcAft>
              <a:buNone/>
            </a:pPr>
            <a:r>
              <a:rPr lang="en-US" altLang="zh-CN" sz="1750" b="1" i="0" u="none" strike="noStrike" kern="1200" cap="none" spc="0" baseline="0">
                <a:solidFill>
                  <a:srgbClr val="15213F"/>
                </a:solidFill>
                <a:latin typeface="Alexandria Bold" pitchFamily="34" charset="0"/>
                <a:ea typeface="Alexandria Bold" pitchFamily="34" charset="0"/>
                <a:cs typeface="Alexandria Bold" pitchFamily="34" charset="0"/>
              </a:rPr>
              <a:t>حشد الدعم المالي</a:t>
            </a:r>
            <a:endParaRPr lang="zh-CN" altLang="en-US" sz="1750" b="0" i="0" u="none" strike="noStrike" kern="1200" cap="none" spc="0" baseline="0">
              <a:solidFill>
                <a:schemeClr val="tx1"/>
              </a:solidFill>
              <a:latin typeface="Calibri" charset="0"/>
              <a:ea typeface="等线" charset="0"/>
              <a:cs typeface="Calibri" charset="0"/>
            </a:endParaRPr>
          </a:p>
        </p:txBody>
      </p:sp>
      <p:sp>
        <p:nvSpPr>
          <p:cNvPr id="432" name="Rectangle"/>
          <p:cNvSpPr>
            <a:spLocks/>
          </p:cNvSpPr>
          <p:nvPr/>
        </p:nvSpPr>
        <p:spPr>
          <a:xfrm>
            <a:off x="957143" y="5766197"/>
            <a:ext cx="7191612" cy="2714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جمع التبرعات بسرعة من خلال الحملات الرقمية</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433" name="Rounded rectangle"/>
          <p:cNvSpPr>
            <a:spLocks/>
          </p:cNvSpPr>
          <p:nvPr/>
        </p:nvSpPr>
        <p:spPr>
          <a:xfrm>
            <a:off x="770930" y="6545342"/>
            <a:ext cx="7556420" cy="1019293"/>
          </a:xfrm>
          <a:prstGeom prst="roundRect">
            <a:avLst>
              <a:gd name="adj" fmla="val 7361"/>
            </a:avLst>
          </a:prstGeom>
          <a:solidFill>
            <a:srgbClr val="CCF1FF"/>
          </a:solidFill>
          <a:ln w="7620" cap="flat" cmpd="sng">
            <a:solidFill>
              <a:srgbClr val="B2D7E5"/>
            </a:solidFill>
            <a:prstDash val="solid"/>
            <a:round/>
          </a:ln>
        </p:spPr>
        <p:txBody>
          <a:bodyPr/>
          <a:lstStyle/>
          <a:p>
            <a:endParaRPr lang="en-US"/>
          </a:p>
        </p:txBody>
      </p:sp>
      <p:sp>
        <p:nvSpPr>
          <p:cNvPr id="434" name="Rectangle"/>
          <p:cNvSpPr>
            <a:spLocks/>
          </p:cNvSpPr>
          <p:nvPr/>
        </p:nvSpPr>
        <p:spPr>
          <a:xfrm>
            <a:off x="5446989" y="6731556"/>
            <a:ext cx="2701766" cy="2789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50"/>
              </a:lnSpc>
              <a:spcBef>
                <a:spcPts val="0"/>
              </a:spcBef>
              <a:spcAft>
                <a:spcPts val="0"/>
              </a:spcAft>
              <a:buNone/>
            </a:pPr>
            <a:r>
              <a:rPr lang="en-US" altLang="zh-CN" sz="1750" b="1" i="0" u="none" strike="noStrike" kern="1200" cap="none" spc="0" baseline="0">
                <a:solidFill>
                  <a:srgbClr val="15213F"/>
                </a:solidFill>
                <a:latin typeface="Alexandria Bold" pitchFamily="34" charset="0"/>
                <a:ea typeface="Alexandria Bold" pitchFamily="34" charset="0"/>
                <a:cs typeface="Alexandria Bold" pitchFamily="34" charset="0"/>
              </a:rPr>
              <a:t>رصد المشاعر والاحتياجات</a:t>
            </a:r>
            <a:endParaRPr lang="zh-CN" altLang="en-US" sz="1750" b="0" i="0" u="none" strike="noStrike" kern="1200" cap="none" spc="0" baseline="0">
              <a:solidFill>
                <a:schemeClr val="tx1"/>
              </a:solidFill>
              <a:latin typeface="Calibri" charset="0"/>
              <a:ea typeface="等线" charset="0"/>
              <a:cs typeface="Calibri" charset="0"/>
            </a:endParaRPr>
          </a:p>
        </p:txBody>
      </p:sp>
      <p:sp>
        <p:nvSpPr>
          <p:cNvPr id="435" name="Rectangle"/>
          <p:cNvSpPr>
            <a:spLocks/>
          </p:cNvSpPr>
          <p:nvPr/>
        </p:nvSpPr>
        <p:spPr>
          <a:xfrm>
            <a:off x="957143" y="7106960"/>
            <a:ext cx="7191612" cy="27146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1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فهم مخاوف الجمهور واحتياجاته المتغيرة</a:t>
            </a:r>
            <a:endParaRPr lang="zh-CN" altLang="en-US" sz="14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824349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39" name="Image"/>
          <p:cNvPicPr>
            <a:picLocks noChangeAspect="1"/>
          </p:cNvPicPr>
          <p:nvPr/>
        </p:nvPicPr>
        <p:blipFill>
          <a:blip r:embed="rId4" cstate="print"/>
          <a:stretch>
            <a:fillRect/>
          </a:stretch>
        </p:blipFill>
        <p:spPr>
          <a:xfrm>
            <a:off x="218207" y="-72959"/>
            <a:ext cx="14412193" cy="8157155"/>
          </a:xfrm>
          <a:prstGeom prst="rect">
            <a:avLst/>
          </a:prstGeom>
          <a:noFill/>
          <a:ln w="12700" cap="flat" cmpd="sng">
            <a:noFill/>
            <a:prstDash val="solid"/>
            <a:miter/>
          </a:ln>
        </p:spPr>
      </p:pic>
      <p:sp>
        <p:nvSpPr>
          <p:cNvPr id="440" name="Rectangle"/>
          <p:cNvSpPr>
            <a:spLocks/>
          </p:cNvSpPr>
          <p:nvPr/>
        </p:nvSpPr>
        <p:spPr>
          <a:xfrm>
            <a:off x="5294181" y="3618667"/>
            <a:ext cx="8356162"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الشراكات الاستراتيجية في الاستجابة للأزمات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441" name="Rectangle"/>
          <p:cNvSpPr>
            <a:spLocks/>
          </p:cNvSpPr>
          <p:nvPr/>
        </p:nvSpPr>
        <p:spPr>
          <a:xfrm>
            <a:off x="573656" y="4573414"/>
            <a:ext cx="13042820"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التعاون بين القطاعات المختلفة يضاعف فعالية الاستجابة للأزمات ويضمن تغطية شاملة للاحتياجات المتنوعة.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442" name="Image"/>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895" y="2184400"/>
            <a:ext cx="3019708" cy="4529561"/>
          </a:xfrm>
          <a:prstGeom prst="rect">
            <a:avLst/>
          </a:prstGeom>
          <a:noFill/>
          <a:ln w="12700" cap="flat" cmpd="sng">
            <a:noFill/>
            <a:prstDash val="solid"/>
            <a:miter/>
          </a:ln>
        </p:spPr>
      </p:pic>
    </p:spTree>
    <p:extLst>
      <p:ext uri="{BB962C8B-B14F-4D97-AF65-F5344CB8AC3E}">
        <p14:creationId xmlns:p14="http://schemas.microsoft.com/office/powerpoint/2010/main" val="8339744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46"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sp>
        <p:nvSpPr>
          <p:cNvPr id="447" name="Rectangle"/>
          <p:cNvSpPr>
            <a:spLocks/>
          </p:cNvSpPr>
          <p:nvPr/>
        </p:nvSpPr>
        <p:spPr>
          <a:xfrm>
            <a:off x="7134106" y="1820110"/>
            <a:ext cx="6504147"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التعافي وإعادة البناء ما بعد الأزمة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448" name="Rectangle"/>
          <p:cNvSpPr>
            <a:spLocks/>
          </p:cNvSpPr>
          <p:nvPr/>
        </p:nvSpPr>
        <p:spPr>
          <a:xfrm>
            <a:off x="793790" y="2750344"/>
            <a:ext cx="1304282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الاستجابة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للأزمات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تنتهي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بتقديم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الإغاثة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الفورية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المسؤولة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تلتزم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بمساعدة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المجتمعات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التعافي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وإعادة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البناء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بشكل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أفضل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وأقوى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449" name="Rounded rectangle"/>
          <p:cNvSpPr>
            <a:spLocks/>
          </p:cNvSpPr>
          <p:nvPr/>
        </p:nvSpPr>
        <p:spPr>
          <a:xfrm>
            <a:off x="793790" y="4831675"/>
            <a:ext cx="1304282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450" name="Rounded rectangle"/>
          <p:cNvSpPr>
            <a:spLocks/>
          </p:cNvSpPr>
          <p:nvPr/>
        </p:nvSpPr>
        <p:spPr>
          <a:xfrm>
            <a:off x="11291054" y="4236363"/>
            <a:ext cx="22859" cy="595313"/>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451" name="Rounded rectangle"/>
          <p:cNvSpPr>
            <a:spLocks/>
          </p:cNvSpPr>
          <p:nvPr/>
        </p:nvSpPr>
        <p:spPr>
          <a:xfrm>
            <a:off x="11079242" y="4608433"/>
            <a:ext cx="446484" cy="446484"/>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52" name="Rectangle"/>
          <p:cNvSpPr>
            <a:spLocks/>
          </p:cNvSpPr>
          <p:nvPr/>
        </p:nvSpPr>
        <p:spPr>
          <a:xfrm>
            <a:off x="11153656" y="4645640"/>
            <a:ext cx="297656"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300"/>
              </a:lnSpc>
              <a:spcBef>
                <a:spcPts val="0"/>
              </a:spcBef>
              <a:spcAft>
                <a:spcPts val="0"/>
              </a:spcAft>
              <a:buNone/>
            </a:pPr>
            <a:r>
              <a:rPr lang="en-US" altLang="zh-CN" sz="2300" b="1" i="0" u="none" strike="noStrike" kern="1200" cap="none" spc="0" baseline="0">
                <a:solidFill>
                  <a:srgbClr val="15213F"/>
                </a:solidFill>
                <a:latin typeface="Alexandria Bold" pitchFamily="34" charset="0"/>
                <a:ea typeface="Alexandria Bold" pitchFamily="34" charset="0"/>
                <a:cs typeface="Alexandria Bold" pitchFamily="34" charset="0"/>
              </a:rPr>
              <a:t>1</a:t>
            </a:r>
            <a:endParaRPr lang="zh-CN" altLang="en-US" sz="2300" b="0" i="0" u="none" strike="noStrike" kern="1200" cap="none" spc="0" baseline="0">
              <a:solidFill>
                <a:schemeClr val="tx1"/>
              </a:solidFill>
              <a:latin typeface="Calibri" charset="0"/>
              <a:ea typeface="等线" charset="0"/>
              <a:cs typeface="Calibri" charset="0"/>
            </a:endParaRPr>
          </a:p>
        </p:txBody>
      </p:sp>
      <p:sp>
        <p:nvSpPr>
          <p:cNvPr id="453" name="Rectangle"/>
          <p:cNvSpPr>
            <a:spLocks/>
          </p:cNvSpPr>
          <p:nvPr/>
        </p:nvSpPr>
        <p:spPr>
          <a:xfrm>
            <a:off x="9996965" y="3291126"/>
            <a:ext cx="2611041"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المرحلة الأولى: الإغاثة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54" name="Rectangle"/>
          <p:cNvSpPr>
            <a:spLocks/>
          </p:cNvSpPr>
          <p:nvPr/>
        </p:nvSpPr>
        <p:spPr>
          <a:xfrm>
            <a:off x="8966716" y="3720346"/>
            <a:ext cx="467153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0-3 أشهر: الاستجابة الفورية للاحتياجات العاجلة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55" name="Rounded rectangle"/>
          <p:cNvSpPr>
            <a:spLocks/>
          </p:cNvSpPr>
          <p:nvPr/>
        </p:nvSpPr>
        <p:spPr>
          <a:xfrm>
            <a:off x="8632984" y="4831675"/>
            <a:ext cx="22859" cy="595312"/>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456" name="Rounded rectangle"/>
          <p:cNvSpPr>
            <a:spLocks/>
          </p:cNvSpPr>
          <p:nvPr/>
        </p:nvSpPr>
        <p:spPr>
          <a:xfrm>
            <a:off x="8421172" y="4608433"/>
            <a:ext cx="446483" cy="446484"/>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57" name="Rectangle"/>
          <p:cNvSpPr>
            <a:spLocks/>
          </p:cNvSpPr>
          <p:nvPr/>
        </p:nvSpPr>
        <p:spPr>
          <a:xfrm>
            <a:off x="8495586" y="4645640"/>
            <a:ext cx="297655"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300"/>
              </a:lnSpc>
              <a:spcBef>
                <a:spcPts val="0"/>
              </a:spcBef>
              <a:spcAft>
                <a:spcPts val="0"/>
              </a:spcAft>
              <a:buNone/>
            </a:pPr>
            <a:r>
              <a:rPr lang="en-US" altLang="zh-CN" sz="2300" b="1" i="0" u="none" strike="noStrike" kern="1200" cap="none" spc="0" baseline="0">
                <a:solidFill>
                  <a:srgbClr val="15213F"/>
                </a:solidFill>
                <a:latin typeface="Alexandria Bold" pitchFamily="34" charset="0"/>
                <a:ea typeface="Alexandria Bold" pitchFamily="34" charset="0"/>
                <a:cs typeface="Alexandria Bold" pitchFamily="34" charset="0"/>
              </a:rPr>
              <a:t>2</a:t>
            </a:r>
            <a:endParaRPr lang="zh-CN" altLang="en-US" sz="2300" b="0" i="0" u="none" strike="noStrike" kern="1200" cap="none" spc="0" baseline="0">
              <a:solidFill>
                <a:schemeClr val="tx1"/>
              </a:solidFill>
              <a:latin typeface="Calibri" charset="0"/>
              <a:ea typeface="等线" charset="0"/>
              <a:cs typeface="Calibri" charset="0"/>
            </a:endParaRPr>
          </a:p>
        </p:txBody>
      </p:sp>
      <p:sp>
        <p:nvSpPr>
          <p:cNvPr id="458" name="Rectangle"/>
          <p:cNvSpPr>
            <a:spLocks/>
          </p:cNvSpPr>
          <p:nvPr/>
        </p:nvSpPr>
        <p:spPr>
          <a:xfrm>
            <a:off x="7262455" y="5625464"/>
            <a:ext cx="2763798"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المرحلة الثانية: التعافي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59" name="Rectangle"/>
          <p:cNvSpPr>
            <a:spLocks/>
          </p:cNvSpPr>
          <p:nvPr/>
        </p:nvSpPr>
        <p:spPr>
          <a:xfrm>
            <a:off x="6308526" y="6054685"/>
            <a:ext cx="4671655"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3-12 شهر: إعادة بناء البنية التحتية الأساسية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60" name="Rounded rectangle"/>
          <p:cNvSpPr>
            <a:spLocks/>
          </p:cNvSpPr>
          <p:nvPr/>
        </p:nvSpPr>
        <p:spPr>
          <a:xfrm>
            <a:off x="5974794" y="4236363"/>
            <a:ext cx="22859" cy="595313"/>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461" name="Rounded rectangle"/>
          <p:cNvSpPr>
            <a:spLocks/>
          </p:cNvSpPr>
          <p:nvPr/>
        </p:nvSpPr>
        <p:spPr>
          <a:xfrm>
            <a:off x="5762982" y="4608433"/>
            <a:ext cx="446483" cy="446484"/>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62" name="Rectangle"/>
          <p:cNvSpPr>
            <a:spLocks/>
          </p:cNvSpPr>
          <p:nvPr/>
        </p:nvSpPr>
        <p:spPr>
          <a:xfrm>
            <a:off x="5837396" y="4645640"/>
            <a:ext cx="297655"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300"/>
              </a:lnSpc>
              <a:spcBef>
                <a:spcPts val="0"/>
              </a:spcBef>
              <a:spcAft>
                <a:spcPts val="0"/>
              </a:spcAft>
              <a:buNone/>
            </a:pPr>
            <a:r>
              <a:rPr lang="en-US" altLang="zh-CN" sz="2300" b="1" i="0" u="none" strike="noStrike" kern="1200" cap="none" spc="0" baseline="0">
                <a:solidFill>
                  <a:srgbClr val="15213F"/>
                </a:solidFill>
                <a:latin typeface="Alexandria Bold" pitchFamily="34" charset="0"/>
                <a:ea typeface="Alexandria Bold" pitchFamily="34" charset="0"/>
                <a:cs typeface="Alexandria Bold" pitchFamily="34" charset="0"/>
              </a:rPr>
              <a:t>3</a:t>
            </a:r>
            <a:endParaRPr lang="zh-CN" altLang="en-US" sz="2300" b="0" i="0" u="none" strike="noStrike" kern="1200" cap="none" spc="0" baseline="0">
              <a:solidFill>
                <a:schemeClr val="tx1"/>
              </a:solidFill>
              <a:latin typeface="Calibri" charset="0"/>
              <a:ea typeface="等线" charset="0"/>
              <a:cs typeface="Calibri" charset="0"/>
            </a:endParaRPr>
          </a:p>
        </p:txBody>
      </p:sp>
      <p:sp>
        <p:nvSpPr>
          <p:cNvPr id="463" name="Rectangle"/>
          <p:cNvSpPr>
            <a:spLocks/>
          </p:cNvSpPr>
          <p:nvPr/>
        </p:nvSpPr>
        <p:spPr>
          <a:xfrm>
            <a:off x="4635698" y="3291126"/>
            <a:ext cx="2701052"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المرحلة الثالثة: التنمية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64" name="Rectangle"/>
          <p:cNvSpPr>
            <a:spLocks/>
          </p:cNvSpPr>
          <p:nvPr/>
        </p:nvSpPr>
        <p:spPr>
          <a:xfrm>
            <a:off x="3650337" y="3720346"/>
            <a:ext cx="4671655"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1-3 سنوات: برامج التمكين والتنمية المستدامة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65" name="Rounded rectangle"/>
          <p:cNvSpPr>
            <a:spLocks/>
          </p:cNvSpPr>
          <p:nvPr/>
        </p:nvSpPr>
        <p:spPr>
          <a:xfrm>
            <a:off x="3316605" y="4831675"/>
            <a:ext cx="22859" cy="595312"/>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466" name="Rounded rectangle"/>
          <p:cNvSpPr>
            <a:spLocks/>
          </p:cNvSpPr>
          <p:nvPr/>
        </p:nvSpPr>
        <p:spPr>
          <a:xfrm>
            <a:off x="3104792" y="4608433"/>
            <a:ext cx="446483" cy="446484"/>
          </a:xfrm>
          <a:prstGeom prst="roundRect">
            <a:avLst>
              <a:gd name="adj" fmla="val 18671"/>
            </a:avLst>
          </a:prstGeom>
          <a:solidFill>
            <a:srgbClr val="CCF1FF"/>
          </a:solidFill>
          <a:ln w="7620" cap="flat" cmpd="sng">
            <a:solidFill>
              <a:srgbClr val="B2D7E5"/>
            </a:solidFill>
            <a:prstDash val="solid"/>
            <a:round/>
          </a:ln>
        </p:spPr>
        <p:txBody>
          <a:bodyPr/>
          <a:lstStyle/>
          <a:p>
            <a:endParaRPr lang="en-US"/>
          </a:p>
        </p:txBody>
      </p:sp>
      <p:sp>
        <p:nvSpPr>
          <p:cNvPr id="467" name="Rectangle"/>
          <p:cNvSpPr>
            <a:spLocks/>
          </p:cNvSpPr>
          <p:nvPr/>
        </p:nvSpPr>
        <p:spPr>
          <a:xfrm>
            <a:off x="3179206" y="4645640"/>
            <a:ext cx="297656" cy="37206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300"/>
              </a:lnSpc>
              <a:spcBef>
                <a:spcPts val="0"/>
              </a:spcBef>
              <a:spcAft>
                <a:spcPts val="0"/>
              </a:spcAft>
              <a:buNone/>
            </a:pPr>
            <a:r>
              <a:rPr lang="en-US" altLang="zh-CN" sz="2300" b="1" i="0" u="none" strike="noStrike" kern="1200" cap="none" spc="0" baseline="0">
                <a:solidFill>
                  <a:srgbClr val="15213F"/>
                </a:solidFill>
                <a:latin typeface="Alexandria Bold" pitchFamily="34" charset="0"/>
                <a:ea typeface="Alexandria Bold" pitchFamily="34" charset="0"/>
                <a:cs typeface="Alexandria Bold" pitchFamily="34" charset="0"/>
              </a:rPr>
              <a:t>4</a:t>
            </a:r>
            <a:endParaRPr lang="zh-CN" altLang="en-US" sz="2300" b="0" i="0" u="none" strike="noStrike" kern="1200" cap="none" spc="0" baseline="0">
              <a:solidFill>
                <a:schemeClr val="tx1"/>
              </a:solidFill>
              <a:latin typeface="Calibri" charset="0"/>
              <a:ea typeface="等线" charset="0"/>
              <a:cs typeface="Calibri" charset="0"/>
            </a:endParaRPr>
          </a:p>
        </p:txBody>
      </p:sp>
      <p:sp>
        <p:nvSpPr>
          <p:cNvPr id="468" name="Rectangle"/>
          <p:cNvSpPr>
            <a:spLocks/>
          </p:cNvSpPr>
          <p:nvPr/>
        </p:nvSpPr>
        <p:spPr>
          <a:xfrm>
            <a:off x="1961555" y="5625464"/>
            <a:ext cx="2732842"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المرحلة الرابعة: الوقاية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69" name="Rectangle"/>
          <p:cNvSpPr>
            <a:spLocks/>
          </p:cNvSpPr>
          <p:nvPr/>
        </p:nvSpPr>
        <p:spPr>
          <a:xfrm>
            <a:off x="992148" y="6054685"/>
            <a:ext cx="4671655"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مستمر: تعزيز القدرة على مواجهة أزمات مستقبلية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2042932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73"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47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4686" y="1619468"/>
            <a:ext cx="4226131" cy="6339196"/>
          </a:xfrm>
          <a:prstGeom prst="rect">
            <a:avLst/>
          </a:prstGeom>
          <a:noFill/>
          <a:ln w="12700" cap="flat" cmpd="sng">
            <a:noFill/>
            <a:prstDash val="solid"/>
            <a:miter/>
          </a:ln>
        </p:spPr>
      </p:pic>
      <p:sp>
        <p:nvSpPr>
          <p:cNvPr id="475" name="Rounded rectangle"/>
          <p:cNvSpPr>
            <a:spLocks/>
          </p:cNvSpPr>
          <p:nvPr/>
        </p:nvSpPr>
        <p:spPr>
          <a:xfrm>
            <a:off x="12493943" y="3260884"/>
            <a:ext cx="1342667"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476" name="Rectangle"/>
          <p:cNvSpPr>
            <a:spLocks/>
          </p:cNvSpPr>
          <p:nvPr/>
        </p:nvSpPr>
        <p:spPr>
          <a:xfrm>
            <a:off x="12620625" y="3328035"/>
            <a:ext cx="1089303"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الخامس</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477" name="Rectangle"/>
          <p:cNvSpPr>
            <a:spLocks/>
          </p:cNvSpPr>
          <p:nvPr/>
        </p:nvSpPr>
        <p:spPr>
          <a:xfrm>
            <a:off x="5595503" y="3960257"/>
            <a:ext cx="7556420" cy="124015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التحديات التي تواجه حملات المسؤولية الاجتماعية</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592687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81" name="Image"/>
          <p:cNvPicPr>
            <a:picLocks noChangeAspect="1"/>
          </p:cNvPicPr>
          <p:nvPr/>
        </p:nvPicPr>
        <p:blipFill>
          <a:blip r:embed="rId4" cstate="print"/>
          <a:stretch>
            <a:fillRect/>
          </a:stretch>
        </p:blipFill>
        <p:spPr>
          <a:xfrm>
            <a:off x="218207" y="72445"/>
            <a:ext cx="14412193" cy="8157155"/>
          </a:xfrm>
          <a:prstGeom prst="rect">
            <a:avLst/>
          </a:prstGeom>
          <a:noFill/>
          <a:ln w="12700" cap="flat" cmpd="sng">
            <a:noFill/>
            <a:prstDash val="solid"/>
            <a:miter/>
          </a:ln>
        </p:spPr>
      </p:pic>
      <p:sp>
        <p:nvSpPr>
          <p:cNvPr id="482" name="Rectangle"/>
          <p:cNvSpPr>
            <a:spLocks/>
          </p:cNvSpPr>
          <p:nvPr/>
        </p:nvSpPr>
        <p:spPr>
          <a:xfrm>
            <a:off x="6946529" y="648415"/>
            <a:ext cx="6703814"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التحديات المالية والموارد المحدودة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483" name="Rectangle"/>
          <p:cNvSpPr>
            <a:spLocks/>
          </p:cNvSpPr>
          <p:nvPr/>
        </p:nvSpPr>
        <p:spPr>
          <a:xfrm>
            <a:off x="793790" y="2645093"/>
            <a:ext cx="6279356"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تواجه</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العديد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صعوبة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تخصيص</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ميزانيات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كافية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خاصة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ظل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الضغوط</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الاقتصادية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والمنافسة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الشديدة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التحدي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الأكبر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هو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الموازنة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الأهداف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التجارية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والالتزامات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484" name="Rectangle"/>
          <p:cNvSpPr>
            <a:spLocks/>
          </p:cNvSpPr>
          <p:nvPr/>
        </p:nvSpPr>
        <p:spPr>
          <a:xfrm>
            <a:off x="2511266" y="4113609"/>
            <a:ext cx="4561880"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استراتيجيات التغلب على القيود المالية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85" name="Rectangle"/>
          <p:cNvSpPr>
            <a:spLocks/>
          </p:cNvSpPr>
          <p:nvPr/>
        </p:nvSpPr>
        <p:spPr>
          <a:xfrm>
            <a:off x="793790" y="4622125"/>
            <a:ext cx="6279356" cy="1865351"/>
          </a:xfrm>
          <a:prstGeom prst="rect">
            <a:avLst/>
          </a:prstGeom>
          <a:noFill/>
          <a:ln w="12700" cap="flat" cmpd="sng">
            <a:noFill/>
            <a:prstDash val="solid"/>
            <a:miter/>
          </a:ln>
        </p:spPr>
        <p:txBody>
          <a:bodyPr vert="horz" wrap="square" lIns="0" tIns="0" rIns="0" bIns="0" anchor="t" anchorCtr="0">
            <a:prstTxWarp prst="textNoShape">
              <a:avLst/>
            </a:prstTxWarp>
          </a:bodyPr>
          <a:lstStyle/>
          <a:p>
            <a:pPr marL="8001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البدء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بمشاريع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صغيرة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قابلة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للتوسع</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الشراكات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الاستراتيجية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لتقاسم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التكاليف</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استثمار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وقت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الموظفين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بدلاً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الأموال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فقط</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الاستفادة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الموارد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الرقمية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منخفضة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التكلفة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قياس</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العائد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لتبرير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الاستثمار</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486" name="Rounded rectangle"/>
          <p:cNvSpPr>
            <a:spLocks/>
          </p:cNvSpPr>
          <p:nvPr/>
        </p:nvSpPr>
        <p:spPr>
          <a:xfrm>
            <a:off x="8260912" y="2788920"/>
            <a:ext cx="5583317" cy="248006"/>
          </a:xfrm>
          <a:prstGeom prst="roundRect">
            <a:avLst>
              <a:gd name="adj" fmla="val 33611"/>
            </a:avLst>
          </a:prstGeom>
          <a:solidFill>
            <a:srgbClr val="CCF1FF"/>
          </a:solidFill>
          <a:ln w="7620" cap="flat" cmpd="sng">
            <a:solidFill>
              <a:srgbClr val="B2D7E5"/>
            </a:solidFill>
            <a:prstDash val="solid"/>
            <a:round/>
          </a:ln>
        </p:spPr>
        <p:txBody>
          <a:bodyPr/>
          <a:lstStyle/>
          <a:p>
            <a:endParaRPr lang="en-US"/>
          </a:p>
        </p:txBody>
      </p:sp>
      <p:sp>
        <p:nvSpPr>
          <p:cNvPr id="487" name="Rounded rectangle"/>
          <p:cNvSpPr>
            <a:spLocks/>
          </p:cNvSpPr>
          <p:nvPr/>
        </p:nvSpPr>
        <p:spPr>
          <a:xfrm>
            <a:off x="11499294" y="2788920"/>
            <a:ext cx="2344936" cy="248006"/>
          </a:xfrm>
          <a:prstGeom prst="roundRect">
            <a:avLst>
              <a:gd name="adj" fmla="val 33611"/>
            </a:avLst>
          </a:prstGeom>
          <a:solidFill>
            <a:srgbClr val="00AEEF"/>
          </a:solidFill>
          <a:ln w="12700" cap="flat" cmpd="sng">
            <a:noFill/>
            <a:prstDash val="solid"/>
            <a:miter/>
          </a:ln>
        </p:spPr>
        <p:txBody>
          <a:bodyPr/>
          <a:lstStyle/>
          <a:p>
            <a:endParaRPr lang="en-US"/>
          </a:p>
        </p:txBody>
      </p:sp>
      <p:sp>
        <p:nvSpPr>
          <p:cNvPr id="488" name="Rectangle"/>
          <p:cNvSpPr>
            <a:spLocks/>
          </p:cNvSpPr>
          <p:nvPr/>
        </p:nvSpPr>
        <p:spPr>
          <a:xfrm>
            <a:off x="7564874" y="2788920"/>
            <a:ext cx="547211"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42%</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89" name="Rectangle"/>
          <p:cNvSpPr>
            <a:spLocks/>
          </p:cNvSpPr>
          <p:nvPr/>
        </p:nvSpPr>
        <p:spPr>
          <a:xfrm>
            <a:off x="11363325" y="328493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المؤسسات الصغيرة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90" name="Rectangle"/>
          <p:cNvSpPr>
            <a:spLocks/>
          </p:cNvSpPr>
          <p:nvPr/>
        </p:nvSpPr>
        <p:spPr>
          <a:xfrm>
            <a:off x="7564874" y="3793450"/>
            <a:ext cx="6279356"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تعتبر الموارد المحدودة عائقاً رئيسياً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491" name="Rounded rectangle"/>
          <p:cNvSpPr>
            <a:spLocks/>
          </p:cNvSpPr>
          <p:nvPr/>
        </p:nvSpPr>
        <p:spPr>
          <a:xfrm>
            <a:off x="8273058" y="4607004"/>
            <a:ext cx="5571173" cy="248006"/>
          </a:xfrm>
          <a:prstGeom prst="roundRect">
            <a:avLst>
              <a:gd name="adj" fmla="val 33611"/>
            </a:avLst>
          </a:prstGeom>
          <a:solidFill>
            <a:srgbClr val="CCF1FF"/>
          </a:solidFill>
          <a:ln w="7620" cap="flat" cmpd="sng">
            <a:solidFill>
              <a:srgbClr val="B2D7E5"/>
            </a:solidFill>
            <a:prstDash val="solid"/>
            <a:round/>
          </a:ln>
        </p:spPr>
        <p:txBody>
          <a:bodyPr/>
          <a:lstStyle/>
          <a:p>
            <a:endParaRPr lang="en-US"/>
          </a:p>
        </p:txBody>
      </p:sp>
      <p:sp>
        <p:nvSpPr>
          <p:cNvPr id="492" name="Rounded rectangle"/>
          <p:cNvSpPr>
            <a:spLocks/>
          </p:cNvSpPr>
          <p:nvPr/>
        </p:nvSpPr>
        <p:spPr>
          <a:xfrm>
            <a:off x="10055901" y="4607004"/>
            <a:ext cx="3788330" cy="248006"/>
          </a:xfrm>
          <a:prstGeom prst="roundRect">
            <a:avLst>
              <a:gd name="adj" fmla="val 33611"/>
            </a:avLst>
          </a:prstGeom>
          <a:solidFill>
            <a:srgbClr val="00AEEF"/>
          </a:solidFill>
          <a:ln w="12700" cap="flat" cmpd="sng">
            <a:noFill/>
            <a:prstDash val="solid"/>
            <a:miter/>
          </a:ln>
        </p:spPr>
        <p:txBody>
          <a:bodyPr/>
          <a:lstStyle/>
          <a:p>
            <a:endParaRPr lang="en-US"/>
          </a:p>
        </p:txBody>
      </p:sp>
      <p:sp>
        <p:nvSpPr>
          <p:cNvPr id="493" name="Rectangle"/>
          <p:cNvSpPr>
            <a:spLocks/>
          </p:cNvSpPr>
          <p:nvPr/>
        </p:nvSpPr>
        <p:spPr>
          <a:xfrm>
            <a:off x="7564874" y="4607004"/>
            <a:ext cx="559356"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95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68%</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94" name="Rectangle"/>
          <p:cNvSpPr>
            <a:spLocks/>
          </p:cNvSpPr>
          <p:nvPr/>
        </p:nvSpPr>
        <p:spPr>
          <a:xfrm>
            <a:off x="11363325" y="5103019"/>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الحلول الإبداعية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495" name="Rectangle"/>
          <p:cNvSpPr>
            <a:spLocks/>
          </p:cNvSpPr>
          <p:nvPr/>
        </p:nvSpPr>
        <p:spPr>
          <a:xfrm>
            <a:off x="7564874" y="5611535"/>
            <a:ext cx="627935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استخدام التطوع والشراكات لتعويض النقص المالي</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2738373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499" name="Image"/>
          <p:cNvPicPr>
            <a:picLocks noChangeAspect="1"/>
          </p:cNvPicPr>
          <p:nvPr/>
        </p:nvPicPr>
        <p:blipFill>
          <a:blip r:embed="rId4" cstate="print"/>
          <a:stretch>
            <a:fillRect/>
          </a:stretch>
        </p:blipFill>
        <p:spPr>
          <a:xfrm>
            <a:off x="218207" y="36222"/>
            <a:ext cx="14412193" cy="8157155"/>
          </a:xfrm>
          <a:prstGeom prst="rect">
            <a:avLst/>
          </a:prstGeom>
          <a:noFill/>
          <a:ln w="12700" cap="flat" cmpd="sng">
            <a:noFill/>
            <a:prstDash val="solid"/>
            <a:miter/>
          </a:ln>
        </p:spPr>
      </p:pic>
      <p:sp>
        <p:nvSpPr>
          <p:cNvPr id="500" name="Rectangle"/>
          <p:cNvSpPr>
            <a:spLocks/>
          </p:cNvSpPr>
          <p:nvPr/>
        </p:nvSpPr>
        <p:spPr>
          <a:xfrm>
            <a:off x="4925378" y="681125"/>
            <a:ext cx="8995172"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التحدي الأكبر: الشك في النوايا (Greenwashing)</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501" name="Rectangle"/>
          <p:cNvSpPr>
            <a:spLocks/>
          </p:cNvSpPr>
          <p:nvPr/>
        </p:nvSpPr>
        <p:spPr>
          <a:xfrm>
            <a:off x="793790" y="2496026"/>
            <a:ext cx="13042820"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أحد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أكبر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التحديات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تواجه</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هو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شك</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الجمهور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نوايا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خاصة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انتشار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ممارسات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الغسل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الأخضر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التسويق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الزائف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حيث</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تدعي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التزاماً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اجتماعياً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بيئياً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دون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أفعال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حقيقية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502" name="Rounded rectangle"/>
          <p:cNvSpPr>
            <a:spLocks/>
          </p:cNvSpPr>
          <p:nvPr/>
        </p:nvSpPr>
        <p:spPr>
          <a:xfrm>
            <a:off x="9621322" y="3354348"/>
            <a:ext cx="4215289" cy="3272195"/>
          </a:xfrm>
          <a:prstGeom prst="roundRect">
            <a:avLst>
              <a:gd name="adj" fmla="val 2546"/>
            </a:avLst>
          </a:prstGeom>
          <a:solidFill>
            <a:srgbClr val="CCF1FF"/>
          </a:solidFill>
          <a:ln w="7620" cap="flat" cmpd="sng">
            <a:solidFill>
              <a:srgbClr val="B2D7E5"/>
            </a:solidFill>
            <a:prstDash val="solid"/>
            <a:round/>
          </a:ln>
        </p:spPr>
        <p:txBody>
          <a:bodyPr/>
          <a:lstStyle/>
          <a:p>
            <a:endParaRPr lang="en-US"/>
          </a:p>
        </p:txBody>
      </p:sp>
      <p:sp>
        <p:nvSpPr>
          <p:cNvPr id="503" name="Rectangle"/>
          <p:cNvSpPr>
            <a:spLocks/>
          </p:cNvSpPr>
          <p:nvPr/>
        </p:nvSpPr>
        <p:spPr>
          <a:xfrm>
            <a:off x="11019353" y="3560326"/>
            <a:ext cx="2611278"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مظاهر الغسل الأخضر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04" name="Rectangle"/>
          <p:cNvSpPr>
            <a:spLocks/>
          </p:cNvSpPr>
          <p:nvPr/>
        </p:nvSpPr>
        <p:spPr>
          <a:xfrm>
            <a:off x="9827299" y="3989545"/>
            <a:ext cx="3803333" cy="2431017"/>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ادعاءات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مبالغ</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غير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مدعومة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بأدلة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التركيز</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جانب</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واحد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وتجاهل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الأثر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الكلي</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استخدام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مصطلحات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غامضة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مثل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صديق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للبيئة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إعلانية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ضخمة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مقابل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أفعال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محدودة</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505" name="Rounded rectangle"/>
          <p:cNvSpPr>
            <a:spLocks/>
          </p:cNvSpPr>
          <p:nvPr/>
        </p:nvSpPr>
        <p:spPr>
          <a:xfrm>
            <a:off x="5207556" y="3354348"/>
            <a:ext cx="4215408" cy="3272195"/>
          </a:xfrm>
          <a:prstGeom prst="roundRect">
            <a:avLst>
              <a:gd name="adj" fmla="val 2546"/>
            </a:avLst>
          </a:prstGeom>
          <a:solidFill>
            <a:srgbClr val="CCF1FF"/>
          </a:solidFill>
          <a:ln w="7620" cap="flat" cmpd="sng">
            <a:solidFill>
              <a:srgbClr val="B2D7E5"/>
            </a:solidFill>
            <a:prstDash val="solid"/>
            <a:round/>
          </a:ln>
        </p:spPr>
        <p:txBody>
          <a:bodyPr/>
          <a:lstStyle/>
          <a:p>
            <a:endParaRPr lang="en-US"/>
          </a:p>
        </p:txBody>
      </p:sp>
      <p:sp>
        <p:nvSpPr>
          <p:cNvPr id="506" name="Rectangle"/>
          <p:cNvSpPr>
            <a:spLocks/>
          </p:cNvSpPr>
          <p:nvPr/>
        </p:nvSpPr>
        <p:spPr>
          <a:xfrm>
            <a:off x="6148149" y="3560326"/>
            <a:ext cx="3068836"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عواقب فقدان المصداقية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07" name="Rectangle"/>
          <p:cNvSpPr>
            <a:spLocks/>
          </p:cNvSpPr>
          <p:nvPr/>
        </p:nvSpPr>
        <p:spPr>
          <a:xfrm>
            <a:off x="5413534" y="3989545"/>
            <a:ext cx="3803452" cy="1795939"/>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فقدان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ثقة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الجمهور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بشكل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دائم</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انتشار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سمعة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سلبية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وسائل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التواصل</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مقاطعة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العملاء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للعلامة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التجارية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تداعيات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قانونية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وغرامات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محتملة</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508" name="Rounded rectangle"/>
          <p:cNvSpPr>
            <a:spLocks/>
          </p:cNvSpPr>
          <p:nvPr/>
        </p:nvSpPr>
        <p:spPr>
          <a:xfrm>
            <a:off x="793909" y="3354348"/>
            <a:ext cx="4215289" cy="3272195"/>
          </a:xfrm>
          <a:prstGeom prst="roundRect">
            <a:avLst>
              <a:gd name="adj" fmla="val 2546"/>
            </a:avLst>
          </a:prstGeom>
          <a:solidFill>
            <a:srgbClr val="CCF1FF"/>
          </a:solidFill>
          <a:ln w="7620" cap="flat" cmpd="sng">
            <a:solidFill>
              <a:srgbClr val="B2D7E5"/>
            </a:solidFill>
            <a:prstDash val="solid"/>
            <a:round/>
          </a:ln>
        </p:spPr>
        <p:txBody>
          <a:bodyPr/>
          <a:lstStyle/>
          <a:p>
            <a:endParaRPr lang="en-US"/>
          </a:p>
        </p:txBody>
      </p:sp>
      <p:sp>
        <p:nvSpPr>
          <p:cNvPr id="509" name="Rectangle"/>
          <p:cNvSpPr>
            <a:spLocks/>
          </p:cNvSpPr>
          <p:nvPr/>
        </p:nvSpPr>
        <p:spPr>
          <a:xfrm>
            <a:off x="1801297" y="3560326"/>
            <a:ext cx="3001923"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بناء المصداقية الحقيقية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10" name="Rectangle"/>
          <p:cNvSpPr>
            <a:spLocks/>
          </p:cNvSpPr>
          <p:nvPr/>
        </p:nvSpPr>
        <p:spPr>
          <a:xfrm>
            <a:off x="999887" y="3989545"/>
            <a:ext cx="3803333" cy="1795939"/>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الشفافية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الكاملة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التقارير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والبيانات</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التدقيق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والمراجعة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جهات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مستقلة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الاعتراف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بالتحديات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والأخطاء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بصراحة</a:t>
            </a:r>
            <a:endParaRPr lang="en-US" altLang="zh-CN" sz="1550" b="0" i="0" u="none" strike="noStrike" kern="1200" cap="none" spc="0" baseline="0" dirty="0">
              <a:solidFill>
                <a:schemeClr val="tx1"/>
              </a:solidFill>
              <a:latin typeface="Calibri" charset="0"/>
              <a:ea typeface="等线" charset="0"/>
              <a:cs typeface="Calibri" charset="0"/>
            </a:endParaRPr>
          </a:p>
          <a:p>
            <a:pPr marL="342900" indent="-342900" algn="r" rtl="1">
              <a:lnSpc>
                <a:spcPts val="2500"/>
              </a:lnSpc>
              <a:spcBef>
                <a:spcPts val="0"/>
              </a:spcBef>
              <a:spcAft>
                <a:spcPts val="0"/>
              </a:spcAft>
              <a:buClrTx/>
              <a:buChar char="•"/>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الاتساق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القول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والفعل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المدى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الطويل</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360057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514" name="Image"/>
          <p:cNvPicPr>
            <a:picLocks noChangeAspect="1"/>
          </p:cNvPicPr>
          <p:nvPr/>
        </p:nvPicPr>
        <p:blipFill>
          <a:blip r:embed="rId4" cstate="print"/>
          <a:stretch>
            <a:fillRect/>
          </a:stretch>
        </p:blipFill>
        <p:spPr>
          <a:xfrm>
            <a:off x="218207" y="36222"/>
            <a:ext cx="14412193" cy="8157155"/>
          </a:xfrm>
          <a:prstGeom prst="rect">
            <a:avLst/>
          </a:prstGeom>
          <a:noFill/>
          <a:ln w="12700" cap="flat" cmpd="sng">
            <a:noFill/>
            <a:prstDash val="solid"/>
            <a:miter/>
          </a:ln>
        </p:spPr>
      </p:pic>
      <p:pic>
        <p:nvPicPr>
          <p:cNvPr id="51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4315" y="1912883"/>
            <a:ext cx="3920649" cy="5880973"/>
          </a:xfrm>
          <a:prstGeom prst="rect">
            <a:avLst/>
          </a:prstGeom>
          <a:noFill/>
          <a:ln w="12700" cap="flat" cmpd="sng">
            <a:noFill/>
            <a:prstDash val="solid"/>
            <a:miter/>
          </a:ln>
        </p:spPr>
      </p:pic>
      <p:sp>
        <p:nvSpPr>
          <p:cNvPr id="516" name="Rectangle"/>
          <p:cNvSpPr>
            <a:spLocks/>
          </p:cNvSpPr>
          <p:nvPr/>
        </p:nvSpPr>
        <p:spPr>
          <a:xfrm>
            <a:off x="6296739" y="818911"/>
            <a:ext cx="7539870" cy="47124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700"/>
              </a:lnSpc>
              <a:spcBef>
                <a:spcPts val="0"/>
              </a:spcBef>
              <a:spcAft>
                <a:spcPts val="0"/>
              </a:spcAft>
              <a:buNone/>
            </a:pPr>
            <a:r>
              <a:rPr lang="en-US" altLang="zh-CN" sz="2950" b="1" i="0" u="none" strike="noStrike" kern="1200" cap="none" spc="0" baseline="0">
                <a:solidFill>
                  <a:srgbClr val="000000"/>
                </a:solidFill>
                <a:latin typeface="Alexandria Bold" pitchFamily="34" charset="0"/>
                <a:ea typeface="Alexandria Bold" pitchFamily="34" charset="0"/>
                <a:cs typeface="Alexandria Bold" pitchFamily="34" charset="0"/>
              </a:rPr>
              <a:t>قياس الأثر الاجتماعي والتحديات المنهجية</a:t>
            </a:r>
            <a:endParaRPr lang="zh-CN" altLang="en-US" sz="2950" b="0" i="0" u="none" strike="noStrike" kern="1200" cap="none" spc="0" baseline="0">
              <a:solidFill>
                <a:schemeClr val="tx1"/>
              </a:solidFill>
              <a:latin typeface="Calibri" charset="0"/>
              <a:ea typeface="等线" charset="0"/>
              <a:cs typeface="Calibri" charset="0"/>
            </a:endParaRPr>
          </a:p>
        </p:txBody>
      </p:sp>
      <p:sp>
        <p:nvSpPr>
          <p:cNvPr id="517" name="Rectangle"/>
          <p:cNvSpPr>
            <a:spLocks/>
          </p:cNvSpPr>
          <p:nvPr/>
        </p:nvSpPr>
        <p:spPr>
          <a:xfrm>
            <a:off x="6280189" y="1558766"/>
            <a:ext cx="7556420" cy="58840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قياس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الأثر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الحقيقي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لحملات</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يمثل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تحدياً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كبيراً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حيث</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يصعب</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قياس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التغيير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الملموس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بنفس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الطريقة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التي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تقاس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بها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النتائج</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المالية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518" name="Rounded rectangle"/>
          <p:cNvSpPr>
            <a:spLocks/>
          </p:cNvSpPr>
          <p:nvPr/>
        </p:nvSpPr>
        <p:spPr>
          <a:xfrm>
            <a:off x="6280189" y="2348627"/>
            <a:ext cx="7556420" cy="1131212"/>
          </a:xfrm>
          <a:prstGeom prst="roundRect">
            <a:avLst>
              <a:gd name="adj" fmla="val 7000"/>
            </a:avLst>
          </a:prstGeom>
          <a:solidFill>
            <a:srgbClr val="FFFFFF"/>
          </a:solidFill>
          <a:ln w="22860" cap="flat" cmpd="sng">
            <a:solidFill>
              <a:srgbClr val="B2D7E5"/>
            </a:solidFill>
            <a:prstDash val="solid"/>
            <a:round/>
          </a:ln>
        </p:spPr>
        <p:txBody>
          <a:bodyPr/>
          <a:lstStyle/>
          <a:p>
            <a:endParaRPr lang="en-US"/>
          </a:p>
        </p:txBody>
      </p:sp>
      <p:sp>
        <p:nvSpPr>
          <p:cNvPr id="519" name="Rounded rectangle"/>
          <p:cNvSpPr>
            <a:spLocks/>
          </p:cNvSpPr>
          <p:nvPr/>
        </p:nvSpPr>
        <p:spPr>
          <a:xfrm>
            <a:off x="13059608" y="2371487"/>
            <a:ext cx="754142" cy="1085493"/>
          </a:xfrm>
          <a:prstGeom prst="roundRect">
            <a:avLst>
              <a:gd name="adj" fmla="val 6861"/>
            </a:avLst>
          </a:prstGeom>
          <a:solidFill>
            <a:srgbClr val="CCF1FF"/>
          </a:solidFill>
          <a:ln w="12700" cap="flat" cmpd="sng">
            <a:noFill/>
            <a:prstDash val="solid"/>
            <a:miter/>
          </a:ln>
        </p:spPr>
        <p:txBody>
          <a:bodyPr/>
          <a:lstStyle/>
          <a:p>
            <a:endParaRPr lang="en-US"/>
          </a:p>
        </p:txBody>
      </p:sp>
      <p:sp>
        <p:nvSpPr>
          <p:cNvPr id="520" name="Rectangle"/>
          <p:cNvSpPr>
            <a:spLocks/>
          </p:cNvSpPr>
          <p:nvPr/>
        </p:nvSpPr>
        <p:spPr>
          <a:xfrm>
            <a:off x="13291542" y="2737484"/>
            <a:ext cx="282772" cy="35349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200"/>
              </a:lnSpc>
              <a:spcBef>
                <a:spcPts val="0"/>
              </a:spcBef>
              <a:spcAft>
                <a:spcPts val="0"/>
              </a:spcAft>
              <a:buNone/>
            </a:pPr>
            <a:r>
              <a:rPr lang="en-US" altLang="zh-CN" sz="2200" b="1" i="0" u="none" strike="noStrike" kern="1200" cap="none" spc="0" baseline="0">
                <a:solidFill>
                  <a:srgbClr val="15213F"/>
                </a:solidFill>
                <a:latin typeface="Alexandria Bold" pitchFamily="34" charset="0"/>
                <a:ea typeface="Alexandria Bold" pitchFamily="34" charset="0"/>
                <a:cs typeface="Alexandria Bold" pitchFamily="34" charset="0"/>
              </a:rPr>
              <a:t>1</a:t>
            </a:r>
            <a:endParaRPr lang="zh-CN" altLang="en-US" sz="2200" b="0" i="0" u="none" strike="noStrike" kern="1200" cap="none" spc="0" baseline="0">
              <a:solidFill>
                <a:schemeClr val="tx1"/>
              </a:solidFill>
              <a:latin typeface="Calibri" charset="0"/>
              <a:ea typeface="等线" charset="0"/>
              <a:cs typeface="Calibri" charset="0"/>
            </a:endParaRPr>
          </a:p>
        </p:txBody>
      </p:sp>
      <p:sp>
        <p:nvSpPr>
          <p:cNvPr id="521" name="Rectangle"/>
          <p:cNvSpPr>
            <a:spLocks/>
          </p:cNvSpPr>
          <p:nvPr/>
        </p:nvSpPr>
        <p:spPr>
          <a:xfrm>
            <a:off x="9941005" y="2559962"/>
            <a:ext cx="2939534" cy="2946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تحديد المؤشرات الصحيحة</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522" name="Rectangle"/>
          <p:cNvSpPr>
            <a:spLocks/>
          </p:cNvSpPr>
          <p:nvPr/>
        </p:nvSpPr>
        <p:spPr>
          <a:xfrm>
            <a:off x="6491526" y="2962037"/>
            <a:ext cx="6389013" cy="2942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450" b="0" i="0" u="none" strike="noStrike" kern="1200" cap="none" spc="0" baseline="0">
                <a:solidFill>
                  <a:srgbClr val="15213F"/>
                </a:solidFill>
                <a:latin typeface="Alexandria" pitchFamily="2" charset="-78"/>
                <a:ea typeface="Alexandria" pitchFamily="2" charset="-78"/>
                <a:cs typeface="Alexandria" pitchFamily="2" charset="-78"/>
              </a:rPr>
              <a:t>اختيار مقاييس كمية ونوعية تعكس الأثر الحقيقي وليس مجرد الأنشطة</a:t>
            </a:r>
            <a:endParaRPr lang="zh-CN" altLang="en-US" sz="1450" b="0" i="0" u="none" strike="noStrike" kern="1200" cap="none" spc="0" baseline="0">
              <a:solidFill>
                <a:schemeClr val="tx1"/>
              </a:solidFill>
              <a:latin typeface="Calibri" charset="0"/>
              <a:ea typeface="等线" charset="0"/>
              <a:cs typeface="Calibri" charset="0"/>
            </a:endParaRPr>
          </a:p>
        </p:txBody>
      </p:sp>
      <p:sp>
        <p:nvSpPr>
          <p:cNvPr id="523" name="Rounded rectangle"/>
          <p:cNvSpPr>
            <a:spLocks/>
          </p:cNvSpPr>
          <p:nvPr/>
        </p:nvSpPr>
        <p:spPr>
          <a:xfrm>
            <a:off x="6280189" y="3658910"/>
            <a:ext cx="7556420" cy="1131213"/>
          </a:xfrm>
          <a:prstGeom prst="roundRect">
            <a:avLst>
              <a:gd name="adj" fmla="val 7000"/>
            </a:avLst>
          </a:prstGeom>
          <a:solidFill>
            <a:srgbClr val="FFFFFF"/>
          </a:solidFill>
          <a:ln w="22860" cap="flat" cmpd="sng">
            <a:solidFill>
              <a:srgbClr val="B2D7E5"/>
            </a:solidFill>
            <a:prstDash val="solid"/>
            <a:round/>
          </a:ln>
        </p:spPr>
        <p:txBody>
          <a:bodyPr/>
          <a:lstStyle/>
          <a:p>
            <a:endParaRPr lang="en-US"/>
          </a:p>
        </p:txBody>
      </p:sp>
      <p:sp>
        <p:nvSpPr>
          <p:cNvPr id="524" name="Rounded rectangle"/>
          <p:cNvSpPr>
            <a:spLocks/>
          </p:cNvSpPr>
          <p:nvPr/>
        </p:nvSpPr>
        <p:spPr>
          <a:xfrm>
            <a:off x="13059608" y="3681770"/>
            <a:ext cx="754142" cy="1085493"/>
          </a:xfrm>
          <a:prstGeom prst="roundRect">
            <a:avLst>
              <a:gd name="adj" fmla="val 6861"/>
            </a:avLst>
          </a:prstGeom>
          <a:solidFill>
            <a:srgbClr val="CCF1FF"/>
          </a:solidFill>
          <a:ln w="12700" cap="flat" cmpd="sng">
            <a:noFill/>
            <a:prstDash val="solid"/>
            <a:miter/>
          </a:ln>
        </p:spPr>
        <p:txBody>
          <a:bodyPr/>
          <a:lstStyle/>
          <a:p>
            <a:endParaRPr lang="en-US"/>
          </a:p>
        </p:txBody>
      </p:sp>
      <p:sp>
        <p:nvSpPr>
          <p:cNvPr id="525" name="Rectangle"/>
          <p:cNvSpPr>
            <a:spLocks/>
          </p:cNvSpPr>
          <p:nvPr/>
        </p:nvSpPr>
        <p:spPr>
          <a:xfrm>
            <a:off x="13291542" y="4047767"/>
            <a:ext cx="282772" cy="35349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200"/>
              </a:lnSpc>
              <a:spcBef>
                <a:spcPts val="0"/>
              </a:spcBef>
              <a:spcAft>
                <a:spcPts val="0"/>
              </a:spcAft>
              <a:buNone/>
            </a:pPr>
            <a:r>
              <a:rPr lang="en-US" altLang="zh-CN" sz="2200" b="1" i="0" u="none" strike="noStrike" kern="1200" cap="none" spc="0" baseline="0">
                <a:solidFill>
                  <a:srgbClr val="15213F"/>
                </a:solidFill>
                <a:latin typeface="Alexandria Bold" pitchFamily="34" charset="0"/>
                <a:ea typeface="Alexandria Bold" pitchFamily="34" charset="0"/>
                <a:cs typeface="Alexandria Bold" pitchFamily="34" charset="0"/>
              </a:rPr>
              <a:t>2</a:t>
            </a:r>
            <a:endParaRPr lang="zh-CN" altLang="en-US" sz="2200" b="0" i="0" u="none" strike="noStrike" kern="1200" cap="none" spc="0" baseline="0">
              <a:solidFill>
                <a:schemeClr val="tx1"/>
              </a:solidFill>
              <a:latin typeface="Calibri" charset="0"/>
              <a:ea typeface="等线" charset="0"/>
              <a:cs typeface="Calibri" charset="0"/>
            </a:endParaRPr>
          </a:p>
        </p:txBody>
      </p:sp>
      <p:sp>
        <p:nvSpPr>
          <p:cNvPr id="526" name="Rectangle"/>
          <p:cNvSpPr>
            <a:spLocks/>
          </p:cNvSpPr>
          <p:nvPr/>
        </p:nvSpPr>
        <p:spPr>
          <a:xfrm>
            <a:off x="10313312" y="3870246"/>
            <a:ext cx="2567226" cy="29468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جمع البيانات الموثوقة</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527" name="Rectangle"/>
          <p:cNvSpPr>
            <a:spLocks/>
          </p:cNvSpPr>
          <p:nvPr/>
        </p:nvSpPr>
        <p:spPr>
          <a:xfrm>
            <a:off x="6491526" y="4272320"/>
            <a:ext cx="6389013" cy="2942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450" b="0" i="0" u="none" strike="noStrike" kern="1200" cap="none" spc="0" baseline="0">
                <a:solidFill>
                  <a:srgbClr val="15213F"/>
                </a:solidFill>
                <a:latin typeface="Alexandria" pitchFamily="2" charset="-78"/>
                <a:ea typeface="Alexandria" pitchFamily="2" charset="-78"/>
                <a:cs typeface="Alexandria" pitchFamily="2" charset="-78"/>
              </a:rPr>
              <a:t>تطوير أنظمة منهجية لجمع بيانات دقيقة من المستفيدين والمجتمع</a:t>
            </a:r>
            <a:endParaRPr lang="zh-CN" altLang="en-US" sz="1450" b="0" i="0" u="none" strike="noStrike" kern="1200" cap="none" spc="0" baseline="0">
              <a:solidFill>
                <a:schemeClr val="tx1"/>
              </a:solidFill>
              <a:latin typeface="Calibri" charset="0"/>
              <a:ea typeface="等线" charset="0"/>
              <a:cs typeface="Calibri" charset="0"/>
            </a:endParaRPr>
          </a:p>
        </p:txBody>
      </p:sp>
      <p:sp>
        <p:nvSpPr>
          <p:cNvPr id="528" name="Rounded rectangle"/>
          <p:cNvSpPr>
            <a:spLocks/>
          </p:cNvSpPr>
          <p:nvPr/>
        </p:nvSpPr>
        <p:spPr>
          <a:xfrm>
            <a:off x="6280189" y="4969193"/>
            <a:ext cx="7556420" cy="1131213"/>
          </a:xfrm>
          <a:prstGeom prst="roundRect">
            <a:avLst>
              <a:gd name="adj" fmla="val 7000"/>
            </a:avLst>
          </a:prstGeom>
          <a:solidFill>
            <a:srgbClr val="FFFFFF"/>
          </a:solidFill>
          <a:ln w="22860" cap="flat" cmpd="sng">
            <a:solidFill>
              <a:srgbClr val="B2D7E5"/>
            </a:solidFill>
            <a:prstDash val="solid"/>
            <a:round/>
          </a:ln>
        </p:spPr>
        <p:txBody>
          <a:bodyPr/>
          <a:lstStyle/>
          <a:p>
            <a:endParaRPr lang="en-US"/>
          </a:p>
        </p:txBody>
      </p:sp>
      <p:sp>
        <p:nvSpPr>
          <p:cNvPr id="529" name="Rounded rectangle"/>
          <p:cNvSpPr>
            <a:spLocks/>
          </p:cNvSpPr>
          <p:nvPr/>
        </p:nvSpPr>
        <p:spPr>
          <a:xfrm>
            <a:off x="13059608" y="4992053"/>
            <a:ext cx="754142" cy="1085492"/>
          </a:xfrm>
          <a:prstGeom prst="roundRect">
            <a:avLst>
              <a:gd name="adj" fmla="val 6861"/>
            </a:avLst>
          </a:prstGeom>
          <a:solidFill>
            <a:srgbClr val="CCF1FF"/>
          </a:solidFill>
          <a:ln w="12700" cap="flat" cmpd="sng">
            <a:noFill/>
            <a:prstDash val="solid"/>
            <a:miter/>
          </a:ln>
        </p:spPr>
        <p:txBody>
          <a:bodyPr/>
          <a:lstStyle/>
          <a:p>
            <a:endParaRPr lang="en-US"/>
          </a:p>
        </p:txBody>
      </p:sp>
      <p:sp>
        <p:nvSpPr>
          <p:cNvPr id="530" name="Rectangle"/>
          <p:cNvSpPr>
            <a:spLocks/>
          </p:cNvSpPr>
          <p:nvPr/>
        </p:nvSpPr>
        <p:spPr>
          <a:xfrm>
            <a:off x="13291542" y="5358051"/>
            <a:ext cx="282772" cy="35349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200"/>
              </a:lnSpc>
              <a:spcBef>
                <a:spcPts val="0"/>
              </a:spcBef>
              <a:spcAft>
                <a:spcPts val="0"/>
              </a:spcAft>
              <a:buNone/>
            </a:pPr>
            <a:r>
              <a:rPr lang="en-US" altLang="zh-CN" sz="2200" b="1" i="0" u="none" strike="noStrike" kern="1200" cap="none" spc="0" baseline="0">
                <a:solidFill>
                  <a:srgbClr val="15213F"/>
                </a:solidFill>
                <a:latin typeface="Alexandria Bold" pitchFamily="34" charset="0"/>
                <a:ea typeface="Alexandria Bold" pitchFamily="34" charset="0"/>
                <a:cs typeface="Alexandria Bold" pitchFamily="34" charset="0"/>
              </a:rPr>
              <a:t>3</a:t>
            </a:r>
            <a:endParaRPr lang="zh-CN" altLang="en-US" sz="2200" b="0" i="0" u="none" strike="noStrike" kern="1200" cap="none" spc="0" baseline="0">
              <a:solidFill>
                <a:schemeClr val="tx1"/>
              </a:solidFill>
              <a:latin typeface="Calibri" charset="0"/>
              <a:ea typeface="等线" charset="0"/>
              <a:cs typeface="Calibri" charset="0"/>
            </a:endParaRPr>
          </a:p>
        </p:txBody>
      </p:sp>
      <p:sp>
        <p:nvSpPr>
          <p:cNvPr id="531" name="Rectangle"/>
          <p:cNvSpPr>
            <a:spLocks/>
          </p:cNvSpPr>
          <p:nvPr/>
        </p:nvSpPr>
        <p:spPr>
          <a:xfrm>
            <a:off x="10523696" y="5180528"/>
            <a:ext cx="2356842" cy="2946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عزل الأثر الصافي</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532" name="Rectangle"/>
          <p:cNvSpPr>
            <a:spLocks/>
          </p:cNvSpPr>
          <p:nvPr/>
        </p:nvSpPr>
        <p:spPr>
          <a:xfrm>
            <a:off x="6491526" y="5582602"/>
            <a:ext cx="6389013" cy="29420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450" b="0" i="0" u="none" strike="noStrike" kern="1200" cap="none" spc="0" baseline="0">
                <a:solidFill>
                  <a:srgbClr val="15213F"/>
                </a:solidFill>
                <a:latin typeface="Alexandria" pitchFamily="2" charset="-78"/>
                <a:ea typeface="Alexandria" pitchFamily="2" charset="-78"/>
                <a:cs typeface="Alexandria" pitchFamily="2" charset="-78"/>
              </a:rPr>
              <a:t>فصل تأثير الحملة عن العوامل الخارجية الأخرى</a:t>
            </a:r>
            <a:endParaRPr lang="zh-CN" altLang="en-US" sz="1450" b="0" i="0" u="none" strike="noStrike" kern="1200" cap="none" spc="0" baseline="0">
              <a:solidFill>
                <a:schemeClr val="tx1"/>
              </a:solidFill>
              <a:latin typeface="Calibri" charset="0"/>
              <a:ea typeface="等线" charset="0"/>
              <a:cs typeface="Calibri" charset="0"/>
            </a:endParaRPr>
          </a:p>
        </p:txBody>
      </p:sp>
      <p:sp>
        <p:nvSpPr>
          <p:cNvPr id="533" name="Rounded rectangle"/>
          <p:cNvSpPr>
            <a:spLocks/>
          </p:cNvSpPr>
          <p:nvPr/>
        </p:nvSpPr>
        <p:spPr>
          <a:xfrm>
            <a:off x="6280189" y="6279475"/>
            <a:ext cx="7556420" cy="1131213"/>
          </a:xfrm>
          <a:prstGeom prst="roundRect">
            <a:avLst>
              <a:gd name="adj" fmla="val 7000"/>
            </a:avLst>
          </a:prstGeom>
          <a:solidFill>
            <a:srgbClr val="FFFFFF"/>
          </a:solidFill>
          <a:ln w="22860" cap="flat" cmpd="sng">
            <a:solidFill>
              <a:srgbClr val="B2D7E5"/>
            </a:solidFill>
            <a:prstDash val="solid"/>
            <a:round/>
          </a:ln>
        </p:spPr>
        <p:txBody>
          <a:bodyPr/>
          <a:lstStyle/>
          <a:p>
            <a:endParaRPr lang="en-US"/>
          </a:p>
        </p:txBody>
      </p:sp>
      <p:sp>
        <p:nvSpPr>
          <p:cNvPr id="534" name="Rounded rectangle"/>
          <p:cNvSpPr>
            <a:spLocks/>
          </p:cNvSpPr>
          <p:nvPr/>
        </p:nvSpPr>
        <p:spPr>
          <a:xfrm>
            <a:off x="13059608" y="6302335"/>
            <a:ext cx="754142" cy="1085492"/>
          </a:xfrm>
          <a:prstGeom prst="roundRect">
            <a:avLst>
              <a:gd name="adj" fmla="val 6861"/>
            </a:avLst>
          </a:prstGeom>
          <a:solidFill>
            <a:srgbClr val="CCF1FF"/>
          </a:solidFill>
          <a:ln w="12700" cap="flat" cmpd="sng">
            <a:noFill/>
            <a:prstDash val="solid"/>
            <a:miter/>
          </a:ln>
        </p:spPr>
        <p:txBody>
          <a:bodyPr/>
          <a:lstStyle/>
          <a:p>
            <a:endParaRPr lang="en-US"/>
          </a:p>
        </p:txBody>
      </p:sp>
      <p:sp>
        <p:nvSpPr>
          <p:cNvPr id="535" name="Rectangle"/>
          <p:cNvSpPr>
            <a:spLocks/>
          </p:cNvSpPr>
          <p:nvPr/>
        </p:nvSpPr>
        <p:spPr>
          <a:xfrm>
            <a:off x="13291542" y="6668333"/>
            <a:ext cx="282772" cy="35349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200"/>
              </a:lnSpc>
              <a:spcBef>
                <a:spcPts val="0"/>
              </a:spcBef>
              <a:spcAft>
                <a:spcPts val="0"/>
              </a:spcAft>
              <a:buNone/>
            </a:pPr>
            <a:r>
              <a:rPr lang="en-US" altLang="zh-CN" sz="2200" b="1" i="0" u="none" strike="noStrike" kern="1200" cap="none" spc="0" baseline="0">
                <a:solidFill>
                  <a:srgbClr val="15213F"/>
                </a:solidFill>
                <a:latin typeface="Alexandria Bold" pitchFamily="34" charset="0"/>
                <a:ea typeface="Alexandria Bold" pitchFamily="34" charset="0"/>
                <a:cs typeface="Alexandria Bold" pitchFamily="34" charset="0"/>
              </a:rPr>
              <a:t>4</a:t>
            </a:r>
            <a:endParaRPr lang="zh-CN" altLang="en-US" sz="2200" b="0" i="0" u="none" strike="noStrike" kern="1200" cap="none" spc="0" baseline="0">
              <a:solidFill>
                <a:schemeClr val="tx1"/>
              </a:solidFill>
              <a:latin typeface="Calibri" charset="0"/>
              <a:ea typeface="等线" charset="0"/>
              <a:cs typeface="Calibri" charset="0"/>
            </a:endParaRPr>
          </a:p>
        </p:txBody>
      </p:sp>
      <p:sp>
        <p:nvSpPr>
          <p:cNvPr id="536" name="Rectangle"/>
          <p:cNvSpPr>
            <a:spLocks/>
          </p:cNvSpPr>
          <p:nvPr/>
        </p:nvSpPr>
        <p:spPr>
          <a:xfrm>
            <a:off x="10523696" y="6490810"/>
            <a:ext cx="2356842" cy="2946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القياس طويل الأمد</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537" name="Rectangle"/>
          <p:cNvSpPr>
            <a:spLocks/>
          </p:cNvSpPr>
          <p:nvPr/>
        </p:nvSpPr>
        <p:spPr>
          <a:xfrm>
            <a:off x="6491526" y="6892885"/>
            <a:ext cx="6389013" cy="29420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450" b="0" i="0" u="none" strike="noStrike" kern="1200" cap="none" spc="0" baseline="0">
                <a:solidFill>
                  <a:srgbClr val="15213F"/>
                </a:solidFill>
                <a:latin typeface="Alexandria" pitchFamily="2" charset="-78"/>
                <a:ea typeface="Alexandria" pitchFamily="2" charset="-78"/>
                <a:cs typeface="Alexandria" pitchFamily="2" charset="-78"/>
              </a:rPr>
              <a:t>تتبع الأثر على مدى سنوات وليس فقط خلال فترة الحملة</a:t>
            </a:r>
            <a:endParaRPr lang="zh-CN" altLang="en-US" sz="14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0596099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541" name="Image"/>
          <p:cNvPicPr>
            <a:picLocks noChangeAspect="1"/>
          </p:cNvPicPr>
          <p:nvPr/>
        </p:nvPicPr>
        <p:blipFill>
          <a:blip r:embed="rId4" cstate="print"/>
          <a:stretch>
            <a:fillRect/>
          </a:stretch>
        </p:blipFill>
        <p:spPr>
          <a:xfrm>
            <a:off x="414260" y="-221667"/>
            <a:ext cx="14412193" cy="8157155"/>
          </a:xfrm>
          <a:prstGeom prst="rect">
            <a:avLst/>
          </a:prstGeom>
          <a:noFill/>
          <a:ln w="12700" cap="flat" cmpd="sng">
            <a:noFill/>
            <a:prstDash val="solid"/>
            <a:miter/>
          </a:ln>
        </p:spPr>
      </p:pic>
      <p:sp>
        <p:nvSpPr>
          <p:cNvPr id="542" name="Rectangle"/>
          <p:cNvSpPr>
            <a:spLocks/>
          </p:cNvSpPr>
          <p:nvPr/>
        </p:nvSpPr>
        <p:spPr>
          <a:xfrm>
            <a:off x="8079819" y="645003"/>
            <a:ext cx="5708928"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التحديات الثقافية والاجتماعية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543" name="Rectangle"/>
          <p:cNvSpPr>
            <a:spLocks/>
          </p:cNvSpPr>
          <p:nvPr/>
        </p:nvSpPr>
        <p:spPr>
          <a:xfrm>
            <a:off x="4592241" y="2179915"/>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الحساسية الثقافية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44" name="Rectangle"/>
          <p:cNvSpPr>
            <a:spLocks/>
          </p:cNvSpPr>
          <p:nvPr/>
        </p:nvSpPr>
        <p:spPr>
          <a:xfrm>
            <a:off x="793790" y="2688431"/>
            <a:ext cx="6279356"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فهم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واحترام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القيم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والعادات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المحلية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أمر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بالغ</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الأهمية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لنجاح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ينجح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مجتمع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يفشل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آخر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545" name="Rounded rectangle"/>
          <p:cNvSpPr>
            <a:spLocks/>
          </p:cNvSpPr>
          <p:nvPr/>
        </p:nvSpPr>
        <p:spPr>
          <a:xfrm>
            <a:off x="6973967" y="3652183"/>
            <a:ext cx="99179" cy="99179"/>
          </a:xfrm>
          <a:prstGeom prst="roundRect">
            <a:avLst>
              <a:gd name="adj" fmla="val 460986"/>
            </a:avLst>
          </a:prstGeom>
          <a:solidFill>
            <a:srgbClr val="00AEEF"/>
          </a:solidFill>
          <a:ln w="12700" cap="flat" cmpd="sng">
            <a:noFill/>
            <a:prstDash val="solid"/>
            <a:miter/>
          </a:ln>
        </p:spPr>
        <p:txBody>
          <a:bodyPr/>
          <a:lstStyle/>
          <a:p>
            <a:endParaRPr lang="en-US"/>
          </a:p>
        </p:txBody>
      </p:sp>
      <p:sp>
        <p:nvSpPr>
          <p:cNvPr id="546" name="Rectangle"/>
          <p:cNvSpPr>
            <a:spLocks/>
          </p:cNvSpPr>
          <p:nvPr/>
        </p:nvSpPr>
        <p:spPr>
          <a:xfrm>
            <a:off x="4294703" y="3546753"/>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التحيز اللاواعي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47" name="Rectangle"/>
          <p:cNvSpPr>
            <a:spLocks/>
          </p:cNvSpPr>
          <p:nvPr/>
        </p:nvSpPr>
        <p:spPr>
          <a:xfrm>
            <a:off x="793790" y="4055268"/>
            <a:ext cx="598181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افتراضات خاطئة حول احتياجات المجتمع</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48" name="Rounded rectangle"/>
          <p:cNvSpPr>
            <a:spLocks/>
          </p:cNvSpPr>
          <p:nvPr/>
        </p:nvSpPr>
        <p:spPr>
          <a:xfrm>
            <a:off x="6973967" y="4875074"/>
            <a:ext cx="99179" cy="99178"/>
          </a:xfrm>
          <a:prstGeom prst="roundRect">
            <a:avLst>
              <a:gd name="adj" fmla="val 460986"/>
            </a:avLst>
          </a:prstGeom>
          <a:solidFill>
            <a:srgbClr val="00AEEF"/>
          </a:solidFill>
          <a:ln w="12700" cap="flat" cmpd="sng">
            <a:noFill/>
            <a:prstDash val="solid"/>
            <a:miter/>
          </a:ln>
        </p:spPr>
        <p:txBody>
          <a:bodyPr/>
          <a:lstStyle/>
          <a:p>
            <a:endParaRPr lang="en-US"/>
          </a:p>
        </p:txBody>
      </p:sp>
      <p:sp>
        <p:nvSpPr>
          <p:cNvPr id="549" name="Rectangle"/>
          <p:cNvSpPr>
            <a:spLocks/>
          </p:cNvSpPr>
          <p:nvPr/>
        </p:nvSpPr>
        <p:spPr>
          <a:xfrm>
            <a:off x="4294703" y="4769644"/>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الحواجز اللغوية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50" name="Rectangle"/>
          <p:cNvSpPr>
            <a:spLocks/>
          </p:cNvSpPr>
          <p:nvPr/>
        </p:nvSpPr>
        <p:spPr>
          <a:xfrm>
            <a:off x="793790" y="5278160"/>
            <a:ext cx="5981819"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صعوبة التواصل الفعال مع بعض الفئات</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51" name="Rounded rectangle"/>
          <p:cNvSpPr>
            <a:spLocks/>
          </p:cNvSpPr>
          <p:nvPr/>
        </p:nvSpPr>
        <p:spPr>
          <a:xfrm>
            <a:off x="6973967" y="6097965"/>
            <a:ext cx="99179" cy="99179"/>
          </a:xfrm>
          <a:prstGeom prst="roundRect">
            <a:avLst>
              <a:gd name="adj" fmla="val 460986"/>
            </a:avLst>
          </a:prstGeom>
          <a:solidFill>
            <a:srgbClr val="00AEEF"/>
          </a:solidFill>
          <a:ln w="12700" cap="flat" cmpd="sng">
            <a:noFill/>
            <a:prstDash val="solid"/>
            <a:miter/>
          </a:ln>
        </p:spPr>
        <p:txBody>
          <a:bodyPr/>
          <a:lstStyle/>
          <a:p>
            <a:endParaRPr lang="en-US"/>
          </a:p>
        </p:txBody>
      </p:sp>
      <p:sp>
        <p:nvSpPr>
          <p:cNvPr id="552" name="Rectangle"/>
          <p:cNvSpPr>
            <a:spLocks/>
          </p:cNvSpPr>
          <p:nvPr/>
        </p:nvSpPr>
        <p:spPr>
          <a:xfrm>
            <a:off x="4294703" y="5992535"/>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مقاومة التغيير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53" name="Rectangle"/>
          <p:cNvSpPr>
            <a:spLocks/>
          </p:cNvSpPr>
          <p:nvPr/>
        </p:nvSpPr>
        <p:spPr>
          <a:xfrm>
            <a:off x="793790" y="6501051"/>
            <a:ext cx="598181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رفض بعض المجتمعات للتدخلات الخارجية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54" name="Rounded rectangle"/>
          <p:cNvSpPr>
            <a:spLocks/>
          </p:cNvSpPr>
          <p:nvPr/>
        </p:nvSpPr>
        <p:spPr>
          <a:xfrm>
            <a:off x="7421998" y="1981557"/>
            <a:ext cx="6565107" cy="5060275"/>
          </a:xfrm>
          <a:prstGeom prst="roundRect">
            <a:avLst>
              <a:gd name="adj" fmla="val 2824"/>
            </a:avLst>
          </a:prstGeom>
          <a:solidFill>
            <a:srgbClr val="00AEEF"/>
          </a:solidFill>
          <a:ln w="12700" cap="flat" cmpd="sng">
            <a:noFill/>
            <a:prstDash val="solid"/>
            <a:miter/>
          </a:ln>
        </p:spPr>
        <p:txBody>
          <a:bodyPr/>
          <a:lstStyle/>
          <a:p>
            <a:endParaRPr lang="en-US"/>
          </a:p>
        </p:txBody>
      </p:sp>
      <p:sp>
        <p:nvSpPr>
          <p:cNvPr id="555" name="Rectangle"/>
          <p:cNvSpPr>
            <a:spLocks/>
          </p:cNvSpPr>
          <p:nvPr/>
        </p:nvSpPr>
        <p:spPr>
          <a:xfrm>
            <a:off x="11307843" y="3042733"/>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000000"/>
                </a:solidFill>
                <a:latin typeface="Alexandria Bold" pitchFamily="34" charset="0"/>
                <a:ea typeface="Alexandria Bold" pitchFamily="34" charset="0"/>
                <a:cs typeface="Alexandria Bold" pitchFamily="34" charset="0"/>
              </a:rPr>
              <a:t>نهج الحل الأمثل</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56" name="Rectangle"/>
          <p:cNvSpPr>
            <a:spLocks/>
          </p:cNvSpPr>
          <p:nvPr/>
        </p:nvSpPr>
        <p:spPr>
          <a:xfrm>
            <a:off x="7620357" y="3896499"/>
            <a:ext cx="6168390"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المشاركة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المجتمعية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الحقيقية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البداية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حيث</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يصبح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المجتمع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شريكاً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التخطيط</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والتنفيذ</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وليس</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مجرد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مستفيد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الاستماع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الفعّال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والتكيف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المستمر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هما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مفتاح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النجاح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365014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560" name="Image"/>
          <p:cNvPicPr>
            <a:picLocks noChangeAspect="1"/>
          </p:cNvPicPr>
          <p:nvPr/>
        </p:nvPicPr>
        <p:blipFill>
          <a:blip r:embed="rId4" cstate="print"/>
          <a:stretch>
            <a:fillRect/>
          </a:stretch>
        </p:blipFill>
        <p:spPr>
          <a:xfrm>
            <a:off x="218207" y="0"/>
            <a:ext cx="14412193" cy="8157155"/>
          </a:xfrm>
          <a:prstGeom prst="rect">
            <a:avLst/>
          </a:prstGeom>
          <a:noFill/>
          <a:ln w="12700" cap="flat" cmpd="sng">
            <a:noFill/>
            <a:prstDash val="solid"/>
            <a:miter/>
          </a:ln>
        </p:spPr>
      </p:pic>
      <p:sp>
        <p:nvSpPr>
          <p:cNvPr id="561" name="Rectangle"/>
          <p:cNvSpPr>
            <a:spLocks/>
          </p:cNvSpPr>
          <p:nvPr/>
        </p:nvSpPr>
        <p:spPr>
          <a:xfrm>
            <a:off x="6033254" y="729908"/>
            <a:ext cx="7803356"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إدارة التوقعات وضغوط أصحاب المصلحة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562" name="Rectangle"/>
          <p:cNvSpPr>
            <a:spLocks/>
          </p:cNvSpPr>
          <p:nvPr/>
        </p:nvSpPr>
        <p:spPr>
          <a:xfrm>
            <a:off x="793790" y="2008346"/>
            <a:ext cx="1304282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تواجه</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ضغوطاً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متضاربة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مختلف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أصحاب</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المصلحة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يجعل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تحقيق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التوازن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تحدياً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معقداً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563" name="Rectangle"/>
          <p:cNvSpPr>
            <a:spLocks/>
          </p:cNvSpPr>
          <p:nvPr/>
        </p:nvSpPr>
        <p:spPr>
          <a:xfrm>
            <a:off x="9597628" y="2784396"/>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المساهمون</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64" name="Rectangle"/>
          <p:cNvSpPr>
            <a:spLocks/>
          </p:cNvSpPr>
          <p:nvPr/>
        </p:nvSpPr>
        <p:spPr>
          <a:xfrm>
            <a:off x="9597628" y="3213616"/>
            <a:ext cx="4238982"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يطالبون بعوائد مالية قوية قصيرة الأمد</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6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66"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63173" y="3673971"/>
            <a:ext cx="279082" cy="279083"/>
          </a:xfrm>
          <a:prstGeom prst="rect">
            <a:avLst/>
          </a:prstGeom>
          <a:noFill/>
          <a:ln w="12700" cap="flat" cmpd="sng">
            <a:noFill/>
            <a:prstDash val="solid"/>
            <a:miter/>
          </a:ln>
        </p:spPr>
      </p:pic>
      <p:sp>
        <p:nvSpPr>
          <p:cNvPr id="567" name="Rectangle"/>
          <p:cNvSpPr>
            <a:spLocks/>
          </p:cNvSpPr>
          <p:nvPr/>
        </p:nvSpPr>
        <p:spPr>
          <a:xfrm>
            <a:off x="2551748" y="278439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العملاء</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68" name="Rectangle"/>
          <p:cNvSpPr>
            <a:spLocks/>
          </p:cNvSpPr>
          <p:nvPr/>
        </p:nvSpPr>
        <p:spPr>
          <a:xfrm>
            <a:off x="793790" y="3213616"/>
            <a:ext cx="4238862"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يتوقعون التزاماً اجتماعياً حقيقياً وأصيلاً</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69"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70"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587788" y="3673971"/>
            <a:ext cx="279082" cy="279083"/>
          </a:xfrm>
          <a:prstGeom prst="rect">
            <a:avLst/>
          </a:prstGeom>
          <a:noFill/>
          <a:ln w="12700" cap="flat" cmpd="sng">
            <a:noFill/>
            <a:prstDash val="solid"/>
            <a:miter/>
          </a:ln>
        </p:spPr>
      </p:pic>
      <p:sp>
        <p:nvSpPr>
          <p:cNvPr id="571" name="Rectangle"/>
          <p:cNvSpPr>
            <a:spLocks/>
          </p:cNvSpPr>
          <p:nvPr/>
        </p:nvSpPr>
        <p:spPr>
          <a:xfrm>
            <a:off x="2154912" y="429934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الموظفون</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72" name="Rectangle"/>
          <p:cNvSpPr>
            <a:spLocks/>
          </p:cNvSpPr>
          <p:nvPr/>
        </p:nvSpPr>
        <p:spPr>
          <a:xfrm>
            <a:off x="793790" y="4728567"/>
            <a:ext cx="3842028"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يرغبون في العمل لمؤسسة ذات قيم وهدف</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73" name="Image"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74" name="Image" descr="preencoded.pn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999976" y="4691955"/>
            <a:ext cx="279082" cy="279083"/>
          </a:xfrm>
          <a:prstGeom prst="rect">
            <a:avLst/>
          </a:prstGeom>
          <a:noFill/>
          <a:ln w="12700" cap="flat" cmpd="sng">
            <a:noFill/>
            <a:prstDash val="solid"/>
            <a:miter/>
          </a:ln>
        </p:spPr>
      </p:pic>
      <p:sp>
        <p:nvSpPr>
          <p:cNvPr id="575" name="Rectangle"/>
          <p:cNvSpPr>
            <a:spLocks/>
          </p:cNvSpPr>
          <p:nvPr/>
        </p:nvSpPr>
        <p:spPr>
          <a:xfrm>
            <a:off x="2551748" y="6131957"/>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الجهات التنظيمية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76" name="Rectangle"/>
          <p:cNvSpPr>
            <a:spLocks/>
          </p:cNvSpPr>
          <p:nvPr/>
        </p:nvSpPr>
        <p:spPr>
          <a:xfrm>
            <a:off x="793790" y="6561177"/>
            <a:ext cx="4238862"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تفرض متطلبات امتثال متزايدة</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77" name="Image" descr="preencoded.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78" name="Image" descr="preencoded.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587788" y="5709940"/>
            <a:ext cx="279082" cy="279082"/>
          </a:xfrm>
          <a:prstGeom prst="rect">
            <a:avLst/>
          </a:prstGeom>
          <a:noFill/>
          <a:ln w="12700" cap="flat" cmpd="sng">
            <a:noFill/>
            <a:prstDash val="solid"/>
            <a:miter/>
          </a:ln>
        </p:spPr>
      </p:pic>
      <p:sp>
        <p:nvSpPr>
          <p:cNvPr id="579" name="Rectangle"/>
          <p:cNvSpPr>
            <a:spLocks/>
          </p:cNvSpPr>
          <p:nvPr/>
        </p:nvSpPr>
        <p:spPr>
          <a:xfrm>
            <a:off x="9597628" y="6131957"/>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المجتمع المحلي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80" name="Rectangle"/>
          <p:cNvSpPr>
            <a:spLocks/>
          </p:cNvSpPr>
          <p:nvPr/>
        </p:nvSpPr>
        <p:spPr>
          <a:xfrm>
            <a:off x="9597628" y="6561177"/>
            <a:ext cx="4238982"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يتطلع لأثر ملموس ومستدام</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81" name="Image" descr="preencoded.pn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82" name="Image" descr="preencoded.pn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763173" y="5709940"/>
            <a:ext cx="279082" cy="279082"/>
          </a:xfrm>
          <a:prstGeom prst="rect">
            <a:avLst/>
          </a:prstGeom>
          <a:noFill/>
          <a:ln w="12700" cap="flat" cmpd="sng">
            <a:noFill/>
            <a:prstDash val="solid"/>
            <a:miter/>
          </a:ln>
        </p:spPr>
      </p:pic>
      <p:sp>
        <p:nvSpPr>
          <p:cNvPr id="583" name="Rectangle"/>
          <p:cNvSpPr>
            <a:spLocks/>
          </p:cNvSpPr>
          <p:nvPr/>
        </p:nvSpPr>
        <p:spPr>
          <a:xfrm>
            <a:off x="9994463" y="4458176"/>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وسائل الإعلام</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84" name="Rectangle"/>
          <p:cNvSpPr>
            <a:spLocks/>
          </p:cNvSpPr>
          <p:nvPr/>
        </p:nvSpPr>
        <p:spPr>
          <a:xfrm>
            <a:off x="9994463" y="4887397"/>
            <a:ext cx="3842146"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تراقب وتنتقد بدقة وتبحث عن القصص</a:t>
            </a:r>
            <a:endParaRPr lang="zh-CN" altLang="en-US" sz="1550" b="0" i="0" u="none" strike="noStrike" kern="1200" cap="none" spc="0" baseline="0">
              <a:solidFill>
                <a:schemeClr val="tx1"/>
              </a:solidFill>
              <a:latin typeface="Calibri" charset="0"/>
              <a:ea typeface="等线" charset="0"/>
              <a:cs typeface="Calibri" charset="0"/>
            </a:endParaRPr>
          </a:p>
        </p:txBody>
      </p:sp>
      <p:pic>
        <p:nvPicPr>
          <p:cNvPr id="585" name="Image" descr="preencoded.pn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032653" y="2549128"/>
            <a:ext cx="4564975" cy="4564975"/>
          </a:xfrm>
          <a:prstGeom prst="rect">
            <a:avLst/>
          </a:prstGeom>
          <a:noFill/>
          <a:ln w="12700" cap="flat" cmpd="sng">
            <a:noFill/>
            <a:prstDash val="solid"/>
            <a:miter/>
          </a:ln>
        </p:spPr>
      </p:pic>
      <p:pic>
        <p:nvPicPr>
          <p:cNvPr id="586" name="Image" descr="preencoded.png"/>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8350984" y="4691955"/>
            <a:ext cx="279082" cy="279083"/>
          </a:xfrm>
          <a:prstGeom prst="rect">
            <a:avLst/>
          </a:prstGeom>
          <a:noFill/>
          <a:ln w="12700" cap="flat" cmpd="sng">
            <a:noFill/>
            <a:prstDash val="solid"/>
            <a:miter/>
          </a:ln>
        </p:spPr>
      </p:pic>
    </p:spTree>
    <p:extLst>
      <p:ext uri="{BB962C8B-B14F-4D97-AF65-F5344CB8AC3E}">
        <p14:creationId xmlns:p14="http://schemas.microsoft.com/office/powerpoint/2010/main" val="4763281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590" name="Image"/>
          <p:cNvPicPr>
            <a:picLocks noChangeAspect="1"/>
          </p:cNvPicPr>
          <p:nvPr/>
        </p:nvPicPr>
        <p:blipFill>
          <a:blip r:embed="rId4" cstate="print"/>
          <a:stretch>
            <a:fillRect/>
          </a:stretch>
        </p:blipFill>
        <p:spPr>
          <a:xfrm>
            <a:off x="218207" y="-60575"/>
            <a:ext cx="14412193" cy="8157155"/>
          </a:xfrm>
          <a:prstGeom prst="rect">
            <a:avLst/>
          </a:prstGeom>
          <a:noFill/>
          <a:ln w="12700" cap="flat" cmpd="sng">
            <a:noFill/>
            <a:prstDash val="solid"/>
            <a:miter/>
          </a:ln>
        </p:spPr>
      </p:pic>
      <p:sp>
        <p:nvSpPr>
          <p:cNvPr id="591" name="Rectangle"/>
          <p:cNvSpPr>
            <a:spLocks/>
          </p:cNvSpPr>
          <p:nvPr/>
        </p:nvSpPr>
        <p:spPr>
          <a:xfrm>
            <a:off x="7840385" y="2283500"/>
            <a:ext cx="5996227"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التحديات التشغيلية والتنظيمية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592" name="Rounded rectangle"/>
          <p:cNvSpPr>
            <a:spLocks/>
          </p:cNvSpPr>
          <p:nvPr/>
        </p:nvSpPr>
        <p:spPr>
          <a:xfrm>
            <a:off x="10724674" y="3176468"/>
            <a:ext cx="3111937" cy="2769512"/>
          </a:xfrm>
          <a:prstGeom prst="roundRect">
            <a:avLst>
              <a:gd name="adj" fmla="val 3009"/>
            </a:avLst>
          </a:prstGeom>
          <a:solidFill>
            <a:srgbClr val="FFFFFF"/>
          </a:solidFill>
          <a:ln w="22860" cap="flat" cmpd="sng">
            <a:solidFill>
              <a:srgbClr val="B2D7E5"/>
            </a:solidFill>
            <a:prstDash val="solid"/>
            <a:round/>
          </a:ln>
        </p:spPr>
        <p:txBody>
          <a:bodyPr/>
          <a:lstStyle/>
          <a:p>
            <a:endParaRPr lang="en-US"/>
          </a:p>
        </p:txBody>
      </p:sp>
      <p:sp>
        <p:nvSpPr>
          <p:cNvPr id="593" name="Rectangle"/>
          <p:cNvSpPr>
            <a:spLocks/>
          </p:cNvSpPr>
          <p:nvPr/>
        </p:nvSpPr>
        <p:spPr>
          <a:xfrm>
            <a:off x="11134487" y="339768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نقص الخبرة الداخلية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94" name="Rectangle"/>
          <p:cNvSpPr>
            <a:spLocks/>
          </p:cNvSpPr>
          <p:nvPr/>
        </p:nvSpPr>
        <p:spPr>
          <a:xfrm>
            <a:off x="10945892" y="3826907"/>
            <a:ext cx="2669500"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عدم وجود فريق متخصص في إدارة برامج المسؤولية الاجتماعية، مما يؤدي إلى نقص في الرؤية الاستراتيجية والتنفيذ الفعال.</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95" name="Rounded rectangle"/>
          <p:cNvSpPr>
            <a:spLocks/>
          </p:cNvSpPr>
          <p:nvPr/>
        </p:nvSpPr>
        <p:spPr>
          <a:xfrm>
            <a:off x="7414379" y="3176468"/>
            <a:ext cx="3111937" cy="2769512"/>
          </a:xfrm>
          <a:prstGeom prst="roundRect">
            <a:avLst>
              <a:gd name="adj" fmla="val 3009"/>
            </a:avLst>
          </a:prstGeom>
          <a:solidFill>
            <a:srgbClr val="FFFFFF"/>
          </a:solidFill>
          <a:ln w="22860" cap="flat" cmpd="sng">
            <a:solidFill>
              <a:srgbClr val="B2D7E5"/>
            </a:solidFill>
            <a:prstDash val="solid"/>
            <a:round/>
          </a:ln>
        </p:spPr>
        <p:txBody>
          <a:bodyPr/>
          <a:lstStyle/>
          <a:p>
            <a:endParaRPr lang="en-US"/>
          </a:p>
        </p:txBody>
      </p:sp>
      <p:sp>
        <p:nvSpPr>
          <p:cNvPr id="596" name="Rectangle"/>
          <p:cNvSpPr>
            <a:spLocks/>
          </p:cNvSpPr>
          <p:nvPr/>
        </p:nvSpPr>
        <p:spPr>
          <a:xfrm>
            <a:off x="7635597" y="3397687"/>
            <a:ext cx="2669500"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صعوبة التنسيق الداخلي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597" name="Rectangle"/>
          <p:cNvSpPr>
            <a:spLocks/>
          </p:cNvSpPr>
          <p:nvPr/>
        </p:nvSpPr>
        <p:spPr>
          <a:xfrm>
            <a:off x="7635597" y="4137064"/>
            <a:ext cx="2669500" cy="158769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ضعف التعاون بين الأقسام المختلفة ودمج المسؤولية الاجتماعية في عمليات المؤسسة الأساسية بدلاً من كونها نشاطاً منعزلاً.</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598" name="Rounded rectangle"/>
          <p:cNvSpPr>
            <a:spLocks/>
          </p:cNvSpPr>
          <p:nvPr/>
        </p:nvSpPr>
        <p:spPr>
          <a:xfrm>
            <a:off x="4104084" y="3176468"/>
            <a:ext cx="3111937" cy="2769512"/>
          </a:xfrm>
          <a:prstGeom prst="roundRect">
            <a:avLst>
              <a:gd name="adj" fmla="val 3009"/>
            </a:avLst>
          </a:prstGeom>
          <a:solidFill>
            <a:srgbClr val="FFFFFF"/>
          </a:solidFill>
          <a:ln w="22860" cap="flat" cmpd="sng">
            <a:solidFill>
              <a:srgbClr val="B2D7E5"/>
            </a:solidFill>
            <a:prstDash val="solid"/>
            <a:round/>
          </a:ln>
        </p:spPr>
        <p:txBody>
          <a:bodyPr/>
          <a:lstStyle/>
          <a:p>
            <a:endParaRPr lang="en-US"/>
          </a:p>
        </p:txBody>
      </p:sp>
      <p:sp>
        <p:nvSpPr>
          <p:cNvPr id="599" name="Rectangle"/>
          <p:cNvSpPr>
            <a:spLocks/>
          </p:cNvSpPr>
          <p:nvPr/>
        </p:nvSpPr>
        <p:spPr>
          <a:xfrm>
            <a:off x="4325303" y="3397687"/>
            <a:ext cx="2669499"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الاستدامة طويلة الأمد</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00" name="Rectangle"/>
          <p:cNvSpPr>
            <a:spLocks/>
          </p:cNvSpPr>
          <p:nvPr/>
        </p:nvSpPr>
        <p:spPr>
          <a:xfrm>
            <a:off x="4325303" y="4137064"/>
            <a:ext cx="2669499"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الحفاظ على الزخم والالتزام عبر السنوات، وليس فقط كحملات موسمية أو استجابة لضغوط مؤقتة.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601" name="Rounded rectangle"/>
          <p:cNvSpPr>
            <a:spLocks/>
          </p:cNvSpPr>
          <p:nvPr/>
        </p:nvSpPr>
        <p:spPr>
          <a:xfrm>
            <a:off x="793790" y="3176468"/>
            <a:ext cx="3111937" cy="2769512"/>
          </a:xfrm>
          <a:prstGeom prst="roundRect">
            <a:avLst>
              <a:gd name="adj" fmla="val 3009"/>
            </a:avLst>
          </a:prstGeom>
          <a:solidFill>
            <a:srgbClr val="FFFFFF"/>
          </a:solidFill>
          <a:ln w="22860" cap="flat" cmpd="sng">
            <a:solidFill>
              <a:srgbClr val="B2D7E5"/>
            </a:solidFill>
            <a:prstDash val="solid"/>
            <a:round/>
          </a:ln>
        </p:spPr>
        <p:txBody>
          <a:bodyPr/>
          <a:lstStyle/>
          <a:p>
            <a:endParaRPr lang="en-US"/>
          </a:p>
        </p:txBody>
      </p:sp>
      <p:sp>
        <p:nvSpPr>
          <p:cNvPr id="602" name="Rectangle"/>
          <p:cNvSpPr>
            <a:spLocks/>
          </p:cNvSpPr>
          <p:nvPr/>
        </p:nvSpPr>
        <p:spPr>
          <a:xfrm>
            <a:off x="1203603" y="3397687"/>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التكيف مع التغيير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03" name="Rectangle"/>
          <p:cNvSpPr>
            <a:spLocks/>
          </p:cNvSpPr>
          <p:nvPr/>
        </p:nvSpPr>
        <p:spPr>
          <a:xfrm>
            <a:off x="1015008" y="3826907"/>
            <a:ext cx="2669500" cy="127015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الحاجة لمراجعة وتحديث الاستراتيجيات باستمرار لمواكبة التحديات الاجتماعية والبيئية المتطورة.</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9588481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607"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pic>
        <p:nvPicPr>
          <p:cNvPr id="60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0" y="1608666"/>
            <a:ext cx="4120445" cy="6180667"/>
          </a:xfrm>
          <a:prstGeom prst="rect">
            <a:avLst/>
          </a:prstGeom>
          <a:noFill/>
          <a:ln w="12700" cap="flat" cmpd="sng">
            <a:noFill/>
            <a:prstDash val="solid"/>
            <a:miter/>
          </a:ln>
        </p:spPr>
      </p:pic>
      <p:sp>
        <p:nvSpPr>
          <p:cNvPr id="609" name="Rounded rectangle"/>
          <p:cNvSpPr>
            <a:spLocks/>
          </p:cNvSpPr>
          <p:nvPr/>
        </p:nvSpPr>
        <p:spPr>
          <a:xfrm>
            <a:off x="6996111" y="3260884"/>
            <a:ext cx="1354097" cy="388382"/>
          </a:xfrm>
          <a:prstGeom prst="roundRect">
            <a:avLst>
              <a:gd name="adj" fmla="val 17171"/>
            </a:avLst>
          </a:prstGeom>
          <a:noFill/>
          <a:ln w="7620" cap="flat" cmpd="sng">
            <a:solidFill>
              <a:srgbClr val="00AEEF"/>
            </a:solidFill>
            <a:prstDash val="solid"/>
            <a:round/>
          </a:ln>
        </p:spPr>
        <p:txBody>
          <a:bodyPr/>
          <a:lstStyle/>
          <a:p>
            <a:endParaRPr lang="en-US"/>
          </a:p>
        </p:txBody>
      </p:sp>
      <p:sp>
        <p:nvSpPr>
          <p:cNvPr id="610" name="Rectangle"/>
          <p:cNvSpPr>
            <a:spLocks/>
          </p:cNvSpPr>
          <p:nvPr/>
        </p:nvSpPr>
        <p:spPr>
          <a:xfrm>
            <a:off x="7122795" y="3328035"/>
            <a:ext cx="1100732" cy="25407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00"/>
              </a:lnSpc>
              <a:spcBef>
                <a:spcPts val="0"/>
              </a:spcBef>
              <a:spcAft>
                <a:spcPts val="0"/>
              </a:spcAft>
              <a:buNone/>
            </a:pPr>
            <a:r>
              <a:rPr lang="en-US" altLang="zh-CN" sz="1250" b="0" i="0" u="none" strike="noStrike" kern="1200" cap="none" spc="0" baseline="0">
                <a:solidFill>
                  <a:srgbClr val="00AEEF"/>
                </a:solidFill>
                <a:latin typeface="Alexandria" pitchFamily="2" charset="-78"/>
                <a:ea typeface="Alexandria" pitchFamily="2" charset="-78"/>
                <a:cs typeface="Alexandria" pitchFamily="2" charset="-78"/>
              </a:rPr>
              <a:t>الفصل السادس</a:t>
            </a:r>
            <a:endParaRPr lang="zh-CN" altLang="en-US" sz="1250" b="0" i="0" u="none" strike="noStrike" kern="1200" cap="none" spc="0" baseline="0">
              <a:solidFill>
                <a:schemeClr val="tx1"/>
              </a:solidFill>
              <a:latin typeface="Calibri" charset="0"/>
              <a:ea typeface="等线" charset="0"/>
              <a:cs typeface="Calibri" charset="0"/>
            </a:endParaRPr>
          </a:p>
        </p:txBody>
      </p:sp>
      <p:sp>
        <p:nvSpPr>
          <p:cNvPr id="611" name="Rectangle"/>
          <p:cNvSpPr>
            <a:spLocks/>
          </p:cNvSpPr>
          <p:nvPr/>
        </p:nvSpPr>
        <p:spPr>
          <a:xfrm>
            <a:off x="793790" y="3728561"/>
            <a:ext cx="7556420" cy="124015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4850"/>
              </a:lnSpc>
              <a:spcBef>
                <a:spcPts val="0"/>
              </a:spcBef>
              <a:spcAft>
                <a:spcPts val="0"/>
              </a:spcAft>
              <a:buNone/>
            </a:pPr>
            <a:r>
              <a:rPr lang="en-US" altLang="zh-CN" sz="3900" b="1" i="0" u="none" strike="noStrike" kern="1200" cap="none" spc="0" baseline="0">
                <a:solidFill>
                  <a:srgbClr val="000000"/>
                </a:solidFill>
                <a:latin typeface="Alexandria Bold" pitchFamily="34" charset="0"/>
                <a:ea typeface="Alexandria Bold" pitchFamily="34" charset="0"/>
                <a:cs typeface="Alexandria Bold" pitchFamily="34" charset="0"/>
              </a:rPr>
              <a:t>دراسات حالة واقعية لحملات ناجحة</a:t>
            </a:r>
            <a:endParaRPr lang="zh-CN" altLang="en-US" sz="390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548088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615" name="Image"/>
          <p:cNvPicPr>
            <a:picLocks noChangeAspect="1"/>
          </p:cNvPicPr>
          <p:nvPr/>
        </p:nvPicPr>
        <p:blipFill>
          <a:blip r:embed="rId4" cstate="print"/>
          <a:stretch>
            <a:fillRect/>
          </a:stretch>
        </p:blipFill>
        <p:spPr>
          <a:xfrm>
            <a:off x="218207" y="-197606"/>
            <a:ext cx="14412193" cy="8157155"/>
          </a:xfrm>
          <a:prstGeom prst="rect">
            <a:avLst/>
          </a:prstGeom>
          <a:noFill/>
          <a:ln w="12700" cap="flat" cmpd="sng">
            <a:noFill/>
            <a:prstDash val="solid"/>
            <a:miter/>
          </a:ln>
        </p:spPr>
      </p:pic>
      <p:sp>
        <p:nvSpPr>
          <p:cNvPr id="616" name="Rectangle"/>
          <p:cNvSpPr>
            <a:spLocks/>
          </p:cNvSpPr>
          <p:nvPr/>
        </p:nvSpPr>
        <p:spPr>
          <a:xfrm>
            <a:off x="8814315" y="768668"/>
            <a:ext cx="5419248" cy="2480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دراسة</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حالة</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حملة</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شكراً</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لأبطال</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الصحة</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 </a:t>
            </a:r>
            <a:r>
              <a:rPr lang="en-US" altLang="zh-CN" sz="2800" b="1" i="0" u="none" strike="noStrike" kern="1200" cap="none" spc="0" baseline="0" dirty="0" err="1">
                <a:solidFill>
                  <a:srgbClr val="000000"/>
                </a:solidFill>
                <a:latin typeface="Alexandria Bold" pitchFamily="34" charset="0"/>
                <a:ea typeface="Alexandria Bold" pitchFamily="34" charset="0"/>
                <a:cs typeface="Alexandria Bold" pitchFamily="34" charset="0"/>
              </a:rPr>
              <a:t>جائحة</a:t>
            </a:r>
            <a:r>
              <a:rPr lang="en-US" altLang="zh-CN" sz="2800" b="1" i="0" u="none" strike="noStrike" kern="1200" cap="none" spc="0" baseline="0" dirty="0">
                <a:solidFill>
                  <a:srgbClr val="000000"/>
                </a:solidFill>
                <a:latin typeface="Alexandria Bold" pitchFamily="34" charset="0"/>
                <a:ea typeface="Alexandria Bold" pitchFamily="34" charset="0"/>
                <a:cs typeface="Alexandria Bold" pitchFamily="34" charset="0"/>
              </a:rPr>
              <a:t> كوفيد-19</a:t>
            </a:r>
            <a:endParaRPr lang="zh-CN" altLang="en-US" sz="2800" b="0" i="0" u="none" strike="noStrike" kern="1200" cap="none" spc="0" baseline="0" dirty="0">
              <a:solidFill>
                <a:schemeClr val="tx1"/>
              </a:solidFill>
              <a:latin typeface="Calibri" charset="0"/>
              <a:ea typeface="等线" charset="0"/>
              <a:cs typeface="Calibri" charset="0"/>
            </a:endParaRPr>
          </a:p>
        </p:txBody>
      </p:sp>
      <p:sp>
        <p:nvSpPr>
          <p:cNvPr id="617" name="Rectangle"/>
          <p:cNvSpPr>
            <a:spLocks/>
          </p:cNvSpPr>
          <p:nvPr/>
        </p:nvSpPr>
        <p:spPr>
          <a:xfrm>
            <a:off x="6173983" y="2056802"/>
            <a:ext cx="1240393" cy="15501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200"/>
              </a:lnSpc>
              <a:spcBef>
                <a:spcPts val="0"/>
              </a:spcBef>
              <a:spcAft>
                <a:spcPts val="0"/>
              </a:spcAft>
              <a:buNone/>
            </a:pPr>
            <a:r>
              <a:rPr lang="en-US" altLang="zh-CN" sz="1800" b="1" i="0" u="none" strike="noStrike" kern="1200" cap="none" spc="0" baseline="0">
                <a:solidFill>
                  <a:srgbClr val="000000"/>
                </a:solidFill>
                <a:latin typeface="Alexandria Bold" pitchFamily="34" charset="0"/>
                <a:ea typeface="Alexandria Bold" pitchFamily="34" charset="0"/>
                <a:cs typeface="Alexandria Bold" pitchFamily="34" charset="0"/>
              </a:rPr>
              <a:t>السياق والتحدي</a:t>
            </a:r>
            <a:endParaRPr lang="zh-CN" altLang="en-US" sz="1800" b="0" i="0" u="none" strike="noStrike" kern="1200" cap="none" spc="0" baseline="0">
              <a:solidFill>
                <a:schemeClr val="tx1"/>
              </a:solidFill>
              <a:latin typeface="Calibri" charset="0"/>
              <a:ea typeface="等线" charset="0"/>
              <a:cs typeface="Calibri" charset="0"/>
            </a:endParaRPr>
          </a:p>
        </p:txBody>
      </p:sp>
      <p:sp>
        <p:nvSpPr>
          <p:cNvPr id="618" name="Rectangle"/>
          <p:cNvSpPr>
            <a:spLocks/>
          </p:cNvSpPr>
          <p:nvPr/>
        </p:nvSpPr>
        <p:spPr>
          <a:xfrm>
            <a:off x="688240" y="2511003"/>
            <a:ext cx="6797397" cy="23788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ct val="150000"/>
              </a:lnSpc>
              <a:spcBef>
                <a:spcPts val="0"/>
              </a:spcBef>
              <a:spcAft>
                <a:spcPts val="0"/>
              </a:spcAft>
              <a:buNone/>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خلال</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جائحة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كوفيد-19،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واجه</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العاملون</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القطاع</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الصحي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ضغوطاً</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نفسية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وجسدية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هائلة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أطلقت</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العديد</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السعودية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حملة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شكراً</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لتقدير</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جهودهم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ودعمهم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00" b="0" i="0" u="none" strike="noStrike" kern="1200" cap="none" spc="0" baseline="0" dirty="0">
              <a:solidFill>
                <a:schemeClr val="tx1"/>
              </a:solidFill>
              <a:latin typeface="Calibri" charset="0"/>
              <a:ea typeface="等线" charset="0"/>
              <a:cs typeface="Calibri" charset="0"/>
            </a:endParaRPr>
          </a:p>
        </p:txBody>
      </p:sp>
      <p:sp>
        <p:nvSpPr>
          <p:cNvPr id="619" name="Rectangle"/>
          <p:cNvSpPr>
            <a:spLocks/>
          </p:cNvSpPr>
          <p:nvPr/>
        </p:nvSpPr>
        <p:spPr>
          <a:xfrm>
            <a:off x="6173985" y="3545920"/>
            <a:ext cx="1240393" cy="15501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200"/>
              </a:lnSpc>
              <a:spcBef>
                <a:spcPts val="0"/>
              </a:spcBef>
              <a:spcAft>
                <a:spcPts val="0"/>
              </a:spcAft>
              <a:buNone/>
            </a:pPr>
            <a:r>
              <a:rPr lang="en-US" altLang="zh-CN" sz="1800" b="1" i="0" u="none" strike="noStrike" kern="1200" cap="none" spc="0" baseline="0">
                <a:solidFill>
                  <a:srgbClr val="000000"/>
                </a:solidFill>
                <a:latin typeface="Alexandria Bold" pitchFamily="34" charset="0"/>
                <a:ea typeface="Alexandria Bold" pitchFamily="34" charset="0"/>
                <a:cs typeface="Alexandria Bold" pitchFamily="34" charset="0"/>
              </a:rPr>
              <a:t>عناصر الحملة</a:t>
            </a:r>
            <a:endParaRPr lang="zh-CN" altLang="en-US" sz="1800" b="0" i="0" u="none" strike="noStrike" kern="1200" cap="none" spc="0" baseline="0">
              <a:solidFill>
                <a:schemeClr val="tx1"/>
              </a:solidFill>
              <a:latin typeface="Calibri" charset="0"/>
              <a:ea typeface="等线" charset="0"/>
              <a:cs typeface="Calibri" charset="0"/>
            </a:endParaRPr>
          </a:p>
        </p:txBody>
      </p:sp>
      <p:sp>
        <p:nvSpPr>
          <p:cNvPr id="620" name="Rectangle"/>
          <p:cNvSpPr>
            <a:spLocks/>
          </p:cNvSpPr>
          <p:nvPr/>
        </p:nvSpPr>
        <p:spPr>
          <a:xfrm>
            <a:off x="494820" y="3880971"/>
            <a:ext cx="6797397" cy="527565"/>
          </a:xfrm>
          <a:prstGeom prst="rect">
            <a:avLst/>
          </a:prstGeom>
          <a:noFill/>
          <a:ln w="12700" cap="flat" cmpd="sng">
            <a:noFill/>
            <a:prstDash val="solid"/>
            <a:miter/>
          </a:ln>
        </p:spPr>
        <p:txBody>
          <a:bodyPr vert="horz" wrap="square" lIns="0" tIns="0" rIns="0" bIns="0" anchor="t" anchorCtr="0">
            <a:prstTxWarp prst="textNoShape">
              <a:avLst/>
            </a:prstTxWarp>
          </a:bodyPr>
          <a:lstStyle/>
          <a:p>
            <a:pPr marL="342900" indent="-342900" algn="r" rtl="1">
              <a:lnSpc>
                <a:spcPct val="150000"/>
              </a:lnSpc>
              <a:spcBef>
                <a:spcPts val="0"/>
              </a:spcBef>
              <a:spcAft>
                <a:spcPts val="0"/>
              </a:spcAft>
              <a:buClrTx/>
              <a:buChar char="•"/>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تقديم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وجبات</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مجانية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للطواقم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الطبية</a:t>
            </a:r>
            <a:endParaRPr lang="en-US" altLang="zh-CN" sz="14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توفير</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أماكن</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إقامة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مؤقتة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آمنة</a:t>
            </a:r>
            <a:endParaRPr lang="en-US" altLang="zh-CN" sz="14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حملة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إعلامية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رقمية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للتوعية</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والتقدير</a:t>
            </a:r>
            <a:endParaRPr lang="en-US" altLang="zh-CN" sz="1400" b="0" i="0" u="none" strike="noStrike" kern="1200" cap="none" spc="0" baseline="0" dirty="0">
              <a:solidFill>
                <a:schemeClr val="tx1"/>
              </a:solidFill>
              <a:latin typeface="Calibri" charset="0"/>
              <a:ea typeface="等线" charset="0"/>
              <a:cs typeface="Calibri" charset="0"/>
            </a:endParaRPr>
          </a:p>
          <a:p>
            <a:pPr marL="342900" indent="-342900" algn="r" rtl="1">
              <a:lnSpc>
                <a:spcPct val="150000"/>
              </a:lnSpc>
              <a:spcBef>
                <a:spcPts val="0"/>
              </a:spcBef>
              <a:spcAft>
                <a:spcPts val="0"/>
              </a:spcAft>
              <a:buClrTx/>
              <a:buChar char="•"/>
            </a:pP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برامج</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دعم</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نفسي</a:t>
            </a:r>
            <a:r>
              <a:rPr lang="en-US" altLang="zh-CN" sz="14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15213F"/>
                </a:solidFill>
                <a:latin typeface="Alexandria" pitchFamily="2" charset="-78"/>
                <a:ea typeface="Alexandria" pitchFamily="2" charset="-78"/>
                <a:cs typeface="Alexandria" pitchFamily="2" charset="-78"/>
              </a:rPr>
              <a:t>واجتماعي</a:t>
            </a:r>
            <a:endParaRPr lang="zh-CN" altLang="en-US" sz="1400" b="0" i="0" u="none" strike="noStrike" kern="1200" cap="none" spc="0" baseline="0" dirty="0">
              <a:solidFill>
                <a:schemeClr val="tx1"/>
              </a:solidFill>
              <a:latin typeface="Calibri" charset="0"/>
              <a:ea typeface="等线" charset="0"/>
              <a:cs typeface="Calibri" charset="0"/>
            </a:endParaRPr>
          </a:p>
        </p:txBody>
      </p:sp>
      <p:pic>
        <p:nvPicPr>
          <p:cNvPr id="62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247871" y="1973771"/>
            <a:ext cx="4714345" cy="4714345"/>
          </a:xfrm>
          <a:prstGeom prst="rect">
            <a:avLst/>
          </a:prstGeom>
          <a:noFill/>
          <a:ln w="12700" cap="flat" cmpd="sng">
            <a:noFill/>
            <a:prstDash val="solid"/>
            <a:miter/>
          </a:ln>
        </p:spPr>
      </p:pic>
      <p:sp>
        <p:nvSpPr>
          <p:cNvPr id="622" name="Rectangle"/>
          <p:cNvSpPr>
            <a:spLocks/>
          </p:cNvSpPr>
          <p:nvPr/>
        </p:nvSpPr>
        <p:spPr>
          <a:xfrm>
            <a:off x="5110338" y="5991569"/>
            <a:ext cx="3367682" cy="32742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50"/>
              </a:lnSpc>
              <a:spcBef>
                <a:spcPts val="0"/>
              </a:spcBef>
              <a:spcAft>
                <a:spcPts val="0"/>
              </a:spcAft>
              <a:buNone/>
            </a:pPr>
            <a:r>
              <a:rPr lang="en-US" altLang="zh-CN" sz="5400" b="1" i="0" u="none" strike="noStrike" kern="1200" cap="none" spc="0" baseline="0">
                <a:solidFill>
                  <a:srgbClr val="15213F"/>
                </a:solidFill>
                <a:latin typeface="Alexandria Bold" pitchFamily="34" charset="0"/>
                <a:ea typeface="Alexandria Bold" pitchFamily="34" charset="0"/>
                <a:cs typeface="Alexandria Bold" pitchFamily="34" charset="0"/>
              </a:rPr>
              <a:t>250K</a:t>
            </a:r>
            <a:endParaRPr lang="zh-CN" altLang="en-US" sz="5400" b="0" i="0" u="none" strike="noStrike" kern="1200" cap="none" spc="0" baseline="0">
              <a:solidFill>
                <a:schemeClr val="tx1"/>
              </a:solidFill>
              <a:latin typeface="Calibri" charset="0"/>
              <a:ea typeface="等线" charset="0"/>
              <a:cs typeface="Calibri" charset="0"/>
            </a:endParaRPr>
          </a:p>
        </p:txBody>
      </p:sp>
      <p:sp>
        <p:nvSpPr>
          <p:cNvPr id="623" name="Rectangle"/>
          <p:cNvSpPr>
            <a:spLocks/>
          </p:cNvSpPr>
          <p:nvPr/>
        </p:nvSpPr>
        <p:spPr>
          <a:xfrm>
            <a:off x="6245244" y="6610938"/>
            <a:ext cx="1240393" cy="15501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1200"/>
              </a:lnSpc>
              <a:spcBef>
                <a:spcPts val="0"/>
              </a:spcBef>
              <a:spcAft>
                <a:spcPts val="0"/>
              </a:spcAft>
              <a:buNone/>
            </a:pPr>
            <a:r>
              <a:rPr lang="en-US" altLang="zh-CN" sz="1800" b="1" i="0" u="none" strike="noStrike" kern="1200" cap="none" spc="0" baseline="0">
                <a:solidFill>
                  <a:srgbClr val="15213F"/>
                </a:solidFill>
                <a:latin typeface="Alexandria Bold" pitchFamily="34" charset="0"/>
                <a:ea typeface="Alexandria Bold" pitchFamily="34" charset="0"/>
                <a:cs typeface="Alexandria Bold" pitchFamily="34" charset="0"/>
              </a:rPr>
              <a:t>وجبة مقدمة</a:t>
            </a:r>
            <a:endParaRPr lang="zh-CN" altLang="en-US" sz="1800" b="0" i="0" u="none" strike="noStrike" kern="1200" cap="none" spc="0" baseline="0">
              <a:solidFill>
                <a:schemeClr val="tx1"/>
              </a:solidFill>
              <a:latin typeface="Calibri" charset="0"/>
              <a:ea typeface="等线" charset="0"/>
              <a:cs typeface="Calibri" charset="0"/>
            </a:endParaRPr>
          </a:p>
        </p:txBody>
      </p:sp>
      <p:sp>
        <p:nvSpPr>
          <p:cNvPr id="624" name="Rectangle"/>
          <p:cNvSpPr>
            <a:spLocks/>
          </p:cNvSpPr>
          <p:nvPr/>
        </p:nvSpPr>
        <p:spPr>
          <a:xfrm>
            <a:off x="4880188" y="6954881"/>
            <a:ext cx="3367682" cy="118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9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للطواقم الطبية في مختلف المدن</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625" name="Rectangle"/>
          <p:cNvSpPr>
            <a:spLocks/>
          </p:cNvSpPr>
          <p:nvPr/>
        </p:nvSpPr>
        <p:spPr>
          <a:xfrm>
            <a:off x="1288642" y="5926045"/>
            <a:ext cx="3367802" cy="32742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550"/>
              </a:lnSpc>
              <a:spcBef>
                <a:spcPts val="0"/>
              </a:spcBef>
              <a:spcAft>
                <a:spcPts val="0"/>
              </a:spcAft>
              <a:buNone/>
            </a:pPr>
            <a:r>
              <a:rPr lang="en-US" altLang="zh-CN" sz="5400" b="1" i="0" u="none" strike="noStrike" kern="1200" cap="none" spc="0" baseline="0">
                <a:solidFill>
                  <a:srgbClr val="15213F"/>
                </a:solidFill>
                <a:latin typeface="Alexandria Bold" pitchFamily="34" charset="0"/>
                <a:ea typeface="Alexandria Bold" pitchFamily="34" charset="0"/>
                <a:cs typeface="Alexandria Bold" pitchFamily="34" charset="0"/>
              </a:rPr>
              <a:t>15M</a:t>
            </a:r>
            <a:endParaRPr lang="zh-CN" altLang="en-US" sz="5400" b="0" i="0" u="none" strike="noStrike" kern="1200" cap="none" spc="0" baseline="0">
              <a:solidFill>
                <a:schemeClr val="tx1"/>
              </a:solidFill>
              <a:latin typeface="Calibri" charset="0"/>
              <a:ea typeface="等线" charset="0"/>
              <a:cs typeface="Calibri" charset="0"/>
            </a:endParaRPr>
          </a:p>
        </p:txBody>
      </p:sp>
      <p:sp>
        <p:nvSpPr>
          <p:cNvPr id="626" name="Rectangle"/>
          <p:cNvSpPr>
            <a:spLocks/>
          </p:cNvSpPr>
          <p:nvPr/>
        </p:nvSpPr>
        <p:spPr>
          <a:xfrm>
            <a:off x="2352346" y="6494773"/>
            <a:ext cx="1240392" cy="7445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1200"/>
              </a:lnSpc>
              <a:spcBef>
                <a:spcPts val="0"/>
              </a:spcBef>
              <a:spcAft>
                <a:spcPts val="0"/>
              </a:spcAft>
              <a:buNone/>
            </a:pPr>
            <a:r>
              <a:rPr lang="en-US" altLang="zh-CN" sz="1800" b="1" i="0" u="none" strike="noStrike" kern="1200" cap="none" spc="0" baseline="0">
                <a:solidFill>
                  <a:srgbClr val="15213F"/>
                </a:solidFill>
                <a:latin typeface="Alexandria Bold" pitchFamily="34" charset="0"/>
                <a:ea typeface="Alexandria Bold" pitchFamily="34" charset="0"/>
                <a:cs typeface="Alexandria Bold" pitchFamily="34" charset="0"/>
              </a:rPr>
              <a:t>وصول رقمي</a:t>
            </a:r>
            <a:endParaRPr lang="zh-CN" altLang="en-US" sz="1800" b="0" i="0" u="none" strike="noStrike" kern="1200" cap="none" spc="0" baseline="0">
              <a:solidFill>
                <a:schemeClr val="tx1"/>
              </a:solidFill>
              <a:latin typeface="Calibri" charset="0"/>
              <a:ea typeface="等线" charset="0"/>
              <a:cs typeface="Calibri" charset="0"/>
            </a:endParaRPr>
          </a:p>
        </p:txBody>
      </p:sp>
      <p:sp>
        <p:nvSpPr>
          <p:cNvPr id="627" name="Rectangle"/>
          <p:cNvSpPr>
            <a:spLocks/>
          </p:cNvSpPr>
          <p:nvPr/>
        </p:nvSpPr>
        <p:spPr>
          <a:xfrm>
            <a:off x="657165" y="6958002"/>
            <a:ext cx="3367802" cy="118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900"/>
              </a:lnSpc>
              <a:spcBef>
                <a:spcPts val="0"/>
              </a:spcBef>
              <a:spcAft>
                <a:spcPts val="0"/>
              </a:spcAft>
              <a:buNone/>
            </a:pPr>
            <a:r>
              <a:rPr lang="en-US" altLang="zh-CN" sz="1400" b="0" i="0" u="none" strike="noStrike" kern="1200" cap="none" spc="0" baseline="0">
                <a:solidFill>
                  <a:srgbClr val="15213F"/>
                </a:solidFill>
                <a:latin typeface="Alexandria" pitchFamily="2" charset="-78"/>
                <a:ea typeface="Alexandria" pitchFamily="2" charset="-78"/>
                <a:cs typeface="Alexandria" pitchFamily="2" charset="-78"/>
              </a:rPr>
              <a:t>شخص عبر وسائل التواصل الاجتماعي</a:t>
            </a:r>
            <a:endParaRPr lang="zh-CN" altLang="en-US" sz="1400" b="0" i="0" u="none" strike="noStrike" kern="1200" cap="none" spc="0" baseline="0">
              <a:solidFill>
                <a:schemeClr val="tx1"/>
              </a:solidFill>
              <a:latin typeface="Calibri" charset="0"/>
              <a:ea typeface="等线" charset="0"/>
              <a:cs typeface="Calibri" charset="0"/>
            </a:endParaRPr>
          </a:p>
        </p:txBody>
      </p:sp>
      <p:sp>
        <p:nvSpPr>
          <p:cNvPr id="628" name="Rounded rectangle"/>
          <p:cNvSpPr>
            <a:spLocks/>
          </p:cNvSpPr>
          <p:nvPr/>
        </p:nvSpPr>
        <p:spPr>
          <a:xfrm>
            <a:off x="494820" y="7454231"/>
            <a:ext cx="13138634" cy="221923"/>
          </a:xfrm>
          <a:prstGeom prst="roundRect">
            <a:avLst>
              <a:gd name="adj" fmla="val 14254"/>
            </a:avLst>
          </a:prstGeom>
          <a:solidFill>
            <a:srgbClr val="B3EAFF"/>
          </a:solidFill>
          <a:ln w="12700" cap="flat" cmpd="sng">
            <a:noFill/>
            <a:prstDash val="solid"/>
            <a:miter/>
          </a:ln>
        </p:spPr>
        <p:txBody>
          <a:bodyPr/>
          <a:lstStyle/>
          <a:p>
            <a:pPr rtl="1"/>
            <a:endParaRPr lang="ar-EG" dirty="0"/>
          </a:p>
        </p:txBody>
      </p:sp>
      <p:pic>
        <p:nvPicPr>
          <p:cNvPr id="629"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5193" y="8481774"/>
            <a:ext cx="123944" cy="99179"/>
          </a:xfrm>
          <a:prstGeom prst="rect">
            <a:avLst/>
          </a:prstGeom>
          <a:noFill/>
          <a:ln w="12700" cap="flat" cmpd="sng">
            <a:noFill/>
            <a:prstDash val="solid"/>
            <a:miter/>
          </a:ln>
        </p:spPr>
      </p:pic>
      <p:sp>
        <p:nvSpPr>
          <p:cNvPr id="630" name="Rectangle"/>
          <p:cNvSpPr>
            <a:spLocks/>
          </p:cNvSpPr>
          <p:nvPr/>
        </p:nvSpPr>
        <p:spPr>
          <a:xfrm>
            <a:off x="86557" y="7557211"/>
            <a:ext cx="13415248" cy="11894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900"/>
              </a:lnSpc>
              <a:spcBef>
                <a:spcPts val="0"/>
              </a:spcBef>
              <a:spcAft>
                <a:spcPts val="0"/>
              </a:spcAft>
              <a:buNone/>
            </a:pPr>
            <a:r>
              <a:rPr lang="en-US" altLang="zh-CN" sz="1400" b="1" i="0" u="none" strike="noStrike" kern="1200" cap="none" spc="0" baseline="0">
                <a:solidFill>
                  <a:srgbClr val="000000"/>
                </a:solidFill>
                <a:latin typeface="Alexandria" pitchFamily="2" charset="-78"/>
                <a:ea typeface="Alexandria" pitchFamily="2" charset="-78"/>
                <a:cs typeface="Alexandria" pitchFamily="2" charset="-78"/>
              </a:rPr>
              <a:t>الدرس</a:t>
            </a:r>
            <a:r>
              <a:rPr lang="en-US" altLang="zh-CN" sz="1400" b="1"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1" i="0" u="none" strike="noStrike" kern="1200" cap="none" spc="0" baseline="0" dirty="0" err="1">
                <a:solidFill>
                  <a:srgbClr val="000000"/>
                </a:solidFill>
                <a:latin typeface="Alexandria" pitchFamily="2" charset="-78"/>
                <a:ea typeface="Alexandria" pitchFamily="2" charset="-78"/>
                <a:cs typeface="Alexandria" pitchFamily="2" charset="-78"/>
              </a:rPr>
              <a:t>المستفاد</a:t>
            </a:r>
            <a:r>
              <a:rPr lang="en-US" altLang="zh-CN" sz="1400" b="1" i="0" u="none" strike="noStrike" kern="1200" cap="none" spc="0" baseline="0" dirty="0">
                <a:solidFill>
                  <a:srgbClr val="000000"/>
                </a:solidFill>
                <a:latin typeface="Alexandria" pitchFamily="2" charset="-78"/>
                <a:ea typeface="Alexandria" pitchFamily="2" charset="-78"/>
                <a:cs typeface="Alexandria" pitchFamily="2" charset="-78"/>
              </a:rPr>
              <a:t>:</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الاستجابة</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السريعة</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والحقيقية</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للأزمات</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مع</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التركيز</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على</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الدعم</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الملموس</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وليس</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فقط</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الكلام</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تخلق</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تأثيراً</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عميقاً</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وتعزز</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سمعة</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المؤسسات</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 </a:t>
            </a:r>
            <a:r>
              <a:rPr lang="en-US" altLang="zh-CN" sz="1400" b="0" i="0" u="none" strike="noStrike" kern="1200" cap="none" spc="0" baseline="0" dirty="0" err="1">
                <a:solidFill>
                  <a:srgbClr val="000000"/>
                </a:solidFill>
                <a:latin typeface="Alexandria" pitchFamily="2" charset="-78"/>
                <a:ea typeface="Alexandria" pitchFamily="2" charset="-78"/>
                <a:cs typeface="Alexandria" pitchFamily="2" charset="-78"/>
              </a:rPr>
              <a:t>لسنوات</a:t>
            </a:r>
            <a:r>
              <a:rPr lang="en-US" altLang="zh-CN" sz="1400" b="0" i="0" u="none" strike="noStrike" kern="1200" cap="none" spc="0" baseline="0" dirty="0">
                <a:solidFill>
                  <a:srgbClr val="000000"/>
                </a:solidFill>
                <a:latin typeface="Alexandria" pitchFamily="2" charset="-78"/>
                <a:ea typeface="Alexandria" pitchFamily="2" charset="-78"/>
                <a:cs typeface="Alexandria" pitchFamily="2" charset="-78"/>
              </a:rPr>
              <a:t>.</a:t>
            </a:r>
            <a:endParaRPr lang="zh-CN" altLang="en-US" sz="140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666396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634" name="Image"/>
          <p:cNvPicPr>
            <a:picLocks noChangeAspect="1"/>
          </p:cNvPicPr>
          <p:nvPr/>
        </p:nvPicPr>
        <p:blipFill>
          <a:blip r:embed="rId4" cstate="print"/>
          <a:stretch>
            <a:fillRect/>
          </a:stretch>
        </p:blipFill>
        <p:spPr>
          <a:xfrm>
            <a:off x="227637" y="-140538"/>
            <a:ext cx="14521297" cy="8333916"/>
          </a:xfrm>
          <a:prstGeom prst="rect">
            <a:avLst/>
          </a:prstGeom>
          <a:noFill/>
          <a:ln w="12700" cap="flat" cmpd="sng">
            <a:noFill/>
            <a:prstDash val="solid"/>
            <a:miter/>
          </a:ln>
        </p:spPr>
      </p:pic>
      <p:pic>
        <p:nvPicPr>
          <p:cNvPr id="635"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4235" y="2053828"/>
            <a:ext cx="3690620" cy="5535930"/>
          </a:xfrm>
          <a:prstGeom prst="rect">
            <a:avLst/>
          </a:prstGeom>
          <a:noFill/>
          <a:ln w="12700" cap="flat" cmpd="sng">
            <a:noFill/>
            <a:prstDash val="solid"/>
            <a:miter/>
          </a:ln>
        </p:spPr>
      </p:pic>
      <p:sp>
        <p:nvSpPr>
          <p:cNvPr id="636" name="Rectangle"/>
          <p:cNvSpPr>
            <a:spLocks/>
          </p:cNvSpPr>
          <p:nvPr/>
        </p:nvSpPr>
        <p:spPr>
          <a:xfrm>
            <a:off x="7840028" y="694253"/>
            <a:ext cx="5996584" cy="47124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3700"/>
              </a:lnSpc>
              <a:spcBef>
                <a:spcPts val="0"/>
              </a:spcBef>
              <a:spcAft>
                <a:spcPts val="0"/>
              </a:spcAft>
              <a:buNone/>
            </a:pPr>
            <a:r>
              <a:rPr lang="en-US" altLang="zh-CN" sz="2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دراسة</a:t>
            </a:r>
            <a:r>
              <a:rPr lang="en-US" altLang="zh-CN" sz="2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حالة</a:t>
            </a:r>
            <a:r>
              <a:rPr lang="en-US" altLang="zh-CN" sz="2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950" b="1" i="0" u="none" strike="noStrike" kern="1200" cap="none" spc="0" baseline="0" dirty="0" err="1">
                <a:solidFill>
                  <a:srgbClr val="000000"/>
                </a:solidFill>
                <a:latin typeface="Alexandria Bold" pitchFamily="34" charset="0"/>
                <a:ea typeface="Alexandria Bold" pitchFamily="34" charset="0"/>
                <a:cs typeface="Alexandria Bold" pitchFamily="34" charset="0"/>
              </a:rPr>
              <a:t>مبادرة</a:t>
            </a:r>
            <a:r>
              <a:rPr lang="en-US" altLang="zh-CN" sz="2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غرس</a:t>
            </a:r>
            <a:r>
              <a:rPr lang="en-US" altLang="zh-CN" sz="29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95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البيئية</a:t>
            </a:r>
            <a:endParaRPr lang="zh-CN" altLang="en-US" sz="2950" b="0" i="0" u="none" strike="noStrike" kern="1200" cap="none" spc="0" baseline="0" dirty="0">
              <a:solidFill>
                <a:schemeClr val="tx1"/>
              </a:solidFill>
              <a:latin typeface="Calibri" charset="0"/>
              <a:ea typeface="等线" charset="0"/>
              <a:cs typeface="Calibri" charset="0"/>
            </a:endParaRPr>
          </a:p>
        </p:txBody>
      </p:sp>
      <p:sp>
        <p:nvSpPr>
          <p:cNvPr id="637" name="Rectangle"/>
          <p:cNvSpPr>
            <a:spLocks/>
          </p:cNvSpPr>
          <p:nvPr/>
        </p:nvSpPr>
        <p:spPr>
          <a:xfrm>
            <a:off x="6280189" y="1434108"/>
            <a:ext cx="7556420" cy="58840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مبادرة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بيئية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طموحة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أطلقتها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إحدى</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الشركات</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الكبرى</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بهدف</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زراعة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10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ملايين</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شجرة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عبر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المملكة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خلال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عشر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سنوات</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للمساهمة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تحقيق</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أهداف</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رؤية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2030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البيئية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38" name="Rounded rectangle"/>
          <p:cNvSpPr>
            <a:spLocks/>
          </p:cNvSpPr>
          <p:nvPr/>
        </p:nvSpPr>
        <p:spPr>
          <a:xfrm>
            <a:off x="13672422" y="2223968"/>
            <a:ext cx="22859" cy="4118610"/>
          </a:xfrm>
          <a:prstGeom prst="roundRect">
            <a:avLst>
              <a:gd name="adj" fmla="val 346421"/>
            </a:avLst>
          </a:prstGeom>
          <a:solidFill>
            <a:srgbClr val="B2D7E5"/>
          </a:solidFill>
          <a:ln w="12700" cap="flat" cmpd="sng">
            <a:noFill/>
            <a:prstDash val="solid"/>
            <a:miter/>
          </a:ln>
        </p:spPr>
        <p:txBody>
          <a:bodyPr/>
          <a:lstStyle/>
          <a:p>
            <a:endParaRPr lang="en-US"/>
          </a:p>
        </p:txBody>
      </p:sp>
      <p:sp>
        <p:nvSpPr>
          <p:cNvPr id="639" name="Rounded rectangle"/>
          <p:cNvSpPr>
            <a:spLocks/>
          </p:cNvSpPr>
          <p:nvPr/>
        </p:nvSpPr>
        <p:spPr>
          <a:xfrm>
            <a:off x="13341071" y="2424589"/>
            <a:ext cx="377071" cy="22859"/>
          </a:xfrm>
          <a:prstGeom prst="roundRect">
            <a:avLst>
              <a:gd name="adj" fmla="val 346421"/>
            </a:avLst>
          </a:prstGeom>
          <a:solidFill>
            <a:srgbClr val="B2D7E5"/>
          </a:solidFill>
          <a:ln w="12700" cap="flat" cmpd="sng">
            <a:noFill/>
            <a:prstDash val="solid"/>
            <a:miter/>
          </a:ln>
        </p:spPr>
        <p:txBody>
          <a:bodyPr/>
          <a:lstStyle/>
          <a:p>
            <a:endParaRPr lang="en-US"/>
          </a:p>
        </p:txBody>
      </p:sp>
      <p:sp>
        <p:nvSpPr>
          <p:cNvPr id="640" name="Rounded rectangle"/>
          <p:cNvSpPr>
            <a:spLocks/>
          </p:cNvSpPr>
          <p:nvPr/>
        </p:nvSpPr>
        <p:spPr>
          <a:xfrm>
            <a:off x="13624620" y="2365355"/>
            <a:ext cx="141326" cy="141327"/>
          </a:xfrm>
          <a:prstGeom prst="roundRect">
            <a:avLst>
              <a:gd name="adj" fmla="val 323504"/>
            </a:avLst>
          </a:prstGeom>
          <a:solidFill>
            <a:srgbClr val="00AEEF"/>
          </a:solidFill>
          <a:ln w="12700" cap="flat" cmpd="sng">
            <a:noFill/>
            <a:prstDash val="solid"/>
            <a:miter/>
          </a:ln>
        </p:spPr>
        <p:txBody>
          <a:bodyPr/>
          <a:lstStyle/>
          <a:p>
            <a:endParaRPr lang="en-US"/>
          </a:p>
        </p:txBody>
      </p:sp>
      <p:sp>
        <p:nvSpPr>
          <p:cNvPr id="641" name="Rectangle"/>
          <p:cNvSpPr>
            <a:spLocks/>
          </p:cNvSpPr>
          <p:nvPr/>
        </p:nvSpPr>
        <p:spPr>
          <a:xfrm>
            <a:off x="10584180" y="2288738"/>
            <a:ext cx="2356842" cy="29468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2021: الإطلاق</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642" name="Rectangle"/>
          <p:cNvSpPr>
            <a:spLocks/>
          </p:cNvSpPr>
          <p:nvPr/>
        </p:nvSpPr>
        <p:spPr>
          <a:xfrm>
            <a:off x="6280189" y="2690813"/>
            <a:ext cx="6660832" cy="2942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زراعة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أول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مليون</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شجرة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5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مدن</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43" name="Rounded rectangle"/>
          <p:cNvSpPr>
            <a:spLocks/>
          </p:cNvSpPr>
          <p:nvPr/>
        </p:nvSpPr>
        <p:spPr>
          <a:xfrm>
            <a:off x="13341071" y="3543776"/>
            <a:ext cx="377071" cy="22859"/>
          </a:xfrm>
          <a:prstGeom prst="roundRect">
            <a:avLst>
              <a:gd name="adj" fmla="val 346421"/>
            </a:avLst>
          </a:prstGeom>
          <a:solidFill>
            <a:srgbClr val="B2D7E5"/>
          </a:solidFill>
          <a:ln w="12700" cap="flat" cmpd="sng">
            <a:noFill/>
            <a:prstDash val="solid"/>
            <a:miter/>
          </a:ln>
        </p:spPr>
        <p:txBody>
          <a:bodyPr/>
          <a:lstStyle/>
          <a:p>
            <a:endParaRPr lang="en-US"/>
          </a:p>
        </p:txBody>
      </p:sp>
      <p:sp>
        <p:nvSpPr>
          <p:cNvPr id="644" name="Rounded rectangle"/>
          <p:cNvSpPr>
            <a:spLocks/>
          </p:cNvSpPr>
          <p:nvPr/>
        </p:nvSpPr>
        <p:spPr>
          <a:xfrm>
            <a:off x="13624620" y="3484543"/>
            <a:ext cx="141326" cy="141327"/>
          </a:xfrm>
          <a:prstGeom prst="roundRect">
            <a:avLst>
              <a:gd name="adj" fmla="val 323504"/>
            </a:avLst>
          </a:prstGeom>
          <a:solidFill>
            <a:srgbClr val="00AEEF"/>
          </a:solidFill>
          <a:ln w="12700" cap="flat" cmpd="sng">
            <a:noFill/>
            <a:prstDash val="solid"/>
            <a:miter/>
          </a:ln>
        </p:spPr>
        <p:txBody>
          <a:bodyPr/>
          <a:lstStyle/>
          <a:p>
            <a:endParaRPr lang="en-US"/>
          </a:p>
        </p:txBody>
      </p:sp>
      <p:sp>
        <p:nvSpPr>
          <p:cNvPr id="645" name="Rectangle"/>
          <p:cNvSpPr>
            <a:spLocks/>
          </p:cNvSpPr>
          <p:nvPr/>
        </p:nvSpPr>
        <p:spPr>
          <a:xfrm>
            <a:off x="10584180" y="3407926"/>
            <a:ext cx="2356842" cy="29468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2022: التوسع</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646" name="Rectangle"/>
          <p:cNvSpPr>
            <a:spLocks/>
          </p:cNvSpPr>
          <p:nvPr/>
        </p:nvSpPr>
        <p:spPr>
          <a:xfrm>
            <a:off x="6280189" y="3810000"/>
            <a:ext cx="6660832" cy="29420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إشراك</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50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ألف</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متطوع</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ومدارس</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47" name="Rounded rectangle"/>
          <p:cNvSpPr>
            <a:spLocks/>
          </p:cNvSpPr>
          <p:nvPr/>
        </p:nvSpPr>
        <p:spPr>
          <a:xfrm>
            <a:off x="13341071" y="4662964"/>
            <a:ext cx="377071" cy="22859"/>
          </a:xfrm>
          <a:prstGeom prst="roundRect">
            <a:avLst>
              <a:gd name="adj" fmla="val 346421"/>
            </a:avLst>
          </a:prstGeom>
          <a:solidFill>
            <a:srgbClr val="B2D7E5"/>
          </a:solidFill>
          <a:ln w="12700" cap="flat" cmpd="sng">
            <a:noFill/>
            <a:prstDash val="solid"/>
            <a:miter/>
          </a:ln>
        </p:spPr>
        <p:txBody>
          <a:bodyPr/>
          <a:lstStyle/>
          <a:p>
            <a:endParaRPr lang="en-US"/>
          </a:p>
        </p:txBody>
      </p:sp>
      <p:sp>
        <p:nvSpPr>
          <p:cNvPr id="648" name="Rounded rectangle"/>
          <p:cNvSpPr>
            <a:spLocks/>
          </p:cNvSpPr>
          <p:nvPr/>
        </p:nvSpPr>
        <p:spPr>
          <a:xfrm>
            <a:off x="13624620" y="4603730"/>
            <a:ext cx="141326" cy="141327"/>
          </a:xfrm>
          <a:prstGeom prst="roundRect">
            <a:avLst>
              <a:gd name="adj" fmla="val 323504"/>
            </a:avLst>
          </a:prstGeom>
          <a:solidFill>
            <a:srgbClr val="00AEEF"/>
          </a:solidFill>
          <a:ln w="12700" cap="flat" cmpd="sng">
            <a:noFill/>
            <a:prstDash val="solid"/>
            <a:miter/>
          </a:ln>
        </p:spPr>
        <p:txBody>
          <a:bodyPr/>
          <a:lstStyle/>
          <a:p>
            <a:endParaRPr lang="en-US"/>
          </a:p>
        </p:txBody>
      </p:sp>
      <p:sp>
        <p:nvSpPr>
          <p:cNvPr id="649" name="Rectangle"/>
          <p:cNvSpPr>
            <a:spLocks/>
          </p:cNvSpPr>
          <p:nvPr/>
        </p:nvSpPr>
        <p:spPr>
          <a:xfrm>
            <a:off x="10584180" y="4527113"/>
            <a:ext cx="2356842" cy="2946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2023: الابتكار</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650" name="Rectangle"/>
          <p:cNvSpPr>
            <a:spLocks/>
          </p:cNvSpPr>
          <p:nvPr/>
        </p:nvSpPr>
        <p:spPr>
          <a:xfrm>
            <a:off x="6280189" y="4929188"/>
            <a:ext cx="6660832" cy="29420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إطلاق</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تطبيق</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رقمي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لتتبع</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الأشجار</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51" name="Rounded rectangle"/>
          <p:cNvSpPr>
            <a:spLocks/>
          </p:cNvSpPr>
          <p:nvPr/>
        </p:nvSpPr>
        <p:spPr>
          <a:xfrm>
            <a:off x="13341071" y="5782151"/>
            <a:ext cx="377071" cy="22859"/>
          </a:xfrm>
          <a:prstGeom prst="roundRect">
            <a:avLst>
              <a:gd name="adj" fmla="val 346421"/>
            </a:avLst>
          </a:prstGeom>
          <a:solidFill>
            <a:srgbClr val="B2D7E5"/>
          </a:solidFill>
          <a:ln w="12700" cap="flat" cmpd="sng">
            <a:noFill/>
            <a:prstDash val="solid"/>
            <a:miter/>
          </a:ln>
        </p:spPr>
        <p:txBody>
          <a:bodyPr/>
          <a:lstStyle/>
          <a:p>
            <a:endParaRPr lang="en-US"/>
          </a:p>
        </p:txBody>
      </p:sp>
      <p:sp>
        <p:nvSpPr>
          <p:cNvPr id="652" name="Rounded rectangle"/>
          <p:cNvSpPr>
            <a:spLocks/>
          </p:cNvSpPr>
          <p:nvPr/>
        </p:nvSpPr>
        <p:spPr>
          <a:xfrm>
            <a:off x="13624620" y="5722918"/>
            <a:ext cx="141326" cy="141327"/>
          </a:xfrm>
          <a:prstGeom prst="roundRect">
            <a:avLst>
              <a:gd name="adj" fmla="val 323504"/>
            </a:avLst>
          </a:prstGeom>
          <a:solidFill>
            <a:srgbClr val="00AEEF"/>
          </a:solidFill>
          <a:ln w="12700" cap="flat" cmpd="sng">
            <a:noFill/>
            <a:prstDash val="solid"/>
            <a:miter/>
          </a:ln>
        </p:spPr>
        <p:txBody>
          <a:bodyPr/>
          <a:lstStyle/>
          <a:p>
            <a:endParaRPr lang="en-US"/>
          </a:p>
        </p:txBody>
      </p:sp>
      <p:sp>
        <p:nvSpPr>
          <p:cNvPr id="653" name="Rectangle"/>
          <p:cNvSpPr>
            <a:spLocks/>
          </p:cNvSpPr>
          <p:nvPr/>
        </p:nvSpPr>
        <p:spPr>
          <a:xfrm>
            <a:off x="10584180" y="5646300"/>
            <a:ext cx="2356842" cy="29467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300"/>
              </a:lnSpc>
              <a:spcBef>
                <a:spcPts val="0"/>
              </a:spcBef>
              <a:spcAft>
                <a:spcPts val="0"/>
              </a:spcAft>
              <a:buNone/>
            </a:pPr>
            <a:r>
              <a:rPr lang="en-US" altLang="zh-CN" sz="1850" b="1" i="0" u="none" strike="noStrike" kern="1200" cap="none" spc="0" baseline="0">
                <a:solidFill>
                  <a:srgbClr val="15213F"/>
                </a:solidFill>
                <a:latin typeface="Alexandria Bold" pitchFamily="34" charset="0"/>
                <a:ea typeface="Alexandria Bold" pitchFamily="34" charset="0"/>
                <a:cs typeface="Alexandria Bold" pitchFamily="34" charset="0"/>
              </a:rPr>
              <a:t>2024: التأثير</a:t>
            </a:r>
            <a:endParaRPr lang="zh-CN" altLang="en-US" sz="1850" b="0" i="0" u="none" strike="noStrike" kern="1200" cap="none" spc="0" baseline="0">
              <a:solidFill>
                <a:schemeClr val="tx1"/>
              </a:solidFill>
              <a:latin typeface="Calibri" charset="0"/>
              <a:ea typeface="等线" charset="0"/>
              <a:cs typeface="Calibri" charset="0"/>
            </a:endParaRPr>
          </a:p>
        </p:txBody>
      </p:sp>
      <p:sp>
        <p:nvSpPr>
          <p:cNvPr id="654" name="Rectangle"/>
          <p:cNvSpPr>
            <a:spLocks/>
          </p:cNvSpPr>
          <p:nvPr/>
        </p:nvSpPr>
        <p:spPr>
          <a:xfrm>
            <a:off x="6280189" y="6048375"/>
            <a:ext cx="6660832" cy="29420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تحقيق</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4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ملايين</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شجرة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مع</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معدل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بقاء</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92%</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55" name="Rectangle"/>
          <p:cNvSpPr>
            <a:spLocks/>
          </p:cNvSpPr>
          <p:nvPr/>
        </p:nvSpPr>
        <p:spPr>
          <a:xfrm>
            <a:off x="6280189" y="6745486"/>
            <a:ext cx="7273646" cy="58840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300"/>
              </a:lnSpc>
              <a:spcBef>
                <a:spcPts val="0"/>
              </a:spcBef>
              <a:spcAft>
                <a:spcPts val="0"/>
              </a:spcAft>
              <a:buNone/>
            </a:pP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يميز</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هذه</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المبادرة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ليس</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العدد</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فقط</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الاهتمام</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بمعدل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بقاء</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الأشجار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والمتابعة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المستمرة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والتقنية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المبتكرة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لإشراك</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المجتمع</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الرعاية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50" b="0" i="0" u="none" strike="noStrike" kern="1200" cap="none" spc="0" baseline="0" dirty="0">
              <a:solidFill>
                <a:schemeClr val="tx1"/>
              </a:solidFill>
              <a:latin typeface="Calibri" charset="0"/>
              <a:ea typeface="等线" charset="0"/>
              <a:cs typeface="Calibri" charset="0"/>
            </a:endParaRPr>
          </a:p>
        </p:txBody>
      </p:sp>
      <p:sp>
        <p:nvSpPr>
          <p:cNvPr id="656" name="Rectangle"/>
          <p:cNvSpPr>
            <a:spLocks/>
          </p:cNvSpPr>
          <p:nvPr/>
        </p:nvSpPr>
        <p:spPr>
          <a:xfrm>
            <a:off x="13813750" y="6544032"/>
            <a:ext cx="22859" cy="991313"/>
          </a:xfrm>
          <a:prstGeom prst="rect">
            <a:avLst/>
          </a:prstGeom>
          <a:solidFill>
            <a:srgbClr val="00AEEF"/>
          </a:solidFill>
          <a:ln w="12700" cap="flat" cmpd="sng">
            <a:noFill/>
            <a:prstDash val="solid"/>
            <a:miter/>
          </a:ln>
        </p:spPr>
        <p:txBody>
          <a:bodyPr/>
          <a:lstStyle/>
          <a:p>
            <a:endParaRPr lang="en-US"/>
          </a:p>
        </p:txBody>
      </p:sp>
    </p:spTree>
    <p:extLst>
      <p:ext uri="{BB962C8B-B14F-4D97-AF65-F5344CB8AC3E}">
        <p14:creationId xmlns:p14="http://schemas.microsoft.com/office/powerpoint/2010/main" val="1482368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660" name="Image"/>
          <p:cNvPicPr>
            <a:picLocks noChangeAspect="1"/>
          </p:cNvPicPr>
          <p:nvPr/>
        </p:nvPicPr>
        <p:blipFill>
          <a:blip r:embed="rId4" cstate="print"/>
          <a:stretch>
            <a:fillRect/>
          </a:stretch>
        </p:blipFill>
        <p:spPr>
          <a:xfrm>
            <a:off x="227637" y="-25530"/>
            <a:ext cx="14402764" cy="8218907"/>
          </a:xfrm>
          <a:prstGeom prst="rect">
            <a:avLst/>
          </a:prstGeom>
          <a:noFill/>
          <a:ln w="12700" cap="flat" cmpd="sng">
            <a:noFill/>
            <a:prstDash val="solid"/>
            <a:miter/>
          </a:ln>
        </p:spPr>
      </p:pic>
      <p:sp>
        <p:nvSpPr>
          <p:cNvPr id="661" name="Rectangle"/>
          <p:cNvSpPr>
            <a:spLocks/>
          </p:cNvSpPr>
          <p:nvPr/>
        </p:nvSpPr>
        <p:spPr>
          <a:xfrm>
            <a:off x="5979081" y="657701"/>
            <a:ext cx="7857530" cy="42171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3300"/>
              </a:lnSpc>
              <a:spcBef>
                <a:spcPts val="0"/>
              </a:spcBef>
              <a:spcAft>
                <a:spcPts val="0"/>
              </a:spcAft>
              <a:buNone/>
            </a:pP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دراسة</a:t>
            </a:r>
            <a:r>
              <a:rPr lang="en-US" altLang="zh-CN" sz="26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حالة</a:t>
            </a:r>
            <a:r>
              <a:rPr lang="en-US" altLang="zh-CN" sz="26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برنامج</a:t>
            </a:r>
            <a:r>
              <a:rPr lang="en-US" altLang="zh-CN" sz="26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مهارات</a:t>
            </a:r>
            <a:r>
              <a:rPr lang="en-US" altLang="zh-CN" sz="26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المستقبل</a:t>
            </a:r>
            <a:r>
              <a:rPr lang="en-US" altLang="zh-CN" sz="265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2650" b="1" i="0" u="none" strike="noStrike" kern="1200" cap="none" spc="0" baseline="0" dirty="0" err="1">
                <a:solidFill>
                  <a:srgbClr val="000000"/>
                </a:solidFill>
                <a:latin typeface="Alexandria Bold" pitchFamily="34" charset="0"/>
                <a:ea typeface="Alexandria Bold" pitchFamily="34" charset="0"/>
                <a:cs typeface="Alexandria Bold" pitchFamily="34" charset="0"/>
              </a:rPr>
              <a:t>للتوظيف</a:t>
            </a:r>
            <a:endParaRPr lang="zh-CN" altLang="en-US" sz="2650" b="0" i="0" u="none" strike="noStrike" kern="1200" cap="none" spc="0" baseline="0" dirty="0">
              <a:solidFill>
                <a:schemeClr val="tx1"/>
              </a:solidFill>
              <a:latin typeface="Calibri" charset="0"/>
              <a:ea typeface="等线" charset="0"/>
              <a:cs typeface="Calibri" charset="0"/>
            </a:endParaRPr>
          </a:p>
        </p:txBody>
      </p:sp>
      <p:sp>
        <p:nvSpPr>
          <p:cNvPr id="662" name="Rounded rectangle"/>
          <p:cNvSpPr>
            <a:spLocks/>
          </p:cNvSpPr>
          <p:nvPr/>
        </p:nvSpPr>
        <p:spPr>
          <a:xfrm>
            <a:off x="423333" y="2727841"/>
            <a:ext cx="5755218" cy="3329821"/>
          </a:xfrm>
          <a:prstGeom prst="roundRect">
            <a:avLst>
              <a:gd name="adj" fmla="val 2069"/>
            </a:avLst>
          </a:prstGeom>
          <a:solidFill>
            <a:srgbClr val="00AEEF"/>
          </a:solidFill>
          <a:ln w="12700" cap="flat" cmpd="sng">
            <a:noFill/>
            <a:prstDash val="solid"/>
            <a:miter/>
          </a:ln>
        </p:spPr>
        <p:txBody>
          <a:bodyPr/>
          <a:lstStyle/>
          <a:p>
            <a:endParaRPr lang="en-US"/>
          </a:p>
        </p:txBody>
      </p:sp>
      <p:sp>
        <p:nvSpPr>
          <p:cNvPr id="663" name="Rectangle"/>
          <p:cNvSpPr>
            <a:spLocks/>
          </p:cNvSpPr>
          <p:nvPr/>
        </p:nvSpPr>
        <p:spPr>
          <a:xfrm>
            <a:off x="3947453" y="3232680"/>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000000"/>
                </a:solidFill>
                <a:latin typeface="Alexandria Bold" pitchFamily="34" charset="0"/>
                <a:ea typeface="Alexandria Bold" pitchFamily="34" charset="0"/>
                <a:cs typeface="Alexandria Bold" pitchFamily="34" charset="0"/>
              </a:rPr>
              <a:t>التحدي</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64" name="Rectangle"/>
          <p:cNvSpPr>
            <a:spLocks/>
          </p:cNvSpPr>
          <p:nvPr/>
        </p:nvSpPr>
        <p:spPr>
          <a:xfrm>
            <a:off x="526666" y="3762077"/>
            <a:ext cx="5548550" cy="49934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الفجوة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مهارات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الخريجين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ومتطلبات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سوق</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العمل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خاصة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القطاعات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التقنية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والرقمية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الحديثة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65" name="Rectangle"/>
          <p:cNvSpPr>
            <a:spLocks/>
          </p:cNvSpPr>
          <p:nvPr/>
        </p:nvSpPr>
        <p:spPr>
          <a:xfrm>
            <a:off x="3870365" y="4657784"/>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000000"/>
                </a:solidFill>
                <a:latin typeface="Alexandria Bold" pitchFamily="34" charset="0"/>
                <a:ea typeface="Alexandria Bold" pitchFamily="34" charset="0"/>
                <a:cs typeface="Alexandria Bold" pitchFamily="34" charset="0"/>
              </a:rPr>
              <a:t>الحل</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66" name="Rectangle"/>
          <p:cNvSpPr>
            <a:spLocks/>
          </p:cNvSpPr>
          <p:nvPr/>
        </p:nvSpPr>
        <p:spPr>
          <a:xfrm>
            <a:off x="591419" y="5146120"/>
            <a:ext cx="5548550" cy="499347"/>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برنامج</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شامل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يجمع</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التدريب</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المهني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التوجيه</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المهني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والتوظيف</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المباشر</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الشريكة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67" name="Rectangle"/>
          <p:cNvSpPr>
            <a:spLocks/>
          </p:cNvSpPr>
          <p:nvPr/>
        </p:nvSpPr>
        <p:spPr>
          <a:xfrm>
            <a:off x="11735395" y="1437798"/>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000000"/>
                </a:solidFill>
                <a:latin typeface="Alexandria Bold" pitchFamily="34" charset="0"/>
                <a:ea typeface="Alexandria Bold" pitchFamily="34" charset="0"/>
                <a:cs typeface="Alexandria Bold" pitchFamily="34" charset="0"/>
              </a:rPr>
              <a:t>مكونات البرنامج</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68" name="Rectangle"/>
          <p:cNvSpPr>
            <a:spLocks/>
          </p:cNvSpPr>
          <p:nvPr/>
        </p:nvSpPr>
        <p:spPr>
          <a:xfrm>
            <a:off x="13675520" y="1862495"/>
            <a:ext cx="168592" cy="21085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1950"/>
              </a:lnSpc>
              <a:spcBef>
                <a:spcPts val="0"/>
              </a:spcBef>
              <a:spcAft>
                <a:spcPts val="0"/>
              </a:spcAft>
              <a:buNone/>
            </a:pPr>
            <a:r>
              <a:rPr lang="en-US" altLang="zh-CN" sz="1300" b="0" i="0" u="none" strike="noStrike" kern="1200" cap="none" spc="0" baseline="0">
                <a:solidFill>
                  <a:srgbClr val="15213F"/>
                </a:solidFill>
                <a:latin typeface="Alexandria Light" pitchFamily="34" charset="0"/>
                <a:ea typeface="Alexandria Light" pitchFamily="34" charset="0"/>
                <a:cs typeface="Alexandria Light" pitchFamily="34" charset="0"/>
              </a:rPr>
              <a:t>01</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669" name="Rectangle"/>
          <p:cNvSpPr>
            <a:spLocks/>
          </p:cNvSpPr>
          <p:nvPr/>
        </p:nvSpPr>
        <p:spPr>
          <a:xfrm>
            <a:off x="6855738" y="2126337"/>
            <a:ext cx="6988374" cy="22860"/>
          </a:xfrm>
          <a:prstGeom prst="rect">
            <a:avLst/>
          </a:prstGeom>
          <a:solidFill>
            <a:srgbClr val="00AEEF"/>
          </a:solidFill>
          <a:ln w="12700" cap="flat" cmpd="sng">
            <a:noFill/>
            <a:prstDash val="solid"/>
            <a:miter/>
          </a:ln>
        </p:spPr>
        <p:txBody>
          <a:bodyPr/>
          <a:lstStyle/>
          <a:p>
            <a:endParaRPr lang="en-US"/>
          </a:p>
        </p:txBody>
      </p:sp>
      <p:sp>
        <p:nvSpPr>
          <p:cNvPr id="670" name="Rectangle"/>
          <p:cNvSpPr>
            <a:spLocks/>
          </p:cNvSpPr>
          <p:nvPr/>
        </p:nvSpPr>
        <p:spPr>
          <a:xfrm>
            <a:off x="11735395" y="2256353"/>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التقييم والاختيار</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71" name="Rectangle"/>
          <p:cNvSpPr>
            <a:spLocks/>
          </p:cNvSpPr>
          <p:nvPr/>
        </p:nvSpPr>
        <p:spPr>
          <a:xfrm>
            <a:off x="6855738" y="2663190"/>
            <a:ext cx="6988374"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تحديد</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المتدربين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بناءً</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الإمكانات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والاحتياجات</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72" name="Rectangle"/>
          <p:cNvSpPr>
            <a:spLocks/>
          </p:cNvSpPr>
          <p:nvPr/>
        </p:nvSpPr>
        <p:spPr>
          <a:xfrm>
            <a:off x="13675520" y="3182660"/>
            <a:ext cx="168592" cy="21086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1950"/>
              </a:lnSpc>
              <a:spcBef>
                <a:spcPts val="0"/>
              </a:spcBef>
              <a:spcAft>
                <a:spcPts val="0"/>
              </a:spcAft>
              <a:buNone/>
            </a:pPr>
            <a:r>
              <a:rPr lang="en-US" altLang="zh-CN" sz="1300" b="0" i="0" u="none" strike="noStrike" kern="1200" cap="none" spc="0" baseline="0">
                <a:solidFill>
                  <a:srgbClr val="15213F"/>
                </a:solidFill>
                <a:latin typeface="Alexandria Light" pitchFamily="34" charset="0"/>
                <a:ea typeface="Alexandria Light" pitchFamily="34" charset="0"/>
                <a:cs typeface="Alexandria Light" pitchFamily="34" charset="0"/>
              </a:rPr>
              <a:t>02</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673" name="Rectangle"/>
          <p:cNvSpPr>
            <a:spLocks/>
          </p:cNvSpPr>
          <p:nvPr/>
        </p:nvSpPr>
        <p:spPr>
          <a:xfrm>
            <a:off x="6855738" y="3446502"/>
            <a:ext cx="6988374" cy="22859"/>
          </a:xfrm>
          <a:prstGeom prst="rect">
            <a:avLst/>
          </a:prstGeom>
          <a:solidFill>
            <a:srgbClr val="00AEEF"/>
          </a:solidFill>
          <a:ln w="12700" cap="flat" cmpd="sng">
            <a:noFill/>
            <a:prstDash val="solid"/>
            <a:miter/>
          </a:ln>
        </p:spPr>
        <p:txBody>
          <a:bodyPr/>
          <a:lstStyle/>
          <a:p>
            <a:endParaRPr lang="en-US"/>
          </a:p>
        </p:txBody>
      </p:sp>
      <p:sp>
        <p:nvSpPr>
          <p:cNvPr id="674" name="Rectangle"/>
          <p:cNvSpPr>
            <a:spLocks/>
          </p:cNvSpPr>
          <p:nvPr/>
        </p:nvSpPr>
        <p:spPr>
          <a:xfrm>
            <a:off x="11735395" y="3576518"/>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التدريب المكثف</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75" name="Rectangle"/>
          <p:cNvSpPr>
            <a:spLocks/>
          </p:cNvSpPr>
          <p:nvPr/>
        </p:nvSpPr>
        <p:spPr>
          <a:xfrm>
            <a:off x="6855738" y="3983355"/>
            <a:ext cx="6988374"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6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أشهر</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التدريب</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التقني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والمهارات</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الناعمة</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76" name="Rectangle"/>
          <p:cNvSpPr>
            <a:spLocks/>
          </p:cNvSpPr>
          <p:nvPr/>
        </p:nvSpPr>
        <p:spPr>
          <a:xfrm>
            <a:off x="13675520" y="4502825"/>
            <a:ext cx="168592" cy="21086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1950"/>
              </a:lnSpc>
              <a:spcBef>
                <a:spcPts val="0"/>
              </a:spcBef>
              <a:spcAft>
                <a:spcPts val="0"/>
              </a:spcAft>
              <a:buNone/>
            </a:pPr>
            <a:r>
              <a:rPr lang="en-US" altLang="zh-CN" sz="1300" b="0" i="0" u="none" strike="noStrike" kern="1200" cap="none" spc="0" baseline="0">
                <a:solidFill>
                  <a:srgbClr val="15213F"/>
                </a:solidFill>
                <a:latin typeface="Alexandria Light" pitchFamily="34" charset="0"/>
                <a:ea typeface="Alexandria Light" pitchFamily="34" charset="0"/>
                <a:cs typeface="Alexandria Light" pitchFamily="34" charset="0"/>
              </a:rPr>
              <a:t>03</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677" name="Rectangle"/>
          <p:cNvSpPr>
            <a:spLocks/>
          </p:cNvSpPr>
          <p:nvPr/>
        </p:nvSpPr>
        <p:spPr>
          <a:xfrm>
            <a:off x="6855738" y="4766667"/>
            <a:ext cx="6988374" cy="22859"/>
          </a:xfrm>
          <a:prstGeom prst="rect">
            <a:avLst/>
          </a:prstGeom>
          <a:solidFill>
            <a:srgbClr val="00AEEF"/>
          </a:solidFill>
          <a:ln w="12700" cap="flat" cmpd="sng">
            <a:noFill/>
            <a:prstDash val="solid"/>
            <a:miter/>
          </a:ln>
        </p:spPr>
        <p:txBody>
          <a:bodyPr/>
          <a:lstStyle/>
          <a:p>
            <a:endParaRPr lang="en-US"/>
          </a:p>
        </p:txBody>
      </p:sp>
      <p:sp>
        <p:nvSpPr>
          <p:cNvPr id="678" name="Rectangle"/>
          <p:cNvSpPr>
            <a:spLocks/>
          </p:cNvSpPr>
          <p:nvPr/>
        </p:nvSpPr>
        <p:spPr>
          <a:xfrm>
            <a:off x="11735395" y="4896683"/>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التدريب العملي</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79" name="Rectangle"/>
          <p:cNvSpPr>
            <a:spLocks/>
          </p:cNvSpPr>
          <p:nvPr/>
        </p:nvSpPr>
        <p:spPr>
          <a:xfrm>
            <a:off x="6855738" y="5303520"/>
            <a:ext cx="6988374"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3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أشهر</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بيئة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عمل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حقيقية</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80" name="Rectangle"/>
          <p:cNvSpPr>
            <a:spLocks/>
          </p:cNvSpPr>
          <p:nvPr/>
        </p:nvSpPr>
        <p:spPr>
          <a:xfrm>
            <a:off x="13675520" y="5822990"/>
            <a:ext cx="168592" cy="21086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l">
              <a:lnSpc>
                <a:spcPts val="1950"/>
              </a:lnSpc>
              <a:spcBef>
                <a:spcPts val="0"/>
              </a:spcBef>
              <a:spcAft>
                <a:spcPts val="0"/>
              </a:spcAft>
              <a:buNone/>
            </a:pPr>
            <a:r>
              <a:rPr lang="en-US" altLang="zh-CN" sz="1300" b="0" i="0" u="none" strike="noStrike" kern="1200" cap="none" spc="0" baseline="0">
                <a:solidFill>
                  <a:srgbClr val="15213F"/>
                </a:solidFill>
                <a:latin typeface="Alexandria Light" pitchFamily="34" charset="0"/>
                <a:ea typeface="Alexandria Light" pitchFamily="34" charset="0"/>
                <a:cs typeface="Alexandria Light" pitchFamily="34" charset="0"/>
              </a:rPr>
              <a:t>04</a:t>
            </a:r>
            <a:endParaRPr lang="zh-CN" altLang="en-US" sz="1300" b="0" i="0" u="none" strike="noStrike" kern="1200" cap="none" spc="0" baseline="0">
              <a:solidFill>
                <a:schemeClr val="tx1"/>
              </a:solidFill>
              <a:latin typeface="Calibri" charset="0"/>
              <a:ea typeface="等线" charset="0"/>
              <a:cs typeface="Calibri" charset="0"/>
            </a:endParaRPr>
          </a:p>
        </p:txBody>
      </p:sp>
      <p:sp>
        <p:nvSpPr>
          <p:cNvPr id="681" name="Rectangle"/>
          <p:cNvSpPr>
            <a:spLocks/>
          </p:cNvSpPr>
          <p:nvPr/>
        </p:nvSpPr>
        <p:spPr>
          <a:xfrm>
            <a:off x="6855738" y="6086831"/>
            <a:ext cx="6988374" cy="22859"/>
          </a:xfrm>
          <a:prstGeom prst="rect">
            <a:avLst/>
          </a:prstGeom>
          <a:solidFill>
            <a:srgbClr val="00AEEF"/>
          </a:solidFill>
          <a:ln w="12700" cap="flat" cmpd="sng">
            <a:noFill/>
            <a:prstDash val="solid"/>
            <a:miter/>
          </a:ln>
        </p:spPr>
        <p:txBody>
          <a:bodyPr/>
          <a:lstStyle/>
          <a:p>
            <a:endParaRPr lang="en-US"/>
          </a:p>
        </p:txBody>
      </p:sp>
      <p:sp>
        <p:nvSpPr>
          <p:cNvPr id="682" name="Rectangle"/>
          <p:cNvSpPr>
            <a:spLocks/>
          </p:cNvSpPr>
          <p:nvPr/>
        </p:nvSpPr>
        <p:spPr>
          <a:xfrm>
            <a:off x="11735395" y="6216848"/>
            <a:ext cx="2108716" cy="263485"/>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050"/>
              </a:lnSpc>
              <a:spcBef>
                <a:spcPts val="0"/>
              </a:spcBef>
              <a:spcAft>
                <a:spcPts val="0"/>
              </a:spcAft>
              <a:buNone/>
            </a:pPr>
            <a:r>
              <a:rPr lang="en-US" altLang="zh-CN" sz="1650" b="1" i="0" u="none" strike="noStrike" kern="1200" cap="none" spc="0" baseline="0">
                <a:solidFill>
                  <a:srgbClr val="15213F"/>
                </a:solidFill>
                <a:latin typeface="Alexandria Bold" pitchFamily="34" charset="0"/>
                <a:ea typeface="Alexandria Bold" pitchFamily="34" charset="0"/>
                <a:cs typeface="Alexandria Bold" pitchFamily="34" charset="0"/>
              </a:rPr>
              <a:t>التوظيف والمتابعة</a:t>
            </a:r>
            <a:endParaRPr lang="zh-CN" altLang="en-US" sz="1650" b="0" i="0" u="none" strike="noStrike" kern="1200" cap="none" spc="0" baseline="0">
              <a:solidFill>
                <a:schemeClr val="tx1"/>
              </a:solidFill>
              <a:latin typeface="Calibri" charset="0"/>
              <a:ea typeface="等线" charset="0"/>
              <a:cs typeface="Calibri" charset="0"/>
            </a:endParaRPr>
          </a:p>
        </p:txBody>
      </p:sp>
      <p:sp>
        <p:nvSpPr>
          <p:cNvPr id="683" name="Rectangle"/>
          <p:cNvSpPr>
            <a:spLocks/>
          </p:cNvSpPr>
          <p:nvPr/>
        </p:nvSpPr>
        <p:spPr>
          <a:xfrm>
            <a:off x="6855738" y="6623684"/>
            <a:ext cx="6988374"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فرص</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عمل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مضمونة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مع</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دعم</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مستمر</a:t>
            </a:r>
            <a:endParaRPr lang="zh-CN" altLang="en-US" sz="1300" b="0" i="0" u="none" strike="noStrike" kern="1200" cap="none" spc="0" baseline="0" dirty="0">
              <a:solidFill>
                <a:schemeClr val="tx1"/>
              </a:solidFill>
              <a:latin typeface="Calibri" charset="0"/>
              <a:ea typeface="等线" charset="0"/>
              <a:cs typeface="Calibri" charset="0"/>
            </a:endParaRPr>
          </a:p>
        </p:txBody>
      </p:sp>
      <p:sp>
        <p:nvSpPr>
          <p:cNvPr id="684" name="Rectangle"/>
          <p:cNvSpPr>
            <a:spLocks/>
          </p:cNvSpPr>
          <p:nvPr/>
        </p:nvSpPr>
        <p:spPr>
          <a:xfrm>
            <a:off x="793790" y="7322224"/>
            <a:ext cx="13042820" cy="24967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950"/>
              </a:lnSpc>
              <a:spcBef>
                <a:spcPts val="0"/>
              </a:spcBef>
              <a:spcAft>
                <a:spcPts val="0"/>
              </a:spcAft>
              <a:buNone/>
            </a:pPr>
            <a:r>
              <a:rPr lang="en-US" altLang="zh-CN" sz="1300" b="1" i="0" u="none" strike="noStrike" kern="1200" cap="none" spc="0" baseline="0" dirty="0" err="1">
                <a:solidFill>
                  <a:srgbClr val="15213F"/>
                </a:solidFill>
                <a:latin typeface="Alexandria" pitchFamily="2" charset="-78"/>
                <a:ea typeface="Alexandria" pitchFamily="2" charset="-78"/>
                <a:cs typeface="Alexandria" pitchFamily="2" charset="-78"/>
              </a:rPr>
              <a:t>النتائج</a:t>
            </a:r>
            <a:r>
              <a:rPr lang="en-US" altLang="zh-CN" sz="1300" b="1"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1" i="0" u="none" strike="noStrike" kern="1200" cap="none" spc="0" baseline="0" dirty="0" err="1">
                <a:solidFill>
                  <a:srgbClr val="15213F"/>
                </a:solidFill>
                <a:latin typeface="Alexandria" pitchFamily="2" charset="-78"/>
                <a:ea typeface="Alexandria" pitchFamily="2" charset="-78"/>
                <a:cs typeface="Alexandria" pitchFamily="2" charset="-78"/>
              </a:rPr>
              <a:t>بعد</a:t>
            </a:r>
            <a:r>
              <a:rPr lang="en-US" altLang="zh-CN" sz="1300" b="1" i="0" u="none" strike="noStrike" kern="1200" cap="none" spc="0" baseline="0" dirty="0">
                <a:solidFill>
                  <a:srgbClr val="15213F"/>
                </a:solidFill>
                <a:latin typeface="Alexandria" pitchFamily="2" charset="-78"/>
                <a:ea typeface="Alexandria" pitchFamily="2" charset="-78"/>
                <a:cs typeface="Alexandria" pitchFamily="2" charset="-78"/>
              </a:rPr>
              <a:t> 3 </a:t>
            </a:r>
            <a:r>
              <a:rPr lang="en-US" altLang="zh-CN" sz="1300" b="1" i="0" u="none" strike="noStrike" kern="1200" cap="none" spc="0" baseline="0" dirty="0" err="1">
                <a:solidFill>
                  <a:srgbClr val="15213F"/>
                </a:solidFill>
                <a:latin typeface="Alexandria" pitchFamily="2" charset="-78"/>
                <a:ea typeface="Alexandria" pitchFamily="2" charset="-78"/>
                <a:cs typeface="Alexandria" pitchFamily="2" charset="-78"/>
              </a:rPr>
              <a:t>سنوات</a:t>
            </a:r>
            <a:r>
              <a:rPr lang="en-US" altLang="zh-CN" sz="1300" b="1" i="0" u="none" strike="noStrike" kern="1200" cap="none" spc="0" baseline="0" dirty="0">
                <a:solidFill>
                  <a:srgbClr val="15213F"/>
                </a:solidFill>
                <a:latin typeface="Alexandria" pitchFamily="2" charset="-78"/>
                <a:ea typeface="Alexandria" pitchFamily="2" charset="-78"/>
                <a:cs typeface="Alexandria" pitchFamily="2" charset="-78"/>
              </a:rPr>
              <a:t>:</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تدريب</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5,000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شاب</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وشابة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معدل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توظيف</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78%،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وتحسين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دخل</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المستفيدين</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بنسبة</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150%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300" b="0" i="0" u="none" strike="noStrike" kern="1200" cap="none" spc="0" baseline="0" dirty="0" err="1">
                <a:solidFill>
                  <a:srgbClr val="15213F"/>
                </a:solidFill>
                <a:latin typeface="Alexandria" pitchFamily="2" charset="-78"/>
                <a:ea typeface="Alexandria" pitchFamily="2" charset="-78"/>
                <a:cs typeface="Alexandria" pitchFamily="2" charset="-78"/>
              </a:rPr>
              <a:t>المتوسط</a:t>
            </a:r>
            <a:r>
              <a:rPr lang="en-US" altLang="zh-CN" sz="130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30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190532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688"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sp>
        <p:nvSpPr>
          <p:cNvPr id="689" name="Rectangle"/>
          <p:cNvSpPr>
            <a:spLocks/>
          </p:cNvSpPr>
          <p:nvPr/>
        </p:nvSpPr>
        <p:spPr>
          <a:xfrm>
            <a:off x="4702254" y="2551867"/>
            <a:ext cx="9134355" cy="496133"/>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3900"/>
              </a:lnSpc>
              <a:spcBef>
                <a:spcPts val="0"/>
              </a:spcBef>
              <a:spcAft>
                <a:spcPts val="0"/>
              </a:spcAft>
              <a:buNone/>
            </a:pP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دراسة</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حالة</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مبادرة</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أمان</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رقمي</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لحماية</a:t>
            </a:r>
            <a:r>
              <a:rPr lang="en-US" altLang="zh-CN" sz="3100" b="1" i="0" u="none" strike="noStrike" kern="1200" cap="none" spc="0" baseline="0" dirty="0">
                <a:solidFill>
                  <a:srgbClr val="000000"/>
                </a:solidFill>
                <a:latin typeface="Alexandria Bold" pitchFamily="34" charset="0"/>
                <a:ea typeface="Alexandria Bold" pitchFamily="34" charset="0"/>
                <a:cs typeface="Alexandria Bold" pitchFamily="34" charset="0"/>
              </a:rPr>
              <a:t> </a:t>
            </a:r>
            <a:r>
              <a:rPr lang="en-US" altLang="zh-CN" sz="3100" b="1" i="0" u="none" strike="noStrike" kern="1200" cap="none" spc="0" baseline="0" dirty="0" err="1">
                <a:solidFill>
                  <a:srgbClr val="000000"/>
                </a:solidFill>
                <a:latin typeface="Alexandria Bold" pitchFamily="34" charset="0"/>
                <a:ea typeface="Alexandria Bold" pitchFamily="34" charset="0"/>
                <a:cs typeface="Alexandria Bold" pitchFamily="34" charset="0"/>
              </a:rPr>
              <a:t>الأطفال</a:t>
            </a:r>
            <a:endParaRPr lang="zh-CN" altLang="en-US" sz="3100" b="0" i="0" u="none" strike="noStrike" kern="1200" cap="none" spc="0" baseline="0" dirty="0">
              <a:solidFill>
                <a:schemeClr val="tx1"/>
              </a:solidFill>
              <a:latin typeface="Calibri" charset="0"/>
              <a:ea typeface="等线" charset="0"/>
              <a:cs typeface="Calibri" charset="0"/>
            </a:endParaRPr>
          </a:p>
        </p:txBody>
      </p:sp>
      <p:sp>
        <p:nvSpPr>
          <p:cNvPr id="690" name="Rectangle"/>
          <p:cNvSpPr>
            <a:spLocks/>
          </p:cNvSpPr>
          <p:nvPr/>
        </p:nvSpPr>
        <p:spPr>
          <a:xfrm>
            <a:off x="793790" y="3444835"/>
            <a:ext cx="1304282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برنامج</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توعوي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رقمي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شامل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يهدف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لحماية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الأطفال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والمراهقين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المخاطر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الإلكترونية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أطلقته</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شركة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اتصالات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بالتعاون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وزارة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التعليم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pic>
        <p:nvPicPr>
          <p:cNvPr id="69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60216" y="3985617"/>
            <a:ext cx="676393" cy="676394"/>
          </a:xfrm>
          <a:prstGeom prst="rect">
            <a:avLst/>
          </a:prstGeom>
          <a:noFill/>
          <a:ln w="12700" cap="flat" cmpd="sng">
            <a:noFill/>
            <a:prstDash val="solid"/>
            <a:miter/>
          </a:ln>
        </p:spPr>
      </p:pic>
      <p:sp>
        <p:nvSpPr>
          <p:cNvPr id="692" name="Rectangle"/>
          <p:cNvSpPr>
            <a:spLocks/>
          </p:cNvSpPr>
          <p:nvPr/>
        </p:nvSpPr>
        <p:spPr>
          <a:xfrm>
            <a:off x="10761939" y="3985617"/>
            <a:ext cx="2150268"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ورش تدريبية للأهالي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93" name="Rectangle"/>
          <p:cNvSpPr>
            <a:spLocks/>
          </p:cNvSpPr>
          <p:nvPr/>
        </p:nvSpPr>
        <p:spPr>
          <a:xfrm>
            <a:off x="10761939" y="4724995"/>
            <a:ext cx="2150268"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تثقيف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100,000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ولي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أمر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حول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طرق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حماية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أبنائهم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العالم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الرقمي</a:t>
            </a:r>
            <a:endParaRPr lang="zh-CN" altLang="en-US" sz="1550" b="0" i="0" u="none" strike="noStrike" kern="1200" cap="none" spc="0" baseline="0" dirty="0">
              <a:solidFill>
                <a:schemeClr val="tx1"/>
              </a:solidFill>
              <a:latin typeface="Calibri" charset="0"/>
              <a:ea typeface="等线" charset="0"/>
              <a:cs typeface="Calibri" charset="0"/>
            </a:endParaRPr>
          </a:p>
        </p:txBody>
      </p:sp>
      <p:pic>
        <p:nvPicPr>
          <p:cNvPr id="694"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837539" y="3985617"/>
            <a:ext cx="676393" cy="676394"/>
          </a:xfrm>
          <a:prstGeom prst="rect">
            <a:avLst/>
          </a:prstGeom>
          <a:noFill/>
          <a:ln w="12700" cap="flat" cmpd="sng">
            <a:noFill/>
            <a:prstDash val="solid"/>
            <a:miter/>
          </a:ln>
        </p:spPr>
      </p:pic>
      <p:sp>
        <p:nvSpPr>
          <p:cNvPr id="695" name="Rectangle"/>
          <p:cNvSpPr>
            <a:spLocks/>
          </p:cNvSpPr>
          <p:nvPr/>
        </p:nvSpPr>
        <p:spPr>
          <a:xfrm>
            <a:off x="7439262" y="3985617"/>
            <a:ext cx="2150269"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منهج مدرسي تفاعلي</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96" name="Rectangle"/>
          <p:cNvSpPr>
            <a:spLocks/>
          </p:cNvSpPr>
          <p:nvPr/>
        </p:nvSpPr>
        <p:spPr>
          <a:xfrm>
            <a:off x="7439262" y="4724995"/>
            <a:ext cx="2150269"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دمج</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التوعية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الرقمية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3,000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مدرسة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عبر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المملكة</a:t>
            </a:r>
            <a:endParaRPr lang="zh-CN" altLang="en-US" sz="1550" b="0" i="0" u="none" strike="noStrike" kern="1200" cap="none" spc="0" baseline="0" dirty="0">
              <a:solidFill>
                <a:schemeClr val="tx1"/>
              </a:solidFill>
              <a:latin typeface="Calibri" charset="0"/>
              <a:ea typeface="等线" charset="0"/>
              <a:cs typeface="Calibri" charset="0"/>
            </a:endParaRPr>
          </a:p>
        </p:txBody>
      </p:sp>
      <p:pic>
        <p:nvPicPr>
          <p:cNvPr id="697"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514862" y="3985617"/>
            <a:ext cx="676393" cy="676394"/>
          </a:xfrm>
          <a:prstGeom prst="rect">
            <a:avLst/>
          </a:prstGeom>
          <a:noFill/>
          <a:ln w="12700" cap="flat" cmpd="sng">
            <a:noFill/>
            <a:prstDash val="solid"/>
            <a:miter/>
          </a:ln>
        </p:spPr>
      </p:pic>
      <p:sp>
        <p:nvSpPr>
          <p:cNvPr id="698" name="Rectangle"/>
          <p:cNvSpPr>
            <a:spLocks/>
          </p:cNvSpPr>
          <p:nvPr/>
        </p:nvSpPr>
        <p:spPr>
          <a:xfrm>
            <a:off x="4116586" y="3985617"/>
            <a:ext cx="2150269" cy="62031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تطبيق رقمي للأطفال</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699" name="Rectangle"/>
          <p:cNvSpPr>
            <a:spLocks/>
          </p:cNvSpPr>
          <p:nvPr/>
        </p:nvSpPr>
        <p:spPr>
          <a:xfrm>
            <a:off x="4116586" y="4724995"/>
            <a:ext cx="2150269"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منصة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تفاعلية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تعلم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الأطفال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السلامة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الرقمية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بطريقة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ممتعة</a:t>
            </a:r>
            <a:endParaRPr lang="zh-CN" altLang="en-US" sz="1550" b="0" i="0" u="none" strike="noStrike" kern="1200" cap="none" spc="0" baseline="0" dirty="0">
              <a:solidFill>
                <a:schemeClr val="tx1"/>
              </a:solidFill>
              <a:latin typeface="Calibri" charset="0"/>
              <a:ea typeface="等线" charset="0"/>
              <a:cs typeface="Calibri" charset="0"/>
            </a:endParaRPr>
          </a:p>
        </p:txBody>
      </p:sp>
      <p:pic>
        <p:nvPicPr>
          <p:cNvPr id="700"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2185" y="3985617"/>
            <a:ext cx="676394" cy="676394"/>
          </a:xfrm>
          <a:prstGeom prst="rect">
            <a:avLst/>
          </a:prstGeom>
          <a:noFill/>
          <a:ln w="12700" cap="flat" cmpd="sng">
            <a:noFill/>
            <a:prstDash val="solid"/>
            <a:miter/>
          </a:ln>
        </p:spPr>
      </p:pic>
      <p:sp>
        <p:nvSpPr>
          <p:cNvPr id="701" name="Rectangle"/>
          <p:cNvSpPr>
            <a:spLocks/>
          </p:cNvSpPr>
          <p:nvPr/>
        </p:nvSpPr>
        <p:spPr>
          <a:xfrm>
            <a:off x="793790" y="3985617"/>
            <a:ext cx="2150388"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خط ساخن للدعم</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02" name="Rectangle"/>
          <p:cNvSpPr>
            <a:spLocks/>
          </p:cNvSpPr>
          <p:nvPr/>
        </p:nvSpPr>
        <p:spPr>
          <a:xfrm>
            <a:off x="793790" y="4414838"/>
            <a:ext cx="2150388" cy="95261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خدمة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دعم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مجانية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مدار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الساعة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للأطفال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والأهالي</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7508679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06"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7229" y="36222"/>
            <a:ext cx="14273171" cy="8157155"/>
          </a:xfrm>
          <a:prstGeom prst="rect">
            <a:avLst/>
          </a:prstGeom>
          <a:noFill/>
          <a:ln w="12700" cap="flat" cmpd="sng">
            <a:noFill/>
            <a:prstDash val="solid"/>
            <a:miter/>
          </a:ln>
        </p:spPr>
      </p:pic>
      <p:sp>
        <p:nvSpPr>
          <p:cNvPr id="707" name="Rectangle"/>
          <p:cNvSpPr>
            <a:spLocks/>
          </p:cNvSpPr>
          <p:nvPr/>
        </p:nvSpPr>
        <p:spPr>
          <a:xfrm>
            <a:off x="5964198" y="1945481"/>
            <a:ext cx="7872414"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العوامل المشتركة في نجاح هذه الحملات</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708" name="Rounded rectangle"/>
          <p:cNvSpPr>
            <a:spLocks/>
          </p:cNvSpPr>
          <p:nvPr/>
        </p:nvSpPr>
        <p:spPr>
          <a:xfrm>
            <a:off x="793790" y="2838450"/>
            <a:ext cx="13042820" cy="3445669"/>
          </a:xfrm>
          <a:prstGeom prst="roundRect">
            <a:avLst>
              <a:gd name="adj" fmla="val 2421"/>
            </a:avLst>
          </a:prstGeom>
          <a:solidFill>
            <a:srgbClr val="CCF1FF"/>
          </a:solidFill>
          <a:ln w="7620" cap="flat" cmpd="sng">
            <a:solidFill>
              <a:srgbClr val="B2D7E5"/>
            </a:solidFill>
            <a:prstDash val="solid"/>
            <a:round/>
          </a:ln>
        </p:spPr>
        <p:txBody>
          <a:bodyPr/>
          <a:lstStyle/>
          <a:p>
            <a:endParaRPr lang="en-US"/>
          </a:p>
        </p:txBody>
      </p:sp>
      <p:sp>
        <p:nvSpPr>
          <p:cNvPr id="709" name="Rectangle"/>
          <p:cNvSpPr>
            <a:spLocks/>
          </p:cNvSpPr>
          <p:nvPr/>
        </p:nvSpPr>
        <p:spPr>
          <a:xfrm>
            <a:off x="7315200" y="2846069"/>
            <a:ext cx="6513790" cy="1143475"/>
          </a:xfrm>
          <a:prstGeom prst="rect">
            <a:avLst/>
          </a:prstGeom>
          <a:solidFill>
            <a:srgbClr val="CCF1FF"/>
          </a:solidFill>
          <a:ln w="12700" cap="flat" cmpd="sng">
            <a:noFill/>
            <a:prstDash val="solid"/>
            <a:miter/>
          </a:ln>
        </p:spPr>
        <p:txBody>
          <a:bodyPr/>
          <a:lstStyle/>
          <a:p>
            <a:endParaRPr lang="en-US"/>
          </a:p>
        </p:txBody>
      </p:sp>
      <p:sp>
        <p:nvSpPr>
          <p:cNvPr id="710" name="Rounded rectangle"/>
          <p:cNvSpPr>
            <a:spLocks/>
          </p:cNvSpPr>
          <p:nvPr/>
        </p:nvSpPr>
        <p:spPr>
          <a:xfrm>
            <a:off x="7315200" y="2846069"/>
            <a:ext cx="22859" cy="1143475"/>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11" name="Rectangle"/>
          <p:cNvSpPr>
            <a:spLocks/>
          </p:cNvSpPr>
          <p:nvPr/>
        </p:nvSpPr>
        <p:spPr>
          <a:xfrm>
            <a:off x="11149728" y="3044428"/>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رؤية واضحة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12" name="Rectangle"/>
          <p:cNvSpPr>
            <a:spLocks/>
          </p:cNvSpPr>
          <p:nvPr/>
        </p:nvSpPr>
        <p:spPr>
          <a:xfrm>
            <a:off x="7811333" y="3473647"/>
            <a:ext cx="58193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أهداف محددة ترتبط باحتياجات حقيقية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713" name="Rounded rectangle"/>
          <p:cNvSpPr>
            <a:spLocks/>
          </p:cNvSpPr>
          <p:nvPr/>
        </p:nvSpPr>
        <p:spPr>
          <a:xfrm>
            <a:off x="7067193" y="3169740"/>
            <a:ext cx="496133" cy="496133"/>
          </a:xfrm>
          <a:prstGeom prst="roundRect">
            <a:avLst>
              <a:gd name="adj" fmla="val 16800"/>
            </a:avLst>
          </a:prstGeom>
          <a:solidFill>
            <a:srgbClr val="FFFFFF"/>
          </a:solidFill>
          <a:ln w="22860" cap="flat" cmpd="sng">
            <a:solidFill>
              <a:srgbClr val="B2D7E5"/>
            </a:solidFill>
            <a:prstDash val="solid"/>
            <a:round/>
          </a:ln>
        </p:spPr>
        <p:txBody>
          <a:bodyPr/>
          <a:lstStyle/>
          <a:p>
            <a:endParaRPr lang="en-US"/>
          </a:p>
        </p:txBody>
      </p:sp>
      <p:pic>
        <p:nvPicPr>
          <p:cNvPr id="71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91255" y="3293685"/>
            <a:ext cx="248007" cy="248006"/>
          </a:xfrm>
          <a:prstGeom prst="rect">
            <a:avLst/>
          </a:prstGeom>
          <a:noFill/>
          <a:ln w="12700" cap="flat" cmpd="sng">
            <a:noFill/>
            <a:prstDash val="solid"/>
            <a:miter/>
          </a:ln>
        </p:spPr>
      </p:pic>
      <p:sp>
        <p:nvSpPr>
          <p:cNvPr id="715" name="Rounded rectangle"/>
          <p:cNvSpPr>
            <a:spLocks/>
          </p:cNvSpPr>
          <p:nvPr/>
        </p:nvSpPr>
        <p:spPr>
          <a:xfrm>
            <a:off x="801410" y="2846069"/>
            <a:ext cx="6513790" cy="1143475"/>
          </a:xfrm>
          <a:prstGeom prst="roundRect">
            <a:avLst>
              <a:gd name="adj" fmla="val 7291"/>
            </a:avLst>
          </a:prstGeom>
          <a:solidFill>
            <a:srgbClr val="CCF1FF"/>
          </a:solidFill>
          <a:ln w="12700" cap="flat" cmpd="sng">
            <a:noFill/>
            <a:prstDash val="solid"/>
            <a:miter/>
          </a:ln>
        </p:spPr>
        <p:txBody>
          <a:bodyPr/>
          <a:lstStyle/>
          <a:p>
            <a:endParaRPr lang="en-US"/>
          </a:p>
        </p:txBody>
      </p:sp>
      <p:sp>
        <p:nvSpPr>
          <p:cNvPr id="716" name="Rectangle"/>
          <p:cNvSpPr>
            <a:spLocks/>
          </p:cNvSpPr>
          <p:nvPr/>
        </p:nvSpPr>
        <p:spPr>
          <a:xfrm>
            <a:off x="4338161" y="3044428"/>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شراكات قوية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17" name="Rectangle"/>
          <p:cNvSpPr>
            <a:spLocks/>
          </p:cNvSpPr>
          <p:nvPr/>
        </p:nvSpPr>
        <p:spPr>
          <a:xfrm>
            <a:off x="999767" y="3473647"/>
            <a:ext cx="581929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التعاون مع جهات متعددة لتعظيم الأثر</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718" name="Rectangle"/>
          <p:cNvSpPr>
            <a:spLocks/>
          </p:cNvSpPr>
          <p:nvPr/>
        </p:nvSpPr>
        <p:spPr>
          <a:xfrm>
            <a:off x="7315200" y="3989545"/>
            <a:ext cx="6513790" cy="1143475"/>
          </a:xfrm>
          <a:prstGeom prst="rect">
            <a:avLst/>
          </a:prstGeom>
          <a:solidFill>
            <a:srgbClr val="CCF1FF"/>
          </a:solidFill>
          <a:ln w="12700" cap="flat" cmpd="sng">
            <a:noFill/>
            <a:prstDash val="solid"/>
            <a:miter/>
          </a:ln>
        </p:spPr>
        <p:txBody>
          <a:bodyPr/>
          <a:lstStyle/>
          <a:p>
            <a:endParaRPr lang="en-US"/>
          </a:p>
        </p:txBody>
      </p:sp>
      <p:sp>
        <p:nvSpPr>
          <p:cNvPr id="719" name="Rounded rectangle"/>
          <p:cNvSpPr>
            <a:spLocks/>
          </p:cNvSpPr>
          <p:nvPr/>
        </p:nvSpPr>
        <p:spPr>
          <a:xfrm>
            <a:off x="7315200" y="3989545"/>
            <a:ext cx="22859" cy="1143475"/>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20" name="Rounded rectangle"/>
          <p:cNvSpPr>
            <a:spLocks/>
          </p:cNvSpPr>
          <p:nvPr/>
        </p:nvSpPr>
        <p:spPr>
          <a:xfrm>
            <a:off x="7315200" y="3989545"/>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21" name="Rectangle"/>
          <p:cNvSpPr>
            <a:spLocks/>
          </p:cNvSpPr>
          <p:nvPr/>
        </p:nvSpPr>
        <p:spPr>
          <a:xfrm>
            <a:off x="11149728" y="4187904"/>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ابتكار مستمر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22" name="Rectangle"/>
          <p:cNvSpPr>
            <a:spLocks/>
          </p:cNvSpPr>
          <p:nvPr/>
        </p:nvSpPr>
        <p:spPr>
          <a:xfrm>
            <a:off x="7811333" y="4617125"/>
            <a:ext cx="5819300"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استخدام التقنية والحلول الإبداعية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723" name="Rounded rectangle"/>
          <p:cNvSpPr>
            <a:spLocks/>
          </p:cNvSpPr>
          <p:nvPr/>
        </p:nvSpPr>
        <p:spPr>
          <a:xfrm>
            <a:off x="7067193" y="4313218"/>
            <a:ext cx="496133" cy="496133"/>
          </a:xfrm>
          <a:prstGeom prst="roundRect">
            <a:avLst>
              <a:gd name="adj" fmla="val 16800"/>
            </a:avLst>
          </a:prstGeom>
          <a:solidFill>
            <a:srgbClr val="FFFFFF"/>
          </a:solidFill>
          <a:ln w="22860" cap="flat" cmpd="sng">
            <a:solidFill>
              <a:srgbClr val="B2D7E5"/>
            </a:solidFill>
            <a:prstDash val="solid"/>
            <a:round/>
          </a:ln>
        </p:spPr>
        <p:txBody>
          <a:bodyPr/>
          <a:lstStyle/>
          <a:p>
            <a:endParaRPr lang="en-US"/>
          </a:p>
        </p:txBody>
      </p:sp>
      <p:pic>
        <p:nvPicPr>
          <p:cNvPr id="724"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91255" y="4437162"/>
            <a:ext cx="248007" cy="248006"/>
          </a:xfrm>
          <a:prstGeom prst="rect">
            <a:avLst/>
          </a:prstGeom>
          <a:noFill/>
          <a:ln w="12700" cap="flat" cmpd="sng">
            <a:noFill/>
            <a:prstDash val="solid"/>
            <a:miter/>
          </a:ln>
        </p:spPr>
      </p:pic>
      <p:sp>
        <p:nvSpPr>
          <p:cNvPr id="725" name="Rectangle"/>
          <p:cNvSpPr>
            <a:spLocks/>
          </p:cNvSpPr>
          <p:nvPr/>
        </p:nvSpPr>
        <p:spPr>
          <a:xfrm>
            <a:off x="801410" y="3989545"/>
            <a:ext cx="6513790" cy="1143475"/>
          </a:xfrm>
          <a:prstGeom prst="rect">
            <a:avLst/>
          </a:prstGeom>
          <a:solidFill>
            <a:srgbClr val="CCF1FF"/>
          </a:solidFill>
          <a:ln w="12700" cap="flat" cmpd="sng">
            <a:noFill/>
            <a:prstDash val="solid"/>
            <a:miter/>
          </a:ln>
        </p:spPr>
        <p:txBody>
          <a:bodyPr/>
          <a:lstStyle/>
          <a:p>
            <a:endParaRPr lang="en-US"/>
          </a:p>
        </p:txBody>
      </p:sp>
      <p:sp>
        <p:nvSpPr>
          <p:cNvPr id="726" name="Rounded rectangle"/>
          <p:cNvSpPr>
            <a:spLocks/>
          </p:cNvSpPr>
          <p:nvPr/>
        </p:nvSpPr>
        <p:spPr>
          <a:xfrm>
            <a:off x="801410" y="3989545"/>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27" name="Rectangle"/>
          <p:cNvSpPr>
            <a:spLocks/>
          </p:cNvSpPr>
          <p:nvPr/>
        </p:nvSpPr>
        <p:spPr>
          <a:xfrm>
            <a:off x="4338161" y="4187904"/>
            <a:ext cx="248090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قياس فعّال</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28" name="Rectangle"/>
          <p:cNvSpPr>
            <a:spLocks/>
          </p:cNvSpPr>
          <p:nvPr/>
        </p:nvSpPr>
        <p:spPr>
          <a:xfrm>
            <a:off x="999767" y="4617125"/>
            <a:ext cx="5819299" cy="317540"/>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تتبع النتائج وتعديل الاستراتيجيات</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729" name="Rectangle"/>
          <p:cNvSpPr>
            <a:spLocks/>
          </p:cNvSpPr>
          <p:nvPr/>
        </p:nvSpPr>
        <p:spPr>
          <a:xfrm>
            <a:off x="7315200" y="5133023"/>
            <a:ext cx="6513790" cy="1143476"/>
          </a:xfrm>
          <a:prstGeom prst="rect">
            <a:avLst/>
          </a:prstGeom>
          <a:solidFill>
            <a:srgbClr val="CCF1FF"/>
          </a:solidFill>
          <a:ln w="12700" cap="flat" cmpd="sng">
            <a:noFill/>
            <a:prstDash val="solid"/>
            <a:miter/>
          </a:ln>
        </p:spPr>
        <p:txBody>
          <a:bodyPr/>
          <a:lstStyle/>
          <a:p>
            <a:endParaRPr lang="en-US"/>
          </a:p>
        </p:txBody>
      </p:sp>
      <p:sp>
        <p:nvSpPr>
          <p:cNvPr id="730" name="Rounded rectangle"/>
          <p:cNvSpPr>
            <a:spLocks/>
          </p:cNvSpPr>
          <p:nvPr/>
        </p:nvSpPr>
        <p:spPr>
          <a:xfrm>
            <a:off x="7315200" y="5133023"/>
            <a:ext cx="22859" cy="1143476"/>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31" name="Rounded rectangle"/>
          <p:cNvSpPr>
            <a:spLocks/>
          </p:cNvSpPr>
          <p:nvPr/>
        </p:nvSpPr>
        <p:spPr>
          <a:xfrm>
            <a:off x="7315200" y="5133023"/>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32" name="Rectangle"/>
          <p:cNvSpPr>
            <a:spLocks/>
          </p:cNvSpPr>
          <p:nvPr/>
        </p:nvSpPr>
        <p:spPr>
          <a:xfrm>
            <a:off x="11149728" y="5331381"/>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شفافية كاملة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33" name="Rectangle"/>
          <p:cNvSpPr>
            <a:spLocks/>
          </p:cNvSpPr>
          <p:nvPr/>
        </p:nvSpPr>
        <p:spPr>
          <a:xfrm>
            <a:off x="7811333" y="5760601"/>
            <a:ext cx="5819300"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مشاركة النتائج والتحديات بصراحة</a:t>
            </a:r>
            <a:endParaRPr lang="zh-CN" altLang="en-US" sz="1550" b="0" i="0" u="none" strike="noStrike" kern="1200" cap="none" spc="0" baseline="0">
              <a:solidFill>
                <a:schemeClr val="tx1"/>
              </a:solidFill>
              <a:latin typeface="Calibri" charset="0"/>
              <a:ea typeface="等线" charset="0"/>
              <a:cs typeface="Calibri" charset="0"/>
            </a:endParaRPr>
          </a:p>
        </p:txBody>
      </p:sp>
      <p:sp>
        <p:nvSpPr>
          <p:cNvPr id="734" name="Rounded rectangle"/>
          <p:cNvSpPr>
            <a:spLocks/>
          </p:cNvSpPr>
          <p:nvPr/>
        </p:nvSpPr>
        <p:spPr>
          <a:xfrm>
            <a:off x="7067193" y="5456694"/>
            <a:ext cx="496133" cy="496133"/>
          </a:xfrm>
          <a:prstGeom prst="roundRect">
            <a:avLst>
              <a:gd name="adj" fmla="val 16800"/>
            </a:avLst>
          </a:prstGeom>
          <a:solidFill>
            <a:srgbClr val="FFFFFF"/>
          </a:solidFill>
          <a:ln w="22860" cap="flat" cmpd="sng">
            <a:solidFill>
              <a:srgbClr val="B2D7E5"/>
            </a:solidFill>
            <a:prstDash val="solid"/>
            <a:round/>
          </a:ln>
        </p:spPr>
        <p:txBody>
          <a:bodyPr/>
          <a:lstStyle/>
          <a:p>
            <a:endParaRPr lang="en-US"/>
          </a:p>
        </p:txBody>
      </p:sp>
      <p:pic>
        <p:nvPicPr>
          <p:cNvPr id="735"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191255" y="5580637"/>
            <a:ext cx="248007" cy="248007"/>
          </a:xfrm>
          <a:prstGeom prst="rect">
            <a:avLst/>
          </a:prstGeom>
          <a:noFill/>
          <a:ln w="12700" cap="flat" cmpd="sng">
            <a:noFill/>
            <a:prstDash val="solid"/>
            <a:miter/>
          </a:ln>
        </p:spPr>
      </p:pic>
      <p:sp>
        <p:nvSpPr>
          <p:cNvPr id="736" name="Rectangle"/>
          <p:cNvSpPr>
            <a:spLocks/>
          </p:cNvSpPr>
          <p:nvPr/>
        </p:nvSpPr>
        <p:spPr>
          <a:xfrm>
            <a:off x="801410" y="5133023"/>
            <a:ext cx="6513790" cy="1143476"/>
          </a:xfrm>
          <a:prstGeom prst="rect">
            <a:avLst/>
          </a:prstGeom>
          <a:solidFill>
            <a:srgbClr val="CCF1FF"/>
          </a:solidFill>
          <a:ln w="12700" cap="flat" cmpd="sng">
            <a:noFill/>
            <a:prstDash val="solid"/>
            <a:miter/>
          </a:ln>
        </p:spPr>
        <p:txBody>
          <a:bodyPr/>
          <a:lstStyle/>
          <a:p>
            <a:endParaRPr lang="en-US"/>
          </a:p>
        </p:txBody>
      </p:sp>
      <p:sp>
        <p:nvSpPr>
          <p:cNvPr id="737" name="Rounded rectangle"/>
          <p:cNvSpPr>
            <a:spLocks/>
          </p:cNvSpPr>
          <p:nvPr/>
        </p:nvSpPr>
        <p:spPr>
          <a:xfrm>
            <a:off x="801410" y="5133023"/>
            <a:ext cx="6513790" cy="22859"/>
          </a:xfrm>
          <a:prstGeom prst="roundRect">
            <a:avLst>
              <a:gd name="adj" fmla="val 364652"/>
            </a:avLst>
          </a:prstGeom>
          <a:solidFill>
            <a:srgbClr val="B2D7E5"/>
          </a:solidFill>
          <a:ln w="12700" cap="flat" cmpd="sng">
            <a:noFill/>
            <a:prstDash val="solid"/>
            <a:miter/>
          </a:ln>
        </p:spPr>
        <p:txBody>
          <a:bodyPr/>
          <a:lstStyle/>
          <a:p>
            <a:endParaRPr lang="en-US"/>
          </a:p>
        </p:txBody>
      </p:sp>
      <p:sp>
        <p:nvSpPr>
          <p:cNvPr id="738" name="Rectangle"/>
          <p:cNvSpPr>
            <a:spLocks/>
          </p:cNvSpPr>
          <p:nvPr/>
        </p:nvSpPr>
        <p:spPr>
          <a:xfrm>
            <a:off x="4338161" y="5331381"/>
            <a:ext cx="2480904"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التزام طويل الأمد</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39" name="Rectangle"/>
          <p:cNvSpPr>
            <a:spLocks/>
          </p:cNvSpPr>
          <p:nvPr/>
        </p:nvSpPr>
        <p:spPr>
          <a:xfrm>
            <a:off x="999767" y="5760601"/>
            <a:ext cx="5819299" cy="31753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500"/>
              </a:lnSpc>
              <a:spcBef>
                <a:spcPts val="0"/>
              </a:spcBef>
              <a:spcAft>
                <a:spcPts val="0"/>
              </a:spcAft>
              <a:buNone/>
            </a:pPr>
            <a:r>
              <a:rPr lang="en-US" altLang="zh-CN" sz="1550" b="0" i="0" u="none" strike="noStrike" kern="1200" cap="none" spc="0" baseline="0">
                <a:solidFill>
                  <a:srgbClr val="15213F"/>
                </a:solidFill>
                <a:latin typeface="Alexandria" pitchFamily="2" charset="-78"/>
                <a:ea typeface="Alexandria" pitchFamily="2" charset="-78"/>
                <a:cs typeface="Alexandria" pitchFamily="2" charset="-78"/>
              </a:rPr>
              <a:t>استمرارية المبادرات لتحقيق أثر دائم</a:t>
            </a:r>
            <a:endParaRPr lang="zh-CN" altLang="en-US" sz="1550" b="0" i="0" u="none" strike="noStrike" kern="1200" cap="none" spc="0" baseline="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371263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43" name="Image"/>
          <p:cNvPicPr>
            <a:picLocks noChangeAspect="1"/>
          </p:cNvPicPr>
          <p:nvPr/>
        </p:nvPicPr>
        <p:blipFill>
          <a:blip r:embed="rId4" cstate="print"/>
          <a:stretch>
            <a:fillRect/>
          </a:stretch>
        </p:blipFill>
        <p:spPr>
          <a:xfrm>
            <a:off x="109102" y="36222"/>
            <a:ext cx="14412193" cy="8157155"/>
          </a:xfrm>
          <a:prstGeom prst="rect">
            <a:avLst/>
          </a:prstGeom>
          <a:noFill/>
          <a:ln w="12700" cap="flat" cmpd="sng">
            <a:noFill/>
            <a:prstDash val="solid"/>
            <a:miter/>
          </a:ln>
        </p:spPr>
      </p:pic>
      <p:sp>
        <p:nvSpPr>
          <p:cNvPr id="744" name="Rectangle"/>
          <p:cNvSpPr>
            <a:spLocks/>
          </p:cNvSpPr>
          <p:nvPr/>
        </p:nvSpPr>
        <p:spPr>
          <a:xfrm>
            <a:off x="7942421" y="937973"/>
            <a:ext cx="5894188" cy="49613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900"/>
              </a:lnSpc>
              <a:spcBef>
                <a:spcPts val="0"/>
              </a:spcBef>
              <a:spcAft>
                <a:spcPts val="0"/>
              </a:spcAft>
              <a:buNone/>
            </a:pPr>
            <a:r>
              <a:rPr lang="en-US" altLang="zh-CN" sz="3100" b="1" i="0" u="none" strike="noStrike" kern="1200" cap="none" spc="0" baseline="0">
                <a:solidFill>
                  <a:srgbClr val="000000"/>
                </a:solidFill>
                <a:latin typeface="Alexandria Bold" pitchFamily="34" charset="0"/>
                <a:ea typeface="Alexandria Bold" pitchFamily="34" charset="0"/>
                <a:cs typeface="Alexandria Bold" pitchFamily="34" charset="0"/>
              </a:rPr>
              <a:t>الدروس الرئيسية من المحاضرة</a:t>
            </a:r>
            <a:endParaRPr lang="zh-CN" altLang="en-US" sz="3100" b="0" i="0" u="none" strike="noStrike" kern="1200" cap="none" spc="0" baseline="0">
              <a:solidFill>
                <a:schemeClr val="tx1"/>
              </a:solidFill>
              <a:latin typeface="Calibri" charset="0"/>
              <a:ea typeface="等线" charset="0"/>
              <a:cs typeface="Calibri" charset="0"/>
            </a:endParaRPr>
          </a:p>
        </p:txBody>
      </p:sp>
      <p:sp>
        <p:nvSpPr>
          <p:cNvPr id="745" name="Rounded rectangle"/>
          <p:cNvSpPr>
            <a:spLocks/>
          </p:cNvSpPr>
          <p:nvPr/>
        </p:nvSpPr>
        <p:spPr>
          <a:xfrm>
            <a:off x="7414379" y="1830943"/>
            <a:ext cx="6422231"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746" name="Rectangle"/>
          <p:cNvSpPr>
            <a:spLocks/>
          </p:cNvSpPr>
          <p:nvPr/>
        </p:nvSpPr>
        <p:spPr>
          <a:xfrm>
            <a:off x="10954107" y="2036921"/>
            <a:ext cx="267652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المسؤولية ليست خياراً</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47" name="Rectangle"/>
          <p:cNvSpPr>
            <a:spLocks/>
          </p:cNvSpPr>
          <p:nvPr/>
        </p:nvSpPr>
        <p:spPr>
          <a:xfrm>
            <a:off x="7620357" y="2466142"/>
            <a:ext cx="6010275"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أصبحت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ضرورة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استراتيجية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للبقاء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والنمو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وليست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مجرد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نشاط</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إضافي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تسويقي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الناجحة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تدمجها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صميم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عملياتها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وثقافتها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748" name="Rounded rectangle"/>
          <p:cNvSpPr>
            <a:spLocks/>
          </p:cNvSpPr>
          <p:nvPr/>
        </p:nvSpPr>
        <p:spPr>
          <a:xfrm>
            <a:off x="793790" y="1830943"/>
            <a:ext cx="6422231"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749" name="Rectangle"/>
          <p:cNvSpPr>
            <a:spLocks/>
          </p:cNvSpPr>
          <p:nvPr/>
        </p:nvSpPr>
        <p:spPr>
          <a:xfrm>
            <a:off x="4529138" y="2036921"/>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الأصالة تفوق الحجم</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50" name="Rectangle"/>
          <p:cNvSpPr>
            <a:spLocks/>
          </p:cNvSpPr>
          <p:nvPr/>
        </p:nvSpPr>
        <p:spPr>
          <a:xfrm>
            <a:off x="999767" y="2466142"/>
            <a:ext cx="6010274"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الصغيرة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الصادقة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أفضل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الضخمة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السطحية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الجمهور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المعاصر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يمتلك</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القدرة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التمييز</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الالتزام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الحقيقي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والتسويق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الزائف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751" name="Rounded rectangle"/>
          <p:cNvSpPr>
            <a:spLocks/>
          </p:cNvSpPr>
          <p:nvPr/>
        </p:nvSpPr>
        <p:spPr>
          <a:xfrm>
            <a:off x="7414379" y="3823097"/>
            <a:ext cx="6422231"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752" name="Rectangle"/>
          <p:cNvSpPr>
            <a:spLocks/>
          </p:cNvSpPr>
          <p:nvPr/>
        </p:nvSpPr>
        <p:spPr>
          <a:xfrm>
            <a:off x="11149728" y="4029075"/>
            <a:ext cx="2480905"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الرقمي أداة تضخيم</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53" name="Rectangle"/>
          <p:cNvSpPr>
            <a:spLocks/>
          </p:cNvSpPr>
          <p:nvPr/>
        </p:nvSpPr>
        <p:spPr>
          <a:xfrm>
            <a:off x="7620357" y="4458295"/>
            <a:ext cx="6010275" cy="95261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الإعلام</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الرقمي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يضاعف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تأثير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الجيدة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ويفضح</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الضعيفة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استخدامه</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بذكاء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وشفافية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يحقق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نتائج</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استثنائية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بتكلفة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معقولة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754" name="Rounded rectangle"/>
          <p:cNvSpPr>
            <a:spLocks/>
          </p:cNvSpPr>
          <p:nvPr/>
        </p:nvSpPr>
        <p:spPr>
          <a:xfrm>
            <a:off x="793790" y="3823097"/>
            <a:ext cx="6422231" cy="1793796"/>
          </a:xfrm>
          <a:prstGeom prst="roundRect">
            <a:avLst>
              <a:gd name="adj" fmla="val 4648"/>
            </a:avLst>
          </a:prstGeom>
          <a:solidFill>
            <a:srgbClr val="CCF1FF"/>
          </a:solidFill>
          <a:ln w="7620" cap="flat" cmpd="sng">
            <a:solidFill>
              <a:srgbClr val="B2D7E5"/>
            </a:solidFill>
            <a:prstDash val="solid"/>
            <a:round/>
          </a:ln>
        </p:spPr>
        <p:txBody>
          <a:bodyPr/>
          <a:lstStyle/>
          <a:p>
            <a:endParaRPr lang="en-US"/>
          </a:p>
        </p:txBody>
      </p:sp>
      <p:sp>
        <p:nvSpPr>
          <p:cNvPr id="755" name="Rectangle"/>
          <p:cNvSpPr>
            <a:spLocks/>
          </p:cNvSpPr>
          <p:nvPr/>
        </p:nvSpPr>
        <p:spPr>
          <a:xfrm>
            <a:off x="4241959" y="4029075"/>
            <a:ext cx="2768084" cy="31015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الأزمات تكشف الحقيقة</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56" name="Rectangle"/>
          <p:cNvSpPr>
            <a:spLocks/>
          </p:cNvSpPr>
          <p:nvPr/>
        </p:nvSpPr>
        <p:spPr>
          <a:xfrm>
            <a:off x="999767" y="4458295"/>
            <a:ext cx="6010274" cy="63507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استجابة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للأزمات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تكشف</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التزامها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الحقيقي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بالمسؤولية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الأزمات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فرصة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لبناء</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الثقة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أو</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فقدانها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إلى</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الأبد</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757" name="Rounded rectangle"/>
          <p:cNvSpPr>
            <a:spLocks/>
          </p:cNvSpPr>
          <p:nvPr/>
        </p:nvSpPr>
        <p:spPr>
          <a:xfrm>
            <a:off x="7414379" y="5815250"/>
            <a:ext cx="6422231" cy="1476256"/>
          </a:xfrm>
          <a:prstGeom prst="roundRect">
            <a:avLst>
              <a:gd name="adj" fmla="val 5648"/>
            </a:avLst>
          </a:prstGeom>
          <a:solidFill>
            <a:srgbClr val="CCF1FF"/>
          </a:solidFill>
          <a:ln w="7620" cap="flat" cmpd="sng">
            <a:solidFill>
              <a:srgbClr val="B2D7E5"/>
            </a:solidFill>
            <a:prstDash val="solid"/>
            <a:round/>
          </a:ln>
        </p:spPr>
        <p:txBody>
          <a:bodyPr/>
          <a:lstStyle/>
          <a:p>
            <a:endParaRPr lang="en-US"/>
          </a:p>
        </p:txBody>
      </p:sp>
      <p:sp>
        <p:nvSpPr>
          <p:cNvPr id="758" name="Rectangle"/>
          <p:cNvSpPr>
            <a:spLocks/>
          </p:cNvSpPr>
          <p:nvPr/>
        </p:nvSpPr>
        <p:spPr>
          <a:xfrm>
            <a:off x="10955774" y="6021229"/>
            <a:ext cx="2674858"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القياس يدفع التحسين</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59" name="Rectangle"/>
          <p:cNvSpPr>
            <a:spLocks/>
          </p:cNvSpPr>
          <p:nvPr/>
        </p:nvSpPr>
        <p:spPr>
          <a:xfrm>
            <a:off x="7620357" y="6450449"/>
            <a:ext cx="6010275"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يُقاس</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يُدار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تطوير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أنظمة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قياس</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فعالة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للأثر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ضروري</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لتحسين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الحملات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وتبرير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الاستثمار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فيها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
        <p:nvSpPr>
          <p:cNvPr id="760" name="Rounded rectangle"/>
          <p:cNvSpPr>
            <a:spLocks/>
          </p:cNvSpPr>
          <p:nvPr/>
        </p:nvSpPr>
        <p:spPr>
          <a:xfrm>
            <a:off x="793790" y="5815250"/>
            <a:ext cx="6422231" cy="1476256"/>
          </a:xfrm>
          <a:prstGeom prst="roundRect">
            <a:avLst>
              <a:gd name="adj" fmla="val 5648"/>
            </a:avLst>
          </a:prstGeom>
          <a:solidFill>
            <a:srgbClr val="CCF1FF"/>
          </a:solidFill>
          <a:ln w="7620" cap="flat" cmpd="sng">
            <a:solidFill>
              <a:srgbClr val="B2D7E5"/>
            </a:solidFill>
            <a:prstDash val="solid"/>
            <a:round/>
          </a:ln>
        </p:spPr>
        <p:txBody>
          <a:bodyPr/>
          <a:lstStyle/>
          <a:p>
            <a:endParaRPr lang="en-US"/>
          </a:p>
        </p:txBody>
      </p:sp>
      <p:sp>
        <p:nvSpPr>
          <p:cNvPr id="761" name="Rectangle"/>
          <p:cNvSpPr>
            <a:spLocks/>
          </p:cNvSpPr>
          <p:nvPr/>
        </p:nvSpPr>
        <p:spPr>
          <a:xfrm>
            <a:off x="4529138" y="6021229"/>
            <a:ext cx="2480905" cy="31015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400"/>
              </a:lnSpc>
              <a:spcBef>
                <a:spcPts val="0"/>
              </a:spcBef>
              <a:spcAft>
                <a:spcPts val="0"/>
              </a:spcAft>
              <a:buNone/>
            </a:pPr>
            <a:r>
              <a:rPr lang="en-US" altLang="zh-CN" sz="1950" b="1" i="0" u="none" strike="noStrike" kern="1200" cap="none" spc="0" baseline="0">
                <a:solidFill>
                  <a:srgbClr val="15213F"/>
                </a:solidFill>
                <a:latin typeface="Alexandria Bold" pitchFamily="34" charset="0"/>
                <a:ea typeface="Alexandria Bold" pitchFamily="34" charset="0"/>
                <a:cs typeface="Alexandria Bold" pitchFamily="34" charset="0"/>
              </a:rPr>
              <a:t>الشراكة تعظّم الأثر</a:t>
            </a:r>
            <a:endParaRPr lang="zh-CN" altLang="en-US" sz="1950" b="0" i="0" u="none" strike="noStrike" kern="1200" cap="none" spc="0" baseline="0">
              <a:solidFill>
                <a:schemeClr val="tx1"/>
              </a:solidFill>
              <a:latin typeface="Calibri" charset="0"/>
              <a:ea typeface="等线" charset="0"/>
              <a:cs typeface="Calibri" charset="0"/>
            </a:endParaRPr>
          </a:p>
        </p:txBody>
      </p:sp>
      <p:sp>
        <p:nvSpPr>
          <p:cNvPr id="762" name="Rectangle"/>
          <p:cNvSpPr>
            <a:spLocks/>
          </p:cNvSpPr>
          <p:nvPr/>
        </p:nvSpPr>
        <p:spPr>
          <a:xfrm>
            <a:off x="999767" y="6450449"/>
            <a:ext cx="6010274" cy="635078"/>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500"/>
              </a:lnSpc>
              <a:spcBef>
                <a:spcPts val="0"/>
              </a:spcBef>
              <a:spcAft>
                <a:spcPts val="0"/>
              </a:spcAft>
              <a:buNone/>
            </a:pP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لا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مؤسسة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تستطيع</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حل</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التحديات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بمفردها</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الشراكات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الاستراتيجية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بين</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القطاعات</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تحقق</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نتائج</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أكبر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وأكثر</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550" b="0" i="0" u="none" strike="noStrike" kern="1200" cap="none" spc="0" baseline="0" dirty="0" err="1">
                <a:solidFill>
                  <a:srgbClr val="15213F"/>
                </a:solidFill>
                <a:latin typeface="Alexandria" pitchFamily="2" charset="-78"/>
                <a:ea typeface="Alexandria" pitchFamily="2" charset="-78"/>
                <a:cs typeface="Alexandria" pitchFamily="2" charset="-78"/>
              </a:rPr>
              <a:t>استدامة</a:t>
            </a:r>
            <a:r>
              <a:rPr lang="en-US" altLang="zh-CN" sz="15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5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13615815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66"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8789" y="-150044"/>
            <a:ext cx="14181612" cy="8157155"/>
          </a:xfrm>
          <a:prstGeom prst="rect">
            <a:avLst/>
          </a:prstGeom>
          <a:noFill/>
          <a:ln w="12700" cap="flat" cmpd="sng">
            <a:noFill/>
            <a:prstDash val="solid"/>
            <a:miter/>
          </a:ln>
        </p:spPr>
      </p:pic>
      <p:sp>
        <p:nvSpPr>
          <p:cNvPr id="767" name="Rectangle"/>
          <p:cNvSpPr>
            <a:spLocks/>
          </p:cNvSpPr>
          <p:nvPr/>
        </p:nvSpPr>
        <p:spPr>
          <a:xfrm>
            <a:off x="7654885" y="537210"/>
            <a:ext cx="6193989" cy="46398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3650"/>
              </a:lnSpc>
              <a:spcBef>
                <a:spcPts val="0"/>
              </a:spcBef>
              <a:spcAft>
                <a:spcPts val="0"/>
              </a:spcAft>
              <a:buNone/>
            </a:pPr>
            <a:r>
              <a:rPr lang="en-US" altLang="zh-CN" sz="2900" b="1" i="0" u="none" strike="noStrike" kern="1200" cap="none" spc="0" baseline="0">
                <a:solidFill>
                  <a:srgbClr val="000000"/>
                </a:solidFill>
                <a:latin typeface="Alexandria Bold" pitchFamily="34" charset="0"/>
                <a:ea typeface="Alexandria Bold" pitchFamily="34" charset="0"/>
                <a:cs typeface="Alexandria Bold" pitchFamily="34" charset="0"/>
              </a:rPr>
              <a:t>خارطة طريق للنجاح: خطوات عملية</a:t>
            </a:r>
            <a:endParaRPr lang="zh-CN" altLang="en-US" sz="2900" b="0" i="0" u="none" strike="noStrike" kern="1200" cap="none" spc="0" baseline="0">
              <a:solidFill>
                <a:schemeClr val="tx1"/>
              </a:solidFill>
              <a:latin typeface="Calibri" charset="0"/>
              <a:ea typeface="等线" charset="0"/>
              <a:cs typeface="Calibri" charset="0"/>
            </a:endParaRPr>
          </a:p>
        </p:txBody>
      </p:sp>
      <p:pic>
        <p:nvPicPr>
          <p:cNvPr id="76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08234" y="1348264"/>
            <a:ext cx="12413933" cy="5586174"/>
          </a:xfrm>
          <a:prstGeom prst="rect">
            <a:avLst/>
          </a:prstGeom>
          <a:noFill/>
          <a:ln w="12700" cap="flat" cmpd="sng">
            <a:noFill/>
            <a:prstDash val="solid"/>
            <a:miter/>
          </a:ln>
        </p:spPr>
      </p:pic>
      <p:sp>
        <p:nvSpPr>
          <p:cNvPr id="769" name="Rectangle"/>
          <p:cNvSpPr>
            <a:spLocks/>
          </p:cNvSpPr>
          <p:nvPr/>
        </p:nvSpPr>
        <p:spPr>
          <a:xfrm>
            <a:off x="9479767" y="1589040"/>
            <a:ext cx="2172401" cy="335707"/>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600"/>
              </a:lnSpc>
              <a:spcBef>
                <a:spcPts val="0"/>
              </a:spcBef>
              <a:spcAft>
                <a:spcPts val="0"/>
              </a:spcAft>
              <a:buNone/>
            </a:pPr>
            <a:r>
              <a:rPr lang="en-US" altLang="zh-CN" sz="2100" b="1" i="0" u="none" strike="noStrike" kern="1200" cap="none" spc="0" baseline="0">
                <a:solidFill>
                  <a:srgbClr val="15213F"/>
                </a:solidFill>
                <a:latin typeface="Alexandria Bold" pitchFamily="34" charset="0"/>
                <a:ea typeface="Alexandria Bold" pitchFamily="34" charset="0"/>
                <a:cs typeface="Alexandria Bold" pitchFamily="34" charset="0"/>
              </a:rPr>
              <a:t>تحديد الهدف</a:t>
            </a:r>
            <a:endParaRPr lang="zh-CN" altLang="en-US" sz="2100" b="0" i="0" u="none" strike="noStrike" kern="1200" cap="none" spc="0" baseline="0">
              <a:solidFill>
                <a:schemeClr val="tx1"/>
              </a:solidFill>
              <a:latin typeface="Calibri" charset="0"/>
              <a:ea typeface="等线" charset="0"/>
              <a:cs typeface="Calibri" charset="0"/>
            </a:endParaRPr>
          </a:p>
        </p:txBody>
      </p:sp>
      <p:sp>
        <p:nvSpPr>
          <p:cNvPr id="770" name="Rectangle"/>
          <p:cNvSpPr>
            <a:spLocks/>
          </p:cNvSpPr>
          <p:nvPr/>
        </p:nvSpPr>
        <p:spPr>
          <a:xfrm>
            <a:off x="9479767" y="2020239"/>
            <a:ext cx="2172401" cy="519601"/>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000"/>
              </a:lnSpc>
              <a:spcBef>
                <a:spcPts val="0"/>
              </a:spcBef>
              <a:spcAft>
                <a:spcPts val="0"/>
              </a:spcAft>
              <a:buNone/>
            </a:pPr>
            <a:r>
              <a:rPr lang="en-US" altLang="zh-CN" sz="1650" b="0" i="0" u="none" strike="noStrike" kern="1200" cap="none" spc="0" baseline="0">
                <a:solidFill>
                  <a:srgbClr val="15213F"/>
                </a:solidFill>
                <a:latin typeface="Alexandria" pitchFamily="2" charset="-78"/>
                <a:ea typeface="Alexandria" pitchFamily="2" charset="-78"/>
                <a:cs typeface="Alexandria" pitchFamily="2" charset="-78"/>
              </a:rPr>
              <a:t>غاية أصيلة متوافقة مع قيم العمل</a:t>
            </a:r>
            <a:endParaRPr lang="zh-CN" altLang="en-US" sz="1650" b="0" i="0" u="none" strike="noStrike" kern="1200" cap="none" spc="0" baseline="0">
              <a:solidFill>
                <a:schemeClr val="tx1"/>
              </a:solidFill>
              <a:latin typeface="Calibri" charset="0"/>
              <a:ea typeface="等线" charset="0"/>
              <a:cs typeface="Calibri" charset="0"/>
            </a:endParaRPr>
          </a:p>
        </p:txBody>
      </p:sp>
      <p:pic>
        <p:nvPicPr>
          <p:cNvPr id="771"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19411" y="3102149"/>
            <a:ext cx="481180" cy="481181"/>
          </a:xfrm>
          <a:prstGeom prst="rect">
            <a:avLst/>
          </a:prstGeom>
          <a:noFill/>
          <a:ln w="12700" cap="flat" cmpd="sng">
            <a:noFill/>
            <a:prstDash val="solid"/>
            <a:miter/>
          </a:ln>
        </p:spPr>
      </p:pic>
      <p:sp>
        <p:nvSpPr>
          <p:cNvPr id="772" name="Rectangle"/>
          <p:cNvSpPr>
            <a:spLocks/>
          </p:cNvSpPr>
          <p:nvPr/>
        </p:nvSpPr>
        <p:spPr>
          <a:xfrm>
            <a:off x="7319303" y="5778671"/>
            <a:ext cx="2184336" cy="335706"/>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ctr">
              <a:lnSpc>
                <a:spcPts val="2600"/>
              </a:lnSpc>
              <a:spcBef>
                <a:spcPts val="0"/>
              </a:spcBef>
              <a:spcAft>
                <a:spcPts val="0"/>
              </a:spcAft>
              <a:buNone/>
            </a:pPr>
            <a:r>
              <a:rPr lang="en-US" altLang="zh-CN" sz="2100" b="1" i="0" u="none" strike="noStrike" kern="1200" cap="none" spc="0" baseline="0">
                <a:solidFill>
                  <a:srgbClr val="15213F"/>
                </a:solidFill>
                <a:latin typeface="Alexandria Bold" pitchFamily="34" charset="0"/>
                <a:ea typeface="Alexandria Bold" pitchFamily="34" charset="0"/>
                <a:cs typeface="Alexandria Bold" pitchFamily="34" charset="0"/>
              </a:rPr>
              <a:t>استماع المجتمع</a:t>
            </a:r>
            <a:endParaRPr lang="zh-CN" altLang="en-US" sz="2100" b="0" i="0" u="none" strike="noStrike" kern="1200" cap="none" spc="0" baseline="0">
              <a:solidFill>
                <a:schemeClr val="tx1"/>
              </a:solidFill>
              <a:latin typeface="Calibri" charset="0"/>
              <a:ea typeface="等线" charset="0"/>
              <a:cs typeface="Calibri" charset="0"/>
            </a:endParaRPr>
          </a:p>
        </p:txBody>
      </p:sp>
      <p:sp>
        <p:nvSpPr>
          <p:cNvPr id="773" name="Rectangle"/>
          <p:cNvSpPr>
            <a:spLocks/>
          </p:cNvSpPr>
          <p:nvPr/>
        </p:nvSpPr>
        <p:spPr>
          <a:xfrm>
            <a:off x="7319303" y="6209868"/>
            <a:ext cx="2184336" cy="519601"/>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000"/>
              </a:lnSpc>
              <a:spcBef>
                <a:spcPts val="0"/>
              </a:spcBef>
              <a:spcAft>
                <a:spcPts val="0"/>
              </a:spcAft>
              <a:buNone/>
            </a:pPr>
            <a:r>
              <a:rPr lang="en-US" altLang="zh-CN" sz="1650" b="0" i="0" u="none" strike="noStrike" kern="1200" cap="none" spc="0" baseline="0">
                <a:solidFill>
                  <a:srgbClr val="15213F"/>
                </a:solidFill>
                <a:latin typeface="Alexandria" pitchFamily="2" charset="-78"/>
                <a:ea typeface="Alexandria" pitchFamily="2" charset="-78"/>
                <a:cs typeface="Alexandria" pitchFamily="2" charset="-78"/>
              </a:rPr>
              <a:t>فهم الاحتياجات وتصميم مشترك</a:t>
            </a:r>
            <a:endParaRPr lang="zh-CN" altLang="en-US" sz="1650" b="0" i="0" u="none" strike="noStrike" kern="1200" cap="none" spc="0" baseline="0">
              <a:solidFill>
                <a:schemeClr val="tx1"/>
              </a:solidFill>
              <a:latin typeface="Calibri" charset="0"/>
              <a:ea typeface="等线" charset="0"/>
              <a:cs typeface="Calibri" charset="0"/>
            </a:endParaRPr>
          </a:p>
        </p:txBody>
      </p:sp>
      <p:pic>
        <p:nvPicPr>
          <p:cNvPr id="774" name="Image" descr="preencode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70882" y="4856781"/>
            <a:ext cx="481180" cy="481181"/>
          </a:xfrm>
          <a:prstGeom prst="rect">
            <a:avLst/>
          </a:prstGeom>
          <a:noFill/>
          <a:ln w="12700" cap="flat" cmpd="sng">
            <a:noFill/>
            <a:prstDash val="solid"/>
            <a:miter/>
          </a:ln>
        </p:spPr>
      </p:pic>
      <p:sp>
        <p:nvSpPr>
          <p:cNvPr id="775" name="Rectangle"/>
          <p:cNvSpPr>
            <a:spLocks/>
          </p:cNvSpPr>
          <p:nvPr/>
        </p:nvSpPr>
        <p:spPr>
          <a:xfrm>
            <a:off x="5206584" y="1379410"/>
            <a:ext cx="2172401" cy="671414"/>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600"/>
              </a:lnSpc>
              <a:spcBef>
                <a:spcPts val="0"/>
              </a:spcBef>
              <a:spcAft>
                <a:spcPts val="0"/>
              </a:spcAft>
              <a:buNone/>
            </a:pPr>
            <a:r>
              <a:rPr lang="en-US" altLang="zh-CN" sz="2100" b="1" i="0" u="none" strike="noStrike" kern="1200" cap="none" spc="0" baseline="0">
                <a:solidFill>
                  <a:srgbClr val="15213F"/>
                </a:solidFill>
                <a:latin typeface="Alexandria Bold" pitchFamily="34" charset="0"/>
                <a:ea typeface="Alexandria Bold" pitchFamily="34" charset="0"/>
                <a:cs typeface="Alexandria Bold" pitchFamily="34" charset="0"/>
              </a:rPr>
              <a:t>أهداف قابلة للقياس</a:t>
            </a:r>
            <a:endParaRPr lang="zh-CN" altLang="en-US" sz="2100" b="0" i="0" u="none" strike="noStrike" kern="1200" cap="none" spc="0" baseline="0">
              <a:solidFill>
                <a:schemeClr val="tx1"/>
              </a:solidFill>
              <a:latin typeface="Calibri" charset="0"/>
              <a:ea typeface="等线" charset="0"/>
              <a:cs typeface="Calibri" charset="0"/>
            </a:endParaRPr>
          </a:p>
        </p:txBody>
      </p:sp>
      <p:sp>
        <p:nvSpPr>
          <p:cNvPr id="776" name="Rectangle"/>
          <p:cNvSpPr>
            <a:spLocks/>
          </p:cNvSpPr>
          <p:nvPr/>
        </p:nvSpPr>
        <p:spPr>
          <a:xfrm>
            <a:off x="5206584" y="2146315"/>
            <a:ext cx="2172401" cy="519601"/>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000"/>
              </a:lnSpc>
              <a:spcBef>
                <a:spcPts val="0"/>
              </a:spcBef>
              <a:spcAft>
                <a:spcPts val="0"/>
              </a:spcAft>
              <a:buNone/>
            </a:pPr>
            <a:r>
              <a:rPr lang="en-US" altLang="zh-CN" sz="1650" b="0" i="0" u="none" strike="noStrike" kern="1200" cap="none" spc="0" baseline="0">
                <a:solidFill>
                  <a:srgbClr val="15213F"/>
                </a:solidFill>
                <a:latin typeface="Alexandria" pitchFamily="2" charset="-78"/>
                <a:ea typeface="Alexandria" pitchFamily="2" charset="-78"/>
                <a:cs typeface="Alexandria" pitchFamily="2" charset="-78"/>
              </a:rPr>
              <a:t>مؤشرات واضحة وجدول زمني</a:t>
            </a:r>
            <a:endParaRPr lang="zh-CN" altLang="en-US" sz="1650" b="0" i="0" u="none" strike="noStrike" kern="1200" cap="none" spc="0" baseline="0">
              <a:solidFill>
                <a:schemeClr val="tx1"/>
              </a:solidFill>
              <a:latin typeface="Calibri" charset="0"/>
              <a:ea typeface="等线" charset="0"/>
              <a:cs typeface="Calibri" charset="0"/>
            </a:endParaRPr>
          </a:p>
        </p:txBody>
      </p:sp>
      <p:pic>
        <p:nvPicPr>
          <p:cNvPr id="777" name="Image" descr="preencoded.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10416" y="3054404"/>
            <a:ext cx="481180" cy="481181"/>
          </a:xfrm>
          <a:prstGeom prst="rect">
            <a:avLst/>
          </a:prstGeom>
          <a:noFill/>
          <a:ln w="12700" cap="flat" cmpd="sng">
            <a:noFill/>
            <a:prstDash val="solid"/>
            <a:miter/>
          </a:ln>
        </p:spPr>
      </p:pic>
      <p:sp>
        <p:nvSpPr>
          <p:cNvPr id="778" name="Rectangle"/>
          <p:cNvSpPr>
            <a:spLocks/>
          </p:cNvSpPr>
          <p:nvPr/>
        </p:nvSpPr>
        <p:spPr>
          <a:xfrm>
            <a:off x="3058054" y="5610818"/>
            <a:ext cx="2172401" cy="671415"/>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600"/>
              </a:lnSpc>
              <a:spcBef>
                <a:spcPts val="0"/>
              </a:spcBef>
              <a:spcAft>
                <a:spcPts val="0"/>
              </a:spcAft>
              <a:buNone/>
            </a:pPr>
            <a:r>
              <a:rPr lang="en-US" altLang="zh-CN" sz="2100" b="1" i="0" u="none" strike="noStrike" kern="1200" cap="none" spc="0" baseline="0">
                <a:solidFill>
                  <a:srgbClr val="15213F"/>
                </a:solidFill>
                <a:latin typeface="Alexandria Bold" pitchFamily="34" charset="0"/>
                <a:ea typeface="Alexandria Bold" pitchFamily="34" charset="0"/>
                <a:cs typeface="Alexandria Bold" pitchFamily="34" charset="0"/>
              </a:rPr>
              <a:t>شراكات استراتيجية</a:t>
            </a:r>
            <a:endParaRPr lang="zh-CN" altLang="en-US" sz="2100" b="0" i="0" u="none" strike="noStrike" kern="1200" cap="none" spc="0" baseline="0">
              <a:solidFill>
                <a:schemeClr val="tx1"/>
              </a:solidFill>
              <a:latin typeface="Calibri" charset="0"/>
              <a:ea typeface="等线" charset="0"/>
              <a:cs typeface="Calibri" charset="0"/>
            </a:endParaRPr>
          </a:p>
        </p:txBody>
      </p:sp>
      <p:sp>
        <p:nvSpPr>
          <p:cNvPr id="779" name="Rectangle"/>
          <p:cNvSpPr>
            <a:spLocks/>
          </p:cNvSpPr>
          <p:nvPr/>
        </p:nvSpPr>
        <p:spPr>
          <a:xfrm>
            <a:off x="3058054" y="6377723"/>
            <a:ext cx="2172401" cy="519601"/>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ctr">
              <a:lnSpc>
                <a:spcPts val="2000"/>
              </a:lnSpc>
              <a:spcBef>
                <a:spcPts val="0"/>
              </a:spcBef>
              <a:spcAft>
                <a:spcPts val="0"/>
              </a:spcAft>
              <a:buNone/>
            </a:pPr>
            <a:r>
              <a:rPr lang="en-US" altLang="zh-CN" sz="1650" b="0" i="0" u="none" strike="noStrike" kern="1200" cap="none" spc="0" baseline="0">
                <a:solidFill>
                  <a:srgbClr val="15213F"/>
                </a:solidFill>
                <a:latin typeface="Alexandria" pitchFamily="2" charset="-78"/>
                <a:ea typeface="Alexandria" pitchFamily="2" charset="-78"/>
                <a:cs typeface="Alexandria" pitchFamily="2" charset="-78"/>
              </a:rPr>
              <a:t>تعاون عبر القطاعات لزيادة الأثر</a:t>
            </a:r>
            <a:endParaRPr lang="zh-CN" altLang="en-US" sz="1650" b="0" i="0" u="none" strike="noStrike" kern="1200" cap="none" spc="0" baseline="0">
              <a:solidFill>
                <a:schemeClr val="tx1"/>
              </a:solidFill>
              <a:latin typeface="Calibri" charset="0"/>
              <a:ea typeface="等线" charset="0"/>
              <a:cs typeface="Calibri" charset="0"/>
            </a:endParaRPr>
          </a:p>
        </p:txBody>
      </p:sp>
      <p:pic>
        <p:nvPicPr>
          <p:cNvPr id="780" name="Image"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897697" y="4856781"/>
            <a:ext cx="481181" cy="481181"/>
          </a:xfrm>
          <a:prstGeom prst="rect">
            <a:avLst/>
          </a:prstGeom>
          <a:noFill/>
          <a:ln w="12700" cap="flat" cmpd="sng">
            <a:noFill/>
            <a:prstDash val="solid"/>
            <a:miter/>
          </a:ln>
        </p:spPr>
      </p:pic>
      <p:sp>
        <p:nvSpPr>
          <p:cNvPr id="781" name="Rectangle"/>
          <p:cNvSpPr>
            <a:spLocks/>
          </p:cNvSpPr>
          <p:nvPr/>
        </p:nvSpPr>
        <p:spPr>
          <a:xfrm>
            <a:off x="781526" y="7129701"/>
            <a:ext cx="13067348" cy="574596"/>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2250"/>
              </a:lnSpc>
              <a:spcBef>
                <a:spcPts val="0"/>
              </a:spcBef>
              <a:spcAft>
                <a:spcPts val="0"/>
              </a:spcAft>
              <a:buNone/>
            </a:pP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النجاح</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حملات</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يتطلب</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نهجاً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منظماً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يبدأ</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بتحديد</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الهدف</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الأصيل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ولا</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ينتهي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يتطور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باستمرار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كل</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خطوة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تبني</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على</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السابقة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لتخلق</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منظومة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متكاملة</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من</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الالتزام</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450" b="0" i="0" u="none" strike="noStrike" kern="1200" cap="none" spc="0" baseline="0" dirty="0" err="1">
                <a:solidFill>
                  <a:srgbClr val="15213F"/>
                </a:solidFill>
                <a:latin typeface="Alexandria" pitchFamily="2" charset="-78"/>
                <a:ea typeface="Alexandria" pitchFamily="2" charset="-78"/>
                <a:cs typeface="Alexandria" pitchFamily="2" charset="-78"/>
              </a:rPr>
              <a:t>والأثر</a:t>
            </a:r>
            <a:r>
              <a:rPr lang="en-US" altLang="zh-CN" sz="1450" b="0" i="0"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450" b="0" i="0" u="none" strike="noStrike" kern="1200" cap="none" spc="0" baseline="0" dirty="0">
              <a:solidFill>
                <a:schemeClr val="tx1"/>
              </a:solidFill>
              <a:latin typeface="Calibri" charset="0"/>
              <a:ea typeface="等线" charset="0"/>
              <a:cs typeface="Calibri" charset="0"/>
            </a:endParaRPr>
          </a:p>
        </p:txBody>
      </p:sp>
    </p:spTree>
    <p:extLst>
      <p:ext uri="{BB962C8B-B14F-4D97-AF65-F5344CB8AC3E}">
        <p14:creationId xmlns:p14="http://schemas.microsoft.com/office/powerpoint/2010/main" val="3824608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85" name="Image"/>
          <p:cNvPicPr>
            <a:picLocks noChangeAspect="1"/>
          </p:cNvPicPr>
          <p:nvPr/>
        </p:nvPicPr>
        <p:blipFill>
          <a:blip r:embed="rId4" cstate="print"/>
          <a:stretch>
            <a:fillRect/>
          </a:stretch>
        </p:blipFill>
        <p:spPr>
          <a:xfrm>
            <a:off x="218207" y="-173935"/>
            <a:ext cx="14412193" cy="8157155"/>
          </a:xfrm>
          <a:prstGeom prst="rect">
            <a:avLst/>
          </a:prstGeom>
          <a:noFill/>
          <a:ln w="12700" cap="flat" cmpd="sng">
            <a:noFill/>
            <a:prstDash val="solid"/>
            <a:miter/>
          </a:ln>
        </p:spPr>
      </p:pic>
      <p:sp>
        <p:nvSpPr>
          <p:cNvPr id="786" name="Rectangle"/>
          <p:cNvSpPr>
            <a:spLocks/>
          </p:cNvSpPr>
          <p:nvPr/>
        </p:nvSpPr>
        <p:spPr>
          <a:xfrm>
            <a:off x="7437120" y="532574"/>
            <a:ext cx="6583918" cy="34266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2650"/>
              </a:lnSpc>
              <a:spcBef>
                <a:spcPts val="0"/>
              </a:spcBef>
              <a:spcAft>
                <a:spcPts val="0"/>
              </a:spcAft>
              <a:buNone/>
            </a:pPr>
            <a:r>
              <a:rPr lang="en-US" altLang="zh-CN" sz="2000" b="1" i="0" u="none" strike="noStrike" kern="1200" cap="none" spc="0" baseline="0">
                <a:solidFill>
                  <a:srgbClr val="000000"/>
                </a:solidFill>
                <a:latin typeface="Alexandria Bold" pitchFamily="34" charset="0"/>
                <a:ea typeface="Alexandria Bold" pitchFamily="34" charset="0"/>
                <a:cs typeface="Alexandria Bold" pitchFamily="34" charset="0"/>
              </a:rPr>
              <a:t>التطلع للمستقبل: اتجاهات المسؤولية الاجتماعية</a:t>
            </a:r>
            <a:endParaRPr lang="zh-CN" altLang="en-US" sz="2000" b="0" i="0" u="none" strike="noStrike" kern="1200" cap="none" spc="0" baseline="0">
              <a:solidFill>
                <a:schemeClr val="tx1"/>
              </a:solidFill>
              <a:latin typeface="Calibri" charset="0"/>
              <a:ea typeface="等线" charset="0"/>
              <a:cs typeface="Calibri" charset="0"/>
            </a:endParaRPr>
          </a:p>
        </p:txBody>
      </p:sp>
      <p:sp>
        <p:nvSpPr>
          <p:cNvPr id="787" name="Rectangle"/>
          <p:cNvSpPr>
            <a:spLocks/>
          </p:cNvSpPr>
          <p:nvPr/>
        </p:nvSpPr>
        <p:spPr>
          <a:xfrm>
            <a:off x="5083558" y="778272"/>
            <a:ext cx="1714023" cy="2143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200" b="1" i="0" u="none" strike="noStrike" kern="1200" cap="none" spc="0" baseline="0">
                <a:solidFill>
                  <a:srgbClr val="000000"/>
                </a:solidFill>
                <a:latin typeface="Alexandria Bold" pitchFamily="34" charset="0"/>
                <a:ea typeface="Alexandria Bold" pitchFamily="34" charset="0"/>
                <a:cs typeface="Alexandria Bold" pitchFamily="34" charset="0"/>
              </a:rPr>
              <a:t>الاتجاهات الناشئة</a:t>
            </a:r>
            <a:endParaRPr lang="zh-CN" altLang="en-US" sz="1200" b="0" i="0" u="none" strike="noStrike" kern="1200" cap="none" spc="0" baseline="0">
              <a:solidFill>
                <a:schemeClr val="tx1"/>
              </a:solidFill>
              <a:latin typeface="Calibri" charset="0"/>
              <a:ea typeface="等线" charset="0"/>
              <a:cs typeface="Calibri" charset="0"/>
            </a:endParaRPr>
          </a:p>
        </p:txBody>
      </p:sp>
      <p:pic>
        <p:nvPicPr>
          <p:cNvPr id="78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93875" y="5503665"/>
            <a:ext cx="205620" cy="205620"/>
          </a:xfrm>
          <a:prstGeom prst="rect">
            <a:avLst/>
          </a:prstGeom>
          <a:noFill/>
          <a:ln w="12700" cap="flat" cmpd="sng">
            <a:noFill/>
            <a:prstDash val="solid"/>
            <a:miter/>
          </a:ln>
        </p:spPr>
      </p:pic>
      <p:sp>
        <p:nvSpPr>
          <p:cNvPr id="789" name="Rectangle"/>
          <p:cNvSpPr>
            <a:spLocks/>
          </p:cNvSpPr>
          <p:nvPr/>
        </p:nvSpPr>
        <p:spPr>
          <a:xfrm>
            <a:off x="5049202" y="1522432"/>
            <a:ext cx="1714023" cy="2143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600" b="1" i="0" u="none" strike="noStrike" kern="1200" cap="none" spc="0" baseline="0">
                <a:solidFill>
                  <a:srgbClr val="15213F"/>
                </a:solidFill>
                <a:latin typeface="Alexandria Bold" pitchFamily="34" charset="0"/>
                <a:ea typeface="Alexandria Bold" pitchFamily="34" charset="0"/>
                <a:cs typeface="Alexandria Bold" pitchFamily="34" charset="0"/>
              </a:rPr>
              <a:t>التركيز على المناخ</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790" name="Rectangle"/>
          <p:cNvSpPr>
            <a:spLocks/>
          </p:cNvSpPr>
          <p:nvPr/>
        </p:nvSpPr>
        <p:spPr>
          <a:xfrm>
            <a:off x="704559" y="1914584"/>
            <a:ext cx="6093023" cy="1854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450"/>
              </a:lnSpc>
              <a:spcBef>
                <a:spcPts val="0"/>
              </a:spcBef>
              <a:spcAft>
                <a:spcPts val="0"/>
              </a:spcAft>
              <a:buNone/>
            </a:pP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تصاعد</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الضغط</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لمعالجة</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التغير</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المناخي</a:t>
            </a:r>
            <a:endParaRPr lang="zh-CN" altLang="en-US" sz="1200" b="0" i="0" u="none" strike="noStrike" kern="1200" cap="none" spc="0" baseline="0" dirty="0">
              <a:solidFill>
                <a:schemeClr val="tx1"/>
              </a:solidFill>
              <a:latin typeface="Calibri" charset="0"/>
              <a:ea typeface="等线" charset="0"/>
              <a:cs typeface="Calibri" charset="0"/>
            </a:endParaRPr>
          </a:p>
        </p:txBody>
      </p:sp>
      <p:pic>
        <p:nvPicPr>
          <p:cNvPr id="791"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91065" y="1498288"/>
            <a:ext cx="205620" cy="205620"/>
          </a:xfrm>
          <a:prstGeom prst="rect">
            <a:avLst/>
          </a:prstGeom>
          <a:noFill/>
          <a:ln w="12700" cap="flat" cmpd="sng">
            <a:noFill/>
            <a:prstDash val="solid"/>
            <a:miter/>
          </a:ln>
        </p:spPr>
      </p:pic>
      <p:sp>
        <p:nvSpPr>
          <p:cNvPr id="792" name="Rectangle"/>
          <p:cNvSpPr>
            <a:spLocks/>
          </p:cNvSpPr>
          <p:nvPr/>
        </p:nvSpPr>
        <p:spPr>
          <a:xfrm>
            <a:off x="5083558" y="2310203"/>
            <a:ext cx="1714023" cy="2143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600" b="1" i="0" u="none" strike="noStrike" kern="1200" cap="none" spc="0" baseline="0">
                <a:solidFill>
                  <a:srgbClr val="15213F"/>
                </a:solidFill>
                <a:latin typeface="Alexandria Bold" pitchFamily="34" charset="0"/>
                <a:ea typeface="Alexandria Bold" pitchFamily="34" charset="0"/>
                <a:cs typeface="Alexandria Bold" pitchFamily="34" charset="0"/>
              </a:rPr>
              <a:t>العدالة الاجتماعية</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793" name="Rectangle"/>
          <p:cNvSpPr>
            <a:spLocks/>
          </p:cNvSpPr>
          <p:nvPr/>
        </p:nvSpPr>
        <p:spPr>
          <a:xfrm>
            <a:off x="704559" y="2871826"/>
            <a:ext cx="6093023" cy="1854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rtl="1">
              <a:lnSpc>
                <a:spcPts val="1450"/>
              </a:lnSpc>
              <a:spcBef>
                <a:spcPts val="0"/>
              </a:spcBef>
              <a:spcAft>
                <a:spcPts val="0"/>
              </a:spcAft>
              <a:buNone/>
            </a:pP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توقعات</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أكبر</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للمساهمة</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المساواة</a:t>
            </a:r>
            <a:r>
              <a:rPr lang="en-US" altLang="zh-CN" sz="1200" b="0" i="0"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0" u="none" strike="noStrike" kern="1200" cap="none" spc="0" baseline="0" dirty="0" err="1">
                <a:solidFill>
                  <a:srgbClr val="15213F"/>
                </a:solidFill>
                <a:latin typeface="Alexandria" pitchFamily="2" charset="-78"/>
                <a:ea typeface="Alexandria" pitchFamily="2" charset="-78"/>
                <a:cs typeface="Alexandria" pitchFamily="2" charset="-78"/>
              </a:rPr>
              <a:t>والشمولية</a:t>
            </a:r>
            <a:endParaRPr lang="zh-CN" altLang="en-US" sz="1200" b="0" i="0" u="none" strike="noStrike" kern="1200" cap="none" spc="0" baseline="0" dirty="0">
              <a:solidFill>
                <a:schemeClr val="tx1"/>
              </a:solidFill>
              <a:latin typeface="Calibri" charset="0"/>
              <a:ea typeface="等线" charset="0"/>
              <a:cs typeface="Calibri" charset="0"/>
            </a:endParaRPr>
          </a:p>
        </p:txBody>
      </p:sp>
      <p:pic>
        <p:nvPicPr>
          <p:cNvPr id="794"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93671" y="4724467"/>
            <a:ext cx="205620" cy="205621"/>
          </a:xfrm>
          <a:prstGeom prst="rect">
            <a:avLst/>
          </a:prstGeom>
          <a:noFill/>
          <a:ln w="12700" cap="flat" cmpd="sng">
            <a:noFill/>
            <a:prstDash val="solid"/>
            <a:miter/>
          </a:ln>
        </p:spPr>
      </p:pic>
      <p:sp>
        <p:nvSpPr>
          <p:cNvPr id="795" name="Rectangle"/>
          <p:cNvSpPr>
            <a:spLocks/>
          </p:cNvSpPr>
          <p:nvPr/>
        </p:nvSpPr>
        <p:spPr>
          <a:xfrm>
            <a:off x="5074920" y="3398785"/>
            <a:ext cx="1714023" cy="214311"/>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600" b="1" i="0" u="none" strike="noStrike" kern="1200" cap="none" spc="0" baseline="0">
                <a:solidFill>
                  <a:srgbClr val="15213F"/>
                </a:solidFill>
                <a:latin typeface="Alexandria Bold" pitchFamily="34" charset="0"/>
                <a:ea typeface="Alexandria Bold" pitchFamily="34" charset="0"/>
                <a:cs typeface="Alexandria Bold" pitchFamily="34" charset="0"/>
              </a:rPr>
              <a:t>الشفافية الإلزامية</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796" name="Rectangle"/>
          <p:cNvSpPr>
            <a:spLocks/>
          </p:cNvSpPr>
          <p:nvPr/>
        </p:nvSpPr>
        <p:spPr>
          <a:xfrm>
            <a:off x="704559" y="3910037"/>
            <a:ext cx="6093023" cy="185498"/>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450"/>
              </a:lnSpc>
              <a:spcBef>
                <a:spcPts val="0"/>
              </a:spcBef>
              <a:spcAft>
                <a:spcPts val="0"/>
              </a:spcAft>
              <a:buNone/>
            </a:pPr>
            <a:r>
              <a:rPr lang="en-US" altLang="zh-CN" sz="1200" b="0" i="0" u="none" strike="noStrike" kern="1200" cap="none" spc="0" baseline="0">
                <a:solidFill>
                  <a:srgbClr val="15213F"/>
                </a:solidFill>
                <a:latin typeface="Alexandria" pitchFamily="2" charset="-78"/>
                <a:ea typeface="Alexandria" pitchFamily="2" charset="-78"/>
                <a:cs typeface="Alexandria" pitchFamily="2" charset="-78"/>
              </a:rPr>
              <a:t>قوانين جديدة تلزم بالإفصاح عن الأثر الاجتماعي</a:t>
            </a:r>
            <a:endParaRPr lang="zh-CN" altLang="en-US" sz="1200" b="0" i="0" u="none" strike="noStrike" kern="1200" cap="none" spc="0" baseline="0">
              <a:solidFill>
                <a:schemeClr val="tx1"/>
              </a:solidFill>
              <a:latin typeface="Calibri" charset="0"/>
              <a:ea typeface="等线" charset="0"/>
              <a:cs typeface="Calibri" charset="0"/>
            </a:endParaRPr>
          </a:p>
        </p:txBody>
      </p:sp>
      <p:pic>
        <p:nvPicPr>
          <p:cNvPr id="797"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90861" y="3375124"/>
            <a:ext cx="205620" cy="205620"/>
          </a:xfrm>
          <a:prstGeom prst="rect">
            <a:avLst/>
          </a:prstGeom>
          <a:noFill/>
          <a:ln w="12700" cap="flat" cmpd="sng">
            <a:noFill/>
            <a:prstDash val="solid"/>
            <a:miter/>
          </a:ln>
        </p:spPr>
      </p:pic>
      <p:sp>
        <p:nvSpPr>
          <p:cNvPr id="798" name="Rectangle"/>
          <p:cNvSpPr>
            <a:spLocks/>
          </p:cNvSpPr>
          <p:nvPr/>
        </p:nvSpPr>
        <p:spPr>
          <a:xfrm>
            <a:off x="5176837" y="4402040"/>
            <a:ext cx="1714023" cy="2143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600" b="1" i="0" u="none" strike="noStrike" kern="1200" cap="none" spc="0" baseline="0">
                <a:solidFill>
                  <a:srgbClr val="15213F"/>
                </a:solidFill>
                <a:latin typeface="Alexandria Bold" pitchFamily="34" charset="0"/>
                <a:ea typeface="Alexandria Bold" pitchFamily="34" charset="0"/>
                <a:cs typeface="Alexandria Bold" pitchFamily="34" charset="0"/>
              </a:rPr>
              <a:t>التقنية للخير</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799" name="Rectangle"/>
          <p:cNvSpPr>
            <a:spLocks/>
          </p:cNvSpPr>
          <p:nvPr/>
        </p:nvSpPr>
        <p:spPr>
          <a:xfrm>
            <a:off x="797838" y="4946331"/>
            <a:ext cx="6093023" cy="18549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450"/>
              </a:lnSpc>
              <a:spcBef>
                <a:spcPts val="0"/>
              </a:spcBef>
              <a:spcAft>
                <a:spcPts val="0"/>
              </a:spcAft>
              <a:buNone/>
            </a:pPr>
            <a:r>
              <a:rPr lang="en-US" altLang="zh-CN" sz="1200" b="0" i="0" u="none" strike="noStrike" kern="1200" cap="none" spc="0" baseline="0">
                <a:solidFill>
                  <a:srgbClr val="15213F"/>
                </a:solidFill>
                <a:latin typeface="Alexandria" pitchFamily="2" charset="-78"/>
                <a:ea typeface="Alexandria" pitchFamily="2" charset="-78"/>
                <a:cs typeface="Alexandria" pitchFamily="2" charset="-78"/>
              </a:rPr>
              <a:t>استخدام الذكاء الاصطناعي والبيانات لتحقيق الأثر</a:t>
            </a:r>
            <a:endParaRPr lang="zh-CN" altLang="en-US" sz="1200" b="0" i="0" u="none" strike="noStrike" kern="1200" cap="none" spc="0" baseline="0">
              <a:solidFill>
                <a:schemeClr val="tx1"/>
              </a:solidFill>
              <a:latin typeface="Calibri" charset="0"/>
              <a:ea typeface="等线" charset="0"/>
              <a:cs typeface="Calibri" charset="0"/>
            </a:endParaRPr>
          </a:p>
        </p:txBody>
      </p:sp>
      <p:pic>
        <p:nvPicPr>
          <p:cNvPr id="800"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90861" y="4059019"/>
            <a:ext cx="205620" cy="205620"/>
          </a:xfrm>
          <a:prstGeom prst="rect">
            <a:avLst/>
          </a:prstGeom>
          <a:noFill/>
          <a:ln w="12700" cap="flat" cmpd="sng">
            <a:noFill/>
            <a:prstDash val="solid"/>
            <a:miter/>
          </a:ln>
        </p:spPr>
      </p:pic>
      <p:sp>
        <p:nvSpPr>
          <p:cNvPr id="801" name="Rectangle"/>
          <p:cNvSpPr>
            <a:spLocks/>
          </p:cNvSpPr>
          <p:nvPr/>
        </p:nvSpPr>
        <p:spPr>
          <a:xfrm>
            <a:off x="5074920" y="5511397"/>
            <a:ext cx="1714023" cy="214312"/>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650"/>
              </a:lnSpc>
              <a:spcBef>
                <a:spcPts val="0"/>
              </a:spcBef>
              <a:spcAft>
                <a:spcPts val="0"/>
              </a:spcAft>
              <a:buNone/>
            </a:pPr>
            <a:r>
              <a:rPr lang="en-US" altLang="zh-CN" sz="1600" b="1" i="0" u="none" strike="noStrike" kern="1200" cap="none" spc="0" baseline="0">
                <a:solidFill>
                  <a:srgbClr val="15213F"/>
                </a:solidFill>
                <a:latin typeface="Alexandria Bold" pitchFamily="34" charset="0"/>
                <a:ea typeface="Alexandria Bold" pitchFamily="34" charset="0"/>
                <a:cs typeface="Alexandria Bold" pitchFamily="34" charset="0"/>
              </a:rPr>
              <a:t>الاقتصاد الدائري</a:t>
            </a:r>
            <a:endParaRPr lang="zh-CN" altLang="en-US" sz="1600" b="0" i="0" u="none" strike="noStrike" kern="1200" cap="none" spc="0" baseline="0">
              <a:solidFill>
                <a:schemeClr val="tx1"/>
              </a:solidFill>
              <a:latin typeface="Calibri" charset="0"/>
              <a:ea typeface="等线" charset="0"/>
              <a:cs typeface="Calibri" charset="0"/>
            </a:endParaRPr>
          </a:p>
        </p:txBody>
      </p:sp>
      <p:sp>
        <p:nvSpPr>
          <p:cNvPr id="802" name="Rectangle"/>
          <p:cNvSpPr>
            <a:spLocks/>
          </p:cNvSpPr>
          <p:nvPr/>
        </p:nvSpPr>
        <p:spPr>
          <a:xfrm>
            <a:off x="797838" y="6006100"/>
            <a:ext cx="6093023" cy="185499"/>
          </a:xfrm>
          <a:prstGeom prst="rect">
            <a:avLst/>
          </a:prstGeom>
          <a:noFill/>
          <a:ln w="12700" cap="flat" cmpd="sng">
            <a:noFill/>
            <a:prstDash val="solid"/>
            <a:miter/>
          </a:ln>
        </p:spPr>
        <p:txBody>
          <a:bodyPr vert="horz" wrap="none" lIns="0" tIns="0" rIns="0" bIns="0" anchor="t" anchorCtr="0">
            <a:prstTxWarp prst="textNoShape">
              <a:avLst/>
            </a:prstTxWarp>
          </a:bodyPr>
          <a:lstStyle/>
          <a:p>
            <a:pPr marL="0" indent="0" algn="r">
              <a:lnSpc>
                <a:spcPts val="1450"/>
              </a:lnSpc>
              <a:spcBef>
                <a:spcPts val="0"/>
              </a:spcBef>
              <a:spcAft>
                <a:spcPts val="0"/>
              </a:spcAft>
              <a:buNone/>
            </a:pPr>
            <a:r>
              <a:rPr lang="en-US" altLang="zh-CN" sz="1200" b="0" i="0" u="none" strike="noStrike" kern="1200" cap="none" spc="0" baseline="0">
                <a:solidFill>
                  <a:srgbClr val="15213F"/>
                </a:solidFill>
                <a:latin typeface="Alexandria" pitchFamily="2" charset="-78"/>
                <a:ea typeface="Alexandria" pitchFamily="2" charset="-78"/>
                <a:cs typeface="Alexandria" pitchFamily="2" charset="-78"/>
              </a:rPr>
              <a:t>الانتقال من الاستهلاك الخطي إلى الاستدامة</a:t>
            </a:r>
            <a:endParaRPr lang="zh-CN" altLang="en-US" sz="1200" b="0" i="0" u="none" strike="noStrike" kern="1200" cap="none" spc="0" baseline="0">
              <a:solidFill>
                <a:schemeClr val="tx1"/>
              </a:solidFill>
              <a:latin typeface="Calibri" charset="0"/>
              <a:ea typeface="等线" charset="0"/>
              <a:cs typeface="Calibri" charset="0"/>
            </a:endParaRPr>
          </a:p>
        </p:txBody>
      </p:sp>
      <p:pic>
        <p:nvPicPr>
          <p:cNvPr id="803" name="Image"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92953" y="1950323"/>
            <a:ext cx="4628634" cy="4628634"/>
          </a:xfrm>
          <a:prstGeom prst="rect">
            <a:avLst/>
          </a:prstGeom>
          <a:noFill/>
          <a:ln w="12700" cap="flat" cmpd="sng">
            <a:noFill/>
            <a:prstDash val="solid"/>
            <a:miter/>
          </a:ln>
        </p:spPr>
      </p:pic>
      <p:sp>
        <p:nvSpPr>
          <p:cNvPr id="804" name="Rectangle"/>
          <p:cNvSpPr>
            <a:spLocks/>
          </p:cNvSpPr>
          <p:nvPr/>
        </p:nvSpPr>
        <p:spPr>
          <a:xfrm>
            <a:off x="1104186" y="6903477"/>
            <a:ext cx="6332934" cy="370999"/>
          </a:xfrm>
          <a:prstGeom prst="rect">
            <a:avLst/>
          </a:prstGeom>
          <a:noFill/>
          <a:ln w="12700" cap="flat" cmpd="sng">
            <a:noFill/>
            <a:prstDash val="solid"/>
            <a:miter/>
          </a:ln>
        </p:spPr>
        <p:txBody>
          <a:bodyPr vert="horz" wrap="square" lIns="0" tIns="0" rIns="0" bIns="0" anchor="t" anchorCtr="0">
            <a:prstTxWarp prst="textNoShape">
              <a:avLst/>
            </a:prstTxWarp>
          </a:bodyPr>
          <a:lstStyle/>
          <a:p>
            <a:pPr marL="0" indent="0" algn="r" rtl="1">
              <a:lnSpc>
                <a:spcPts val="1450"/>
              </a:lnSpc>
              <a:spcBef>
                <a:spcPts val="0"/>
              </a:spcBef>
              <a:spcAft>
                <a:spcPts val="0"/>
              </a:spcAft>
              <a:buNone/>
            </a:pP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المسؤولية</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الاجتماعية</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في</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المستقبل</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لن</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تكون</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ميزة</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تنافسية</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بل</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شرطاً</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أساسياً</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للبقاء</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المؤسسات</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التي</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تبدأ</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الآن</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ستقود</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 </a:t>
            </a:r>
            <a:r>
              <a:rPr lang="en-US" altLang="zh-CN" sz="1200" b="0" i="1" u="none" strike="noStrike" kern="1200" cap="none" spc="0" baseline="0" dirty="0" err="1">
                <a:solidFill>
                  <a:srgbClr val="15213F"/>
                </a:solidFill>
                <a:latin typeface="Alexandria" pitchFamily="2" charset="-78"/>
                <a:ea typeface="Alexandria" pitchFamily="2" charset="-78"/>
                <a:cs typeface="Alexandria" pitchFamily="2" charset="-78"/>
              </a:rPr>
              <a:t>الغد</a:t>
            </a:r>
            <a:r>
              <a:rPr lang="en-US" altLang="zh-CN" sz="1200" b="0" i="1" u="none" strike="noStrike" kern="1200" cap="none" spc="0" baseline="0" dirty="0">
                <a:solidFill>
                  <a:srgbClr val="15213F"/>
                </a:solidFill>
                <a:latin typeface="Alexandria" pitchFamily="2" charset="-78"/>
                <a:ea typeface="Alexandria" pitchFamily="2" charset="-78"/>
                <a:cs typeface="Alexandria" pitchFamily="2" charset="-78"/>
              </a:rPr>
              <a:t>."</a:t>
            </a:r>
            <a:endParaRPr lang="zh-CN" altLang="en-US" sz="1200" b="0" i="0" u="none" strike="noStrike" kern="1200" cap="none" spc="0" baseline="0" dirty="0">
              <a:solidFill>
                <a:schemeClr val="tx1"/>
              </a:solidFill>
              <a:latin typeface="Calibri" charset="0"/>
              <a:ea typeface="等线" charset="0"/>
              <a:cs typeface="Calibri" charset="0"/>
            </a:endParaRPr>
          </a:p>
        </p:txBody>
      </p:sp>
      <p:sp>
        <p:nvSpPr>
          <p:cNvPr id="805" name="Rectangle"/>
          <p:cNvSpPr>
            <a:spLocks/>
          </p:cNvSpPr>
          <p:nvPr/>
        </p:nvSpPr>
        <p:spPr>
          <a:xfrm>
            <a:off x="14013418" y="7001470"/>
            <a:ext cx="15239" cy="370999"/>
          </a:xfrm>
          <a:prstGeom prst="rect">
            <a:avLst/>
          </a:prstGeom>
          <a:solidFill>
            <a:srgbClr val="00AEEF"/>
          </a:solidFill>
          <a:ln w="12700" cap="flat" cmpd="sng">
            <a:noFill/>
            <a:prstDash val="solid"/>
            <a:miter/>
          </a:ln>
        </p:spPr>
        <p:txBody>
          <a:bodyPr/>
          <a:lstStyle/>
          <a:p>
            <a:endParaRPr lang="en-US"/>
          </a:p>
        </p:txBody>
      </p:sp>
      <p:sp>
        <p:nvSpPr>
          <p:cNvPr id="806" name="Rectangle"/>
          <p:cNvSpPr>
            <a:spLocks/>
          </p:cNvSpPr>
          <p:nvPr/>
        </p:nvSpPr>
        <p:spPr>
          <a:xfrm>
            <a:off x="609362" y="7654043"/>
            <a:ext cx="13411675" cy="24645"/>
          </a:xfrm>
          <a:prstGeom prst="rect">
            <a:avLst/>
          </a:prstGeom>
          <a:solidFill>
            <a:srgbClr val="15213F">
              <a:alpha val="50000"/>
            </a:srgbClr>
          </a:solidFill>
          <a:ln w="12700" cap="flat" cmpd="sng">
            <a:noFill/>
            <a:prstDash val="solid"/>
            <a:miter/>
          </a:ln>
        </p:spPr>
        <p:txBody>
          <a:bodyPr/>
          <a:lstStyle/>
          <a:p>
            <a:endParaRPr lang="en-US"/>
          </a:p>
        </p:txBody>
      </p:sp>
      <p:sp>
        <p:nvSpPr>
          <p:cNvPr id="807" name="Rectangle"/>
          <p:cNvSpPr>
            <a:spLocks/>
          </p:cNvSpPr>
          <p:nvPr/>
        </p:nvSpPr>
        <p:spPr>
          <a:xfrm>
            <a:off x="609362" y="7785140"/>
            <a:ext cx="13411675" cy="185499"/>
          </a:xfrm>
          <a:prstGeom prst="rect">
            <a:avLst/>
          </a:prstGeom>
          <a:noFill/>
          <a:ln w="12700" cap="flat" cmpd="sng">
            <a:noFill/>
            <a:prstDash val="solid"/>
            <a:miter/>
          </a:ln>
        </p:spPr>
        <p:txBody>
          <a:bodyPr/>
          <a:lstStyle/>
          <a:p>
            <a:endParaRPr lang="en-US"/>
          </a:p>
        </p:txBody>
      </p:sp>
      <p:pic>
        <p:nvPicPr>
          <p:cNvPr id="808" name="Image"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961424" y="2298320"/>
            <a:ext cx="205620" cy="205621"/>
          </a:xfrm>
          <a:prstGeom prst="rect">
            <a:avLst/>
          </a:prstGeom>
          <a:noFill/>
          <a:ln w="12700" cap="flat" cmpd="sng">
            <a:noFill/>
            <a:prstDash val="solid"/>
            <a:miter/>
          </a:ln>
        </p:spPr>
      </p:pic>
    </p:spTree>
    <p:extLst>
      <p:ext uri="{BB962C8B-B14F-4D97-AF65-F5344CB8AC3E}">
        <p14:creationId xmlns:p14="http://schemas.microsoft.com/office/powerpoint/2010/main" val="19081721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813" name="Image"/>
          <p:cNvPicPr>
            <a:picLocks noChangeAspect="1"/>
          </p:cNvPicPr>
          <p:nvPr/>
        </p:nvPicPr>
        <p:blipFill>
          <a:blip r:embed="rId3" cstate="screen">
            <a:grayscl/>
            <a:extLst>
              <a:ext uri="{28A0092B-C50C-407E-A947-70E740481C1C}">
                <a14:useLocalDpi xmlns:a14="http://schemas.microsoft.com/office/drawing/2010/main"/>
              </a:ext>
            </a:extLst>
          </a:blip>
          <a:stretch>
            <a:fillRect/>
          </a:stretch>
        </p:blipFill>
        <p:spPr>
          <a:xfrm>
            <a:off x="0" y="8535"/>
            <a:ext cx="14630401" cy="8212531"/>
          </a:xfrm>
          <a:prstGeom prst="rect">
            <a:avLst/>
          </a:prstGeom>
          <a:noFill/>
          <a:ln w="12700" cap="flat" cmpd="sng">
            <a:noFill/>
            <a:prstDash val="solid"/>
            <a:miter/>
          </a:ln>
        </p:spPr>
      </p:pic>
      <p:sp>
        <p:nvSpPr>
          <p:cNvPr id="814" name="Right triangle"/>
          <p:cNvSpPr>
            <a:spLocks/>
          </p:cNvSpPr>
          <p:nvPr/>
        </p:nvSpPr>
        <p:spPr>
          <a:xfrm flipH="1">
            <a:off x="7815175" y="3783723"/>
            <a:ext cx="6815225" cy="4445879"/>
          </a:xfrm>
          <a:prstGeom prst="rtTriangle">
            <a:avLst/>
          </a:prstGeom>
          <a:solidFill>
            <a:srgbClr val="669BBC">
              <a:alpha val="77000"/>
            </a:srgbClr>
          </a:solidFill>
          <a:ln w="12700" cap="flat" cmpd="sng">
            <a:noFill/>
            <a:prstDash val="solid"/>
            <a:round/>
          </a:ln>
        </p:spPr>
        <p:txBody>
          <a:bodyPr/>
          <a:lstStyle/>
          <a:p>
            <a:endParaRPr lang="en-US"/>
          </a:p>
        </p:txBody>
      </p:sp>
      <p:sp>
        <p:nvSpPr>
          <p:cNvPr id="815" name="Rectangle"/>
          <p:cNvSpPr>
            <a:spLocks/>
          </p:cNvSpPr>
          <p:nvPr/>
        </p:nvSpPr>
        <p:spPr>
          <a:xfrm>
            <a:off x="1192849" y="6294493"/>
            <a:ext cx="5429478" cy="1072515"/>
          </a:xfrm>
          <a:prstGeom prst="rect">
            <a:avLst/>
          </a:prstGeom>
          <a:noFill/>
          <a:ln w="12700" cap="flat" cmpd="sng">
            <a:noFill/>
            <a:prstDash val="solid"/>
            <a:miter/>
          </a:ln>
        </p:spPr>
        <p:txBody>
          <a:bodyPr vert="horz" wrap="square" lIns="91440" tIns="45720" rIns="91440" bIns="45720" anchor="t" anchorCtr="0">
            <a:prstTxWarp prst="textNoShape">
              <a:avLst/>
            </a:prstTxWarp>
            <a:spAutoFit/>
          </a:bodyPr>
          <a:lstStyle/>
          <a:p>
            <a:pPr marL="0" indent="0" algn="l" eaLnBrk="1" fontAlgn="auto" latinLnBrk="0" hangingPunct="1">
              <a:lnSpc>
                <a:spcPct val="100000"/>
              </a:lnSpc>
              <a:spcBef>
                <a:spcPts val="0"/>
              </a:spcBef>
              <a:spcAft>
                <a:spcPts val="0"/>
              </a:spcAft>
              <a:buNone/>
            </a:pPr>
            <a:r>
              <a:rPr lang="en-US" altLang="zh-CN" sz="6480" b="1" i="0" u="none" strike="noStrike" kern="1200" cap="none" spc="0" baseline="0">
                <a:solidFill>
                  <a:srgbClr val="FFFFFF"/>
                </a:solidFill>
                <a:latin typeface="Times New Roman" pitchFamily="18" charset="0"/>
                <a:ea typeface="等线" charset="0"/>
                <a:cs typeface="Times New Roman" pitchFamily="18" charset="0"/>
              </a:rPr>
              <a:t>Thank You</a:t>
            </a:r>
            <a:endParaRPr lang="zh-CN" altLang="en-US" sz="6480" b="1" i="0" u="none" strike="noStrike" kern="1200" cap="none" spc="0" baseline="0">
              <a:solidFill>
                <a:srgbClr val="FFFFFF"/>
              </a:solidFill>
              <a:latin typeface="Times New Roman" pitchFamily="18" charset="0"/>
              <a:ea typeface="等线" charset="0"/>
              <a:cs typeface="Times New Roman" pitchFamily="18" charset="0"/>
            </a:endParaRPr>
          </a:p>
        </p:txBody>
      </p:sp>
      <p:pic>
        <p:nvPicPr>
          <p:cNvPr id="816" name="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91416" y="7402488"/>
            <a:ext cx="2735119" cy="460861"/>
          </a:xfrm>
          <a:prstGeom prst="rect">
            <a:avLst/>
          </a:prstGeom>
          <a:noFill/>
          <a:ln w="12700" cap="flat" cmpd="sng">
            <a:noFill/>
            <a:prstDash val="solid"/>
            <a:miter/>
          </a:ln>
        </p:spPr>
      </p:pic>
      <p:sp>
        <p:nvSpPr>
          <p:cNvPr id="817" name="曲线"/>
          <p:cNvSpPr>
            <a:spLocks/>
          </p:cNvSpPr>
          <p:nvPr/>
        </p:nvSpPr>
        <p:spPr>
          <a:xfrm rot="16200000" flipV="1">
            <a:off x="-1493271" y="4130814"/>
            <a:ext cx="4561790" cy="1316947"/>
          </a:xfrm>
          <a:custGeom>
            <a:avLst/>
            <a:gdLst>
              <a:gd name="T1" fmla="*/ 0 w 21600"/>
              <a:gd name="T2" fmla="*/ -21600 h 21600"/>
              <a:gd name="T3" fmla="*/ 21600 w 21600"/>
              <a:gd name="T4" fmla="*/ 0 h 21600"/>
            </a:gdLst>
            <a:ahLst/>
            <a:cxnLst/>
            <a:rect l="T1" t="T2" r="T3" b="T4"/>
            <a:pathLst>
              <a:path w="21600" h="21600">
                <a:moveTo>
                  <a:pt x="0" y="21600"/>
                </a:moveTo>
                <a:lnTo>
                  <a:pt x="6264" y="0"/>
                </a:lnTo>
                <a:lnTo>
                  <a:pt x="21600" y="249"/>
                </a:lnTo>
                <a:lnTo>
                  <a:pt x="15479" y="21600"/>
                </a:lnTo>
                <a:lnTo>
                  <a:pt x="0" y="21600"/>
                </a:lnTo>
                <a:close/>
              </a:path>
            </a:pathLst>
          </a:custGeom>
          <a:solidFill>
            <a:srgbClr val="669BBC"/>
          </a:solidFill>
          <a:ln w="12700" cap="flat" cmpd="sng">
            <a:noFill/>
            <a:prstDash val="solid"/>
            <a:round/>
          </a:ln>
        </p:spPr>
        <p:txBody>
          <a:bodyPr/>
          <a:lstStyle/>
          <a:p>
            <a:endParaRPr lang="en-US"/>
          </a:p>
        </p:txBody>
      </p:sp>
      <p:pic>
        <p:nvPicPr>
          <p:cNvPr id="818" name="Image"/>
          <p:cNvPicPr>
            <a:picLocks noChangeAspect="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39"/>
            <a:ext cx="3096006" cy="1445622"/>
          </a:xfrm>
          <a:prstGeom prst="rect">
            <a:avLst/>
          </a:prstGeom>
          <a:noFill/>
          <a:ln w="12700" cap="flat" cmpd="sng">
            <a:noFill/>
            <a:prstDash val="solid"/>
            <a:miter/>
          </a:ln>
        </p:spPr>
      </p:pic>
    </p:spTree>
    <p:extLst>
      <p:ext uri="{BB962C8B-B14F-4D97-AF65-F5344CB8AC3E}">
        <p14:creationId xmlns:p14="http://schemas.microsoft.com/office/powerpoint/2010/main" val="575184107"/>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
        <a:ea typeface=""/>
        <a:cs typeface=""/>
      </a:majorFont>
      <a:minorFont>
        <a:latin typeface=""/>
        <a:ea typeface=""/>
        <a:cs typeface=""/>
      </a:minorFont>
    </a:fontScheme>
    <a:fmtScheme name="Office Them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ppt/theme/theme2.xml><?xml version="1.0" encoding="utf-8"?>
<a:theme xmlns:a="http://schemas.openxmlformats.org/drawingml/2006/main" name="1_Office Theme">
  <a:themeElements>
    <a:clrScheme name="1_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1_Office Theme">
      <a:majorFont>
        <a:latin typeface=""/>
        <a:ea typeface=""/>
        <a:cs typeface=""/>
      </a:majorFont>
      <a:minorFont>
        <a:latin typeface=""/>
        <a:ea typeface=""/>
        <a:cs typeface=""/>
      </a:minorFont>
    </a:fontScheme>
    <a:fmtScheme name="1_Office Them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ppt/theme/theme3.xml><?xml version="1.0" encoding="utf-8"?>
<a:theme xmlns:a="http://schemas.openxmlformats.org/drawingml/2006/main" name="notesMaster1">
  <a:themeElements>
    <a:clrScheme name="notesMaster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CB656B-D8A8-4D37-BE0F-63BE56FC39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E3C9099-0F23-43DE-AEA6-DE81B76EA0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4827EB8-7FDD-4318-81A5-2EDE38DC35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Normal.eit</Template>
  <TotalTime>77</TotalTime>
  <Words>2807</Words>
  <Application>Microsoft Office PowerPoint</Application>
  <PresentationFormat>Custom</PresentationFormat>
  <Paragraphs>457</Paragraphs>
  <Slides>45</Slides>
  <Notes>44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45</vt:i4>
      </vt:variant>
    </vt:vector>
  </HeadingPairs>
  <TitlesOfParts>
    <vt:vector size="55" baseType="lpstr">
      <vt:lpstr>Alexandria</vt:lpstr>
      <vt:lpstr>Alexandria Bold</vt:lpstr>
      <vt:lpstr>Alexandria Light</vt:lpstr>
      <vt:lpstr>Arial</vt:lpstr>
      <vt:lpstr>Calibri</vt:lpstr>
      <vt:lpstr>Calibri Light</vt:lpstr>
      <vt:lpstr>Droid Sans</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Mayar Ehab</dc:creator>
  <cp:lastModifiedBy>Microsoft</cp:lastModifiedBy>
  <cp:revision>6</cp:revision>
  <dcterms:created xsi:type="dcterms:W3CDTF">2026-02-20T13:58:30Z</dcterms:created>
  <dcterms:modified xsi:type="dcterms:W3CDTF">2026-04-03T06:15:31Z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