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ink/ink1.xml" ContentType="application/inkml+xml"/>
  <Override PartName="/ppt/ink/ink2.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03" r:id="rId3"/>
    <p:sldId id="481" r:id="rId4"/>
    <p:sldId id="609" r:id="rId5"/>
    <p:sldId id="611" r:id="rId6"/>
    <p:sldId id="612" r:id="rId7"/>
    <p:sldId id="610" r:id="rId8"/>
    <p:sldId id="553" r:id="rId9"/>
    <p:sldId id="566" r:id="rId10"/>
    <p:sldId id="604" r:id="rId11"/>
    <p:sldId id="633" r:id="rId12"/>
    <p:sldId id="630" r:id="rId13"/>
    <p:sldId id="632" r:id="rId14"/>
    <p:sldId id="634" r:id="rId15"/>
    <p:sldId id="635" r:id="rId16"/>
    <p:sldId id="631" r:id="rId17"/>
    <p:sldId id="636" r:id="rId18"/>
    <p:sldId id="605" r:id="rId19"/>
    <p:sldId id="614" r:id="rId20"/>
    <p:sldId id="638" r:id="rId21"/>
    <p:sldId id="650" r:id="rId22"/>
    <p:sldId id="619" r:id="rId23"/>
    <p:sldId id="616" r:id="rId24"/>
    <p:sldId id="640" r:id="rId25"/>
    <p:sldId id="623" r:id="rId26"/>
    <p:sldId id="641" r:id="rId27"/>
    <p:sldId id="643" r:id="rId28"/>
    <p:sldId id="644" r:id="rId29"/>
    <p:sldId id="646" r:id="rId30"/>
    <p:sldId id="648" r:id="rId31"/>
    <p:sldId id="647" r:id="rId32"/>
    <p:sldId id="617" r:id="rId33"/>
    <p:sldId id="649" r:id="rId34"/>
    <p:sldId id="622" r:id="rId35"/>
    <p:sldId id="628" r:id="rId36"/>
    <p:sldId id="626" r:id="rId37"/>
    <p:sldId id="627" r:id="rId38"/>
    <p:sldId id="502" r:id="rId39"/>
    <p:sldId id="485" r:id="rId40"/>
    <p:sldId id="501"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1"/>
            <p14:sldId id="609"/>
            <p14:sldId id="611"/>
            <p14:sldId id="612"/>
            <p14:sldId id="610"/>
            <p14:sldId id="553"/>
            <p14:sldId id="566"/>
            <p14:sldId id="604"/>
            <p14:sldId id="633"/>
            <p14:sldId id="630"/>
            <p14:sldId id="632"/>
            <p14:sldId id="634"/>
            <p14:sldId id="635"/>
            <p14:sldId id="631"/>
            <p14:sldId id="636"/>
            <p14:sldId id="605"/>
            <p14:sldId id="614"/>
            <p14:sldId id="638"/>
            <p14:sldId id="650"/>
            <p14:sldId id="619"/>
            <p14:sldId id="616"/>
            <p14:sldId id="640"/>
            <p14:sldId id="623"/>
            <p14:sldId id="641"/>
            <p14:sldId id="643"/>
            <p14:sldId id="644"/>
            <p14:sldId id="646"/>
            <p14:sldId id="648"/>
            <p14:sldId id="647"/>
            <p14:sldId id="617"/>
            <p14:sldId id="649"/>
            <p14:sldId id="622"/>
            <p14:sldId id="628"/>
            <p14:sldId id="626"/>
            <p14:sldId id="627"/>
            <p14:sldId id="502"/>
            <p14:sldId id="485"/>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D3B42"/>
    <a:srgbClr val="47454C"/>
    <a:srgbClr val="880002"/>
    <a:srgbClr val="98481C"/>
    <a:srgbClr val="E14D1F"/>
    <a:srgbClr val="000000"/>
    <a:srgbClr val="F1EDE1"/>
    <a:srgbClr val="1D1D1D"/>
    <a:srgbClr val="03604A"/>
    <a:srgbClr val="A4102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766" autoAdjust="0"/>
  </p:normalViewPr>
  <p:slideViewPr>
    <p:cSldViewPr snapToGrid="0">
      <p:cViewPr varScale="1">
        <p:scale>
          <a:sx n="59" d="100"/>
          <a:sy n="59" d="100"/>
        </p:scale>
        <p:origin x="1074" y="7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5-27T09:01:01.131"/>
    </inkml:context>
    <inkml:brush xml:id="br0">
      <inkml:brushProperty name="width" value="0.05292" units="cm"/>
      <inkml:brushProperty name="height" value="0.05292" units="cm"/>
      <inkml:brushProperty name="color" value="#FF0000"/>
    </inkml:brush>
  </inkml:definitions>
  <inkml:trace contextRef="#ctx0" brushRef="#br0">31353 223 0</inkml:trace>
</inkml:ink>
</file>

<file path=ppt/ink/ink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9-21T23:23:47.694"/>
    </inkml:context>
    <inkml:brush xml:id="br0">
      <inkml:brushProperty name="width" value="0.05292" units="cm"/>
      <inkml:brushProperty name="height" value="0.05292" units="cm"/>
      <inkml:brushProperty name="color" value="#FF0000"/>
    </inkml:brush>
  </inkml:definitions>
  <inkml:trace contextRef="#ctx0" brushRef="#br0">31552 99 0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2025-01-30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3487286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0910402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6248204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1998154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b="0" i="0" kern="1200" dirty="0" smtClean="0">
                <a:solidFill>
                  <a:schemeClr val="tx1"/>
                </a:solidFill>
                <a:effectLst/>
                <a:latin typeface="+mn-lt"/>
                <a:ea typeface="+mn-ea"/>
                <a:cs typeface="+mn-cs"/>
              </a:rPr>
              <a:t> بناءً على فهم هذه التأثيرات النفسية، يمكن للجهات الفاعلة في المجال الإعلامي تقديم محتوى أكثر فعالية وأمانًا للجمهور.</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1011085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smtClean="0">
                <a:latin typeface="Alexandria SemiBold" pitchFamily="2" charset="-78"/>
                <a:cs typeface="Alexandria SemiBold" pitchFamily="2" charset="-78"/>
              </a:rPr>
              <a:t>يتناول هذا الموضوع كيفية تأثير الرسائل الإعلامية على الأفراد والمجتمعات من منظور </a:t>
            </a:r>
            <a:r>
              <a:rPr lang="ar-SA" dirty="0" smtClean="0">
                <a:latin typeface="Alexandria SemiBold" pitchFamily="2" charset="-78"/>
                <a:cs typeface="Alexandria SemiBold" pitchFamily="2" charset="-78"/>
              </a:rPr>
              <a:t>نفسي</a:t>
            </a:r>
          </a:p>
          <a:p>
            <a:r>
              <a:rPr lang="ar-SA" sz="1200" b="1" i="0" kern="1200" dirty="0" smtClean="0">
                <a:solidFill>
                  <a:schemeClr val="tx1"/>
                </a:solidFill>
                <a:effectLst/>
                <a:latin typeface="+mn-lt"/>
                <a:ea typeface="+mn-ea"/>
                <a:cs typeface="+mn-cs"/>
              </a:rPr>
              <a:t>الرسالة الإعلامية الرقمية وتأثيرها</a:t>
            </a:r>
            <a:endParaRPr lang="ar-SA" sz="1200" b="0" i="0" kern="1200" dirty="0" smtClean="0">
              <a:solidFill>
                <a:schemeClr val="tx1"/>
              </a:solidFill>
              <a:effectLst/>
              <a:latin typeface="+mn-lt"/>
              <a:ea typeface="+mn-ea"/>
              <a:cs typeface="+mn-cs"/>
            </a:endParaRPr>
          </a:p>
          <a:p>
            <a:r>
              <a:rPr lang="ar-SA" sz="1200" b="0" i="0" kern="1200" dirty="0" smtClean="0">
                <a:solidFill>
                  <a:schemeClr val="tx1"/>
                </a:solidFill>
                <a:effectLst/>
                <a:latin typeface="+mn-lt"/>
                <a:ea typeface="+mn-ea"/>
                <a:cs typeface="+mn-cs"/>
              </a:rPr>
              <a:t>تعتبر الرسالة الإعلامية الرقمية أداة حيوية في عصر المعلومات، حيث تلعب دورًا أساسيًا في التأثير على آراء المستخدمين وإقناعهم بالقضايا والمشكلات وأساليب حلها. يتطلب ذلك فهمًا عميقًا لكيفية تصميم هذه الرسائل وتوجيهها بشكل فعال.</a:t>
            </a:r>
          </a:p>
          <a:p>
            <a:r>
              <a:rPr lang="ar-SA" sz="1200" b="1" i="0" kern="1200" dirty="0" smtClean="0">
                <a:solidFill>
                  <a:schemeClr val="tx1"/>
                </a:solidFill>
                <a:effectLst/>
                <a:latin typeface="+mn-lt"/>
                <a:ea typeface="+mn-ea"/>
                <a:cs typeface="+mn-cs"/>
              </a:rPr>
              <a:t>1. تعريف الرسالة الإعلامية الرقمية</a:t>
            </a:r>
            <a:endParaRPr lang="ar-SA" sz="1200" b="0" i="0" kern="1200" dirty="0" smtClean="0">
              <a:solidFill>
                <a:schemeClr val="tx1"/>
              </a:solidFill>
              <a:effectLst/>
              <a:latin typeface="+mn-lt"/>
              <a:ea typeface="+mn-ea"/>
              <a:cs typeface="+mn-cs"/>
            </a:endParaRPr>
          </a:p>
          <a:p>
            <a:r>
              <a:rPr lang="ar-SA" sz="1200" b="0" i="0" kern="1200" dirty="0" smtClean="0">
                <a:solidFill>
                  <a:schemeClr val="tx1"/>
                </a:solidFill>
                <a:effectLst/>
                <a:latin typeface="+mn-lt"/>
                <a:ea typeface="+mn-ea"/>
                <a:cs typeface="+mn-cs"/>
              </a:rPr>
              <a:t>الرسالة الإعلامية الرقمية هي المحتوى الذي يتم إنتاجه ونشره عبر المنصات الرقمية، مثل وسائل التواصل الاجتماعي، المواقع الإلكترونية، والبودكاست. تهدف هذه الرسائل إلى نقل معلومات معينة أو وجهات نظر حول قضايا محددة بطريقة تجذب انتباه الجمهور وتؤثر في آرائهم وسلوكياتهم.</a:t>
            </a:r>
          </a:p>
          <a:p>
            <a:r>
              <a:rPr lang="ar-SA" sz="1200" b="1" i="0" kern="1200" dirty="0" smtClean="0">
                <a:solidFill>
                  <a:schemeClr val="tx1"/>
                </a:solidFill>
                <a:effectLst/>
                <a:latin typeface="+mn-lt"/>
                <a:ea typeface="+mn-ea"/>
                <a:cs typeface="+mn-cs"/>
              </a:rPr>
              <a:t>2. عناصر الرسالة الإعلامية الرقمية</a:t>
            </a:r>
            <a:endParaRPr lang="ar-SA" sz="1200" b="0" i="0" kern="1200" dirty="0" smtClean="0">
              <a:solidFill>
                <a:schemeClr val="tx1"/>
              </a:solidFill>
              <a:effectLst/>
              <a:latin typeface="+mn-lt"/>
              <a:ea typeface="+mn-ea"/>
              <a:cs typeface="+mn-cs"/>
            </a:endParaRPr>
          </a:p>
          <a:p>
            <a:r>
              <a:rPr lang="ar-SA" sz="1200" b="0" i="0" kern="1200" dirty="0" smtClean="0">
                <a:solidFill>
                  <a:schemeClr val="tx1"/>
                </a:solidFill>
                <a:effectLst/>
                <a:latin typeface="+mn-lt"/>
                <a:ea typeface="+mn-ea"/>
                <a:cs typeface="+mn-cs"/>
              </a:rPr>
              <a:t>لنجاح الرسالة الإعلامية الرقمية، يجب أن تحتوي على عدة عناصر رئيسية:</a:t>
            </a:r>
          </a:p>
          <a:p>
            <a:r>
              <a:rPr lang="ar-SA" sz="1200" b="1" i="0" kern="1200" dirty="0" smtClean="0">
                <a:solidFill>
                  <a:schemeClr val="tx1"/>
                </a:solidFill>
                <a:effectLst/>
                <a:latin typeface="+mn-lt"/>
                <a:ea typeface="+mn-ea"/>
                <a:cs typeface="+mn-cs"/>
              </a:rPr>
              <a:t>المحتوى الجذاب:</a:t>
            </a:r>
            <a:r>
              <a:rPr lang="ar-SA" sz="1200" b="0" i="0" kern="1200" dirty="0" smtClean="0">
                <a:solidFill>
                  <a:schemeClr val="tx1"/>
                </a:solidFill>
                <a:effectLst/>
                <a:latin typeface="+mn-lt"/>
                <a:ea typeface="+mn-ea"/>
                <a:cs typeface="+mn-cs"/>
              </a:rPr>
              <a:t> يجب أن يكون المحتوى مثيرًا للاهتمام وذو قيمة للمستخدمين. يمكن أن يتضمن ذلك مقالات، فيديوهات، إنفوجرافيكس، أو حتى منشورات قصيرة.</a:t>
            </a:r>
          </a:p>
          <a:p>
            <a:r>
              <a:rPr lang="ar-SA" sz="1200" b="1" i="0" kern="1200" dirty="0" smtClean="0">
                <a:solidFill>
                  <a:schemeClr val="tx1"/>
                </a:solidFill>
                <a:effectLst/>
                <a:latin typeface="+mn-lt"/>
                <a:ea typeface="+mn-ea"/>
                <a:cs typeface="+mn-cs"/>
              </a:rPr>
              <a:t>التخصيص:</a:t>
            </a:r>
            <a:r>
              <a:rPr lang="ar-SA" sz="1200" b="0" i="0" kern="1200" dirty="0" smtClean="0">
                <a:solidFill>
                  <a:schemeClr val="tx1"/>
                </a:solidFill>
                <a:effectLst/>
                <a:latin typeface="+mn-lt"/>
                <a:ea typeface="+mn-ea"/>
                <a:cs typeface="+mn-cs"/>
              </a:rPr>
              <a:t> من المهم تخصيص الرسائل لتناسب اهتمامات الجمهور المستهدف. هذا يعني استخدام لغة وأسلوب يتماشى مع ثقافة الجمهور واحتياجاته.</a:t>
            </a:r>
          </a:p>
          <a:p>
            <a:r>
              <a:rPr lang="ar-SA" sz="1200" b="1" i="0" kern="1200" dirty="0" smtClean="0">
                <a:solidFill>
                  <a:schemeClr val="tx1"/>
                </a:solidFill>
                <a:effectLst/>
                <a:latin typeface="+mn-lt"/>
                <a:ea typeface="+mn-ea"/>
                <a:cs typeface="+mn-cs"/>
              </a:rPr>
              <a:t>الدعوة للعمل:</a:t>
            </a:r>
            <a:r>
              <a:rPr lang="ar-SA" sz="1200" b="0" i="0" kern="1200" dirty="0" smtClean="0">
                <a:solidFill>
                  <a:schemeClr val="tx1"/>
                </a:solidFill>
                <a:effectLst/>
                <a:latin typeface="+mn-lt"/>
                <a:ea typeface="+mn-ea"/>
                <a:cs typeface="+mn-cs"/>
              </a:rPr>
              <a:t> يجب أن تتضمن الرسالة دعوة واضحة للعمل (</a:t>
            </a:r>
            <a:r>
              <a:rPr lang="en-US" sz="1200" b="0" i="0" kern="1200" dirty="0" smtClean="0">
                <a:solidFill>
                  <a:schemeClr val="tx1"/>
                </a:solidFill>
                <a:effectLst/>
                <a:latin typeface="+mn-lt"/>
                <a:ea typeface="+mn-ea"/>
                <a:cs typeface="+mn-cs"/>
              </a:rPr>
              <a:t>Call to Action) </a:t>
            </a:r>
            <a:r>
              <a:rPr lang="ar-SA" sz="1200" b="0" i="0" kern="1200" dirty="0" smtClean="0">
                <a:solidFill>
                  <a:schemeClr val="tx1"/>
                </a:solidFill>
                <a:effectLst/>
                <a:latin typeface="+mn-lt"/>
                <a:ea typeface="+mn-ea"/>
                <a:cs typeface="+mn-cs"/>
              </a:rPr>
              <a:t>تشجع المستخدمين على اتخاذ خطوة معينة، سواء كانت مشاركة المحتوى أو الانخراط في نقاش حول القضية المطروحة.</a:t>
            </a:r>
          </a:p>
          <a:p>
            <a:r>
              <a:rPr lang="ar-SA" sz="1200" b="1" i="0" kern="1200" dirty="0" smtClean="0">
                <a:solidFill>
                  <a:schemeClr val="tx1"/>
                </a:solidFill>
                <a:effectLst/>
                <a:latin typeface="+mn-lt"/>
                <a:ea typeface="+mn-ea"/>
                <a:cs typeface="+mn-cs"/>
              </a:rPr>
              <a:t>3. استراتيجيات التأثير والإقناع</a:t>
            </a:r>
            <a:endParaRPr lang="ar-SA" sz="1200" b="0" i="0" kern="1200" dirty="0" smtClean="0">
              <a:solidFill>
                <a:schemeClr val="tx1"/>
              </a:solidFill>
              <a:effectLst/>
              <a:latin typeface="+mn-lt"/>
              <a:ea typeface="+mn-ea"/>
              <a:cs typeface="+mn-cs"/>
            </a:endParaRPr>
          </a:p>
          <a:p>
            <a:r>
              <a:rPr lang="ar-SA" sz="1200" b="0" i="0" kern="1200" dirty="0" smtClean="0">
                <a:solidFill>
                  <a:schemeClr val="tx1"/>
                </a:solidFill>
                <a:effectLst/>
                <a:latin typeface="+mn-lt"/>
                <a:ea typeface="+mn-ea"/>
                <a:cs typeface="+mn-cs"/>
              </a:rPr>
              <a:t>تتضمن استراتيجيات التأثير والإقناع في الرسائل الإعلامية الرقمية ما يلي:</a:t>
            </a:r>
          </a:p>
          <a:p>
            <a:r>
              <a:rPr lang="ar-SA" sz="1200" b="1" i="0" kern="1200" dirty="0" smtClean="0">
                <a:solidFill>
                  <a:schemeClr val="tx1"/>
                </a:solidFill>
                <a:effectLst/>
                <a:latin typeface="+mn-lt"/>
                <a:ea typeface="+mn-ea"/>
                <a:cs typeface="+mn-cs"/>
              </a:rPr>
              <a:t>استخدام القصص:</a:t>
            </a:r>
            <a:r>
              <a:rPr lang="ar-SA" sz="1200" b="0" i="0" kern="1200" dirty="0" smtClean="0">
                <a:solidFill>
                  <a:schemeClr val="tx1"/>
                </a:solidFill>
                <a:effectLst/>
                <a:latin typeface="+mn-lt"/>
                <a:ea typeface="+mn-ea"/>
                <a:cs typeface="+mn-cs"/>
              </a:rPr>
              <a:t> تعتبر السرد القصصي وسيلة فعالة لجذب الانتباه وإيصال المشاعر. القصص تساعد في جعل القضايا أكثر قربًا وفهمًا للجمهور.</a:t>
            </a:r>
          </a:p>
          <a:p>
            <a:r>
              <a:rPr lang="ar-SA" sz="1200" b="1" i="0" kern="1200" dirty="0" smtClean="0">
                <a:solidFill>
                  <a:schemeClr val="tx1"/>
                </a:solidFill>
                <a:effectLst/>
                <a:latin typeface="+mn-lt"/>
                <a:ea typeface="+mn-ea"/>
                <a:cs typeface="+mn-cs"/>
              </a:rPr>
              <a:t>الحقائق والأرقام:</a:t>
            </a:r>
            <a:r>
              <a:rPr lang="ar-SA" sz="1200" b="0" i="0" kern="1200" dirty="0" smtClean="0">
                <a:solidFill>
                  <a:schemeClr val="tx1"/>
                </a:solidFill>
                <a:effectLst/>
                <a:latin typeface="+mn-lt"/>
                <a:ea typeface="+mn-ea"/>
                <a:cs typeface="+mn-cs"/>
              </a:rPr>
              <a:t> دعم الرسائل بالبيانات والإحصائيات يعزز مصداقيتها ويزيد من فرص إقناع الجمهور.</a:t>
            </a:r>
          </a:p>
          <a:p>
            <a:r>
              <a:rPr lang="ar-SA" sz="1200" b="1" i="0" kern="1200" dirty="0" smtClean="0">
                <a:solidFill>
                  <a:schemeClr val="tx1"/>
                </a:solidFill>
                <a:effectLst/>
                <a:latin typeface="+mn-lt"/>
                <a:ea typeface="+mn-ea"/>
                <a:cs typeface="+mn-cs"/>
              </a:rPr>
              <a:t>التفاعل مع الجمهور:</a:t>
            </a:r>
            <a:r>
              <a:rPr lang="ar-SA" sz="1200" b="0" i="0" kern="1200" dirty="0" smtClean="0">
                <a:solidFill>
                  <a:schemeClr val="tx1"/>
                </a:solidFill>
                <a:effectLst/>
                <a:latin typeface="+mn-lt"/>
                <a:ea typeface="+mn-ea"/>
                <a:cs typeface="+mn-cs"/>
              </a:rPr>
              <a:t> تشجيع التفاعل من خلال التعليقات والمناقشات يمكن أن يزيد من انخراط المستخدمين ويعزز تأثير الرسالة.</a:t>
            </a:r>
          </a:p>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8418222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5688688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b="1" dirty="0" smtClean="0">
                <a:solidFill>
                  <a:srgbClr val="98481C"/>
                </a:solidFill>
              </a:rPr>
              <a:t>من أمثلة المصادر الموثوقة</a:t>
            </a:r>
            <a:r>
              <a:rPr lang="ar-SA" dirty="0" smtClean="0"/>
              <a:t>: </a:t>
            </a:r>
          </a:p>
          <a:p>
            <a:pPr lvl="1"/>
            <a:r>
              <a:rPr lang="ar-SA" dirty="0" smtClean="0"/>
              <a:t>عندما يتحدث طبيب متخصص عن علاج مرض معين، يُعتبر أكثر مصداقية من شخص غير مختص.</a:t>
            </a:r>
          </a:p>
          <a:p>
            <a:pPr lvl="1"/>
            <a:r>
              <a:rPr lang="ar-SA" dirty="0" smtClean="0"/>
              <a:t>الأبحاث العلمية التي يقدمها باحثون معروفون في مجالاتهم تُعتبر أكثر مصداقية من تقارير غير موثوقة.</a:t>
            </a:r>
          </a:p>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8584126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0130057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2758348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1504778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200" dirty="0" smtClean="0">
                <a:latin typeface="Alexandria SemiBold" pitchFamily="2" charset="-78"/>
                <a:cs typeface="Alexandria SemiBold" pitchFamily="2" charset="-78"/>
              </a:rPr>
              <a:t>تُعتبر استمالات الإقناع أدوات فعالة في الرسالة الإعلامية، حيث تعزز من قدرة المرسل على التأثير في آراء وسلوك الجمهور. من خلال دمج هذه الاستمالات بشكل استراتيجي، يمكن تحقيق نتائج إيجابية</a:t>
            </a:r>
          </a:p>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6228954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200" dirty="0" smtClean="0">
                <a:latin typeface="Alexandria SemiBold" pitchFamily="2" charset="-78"/>
                <a:cs typeface="Alexandria SemiBold" pitchFamily="2" charset="-78"/>
              </a:rPr>
              <a:t>تُعتبر استمالات الإقناع أدوات فعالة في الرسالة الإعلامية، حيث تعزز من قدرة المرسل على التأثير في آراء وسلوك الجمهور. من خلال دمج هذه الاستمالات بشكل استراتيجي، يمكن تحقيق نتائج إيجابية</a:t>
            </a:r>
          </a:p>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4124748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smtClean="0">
                <a:latin typeface="Alexandria SemiBold" pitchFamily="2" charset="-78"/>
                <a:cs typeface="Alexandria SemiBold" pitchFamily="2" charset="-78"/>
              </a:rPr>
              <a:t>يتناول هذا الموضوع كيفية تأثير الرسائل الإعلامية على الأفراد والمجتمعات من منظور نفسي</a:t>
            </a:r>
            <a:endParaRPr lang="en-US" dirty="0" smtClean="0">
              <a:latin typeface="Alexandria SemiBold" pitchFamily="2" charset="-78"/>
              <a:cs typeface="Alexandria SemiBold"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ar-SA" sz="1200" dirty="0" smtClean="0">
                <a:latin typeface="Alexandria SemiBold" pitchFamily="2" charset="-78"/>
                <a:cs typeface="Alexandria SemiBold" pitchFamily="2" charset="-78"/>
              </a:rPr>
              <a:t>قد تؤدي المعلومات الجديدة أو المضللة التي يتعرض لها الجمهور إلى تغييرات في الفهم أو الإدراك.</a:t>
            </a:r>
          </a:p>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5262934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200" dirty="0" smtClean="0">
                <a:latin typeface="Alexandria SemiBold" pitchFamily="2" charset="-78"/>
                <a:cs typeface="Alexandria SemiBold" pitchFamily="2" charset="-78"/>
              </a:rPr>
              <a:t>على سبيل المثال، إذا تم تقديم قضية اجتماعية معينة بشكل إيجابي في وسائل الإعلام، فقد يؤدي ذلك إلى تغيير في كيفية رؤية المجتمع لهذه القضية.</a:t>
            </a:r>
          </a:p>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4374132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7476862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4722328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8496251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159334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2158203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0354362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753772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23365881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6159566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74629909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2277225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68606828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6565424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13649261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55485517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10523284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39954192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793852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2025-01-30</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2025-01-30</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2025-01-30</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2025-01-30</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2025-01-30</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2025-01-30</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2025-01-30</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2025-01-30</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2025-01-30</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2025-01-30</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2025-01-30</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2025-01-30</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4.xml"/><Relationship Id="rId1" Type="http://schemas.openxmlformats.org/officeDocument/2006/relationships/slideLayout" Target="../slideLayouts/slideLayout15.xml"/><Relationship Id="rId5" Type="http://schemas.openxmlformats.org/officeDocument/2006/relationships/image" Target="../media/image12.png"/><Relationship Id="rId15" Type="http://schemas.openxmlformats.org/officeDocument/2006/relationships/image" Target="../media/image21.sv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5.xml"/><Relationship Id="rId1" Type="http://schemas.openxmlformats.org/officeDocument/2006/relationships/slideLayout" Target="../slideLayouts/slideLayout15.xml"/><Relationship Id="rId6" Type="http://schemas.openxmlformats.org/officeDocument/2006/relationships/image" Target="../media/image26.svg"/><Relationship Id="rId5" Type="http://schemas.openxmlformats.org/officeDocument/2006/relationships/image" Target="../media/image1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6.jpg"/><Relationship Id="rId2" Type="http://schemas.openxmlformats.org/officeDocument/2006/relationships/notesSlide" Target="../notesSlides/notesSlide6.xml"/><Relationship Id="rId1" Type="http://schemas.openxmlformats.org/officeDocument/2006/relationships/slideLayout" Target="../slideLayouts/slideLayout15.xml"/><Relationship Id="rId6" Type="http://schemas.openxmlformats.org/officeDocument/2006/relationships/image" Target="../media/image3.png"/><Relationship Id="rId5" Type="http://schemas.openxmlformats.org/officeDocument/2006/relationships/image" Target="../media/image10.sv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4.xml"/><Relationship Id="rId10" Type="http://schemas.openxmlformats.org/officeDocument/2006/relationships/image" Target="../media/image16.sv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5.xml"/><Relationship Id="rId5" Type="http://schemas.openxmlformats.org/officeDocument/2006/relationships/image" Target="../media/image19.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microsoft.com/office/2007/relationships/hdphoto" Target="../media/hdphoto1.wdp"/><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5.xml"/><Relationship Id="rId6" Type="http://schemas.openxmlformats.org/officeDocument/2006/relationships/image" Target="../media/image12.svg"/><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41" Type="http://schemas.openxmlformats.org/officeDocument/2006/relationships/image" Target="../media/image44.svg"/><Relationship Id="rId1" Type="http://schemas.openxmlformats.org/officeDocument/2006/relationships/slideLayout" Target="../slideLayouts/slideLayout15.xml"/><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5.xml"/><Relationship Id="rId49" Type="http://schemas.openxmlformats.org/officeDocument/2006/relationships/image" Target="../media/image50.svg"/><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5.xml"/><Relationship Id="rId5" Type="http://schemas.openxmlformats.org/officeDocument/2006/relationships/image" Target="../media/image49.svg"/><Relationship Id="rId4" Type="http://schemas.openxmlformats.org/officeDocument/2006/relationships/image" Target="../media/image26.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5.xml"/><Relationship Id="rId5" Type="http://schemas.openxmlformats.org/officeDocument/2006/relationships/image" Target="../media/image27.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5.xml"/><Relationship Id="rId5" Type="http://schemas.openxmlformats.org/officeDocument/2006/relationships/image" Target="../media/image28.jp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5.xml"/><Relationship Id="rId5" Type="http://schemas.openxmlformats.org/officeDocument/2006/relationships/image" Target="../media/image30.jpe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5.xml"/><Relationship Id="rId5" Type="http://schemas.openxmlformats.org/officeDocument/2006/relationships/image" Target="../media/image18.png"/><Relationship Id="rId10" Type="http://schemas.openxmlformats.org/officeDocument/2006/relationships/image" Target="../media/image16.sv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5.xml"/><Relationship Id="rId6" Type="http://schemas.openxmlformats.org/officeDocument/2006/relationships/image" Target="../media/image100.svg"/><Relationship Id="rId5" Type="http://schemas.openxmlformats.org/officeDocument/2006/relationships/image" Target="../media/image31.pn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5.xml"/><Relationship Id="rId5" Type="http://schemas.openxmlformats.org/officeDocument/2006/relationships/image" Target="../media/image32.pn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5.xml"/><Relationship Id="rId6" Type="http://schemas.openxmlformats.org/officeDocument/2006/relationships/image" Target="../media/image93.svg"/><Relationship Id="rId5" Type="http://schemas.openxmlformats.org/officeDocument/2006/relationships/image" Target="../media/image33.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15.xml"/><Relationship Id="rId5" Type="http://schemas.openxmlformats.org/officeDocument/2006/relationships/image" Target="../media/image34.pn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15.xml"/><Relationship Id="rId5" Type="http://schemas.openxmlformats.org/officeDocument/2006/relationships/image" Target="../media/image22.pn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15.xml"/><Relationship Id="rId5" Type="http://schemas.openxmlformats.org/officeDocument/2006/relationships/image" Target="../media/image30.jpe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15.xml"/><Relationship Id="rId5" Type="http://schemas.openxmlformats.org/officeDocument/2006/relationships/image" Target="../media/image35.png"/><Relationship Id="rId4" Type="http://schemas.openxmlformats.org/officeDocument/2006/relationships/image" Target="../media/image3.png"/><Relationship Id="rId9" Type="http://schemas.openxmlformats.org/officeDocument/2006/relationships/image" Target="../media/image45.sv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15.xml"/><Relationship Id="rId5" Type="http://schemas.openxmlformats.org/officeDocument/2006/relationships/image" Target="../media/image36.jp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15.xml"/><Relationship Id="rId5" Type="http://schemas.openxmlformats.org/officeDocument/2006/relationships/image" Target="../media/image37.jp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15.xml"/><Relationship Id="rId5" Type="http://schemas.openxmlformats.org/officeDocument/2006/relationships/image" Target="../media/image38.jp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32.emf"/></Relationships>
</file>

<file path=ppt/slides/_rels/slide40.xml.rels><?xml version="1.0" encoding="UTF-8" standalone="yes"?>
<Relationships xmlns="http://schemas.openxmlformats.org/package/2006/relationships"><Relationship Id="rId3" Type="http://schemas.openxmlformats.org/officeDocument/2006/relationships/hyperlink" Target="https://dsc.duq.edu/duquark/vol8/iss1/7" TargetMode="External"/><Relationship Id="rId2" Type="http://schemas.openxmlformats.org/officeDocument/2006/relationships/image" Target="../media/image39.png"/><Relationship Id="rId1" Type="http://schemas.openxmlformats.org/officeDocument/2006/relationships/slideLayout" Target="../slideLayouts/slideLayout1.xml"/><Relationship Id="rId4" Type="http://schemas.openxmlformats.org/officeDocument/2006/relationships/hyperlink" Target="http://www.allbusiness.com/34709451.html" TargetMode="External"/></Relationships>
</file>

<file path=ppt/slides/_rels/slide41.xml.rels><?xml version="1.0" encoding="UTF-8" standalone="yes"?>
<Relationships xmlns="http://schemas.openxmlformats.org/package/2006/relationships"><Relationship Id="rId8" Type="http://schemas.openxmlformats.org/officeDocument/2006/relationships/customXml" Target="../ink/ink2.xml"/><Relationship Id="rId3" Type="http://schemas.openxmlformats.org/officeDocument/2006/relationships/image" Target="../media/image41.png"/><Relationship Id="rId7" Type="http://schemas.openxmlformats.org/officeDocument/2006/relationships/image" Target="../media/image7.svg"/><Relationship Id="rId2" Type="http://schemas.openxmlformats.org/officeDocument/2006/relationships/image" Target="../media/image40.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3.svg"/><Relationship Id="rId9" Type="http://schemas.openxmlformats.org/officeDocument/2006/relationships/image" Target="../media/image4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Amera</a:t>
            </a:r>
            <a:r>
              <a:rPr lang="en-US" sz="2400" dirty="0" smtClean="0">
                <a:latin typeface="Times New Roman" panose="02020603050405020304" pitchFamily="18" charset="0"/>
                <a:cs typeface="Times New Roman" panose="02020603050405020304" pitchFamily="18" charset="0"/>
              </a:rPr>
              <a:t> A. </a:t>
            </a:r>
            <a:r>
              <a:rPr lang="en-US" sz="2400" dirty="0" err="1" smtClean="0">
                <a:latin typeface="Times New Roman" panose="02020603050405020304" pitchFamily="18" charset="0"/>
                <a:cs typeface="Times New Roman" panose="02020603050405020304" pitchFamily="18" charset="0"/>
              </a:rPr>
              <a:t>Soliman</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740663" y="2591583"/>
            <a:ext cx="3861188" cy="1077218"/>
          </a:xfrm>
          <a:prstGeom prst="rect">
            <a:avLst/>
          </a:prstGeom>
          <a:noFill/>
        </p:spPr>
        <p:txBody>
          <a:bodyPr wrap="square" rtlCol="0">
            <a:spAutoFit/>
          </a:bodyPr>
          <a:lstStyle/>
          <a:p>
            <a:pPr algn="ctr"/>
            <a:r>
              <a:rPr lang="ar-SA" sz="2800" b="1" dirty="0" smtClean="0">
                <a:solidFill>
                  <a:srgbClr val="00B0F0"/>
                </a:solidFill>
                <a:latin typeface="Alexandria ExtraBold" pitchFamily="2" charset="-78"/>
                <a:cs typeface="Alexandria ExtraBold" pitchFamily="2" charset="-78"/>
              </a:rPr>
              <a:t>علم النفس الإعلامي</a:t>
            </a:r>
          </a:p>
          <a:p>
            <a:pPr algn="ctr"/>
            <a:endParaRPr lang="en-US" sz="1600" b="1" dirty="0">
              <a:solidFill>
                <a:srgbClr val="00B0F0"/>
              </a:solidFill>
              <a:latin typeface="Times New Roman" panose="02020603050405020304" pitchFamily="18" charset="0"/>
              <a:cs typeface="Times New Roman" panose="02020603050405020304" pitchFamily="18" charset="0"/>
            </a:endParaRPr>
          </a:p>
          <a:p>
            <a:pPr algn="ctr"/>
            <a:r>
              <a:rPr lang="en-US" sz="2000" b="1" dirty="0" smtClean="0">
                <a:solidFill>
                  <a:srgbClr val="C00000"/>
                </a:solidFill>
                <a:latin typeface="Alexandria ExtraBold" pitchFamily="2" charset="-78"/>
                <a:ea typeface="Calibri" panose="020F0502020204030204" pitchFamily="34" charset="0"/>
                <a:cs typeface="Alexandria ExtraBold" pitchFamily="2" charset="-78"/>
              </a:rPr>
              <a:t>Media Psychology</a:t>
            </a:r>
            <a:endParaRPr lang="ar-EG" sz="2000"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8" y="5104240"/>
            <a:ext cx="3726537" cy="677108"/>
          </a:xfrm>
          <a:prstGeom prst="rect">
            <a:avLst/>
          </a:prstGeom>
          <a:noFill/>
        </p:spPr>
        <p:txBody>
          <a:bodyPr wrap="square" rtlCol="0">
            <a:spAutoFit/>
          </a:bodyPr>
          <a:lstStyle/>
          <a:p>
            <a:r>
              <a:rPr lang="en-US" b="1" dirty="0"/>
              <a:t>DGM315</a:t>
            </a:r>
            <a:endParaRPr lang="en-US" dirty="0"/>
          </a:p>
          <a:p>
            <a:r>
              <a:rPr lang="ar-SA" sz="2000" dirty="0" smtClean="0">
                <a:latin typeface="Times New Roman" panose="02020603050405020304" pitchFamily="18" charset="0"/>
                <a:cs typeface="Times New Roman" panose="02020603050405020304" pitchFamily="18" charset="0"/>
              </a:rPr>
              <a:t>علم النفس الإعلامي</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55688" y="2910312"/>
            <a:ext cx="5371983" cy="1148263"/>
          </a:xfrm>
          <a:prstGeom prst="rect">
            <a:avLst/>
          </a:prstGeom>
          <a:noFill/>
        </p:spPr>
        <p:txBody>
          <a:bodyPr wrap="none" rtlCol="0">
            <a:spAutoFit/>
          </a:bodyPr>
          <a:lstStyle/>
          <a:p>
            <a:pPr>
              <a:lnSpc>
                <a:spcPct val="150000"/>
              </a:lnSpc>
            </a:pPr>
            <a:r>
              <a:rPr lang="ar-SA" sz="2800" b="1" dirty="0" smtClean="0">
                <a:solidFill>
                  <a:srgbClr val="00B0F0"/>
                </a:solidFill>
                <a:latin typeface="Alexandria ExtraBold" pitchFamily="2" charset="-78"/>
                <a:cs typeface="Alexandria ExtraBold" pitchFamily="2" charset="-78"/>
              </a:rPr>
              <a:t>سيكولوجية الرسالة الإعلامية</a:t>
            </a:r>
          </a:p>
          <a:p>
            <a:pPr algn="ctr">
              <a:lnSpc>
                <a:spcPct val="150000"/>
              </a:lnSpc>
            </a:pPr>
            <a:r>
              <a:rPr lang="ar-SA" sz="2000" b="1" dirty="0" smtClean="0">
                <a:solidFill>
                  <a:srgbClr val="00B0F0"/>
                </a:solidFill>
                <a:latin typeface="Alexandria ExtraBold" pitchFamily="2" charset="-78"/>
                <a:cs typeface="Alexandria ExtraBold" pitchFamily="2" charset="-78"/>
              </a:rPr>
              <a:t>(تمثيل الأخبار والمعلومات الرقمية)</a:t>
            </a:r>
            <a:endParaRPr lang="en-US" sz="2000" b="1" dirty="0">
              <a:solidFill>
                <a:srgbClr val="00B0F0"/>
              </a:solidFill>
              <a:latin typeface="Alexandria ExtraBold" pitchFamily="2" charset="-78"/>
              <a:cs typeface="Alexandria ExtraBold"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Lecture </a:t>
            </a:r>
            <a:r>
              <a:rPr lang="en-US" sz="2800" b="1" smtClean="0">
                <a:solidFill>
                  <a:schemeClr val="tx1"/>
                </a:solidFill>
                <a:latin typeface="Times New Roman" panose="02020603050405020304" pitchFamily="18" charset="0"/>
                <a:cs typeface="Times New Roman" panose="02020603050405020304" pitchFamily="18" charset="0"/>
              </a:rPr>
              <a:t>2</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765227" cy="707886"/>
          </a:xfrm>
          <a:prstGeom prst="rect">
            <a:avLst/>
          </a:prstGeom>
          <a:noFill/>
        </p:spPr>
        <p:txBody>
          <a:bodyPr wrap="none" rtlCol="0">
            <a:spAutoFit/>
          </a:bodyPr>
          <a:lstStyle/>
          <a:p>
            <a:r>
              <a:rPr lang="en-US" sz="2000" b="1" dirty="0"/>
              <a:t>DGM315</a:t>
            </a:r>
            <a:endParaRPr lang="en-US" sz="2000" dirty="0"/>
          </a:p>
          <a:p>
            <a:r>
              <a:rPr lang="ar-SA" sz="2000" dirty="0">
                <a:latin typeface="Times New Roman" panose="02020603050405020304" pitchFamily="18" charset="0"/>
                <a:cs typeface="Times New Roman" panose="02020603050405020304" pitchFamily="18" charset="0"/>
              </a:rPr>
              <a:t>علم النفس الإعلامي</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Amera</a:t>
            </a:r>
            <a:r>
              <a:rPr lang="en-US" sz="2800" b="1" dirty="0" smtClean="0">
                <a:solidFill>
                  <a:srgbClr val="00B0F0"/>
                </a:solidFill>
                <a:latin typeface="Times New Roman" panose="02020603050405020304" pitchFamily="18" charset="0"/>
                <a:cs typeface="Times New Roman" panose="02020603050405020304" pitchFamily="18" charset="0"/>
              </a:rPr>
              <a:t> A. </a:t>
            </a:r>
            <a:r>
              <a:rPr lang="en-US" sz="2800" b="1" dirty="0" err="1" smtClean="0">
                <a:solidFill>
                  <a:srgbClr val="00B0F0"/>
                </a:solidFill>
                <a:latin typeface="Times New Roman" panose="02020603050405020304" pitchFamily="18" charset="0"/>
                <a:cs typeface="Times New Roman" panose="02020603050405020304" pitchFamily="18" charset="0"/>
              </a:rPr>
              <a:t>Soliman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 y="1415237"/>
            <a:ext cx="5104784" cy="4724305"/>
          </a:xfrm>
        </p:spPr>
      </p:pic>
      <p:sp>
        <p:nvSpPr>
          <p:cNvPr id="11" name="Rectangle 10">
            <a:extLst>
              <a:ext uri="{FF2B5EF4-FFF2-40B4-BE49-F238E27FC236}">
                <a16:creationId xmlns:a16="http://schemas.microsoft.com/office/drawing/2014/main" id="{5A075604-73CD-4507-8013-424F369DFDEB}"/>
              </a:ext>
            </a:extLst>
          </p:cNvPr>
          <p:cNvSpPr/>
          <p:nvPr/>
        </p:nvSpPr>
        <p:spPr>
          <a:xfrm>
            <a:off x="7045236" y="323880"/>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005587" y="341022"/>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2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5171003" y="1906752"/>
            <a:ext cx="6643604" cy="4385879"/>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buFont typeface="Wingdings" panose="05000000000000000000" pitchFamily="2" charset="2"/>
              <a:buChar char="ü"/>
            </a:pPr>
            <a:endParaRPr lang="en-US"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1146951"/>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dirty="0" smtClean="0">
                <a:latin typeface="Alexandria SemiBold" pitchFamily="2" charset="-78"/>
                <a:cs typeface="Alexandria SemiBold" pitchFamily="2" charset="-78"/>
              </a:rPr>
              <a:t>الموضوعات</a:t>
            </a:r>
            <a:endParaRPr lang="ar-EG" sz="24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1"/>
          <p:cNvSpPr/>
          <p:nvPr/>
        </p:nvSpPr>
        <p:spPr>
          <a:xfrm>
            <a:off x="5030950" y="2108226"/>
            <a:ext cx="6779994" cy="3911327"/>
          </a:xfrm>
          <a:prstGeom prst="rect">
            <a:avLst/>
          </a:prstGeom>
        </p:spPr>
        <p:txBody>
          <a:bodyPr wrap="square">
            <a:spAutoFit/>
          </a:bodyPr>
          <a:lstStyle/>
          <a:p>
            <a:pPr marL="342900" lvl="0" indent="-342900" algn="r" rtl="1">
              <a:lnSpc>
                <a:spcPct val="150000"/>
              </a:lnSpc>
              <a:buFont typeface="Wingdings" panose="05000000000000000000" pitchFamily="2" charset="2"/>
              <a:buChar char="ü"/>
            </a:pPr>
            <a:r>
              <a:rPr lang="ar-SA" b="1" dirty="0">
                <a:solidFill>
                  <a:srgbClr val="002060"/>
                </a:solidFill>
                <a:latin typeface="Alexandria ExtraBold" pitchFamily="2" charset="-78"/>
                <a:ea typeface="Calibri" panose="020F0502020204030204" pitchFamily="34" charset="0"/>
                <a:cs typeface="Alexandria ExtraBold" pitchFamily="2" charset="-78"/>
              </a:rPr>
              <a:t>تمهيد</a:t>
            </a:r>
            <a:endParaRPr lang="ar-EG" sz="20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800100" lvl="0" indent="-342900" algn="r" rtl="1">
              <a:lnSpc>
                <a:spcPct val="150000"/>
              </a:lnSpc>
              <a:buFont typeface="Wingdings" panose="05000000000000000000" pitchFamily="2" charset="2"/>
              <a:buChar char="§"/>
            </a:pPr>
            <a:r>
              <a:rPr lang="ar-SA" sz="1700" b="1" dirty="0" smtClean="0">
                <a:solidFill>
                  <a:srgbClr val="002060"/>
                </a:solidFill>
                <a:latin typeface="Alexandria ExtraBold" pitchFamily="2" charset="-78"/>
                <a:ea typeface="Calibri" panose="020F0502020204030204" pitchFamily="34" charset="0"/>
                <a:cs typeface="Alexandria ExtraBold" pitchFamily="2" charset="-78"/>
              </a:rPr>
              <a:t>الرسالة الإعلامية وآليات التأثير النفسي للجمهور.</a:t>
            </a:r>
          </a:p>
          <a:p>
            <a:pPr marL="800100" lvl="0" indent="-342900" algn="r" rtl="1">
              <a:lnSpc>
                <a:spcPct val="150000"/>
              </a:lnSpc>
              <a:buFont typeface="Wingdings" panose="05000000000000000000" pitchFamily="2" charset="2"/>
              <a:buChar char="§"/>
            </a:pPr>
            <a:r>
              <a:rPr lang="ar-SA" sz="1700" b="1" dirty="0" smtClean="0">
                <a:solidFill>
                  <a:srgbClr val="002060"/>
                </a:solidFill>
                <a:latin typeface="Alexandria ExtraBold" pitchFamily="2" charset="-78"/>
                <a:ea typeface="Calibri" panose="020F0502020204030204" pitchFamily="34" charset="0"/>
                <a:cs typeface="Alexandria ExtraBold" pitchFamily="2" charset="-78"/>
              </a:rPr>
              <a:t>أنواع التأثيرات النفسية للرسالة الإعلامية</a:t>
            </a:r>
          </a:p>
          <a:p>
            <a:pPr marL="800100" lvl="0" indent="-342900" algn="r" rtl="1">
              <a:lnSpc>
                <a:spcPct val="150000"/>
              </a:lnSpc>
              <a:buFont typeface="Wingdings" panose="05000000000000000000" pitchFamily="2" charset="2"/>
              <a:buChar char="§"/>
            </a:pPr>
            <a:r>
              <a:rPr lang="ar-SA" sz="1700" b="1" dirty="0" smtClean="0">
                <a:solidFill>
                  <a:srgbClr val="002060"/>
                </a:solidFill>
                <a:latin typeface="Alexandria ExtraBold" pitchFamily="2" charset="-78"/>
                <a:ea typeface="Calibri" panose="020F0502020204030204" pitchFamily="34" charset="0"/>
                <a:cs typeface="Alexandria ExtraBold" pitchFamily="2" charset="-78"/>
              </a:rPr>
              <a:t>معالجة المعلومات والأخبار الرقمية</a:t>
            </a:r>
            <a:endParaRPr lang="ar-SA" sz="1700" b="1" dirty="0">
              <a:solidFill>
                <a:srgbClr val="002060"/>
              </a:solidFill>
              <a:latin typeface="Alexandria ExtraBold" pitchFamily="2" charset="-78"/>
              <a:ea typeface="Calibri" panose="020F0502020204030204" pitchFamily="34" charset="0"/>
              <a:cs typeface="Alexandria ExtraBold" pitchFamily="2" charset="-78"/>
            </a:endParaRPr>
          </a:p>
          <a:p>
            <a:pPr marL="1143000" indent="-342900" algn="r" rtl="1">
              <a:lnSpc>
                <a:spcPct val="150000"/>
              </a:lnSpc>
              <a:buFont typeface="+mj-lt"/>
              <a:buAutoNum type="arabicPeriod"/>
            </a:pPr>
            <a:r>
              <a:rPr lang="ar-SA" sz="1700" b="1" dirty="0" smtClean="0">
                <a:solidFill>
                  <a:srgbClr val="002060"/>
                </a:solidFill>
                <a:latin typeface="Alexandria ExtraBold" pitchFamily="2" charset="-78"/>
                <a:ea typeface="Calibri" panose="020F0502020204030204" pitchFamily="34" charset="0"/>
                <a:cs typeface="Alexandria ExtraBold" pitchFamily="2" charset="-78"/>
              </a:rPr>
              <a:t>نموذج السعة المحدودة لتمثيل الرسائل عبر وسيط </a:t>
            </a:r>
            <a:endParaRPr lang="ar-SA" sz="1700" b="1" dirty="0">
              <a:solidFill>
                <a:srgbClr val="002060"/>
              </a:solidFill>
              <a:latin typeface="Alexandria ExtraBold" pitchFamily="2" charset="-78"/>
              <a:ea typeface="Calibri" panose="020F0502020204030204" pitchFamily="34" charset="0"/>
              <a:cs typeface="Alexandria ExtraBold" pitchFamily="2" charset="-78"/>
            </a:endParaRPr>
          </a:p>
          <a:p>
            <a:pPr marL="800100" indent="-342900" algn="r" rtl="1">
              <a:lnSpc>
                <a:spcPct val="150000"/>
              </a:lnSpc>
              <a:buFont typeface="Wingdings" panose="05000000000000000000" pitchFamily="2" charset="2"/>
              <a:buChar char="§"/>
            </a:pPr>
            <a:r>
              <a:rPr lang="ar-SA" sz="1700" b="1" dirty="0" smtClean="0">
                <a:solidFill>
                  <a:srgbClr val="002060"/>
                </a:solidFill>
                <a:latin typeface="Alexandria ExtraBold" pitchFamily="2" charset="-78"/>
                <a:ea typeface="Calibri" panose="020F0502020204030204" pitchFamily="34" charset="0"/>
                <a:cs typeface="Alexandria ExtraBold" pitchFamily="2" charset="-78"/>
              </a:rPr>
              <a:t>العبء المعرفي: تعريفه وأسبابه</a:t>
            </a:r>
          </a:p>
          <a:p>
            <a:pPr marL="1143000" indent="-342900" algn="r" rtl="1">
              <a:lnSpc>
                <a:spcPct val="150000"/>
              </a:lnSpc>
              <a:buFont typeface="+mj-lt"/>
              <a:buAutoNum type="arabicPeriod" startAt="2"/>
            </a:pPr>
            <a:r>
              <a:rPr lang="ar-SA" sz="1700" b="1" dirty="0" smtClean="0">
                <a:solidFill>
                  <a:srgbClr val="002060"/>
                </a:solidFill>
                <a:latin typeface="Alexandria ExtraBold" pitchFamily="2" charset="-78"/>
                <a:ea typeface="Calibri" panose="020F0502020204030204" pitchFamily="34" charset="0"/>
                <a:cs typeface="Alexandria ExtraBold" pitchFamily="2" charset="-78"/>
              </a:rPr>
              <a:t>نظرية العبء المعرفي وتأثيرها على </a:t>
            </a:r>
            <a:r>
              <a:rPr lang="ar-SA" sz="1700" b="1" dirty="0" smtClean="0">
                <a:solidFill>
                  <a:srgbClr val="002060"/>
                </a:solidFill>
                <a:latin typeface="Alexandria ExtraBold" pitchFamily="2" charset="-78"/>
                <a:ea typeface="Calibri" panose="020F0502020204030204" pitchFamily="34" charset="0"/>
                <a:cs typeface="Alexandria ExtraBold" pitchFamily="2" charset="-78"/>
              </a:rPr>
              <a:t>تذكر وفهم </a:t>
            </a:r>
            <a:r>
              <a:rPr lang="ar-SA" sz="1700" b="1" dirty="0" smtClean="0">
                <a:solidFill>
                  <a:srgbClr val="002060"/>
                </a:solidFill>
                <a:latin typeface="Alexandria ExtraBold" pitchFamily="2" charset="-78"/>
                <a:ea typeface="Calibri" panose="020F0502020204030204" pitchFamily="34" charset="0"/>
                <a:cs typeface="Alexandria ExtraBold" pitchFamily="2" charset="-78"/>
              </a:rPr>
              <a:t>المعلومات</a:t>
            </a:r>
          </a:p>
          <a:p>
            <a:pPr marL="342900" indent="-342900" algn="r" rtl="1">
              <a:spcAft>
                <a:spcPts val="800"/>
              </a:spcAft>
              <a:buFont typeface="Wingdings" panose="05000000000000000000" pitchFamily="2" charset="2"/>
              <a:buChar char="ü"/>
            </a:pPr>
            <a:r>
              <a:rPr lang="ar-EG" b="1" dirty="0" smtClean="0">
                <a:solidFill>
                  <a:srgbClr val="002060"/>
                </a:solidFill>
                <a:latin typeface="Alexandria ExtraBold" pitchFamily="2" charset="-78"/>
                <a:ea typeface="Calibri" panose="020F0502020204030204" pitchFamily="34" charset="0"/>
                <a:cs typeface="Alexandria ExtraBold" pitchFamily="2" charset="-78"/>
              </a:rPr>
              <a:t>خاتمة</a:t>
            </a:r>
            <a:endParaRPr lang="ar-SA"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r" rtl="1">
              <a:spcAft>
                <a:spcPts val="800"/>
              </a:spcAft>
              <a:buFont typeface="Wingdings" panose="05000000000000000000" pitchFamily="2" charset="2"/>
              <a:buChar char="ü"/>
            </a:pPr>
            <a:r>
              <a:rPr lang="ar-EG" b="1" dirty="0">
                <a:solidFill>
                  <a:srgbClr val="002060"/>
                </a:solidFill>
                <a:latin typeface="Alexandria ExtraBold" pitchFamily="2" charset="-78"/>
                <a:ea typeface="Calibri" panose="020F0502020204030204" pitchFamily="34" charset="0"/>
                <a:cs typeface="Alexandria ExtraBold" pitchFamily="2" charset="-78"/>
              </a:rPr>
              <a:t>المراجع</a:t>
            </a:r>
            <a:endParaRPr lang="en-US" b="1" dirty="0">
              <a:solidFill>
                <a:srgbClr val="002060"/>
              </a:solidFill>
              <a:latin typeface="Alexandria ExtraBold" pitchFamily="2" charset="-78"/>
              <a:ea typeface="Calibri" panose="020F0502020204030204" pitchFamily="34" charset="0"/>
              <a:cs typeface="Alexandria ExtraBold" pitchFamily="2" charset="-78"/>
            </a:endParaRPr>
          </a:p>
        </p:txBody>
      </p:sp>
    </p:spTree>
    <p:extLst>
      <p:ext uri="{BB962C8B-B14F-4D97-AF65-F5344CB8AC3E}">
        <p14:creationId xmlns:p14="http://schemas.microsoft.com/office/powerpoint/2010/main" val="223079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98172" y="1650209"/>
            <a:ext cx="8874554" cy="4591463"/>
          </a:xfrm>
          <a:prstGeom prst="roundRect">
            <a:avLst>
              <a:gd name="adj" fmla="val 6140"/>
            </a:avLst>
          </a:prstGeom>
          <a:solidFill>
            <a:srgbClr val="03604A"/>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p:cNvPicPr>
            <a:picLocks noChangeAspect="1"/>
          </p:cNvPicPr>
          <p:nvPr/>
        </p:nvPicPr>
        <p:blipFill rotWithShape="1">
          <a:blip r:embed="rId3">
            <a:extLst>
              <a:ext uri="{28A0092B-C50C-407E-A947-70E740481C1C}">
                <a14:useLocalDpi xmlns:a14="http://schemas.microsoft.com/office/drawing/2010/main" val="0"/>
              </a:ext>
            </a:extLst>
          </a:blip>
          <a:srcRect l="11116" t="14762" r="9063" b="5000"/>
          <a:stretch/>
        </p:blipFill>
        <p:spPr>
          <a:xfrm>
            <a:off x="2008414" y="1808522"/>
            <a:ext cx="8409217" cy="4376756"/>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85442"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237264"/>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
        <p:nvSpPr>
          <p:cNvPr id="16" name="Freeform 15"/>
          <p:cNvSpPr/>
          <p:nvPr/>
        </p:nvSpPr>
        <p:spPr>
          <a:xfrm>
            <a:off x="0" y="4276583"/>
            <a:ext cx="2694214" cy="2546820"/>
          </a:xfrm>
          <a:custGeom>
            <a:avLst/>
            <a:gdLst/>
            <a:ahLst/>
            <a:cxnLst/>
            <a:rect l="l" t="t" r="r" b="b"/>
            <a:pathLst>
              <a:path w="7586041" h="6220554">
                <a:moveTo>
                  <a:pt x="0" y="0"/>
                </a:moveTo>
                <a:lnTo>
                  <a:pt x="7586042" y="0"/>
                </a:lnTo>
                <a:lnTo>
                  <a:pt x="7586042" y="6220554"/>
                </a:lnTo>
                <a:lnTo>
                  <a:pt x="0" y="6220554"/>
                </a:lnTo>
                <a:lnTo>
                  <a:pt x="0" y="0"/>
                </a:lnTo>
                <a:close/>
              </a:path>
            </a:pathLst>
          </a:custGeom>
          <a:blipFill>
            <a:blip r:embed="rId5"/>
            <a:stretch>
              <a:fillRect/>
            </a:stretch>
          </a:blipFill>
        </p:spPr>
        <p:txBody>
          <a:bodyPr/>
          <a:lstStyle/>
          <a:p>
            <a:endParaRPr lang="ar-SA"/>
          </a:p>
        </p:txBody>
      </p:sp>
    </p:spTree>
    <p:extLst>
      <p:ext uri="{BB962C8B-B14F-4D97-AF65-F5344CB8AC3E}">
        <p14:creationId xmlns:p14="http://schemas.microsoft.com/office/powerpoint/2010/main" val="19759509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98172" y="1650209"/>
            <a:ext cx="8874554" cy="4591463"/>
          </a:xfrm>
          <a:prstGeom prst="roundRect">
            <a:avLst>
              <a:gd name="adj" fmla="val 6140"/>
            </a:avLst>
          </a:prstGeom>
          <a:solidFill>
            <a:srgbClr val="F1EDE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a:picLocks noChangeAspect="1"/>
          </p:cNvPicPr>
          <p:nvPr/>
        </p:nvPicPr>
        <p:blipFill rotWithShape="1">
          <a:blip r:embed="rId3">
            <a:extLst>
              <a:ext uri="{28A0092B-C50C-407E-A947-70E740481C1C}">
                <a14:useLocalDpi xmlns:a14="http://schemas.microsoft.com/office/drawing/2010/main" val="0"/>
              </a:ext>
            </a:extLst>
          </a:blip>
          <a:srcRect l="15401" t="10713" r="12680" b="954"/>
          <a:stretch/>
        </p:blipFill>
        <p:spPr>
          <a:xfrm>
            <a:off x="1845129" y="1911499"/>
            <a:ext cx="8588828" cy="4281186"/>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85442"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237264"/>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
        <p:nvSpPr>
          <p:cNvPr id="12" name="Freeform 10"/>
          <p:cNvSpPr/>
          <p:nvPr/>
        </p:nvSpPr>
        <p:spPr>
          <a:xfrm>
            <a:off x="44880" y="5078186"/>
            <a:ext cx="1800249" cy="2824893"/>
          </a:xfrm>
          <a:custGeom>
            <a:avLst/>
            <a:gdLst/>
            <a:ahLst/>
            <a:cxnLst/>
            <a:rect l="l" t="t" r="r" b="b"/>
            <a:pathLst>
              <a:path w="1741075" h="2057400">
                <a:moveTo>
                  <a:pt x="0" y="0"/>
                </a:moveTo>
                <a:lnTo>
                  <a:pt x="1741075" y="0"/>
                </a:lnTo>
                <a:lnTo>
                  <a:pt x="1741075" y="2057400"/>
                </a:lnTo>
                <a:lnTo>
                  <a:pt x="0" y="2057400"/>
                </a:lnTo>
                <a:lnTo>
                  <a:pt x="0" y="0"/>
                </a:lnTo>
                <a:close/>
              </a:path>
            </a:pathLst>
          </a:custGeom>
          <a:blipFill>
            <a:blip r:embed="rId5">
              <a:extLst>
                <a:ext uri="{96DAC541-7B7A-43D3-8B79-37D633B846F1}">
                  <asvg:svgBlip xmlns:asvg="http://schemas.microsoft.com/office/drawing/2016/SVG/main" xmlns="" r:embed="rId15"/>
                </a:ext>
              </a:extLst>
            </a:blip>
            <a:stretch>
              <a:fillRect/>
            </a:stretch>
          </a:blipFill>
        </p:spPr>
      </p:sp>
    </p:spTree>
    <p:extLst>
      <p:ext uri="{BB962C8B-B14F-4D97-AF65-F5344CB8AC3E}">
        <p14:creationId xmlns:p14="http://schemas.microsoft.com/office/powerpoint/2010/main" val="27588234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71700" y="1650209"/>
            <a:ext cx="8401026" cy="4591463"/>
          </a:xfrm>
          <a:prstGeom prst="roundRect">
            <a:avLst>
              <a:gd name="adj" fmla="val 6140"/>
            </a:avLst>
          </a:prstGeom>
          <a:solidFill>
            <a:srgbClr val="000000"/>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9376" t="22619" r="20981" b="12858"/>
          <a:stretch/>
        </p:blipFill>
        <p:spPr>
          <a:xfrm>
            <a:off x="2808517" y="1938085"/>
            <a:ext cx="7543800" cy="3989186"/>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85442"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237264"/>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
        <p:nvSpPr>
          <p:cNvPr id="15" name="Freeform 2"/>
          <p:cNvSpPr/>
          <p:nvPr/>
        </p:nvSpPr>
        <p:spPr>
          <a:xfrm>
            <a:off x="48987" y="3380015"/>
            <a:ext cx="2041071" cy="2764307"/>
          </a:xfrm>
          <a:custGeom>
            <a:avLst/>
            <a:gdLst/>
            <a:ahLst/>
            <a:cxnLst/>
            <a:rect l="l" t="t" r="r" b="b"/>
            <a:pathLst>
              <a:path w="1333881" h="2057400">
                <a:moveTo>
                  <a:pt x="0" y="0"/>
                </a:moveTo>
                <a:lnTo>
                  <a:pt x="1333881" y="0"/>
                </a:lnTo>
                <a:lnTo>
                  <a:pt x="1333881" y="2057400"/>
                </a:lnTo>
                <a:lnTo>
                  <a:pt x="0" y="2057400"/>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Tree>
    <p:extLst>
      <p:ext uri="{BB962C8B-B14F-4D97-AF65-F5344CB8AC3E}">
        <p14:creationId xmlns:p14="http://schemas.microsoft.com/office/powerpoint/2010/main" val="24098984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reeform 6"/>
          <p:cNvSpPr/>
          <p:nvPr/>
        </p:nvSpPr>
        <p:spPr>
          <a:xfrm>
            <a:off x="5508" y="3722914"/>
            <a:ext cx="1953922" cy="3100489"/>
          </a:xfrm>
          <a:custGeom>
            <a:avLst/>
            <a:gdLst/>
            <a:ahLst/>
            <a:cxnLst/>
            <a:rect l="l" t="t" r="r" b="b"/>
            <a:pathLst>
              <a:path w="8392977" h="5936124">
                <a:moveTo>
                  <a:pt x="0" y="0"/>
                </a:moveTo>
                <a:lnTo>
                  <a:pt x="8392977" y="0"/>
                </a:lnTo>
                <a:lnTo>
                  <a:pt x="8392977" y="5936124"/>
                </a:lnTo>
                <a:lnTo>
                  <a:pt x="0" y="5936124"/>
                </a:lnTo>
                <a:lnTo>
                  <a:pt x="0" y="0"/>
                </a:lnTo>
                <a:close/>
              </a:path>
            </a:pathLst>
          </a:custGeom>
          <a:blipFill>
            <a:blip r:embed="rId3">
              <a:extLst>
                <a:ext uri="{96DAC541-7B7A-43D3-8B79-37D633B846F1}">
                  <asvg:svgBlip xmlns:asvg="http://schemas.microsoft.com/office/drawing/2016/SVG/main" xmlns="" r:embed="rId5"/>
                </a:ext>
              </a:extLst>
            </a:blip>
            <a:stretch>
              <a:fillRect/>
            </a:stretch>
          </a:blipFill>
        </p:spPr>
      </p:sp>
      <p:sp>
        <p:nvSpPr>
          <p:cNvPr id="25" name="Rectangle: Rounded Corners 24">
            <a:extLst>
              <a:ext uri="{FF2B5EF4-FFF2-40B4-BE49-F238E27FC236}">
                <a16:creationId xmlns:a16="http://schemas.microsoft.com/office/drawing/2014/main" id="{2BC869EB-5623-4AA1-9123-4AF9DF916049}"/>
              </a:ext>
            </a:extLst>
          </p:cNvPr>
          <p:cNvSpPr/>
          <p:nvPr/>
        </p:nvSpPr>
        <p:spPr>
          <a:xfrm>
            <a:off x="1698172" y="1650209"/>
            <a:ext cx="8874554" cy="4591463"/>
          </a:xfrm>
          <a:prstGeom prst="roundRect">
            <a:avLst>
              <a:gd name="adj" fmla="val 6140"/>
            </a:avLst>
          </a:prstGeom>
          <a:solidFill>
            <a:srgbClr val="1D1D1D"/>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85442"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237264"/>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2" name="Picture 1"/>
          <p:cNvPicPr>
            <a:picLocks noChangeAspect="1"/>
          </p:cNvPicPr>
          <p:nvPr/>
        </p:nvPicPr>
        <p:blipFill rotWithShape="1">
          <a:blip r:embed="rId7">
            <a:extLst>
              <a:ext uri="{28A0092B-C50C-407E-A947-70E740481C1C}">
                <a14:useLocalDpi xmlns:a14="http://schemas.microsoft.com/office/drawing/2010/main" val="0"/>
              </a:ext>
            </a:extLst>
          </a:blip>
          <a:srcRect l="4152" t="16666" r="3438" b="7620"/>
          <a:stretch/>
        </p:blipFill>
        <p:spPr>
          <a:xfrm>
            <a:off x="1832870" y="1938085"/>
            <a:ext cx="8605157" cy="3965856"/>
          </a:xfrm>
          <a:prstGeom prst="rect">
            <a:avLst/>
          </a:prstGeom>
        </p:spPr>
      </p:pic>
    </p:spTree>
    <p:extLst>
      <p:ext uri="{BB962C8B-B14F-4D97-AF65-F5344CB8AC3E}">
        <p14:creationId xmlns:p14="http://schemas.microsoft.com/office/powerpoint/2010/main" val="31151591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1943101" y="1970212"/>
            <a:ext cx="9013370" cy="4312605"/>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180797" y="153319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828798" y="2022916"/>
            <a:ext cx="9011792" cy="4293483"/>
          </a:xfrm>
          <a:prstGeom prst="rect">
            <a:avLst/>
          </a:prstGeom>
          <a:noFill/>
        </p:spPr>
        <p:txBody>
          <a:bodyPr wrap="square">
            <a:spAutoFit/>
          </a:bodyPr>
          <a:lstStyle/>
          <a:p>
            <a:pPr algn="r" rtl="1">
              <a:lnSpc>
                <a:spcPct val="150000"/>
              </a:lnSpc>
            </a:pPr>
            <a:r>
              <a:rPr lang="ar-SA" sz="2000" dirty="0">
                <a:solidFill>
                  <a:srgbClr val="000000"/>
                </a:solidFill>
                <a:latin typeface="Alexandria SemiBold" pitchFamily="2" charset="-78"/>
                <a:cs typeface="Alexandria SemiBold" pitchFamily="2" charset="-78"/>
              </a:rPr>
              <a:t> </a:t>
            </a:r>
            <a:r>
              <a:rPr lang="ar-SA" sz="2000" dirty="0" smtClean="0">
                <a:solidFill>
                  <a:srgbClr val="000000"/>
                </a:solidFill>
                <a:latin typeface="Alexandria SemiBold" pitchFamily="2" charset="-78"/>
                <a:cs typeface="Alexandria SemiBold" pitchFamily="2" charset="-78"/>
              </a:rPr>
              <a:t>     </a:t>
            </a:r>
            <a:r>
              <a:rPr lang="ar-SA" dirty="0" smtClean="0">
                <a:solidFill>
                  <a:srgbClr val="000000"/>
                </a:solidFill>
                <a:latin typeface="Alexandria Medium" pitchFamily="2" charset="-78"/>
                <a:cs typeface="Alexandria Medium" pitchFamily="2" charset="-78"/>
              </a:rPr>
              <a:t>في </a:t>
            </a:r>
            <a:r>
              <a:rPr lang="ar-SA" dirty="0">
                <a:solidFill>
                  <a:srgbClr val="000000"/>
                </a:solidFill>
                <a:latin typeface="Alexandria Medium" pitchFamily="2" charset="-78"/>
                <a:cs typeface="Alexandria Medium" pitchFamily="2" charset="-78"/>
              </a:rPr>
              <a:t>عصر المعلومات الرقمية، أصبح استهلاك الأخبار والمعلومات </a:t>
            </a:r>
            <a:r>
              <a:rPr lang="ar-SA" dirty="0" smtClean="0">
                <a:solidFill>
                  <a:srgbClr val="000000"/>
                </a:solidFill>
                <a:latin typeface="Alexandria Medium" pitchFamily="2" charset="-78"/>
                <a:cs typeface="Alexandria Medium" pitchFamily="2" charset="-78"/>
              </a:rPr>
              <a:t>جزءًا أساسيًا     من </a:t>
            </a:r>
            <a:r>
              <a:rPr lang="ar-SA" dirty="0">
                <a:solidFill>
                  <a:srgbClr val="000000"/>
                </a:solidFill>
                <a:latin typeface="Alexandria Medium" pitchFamily="2" charset="-78"/>
                <a:cs typeface="Alexandria Medium" pitchFamily="2" charset="-78"/>
              </a:rPr>
              <a:t>الحياة </a:t>
            </a:r>
            <a:r>
              <a:rPr lang="ar-SA" dirty="0" smtClean="0">
                <a:solidFill>
                  <a:srgbClr val="000000"/>
                </a:solidFill>
                <a:latin typeface="Alexandria Medium" pitchFamily="2" charset="-78"/>
                <a:cs typeface="Alexandria Medium" pitchFamily="2" charset="-78"/>
              </a:rPr>
              <a:t>اليومية للجمهور، </a:t>
            </a:r>
            <a:r>
              <a:rPr lang="ar-SA" dirty="0">
                <a:solidFill>
                  <a:srgbClr val="000000"/>
                </a:solidFill>
                <a:latin typeface="Alexandria Medium" pitchFamily="2" charset="-78"/>
                <a:cs typeface="Alexandria Medium" pitchFamily="2" charset="-78"/>
              </a:rPr>
              <a:t>حيث يتلقى المستخدمون كمًّا هائلًا من </a:t>
            </a:r>
            <a:r>
              <a:rPr lang="ar-SA" dirty="0" smtClean="0">
                <a:solidFill>
                  <a:srgbClr val="000000"/>
                </a:solidFill>
                <a:latin typeface="Alexandria Medium" pitchFamily="2" charset="-78"/>
                <a:cs typeface="Alexandria Medium" pitchFamily="2" charset="-78"/>
              </a:rPr>
              <a:t>الرسائل    الإعلامية يوميًا </a:t>
            </a:r>
            <a:r>
              <a:rPr lang="ar-SA" dirty="0">
                <a:solidFill>
                  <a:srgbClr val="000000"/>
                </a:solidFill>
                <a:latin typeface="Alexandria Medium" pitchFamily="2" charset="-78"/>
                <a:cs typeface="Alexandria Medium" pitchFamily="2" charset="-78"/>
              </a:rPr>
              <a:t>من مجموعة متنوعة من المصادر الرقمية، بما في ذلك المواقع </a:t>
            </a:r>
            <a:r>
              <a:rPr lang="ar-SA" dirty="0" smtClean="0">
                <a:solidFill>
                  <a:srgbClr val="000000"/>
                </a:solidFill>
                <a:latin typeface="Alexandria Medium" pitchFamily="2" charset="-78"/>
                <a:cs typeface="Alexandria Medium" pitchFamily="2" charset="-78"/>
              </a:rPr>
              <a:t>الإخبارية ومنصات </a:t>
            </a:r>
            <a:r>
              <a:rPr lang="ar-SA" dirty="0">
                <a:solidFill>
                  <a:srgbClr val="000000"/>
                </a:solidFill>
                <a:latin typeface="Alexandria Medium" pitchFamily="2" charset="-78"/>
                <a:cs typeface="Alexandria Medium" pitchFamily="2" charset="-78"/>
              </a:rPr>
              <a:t>التواصل الاجتماعي والبودكاست والتطبيقات </a:t>
            </a:r>
            <a:r>
              <a:rPr lang="ar-SA" dirty="0" smtClean="0">
                <a:solidFill>
                  <a:srgbClr val="000000"/>
                </a:solidFill>
                <a:latin typeface="Alexandria Medium" pitchFamily="2" charset="-78"/>
                <a:cs typeface="Alexandria Medium" pitchFamily="2" charset="-78"/>
              </a:rPr>
              <a:t>الإخبارية، </a:t>
            </a:r>
            <a:r>
              <a:rPr lang="ar-SA" dirty="0">
                <a:solidFill>
                  <a:srgbClr val="000000"/>
                </a:solidFill>
                <a:latin typeface="Alexandria Medium" pitchFamily="2" charset="-78"/>
                <a:cs typeface="Alexandria Medium" pitchFamily="2" charset="-78"/>
              </a:rPr>
              <a:t>مقارنة بوسائل الإعلام </a:t>
            </a:r>
            <a:r>
              <a:rPr lang="ar-SA" dirty="0" smtClean="0">
                <a:solidFill>
                  <a:srgbClr val="000000"/>
                </a:solidFill>
                <a:latin typeface="Alexandria Medium" pitchFamily="2" charset="-78"/>
                <a:cs typeface="Alexandria Medium" pitchFamily="2" charset="-78"/>
              </a:rPr>
              <a:t>التقليدية. </a:t>
            </a:r>
            <a:r>
              <a:rPr lang="ar-SA" dirty="0">
                <a:solidFill>
                  <a:srgbClr val="000000"/>
                </a:solidFill>
                <a:latin typeface="Alexandria Medium" pitchFamily="2" charset="-78"/>
                <a:cs typeface="Alexandria Medium" pitchFamily="2" charset="-78"/>
              </a:rPr>
              <a:t>ومع ذلك، فإن </a:t>
            </a:r>
            <a:r>
              <a:rPr lang="ar-SA" dirty="0" smtClean="0">
                <a:solidFill>
                  <a:srgbClr val="000000"/>
                </a:solidFill>
                <a:latin typeface="Alexandria Medium" pitchFamily="2" charset="-78"/>
                <a:cs typeface="Alexandria Medium" pitchFamily="2" charset="-78"/>
              </a:rPr>
              <a:t>قدرتهم </a:t>
            </a:r>
            <a:r>
              <a:rPr lang="ar-SA" dirty="0">
                <a:solidFill>
                  <a:srgbClr val="000000"/>
                </a:solidFill>
                <a:latin typeface="Alexandria Medium" pitchFamily="2" charset="-78"/>
                <a:cs typeface="Alexandria Medium" pitchFamily="2" charset="-78"/>
              </a:rPr>
              <a:t>على تذكر هذه الرسائل تكون محدودة. </a:t>
            </a:r>
            <a:endParaRPr lang="ar-SA" dirty="0" smtClean="0">
              <a:solidFill>
                <a:srgbClr val="000000"/>
              </a:solidFill>
              <a:latin typeface="Alexandria Medium" pitchFamily="2" charset="-78"/>
              <a:cs typeface="Alexandria Medium" pitchFamily="2" charset="-78"/>
            </a:endParaRPr>
          </a:p>
          <a:p>
            <a:pPr algn="r" rtl="1">
              <a:lnSpc>
                <a:spcPct val="150000"/>
              </a:lnSpc>
            </a:pPr>
            <a:r>
              <a:rPr lang="ar-SA" dirty="0">
                <a:solidFill>
                  <a:srgbClr val="000000"/>
                </a:solidFill>
                <a:latin typeface="Alexandria Medium" pitchFamily="2" charset="-78"/>
                <a:cs typeface="Alexandria Medium" pitchFamily="2" charset="-78"/>
              </a:rPr>
              <a:t> </a:t>
            </a:r>
            <a:r>
              <a:rPr lang="ar-SA" dirty="0" smtClean="0">
                <a:solidFill>
                  <a:srgbClr val="000000"/>
                </a:solidFill>
                <a:latin typeface="Alexandria Medium" pitchFamily="2" charset="-78"/>
                <a:cs typeface="Alexandria Medium" pitchFamily="2" charset="-78"/>
              </a:rPr>
              <a:t>   وأشارت </a:t>
            </a:r>
            <a:r>
              <a:rPr lang="ar-SA" dirty="0">
                <a:solidFill>
                  <a:srgbClr val="000000"/>
                </a:solidFill>
                <a:latin typeface="Alexandria Medium" pitchFamily="2" charset="-78"/>
                <a:cs typeface="Alexandria Medium" pitchFamily="2" charset="-78"/>
              </a:rPr>
              <a:t>دراسة </a:t>
            </a:r>
            <a:r>
              <a:rPr lang="ar-SA" dirty="0" smtClean="0">
                <a:solidFill>
                  <a:srgbClr val="000000"/>
                </a:solidFill>
                <a:latin typeface="Alexandria Medium" pitchFamily="2" charset="-78"/>
                <a:cs typeface="Alexandria Medium" pitchFamily="2" charset="-78"/>
              </a:rPr>
              <a:t>أجرتها جامعة </a:t>
            </a:r>
            <a:r>
              <a:rPr lang="ar-SA" dirty="0">
                <a:solidFill>
                  <a:srgbClr val="000000"/>
                </a:solidFill>
                <a:latin typeface="Alexandria Medium" pitchFamily="2" charset="-78"/>
                <a:cs typeface="Alexandria Medium" pitchFamily="2" charset="-78"/>
              </a:rPr>
              <a:t>كاليفورنيا الأمريكية عام </a:t>
            </a:r>
            <a:r>
              <a:rPr lang="ar-SA" dirty="0" smtClean="0">
                <a:solidFill>
                  <a:srgbClr val="000000"/>
                </a:solidFill>
                <a:latin typeface="Alexandria Medium" pitchFamily="2" charset="-78"/>
                <a:cs typeface="Alexandria Medium" pitchFamily="2" charset="-78"/>
              </a:rPr>
              <a:t>2023، إلى </a:t>
            </a:r>
            <a:r>
              <a:rPr lang="ar-SA" dirty="0">
                <a:solidFill>
                  <a:srgbClr val="000000"/>
                </a:solidFill>
                <a:latin typeface="Alexandria Medium" pitchFamily="2" charset="-78"/>
                <a:cs typeface="Alexandria Medium" pitchFamily="2" charset="-78"/>
              </a:rPr>
              <a:t>أن الأشخاص يتعرضون لأكثر من 3000 رسالة إعلامية يوميًا، لكنهم لا يستطيعون تذكر سوى نسبة صغيرة </a:t>
            </a:r>
            <a:r>
              <a:rPr lang="ar-SA" dirty="0" smtClean="0">
                <a:solidFill>
                  <a:srgbClr val="000000"/>
                </a:solidFill>
                <a:latin typeface="Alexandria Medium" pitchFamily="2" charset="-78"/>
                <a:cs typeface="Alexandria Medium" pitchFamily="2" charset="-78"/>
              </a:rPr>
              <a:t>منها، </a:t>
            </a:r>
            <a:r>
              <a:rPr lang="ar-SA" dirty="0">
                <a:solidFill>
                  <a:srgbClr val="000000"/>
                </a:solidFill>
                <a:latin typeface="Alexandria Medium" pitchFamily="2" charset="-78"/>
                <a:cs typeface="Alexandria Medium" pitchFamily="2" charset="-78"/>
              </a:rPr>
              <a:t>لا تتجاوز 8 </a:t>
            </a:r>
            <a:r>
              <a:rPr lang="ar-SA" dirty="0" smtClean="0">
                <a:solidFill>
                  <a:srgbClr val="000000"/>
                </a:solidFill>
                <a:latin typeface="Alexandria Medium" pitchFamily="2" charset="-78"/>
                <a:cs typeface="Alexandria Medium" pitchFamily="2" charset="-78"/>
              </a:rPr>
              <a:t>رسائل. </a:t>
            </a:r>
            <a:r>
              <a:rPr lang="ar-SA" dirty="0">
                <a:solidFill>
                  <a:srgbClr val="000000"/>
                </a:solidFill>
                <a:latin typeface="Alexandria Medium" pitchFamily="2" charset="-78"/>
                <a:cs typeface="Alexandria Medium" pitchFamily="2" charset="-78"/>
              </a:rPr>
              <a:t>يعكس </a:t>
            </a:r>
            <a:r>
              <a:rPr lang="ar-SA" dirty="0" smtClean="0">
                <a:solidFill>
                  <a:srgbClr val="000000"/>
                </a:solidFill>
                <a:latin typeface="Alexandria Medium" pitchFamily="2" charset="-78"/>
                <a:cs typeface="Alexandria Medium" pitchFamily="2" charset="-78"/>
              </a:rPr>
              <a:t>ذلك حقيقة </a:t>
            </a:r>
            <a:r>
              <a:rPr lang="ar-SA" dirty="0">
                <a:solidFill>
                  <a:srgbClr val="000000"/>
                </a:solidFill>
                <a:latin typeface="Alexandria Medium" pitchFamily="2" charset="-78"/>
                <a:cs typeface="Alexandria Medium" pitchFamily="2" charset="-78"/>
              </a:rPr>
              <a:t>أن </a:t>
            </a:r>
            <a:r>
              <a:rPr lang="ar-SA" dirty="0" smtClean="0">
                <a:solidFill>
                  <a:srgbClr val="000000"/>
                </a:solidFill>
                <a:latin typeface="Alexandria Medium" pitchFamily="2" charset="-78"/>
                <a:cs typeface="Alexandria Medium" pitchFamily="2" charset="-78"/>
              </a:rPr>
              <a:t>الجمهور يواجه </a:t>
            </a:r>
            <a:r>
              <a:rPr lang="ar-SA" dirty="0">
                <a:solidFill>
                  <a:srgbClr val="000000"/>
                </a:solidFill>
                <a:latin typeface="Alexandria Medium" pitchFamily="2" charset="-78"/>
                <a:cs typeface="Alexandria Medium" pitchFamily="2" charset="-78"/>
              </a:rPr>
              <a:t>تحديات </a:t>
            </a:r>
            <a:r>
              <a:rPr lang="ar-SA" dirty="0" smtClean="0">
                <a:solidFill>
                  <a:srgbClr val="000000"/>
                </a:solidFill>
                <a:latin typeface="Alexandria Medium" pitchFamily="2" charset="-78"/>
                <a:cs typeface="Alexandria Medium" pitchFamily="2" charset="-78"/>
              </a:rPr>
              <a:t>كبيرة </a:t>
            </a:r>
            <a:r>
              <a:rPr lang="ar-SA" dirty="0">
                <a:solidFill>
                  <a:srgbClr val="000000"/>
                </a:solidFill>
                <a:latin typeface="Alexandria Medium" pitchFamily="2" charset="-78"/>
                <a:cs typeface="Alexandria Medium" pitchFamily="2" charset="-78"/>
              </a:rPr>
              <a:t>في تذكر المعلومات وسط الفوضى الإعلامية الحالية</a:t>
            </a:r>
            <a:r>
              <a:rPr lang="ar-SA" dirty="0" smtClean="0">
                <a:solidFill>
                  <a:srgbClr val="000000"/>
                </a:solidFill>
                <a:latin typeface="Alexandria Medium" pitchFamily="2" charset="-78"/>
                <a:cs typeface="Alexandria Medium" pitchFamily="2" charset="-78"/>
              </a:rPr>
              <a:t>. هذا </a:t>
            </a:r>
            <a:r>
              <a:rPr lang="ar-SA" dirty="0">
                <a:solidFill>
                  <a:srgbClr val="000000"/>
                </a:solidFill>
                <a:latin typeface="Alexandria Medium" pitchFamily="2" charset="-78"/>
                <a:cs typeface="Alexandria Medium" pitchFamily="2" charset="-78"/>
              </a:rPr>
              <a:t>يشير إلى قدرة الذاكرة البشرية المحدودة في معالجة المعلومات </a:t>
            </a:r>
            <a:r>
              <a:rPr lang="ar-SA" dirty="0" smtClean="0">
                <a:solidFill>
                  <a:srgbClr val="000000"/>
                </a:solidFill>
                <a:latin typeface="Alexandria Medium" pitchFamily="2" charset="-78"/>
                <a:cs typeface="Alexandria Medium" pitchFamily="2" charset="-78"/>
              </a:rPr>
              <a:t>وتخزينها.</a:t>
            </a:r>
            <a:r>
              <a:rPr lang="ar-SA" dirty="0">
                <a:latin typeface="Alexandria Medium" pitchFamily="2" charset="-78"/>
                <a:cs typeface="Alexandria Medium" pitchFamily="2" charset="-78"/>
              </a:rPr>
              <a:t> </a:t>
            </a:r>
            <a:endParaRPr lang="ar-SA" dirty="0">
              <a:solidFill>
                <a:srgbClr val="000000"/>
              </a:solidFill>
              <a:latin typeface="Alexandria Medium" pitchFamily="2" charset="-78"/>
              <a:cs typeface="Alexandria Medium"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205276" y="1008114"/>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229783" y="1572644"/>
            <a:ext cx="1001623"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229783" y="1757310"/>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Freeform 5"/>
          <p:cNvSpPr/>
          <p:nvPr/>
        </p:nvSpPr>
        <p:spPr>
          <a:xfrm>
            <a:off x="-841375" y="3792117"/>
            <a:ext cx="3618443" cy="3455350"/>
          </a:xfrm>
          <a:custGeom>
            <a:avLst/>
            <a:gdLst/>
            <a:ahLst/>
            <a:cxnLst/>
            <a:rect l="l" t="t" r="r" b="b"/>
            <a:pathLst>
              <a:path w="3775293" h="2653716">
                <a:moveTo>
                  <a:pt x="0" y="0"/>
                </a:moveTo>
                <a:lnTo>
                  <a:pt x="3775293" y="0"/>
                </a:lnTo>
                <a:lnTo>
                  <a:pt x="3775293" y="2653716"/>
                </a:lnTo>
                <a:lnTo>
                  <a:pt x="0" y="2653716"/>
                </a:lnTo>
                <a:lnTo>
                  <a:pt x="0" y="0"/>
                </a:lnTo>
                <a:close/>
              </a:path>
            </a:pathLst>
          </a:custGeom>
          <a:blipFill>
            <a:blip r:embed="rId3"/>
            <a:stretch>
              <a:fillRect/>
            </a:stretch>
          </a:blipFill>
        </p:spPr>
      </p:sp>
    </p:spTree>
    <p:extLst>
      <p:ext uri="{BB962C8B-B14F-4D97-AF65-F5344CB8AC3E}">
        <p14:creationId xmlns:p14="http://schemas.microsoft.com/office/powerpoint/2010/main" val="175901513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a:extLst>
              <a:ext uri="{FF2B5EF4-FFF2-40B4-BE49-F238E27FC236}">
                <a16:creationId xmlns:a16="http://schemas.microsoft.com/office/drawing/2014/main" id="{52297C4B-84D7-EDC8-F6F6-53F29890AA2A}"/>
              </a:ext>
            </a:extLst>
          </p:cNvPr>
          <p:cNvSpPr/>
          <p:nvPr/>
        </p:nvSpPr>
        <p:spPr>
          <a:xfrm>
            <a:off x="2894865" y="2016753"/>
            <a:ext cx="8175906" cy="4139118"/>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997479" y="145893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783541" y="2100722"/>
            <a:ext cx="8202585" cy="3901068"/>
          </a:xfrm>
          <a:prstGeom prst="rect">
            <a:avLst/>
          </a:prstGeom>
          <a:noFill/>
        </p:spPr>
        <p:txBody>
          <a:bodyPr wrap="square">
            <a:spAutoFit/>
          </a:bodyPr>
          <a:lstStyle/>
          <a:p>
            <a:pPr algn="r">
              <a:lnSpc>
                <a:spcPct val="150000"/>
              </a:lnSpc>
            </a:pPr>
            <a:r>
              <a:rPr lang="ar-SA" b="1" dirty="0">
                <a:solidFill>
                  <a:srgbClr val="000000"/>
                </a:solidFill>
                <a:latin typeface="Alexandria SemiBold" pitchFamily="2" charset="-78"/>
                <a:cs typeface="Alexandria SemiBold" pitchFamily="2" charset="-78"/>
              </a:rPr>
              <a:t>سيكولوجية الرسالة </a:t>
            </a:r>
            <a:r>
              <a:rPr lang="ar-SA" b="1" dirty="0" smtClean="0">
                <a:solidFill>
                  <a:srgbClr val="000000"/>
                </a:solidFill>
                <a:latin typeface="Alexandria SemiBold" pitchFamily="2" charset="-78"/>
                <a:cs typeface="Alexandria SemiBold" pitchFamily="2" charset="-78"/>
              </a:rPr>
              <a:t>الإعلامية</a:t>
            </a:r>
            <a:endParaRPr lang="en-US" b="1" dirty="0" smtClean="0">
              <a:solidFill>
                <a:srgbClr val="000000"/>
              </a:solidFill>
              <a:latin typeface="Alexandria SemiBold" pitchFamily="2" charset="-78"/>
              <a:cs typeface="Alexandria SemiBold" pitchFamily="2" charset="-78"/>
            </a:endParaRPr>
          </a:p>
          <a:p>
            <a:pPr algn="r">
              <a:lnSpc>
                <a:spcPct val="150000"/>
              </a:lnSpc>
            </a:pPr>
            <a:endParaRPr lang="ar-SA" sz="300" b="1" dirty="0">
              <a:solidFill>
                <a:srgbClr val="000000"/>
              </a:solidFill>
              <a:latin typeface="Alexandria SemiBold" pitchFamily="2" charset="-78"/>
              <a:cs typeface="Alexandria SemiBold" pitchFamily="2" charset="-78"/>
            </a:endParaRPr>
          </a:p>
          <a:p>
            <a:pPr algn="r" rtl="1">
              <a:lnSpc>
                <a:spcPct val="150000"/>
              </a:lnSpc>
            </a:pPr>
            <a:r>
              <a:rPr lang="ar-SA" dirty="0" smtClean="0">
                <a:solidFill>
                  <a:srgbClr val="000000"/>
                </a:solidFill>
                <a:latin typeface="Alexandria Medium" pitchFamily="2" charset="-78"/>
                <a:cs typeface="Alexandria Medium" pitchFamily="2" charset="-78"/>
              </a:rPr>
              <a:t>    لا </a:t>
            </a:r>
            <a:r>
              <a:rPr lang="ar-SA" dirty="0">
                <a:solidFill>
                  <a:srgbClr val="000000"/>
                </a:solidFill>
                <a:latin typeface="Alexandria Medium" pitchFamily="2" charset="-78"/>
                <a:cs typeface="Alexandria Medium" pitchFamily="2" charset="-78"/>
              </a:rPr>
              <a:t>ت</a:t>
            </a:r>
            <a:r>
              <a:rPr lang="ar-SA" dirty="0" smtClean="0">
                <a:solidFill>
                  <a:srgbClr val="000000"/>
                </a:solidFill>
                <a:latin typeface="Alexandria Medium" pitchFamily="2" charset="-78"/>
                <a:cs typeface="Alexandria Medium" pitchFamily="2" charset="-78"/>
              </a:rPr>
              <a:t>قتصر التأثرات النفسية لمستخدمي </a:t>
            </a:r>
            <a:r>
              <a:rPr lang="ar-SA" dirty="0">
                <a:solidFill>
                  <a:srgbClr val="000000"/>
                </a:solidFill>
                <a:latin typeface="Alexandria Medium" pitchFamily="2" charset="-78"/>
                <a:cs typeface="Alexandria Medium" pitchFamily="2" charset="-78"/>
              </a:rPr>
              <a:t>ا</a:t>
            </a:r>
            <a:r>
              <a:rPr lang="ar-SA" dirty="0" smtClean="0">
                <a:solidFill>
                  <a:srgbClr val="000000"/>
                </a:solidFill>
                <a:latin typeface="Alexandria Medium" pitchFamily="2" charset="-78"/>
                <a:cs typeface="Alexandria Medium" pitchFamily="2" charset="-78"/>
              </a:rPr>
              <a:t>لمنصات الرقمية على </a:t>
            </a:r>
            <a:r>
              <a:rPr lang="ar-SA" dirty="0">
                <a:solidFill>
                  <a:srgbClr val="000000"/>
                </a:solidFill>
                <a:latin typeface="Alexandria Medium" pitchFamily="2" charset="-78"/>
                <a:cs typeface="Alexandria Medium" pitchFamily="2" charset="-78"/>
              </a:rPr>
              <a:t>كمية المعلومات </a:t>
            </a:r>
            <a:r>
              <a:rPr lang="ar-SA" dirty="0" smtClean="0">
                <a:solidFill>
                  <a:srgbClr val="000000"/>
                </a:solidFill>
                <a:latin typeface="Alexandria Medium" pitchFamily="2" charset="-78"/>
                <a:cs typeface="Alexandria Medium" pitchFamily="2" charset="-78"/>
              </a:rPr>
              <a:t>المتاحة </a:t>
            </a:r>
            <a:r>
              <a:rPr lang="ar-SA" dirty="0">
                <a:solidFill>
                  <a:srgbClr val="000000"/>
                </a:solidFill>
                <a:latin typeface="Alexandria Medium" pitchFamily="2" charset="-78"/>
                <a:cs typeface="Alexandria Medium" pitchFamily="2" charset="-78"/>
              </a:rPr>
              <a:t>فقط</a:t>
            </a:r>
            <a:r>
              <a:rPr lang="ar-SA" dirty="0" smtClean="0">
                <a:solidFill>
                  <a:srgbClr val="000000"/>
                </a:solidFill>
                <a:latin typeface="Alexandria Medium" pitchFamily="2" charset="-78"/>
                <a:cs typeface="Alexandria Medium" pitchFamily="2" charset="-78"/>
              </a:rPr>
              <a:t>، </a:t>
            </a:r>
            <a:r>
              <a:rPr lang="ar-SA" dirty="0">
                <a:solidFill>
                  <a:srgbClr val="000000"/>
                </a:solidFill>
                <a:latin typeface="Alexandria Medium" pitchFamily="2" charset="-78"/>
                <a:cs typeface="Alexandria Medium" pitchFamily="2" charset="-78"/>
              </a:rPr>
              <a:t>بل يمتد أيضًا إلى نوعية هذه المعلومات </a:t>
            </a:r>
            <a:r>
              <a:rPr lang="ar-SA" dirty="0" smtClean="0">
                <a:solidFill>
                  <a:srgbClr val="000000"/>
                </a:solidFill>
                <a:latin typeface="Alexandria Medium" pitchFamily="2" charset="-78"/>
                <a:cs typeface="Alexandria Medium" pitchFamily="2" charset="-78"/>
              </a:rPr>
              <a:t>التي  يتعرض لها. وتتعدد التأثيرات النفسية للإعلام الرقمي لتشمل: </a:t>
            </a:r>
            <a:r>
              <a:rPr lang="ar-SA" dirty="0">
                <a:solidFill>
                  <a:srgbClr val="000000"/>
                </a:solidFill>
                <a:latin typeface="Alexandria Medium" pitchFamily="2" charset="-78"/>
                <a:cs typeface="Alexandria Medium" pitchFamily="2" charset="-78"/>
              </a:rPr>
              <a:t>التأثيرات </a:t>
            </a:r>
            <a:r>
              <a:rPr lang="ar-SA" dirty="0" smtClean="0">
                <a:solidFill>
                  <a:srgbClr val="000000"/>
                </a:solidFill>
                <a:latin typeface="Alexandria Medium" pitchFamily="2" charset="-78"/>
                <a:cs typeface="Alexandria Medium" pitchFamily="2" charset="-78"/>
              </a:rPr>
              <a:t> المعرفية </a:t>
            </a:r>
            <a:r>
              <a:rPr lang="ar-SA" dirty="0">
                <a:solidFill>
                  <a:srgbClr val="000000"/>
                </a:solidFill>
                <a:latin typeface="Alexandria Medium" pitchFamily="2" charset="-78"/>
                <a:cs typeface="Alexandria Medium" pitchFamily="2" charset="-78"/>
              </a:rPr>
              <a:t>والوجدانية والسلوكية. هذه التأثيرات يمكن أن تكون إيجابية أو </a:t>
            </a:r>
            <a:r>
              <a:rPr lang="ar-SA" dirty="0" smtClean="0">
                <a:solidFill>
                  <a:srgbClr val="000000"/>
                </a:solidFill>
                <a:latin typeface="Alexandria Medium" pitchFamily="2" charset="-78"/>
                <a:cs typeface="Alexandria Medium" pitchFamily="2" charset="-78"/>
              </a:rPr>
              <a:t>سلبية. </a:t>
            </a:r>
            <a:endParaRPr lang="ar-SA" dirty="0">
              <a:solidFill>
                <a:srgbClr val="000000"/>
              </a:solidFill>
              <a:latin typeface="Alexandria Medium" pitchFamily="2" charset="-78"/>
              <a:cs typeface="Alexandria Medium" pitchFamily="2" charset="-78"/>
            </a:endParaRPr>
          </a:p>
          <a:p>
            <a:pPr algn="r" rtl="1">
              <a:lnSpc>
                <a:spcPct val="150000"/>
              </a:lnSpc>
            </a:pPr>
            <a:r>
              <a:rPr lang="ar-SA" dirty="0">
                <a:solidFill>
                  <a:srgbClr val="000000"/>
                </a:solidFill>
                <a:latin typeface="Alexandria Medium" pitchFamily="2" charset="-78"/>
                <a:cs typeface="Alexandria Medium" pitchFamily="2" charset="-78"/>
              </a:rPr>
              <a:t>   </a:t>
            </a:r>
            <a:r>
              <a:rPr lang="ar-SA" dirty="0" smtClean="0">
                <a:solidFill>
                  <a:srgbClr val="000000"/>
                </a:solidFill>
                <a:latin typeface="Alexandria Medium" pitchFamily="2" charset="-78"/>
                <a:cs typeface="Alexandria Medium" pitchFamily="2" charset="-78"/>
              </a:rPr>
              <a:t>لذلك تعتبر </a:t>
            </a:r>
            <a:r>
              <a:rPr lang="ar-SA" dirty="0">
                <a:solidFill>
                  <a:srgbClr val="000000"/>
                </a:solidFill>
                <a:latin typeface="Alexandria Medium" pitchFamily="2" charset="-78"/>
                <a:cs typeface="Alexandria Medium" pitchFamily="2" charset="-78"/>
              </a:rPr>
              <a:t>سيكولوجية </a:t>
            </a:r>
            <a:r>
              <a:rPr lang="ar-SA" dirty="0" smtClean="0">
                <a:solidFill>
                  <a:srgbClr val="000000"/>
                </a:solidFill>
                <a:latin typeface="Alexandria Medium" pitchFamily="2" charset="-78"/>
                <a:cs typeface="Alexandria Medium" pitchFamily="2" charset="-78"/>
              </a:rPr>
              <a:t>بناء الرسالة </a:t>
            </a:r>
            <a:r>
              <a:rPr lang="ar-SA" dirty="0">
                <a:solidFill>
                  <a:srgbClr val="000000"/>
                </a:solidFill>
                <a:latin typeface="Alexandria Medium" pitchFamily="2" charset="-78"/>
                <a:cs typeface="Alexandria Medium" pitchFamily="2" charset="-78"/>
              </a:rPr>
              <a:t>الإعلامية مجالاً </a:t>
            </a:r>
            <a:r>
              <a:rPr lang="ar-SA" dirty="0" smtClean="0">
                <a:solidFill>
                  <a:srgbClr val="000000"/>
                </a:solidFill>
                <a:latin typeface="Alexandria Medium" pitchFamily="2" charset="-78"/>
                <a:cs typeface="Alexandria Medium" pitchFamily="2" charset="-78"/>
              </a:rPr>
              <a:t>مُهمًا يتطلب فهم </a:t>
            </a:r>
            <a:r>
              <a:rPr lang="ar-SA" dirty="0">
                <a:solidFill>
                  <a:srgbClr val="000000"/>
                </a:solidFill>
                <a:latin typeface="Alexandria Medium" pitchFamily="2" charset="-78"/>
                <a:cs typeface="Alexandria Medium" pitchFamily="2" charset="-78"/>
              </a:rPr>
              <a:t>كيفية استهلاك الأفراد للمحتوى </a:t>
            </a:r>
            <a:r>
              <a:rPr lang="ar-SA" dirty="0" smtClean="0">
                <a:solidFill>
                  <a:srgbClr val="000000"/>
                </a:solidFill>
                <a:latin typeface="Alexandria Medium" pitchFamily="2" charset="-78"/>
                <a:cs typeface="Alexandria Medium" pitchFamily="2" charset="-78"/>
              </a:rPr>
              <a:t>الرقمي، وكيفية </a:t>
            </a:r>
            <a:r>
              <a:rPr lang="ar-SA" dirty="0">
                <a:solidFill>
                  <a:srgbClr val="000000"/>
                </a:solidFill>
                <a:latin typeface="Alexandria Medium" pitchFamily="2" charset="-78"/>
                <a:cs typeface="Alexandria Medium" pitchFamily="2" charset="-78"/>
              </a:rPr>
              <a:t>معالجة الدماغ البشري للمعلومات، وتأثير الرسائل الإعلامية على سلوكيات وآراء الجمهور، لتحسين استراتيجيات الإعلامية.</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572725" y="947507"/>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967546" y="1462755"/>
            <a:ext cx="1059638"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084566" y="1647421"/>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Freeform 7"/>
          <p:cNvSpPr/>
          <p:nvPr/>
        </p:nvSpPr>
        <p:spPr>
          <a:xfrm>
            <a:off x="0" y="2952652"/>
            <a:ext cx="2894865" cy="3138802"/>
          </a:xfrm>
          <a:custGeom>
            <a:avLst/>
            <a:gdLst/>
            <a:ahLst/>
            <a:cxnLst/>
            <a:rect l="l" t="t" r="r" b="b"/>
            <a:pathLst>
              <a:path w="2714434" h="2847308">
                <a:moveTo>
                  <a:pt x="0" y="0"/>
                </a:moveTo>
                <a:lnTo>
                  <a:pt x="2714433" y="0"/>
                </a:lnTo>
                <a:lnTo>
                  <a:pt x="2714433" y="2847308"/>
                </a:lnTo>
                <a:lnTo>
                  <a:pt x="0" y="2847308"/>
                </a:lnTo>
                <a:lnTo>
                  <a:pt x="0" y="0"/>
                </a:lnTo>
                <a:close/>
              </a:path>
            </a:pathLst>
          </a:custGeom>
          <a:blipFill>
            <a:blip r:embed="rId4">
              <a:extLst>
                <a:ext uri="{96DAC541-7B7A-43D3-8B79-37D633B846F1}">
                  <asvg:svgBlip xmlns="" xmlns:asvg="http://schemas.microsoft.com/office/drawing/2016/SVG/main" r:embed="rId10"/>
                </a:ext>
              </a:extLst>
            </a:blip>
            <a:stretch>
              <a:fillRect/>
            </a:stretch>
          </a:blipFill>
        </p:spPr>
      </p:sp>
    </p:spTree>
    <p:extLst>
      <p:ext uri="{BB962C8B-B14F-4D97-AF65-F5344CB8AC3E}">
        <p14:creationId xmlns:p14="http://schemas.microsoft.com/office/powerpoint/2010/main" val="92028905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63908" y="1963373"/>
            <a:ext cx="9304122" cy="40626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096405" y="11548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85019" y="119680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6809" y="141025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63908" y="2199517"/>
            <a:ext cx="9102452" cy="3831818"/>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تعتبر </a:t>
            </a:r>
            <a:r>
              <a:rPr lang="ar-SA" dirty="0">
                <a:latin typeface="Alexandria SemiBold" pitchFamily="2" charset="-78"/>
                <a:cs typeface="Alexandria SemiBold" pitchFamily="2" charset="-78"/>
              </a:rPr>
              <a:t>الرسالة الإعلامية من العناصر الأساسية في عملية الاتصال، حيث تلعب دورًا محوريًا في تشكيل آراء وسلوكيات </a:t>
            </a:r>
            <a:r>
              <a:rPr lang="ar-SA" dirty="0" smtClean="0">
                <a:latin typeface="Alexandria SemiBold" pitchFamily="2" charset="-78"/>
                <a:cs typeface="Alexandria SemiBold" pitchFamily="2" charset="-78"/>
              </a:rPr>
              <a:t>الجمهور. وتتضمن </a:t>
            </a:r>
            <a:r>
              <a:rPr lang="ar-SA" dirty="0">
                <a:latin typeface="Alexandria SemiBold" pitchFamily="2" charset="-78"/>
                <a:cs typeface="Alexandria SemiBold" pitchFamily="2" charset="-78"/>
              </a:rPr>
              <a:t>هذه الرسائل معلومات، </a:t>
            </a:r>
            <a:r>
              <a:rPr lang="ar-SA" dirty="0" smtClean="0">
                <a:latin typeface="Alexandria SemiBold" pitchFamily="2" charset="-78"/>
                <a:cs typeface="Alexandria SemiBold" pitchFamily="2" charset="-78"/>
              </a:rPr>
              <a:t>وأفكار</a:t>
            </a:r>
            <a:r>
              <a:rPr lang="ar-SA" dirty="0">
                <a:latin typeface="Alexandria SemiBold" pitchFamily="2" charset="-78"/>
                <a:cs typeface="Alexandria SemiBold" pitchFamily="2" charset="-78"/>
              </a:rPr>
              <a:t>، أو مشاعر تهدف إلى التأثير على الجمهور </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q"/>
            </a:pPr>
            <a:r>
              <a:rPr lang="ar-SA" dirty="0" smtClean="0">
                <a:solidFill>
                  <a:srgbClr val="0070C0"/>
                </a:solidFill>
                <a:latin typeface="Alexandria SemiBold" pitchFamily="2" charset="-78"/>
                <a:cs typeface="Alexandria SemiBold" pitchFamily="2" charset="-78"/>
              </a:rPr>
              <a:t>الرسائل </a:t>
            </a:r>
            <a:r>
              <a:rPr lang="ar-SA" dirty="0">
                <a:solidFill>
                  <a:srgbClr val="0070C0"/>
                </a:solidFill>
                <a:latin typeface="Alexandria SemiBold" pitchFamily="2" charset="-78"/>
                <a:cs typeface="Alexandria SemiBold" pitchFamily="2" charset="-78"/>
              </a:rPr>
              <a:t>الإعلامية في الإعلام </a:t>
            </a:r>
            <a:r>
              <a:rPr lang="ar-SA" dirty="0" smtClean="0">
                <a:solidFill>
                  <a:srgbClr val="0070C0"/>
                </a:solidFill>
                <a:latin typeface="Alexandria SemiBold" pitchFamily="2" charset="-78"/>
                <a:cs typeface="Alexandria SemiBold" pitchFamily="2" charset="-78"/>
              </a:rPr>
              <a:t>الرقمي: </a:t>
            </a:r>
            <a:r>
              <a:rPr lang="ar-SA" dirty="0" smtClean="0">
                <a:latin typeface="Alexandria SemiBold" pitchFamily="2" charset="-78"/>
                <a:cs typeface="Alexandria SemiBold" pitchFamily="2" charset="-78"/>
              </a:rPr>
              <a:t>يقصد بها المعلومات </a:t>
            </a:r>
            <a:r>
              <a:rPr lang="ar-SA" dirty="0">
                <a:latin typeface="Alexandria SemiBold" pitchFamily="2" charset="-78"/>
                <a:cs typeface="Alexandria SemiBold" pitchFamily="2" charset="-78"/>
              </a:rPr>
              <a:t>أو المحتوى الذي يتم إنتاجه وتوزيعه عبر الوسائل الرقمية مثل المواقع </a:t>
            </a:r>
            <a:r>
              <a:rPr lang="ar-SA" dirty="0" smtClean="0">
                <a:latin typeface="Alexandria SemiBold" pitchFamily="2" charset="-78"/>
                <a:cs typeface="Alexandria SemiBold" pitchFamily="2" charset="-78"/>
              </a:rPr>
              <a:t>الإخبارية، </a:t>
            </a:r>
            <a:r>
              <a:rPr lang="ar-SA" dirty="0">
                <a:latin typeface="Alexandria SemiBold" pitchFamily="2" charset="-78"/>
                <a:cs typeface="Alexandria SemiBold" pitchFamily="2" charset="-78"/>
              </a:rPr>
              <a:t>ووسائل التواصل الاجتماعي، والبودكاست، والفيديوهات، والتطبيقات. </a:t>
            </a:r>
            <a:r>
              <a:rPr lang="ar-SA" dirty="0" smtClean="0">
                <a:latin typeface="Alexandria SemiBold" pitchFamily="2" charset="-78"/>
                <a:cs typeface="Alexandria SemiBold" pitchFamily="2" charset="-78"/>
              </a:rPr>
              <a:t>وتشمل </a:t>
            </a:r>
            <a:r>
              <a:rPr lang="ar-SA" dirty="0">
                <a:latin typeface="Alexandria SemiBold" pitchFamily="2" charset="-78"/>
                <a:cs typeface="Alexandria SemiBold" pitchFamily="2" charset="-78"/>
              </a:rPr>
              <a:t>هذه الرسائل مجموعة متنوعة من الأشكال مثل النصوص، والصور، والفيديوهات، والصوت.</a:t>
            </a:r>
          </a:p>
          <a:p>
            <a:pPr marL="285750" indent="-285750" algn="r" rtl="1">
              <a:lnSpc>
                <a:spcPct val="150000"/>
              </a:lnSpc>
              <a:buFont typeface="Wingdings" panose="05000000000000000000" pitchFamily="2" charset="2"/>
              <a:buChar char="q"/>
            </a:pPr>
            <a:r>
              <a:rPr lang="ar-SA" dirty="0" smtClean="0">
                <a:solidFill>
                  <a:srgbClr val="0070C0"/>
                </a:solidFill>
                <a:latin typeface="Alexandria SemiBold" pitchFamily="2" charset="-78"/>
                <a:cs typeface="Alexandria SemiBold" pitchFamily="2" charset="-78"/>
              </a:rPr>
              <a:t>الرسالة الإعلامية الرقمية </a:t>
            </a:r>
            <a:r>
              <a:rPr lang="ar-SA" dirty="0" smtClean="0">
                <a:latin typeface="Alexandria SemiBold" pitchFamily="2" charset="-78"/>
                <a:cs typeface="Alexandria SemiBold" pitchFamily="2" charset="-78"/>
              </a:rPr>
              <a:t>هي الفن الأساسي الذي يمكن من خلاله </a:t>
            </a:r>
            <a:r>
              <a:rPr lang="ar-SA" u="sng" dirty="0" smtClean="0">
                <a:latin typeface="Alexandria SemiBold" pitchFamily="2" charset="-78"/>
                <a:cs typeface="Alexandria SemiBold" pitchFamily="2" charset="-78"/>
              </a:rPr>
              <a:t>التأثير واقناع </a:t>
            </a:r>
            <a:r>
              <a:rPr lang="ar-SA" dirty="0" smtClean="0">
                <a:latin typeface="Alexandria SemiBold" pitchFamily="2" charset="-78"/>
                <a:cs typeface="Alexandria SemiBold" pitchFamily="2" charset="-78"/>
              </a:rPr>
              <a:t>المستخدمين بالقضايا والمشكلات وأساليب حلها.</a:t>
            </a:r>
            <a:r>
              <a:rPr lang="ar-SA" dirty="0"/>
              <a:t> </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1" y="1416447"/>
            <a:ext cx="3207462"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تعريف الرسالة الإعلامية</a:t>
            </a:r>
          </a:p>
        </p:txBody>
      </p:sp>
      <p:sp>
        <p:nvSpPr>
          <p:cNvPr id="12" name="Freeform 3"/>
          <p:cNvSpPr/>
          <p:nvPr/>
        </p:nvSpPr>
        <p:spPr>
          <a:xfrm>
            <a:off x="-200354" y="4893348"/>
            <a:ext cx="2343836" cy="2106953"/>
          </a:xfrm>
          <a:custGeom>
            <a:avLst/>
            <a:gdLst/>
            <a:ahLst/>
            <a:cxnLst/>
            <a:rect l="l" t="t" r="r" b="b"/>
            <a:pathLst>
              <a:path w="5678121" h="3751109">
                <a:moveTo>
                  <a:pt x="0" y="0"/>
                </a:moveTo>
                <a:lnTo>
                  <a:pt x="5678121" y="0"/>
                </a:lnTo>
                <a:lnTo>
                  <a:pt x="5678121" y="3751109"/>
                </a:lnTo>
                <a:lnTo>
                  <a:pt x="0" y="3751109"/>
                </a:lnTo>
                <a:lnTo>
                  <a:pt x="0" y="0"/>
                </a:lnTo>
                <a:close/>
              </a:path>
            </a:pathLst>
          </a:custGeom>
          <a:blipFill>
            <a:blip r:embed="rId5"/>
            <a:stretch>
              <a:fillRect/>
            </a:stretch>
          </a:blipFill>
        </p:spPr>
      </p:sp>
    </p:spTree>
    <p:extLst>
      <p:ext uri="{BB962C8B-B14F-4D97-AF65-F5344CB8AC3E}">
        <p14:creationId xmlns:p14="http://schemas.microsoft.com/office/powerpoint/2010/main" val="86720412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63908" y="1963373"/>
            <a:ext cx="9423192" cy="43292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2777" y="2008989"/>
            <a:ext cx="9325253" cy="4201150"/>
          </a:xfrm>
          <a:prstGeom prst="rect">
            <a:avLst/>
          </a:prstGeom>
          <a:noFill/>
        </p:spPr>
        <p:txBody>
          <a:bodyPr wrap="square" rtlCol="0">
            <a:spAutoFit/>
          </a:bodyPr>
          <a:lstStyle/>
          <a:p>
            <a:pPr algn="r" rtl="1">
              <a:lnSpc>
                <a:spcPct val="150000"/>
              </a:lnSpc>
            </a:pPr>
            <a:r>
              <a:rPr lang="ar-SA" dirty="0" smtClean="0">
                <a:solidFill>
                  <a:srgbClr val="0070C0"/>
                </a:solidFill>
                <a:latin typeface="Alexandria SemiBold" pitchFamily="2" charset="-78"/>
                <a:cs typeface="Alexandria SemiBold" pitchFamily="2" charset="-78"/>
              </a:rPr>
              <a:t>  العوامل </a:t>
            </a:r>
            <a:r>
              <a:rPr lang="ar-SA" dirty="0">
                <a:solidFill>
                  <a:srgbClr val="0070C0"/>
                </a:solidFill>
                <a:latin typeface="Alexandria SemiBold" pitchFamily="2" charset="-78"/>
                <a:cs typeface="Alexandria SemiBold" pitchFamily="2" charset="-78"/>
              </a:rPr>
              <a:t>المؤثرة في التأثير </a:t>
            </a:r>
            <a:r>
              <a:rPr lang="ar-SA" dirty="0" smtClean="0">
                <a:solidFill>
                  <a:srgbClr val="0070C0"/>
                </a:solidFill>
                <a:latin typeface="Alexandria SemiBold" pitchFamily="2" charset="-78"/>
                <a:cs typeface="Alexandria SemiBold" pitchFamily="2" charset="-78"/>
              </a:rPr>
              <a:t>النفسي للرسالة الإعلامية:</a:t>
            </a:r>
          </a:p>
          <a:p>
            <a:pPr algn="r" rtl="1">
              <a:lnSpc>
                <a:spcPct val="150000"/>
              </a:lnSpc>
            </a:pPr>
            <a:r>
              <a:rPr lang="ar-SA" sz="1700" dirty="0" smtClean="0">
                <a:latin typeface="Alexandria SemiBold" pitchFamily="2" charset="-78"/>
                <a:cs typeface="Alexandria SemiBold" pitchFamily="2" charset="-78"/>
              </a:rPr>
              <a:t>    </a:t>
            </a:r>
            <a:r>
              <a:rPr lang="ar-SA" dirty="0"/>
              <a:t> </a:t>
            </a:r>
            <a:r>
              <a:rPr lang="ar-SA" sz="1700" dirty="0" smtClean="0">
                <a:latin typeface="Alexandria SemiBold" pitchFamily="2" charset="-78"/>
                <a:cs typeface="Alexandria SemiBold" pitchFamily="2" charset="-78"/>
              </a:rPr>
              <a:t>يوجد مجموعة </a:t>
            </a:r>
            <a:r>
              <a:rPr lang="ar-SA" sz="1700" dirty="0">
                <a:latin typeface="Alexandria SemiBold" pitchFamily="2" charset="-78"/>
                <a:cs typeface="Alexandria SemiBold" pitchFamily="2" charset="-78"/>
              </a:rPr>
              <a:t>من العناصر التي تلعب دورًا حيويًا في كيفية استجابة </a:t>
            </a:r>
            <a:r>
              <a:rPr lang="ar-SA" sz="1700" dirty="0" smtClean="0">
                <a:latin typeface="Alexandria SemiBold" pitchFamily="2" charset="-78"/>
                <a:cs typeface="Alexandria SemiBold" pitchFamily="2" charset="-78"/>
              </a:rPr>
              <a:t>المستخدمين  للرسالة</a:t>
            </a:r>
            <a:r>
              <a:rPr lang="ar-SA" sz="1700" dirty="0">
                <a:latin typeface="Alexandria SemiBold" pitchFamily="2" charset="-78"/>
                <a:cs typeface="Alexandria SemiBold" pitchFamily="2" charset="-78"/>
              </a:rPr>
              <a:t>،</a:t>
            </a:r>
            <a:r>
              <a:rPr lang="ar-SA" sz="1700" dirty="0" smtClean="0">
                <a:latin typeface="Alexandria SemiBold" pitchFamily="2" charset="-78"/>
                <a:cs typeface="Alexandria SemiBold" pitchFamily="2" charset="-78"/>
              </a:rPr>
              <a:t> وتعمل </a:t>
            </a:r>
            <a:r>
              <a:rPr lang="ar-SA" sz="1700" dirty="0">
                <a:latin typeface="Alexandria SemiBold" pitchFamily="2" charset="-78"/>
                <a:cs typeface="Alexandria SemiBold" pitchFamily="2" charset="-78"/>
              </a:rPr>
              <a:t>هذه العوامل معًا لتشكيل التأثير النفسي الذي تتركه الرسالة على المتلقي، </a:t>
            </a:r>
            <a:r>
              <a:rPr lang="ar-SA" sz="1700" dirty="0" smtClean="0">
                <a:latin typeface="Alexandria SemiBold" pitchFamily="2" charset="-78"/>
                <a:cs typeface="Alexandria SemiBold" pitchFamily="2" charset="-78"/>
              </a:rPr>
              <a:t>. تتمثل في : </a:t>
            </a:r>
            <a:r>
              <a:rPr lang="ar-SA" sz="1700" dirty="0" smtClean="0">
                <a:solidFill>
                  <a:schemeClr val="accent2"/>
                </a:solidFill>
                <a:latin typeface="Alexandria SemiBold" pitchFamily="2" charset="-78"/>
                <a:cs typeface="Alexandria SemiBold" pitchFamily="2" charset="-78"/>
              </a:rPr>
              <a:t>المصداقية، والسياق، والتحيزات الشخصية</a:t>
            </a:r>
            <a:r>
              <a:rPr lang="ar-SA" sz="1700" dirty="0" smtClean="0">
                <a:latin typeface="Alexandria SemiBold" pitchFamily="2" charset="-78"/>
                <a:cs typeface="Alexandria SemiBold" pitchFamily="2" charset="-78"/>
              </a:rPr>
              <a:t>.</a:t>
            </a:r>
            <a:endParaRPr lang="ar-SA" sz="17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dirty="0" smtClean="0">
                <a:solidFill>
                  <a:srgbClr val="0070C0"/>
                </a:solidFill>
                <a:latin typeface="Alexandria SemiBold" pitchFamily="2" charset="-78"/>
                <a:cs typeface="Alexandria SemiBold" pitchFamily="2" charset="-78"/>
              </a:rPr>
              <a:t>المصداقية</a:t>
            </a:r>
            <a:r>
              <a:rPr lang="ar-SA" dirty="0">
                <a:latin typeface="Alexandria SemiBold" pitchFamily="2" charset="-78"/>
                <a:cs typeface="Alexandria SemiBold" pitchFamily="2" charset="-78"/>
              </a:rPr>
              <a:t>: </a:t>
            </a:r>
            <a:r>
              <a:rPr lang="ar-SA" sz="1700" dirty="0">
                <a:latin typeface="Alexandria SemiBold" pitchFamily="2" charset="-78"/>
                <a:cs typeface="Alexandria SemiBold" pitchFamily="2" charset="-78"/>
              </a:rPr>
              <a:t>تعتبر </a:t>
            </a:r>
            <a:r>
              <a:rPr lang="ar-SA" dirty="0">
                <a:latin typeface="Alexandria SemiBold" pitchFamily="2" charset="-78"/>
                <a:cs typeface="Alexandria SemiBold" pitchFamily="2" charset="-78"/>
              </a:rPr>
              <a:t>ثقة الجمهور في مصدر الرسالة الإعلامية من العوامل الأساسية التي تؤثر على كيفية استقبال المعلومات. فعندما يكون المصدر موثوقًا، مثل الخبراء أو المواقع الإخبارية المعروفة، فإن ذلك يُعزز من احتمالية </a:t>
            </a:r>
            <a:r>
              <a:rPr lang="ar-SA" dirty="0" smtClean="0">
                <a:latin typeface="Alexandria SemiBold" pitchFamily="2" charset="-78"/>
                <a:cs typeface="Alexandria SemiBold" pitchFamily="2" charset="-78"/>
              </a:rPr>
              <a:t>قبول </a:t>
            </a:r>
            <a:r>
              <a:rPr lang="ar-SA" dirty="0">
                <a:latin typeface="Alexandria SemiBold" pitchFamily="2" charset="-78"/>
                <a:cs typeface="Alexandria SemiBold" pitchFamily="2" charset="-78"/>
              </a:rPr>
              <a:t>الرسالة وتأثيرها على الجمهور. فكلما زادت مصداقية المصدر، كلما زاد تأثير الرسالة. </a:t>
            </a:r>
            <a:r>
              <a:rPr lang="ar-SA" dirty="0" smtClean="0">
                <a:solidFill>
                  <a:schemeClr val="accent1">
                    <a:lumMod val="50000"/>
                  </a:schemeClr>
                </a:solidFill>
                <a:latin typeface="Alexandria SemiBold" pitchFamily="2" charset="-78"/>
                <a:cs typeface="Alexandria SemiBold" pitchFamily="2" charset="-78"/>
              </a:rPr>
              <a:t>على </a:t>
            </a:r>
            <a:r>
              <a:rPr lang="ar-SA" dirty="0">
                <a:solidFill>
                  <a:schemeClr val="accent1">
                    <a:lumMod val="50000"/>
                  </a:schemeClr>
                </a:solidFill>
                <a:latin typeface="Alexandria SemiBold" pitchFamily="2" charset="-78"/>
                <a:cs typeface="Alexandria SemiBold" pitchFamily="2" charset="-78"/>
              </a:rPr>
              <a:t>سبيل المثال، إذا كان الخبر صادرًا عن مؤسسة </a:t>
            </a:r>
            <a:r>
              <a:rPr lang="ar-SA" dirty="0" smtClean="0">
                <a:solidFill>
                  <a:schemeClr val="accent1">
                    <a:lumMod val="50000"/>
                  </a:schemeClr>
                </a:solidFill>
                <a:latin typeface="Alexandria SemiBold" pitchFamily="2" charset="-78"/>
                <a:cs typeface="Alexandria SemiBold" pitchFamily="2" charset="-78"/>
              </a:rPr>
              <a:t>إعلامية </a:t>
            </a:r>
            <a:r>
              <a:rPr lang="ar-SA" dirty="0">
                <a:solidFill>
                  <a:schemeClr val="accent1">
                    <a:lumMod val="50000"/>
                  </a:schemeClr>
                </a:solidFill>
                <a:latin typeface="Alexandria SemiBold" pitchFamily="2" charset="-78"/>
                <a:cs typeface="Alexandria SemiBold" pitchFamily="2" charset="-78"/>
              </a:rPr>
              <a:t>معروفة بموضوعيتها ودقتها، فإن الأفراد يميلون إلى تصديقه أكثر مقارنة بمصدر غير معروف أو مشكوك فيه</a:t>
            </a:r>
            <a:r>
              <a:rPr lang="ar-SA" dirty="0" smtClean="0">
                <a:solidFill>
                  <a:schemeClr val="accent1">
                    <a:lumMod val="50000"/>
                  </a:schemeClr>
                </a:solidFill>
                <a:latin typeface="Alexandria SemiBold" pitchFamily="2" charset="-78"/>
                <a:cs typeface="Alexandria SemiBold" pitchFamily="2" charset="-78"/>
              </a:rPr>
              <a:t>.</a:t>
            </a:r>
            <a:endParaRPr lang="ar-SA" dirty="0">
              <a:solidFill>
                <a:schemeClr val="accent1">
                  <a:lumMod val="50000"/>
                </a:schemeClr>
              </a:solidFill>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71855" y="1391985"/>
            <a:ext cx="4899103"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الرسالة الإعلامية وآليات التأثير النفسي</a:t>
            </a:r>
          </a:p>
        </p:txBody>
      </p:sp>
      <p:sp>
        <p:nvSpPr>
          <p:cNvPr id="11" name="Freeform 6"/>
          <p:cNvSpPr/>
          <p:nvPr/>
        </p:nvSpPr>
        <p:spPr>
          <a:xfrm>
            <a:off x="-232272" y="5233121"/>
            <a:ext cx="2208989" cy="2119019"/>
          </a:xfrm>
          <a:custGeom>
            <a:avLst/>
            <a:gdLst/>
            <a:ahLst/>
            <a:cxnLst/>
            <a:rect l="l" t="t" r="r" b="b"/>
            <a:pathLst>
              <a:path w="2178879" h="1863849">
                <a:moveTo>
                  <a:pt x="0" y="0"/>
                </a:moveTo>
                <a:lnTo>
                  <a:pt x="2178879" y="0"/>
                </a:lnTo>
                <a:lnTo>
                  <a:pt x="2178879" y="1863849"/>
                </a:lnTo>
                <a:lnTo>
                  <a:pt x="0" y="1863849"/>
                </a:lnTo>
                <a:lnTo>
                  <a:pt x="0" y="0"/>
                </a:lnTo>
                <a:close/>
              </a:path>
            </a:pathLst>
          </a:custGeom>
          <a:blipFill>
            <a:blip r:embed="rId4"/>
            <a:stretch>
              <a:fillRect/>
            </a:stretch>
          </a:blipFill>
        </p:spPr>
      </p:sp>
    </p:spTree>
    <p:extLst>
      <p:ext uri="{BB962C8B-B14F-4D97-AF65-F5344CB8AC3E}">
        <p14:creationId xmlns:p14="http://schemas.microsoft.com/office/powerpoint/2010/main" val="6690387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19518" y="1874570"/>
            <a:ext cx="9616568" cy="44670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37872" y="1962891"/>
            <a:ext cx="9616569" cy="4455066"/>
          </a:xfrm>
          <a:prstGeom prst="rect">
            <a:avLst/>
          </a:prstGeom>
          <a:noFill/>
        </p:spPr>
        <p:txBody>
          <a:bodyPr wrap="square" rtlCol="0">
            <a:spAutoFit/>
          </a:bodyPr>
          <a:lstStyle/>
          <a:p>
            <a:pPr algn="r" rtl="1">
              <a:lnSpc>
                <a:spcPct val="150000"/>
              </a:lnSpc>
            </a:pPr>
            <a:r>
              <a:rPr lang="ar-SA" sz="1700" dirty="0" smtClean="0">
                <a:solidFill>
                  <a:srgbClr val="98481C"/>
                </a:solidFill>
                <a:latin typeface="Alexandria SemiBold" pitchFamily="2" charset="-78"/>
                <a:cs typeface="Alexandria SemiBold" pitchFamily="2" charset="-78"/>
              </a:rPr>
              <a:t>العوامل التي تؤثر على مصداقية المصدر: </a:t>
            </a:r>
            <a:endParaRPr lang="ar-SA" sz="1700" dirty="0">
              <a:solidFill>
                <a:srgbClr val="98481C"/>
              </a:solidFill>
              <a:latin typeface="Alexandria SemiBold" pitchFamily="2" charset="-78"/>
              <a:cs typeface="Alexandria SemiBold" pitchFamily="2" charset="-78"/>
            </a:endParaRPr>
          </a:p>
          <a:p>
            <a:pPr marL="342900" indent="-342900" algn="r" rtl="1">
              <a:lnSpc>
                <a:spcPct val="150000"/>
              </a:lnSpc>
              <a:buFont typeface="+mj-lt"/>
              <a:buAutoNum type="arabicPeriod"/>
            </a:pPr>
            <a:r>
              <a:rPr lang="ar-SA" dirty="0" smtClean="0">
                <a:solidFill>
                  <a:schemeClr val="accent2"/>
                </a:solidFill>
                <a:latin typeface="Alexandria SemiBold" pitchFamily="2" charset="-78"/>
                <a:cs typeface="Alexandria SemiBold" pitchFamily="2" charset="-78"/>
              </a:rPr>
              <a:t>خبرة المصدر: </a:t>
            </a:r>
            <a:r>
              <a:rPr lang="ar-SA" sz="1700" dirty="0" smtClean="0">
                <a:latin typeface="Alexandria SemiBold" pitchFamily="2" charset="-78"/>
                <a:cs typeface="Alexandria SemiBold" pitchFamily="2" charset="-78"/>
              </a:rPr>
              <a:t>تشير </a:t>
            </a:r>
            <a:r>
              <a:rPr lang="ar-SA" sz="1700" dirty="0">
                <a:latin typeface="Alexandria SemiBold" pitchFamily="2" charset="-78"/>
                <a:cs typeface="Alexandria SemiBold" pitchFamily="2" charset="-78"/>
              </a:rPr>
              <a:t>إلى مدى معرفة المصدر بالموضوع الذي يتحدث عنه</a:t>
            </a:r>
            <a:r>
              <a:rPr lang="ar-SA" sz="1700" dirty="0" smtClean="0">
                <a:latin typeface="Alexandria SemiBold" pitchFamily="2" charset="-78"/>
                <a:cs typeface="Alexandria SemiBold" pitchFamily="2" charset="-78"/>
              </a:rPr>
              <a:t>.</a:t>
            </a:r>
            <a:r>
              <a:rPr lang="ar-SA" sz="1700" dirty="0">
                <a:latin typeface="Alexandria SemiBold" pitchFamily="2" charset="-78"/>
                <a:cs typeface="Alexandria SemiBold" pitchFamily="2" charset="-78"/>
              </a:rPr>
              <a:t> </a:t>
            </a:r>
            <a:r>
              <a:rPr lang="ar-SA" sz="1700" dirty="0" smtClean="0">
                <a:latin typeface="Alexandria SemiBold" pitchFamily="2" charset="-78"/>
                <a:cs typeface="Alexandria SemiBold" pitchFamily="2" charset="-78"/>
              </a:rPr>
              <a:t>فإذا </a:t>
            </a:r>
            <a:r>
              <a:rPr lang="ar-SA" sz="1700" dirty="0">
                <a:latin typeface="Alexandria SemiBold" pitchFamily="2" charset="-78"/>
                <a:cs typeface="Alexandria SemiBold" pitchFamily="2" charset="-78"/>
              </a:rPr>
              <a:t>كان المصدر خبيرًا أو مختصًا في مجاله، فإن الجمهور يكون أكثر ميلًا لتصديق المعلومات </a:t>
            </a:r>
            <a:r>
              <a:rPr lang="ar-SA" sz="1700" dirty="0" smtClean="0">
                <a:latin typeface="Alexandria SemiBold" pitchFamily="2" charset="-78"/>
                <a:cs typeface="Alexandria SemiBold" pitchFamily="2" charset="-78"/>
              </a:rPr>
              <a:t>المقدم. أي أن كلما </a:t>
            </a:r>
            <a:r>
              <a:rPr lang="ar-SA" sz="1700" dirty="0">
                <a:latin typeface="Alexandria SemiBold" pitchFamily="2" charset="-78"/>
                <a:cs typeface="Alexandria SemiBold" pitchFamily="2" charset="-78"/>
              </a:rPr>
              <a:t>زادت خبرة المصدر، زادت مصداقيته في نظر الجمهور. </a:t>
            </a:r>
            <a:endParaRPr lang="ar-SA" sz="1700" dirty="0" smtClean="0">
              <a:latin typeface="Alexandria SemiBold" pitchFamily="2" charset="-78"/>
              <a:cs typeface="Alexandria SemiBold" pitchFamily="2" charset="-78"/>
            </a:endParaRPr>
          </a:p>
          <a:p>
            <a:pPr marL="342900" indent="-342900" algn="r" rtl="1">
              <a:lnSpc>
                <a:spcPct val="150000"/>
              </a:lnSpc>
              <a:buFont typeface="+mj-lt"/>
              <a:buAutoNum type="arabicPeriod"/>
            </a:pPr>
            <a:r>
              <a:rPr lang="ar-SA" dirty="0" smtClean="0">
                <a:solidFill>
                  <a:schemeClr val="accent2"/>
                </a:solidFill>
                <a:latin typeface="Alexandria SemiBold" pitchFamily="2" charset="-78"/>
                <a:cs typeface="Alexandria SemiBold" pitchFamily="2" charset="-78"/>
              </a:rPr>
              <a:t>الشفافية: </a:t>
            </a:r>
            <a:r>
              <a:rPr lang="ar-SA" sz="1700" dirty="0">
                <a:latin typeface="Alexandria SemiBold" pitchFamily="2" charset="-78"/>
                <a:cs typeface="Alexandria SemiBold" pitchFamily="2" charset="-78"/>
              </a:rPr>
              <a:t>تعني وضوح المصدر في تقديم المعلومات والاعتراف بالمصادر التي استند إليها. فتساهم الشفافية في بناء الثقة بين المصدر والجمهور</a:t>
            </a:r>
            <a:r>
              <a:rPr lang="ar-SA" sz="1700" dirty="0" smtClean="0">
                <a:latin typeface="Alexandria SemiBold" pitchFamily="2" charset="-78"/>
                <a:cs typeface="Alexandria SemiBold" pitchFamily="2" charset="-78"/>
              </a:rPr>
              <a:t>.</a:t>
            </a:r>
          </a:p>
          <a:p>
            <a:pPr marL="342900" indent="-342900" algn="r" rtl="1">
              <a:lnSpc>
                <a:spcPct val="150000"/>
              </a:lnSpc>
              <a:buFont typeface="+mj-lt"/>
              <a:buAutoNum type="arabicPeriod"/>
            </a:pPr>
            <a:r>
              <a:rPr lang="ar-SA" dirty="0">
                <a:solidFill>
                  <a:schemeClr val="accent2"/>
                </a:solidFill>
                <a:latin typeface="Alexandria SemiBold" pitchFamily="2" charset="-78"/>
                <a:cs typeface="Alexandria SemiBold" pitchFamily="2" charset="-78"/>
              </a:rPr>
              <a:t>موضوعية المحتوى</a:t>
            </a:r>
            <a:r>
              <a:rPr lang="ar-SA" sz="1600" dirty="0">
                <a:solidFill>
                  <a:schemeClr val="accent2"/>
                </a:solidFill>
                <a:latin typeface="Alexandria SemiBold" pitchFamily="2" charset="-78"/>
                <a:cs typeface="Alexandria SemiBold" pitchFamily="2" charset="-78"/>
              </a:rPr>
              <a:t>: </a:t>
            </a:r>
            <a:r>
              <a:rPr lang="ar-SA" sz="1700" dirty="0">
                <a:latin typeface="Alexandria SemiBold" pitchFamily="2" charset="-78"/>
                <a:cs typeface="Alexandria SemiBold" pitchFamily="2" charset="-78"/>
              </a:rPr>
              <a:t>تشير إلى مدى حيادية المحتوى وابتعاده عن التحيز أو الدعاية. فالمحتوى الموضوعي هو الذي يقدم حقائق دون تحيز، </a:t>
            </a:r>
            <a:r>
              <a:rPr lang="ar-SA" sz="1700" dirty="0" smtClean="0">
                <a:latin typeface="Alexandria SemiBold" pitchFamily="2" charset="-78"/>
                <a:cs typeface="Alexandria SemiBold" pitchFamily="2" charset="-78"/>
              </a:rPr>
              <a:t>لذا يُعتبر </a:t>
            </a:r>
            <a:r>
              <a:rPr lang="ar-SA" sz="1700" dirty="0">
                <a:latin typeface="Alexandria SemiBold" pitchFamily="2" charset="-78"/>
                <a:cs typeface="Alexandria SemiBold" pitchFamily="2" charset="-78"/>
              </a:rPr>
              <a:t>أكثر مصداقية. إذا كان المحتوى يركز على تقديم تغطية متوازنة أى عرض </a:t>
            </a:r>
            <a:r>
              <a:rPr lang="ar-SA" sz="1700" dirty="0" smtClean="0">
                <a:latin typeface="Alexandria SemiBold" pitchFamily="2" charset="-78"/>
                <a:cs typeface="Alexandria SemiBold" pitchFamily="2" charset="-78"/>
              </a:rPr>
              <a:t>وجهات </a:t>
            </a:r>
            <a:r>
              <a:rPr lang="ar-SA" sz="1700" dirty="0">
                <a:latin typeface="Alexandria SemiBold" pitchFamily="2" charset="-78"/>
                <a:cs typeface="Alexandria SemiBold" pitchFamily="2" charset="-78"/>
              </a:rPr>
              <a:t>النظر المختلفة (</a:t>
            </a:r>
            <a:r>
              <a:rPr lang="ar-SA" sz="1700" u="sng" dirty="0">
                <a:latin typeface="Alexandria SemiBold" pitchFamily="2" charset="-78"/>
                <a:cs typeface="Alexandria SemiBold" pitchFamily="2" charset="-78"/>
              </a:rPr>
              <a:t>المؤيدة والمعارضة</a:t>
            </a:r>
            <a:r>
              <a:rPr lang="ar-SA" sz="1700" dirty="0">
                <a:latin typeface="Alexandria SemiBold" pitchFamily="2" charset="-78"/>
                <a:cs typeface="Alexandria SemiBold" pitchFamily="2" charset="-78"/>
              </a:rPr>
              <a:t>)، فإنه يميل إلى كسب ثقة الجمهور. </a:t>
            </a:r>
            <a:r>
              <a:rPr lang="ar-SA" sz="1600" dirty="0">
                <a:solidFill>
                  <a:srgbClr val="002060"/>
                </a:solidFill>
                <a:latin typeface="Alexandria SemiBold" pitchFamily="2" charset="-78"/>
                <a:cs typeface="Alexandria SemiBold" pitchFamily="2" charset="-78"/>
              </a:rPr>
              <a:t>مثال: التقارير الإخبارية </a:t>
            </a:r>
            <a:r>
              <a:rPr lang="ar-SA" sz="1600" dirty="0" smtClean="0">
                <a:solidFill>
                  <a:srgbClr val="002060"/>
                </a:solidFill>
                <a:latin typeface="Alexandria SemiBold" pitchFamily="2" charset="-78"/>
                <a:cs typeface="Alexandria SemiBold" pitchFamily="2" charset="-78"/>
              </a:rPr>
              <a:t>أو المقالات التي </a:t>
            </a:r>
            <a:r>
              <a:rPr lang="ar-SA" sz="1600" dirty="0">
                <a:solidFill>
                  <a:srgbClr val="002060"/>
                </a:solidFill>
                <a:latin typeface="Alexandria SemiBold" pitchFamily="2" charset="-78"/>
                <a:cs typeface="Alexandria SemiBold" pitchFamily="2" charset="-78"/>
              </a:rPr>
              <a:t>تعرض وجهات نظر متعددة حول حدث معين تُعتبر أكثر مصداقية من تلك التي تقدم جانبًا واحدًا فقط.</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31514" y="1347864"/>
            <a:ext cx="4899103"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الرسالة الإعلامية وآليات التأثير النفسي</a:t>
            </a:r>
          </a:p>
        </p:txBody>
      </p:sp>
      <p:pic>
        <p:nvPicPr>
          <p:cNvPr id="13" name="Picture 12"/>
          <p:cNvPicPr>
            <a:picLocks noChangeAspect="1"/>
          </p:cNvPicPr>
          <p:nvPr/>
        </p:nvPicPr>
        <p:blipFill rotWithShape="1">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rcRect l="28739" t="30619" r="39538" b="18145"/>
          <a:stretch/>
        </p:blipFill>
        <p:spPr>
          <a:xfrm flipH="1">
            <a:off x="-228185" y="3084968"/>
            <a:ext cx="2310783" cy="2483431"/>
          </a:xfrm>
          <a:prstGeom prst="rect">
            <a:avLst/>
          </a:prstGeom>
        </p:spPr>
      </p:pic>
    </p:spTree>
    <p:extLst>
      <p:ext uri="{BB962C8B-B14F-4D97-AF65-F5344CB8AC3E}">
        <p14:creationId xmlns:p14="http://schemas.microsoft.com/office/powerpoint/2010/main" val="416313189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63908" y="1963373"/>
            <a:ext cx="9147527" cy="43292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63908" y="2006341"/>
            <a:ext cx="8999611" cy="4247317"/>
          </a:xfrm>
          <a:prstGeom prst="rect">
            <a:avLst/>
          </a:prstGeom>
          <a:noFill/>
        </p:spPr>
        <p:txBody>
          <a:bodyPr wrap="square" rtlCol="0">
            <a:spAutoFit/>
          </a:bodyPr>
          <a:lstStyle/>
          <a:p>
            <a:pPr algn="r" rtl="1">
              <a:lnSpc>
                <a:spcPct val="150000"/>
              </a:lnSpc>
            </a:pPr>
            <a:r>
              <a:rPr lang="ar-SA" dirty="0" smtClean="0">
                <a:solidFill>
                  <a:srgbClr val="0070C0"/>
                </a:solidFill>
                <a:latin typeface="Alexandria SemiBold" pitchFamily="2" charset="-78"/>
                <a:cs typeface="Alexandria SemiBold" pitchFamily="2" charset="-78"/>
              </a:rPr>
              <a:t>العوامل </a:t>
            </a:r>
            <a:r>
              <a:rPr lang="ar-SA" dirty="0">
                <a:solidFill>
                  <a:srgbClr val="0070C0"/>
                </a:solidFill>
                <a:latin typeface="Alexandria SemiBold" pitchFamily="2" charset="-78"/>
                <a:cs typeface="Alexandria SemiBold" pitchFamily="2" charset="-78"/>
              </a:rPr>
              <a:t>المؤثرة في التأثير </a:t>
            </a:r>
            <a:r>
              <a:rPr lang="ar-SA" dirty="0" smtClean="0">
                <a:solidFill>
                  <a:srgbClr val="0070C0"/>
                </a:solidFill>
                <a:latin typeface="Alexandria SemiBold" pitchFamily="2" charset="-78"/>
                <a:cs typeface="Alexandria SemiBold" pitchFamily="2" charset="-78"/>
              </a:rPr>
              <a:t>النفسي للرسالة الإعلامية:</a:t>
            </a:r>
          </a:p>
          <a:p>
            <a:pPr marL="396875" indent="-342900" algn="r" rtl="1">
              <a:lnSpc>
                <a:spcPct val="150000"/>
              </a:lnSpc>
              <a:buFont typeface="+mj-lt"/>
              <a:buAutoNum type="arabicPeriod" startAt="2"/>
            </a:pPr>
            <a:r>
              <a:rPr lang="ar-SA" dirty="0" smtClean="0">
                <a:solidFill>
                  <a:srgbClr val="0070C0"/>
                </a:solidFill>
                <a:latin typeface="Alexandria SemiBold" pitchFamily="2" charset="-78"/>
                <a:cs typeface="Alexandria SemiBold" pitchFamily="2" charset="-78"/>
              </a:rPr>
              <a:t>السياق: </a:t>
            </a:r>
            <a:r>
              <a:rPr lang="ar-SA" dirty="0" smtClean="0">
                <a:latin typeface="Alexandria SemiBold" pitchFamily="2" charset="-78"/>
                <a:cs typeface="Alexandria SemiBold" pitchFamily="2" charset="-78"/>
              </a:rPr>
              <a:t>يقصد به </a:t>
            </a:r>
            <a:r>
              <a:rPr lang="ar-SA" dirty="0">
                <a:latin typeface="Alexandria SemiBold" pitchFamily="2" charset="-78"/>
                <a:cs typeface="Alexandria SemiBold" pitchFamily="2" charset="-78"/>
              </a:rPr>
              <a:t>البيئة أو الظروف التي تُعرض فيها الرسالة. السياق الذي تُقدم فيه الرسالة يلعب دورًا حاسمًا في كيفية </a:t>
            </a:r>
            <a:r>
              <a:rPr lang="ar-SA" dirty="0" smtClean="0">
                <a:latin typeface="Alexandria SemiBold" pitchFamily="2" charset="-78"/>
                <a:cs typeface="Alexandria SemiBold" pitchFamily="2" charset="-78"/>
              </a:rPr>
              <a:t>تفسيرها </a:t>
            </a:r>
            <a:r>
              <a:rPr lang="ar-SA" dirty="0">
                <a:latin typeface="Alexandria SemiBold" pitchFamily="2" charset="-78"/>
                <a:cs typeface="Alexandria SemiBold" pitchFamily="2" charset="-78"/>
              </a:rPr>
              <a:t>وفهمها. </a:t>
            </a:r>
            <a:r>
              <a:rPr lang="ar-SA" dirty="0" smtClean="0">
                <a:latin typeface="Alexandria SemiBold" pitchFamily="2" charset="-78"/>
                <a:cs typeface="Alexandria SemiBold" pitchFamily="2" charset="-78"/>
              </a:rPr>
              <a:t>ويتضمن </a:t>
            </a:r>
            <a:r>
              <a:rPr lang="ar-SA" dirty="0">
                <a:latin typeface="Alexandria SemiBold" pitchFamily="2" charset="-78"/>
                <a:cs typeface="Alexandria SemiBold" pitchFamily="2" charset="-78"/>
              </a:rPr>
              <a:t>السياق </a:t>
            </a:r>
            <a:r>
              <a:rPr lang="ar-SA" u="sng" dirty="0">
                <a:latin typeface="Alexandria SemiBold" pitchFamily="2" charset="-78"/>
                <a:cs typeface="Alexandria SemiBold" pitchFamily="2" charset="-78"/>
              </a:rPr>
              <a:t>الظروف الاجتماعية والثقافية والسياسية </a:t>
            </a:r>
            <a:r>
              <a:rPr lang="ar-SA" dirty="0">
                <a:latin typeface="Alexandria SemiBold" pitchFamily="2" charset="-78"/>
                <a:cs typeface="Alexandria SemiBold" pitchFamily="2" charset="-78"/>
              </a:rPr>
              <a:t>التي تحيط بالرسالة، بالإضافة إلى </a:t>
            </a:r>
            <a:r>
              <a:rPr lang="ar-SA" u="sng" dirty="0">
                <a:latin typeface="Alexandria SemiBold" pitchFamily="2" charset="-78"/>
                <a:cs typeface="Alexandria SemiBold" pitchFamily="2" charset="-78"/>
              </a:rPr>
              <a:t>الوقت والمكان </a:t>
            </a:r>
            <a:r>
              <a:rPr lang="ar-SA" dirty="0">
                <a:latin typeface="Alexandria SemiBold" pitchFamily="2" charset="-78"/>
                <a:cs typeface="Alexandria SemiBold" pitchFamily="2" charset="-78"/>
              </a:rPr>
              <a:t>الذي يتم فيه عرض </a:t>
            </a:r>
            <a:r>
              <a:rPr lang="ar-SA" dirty="0" smtClean="0">
                <a:latin typeface="Alexandria SemiBold" pitchFamily="2" charset="-78"/>
                <a:cs typeface="Alexandria SemiBold" pitchFamily="2" charset="-78"/>
              </a:rPr>
              <a:t>الرسالة. وتختلف </a:t>
            </a:r>
            <a:r>
              <a:rPr lang="ar-SA" dirty="0">
                <a:latin typeface="Alexandria SemiBold" pitchFamily="2" charset="-78"/>
                <a:cs typeface="Alexandria SemiBold" pitchFamily="2" charset="-78"/>
              </a:rPr>
              <a:t>ردود الفعل بناءً على السياق الذي يتم فيه تقديم الرسالة. </a:t>
            </a:r>
            <a:endParaRPr lang="ar-SA" dirty="0" smtClean="0">
              <a:latin typeface="Alexandria SemiBold" pitchFamily="2" charset="-78"/>
              <a:cs typeface="Alexandria SemiBold" pitchFamily="2" charset="-78"/>
            </a:endParaRPr>
          </a:p>
          <a:p>
            <a:pPr marL="53975" algn="r" rtl="1">
              <a:lnSpc>
                <a:spcPct val="150000"/>
              </a:lnSpc>
            </a:pPr>
            <a:r>
              <a:rPr lang="ar-SA" dirty="0" smtClean="0">
                <a:solidFill>
                  <a:srgbClr val="98481C"/>
                </a:solidFill>
                <a:latin typeface="Alexandria SemiBold" pitchFamily="2" charset="-78"/>
                <a:cs typeface="Alexandria SemiBold" pitchFamily="2" charset="-78"/>
              </a:rPr>
              <a:t>مثال</a:t>
            </a:r>
            <a:r>
              <a:rPr lang="ar-SA" dirty="0" smtClean="0">
                <a:latin typeface="Alexandria SemiBold" pitchFamily="2" charset="-78"/>
                <a:cs typeface="Alexandria SemiBold" pitchFamily="2" charset="-78"/>
              </a:rPr>
              <a:t>: إذا </a:t>
            </a:r>
            <a:r>
              <a:rPr lang="ar-SA" dirty="0">
                <a:latin typeface="Alexandria SemiBold" pitchFamily="2" charset="-78"/>
                <a:cs typeface="Alexandria SemiBold" pitchFamily="2" charset="-78"/>
              </a:rPr>
              <a:t>تم عرض رسالة إخبارية عن أزمة </a:t>
            </a:r>
            <a:r>
              <a:rPr lang="ar-SA" dirty="0" smtClean="0">
                <a:latin typeface="Alexandria SemiBold" pitchFamily="2" charset="-78"/>
                <a:cs typeface="Alexandria SemiBold" pitchFamily="2" charset="-78"/>
              </a:rPr>
              <a:t>صحية (عن </a:t>
            </a:r>
            <a:r>
              <a:rPr lang="ar-SA" dirty="0">
                <a:latin typeface="Alexandria SemiBold" pitchFamily="2" charset="-78"/>
                <a:cs typeface="Alexandria SemiBold" pitchFamily="2" charset="-78"/>
              </a:rPr>
              <a:t>جائحة </a:t>
            </a:r>
            <a:r>
              <a:rPr lang="ar-SA" dirty="0" smtClean="0">
                <a:latin typeface="Alexandria SemiBold" pitchFamily="2" charset="-78"/>
                <a:cs typeface="Alexandria SemiBold" pitchFamily="2" charset="-78"/>
              </a:rPr>
              <a:t>كوفيد-19) خلال </a:t>
            </a:r>
            <a:r>
              <a:rPr lang="ar-SA" dirty="0">
                <a:latin typeface="Alexandria SemiBold" pitchFamily="2" charset="-78"/>
                <a:cs typeface="Alexandria SemiBold" pitchFamily="2" charset="-78"/>
              </a:rPr>
              <a:t>وقت انتشار </a:t>
            </a:r>
            <a:r>
              <a:rPr lang="ar-SA" dirty="0" smtClean="0">
                <a:latin typeface="Alexandria SemiBold" pitchFamily="2" charset="-78"/>
                <a:cs typeface="Alexandria SemiBold" pitchFamily="2" charset="-78"/>
              </a:rPr>
              <a:t>الفيروس؛ </a:t>
            </a:r>
            <a:r>
              <a:rPr lang="ar-SA" dirty="0">
                <a:latin typeface="Alexandria SemiBold" pitchFamily="2" charset="-78"/>
                <a:cs typeface="Alexandria SemiBold" pitchFamily="2" charset="-78"/>
              </a:rPr>
              <a:t>فإن الجمهور سيكون أكثر اهتمامًا </a:t>
            </a:r>
            <a:r>
              <a:rPr lang="ar-SA" dirty="0" smtClean="0">
                <a:latin typeface="Alexandria SemiBold" pitchFamily="2" charset="-78"/>
                <a:cs typeface="Alexandria SemiBold" pitchFamily="2" charset="-78"/>
              </a:rPr>
              <a:t>به </a:t>
            </a:r>
            <a:r>
              <a:rPr lang="ar-SA" dirty="0">
                <a:latin typeface="Alexandria SemiBold" pitchFamily="2" charset="-78"/>
                <a:cs typeface="Alexandria SemiBold" pitchFamily="2" charset="-78"/>
              </a:rPr>
              <a:t>ويميل إلى تصديق المعلومات. </a:t>
            </a:r>
            <a:r>
              <a:rPr lang="ar-SA" dirty="0">
                <a:solidFill>
                  <a:srgbClr val="98481C"/>
                </a:solidFill>
                <a:latin typeface="Alexandria SemiBold" pitchFamily="2" charset="-78"/>
                <a:cs typeface="Alexandria SemiBold" pitchFamily="2" charset="-78"/>
              </a:rPr>
              <a:t>مثال</a:t>
            </a:r>
            <a:r>
              <a:rPr lang="ar-SA" dirty="0">
                <a:latin typeface="Alexandria SemiBold" pitchFamily="2" charset="-78"/>
                <a:cs typeface="Alexandria SemiBold" pitchFamily="2" charset="-78"/>
              </a:rPr>
              <a:t>:</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الرسالة التي تُقدم في مؤتمر دولي تكون أكثر أهمية من نفس الرسالة إذا تم تقديمها في مؤتمر </a:t>
            </a:r>
            <a:r>
              <a:rPr lang="ar-SA" dirty="0" smtClean="0">
                <a:latin typeface="Alexandria SemiBold" pitchFamily="2" charset="-78"/>
                <a:cs typeface="Alexandria SemiBold" pitchFamily="2" charset="-78"/>
              </a:rPr>
              <a:t>محلي. </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31514" y="1347864"/>
            <a:ext cx="4899103"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الرسالة الإعلامية وآليات التأثير النفسي</a:t>
            </a:r>
          </a:p>
        </p:txBody>
      </p:sp>
      <p:sp>
        <p:nvSpPr>
          <p:cNvPr id="14" name="Freeform 12"/>
          <p:cNvSpPr/>
          <p:nvPr/>
        </p:nvSpPr>
        <p:spPr>
          <a:xfrm>
            <a:off x="-111687" y="4653643"/>
            <a:ext cx="2005801" cy="2039098"/>
          </a:xfrm>
          <a:custGeom>
            <a:avLst/>
            <a:gdLst/>
            <a:ahLst/>
            <a:cxnLst/>
            <a:rect l="l" t="t" r="r" b="b"/>
            <a:pathLst>
              <a:path w="2166502" h="2145740">
                <a:moveTo>
                  <a:pt x="0" y="0"/>
                </a:moveTo>
                <a:lnTo>
                  <a:pt x="2166503" y="0"/>
                </a:lnTo>
                <a:lnTo>
                  <a:pt x="2166503" y="2145740"/>
                </a:lnTo>
                <a:lnTo>
                  <a:pt x="0" y="2145740"/>
                </a:lnTo>
                <a:lnTo>
                  <a:pt x="0" y="0"/>
                </a:lnTo>
                <a:close/>
              </a:path>
            </a:pathLst>
          </a:custGeom>
          <a:blipFill>
            <a:blip r:embed="rId4"/>
            <a:stretch>
              <a:fillRect/>
            </a:stretch>
          </a:blipFill>
        </p:spPr>
      </p:sp>
    </p:spTree>
    <p:extLst>
      <p:ext uri="{BB962C8B-B14F-4D97-AF65-F5344CB8AC3E}">
        <p14:creationId xmlns:p14="http://schemas.microsoft.com/office/powerpoint/2010/main" val="10692546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06450" y="1963373"/>
            <a:ext cx="9511279" cy="43292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06450" y="2006341"/>
            <a:ext cx="9331664" cy="4247317"/>
          </a:xfrm>
          <a:prstGeom prst="rect">
            <a:avLst/>
          </a:prstGeom>
          <a:noFill/>
        </p:spPr>
        <p:txBody>
          <a:bodyPr wrap="square" rtlCol="0">
            <a:spAutoFit/>
          </a:bodyPr>
          <a:lstStyle/>
          <a:p>
            <a:pPr algn="r" rtl="1">
              <a:lnSpc>
                <a:spcPct val="150000"/>
              </a:lnSpc>
            </a:pPr>
            <a:r>
              <a:rPr lang="ar-SA" dirty="0" smtClean="0">
                <a:solidFill>
                  <a:srgbClr val="0070C0"/>
                </a:solidFill>
                <a:latin typeface="Alexandria SemiBold" pitchFamily="2" charset="-78"/>
                <a:cs typeface="Alexandria SemiBold" pitchFamily="2" charset="-78"/>
              </a:rPr>
              <a:t>العوامل </a:t>
            </a:r>
            <a:r>
              <a:rPr lang="ar-SA" dirty="0">
                <a:solidFill>
                  <a:srgbClr val="0070C0"/>
                </a:solidFill>
                <a:latin typeface="Alexandria SemiBold" pitchFamily="2" charset="-78"/>
                <a:cs typeface="Alexandria SemiBold" pitchFamily="2" charset="-78"/>
              </a:rPr>
              <a:t>المؤثرة في التأثير </a:t>
            </a:r>
            <a:r>
              <a:rPr lang="ar-SA" dirty="0" smtClean="0">
                <a:solidFill>
                  <a:srgbClr val="0070C0"/>
                </a:solidFill>
                <a:latin typeface="Alexandria SemiBold" pitchFamily="2" charset="-78"/>
                <a:cs typeface="Alexandria SemiBold" pitchFamily="2" charset="-78"/>
              </a:rPr>
              <a:t>النفسي للرسالة الإعلامية:</a:t>
            </a:r>
          </a:p>
          <a:p>
            <a:pPr marL="342900" indent="-342900" algn="r" rtl="1">
              <a:lnSpc>
                <a:spcPct val="150000"/>
              </a:lnSpc>
              <a:buFont typeface="+mj-lt"/>
              <a:buAutoNum type="arabicPeriod" startAt="3"/>
            </a:pPr>
            <a:r>
              <a:rPr lang="ar-SA" dirty="0" smtClean="0">
                <a:solidFill>
                  <a:srgbClr val="0070C0"/>
                </a:solidFill>
                <a:latin typeface="Alexandria SemiBold" pitchFamily="2" charset="-78"/>
                <a:cs typeface="Alexandria SemiBold" pitchFamily="2" charset="-78"/>
              </a:rPr>
              <a:t>التحيزات </a:t>
            </a:r>
            <a:r>
              <a:rPr lang="ar-SA" dirty="0">
                <a:solidFill>
                  <a:srgbClr val="0070C0"/>
                </a:solidFill>
                <a:latin typeface="Alexandria SemiBold" pitchFamily="2" charset="-78"/>
                <a:cs typeface="Alexandria SemiBold" pitchFamily="2" charset="-78"/>
              </a:rPr>
              <a:t>الشخصية: </a:t>
            </a:r>
            <a:r>
              <a:rPr lang="ar-SA" dirty="0">
                <a:latin typeface="Alexandria SemiBold" pitchFamily="2" charset="-78"/>
                <a:cs typeface="Alexandria SemiBold" pitchFamily="2" charset="-78"/>
              </a:rPr>
              <a:t>يمكن أن تؤثر المعتقدات والأفكار المسبقة للأفراد في كيفية تفسيرهم للرسائل</a:t>
            </a:r>
            <a:r>
              <a:rPr lang="ar-SA" dirty="0" smtClean="0">
                <a:latin typeface="Alexandria SemiBold" pitchFamily="2" charset="-78"/>
                <a:cs typeface="Alexandria SemiBold" pitchFamily="2" charset="-78"/>
              </a:rPr>
              <a:t>. يقصد بالتحيزات الشخصية: المعتقدات </a:t>
            </a:r>
            <a:r>
              <a:rPr lang="ar-SA" dirty="0">
                <a:latin typeface="Alexandria SemiBold" pitchFamily="2" charset="-78"/>
                <a:cs typeface="Alexandria SemiBold" pitchFamily="2" charset="-78"/>
              </a:rPr>
              <a:t>أو الآراء </a:t>
            </a:r>
            <a:r>
              <a:rPr lang="ar-SA" dirty="0" smtClean="0">
                <a:latin typeface="Alexandria SemiBold" pitchFamily="2" charset="-78"/>
                <a:cs typeface="Alexandria SemiBold" pitchFamily="2" charset="-78"/>
              </a:rPr>
              <a:t>المُسبقة </a:t>
            </a:r>
            <a:r>
              <a:rPr lang="ar-SA" dirty="0">
                <a:latin typeface="Alexandria SemiBold" pitchFamily="2" charset="-78"/>
                <a:cs typeface="Alexandria SemiBold" pitchFamily="2" charset="-78"/>
              </a:rPr>
              <a:t>التي يحملها الفرد والتي تؤثر على كيفية استقباله وتفسيره للمعلومات. </a:t>
            </a:r>
            <a:r>
              <a:rPr lang="ar-SA" dirty="0" smtClean="0">
                <a:latin typeface="Alexandria SemiBold" pitchFamily="2" charset="-78"/>
                <a:cs typeface="Alexandria SemiBold" pitchFamily="2" charset="-78"/>
              </a:rPr>
              <a:t>التحيزات </a:t>
            </a:r>
            <a:r>
              <a:rPr lang="ar-SA" dirty="0">
                <a:latin typeface="Alexandria SemiBold" pitchFamily="2" charset="-78"/>
                <a:cs typeface="Alexandria SemiBold" pitchFamily="2" charset="-78"/>
              </a:rPr>
              <a:t>يمكن أن تؤدي إلى تفسيرات مختلفة لنفس الرسالة، مما يؤثر على </a:t>
            </a:r>
            <a:r>
              <a:rPr lang="ar-SA" dirty="0" smtClean="0">
                <a:latin typeface="Alexandria SemiBold" pitchFamily="2" charset="-78"/>
                <a:cs typeface="Alexandria SemiBold" pitchFamily="2" charset="-78"/>
              </a:rPr>
              <a:t>استجابة الفرد لها</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فإذا </a:t>
            </a:r>
            <a:r>
              <a:rPr lang="ar-SA" dirty="0">
                <a:latin typeface="Alexandria SemiBold" pitchFamily="2" charset="-78"/>
                <a:cs typeface="Alexandria SemiBold" pitchFamily="2" charset="-78"/>
              </a:rPr>
              <a:t>كان لدى الفرد تحيزات قوية تجاه موضوع معين، فقد يتجاهل أو يشوه المعلومات التي تتعارض مع آراءه</a:t>
            </a:r>
            <a:r>
              <a:rPr lang="ar-SA" dirty="0" smtClean="0">
                <a:latin typeface="Alexandria SemiBold" pitchFamily="2" charset="-78"/>
                <a:cs typeface="Alexandria SemiBold" pitchFamily="2" charset="-78"/>
              </a:rPr>
              <a:t>. </a:t>
            </a:r>
            <a:r>
              <a:rPr lang="ar-SA" dirty="0" smtClean="0">
                <a:solidFill>
                  <a:srgbClr val="98481C"/>
                </a:solidFill>
                <a:latin typeface="Alexandria SemiBold" pitchFamily="2" charset="-78"/>
                <a:cs typeface="Alexandria SemiBold" pitchFamily="2" charset="-78"/>
              </a:rPr>
              <a:t>مثال: </a:t>
            </a:r>
            <a:r>
              <a:rPr lang="ar-SA" u="sng" dirty="0">
                <a:latin typeface="Alexandria SemiBold" pitchFamily="2" charset="-78"/>
                <a:cs typeface="Alexandria SemiBold" pitchFamily="2" charset="-78"/>
              </a:rPr>
              <a:t>التحيز السياسي</a:t>
            </a:r>
            <a:r>
              <a:rPr lang="ar-SA" dirty="0">
                <a:latin typeface="Alexandria SemiBold" pitchFamily="2" charset="-78"/>
                <a:cs typeface="Alexandria SemiBold" pitchFamily="2" charset="-78"/>
              </a:rPr>
              <a:t>: شخص يؤيد حزبًا سياسيًا معينًا قد يتقبل المعلومات التي تدعم هذا الحزب ويتجاهل أو يشكك في المعلومات السلبية عنه. </a:t>
            </a:r>
            <a:r>
              <a:rPr lang="ar-SA" dirty="0" smtClean="0">
                <a:latin typeface="Alexandria SemiBold" pitchFamily="2" charset="-78"/>
                <a:cs typeface="Alexandria SemiBold" pitchFamily="2" charset="-78"/>
              </a:rPr>
              <a:t>                             </a:t>
            </a:r>
            <a:r>
              <a:rPr lang="ar-SA" dirty="0" smtClean="0">
                <a:solidFill>
                  <a:srgbClr val="98481C"/>
                </a:solidFill>
                <a:latin typeface="Alexandria SemiBold" pitchFamily="2" charset="-78"/>
                <a:cs typeface="Alexandria SemiBold" pitchFamily="2" charset="-78"/>
              </a:rPr>
              <a:t>مثال: </a:t>
            </a:r>
            <a:r>
              <a:rPr lang="ar-SA" u="sng" dirty="0" smtClean="0">
                <a:latin typeface="Alexandria SemiBold" pitchFamily="2" charset="-78"/>
                <a:cs typeface="Alexandria SemiBold" pitchFamily="2" charset="-78"/>
              </a:rPr>
              <a:t>التحيز </a:t>
            </a:r>
            <a:r>
              <a:rPr lang="ar-SA" u="sng" dirty="0">
                <a:latin typeface="Alexandria SemiBold" pitchFamily="2" charset="-78"/>
                <a:cs typeface="Alexandria SemiBold" pitchFamily="2" charset="-78"/>
              </a:rPr>
              <a:t>الثقافي</a:t>
            </a:r>
            <a:r>
              <a:rPr lang="ar-SA" dirty="0">
                <a:latin typeface="Alexandria SemiBold" pitchFamily="2" charset="-78"/>
                <a:cs typeface="Alexandria SemiBold" pitchFamily="2" charset="-78"/>
              </a:rPr>
              <a:t>: الأفراد من خلفيات ثقافية مختلفة قد يفسرون نفس الرسالة الإعلامية بشكل مختلف بناءً على قيمهم ومعتقداتهم.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31514" y="1413180"/>
            <a:ext cx="4899103"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الرسالة اللإعلامية وآليات التأثير النفسي</a:t>
            </a:r>
          </a:p>
        </p:txBody>
      </p:sp>
      <p:sp>
        <p:nvSpPr>
          <p:cNvPr id="12" name="Freeform 4"/>
          <p:cNvSpPr/>
          <p:nvPr/>
        </p:nvSpPr>
        <p:spPr>
          <a:xfrm>
            <a:off x="-237012" y="4548487"/>
            <a:ext cx="1951639" cy="2309513"/>
          </a:xfrm>
          <a:custGeom>
            <a:avLst/>
            <a:gdLst/>
            <a:ahLst/>
            <a:cxnLst/>
            <a:rect l="l" t="t" r="r" b="b"/>
            <a:pathLst>
              <a:path w="3981069" h="4114800">
                <a:moveTo>
                  <a:pt x="0" y="0"/>
                </a:moveTo>
                <a:lnTo>
                  <a:pt x="3981069" y="0"/>
                </a:lnTo>
                <a:lnTo>
                  <a:pt x="3981069" y="4114800"/>
                </a:lnTo>
                <a:lnTo>
                  <a:pt x="0" y="4114800"/>
                </a:lnTo>
                <a:lnTo>
                  <a:pt x="0" y="0"/>
                </a:lnTo>
                <a:close/>
              </a:path>
            </a:pathLst>
          </a:custGeom>
          <a:blipFill>
            <a:blip r:embed="rId4">
              <a:extLst>
                <a:ext uri="{96DAC541-7B7A-43D3-8B79-37D633B846F1}">
                  <asvg:svgBlip xmlns="" xmlns:asvg="http://schemas.microsoft.com/office/drawing/2016/SVG/main" r:embed="rId6"/>
                </a:ext>
              </a:extLst>
            </a:blip>
            <a:stretch>
              <a:fillRect/>
            </a:stretch>
          </a:blipFill>
        </p:spPr>
      </p:sp>
    </p:spTree>
    <p:extLst>
      <p:ext uri="{BB962C8B-B14F-4D97-AF65-F5344CB8AC3E}">
        <p14:creationId xmlns:p14="http://schemas.microsoft.com/office/powerpoint/2010/main" val="42587459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18557" y="1921011"/>
            <a:ext cx="10042072" cy="4371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18557" y="2006341"/>
            <a:ext cx="9895114" cy="4201150"/>
          </a:xfrm>
          <a:prstGeom prst="rect">
            <a:avLst/>
          </a:prstGeom>
          <a:noFill/>
        </p:spPr>
        <p:txBody>
          <a:bodyPr wrap="square" rtlCol="0">
            <a:spAutoFit/>
          </a:bodyPr>
          <a:lstStyle/>
          <a:p>
            <a:pPr algn="r" rtl="1">
              <a:lnSpc>
                <a:spcPct val="150000"/>
              </a:lnSpc>
            </a:pPr>
            <a:r>
              <a:rPr lang="ar-SA" dirty="0">
                <a:solidFill>
                  <a:srgbClr val="0070C0"/>
                </a:solidFill>
                <a:latin typeface="Alexandria SemiBold" pitchFamily="2" charset="-78"/>
                <a:cs typeface="Alexandria SemiBold" pitchFamily="2" charset="-78"/>
              </a:rPr>
              <a:t>الاستمالات النفسية المستخدمة في </a:t>
            </a:r>
            <a:r>
              <a:rPr lang="ar-SA" dirty="0" smtClean="0">
                <a:solidFill>
                  <a:srgbClr val="0070C0"/>
                </a:solidFill>
                <a:latin typeface="Alexandria SemiBold" pitchFamily="2" charset="-78"/>
                <a:cs typeface="Alexandria SemiBold" pitchFamily="2" charset="-78"/>
              </a:rPr>
              <a:t>بناء الرسالة الإعلامية:</a:t>
            </a:r>
          </a:p>
          <a:p>
            <a:pPr algn="r" rtl="1">
              <a:lnSpc>
                <a:spcPct val="150000"/>
              </a:lnSpc>
            </a:pPr>
            <a:r>
              <a:rPr lang="ar-SA" dirty="0" smtClean="0">
                <a:latin typeface="Alexandria SemiBold" pitchFamily="2" charset="-78"/>
                <a:cs typeface="Alexandria SemiBold" pitchFamily="2" charset="-78"/>
              </a:rPr>
              <a:t>   </a:t>
            </a:r>
            <a:r>
              <a:rPr lang="ar-SA" sz="1700" dirty="0" smtClean="0">
                <a:latin typeface="Alexandria SemiBold" pitchFamily="2" charset="-78"/>
                <a:cs typeface="Alexandria SemiBold" pitchFamily="2" charset="-78"/>
              </a:rPr>
              <a:t>ويقصد بها </a:t>
            </a:r>
            <a:r>
              <a:rPr lang="ar-SA" sz="1700" dirty="0">
                <a:latin typeface="Alexandria SemiBold" pitchFamily="2" charset="-78"/>
                <a:cs typeface="Alexandria SemiBold" pitchFamily="2" charset="-78"/>
              </a:rPr>
              <a:t>التقنيات والأساليب المستخدمة </a:t>
            </a:r>
            <a:r>
              <a:rPr lang="ar-SA" sz="1700" dirty="0" smtClean="0">
                <a:latin typeface="Alexandria SemiBold" pitchFamily="2" charset="-78"/>
                <a:cs typeface="Alexandria SemiBold" pitchFamily="2" charset="-78"/>
              </a:rPr>
              <a:t>في تقديم المحتوى لجذب </a:t>
            </a:r>
            <a:r>
              <a:rPr lang="ar-SA" sz="1700" dirty="0">
                <a:latin typeface="Alexandria SemiBold" pitchFamily="2" charset="-78"/>
                <a:cs typeface="Alexandria SemiBold" pitchFamily="2" charset="-78"/>
              </a:rPr>
              <a:t>انتباه الجمهور </a:t>
            </a:r>
            <a:r>
              <a:rPr lang="ar-SA" sz="1700" dirty="0" smtClean="0">
                <a:latin typeface="Alexandria SemiBold" pitchFamily="2" charset="-78"/>
                <a:cs typeface="Alexandria SemiBold" pitchFamily="2" charset="-78"/>
              </a:rPr>
              <a:t>وإقناعه؛ مما يضاعف </a:t>
            </a:r>
            <a:r>
              <a:rPr lang="ar-SA" sz="1700" dirty="0">
                <a:latin typeface="Alexandria SemiBold" pitchFamily="2" charset="-78"/>
                <a:cs typeface="Alexandria SemiBold" pitchFamily="2" charset="-78"/>
              </a:rPr>
              <a:t>تأثيرها على مشاعر وسلوكياته </a:t>
            </a:r>
            <a:r>
              <a:rPr lang="ar-SA" sz="1700" dirty="0" smtClean="0">
                <a:latin typeface="Alexandria SemiBold" pitchFamily="2" charset="-78"/>
                <a:cs typeface="Alexandria SemiBold" pitchFamily="2" charset="-78"/>
              </a:rPr>
              <a:t>الجمهور </a:t>
            </a:r>
            <a:r>
              <a:rPr lang="ar-SA" sz="1700" dirty="0">
                <a:latin typeface="Alexandria SemiBold" pitchFamily="2" charset="-78"/>
                <a:cs typeface="Alexandria SemiBold" pitchFamily="2" charset="-78"/>
              </a:rPr>
              <a:t>وتحفزه على اتخاذ موقف معين</a:t>
            </a:r>
            <a:r>
              <a:rPr lang="ar-SA" sz="1700" dirty="0" smtClean="0">
                <a:latin typeface="Alexandria SemiBold" pitchFamily="2" charset="-78"/>
                <a:cs typeface="Alexandria SemiBold" pitchFamily="2" charset="-78"/>
              </a:rPr>
              <a:t>.</a:t>
            </a:r>
          </a:p>
          <a:p>
            <a:pPr algn="r" rtl="1">
              <a:lnSpc>
                <a:spcPct val="150000"/>
              </a:lnSpc>
            </a:pPr>
            <a:r>
              <a:rPr lang="ar-SA" sz="1700" dirty="0" smtClean="0">
                <a:solidFill>
                  <a:srgbClr val="98481C"/>
                </a:solidFill>
                <a:latin typeface="Alexandria SemiBold" pitchFamily="2" charset="-78"/>
                <a:cs typeface="Alexandria SemiBold" pitchFamily="2" charset="-78"/>
              </a:rPr>
              <a:t>أنواع الاستمالات النفسية المستخدمة في الرسالة الإعلامية:</a:t>
            </a:r>
            <a:r>
              <a:rPr lang="ar-SA" sz="1700" dirty="0" smtClean="0">
                <a:solidFill>
                  <a:srgbClr val="98481C"/>
                </a:solidFill>
              </a:rPr>
              <a:t> </a:t>
            </a:r>
            <a:endParaRPr lang="ar-SA" sz="1700" dirty="0" smtClean="0">
              <a:solidFill>
                <a:srgbClr val="98481C"/>
              </a:solidFill>
              <a:latin typeface="Alexandria SemiBold" pitchFamily="2" charset="-78"/>
              <a:cs typeface="Alexandria SemiBold" pitchFamily="2" charset="-78"/>
            </a:endParaRPr>
          </a:p>
          <a:p>
            <a:pPr marL="342900" indent="-342900"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الاستمالات </a:t>
            </a:r>
            <a:r>
              <a:rPr lang="ar-SA" dirty="0">
                <a:solidFill>
                  <a:srgbClr val="C00000"/>
                </a:solidFill>
                <a:latin typeface="Alexandria SemiBold" pitchFamily="2" charset="-78"/>
                <a:cs typeface="Alexandria SemiBold" pitchFamily="2" charset="-78"/>
              </a:rPr>
              <a:t>العقلية: </a:t>
            </a:r>
            <a:r>
              <a:rPr lang="ar-SA" dirty="0">
                <a:latin typeface="Alexandria SemiBold" pitchFamily="2" charset="-78"/>
                <a:cs typeface="Alexandria SemiBold" pitchFamily="2" charset="-78"/>
              </a:rPr>
              <a:t>تعتمد على تقديم معلومات منطقية وبيانات والرسوم الإحصائية التي تدعم القضية المطروحة. تهدف هذه الاستمالات إلى إقناع المتلقي بناءً على التفكير والتحليل المنطقي من خلال تقديم الحجج والمفاهيم المدروسة. </a:t>
            </a:r>
          </a:p>
          <a:p>
            <a:pPr marL="342900" indent="-342900" algn="r" rtl="1">
              <a:lnSpc>
                <a:spcPct val="150000"/>
              </a:lnSpc>
              <a:buFont typeface="+mj-lt"/>
              <a:buAutoNum type="arabicPeriod"/>
            </a:pPr>
            <a:r>
              <a:rPr lang="ar-SA" dirty="0">
                <a:solidFill>
                  <a:srgbClr val="C00000"/>
                </a:solidFill>
                <a:latin typeface="Alexandria SemiBold" pitchFamily="2" charset="-78"/>
                <a:cs typeface="Alexandria SemiBold" pitchFamily="2" charset="-78"/>
              </a:rPr>
              <a:t>الاستمالات العاطفية: </a:t>
            </a:r>
            <a:r>
              <a:rPr lang="ar-SA" dirty="0" smtClean="0">
                <a:latin typeface="Alexandria SemiBold" pitchFamily="2" charset="-78"/>
                <a:cs typeface="Alexandria SemiBold" pitchFamily="2" charset="-78"/>
              </a:rPr>
              <a:t>تستهدف مشاعر </a:t>
            </a:r>
            <a:r>
              <a:rPr lang="ar-SA" dirty="0">
                <a:latin typeface="Alexandria SemiBold" pitchFamily="2" charset="-78"/>
                <a:cs typeface="Alexandria SemiBold" pitchFamily="2" charset="-78"/>
              </a:rPr>
              <a:t>المتلقي، مثل الخوف أو الفرح أو التعاطف. تُستخدم هذه الاستمالات لإثارة ردود فعل عاطفية قوية قد تؤدي إلى تغيير المواقف أو السلوك. مثل استخدام الصور أو الفيديوهات المؤثرة</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31514" y="1413180"/>
            <a:ext cx="4899103"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الرسالة اللإعلامية وآليات التأثير النفسي</a:t>
            </a:r>
          </a:p>
        </p:txBody>
      </p:sp>
      <p:sp>
        <p:nvSpPr>
          <p:cNvPr id="11" name="Freeform 21"/>
          <p:cNvSpPr/>
          <p:nvPr/>
        </p:nvSpPr>
        <p:spPr>
          <a:xfrm>
            <a:off x="-301965" y="4767943"/>
            <a:ext cx="2008415" cy="2054434"/>
          </a:xfrm>
          <a:custGeom>
            <a:avLst/>
            <a:gdLst/>
            <a:ahLst/>
            <a:cxnLst/>
            <a:rect l="l" t="t" r="r" b="b"/>
            <a:pathLst>
              <a:path w="1765155" h="1540499">
                <a:moveTo>
                  <a:pt x="0" y="0"/>
                </a:moveTo>
                <a:lnTo>
                  <a:pt x="1765155" y="0"/>
                </a:lnTo>
                <a:lnTo>
                  <a:pt x="1765155" y="1540499"/>
                </a:lnTo>
                <a:lnTo>
                  <a:pt x="0" y="1540499"/>
                </a:lnTo>
                <a:lnTo>
                  <a:pt x="0" y="0"/>
                </a:lnTo>
                <a:close/>
              </a:path>
            </a:pathLst>
          </a:custGeom>
          <a:blipFill>
            <a:blip r:embed="rId4">
              <a:extLst>
                <a:ext uri="{96DAC541-7B7A-43D3-8B79-37D633B846F1}">
                  <asvg:svgBlip xmlns="" xmlns:asvg="http://schemas.microsoft.com/office/drawing/2016/SVG/main" r:embed="rId41"/>
                </a:ext>
              </a:extLst>
            </a:blip>
            <a:stretch>
              <a:fillRect/>
            </a:stretch>
          </a:blipFill>
        </p:spPr>
      </p:sp>
    </p:spTree>
    <p:extLst>
      <p:ext uri="{BB962C8B-B14F-4D97-AF65-F5344CB8AC3E}">
        <p14:creationId xmlns:p14="http://schemas.microsoft.com/office/powerpoint/2010/main" val="27298505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78984" y="1888153"/>
            <a:ext cx="10336716" cy="4404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8984" y="11203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19680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42314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78984" y="1921011"/>
            <a:ext cx="10304061" cy="4408899"/>
          </a:xfrm>
          <a:prstGeom prst="rect">
            <a:avLst/>
          </a:prstGeom>
          <a:noFill/>
        </p:spPr>
        <p:txBody>
          <a:bodyPr wrap="square" rtlCol="0">
            <a:spAutoFit/>
          </a:bodyPr>
          <a:lstStyle/>
          <a:p>
            <a:pPr algn="r" rtl="1">
              <a:lnSpc>
                <a:spcPct val="150000"/>
              </a:lnSpc>
            </a:pPr>
            <a:r>
              <a:rPr lang="ar-SA" sz="1700" dirty="0" smtClean="0">
                <a:solidFill>
                  <a:srgbClr val="C00000"/>
                </a:solidFill>
                <a:latin typeface="Alexandria SemiBold" pitchFamily="2" charset="-78"/>
                <a:cs typeface="Alexandria SemiBold" pitchFamily="2" charset="-78"/>
              </a:rPr>
              <a:t>أولًا: الاستمالات العقلية في بناء الرسالة: </a:t>
            </a:r>
            <a:r>
              <a:rPr lang="ar-SA" sz="1700" dirty="0" smtClean="0">
                <a:latin typeface="Alexandria SemiBold" pitchFamily="2" charset="-78"/>
                <a:cs typeface="Alexandria SemiBold" pitchFamily="2" charset="-78"/>
              </a:rPr>
              <a:t>وتستخدم الأساليب التالية: </a:t>
            </a:r>
            <a:endParaRPr lang="ar-SA" sz="17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sz="1700" dirty="0" smtClean="0">
                <a:solidFill>
                  <a:srgbClr val="98481C"/>
                </a:solidFill>
                <a:latin typeface="Alexandria SemiBold" pitchFamily="2" charset="-78"/>
                <a:cs typeface="Alexandria SemiBold" pitchFamily="2" charset="-78"/>
              </a:rPr>
              <a:t>أسلوب تقديم الأدلة والشواهد: وتشمل</a:t>
            </a:r>
          </a:p>
          <a:p>
            <a:pPr marL="636588" indent="-342900" algn="r" rtl="1">
              <a:lnSpc>
                <a:spcPct val="150000"/>
              </a:lnSpc>
              <a:buFont typeface="Wingdings" panose="05000000000000000000" pitchFamily="2" charset="2"/>
              <a:buChar char="q"/>
              <a:tabLst>
                <a:tab pos="685800" algn="l"/>
              </a:tabLst>
            </a:pPr>
            <a:r>
              <a:rPr lang="ar-SA" sz="1700" dirty="0">
                <a:solidFill>
                  <a:srgbClr val="0070C0"/>
                </a:solidFill>
                <a:latin typeface="Alexandria SemiBold" pitchFamily="2" charset="-78"/>
                <a:cs typeface="Alexandria SemiBold" pitchFamily="2" charset="-78"/>
              </a:rPr>
              <a:t>استخدام البيانات الإحصائية: </a:t>
            </a:r>
            <a:r>
              <a:rPr lang="ar-SA" sz="1700" dirty="0">
                <a:latin typeface="Alexandria SemiBold" pitchFamily="2" charset="-78"/>
                <a:cs typeface="Alexandria SemiBold" pitchFamily="2" charset="-78"/>
              </a:rPr>
              <a:t>وتعتبر من أقوى الأدلة التي يمكن استخدامها في الرسائل الإعلامية. مثال</a:t>
            </a:r>
            <a:r>
              <a:rPr lang="ar-SA" sz="1700" dirty="0" smtClean="0">
                <a:latin typeface="Alexandria SemiBold" pitchFamily="2" charset="-78"/>
                <a:cs typeface="Alexandria SemiBold" pitchFamily="2" charset="-78"/>
              </a:rPr>
              <a:t>: تقديم </a:t>
            </a:r>
            <a:r>
              <a:rPr lang="ar-SA" sz="1700" dirty="0">
                <a:latin typeface="Alexandria SemiBold" pitchFamily="2" charset="-78"/>
                <a:cs typeface="Alexandria SemiBold" pitchFamily="2" charset="-78"/>
              </a:rPr>
              <a:t>بيانات رسمية من الهيئة القومية للإحصاء توضح نسبة البطالة الحالية مقارنة بالسنوات السابقة. هذا النوع من الأدلة يساعد على إظهار حجم المشكلة بشكل </a:t>
            </a:r>
            <a:r>
              <a:rPr lang="ar-SA" sz="1700" dirty="0" smtClean="0">
                <a:latin typeface="Alexandria SemiBold" pitchFamily="2" charset="-78"/>
                <a:cs typeface="Alexandria SemiBold" pitchFamily="2" charset="-78"/>
              </a:rPr>
              <a:t>ملموس.</a:t>
            </a:r>
          </a:p>
          <a:p>
            <a:pPr marL="636588" indent="-342900" algn="r" rtl="1">
              <a:lnSpc>
                <a:spcPct val="150000"/>
              </a:lnSpc>
              <a:buFont typeface="Wingdings" panose="05000000000000000000" pitchFamily="2" charset="2"/>
              <a:buChar char="q"/>
              <a:tabLst>
                <a:tab pos="685800" algn="l"/>
              </a:tabLst>
            </a:pPr>
            <a:r>
              <a:rPr lang="ar-SA" sz="1700" dirty="0">
                <a:solidFill>
                  <a:srgbClr val="0070C0"/>
                </a:solidFill>
                <a:latin typeface="Alexandria SemiBold" pitchFamily="2" charset="-78"/>
                <a:cs typeface="Alexandria SemiBold" pitchFamily="2" charset="-78"/>
              </a:rPr>
              <a:t>الدراسات والأبحاث العلمية</a:t>
            </a:r>
            <a:r>
              <a:rPr lang="ar-SA" sz="1700" dirty="0">
                <a:latin typeface="Alexandria SemiBold" pitchFamily="2" charset="-78"/>
                <a:cs typeface="Alexandria SemiBold" pitchFamily="2" charset="-78"/>
              </a:rPr>
              <a:t>: </a:t>
            </a:r>
            <a:r>
              <a:rPr lang="ar-SA" sz="1700" dirty="0" smtClean="0">
                <a:latin typeface="Alexandria SemiBold" pitchFamily="2" charset="-78"/>
                <a:cs typeface="Alexandria SemiBold" pitchFamily="2" charset="-78"/>
              </a:rPr>
              <a:t>تستخدم لإثبات </a:t>
            </a:r>
            <a:r>
              <a:rPr lang="ar-SA" sz="1700" dirty="0">
                <a:latin typeface="Alexandria SemiBold" pitchFamily="2" charset="-78"/>
                <a:cs typeface="Alexandria SemiBold" pitchFamily="2" charset="-78"/>
              </a:rPr>
              <a:t>صحة المعلومات المقدمة في الرسالة الإعلامية. مثلاً، إذا كانت الرسالة تدعو إلى أهمية التطعيم ضد الأمراض، يمكن الاستشهاد بدراسات علمية تثبت فعالية اللقاحات في تقليل انتشار الأمراض </a:t>
            </a:r>
            <a:r>
              <a:rPr lang="ar-SA" sz="1700" dirty="0" smtClean="0">
                <a:latin typeface="Alexandria SemiBold" pitchFamily="2" charset="-78"/>
                <a:cs typeface="Alexandria SemiBold" pitchFamily="2" charset="-78"/>
              </a:rPr>
              <a:t>المعدية.</a:t>
            </a:r>
          </a:p>
          <a:p>
            <a:pPr marL="407988" indent="-342900" algn="r" rtl="1">
              <a:lnSpc>
                <a:spcPct val="150000"/>
              </a:lnSpc>
              <a:buFont typeface="+mj-lt"/>
              <a:buAutoNum type="arabicPeriod" startAt="2"/>
              <a:tabLst>
                <a:tab pos="685800" algn="l"/>
              </a:tabLst>
            </a:pPr>
            <a:r>
              <a:rPr lang="ar-SA" sz="1700" dirty="0">
                <a:solidFill>
                  <a:srgbClr val="98481C"/>
                </a:solidFill>
                <a:latin typeface="Alexandria SemiBold" pitchFamily="2" charset="-78"/>
                <a:cs typeface="Alexandria SemiBold" pitchFamily="2" charset="-78"/>
              </a:rPr>
              <a:t>المقارنات: </a:t>
            </a:r>
            <a:r>
              <a:rPr lang="ar-SA" sz="1700" dirty="0">
                <a:latin typeface="Alexandria SemiBold" pitchFamily="2" charset="-78"/>
                <a:cs typeface="Alexandria SemiBold" pitchFamily="2" charset="-78"/>
              </a:rPr>
              <a:t>إجراء مقارنات بين </a:t>
            </a:r>
            <a:r>
              <a:rPr lang="ar-SA" sz="1700" dirty="0" smtClean="0">
                <a:latin typeface="Alexandria SemiBold" pitchFamily="2" charset="-78"/>
                <a:cs typeface="Alexandria SemiBold" pitchFamily="2" charset="-78"/>
              </a:rPr>
              <a:t>آراء أو حالات مختلفة </a:t>
            </a:r>
            <a:r>
              <a:rPr lang="ar-SA" sz="1700" dirty="0">
                <a:latin typeface="Alexandria SemiBold" pitchFamily="2" charset="-78"/>
                <a:cs typeface="Alexandria SemiBold" pitchFamily="2" charset="-78"/>
              </a:rPr>
              <a:t>يمكن أن يساعد في توضيح الفكرة المراد إيصالها. </a:t>
            </a:r>
            <a:r>
              <a:rPr lang="ar-SA" sz="1700" dirty="0" smtClean="0">
                <a:latin typeface="Alexandria SemiBold" pitchFamily="2" charset="-78"/>
                <a:cs typeface="Alexandria SemiBold" pitchFamily="2" charset="-78"/>
              </a:rPr>
              <a:t>مثال، </a:t>
            </a:r>
            <a:r>
              <a:rPr lang="ar-SA" sz="1700" dirty="0">
                <a:latin typeface="Alexandria SemiBold" pitchFamily="2" charset="-78"/>
                <a:cs typeface="Alexandria SemiBold" pitchFamily="2" charset="-78"/>
              </a:rPr>
              <a:t>عند الحديث عن فوائد الطاقة المتجددة، يمكن مقارنة الدول التي </a:t>
            </a:r>
            <a:r>
              <a:rPr lang="ar-SA" sz="1700" dirty="0" smtClean="0">
                <a:latin typeface="Alexandria SemiBold" pitchFamily="2" charset="-78"/>
                <a:cs typeface="Alexandria SemiBold" pitchFamily="2" charset="-78"/>
              </a:rPr>
              <a:t>تعتمد </a:t>
            </a:r>
            <a:r>
              <a:rPr lang="ar-SA" sz="1700" dirty="0">
                <a:latin typeface="Alexandria SemiBold" pitchFamily="2" charset="-78"/>
                <a:cs typeface="Alexandria SemiBold" pitchFamily="2" charset="-78"/>
              </a:rPr>
              <a:t>على الطاقة المتجددة بتلك التي تعتمد على الوقود الأحفوري من حيث التلوث البيئي والصحة العامة.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2331514" y="1413180"/>
            <a:ext cx="4899103"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الرسالة اللإعلامية وآليات التأثير النفسي</a:t>
            </a:r>
          </a:p>
        </p:txBody>
      </p:sp>
      <p:sp>
        <p:nvSpPr>
          <p:cNvPr id="14" name="Freeform 25"/>
          <p:cNvSpPr/>
          <p:nvPr/>
        </p:nvSpPr>
        <p:spPr>
          <a:xfrm>
            <a:off x="0" y="4567557"/>
            <a:ext cx="1280067" cy="1404027"/>
          </a:xfrm>
          <a:custGeom>
            <a:avLst/>
            <a:gdLst/>
            <a:ahLst/>
            <a:cxnLst/>
            <a:rect l="l" t="t" r="r" b="b"/>
            <a:pathLst>
              <a:path w="2639484" h="1540499">
                <a:moveTo>
                  <a:pt x="0" y="0"/>
                </a:moveTo>
                <a:lnTo>
                  <a:pt x="2639485" y="0"/>
                </a:lnTo>
                <a:lnTo>
                  <a:pt x="2639485" y="1540499"/>
                </a:lnTo>
                <a:lnTo>
                  <a:pt x="0" y="1540499"/>
                </a:lnTo>
                <a:lnTo>
                  <a:pt x="0" y="0"/>
                </a:lnTo>
                <a:close/>
              </a:path>
            </a:pathLst>
          </a:custGeom>
          <a:blipFill>
            <a:blip r:embed="rId4">
              <a:extLst>
                <a:ext uri="{96DAC541-7B7A-43D3-8B79-37D633B846F1}">
                  <asvg:svgBlip xmlns="" xmlns:asvg="http://schemas.microsoft.com/office/drawing/2016/SVG/main" r:embed="rId49"/>
                </a:ext>
              </a:extLst>
            </a:blip>
            <a:stretch>
              <a:fillRect/>
            </a:stretch>
          </a:blipFill>
        </p:spPr>
      </p:sp>
    </p:spTree>
    <p:extLst>
      <p:ext uri="{BB962C8B-B14F-4D97-AF65-F5344CB8AC3E}">
        <p14:creationId xmlns:p14="http://schemas.microsoft.com/office/powerpoint/2010/main" val="381983928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67962" y="1953468"/>
            <a:ext cx="10176338" cy="42743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8984" y="11203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19680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42314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67542" y="2133087"/>
            <a:ext cx="9976757" cy="4016484"/>
          </a:xfrm>
          <a:prstGeom prst="rect">
            <a:avLst/>
          </a:prstGeom>
          <a:noFill/>
        </p:spPr>
        <p:txBody>
          <a:bodyPr wrap="square" rtlCol="0">
            <a:spAutoFit/>
          </a:bodyPr>
          <a:lstStyle/>
          <a:p>
            <a:pPr algn="r" rtl="1">
              <a:lnSpc>
                <a:spcPct val="150000"/>
              </a:lnSpc>
            </a:pPr>
            <a:r>
              <a:rPr lang="ar-SA" sz="1700" dirty="0" smtClean="0">
                <a:solidFill>
                  <a:srgbClr val="C00000"/>
                </a:solidFill>
                <a:latin typeface="Alexandria SemiBold" pitchFamily="2" charset="-78"/>
                <a:cs typeface="Alexandria SemiBold" pitchFamily="2" charset="-78"/>
              </a:rPr>
              <a:t>ثانيًا: الاستمالات العاطفية في بناء الرسالة: </a:t>
            </a:r>
            <a:r>
              <a:rPr lang="ar-SA" sz="1700" dirty="0">
                <a:latin typeface="Alexandria SemiBold" pitchFamily="2" charset="-78"/>
                <a:cs typeface="Alexandria SemiBold" pitchFamily="2" charset="-78"/>
              </a:rPr>
              <a:t>وتشم</a:t>
            </a:r>
            <a:r>
              <a:rPr lang="ar-SA" sz="1700" dirty="0" smtClean="0">
                <a:latin typeface="Alexandria SemiBold" pitchFamily="2" charset="-78"/>
                <a:cs typeface="Alexandria SemiBold" pitchFamily="2" charset="-78"/>
              </a:rPr>
              <a:t>ل </a:t>
            </a:r>
            <a:endParaRPr lang="ar-SA" sz="17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sz="1700" dirty="0" smtClean="0">
                <a:solidFill>
                  <a:srgbClr val="98481C"/>
                </a:solidFill>
                <a:latin typeface="Alexandria SemiBold" pitchFamily="2" charset="-78"/>
                <a:cs typeface="Alexandria SemiBold" pitchFamily="2" charset="-78"/>
              </a:rPr>
              <a:t>أسلوب التهديد أو التخويف: </a:t>
            </a:r>
            <a:r>
              <a:rPr lang="ar-SA" sz="1700" dirty="0" smtClean="0">
                <a:latin typeface="Alexandria SemiBold" pitchFamily="2" charset="-78"/>
                <a:cs typeface="Alexandria SemiBold" pitchFamily="2" charset="-78"/>
              </a:rPr>
              <a:t>يستخدم القائم بالاتصال هذا أسلوب للتأثير على سلوك الجمهور من خلال التركيز في محتوى الرسالة الإعلامية على المخاطر أو النتائج غير المرغوبة التي تترتب على عدم اعتناق المتلقى لمضمون الرسالة. وتعتمد استجابة المتلقى على: قوة الاستمالات العاطفية التي تُشكل حافزًا يدفع المتلقى للاستجابة، وتوقعات المتلقى بتجنب المخاطر. مثال: عند إثارة خوف الجمهور من أمراض خطيرة؛ حتى يسارعوا إلى الكشف الطبي الدوري.</a:t>
            </a:r>
          </a:p>
          <a:p>
            <a:pPr marL="342900" indent="-342900" algn="r" rtl="1">
              <a:lnSpc>
                <a:spcPct val="150000"/>
              </a:lnSpc>
              <a:buFont typeface="+mj-lt"/>
              <a:buAutoNum type="arabicPeriod"/>
            </a:pPr>
            <a:r>
              <a:rPr lang="ar-SA" sz="1700" dirty="0">
                <a:solidFill>
                  <a:srgbClr val="98481C"/>
                </a:solidFill>
                <a:latin typeface="Alexandria SemiBold" pitchFamily="2" charset="-78"/>
                <a:cs typeface="Alexandria SemiBold" pitchFamily="2" charset="-78"/>
              </a:rPr>
              <a:t>ر</a:t>
            </a:r>
            <a:r>
              <a:rPr lang="ar-SA" sz="1700" dirty="0" smtClean="0">
                <a:solidFill>
                  <a:srgbClr val="98481C"/>
                </a:solidFill>
                <a:latin typeface="Alexandria SemiBold" pitchFamily="2" charset="-78"/>
                <a:cs typeface="Alexandria SemiBold" pitchFamily="2" charset="-78"/>
              </a:rPr>
              <a:t>بط محتوى الرسالة بالاحتياجات الأساسية لتعزيز استجابة المتلقي </a:t>
            </a:r>
            <a:r>
              <a:rPr lang="ar-SA" sz="1700" dirty="0" smtClean="0">
                <a:latin typeface="Alexandria SemiBold" pitchFamily="2" charset="-78"/>
                <a:cs typeface="Alexandria SemiBold" pitchFamily="2" charset="-78"/>
              </a:rPr>
              <a:t>مثل الرغبة في الصحة والرفاهية. مثال: كثير من </a:t>
            </a:r>
            <a:r>
              <a:rPr lang="ar-SA" sz="1700" dirty="0">
                <a:latin typeface="Alexandria SemiBold" pitchFamily="2" charset="-78"/>
                <a:cs typeface="Alexandria SemiBold" pitchFamily="2" charset="-78"/>
              </a:rPr>
              <a:t>المدخنين يدركون المخاطر الصحية </a:t>
            </a:r>
            <a:r>
              <a:rPr lang="ar-SA" sz="1700" dirty="0" smtClean="0">
                <a:latin typeface="Alexandria SemiBold" pitchFamily="2" charset="-78"/>
                <a:cs typeface="Alexandria SemiBold" pitchFamily="2" charset="-78"/>
              </a:rPr>
              <a:t>للتدخين، لكنهم </a:t>
            </a:r>
            <a:r>
              <a:rPr lang="ar-SA" sz="1700" dirty="0">
                <a:latin typeface="Alexandria SemiBold" pitchFamily="2" charset="-78"/>
                <a:cs typeface="Alexandria SemiBold" pitchFamily="2" charset="-78"/>
              </a:rPr>
              <a:t>قد لا يشعرون بالحافز الكافي للإقلاع عنه. فبدلاً من ذكر الحقائق والأرقام حول مخاطر التدخين، </a:t>
            </a:r>
            <a:r>
              <a:rPr lang="ar-SA" sz="1700" dirty="0" smtClean="0">
                <a:latin typeface="Alexandria SemiBold" pitchFamily="2" charset="-78"/>
                <a:cs typeface="Alexandria SemiBold" pitchFamily="2" charset="-78"/>
              </a:rPr>
              <a:t>يمكن استخدام </a:t>
            </a:r>
            <a:r>
              <a:rPr lang="ar-SA" sz="1700" dirty="0">
                <a:latin typeface="Alexandria SemiBold" pitchFamily="2" charset="-78"/>
                <a:cs typeface="Alexandria SemiBold" pitchFamily="2" charset="-78"/>
              </a:rPr>
              <a:t>قصص شخصية لأفراد نجحوا في الإقلاع عن التدخين وكيف أثر ذلك إيجابياً على </a:t>
            </a:r>
            <a:r>
              <a:rPr lang="ar-SA" sz="1700" dirty="0" smtClean="0">
                <a:latin typeface="Alexandria SemiBold" pitchFamily="2" charset="-78"/>
                <a:cs typeface="Alexandria SemiBold" pitchFamily="2" charset="-78"/>
              </a:rPr>
              <a:t>حياتهم .</a:t>
            </a:r>
            <a:endParaRPr lang="ar-SA" sz="17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2331514" y="1413180"/>
            <a:ext cx="4899103"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الرسالة اللإعلامية وآليات التأثير النفسي</a:t>
            </a:r>
          </a:p>
        </p:txBody>
      </p:sp>
      <p:sp>
        <p:nvSpPr>
          <p:cNvPr id="13" name="Freeform 6"/>
          <p:cNvSpPr/>
          <p:nvPr/>
        </p:nvSpPr>
        <p:spPr>
          <a:xfrm>
            <a:off x="-208900" y="4577390"/>
            <a:ext cx="2135672" cy="2281897"/>
          </a:xfrm>
          <a:custGeom>
            <a:avLst/>
            <a:gdLst/>
            <a:ahLst/>
            <a:cxnLst/>
            <a:rect l="l" t="t" r="r" b="b"/>
            <a:pathLst>
              <a:path w="4159001" h="4942064">
                <a:moveTo>
                  <a:pt x="0" y="0"/>
                </a:moveTo>
                <a:lnTo>
                  <a:pt x="4159001" y="0"/>
                </a:lnTo>
                <a:lnTo>
                  <a:pt x="4159001" y="4942064"/>
                </a:lnTo>
                <a:lnTo>
                  <a:pt x="0" y="4942064"/>
                </a:lnTo>
                <a:lnTo>
                  <a:pt x="0" y="0"/>
                </a:lnTo>
                <a:close/>
              </a:path>
            </a:pathLst>
          </a:custGeom>
          <a:blipFill>
            <a:blip r:embed="rId4">
              <a:extLst>
                <a:ext uri="{96DAC541-7B7A-43D3-8B79-37D633B846F1}">
                  <asvg:svgBlip xmlns="" xmlns:asvg="http://schemas.microsoft.com/office/drawing/2016/SVG/main" r:embed="rId5"/>
                </a:ext>
              </a:extLst>
            </a:blip>
            <a:stretch>
              <a:fillRect b="-6648"/>
            </a:stretch>
          </a:blipFill>
        </p:spPr>
      </p:sp>
    </p:spTree>
    <p:extLst>
      <p:ext uri="{BB962C8B-B14F-4D97-AF65-F5344CB8AC3E}">
        <p14:creationId xmlns:p14="http://schemas.microsoft.com/office/powerpoint/2010/main" val="16275251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08068" y="1963372"/>
            <a:ext cx="9097389" cy="44319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08068" y="2018043"/>
            <a:ext cx="8923352" cy="4408899"/>
          </a:xfrm>
          <a:prstGeom prst="rect">
            <a:avLst/>
          </a:prstGeom>
          <a:noFill/>
        </p:spPr>
        <p:txBody>
          <a:bodyPr wrap="square" rtlCol="0">
            <a:spAutoFit/>
          </a:bodyPr>
          <a:lstStyle/>
          <a:p>
            <a:pPr algn="r" rtl="1">
              <a:lnSpc>
                <a:spcPct val="150000"/>
              </a:lnSpc>
            </a:pPr>
            <a:r>
              <a:rPr lang="ar-SA" dirty="0" smtClean="0">
                <a:solidFill>
                  <a:srgbClr val="C00000"/>
                </a:solidFill>
                <a:latin typeface="Alexandria SemiBold" pitchFamily="2" charset="-78"/>
                <a:cs typeface="Alexandria SemiBold" pitchFamily="2" charset="-78"/>
              </a:rPr>
              <a:t>  أنواع التأثيرات النفسية للرسالة </a:t>
            </a:r>
            <a:r>
              <a:rPr lang="ar-SA" dirty="0">
                <a:solidFill>
                  <a:srgbClr val="C00000"/>
                </a:solidFill>
                <a:latin typeface="Alexandria SemiBold" pitchFamily="2" charset="-78"/>
                <a:cs typeface="Alexandria SemiBold" pitchFamily="2" charset="-78"/>
              </a:rPr>
              <a:t>الإعلامية:</a:t>
            </a:r>
          </a:p>
          <a:p>
            <a:pPr marL="342900" indent="-342900" algn="r" rtl="1">
              <a:lnSpc>
                <a:spcPct val="150000"/>
              </a:lnSpc>
              <a:buFont typeface="+mj-lt"/>
              <a:buAutoNum type="arabicPeriod"/>
            </a:pPr>
            <a:r>
              <a:rPr lang="ar-SA" sz="1700" dirty="0" smtClean="0">
                <a:solidFill>
                  <a:srgbClr val="0070C0"/>
                </a:solidFill>
                <a:latin typeface="Alexandria SemiBold" pitchFamily="2" charset="-78"/>
                <a:cs typeface="Alexandria SemiBold" pitchFamily="2" charset="-78"/>
              </a:rPr>
              <a:t>التأثيرات المعرفية: </a:t>
            </a:r>
            <a:r>
              <a:rPr lang="ar-SA" sz="1700" dirty="0">
                <a:latin typeface="Alexandria SemiBold" pitchFamily="2" charset="-78"/>
                <a:cs typeface="Alexandria SemiBold" pitchFamily="2" charset="-78"/>
              </a:rPr>
              <a:t>يشير إلى العمليات العقلية التي تؤثر على كيفية إدراك وتذكر وفهم المعلومات، وطريقة تفكير الأفراد</a:t>
            </a:r>
            <a:r>
              <a:rPr lang="ar-SA" sz="1700" dirty="0" smtClean="0">
                <a:latin typeface="Alexandria SemiBold" pitchFamily="2" charset="-78"/>
                <a:cs typeface="Alexandria SemiBold" pitchFamily="2" charset="-78"/>
              </a:rPr>
              <a:t>. </a:t>
            </a:r>
          </a:p>
          <a:p>
            <a:pPr marL="342900" indent="-342900" algn="r" rtl="1">
              <a:lnSpc>
                <a:spcPct val="150000"/>
              </a:lnSpc>
              <a:buFont typeface="+mj-lt"/>
              <a:buAutoNum type="arabicPeriod"/>
            </a:pPr>
            <a:r>
              <a:rPr lang="ar-SA" sz="1700" dirty="0" smtClean="0">
                <a:solidFill>
                  <a:srgbClr val="0070C0"/>
                </a:solidFill>
                <a:latin typeface="Alexandria SemiBold" pitchFamily="2" charset="-78"/>
                <a:cs typeface="Alexandria SemiBold" pitchFamily="2" charset="-78"/>
              </a:rPr>
              <a:t>التأثيرات الوجدانية</a:t>
            </a:r>
            <a:r>
              <a:rPr lang="ar-SA" sz="1700" dirty="0" smtClean="0">
                <a:latin typeface="Alexandria SemiBold" pitchFamily="2" charset="-78"/>
                <a:cs typeface="Alexandria SemiBold" pitchFamily="2" charset="-78"/>
              </a:rPr>
              <a:t>: يُشير إلى أن الرسائل </a:t>
            </a:r>
            <a:r>
              <a:rPr lang="ar-SA" sz="1700" dirty="0">
                <a:latin typeface="Alexandria SemiBold" pitchFamily="2" charset="-78"/>
                <a:cs typeface="Alexandria SemiBold" pitchFamily="2" charset="-78"/>
              </a:rPr>
              <a:t>الإعلامية يمكن أن تثير مشاعر مختلفة مثل </a:t>
            </a:r>
            <a:r>
              <a:rPr lang="ar-SA" sz="1700" dirty="0" smtClean="0">
                <a:latin typeface="Alexandria SemiBold" pitchFamily="2" charset="-78"/>
                <a:cs typeface="Alexandria SemiBold" pitchFamily="2" charset="-78"/>
              </a:rPr>
              <a:t>الفرح أو الحزن أو القلق أو الغضب </a:t>
            </a:r>
            <a:r>
              <a:rPr lang="ar-SA" sz="1700" dirty="0">
                <a:latin typeface="Alexandria SemiBold" pitchFamily="2" charset="-78"/>
                <a:cs typeface="Alexandria SemiBold" pitchFamily="2" charset="-78"/>
              </a:rPr>
              <a:t>أو الخوف. هذه المشاعر تؤثر على كيفية استقبال الأفراد للمعلومات وتفسيرها.</a:t>
            </a:r>
          </a:p>
          <a:p>
            <a:pPr marL="342900" indent="-342900" algn="r" rtl="1">
              <a:lnSpc>
                <a:spcPct val="150000"/>
              </a:lnSpc>
              <a:buFont typeface="+mj-lt"/>
              <a:buAutoNum type="arabicPeriod"/>
            </a:pPr>
            <a:r>
              <a:rPr lang="ar-SA" sz="1700" dirty="0" smtClean="0">
                <a:solidFill>
                  <a:srgbClr val="0070C0"/>
                </a:solidFill>
                <a:latin typeface="Alexandria SemiBold" pitchFamily="2" charset="-78"/>
                <a:cs typeface="Alexandria SemiBold" pitchFamily="2" charset="-78"/>
              </a:rPr>
              <a:t>التأثيرات السلوكية: </a:t>
            </a:r>
            <a:r>
              <a:rPr lang="ar-SA" sz="1700" dirty="0" smtClean="0">
                <a:latin typeface="Alexandria SemiBold" pitchFamily="2" charset="-78"/>
                <a:cs typeface="Alexandria SemiBold" pitchFamily="2" charset="-78"/>
              </a:rPr>
              <a:t>هي </a:t>
            </a:r>
            <a:r>
              <a:rPr lang="ar-SA" sz="1700" dirty="0">
                <a:latin typeface="Alexandria SemiBold" pitchFamily="2" charset="-78"/>
                <a:cs typeface="Alexandria SemiBold" pitchFamily="2" charset="-78"/>
              </a:rPr>
              <a:t>التغيرات </a:t>
            </a:r>
            <a:r>
              <a:rPr lang="ar-SA" sz="1700" dirty="0" smtClean="0">
                <a:latin typeface="Alexandria SemiBold" pitchFamily="2" charset="-78"/>
                <a:cs typeface="Alexandria SemiBold" pitchFamily="2" charset="-78"/>
              </a:rPr>
              <a:t>التي تحدث في </a:t>
            </a:r>
            <a:r>
              <a:rPr lang="ar-SA" sz="1700" dirty="0">
                <a:latin typeface="Alexandria SemiBold" pitchFamily="2" charset="-78"/>
                <a:cs typeface="Alexandria SemiBold" pitchFamily="2" charset="-78"/>
              </a:rPr>
              <a:t>سلوك المستخدمين نتيجة تعرضهم لرسائل إعلامية معينة. </a:t>
            </a:r>
            <a:r>
              <a:rPr lang="ar-SA" sz="1700" dirty="0" smtClean="0">
                <a:latin typeface="Alexandria SemiBold" pitchFamily="2" charset="-78"/>
                <a:cs typeface="Alexandria SemiBold" pitchFamily="2" charset="-78"/>
              </a:rPr>
              <a:t>فقد </a:t>
            </a:r>
            <a:r>
              <a:rPr lang="ar-SA" sz="1700" dirty="0">
                <a:latin typeface="Alexandria SemiBold" pitchFamily="2" charset="-78"/>
                <a:cs typeface="Alexandria SemiBold" pitchFamily="2" charset="-78"/>
              </a:rPr>
              <a:t>تؤدي بعض الرسائل إلى تحفيز الأفراد على اتخاذ إجراءات </a:t>
            </a:r>
            <a:r>
              <a:rPr lang="ar-SA" sz="1700" dirty="0" smtClean="0">
                <a:latin typeface="Alexandria SemiBold" pitchFamily="2" charset="-78"/>
                <a:cs typeface="Alexandria SemiBold" pitchFamily="2" charset="-78"/>
              </a:rPr>
              <a:t>معينة، مثل التفاعل مع المحتوى أو الانخراط في النقاشات. على </a:t>
            </a:r>
            <a:r>
              <a:rPr lang="ar-SA" sz="1700" dirty="0">
                <a:latin typeface="Alexandria SemiBold" pitchFamily="2" charset="-78"/>
                <a:cs typeface="Alexandria SemiBold" pitchFamily="2" charset="-78"/>
              </a:rPr>
              <a:t>سبيل المثال، قد تؤدي التقارير الإخبارية عن قضايا معينة إلى زيادة الوعي الاجتماعي أو تغيير في </a:t>
            </a:r>
            <a:r>
              <a:rPr lang="ar-SA" sz="1700" dirty="0" smtClean="0">
                <a:latin typeface="Alexandria SemiBold" pitchFamily="2" charset="-78"/>
                <a:cs typeface="Alexandria SemiBold" pitchFamily="2" charset="-78"/>
              </a:rPr>
              <a:t>عادات استهلاك الأخبار أو </a:t>
            </a:r>
            <a:r>
              <a:rPr lang="ar-SA" sz="1700" dirty="0">
                <a:latin typeface="Alexandria SemiBold" pitchFamily="2" charset="-78"/>
                <a:cs typeface="Alexandria SemiBold" pitchFamily="2" charset="-78"/>
              </a:rPr>
              <a:t>التصويت في الانتخابات.</a:t>
            </a:r>
            <a:r>
              <a:rPr lang="ar-SA" sz="1600" dirty="0"/>
              <a:t> </a:t>
            </a:r>
            <a:endParaRPr lang="ar-SA" sz="17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84072"/>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429152"/>
            <a:ext cx="5013403"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 الرسالة الإعلامية وآليات التأثير النفسي</a:t>
            </a:r>
          </a:p>
        </p:txBody>
      </p:sp>
      <p:sp>
        <p:nvSpPr>
          <p:cNvPr id="12" name="Freeform 3"/>
          <p:cNvSpPr/>
          <p:nvPr/>
        </p:nvSpPr>
        <p:spPr>
          <a:xfrm>
            <a:off x="-1" y="4653642"/>
            <a:ext cx="2547258" cy="2204357"/>
          </a:xfrm>
          <a:custGeom>
            <a:avLst/>
            <a:gdLst/>
            <a:ahLst/>
            <a:cxnLst/>
            <a:rect l="l" t="t" r="r" b="b"/>
            <a:pathLst>
              <a:path w="11348431" h="6369307">
                <a:moveTo>
                  <a:pt x="0" y="0"/>
                </a:moveTo>
                <a:lnTo>
                  <a:pt x="11348431" y="0"/>
                </a:lnTo>
                <a:lnTo>
                  <a:pt x="11348431" y="6369307"/>
                </a:lnTo>
                <a:lnTo>
                  <a:pt x="0" y="6369307"/>
                </a:lnTo>
                <a:lnTo>
                  <a:pt x="0" y="0"/>
                </a:lnTo>
                <a:close/>
              </a:path>
            </a:pathLst>
          </a:custGeom>
          <a:blipFill>
            <a:blip r:embed="rId5"/>
            <a:stretch>
              <a:fillRect/>
            </a:stretch>
          </a:blipFill>
        </p:spPr>
      </p:sp>
    </p:spTree>
    <p:extLst>
      <p:ext uri="{BB962C8B-B14F-4D97-AF65-F5344CB8AC3E}">
        <p14:creationId xmlns:p14="http://schemas.microsoft.com/office/powerpoint/2010/main" val="305481036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34886" y="1963373"/>
            <a:ext cx="9488208" cy="44781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55271" y="1963372"/>
            <a:ext cx="9503229" cy="4478149"/>
          </a:xfrm>
          <a:prstGeom prst="rect">
            <a:avLst/>
          </a:prstGeom>
          <a:noFill/>
        </p:spPr>
        <p:txBody>
          <a:bodyPr wrap="square" rtlCol="0">
            <a:spAutoFit/>
          </a:bodyPr>
          <a:lstStyle/>
          <a:p>
            <a:pPr algn="r" rtl="1">
              <a:lnSpc>
                <a:spcPct val="150000"/>
              </a:lnSpc>
            </a:pPr>
            <a:r>
              <a:rPr lang="ar-SA" dirty="0" smtClean="0">
                <a:solidFill>
                  <a:srgbClr val="C00000"/>
                </a:solidFill>
                <a:latin typeface="Alexandria SemiBold" pitchFamily="2" charset="-78"/>
                <a:cs typeface="Alexandria SemiBold" pitchFamily="2" charset="-78"/>
              </a:rPr>
              <a:t>  </a:t>
            </a:r>
            <a:r>
              <a:rPr lang="ar-SA" sz="2000" dirty="0" smtClean="0">
                <a:solidFill>
                  <a:srgbClr val="C00000"/>
                </a:solidFill>
                <a:latin typeface="Alexandria SemiBold" pitchFamily="2" charset="-78"/>
                <a:cs typeface="Alexandria SemiBold" pitchFamily="2" charset="-78"/>
              </a:rPr>
              <a:t>أولًا: التأثيرات المعرفية: </a:t>
            </a:r>
          </a:p>
          <a:p>
            <a:pPr algn="r" rtl="1">
              <a:lnSpc>
                <a:spcPct val="150000"/>
              </a:lnSpc>
            </a:pPr>
            <a:r>
              <a:rPr lang="ar-SA" sz="1700" dirty="0" smtClean="0">
                <a:latin typeface="Alexandria SemiBold" pitchFamily="2" charset="-78"/>
                <a:cs typeface="Alexandria SemiBold" pitchFamily="2" charset="-78"/>
              </a:rPr>
              <a:t>هي مجموعة </a:t>
            </a:r>
            <a:r>
              <a:rPr lang="ar-SA" sz="1700" dirty="0">
                <a:latin typeface="Alexandria SemiBold" pitchFamily="2" charset="-78"/>
                <a:cs typeface="Alexandria SemiBold" pitchFamily="2" charset="-78"/>
              </a:rPr>
              <a:t>من </a:t>
            </a:r>
            <a:r>
              <a:rPr lang="ar-SA" sz="1700" dirty="0" smtClean="0">
                <a:latin typeface="Alexandria SemiBold" pitchFamily="2" charset="-78"/>
                <a:cs typeface="Alexandria SemiBold" pitchFamily="2" charset="-78"/>
              </a:rPr>
              <a:t>التغیرات </a:t>
            </a:r>
            <a:r>
              <a:rPr lang="ar-SA" sz="1700" dirty="0">
                <a:latin typeface="Alexandria SemiBold" pitchFamily="2" charset="-78"/>
                <a:cs typeface="Alexandria SemiBold" pitchFamily="2" charset="-78"/>
              </a:rPr>
              <a:t>المباشرة التـى </a:t>
            </a:r>
            <a:r>
              <a:rPr lang="ar-SA" sz="1700" dirty="0" smtClean="0">
                <a:latin typeface="Alexandria SemiBold" pitchFamily="2" charset="-78"/>
                <a:cs typeface="Alexandria SemiBold" pitchFamily="2" charset="-78"/>
              </a:rPr>
              <a:t>تطرأ على </a:t>
            </a:r>
            <a:r>
              <a:rPr lang="ar-SA" sz="1700" dirty="0">
                <a:latin typeface="Alexandria SemiBold" pitchFamily="2" charset="-78"/>
                <a:cs typeface="Alexandria SemiBold" pitchFamily="2" charset="-78"/>
              </a:rPr>
              <a:t>المستخدمين نتیجة تعرضهم لمحتوى معين عبر منصات الإعلام الرقمي، سواء كان التعـرض عارضـاً أو عمـدیاً علـى المدى الطویل. </a:t>
            </a:r>
            <a:r>
              <a:rPr lang="ar-SA" sz="1700" dirty="0" smtClean="0">
                <a:latin typeface="Alexandria SemiBold" pitchFamily="2" charset="-78"/>
                <a:cs typeface="Alexandria SemiBold" pitchFamily="2" charset="-78"/>
              </a:rPr>
              <a:t>وتُساهم التأثيرات </a:t>
            </a:r>
            <a:r>
              <a:rPr lang="ar-SA" sz="1700" dirty="0">
                <a:latin typeface="Alexandria SemiBold" pitchFamily="2" charset="-78"/>
                <a:cs typeface="Alexandria SemiBold" pitchFamily="2" charset="-78"/>
              </a:rPr>
              <a:t>المعرفية للرسائل </a:t>
            </a:r>
            <a:r>
              <a:rPr lang="ar-SA" sz="1700" dirty="0" smtClean="0">
                <a:latin typeface="Alexandria SemiBold" pitchFamily="2" charset="-78"/>
                <a:cs typeface="Alexandria SemiBold" pitchFamily="2" charset="-78"/>
              </a:rPr>
              <a:t>في تفسير كيفية </a:t>
            </a:r>
            <a:r>
              <a:rPr lang="ar-SA" sz="1700" dirty="0">
                <a:latin typeface="Alexandria SemiBold" pitchFamily="2" charset="-78"/>
                <a:cs typeface="Alexandria SemiBold" pitchFamily="2" charset="-78"/>
              </a:rPr>
              <a:t>إدراك </a:t>
            </a:r>
            <a:r>
              <a:rPr lang="ar-SA" sz="1700" dirty="0" smtClean="0">
                <a:latin typeface="Alexandria SemiBold" pitchFamily="2" charset="-78"/>
                <a:cs typeface="Alexandria SemiBold" pitchFamily="2" charset="-78"/>
              </a:rPr>
              <a:t>وفهم وتذكر الأفراد للرسائل الإعلامية. </a:t>
            </a:r>
          </a:p>
          <a:p>
            <a:pPr algn="r" rtl="1">
              <a:lnSpc>
                <a:spcPct val="150000"/>
              </a:lnSpc>
            </a:pPr>
            <a:r>
              <a:rPr lang="ar-SA" sz="1700" dirty="0" smtClean="0">
                <a:solidFill>
                  <a:srgbClr val="880002"/>
                </a:solidFill>
                <a:latin typeface="Alexandria SemiBold" pitchFamily="2" charset="-78"/>
                <a:cs typeface="Alexandria SemiBold" pitchFamily="2" charset="-78"/>
              </a:rPr>
              <a:t>مكونات </a:t>
            </a:r>
            <a:r>
              <a:rPr lang="ar-SA" sz="1700" dirty="0">
                <a:solidFill>
                  <a:srgbClr val="880002"/>
                </a:solidFill>
                <a:latin typeface="Alexandria SemiBold" pitchFamily="2" charset="-78"/>
                <a:cs typeface="Alexandria SemiBold" pitchFamily="2" charset="-78"/>
              </a:rPr>
              <a:t>نظام معالجة المعلومات: </a:t>
            </a:r>
          </a:p>
          <a:p>
            <a:pPr algn="r" rtl="1">
              <a:lnSpc>
                <a:spcPct val="150000"/>
              </a:lnSpc>
            </a:pPr>
            <a:r>
              <a:rPr lang="ar-SA" sz="1700" dirty="0">
                <a:latin typeface="Alexandria SemiBold" pitchFamily="2" charset="-78"/>
                <a:cs typeface="Alexandria SemiBold" pitchFamily="2" charset="-78"/>
              </a:rPr>
              <a:t>يتكون من الذاكرة الحسية والذاكرة العاملة والذاكرة طويلة المدى:</a:t>
            </a:r>
          </a:p>
          <a:p>
            <a:pPr marL="457200" indent="-282575" algn="r" rtl="1">
              <a:lnSpc>
                <a:spcPct val="150000"/>
              </a:lnSpc>
              <a:buFont typeface="+mj-lt"/>
              <a:buAutoNum type="arabicPeriod"/>
            </a:pPr>
            <a:r>
              <a:rPr lang="ar-SA" sz="1700" dirty="0">
                <a:solidFill>
                  <a:srgbClr val="E14D1F"/>
                </a:solidFill>
                <a:latin typeface="Alexandria SemiBold" pitchFamily="2" charset="-78"/>
                <a:cs typeface="Alexandria SemiBold" pitchFamily="2" charset="-78"/>
              </a:rPr>
              <a:t>الذاكرة الحسية: </a:t>
            </a:r>
            <a:r>
              <a:rPr lang="ar-SA" sz="1700" dirty="0">
                <a:latin typeface="Alexandria SemiBold" pitchFamily="2" charset="-78"/>
                <a:cs typeface="Alexandria SemiBold" pitchFamily="2" charset="-78"/>
              </a:rPr>
              <a:t>وتُعد المرحلة الأولى من معالجة المعلومات، حيث تستقبل المعلومات الحسية من مصادر مختلفة عبر الحواس المختلفة مثل الرؤية والسمع. وتتسم بأنها تحتفظ بالمعلومات لفترة قصيرة جدًا لمـدة لا تزیـد عـن خمس ثوان فقط، كما تمتـاز بقـدرتها علـى اسـتقبال كمیـات هائلة من المعلومات المسموعة أو المرئية</a:t>
            </a:r>
            <a:r>
              <a:rPr lang="ar-SA" sz="1700" dirty="0" smtClean="0">
                <a:latin typeface="Alexandria SemiBold" pitchFamily="2" charset="-78"/>
                <a:cs typeface="Alexandria SemiBold" pitchFamily="2" charset="-78"/>
              </a:rPr>
              <a: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84072"/>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429152"/>
            <a:ext cx="6548289"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التأثرات المعرفية: </a:t>
            </a:r>
            <a:r>
              <a:rPr lang="ar-SA" dirty="0">
                <a:solidFill>
                  <a:srgbClr val="E14D1F"/>
                </a:solidFill>
                <a:latin typeface="Alexandria SemiBold" pitchFamily="2" charset="-78"/>
                <a:cs typeface="Alexandria SemiBold" pitchFamily="2" charset="-78"/>
              </a:rPr>
              <a:t>معالجة المعلومات والمحتوى </a:t>
            </a:r>
            <a:r>
              <a:rPr lang="ar-SA" dirty="0" smtClean="0">
                <a:solidFill>
                  <a:srgbClr val="E14D1F"/>
                </a:solidFill>
                <a:latin typeface="Alexandria SemiBold" pitchFamily="2" charset="-78"/>
                <a:cs typeface="Alexandria SemiBold" pitchFamily="2" charset="-78"/>
              </a:rPr>
              <a:t>الخبري</a:t>
            </a:r>
            <a:endParaRPr lang="ar-SA" dirty="0">
              <a:solidFill>
                <a:srgbClr val="E14D1F"/>
              </a:solidFill>
              <a:latin typeface="Alexandria SemiBold" pitchFamily="2" charset="-78"/>
              <a:cs typeface="Alexandria SemiBold" pitchFamily="2" charset="-78"/>
            </a:endParaRPr>
          </a:p>
        </p:txBody>
      </p:sp>
      <p:pic>
        <p:nvPicPr>
          <p:cNvPr id="11" name="Picture 10"/>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53839" t="19286" r="5580" b="18334"/>
          <a:stretch/>
        </p:blipFill>
        <p:spPr>
          <a:xfrm flipH="1">
            <a:off x="35071" y="3280534"/>
            <a:ext cx="2426850" cy="2155372"/>
          </a:xfrm>
          <a:prstGeom prst="rect">
            <a:avLst/>
          </a:prstGeom>
        </p:spPr>
      </p:pic>
    </p:spTree>
    <p:extLst>
      <p:ext uri="{BB962C8B-B14F-4D97-AF65-F5344CB8AC3E}">
        <p14:creationId xmlns:p14="http://schemas.microsoft.com/office/powerpoint/2010/main" val="6342034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30829" y="1963373"/>
            <a:ext cx="9534578" cy="4257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14496" y="2146035"/>
            <a:ext cx="9650911" cy="4016484"/>
          </a:xfrm>
          <a:prstGeom prst="rect">
            <a:avLst/>
          </a:prstGeom>
          <a:noFill/>
        </p:spPr>
        <p:txBody>
          <a:bodyPr wrap="square" rtlCol="0">
            <a:spAutoFit/>
          </a:bodyPr>
          <a:lstStyle/>
          <a:p>
            <a:pPr marL="517525" indent="-342900" algn="r" rtl="1">
              <a:lnSpc>
                <a:spcPct val="150000"/>
              </a:lnSpc>
              <a:buFont typeface="+mj-lt"/>
              <a:buAutoNum type="arabicPeriod" startAt="2"/>
            </a:pPr>
            <a:r>
              <a:rPr lang="ar-SA" sz="1700" dirty="0" smtClean="0">
                <a:solidFill>
                  <a:srgbClr val="E14D1F"/>
                </a:solidFill>
                <a:latin typeface="Alexandria SemiBold" pitchFamily="2" charset="-78"/>
                <a:cs typeface="Alexandria SemiBold" pitchFamily="2" charset="-78"/>
              </a:rPr>
              <a:t>الذاكرة </a:t>
            </a:r>
            <a:r>
              <a:rPr lang="ar-SA" sz="1700" dirty="0">
                <a:solidFill>
                  <a:srgbClr val="E14D1F"/>
                </a:solidFill>
                <a:latin typeface="Alexandria SemiBold" pitchFamily="2" charset="-78"/>
                <a:cs typeface="Alexandria SemiBold" pitchFamily="2" charset="-78"/>
              </a:rPr>
              <a:t>العاملة: </a:t>
            </a:r>
            <a:r>
              <a:rPr lang="ar-SA" sz="1700" dirty="0">
                <a:latin typeface="Alexandria SemiBold" pitchFamily="2" charset="-78"/>
                <a:cs typeface="Alexandria SemiBold" pitchFamily="2" charset="-78"/>
              </a:rPr>
              <a:t>هى المسئولة عن نظام المعالجة النشط للمعلومات وتخزينها بشكل مؤقت لفترة قصيرة. وتتسم بالسعة المحدود، حيث يقوم الفرد فيها بتحليل المعلومات وتقييمها واتخاذ قرارات بناءً عليها. كما أنها حلقة الوصل بين الذاكرة الحسية والذاكرة طويلة المدى، فتقوم ربط المعلومات القادمة من الذاكرة الحسية بالمعلومات المسترجعة من الذاكرة طويلة المدى بشكل مستمر. لذا فهي </a:t>
            </a:r>
            <a:r>
              <a:rPr lang="ar-SA" sz="1700" dirty="0" smtClean="0">
                <a:latin typeface="Alexandria SemiBold" pitchFamily="2" charset="-78"/>
                <a:cs typeface="Alexandria SemiBold" pitchFamily="2" charset="-78"/>
              </a:rPr>
              <a:t>تعمل على معالجة </a:t>
            </a:r>
            <a:r>
              <a:rPr lang="ar-SA" sz="1700" dirty="0">
                <a:latin typeface="Alexandria SemiBold" pitchFamily="2" charset="-78"/>
                <a:cs typeface="Alexandria SemiBold" pitchFamily="2" charset="-78"/>
              </a:rPr>
              <a:t>المعلومات واسترجاعها. </a:t>
            </a:r>
            <a:endParaRPr lang="ar-SA" sz="1700" dirty="0" smtClean="0">
              <a:latin typeface="Alexandria SemiBold" pitchFamily="2" charset="-78"/>
              <a:cs typeface="Alexandria SemiBold" pitchFamily="2" charset="-78"/>
            </a:endParaRPr>
          </a:p>
          <a:p>
            <a:pPr marL="517525" indent="-342900" algn="r" rtl="1">
              <a:lnSpc>
                <a:spcPct val="150000"/>
              </a:lnSpc>
              <a:buFont typeface="+mj-lt"/>
              <a:buAutoNum type="arabicPeriod" startAt="2"/>
            </a:pPr>
            <a:r>
              <a:rPr lang="ar-SA" sz="1700" dirty="0">
                <a:solidFill>
                  <a:srgbClr val="E14D1F"/>
                </a:solidFill>
                <a:latin typeface="Alexandria SemiBold" pitchFamily="2" charset="-78"/>
                <a:cs typeface="Alexandria SemiBold" pitchFamily="2" charset="-78"/>
              </a:rPr>
              <a:t>الذاكرة طويلة المدى</a:t>
            </a:r>
            <a:r>
              <a:rPr lang="ar-SA" sz="1700" dirty="0">
                <a:latin typeface="Alexandria SemiBold" pitchFamily="2" charset="-78"/>
                <a:cs typeface="Alexandria SemiBold" pitchFamily="2" charset="-78"/>
              </a:rPr>
              <a:t>: تعتبر الـذاكرة طویلـة المـدى مخزنـاً دائمـاً للمعلومـات ذى السـعة غیـر المحـدودة، حيث تقـوم بحفـظ المعلومات لمدة لا تقل عن </a:t>
            </a:r>
            <a:r>
              <a:rPr lang="ar-SA" sz="1700" dirty="0" smtClean="0">
                <a:latin typeface="Alexandria SemiBold" pitchFamily="2" charset="-78"/>
                <a:cs typeface="Alexandria SemiBold" pitchFamily="2" charset="-78"/>
              </a:rPr>
              <a:t>ساعة ولفتـرة </a:t>
            </a:r>
            <a:r>
              <a:rPr lang="ar-SA" sz="1700" dirty="0">
                <a:latin typeface="Alexandria SemiBold" pitchFamily="2" charset="-78"/>
                <a:cs typeface="Alexandria SemiBold" pitchFamily="2" charset="-78"/>
              </a:rPr>
              <a:t>تـمتد إلـى سـنوات وعقـود، وتساعد في استرجاع المعرفة والخبرات السابقة. وتـستمد معلوماتهـا مـن الـذاكرة العاملـة ، لـذا یطلـق علیهـا أيضًا الـذاكرة المـستدیمة أو ذاكـرة الأحـداث البعیـدة.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84072"/>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383440" y="1429152"/>
            <a:ext cx="6548289"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التأثرات المعرفية: </a:t>
            </a:r>
            <a:r>
              <a:rPr lang="ar-SA" dirty="0">
                <a:solidFill>
                  <a:srgbClr val="E14D1F"/>
                </a:solidFill>
                <a:latin typeface="Alexandria SemiBold" pitchFamily="2" charset="-78"/>
                <a:cs typeface="Alexandria SemiBold" pitchFamily="2" charset="-78"/>
              </a:rPr>
              <a:t>معالجة المعلومات والمحتوى </a:t>
            </a:r>
            <a:r>
              <a:rPr lang="ar-SA" dirty="0" smtClean="0">
                <a:solidFill>
                  <a:srgbClr val="E14D1F"/>
                </a:solidFill>
                <a:latin typeface="Alexandria SemiBold" pitchFamily="2" charset="-78"/>
                <a:cs typeface="Alexandria SemiBold" pitchFamily="2" charset="-78"/>
              </a:rPr>
              <a:t>الخبري</a:t>
            </a:r>
            <a:endParaRPr lang="ar-SA" dirty="0">
              <a:solidFill>
                <a:srgbClr val="E14D1F"/>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62450177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71564" y="1963372"/>
            <a:ext cx="10293843" cy="4420699"/>
          </a:xfrm>
          <a:prstGeom prst="roundRect">
            <a:avLst>
              <a:gd name="adj" fmla="val 6140"/>
            </a:avLst>
          </a:prstGeom>
          <a:solidFill>
            <a:srgbClr val="3D3B42"/>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p:cNvPicPr>
            <a:picLocks noChangeAspect="1"/>
          </p:cNvPicPr>
          <p:nvPr/>
        </p:nvPicPr>
        <p:blipFill rotWithShape="1">
          <a:blip r:embed="rId3">
            <a:extLst>
              <a:ext uri="{28A0092B-C50C-407E-A947-70E740481C1C}">
                <a14:useLocalDpi xmlns:a14="http://schemas.microsoft.com/office/drawing/2010/main" val="0"/>
              </a:ext>
            </a:extLst>
          </a:blip>
          <a:srcRect l="6294" t="11668" r="3974" b="11904"/>
          <a:stretch/>
        </p:blipFill>
        <p:spPr>
          <a:xfrm>
            <a:off x="1190678" y="2051693"/>
            <a:ext cx="9863765" cy="4202150"/>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84072"/>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5609781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03621" y="1963372"/>
            <a:ext cx="9532465" cy="44319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98495" y="1915553"/>
            <a:ext cx="9591668" cy="4547399"/>
          </a:xfrm>
          <a:prstGeom prst="rect">
            <a:avLst/>
          </a:prstGeom>
          <a:noFill/>
        </p:spPr>
        <p:txBody>
          <a:bodyPr wrap="square" rtlCol="0">
            <a:spAutoFit/>
          </a:bodyPr>
          <a:lstStyle/>
          <a:p>
            <a:pPr algn="r" rtl="1">
              <a:lnSpc>
                <a:spcPct val="150000"/>
              </a:lnSpc>
            </a:pPr>
            <a:r>
              <a:rPr lang="ar-SA" sz="2000" dirty="0" smtClean="0">
                <a:solidFill>
                  <a:srgbClr val="98481C"/>
                </a:solidFill>
                <a:latin typeface="Alexandria SemiBold" pitchFamily="2" charset="-78"/>
                <a:cs typeface="Alexandria SemiBold" pitchFamily="2" charset="-78"/>
              </a:rPr>
              <a:t>2- </a:t>
            </a:r>
            <a:r>
              <a:rPr lang="ar-SA" dirty="0" smtClean="0">
                <a:solidFill>
                  <a:srgbClr val="98481C"/>
                </a:solidFill>
                <a:latin typeface="Alexandria SemiBold" pitchFamily="2" charset="-78"/>
                <a:cs typeface="Alexandria SemiBold" pitchFamily="2" charset="-78"/>
              </a:rPr>
              <a:t>كيف يعالج المستخدمون الأخبار الرقمية؟</a:t>
            </a:r>
          </a:p>
          <a:p>
            <a:pPr algn="r" rtl="1">
              <a:lnSpc>
                <a:spcPct val="150000"/>
              </a:lnSpc>
            </a:pPr>
            <a:r>
              <a:rPr lang="ar-SA" dirty="0" smtClean="0">
                <a:latin typeface="Alexandria SemiBold" pitchFamily="2" charset="-78"/>
                <a:cs typeface="Alexandria SemiBold" pitchFamily="2" charset="-78"/>
              </a:rPr>
              <a:t>   </a:t>
            </a:r>
            <a:r>
              <a:rPr lang="ar-SA" sz="1700" dirty="0" smtClean="0">
                <a:latin typeface="Alexandria SemiBold" pitchFamily="2" charset="-78"/>
                <a:cs typeface="Alexandria SemiBold" pitchFamily="2" charset="-78"/>
              </a:rPr>
              <a:t>معالجة </a:t>
            </a:r>
            <a:r>
              <a:rPr lang="ar-SA" sz="1700" dirty="0">
                <a:latin typeface="Alexandria SemiBold" pitchFamily="2" charset="-78"/>
                <a:cs typeface="Alexandria SemiBold" pitchFamily="2" charset="-78"/>
              </a:rPr>
              <a:t>المعلومات </a:t>
            </a:r>
            <a:r>
              <a:rPr lang="ar-SA" sz="1700" dirty="0" smtClean="0">
                <a:latin typeface="Alexandria SemiBold" pitchFamily="2" charset="-78"/>
                <a:cs typeface="Alexandria SemiBold" pitchFamily="2" charset="-78"/>
              </a:rPr>
              <a:t>الرقمية </a:t>
            </a:r>
            <a:r>
              <a:rPr lang="ar-SA" sz="1700" dirty="0">
                <a:latin typeface="Alexandria SemiBold" pitchFamily="2" charset="-78"/>
                <a:cs typeface="Alexandria SemiBold" pitchFamily="2" charset="-78"/>
              </a:rPr>
              <a:t>هي عملية معقدة </a:t>
            </a:r>
            <a:r>
              <a:rPr lang="ar-SA" sz="1700" dirty="0" smtClean="0">
                <a:latin typeface="Alexandria SemiBold" pitchFamily="2" charset="-78"/>
                <a:cs typeface="Alexandria SemiBold" pitchFamily="2" charset="-78"/>
              </a:rPr>
              <a:t>يقوم فيها العقل </a:t>
            </a:r>
            <a:r>
              <a:rPr lang="ar-SA" sz="1700" dirty="0">
                <a:latin typeface="Alexandria SemiBold" pitchFamily="2" charset="-78"/>
                <a:cs typeface="Alexandria SemiBold" pitchFamily="2" charset="-78"/>
              </a:rPr>
              <a:t>البشري بتفسير </a:t>
            </a:r>
            <a:r>
              <a:rPr lang="ar-SA" sz="1700" dirty="0" smtClean="0">
                <a:latin typeface="Alexandria SemiBold" pitchFamily="2" charset="-78"/>
                <a:cs typeface="Alexandria SemiBold" pitchFamily="2" charset="-78"/>
              </a:rPr>
              <a:t>وتحليل وفهم </a:t>
            </a:r>
            <a:r>
              <a:rPr lang="ar-SA" sz="1700" dirty="0">
                <a:latin typeface="Alexandria SemiBold" pitchFamily="2" charset="-78"/>
                <a:cs typeface="Alexandria SemiBold" pitchFamily="2" charset="-78"/>
              </a:rPr>
              <a:t>المعلومات التي يتلقاها من </a:t>
            </a:r>
            <a:r>
              <a:rPr lang="ar-SA" sz="1700" dirty="0" smtClean="0">
                <a:latin typeface="Alexandria SemiBold" pitchFamily="2" charset="-78"/>
                <a:cs typeface="Alexandria SemiBold" pitchFamily="2" charset="-78"/>
              </a:rPr>
              <a:t>منصات الإعلام الرقمي. وتتم عملية المعالجة المعلومات على عدة مراحل هي: </a:t>
            </a:r>
            <a:endParaRPr lang="ar-SA" sz="1700" dirty="0">
              <a:solidFill>
                <a:srgbClr val="0070C0"/>
              </a:solidFill>
              <a:latin typeface="Alexandria SemiBold" pitchFamily="2" charset="-78"/>
              <a:cs typeface="Alexandria SemiBold" pitchFamily="2" charset="-78"/>
            </a:endParaRPr>
          </a:p>
          <a:p>
            <a:pPr marL="342900" indent="-222250" algn="r" rtl="1">
              <a:lnSpc>
                <a:spcPct val="150000"/>
              </a:lnSpc>
              <a:buFont typeface="+mj-lt"/>
              <a:buAutoNum type="arabicPeriod"/>
            </a:pPr>
            <a:r>
              <a:rPr lang="ar-SA" sz="1700" dirty="0" smtClean="0">
                <a:solidFill>
                  <a:srgbClr val="0070C0"/>
                </a:solidFill>
                <a:latin typeface="Alexandria SemiBold" pitchFamily="2" charset="-78"/>
                <a:cs typeface="Alexandria SemiBold" pitchFamily="2" charset="-78"/>
              </a:rPr>
              <a:t>مرحلة استقبال المعلومات: </a:t>
            </a:r>
            <a:r>
              <a:rPr lang="ar-SA" sz="1700" dirty="0">
                <a:latin typeface="Alexandria SemiBold" pitchFamily="2" charset="-78"/>
                <a:cs typeface="Alexandria SemiBold" pitchFamily="2" charset="-78"/>
              </a:rPr>
              <a:t>في هذه المرحلة، يتم استقبال المعلومات من </a:t>
            </a:r>
            <a:r>
              <a:rPr lang="ar-SA" sz="1700" dirty="0" smtClean="0">
                <a:latin typeface="Alexandria SemiBold" pitchFamily="2" charset="-78"/>
                <a:cs typeface="Alexandria SemiBold" pitchFamily="2" charset="-78"/>
              </a:rPr>
              <a:t>المصادر المختلفة عبر </a:t>
            </a:r>
            <a:r>
              <a:rPr lang="ar-SA" sz="1700" dirty="0">
                <a:latin typeface="Alexandria SemiBold" pitchFamily="2" charset="-78"/>
                <a:cs typeface="Alexandria SemiBold" pitchFamily="2" charset="-78"/>
              </a:rPr>
              <a:t>الحواس المختلفة مثل السمع والرؤية</a:t>
            </a:r>
            <a:r>
              <a:rPr lang="ar-SA" sz="1700" dirty="0" smtClean="0">
                <a:latin typeface="Alexandria SemiBold" pitchFamily="2" charset="-78"/>
                <a:cs typeface="Alexandria SemiBold" pitchFamily="2" charset="-78"/>
              </a:rPr>
              <a:t>.</a:t>
            </a:r>
          </a:p>
          <a:p>
            <a:pPr marL="342900" indent="-222250" algn="r" rtl="1">
              <a:lnSpc>
                <a:spcPct val="150000"/>
              </a:lnSpc>
              <a:buFont typeface="+mj-lt"/>
              <a:buAutoNum type="arabicPeriod"/>
            </a:pPr>
            <a:r>
              <a:rPr lang="ar-SA" sz="1700" dirty="0">
                <a:solidFill>
                  <a:srgbClr val="0070C0"/>
                </a:solidFill>
                <a:latin typeface="Alexandria SemiBold" pitchFamily="2" charset="-78"/>
                <a:cs typeface="Alexandria SemiBold" pitchFamily="2" charset="-78"/>
              </a:rPr>
              <a:t>مرحلة تحليل </a:t>
            </a:r>
            <a:r>
              <a:rPr lang="ar-SA" sz="1700" dirty="0" smtClean="0">
                <a:solidFill>
                  <a:srgbClr val="0070C0"/>
                </a:solidFill>
                <a:latin typeface="Alexandria SemiBold" pitchFamily="2" charset="-78"/>
                <a:cs typeface="Alexandria SemiBold" pitchFamily="2" charset="-78"/>
              </a:rPr>
              <a:t>المعلومات: </a:t>
            </a:r>
            <a:r>
              <a:rPr lang="ar-SA" sz="1700" dirty="0" smtClean="0">
                <a:latin typeface="Alexandria SemiBold" pitchFamily="2" charset="-78"/>
                <a:cs typeface="Alexandria SemiBold" pitchFamily="2" charset="-78"/>
              </a:rPr>
              <a:t>يقوم </a:t>
            </a:r>
            <a:r>
              <a:rPr lang="ar-SA" sz="1700" dirty="0">
                <a:latin typeface="Alexandria SemiBold" pitchFamily="2" charset="-78"/>
                <a:cs typeface="Alexandria SemiBold" pitchFamily="2" charset="-78"/>
              </a:rPr>
              <a:t>المستخدمون بتحليلها لفهم محتواها ومعناها. </a:t>
            </a:r>
            <a:r>
              <a:rPr lang="ar-SA" sz="1700" dirty="0" smtClean="0">
                <a:latin typeface="Alexandria SemiBold" pitchFamily="2" charset="-78"/>
                <a:cs typeface="Alexandria SemiBold" pitchFamily="2" charset="-78"/>
              </a:rPr>
              <a:t>ويتضمن </a:t>
            </a:r>
            <a:r>
              <a:rPr lang="ar-SA" sz="1700" dirty="0">
                <a:latin typeface="Alexandria SemiBold" pitchFamily="2" charset="-78"/>
                <a:cs typeface="Alexandria SemiBold" pitchFamily="2" charset="-78"/>
              </a:rPr>
              <a:t>ذلك تقييم مصداقية المصادر وفهم السياق الذي </a:t>
            </a:r>
            <a:r>
              <a:rPr lang="ar-SA" sz="1700" dirty="0" smtClean="0">
                <a:latin typeface="Alexandria SemiBold" pitchFamily="2" charset="-78"/>
                <a:cs typeface="Alexandria SemiBold" pitchFamily="2" charset="-78"/>
              </a:rPr>
              <a:t>يتم </a:t>
            </a:r>
            <a:r>
              <a:rPr lang="ar-SA" sz="1700" dirty="0">
                <a:latin typeface="Alexandria SemiBold" pitchFamily="2" charset="-78"/>
                <a:cs typeface="Alexandria SemiBold" pitchFamily="2" charset="-78"/>
              </a:rPr>
              <a:t>فيه تقديم </a:t>
            </a:r>
            <a:r>
              <a:rPr lang="ar-SA" sz="1700" dirty="0" smtClean="0">
                <a:latin typeface="Alexandria SemiBold" pitchFamily="2" charset="-78"/>
                <a:cs typeface="Alexandria SemiBold" pitchFamily="2" charset="-78"/>
              </a:rPr>
              <a:t>المعلومات.</a:t>
            </a:r>
          </a:p>
          <a:p>
            <a:pPr marL="342900" indent="-222250" algn="r" rtl="1">
              <a:lnSpc>
                <a:spcPct val="150000"/>
              </a:lnSpc>
              <a:buFont typeface="+mj-lt"/>
              <a:buAutoNum type="arabicPeriod"/>
            </a:pPr>
            <a:r>
              <a:rPr lang="ar-SA" sz="1700" dirty="0" smtClean="0">
                <a:solidFill>
                  <a:srgbClr val="0070C0"/>
                </a:solidFill>
                <a:latin typeface="Alexandria SemiBold" pitchFamily="2" charset="-78"/>
                <a:cs typeface="Alexandria SemiBold" pitchFamily="2" charset="-78"/>
              </a:rPr>
              <a:t>مرحلة </a:t>
            </a:r>
            <a:r>
              <a:rPr lang="ar-SA" sz="1700" dirty="0">
                <a:solidFill>
                  <a:srgbClr val="0070C0"/>
                </a:solidFill>
                <a:latin typeface="Alexandria SemiBold" pitchFamily="2" charset="-78"/>
                <a:cs typeface="Alexandria SemiBold" pitchFamily="2" charset="-78"/>
              </a:rPr>
              <a:t>تخزين </a:t>
            </a:r>
            <a:r>
              <a:rPr lang="ar-SA" sz="1700" dirty="0" smtClean="0">
                <a:solidFill>
                  <a:srgbClr val="0070C0"/>
                </a:solidFill>
                <a:latin typeface="Alexandria SemiBold" pitchFamily="2" charset="-78"/>
                <a:cs typeface="Alexandria SemiBold" pitchFamily="2" charset="-78"/>
              </a:rPr>
              <a:t>المعلومات </a:t>
            </a:r>
            <a:r>
              <a:rPr lang="ar-SA" sz="1700" dirty="0" smtClean="0">
                <a:latin typeface="Alexandria SemiBold" pitchFamily="2" charset="-78"/>
                <a:cs typeface="Alexandria SemiBold" pitchFamily="2" charset="-78"/>
              </a:rPr>
              <a:t>في </a:t>
            </a:r>
            <a:r>
              <a:rPr lang="ar-SA" sz="1700" dirty="0">
                <a:latin typeface="Alexandria SemiBold" pitchFamily="2" charset="-78"/>
                <a:cs typeface="Alexandria SemiBold" pitchFamily="2" charset="-78"/>
              </a:rPr>
              <a:t>الذاكرة لاستخدامها </a:t>
            </a:r>
            <a:r>
              <a:rPr lang="ar-SA" sz="1700" dirty="0" smtClean="0">
                <a:latin typeface="Alexandria SemiBold" pitchFamily="2" charset="-78"/>
                <a:cs typeface="Alexandria SemiBold" pitchFamily="2" charset="-78"/>
              </a:rPr>
              <a:t>لاحقًا.</a:t>
            </a:r>
          </a:p>
          <a:p>
            <a:pPr marL="342900" indent="-222250" algn="r" rtl="1">
              <a:lnSpc>
                <a:spcPct val="150000"/>
              </a:lnSpc>
              <a:buFont typeface="+mj-lt"/>
              <a:buAutoNum type="arabicPeriod"/>
            </a:pPr>
            <a:r>
              <a:rPr lang="ar-SA" sz="1700" dirty="0" smtClean="0">
                <a:solidFill>
                  <a:srgbClr val="0070C0"/>
                </a:solidFill>
                <a:latin typeface="Alexandria SemiBold" pitchFamily="2" charset="-78"/>
                <a:cs typeface="Alexandria SemiBold" pitchFamily="2" charset="-78"/>
              </a:rPr>
              <a:t>مرحلة </a:t>
            </a:r>
            <a:r>
              <a:rPr lang="ar-SA" sz="1700" dirty="0">
                <a:solidFill>
                  <a:srgbClr val="0070C0"/>
                </a:solidFill>
                <a:latin typeface="Alexandria SemiBold" pitchFamily="2" charset="-78"/>
                <a:cs typeface="Alexandria SemiBold" pitchFamily="2" charset="-78"/>
              </a:rPr>
              <a:t>الاسترجاع المعلومات عند </a:t>
            </a:r>
            <a:r>
              <a:rPr lang="ar-SA" sz="1700" dirty="0" smtClean="0">
                <a:solidFill>
                  <a:srgbClr val="0070C0"/>
                </a:solidFill>
                <a:latin typeface="Alexandria SemiBold" pitchFamily="2" charset="-78"/>
                <a:cs typeface="Alexandria SemiBold" pitchFamily="2" charset="-78"/>
              </a:rPr>
              <a:t>الحاجة: </a:t>
            </a:r>
            <a:r>
              <a:rPr lang="ar-SA" sz="1700" dirty="0">
                <a:latin typeface="Alexandria SemiBold" pitchFamily="2" charset="-78"/>
                <a:cs typeface="Alexandria SemiBold" pitchFamily="2" charset="-78"/>
              </a:rPr>
              <a:t>عندما يحتاج المستخدم إلى معلومات معينة، يقوم باسترجاعها من الذاكرة طويلة المدى أو الذاكرة </a:t>
            </a:r>
            <a:r>
              <a:rPr lang="ar-SA" sz="1700" dirty="0" smtClean="0">
                <a:latin typeface="Alexandria SemiBold" pitchFamily="2" charset="-78"/>
                <a:cs typeface="Alexandria SemiBold" pitchFamily="2" charset="-78"/>
              </a:rPr>
              <a:t>العاملة.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84072"/>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383440" y="1429152"/>
            <a:ext cx="6548289"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التأثرات المعرفية: </a:t>
            </a:r>
            <a:r>
              <a:rPr lang="ar-SA" dirty="0">
                <a:solidFill>
                  <a:srgbClr val="E14D1F"/>
                </a:solidFill>
                <a:latin typeface="Alexandria SemiBold" pitchFamily="2" charset="-78"/>
                <a:cs typeface="Alexandria SemiBold" pitchFamily="2" charset="-78"/>
              </a:rPr>
              <a:t>معالجة المعلومات والمحتوى </a:t>
            </a:r>
            <a:r>
              <a:rPr lang="ar-SA" dirty="0" smtClean="0">
                <a:solidFill>
                  <a:srgbClr val="E14D1F"/>
                </a:solidFill>
                <a:latin typeface="Alexandria SemiBold" pitchFamily="2" charset="-78"/>
                <a:cs typeface="Alexandria SemiBold" pitchFamily="2" charset="-78"/>
              </a:rPr>
              <a:t>الخبري</a:t>
            </a:r>
            <a:endParaRPr lang="ar-SA" dirty="0">
              <a:solidFill>
                <a:srgbClr val="E14D1F"/>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27997686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23690" y="1894652"/>
            <a:ext cx="9769596" cy="4587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92086" y="2775756"/>
            <a:ext cx="9398821" cy="3739485"/>
          </a:xfrm>
          <a:prstGeom prst="rect">
            <a:avLst/>
          </a:prstGeom>
          <a:noFill/>
        </p:spPr>
        <p:txBody>
          <a:bodyPr wrap="square" rtlCol="0">
            <a:spAutoFit/>
          </a:bodyPr>
          <a:lstStyle/>
          <a:p>
            <a:pPr algn="r" rtl="1">
              <a:lnSpc>
                <a:spcPct val="150000"/>
              </a:lnSpc>
            </a:pPr>
            <a:endParaRPr lang="ar-SA" sz="200" dirty="0">
              <a:latin typeface="Alexandria SemiBold" pitchFamily="2" charset="-78"/>
              <a:cs typeface="Alexandria SemiBold" pitchFamily="2" charset="-78"/>
            </a:endParaRPr>
          </a:p>
          <a:p>
            <a:pPr algn="r" rtl="1">
              <a:lnSpc>
                <a:spcPct val="150000"/>
              </a:lnSpc>
            </a:pPr>
            <a:r>
              <a:rPr lang="ar-SA" sz="1700" dirty="0" smtClean="0">
                <a:latin typeface="Alexandria SemiBold" pitchFamily="2" charset="-78"/>
                <a:cs typeface="Alexandria SemiBold" pitchFamily="2" charset="-78"/>
              </a:rPr>
              <a:t>     ويعد من </a:t>
            </a:r>
            <a:r>
              <a:rPr lang="ar-SA" sz="1700" dirty="0">
                <a:latin typeface="Alexandria SemiBold" pitchFamily="2" charset="-78"/>
                <a:cs typeface="Alexandria SemiBold" pitchFamily="2" charset="-78"/>
              </a:rPr>
              <a:t>النماذج الحدیثة التى تفرعت مـن نظریـة تمثیـل </a:t>
            </a:r>
            <a:r>
              <a:rPr lang="ar-SA" sz="1700" dirty="0" smtClean="0">
                <a:latin typeface="Alexandria SemiBold" pitchFamily="2" charset="-78"/>
                <a:cs typeface="Alexandria SemiBold" pitchFamily="2" charset="-78"/>
              </a:rPr>
              <a:t>المعلومـات، والتي ساعدت فى </a:t>
            </a:r>
            <a:r>
              <a:rPr lang="ar-SA" sz="1700" dirty="0">
                <a:latin typeface="Alexandria SemiBold" pitchFamily="2" charset="-78"/>
                <a:cs typeface="Alexandria SemiBold" pitchFamily="2" charset="-78"/>
              </a:rPr>
              <a:t>تفسیر كیفیة تخصیص </a:t>
            </a:r>
            <a:r>
              <a:rPr lang="ar-SA" sz="1700" dirty="0" smtClean="0">
                <a:latin typeface="Alexandria SemiBold" pitchFamily="2" charset="-78"/>
                <a:cs typeface="Alexandria SemiBold" pitchFamily="2" charset="-78"/>
              </a:rPr>
              <a:t>الأفراد </a:t>
            </a:r>
            <a:r>
              <a:rPr lang="ar-SA" sz="1700" dirty="0">
                <a:latin typeface="Alexandria SemiBold" pitchFamily="2" charset="-78"/>
                <a:cs typeface="Alexandria SemiBold" pitchFamily="2" charset="-78"/>
              </a:rPr>
              <a:t>مواردهم المعرفیة لتمثیل الرسائل </a:t>
            </a:r>
            <a:r>
              <a:rPr lang="ar-SA" sz="1700" dirty="0" smtClean="0">
                <a:latin typeface="Alexandria SemiBold" pitchFamily="2" charset="-78"/>
                <a:cs typeface="Alexandria SemiBold" pitchFamily="2" charset="-78"/>
              </a:rPr>
              <a:t>الرقمية.</a:t>
            </a:r>
          </a:p>
          <a:p>
            <a:pPr algn="r" rtl="1">
              <a:lnSpc>
                <a:spcPct val="150000"/>
              </a:lnSpc>
            </a:pPr>
            <a:r>
              <a:rPr lang="ar-SA" sz="1700" dirty="0" smtClean="0">
                <a:solidFill>
                  <a:srgbClr val="0070C0"/>
                </a:solidFill>
                <a:latin typeface="Alexandria SemiBold" pitchFamily="2" charset="-78"/>
                <a:cs typeface="Alexandria SemiBold" pitchFamily="2" charset="-78"/>
              </a:rPr>
              <a:t> فروض نموذج السعة المحدودة لتمثيل المعلومات: </a:t>
            </a:r>
          </a:p>
          <a:p>
            <a:pPr marL="577850" lvl="1" indent="-295275" algn="r" rtl="1">
              <a:lnSpc>
                <a:spcPct val="150000"/>
              </a:lnSpc>
              <a:buClr>
                <a:srgbClr val="0070C0"/>
              </a:buClr>
              <a:buFont typeface="+mj-lt"/>
              <a:buAutoNum type="arabicPeriod"/>
            </a:pPr>
            <a:r>
              <a:rPr lang="ar-SA" sz="1700" dirty="0" smtClean="0">
                <a:latin typeface="Alexandria SemiBold" pitchFamily="2" charset="-78"/>
                <a:cs typeface="Alexandria SemiBold" pitchFamily="2" charset="-78"/>
              </a:rPr>
              <a:t>الأفرد لدیهم سعة محدودة لتمثیل المعلومات؛ فتمثیل المعلومات یحتاج إلى مـوارد معرفية وقـدارت عقلیـة مثل الإدارك والترمیـز والفهـم والتـذكر، وعندما تكـون </a:t>
            </a:r>
            <a:r>
              <a:rPr lang="ar-SA" sz="1700" dirty="0">
                <a:latin typeface="Alexandria SemiBold" pitchFamily="2" charset="-78"/>
                <a:cs typeface="Alexandria SemiBold" pitchFamily="2" charset="-78"/>
              </a:rPr>
              <a:t>هـذه المـوارد المتاحـة غیـر كافیـة فـإن تمثیـل المعلومـات لـن یتم </a:t>
            </a:r>
            <a:r>
              <a:rPr lang="ar-SA" sz="1700" dirty="0" smtClean="0">
                <a:latin typeface="Alexandria SemiBold" pitchFamily="2" charset="-78"/>
                <a:cs typeface="Alexandria SemiBold" pitchFamily="2" charset="-78"/>
              </a:rPr>
              <a:t>بكفاءة.</a:t>
            </a:r>
          </a:p>
          <a:p>
            <a:pPr marL="577850" lvl="1" indent="-295275" algn="r" rtl="1">
              <a:lnSpc>
                <a:spcPct val="150000"/>
              </a:lnSpc>
              <a:buClr>
                <a:srgbClr val="0070C0"/>
              </a:buClr>
              <a:buFont typeface="+mj-lt"/>
              <a:buAutoNum type="arabicPeriod"/>
            </a:pPr>
            <a:r>
              <a:rPr lang="ar-SA" sz="1700" dirty="0" smtClean="0">
                <a:latin typeface="Alexandria SemiBold" pitchFamily="2" charset="-78"/>
                <a:cs typeface="Alexandria SemiBold" pitchFamily="2" charset="-78"/>
              </a:rPr>
              <a:t>توزيع الانتباه </a:t>
            </a:r>
            <a:r>
              <a:rPr lang="en-US" sz="1600" dirty="0" smtClean="0">
                <a:latin typeface="Alexandria Light" pitchFamily="2" charset="-78"/>
                <a:cs typeface="Alexandria Light" pitchFamily="2" charset="-78"/>
              </a:rPr>
              <a:t>S</a:t>
            </a:r>
            <a:r>
              <a:rPr lang="en-US" dirty="0" smtClean="0">
                <a:latin typeface="Alexandria Light" pitchFamily="2" charset="-78"/>
                <a:cs typeface="Alexandria Light" pitchFamily="2" charset="-78"/>
              </a:rPr>
              <a:t>plit-Attention</a:t>
            </a:r>
            <a:r>
              <a:rPr lang="ar-SA" sz="2000" dirty="0">
                <a:latin typeface="Alexandria Light" pitchFamily="2" charset="-78"/>
                <a:cs typeface="Alexandria Light" pitchFamily="2" charset="-78"/>
              </a:rPr>
              <a:t>:</a:t>
            </a:r>
            <a:r>
              <a:rPr lang="ar-SA" sz="1700" dirty="0" smtClean="0">
                <a:latin typeface="Alexandria Light" pitchFamily="2" charset="-78"/>
                <a:cs typeface="Alexandria Light" pitchFamily="2" charset="-78"/>
              </a:rPr>
              <a:t> </a:t>
            </a:r>
            <a:r>
              <a:rPr lang="ar-SA" sz="1700" dirty="0" smtClean="0">
                <a:latin typeface="Alexandria SemiBold" pitchFamily="2" charset="-78"/>
                <a:cs typeface="Alexandria SemiBold" pitchFamily="2" charset="-78"/>
              </a:rPr>
              <a:t>يتطلب </a:t>
            </a:r>
            <a:r>
              <a:rPr lang="ar-SA" sz="1700" dirty="0">
                <a:latin typeface="Alexandria SemiBold" pitchFamily="2" charset="-78"/>
                <a:cs typeface="Alexandria SemiBold" pitchFamily="2" charset="-78"/>
              </a:rPr>
              <a:t>استهلاك المحتوى الإعلامي من الأفراد توزيع </a:t>
            </a:r>
            <a:r>
              <a:rPr lang="ar-SA" sz="1700" dirty="0" smtClean="0">
                <a:latin typeface="Alexandria SemiBold" pitchFamily="2" charset="-78"/>
                <a:cs typeface="Alexandria SemiBold" pitchFamily="2" charset="-78"/>
              </a:rPr>
              <a:t>انتباههم على </a:t>
            </a:r>
            <a:r>
              <a:rPr lang="ar-SA" sz="1700" dirty="0">
                <a:latin typeface="Alexandria SemiBold" pitchFamily="2" charset="-78"/>
                <a:cs typeface="Alexandria SemiBold" pitchFamily="2" charset="-78"/>
              </a:rPr>
              <a:t>عدة عناصر (مثل النصوص، الصور، الفيديوهات، </a:t>
            </a:r>
            <a:r>
              <a:rPr lang="ar-SA" sz="1700" dirty="0" smtClean="0">
                <a:latin typeface="Alexandria SemiBold" pitchFamily="2" charset="-78"/>
                <a:cs typeface="Alexandria SemiBold" pitchFamily="2" charset="-78"/>
              </a:rPr>
              <a:t>والإشعارات)، كما أن توزيع </a:t>
            </a:r>
            <a:r>
              <a:rPr lang="ar-SA" sz="1700" dirty="0">
                <a:latin typeface="Alexandria SemiBold" pitchFamily="2" charset="-78"/>
                <a:cs typeface="Alexandria SemiBold" pitchFamily="2" charset="-78"/>
              </a:rPr>
              <a:t>الانتباه بشكل غير متوازن يمكن أن يؤثر سلبًا على معالجة المعلومات.</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84072"/>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359284" y="1433627"/>
            <a:ext cx="7336304" cy="461024"/>
          </a:xfrm>
          <a:prstGeom prst="rect">
            <a:avLst/>
          </a:prstGeom>
        </p:spPr>
        <p:txBody>
          <a:bodyPr wrap="square">
            <a:spAutoFit/>
          </a:bodyPr>
          <a:lstStyle/>
          <a:p>
            <a:pPr algn="r" rtl="1">
              <a:lnSpc>
                <a:spcPct val="150000"/>
              </a:lnSpc>
            </a:pPr>
            <a:r>
              <a:rPr lang="ar-SA" dirty="0">
                <a:solidFill>
                  <a:srgbClr val="C00000"/>
                </a:solidFill>
                <a:latin typeface="Alexandria SemiBold" pitchFamily="2" charset="-78"/>
                <a:cs typeface="Alexandria SemiBold" pitchFamily="2" charset="-78"/>
              </a:rPr>
              <a:t>نظريات معالجة المعلومات: </a:t>
            </a:r>
            <a:r>
              <a:rPr lang="en-US" dirty="0">
                <a:solidFill>
                  <a:srgbClr val="C00000"/>
                </a:solidFill>
                <a:latin typeface="Alexandria SemiBold" pitchFamily="2" charset="-78"/>
                <a:cs typeface="Alexandria SemiBold" pitchFamily="2" charset="-78"/>
              </a:rPr>
              <a:t>Theories of Information Processing</a:t>
            </a:r>
            <a:endParaRPr lang="ar-SA" sz="700" dirty="0">
              <a:solidFill>
                <a:srgbClr val="C00000"/>
              </a:solidFill>
              <a:latin typeface="Alexandria SemiBold" pitchFamily="2" charset="-78"/>
              <a:cs typeface="Alexandria SemiBold" pitchFamily="2" charset="-78"/>
            </a:endParaRPr>
          </a:p>
        </p:txBody>
      </p:sp>
      <p:sp>
        <p:nvSpPr>
          <p:cNvPr id="8" name="Rectangle 7"/>
          <p:cNvSpPr/>
          <p:nvPr/>
        </p:nvSpPr>
        <p:spPr>
          <a:xfrm>
            <a:off x="3249386" y="1968064"/>
            <a:ext cx="7492434" cy="923330"/>
          </a:xfrm>
          <a:prstGeom prst="rect">
            <a:avLst/>
          </a:prstGeom>
          <a:solidFill>
            <a:schemeClr val="accent2">
              <a:lumMod val="20000"/>
              <a:lumOff val="80000"/>
            </a:schemeClr>
          </a:solidFill>
        </p:spPr>
        <p:txBody>
          <a:bodyPr wrap="square">
            <a:spAutoFit/>
          </a:bodyPr>
          <a:lstStyle/>
          <a:p>
            <a:pPr marL="342900" indent="-342900" algn="r" rtl="1">
              <a:lnSpc>
                <a:spcPct val="150000"/>
              </a:lnSpc>
              <a:buFont typeface="+mj-lt"/>
              <a:buAutoNum type="arabicPeriod"/>
            </a:pPr>
            <a:r>
              <a:rPr lang="ar-SA" dirty="0" smtClean="0">
                <a:solidFill>
                  <a:srgbClr val="880002"/>
                </a:solidFill>
                <a:latin typeface="Alexandria SemiBold" pitchFamily="2" charset="-78"/>
                <a:cs typeface="Alexandria SemiBold" pitchFamily="2" charset="-78"/>
              </a:rPr>
              <a:t>نموذج </a:t>
            </a:r>
            <a:r>
              <a:rPr lang="ar-SA" dirty="0">
                <a:solidFill>
                  <a:srgbClr val="880002"/>
                </a:solidFill>
                <a:latin typeface="Alexandria SemiBold" pitchFamily="2" charset="-78"/>
                <a:cs typeface="Alexandria SemiBold" pitchFamily="2" charset="-78"/>
              </a:rPr>
              <a:t>السعة المحدودة لتمثیل الرسائل عبر وسیط  </a:t>
            </a:r>
            <a:endParaRPr lang="en-US" dirty="0">
              <a:solidFill>
                <a:srgbClr val="880002"/>
              </a:solidFill>
              <a:latin typeface="Alexandria SemiBold" pitchFamily="2" charset="-78"/>
              <a:cs typeface="Alexandria SemiBold" pitchFamily="2" charset="-78"/>
            </a:endParaRPr>
          </a:p>
          <a:p>
            <a:pPr algn="r" rtl="1">
              <a:lnSpc>
                <a:spcPct val="150000"/>
              </a:lnSpc>
            </a:pPr>
            <a:r>
              <a:rPr lang="en-US" sz="1600" dirty="0">
                <a:latin typeface="Alexandria SemiBold" pitchFamily="2" charset="-78"/>
                <a:cs typeface="Alexandria SemiBold" pitchFamily="2" charset="-78"/>
              </a:rPr>
              <a:t> The Limited Capacity Model Mediated Message </a:t>
            </a:r>
            <a:r>
              <a:rPr lang="en-US" sz="1600" dirty="0" smtClean="0">
                <a:latin typeface="Alexandria SemiBold" pitchFamily="2" charset="-78"/>
                <a:cs typeface="Alexandria SemiBold" pitchFamily="2" charset="-78"/>
              </a:rPr>
              <a:t>Processing, </a:t>
            </a:r>
            <a:r>
              <a:rPr lang="en-US" dirty="0"/>
              <a:t>Annie Lang</a:t>
            </a:r>
            <a:r>
              <a:rPr lang="en-US" sz="1600" dirty="0" smtClean="0">
                <a:latin typeface="Alexandria SemiBold" pitchFamily="2" charset="-78"/>
                <a:cs typeface="Alexandria SemiBold" pitchFamily="2" charset="-78"/>
              </a:rPr>
              <a:t> </a:t>
            </a:r>
            <a:endParaRPr lang="en-US" sz="16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11315325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42804" y="1963372"/>
            <a:ext cx="9142267" cy="44206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00264" y="2998822"/>
            <a:ext cx="9184807" cy="3277820"/>
          </a:xfrm>
          <a:prstGeom prst="rect">
            <a:avLst/>
          </a:prstGeom>
          <a:noFill/>
        </p:spPr>
        <p:txBody>
          <a:bodyPr wrap="square" rtlCol="0">
            <a:spAutoFit/>
          </a:bodyPr>
          <a:lstStyle/>
          <a:p>
            <a:pPr algn="r" rtl="1">
              <a:lnSpc>
                <a:spcPct val="150000"/>
              </a:lnSpc>
            </a:pPr>
            <a:endParaRPr lang="ar-SA" sz="200" dirty="0">
              <a:latin typeface="Alexandria SemiBold" pitchFamily="2" charset="-78"/>
              <a:cs typeface="Alexandria SemiBold" pitchFamily="2" charset="-78"/>
            </a:endParaRPr>
          </a:p>
          <a:p>
            <a:pPr marL="282575" lvl="1" algn="r" rtl="1">
              <a:lnSpc>
                <a:spcPct val="150000"/>
              </a:lnSpc>
              <a:buClr>
                <a:srgbClr val="0070C0"/>
              </a:buClr>
            </a:pPr>
            <a:r>
              <a:rPr lang="ar-SA" sz="1700" dirty="0" smtClean="0">
                <a:latin typeface="Alexandria SemiBold" pitchFamily="2" charset="-78"/>
                <a:cs typeface="Alexandria SemiBold" pitchFamily="2" charset="-78"/>
              </a:rPr>
              <a:t>   معالجة </a:t>
            </a:r>
            <a:r>
              <a:rPr lang="ar-SA" sz="1700" dirty="0">
                <a:latin typeface="Alexandria SemiBold" pitchFamily="2" charset="-78"/>
                <a:cs typeface="Alexandria SemiBold" pitchFamily="2" charset="-78"/>
              </a:rPr>
              <a:t>الأفراد للمعلومات ــــ يشبه عمل الحاسوب ــــ تتم عبر مراحل تشمل: </a:t>
            </a:r>
            <a:r>
              <a:rPr lang="ar-SA" sz="1700" dirty="0" smtClean="0">
                <a:latin typeface="Alexandria SemiBold" pitchFamily="2" charset="-78"/>
                <a:cs typeface="Alexandria SemiBold" pitchFamily="2" charset="-78"/>
              </a:rPr>
              <a:t>الاستقبال</a:t>
            </a:r>
            <a:r>
              <a:rPr lang="ar-SA" sz="1700" dirty="0">
                <a:latin typeface="Alexandria SemiBold" pitchFamily="2" charset="-78"/>
                <a:cs typeface="Alexandria SemiBold" pitchFamily="2" charset="-78"/>
              </a:rPr>
              <a:t>، والتخزين، والاسترجاع. ي</a:t>
            </a:r>
            <a:r>
              <a:rPr lang="ar-SA" sz="1700" dirty="0" smtClean="0">
                <a:latin typeface="Alexandria SemiBold" pitchFamily="2" charset="-78"/>
                <a:cs typeface="Alexandria SemiBold" pitchFamily="2" charset="-78"/>
              </a:rPr>
              <a:t>متلـك الأفراد </a:t>
            </a:r>
            <a:r>
              <a:rPr lang="ar-SA" sz="1700" dirty="0">
                <a:latin typeface="Alexandria SemiBold" pitchFamily="2" charset="-78"/>
                <a:cs typeface="Alexandria SemiBold" pitchFamily="2" charset="-78"/>
              </a:rPr>
              <a:t>مـوارد معرفیـة محـدودة ؛ فـإذا وجهنـا مواردنـا المعرفیـة إلـى مهمـة واحـدة مـن مهـام تمثیـل المعلومـات (ترمیـز </a:t>
            </a:r>
            <a:r>
              <a:rPr lang="ar-SA" sz="1700" dirty="0" smtClean="0">
                <a:latin typeface="Alexandria SemiBold" pitchFamily="2" charset="-78"/>
                <a:cs typeface="Alexandria SemiBold" pitchFamily="2" charset="-78"/>
              </a:rPr>
              <a:t>- </a:t>
            </a:r>
            <a:r>
              <a:rPr lang="ar-SA" sz="1700" dirty="0">
                <a:latin typeface="Alexandria SemiBold" pitchFamily="2" charset="-78"/>
                <a:cs typeface="Alexandria SemiBold" pitchFamily="2" charset="-78"/>
              </a:rPr>
              <a:t>تخـزین </a:t>
            </a:r>
            <a:r>
              <a:rPr lang="ar-SA" sz="1700" dirty="0" smtClean="0">
                <a:latin typeface="Alexandria SemiBold" pitchFamily="2" charset="-78"/>
                <a:cs typeface="Alexandria SemiBold" pitchFamily="2" charset="-78"/>
              </a:rPr>
              <a:t>- </a:t>
            </a:r>
            <a:r>
              <a:rPr lang="ar-SA" sz="1700" dirty="0">
                <a:latin typeface="Alexandria SemiBold" pitchFamily="2" charset="-78"/>
                <a:cs typeface="Alexandria SemiBold" pitchFamily="2" charset="-78"/>
              </a:rPr>
              <a:t>اسـترجاع ) ؛ فـإن ذلـك یـؤدى إلـى ضـعف المهمتـین </a:t>
            </a:r>
            <a:r>
              <a:rPr lang="ar-SA" sz="1700" dirty="0" smtClean="0">
                <a:latin typeface="Alexandria SemiBold" pitchFamily="2" charset="-78"/>
                <a:cs typeface="Alexandria SemiBold" pitchFamily="2" charset="-78"/>
              </a:rPr>
              <a:t>الآخـریتین.</a:t>
            </a:r>
            <a:r>
              <a:rPr lang="ar-SA" sz="1700" dirty="0">
                <a:latin typeface="Alexandria SemiBold" pitchFamily="2" charset="-78"/>
                <a:cs typeface="Alexandria SemiBold" pitchFamily="2" charset="-78"/>
              </a:rPr>
              <a:t> </a:t>
            </a:r>
            <a:r>
              <a:rPr lang="ar-SA" sz="1700" dirty="0" smtClean="0">
                <a:latin typeface="Alexandria SemiBold" pitchFamily="2" charset="-78"/>
                <a:cs typeface="Alexandria SemiBold" pitchFamily="2" charset="-78"/>
              </a:rPr>
              <a:t>هذا </a:t>
            </a:r>
            <a:r>
              <a:rPr lang="ar-SA" sz="1700" dirty="0">
                <a:latin typeface="Alexandria SemiBold" pitchFamily="2" charset="-78"/>
                <a:cs typeface="Alexandria SemiBold" pitchFamily="2" charset="-78"/>
              </a:rPr>
              <a:t>يعني أن أي خلل أو ضغط في إحدى المراحل الثلاث، يمكن أن يؤثر سلبًا على القدرة الكلية لمعالجة المعلومات</a:t>
            </a:r>
            <a:r>
              <a:rPr lang="ar-SA" sz="1700" dirty="0" smtClean="0">
                <a:latin typeface="Alexandria SemiBold" pitchFamily="2" charset="-78"/>
                <a:cs typeface="Alexandria SemiBold" pitchFamily="2" charset="-78"/>
              </a:rPr>
              <a:t>.</a:t>
            </a:r>
          </a:p>
          <a:p>
            <a:pPr marL="282575" lvl="1" algn="r" rtl="1">
              <a:lnSpc>
                <a:spcPct val="150000"/>
              </a:lnSpc>
              <a:buClr>
                <a:srgbClr val="0070C0"/>
              </a:buClr>
            </a:pPr>
            <a:r>
              <a:rPr lang="ar-SA" sz="1700" dirty="0" smtClean="0">
                <a:latin typeface="Alexandria SemiBold" pitchFamily="2" charset="-78"/>
                <a:cs typeface="Alexandria SemiBold" pitchFamily="2" charset="-78"/>
              </a:rPr>
              <a:t>     يتطلب </a:t>
            </a:r>
            <a:r>
              <a:rPr lang="ar-SA" sz="1700" dirty="0">
                <a:latin typeface="Alexandria SemiBold" pitchFamily="2" charset="-78"/>
                <a:cs typeface="Alexandria SemiBold" pitchFamily="2" charset="-78"/>
              </a:rPr>
              <a:t>معالجة </a:t>
            </a:r>
            <a:r>
              <a:rPr lang="ar-SA" sz="1700" dirty="0" smtClean="0">
                <a:latin typeface="Alexandria SemiBold" pitchFamily="2" charset="-78"/>
                <a:cs typeface="Alexandria SemiBold" pitchFamily="2" charset="-78"/>
              </a:rPr>
              <a:t>الرسائل الرقمية </a:t>
            </a:r>
            <a:r>
              <a:rPr lang="ar-SA" sz="1700" dirty="0">
                <a:latin typeface="Alexandria SemiBold" pitchFamily="2" charset="-78"/>
                <a:cs typeface="Alexandria SemiBold" pitchFamily="2" charset="-78"/>
              </a:rPr>
              <a:t>توزيع الموارد المعرفية بشكل </a:t>
            </a:r>
            <a:r>
              <a:rPr lang="ar-SA" sz="1700" dirty="0" smtClean="0">
                <a:latin typeface="Alexandria SemiBold" pitchFamily="2" charset="-78"/>
                <a:cs typeface="Alexandria SemiBold" pitchFamily="2" charset="-78"/>
              </a:rPr>
              <a:t>فعال: فعندما تحتوي الرسالة على </a:t>
            </a:r>
            <a:r>
              <a:rPr lang="ar-SA" sz="1700" dirty="0">
                <a:latin typeface="Alexandria SemiBold" pitchFamily="2" charset="-78"/>
                <a:cs typeface="Alexandria SemiBold" pitchFamily="2" charset="-78"/>
              </a:rPr>
              <a:t>معلومات كثيرة، قد يحتاج الفرد إلى تخصيص المزيد من الموارد لفهمها، مما يؤدي إلى صعوبة في الفهم أو تشتت الانتباه أو حتى فقدان بعض </a:t>
            </a:r>
            <a:r>
              <a:rPr lang="ar-SA" sz="1700" dirty="0" smtClean="0">
                <a:latin typeface="Alexandria SemiBold" pitchFamily="2" charset="-78"/>
                <a:cs typeface="Alexandria SemiBold" pitchFamily="2" charset="-78"/>
              </a:rPr>
              <a:t>المعلومات. </a:t>
            </a:r>
            <a:endParaRPr lang="ar-SA" sz="17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84072"/>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359284" y="1433627"/>
            <a:ext cx="7336304" cy="461024"/>
          </a:xfrm>
          <a:prstGeom prst="rect">
            <a:avLst/>
          </a:prstGeom>
        </p:spPr>
        <p:txBody>
          <a:bodyPr wrap="square">
            <a:spAutoFit/>
          </a:bodyPr>
          <a:lstStyle/>
          <a:p>
            <a:pPr algn="r" rtl="1">
              <a:lnSpc>
                <a:spcPct val="150000"/>
              </a:lnSpc>
            </a:pPr>
            <a:r>
              <a:rPr lang="ar-SA" dirty="0">
                <a:solidFill>
                  <a:srgbClr val="C00000"/>
                </a:solidFill>
                <a:latin typeface="Alexandria SemiBold" pitchFamily="2" charset="-78"/>
                <a:cs typeface="Alexandria SemiBold" pitchFamily="2" charset="-78"/>
              </a:rPr>
              <a:t>نظريات معالجة المعلومات: </a:t>
            </a:r>
            <a:r>
              <a:rPr lang="en-US" dirty="0">
                <a:solidFill>
                  <a:srgbClr val="C00000"/>
                </a:solidFill>
                <a:latin typeface="Alexandria SemiBold" pitchFamily="2" charset="-78"/>
                <a:cs typeface="Alexandria SemiBold" pitchFamily="2" charset="-78"/>
              </a:rPr>
              <a:t>Theories of Information Processing</a:t>
            </a:r>
            <a:endParaRPr lang="ar-SA" sz="700" dirty="0">
              <a:solidFill>
                <a:srgbClr val="C00000"/>
              </a:solidFill>
              <a:latin typeface="Alexandria SemiBold" pitchFamily="2" charset="-78"/>
              <a:cs typeface="Alexandria SemiBold" pitchFamily="2" charset="-78"/>
            </a:endParaRPr>
          </a:p>
        </p:txBody>
      </p:sp>
      <p:sp>
        <p:nvSpPr>
          <p:cNvPr id="8" name="Rectangle 7"/>
          <p:cNvSpPr/>
          <p:nvPr/>
        </p:nvSpPr>
        <p:spPr>
          <a:xfrm>
            <a:off x="3249386" y="1968064"/>
            <a:ext cx="7492434" cy="923330"/>
          </a:xfrm>
          <a:prstGeom prst="rect">
            <a:avLst/>
          </a:prstGeom>
          <a:solidFill>
            <a:schemeClr val="accent2">
              <a:lumMod val="20000"/>
              <a:lumOff val="80000"/>
            </a:schemeClr>
          </a:solidFill>
        </p:spPr>
        <p:txBody>
          <a:bodyPr wrap="square">
            <a:spAutoFit/>
          </a:bodyPr>
          <a:lstStyle/>
          <a:p>
            <a:pPr marL="342900" indent="-342900" algn="r" rtl="1">
              <a:lnSpc>
                <a:spcPct val="150000"/>
              </a:lnSpc>
              <a:buFont typeface="+mj-lt"/>
              <a:buAutoNum type="arabicPeriod"/>
            </a:pPr>
            <a:r>
              <a:rPr lang="ar-SA" dirty="0" smtClean="0">
                <a:solidFill>
                  <a:srgbClr val="880002"/>
                </a:solidFill>
                <a:latin typeface="Alexandria SemiBold" pitchFamily="2" charset="-78"/>
                <a:cs typeface="Alexandria SemiBold" pitchFamily="2" charset="-78"/>
              </a:rPr>
              <a:t>نموذج </a:t>
            </a:r>
            <a:r>
              <a:rPr lang="ar-SA" dirty="0">
                <a:solidFill>
                  <a:srgbClr val="880002"/>
                </a:solidFill>
                <a:latin typeface="Alexandria SemiBold" pitchFamily="2" charset="-78"/>
                <a:cs typeface="Alexandria SemiBold" pitchFamily="2" charset="-78"/>
              </a:rPr>
              <a:t>السعة المحدودة لتمثیل الرسائل عبر وسیط  </a:t>
            </a:r>
            <a:endParaRPr lang="en-US" dirty="0">
              <a:solidFill>
                <a:srgbClr val="880002"/>
              </a:solidFill>
              <a:latin typeface="Alexandria SemiBold" pitchFamily="2" charset="-78"/>
              <a:cs typeface="Alexandria SemiBold" pitchFamily="2" charset="-78"/>
            </a:endParaRPr>
          </a:p>
          <a:p>
            <a:pPr algn="r" rtl="1">
              <a:lnSpc>
                <a:spcPct val="150000"/>
              </a:lnSpc>
            </a:pPr>
            <a:r>
              <a:rPr lang="en-US" sz="1600" dirty="0">
                <a:latin typeface="Alexandria SemiBold" pitchFamily="2" charset="-78"/>
                <a:cs typeface="Alexandria SemiBold" pitchFamily="2" charset="-78"/>
              </a:rPr>
              <a:t> The Limited Capacity Model Mediated Message </a:t>
            </a:r>
            <a:r>
              <a:rPr lang="en-US" sz="1600" dirty="0" smtClean="0">
                <a:latin typeface="Alexandria SemiBold" pitchFamily="2" charset="-78"/>
                <a:cs typeface="Alexandria SemiBold" pitchFamily="2" charset="-78"/>
              </a:rPr>
              <a:t>Processing, </a:t>
            </a:r>
            <a:r>
              <a:rPr lang="en-US" dirty="0"/>
              <a:t>Annie Lang</a:t>
            </a:r>
            <a:r>
              <a:rPr lang="en-US" sz="1600" dirty="0" smtClean="0">
                <a:latin typeface="Alexandria SemiBold" pitchFamily="2" charset="-78"/>
                <a:cs typeface="Alexandria SemiBold" pitchFamily="2" charset="-78"/>
              </a:rPr>
              <a:t> </a:t>
            </a:r>
            <a:endParaRPr lang="en-US" sz="1600" dirty="0">
              <a:latin typeface="Alexandria SemiBold" pitchFamily="2" charset="-78"/>
              <a:cs typeface="Alexandria SemiBold" pitchFamily="2" charset="-78"/>
            </a:endParaRPr>
          </a:p>
        </p:txBody>
      </p:sp>
      <p:sp>
        <p:nvSpPr>
          <p:cNvPr id="12" name="Freeform 9"/>
          <p:cNvSpPr/>
          <p:nvPr/>
        </p:nvSpPr>
        <p:spPr>
          <a:xfrm>
            <a:off x="0" y="4395488"/>
            <a:ext cx="2000264" cy="2454010"/>
          </a:xfrm>
          <a:custGeom>
            <a:avLst/>
            <a:gdLst/>
            <a:ahLst/>
            <a:cxnLst/>
            <a:rect l="l" t="t" r="r" b="b"/>
            <a:pathLst>
              <a:path w="5592361" h="3732901">
                <a:moveTo>
                  <a:pt x="0" y="0"/>
                </a:moveTo>
                <a:lnTo>
                  <a:pt x="5592360" y="0"/>
                </a:lnTo>
                <a:lnTo>
                  <a:pt x="5592360" y="3732901"/>
                </a:lnTo>
                <a:lnTo>
                  <a:pt x="0" y="3732901"/>
                </a:lnTo>
                <a:lnTo>
                  <a:pt x="0" y="0"/>
                </a:lnTo>
                <a:close/>
              </a:path>
            </a:pathLst>
          </a:custGeom>
          <a:blipFill>
            <a:blip r:embed="rId5"/>
            <a:srcRect/>
            <a:stretch>
              <a:fillRect l="-25398" r="-51074"/>
            </a:stretch>
          </a:blipFill>
        </p:spPr>
      </p:sp>
    </p:spTree>
    <p:extLst>
      <p:ext uri="{BB962C8B-B14F-4D97-AF65-F5344CB8AC3E}">
        <p14:creationId xmlns:p14="http://schemas.microsoft.com/office/powerpoint/2010/main" val="48364100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5271" y="1963373"/>
            <a:ext cx="9780815" cy="41191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55271" y="2424397"/>
            <a:ext cx="9705713" cy="3624069"/>
          </a:xfrm>
          <a:prstGeom prst="rect">
            <a:avLst/>
          </a:prstGeom>
          <a:noFill/>
        </p:spPr>
        <p:txBody>
          <a:bodyPr wrap="square" rtlCol="0">
            <a:spAutoFit/>
          </a:bodyPr>
          <a:lstStyle/>
          <a:p>
            <a:pPr algn="r" rtl="1">
              <a:lnSpc>
                <a:spcPct val="150000"/>
              </a:lnSpc>
            </a:pPr>
            <a:r>
              <a:rPr lang="ar-SA" sz="1700" dirty="0" smtClean="0">
                <a:solidFill>
                  <a:srgbClr val="0070C0"/>
                </a:solidFill>
                <a:latin typeface="Alexandria SemiBold" pitchFamily="2" charset="-78"/>
                <a:cs typeface="Alexandria SemiBold" pitchFamily="2" charset="-78"/>
              </a:rPr>
              <a:t>ما المقصود بالموارد </a:t>
            </a:r>
            <a:r>
              <a:rPr lang="ar-SA" sz="1700" dirty="0">
                <a:solidFill>
                  <a:srgbClr val="0070C0"/>
                </a:solidFill>
                <a:latin typeface="Alexandria SemiBold" pitchFamily="2" charset="-78"/>
                <a:cs typeface="Alexandria SemiBold" pitchFamily="2" charset="-78"/>
              </a:rPr>
              <a:t>المعرفية؟</a:t>
            </a:r>
            <a:r>
              <a:rPr lang="en-US" sz="1700" dirty="0">
                <a:solidFill>
                  <a:srgbClr val="0070C0"/>
                </a:solidFill>
                <a:latin typeface="Alexandria SemiBold" pitchFamily="2" charset="-78"/>
                <a:cs typeface="Alexandria SemiBold" pitchFamily="2" charset="-78"/>
              </a:rPr>
              <a:t> </a:t>
            </a:r>
            <a:endParaRPr lang="ar-SA" sz="1700" dirty="0">
              <a:solidFill>
                <a:srgbClr val="0070C0"/>
              </a:solidFill>
              <a:latin typeface="Alexandria SemiBold" pitchFamily="2" charset="-78"/>
              <a:cs typeface="Alexandria SemiBold" pitchFamily="2" charset="-78"/>
            </a:endParaRPr>
          </a:p>
          <a:p>
            <a:pPr algn="r" rtl="1">
              <a:lnSpc>
                <a:spcPct val="150000"/>
              </a:lnSpc>
            </a:pPr>
            <a:r>
              <a:rPr lang="ar-SA" sz="1700" dirty="0" smtClean="0">
                <a:latin typeface="Alexandria SemiBold" pitchFamily="2" charset="-78"/>
                <a:cs typeface="Alexandria SemiBold" pitchFamily="2" charset="-78"/>
              </a:rPr>
              <a:t>الموارد المعرفية: </a:t>
            </a:r>
            <a:r>
              <a:rPr lang="ar-SA" sz="1700" dirty="0">
                <a:latin typeface="Alexandria SemiBold" pitchFamily="2" charset="-78"/>
                <a:cs typeface="Alexandria SemiBold" pitchFamily="2" charset="-78"/>
              </a:rPr>
              <a:t>تشير إلى القدرات العقلية والذهنية التي يمتلكها الفرد والتي تُستخدم في معالجة </a:t>
            </a:r>
            <a:r>
              <a:rPr lang="ar-SA" sz="1700" dirty="0" smtClean="0">
                <a:latin typeface="Alexandria SemiBold" pitchFamily="2" charset="-78"/>
                <a:cs typeface="Alexandria SemiBold" pitchFamily="2" charset="-78"/>
              </a:rPr>
              <a:t>المعلومات، وتشمل</a:t>
            </a:r>
            <a:r>
              <a:rPr lang="ar-SA" sz="1700" dirty="0">
                <a:latin typeface="Alexandria SemiBold" pitchFamily="2" charset="-78"/>
                <a:cs typeface="Alexandria SemiBold" pitchFamily="2" charset="-78"/>
              </a:rPr>
              <a:t>:</a:t>
            </a:r>
          </a:p>
          <a:p>
            <a:pPr marL="750888" indent="-407988" algn="r" rtl="1">
              <a:lnSpc>
                <a:spcPct val="150000"/>
              </a:lnSpc>
              <a:buFont typeface="+mj-lt"/>
              <a:buAutoNum type="arabicPeriod"/>
            </a:pPr>
            <a:r>
              <a:rPr lang="ar-SA" sz="1700" dirty="0" smtClean="0">
                <a:solidFill>
                  <a:srgbClr val="98481C"/>
                </a:solidFill>
                <a:latin typeface="Alexandria SemiBold" pitchFamily="2" charset="-78"/>
                <a:cs typeface="Alexandria SemiBold" pitchFamily="2" charset="-78"/>
              </a:rPr>
              <a:t>الإدراك: </a:t>
            </a:r>
            <a:r>
              <a:rPr lang="ar-SA" sz="1700" dirty="0">
                <a:latin typeface="Alexandria SemiBold" pitchFamily="2" charset="-78"/>
                <a:cs typeface="Alexandria SemiBold" pitchFamily="2" charset="-78"/>
              </a:rPr>
              <a:t>القدرة على توجيه الانتباه إلى معلومات معينة وتجاهل </a:t>
            </a:r>
            <a:r>
              <a:rPr lang="ar-SA" sz="1700" dirty="0" smtClean="0">
                <a:latin typeface="Alexandria SemiBold" pitchFamily="2" charset="-78"/>
                <a:cs typeface="Alexandria SemiBold" pitchFamily="2" charset="-78"/>
              </a:rPr>
              <a:t>معلومات أخرى</a:t>
            </a:r>
            <a:r>
              <a:rPr lang="ar-SA" sz="1700" dirty="0">
                <a:latin typeface="Alexandria SemiBold" pitchFamily="2" charset="-78"/>
                <a:cs typeface="Alexandria SemiBold" pitchFamily="2" charset="-78"/>
              </a:rPr>
              <a:t>.</a:t>
            </a:r>
          </a:p>
          <a:p>
            <a:pPr marL="750888" indent="-407988" algn="r" rtl="1">
              <a:lnSpc>
                <a:spcPct val="150000"/>
              </a:lnSpc>
              <a:buFont typeface="+mj-lt"/>
              <a:buAutoNum type="arabicPeriod"/>
            </a:pPr>
            <a:r>
              <a:rPr lang="ar-SA" sz="1700" dirty="0">
                <a:solidFill>
                  <a:srgbClr val="98481C"/>
                </a:solidFill>
                <a:latin typeface="Alexandria SemiBold" pitchFamily="2" charset="-78"/>
                <a:cs typeface="Alexandria SemiBold" pitchFamily="2" charset="-78"/>
              </a:rPr>
              <a:t>الترميز </a:t>
            </a:r>
            <a:r>
              <a:rPr lang="ar-SA" sz="1700" dirty="0">
                <a:latin typeface="Alexandria SemiBold" pitchFamily="2" charset="-78"/>
                <a:cs typeface="Alexandria SemiBold" pitchFamily="2" charset="-78"/>
              </a:rPr>
              <a:t>: </a:t>
            </a:r>
            <a:r>
              <a:rPr lang="ar-SA" sz="1700" dirty="0" smtClean="0">
                <a:latin typeface="Alexandria SemiBold" pitchFamily="2" charset="-78"/>
                <a:cs typeface="Alexandria SemiBold" pitchFamily="2" charset="-78"/>
              </a:rPr>
              <a:t>يشير إلى كيفية </a:t>
            </a:r>
            <a:r>
              <a:rPr lang="ar-SA" sz="1700" dirty="0">
                <a:latin typeface="Alexandria SemiBold" pitchFamily="2" charset="-78"/>
                <a:cs typeface="Alexandria SemiBold" pitchFamily="2" charset="-78"/>
              </a:rPr>
              <a:t>تحويل المعلومات إلى شكل يمكن تخزينه في الذاكرة، ويشمل التفكير النقدي </a:t>
            </a:r>
            <a:r>
              <a:rPr lang="ar-SA" sz="1700" dirty="0" smtClean="0">
                <a:latin typeface="Alexandria SemiBold" pitchFamily="2" charset="-78"/>
                <a:cs typeface="Alexandria SemiBold" pitchFamily="2" charset="-78"/>
              </a:rPr>
              <a:t>والتحليلي للمعلومات </a:t>
            </a:r>
            <a:r>
              <a:rPr lang="ar-SA" sz="1700" dirty="0">
                <a:latin typeface="Alexandria SemiBold" pitchFamily="2" charset="-78"/>
                <a:cs typeface="Alexandria SemiBold" pitchFamily="2" charset="-78"/>
              </a:rPr>
              <a:t>وفهم العلاقات بينها</a:t>
            </a:r>
            <a:r>
              <a:rPr lang="ar-SA" sz="1700" dirty="0" smtClean="0">
                <a:latin typeface="Alexandria SemiBold" pitchFamily="2" charset="-78"/>
                <a:cs typeface="Alexandria SemiBold" pitchFamily="2" charset="-78"/>
              </a:rPr>
              <a:t>.</a:t>
            </a:r>
          </a:p>
          <a:p>
            <a:pPr marL="750888" indent="-407988" algn="r" rtl="1">
              <a:lnSpc>
                <a:spcPct val="150000"/>
              </a:lnSpc>
              <a:buFont typeface="+mj-lt"/>
              <a:buAutoNum type="arabicPeriod"/>
            </a:pPr>
            <a:r>
              <a:rPr lang="ar-SA" sz="1700" dirty="0" smtClean="0">
                <a:solidFill>
                  <a:srgbClr val="98481C"/>
                </a:solidFill>
                <a:latin typeface="Alexandria SemiBold" pitchFamily="2" charset="-78"/>
                <a:cs typeface="Alexandria SemiBold" pitchFamily="2" charset="-78"/>
              </a:rPr>
              <a:t>التذكر: </a:t>
            </a:r>
            <a:r>
              <a:rPr lang="ar-SA" sz="1700" dirty="0">
                <a:latin typeface="Alexandria SemiBold" pitchFamily="2" charset="-78"/>
                <a:cs typeface="Alexandria SemiBold" pitchFamily="2" charset="-78"/>
              </a:rPr>
              <a:t>يتضمن القدرة على تخزين واسترجاع </a:t>
            </a:r>
            <a:r>
              <a:rPr lang="ar-SA" sz="1700" dirty="0" smtClean="0">
                <a:latin typeface="Alexandria SemiBold" pitchFamily="2" charset="-78"/>
                <a:cs typeface="Alexandria SemiBold" pitchFamily="2" charset="-78"/>
              </a:rPr>
              <a:t>المعلومات عند الحاجة.</a:t>
            </a:r>
            <a:endParaRPr lang="ar-SA" sz="1700" dirty="0">
              <a:latin typeface="Alexandria SemiBold" pitchFamily="2" charset="-78"/>
              <a:cs typeface="Alexandria SemiBold" pitchFamily="2" charset="-78"/>
            </a:endParaRPr>
          </a:p>
          <a:p>
            <a:pPr marL="750888" indent="-407988" algn="r" rtl="1">
              <a:lnSpc>
                <a:spcPct val="150000"/>
              </a:lnSpc>
              <a:buFont typeface="+mj-lt"/>
              <a:buAutoNum type="arabicPeriod"/>
            </a:pPr>
            <a:r>
              <a:rPr lang="ar-SA" sz="1700" dirty="0" smtClean="0">
                <a:solidFill>
                  <a:srgbClr val="98481C"/>
                </a:solidFill>
                <a:latin typeface="Alexandria SemiBold" pitchFamily="2" charset="-78"/>
                <a:cs typeface="Alexandria SemiBold" pitchFamily="2" charset="-78"/>
              </a:rPr>
              <a:t>الفهم: </a:t>
            </a:r>
            <a:r>
              <a:rPr lang="ar-SA" sz="1700" dirty="0">
                <a:latin typeface="Alexandria SemiBold" pitchFamily="2" charset="-78"/>
                <a:cs typeface="Alexandria SemiBold" pitchFamily="2" charset="-78"/>
              </a:rPr>
              <a:t>يشير إلى المعرفة السابقة</a:t>
            </a:r>
            <a:r>
              <a:rPr lang="ar-SA" sz="1700" dirty="0" smtClean="0">
                <a:latin typeface="Alexandria SemiBold" pitchFamily="2" charset="-78"/>
                <a:cs typeface="Alexandria SemiBold" pitchFamily="2" charset="-78"/>
              </a:rPr>
              <a:t> والخبرات </a:t>
            </a:r>
            <a:r>
              <a:rPr lang="ar-SA" sz="1700" dirty="0">
                <a:latin typeface="Alexandria SemiBold" pitchFamily="2" charset="-78"/>
                <a:cs typeface="Alexandria SemiBold" pitchFamily="2" charset="-78"/>
              </a:rPr>
              <a:t>والمعلومات التي يمتلكها الفرد مسبقًا والتي تؤثر على كيفية استيعابه للمعلومات الجديدة</a:t>
            </a:r>
            <a:r>
              <a:rPr lang="ar-SA" sz="1700" dirty="0" smtClean="0">
                <a:latin typeface="Alexandria SemiBold" pitchFamily="2" charset="-78"/>
                <a:cs typeface="Alexandria SemiBold" pitchFamily="2" charset="-78"/>
              </a:rPr>
              <a:t>.</a:t>
            </a:r>
            <a:endParaRPr lang="ar-SA" sz="17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84072"/>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359284" y="1433627"/>
            <a:ext cx="7336304" cy="461024"/>
          </a:xfrm>
          <a:prstGeom prst="rect">
            <a:avLst/>
          </a:prstGeom>
        </p:spPr>
        <p:txBody>
          <a:bodyPr wrap="square">
            <a:spAutoFit/>
          </a:bodyPr>
          <a:lstStyle/>
          <a:p>
            <a:pPr algn="r" rtl="1">
              <a:lnSpc>
                <a:spcPct val="150000"/>
              </a:lnSpc>
            </a:pPr>
            <a:r>
              <a:rPr lang="ar-SA" dirty="0">
                <a:solidFill>
                  <a:srgbClr val="C00000"/>
                </a:solidFill>
                <a:latin typeface="Alexandria SemiBold" pitchFamily="2" charset="-78"/>
                <a:cs typeface="Alexandria SemiBold" pitchFamily="2" charset="-78"/>
              </a:rPr>
              <a:t>نظريات معالجة المعلومات: </a:t>
            </a:r>
            <a:r>
              <a:rPr lang="en-US" dirty="0">
                <a:solidFill>
                  <a:srgbClr val="C00000"/>
                </a:solidFill>
                <a:latin typeface="Alexandria SemiBold" pitchFamily="2" charset="-78"/>
                <a:cs typeface="Alexandria SemiBold" pitchFamily="2" charset="-78"/>
              </a:rPr>
              <a:t>Theories of Information Processing</a:t>
            </a:r>
            <a:endParaRPr lang="ar-SA" sz="700" dirty="0">
              <a:solidFill>
                <a:srgbClr val="C00000"/>
              </a:solidFill>
              <a:latin typeface="Alexandria SemiBold" pitchFamily="2" charset="-78"/>
              <a:cs typeface="Alexandria SemiBold" pitchFamily="2" charset="-78"/>
            </a:endParaRPr>
          </a:p>
        </p:txBody>
      </p:sp>
      <p:sp>
        <p:nvSpPr>
          <p:cNvPr id="8" name="Rectangle 7"/>
          <p:cNvSpPr/>
          <p:nvPr/>
        </p:nvSpPr>
        <p:spPr>
          <a:xfrm>
            <a:off x="4931229" y="1984173"/>
            <a:ext cx="6048110" cy="507831"/>
          </a:xfrm>
          <a:prstGeom prst="rect">
            <a:avLst/>
          </a:prstGeom>
        </p:spPr>
        <p:txBody>
          <a:bodyPr wrap="square">
            <a:spAutoFit/>
          </a:bodyPr>
          <a:lstStyle/>
          <a:p>
            <a:pPr marL="342900" indent="-342900" algn="r" rtl="1">
              <a:lnSpc>
                <a:spcPct val="150000"/>
              </a:lnSpc>
              <a:buFont typeface="+mj-lt"/>
              <a:buAutoNum type="arabicPeriod"/>
            </a:pPr>
            <a:r>
              <a:rPr lang="ar-SA" dirty="0" smtClean="0">
                <a:solidFill>
                  <a:srgbClr val="880002"/>
                </a:solidFill>
                <a:latin typeface="Alexandria SemiBold" pitchFamily="2" charset="-78"/>
                <a:cs typeface="Alexandria SemiBold" pitchFamily="2" charset="-78"/>
              </a:rPr>
              <a:t>نموذج </a:t>
            </a:r>
            <a:r>
              <a:rPr lang="ar-SA" dirty="0">
                <a:solidFill>
                  <a:srgbClr val="880002"/>
                </a:solidFill>
                <a:latin typeface="Alexandria SemiBold" pitchFamily="2" charset="-78"/>
                <a:cs typeface="Alexandria SemiBold" pitchFamily="2" charset="-78"/>
              </a:rPr>
              <a:t>السعة المحدودة لتمثیل الرسائل عبر وسیط  </a:t>
            </a:r>
            <a:endParaRPr lang="en-US" dirty="0">
              <a:solidFill>
                <a:srgbClr val="880002"/>
              </a:solidFill>
              <a:latin typeface="Alexandria SemiBold" pitchFamily="2" charset="-78"/>
              <a:cs typeface="Alexandria SemiBold" pitchFamily="2" charset="-78"/>
            </a:endParaRPr>
          </a:p>
        </p:txBody>
      </p:sp>
      <p:sp>
        <p:nvSpPr>
          <p:cNvPr id="12" name="Freeform 7"/>
          <p:cNvSpPr/>
          <p:nvPr/>
        </p:nvSpPr>
        <p:spPr>
          <a:xfrm>
            <a:off x="0" y="4846486"/>
            <a:ext cx="1723553" cy="1737641"/>
          </a:xfrm>
          <a:custGeom>
            <a:avLst/>
            <a:gdLst/>
            <a:ahLst/>
            <a:cxnLst/>
            <a:rect l="l" t="t" r="r" b="b"/>
            <a:pathLst>
              <a:path w="2714434" h="2847308">
                <a:moveTo>
                  <a:pt x="0" y="0"/>
                </a:moveTo>
                <a:lnTo>
                  <a:pt x="2714433" y="0"/>
                </a:lnTo>
                <a:lnTo>
                  <a:pt x="2714433" y="2847308"/>
                </a:lnTo>
                <a:lnTo>
                  <a:pt x="0" y="2847308"/>
                </a:lnTo>
                <a:lnTo>
                  <a:pt x="0" y="0"/>
                </a:lnTo>
                <a:close/>
              </a:path>
            </a:pathLst>
          </a:custGeom>
          <a:blipFill>
            <a:blip r:embed="rId5">
              <a:extLst>
                <a:ext uri="{96DAC541-7B7A-43D3-8B79-37D633B846F1}">
                  <asvg:svgBlip xmlns="" xmlns:asvg="http://schemas.microsoft.com/office/drawing/2016/SVG/main" r:embed="rId10"/>
                </a:ext>
              </a:extLst>
            </a:blip>
            <a:stretch>
              <a:fillRect/>
            </a:stretch>
          </a:blipFill>
        </p:spPr>
      </p:sp>
    </p:spTree>
    <p:extLst>
      <p:ext uri="{BB962C8B-B14F-4D97-AF65-F5344CB8AC3E}">
        <p14:creationId xmlns:p14="http://schemas.microsoft.com/office/powerpoint/2010/main" val="2161480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90679" y="1963372"/>
            <a:ext cx="9945407" cy="44319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03374" y="1986456"/>
            <a:ext cx="9838353" cy="4455066"/>
          </a:xfrm>
          <a:prstGeom prst="rect">
            <a:avLst/>
          </a:prstGeom>
          <a:noFill/>
        </p:spPr>
        <p:txBody>
          <a:bodyPr wrap="square" rtlCol="0">
            <a:spAutoFit/>
          </a:bodyPr>
          <a:lstStyle/>
          <a:p>
            <a:pPr algn="r" rtl="1">
              <a:lnSpc>
                <a:spcPct val="150000"/>
              </a:lnSpc>
            </a:pPr>
            <a:r>
              <a:rPr lang="ar-SA" sz="1700" dirty="0" smtClean="0">
                <a:solidFill>
                  <a:srgbClr val="0070C0"/>
                </a:solidFill>
                <a:latin typeface="Alexandria SemiBold" pitchFamily="2" charset="-78"/>
                <a:cs typeface="Alexandria SemiBold" pitchFamily="2" charset="-78"/>
              </a:rPr>
              <a:t>كيف </a:t>
            </a:r>
            <a:r>
              <a:rPr lang="ar-SA" sz="1700" dirty="0">
                <a:solidFill>
                  <a:srgbClr val="0070C0"/>
                </a:solidFill>
                <a:latin typeface="Alexandria SemiBold" pitchFamily="2" charset="-78"/>
                <a:cs typeface="Alexandria SemiBold" pitchFamily="2" charset="-78"/>
              </a:rPr>
              <a:t>يتم تخصيص الموارد المعرفية؟</a:t>
            </a:r>
            <a:r>
              <a:rPr lang="en-US" sz="1700" dirty="0">
                <a:solidFill>
                  <a:srgbClr val="0070C0"/>
                </a:solidFill>
                <a:latin typeface="Alexandria SemiBold" pitchFamily="2" charset="-78"/>
                <a:cs typeface="Alexandria SemiBold" pitchFamily="2" charset="-78"/>
              </a:rPr>
              <a:t> </a:t>
            </a:r>
            <a:endParaRPr lang="ar-SA" sz="1700" dirty="0">
              <a:solidFill>
                <a:srgbClr val="0070C0"/>
              </a:solidFill>
              <a:latin typeface="Alexandria SemiBold" pitchFamily="2" charset="-78"/>
              <a:cs typeface="Alexandria SemiBold" pitchFamily="2" charset="-78"/>
            </a:endParaRPr>
          </a:p>
          <a:p>
            <a:pPr algn="r" rtl="1">
              <a:lnSpc>
                <a:spcPct val="150000"/>
              </a:lnSpc>
            </a:pPr>
            <a:r>
              <a:rPr lang="ar-SA" sz="1700" dirty="0" smtClean="0">
                <a:latin typeface="Alexandria SemiBold" pitchFamily="2" charset="-78"/>
                <a:cs typeface="Alexandria SemiBold" pitchFamily="2" charset="-78"/>
              </a:rPr>
              <a:t>    عندما يتعامل الأفراد مع المعلومات، فإنهم يخصصون مواردهم المعرفية </a:t>
            </a:r>
            <a:r>
              <a:rPr lang="ar-SA" sz="1700" b="1" u="sng" dirty="0" smtClean="0">
                <a:latin typeface="Alexandria SemiBold" pitchFamily="2" charset="-78"/>
                <a:cs typeface="Alexandria SemiBold" pitchFamily="2" charset="-78"/>
              </a:rPr>
              <a:t>بناءً على عدة عوامل تتمثل في:</a:t>
            </a:r>
          </a:p>
          <a:p>
            <a:pPr marL="342900" indent="-342900" algn="r" rtl="1">
              <a:lnSpc>
                <a:spcPct val="150000"/>
              </a:lnSpc>
              <a:buFont typeface="+mj-lt"/>
              <a:buAutoNum type="arabicPeriod"/>
            </a:pPr>
            <a:r>
              <a:rPr lang="ar-SA" sz="1700" dirty="0" smtClean="0">
                <a:solidFill>
                  <a:srgbClr val="98481C"/>
                </a:solidFill>
                <a:latin typeface="Alexandria SemiBold" pitchFamily="2" charset="-78"/>
                <a:cs typeface="Alexandria SemiBold" pitchFamily="2" charset="-78"/>
              </a:rPr>
              <a:t>أهمية </a:t>
            </a:r>
            <a:r>
              <a:rPr lang="ar-SA" sz="1700" dirty="0">
                <a:solidFill>
                  <a:srgbClr val="98481C"/>
                </a:solidFill>
                <a:latin typeface="Alexandria SemiBold" pitchFamily="2" charset="-78"/>
                <a:cs typeface="Alexandria SemiBold" pitchFamily="2" charset="-78"/>
              </a:rPr>
              <a:t>المعلومات</a:t>
            </a:r>
            <a:r>
              <a:rPr lang="ar-SA" sz="1700" dirty="0">
                <a:latin typeface="Alexandria SemiBold" pitchFamily="2" charset="-78"/>
                <a:cs typeface="Alexandria SemiBold" pitchFamily="2" charset="-78"/>
              </a:rPr>
              <a:t>: يميل الأفراد إلى تخصيص موارد أكبر </a:t>
            </a:r>
            <a:r>
              <a:rPr lang="ar-SA" sz="1700" u="sng" dirty="0">
                <a:latin typeface="Alexandria SemiBold" pitchFamily="2" charset="-78"/>
                <a:cs typeface="Alexandria SemiBold" pitchFamily="2" charset="-78"/>
              </a:rPr>
              <a:t>للمعلومات الأكثر أهمية </a:t>
            </a:r>
            <a:r>
              <a:rPr lang="ar-SA" sz="1700" dirty="0">
                <a:latin typeface="Alexandria SemiBold" pitchFamily="2" charset="-78"/>
                <a:cs typeface="Alexandria SemiBold" pitchFamily="2" charset="-78"/>
              </a:rPr>
              <a:t>أو المرتبطة بموقف معين</a:t>
            </a:r>
            <a:r>
              <a:rPr lang="ar-SA" sz="1700" dirty="0" smtClean="0">
                <a:latin typeface="Alexandria SemiBold" pitchFamily="2" charset="-78"/>
                <a:cs typeface="Alexandria SemiBold" pitchFamily="2" charset="-78"/>
              </a:rPr>
              <a:t>. فيعتمد تخصيص الموارد </a:t>
            </a:r>
            <a:r>
              <a:rPr lang="ar-SA" sz="1700" dirty="0">
                <a:latin typeface="Alexandria SemiBold" pitchFamily="2" charset="-78"/>
                <a:cs typeface="Alexandria SemiBold" pitchFamily="2" charset="-78"/>
              </a:rPr>
              <a:t>بشكل كبير على السياق المحيطة </a:t>
            </a:r>
            <a:r>
              <a:rPr lang="ar-SA" sz="1700" dirty="0" smtClean="0">
                <a:latin typeface="Alexandria SemiBold" pitchFamily="2" charset="-78"/>
                <a:cs typeface="Alexandria SemiBold" pitchFamily="2" charset="-78"/>
              </a:rPr>
              <a:t>بالمعلومات والمحتوى ومصدرها.</a:t>
            </a:r>
            <a:endParaRPr lang="ar-SA" sz="17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sz="1700" dirty="0" smtClean="0">
                <a:solidFill>
                  <a:srgbClr val="98481C"/>
                </a:solidFill>
                <a:latin typeface="Alexandria SemiBold" pitchFamily="2" charset="-78"/>
                <a:cs typeface="Alexandria SemiBold" pitchFamily="2" charset="-78"/>
              </a:rPr>
              <a:t>صعوبة المحتوى</a:t>
            </a:r>
            <a:r>
              <a:rPr lang="ar-SA" sz="1700" dirty="0" smtClean="0">
                <a:latin typeface="Alexandria SemiBold" pitchFamily="2" charset="-78"/>
                <a:cs typeface="Alexandria SemiBold" pitchFamily="2" charset="-78"/>
              </a:rPr>
              <a:t>: </a:t>
            </a:r>
            <a:r>
              <a:rPr lang="ar-SA" sz="1700" dirty="0">
                <a:latin typeface="Alexandria SemiBold" pitchFamily="2" charset="-78"/>
                <a:cs typeface="Alexandria SemiBold" pitchFamily="2" charset="-78"/>
              </a:rPr>
              <a:t>إذا كانت المعلومات معقدة أو جديدة، </a:t>
            </a:r>
            <a:r>
              <a:rPr lang="ar-SA" sz="1700" dirty="0" smtClean="0">
                <a:latin typeface="Alexandria SemiBold" pitchFamily="2" charset="-78"/>
                <a:cs typeface="Alexandria SemiBold" pitchFamily="2" charset="-78"/>
              </a:rPr>
              <a:t>سوف يحتاج </a:t>
            </a:r>
            <a:r>
              <a:rPr lang="ar-SA" sz="1700" dirty="0">
                <a:latin typeface="Alexandria SemiBold" pitchFamily="2" charset="-78"/>
                <a:cs typeface="Alexandria SemiBold" pitchFamily="2" charset="-78"/>
              </a:rPr>
              <a:t>الأفراد إلى تخصيص مزيد من الموارد لفهمها.</a:t>
            </a:r>
          </a:p>
          <a:p>
            <a:pPr marL="342900" indent="-342900" algn="r" rtl="1">
              <a:lnSpc>
                <a:spcPct val="150000"/>
              </a:lnSpc>
              <a:buFont typeface="+mj-lt"/>
              <a:buAutoNum type="arabicPeriod"/>
            </a:pPr>
            <a:r>
              <a:rPr lang="ar-SA" sz="1700" dirty="0">
                <a:solidFill>
                  <a:srgbClr val="98481C"/>
                </a:solidFill>
                <a:latin typeface="Alexandria SemiBold" pitchFamily="2" charset="-78"/>
                <a:cs typeface="Alexandria SemiBold" pitchFamily="2" charset="-78"/>
              </a:rPr>
              <a:t>الوسيط المستخدم</a:t>
            </a:r>
            <a:r>
              <a:rPr lang="ar-SA" sz="1700" dirty="0">
                <a:latin typeface="Alexandria SemiBold" pitchFamily="2" charset="-78"/>
                <a:cs typeface="Alexandria SemiBold" pitchFamily="2" charset="-78"/>
              </a:rPr>
              <a:t>: يختلف تخصيص الموارد المعرفية بناءً على الوسيط المستخدم </a:t>
            </a:r>
            <a:r>
              <a:rPr lang="ar-SA" sz="1700" dirty="0" smtClean="0">
                <a:latin typeface="Alexandria SemiBold" pitchFamily="2" charset="-78"/>
                <a:cs typeface="Alexandria SemiBold" pitchFamily="2" charset="-78"/>
              </a:rPr>
              <a:t>في   </a:t>
            </a:r>
            <a:r>
              <a:rPr lang="ar-SA" sz="1700" dirty="0">
                <a:latin typeface="Alexandria SemiBold" pitchFamily="2" charset="-78"/>
                <a:cs typeface="Alexandria SemiBold" pitchFamily="2" charset="-78"/>
              </a:rPr>
              <a:t>تقديم المعلومات </a:t>
            </a:r>
            <a:r>
              <a:rPr lang="ar-SA" sz="1700" dirty="0" smtClean="0">
                <a:latin typeface="Alexandria SemiBold" pitchFamily="2" charset="-78"/>
                <a:cs typeface="Alexandria SemiBold" pitchFamily="2" charset="-78"/>
              </a:rPr>
              <a:t>(</a:t>
            </a:r>
            <a:r>
              <a:rPr lang="ar-SA" sz="1700" dirty="0">
                <a:latin typeface="Alexandria SemiBold" pitchFamily="2" charset="-78"/>
                <a:cs typeface="Alexandria SemiBold" pitchFamily="2" charset="-78"/>
              </a:rPr>
              <a:t>مثل النصوص، الصور، أو الفيديوهات</a:t>
            </a:r>
            <a:r>
              <a:rPr lang="ar-SA" sz="1700" dirty="0" smtClean="0">
                <a:latin typeface="Alexandria SemiBold" pitchFamily="2" charset="-78"/>
                <a:cs typeface="Alexandria SemiBold" pitchFamily="2" charset="-78"/>
              </a:rPr>
              <a:t>). هذه الوسائط </a:t>
            </a:r>
            <a:r>
              <a:rPr lang="ar-SA" sz="1700" dirty="0">
                <a:latin typeface="Alexandria SemiBold" pitchFamily="2" charset="-78"/>
                <a:cs typeface="Alexandria SemiBold" pitchFamily="2" charset="-78"/>
              </a:rPr>
              <a:t>المختلفة قد </a:t>
            </a:r>
            <a:r>
              <a:rPr lang="ar-SA" sz="1700" dirty="0" smtClean="0">
                <a:latin typeface="Alexandria SemiBold" pitchFamily="2" charset="-78"/>
                <a:cs typeface="Alexandria SemiBold" pitchFamily="2" charset="-78"/>
              </a:rPr>
              <a:t>    تتطلب </a:t>
            </a:r>
            <a:r>
              <a:rPr lang="ar-SA" sz="1700" dirty="0">
                <a:latin typeface="Alexandria SemiBold" pitchFamily="2" charset="-78"/>
                <a:cs typeface="Alexandria SemiBold" pitchFamily="2" charset="-78"/>
              </a:rPr>
              <a:t>استراتيجيات مختلفة لمعالجة المعلومات</a:t>
            </a:r>
            <a:r>
              <a:rPr lang="ar-SA" sz="1700" dirty="0" smtClean="0">
                <a:latin typeface="Alexandria SemiBold" pitchFamily="2" charset="-78"/>
                <a:cs typeface="Alexandria SemiBold" pitchFamily="2" charset="-78"/>
              </a:rPr>
              <a:t>.</a:t>
            </a:r>
            <a:endParaRPr lang="ar-SA" sz="17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84072"/>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15222" y="1374373"/>
            <a:ext cx="8285118" cy="461024"/>
          </a:xfrm>
          <a:prstGeom prst="rect">
            <a:avLst/>
          </a:prstGeom>
        </p:spPr>
        <p:txBody>
          <a:bodyPr wrap="square">
            <a:spAutoFit/>
          </a:bodyPr>
          <a:lstStyle/>
          <a:p>
            <a:pPr marL="342900" indent="-342900" algn="r" rtl="1">
              <a:lnSpc>
                <a:spcPct val="150000"/>
              </a:lnSpc>
              <a:buFont typeface="+mj-lt"/>
              <a:buAutoNum type="arabicPeriod"/>
            </a:pPr>
            <a:r>
              <a:rPr lang="ar-SA" dirty="0" smtClean="0">
                <a:solidFill>
                  <a:srgbClr val="880002"/>
                </a:solidFill>
                <a:latin typeface="Alexandria SemiBold" pitchFamily="2" charset="-78"/>
                <a:cs typeface="Alexandria SemiBold" pitchFamily="2" charset="-78"/>
              </a:rPr>
              <a:t>نموذج </a:t>
            </a:r>
            <a:r>
              <a:rPr lang="ar-SA" dirty="0">
                <a:solidFill>
                  <a:srgbClr val="880002"/>
                </a:solidFill>
                <a:latin typeface="Alexandria SemiBold" pitchFamily="2" charset="-78"/>
                <a:cs typeface="Alexandria SemiBold" pitchFamily="2" charset="-78"/>
              </a:rPr>
              <a:t>السعة المحدودة لتمثیل الرسائل عبر وسیط  </a:t>
            </a:r>
            <a:endParaRPr lang="en-US" dirty="0">
              <a:solidFill>
                <a:srgbClr val="880002"/>
              </a:solidFill>
              <a:latin typeface="Alexandria SemiBold" pitchFamily="2" charset="-78"/>
              <a:cs typeface="Alexandria SemiBold" pitchFamily="2" charset="-78"/>
            </a:endParaRPr>
          </a:p>
        </p:txBody>
      </p:sp>
      <p:sp>
        <p:nvSpPr>
          <p:cNvPr id="11" name="Freeform 3"/>
          <p:cNvSpPr/>
          <p:nvPr/>
        </p:nvSpPr>
        <p:spPr>
          <a:xfrm>
            <a:off x="-576414" y="4751613"/>
            <a:ext cx="2486858" cy="2839697"/>
          </a:xfrm>
          <a:custGeom>
            <a:avLst/>
            <a:gdLst/>
            <a:ahLst/>
            <a:cxnLst/>
            <a:rect l="l" t="t" r="r" b="b"/>
            <a:pathLst>
              <a:path w="3359578" h="3204198">
                <a:moveTo>
                  <a:pt x="0" y="0"/>
                </a:moveTo>
                <a:lnTo>
                  <a:pt x="3359578" y="0"/>
                </a:lnTo>
                <a:lnTo>
                  <a:pt x="3359578" y="3204198"/>
                </a:lnTo>
                <a:lnTo>
                  <a:pt x="0" y="3204198"/>
                </a:lnTo>
                <a:lnTo>
                  <a:pt x="0" y="0"/>
                </a:lnTo>
                <a:close/>
              </a:path>
            </a:pathLst>
          </a:custGeom>
          <a:blipFill>
            <a:blip r:embed="rId5">
              <a:extLst>
                <a:ext uri="{96DAC541-7B7A-43D3-8B79-37D633B846F1}">
                  <asvg:svgBlip xmlns="" xmlns:asvg="http://schemas.microsoft.com/office/drawing/2016/SVG/main" r:embed="rId6"/>
                </a:ext>
              </a:extLst>
            </a:blip>
            <a:stretch>
              <a:fillRect/>
            </a:stretch>
          </a:blipFill>
        </p:spPr>
      </p:sp>
    </p:spTree>
    <p:extLst>
      <p:ext uri="{BB962C8B-B14F-4D97-AF65-F5344CB8AC3E}">
        <p14:creationId xmlns:p14="http://schemas.microsoft.com/office/powerpoint/2010/main" val="426206339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03621" y="1963372"/>
            <a:ext cx="9532465" cy="4274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03621" y="2066032"/>
            <a:ext cx="9375717" cy="4016484"/>
          </a:xfrm>
          <a:prstGeom prst="rect">
            <a:avLst/>
          </a:prstGeom>
          <a:noFill/>
        </p:spPr>
        <p:txBody>
          <a:bodyPr wrap="square" rtlCol="0">
            <a:spAutoFit/>
          </a:bodyPr>
          <a:lstStyle/>
          <a:p>
            <a:pPr algn="r" rtl="1">
              <a:lnSpc>
                <a:spcPct val="150000"/>
              </a:lnSpc>
            </a:pPr>
            <a:r>
              <a:rPr lang="ar-SA" sz="1700" dirty="0">
                <a:solidFill>
                  <a:srgbClr val="0070C0"/>
                </a:solidFill>
                <a:latin typeface="Alexandria SemiBold" pitchFamily="2" charset="-78"/>
                <a:cs typeface="Alexandria SemiBold" pitchFamily="2" charset="-78"/>
              </a:rPr>
              <a:t>تطبيق نموذج السعة المحدودة </a:t>
            </a:r>
            <a:r>
              <a:rPr lang="ar-SA" sz="1700" u="sng" dirty="0">
                <a:latin typeface="Alexandria SemiBold" pitchFamily="2" charset="-78"/>
                <a:cs typeface="Alexandria SemiBold" pitchFamily="2" charset="-78"/>
              </a:rPr>
              <a:t>في سياق الأخبار الرقمية يتضمن عدة جوانب:</a:t>
            </a:r>
          </a:p>
          <a:p>
            <a:pPr algn="r" rtl="1">
              <a:lnSpc>
                <a:spcPct val="150000"/>
              </a:lnSpc>
            </a:pPr>
            <a:r>
              <a:rPr lang="ar-SA" sz="1700" dirty="0" smtClean="0">
                <a:solidFill>
                  <a:srgbClr val="C00000"/>
                </a:solidFill>
                <a:latin typeface="Alexandria SemiBold" pitchFamily="2" charset="-78"/>
                <a:cs typeface="Alexandria SemiBold" pitchFamily="2" charset="-78"/>
              </a:rPr>
              <a:t>  تصميم المحتوى: </a:t>
            </a:r>
            <a:r>
              <a:rPr lang="ar-SA" sz="1700" dirty="0" smtClean="0">
                <a:latin typeface="Alexandria SemiBold" pitchFamily="2" charset="-78"/>
                <a:cs typeface="Alexandria SemiBold" pitchFamily="2" charset="-78"/>
              </a:rPr>
              <a:t>يجب تصميم الأخبار الرقمية بطريقة تأخذ بعين الاعتبار قدرة القارئ على المعالجة؛ أي تقديم المعلومات بشكل مبسط وواضح لتجنب إرهاق القارئ بالمعلومات الزائدة.</a:t>
            </a:r>
          </a:p>
          <a:p>
            <a:pPr marL="285750" indent="-285750" algn="r" rtl="1">
              <a:lnSpc>
                <a:spcPct val="150000"/>
              </a:lnSpc>
              <a:buFont typeface="Wingdings" panose="05000000000000000000" pitchFamily="2" charset="2"/>
              <a:buChar char="q"/>
            </a:pPr>
            <a:r>
              <a:rPr lang="ar-SA" sz="1700" dirty="0" smtClean="0">
                <a:solidFill>
                  <a:schemeClr val="accent2">
                    <a:lumMod val="75000"/>
                  </a:schemeClr>
                </a:solidFill>
                <a:latin typeface="Alexandria SemiBold" pitchFamily="2" charset="-78"/>
                <a:cs typeface="Alexandria SemiBold" pitchFamily="2" charset="-78"/>
              </a:rPr>
              <a:t>استخدام الوسـائط المتعـددة في تصميم الإخبار: </a:t>
            </a:r>
            <a:r>
              <a:rPr lang="ar-SA" sz="1700" dirty="0" smtClean="0">
                <a:latin typeface="Alexandria SemiBold" pitchFamily="2" charset="-78"/>
                <a:cs typeface="Alexandria SemiBold" pitchFamily="2" charset="-78"/>
              </a:rPr>
              <a:t>تزیـد مـن انتبـاه المـستخدمین، إلا أنهـا تحـد عملیـة التـذكر الأخبـار. فزیـادة المعلومـات التـى یتعـرض لهـا الفـرد، لا تـؤدى بالـضرورة إلـى زیـادة قد ارتـه علـى اسـتیعاب هـذه المعلومـات. فعنـد ترمیـز الرسالة متعددة المثیرات یستقبل المخ تلقائیاً موارد أكثر للترمیز، لكنها تقل عنـد التخـزین، وبالتالى لا یستطیع استرجاعها ؛ لأن تخصیص كـل المـوارد فـى الترمیـز ینـتج عنـه ذاكـرة معرفیـة عالیـة ، لكـن لا یمكـن اسـترجاعها لـضعف مـوارد التخـزین.</a:t>
            </a:r>
            <a:endParaRPr lang="ar-SA" sz="17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84072"/>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17667" y="1420021"/>
            <a:ext cx="8285118" cy="461024"/>
          </a:xfrm>
          <a:prstGeom prst="rect">
            <a:avLst/>
          </a:prstGeom>
        </p:spPr>
        <p:txBody>
          <a:bodyPr wrap="square">
            <a:spAutoFit/>
          </a:bodyPr>
          <a:lstStyle/>
          <a:p>
            <a:pPr marL="342900" indent="-342900" algn="r" rtl="1">
              <a:lnSpc>
                <a:spcPct val="150000"/>
              </a:lnSpc>
              <a:buFont typeface="+mj-lt"/>
              <a:buAutoNum type="arabicPeriod"/>
            </a:pPr>
            <a:r>
              <a:rPr lang="ar-SA" dirty="0" smtClean="0">
                <a:solidFill>
                  <a:srgbClr val="880002"/>
                </a:solidFill>
                <a:latin typeface="Alexandria SemiBold" pitchFamily="2" charset="-78"/>
                <a:cs typeface="Alexandria SemiBold" pitchFamily="2" charset="-78"/>
              </a:rPr>
              <a:t>نموذج </a:t>
            </a:r>
            <a:r>
              <a:rPr lang="ar-SA" dirty="0">
                <a:solidFill>
                  <a:srgbClr val="880002"/>
                </a:solidFill>
                <a:latin typeface="Alexandria SemiBold" pitchFamily="2" charset="-78"/>
                <a:cs typeface="Alexandria SemiBold" pitchFamily="2" charset="-78"/>
              </a:rPr>
              <a:t>السعة المحدودة لتمثیل الرسائل عبر وسیط  </a:t>
            </a:r>
            <a:endParaRPr lang="en-US" dirty="0">
              <a:solidFill>
                <a:srgbClr val="880002"/>
              </a:solidFill>
              <a:latin typeface="Alexandria SemiBold" pitchFamily="2" charset="-78"/>
              <a:cs typeface="Alexandria SemiBold" pitchFamily="2" charset="-78"/>
            </a:endParaRPr>
          </a:p>
        </p:txBody>
      </p:sp>
      <p:sp>
        <p:nvSpPr>
          <p:cNvPr id="11" name="Freeform 4"/>
          <p:cNvSpPr/>
          <p:nvPr/>
        </p:nvSpPr>
        <p:spPr>
          <a:xfrm>
            <a:off x="-111522" y="5290457"/>
            <a:ext cx="2070952" cy="1565122"/>
          </a:xfrm>
          <a:custGeom>
            <a:avLst/>
            <a:gdLst/>
            <a:ahLst/>
            <a:cxnLst/>
            <a:rect l="l" t="t" r="r" b="b"/>
            <a:pathLst>
              <a:path w="4646615" h="2915751">
                <a:moveTo>
                  <a:pt x="0" y="0"/>
                </a:moveTo>
                <a:lnTo>
                  <a:pt x="4646615" y="0"/>
                </a:lnTo>
                <a:lnTo>
                  <a:pt x="4646615" y="2915751"/>
                </a:lnTo>
                <a:lnTo>
                  <a:pt x="0" y="2915751"/>
                </a:lnTo>
                <a:lnTo>
                  <a:pt x="0" y="0"/>
                </a:lnTo>
                <a:close/>
              </a:path>
            </a:pathLst>
          </a:custGeom>
          <a:blipFill>
            <a:blip r:embed="rId5"/>
            <a:stretch>
              <a:fillRect/>
            </a:stretch>
          </a:blipFill>
        </p:spPr>
      </p:sp>
    </p:spTree>
    <p:extLst>
      <p:ext uri="{BB962C8B-B14F-4D97-AF65-F5344CB8AC3E}">
        <p14:creationId xmlns:p14="http://schemas.microsoft.com/office/powerpoint/2010/main" val="41242291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03621" y="1963372"/>
            <a:ext cx="9532465" cy="4274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03621" y="2066032"/>
            <a:ext cx="9375717" cy="4016484"/>
          </a:xfrm>
          <a:prstGeom prst="rect">
            <a:avLst/>
          </a:prstGeom>
          <a:noFill/>
        </p:spPr>
        <p:txBody>
          <a:bodyPr wrap="square" rtlCol="0">
            <a:spAutoFit/>
          </a:bodyPr>
          <a:lstStyle/>
          <a:p>
            <a:pPr algn="r" rtl="1">
              <a:lnSpc>
                <a:spcPct val="150000"/>
              </a:lnSpc>
            </a:pPr>
            <a:r>
              <a:rPr lang="ar-SA" sz="1700" dirty="0">
                <a:solidFill>
                  <a:srgbClr val="0070C0"/>
                </a:solidFill>
                <a:latin typeface="Alexandria SemiBold" pitchFamily="2" charset="-78"/>
                <a:cs typeface="Alexandria SemiBold" pitchFamily="2" charset="-78"/>
              </a:rPr>
              <a:t>تطبيق نموذج السعة المحدودة </a:t>
            </a:r>
            <a:r>
              <a:rPr lang="ar-SA" sz="1700" u="sng" dirty="0">
                <a:latin typeface="Alexandria SemiBold" pitchFamily="2" charset="-78"/>
                <a:cs typeface="Alexandria SemiBold" pitchFamily="2" charset="-78"/>
              </a:rPr>
              <a:t>في سياق الأخبار الرقمية يتضمن عدة جوانب:</a:t>
            </a:r>
          </a:p>
          <a:p>
            <a:pPr algn="r" rtl="1">
              <a:lnSpc>
                <a:spcPct val="150000"/>
              </a:lnSpc>
            </a:pPr>
            <a:r>
              <a:rPr lang="ar-SA" sz="1700" dirty="0">
                <a:solidFill>
                  <a:srgbClr val="C00000"/>
                </a:solidFill>
                <a:latin typeface="Alexandria SemiBold" pitchFamily="2" charset="-78"/>
                <a:cs typeface="Alexandria SemiBold" pitchFamily="2" charset="-78"/>
              </a:rPr>
              <a:t>تصميم </a:t>
            </a:r>
            <a:r>
              <a:rPr lang="ar-SA" sz="1700" dirty="0" smtClean="0">
                <a:solidFill>
                  <a:srgbClr val="C00000"/>
                </a:solidFill>
                <a:latin typeface="Alexandria SemiBold" pitchFamily="2" charset="-78"/>
                <a:cs typeface="Alexandria SemiBold" pitchFamily="2" charset="-78"/>
              </a:rPr>
              <a:t>المحتوى:</a:t>
            </a:r>
            <a:endParaRPr lang="ar-SA" sz="1700" dirty="0" smtClean="0">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q"/>
            </a:pPr>
            <a:r>
              <a:rPr lang="ar-SA" sz="1700" dirty="0" smtClean="0">
                <a:solidFill>
                  <a:schemeClr val="accent2">
                    <a:lumMod val="75000"/>
                  </a:schemeClr>
                </a:solidFill>
                <a:latin typeface="Alexandria SemiBold" pitchFamily="2" charset="-78"/>
                <a:cs typeface="Alexandria SemiBold" pitchFamily="2" charset="-78"/>
              </a:rPr>
              <a:t>استخدام النصوص المقروءة: </a:t>
            </a:r>
            <a:r>
              <a:rPr lang="ar-SA" sz="1700" dirty="0" smtClean="0">
                <a:latin typeface="Alexandria SemiBold" pitchFamily="2" charset="-78"/>
                <a:cs typeface="Alexandria SemiBold" pitchFamily="2" charset="-78"/>
              </a:rPr>
              <a:t>تتطلب الرسائل النصية درجة أعلى من الجهد المعرفى تفوق تلك التى تتطلبها الرسائل المصورة والمسموعة ؛ مما ینتج عنها مستویات أعلى لاكتساب المعرفة والاحتفاظ بها، وبالتالي تصبح الأخبار الرقمية المقروءة أكثر تذكرًا من الأخبار </a:t>
            </a:r>
            <a:r>
              <a:rPr lang="ar-SA" sz="1700" dirty="0">
                <a:latin typeface="Alexandria SemiBold" pitchFamily="2" charset="-78"/>
                <a:cs typeface="Alexandria SemiBold" pitchFamily="2" charset="-78"/>
              </a:rPr>
              <a:t>التي تستخدم الوسائط </a:t>
            </a:r>
            <a:r>
              <a:rPr lang="ar-SA" sz="1700" dirty="0" smtClean="0">
                <a:latin typeface="Alexandria SemiBold" pitchFamily="2" charset="-78"/>
                <a:cs typeface="Alexandria SemiBold" pitchFamily="2" charset="-78"/>
              </a:rPr>
              <a:t>المتعددة. </a:t>
            </a:r>
          </a:p>
          <a:p>
            <a:pPr marL="285750" indent="-285750" algn="r" rtl="1">
              <a:lnSpc>
                <a:spcPct val="150000"/>
              </a:lnSpc>
              <a:buFont typeface="Wingdings" panose="05000000000000000000" pitchFamily="2" charset="2"/>
              <a:buChar char="q"/>
            </a:pPr>
            <a:r>
              <a:rPr lang="ar-SA" sz="1700" dirty="0" smtClean="0">
                <a:solidFill>
                  <a:schemeClr val="accent2">
                    <a:lumMod val="75000"/>
                  </a:schemeClr>
                </a:solidFill>
                <a:latin typeface="Alexandria SemiBold" pitchFamily="2" charset="-78"/>
                <a:cs typeface="Alexandria SemiBold" pitchFamily="2" charset="-78"/>
              </a:rPr>
              <a:t>تقنيات </a:t>
            </a:r>
            <a:r>
              <a:rPr lang="ar-SA" sz="1700" dirty="0">
                <a:solidFill>
                  <a:schemeClr val="accent2">
                    <a:lumMod val="75000"/>
                  </a:schemeClr>
                </a:solidFill>
                <a:latin typeface="Alexandria SemiBold" pitchFamily="2" charset="-78"/>
                <a:cs typeface="Alexandria SemiBold" pitchFamily="2" charset="-78"/>
              </a:rPr>
              <a:t>التفاعل: </a:t>
            </a:r>
            <a:r>
              <a:rPr lang="ar-SA" sz="1700" dirty="0">
                <a:latin typeface="Alexandria SemiBold" pitchFamily="2" charset="-78"/>
                <a:cs typeface="Alexandria SemiBold" pitchFamily="2" charset="-78"/>
              </a:rPr>
              <a:t>دمج عناصر تفاعلية مثل التعليقات والمشاركة الاجتماعية، يمكن أن يعزز من تجربة القراءة ويزيد من تفاعل الجمهور مع </a:t>
            </a:r>
            <a:r>
              <a:rPr lang="ar-SA" sz="1700" dirty="0" smtClean="0">
                <a:latin typeface="Alexandria SemiBold" pitchFamily="2" charset="-78"/>
                <a:cs typeface="Alexandria SemiBold" pitchFamily="2" charset="-78"/>
              </a:rPr>
              <a:t>المحتوى.</a:t>
            </a:r>
          </a:p>
          <a:p>
            <a:pPr marL="285750" indent="-285750" algn="r" rtl="1">
              <a:lnSpc>
                <a:spcPct val="150000"/>
              </a:lnSpc>
              <a:buFont typeface="Wingdings" panose="05000000000000000000" pitchFamily="2" charset="2"/>
              <a:buChar char="q"/>
            </a:pPr>
            <a:r>
              <a:rPr lang="ar-SA" sz="1700" dirty="0" smtClean="0">
                <a:solidFill>
                  <a:schemeClr val="accent2">
                    <a:lumMod val="75000"/>
                  </a:schemeClr>
                </a:solidFill>
                <a:latin typeface="Alexandria SemiBold" pitchFamily="2" charset="-78"/>
                <a:cs typeface="Alexandria SemiBold" pitchFamily="2" charset="-78"/>
              </a:rPr>
              <a:t>إدارة </a:t>
            </a:r>
            <a:r>
              <a:rPr lang="ar-SA" sz="1700" dirty="0">
                <a:solidFill>
                  <a:schemeClr val="accent2">
                    <a:lumMod val="75000"/>
                  </a:schemeClr>
                </a:solidFill>
                <a:latin typeface="Alexandria SemiBold" pitchFamily="2" charset="-78"/>
                <a:cs typeface="Alexandria SemiBold" pitchFamily="2" charset="-78"/>
              </a:rPr>
              <a:t>الانتباه: </a:t>
            </a:r>
            <a:r>
              <a:rPr lang="ar-SA" sz="1700" dirty="0">
                <a:latin typeface="Alexandria SemiBold" pitchFamily="2" charset="-78"/>
                <a:cs typeface="Alexandria SemiBold" pitchFamily="2" charset="-78"/>
              </a:rPr>
              <a:t>يجب مراعاة العوامل التي تؤثر على انتباه القارئ مثل الإشعارات والتحديثات المستمرة، حيث يمكن أن تؤدي إلى تشتيت الانتباه وتقليل فعالية فهم وتذكر الأخبار</a:t>
            </a:r>
            <a:r>
              <a:rPr lang="ar-SA" sz="1700" dirty="0" smtClean="0">
                <a:latin typeface="Alexandria SemiBold" pitchFamily="2" charset="-78"/>
                <a:cs typeface="Alexandria SemiBold" pitchFamily="2" charset="-78"/>
              </a:rPr>
              <a:t>.</a:t>
            </a:r>
            <a:endParaRPr lang="en-US" sz="17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84072"/>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17667" y="1420021"/>
            <a:ext cx="8285118" cy="461024"/>
          </a:xfrm>
          <a:prstGeom prst="rect">
            <a:avLst/>
          </a:prstGeom>
        </p:spPr>
        <p:txBody>
          <a:bodyPr wrap="square">
            <a:spAutoFit/>
          </a:bodyPr>
          <a:lstStyle/>
          <a:p>
            <a:pPr marL="342900" indent="-342900" algn="r" rtl="1">
              <a:lnSpc>
                <a:spcPct val="150000"/>
              </a:lnSpc>
              <a:buFont typeface="+mj-lt"/>
              <a:buAutoNum type="arabicPeriod"/>
            </a:pPr>
            <a:r>
              <a:rPr lang="ar-SA" dirty="0" smtClean="0">
                <a:solidFill>
                  <a:srgbClr val="880002"/>
                </a:solidFill>
                <a:latin typeface="Alexandria SemiBold" pitchFamily="2" charset="-78"/>
                <a:cs typeface="Alexandria SemiBold" pitchFamily="2" charset="-78"/>
              </a:rPr>
              <a:t>نموذج </a:t>
            </a:r>
            <a:r>
              <a:rPr lang="ar-SA" dirty="0">
                <a:solidFill>
                  <a:srgbClr val="880002"/>
                </a:solidFill>
                <a:latin typeface="Alexandria SemiBold" pitchFamily="2" charset="-78"/>
                <a:cs typeface="Alexandria SemiBold" pitchFamily="2" charset="-78"/>
              </a:rPr>
              <a:t>السعة المحدودة لتمثیل الرسائل عبر وسیط  </a:t>
            </a:r>
            <a:endParaRPr lang="en-US" dirty="0">
              <a:solidFill>
                <a:srgbClr val="880002"/>
              </a:solidFill>
              <a:latin typeface="Alexandria SemiBold" pitchFamily="2" charset="-78"/>
              <a:cs typeface="Alexandria SemiBold" pitchFamily="2" charset="-78"/>
            </a:endParaRPr>
          </a:p>
        </p:txBody>
      </p:sp>
      <p:sp>
        <p:nvSpPr>
          <p:cNvPr id="11" name="Freeform 3"/>
          <p:cNvSpPr/>
          <p:nvPr/>
        </p:nvSpPr>
        <p:spPr>
          <a:xfrm>
            <a:off x="0" y="2969379"/>
            <a:ext cx="1630067" cy="2498271"/>
          </a:xfrm>
          <a:custGeom>
            <a:avLst/>
            <a:gdLst/>
            <a:ahLst/>
            <a:cxnLst/>
            <a:rect l="l" t="t" r="r" b="b"/>
            <a:pathLst>
              <a:path w="2476361" h="4114800">
                <a:moveTo>
                  <a:pt x="0" y="0"/>
                </a:moveTo>
                <a:lnTo>
                  <a:pt x="2476362" y="0"/>
                </a:lnTo>
                <a:lnTo>
                  <a:pt x="2476362" y="4114800"/>
                </a:lnTo>
                <a:lnTo>
                  <a:pt x="0" y="4114800"/>
                </a:lnTo>
                <a:lnTo>
                  <a:pt x="0" y="0"/>
                </a:lnTo>
                <a:close/>
              </a:path>
            </a:pathLst>
          </a:custGeom>
          <a:blipFill>
            <a:blip r:embed="rId5">
              <a:extLst>
                <a:ext uri="{96DAC541-7B7A-43D3-8B79-37D633B846F1}">
                  <asvg:svgBlip xmlns="" xmlns:asvg="http://schemas.microsoft.com/office/drawing/2016/SVG/main" r:embed="rId6"/>
                </a:ext>
              </a:extLst>
            </a:blip>
            <a:stretch>
              <a:fillRect/>
            </a:stretch>
          </a:blipFill>
        </p:spPr>
      </p:sp>
    </p:spTree>
    <p:extLst>
      <p:ext uri="{BB962C8B-B14F-4D97-AF65-F5344CB8AC3E}">
        <p14:creationId xmlns:p14="http://schemas.microsoft.com/office/powerpoint/2010/main" val="3084158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42804" y="1963372"/>
            <a:ext cx="9142267" cy="44206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42804" y="2155119"/>
            <a:ext cx="9027966" cy="4062651"/>
          </a:xfrm>
          <a:prstGeom prst="rect">
            <a:avLst/>
          </a:prstGeom>
          <a:noFill/>
        </p:spPr>
        <p:txBody>
          <a:bodyPr wrap="square" rtlCol="0">
            <a:spAutoFit/>
          </a:bodyPr>
          <a:lstStyle/>
          <a:p>
            <a:pPr algn="r" rtl="1">
              <a:lnSpc>
                <a:spcPct val="150000"/>
              </a:lnSpc>
            </a:pPr>
            <a:endParaRPr lang="ar-SA" sz="200" dirty="0">
              <a:latin typeface="Alexandria SemiBold" pitchFamily="2" charset="-78"/>
              <a:cs typeface="Alexandria SemiBold" pitchFamily="2" charset="-78"/>
            </a:endParaRPr>
          </a:p>
          <a:p>
            <a:pPr algn="r" rtl="1">
              <a:lnSpc>
                <a:spcPct val="150000"/>
              </a:lnSpc>
            </a:pPr>
            <a:r>
              <a:rPr lang="ar-SA" sz="1700" dirty="0" smtClean="0">
                <a:latin typeface="Alexandria SemiBold" pitchFamily="2" charset="-78"/>
                <a:cs typeface="Alexandria SemiBold" pitchFamily="2" charset="-78"/>
              </a:rPr>
              <a:t>   العبء </a:t>
            </a:r>
            <a:r>
              <a:rPr lang="ar-SA" sz="1700" dirty="0">
                <a:latin typeface="Alexandria SemiBold" pitchFamily="2" charset="-78"/>
                <a:cs typeface="Alexandria SemiBold" pitchFamily="2" charset="-78"/>
              </a:rPr>
              <a:t>المعرفي </a:t>
            </a:r>
            <a:r>
              <a:rPr lang="ar-SA" sz="1700" dirty="0" smtClean="0">
                <a:latin typeface="Alexandria SemiBold" pitchFamily="2" charset="-78"/>
                <a:cs typeface="Alexandria SemiBold" pitchFamily="2" charset="-78"/>
              </a:rPr>
              <a:t>هو </a:t>
            </a:r>
            <a:r>
              <a:rPr lang="ar-SA" sz="1700" dirty="0">
                <a:latin typeface="Alexandria SemiBold" pitchFamily="2" charset="-78"/>
                <a:cs typeface="Alexandria SemiBold" pitchFamily="2" charset="-78"/>
              </a:rPr>
              <a:t>مصطلح يشير إلى الضغط الذي يشعر به الأفراد نتيجة تعرضهم لمعلومات كثيرة أو معقدة تفوق قدرتهم على </a:t>
            </a:r>
            <a:r>
              <a:rPr lang="ar-SA" sz="1700" dirty="0" smtClean="0">
                <a:latin typeface="Alexandria SemiBold" pitchFamily="2" charset="-78"/>
                <a:cs typeface="Alexandria SemiBold" pitchFamily="2" charset="-78"/>
              </a:rPr>
              <a:t>المعالجة، وبالتالي ينعكس ذلك سلبًا على </a:t>
            </a:r>
            <a:r>
              <a:rPr lang="ar-SA" sz="1700" dirty="0">
                <a:latin typeface="Alexandria SemiBold" pitchFamily="2" charset="-78"/>
                <a:cs typeface="Alexandria SemiBold" pitchFamily="2" charset="-78"/>
              </a:rPr>
              <a:t>استيعاب وفهم </a:t>
            </a:r>
            <a:r>
              <a:rPr lang="ar-SA" sz="1700" dirty="0" smtClean="0">
                <a:latin typeface="Alexandria SemiBold" pitchFamily="2" charset="-78"/>
                <a:cs typeface="Alexandria SemiBold" pitchFamily="2" charset="-78"/>
              </a:rPr>
              <a:t>المعلومات الإخبارية.</a:t>
            </a:r>
          </a:p>
          <a:p>
            <a:pPr algn="r" rtl="1">
              <a:lnSpc>
                <a:spcPct val="150000"/>
              </a:lnSpc>
            </a:pPr>
            <a:r>
              <a:rPr lang="ar-SA" sz="1700" dirty="0" smtClean="0">
                <a:solidFill>
                  <a:srgbClr val="0070C0"/>
                </a:solidFill>
                <a:latin typeface="Alexandria SemiBold" pitchFamily="2" charset="-78"/>
                <a:cs typeface="Alexandria SemiBold" pitchFamily="2" charset="-78"/>
              </a:rPr>
              <a:t>أسباب العبء المعرفي:</a:t>
            </a:r>
            <a:endParaRPr lang="ar-SA" sz="1700" dirty="0">
              <a:solidFill>
                <a:srgbClr val="0070C0"/>
              </a:solidFill>
              <a:latin typeface="Alexandria SemiBold" pitchFamily="2" charset="-78"/>
              <a:cs typeface="Alexandria SemiBold" pitchFamily="2" charset="-78"/>
            </a:endParaRPr>
          </a:p>
          <a:p>
            <a:pPr marL="342900" indent="-342900" algn="r" rtl="1">
              <a:lnSpc>
                <a:spcPct val="150000"/>
              </a:lnSpc>
              <a:buFont typeface="+mj-lt"/>
              <a:buAutoNum type="arabicPeriod"/>
            </a:pPr>
            <a:r>
              <a:rPr lang="ar-SA" sz="1700" b="1" dirty="0">
                <a:solidFill>
                  <a:srgbClr val="880002"/>
                </a:solidFill>
                <a:latin typeface="Alexandria SemiBold" pitchFamily="2" charset="-78"/>
                <a:cs typeface="Alexandria SemiBold" pitchFamily="2" charset="-78"/>
              </a:rPr>
              <a:t>تعدد </a:t>
            </a:r>
            <a:r>
              <a:rPr lang="ar-SA" sz="1700" b="1" dirty="0" smtClean="0">
                <a:solidFill>
                  <a:srgbClr val="880002"/>
                </a:solidFill>
                <a:latin typeface="Alexandria SemiBold" pitchFamily="2" charset="-78"/>
                <a:cs typeface="Alexandria SemiBold" pitchFamily="2" charset="-78"/>
              </a:rPr>
              <a:t>المصادر: </a:t>
            </a:r>
            <a:r>
              <a:rPr lang="ar-SA" sz="1700" dirty="0" smtClean="0">
                <a:latin typeface="Alexandria SemiBold" pitchFamily="2" charset="-78"/>
                <a:cs typeface="Alexandria SemiBold" pitchFamily="2" charset="-78"/>
              </a:rPr>
              <a:t>تزايد </a:t>
            </a:r>
            <a:r>
              <a:rPr lang="ar-SA" sz="1700" dirty="0">
                <a:latin typeface="Alexandria SemiBold" pitchFamily="2" charset="-78"/>
                <a:cs typeface="Alexandria SemiBold" pitchFamily="2" charset="-78"/>
              </a:rPr>
              <a:t>عدد </a:t>
            </a:r>
            <a:r>
              <a:rPr lang="ar-SA" sz="1700" dirty="0" smtClean="0">
                <a:latin typeface="Alexandria SemiBold" pitchFamily="2" charset="-78"/>
                <a:cs typeface="Alexandria SemiBold" pitchFamily="2" charset="-78"/>
              </a:rPr>
              <a:t>المصادر الإخبارية الرقمية، </a:t>
            </a:r>
            <a:r>
              <a:rPr lang="ar-SA" sz="1700" dirty="0">
                <a:latin typeface="Alexandria SemiBold" pitchFamily="2" charset="-78"/>
                <a:cs typeface="Alexandria SemiBold" pitchFamily="2" charset="-78"/>
              </a:rPr>
              <a:t>مثل وسائل التواصل الاجتماعي، المدونات، والمواقع </a:t>
            </a:r>
            <a:r>
              <a:rPr lang="ar-SA" sz="1700" dirty="0" smtClean="0">
                <a:latin typeface="Alexandria SemiBold" pitchFamily="2" charset="-78"/>
                <a:cs typeface="Alexandria SemiBold" pitchFamily="2" charset="-78"/>
              </a:rPr>
              <a:t>الإخبارية، يمكن </a:t>
            </a:r>
            <a:r>
              <a:rPr lang="ar-SA" sz="1700" dirty="0">
                <a:latin typeface="Alexandria SemiBold" pitchFamily="2" charset="-78"/>
                <a:cs typeface="Alexandria SemiBold" pitchFamily="2" charset="-78"/>
              </a:rPr>
              <a:t>أن يؤدي إلى تشتت الانتباه وصعوبة تحديد المعلومات المهمة.</a:t>
            </a:r>
          </a:p>
          <a:p>
            <a:pPr marL="342900" indent="-342900" algn="r" rtl="1">
              <a:lnSpc>
                <a:spcPct val="150000"/>
              </a:lnSpc>
              <a:buFont typeface="+mj-lt"/>
              <a:buAutoNum type="arabicPeriod"/>
            </a:pPr>
            <a:r>
              <a:rPr lang="ar-SA" sz="1700" b="1" dirty="0">
                <a:solidFill>
                  <a:srgbClr val="880002"/>
                </a:solidFill>
                <a:latin typeface="Alexandria SemiBold" pitchFamily="2" charset="-78"/>
                <a:cs typeface="Alexandria SemiBold" pitchFamily="2" charset="-78"/>
              </a:rPr>
              <a:t>تدفق المعلومات: </a:t>
            </a:r>
            <a:r>
              <a:rPr lang="ar-SA" sz="1700" dirty="0" smtClean="0">
                <a:latin typeface="Alexandria SemiBold" pitchFamily="2" charset="-78"/>
                <a:cs typeface="Alexandria SemiBold" pitchFamily="2" charset="-78"/>
              </a:rPr>
              <a:t>تعني الزيادة </a:t>
            </a:r>
            <a:r>
              <a:rPr lang="ar-SA" sz="1700" dirty="0">
                <a:latin typeface="Alexandria SemiBold" pitchFamily="2" charset="-78"/>
                <a:cs typeface="Alexandria SemiBold" pitchFamily="2" charset="-78"/>
              </a:rPr>
              <a:t>المستمرة في كمية الأخبار والمعلومات المتاحة على </a:t>
            </a:r>
            <a:r>
              <a:rPr lang="ar-SA" sz="1700" dirty="0" smtClean="0">
                <a:latin typeface="Alexandria SemiBold" pitchFamily="2" charset="-78"/>
                <a:cs typeface="Alexandria SemiBold" pitchFamily="2" charset="-78"/>
              </a:rPr>
              <a:t>الإنترنت. قد </a:t>
            </a:r>
            <a:r>
              <a:rPr lang="ar-SA" sz="1700" dirty="0">
                <a:latin typeface="Alexandria SemiBold" pitchFamily="2" charset="-78"/>
                <a:cs typeface="Alexandria SemiBold" pitchFamily="2" charset="-78"/>
              </a:rPr>
              <a:t>يشعر </a:t>
            </a:r>
            <a:r>
              <a:rPr lang="ar-SA" sz="1700" dirty="0" smtClean="0">
                <a:latin typeface="Alexandria SemiBold" pitchFamily="2" charset="-78"/>
                <a:cs typeface="Alexandria SemiBold" pitchFamily="2" charset="-78"/>
              </a:rPr>
              <a:t>المستخدمون </a:t>
            </a:r>
            <a:r>
              <a:rPr lang="ar-SA" sz="1700" dirty="0">
                <a:latin typeface="Alexandria SemiBold" pitchFamily="2" charset="-78"/>
                <a:cs typeface="Alexandria SemiBold" pitchFamily="2" charset="-78"/>
              </a:rPr>
              <a:t>بأنهم مضطرون لمتابعة كل شيء، مما يؤدي إلى إجهاد ذهني</a:t>
            </a:r>
            <a:r>
              <a:rPr lang="ar-SA" sz="1700" dirty="0" smtClean="0">
                <a:latin typeface="Alexandria SemiBold" pitchFamily="2" charset="-78"/>
                <a:cs typeface="Alexandria SemiBold" pitchFamily="2" charset="-78"/>
              </a:rPr>
              <a:t>.</a:t>
            </a:r>
            <a:endParaRPr lang="ar-SA" sz="17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84072"/>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595135" y="1390516"/>
            <a:ext cx="4498716" cy="501932"/>
          </a:xfrm>
          <a:prstGeom prst="rect">
            <a:avLst/>
          </a:prstGeom>
        </p:spPr>
        <p:txBody>
          <a:bodyPr wrap="square">
            <a:spAutoFit/>
          </a:bodyPr>
          <a:lstStyle/>
          <a:p>
            <a:pPr algn="r" rtl="1">
              <a:lnSpc>
                <a:spcPct val="150000"/>
              </a:lnSpc>
            </a:pPr>
            <a:r>
              <a:rPr lang="ar-SA" sz="2000" dirty="0" smtClean="0">
                <a:solidFill>
                  <a:srgbClr val="C00000"/>
                </a:solidFill>
                <a:latin typeface="Alexandria SemiBold" pitchFamily="2" charset="-78"/>
                <a:cs typeface="Alexandria SemiBold" pitchFamily="2" charset="-78"/>
              </a:rPr>
              <a:t>العبء المعرفي   </a:t>
            </a:r>
            <a:r>
              <a:rPr lang="en-US" dirty="0" smtClean="0">
                <a:solidFill>
                  <a:srgbClr val="C00000"/>
                </a:solidFill>
                <a:latin typeface="Alexandria SemiBold" pitchFamily="2" charset="-78"/>
                <a:cs typeface="Alexandria SemiBold" pitchFamily="2" charset="-78"/>
              </a:rPr>
              <a:t>Cognitive Overload</a:t>
            </a:r>
            <a:endParaRPr lang="ar-SA" sz="700" dirty="0">
              <a:solidFill>
                <a:srgbClr val="C00000"/>
              </a:solidFill>
              <a:latin typeface="Alexandria SemiBold" pitchFamily="2" charset="-78"/>
              <a:cs typeface="Alexandria SemiBold" pitchFamily="2" charset="-78"/>
            </a:endParaRPr>
          </a:p>
        </p:txBody>
      </p:sp>
      <p:sp>
        <p:nvSpPr>
          <p:cNvPr id="14" name="Freeform 6"/>
          <p:cNvSpPr/>
          <p:nvPr/>
        </p:nvSpPr>
        <p:spPr>
          <a:xfrm>
            <a:off x="0" y="3129372"/>
            <a:ext cx="2373086" cy="2048158"/>
          </a:xfrm>
          <a:custGeom>
            <a:avLst/>
            <a:gdLst/>
            <a:ahLst/>
            <a:cxnLst/>
            <a:rect l="l" t="t" r="r" b="b"/>
            <a:pathLst>
              <a:path w="3003727" h="2644046">
                <a:moveTo>
                  <a:pt x="0" y="0"/>
                </a:moveTo>
                <a:lnTo>
                  <a:pt x="3003727" y="0"/>
                </a:lnTo>
                <a:lnTo>
                  <a:pt x="3003727" y="2644046"/>
                </a:lnTo>
                <a:lnTo>
                  <a:pt x="0" y="2644046"/>
                </a:lnTo>
                <a:lnTo>
                  <a:pt x="0" y="0"/>
                </a:lnTo>
                <a:close/>
              </a:path>
            </a:pathLst>
          </a:custGeom>
          <a:blipFill>
            <a:blip r:embed="rId5"/>
            <a:stretch>
              <a:fillRect l="-81923" t="-10492" r="-8834" b="-11405"/>
            </a:stretch>
          </a:blipFill>
        </p:spPr>
      </p:sp>
    </p:spTree>
    <p:extLst>
      <p:ext uri="{BB962C8B-B14F-4D97-AF65-F5344CB8AC3E}">
        <p14:creationId xmlns:p14="http://schemas.microsoft.com/office/powerpoint/2010/main" val="140790769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42804" y="1963372"/>
            <a:ext cx="9142267" cy="44206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42804" y="2008158"/>
            <a:ext cx="9027966" cy="4408899"/>
          </a:xfrm>
          <a:prstGeom prst="rect">
            <a:avLst/>
          </a:prstGeom>
          <a:noFill/>
        </p:spPr>
        <p:txBody>
          <a:bodyPr wrap="square" rtlCol="0">
            <a:spAutoFit/>
          </a:bodyPr>
          <a:lstStyle/>
          <a:p>
            <a:pPr algn="r" rtl="1">
              <a:lnSpc>
                <a:spcPct val="150000"/>
              </a:lnSpc>
            </a:pPr>
            <a:r>
              <a:rPr lang="ar-SA" sz="1700" dirty="0">
                <a:solidFill>
                  <a:srgbClr val="0070C0"/>
                </a:solidFill>
                <a:latin typeface="Alexandria SemiBold" pitchFamily="2" charset="-78"/>
                <a:cs typeface="Alexandria SemiBold" pitchFamily="2" charset="-78"/>
              </a:rPr>
              <a:t>أسباب العبء المعرفي:</a:t>
            </a:r>
          </a:p>
          <a:p>
            <a:pPr marL="342900" indent="-342900" algn="r" rtl="1">
              <a:lnSpc>
                <a:spcPct val="150000"/>
              </a:lnSpc>
              <a:buFont typeface="+mj-lt"/>
              <a:buAutoNum type="arabicPeriod" startAt="3"/>
            </a:pPr>
            <a:r>
              <a:rPr lang="ar-SA" sz="1700" b="1" dirty="0" smtClean="0">
                <a:solidFill>
                  <a:srgbClr val="880002"/>
                </a:solidFill>
                <a:latin typeface="Alexandria SemiBold" pitchFamily="2" charset="-78"/>
                <a:cs typeface="Alexandria SemiBold" pitchFamily="2" charset="-78"/>
              </a:rPr>
              <a:t>تعقيد </a:t>
            </a:r>
            <a:r>
              <a:rPr lang="ar-SA" sz="1700" b="1" dirty="0">
                <a:solidFill>
                  <a:srgbClr val="880002"/>
                </a:solidFill>
                <a:latin typeface="Alexandria SemiBold" pitchFamily="2" charset="-78"/>
                <a:cs typeface="Alexandria SemiBold" pitchFamily="2" charset="-78"/>
              </a:rPr>
              <a:t>المعلومات: </a:t>
            </a:r>
            <a:r>
              <a:rPr lang="ar-SA" sz="1700" dirty="0" smtClean="0">
                <a:latin typeface="Alexandria SemiBold" pitchFamily="2" charset="-78"/>
                <a:cs typeface="Alexandria SemiBold" pitchFamily="2" charset="-78"/>
              </a:rPr>
              <a:t>بعض </a:t>
            </a:r>
            <a:r>
              <a:rPr lang="ar-SA" sz="1700" dirty="0">
                <a:latin typeface="Alexandria SemiBold" pitchFamily="2" charset="-78"/>
                <a:cs typeface="Alexandria SemiBold" pitchFamily="2" charset="-78"/>
              </a:rPr>
              <a:t>الأخبار تتضمن معلومات معقدة أو فنية يصعب </a:t>
            </a:r>
            <a:r>
              <a:rPr lang="ar-SA" sz="1700" dirty="0" smtClean="0">
                <a:latin typeface="Alexandria SemiBold" pitchFamily="2" charset="-78"/>
                <a:cs typeface="Alexandria SemiBold" pitchFamily="2" charset="-78"/>
              </a:rPr>
              <a:t>فهمها، ويتطلب ذلك جهدًا </a:t>
            </a:r>
            <a:r>
              <a:rPr lang="ar-SA" sz="1700" dirty="0">
                <a:latin typeface="Alexandria SemiBold" pitchFamily="2" charset="-78"/>
                <a:cs typeface="Alexandria SemiBold" pitchFamily="2" charset="-78"/>
              </a:rPr>
              <a:t>أكبر لفهم الرسائل، مما يساهم في التحميل المعرفي.</a:t>
            </a:r>
          </a:p>
          <a:p>
            <a:pPr marL="342900" indent="-342900" algn="r" rtl="1">
              <a:lnSpc>
                <a:spcPct val="150000"/>
              </a:lnSpc>
              <a:buFont typeface="+mj-lt"/>
              <a:buAutoNum type="arabicPeriod" startAt="3"/>
            </a:pPr>
            <a:r>
              <a:rPr lang="ar-SA" sz="1700" dirty="0">
                <a:solidFill>
                  <a:srgbClr val="880002"/>
                </a:solidFill>
                <a:latin typeface="Alexandria SemiBold" pitchFamily="2" charset="-78"/>
                <a:cs typeface="Alexandria SemiBold" pitchFamily="2" charset="-78"/>
              </a:rPr>
              <a:t>عدم التحقق من </a:t>
            </a:r>
            <a:r>
              <a:rPr lang="ar-SA" sz="1700" dirty="0" smtClean="0">
                <a:solidFill>
                  <a:srgbClr val="880002"/>
                </a:solidFill>
                <a:latin typeface="Alexandria SemiBold" pitchFamily="2" charset="-78"/>
                <a:cs typeface="Alexandria SemiBold" pitchFamily="2" charset="-78"/>
              </a:rPr>
              <a:t>المعلومات: </a:t>
            </a:r>
            <a:r>
              <a:rPr lang="ar-SA" sz="1700" dirty="0" smtClean="0">
                <a:latin typeface="Alexandria SemiBold" pitchFamily="2" charset="-78"/>
                <a:cs typeface="Alexandria SemiBold" pitchFamily="2" charset="-78"/>
              </a:rPr>
              <a:t>انتشار </a:t>
            </a:r>
            <a:r>
              <a:rPr lang="ar-SA" sz="1700" dirty="0">
                <a:latin typeface="Alexandria SemiBold" pitchFamily="2" charset="-78"/>
                <a:cs typeface="Alexandria SemiBold" pitchFamily="2" charset="-78"/>
              </a:rPr>
              <a:t>المعلومات المضللة أو غير </a:t>
            </a:r>
            <a:r>
              <a:rPr lang="ar-SA" sz="1700" dirty="0" smtClean="0">
                <a:latin typeface="Alexandria SemiBold" pitchFamily="2" charset="-78"/>
                <a:cs typeface="Alexandria SemiBold" pitchFamily="2" charset="-78"/>
              </a:rPr>
              <a:t>الدقيقة يتطلب </a:t>
            </a:r>
            <a:r>
              <a:rPr lang="ar-SA" sz="1700" dirty="0">
                <a:latin typeface="Alexandria SemiBold" pitchFamily="2" charset="-78"/>
                <a:cs typeface="Alexandria SemiBold" pitchFamily="2" charset="-78"/>
              </a:rPr>
              <a:t>من الأفراد بذل جهد إضافي للتحقق من صحة المعلومات، مما يزيد من العبء المعرفي.</a:t>
            </a:r>
          </a:p>
          <a:p>
            <a:pPr marL="342900" indent="-342900" algn="r" rtl="1">
              <a:lnSpc>
                <a:spcPct val="150000"/>
              </a:lnSpc>
              <a:buFont typeface="+mj-lt"/>
              <a:buAutoNum type="arabicPeriod" startAt="3"/>
            </a:pPr>
            <a:r>
              <a:rPr lang="ar-SA" sz="1700" dirty="0">
                <a:solidFill>
                  <a:srgbClr val="880002"/>
                </a:solidFill>
                <a:latin typeface="Alexandria SemiBold" pitchFamily="2" charset="-78"/>
                <a:cs typeface="Alexandria SemiBold" pitchFamily="2" charset="-78"/>
              </a:rPr>
              <a:t>الإشعارات والتحديثات </a:t>
            </a:r>
            <a:r>
              <a:rPr lang="ar-SA" sz="1700" dirty="0" smtClean="0">
                <a:solidFill>
                  <a:srgbClr val="880002"/>
                </a:solidFill>
                <a:latin typeface="Alexandria SemiBold" pitchFamily="2" charset="-78"/>
                <a:cs typeface="Alexandria SemiBold" pitchFamily="2" charset="-78"/>
              </a:rPr>
              <a:t>المستمرة:</a:t>
            </a:r>
            <a:r>
              <a:rPr lang="ar-SA" sz="1700" dirty="0" smtClean="0">
                <a:latin typeface="Alexandria SemiBold" pitchFamily="2" charset="-78"/>
                <a:cs typeface="Alexandria SemiBold" pitchFamily="2" charset="-78"/>
              </a:rPr>
              <a:t> </a:t>
            </a:r>
            <a:r>
              <a:rPr lang="ar-SA" sz="1700" dirty="0">
                <a:latin typeface="Alexandria SemiBold" pitchFamily="2" charset="-78"/>
                <a:cs typeface="Alexandria SemiBold" pitchFamily="2" charset="-78"/>
              </a:rPr>
              <a:t>الإشعارات المستمرة من التطبيقات والمواقع </a:t>
            </a:r>
            <a:r>
              <a:rPr lang="ar-SA" sz="1700" dirty="0" smtClean="0">
                <a:latin typeface="Alexandria SemiBold" pitchFamily="2" charset="-78"/>
                <a:cs typeface="Alexandria SemiBold" pitchFamily="2" charset="-78"/>
              </a:rPr>
              <a:t>الإخبارية، يمكن </a:t>
            </a:r>
            <a:r>
              <a:rPr lang="ar-SA" sz="1700" dirty="0">
                <a:latin typeface="Alexandria SemiBold" pitchFamily="2" charset="-78"/>
                <a:cs typeface="Alexandria SemiBold" pitchFamily="2" charset="-78"/>
              </a:rPr>
              <a:t>أن تؤدي إلى تشتت الانتباه وزيادة الضغط النفسي لتحليل المعلومات </a:t>
            </a:r>
            <a:r>
              <a:rPr lang="ar-SA" sz="1700" dirty="0" smtClean="0">
                <a:latin typeface="Alexandria SemiBold" pitchFamily="2" charset="-78"/>
                <a:cs typeface="Alexandria SemiBold" pitchFamily="2" charset="-78"/>
              </a:rPr>
              <a:t>الجديدة؛ مما يزيد من العبء المعرفي.</a:t>
            </a:r>
            <a:endParaRPr lang="ar-SA" sz="1700" dirty="0">
              <a:latin typeface="Alexandria SemiBold" pitchFamily="2" charset="-78"/>
              <a:cs typeface="Alexandria SemiBold" pitchFamily="2" charset="-78"/>
            </a:endParaRPr>
          </a:p>
          <a:p>
            <a:pPr marL="342900" indent="-342900" algn="r" rtl="1">
              <a:lnSpc>
                <a:spcPct val="150000"/>
              </a:lnSpc>
              <a:buFont typeface="+mj-lt"/>
              <a:buAutoNum type="arabicPeriod" startAt="3"/>
            </a:pPr>
            <a:r>
              <a:rPr lang="ar-SA" sz="1700" dirty="0">
                <a:solidFill>
                  <a:srgbClr val="880002"/>
                </a:solidFill>
                <a:latin typeface="Alexandria SemiBold" pitchFamily="2" charset="-78"/>
                <a:cs typeface="Alexandria SemiBold" pitchFamily="2" charset="-78"/>
              </a:rPr>
              <a:t>الضغوط </a:t>
            </a:r>
            <a:r>
              <a:rPr lang="ar-SA" sz="1700" dirty="0" smtClean="0">
                <a:solidFill>
                  <a:srgbClr val="880002"/>
                </a:solidFill>
                <a:latin typeface="Alexandria SemiBold" pitchFamily="2" charset="-78"/>
                <a:cs typeface="Alexandria SemiBold" pitchFamily="2" charset="-78"/>
              </a:rPr>
              <a:t>الزمنية: </a:t>
            </a:r>
            <a:r>
              <a:rPr lang="ar-SA" sz="1700" dirty="0" smtClean="0">
                <a:latin typeface="Alexandria SemiBold" pitchFamily="2" charset="-78"/>
                <a:cs typeface="Alexandria SemiBold" pitchFamily="2" charset="-78"/>
              </a:rPr>
              <a:t>الحاجة </a:t>
            </a:r>
            <a:r>
              <a:rPr lang="ar-SA" sz="1700" dirty="0">
                <a:latin typeface="Alexandria SemiBold" pitchFamily="2" charset="-78"/>
                <a:cs typeface="Alexandria SemiBold" pitchFamily="2" charset="-78"/>
              </a:rPr>
              <a:t>إلى استهلاك المعلومات بسرعة أو البقاء على اطلاع </a:t>
            </a:r>
            <a:r>
              <a:rPr lang="ar-SA" sz="1700" dirty="0" smtClean="0">
                <a:latin typeface="Alexandria SemiBold" pitchFamily="2" charset="-78"/>
                <a:cs typeface="Alexandria SemiBold" pitchFamily="2" charset="-78"/>
              </a:rPr>
              <a:t>دائم. وقد </a:t>
            </a:r>
            <a:r>
              <a:rPr lang="ar-SA" sz="1700" dirty="0">
                <a:latin typeface="Alexandria SemiBold" pitchFamily="2" charset="-78"/>
                <a:cs typeface="Alexandria SemiBold" pitchFamily="2" charset="-78"/>
              </a:rPr>
              <a:t>يشعر الأفراد بأنهم مضطرون للتسرع في فهم المعلومات، مما يؤدي إلى تداخل الأفكار</a:t>
            </a:r>
            <a:r>
              <a:rPr lang="ar-SA" sz="1700" dirty="0" smtClean="0">
                <a:latin typeface="Alexandria SemiBold" pitchFamily="2" charset="-78"/>
                <a:cs typeface="Alexandria SemiBold" pitchFamily="2" charset="-78"/>
              </a:rPr>
              <a:t>.</a:t>
            </a:r>
            <a:endParaRPr lang="ar-SA" sz="17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84072"/>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595135" y="1390516"/>
            <a:ext cx="4498716" cy="501932"/>
          </a:xfrm>
          <a:prstGeom prst="rect">
            <a:avLst/>
          </a:prstGeom>
        </p:spPr>
        <p:txBody>
          <a:bodyPr wrap="square">
            <a:spAutoFit/>
          </a:bodyPr>
          <a:lstStyle/>
          <a:p>
            <a:pPr algn="r" rtl="1">
              <a:lnSpc>
                <a:spcPct val="150000"/>
              </a:lnSpc>
            </a:pPr>
            <a:r>
              <a:rPr lang="ar-SA" sz="2000" dirty="0" smtClean="0">
                <a:solidFill>
                  <a:srgbClr val="C00000"/>
                </a:solidFill>
                <a:latin typeface="Alexandria SemiBold" pitchFamily="2" charset="-78"/>
                <a:cs typeface="Alexandria SemiBold" pitchFamily="2" charset="-78"/>
              </a:rPr>
              <a:t>العبء المعرفي   </a:t>
            </a:r>
            <a:r>
              <a:rPr lang="en-US" dirty="0" smtClean="0">
                <a:solidFill>
                  <a:srgbClr val="C00000"/>
                </a:solidFill>
                <a:latin typeface="Alexandria SemiBold" pitchFamily="2" charset="-78"/>
                <a:cs typeface="Alexandria SemiBold" pitchFamily="2" charset="-78"/>
              </a:rPr>
              <a:t>Cognitive Overload</a:t>
            </a:r>
            <a:endParaRPr lang="ar-SA" sz="700" dirty="0">
              <a:solidFill>
                <a:srgbClr val="C00000"/>
              </a:solidFill>
              <a:latin typeface="Alexandria SemiBold" pitchFamily="2" charset="-78"/>
              <a:cs typeface="Alexandria SemiBold" pitchFamily="2" charset="-78"/>
            </a:endParaRPr>
          </a:p>
        </p:txBody>
      </p:sp>
      <p:sp>
        <p:nvSpPr>
          <p:cNvPr id="11" name="Freeform 12"/>
          <p:cNvSpPr/>
          <p:nvPr/>
        </p:nvSpPr>
        <p:spPr>
          <a:xfrm>
            <a:off x="-111687" y="4309255"/>
            <a:ext cx="2166502" cy="2145740"/>
          </a:xfrm>
          <a:custGeom>
            <a:avLst/>
            <a:gdLst/>
            <a:ahLst/>
            <a:cxnLst/>
            <a:rect l="l" t="t" r="r" b="b"/>
            <a:pathLst>
              <a:path w="2166502" h="2145740">
                <a:moveTo>
                  <a:pt x="0" y="0"/>
                </a:moveTo>
                <a:lnTo>
                  <a:pt x="2166503" y="0"/>
                </a:lnTo>
                <a:lnTo>
                  <a:pt x="2166503" y="2145740"/>
                </a:lnTo>
                <a:lnTo>
                  <a:pt x="0" y="2145740"/>
                </a:lnTo>
                <a:lnTo>
                  <a:pt x="0" y="0"/>
                </a:lnTo>
                <a:close/>
              </a:path>
            </a:pathLst>
          </a:custGeom>
          <a:blipFill>
            <a:blip r:embed="rId5"/>
            <a:stretch>
              <a:fillRect/>
            </a:stretch>
          </a:blipFill>
        </p:spPr>
      </p:sp>
    </p:spTree>
    <p:extLst>
      <p:ext uri="{BB962C8B-B14F-4D97-AF65-F5344CB8AC3E}">
        <p14:creationId xmlns:p14="http://schemas.microsoft.com/office/powerpoint/2010/main" val="83820632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22614" y="1865401"/>
            <a:ext cx="9862457" cy="46069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22614" y="2458750"/>
            <a:ext cx="9798451" cy="4455066"/>
          </a:xfrm>
          <a:prstGeom prst="rect">
            <a:avLst/>
          </a:prstGeom>
          <a:noFill/>
        </p:spPr>
        <p:txBody>
          <a:bodyPr wrap="square" rtlCol="0">
            <a:spAutoFit/>
          </a:bodyPr>
          <a:lstStyle/>
          <a:p>
            <a:pPr algn="r" rtl="1">
              <a:lnSpc>
                <a:spcPct val="150000"/>
              </a:lnSpc>
            </a:pPr>
            <a:endParaRPr lang="ar-SA" sz="200" dirty="0">
              <a:latin typeface="Alexandria SemiBold" pitchFamily="2" charset="-78"/>
              <a:cs typeface="Alexandria SemiBold" pitchFamily="2" charset="-78"/>
            </a:endParaRPr>
          </a:p>
          <a:p>
            <a:pPr lvl="0" algn="r" rtl="1" fontAlgn="base">
              <a:lnSpc>
                <a:spcPct val="150000"/>
              </a:lnSpc>
            </a:pPr>
            <a:r>
              <a:rPr lang="ar-SA" sz="1700" dirty="0" smtClean="0">
                <a:latin typeface="Alexandria SemiBold" pitchFamily="2" charset="-78"/>
                <a:cs typeface="Alexandria SemiBold" pitchFamily="2" charset="-78"/>
              </a:rPr>
              <a:t>   تفترض </a:t>
            </a:r>
            <a:r>
              <a:rPr lang="ar-SA" sz="1700" dirty="0">
                <a:latin typeface="Alexandria SemiBold" pitchFamily="2" charset="-78"/>
                <a:cs typeface="Alexandria SemiBold" pitchFamily="2" charset="-78"/>
              </a:rPr>
              <a:t>النظرية: </a:t>
            </a:r>
          </a:p>
          <a:p>
            <a:pPr marL="342900" lvl="0" indent="-342900" algn="r" rtl="1" fontAlgn="base">
              <a:lnSpc>
                <a:spcPct val="150000"/>
              </a:lnSpc>
              <a:buFont typeface="+mj-lt"/>
              <a:buAutoNum type="arabicPeriod"/>
            </a:pPr>
            <a:r>
              <a:rPr lang="ar-SA" sz="1700" dirty="0">
                <a:latin typeface="Alexandria SemiBold" pitchFamily="2" charset="-78"/>
                <a:cs typeface="Alexandria SemiBold" pitchFamily="2" charset="-78"/>
              </a:rPr>
              <a:t> إن الرسائل </a:t>
            </a:r>
            <a:r>
              <a:rPr lang="ar-SA" sz="1700" dirty="0" smtClean="0">
                <a:latin typeface="Alexandria SemiBold" pitchFamily="2" charset="-78"/>
                <a:cs typeface="Alexandria SemiBold" pitchFamily="2" charset="-78"/>
              </a:rPr>
              <a:t>المُقدمة </a:t>
            </a:r>
            <a:r>
              <a:rPr lang="ar-SA" sz="1700" dirty="0">
                <a:latin typeface="Alexandria SemiBold" pitchFamily="2" charset="-78"/>
                <a:cs typeface="Alexandria SemiBold" pitchFamily="2" charset="-78"/>
              </a:rPr>
              <a:t>فى عدد من الوسـائط فـى نفـس </a:t>
            </a:r>
            <a:r>
              <a:rPr lang="ar-SA" sz="1700" dirty="0" smtClean="0">
                <a:latin typeface="Alexandria SemiBold" pitchFamily="2" charset="-78"/>
                <a:cs typeface="Alexandria SemiBold" pitchFamily="2" charset="-78"/>
              </a:rPr>
              <a:t>الوقـت، </a:t>
            </a:r>
            <a:r>
              <a:rPr lang="ar-SA" sz="1700" dirty="0">
                <a:latin typeface="Alexandria SemiBold" pitchFamily="2" charset="-78"/>
                <a:cs typeface="Alexandria SemiBold" pitchFamily="2" charset="-78"/>
              </a:rPr>
              <a:t>تكـون مُعقـدة إد اركیـاً ، حیـث تمثل عبئاً معرفیاً على نظام </a:t>
            </a:r>
            <a:r>
              <a:rPr lang="ar-SA" sz="1700" dirty="0" smtClean="0">
                <a:latin typeface="Alexandria SemiBold" pitchFamily="2" charset="-78"/>
                <a:cs typeface="Alexandria SemiBold" pitchFamily="2" charset="-78"/>
              </a:rPr>
              <a:t>التمثیل، </a:t>
            </a:r>
            <a:r>
              <a:rPr lang="ar-SA" sz="1700" dirty="0">
                <a:latin typeface="Alexandria SemiBold" pitchFamily="2" charset="-78"/>
                <a:cs typeface="Alexandria SemiBold" pitchFamily="2" charset="-78"/>
              </a:rPr>
              <a:t>وبالتالى تكون صعبة الفهم والتذكر. </a:t>
            </a:r>
            <a:endParaRPr lang="en-US" sz="17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sz="1700" dirty="0">
                <a:latin typeface="Alexandria SemiBold" pitchFamily="2" charset="-78"/>
                <a:cs typeface="Alexandria SemiBold" pitchFamily="2" charset="-78"/>
              </a:rPr>
              <a:t>الفـرد لدیـة ذاكـرة عاملـة محـدودة الـسعة للتعامـل مـع المعلومـات الجدیـدة ، وأن الـذاكرة طویلة المدى تستخدم فى تخزین المعلومات المكتسبة لاستخدامها فیما </a:t>
            </a:r>
            <a:r>
              <a:rPr lang="ar-SA" sz="1700" dirty="0" smtClean="0">
                <a:latin typeface="Alexandria SemiBold" pitchFamily="2" charset="-78"/>
                <a:cs typeface="Alexandria SemiBold" pitchFamily="2" charset="-78"/>
              </a:rPr>
              <a:t>بعد</a:t>
            </a:r>
          </a:p>
          <a:p>
            <a:pPr marL="342900" indent="-342900" algn="r" rtl="1">
              <a:lnSpc>
                <a:spcPct val="150000"/>
              </a:lnSpc>
              <a:buFont typeface="+mj-lt"/>
              <a:buAutoNum type="arabicPeriod"/>
            </a:pPr>
            <a:r>
              <a:rPr lang="ar-SA" sz="1700" dirty="0" smtClean="0">
                <a:latin typeface="Alexandria SemiBold" pitchFamily="2" charset="-78"/>
                <a:cs typeface="Alexandria SemiBold" pitchFamily="2" charset="-78"/>
              </a:rPr>
              <a:t>أن </a:t>
            </a:r>
            <a:r>
              <a:rPr lang="ar-SA" sz="1700" dirty="0">
                <a:latin typeface="Alexandria SemiBold" pitchFamily="2" charset="-78"/>
                <a:cs typeface="Alexandria SemiBold" pitchFamily="2" charset="-78"/>
              </a:rPr>
              <a:t>الفـرد یمتلـك نظـامین لتمثیـل المعلومات فى الذاكرة </a:t>
            </a:r>
            <a:r>
              <a:rPr lang="ar-SA" sz="1700" dirty="0" smtClean="0">
                <a:latin typeface="Alexandria SemiBold" pitchFamily="2" charset="-78"/>
                <a:cs typeface="Alexandria SemiBold" pitchFamily="2" charset="-78"/>
              </a:rPr>
              <a:t>العاملة هما:</a:t>
            </a:r>
            <a:endParaRPr lang="en-US" sz="1700" dirty="0">
              <a:latin typeface="Alexandria SemiBold" pitchFamily="2" charset="-78"/>
              <a:cs typeface="Alexandria SemiBold" pitchFamily="2" charset="-78"/>
            </a:endParaRPr>
          </a:p>
          <a:p>
            <a:pPr marL="865188" lvl="1" indent="-293688" algn="r" rtl="1" fontAlgn="base">
              <a:lnSpc>
                <a:spcPct val="150000"/>
              </a:lnSpc>
              <a:buFont typeface="+mj-lt"/>
              <a:buAutoNum type="arabicPeriod"/>
            </a:pPr>
            <a:r>
              <a:rPr lang="ar-SA" sz="1700" dirty="0">
                <a:solidFill>
                  <a:schemeClr val="accent2">
                    <a:lumMod val="75000"/>
                  </a:schemeClr>
                </a:solidFill>
                <a:latin typeface="Alexandria SemiBold" pitchFamily="2" charset="-78"/>
                <a:cs typeface="Alexandria SemiBold" pitchFamily="2" charset="-78"/>
              </a:rPr>
              <a:t>نظـام تمثیـل بـصرى: </a:t>
            </a:r>
            <a:r>
              <a:rPr lang="ar-SA" sz="1700" dirty="0">
                <a:latin typeface="Alexandria SemiBold" pitchFamily="2" charset="-78"/>
                <a:cs typeface="Alexandria SemiBold" pitchFamily="2" charset="-78"/>
              </a:rPr>
              <a:t>ویخـتص بتمثیـل كـل مـا هـو بـصرى مثـل النـصوص المكتوبـة والـصور الثابتـة والـصور المتحركـة والفیدیو .  </a:t>
            </a:r>
          </a:p>
          <a:p>
            <a:pPr marL="865188" lvl="1" indent="-293688" algn="r" rtl="1" fontAlgn="base">
              <a:lnSpc>
                <a:spcPct val="150000"/>
              </a:lnSpc>
              <a:buFont typeface="+mj-lt"/>
              <a:buAutoNum type="arabicPeriod"/>
            </a:pPr>
            <a:r>
              <a:rPr lang="ar-SA" sz="1700" dirty="0">
                <a:solidFill>
                  <a:schemeClr val="accent2">
                    <a:lumMod val="75000"/>
                  </a:schemeClr>
                </a:solidFill>
                <a:latin typeface="Alexandria SemiBold" pitchFamily="2" charset="-78"/>
                <a:cs typeface="Alexandria SemiBold" pitchFamily="2" charset="-78"/>
              </a:rPr>
              <a:t>نظـام تمثیـل لفظـى/ سـمعى: </a:t>
            </a:r>
            <a:r>
              <a:rPr lang="ar-SA" sz="1700" dirty="0">
                <a:latin typeface="Alexandria SemiBold" pitchFamily="2" charset="-78"/>
                <a:cs typeface="Alexandria SemiBold" pitchFamily="2" charset="-78"/>
              </a:rPr>
              <a:t>ویختص بتمثیل كل ما هو سمعى مثل المعلومات اللفظیة المسموعة . </a:t>
            </a:r>
          </a:p>
          <a:p>
            <a:pPr algn="r" rtl="1">
              <a:lnSpc>
                <a:spcPct val="150000"/>
              </a:lnSpc>
            </a:pPr>
            <a:endParaRPr lang="ar-SA" sz="17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84072"/>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359284" y="1433627"/>
            <a:ext cx="7336304" cy="461024"/>
          </a:xfrm>
          <a:prstGeom prst="rect">
            <a:avLst/>
          </a:prstGeom>
        </p:spPr>
        <p:txBody>
          <a:bodyPr wrap="square">
            <a:spAutoFit/>
          </a:bodyPr>
          <a:lstStyle/>
          <a:p>
            <a:pPr algn="r" rtl="1">
              <a:lnSpc>
                <a:spcPct val="150000"/>
              </a:lnSpc>
            </a:pPr>
            <a:r>
              <a:rPr lang="ar-SA" dirty="0" smtClean="0">
                <a:solidFill>
                  <a:srgbClr val="C00000"/>
                </a:solidFill>
                <a:latin typeface="Alexandria SemiBold" pitchFamily="2" charset="-78"/>
                <a:cs typeface="Alexandria SemiBold" pitchFamily="2" charset="-78"/>
              </a:rPr>
              <a:t>نظريات معالجة المعلومات: </a:t>
            </a:r>
            <a:r>
              <a:rPr lang="en-US" dirty="0">
                <a:solidFill>
                  <a:srgbClr val="C00000"/>
                </a:solidFill>
                <a:latin typeface="Alexandria SemiBold" pitchFamily="2" charset="-78"/>
                <a:cs typeface="Alexandria SemiBold" pitchFamily="2" charset="-78"/>
              </a:rPr>
              <a:t>Theories of Information Processing</a:t>
            </a:r>
            <a:endParaRPr lang="ar-SA" sz="700" dirty="0">
              <a:solidFill>
                <a:srgbClr val="C00000"/>
              </a:solidFill>
              <a:latin typeface="Alexandria SemiBold" pitchFamily="2" charset="-78"/>
              <a:cs typeface="Alexandria SemiBold" pitchFamily="2" charset="-78"/>
            </a:endParaRPr>
          </a:p>
        </p:txBody>
      </p:sp>
      <p:sp>
        <p:nvSpPr>
          <p:cNvPr id="8" name="Rectangle 7"/>
          <p:cNvSpPr/>
          <p:nvPr/>
        </p:nvSpPr>
        <p:spPr>
          <a:xfrm>
            <a:off x="3575958" y="1968064"/>
            <a:ext cx="7165862" cy="507831"/>
          </a:xfrm>
          <a:prstGeom prst="rect">
            <a:avLst/>
          </a:prstGeom>
          <a:solidFill>
            <a:schemeClr val="accent2">
              <a:lumMod val="20000"/>
              <a:lumOff val="80000"/>
            </a:schemeClr>
          </a:solidFill>
        </p:spPr>
        <p:txBody>
          <a:bodyPr wrap="square">
            <a:spAutoFit/>
          </a:bodyPr>
          <a:lstStyle/>
          <a:p>
            <a:pPr marL="342900" indent="-342900" algn="r" rtl="1">
              <a:lnSpc>
                <a:spcPct val="150000"/>
              </a:lnSpc>
              <a:buFont typeface="+mj-lt"/>
              <a:buAutoNum type="arabicPeriod" startAt="2"/>
            </a:pPr>
            <a:r>
              <a:rPr lang="ar-SA" dirty="0" smtClean="0">
                <a:solidFill>
                  <a:srgbClr val="880002"/>
                </a:solidFill>
                <a:latin typeface="Alexandria SemiBold" pitchFamily="2" charset="-78"/>
                <a:cs typeface="Alexandria SemiBold" pitchFamily="2" charset="-78"/>
              </a:rPr>
              <a:t>نظرية العبء المعرفي  </a:t>
            </a:r>
            <a:r>
              <a:rPr lang="en-US" sz="1600" dirty="0" smtClean="0">
                <a:latin typeface="Alexandria SemiBold" pitchFamily="2" charset="-78"/>
                <a:cs typeface="Alexandria SemiBold" pitchFamily="2" charset="-78"/>
              </a:rPr>
              <a:t> The Cognitive Overload , </a:t>
            </a:r>
            <a:r>
              <a:rPr lang="en-US" dirty="0" smtClean="0"/>
              <a:t>John </a:t>
            </a:r>
            <a:r>
              <a:rPr lang="en-US" dirty="0" err="1" smtClean="0"/>
              <a:t>Sweller</a:t>
            </a:r>
            <a:endParaRPr lang="en-US" sz="1600" dirty="0">
              <a:latin typeface="Alexandria SemiBold" pitchFamily="2" charset="-78"/>
              <a:cs typeface="Alexandria SemiBold" pitchFamily="2" charset="-78"/>
            </a:endParaRPr>
          </a:p>
        </p:txBody>
      </p:sp>
      <p:sp>
        <p:nvSpPr>
          <p:cNvPr id="12" name="Freeform 9"/>
          <p:cNvSpPr/>
          <p:nvPr/>
        </p:nvSpPr>
        <p:spPr>
          <a:xfrm>
            <a:off x="-1373404" y="4403990"/>
            <a:ext cx="2000264" cy="2454010"/>
          </a:xfrm>
          <a:custGeom>
            <a:avLst/>
            <a:gdLst/>
            <a:ahLst/>
            <a:cxnLst/>
            <a:rect l="l" t="t" r="r" b="b"/>
            <a:pathLst>
              <a:path w="5592361" h="3732901">
                <a:moveTo>
                  <a:pt x="0" y="0"/>
                </a:moveTo>
                <a:lnTo>
                  <a:pt x="5592360" y="0"/>
                </a:lnTo>
                <a:lnTo>
                  <a:pt x="5592360" y="3732901"/>
                </a:lnTo>
                <a:lnTo>
                  <a:pt x="0" y="3732901"/>
                </a:lnTo>
                <a:lnTo>
                  <a:pt x="0" y="0"/>
                </a:lnTo>
                <a:close/>
              </a:path>
            </a:pathLst>
          </a:custGeom>
          <a:blipFill>
            <a:blip r:embed="rId5"/>
            <a:srcRect/>
            <a:stretch>
              <a:fillRect l="-25398" r="-51074"/>
            </a:stretch>
          </a:blipFill>
        </p:spPr>
      </p:sp>
    </p:spTree>
    <p:extLst>
      <p:ext uri="{BB962C8B-B14F-4D97-AF65-F5344CB8AC3E}">
        <p14:creationId xmlns:p14="http://schemas.microsoft.com/office/powerpoint/2010/main" val="33163046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49186" y="1819497"/>
            <a:ext cx="9421586" cy="44319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63486" y="2475643"/>
            <a:ext cx="9192985" cy="3831818"/>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فـالأفراد </a:t>
            </a:r>
            <a:r>
              <a:rPr lang="ar-SA" dirty="0">
                <a:latin typeface="Alexandria SemiBold" pitchFamily="2" charset="-78"/>
                <a:cs typeface="Alexandria SemiBold" pitchFamily="2" charset="-78"/>
              </a:rPr>
              <a:t>یمكـنهم بنـاء مفهـوم عقلـى یـربط بـین </a:t>
            </a:r>
            <a:r>
              <a:rPr lang="ar-SA" dirty="0" smtClean="0">
                <a:latin typeface="Alexandria SemiBold" pitchFamily="2" charset="-78"/>
                <a:cs typeface="Alexandria SemiBold" pitchFamily="2" charset="-78"/>
              </a:rPr>
              <a:t>المثیـرات </a:t>
            </a:r>
            <a:r>
              <a:rPr lang="ar-SA" dirty="0">
                <a:latin typeface="Alexandria SemiBold" pitchFamily="2" charset="-78"/>
                <a:cs typeface="Alexandria SemiBold" pitchFamily="2" charset="-78"/>
              </a:rPr>
              <a:t>اللفظیـة والبـصریة التـى یتلقونهـا ، وذلـك مـن خـلال نظـامین لترمیـز المعلومـات همـا : أولهمـا ؛ یقـوم فیهـا الفـرد ببنـاء روابـط بـین </a:t>
            </a:r>
            <a:r>
              <a:rPr lang="ar-SA" dirty="0" smtClean="0">
                <a:latin typeface="Alexandria SemiBold" pitchFamily="2" charset="-78"/>
                <a:cs typeface="Alexandria SemiBold" pitchFamily="2" charset="-78"/>
              </a:rPr>
              <a:t>المثیـرات </a:t>
            </a:r>
            <a:r>
              <a:rPr lang="ar-SA" dirty="0">
                <a:latin typeface="Alexandria SemiBold" pitchFamily="2" charset="-78"/>
                <a:cs typeface="Alexandria SemiBold" pitchFamily="2" charset="-78"/>
              </a:rPr>
              <a:t>البـصریة داخـل </a:t>
            </a:r>
            <a:r>
              <a:rPr lang="ar-SA" dirty="0" smtClean="0">
                <a:latin typeface="Alexandria SemiBold" pitchFamily="2" charset="-78"/>
                <a:cs typeface="Alexandria SemiBold" pitchFamily="2" charset="-78"/>
              </a:rPr>
              <a:t>العقـل، والثانیـة: </a:t>
            </a:r>
            <a:r>
              <a:rPr lang="ar-SA" dirty="0">
                <a:latin typeface="Alexandria SemiBold" pitchFamily="2" charset="-78"/>
                <a:cs typeface="Alexandria SemiBold" pitchFamily="2" charset="-78"/>
              </a:rPr>
              <a:t>ویقـوم الفـرد ببنـاء روابـط بـین </a:t>
            </a:r>
            <a:r>
              <a:rPr lang="ar-SA" dirty="0" smtClean="0">
                <a:latin typeface="Alexandria SemiBold" pitchFamily="2" charset="-78"/>
                <a:cs typeface="Alexandria SemiBold" pitchFamily="2" charset="-78"/>
              </a:rPr>
              <a:t>المثیـرات </a:t>
            </a:r>
            <a:r>
              <a:rPr lang="ar-SA" dirty="0">
                <a:latin typeface="Alexandria SemiBold" pitchFamily="2" charset="-78"/>
                <a:cs typeface="Alexandria SemiBold" pitchFamily="2" charset="-78"/>
              </a:rPr>
              <a:t>الـسمعیة داخـل العقـل ، والتـى تعمـل بـشكل مـستقل فـى الترمیـز فـى الـذاكرة العاملـة . </a:t>
            </a:r>
          </a:p>
          <a:p>
            <a:pPr marL="285750" lvl="0" indent="-285750" algn="r" rtl="1">
              <a:lnSpc>
                <a:spcPct val="150000"/>
              </a:lnSpc>
              <a:buFont typeface="Wingdings" panose="05000000000000000000" pitchFamily="2" charset="2"/>
              <a:buChar char="q"/>
              <a:defRPr/>
            </a:pPr>
            <a:r>
              <a:rPr lang="ar-SA" dirty="0">
                <a:latin typeface="Alexandria SemiBold" pitchFamily="2" charset="-78"/>
                <a:cs typeface="Alexandria SemiBold" pitchFamily="2" charset="-78"/>
              </a:rPr>
              <a:t>أن تعـدد </a:t>
            </a:r>
            <a:r>
              <a:rPr lang="ar-SA" dirty="0" smtClean="0">
                <a:latin typeface="Alexandria SemiBold" pitchFamily="2" charset="-78"/>
                <a:cs typeface="Alexandria SemiBold" pitchFamily="2" charset="-78"/>
              </a:rPr>
              <a:t>المثیـرات </a:t>
            </a:r>
            <a:r>
              <a:rPr lang="ar-SA" dirty="0">
                <a:latin typeface="Alexandria SemiBold" pitchFamily="2" charset="-78"/>
                <a:cs typeface="Alexandria SemiBold" pitchFamily="2" charset="-78"/>
              </a:rPr>
              <a:t>فـى تـصمیم الأخبـار بـالنص والفیـدیو والـصور المتحركـة یتطلـب مـوارد معرفیة أكثر مما تتطلبه عند تصمیم الأخبار بالنص والفیدیو ، حیث ینتج عن ذلك مزیداً من الانتباه إلى </a:t>
            </a:r>
            <a:r>
              <a:rPr lang="ar-SA" dirty="0" smtClean="0">
                <a:latin typeface="Alexandria SemiBold" pitchFamily="2" charset="-78"/>
                <a:cs typeface="Alexandria SemiBold" pitchFamily="2" charset="-78"/>
              </a:rPr>
              <a:t>المثیرات </a:t>
            </a:r>
            <a:r>
              <a:rPr lang="ar-SA" dirty="0">
                <a:latin typeface="Alexandria SemiBold" pitchFamily="2" charset="-78"/>
                <a:cs typeface="Alexandria SemiBold" pitchFamily="2" charset="-78"/>
              </a:rPr>
              <a:t>، لكـن تأثیرهـا علـى التـذكر یكـون سـلبى فـى كـلا الحـالتین والتـى تزید من العبء المعرفى للفرد فـى نظـام التمثیـل </a:t>
            </a:r>
            <a:r>
              <a:rPr lang="ar-SA" dirty="0" smtClean="0">
                <a:latin typeface="Alexandria SemiBold" pitchFamily="2" charset="-78"/>
                <a:cs typeface="Alexandria SemiBold" pitchFamily="2" charset="-78"/>
              </a:rPr>
              <a:t>البـصرى. </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84072"/>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3575958" y="1968064"/>
            <a:ext cx="7165862" cy="507831"/>
          </a:xfrm>
          <a:prstGeom prst="rect">
            <a:avLst/>
          </a:prstGeom>
          <a:solidFill>
            <a:schemeClr val="accent2">
              <a:lumMod val="20000"/>
              <a:lumOff val="80000"/>
            </a:schemeClr>
          </a:solidFill>
        </p:spPr>
        <p:txBody>
          <a:bodyPr wrap="square">
            <a:spAutoFit/>
          </a:bodyPr>
          <a:lstStyle/>
          <a:p>
            <a:pPr marL="342900" indent="-342900" algn="r" rtl="1">
              <a:lnSpc>
                <a:spcPct val="150000"/>
              </a:lnSpc>
              <a:buFont typeface="+mj-lt"/>
              <a:buAutoNum type="arabicPeriod" startAt="2"/>
            </a:pPr>
            <a:r>
              <a:rPr lang="ar-SA" dirty="0" smtClean="0">
                <a:solidFill>
                  <a:srgbClr val="880002"/>
                </a:solidFill>
                <a:latin typeface="Alexandria SemiBold" pitchFamily="2" charset="-78"/>
                <a:cs typeface="Alexandria SemiBold" pitchFamily="2" charset="-78"/>
              </a:rPr>
              <a:t>نظرية العبء المعرفي  </a:t>
            </a:r>
            <a:r>
              <a:rPr lang="en-US" sz="1600" dirty="0" smtClean="0">
                <a:latin typeface="Alexandria SemiBold" pitchFamily="2" charset="-78"/>
                <a:cs typeface="Alexandria SemiBold" pitchFamily="2" charset="-78"/>
              </a:rPr>
              <a:t> The Cognitive Overload , </a:t>
            </a:r>
            <a:r>
              <a:rPr lang="en-US" dirty="0" smtClean="0"/>
              <a:t>John </a:t>
            </a:r>
            <a:r>
              <a:rPr lang="en-US" dirty="0" err="1" smtClean="0"/>
              <a:t>Sweller</a:t>
            </a:r>
            <a:endParaRPr lang="en-US" sz="1600" dirty="0">
              <a:latin typeface="Alexandria SemiBold" pitchFamily="2" charset="-78"/>
              <a:cs typeface="Alexandria SemiBold" pitchFamily="2" charset="-78"/>
            </a:endParaRPr>
          </a:p>
        </p:txBody>
      </p:sp>
      <p:sp>
        <p:nvSpPr>
          <p:cNvPr id="12" name="Freeform 6"/>
          <p:cNvSpPr/>
          <p:nvPr/>
        </p:nvSpPr>
        <p:spPr>
          <a:xfrm flipH="1">
            <a:off x="51115" y="3984170"/>
            <a:ext cx="1842999" cy="2837725"/>
          </a:xfrm>
          <a:custGeom>
            <a:avLst/>
            <a:gdLst/>
            <a:ahLst/>
            <a:cxnLst/>
            <a:rect l="l" t="t" r="r" b="b"/>
            <a:pathLst>
              <a:path w="3237823" h="4114800">
                <a:moveTo>
                  <a:pt x="0" y="0"/>
                </a:moveTo>
                <a:lnTo>
                  <a:pt x="3237823" y="0"/>
                </a:lnTo>
                <a:lnTo>
                  <a:pt x="3237823" y="4114800"/>
                </a:lnTo>
                <a:lnTo>
                  <a:pt x="0" y="4114800"/>
                </a:lnTo>
                <a:lnTo>
                  <a:pt x="0" y="0"/>
                </a:lnTo>
                <a:close/>
              </a:path>
            </a:pathLst>
          </a:custGeom>
          <a:blipFill>
            <a:blip r:embed="rId5">
              <a:extLst>
                <a:ext uri="{96DAC541-7B7A-43D3-8B79-37D633B846F1}">
                  <asvg:svgBlip xmlns="" xmlns:asvg="http://schemas.microsoft.com/office/drawing/2016/SVG/main" r:embed="rId9"/>
                </a:ext>
              </a:extLst>
            </a:blip>
            <a:stretch>
              <a:fillRect/>
            </a:stretch>
          </a:blipFill>
        </p:spPr>
      </p:sp>
      <p:sp>
        <p:nvSpPr>
          <p:cNvPr id="13" name="TextBox 12">
            <a:extLst>
              <a:ext uri="{FF2B5EF4-FFF2-40B4-BE49-F238E27FC236}">
                <a16:creationId xmlns:a16="http://schemas.microsoft.com/office/drawing/2014/main" id="{F9A80F9F-74DB-1D57-04E8-E20E92A09B0A}"/>
              </a:ext>
            </a:extLst>
          </p:cNvPr>
          <p:cNvSpPr txBox="1"/>
          <p:nvPr/>
        </p:nvSpPr>
        <p:spPr>
          <a:xfrm>
            <a:off x="-1013606" y="1199576"/>
            <a:ext cx="6515631" cy="501932"/>
          </a:xfrm>
          <a:prstGeom prst="rect">
            <a:avLst/>
          </a:prstGeom>
          <a:noFill/>
          <a:ln w="28575">
            <a:noFill/>
          </a:ln>
          <a:effectLst>
            <a:reflection stA="45000" endPos="0" dist="50800" dir="5400000" sy="-100000" algn="bl" rotWithShape="0"/>
          </a:effectLst>
        </p:spPr>
        <p:txBody>
          <a:bodyPr wrap="square" rtlCol="0">
            <a:spAutoFit/>
          </a:bodyPr>
          <a:lstStyle/>
          <a:p>
            <a:pPr algn="r" rtl="1">
              <a:lnSpc>
                <a:spcPct val="150000"/>
              </a:lnSpc>
            </a:pPr>
            <a:r>
              <a:rPr lang="ar-SA" sz="2000" dirty="0" smtClean="0">
                <a:solidFill>
                  <a:srgbClr val="C00000"/>
                </a:solidFill>
                <a:latin typeface="Alexandria SemiBold" pitchFamily="2" charset="-78"/>
                <a:cs typeface="Alexandria SemiBold" pitchFamily="2" charset="-78"/>
              </a:rPr>
              <a:t>نظرية العبء المعرفي</a:t>
            </a:r>
            <a:endParaRPr lang="ar-SA" sz="2000" dirty="0">
              <a:solidFill>
                <a:srgbClr val="C0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4884171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04257" y="1910443"/>
            <a:ext cx="9988357" cy="41332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04257" y="2027246"/>
            <a:ext cx="9839513" cy="4016484"/>
          </a:xfrm>
          <a:prstGeom prst="rect">
            <a:avLst/>
          </a:prstGeom>
          <a:noFill/>
        </p:spPr>
        <p:txBody>
          <a:bodyPr wrap="square" rtlCol="0">
            <a:spAutoFit/>
          </a:bodyPr>
          <a:lstStyle/>
          <a:p>
            <a:pPr algn="r" rtl="1">
              <a:lnSpc>
                <a:spcPct val="150000"/>
              </a:lnSpc>
            </a:pPr>
            <a:r>
              <a:rPr lang="ar-SA" sz="1700" dirty="0" smtClean="0">
                <a:solidFill>
                  <a:srgbClr val="0070C0"/>
                </a:solidFill>
                <a:latin typeface="Alexandria SemiBold" pitchFamily="2" charset="-78"/>
                <a:cs typeface="Alexandria SemiBold" pitchFamily="2" charset="-78"/>
              </a:rPr>
              <a:t>فعلـى </a:t>
            </a:r>
            <a:r>
              <a:rPr lang="ar-SA" sz="1700" dirty="0">
                <a:solidFill>
                  <a:srgbClr val="0070C0"/>
                </a:solidFill>
                <a:latin typeface="Alexandria SemiBold" pitchFamily="2" charset="-78"/>
                <a:cs typeface="Alexandria SemiBold" pitchFamily="2" charset="-78"/>
              </a:rPr>
              <a:t>سـبیل </a:t>
            </a:r>
            <a:r>
              <a:rPr lang="ar-SA" sz="1700" dirty="0" smtClean="0">
                <a:solidFill>
                  <a:srgbClr val="0070C0"/>
                </a:solidFill>
                <a:latin typeface="Alexandria SemiBold" pitchFamily="2" charset="-78"/>
                <a:cs typeface="Alexandria SemiBold" pitchFamily="2" charset="-78"/>
              </a:rPr>
              <a:t>المثـال:</a:t>
            </a:r>
            <a:r>
              <a:rPr lang="ar-SA" sz="1700" dirty="0" smtClean="0">
                <a:latin typeface="Alexandria SemiBold" pitchFamily="2" charset="-78"/>
                <a:cs typeface="Alexandria SemiBold" pitchFamily="2" charset="-78"/>
              </a:rPr>
              <a:t> </a:t>
            </a:r>
          </a:p>
          <a:p>
            <a:pPr marL="285750" indent="-285750" algn="r" rtl="1">
              <a:lnSpc>
                <a:spcPct val="150000"/>
              </a:lnSpc>
              <a:buFont typeface="Wingdings" panose="05000000000000000000" pitchFamily="2" charset="2"/>
              <a:buChar char="q"/>
            </a:pPr>
            <a:r>
              <a:rPr lang="ar-SA" sz="1700" dirty="0" smtClean="0">
                <a:latin typeface="Alexandria SemiBold" pitchFamily="2" charset="-78"/>
                <a:cs typeface="Alexandria SemiBold" pitchFamily="2" charset="-78"/>
              </a:rPr>
              <a:t>استخدام الـصور </a:t>
            </a:r>
            <a:r>
              <a:rPr lang="ar-SA" sz="1700" dirty="0">
                <a:latin typeface="Alexandria SemiBold" pitchFamily="2" charset="-78"/>
                <a:cs typeface="Alexandria SemiBold" pitchFamily="2" charset="-78"/>
              </a:rPr>
              <a:t>المتحركة والسرد الصوتى فى عرض الأخبار ، یتم تمثیل الصور فى نظام التمثیل البصرى ، أما الصوت فیتم تمثیله فى نظام التمثیل السمعى ؛ فیحدث دمج عقلى لأن الانتباه ینقسم بین نظامى </a:t>
            </a:r>
            <a:r>
              <a:rPr lang="ar-SA" sz="1700" dirty="0" smtClean="0">
                <a:latin typeface="Alexandria SemiBold" pitchFamily="2" charset="-78"/>
                <a:cs typeface="Alexandria SemiBold" pitchFamily="2" charset="-78"/>
              </a:rPr>
              <a:t>التمثیل، </a:t>
            </a:r>
            <a:r>
              <a:rPr lang="ar-SA" sz="1700" dirty="0">
                <a:latin typeface="Alexandria SemiBold" pitchFamily="2" charset="-78"/>
                <a:cs typeface="Alexandria SemiBold" pitchFamily="2" charset="-78"/>
              </a:rPr>
              <a:t>أى لا یحدث تعارض أو تنافس </a:t>
            </a:r>
            <a:r>
              <a:rPr lang="ar-SA" sz="1700" dirty="0" smtClean="0">
                <a:latin typeface="Alexandria SemiBold" pitchFamily="2" charset="-78"/>
                <a:cs typeface="Alexandria SemiBold" pitchFamily="2" charset="-78"/>
              </a:rPr>
              <a:t>بینهم؛ </a:t>
            </a:r>
            <a:r>
              <a:rPr lang="ar-SA" sz="1700" dirty="0">
                <a:latin typeface="Alexandria SemiBold" pitchFamily="2" charset="-78"/>
                <a:cs typeface="Alexandria SemiBold" pitchFamily="2" charset="-78"/>
              </a:rPr>
              <a:t>مما یؤدى إلى تمثیلهم بشكل أفـضل فـى الـذاكرة العاملـة . </a:t>
            </a:r>
            <a:r>
              <a:rPr lang="ar-SA" sz="1700" dirty="0" smtClean="0">
                <a:latin typeface="Alexandria SemiBold" pitchFamily="2" charset="-78"/>
                <a:cs typeface="Alexandria SemiBold" pitchFamily="2" charset="-78"/>
              </a:rPr>
              <a:t>فالاستخدام المتوازن في العـرض </a:t>
            </a:r>
            <a:r>
              <a:rPr lang="ar-SA" sz="1700" dirty="0">
                <a:latin typeface="Alexandria SemiBold" pitchFamily="2" charset="-78"/>
                <a:cs typeface="Alexandria SemiBold" pitchFamily="2" charset="-78"/>
              </a:rPr>
              <a:t>المـزدوج فـى تـصمیم الرسـالة الخبریـة ( الوسـائل الـسمعیة والبـصریة ) یزید من قدرة الذاكرة العاملة فى معالجة المعلومات ، وبالتالى یزید من فعالیة التذكر.</a:t>
            </a:r>
          </a:p>
          <a:p>
            <a:pPr marL="285750" indent="-285750" algn="r" rtl="1">
              <a:lnSpc>
                <a:spcPct val="150000"/>
              </a:lnSpc>
              <a:buFont typeface="Wingdings" panose="05000000000000000000" pitchFamily="2" charset="2"/>
              <a:buChar char="q"/>
            </a:pPr>
            <a:r>
              <a:rPr lang="ar-SA" sz="1700" dirty="0">
                <a:latin typeface="Alexandria SemiBold" pitchFamily="2" charset="-78"/>
                <a:cs typeface="Alexandria SemiBold" pitchFamily="2" charset="-78"/>
              </a:rPr>
              <a:t>فـى حـین عنـد تقـدیم النـصوص المكتوبـة المصاحبة للصور ؛ فیتم تمثیلهما فى نظـام التمثیـل البـصرى فـى الـذاكرة </a:t>
            </a:r>
            <a:r>
              <a:rPr lang="ar-SA" sz="1700" dirty="0" smtClean="0">
                <a:latin typeface="Alexandria SemiBold" pitchFamily="2" charset="-78"/>
                <a:cs typeface="Alexandria SemiBold" pitchFamily="2" charset="-78"/>
              </a:rPr>
              <a:t>العاملـة، </a:t>
            </a:r>
            <a:r>
              <a:rPr lang="ar-SA" sz="1700" dirty="0">
                <a:latin typeface="Alexandria SemiBold" pitchFamily="2" charset="-78"/>
                <a:cs typeface="Alexandria SemiBold" pitchFamily="2" charset="-78"/>
              </a:rPr>
              <a:t>وهـو مـا یـسبب فى صعوبة التمثیل لأنها تسبب </a:t>
            </a:r>
            <a:r>
              <a:rPr lang="ar-SA" sz="1700" dirty="0">
                <a:solidFill>
                  <a:srgbClr val="C00000"/>
                </a:solidFill>
                <a:latin typeface="Alexandria SemiBold" pitchFamily="2" charset="-78"/>
                <a:cs typeface="Alexandria SemiBold" pitchFamily="2" charset="-78"/>
              </a:rPr>
              <a:t>عبئاً معرفیاً </a:t>
            </a:r>
            <a:r>
              <a:rPr lang="ar-SA" sz="1700" dirty="0">
                <a:latin typeface="Alexandria SemiBold" pitchFamily="2" charset="-78"/>
                <a:cs typeface="Alexandria SemiBold" pitchFamily="2" charset="-78"/>
              </a:rPr>
              <a:t>فى نظام التمثیل البصرى نتیجة العبء الشكلى الذى یحدث فى نظام التمثیل </a:t>
            </a:r>
            <a:r>
              <a:rPr lang="ar-SA" sz="1700" dirty="0" smtClean="0">
                <a:latin typeface="Alexandria SemiBold" pitchFamily="2" charset="-78"/>
                <a:cs typeface="Alexandria SemiBold" pitchFamily="2" charset="-78"/>
              </a:rPr>
              <a:t>البصرى.</a:t>
            </a:r>
            <a:endParaRPr lang="ar-SA" sz="17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84072"/>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463324" y="1345306"/>
            <a:ext cx="2923346" cy="553998"/>
          </a:xfrm>
          <a:prstGeom prst="rect">
            <a:avLst/>
          </a:prstGeom>
          <a:noFill/>
          <a:ln w="28575">
            <a:noFill/>
          </a:ln>
          <a:effectLst>
            <a:reflection stA="45000" endPos="0" dist="50800" dir="5400000" sy="-100000" algn="bl" rotWithShape="0"/>
          </a:effectLst>
        </p:spPr>
        <p:txBody>
          <a:bodyPr wrap="square" rtlCol="0">
            <a:spAutoFit/>
          </a:bodyPr>
          <a:lstStyle/>
          <a:p>
            <a:pPr algn="r" rtl="1">
              <a:lnSpc>
                <a:spcPct val="150000"/>
              </a:lnSpc>
            </a:pPr>
            <a:r>
              <a:rPr lang="ar-SA" sz="2000" dirty="0" smtClean="0">
                <a:solidFill>
                  <a:srgbClr val="C00000"/>
                </a:solidFill>
                <a:latin typeface="Alexandria SemiBold" pitchFamily="2" charset="-78"/>
                <a:cs typeface="Alexandria SemiBold" pitchFamily="2" charset="-78"/>
              </a:rPr>
              <a:t>نظرية العبء المعرفي</a:t>
            </a:r>
            <a:endParaRPr lang="ar-SA" sz="2000" dirty="0">
              <a:solidFill>
                <a:srgbClr val="C0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14629784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5271" y="1963372"/>
            <a:ext cx="9241011" cy="4235723"/>
          </a:xfrm>
          <a:prstGeom prst="roundRect">
            <a:avLst>
              <a:gd name="adj" fmla="val 6140"/>
            </a:avLst>
          </a:prstGeom>
          <a:solidFill>
            <a:schemeClr val="tx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84072"/>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429152"/>
            <a:ext cx="6515631" cy="501932"/>
          </a:xfrm>
          <a:prstGeom prst="rect">
            <a:avLst/>
          </a:prstGeom>
          <a:noFill/>
          <a:ln w="28575">
            <a:noFill/>
          </a:ln>
          <a:effectLst>
            <a:reflection stA="45000" endPos="0" dist="50800" dir="5400000" sy="-100000" algn="bl" rotWithShape="0"/>
          </a:effectLst>
        </p:spPr>
        <p:txBody>
          <a:bodyPr wrap="square" rtlCol="0">
            <a:spAutoFit/>
          </a:bodyPr>
          <a:lstStyle/>
          <a:p>
            <a:pPr algn="r" rtl="1">
              <a:lnSpc>
                <a:spcPct val="150000"/>
              </a:lnSpc>
            </a:pPr>
            <a:r>
              <a:rPr lang="ar-SA" sz="2000" dirty="0" smtClean="0">
                <a:solidFill>
                  <a:srgbClr val="C00000"/>
                </a:solidFill>
                <a:latin typeface="Alexandria SemiBold" pitchFamily="2" charset="-78"/>
                <a:cs typeface="Alexandria SemiBold" pitchFamily="2" charset="-78"/>
              </a:rPr>
              <a:t>العبء المعرفي ومعالجة المعلومات والأخبار الرقمية</a:t>
            </a:r>
            <a:endParaRPr lang="ar-SA" sz="2000" dirty="0">
              <a:solidFill>
                <a:srgbClr val="C00000"/>
              </a:solidFill>
              <a:latin typeface="Alexandria SemiBold" pitchFamily="2" charset="-78"/>
              <a:cs typeface="Alexandria SemiBold" pitchFamily="2" charset="-78"/>
            </a:endParaRPr>
          </a:p>
        </p:txBody>
      </p:sp>
      <p:grpSp>
        <p:nvGrpSpPr>
          <p:cNvPr id="11" name="Group 10"/>
          <p:cNvGrpSpPr/>
          <p:nvPr/>
        </p:nvGrpSpPr>
        <p:grpSpPr>
          <a:xfrm>
            <a:off x="1569464" y="2088612"/>
            <a:ext cx="8780930" cy="4043976"/>
            <a:chOff x="0" y="0"/>
            <a:chExt cx="5413748" cy="3489896"/>
          </a:xfrm>
        </p:grpSpPr>
        <p:sp>
          <p:nvSpPr>
            <p:cNvPr id="12" name="Rectangle 11"/>
            <p:cNvSpPr/>
            <p:nvPr/>
          </p:nvSpPr>
          <p:spPr>
            <a:xfrm>
              <a:off x="5338571" y="0"/>
              <a:ext cx="75177" cy="393126"/>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400">
                  <a:solidFill>
                    <a:srgbClr val="000000"/>
                  </a:solidFill>
                  <a:effectLst/>
                  <a:latin typeface="Simplified Arabic" panose="02020603050405020304" pitchFamily="18" charset="-78"/>
                  <a:ea typeface="Simplified Arabic" panose="02020603050405020304" pitchFamily="18" charset="-78"/>
                  <a:cs typeface="Simplified Arabic" panose="02020603050405020304" pitchFamily="18" charset="-78"/>
                </a:rPr>
                <a:t> </a:t>
              </a:r>
            </a:p>
          </p:txBody>
        </p:sp>
        <p:pic>
          <p:nvPicPr>
            <p:cNvPr id="13" name="Picture 12"/>
            <p:cNvPicPr/>
            <p:nvPr/>
          </p:nvPicPr>
          <p:blipFill>
            <a:blip r:embed="rId5"/>
            <a:stretch>
              <a:fillRect/>
            </a:stretch>
          </p:blipFill>
          <p:spPr>
            <a:xfrm>
              <a:off x="106680" y="315505"/>
              <a:ext cx="5269992" cy="2973324"/>
            </a:xfrm>
            <a:prstGeom prst="rect">
              <a:avLst/>
            </a:prstGeom>
            <a:ln w="228600" cap="sq" cmpd="thickThin">
              <a:solidFill>
                <a:srgbClr val="000000"/>
              </a:solidFill>
              <a:prstDash val="solid"/>
              <a:miter lim="800000"/>
            </a:ln>
            <a:effectLst>
              <a:innerShdw blurRad="76200">
                <a:srgbClr val="000000"/>
              </a:innerShdw>
            </a:effectLst>
          </p:spPr>
        </p:pic>
        <p:sp>
          <p:nvSpPr>
            <p:cNvPr id="14" name="Shape 36135122"/>
            <p:cNvSpPr/>
            <p:nvPr/>
          </p:nvSpPr>
          <p:spPr>
            <a:xfrm>
              <a:off x="88392" y="297217"/>
              <a:ext cx="18288" cy="18288"/>
            </a:xfrm>
            <a:custGeom>
              <a:avLst/>
              <a:gdLst/>
              <a:ahLst/>
              <a:cxnLst/>
              <a:rect l="0" t="0" r="0" b="0"/>
              <a:pathLst>
                <a:path w="18288" h="18288">
                  <a:moveTo>
                    <a:pt x="0" y="0"/>
                  </a:moveTo>
                  <a:lnTo>
                    <a:pt x="18288" y="0"/>
                  </a:lnTo>
                  <a:lnTo>
                    <a:pt x="18288" y="18288"/>
                  </a:lnTo>
                  <a:lnTo>
                    <a:pt x="0" y="18288"/>
                  </a:lnTo>
                  <a:lnTo>
                    <a:pt x="0" y="0"/>
                  </a:lnTo>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ar-SA"/>
            </a:p>
          </p:txBody>
        </p:sp>
        <p:sp>
          <p:nvSpPr>
            <p:cNvPr id="15" name="Shape 36135123"/>
            <p:cNvSpPr/>
            <p:nvPr/>
          </p:nvSpPr>
          <p:spPr>
            <a:xfrm>
              <a:off x="106680" y="297217"/>
              <a:ext cx="5269992" cy="18288"/>
            </a:xfrm>
            <a:custGeom>
              <a:avLst/>
              <a:gdLst/>
              <a:ahLst/>
              <a:cxnLst/>
              <a:rect l="0" t="0" r="0" b="0"/>
              <a:pathLst>
                <a:path w="5269992" h="18288">
                  <a:moveTo>
                    <a:pt x="0" y="0"/>
                  </a:moveTo>
                  <a:lnTo>
                    <a:pt x="5269992" y="0"/>
                  </a:lnTo>
                  <a:lnTo>
                    <a:pt x="5269992" y="18288"/>
                  </a:lnTo>
                  <a:lnTo>
                    <a:pt x="0" y="18288"/>
                  </a:lnTo>
                  <a:lnTo>
                    <a:pt x="0" y="0"/>
                  </a:lnTo>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ar-SA"/>
            </a:p>
          </p:txBody>
        </p:sp>
        <p:sp>
          <p:nvSpPr>
            <p:cNvPr id="16" name="Shape 36135124"/>
            <p:cNvSpPr/>
            <p:nvPr/>
          </p:nvSpPr>
          <p:spPr>
            <a:xfrm>
              <a:off x="5376672" y="297217"/>
              <a:ext cx="18288" cy="18288"/>
            </a:xfrm>
            <a:custGeom>
              <a:avLst/>
              <a:gdLst/>
              <a:ahLst/>
              <a:cxnLst/>
              <a:rect l="0" t="0" r="0" b="0"/>
              <a:pathLst>
                <a:path w="18288" h="18288">
                  <a:moveTo>
                    <a:pt x="0" y="0"/>
                  </a:moveTo>
                  <a:lnTo>
                    <a:pt x="18288" y="0"/>
                  </a:lnTo>
                  <a:lnTo>
                    <a:pt x="18288" y="18288"/>
                  </a:lnTo>
                  <a:lnTo>
                    <a:pt x="0" y="18288"/>
                  </a:lnTo>
                  <a:lnTo>
                    <a:pt x="0" y="0"/>
                  </a:lnTo>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ar-SA"/>
            </a:p>
          </p:txBody>
        </p:sp>
        <p:sp>
          <p:nvSpPr>
            <p:cNvPr id="17" name="Shape 36135125"/>
            <p:cNvSpPr/>
            <p:nvPr/>
          </p:nvSpPr>
          <p:spPr>
            <a:xfrm>
              <a:off x="88392" y="315505"/>
              <a:ext cx="18288" cy="2973324"/>
            </a:xfrm>
            <a:custGeom>
              <a:avLst/>
              <a:gdLst/>
              <a:ahLst/>
              <a:cxnLst/>
              <a:rect l="0" t="0" r="0" b="0"/>
              <a:pathLst>
                <a:path w="18288" h="2973324">
                  <a:moveTo>
                    <a:pt x="0" y="0"/>
                  </a:moveTo>
                  <a:lnTo>
                    <a:pt x="18288" y="0"/>
                  </a:lnTo>
                  <a:lnTo>
                    <a:pt x="18288" y="2973324"/>
                  </a:lnTo>
                  <a:lnTo>
                    <a:pt x="0" y="2973324"/>
                  </a:lnTo>
                  <a:lnTo>
                    <a:pt x="0" y="0"/>
                  </a:lnTo>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ar-SA"/>
            </a:p>
          </p:txBody>
        </p:sp>
        <p:sp>
          <p:nvSpPr>
            <p:cNvPr id="18" name="Shape 36135126"/>
            <p:cNvSpPr/>
            <p:nvPr/>
          </p:nvSpPr>
          <p:spPr>
            <a:xfrm>
              <a:off x="5376672" y="315505"/>
              <a:ext cx="18288" cy="2973324"/>
            </a:xfrm>
            <a:custGeom>
              <a:avLst/>
              <a:gdLst/>
              <a:ahLst/>
              <a:cxnLst/>
              <a:rect l="0" t="0" r="0" b="0"/>
              <a:pathLst>
                <a:path w="18288" h="2973324">
                  <a:moveTo>
                    <a:pt x="0" y="0"/>
                  </a:moveTo>
                  <a:lnTo>
                    <a:pt x="18288" y="0"/>
                  </a:lnTo>
                  <a:lnTo>
                    <a:pt x="18288" y="2973324"/>
                  </a:lnTo>
                  <a:lnTo>
                    <a:pt x="0" y="2973324"/>
                  </a:lnTo>
                  <a:lnTo>
                    <a:pt x="0" y="0"/>
                  </a:lnTo>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ar-SA"/>
            </a:p>
          </p:txBody>
        </p:sp>
        <p:sp>
          <p:nvSpPr>
            <p:cNvPr id="19" name="Shape 36135127"/>
            <p:cNvSpPr/>
            <p:nvPr/>
          </p:nvSpPr>
          <p:spPr>
            <a:xfrm>
              <a:off x="88392" y="3288829"/>
              <a:ext cx="18288" cy="18288"/>
            </a:xfrm>
            <a:custGeom>
              <a:avLst/>
              <a:gdLst/>
              <a:ahLst/>
              <a:cxnLst/>
              <a:rect l="0" t="0" r="0" b="0"/>
              <a:pathLst>
                <a:path w="18288" h="18288">
                  <a:moveTo>
                    <a:pt x="0" y="0"/>
                  </a:moveTo>
                  <a:lnTo>
                    <a:pt x="18288" y="0"/>
                  </a:lnTo>
                  <a:lnTo>
                    <a:pt x="18288" y="18288"/>
                  </a:lnTo>
                  <a:lnTo>
                    <a:pt x="0" y="18288"/>
                  </a:lnTo>
                  <a:lnTo>
                    <a:pt x="0" y="0"/>
                  </a:lnTo>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ar-SA"/>
            </a:p>
          </p:txBody>
        </p:sp>
        <p:sp>
          <p:nvSpPr>
            <p:cNvPr id="20" name="Shape 36135128"/>
            <p:cNvSpPr/>
            <p:nvPr/>
          </p:nvSpPr>
          <p:spPr>
            <a:xfrm>
              <a:off x="106680" y="3288829"/>
              <a:ext cx="5269992" cy="18288"/>
            </a:xfrm>
            <a:custGeom>
              <a:avLst/>
              <a:gdLst/>
              <a:ahLst/>
              <a:cxnLst/>
              <a:rect l="0" t="0" r="0" b="0"/>
              <a:pathLst>
                <a:path w="5269992" h="18288">
                  <a:moveTo>
                    <a:pt x="0" y="0"/>
                  </a:moveTo>
                  <a:lnTo>
                    <a:pt x="5269992" y="0"/>
                  </a:lnTo>
                  <a:lnTo>
                    <a:pt x="5269992" y="18288"/>
                  </a:lnTo>
                  <a:lnTo>
                    <a:pt x="0" y="18288"/>
                  </a:lnTo>
                  <a:lnTo>
                    <a:pt x="0" y="0"/>
                  </a:lnTo>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ar-SA"/>
            </a:p>
          </p:txBody>
        </p:sp>
        <p:sp>
          <p:nvSpPr>
            <p:cNvPr id="21" name="Shape 36135129"/>
            <p:cNvSpPr/>
            <p:nvPr/>
          </p:nvSpPr>
          <p:spPr>
            <a:xfrm>
              <a:off x="5376672" y="3288829"/>
              <a:ext cx="18288" cy="18288"/>
            </a:xfrm>
            <a:custGeom>
              <a:avLst/>
              <a:gdLst/>
              <a:ahLst/>
              <a:cxnLst/>
              <a:rect l="0" t="0" r="0" b="0"/>
              <a:pathLst>
                <a:path w="18288" h="18288">
                  <a:moveTo>
                    <a:pt x="0" y="0"/>
                  </a:moveTo>
                  <a:lnTo>
                    <a:pt x="18288" y="0"/>
                  </a:lnTo>
                  <a:lnTo>
                    <a:pt x="18288" y="18288"/>
                  </a:lnTo>
                  <a:lnTo>
                    <a:pt x="0" y="18288"/>
                  </a:lnTo>
                  <a:lnTo>
                    <a:pt x="0" y="0"/>
                  </a:lnTo>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ar-SA"/>
            </a:p>
          </p:txBody>
        </p:sp>
        <p:sp>
          <p:nvSpPr>
            <p:cNvPr id="22" name="Rectangle 21"/>
            <p:cNvSpPr/>
            <p:nvPr/>
          </p:nvSpPr>
          <p:spPr>
            <a:xfrm>
              <a:off x="0" y="3096769"/>
              <a:ext cx="115715" cy="393127"/>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400">
                  <a:solidFill>
                    <a:srgbClr val="000000"/>
                  </a:solidFill>
                  <a:effectLst/>
                  <a:latin typeface="Simplified Arabic" panose="02020603050405020304" pitchFamily="18" charset="-78"/>
                  <a:ea typeface="Simplified Arabic" panose="02020603050405020304" pitchFamily="18" charset="-78"/>
                  <a:cs typeface="Simplified Arabic" panose="02020603050405020304" pitchFamily="18" charset="-78"/>
                </a:rPr>
                <a:t>  </a:t>
              </a:r>
            </a:p>
          </p:txBody>
        </p:sp>
      </p:grpSp>
      <p:sp>
        <p:nvSpPr>
          <p:cNvPr id="2" name="Rectangle 1"/>
          <p:cNvSpPr/>
          <p:nvPr/>
        </p:nvSpPr>
        <p:spPr>
          <a:xfrm>
            <a:off x="7673784" y="5587521"/>
            <a:ext cx="2039172" cy="523220"/>
          </a:xfrm>
          <a:prstGeom prst="rect">
            <a:avLst/>
          </a:prstGeom>
          <a:solidFill>
            <a:schemeClr val="accent2">
              <a:lumMod val="60000"/>
              <a:lumOff val="40000"/>
            </a:schemeClr>
          </a:solidFill>
        </p:spPr>
        <p:txBody>
          <a:bodyPr wrap="square">
            <a:spAutoFit/>
          </a:bodyPr>
          <a:lstStyle/>
          <a:p>
            <a:pPr algn="ctr"/>
            <a:r>
              <a:rPr lang="ar-SA" sz="1400" b="1" dirty="0">
                <a:solidFill>
                  <a:srgbClr val="000000"/>
                </a:solidFill>
                <a:ea typeface="Simplified Arabic" panose="02020603050405020304" pitchFamily="18" charset="-78"/>
                <a:cs typeface="Simplified Arabic" panose="02020603050405020304" pitchFamily="18" charset="-78"/>
              </a:rPr>
              <a:t>العبء المعرفى فى نظام التمثیل البصرى فى الذاكرة العاملة</a:t>
            </a:r>
            <a:r>
              <a:rPr lang="ar-SA" sz="1400" b="1" baseline="30000" dirty="0">
                <a:solidFill>
                  <a:srgbClr val="000000"/>
                </a:solidFill>
                <a:ea typeface="Simplified Arabic" panose="02020603050405020304" pitchFamily="18" charset="-78"/>
                <a:cs typeface="Simplified Arabic" panose="02020603050405020304" pitchFamily="18" charset="-78"/>
              </a:rPr>
              <a:t> </a:t>
            </a:r>
            <a:endParaRPr lang="ar-SA" sz="1400" b="1" dirty="0"/>
          </a:p>
        </p:txBody>
      </p:sp>
    </p:spTree>
    <p:extLst>
      <p:ext uri="{BB962C8B-B14F-4D97-AF65-F5344CB8AC3E}">
        <p14:creationId xmlns:p14="http://schemas.microsoft.com/office/powerpoint/2010/main" val="15838388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5271" y="1963372"/>
            <a:ext cx="9503229" cy="4127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55272" y="2242231"/>
            <a:ext cx="9323614" cy="3624069"/>
          </a:xfrm>
          <a:prstGeom prst="rect">
            <a:avLst/>
          </a:prstGeom>
          <a:noFill/>
        </p:spPr>
        <p:txBody>
          <a:bodyPr wrap="square" rtlCol="0">
            <a:spAutoFit/>
          </a:bodyPr>
          <a:lstStyle/>
          <a:p>
            <a:pPr algn="r" rtl="1">
              <a:lnSpc>
                <a:spcPct val="150000"/>
              </a:lnSpc>
            </a:pPr>
            <a:r>
              <a:rPr lang="ar-SA" sz="1700" dirty="0" smtClean="0">
                <a:latin typeface="Alexandria SemiBold" pitchFamily="2" charset="-78"/>
                <a:cs typeface="Alexandria SemiBold" pitchFamily="2" charset="-78"/>
              </a:rPr>
              <a:t>دراسة تجريبية عن أثر </a:t>
            </a:r>
            <a:r>
              <a:rPr lang="ar-SA" sz="1700" dirty="0">
                <a:latin typeface="Alexandria SemiBold" pitchFamily="2" charset="-78"/>
                <a:cs typeface="Alexandria SemiBold" pitchFamily="2" charset="-78"/>
              </a:rPr>
              <a:t>أسالیب تصمیم </a:t>
            </a:r>
            <a:r>
              <a:rPr lang="ar-SA" sz="1700" dirty="0" smtClean="0">
                <a:latin typeface="Alexandria SemiBold" pitchFamily="2" charset="-78"/>
                <a:cs typeface="Alexandria SemiBold" pitchFamily="2" charset="-78"/>
              </a:rPr>
              <a:t>الأخبار الرقمية على </a:t>
            </a:r>
            <a:r>
              <a:rPr lang="ar-SA" sz="1700" dirty="0">
                <a:latin typeface="Alexandria SemiBold" pitchFamily="2" charset="-78"/>
                <a:cs typeface="Alexandria SemiBold" pitchFamily="2" charset="-78"/>
              </a:rPr>
              <a:t>التذكر والفهم ، وأجریت </a:t>
            </a:r>
            <a:r>
              <a:rPr lang="ar-SA" sz="1700" dirty="0" smtClean="0">
                <a:latin typeface="Alexandria SemiBold" pitchFamily="2" charset="-78"/>
                <a:cs typeface="Alexandria SemiBold" pitchFamily="2" charset="-78"/>
              </a:rPr>
              <a:t>الدراسة </a:t>
            </a:r>
            <a:r>
              <a:rPr lang="ar-SA" sz="1700" dirty="0">
                <a:latin typeface="Alexandria SemiBold" pitchFamily="2" charset="-78"/>
                <a:cs typeface="Alexandria SemiBold" pitchFamily="2" charset="-78"/>
              </a:rPr>
              <a:t>على ثلاثة أسـالیب مختلفـة لعـرض </a:t>
            </a:r>
            <a:r>
              <a:rPr lang="ar-SA" sz="1700" dirty="0" smtClean="0">
                <a:latin typeface="Alexandria SemiBold" pitchFamily="2" charset="-78"/>
                <a:cs typeface="Alexandria SemiBold" pitchFamily="2" charset="-78"/>
              </a:rPr>
              <a:t>الأخبار </a:t>
            </a:r>
            <a:r>
              <a:rPr lang="ar-SA" sz="1700" dirty="0">
                <a:latin typeface="Alexandria SemiBold" pitchFamily="2" charset="-78"/>
                <a:cs typeface="Alexandria SemiBold" pitchFamily="2" charset="-78"/>
              </a:rPr>
              <a:t>بالوسـائط </a:t>
            </a:r>
            <a:r>
              <a:rPr lang="ar-SA" sz="1700" dirty="0" smtClean="0">
                <a:latin typeface="Alexandria SemiBold" pitchFamily="2" charset="-78"/>
                <a:cs typeface="Alexandria SemiBold" pitchFamily="2" charset="-78"/>
              </a:rPr>
              <a:t>المتعـددة هـى:</a:t>
            </a:r>
          </a:p>
          <a:p>
            <a:pPr marL="979488" indent="-342900" algn="r" rtl="1">
              <a:lnSpc>
                <a:spcPct val="150000"/>
              </a:lnSpc>
              <a:buFont typeface="+mj-lt"/>
              <a:buAutoNum type="arabicPeriod"/>
            </a:pPr>
            <a:r>
              <a:rPr lang="ar-SA" sz="1700" dirty="0" smtClean="0">
                <a:solidFill>
                  <a:schemeClr val="accent2">
                    <a:lumMod val="75000"/>
                  </a:schemeClr>
                </a:solidFill>
                <a:latin typeface="Alexandria SemiBold" pitchFamily="2" charset="-78"/>
                <a:cs typeface="Alexandria SemiBold" pitchFamily="2" charset="-78"/>
              </a:rPr>
              <a:t>صورة</a:t>
            </a:r>
            <a:r>
              <a:rPr lang="ar-SA" sz="1700" dirty="0" smtClean="0">
                <a:solidFill>
                  <a:schemeClr val="accent2">
                    <a:lumMod val="75000"/>
                  </a:schemeClr>
                </a:solidFill>
                <a:latin typeface="Alexandria SemiBold" pitchFamily="2" charset="-78"/>
                <a:cs typeface="Alexandria SemiBold" pitchFamily="2" charset="-78"/>
              </a:rPr>
              <a:t> مـصاحبة </a:t>
            </a:r>
            <a:r>
              <a:rPr lang="ar-SA" sz="1700" dirty="0">
                <a:solidFill>
                  <a:schemeClr val="accent2">
                    <a:lumMod val="75000"/>
                  </a:schemeClr>
                </a:solidFill>
                <a:latin typeface="Alexandria SemiBold" pitchFamily="2" charset="-78"/>
                <a:cs typeface="Alexandria SemiBold" pitchFamily="2" charset="-78"/>
              </a:rPr>
              <a:t>لـنص مكتـوب </a:t>
            </a:r>
          </a:p>
          <a:p>
            <a:pPr marL="979488" indent="-342900" algn="r" rtl="1">
              <a:lnSpc>
                <a:spcPct val="150000"/>
              </a:lnSpc>
              <a:buFont typeface="+mj-lt"/>
              <a:buAutoNum type="arabicPeriod"/>
            </a:pPr>
            <a:r>
              <a:rPr lang="ar-SA" sz="1700" dirty="0" smtClean="0">
                <a:solidFill>
                  <a:srgbClr val="0070C0"/>
                </a:solidFill>
                <a:latin typeface="Alexandria SemiBold" pitchFamily="2" charset="-78"/>
                <a:cs typeface="Alexandria SemiBold" pitchFamily="2" charset="-78"/>
              </a:rPr>
              <a:t>صورة</a:t>
            </a:r>
            <a:r>
              <a:rPr lang="ar-SA" sz="1700" dirty="0" smtClean="0">
                <a:solidFill>
                  <a:srgbClr val="0070C0"/>
                </a:solidFill>
                <a:latin typeface="Alexandria SemiBold" pitchFamily="2" charset="-78"/>
                <a:cs typeface="Alexandria SemiBold" pitchFamily="2" charset="-78"/>
              </a:rPr>
              <a:t> مـصاحبة </a:t>
            </a:r>
            <a:r>
              <a:rPr lang="ar-SA" sz="1700" dirty="0">
                <a:solidFill>
                  <a:srgbClr val="0070C0"/>
                </a:solidFill>
                <a:latin typeface="Alexandria SemiBold" pitchFamily="2" charset="-78"/>
                <a:cs typeface="Alexandria SemiBold" pitchFamily="2" charset="-78"/>
              </a:rPr>
              <a:t>لنص مسموع </a:t>
            </a:r>
          </a:p>
          <a:p>
            <a:pPr marL="979488" indent="-342900" algn="r" rtl="1">
              <a:lnSpc>
                <a:spcPct val="150000"/>
              </a:lnSpc>
              <a:buFont typeface="+mj-lt"/>
              <a:buAutoNum type="arabicPeriod"/>
            </a:pPr>
            <a:r>
              <a:rPr lang="ar-SA" sz="1700" dirty="0" smtClean="0">
                <a:solidFill>
                  <a:schemeClr val="accent2">
                    <a:lumMod val="75000"/>
                  </a:schemeClr>
                </a:solidFill>
                <a:latin typeface="Alexandria SemiBold" pitchFamily="2" charset="-78"/>
                <a:cs typeface="Alexandria SemiBold" pitchFamily="2" charset="-78"/>
              </a:rPr>
              <a:t>صورة</a:t>
            </a:r>
            <a:r>
              <a:rPr lang="ar-SA" sz="1700" dirty="0" smtClean="0">
                <a:solidFill>
                  <a:schemeClr val="accent2">
                    <a:lumMod val="75000"/>
                  </a:schemeClr>
                </a:solidFill>
                <a:latin typeface="Alexandria SemiBold" pitchFamily="2" charset="-78"/>
                <a:cs typeface="Alexandria SemiBold" pitchFamily="2" charset="-78"/>
              </a:rPr>
              <a:t> مصاحبة </a:t>
            </a:r>
            <a:r>
              <a:rPr lang="ar-SA" sz="1700" dirty="0">
                <a:solidFill>
                  <a:schemeClr val="accent2">
                    <a:lumMod val="75000"/>
                  </a:schemeClr>
                </a:solidFill>
                <a:latin typeface="Alexandria SemiBold" pitchFamily="2" charset="-78"/>
                <a:cs typeface="Alexandria SemiBold" pitchFamily="2" charset="-78"/>
              </a:rPr>
              <a:t>نـص مكتوب ونص مسموع . </a:t>
            </a:r>
            <a:endParaRPr lang="ar-SA" sz="1700" dirty="0" smtClean="0">
              <a:solidFill>
                <a:schemeClr val="accent2">
                  <a:lumMod val="75000"/>
                </a:schemeClr>
              </a:solidFill>
              <a:latin typeface="Alexandria SemiBold" pitchFamily="2" charset="-78"/>
              <a:cs typeface="Alexandria SemiBold" pitchFamily="2" charset="-78"/>
            </a:endParaRPr>
          </a:p>
          <a:p>
            <a:pPr algn="r" rtl="1">
              <a:lnSpc>
                <a:spcPct val="150000"/>
              </a:lnSpc>
            </a:pPr>
            <a:r>
              <a:rPr lang="ar-SA" sz="1700" dirty="0" smtClean="0">
                <a:latin typeface="Alexandria SemiBold" pitchFamily="2" charset="-78"/>
                <a:cs typeface="Alexandria SemiBold" pitchFamily="2" charset="-78"/>
              </a:rPr>
              <a:t>وتوصلت </a:t>
            </a:r>
            <a:r>
              <a:rPr lang="ar-SA" sz="1700" dirty="0">
                <a:latin typeface="Alexandria SemiBold" pitchFamily="2" charset="-78"/>
                <a:cs typeface="Alexandria SemiBold" pitchFamily="2" charset="-78"/>
              </a:rPr>
              <a:t>الد ارسة أن المجموعة التـى تعرضـت </a:t>
            </a:r>
            <a:r>
              <a:rPr lang="ar-SA" sz="1700" dirty="0" smtClean="0">
                <a:latin typeface="Alexandria SemiBold" pitchFamily="2" charset="-78"/>
                <a:cs typeface="Alexandria SemiBold" pitchFamily="2" charset="-78"/>
              </a:rPr>
              <a:t>لصورة</a:t>
            </a:r>
            <a:r>
              <a:rPr lang="ar-SA" sz="1700" dirty="0" smtClean="0">
                <a:latin typeface="Alexandria SemiBold" pitchFamily="2" charset="-78"/>
                <a:cs typeface="Alexandria SemiBold" pitchFamily="2" charset="-78"/>
              </a:rPr>
              <a:t> مـصاحبة </a:t>
            </a:r>
            <a:r>
              <a:rPr lang="ar-SA" sz="1700" dirty="0">
                <a:latin typeface="Alexandria SemiBold" pitchFamily="2" charset="-78"/>
                <a:cs typeface="Alexandria SemiBold" pitchFamily="2" charset="-78"/>
              </a:rPr>
              <a:t>لـنص مسموع كانـت أكثـر </a:t>
            </a:r>
            <a:r>
              <a:rPr lang="ar-SA" sz="1700" dirty="0" smtClean="0">
                <a:latin typeface="Alexandria SemiBold" pitchFamily="2" charset="-78"/>
                <a:cs typeface="Alexandria SemiBold" pitchFamily="2" charset="-78"/>
              </a:rPr>
              <a:t>تذكرا مقارنـة </a:t>
            </a:r>
            <a:r>
              <a:rPr lang="ar-SA" sz="1700" dirty="0">
                <a:latin typeface="Alexandria SemiBold" pitchFamily="2" charset="-78"/>
                <a:cs typeface="Alexandria SemiBold" pitchFamily="2" charset="-78"/>
              </a:rPr>
              <a:t>بـالمجموعتین اللتان تعرضتا </a:t>
            </a:r>
            <a:r>
              <a:rPr lang="ar-SA" sz="1700" dirty="0" smtClean="0">
                <a:latin typeface="Alexandria SemiBold" pitchFamily="2" charset="-78"/>
                <a:cs typeface="Alexandria SemiBold" pitchFamily="2" charset="-78"/>
              </a:rPr>
              <a:t>لصورة مصاحبة </a:t>
            </a:r>
            <a:r>
              <a:rPr lang="ar-SA" sz="1700" dirty="0">
                <a:latin typeface="Alexandria SemiBold" pitchFamily="2" charset="-78"/>
                <a:cs typeface="Alexandria SemiBold" pitchFamily="2" charset="-78"/>
              </a:rPr>
              <a:t>لنص مكتوب ، وكذلك </a:t>
            </a:r>
            <a:r>
              <a:rPr lang="ar-SA" sz="1700" dirty="0" smtClean="0">
                <a:latin typeface="Alexandria SemiBold" pitchFamily="2" charset="-78"/>
                <a:cs typeface="Alexandria SemiBold" pitchFamily="2" charset="-78"/>
              </a:rPr>
              <a:t>لصورة مصاحبة </a:t>
            </a:r>
            <a:r>
              <a:rPr lang="ar-SA" sz="1700" dirty="0">
                <a:latin typeface="Alexandria SemiBold" pitchFamily="2" charset="-78"/>
                <a:cs typeface="Alexandria SemiBold" pitchFamily="2" charset="-78"/>
              </a:rPr>
              <a:t>لنص مسموع ونص </a:t>
            </a:r>
            <a:r>
              <a:rPr lang="ar-SA" sz="1700" dirty="0" smtClean="0">
                <a:latin typeface="Alexandria SemiBold" pitchFamily="2" charset="-78"/>
                <a:cs typeface="Alexandria SemiBold" pitchFamily="2" charset="-78"/>
              </a:rPr>
              <a:t>مكتوب، </a:t>
            </a:r>
            <a:r>
              <a:rPr lang="ar-SA" sz="1700" dirty="0">
                <a:latin typeface="Alexandria SemiBold" pitchFamily="2" charset="-78"/>
                <a:cs typeface="Alexandria SemiBold" pitchFamily="2" charset="-78"/>
              </a:rPr>
              <a:t>ویرجـع ذلـك العـبء المعرفـى </a:t>
            </a:r>
            <a:r>
              <a:rPr lang="ar-SA" sz="1700" dirty="0" smtClean="0">
                <a:latin typeface="Alexandria SemiBold" pitchFamily="2" charset="-78"/>
                <a:cs typeface="Alexandria SemiBold" pitchFamily="2" charset="-78"/>
              </a:rPr>
              <a:t>الزئـد </a:t>
            </a:r>
            <a:r>
              <a:rPr lang="ar-SA" sz="1700" dirty="0">
                <a:latin typeface="Alexandria SemiBold" pitchFamily="2" charset="-78"/>
                <a:cs typeface="Alexandria SemiBold" pitchFamily="2" charset="-78"/>
              </a:rPr>
              <a:t>علـى الـذاكرة العاملـة ، فعلـى الـرغم مـن أن كـلا التـصمیمین </a:t>
            </a:r>
            <a:r>
              <a:rPr lang="ar-SA" sz="1700" dirty="0" smtClean="0">
                <a:latin typeface="Alexandria SemiBold" pitchFamily="2" charset="-78"/>
                <a:cs typeface="Alexandria SemiBold" pitchFamily="2" charset="-78"/>
              </a:rPr>
              <a:t>أثارا </a:t>
            </a:r>
            <a:r>
              <a:rPr lang="ar-SA" sz="1700" dirty="0">
                <a:latin typeface="Alexandria SemiBold" pitchFamily="2" charset="-78"/>
                <a:cs typeface="Alexandria SemiBold" pitchFamily="2" charset="-78"/>
              </a:rPr>
              <a:t>انتباه </a:t>
            </a:r>
            <a:r>
              <a:rPr lang="ar-SA" sz="1700" dirty="0" smtClean="0">
                <a:latin typeface="Alexandria SemiBold" pitchFamily="2" charset="-78"/>
                <a:cs typeface="Alexandria SemiBold" pitchFamily="2" charset="-78"/>
              </a:rPr>
              <a:t>المبحوثین، </a:t>
            </a:r>
            <a:r>
              <a:rPr lang="ar-SA" sz="1700" dirty="0">
                <a:latin typeface="Alexandria SemiBold" pitchFamily="2" charset="-78"/>
                <a:cs typeface="Alexandria SemiBold" pitchFamily="2" charset="-78"/>
              </a:rPr>
              <a:t>إلا أنهما كانا أقل </a:t>
            </a:r>
            <a:r>
              <a:rPr lang="ar-SA" sz="1700" dirty="0" smtClean="0">
                <a:latin typeface="Alexandria SemiBold" pitchFamily="2" charset="-78"/>
                <a:cs typeface="Alexandria SemiBold" pitchFamily="2" charset="-78"/>
              </a:rPr>
              <a:t>تذكرًا.</a:t>
            </a:r>
            <a:endParaRPr lang="ar-SA" sz="17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84072"/>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383440" y="1429152"/>
            <a:ext cx="6515631" cy="501932"/>
          </a:xfrm>
          <a:prstGeom prst="rect">
            <a:avLst/>
          </a:prstGeom>
          <a:noFill/>
          <a:ln w="28575">
            <a:noFill/>
          </a:ln>
          <a:effectLst>
            <a:reflection stA="45000" endPos="0" dist="50800" dir="5400000" sy="-100000" algn="bl" rotWithShape="0"/>
          </a:effectLst>
        </p:spPr>
        <p:txBody>
          <a:bodyPr wrap="square" rtlCol="0">
            <a:spAutoFit/>
          </a:bodyPr>
          <a:lstStyle/>
          <a:p>
            <a:pPr algn="r" rtl="1">
              <a:lnSpc>
                <a:spcPct val="150000"/>
              </a:lnSpc>
            </a:pPr>
            <a:r>
              <a:rPr lang="ar-SA" sz="2000" dirty="0" smtClean="0">
                <a:solidFill>
                  <a:srgbClr val="C00000"/>
                </a:solidFill>
                <a:latin typeface="Alexandria SemiBold" pitchFamily="2" charset="-78"/>
                <a:cs typeface="Alexandria SemiBold" pitchFamily="2" charset="-78"/>
              </a:rPr>
              <a:t>العبء المعرفي ومعالجة المعلومات والأخبار الرقمية</a:t>
            </a:r>
            <a:endParaRPr lang="ar-SA" sz="2000" dirty="0">
              <a:solidFill>
                <a:srgbClr val="C0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5289251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12" name="Rectangle: Rounded Corners 24">
            <a:extLst>
              <a:ext uri="{FF2B5EF4-FFF2-40B4-BE49-F238E27FC236}">
                <a16:creationId xmlns:a16="http://schemas.microsoft.com/office/drawing/2014/main" id="{2BC869EB-5623-4AA1-9123-4AF9DF916049}"/>
              </a:ext>
            </a:extLst>
          </p:cNvPr>
          <p:cNvSpPr/>
          <p:nvPr/>
        </p:nvSpPr>
        <p:spPr>
          <a:xfrm>
            <a:off x="7047870" y="2144085"/>
            <a:ext cx="4433509" cy="39751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385406" y="2030037"/>
            <a:ext cx="6662462" cy="44319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227019" y="2654669"/>
            <a:ext cx="4075209" cy="2954014"/>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إن </a:t>
            </a:r>
            <a:r>
              <a:rPr lang="ar-SA" dirty="0">
                <a:latin typeface="Alexandria SemiBold" pitchFamily="2" charset="-78"/>
                <a:cs typeface="Alexandria SemiBold" pitchFamily="2" charset="-78"/>
              </a:rPr>
              <a:t>تصمیم المعلومات التى تتطلب من الفرد معالجة أكثر من عنصرین من المعلومات الجدیدة فـى وقـت واحـد قـد تفـشل الـذاكرة العاملـة فـى معالجتهـا </a:t>
            </a:r>
            <a:r>
              <a:rPr lang="ar-SA" dirty="0" smtClean="0">
                <a:latin typeface="Alexandria SemiBold" pitchFamily="2" charset="-78"/>
                <a:cs typeface="Alexandria SemiBold" pitchFamily="2" charset="-78"/>
              </a:rPr>
              <a:t>وتخزینهـا، </a:t>
            </a:r>
            <a:r>
              <a:rPr lang="ar-SA" dirty="0">
                <a:latin typeface="Alexandria SemiBold" pitchFamily="2" charset="-78"/>
                <a:cs typeface="Alexandria SemiBold" pitchFamily="2" charset="-78"/>
              </a:rPr>
              <a:t>وبالتـالى فـى </a:t>
            </a:r>
            <a:r>
              <a:rPr lang="ar-SA" dirty="0" smtClean="0">
                <a:latin typeface="Alexandria SemiBold" pitchFamily="2" charset="-78"/>
                <a:cs typeface="Alexandria SemiBold" pitchFamily="2" charset="-78"/>
              </a:rPr>
              <a:t>اسـترجاعها؛ لأنهـا </a:t>
            </a:r>
            <a:r>
              <a:rPr lang="ar-SA" dirty="0">
                <a:latin typeface="Alexandria SemiBold" pitchFamily="2" charset="-78"/>
                <a:cs typeface="Alexandria SemiBold" pitchFamily="2" charset="-78"/>
              </a:rPr>
              <a:t>تـشكل عبئـاً معرفیـاً </a:t>
            </a:r>
            <a:r>
              <a:rPr lang="ar-SA" dirty="0" smtClean="0">
                <a:latin typeface="Alexandria SemiBold" pitchFamily="2" charset="-78"/>
                <a:cs typeface="Alexandria SemiBold" pitchFamily="2" charset="-78"/>
              </a:rPr>
              <a:t>زائـداً </a:t>
            </a:r>
            <a:r>
              <a:rPr lang="en-US" dirty="0">
                <a:latin typeface="Alexandria SemiBold" pitchFamily="2" charset="-78"/>
                <a:cs typeface="Alexandria SemiBold" pitchFamily="2" charset="-78"/>
              </a:rPr>
              <a:t>Overload</a:t>
            </a:r>
            <a:r>
              <a:rPr lang="ar-SA" dirty="0">
                <a:latin typeface="Alexandria SemiBold" pitchFamily="2" charset="-78"/>
                <a:cs typeface="Alexandria SemiBold" pitchFamily="2" charset="-78"/>
              </a:rPr>
              <a:t> علـى الـذاكرة العاملـة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84072"/>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Picture 10"/>
          <p:cNvPicPr/>
          <p:nvPr/>
        </p:nvPicPr>
        <p:blipFill>
          <a:blip r:embed="rId5"/>
          <a:stretch>
            <a:fillRect/>
          </a:stretch>
        </p:blipFill>
        <p:spPr>
          <a:xfrm>
            <a:off x="555171" y="2240798"/>
            <a:ext cx="6313547" cy="3996716"/>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383440" y="1429152"/>
            <a:ext cx="6515631" cy="501932"/>
          </a:xfrm>
          <a:prstGeom prst="rect">
            <a:avLst/>
          </a:prstGeom>
          <a:noFill/>
          <a:ln w="28575">
            <a:noFill/>
          </a:ln>
          <a:effectLst>
            <a:reflection stA="45000" endPos="0" dist="50800" dir="5400000" sy="-100000" algn="bl" rotWithShape="0"/>
          </a:effectLst>
        </p:spPr>
        <p:txBody>
          <a:bodyPr wrap="square" rtlCol="0">
            <a:spAutoFit/>
          </a:bodyPr>
          <a:lstStyle/>
          <a:p>
            <a:pPr algn="r" rtl="1">
              <a:lnSpc>
                <a:spcPct val="150000"/>
              </a:lnSpc>
            </a:pPr>
            <a:r>
              <a:rPr lang="ar-SA" sz="2000" dirty="0" smtClean="0">
                <a:solidFill>
                  <a:srgbClr val="C00000"/>
                </a:solidFill>
                <a:latin typeface="Alexandria SemiBold" pitchFamily="2" charset="-78"/>
                <a:cs typeface="Alexandria SemiBold" pitchFamily="2" charset="-78"/>
              </a:rPr>
              <a:t>العبء المعرفي ومعالجة المعلومات والأخبار الرقمية</a:t>
            </a:r>
            <a:endParaRPr lang="ar-SA" sz="2000" dirty="0">
              <a:solidFill>
                <a:srgbClr val="C0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98079050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5271" y="1947044"/>
            <a:ext cx="10270672" cy="44319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229981" y="2030037"/>
            <a:ext cx="5274778" cy="4016484"/>
          </a:xfrm>
          <a:prstGeom prst="rect">
            <a:avLst/>
          </a:prstGeom>
          <a:noFill/>
        </p:spPr>
        <p:txBody>
          <a:bodyPr wrap="square" rtlCol="0">
            <a:spAutoFit/>
          </a:bodyPr>
          <a:lstStyle/>
          <a:p>
            <a:pPr algn="r" rtl="1">
              <a:lnSpc>
                <a:spcPct val="150000"/>
              </a:lnSpc>
            </a:pPr>
            <a:r>
              <a:rPr lang="ar-SA" sz="1700" dirty="0" smtClean="0">
                <a:latin typeface="Alexandria SemiBold" pitchFamily="2" charset="-78"/>
                <a:cs typeface="Alexandria SemiBold" pitchFamily="2" charset="-78"/>
              </a:rPr>
              <a:t>    على الرغم من وجـود </a:t>
            </a:r>
            <a:r>
              <a:rPr lang="ar-SA" sz="1700" dirty="0">
                <a:latin typeface="Alexandria SemiBold" pitchFamily="2" charset="-78"/>
                <a:cs typeface="Alexandria SemiBold" pitchFamily="2" charset="-78"/>
              </a:rPr>
              <a:t>درجـة عالیـة مـن الانتبـاه </a:t>
            </a:r>
            <a:r>
              <a:rPr lang="ar-SA" sz="1700" dirty="0" smtClean="0">
                <a:latin typeface="Alexandria SemiBold" pitchFamily="2" charset="-78"/>
                <a:cs typeface="Alexandria SemiBold" pitchFamily="2" charset="-78"/>
              </a:rPr>
              <a:t>للمثیـرات (نـص </a:t>
            </a:r>
            <a:r>
              <a:rPr lang="ar-SA" sz="1700" dirty="0">
                <a:latin typeface="Alexandria SemiBold" pitchFamily="2" charset="-78"/>
                <a:cs typeface="Alexandria SemiBold" pitchFamily="2" charset="-78"/>
              </a:rPr>
              <a:t>وفیـدیو وصـور متحركـة ) ، إلا أن الفرد لا یستطیع معالجتها ؛ لأن الفهم یحدث عند معالجة جمیـع عناصـر المعلومـات فـى وقت واحد فى الذاكرة العاملة </a:t>
            </a:r>
            <a:r>
              <a:rPr lang="en-US" sz="1700" dirty="0">
                <a:latin typeface="Alexandria SemiBold" pitchFamily="2" charset="-78"/>
                <a:cs typeface="Alexandria SemiBold" pitchFamily="2" charset="-78"/>
              </a:rPr>
              <a:t>Working Memory</a:t>
            </a:r>
            <a:r>
              <a:rPr lang="ar-SA" sz="1700" dirty="0">
                <a:latin typeface="Alexandria SemiBold" pitchFamily="2" charset="-78"/>
                <a:cs typeface="Alexandria SemiBold" pitchFamily="2" charset="-78"/>
              </a:rPr>
              <a:t> . فإذا احتـوت الرسـالة الخبریـة علـى الكثیـر مـن العناصـر التـى لا یمكـن معالجتهـا فـى وقـت واحـد فـى الـذاكرة </a:t>
            </a:r>
            <a:r>
              <a:rPr lang="ar-SA" sz="1700" dirty="0" smtClean="0">
                <a:latin typeface="Alexandria SemiBold" pitchFamily="2" charset="-78"/>
                <a:cs typeface="Alexandria SemiBold" pitchFamily="2" charset="-78"/>
              </a:rPr>
              <a:t>العاملـة، </a:t>
            </a:r>
            <a:r>
              <a:rPr lang="ar-SA" sz="1700" dirty="0">
                <a:latin typeface="Alexandria SemiBold" pitchFamily="2" charset="-78"/>
                <a:cs typeface="Alexandria SemiBold" pitchFamily="2" charset="-78"/>
              </a:rPr>
              <a:t>فإنهـا تصبح صعبة </a:t>
            </a:r>
            <a:r>
              <a:rPr lang="ar-SA" sz="1700" dirty="0" smtClean="0">
                <a:latin typeface="Alexandria SemiBold" pitchFamily="2" charset="-78"/>
                <a:cs typeface="Alexandria SemiBold" pitchFamily="2" charset="-78"/>
              </a:rPr>
              <a:t>الفهم.</a:t>
            </a:r>
          </a:p>
          <a:p>
            <a:pPr algn="ctr" rtl="1">
              <a:lnSpc>
                <a:spcPct val="150000"/>
              </a:lnSpc>
            </a:pPr>
            <a:r>
              <a:rPr lang="ar-SA" sz="1700" dirty="0" smtClean="0">
                <a:latin typeface="Alexandria SemiBold" pitchFamily="2" charset="-78"/>
                <a:cs typeface="Alexandria SemiBold" pitchFamily="2" charset="-78"/>
              </a:rPr>
              <a:t> </a:t>
            </a:r>
            <a:r>
              <a:rPr lang="ar-SA" sz="1700" dirty="0" smtClean="0">
                <a:solidFill>
                  <a:srgbClr val="0070C0"/>
                </a:solidFill>
                <a:latin typeface="Alexandria SemiBold" pitchFamily="2" charset="-78"/>
                <a:cs typeface="Alexandria SemiBold" pitchFamily="2" charset="-78"/>
              </a:rPr>
              <a:t>استخدام </a:t>
            </a:r>
            <a:r>
              <a:rPr lang="ar-SA" sz="1700" dirty="0">
                <a:solidFill>
                  <a:srgbClr val="0070C0"/>
                </a:solidFill>
                <a:latin typeface="Alexandria SemiBold" pitchFamily="2" charset="-78"/>
                <a:cs typeface="Alexandria SemiBold" pitchFamily="2" charset="-78"/>
              </a:rPr>
              <a:t>الوسـائط المتعـددة </a:t>
            </a:r>
            <a:r>
              <a:rPr lang="ar-SA" sz="1700" dirty="0" smtClean="0">
                <a:solidFill>
                  <a:srgbClr val="0070C0"/>
                </a:solidFill>
                <a:latin typeface="Alexandria SemiBold" pitchFamily="2" charset="-78"/>
                <a:cs typeface="Alexandria SemiBold" pitchFamily="2" charset="-78"/>
              </a:rPr>
              <a:t>في تصميم الأخبار الرقمية </a:t>
            </a:r>
            <a:r>
              <a:rPr lang="ar-SA" sz="1700" dirty="0">
                <a:solidFill>
                  <a:srgbClr val="0070C0"/>
                </a:solidFill>
                <a:latin typeface="Alexandria SemiBold" pitchFamily="2" charset="-78"/>
                <a:cs typeface="Alexandria SemiBold" pitchFamily="2" charset="-78"/>
              </a:rPr>
              <a:t>ینـتج عنهـا تعرف أعلـى، ولكـن تـذكر </a:t>
            </a:r>
            <a:r>
              <a:rPr lang="ar-SA" sz="1700" dirty="0" smtClean="0">
                <a:solidFill>
                  <a:srgbClr val="0070C0"/>
                </a:solidFill>
                <a:latin typeface="Alexandria SemiBold" pitchFamily="2" charset="-78"/>
                <a:cs typeface="Alexandria SemiBold" pitchFamily="2" charset="-78"/>
              </a:rPr>
              <a:t>أقـل.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84072"/>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pSp>
        <p:nvGrpSpPr>
          <p:cNvPr id="12" name="Group 11"/>
          <p:cNvGrpSpPr/>
          <p:nvPr/>
        </p:nvGrpSpPr>
        <p:grpSpPr>
          <a:xfrm>
            <a:off x="0" y="2397788"/>
            <a:ext cx="6065195" cy="4295063"/>
            <a:chOff x="0" y="0"/>
            <a:chExt cx="5164836" cy="3168295"/>
          </a:xfrm>
        </p:grpSpPr>
        <p:pic>
          <p:nvPicPr>
            <p:cNvPr id="13" name="Picture 12"/>
            <p:cNvPicPr/>
            <p:nvPr/>
          </p:nvPicPr>
          <p:blipFill>
            <a:blip r:embed="rId5"/>
            <a:stretch>
              <a:fillRect/>
            </a:stretch>
          </p:blipFill>
          <p:spPr>
            <a:xfrm>
              <a:off x="106680" y="18287"/>
              <a:ext cx="5039868" cy="2948940"/>
            </a:xfrm>
            <a:prstGeom prst="rect">
              <a:avLst/>
            </a:prstGeom>
          </p:spPr>
        </p:pic>
        <p:sp>
          <p:nvSpPr>
            <p:cNvPr id="14" name="Shape 36283120"/>
            <p:cNvSpPr/>
            <p:nvPr/>
          </p:nvSpPr>
          <p:spPr>
            <a:xfrm>
              <a:off x="88392" y="0"/>
              <a:ext cx="18288" cy="18288"/>
            </a:xfrm>
            <a:custGeom>
              <a:avLst/>
              <a:gdLst/>
              <a:ahLst/>
              <a:cxnLst/>
              <a:rect l="0" t="0" r="0" b="0"/>
              <a:pathLst>
                <a:path w="18288" h="18288">
                  <a:moveTo>
                    <a:pt x="0" y="0"/>
                  </a:moveTo>
                  <a:lnTo>
                    <a:pt x="18288" y="0"/>
                  </a:lnTo>
                  <a:lnTo>
                    <a:pt x="18288" y="18288"/>
                  </a:lnTo>
                  <a:lnTo>
                    <a:pt x="0" y="18288"/>
                  </a:lnTo>
                  <a:lnTo>
                    <a:pt x="0" y="0"/>
                  </a:lnTo>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ar-SA"/>
            </a:p>
          </p:txBody>
        </p:sp>
        <p:sp>
          <p:nvSpPr>
            <p:cNvPr id="15" name="Shape 36283121"/>
            <p:cNvSpPr/>
            <p:nvPr/>
          </p:nvSpPr>
          <p:spPr>
            <a:xfrm>
              <a:off x="106680" y="0"/>
              <a:ext cx="5039868" cy="18288"/>
            </a:xfrm>
            <a:custGeom>
              <a:avLst/>
              <a:gdLst/>
              <a:ahLst/>
              <a:cxnLst/>
              <a:rect l="0" t="0" r="0" b="0"/>
              <a:pathLst>
                <a:path w="5039868" h="18288">
                  <a:moveTo>
                    <a:pt x="0" y="0"/>
                  </a:moveTo>
                  <a:lnTo>
                    <a:pt x="5039868" y="0"/>
                  </a:lnTo>
                  <a:lnTo>
                    <a:pt x="5039868" y="18288"/>
                  </a:lnTo>
                  <a:lnTo>
                    <a:pt x="0" y="18288"/>
                  </a:lnTo>
                  <a:lnTo>
                    <a:pt x="0" y="0"/>
                  </a:lnTo>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ar-SA"/>
            </a:p>
          </p:txBody>
        </p:sp>
        <p:sp>
          <p:nvSpPr>
            <p:cNvPr id="16" name="Shape 36283122"/>
            <p:cNvSpPr/>
            <p:nvPr/>
          </p:nvSpPr>
          <p:spPr>
            <a:xfrm>
              <a:off x="5146548" y="0"/>
              <a:ext cx="18288" cy="18288"/>
            </a:xfrm>
            <a:custGeom>
              <a:avLst/>
              <a:gdLst/>
              <a:ahLst/>
              <a:cxnLst/>
              <a:rect l="0" t="0" r="0" b="0"/>
              <a:pathLst>
                <a:path w="18288" h="18288">
                  <a:moveTo>
                    <a:pt x="0" y="0"/>
                  </a:moveTo>
                  <a:lnTo>
                    <a:pt x="18288" y="0"/>
                  </a:lnTo>
                  <a:lnTo>
                    <a:pt x="18288" y="18288"/>
                  </a:lnTo>
                  <a:lnTo>
                    <a:pt x="0" y="18288"/>
                  </a:lnTo>
                  <a:lnTo>
                    <a:pt x="0" y="0"/>
                  </a:lnTo>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ar-SA"/>
            </a:p>
          </p:txBody>
        </p:sp>
        <p:sp>
          <p:nvSpPr>
            <p:cNvPr id="17" name="Shape 36283123"/>
            <p:cNvSpPr/>
            <p:nvPr/>
          </p:nvSpPr>
          <p:spPr>
            <a:xfrm>
              <a:off x="88392" y="18287"/>
              <a:ext cx="18288" cy="2948940"/>
            </a:xfrm>
            <a:custGeom>
              <a:avLst/>
              <a:gdLst/>
              <a:ahLst/>
              <a:cxnLst/>
              <a:rect l="0" t="0" r="0" b="0"/>
              <a:pathLst>
                <a:path w="18288" h="2948940">
                  <a:moveTo>
                    <a:pt x="0" y="0"/>
                  </a:moveTo>
                  <a:lnTo>
                    <a:pt x="18288" y="0"/>
                  </a:lnTo>
                  <a:lnTo>
                    <a:pt x="18288" y="2948940"/>
                  </a:lnTo>
                  <a:lnTo>
                    <a:pt x="0" y="2948940"/>
                  </a:lnTo>
                  <a:lnTo>
                    <a:pt x="0" y="0"/>
                  </a:lnTo>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ar-SA"/>
            </a:p>
          </p:txBody>
        </p:sp>
        <p:sp>
          <p:nvSpPr>
            <p:cNvPr id="18" name="Shape 36283124"/>
            <p:cNvSpPr/>
            <p:nvPr/>
          </p:nvSpPr>
          <p:spPr>
            <a:xfrm>
              <a:off x="5146548" y="18287"/>
              <a:ext cx="18288" cy="2948940"/>
            </a:xfrm>
            <a:custGeom>
              <a:avLst/>
              <a:gdLst/>
              <a:ahLst/>
              <a:cxnLst/>
              <a:rect l="0" t="0" r="0" b="0"/>
              <a:pathLst>
                <a:path w="18288" h="2948940">
                  <a:moveTo>
                    <a:pt x="0" y="0"/>
                  </a:moveTo>
                  <a:lnTo>
                    <a:pt x="18288" y="0"/>
                  </a:lnTo>
                  <a:lnTo>
                    <a:pt x="18288" y="2948940"/>
                  </a:lnTo>
                  <a:lnTo>
                    <a:pt x="0" y="2948940"/>
                  </a:lnTo>
                  <a:lnTo>
                    <a:pt x="0" y="0"/>
                  </a:lnTo>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ar-SA"/>
            </a:p>
          </p:txBody>
        </p:sp>
        <p:sp>
          <p:nvSpPr>
            <p:cNvPr id="19" name="Shape 36283125"/>
            <p:cNvSpPr/>
            <p:nvPr/>
          </p:nvSpPr>
          <p:spPr>
            <a:xfrm>
              <a:off x="88392" y="2967228"/>
              <a:ext cx="18288" cy="18288"/>
            </a:xfrm>
            <a:custGeom>
              <a:avLst/>
              <a:gdLst/>
              <a:ahLst/>
              <a:cxnLst/>
              <a:rect l="0" t="0" r="0" b="0"/>
              <a:pathLst>
                <a:path w="18288" h="18288">
                  <a:moveTo>
                    <a:pt x="0" y="0"/>
                  </a:moveTo>
                  <a:lnTo>
                    <a:pt x="18288" y="0"/>
                  </a:lnTo>
                  <a:lnTo>
                    <a:pt x="18288" y="18288"/>
                  </a:lnTo>
                  <a:lnTo>
                    <a:pt x="0" y="18288"/>
                  </a:lnTo>
                  <a:lnTo>
                    <a:pt x="0" y="0"/>
                  </a:lnTo>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ar-SA"/>
            </a:p>
          </p:txBody>
        </p:sp>
        <p:sp>
          <p:nvSpPr>
            <p:cNvPr id="20" name="Shape 36283126"/>
            <p:cNvSpPr/>
            <p:nvPr/>
          </p:nvSpPr>
          <p:spPr>
            <a:xfrm>
              <a:off x="106680" y="2967228"/>
              <a:ext cx="5039868" cy="18288"/>
            </a:xfrm>
            <a:custGeom>
              <a:avLst/>
              <a:gdLst/>
              <a:ahLst/>
              <a:cxnLst/>
              <a:rect l="0" t="0" r="0" b="0"/>
              <a:pathLst>
                <a:path w="5039868" h="18288">
                  <a:moveTo>
                    <a:pt x="0" y="0"/>
                  </a:moveTo>
                  <a:lnTo>
                    <a:pt x="5039868" y="0"/>
                  </a:lnTo>
                  <a:lnTo>
                    <a:pt x="5039868" y="18288"/>
                  </a:lnTo>
                  <a:lnTo>
                    <a:pt x="0" y="18288"/>
                  </a:lnTo>
                  <a:lnTo>
                    <a:pt x="0" y="0"/>
                  </a:lnTo>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ar-SA"/>
            </a:p>
          </p:txBody>
        </p:sp>
        <p:sp>
          <p:nvSpPr>
            <p:cNvPr id="21" name="Shape 36283127"/>
            <p:cNvSpPr/>
            <p:nvPr/>
          </p:nvSpPr>
          <p:spPr>
            <a:xfrm>
              <a:off x="5146548" y="2967228"/>
              <a:ext cx="18288" cy="18288"/>
            </a:xfrm>
            <a:custGeom>
              <a:avLst/>
              <a:gdLst/>
              <a:ahLst/>
              <a:cxnLst/>
              <a:rect l="0" t="0" r="0" b="0"/>
              <a:pathLst>
                <a:path w="18288" h="18288">
                  <a:moveTo>
                    <a:pt x="0" y="0"/>
                  </a:moveTo>
                  <a:lnTo>
                    <a:pt x="18288" y="0"/>
                  </a:lnTo>
                  <a:lnTo>
                    <a:pt x="18288" y="18288"/>
                  </a:lnTo>
                  <a:lnTo>
                    <a:pt x="0" y="18288"/>
                  </a:lnTo>
                  <a:lnTo>
                    <a:pt x="0" y="0"/>
                  </a:lnTo>
                </a:path>
              </a:pathLst>
            </a:custGeom>
            <a:ln w="0" cap="flat">
              <a:miter lim="127000"/>
            </a:ln>
          </p:spPr>
          <p:style>
            <a:lnRef idx="0">
              <a:srgbClr val="000000">
                <a:alpha val="0"/>
              </a:srgbClr>
            </a:lnRef>
            <a:fillRef idx="1">
              <a:srgbClr val="000000"/>
            </a:fillRef>
            <a:effectRef idx="0">
              <a:scrgbClr r="0" g="0" b="0"/>
            </a:effectRef>
            <a:fontRef idx="none"/>
          </p:style>
          <p:txBody>
            <a:bodyPr/>
            <a:lstStyle/>
            <a:p>
              <a:endParaRPr lang="ar-SA"/>
            </a:p>
          </p:txBody>
        </p:sp>
        <p:sp>
          <p:nvSpPr>
            <p:cNvPr id="22" name="Rectangle 21"/>
            <p:cNvSpPr/>
            <p:nvPr/>
          </p:nvSpPr>
          <p:spPr>
            <a:xfrm>
              <a:off x="0" y="2775168"/>
              <a:ext cx="115715" cy="393127"/>
            </a:xfrm>
            <a:prstGeom prst="rect">
              <a:avLst/>
            </a:prstGeom>
            <a:ln>
              <a:noFill/>
            </a:ln>
          </p:spPr>
          <p:txBody>
            <a:bodyPr vert="horz" lIns="0" tIns="0" rIns="0" bIns="0" rtlCol="0">
              <a:noAutofit/>
            </a:bodyPr>
            <a:lstStyle/>
            <a:p>
              <a:pPr marL="0" marR="0" indent="0" algn="l" rtl="0">
                <a:lnSpc>
                  <a:spcPct val="107000"/>
                </a:lnSpc>
                <a:spcBef>
                  <a:spcPts val="0"/>
                </a:spcBef>
                <a:spcAft>
                  <a:spcPts val="800"/>
                </a:spcAft>
              </a:pPr>
              <a:r>
                <a:rPr lang="en-US" sz="1400">
                  <a:solidFill>
                    <a:srgbClr val="000000"/>
                  </a:solidFill>
                  <a:effectLst/>
                  <a:latin typeface="Simplified Arabic" panose="02020603050405020304" pitchFamily="18" charset="-78"/>
                  <a:ea typeface="Simplified Arabic" panose="02020603050405020304" pitchFamily="18" charset="-78"/>
                  <a:cs typeface="Simplified Arabic" panose="02020603050405020304" pitchFamily="18" charset="-78"/>
                </a:rPr>
                <a:t>  </a:t>
              </a:r>
            </a:p>
          </p:txBody>
        </p:sp>
      </p:grpSp>
      <p:sp>
        <p:nvSpPr>
          <p:cNvPr id="23" name="TextBox 22">
            <a:extLst>
              <a:ext uri="{FF2B5EF4-FFF2-40B4-BE49-F238E27FC236}">
                <a16:creationId xmlns:a16="http://schemas.microsoft.com/office/drawing/2014/main" id="{F9A80F9F-74DB-1D57-04E8-E20E92A09B0A}"/>
              </a:ext>
            </a:extLst>
          </p:cNvPr>
          <p:cNvSpPr txBox="1"/>
          <p:nvPr/>
        </p:nvSpPr>
        <p:spPr>
          <a:xfrm>
            <a:off x="2383440" y="1429152"/>
            <a:ext cx="6515631" cy="501932"/>
          </a:xfrm>
          <a:prstGeom prst="rect">
            <a:avLst/>
          </a:prstGeom>
          <a:noFill/>
          <a:ln w="28575">
            <a:noFill/>
          </a:ln>
          <a:effectLst>
            <a:reflection stA="45000" endPos="0" dist="50800" dir="5400000" sy="-100000" algn="bl" rotWithShape="0"/>
          </a:effectLst>
        </p:spPr>
        <p:txBody>
          <a:bodyPr wrap="square" rtlCol="0">
            <a:spAutoFit/>
          </a:bodyPr>
          <a:lstStyle/>
          <a:p>
            <a:pPr algn="r" rtl="1">
              <a:lnSpc>
                <a:spcPct val="150000"/>
              </a:lnSpc>
            </a:pPr>
            <a:r>
              <a:rPr lang="ar-SA" sz="2000" dirty="0" smtClean="0">
                <a:solidFill>
                  <a:srgbClr val="C00000"/>
                </a:solidFill>
                <a:latin typeface="Alexandria SemiBold" pitchFamily="2" charset="-78"/>
                <a:cs typeface="Alexandria SemiBold" pitchFamily="2" charset="-78"/>
              </a:rPr>
              <a:t>العبء المعرفي ومعالجة المعلومات والأخبار الرقمية</a:t>
            </a:r>
            <a:endParaRPr lang="ar-SA" sz="2000" dirty="0">
              <a:solidFill>
                <a:srgbClr val="C0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48569929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255672" y="1183933"/>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9317" y="1423727"/>
            <a:ext cx="10550769" cy="497577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38350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689317" y="2032314"/>
            <a:ext cx="10470767" cy="4396075"/>
          </a:xfrm>
          <a:prstGeom prst="rect">
            <a:avLst/>
          </a:prstGeom>
          <a:noFill/>
        </p:spPr>
        <p:txBody>
          <a:bodyPr wrap="square" rtlCol="0">
            <a:spAutoFit/>
          </a:bodyPr>
          <a:lstStyle/>
          <a:p>
            <a:pPr lvl="0" algn="justLow" rtl="1">
              <a:lnSpc>
                <a:spcPct val="150000"/>
              </a:lnSpc>
              <a:spcAft>
                <a:spcPts val="800"/>
              </a:spcAft>
              <a:defRPr/>
            </a:pPr>
            <a:r>
              <a:rPr lang="ar-SA" sz="2000" b="1" dirty="0" smtClean="0">
                <a:latin typeface="Alexandria SemiBold" pitchFamily="2" charset="-78"/>
                <a:ea typeface="Calibri" panose="020F0502020204030204" pitchFamily="34" charset="0"/>
                <a:cs typeface="Alexandria SemiBold" pitchFamily="2" charset="-78"/>
              </a:rPr>
              <a:t>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في </a:t>
            </a:r>
            <a:r>
              <a:rPr lang="ar-EG" sz="2000" b="1" dirty="0">
                <a:solidFill>
                  <a:srgbClr val="C00000"/>
                </a:solidFill>
                <a:latin typeface="Alexandria SemiBold" pitchFamily="2" charset="-78"/>
                <a:ea typeface="Calibri" panose="020F0502020204030204" pitchFamily="34" charset="0"/>
                <a:cs typeface="Alexandria SemiBold" pitchFamily="2" charset="-78"/>
              </a:rPr>
              <a:t>ختام هذه المحاضرة، يمكننا أن نستنتج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أن</a:t>
            </a:r>
            <a:r>
              <a:rPr lang="ar-SA" sz="2000" b="1" dirty="0" smtClean="0">
                <a:solidFill>
                  <a:srgbClr val="C00000"/>
                </a:solidFill>
                <a:latin typeface="Alexandria SemiBold" pitchFamily="2" charset="-78"/>
                <a:ea typeface="Calibri" panose="020F0502020204030204" pitchFamily="34" charset="0"/>
                <a:cs typeface="Alexandria SemiBold" pitchFamily="2" charset="-78"/>
              </a:rPr>
              <a:t>:</a:t>
            </a:r>
          </a:p>
          <a:p>
            <a:pPr algn="r" rtl="1">
              <a:lnSpc>
                <a:spcPct val="150000"/>
              </a:lnSpc>
            </a:pPr>
            <a:r>
              <a:rPr lang="ar-SA" dirty="0">
                <a:latin typeface="Alexandria SemiBold" pitchFamily="2" charset="-78"/>
                <a:cs typeface="Alexandria SemiBold" pitchFamily="2" charset="-78"/>
              </a:rPr>
              <a:t>   تعتبر سيكولوجية الرسالة الإعلامية مجالاً مهماً لفهم لكيفية معالجة الدماغ البشري للمعلومات. تعتمد فعالية الرسالة الإعلامية على عدة عوامل </a:t>
            </a:r>
            <a:r>
              <a:rPr lang="ar-SA" dirty="0" smtClean="0">
                <a:latin typeface="Alexandria SemiBold" pitchFamily="2" charset="-78"/>
                <a:cs typeface="Alexandria SemiBold" pitchFamily="2" charset="-78"/>
              </a:rPr>
              <a:t>نفسية </a:t>
            </a:r>
            <a:r>
              <a:rPr lang="ar-SA" dirty="0">
                <a:latin typeface="Alexandria SemiBold" pitchFamily="2" charset="-78"/>
                <a:cs typeface="Alexandria SemiBold" pitchFamily="2" charset="-78"/>
              </a:rPr>
              <a:t>تؤثر في كيفية استقبال الجمهور </a:t>
            </a:r>
            <a:r>
              <a:rPr lang="ar-SA" dirty="0" smtClean="0">
                <a:latin typeface="Alexandria SemiBold" pitchFamily="2" charset="-78"/>
                <a:cs typeface="Alexandria SemiBold" pitchFamily="2" charset="-78"/>
              </a:rPr>
              <a:t>للمحتوى الإعلامي الرقمي </a:t>
            </a:r>
            <a:r>
              <a:rPr lang="ar-SA" dirty="0">
                <a:latin typeface="Alexandria SemiBold" pitchFamily="2" charset="-78"/>
                <a:cs typeface="Alexandria SemiBold" pitchFamily="2" charset="-78"/>
              </a:rPr>
              <a:t>وفهمه </a:t>
            </a:r>
            <a:r>
              <a:rPr lang="ar-SA" dirty="0" smtClean="0">
                <a:latin typeface="Alexandria SemiBold" pitchFamily="2" charset="-78"/>
                <a:cs typeface="Alexandria SemiBold" pitchFamily="2" charset="-78"/>
              </a:rPr>
              <a:t>وتذكره.</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ويُعتبر </a:t>
            </a:r>
            <a:r>
              <a:rPr lang="ar-SA" dirty="0">
                <a:latin typeface="Alexandria SemiBold" pitchFamily="2" charset="-78"/>
                <a:cs typeface="Alexandria SemiBold" pitchFamily="2" charset="-78"/>
              </a:rPr>
              <a:t>فهم كيفية عمل الذاكرة وتأثير </a:t>
            </a:r>
            <a:r>
              <a:rPr lang="ar-SA" dirty="0" smtClean="0">
                <a:latin typeface="Alexandria SemiBold" pitchFamily="2" charset="-78"/>
                <a:cs typeface="Alexandria SemiBold" pitchFamily="2" charset="-78"/>
              </a:rPr>
              <a:t>الرسالة الإعلامية </a:t>
            </a:r>
            <a:r>
              <a:rPr lang="ar-SA" dirty="0">
                <a:latin typeface="Alexandria SemiBold" pitchFamily="2" charset="-78"/>
                <a:cs typeface="Alexandria SemiBold" pitchFamily="2" charset="-78"/>
              </a:rPr>
              <a:t>على الانتباه والاحتفاظ بالمعلومات أمرًا حاسمًا لتحسين استراتيجيات </a:t>
            </a:r>
            <a:r>
              <a:rPr lang="ar-SA" dirty="0" smtClean="0">
                <a:latin typeface="Alexandria SemiBold" pitchFamily="2" charset="-78"/>
                <a:cs typeface="Alexandria SemiBold" pitchFamily="2" charset="-78"/>
              </a:rPr>
              <a:t>الإعلام الرقمي بتصميم رسائل إعلامية فعالة، وتعزيز تأثيراتها الإيجابية.</a:t>
            </a:r>
          </a:p>
          <a:p>
            <a:pPr algn="r" rtl="1">
              <a:lnSpc>
                <a:spcPct val="150000"/>
              </a:lnSpc>
            </a:pPr>
            <a:r>
              <a:rPr lang="ar-SA" dirty="0" smtClean="0">
                <a:latin typeface="Alexandria SemiBold" pitchFamily="2" charset="-78"/>
                <a:cs typeface="Alexandria SemiBold" pitchFamily="2" charset="-78"/>
              </a:rPr>
              <a:t>وتكمن أهمية </a:t>
            </a:r>
            <a:r>
              <a:rPr lang="ar-SA" dirty="0">
                <a:latin typeface="Alexandria SemiBold" pitchFamily="2" charset="-78"/>
                <a:cs typeface="Alexandria SemiBold" pitchFamily="2" charset="-78"/>
              </a:rPr>
              <a:t>التأثيرات المعرفية ل</a:t>
            </a:r>
            <a:r>
              <a:rPr lang="ar-SA" dirty="0" smtClean="0">
                <a:latin typeface="Alexandria SemiBold" pitchFamily="2" charset="-78"/>
                <a:cs typeface="Alexandria SemiBold" pitchFamily="2" charset="-78"/>
              </a:rPr>
              <a:t>لإعلام </a:t>
            </a:r>
            <a:r>
              <a:rPr lang="ar-SA" dirty="0">
                <a:latin typeface="Alexandria SemiBold" pitchFamily="2" charset="-78"/>
                <a:cs typeface="Alexandria SemiBold" pitchFamily="2" charset="-78"/>
              </a:rPr>
              <a:t>الرقمي على عمليات التفكير والفهم </a:t>
            </a:r>
            <a:r>
              <a:rPr lang="ar-SA" dirty="0" smtClean="0">
                <a:latin typeface="Alexandria SemiBold" pitchFamily="2" charset="-78"/>
                <a:cs typeface="Alexandria SemiBold" pitchFamily="2" charset="-78"/>
              </a:rPr>
              <a:t>والتذكر لدى الأفراد أمرًا مهمًا، حيث يمكن </a:t>
            </a:r>
            <a:r>
              <a:rPr lang="ar-SA" dirty="0">
                <a:latin typeface="Alexandria SemiBold" pitchFamily="2" charset="-78"/>
                <a:cs typeface="Alexandria SemiBold" pitchFamily="2" charset="-78"/>
              </a:rPr>
              <a:t>أن تؤدي المعلومات المتاحة بسهولة عبر الإنترنت </a:t>
            </a:r>
            <a:r>
              <a:rPr lang="ar-SA" dirty="0" smtClean="0">
                <a:latin typeface="Alexandria SemiBold" pitchFamily="2" charset="-78"/>
                <a:cs typeface="Alexandria SemiBold" pitchFamily="2" charset="-78"/>
              </a:rPr>
              <a:t>إلى تغيير </a:t>
            </a:r>
            <a:r>
              <a:rPr lang="ar-SA" dirty="0">
                <a:latin typeface="Alexandria SemiBold" pitchFamily="2" charset="-78"/>
                <a:cs typeface="Alexandria SemiBold" pitchFamily="2" charset="-78"/>
              </a:rPr>
              <a:t>في المعتقدات </a:t>
            </a:r>
            <a:r>
              <a:rPr lang="ar-SA" dirty="0" smtClean="0">
                <a:latin typeface="Alexandria SemiBold" pitchFamily="2" charset="-78"/>
                <a:cs typeface="Alexandria SemiBold" pitchFamily="2" charset="-78"/>
              </a:rPr>
              <a:t>والآراء؛ فيمكن </a:t>
            </a:r>
            <a:r>
              <a:rPr lang="ar-SA" dirty="0">
                <a:latin typeface="Alexandria SemiBold" pitchFamily="2" charset="-78"/>
                <a:cs typeface="Alexandria SemiBold" pitchFamily="2" charset="-78"/>
              </a:rPr>
              <a:t>أن تؤثر المعلومات التي يتم استهلاكها على وجهات نظر الأفراد حول </a:t>
            </a:r>
            <a:r>
              <a:rPr lang="ar-SA" dirty="0" smtClean="0">
                <a:latin typeface="Alexandria SemiBold" pitchFamily="2" charset="-78"/>
                <a:cs typeface="Alexandria SemiBold" pitchFamily="2" charset="-78"/>
              </a:rPr>
              <a:t>موضوعات محددة. </a:t>
            </a:r>
            <a:endParaRPr lang="ar-SA" dirty="0">
              <a:latin typeface="Alexandria SemiBold" pitchFamily="2" charset="-78"/>
              <a:cs typeface="Alexandria SemiBold"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3100233" y="1317267"/>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51812588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062979" y="1484040"/>
            <a:ext cx="3768441" cy="47733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718458" y="1685495"/>
            <a:ext cx="982980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908823" y="2206897"/>
            <a:ext cx="9476940" cy="3877985"/>
          </a:xfrm>
          <a:prstGeom prst="rect">
            <a:avLst/>
          </a:prstGeom>
          <a:noFill/>
        </p:spPr>
        <p:txBody>
          <a:bodyPr wrap="square" rtlCol="0">
            <a:spAutoFit/>
          </a:bodyPr>
          <a:lstStyle/>
          <a:p>
            <a:pPr algn="r" rtl="1">
              <a:lnSpc>
                <a:spcPct val="150000"/>
              </a:lnSpc>
            </a:pPr>
            <a:r>
              <a:rPr lang="ar-SA" sz="2000" dirty="0" smtClean="0">
                <a:solidFill>
                  <a:srgbClr val="000000"/>
                </a:solidFill>
                <a:latin typeface="Alexandria SemiBold" pitchFamily="2" charset="-78"/>
                <a:cs typeface="Alexandria SemiBold" pitchFamily="2" charset="-78"/>
              </a:rPr>
              <a:t>   </a:t>
            </a:r>
            <a:r>
              <a:rPr lang="ar-SA" dirty="0" smtClean="0">
                <a:solidFill>
                  <a:srgbClr val="000000"/>
                </a:solidFill>
                <a:latin typeface="Alexandria SemiBold" pitchFamily="2" charset="-78"/>
                <a:cs typeface="Alexandria SemiBold" pitchFamily="2" charset="-78"/>
              </a:rPr>
              <a:t>وتساهم في </a:t>
            </a:r>
            <a:r>
              <a:rPr lang="ar-SA" dirty="0" smtClean="0">
                <a:latin typeface="Alexandria SemiBold" pitchFamily="2" charset="-78"/>
                <a:cs typeface="Alexandria SemiBold" pitchFamily="2" charset="-78"/>
              </a:rPr>
              <a:t>تطوير </a:t>
            </a:r>
            <a:r>
              <a:rPr lang="ar-SA" dirty="0">
                <a:latin typeface="Alexandria SemiBold" pitchFamily="2" charset="-78"/>
                <a:cs typeface="Alexandria SemiBold" pitchFamily="2" charset="-78"/>
              </a:rPr>
              <a:t>مهارات التفكير </a:t>
            </a:r>
            <a:r>
              <a:rPr lang="ar-SA" dirty="0" smtClean="0">
                <a:latin typeface="Alexandria SemiBold" pitchFamily="2" charset="-78"/>
                <a:cs typeface="Alexandria SemiBold" pitchFamily="2" charset="-78"/>
              </a:rPr>
              <a:t>النقدي والتحليلي نتيجة التعرض </a:t>
            </a:r>
            <a:r>
              <a:rPr lang="ar-SA" dirty="0">
                <a:latin typeface="Alexandria SemiBold" pitchFamily="2" charset="-78"/>
                <a:cs typeface="Alexandria SemiBold" pitchFamily="2" charset="-78"/>
              </a:rPr>
              <a:t>لمصادر متنوعة من المعلومات </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ومع </a:t>
            </a:r>
            <a:r>
              <a:rPr lang="ar-SA" dirty="0">
                <a:latin typeface="Alexandria SemiBold" pitchFamily="2" charset="-78"/>
                <a:cs typeface="Alexandria SemiBold" pitchFamily="2" charset="-78"/>
              </a:rPr>
              <a:t>تزايد كمية المعلومات </a:t>
            </a:r>
            <a:r>
              <a:rPr lang="ar-SA" dirty="0" smtClean="0">
                <a:latin typeface="Alexandria SemiBold" pitchFamily="2" charset="-78"/>
                <a:cs typeface="Alexandria SemiBold" pitchFamily="2" charset="-78"/>
              </a:rPr>
              <a:t>المتاحة والإفراط </a:t>
            </a:r>
            <a:r>
              <a:rPr lang="ar-SA" dirty="0">
                <a:latin typeface="Alexandria SemiBold" pitchFamily="2" charset="-78"/>
                <a:cs typeface="Alexandria SemiBold" pitchFamily="2" charset="-78"/>
              </a:rPr>
              <a:t>في </a:t>
            </a:r>
            <a:r>
              <a:rPr lang="ar-SA" dirty="0" smtClean="0">
                <a:latin typeface="Alexandria SemiBold" pitchFamily="2" charset="-78"/>
                <a:cs typeface="Alexandria SemiBold" pitchFamily="2" charset="-78"/>
              </a:rPr>
              <a:t>التعرض لها، </a:t>
            </a:r>
            <a:r>
              <a:rPr lang="ar-SA" dirty="0">
                <a:latin typeface="Alexandria SemiBold" pitchFamily="2" charset="-78"/>
                <a:cs typeface="Alexandria SemiBold" pitchFamily="2" charset="-78"/>
              </a:rPr>
              <a:t>قد يشعر الأفراد بالإرهاق بسبب صعوبة معالجة كل هذه البيانات، مما يؤدي إلى اتخاذ قرارات غير مدروسة.</a:t>
            </a:r>
          </a:p>
          <a:p>
            <a:pPr algn="r" rtl="1">
              <a:lnSpc>
                <a:spcPct val="150000"/>
              </a:lnSpc>
            </a:pPr>
            <a:r>
              <a:rPr lang="ar-SA" dirty="0" smtClean="0">
                <a:latin typeface="Alexandria SemiBold" pitchFamily="2" charset="-78"/>
                <a:cs typeface="Alexandria SemiBold" pitchFamily="2" charset="-78"/>
              </a:rPr>
              <a:t>وترتبط تـذكر المحتوى الخبري الرقمي بأساليب تصميمها، فالأخبـار </a:t>
            </a:r>
            <a:r>
              <a:rPr lang="ar-SA" dirty="0">
                <a:latin typeface="Alexandria SemiBold" pitchFamily="2" charset="-78"/>
                <a:cs typeface="Alexandria SemiBold" pitchFamily="2" charset="-78"/>
              </a:rPr>
              <a:t>المقـروءة أفـضل </a:t>
            </a:r>
            <a:r>
              <a:rPr lang="ar-SA" dirty="0" smtClean="0">
                <a:latin typeface="Alexandria SemiBold" pitchFamily="2" charset="-78"/>
                <a:cs typeface="Alexandria SemiBold" pitchFamily="2" charset="-78"/>
              </a:rPr>
              <a:t>تذكرًا مـن </a:t>
            </a:r>
            <a:r>
              <a:rPr lang="ar-SA" dirty="0">
                <a:latin typeface="Alexandria SemiBold" pitchFamily="2" charset="-78"/>
                <a:cs typeface="Alexandria SemiBold" pitchFamily="2" charset="-78"/>
              </a:rPr>
              <a:t>الأخبـار التـى یـتم مـشاهدتها بالفیـدیو فـى المواقـع </a:t>
            </a:r>
            <a:r>
              <a:rPr lang="ar-SA" dirty="0" smtClean="0">
                <a:latin typeface="Alexandria SemiBold" pitchFamily="2" charset="-78"/>
                <a:cs typeface="Alexandria SemiBold" pitchFamily="2" charset="-78"/>
              </a:rPr>
              <a:t>الإخباریة، ويعكس ذلك </a:t>
            </a:r>
            <a:r>
              <a:rPr lang="ar-SA" dirty="0">
                <a:latin typeface="Alexandria SemiBold" pitchFamily="2" charset="-78"/>
                <a:cs typeface="Alexandria SemiBold" pitchFamily="2" charset="-78"/>
              </a:rPr>
              <a:t>أن مـا یحتـاج إلـى مجهـوداً معرفیـاً أكبـر ینتقـل إلـى المـسار الـدائم للـذاكرة بنـسبة أكبـر ، وبالتـالى یـتم اسـترجاعه بـشكل </a:t>
            </a:r>
            <a:r>
              <a:rPr lang="ar-SA" dirty="0" smtClean="0">
                <a:latin typeface="Alexandria SemiBold" pitchFamily="2" charset="-78"/>
                <a:cs typeface="Alexandria SemiBold" pitchFamily="2" charset="-78"/>
              </a:rPr>
              <a:t>أسـهل. </a:t>
            </a:r>
            <a:r>
              <a:rPr lang="ar-SA" dirty="0" smtClean="0">
                <a:solidFill>
                  <a:srgbClr val="002060"/>
                </a:solidFill>
                <a:latin typeface="Alexandria SemiBold" pitchFamily="2" charset="-78"/>
                <a:cs typeface="Alexandria SemiBold" pitchFamily="2" charset="-78"/>
              </a:rPr>
              <a:t>فالمنبهـات </a:t>
            </a:r>
            <a:r>
              <a:rPr lang="ar-SA" dirty="0">
                <a:solidFill>
                  <a:srgbClr val="002060"/>
                </a:solidFill>
                <a:latin typeface="Alexandria SemiBold" pitchFamily="2" charset="-78"/>
                <a:cs typeface="Alexandria SemiBold" pitchFamily="2" charset="-78"/>
              </a:rPr>
              <a:t>اللفظیـة علـى أبسط مستویاتها تسیطر على التمثیل المعرفى لمستخدمى المواقع الإخباریة.</a:t>
            </a:r>
          </a:p>
        </p:txBody>
      </p:sp>
      <p:sp>
        <p:nvSpPr>
          <p:cNvPr id="4" name="TextBox 3">
            <a:extLst>
              <a:ext uri="{FF2B5EF4-FFF2-40B4-BE49-F238E27FC236}">
                <a16:creationId xmlns:a16="http://schemas.microsoft.com/office/drawing/2014/main" id="{2A0093AB-51AE-B39B-C48E-5EAB2FE9BF64}"/>
              </a:ext>
            </a:extLst>
          </p:cNvPr>
          <p:cNvSpPr txBox="1"/>
          <p:nvPr/>
        </p:nvSpPr>
        <p:spPr>
          <a:xfrm>
            <a:off x="-116114" y="620759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2" name="Ink 1"/>
              <p14:cNvContentPartPr/>
              <p14:nvPr/>
            </p14:nvContentPartPr>
            <p14:xfrm>
              <a:off x="11287080" y="80280"/>
              <a:ext cx="360" cy="360"/>
            </p14:xfrm>
          </p:contentPart>
        </mc:Choice>
        <mc:Fallback xmlns="">
          <p:pic>
            <p:nvPicPr>
              <p:cNvPr id="2" name="Ink 1"/>
              <p:cNvPicPr/>
              <p:nvPr/>
            </p:nvPicPr>
            <p:blipFill>
              <a:blip r:embed="rId4"/>
              <a:stretch>
                <a:fillRect/>
              </a:stretch>
            </p:blipFill>
            <p:spPr>
              <a:xfrm>
                <a:off x="11277720" y="70920"/>
                <a:ext cx="19080" cy="19080"/>
              </a:xfrm>
              <a:prstGeom prst="rect">
                <a:avLst/>
              </a:prstGeom>
            </p:spPr>
          </p:pic>
        </mc:Fallback>
      </mc:AlternateContent>
      <p:sp>
        <p:nvSpPr>
          <p:cNvPr id="12" name="TextBox 11">
            <a:extLst>
              <a:ext uri="{FF2B5EF4-FFF2-40B4-BE49-F238E27FC236}">
                <a16:creationId xmlns:a16="http://schemas.microsoft.com/office/drawing/2014/main" id="{F9A80F9F-74DB-1D57-04E8-E20E92A09B0A}"/>
              </a:ext>
            </a:extLst>
          </p:cNvPr>
          <p:cNvSpPr txBox="1"/>
          <p:nvPr/>
        </p:nvSpPr>
        <p:spPr>
          <a:xfrm>
            <a:off x="4659891" y="1484040"/>
            <a:ext cx="2207143" cy="830997"/>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937890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843" y="1270000"/>
            <a:ext cx="10857121" cy="5065485"/>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3200" b="1" dirty="0">
              <a:solidFill>
                <a:schemeClr val="tx1"/>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F9A80F9F-74DB-1D57-04E8-E20E92A09B0A}"/>
              </a:ext>
            </a:extLst>
          </p:cNvPr>
          <p:cNvSpPr txBox="1"/>
          <p:nvPr/>
        </p:nvSpPr>
        <p:spPr>
          <a:xfrm>
            <a:off x="3471335" y="558543"/>
            <a:ext cx="4908148" cy="739690"/>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SA"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والمراجع</a:t>
            </a:r>
            <a:endPar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8" name="TextBox 7">
            <a:extLst>
              <a:ext uri="{FF2B5EF4-FFF2-40B4-BE49-F238E27FC236}">
                <a16:creationId xmlns:a16="http://schemas.microsoft.com/office/drawing/2014/main" id="{F9A80F9F-74DB-1D57-04E8-E20E92A09B0A}"/>
              </a:ext>
            </a:extLst>
          </p:cNvPr>
          <p:cNvSpPr txBox="1"/>
          <p:nvPr/>
        </p:nvSpPr>
        <p:spPr>
          <a:xfrm>
            <a:off x="669472" y="1299855"/>
            <a:ext cx="10597242" cy="5239896"/>
          </a:xfrm>
          <a:prstGeom prst="rect">
            <a:avLst/>
          </a:prstGeom>
          <a:noFill/>
        </p:spPr>
        <p:txBody>
          <a:bodyPr wrap="square" rtlCol="0">
            <a:spAutoFit/>
          </a:bodyPr>
          <a:lstStyle/>
          <a:p>
            <a:pPr algn="r" rtl="1">
              <a:lnSpc>
                <a:spcPct val="150000"/>
              </a:lnSpc>
            </a:pPr>
            <a:endParaRPr lang="ar-SA" sz="300" dirty="0">
              <a:latin typeface="Alexandria SemiBold" pitchFamily="2" charset="-78"/>
              <a:cs typeface="Alexandria SemiBold" pitchFamily="2" charset="-78"/>
            </a:endParaRPr>
          </a:p>
          <a:p>
            <a:pPr marL="342900" indent="-228600" algn="r" rtl="1">
              <a:lnSpc>
                <a:spcPct val="150000"/>
              </a:lnSpc>
              <a:buFont typeface="+mj-lt"/>
              <a:buAutoNum type="arabicPeriod"/>
            </a:pPr>
            <a:r>
              <a:rPr lang="ar-SA" sz="1600" dirty="0" smtClean="0">
                <a:latin typeface="Alexandria SemiBold" pitchFamily="2" charset="-78"/>
                <a:cs typeface="Alexandria SemiBold" pitchFamily="2" charset="-78"/>
              </a:rPr>
              <a:t>أميرة </a:t>
            </a:r>
            <a:r>
              <a:rPr lang="ar-SA" sz="1600" dirty="0">
                <a:latin typeface="Alexandria SemiBold" pitchFamily="2" charset="-78"/>
                <a:cs typeface="Alexandria SemiBold" pitchFamily="2" charset="-78"/>
              </a:rPr>
              <a:t>سليمان، أثر أساليب تصميم أخبار الصفحة الأولى في مواقع الصحف والفضائيات العربية الإخبارية على تذكر الجمهور </a:t>
            </a:r>
            <a:r>
              <a:rPr lang="ar-SA" sz="1600" dirty="0" smtClean="0">
                <a:latin typeface="Alexandria SemiBold" pitchFamily="2" charset="-78"/>
                <a:cs typeface="Alexandria SemiBold" pitchFamily="2" charset="-78"/>
              </a:rPr>
              <a:t>للمحتوى، </a:t>
            </a:r>
            <a:r>
              <a:rPr lang="ar-SA" sz="1600" dirty="0">
                <a:latin typeface="Alexandria SemiBold" pitchFamily="2" charset="-78"/>
                <a:cs typeface="Alexandria SemiBold" pitchFamily="2" charset="-78"/>
              </a:rPr>
              <a:t>دراسة تجريبية على عينة من الشباب الجامعي، رسالة دكتوراه، غير منشورة، (جامعة المنوفية: كلية الآداب،2012).</a:t>
            </a:r>
          </a:p>
          <a:p>
            <a:pPr marL="342900" indent="-228600" algn="r" rtl="1">
              <a:lnSpc>
                <a:spcPct val="150000"/>
              </a:lnSpc>
              <a:buFont typeface="+mj-lt"/>
              <a:buAutoNum type="arabicPeriod"/>
            </a:pPr>
            <a:r>
              <a:rPr lang="ar-SA" sz="1600" dirty="0">
                <a:latin typeface="Alexandria SemiBold" pitchFamily="2" charset="-78"/>
                <a:cs typeface="Alexandria SemiBold" pitchFamily="2" charset="-78"/>
              </a:rPr>
              <a:t>يمان بن عدنان العرضي، سيكولوجية المنتجات الرقمية، كتاب إلكتروني، د.ن، ديسمبر 2023.</a:t>
            </a:r>
          </a:p>
          <a:p>
            <a:pPr marL="342900" indent="-342900" fontAlgn="base">
              <a:buFont typeface="+mj-lt"/>
              <a:buAutoNum type="arabicPeriod" startAt="3"/>
            </a:pPr>
            <a:r>
              <a:rPr lang="en-US" dirty="0" err="1" smtClean="0"/>
              <a:t>Kosasih</a:t>
            </a:r>
            <a:r>
              <a:rPr lang="en-US" dirty="0"/>
              <a:t>, </a:t>
            </a:r>
            <a:r>
              <a:rPr lang="en-US" dirty="0" smtClean="0"/>
              <a:t>A., </a:t>
            </a:r>
            <a:r>
              <a:rPr lang="en-US" b="1" dirty="0"/>
              <a:t>How Does Information Overload Through News Consumption Impact Users’ Mental State?, </a:t>
            </a:r>
            <a:r>
              <a:rPr lang="en-US" b="1" dirty="0" smtClean="0"/>
              <a:t>Dec. 2023</a:t>
            </a:r>
            <a:r>
              <a:rPr lang="en-US" b="1" dirty="0"/>
              <a:t>. D. U. Quark, , 8 (1). Retrieved from </a:t>
            </a:r>
            <a:r>
              <a:rPr lang="en-US" b="1" dirty="0">
                <a:hlinkClick r:id="rId3"/>
              </a:rPr>
              <a:t>https://</a:t>
            </a:r>
            <a:r>
              <a:rPr lang="en-US" b="1" dirty="0" smtClean="0">
                <a:hlinkClick r:id="rId3"/>
              </a:rPr>
              <a:t>dsc.duq.edu/duquark/vol8/iss1/7</a:t>
            </a:r>
            <a:r>
              <a:rPr lang="en-US" b="1" dirty="0" smtClean="0"/>
              <a:t> </a:t>
            </a:r>
          </a:p>
          <a:p>
            <a:pPr marL="342900" indent="-342900" fontAlgn="base">
              <a:buFont typeface="+mj-lt"/>
              <a:buAutoNum type="arabicPeriod" startAt="3"/>
            </a:pPr>
            <a:r>
              <a:rPr lang="en-US" dirty="0"/>
              <a:t>Daniel </a:t>
            </a:r>
            <a:r>
              <a:rPr lang="en-US" dirty="0" err="1" smtClean="0"/>
              <a:t>Kahneman</a:t>
            </a:r>
            <a:r>
              <a:rPr lang="en-US" b="1" dirty="0" smtClean="0"/>
              <a:t>, Thinking</a:t>
            </a:r>
            <a:r>
              <a:rPr lang="en-US" b="1" dirty="0"/>
              <a:t>, Fast and </a:t>
            </a:r>
            <a:r>
              <a:rPr lang="en-US" b="1" dirty="0" smtClean="0"/>
              <a:t>Slow</a:t>
            </a:r>
            <a:r>
              <a:rPr lang="en-US" dirty="0" smtClean="0"/>
              <a:t>, New York, McMillan Publisher, 2017</a:t>
            </a:r>
            <a:r>
              <a:rPr lang="en-US" b="1" dirty="0" smtClean="0"/>
              <a:t>.</a:t>
            </a:r>
          </a:p>
          <a:p>
            <a:pPr marL="342900" indent="-342900" fontAlgn="base">
              <a:buFont typeface="+mj-lt"/>
              <a:buAutoNum type="arabicPeriod" startAt="3"/>
            </a:pPr>
            <a:r>
              <a:rPr lang="en-US" dirty="0" smtClean="0"/>
              <a:t>Anita </a:t>
            </a:r>
            <a:r>
              <a:rPr lang="en-US" dirty="0" err="1"/>
              <a:t>Kuei</a:t>
            </a:r>
            <a:r>
              <a:rPr lang="en-US" dirty="0"/>
              <a:t>-Chun </a:t>
            </a:r>
            <a:r>
              <a:rPr lang="en-US" dirty="0" smtClean="0"/>
              <a:t>Liu, </a:t>
            </a:r>
            <a:r>
              <a:rPr lang="en-US" dirty="0" err="1"/>
              <a:t>Ozan</a:t>
            </a:r>
            <a:r>
              <a:rPr lang="en-US" dirty="0"/>
              <a:t> Kur, </a:t>
            </a:r>
            <a:r>
              <a:rPr lang="en-US" b="1" dirty="0"/>
              <a:t>“Psychology of Digital News Consumption and Public </a:t>
            </a:r>
            <a:r>
              <a:rPr lang="en-US" b="1" dirty="0" smtClean="0"/>
              <a:t>Opinion </a:t>
            </a:r>
            <a:r>
              <a:rPr lang="en-US" b="1" dirty="0"/>
              <a:t>”,</a:t>
            </a:r>
            <a:r>
              <a:rPr lang="en-US" dirty="0"/>
              <a:t> In Rachel L. Bailey &amp; Glenna L. Read (Eds.) De </a:t>
            </a:r>
            <a:r>
              <a:rPr lang="en-US" dirty="0" err="1"/>
              <a:t>Gruyter’s</a:t>
            </a:r>
            <a:r>
              <a:rPr lang="en-US" dirty="0"/>
              <a:t> Handbook of Media Psychology. De </a:t>
            </a:r>
            <a:r>
              <a:rPr lang="en-US" dirty="0" err="1"/>
              <a:t>Gruyter</a:t>
            </a:r>
            <a:r>
              <a:rPr lang="en-US" dirty="0"/>
              <a:t>, Sep. 2024</a:t>
            </a:r>
            <a:r>
              <a:rPr lang="en-US" dirty="0" smtClean="0"/>
              <a:t>.</a:t>
            </a:r>
          </a:p>
          <a:p>
            <a:pPr marL="342900" indent="-342900" fontAlgn="base">
              <a:buFont typeface="+mj-lt"/>
              <a:buAutoNum type="arabicPeriod" startAt="3"/>
            </a:pPr>
            <a:r>
              <a:rPr lang="en-US" dirty="0"/>
              <a:t>William J. Potter, </a:t>
            </a:r>
            <a:r>
              <a:rPr lang="en-US" b="1" dirty="0"/>
              <a:t>Digital Media Effects</a:t>
            </a:r>
            <a:r>
              <a:rPr lang="en-US" dirty="0"/>
              <a:t>, New York: </a:t>
            </a:r>
            <a:r>
              <a:rPr lang="en-US" dirty="0" err="1"/>
              <a:t>Rowman</a:t>
            </a:r>
            <a:r>
              <a:rPr lang="en-US" dirty="0"/>
              <a:t> &amp; Littlefield Publishing Group, Inc., 2021</a:t>
            </a:r>
            <a:r>
              <a:rPr lang="en-US" dirty="0" smtClean="0"/>
              <a:t>.</a:t>
            </a:r>
          </a:p>
          <a:p>
            <a:pPr marL="342900" indent="-342900" fontAlgn="base">
              <a:buFont typeface="+mj-lt"/>
              <a:buAutoNum type="arabicPeriod" startAt="3"/>
            </a:pPr>
            <a:r>
              <a:rPr lang="en-US" dirty="0"/>
              <a:t>Annie Lang ,</a:t>
            </a:r>
            <a:r>
              <a:rPr lang="en-US" b="1" dirty="0"/>
              <a:t> “ Using The Limited Capacity Model of Motivated Mediated Message Processing to Design Effective Cancer </a:t>
            </a:r>
            <a:r>
              <a:rPr lang="en-US" b="1" dirty="0" smtClean="0"/>
              <a:t>Communication”,</a:t>
            </a:r>
            <a:r>
              <a:rPr lang="en-US" dirty="0"/>
              <a:t> Journal of Communication , Vol. 65 , </a:t>
            </a:r>
            <a:r>
              <a:rPr lang="en-US" dirty="0" smtClean="0"/>
              <a:t>2006.</a:t>
            </a:r>
          </a:p>
          <a:p>
            <a:pPr marL="342900" indent="-342900" fontAlgn="base">
              <a:buFont typeface="+mj-lt"/>
              <a:buAutoNum type="arabicPeriod" startAt="3"/>
            </a:pPr>
            <a:r>
              <a:rPr lang="en-US" dirty="0"/>
              <a:t>Mayer , Richard E. , The Promise of Multimedia Learning : Using The Same Instructional Design Methods Across Different Media , Learning and Instruction , Vol. 13 , No. 2 , </a:t>
            </a:r>
            <a:r>
              <a:rPr lang="en-US" dirty="0" smtClean="0"/>
              <a:t>2003.</a:t>
            </a:r>
          </a:p>
          <a:p>
            <a:pPr marL="342900" indent="-342900" fontAlgn="base">
              <a:buFont typeface="+mj-lt"/>
              <a:buAutoNum type="arabicPeriod" startAt="3"/>
            </a:pPr>
            <a:r>
              <a:rPr lang="en-US" dirty="0" err="1" smtClean="0"/>
              <a:t>Sweller</a:t>
            </a:r>
            <a:r>
              <a:rPr lang="en-US" dirty="0" smtClean="0"/>
              <a:t> </a:t>
            </a:r>
            <a:r>
              <a:rPr lang="en-US" dirty="0"/>
              <a:t>, John , The Many Faces of Cognitive Load Theory , Intelligence &amp; Cognitive , 2007 . Retrieved from : </a:t>
            </a:r>
          </a:p>
          <a:p>
            <a:r>
              <a:rPr lang="en-US" dirty="0"/>
              <a:t>&lt;</a:t>
            </a:r>
            <a:r>
              <a:rPr lang="en-US" u="sng" dirty="0">
                <a:hlinkClick r:id="rId4"/>
              </a:rPr>
              <a:t>http://www.allbusiness.com/34709451.html</a:t>
            </a:r>
            <a:r>
              <a:rPr lang="en-US" dirty="0"/>
              <a:t> </a:t>
            </a:r>
            <a:r>
              <a:rPr lang="en-US" dirty="0" smtClean="0"/>
              <a:t>.</a:t>
            </a:r>
            <a:endParaRPr lang="en-US" dirty="0"/>
          </a:p>
          <a:p>
            <a:pPr marL="342900" indent="-342900" fontAlgn="base">
              <a:buFont typeface="+mj-lt"/>
              <a:buAutoNum type="arabicPeriod" startAt="3"/>
            </a:pPr>
            <a:endParaRPr lang="en-US" dirty="0"/>
          </a:p>
        </p:txBody>
      </p:sp>
    </p:spTree>
    <p:extLst>
      <p:ext uri="{BB962C8B-B14F-4D97-AF65-F5344CB8AC3E}">
        <p14:creationId xmlns:p14="http://schemas.microsoft.com/office/powerpoint/2010/main" val="375805971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mc:AlternateContent xmlns:mc="http://schemas.openxmlformats.org/markup-compatibility/2006" xmlns:p14="http://schemas.microsoft.com/office/powerpoint/2010/main">
        <mc:Choice Requires="p14">
          <p:contentPart p14:bwMode="auto" r:id="rId8">
            <p14:nvContentPartPr>
              <p14:cNvPr id="3" name="Ink 2"/>
              <p14:cNvContentPartPr/>
              <p14:nvPr/>
            </p14:nvContentPartPr>
            <p14:xfrm>
              <a:off x="11358720" y="35640"/>
              <a:ext cx="360" cy="360"/>
            </p14:xfrm>
          </p:contentPart>
        </mc:Choice>
        <mc:Fallback xmlns="">
          <p:pic>
            <p:nvPicPr>
              <p:cNvPr id="3" name="Ink 2"/>
              <p:cNvPicPr/>
              <p:nvPr/>
            </p:nvPicPr>
            <p:blipFill>
              <a:blip r:embed="rId9"/>
              <a:stretch>
                <a:fillRect/>
              </a:stretch>
            </p:blipFill>
            <p:spPr>
              <a:xfrm>
                <a:off x="11349360" y="26280"/>
                <a:ext cx="19080" cy="19080"/>
              </a:xfrm>
              <a:prstGeom prst="rect">
                <a:avLst/>
              </a:prstGeom>
            </p:spPr>
          </p:pic>
        </mc:Fallback>
      </mc:AlternateContent>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45510</TotalTime>
  <Words>4099</Words>
  <Application>Microsoft Office PowerPoint</Application>
  <PresentationFormat>Widescreen</PresentationFormat>
  <Paragraphs>364</Paragraphs>
  <Slides>41</Slides>
  <Notes>35</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41</vt:i4>
      </vt:variant>
    </vt:vector>
  </HeadingPairs>
  <TitlesOfParts>
    <vt:vector size="56" baseType="lpstr">
      <vt:lpstr>Adobe Arabic</vt:lpstr>
      <vt:lpstr>Adobe Caslon Pro</vt:lpstr>
      <vt:lpstr>Alexandria Black</vt:lpstr>
      <vt:lpstr>Alexandria ExtraBold</vt:lpstr>
      <vt:lpstr>Alexandria Light</vt:lpstr>
      <vt:lpstr>Alexandria Medium</vt:lpstr>
      <vt:lpstr>Alexandria SemiBold</vt:lpstr>
      <vt:lpstr>Arial</vt:lpstr>
      <vt:lpstr>Calibri</vt:lpstr>
      <vt:lpstr>Calibri Light</vt:lpstr>
      <vt:lpstr>Roboto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1414</cp:revision>
  <dcterms:created xsi:type="dcterms:W3CDTF">2023-04-29T09:08:23Z</dcterms:created>
  <dcterms:modified xsi:type="dcterms:W3CDTF">2025-01-30T18:39:55Z</dcterms:modified>
</cp:coreProperties>
</file>