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2" r:id="rId5"/>
    <p:sldId id="263" r:id="rId6"/>
    <p:sldId id="264" r:id="rId7"/>
    <p:sldId id="265" r:id="rId8"/>
    <p:sldId id="266" r:id="rId9"/>
    <p:sldId id="267" r:id="rId10"/>
    <p:sldId id="269" r:id="rId11"/>
    <p:sldId id="268" r:id="rId12"/>
    <p:sldId id="270" r:id="rId13"/>
    <p:sldId id="271" r:id="rId14"/>
    <p:sldId id="273" r:id="rId15"/>
    <p:sldId id="272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4" r:id="rId26"/>
    <p:sldId id="283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6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370" y="-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38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626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578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965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237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177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609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417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896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407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5CAE7-1A6D-4CA6-BEE8-31E712F5379F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603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85CAE7-1A6D-4CA6-BEE8-31E712F5379F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0600A-ED41-47B4-BC1E-3AA9489BF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99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13.emf"/><Relationship Id="rId4" Type="http://schemas.openxmlformats.org/officeDocument/2006/relationships/image" Target="../media/image9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4"/>
            <a:ext cx="12271022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112889" y="715791"/>
            <a:ext cx="646196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 </a:t>
            </a:r>
          </a:p>
          <a:p>
            <a:pPr algn="ctr"/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Ibrahim Gomaa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01562" y="3102734"/>
            <a:ext cx="58824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5: Investigate endpoint </a:t>
            </a:r>
          </a:p>
          <a:p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vulnerabilities and attacks</a:t>
            </a:r>
          </a:p>
        </p:txBody>
      </p:sp>
    </p:spTree>
    <p:extLst>
      <p:ext uri="{BB962C8B-B14F-4D97-AF65-F5344CB8AC3E}">
        <p14:creationId xmlns:p14="http://schemas.microsoft.com/office/powerpoint/2010/main" val="3695544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918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Contents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1289" y="343435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605905A-06FA-0C6F-0011-F03D93B929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0639153"/>
              </p:ext>
            </p:extLst>
          </p:nvPr>
        </p:nvGraphicFramePr>
        <p:xfrm>
          <a:off x="395926" y="1779799"/>
          <a:ext cx="8059917" cy="35235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45681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5214236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2241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Topic Title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Topic Objective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algn="l" defTabSz="685777" rtl="0" eaLnBrk="1" fontAlgn="ctr" latinLnBrk="0" hangingPunct="1"/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Antimalware Protection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Explain methods of mitigating malware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274301724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algn="l" defTabSz="685777" rtl="0" eaLnBrk="1" fontAlgn="ctr" latinLnBrk="0" hangingPunct="1"/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Host-based Intrusion Prevention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Explain host-based IPS/IDS log entries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471976045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marL="0" algn="l" defTabSz="685777" rtl="0" eaLnBrk="1" fontAlgn="ctr" latinLnBrk="0" hangingPunct="1"/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Application Security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Explain how a sandbox is used to analyze malware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762570969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fontAlgn="ctr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Network and Server Profiling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Explain the value of network and server profiling.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836270570"/>
                  </a:ext>
                </a:extLst>
              </a:tr>
              <a:tr h="254659">
                <a:tc>
                  <a:txBody>
                    <a:bodyPr/>
                    <a:lstStyle/>
                    <a:p>
                      <a:pPr fontAlgn="ctr"/>
                      <a:r>
                        <a:rPr lang="en-GB" sz="20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Common Vulnerability Scoring System (CVSS)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Explain how CVSS reports are used to describe security vulnerabilities.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410374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8240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1460270" y="3008666"/>
            <a:ext cx="6080200" cy="84066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Antimalware Protection</a:t>
            </a:r>
          </a:p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46337" y="328046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Investigate endpoint 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vulnerabilities and attacks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96DDD1-CA64-23AF-FB0F-297439236867}"/>
              </a:ext>
            </a:extLst>
          </p:cNvPr>
          <p:cNvSpPr txBox="1"/>
          <p:nvPr/>
        </p:nvSpPr>
        <p:spPr>
          <a:xfrm>
            <a:off x="11289" y="343435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</p:spTree>
    <p:extLst>
      <p:ext uri="{BB962C8B-B14F-4D97-AF65-F5344CB8AC3E}">
        <p14:creationId xmlns:p14="http://schemas.microsoft.com/office/powerpoint/2010/main" val="2105855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3382" y="565925"/>
            <a:ext cx="32608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Endpoint Security </a:t>
            </a:r>
          </a:p>
        </p:txBody>
      </p:sp>
      <p:sp>
        <p:nvSpPr>
          <p:cNvPr id="12" name="Content Placeholder 2"/>
          <p:cNvSpPr txBox="1"/>
          <p:nvPr/>
        </p:nvSpPr>
        <p:spPr>
          <a:xfrm>
            <a:off x="130614" y="1606886"/>
            <a:ext cx="6833267" cy="3954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  <a:buClrTx/>
              <a:buSzPct val="100000"/>
              <a:buFont typeface="Arial" panose="020B0604020202020204" pitchFamily="34" charset="0"/>
              <a:buChar char="•"/>
            </a:pP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many attacks originate from inside the network, securing an internal LAN is nearly as important as securing the outside network perimeter.	</a:t>
            </a:r>
          </a:p>
          <a:p>
            <a:pPr>
              <a:spcBef>
                <a:spcPts val="300"/>
              </a:spcBef>
              <a:spcAft>
                <a:spcPts val="300"/>
              </a:spcAft>
              <a:buClrTx/>
              <a:buSzPct val="100000"/>
              <a:buFont typeface="Arial" panose="020B0604020202020204" pitchFamily="34" charset="0"/>
              <a:buChar char="•"/>
            </a:pP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an internal host is infiltrated, it can become a starting point for an attacker to gain access to critical system devices, such as servers and sensitive information.</a:t>
            </a:r>
          </a:p>
          <a:p>
            <a:pPr>
              <a:spcBef>
                <a:spcPts val="300"/>
              </a:spcBef>
              <a:spcAft>
                <a:spcPts val="300"/>
              </a:spcAft>
              <a:buClrTx/>
              <a:buSzPct val="100000"/>
              <a:buFont typeface="Arial" panose="020B0604020202020204" pitchFamily="34" charset="0"/>
              <a:buChar char="•"/>
            </a:pP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two internal LAN elements to secure:</a:t>
            </a:r>
          </a:p>
          <a:p>
            <a:pPr marL="361950" indent="-185738">
              <a:spcBef>
                <a:spcPts val="300"/>
              </a:spcBef>
              <a:spcAft>
                <a:spcPts val="300"/>
              </a:spcAft>
              <a:buClrTx/>
              <a:buSzPct val="100000"/>
              <a:buFont typeface="Arial" panose="020B0604020202020204" pitchFamily="34" charset="0"/>
              <a:buChar char="•"/>
            </a:pP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Endpoints 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Hosts are susceptible to malware-related attacks.</a:t>
            </a:r>
          </a:p>
          <a:p>
            <a:pPr marL="361950" indent="-185738">
              <a:spcBef>
                <a:spcPts val="300"/>
              </a:spcBef>
              <a:spcAft>
                <a:spcPts val="300"/>
              </a:spcAft>
              <a:buClrTx/>
              <a:buSzPct val="100000"/>
              <a:buFont typeface="Arial" panose="020B0604020202020204" pitchFamily="34" charset="0"/>
              <a:buChar char="•"/>
            </a:pP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 infrastructure 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 infrastructure devices interconnect endpoints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17F9AF-902E-9928-E889-F9877A96E0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6664" y="1695389"/>
            <a:ext cx="4783228" cy="362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809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3382" y="565925"/>
            <a:ext cx="55563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Host-Based Malware Protection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BD23B4DB-7FD3-3C2B-0E41-EABE3C93315B}"/>
              </a:ext>
            </a:extLst>
          </p:cNvPr>
          <p:cNvSpPr txBox="1">
            <a:spLocks/>
          </p:cNvSpPr>
          <p:nvPr/>
        </p:nvSpPr>
        <p:spPr>
          <a:xfrm>
            <a:off x="357820" y="1602473"/>
            <a:ext cx="11639441" cy="38293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Host-based antimalware/antivirus software and host-based firewalls are used to protect mobile devices using VPN.</a:t>
            </a:r>
          </a:p>
          <a:p>
            <a:pPr marL="0" indent="0">
              <a:spcBef>
                <a:spcPts val="30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None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Antivirus/Antimalware Software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software that is installed on a host to detect and mitigate viruses and malware. For example, Windows Defender Virus &amp; Threat Protection, Cisco AMP for Endpoints, Norton Security, McAfee, Trend Micro, and others. 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Antimalware programs may detect viruses using three different approaches:</a:t>
            </a:r>
          </a:p>
          <a:p>
            <a:pPr marL="361950" indent="-174625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Signature-based: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Recognizes various characteristics of known malware files</a:t>
            </a:r>
          </a:p>
          <a:p>
            <a:pPr marL="361950" indent="-174625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Heuristics-based: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Recognizes general features shared by various types of malware</a:t>
            </a:r>
          </a:p>
          <a:p>
            <a:pPr marL="361950" indent="-174625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Behavior-based: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Employs analysis of suspicious behavior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Host-based antivirus protection, also known as agent-based, runs on every protected machine.</a:t>
            </a:r>
          </a:p>
        </p:txBody>
      </p:sp>
    </p:spTree>
    <p:extLst>
      <p:ext uri="{BB962C8B-B14F-4D97-AF65-F5344CB8AC3E}">
        <p14:creationId xmlns:p14="http://schemas.microsoft.com/office/powerpoint/2010/main" val="1496422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3848" y="596702"/>
            <a:ext cx="607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Host-Based Malware Protection (Contd.)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D345B18B-12DB-C5FC-B6FD-7F2AAA6C8A7D}"/>
              </a:ext>
            </a:extLst>
          </p:cNvPr>
          <p:cNvSpPr txBox="1">
            <a:spLocks/>
          </p:cNvSpPr>
          <p:nvPr/>
        </p:nvSpPr>
        <p:spPr>
          <a:xfrm>
            <a:off x="513282" y="1716624"/>
            <a:ext cx="6314239" cy="38293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30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Host-based Firewall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software is installed on a host.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restricts incoming and outgoing connections to connections initiated by that host only.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firewall software can prevent a host from becoming infected and stop infected hosts from spreading malware to other hosts. This function is included in some operating systems.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Windows includes Windows Defender Firewall with Advanced Security.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6579C8D8-2791-8B30-C17C-B4C90694AF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827" y="1640382"/>
            <a:ext cx="5006476" cy="3652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0420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3848" y="596702"/>
            <a:ext cx="607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Host-Based Malware Protection (Contd.)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A30D02D8-A4FA-9BDB-9C2F-493B61FB8080}"/>
              </a:ext>
            </a:extLst>
          </p:cNvPr>
          <p:cNvSpPr txBox="1">
            <a:spLocks/>
          </p:cNvSpPr>
          <p:nvPr/>
        </p:nvSpPr>
        <p:spPr>
          <a:xfrm>
            <a:off x="298657" y="1716624"/>
            <a:ext cx="11605975" cy="38293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30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Host-based Security Suites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recommended to install a host-based suite of security products on home and business networks to provide a layered defense that will protect against most common threats.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include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antivirus, anti-phishing, safe browsing, Host-based intrusion prevention system, and firewall capabilities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Host-based security products also provide telemetry function.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host-based security software includes robust logging functionality that is essential to cyber security operations. 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independent testing laboratory AV-TEST provides high-quality reviews of host-based protections, as well as information about many other security products.</a:t>
            </a:r>
          </a:p>
        </p:txBody>
      </p:sp>
    </p:spTree>
    <p:extLst>
      <p:ext uri="{BB962C8B-B14F-4D97-AF65-F5344CB8AC3E}">
        <p14:creationId xmlns:p14="http://schemas.microsoft.com/office/powerpoint/2010/main" val="6054510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3848" y="596702"/>
            <a:ext cx="53980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Network-Based Malware Protection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sp>
        <p:nvSpPr>
          <p:cNvPr id="10" name="Content Placeholder  1">
            <a:extLst>
              <a:ext uri="{FF2B5EF4-FFF2-40B4-BE49-F238E27FC236}">
                <a16:creationId xmlns:a16="http://schemas.microsoft.com/office/drawing/2014/main" id="{BC0AC250-EBEF-9082-C512-29434546081B}"/>
              </a:ext>
            </a:extLst>
          </p:cNvPr>
          <p:cNvSpPr txBox="1"/>
          <p:nvPr/>
        </p:nvSpPr>
        <p:spPr>
          <a:xfrm>
            <a:off x="329137" y="1610200"/>
            <a:ext cx="11545015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00025">
              <a:spcBef>
                <a:spcPts val="300"/>
              </a:spcBef>
              <a:spcAft>
                <a:spcPts val="300"/>
              </a:spcAft>
              <a:buClrTx/>
              <a:buSzPct val="100000"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Network-based malware prevention devices are capable of sharing information among themselves to make better informed decisions.</a:t>
            </a:r>
          </a:p>
          <a:p>
            <a:pPr marL="285750" indent="-200025">
              <a:spcBef>
                <a:spcPts val="300"/>
              </a:spcBef>
              <a:spcAft>
                <a:spcPts val="300"/>
              </a:spcAft>
              <a:buClrTx/>
              <a:buSzPct val="100000"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Protecting endpoints in a borderless network can be accomplished using network-based, as well as host-based techniques.</a:t>
            </a: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E834A740-F895-EB83-CEC5-3C4AA96C79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" t="1900" r="889" b="3076"/>
          <a:stretch/>
        </p:blipFill>
        <p:spPr bwMode="auto">
          <a:xfrm>
            <a:off x="3632544" y="3034815"/>
            <a:ext cx="6532536" cy="2474164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Text Box 1">
            <a:extLst>
              <a:ext uri="{FF2B5EF4-FFF2-40B4-BE49-F238E27FC236}">
                <a16:creationId xmlns:a16="http://schemas.microsoft.com/office/drawing/2014/main" id="{C302AB78-C0D8-5C46-9331-596506E529C9}"/>
              </a:ext>
            </a:extLst>
          </p:cNvPr>
          <p:cNvSpPr/>
          <p:nvPr/>
        </p:nvSpPr>
        <p:spPr>
          <a:xfrm>
            <a:off x="3449664" y="5559834"/>
            <a:ext cx="65325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Malware Protection Everywhere</a:t>
            </a:r>
          </a:p>
        </p:txBody>
      </p:sp>
    </p:spTree>
    <p:extLst>
      <p:ext uri="{BB962C8B-B14F-4D97-AF65-F5344CB8AC3E}">
        <p14:creationId xmlns:p14="http://schemas.microsoft.com/office/powerpoint/2010/main" val="13218970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3848" y="596702"/>
            <a:ext cx="6482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Network-Based Malware Protection (Cont.)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09CE395-F6EB-0998-5A18-F2219AA83FCC}"/>
              </a:ext>
            </a:extLst>
          </p:cNvPr>
          <p:cNvSpPr txBox="1">
            <a:spLocks/>
          </p:cNvSpPr>
          <p:nvPr/>
        </p:nvSpPr>
        <p:spPr>
          <a:xfrm>
            <a:off x="169605" y="1971389"/>
            <a:ext cx="7503814" cy="303688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2438" indent="-285750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Advanced Malware Protection (AMP)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Provides endpoint protection from viruses and malware.</a:t>
            </a:r>
          </a:p>
          <a:p>
            <a:pPr marL="452438" indent="-285750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 Security Appliance (ESA)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filtering of SPAM and potentially malicious emails before they reach the endpoint. </a:t>
            </a:r>
          </a:p>
          <a:p>
            <a:pPr marL="452438" indent="-285750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Web Security Appliance (WSA)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filtering of websites and blacklisting </a:t>
            </a:r>
          </a:p>
          <a:p>
            <a:pPr marL="452438" indent="-285750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 Admission Control (NAC)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Permits only authorized and compliant systems to connect to the network.</a:t>
            </a:r>
          </a:p>
          <a:p>
            <a:pPr marL="0" indent="0">
              <a:spcBef>
                <a:spcPts val="30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ontent Placeholder 1">
            <a:extLst>
              <a:ext uri="{FF2B5EF4-FFF2-40B4-BE49-F238E27FC236}">
                <a16:creationId xmlns:a16="http://schemas.microsoft.com/office/drawing/2014/main" id="{2589AC6E-CE28-DB90-7A59-39BD8E0E0968}"/>
              </a:ext>
            </a:extLst>
          </p:cNvPr>
          <p:cNvSpPr/>
          <p:nvPr/>
        </p:nvSpPr>
        <p:spPr>
          <a:xfrm>
            <a:off x="1874165" y="1417029"/>
            <a:ext cx="9902229" cy="461665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examples of devices and techniques that implement host protections at the network level:</a:t>
            </a: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44B50FDC-16EB-2999-3309-ED3F2660A0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409" y="1883211"/>
            <a:ext cx="4077657" cy="3091578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02400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530028" y="3104533"/>
            <a:ext cx="7906481" cy="64893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Host-Based Intrusion Protection</a:t>
            </a:r>
          </a:p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46337" y="328046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Investigate endpoint 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vulnerabilities and attacks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96DDD1-CA64-23AF-FB0F-297439236867}"/>
              </a:ext>
            </a:extLst>
          </p:cNvPr>
          <p:cNvSpPr txBox="1"/>
          <p:nvPr/>
        </p:nvSpPr>
        <p:spPr>
          <a:xfrm>
            <a:off x="11289" y="343435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</p:spTree>
    <p:extLst>
      <p:ext uri="{BB962C8B-B14F-4D97-AF65-F5344CB8AC3E}">
        <p14:creationId xmlns:p14="http://schemas.microsoft.com/office/powerpoint/2010/main" val="41654418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3848" y="596702"/>
            <a:ext cx="32832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Host-Based Firewalls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sp>
        <p:nvSpPr>
          <p:cNvPr id="14" name="Content Placeholder 1">
            <a:extLst>
              <a:ext uri="{FF2B5EF4-FFF2-40B4-BE49-F238E27FC236}">
                <a16:creationId xmlns:a16="http://schemas.microsoft.com/office/drawing/2014/main" id="{9F4EE9E4-2F6D-A6A8-9635-0E9A1B426FAE}"/>
              </a:ext>
            </a:extLst>
          </p:cNvPr>
          <p:cNvSpPr txBox="1">
            <a:spLocks/>
          </p:cNvSpPr>
          <p:nvPr/>
        </p:nvSpPr>
        <p:spPr>
          <a:xfrm>
            <a:off x="260557" y="1602473"/>
            <a:ext cx="11682175" cy="417615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Host-based personal firewalls are standalone software programs that control traffic entering or leaving a computer. </a:t>
            </a:r>
          </a:p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Host-based firewall applications can also be configured to issue alerts to users if suspicious behavior is detected. </a:t>
            </a:r>
          </a:p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examples of host-based firewalls:</a:t>
            </a:r>
          </a:p>
          <a:p>
            <a:pPr marL="361950" indent="-176213"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Windows Defender Firewall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First included with Windows XP, Windows Firewall (now Windows Defender Firewall) uses a profile-based approach to firewall functionality. </a:t>
            </a:r>
          </a:p>
          <a:p>
            <a:pPr marL="361950" indent="-176213"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iptables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This is an application that allows Linux system administrators to configure network access rules that are part of the Linux kernel Netfilter modules.</a:t>
            </a:r>
          </a:p>
          <a:p>
            <a:pPr marL="361950" indent="-176213"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nftables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The successor to iptables, nftables is a Linux firewall application that uses a simple virtual machine in the Linux kernel. </a:t>
            </a:r>
          </a:p>
          <a:p>
            <a:pPr marL="361950" indent="-176213"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TCP Wrappers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This is a rule-based access control and logging system for Linux.</a:t>
            </a:r>
          </a:p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579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3848" y="596702"/>
            <a:ext cx="47400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Host-Based Intrusion Detection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D85B34AC-116B-B3B9-6356-70340E26C2C9}"/>
              </a:ext>
            </a:extLst>
          </p:cNvPr>
          <p:cNvSpPr txBox="1">
            <a:spLocks/>
          </p:cNvSpPr>
          <p:nvPr/>
        </p:nvSpPr>
        <p:spPr>
          <a:xfrm>
            <a:off x="294160" y="1577526"/>
            <a:ext cx="6748654" cy="39641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Host-based Intrusion Detection System (HIDS) is designed to protect hosts against known and unknown malware.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HIDS can perform detailed monitoring and reporting on the system configuration and application activity. 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HIDS is a comprehensive security application that combines the functionalities of antimalware applications with firewall functionality.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HIDS must run directly on the host, it is considered as an agent-based system.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FE721EE-D348-0175-6EB0-184865099B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9213" y="1933852"/>
            <a:ext cx="4971704" cy="338356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0684E0CC-3A4B-F435-AE7D-8DBE58CCBED9}"/>
              </a:ext>
            </a:extLst>
          </p:cNvPr>
          <p:cNvSpPr/>
          <p:nvPr/>
        </p:nvSpPr>
        <p:spPr>
          <a:xfrm>
            <a:off x="7042814" y="5419850"/>
            <a:ext cx="4971704" cy="426955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Host-based Intrusion Detection Architecture</a:t>
            </a:r>
          </a:p>
        </p:txBody>
      </p:sp>
    </p:spTree>
    <p:extLst>
      <p:ext uri="{BB962C8B-B14F-4D97-AF65-F5344CB8AC3E}">
        <p14:creationId xmlns:p14="http://schemas.microsoft.com/office/powerpoint/2010/main" val="15758566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3848" y="596702"/>
            <a:ext cx="47400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Host-Based Intrusion Detection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2D03BBAD-F364-9939-A0E1-D3766670BF52}"/>
              </a:ext>
            </a:extLst>
          </p:cNvPr>
          <p:cNvSpPr txBox="1">
            <a:spLocks/>
          </p:cNvSpPr>
          <p:nvPr/>
        </p:nvSpPr>
        <p:spPr>
          <a:xfrm>
            <a:off x="149013" y="1544854"/>
            <a:ext cx="11814387" cy="39641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500"/>
              </a:spcBef>
              <a:spcAft>
                <a:spcPts val="500"/>
              </a:spcAft>
              <a:buSzPct val="100000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HIDS can prevent intrusion because it uses signatures to detect known malware and prevent it from infecting a system.</a:t>
            </a:r>
          </a:p>
          <a:p>
            <a:pPr>
              <a:spcBef>
                <a:spcPts val="500"/>
              </a:spcBef>
              <a:spcAft>
                <a:spcPts val="500"/>
              </a:spcAft>
              <a:buSzPct val="100000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malware families exhibit </a:t>
            </a:r>
            <a:r>
              <a:rPr lang="en-US" sz="23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polymorphism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(many shapes).</a:t>
            </a:r>
          </a:p>
          <a:p>
            <a:pPr>
              <a:spcBef>
                <a:spcPts val="500"/>
              </a:spcBef>
              <a:spcAft>
                <a:spcPts val="500"/>
              </a:spcAft>
              <a:buSzPct val="100000"/>
            </a:pPr>
            <a:r>
              <a:rPr lang="en-US" sz="23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additional set of strategies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used to detect the possibility of successful intrusions by malware that evades signature detection:</a:t>
            </a:r>
          </a:p>
          <a:p>
            <a:pPr marL="361950" indent="-176213">
              <a:spcBef>
                <a:spcPts val="500"/>
              </a:spcBef>
              <a:spcAft>
                <a:spcPts val="500"/>
              </a:spcAft>
              <a:buSzPct val="100000"/>
            </a:pPr>
            <a:r>
              <a:rPr lang="en-US" sz="23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Anomaly based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Host system behavior is compared to a learned baseline model of normal behavior. </a:t>
            </a:r>
            <a:r>
              <a:rPr lang="en-IN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an intrusion is detected, the HIDS can log details of the intrusion, send alerts to security management systems, and take action to prevent the attack. 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1950" indent="-176213">
              <a:spcBef>
                <a:spcPts val="500"/>
              </a:spcBef>
              <a:spcAft>
                <a:spcPts val="500"/>
              </a:spcAft>
              <a:buSzPct val="100000"/>
            </a:pPr>
            <a:r>
              <a:rPr lang="en-US" sz="23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Policy based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Normal system behavior is described by rules, or the violation of rules, that are predefined. </a:t>
            </a:r>
            <a:r>
              <a:rPr lang="en-IN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Violation of these policies will result in action by the HIDS, such as shut down of software processes.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7500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1736441" y="3162460"/>
            <a:ext cx="5108772" cy="64893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Security </a:t>
            </a:r>
          </a:p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777" fontAlgn="ctr">
              <a:lnSpc>
                <a:spcPct val="100000"/>
              </a:lnSpc>
              <a:spcBef>
                <a:spcPts val="0"/>
              </a:spcBef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46337" y="328046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Investigate endpoint 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vulnerabilities and attacks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96DDD1-CA64-23AF-FB0F-297439236867}"/>
              </a:ext>
            </a:extLst>
          </p:cNvPr>
          <p:cNvSpPr txBox="1"/>
          <p:nvPr/>
        </p:nvSpPr>
        <p:spPr>
          <a:xfrm>
            <a:off x="11289" y="343435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</p:spTree>
    <p:extLst>
      <p:ext uri="{BB962C8B-B14F-4D97-AF65-F5344CB8AC3E}">
        <p14:creationId xmlns:p14="http://schemas.microsoft.com/office/powerpoint/2010/main" val="36613342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3848" y="596702"/>
            <a:ext cx="2326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Attack Surface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39D9CB3-5D08-C1A1-224A-2910A659BC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98004" y="1894517"/>
            <a:ext cx="4310734" cy="306896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26E10945-E6CB-7F70-D7D4-8A158FBB2C75}"/>
              </a:ext>
            </a:extLst>
          </p:cNvPr>
          <p:cNvSpPr txBox="1">
            <a:spLocks/>
          </p:cNvSpPr>
          <p:nvPr/>
        </p:nvSpPr>
        <p:spPr>
          <a:xfrm>
            <a:off x="333039" y="1614641"/>
            <a:ext cx="7363161" cy="39373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attack surface is the total sum of the vulnerabilities in each system that is accessible to an attacker.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IN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can consist of open ports on servers or hosts, software running on internet-facing servers, wireless network protocols, and users.</a:t>
            </a:r>
            <a:endParaRPr lang="en-US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the Attack Surface:</a:t>
            </a:r>
          </a:p>
          <a:p>
            <a:pPr marL="533400" indent="-177800">
              <a:spcBef>
                <a:spcPts val="100"/>
              </a:spcBef>
              <a:spcAft>
                <a:spcPts val="100"/>
              </a:spcAft>
              <a:buSzPct val="100000"/>
            </a:pP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 Attack Surface: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Exploits vulnerabilities in networks. </a:t>
            </a:r>
          </a:p>
          <a:p>
            <a:pPr marL="533400" indent="-177800">
              <a:spcBef>
                <a:spcPts val="100"/>
              </a:spcBef>
              <a:spcAft>
                <a:spcPts val="100"/>
              </a:spcAft>
              <a:buSzPct val="100000"/>
            </a:pP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Attack Surface: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Delivered through exploitation of vulnerabilities in web, cloud, or host-based software applications.</a:t>
            </a:r>
          </a:p>
          <a:p>
            <a:pPr marL="533400" indent="-177800">
              <a:spcBef>
                <a:spcPts val="100"/>
              </a:spcBef>
              <a:spcAft>
                <a:spcPts val="100"/>
              </a:spcAft>
              <a:buSzPct val="100000"/>
            </a:pP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Human Attack Surface: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Exploits weaknesses in user behavior.</a:t>
            </a:r>
          </a:p>
          <a:p>
            <a:pPr marL="188912" lvl="1" indent="0">
              <a:buSzPct val="100000"/>
              <a:buFont typeface="Arial" panose="020B0604020202020204" pitchFamily="34" charset="0"/>
              <a:buNone/>
            </a:pPr>
            <a:endParaRPr lang="en-US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endParaRPr lang="en-US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Box 1">
            <a:extLst>
              <a:ext uri="{FF2B5EF4-FFF2-40B4-BE49-F238E27FC236}">
                <a16:creationId xmlns:a16="http://schemas.microsoft.com/office/drawing/2014/main" id="{905E1150-37B2-7E42-B6E5-C103EC768C31}"/>
              </a:ext>
            </a:extLst>
          </p:cNvPr>
          <p:cNvSpPr/>
          <p:nvPr/>
        </p:nvSpPr>
        <p:spPr>
          <a:xfrm>
            <a:off x="7121663" y="5088441"/>
            <a:ext cx="473729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Expanding Attack Surface</a:t>
            </a:r>
          </a:p>
        </p:txBody>
      </p:sp>
    </p:spTree>
    <p:extLst>
      <p:ext uri="{BB962C8B-B14F-4D97-AF65-F5344CB8AC3E}">
        <p14:creationId xmlns:p14="http://schemas.microsoft.com/office/powerpoint/2010/main" val="8526152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3848" y="596702"/>
            <a:ext cx="6160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Blacklisting and Whitelisting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5E2F82A-79F8-34B9-016A-7A09E7413C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4861" y="2074221"/>
            <a:ext cx="4900408" cy="297073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13" name="Textbox 2">
            <a:extLst>
              <a:ext uri="{FF2B5EF4-FFF2-40B4-BE49-F238E27FC236}">
                <a16:creationId xmlns:a16="http://schemas.microsoft.com/office/drawing/2014/main" id="{D85D53B4-04EE-1F64-A068-1200B4D6769C}"/>
              </a:ext>
            </a:extLst>
          </p:cNvPr>
          <p:cNvSpPr/>
          <p:nvPr/>
        </p:nvSpPr>
        <p:spPr>
          <a:xfrm>
            <a:off x="6858719" y="5242768"/>
            <a:ext cx="48620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Blacklisting and Whitelisting</a:t>
            </a:r>
          </a:p>
        </p:txBody>
      </p:sp>
      <p:sp>
        <p:nvSpPr>
          <p:cNvPr id="14" name="Content Placeholder 1">
            <a:extLst>
              <a:ext uri="{FF2B5EF4-FFF2-40B4-BE49-F238E27FC236}">
                <a16:creationId xmlns:a16="http://schemas.microsoft.com/office/drawing/2014/main" id="{CA7D768B-2395-4511-BC9C-6CC86F8DDAFB}"/>
              </a:ext>
            </a:extLst>
          </p:cNvPr>
          <p:cNvSpPr txBox="1">
            <a:spLocks/>
          </p:cNvSpPr>
          <p:nvPr/>
        </p:nvSpPr>
        <p:spPr>
          <a:xfrm>
            <a:off x="316013" y="1610200"/>
            <a:ext cx="6658130" cy="38293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Limiting access to potential threats by creating lists of prohibited applications is known as blacklisting.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blacklists can dictate which user applications are not permitted to run on a computer. 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Whitelists specify which programs are allowed to run. 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way, known vulnerable applications can be prevented from creating vulnerabilities on network hosts.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6068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31214" y="536788"/>
            <a:ext cx="74574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Blacklisting and Whitelisting (Contd.)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F18C999-B536-B4FF-5F6B-ECBF2FC71E5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707" y="1622000"/>
            <a:ext cx="4825624" cy="3875177"/>
          </a:xfrm>
          <a:prstGeom prst="rect">
            <a:avLst/>
          </a:prstGeom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3B370C3F-3686-9D03-3BE1-B8F1F33BE8E4}"/>
              </a:ext>
            </a:extLst>
          </p:cNvPr>
          <p:cNvSpPr txBox="1">
            <a:spLocks/>
          </p:cNvSpPr>
          <p:nvPr/>
        </p:nvSpPr>
        <p:spPr>
          <a:xfrm>
            <a:off x="136372" y="1706378"/>
            <a:ext cx="7101328" cy="38293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Websites can also be whitelisted and 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blacklisted. 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blacklists can be manually created, or they can be obtained from various security services. 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Blacklists can be continuously updated by security services and distributed to 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firewalls and other security systems that 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them.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Cisco’s Firepower security management 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an example of a system that can access the Cisco Talos security intelligence service to obtain blacklists.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6208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43490"/>
            <a:ext cx="40414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System-Based Sandboxing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D2AED3-2D9E-C9FC-44C2-2C5C547ADC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7700" y="2067448"/>
            <a:ext cx="4803190" cy="2723103"/>
          </a:xfrm>
          <a:prstGeom prst="rect">
            <a:avLst/>
          </a:prstGeom>
        </p:spPr>
      </p:pic>
      <p:sp>
        <p:nvSpPr>
          <p:cNvPr id="12" name="Content Placeholder 1">
            <a:extLst>
              <a:ext uri="{FF2B5EF4-FFF2-40B4-BE49-F238E27FC236}">
                <a16:creationId xmlns:a16="http://schemas.microsoft.com/office/drawing/2014/main" id="{17D6E46B-E1B3-15FF-463F-72A925ACDFBB}"/>
              </a:ext>
            </a:extLst>
          </p:cNvPr>
          <p:cNvSpPr txBox="1">
            <a:spLocks/>
          </p:cNvSpPr>
          <p:nvPr/>
        </p:nvSpPr>
        <p:spPr>
          <a:xfrm>
            <a:off x="263162" y="2006847"/>
            <a:ext cx="6841990" cy="38293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Sandboxing is a technique that allows suspicious files to be executed and analyzed in a safe environment. 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Cuckoo Sandbox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popular free malware analysis system sandbox. 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can be run locally and have malware samples submitted to it for analysis.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ANY.RUN is an online tool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offers the ability to upload a malware sample for analysis like any online sandbox.</a:t>
            </a:r>
          </a:p>
          <a:p>
            <a:pPr marL="0" indent="0">
              <a:spcBef>
                <a:spcPts val="30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1145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43490"/>
            <a:ext cx="40414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System-Based Sandboxing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2D2AED3-2D9E-C9FC-44C2-2C5C547ADC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7700" y="2067448"/>
            <a:ext cx="4803190" cy="2723103"/>
          </a:xfrm>
          <a:prstGeom prst="rect">
            <a:avLst/>
          </a:prstGeom>
        </p:spPr>
      </p:pic>
      <p:sp>
        <p:nvSpPr>
          <p:cNvPr id="12" name="Content Placeholder 1">
            <a:extLst>
              <a:ext uri="{FF2B5EF4-FFF2-40B4-BE49-F238E27FC236}">
                <a16:creationId xmlns:a16="http://schemas.microsoft.com/office/drawing/2014/main" id="{17D6E46B-E1B3-15FF-463F-72A925ACDFBB}"/>
              </a:ext>
            </a:extLst>
          </p:cNvPr>
          <p:cNvSpPr txBox="1">
            <a:spLocks/>
          </p:cNvSpPr>
          <p:nvPr/>
        </p:nvSpPr>
        <p:spPr>
          <a:xfrm>
            <a:off x="263162" y="2006847"/>
            <a:ext cx="6841990" cy="38293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Sandboxing is a technique that allows suspicious files to be executed and analyzed in a safe environment. 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Cuckoo Sandbox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is a popular free malware analysis system sandbox. </a:t>
            </a:r>
            <a:r>
              <a:rPr lang="en-IN" sz="2400">
                <a:latin typeface="Times New Roman" panose="02020603050405020304" pitchFamily="18" charset="0"/>
                <a:cs typeface="Times New Roman" panose="02020603050405020304" pitchFamily="18" charset="0"/>
              </a:rPr>
              <a:t>It can be run locally and have malware samples submitted to it for analysis.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ANY.RUN is an online tool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that offers the ability to upload a malware sample for analysis like any online sandbox.</a:t>
            </a:r>
          </a:p>
          <a:p>
            <a:pPr marL="0" indent="0">
              <a:spcBef>
                <a:spcPts val="30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None/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3521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718899" y="3142457"/>
            <a:ext cx="7559956" cy="64893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685777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and Server Profiling</a:t>
            </a: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685777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l" defTabSz="685777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46337" y="328046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Investigate endpoint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vulnerabilities and attacks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96DDD1-CA64-23AF-FB0F-297439236867}"/>
              </a:ext>
            </a:extLst>
          </p:cNvPr>
          <p:cNvSpPr txBox="1"/>
          <p:nvPr/>
        </p:nvSpPr>
        <p:spPr>
          <a:xfrm>
            <a:off x="11289" y="343435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– 5</a:t>
            </a:r>
          </a:p>
        </p:txBody>
      </p:sp>
    </p:spTree>
    <p:extLst>
      <p:ext uri="{BB962C8B-B14F-4D97-AF65-F5344CB8AC3E}">
        <p14:creationId xmlns:p14="http://schemas.microsoft.com/office/powerpoint/2010/main" val="35412605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43490"/>
            <a:ext cx="28087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Profiling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pic>
        <p:nvPicPr>
          <p:cNvPr id="8" name="Picture 7" descr="nw-profile-elements.png">
            <a:extLst>
              <a:ext uri="{FF2B5EF4-FFF2-40B4-BE49-F238E27FC236}">
                <a16:creationId xmlns:a16="http://schemas.microsoft.com/office/drawing/2014/main" id="{2B0F3536-38D0-977A-58FB-96C5101218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7700" y="2033743"/>
            <a:ext cx="4656190" cy="3051692"/>
          </a:xfrm>
          <a:prstGeom prst="rect">
            <a:avLst/>
          </a:prstGeom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05685BA6-14A1-A54A-5632-073EACF5FF42}"/>
              </a:ext>
            </a:extLst>
          </p:cNvPr>
          <p:cNvSpPr txBox="1">
            <a:spLocks/>
          </p:cNvSpPr>
          <p:nvPr/>
        </p:nvSpPr>
        <p:spPr>
          <a:xfrm>
            <a:off x="374174" y="1893200"/>
            <a:ext cx="6942009" cy="34561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100000"/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 and device profiling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statistical baseline information that can serve as a reference point for normal network and device performance.</a:t>
            </a:r>
          </a:p>
          <a:p>
            <a:pPr marL="177800" indent="-177800">
              <a:buSzPct val="100000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Elements of network profile: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Session duration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throughput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asset address space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Typical traffic type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buSzPct val="100000"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buSzPct val="100000"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7734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43490"/>
            <a:ext cx="24897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Server Profiling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72F0AE68-51F3-A704-FFDB-67EDAA917401}"/>
              </a:ext>
            </a:extLst>
          </p:cNvPr>
          <p:cNvSpPr txBox="1">
            <a:spLocks/>
          </p:cNvSpPr>
          <p:nvPr/>
        </p:nvSpPr>
        <p:spPr>
          <a:xfrm>
            <a:off x="571779" y="1698500"/>
            <a:ext cx="9902228" cy="17305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100000"/>
            </a:pPr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server profile 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security baseline for a given server. 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SzPct val="100000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Server profiling is used to establish the accepted operating state of servers. </a:t>
            </a:r>
          </a:p>
          <a:p>
            <a:pPr>
              <a:buSzPct val="100000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server profile elements 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as follows:</a:t>
            </a:r>
          </a:p>
          <a:p>
            <a:pPr lvl="2" fontAlgn="ctr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Listening ports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fontAlgn="ctr"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Logged in users and accounts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fontAlgn="ctr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accounts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fontAlgn="ctr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environment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SzPct val="100000"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SzPct val="100000"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8219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43490"/>
            <a:ext cx="43206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Anomaly Detection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pic>
        <p:nvPicPr>
          <p:cNvPr id="8" name="Picture 7" descr="anomaly-dtection.png">
            <a:extLst>
              <a:ext uri="{FF2B5EF4-FFF2-40B4-BE49-F238E27FC236}">
                <a16:creationId xmlns:a16="http://schemas.microsoft.com/office/drawing/2014/main" id="{93997DC6-33E0-8B54-3A79-EB7B2A84DB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8050" y="1610200"/>
            <a:ext cx="4994030" cy="4013815"/>
          </a:xfrm>
          <a:prstGeom prst="rect">
            <a:avLst/>
          </a:prstGeom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1E178AD7-5017-0D8F-384F-8221333B46BE}"/>
              </a:ext>
            </a:extLst>
          </p:cNvPr>
          <p:cNvSpPr txBox="1">
            <a:spLocks/>
          </p:cNvSpPr>
          <p:nvPr/>
        </p:nvSpPr>
        <p:spPr>
          <a:xfrm>
            <a:off x="281209" y="1724034"/>
            <a:ext cx="6660549" cy="36711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GB" sz="2200">
                <a:latin typeface="Times New Roman" panose="02020603050405020304" pitchFamily="18" charset="0"/>
                <a:cs typeface="Times New Roman" panose="02020603050405020304" pitchFamily="18" charset="0"/>
              </a:rPr>
              <a:t>Network behavior is described by a large amount of diverse data </a:t>
            </a:r>
            <a:r>
              <a:rPr lang="en-US" sz="2200">
                <a:latin typeface="Times New Roman" panose="02020603050405020304" pitchFamily="18" charset="0"/>
                <a:cs typeface="Times New Roman" panose="02020603050405020304" pitchFamily="18" charset="0"/>
              </a:rPr>
              <a:t>such as the features of packet flow, features of the packets themselves, and telemetry from multiple sources</a:t>
            </a:r>
            <a:r>
              <a:rPr lang="en-GB" sz="22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177800" indent="-177800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Big Data analytics techniques </a:t>
            </a:r>
            <a:r>
              <a:rPr lang="en-US" sz="2200">
                <a:latin typeface="Times New Roman" panose="02020603050405020304" pitchFamily="18" charset="0"/>
                <a:cs typeface="Times New Roman" panose="02020603050405020304" pitchFamily="18" charset="0"/>
              </a:rPr>
              <a:t>can be used to analyze this data and detect variations from the baseline.</a:t>
            </a:r>
          </a:p>
          <a:p>
            <a:pPr marL="177800" indent="-177800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Anomaly detection </a:t>
            </a:r>
            <a:r>
              <a:rPr lang="en-US" sz="2200">
                <a:latin typeface="Times New Roman" panose="02020603050405020304" pitchFamily="18" charset="0"/>
                <a:cs typeface="Times New Roman" panose="02020603050405020304" pitchFamily="18" charset="0"/>
              </a:rPr>
              <a:t>can identify infected hosts on the network that are scanning for other vulnerable hosts.</a:t>
            </a:r>
          </a:p>
          <a:p>
            <a:pPr marL="177800" indent="-177800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IN" sz="2200">
                <a:latin typeface="Times New Roman" panose="02020603050405020304" pitchFamily="18" charset="0"/>
                <a:cs typeface="Times New Roman" panose="02020603050405020304" pitchFamily="18" charset="0"/>
              </a:rPr>
              <a:t>The figure illustrates a simplified version of an algorithm designed to detect an unusual condition at the border routers of an enterprise.</a:t>
            </a:r>
            <a:endParaRPr lang="en-GB" sz="22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288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43490"/>
            <a:ext cx="45493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Vulnerability Testing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60B4EDCB-C2AF-DD4A-7075-152369A61E29}"/>
              </a:ext>
            </a:extLst>
          </p:cNvPr>
          <p:cNvSpPr txBox="1">
            <a:spLocks/>
          </p:cNvSpPr>
          <p:nvPr/>
        </p:nvSpPr>
        <p:spPr>
          <a:xfrm>
            <a:off x="396240" y="1610200"/>
            <a:ext cx="11536679" cy="49139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 Vulnerability Testing includes Risk Analysis, Vulnerability Assessment and Penetration Testing.</a:t>
            </a:r>
          </a:p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table lists examples of activities and tools that are used in vulnerability testing:</a:t>
            </a:r>
          </a:p>
          <a:p>
            <a:pPr marL="177800" indent="-177800">
              <a:spcBef>
                <a:spcPts val="400"/>
              </a:spcBef>
              <a:spcAft>
                <a:spcPts val="400"/>
              </a:spcAft>
              <a:buSzPct val="100000"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4326C45-980C-FF2C-569F-E0F4396B65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6025568"/>
              </p:ext>
            </p:extLst>
          </p:nvPr>
        </p:nvGraphicFramePr>
        <p:xfrm>
          <a:off x="396239" y="2885571"/>
          <a:ext cx="11536680" cy="2572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84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66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720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330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5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Activity</a:t>
                      </a:r>
                      <a:endParaRPr lang="en-US" sz="175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5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Description</a:t>
                      </a:r>
                      <a:endParaRPr lang="en-US" sz="175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5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Tools</a:t>
                      </a:r>
                      <a:endParaRPr lang="en-US" sz="175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ctr"/>
                      <a:r>
                        <a:rPr lang="en-US" sz="175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Risk analysis</a:t>
                      </a:r>
                      <a:endParaRPr lang="en-US" sz="175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175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Individuals conduct comprehensive analysis of impacts of attacks on core company assets and functioning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175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Internal or external consultants, risk management frameworks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6325">
                <a:tc>
                  <a:txBody>
                    <a:bodyPr/>
                    <a:lstStyle/>
                    <a:p>
                      <a:pPr fontAlgn="ctr"/>
                      <a:r>
                        <a:rPr lang="en-US" sz="175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Vulnerability Assessment</a:t>
                      </a:r>
                      <a:endParaRPr lang="en-US" sz="175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175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Patch management, host scans, port scanning, other vulnerability scans and services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75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OpenVas, Microsoft Baseline Analyzer, Nessus, Qualys, Nmap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9481">
                <a:tc>
                  <a:txBody>
                    <a:bodyPr/>
                    <a:lstStyle/>
                    <a:p>
                      <a:pPr fontAlgn="ctr"/>
                      <a:r>
                        <a:rPr lang="en-US" sz="175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Penetration Testing</a:t>
                      </a:r>
                      <a:endParaRPr lang="en-US" sz="175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175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 of hacking techniques and tools to penetrate network defenses and identify depth of potential penetration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75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Metasploit, CORE Impact, ethical hackers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62529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523664" y="2916820"/>
            <a:ext cx="8018673" cy="64893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685777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Vulnerability Scoring System (CVSS)</a:t>
            </a:r>
            <a:endParaRPr lang="en-US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685777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marL="0" marR="0" lvl="0" indent="0" algn="ctr" defTabSz="685777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46337" y="328046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Investigate endpoint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vulnerabilities and attacks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96DDD1-CA64-23AF-FB0F-297439236867}"/>
              </a:ext>
            </a:extLst>
          </p:cNvPr>
          <p:cNvSpPr txBox="1"/>
          <p:nvPr/>
        </p:nvSpPr>
        <p:spPr>
          <a:xfrm>
            <a:off x="11289" y="343435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– 5</a:t>
            </a:r>
          </a:p>
        </p:txBody>
      </p:sp>
    </p:spTree>
    <p:extLst>
      <p:ext uri="{BB962C8B-B14F-4D97-AF65-F5344CB8AC3E}">
        <p14:creationId xmlns:p14="http://schemas.microsoft.com/office/powerpoint/2010/main" val="7241503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43490"/>
            <a:ext cx="258917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CVSS Overview</a:t>
            </a: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13FD4A74-7A1C-0C41-5FBE-B4E0A5C875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150" y="1814563"/>
            <a:ext cx="4890432" cy="3228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C020C1F0-61A4-BE36-FEE2-F3BBD8B292C5}"/>
              </a:ext>
            </a:extLst>
          </p:cNvPr>
          <p:cNvSpPr txBox="1">
            <a:spLocks/>
          </p:cNvSpPr>
          <p:nvPr/>
        </p:nvSpPr>
        <p:spPr>
          <a:xfrm>
            <a:off x="234595" y="1572666"/>
            <a:ext cx="6927449" cy="31436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Common Vulnerability Scoring System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(CVSS) is a risk assessment tool designed to convey the common attributes and severity of vulnerabilities in computer hardware and software systems. </a:t>
            </a:r>
          </a:p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CVSS provides 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standardized vulnerability scores.</a:t>
            </a:r>
          </a:p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provides an open framework with metrics to all users.</a:t>
            </a:r>
          </a:p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CVSS helps prioritize risk.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Forum of Incident Response and Security Teams (FIRST) has been designated as the custodian of the CVSS to promote its adoption globally. </a:t>
            </a:r>
          </a:p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4859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43490"/>
            <a:ext cx="327685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CVSS Metric Groups</a:t>
            </a: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2379E543-6191-57D4-2819-FA0D38244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541" y="1697467"/>
            <a:ext cx="5140864" cy="3463066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Content Placeholder 1">
            <a:extLst>
              <a:ext uri="{FF2B5EF4-FFF2-40B4-BE49-F238E27FC236}">
                <a16:creationId xmlns:a16="http://schemas.microsoft.com/office/drawing/2014/main" id="{E511DBDD-31FB-F5D9-1637-B32626A89457}"/>
              </a:ext>
            </a:extLst>
          </p:cNvPr>
          <p:cNvSpPr txBox="1">
            <a:spLocks/>
          </p:cNvSpPr>
          <p:nvPr/>
        </p:nvSpPr>
        <p:spPr>
          <a:xfrm>
            <a:off x="151283" y="1610200"/>
            <a:ext cx="6566263" cy="207488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buSzPct val="100000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CVSS uses three groups of metrics to assess vulnerability.</a:t>
            </a:r>
          </a:p>
          <a:p>
            <a:pPr marL="366712" lvl="1" indent="-177800">
              <a:buSzPct val="100000"/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 Metric Group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Represents the characteristics of a vulnerability that are constant over time and across contexts. 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6712" lvl="1" indent="-177800">
              <a:buSzPct val="100000"/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Temporal Metric Group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Measures the characteristics of a vulnerability that may change over time, but not across user environments. 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6712" lvl="1" indent="-177800">
              <a:buSzPct val="100000"/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Metric Group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Measures the aspects of a vulnerability that are rooted in a specific organization’s environment.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6712" lvl="1" indent="-177800">
              <a:buSzPct val="100000"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39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43490"/>
            <a:ext cx="392286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CVSS Base Metric Group</a:t>
            </a: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E1C15B02-CC1A-77A3-1426-69C52A18A9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7680" y="1347403"/>
            <a:ext cx="2427588" cy="4161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EBDE45F-F16A-B721-A3DE-6BA8B66AE50C}"/>
              </a:ext>
            </a:extLst>
          </p:cNvPr>
          <p:cNvSpPr txBox="1">
            <a:spLocks/>
          </p:cNvSpPr>
          <p:nvPr/>
        </p:nvSpPr>
        <p:spPr>
          <a:xfrm>
            <a:off x="149013" y="1688620"/>
            <a:ext cx="8947713" cy="392318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 Metric Group Exploitability metrics include the following criteria: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Attack vector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Attack complexity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Privileges required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 interaction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Scope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Impact metric components include: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Confidentiality Impact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Integrity Impact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Availability Impact</a:t>
            </a:r>
          </a:p>
          <a:p>
            <a:pPr lv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CA55EA-046B-FAA7-211F-161CDBB0D43A}"/>
              </a:ext>
            </a:extLst>
          </p:cNvPr>
          <p:cNvSpPr/>
          <p:nvPr/>
        </p:nvSpPr>
        <p:spPr>
          <a:xfrm>
            <a:off x="2973619" y="1352687"/>
            <a:ext cx="3206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These are features of the exploit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10047F5-C8F8-4191-B4AF-AAF824284098}"/>
              </a:ext>
            </a:extLst>
          </p:cNvPr>
          <p:cNvSpPr/>
          <p:nvPr/>
        </p:nvSpPr>
        <p:spPr>
          <a:xfrm>
            <a:off x="4983703" y="4342844"/>
            <a:ext cx="29094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impacts of the exploit are rooted in the CIA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BCD79E-8982-C5E6-7BB5-F3718376BBC7}"/>
              </a:ext>
            </a:extLst>
          </p:cNvPr>
          <p:cNvSpPr/>
          <p:nvPr/>
        </p:nvSpPr>
        <p:spPr>
          <a:xfrm>
            <a:off x="2697703" y="2001197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Threat actors close to your network (inside your network) or remote.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00F8DE6-53EC-1EB1-1070-B9D102EEE9EB}"/>
              </a:ext>
            </a:extLst>
          </p:cNvPr>
          <p:cNvSpPr/>
          <p:nvPr/>
        </p:nvSpPr>
        <p:spPr>
          <a:xfrm>
            <a:off x="3141575" y="2349971"/>
            <a:ext cx="631610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number of components, software, hardware, or networks, that are beyond the attacker’s control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F44F2A1-130B-17D5-1780-2294364162B9}"/>
              </a:ext>
            </a:extLst>
          </p:cNvPr>
          <p:cNvSpPr/>
          <p:nvPr/>
        </p:nvSpPr>
        <p:spPr>
          <a:xfrm>
            <a:off x="3321158" y="2698745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level of access that is required for a successful exploit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1B308D4-7E2F-FC7A-5360-607A51C9D2E4}"/>
              </a:ext>
            </a:extLst>
          </p:cNvPr>
          <p:cNvSpPr/>
          <p:nvPr/>
        </p:nvSpPr>
        <p:spPr>
          <a:xfrm>
            <a:off x="2947774" y="3066441"/>
            <a:ext cx="587232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presence or absence of the requirement for user interaction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D145BC-2D2A-036D-4E5A-4E0437A90A9D}"/>
              </a:ext>
            </a:extLst>
          </p:cNvPr>
          <p:cNvSpPr/>
          <p:nvPr/>
        </p:nvSpPr>
        <p:spPr>
          <a:xfrm>
            <a:off x="1740954" y="3419586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whether multiple authorities must be involved in an exploit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4E75A9C-4560-645A-3A71-8DB7F3C1D254}"/>
              </a:ext>
            </a:extLst>
          </p:cNvPr>
          <p:cNvSpPr/>
          <p:nvPr/>
        </p:nvSpPr>
        <p:spPr>
          <a:xfrm>
            <a:off x="2522038" y="5492775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impact to (CIA) due to a successfully exploited vulnerability. </a:t>
            </a:r>
          </a:p>
        </p:txBody>
      </p:sp>
    </p:spTree>
    <p:extLst>
      <p:ext uri="{BB962C8B-B14F-4D97-AF65-F5344CB8AC3E}">
        <p14:creationId xmlns:p14="http://schemas.microsoft.com/office/powerpoint/2010/main" val="34815872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43490"/>
            <a:ext cx="29177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CVSS Process</a:t>
            </a: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85900CD9-B178-4BC1-23C8-DA26C527CE8D}"/>
              </a:ext>
            </a:extLst>
          </p:cNvPr>
          <p:cNvSpPr txBox="1">
            <a:spLocks/>
          </p:cNvSpPr>
          <p:nvPr/>
        </p:nvSpPr>
        <p:spPr>
          <a:xfrm>
            <a:off x="492197" y="1575046"/>
            <a:ext cx="11621215" cy="8636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CVSS process uses a tool called </a:t>
            </a: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CVSS v3.1 Calculator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calculator is like a questionnaire in which the choices are made that describe the vulnerability for each metric group. </a:t>
            </a:r>
          </a:p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Later, a score is generated, and numeric severity rating is displayed.</a:t>
            </a:r>
          </a:p>
          <a:p>
            <a:pPr>
              <a:spcBef>
                <a:spcPts val="0"/>
              </a:spcBef>
              <a:spcAft>
                <a:spcPts val="400"/>
              </a:spcAft>
              <a:buSzPct val="100000"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AD8B6457-A76D-DAF4-F782-45B8C4F28A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2" t="3198" r="1273" b="3178"/>
          <a:stretch/>
        </p:blipFill>
        <p:spPr bwMode="auto">
          <a:xfrm>
            <a:off x="3739425" y="3185245"/>
            <a:ext cx="6498034" cy="2585137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7634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43490"/>
            <a:ext cx="42146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CVSS Process (Contd.)</a:t>
            </a: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pic>
        <p:nvPicPr>
          <p:cNvPr id="11" name="Picture 10" descr="score-interactions.PNG">
            <a:extLst>
              <a:ext uri="{FF2B5EF4-FFF2-40B4-BE49-F238E27FC236}">
                <a16:creationId xmlns:a16="http://schemas.microsoft.com/office/drawing/2014/main" id="{B12F79E9-D9D4-0F4B-0C03-2B793626CA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2213" y="1532154"/>
            <a:ext cx="5478571" cy="3905279"/>
          </a:xfrm>
          <a:prstGeom prst="rect">
            <a:avLst/>
          </a:prstGeom>
        </p:spPr>
      </p:pic>
      <p:sp>
        <p:nvSpPr>
          <p:cNvPr id="12" name="Content Placeholder 1">
            <a:extLst>
              <a:ext uri="{FF2B5EF4-FFF2-40B4-BE49-F238E27FC236}">
                <a16:creationId xmlns:a16="http://schemas.microsoft.com/office/drawing/2014/main" id="{8D5DE13B-0242-EEF7-C5EC-D6C1C8C1F25B}"/>
              </a:ext>
            </a:extLst>
          </p:cNvPr>
          <p:cNvSpPr txBox="1">
            <a:spLocks/>
          </p:cNvSpPr>
          <p:nvPr/>
        </p:nvSpPr>
        <p:spPr>
          <a:xfrm>
            <a:off x="149013" y="1961309"/>
            <a:ext cx="6249400" cy="8873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IN" sz="2400">
                <a:latin typeface="Times New Roman" panose="02020603050405020304" pitchFamily="18" charset="0"/>
                <a:cs typeface="Times New Roman" panose="02020603050405020304" pitchFamily="18" charset="0"/>
              </a:rPr>
              <a:t>After the Base Metric group is completed, the Temporal and Environmental metric values modify the Base Metric results to provide an overall score. 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4755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43490"/>
            <a:ext cx="228940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CVSS Reports</a:t>
            </a: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652DCCB4-94B6-4925-1800-5A4D16B861A8}"/>
              </a:ext>
            </a:extLst>
          </p:cNvPr>
          <p:cNvSpPr txBox="1">
            <a:spLocks/>
          </p:cNvSpPr>
          <p:nvPr/>
        </p:nvSpPr>
        <p:spPr>
          <a:xfrm>
            <a:off x="361592" y="1612513"/>
            <a:ext cx="11468815" cy="129805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GB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higher the severity rating, the greater the potential impact of an exploit and the greater the urgency in addressing the vulnerability.</a:t>
            </a: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GB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 vulnerability that exceeds 3.9 should be addressed.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ranges of scores and the corresponding qualitative meaning is shown in the table:</a:t>
            </a: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1B82D67-D902-F7C5-798E-A95A36E26F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883448"/>
              </p:ext>
            </p:extLst>
          </p:nvPr>
        </p:nvGraphicFramePr>
        <p:xfrm>
          <a:off x="2440788" y="3393450"/>
          <a:ext cx="7695445" cy="2217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41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612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3805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/>
                        <a:t>Rating</a:t>
                      </a:r>
                      <a:endParaRPr lang="en-US" b="0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/>
                        <a:t>CVSS Score</a:t>
                      </a:r>
                      <a:endParaRPr lang="en-US" b="0" dirty="0"/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487"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None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0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376"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Low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0.1 – 3.9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5410"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Medium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4.0 – 6.9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444"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High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7.0 – 8.9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1160"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Critical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9.0 – 10.0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21090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43490"/>
            <a:ext cx="228940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CVSS Reports</a:t>
            </a: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652DCCB4-94B6-4925-1800-5A4D16B861A8}"/>
              </a:ext>
            </a:extLst>
          </p:cNvPr>
          <p:cNvSpPr txBox="1">
            <a:spLocks/>
          </p:cNvSpPr>
          <p:nvPr/>
        </p:nvSpPr>
        <p:spPr>
          <a:xfrm>
            <a:off x="361592" y="1612513"/>
            <a:ext cx="11468815" cy="129805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GB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higher the severity rating, the greater the potential impact of an exploit and the greater the urgency in addressing the vulnerability.</a:t>
            </a: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GB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 vulnerability that exceeds 3.9 should be addressed.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ranges of scores and the corresponding qualitative meaning is shown in the table:</a:t>
            </a: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1B82D67-D902-F7C5-798E-A95A36E26FBC}"/>
              </a:ext>
            </a:extLst>
          </p:cNvPr>
          <p:cNvGraphicFramePr>
            <a:graphicFrameLocks noGrp="1"/>
          </p:cNvGraphicFramePr>
          <p:nvPr/>
        </p:nvGraphicFramePr>
        <p:xfrm>
          <a:off x="2440788" y="3393450"/>
          <a:ext cx="7695445" cy="2217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41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612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3805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/>
                        <a:t>Rating</a:t>
                      </a:r>
                      <a:endParaRPr lang="en-US" b="0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/>
                        <a:t>CVSS Score</a:t>
                      </a:r>
                      <a:endParaRPr lang="en-US" b="0" dirty="0"/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487"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None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0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376"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Low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0.1 – 3.9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5410"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Medium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4.0 – 6.9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444"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High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7.0 – 8.9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1160"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Critical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9.0 – 10.0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37634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43490"/>
            <a:ext cx="598035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 Vulnerability Information Sources</a:t>
            </a: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CCE60596-7590-37DC-0D4C-A7B48DC461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260" y="1812936"/>
            <a:ext cx="5935460" cy="3232128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Content Placeholder 1">
            <a:extLst>
              <a:ext uri="{FF2B5EF4-FFF2-40B4-BE49-F238E27FC236}">
                <a16:creationId xmlns:a16="http://schemas.microsoft.com/office/drawing/2014/main" id="{2988AEDB-1E51-FC46-FBF7-E43D37A84D4E}"/>
              </a:ext>
            </a:extLst>
          </p:cNvPr>
          <p:cNvSpPr txBox="1">
            <a:spLocks/>
          </p:cNvSpPr>
          <p:nvPr/>
        </p:nvSpPr>
        <p:spPr>
          <a:xfrm>
            <a:off x="360021" y="1610200"/>
            <a:ext cx="5561239" cy="37374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Common Vulnerabilities and Exposures (CVE): </a:t>
            </a:r>
          </a:p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CVE identifier provides a standard way to research a reference to vulnerabilities. </a:t>
            </a:r>
          </a:p>
          <a:p>
            <a:r>
              <a:rPr lang="en-I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Threat intelligence services </a:t>
            </a:r>
            <a:r>
              <a:rPr lang="en-IN" sz="2400">
                <a:latin typeface="Times New Roman" panose="02020603050405020304" pitchFamily="18" charset="0"/>
                <a:cs typeface="Times New Roman" panose="02020603050405020304" pitchFamily="18" charset="0"/>
              </a:rPr>
              <a:t>use CVE identifiers, and they appear in various </a:t>
            </a:r>
            <a:r>
              <a:rPr lang="en-I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security system logs.</a:t>
            </a:r>
          </a:p>
          <a:p>
            <a:r>
              <a:rPr lang="en-IN" sz="2400">
                <a:latin typeface="Times New Roman" panose="02020603050405020304" pitchFamily="18" charset="0"/>
                <a:cs typeface="Times New Roman" panose="02020603050405020304" pitchFamily="18" charset="0"/>
              </a:rPr>
              <a:t>The CVE Details website provides a linkage between CVSS scores and CVE information. 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44505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2505" y="531537"/>
            <a:ext cx="724256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 Vulnerability Information Sources (Contd.)</a:t>
            </a: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DC1F07-18CF-BA33-D1E2-7D00EE25CA7E}"/>
              </a:ext>
            </a:extLst>
          </p:cNvPr>
          <p:cNvSpPr txBox="1"/>
          <p:nvPr/>
        </p:nvSpPr>
        <p:spPr>
          <a:xfrm>
            <a:off x="149013" y="396647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D006AA4A-C791-50C8-1262-29C74F48C9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022" y="1771320"/>
            <a:ext cx="5931564" cy="331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C3A7E25A-5D61-20B6-A3A7-8B5F697AB3E0}"/>
              </a:ext>
            </a:extLst>
          </p:cNvPr>
          <p:cNvSpPr txBox="1">
            <a:spLocks/>
          </p:cNvSpPr>
          <p:nvPr/>
        </p:nvSpPr>
        <p:spPr>
          <a:xfrm>
            <a:off x="249132" y="2006847"/>
            <a:ext cx="5846868" cy="37374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National Vulnerability Database (NVD)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utilizes CVE identifiers and supplies additional information on vulnerabilities such as </a:t>
            </a:r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CVSS threat scores, technical details, affected entities, and resources for further investigation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database was created and is maintained by the U.S. government National Institute of Standards and Technology (NIST) agency.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9806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445127" y="482889"/>
            <a:ext cx="41221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Snort and Firewall Rules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96DDD1-CA64-23AF-FB0F-297439236867}"/>
              </a:ext>
            </a:extLst>
          </p:cNvPr>
          <p:cNvSpPr txBox="1"/>
          <p:nvPr/>
        </p:nvSpPr>
        <p:spPr>
          <a:xfrm>
            <a:off x="11289" y="343435"/>
            <a:ext cx="19848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– 5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Activity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BD2EB717-44DE-FE73-E12E-24B7A8C7C126}"/>
              </a:ext>
            </a:extLst>
          </p:cNvPr>
          <p:cNvSpPr txBox="1">
            <a:spLocks/>
          </p:cNvSpPr>
          <p:nvPr/>
        </p:nvSpPr>
        <p:spPr>
          <a:xfrm>
            <a:off x="303884" y="1814845"/>
            <a:ext cx="8370131" cy="36537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lab, you will complete the following objectives: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live monitoring of IDS and events.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Configure your own customized firewall rule to stop internal hosts from contacting a malware-hosting server.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Craft a malicious packet and launch it against an internal target.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 a customized IDS rule to detect the customized attack and issue an alert based on it.</a:t>
            </a:r>
          </a:p>
          <a:p>
            <a:pPr marL="0" indent="0">
              <a:buFont typeface="Arial" panose="020B0604020202020204" pitchFamily="34" charset="0"/>
              <a:buNone/>
            </a:pP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306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79577" y="2644170"/>
            <a:ext cx="555254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600" dirty="0">
                <a:latin typeface="Arial Black" panose="020B0A04020102020204" pitchFamily="34" charset="0"/>
              </a:rPr>
              <a:t>Thanks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289" y="343435"/>
            <a:ext cx="1725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– 5</a:t>
            </a:r>
          </a:p>
        </p:txBody>
      </p:sp>
      <p:sp>
        <p:nvSpPr>
          <p:cNvPr id="7" name="Rectangle 6"/>
          <p:cNvSpPr/>
          <p:nvPr/>
        </p:nvSpPr>
        <p:spPr>
          <a:xfrm>
            <a:off x="2440788" y="340508"/>
            <a:ext cx="427688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Investigate endpoint 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vulnerabilities and attacks</a:t>
            </a:r>
          </a:p>
        </p:txBody>
      </p:sp>
    </p:spTree>
    <p:extLst>
      <p:ext uri="{BB962C8B-B14F-4D97-AF65-F5344CB8AC3E}">
        <p14:creationId xmlns:p14="http://schemas.microsoft.com/office/powerpoint/2010/main" val="2796892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2462</Words>
  <Application>Microsoft Office PowerPoint</Application>
  <PresentationFormat>Widescreen</PresentationFormat>
  <Paragraphs>317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3" baseType="lpstr">
      <vt:lpstr>Arial</vt:lpstr>
      <vt:lpstr>Arial Black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Dr. Ibrahim Gomaa</cp:lastModifiedBy>
  <cp:revision>30</cp:revision>
  <dcterms:created xsi:type="dcterms:W3CDTF">2023-03-12T07:38:41Z</dcterms:created>
  <dcterms:modified xsi:type="dcterms:W3CDTF">2023-03-20T13:14:48Z</dcterms:modified>
</cp:coreProperties>
</file>