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480" r:id="rId2"/>
    <p:sldId id="642" r:id="rId3"/>
    <p:sldId id="488" r:id="rId4"/>
    <p:sldId id="587" r:id="rId5"/>
    <p:sldId id="658" r:id="rId6"/>
    <p:sldId id="659" r:id="rId7"/>
    <p:sldId id="661" r:id="rId8"/>
    <p:sldId id="662" r:id="rId9"/>
    <p:sldId id="663" r:id="rId10"/>
    <p:sldId id="664" r:id="rId11"/>
    <p:sldId id="665" r:id="rId12"/>
    <p:sldId id="666" r:id="rId13"/>
    <p:sldId id="667" r:id="rId14"/>
    <p:sldId id="668" r:id="rId15"/>
    <p:sldId id="669" r:id="rId16"/>
    <p:sldId id="670" r:id="rId17"/>
    <p:sldId id="671" r:id="rId18"/>
    <p:sldId id="672" r:id="rId19"/>
    <p:sldId id="673" r:id="rId20"/>
    <p:sldId id="675" r:id="rId21"/>
    <p:sldId id="676" r:id="rId22"/>
    <p:sldId id="678" r:id="rId23"/>
    <p:sldId id="674" r:id="rId24"/>
    <p:sldId id="679" r:id="rId25"/>
    <p:sldId id="680"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716" r:id="rId39"/>
    <p:sldId id="712" r:id="rId40"/>
    <p:sldId id="694" r:id="rId41"/>
    <p:sldId id="695" r:id="rId42"/>
    <p:sldId id="696" r:id="rId43"/>
    <p:sldId id="697" r:id="rId44"/>
    <p:sldId id="698" r:id="rId45"/>
    <p:sldId id="699" r:id="rId46"/>
    <p:sldId id="700" r:id="rId47"/>
    <p:sldId id="701" r:id="rId48"/>
    <p:sldId id="702" r:id="rId49"/>
    <p:sldId id="703" r:id="rId50"/>
    <p:sldId id="704" r:id="rId51"/>
    <p:sldId id="705" r:id="rId52"/>
    <p:sldId id="706" r:id="rId53"/>
    <p:sldId id="707" r:id="rId54"/>
    <p:sldId id="717" r:id="rId55"/>
    <p:sldId id="718" r:id="rId56"/>
    <p:sldId id="711" r:id="rId57"/>
    <p:sldId id="709" r:id="rId58"/>
    <p:sldId id="710" r:id="rId59"/>
    <p:sldId id="713" r:id="rId60"/>
    <p:sldId id="714" r:id="rId61"/>
    <p:sldId id="715" r:id="rId62"/>
    <p:sldId id="656" r:id="rId63"/>
    <p:sldId id="657" r:id="rId64"/>
    <p:sldId id="719" r:id="rId65"/>
    <p:sldId id="654"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587"/>
            <p14:sldId id="658"/>
            <p14:sldId id="659"/>
            <p14:sldId id="661"/>
            <p14:sldId id="662"/>
            <p14:sldId id="663"/>
            <p14:sldId id="664"/>
            <p14:sldId id="665"/>
            <p14:sldId id="666"/>
            <p14:sldId id="667"/>
            <p14:sldId id="668"/>
            <p14:sldId id="669"/>
            <p14:sldId id="670"/>
            <p14:sldId id="671"/>
            <p14:sldId id="672"/>
            <p14:sldId id="673"/>
            <p14:sldId id="675"/>
            <p14:sldId id="676"/>
            <p14:sldId id="678"/>
            <p14:sldId id="674"/>
            <p14:sldId id="679"/>
            <p14:sldId id="680"/>
            <p14:sldId id="682"/>
            <p14:sldId id="683"/>
            <p14:sldId id="684"/>
            <p14:sldId id="685"/>
            <p14:sldId id="686"/>
            <p14:sldId id="687"/>
            <p14:sldId id="688"/>
            <p14:sldId id="689"/>
            <p14:sldId id="690"/>
            <p14:sldId id="691"/>
            <p14:sldId id="692"/>
            <p14:sldId id="693"/>
            <p14:sldId id="716"/>
            <p14:sldId id="712"/>
            <p14:sldId id="694"/>
            <p14:sldId id="695"/>
            <p14:sldId id="696"/>
            <p14:sldId id="697"/>
            <p14:sldId id="698"/>
            <p14:sldId id="699"/>
            <p14:sldId id="700"/>
            <p14:sldId id="701"/>
            <p14:sldId id="702"/>
            <p14:sldId id="703"/>
            <p14:sldId id="704"/>
            <p14:sldId id="705"/>
            <p14:sldId id="706"/>
            <p14:sldId id="707"/>
            <p14:sldId id="717"/>
            <p14:sldId id="718"/>
            <p14:sldId id="711"/>
            <p14:sldId id="709"/>
            <p14:sldId id="710"/>
            <p14:sldId id="713"/>
            <p14:sldId id="714"/>
            <p14:sldId id="715"/>
            <p14:sldId id="656"/>
            <p14:sldId id="657"/>
            <p14:sldId id="719"/>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49738" autoAdjust="0"/>
  </p:normalViewPr>
  <p:slideViewPr>
    <p:cSldViewPr snapToGrid="0">
      <p:cViewPr varScale="1">
        <p:scale>
          <a:sx n="31" d="100"/>
          <a:sy n="31" d="100"/>
        </p:scale>
        <p:origin x="1156" y="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4</a:t>
            </a:fld>
            <a:endParaRPr lang="en-US"/>
          </a:p>
        </p:txBody>
      </p:sp>
    </p:spTree>
    <p:extLst>
      <p:ext uri="{BB962C8B-B14F-4D97-AF65-F5344CB8AC3E}">
        <p14:creationId xmlns:p14="http://schemas.microsoft.com/office/powerpoint/2010/main" val="3874300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5</a:t>
            </a:fld>
            <a:endParaRPr lang="en-US"/>
          </a:p>
        </p:txBody>
      </p:sp>
    </p:spTree>
    <p:extLst>
      <p:ext uri="{BB962C8B-B14F-4D97-AF65-F5344CB8AC3E}">
        <p14:creationId xmlns:p14="http://schemas.microsoft.com/office/powerpoint/2010/main" val="4841127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6</a:t>
            </a:fld>
            <a:endParaRPr lang="en-US"/>
          </a:p>
        </p:txBody>
      </p:sp>
    </p:spTree>
    <p:extLst>
      <p:ext uri="{BB962C8B-B14F-4D97-AF65-F5344CB8AC3E}">
        <p14:creationId xmlns:p14="http://schemas.microsoft.com/office/powerpoint/2010/main" val="731502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7</a:t>
            </a:fld>
            <a:endParaRPr lang="en-US"/>
          </a:p>
        </p:txBody>
      </p:sp>
    </p:spTree>
    <p:extLst>
      <p:ext uri="{BB962C8B-B14F-4D97-AF65-F5344CB8AC3E}">
        <p14:creationId xmlns:p14="http://schemas.microsoft.com/office/powerpoint/2010/main" val="3854018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8</a:t>
            </a:fld>
            <a:endParaRPr lang="en-US"/>
          </a:p>
        </p:txBody>
      </p:sp>
    </p:spTree>
    <p:extLst>
      <p:ext uri="{BB962C8B-B14F-4D97-AF65-F5344CB8AC3E}">
        <p14:creationId xmlns:p14="http://schemas.microsoft.com/office/powerpoint/2010/main" val="3505414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9</a:t>
            </a:fld>
            <a:endParaRPr lang="en-US"/>
          </a:p>
        </p:txBody>
      </p:sp>
    </p:spTree>
    <p:extLst>
      <p:ext uri="{BB962C8B-B14F-4D97-AF65-F5344CB8AC3E}">
        <p14:creationId xmlns:p14="http://schemas.microsoft.com/office/powerpoint/2010/main" val="11231853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10</a:t>
            </a:fld>
            <a:endParaRPr lang="en-US"/>
          </a:p>
        </p:txBody>
      </p:sp>
    </p:spTree>
    <p:extLst>
      <p:ext uri="{BB962C8B-B14F-4D97-AF65-F5344CB8AC3E}">
        <p14:creationId xmlns:p14="http://schemas.microsoft.com/office/powerpoint/2010/main" val="2172924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11</a:t>
            </a:fld>
            <a:endParaRPr lang="en-US"/>
          </a:p>
        </p:txBody>
      </p:sp>
    </p:spTree>
    <p:extLst>
      <p:ext uri="{BB962C8B-B14F-4D97-AF65-F5344CB8AC3E}">
        <p14:creationId xmlns:p14="http://schemas.microsoft.com/office/powerpoint/2010/main" val="3526994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12</a:t>
            </a:fld>
            <a:endParaRPr lang="en-US"/>
          </a:p>
        </p:txBody>
      </p:sp>
    </p:spTree>
    <p:extLst>
      <p:ext uri="{BB962C8B-B14F-4D97-AF65-F5344CB8AC3E}">
        <p14:creationId xmlns:p14="http://schemas.microsoft.com/office/powerpoint/2010/main" val="4238246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13</a:t>
            </a:fld>
            <a:endParaRPr lang="en-US"/>
          </a:p>
        </p:txBody>
      </p:sp>
    </p:spTree>
    <p:extLst>
      <p:ext uri="{BB962C8B-B14F-4D97-AF65-F5344CB8AC3E}">
        <p14:creationId xmlns:p14="http://schemas.microsoft.com/office/powerpoint/2010/main" val="2623241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14</a:t>
            </a:fld>
            <a:endParaRPr lang="en-US"/>
          </a:p>
        </p:txBody>
      </p:sp>
    </p:spTree>
    <p:extLst>
      <p:ext uri="{BB962C8B-B14F-4D97-AF65-F5344CB8AC3E}">
        <p14:creationId xmlns:p14="http://schemas.microsoft.com/office/powerpoint/2010/main" val="32676292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15</a:t>
            </a:fld>
            <a:endParaRPr lang="en-US"/>
          </a:p>
        </p:txBody>
      </p:sp>
    </p:spTree>
    <p:extLst>
      <p:ext uri="{BB962C8B-B14F-4D97-AF65-F5344CB8AC3E}">
        <p14:creationId xmlns:p14="http://schemas.microsoft.com/office/powerpoint/2010/main" val="314175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16</a:t>
            </a:fld>
            <a:endParaRPr lang="en-US"/>
          </a:p>
        </p:txBody>
      </p:sp>
    </p:spTree>
    <p:extLst>
      <p:ext uri="{BB962C8B-B14F-4D97-AF65-F5344CB8AC3E}">
        <p14:creationId xmlns:p14="http://schemas.microsoft.com/office/powerpoint/2010/main" val="26564683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17</a:t>
            </a:fld>
            <a:endParaRPr lang="en-US"/>
          </a:p>
        </p:txBody>
      </p:sp>
    </p:spTree>
    <p:extLst>
      <p:ext uri="{BB962C8B-B14F-4D97-AF65-F5344CB8AC3E}">
        <p14:creationId xmlns:p14="http://schemas.microsoft.com/office/powerpoint/2010/main" val="822922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18</a:t>
            </a:fld>
            <a:endParaRPr lang="en-US"/>
          </a:p>
        </p:txBody>
      </p:sp>
    </p:spTree>
    <p:extLst>
      <p:ext uri="{BB962C8B-B14F-4D97-AF65-F5344CB8AC3E}">
        <p14:creationId xmlns:p14="http://schemas.microsoft.com/office/powerpoint/2010/main" val="4218291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19</a:t>
            </a:fld>
            <a:endParaRPr lang="en-US"/>
          </a:p>
        </p:txBody>
      </p:sp>
    </p:spTree>
    <p:extLst>
      <p:ext uri="{BB962C8B-B14F-4D97-AF65-F5344CB8AC3E}">
        <p14:creationId xmlns:p14="http://schemas.microsoft.com/office/powerpoint/2010/main" val="38135674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20</a:t>
            </a:fld>
            <a:endParaRPr lang="en-US"/>
          </a:p>
        </p:txBody>
      </p:sp>
    </p:spTree>
    <p:extLst>
      <p:ext uri="{BB962C8B-B14F-4D97-AF65-F5344CB8AC3E}">
        <p14:creationId xmlns:p14="http://schemas.microsoft.com/office/powerpoint/2010/main" val="16777249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21</a:t>
            </a:fld>
            <a:endParaRPr lang="en-US"/>
          </a:p>
        </p:txBody>
      </p:sp>
    </p:spTree>
    <p:extLst>
      <p:ext uri="{BB962C8B-B14F-4D97-AF65-F5344CB8AC3E}">
        <p14:creationId xmlns:p14="http://schemas.microsoft.com/office/powerpoint/2010/main" val="2270895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22</a:t>
            </a:fld>
            <a:endParaRPr lang="en-US"/>
          </a:p>
        </p:txBody>
      </p:sp>
    </p:spTree>
    <p:extLst>
      <p:ext uri="{BB962C8B-B14F-4D97-AF65-F5344CB8AC3E}">
        <p14:creationId xmlns:p14="http://schemas.microsoft.com/office/powerpoint/2010/main" val="1989162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23</a:t>
            </a:fld>
            <a:endParaRPr lang="en-US"/>
          </a:p>
        </p:txBody>
      </p:sp>
    </p:spTree>
    <p:extLst>
      <p:ext uri="{BB962C8B-B14F-4D97-AF65-F5344CB8AC3E}">
        <p14:creationId xmlns:p14="http://schemas.microsoft.com/office/powerpoint/2010/main" val="31901135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C924AC-9E1C-4847-B893-704AFF525E0F}" type="slidenum">
              <a:rPr lang="en-AU" smtClean="0"/>
              <a:t>24</a:t>
            </a:fld>
            <a:endParaRPr lang="en-AU"/>
          </a:p>
        </p:txBody>
      </p:sp>
    </p:spTree>
    <p:extLst>
      <p:ext uri="{BB962C8B-B14F-4D97-AF65-F5344CB8AC3E}">
        <p14:creationId xmlns:p14="http://schemas.microsoft.com/office/powerpoint/2010/main" val="21179175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053062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68889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909941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71047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509327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570637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066316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031617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937621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028498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447567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07308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502636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638541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460568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567581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0216974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752849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667153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8896120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9407188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838605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74449162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670097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642003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17175697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7982862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8807951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1350286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51501973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1045622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545262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81313786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57574393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3179058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1473257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64</a:t>
            </a:fld>
            <a:endParaRPr lang="en-US"/>
          </a:p>
        </p:txBody>
      </p:sp>
    </p:spTree>
    <p:extLst>
      <p:ext uri="{BB962C8B-B14F-4D97-AF65-F5344CB8AC3E}">
        <p14:creationId xmlns:p14="http://schemas.microsoft.com/office/powerpoint/2010/main" val="218222261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jenniferdewalt.com/color_walk/game"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res.cloudinary.com/practicaldev/image/fetch/s---f65OlYQ--/c_imagga_scale,f_auto,fl_progressive,h_420,q_auto,w_1000/https:/dev-to-uploads.s3.amazonaws.com/i/e2ru41fjhqs4ombbcedf.png" TargetMode="External"/><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sam-koblenski.blogspot.com/2017/09/exploring-simple-game-algorithms-with.html" TargetMode="External"/><Relationship Id="rId2" Type="http://schemas.openxmlformats.org/officeDocument/2006/relationships/hyperlink" Target="https://www.javatpoint.com/ai-uninformed-search-algorithms" TargetMode="Externa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6.jpeg"/><Relationship Id="rId7" Type="http://schemas.openxmlformats.org/officeDocument/2006/relationships/image" Target="../media/image18.png"/><Relationship Id="rId2" Type="http://schemas.openxmlformats.org/officeDocument/2006/relationships/notesSlide" Target="../notesSlides/notesSlide62.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Problem Solving as Search &amp; State Space </a:t>
            </a:r>
            <a:r>
              <a:rPr lang="en-US" sz="3200" b="1" dirty="0" smtClean="0">
                <a:solidFill>
                  <a:srgbClr val="00B0F0"/>
                </a:solidFill>
                <a:latin typeface="Times New Roman" panose="02020603050405020304" pitchFamily="18" charset="0"/>
                <a:cs typeface="Times New Roman" panose="02020603050405020304" pitchFamily="18" charset="0"/>
              </a:rPr>
              <a:t>Search</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41485" y="645972"/>
            <a:ext cx="4267198" cy="6278642"/>
          </a:xfrm>
          <a:prstGeom prst="rect">
            <a:avLst/>
          </a:prstGeom>
          <a:noFill/>
        </p:spPr>
        <p:txBody>
          <a:bodyPr wrap="square" numCol="1" rtlCol="0">
            <a:spAutoFit/>
          </a:bodyPr>
          <a:lstStyle/>
          <a:p>
            <a:r>
              <a:rPr lang="en-US" sz="2000" b="1" dirty="0">
                <a:solidFill>
                  <a:schemeClr val="bg1">
                    <a:lumMod val="50000"/>
                  </a:schemeClr>
                </a:solidFill>
                <a:latin typeface="Arial Nova Cond Light" panose="020B0604020202020204" pitchFamily="34" charset="0"/>
                <a:cs typeface="Arial"/>
              </a:rPr>
              <a:t>3.1 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Types of Agents (Reflex vs. Planning)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 Game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a:t>
            </a:r>
            <a:r>
              <a:rPr lang="en-US" sz="2000" b="1" dirty="0">
                <a:solidFill>
                  <a:schemeClr val="bg1">
                    <a:lumMod val="50000"/>
                  </a:schemeClr>
                </a:solidFill>
                <a:latin typeface="Arial Nova Cond Light" panose="020B0604020202020204" pitchFamily="34" charset="0"/>
                <a:cs typeface="Arial"/>
              </a:rPr>
              <a:t>8-Queens Problem</a:t>
            </a:r>
            <a:endParaRPr lang="en-US" sz="2000" b="1" dirty="0">
              <a:solidFill>
                <a:schemeClr val="bg1">
                  <a:lumMod val="50000"/>
                </a:schemeClr>
              </a:solidFill>
              <a:latin typeface="Arial Nova Cond Light" panose="020B0604020202020204" pitchFamily="34" charset="0"/>
              <a:cs typeface="Arial"/>
            </a:endParaRP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How human beings think?</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Heuristic Search</a:t>
            </a:r>
          </a:p>
          <a:p>
            <a:pPr>
              <a:spcAft>
                <a:spcPts val="600"/>
              </a:spcAft>
              <a:buClr>
                <a:srgbClr val="E46C0A"/>
              </a:buClr>
            </a:pPr>
            <a:endParaRPr lang="en-US" sz="7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3.2 State Space Search Graph &amp;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Problem Components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Romania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&amp; State Space Graph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Vacuum World</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The 8-Puzzle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Robot Motion Planning</a:t>
            </a:r>
          </a:p>
          <a:p>
            <a:pPr marL="182880" indent="-182880">
              <a:spcAft>
                <a:spcPts val="600"/>
              </a:spcAft>
              <a:buClr>
                <a:srgbClr val="E46C0A"/>
              </a:buClr>
              <a:buFont typeface="Wingdings" panose="05000000000000000000" pitchFamily="2" charset="2"/>
              <a:buChar char="§"/>
            </a:pPr>
            <a:endParaRPr lang="en-US" sz="2000" b="1" dirty="0">
              <a:solidFill>
                <a:schemeClr val="bg1">
                  <a:lumMod val="50000"/>
                </a:schemeClr>
              </a:solidFill>
              <a:latin typeface="Arial Nova Cond Light" panose="020B0604020202020204" pitchFamily="34" charset="0"/>
              <a:cs typeface="Arial"/>
            </a:endParaRPr>
          </a:p>
        </p:txBody>
      </p:sp>
      <p:sp>
        <p:nvSpPr>
          <p:cNvPr id="11" name="TextBox 10">
            <a:extLst>
              <a:ext uri="{FF2B5EF4-FFF2-40B4-BE49-F238E27FC236}">
                <a16:creationId xmlns:a16="http://schemas.microsoft.com/office/drawing/2014/main" id="{3A7853DB-9637-47F1-8D95-4443220D2771}"/>
              </a:ext>
            </a:extLst>
          </p:cNvPr>
          <p:cNvSpPr txBox="1"/>
          <p:nvPr/>
        </p:nvSpPr>
        <p:spPr>
          <a:xfrm>
            <a:off x="7808683" y="645972"/>
            <a:ext cx="4572002" cy="6186309"/>
          </a:xfrm>
          <a:prstGeom prst="rect">
            <a:avLst/>
          </a:prstGeom>
          <a:noFill/>
        </p:spPr>
        <p:txBody>
          <a:bodyPr wrap="square" numCol="1" rtlCol="0">
            <a:spAutoFit/>
          </a:bodyPr>
          <a:lstStyle/>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Traveling Salesperson</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Selecting Search Strategy</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3.3 </a:t>
            </a:r>
            <a:r>
              <a:rPr lang="en-US" sz="2000" b="1" dirty="0">
                <a:solidFill>
                  <a:schemeClr val="accent2">
                    <a:lumMod val="75000"/>
                  </a:schemeClr>
                </a:solidFill>
                <a:latin typeface="Arial Nova Cond Light" panose="020B0604020202020204" pitchFamily="34" charset="0"/>
                <a:cs typeface="Arial"/>
              </a:rPr>
              <a:t>Basic Idea of Search &amp; the Backtracking Search Algorithm</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Search: Basic idea</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Search Tree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Tree Search Algorithm Outline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Tree Search Example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Handling Repeated States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Backtracking Search</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Backtracking Algorithm Data Structures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Backtracking Algorithm</a:t>
            </a:r>
          </a:p>
          <a:p>
            <a:pPr>
              <a:spcAft>
                <a:spcPts val="600"/>
              </a:spcAft>
              <a:buClr>
                <a:srgbClr val="E46C0A"/>
              </a:buClr>
            </a:pPr>
            <a:endParaRPr lang="en-US" sz="2000" b="1" dirty="0">
              <a:latin typeface="Arial Nova Cond Light" panose="020B0604020202020204" pitchFamily="34" charset="0"/>
              <a:cs typeface="Arial"/>
            </a:endParaRPr>
          </a:p>
          <a:p>
            <a:pPr>
              <a:spcAft>
                <a:spcPts val="600"/>
              </a:spcAft>
              <a:buClr>
                <a:srgbClr val="E46C0A"/>
              </a:buClr>
            </a:pPr>
            <a:r>
              <a:rPr lang="en-US" sz="2000" b="1" dirty="0">
                <a:latin typeface="Arial Nova Cond Light" panose="020B0604020202020204" pitchFamily="34" charset="0"/>
                <a:cs typeface="Arial"/>
              </a:rPr>
              <a:t>3.4 Practice Exercises (Solved Problems)</a:t>
            </a: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a:bodyPr>
          <a:lstStyle/>
          <a:p>
            <a:pPr marL="755650" lvl="1" indent="-285750">
              <a:lnSpc>
                <a:spcPct val="200000"/>
              </a:lnSpc>
              <a:buFont typeface="Courier New" panose="02070309020205020404" pitchFamily="49" charset="0"/>
              <a:buChar char="o"/>
            </a:pPr>
            <a:r>
              <a:rPr lang="en-AU" b="1" spc="-45" dirty="0">
                <a:solidFill>
                  <a:srgbClr val="FF0000"/>
                </a:solidFill>
                <a:latin typeface="Arial"/>
                <a:cs typeface="Arial"/>
              </a:rPr>
              <a:t>Chapter 3 (Structures &amp; Strategies for State Space Search; sections 3.2, and 3.3)</a:t>
            </a:r>
            <a:r>
              <a:rPr lang="en-AU" b="1" spc="-45" dirty="0">
                <a:solidFill>
                  <a:schemeClr val="accent4"/>
                </a:solidFill>
                <a:latin typeface="Arial"/>
                <a:cs typeface="Arial"/>
              </a:rPr>
              <a:t> </a:t>
            </a:r>
            <a:r>
              <a:rPr lang="en-AU" b="1" spc="-45" dirty="0">
                <a:solidFill>
                  <a:srgbClr val="374D81"/>
                </a:solidFill>
                <a:latin typeface="Arial"/>
                <a:cs typeface="Arial"/>
              </a:rPr>
              <a:t>and</a:t>
            </a:r>
            <a:r>
              <a:rPr lang="en-AU" b="1" spc="-45" dirty="0">
                <a:solidFill>
                  <a:srgbClr val="FF0000"/>
                </a:solidFill>
                <a:latin typeface="Arial"/>
                <a:cs typeface="Arial"/>
              </a:rPr>
              <a:t> Chapter 4 (Heuristic Search) </a:t>
            </a:r>
            <a:r>
              <a:rPr lang="en-AU" b="1" i="1" spc="-45" dirty="0">
                <a:solidFill>
                  <a:schemeClr val="bg1">
                    <a:lumMod val="75000"/>
                  </a:schemeClr>
                </a:solidFill>
                <a:latin typeface="Arial"/>
                <a:cs typeface="Arial"/>
              </a:rPr>
              <a:t>from</a:t>
            </a:r>
            <a:r>
              <a:rPr lang="en-AU" b="1" spc="-45" dirty="0">
                <a:solidFill>
                  <a:schemeClr val="accent4"/>
                </a:solidFill>
                <a:latin typeface="Arial"/>
                <a:cs typeface="Arial"/>
              </a:rPr>
              <a:t> George F. Luger, "</a:t>
            </a:r>
            <a:r>
              <a:rPr lang="en-AU" b="1" u="sng" spc="-45" dirty="0">
                <a:solidFill>
                  <a:schemeClr val="accent4"/>
                </a:solidFill>
                <a:latin typeface="Arial"/>
                <a:cs typeface="Arial"/>
              </a:rPr>
              <a:t>Artificial Intelligence: Structures and strategies for complex problem solving</a:t>
            </a:r>
            <a:r>
              <a:rPr lang="en-AU" b="1" spc="-45" dirty="0">
                <a:solidFill>
                  <a:schemeClr val="accent4"/>
                </a:solidFill>
                <a:latin typeface="Arial"/>
                <a:cs typeface="Arial"/>
              </a:rPr>
              <a:t>, " Sixth edition (2009), Pearson Education Limited</a:t>
            </a:r>
            <a:r>
              <a:rPr lang="en-AU" b="1" spc="-45" dirty="0" smtClean="0">
                <a:solidFill>
                  <a:schemeClr val="accent4"/>
                </a:solidFill>
                <a:latin typeface="Arial"/>
                <a:cs typeface="Arial"/>
              </a:rPr>
              <a:t>.</a:t>
            </a:r>
            <a:r>
              <a:rPr lang="en-US" sz="2400" b="1" spc="-45" dirty="0" smtClean="0"/>
              <a:t>.</a:t>
            </a:r>
            <a:endParaRPr lang="en-US" sz="2400" b="1" spc="-45" dirty="0"/>
          </a:p>
          <a:p>
            <a:pPr marL="241300" lvl="1">
              <a:lnSpc>
                <a:spcPct val="90000"/>
              </a:lnSpc>
              <a:spcAft>
                <a:spcPts val="600"/>
              </a:spcAft>
            </a:pPr>
            <a:r>
              <a:rPr lang="en-US" sz="2100" b="1" spc="-45" dirty="0" smtClean="0"/>
              <a:t>.. </a:t>
            </a:r>
            <a:r>
              <a:rPr lang="en-US" sz="2100" b="1" spc="-45" dirty="0"/>
              <a:t>AND ..</a:t>
            </a:r>
          </a:p>
          <a:p>
            <a:pPr marL="755650" lvl="1" indent="-228600">
              <a:lnSpc>
                <a:spcPct val="90000"/>
              </a:lnSpc>
              <a:spcAft>
                <a:spcPts val="600"/>
              </a:spcAft>
              <a:buFont typeface="Arial" panose="020B0604020202020204" pitchFamily="34" charset="0"/>
              <a:buChar char="•"/>
            </a:pPr>
            <a:r>
              <a:rPr lang="en-AU" b="1" spc="-45" dirty="0">
                <a:solidFill>
                  <a:srgbClr val="FF0000"/>
                </a:solidFill>
                <a:latin typeface="Arial"/>
                <a:cs typeface="Arial"/>
              </a:rPr>
              <a:t>Introduction </a:t>
            </a:r>
            <a:r>
              <a:rPr lang="en-AU" b="1" spc="-45" dirty="0">
                <a:solidFill>
                  <a:srgbClr val="FF0000"/>
                </a:solidFill>
                <a:latin typeface="Arial"/>
                <a:cs typeface="Arial"/>
              </a:rPr>
              <a:t>to Artificial Intelligence Course,. </a:t>
            </a:r>
            <a:r>
              <a:rPr lang="en-AU" sz="2100" b="1" spc="-45" dirty="0" err="1"/>
              <a:t>Dr.</a:t>
            </a:r>
            <a:r>
              <a:rPr lang="en-AU" sz="2100" b="1" spc="-45" dirty="0"/>
              <a:t> </a:t>
            </a:r>
            <a:r>
              <a:rPr lang="en-US" sz="2100" b="1" spc="-45" dirty="0"/>
              <a:t>Amr S. </a:t>
            </a:r>
            <a:r>
              <a:rPr lang="en-US" sz="2100" b="1" spc="-45" dirty="0" err="1" smtClean="0"/>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r>
              <a:rPr lang="en-US" dirty="0" smtClean="0">
                <a:solidFill>
                  <a:schemeClr val="accent2">
                    <a:lumMod val="75000"/>
                  </a:schemeClr>
                </a:solidFill>
              </a:rPr>
              <a:t>Draw the graphical state space for the following Puzzle:</a:t>
            </a:r>
            <a:endParaRPr lang="en-US" dirty="0">
              <a:solidFill>
                <a:schemeClr val="accent2">
                  <a:lumMod val="75000"/>
                </a:schemeClr>
              </a:solidFill>
            </a:endParaRPr>
          </a:p>
        </p:txBody>
      </p:sp>
      <p:sp>
        <p:nvSpPr>
          <p:cNvPr id="5" name="Content Placeholder 4"/>
          <p:cNvSpPr>
            <a:spLocks noGrp="1"/>
          </p:cNvSpPr>
          <p:nvPr>
            <p:ph sz="half" idx="2"/>
          </p:nvPr>
        </p:nvSpPr>
        <p:spPr>
          <a:xfrm>
            <a:off x="430164" y="1881808"/>
            <a:ext cx="4605662" cy="4459358"/>
          </a:xfrm>
        </p:spPr>
        <p:txBody>
          <a:bodyPr>
            <a:normAutofit fontScale="92500"/>
          </a:bodyPr>
          <a:lstStyle/>
          <a:p>
            <a:pPr marL="0" indent="0" algn="just">
              <a:buNone/>
            </a:pPr>
            <a:r>
              <a:rPr lang="en-US" dirty="0"/>
              <a:t>There are man, fox, goose, and cereals. If the man is not beside the fox, the fox will eat the goose. If the man is not beside the goose, the goose will eat the cereal. The man wants to bring them all to a land across river. Unfortunately there is only a small ship. The ship can contain only man and fox or man and goose or man and cereal.</a:t>
            </a:r>
            <a:endParaRPr lang="en-US" sz="2200"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Recap with Example</a:t>
            </a:r>
            <a:endParaRPr lang="en-AU" kern="0" dirty="0"/>
          </a:p>
        </p:txBody>
      </p:sp>
      <p:pic>
        <p:nvPicPr>
          <p:cNvPr id="1028" name="Picture 4" descr="Fox goose corn riddle: How to cross the river? | SureSol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5826" y="1974574"/>
            <a:ext cx="7156174" cy="4366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71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r>
              <a:rPr lang="en-US" dirty="0" smtClean="0">
                <a:solidFill>
                  <a:schemeClr val="accent2">
                    <a:lumMod val="75000"/>
                  </a:schemeClr>
                </a:solidFill>
              </a:rPr>
              <a:t>Draw the graphical state space for the following Puzzle:</a:t>
            </a:r>
            <a:endParaRPr lang="en-US" dirty="0">
              <a:solidFill>
                <a:schemeClr val="accent2">
                  <a:lumMod val="75000"/>
                </a:schemeClr>
              </a:solidFill>
            </a:endParaRPr>
          </a:p>
        </p:txBody>
      </p:sp>
      <p:sp>
        <p:nvSpPr>
          <p:cNvPr id="5" name="Content Placeholder 4"/>
          <p:cNvSpPr>
            <a:spLocks noGrp="1"/>
          </p:cNvSpPr>
          <p:nvPr>
            <p:ph sz="half" idx="2"/>
          </p:nvPr>
        </p:nvSpPr>
        <p:spPr>
          <a:xfrm>
            <a:off x="363904" y="5041803"/>
            <a:ext cx="4605662" cy="1649897"/>
          </a:xfrm>
        </p:spPr>
        <p:txBody>
          <a:bodyPr>
            <a:normAutofit fontScale="92500" lnSpcReduction="20000"/>
          </a:bodyPr>
          <a:lstStyle/>
          <a:p>
            <a:pPr marL="0" indent="0" algn="just">
              <a:buNone/>
            </a:pPr>
            <a:r>
              <a:rPr lang="en-US" b="1" dirty="0" smtClean="0"/>
              <a:t>f: </a:t>
            </a:r>
            <a:r>
              <a:rPr lang="en-US" dirty="0" smtClean="0"/>
              <a:t>fox</a:t>
            </a:r>
          </a:p>
          <a:p>
            <a:pPr marL="0" indent="0" algn="just">
              <a:buNone/>
            </a:pPr>
            <a:r>
              <a:rPr lang="en-US" b="1" dirty="0"/>
              <a:t>b: </a:t>
            </a:r>
            <a:r>
              <a:rPr lang="en-US" dirty="0"/>
              <a:t>boat + man</a:t>
            </a:r>
          </a:p>
          <a:p>
            <a:pPr marL="0" indent="0" algn="just">
              <a:buNone/>
            </a:pPr>
            <a:r>
              <a:rPr lang="en-US" b="1" dirty="0"/>
              <a:t>g: </a:t>
            </a:r>
            <a:r>
              <a:rPr lang="en-US" dirty="0"/>
              <a:t>goose</a:t>
            </a:r>
          </a:p>
          <a:p>
            <a:pPr marL="0" indent="0" algn="just">
              <a:buNone/>
            </a:pPr>
            <a:r>
              <a:rPr lang="en-US" b="1" dirty="0"/>
              <a:t>c: </a:t>
            </a:r>
            <a:r>
              <a:rPr lang="en-US" dirty="0"/>
              <a:t>cereal</a:t>
            </a:r>
            <a:endParaRPr lang="en-US"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Recap with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896" y="1563735"/>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5287617" y="5034146"/>
            <a:ext cx="5892797"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600" dirty="0">
                <a:latin typeface="+mn-lt"/>
              </a:rPr>
              <a:t>A node labeled </a:t>
            </a:r>
            <a:r>
              <a:rPr lang="en-US" altLang="en-US" sz="2600" b="1" dirty="0" err="1">
                <a:solidFill>
                  <a:schemeClr val="accent2">
                    <a:lumMod val="75000"/>
                  </a:schemeClr>
                </a:solidFill>
                <a:latin typeface="+mn-lt"/>
              </a:rPr>
              <a:t>bg_cf</a:t>
            </a:r>
            <a:r>
              <a:rPr lang="en-US" altLang="en-US" sz="2600" dirty="0">
                <a:latin typeface="+mn-lt"/>
              </a:rPr>
              <a:t> means that the boat (and the man) and goose are on the left bank of the stream, the cereal and fox are on the right bank.  </a:t>
            </a:r>
          </a:p>
        </p:txBody>
      </p:sp>
    </p:spTree>
    <p:extLst>
      <p:ext uri="{BB962C8B-B14F-4D97-AF65-F5344CB8AC3E}">
        <p14:creationId xmlns:p14="http://schemas.microsoft.com/office/powerpoint/2010/main" val="256555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r>
              <a:rPr lang="en-US" dirty="0" smtClean="0">
                <a:solidFill>
                  <a:schemeClr val="accent2">
                    <a:lumMod val="75000"/>
                  </a:schemeClr>
                </a:solidFill>
              </a:rPr>
              <a:t>Draw the graphical state space for the following Puzzle:</a:t>
            </a:r>
            <a:endParaRPr lang="en-US" dirty="0">
              <a:solidFill>
                <a:schemeClr val="accent2">
                  <a:lumMod val="75000"/>
                </a:schemeClr>
              </a:solidFill>
            </a:endParaRPr>
          </a:p>
        </p:txBody>
      </p:sp>
      <p:sp>
        <p:nvSpPr>
          <p:cNvPr id="5" name="Content Placeholder 4"/>
          <p:cNvSpPr>
            <a:spLocks noGrp="1"/>
          </p:cNvSpPr>
          <p:nvPr>
            <p:ph sz="half" idx="2"/>
          </p:nvPr>
        </p:nvSpPr>
        <p:spPr>
          <a:xfrm>
            <a:off x="-113174" y="5112127"/>
            <a:ext cx="5493557" cy="1641460"/>
          </a:xfrm>
        </p:spPr>
        <p:txBody>
          <a:bodyPr>
            <a:normAutofit fontScale="92500" lnSpcReduction="10000"/>
          </a:bodyPr>
          <a:lstStyle/>
          <a:p>
            <a:pPr marL="463550" lvl="1" indent="-238125">
              <a:lnSpc>
                <a:spcPct val="120000"/>
              </a:lnSpc>
            </a:pPr>
            <a:r>
              <a:rPr lang="en-US" sz="2800" b="1" dirty="0">
                <a:solidFill>
                  <a:srgbClr val="CC0099"/>
                </a:solidFill>
              </a:rPr>
              <a:t>Initial </a:t>
            </a:r>
            <a:r>
              <a:rPr lang="en-US" sz="2800" b="1" dirty="0" smtClean="0">
                <a:solidFill>
                  <a:srgbClr val="CC0099"/>
                </a:solidFill>
              </a:rPr>
              <a:t>state : </a:t>
            </a:r>
            <a:r>
              <a:rPr lang="en-US" sz="2800" b="1" dirty="0" err="1" smtClean="0"/>
              <a:t>bcfg</a:t>
            </a:r>
            <a:r>
              <a:rPr lang="en-US" sz="2800" b="1" dirty="0" smtClean="0"/>
              <a:t>_</a:t>
            </a:r>
            <a:endParaRPr lang="en-US" sz="2800" b="1" dirty="0"/>
          </a:p>
          <a:p>
            <a:pPr marL="457200" lvl="1">
              <a:lnSpc>
                <a:spcPct val="120000"/>
              </a:lnSpc>
            </a:pPr>
            <a:r>
              <a:rPr lang="en-US" sz="2800" b="1" dirty="0" smtClean="0">
                <a:solidFill>
                  <a:srgbClr val="CC0099"/>
                </a:solidFill>
              </a:rPr>
              <a:t>Actions: </a:t>
            </a:r>
            <a:r>
              <a:rPr lang="en-US" sz="2800" b="1" dirty="0"/>
              <a:t>crossing the </a:t>
            </a:r>
            <a:r>
              <a:rPr lang="en-US" sz="2800" b="1" dirty="0" smtClean="0"/>
              <a:t>river</a:t>
            </a:r>
          </a:p>
          <a:p>
            <a:pPr marL="457200" lvl="1">
              <a:lnSpc>
                <a:spcPct val="120000"/>
              </a:lnSpc>
            </a:pPr>
            <a:r>
              <a:rPr lang="en-US" sz="2800" b="1" dirty="0">
                <a:solidFill>
                  <a:srgbClr val="CC0099"/>
                </a:solidFill>
              </a:rPr>
              <a:t>State space: </a:t>
            </a:r>
            <a:r>
              <a:rPr lang="en-US" sz="2800" b="1" dirty="0" smtClean="0"/>
              <a:t>16</a:t>
            </a:r>
            <a:endParaRPr lang="en-US" sz="2800" b="1"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Recap with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201" y="1595105"/>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492486" y="4993531"/>
            <a:ext cx="7885043" cy="1643527"/>
          </a:xfrm>
          <a:prstGeom prst="rect">
            <a:avLst/>
          </a:prstGeom>
        </p:spPr>
        <p:txBody>
          <a:bodyPr wrap="square">
            <a:spAutoFit/>
          </a:bodyPr>
          <a:lstStyle/>
          <a:p>
            <a:pPr lvl="1">
              <a:lnSpc>
                <a:spcPct val="120000"/>
              </a:lnSpc>
            </a:pPr>
            <a:r>
              <a:rPr lang="en-US" sz="2800" b="1" dirty="0">
                <a:solidFill>
                  <a:srgbClr val="CC0099"/>
                </a:solidFill>
              </a:rPr>
              <a:t>Transition </a:t>
            </a:r>
            <a:r>
              <a:rPr lang="en-US" sz="2800" b="1" dirty="0" smtClean="0">
                <a:solidFill>
                  <a:srgbClr val="CC0099"/>
                </a:solidFill>
              </a:rPr>
              <a:t>model: </a:t>
            </a:r>
            <a:r>
              <a:rPr lang="en-US" sz="2400" b="1" dirty="0" smtClean="0"/>
              <a:t>one </a:t>
            </a:r>
            <a:r>
              <a:rPr lang="en-US" sz="2400" b="1" dirty="0"/>
              <a:t>object to the </a:t>
            </a:r>
            <a:r>
              <a:rPr lang="en-US" sz="2400" b="1" dirty="0" smtClean="0"/>
              <a:t>other river </a:t>
            </a:r>
            <a:r>
              <a:rPr lang="en-US" sz="2400" b="1" dirty="0"/>
              <a:t>bank</a:t>
            </a:r>
            <a:endParaRPr lang="en-US" sz="2400" b="1" dirty="0"/>
          </a:p>
          <a:p>
            <a:pPr lvl="1">
              <a:lnSpc>
                <a:spcPct val="120000"/>
              </a:lnSpc>
            </a:pPr>
            <a:r>
              <a:rPr lang="en-US" sz="2800" b="1" dirty="0">
                <a:solidFill>
                  <a:srgbClr val="CC0099"/>
                </a:solidFill>
              </a:rPr>
              <a:t>Goal </a:t>
            </a:r>
            <a:r>
              <a:rPr lang="en-US" sz="2800" b="1" dirty="0" smtClean="0">
                <a:solidFill>
                  <a:srgbClr val="CC0099"/>
                </a:solidFill>
              </a:rPr>
              <a:t>state : </a:t>
            </a:r>
            <a:r>
              <a:rPr lang="en-US" sz="2800" b="1" dirty="0"/>
              <a:t>_</a:t>
            </a:r>
            <a:r>
              <a:rPr lang="en-US" sz="2800" b="1" dirty="0" err="1"/>
              <a:t>bcfg</a:t>
            </a:r>
            <a:endParaRPr lang="en-US" sz="2800" b="1" dirty="0"/>
          </a:p>
          <a:p>
            <a:pPr lvl="1">
              <a:lnSpc>
                <a:spcPct val="120000"/>
              </a:lnSpc>
            </a:pPr>
            <a:r>
              <a:rPr lang="en-US" sz="2800" b="1" dirty="0">
                <a:solidFill>
                  <a:srgbClr val="CC0099"/>
                </a:solidFill>
              </a:rPr>
              <a:t>Path </a:t>
            </a:r>
            <a:r>
              <a:rPr lang="en-US" sz="2800" b="1" dirty="0" smtClean="0">
                <a:solidFill>
                  <a:srgbClr val="CC0099"/>
                </a:solidFill>
              </a:rPr>
              <a:t>cost: </a:t>
            </a:r>
            <a:r>
              <a:rPr lang="en-US" sz="2800" b="1" dirty="0"/>
              <a:t>find the shorts </a:t>
            </a:r>
            <a:r>
              <a:rPr lang="en-US" sz="2800" b="1" dirty="0" smtClean="0"/>
              <a:t>&amp; safest </a:t>
            </a:r>
            <a:r>
              <a:rPr lang="en-US" sz="2800" b="1" dirty="0"/>
              <a:t>path</a:t>
            </a:r>
            <a:endParaRPr lang="en-US" sz="2800" b="1" dirty="0"/>
          </a:p>
        </p:txBody>
      </p:sp>
    </p:spTree>
    <p:extLst>
      <p:ext uri="{BB962C8B-B14F-4D97-AF65-F5344CB8AC3E}">
        <p14:creationId xmlns:p14="http://schemas.microsoft.com/office/powerpoint/2010/main" val="378266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3" name="Content Placeholder 2"/>
          <p:cNvSpPr>
            <a:spLocks noGrp="1"/>
          </p:cNvSpPr>
          <p:nvPr>
            <p:ph idx="1"/>
          </p:nvPr>
        </p:nvSpPr>
        <p:spPr>
          <a:xfrm>
            <a:off x="1242417" y="1685098"/>
            <a:ext cx="9707166" cy="4389781"/>
          </a:xfrm>
        </p:spPr>
        <p:txBody>
          <a:bodyPr>
            <a:normAutofit/>
          </a:bodyPr>
          <a:lstStyle/>
          <a:p>
            <a:r>
              <a:rPr lang="en-US" dirty="0"/>
              <a:t>Start by identifying the initial state and list all potential successor states.</a:t>
            </a:r>
          </a:p>
          <a:p>
            <a:r>
              <a:rPr lang="en-US" dirty="0"/>
              <a:t>Maintain a frontier, which is a collection of unexpanded states.</a:t>
            </a:r>
          </a:p>
          <a:p>
            <a:r>
              <a:rPr lang="en-US" dirty="0"/>
              <a:t>Continuously select a state from the </a:t>
            </a:r>
            <a:r>
              <a:rPr lang="en-US" b="1" dirty="0"/>
              <a:t>frontier</a:t>
            </a:r>
            <a:r>
              <a:rPr lang="en-US" dirty="0"/>
              <a:t> to expand upon at each step.</a:t>
            </a:r>
          </a:p>
          <a:p>
            <a:r>
              <a:rPr lang="en-US" dirty="0"/>
              <a:t>Continue this process until you reach a state that satisfies the goal condition.</a:t>
            </a:r>
          </a:p>
          <a:p>
            <a:r>
              <a:rPr lang="en-US" dirty="0"/>
              <a:t>Aim to minimize the number of states expanded during the search process.</a:t>
            </a:r>
          </a:p>
        </p:txBody>
      </p:sp>
    </p:spTree>
    <p:extLst>
      <p:ext uri="{BB962C8B-B14F-4D97-AF65-F5344CB8AC3E}">
        <p14:creationId xmlns:p14="http://schemas.microsoft.com/office/powerpoint/2010/main" val="306175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5" name="Oval 4"/>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6096000" y="3352800"/>
            <a:ext cx="613694" cy="369332"/>
          </a:xfrm>
          <a:prstGeom prst="rect">
            <a:avLst/>
          </a:prstGeom>
          <a:noFill/>
        </p:spPr>
        <p:txBody>
          <a:bodyPr wrap="none" rtlCol="0">
            <a:spAutoFit/>
          </a:bodyPr>
          <a:lstStyle/>
          <a:p>
            <a:r>
              <a:rPr lang="en-US" dirty="0"/>
              <a:t>start</a:t>
            </a:r>
          </a:p>
        </p:txBody>
      </p:sp>
    </p:spTree>
    <p:extLst>
      <p:ext uri="{BB962C8B-B14F-4D97-AF65-F5344CB8AC3E}">
        <p14:creationId xmlns:p14="http://schemas.microsoft.com/office/powerpoint/2010/main" val="13954682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2976777"/>
            <a:ext cx="1649304" cy="181058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9304" h="1810581">
                <a:moveTo>
                  <a:pt x="217446" y="182496"/>
                </a:moveTo>
                <a:cubicBezTo>
                  <a:pt x="4065" y="392426"/>
                  <a:pt x="-47560" y="1079002"/>
                  <a:pt x="41923" y="1349158"/>
                </a:cubicBezTo>
                <a:cubicBezTo>
                  <a:pt x="131406" y="1619314"/>
                  <a:pt x="491057" y="1855053"/>
                  <a:pt x="754342" y="1803431"/>
                </a:cubicBezTo>
                <a:cubicBezTo>
                  <a:pt x="1017627" y="1751809"/>
                  <a:pt x="1526989" y="1325066"/>
                  <a:pt x="1621634" y="1039424"/>
                </a:cubicBezTo>
                <a:cubicBezTo>
                  <a:pt x="1716279" y="753782"/>
                  <a:pt x="1556243" y="232398"/>
                  <a:pt x="1322212" y="89577"/>
                </a:cubicBezTo>
                <a:cubicBezTo>
                  <a:pt x="1088181" y="-53244"/>
                  <a:pt x="430827" y="-27434"/>
                  <a:pt x="217446" y="182496"/>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5" name="Oval 64"/>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94066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2976777"/>
            <a:ext cx="1649304" cy="181058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9304" h="1810581">
                <a:moveTo>
                  <a:pt x="217446" y="182496"/>
                </a:moveTo>
                <a:cubicBezTo>
                  <a:pt x="4065" y="392426"/>
                  <a:pt x="-47560" y="1079002"/>
                  <a:pt x="41923" y="1349158"/>
                </a:cubicBezTo>
                <a:cubicBezTo>
                  <a:pt x="131406" y="1619314"/>
                  <a:pt x="491057" y="1855053"/>
                  <a:pt x="754342" y="1803431"/>
                </a:cubicBezTo>
                <a:cubicBezTo>
                  <a:pt x="1017627" y="1751809"/>
                  <a:pt x="1526989" y="1325066"/>
                  <a:pt x="1621634" y="1039424"/>
                </a:cubicBezTo>
                <a:cubicBezTo>
                  <a:pt x="1716279" y="753782"/>
                  <a:pt x="1556243" y="232398"/>
                  <a:pt x="1322212" y="89577"/>
                </a:cubicBezTo>
                <a:cubicBezTo>
                  <a:pt x="1088181" y="-53244"/>
                  <a:pt x="430827" y="-27434"/>
                  <a:pt x="217446" y="182496"/>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5" name="Oval 64"/>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6169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3021143"/>
            <a:ext cx="2640867" cy="1826435"/>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0867" h="1826435">
                <a:moveTo>
                  <a:pt x="217446" y="138131"/>
                </a:moveTo>
                <a:cubicBezTo>
                  <a:pt x="4065" y="348061"/>
                  <a:pt x="-47560" y="1034637"/>
                  <a:pt x="41923" y="1304793"/>
                </a:cubicBezTo>
                <a:cubicBezTo>
                  <a:pt x="131406" y="1574949"/>
                  <a:pt x="451478" y="1678192"/>
                  <a:pt x="754342" y="1759066"/>
                </a:cubicBezTo>
                <a:cubicBezTo>
                  <a:pt x="1057206" y="1839941"/>
                  <a:pt x="1604427" y="1845104"/>
                  <a:pt x="1859108" y="1790040"/>
                </a:cubicBezTo>
                <a:cubicBezTo>
                  <a:pt x="2113789" y="1734976"/>
                  <a:pt x="2576690" y="1291026"/>
                  <a:pt x="2633477" y="974411"/>
                </a:cubicBezTo>
                <a:cubicBezTo>
                  <a:pt x="2690264" y="657796"/>
                  <a:pt x="2408049" y="499487"/>
                  <a:pt x="2189505" y="344620"/>
                </a:cubicBezTo>
                <a:cubicBezTo>
                  <a:pt x="1970961" y="189754"/>
                  <a:pt x="1650888" y="79627"/>
                  <a:pt x="1322212" y="45212"/>
                </a:cubicBezTo>
                <a:cubicBezTo>
                  <a:pt x="993536" y="10797"/>
                  <a:pt x="430827" y="-71799"/>
                  <a:pt x="217446" y="138131"/>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52716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3021143"/>
            <a:ext cx="2640867" cy="1826435"/>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0867" h="1826435">
                <a:moveTo>
                  <a:pt x="217446" y="138131"/>
                </a:moveTo>
                <a:cubicBezTo>
                  <a:pt x="4065" y="348061"/>
                  <a:pt x="-47560" y="1034637"/>
                  <a:pt x="41923" y="1304793"/>
                </a:cubicBezTo>
                <a:cubicBezTo>
                  <a:pt x="131406" y="1574949"/>
                  <a:pt x="451478" y="1678192"/>
                  <a:pt x="754342" y="1759066"/>
                </a:cubicBezTo>
                <a:cubicBezTo>
                  <a:pt x="1057206" y="1839941"/>
                  <a:pt x="1604427" y="1845104"/>
                  <a:pt x="1859108" y="1790040"/>
                </a:cubicBezTo>
                <a:cubicBezTo>
                  <a:pt x="2113789" y="1734976"/>
                  <a:pt x="2576690" y="1291026"/>
                  <a:pt x="2633477" y="974411"/>
                </a:cubicBezTo>
                <a:cubicBezTo>
                  <a:pt x="2690264" y="657796"/>
                  <a:pt x="2408049" y="499487"/>
                  <a:pt x="2189505" y="344620"/>
                </a:cubicBezTo>
                <a:cubicBezTo>
                  <a:pt x="1970961" y="189754"/>
                  <a:pt x="1650888" y="79627"/>
                  <a:pt x="1322212" y="45212"/>
                </a:cubicBezTo>
                <a:cubicBezTo>
                  <a:pt x="993536" y="10797"/>
                  <a:pt x="430827" y="-71799"/>
                  <a:pt x="217446" y="138131"/>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07274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32737" y="2157806"/>
            <a:ext cx="3634899" cy="268977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34899" h="2689771">
                <a:moveTo>
                  <a:pt x="1232130" y="0"/>
                </a:moveTo>
                <a:cubicBezTo>
                  <a:pt x="748579" y="3441"/>
                  <a:pt x="180710" y="653880"/>
                  <a:pt x="55090" y="929198"/>
                </a:cubicBezTo>
                <a:cubicBezTo>
                  <a:pt x="-70530" y="1204516"/>
                  <a:pt x="36162" y="1486718"/>
                  <a:pt x="199639" y="1693206"/>
                </a:cubicBezTo>
                <a:cubicBezTo>
                  <a:pt x="363117" y="1899695"/>
                  <a:pt x="777833" y="2013263"/>
                  <a:pt x="1035955" y="2168129"/>
                </a:cubicBezTo>
                <a:cubicBezTo>
                  <a:pt x="1294077" y="2322995"/>
                  <a:pt x="1445510" y="2541528"/>
                  <a:pt x="1748374" y="2622402"/>
                </a:cubicBezTo>
                <a:cubicBezTo>
                  <a:pt x="2051238" y="2703277"/>
                  <a:pt x="2598459" y="2708440"/>
                  <a:pt x="2853140" y="2653376"/>
                </a:cubicBezTo>
                <a:cubicBezTo>
                  <a:pt x="3107821" y="2598312"/>
                  <a:pt x="3570722" y="2154362"/>
                  <a:pt x="3627509" y="1837747"/>
                </a:cubicBezTo>
                <a:cubicBezTo>
                  <a:pt x="3684296" y="1521132"/>
                  <a:pt x="3402081" y="1362823"/>
                  <a:pt x="3183537" y="1207956"/>
                </a:cubicBezTo>
                <a:cubicBezTo>
                  <a:pt x="2964993" y="1053090"/>
                  <a:pt x="2550275" y="1072018"/>
                  <a:pt x="2316244" y="908548"/>
                </a:cubicBezTo>
                <a:cubicBezTo>
                  <a:pt x="2082213" y="745078"/>
                  <a:pt x="1965199" y="357912"/>
                  <a:pt x="1779351" y="227136"/>
                </a:cubicBezTo>
                <a:cubicBezTo>
                  <a:pt x="1593503" y="96360"/>
                  <a:pt x="1509183" y="6884"/>
                  <a:pt x="123213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5996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32737" y="2157806"/>
            <a:ext cx="3634899" cy="268977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34899" h="2689771">
                <a:moveTo>
                  <a:pt x="1232130" y="0"/>
                </a:moveTo>
                <a:cubicBezTo>
                  <a:pt x="748579" y="3441"/>
                  <a:pt x="180710" y="653880"/>
                  <a:pt x="55090" y="929198"/>
                </a:cubicBezTo>
                <a:cubicBezTo>
                  <a:pt x="-70530" y="1204516"/>
                  <a:pt x="36162" y="1486718"/>
                  <a:pt x="199639" y="1693206"/>
                </a:cubicBezTo>
                <a:cubicBezTo>
                  <a:pt x="363117" y="1899695"/>
                  <a:pt x="777833" y="2013263"/>
                  <a:pt x="1035955" y="2168129"/>
                </a:cubicBezTo>
                <a:cubicBezTo>
                  <a:pt x="1294077" y="2322995"/>
                  <a:pt x="1445510" y="2541528"/>
                  <a:pt x="1748374" y="2622402"/>
                </a:cubicBezTo>
                <a:cubicBezTo>
                  <a:pt x="2051238" y="2703277"/>
                  <a:pt x="2598459" y="2708440"/>
                  <a:pt x="2853140" y="2653376"/>
                </a:cubicBezTo>
                <a:cubicBezTo>
                  <a:pt x="3107821" y="2598312"/>
                  <a:pt x="3570722" y="2154362"/>
                  <a:pt x="3627509" y="1837747"/>
                </a:cubicBezTo>
                <a:cubicBezTo>
                  <a:pt x="3684296" y="1521132"/>
                  <a:pt x="3402081" y="1362823"/>
                  <a:pt x="3183537" y="1207956"/>
                </a:cubicBezTo>
                <a:cubicBezTo>
                  <a:pt x="2964993" y="1053090"/>
                  <a:pt x="2550275" y="1072018"/>
                  <a:pt x="2316244" y="908548"/>
                </a:cubicBezTo>
                <a:cubicBezTo>
                  <a:pt x="2082213" y="745078"/>
                  <a:pt x="1965199" y="357912"/>
                  <a:pt x="1779351" y="227136"/>
                </a:cubicBezTo>
                <a:cubicBezTo>
                  <a:pt x="1593503" y="96360"/>
                  <a:pt x="1509183" y="6884"/>
                  <a:pt x="123213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07925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2768936"/>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2768936">
                <a:moveTo>
                  <a:pt x="1211110" y="0"/>
                </a:moveTo>
                <a:cubicBezTo>
                  <a:pt x="727559" y="3441"/>
                  <a:pt x="159690" y="653880"/>
                  <a:pt x="34070" y="929198"/>
                </a:cubicBezTo>
                <a:cubicBezTo>
                  <a:pt x="-91550" y="1204516"/>
                  <a:pt x="170014" y="1517690"/>
                  <a:pt x="178619" y="1693206"/>
                </a:cubicBezTo>
                <a:cubicBezTo>
                  <a:pt x="187224" y="1868722"/>
                  <a:pt x="-48530" y="2405591"/>
                  <a:pt x="261216" y="2663701"/>
                </a:cubicBezTo>
                <a:cubicBezTo>
                  <a:pt x="570962" y="2921811"/>
                  <a:pt x="1298870" y="2624123"/>
                  <a:pt x="1727354" y="2622402"/>
                </a:cubicBezTo>
                <a:cubicBezTo>
                  <a:pt x="2155838" y="2620681"/>
                  <a:pt x="2577439" y="2708440"/>
                  <a:pt x="2832120" y="2653376"/>
                </a:cubicBezTo>
                <a:cubicBezTo>
                  <a:pt x="3086801" y="2598312"/>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9" name="Oval 38"/>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22752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2768936"/>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2768936">
                <a:moveTo>
                  <a:pt x="1211110" y="0"/>
                </a:moveTo>
                <a:cubicBezTo>
                  <a:pt x="727559" y="3441"/>
                  <a:pt x="159690" y="653880"/>
                  <a:pt x="34070" y="929198"/>
                </a:cubicBezTo>
                <a:cubicBezTo>
                  <a:pt x="-91550" y="1204516"/>
                  <a:pt x="170014" y="1517690"/>
                  <a:pt x="178619" y="1693206"/>
                </a:cubicBezTo>
                <a:cubicBezTo>
                  <a:pt x="187224" y="1868722"/>
                  <a:pt x="-48530" y="2405591"/>
                  <a:pt x="261216" y="2663701"/>
                </a:cubicBezTo>
                <a:cubicBezTo>
                  <a:pt x="570962" y="2921811"/>
                  <a:pt x="1298870" y="2624123"/>
                  <a:pt x="1727354" y="2622402"/>
                </a:cubicBezTo>
                <a:cubicBezTo>
                  <a:pt x="2155838" y="2620681"/>
                  <a:pt x="2577439" y="2708440"/>
                  <a:pt x="2832120" y="2653376"/>
                </a:cubicBezTo>
                <a:cubicBezTo>
                  <a:pt x="3086801" y="2598312"/>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9" name="Oval 38"/>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66808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5867400" y="5486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8" idx="4"/>
            <a:endCxn id="17" idx="1"/>
          </p:cNvCxnSpPr>
          <p:nvPr/>
        </p:nvCxnSpPr>
        <p:spPr>
          <a:xfrm>
            <a:off x="5829300" y="4876800"/>
            <a:ext cx="715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3448360"/>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 name="connsiteX0" fmla="*/ 1211110 w 3613879"/>
              <a:gd name="connsiteY0" fmla="*/ 0 h 3448360"/>
              <a:gd name="connsiteX1" fmla="*/ 34070 w 3613879"/>
              <a:gd name="connsiteY1" fmla="*/ 929198 h 3448360"/>
              <a:gd name="connsiteX2" fmla="*/ 178619 w 3613879"/>
              <a:gd name="connsiteY2" fmla="*/ 1693206 h 3448360"/>
              <a:gd name="connsiteX3" fmla="*/ 261216 w 3613879"/>
              <a:gd name="connsiteY3" fmla="*/ 2663701 h 3448360"/>
              <a:gd name="connsiteX4" fmla="*/ 1830603 w 3613879"/>
              <a:gd name="connsiteY4" fmla="*/ 3448356 h 3448360"/>
              <a:gd name="connsiteX5" fmla="*/ 2832120 w 3613879"/>
              <a:gd name="connsiteY5" fmla="*/ 2653376 h 3448360"/>
              <a:gd name="connsiteX6" fmla="*/ 3606489 w 3613879"/>
              <a:gd name="connsiteY6" fmla="*/ 1837747 h 3448360"/>
              <a:gd name="connsiteX7" fmla="*/ 3162517 w 3613879"/>
              <a:gd name="connsiteY7" fmla="*/ 1207956 h 3448360"/>
              <a:gd name="connsiteX8" fmla="*/ 2295224 w 3613879"/>
              <a:gd name="connsiteY8" fmla="*/ 908548 h 3448360"/>
              <a:gd name="connsiteX9" fmla="*/ 1758331 w 3613879"/>
              <a:gd name="connsiteY9" fmla="*/ 227136 h 3448360"/>
              <a:gd name="connsiteX10" fmla="*/ 1211110 w 3613879"/>
              <a:gd name="connsiteY10" fmla="*/ 0 h 3448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3448360">
                <a:moveTo>
                  <a:pt x="1211110" y="0"/>
                </a:moveTo>
                <a:cubicBezTo>
                  <a:pt x="727559" y="3441"/>
                  <a:pt x="159690" y="653880"/>
                  <a:pt x="34070" y="929198"/>
                </a:cubicBezTo>
                <a:cubicBezTo>
                  <a:pt x="-91550" y="1204516"/>
                  <a:pt x="170014" y="1517690"/>
                  <a:pt x="178619" y="1693206"/>
                </a:cubicBezTo>
                <a:cubicBezTo>
                  <a:pt x="187224" y="1868722"/>
                  <a:pt x="-14115" y="2371176"/>
                  <a:pt x="261216" y="2663701"/>
                </a:cubicBezTo>
                <a:cubicBezTo>
                  <a:pt x="536547" y="2956226"/>
                  <a:pt x="1402119" y="3450077"/>
                  <a:pt x="1830603" y="3448356"/>
                </a:cubicBezTo>
                <a:cubicBezTo>
                  <a:pt x="2259087" y="3446635"/>
                  <a:pt x="2536139" y="2921811"/>
                  <a:pt x="2832120" y="2653376"/>
                </a:cubicBezTo>
                <a:cubicBezTo>
                  <a:pt x="3128101" y="2384941"/>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23323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5867400" y="5486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8" idx="4"/>
            <a:endCxn id="17" idx="1"/>
          </p:cNvCxnSpPr>
          <p:nvPr/>
        </p:nvCxnSpPr>
        <p:spPr>
          <a:xfrm>
            <a:off x="5829300" y="4876800"/>
            <a:ext cx="715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3448360"/>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 name="connsiteX0" fmla="*/ 1211110 w 3613879"/>
              <a:gd name="connsiteY0" fmla="*/ 0 h 3448360"/>
              <a:gd name="connsiteX1" fmla="*/ 34070 w 3613879"/>
              <a:gd name="connsiteY1" fmla="*/ 929198 h 3448360"/>
              <a:gd name="connsiteX2" fmla="*/ 178619 w 3613879"/>
              <a:gd name="connsiteY2" fmla="*/ 1693206 h 3448360"/>
              <a:gd name="connsiteX3" fmla="*/ 261216 w 3613879"/>
              <a:gd name="connsiteY3" fmla="*/ 2663701 h 3448360"/>
              <a:gd name="connsiteX4" fmla="*/ 1830603 w 3613879"/>
              <a:gd name="connsiteY4" fmla="*/ 3448356 h 3448360"/>
              <a:gd name="connsiteX5" fmla="*/ 2832120 w 3613879"/>
              <a:gd name="connsiteY5" fmla="*/ 2653376 h 3448360"/>
              <a:gd name="connsiteX6" fmla="*/ 3606489 w 3613879"/>
              <a:gd name="connsiteY6" fmla="*/ 1837747 h 3448360"/>
              <a:gd name="connsiteX7" fmla="*/ 3162517 w 3613879"/>
              <a:gd name="connsiteY7" fmla="*/ 1207956 h 3448360"/>
              <a:gd name="connsiteX8" fmla="*/ 2295224 w 3613879"/>
              <a:gd name="connsiteY8" fmla="*/ 908548 h 3448360"/>
              <a:gd name="connsiteX9" fmla="*/ 1758331 w 3613879"/>
              <a:gd name="connsiteY9" fmla="*/ 227136 h 3448360"/>
              <a:gd name="connsiteX10" fmla="*/ 1211110 w 3613879"/>
              <a:gd name="connsiteY10" fmla="*/ 0 h 3448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3448360">
                <a:moveTo>
                  <a:pt x="1211110" y="0"/>
                </a:moveTo>
                <a:cubicBezTo>
                  <a:pt x="727559" y="3441"/>
                  <a:pt x="159690" y="653880"/>
                  <a:pt x="34070" y="929198"/>
                </a:cubicBezTo>
                <a:cubicBezTo>
                  <a:pt x="-91550" y="1204516"/>
                  <a:pt x="170014" y="1517690"/>
                  <a:pt x="178619" y="1693206"/>
                </a:cubicBezTo>
                <a:cubicBezTo>
                  <a:pt x="187224" y="1868722"/>
                  <a:pt x="-14115" y="2371176"/>
                  <a:pt x="261216" y="2663701"/>
                </a:cubicBezTo>
                <a:cubicBezTo>
                  <a:pt x="536547" y="2956226"/>
                  <a:pt x="1402119" y="3450077"/>
                  <a:pt x="1830603" y="3448356"/>
                </a:cubicBezTo>
                <a:cubicBezTo>
                  <a:pt x="2259087" y="3446635"/>
                  <a:pt x="2536139" y="2921811"/>
                  <a:pt x="2832120" y="2653376"/>
                </a:cubicBezTo>
                <a:cubicBezTo>
                  <a:pt x="3128101" y="2384941"/>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16082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5867400" y="5486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a:off x="7086600" y="55626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p:nvPr/>
        </p:nvSpPr>
        <p:spPr>
          <a:xfrm>
            <a:off x="7467600" y="5105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8" idx="4"/>
            <a:endCxn id="17" idx="1"/>
          </p:cNvCxnSpPr>
          <p:nvPr/>
        </p:nvCxnSpPr>
        <p:spPr>
          <a:xfrm>
            <a:off x="5829300" y="4876800"/>
            <a:ext cx="715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a:stCxn id="11" idx="4"/>
            <a:endCxn id="18" idx="1"/>
          </p:cNvCxnSpPr>
          <p:nvPr/>
        </p:nvCxnSpPr>
        <p:spPr>
          <a:xfrm>
            <a:off x="6972300" y="49530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a:stCxn id="11" idx="4"/>
            <a:endCxn id="19" idx="1"/>
          </p:cNvCxnSpPr>
          <p:nvPr/>
        </p:nvCxnSpPr>
        <p:spPr>
          <a:xfrm>
            <a:off x="6972300" y="4953000"/>
            <a:ext cx="528778" cy="185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6" y="2157807"/>
            <a:ext cx="3616005" cy="3589815"/>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 name="connsiteX0" fmla="*/ 1211110 w 3613879"/>
              <a:gd name="connsiteY0" fmla="*/ 0 h 3448360"/>
              <a:gd name="connsiteX1" fmla="*/ 34070 w 3613879"/>
              <a:gd name="connsiteY1" fmla="*/ 929198 h 3448360"/>
              <a:gd name="connsiteX2" fmla="*/ 178619 w 3613879"/>
              <a:gd name="connsiteY2" fmla="*/ 1693206 h 3448360"/>
              <a:gd name="connsiteX3" fmla="*/ 261216 w 3613879"/>
              <a:gd name="connsiteY3" fmla="*/ 2663701 h 3448360"/>
              <a:gd name="connsiteX4" fmla="*/ 1830603 w 3613879"/>
              <a:gd name="connsiteY4" fmla="*/ 3448356 h 3448360"/>
              <a:gd name="connsiteX5" fmla="*/ 2832120 w 3613879"/>
              <a:gd name="connsiteY5" fmla="*/ 2653376 h 3448360"/>
              <a:gd name="connsiteX6" fmla="*/ 3606489 w 3613879"/>
              <a:gd name="connsiteY6" fmla="*/ 1837747 h 3448360"/>
              <a:gd name="connsiteX7" fmla="*/ 3162517 w 3613879"/>
              <a:gd name="connsiteY7" fmla="*/ 1207956 h 3448360"/>
              <a:gd name="connsiteX8" fmla="*/ 2295224 w 3613879"/>
              <a:gd name="connsiteY8" fmla="*/ 908548 h 3448360"/>
              <a:gd name="connsiteX9" fmla="*/ 1758331 w 3613879"/>
              <a:gd name="connsiteY9" fmla="*/ 227136 h 3448360"/>
              <a:gd name="connsiteX10" fmla="*/ 1211110 w 3613879"/>
              <a:gd name="connsiteY10" fmla="*/ 0 h 3448360"/>
              <a:gd name="connsiteX0" fmla="*/ 1211110 w 3649421"/>
              <a:gd name="connsiteY0" fmla="*/ 0 h 3461346"/>
              <a:gd name="connsiteX1" fmla="*/ 34070 w 3649421"/>
              <a:gd name="connsiteY1" fmla="*/ 929198 h 3461346"/>
              <a:gd name="connsiteX2" fmla="*/ 178619 w 3649421"/>
              <a:gd name="connsiteY2" fmla="*/ 1693206 h 3461346"/>
              <a:gd name="connsiteX3" fmla="*/ 261216 w 3649421"/>
              <a:gd name="connsiteY3" fmla="*/ 2663701 h 3461346"/>
              <a:gd name="connsiteX4" fmla="*/ 1830603 w 3649421"/>
              <a:gd name="connsiteY4" fmla="*/ 3448356 h 3461346"/>
              <a:gd name="connsiteX5" fmla="*/ 3430965 w 3649421"/>
              <a:gd name="connsiteY5" fmla="*/ 3056029 h 3461346"/>
              <a:gd name="connsiteX6" fmla="*/ 3606489 w 3649421"/>
              <a:gd name="connsiteY6" fmla="*/ 1837747 h 3461346"/>
              <a:gd name="connsiteX7" fmla="*/ 3162517 w 3649421"/>
              <a:gd name="connsiteY7" fmla="*/ 1207956 h 3461346"/>
              <a:gd name="connsiteX8" fmla="*/ 2295224 w 3649421"/>
              <a:gd name="connsiteY8" fmla="*/ 908548 h 3461346"/>
              <a:gd name="connsiteX9" fmla="*/ 1758331 w 3649421"/>
              <a:gd name="connsiteY9" fmla="*/ 227136 h 3461346"/>
              <a:gd name="connsiteX10" fmla="*/ 1211110 w 3649421"/>
              <a:gd name="connsiteY10" fmla="*/ 0 h 3461346"/>
              <a:gd name="connsiteX0" fmla="*/ 1211110 w 3623590"/>
              <a:gd name="connsiteY0" fmla="*/ 0 h 3458921"/>
              <a:gd name="connsiteX1" fmla="*/ 34070 w 3623590"/>
              <a:gd name="connsiteY1" fmla="*/ 929198 h 3458921"/>
              <a:gd name="connsiteX2" fmla="*/ 178619 w 3623590"/>
              <a:gd name="connsiteY2" fmla="*/ 1693206 h 3458921"/>
              <a:gd name="connsiteX3" fmla="*/ 261216 w 3623590"/>
              <a:gd name="connsiteY3" fmla="*/ 2663701 h 3458921"/>
              <a:gd name="connsiteX4" fmla="*/ 1830603 w 3623590"/>
              <a:gd name="connsiteY4" fmla="*/ 3448356 h 3458921"/>
              <a:gd name="connsiteX5" fmla="*/ 3430965 w 3623590"/>
              <a:gd name="connsiteY5" fmla="*/ 3056029 h 3458921"/>
              <a:gd name="connsiteX6" fmla="*/ 3606489 w 3623590"/>
              <a:gd name="connsiteY6" fmla="*/ 1837747 h 3458921"/>
              <a:gd name="connsiteX7" fmla="*/ 3162517 w 3623590"/>
              <a:gd name="connsiteY7" fmla="*/ 1207956 h 3458921"/>
              <a:gd name="connsiteX8" fmla="*/ 2295224 w 3623590"/>
              <a:gd name="connsiteY8" fmla="*/ 908548 h 3458921"/>
              <a:gd name="connsiteX9" fmla="*/ 1758331 w 3623590"/>
              <a:gd name="connsiteY9" fmla="*/ 227136 h 3458921"/>
              <a:gd name="connsiteX10" fmla="*/ 1211110 w 3623590"/>
              <a:gd name="connsiteY10" fmla="*/ 0 h 3458921"/>
              <a:gd name="connsiteX0" fmla="*/ 1211110 w 3618146"/>
              <a:gd name="connsiteY0" fmla="*/ 0 h 3484770"/>
              <a:gd name="connsiteX1" fmla="*/ 34070 w 3618146"/>
              <a:gd name="connsiteY1" fmla="*/ 929198 h 3484770"/>
              <a:gd name="connsiteX2" fmla="*/ 178619 w 3618146"/>
              <a:gd name="connsiteY2" fmla="*/ 1693206 h 3484770"/>
              <a:gd name="connsiteX3" fmla="*/ 261216 w 3618146"/>
              <a:gd name="connsiteY3" fmla="*/ 2663701 h 3484770"/>
              <a:gd name="connsiteX4" fmla="*/ 1830603 w 3618146"/>
              <a:gd name="connsiteY4" fmla="*/ 3448356 h 3484770"/>
              <a:gd name="connsiteX5" fmla="*/ 2821797 w 3618146"/>
              <a:gd name="connsiteY5" fmla="*/ 3324465 h 3484770"/>
              <a:gd name="connsiteX6" fmla="*/ 3430965 w 3618146"/>
              <a:gd name="connsiteY6" fmla="*/ 3056029 h 3484770"/>
              <a:gd name="connsiteX7" fmla="*/ 3606489 w 3618146"/>
              <a:gd name="connsiteY7" fmla="*/ 1837747 h 3484770"/>
              <a:gd name="connsiteX8" fmla="*/ 3162517 w 3618146"/>
              <a:gd name="connsiteY8" fmla="*/ 1207956 h 3484770"/>
              <a:gd name="connsiteX9" fmla="*/ 2295224 w 3618146"/>
              <a:gd name="connsiteY9" fmla="*/ 908548 h 3484770"/>
              <a:gd name="connsiteX10" fmla="*/ 1758331 w 3618146"/>
              <a:gd name="connsiteY10" fmla="*/ 227136 h 3484770"/>
              <a:gd name="connsiteX11" fmla="*/ 1211110 w 3618146"/>
              <a:gd name="connsiteY11" fmla="*/ 0 h 3484770"/>
              <a:gd name="connsiteX0" fmla="*/ 1211110 w 3616005"/>
              <a:gd name="connsiteY0" fmla="*/ 0 h 3571767"/>
              <a:gd name="connsiteX1" fmla="*/ 34070 w 3616005"/>
              <a:gd name="connsiteY1" fmla="*/ 929198 h 3571767"/>
              <a:gd name="connsiteX2" fmla="*/ 178619 w 3616005"/>
              <a:gd name="connsiteY2" fmla="*/ 1693206 h 3571767"/>
              <a:gd name="connsiteX3" fmla="*/ 261216 w 3616005"/>
              <a:gd name="connsiteY3" fmla="*/ 2663701 h 3571767"/>
              <a:gd name="connsiteX4" fmla="*/ 1830603 w 3616005"/>
              <a:gd name="connsiteY4" fmla="*/ 3448356 h 3571767"/>
              <a:gd name="connsiteX5" fmla="*/ 3017971 w 3616005"/>
              <a:gd name="connsiteY5" fmla="*/ 3530954 h 3571767"/>
              <a:gd name="connsiteX6" fmla="*/ 3430965 w 3616005"/>
              <a:gd name="connsiteY6" fmla="*/ 3056029 h 3571767"/>
              <a:gd name="connsiteX7" fmla="*/ 3606489 w 3616005"/>
              <a:gd name="connsiteY7" fmla="*/ 1837747 h 3571767"/>
              <a:gd name="connsiteX8" fmla="*/ 3162517 w 3616005"/>
              <a:gd name="connsiteY8" fmla="*/ 1207956 h 3571767"/>
              <a:gd name="connsiteX9" fmla="*/ 2295224 w 3616005"/>
              <a:gd name="connsiteY9" fmla="*/ 908548 h 3571767"/>
              <a:gd name="connsiteX10" fmla="*/ 1758331 w 3616005"/>
              <a:gd name="connsiteY10" fmla="*/ 227136 h 3571767"/>
              <a:gd name="connsiteX11" fmla="*/ 1211110 w 3616005"/>
              <a:gd name="connsiteY11" fmla="*/ 0 h 3571767"/>
              <a:gd name="connsiteX0" fmla="*/ 1211110 w 3616005"/>
              <a:gd name="connsiteY0" fmla="*/ 0 h 3571767"/>
              <a:gd name="connsiteX1" fmla="*/ 34070 w 3616005"/>
              <a:gd name="connsiteY1" fmla="*/ 929198 h 3571767"/>
              <a:gd name="connsiteX2" fmla="*/ 178619 w 3616005"/>
              <a:gd name="connsiteY2" fmla="*/ 1693206 h 3571767"/>
              <a:gd name="connsiteX3" fmla="*/ 261216 w 3616005"/>
              <a:gd name="connsiteY3" fmla="*/ 2663701 h 3571767"/>
              <a:gd name="connsiteX4" fmla="*/ 1830603 w 3616005"/>
              <a:gd name="connsiteY4" fmla="*/ 3448356 h 3571767"/>
              <a:gd name="connsiteX5" fmla="*/ 3017971 w 3616005"/>
              <a:gd name="connsiteY5" fmla="*/ 3530954 h 3571767"/>
              <a:gd name="connsiteX6" fmla="*/ 3430965 w 3616005"/>
              <a:gd name="connsiteY6" fmla="*/ 3056029 h 3571767"/>
              <a:gd name="connsiteX7" fmla="*/ 3606489 w 3616005"/>
              <a:gd name="connsiteY7" fmla="*/ 1837747 h 3571767"/>
              <a:gd name="connsiteX8" fmla="*/ 3162517 w 3616005"/>
              <a:gd name="connsiteY8" fmla="*/ 1207956 h 3571767"/>
              <a:gd name="connsiteX9" fmla="*/ 2295224 w 3616005"/>
              <a:gd name="connsiteY9" fmla="*/ 908548 h 3571767"/>
              <a:gd name="connsiteX10" fmla="*/ 1758331 w 3616005"/>
              <a:gd name="connsiteY10" fmla="*/ 227136 h 3571767"/>
              <a:gd name="connsiteX11" fmla="*/ 1211110 w 3616005"/>
              <a:gd name="connsiteY11" fmla="*/ 0 h 3571767"/>
              <a:gd name="connsiteX0" fmla="*/ 1211110 w 3616005"/>
              <a:gd name="connsiteY0" fmla="*/ 0 h 3589815"/>
              <a:gd name="connsiteX1" fmla="*/ 34070 w 3616005"/>
              <a:gd name="connsiteY1" fmla="*/ 929198 h 3589815"/>
              <a:gd name="connsiteX2" fmla="*/ 178619 w 3616005"/>
              <a:gd name="connsiteY2" fmla="*/ 1693206 h 3589815"/>
              <a:gd name="connsiteX3" fmla="*/ 261216 w 3616005"/>
              <a:gd name="connsiteY3" fmla="*/ 2663701 h 3589815"/>
              <a:gd name="connsiteX4" fmla="*/ 1830603 w 3616005"/>
              <a:gd name="connsiteY4" fmla="*/ 3448356 h 3589815"/>
              <a:gd name="connsiteX5" fmla="*/ 3017971 w 3616005"/>
              <a:gd name="connsiteY5" fmla="*/ 3530954 h 3589815"/>
              <a:gd name="connsiteX6" fmla="*/ 3430965 w 3616005"/>
              <a:gd name="connsiteY6" fmla="*/ 3056029 h 3589815"/>
              <a:gd name="connsiteX7" fmla="*/ 3606489 w 3616005"/>
              <a:gd name="connsiteY7" fmla="*/ 1837747 h 3589815"/>
              <a:gd name="connsiteX8" fmla="*/ 3162517 w 3616005"/>
              <a:gd name="connsiteY8" fmla="*/ 1207956 h 3589815"/>
              <a:gd name="connsiteX9" fmla="*/ 2295224 w 3616005"/>
              <a:gd name="connsiteY9" fmla="*/ 908548 h 3589815"/>
              <a:gd name="connsiteX10" fmla="*/ 1758331 w 3616005"/>
              <a:gd name="connsiteY10" fmla="*/ 227136 h 3589815"/>
              <a:gd name="connsiteX11" fmla="*/ 1211110 w 3616005"/>
              <a:gd name="connsiteY11" fmla="*/ 0 h 3589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16005" h="3589815">
                <a:moveTo>
                  <a:pt x="1211110" y="0"/>
                </a:moveTo>
                <a:cubicBezTo>
                  <a:pt x="727559" y="3441"/>
                  <a:pt x="159690" y="653880"/>
                  <a:pt x="34070" y="929198"/>
                </a:cubicBezTo>
                <a:cubicBezTo>
                  <a:pt x="-91550" y="1204516"/>
                  <a:pt x="170014" y="1517690"/>
                  <a:pt x="178619" y="1693206"/>
                </a:cubicBezTo>
                <a:cubicBezTo>
                  <a:pt x="187224" y="1868722"/>
                  <a:pt x="-14115" y="2371176"/>
                  <a:pt x="261216" y="2663701"/>
                </a:cubicBezTo>
                <a:cubicBezTo>
                  <a:pt x="536547" y="2956226"/>
                  <a:pt x="1371144" y="3303814"/>
                  <a:pt x="1830603" y="3448356"/>
                </a:cubicBezTo>
                <a:cubicBezTo>
                  <a:pt x="2290062" y="3592898"/>
                  <a:pt x="2823518" y="3637640"/>
                  <a:pt x="3017971" y="3530954"/>
                </a:cubicBezTo>
                <a:cubicBezTo>
                  <a:pt x="3212424" y="3424268"/>
                  <a:pt x="3332879" y="3338230"/>
                  <a:pt x="3430965" y="3056029"/>
                </a:cubicBezTo>
                <a:cubicBezTo>
                  <a:pt x="3529051" y="2773828"/>
                  <a:pt x="3651230" y="2145759"/>
                  <a:pt x="3606489" y="1837747"/>
                </a:cubicBezTo>
                <a:cubicBezTo>
                  <a:pt x="3561748" y="1529735"/>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16979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endParaRPr lang="en-US" dirty="0">
              <a:solidFill>
                <a:schemeClr val="accent2">
                  <a:lumMod val="75000"/>
                </a:schemeClr>
              </a:solidFill>
            </a:endParaRP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Search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23" y="2178201"/>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834886" y="3352800"/>
            <a:ext cx="1152939" cy="940904"/>
          </a:xfrm>
          <a:prstGeom prst="ellipse">
            <a:avLst/>
          </a:prstGeom>
          <a:noFill/>
          <a:ln w="57150"/>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378868" y="301486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Oval 14"/>
          <p:cNvSpPr/>
          <p:nvPr/>
        </p:nvSpPr>
        <p:spPr>
          <a:xfrm>
            <a:off x="2378868" y="3851537"/>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Oval 15"/>
          <p:cNvSpPr/>
          <p:nvPr/>
        </p:nvSpPr>
        <p:spPr>
          <a:xfrm>
            <a:off x="2378868" y="4752686"/>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Oval 16"/>
          <p:cNvSpPr/>
          <p:nvPr/>
        </p:nvSpPr>
        <p:spPr>
          <a:xfrm>
            <a:off x="2378868" y="2123612"/>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p:cNvSpPr/>
          <p:nvPr/>
        </p:nvSpPr>
        <p:spPr>
          <a:xfrm>
            <a:off x="1520902" y="6030604"/>
            <a:ext cx="933845" cy="369332"/>
          </a:xfrm>
          <a:prstGeom prst="rect">
            <a:avLst/>
          </a:prstGeom>
          <a:ln>
            <a:noFill/>
          </a:ln>
        </p:spPr>
        <p:txBody>
          <a:bodyPr wrap="none">
            <a:spAutoFit/>
          </a:bodyPr>
          <a:lstStyle/>
          <a:p>
            <a:r>
              <a:rPr lang="en-US" dirty="0">
                <a:ln w="76200"/>
                <a:solidFill>
                  <a:schemeClr val="accent1"/>
                </a:solidFill>
                <a:effectLst>
                  <a:outerShdw blurRad="38100" dist="25400" dir="5400000" algn="ctr" rotWithShape="0">
                    <a:srgbClr val="6E747A">
                      <a:alpha val="43000"/>
                    </a:srgbClr>
                  </a:outerShdw>
                </a:effectLst>
              </a:rPr>
              <a:t>Frontier</a:t>
            </a:r>
          </a:p>
        </p:txBody>
      </p:sp>
      <p:sp>
        <p:nvSpPr>
          <p:cNvPr id="19" name="Bent-Up Arrow 18"/>
          <p:cNvSpPr/>
          <p:nvPr/>
        </p:nvSpPr>
        <p:spPr>
          <a:xfrm>
            <a:off x="2491409" y="5514687"/>
            <a:ext cx="702365" cy="70058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743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2" grpId="0" animBg="1"/>
      <p:bldP spid="15" grpId="0" animBg="1"/>
      <p:bldP spid="16" grpId="0" animBg="1"/>
      <p:bldP spid="17" grpId="0" animBg="1"/>
      <p:bldP spid="11" grpId="0"/>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flipV="1">
            <a:off x="3008243" y="6030604"/>
            <a:ext cx="715617" cy="1846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idx="1"/>
          </p:nvPr>
        </p:nvSpPr>
        <p:spPr>
          <a:xfrm>
            <a:off x="1390329" y="1108339"/>
            <a:ext cx="9411340" cy="486766"/>
          </a:xfrm>
        </p:spPr>
        <p:txBody>
          <a:bodyPr>
            <a:normAutofit/>
          </a:bodyPr>
          <a:lstStyle/>
          <a:p>
            <a:endParaRPr lang="en-US" dirty="0">
              <a:solidFill>
                <a:schemeClr val="accent2">
                  <a:lumMod val="75000"/>
                </a:schemeClr>
              </a:solidFill>
            </a:endParaRP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Search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23" y="2178201"/>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834886" y="3352800"/>
            <a:ext cx="1152939" cy="940904"/>
          </a:xfrm>
          <a:prstGeom prst="ellipse">
            <a:avLst/>
          </a:prstGeom>
          <a:noFill/>
          <a:ln w="57150"/>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378868" y="301486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Oval 14"/>
          <p:cNvSpPr/>
          <p:nvPr/>
        </p:nvSpPr>
        <p:spPr>
          <a:xfrm>
            <a:off x="2378868" y="3851537"/>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Oval 15"/>
          <p:cNvSpPr/>
          <p:nvPr/>
        </p:nvSpPr>
        <p:spPr>
          <a:xfrm>
            <a:off x="2378868" y="4752686"/>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Oval 16"/>
          <p:cNvSpPr/>
          <p:nvPr/>
        </p:nvSpPr>
        <p:spPr>
          <a:xfrm>
            <a:off x="2378868" y="2123612"/>
            <a:ext cx="1152939" cy="762001"/>
          </a:xfrm>
          <a:prstGeom prst="ellipse">
            <a:avLst/>
          </a:prstGeom>
          <a:noFill/>
          <a:ln w="57150">
            <a:solidFill>
              <a:srgbClr val="0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p:cNvSpPr/>
          <p:nvPr/>
        </p:nvSpPr>
        <p:spPr>
          <a:xfrm>
            <a:off x="1520902" y="6030604"/>
            <a:ext cx="933845" cy="369332"/>
          </a:xfrm>
          <a:prstGeom prst="rect">
            <a:avLst/>
          </a:prstGeom>
          <a:ln>
            <a:noFill/>
          </a:ln>
        </p:spPr>
        <p:txBody>
          <a:bodyPr wrap="none">
            <a:spAutoFit/>
          </a:bodyPr>
          <a:lstStyle/>
          <a:p>
            <a:r>
              <a:rPr lang="en-US" dirty="0">
                <a:ln w="76200"/>
                <a:solidFill>
                  <a:schemeClr val="accent1"/>
                </a:solidFill>
                <a:effectLst>
                  <a:outerShdw blurRad="38100" dist="25400" dir="5400000" algn="ctr" rotWithShape="0">
                    <a:srgbClr val="6E747A">
                      <a:alpha val="43000"/>
                    </a:srgbClr>
                  </a:outerShdw>
                </a:effectLst>
              </a:rPr>
              <a:t>Frontier</a:t>
            </a:r>
          </a:p>
        </p:txBody>
      </p:sp>
      <p:sp>
        <p:nvSpPr>
          <p:cNvPr id="13" name="Oval 12"/>
          <p:cNvSpPr/>
          <p:nvPr/>
        </p:nvSpPr>
        <p:spPr>
          <a:xfrm>
            <a:off x="3914013" y="2123611"/>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Bent-Up Arrow 18"/>
          <p:cNvSpPr/>
          <p:nvPr/>
        </p:nvSpPr>
        <p:spPr>
          <a:xfrm>
            <a:off x="2491409" y="5514687"/>
            <a:ext cx="702365" cy="70058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ent Arrow 1"/>
          <p:cNvSpPr/>
          <p:nvPr/>
        </p:nvSpPr>
        <p:spPr>
          <a:xfrm>
            <a:off x="3627971" y="2676075"/>
            <a:ext cx="512213" cy="353919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91283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flipV="1">
            <a:off x="3008243" y="6030604"/>
            <a:ext cx="2058709" cy="184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idx="1"/>
          </p:nvPr>
        </p:nvSpPr>
        <p:spPr>
          <a:xfrm>
            <a:off x="1390329" y="1108339"/>
            <a:ext cx="9411340" cy="486766"/>
          </a:xfrm>
        </p:spPr>
        <p:txBody>
          <a:bodyPr>
            <a:normAutofit/>
          </a:bodyPr>
          <a:lstStyle/>
          <a:p>
            <a:endParaRPr lang="en-US" dirty="0">
              <a:solidFill>
                <a:schemeClr val="accent2">
                  <a:lumMod val="75000"/>
                </a:schemeClr>
              </a:solidFill>
            </a:endParaRP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Search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23" y="2178201"/>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834886" y="3352800"/>
            <a:ext cx="1152939" cy="940904"/>
          </a:xfrm>
          <a:prstGeom prst="ellipse">
            <a:avLst/>
          </a:prstGeom>
          <a:noFill/>
          <a:ln w="57150"/>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378868" y="301486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Oval 14"/>
          <p:cNvSpPr/>
          <p:nvPr/>
        </p:nvSpPr>
        <p:spPr>
          <a:xfrm>
            <a:off x="2378868" y="3851537"/>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Oval 15"/>
          <p:cNvSpPr/>
          <p:nvPr/>
        </p:nvSpPr>
        <p:spPr>
          <a:xfrm>
            <a:off x="2378868" y="4752686"/>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Oval 16"/>
          <p:cNvSpPr/>
          <p:nvPr/>
        </p:nvSpPr>
        <p:spPr>
          <a:xfrm>
            <a:off x="2378868" y="2123612"/>
            <a:ext cx="1152939" cy="762001"/>
          </a:xfrm>
          <a:prstGeom prst="ellipse">
            <a:avLst/>
          </a:prstGeom>
          <a:noFill/>
          <a:ln w="57150">
            <a:solidFill>
              <a:srgbClr val="0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p:cNvSpPr/>
          <p:nvPr/>
        </p:nvSpPr>
        <p:spPr>
          <a:xfrm>
            <a:off x="1520902" y="6030604"/>
            <a:ext cx="933845" cy="369332"/>
          </a:xfrm>
          <a:prstGeom prst="rect">
            <a:avLst/>
          </a:prstGeom>
          <a:ln>
            <a:noFill/>
          </a:ln>
        </p:spPr>
        <p:txBody>
          <a:bodyPr wrap="none">
            <a:spAutoFit/>
          </a:bodyPr>
          <a:lstStyle/>
          <a:p>
            <a:r>
              <a:rPr lang="en-US" dirty="0">
                <a:ln w="76200"/>
                <a:solidFill>
                  <a:schemeClr val="accent1"/>
                </a:solidFill>
                <a:effectLst>
                  <a:outerShdw blurRad="38100" dist="25400" dir="5400000" algn="ctr" rotWithShape="0">
                    <a:srgbClr val="6E747A">
                      <a:alpha val="43000"/>
                    </a:srgbClr>
                  </a:outerShdw>
                </a:effectLst>
              </a:rPr>
              <a:t>Frontier</a:t>
            </a:r>
          </a:p>
        </p:txBody>
      </p:sp>
      <p:sp>
        <p:nvSpPr>
          <p:cNvPr id="13" name="Oval 12"/>
          <p:cNvSpPr/>
          <p:nvPr/>
        </p:nvSpPr>
        <p:spPr>
          <a:xfrm>
            <a:off x="5413512" y="2123612"/>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Bent-Up Arrow 18"/>
          <p:cNvSpPr/>
          <p:nvPr/>
        </p:nvSpPr>
        <p:spPr>
          <a:xfrm>
            <a:off x="2491409" y="5514687"/>
            <a:ext cx="702365" cy="70058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3914013" y="2129575"/>
            <a:ext cx="1152939" cy="762001"/>
          </a:xfrm>
          <a:prstGeom prst="ellipse">
            <a:avLst/>
          </a:prstGeom>
          <a:noFill/>
          <a:ln w="57150">
            <a:solidFill>
              <a:srgbClr val="0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0" name="Oval 19"/>
          <p:cNvSpPr/>
          <p:nvPr/>
        </p:nvSpPr>
        <p:spPr>
          <a:xfrm>
            <a:off x="5413512" y="297179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1" name="Bent Arrow 20"/>
          <p:cNvSpPr/>
          <p:nvPr/>
        </p:nvSpPr>
        <p:spPr>
          <a:xfrm>
            <a:off x="5066952" y="3154170"/>
            <a:ext cx="516834" cy="3061099"/>
          </a:xfrm>
          <a:prstGeom prst="bentArrow">
            <a:avLst>
              <a:gd name="adj1" fmla="val 25000"/>
              <a:gd name="adj2" fmla="val 25000"/>
              <a:gd name="adj3" fmla="val 25000"/>
              <a:gd name="adj4" fmla="val 359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Bent Arrow 1"/>
          <p:cNvSpPr/>
          <p:nvPr/>
        </p:nvSpPr>
        <p:spPr>
          <a:xfrm>
            <a:off x="5058114" y="2460010"/>
            <a:ext cx="466923" cy="3755259"/>
          </a:xfrm>
          <a:prstGeom prst="bentArrow">
            <a:avLst>
              <a:gd name="adj1" fmla="val 25000"/>
              <a:gd name="adj2" fmla="val 25000"/>
              <a:gd name="adj3" fmla="val 25000"/>
              <a:gd name="adj4" fmla="val 359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15873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pc="-305" dirty="0" smtClean="0"/>
              <a:t>Tree </a:t>
            </a:r>
            <a:r>
              <a:rPr lang="en-US" spc="-305" dirty="0"/>
              <a:t>Search Algorithm Outline</a:t>
            </a:r>
          </a:p>
        </p:txBody>
      </p:sp>
      <p:sp>
        <p:nvSpPr>
          <p:cNvPr id="20483" name="Rectangle 3"/>
          <p:cNvSpPr>
            <a:spLocks noGrp="1" noChangeArrowheads="1"/>
          </p:cNvSpPr>
          <p:nvPr>
            <p:ph idx="1"/>
          </p:nvPr>
        </p:nvSpPr>
        <p:spPr>
          <a:xfrm>
            <a:off x="2378868" y="1722438"/>
            <a:ext cx="7831932" cy="4525963"/>
          </a:xfrm>
        </p:spPr>
        <p:txBody>
          <a:bodyPr>
            <a:normAutofit fontScale="92500"/>
          </a:bodyPr>
          <a:lstStyle/>
          <a:p>
            <a:pPr>
              <a:lnSpc>
                <a:spcPct val="200000"/>
              </a:lnSpc>
            </a:pPr>
            <a:r>
              <a:rPr lang="en-US" sz="2400" dirty="0"/>
              <a:t>Initialize</a:t>
            </a:r>
            <a:r>
              <a:rPr lang="en-US" sz="2400" b="1" dirty="0"/>
              <a:t> </a:t>
            </a:r>
            <a:r>
              <a:rPr lang="en-US" sz="2400" dirty="0"/>
              <a:t>the </a:t>
            </a:r>
            <a:r>
              <a:rPr lang="en-US" sz="2400" b="1" dirty="0">
                <a:solidFill>
                  <a:srgbClr val="CC0099"/>
                </a:solidFill>
              </a:rPr>
              <a:t>frontier </a:t>
            </a:r>
            <a:r>
              <a:rPr lang="en-US" sz="2400" dirty="0"/>
              <a:t>using the </a:t>
            </a:r>
            <a:r>
              <a:rPr lang="en-US" sz="2400" b="1" dirty="0">
                <a:solidFill>
                  <a:srgbClr val="CC0099"/>
                </a:solidFill>
              </a:rPr>
              <a:t>starting state.</a:t>
            </a:r>
          </a:p>
          <a:p>
            <a:pPr>
              <a:lnSpc>
                <a:spcPct val="200000"/>
              </a:lnSpc>
            </a:pPr>
            <a:r>
              <a:rPr lang="en-US" sz="2400" dirty="0"/>
              <a:t>While the frontier is not empty:</a:t>
            </a:r>
          </a:p>
          <a:p>
            <a:pPr marL="800100" lvl="1" indent="-342900">
              <a:lnSpc>
                <a:spcPct val="200000"/>
              </a:lnSpc>
            </a:pPr>
            <a:r>
              <a:rPr lang="en-US" dirty="0"/>
              <a:t>Choose a frontier node according to </a:t>
            </a:r>
            <a:r>
              <a:rPr lang="en-US" b="1" dirty="0">
                <a:solidFill>
                  <a:srgbClr val="CC0099"/>
                </a:solidFill>
              </a:rPr>
              <a:t>search strategy</a:t>
            </a:r>
            <a:r>
              <a:rPr lang="en-US" b="1" dirty="0"/>
              <a:t> </a:t>
            </a:r>
            <a:r>
              <a:rPr lang="en-US" dirty="0"/>
              <a:t>and take it off the frontier.</a:t>
            </a:r>
          </a:p>
          <a:p>
            <a:pPr marL="800100" lvl="1" indent="-342900">
              <a:lnSpc>
                <a:spcPct val="200000"/>
              </a:lnSpc>
            </a:pPr>
            <a:r>
              <a:rPr lang="en-US" dirty="0"/>
              <a:t>If the node contains the </a:t>
            </a:r>
            <a:r>
              <a:rPr lang="en-US" b="1" dirty="0">
                <a:solidFill>
                  <a:srgbClr val="CC0099"/>
                </a:solidFill>
              </a:rPr>
              <a:t>goal state</a:t>
            </a:r>
            <a:r>
              <a:rPr lang="en-US" dirty="0"/>
              <a:t>, return solution.</a:t>
            </a:r>
          </a:p>
          <a:p>
            <a:pPr marL="800100" lvl="1" indent="-342900">
              <a:lnSpc>
                <a:spcPct val="200000"/>
              </a:lnSpc>
            </a:pPr>
            <a:r>
              <a:rPr lang="en-US" dirty="0"/>
              <a:t>Else </a:t>
            </a:r>
            <a:r>
              <a:rPr lang="en-US" b="1" dirty="0">
                <a:solidFill>
                  <a:srgbClr val="CC0099"/>
                </a:solidFill>
              </a:rPr>
              <a:t>expand</a:t>
            </a:r>
            <a:r>
              <a:rPr lang="en-US" dirty="0"/>
              <a:t> the node and add its children to the frontier.</a:t>
            </a:r>
          </a:p>
        </p:txBody>
      </p:sp>
    </p:spTree>
    <p:extLst>
      <p:ext uri="{BB962C8B-B14F-4D97-AF65-F5344CB8AC3E}">
        <p14:creationId xmlns:p14="http://schemas.microsoft.com/office/powerpoint/2010/main" val="218567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48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22613FB-5C33-40BF-BFBB-BF5BBD20C803}"/>
              </a:ext>
            </a:extLst>
          </p:cNvPr>
          <p:cNvSpPr>
            <a:spLocks noGrp="1"/>
          </p:cNvSpPr>
          <p:nvPr>
            <p:ph type="sldNum" sz="quarter" idx="4294967295"/>
          </p:nvPr>
        </p:nvSpPr>
        <p:spPr/>
        <p:txBody>
          <a:bodyPr/>
          <a:lstStyle/>
          <a:p>
            <a:r>
              <a:rPr lang="en-US" altLang="en-US" dirty="0"/>
              <a:t> </a:t>
            </a:r>
          </a:p>
        </p:txBody>
      </p:sp>
      <p:sp>
        <p:nvSpPr>
          <p:cNvPr id="282627" name="Rectangle 3" descr="Rectangle: Click to edit Master text styles&#10;Second level&#10;Third level&#10;Fourth level&#10;Fifth level">
            <a:extLst>
              <a:ext uri="{FF2B5EF4-FFF2-40B4-BE49-F238E27FC236}">
                <a16:creationId xmlns:a16="http://schemas.microsoft.com/office/drawing/2014/main" id="{7D8F8706-300D-40A9-A9BD-798302199A71}"/>
              </a:ext>
            </a:extLst>
          </p:cNvPr>
          <p:cNvSpPr>
            <a:spLocks noGrp="1" noChangeArrowheads="1"/>
          </p:cNvSpPr>
          <p:nvPr>
            <p:ph type="body" idx="1"/>
          </p:nvPr>
        </p:nvSpPr>
        <p:spPr>
          <a:xfrm>
            <a:off x="516834" y="1219200"/>
            <a:ext cx="11251095" cy="5533694"/>
          </a:xfrm>
        </p:spPr>
        <p:txBody>
          <a:bodyPr>
            <a:normAutofit/>
          </a:bodyPr>
          <a:lstStyle/>
          <a:p>
            <a:pPr>
              <a:lnSpc>
                <a:spcPct val="150000"/>
              </a:lnSpc>
            </a:pPr>
            <a:r>
              <a:rPr lang="en-US" sz="2200" dirty="0"/>
              <a:t>Various types of searches are employed across artificial intelligence, machine learning, deep reinforcement learning, and neural networks. These search methods are typically categorized into two groups:</a:t>
            </a:r>
          </a:p>
          <a:p>
            <a:pPr marL="342900" indent="-342900" algn="just">
              <a:lnSpc>
                <a:spcPct val="150000"/>
              </a:lnSpc>
              <a:buFont typeface="Wingdings" panose="05000000000000000000" pitchFamily="2" charset="2"/>
              <a:buChar char="v"/>
            </a:pPr>
            <a:r>
              <a:rPr lang="en-US" sz="2200" b="1" dirty="0">
                <a:solidFill>
                  <a:srgbClr val="FF0000"/>
                </a:solidFill>
              </a:rPr>
              <a:t>Uninformed search </a:t>
            </a:r>
            <a:r>
              <a:rPr lang="en-US" sz="2200" dirty="0"/>
              <a:t>is  known as </a:t>
            </a:r>
            <a:r>
              <a:rPr lang="en-US" altLang="en-US" sz="2200" dirty="0"/>
              <a:t>Blind</a:t>
            </a:r>
            <a:r>
              <a:rPr lang="en-US" sz="2200" dirty="0"/>
              <a:t>, Exhaustive, or Brute-Force approaches, It doesn’t have any information about the goal, so it examines each node and consumes time in order to search for the goal. </a:t>
            </a:r>
            <a:endParaRPr lang="en-US" altLang="en-US" sz="2200" dirty="0"/>
          </a:p>
          <a:p>
            <a:pPr marL="342900" indent="-342900" algn="just">
              <a:lnSpc>
                <a:spcPct val="150000"/>
              </a:lnSpc>
              <a:buFont typeface="Wingdings" panose="05000000000000000000" pitchFamily="2" charset="2"/>
              <a:buChar char="v"/>
            </a:pPr>
            <a:r>
              <a:rPr lang="en-US" altLang="en-US" sz="2200" b="1" dirty="0">
                <a:solidFill>
                  <a:srgbClr val="FF0000"/>
                </a:solidFill>
              </a:rPr>
              <a:t>Informed</a:t>
            </a:r>
            <a:r>
              <a:rPr lang="en-US" altLang="en-US" sz="2200" b="1" dirty="0"/>
              <a:t> </a:t>
            </a:r>
            <a:r>
              <a:rPr lang="en-US" altLang="en-US" sz="2200" b="1" dirty="0">
                <a:solidFill>
                  <a:srgbClr val="FF0000"/>
                </a:solidFill>
              </a:rPr>
              <a:t>search </a:t>
            </a:r>
            <a:r>
              <a:rPr lang="en-US" altLang="en-US" sz="2200" dirty="0"/>
              <a:t>is know as Heuristic, it exploits </a:t>
            </a:r>
            <a:r>
              <a:rPr lang="en-US" altLang="en-US" sz="2200" dirty="0"/>
              <a:t>such information to assess that one node is “more promising” than another</a:t>
            </a:r>
            <a:r>
              <a:rPr lang="en-US" altLang="en-US" sz="2200" dirty="0"/>
              <a:t>. </a:t>
            </a:r>
            <a:r>
              <a:rPr lang="en-US" sz="2200" dirty="0"/>
              <a:t>The heuristic assigns the real number values to the nodes, and branches and the space provide the solution to the model in order to get the search on that particular area.</a:t>
            </a:r>
            <a:endParaRPr lang="en-US" altLang="en-US" sz="2200" dirty="0"/>
          </a:p>
        </p:txBody>
      </p:sp>
      <p:sp>
        <p:nvSpPr>
          <p:cNvPr id="7" name="Rectangle 2">
            <a:extLst>
              <a:ext uri="{FF2B5EF4-FFF2-40B4-BE49-F238E27FC236}">
                <a16:creationId xmlns:a16="http://schemas.microsoft.com/office/drawing/2014/main" id="{EF917052-6AAA-40BF-AEE6-36770C2900C1}"/>
              </a:ext>
            </a:extLst>
          </p:cNvPr>
          <p:cNvSpPr>
            <a:spLocks noGrp="1" noChangeArrowheads="1"/>
          </p:cNvSpPr>
          <p:nvPr>
            <p:ph type="title"/>
          </p:nvPr>
        </p:nvSpPr>
        <p:spPr>
          <a:xfrm>
            <a:off x="2378868" y="589597"/>
            <a:ext cx="7434262" cy="495300"/>
          </a:xfrm>
        </p:spPr>
        <p:txBody>
          <a:bodyPr>
            <a:normAutofit fontScale="90000"/>
          </a:bodyPr>
          <a:lstStyle/>
          <a:p>
            <a:r>
              <a:rPr lang="en-US" altLang="en-US" spc="-305" dirty="0"/>
              <a:t>Uninformed </a:t>
            </a:r>
            <a:r>
              <a:rPr lang="en-US" altLang="en-US" spc="-305" dirty="0"/>
              <a:t>vs. </a:t>
            </a:r>
            <a:r>
              <a:rPr lang="en-US" altLang="en-US" spc="-305" dirty="0"/>
              <a:t>Informed </a:t>
            </a:r>
            <a:r>
              <a:rPr lang="en-US" altLang="en-US" spc="-305" dirty="0"/>
              <a:t>Strategies</a:t>
            </a:r>
          </a:p>
        </p:txBody>
      </p:sp>
    </p:spTree>
    <p:extLst>
      <p:ext uri="{BB962C8B-B14F-4D97-AF65-F5344CB8AC3E}">
        <p14:creationId xmlns:p14="http://schemas.microsoft.com/office/powerpoint/2010/main" val="19103766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1FD5891A-7323-4234-BDE5-F299CD841C02}"/>
              </a:ext>
            </a:extLst>
          </p:cNvPr>
          <p:cNvSpPr>
            <a:spLocks noGrp="1"/>
          </p:cNvSpPr>
          <p:nvPr>
            <p:ph type="sldNum" sz="quarter" idx="4294967295"/>
          </p:nvPr>
        </p:nvSpPr>
        <p:spPr/>
        <p:txBody>
          <a:bodyPr/>
          <a:lstStyle/>
          <a:p>
            <a:r>
              <a:rPr lang="en-US" altLang="en-US" dirty="0"/>
              <a:t> </a:t>
            </a:r>
          </a:p>
        </p:txBody>
      </p:sp>
      <p:sp>
        <p:nvSpPr>
          <p:cNvPr id="283650" name="Rectangle 2">
            <a:extLst>
              <a:ext uri="{FF2B5EF4-FFF2-40B4-BE49-F238E27FC236}">
                <a16:creationId xmlns:a16="http://schemas.microsoft.com/office/drawing/2014/main" id="{32F7E1B2-5C96-4D53-9A8E-EC88A16A0205}"/>
              </a:ext>
            </a:extLst>
          </p:cNvPr>
          <p:cNvSpPr>
            <a:spLocks noGrp="1" noChangeArrowheads="1"/>
          </p:cNvSpPr>
          <p:nvPr>
            <p:ph type="title"/>
          </p:nvPr>
        </p:nvSpPr>
        <p:spPr/>
        <p:txBody>
          <a:bodyPr/>
          <a:lstStyle/>
          <a:p>
            <a:r>
              <a:rPr lang="en-US" altLang="en-US" spc="-305" dirty="0"/>
              <a:t>Blind Strategies</a:t>
            </a:r>
          </a:p>
        </p:txBody>
      </p:sp>
      <p:sp>
        <p:nvSpPr>
          <p:cNvPr id="283651" name="Rectangle 3" descr="Rectangle: Click to edit Master text styles&#10;Second level&#10;Third level&#10;Fourth level&#10;Fifth level">
            <a:extLst>
              <a:ext uri="{FF2B5EF4-FFF2-40B4-BE49-F238E27FC236}">
                <a16:creationId xmlns:a16="http://schemas.microsoft.com/office/drawing/2014/main" id="{0F838ACB-DDE6-4FDE-A2A2-A141E0345EFC}"/>
              </a:ext>
            </a:extLst>
          </p:cNvPr>
          <p:cNvSpPr>
            <a:spLocks noGrp="1" noChangeArrowheads="1"/>
          </p:cNvSpPr>
          <p:nvPr>
            <p:ph type="body" idx="1"/>
          </p:nvPr>
        </p:nvSpPr>
        <p:spPr>
          <a:xfrm>
            <a:off x="2378869" y="1645920"/>
            <a:ext cx="7753191" cy="3988784"/>
          </a:xfrm>
        </p:spPr>
        <p:txBody>
          <a:bodyPr>
            <a:normAutofit fontScale="92500" lnSpcReduction="10000"/>
          </a:bodyPr>
          <a:lstStyle/>
          <a:p>
            <a:pPr>
              <a:lnSpc>
                <a:spcPct val="90000"/>
              </a:lnSpc>
            </a:pPr>
            <a:r>
              <a:rPr lang="en-US" altLang="en-US" sz="3600" dirty="0"/>
              <a:t> </a:t>
            </a:r>
            <a:r>
              <a:rPr lang="en-US" altLang="en-US" sz="3600" dirty="0">
                <a:solidFill>
                  <a:srgbClr val="CC6600"/>
                </a:solidFill>
              </a:rPr>
              <a:t>Breadth-First Search [BFS]</a:t>
            </a:r>
            <a:endParaRPr lang="en-US" altLang="en-US" sz="3600" dirty="0"/>
          </a:p>
          <a:p>
            <a:pPr lvl="1">
              <a:lnSpc>
                <a:spcPct val="90000"/>
              </a:lnSpc>
            </a:pPr>
            <a:r>
              <a:rPr lang="en-US" altLang="en-US" sz="3600" dirty="0"/>
              <a:t>Bidirectional Search</a:t>
            </a:r>
          </a:p>
          <a:p>
            <a:pPr lvl="1">
              <a:lnSpc>
                <a:spcPct val="90000"/>
              </a:lnSpc>
              <a:buFont typeface="Wingdings" panose="05000000000000000000" pitchFamily="2" charset="2"/>
              <a:buNone/>
            </a:pPr>
            <a:endParaRPr lang="en-US" altLang="en-US" sz="3600" dirty="0"/>
          </a:p>
          <a:p>
            <a:pPr>
              <a:lnSpc>
                <a:spcPct val="90000"/>
              </a:lnSpc>
            </a:pPr>
            <a:r>
              <a:rPr lang="en-US" altLang="en-US" sz="3600" dirty="0"/>
              <a:t> </a:t>
            </a:r>
            <a:r>
              <a:rPr lang="en-US" altLang="en-US" sz="3600" dirty="0">
                <a:solidFill>
                  <a:srgbClr val="CC6600"/>
                </a:solidFill>
              </a:rPr>
              <a:t>Depth-First Search [DFS]</a:t>
            </a:r>
          </a:p>
          <a:p>
            <a:pPr lvl="1">
              <a:lnSpc>
                <a:spcPct val="90000"/>
              </a:lnSpc>
            </a:pPr>
            <a:r>
              <a:rPr lang="en-US" altLang="en-US" sz="3600" dirty="0"/>
              <a:t>Depth-Limited Search</a:t>
            </a:r>
          </a:p>
          <a:p>
            <a:pPr lvl="1">
              <a:lnSpc>
                <a:spcPct val="90000"/>
              </a:lnSpc>
            </a:pPr>
            <a:r>
              <a:rPr lang="en-US" altLang="en-US" sz="3600" dirty="0"/>
              <a:t>Iterative Deepening Search</a:t>
            </a:r>
          </a:p>
          <a:p>
            <a:pPr lvl="1">
              <a:lnSpc>
                <a:spcPct val="90000"/>
              </a:lnSpc>
            </a:pPr>
            <a:endParaRPr lang="en-US" altLang="en-US" sz="3600" dirty="0"/>
          </a:p>
          <a:p>
            <a:pPr>
              <a:lnSpc>
                <a:spcPct val="90000"/>
              </a:lnSpc>
            </a:pPr>
            <a:r>
              <a:rPr lang="en-US" altLang="en-US" sz="3600" dirty="0"/>
              <a:t> </a:t>
            </a:r>
            <a:r>
              <a:rPr lang="en-US" altLang="en-US" sz="3600" dirty="0">
                <a:solidFill>
                  <a:srgbClr val="CC6600"/>
                </a:solidFill>
              </a:rPr>
              <a:t>Uniform-Cost Search [UCS]</a:t>
            </a:r>
            <a:endParaRPr lang="en-US" altLang="en-US" sz="3600" dirty="0"/>
          </a:p>
        </p:txBody>
      </p:sp>
    </p:spTree>
    <p:extLst>
      <p:ext uri="{BB962C8B-B14F-4D97-AF65-F5344CB8AC3E}">
        <p14:creationId xmlns:p14="http://schemas.microsoft.com/office/powerpoint/2010/main" val="32763613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3227774" y="220406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338126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413488" y="3379536"/>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2</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29172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47914" y="4603006"/>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3</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475665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62496"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a:off x="9300503" y="3675820"/>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7947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120822"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838200" y="5658595"/>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00234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369050" y="4596825"/>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1290125" y="4457412"/>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64693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079970" y="337709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Summing Junction 15"/>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Summing Junction 16"/>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08296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079970" y="337709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2465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079970" y="337709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53418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286741" y="4603006"/>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9300502" y="4201386"/>
            <a:ext cx="1813497" cy="540582"/>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6658416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832634"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Summing Junction 20"/>
          <p:cNvSpPr/>
          <p:nvPr/>
        </p:nvSpPr>
        <p:spPr>
          <a:xfrm>
            <a:off x="4489338" y="567520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Partnerships for the goals"/>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434789" y="2904932"/>
            <a:ext cx="1944774" cy="19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14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a:t>
            </a:r>
            <a:endParaRPr lang="en-US" dirty="0"/>
          </a:p>
        </p:txBody>
      </p:sp>
      <p:sp>
        <p:nvSpPr>
          <p:cNvPr id="3" name="Content Placeholder 2"/>
          <p:cNvSpPr>
            <a:spLocks noGrp="1"/>
          </p:cNvSpPr>
          <p:nvPr>
            <p:ph idx="1"/>
          </p:nvPr>
        </p:nvSpPr>
        <p:spPr>
          <a:xfrm>
            <a:off x="838200" y="1825625"/>
            <a:ext cx="10515600" cy="2136775"/>
          </a:xfrm>
        </p:spPr>
        <p:txBody>
          <a:bodyPr/>
          <a:lstStyle/>
          <a:p>
            <a:pPr marL="0" indent="0">
              <a:buNone/>
            </a:pPr>
            <a:r>
              <a:rPr lang="en-US" dirty="0" smtClean="0"/>
              <a:t>Can you use the DFS to solve the Color Walk Game.</a:t>
            </a:r>
          </a:p>
          <a:p>
            <a:pPr marL="0" indent="0">
              <a:buNone/>
            </a:pPr>
            <a:r>
              <a:rPr lang="en-US" dirty="0" smtClean="0">
                <a:hlinkClick r:id="rId2"/>
              </a:rPr>
              <a:t>https</a:t>
            </a:r>
            <a:r>
              <a:rPr lang="en-US" dirty="0">
                <a:hlinkClick r:id="rId2"/>
              </a:rPr>
              <a:t>://</a:t>
            </a:r>
            <a:r>
              <a:rPr lang="en-US" dirty="0" smtClean="0">
                <a:hlinkClick r:id="rId2"/>
              </a:rPr>
              <a:t>jenniferdewalt.com/color_walk/game</a:t>
            </a:r>
            <a:endParaRPr lang="en-US" dirty="0" smtClean="0"/>
          </a:p>
          <a:p>
            <a:pPr marL="0" indent="0">
              <a:buNone/>
            </a:pPr>
            <a:endParaRPr lang="en-US" dirty="0"/>
          </a:p>
        </p:txBody>
      </p:sp>
      <p:pic>
        <p:nvPicPr>
          <p:cNvPr id="19458" name="Picture 2" descr="Lucid Mesh: Explore Simple Game Algorithms with Color Walk: Par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9057" y="3018971"/>
            <a:ext cx="4732729" cy="3839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88466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sp>
        <p:nvSpPr>
          <p:cNvPr id="10" name="Content Placeholder 9"/>
          <p:cNvSpPr>
            <a:spLocks noGrp="1"/>
          </p:cNvSpPr>
          <p:nvPr>
            <p:ph idx="1"/>
          </p:nvPr>
        </p:nvSpPr>
        <p:spPr>
          <a:xfrm>
            <a:off x="838200" y="1564368"/>
            <a:ext cx="11049000" cy="4351338"/>
          </a:xfrm>
        </p:spPr>
        <p:txBody>
          <a:bodyPr>
            <a:noAutofit/>
          </a:bodyPr>
          <a:lstStyle/>
          <a:p>
            <a:pPr marL="0" indent="0">
              <a:buNone/>
            </a:pPr>
            <a:r>
              <a:rPr lang="en-US" sz="2400" dirty="0">
                <a:latin typeface="Arial" panose="020B0604020202020204" pitchFamily="34" charset="0"/>
                <a:cs typeface="Arial" panose="020B0604020202020204" pitchFamily="34" charset="0"/>
              </a:rPr>
              <a:t>DFS(G, u)</a:t>
            </a:r>
          </a:p>
          <a:p>
            <a:pPr marL="0" indent="0">
              <a:buNone/>
            </a:pP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u.visited</a:t>
            </a:r>
            <a:r>
              <a:rPr lang="en-US" sz="2400" dirty="0">
                <a:latin typeface="Arial" panose="020B0604020202020204" pitchFamily="34" charset="0"/>
                <a:cs typeface="Arial" panose="020B0604020202020204" pitchFamily="34" charset="0"/>
              </a:rPr>
              <a:t> = true</a:t>
            </a:r>
          </a:p>
          <a:p>
            <a:pPr marL="0" indent="0">
              <a:buNone/>
            </a:pPr>
            <a:r>
              <a:rPr lang="en-US" sz="2400" dirty="0">
                <a:latin typeface="Arial" panose="020B0604020202020204" pitchFamily="34" charset="0"/>
                <a:cs typeface="Arial" panose="020B0604020202020204" pitchFamily="34" charset="0"/>
              </a:rPr>
              <a:t>    for each v ∈ </a:t>
            </a:r>
            <a:r>
              <a:rPr lang="en-US" sz="2400" dirty="0" err="1">
                <a:latin typeface="Arial" panose="020B0604020202020204" pitchFamily="34" charset="0"/>
                <a:cs typeface="Arial" panose="020B0604020202020204" pitchFamily="34" charset="0"/>
              </a:rPr>
              <a:t>G.Adj</a:t>
            </a:r>
            <a:r>
              <a:rPr lang="en-US" sz="2400" dirty="0">
                <a:latin typeface="Arial" panose="020B0604020202020204" pitchFamily="34" charset="0"/>
                <a:cs typeface="Arial" panose="020B0604020202020204" pitchFamily="34" charset="0"/>
              </a:rPr>
              <a:t>[u]</a:t>
            </a:r>
          </a:p>
          <a:p>
            <a:pPr marL="0" indent="0">
              <a:buNone/>
            </a:pPr>
            <a:r>
              <a:rPr lang="en-US" sz="2400" dirty="0">
                <a:latin typeface="Arial" panose="020B0604020202020204" pitchFamily="34" charset="0"/>
                <a:cs typeface="Arial" panose="020B0604020202020204" pitchFamily="34" charset="0"/>
              </a:rPr>
              <a:t>        if </a:t>
            </a:r>
            <a:r>
              <a:rPr lang="en-US" sz="2400" dirty="0" err="1">
                <a:latin typeface="Arial" panose="020B0604020202020204" pitchFamily="34" charset="0"/>
                <a:cs typeface="Arial" panose="020B0604020202020204" pitchFamily="34" charset="0"/>
              </a:rPr>
              <a:t>v.visited</a:t>
            </a:r>
            <a:r>
              <a:rPr lang="en-US" sz="2400" dirty="0">
                <a:latin typeface="Arial" panose="020B0604020202020204" pitchFamily="34" charset="0"/>
                <a:cs typeface="Arial" panose="020B0604020202020204" pitchFamily="34" charset="0"/>
              </a:rPr>
              <a:t> == false</a:t>
            </a:r>
          </a:p>
          <a:p>
            <a:pPr marL="0" indent="0">
              <a:buNone/>
            </a:pPr>
            <a:r>
              <a:rPr lang="en-US" sz="2400" dirty="0">
                <a:latin typeface="Arial" panose="020B0604020202020204" pitchFamily="34" charset="0"/>
                <a:cs typeface="Arial" panose="020B0604020202020204" pitchFamily="34" charset="0"/>
              </a:rPr>
              <a:t>            DFS(</a:t>
            </a:r>
            <a:r>
              <a:rPr lang="en-US" sz="2400" dirty="0" err="1">
                <a:latin typeface="Arial" panose="020B0604020202020204" pitchFamily="34" charset="0"/>
                <a:cs typeface="Arial" panose="020B0604020202020204" pitchFamily="34" charset="0"/>
              </a:rPr>
              <a:t>G,v</a:t>
            </a:r>
            <a:r>
              <a:rPr lang="en-US" sz="2400" dirty="0" smtClean="0">
                <a:latin typeface="Arial" panose="020B0604020202020204" pitchFamily="34" charset="0"/>
                <a:cs typeface="Arial" panose="020B0604020202020204" pitchFamily="34" charset="0"/>
              </a:rPr>
              <a:t>)</a:t>
            </a:r>
          </a:p>
          <a:p>
            <a:pPr marL="0" indent="0">
              <a:buNone/>
            </a:pPr>
            <a:endParaRPr lang="en-US" sz="2400" dirty="0">
              <a:latin typeface="Arial" panose="020B0604020202020204" pitchFamily="34"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init</a:t>
            </a:r>
            <a:r>
              <a:rPr lang="en-US" sz="2400" dirty="0">
                <a:latin typeface="Arial" panose="020B0604020202020204" pitchFamily="34" charset="0"/>
                <a:cs typeface="Arial" panose="020B0604020202020204" pitchFamily="34" charset="0"/>
              </a:rPr>
              <a:t>() {</a:t>
            </a:r>
          </a:p>
          <a:p>
            <a:pPr marL="0" indent="0">
              <a:buNone/>
            </a:pPr>
            <a:r>
              <a:rPr lang="en-US" sz="2400" dirty="0">
                <a:latin typeface="Arial" panose="020B0604020202020204" pitchFamily="34" charset="0"/>
                <a:cs typeface="Arial" panose="020B0604020202020204" pitchFamily="34" charset="0"/>
              </a:rPr>
              <a:t>    For each u ∈ G</a:t>
            </a:r>
          </a:p>
          <a:p>
            <a:pPr marL="0" indent="0">
              <a:buNone/>
            </a:pP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u.visited</a:t>
            </a:r>
            <a:r>
              <a:rPr lang="en-US" sz="2400" dirty="0">
                <a:latin typeface="Arial" panose="020B0604020202020204" pitchFamily="34" charset="0"/>
                <a:cs typeface="Arial" panose="020B0604020202020204" pitchFamily="34" charset="0"/>
              </a:rPr>
              <a:t> = false</a:t>
            </a:r>
          </a:p>
          <a:p>
            <a:pPr marL="0" indent="0">
              <a:buNone/>
            </a:pPr>
            <a:r>
              <a:rPr lang="en-US" sz="2400" dirty="0">
                <a:latin typeface="Arial" panose="020B0604020202020204" pitchFamily="34" charset="0"/>
                <a:cs typeface="Arial" panose="020B0604020202020204" pitchFamily="34" charset="0"/>
              </a:rPr>
              <a:t>     For each u ∈ G</a:t>
            </a:r>
          </a:p>
          <a:p>
            <a:pPr marL="0" indent="0">
              <a:buNone/>
            </a:pPr>
            <a:r>
              <a:rPr lang="en-US" sz="2400" dirty="0">
                <a:latin typeface="Arial" panose="020B0604020202020204" pitchFamily="34" charset="0"/>
                <a:cs typeface="Arial" panose="020B0604020202020204" pitchFamily="34" charset="0"/>
              </a:rPr>
              <a:t>       DFS(G, u</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07249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sp>
        <p:nvSpPr>
          <p:cNvPr id="10" name="Content Placeholder 9"/>
          <p:cNvSpPr>
            <a:spLocks noGrp="1"/>
          </p:cNvSpPr>
          <p:nvPr>
            <p:ph idx="1"/>
          </p:nvPr>
        </p:nvSpPr>
        <p:spPr>
          <a:xfrm>
            <a:off x="838200" y="1825624"/>
            <a:ext cx="10515600" cy="4853471"/>
          </a:xfrm>
        </p:spPr>
        <p:txBody>
          <a:bodyPr>
            <a:normAutofit fontScale="85000" lnSpcReduction="20000"/>
          </a:bodyPr>
          <a:lstStyle/>
          <a:p>
            <a:r>
              <a:rPr lang="en-US" b="1" dirty="0"/>
              <a:t>Time Complexity:</a:t>
            </a:r>
            <a:r>
              <a:rPr lang="en-US" dirty="0"/>
              <a:t> Time complexity of DFS will be equivalent to the node traversed by the algorithm</a:t>
            </a:r>
            <a:r>
              <a:rPr lang="en-US" dirty="0" smtClean="0"/>
              <a:t>. </a:t>
            </a:r>
            <a:r>
              <a:rPr lang="en-US" dirty="0"/>
              <a:t>It is given by</a:t>
            </a:r>
            <a:r>
              <a:rPr lang="en-US" dirty="0" smtClean="0"/>
              <a:t>:</a:t>
            </a:r>
          </a:p>
          <a:p>
            <a:endParaRPr lang="en-US" dirty="0"/>
          </a:p>
          <a:p>
            <a:pPr marL="0" indent="0">
              <a:buNone/>
            </a:pPr>
            <a:r>
              <a:rPr lang="en-US" b="1" dirty="0" smtClean="0"/>
              <a:t>	T(n</a:t>
            </a:r>
            <a:r>
              <a:rPr lang="en-US" b="1" dirty="0"/>
              <a:t>)= 1+ n</a:t>
            </a:r>
            <a:r>
              <a:rPr lang="en-US" b="1" baseline="30000" dirty="0"/>
              <a:t>2</a:t>
            </a:r>
            <a:r>
              <a:rPr lang="en-US" b="1" dirty="0"/>
              <a:t>+ n</a:t>
            </a:r>
            <a:r>
              <a:rPr lang="en-US" b="1" baseline="30000" dirty="0"/>
              <a:t>3</a:t>
            </a:r>
            <a:r>
              <a:rPr lang="en-US" b="1" dirty="0"/>
              <a:t> +.........+ n</a:t>
            </a:r>
            <a:r>
              <a:rPr lang="en-US" b="1" baseline="30000" dirty="0"/>
              <a:t>m</a:t>
            </a:r>
            <a:r>
              <a:rPr lang="en-US" b="1" dirty="0"/>
              <a:t>=O(n</a:t>
            </a:r>
            <a:r>
              <a:rPr lang="en-US" b="1" baseline="30000" dirty="0"/>
              <a:t>m</a:t>
            </a:r>
            <a:r>
              <a:rPr lang="en-US" b="1" dirty="0"/>
              <a:t>)</a:t>
            </a:r>
            <a:endParaRPr lang="en-US" dirty="0"/>
          </a:p>
          <a:p>
            <a:endParaRPr lang="en-US" b="1" dirty="0" smtClean="0"/>
          </a:p>
          <a:p>
            <a:pPr marL="0" indent="0">
              <a:buNone/>
            </a:pPr>
            <a:r>
              <a:rPr lang="en-US" b="1" dirty="0" smtClean="0"/>
              <a:t>m</a:t>
            </a:r>
            <a:r>
              <a:rPr lang="en-US" b="1" dirty="0"/>
              <a:t>= maximum depth of any </a:t>
            </a:r>
            <a:r>
              <a:rPr lang="en-US" b="1" dirty="0" smtClean="0"/>
              <a:t>node </a:t>
            </a:r>
            <a:r>
              <a:rPr lang="en-AE" b="1" dirty="0" smtClean="0">
                <a:sym typeface="Wingdings" panose="05000000000000000000" pitchFamily="2" charset="2"/>
              </a:rPr>
              <a:t></a:t>
            </a:r>
            <a:r>
              <a:rPr lang="en-US" dirty="0" smtClean="0"/>
              <a:t> </a:t>
            </a:r>
            <a:r>
              <a:rPr lang="en-US" dirty="0"/>
              <a:t>this can be much larger than d </a:t>
            </a:r>
            <a:r>
              <a:rPr lang="en-US" dirty="0" smtClean="0"/>
              <a:t>(lowest </a:t>
            </a:r>
            <a:r>
              <a:rPr lang="en-US" dirty="0"/>
              <a:t>solution depth</a:t>
            </a:r>
            <a:r>
              <a:rPr lang="en-US" dirty="0" smtClean="0"/>
              <a:t>)</a:t>
            </a:r>
          </a:p>
          <a:p>
            <a:endParaRPr lang="en-US" dirty="0"/>
          </a:p>
          <a:p>
            <a:r>
              <a:rPr lang="en-US" b="1" dirty="0"/>
              <a:t>Space Complexity:</a:t>
            </a:r>
            <a:r>
              <a:rPr lang="en-US" dirty="0"/>
              <a:t> DFS algorithm needs to store only single path from the root node, hence space complexity of DFS is equivalent to the size of the fringe set, which is </a:t>
            </a:r>
            <a:r>
              <a:rPr lang="en-US" b="1" dirty="0"/>
              <a:t>O(</a:t>
            </a:r>
            <a:r>
              <a:rPr lang="en-US" b="1" dirty="0" err="1"/>
              <a:t>bm</a:t>
            </a:r>
            <a:r>
              <a:rPr lang="en-US" b="1" dirty="0" smtClean="0"/>
              <a:t>)</a:t>
            </a:r>
            <a:r>
              <a:rPr lang="en-US" dirty="0" smtClean="0"/>
              <a:t>.</a:t>
            </a:r>
          </a:p>
          <a:p>
            <a:pPr marL="0" indent="0">
              <a:buNone/>
            </a:pPr>
            <a:endParaRPr lang="en-US" b="1" i="1" dirty="0"/>
          </a:p>
          <a:p>
            <a:pPr marL="0" indent="0">
              <a:buNone/>
            </a:pPr>
            <a:r>
              <a:rPr lang="en-US" b="1" i="1" dirty="0" smtClean="0"/>
              <a:t>b=</a:t>
            </a:r>
            <a:r>
              <a:rPr lang="en-US" dirty="0" smtClean="0"/>
              <a:t> </a:t>
            </a:r>
            <a:r>
              <a:rPr lang="en-US" b="1" dirty="0" smtClean="0"/>
              <a:t>the </a:t>
            </a:r>
            <a:r>
              <a:rPr lang="en-US" b="1" dirty="0"/>
              <a:t>branching </a:t>
            </a:r>
            <a:r>
              <a:rPr lang="en-US" b="1" dirty="0" smtClean="0"/>
              <a:t>factor</a:t>
            </a:r>
          </a:p>
        </p:txBody>
      </p:sp>
    </p:spTree>
    <p:extLst>
      <p:ext uri="{BB962C8B-B14F-4D97-AF65-F5344CB8AC3E}">
        <p14:creationId xmlns:p14="http://schemas.microsoft.com/office/powerpoint/2010/main" val="32468072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3227774" y="220406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994622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486059" y="3301503"/>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2</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748330"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132312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673259" y="4593274"/>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748330"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3</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310383"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065756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146385" y="3301503"/>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3</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748330"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310383"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870410" y="1972724"/>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245324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690499" y="4564245"/>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786635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186278"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6748331"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30835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8418163"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569479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475756" y="4593274"/>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731481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8418329"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6196789"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675681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7866621"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8975313"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172397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311779" y="457876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763275"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786678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8994311"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6205275"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7315080"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8423772"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9552575"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2497873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6096000" y="457876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270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7286221"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8413744"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9549381"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6734513"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7843205"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8972008"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10111462"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261896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57628" y="5812475"/>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rot="16200000">
            <a:off x="674919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876719"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9012356"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619748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7306180"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8434983"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9574437"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4771718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317171" y="575441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rot="16200000">
            <a:off x="674919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876719"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9012356"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619748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7306180"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8434983"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9574437"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58505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104323" y="5814622"/>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rot="16200000">
            <a:off x="6197654"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325177"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8460814"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6754638"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7883441"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9022895"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981278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3149352" y="581018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1" name="Rectangle 10"/>
          <p:cNvSpPr/>
          <p:nvPr/>
        </p:nvSpPr>
        <p:spPr>
          <a:xfrm rot="16200000">
            <a:off x="6761178"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896815"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6190639"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7319442"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8458896"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6512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07554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118013" y="581018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1" name="Rectangle 10"/>
          <p:cNvSpPr/>
          <p:nvPr/>
        </p:nvSpPr>
        <p:spPr>
          <a:xfrm rot="16200000">
            <a:off x="6209636"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345273"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6767900"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7907354"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3554795" y="5649591"/>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Summing Junction 19"/>
          <p:cNvSpPr/>
          <p:nvPr/>
        </p:nvSpPr>
        <p:spPr>
          <a:xfrm>
            <a:off x="2645274" y="5704114"/>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25559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922485" y="581018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2" name="Rectangle 11"/>
          <p:cNvSpPr/>
          <p:nvPr/>
        </p:nvSpPr>
        <p:spPr>
          <a:xfrm rot="16200000">
            <a:off x="6779216"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6201843"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7341297"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3554795" y="5649591"/>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Summing Junction 19"/>
          <p:cNvSpPr/>
          <p:nvPr/>
        </p:nvSpPr>
        <p:spPr>
          <a:xfrm>
            <a:off x="2645274" y="5704114"/>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Summing Junction 20"/>
          <p:cNvSpPr/>
          <p:nvPr/>
        </p:nvSpPr>
        <p:spPr>
          <a:xfrm>
            <a:off x="4483738" y="568077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 descr="Partnerships for the goals"/>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9366586" y="1601230"/>
            <a:ext cx="1425203" cy="1425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74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sp>
        <p:nvSpPr>
          <p:cNvPr id="6" name="Content Placeholder 5"/>
          <p:cNvSpPr>
            <a:spLocks noGrp="1"/>
          </p:cNvSpPr>
          <p:nvPr>
            <p:ph idx="1"/>
          </p:nvPr>
        </p:nvSpPr>
        <p:spPr/>
        <p:txBody>
          <a:bodyPr>
            <a:normAutofit/>
          </a:bodyPr>
          <a:lstStyle/>
          <a:p>
            <a:pPr marL="0" indent="0">
              <a:buNone/>
            </a:pPr>
            <a:r>
              <a:rPr lang="en-US" dirty="0">
                <a:latin typeface="Arial" panose="020B0604020202020204" pitchFamily="34" charset="0"/>
                <a:cs typeface="Arial" panose="020B0604020202020204" pitchFamily="34" charset="0"/>
              </a:rPr>
              <a:t>create a queue Q </a:t>
            </a:r>
          </a:p>
          <a:p>
            <a:pPr marL="0" indent="0">
              <a:buNone/>
            </a:pPr>
            <a:r>
              <a:rPr lang="en-US" dirty="0" smtClean="0">
                <a:latin typeface="Arial" panose="020B0604020202020204" pitchFamily="34" charset="0"/>
                <a:cs typeface="Arial" panose="020B0604020202020204" pitchFamily="34" charset="0"/>
              </a:rPr>
              <a:t>	mark </a:t>
            </a:r>
            <a:r>
              <a:rPr lang="en-US" dirty="0">
                <a:latin typeface="Arial" panose="020B0604020202020204" pitchFamily="34" charset="0"/>
                <a:cs typeface="Arial" panose="020B0604020202020204" pitchFamily="34" charset="0"/>
              </a:rPr>
              <a:t>v as visited and put v into Q </a:t>
            </a:r>
          </a:p>
          <a:p>
            <a:pPr marL="0" indent="0">
              <a:buNone/>
            </a:pPr>
            <a:r>
              <a:rPr lang="en-US" dirty="0">
                <a:latin typeface="Arial" panose="020B0604020202020204" pitchFamily="34" charset="0"/>
                <a:cs typeface="Arial" panose="020B0604020202020204" pitchFamily="34" charset="0"/>
              </a:rPr>
              <a:t>while Q is non-empty </a:t>
            </a:r>
          </a:p>
          <a:p>
            <a:pPr marL="0" indent="0">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remove the head u of Q </a:t>
            </a:r>
          </a:p>
          <a:p>
            <a:pPr marL="0" indent="0">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mark </a:t>
            </a:r>
            <a:r>
              <a:rPr lang="en-US" dirty="0">
                <a:latin typeface="Arial" panose="020B0604020202020204" pitchFamily="34" charset="0"/>
                <a:cs typeface="Arial" panose="020B0604020202020204" pitchFamily="34" charset="0"/>
              </a:rPr>
              <a:t>and </a:t>
            </a:r>
            <a:r>
              <a:rPr lang="en-US" dirty="0" err="1">
                <a:latin typeface="Arial" panose="020B0604020202020204" pitchFamily="34" charset="0"/>
                <a:cs typeface="Arial" panose="020B0604020202020204" pitchFamily="34" charset="0"/>
              </a:rPr>
              <a:t>enqueue</a:t>
            </a:r>
            <a:r>
              <a:rPr lang="en-US" dirty="0">
                <a:latin typeface="Arial" panose="020B0604020202020204" pitchFamily="34" charset="0"/>
                <a:cs typeface="Arial" panose="020B0604020202020204" pitchFamily="34" charset="0"/>
              </a:rPr>
              <a:t> all (unvisited) </a:t>
            </a:r>
            <a:r>
              <a:rPr lang="en-US" dirty="0" err="1">
                <a:latin typeface="Arial" panose="020B0604020202020204" pitchFamily="34" charset="0"/>
                <a:cs typeface="Arial" panose="020B0604020202020204" pitchFamily="34" charset="0"/>
              </a:rPr>
              <a:t>neighbours</a:t>
            </a:r>
            <a:r>
              <a:rPr lang="en-US" dirty="0">
                <a:latin typeface="Arial" panose="020B0604020202020204" pitchFamily="34" charset="0"/>
                <a:cs typeface="Arial" panose="020B0604020202020204" pitchFamily="34" charset="0"/>
              </a:rPr>
              <a:t> of u</a:t>
            </a:r>
          </a:p>
        </p:txBody>
      </p:sp>
    </p:spTree>
    <p:extLst>
      <p:ext uri="{BB962C8B-B14F-4D97-AF65-F5344CB8AC3E}">
        <p14:creationId xmlns:p14="http://schemas.microsoft.com/office/powerpoint/2010/main" val="268982292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sp>
        <p:nvSpPr>
          <p:cNvPr id="6" name="Content Placeholder 5"/>
          <p:cNvSpPr>
            <a:spLocks noGrp="1"/>
          </p:cNvSpPr>
          <p:nvPr>
            <p:ph idx="1"/>
          </p:nvPr>
        </p:nvSpPr>
        <p:spPr/>
        <p:txBody>
          <a:bodyPr/>
          <a:lstStyle/>
          <a:p>
            <a:r>
              <a:rPr lang="en-US" b="1" dirty="0"/>
              <a:t>Breadth First Search example (BFS) – How GPS navigation works</a:t>
            </a:r>
          </a:p>
          <a:p>
            <a:endParaRPr lang="en-US" dirty="0"/>
          </a:p>
        </p:txBody>
      </p:sp>
      <p:pic>
        <p:nvPicPr>
          <p:cNvPr id="41986" name="Picture 2" descr="BFS, GPS, Google Maps, Breadth-First Search, Algorithm, How maps work, BFS application, where is BFS use, BFS application in real life, How does GPS works, What are best use of GPS, How does google map work, How does map works, New York map explained, Google map explained, Breadth First Search, Breadth First Search appli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6759" y="3037569"/>
            <a:ext cx="3547112" cy="30044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891287" y="6176963"/>
            <a:ext cx="2738057" cy="461665"/>
          </a:xfrm>
          <a:prstGeom prst="rect">
            <a:avLst/>
          </a:prstGeom>
        </p:spPr>
        <p:txBody>
          <a:bodyPr wrap="none">
            <a:spAutoFit/>
          </a:bodyPr>
          <a:lstStyle/>
          <a:p>
            <a:r>
              <a:rPr lang="en-US" sz="2400" b="1" dirty="0" smtClean="0"/>
              <a:t>Source: </a:t>
            </a:r>
            <a:r>
              <a:rPr lang="en-US" sz="2400" b="1" dirty="0" err="1" smtClean="0"/>
              <a:t>hackerearth</a:t>
            </a:r>
            <a:endParaRPr lang="en-US" sz="2400" b="1" dirty="0"/>
          </a:p>
        </p:txBody>
      </p:sp>
      <p:pic>
        <p:nvPicPr>
          <p:cNvPr id="41988" name="Picture 4" descr="BFS, GPS, Google Maps, Breadth-First Search, Algorithm, How maps work, BFS application, where is BFS use, BFS application in real life, How does GPS works, What are best use of GPS, How does google map work, How does map works, New York map explained, Google map explained, BFS application, BFS used in real life, BFS used in real life, Breadth search algorithm examp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3090" y="2380080"/>
            <a:ext cx="5319939" cy="4053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3176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sp>
        <p:nvSpPr>
          <p:cNvPr id="6" name="Content Placeholder 5"/>
          <p:cNvSpPr>
            <a:spLocks noGrp="1"/>
          </p:cNvSpPr>
          <p:nvPr>
            <p:ph idx="1"/>
          </p:nvPr>
        </p:nvSpPr>
        <p:spPr>
          <a:xfrm>
            <a:off x="838200" y="1825625"/>
            <a:ext cx="7484165" cy="4351338"/>
          </a:xfrm>
        </p:spPr>
        <p:txBody>
          <a:bodyPr>
            <a:normAutofit fontScale="92500"/>
          </a:bodyPr>
          <a:lstStyle/>
          <a:p>
            <a:r>
              <a:rPr lang="en-US" b="1" dirty="0"/>
              <a:t>Time Complexity:</a:t>
            </a:r>
            <a:r>
              <a:rPr lang="en-US" dirty="0"/>
              <a:t> Time Complexity of BFS algorithm can be obtained by the number of nodes traversed in BFS until the </a:t>
            </a:r>
            <a:r>
              <a:rPr lang="en-US" dirty="0" smtClean="0"/>
              <a:t>lowest node</a:t>
            </a:r>
            <a:r>
              <a:rPr lang="en-US" dirty="0"/>
              <a:t>. </a:t>
            </a:r>
            <a:r>
              <a:rPr lang="en-US" dirty="0" smtClean="0"/>
              <a:t>Where: </a:t>
            </a:r>
          </a:p>
          <a:p>
            <a:r>
              <a:rPr lang="en-US" b="1" dirty="0" smtClean="0"/>
              <a:t>d</a:t>
            </a:r>
            <a:r>
              <a:rPr lang="en-US" b="1" dirty="0"/>
              <a:t>= depth of </a:t>
            </a:r>
            <a:r>
              <a:rPr lang="en-US" b="1" dirty="0" smtClean="0"/>
              <a:t>lowest solution,</a:t>
            </a:r>
          </a:p>
          <a:p>
            <a:r>
              <a:rPr lang="en-US" b="1" dirty="0" smtClean="0"/>
              <a:t>b</a:t>
            </a:r>
            <a:r>
              <a:rPr lang="en-US" dirty="0" smtClean="0"/>
              <a:t> = </a:t>
            </a:r>
            <a:r>
              <a:rPr lang="en-GB" altLang="en-US" b="1" kern="0" dirty="0"/>
              <a:t>Uniform </a:t>
            </a:r>
            <a:r>
              <a:rPr lang="en-GB" altLang="en-US" b="1" kern="0" dirty="0" smtClean="0"/>
              <a:t>branching factor</a:t>
            </a:r>
            <a:r>
              <a:rPr lang="en-US" b="1" dirty="0" smtClean="0"/>
              <a:t>.</a:t>
            </a:r>
            <a:endParaRPr lang="en-US" b="1" dirty="0"/>
          </a:p>
          <a:p>
            <a:pPr marL="0" indent="0">
              <a:buNone/>
            </a:pPr>
            <a:r>
              <a:rPr lang="en-US" b="1" dirty="0" smtClean="0"/>
              <a:t>		T </a:t>
            </a:r>
            <a:r>
              <a:rPr lang="en-US" b="1" dirty="0"/>
              <a:t>(b) = 1+b</a:t>
            </a:r>
            <a:r>
              <a:rPr lang="en-US" b="1" baseline="30000" dirty="0"/>
              <a:t>2</a:t>
            </a:r>
            <a:r>
              <a:rPr lang="en-US" b="1" dirty="0"/>
              <a:t>+b</a:t>
            </a:r>
            <a:r>
              <a:rPr lang="en-US" b="1" baseline="30000" dirty="0"/>
              <a:t>3</a:t>
            </a:r>
            <a:r>
              <a:rPr lang="en-US" b="1" dirty="0"/>
              <a:t>+.......+ </a:t>
            </a:r>
            <a:r>
              <a:rPr lang="en-US" b="1" dirty="0" err="1"/>
              <a:t>b</a:t>
            </a:r>
            <a:r>
              <a:rPr lang="en-US" b="1" baseline="30000" dirty="0" err="1"/>
              <a:t>d</a:t>
            </a:r>
            <a:r>
              <a:rPr lang="en-US" b="1" dirty="0"/>
              <a:t>= O (</a:t>
            </a:r>
            <a:r>
              <a:rPr lang="en-US" b="1" dirty="0" err="1"/>
              <a:t>b</a:t>
            </a:r>
            <a:r>
              <a:rPr lang="en-US" b="1" baseline="30000" dirty="0" err="1"/>
              <a:t>d</a:t>
            </a:r>
            <a:r>
              <a:rPr lang="en-US" b="1" dirty="0"/>
              <a:t>)</a:t>
            </a:r>
            <a:endParaRPr lang="en-US" dirty="0"/>
          </a:p>
          <a:p>
            <a:endParaRPr lang="en-US" b="1" dirty="0" smtClean="0"/>
          </a:p>
          <a:p>
            <a:r>
              <a:rPr lang="en-US" b="1" dirty="0" smtClean="0"/>
              <a:t>Space </a:t>
            </a:r>
            <a:r>
              <a:rPr lang="en-US" b="1" dirty="0"/>
              <a:t>Complexity:</a:t>
            </a:r>
            <a:r>
              <a:rPr lang="en-US" dirty="0"/>
              <a:t> Space complexity of BFS algorithm is given by the Memory size of frontier which is O(</a:t>
            </a:r>
            <a:r>
              <a:rPr lang="en-US" dirty="0" err="1"/>
              <a:t>b</a:t>
            </a:r>
            <a:r>
              <a:rPr lang="en-US" baseline="30000" dirty="0" err="1"/>
              <a:t>d</a:t>
            </a:r>
            <a:r>
              <a:rPr lang="en-US" dirty="0"/>
              <a:t>).</a:t>
            </a:r>
          </a:p>
          <a:p>
            <a:endParaRPr lang="en-US" dirty="0"/>
          </a:p>
        </p:txBody>
      </p:sp>
      <p:pic>
        <p:nvPicPr>
          <p:cNvPr id="35842" name="Picture 2" descr="Binary Tree Travers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3155" y="2305878"/>
            <a:ext cx="4798845" cy="2978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169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a:extLst>
              <a:ext uri="{FF2B5EF4-FFF2-40B4-BE49-F238E27FC236}">
                <a16:creationId xmlns:a16="http://schemas.microsoft.com/office/drawing/2014/main" id="{DD9E541F-C82B-4782-B78C-2C21EA83EB87}"/>
              </a:ext>
            </a:extLst>
          </p:cNvPr>
          <p:cNvSpPr>
            <a:spLocks noGrp="1" noChangeArrowheads="1"/>
          </p:cNvSpPr>
          <p:nvPr>
            <p:ph type="title"/>
          </p:nvPr>
        </p:nvSpPr>
        <p:spPr>
          <a:xfrm>
            <a:off x="2298416" y="196851"/>
            <a:ext cx="9055384" cy="1211036"/>
          </a:xfrm>
        </p:spPr>
        <p:txBody>
          <a:bodyPr anchor="ctr">
            <a:normAutofit/>
          </a:bodyPr>
          <a:lstStyle/>
          <a:p>
            <a:r>
              <a:rPr lang="en-US" altLang="en-US" sz="3100" spc="-305" dirty="0"/>
              <a:t>Depth-First Strategy </a:t>
            </a:r>
            <a:r>
              <a:rPr lang="en-US" altLang="en-US" sz="3100" i="1" spc="-305" dirty="0" smtClean="0"/>
              <a:t>vs. </a:t>
            </a:r>
            <a:r>
              <a:rPr lang="en-US" altLang="en-US" sz="3100" spc="-305" dirty="0"/>
              <a:t>Breadth-First Strategy</a:t>
            </a:r>
          </a:p>
        </p:txBody>
      </p:sp>
      <p:sp>
        <p:nvSpPr>
          <p:cNvPr id="48" name="Slide Number Placeholder 5">
            <a:extLst>
              <a:ext uri="{FF2B5EF4-FFF2-40B4-BE49-F238E27FC236}">
                <a16:creationId xmlns:a16="http://schemas.microsoft.com/office/drawing/2014/main" id="{61D80071-E451-4B48-8FCD-36CC62D3DB21}"/>
              </a:ext>
            </a:extLst>
          </p:cNvPr>
          <p:cNvSpPr>
            <a:spLocks noGrp="1"/>
          </p:cNvSpPr>
          <p:nvPr>
            <p:ph type="sldNum" sz="quarter" idx="4294967295"/>
          </p:nvPr>
        </p:nvSpPr>
        <p:spPr/>
        <p:txBody>
          <a:bodyPr/>
          <a:lstStyle/>
          <a:p>
            <a:pPr>
              <a:spcAft>
                <a:spcPts val="600"/>
              </a:spcAft>
            </a:pPr>
            <a:r>
              <a:rPr lang="en-US" altLang="en-US" dirty="0"/>
              <a:t> </a:t>
            </a:r>
            <a:endParaRPr lang="en-US" altLang="en-US"/>
          </a:p>
        </p:txBody>
      </p:sp>
      <p:sp>
        <p:nvSpPr>
          <p:cNvPr id="2" name="Rectangle 1"/>
          <p:cNvSpPr/>
          <p:nvPr/>
        </p:nvSpPr>
        <p:spPr>
          <a:xfrm>
            <a:off x="1001485" y="5433020"/>
            <a:ext cx="9768114" cy="923330"/>
          </a:xfrm>
          <a:prstGeom prst="rect">
            <a:avLst/>
          </a:prstGeom>
        </p:spPr>
        <p:txBody>
          <a:bodyPr wrap="square">
            <a:spAutoFit/>
          </a:bodyPr>
          <a:lstStyle/>
          <a:p>
            <a:pPr algn="ctr"/>
            <a:r>
              <a:rPr lang="en-US" dirty="0">
                <a:solidFill>
                  <a:srgbClr val="6B6B6B"/>
                </a:solidFill>
                <a:latin typeface="sohne"/>
              </a:rPr>
              <a:t>Picture credit to </a:t>
            </a:r>
            <a:r>
              <a:rPr lang="en-US" u="sng" dirty="0">
                <a:latin typeface="sohne"/>
                <a:hlinkClick r:id="rId3"/>
              </a:rPr>
              <a:t>https://res.cloudinary.com/practicaldev/image/fetch/s---f65OlYQ--/c_imagga_scale,f_auto,fl_progressive,h_420,q_auto,w_1000/https://dev-to-uploads.s3.amazonaws.com/i/e2ru41fjhqs4ombbcedf.png</a:t>
            </a:r>
            <a:endParaRPr lang="en-US" dirty="0"/>
          </a:p>
        </p:txBody>
      </p:sp>
      <p:pic>
        <p:nvPicPr>
          <p:cNvPr id="20482" name="Picture 2" descr="https://miro.medium.com/v2/resize:fit:1050/1*fjiil9FYXuT-u-rt2Ufbj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9229" y="1234838"/>
            <a:ext cx="9572625" cy="402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48353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0A22231B-DC68-4EF3-987D-25A154CAE13F}"/>
              </a:ext>
            </a:extLst>
          </p:cNvPr>
          <p:cNvSpPr>
            <a:spLocks noGrp="1"/>
          </p:cNvSpPr>
          <p:nvPr>
            <p:ph type="sldNum" sz="quarter" idx="4294967295"/>
          </p:nvPr>
        </p:nvSpPr>
        <p:spPr/>
        <p:txBody>
          <a:bodyPr/>
          <a:lstStyle/>
          <a:p>
            <a:r>
              <a:rPr lang="en-US" altLang="en-US" dirty="0"/>
              <a:t> </a:t>
            </a:r>
          </a:p>
        </p:txBody>
      </p:sp>
      <p:sp>
        <p:nvSpPr>
          <p:cNvPr id="315394" name="Rectangle 2">
            <a:extLst>
              <a:ext uri="{FF2B5EF4-FFF2-40B4-BE49-F238E27FC236}">
                <a16:creationId xmlns:a16="http://schemas.microsoft.com/office/drawing/2014/main" id="{37436430-A308-42E2-A73D-D2349C7DE240}"/>
              </a:ext>
            </a:extLst>
          </p:cNvPr>
          <p:cNvSpPr>
            <a:spLocks noGrp="1" noChangeArrowheads="1"/>
          </p:cNvSpPr>
          <p:nvPr>
            <p:ph type="title"/>
          </p:nvPr>
        </p:nvSpPr>
        <p:spPr>
          <a:xfrm>
            <a:off x="2378868" y="589598"/>
            <a:ext cx="7434262" cy="492443"/>
          </a:xfrm>
        </p:spPr>
        <p:txBody>
          <a:bodyPr>
            <a:normAutofit fontScale="90000"/>
          </a:bodyPr>
          <a:lstStyle/>
          <a:p>
            <a:r>
              <a:rPr lang="en-US" altLang="en-US" spc="-305" dirty="0"/>
              <a:t>Depth-Limited </a:t>
            </a:r>
            <a:r>
              <a:rPr lang="en-US" altLang="en-US" spc="-305" dirty="0"/>
              <a:t>Strategy (</a:t>
            </a:r>
            <a:r>
              <a:rPr lang="en-US" spc="-305" dirty="0"/>
              <a:t>DLS)</a:t>
            </a:r>
            <a:endParaRPr lang="en-US" altLang="en-US" spc="-305" dirty="0"/>
          </a:p>
        </p:txBody>
      </p:sp>
      <p:sp>
        <p:nvSpPr>
          <p:cNvPr id="315395" name="Rectangle 3" descr="Rectangle: Click to edit Master text styles&#10;Second level&#10;Third level&#10;Fourth level&#10;Fifth level">
            <a:extLst>
              <a:ext uri="{FF2B5EF4-FFF2-40B4-BE49-F238E27FC236}">
                <a16:creationId xmlns:a16="http://schemas.microsoft.com/office/drawing/2014/main" id="{6E7B736D-E1CA-4F0F-9F33-ABD1AFF26319}"/>
              </a:ext>
            </a:extLst>
          </p:cNvPr>
          <p:cNvSpPr>
            <a:spLocks noGrp="1" noChangeArrowheads="1"/>
          </p:cNvSpPr>
          <p:nvPr>
            <p:ph type="body" idx="1"/>
          </p:nvPr>
        </p:nvSpPr>
        <p:spPr>
          <a:xfrm>
            <a:off x="1113184" y="1645921"/>
            <a:ext cx="9568068" cy="2714589"/>
          </a:xfrm>
        </p:spPr>
        <p:txBody>
          <a:bodyPr>
            <a:normAutofit fontScale="92500" lnSpcReduction="10000"/>
          </a:bodyPr>
          <a:lstStyle/>
          <a:p>
            <a:pPr>
              <a:lnSpc>
                <a:spcPct val="90000"/>
              </a:lnSpc>
            </a:pPr>
            <a:r>
              <a:rPr lang="en-US" altLang="en-US" dirty="0" smtClean="0"/>
              <a:t>Same as Depth-first </a:t>
            </a:r>
            <a:r>
              <a:rPr lang="en-US" altLang="en-US" dirty="0"/>
              <a:t>with </a:t>
            </a:r>
            <a:r>
              <a:rPr lang="en-US" altLang="en-US" b="1" dirty="0">
                <a:solidFill>
                  <a:srgbClr val="CC6600"/>
                </a:solidFill>
              </a:rPr>
              <a:t>depth cutoff</a:t>
            </a:r>
            <a:r>
              <a:rPr lang="en-US" altLang="en-US" b="1" dirty="0"/>
              <a:t> </a:t>
            </a:r>
            <a:r>
              <a:rPr lang="en-US" altLang="en-US" b="1" i="1" dirty="0">
                <a:solidFill>
                  <a:srgbClr val="008000"/>
                </a:solidFill>
              </a:rPr>
              <a:t>k</a:t>
            </a:r>
            <a:r>
              <a:rPr lang="en-US" altLang="en-US" dirty="0"/>
              <a:t> </a:t>
            </a:r>
            <a:r>
              <a:rPr lang="en-US" altLang="en-US" i="1" dirty="0"/>
              <a:t>(maximal depth below which nodes are not </a:t>
            </a:r>
            <a:r>
              <a:rPr lang="en-US" altLang="en-US" i="1" dirty="0" smtClean="0"/>
              <a:t>successors)</a:t>
            </a:r>
            <a:r>
              <a:rPr lang="en-US" altLang="en-US" dirty="0"/>
              <a:t/>
            </a:r>
            <a:br>
              <a:rPr lang="en-US" altLang="en-US" dirty="0"/>
            </a:br>
            <a:endParaRPr lang="en-US" altLang="en-US" dirty="0"/>
          </a:p>
          <a:p>
            <a:pPr>
              <a:lnSpc>
                <a:spcPct val="90000"/>
              </a:lnSpc>
            </a:pPr>
            <a:r>
              <a:rPr lang="en-US" altLang="en-US" dirty="0"/>
              <a:t>Three possible outcomes:</a:t>
            </a:r>
          </a:p>
          <a:p>
            <a:pPr marL="914400" lvl="1" indent="-457200"/>
            <a:r>
              <a:rPr lang="en-US" altLang="en-US" sz="2800" dirty="0"/>
              <a:t>Solution.</a:t>
            </a:r>
          </a:p>
          <a:p>
            <a:pPr marL="914400" lvl="1" indent="-457200"/>
            <a:r>
              <a:rPr lang="en-US" altLang="en-US" sz="2800" dirty="0"/>
              <a:t>Failure </a:t>
            </a:r>
            <a:r>
              <a:rPr lang="en-US" altLang="en-US" sz="2800" i="1" dirty="0"/>
              <a:t>(no solution)</a:t>
            </a:r>
            <a:r>
              <a:rPr lang="en-US" altLang="en-US" sz="2800" dirty="0"/>
              <a:t>.</a:t>
            </a:r>
          </a:p>
          <a:p>
            <a:pPr marL="914400" lvl="1" indent="-457200"/>
            <a:r>
              <a:rPr lang="en-US" altLang="en-US" sz="2800" dirty="0">
                <a:solidFill>
                  <a:srgbClr val="CC6600"/>
                </a:solidFill>
              </a:rPr>
              <a:t>Cutoff </a:t>
            </a:r>
            <a:r>
              <a:rPr lang="en-US" altLang="en-US" sz="2800" i="1" dirty="0">
                <a:solidFill>
                  <a:srgbClr val="CC6600"/>
                </a:solidFill>
              </a:rPr>
              <a:t>(no solution within cutoff)</a:t>
            </a:r>
            <a:r>
              <a:rPr lang="en-US" altLang="en-US" sz="2800" dirty="0">
                <a:solidFill>
                  <a:srgbClr val="CC6600"/>
                </a:solidFill>
              </a:rPr>
              <a:t>.</a:t>
            </a:r>
          </a:p>
        </p:txBody>
      </p:sp>
      <p:sp>
        <p:nvSpPr>
          <p:cNvPr id="5" name="Slide Number Placeholder 5">
            <a:extLst>
              <a:ext uri="{FF2B5EF4-FFF2-40B4-BE49-F238E27FC236}">
                <a16:creationId xmlns:a16="http://schemas.microsoft.com/office/drawing/2014/main" id="{6A59162A-4820-4F92-AFCB-E20C90CEBB46}"/>
              </a:ext>
            </a:extLst>
          </p:cNvPr>
          <p:cNvSpPr>
            <a:spLocks noGrp="1"/>
          </p:cNvSpPr>
          <p:nvPr>
            <p:ph type="sldNum" sz="quarter" idx="4294967295"/>
          </p:nvPr>
        </p:nvSpPr>
        <p:spPr>
          <a:xfrm>
            <a:off x="1524000" y="4136350"/>
            <a:ext cx="0" cy="0"/>
          </a:xfrm>
        </p:spPr>
        <p:txBody>
          <a:bodyPr/>
          <a:lstStyle/>
          <a:p>
            <a:r>
              <a:rPr lang="en-US" altLang="en-US" dirty="0"/>
              <a:t> </a:t>
            </a:r>
          </a:p>
        </p:txBody>
      </p:sp>
      <p:sp>
        <p:nvSpPr>
          <p:cNvPr id="7" name="Rectangle 2">
            <a:extLst>
              <a:ext uri="{FF2B5EF4-FFF2-40B4-BE49-F238E27FC236}">
                <a16:creationId xmlns:a16="http://schemas.microsoft.com/office/drawing/2014/main" id="{5DE34CDD-E23A-47E8-A201-926BA9AC6F4A}"/>
              </a:ext>
            </a:extLst>
          </p:cNvPr>
          <p:cNvSpPr txBox="1">
            <a:spLocks noChangeArrowheads="1"/>
          </p:cNvSpPr>
          <p:nvPr/>
        </p:nvSpPr>
        <p:spPr>
          <a:xfrm>
            <a:off x="1113184" y="4431947"/>
            <a:ext cx="8699946"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altLang="en-US" spc="-305" dirty="0"/>
              <a:t>Iterative-Deepening </a:t>
            </a:r>
            <a:r>
              <a:rPr lang="en-US" altLang="en-US" spc="-305" dirty="0" smtClean="0"/>
              <a:t>Strategy   (</a:t>
            </a:r>
            <a:r>
              <a:rPr lang="en-US" spc="-305" dirty="0" smtClean="0">
                <a:solidFill>
                  <a:srgbClr val="C00000"/>
                </a:solidFill>
              </a:rPr>
              <a:t>IDDFS</a:t>
            </a:r>
            <a:r>
              <a:rPr lang="en-US" spc="-305" dirty="0" smtClean="0"/>
              <a:t>)</a:t>
            </a:r>
            <a:endParaRPr lang="en-US" altLang="en-US" spc="-305" dirty="0"/>
          </a:p>
        </p:txBody>
      </p:sp>
      <p:sp>
        <p:nvSpPr>
          <p:cNvPr id="8" name="Rectangle 3" descr="Rectangle: Click to edit Master text styles&#10;Second level&#10;Third level&#10;Fourth level&#10;Fifth level">
            <a:extLst>
              <a:ext uri="{FF2B5EF4-FFF2-40B4-BE49-F238E27FC236}">
                <a16:creationId xmlns:a16="http://schemas.microsoft.com/office/drawing/2014/main" id="{9EA760C9-EF51-4DC0-B160-505E978F071C}"/>
              </a:ext>
            </a:extLst>
          </p:cNvPr>
          <p:cNvSpPr txBox="1">
            <a:spLocks noChangeArrowheads="1"/>
          </p:cNvSpPr>
          <p:nvPr/>
        </p:nvSpPr>
        <p:spPr>
          <a:xfrm>
            <a:off x="371061" y="4963799"/>
            <a:ext cx="11092069" cy="1631216"/>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None/>
            </a:pPr>
            <a:r>
              <a:rPr lang="en-US" sz="2600" dirty="0"/>
              <a:t>The iterative deepening algorithm is a combination of DFS and BFS algorithms</a:t>
            </a:r>
            <a:r>
              <a:rPr lang="en-US" dirty="0"/>
              <a:t>.</a:t>
            </a:r>
            <a:endParaRPr lang="en-US" altLang="en-US" sz="2800" b="1" kern="0" dirty="0" smtClean="0">
              <a:solidFill>
                <a:schemeClr val="tx2"/>
              </a:solidFill>
            </a:endParaRPr>
          </a:p>
          <a:p>
            <a:pPr>
              <a:buFont typeface="Wingdings" panose="05000000000000000000" pitchFamily="2" charset="2"/>
              <a:buNone/>
            </a:pPr>
            <a:endParaRPr lang="en-US" altLang="en-US" sz="2800" b="1" kern="0" dirty="0" smtClean="0">
              <a:solidFill>
                <a:schemeClr val="tx2"/>
              </a:solidFill>
            </a:endParaRPr>
          </a:p>
          <a:p>
            <a:pPr>
              <a:buFont typeface="Wingdings" panose="05000000000000000000" pitchFamily="2" charset="2"/>
              <a:buNone/>
            </a:pPr>
            <a:r>
              <a:rPr lang="en-US" altLang="en-US" sz="2800" b="1" kern="0" dirty="0">
                <a:solidFill>
                  <a:schemeClr val="tx2"/>
                </a:solidFill>
              </a:rPr>
              <a:t>	</a:t>
            </a:r>
            <a:r>
              <a:rPr lang="en-US" altLang="en-US" sz="2800" b="1" kern="0" dirty="0" smtClean="0">
                <a:solidFill>
                  <a:schemeClr val="tx2"/>
                </a:solidFill>
              </a:rPr>
              <a:t>Repeat </a:t>
            </a:r>
            <a:r>
              <a:rPr lang="en-US" altLang="en-US" sz="2800" b="1" kern="0" dirty="0">
                <a:solidFill>
                  <a:schemeClr val="tx2"/>
                </a:solidFill>
              </a:rPr>
              <a:t>for</a:t>
            </a:r>
            <a:r>
              <a:rPr lang="en-US" altLang="en-US" sz="2800" kern="0" dirty="0">
                <a:solidFill>
                  <a:schemeClr val="tx2"/>
                </a:solidFill>
              </a:rPr>
              <a:t> </a:t>
            </a:r>
            <a:r>
              <a:rPr lang="en-US" altLang="en-US" sz="2800" b="1" i="1" kern="0" dirty="0">
                <a:solidFill>
                  <a:srgbClr val="008000"/>
                </a:solidFill>
              </a:rPr>
              <a:t>k</a:t>
            </a:r>
            <a:r>
              <a:rPr lang="en-US" altLang="en-US" sz="2800" kern="0" dirty="0">
                <a:solidFill>
                  <a:schemeClr val="tx2"/>
                </a:solidFill>
              </a:rPr>
              <a:t> = 0, 1, 2, .. </a:t>
            </a:r>
            <a:r>
              <a:rPr lang="en-US" altLang="en-US" sz="2800" kern="0" dirty="0">
                <a:solidFill>
                  <a:schemeClr val="tx2"/>
                </a:solidFill>
              </a:rPr>
              <a:t>:</a:t>
            </a:r>
          </a:p>
          <a:p>
            <a:pPr lvl="1">
              <a:buFont typeface="Wingdings" panose="05000000000000000000" pitchFamily="2" charset="2"/>
              <a:buNone/>
            </a:pPr>
            <a:r>
              <a:rPr lang="en-US" altLang="en-US" sz="2400" kern="0" dirty="0" smtClean="0">
                <a:solidFill>
                  <a:schemeClr val="tx2"/>
                </a:solidFill>
              </a:rPr>
              <a:t>		-  Perform </a:t>
            </a:r>
            <a:r>
              <a:rPr lang="en-US" altLang="en-US" sz="2400" kern="0" dirty="0">
                <a:solidFill>
                  <a:schemeClr val="tx2"/>
                </a:solidFill>
              </a:rPr>
              <a:t>depth-first with depth cutoff </a:t>
            </a:r>
            <a:r>
              <a:rPr lang="en-US" altLang="en-US" sz="2400" b="1" i="1" kern="0" dirty="0">
                <a:solidFill>
                  <a:srgbClr val="008000"/>
                </a:solidFill>
              </a:rPr>
              <a:t>k</a:t>
            </a:r>
            <a:endParaRPr lang="en-US" altLang="en-US" sz="4000" b="1" i="1" kern="0" dirty="0">
              <a:solidFill>
                <a:schemeClr val="tx2"/>
              </a:solidFill>
            </a:endParaRPr>
          </a:p>
        </p:txBody>
      </p:sp>
    </p:spTree>
    <p:extLst>
      <p:ext uri="{BB962C8B-B14F-4D97-AF65-F5344CB8AC3E}">
        <p14:creationId xmlns:p14="http://schemas.microsoft.com/office/powerpoint/2010/main" val="103670638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Depth-Limited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120822"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838200" y="5658595"/>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a:off x="413137" y="1738774"/>
            <a:ext cx="5322356" cy="4984377"/>
          </a:xfrm>
          <a:custGeom>
            <a:avLst/>
            <a:gdLst>
              <a:gd name="connsiteX0" fmla="*/ 5274365 w 5274365"/>
              <a:gd name="connsiteY0" fmla="*/ 0 h 4471397"/>
              <a:gd name="connsiteX1" fmla="*/ 3617844 w 5274365"/>
              <a:gd name="connsiteY1" fmla="*/ 1272209 h 4471397"/>
              <a:gd name="connsiteX2" fmla="*/ 1974574 w 5274365"/>
              <a:gd name="connsiteY2" fmla="*/ 2014331 h 4471397"/>
              <a:gd name="connsiteX3" fmla="*/ 1577009 w 5274365"/>
              <a:gd name="connsiteY3" fmla="*/ 4306957 h 4471397"/>
              <a:gd name="connsiteX4" fmla="*/ 0 w 5274365"/>
              <a:gd name="connsiteY4" fmla="*/ 4108174 h 4471397"/>
              <a:gd name="connsiteX0" fmla="*/ 4606725 w 4606725"/>
              <a:gd name="connsiteY0" fmla="*/ 0 h 4846932"/>
              <a:gd name="connsiteX1" fmla="*/ 3617844 w 4606725"/>
              <a:gd name="connsiteY1" fmla="*/ 1647744 h 4846932"/>
              <a:gd name="connsiteX2" fmla="*/ 1974574 w 4606725"/>
              <a:gd name="connsiteY2" fmla="*/ 2389866 h 4846932"/>
              <a:gd name="connsiteX3" fmla="*/ 1577009 w 4606725"/>
              <a:gd name="connsiteY3" fmla="*/ 4682492 h 4846932"/>
              <a:gd name="connsiteX4" fmla="*/ 0 w 4606725"/>
              <a:gd name="connsiteY4" fmla="*/ 4483709 h 4846932"/>
              <a:gd name="connsiteX0" fmla="*/ 4606725 w 4816039"/>
              <a:gd name="connsiteY0" fmla="*/ 0 h 4846932"/>
              <a:gd name="connsiteX1" fmla="*/ 3617844 w 4816039"/>
              <a:gd name="connsiteY1" fmla="*/ 1647744 h 4846932"/>
              <a:gd name="connsiteX2" fmla="*/ 1974574 w 4816039"/>
              <a:gd name="connsiteY2" fmla="*/ 2389866 h 4846932"/>
              <a:gd name="connsiteX3" fmla="*/ 1577009 w 4816039"/>
              <a:gd name="connsiteY3" fmla="*/ 4682492 h 4846932"/>
              <a:gd name="connsiteX4" fmla="*/ 0 w 4816039"/>
              <a:gd name="connsiteY4" fmla="*/ 4483709 h 4846932"/>
              <a:gd name="connsiteX0" fmla="*/ 3858967 w 4178202"/>
              <a:gd name="connsiteY0" fmla="*/ 0 h 4771825"/>
              <a:gd name="connsiteX1" fmla="*/ 3617844 w 4178202"/>
              <a:gd name="connsiteY1" fmla="*/ 1572637 h 4771825"/>
              <a:gd name="connsiteX2" fmla="*/ 1974574 w 4178202"/>
              <a:gd name="connsiteY2" fmla="*/ 2314759 h 4771825"/>
              <a:gd name="connsiteX3" fmla="*/ 1577009 w 4178202"/>
              <a:gd name="connsiteY3" fmla="*/ 4607385 h 4771825"/>
              <a:gd name="connsiteX4" fmla="*/ 0 w 4178202"/>
              <a:gd name="connsiteY4" fmla="*/ 4408602 h 4771825"/>
              <a:gd name="connsiteX0" fmla="*/ 3858967 w 4635161"/>
              <a:gd name="connsiteY0" fmla="*/ 0 h 4771825"/>
              <a:gd name="connsiteX1" fmla="*/ 3617844 w 4635161"/>
              <a:gd name="connsiteY1" fmla="*/ 1572637 h 4771825"/>
              <a:gd name="connsiteX2" fmla="*/ 1974574 w 4635161"/>
              <a:gd name="connsiteY2" fmla="*/ 2314759 h 4771825"/>
              <a:gd name="connsiteX3" fmla="*/ 1577009 w 4635161"/>
              <a:gd name="connsiteY3" fmla="*/ 4607385 h 4771825"/>
              <a:gd name="connsiteX4" fmla="*/ 0 w 4635161"/>
              <a:gd name="connsiteY4" fmla="*/ 4408602 h 4771825"/>
              <a:gd name="connsiteX0" fmla="*/ 3858967 w 4991236"/>
              <a:gd name="connsiteY0" fmla="*/ 0 h 4771825"/>
              <a:gd name="connsiteX1" fmla="*/ 3617844 w 4991236"/>
              <a:gd name="connsiteY1" fmla="*/ 1572637 h 4771825"/>
              <a:gd name="connsiteX2" fmla="*/ 1974574 w 4991236"/>
              <a:gd name="connsiteY2" fmla="*/ 2314759 h 4771825"/>
              <a:gd name="connsiteX3" fmla="*/ 1577009 w 4991236"/>
              <a:gd name="connsiteY3" fmla="*/ 4607385 h 4771825"/>
              <a:gd name="connsiteX4" fmla="*/ 0 w 4991236"/>
              <a:gd name="connsiteY4" fmla="*/ 4408602 h 4771825"/>
              <a:gd name="connsiteX0" fmla="*/ 4339668 w 5471937"/>
              <a:gd name="connsiteY0" fmla="*/ 0 h 4728382"/>
              <a:gd name="connsiteX1" fmla="*/ 4098545 w 5471937"/>
              <a:gd name="connsiteY1" fmla="*/ 1572637 h 4728382"/>
              <a:gd name="connsiteX2" fmla="*/ 2455275 w 5471937"/>
              <a:gd name="connsiteY2" fmla="*/ 2314759 h 4728382"/>
              <a:gd name="connsiteX3" fmla="*/ 2057710 w 5471937"/>
              <a:gd name="connsiteY3" fmla="*/ 4607385 h 4728382"/>
              <a:gd name="connsiteX4" fmla="*/ 0 w 5471937"/>
              <a:gd name="connsiteY4" fmla="*/ 4258387 h 4728382"/>
              <a:gd name="connsiteX0" fmla="*/ 4339668 w 5471937"/>
              <a:gd name="connsiteY0" fmla="*/ 0 h 4745548"/>
              <a:gd name="connsiteX1" fmla="*/ 4098545 w 5471937"/>
              <a:gd name="connsiteY1" fmla="*/ 1572637 h 4745548"/>
              <a:gd name="connsiteX2" fmla="*/ 2455275 w 5471937"/>
              <a:gd name="connsiteY2" fmla="*/ 2314759 h 4745548"/>
              <a:gd name="connsiteX3" fmla="*/ 2057710 w 5471937"/>
              <a:gd name="connsiteY3" fmla="*/ 4607385 h 4745548"/>
              <a:gd name="connsiteX4" fmla="*/ 0 w 5471937"/>
              <a:gd name="connsiteY4" fmla="*/ 4258387 h 4745548"/>
              <a:gd name="connsiteX0" fmla="*/ 4219493 w 5351762"/>
              <a:gd name="connsiteY0" fmla="*/ 0 h 4679291"/>
              <a:gd name="connsiteX1" fmla="*/ 3978370 w 5351762"/>
              <a:gd name="connsiteY1" fmla="*/ 1572637 h 4679291"/>
              <a:gd name="connsiteX2" fmla="*/ 2335100 w 5351762"/>
              <a:gd name="connsiteY2" fmla="*/ 2314759 h 4679291"/>
              <a:gd name="connsiteX3" fmla="*/ 1937535 w 5351762"/>
              <a:gd name="connsiteY3" fmla="*/ 4607385 h 4679291"/>
              <a:gd name="connsiteX4" fmla="*/ 0 w 5351762"/>
              <a:gd name="connsiteY4" fmla="*/ 3945442 h 4679291"/>
              <a:gd name="connsiteX0" fmla="*/ 4230509 w 5362778"/>
              <a:gd name="connsiteY0" fmla="*/ 0 h 4708181"/>
              <a:gd name="connsiteX1" fmla="*/ 3989386 w 5362778"/>
              <a:gd name="connsiteY1" fmla="*/ 1572637 h 4708181"/>
              <a:gd name="connsiteX2" fmla="*/ 2346116 w 5362778"/>
              <a:gd name="connsiteY2" fmla="*/ 2314759 h 4708181"/>
              <a:gd name="connsiteX3" fmla="*/ 1948551 w 5362778"/>
              <a:gd name="connsiteY3" fmla="*/ 4607385 h 4708181"/>
              <a:gd name="connsiteX4" fmla="*/ 11016 w 5362778"/>
              <a:gd name="connsiteY4" fmla="*/ 3945442 h 4708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778" h="4708181">
                <a:moveTo>
                  <a:pt x="4230509" y="0"/>
                </a:moveTo>
                <a:cubicBezTo>
                  <a:pt x="6761734" y="881331"/>
                  <a:pt x="4303452" y="1186844"/>
                  <a:pt x="3989386" y="1572637"/>
                </a:cubicBezTo>
                <a:cubicBezTo>
                  <a:pt x="3675321" y="1958430"/>
                  <a:pt x="2686255" y="1808968"/>
                  <a:pt x="2346116" y="2314759"/>
                </a:cubicBezTo>
                <a:cubicBezTo>
                  <a:pt x="2005977" y="2820550"/>
                  <a:pt x="2337734" y="4335605"/>
                  <a:pt x="1948551" y="4607385"/>
                </a:cubicBezTo>
                <a:cubicBezTo>
                  <a:pt x="1559368" y="4879165"/>
                  <a:pt x="-152843" y="4582337"/>
                  <a:pt x="11016" y="3945442"/>
                </a:cubicBezTo>
              </a:path>
            </a:pathLst>
          </a:custGeom>
          <a:ln w="76200">
            <a:prstDash val="dash"/>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0767556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Iterative-Deepening Strategy   (</a:t>
            </a:r>
            <a:r>
              <a:rPr lang="en-US" spc="-305" dirty="0">
                <a:solidFill>
                  <a:srgbClr val="C00000"/>
                </a:solidFill>
              </a:rPr>
              <a:t>IDDFS</a:t>
            </a:r>
            <a:r>
              <a:rPr lang="en-US" spc="-305" dirty="0"/>
              <a:t>)</a:t>
            </a:r>
            <a:endParaRPr lang="en-US" altLang="en-US" spc="-305"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13" name="Freeform 12"/>
          <p:cNvSpPr/>
          <p:nvPr/>
        </p:nvSpPr>
        <p:spPr>
          <a:xfrm>
            <a:off x="1855304" y="2001078"/>
            <a:ext cx="5654335" cy="1077994"/>
          </a:xfrm>
          <a:custGeom>
            <a:avLst/>
            <a:gdLst>
              <a:gd name="connsiteX0" fmla="*/ 0 w 5654335"/>
              <a:gd name="connsiteY0" fmla="*/ 490331 h 1077994"/>
              <a:gd name="connsiteX1" fmla="*/ 2796209 w 5654335"/>
              <a:gd name="connsiteY1" fmla="*/ 1073426 h 1077994"/>
              <a:gd name="connsiteX2" fmla="*/ 5287618 w 5654335"/>
              <a:gd name="connsiteY2" fmla="*/ 212035 h 1077994"/>
              <a:gd name="connsiteX3" fmla="*/ 5592418 w 5654335"/>
              <a:gd name="connsiteY3" fmla="*/ 0 h 1077994"/>
            </a:gdLst>
            <a:ahLst/>
            <a:cxnLst>
              <a:cxn ang="0">
                <a:pos x="connsiteX0" y="connsiteY0"/>
              </a:cxn>
              <a:cxn ang="0">
                <a:pos x="connsiteX1" y="connsiteY1"/>
              </a:cxn>
              <a:cxn ang="0">
                <a:pos x="connsiteX2" y="connsiteY2"/>
              </a:cxn>
              <a:cxn ang="0">
                <a:pos x="connsiteX3" y="connsiteY3"/>
              </a:cxn>
            </a:cxnLst>
            <a:rect l="l" t="t" r="r" b="b"/>
            <a:pathLst>
              <a:path w="5654335" h="1077994">
                <a:moveTo>
                  <a:pt x="0" y="490331"/>
                </a:moveTo>
                <a:cubicBezTo>
                  <a:pt x="957469" y="805070"/>
                  <a:pt x="1914939" y="1119809"/>
                  <a:pt x="2796209" y="1073426"/>
                </a:cubicBezTo>
                <a:cubicBezTo>
                  <a:pt x="3677479" y="1027043"/>
                  <a:pt x="4821583" y="390939"/>
                  <a:pt x="5287618" y="212035"/>
                </a:cubicBezTo>
                <a:cubicBezTo>
                  <a:pt x="5753653" y="33131"/>
                  <a:pt x="5673035" y="16565"/>
                  <a:pt x="5592418" y="0"/>
                </a:cubicBezTo>
              </a:path>
            </a:pathLst>
          </a:custGeom>
          <a:noFill/>
          <a:ln w="5715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p:nvPr/>
        </p:nvSpPr>
        <p:spPr>
          <a:xfrm>
            <a:off x="722216" y="4615523"/>
            <a:ext cx="7227028" cy="844242"/>
          </a:xfrm>
          <a:custGeom>
            <a:avLst/>
            <a:gdLst>
              <a:gd name="connsiteX0" fmla="*/ 0 w 5654335"/>
              <a:gd name="connsiteY0" fmla="*/ 490331 h 1077994"/>
              <a:gd name="connsiteX1" fmla="*/ 2796209 w 5654335"/>
              <a:gd name="connsiteY1" fmla="*/ 1073426 h 1077994"/>
              <a:gd name="connsiteX2" fmla="*/ 5287618 w 5654335"/>
              <a:gd name="connsiteY2" fmla="*/ 212035 h 1077994"/>
              <a:gd name="connsiteX3" fmla="*/ 5592418 w 5654335"/>
              <a:gd name="connsiteY3" fmla="*/ 0 h 1077994"/>
              <a:gd name="connsiteX0" fmla="*/ 0 w 6069029"/>
              <a:gd name="connsiteY0" fmla="*/ 294863 h 882526"/>
              <a:gd name="connsiteX1" fmla="*/ 2796209 w 6069029"/>
              <a:gd name="connsiteY1" fmla="*/ 877958 h 882526"/>
              <a:gd name="connsiteX2" fmla="*/ 5287618 w 6069029"/>
              <a:gd name="connsiteY2" fmla="*/ 16567 h 882526"/>
              <a:gd name="connsiteX3" fmla="*/ 6056244 w 6069029"/>
              <a:gd name="connsiteY3" fmla="*/ 281610 h 882526"/>
              <a:gd name="connsiteX0" fmla="*/ 0 w 6106314"/>
              <a:gd name="connsiteY0" fmla="*/ 13253 h 599164"/>
              <a:gd name="connsiteX1" fmla="*/ 2796209 w 6106314"/>
              <a:gd name="connsiteY1" fmla="*/ 596348 h 599164"/>
              <a:gd name="connsiteX2" fmla="*/ 5645426 w 6106314"/>
              <a:gd name="connsiteY2" fmla="*/ 225287 h 599164"/>
              <a:gd name="connsiteX3" fmla="*/ 6056244 w 6106314"/>
              <a:gd name="connsiteY3" fmla="*/ 0 h 599164"/>
              <a:gd name="connsiteX0" fmla="*/ 0 w 6296496"/>
              <a:gd name="connsiteY0" fmla="*/ 86770 h 702872"/>
              <a:gd name="connsiteX1" fmla="*/ 2796209 w 6296496"/>
              <a:gd name="connsiteY1" fmla="*/ 669865 h 702872"/>
              <a:gd name="connsiteX2" fmla="*/ 5645426 w 6296496"/>
              <a:gd name="connsiteY2" fmla="*/ 298804 h 702872"/>
              <a:gd name="connsiteX3" fmla="*/ 6056244 w 6296496"/>
              <a:gd name="connsiteY3" fmla="*/ 73517 h 702872"/>
              <a:gd name="connsiteX0" fmla="*/ 0 w 7184391"/>
              <a:gd name="connsiteY0" fmla="*/ 0 h 772659"/>
              <a:gd name="connsiteX1" fmla="*/ 3684104 w 7184391"/>
              <a:gd name="connsiteY1" fmla="*/ 728869 h 772659"/>
              <a:gd name="connsiteX2" fmla="*/ 6533321 w 7184391"/>
              <a:gd name="connsiteY2" fmla="*/ 357808 h 772659"/>
              <a:gd name="connsiteX3" fmla="*/ 6944139 w 7184391"/>
              <a:gd name="connsiteY3" fmla="*/ 132521 h 772659"/>
              <a:gd name="connsiteX0" fmla="*/ 0 w 6992777"/>
              <a:gd name="connsiteY0" fmla="*/ 0 h 542812"/>
              <a:gd name="connsiteX1" fmla="*/ 3723861 w 6992777"/>
              <a:gd name="connsiteY1" fmla="*/ 530086 h 542812"/>
              <a:gd name="connsiteX2" fmla="*/ 6533321 w 6992777"/>
              <a:gd name="connsiteY2" fmla="*/ 357808 h 542812"/>
              <a:gd name="connsiteX3" fmla="*/ 6944139 w 6992777"/>
              <a:gd name="connsiteY3" fmla="*/ 132521 h 542812"/>
              <a:gd name="connsiteX0" fmla="*/ 0 w 7240252"/>
              <a:gd name="connsiteY0" fmla="*/ 278296 h 826314"/>
              <a:gd name="connsiteX1" fmla="*/ 3723861 w 7240252"/>
              <a:gd name="connsiteY1" fmla="*/ 808382 h 826314"/>
              <a:gd name="connsiteX2" fmla="*/ 6533321 w 7240252"/>
              <a:gd name="connsiteY2" fmla="*/ 636104 h 826314"/>
              <a:gd name="connsiteX3" fmla="*/ 7222435 w 7240252"/>
              <a:gd name="connsiteY3" fmla="*/ 0 h 826314"/>
              <a:gd name="connsiteX0" fmla="*/ 0 w 7227000"/>
              <a:gd name="connsiteY0" fmla="*/ 13252 h 844242"/>
              <a:gd name="connsiteX1" fmla="*/ 3710609 w 7227000"/>
              <a:gd name="connsiteY1" fmla="*/ 808382 h 844242"/>
              <a:gd name="connsiteX2" fmla="*/ 6520069 w 7227000"/>
              <a:gd name="connsiteY2" fmla="*/ 636104 h 844242"/>
              <a:gd name="connsiteX3" fmla="*/ 7209183 w 7227000"/>
              <a:gd name="connsiteY3" fmla="*/ 0 h 844242"/>
              <a:gd name="connsiteX0" fmla="*/ 28 w 7227028"/>
              <a:gd name="connsiteY0" fmla="*/ 13252 h 844242"/>
              <a:gd name="connsiteX1" fmla="*/ 3710637 w 7227028"/>
              <a:gd name="connsiteY1" fmla="*/ 808382 h 844242"/>
              <a:gd name="connsiteX2" fmla="*/ 6520097 w 7227028"/>
              <a:gd name="connsiteY2" fmla="*/ 636104 h 844242"/>
              <a:gd name="connsiteX3" fmla="*/ 7209211 w 7227028"/>
              <a:gd name="connsiteY3" fmla="*/ 0 h 844242"/>
            </a:gdLst>
            <a:ahLst/>
            <a:cxnLst>
              <a:cxn ang="0">
                <a:pos x="connsiteX0" y="connsiteY0"/>
              </a:cxn>
              <a:cxn ang="0">
                <a:pos x="connsiteX1" y="connsiteY1"/>
              </a:cxn>
              <a:cxn ang="0">
                <a:pos x="connsiteX2" y="connsiteY2"/>
              </a:cxn>
              <a:cxn ang="0">
                <a:pos x="connsiteX3" y="connsiteY3"/>
              </a:cxn>
            </a:cxnLst>
            <a:rect l="l" t="t" r="r" b="b"/>
            <a:pathLst>
              <a:path w="7227028" h="844242">
                <a:moveTo>
                  <a:pt x="28" y="13252"/>
                </a:moveTo>
                <a:cubicBezTo>
                  <a:pt x="-9912" y="778565"/>
                  <a:pt x="2623959" y="704573"/>
                  <a:pt x="3710637" y="808382"/>
                </a:cubicBezTo>
                <a:cubicBezTo>
                  <a:pt x="4797315" y="912191"/>
                  <a:pt x="5937001" y="770834"/>
                  <a:pt x="6520097" y="636104"/>
                </a:cubicBezTo>
                <a:cubicBezTo>
                  <a:pt x="7103193" y="501374"/>
                  <a:pt x="7289828" y="16565"/>
                  <a:pt x="7209211" y="0"/>
                </a:cubicBezTo>
              </a:path>
            </a:pathLst>
          </a:custGeom>
          <a:noFill/>
          <a:ln w="5715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a:off x="1184559" y="3447394"/>
            <a:ext cx="6396325" cy="757695"/>
          </a:xfrm>
          <a:custGeom>
            <a:avLst/>
            <a:gdLst>
              <a:gd name="connsiteX0" fmla="*/ 0 w 5654335"/>
              <a:gd name="connsiteY0" fmla="*/ 490331 h 1077994"/>
              <a:gd name="connsiteX1" fmla="*/ 2796209 w 5654335"/>
              <a:gd name="connsiteY1" fmla="*/ 1073426 h 1077994"/>
              <a:gd name="connsiteX2" fmla="*/ 5287618 w 5654335"/>
              <a:gd name="connsiteY2" fmla="*/ 212035 h 1077994"/>
              <a:gd name="connsiteX3" fmla="*/ 5592418 w 5654335"/>
              <a:gd name="connsiteY3" fmla="*/ 0 h 1077994"/>
              <a:gd name="connsiteX0" fmla="*/ 0 w 6171170"/>
              <a:gd name="connsiteY0" fmla="*/ 132522 h 1073612"/>
              <a:gd name="connsiteX1" fmla="*/ 3313044 w 6171170"/>
              <a:gd name="connsiteY1" fmla="*/ 1073426 h 1073612"/>
              <a:gd name="connsiteX2" fmla="*/ 5804453 w 6171170"/>
              <a:gd name="connsiteY2" fmla="*/ 212035 h 1073612"/>
              <a:gd name="connsiteX3" fmla="*/ 6109253 w 6171170"/>
              <a:gd name="connsiteY3" fmla="*/ 0 h 1073612"/>
              <a:gd name="connsiteX0" fmla="*/ 0 w 6171170"/>
              <a:gd name="connsiteY0" fmla="*/ 132522 h 1073612"/>
              <a:gd name="connsiteX1" fmla="*/ 3313044 w 6171170"/>
              <a:gd name="connsiteY1" fmla="*/ 1073426 h 1073612"/>
              <a:gd name="connsiteX2" fmla="*/ 5804453 w 6171170"/>
              <a:gd name="connsiteY2" fmla="*/ 212035 h 1073612"/>
              <a:gd name="connsiteX3" fmla="*/ 6109253 w 6171170"/>
              <a:gd name="connsiteY3" fmla="*/ 0 h 1073612"/>
              <a:gd name="connsiteX0" fmla="*/ 0 w 6178650"/>
              <a:gd name="connsiteY0" fmla="*/ 132522 h 874887"/>
              <a:gd name="connsiteX1" fmla="*/ 3154018 w 6178650"/>
              <a:gd name="connsiteY1" fmla="*/ 874643 h 874887"/>
              <a:gd name="connsiteX2" fmla="*/ 5804453 w 6178650"/>
              <a:gd name="connsiteY2" fmla="*/ 212035 h 874887"/>
              <a:gd name="connsiteX3" fmla="*/ 6109253 w 6178650"/>
              <a:gd name="connsiteY3" fmla="*/ 0 h 874887"/>
              <a:gd name="connsiteX0" fmla="*/ 0 w 6277156"/>
              <a:gd name="connsiteY0" fmla="*/ 132522 h 877068"/>
              <a:gd name="connsiteX1" fmla="*/ 3154018 w 6277156"/>
              <a:gd name="connsiteY1" fmla="*/ 874643 h 877068"/>
              <a:gd name="connsiteX2" fmla="*/ 6003235 w 6277156"/>
              <a:gd name="connsiteY2" fmla="*/ 357809 h 877068"/>
              <a:gd name="connsiteX3" fmla="*/ 6109253 w 6277156"/>
              <a:gd name="connsiteY3" fmla="*/ 0 h 877068"/>
              <a:gd name="connsiteX0" fmla="*/ 0 w 6396325"/>
              <a:gd name="connsiteY0" fmla="*/ 13253 h 757695"/>
              <a:gd name="connsiteX1" fmla="*/ 3154018 w 6396325"/>
              <a:gd name="connsiteY1" fmla="*/ 755374 h 757695"/>
              <a:gd name="connsiteX2" fmla="*/ 6003235 w 6396325"/>
              <a:gd name="connsiteY2" fmla="*/ 238540 h 757695"/>
              <a:gd name="connsiteX3" fmla="*/ 6321288 w 6396325"/>
              <a:gd name="connsiteY3" fmla="*/ 0 h 757695"/>
            </a:gdLst>
            <a:ahLst/>
            <a:cxnLst>
              <a:cxn ang="0">
                <a:pos x="connsiteX0" y="connsiteY0"/>
              </a:cxn>
              <a:cxn ang="0">
                <a:pos x="connsiteX1" y="connsiteY1"/>
              </a:cxn>
              <a:cxn ang="0">
                <a:pos x="connsiteX2" y="connsiteY2"/>
              </a:cxn>
              <a:cxn ang="0">
                <a:pos x="connsiteX3" y="connsiteY3"/>
              </a:cxn>
            </a:cxnLst>
            <a:rect l="l" t="t" r="r" b="b"/>
            <a:pathLst>
              <a:path w="6396325" h="757695">
                <a:moveTo>
                  <a:pt x="0" y="13253"/>
                </a:moveTo>
                <a:cubicBezTo>
                  <a:pt x="705678" y="619540"/>
                  <a:pt x="2153479" y="717826"/>
                  <a:pt x="3154018" y="755374"/>
                </a:cubicBezTo>
                <a:cubicBezTo>
                  <a:pt x="4154557" y="792922"/>
                  <a:pt x="5475357" y="364436"/>
                  <a:pt x="6003235" y="238540"/>
                </a:cubicBezTo>
                <a:cubicBezTo>
                  <a:pt x="6531113" y="112644"/>
                  <a:pt x="6401905" y="16565"/>
                  <a:pt x="6321288" y="0"/>
                </a:cubicBezTo>
              </a:path>
            </a:pathLst>
          </a:custGeom>
          <a:noFill/>
          <a:ln w="5715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7699513" y="1690688"/>
            <a:ext cx="2372139" cy="461665"/>
          </a:xfrm>
          <a:prstGeom prst="rect">
            <a:avLst/>
          </a:prstGeom>
          <a:noFill/>
        </p:spPr>
        <p:txBody>
          <a:bodyPr wrap="square" rtlCol="0">
            <a:spAutoFit/>
          </a:bodyPr>
          <a:lstStyle/>
          <a:p>
            <a:r>
              <a:rPr lang="en-US" sz="2400" b="1" dirty="0"/>
              <a:t>1'st Iteration</a:t>
            </a:r>
            <a:endParaRPr lang="en-US" sz="2400" b="1" dirty="0"/>
          </a:p>
        </p:txBody>
      </p:sp>
      <p:sp>
        <p:nvSpPr>
          <p:cNvPr id="18" name="TextBox 17"/>
          <p:cNvSpPr txBox="1"/>
          <p:nvPr/>
        </p:nvSpPr>
        <p:spPr>
          <a:xfrm>
            <a:off x="7699513" y="3153105"/>
            <a:ext cx="2372139" cy="461665"/>
          </a:xfrm>
          <a:prstGeom prst="rect">
            <a:avLst/>
          </a:prstGeom>
          <a:noFill/>
        </p:spPr>
        <p:txBody>
          <a:bodyPr wrap="square" rtlCol="0">
            <a:spAutoFit/>
          </a:bodyPr>
          <a:lstStyle/>
          <a:p>
            <a:r>
              <a:rPr lang="en-US" sz="2400" b="1" dirty="0" smtClean="0"/>
              <a:t>2‘nd </a:t>
            </a:r>
            <a:r>
              <a:rPr lang="en-US" sz="2400" b="1" dirty="0"/>
              <a:t>Iteration</a:t>
            </a:r>
            <a:endParaRPr lang="en-US" sz="2400" b="1" dirty="0"/>
          </a:p>
        </p:txBody>
      </p:sp>
      <p:sp>
        <p:nvSpPr>
          <p:cNvPr id="19" name="TextBox 18"/>
          <p:cNvSpPr txBox="1"/>
          <p:nvPr/>
        </p:nvSpPr>
        <p:spPr>
          <a:xfrm>
            <a:off x="7949244" y="4276258"/>
            <a:ext cx="2372139" cy="461665"/>
          </a:xfrm>
          <a:prstGeom prst="rect">
            <a:avLst/>
          </a:prstGeom>
          <a:noFill/>
        </p:spPr>
        <p:txBody>
          <a:bodyPr wrap="square" rtlCol="0">
            <a:spAutoFit/>
          </a:bodyPr>
          <a:lstStyle/>
          <a:p>
            <a:r>
              <a:rPr lang="en-US" sz="2400" b="1" dirty="0" smtClean="0"/>
              <a:t>3‘rd </a:t>
            </a:r>
            <a:r>
              <a:rPr lang="en-US" sz="2400" b="1" dirty="0"/>
              <a:t>Iteration</a:t>
            </a:r>
            <a:endParaRPr lang="en-US" sz="2400" b="1" dirty="0"/>
          </a:p>
        </p:txBody>
      </p:sp>
    </p:spTree>
    <p:extLst>
      <p:ext uri="{BB962C8B-B14F-4D97-AF65-F5344CB8AC3E}">
        <p14:creationId xmlns:p14="http://schemas.microsoft.com/office/powerpoint/2010/main" val="3805793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4" grpId="0"/>
      <p:bldP spid="18" grpId="0"/>
      <p:bldP spid="1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Bidirectional Search </a:t>
            </a:r>
            <a:r>
              <a:rPr lang="en-US" altLang="en-US" spc="-305" dirty="0"/>
              <a:t>Strategy</a:t>
            </a:r>
            <a:endParaRPr lang="en-US" dirty="0"/>
          </a:p>
        </p:txBody>
      </p:sp>
      <p:sp>
        <p:nvSpPr>
          <p:cNvPr id="3" name="Content Placeholder 2"/>
          <p:cNvSpPr>
            <a:spLocks noGrp="1"/>
          </p:cNvSpPr>
          <p:nvPr>
            <p:ph idx="1"/>
          </p:nvPr>
        </p:nvSpPr>
        <p:spPr>
          <a:xfrm>
            <a:off x="838200" y="1690688"/>
            <a:ext cx="5668617" cy="4351338"/>
          </a:xfrm>
        </p:spPr>
        <p:txBody>
          <a:bodyPr>
            <a:normAutofit fontScale="92500" lnSpcReduction="20000"/>
          </a:bodyPr>
          <a:lstStyle/>
          <a:p>
            <a:pPr algn="just"/>
            <a:r>
              <a:rPr lang="en-US" dirty="0"/>
              <a:t>The bidirectional search algorithm operates by conducting two concurrent searches.</a:t>
            </a:r>
          </a:p>
          <a:p>
            <a:pPr algn="just"/>
            <a:r>
              <a:rPr lang="en-US" dirty="0"/>
              <a:t>One search, known as the forward-search, originates from the initial state.</a:t>
            </a:r>
          </a:p>
          <a:p>
            <a:pPr algn="just"/>
            <a:r>
              <a:rPr lang="en-US" dirty="0"/>
              <a:t>The other search, referred to as the backward-search, originates from the goal node.</a:t>
            </a:r>
          </a:p>
          <a:p>
            <a:pPr algn="just"/>
            <a:r>
              <a:rPr lang="en-US" dirty="0"/>
              <a:t>These searches progress independently towards the goal node.</a:t>
            </a:r>
          </a:p>
          <a:p>
            <a:pPr algn="just"/>
            <a:r>
              <a:rPr lang="en-US" dirty="0"/>
              <a:t>The algorithm terminates when the paths from the initial state and the goal node intersect.</a:t>
            </a:r>
          </a:p>
          <a:p>
            <a:pPr algn="just"/>
            <a:endParaRPr lang="en-US" dirty="0"/>
          </a:p>
        </p:txBody>
      </p:sp>
      <p:pic>
        <p:nvPicPr>
          <p:cNvPr id="36866" name="Picture 2" descr="Bidirectional Search - GeeksforGee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9341" y="3074504"/>
            <a:ext cx="5344146" cy="256995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p:nvPr/>
        </p:nvCxnSpPr>
        <p:spPr>
          <a:xfrm>
            <a:off x="9303026" y="3485322"/>
            <a:ext cx="13252" cy="1524000"/>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160315" y="2725473"/>
            <a:ext cx="1028372" cy="584775"/>
          </a:xfrm>
          <a:prstGeom prst="rect">
            <a:avLst/>
          </a:prstGeom>
        </p:spPr>
        <p:txBody>
          <a:bodyPr wrap="square">
            <a:spAutoFit/>
          </a:bodyPr>
          <a:lstStyle/>
          <a:p>
            <a:r>
              <a:rPr lang="en-US" altLang="en-US" sz="3200" spc="-305" dirty="0" smtClean="0"/>
              <a:t>Goal</a:t>
            </a:r>
            <a:endParaRPr lang="en-US" sz="3200" dirty="0"/>
          </a:p>
        </p:txBody>
      </p:sp>
      <p:sp>
        <p:nvSpPr>
          <p:cNvPr id="12" name="Rectangle 11"/>
          <p:cNvSpPr/>
          <p:nvPr/>
        </p:nvSpPr>
        <p:spPr>
          <a:xfrm>
            <a:off x="6554956" y="2782116"/>
            <a:ext cx="1028372" cy="584775"/>
          </a:xfrm>
          <a:prstGeom prst="rect">
            <a:avLst/>
          </a:prstGeom>
        </p:spPr>
        <p:txBody>
          <a:bodyPr wrap="square">
            <a:spAutoFit/>
          </a:bodyPr>
          <a:lstStyle/>
          <a:p>
            <a:r>
              <a:rPr lang="en-US" altLang="en-US" sz="3200" spc="-305" dirty="0" smtClean="0"/>
              <a:t>Initial</a:t>
            </a:r>
            <a:endParaRPr lang="en-US" sz="3200" dirty="0"/>
          </a:p>
        </p:txBody>
      </p:sp>
      <p:cxnSp>
        <p:nvCxnSpPr>
          <p:cNvPr id="13" name="Curved Connector 12"/>
          <p:cNvCxnSpPr/>
          <p:nvPr/>
        </p:nvCxnSpPr>
        <p:spPr>
          <a:xfrm>
            <a:off x="7368209" y="3053785"/>
            <a:ext cx="1669774" cy="1094145"/>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urved Connector 15"/>
          <p:cNvCxnSpPr/>
          <p:nvPr/>
        </p:nvCxnSpPr>
        <p:spPr>
          <a:xfrm rot="10800000" flipV="1">
            <a:off x="9581322" y="3074504"/>
            <a:ext cx="1759837" cy="954160"/>
          </a:xfrm>
          <a:prstGeom prst="curved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8429707" y="4929809"/>
            <a:ext cx="1746638" cy="584775"/>
          </a:xfrm>
          <a:prstGeom prst="rect">
            <a:avLst/>
          </a:prstGeom>
        </p:spPr>
        <p:txBody>
          <a:bodyPr wrap="square">
            <a:spAutoFit/>
          </a:bodyPr>
          <a:lstStyle/>
          <a:p>
            <a:r>
              <a:rPr lang="en-US" altLang="en-US" sz="3200" spc="-305" dirty="0" smtClean="0"/>
              <a:t>Intersection</a:t>
            </a:r>
            <a:endParaRPr lang="en-US" sz="3200" dirty="0"/>
          </a:p>
        </p:txBody>
      </p:sp>
    </p:spTree>
    <p:extLst>
      <p:ext uri="{BB962C8B-B14F-4D97-AF65-F5344CB8AC3E}">
        <p14:creationId xmlns:p14="http://schemas.microsoft.com/office/powerpoint/2010/main" val="247508012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4324261"/>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Uninformed Search Algorithms</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rgbClr val="002060"/>
                </a:solidFill>
                <a:hlinkClick r:id="rId2"/>
              </a:rPr>
              <a:t>https://</a:t>
            </a:r>
            <a:r>
              <a:rPr lang="en-US" sz="2400" b="1" spc="-45" dirty="0" smtClean="0">
                <a:solidFill>
                  <a:srgbClr val="002060"/>
                </a:solidFill>
                <a:hlinkClick r:id="rId2"/>
              </a:rPr>
              <a:t>www.javatpoint.com/ai-uninformed-search-algorithms</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Color walk problem algorithms</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hlinkClick r:id="rId3"/>
              </a:rPr>
              <a:t>https://</a:t>
            </a:r>
            <a:r>
              <a:rPr lang="en-US" sz="2400" b="1" spc="-45" dirty="0" smtClean="0">
                <a:solidFill>
                  <a:schemeClr val="tx1">
                    <a:lumMod val="95000"/>
                    <a:lumOff val="5000"/>
                  </a:schemeClr>
                </a:solidFill>
                <a:hlinkClick r:id="rId3"/>
              </a:rPr>
              <a:t>sam-koblenski.blogspot.com/2017/09/exploring-simple-game-algorithms-with.html</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7562B53-8776-4D42-B19E-E15B2470F961}"/>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C62731-39F6-4147-AB34-FE574D7F2177}"/>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14" name="Rectangle 13">
            <a:extLst>
              <a:ext uri="{FF2B5EF4-FFF2-40B4-BE49-F238E27FC236}">
                <a16:creationId xmlns:a16="http://schemas.microsoft.com/office/drawing/2014/main" id="{55B5933E-96DE-4005-A503-6847FCEAF4C8}"/>
              </a:ext>
            </a:extLst>
          </p:cNvPr>
          <p:cNvSpPr/>
          <p:nvPr/>
        </p:nvSpPr>
        <p:spPr>
          <a:xfrm>
            <a:off x="261258" y="2055426"/>
            <a:ext cx="4443264" cy="4001095"/>
          </a:xfrm>
          <a:prstGeom prst="rect">
            <a:avLst/>
          </a:prstGeom>
          <a:noFill/>
        </p:spPr>
        <p:txBody>
          <a:bodyPr wrap="square">
            <a:spAutoFit/>
          </a:bodyPr>
          <a:lstStyle/>
          <a:p>
            <a:pPr marL="69850" algn="ctr">
              <a:spcAft>
                <a:spcPts val="600"/>
              </a:spcAft>
              <a:buClr>
                <a:srgbClr val="002060"/>
              </a:buClr>
            </a:pPr>
            <a:r>
              <a:rPr lang="pt-BR" sz="3200" b="1" dirty="0"/>
              <a:t> </a:t>
            </a:r>
            <a:r>
              <a:rPr lang="pt-BR" sz="3200" b="1" dirty="0" smtClean="0"/>
              <a:t>   A</a:t>
            </a:r>
            <a:endParaRPr lang="pt-BR" sz="3200" b="1" dirty="0"/>
          </a:p>
          <a:p>
            <a:pPr marL="69850" algn="ctr">
              <a:spcAft>
                <a:spcPts val="600"/>
              </a:spcAft>
              <a:buClr>
                <a:srgbClr val="002060"/>
              </a:buClr>
            </a:pPr>
            <a:r>
              <a:rPr lang="pt-BR" sz="3200" b="1" dirty="0"/>
              <a:t>     / | \</a:t>
            </a:r>
          </a:p>
          <a:p>
            <a:pPr marL="69850" algn="ctr">
              <a:spcAft>
                <a:spcPts val="600"/>
              </a:spcAft>
              <a:buClr>
                <a:srgbClr val="002060"/>
              </a:buClr>
            </a:pPr>
            <a:r>
              <a:rPr lang="pt-BR" sz="3200" b="1" dirty="0"/>
              <a:t>    B  C  D</a:t>
            </a:r>
          </a:p>
          <a:p>
            <a:pPr marL="69850" algn="ctr">
              <a:spcAft>
                <a:spcPts val="600"/>
              </a:spcAft>
              <a:buClr>
                <a:srgbClr val="002060"/>
              </a:buClr>
            </a:pPr>
            <a:r>
              <a:rPr lang="pt-BR" sz="3200" b="1" dirty="0"/>
              <a:t>   / \   / \</a:t>
            </a:r>
          </a:p>
          <a:p>
            <a:pPr marL="69850" algn="ctr">
              <a:spcAft>
                <a:spcPts val="600"/>
              </a:spcAft>
              <a:buClr>
                <a:srgbClr val="002060"/>
              </a:buClr>
            </a:pPr>
            <a:r>
              <a:rPr lang="pt-BR" sz="3200" b="1" dirty="0"/>
              <a:t>  E   F G   H</a:t>
            </a:r>
          </a:p>
          <a:p>
            <a:pPr marL="69850" algn="ctr">
              <a:spcAft>
                <a:spcPts val="600"/>
              </a:spcAft>
              <a:buClr>
                <a:srgbClr val="002060"/>
              </a:buClr>
            </a:pPr>
            <a:r>
              <a:rPr lang="pt-BR" sz="3200" b="1" dirty="0"/>
              <a:t>     /   \</a:t>
            </a:r>
          </a:p>
          <a:p>
            <a:pPr marL="69850" algn="ctr">
              <a:spcAft>
                <a:spcPts val="600"/>
              </a:spcAft>
              <a:buClr>
                <a:srgbClr val="002060"/>
              </a:buClr>
            </a:pPr>
            <a:r>
              <a:rPr lang="pt-BR" sz="3200" b="1" dirty="0"/>
              <a:t>    I     J</a:t>
            </a:r>
            <a:endParaRPr lang="en-US" sz="3200" b="1" dirty="0"/>
          </a:p>
        </p:txBody>
      </p:sp>
      <p:sp>
        <p:nvSpPr>
          <p:cNvPr id="2" name="Rectangle 1"/>
          <p:cNvSpPr/>
          <p:nvPr/>
        </p:nvSpPr>
        <p:spPr>
          <a:xfrm>
            <a:off x="3994588" y="2396195"/>
            <a:ext cx="7919117" cy="3539430"/>
          </a:xfrm>
          <a:prstGeom prst="rect">
            <a:avLst/>
          </a:prstGeom>
        </p:spPr>
        <p:txBody>
          <a:bodyPr wrap="square">
            <a:spAutoFit/>
          </a:bodyPr>
          <a:lstStyle/>
          <a:p>
            <a:pPr marL="285750" indent="-285750">
              <a:buFont typeface="Arial" panose="020B0604020202020204" pitchFamily="34" charset="0"/>
              <a:buChar char="•"/>
            </a:pPr>
            <a:r>
              <a:rPr lang="en-US" sz="3200" dirty="0">
                <a:solidFill>
                  <a:srgbClr val="0D0D0D"/>
                </a:solidFill>
                <a:latin typeface="Söhne"/>
              </a:rPr>
              <a:t>Consider the following complex tree structure</a:t>
            </a:r>
            <a:r>
              <a:rPr lang="en-US" sz="3200" dirty="0" smtClean="0">
                <a:solidFill>
                  <a:srgbClr val="0D0D0D"/>
                </a:solidFill>
                <a:latin typeface="Söhne"/>
              </a:rPr>
              <a:t>:</a:t>
            </a:r>
          </a:p>
          <a:p>
            <a:pPr marL="285750" indent="-285750">
              <a:buFont typeface="Arial" panose="020B0604020202020204" pitchFamily="34" charset="0"/>
              <a:buChar char="•"/>
            </a:pPr>
            <a:r>
              <a:rPr lang="en-US" sz="3200" dirty="0"/>
              <a:t>Perform a Depth-First Search (DFS) traversal of the tree.</a:t>
            </a:r>
          </a:p>
          <a:p>
            <a:pPr marL="285750" indent="-285750">
              <a:buFont typeface="Arial" panose="020B0604020202020204" pitchFamily="34" charset="0"/>
              <a:buChar char="•"/>
            </a:pPr>
            <a:r>
              <a:rPr lang="en-US" sz="3200" dirty="0"/>
              <a:t>Perform a Breadth-First Search (BFS) traversal of the tree.</a:t>
            </a:r>
          </a:p>
          <a:p>
            <a:pPr marL="285750" indent="-285750">
              <a:buFont typeface="Arial" panose="020B0604020202020204" pitchFamily="34" charset="0"/>
              <a:buChar char="•"/>
            </a:pPr>
            <a:endParaRPr lang="en-US" sz="3200" dirty="0"/>
          </a:p>
        </p:txBody>
      </p:sp>
    </p:spTree>
    <p:extLst>
      <p:ext uri="{BB962C8B-B14F-4D97-AF65-F5344CB8AC3E}">
        <p14:creationId xmlns:p14="http://schemas.microsoft.com/office/powerpoint/2010/main" val="167679422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94855" y="2505074"/>
            <a:ext cx="5485607" cy="3836091"/>
          </a:xfrm>
        </p:spPr>
        <p:txBody>
          <a:bodyPr>
            <a:normAutofit lnSpcReduction="10000"/>
          </a:bodyPr>
          <a:lstStyle/>
          <a:p>
            <a:pPr marL="0" indent="0" algn="just">
              <a:buNone/>
            </a:pPr>
            <a:r>
              <a:rPr lang="en-US" dirty="0"/>
              <a:t>There are man, fox, goose, and cereals. If the man is not beside the fox, the fox will eat the goose. If the man is not beside the goose, the goose will eat the cereal. The man wants to bring them all to a land across river. Unfortunately there is only a small ship. The ship can contain only man and fox or man and goose or man and cereal.</a:t>
            </a:r>
            <a:endParaRPr lang="en-US" sz="2200"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a:t>
            </a:r>
            <a:r>
              <a:rPr lang="en-US" sz="1200" dirty="0"/>
              <a:t>math.stackexchange.com</a:t>
            </a:r>
            <a:endParaRPr lang="en-US" sz="1200" dirty="0"/>
          </a:p>
        </p:txBody>
      </p:sp>
      <p:pic>
        <p:nvPicPr>
          <p:cNvPr id="1028" name="Picture 4" descr="Fox goose corn riddle: How to cross the river? | SureSol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0462" y="2489958"/>
            <a:ext cx="6311537" cy="3851207"/>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idx="1"/>
          </p:nvPr>
        </p:nvSpPr>
        <p:spPr/>
        <p:txBody>
          <a:bodyPr/>
          <a:lstStyle/>
          <a:p>
            <a:endParaRPr lang="en-US" dirty="0"/>
          </a:p>
        </p:txBody>
      </p:sp>
      <p:cxnSp>
        <p:nvCxnSpPr>
          <p:cNvPr id="9" name="Straight Connector 8">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Tree>
    <p:extLst>
      <p:ext uri="{BB962C8B-B14F-4D97-AF65-F5344CB8AC3E}">
        <p14:creationId xmlns:p14="http://schemas.microsoft.com/office/powerpoint/2010/main" val="266046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10413</TotalTime>
  <Words>1406</Words>
  <Application>Microsoft Office PowerPoint</Application>
  <PresentationFormat>Widescreen</PresentationFormat>
  <Paragraphs>470</Paragraphs>
  <Slides>65</Slides>
  <Notes>62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65</vt:i4>
      </vt:variant>
    </vt:vector>
  </HeadingPairs>
  <TitlesOfParts>
    <vt:vector size="75" baseType="lpstr">
      <vt:lpstr>Arial</vt:lpstr>
      <vt:lpstr>Arial Nova Cond Light</vt:lpstr>
      <vt:lpstr>Calibri</vt:lpstr>
      <vt:lpstr>Calibri Light</vt:lpstr>
      <vt:lpstr>Courier New</vt:lpstr>
      <vt:lpstr>sohne</vt:lpstr>
      <vt:lpstr>Söhne</vt:lpstr>
      <vt:lpstr>Times New Roman</vt:lpstr>
      <vt:lpstr>Wingdings</vt:lpstr>
      <vt:lpstr>Office Theme</vt:lpstr>
      <vt:lpstr>PowerPoint Presentation</vt:lpstr>
      <vt:lpstr>PowerPoint Presentation</vt:lpstr>
      <vt:lpstr>Resources for this lecture</vt:lpstr>
      <vt:lpstr>PowerPoint Presentation</vt:lpstr>
      <vt:lpstr>PowerPoint Presentation</vt:lpstr>
      <vt:lpstr>PowerPoint Presentation</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PowerPoint Presentation</vt:lpstr>
      <vt:lpstr>PowerPoint Presentation</vt:lpstr>
      <vt:lpstr>PowerPoint Presentation</vt:lpstr>
      <vt:lpstr>Tree Search Algorithm Outline</vt:lpstr>
      <vt:lpstr>Uninformed vs. Informed Strategies</vt:lpstr>
      <vt:lpstr>Blind Strategies</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Exercise</vt:lpstr>
      <vt:lpstr>Depth-First Strategy</vt:lpstr>
      <vt:lpstr>Depth-First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Depth-First Strategy vs. Breadth-First Strategy</vt:lpstr>
      <vt:lpstr>Depth-Limited Strategy (DLS)</vt:lpstr>
      <vt:lpstr>Depth-Limited Strategy</vt:lpstr>
      <vt:lpstr>Iterative-Deepening Strategy   (IDDFS)</vt:lpstr>
      <vt:lpstr>Bidirectional Search Strategy</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276</cp:revision>
  <dcterms:created xsi:type="dcterms:W3CDTF">2023-04-29T09:08:23Z</dcterms:created>
  <dcterms:modified xsi:type="dcterms:W3CDTF">2024-02-22T19:48:27Z</dcterms:modified>
</cp:coreProperties>
</file>