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15" r:id="rId6"/>
    <p:sldId id="435" r:id="rId7"/>
    <p:sldId id="444" r:id="rId8"/>
    <p:sldId id="445" r:id="rId9"/>
    <p:sldId id="420" r:id="rId10"/>
    <p:sldId id="412" r:id="rId11"/>
    <p:sldId id="410" r:id="rId12"/>
    <p:sldId id="405" r:id="rId13"/>
    <p:sldId id="421" r:id="rId14"/>
    <p:sldId id="404" r:id="rId15"/>
    <p:sldId id="446" r:id="rId16"/>
    <p:sldId id="406" r:id="rId17"/>
    <p:sldId id="408" r:id="rId18"/>
    <p:sldId id="422" r:id="rId19"/>
    <p:sldId id="447" r:id="rId20"/>
    <p:sldId id="407" r:id="rId21"/>
    <p:sldId id="409" r:id="rId22"/>
    <p:sldId id="411" r:id="rId23"/>
    <p:sldId id="448" r:id="rId24"/>
    <p:sldId id="413" r:id="rId25"/>
    <p:sldId id="414" r:id="rId26"/>
    <p:sldId id="424" r:id="rId27"/>
    <p:sldId id="425" r:id="rId28"/>
    <p:sldId id="426" r:id="rId29"/>
    <p:sldId id="427" r:id="rId30"/>
    <p:sldId id="428" r:id="rId31"/>
    <p:sldId id="429" r:id="rId32"/>
    <p:sldId id="430" r:id="rId33"/>
    <p:sldId id="449" r:id="rId34"/>
    <p:sldId id="431" r:id="rId35"/>
    <p:sldId id="450" r:id="rId36"/>
    <p:sldId id="432" r:id="rId37"/>
    <p:sldId id="443" r:id="rId38"/>
    <p:sldId id="433" r:id="rId39"/>
    <p:sldId id="434"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7" d="100"/>
          <a:sy n="107" d="100"/>
        </p:scale>
        <p:origin x="126"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4.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4.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7.pn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3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5.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3" name="Picture 2">
            <a:extLst>
              <a:ext uri="{FF2B5EF4-FFF2-40B4-BE49-F238E27FC236}">
                <a16:creationId xmlns:a16="http://schemas.microsoft.com/office/drawing/2014/main" id="{A8A9A9E4-A9B4-06F7-09F4-CF4A2B99CE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2005" y="6306711"/>
            <a:ext cx="2629250" cy="684570"/>
          </a:xfrm>
          <a:prstGeom prst="rect">
            <a:avLst/>
          </a:prstGeom>
        </p:spPr>
      </p:pic>
      <p:pic>
        <p:nvPicPr>
          <p:cNvPr id="7" name="Picture 6">
            <a:extLst>
              <a:ext uri="{FF2B5EF4-FFF2-40B4-BE49-F238E27FC236}">
                <a16:creationId xmlns:a16="http://schemas.microsoft.com/office/drawing/2014/main" id="{A8A9A9E4-A9B4-06F7-09F4-CF4A2B99CE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37929" y="271796"/>
            <a:ext cx="3496236" cy="1942485"/>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8370047"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13" name="Picture 12"/>
          <p:cNvPicPr>
            <a:picLocks noChangeAspect="1"/>
          </p:cNvPicPr>
          <p:nvPr/>
        </p:nvPicPr>
        <p:blipFill>
          <a:blip r:embed="rId5"/>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8A9A9E4-A9B4-06F7-09F4-CF4A2B99CE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964" y="6020331"/>
            <a:ext cx="2629250" cy="1034668"/>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7195698" cy="586699"/>
          </a:xfrm>
          <a:prstGeom prst="rect">
            <a:avLst/>
          </a:prstGeom>
          <a:noFill/>
        </p:spPr>
        <p:txBody>
          <a:bodyPr wrap="square" rtlCol="0">
            <a:spAutoFit/>
          </a:bodyPr>
          <a:lstStyle/>
          <a:p>
            <a:pPr algn="just">
              <a:lnSpc>
                <a:spcPct val="150000"/>
              </a:lnSpc>
            </a:pPr>
            <a:r>
              <a:rPr lang="en-GB" sz="2400" b="1" dirty="0"/>
              <a:t>The Content of lecture</a:t>
            </a:r>
            <a:r>
              <a:rPr lang="ar-EG" sz="2400" b="1" dirty="0"/>
              <a:t> 3  </a:t>
            </a:r>
            <a:r>
              <a:rPr lang="en-GB" sz="2400" b="1" dirty="0"/>
              <a:t>Includes the following:</a:t>
            </a:r>
            <a:r>
              <a:rPr lang="en-GB" sz="2400" dirty="0">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422E0976-76BE-D44F-3F63-D14DE2021F80}"/>
              </a:ext>
            </a:extLst>
          </p:cNvPr>
          <p:cNvSpPr txBox="1"/>
          <p:nvPr/>
        </p:nvSpPr>
        <p:spPr>
          <a:xfrm>
            <a:off x="523664" y="2510584"/>
            <a:ext cx="6908856" cy="2862322"/>
          </a:xfrm>
          <a:prstGeom prst="rect">
            <a:avLst/>
          </a:prstGeom>
          <a:noFill/>
        </p:spPr>
        <p:txBody>
          <a:bodyPr wrap="square">
            <a:spAutoFit/>
          </a:bodyPr>
          <a:lstStyle/>
          <a:p>
            <a:pPr marL="285750" indent="-285750" algn="l">
              <a:buFont typeface="Arial" panose="020B0604020202020204" pitchFamily="34" charset="0"/>
              <a:buChar char="•"/>
            </a:pPr>
            <a:r>
              <a:rPr lang="en-GB" sz="1800" i="0" dirty="0">
                <a:effectLst/>
              </a:rPr>
              <a:t>Introduction to Online Advertising</a:t>
            </a:r>
          </a:p>
          <a:p>
            <a:pPr marL="285750" indent="-285750">
              <a:buFont typeface="Arial" panose="020B0604020202020204" pitchFamily="34" charset="0"/>
              <a:buChar char="•"/>
            </a:pPr>
            <a:r>
              <a:rPr lang="en-GB" sz="1800" i="0" dirty="0">
                <a:effectLst/>
              </a:rPr>
              <a:t>content network</a:t>
            </a:r>
          </a:p>
          <a:p>
            <a:pPr marL="285750" indent="-285750">
              <a:buFont typeface="Arial" panose="020B0604020202020204" pitchFamily="34" charset="0"/>
              <a:buChar char="•"/>
            </a:pPr>
            <a:r>
              <a:rPr lang="en-GB" sz="1800" dirty="0"/>
              <a:t>categories for online advertising</a:t>
            </a:r>
          </a:p>
          <a:p>
            <a:pPr marL="285750" indent="-285750">
              <a:buFont typeface="Arial" panose="020B0604020202020204" pitchFamily="34" charset="0"/>
              <a:buChar char="•"/>
            </a:pPr>
            <a:r>
              <a:rPr lang="en-US" sz="1800" i="0" dirty="0">
                <a:effectLst/>
              </a:rPr>
              <a:t>Pricing Models for Online Advertising</a:t>
            </a:r>
          </a:p>
          <a:p>
            <a:pPr marL="285750" indent="-285750">
              <a:buFont typeface="Arial" panose="020B0604020202020204" pitchFamily="34" charset="0"/>
              <a:buChar char="•"/>
            </a:pPr>
            <a:r>
              <a:rPr lang="en-US" sz="1800" i="0" dirty="0">
                <a:effectLst/>
              </a:rPr>
              <a:t>The actors involved in online advertising</a:t>
            </a:r>
            <a:endParaRPr lang="en-GB" sz="1800" dirty="0"/>
          </a:p>
          <a:p>
            <a:pPr marL="285750" indent="-285750">
              <a:buFont typeface="Arial" panose="020B0604020202020204" pitchFamily="34" charset="0"/>
              <a:buChar char="•"/>
            </a:pPr>
            <a:r>
              <a:rPr lang="en-US" sz="1800" i="0" dirty="0">
                <a:effectLst/>
              </a:rPr>
              <a:t>The use of dynamic keywords</a:t>
            </a:r>
            <a:endParaRPr lang="en-GB" sz="1800" dirty="0"/>
          </a:p>
          <a:p>
            <a:pPr marL="285750" indent="-285750">
              <a:buFont typeface="Arial" panose="020B0604020202020204" pitchFamily="34" charset="0"/>
              <a:buChar char="•"/>
            </a:pPr>
            <a:r>
              <a:rPr lang="en-GB" sz="1800" i="0" dirty="0">
                <a:effectLst/>
              </a:rPr>
              <a:t>Viral Campaigns</a:t>
            </a:r>
          </a:p>
          <a:p>
            <a:pPr marL="285750" indent="-285750">
              <a:buFont typeface="Arial" panose="020B0604020202020204" pitchFamily="34" charset="0"/>
              <a:buChar char="•"/>
            </a:pPr>
            <a:r>
              <a:rPr lang="en-US" sz="1800" i="0" dirty="0">
                <a:effectLst/>
              </a:rPr>
              <a:t>Success Stories of Viral Campaigns</a:t>
            </a:r>
          </a:p>
          <a:p>
            <a:pPr marL="285750" indent="-285750">
              <a:buFont typeface="Arial" panose="020B0604020202020204" pitchFamily="34" charset="0"/>
              <a:buChar char="•"/>
            </a:pPr>
            <a:r>
              <a:rPr lang="en-US" sz="1800" dirty="0"/>
              <a:t>The main advantages and disadvantages of viral campaigns</a:t>
            </a:r>
            <a:endParaRPr lang="en-GB" sz="1800" i="0" dirty="0">
              <a:effectLst/>
            </a:endParaRPr>
          </a:p>
          <a:p>
            <a:pPr marL="285750" indent="-285750" algn="l">
              <a:buFont typeface="Arial" panose="020B0604020202020204" pitchFamily="34" charset="0"/>
              <a:buChar char="•"/>
            </a:pPr>
            <a:endParaRPr lang="en-GB" sz="1800" i="0" dirty="0">
              <a:effectLst/>
            </a:endParaRPr>
          </a:p>
        </p:txBody>
      </p:sp>
      <p:pic>
        <p:nvPicPr>
          <p:cNvPr id="7" name="Picture 6">
            <a:extLst>
              <a:ext uri="{FF2B5EF4-FFF2-40B4-BE49-F238E27FC236}">
                <a16:creationId xmlns:a16="http://schemas.microsoft.com/office/drawing/2014/main" id="{A8A9A9E4-A9B4-06F7-09F4-CF4A2B99CE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161" y="6044250"/>
            <a:ext cx="2629250" cy="684570"/>
          </a:xfrm>
          <a:prstGeom prst="rect">
            <a:avLst/>
          </a:prstGeom>
        </p:spPr>
      </p:pic>
      <p:pic>
        <p:nvPicPr>
          <p:cNvPr id="15" name="Picture 14">
            <a:extLst>
              <a:ext uri="{FF2B5EF4-FFF2-40B4-BE49-F238E27FC236}">
                <a16:creationId xmlns:a16="http://schemas.microsoft.com/office/drawing/2014/main" id="{A8A9A9E4-A9B4-06F7-09F4-CF4A2B99CE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42013" y="1237896"/>
            <a:ext cx="2629250" cy="3558222"/>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24113" y="588317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FF0419E-7AAE-7A1A-433C-D71E1BBBC630}"/>
              </a:ext>
            </a:extLst>
          </p:cNvPr>
          <p:cNvSpPr txBox="1"/>
          <p:nvPr/>
        </p:nvSpPr>
        <p:spPr>
          <a:xfrm>
            <a:off x="300867" y="1892801"/>
            <a:ext cx="9088163" cy="2677656"/>
          </a:xfrm>
          <a:prstGeom prst="rect">
            <a:avLst/>
          </a:prstGeom>
          <a:noFill/>
        </p:spPr>
        <p:txBody>
          <a:bodyPr wrap="square">
            <a:spAutoFit/>
          </a:bodyPr>
          <a:lstStyle/>
          <a:p>
            <a:r>
              <a:rPr lang="en-US" sz="2400" dirty="0"/>
              <a:t>One possibility for a </a:t>
            </a:r>
            <a:r>
              <a:rPr lang="en-US" sz="2400" dirty="0">
                <a:solidFill>
                  <a:srgbClr val="FF0000"/>
                </a:solidFill>
              </a:rPr>
              <a:t>social media strategy </a:t>
            </a:r>
            <a:r>
              <a:rPr lang="en-US" sz="2400" dirty="0"/>
              <a:t>is to consider online advertising. Many online advertisements (ads) appear nowadays on websites, social media tools, or search engine results from pages. The space for (paid) ads is usually indicated with a special icon or a title such as “Ads” or “Sponsored links” which is a disclosure of the relationship to inform the Internet user that its content differs from regular web content and that it may influence the reader’s behavior </a:t>
            </a:r>
            <a:endParaRPr lang="en-GB" sz="2400" dirty="0"/>
          </a:p>
        </p:txBody>
      </p:sp>
      <p:pic>
        <p:nvPicPr>
          <p:cNvPr id="5" name="Picture 4">
            <a:extLst>
              <a:ext uri="{FF2B5EF4-FFF2-40B4-BE49-F238E27FC236}">
                <a16:creationId xmlns:a16="http://schemas.microsoft.com/office/drawing/2014/main" id="{663752C7-F521-1E39-DEC8-9FBA2CE8223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90227D7-1218-96D0-1D46-9642C3CC96CA}"/>
              </a:ext>
            </a:extLst>
          </p:cNvPr>
          <p:cNvSpPr txBox="1"/>
          <p:nvPr/>
        </p:nvSpPr>
        <p:spPr>
          <a:xfrm>
            <a:off x="205050" y="1720840"/>
            <a:ext cx="8398041" cy="3416320"/>
          </a:xfrm>
          <a:prstGeom prst="rect">
            <a:avLst/>
          </a:prstGeom>
          <a:noFill/>
        </p:spPr>
        <p:txBody>
          <a:bodyPr wrap="square">
            <a:spAutoFit/>
          </a:bodyPr>
          <a:lstStyle/>
          <a:p>
            <a:r>
              <a:rPr lang="en-US" sz="2400" dirty="0"/>
              <a:t>Online </a:t>
            </a:r>
            <a:r>
              <a:rPr lang="en-US" sz="2400" dirty="0">
                <a:solidFill>
                  <a:srgbClr val="FF0000"/>
                </a:solidFill>
              </a:rPr>
              <a:t>ads</a:t>
            </a:r>
            <a:r>
              <a:rPr lang="en-US" sz="2400" dirty="0"/>
              <a:t> can take many sizes, ranging from very small to very large. Some ads have a lot of text, while others are represented by text with a picture or a moving object and possibly with music. Some ads appear on a website or a social media tool that the Internet user visits and still allow him/her to browse the web content. Nonetheless, an increasing number of blocking ads appear which oblige Internet users to look at their content (e.g., with a message such as “Your video will play in 5 s”) or even to act (e.g., with a button such as “Go to the website”).</a:t>
            </a:r>
            <a:endParaRPr lang="en-GB" sz="2400" dirty="0"/>
          </a:p>
        </p:txBody>
      </p:sp>
      <p:sp>
        <p:nvSpPr>
          <p:cNvPr id="5" name="TextBox 4">
            <a:extLst>
              <a:ext uri="{FF2B5EF4-FFF2-40B4-BE49-F238E27FC236}">
                <a16:creationId xmlns:a16="http://schemas.microsoft.com/office/drawing/2014/main" id="{389CE30C-3C6B-D8B9-B9E4-614A2384EFE1}"/>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7" name="Picture 6">
            <a:extLst>
              <a:ext uri="{FF2B5EF4-FFF2-40B4-BE49-F238E27FC236}">
                <a16:creationId xmlns:a16="http://schemas.microsoft.com/office/drawing/2014/main" id="{4A51DC83-083C-F14A-9CA6-922BE3978D2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539640" y="6611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300868" y="2287705"/>
            <a:ext cx="8561062" cy="2308324"/>
          </a:xfrm>
          <a:prstGeom prst="rect">
            <a:avLst/>
          </a:prstGeom>
          <a:noFill/>
        </p:spPr>
        <p:txBody>
          <a:bodyPr wrap="square">
            <a:spAutoFit/>
          </a:bodyPr>
          <a:lstStyle/>
          <a:p>
            <a:r>
              <a:rPr lang="en-US" sz="2400" dirty="0">
                <a:solidFill>
                  <a:srgbClr val="FF0000"/>
                </a:solidFill>
              </a:rPr>
              <a:t>Ads</a:t>
            </a:r>
            <a:r>
              <a:rPr lang="en-US" sz="2400" dirty="0"/>
              <a:t> are not only present on individual websites. Also, search engines (e.g., Google™, Bing™, or Yahoo!™) frequently sell space for ads to organizations. </a:t>
            </a:r>
            <a:endParaRPr lang="ar-EG" sz="2400" dirty="0"/>
          </a:p>
          <a:p>
            <a:r>
              <a:rPr lang="en-US" sz="2400" dirty="0">
                <a:solidFill>
                  <a:srgbClr val="FF0000"/>
                </a:solidFill>
              </a:rPr>
              <a:t>Ads</a:t>
            </a:r>
            <a:r>
              <a:rPr lang="en-US" sz="2400" dirty="0"/>
              <a:t> may or may not be linked to the web page’s content. Similarly, search engine results pages mostly show ads that depend on the keyword in the search query of a particular Internet user. </a:t>
            </a:r>
            <a:endParaRPr lang="en-GB" sz="2400" dirty="0"/>
          </a:p>
        </p:txBody>
      </p:sp>
      <p:sp>
        <p:nvSpPr>
          <p:cNvPr id="5" name="TextBox 4">
            <a:extLst>
              <a:ext uri="{FF2B5EF4-FFF2-40B4-BE49-F238E27FC236}">
                <a16:creationId xmlns:a16="http://schemas.microsoft.com/office/drawing/2014/main" id="{0E8DD613-1651-7E70-FC5D-D6C8019D5410}"/>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6" name="Picture 5">
            <a:extLst>
              <a:ext uri="{FF2B5EF4-FFF2-40B4-BE49-F238E27FC236}">
                <a16:creationId xmlns:a16="http://schemas.microsoft.com/office/drawing/2014/main" id="{49C78344-9D14-FAC7-84F7-9A01CC23C4E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89" y="5694060"/>
            <a:ext cx="1743145" cy="684570"/>
          </a:xfrm>
          <a:prstGeom prst="rect">
            <a:avLst/>
          </a:prstGeom>
        </p:spPr>
      </p:pic>
    </p:spTree>
    <p:extLst>
      <p:ext uri="{BB962C8B-B14F-4D97-AF65-F5344CB8AC3E}">
        <p14:creationId xmlns:p14="http://schemas.microsoft.com/office/powerpoint/2010/main" val="7740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539640" y="6611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300868" y="2220761"/>
            <a:ext cx="8393370" cy="2677656"/>
          </a:xfrm>
          <a:prstGeom prst="rect">
            <a:avLst/>
          </a:prstGeom>
          <a:noFill/>
        </p:spPr>
        <p:txBody>
          <a:bodyPr wrap="square">
            <a:spAutoFit/>
          </a:bodyPr>
          <a:lstStyle/>
          <a:p>
            <a:r>
              <a:rPr lang="en-US" sz="2400" dirty="0"/>
              <a:t>For instance, if a user looks for information about a certain keyword (e.g., “smartphone”), then the ads are usually linked to that keyword (e.g., shops that sell smartphones). Such ads that are shown on relevant web pages or alongside relevant search results are called “personalized,” “contextual,” or “targeted” ads. Hence, online advertising can offer a more personalized way of advertising compared to traditional (i.e., offline) ads.</a:t>
            </a:r>
            <a:endParaRPr lang="en-GB" sz="2400" dirty="0"/>
          </a:p>
        </p:txBody>
      </p:sp>
      <p:sp>
        <p:nvSpPr>
          <p:cNvPr id="5" name="TextBox 4">
            <a:extLst>
              <a:ext uri="{FF2B5EF4-FFF2-40B4-BE49-F238E27FC236}">
                <a16:creationId xmlns:a16="http://schemas.microsoft.com/office/drawing/2014/main" id="{31CB191F-E92A-BC39-C2C2-DD94C8F48F76}"/>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6" name="Picture 5">
            <a:extLst>
              <a:ext uri="{FF2B5EF4-FFF2-40B4-BE49-F238E27FC236}">
                <a16:creationId xmlns:a16="http://schemas.microsoft.com/office/drawing/2014/main" id="{C6232EB6-F825-EAC7-49CC-DEDD0D5B511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837" y="5857158"/>
            <a:ext cx="1743145" cy="684570"/>
          </a:xfrm>
          <a:prstGeom prst="rect">
            <a:avLst/>
          </a:prstGeom>
        </p:spPr>
      </p:pic>
    </p:spTree>
    <p:extLst>
      <p:ext uri="{BB962C8B-B14F-4D97-AF65-F5344CB8AC3E}">
        <p14:creationId xmlns:p14="http://schemas.microsoft.com/office/powerpoint/2010/main" val="2515627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62493" y="65500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523220"/>
          </a:xfrm>
          <a:prstGeom prst="rect">
            <a:avLst/>
          </a:prstGeom>
          <a:noFill/>
        </p:spPr>
        <p:txBody>
          <a:bodyPr wrap="square">
            <a:spAutoFit/>
          </a:bodyPr>
          <a:lstStyle/>
          <a:p>
            <a:pPr algn="l"/>
            <a:r>
              <a:rPr lang="en-GB" sz="2800" b="1" i="0" dirty="0">
                <a:solidFill>
                  <a:schemeClr val="bg1"/>
                </a:solidFill>
                <a:effectLst/>
                <a:latin typeface="Inter"/>
              </a:rPr>
              <a:t>content network</a:t>
            </a:r>
          </a:p>
        </p:txBody>
      </p:sp>
      <p:sp>
        <p:nvSpPr>
          <p:cNvPr id="6" name="TextBox 5">
            <a:extLst>
              <a:ext uri="{FF2B5EF4-FFF2-40B4-BE49-F238E27FC236}">
                <a16:creationId xmlns:a16="http://schemas.microsoft.com/office/drawing/2014/main" id="{DA40713A-BFD5-A80F-5583-5BCED630F3B5}"/>
              </a:ext>
            </a:extLst>
          </p:cNvPr>
          <p:cNvSpPr txBox="1"/>
          <p:nvPr/>
        </p:nvSpPr>
        <p:spPr>
          <a:xfrm>
            <a:off x="300868" y="1794325"/>
            <a:ext cx="8261349" cy="3046988"/>
          </a:xfrm>
          <a:prstGeom prst="rect">
            <a:avLst/>
          </a:prstGeom>
          <a:noFill/>
        </p:spPr>
        <p:txBody>
          <a:bodyPr wrap="square">
            <a:spAutoFit/>
          </a:bodyPr>
          <a:lstStyle/>
          <a:p>
            <a:r>
              <a:rPr lang="en-US" sz="2400" dirty="0"/>
              <a:t> ads can also be sponsored in a “content network.” This means that webmasters can collaborate and simultaneously offer their ad space to organizations. An organization’s ad may then appear on multiple websites. A content network thus refers to a collection of websites or web content (e.g., an online newspaper or a blog) which frequently display targeted ads, namely, ads that are to some degree related to the content of that web page or to the interests of the website visitor. </a:t>
            </a:r>
            <a:endParaRPr lang="en-GB" sz="2400" dirty="0"/>
          </a:p>
        </p:txBody>
      </p:sp>
      <p:pic>
        <p:nvPicPr>
          <p:cNvPr id="5" name="Picture 4">
            <a:extLst>
              <a:ext uri="{FF2B5EF4-FFF2-40B4-BE49-F238E27FC236}">
                <a16:creationId xmlns:a16="http://schemas.microsoft.com/office/drawing/2014/main" id="{26CBDB29-8FA4-365C-D3B0-B01AC32A30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1739" y="6171842"/>
            <a:ext cx="1743145" cy="684570"/>
          </a:xfrm>
          <a:prstGeom prst="rect">
            <a:avLst/>
          </a:prstGeom>
        </p:spPr>
      </p:pic>
    </p:spTree>
    <p:extLst>
      <p:ext uri="{BB962C8B-B14F-4D97-AF65-F5344CB8AC3E}">
        <p14:creationId xmlns:p14="http://schemas.microsoft.com/office/powerpoint/2010/main" val="3989809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62493" y="65500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523220"/>
          </a:xfrm>
          <a:prstGeom prst="rect">
            <a:avLst/>
          </a:prstGeom>
          <a:noFill/>
        </p:spPr>
        <p:txBody>
          <a:bodyPr wrap="square">
            <a:spAutoFit/>
          </a:bodyPr>
          <a:lstStyle/>
          <a:p>
            <a:pPr algn="l"/>
            <a:r>
              <a:rPr lang="en-GB" sz="2800" b="1" i="0" dirty="0">
                <a:solidFill>
                  <a:schemeClr val="bg1"/>
                </a:solidFill>
                <a:effectLst/>
                <a:latin typeface="Inter"/>
              </a:rPr>
              <a:t>content network</a:t>
            </a:r>
          </a:p>
        </p:txBody>
      </p:sp>
      <p:sp>
        <p:nvSpPr>
          <p:cNvPr id="6" name="TextBox 5">
            <a:extLst>
              <a:ext uri="{FF2B5EF4-FFF2-40B4-BE49-F238E27FC236}">
                <a16:creationId xmlns:a16="http://schemas.microsoft.com/office/drawing/2014/main" id="{DA40713A-BFD5-A80F-5583-5BCED630F3B5}"/>
              </a:ext>
            </a:extLst>
          </p:cNvPr>
          <p:cNvSpPr txBox="1"/>
          <p:nvPr/>
        </p:nvSpPr>
        <p:spPr>
          <a:xfrm>
            <a:off x="481466" y="1840029"/>
            <a:ext cx="8258012" cy="2308324"/>
          </a:xfrm>
          <a:prstGeom prst="rect">
            <a:avLst/>
          </a:prstGeom>
          <a:noFill/>
        </p:spPr>
        <p:txBody>
          <a:bodyPr wrap="square">
            <a:spAutoFit/>
          </a:bodyPr>
          <a:lstStyle/>
          <a:p>
            <a:r>
              <a:rPr lang="en-US" sz="2400" dirty="0"/>
              <a:t>This type of advertising differs from strict search ads (i.e., ads on search engine results pages) in the sense that Internet users do not necessarily look for information by means of inserting a keyword in a search query. A content network is usually coordinated by an intermediate actor or a so-called ad server vendor.</a:t>
            </a:r>
            <a:endParaRPr lang="en-GB" sz="2400" dirty="0"/>
          </a:p>
        </p:txBody>
      </p:sp>
      <p:pic>
        <p:nvPicPr>
          <p:cNvPr id="5" name="Picture 4">
            <a:extLst>
              <a:ext uri="{FF2B5EF4-FFF2-40B4-BE49-F238E27FC236}">
                <a16:creationId xmlns:a16="http://schemas.microsoft.com/office/drawing/2014/main" id="{DEFB3988-612B-4FA3-7338-355344296B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6583" y="6171842"/>
            <a:ext cx="1743145" cy="684570"/>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C138A7E-58FB-7B53-6B2D-F35227E78B94}"/>
              </a:ext>
            </a:extLst>
          </p:cNvPr>
          <p:cNvSpPr txBox="1"/>
          <p:nvPr/>
        </p:nvSpPr>
        <p:spPr>
          <a:xfrm>
            <a:off x="414308" y="1695884"/>
            <a:ext cx="8277283" cy="3416320"/>
          </a:xfrm>
          <a:prstGeom prst="rect">
            <a:avLst/>
          </a:prstGeom>
          <a:noFill/>
        </p:spPr>
        <p:txBody>
          <a:bodyPr wrap="square">
            <a:spAutoFit/>
          </a:bodyPr>
          <a:lstStyle/>
          <a:p>
            <a:r>
              <a:rPr lang="en-US" sz="2400" dirty="0"/>
              <a:t> targeted ads can be considered positive for the Internet user (including a higher probability of getting more relevant or interesting ads) and the organization (with a higher probability that people who see the ad will also click on the ad and thus reach the corporate website). Nonetheless, personal information is needed for some types of targeting (besides looking at the actual web page content) revealed by browser cookies, by collecting personal information on different social media tools through social engineering, or by profiling in social network </a:t>
            </a:r>
            <a:endParaRPr lang="en-GB" sz="2400" dirty="0"/>
          </a:p>
        </p:txBody>
      </p:sp>
      <p:pic>
        <p:nvPicPr>
          <p:cNvPr id="5" name="Picture 4">
            <a:extLst>
              <a:ext uri="{FF2B5EF4-FFF2-40B4-BE49-F238E27FC236}">
                <a16:creationId xmlns:a16="http://schemas.microsoft.com/office/drawing/2014/main" id="{20ACF38E-C6AD-1CB0-0511-6D626A7EEF9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09C1160-F253-B418-742B-B618CC41ADF8}"/>
              </a:ext>
            </a:extLst>
          </p:cNvPr>
          <p:cNvSpPr txBox="1"/>
          <p:nvPr/>
        </p:nvSpPr>
        <p:spPr>
          <a:xfrm>
            <a:off x="2754859" y="484327"/>
            <a:ext cx="6228522" cy="523220"/>
          </a:xfrm>
          <a:prstGeom prst="rect">
            <a:avLst/>
          </a:prstGeom>
          <a:noFill/>
        </p:spPr>
        <p:txBody>
          <a:bodyPr wrap="square">
            <a:spAutoFit/>
          </a:bodyPr>
          <a:lstStyle/>
          <a:p>
            <a:r>
              <a:rPr lang="en-GB" sz="2800" dirty="0">
                <a:solidFill>
                  <a:schemeClr val="bg1"/>
                </a:solidFill>
              </a:rPr>
              <a:t>Defining Online Advertising</a:t>
            </a:r>
          </a:p>
        </p:txBody>
      </p:sp>
      <p:sp>
        <p:nvSpPr>
          <p:cNvPr id="12" name="TextBox 11">
            <a:extLst>
              <a:ext uri="{FF2B5EF4-FFF2-40B4-BE49-F238E27FC236}">
                <a16:creationId xmlns:a16="http://schemas.microsoft.com/office/drawing/2014/main" id="{0D665164-CEE5-CEFE-89EA-7223A57D172B}"/>
              </a:ext>
            </a:extLst>
          </p:cNvPr>
          <p:cNvSpPr txBox="1"/>
          <p:nvPr/>
        </p:nvSpPr>
        <p:spPr>
          <a:xfrm>
            <a:off x="329336" y="1868674"/>
            <a:ext cx="9331549" cy="3416320"/>
          </a:xfrm>
          <a:prstGeom prst="rect">
            <a:avLst/>
          </a:prstGeom>
          <a:noFill/>
        </p:spPr>
        <p:txBody>
          <a:bodyPr wrap="square">
            <a:spAutoFit/>
          </a:bodyPr>
          <a:lstStyle/>
          <a:p>
            <a:r>
              <a:rPr lang="en-US" sz="2400" dirty="0">
                <a:solidFill>
                  <a:srgbClr val="FF0000"/>
                </a:solidFill>
              </a:rPr>
              <a:t>Paid marketing initiatives on the Internet or social media</a:t>
            </a:r>
          </a:p>
          <a:p>
            <a:r>
              <a:rPr lang="en-US" sz="2400" dirty="0"/>
              <a:t>Higher efficiency is expected, because of:</a:t>
            </a:r>
          </a:p>
          <a:p>
            <a:endParaRPr lang="en-US" sz="2400" dirty="0"/>
          </a:p>
          <a:p>
            <a:r>
              <a:rPr lang="en-US" sz="2400" dirty="0"/>
              <a:t>• Fast dissemination of information possible</a:t>
            </a:r>
          </a:p>
          <a:p>
            <a:endParaRPr lang="en-US" sz="2400" dirty="0"/>
          </a:p>
          <a:p>
            <a:r>
              <a:rPr lang="en-US" sz="2400" dirty="0"/>
              <a:t>• Interaction possible (e.g., input fields in the ad)</a:t>
            </a:r>
          </a:p>
          <a:p>
            <a:endParaRPr lang="en-US" sz="2400" dirty="0"/>
          </a:p>
          <a:p>
            <a:r>
              <a:rPr lang="en-US" sz="2400" dirty="0"/>
              <a:t>• Niche audience possible (e.g., customized by geography, demography, hobby, etc.)</a:t>
            </a:r>
            <a:endParaRPr lang="en-GB" sz="2400" dirty="0"/>
          </a:p>
        </p:txBody>
      </p:sp>
      <p:pic>
        <p:nvPicPr>
          <p:cNvPr id="5" name="Picture 4">
            <a:extLst>
              <a:ext uri="{FF2B5EF4-FFF2-40B4-BE49-F238E27FC236}">
                <a16:creationId xmlns:a16="http://schemas.microsoft.com/office/drawing/2014/main" id="{D1EE85CA-54C8-672A-BCEB-5631903478B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C1CD35B-85FE-3CD8-C7B3-61BC8A0072E8}"/>
              </a:ext>
            </a:extLst>
          </p:cNvPr>
          <p:cNvSpPr txBox="1"/>
          <p:nvPr/>
        </p:nvSpPr>
        <p:spPr>
          <a:xfrm>
            <a:off x="130614" y="1596015"/>
            <a:ext cx="8271264" cy="3416320"/>
          </a:xfrm>
          <a:prstGeom prst="rect">
            <a:avLst/>
          </a:prstGeom>
          <a:noFill/>
        </p:spPr>
        <p:txBody>
          <a:bodyPr wrap="square">
            <a:spAutoFit/>
          </a:bodyPr>
          <a:lstStyle/>
          <a:p>
            <a:r>
              <a:rPr lang="en-US" sz="2400" dirty="0">
                <a:solidFill>
                  <a:srgbClr val="FF0000"/>
                </a:solidFill>
              </a:rPr>
              <a:t>In general, different forms of customization or targeting exist for online advertising, such as</a:t>
            </a:r>
            <a:r>
              <a:rPr lang="ar-EG" sz="2400" dirty="0">
                <a:solidFill>
                  <a:srgbClr val="FF0000"/>
                </a:solidFill>
              </a:rPr>
              <a:t>::</a:t>
            </a:r>
            <a:endParaRPr lang="en-GB" sz="2400" dirty="0">
              <a:solidFill>
                <a:srgbClr val="FF0000"/>
              </a:solidFill>
            </a:endParaRPr>
          </a:p>
          <a:p>
            <a:pPr marL="285750" indent="-285750">
              <a:buFont typeface="Arial" panose="020B0604020202020204" pitchFamily="34" charset="0"/>
              <a:buChar char="•"/>
            </a:pPr>
            <a:r>
              <a:rPr lang="en-US" sz="2400" dirty="0"/>
              <a:t>Targeting related to the web page that shows ads (e.g., contextual or content-related targeting, prime-time targeting.)</a:t>
            </a:r>
          </a:p>
          <a:p>
            <a:endParaRPr lang="en-US" sz="2400" dirty="0"/>
          </a:p>
          <a:p>
            <a:pPr marL="285750" indent="-285750">
              <a:buFont typeface="Arial" panose="020B0604020202020204" pitchFamily="34" charset="0"/>
              <a:buChar char="•"/>
            </a:pPr>
            <a:r>
              <a:rPr lang="en-US" sz="2400" dirty="0"/>
              <a:t>Targeting related to personal social media profiles or data from the computer of the Internet user who visits a web page that shows ads (e.g., sociodemographic targeting, geographic or get targeting, behavioral targeting.)</a:t>
            </a:r>
            <a:endParaRPr lang="en-GB" sz="2400" dirty="0"/>
          </a:p>
        </p:txBody>
      </p:sp>
      <p:pic>
        <p:nvPicPr>
          <p:cNvPr id="5" name="Picture 4">
            <a:extLst>
              <a:ext uri="{FF2B5EF4-FFF2-40B4-BE49-F238E27FC236}">
                <a16:creationId xmlns:a16="http://schemas.microsoft.com/office/drawing/2014/main" id="{007701E6-F109-6827-B9A3-22BB7422244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028862" y="6330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5409F35-E3FD-A323-9EB7-41064491A288}"/>
              </a:ext>
            </a:extLst>
          </p:cNvPr>
          <p:cNvSpPr txBox="1"/>
          <p:nvPr/>
        </p:nvSpPr>
        <p:spPr>
          <a:xfrm>
            <a:off x="1941046" y="517844"/>
            <a:ext cx="6215270" cy="523220"/>
          </a:xfrm>
          <a:prstGeom prst="rect">
            <a:avLst/>
          </a:prstGeom>
          <a:noFill/>
        </p:spPr>
        <p:txBody>
          <a:bodyPr wrap="square">
            <a:spAutoFit/>
          </a:bodyPr>
          <a:lstStyle/>
          <a:p>
            <a:r>
              <a:rPr lang="en-GB" sz="2800" dirty="0">
                <a:solidFill>
                  <a:schemeClr val="bg1"/>
                </a:solidFill>
              </a:rPr>
              <a:t>categories for online advertising</a:t>
            </a:r>
          </a:p>
        </p:txBody>
      </p:sp>
      <p:sp>
        <p:nvSpPr>
          <p:cNvPr id="15" name="TextBox 14">
            <a:extLst>
              <a:ext uri="{FF2B5EF4-FFF2-40B4-BE49-F238E27FC236}">
                <a16:creationId xmlns:a16="http://schemas.microsoft.com/office/drawing/2014/main" id="{A7997090-273F-E4D9-1C19-4638B9623BA5}"/>
              </a:ext>
            </a:extLst>
          </p:cNvPr>
          <p:cNvSpPr txBox="1"/>
          <p:nvPr/>
        </p:nvSpPr>
        <p:spPr>
          <a:xfrm>
            <a:off x="243958" y="1666763"/>
            <a:ext cx="8469962" cy="3785652"/>
          </a:xfrm>
          <a:prstGeom prst="rect">
            <a:avLst/>
          </a:prstGeom>
          <a:noFill/>
        </p:spPr>
        <p:txBody>
          <a:bodyPr wrap="square">
            <a:spAutoFit/>
          </a:bodyPr>
          <a:lstStyle/>
          <a:p>
            <a:pPr marL="285750" indent="-285750">
              <a:buFont typeface="Arial" panose="020B0604020202020204" pitchFamily="34" charset="0"/>
              <a:buChar char="•"/>
            </a:pPr>
            <a:r>
              <a:rPr lang="en-US" sz="2400" dirty="0">
                <a:solidFill>
                  <a:srgbClr val="FF0000"/>
                </a:solidFill>
              </a:rPr>
              <a:t>Text ads:: </a:t>
            </a:r>
            <a:r>
              <a:rPr lang="en-US" sz="2400" dirty="0"/>
              <a:t>Textual ads are frequently based on the user’s search keywords in search engines or on the content of a specific web page.</a:t>
            </a:r>
          </a:p>
          <a:p>
            <a:endParaRPr lang="en-US" sz="2400" dirty="0"/>
          </a:p>
          <a:p>
            <a:pPr marL="285750" indent="-285750">
              <a:buFont typeface="Arial" panose="020B0604020202020204" pitchFamily="34" charset="0"/>
              <a:buChar char="•"/>
            </a:pPr>
            <a:r>
              <a:rPr lang="en-US" sz="2400" dirty="0">
                <a:solidFill>
                  <a:srgbClr val="FF0000"/>
                </a:solidFill>
              </a:rPr>
              <a:t>Display ads or banner ads::</a:t>
            </a:r>
            <a:r>
              <a:rPr lang="en-US" sz="2400" dirty="0"/>
              <a:t> Ads that combine text with graphical images (e.g., using pop-ups, buttons, or screen savers) and which are possibly like traditional ads.</a:t>
            </a:r>
          </a:p>
          <a:p>
            <a:endParaRPr lang="en-US" sz="2400" dirty="0"/>
          </a:p>
          <a:p>
            <a:pPr marL="285750" indent="-285750">
              <a:buFont typeface="Arial" panose="020B0604020202020204" pitchFamily="34" charset="0"/>
              <a:buChar char="•"/>
            </a:pPr>
            <a:r>
              <a:rPr lang="en-US" sz="2400" dirty="0">
                <a:solidFill>
                  <a:srgbClr val="FF0000"/>
                </a:solidFill>
              </a:rPr>
              <a:t>Classified ads:: </a:t>
            </a:r>
            <a:r>
              <a:rPr lang="en-US" sz="2400" dirty="0"/>
              <a:t>Small text ads presented by product category (e.g., classified postings in newspapers or magazines).</a:t>
            </a:r>
            <a:endParaRPr lang="en-GB" sz="2400" dirty="0"/>
          </a:p>
        </p:txBody>
      </p:sp>
      <p:pic>
        <p:nvPicPr>
          <p:cNvPr id="5" name="Picture 4">
            <a:extLst>
              <a:ext uri="{FF2B5EF4-FFF2-40B4-BE49-F238E27FC236}">
                <a16:creationId xmlns:a16="http://schemas.microsoft.com/office/drawing/2014/main" id="{0E9E7F7A-EEC2-B724-4E53-54740F28B86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278029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9FF6771-7F17-31D7-926E-EF4CFAC03E2F}"/>
              </a:ext>
            </a:extLst>
          </p:cNvPr>
          <p:cNvSpPr txBox="1"/>
          <p:nvPr/>
        </p:nvSpPr>
        <p:spPr>
          <a:xfrm>
            <a:off x="464969" y="1772840"/>
            <a:ext cx="8745291" cy="3416320"/>
          </a:xfrm>
          <a:prstGeom prst="rect">
            <a:avLst/>
          </a:prstGeom>
          <a:noFill/>
        </p:spPr>
        <p:txBody>
          <a:bodyPr wrap="square">
            <a:spAutoFit/>
          </a:bodyPr>
          <a:lstStyle/>
          <a:p>
            <a:endParaRPr lang="en-US" sz="2400" dirty="0"/>
          </a:p>
          <a:p>
            <a:pPr marL="285750" indent="-285750">
              <a:buFont typeface="Arial" panose="020B0604020202020204" pitchFamily="34" charset="0"/>
              <a:buChar char="•"/>
            </a:pPr>
            <a:r>
              <a:rPr lang="en-US" sz="2400" dirty="0">
                <a:solidFill>
                  <a:srgbClr val="FF0000"/>
                </a:solidFill>
              </a:rPr>
              <a:t>Rich media ads:: </a:t>
            </a:r>
            <a:r>
              <a:rPr lang="en-US" sz="2400" dirty="0"/>
              <a:t>Ads that look like television commercials (e.g., with audio, video, or other animation or interaction).</a:t>
            </a:r>
          </a:p>
          <a:p>
            <a:endParaRPr lang="en-US" sz="2400" dirty="0"/>
          </a:p>
          <a:p>
            <a:pPr marL="285750" indent="-285750">
              <a:buFont typeface="Arial" panose="020B0604020202020204" pitchFamily="34" charset="0"/>
              <a:buChar char="•"/>
            </a:pPr>
            <a:r>
              <a:rPr lang="en-US" sz="2400" dirty="0">
                <a:solidFill>
                  <a:srgbClr val="FF0000"/>
                </a:solidFill>
              </a:rPr>
              <a:t>Sponsorship ads::</a:t>
            </a:r>
            <a:r>
              <a:rPr lang="en-US" sz="2400" dirty="0"/>
              <a:t> If an organization sponsors a third-party website, it can usually show its ads on the sponsored site too.</a:t>
            </a:r>
          </a:p>
          <a:p>
            <a:endParaRPr lang="en-US" sz="2400" dirty="0"/>
          </a:p>
          <a:p>
            <a:pPr marL="285750" indent="-285750">
              <a:buFont typeface="Arial" panose="020B0604020202020204" pitchFamily="34" charset="0"/>
              <a:buChar char="•"/>
            </a:pPr>
            <a:r>
              <a:rPr lang="en-US" sz="2400" dirty="0">
                <a:solidFill>
                  <a:srgbClr val="FF0000"/>
                </a:solidFill>
              </a:rPr>
              <a:t>Email ads:: </a:t>
            </a:r>
            <a:r>
              <a:rPr lang="en-US" sz="2400" dirty="0"/>
              <a:t>Ads that appear in direct electronic messages (and which inherently differ from social media ads).</a:t>
            </a:r>
            <a:endParaRPr lang="en-GB" sz="2400" dirty="0"/>
          </a:p>
        </p:txBody>
      </p:sp>
      <p:pic>
        <p:nvPicPr>
          <p:cNvPr id="5" name="Picture 4">
            <a:extLst>
              <a:ext uri="{FF2B5EF4-FFF2-40B4-BE49-F238E27FC236}">
                <a16:creationId xmlns:a16="http://schemas.microsoft.com/office/drawing/2014/main" id="{F9106ED6-E355-C0EA-271E-7D1BD0213A5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CD861A-FEF4-86F8-D7C0-AAE454A44975}"/>
              </a:ext>
            </a:extLst>
          </p:cNvPr>
          <p:cNvSpPr txBox="1"/>
          <p:nvPr/>
        </p:nvSpPr>
        <p:spPr>
          <a:xfrm>
            <a:off x="2397445" y="571641"/>
            <a:ext cx="6221894" cy="461665"/>
          </a:xfrm>
          <a:prstGeom prst="rect">
            <a:avLst/>
          </a:prstGeom>
          <a:noFill/>
        </p:spPr>
        <p:txBody>
          <a:bodyPr wrap="square">
            <a:spAutoFit/>
          </a:bodyPr>
          <a:lstStyle/>
          <a:p>
            <a:pPr algn="l"/>
            <a:r>
              <a:rPr lang="en-US" sz="2400" b="0" i="0" dirty="0">
                <a:solidFill>
                  <a:schemeClr val="bg1"/>
                </a:solidFill>
                <a:effectLst/>
                <a:latin typeface="-apple-system"/>
              </a:rPr>
              <a:t>Pricing Models for Online Advertising</a:t>
            </a:r>
          </a:p>
        </p:txBody>
      </p:sp>
      <p:sp>
        <p:nvSpPr>
          <p:cNvPr id="12" name="TextBox 11">
            <a:extLst>
              <a:ext uri="{FF2B5EF4-FFF2-40B4-BE49-F238E27FC236}">
                <a16:creationId xmlns:a16="http://schemas.microsoft.com/office/drawing/2014/main" id="{888DCF7F-DB35-27BB-3523-175075BD619B}"/>
              </a:ext>
            </a:extLst>
          </p:cNvPr>
          <p:cNvSpPr txBox="1"/>
          <p:nvPr/>
        </p:nvSpPr>
        <p:spPr>
          <a:xfrm>
            <a:off x="278667" y="2189813"/>
            <a:ext cx="7771022" cy="1938992"/>
          </a:xfrm>
          <a:prstGeom prst="rect">
            <a:avLst/>
          </a:prstGeom>
          <a:noFill/>
        </p:spPr>
        <p:txBody>
          <a:bodyPr wrap="square">
            <a:spAutoFit/>
          </a:bodyPr>
          <a:lstStyle/>
          <a:p>
            <a:r>
              <a:rPr lang="en-US" sz="2400" dirty="0">
                <a:solidFill>
                  <a:srgbClr val="FF0000"/>
                </a:solidFill>
              </a:rPr>
              <a:t>As advertising </a:t>
            </a:r>
            <a:r>
              <a:rPr lang="en-US" sz="2400" dirty="0"/>
              <a:t>should serve specific business objectives, organizations can spend a certain amount of money on online ads. The price organizations are willing to pay usually depends on their total budget and on the relevance of the corresponding business objective.</a:t>
            </a:r>
          </a:p>
        </p:txBody>
      </p:sp>
      <p:pic>
        <p:nvPicPr>
          <p:cNvPr id="5" name="Picture 4">
            <a:extLst>
              <a:ext uri="{FF2B5EF4-FFF2-40B4-BE49-F238E27FC236}">
                <a16:creationId xmlns:a16="http://schemas.microsoft.com/office/drawing/2014/main" id="{4836B134-5EC0-4261-61EF-D599BC35EC2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755113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CD861A-FEF4-86F8-D7C0-AAE454A44975}"/>
              </a:ext>
            </a:extLst>
          </p:cNvPr>
          <p:cNvSpPr txBox="1"/>
          <p:nvPr/>
        </p:nvSpPr>
        <p:spPr>
          <a:xfrm>
            <a:off x="2397445" y="571641"/>
            <a:ext cx="6221894" cy="461665"/>
          </a:xfrm>
          <a:prstGeom prst="rect">
            <a:avLst/>
          </a:prstGeom>
          <a:noFill/>
        </p:spPr>
        <p:txBody>
          <a:bodyPr wrap="square">
            <a:spAutoFit/>
          </a:bodyPr>
          <a:lstStyle/>
          <a:p>
            <a:pPr algn="l"/>
            <a:r>
              <a:rPr lang="en-US" sz="2400" b="0" i="0" dirty="0">
                <a:solidFill>
                  <a:schemeClr val="bg1"/>
                </a:solidFill>
                <a:effectLst/>
                <a:latin typeface="-apple-system"/>
              </a:rPr>
              <a:t>Pricing Models for Online Advertising</a:t>
            </a:r>
          </a:p>
        </p:txBody>
      </p:sp>
      <p:sp>
        <p:nvSpPr>
          <p:cNvPr id="12" name="TextBox 11">
            <a:extLst>
              <a:ext uri="{FF2B5EF4-FFF2-40B4-BE49-F238E27FC236}">
                <a16:creationId xmlns:a16="http://schemas.microsoft.com/office/drawing/2014/main" id="{888DCF7F-DB35-27BB-3523-175075BD619B}"/>
              </a:ext>
            </a:extLst>
          </p:cNvPr>
          <p:cNvSpPr txBox="1"/>
          <p:nvPr/>
        </p:nvSpPr>
        <p:spPr>
          <a:xfrm>
            <a:off x="242954" y="2372011"/>
            <a:ext cx="8376385" cy="1938992"/>
          </a:xfrm>
          <a:prstGeom prst="rect">
            <a:avLst/>
          </a:prstGeom>
          <a:noFill/>
        </p:spPr>
        <p:txBody>
          <a:bodyPr wrap="square">
            <a:spAutoFit/>
          </a:bodyPr>
          <a:lstStyle/>
          <a:p>
            <a:r>
              <a:rPr lang="en-US" sz="2400" dirty="0"/>
              <a:t>Although some online ads can be free, the majority are paid ads. It is important to know that online advertising prices are not stable and usually depend on a bidding process. Like an auction, space for ads is rather sold to the best bidder. In other words, organizations usually can’t buy ad space, but they can only bid.</a:t>
            </a:r>
            <a:endParaRPr lang="en-GB" sz="2400" dirty="0"/>
          </a:p>
        </p:txBody>
      </p:sp>
      <p:pic>
        <p:nvPicPr>
          <p:cNvPr id="5" name="Picture 4">
            <a:extLst>
              <a:ext uri="{FF2B5EF4-FFF2-40B4-BE49-F238E27FC236}">
                <a16:creationId xmlns:a16="http://schemas.microsoft.com/office/drawing/2014/main" id="{0AA9433C-233E-80ED-45B5-6BF1A17447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54590C-65D1-7D81-5E29-F57001CDC832}"/>
              </a:ext>
            </a:extLst>
          </p:cNvPr>
          <p:cNvSpPr txBox="1"/>
          <p:nvPr/>
        </p:nvSpPr>
        <p:spPr>
          <a:xfrm>
            <a:off x="329050" y="1841861"/>
            <a:ext cx="8392656" cy="3416320"/>
          </a:xfrm>
          <a:prstGeom prst="rect">
            <a:avLst/>
          </a:prstGeom>
          <a:noFill/>
        </p:spPr>
        <p:txBody>
          <a:bodyPr wrap="square">
            <a:spAutoFit/>
          </a:bodyPr>
          <a:lstStyle/>
          <a:p>
            <a:r>
              <a:rPr lang="en-US" sz="2400" dirty="0">
                <a:solidFill>
                  <a:srgbClr val="FF0000"/>
                </a:solidFill>
              </a:rPr>
              <a:t>Demand for ad space:: </a:t>
            </a:r>
            <a:r>
              <a:rPr lang="en-US" sz="2400" dirty="0"/>
              <a:t>If many organizations wish to show an ad at the same time, then the price per ad is likely to increase.</a:t>
            </a:r>
            <a:endParaRPr lang="en-US" sz="2400" dirty="0">
              <a:solidFill>
                <a:srgbClr val="FF0000"/>
              </a:solidFill>
            </a:endParaRPr>
          </a:p>
          <a:p>
            <a:r>
              <a:rPr lang="en-US" sz="2400" dirty="0">
                <a:solidFill>
                  <a:srgbClr val="FF0000"/>
                </a:solidFill>
              </a:rPr>
              <a:t>Reach of ad space:: </a:t>
            </a:r>
            <a:r>
              <a:rPr lang="en-US" sz="2400" dirty="0"/>
              <a:t>The more visitors, users, or accounts a publisher has (e.g., a search engine, blog, or other social media tools), the higher the requested price for online advertising. For instance, in 2012, Facebook™ changed the personal email address of its users into a new Facebook™ address (i.e., ending with @facebook.com) in order to stimulate its users to visit the tool more frequently and thus to boost advertising sales (BBC 2012b).</a:t>
            </a:r>
            <a:endParaRPr lang="en-GB" sz="2400" dirty="0"/>
          </a:p>
        </p:txBody>
      </p:sp>
      <p:pic>
        <p:nvPicPr>
          <p:cNvPr id="5" name="Picture 4">
            <a:extLst>
              <a:ext uri="{FF2B5EF4-FFF2-40B4-BE49-F238E27FC236}">
                <a16:creationId xmlns:a16="http://schemas.microsoft.com/office/drawing/2014/main" id="{0C0DA07E-D88B-3353-8F98-C05BE412AD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9B5543-2147-4AFA-4748-5F9BC989413D}"/>
              </a:ext>
            </a:extLst>
          </p:cNvPr>
          <p:cNvSpPr txBox="1"/>
          <p:nvPr/>
        </p:nvSpPr>
        <p:spPr>
          <a:xfrm>
            <a:off x="316113" y="2156872"/>
            <a:ext cx="8109932" cy="2246769"/>
          </a:xfrm>
          <a:prstGeom prst="rect">
            <a:avLst/>
          </a:prstGeom>
          <a:noFill/>
        </p:spPr>
        <p:txBody>
          <a:bodyPr wrap="square">
            <a:spAutoFit/>
          </a:bodyPr>
          <a:lstStyle/>
          <a:p>
            <a:r>
              <a:rPr lang="en-US" sz="2800" dirty="0">
                <a:solidFill>
                  <a:srgbClr val="FF0000"/>
                </a:solidFill>
              </a:rPr>
              <a:t>Keywords:: </a:t>
            </a:r>
            <a:r>
              <a:rPr lang="en-US" sz="2800" dirty="0"/>
              <a:t>The price per ad can also increase if many ads are linked to the same keyword (e.g., if many competing ads use “smartphone” as a keyword). Choosing the right keywords is particularly important for targeted (e.g., contextual) ads.</a:t>
            </a:r>
          </a:p>
        </p:txBody>
      </p:sp>
      <p:pic>
        <p:nvPicPr>
          <p:cNvPr id="5" name="Picture 4">
            <a:extLst>
              <a:ext uri="{FF2B5EF4-FFF2-40B4-BE49-F238E27FC236}">
                <a16:creationId xmlns:a16="http://schemas.microsoft.com/office/drawing/2014/main" id="{0FCFC4A0-314F-478A-3EC5-F0BA64D11A1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9B5543-2147-4AFA-4748-5F9BC989413D}"/>
              </a:ext>
            </a:extLst>
          </p:cNvPr>
          <p:cNvSpPr txBox="1"/>
          <p:nvPr/>
        </p:nvSpPr>
        <p:spPr>
          <a:xfrm>
            <a:off x="452525" y="1815796"/>
            <a:ext cx="8215050" cy="3108543"/>
          </a:xfrm>
          <a:prstGeom prst="rect">
            <a:avLst/>
          </a:prstGeom>
          <a:noFill/>
        </p:spPr>
        <p:txBody>
          <a:bodyPr wrap="square">
            <a:spAutoFit/>
          </a:bodyPr>
          <a:lstStyle/>
          <a:p>
            <a:r>
              <a:rPr lang="en-US" sz="2800" dirty="0">
                <a:solidFill>
                  <a:srgbClr val="FF0000"/>
                </a:solidFill>
              </a:rPr>
              <a:t>Location on a web page:: </a:t>
            </a:r>
            <a:r>
              <a:rPr lang="en-US" sz="2800" dirty="0"/>
              <a:t>Eye cam research has investigated how people generally look at a web page. It turned out that people tend to look more at the upper part of a web page and particularly the upper left corner (Lee 2005). This most viewed area is thus the ultimate space for ads and therefore more expensive.</a:t>
            </a:r>
            <a:endParaRPr lang="en-GB" sz="2800" dirty="0"/>
          </a:p>
        </p:txBody>
      </p:sp>
      <p:pic>
        <p:nvPicPr>
          <p:cNvPr id="5" name="Picture 4">
            <a:extLst>
              <a:ext uri="{FF2B5EF4-FFF2-40B4-BE49-F238E27FC236}">
                <a16:creationId xmlns:a16="http://schemas.microsoft.com/office/drawing/2014/main" id="{15A8CBC0-2234-879E-DE36-04A637A9A08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391141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24113" y="61123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41D5910-D9CF-D466-21C4-34349D4C4FAE}"/>
              </a:ext>
            </a:extLst>
          </p:cNvPr>
          <p:cNvSpPr txBox="1"/>
          <p:nvPr/>
        </p:nvSpPr>
        <p:spPr>
          <a:xfrm>
            <a:off x="188122" y="1683403"/>
            <a:ext cx="8559524" cy="3785652"/>
          </a:xfrm>
          <a:prstGeom prst="rect">
            <a:avLst/>
          </a:prstGeom>
          <a:noFill/>
        </p:spPr>
        <p:txBody>
          <a:bodyPr wrap="square">
            <a:spAutoFit/>
          </a:bodyPr>
          <a:lstStyle/>
          <a:p>
            <a:r>
              <a:rPr lang="en-US" sz="2400" b="0" i="0" dirty="0">
                <a:solidFill>
                  <a:srgbClr val="FF0000"/>
                </a:solidFill>
                <a:effectLst/>
                <a:latin typeface="-apple-system"/>
              </a:rPr>
              <a:t>The most common pricing models are:: </a:t>
            </a:r>
          </a:p>
          <a:p>
            <a:r>
              <a:rPr lang="en-US" sz="2400" dirty="0">
                <a:solidFill>
                  <a:srgbClr val="FF0000"/>
                </a:solidFill>
              </a:rPr>
              <a:t>Pay-per-view:: </a:t>
            </a:r>
            <a:r>
              <a:rPr lang="en-US" sz="2400" dirty="0"/>
              <a:t>An advertiser pays for each unique user view of the ad (i.e., per appearance or per impression). Alternatively, an advertiser can pay per 1000 impressions of the ad .</a:t>
            </a:r>
          </a:p>
          <a:p>
            <a:r>
              <a:rPr lang="en-US" sz="2400" dirty="0">
                <a:solidFill>
                  <a:srgbClr val="FF0000"/>
                </a:solidFill>
              </a:rPr>
              <a:t>Pay-per-click:: </a:t>
            </a:r>
            <a:r>
              <a:rPr lang="en-US" sz="2400" dirty="0"/>
              <a:t>An advertiser pays each time a user clicks on the ad and is redirected to the corporate website.</a:t>
            </a:r>
            <a:endParaRPr lang="en-US" sz="2400" dirty="0">
              <a:solidFill>
                <a:srgbClr val="FF0000"/>
              </a:solidFill>
            </a:endParaRPr>
          </a:p>
          <a:p>
            <a:r>
              <a:rPr lang="en-US" sz="2400" dirty="0">
                <a:solidFill>
                  <a:srgbClr val="FF0000"/>
                </a:solidFill>
              </a:rPr>
              <a:t>Pay-per-action (or pay-per-performance):: </a:t>
            </a:r>
            <a:r>
              <a:rPr lang="en-US" sz="2400" dirty="0"/>
              <a:t>An advertiser pays each time a user clicks on the ad and completes a transaction or business action (e.g., ordering products, completing a form, registering for a newsletter, etc.).</a:t>
            </a:r>
            <a:endParaRPr lang="en-GB" sz="2400" dirty="0"/>
          </a:p>
        </p:txBody>
      </p:sp>
      <p:pic>
        <p:nvPicPr>
          <p:cNvPr id="5" name="Picture 4">
            <a:extLst>
              <a:ext uri="{FF2B5EF4-FFF2-40B4-BE49-F238E27FC236}">
                <a16:creationId xmlns:a16="http://schemas.microsoft.com/office/drawing/2014/main" id="{7FDEC1F1-BD23-E4A2-7C9A-D7FFCDA7C0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439216" y="2089499"/>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52ACF2A-B1EC-CE05-496C-0E209C090623}"/>
              </a:ext>
            </a:extLst>
          </p:cNvPr>
          <p:cNvSpPr txBox="1"/>
          <p:nvPr/>
        </p:nvSpPr>
        <p:spPr>
          <a:xfrm>
            <a:off x="1880062" y="547649"/>
            <a:ext cx="6579704" cy="461665"/>
          </a:xfrm>
          <a:prstGeom prst="rect">
            <a:avLst/>
          </a:prstGeom>
          <a:noFill/>
        </p:spPr>
        <p:txBody>
          <a:bodyPr wrap="square">
            <a:spAutoFit/>
          </a:bodyPr>
          <a:lstStyle/>
          <a:p>
            <a:r>
              <a:rPr lang="en-US" sz="2400" b="0" i="0" dirty="0">
                <a:solidFill>
                  <a:schemeClr val="bg1"/>
                </a:solidFill>
                <a:effectLst/>
                <a:latin typeface="Georgia" panose="02040502050405020303" pitchFamily="18" charset="0"/>
              </a:rPr>
              <a:t>The actors involved in online advertising</a:t>
            </a:r>
            <a:endParaRPr lang="en-GB" sz="2400" dirty="0">
              <a:solidFill>
                <a:schemeClr val="bg1"/>
              </a:solidFill>
            </a:endParaRPr>
          </a:p>
        </p:txBody>
      </p:sp>
      <p:pic>
        <p:nvPicPr>
          <p:cNvPr id="12" name="Picture 11">
            <a:extLst>
              <a:ext uri="{FF2B5EF4-FFF2-40B4-BE49-F238E27FC236}">
                <a16:creationId xmlns:a16="http://schemas.microsoft.com/office/drawing/2014/main" id="{2E8EFFD3-EDA6-89F7-87AF-EA0353C9215C}"/>
              </a:ext>
            </a:extLst>
          </p:cNvPr>
          <p:cNvPicPr>
            <a:picLocks noChangeAspect="1"/>
          </p:cNvPicPr>
          <p:nvPr/>
        </p:nvPicPr>
        <p:blipFill rotWithShape="1">
          <a:blip r:embed="rId8"/>
          <a:srcRect l="12741" t="41938" r="50978" b="43379"/>
          <a:stretch/>
        </p:blipFill>
        <p:spPr>
          <a:xfrm>
            <a:off x="1782045" y="2208113"/>
            <a:ext cx="6579703" cy="1992825"/>
          </a:xfrm>
          <a:prstGeom prst="rect">
            <a:avLst/>
          </a:prstGeom>
        </p:spPr>
      </p:pic>
      <p:pic>
        <p:nvPicPr>
          <p:cNvPr id="5" name="Picture 4">
            <a:extLst>
              <a:ext uri="{FF2B5EF4-FFF2-40B4-BE49-F238E27FC236}">
                <a16:creationId xmlns:a16="http://schemas.microsoft.com/office/drawing/2014/main" id="{111505C5-3511-30C6-560C-5CB3C15BD1D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7D095-6C2C-0216-2A69-692EC209C7C5}"/>
              </a:ext>
            </a:extLst>
          </p:cNvPr>
          <p:cNvSpPr txBox="1"/>
          <p:nvPr/>
        </p:nvSpPr>
        <p:spPr>
          <a:xfrm>
            <a:off x="2481061" y="519252"/>
            <a:ext cx="6228522" cy="523220"/>
          </a:xfrm>
          <a:prstGeom prst="rect">
            <a:avLst/>
          </a:prstGeom>
          <a:noFill/>
        </p:spPr>
        <p:txBody>
          <a:bodyPr wrap="square">
            <a:spAutoFit/>
          </a:bodyPr>
          <a:lstStyle/>
          <a:p>
            <a:r>
              <a:rPr lang="en-GB" sz="2800" dirty="0">
                <a:solidFill>
                  <a:schemeClr val="bg1"/>
                </a:solidFill>
              </a:rPr>
              <a:t>Starting Online Advertising</a:t>
            </a:r>
          </a:p>
        </p:txBody>
      </p:sp>
      <p:sp>
        <p:nvSpPr>
          <p:cNvPr id="11" name="TextBox 10">
            <a:extLst>
              <a:ext uri="{FF2B5EF4-FFF2-40B4-BE49-F238E27FC236}">
                <a16:creationId xmlns:a16="http://schemas.microsoft.com/office/drawing/2014/main" id="{5EE9D832-0236-1874-8092-9D7A3ABC5D15}"/>
              </a:ext>
            </a:extLst>
          </p:cNvPr>
          <p:cNvSpPr txBox="1"/>
          <p:nvPr/>
        </p:nvSpPr>
        <p:spPr>
          <a:xfrm>
            <a:off x="256323" y="1767950"/>
            <a:ext cx="8755337" cy="3416320"/>
          </a:xfrm>
          <a:prstGeom prst="rect">
            <a:avLst/>
          </a:prstGeom>
          <a:noFill/>
        </p:spPr>
        <p:txBody>
          <a:bodyPr wrap="square">
            <a:spAutoFit/>
          </a:bodyPr>
          <a:lstStyle/>
          <a:p>
            <a:r>
              <a:rPr lang="en-US" sz="2400" dirty="0">
                <a:solidFill>
                  <a:srgbClr val="FF0000"/>
                </a:solidFill>
              </a:rPr>
              <a:t>Determine an online advertising strategy:: </a:t>
            </a:r>
            <a:r>
              <a:rPr lang="en-US" sz="2400" dirty="0"/>
              <a:t>The purpose is to promote an organization, its products, or services, and this by considering the needs of the target audience. Hence, an organization should strategically think through the content of its ad and where it will appear.</a:t>
            </a:r>
          </a:p>
          <a:p>
            <a:r>
              <a:rPr lang="en-US" sz="2400" dirty="0">
                <a:solidFill>
                  <a:srgbClr val="FF0000"/>
                </a:solidFill>
              </a:rPr>
              <a:t>Fill out the online parameters for the ad::</a:t>
            </a:r>
            <a:r>
              <a:rPr lang="en-US" sz="2400" dirty="0"/>
              <a:t>A publisher or ad server vendor will probably ask the organization to fill out some parameters for the ad, depending on the determined needs and location of the ad. For instance, Google™ AdWords.</a:t>
            </a:r>
            <a:endParaRPr lang="en-GB" sz="2400" dirty="0"/>
          </a:p>
        </p:txBody>
      </p:sp>
      <p:pic>
        <p:nvPicPr>
          <p:cNvPr id="5" name="Picture 4">
            <a:extLst>
              <a:ext uri="{FF2B5EF4-FFF2-40B4-BE49-F238E27FC236}">
                <a16:creationId xmlns:a16="http://schemas.microsoft.com/office/drawing/2014/main" id="{D99501E3-525C-7957-F23D-91801F967B3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421291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7D095-6C2C-0216-2A69-692EC209C7C5}"/>
              </a:ext>
            </a:extLst>
          </p:cNvPr>
          <p:cNvSpPr txBox="1"/>
          <p:nvPr/>
        </p:nvSpPr>
        <p:spPr>
          <a:xfrm>
            <a:off x="2481061" y="519252"/>
            <a:ext cx="6228522" cy="523220"/>
          </a:xfrm>
          <a:prstGeom prst="rect">
            <a:avLst/>
          </a:prstGeom>
          <a:noFill/>
        </p:spPr>
        <p:txBody>
          <a:bodyPr wrap="square">
            <a:spAutoFit/>
          </a:bodyPr>
          <a:lstStyle/>
          <a:p>
            <a:r>
              <a:rPr lang="en-GB" sz="2800" dirty="0">
                <a:solidFill>
                  <a:schemeClr val="bg1"/>
                </a:solidFill>
              </a:rPr>
              <a:t>Starting Online Advertising</a:t>
            </a:r>
          </a:p>
        </p:txBody>
      </p:sp>
      <p:sp>
        <p:nvSpPr>
          <p:cNvPr id="11" name="TextBox 10">
            <a:extLst>
              <a:ext uri="{FF2B5EF4-FFF2-40B4-BE49-F238E27FC236}">
                <a16:creationId xmlns:a16="http://schemas.microsoft.com/office/drawing/2014/main" id="{5EE9D832-0236-1874-8092-9D7A3ABC5D15}"/>
              </a:ext>
            </a:extLst>
          </p:cNvPr>
          <p:cNvSpPr txBox="1"/>
          <p:nvPr/>
        </p:nvSpPr>
        <p:spPr>
          <a:xfrm>
            <a:off x="256323" y="1767950"/>
            <a:ext cx="8755337" cy="2677656"/>
          </a:xfrm>
          <a:prstGeom prst="rect">
            <a:avLst/>
          </a:prstGeom>
          <a:noFill/>
        </p:spPr>
        <p:txBody>
          <a:bodyPr wrap="square">
            <a:spAutoFit/>
          </a:bodyPr>
          <a:lstStyle/>
          <a:p>
            <a:r>
              <a:rPr lang="en-US" sz="2800" dirty="0">
                <a:solidFill>
                  <a:srgbClr val="FF0000"/>
                </a:solidFill>
              </a:rPr>
              <a:t>Determine your target audience and its needs:: </a:t>
            </a:r>
            <a:r>
              <a:rPr lang="en-US" sz="2800" dirty="0"/>
              <a:t>Like offline marketing, an organization should understand its target audience. This understanding can deal with demographic and geographic questions (e.g., which type of persons are part of the target audience and where they live) but also lifestyle (e.g., how they live), their future needs, etc.</a:t>
            </a:r>
          </a:p>
        </p:txBody>
      </p:sp>
      <p:pic>
        <p:nvPicPr>
          <p:cNvPr id="5" name="Picture 4">
            <a:extLst>
              <a:ext uri="{FF2B5EF4-FFF2-40B4-BE49-F238E27FC236}">
                <a16:creationId xmlns:a16="http://schemas.microsoft.com/office/drawing/2014/main" id="{CDFDB3CF-3F99-4CE0-C709-221BAEFF3F7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3308540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DFD6E8-82ED-5E9F-89B7-EFF10E3D59E9}"/>
              </a:ext>
            </a:extLst>
          </p:cNvPr>
          <p:cNvSpPr txBox="1"/>
          <p:nvPr/>
        </p:nvSpPr>
        <p:spPr>
          <a:xfrm>
            <a:off x="300868" y="1868674"/>
            <a:ext cx="8260035" cy="3539430"/>
          </a:xfrm>
          <a:prstGeom prst="rect">
            <a:avLst/>
          </a:prstGeom>
          <a:noFill/>
        </p:spPr>
        <p:txBody>
          <a:bodyPr wrap="square">
            <a:spAutoFit/>
          </a:bodyPr>
          <a:lstStyle/>
          <a:p>
            <a:r>
              <a:rPr lang="en-US" sz="2800" dirty="0">
                <a:solidFill>
                  <a:srgbClr val="FF0000"/>
                </a:solidFill>
              </a:rPr>
              <a:t>Determine relevant keywords:: </a:t>
            </a:r>
            <a:r>
              <a:rPr lang="en-US" sz="2800" dirty="0"/>
              <a:t>Keywords are relevant to characterize the ad and allow targeting. Internet users typically choose keywords depending on their phase of purchase. Particularly, Table 4.2 shows that Internet users will rather use generic keywords for raising awareness and brand keywords for more complex searches when considering buying a specific product or service.</a:t>
            </a:r>
            <a:endParaRPr lang="en-GB" sz="2800" dirty="0"/>
          </a:p>
        </p:txBody>
      </p:sp>
      <p:pic>
        <p:nvPicPr>
          <p:cNvPr id="5" name="Picture 4">
            <a:extLst>
              <a:ext uri="{FF2B5EF4-FFF2-40B4-BE49-F238E27FC236}">
                <a16:creationId xmlns:a16="http://schemas.microsoft.com/office/drawing/2014/main" id="{3896E522-882F-6F37-A3CE-2CDC5A206C5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112CFD4-A11E-1E92-781F-8CA67DAEDE81}"/>
              </a:ext>
            </a:extLst>
          </p:cNvPr>
          <p:cNvSpPr txBox="1"/>
          <p:nvPr/>
        </p:nvSpPr>
        <p:spPr>
          <a:xfrm>
            <a:off x="514005" y="1999437"/>
            <a:ext cx="8023988" cy="4308872"/>
          </a:xfrm>
          <a:prstGeom prst="rect">
            <a:avLst/>
          </a:prstGeom>
          <a:noFill/>
        </p:spPr>
        <p:txBody>
          <a:bodyPr wrap="square">
            <a:spAutoFit/>
          </a:bodyPr>
          <a:lstStyle/>
          <a:p>
            <a:pPr marL="285750" indent="-285750">
              <a:buFont typeface="Arial" panose="020B0604020202020204" pitchFamily="34" charset="0"/>
              <a:buChar char="•"/>
            </a:pPr>
            <a:r>
              <a:rPr lang="en-US" sz="2000" dirty="0">
                <a:solidFill>
                  <a:srgbClr val="FF0000"/>
                </a:solidFill>
              </a:rPr>
              <a:t>Generic keywords :: </a:t>
            </a:r>
            <a:r>
              <a:rPr lang="en-US" sz="2000" dirty="0"/>
              <a:t>Many Internet users tend to look for generic keywords, but rather for raising awareness than for buying a specific product or service.</a:t>
            </a:r>
          </a:p>
          <a:p>
            <a:pPr marL="285750" indent="-285750">
              <a:buFont typeface="Arial" panose="020B0604020202020204" pitchFamily="34" charset="0"/>
              <a:buChar char="•"/>
            </a:pPr>
            <a:r>
              <a:rPr lang="en-US" sz="2000" dirty="0">
                <a:solidFill>
                  <a:srgbClr val="FF0000"/>
                </a:solidFill>
              </a:rPr>
              <a:t>Nonbrand product or service keywords::</a:t>
            </a:r>
            <a:r>
              <a:rPr lang="en-US" sz="2000" dirty="0"/>
              <a:t>When the user is looking for a specific product or service, but not yet for a specific brand. Especially in this phase, ads may play an important role to drive website traffic.</a:t>
            </a:r>
          </a:p>
          <a:p>
            <a:pPr marL="285750" indent="-285750">
              <a:buFont typeface="Arial" panose="020B0604020202020204" pitchFamily="34" charset="0"/>
              <a:buChar char="•"/>
            </a:pPr>
            <a:r>
              <a:rPr lang="en-US" sz="2000" dirty="0">
                <a:solidFill>
                  <a:srgbClr val="FF0000"/>
                </a:solidFill>
              </a:rPr>
              <a:t>Branded product or service keywords:: </a:t>
            </a:r>
            <a:r>
              <a:rPr lang="en-US" sz="2000" dirty="0"/>
              <a:t>When the user is looking for a specific brand and considers buying one or another product or service of that brand.</a:t>
            </a:r>
          </a:p>
          <a:p>
            <a:pPr marL="285750" indent="-285750">
              <a:buFont typeface="Arial" panose="020B0604020202020204" pitchFamily="34" charset="0"/>
              <a:buChar char="•"/>
            </a:pPr>
            <a:r>
              <a:rPr lang="en-US" sz="2000" dirty="0">
                <a:solidFill>
                  <a:srgbClr val="FF0000"/>
                </a:solidFill>
              </a:rPr>
              <a:t>Core brand keywords::</a:t>
            </a:r>
            <a:r>
              <a:rPr lang="en-US" sz="2000" dirty="0"/>
              <a:t>When the user is aware of and considers buying a specific product or service of a specific brand.</a:t>
            </a:r>
          </a:p>
          <a:p>
            <a:endParaRPr lang="en-GB" dirty="0"/>
          </a:p>
          <a:p>
            <a:endParaRPr lang="en-US" dirty="0"/>
          </a:p>
          <a:p>
            <a:endParaRPr lang="en-US" dirty="0"/>
          </a:p>
        </p:txBody>
      </p:sp>
      <p:pic>
        <p:nvPicPr>
          <p:cNvPr id="5" name="Picture 4">
            <a:extLst>
              <a:ext uri="{FF2B5EF4-FFF2-40B4-BE49-F238E27FC236}">
                <a16:creationId xmlns:a16="http://schemas.microsoft.com/office/drawing/2014/main" id="{22CFF0DE-0A01-6E48-48B4-5433850295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6761034-76E0-AFD1-E163-0D887B7FB325}"/>
              </a:ext>
            </a:extLst>
          </p:cNvPr>
          <p:cNvSpPr txBox="1"/>
          <p:nvPr/>
        </p:nvSpPr>
        <p:spPr>
          <a:xfrm>
            <a:off x="2440788" y="495898"/>
            <a:ext cx="6221894" cy="523220"/>
          </a:xfrm>
          <a:prstGeom prst="rect">
            <a:avLst/>
          </a:prstGeom>
          <a:noFill/>
        </p:spPr>
        <p:txBody>
          <a:bodyPr wrap="square">
            <a:spAutoFit/>
          </a:bodyPr>
          <a:lstStyle/>
          <a:p>
            <a:r>
              <a:rPr lang="en-US" sz="2800" b="1" i="0" dirty="0">
                <a:solidFill>
                  <a:schemeClr val="bg1"/>
                </a:solidFill>
                <a:effectLst/>
                <a:latin typeface="-apple-system"/>
              </a:rPr>
              <a:t>The use of dynamic keywords</a:t>
            </a:r>
            <a:endParaRPr lang="en-GB" sz="2800" dirty="0">
              <a:solidFill>
                <a:schemeClr val="bg1"/>
              </a:solidFill>
            </a:endParaRPr>
          </a:p>
        </p:txBody>
      </p:sp>
      <p:sp>
        <p:nvSpPr>
          <p:cNvPr id="15" name="TextBox 14">
            <a:extLst>
              <a:ext uri="{FF2B5EF4-FFF2-40B4-BE49-F238E27FC236}">
                <a16:creationId xmlns:a16="http://schemas.microsoft.com/office/drawing/2014/main" id="{D2E540AE-73BE-89C0-06BD-5F73B89D36DB}"/>
              </a:ext>
            </a:extLst>
          </p:cNvPr>
          <p:cNvSpPr txBox="1"/>
          <p:nvPr/>
        </p:nvSpPr>
        <p:spPr>
          <a:xfrm>
            <a:off x="402990" y="2226275"/>
            <a:ext cx="7816720" cy="2862322"/>
          </a:xfrm>
          <a:prstGeom prst="rect">
            <a:avLst/>
          </a:prstGeom>
          <a:noFill/>
        </p:spPr>
        <p:txBody>
          <a:bodyPr wrap="square">
            <a:spAutoFit/>
          </a:bodyPr>
          <a:lstStyle/>
          <a:p>
            <a:pPr marL="342900" indent="-342900">
              <a:buFont typeface="+mj-lt"/>
              <a:buAutoNum type="arabicPeriod"/>
            </a:pPr>
            <a:r>
              <a:rPr lang="en-US" sz="2400" dirty="0">
                <a:effectLst/>
              </a:rPr>
              <a:t>No capitalization, all words are in lower case.</a:t>
            </a:r>
          </a:p>
          <a:p>
            <a:pPr marL="342900" indent="-342900">
              <a:buFont typeface="+mj-lt"/>
              <a:buAutoNum type="arabicPeriod"/>
            </a:pPr>
            <a:r>
              <a:rPr lang="en-US" sz="2400" dirty="0">
                <a:effectLst/>
              </a:rPr>
              <a:t>Every word is capitalized.</a:t>
            </a:r>
          </a:p>
          <a:p>
            <a:pPr marL="342900" indent="-342900">
              <a:buFont typeface="+mj-lt"/>
              <a:buAutoNum type="arabicPeriod"/>
            </a:pPr>
            <a:r>
              <a:rPr lang="en-US" sz="2400" dirty="0">
                <a:effectLst/>
              </a:rPr>
              <a:t>Every letter in the first word is capitalized.</a:t>
            </a:r>
          </a:p>
          <a:p>
            <a:pPr marL="342900" indent="-342900">
              <a:buFont typeface="+mj-lt"/>
              <a:buAutoNum type="arabicPeriod"/>
            </a:pPr>
            <a:r>
              <a:rPr lang="en-US" sz="2400" dirty="0">
                <a:effectLst/>
              </a:rPr>
              <a:t>Every letter in the first word and the first letter of the other word(s) are capitalized.</a:t>
            </a:r>
          </a:p>
          <a:p>
            <a:pPr marL="342900" indent="-342900">
              <a:buFont typeface="+mj-lt"/>
              <a:buAutoNum type="arabicPeriod"/>
            </a:pPr>
            <a:r>
              <a:rPr lang="en-US" sz="2400" dirty="0">
                <a:effectLst/>
              </a:rPr>
              <a:t>Every letter is capitalized.</a:t>
            </a:r>
          </a:p>
          <a:p>
            <a:pPr marL="342900" indent="-342900">
              <a:buFont typeface="+mj-lt"/>
              <a:buAutoNum type="arabicPeriod"/>
            </a:pPr>
            <a:endParaRPr lang="en-US" sz="1800" dirty="0">
              <a:effectLst/>
            </a:endParaRPr>
          </a:p>
          <a:p>
            <a:pPr marL="342900" indent="-342900">
              <a:buFont typeface="+mj-lt"/>
              <a:buAutoNum type="arabicPeriod"/>
            </a:pPr>
            <a:endParaRPr lang="en-GB" dirty="0"/>
          </a:p>
        </p:txBody>
      </p:sp>
      <p:pic>
        <p:nvPicPr>
          <p:cNvPr id="5" name="Picture 4">
            <a:extLst>
              <a:ext uri="{FF2B5EF4-FFF2-40B4-BE49-F238E27FC236}">
                <a16:creationId xmlns:a16="http://schemas.microsoft.com/office/drawing/2014/main" id="{B6AA7C86-2821-6BF1-4678-38D3314D0C3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989431" y="549213"/>
            <a:ext cx="6221894" cy="523220"/>
          </a:xfrm>
          <a:prstGeom prst="rect">
            <a:avLst/>
          </a:prstGeom>
          <a:noFill/>
        </p:spPr>
        <p:txBody>
          <a:bodyPr wrap="square">
            <a:spAutoFit/>
          </a:bodyPr>
          <a:lstStyle/>
          <a:p>
            <a:pPr algn="l"/>
            <a:r>
              <a:rPr lang="en-GB" sz="2800" b="0" i="0" dirty="0">
                <a:solidFill>
                  <a:schemeClr val="bg1"/>
                </a:solidFill>
                <a:effectLst/>
                <a:latin typeface="Georgia" panose="02040502050405020303" pitchFamily="18" charset="0"/>
              </a:rPr>
              <a:t>Viral Campaigns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2D4543D-570A-F54E-80F4-BC643169A34C}"/>
              </a:ext>
            </a:extLst>
          </p:cNvPr>
          <p:cNvSpPr txBox="1"/>
          <p:nvPr/>
        </p:nvSpPr>
        <p:spPr>
          <a:xfrm>
            <a:off x="410818" y="1633537"/>
            <a:ext cx="8439528" cy="3416320"/>
          </a:xfrm>
          <a:prstGeom prst="rect">
            <a:avLst/>
          </a:prstGeom>
          <a:noFill/>
        </p:spPr>
        <p:txBody>
          <a:bodyPr wrap="square">
            <a:spAutoFit/>
          </a:bodyPr>
          <a:lstStyle/>
          <a:p>
            <a:r>
              <a:rPr lang="en-US" sz="2400" dirty="0">
                <a:solidFill>
                  <a:srgbClr val="FF0000"/>
                </a:solidFill>
              </a:rPr>
              <a:t>A viral marketing campaign </a:t>
            </a:r>
            <a:r>
              <a:rPr lang="en-US" sz="2400" dirty="0"/>
              <a:t>relies on unsolicited (i.e., not upon request), mouth-to-mouth communication through the Internet, and social media. However, in contrast to traditional mouth-to-mouth communication, a viral campaign is inherently created by an organization to promote itself as an employer (e.g., for e-recruitment ), its brand (e.g., for brand recognition), or its products and services (e.g., for product awareness, higher sales, etc.). Particularly, a viral campaign can help create awareness, trigger interest, and generate sales or product/service adoption </a:t>
            </a:r>
            <a:endParaRPr lang="en-GB" sz="2400" dirty="0"/>
          </a:p>
        </p:txBody>
      </p:sp>
      <p:pic>
        <p:nvPicPr>
          <p:cNvPr id="5" name="Picture 4">
            <a:extLst>
              <a:ext uri="{FF2B5EF4-FFF2-40B4-BE49-F238E27FC236}">
                <a16:creationId xmlns:a16="http://schemas.microsoft.com/office/drawing/2014/main" id="{A2AAB9BC-13F8-25DD-93A9-0A41D00B1B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F43CED8-0C74-8CFE-0851-532865CE0F31}"/>
              </a:ext>
            </a:extLst>
          </p:cNvPr>
          <p:cNvSpPr txBox="1"/>
          <p:nvPr/>
        </p:nvSpPr>
        <p:spPr>
          <a:xfrm>
            <a:off x="388064" y="1896181"/>
            <a:ext cx="8196981" cy="2308324"/>
          </a:xfrm>
          <a:prstGeom prst="rect">
            <a:avLst/>
          </a:prstGeom>
          <a:noFill/>
        </p:spPr>
        <p:txBody>
          <a:bodyPr wrap="square">
            <a:spAutoFit/>
          </a:bodyPr>
          <a:lstStyle/>
          <a:p>
            <a:r>
              <a:rPr lang="en-US" sz="2400" dirty="0"/>
              <a:t>Once a viral campaign is launched, the receivers become new senders, and the message continues to spread, independent of the organization (e.g., mouth-to-mouth communication). In other words, while the original source of a marketing campaign is inherently an organization, people can start sharing the campaign. </a:t>
            </a:r>
            <a:endParaRPr lang="en-GB" sz="2400" dirty="0"/>
          </a:p>
        </p:txBody>
      </p:sp>
      <p:pic>
        <p:nvPicPr>
          <p:cNvPr id="5" name="Picture 4">
            <a:extLst>
              <a:ext uri="{FF2B5EF4-FFF2-40B4-BE49-F238E27FC236}">
                <a16:creationId xmlns:a16="http://schemas.microsoft.com/office/drawing/2014/main" id="{462ED5B2-62A3-32A4-3A3F-D7A6877BE0D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D4E8512-202F-6924-A6C6-DA68B1FB5426}"/>
              </a:ext>
            </a:extLst>
          </p:cNvPr>
          <p:cNvSpPr txBox="1"/>
          <p:nvPr/>
        </p:nvSpPr>
        <p:spPr>
          <a:xfrm>
            <a:off x="300868" y="1794043"/>
            <a:ext cx="8407579" cy="3759342"/>
          </a:xfrm>
          <a:prstGeom prst="rect">
            <a:avLst/>
          </a:prstGeom>
          <a:noFill/>
        </p:spPr>
        <p:txBody>
          <a:bodyPr wrap="square">
            <a:spAutoFit/>
          </a:bodyPr>
          <a:lstStyle/>
          <a:p>
            <a:r>
              <a:rPr lang="en-US" sz="2400" dirty="0"/>
              <a:t>The literature compares the intention of a viral campaign with an “echo,” a “virus,” or a “viral infection” that can spread exponentially and create a buzz or contagious talk. The term “viral” is the adjective of the noun “virus” (i.e., derived from the Latin, where the word refers to “poison”), but has been adopted for online content that rapidly becomes popular or well known. Hence, define a viral marking campaign as “electronic word-of-mouth whereby some form of marketing message related to a company, brand, or product is transmitted in an exponentially growing way—often through the use of social media applications”.</a:t>
            </a:r>
            <a:endParaRPr lang="en-GB" sz="2400" dirty="0"/>
          </a:p>
        </p:txBody>
      </p:sp>
      <p:pic>
        <p:nvPicPr>
          <p:cNvPr id="5" name="Picture 4">
            <a:extLst>
              <a:ext uri="{FF2B5EF4-FFF2-40B4-BE49-F238E27FC236}">
                <a16:creationId xmlns:a16="http://schemas.microsoft.com/office/drawing/2014/main" id="{74883700-AC6B-5EAD-4732-1E207CA305D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199021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54493C4-2D2C-CBD3-2E64-DC35BD543715}"/>
              </a:ext>
            </a:extLst>
          </p:cNvPr>
          <p:cNvSpPr txBox="1"/>
          <p:nvPr/>
        </p:nvSpPr>
        <p:spPr>
          <a:xfrm>
            <a:off x="253079" y="1662559"/>
            <a:ext cx="8534584" cy="3108543"/>
          </a:xfrm>
          <a:prstGeom prst="rect">
            <a:avLst/>
          </a:prstGeom>
          <a:noFill/>
        </p:spPr>
        <p:txBody>
          <a:bodyPr wrap="square">
            <a:spAutoFit/>
          </a:bodyPr>
          <a:lstStyle/>
          <a:p>
            <a:r>
              <a:rPr lang="en-US" sz="2800" dirty="0"/>
              <a:t>The way a successful viral campaign works is an illustration of the “social ripple effect ”. Particularly,  illustrates how a viral campaign typically works. it starts with an organization (otherwise it would concern customer conversations or criticism instead of a campaign; . When people receive the message, they can share it in their network. </a:t>
            </a:r>
            <a:endParaRPr lang="en-GB" sz="2800" dirty="0"/>
          </a:p>
        </p:txBody>
      </p:sp>
      <p:pic>
        <p:nvPicPr>
          <p:cNvPr id="5" name="Picture 4">
            <a:extLst>
              <a:ext uri="{FF2B5EF4-FFF2-40B4-BE49-F238E27FC236}">
                <a16:creationId xmlns:a16="http://schemas.microsoft.com/office/drawing/2014/main" id="{23CCA70E-7E5F-5785-F2FE-623C3C2A2DC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016FB23-0301-1EBC-1C08-DA3B7A5F40D4}"/>
              </a:ext>
            </a:extLst>
          </p:cNvPr>
          <p:cNvSpPr txBox="1"/>
          <p:nvPr/>
        </p:nvSpPr>
        <p:spPr>
          <a:xfrm>
            <a:off x="589766" y="1634540"/>
            <a:ext cx="7710153" cy="3539430"/>
          </a:xfrm>
          <a:prstGeom prst="rect">
            <a:avLst/>
          </a:prstGeom>
          <a:noFill/>
        </p:spPr>
        <p:txBody>
          <a:bodyPr wrap="square">
            <a:spAutoFit/>
          </a:bodyPr>
          <a:lstStyle/>
          <a:p>
            <a:r>
              <a:rPr lang="en-US" sz="2800" dirty="0"/>
              <a:t>As such, the receivers become new senders. When those people also start sharing the content, a social ripple effect is created. Like an “echo,” a “virus,” or a “viral infection,” the message can reach an increasing number of people as it exponentially moves to the right. This characteristic implies that the success of a viral campaign strongly depends on how many times the corporate message is shared .</a:t>
            </a:r>
            <a:endParaRPr lang="en-GB" sz="2800" dirty="0"/>
          </a:p>
        </p:txBody>
      </p:sp>
      <p:pic>
        <p:nvPicPr>
          <p:cNvPr id="5" name="Picture 4">
            <a:extLst>
              <a:ext uri="{FF2B5EF4-FFF2-40B4-BE49-F238E27FC236}">
                <a16:creationId xmlns:a16="http://schemas.microsoft.com/office/drawing/2014/main" id="{72E5799B-B238-F27B-4943-45E3DFFBD7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226994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65769" y="571111"/>
            <a:ext cx="6221894" cy="523220"/>
          </a:xfrm>
          <a:prstGeom prst="rect">
            <a:avLst/>
          </a:prstGeom>
          <a:noFill/>
        </p:spPr>
        <p:txBody>
          <a:bodyPr wrap="square">
            <a:spAutoFit/>
          </a:bodyPr>
          <a:lstStyle/>
          <a:p>
            <a:r>
              <a:rPr lang="en-US" sz="2800" dirty="0">
                <a:solidFill>
                  <a:schemeClr val="bg1"/>
                </a:solidFill>
              </a:rPr>
              <a:t>Defining viral campaigns</a:t>
            </a:r>
            <a:endParaRPr lang="en-GB" sz="28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B4DFBBD-3B7D-9699-791F-8D26AA122C54}"/>
              </a:ext>
            </a:extLst>
          </p:cNvPr>
          <p:cNvPicPr>
            <a:picLocks noChangeAspect="1"/>
          </p:cNvPicPr>
          <p:nvPr/>
        </p:nvPicPr>
        <p:blipFill rotWithShape="1">
          <a:blip r:embed="rId8"/>
          <a:srcRect l="4295" t="37481" r="47854" b="12508"/>
          <a:stretch/>
        </p:blipFill>
        <p:spPr>
          <a:xfrm>
            <a:off x="850292" y="1887020"/>
            <a:ext cx="7189100" cy="3935036"/>
          </a:xfrm>
          <a:prstGeom prst="rect">
            <a:avLst/>
          </a:prstGeom>
        </p:spPr>
      </p:pic>
      <p:pic>
        <p:nvPicPr>
          <p:cNvPr id="5" name="Picture 4">
            <a:extLst>
              <a:ext uri="{FF2B5EF4-FFF2-40B4-BE49-F238E27FC236}">
                <a16:creationId xmlns:a16="http://schemas.microsoft.com/office/drawing/2014/main" id="{194429BB-4F78-A591-BEB0-4C741F17B62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86B3FF-8DF9-A834-BA21-AFBB74599176}"/>
              </a:ext>
            </a:extLst>
          </p:cNvPr>
          <p:cNvSpPr txBox="1"/>
          <p:nvPr/>
        </p:nvSpPr>
        <p:spPr>
          <a:xfrm>
            <a:off x="2210018" y="555952"/>
            <a:ext cx="6221894" cy="523220"/>
          </a:xfrm>
          <a:prstGeom prst="rect">
            <a:avLst/>
          </a:prstGeom>
          <a:noFill/>
        </p:spPr>
        <p:txBody>
          <a:bodyPr wrap="square">
            <a:spAutoFit/>
          </a:bodyPr>
          <a:lstStyle/>
          <a:p>
            <a:pPr algn="l"/>
            <a:r>
              <a:rPr lang="en-US" sz="2800" b="0" i="0" dirty="0">
                <a:solidFill>
                  <a:schemeClr val="bg1"/>
                </a:solidFill>
                <a:effectLst/>
                <a:latin typeface="-apple-system"/>
              </a:rPr>
              <a:t>Success Stories of Viral Campaigns</a:t>
            </a:r>
          </a:p>
        </p:txBody>
      </p:sp>
      <p:sp>
        <p:nvSpPr>
          <p:cNvPr id="15" name="TextBox 14">
            <a:extLst>
              <a:ext uri="{FF2B5EF4-FFF2-40B4-BE49-F238E27FC236}">
                <a16:creationId xmlns:a16="http://schemas.microsoft.com/office/drawing/2014/main" id="{117F63B7-3302-EAF2-67D8-78A586039C8A}"/>
              </a:ext>
            </a:extLst>
          </p:cNvPr>
          <p:cNvSpPr txBox="1"/>
          <p:nvPr/>
        </p:nvSpPr>
        <p:spPr>
          <a:xfrm>
            <a:off x="288810" y="1677323"/>
            <a:ext cx="7853313" cy="2677656"/>
          </a:xfrm>
          <a:prstGeom prst="rect">
            <a:avLst/>
          </a:prstGeom>
          <a:noFill/>
        </p:spPr>
        <p:txBody>
          <a:bodyPr wrap="square">
            <a:spAutoFit/>
          </a:bodyPr>
          <a:lstStyle/>
          <a:p>
            <a:r>
              <a:rPr lang="en-US" sz="2400" dirty="0">
                <a:solidFill>
                  <a:srgbClr val="FF0000"/>
                </a:solidFill>
              </a:rPr>
              <a:t>Hotmail™ launch (1996):: </a:t>
            </a:r>
            <a:r>
              <a:rPr lang="en-US" sz="2400" dirty="0"/>
              <a:t>One of the first viral campaigns was launched by the electronic mail service Hotmail™ in the 1990s, namely, during the upcoming use of the Internet. In order to obtain more email accounts, Hotmail™ automatically added a short message at the bottom of every outgoing mail: “PS: Get your private, free email from Hotmail™ at http://www.hotmail.com.”</a:t>
            </a:r>
            <a:endParaRPr lang="en-GB" sz="2400" dirty="0"/>
          </a:p>
        </p:txBody>
      </p:sp>
      <p:pic>
        <p:nvPicPr>
          <p:cNvPr id="5" name="Picture 4">
            <a:extLst>
              <a:ext uri="{FF2B5EF4-FFF2-40B4-BE49-F238E27FC236}">
                <a16:creationId xmlns:a16="http://schemas.microsoft.com/office/drawing/2014/main" id="{953A8BF7-A74F-EDF3-0F1B-659F0ACD34D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046235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86B3FF-8DF9-A834-BA21-AFBB74599176}"/>
              </a:ext>
            </a:extLst>
          </p:cNvPr>
          <p:cNvSpPr txBox="1"/>
          <p:nvPr/>
        </p:nvSpPr>
        <p:spPr>
          <a:xfrm>
            <a:off x="2210018" y="555952"/>
            <a:ext cx="6221894" cy="523220"/>
          </a:xfrm>
          <a:prstGeom prst="rect">
            <a:avLst/>
          </a:prstGeom>
          <a:noFill/>
        </p:spPr>
        <p:txBody>
          <a:bodyPr wrap="square">
            <a:spAutoFit/>
          </a:bodyPr>
          <a:lstStyle/>
          <a:p>
            <a:pPr algn="l"/>
            <a:r>
              <a:rPr lang="en-US" sz="2800" b="0" i="0" dirty="0">
                <a:solidFill>
                  <a:schemeClr val="bg1"/>
                </a:solidFill>
                <a:effectLst/>
                <a:latin typeface="-apple-system"/>
              </a:rPr>
              <a:t>Success Stories of Viral Campaigns</a:t>
            </a:r>
          </a:p>
        </p:txBody>
      </p:sp>
      <p:sp>
        <p:nvSpPr>
          <p:cNvPr id="15" name="TextBox 14">
            <a:extLst>
              <a:ext uri="{FF2B5EF4-FFF2-40B4-BE49-F238E27FC236}">
                <a16:creationId xmlns:a16="http://schemas.microsoft.com/office/drawing/2014/main" id="{117F63B7-3302-EAF2-67D8-78A586039C8A}"/>
              </a:ext>
            </a:extLst>
          </p:cNvPr>
          <p:cNvSpPr txBox="1"/>
          <p:nvPr/>
        </p:nvSpPr>
        <p:spPr>
          <a:xfrm>
            <a:off x="363478" y="2472298"/>
            <a:ext cx="7901032" cy="1938992"/>
          </a:xfrm>
          <a:prstGeom prst="rect">
            <a:avLst/>
          </a:prstGeom>
          <a:noFill/>
        </p:spPr>
        <p:txBody>
          <a:bodyPr wrap="square">
            <a:spAutoFit/>
          </a:bodyPr>
          <a:lstStyle/>
          <a:p>
            <a:r>
              <a:rPr lang="en-US" sz="2400" dirty="0"/>
              <a:t>The message was an invitation for the mail recipient to join Hotmail™ too. The campaign can be called a success as 12 million users signed in within 18 months. Only recently, in 2013, Hotmail™ stopped existing and sold its mail service to Microsoft's outlook.com.</a:t>
            </a:r>
            <a:endParaRPr lang="en-GB" sz="2400" dirty="0"/>
          </a:p>
        </p:txBody>
      </p:sp>
      <p:pic>
        <p:nvPicPr>
          <p:cNvPr id="5" name="Picture 4">
            <a:extLst>
              <a:ext uri="{FF2B5EF4-FFF2-40B4-BE49-F238E27FC236}">
                <a16:creationId xmlns:a16="http://schemas.microsoft.com/office/drawing/2014/main" id="{79E1BFB7-B550-E0FE-78FB-801C2655AB0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9F47A0-094E-4B27-FF14-AAD378E0965D}"/>
              </a:ext>
            </a:extLst>
          </p:cNvPr>
          <p:cNvSpPr txBox="1"/>
          <p:nvPr/>
        </p:nvSpPr>
        <p:spPr>
          <a:xfrm>
            <a:off x="417361" y="2074736"/>
            <a:ext cx="8370302" cy="2677656"/>
          </a:xfrm>
          <a:prstGeom prst="rect">
            <a:avLst/>
          </a:prstGeom>
          <a:noFill/>
        </p:spPr>
        <p:txBody>
          <a:bodyPr wrap="square">
            <a:spAutoFit/>
          </a:bodyPr>
          <a:lstStyle/>
          <a:p>
            <a:r>
              <a:rPr lang="en-US" sz="2400" dirty="0">
                <a:solidFill>
                  <a:srgbClr val="FF0000"/>
                </a:solidFill>
              </a:rPr>
              <a:t>Burger King</a:t>
            </a:r>
            <a:r>
              <a:rPr lang="en-US" sz="2400" dirty="0"/>
              <a:t>™ (2004).  viral campaigns can also be more interactive than video sharing. One example is a game developed by Burger King™ in 2004. To promote a chicken sandwich, Burger King™ introduced the slogan: “Get chicken just the way you like it.” Besides the traditional commercials, a web page was created called “The subservient chicken.” On that page, a man in a chicken suit performed a range of actions based on the user’s input. </a:t>
            </a:r>
            <a:endParaRPr lang="en-GB" sz="2400" dirty="0"/>
          </a:p>
        </p:txBody>
      </p:sp>
      <p:pic>
        <p:nvPicPr>
          <p:cNvPr id="5" name="Picture 4">
            <a:extLst>
              <a:ext uri="{FF2B5EF4-FFF2-40B4-BE49-F238E27FC236}">
                <a16:creationId xmlns:a16="http://schemas.microsoft.com/office/drawing/2014/main" id="{9BBCBDBF-A407-CE8B-461A-0135084170D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341737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9F47A0-094E-4B27-FF14-AAD378E0965D}"/>
              </a:ext>
            </a:extLst>
          </p:cNvPr>
          <p:cNvSpPr txBox="1"/>
          <p:nvPr/>
        </p:nvSpPr>
        <p:spPr>
          <a:xfrm>
            <a:off x="417361" y="2436350"/>
            <a:ext cx="8167684" cy="1938992"/>
          </a:xfrm>
          <a:prstGeom prst="rect">
            <a:avLst/>
          </a:prstGeom>
          <a:noFill/>
        </p:spPr>
        <p:txBody>
          <a:bodyPr wrap="square">
            <a:spAutoFit/>
          </a:bodyPr>
          <a:lstStyle/>
          <a:p>
            <a:r>
              <a:rPr lang="en-US" sz="2400" dirty="0"/>
              <a:t>In other words, an Internet user could type a word, and the chicken would perform a specific action linked to that word. For instance, when someone asked, “Do you like hamburgers,” the chicken would rub its belly. Although all actions were prerecorded, the game seemed like an interactive webcam.</a:t>
            </a:r>
            <a:endParaRPr lang="en-GB" sz="2400" dirty="0"/>
          </a:p>
        </p:txBody>
      </p:sp>
      <p:pic>
        <p:nvPicPr>
          <p:cNvPr id="5" name="Picture 4">
            <a:extLst>
              <a:ext uri="{FF2B5EF4-FFF2-40B4-BE49-F238E27FC236}">
                <a16:creationId xmlns:a16="http://schemas.microsoft.com/office/drawing/2014/main" id="{26C62B11-97C8-E163-8098-D0FF5EDF9F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523220"/>
          </a:xfrm>
          <a:prstGeom prst="rect">
            <a:avLst/>
          </a:prstGeom>
          <a:noFill/>
        </p:spPr>
        <p:txBody>
          <a:bodyPr wrap="square">
            <a:spAutoFit/>
          </a:bodyPr>
          <a:lstStyle/>
          <a:p>
            <a:pPr algn="l"/>
            <a:r>
              <a:rPr lang="en-US" sz="2800" b="0" i="0" dirty="0">
                <a:solidFill>
                  <a:schemeClr val="bg1"/>
                </a:solidFill>
                <a:effectLst/>
                <a:latin typeface="-apple-system"/>
              </a:rPr>
              <a:t> Tips and Tricks for Viral Campaigns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270CFA-43F7-22FF-CDAC-8BCDF58ED251}"/>
              </a:ext>
            </a:extLst>
          </p:cNvPr>
          <p:cNvSpPr txBox="1"/>
          <p:nvPr/>
        </p:nvSpPr>
        <p:spPr>
          <a:xfrm>
            <a:off x="523664" y="2187558"/>
            <a:ext cx="7433761" cy="3108543"/>
          </a:xfrm>
          <a:prstGeom prst="rect">
            <a:avLst/>
          </a:prstGeom>
          <a:noFill/>
        </p:spPr>
        <p:txBody>
          <a:bodyPr wrap="square">
            <a:spAutoFit/>
          </a:bodyPr>
          <a:lstStyle/>
          <a:p>
            <a:r>
              <a:rPr lang="en-US" sz="2800" dirty="0">
                <a:solidFill>
                  <a:srgbClr val="FF0000"/>
                </a:solidFill>
              </a:rPr>
              <a:t>Goal 1:: </a:t>
            </a:r>
            <a:r>
              <a:rPr lang="en-US" sz="2800" dirty="0"/>
              <a:t>Create content that people are eager to share (e.g., video clips, interactive games, e-books, images, text messages, etc.).</a:t>
            </a:r>
          </a:p>
          <a:p>
            <a:endParaRPr lang="en-US" sz="2800" dirty="0"/>
          </a:p>
          <a:p>
            <a:r>
              <a:rPr lang="en-US" sz="2800" dirty="0">
                <a:solidFill>
                  <a:srgbClr val="FF0000"/>
                </a:solidFill>
              </a:rPr>
              <a:t>Goal 2::</a:t>
            </a:r>
            <a:r>
              <a:rPr lang="en-US" sz="2800" dirty="0"/>
              <a:t> Focus on trendsetters, namely, people who can influence others and who can start the sharing process.</a:t>
            </a:r>
            <a:endParaRPr lang="en-GB" sz="2800" dirty="0"/>
          </a:p>
        </p:txBody>
      </p:sp>
      <p:pic>
        <p:nvPicPr>
          <p:cNvPr id="5" name="Picture 4">
            <a:extLst>
              <a:ext uri="{FF2B5EF4-FFF2-40B4-BE49-F238E27FC236}">
                <a16:creationId xmlns:a16="http://schemas.microsoft.com/office/drawing/2014/main" id="{53BEF1FE-63C4-C3A2-90DE-E975CE00A9E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34208193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4D3167B-C783-F204-2837-94B4D890F9ED}"/>
              </a:ext>
            </a:extLst>
          </p:cNvPr>
          <p:cNvSpPr txBox="1"/>
          <p:nvPr/>
        </p:nvSpPr>
        <p:spPr>
          <a:xfrm>
            <a:off x="2655465" y="373042"/>
            <a:ext cx="4703998" cy="830997"/>
          </a:xfrm>
          <a:prstGeom prst="rect">
            <a:avLst/>
          </a:prstGeom>
          <a:noFill/>
        </p:spPr>
        <p:txBody>
          <a:bodyPr wrap="square">
            <a:spAutoFit/>
          </a:bodyPr>
          <a:lstStyle/>
          <a:p>
            <a:r>
              <a:rPr lang="en-US" sz="2400" dirty="0">
                <a:solidFill>
                  <a:schemeClr val="bg1"/>
                </a:solidFill>
              </a:rPr>
              <a:t>The main advantages and disadvantages of viral campaigns</a:t>
            </a:r>
            <a:endParaRPr lang="en-GB" sz="2400" dirty="0">
              <a:solidFill>
                <a:schemeClr val="bg1"/>
              </a:solidFill>
            </a:endParaRPr>
          </a:p>
        </p:txBody>
      </p:sp>
      <p:sp>
        <p:nvSpPr>
          <p:cNvPr id="12" name="TextBox 11">
            <a:extLst>
              <a:ext uri="{FF2B5EF4-FFF2-40B4-BE49-F238E27FC236}">
                <a16:creationId xmlns:a16="http://schemas.microsoft.com/office/drawing/2014/main" id="{17F60B03-92E8-F104-CCF6-0A71C1A1420D}"/>
              </a:ext>
            </a:extLst>
          </p:cNvPr>
          <p:cNvSpPr txBox="1"/>
          <p:nvPr/>
        </p:nvSpPr>
        <p:spPr>
          <a:xfrm>
            <a:off x="554887" y="1890127"/>
            <a:ext cx="8030158" cy="3108543"/>
          </a:xfrm>
          <a:prstGeom prst="rect">
            <a:avLst/>
          </a:prstGeom>
          <a:noFill/>
        </p:spPr>
        <p:txBody>
          <a:bodyPr wrap="square">
            <a:spAutoFit/>
          </a:bodyPr>
          <a:lstStyle/>
          <a:p>
            <a:r>
              <a:rPr lang="en-GB" sz="2800" dirty="0">
                <a:solidFill>
                  <a:srgbClr val="FF0000"/>
                </a:solidFill>
              </a:rPr>
              <a:t>Advantages::</a:t>
            </a:r>
          </a:p>
          <a:p>
            <a:r>
              <a:rPr lang="en-US" sz="2400" dirty="0"/>
              <a:t>Higher efficiency is expected, because of:</a:t>
            </a:r>
          </a:p>
          <a:p>
            <a:r>
              <a:rPr lang="en-US" sz="2400" dirty="0"/>
              <a:t>• Lower costs than (online) advertising as people (customers) voluntarily spread the message.</a:t>
            </a:r>
          </a:p>
          <a:p>
            <a:r>
              <a:rPr lang="en-US" sz="2400" dirty="0"/>
              <a:t>• Many people can be reached in a short period of time.</a:t>
            </a:r>
          </a:p>
          <a:p>
            <a:r>
              <a:rPr lang="en-US" sz="2400" dirty="0"/>
              <a:t>• Possible integration with other campaigns.</a:t>
            </a:r>
          </a:p>
          <a:p>
            <a:r>
              <a:rPr lang="en-US" sz="2400" dirty="0"/>
              <a:t>• Viral campaigns never stop.</a:t>
            </a:r>
          </a:p>
          <a:p>
            <a:r>
              <a:rPr lang="en-US" sz="2400" dirty="0"/>
              <a:t>• ROI can be monitored online.</a:t>
            </a:r>
            <a:endParaRPr lang="en-GB" sz="2400" dirty="0"/>
          </a:p>
        </p:txBody>
      </p:sp>
      <p:pic>
        <p:nvPicPr>
          <p:cNvPr id="5" name="Picture 4">
            <a:extLst>
              <a:ext uri="{FF2B5EF4-FFF2-40B4-BE49-F238E27FC236}">
                <a16:creationId xmlns:a16="http://schemas.microsoft.com/office/drawing/2014/main" id="{868E92CF-E21F-DFB6-F0EE-372B4E4D30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7203397" cy="3170099"/>
          </a:xfrm>
          <a:prstGeom prst="rect">
            <a:avLst/>
          </a:prstGeom>
          <a:noFill/>
        </p:spPr>
        <p:txBody>
          <a:bodyPr wrap="square">
            <a:spAutoFit/>
          </a:bodyPr>
          <a:lstStyle/>
          <a:p>
            <a:r>
              <a:rPr lang="en-GB" sz="2800" dirty="0">
                <a:solidFill>
                  <a:srgbClr val="FF0000"/>
                </a:solidFill>
              </a:rPr>
              <a:t>Disadvantages::</a:t>
            </a:r>
          </a:p>
          <a:p>
            <a:endParaRPr lang="en-GB" sz="2800" dirty="0">
              <a:solidFill>
                <a:srgbClr val="FF0000"/>
              </a:solidFill>
            </a:endParaRPr>
          </a:p>
          <a:p>
            <a:r>
              <a:rPr lang="en-US" sz="2400" dirty="0"/>
              <a:t>• Low control over content and timing</a:t>
            </a:r>
          </a:p>
          <a:p>
            <a:endParaRPr lang="en-US" sz="2400" dirty="0"/>
          </a:p>
          <a:p>
            <a:r>
              <a:rPr lang="en-US" sz="2400" dirty="0"/>
              <a:t>• Sharing strongly depends on the goodwill of people</a:t>
            </a:r>
          </a:p>
          <a:p>
            <a:endParaRPr lang="en-US" sz="2400" dirty="0"/>
          </a:p>
          <a:p>
            <a:r>
              <a:rPr lang="en-US" sz="2400" dirty="0"/>
              <a:t>• Possible miscommunication between cultures (e.g., humor)</a:t>
            </a:r>
            <a:endParaRPr lang="en-GB" sz="2400" dirty="0"/>
          </a:p>
        </p:txBody>
      </p:sp>
      <p:pic>
        <p:nvPicPr>
          <p:cNvPr id="5" name="Picture 4">
            <a:extLst>
              <a:ext uri="{FF2B5EF4-FFF2-40B4-BE49-F238E27FC236}">
                <a16:creationId xmlns:a16="http://schemas.microsoft.com/office/drawing/2014/main" id="{161D1A0A-4EE0-8055-D870-A8FD6666753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8A9A9E4-A9B4-06F7-09F4-CF4A2B99CEB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7321" y="5776201"/>
            <a:ext cx="1743145" cy="684570"/>
          </a:xfrm>
          <a:prstGeom prst="rect">
            <a:avLst/>
          </a:prstGeom>
        </p:spPr>
      </p:pic>
    </p:spTree>
    <p:extLst>
      <p:ext uri="{BB962C8B-B14F-4D97-AF65-F5344CB8AC3E}">
        <p14:creationId xmlns:p14="http://schemas.microsoft.com/office/powerpoint/2010/main" val="281867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11202</TotalTime>
  <Words>2858</Words>
  <Application>Microsoft Office PowerPoint</Application>
  <PresentationFormat>Widescreen</PresentationFormat>
  <Paragraphs>214</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-apple-system</vt:lpstr>
      <vt:lpstr>Arial</vt:lpstr>
      <vt:lpstr>ArialMT</vt:lpstr>
      <vt:lpstr>Calibri</vt:lpstr>
      <vt:lpstr>Calibri Light</vt:lpstr>
      <vt:lpstr>Georgia</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227</cp:revision>
  <dcterms:created xsi:type="dcterms:W3CDTF">2021-08-03T13:03:26Z</dcterms:created>
  <dcterms:modified xsi:type="dcterms:W3CDTF">2024-05-26T08:33:33Z</dcterms:modified>
</cp:coreProperties>
</file>