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480" r:id="rId2"/>
    <p:sldId id="271" r:id="rId3"/>
    <p:sldId id="313" r:id="rId4"/>
    <p:sldId id="276" r:id="rId5"/>
    <p:sldId id="530" r:id="rId6"/>
    <p:sldId id="531" r:id="rId7"/>
    <p:sldId id="532" r:id="rId8"/>
    <p:sldId id="533" r:id="rId9"/>
    <p:sldId id="540" r:id="rId10"/>
    <p:sldId id="541" r:id="rId11"/>
    <p:sldId id="543" r:id="rId12"/>
    <p:sldId id="544" r:id="rId13"/>
    <p:sldId id="542" r:id="rId14"/>
    <p:sldId id="545" r:id="rId15"/>
    <p:sldId id="546" r:id="rId16"/>
    <p:sldId id="547" r:id="rId17"/>
    <p:sldId id="550" r:id="rId18"/>
    <p:sldId id="551" r:id="rId19"/>
    <p:sldId id="552" r:id="rId20"/>
    <p:sldId id="548" r:id="rId21"/>
    <p:sldId id="549" r:id="rId22"/>
    <p:sldId id="553" r:id="rId23"/>
    <p:sldId id="534" r:id="rId24"/>
    <p:sldId id="554" r:id="rId25"/>
    <p:sldId id="555" r:id="rId26"/>
    <p:sldId id="535" r:id="rId27"/>
    <p:sldId id="536" r:id="rId28"/>
    <p:sldId id="537" r:id="rId29"/>
    <p:sldId id="556" r:id="rId30"/>
    <p:sldId id="538" r:id="rId31"/>
    <p:sldId id="561" r:id="rId32"/>
    <p:sldId id="562" r:id="rId33"/>
    <p:sldId id="563" r:id="rId34"/>
    <p:sldId id="564" r:id="rId35"/>
    <p:sldId id="557" r:id="rId36"/>
    <p:sldId id="565" r:id="rId37"/>
    <p:sldId id="55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33"/>
            <p14:sldId id="540"/>
            <p14:sldId id="541"/>
            <p14:sldId id="543"/>
            <p14:sldId id="544"/>
            <p14:sldId id="542"/>
            <p14:sldId id="545"/>
            <p14:sldId id="546"/>
            <p14:sldId id="547"/>
            <p14:sldId id="550"/>
            <p14:sldId id="551"/>
            <p14:sldId id="552"/>
            <p14:sldId id="548"/>
            <p14:sldId id="549"/>
            <p14:sldId id="553"/>
            <p14:sldId id="534"/>
            <p14:sldId id="554"/>
            <p14:sldId id="555"/>
            <p14:sldId id="535"/>
            <p14:sldId id="536"/>
            <p14:sldId id="537"/>
            <p14:sldId id="556"/>
            <p14:sldId id="538"/>
            <p14:sldId id="561"/>
            <p14:sldId id="562"/>
            <p14:sldId id="563"/>
            <p14:sldId id="564"/>
            <p14:sldId id="557"/>
            <p14:sldId id="565"/>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5" d="100"/>
          <a:sy n="55" d="100"/>
        </p:scale>
        <p:origin x="188" y="3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q7qKb919FDc?start=75&amp;feature=oembed" TargetMode="Externa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4xsBd2iY0j8?feature=oembed" TargetMode="External"/><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VPi9hgWQyg4?feature=oembed" TargetMode="Externa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الثامنة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65691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نتناول في هذه المحاضرة: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أهمية الحملات الإعلامية، وأنواعها.</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خصائص الرسائل الإقناعية. </a:t>
            </a:r>
            <a:r>
              <a:rPr lang="ar-EG" sz="2000" dirty="0" err="1">
                <a:latin typeface="Alexandria" pitchFamily="2" charset="-78"/>
                <a:cs typeface="Alexandria" pitchFamily="2" charset="-78"/>
              </a:rPr>
              <a:t>والاستمالات</a:t>
            </a:r>
            <a:r>
              <a:rPr lang="ar-EG" sz="2000" dirty="0">
                <a:latin typeface="Alexandria" pitchFamily="2" charset="-78"/>
                <a:cs typeface="Alexandria" pitchFamily="2" charset="-78"/>
              </a:rPr>
              <a:t> التي يجب أن تتوفر في بناء الحملات الإقناعية. </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الخطوات الإجرائية لحملات التوعية الإعلامية.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الخطوة الأولى: تحديد المشكلة.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الخطوة الثانية: تحديد الأهداف والاستراتيجيات.</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الخطوة الثالثة: تحديد الجمهور المستهدف (تجزئة الجمهور).</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الخطوة الرابعة: تحديد العوامل الأخرى المحيطة.</a:t>
            </a:r>
          </a:p>
          <a:p>
            <a:pPr marL="285750" indent="-285750" algn="r" rtl="1">
              <a:lnSpc>
                <a:spcPct val="15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01396"/>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الحملات الإعلامية من أهم الموضوعات العلمية التي يجب </a:t>
            </a:r>
            <a:r>
              <a:rPr lang="ar-EG" sz="1600">
                <a:latin typeface="Alexandria" pitchFamily="2" charset="-78"/>
                <a:cs typeface="Alexandria" pitchFamily="2" charset="-78"/>
              </a:rPr>
              <a:t>أن تُطرح </a:t>
            </a:r>
            <a:r>
              <a:rPr lang="ar-EG" sz="1600" dirty="0">
                <a:latin typeface="Alexandria" pitchFamily="2" charset="-78"/>
                <a:cs typeface="Alexandria" pitchFamily="2" charset="-78"/>
              </a:rPr>
              <a:t>على الساحة الإعلامية بقوة خلال المرحلـة القادمـة، حيـث اختلفـت الحمـلات الإعلامية من حيث مفهومها، أهميتها، مدى فاعليتها، مميزاتها، وكيفية تصـميمها وتنفيذها عبر وسائل الإعلام الجديد عن مثيلتها في وسائل الإعلام التقليدية، حيـث أصبحت الحملات الإعلامية عبر الإعلام الجديد من خلال استخدام مواقع التواصل الاجتماعي ذات خصائص وسمات مختلفة، وفي ذات الوقـت تتطلـب مهـارات وتقنيات ضرورية لتصميمها بما يتوافق مع تطبيقات وأدوات الإعلام الجديد.</a:t>
            </a:r>
          </a:p>
          <a:p>
            <a:pPr algn="just" rtl="1">
              <a:lnSpc>
                <a:spcPct val="150000"/>
              </a:lnSpc>
            </a:pPr>
            <a:r>
              <a:rPr lang="ar-EG" sz="1600" dirty="0">
                <a:latin typeface="Alexandria" pitchFamily="2" charset="-78"/>
                <a:cs typeface="Alexandria" pitchFamily="2" charset="-78"/>
              </a:rPr>
              <a:t>وقد تكون الحملة الإعلامية عملاً مؤسسياً، أو جماعيـاً، تقوم به بعض المؤسسات، أو المنظمات الحكومية، أو غير الحكوميـة، أو بعـض الشركات، وذلك بهدف الوصول إلى جماهير محددة لتحقيق أهداف بعينها.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C42A7-6336-21D9-D063-455B3BDFA6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083384-E4F1-94F8-21E9-A12C0A2961EC}"/>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D6D012-8A8B-5301-C8A7-6EC232306197}"/>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الحملات الإعلامية</a:t>
            </a:r>
          </a:p>
        </p:txBody>
      </p:sp>
      <p:sp>
        <p:nvSpPr>
          <p:cNvPr id="5" name="Rectangle 4">
            <a:extLst>
              <a:ext uri="{FF2B5EF4-FFF2-40B4-BE49-F238E27FC236}">
                <a16:creationId xmlns:a16="http://schemas.microsoft.com/office/drawing/2014/main" id="{6147C6BB-BE06-5C6F-F03D-E89C34B4B1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804044-9025-3DD7-6BE5-09AC504722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77CE26-9374-848F-7C19-8350D339B68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0278C66-729B-3B91-456E-D95714276CBC}"/>
              </a:ext>
            </a:extLst>
          </p:cNvPr>
          <p:cNvSpPr txBox="1"/>
          <p:nvPr/>
        </p:nvSpPr>
        <p:spPr>
          <a:xfrm>
            <a:off x="825500" y="2101396"/>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الحملات الإعلامية من النشاطات الاتصالية الهامة التي تعددت واختلفت بشأنها وجهات النظري حول وضع مفهوم أو تعريف محدد لها، وذلك من منطلق اختلاف الوظائف التي تؤديها الحملات الإعلامية وتعدد أهدافها، فهناك من عرف الحملات الإعلامية بأنها سلسلة من الرسائل الإعلامية المتصلة والموظفة بمقاييس محددة من أجل تحقيق أهداف بعينها معتمدة في ذلك على وسائل إعلامية متعددة، مع ضرورة اتساقها مع الوسائط الإعلامية التي تقوم بنقلها، وذلك بهدف الوصول إلى الجمهور المستهدف وتحقيق أكبر قدر من التأثير.</a:t>
            </a:r>
          </a:p>
          <a:p>
            <a:pPr algn="just" rtl="1">
              <a:lnSpc>
                <a:spcPct val="150000"/>
              </a:lnSpc>
            </a:pPr>
            <a:r>
              <a:rPr lang="ar-EG" sz="1600" dirty="0">
                <a:latin typeface="Alexandria" pitchFamily="2" charset="-78"/>
                <a:cs typeface="Alexandria" pitchFamily="2" charset="-78"/>
              </a:rPr>
              <a:t>هكذا وتعرف الحملات الإعلامية على أنها جهود اتصـالية مخططة على أسس علمية، ومصممة وفقاً لمعايير وتقنيات معينة، بما يتماشى مـع أهداف وموضوع الحملة، وخصائص الجمهور المستهدف والوسـائل الإعلاميـة المستخدمة، وتوظيف كافة الوسائط الإعلامية المتعددة، التي تتيح للمتلقي أكبر قدر من التفاعلية والمشاركة حول موضوع الحملة، وذلك بهدف الوصول بالحملة إلـى أكبر عدد ممكن من الجمهور المستهدف بهدف تحقيق تأثيرات معينة، خلال فتـرة زمنية محدده.</a:t>
            </a:r>
          </a:p>
        </p:txBody>
      </p:sp>
      <p:sp>
        <p:nvSpPr>
          <p:cNvPr id="4" name="TextBox 3">
            <a:extLst>
              <a:ext uri="{FF2B5EF4-FFF2-40B4-BE49-F238E27FC236}">
                <a16:creationId xmlns:a16="http://schemas.microsoft.com/office/drawing/2014/main" id="{2BC6BBD3-09FC-37F8-BD6E-152D301047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1D7EDDF-C483-3EED-93C8-4E4A300FB5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543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2672B-C7FC-E463-FF5F-19D66024CB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69F095-71AD-2972-287C-1DEA54D52E85}"/>
              </a:ext>
            </a:extLst>
          </p:cNvPr>
          <p:cNvSpPr/>
          <p:nvPr/>
        </p:nvSpPr>
        <p:spPr>
          <a:xfrm>
            <a:off x="301083" y="1693454"/>
            <a:ext cx="115797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E6ECF1-1F8B-16D4-4869-E73BD5C2C7A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أهداف الحملات الإعلامية</a:t>
            </a:r>
          </a:p>
        </p:txBody>
      </p:sp>
      <p:sp>
        <p:nvSpPr>
          <p:cNvPr id="5" name="Rectangle 4">
            <a:extLst>
              <a:ext uri="{FF2B5EF4-FFF2-40B4-BE49-F238E27FC236}">
                <a16:creationId xmlns:a16="http://schemas.microsoft.com/office/drawing/2014/main" id="{DF701C40-0E89-5158-B401-096BE8523A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9E6E3D-FB12-23CB-9C63-08B08A44D5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6F850C-3E65-23D6-36D9-1FABE06CE73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E2F2DE8-CD25-9ECC-41D4-09FF6CDDFB73}"/>
              </a:ext>
            </a:extLst>
          </p:cNvPr>
          <p:cNvSpPr txBox="1"/>
          <p:nvPr/>
        </p:nvSpPr>
        <p:spPr>
          <a:xfrm>
            <a:off x="431709" y="1960474"/>
            <a:ext cx="11318488" cy="38363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الحملات الإعلامية من أهم أدوات التأثير على المجتمعات وتوجيه سلوك الأفراد نحو قضايا معينة، سواء كانت اجتماعية، صحية، بيئية أو ثقافية. تتنوع أهداف الحملات الإعلامية بحسب طبيعة الموضوع والمستفيدين منها، ولكن بشكل عام يمكن تلخيص أبرز أهداف الحملات الإعلامية في النقاط التالية:</a:t>
            </a:r>
          </a:p>
          <a:p>
            <a:pPr marL="285750" indent="-285750" algn="just" rtl="1">
              <a:lnSpc>
                <a:spcPct val="150000"/>
              </a:lnSpc>
              <a:buFont typeface="Arial" panose="020B0604020202020204" pitchFamily="34" charset="0"/>
              <a:buChar char="•"/>
            </a:pPr>
            <a:r>
              <a:rPr lang="ar-EG" b="1" dirty="0">
                <a:solidFill>
                  <a:srgbClr val="669BBC"/>
                </a:solidFill>
                <a:latin typeface="Alexandria" pitchFamily="2" charset="-78"/>
                <a:cs typeface="Alexandria" pitchFamily="2" charset="-78"/>
              </a:rPr>
              <a:t>التوعية والتثقيف: </a:t>
            </a:r>
            <a:r>
              <a:rPr lang="ar-EG" sz="1600" dirty="0">
                <a:latin typeface="Alexandria" pitchFamily="2" charset="-78"/>
                <a:cs typeface="Alexandria" pitchFamily="2" charset="-78"/>
              </a:rPr>
              <a:t>يعد هدف التوعية والتثقيف من أبرز الأهداف التي تسعى الحملات الإعلامية لتحقيقها. حيث</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تهدف الحملات الإعلامية إلى تزويد الجمهور بالمعلومات الضرورية حول موضوع معين له تأثير كبير على حياتهم اليومية.</a:t>
            </a:r>
          </a:p>
          <a:p>
            <a:pPr marL="285750" indent="-285750" algn="just" rtl="1">
              <a:lnSpc>
                <a:spcPct val="150000"/>
              </a:lnSpc>
              <a:buFont typeface="Arial" panose="020B0604020202020204" pitchFamily="34" charset="0"/>
              <a:buChar char="•"/>
            </a:pPr>
            <a:r>
              <a:rPr lang="ar-EG" b="1" dirty="0">
                <a:solidFill>
                  <a:srgbClr val="669BBC"/>
                </a:solidFill>
                <a:latin typeface="Alexandria" pitchFamily="2" charset="-78"/>
                <a:cs typeface="Alexandria" pitchFamily="2" charset="-78"/>
              </a:rPr>
              <a:t>تغيير سلوك الجمهور حول مشكلة أو ظاهرة اجتماعية: </a:t>
            </a:r>
            <a:r>
              <a:rPr lang="ar-EG" sz="1600" dirty="0">
                <a:latin typeface="Alexandria" pitchFamily="2" charset="-78"/>
                <a:cs typeface="Alexandria" pitchFamily="2" charset="-78"/>
              </a:rPr>
              <a:t>الهدف الآخر المهم للحملات الإعلامية هو محاولة التأثير على سلوك الأفراد. وهذا لا يتم فقط من خلال تقديم المعلومات، بل من خلال استراتيجيات تهدف إلى تغيير التصورات والمواقف وبالتالي سلوك الأفراد. وفي بعض الأحيان، قد تتعلق الحملة بتغيير عادات سلبية أو تبني سلوكيات جديدة، مثل الحملات التي تهدف إلى تغيير سلوك القيادة أو تلك التي تحث على المحافظة على البيئة عبر تقليل استخدام البلاستيك أو الحفاظ على المياه.</a:t>
            </a:r>
          </a:p>
        </p:txBody>
      </p:sp>
      <p:sp>
        <p:nvSpPr>
          <p:cNvPr id="4" name="TextBox 3">
            <a:extLst>
              <a:ext uri="{FF2B5EF4-FFF2-40B4-BE49-F238E27FC236}">
                <a16:creationId xmlns:a16="http://schemas.microsoft.com/office/drawing/2014/main" id="{5553F7A4-03EF-6C50-BBBC-16675927CB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ED8D75-4BDA-A827-8A00-CF4D60E29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264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53A3C-C7E1-DF0C-EA16-CB4840F72F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EE82CB-7AC9-A473-407A-1EC51A3CF575}"/>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79CF4D-A611-1CF8-92A3-932E2511BC46}"/>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الحملة الإعلامية والإعلانية</a:t>
            </a:r>
          </a:p>
        </p:txBody>
      </p:sp>
      <p:sp>
        <p:nvSpPr>
          <p:cNvPr id="5" name="Rectangle 4">
            <a:extLst>
              <a:ext uri="{FF2B5EF4-FFF2-40B4-BE49-F238E27FC236}">
                <a16:creationId xmlns:a16="http://schemas.microsoft.com/office/drawing/2014/main" id="{C60825F9-EEC0-CF5E-A761-C35CF694C5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34496-15E2-3F7A-5D4C-0CC7BA50F0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875C17-0C5D-F2C3-393C-7B47F612A8A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FA80688-1C07-B711-78F4-D2C705DB5027}"/>
              </a:ext>
            </a:extLst>
          </p:cNvPr>
          <p:cNvSpPr txBox="1"/>
          <p:nvPr/>
        </p:nvSpPr>
        <p:spPr>
          <a:xfrm>
            <a:off x="825500" y="2101396"/>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على الرغم من أن المصطلحين "الحملة الإعلامية" و"الحملة الإعلانية" قد يُستخدمان أحيانًا بشكل مترادف، إلا أن هناك فروقات واضحة بينهما من حيث الأهداف، الأدوات، والتوجهات.</a:t>
            </a:r>
          </a:p>
          <a:p>
            <a:pPr algn="just" rtl="1">
              <a:lnSpc>
                <a:spcPct val="150000"/>
              </a:lnSpc>
            </a:pPr>
            <a:r>
              <a:rPr lang="ar-EG" sz="1600" b="1" dirty="0">
                <a:solidFill>
                  <a:srgbClr val="669BBC"/>
                </a:solidFill>
                <a:latin typeface="Alexandria" pitchFamily="2" charset="-78"/>
                <a:cs typeface="Alexandria" pitchFamily="2" charset="-78"/>
              </a:rPr>
              <a:t>من حيث الهدف الرئيسي:</a:t>
            </a: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الإعلامية</a:t>
            </a:r>
            <a:r>
              <a:rPr lang="ar-EG" sz="1600" dirty="0">
                <a:latin typeface="Alexandria" pitchFamily="2" charset="-78"/>
                <a:cs typeface="Alexandria" pitchFamily="2" charset="-78"/>
              </a:rPr>
              <a:t>: تهدف إلى نشر الوعي والتثقيف حول قضية اجتماعية، صحية، بيئية أو ثقافية معينة. كذلك تركيز الحملة الإعلامية يكون غالبًا على التوجيه المعرفي والتأثير على سلوك الأفراد بطريقة إيجابية. مثل حملات التوعية ضد التدخين، حملات مكافحة الفقر، أو حملات التوعية بالصحة النفسية.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الإعلانية</a:t>
            </a:r>
            <a:r>
              <a:rPr lang="ar-EG" sz="1600" dirty="0">
                <a:latin typeface="Alexandria" pitchFamily="2" charset="-78"/>
                <a:cs typeface="Alexandria" pitchFamily="2" charset="-78"/>
              </a:rPr>
              <a:t>: تركز على الترويج لمنتج أو خدمة بهدف تحفيز الجمهور على الشراء أو استخدام المنتج أو الخدمة. الهدف هنا هو زيادة المبيعات أو تعزيز العلامة التجارية. مثل حملات الإعلان عن منتج جديد أو عرض خاص.</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BF53A970-1898-EE38-B9B5-2180D8C4C4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0630F38-5E9C-4DB0-8AB4-761EEB67BE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02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09346-7544-4A37-5251-28996BB5E5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4C59D6-74BE-E17D-2077-609F07AE7B02}"/>
              </a:ext>
            </a:extLst>
          </p:cNvPr>
          <p:cNvSpPr/>
          <p:nvPr/>
        </p:nvSpPr>
        <p:spPr>
          <a:xfrm>
            <a:off x="256479" y="1693454"/>
            <a:ext cx="116243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D17C57-C459-9721-F370-80F930F6B8F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a:t>
            </a:r>
          </a:p>
          <a:p>
            <a:pPr algn="ctr"/>
            <a:r>
              <a:rPr lang="ar-EG" sz="2400" b="1" dirty="0">
                <a:latin typeface="Alexandria" pitchFamily="2" charset="-78"/>
                <a:cs typeface="Alexandria" pitchFamily="2" charset="-78"/>
              </a:rPr>
              <a:t>الفرق بين الحملة الإعلامية والإعلانية</a:t>
            </a:r>
          </a:p>
        </p:txBody>
      </p:sp>
      <p:sp>
        <p:nvSpPr>
          <p:cNvPr id="5" name="Rectangle 4">
            <a:extLst>
              <a:ext uri="{FF2B5EF4-FFF2-40B4-BE49-F238E27FC236}">
                <a16:creationId xmlns:a16="http://schemas.microsoft.com/office/drawing/2014/main" id="{97C54075-167C-265D-39D1-6BC92236D12D}"/>
              </a:ext>
            </a:extLst>
          </p:cNvPr>
          <p:cNvSpPr/>
          <p:nvPr/>
        </p:nvSpPr>
        <p:spPr>
          <a:xfrm>
            <a:off x="825500" y="6353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EDD5C2-0316-690F-C4FB-52475CFD4130}"/>
              </a:ext>
            </a:extLst>
          </p:cNvPr>
          <p:cNvSpPr txBox="1"/>
          <p:nvPr/>
        </p:nvSpPr>
        <p:spPr>
          <a:xfrm>
            <a:off x="1010317" y="75600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B6A06BD-6650-A9FA-A963-7FD3DE022418}"/>
              </a:ext>
            </a:extLst>
          </p:cNvPr>
          <p:cNvSpPr txBox="1"/>
          <p:nvPr/>
        </p:nvSpPr>
        <p:spPr>
          <a:xfrm>
            <a:off x="1037778" y="97209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7130BF0-ABE6-7215-3CB0-4277EA74097C}"/>
              </a:ext>
            </a:extLst>
          </p:cNvPr>
          <p:cNvSpPr txBox="1"/>
          <p:nvPr/>
        </p:nvSpPr>
        <p:spPr>
          <a:xfrm>
            <a:off x="384188" y="1644185"/>
            <a:ext cx="11423624" cy="4482702"/>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المحتوى وطريقة التعامل مع الرسالة:</a:t>
            </a: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الإعلامية</a:t>
            </a:r>
            <a:r>
              <a:rPr lang="ar-EG" sz="1600" dirty="0">
                <a:latin typeface="Alexandria" pitchFamily="2" charset="-78"/>
                <a:cs typeface="Alexandria" pitchFamily="2" charset="-78"/>
              </a:rPr>
              <a:t>: الرسالة في الحملة الإعلامية تتمحور حول المعلومات، حيث تسعى إلى رفع مستوى الوعي أو تغيير السلوكيات المتعلقة بقضية معينة. عادةً ما تعتمد هذه الحملات على التثقيف وتقديم الحقائق والمعلومات المستندة إلى أبحاث أو دراسات.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الإعلانية: </a:t>
            </a:r>
            <a:r>
              <a:rPr lang="ar-EG" sz="1600" dirty="0">
                <a:latin typeface="Alexandria" pitchFamily="2" charset="-78"/>
                <a:cs typeface="Alexandria" pitchFamily="2" charset="-78"/>
              </a:rPr>
              <a:t>الرسالة هنا تكون ترويجية، وتهدف إلى إقناع الجمهور بفوائد منتج أو خدمة ما. غالبًا ما تستخدم أساليب إقناعية مثل العروض، التميز، أو تجارب العملاء المميزة لتشجيع الجمهور على اتخاذ قرار شراء.</a:t>
            </a:r>
          </a:p>
          <a:p>
            <a:pPr algn="just" rtl="1">
              <a:lnSpc>
                <a:spcPct val="150000"/>
              </a:lnSpc>
            </a:pPr>
            <a:r>
              <a:rPr lang="ar-EG" sz="1600" b="1" dirty="0">
                <a:solidFill>
                  <a:srgbClr val="669BBC"/>
                </a:solidFill>
                <a:latin typeface="Alexandria" pitchFamily="2" charset="-78"/>
                <a:cs typeface="Alexandria" pitchFamily="2" charset="-78"/>
              </a:rPr>
              <a:t>القنوات المستخدمة: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الإعلامية</a:t>
            </a:r>
            <a:r>
              <a:rPr lang="ar-EG" sz="1600" dirty="0">
                <a:latin typeface="Alexandria" pitchFamily="2" charset="-78"/>
                <a:cs typeface="Alexandria" pitchFamily="2" charset="-78"/>
              </a:rPr>
              <a:t>: عادةً ما تستفيد الحملات الإعلامية من وسائل الإعلام العامّة مثل التلفزيون، الراديو، الصحف، الإنترنت، ووسائل التواصل الاجتماعي، وكذلك منظمات المجتمع المدني أو الحملات الميدانية. والتركيز يكون على الوصول إلى أكبر عدد من الجمهور وتقديم الرسالة في شكل تعليمي أو توعوي.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الإعلانية</a:t>
            </a:r>
            <a:r>
              <a:rPr lang="ar-EG" sz="1600" dirty="0">
                <a:latin typeface="Alexandria" pitchFamily="2" charset="-78"/>
                <a:cs typeface="Alexandria" pitchFamily="2" charset="-78"/>
              </a:rPr>
              <a:t>: تركز على الوسائل المدفوعة مثل الإعلانات التلفزيونية، الإعلانات الإذاعية، إعلانات الإنترنت (مثل </a:t>
            </a:r>
            <a:r>
              <a:rPr lang="en-US" sz="1600" dirty="0">
                <a:latin typeface="Alexandria" pitchFamily="2" charset="-78"/>
                <a:cs typeface="Alexandria" pitchFamily="2" charset="-78"/>
              </a:rPr>
              <a:t>Google Ads </a:t>
            </a:r>
            <a:r>
              <a:rPr lang="ar-EG" sz="1600" dirty="0">
                <a:latin typeface="Alexandria" pitchFamily="2" charset="-78"/>
                <a:cs typeface="Alexandria" pitchFamily="2" charset="-78"/>
              </a:rPr>
              <a:t>أو إعلانات وسائل التواصل الاجتماعي المدفوعة). والهدف هنا هو التأثير على سلوك المستهلكين بشكل مباشر.</a:t>
            </a:r>
          </a:p>
        </p:txBody>
      </p:sp>
      <p:sp>
        <p:nvSpPr>
          <p:cNvPr id="4" name="TextBox 3">
            <a:extLst>
              <a:ext uri="{FF2B5EF4-FFF2-40B4-BE49-F238E27FC236}">
                <a16:creationId xmlns:a16="http://schemas.microsoft.com/office/drawing/2014/main" id="{0106382F-CACA-54E5-5529-570A86A11A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34C848-DA42-6E35-6C2D-33A1842AB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7243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2B48F-B0C7-C42D-35E1-4293F71489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59E51D-C94B-8D7E-EFDD-33E038B7AC35}"/>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1C361B-A245-20E6-F172-C057C655139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a:t>
            </a:r>
          </a:p>
          <a:p>
            <a:pPr algn="ctr"/>
            <a:r>
              <a:rPr lang="ar-EG" sz="2400" b="1" dirty="0">
                <a:latin typeface="Alexandria" pitchFamily="2" charset="-78"/>
                <a:cs typeface="Alexandria" pitchFamily="2" charset="-78"/>
              </a:rPr>
              <a:t>الفرق بين الحملة الإعلامية والإعلانية</a:t>
            </a:r>
          </a:p>
        </p:txBody>
      </p:sp>
      <p:sp>
        <p:nvSpPr>
          <p:cNvPr id="5" name="Rectangle 4">
            <a:extLst>
              <a:ext uri="{FF2B5EF4-FFF2-40B4-BE49-F238E27FC236}">
                <a16:creationId xmlns:a16="http://schemas.microsoft.com/office/drawing/2014/main" id="{929B81F4-0924-FCD5-8D54-F9DA0B9618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2F98BC-E6CF-7BA2-81B5-E1B12A6D74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DD84D1-A70E-0DC7-19BC-1AB157BEF7E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E42BEC-C22B-551F-AF00-4D0FAB43547A}"/>
              </a:ext>
            </a:extLst>
          </p:cNvPr>
          <p:cNvSpPr txBox="1"/>
          <p:nvPr/>
        </p:nvSpPr>
        <p:spPr>
          <a:xfrm>
            <a:off x="825500" y="2101396"/>
            <a:ext cx="10541000" cy="3744038"/>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المدى الزمني: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الإعلامية</a:t>
            </a:r>
            <a:r>
              <a:rPr lang="ar-EG" sz="1600" dirty="0">
                <a:latin typeface="Alexandria" pitchFamily="2" charset="-78"/>
                <a:cs typeface="Alexandria" pitchFamily="2" charset="-78"/>
              </a:rPr>
              <a:t>: يمكن أن تكون الحملة الإعلامية طويلة الأمد، حيث تستمر لأسابيع أو أشهر من أجل إحداث تغيير طويل الأمد في السلوك أو نشر الوعي حول قضية معينة.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الإعلانية</a:t>
            </a:r>
            <a:r>
              <a:rPr lang="ar-EG" sz="1600" dirty="0">
                <a:latin typeface="Alexandria" pitchFamily="2" charset="-78"/>
                <a:cs typeface="Alexandria" pitchFamily="2" charset="-78"/>
              </a:rPr>
              <a:t>: غالبًا ما تكون قصيرة الأمد، حيث تستهدف تحقيق نتائج سريعة مثل زيادة المبيعات أو تحسين الوعي بالعلامة التجارية في فترة زمنية محددة (مثل خلال موسم العروض أو بعد إطلاق منتج جديد).</a:t>
            </a:r>
          </a:p>
          <a:p>
            <a:pPr algn="just" rtl="1">
              <a:lnSpc>
                <a:spcPct val="150000"/>
              </a:lnSpc>
            </a:pPr>
            <a:r>
              <a:rPr lang="ar-EG" sz="1600" b="1" dirty="0">
                <a:solidFill>
                  <a:srgbClr val="669BBC"/>
                </a:solidFill>
                <a:latin typeface="Alexandria" pitchFamily="2" charset="-78"/>
                <a:cs typeface="Alexandria" pitchFamily="2" charset="-78"/>
              </a:rPr>
              <a:t>التمويل: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الإعلامية</a:t>
            </a:r>
            <a:r>
              <a:rPr lang="ar-EG" sz="1600" dirty="0">
                <a:latin typeface="Alexandria" pitchFamily="2" charset="-78"/>
                <a:cs typeface="Alexandria" pitchFamily="2" charset="-78"/>
              </a:rPr>
              <a:t>: قد يتم تمويلها بواسطة الجهات الحكومية، المنظمات غير الحكومية، أو المؤسسات التي تهدف إلى التغيير الاجتماعي. في كثير من الأحيان، تكون هذه الحملات مدعومة من قبل المجتمع أو تقوم على التبرعات.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الحملة الإعلانية</a:t>
            </a:r>
            <a:r>
              <a:rPr lang="ar-EG" sz="1600" dirty="0">
                <a:latin typeface="Alexandria" pitchFamily="2" charset="-78"/>
                <a:cs typeface="Alexandria" pitchFamily="2" charset="-78"/>
              </a:rPr>
              <a:t>: تمولها الشركات أو العلامات التجارية بهدف الترويج لمنتجاتها أو خدماتها. تكون غالبًا جزءًا من الميزانية التسويقية الخاصة بالشركة.</a:t>
            </a:r>
          </a:p>
        </p:txBody>
      </p:sp>
      <p:sp>
        <p:nvSpPr>
          <p:cNvPr id="4" name="TextBox 3">
            <a:extLst>
              <a:ext uri="{FF2B5EF4-FFF2-40B4-BE49-F238E27FC236}">
                <a16:creationId xmlns:a16="http://schemas.microsoft.com/office/drawing/2014/main" id="{0EA231AE-3164-3617-05EA-17B318578E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044968-C643-2A5C-5786-3688F4D72C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4707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6A8BF-4397-60B2-48FF-7D0F3DC1E0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BA6D0-4AAC-3A05-A490-1DB21EA37455}"/>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290527C-EC6E-2F97-D820-1AB257362FE3}"/>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الحملات الإعلامية</a:t>
            </a:r>
          </a:p>
        </p:txBody>
      </p:sp>
      <p:sp>
        <p:nvSpPr>
          <p:cNvPr id="5" name="Rectangle 4">
            <a:extLst>
              <a:ext uri="{FF2B5EF4-FFF2-40B4-BE49-F238E27FC236}">
                <a16:creationId xmlns:a16="http://schemas.microsoft.com/office/drawing/2014/main" id="{5CDD112C-3209-953F-10F6-ABB09949F8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82CF32-BFFB-78EB-0ADF-CF08E0632AB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E1C69E-5B9B-7F48-D0AC-0EE06FABE2F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AB2D16-06DF-B547-E497-DC8BA788FB4E}"/>
              </a:ext>
            </a:extLst>
          </p:cNvPr>
          <p:cNvSpPr txBox="1"/>
          <p:nvPr/>
        </p:nvSpPr>
        <p:spPr>
          <a:xfrm>
            <a:off x="825500" y="1927552"/>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الحملات الإعلامية من الأدوات الفعالة التي يمكن أن تؤثر بشكل كبير على المجتمع، سواء كان ذلك في التوعية بقضايا اجتماعية أو بيئية أو صحية، أو في تغيير سلوكيات الأفراد في مواضيع معينة. وتكمن أهمية هذه الحملات في عدة جوانب رئيسية: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نشر الوعي والتثقيف</a:t>
            </a:r>
            <a:r>
              <a:rPr lang="ar-EG" sz="1600" dirty="0">
                <a:latin typeface="Alexandria" pitchFamily="2" charset="-78"/>
                <a:cs typeface="Alexandria" pitchFamily="2" charset="-78"/>
              </a:rPr>
              <a:t>: الحملات الإعلامية تُساهم بشكل كبير في نشر الوعي حول قضايا مهمة قد يكون  الجمهور غافل عنها أو لا يُعطى لها الاهتمام الكافي. من خلال حملات التوعية، يمكن نشر معلومات حول مشاكل اجتماعية أو صحية (مثل الحملات ضد التدخين، أو التوعية بأهمية التطعيمات)، مما يساعد الأفراد على فهم القضية بشكل أعمق واتخاذ قرارات مستنيرة.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تغيير سلوك الأفراد</a:t>
            </a:r>
            <a:r>
              <a:rPr lang="ar-EG" sz="1600" dirty="0">
                <a:latin typeface="Alexandria" pitchFamily="2" charset="-78"/>
                <a:cs typeface="Alexandria" pitchFamily="2" charset="-78"/>
              </a:rPr>
              <a:t>: من أهم أهداف الحملات الإعلامية هو تغيير السلوكيات السلبية أو تعزيز سلوكيات إيجابية. على سبيل المثال، حملات منع القيادة تحت تأثير الكحول تهدف إلى تغيير سلوك السائقين وزيادة وعيهم بالمخاطر. كما تسعى الحملات إلى تعديل عادات سلوكية في المجتمع، مثل تشجيع الأفراد على التبرع بالدم أو تقليل استخدام البلاستيك.</a:t>
            </a:r>
          </a:p>
        </p:txBody>
      </p:sp>
      <p:sp>
        <p:nvSpPr>
          <p:cNvPr id="4" name="TextBox 3">
            <a:extLst>
              <a:ext uri="{FF2B5EF4-FFF2-40B4-BE49-F238E27FC236}">
                <a16:creationId xmlns:a16="http://schemas.microsoft.com/office/drawing/2014/main" id="{E523FD4A-D991-E6C2-AF72-98A060AD71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86229B-B919-657D-0010-ED7A8328AF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185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341A4-C133-1520-02D5-B80120D631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355F83-DCDF-119C-58DE-E24ADD0734C2}"/>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9DF27E-86CC-E6BE-C535-736BA19520C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أهمية الحملات الإعلامية</a:t>
            </a:r>
          </a:p>
        </p:txBody>
      </p:sp>
      <p:sp>
        <p:nvSpPr>
          <p:cNvPr id="5" name="Rectangle 4">
            <a:extLst>
              <a:ext uri="{FF2B5EF4-FFF2-40B4-BE49-F238E27FC236}">
                <a16:creationId xmlns:a16="http://schemas.microsoft.com/office/drawing/2014/main" id="{7C6F85C7-EB68-B004-3938-4D16FD643C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0E1E9D-0A52-F751-45EF-5F1F7A164F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43C19FB-ACFA-017F-D48F-9A6082D9A8D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A47E2CC-C692-960D-1959-B9E9E52FFB5B}"/>
              </a:ext>
            </a:extLst>
          </p:cNvPr>
          <p:cNvSpPr txBox="1"/>
          <p:nvPr/>
        </p:nvSpPr>
        <p:spPr>
          <a:xfrm>
            <a:off x="825500" y="1927552"/>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التأثير على القيم والمواقف الاجتماعية</a:t>
            </a:r>
            <a:r>
              <a:rPr lang="ar-EG" sz="1600" dirty="0">
                <a:latin typeface="Alexandria" pitchFamily="2" charset="-78"/>
                <a:cs typeface="Alexandria" pitchFamily="2" charset="-78"/>
              </a:rPr>
              <a:t>: يمكن أن تؤدي الحملات الإعلامية إلى تغيير المواقف الاجتماعية تجاه قضايا معينة. على سبيل المثال، الحملات التي تدعو إلى المساواة بين الجنسين أو التي تحارب التمييز العنصري، تسعى لتغيير تصورات المجتمع حول هذه القضايا وتعزيز القيم الإيجابية مثل الاحترام والمساواة.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التعبئة المجتمعية وزيادة المشاركة</a:t>
            </a:r>
            <a:r>
              <a:rPr lang="ar-EG" sz="1600" dirty="0">
                <a:latin typeface="Alexandria" pitchFamily="2" charset="-78"/>
                <a:cs typeface="Alexandria" pitchFamily="2" charset="-78"/>
              </a:rPr>
              <a:t>: الحملات الإعلامية تلعب دورًا كبيرًا في تحفيز المشاركة المجتمعية في القضايا التي تتعلق بالمجتمع. على سبيل المثال، يمكن لحملات التوعية بالحفاظ على البيئة أن تشجع الأفراد على المشاركة في تنظيف الأماكن العامة أو تقليل النفايات. الحملات كذلك تساعد في تحفيز الناس على التفاعل مع القضايا العامة والمشاركة في الأنشطة التطوعية.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الضغط على السياسات الحكومية أو المؤسسات</a:t>
            </a:r>
            <a:r>
              <a:rPr lang="ar-EG" sz="1600" dirty="0">
                <a:latin typeface="Alexandria" pitchFamily="2" charset="-78"/>
                <a:cs typeface="Alexandria" pitchFamily="2" charset="-78"/>
              </a:rPr>
              <a:t>: قد تؤدي الحملات الإعلامية إلى تحفيز السياسات العامة أو الضغط على الحكومات والمؤسسات لتغيير القوانين أو السياسات التي لا تعكس احتياجات المجتمع. مثل حملات مكافحة الفساد أو تحسين النظام الصحي، التي يمكن أن تدفع الحكومات إلى اتخاذ إجراءات فعّالة استجابة لمطالب المواطنين.</a:t>
            </a:r>
          </a:p>
        </p:txBody>
      </p:sp>
      <p:sp>
        <p:nvSpPr>
          <p:cNvPr id="4" name="TextBox 3">
            <a:extLst>
              <a:ext uri="{FF2B5EF4-FFF2-40B4-BE49-F238E27FC236}">
                <a16:creationId xmlns:a16="http://schemas.microsoft.com/office/drawing/2014/main" id="{9A9737A1-ADCE-D130-928B-B8B1AFC971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4404C9-D7C7-20EA-727C-09F8440057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415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97611-54FD-D9F5-D38F-8B2E2C1454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C4A49-EB9F-A15D-8016-EB8F93D69BBB}"/>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D3B0D6-B6BC-F663-13FC-2E2851B64B50}"/>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أهمية الحملات الإعلامية</a:t>
            </a:r>
          </a:p>
        </p:txBody>
      </p:sp>
      <p:sp>
        <p:nvSpPr>
          <p:cNvPr id="5" name="Rectangle 4">
            <a:extLst>
              <a:ext uri="{FF2B5EF4-FFF2-40B4-BE49-F238E27FC236}">
                <a16:creationId xmlns:a16="http://schemas.microsoft.com/office/drawing/2014/main" id="{A7F604A0-7D92-C062-82A7-3E02A0F410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FB337C-DB03-E171-6618-7100A26624E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5A1D06-F7E0-F5BA-D149-418924C2570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04BBEAD-DE1B-7F05-4A68-66CFCF288415}"/>
              </a:ext>
            </a:extLst>
          </p:cNvPr>
          <p:cNvSpPr txBox="1"/>
          <p:nvPr/>
        </p:nvSpPr>
        <p:spPr>
          <a:xfrm>
            <a:off x="825500" y="1927552"/>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تعزيز المسؤولية الاجتماعية للمؤسسات</a:t>
            </a:r>
            <a:r>
              <a:rPr lang="ar-EG" sz="1600" dirty="0">
                <a:latin typeface="Alexandria" pitchFamily="2" charset="-78"/>
                <a:cs typeface="Alexandria" pitchFamily="2" charset="-78"/>
              </a:rPr>
              <a:t>: تلعب الحملات الإعلامية دورًا في زيادة الوعي لدى المؤسسات حول مسؤوليتها الاجتماعية. على سبيل المثال، الشركات التي تطلق حملات إعلامية لزيادة الوعي بالممارسات البيئية أو الاجتماعية تُسهم في خلق بيئة مستدامة. كما أن هذه الحملات تُظهر للمؤسسات كيف يمكن أن تلعب دورًا إيجابيًا في تغيير السلوك المجتمعي.</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الاستجابة للأزمات</a:t>
            </a:r>
            <a:r>
              <a:rPr lang="ar-EG" sz="1600" dirty="0">
                <a:latin typeface="Alexandria" pitchFamily="2" charset="-78"/>
                <a:cs typeface="Alexandria" pitchFamily="2" charset="-78"/>
              </a:rPr>
              <a:t>: في حالات الأزمات أو الكوارث (مثل انتشار الأمراض، الحروب، أو الكوارث الطبيعية)، تلعب الحملات الإعلامية دورًا حيويًا في توجيه الناس حول كيفية التعامل مع الأزمة، تقديم النصائح الضرورية، والتحفيز على العمل المشترك. هذه الحملات يمكن أن تُساهم في الحد من الخوف والتشويش وتوجيه المجتمع نحو التصرف بشكل أكثر فاعلية.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تقوية الهوية الثقافية والوطنية</a:t>
            </a:r>
            <a:r>
              <a:rPr lang="ar-EG" sz="1600" dirty="0">
                <a:latin typeface="Alexandria" pitchFamily="2" charset="-78"/>
                <a:cs typeface="Alexandria" pitchFamily="2" charset="-78"/>
              </a:rPr>
              <a:t>: الحملات الإعلامية تُعتبر وسيلة فعالة في تعزيز الهوية الوطنية والثقافية. من خلال حملات التوعية بالأحداث التاريخية أو التراث الثقافي، يمكن تعزيز الفخر والانتماء للوطن، مما يساعد في ترسيخ القيم الثقافية وتعزيز اللحمة الاجتماعية بين أفراد المجتمع.</a:t>
            </a:r>
          </a:p>
        </p:txBody>
      </p:sp>
      <p:sp>
        <p:nvSpPr>
          <p:cNvPr id="4" name="TextBox 3">
            <a:extLst>
              <a:ext uri="{FF2B5EF4-FFF2-40B4-BE49-F238E27FC236}">
                <a16:creationId xmlns:a16="http://schemas.microsoft.com/office/drawing/2014/main" id="{7A61C1FD-EAAD-9261-7646-4CC6798E0F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BD5F74-BA32-649A-2071-A9F850D0D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6655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2B183-0D3F-FB29-CAAE-3B46176BB9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56765B-99D7-31DE-496B-52F9560D20E8}"/>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B636BC-B3A5-D56A-7F34-CDAFE1E994C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71B1BB78-6B69-C618-EAA7-44BC262E0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0E4207-C2CB-0B96-9C90-C5A5995CB0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9D54D6-38B5-6BC0-520A-9FC19CE024E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40176D0-0537-AE81-6166-BCDAC3A84C4C}"/>
              </a:ext>
            </a:extLst>
          </p:cNvPr>
          <p:cNvSpPr txBox="1"/>
          <p:nvPr/>
        </p:nvSpPr>
        <p:spPr>
          <a:xfrm>
            <a:off x="825500" y="1919618"/>
            <a:ext cx="10541000" cy="4159537"/>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1) الحملة الإعلامية الإخبارية:</a:t>
            </a:r>
          </a:p>
          <a:p>
            <a:pPr algn="just" rtl="1">
              <a:lnSpc>
                <a:spcPct val="150000"/>
              </a:lnSpc>
            </a:pPr>
            <a:r>
              <a:rPr lang="ar-EG" sz="1600" dirty="0">
                <a:latin typeface="Alexandria" pitchFamily="2" charset="-78"/>
                <a:cs typeface="Alexandria" pitchFamily="2" charset="-78"/>
              </a:rPr>
              <a:t> هي نوع من الحملات الإعلامية التي تركز على نقل المعلومات والأخبار حول قضية معينة إلى الجمهور بطريقة موثوقة، مع التركيز على إيصال الحقائق والمستجدات حول موضوع معين. وتهدف الحملة الإخبارية إلى تقديم تغطية شاملة حول حدث أو قضية معينة من خلال وسائل الإعلام المختلفة مثل الصحف، التلفزيون، الإنترنت، ووسائل التواصل الاجتماعي.</a:t>
            </a:r>
          </a:p>
          <a:p>
            <a:pPr algn="just" rtl="1">
              <a:lnSpc>
                <a:spcPct val="150000"/>
              </a:lnSpc>
            </a:pPr>
            <a:r>
              <a:rPr lang="ar-EG" sz="1600" u="sng" dirty="0">
                <a:latin typeface="Alexandria" pitchFamily="2" charset="-78"/>
                <a:cs typeface="Alexandria" pitchFamily="2" charset="-78"/>
              </a:rPr>
              <a:t>أهداف الحملة الإعلامية الإخبارية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الحملة الإخبارية تسعى إلى توصيل معلومات دقيقة وموثوقة للمجتمع حول حدث أو قضية، مثل الكوارث الطبيعية، الأزمات السياسية، أو القضايا الاجتماعية التي تشغل الرأي العام. الهدف هو التثقيف الجماهيري وتزويد الجمهور بالأخبار الحقيقية التي تتسم بالمصداقية.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كما تسعى الحملة الإعلامية الإخبارية إلى إبقاء الجمهور على اطلاع بكافة التطورات في قضايا معينة، سواء كانت محلية أو دولية. </a:t>
            </a:r>
          </a:p>
        </p:txBody>
      </p:sp>
      <p:sp>
        <p:nvSpPr>
          <p:cNvPr id="4" name="TextBox 3">
            <a:extLst>
              <a:ext uri="{FF2B5EF4-FFF2-40B4-BE49-F238E27FC236}">
                <a16:creationId xmlns:a16="http://schemas.microsoft.com/office/drawing/2014/main" id="{0CA89ADE-7C88-21CD-6EB9-F42072187A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91719D-2FA2-3AD0-6766-8794CDB66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670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892C4-0215-8982-7028-3685F5EA50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C05898-686B-C5EB-0BF7-301AB74196A3}"/>
              </a:ext>
            </a:extLst>
          </p:cNvPr>
          <p:cNvSpPr/>
          <p:nvPr/>
        </p:nvSpPr>
        <p:spPr>
          <a:xfrm>
            <a:off x="689640" y="1693454"/>
            <a:ext cx="109076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F41526-E7DE-0E76-6F13-9AB962330B7A}"/>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6EA8765B-BACD-D92E-28F7-892DA88DA3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170C7-9696-0FCA-725E-773385F90C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D4C05A-6B82-0505-68FE-AF4108644CD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9C0EF49-4103-A43F-6ADA-D11A6C52CE9D}"/>
              </a:ext>
            </a:extLst>
          </p:cNvPr>
          <p:cNvSpPr txBox="1"/>
          <p:nvPr/>
        </p:nvSpPr>
        <p:spPr>
          <a:xfrm>
            <a:off x="825500" y="1768656"/>
            <a:ext cx="10541000" cy="4159537"/>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2) الحملة الإعلامية التعليمية:</a:t>
            </a:r>
          </a:p>
          <a:p>
            <a:pPr algn="just" rtl="1">
              <a:lnSpc>
                <a:spcPct val="150000"/>
              </a:lnSpc>
            </a:pPr>
            <a:r>
              <a:rPr lang="ar-EG" sz="1600" dirty="0">
                <a:latin typeface="Alexandria" pitchFamily="2" charset="-78"/>
                <a:cs typeface="Alexandria" pitchFamily="2" charset="-78"/>
              </a:rPr>
              <a:t>هي نوع من الحملات الإعلامية التي تهدف إلى تعليم الجمهور وتوفير المعلومات اللازمة لفهم موضوع معين أو إكسابهم مهارات جديدة في مجالات محددة. تركز هذه الحملات على التثقيف ونقل المعرفة بشكل مبسط وفعّال، وتستخدم وسائل الإعلام المختلفة مثل التلفزيون، الإنترنت، الصحف، ووسائل التواصل الاجتماعي للوصول إلى أكبر عدد ممكن من الأفراد. تتمحور الحملة الإعلامية التعليمية حول نشر مفاهيم جديدة أو تعزيز سلوكيات معينة بطريقة تؤدي إلى التغيير الإيجابي في المجتمع.</a:t>
            </a:r>
          </a:p>
          <a:p>
            <a:pPr algn="just" rtl="1">
              <a:lnSpc>
                <a:spcPct val="150000"/>
              </a:lnSpc>
            </a:pPr>
            <a:r>
              <a:rPr lang="ar-EG" sz="1600" u="sng" dirty="0">
                <a:latin typeface="Alexandria" pitchFamily="2" charset="-78"/>
                <a:cs typeface="Alexandria" pitchFamily="2" charset="-78"/>
              </a:rPr>
              <a:t>أهداف الحملة الإعلامية التعليمية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تهدف العديد من الحملات الإعلامية التعليمية إلى توعية الناس حول قضايا صحية أو اجتماعية معينة مثل التوعية بالأمراض المعدية، مكافحة التدخين، أو أهمية التغذية السليمة.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تسعى الحملة الإعلامية التعليمية إلى تعزيز القيم والممارسات الإيجابية في المجتمع، مثل الحفاظ على البيئة، الاحترام المتبادل، حقوق الإنسان، التطوع، أو المساواة بين الجنسين. </a:t>
            </a:r>
          </a:p>
        </p:txBody>
      </p:sp>
      <p:sp>
        <p:nvSpPr>
          <p:cNvPr id="4" name="TextBox 3">
            <a:extLst>
              <a:ext uri="{FF2B5EF4-FFF2-40B4-BE49-F238E27FC236}">
                <a16:creationId xmlns:a16="http://schemas.microsoft.com/office/drawing/2014/main" id="{06416FBE-550E-C1D8-B861-636A16146F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84322E-05F9-60D2-171F-2EF0B01EA4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7084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19D5C-F500-9594-E87E-77A84FE92C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F6050D-B6F8-8553-6EBD-86255B0BF6E5}"/>
              </a:ext>
            </a:extLst>
          </p:cNvPr>
          <p:cNvSpPr/>
          <p:nvPr/>
        </p:nvSpPr>
        <p:spPr>
          <a:xfrm>
            <a:off x="446049" y="1693454"/>
            <a:ext cx="11434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C98F1E-F057-BDD5-4AEC-72C0B2A35006}"/>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69A16171-4A11-9EE9-21E0-CE19FB7EFA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42DCAF-A771-4304-3E6E-4ADCF707AC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2B3262-F34A-B4AD-E3BD-3F491089DF1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41F7BD-B94A-A49F-9CFF-453BDBAC5EDB}"/>
              </a:ext>
            </a:extLst>
          </p:cNvPr>
          <p:cNvSpPr txBox="1"/>
          <p:nvPr/>
        </p:nvSpPr>
        <p:spPr>
          <a:xfrm>
            <a:off x="446049" y="1601121"/>
            <a:ext cx="11299902" cy="4528869"/>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3) الحملات الإعلامية الذهنية:</a:t>
            </a:r>
          </a:p>
          <a:p>
            <a:pPr algn="just" rtl="1">
              <a:lnSpc>
                <a:spcPct val="150000"/>
              </a:lnSpc>
            </a:pPr>
            <a:r>
              <a:rPr lang="ar-EG" sz="1600" dirty="0">
                <a:latin typeface="Alexandria" pitchFamily="2" charset="-78"/>
                <a:cs typeface="Alexandria" pitchFamily="2" charset="-78"/>
              </a:rPr>
              <a:t>هي نوع من الحملات الإعلامية التي تهدف إلى التأثير على العقل الباطن والذهن بهدف تغيير طريقة تفكير الأفراد وتعزيز سلوكيات أو مواقف معينة. تركز هذه الحملات على التأثير في الوعي الجمعي للأفراد من خلال التلاعب بالعوامل النفسية والمعرفية، وتستخدم أدوات الإعلام الحديثة مثل التلفزيون، الإعلانات، الإنترنت، ووسائل التواصل الاجتماعي لنقل الرسائل التي تستهدف تغيير المفاهيم الذهنية والاعتقادات التي يمتلكها الأفراد حول قضايا معينة.</a:t>
            </a:r>
          </a:p>
          <a:p>
            <a:pPr algn="just" rtl="1">
              <a:lnSpc>
                <a:spcPct val="150000"/>
              </a:lnSpc>
            </a:pPr>
            <a:r>
              <a:rPr lang="ar-EG" sz="1600" u="sng" dirty="0">
                <a:latin typeface="Alexandria" pitchFamily="2" charset="-78"/>
                <a:cs typeface="Alexandria" pitchFamily="2" charset="-78"/>
              </a:rPr>
              <a:t>أهداف الحملة الإعلامية الذهنية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تهدف الحملات الإعلامية الذهنية إلى التأثير في معتقدات الأفراد وطريقة تفكيرهم حول قضايا معينة.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تتضمن هذه الحملات إعادة تشكيل التصورات حول مواضيع معينة، مثل الصحة النفسية، التعليم، أو حتى قضايا سياسية أو اجتماعية. هذه الحملات تسعى لتغيير طريقة رؤية الأفراد للأشياء، وتحفيزهم على تغيير مواقفهم.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تسعى بعض الحملات الإعلامية الذهنية إلى تعزيز الوعي الذاتي لدى الأفراد، مما يمكن أن يؤدي إلى تغييرات إيجابية في سلوكياتهم أو تحسين في نوعية حياتهم. على سبيل المثال، يمكن أن تركز حملة ذهنية على تعزيز القدرة على التفكير النقدي أو التعامل مع التوتر والضغوط.</a:t>
            </a:r>
          </a:p>
        </p:txBody>
      </p:sp>
      <p:sp>
        <p:nvSpPr>
          <p:cNvPr id="4" name="TextBox 3">
            <a:extLst>
              <a:ext uri="{FF2B5EF4-FFF2-40B4-BE49-F238E27FC236}">
                <a16:creationId xmlns:a16="http://schemas.microsoft.com/office/drawing/2014/main" id="{0E9786EF-9C18-507A-A0CB-01B172E2CA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C3760F-EE8F-6BC0-D4F1-A4786521C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7126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29D06-B3E1-B5B0-785F-35AE5BF3C4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BBE50F-29B1-55F4-3201-657C29E83391}"/>
              </a:ext>
            </a:extLst>
          </p:cNvPr>
          <p:cNvSpPr/>
          <p:nvPr/>
        </p:nvSpPr>
        <p:spPr>
          <a:xfrm>
            <a:off x="412595" y="1693454"/>
            <a:ext cx="114682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66F1A5-0683-9886-B65F-EA6C751E1D5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7466C2A0-F095-110C-83EA-B6728B751B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16C936-1F15-F162-92E7-01532CE147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082FD8D-D065-07A4-B214-65A34F55714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E9CD4A-18E2-56AF-EF26-136B4483238C}"/>
              </a:ext>
            </a:extLst>
          </p:cNvPr>
          <p:cNvSpPr txBox="1"/>
          <p:nvPr/>
        </p:nvSpPr>
        <p:spPr>
          <a:xfrm>
            <a:off x="557562" y="1649379"/>
            <a:ext cx="11221843" cy="4159537"/>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4) الحملات الإعلامية الإقناعية</a:t>
            </a:r>
          </a:p>
          <a:p>
            <a:pPr algn="just" rtl="1">
              <a:lnSpc>
                <a:spcPct val="150000"/>
              </a:lnSpc>
            </a:pPr>
            <a:r>
              <a:rPr lang="ar-EG" sz="1600" dirty="0">
                <a:latin typeface="Alexandria" pitchFamily="2" charset="-78"/>
                <a:cs typeface="Alexandria" pitchFamily="2" charset="-78"/>
              </a:rPr>
              <a:t>هي نوع من الحملات الإعلامية التي تهدف إلى إقناع الجمهور بتغيير مواقفه أو سلوكياته تجاه قضية معينة. تعتمد هذه الحملات على استخدام أساليب نفسية وإقناعية لتوجيه الأشخاص نحو تبني فكرة معينة أو اتخاذ قرار محدد. قد تكون هذه الحملات موجهة لأغراض تجارية، اجتماعية، سياسية، أو ثقافية، وتستخدم وسائل الإعلام المختلفة مثل التلفزيون، الإنترنت، الإعلانات، ووسائل التواصل الاجتماعي للوصول إلى الجمهور المستهدف.</a:t>
            </a:r>
          </a:p>
          <a:p>
            <a:pPr algn="just" rtl="1">
              <a:lnSpc>
                <a:spcPct val="150000"/>
              </a:lnSpc>
            </a:pPr>
            <a:r>
              <a:rPr lang="ar-EG" sz="1600" u="sng" dirty="0">
                <a:latin typeface="Alexandria" pitchFamily="2" charset="-78"/>
                <a:cs typeface="Alexandria" pitchFamily="2" charset="-78"/>
              </a:rPr>
              <a:t>أهداف الحملة الإعلامية الإقناعية</a:t>
            </a:r>
            <a:r>
              <a:rPr lang="ar-EG" sz="1600" dirty="0">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الهدف الأساسي من الحملة الإعلامية الإقناعية هو تغيير مواقف الأفراد أو الجماعات نحو قضية معينة. قد يكون هذا التغيير متعلقا بمواقف سياسية، اجتماعية، أو حتى اقتصادية. على سبيل المثال، حملات للتوعية بالقضايا البيئية مثل التغير المناخي أو التخلص من البلاستيك، التي تسعى إلى تغيير تفكير الجمهور وجعلهم يتبنون سلوكيات مستدامة.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الحملات الإقناعية تهدف إلى تحفيز الجمهور على اتخاذ قرارات معينة، مثل التصويت لصالح مرشح سياسي أو قضية. هذه الحملات تعتمد على بناء الثقة وتحفيز الأفراد للتصرف بناءً على المعلومات المقدمة.</a:t>
            </a:r>
          </a:p>
        </p:txBody>
      </p:sp>
      <p:sp>
        <p:nvSpPr>
          <p:cNvPr id="4" name="TextBox 3">
            <a:extLst>
              <a:ext uri="{FF2B5EF4-FFF2-40B4-BE49-F238E27FC236}">
                <a16:creationId xmlns:a16="http://schemas.microsoft.com/office/drawing/2014/main" id="{CA00F799-F584-9DAC-1313-D796E1FFE5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C2E0AC-9169-7BE7-78EE-CC1A5A1BA8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484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B3E3F-E0F0-1CF2-3F70-6D5AD9B2BC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B89DA-A360-5A39-1387-BF32345216B2}"/>
              </a:ext>
            </a:extLst>
          </p:cNvPr>
          <p:cNvSpPr/>
          <p:nvPr/>
        </p:nvSpPr>
        <p:spPr>
          <a:xfrm>
            <a:off x="356839" y="1693454"/>
            <a:ext cx="115239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9FA4D3-88CD-E73C-9AD3-0FF83222E809}"/>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9C354F62-EB17-798F-C0C3-53172EF0AC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2DF4EA-057C-43EB-B240-026578FEC0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3980AE-7D71-BFB6-F8EB-1F7A9D6C258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44F1432-FAC6-0A90-FCB4-E3191CC6295A}"/>
              </a:ext>
            </a:extLst>
          </p:cNvPr>
          <p:cNvSpPr txBox="1"/>
          <p:nvPr/>
        </p:nvSpPr>
        <p:spPr>
          <a:xfrm>
            <a:off x="535259" y="1614225"/>
            <a:ext cx="11210691" cy="4528869"/>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5) الحملات الإعلامية التسويقية الرقمية</a:t>
            </a:r>
          </a:p>
          <a:p>
            <a:pPr algn="just" rtl="1">
              <a:lnSpc>
                <a:spcPct val="150000"/>
              </a:lnSpc>
            </a:pPr>
            <a:r>
              <a:rPr lang="ar-EG" sz="1600" dirty="0">
                <a:latin typeface="Alexandria" pitchFamily="2" charset="-78"/>
                <a:cs typeface="Alexandria" pitchFamily="2" charset="-78"/>
              </a:rPr>
              <a:t>هي نوع من الحملات الإعلامية التي تستخدم الوسائل الرقمية والإنترنت كأداة رئيسية لتحقيق أهداف التسويق. تهدف هذه الحملات إلى الترويج للمنتجات أو الخدمات، تعزيز العلامة التجارية، وزيادة التفاعل مع الجمهور عبر قنوات الاتصال الرقمية المختلفة. وتعد هذه الحملات من الأدوات الأساسية في استراتيجيات التسويق الرقمي.</a:t>
            </a:r>
          </a:p>
          <a:p>
            <a:pPr algn="just" rtl="1">
              <a:lnSpc>
                <a:spcPct val="150000"/>
              </a:lnSpc>
            </a:pPr>
            <a:r>
              <a:rPr lang="ar-EG" sz="1600" u="sng" dirty="0">
                <a:latin typeface="Alexandria" pitchFamily="2" charset="-78"/>
                <a:cs typeface="Alexandria" pitchFamily="2" charset="-78"/>
              </a:rPr>
              <a:t>أهداف الحملات الإعلامية التسويقية الرقمية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الهدف الأول للحملات التسويقية الرقمية هو زيادة الوعي حول العلامة التجارية أو المنتج. تستخدم هذه الحملات منصات مثل فيسبوك، إنستغرام، تويتر، وتيك توك للوصول إلى جمهور واسع وتعريفهم بالعلامة التجارية بشكل مستمر.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تسعى الحملات الإعلامية الرقمية إلى تعزيز التفاعل والمشاركة مع الجمهور المستهدف، سواء من خلال </a:t>
            </a:r>
            <a:r>
              <a:rPr lang="ar-EG" sz="1600" dirty="0" err="1">
                <a:latin typeface="Alexandria" pitchFamily="2" charset="-78"/>
                <a:cs typeface="Alexandria" pitchFamily="2" charset="-78"/>
              </a:rPr>
              <a:t>الإعجابات</a:t>
            </a:r>
            <a:r>
              <a:rPr lang="ar-EG" sz="1600" dirty="0">
                <a:latin typeface="Alexandria" pitchFamily="2" charset="-78"/>
                <a:cs typeface="Alexandria" pitchFamily="2" charset="-78"/>
              </a:rPr>
              <a:t>، التعليقات، المشاركات أو حتى الاشتراكات.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 خلال الحملات الرقمية، يمكن للمسوقين جمع البيانات حول سلوك المستخدمين على الإنترنت، مثل الأماكن التي يزورونها، ما يبحثون عنه، والتفاعل مع الإعلانات. هذه البيانات تعتبر ضرورية في تحليل سلوكيات الجمهور وتخصيص الحملات بشكل أفضل.</a:t>
            </a:r>
          </a:p>
        </p:txBody>
      </p:sp>
      <p:sp>
        <p:nvSpPr>
          <p:cNvPr id="4" name="TextBox 3">
            <a:extLst>
              <a:ext uri="{FF2B5EF4-FFF2-40B4-BE49-F238E27FC236}">
                <a16:creationId xmlns:a16="http://schemas.microsoft.com/office/drawing/2014/main" id="{6F454C3A-C754-A940-01C4-9512A490D5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C07A25-FCA9-DFC5-B274-B4101384CF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1535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52815-785F-0CD4-7B27-B6086A3C93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B6ECED-4999-CC92-9973-1FD7A5656FBB}"/>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0E7F19-A598-C201-626A-6AA6C6FC4254}"/>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231EE7C8-C579-C855-C385-6DF941D372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519957-D550-BAD6-B8D5-BF352D8E7A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DD8815-B8A2-59E3-4B4F-184159B58C2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F1AC4F-165B-9640-6DA2-E9E24C366C7E}"/>
              </a:ext>
            </a:extLst>
          </p:cNvPr>
          <p:cNvSpPr txBox="1"/>
          <p:nvPr/>
        </p:nvSpPr>
        <p:spPr>
          <a:xfrm>
            <a:off x="825500" y="1809234"/>
            <a:ext cx="10541000" cy="3790205"/>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6) الحملات الإعلامية الإذاعية والتلفزيونية</a:t>
            </a:r>
          </a:p>
          <a:p>
            <a:pPr algn="just" rtl="1">
              <a:lnSpc>
                <a:spcPct val="150000"/>
              </a:lnSpc>
            </a:pPr>
            <a:r>
              <a:rPr lang="ar-EG" sz="1600" dirty="0">
                <a:latin typeface="Alexandria" pitchFamily="2" charset="-78"/>
                <a:cs typeface="Alexandria" pitchFamily="2" charset="-78"/>
              </a:rPr>
              <a:t>هي نوع من الحملات الإعلامية التي تستخدم وسائل الإعلام التقليدية مثل الراديو والتلفزيون لنقل رسائل معينة إلى الجمهور بهدف التوعية، التثقيف. تعد هذه الوسائل من الأدوات الفعالة التي تصل إلى جمهور واسع ومتعدد، حيث تتمتع بإمكانية الوصول إلى شرائح كبيرة من المجتمع في وقت واحد. وعلى الرغم من التطور الكبير في وسائل الإعلام الرقمية، تظل الحملات الإذاعية والتلفزيونية تلعب دورًا أساسيًا في التأثير على الرأي العام وتشكيل السلوكيات.</a:t>
            </a:r>
          </a:p>
          <a:p>
            <a:pPr algn="just" rtl="1">
              <a:lnSpc>
                <a:spcPct val="150000"/>
              </a:lnSpc>
            </a:pPr>
            <a:r>
              <a:rPr lang="ar-EG" sz="1600" u="sng" dirty="0">
                <a:latin typeface="Alexandria" pitchFamily="2" charset="-78"/>
                <a:cs typeface="Alexandria" pitchFamily="2" charset="-78"/>
              </a:rPr>
              <a:t>أهداف الحملات الإعلامية الإذاعية والتلفزيونية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تهدف الحملات الإذاعية والتلفزيونية إلى نشر الوعي حول قضايا معينة مثل الأزمات الصحية، التغييرات البيئية، أو القضايا الاجتماعية.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الحملات الإعلامية الإذاعية والتلفزيونية لتعزيز الهوية الوطنية أو الثقافية.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تسعى هذه الحملات إلى تغيير سلوكيات الأفراد، سواء كان ذلك في مجال الصحة، البيئة، أو الأنماط الاجتماعية.</a:t>
            </a:r>
          </a:p>
        </p:txBody>
      </p:sp>
      <p:sp>
        <p:nvSpPr>
          <p:cNvPr id="4" name="TextBox 3">
            <a:extLst>
              <a:ext uri="{FF2B5EF4-FFF2-40B4-BE49-F238E27FC236}">
                <a16:creationId xmlns:a16="http://schemas.microsoft.com/office/drawing/2014/main" id="{C237C7EC-6BB5-A890-DC75-1010FB01AD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3D2F5D-304B-1B1D-17A3-FBAEA0BF5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83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6B0B9-EEE3-0E8E-9DFC-B5C487BEAC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C91F3-6287-71D9-19C3-079477532EA5}"/>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00D6EC-CD22-D43C-62AF-008843D4CCB6}"/>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1081BFE9-138B-551C-5866-C2F02E0215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681B6E-6A56-53C7-2DC8-9B00F2DA1C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3BB39C-1562-A6EB-C859-9C807BBAB30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954E6A7-2FFC-4898-82E0-C65FC51B5A34}"/>
              </a:ext>
            </a:extLst>
          </p:cNvPr>
          <p:cNvSpPr txBox="1"/>
          <p:nvPr/>
        </p:nvSpPr>
        <p:spPr>
          <a:xfrm>
            <a:off x="825500" y="1798493"/>
            <a:ext cx="10541000" cy="3790205"/>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7) الحملات الإعلامية خارج الصندوق</a:t>
            </a:r>
          </a:p>
          <a:p>
            <a:pPr algn="just" rtl="1">
              <a:lnSpc>
                <a:spcPct val="150000"/>
              </a:lnSpc>
            </a:pPr>
            <a:r>
              <a:rPr lang="ar-EG" sz="1600" dirty="0">
                <a:latin typeface="Alexandria" pitchFamily="2" charset="-78"/>
                <a:cs typeface="Alexandria" pitchFamily="2" charset="-78"/>
              </a:rPr>
              <a:t>هي حملات مبتكرة وغير تقليدية تهدف إلى جذب الانتباه وإحداث تأثير كبير من خلال استخدام أفكار وأساليب جديدة وغير معتادة في الترويج للمنتجات أو التوعية بالقضايا. هذه الحملات تبتعد عن الطرق التقليدية المألوفة في الإعلام، وتبحث عن حلول مبتكرة لجذب الجمهور بطريقة غير متوقعة. تركز هذه الحملات على الإبداع والتفكير خارج الحدود التقليدية لتوجيه الرسائل بطريقة مميزة تثير الاهتمام وتحدث تأثيرًا أكبر.</a:t>
            </a:r>
          </a:p>
          <a:p>
            <a:pPr algn="just" rtl="1">
              <a:lnSpc>
                <a:spcPct val="150000"/>
              </a:lnSpc>
            </a:pPr>
            <a:r>
              <a:rPr lang="ar-EG" sz="1600" u="sng" dirty="0">
                <a:latin typeface="Alexandria" pitchFamily="2" charset="-78"/>
                <a:cs typeface="Alexandria" pitchFamily="2" charset="-78"/>
              </a:rPr>
              <a:t>أهداف الحملات الإعلامية خارج الصندوق</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الهدف الرئيسي لهذه الحملات هو تمييز العلامة التجارية أو القضية عن الحملات التقليدية. من خلال تقديم فكرة أو أسلوب جديد، تسعى الحملات خارج الصندوق إلى جذب انتباه الجمهور وترك انطباع قوي لا يُنسى.</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تهدف هذه الحملات إلى تغيير التصورات أو المواقف نحو فكرة أو منتج معين. من خلال أفكار جديدة، لذلك يمكن أن تساهم هذه الحملات في إعادة تشكيل المفاهيم السائدة أو تشجيع الأفراد على تبني سلوكيات أو مواقف جديدة.</a:t>
            </a:r>
          </a:p>
        </p:txBody>
      </p:sp>
      <p:sp>
        <p:nvSpPr>
          <p:cNvPr id="4" name="TextBox 3">
            <a:extLst>
              <a:ext uri="{FF2B5EF4-FFF2-40B4-BE49-F238E27FC236}">
                <a16:creationId xmlns:a16="http://schemas.microsoft.com/office/drawing/2014/main" id="{AD9B0B69-4BB5-2696-9DE1-E2CFACE7D3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CE2A67-EEF4-1359-956B-B8A6E9049E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2832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FFC0D-F69C-AB4C-77FD-4A2C683381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66A038-8109-60F1-E236-D5587C5D7FBE}"/>
              </a:ext>
            </a:extLst>
          </p:cNvPr>
          <p:cNvSpPr/>
          <p:nvPr/>
        </p:nvSpPr>
        <p:spPr>
          <a:xfrm>
            <a:off x="468351" y="1693454"/>
            <a:ext cx="1132963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955983-3D59-1346-6EB3-CA949AFBA0D3}"/>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a:t>
            </a:r>
          </a:p>
          <a:p>
            <a:pPr algn="ctr"/>
            <a:r>
              <a:rPr lang="ar-EG" sz="2400" b="1" dirty="0">
                <a:latin typeface="Alexandria" pitchFamily="2" charset="-78"/>
                <a:cs typeface="Alexandria" pitchFamily="2" charset="-78"/>
              </a:rPr>
              <a:t>أنواع الحملات الإعلامية</a:t>
            </a:r>
          </a:p>
        </p:txBody>
      </p:sp>
      <p:sp>
        <p:nvSpPr>
          <p:cNvPr id="5" name="Rectangle 4">
            <a:extLst>
              <a:ext uri="{FF2B5EF4-FFF2-40B4-BE49-F238E27FC236}">
                <a16:creationId xmlns:a16="http://schemas.microsoft.com/office/drawing/2014/main" id="{7FEF60E8-2EF3-F903-B3DC-FE19BD1693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DB2154-C360-991D-0F8E-CD3699AA9D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9B0C0B-EB0B-1D4D-9CB2-DA4011B73A2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FE0BEB-91ED-E1B0-0C78-75329489D665}"/>
              </a:ext>
            </a:extLst>
          </p:cNvPr>
          <p:cNvSpPr txBox="1"/>
          <p:nvPr/>
        </p:nvSpPr>
        <p:spPr>
          <a:xfrm>
            <a:off x="624467" y="1763699"/>
            <a:ext cx="10961649" cy="4159537"/>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8) الحملات الإعلامية ذات البريد المباشر </a:t>
            </a:r>
          </a:p>
          <a:p>
            <a:pPr algn="just" rtl="1">
              <a:lnSpc>
                <a:spcPct val="150000"/>
              </a:lnSpc>
            </a:pPr>
            <a:r>
              <a:rPr lang="ar-EG" sz="1600" dirty="0">
                <a:latin typeface="Alexandria" pitchFamily="2" charset="-78"/>
                <a:cs typeface="Alexandria" pitchFamily="2" charset="-78"/>
              </a:rPr>
              <a:t>هي حملات تسويقية تعتمد على إرسال رسائل مباشرة إلى الجمهور المستهدف عبر البريد الإلكتروني أو البريد التقليدي بهدف الوصول إلى الأفراد بشكل شخصي وفعّال. يتم تصميم هذه الحملات لتكون موجهة خصيصًا للمستلمين بناءً على معلومات معينة، مثل تفضيلاتهم أو سلوكهم السابق، مما يجعلها أكثر استهدافًا ودقة مقارنة بالحملات الإعلامية العامة.</a:t>
            </a:r>
          </a:p>
          <a:p>
            <a:pPr algn="just" rtl="1">
              <a:lnSpc>
                <a:spcPct val="150000"/>
              </a:lnSpc>
            </a:pPr>
            <a:r>
              <a:rPr lang="ar-EG" sz="1600" u="sng" dirty="0">
                <a:latin typeface="Alexandria" pitchFamily="2" charset="-78"/>
                <a:cs typeface="Alexandria" pitchFamily="2" charset="-78"/>
              </a:rPr>
              <a:t>أهداف الحملات الإعلامية ذات البريد المباشر</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الشركات البريد المباشر لبناء علاقة طويلة الأمد مع العملاء، من خلال إرسال رسائل شخصية تقدم محتوى ذا قيمة، مثل الهدايا الترويجية أو عروض الولاء.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تحقيق التفاعل مع الجمهور من خلال تقديم عروض خاصة، مسابقات، أو استبيانات، تسعى هذه الحملات إلى تحقيق تفاعل مباشر من المستلمين، سواء كان عبر الرد على العرض أو المشاركة في حملة ترويجية.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استخدام البريد المباشر أيضًا لجمع ملاحظات العملاء من خلال إرسال استبيانات أو استطلاعات لقياس رضا العملاء أو فهم احتياجاتهم. قد تشمل هذه الرسائل أيضًا العروض الترويجية مقابل المشاركة في الاستبيان.</a:t>
            </a:r>
          </a:p>
        </p:txBody>
      </p:sp>
      <p:sp>
        <p:nvSpPr>
          <p:cNvPr id="4" name="TextBox 3">
            <a:extLst>
              <a:ext uri="{FF2B5EF4-FFF2-40B4-BE49-F238E27FC236}">
                <a16:creationId xmlns:a16="http://schemas.microsoft.com/office/drawing/2014/main" id="{ACF8A8E1-4290-73D5-1918-666421B5D3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784FEB-38F0-12ED-0523-E9C982AB0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9246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6BA3B-A3CE-F676-60C0-8EB63D0A3C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34892B-D609-7105-F742-3B7D96C77E2F}"/>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7C3E7B-A5D8-4621-728D-B3529809FE37}"/>
              </a:ext>
            </a:extLst>
          </p:cNvPr>
          <p:cNvSpPr txBox="1"/>
          <p:nvPr/>
        </p:nvSpPr>
        <p:spPr>
          <a:xfrm>
            <a:off x="3502724" y="794134"/>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الحملات الإعلامية الجيدة</a:t>
            </a:r>
          </a:p>
        </p:txBody>
      </p:sp>
      <p:sp>
        <p:nvSpPr>
          <p:cNvPr id="5" name="Rectangle 4">
            <a:extLst>
              <a:ext uri="{FF2B5EF4-FFF2-40B4-BE49-F238E27FC236}">
                <a16:creationId xmlns:a16="http://schemas.microsoft.com/office/drawing/2014/main" id="{8DEC6621-3EFC-1C5D-3879-1464DA818A04}"/>
              </a:ext>
            </a:extLst>
          </p:cNvPr>
          <p:cNvSpPr/>
          <p:nvPr/>
        </p:nvSpPr>
        <p:spPr>
          <a:xfrm>
            <a:off x="96833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2D6B38-7D74-5F2B-0237-4C633AA76F13}"/>
              </a:ext>
            </a:extLst>
          </p:cNvPr>
          <p:cNvSpPr txBox="1"/>
          <p:nvPr/>
        </p:nvSpPr>
        <p:spPr>
          <a:xfrm>
            <a:off x="1153148" y="8071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60FC28-3E7F-7C90-F895-4C2CA48731A5}"/>
              </a:ext>
            </a:extLst>
          </p:cNvPr>
          <p:cNvSpPr txBox="1"/>
          <p:nvPr/>
        </p:nvSpPr>
        <p:spPr>
          <a:xfrm>
            <a:off x="1187445" y="102799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83B5EDC-D601-7353-E051-18FA95464A0F}"/>
              </a:ext>
            </a:extLst>
          </p:cNvPr>
          <p:cNvSpPr txBox="1"/>
          <p:nvPr/>
        </p:nvSpPr>
        <p:spPr>
          <a:xfrm>
            <a:off x="825500" y="1862294"/>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للحملات الإعلامية التي تعتمد على تقنيات وتطبيقات الإعلام الجديد العديـد من الخصائص التي تتوافق مع كونها حملات إلكترونية، وهي كما يلي: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أن تكون الحملة الإعلامية ذات رسالة واضحة تمس احتياجـات واهتمامـات الجمهور المستهدف.</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تحتوي بداخلها على عناصر تفاعلية لبناء مزيد من العلاقات التي تزيد من فهم الناس للحملة.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تتضمن عبارات موجزة قوية ومؤثره لكي تحقق التأثير على الجمهور بدلاً من العبارات الفضفاضة التي تشعر الجمهور بالملل فينصرف عنها.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مخططة ومرتبة بشكل دقيق ومحكم، وفي ذات الوقت تتسـم بالمرونـة لكـي تستوعب أي تغيرات تطرأ على مسارها.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محددة بأهداف واضحة، وفترة زمنية معينة.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تنتشر بسهولة وسرعة، وإلا ستكون غير فعاله.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لها شعار يعبر عنها، يوضع على الموقع الخاص بالحملة.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تتوافق مع قيم ومعايير المجتمع وإلا ستواجه صعوبة في انتشارها.</a:t>
            </a:r>
          </a:p>
        </p:txBody>
      </p:sp>
      <p:sp>
        <p:nvSpPr>
          <p:cNvPr id="4" name="TextBox 3">
            <a:extLst>
              <a:ext uri="{FF2B5EF4-FFF2-40B4-BE49-F238E27FC236}">
                <a16:creationId xmlns:a16="http://schemas.microsoft.com/office/drawing/2014/main" id="{07BC345D-CC13-68FE-3C12-A8F7036A55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E7C46D-114A-0977-1125-EDF01EE3B0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3991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C3ACA-AE0F-4A90-9073-1BD39CEBD1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21733F-012E-3550-0844-79F1DA0A872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C84D72-4F98-0187-0224-9692C92EE70B}"/>
              </a:ext>
            </a:extLst>
          </p:cNvPr>
          <p:cNvSpPr txBox="1"/>
          <p:nvPr/>
        </p:nvSpPr>
        <p:spPr>
          <a:xfrm>
            <a:off x="3502724" y="794134"/>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الحملات الإعلامية الجيدة</a:t>
            </a:r>
          </a:p>
        </p:txBody>
      </p:sp>
      <p:sp>
        <p:nvSpPr>
          <p:cNvPr id="5" name="Rectangle 4">
            <a:extLst>
              <a:ext uri="{FF2B5EF4-FFF2-40B4-BE49-F238E27FC236}">
                <a16:creationId xmlns:a16="http://schemas.microsoft.com/office/drawing/2014/main" id="{5A7D45B3-A187-F147-6532-CD895F89B779}"/>
              </a:ext>
            </a:extLst>
          </p:cNvPr>
          <p:cNvSpPr/>
          <p:nvPr/>
        </p:nvSpPr>
        <p:spPr>
          <a:xfrm>
            <a:off x="968331"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1C5127-9C16-94DF-9175-F285F52A04E0}"/>
              </a:ext>
            </a:extLst>
          </p:cNvPr>
          <p:cNvSpPr txBox="1"/>
          <p:nvPr/>
        </p:nvSpPr>
        <p:spPr>
          <a:xfrm>
            <a:off x="1153148" y="8071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B96B9F-C670-389D-42E7-265F7F9D9FF4}"/>
              </a:ext>
            </a:extLst>
          </p:cNvPr>
          <p:cNvSpPr txBox="1"/>
          <p:nvPr/>
        </p:nvSpPr>
        <p:spPr>
          <a:xfrm>
            <a:off x="1187445" y="102799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54640E5-0219-40B6-AA05-20BDBB9B260C}"/>
              </a:ext>
            </a:extLst>
          </p:cNvPr>
          <p:cNvSpPr txBox="1"/>
          <p:nvPr/>
        </p:nvSpPr>
        <p:spPr>
          <a:xfrm>
            <a:off x="825500" y="1862294"/>
            <a:ext cx="10541000" cy="189737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تعتمد على هيكل تنظيمي مكون من فرق عمل ذات خبـرة ولهـا مسـئوليات محددة ومنظمة، تكون مسئولة عن تطور مسار الحملة بـدءً مـن تصـميمها والتخطيط لها، ومروراً ببثها على المواقع والمنتـديات والمـدونات وانتهـاءً برفعها من على الإنترنت.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تنتقل من المجتمع الافتراضي إلى أرض الواقع، لتصبح أكثر تأثيراً وواقعية.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تعتمد على توظيف كافة الوسائط الإعلامية المتعددة، لتحقيق التواصل والتفاعل مع الجمهور.</a:t>
            </a:r>
          </a:p>
        </p:txBody>
      </p:sp>
      <p:sp>
        <p:nvSpPr>
          <p:cNvPr id="4" name="TextBox 3">
            <a:extLst>
              <a:ext uri="{FF2B5EF4-FFF2-40B4-BE49-F238E27FC236}">
                <a16:creationId xmlns:a16="http://schemas.microsoft.com/office/drawing/2014/main" id="{038164DA-92BD-3925-2A8D-382519F2E4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D94CDD-E0C8-7E55-6976-1D40F90DB9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486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B2777-6029-7B17-7DA5-7EC405A4A6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0286BD-A649-8DD5-5C19-90A5C1E934E0}"/>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6A0707-099B-26C0-3535-0470F98AEEC1}"/>
              </a:ext>
            </a:extLst>
          </p:cNvPr>
          <p:cNvSpPr txBox="1"/>
          <p:nvPr/>
        </p:nvSpPr>
        <p:spPr>
          <a:xfrm>
            <a:off x="2806390" y="883641"/>
            <a:ext cx="6579220"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أهداف الحملات الإعلامية عبر الإعلام الجديد</a:t>
            </a:r>
          </a:p>
        </p:txBody>
      </p:sp>
      <p:sp>
        <p:nvSpPr>
          <p:cNvPr id="5" name="Rectangle 4">
            <a:extLst>
              <a:ext uri="{FF2B5EF4-FFF2-40B4-BE49-F238E27FC236}">
                <a16:creationId xmlns:a16="http://schemas.microsoft.com/office/drawing/2014/main" id="{F3E2CD0D-7E87-6F2D-F25F-119DF10E6C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B66BE3-E2E2-1208-D1BA-E99FDC9D3E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8BAE0A-C93A-1AF9-24CB-119E1D8473B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6AFD680-C0B1-1265-0C60-FDF9719268C3}"/>
              </a:ext>
            </a:extLst>
          </p:cNvPr>
          <p:cNvSpPr txBox="1"/>
          <p:nvPr/>
        </p:nvSpPr>
        <p:spPr>
          <a:xfrm>
            <a:off x="825500" y="2101396"/>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زيادة الوعي بالعلامة التجارية</a:t>
            </a:r>
            <a:r>
              <a:rPr lang="ar-EG" sz="1600" dirty="0">
                <a:latin typeface="Alexandria" pitchFamily="2" charset="-78"/>
                <a:cs typeface="Alexandria" pitchFamily="2" charset="-78"/>
              </a:rPr>
              <a:t>: تسعى الحملات الإعلامية عبر الإعلام الجديد إلى زيادة الوعي بالعلامات التجارية أو المنتجات والخدمات من خلال التفاعل المستمر مع الجمهور عبر منصات مثل فيسبوك، إنستغرام، تويتر، وتيك توك. استخدام هذه المنصات يساعد في نشر الرسائل بطريقة تفاعلية وسريعة، مما يساهم في بناء الوعي بالعلامة التجارية لدى شريحة كبيرة من الجمهور.</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التفاعل المباشر مع الجمهور: </a:t>
            </a:r>
            <a:r>
              <a:rPr lang="ar-EG" sz="1600" dirty="0">
                <a:latin typeface="Alexandria" pitchFamily="2" charset="-78"/>
                <a:cs typeface="Alexandria" pitchFamily="2" charset="-78"/>
              </a:rPr>
              <a:t>أحد الأهداف الرئيسية هو التفاعل المباشر مع الجمهور، مما يسهم في زيادة الانخراط والاهتمام. من خلال التعليقات، المشاركات، والردود على منصات التواصل الاجتماعي، يمكن أن تخلق الحملات تفاعلاً فورياً يساهم في بناء علاقة مباشرة بين الجمهور والعلامة التجارية.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تحقيق المشاركة المجتمعية</a:t>
            </a:r>
            <a:r>
              <a:rPr lang="ar-EG" sz="1600" dirty="0">
                <a:latin typeface="Alexandria" pitchFamily="2" charset="-78"/>
                <a:cs typeface="Alexandria" pitchFamily="2" charset="-78"/>
              </a:rPr>
              <a:t>: تهدف الحملات الإعلامية عبر الإعلام الجديد إلى تشجيع المشاركة المجتمعية، سواء من خلال محتوى تفاعلي، استطلاعات الرأي، أو حتى التحديات التي تشجع الناس على المشاركة والنشر. الهدف هو إشراك الأفراد في الحملة وجعلهم جزءًا من رسالتها، ما يعزز من الوصول إلى أكبر عدد من الأشخاص.</a:t>
            </a:r>
          </a:p>
        </p:txBody>
      </p:sp>
      <p:sp>
        <p:nvSpPr>
          <p:cNvPr id="4" name="TextBox 3">
            <a:extLst>
              <a:ext uri="{FF2B5EF4-FFF2-40B4-BE49-F238E27FC236}">
                <a16:creationId xmlns:a16="http://schemas.microsoft.com/office/drawing/2014/main" id="{85747FE9-C2D2-E82F-1D44-7E1F641754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2B7619-F96F-9E75-3492-BDB789AB85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928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A0627-BD6B-98BF-8FDC-40DAAE103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391C9-546D-5CF3-7D63-943839F4F726}"/>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07127E-A058-F31A-0743-8CD85D82F3EF}"/>
              </a:ext>
            </a:extLst>
          </p:cNvPr>
          <p:cNvSpPr txBox="1"/>
          <p:nvPr/>
        </p:nvSpPr>
        <p:spPr>
          <a:xfrm>
            <a:off x="2806390" y="883641"/>
            <a:ext cx="6579220"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أهداف الحملات الإعلامية عبر الإعلام الجديد</a:t>
            </a:r>
          </a:p>
        </p:txBody>
      </p:sp>
      <p:sp>
        <p:nvSpPr>
          <p:cNvPr id="5" name="Rectangle 4">
            <a:extLst>
              <a:ext uri="{FF2B5EF4-FFF2-40B4-BE49-F238E27FC236}">
                <a16:creationId xmlns:a16="http://schemas.microsoft.com/office/drawing/2014/main" id="{71D988FA-C1E2-61A4-B869-0CD8C37FA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E1015C-3D53-0AA3-9F26-0155527E965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859DB2-8E08-90D8-FF71-D602E40665A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487BC15-B487-1FE5-9196-4C8A95AEFD73}"/>
              </a:ext>
            </a:extLst>
          </p:cNvPr>
          <p:cNvSpPr txBox="1"/>
          <p:nvPr/>
        </p:nvSpPr>
        <p:spPr>
          <a:xfrm>
            <a:off x="825500" y="2101396"/>
            <a:ext cx="1054100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تعزيز التوعية بالقضايا الاجتماعية أو الثقافية</a:t>
            </a:r>
            <a:r>
              <a:rPr lang="ar-EG" sz="1600" dirty="0">
                <a:latin typeface="Alexandria" pitchFamily="2" charset="-78"/>
                <a:cs typeface="Alexandria" pitchFamily="2" charset="-78"/>
              </a:rPr>
              <a:t>: يتم استخدام الإعلام الجديد بشكل فعال في التوعية بالقضايا الاجتماعية، مثل التغيرات المناخية، الصحة العامة، التعليم، أو حقوق الإنسان. توفر منصات مثل يوتيوب وفيسبوك مساحات لطرح المواضيع المهمة ومناقشتها بشكل مفتوح، مما يعزز الوعي بين فئات واسعة من الجمهور.</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تحقيق أهداف تجارية مباشرة</a:t>
            </a:r>
            <a:r>
              <a:rPr lang="ar-EG" sz="1600" dirty="0">
                <a:latin typeface="Alexandria" pitchFamily="2" charset="-78"/>
                <a:cs typeface="Alexandria" pitchFamily="2" charset="-78"/>
              </a:rPr>
              <a:t>: تهدف بعض الحملات الإعلامية عبر الإعلام الجديد إلى تحقيق أهداف تجارية مباشرة، مثل زيادة المبيعات، التسويق للمنتجات، أو الترويج للعروض الخاصة. من خلال الإعلانات المدفوعة، يمكن الوصول إلى جمهور مستهدف وتحقيق نتائج ملموسة بشكل مباشر.</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بناء ولاء العملاء</a:t>
            </a:r>
            <a:r>
              <a:rPr lang="ar-EG" sz="1600" dirty="0">
                <a:latin typeface="Alexandria" pitchFamily="2" charset="-78"/>
                <a:cs typeface="Alexandria" pitchFamily="2" charset="-78"/>
              </a:rPr>
              <a:t>: تهدف الحملات الإعلامية عبر الإعلام الجديد إلى بناء ولاء وثقة العملاء من خلال تقديم محتوى مخصص وخدمات شخصية. عبر الإعلانات المستهدفة أو الرسائل التفاعلية، يمكن تكوين علاقة طويلة الأمد مع العملاء وتعزيز احتمالية عودتهم للشراء مرة أخرى.</a:t>
            </a:r>
          </a:p>
        </p:txBody>
      </p:sp>
      <p:sp>
        <p:nvSpPr>
          <p:cNvPr id="4" name="TextBox 3">
            <a:extLst>
              <a:ext uri="{FF2B5EF4-FFF2-40B4-BE49-F238E27FC236}">
                <a16:creationId xmlns:a16="http://schemas.microsoft.com/office/drawing/2014/main" id="{E222EE01-870F-0C5B-EAD8-02ADB510C0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CD2DF2-812D-3F46-BBA7-59D05ADEA8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0463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F5276-9325-6962-0AAA-84EFA0B88A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CC6C80-8DB2-9E5F-1E79-475B0A77CC22}"/>
              </a:ext>
            </a:extLst>
          </p:cNvPr>
          <p:cNvSpPr/>
          <p:nvPr/>
        </p:nvSpPr>
        <p:spPr>
          <a:xfrm>
            <a:off x="356839" y="1693454"/>
            <a:ext cx="115239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025387-3905-13B3-20CA-214878990C0F}"/>
              </a:ext>
            </a:extLst>
          </p:cNvPr>
          <p:cNvSpPr txBox="1"/>
          <p:nvPr/>
        </p:nvSpPr>
        <p:spPr>
          <a:xfrm>
            <a:off x="2806390" y="883641"/>
            <a:ext cx="6579220"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أهداف الحملات الإعلامية عبر الإعلام الجديد</a:t>
            </a:r>
          </a:p>
        </p:txBody>
      </p:sp>
      <p:sp>
        <p:nvSpPr>
          <p:cNvPr id="5" name="Rectangle 4">
            <a:extLst>
              <a:ext uri="{FF2B5EF4-FFF2-40B4-BE49-F238E27FC236}">
                <a16:creationId xmlns:a16="http://schemas.microsoft.com/office/drawing/2014/main" id="{1AF682BA-5DD2-983B-3F41-7D761733C3A7}"/>
              </a:ext>
            </a:extLst>
          </p:cNvPr>
          <p:cNvSpPr/>
          <p:nvPr/>
        </p:nvSpPr>
        <p:spPr>
          <a:xfrm>
            <a:off x="959524" y="7021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BC27D-4CE0-273E-61AD-69B111E482D0}"/>
              </a:ext>
            </a:extLst>
          </p:cNvPr>
          <p:cNvSpPr txBox="1"/>
          <p:nvPr/>
        </p:nvSpPr>
        <p:spPr>
          <a:xfrm>
            <a:off x="1118051" y="8071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8A6B82-AA12-5F99-4A11-07D151C01D58}"/>
              </a:ext>
            </a:extLst>
          </p:cNvPr>
          <p:cNvSpPr txBox="1"/>
          <p:nvPr/>
        </p:nvSpPr>
        <p:spPr>
          <a:xfrm>
            <a:off x="1210428" y="10498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017EB8-3DD0-58AC-3D03-8F6EE7A83EF6}"/>
              </a:ext>
            </a:extLst>
          </p:cNvPr>
          <p:cNvSpPr txBox="1"/>
          <p:nvPr/>
        </p:nvSpPr>
        <p:spPr>
          <a:xfrm>
            <a:off x="557562" y="1672157"/>
            <a:ext cx="112776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التسويق الشخصي</a:t>
            </a:r>
            <a:r>
              <a:rPr lang="ar-EG" sz="1600" dirty="0">
                <a:latin typeface="Alexandria" pitchFamily="2" charset="-78"/>
                <a:cs typeface="Alexandria" pitchFamily="2" charset="-78"/>
              </a:rPr>
              <a:t>: يتم عبر الإعلام الجديد مراقبة سلوك العملاء واستخدام البيانات لتحقيق تسويق موجه شخصيًا. باستخدام التحليلات المتقدمة، يتم إنشاء حملات تسويقية تستهدف الأفراد بناءً على اهتماماتهم وتفضيلاتهم، مما يزيد من فعالية الرسائل التسويقية.</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التثقيف والتعليم</a:t>
            </a:r>
            <a:r>
              <a:rPr lang="ar-EG" sz="1600" dirty="0">
                <a:latin typeface="Alexandria" pitchFamily="2" charset="-78"/>
                <a:cs typeface="Alexandria" pitchFamily="2" charset="-78"/>
              </a:rPr>
              <a:t>: يمكن أن تكون الحملات الإعلامية عبر الإعلام الجديد وسيلة فعالة للتثقيف والتعليم. من خلال الدورات التدريبية عبر الإنترنت، الفيديوهات التعليمية، أو المدونات التثقيفية، يمكن الوصول إلى الجمهور بشكل واسع ونقل المعرفة حول مواضيع مختلفة مثل التقنية، المهارات الشخصية، أو المعلومات الصحية.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مك</a:t>
            </a:r>
            <a:r>
              <a:rPr lang="ar-EG" sz="1600" u="sng" dirty="0">
                <a:latin typeface="Alexandria" pitchFamily="2" charset="-78"/>
                <a:cs typeface="Alexandria" pitchFamily="2" charset="-78"/>
              </a:rPr>
              <a:t>افحة الأخبار الزائفة</a:t>
            </a:r>
            <a:r>
              <a:rPr lang="ar-EG" sz="1600" dirty="0">
                <a:latin typeface="Alexandria" pitchFamily="2" charset="-78"/>
                <a:cs typeface="Alexandria" pitchFamily="2" charset="-78"/>
              </a:rPr>
              <a:t>: يمكن أن تساهم الحملات الإعلامية عبر الإعلام الجديد في مكافحة الأخبار الزائفة والتأكد من نقل المعلومات الصحيحة إلى الجمهور. عبر منصات مثل تويتر وفيسبوك، يمكن نشر التصحيحات أو تقديم مصادر موثوقة للحد من التضليل الإعلامي.</a:t>
            </a:r>
          </a:p>
          <a:p>
            <a:pPr marL="285750" indent="-285750" algn="just" rtl="1">
              <a:lnSpc>
                <a:spcPct val="150000"/>
              </a:lnSpc>
              <a:buFont typeface="Wingdings" panose="05000000000000000000" pitchFamily="2" charset="2"/>
              <a:buChar char="q"/>
            </a:pPr>
            <a:r>
              <a:rPr lang="ar-EG" sz="1600" u="sng" dirty="0">
                <a:latin typeface="Alexandria" pitchFamily="2" charset="-78"/>
                <a:cs typeface="Alexandria" pitchFamily="2" charset="-78"/>
              </a:rPr>
              <a:t>الابتكار والإبداع في التواصل</a:t>
            </a:r>
            <a:r>
              <a:rPr lang="ar-EG" sz="1600" dirty="0">
                <a:latin typeface="Alexandria" pitchFamily="2" charset="-78"/>
                <a:cs typeface="Alexandria" pitchFamily="2" charset="-78"/>
              </a:rPr>
              <a:t>: الإعلام الجديد يتيح استخدام أساليب مبتكرة في الحملات الإعلامية، مثل الفيديوهات القصيرة، القصص التفاعلية، والرسوم المتحركة. هذه الأساليب تساهم في جذب الانتباه وإيصال الرسالة بطريقة غير تقليدية، مما يعزز من فعالية الحملة ويجعلها أكثر جذبًا للجمهور.</a:t>
            </a:r>
          </a:p>
        </p:txBody>
      </p:sp>
      <p:sp>
        <p:nvSpPr>
          <p:cNvPr id="4" name="TextBox 3">
            <a:extLst>
              <a:ext uri="{FF2B5EF4-FFF2-40B4-BE49-F238E27FC236}">
                <a16:creationId xmlns:a16="http://schemas.microsoft.com/office/drawing/2014/main" id="{6E20D118-4E4E-BC96-19C4-1D895686F8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4D600F-CAB0-01AA-9832-E570D2333F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7861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3B9F4-01E5-78EE-3CA2-DC88030813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F5D956-EB05-227D-9AE8-6FA316ADEAB1}"/>
              </a:ext>
            </a:extLst>
          </p:cNvPr>
          <p:cNvSpPr/>
          <p:nvPr/>
        </p:nvSpPr>
        <p:spPr>
          <a:xfrm>
            <a:off x="479503" y="1693454"/>
            <a:ext cx="1140132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D86BFD-909C-E3A7-24EA-85E2334E2470}"/>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الهيكل التنظيمي للحملات الإعلامية عبر الإعلام الجديد</a:t>
            </a:r>
          </a:p>
        </p:txBody>
      </p:sp>
      <p:sp>
        <p:nvSpPr>
          <p:cNvPr id="5" name="Rectangle 4">
            <a:extLst>
              <a:ext uri="{FF2B5EF4-FFF2-40B4-BE49-F238E27FC236}">
                <a16:creationId xmlns:a16="http://schemas.microsoft.com/office/drawing/2014/main" id="{BAD5ADED-4A1B-A72E-B281-FF6E839C48D3}"/>
              </a:ext>
            </a:extLst>
          </p:cNvPr>
          <p:cNvSpPr/>
          <p:nvPr/>
        </p:nvSpPr>
        <p:spPr>
          <a:xfrm>
            <a:off x="968331" y="7501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9B21EE-0FBC-7511-A1A7-A5F0ADB85B6F}"/>
              </a:ext>
            </a:extLst>
          </p:cNvPr>
          <p:cNvSpPr txBox="1"/>
          <p:nvPr/>
        </p:nvSpPr>
        <p:spPr>
          <a:xfrm>
            <a:off x="1140353" y="84250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A9DCC9-BBEB-E1AC-2FF3-5F2D9D1EBCB0}"/>
              </a:ext>
            </a:extLst>
          </p:cNvPr>
          <p:cNvSpPr txBox="1"/>
          <p:nvPr/>
        </p:nvSpPr>
        <p:spPr>
          <a:xfrm>
            <a:off x="1208947" y="1054278"/>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051B7C9-DE43-821C-C7C0-AB13E8259E00}"/>
              </a:ext>
            </a:extLst>
          </p:cNvPr>
          <p:cNvSpPr txBox="1"/>
          <p:nvPr/>
        </p:nvSpPr>
        <p:spPr>
          <a:xfrm>
            <a:off x="479503" y="1640652"/>
            <a:ext cx="11318487" cy="4852034"/>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أولاً: فريق المخططين للحملة الإعلامية:</a:t>
            </a:r>
          </a:p>
          <a:p>
            <a:pPr algn="just" rtl="1">
              <a:lnSpc>
                <a:spcPct val="150000"/>
              </a:lnSpc>
            </a:pPr>
            <a:r>
              <a:rPr lang="ar-EG" sz="1600" dirty="0">
                <a:latin typeface="Alexandria" pitchFamily="2" charset="-78"/>
                <a:cs typeface="Alexandria" pitchFamily="2" charset="-78"/>
              </a:rPr>
              <a:t>وهو فريق مكون من أفراد يمتلكون الخبـرة فـي كيفيـة التخطيط للحملات الإعلامية، فهم يرسمون مسار الحملة، وتحديـد أهـدافها، وصياغة رسالتها، وتحديد الوسـائل الإعلاميـة المسـتخدمة، وجمهورهـا المستهدف، بل وتحديد طريقة عملها، ونتائجها المتوقعة.</a:t>
            </a:r>
          </a:p>
          <a:p>
            <a:pPr algn="just" rtl="1">
              <a:lnSpc>
                <a:spcPct val="150000"/>
              </a:lnSpc>
            </a:pPr>
            <a:r>
              <a:rPr lang="ar-EG" sz="1600" b="1" dirty="0">
                <a:solidFill>
                  <a:srgbClr val="669BBC"/>
                </a:solidFill>
                <a:latin typeface="Alexandria" pitchFamily="2" charset="-78"/>
                <a:cs typeface="Alexandria" pitchFamily="2" charset="-78"/>
              </a:rPr>
              <a:t>ثانياً: الفريق التقني للحملة الإعلامية:</a:t>
            </a:r>
          </a:p>
          <a:p>
            <a:pPr algn="just" rtl="1">
              <a:lnSpc>
                <a:spcPct val="150000"/>
              </a:lnSpc>
            </a:pPr>
            <a:r>
              <a:rPr lang="ar-EG" sz="1600" dirty="0">
                <a:latin typeface="Alexandria" pitchFamily="2" charset="-78"/>
                <a:cs typeface="Alexandria" pitchFamily="2" charset="-78"/>
              </a:rPr>
              <a:t>وهو فريق مسئول عن إعداد المحتوى الرقمي مـن ملفـات، وصور، وفيديو، وجرافيكس، وشعارات، </a:t>
            </a:r>
            <a:r>
              <a:rPr lang="ar-EG" sz="1600" dirty="0" err="1">
                <a:latin typeface="Alexandria" pitchFamily="2" charset="-78"/>
                <a:cs typeface="Alexandria" pitchFamily="2" charset="-78"/>
              </a:rPr>
              <a:t>وبنرات</a:t>
            </a:r>
            <a:r>
              <a:rPr lang="ar-EG" sz="1600" dirty="0">
                <a:latin typeface="Alexandria" pitchFamily="2" charset="-78"/>
                <a:cs typeface="Alexandria" pitchFamily="2" charset="-78"/>
              </a:rPr>
              <a:t>، وكل ما تطلبه الحملة من أعمال فنية وتقنية.</a:t>
            </a:r>
          </a:p>
          <a:p>
            <a:pPr algn="just" rtl="1">
              <a:lnSpc>
                <a:spcPct val="150000"/>
              </a:lnSpc>
            </a:pPr>
            <a:r>
              <a:rPr lang="ar-EG" sz="1600" b="1" dirty="0">
                <a:solidFill>
                  <a:srgbClr val="669BBC"/>
                </a:solidFill>
                <a:latin typeface="Alexandria" pitchFamily="2" charset="-78"/>
                <a:cs typeface="Alexandria" pitchFamily="2" charset="-78"/>
              </a:rPr>
              <a:t>ثالثاً: الفريق التنفيذي للحملة الإعلامية:</a:t>
            </a:r>
          </a:p>
          <a:p>
            <a:pPr algn="just" rtl="1">
              <a:lnSpc>
                <a:spcPct val="150000"/>
              </a:lnSpc>
            </a:pPr>
            <a:r>
              <a:rPr lang="ar-EG" sz="1600" dirty="0">
                <a:latin typeface="Alexandria" pitchFamily="2" charset="-78"/>
                <a:cs typeface="Alexandria" pitchFamily="2" charset="-78"/>
              </a:rPr>
              <a:t>ويشمل جميع الأفراد الذين يشاركون في تنفيذ الحملة، مثـل الأفراد الذين ينشرون المحتوى والروابط، ويقومون برفع الصور، ومقـاطع الفيديو، والمحتوى الخاص بالحملة على مواقع التواصل الاجتماعي كـالفيس بوك، وتويتر، واليوتيوب، وكذلك الأفـراد الـذين يتولـون تحليـل ردود الجمهور على المحتوى المطروح على موقع الحملة، أو عبر موقـع الفـيس بوك، أو تويتر وغيرها، وأيضاً يقومون بالرد على استفسارات وتسـاؤلات الجمهور حول موضوع الحملة.</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DC4F61E-0CFE-D167-38EE-146CD30A68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C7AA31-F4FC-F7B4-B1F2-BD1746FF6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7099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007BE-0401-DA83-0CDF-C3CA1797FC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9B96FF-777E-0D10-433B-DAA5F7D1A26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5E6591-77CB-D9B1-C370-9E249FD055E1}"/>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الهيكل التنظيمي للحملات الإعلامية عبر الإعلام الجديد</a:t>
            </a:r>
          </a:p>
        </p:txBody>
      </p:sp>
      <p:sp>
        <p:nvSpPr>
          <p:cNvPr id="5" name="Rectangle 4">
            <a:extLst>
              <a:ext uri="{FF2B5EF4-FFF2-40B4-BE49-F238E27FC236}">
                <a16:creationId xmlns:a16="http://schemas.microsoft.com/office/drawing/2014/main" id="{32BA1A98-5351-944F-52F7-812BEB19D3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13E5C9-0D9A-BC2C-903F-CA0E3D58F3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65BFFE-4703-4139-2B0F-372E48ED143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9E9C87C-3D5A-8955-9F1B-C53433E74834}"/>
              </a:ext>
            </a:extLst>
          </p:cNvPr>
          <p:cNvSpPr txBox="1"/>
          <p:nvPr/>
        </p:nvSpPr>
        <p:spPr>
          <a:xfrm>
            <a:off x="825500" y="1709305"/>
            <a:ext cx="10541000" cy="4113370"/>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رابعاً: فريق المتابعة والتقييم:</a:t>
            </a:r>
          </a:p>
          <a:p>
            <a:pPr algn="just" rtl="1">
              <a:lnSpc>
                <a:spcPct val="150000"/>
              </a:lnSpc>
            </a:pPr>
            <a:r>
              <a:rPr lang="ar-EG" sz="1600" dirty="0">
                <a:latin typeface="Alexandria" pitchFamily="2" charset="-78"/>
                <a:cs typeface="Alexandria" pitchFamily="2" charset="-78"/>
              </a:rPr>
              <a:t>وهو فريق مسئول عن متابعة مسار الحملة، وتقييم ما تم تنفيذه، ومتابعة خطواتها خطوة بخطوة، وقياس تفاعـل الجمهـور مـع الحملة، ومدى تأييده، أو رفضه لموضوع الحملة، من خلال طـرح تسـاؤل على الجمهور يتعلق بهذا الصدد، وبعد انتهاء الحملة يتولى هذا الفريق تحديد نقاط القوة في الحملة، وكذلك تحديد عوامل الضعف والقصور بهـا، وذلـك للاستفادة من الأخطاء وعدم تكرارها في تنفيذ حملات أخرى مستقبلية.</a:t>
            </a:r>
          </a:p>
          <a:p>
            <a:pPr algn="just" rtl="1">
              <a:lnSpc>
                <a:spcPct val="150000"/>
              </a:lnSpc>
            </a:pPr>
            <a:r>
              <a:rPr lang="ar-EG" sz="1600" b="1" dirty="0">
                <a:solidFill>
                  <a:srgbClr val="669BBC"/>
                </a:solidFill>
                <a:latin typeface="Alexandria" pitchFamily="2" charset="-78"/>
                <a:cs typeface="Alexandria" pitchFamily="2" charset="-78"/>
              </a:rPr>
              <a:t>خامساً: فريق الداعمين والدعاة للحملة:</a:t>
            </a:r>
          </a:p>
          <a:p>
            <a:pPr algn="just" rtl="1">
              <a:lnSpc>
                <a:spcPct val="150000"/>
              </a:lnSpc>
            </a:pPr>
            <a:r>
              <a:rPr lang="ar-EG" sz="1600" dirty="0">
                <a:latin typeface="Alexandria" pitchFamily="2" charset="-78"/>
                <a:cs typeface="Alexandria" pitchFamily="2" charset="-78"/>
              </a:rPr>
              <a:t>لابد من أن يتوافر للحملة جهـات تـدعمها وترعاهـا، مثـل منظمات غير حكومية، أو جهات حقوقية، أو خيرية، أو أي جهات لها ثقـل في المجتمع تعطي دافع معنوي لتحرك ونجاح الحملة.</a:t>
            </a:r>
          </a:p>
          <a:p>
            <a:pPr algn="just" rtl="1">
              <a:lnSpc>
                <a:spcPct val="150000"/>
              </a:lnSpc>
            </a:pPr>
            <a:r>
              <a:rPr lang="ar-EG" sz="1600" b="1" dirty="0">
                <a:solidFill>
                  <a:srgbClr val="669BBC"/>
                </a:solidFill>
                <a:latin typeface="Alexandria" pitchFamily="2" charset="-78"/>
                <a:cs typeface="Alexandria" pitchFamily="2" charset="-78"/>
              </a:rPr>
              <a:t>سادساً: المشرف العام على الحملة الإعلامية:</a:t>
            </a:r>
          </a:p>
          <a:p>
            <a:pPr algn="just" rtl="1">
              <a:lnSpc>
                <a:spcPct val="150000"/>
              </a:lnSpc>
            </a:pPr>
            <a:r>
              <a:rPr lang="ar-EG" sz="1600" dirty="0">
                <a:latin typeface="Alexandria" pitchFamily="2" charset="-78"/>
                <a:cs typeface="Alexandria" pitchFamily="2" charset="-78"/>
              </a:rPr>
              <a:t>وتتحدد مسئوليته في متابعة تنفيذ مهام جميـع فـرق العمل، سواء فريق المخططين، أو فريق التقنيين، وكذلك فريـق المنفـذين، وفريق المتابعين للحملة، بل والإشراف العام على الحملة.</a:t>
            </a:r>
          </a:p>
        </p:txBody>
      </p:sp>
      <p:sp>
        <p:nvSpPr>
          <p:cNvPr id="4" name="TextBox 3">
            <a:extLst>
              <a:ext uri="{FF2B5EF4-FFF2-40B4-BE49-F238E27FC236}">
                <a16:creationId xmlns:a16="http://schemas.microsoft.com/office/drawing/2014/main" id="{0A6030EF-F0B1-5495-B3DB-81441BDDF5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5D92B5-0679-24DE-147E-300C19752A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2966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0BD39-18B1-4C23-548E-F6FD6C0365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A73CAE-15D9-2938-3125-B2D2D3D45221}"/>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D5CE0A-4C80-516D-2671-0795B7C65A4A}"/>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9C600593-4DC2-FD5F-4186-2EE67521B2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9363E4-6A1F-3572-EBCE-65193ACCC4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2BF67C-8A86-8273-D1E3-1ADBAEC954A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7AC90C8-4D78-7379-EAA0-A1A074449C5F}"/>
              </a:ext>
            </a:extLst>
          </p:cNvPr>
          <p:cNvSpPr txBox="1"/>
          <p:nvPr/>
        </p:nvSpPr>
        <p:spPr>
          <a:xfrm>
            <a:off x="825500" y="1836979"/>
            <a:ext cx="10541000" cy="3374706"/>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الاستمالات العاطفية:</a:t>
            </a:r>
          </a:p>
          <a:p>
            <a:pPr algn="just" rtl="1">
              <a:lnSpc>
                <a:spcPct val="150000"/>
              </a:lnSpc>
            </a:pPr>
            <a:r>
              <a:rPr lang="ar-EG" sz="1600" dirty="0">
                <a:latin typeface="Alexandria" pitchFamily="2" charset="-78"/>
                <a:cs typeface="Alexandria" pitchFamily="2" charset="-78"/>
              </a:rPr>
              <a:t>هي أساليب تستخدم في الحملات الإعلامية أو الإعلانات بهدف تحفيز مشاعر الجمهور بطريقة تؤثر في سلوكهم أو آرائهم. تعتمد هذه الاستمالات على استثارة العواطف مثل الحزن، السعادة، الغضب، الخوف، الأمل، أو التعاطف بهدف دفع الأفراد إلى اتخاذ قرارات معينة، مثل الشراء، التفاعل مع المحتوى، أو التغيير في المواقف الاجتماعية.</a:t>
            </a:r>
          </a:p>
          <a:p>
            <a:pPr algn="just" rtl="1">
              <a:lnSpc>
                <a:spcPct val="150000"/>
              </a:lnSpc>
            </a:pPr>
            <a:r>
              <a:rPr lang="ar-EG" sz="1600" dirty="0">
                <a:latin typeface="Alexandria" pitchFamily="2" charset="-78"/>
                <a:cs typeface="Alexandria" pitchFamily="2" charset="-78"/>
              </a:rPr>
              <a:t>تستهدف إحداث التغيّر لدى المُتلقّي بانفعالاته وإثارة الأمور النفسية والاجتماعية، كذلك مخاطبته بشكل مباشر بما يحقق الوظيفة الأساسية للقائم بالاتصال. وتعتمد الاستمالات العاطفية على الشعارات والرموز، الأساليب اللغوية، دلالات الألفاظ والمصادر.</a:t>
            </a:r>
          </a:p>
          <a:p>
            <a:pPr algn="just" rtl="1">
              <a:lnSpc>
                <a:spcPct val="150000"/>
              </a:lnSpc>
            </a:pPr>
            <a:r>
              <a:rPr lang="ar-EG" sz="1600" dirty="0">
                <a:latin typeface="Alexandria" pitchFamily="2" charset="-78"/>
                <a:cs typeface="Alexandria" pitchFamily="2" charset="-78"/>
              </a:rPr>
              <a:t>وتُعد الاستمالات العاطفية من الأساليب الفعّالة في التواصل مع الجمهور، إذ تلعب العواطف دورًا كبيرًا في التأثير على القرارات الفردية والسلوكيات الاجتماعية. </a:t>
            </a:r>
          </a:p>
        </p:txBody>
      </p:sp>
      <p:sp>
        <p:nvSpPr>
          <p:cNvPr id="4" name="TextBox 3">
            <a:extLst>
              <a:ext uri="{FF2B5EF4-FFF2-40B4-BE49-F238E27FC236}">
                <a16:creationId xmlns:a16="http://schemas.microsoft.com/office/drawing/2014/main" id="{2033951E-AFF7-62CA-93B4-CAFC64BDCF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22F338-A2E6-D0A3-4E11-1E220D2FB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0168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CB2A2-FCCD-A1A5-E8A3-03A8AC211E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3F7BF3-293B-D465-9B72-4A6B0331F490}"/>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B34DC6A-F83C-B2B7-98F3-0D261190607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51ACE482-EE78-5BE0-43F5-2B57719B05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59FC3B-CBF2-389C-5087-F28A83C15C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2B97B2-7DC3-078D-59C3-2E58B8BF904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2D503E-7743-374C-F4F4-8FAF540C95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38E312-F9C9-AB73-1CAC-7E6D4DF152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Online Media 3" title="اليوم – الفنان أكرم حسني بطل حملة &quot; 2 كفاية &quot; بالتعاون مع وزارة التضامن الاجتماعي">
            <a:hlinkClick r:id="" action="ppaction://media"/>
            <a:extLst>
              <a:ext uri="{FF2B5EF4-FFF2-40B4-BE49-F238E27FC236}">
                <a16:creationId xmlns:a16="http://schemas.microsoft.com/office/drawing/2014/main" id="{FDB4B135-EA77-E99D-BD56-B28438C27B8E}"/>
              </a:ext>
            </a:extLst>
          </p:cNvPr>
          <p:cNvPicPr>
            <a:picLocks noRot="1" noChangeAspect="1"/>
          </p:cNvPicPr>
          <p:nvPr>
            <a:videoFile r:link="rId1"/>
          </p:nvPr>
        </p:nvPicPr>
        <p:blipFill>
          <a:blip r:embed="rId4"/>
          <a:stretch>
            <a:fillRect/>
          </a:stretch>
        </p:blipFill>
        <p:spPr>
          <a:xfrm>
            <a:off x="2452278" y="1810574"/>
            <a:ext cx="7445031" cy="4206443"/>
          </a:xfrm>
          <a:prstGeom prst="rect">
            <a:avLst/>
          </a:prstGeom>
        </p:spPr>
      </p:pic>
    </p:spTree>
    <p:extLst>
      <p:ext uri="{BB962C8B-B14F-4D97-AF65-F5344CB8AC3E}">
        <p14:creationId xmlns:p14="http://schemas.microsoft.com/office/powerpoint/2010/main" val="2556506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C16E6-D413-4598-AD26-6DE7272DA0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2E4AC1-F46A-7406-D692-D1C470D6D53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84B54C-A62D-5AA7-B96E-2D7EE1A05A7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AD956891-758F-66C9-3247-8ED5255892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AEF7E7-AF49-0CC4-FF4F-AC35FCC42E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CCDAB3-A05F-6228-4C73-24ADCCAA6DC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2CDCD1-8AE5-A673-88A3-571CFDAFF0C2}"/>
              </a:ext>
            </a:extLst>
          </p:cNvPr>
          <p:cNvSpPr txBox="1"/>
          <p:nvPr/>
        </p:nvSpPr>
        <p:spPr>
          <a:xfrm>
            <a:off x="825500" y="1923909"/>
            <a:ext cx="10541000" cy="3744038"/>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الاستمالات العقلانية:</a:t>
            </a:r>
          </a:p>
          <a:p>
            <a:pPr algn="just" rtl="1">
              <a:lnSpc>
                <a:spcPct val="150000"/>
              </a:lnSpc>
            </a:pPr>
            <a:r>
              <a:rPr lang="ar-EG" sz="1600" dirty="0">
                <a:latin typeface="Alexandria" pitchFamily="2" charset="-78"/>
                <a:cs typeface="Alexandria" pitchFamily="2" charset="-78"/>
              </a:rPr>
              <a:t>هي أساليب تستخدم في الحملات الإعلامية والإعلانات بهدف التأثير على التفكير المنطقي والعقلي للجمهور من خلال تقديم أدلة منطقية، حقائق، بيانات، أو تحليلات تدعم الرسالة المعروضة. تعتمد هذه الاستمالات على العقل والمنطق بدلاً من العواطف، حيث يوجه المسوقون والجمعيات رسائل تهدف إلى إقناع الجمهور باستخدام التحليل المنطقي والدلائل العلمية لشرح الفوائد أو المخاطر المرتبطة بالقضية أو المنتج.</a:t>
            </a:r>
          </a:p>
          <a:p>
            <a:pPr algn="just" rtl="1">
              <a:lnSpc>
                <a:spcPct val="150000"/>
              </a:lnSpc>
            </a:pPr>
            <a:r>
              <a:rPr lang="ar-EG" sz="1600" dirty="0">
                <a:latin typeface="Alexandria" pitchFamily="2" charset="-78"/>
                <a:cs typeface="Alexandria" pitchFamily="2" charset="-78"/>
              </a:rPr>
              <a:t>الاستمالات العقلانية تهدف إلى تقديم حقائق وبيانات موثوقة تدعم القضية أو المنتج المعروض. من خلال هذه الاستمالات، يتم محاولة إقناع الجمهور بأن الرسالة المعروضة مبنية على أدلة حقيقية وقابلة للتحقق.</a:t>
            </a:r>
          </a:p>
          <a:p>
            <a:pPr algn="just" rtl="1">
              <a:lnSpc>
                <a:spcPct val="150000"/>
              </a:lnSpc>
            </a:pPr>
            <a:r>
              <a:rPr lang="ar-EG" sz="1600" dirty="0">
                <a:latin typeface="Alexandria" pitchFamily="2" charset="-78"/>
                <a:cs typeface="Alexandria" pitchFamily="2" charset="-78"/>
              </a:rPr>
              <a:t>تعتمد على التوجّه إلى المُتلقّي وتقديم البراهين والأدلة المنطقية والآراء المختلفة وإظهار جوانبها، مثل المعلومات والأحداث وتقديم الإحصاءات والأرقام.</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469C5D5-4CB5-131B-C225-82220EF36D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DFDFD2-E721-1DF5-2EB8-70246B5CB4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2693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34BD9-FDBC-1310-E045-9A2530FF55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910E1-AD30-C6BD-47A2-7F1D20DD02F5}"/>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925B1D-C152-8622-B0D4-0E06F25EDAE7}"/>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4918B9E3-7953-99B0-0969-F5C7AE5608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67F0D5-5D5B-562D-1EFD-D8B937383B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6AB7B2-04B2-5A4A-7EAB-E27294A8E54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324155A-E177-B021-5957-31F5B0CA97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8FEA05-7ABC-4DAA-CDE5-F9B712B681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Online Media 3" title="حملة اعلامية بعنوان  &quot; الامان الالكتروني &quot;">
            <a:hlinkClick r:id="" action="ppaction://media"/>
            <a:extLst>
              <a:ext uri="{FF2B5EF4-FFF2-40B4-BE49-F238E27FC236}">
                <a16:creationId xmlns:a16="http://schemas.microsoft.com/office/drawing/2014/main" id="{6FC8203D-DE66-970F-0C82-55A32DBE5D7D}"/>
              </a:ext>
            </a:extLst>
          </p:cNvPr>
          <p:cNvPicPr>
            <a:picLocks noRot="1" noChangeAspect="1"/>
          </p:cNvPicPr>
          <p:nvPr>
            <a:videoFile r:link="rId1"/>
          </p:nvPr>
        </p:nvPicPr>
        <p:blipFill>
          <a:blip r:embed="rId4"/>
          <a:stretch>
            <a:fillRect/>
          </a:stretch>
        </p:blipFill>
        <p:spPr>
          <a:xfrm>
            <a:off x="3084348" y="2115619"/>
            <a:ext cx="6212678" cy="3510163"/>
          </a:xfrm>
          <a:prstGeom prst="rect">
            <a:avLst/>
          </a:prstGeom>
        </p:spPr>
      </p:pic>
    </p:spTree>
    <p:extLst>
      <p:ext uri="{BB962C8B-B14F-4D97-AF65-F5344CB8AC3E}">
        <p14:creationId xmlns:p14="http://schemas.microsoft.com/office/powerpoint/2010/main" val="949148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A0D6-D640-A50F-00B8-200F0C8F8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FE3C2-A45F-A20A-05D4-DB2BEBA4DC31}"/>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FFB911-549E-A8A9-1730-336D364D2E43}"/>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CF827FEC-D826-1A22-A59D-BA1EB179E1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70ED99-AC4D-D418-D82B-2E5992BFBA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80793E-A50F-180D-214F-D62A4D8318B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1EA3423-FCFE-CAB1-FE63-ECD5248F52B6}"/>
              </a:ext>
            </a:extLst>
          </p:cNvPr>
          <p:cNvSpPr txBox="1"/>
          <p:nvPr/>
        </p:nvSpPr>
        <p:spPr>
          <a:xfrm>
            <a:off x="825500" y="1900953"/>
            <a:ext cx="10541000" cy="4113370"/>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استمالات التخويف:</a:t>
            </a:r>
          </a:p>
          <a:p>
            <a:pPr algn="just" rtl="1">
              <a:lnSpc>
                <a:spcPct val="150000"/>
              </a:lnSpc>
            </a:pPr>
            <a:r>
              <a:rPr lang="ar-EG" sz="1600" dirty="0">
                <a:latin typeface="Alexandria" pitchFamily="2" charset="-78"/>
                <a:cs typeface="Alexandria" pitchFamily="2" charset="-78"/>
              </a:rPr>
              <a:t>تعمل استمالات التخويف على تحفيز التأثير العاطفي لدى المُتلقّي، مثل توبيخ الناس من شيء معين. </a:t>
            </a:r>
            <a:r>
              <a:rPr lang="ar-EG" sz="1600" dirty="0" err="1">
                <a:latin typeface="Alexandria" pitchFamily="2" charset="-78"/>
                <a:cs typeface="Alexandria" pitchFamily="2" charset="-78"/>
              </a:rPr>
              <a:t>واستمالات</a:t>
            </a:r>
            <a:r>
              <a:rPr lang="ar-EG" sz="1600" dirty="0">
                <a:latin typeface="Alexandria" pitchFamily="2" charset="-78"/>
                <a:cs typeface="Alexandria" pitchFamily="2" charset="-78"/>
              </a:rPr>
              <a:t> التخويف تجعل المُتلقّي لديه القدرة للاستجابة للرسالة من خلال شدة الانتباه، حيث تُشكّل دافعاً لدى المتلقي للاستجابة لمضمون الرسالة، كذلك تنبؤ الفرد لتجنّبه للمخاطر وتقليل التوتر عند الاستجابة لمحتوى الرسالة.</a:t>
            </a:r>
          </a:p>
          <a:p>
            <a:pPr algn="just" rtl="1">
              <a:lnSpc>
                <a:spcPct val="150000"/>
              </a:lnSpc>
            </a:pPr>
            <a:r>
              <a:rPr lang="ar-EG" sz="1600" dirty="0">
                <a:latin typeface="Alexandria" pitchFamily="2" charset="-78"/>
                <a:cs typeface="Alexandria" pitchFamily="2" charset="-78"/>
              </a:rPr>
              <a:t>هي أسلوب يستخدم في الحملات الإعلامية والإعلانات بهدف إثارة الخوف أو القلق لدى الجمهور من خلال تسليط الضوء على مخاطر أو عواقب سلبية قد تحدث إذا لم يتم اتباع سلوك أو قرار معين. يُعتبر هذا الأسلوب من الاستراتيجيات النفسية الفعّالة، حيث يهدف إلى تحفيز الأفراد على اتخاذ إجراءات وقائية أو تغيير سلوكياتهم خوفًا من النتائج غير المرغوب فيها.</a:t>
            </a:r>
          </a:p>
          <a:p>
            <a:pPr algn="just" rtl="1">
              <a:lnSpc>
                <a:spcPct val="150000"/>
              </a:lnSpc>
            </a:pPr>
            <a:r>
              <a:rPr lang="ar-EG" sz="1600" dirty="0">
                <a:latin typeface="Alexandria" pitchFamily="2" charset="-78"/>
                <a:cs typeface="Alexandria" pitchFamily="2" charset="-78"/>
              </a:rPr>
              <a:t>تُستخدم استمالات التخويف بشكل واسع في العديد من المجالات مثل التوعية الصحية، التسويق، الحملات البيئية، و الرسائل الاجتماعية. غالبًا ما تعتمد هذه الاستمالات على إظهار صور مؤلمة أو معلومات دراماتيكية للتأكيد على التهديدات أو المخاطر المرتبطة بسلوكيات معينة.</a:t>
            </a:r>
          </a:p>
        </p:txBody>
      </p:sp>
      <p:sp>
        <p:nvSpPr>
          <p:cNvPr id="4" name="TextBox 3">
            <a:extLst>
              <a:ext uri="{FF2B5EF4-FFF2-40B4-BE49-F238E27FC236}">
                <a16:creationId xmlns:a16="http://schemas.microsoft.com/office/drawing/2014/main" id="{F793F102-DEC0-D6FD-659B-59121A5913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D259FB-6F4B-2E66-4991-D2E95E380B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348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7BCBF-1CD3-5F4E-E812-EFAF040B3B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D59BEF-65B9-A8FD-A55E-886016BC4A2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D9210D-0A21-1FF5-97BE-F3D19755474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الاستمالات التي يجب أن تتوفر في الرسالة الإعلامية</a:t>
            </a:r>
          </a:p>
        </p:txBody>
      </p:sp>
      <p:sp>
        <p:nvSpPr>
          <p:cNvPr id="5" name="Rectangle 4">
            <a:extLst>
              <a:ext uri="{FF2B5EF4-FFF2-40B4-BE49-F238E27FC236}">
                <a16:creationId xmlns:a16="http://schemas.microsoft.com/office/drawing/2014/main" id="{2C5F2301-B292-8AE2-E75E-D8D96CB5EB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EA68A6-96D4-FD6A-5406-8575F33F9C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D33038-E481-7570-5511-F51383E9EE5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0B64A0-B852-CA64-78DD-AAE1975C92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4E543A-11EF-94CE-DD2D-4CADE514D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8CD01C8-DA3A-8D5B-4217-85A72CD261CB}"/>
              </a:ext>
            </a:extLst>
          </p:cNvPr>
          <p:cNvPicPr>
            <a:picLocks noChangeAspect="1"/>
          </p:cNvPicPr>
          <p:nvPr/>
        </p:nvPicPr>
        <p:blipFill>
          <a:blip r:embed="rId3"/>
          <a:stretch>
            <a:fillRect/>
          </a:stretch>
        </p:blipFill>
        <p:spPr>
          <a:xfrm>
            <a:off x="2502096" y="1848516"/>
            <a:ext cx="7187807" cy="4060288"/>
          </a:xfrm>
          <a:prstGeom prst="rect">
            <a:avLst/>
          </a:prstGeom>
        </p:spPr>
      </p:pic>
    </p:spTree>
    <p:extLst>
      <p:ext uri="{BB962C8B-B14F-4D97-AF65-F5344CB8AC3E}">
        <p14:creationId xmlns:p14="http://schemas.microsoft.com/office/powerpoint/2010/main" val="3123223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5B2F0-40A3-748C-5817-4FA01743F8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3594DD-BFE2-CBA0-EDF0-CF9D095032BF}"/>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2ACED9-D77F-9222-7521-01BE8105993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الخطوات الإجرائية لتنفيذ الحملات الإعلامية</a:t>
            </a:r>
          </a:p>
        </p:txBody>
      </p:sp>
      <p:sp>
        <p:nvSpPr>
          <p:cNvPr id="5" name="Rectangle 4">
            <a:extLst>
              <a:ext uri="{FF2B5EF4-FFF2-40B4-BE49-F238E27FC236}">
                <a16:creationId xmlns:a16="http://schemas.microsoft.com/office/drawing/2014/main" id="{F41FFE26-5EEC-316A-A6CE-D0A4368D62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8896E2-0980-50C1-10AB-69617936C5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3FDBD3-DF05-018D-B909-3F803C2660B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286D6E2-FD34-0562-ED84-B93CA5036B72}"/>
              </a:ext>
            </a:extLst>
          </p:cNvPr>
          <p:cNvSpPr txBox="1"/>
          <p:nvPr/>
        </p:nvSpPr>
        <p:spPr>
          <a:xfrm>
            <a:off x="825500" y="2101396"/>
            <a:ext cx="10541000" cy="3374706"/>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الخطوة الأولى: تحديد المشكلة</a:t>
            </a:r>
          </a:p>
          <a:p>
            <a:pPr algn="just" rtl="1">
              <a:lnSpc>
                <a:spcPct val="150000"/>
              </a:lnSpc>
            </a:pPr>
            <a:r>
              <a:rPr lang="ar-EG" sz="1600" dirty="0">
                <a:latin typeface="Alexandria" pitchFamily="2" charset="-78"/>
                <a:cs typeface="Alexandria" pitchFamily="2" charset="-78"/>
              </a:rPr>
              <a:t>تبدأ كل حملة بناءً على هدفٍ ما، مثل تسليط الضوء على حقٍّ من حقوق الإنسان، أو تسليط الضوء إعلامياً على أمرٍ أو مدينة مُغيّبة أو تسليط الضوء على مرض يجب الحرص منه، أو حتى ظاهرة مجتمعية ينبغي العمل على علاجها، والكثير من الأهداف الاخرى التي تكون بصيغةٍ عامّة وهي أساس الحملة.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669BBC"/>
                </a:solidFill>
                <a:latin typeface="Alexandria" pitchFamily="2" charset="-78"/>
                <a:cs typeface="Alexandria" pitchFamily="2" charset="-78"/>
              </a:rPr>
              <a:t>الخطوة الثانية: تحديد الأهداف والاستراتيجيات</a:t>
            </a:r>
          </a:p>
          <a:p>
            <a:pPr algn="just" rtl="1">
              <a:lnSpc>
                <a:spcPct val="150000"/>
              </a:lnSpc>
            </a:pPr>
            <a:r>
              <a:rPr lang="ar-EG" sz="1600" dirty="0">
                <a:latin typeface="Alexandria" pitchFamily="2" charset="-78"/>
                <a:cs typeface="Alexandria" pitchFamily="2" charset="-78"/>
              </a:rPr>
              <a:t>يشمل هذا الجزء تحديد النتائج المرجوة من الحملة والطرق التي سيتم بها تحقيق هذه الأهداف. يجب أن تكون الأهداف قابلة للقياس والتحقيق، ويجب أن تتضمن الاستراتيجيات خططًا محددة للتنفيذ والتقييم.</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6A5F2DA-D6FD-C57D-5043-E7F652392D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F9288A-68D0-FB07-D682-5A25D24450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936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F245C-7FBE-7E56-8CBB-735862A7C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F4A3AC-CD88-3E51-391E-FC6A71BB011B}"/>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24ADAD-9536-AE19-8489-66C6A2C1585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الخطوات الإجرائية لتنفيذ الحملات الإعلامية</a:t>
            </a:r>
          </a:p>
        </p:txBody>
      </p:sp>
      <p:sp>
        <p:nvSpPr>
          <p:cNvPr id="5" name="Rectangle 4">
            <a:extLst>
              <a:ext uri="{FF2B5EF4-FFF2-40B4-BE49-F238E27FC236}">
                <a16:creationId xmlns:a16="http://schemas.microsoft.com/office/drawing/2014/main" id="{AB1EEE75-ECDF-9215-4D7C-DE210B6274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782DF8-DB4E-C4A6-E2E4-CBC5EB09EC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E92250-6228-4177-9340-5699CC0F985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1AE78A0-D25F-ABAF-C2FB-B00D7E404BD1}"/>
              </a:ext>
            </a:extLst>
          </p:cNvPr>
          <p:cNvSpPr txBox="1"/>
          <p:nvPr/>
        </p:nvSpPr>
        <p:spPr>
          <a:xfrm>
            <a:off x="825500" y="1750803"/>
            <a:ext cx="10541000" cy="4482702"/>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الخطوة الثالثة: تحديد الجمهور المستهدف (تجزئة الجمهور): </a:t>
            </a:r>
          </a:p>
          <a:p>
            <a:pPr algn="just" rtl="1">
              <a:lnSpc>
                <a:spcPct val="150000"/>
              </a:lnSpc>
            </a:pPr>
            <a:r>
              <a:rPr lang="ar-EG" sz="1600" dirty="0">
                <a:latin typeface="Alexandria" pitchFamily="2" charset="-78"/>
                <a:cs typeface="Alexandria" pitchFamily="2" charset="-78"/>
              </a:rPr>
              <a:t>يتضمن هذا الجزء تحديد من سيتم استهدافهم بالحملة. يجب تحليل الجمهور لفهم احتياجاتهم، اهتماماتهم، وكيفية الوصول إليهم بشكل فعّال. تجزئة الجمهور تساعد على تصميم رسائل مخصصة تلبي احتياجات كل فئة.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solidFill>
                  <a:srgbClr val="669BBC"/>
                </a:solidFill>
                <a:latin typeface="Alexandria" pitchFamily="2" charset="-78"/>
                <a:cs typeface="Alexandria" pitchFamily="2" charset="-78"/>
              </a:rPr>
              <a:t>الخطوة الرابعة: تحديد العوامل الأخرى المحيطة: </a:t>
            </a:r>
          </a:p>
          <a:p>
            <a:pPr algn="just" rtl="1">
              <a:lnSpc>
                <a:spcPct val="150000"/>
              </a:lnSpc>
            </a:pPr>
            <a:r>
              <a:rPr lang="ar-EG" sz="1600" dirty="0">
                <a:latin typeface="Alexandria" pitchFamily="2" charset="-78"/>
                <a:cs typeface="Alexandria" pitchFamily="2" charset="-78"/>
              </a:rPr>
              <a:t>يشمل هذا الجزء تحليل البيئة الخارجية التي قد تؤثر على فعالية الحملة. يتضمن ذلك العوامل الثقافية، الاجتماعية، السياسية، والاقتصادية. يجب أخذ هذه العوامل بعين الاعتبار عند تصميم وتنفيذ الحملة لضمان الوصول إلى الجمهور بأكثر الطرق فعالية.</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45531BB7-3073-8E1F-EE7E-9B5559856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9F3277-5470-BED7-D69E-B313A6979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D13EAB-E53A-E309-D406-299DAAF0E8D1}"/>
              </a:ext>
            </a:extLst>
          </p:cNvPr>
          <p:cNvPicPr>
            <a:picLocks noChangeAspect="1"/>
          </p:cNvPicPr>
          <p:nvPr/>
        </p:nvPicPr>
        <p:blipFill>
          <a:blip r:embed="rId3"/>
          <a:stretch>
            <a:fillRect/>
          </a:stretch>
        </p:blipFill>
        <p:spPr>
          <a:xfrm>
            <a:off x="4220223" y="2972151"/>
            <a:ext cx="3830958" cy="1407481"/>
          </a:xfrm>
          <a:prstGeom prst="rect">
            <a:avLst/>
          </a:prstGeom>
        </p:spPr>
      </p:pic>
    </p:spTree>
    <p:extLst>
      <p:ext uri="{BB962C8B-B14F-4D97-AF65-F5344CB8AC3E}">
        <p14:creationId xmlns:p14="http://schemas.microsoft.com/office/powerpoint/2010/main" val="1831283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A49B7-2304-813D-28B9-F9AF057393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FC4F9-74A5-B003-A932-9519B0EAD9BB}"/>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D3DF19-BC32-14B6-7662-18FE9F942C29}"/>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مثال تطبيقي</a:t>
            </a:r>
          </a:p>
        </p:txBody>
      </p:sp>
      <p:sp>
        <p:nvSpPr>
          <p:cNvPr id="5" name="Rectangle 4">
            <a:extLst>
              <a:ext uri="{FF2B5EF4-FFF2-40B4-BE49-F238E27FC236}">
                <a16:creationId xmlns:a16="http://schemas.microsoft.com/office/drawing/2014/main" id="{729520EB-3D31-62EB-678E-E268E09DCF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51568D-DF50-7C29-9D5D-4558E01948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684A2A-BE0B-358A-9776-CDFC1B26755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AF588C-5A57-8917-BABA-19F99B06A3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013D0F-A44A-0D1C-DF03-099BC1D7E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Online Media 3" title="موضوع العنف ضد المرأة!">
            <a:hlinkClick r:id="" action="ppaction://media"/>
            <a:extLst>
              <a:ext uri="{FF2B5EF4-FFF2-40B4-BE49-F238E27FC236}">
                <a16:creationId xmlns:a16="http://schemas.microsoft.com/office/drawing/2014/main" id="{E20C4F86-D3FE-C0D7-D797-A4276A7B9274}"/>
              </a:ext>
            </a:extLst>
          </p:cNvPr>
          <p:cNvPicPr>
            <a:picLocks noRot="1" noChangeAspect="1"/>
          </p:cNvPicPr>
          <p:nvPr>
            <a:videoFile r:link="rId1"/>
          </p:nvPr>
        </p:nvPicPr>
        <p:blipFill>
          <a:blip r:embed="rId4"/>
          <a:stretch>
            <a:fillRect/>
          </a:stretch>
        </p:blipFill>
        <p:spPr>
          <a:xfrm>
            <a:off x="2892797" y="2009159"/>
            <a:ext cx="6406405" cy="3619619"/>
          </a:xfrm>
          <a:prstGeom prst="rect">
            <a:avLst/>
          </a:prstGeom>
        </p:spPr>
      </p:pic>
    </p:spTree>
    <p:extLst>
      <p:ext uri="{BB962C8B-B14F-4D97-AF65-F5344CB8AC3E}">
        <p14:creationId xmlns:p14="http://schemas.microsoft.com/office/powerpoint/2010/main" val="3801059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A77EE-8FF0-E7D3-CB83-3797C3B88C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136DA0-BFE1-1A39-523B-B643BA8F3D48}"/>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أهمية الحملات الإعلامية.</a:t>
            </a:r>
          </a:p>
          <a:p>
            <a:pPr algn="ctr"/>
            <a:r>
              <a:rPr lang="ar-EG"/>
              <a:t>أنواع حملات الإعلامية.</a:t>
            </a:r>
          </a:p>
          <a:p>
            <a:pPr algn="ctr"/>
            <a:r>
              <a:rPr lang="ar-EG"/>
              <a:t>خصائص الرسائل الإقناعية.</a:t>
            </a:r>
          </a:p>
          <a:p>
            <a:pPr algn="ctr"/>
            <a:r>
              <a:rPr lang="ar-EG"/>
              <a:t>الاستمالات التي يجب أن تتوفر في بناء الحملات الإقناعية. </a:t>
            </a:r>
          </a:p>
          <a:p>
            <a:pPr algn="ctr"/>
            <a:r>
              <a:rPr lang="ar-EG"/>
              <a:t>الخطوات الإجرائية لحملات التوعية الإعلامية.</a:t>
            </a:r>
          </a:p>
          <a:p>
            <a:pPr algn="ctr"/>
            <a:r>
              <a:rPr lang="ar-EG"/>
              <a:t>الخطوة الأولى: تحديد المشكلة.</a:t>
            </a:r>
          </a:p>
          <a:p>
            <a:pPr algn="ctr"/>
            <a:r>
              <a:rPr lang="ar-EG"/>
              <a:t>الخطوة الثانية: تحديد الأهداف والاستراتيجيات.</a:t>
            </a:r>
          </a:p>
          <a:p>
            <a:pPr algn="ctr"/>
            <a:r>
              <a:rPr lang="ar-EG"/>
              <a:t>الخطوة الثالثة: تحديد الجمهور المستهدف (تجزئة الجمهور).</a:t>
            </a:r>
          </a:p>
          <a:p>
            <a:pPr algn="ctr"/>
            <a:r>
              <a:rPr lang="ar-EG"/>
              <a:t>الخطوة الرابعة: تحديد العوامل الأخرى المحيطة</a:t>
            </a:r>
          </a:p>
          <a:p>
            <a:pPr algn="ctr"/>
            <a:r>
              <a:rPr lang="ar-EG"/>
              <a:t> </a:t>
            </a:r>
            <a:endParaRPr lang="ar-EG" dirty="0"/>
          </a:p>
        </p:txBody>
      </p:sp>
      <p:sp>
        <p:nvSpPr>
          <p:cNvPr id="3" name="TextBox 2">
            <a:extLst>
              <a:ext uri="{FF2B5EF4-FFF2-40B4-BE49-F238E27FC236}">
                <a16:creationId xmlns:a16="http://schemas.microsoft.com/office/drawing/2014/main" id="{387495A7-1411-9CDE-4458-E169348F5E0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الخاتمة</a:t>
            </a:r>
          </a:p>
        </p:txBody>
      </p:sp>
      <p:sp>
        <p:nvSpPr>
          <p:cNvPr id="5" name="Rectangle 4">
            <a:extLst>
              <a:ext uri="{FF2B5EF4-FFF2-40B4-BE49-F238E27FC236}">
                <a16:creationId xmlns:a16="http://schemas.microsoft.com/office/drawing/2014/main" id="{66F4C0D9-96C6-0736-0D61-6634D8CFA4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F62054-083F-5A83-D360-CE9A2463E9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67B5F4-6E37-D040-45EA-E17ABCD878C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B10CFF5-951E-EE6E-9A1B-4E9E7773B56C}"/>
              </a:ext>
            </a:extLst>
          </p:cNvPr>
          <p:cNvSpPr txBox="1"/>
          <p:nvPr/>
        </p:nvSpPr>
        <p:spPr>
          <a:xfrm>
            <a:off x="825500" y="2101396"/>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أهمية الحملات الإعلامية.</a:t>
            </a:r>
          </a:p>
          <a:p>
            <a:pPr algn="just" rtl="1">
              <a:lnSpc>
                <a:spcPct val="150000"/>
              </a:lnSpc>
            </a:pPr>
            <a:r>
              <a:rPr lang="ar-EG" sz="1600" dirty="0">
                <a:latin typeface="Alexandria" pitchFamily="2" charset="-78"/>
                <a:cs typeface="Alexandria" pitchFamily="2" charset="-78"/>
              </a:rPr>
              <a:t>أنواع حملات الإعلامية.</a:t>
            </a:r>
          </a:p>
          <a:p>
            <a:pPr algn="just" rtl="1">
              <a:lnSpc>
                <a:spcPct val="150000"/>
              </a:lnSpc>
            </a:pPr>
            <a:r>
              <a:rPr lang="ar-EG" sz="1600" dirty="0">
                <a:latin typeface="Alexandria" pitchFamily="2" charset="-78"/>
                <a:cs typeface="Alexandria" pitchFamily="2" charset="-78"/>
              </a:rPr>
              <a:t>خصائص الرسائل الإقناعية.</a:t>
            </a:r>
          </a:p>
          <a:p>
            <a:pPr algn="just" rtl="1">
              <a:lnSpc>
                <a:spcPct val="150000"/>
              </a:lnSpc>
            </a:pPr>
            <a:r>
              <a:rPr lang="ar-EG" sz="1600" dirty="0">
                <a:latin typeface="Alexandria" pitchFamily="2" charset="-78"/>
                <a:cs typeface="Alexandria" pitchFamily="2" charset="-78"/>
              </a:rPr>
              <a:t>الاستمالات التي يجب أن تتوفر في بناء الحملات الإقناعية. </a:t>
            </a:r>
          </a:p>
          <a:p>
            <a:pPr algn="just" rtl="1">
              <a:lnSpc>
                <a:spcPct val="150000"/>
              </a:lnSpc>
            </a:pPr>
            <a:r>
              <a:rPr lang="ar-EG" sz="1600" dirty="0">
                <a:latin typeface="Alexandria" pitchFamily="2" charset="-78"/>
                <a:cs typeface="Alexandria" pitchFamily="2" charset="-78"/>
              </a:rPr>
              <a:t>الخطوات الإجرائية لحملات التوعية الإعلامية.</a:t>
            </a:r>
          </a:p>
          <a:p>
            <a:pPr algn="just" rtl="1">
              <a:lnSpc>
                <a:spcPct val="150000"/>
              </a:lnSpc>
            </a:pPr>
            <a:r>
              <a:rPr lang="ar-EG" sz="1600" dirty="0">
                <a:latin typeface="Alexandria" pitchFamily="2" charset="-78"/>
                <a:cs typeface="Alexandria" pitchFamily="2" charset="-78"/>
              </a:rPr>
              <a:t>الخطوة الأولى: تحديد المشكلة.</a:t>
            </a:r>
          </a:p>
          <a:p>
            <a:pPr algn="just" rtl="1">
              <a:lnSpc>
                <a:spcPct val="150000"/>
              </a:lnSpc>
            </a:pPr>
            <a:r>
              <a:rPr lang="ar-EG" sz="1600" dirty="0">
                <a:latin typeface="Alexandria" pitchFamily="2" charset="-78"/>
                <a:cs typeface="Alexandria" pitchFamily="2" charset="-78"/>
              </a:rPr>
              <a:t>الخطوة الثانية: تحديد الأهداف والاستراتيجيات.</a:t>
            </a:r>
          </a:p>
          <a:p>
            <a:pPr algn="just" rtl="1">
              <a:lnSpc>
                <a:spcPct val="150000"/>
              </a:lnSpc>
            </a:pPr>
            <a:r>
              <a:rPr lang="ar-EG" sz="1600" dirty="0">
                <a:latin typeface="Alexandria" pitchFamily="2" charset="-78"/>
                <a:cs typeface="Alexandria" pitchFamily="2" charset="-78"/>
              </a:rPr>
              <a:t>الخطوة الثالثة: تحديد الجمهور المستهدف (تجزئة الجمهور).</a:t>
            </a:r>
          </a:p>
          <a:p>
            <a:pPr algn="just" rtl="1">
              <a:lnSpc>
                <a:spcPct val="150000"/>
              </a:lnSpc>
            </a:pPr>
            <a:r>
              <a:rPr lang="ar-EG" sz="1600" dirty="0">
                <a:latin typeface="Alexandria" pitchFamily="2" charset="-78"/>
                <a:cs typeface="Alexandria" pitchFamily="2" charset="-78"/>
              </a:rPr>
              <a:t>الخطوة الرابعة: تحديد العوامل الأخرى المحيطة</a:t>
            </a:r>
          </a:p>
          <a:p>
            <a:pPr algn="just" rtl="1">
              <a:lnSpc>
                <a:spcPct val="150000"/>
              </a:lnSpc>
            </a:pPr>
            <a:r>
              <a:rPr lang="ar-EG"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3B789E38-4091-3130-915B-025F4DA266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8F489B-E47B-28D2-8307-5AD0E774D6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8503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E0BACD-AB4C-44BE-A95B-8F4F42812468}"/>
</file>

<file path=customXml/itemProps2.xml><?xml version="1.0" encoding="utf-8"?>
<ds:datastoreItem xmlns:ds="http://schemas.openxmlformats.org/officeDocument/2006/customXml" ds:itemID="{200EF5A7-EE10-4C92-81BA-00557ED48721}"/>
</file>

<file path=customXml/itemProps3.xml><?xml version="1.0" encoding="utf-8"?>
<ds:datastoreItem xmlns:ds="http://schemas.openxmlformats.org/officeDocument/2006/customXml" ds:itemID="{38BF81C2-CFCD-4B80-B352-A3D7BFF2259B}"/>
</file>

<file path=docProps/app.xml><?xml version="1.0" encoding="utf-8"?>
<Properties xmlns="http://schemas.openxmlformats.org/officeDocument/2006/extended-properties" xmlns:vt="http://schemas.openxmlformats.org/officeDocument/2006/docPropsVTypes">
  <Template/>
  <TotalTime>1242</TotalTime>
  <Words>4847</Words>
  <Application>Microsoft Office PowerPoint</Application>
  <PresentationFormat>Widescreen</PresentationFormat>
  <Paragraphs>326</Paragraphs>
  <Slides>38</Slides>
  <Notes>2</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2024-11-21T02:40:45Z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