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  <p:sldMasterId id="2147483666" r:id="rId2"/>
  </p:sldMasterIdLst>
  <p:notesMasterIdLst>
    <p:notesMasterId r:id="rId38"/>
  </p:notesMasterIdLst>
  <p:sldIdLst>
    <p:sldId id="387" r:id="rId3"/>
    <p:sldId id="347" r:id="rId4"/>
    <p:sldId id="348" r:id="rId5"/>
    <p:sldId id="349" r:id="rId6"/>
    <p:sldId id="350" r:id="rId7"/>
    <p:sldId id="351" r:id="rId8"/>
    <p:sldId id="355" r:id="rId9"/>
    <p:sldId id="354" r:id="rId10"/>
    <p:sldId id="356" r:id="rId11"/>
    <p:sldId id="357" r:id="rId12"/>
    <p:sldId id="358" r:id="rId13"/>
    <p:sldId id="359" r:id="rId14"/>
    <p:sldId id="360" r:id="rId15"/>
    <p:sldId id="361" r:id="rId16"/>
    <p:sldId id="362" r:id="rId17"/>
    <p:sldId id="363" r:id="rId18"/>
    <p:sldId id="364" r:id="rId19"/>
    <p:sldId id="365" r:id="rId20"/>
    <p:sldId id="366" r:id="rId21"/>
    <p:sldId id="367" r:id="rId22"/>
    <p:sldId id="368" r:id="rId23"/>
    <p:sldId id="369" r:id="rId24"/>
    <p:sldId id="370" r:id="rId25"/>
    <p:sldId id="374" r:id="rId26"/>
    <p:sldId id="372" r:id="rId27"/>
    <p:sldId id="375" r:id="rId28"/>
    <p:sldId id="376" r:id="rId29"/>
    <p:sldId id="377" r:id="rId30"/>
    <p:sldId id="378" r:id="rId31"/>
    <p:sldId id="373" r:id="rId32"/>
    <p:sldId id="379" r:id="rId33"/>
    <p:sldId id="381" r:id="rId34"/>
    <p:sldId id="383" r:id="rId35"/>
    <p:sldId id="384" r:id="rId36"/>
    <p:sldId id="385" r:id="rId3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7EAD4D2-E90A-4CCD-9B89-DE42607CC083}">
  <a:tblStyle styleId="{37EAD4D2-E90A-4CCD-9B89-DE42607CC08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59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6" name="Google Shape;9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86380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>
                <a:latin typeface="Times New Roman" charset="0"/>
              </a:rPr>
              <a:t>Notes:</a:t>
            </a:r>
          </a:p>
          <a:p>
            <a:pPr>
              <a:buFontTx/>
              <a:buChar char="•"/>
            </a:pPr>
            <a:r>
              <a:rPr lang="en-US" dirty="0">
                <a:latin typeface="Times New Roman" charset="0"/>
              </a:rPr>
              <a:t>Supply chain involves everybody, from the customer all the way to the last supplier.</a:t>
            </a:r>
          </a:p>
          <a:p>
            <a:pPr>
              <a:buFontTx/>
              <a:buChar char="•"/>
            </a:pPr>
            <a:r>
              <a:rPr lang="en-US" dirty="0">
                <a:latin typeface="Times New Roman" charset="0"/>
              </a:rPr>
              <a:t>Key flows in the supply chain are - information, product, and cash. It is through these flows that a supply chain fills a customer order. The management of these flows is key to the success or failure of a firm. Give Dell &amp; Compaq example, Amazon &amp; Borders example to bring out the fact that all supply chain interaction is through these flows.</a:t>
            </a:r>
          </a:p>
        </p:txBody>
      </p:sp>
      <p:sp>
        <p:nvSpPr>
          <p:cNvPr id="51203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</p:spTree>
    <p:extLst>
      <p:ext uri="{BB962C8B-B14F-4D97-AF65-F5344CB8AC3E}">
        <p14:creationId xmlns:p14="http://schemas.microsoft.com/office/powerpoint/2010/main" val="1592504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01698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1325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0021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0348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4724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16209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70432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811818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73854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87857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41484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Title and Conten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51654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366900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 Content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8930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Comparison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842518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359637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81013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Content with Caption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839680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 with Caption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26527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Title and Vertical 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276565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 Title and 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270158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8706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5" r:id="rId3"/>
    <p:sldLayoutId id="2147483657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5" r:id="rId10"/>
    <p:sldLayoutId id="2147483682" r:id="rId11"/>
    <p:sldLayoutId id="214748368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29423631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jpg"/><Relationship Id="rId5" Type="http://schemas.openxmlformats.org/officeDocument/2006/relationships/image" Target="../media/image27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57150" y="-44450"/>
            <a:ext cx="123119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/>
          <p:nvPr/>
        </p:nvSpPr>
        <p:spPr>
          <a:xfrm>
            <a:off x="6557555" y="0"/>
            <a:ext cx="5634446" cy="663593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169817" y="4140294"/>
            <a:ext cx="580453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 Dr. Tarek Mohamed</a:t>
            </a:r>
            <a:endParaRPr/>
          </a:p>
        </p:txBody>
      </p:sp>
      <p:sp>
        <p:nvSpPr>
          <p:cNvPr id="102" name="Google Shape;102;p18"/>
          <p:cNvSpPr txBox="1"/>
          <p:nvPr/>
        </p:nvSpPr>
        <p:spPr>
          <a:xfrm>
            <a:off x="0" y="2061111"/>
            <a:ext cx="7135091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Procurement and Supply Chain Management.</a:t>
            </a:r>
            <a:endParaRPr/>
          </a:p>
        </p:txBody>
      </p:sp>
      <p:sp>
        <p:nvSpPr>
          <p:cNvPr id="103" name="Google Shape;103;p18"/>
          <p:cNvSpPr/>
          <p:nvPr/>
        </p:nvSpPr>
        <p:spPr>
          <a:xfrm>
            <a:off x="169817" y="5843657"/>
            <a:ext cx="3148149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One</a:t>
            </a:r>
            <a:endParaRPr dirty="0"/>
          </a:p>
        </p:txBody>
      </p:sp>
      <p:pic>
        <p:nvPicPr>
          <p:cNvPr id="104" name="Google Shape;104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9817" y="198943"/>
            <a:ext cx="3035422" cy="1357799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8"/>
          <p:cNvSpPr txBox="1"/>
          <p:nvPr/>
        </p:nvSpPr>
        <p:spPr>
          <a:xfrm>
            <a:off x="169818" y="5104240"/>
            <a:ext cx="257338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/>
          </a:p>
        </p:txBody>
      </p:sp>
      <p:sp>
        <p:nvSpPr>
          <p:cNvPr id="106" name="Google Shape;106;p18"/>
          <p:cNvSpPr/>
          <p:nvPr/>
        </p:nvSpPr>
        <p:spPr>
          <a:xfrm>
            <a:off x="6761017" y="91439"/>
            <a:ext cx="5204559" cy="6633301"/>
          </a:xfrm>
          <a:prstGeom prst="ellipse">
            <a:avLst/>
          </a:prstGeom>
          <a:blipFill rotWithShape="1">
            <a:blip r:embed="rId5">
              <a:alphaModFix/>
            </a:blip>
            <a:stretch>
              <a:fillRect t="-999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5625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627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415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852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379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128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274321" y="365125"/>
            <a:ext cx="9922370" cy="847719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a Supply Chain?</a:t>
            </a:r>
            <a:endParaRPr lang="en-US" sz="3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77301" y="5561112"/>
            <a:ext cx="11705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FIGURE 1-1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9463" y="1670172"/>
            <a:ext cx="6330086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 bwMode="auto">
          <a:xfrm>
            <a:off x="3291840" y="6356350"/>
            <a:ext cx="4558937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 eaLnBrk="1" hangingPunct="1">
              <a:buSzTx/>
            </a:pPr>
            <a:r>
              <a:rPr lang="en-US" sz="2000" dirty="0">
                <a:solidFill>
                  <a:srgbClr val="FFFFFF"/>
                </a:solidFill>
                <a:latin typeface="Calibri"/>
                <a:cs typeface="Calibri"/>
              </a:rPr>
              <a:t>www.midocean.ae</a:t>
            </a:r>
            <a:endParaRPr lang="en-US" sz="140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" name="Google Shape;152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384972" y="104503"/>
            <a:ext cx="1807028" cy="110834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274321" y="1670173"/>
            <a:ext cx="5368833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>
              <a:buClrTx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>
              <a:buClrTx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P&amp;G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manufacturing plant receives raw materials from a variety of suppliers. For example, the packaging material may come from Tenneco packaging, while Tenneco receives raw materials to manufacture the packaging from other suppliers. </a:t>
            </a: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>
              <a:buClrTx/>
            </a:pPr>
            <a:endParaRPr kumimoji="0" lang="en-US" sz="280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2431359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967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902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32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39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562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927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923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971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557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6435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3167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6462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1056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007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1996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212;p30">
            <a:extLst>
              <a:ext uri="{FF2B5EF4-FFF2-40B4-BE49-F238E27FC236}">
                <a16:creationId xmlns:a16="http://schemas.microsoft.com/office/drawing/2014/main" id="{E4D9B818-B960-A45D-C925-BDFD0E1D7FD8}"/>
              </a:ext>
            </a:extLst>
          </p:cNvPr>
          <p:cNvSpPr txBox="1"/>
          <p:nvPr/>
        </p:nvSpPr>
        <p:spPr>
          <a:xfrm>
            <a:off x="1311429" y="355129"/>
            <a:ext cx="818566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 Cycle </a:t>
            </a: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View of Supply Chain Processes</a:t>
            </a:r>
          </a:p>
        </p:txBody>
      </p:sp>
      <p:sp>
        <p:nvSpPr>
          <p:cNvPr id="3" name="Google Shape;169;p25">
            <a:extLst>
              <a:ext uri="{FF2B5EF4-FFF2-40B4-BE49-F238E27FC236}">
                <a16:creationId xmlns:a16="http://schemas.microsoft.com/office/drawing/2014/main" id="{5EF227FE-32A5-C85C-35EA-BD3625E8BA48}"/>
              </a:ext>
            </a:extLst>
          </p:cNvPr>
          <p:cNvSpPr txBox="1"/>
          <p:nvPr/>
        </p:nvSpPr>
        <p:spPr>
          <a:xfrm>
            <a:off x="4787900" y="6400766"/>
            <a:ext cx="26163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85408AB8-7354-DB93-DF50-35E30099A9B5}"/>
              </a:ext>
            </a:extLst>
          </p:cNvPr>
          <p:cNvGrpSpPr/>
          <p:nvPr/>
        </p:nvGrpSpPr>
        <p:grpSpPr>
          <a:xfrm>
            <a:off x="1449978" y="1578883"/>
            <a:ext cx="8516982" cy="4715254"/>
            <a:chOff x="4042093" y="294959"/>
            <a:chExt cx="5801071" cy="6099480"/>
          </a:xfrm>
        </p:grpSpPr>
        <p:sp>
          <p:nvSpPr>
            <p:cNvPr id="14" name="Google Shape;84;p13">
              <a:extLst>
                <a:ext uri="{FF2B5EF4-FFF2-40B4-BE49-F238E27FC236}">
                  <a16:creationId xmlns:a16="http://schemas.microsoft.com/office/drawing/2014/main" id="{F87EB4C2-AA93-C794-0F26-C17BABD7D413}"/>
                </a:ext>
              </a:extLst>
            </p:cNvPr>
            <p:cNvSpPr/>
            <p:nvPr/>
          </p:nvSpPr>
          <p:spPr>
            <a:xfrm>
              <a:off x="4042093" y="559739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5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/>
                  <a:cs typeface="Times New Roman" panose="02020603050405020304" pitchFamily="18" charset="0"/>
                  <a:sym typeface="Times New Roman"/>
                </a:rPr>
                <a:t>Customer Order Cycle</a:t>
              </a:r>
              <a:endParaRPr kumimoji="0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endParaRPr>
            </a:p>
          </p:txBody>
        </p:sp>
        <p:sp>
          <p:nvSpPr>
            <p:cNvPr id="15" name="Google Shape;85;p13">
              <a:extLst>
                <a:ext uri="{FF2B5EF4-FFF2-40B4-BE49-F238E27FC236}">
                  <a16:creationId xmlns:a16="http://schemas.microsoft.com/office/drawing/2014/main" id="{AA55C5A0-D775-33E4-0DAC-4AC04817CFEE}"/>
                </a:ext>
              </a:extLst>
            </p:cNvPr>
            <p:cNvSpPr/>
            <p:nvPr/>
          </p:nvSpPr>
          <p:spPr>
            <a:xfrm>
              <a:off x="4042093" y="1978003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5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Times New Roman"/>
                  <a:cs typeface="Times New Roman"/>
                  <a:sym typeface="Times New Roman"/>
                </a:rPr>
                <a:t>Replenishment Cycle</a:t>
              </a:r>
              <a:endParaRPr kumimoji="0" sz="2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6" name="Google Shape;86;p13">
              <a:extLst>
                <a:ext uri="{FF2B5EF4-FFF2-40B4-BE49-F238E27FC236}">
                  <a16:creationId xmlns:a16="http://schemas.microsoft.com/office/drawing/2014/main" id="{BEF6FDB9-39C5-D73B-7A11-423153AC348F}"/>
                </a:ext>
              </a:extLst>
            </p:cNvPr>
            <p:cNvSpPr/>
            <p:nvPr/>
          </p:nvSpPr>
          <p:spPr>
            <a:xfrm>
              <a:off x="4042093" y="3396266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Times New Roman"/>
                  <a:cs typeface="Times New Roman"/>
                  <a:sym typeface="Times New Roman"/>
                </a:rPr>
                <a:t>Manufacturing Cycle</a:t>
              </a:r>
              <a:endParaRPr kumimoji="0" sz="2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7" name="Google Shape;87;p13">
              <a:extLst>
                <a:ext uri="{FF2B5EF4-FFF2-40B4-BE49-F238E27FC236}">
                  <a16:creationId xmlns:a16="http://schemas.microsoft.com/office/drawing/2014/main" id="{17865278-7A21-A377-5BBA-1559FD2D0E17}"/>
                </a:ext>
              </a:extLst>
            </p:cNvPr>
            <p:cNvSpPr/>
            <p:nvPr/>
          </p:nvSpPr>
          <p:spPr>
            <a:xfrm>
              <a:off x="4042093" y="4814530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/>
                  <a:ea typeface="Times New Roman"/>
                  <a:cs typeface="Times New Roman"/>
                  <a:sym typeface="Times New Roman"/>
                </a:rPr>
                <a:t>Procurement Cycle</a:t>
              </a:r>
              <a:endParaRPr kumimoji="0" sz="2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38" name="Arrow: Curved Left 37">
              <a:extLst>
                <a:ext uri="{FF2B5EF4-FFF2-40B4-BE49-F238E27FC236}">
                  <a16:creationId xmlns:a16="http://schemas.microsoft.com/office/drawing/2014/main" id="{624FC583-BF83-BE44-C57D-BF87548C2FEF}"/>
                </a:ext>
              </a:extLst>
            </p:cNvPr>
            <p:cNvSpPr/>
            <p:nvPr/>
          </p:nvSpPr>
          <p:spPr>
            <a:xfrm flipV="1">
              <a:off x="9074189" y="4685079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05079CA7-41F6-8D56-4F08-954CDBFFC652}"/>
                </a:ext>
              </a:extLst>
            </p:cNvPr>
            <p:cNvSpPr txBox="1"/>
            <p:nvPr/>
          </p:nvSpPr>
          <p:spPr>
            <a:xfrm>
              <a:off x="7950164" y="5994329"/>
              <a:ext cx="11240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Supplier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37D2CE4-FAEF-6AC5-56A6-B90ADD1CD3F8}"/>
                </a:ext>
              </a:extLst>
            </p:cNvPr>
            <p:cNvSpPr txBox="1"/>
            <p:nvPr/>
          </p:nvSpPr>
          <p:spPr>
            <a:xfrm>
              <a:off x="7337815" y="4534403"/>
              <a:ext cx="173637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Manufacturer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B1F2D1F-A7D2-F04E-76DA-A94FA1A2D213}"/>
                </a:ext>
              </a:extLst>
            </p:cNvPr>
            <p:cNvSpPr txBox="1"/>
            <p:nvPr/>
          </p:nvSpPr>
          <p:spPr>
            <a:xfrm>
              <a:off x="7652005" y="3165518"/>
              <a:ext cx="14221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Distributor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E4278D4-AEC4-544D-4B40-8A083043D5EB}"/>
                </a:ext>
              </a:extLst>
            </p:cNvPr>
            <p:cNvSpPr txBox="1"/>
            <p:nvPr/>
          </p:nvSpPr>
          <p:spPr>
            <a:xfrm>
              <a:off x="8007871" y="1717558"/>
              <a:ext cx="106631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Retailer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7F7ED1C-FB77-A28E-19C1-307FEDF71C25}"/>
                </a:ext>
              </a:extLst>
            </p:cNvPr>
            <p:cNvSpPr txBox="1"/>
            <p:nvPr/>
          </p:nvSpPr>
          <p:spPr>
            <a:xfrm>
              <a:off x="7807495" y="294959"/>
              <a:ext cx="126669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  <a:sym typeface="Arial"/>
                </a:rPr>
                <a:t>Customer</a:t>
              </a:r>
            </a:p>
          </p:txBody>
        </p:sp>
        <p:sp>
          <p:nvSpPr>
            <p:cNvPr id="48" name="Arrow: Curved Left 47">
              <a:extLst>
                <a:ext uri="{FF2B5EF4-FFF2-40B4-BE49-F238E27FC236}">
                  <a16:creationId xmlns:a16="http://schemas.microsoft.com/office/drawing/2014/main" id="{6A5958E8-4E9D-95D5-7627-F01327D0590D}"/>
                </a:ext>
              </a:extLst>
            </p:cNvPr>
            <p:cNvSpPr/>
            <p:nvPr/>
          </p:nvSpPr>
          <p:spPr>
            <a:xfrm flipV="1">
              <a:off x="9100767" y="3266816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sp>
          <p:nvSpPr>
            <p:cNvPr id="49" name="Arrow: Curved Left 48">
              <a:extLst>
                <a:ext uri="{FF2B5EF4-FFF2-40B4-BE49-F238E27FC236}">
                  <a16:creationId xmlns:a16="http://schemas.microsoft.com/office/drawing/2014/main" id="{D9FA4C66-5EAD-7040-8F28-569720B6AD64}"/>
                </a:ext>
              </a:extLst>
            </p:cNvPr>
            <p:cNvSpPr/>
            <p:nvPr/>
          </p:nvSpPr>
          <p:spPr>
            <a:xfrm flipV="1">
              <a:off x="9146297" y="1812675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  <p:sp>
          <p:nvSpPr>
            <p:cNvPr id="50" name="Arrow: Curved Left 49">
              <a:extLst>
                <a:ext uri="{FF2B5EF4-FFF2-40B4-BE49-F238E27FC236}">
                  <a16:creationId xmlns:a16="http://schemas.microsoft.com/office/drawing/2014/main" id="{C9FF0F7D-1A87-FA5E-4461-CDD8B2013C69}"/>
                </a:ext>
              </a:extLst>
            </p:cNvPr>
            <p:cNvSpPr/>
            <p:nvPr/>
          </p:nvSpPr>
          <p:spPr>
            <a:xfrm flipV="1">
              <a:off x="9146297" y="358534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lang="en-US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sym typeface="Arial"/>
              </a:endParaRPr>
            </a:p>
          </p:txBody>
        </p:sp>
      </p:grpSp>
      <p:pic>
        <p:nvPicPr>
          <p:cNvPr id="53" name="Google Shape;115;p19">
            <a:extLst>
              <a:ext uri="{FF2B5EF4-FFF2-40B4-BE49-F238E27FC236}">
                <a16:creationId xmlns:a16="http://schemas.microsoft.com/office/drawing/2014/main" id="{D8902323-FCDC-5A5F-E943-CA8326AF7E7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9" y="87722"/>
            <a:ext cx="2383737" cy="11251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115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248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7102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070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9916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2083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7297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5948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634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61" y="1668018"/>
            <a:ext cx="10241278" cy="4585830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00000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Discuss 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goal of a supply chain and explain the impact of supply chain decisions on the success of a firm</a:t>
            </a:r>
            <a:r>
              <a:rPr lang="en-US" sz="2800" kern="1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the three key supply chain decision phases and explain the significance of each one.</a:t>
            </a: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Describe the cycle and push/pull views of a supply chain.</a:t>
            </a:r>
          </a:p>
          <a:p>
            <a:pPr marL="514350" lvl="0" indent="-514350" defTabSz="457200">
              <a:lnSpc>
                <a:spcPct val="90000"/>
              </a:lnSpc>
              <a:spcAft>
                <a:spcPts val="600"/>
              </a:spcAft>
              <a:buClrTx/>
              <a:buSzPct val="100000"/>
              <a:buFont typeface="+mj-lt"/>
              <a:buAutoNum type="arabicPeriod"/>
            </a:pP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Classify the supply chain macro processes in a firm.	</a:t>
            </a: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00000"/>
            </a:pPr>
            <a:endParaRPr lang="en-US" sz="2800" kern="1200" dirty="0" smtClean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00000"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of Learning Objectives</a:t>
            </a:r>
            <a:endParaRPr sz="3600" b="1" dirty="0">
              <a:solidFill>
                <a:schemeClr val="dk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13368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6"/>
          <p:cNvSpPr/>
          <p:nvPr/>
        </p:nvSpPr>
        <p:spPr>
          <a:xfrm>
            <a:off x="130629" y="1212844"/>
            <a:ext cx="3609557" cy="5331647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365757" y="1928143"/>
            <a:ext cx="11103429" cy="3970277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Chain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Management-</a:t>
            </a: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Strategy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Planning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and Operation, </a:t>
            </a: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Sixth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Edition, </a:t>
            </a:r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Sunil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 and Peter Meindl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</a:p>
          <a:p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Pearson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Education Limited</a:t>
            </a:r>
            <a:r>
              <a:rPr lang="en-US" sz="2800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endParaRPr lang="en-US" sz="2800" dirty="0" smtClean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r>
              <a:rPr lang="en-US" sz="2800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8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1" name="Google Shape;18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07039" y="187614"/>
            <a:ext cx="1423851" cy="102523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6"/>
          <p:cNvSpPr/>
          <p:nvPr/>
        </p:nvSpPr>
        <p:spPr>
          <a:xfrm flipH="1">
            <a:off x="365757" y="300446"/>
            <a:ext cx="10241281" cy="912398"/>
          </a:xfrm>
          <a:prstGeom prst="rect">
            <a:avLst/>
          </a:prstGeom>
          <a:solidFill>
            <a:srgbClr val="DDEAF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/>
            <a:r>
              <a:rPr lang="en-US" sz="3600" b="1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</a:t>
            </a:r>
            <a:r>
              <a:rPr lang="en-US" sz="3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</a:t>
            </a:r>
            <a:endParaRPr sz="3600" b="1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2329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466" y="485415"/>
            <a:ext cx="2758843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33"/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/>
          </a:p>
        </p:txBody>
      </p:sp>
      <p:sp>
        <p:nvSpPr>
          <p:cNvPr id="243" name="Google Shape;243;p33"/>
          <p:cNvSpPr/>
          <p:nvPr/>
        </p:nvSpPr>
        <p:spPr>
          <a:xfrm>
            <a:off x="1340017" y="1410088"/>
            <a:ext cx="9661358" cy="4312207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33"/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rotWithShape="1">
            <a:blip r:embed="rId6">
              <a:alphaModFix/>
            </a:blip>
            <a:tile tx="0" ty="-381000" sx="99000" sy="98000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5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4657</TotalTime>
  <Words>270</Words>
  <Application>Microsoft Office PowerPoint</Application>
  <PresentationFormat>Widescreen</PresentationFormat>
  <Paragraphs>44</Paragraphs>
  <Slides>35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a Supply Chain?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TarekLaptop</cp:lastModifiedBy>
  <cp:revision>78</cp:revision>
  <dcterms:modified xsi:type="dcterms:W3CDTF">2023-10-05T08:30:37Z</dcterms:modified>
</cp:coreProperties>
</file>