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659" r:id="rId5"/>
    <p:sldId id="566" r:id="rId6"/>
    <p:sldId id="541" r:id="rId7"/>
    <p:sldId id="678" r:id="rId8"/>
    <p:sldId id="668" r:id="rId9"/>
    <p:sldId id="660" r:id="rId10"/>
    <p:sldId id="661" r:id="rId11"/>
    <p:sldId id="679" r:id="rId12"/>
    <p:sldId id="666" r:id="rId13"/>
    <p:sldId id="662" r:id="rId14"/>
    <p:sldId id="680" r:id="rId15"/>
    <p:sldId id="669" r:id="rId16"/>
    <p:sldId id="690" r:id="rId17"/>
    <p:sldId id="689" r:id="rId18"/>
    <p:sldId id="686" r:id="rId19"/>
    <p:sldId id="664" r:id="rId20"/>
    <p:sldId id="665" r:id="rId21"/>
    <p:sldId id="684" r:id="rId22"/>
    <p:sldId id="595" r:id="rId23"/>
    <p:sldId id="685" r:id="rId24"/>
    <p:sldId id="587" r:id="rId25"/>
    <p:sldId id="681" r:id="rId26"/>
    <p:sldId id="634" r:id="rId27"/>
    <p:sldId id="588" r:id="rId28"/>
    <p:sldId id="599" r:id="rId29"/>
    <p:sldId id="663" r:id="rId30"/>
    <p:sldId id="688" r:id="rId31"/>
    <p:sldId id="687" r:id="rId32"/>
    <p:sldId id="670" r:id="rId33"/>
    <p:sldId id="683" r:id="rId34"/>
    <p:sldId id="671" r:id="rId35"/>
    <p:sldId id="672" r:id="rId36"/>
    <p:sldId id="677" r:id="rId37"/>
    <p:sldId id="639" r:id="rId38"/>
    <p:sldId id="673" r:id="rId39"/>
    <p:sldId id="674" r:id="rId40"/>
    <p:sldId id="675" r:id="rId41"/>
    <p:sldId id="676" r:id="rId42"/>
    <p:sldId id="504" r:id="rId43"/>
    <p:sldId id="528" r:id="rId44"/>
    <p:sldId id="51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678"/>
            <p14:sldId id="668"/>
            <p14:sldId id="660"/>
            <p14:sldId id="661"/>
            <p14:sldId id="679"/>
            <p14:sldId id="666"/>
            <p14:sldId id="662"/>
            <p14:sldId id="680"/>
            <p14:sldId id="669"/>
            <p14:sldId id="690"/>
            <p14:sldId id="689"/>
            <p14:sldId id="686"/>
            <p14:sldId id="664"/>
            <p14:sldId id="665"/>
            <p14:sldId id="684"/>
            <p14:sldId id="595"/>
            <p14:sldId id="685"/>
            <p14:sldId id="587"/>
            <p14:sldId id="681"/>
            <p14:sldId id="634"/>
            <p14:sldId id="588"/>
            <p14:sldId id="599"/>
            <p14:sldId id="663"/>
            <p14:sldId id="688"/>
            <p14:sldId id="687"/>
            <p14:sldId id="670"/>
            <p14:sldId id="683"/>
            <p14:sldId id="671"/>
            <p14:sldId id="672"/>
            <p14:sldId id="677"/>
            <p14:sldId id="639"/>
            <p14:sldId id="673"/>
            <p14:sldId id="674"/>
            <p14:sldId id="675"/>
            <p14:sldId id="676"/>
            <p14:sldId id="504"/>
            <p14:sldId id="52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1818" autoAdjust="0"/>
  </p:normalViewPr>
  <p:slideViewPr>
    <p:cSldViewPr snapToGrid="0">
      <p:cViewPr>
        <p:scale>
          <a:sx n="77" d="100"/>
          <a:sy n="77" d="100"/>
        </p:scale>
        <p:origin x="902"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C0E58-9ECD-7B9F-51E1-CC8ECAA5B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84693-6469-69B2-F952-2BEF09B35D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9E82D2-FDF3-78C0-546E-591B59F273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BD7400-A847-CD0B-3F01-A3FC8176D47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49530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0CE7C-8E7F-613F-C3BF-77EB2CEBD7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384A6-5F9E-11A8-D014-F0E5533F8D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083BEF-200A-69E0-B614-AC9C318668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B52ED0-6D86-C96E-B373-24B864095AC1}"/>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46884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48B39-CF37-F1F4-7B9B-60AD77875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6E5210-80EF-2C5B-F23E-7CA3EA5F2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933458-238C-5836-1EE2-3D42512851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97BADB-9EEB-C498-018F-1F81C6FDFD8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50575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7A499-575E-3B02-5529-4DA2252627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3090B8-42A8-C37B-E4D7-30D72815A3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2D3528-9225-F89D-1AC6-AF0723AD34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369B89-4A17-81E9-A590-B52D5DA1D87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00389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75E92-7A9D-21D1-332A-DB3910F17A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155747-81DB-D1C1-6C42-620A3D6F99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E9C506-A3DF-43B1-55E5-4F6ACE7B3E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FB6C9D-99D9-5EFC-7C75-4E3481F0475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68938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F87D4-A35C-6241-1E48-7F7D4C9E45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C02650-61BD-670E-3E63-57F44FE182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DA927B-1C50-CDB5-73D0-657CF04CEE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95A6CE-5FC9-C2AD-9643-E69010C6739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704871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43EDA-386A-285C-25E4-F9D526FFD1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3975A8-7675-9CBE-1BFE-E7B9F62427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2DA6BD-2A1A-5537-88EE-7140C29BC7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CEDEF3-3F52-2A44-C038-76304A06C4E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625623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256E4-9DA1-42BB-28A0-F20BB3C197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C1FBF8-C913-36EA-7071-69FD55CE61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7508C3-1EB5-84F0-94DB-FF1119617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598F85-3A81-2173-9AC9-4D559D7AED6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022290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EEE87-88B2-6783-301D-BCB3A8503E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31D26B-B4F5-973A-26C5-D4CA79E131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EDEF70-8818-8C49-4890-2D711C72248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97361B7-0229-92ED-BA00-94BC077ED13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021350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9B9E9-2640-D5A7-E82B-A4BDBD4BA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94BE83-4FA0-6056-5BE0-B64BC04B50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474199-0447-CCB7-7498-CFDC83F8CE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09ABD84-4848-D78A-3AE4-D02FD5E58D6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73507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D949F8-C6D5-DE2B-46FD-4C3609ECFD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D9556A-28DC-C9AF-BF53-27EA0D010B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4AD414-6BD5-38AC-0E1A-D17A470DFB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F51BEEA-872A-ED96-621E-1578FEFBB3DE}"/>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12661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F0EA5-5F1E-4CA5-FFE9-5093FC94D9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245020-C757-D96C-4932-4D5064EC0B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A325D8-78CC-5ACF-BE37-92BA28C8316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6FA99DA-61A8-7026-E4DB-6320AD6F994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216539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2CB8E-3641-3F01-C73D-DF81C8CC81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3066B8-03DD-95C9-C707-9FDCC3B014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005429-F1DC-8E30-2491-72569E8871A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43C30BA-A3F7-B1D4-65F8-19FD081B745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729350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8D4C0-F215-9DDE-E07F-9F388DA41B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872A31-4EFF-40E3-6B52-5C2082CC7D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333B8C-96D8-4DC6-B5D9-2A20021BBB3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620170D-2755-1F1C-D6AB-65B2517E9FE9}"/>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854826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48BB1-8924-9D28-1B2A-8A67A6E502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45CED-B75E-7C06-038E-752DDD5E55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97C100-6C9A-1141-E1A8-C3DDD72A9FD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F9AE4BE-B2BC-D188-90AA-C8A085D972E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423840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401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F430E-0491-6A00-ED51-B2BB3D79EE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6A2D7E-3BCC-BB1A-EDDB-596CC32DE3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280039-6CAA-BE20-697C-0B49954DD8C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C2391B6-CC06-B994-1B7D-03CA5F9AEFA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25822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670306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AFF84-1113-63B2-4A1F-AAA32D08AA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41DEB7-68E7-9223-EEA8-C8B64B52CE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44C871-8DD4-413F-FAC7-08E940ECAE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96FD9B6-AB62-E705-E5B8-AC4C774E4A6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452471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59507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85777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053668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EB425-8E80-D4A9-CAE1-E1ACEABC19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FD8AD6-7933-0597-28F8-7314FD9DC6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D79AAD-41D5-D03C-19BA-9C8F8E2C2A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F9BC28-AA7A-579E-97EE-FB3C8097EDE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880080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6F232-E91E-307A-8298-5E0D7E618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926B81-B065-5AED-E42B-9B048BE1D1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1A76A1-977D-5B9B-D0F6-4B8ED1D713D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1FC3168-63B1-3FC9-9864-EAB085D5520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713355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DC22F-9AA4-B647-3FBA-0CC09A60B7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D96804-A44A-9BE3-F0D6-E2CF582B1C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73BF9-CD0E-56EF-2B56-2FB7D0248C0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2096A6E-39AD-3093-771B-C70AD8699C1C}"/>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611646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31E1B-60A9-1BBB-16F1-1ECBC23647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DB619F-22B1-12CA-B849-E4F8E5AE88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4279D-1944-ED3F-6D2B-0C10B98B0B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3263C2D-FA4F-4A02-CF47-030A95E0357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498296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12901-75EA-59E7-6AA6-CFC834DF9B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D0C76-2C8C-8058-7C0C-280A288B8C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01150B-1340-5315-AB6A-16BC6AF994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F91410-2F18-A590-967D-C4D2A0FF22E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934651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05207-451D-E729-7AF3-0F336BB9D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9D2090-0105-F268-8161-262987D155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C11E17-7200-C415-BBC3-8A4D18A9D1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CDE706-B0F8-465C-7B03-3828536C54D7}"/>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056713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0B74C-C7F6-8151-54CE-BDBA0691E4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710759-5FFF-A5FD-16F4-ABFBF7E888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08415-490D-015B-B4CA-1C746E08DB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B90493-6871-24F0-84D4-2C12192DB8D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0780972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4EAE2-EAB2-E0EA-8A28-4E2C62D5BB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2C5242-C65F-EF44-A944-76B037F903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1B16A0-B983-BA23-5AE6-FD3259E32D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181776-A348-1B5C-0C11-5AC49B8DE14C}"/>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206723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644972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CD119-BBAA-BBED-98DE-3F3961E263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482D6C-8D09-2DD9-DACD-D905D52A5D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3F4521-9D16-4FE7-C3EE-396D3C0E5E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EF1C53-0EC5-39F3-6E3A-5021658B680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898814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08514-8557-559B-A353-FCB1E7A683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B7A3D1-AA3D-008B-A7A4-0D355D1FF7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48FB97-EBAC-295A-5F18-CB19F50FC2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367F7B-3B0B-883F-3C7F-6D679F91419A}"/>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99503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56EDF-E405-BFCE-DFEA-15EEDCA0DD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4B105F-40CB-7B4E-26F4-392CDDBF3E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4607B2-BAF7-3BE4-DC2B-6D0E4C8E8E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0DDE1A-CA7E-65C4-88A4-1C39942B94D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55713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82B14-02AC-4CBF-AAAA-02A9D7599D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A5F2D6-0167-58EA-E3A2-219627DBC6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49C70D-F08C-5806-AA9D-E1AAF69680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3E8024-CE7A-A155-DEC3-0219795B310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4378893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4375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hyperlink" Target="https://www.youtube.com/watch?v=qIVDxL2lgN4" TargetMode="External"/><Relationship Id="rId5" Type="http://schemas.openxmlformats.org/officeDocument/2006/relationships/hyperlink" Target="https://www.youtube.com/watch?v=M7FIvfx5J10&amp;list=RDM7FIvfx5J10&amp;start_radio=1" TargetMode="External"/><Relationship Id="rId4" Type="http://schemas.openxmlformats.org/officeDocument/2006/relationships/hyperlink" Target="https://www.youtube.com/watch?v=1veWbLpGa78"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themarketingmillennials.com/articles/2023-01-09/the-unknown-story-of-how-hotmail-grew-to-12-million-users-in-1-5-years/" TargetMode="External"/><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hyperlink" Target="https://www.rivier.edu/academics/blog-posts/history-of-viral-marketing" TargetMode="External"/><Relationship Id="rId5" Type="http://schemas.openxmlformats.org/officeDocument/2006/relationships/hyperlink" Target="https://cello.so/what-is-a-viral-loop" TargetMode="External"/><Relationship Id="rId4" Type="http://schemas.openxmlformats.org/officeDocument/2006/relationships/hyperlink" Target="https://medium.com/swlh/how-to-grow-your-startup-with-viral-loops-973c3d5b1ce5"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16.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620663"/>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الأولى</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37593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الأولى</a:t>
            </a:r>
            <a:endParaRPr lang="ar-AE" sz="3200" b="1" dirty="0">
              <a:solidFill>
                <a:srgbClr val="00AEEF"/>
              </a:solidFill>
            </a:endParaRPr>
          </a:p>
          <a:p>
            <a:pPr algn="ctr">
              <a:lnSpc>
                <a:spcPct val="150000"/>
              </a:lnSpc>
            </a:pPr>
            <a:r>
              <a:rPr lang="ar-SY" sz="2800" b="1" dirty="0">
                <a:solidFill>
                  <a:srgbClr val="FF0000"/>
                </a:solidFill>
              </a:rPr>
              <a:t>مفهوم التسويق الفيروسي </a:t>
            </a:r>
            <a:endParaRPr lang="en-US" sz="2800" b="1" dirty="0">
              <a:solidFill>
                <a:srgbClr val="FF0000"/>
              </a:solidFill>
            </a:endParaRPr>
          </a:p>
          <a:p>
            <a:pPr algn="ctr">
              <a:lnSpc>
                <a:spcPct val="150000"/>
              </a:lnSpc>
            </a:pPr>
            <a:r>
              <a:rPr lang="en-US" sz="2800" b="1" dirty="0">
                <a:solidFill>
                  <a:srgbClr val="FF0000"/>
                </a:solidFill>
              </a:rPr>
              <a:t>Viral Marketing</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الأولى</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54874" y="2047177"/>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584921" y="2808757"/>
            <a:ext cx="10609788" cy="2576859"/>
          </a:xfrm>
          <a:prstGeom prst="rect">
            <a:avLst/>
          </a:prstGeom>
          <a:noFill/>
        </p:spPr>
        <p:txBody>
          <a:bodyPr wrap="square" rtlCol="0">
            <a:spAutoFit/>
          </a:bodyPr>
          <a:lstStyle/>
          <a:p>
            <a:pPr algn="just" rtl="1">
              <a:lnSpc>
                <a:spcPct val="150000"/>
              </a:lnSpc>
            </a:pPr>
            <a:r>
              <a:rPr lang="ar-SY" sz="2200" dirty="0"/>
              <a:t>التفاعل بين البشر والعلاقات الاجتماعية هي حاجات أساسية لدى البشر وهي تقع في وسط هرم </a:t>
            </a:r>
            <a:r>
              <a:rPr lang="ar-SY" sz="2200" dirty="0" err="1"/>
              <a:t>ماسلو</a:t>
            </a:r>
            <a:r>
              <a:rPr lang="ar-SY" sz="2200" dirty="0"/>
              <a:t> للحاجات البشرية حيث تأتي بعد الحاجات الفيزلوجية والحاجات الاجتماعية، ولذلك فإن التواصل بين البشر وفتح المحادثات بين بعضهم البعض هو أمر روتيني يحدث بشكل يومي، حيث يحب الناس مشاركة القصص والأخبار والمعلومات مع أصدقائهم وأقربائهم ومعارفهم. مثل الحديث عن الرحلات التي سيتم تنفيذها في أوقات العطلات، يتحدث الأشخاص مع جيرانهم عن العروض السعرية والمنتجات الجديدة، ويتحدث زملاء العمل فيما بينهم حول أمور العمل والحياة.</a:t>
            </a:r>
            <a:endParaRPr lang="en-US" sz="2200"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3B600-CEBC-9D94-32F5-849D2273176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8E1CE1F-612B-F33E-2A43-F89220E7150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3C00CA8-9ACA-5CEE-56B8-E10804825B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551BFB2-EE07-229A-77A9-F4058F42C25E}"/>
              </a:ext>
            </a:extLst>
          </p:cNvPr>
          <p:cNvSpPr/>
          <p:nvPr/>
        </p:nvSpPr>
        <p:spPr>
          <a:xfrm>
            <a:off x="4790660" y="2076994"/>
            <a:ext cx="6998567" cy="43275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5853A375-E354-84CB-0ED3-65237FA1B054}"/>
              </a:ext>
            </a:extLst>
          </p:cNvPr>
          <p:cNvSpPr/>
          <p:nvPr/>
        </p:nvSpPr>
        <p:spPr>
          <a:xfrm>
            <a:off x="8001001" y="1348378"/>
            <a:ext cx="3376746" cy="99725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a:extLst>
              <a:ext uri="{FF2B5EF4-FFF2-40B4-BE49-F238E27FC236}">
                <a16:creationId xmlns:a16="http://schemas.microsoft.com/office/drawing/2014/main" id="{D2999815-26A9-6CD8-FF20-32E9DD600746}"/>
              </a:ext>
            </a:extLst>
          </p:cNvPr>
          <p:cNvSpPr txBox="1"/>
          <p:nvPr/>
        </p:nvSpPr>
        <p:spPr>
          <a:xfrm>
            <a:off x="4885025" y="2507240"/>
            <a:ext cx="6606943" cy="3592522"/>
          </a:xfrm>
          <a:prstGeom prst="rect">
            <a:avLst/>
          </a:prstGeom>
          <a:noFill/>
        </p:spPr>
        <p:txBody>
          <a:bodyPr wrap="square" rtlCol="0">
            <a:spAutoFit/>
          </a:bodyPr>
          <a:lstStyle/>
          <a:p>
            <a:pPr algn="just" rtl="1">
              <a:lnSpc>
                <a:spcPct val="150000"/>
              </a:lnSpc>
            </a:pPr>
            <a:r>
              <a:rPr lang="ar-SY" sz="2200" dirty="0"/>
              <a:t>تشير الإحصائيات أن الشخص يتحدث في محيطه بأكثر من </a:t>
            </a:r>
            <a:r>
              <a:rPr lang="en-US" sz="2200" dirty="0"/>
              <a:t>16000</a:t>
            </a:r>
            <a:r>
              <a:rPr lang="ar-SY" sz="2200" dirty="0"/>
              <a:t> كلمة يوميًا، وفي كل ساعة تجري أكثر من </a:t>
            </a:r>
            <a:r>
              <a:rPr lang="en-US" sz="2200" dirty="0"/>
              <a:t>100</a:t>
            </a:r>
            <a:r>
              <a:rPr lang="ar-SY" sz="2200" dirty="0"/>
              <a:t> مليون محادثة حول العلامات التجارية، ويتم كتابة آلاف المراجعات على الإنترنت للمنتجات المختلفة.</a:t>
            </a:r>
          </a:p>
          <a:p>
            <a:pPr algn="just" rtl="1">
              <a:lnSpc>
                <a:spcPct val="150000"/>
              </a:lnSpc>
            </a:pPr>
            <a:r>
              <a:rPr lang="ar-SY" sz="2200" dirty="0"/>
              <a:t>وعلى هذا الأساس فإن الكلام المتناقل بين الأشخاص حول العلامات التجارية </a:t>
            </a:r>
            <a:r>
              <a:rPr lang="en-US" sz="2200" dirty="0"/>
              <a:t>Word of Mouth</a:t>
            </a:r>
            <a:r>
              <a:rPr lang="ar-SY" sz="2200" dirty="0"/>
              <a:t> هو مهم للغاية ويمكن أن يكون كلام إيجابي وهذا ما يجعل العلامة التجارية تتنشر بشكل كبير، ويمكن أن يكون الكلام المتناقل سلبي ويؤدي إلى تدمير العلامة التجارية.</a:t>
            </a:r>
            <a:endParaRPr lang="en-US" sz="2200" dirty="0"/>
          </a:p>
        </p:txBody>
      </p:sp>
      <p:pic>
        <p:nvPicPr>
          <p:cNvPr id="7" name="صورة 6">
            <a:extLst>
              <a:ext uri="{FF2B5EF4-FFF2-40B4-BE49-F238E27FC236}">
                <a16:creationId xmlns:a16="http://schemas.microsoft.com/office/drawing/2014/main" id="{C0B2D6F5-AB22-ACF4-F551-BC466B6F26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68" y="2874547"/>
            <a:ext cx="4615854" cy="2480160"/>
          </a:xfrm>
          <a:prstGeom prst="rect">
            <a:avLst/>
          </a:prstGeom>
        </p:spPr>
      </p:pic>
    </p:spTree>
    <p:extLst>
      <p:ext uri="{BB962C8B-B14F-4D97-AF65-F5344CB8AC3E}">
        <p14:creationId xmlns:p14="http://schemas.microsoft.com/office/powerpoint/2010/main" val="2513072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CE38F-B9B7-DDD8-B948-125C5DF3E37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5B5E0FE-9546-EA90-BB7F-A3AE3BD56C8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F0F3234-0D3B-16AB-7DAD-85ACDF8E7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4F65F45-4CA7-9A99-A300-6DAEB4F6579D}"/>
              </a:ext>
            </a:extLst>
          </p:cNvPr>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C9C3EBC7-387F-F084-AC0A-63626A776A73}"/>
              </a:ext>
            </a:extLst>
          </p:cNvPr>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a:extLst>
              <a:ext uri="{FF2B5EF4-FFF2-40B4-BE49-F238E27FC236}">
                <a16:creationId xmlns:a16="http://schemas.microsoft.com/office/drawing/2014/main" id="{C1A2171A-4BE2-013B-9B80-321B3E04C5FD}"/>
              </a:ext>
            </a:extLst>
          </p:cNvPr>
          <p:cNvSpPr txBox="1"/>
          <p:nvPr/>
        </p:nvSpPr>
        <p:spPr>
          <a:xfrm>
            <a:off x="553390" y="2728000"/>
            <a:ext cx="10609788" cy="4600042"/>
          </a:xfrm>
          <a:prstGeom prst="rect">
            <a:avLst/>
          </a:prstGeom>
          <a:noFill/>
        </p:spPr>
        <p:txBody>
          <a:bodyPr wrap="square" rtlCol="0">
            <a:spAutoFit/>
          </a:bodyPr>
          <a:lstStyle/>
          <a:p>
            <a:pPr algn="just" rtl="1">
              <a:lnSpc>
                <a:spcPct val="150000"/>
              </a:lnSpc>
            </a:pPr>
            <a:r>
              <a:rPr lang="ar-SY" sz="2200" dirty="0"/>
              <a:t>وبالتأكيد فإن المستهلكين يتحدثون عن تجاربهم الشرائية دون قصد لترويج المنتجات حتى أن الشركة لا تكون في نيتها جعل العملاء يتحدثون عن الشركة ولكن الأشخاص يتحدثون عن تجاربهم كطبيعة بشرية وللتعبير عن ذاتهم وتقديم النصيحة للآخرين. </a:t>
            </a:r>
          </a:p>
          <a:p>
            <a:pPr algn="just" rtl="1">
              <a:lnSpc>
                <a:spcPct val="150000"/>
              </a:lnSpc>
            </a:pPr>
            <a:r>
              <a:rPr lang="ar-SY" sz="2200" dirty="0"/>
              <a:t>وبالانتقال إلى التسويق الفيروسي فإنه يعتبر النسخة الجديدة من الكلام المتناقل حيث أن التسويق الفيروسي قائم على نشر رسالة تسويقية بسرعة هائلة بين المستخدمين ولكن في التسويق الفيروسي العلامة التجارية هي التي تنشأ محتوى قوي وجذاب ويخلق قيمة عالية للعملاء ويحفزهم على مشاركته مع أصدقائهم وأقاربهم ومعارفهم. </a:t>
            </a:r>
          </a:p>
          <a:p>
            <a:pPr algn="just" rtl="1">
              <a:lnSpc>
                <a:spcPct val="150000"/>
              </a:lnSpc>
            </a:pPr>
            <a:endParaRPr lang="ar-SY" sz="2200" dirty="0"/>
          </a:p>
          <a:p>
            <a:pPr algn="just" rtl="1">
              <a:lnSpc>
                <a:spcPct val="150000"/>
              </a:lnSpc>
            </a:pPr>
            <a:endParaRPr lang="ar-SY" sz="2200" dirty="0"/>
          </a:p>
          <a:p>
            <a:pPr algn="r" rtl="1">
              <a:lnSpc>
                <a:spcPct val="150000"/>
              </a:lnSpc>
            </a:pPr>
            <a:endParaRPr lang="ar-SY" sz="2200" dirty="0"/>
          </a:p>
        </p:txBody>
      </p:sp>
    </p:spTree>
    <p:extLst>
      <p:ext uri="{BB962C8B-B14F-4D97-AF65-F5344CB8AC3E}">
        <p14:creationId xmlns:p14="http://schemas.microsoft.com/office/powerpoint/2010/main" val="2900993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5B59F-BEB3-5B1B-085B-9F827A563BA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C388753-CBB6-FAB6-8E65-3B3FADFFF7B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4C02B1E-D8DA-5097-BA60-9630F2E312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AD8E937-9C11-B7C8-EC46-2001F6995944}"/>
              </a:ext>
            </a:extLst>
          </p:cNvPr>
          <p:cNvSpPr/>
          <p:nvPr/>
        </p:nvSpPr>
        <p:spPr>
          <a:xfrm>
            <a:off x="6377988" y="2124531"/>
            <a:ext cx="5814012" cy="463363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6C490A5D-936E-8242-E726-2C47E1D4AB73}"/>
              </a:ext>
            </a:extLst>
          </p:cNvPr>
          <p:cNvSpPr/>
          <p:nvPr/>
        </p:nvSpPr>
        <p:spPr>
          <a:xfrm>
            <a:off x="8706679" y="1409270"/>
            <a:ext cx="3108390" cy="10147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a:extLst>
              <a:ext uri="{FF2B5EF4-FFF2-40B4-BE49-F238E27FC236}">
                <a16:creationId xmlns:a16="http://schemas.microsoft.com/office/drawing/2014/main" id="{2A1F091F-01D3-8B7D-1CC8-E832D3F50FF6}"/>
              </a:ext>
            </a:extLst>
          </p:cNvPr>
          <p:cNvSpPr txBox="1"/>
          <p:nvPr/>
        </p:nvSpPr>
        <p:spPr>
          <a:xfrm>
            <a:off x="6248402" y="2386066"/>
            <a:ext cx="5697666" cy="4600042"/>
          </a:xfrm>
          <a:prstGeom prst="rect">
            <a:avLst/>
          </a:prstGeom>
          <a:noFill/>
        </p:spPr>
        <p:txBody>
          <a:bodyPr wrap="square" rtlCol="0">
            <a:spAutoFit/>
          </a:bodyPr>
          <a:lstStyle/>
          <a:p>
            <a:pPr algn="r" rtl="1">
              <a:lnSpc>
                <a:spcPct val="150000"/>
              </a:lnSpc>
            </a:pPr>
            <a:r>
              <a:rPr lang="ar-SY" sz="2200" dirty="0"/>
              <a:t>وبكلمات أخرى فإن التسويق الفيروسي هو شكل من أشكال تسويق الكلام المتناقل </a:t>
            </a:r>
            <a:r>
              <a:rPr lang="en-US" sz="2200" dirty="0"/>
              <a:t>Word of Mouth Marketing</a:t>
            </a:r>
            <a:r>
              <a:rPr lang="ar-SY" sz="2200" dirty="0"/>
              <a:t> وهو يهدف إلى نشر رسالة ما بسرعة هائلة. وقد سُمّي بهذا الاسم نسبةً إلى الفيروس نظرًا لأوجه التشابه التي يسعى المسوقون إلى محاكاتها مع الفيروس وذلك بسبب:</a:t>
            </a:r>
            <a:endParaRPr lang="en-US" sz="2200" dirty="0"/>
          </a:p>
          <a:p>
            <a:pPr algn="r" rtl="1">
              <a:lnSpc>
                <a:spcPct val="150000"/>
              </a:lnSpc>
            </a:pPr>
            <a:r>
              <a:rPr lang="ar-SY" sz="2200" dirty="0"/>
              <a:t>• سهولة انتقاله.</a:t>
            </a:r>
            <a:endParaRPr lang="en-US" sz="2200" dirty="0"/>
          </a:p>
          <a:p>
            <a:pPr algn="r" rtl="1">
              <a:lnSpc>
                <a:spcPct val="150000"/>
              </a:lnSpc>
            </a:pPr>
            <a:r>
              <a:rPr lang="ar-SY" sz="2200" dirty="0"/>
              <a:t>• تزايد عدد الأشخاص الذين "أُصيبوا" به بسرعة هائلة.</a:t>
            </a:r>
          </a:p>
          <a:p>
            <a:pPr marL="285750" indent="-285750" algn="r" rtl="1">
              <a:lnSpc>
                <a:spcPct val="150000"/>
              </a:lnSpc>
              <a:buFont typeface="Arial" panose="020B0604020202020204" pitchFamily="34" charset="0"/>
              <a:buChar char="•"/>
            </a:pPr>
            <a:r>
              <a:rPr lang="ar-SY" sz="2200" dirty="0"/>
              <a:t>عدم القدرة على السيطرة </a:t>
            </a:r>
            <a:endParaRPr lang="en-US" sz="2200" dirty="0"/>
          </a:p>
          <a:p>
            <a:pPr algn="r" rtl="1">
              <a:lnSpc>
                <a:spcPct val="150000"/>
              </a:lnSpc>
            </a:pPr>
            <a:endParaRPr lang="ar-SY" sz="2200" dirty="0"/>
          </a:p>
        </p:txBody>
      </p:sp>
      <p:pic>
        <p:nvPicPr>
          <p:cNvPr id="3" name="صورة 2" descr="صورة تحتوي على لقطة شاشة&#10;&#10;قد يكون المحتوى الذي تم إنشاؤه بواسطة الذكاء الاصطناعي غير صحيح.">
            <a:extLst>
              <a:ext uri="{FF2B5EF4-FFF2-40B4-BE49-F238E27FC236}">
                <a16:creationId xmlns:a16="http://schemas.microsoft.com/office/drawing/2014/main" id="{BE3E7B37-FB15-A507-7AEC-2F132B5E21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66826"/>
            <a:ext cx="6248402" cy="3749041"/>
          </a:xfrm>
          <a:prstGeom prst="rect">
            <a:avLst/>
          </a:prstGeom>
        </p:spPr>
      </p:pic>
    </p:spTree>
    <p:extLst>
      <p:ext uri="{BB962C8B-B14F-4D97-AF65-F5344CB8AC3E}">
        <p14:creationId xmlns:p14="http://schemas.microsoft.com/office/powerpoint/2010/main" val="3599343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822B5-C633-DC87-1452-96B68FFA3C9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57931A7-5EA6-75A8-F651-B9BF96BCAD6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916E288-E64B-4103-1061-CD9830F4C3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100802"/>
            <a:ext cx="2954655" cy="1379622"/>
          </a:xfrm>
          <a:prstGeom prst="rect">
            <a:avLst/>
          </a:prstGeom>
        </p:spPr>
      </p:pic>
      <p:sp>
        <p:nvSpPr>
          <p:cNvPr id="5" name="مستطيل مستدير الزوايا 4">
            <a:extLst>
              <a:ext uri="{FF2B5EF4-FFF2-40B4-BE49-F238E27FC236}">
                <a16:creationId xmlns:a16="http://schemas.microsoft.com/office/drawing/2014/main" id="{EA1624BA-451C-E532-C95D-93EE4A680B41}"/>
              </a:ext>
            </a:extLst>
          </p:cNvPr>
          <p:cNvSpPr/>
          <p:nvPr/>
        </p:nvSpPr>
        <p:spPr>
          <a:xfrm>
            <a:off x="5953539" y="1883118"/>
            <a:ext cx="6052350" cy="487549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2FF4CFB9-266D-B652-24E5-895F59F9DBE8}"/>
              </a:ext>
            </a:extLst>
          </p:cNvPr>
          <p:cNvSpPr/>
          <p:nvPr/>
        </p:nvSpPr>
        <p:spPr>
          <a:xfrm>
            <a:off x="8570370" y="1278820"/>
            <a:ext cx="3038534" cy="99196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3600" b="1" dirty="0"/>
              <a:t>تعريف</a:t>
            </a:r>
            <a:endParaRPr lang="en-US" sz="3600" b="1" dirty="0"/>
          </a:p>
        </p:txBody>
      </p:sp>
      <p:sp>
        <p:nvSpPr>
          <p:cNvPr id="9" name="مربع نص 8">
            <a:extLst>
              <a:ext uri="{FF2B5EF4-FFF2-40B4-BE49-F238E27FC236}">
                <a16:creationId xmlns:a16="http://schemas.microsoft.com/office/drawing/2014/main" id="{5F545C94-6B9B-958B-C401-44C14B9ED059}"/>
              </a:ext>
            </a:extLst>
          </p:cNvPr>
          <p:cNvSpPr txBox="1"/>
          <p:nvPr/>
        </p:nvSpPr>
        <p:spPr>
          <a:xfrm>
            <a:off x="6096000" y="2257958"/>
            <a:ext cx="5742747" cy="4092211"/>
          </a:xfrm>
          <a:prstGeom prst="rect">
            <a:avLst/>
          </a:prstGeom>
          <a:noFill/>
        </p:spPr>
        <p:txBody>
          <a:bodyPr wrap="square" rtlCol="0">
            <a:spAutoFit/>
          </a:bodyPr>
          <a:lstStyle/>
          <a:p>
            <a:pPr algn="just" rtl="1">
              <a:lnSpc>
                <a:spcPct val="150000"/>
              </a:lnSpc>
            </a:pPr>
            <a:r>
              <a:rPr lang="ar-SY" sz="2200" dirty="0"/>
              <a:t>يمكن تعريف التسويق الفيروسي بأنه استراتيجية تسويقية تشجع الأفراد على نقل رسالة تسويقية إلى الآخرين، مما يخلق نموًا هائلاً في انتشار الرسالة وتنتشر هذه الرسالة التسويقية بسرعة كبيرة مثل الفيروس وتحقق معدلات وصول عالية، ويتم التسويق الفيروسي باستخدام الإنترنت تحديداً وبمختلف الوسائل ولكن الشكل الأكثر شيوعاً للتسويق الفيروسي هو مشاركة محتوى العلامة التجارية عبر مواقع التواصل الاجتماعي حيث ينتشر المنشور بسرعة هائلة. </a:t>
            </a:r>
          </a:p>
        </p:txBody>
      </p:sp>
      <p:pic>
        <p:nvPicPr>
          <p:cNvPr id="11" name="صورة 10" descr="صورة تحتوي على رسم بياني, لقطة شاشة, رسوم متحركة, خطة&#10;&#10;قد يكون المحتوى الذي تم إنشاؤه بواسطة الذكاء الاصطناعي غير صحيح.">
            <a:extLst>
              <a:ext uri="{FF2B5EF4-FFF2-40B4-BE49-F238E27FC236}">
                <a16:creationId xmlns:a16="http://schemas.microsoft.com/office/drawing/2014/main" id="{EDCB6B8F-74FC-4AA4-4F8B-A56F6FFFF5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88101"/>
            <a:ext cx="5158409" cy="3662974"/>
          </a:xfrm>
          <a:prstGeom prst="rect">
            <a:avLst/>
          </a:prstGeom>
        </p:spPr>
      </p:pic>
    </p:spTree>
    <p:extLst>
      <p:ext uri="{BB962C8B-B14F-4D97-AF65-F5344CB8AC3E}">
        <p14:creationId xmlns:p14="http://schemas.microsoft.com/office/powerpoint/2010/main" val="2253582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47F4D-2152-3D35-749E-C49E788F77E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8030D71-868A-19C1-D85D-1DCD5B26B3E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4CCFE61-E64C-21BC-0E95-A24542587F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F70E9D3-E9E6-67A3-3BA5-18075266F1CD}"/>
              </a:ext>
            </a:extLst>
          </p:cNvPr>
          <p:cNvSpPr/>
          <p:nvPr/>
        </p:nvSpPr>
        <p:spPr>
          <a:xfrm>
            <a:off x="277159" y="2076994"/>
            <a:ext cx="11482251" cy="409257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29B790DD-775A-96DD-E8EC-6E99D3F3A6BB}"/>
              </a:ext>
            </a:extLst>
          </p:cNvPr>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3600" b="1" dirty="0"/>
              <a:t>تعريف</a:t>
            </a:r>
            <a:endParaRPr lang="en-US" sz="3600" b="1" dirty="0"/>
          </a:p>
        </p:txBody>
      </p:sp>
      <p:sp>
        <p:nvSpPr>
          <p:cNvPr id="9" name="مربع نص 8">
            <a:extLst>
              <a:ext uri="{FF2B5EF4-FFF2-40B4-BE49-F238E27FC236}">
                <a16:creationId xmlns:a16="http://schemas.microsoft.com/office/drawing/2014/main" id="{C90F02BA-01FC-3CBD-9024-30D4DB49FB73}"/>
              </a:ext>
            </a:extLst>
          </p:cNvPr>
          <p:cNvSpPr txBox="1"/>
          <p:nvPr/>
        </p:nvSpPr>
        <p:spPr>
          <a:xfrm>
            <a:off x="713390" y="2808757"/>
            <a:ext cx="10609788" cy="3584379"/>
          </a:xfrm>
          <a:prstGeom prst="rect">
            <a:avLst/>
          </a:prstGeom>
          <a:noFill/>
        </p:spPr>
        <p:txBody>
          <a:bodyPr wrap="square" rtlCol="0">
            <a:spAutoFit/>
          </a:bodyPr>
          <a:lstStyle/>
          <a:p>
            <a:pPr algn="just" rtl="1">
              <a:lnSpc>
                <a:spcPct val="150000"/>
              </a:lnSpc>
            </a:pPr>
            <a:r>
              <a:rPr lang="ar-SY" sz="2200" dirty="0"/>
              <a:t>وعلى هذا الأساس فإن التسويق الفيروسي يعتمد على المشاركة على الإنترنت فكلما زادت المشاركة زاد الانتشار للمحتوى وحقق نتائج أكثر، ولكي يكون المحتوى محفز على المشاركة يجب أن يخلق قيمة عالية </a:t>
            </a:r>
            <a:r>
              <a:rPr lang="en-US" sz="2200" dirty="0"/>
              <a:t>Value</a:t>
            </a:r>
            <a:r>
              <a:rPr lang="ar-SY" sz="2200" dirty="0"/>
              <a:t> تحفز العميل على مشاركة المنشور على حساباته الاجتماعية أو عبر البريد الالكتروني أو عبر أداة الكترونية أخرى.</a:t>
            </a:r>
          </a:p>
          <a:p>
            <a:pPr algn="just" rtl="1">
              <a:lnSpc>
                <a:spcPct val="150000"/>
              </a:lnSpc>
            </a:pPr>
            <a:r>
              <a:rPr lang="ar-SY" sz="2200" dirty="0"/>
              <a:t>وبشكل عام فإن خوارزميات مواقع التواصل الاجتماعي قائمة على مبدأ التسويق الفيروسي فكلما تم التفاعل مع المنشور ومشاركته أصبح هذا المنشور محبباً للخوارزمية وتقوم الخوارزمية بشكل تلقائي باقتراحه لمستخدمين جدد ليقوموا بدورهم بمشاهدة هذا المنشور وليعاودوا مشاركته مرة أخرى وهكذا. </a:t>
            </a:r>
          </a:p>
          <a:p>
            <a:pPr algn="just" rtl="1">
              <a:lnSpc>
                <a:spcPct val="150000"/>
              </a:lnSpc>
            </a:pPr>
            <a:endParaRPr lang="ar-SY" sz="2200" dirty="0"/>
          </a:p>
        </p:txBody>
      </p:sp>
    </p:spTree>
    <p:extLst>
      <p:ext uri="{BB962C8B-B14F-4D97-AF65-F5344CB8AC3E}">
        <p14:creationId xmlns:p14="http://schemas.microsoft.com/office/powerpoint/2010/main" val="2530454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1B95C-EA4F-B641-AF0E-506F62059AF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56D63B0-7E3F-1F38-A690-5E7C0454DB3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AD6DF03-DB60-8111-7BE4-1A00C63F65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675EFF9-4D86-CA0C-4854-5D74EA00CD45}"/>
              </a:ext>
            </a:extLst>
          </p:cNvPr>
          <p:cNvSpPr/>
          <p:nvPr/>
        </p:nvSpPr>
        <p:spPr>
          <a:xfrm>
            <a:off x="5764696" y="2089032"/>
            <a:ext cx="6268780" cy="466913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BCCCB959-3CF3-5D5B-D9D5-8185A0343FA6}"/>
              </a:ext>
            </a:extLst>
          </p:cNvPr>
          <p:cNvSpPr/>
          <p:nvPr/>
        </p:nvSpPr>
        <p:spPr>
          <a:xfrm>
            <a:off x="8130209" y="1348378"/>
            <a:ext cx="3247538" cy="1060193"/>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3600" b="1" dirty="0"/>
              <a:t>تعريف</a:t>
            </a:r>
            <a:endParaRPr lang="en-US" sz="3600" b="1" dirty="0"/>
          </a:p>
        </p:txBody>
      </p:sp>
      <p:sp>
        <p:nvSpPr>
          <p:cNvPr id="9" name="مربع نص 8">
            <a:extLst>
              <a:ext uri="{FF2B5EF4-FFF2-40B4-BE49-F238E27FC236}">
                <a16:creationId xmlns:a16="http://schemas.microsoft.com/office/drawing/2014/main" id="{EB3A9E28-44AE-D158-69AC-A5A5B018F42E}"/>
              </a:ext>
            </a:extLst>
          </p:cNvPr>
          <p:cNvSpPr txBox="1"/>
          <p:nvPr/>
        </p:nvSpPr>
        <p:spPr>
          <a:xfrm>
            <a:off x="6182381" y="2486973"/>
            <a:ext cx="5433410" cy="4100353"/>
          </a:xfrm>
          <a:prstGeom prst="rect">
            <a:avLst/>
          </a:prstGeom>
          <a:noFill/>
        </p:spPr>
        <p:txBody>
          <a:bodyPr wrap="square" rtlCol="0">
            <a:spAutoFit/>
          </a:bodyPr>
          <a:lstStyle/>
          <a:p>
            <a:pPr algn="just" rtl="1">
              <a:lnSpc>
                <a:spcPct val="150000"/>
              </a:lnSpc>
            </a:pPr>
            <a:r>
              <a:rPr lang="ar-SY" sz="2200" dirty="0"/>
              <a:t>ولذلك فإن مواقع التواصل الاجتماعي هي أقوى أدوات التسويق الفيروسي والمنشورات فيها تنتشر بسرعة عالية بين المستخدمين بسبب خوارزمياتها المعتمدة على مبدأ المشاركة والتي يعتمده التسويق الفيروسي والذي هو أساس التسويق الفيروسي، بالإضافة إلى العدد الكبير من مستخدمي مواقع التواصل الاجتماعي والذي يزيد من سرعة انتشار المحتوى وعلى هذا فإن نشر منشور جذاب وقوي على هذه الوسائل فهي تنتقل مثل النار في الهشيم. </a:t>
            </a:r>
            <a:endParaRPr lang="en-US" sz="2200" dirty="0"/>
          </a:p>
        </p:txBody>
      </p:sp>
      <p:pic>
        <p:nvPicPr>
          <p:cNvPr id="3" name="صورة 2" descr="صورة تحتوي على قصاصة فنية, الرسومات, لقطة شاشة, التصميم&#10;&#10;قد يكون المحتوى الذي تم إنشاؤه بواسطة الذكاء الاصطناعي غير صحيح.">
            <a:extLst>
              <a:ext uri="{FF2B5EF4-FFF2-40B4-BE49-F238E27FC236}">
                <a16:creationId xmlns:a16="http://schemas.microsoft.com/office/drawing/2014/main" id="{9C4ED5BA-ED0C-B957-DBCF-DDF8CCB2A7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03552"/>
            <a:ext cx="5520993" cy="3091756"/>
          </a:xfrm>
          <a:prstGeom prst="rect">
            <a:avLst/>
          </a:prstGeom>
        </p:spPr>
      </p:pic>
    </p:spTree>
    <p:extLst>
      <p:ext uri="{BB962C8B-B14F-4D97-AF65-F5344CB8AC3E}">
        <p14:creationId xmlns:p14="http://schemas.microsoft.com/office/powerpoint/2010/main" val="1553106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3C2D7-FC8B-9D69-13A2-224BE19EFFD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53482DA-4273-965B-8566-3D8A69A7FC3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5AFEAA1-A0DB-C75F-6B64-23454C837A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402C1D6-037D-DF2C-533D-9AAC3F56F7BF}"/>
              </a:ext>
            </a:extLst>
          </p:cNvPr>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FB2DFDE9-27E2-6E55-EBD0-13F1A6925C29}"/>
              </a:ext>
            </a:extLst>
          </p:cNvPr>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3600" b="1" dirty="0"/>
              <a:t>مثال توضيحي</a:t>
            </a:r>
            <a:endParaRPr lang="en-US" sz="3600" b="1" dirty="0"/>
          </a:p>
        </p:txBody>
      </p:sp>
      <p:sp>
        <p:nvSpPr>
          <p:cNvPr id="9" name="مربع نص 8">
            <a:extLst>
              <a:ext uri="{FF2B5EF4-FFF2-40B4-BE49-F238E27FC236}">
                <a16:creationId xmlns:a16="http://schemas.microsoft.com/office/drawing/2014/main" id="{8CF5E6B2-7E62-3F10-3CF3-6F5FC6FF2137}"/>
              </a:ext>
            </a:extLst>
          </p:cNvPr>
          <p:cNvSpPr txBox="1"/>
          <p:nvPr/>
        </p:nvSpPr>
        <p:spPr>
          <a:xfrm>
            <a:off x="553390" y="2728000"/>
            <a:ext cx="10609788" cy="2576859"/>
          </a:xfrm>
          <a:prstGeom prst="rect">
            <a:avLst/>
          </a:prstGeom>
          <a:noFill/>
        </p:spPr>
        <p:txBody>
          <a:bodyPr wrap="square" rtlCol="0">
            <a:spAutoFit/>
          </a:bodyPr>
          <a:lstStyle/>
          <a:p>
            <a:pPr algn="just" rtl="1">
              <a:lnSpc>
                <a:spcPct val="150000"/>
              </a:lnSpc>
            </a:pPr>
            <a:r>
              <a:rPr lang="ar-SY" sz="2200" dirty="0"/>
              <a:t>علامة تجارية يتابعها </a:t>
            </a:r>
            <a:r>
              <a:rPr lang="en-US" sz="2200" dirty="0"/>
              <a:t>5000</a:t>
            </a:r>
            <a:r>
              <a:rPr lang="ar-SY" sz="2200" dirty="0"/>
              <a:t> مستخدم على موقع مشاركة الصور والفيديو </a:t>
            </a:r>
            <a:r>
              <a:rPr lang="en-US" sz="2200" dirty="0"/>
              <a:t>Instagram</a:t>
            </a:r>
            <a:r>
              <a:rPr lang="ar-SY" sz="2200" dirty="0"/>
              <a:t> وقامت هذه العلامة التجارية بنشر منشور وهو عبارة عن مقطع فيديو "</a:t>
            </a:r>
            <a:r>
              <a:rPr lang="ar-SY" sz="2200" dirty="0" err="1"/>
              <a:t>ريلز</a:t>
            </a:r>
            <a:r>
              <a:rPr lang="ar-SY" sz="2200" dirty="0"/>
              <a:t>" ولنفترض أن المنشور وصل إلى </a:t>
            </a:r>
            <a:r>
              <a:rPr lang="en-US" sz="2200" dirty="0"/>
              <a:t>1000</a:t>
            </a:r>
            <a:r>
              <a:rPr lang="ar-SY" sz="2200" dirty="0"/>
              <a:t> متابع من متابعي هذه العلامة التجارية، ومن ضمن هؤلاء المتابعين الذين شاهدوا الفيديو (المنشور) قام </a:t>
            </a:r>
            <a:r>
              <a:rPr lang="en-US" sz="2200" dirty="0"/>
              <a:t>100</a:t>
            </a:r>
            <a:r>
              <a:rPr lang="ar-SY" sz="2200" dirty="0"/>
              <a:t> مستخدم بمشاركة المنشور على حساباتهم الشخصية في </a:t>
            </a:r>
            <a:r>
              <a:rPr lang="en-US" sz="2200" dirty="0"/>
              <a:t>Instagram</a:t>
            </a:r>
            <a:r>
              <a:rPr lang="ar-SY" sz="2200" dirty="0"/>
              <a:t> ولنفترض أن كل مستخدم لديه </a:t>
            </a:r>
            <a:r>
              <a:rPr lang="en-US" sz="2200" dirty="0"/>
              <a:t>500</a:t>
            </a:r>
            <a:r>
              <a:rPr lang="ar-SY" sz="2200" dirty="0"/>
              <a:t> متابع على </a:t>
            </a:r>
            <a:r>
              <a:rPr lang="ar-SY" sz="2200" dirty="0" err="1"/>
              <a:t>أنستغرام</a:t>
            </a:r>
            <a:r>
              <a:rPr lang="ar-SY" sz="2200" dirty="0"/>
              <a:t> وعند مشاركة الـ </a:t>
            </a:r>
            <a:r>
              <a:rPr lang="en-US" sz="2200" dirty="0"/>
              <a:t>100 </a:t>
            </a:r>
            <a:r>
              <a:rPr lang="ar-SY" sz="2200" dirty="0"/>
              <a:t> مستخدم للمنشور فإن سيصل إلى متابعي كل مستخدم منهم والذي يبلغ وسطيا </a:t>
            </a:r>
            <a:r>
              <a:rPr lang="en-US" sz="2200" dirty="0"/>
              <a:t>500</a:t>
            </a:r>
            <a:r>
              <a:rPr lang="ar-SY" sz="2200" dirty="0"/>
              <a:t> متابع. </a:t>
            </a:r>
          </a:p>
        </p:txBody>
      </p:sp>
    </p:spTree>
    <p:extLst>
      <p:ext uri="{BB962C8B-B14F-4D97-AF65-F5344CB8AC3E}">
        <p14:creationId xmlns:p14="http://schemas.microsoft.com/office/powerpoint/2010/main" val="31515286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D144F-AF89-CEB5-E534-8EFD274AFE4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4BD6231-6143-1872-21CE-3EFF8037392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0B54961-697B-F56B-46E9-A12A99879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FB1F13C-9354-A133-59DB-3593BF21410A}"/>
              </a:ext>
            </a:extLst>
          </p:cNvPr>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a:extLst>
              <a:ext uri="{FF2B5EF4-FFF2-40B4-BE49-F238E27FC236}">
                <a16:creationId xmlns:a16="http://schemas.microsoft.com/office/drawing/2014/main" id="{9E849839-806B-ACE9-FA72-93AD0FF48E5E}"/>
              </a:ext>
            </a:extLst>
          </p:cNvPr>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3600" b="1" dirty="0"/>
              <a:t>مثال توضيحي</a:t>
            </a:r>
            <a:endParaRPr lang="en-US" sz="3600" b="1" dirty="0"/>
          </a:p>
        </p:txBody>
      </p:sp>
      <p:sp>
        <p:nvSpPr>
          <p:cNvPr id="9" name="مربع نص 8">
            <a:extLst>
              <a:ext uri="{FF2B5EF4-FFF2-40B4-BE49-F238E27FC236}">
                <a16:creationId xmlns:a16="http://schemas.microsoft.com/office/drawing/2014/main" id="{4AECC57A-CE73-E800-C123-8FD4ED3AB098}"/>
              </a:ext>
            </a:extLst>
          </p:cNvPr>
          <p:cNvSpPr txBox="1"/>
          <p:nvPr/>
        </p:nvSpPr>
        <p:spPr>
          <a:xfrm>
            <a:off x="553390" y="2728000"/>
            <a:ext cx="10609788" cy="2060885"/>
          </a:xfrm>
          <a:prstGeom prst="rect">
            <a:avLst/>
          </a:prstGeom>
          <a:noFill/>
        </p:spPr>
        <p:txBody>
          <a:bodyPr wrap="square" rtlCol="0">
            <a:spAutoFit/>
          </a:bodyPr>
          <a:lstStyle/>
          <a:p>
            <a:pPr algn="r" rtl="1">
              <a:lnSpc>
                <a:spcPct val="150000"/>
              </a:lnSpc>
            </a:pPr>
            <a:r>
              <a:rPr lang="ar-SY" sz="2200" dirty="0"/>
              <a:t>وهنا فإن المنشور وصل إلى </a:t>
            </a:r>
            <a:r>
              <a:rPr lang="en-US" sz="2200" dirty="0"/>
              <a:t>100</a:t>
            </a:r>
            <a:r>
              <a:rPr lang="ar-SY" sz="2200" dirty="0"/>
              <a:t> * </a:t>
            </a:r>
            <a:r>
              <a:rPr lang="en-US" sz="2200" dirty="0"/>
              <a:t>500</a:t>
            </a:r>
            <a:r>
              <a:rPr lang="ar-SY" sz="2200" dirty="0"/>
              <a:t> = </a:t>
            </a:r>
            <a:r>
              <a:rPr lang="en-US" sz="2200" dirty="0"/>
              <a:t>50000</a:t>
            </a:r>
            <a:r>
              <a:rPr lang="ar-SY" sz="2200" dirty="0"/>
              <a:t> مستخدم جديد ربما لم يكونوا متابعين للعلامة التجارية وهؤلاء بدورهم قد يشارك منهم </a:t>
            </a:r>
            <a:r>
              <a:rPr lang="en-US" sz="2200" dirty="0"/>
              <a:t>1000</a:t>
            </a:r>
            <a:r>
              <a:rPr lang="ar-SY" sz="2200" dirty="0"/>
              <a:t> مستخدم للمنشور وعلى افتراض كل شخص لديه </a:t>
            </a:r>
            <a:r>
              <a:rPr lang="en-US" sz="2200" dirty="0"/>
              <a:t>500</a:t>
            </a:r>
            <a:r>
              <a:rPr lang="ar-SY" sz="2200" dirty="0"/>
              <a:t> متابع أيضاً، فإن المنشور يصل إلى </a:t>
            </a:r>
            <a:r>
              <a:rPr lang="en-US" sz="2200" dirty="0"/>
              <a:t>1000</a:t>
            </a:r>
            <a:r>
              <a:rPr lang="ar-SY" sz="2200" dirty="0"/>
              <a:t> * </a:t>
            </a:r>
            <a:r>
              <a:rPr lang="en-US" sz="2200" dirty="0"/>
              <a:t>500</a:t>
            </a:r>
            <a:r>
              <a:rPr lang="ar-SY" sz="2200" dirty="0"/>
              <a:t> = </a:t>
            </a:r>
            <a:r>
              <a:rPr lang="en-US" sz="2200" dirty="0"/>
              <a:t>500000</a:t>
            </a:r>
            <a:r>
              <a:rPr lang="ar-SY" sz="2200" dirty="0"/>
              <a:t> وبنفس الوقت فإن الخوارزميات تقوم بدعم هذا المنشور وإيصاله إلى عدد كبير من المستخدمين وهكذا ينتشر المنشور ويصبح فيروسيا.</a:t>
            </a:r>
          </a:p>
        </p:txBody>
      </p:sp>
    </p:spTree>
    <p:extLst>
      <p:ext uri="{BB962C8B-B14F-4D97-AF65-F5344CB8AC3E}">
        <p14:creationId xmlns:p14="http://schemas.microsoft.com/office/powerpoint/2010/main" val="2871902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96912-30A7-A623-B0BF-F2206BACCDE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0207B08-8154-B6D2-CBD0-762527B963E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8C4F93E-56C2-6F22-A406-F553EA5F05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ABAF00F0-FEC5-33C0-E220-0BA719269F42}"/>
              </a:ext>
            </a:extLst>
          </p:cNvPr>
          <p:cNvSpPr/>
          <p:nvPr/>
        </p:nvSpPr>
        <p:spPr>
          <a:xfrm>
            <a:off x="-1" y="2250976"/>
            <a:ext cx="12191999"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2E05023F-7D6C-78F5-30B1-63C63F90C4A5}"/>
              </a:ext>
            </a:extLst>
          </p:cNvPr>
          <p:cNvSpPr txBox="1"/>
          <p:nvPr/>
        </p:nvSpPr>
        <p:spPr>
          <a:xfrm>
            <a:off x="672288" y="2535990"/>
            <a:ext cx="11333601" cy="3086871"/>
          </a:xfrm>
          <a:prstGeom prst="rect">
            <a:avLst/>
          </a:prstGeom>
          <a:noFill/>
        </p:spPr>
        <p:txBody>
          <a:bodyPr wrap="square" rtlCol="0">
            <a:spAutoFit/>
          </a:bodyPr>
          <a:lstStyle/>
          <a:p>
            <a:pPr algn="just" rtl="1">
              <a:lnSpc>
                <a:spcPct val="150000"/>
              </a:lnSpc>
            </a:pPr>
            <a:r>
              <a:rPr lang="ar-SY" sz="2200" dirty="0"/>
              <a:t>التسويق الفيروسي يعتمد على مختلف أدوات التسويق الرقمي وليس فقط مواقع التواصل الاجتماعي إذ يمكن أن يتم من خلال البريد الالكتروني حيث يمكن أن يتم إرسال رسالة بريد الكتروني تتضمن قيمة عالية مثل عرض سعري ويقوم العملاء بإعادة توجيه هذه الرسالة إلى عناوين بريد الكتروني أخرى.</a:t>
            </a:r>
          </a:p>
          <a:p>
            <a:pPr algn="just" rtl="1">
              <a:lnSpc>
                <a:spcPct val="150000"/>
              </a:lnSpc>
            </a:pPr>
            <a:r>
              <a:rPr lang="ar-SY" sz="2200" dirty="0"/>
              <a:t>ويمكن أن يكون التسويق الفيروسي عبر المدونة فمثلاً نشر مقال متميز في مدونة العلامة التجارية يجعل متابعيها يشاركون رابط المقال مع أصدقائهم أو يقومون بالتعليق على المقال ويزيد التفاعل على المقال ما يجعل صفحة المقال محببة لمحرك البحث </a:t>
            </a:r>
            <a:r>
              <a:rPr lang="en-US" sz="2200" dirty="0"/>
              <a:t>Google</a:t>
            </a:r>
            <a:r>
              <a:rPr lang="ar-SY" sz="2200" dirty="0"/>
              <a:t> نتيجة التحديثات المستمرة عليها من خلال التعليقات. </a:t>
            </a:r>
            <a:endParaRPr lang="en-US" sz="2200" dirty="0"/>
          </a:p>
        </p:txBody>
      </p:sp>
      <p:sp>
        <p:nvSpPr>
          <p:cNvPr id="7" name="مربع نص 6">
            <a:extLst>
              <a:ext uri="{FF2B5EF4-FFF2-40B4-BE49-F238E27FC236}">
                <a16:creationId xmlns:a16="http://schemas.microsoft.com/office/drawing/2014/main" id="{E6669AEC-5D26-DC49-1088-49D0FB5BAE21}"/>
              </a:ext>
            </a:extLst>
          </p:cNvPr>
          <p:cNvSpPr txBox="1"/>
          <p:nvPr/>
        </p:nvSpPr>
        <p:spPr>
          <a:xfrm>
            <a:off x="2937053" y="630679"/>
            <a:ext cx="5444398" cy="1077218"/>
          </a:xfrm>
          <a:prstGeom prst="rect">
            <a:avLst/>
          </a:prstGeom>
          <a:noFill/>
        </p:spPr>
        <p:txBody>
          <a:bodyPr wrap="square" rtlCol="0">
            <a:spAutoFit/>
          </a:bodyPr>
          <a:lstStyle/>
          <a:p>
            <a:pPr algn="ctr" rtl="1"/>
            <a:r>
              <a:rPr lang="ar-SY" sz="3200" b="1" dirty="0">
                <a:solidFill>
                  <a:srgbClr val="00AEEF"/>
                </a:solidFill>
              </a:rPr>
              <a:t>التسويق الفيروسي </a:t>
            </a:r>
          </a:p>
          <a:p>
            <a:pPr algn="ctr" rtl="1"/>
            <a:r>
              <a:rPr lang="ar-SY" sz="3200" b="1" dirty="0">
                <a:solidFill>
                  <a:srgbClr val="00AEEF"/>
                </a:solidFill>
              </a:rPr>
              <a:t>"أدوات مختلفة"</a:t>
            </a:r>
            <a:endParaRPr lang="en-US" dirty="0">
              <a:solidFill>
                <a:schemeClr val="bg1"/>
              </a:solidFill>
            </a:endParaRPr>
          </a:p>
        </p:txBody>
      </p:sp>
    </p:spTree>
    <p:extLst>
      <p:ext uri="{BB962C8B-B14F-4D97-AF65-F5344CB8AC3E}">
        <p14:creationId xmlns:p14="http://schemas.microsoft.com/office/powerpoint/2010/main" val="2983276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C07F5-3C02-78E2-6C10-D36C63E7D20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1D375B2-B1C2-CA91-4A73-9BA4954014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ACAE257-AED0-2731-631C-A6F6832DC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id="{A457C702-0A58-3C7B-B351-2A6824203BD7}"/>
              </a:ext>
            </a:extLst>
          </p:cNvPr>
          <p:cNvSpPr txBox="1"/>
          <p:nvPr/>
        </p:nvSpPr>
        <p:spPr>
          <a:xfrm>
            <a:off x="2525055" y="606590"/>
            <a:ext cx="6652042" cy="584775"/>
          </a:xfrm>
          <a:prstGeom prst="rect">
            <a:avLst/>
          </a:prstGeom>
          <a:noFill/>
        </p:spPr>
        <p:txBody>
          <a:bodyPr wrap="square" rtlCol="0">
            <a:spAutoFit/>
          </a:bodyPr>
          <a:lstStyle/>
          <a:p>
            <a:pPr algn="ctr" rtl="1"/>
            <a:r>
              <a:rPr lang="ar-SY" sz="3200" b="1" dirty="0">
                <a:solidFill>
                  <a:srgbClr val="00AEEF"/>
                </a:solidFill>
              </a:rPr>
              <a:t>تغريدة </a:t>
            </a:r>
            <a:r>
              <a:rPr lang="en-US" sz="3200" b="1" dirty="0">
                <a:solidFill>
                  <a:srgbClr val="00AEEF"/>
                </a:solidFill>
              </a:rPr>
              <a:t>Snickers</a:t>
            </a:r>
            <a:r>
              <a:rPr lang="ar-SY" sz="3200" b="1" dirty="0">
                <a:solidFill>
                  <a:srgbClr val="00AEEF"/>
                </a:solidFill>
              </a:rPr>
              <a:t> أثناء كأس العالم </a:t>
            </a:r>
            <a:r>
              <a:rPr lang="en-US" sz="3200" b="1" dirty="0">
                <a:solidFill>
                  <a:srgbClr val="00AEEF"/>
                </a:solidFill>
              </a:rPr>
              <a:t> 2014</a:t>
            </a:r>
            <a:endParaRPr lang="ar-SY" sz="3200" b="1" dirty="0">
              <a:solidFill>
                <a:srgbClr val="00AEEF"/>
              </a:solidFill>
            </a:endParaRPr>
          </a:p>
        </p:txBody>
      </p:sp>
      <p:pic>
        <p:nvPicPr>
          <p:cNvPr id="3" name="صورة 2">
            <a:extLst>
              <a:ext uri="{FF2B5EF4-FFF2-40B4-BE49-F238E27FC236}">
                <a16:creationId xmlns:a16="http://schemas.microsoft.com/office/drawing/2014/main" id="{25A3DA20-8C54-D493-1B4A-4EE7182F1F21}"/>
              </a:ext>
            </a:extLst>
          </p:cNvPr>
          <p:cNvPicPr>
            <a:picLocks noChangeAspect="1"/>
          </p:cNvPicPr>
          <p:nvPr/>
        </p:nvPicPr>
        <p:blipFill>
          <a:blip r:embed="rId4"/>
          <a:stretch>
            <a:fillRect/>
          </a:stretch>
        </p:blipFill>
        <p:spPr>
          <a:xfrm>
            <a:off x="3697359" y="1390005"/>
            <a:ext cx="4307434" cy="5176412"/>
          </a:xfrm>
          <a:prstGeom prst="rect">
            <a:avLst/>
          </a:prstGeom>
        </p:spPr>
      </p:pic>
    </p:spTree>
    <p:extLst>
      <p:ext uri="{BB962C8B-B14F-4D97-AF65-F5344CB8AC3E}">
        <p14:creationId xmlns:p14="http://schemas.microsoft.com/office/powerpoint/2010/main" val="3481365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A1106-7368-960E-B268-6F422E7D230D}"/>
            </a:ext>
          </a:extLst>
        </p:cNvPr>
        <p:cNvGrpSpPr/>
        <p:nvPr/>
      </p:nvGrpSpPr>
      <p:grpSpPr>
        <a:xfrm>
          <a:off x="0" y="0"/>
          <a:ext cx="0" cy="0"/>
          <a:chOff x="0" y="0"/>
          <a:chExt cx="0" cy="0"/>
        </a:xfrm>
      </p:grpSpPr>
      <p:sp>
        <p:nvSpPr>
          <p:cNvPr id="8" name="مستطيل 7">
            <a:extLst>
              <a:ext uri="{FF2B5EF4-FFF2-40B4-BE49-F238E27FC236}">
                <a16:creationId xmlns:a16="http://schemas.microsoft.com/office/drawing/2014/main" id="{1D8C23C2-59DD-8250-0CCC-AD377A8E1B71}"/>
              </a:ext>
            </a:extLst>
          </p:cNvPr>
          <p:cNvSpPr/>
          <p:nvPr/>
        </p:nvSpPr>
        <p:spPr>
          <a:xfrm>
            <a:off x="1" y="2221159"/>
            <a:ext cx="12191999"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4CA57C92-99AB-941E-725D-07BCF9FF884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A6ADF06-5F65-7F59-8696-75F942C740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3" name="مربع نص 2">
            <a:extLst>
              <a:ext uri="{FF2B5EF4-FFF2-40B4-BE49-F238E27FC236}">
                <a16:creationId xmlns:a16="http://schemas.microsoft.com/office/drawing/2014/main" id="{18279E14-E4E8-99D7-C376-4301344D1DE9}"/>
              </a:ext>
            </a:extLst>
          </p:cNvPr>
          <p:cNvSpPr txBox="1"/>
          <p:nvPr/>
        </p:nvSpPr>
        <p:spPr>
          <a:xfrm>
            <a:off x="2937053" y="630679"/>
            <a:ext cx="5444398" cy="584775"/>
          </a:xfrm>
          <a:prstGeom prst="rect">
            <a:avLst/>
          </a:prstGeom>
          <a:noFill/>
        </p:spPr>
        <p:txBody>
          <a:bodyPr wrap="square" rtlCol="0">
            <a:spAutoFit/>
          </a:bodyPr>
          <a:lstStyle/>
          <a:p>
            <a:pPr algn="ctr" rtl="1"/>
            <a:r>
              <a:rPr lang="ar-SY" sz="3200" b="1" dirty="0">
                <a:solidFill>
                  <a:srgbClr val="00AEEF"/>
                </a:solidFill>
              </a:rPr>
              <a:t>روابط إعلانات فيروسية</a:t>
            </a:r>
            <a:endParaRPr lang="en-US" dirty="0">
              <a:solidFill>
                <a:schemeClr val="bg1"/>
              </a:solidFill>
            </a:endParaRPr>
          </a:p>
        </p:txBody>
      </p:sp>
      <p:sp>
        <p:nvSpPr>
          <p:cNvPr id="4" name="مربع نص 3">
            <a:extLst>
              <a:ext uri="{FF2B5EF4-FFF2-40B4-BE49-F238E27FC236}">
                <a16:creationId xmlns:a16="http://schemas.microsoft.com/office/drawing/2014/main" id="{3DEF92BF-6128-B39D-9A1F-202EE579EFDF}"/>
              </a:ext>
            </a:extLst>
          </p:cNvPr>
          <p:cNvSpPr txBox="1"/>
          <p:nvPr/>
        </p:nvSpPr>
        <p:spPr>
          <a:xfrm>
            <a:off x="672288" y="2535990"/>
            <a:ext cx="11333601" cy="3594702"/>
          </a:xfrm>
          <a:prstGeom prst="rect">
            <a:avLst/>
          </a:prstGeom>
          <a:noFill/>
        </p:spPr>
        <p:txBody>
          <a:bodyPr wrap="square" rtlCol="0">
            <a:spAutoFit/>
          </a:bodyPr>
          <a:lstStyle/>
          <a:p>
            <a:pPr algn="just" rtl="1">
              <a:lnSpc>
                <a:spcPct val="150000"/>
              </a:lnSpc>
            </a:pPr>
            <a:r>
              <a:rPr lang="ar-SY" sz="2200" dirty="0"/>
              <a:t>إعلان </a:t>
            </a:r>
            <a:r>
              <a:rPr lang="en-US" sz="2200" dirty="0"/>
              <a:t>Coca-Cola</a:t>
            </a:r>
            <a:r>
              <a:rPr lang="ar-SY" sz="2200" dirty="0"/>
              <a:t>: </a:t>
            </a:r>
            <a:r>
              <a:rPr lang="en-US" sz="2200" dirty="0"/>
              <a:t>Happiness starts with a smile</a:t>
            </a:r>
          </a:p>
          <a:p>
            <a:pPr algn="just" rtl="1">
              <a:lnSpc>
                <a:spcPct val="150000"/>
              </a:lnSpc>
            </a:pPr>
            <a:r>
              <a:rPr lang="en-US" sz="2200" dirty="0">
                <a:hlinkClick r:id="rId4"/>
              </a:rPr>
              <a:t>https://www.youtube.com/watch?v=1veWbLpGa78</a:t>
            </a:r>
            <a:r>
              <a:rPr lang="en-US" sz="2200" dirty="0"/>
              <a:t> </a:t>
            </a:r>
          </a:p>
          <a:p>
            <a:pPr algn="just" rtl="1">
              <a:lnSpc>
                <a:spcPct val="150000"/>
              </a:lnSpc>
            </a:pPr>
            <a:r>
              <a:rPr lang="ar-SY" sz="2200" dirty="0"/>
              <a:t>إعلان شاحنات </a:t>
            </a:r>
            <a:r>
              <a:rPr lang="en-US" sz="2200" dirty="0"/>
              <a:t>Volvo</a:t>
            </a:r>
            <a:r>
              <a:rPr lang="ar-SY" sz="2200" dirty="0"/>
              <a:t> – </a:t>
            </a:r>
            <a:r>
              <a:rPr lang="en-US" sz="2200" dirty="0"/>
              <a:t>Van Damme</a:t>
            </a:r>
            <a:endParaRPr lang="ar-SY" sz="2200" dirty="0"/>
          </a:p>
          <a:p>
            <a:pPr algn="just" rtl="1">
              <a:lnSpc>
                <a:spcPct val="150000"/>
              </a:lnSpc>
            </a:pPr>
            <a:r>
              <a:rPr lang="en-US" sz="2200" dirty="0">
                <a:hlinkClick r:id="rId5"/>
              </a:rPr>
              <a:t>https://www.youtube.com/watch?v=M7FIvfx5J10&amp;list=RDM7FIvfx5J10&amp;start_radio=1</a:t>
            </a:r>
            <a:r>
              <a:rPr lang="ar-SY" sz="2200" dirty="0"/>
              <a:t> </a:t>
            </a:r>
          </a:p>
          <a:p>
            <a:pPr algn="just" rtl="1">
              <a:lnSpc>
                <a:spcPct val="150000"/>
              </a:lnSpc>
            </a:pPr>
            <a:r>
              <a:rPr lang="ar-SY" sz="2200" dirty="0"/>
              <a:t>إعلان </a:t>
            </a:r>
            <a:r>
              <a:rPr lang="en-US" sz="2200" dirty="0"/>
              <a:t>Snickers</a:t>
            </a:r>
            <a:r>
              <a:rPr lang="ar-SY" sz="2200" dirty="0"/>
              <a:t> – </a:t>
            </a:r>
            <a:r>
              <a:rPr lang="en-US" sz="2200" dirty="0"/>
              <a:t>Mr. Bean</a:t>
            </a:r>
          </a:p>
          <a:p>
            <a:pPr algn="just" rtl="1">
              <a:lnSpc>
                <a:spcPct val="150000"/>
              </a:lnSpc>
            </a:pPr>
            <a:r>
              <a:rPr lang="en-US" sz="2200" dirty="0">
                <a:hlinkClick r:id="rId6"/>
              </a:rPr>
              <a:t>https://www.youtube.com/watch?v=qIVDxL2lgN4</a:t>
            </a:r>
            <a:r>
              <a:rPr lang="en-US" sz="2200" dirty="0"/>
              <a:t> </a:t>
            </a:r>
          </a:p>
          <a:p>
            <a:pPr algn="just" rtl="1">
              <a:lnSpc>
                <a:spcPct val="150000"/>
              </a:lnSpc>
            </a:pPr>
            <a:endParaRPr lang="en-US" sz="2200" dirty="0"/>
          </a:p>
        </p:txBody>
      </p:sp>
    </p:spTree>
    <p:extLst>
      <p:ext uri="{BB962C8B-B14F-4D97-AF65-F5344CB8AC3E}">
        <p14:creationId xmlns:p14="http://schemas.microsoft.com/office/powerpoint/2010/main" val="3021679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A0328-F6D0-0B73-AFB4-16D3EFC294F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A3324DD-83F3-F083-2994-7B80F1666EA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66F95B9-1981-D1D8-6D43-9E5B6B2094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06272DB7-C9D8-1C1F-CBC9-A9E9E10E0608}"/>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2884C552-573D-8ACF-4BF6-89560858D496}"/>
              </a:ext>
            </a:extLst>
          </p:cNvPr>
          <p:cNvSpPr txBox="1"/>
          <p:nvPr/>
        </p:nvSpPr>
        <p:spPr>
          <a:xfrm>
            <a:off x="429198" y="2529011"/>
            <a:ext cx="11333601" cy="3084691"/>
          </a:xfrm>
          <a:prstGeom prst="rect">
            <a:avLst/>
          </a:prstGeom>
          <a:noFill/>
        </p:spPr>
        <p:txBody>
          <a:bodyPr wrap="square" rtlCol="0">
            <a:spAutoFit/>
          </a:bodyPr>
          <a:lstStyle/>
          <a:p>
            <a:pPr algn="just" rtl="1">
              <a:lnSpc>
                <a:spcPct val="150000"/>
              </a:lnSpc>
            </a:pPr>
            <a:r>
              <a:rPr lang="ar-SY" sz="2200" dirty="0"/>
              <a:t>التسويق الفيروسي </a:t>
            </a:r>
            <a:r>
              <a:rPr lang="en-US" sz="2200" dirty="0"/>
              <a:t>Viral Marketing</a:t>
            </a:r>
            <a:r>
              <a:rPr lang="ar-SY" sz="2200" dirty="0"/>
              <a:t> هو استراتيجية تسويقية مرتبطة بالكلام المتناقل الالكتروني </a:t>
            </a:r>
            <a:r>
              <a:rPr lang="en-US" sz="2200" dirty="0"/>
              <a:t>Word of Mouth</a:t>
            </a:r>
            <a:r>
              <a:rPr lang="ar-SY" sz="2200" dirty="0"/>
              <a:t>حيث أن التسويق الفيروسي يتم فقط باستخدام الانترنت وخصوصاً الشبكات الاجتماعية وهو بذلك يختلف عن الكلام المتناقل الذي يمكن أن يتم في الحياة الواقعية أوعن طريق الانترنت وقد تم استخدام مصطلح الفيروسي للدلالة على فكرة عظيمة تنتشر بسرعة كبيرة بين الجمهور المستهدف فهي كالفيروس الذي ينتقل بسرعة بين البشر دون القدرة على السيطرة عليه، بينما الكلام المتناقل لا ينتشر بشكل كبير بين الأشخاص وإنما يكون انتشاره بين عدد معين من الدائرة المحيطة بالشخص كونه يعتمد على الأحاديث العامة وليس الإنترنت.</a:t>
            </a:r>
            <a:endParaRPr lang="en-US" sz="2200" dirty="0"/>
          </a:p>
        </p:txBody>
      </p:sp>
      <p:sp>
        <p:nvSpPr>
          <p:cNvPr id="7" name="مربع نص 6">
            <a:extLst>
              <a:ext uri="{FF2B5EF4-FFF2-40B4-BE49-F238E27FC236}">
                <a16:creationId xmlns:a16="http://schemas.microsoft.com/office/drawing/2014/main" id="{44750653-0896-23A9-8E43-A7F8B0989D04}"/>
              </a:ext>
            </a:extLst>
          </p:cNvPr>
          <p:cNvSpPr txBox="1"/>
          <p:nvPr/>
        </p:nvSpPr>
        <p:spPr>
          <a:xfrm>
            <a:off x="2937053" y="630679"/>
            <a:ext cx="5444398" cy="584775"/>
          </a:xfrm>
          <a:prstGeom prst="rect">
            <a:avLst/>
          </a:prstGeom>
          <a:noFill/>
        </p:spPr>
        <p:txBody>
          <a:bodyPr wrap="square" rtlCol="0">
            <a:spAutoFit/>
          </a:bodyPr>
          <a:lstStyle/>
          <a:p>
            <a:pPr algn="ctr" rtl="1"/>
            <a:r>
              <a:rPr lang="ar-SY" sz="3200" b="1" dirty="0">
                <a:solidFill>
                  <a:srgbClr val="00AEEF"/>
                </a:solidFill>
              </a:rPr>
              <a:t>التسويق الفيروسي مقابل الكلام المتناقل</a:t>
            </a:r>
            <a:endParaRPr lang="en-US" dirty="0">
              <a:solidFill>
                <a:schemeClr val="bg1"/>
              </a:solidFill>
            </a:endParaRPr>
          </a:p>
        </p:txBody>
      </p:sp>
    </p:spTree>
    <p:extLst>
      <p:ext uri="{BB962C8B-B14F-4D97-AF65-F5344CB8AC3E}">
        <p14:creationId xmlns:p14="http://schemas.microsoft.com/office/powerpoint/2010/main" val="4181794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BC068-BDA7-D5E6-B61B-88E329E66DF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C4F8B25-D0B6-5FFA-6FA4-BB041E7BB7B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09DC824-9830-A876-C3F4-23E7BBBAD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1A24A3F4-A488-F45C-439C-FA0D9FC0D137}"/>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CA9E725C-1BCF-9D83-BE95-13C90BFEF981}"/>
              </a:ext>
            </a:extLst>
          </p:cNvPr>
          <p:cNvSpPr txBox="1"/>
          <p:nvPr/>
        </p:nvSpPr>
        <p:spPr>
          <a:xfrm>
            <a:off x="429198" y="2529011"/>
            <a:ext cx="11333601" cy="3086871"/>
          </a:xfrm>
          <a:prstGeom prst="rect">
            <a:avLst/>
          </a:prstGeom>
          <a:noFill/>
        </p:spPr>
        <p:txBody>
          <a:bodyPr wrap="square" rtlCol="0">
            <a:spAutoFit/>
          </a:bodyPr>
          <a:lstStyle/>
          <a:p>
            <a:pPr algn="just" rtl="1">
              <a:lnSpc>
                <a:spcPct val="150000"/>
              </a:lnSpc>
            </a:pPr>
            <a:r>
              <a:rPr lang="ar-SY" sz="2200" dirty="0"/>
              <a:t>التسويق الفيروسي يتم من خلال تحفيز الشركة للمستهلكين على نشر الرسالة بسرعة بين أصدقائهم وذلك باستخدام الشبكات الاجتماعية أو البريد الالكتروني في حين أن الكلام المتناقل يتم بشكل عفوي دون تحفيز من الشركة للعملاء ليقوموا بالكلام عن منتجاتها. الكلام المتناقل يأخذ الطابع الشخصي في حين التسويق الفيروسي يأخذ الطابع غير الشخصي ففي التسويق الفيروسي تمرر الرسالة من شخص لآخر باستخدام الشبكات الاجتماعية دون وجود علاقة شخصية بينهم فربما نشارك منشور لشخص لا نعرفه ولكن لكونه منشور يستحق المشاركة نقوم بمشاركته على حساباتنا الاجتماعية. </a:t>
            </a:r>
            <a:endParaRPr lang="en-US" sz="2200" dirty="0"/>
          </a:p>
          <a:p>
            <a:pPr algn="just" rtl="1">
              <a:lnSpc>
                <a:spcPct val="150000"/>
              </a:lnSpc>
            </a:pPr>
            <a:endParaRPr lang="en-US" sz="2200" dirty="0"/>
          </a:p>
        </p:txBody>
      </p:sp>
      <p:sp>
        <p:nvSpPr>
          <p:cNvPr id="7" name="مربع نص 6">
            <a:extLst>
              <a:ext uri="{FF2B5EF4-FFF2-40B4-BE49-F238E27FC236}">
                <a16:creationId xmlns:a16="http://schemas.microsoft.com/office/drawing/2014/main" id="{81409CEC-69F6-0D4F-7026-C3E487908C1F}"/>
              </a:ext>
            </a:extLst>
          </p:cNvPr>
          <p:cNvSpPr txBox="1"/>
          <p:nvPr/>
        </p:nvSpPr>
        <p:spPr>
          <a:xfrm>
            <a:off x="2947564" y="650114"/>
            <a:ext cx="5444398" cy="584775"/>
          </a:xfrm>
          <a:prstGeom prst="rect">
            <a:avLst/>
          </a:prstGeom>
          <a:noFill/>
        </p:spPr>
        <p:txBody>
          <a:bodyPr wrap="square" rtlCol="0">
            <a:spAutoFit/>
          </a:bodyPr>
          <a:lstStyle/>
          <a:p>
            <a:pPr algn="ctr" rtl="1"/>
            <a:r>
              <a:rPr lang="ar-SY" sz="3200" b="1" dirty="0">
                <a:solidFill>
                  <a:srgbClr val="00AEEF"/>
                </a:solidFill>
              </a:rPr>
              <a:t>التسويق الفيروسي مقابل الكلام المتناقل</a:t>
            </a:r>
            <a:endParaRPr lang="en-US" dirty="0">
              <a:solidFill>
                <a:schemeClr val="bg1"/>
              </a:solidFill>
            </a:endParaRPr>
          </a:p>
        </p:txBody>
      </p:sp>
    </p:spTree>
    <p:extLst>
      <p:ext uri="{BB962C8B-B14F-4D97-AF65-F5344CB8AC3E}">
        <p14:creationId xmlns:p14="http://schemas.microsoft.com/office/powerpoint/2010/main" val="37502171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11030-E5C0-963A-CB3E-58C260EE6C1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2C7383A-D450-2136-EB77-1CDA90AE6A5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68114FE-0B62-C8F0-F7B7-DE8C988ABE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04A7DB73-9991-2ACF-2063-B2544ABC10F4}"/>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B76BAC05-A6BE-5909-771E-693FDB04DC5A}"/>
              </a:ext>
            </a:extLst>
          </p:cNvPr>
          <p:cNvSpPr txBox="1"/>
          <p:nvPr/>
        </p:nvSpPr>
        <p:spPr>
          <a:xfrm>
            <a:off x="429198" y="2529011"/>
            <a:ext cx="11333601" cy="3086871"/>
          </a:xfrm>
          <a:prstGeom prst="rect">
            <a:avLst/>
          </a:prstGeom>
          <a:noFill/>
        </p:spPr>
        <p:txBody>
          <a:bodyPr wrap="square" rtlCol="0">
            <a:spAutoFit/>
          </a:bodyPr>
          <a:lstStyle/>
          <a:p>
            <a:pPr algn="just" rtl="1">
              <a:lnSpc>
                <a:spcPct val="150000"/>
              </a:lnSpc>
            </a:pPr>
            <a:r>
              <a:rPr lang="ar-SY" sz="2200" dirty="0"/>
              <a:t>الكلام المتناقل الالكتروني </a:t>
            </a:r>
            <a:r>
              <a:rPr lang="en-US" sz="2200" dirty="0"/>
              <a:t>e-WOM</a:t>
            </a:r>
            <a:r>
              <a:rPr lang="ar-SY" sz="2200" dirty="0"/>
              <a:t> هو الكلام الذي ينشره المستخدمون في الويب مثل الحديث عن تجاربهم الشرائية فهو مثل الكلام المتناقل التقليدي يكون عفوي حيث يتحدث المستهلك عن تجربته من خلال مشاركة هذه التجربة على وسائل التواصل الاجتماعي أو غيرها من الوسائل الالكترونية، بينما في التسويق الفيروسي فإن المحتوى يتم إنشائه من قبل العلامة التجارية وهي تخلق محتوى جذاب ويحمل قيمة عالية تحفز العملاء من خلاله على مشاركة المنشور وانتشاره بشكل كبير على الشبكات الاجتماعية.</a:t>
            </a:r>
            <a:endParaRPr lang="en-US" sz="2200" dirty="0"/>
          </a:p>
          <a:p>
            <a:pPr algn="just" rtl="1">
              <a:lnSpc>
                <a:spcPct val="150000"/>
              </a:lnSpc>
            </a:pPr>
            <a:endParaRPr lang="en-US" sz="2200" dirty="0"/>
          </a:p>
        </p:txBody>
      </p:sp>
      <p:sp>
        <p:nvSpPr>
          <p:cNvPr id="7" name="مربع نص 6">
            <a:extLst>
              <a:ext uri="{FF2B5EF4-FFF2-40B4-BE49-F238E27FC236}">
                <a16:creationId xmlns:a16="http://schemas.microsoft.com/office/drawing/2014/main" id="{70B6605D-2346-931C-E2B1-D57660BCEC3D}"/>
              </a:ext>
            </a:extLst>
          </p:cNvPr>
          <p:cNvSpPr txBox="1"/>
          <p:nvPr/>
        </p:nvSpPr>
        <p:spPr>
          <a:xfrm>
            <a:off x="2110638" y="396973"/>
            <a:ext cx="6764800" cy="1077218"/>
          </a:xfrm>
          <a:prstGeom prst="rect">
            <a:avLst/>
          </a:prstGeom>
          <a:noFill/>
        </p:spPr>
        <p:txBody>
          <a:bodyPr wrap="square" rtlCol="0">
            <a:spAutoFit/>
          </a:bodyPr>
          <a:lstStyle/>
          <a:p>
            <a:pPr algn="ctr" rtl="1"/>
            <a:r>
              <a:rPr lang="ar-SY" sz="3200" b="1" dirty="0">
                <a:solidFill>
                  <a:srgbClr val="00AEEF"/>
                </a:solidFill>
              </a:rPr>
              <a:t>التسويق الفيروسي مقابل الكلام المتناقل الالكتروني</a:t>
            </a:r>
            <a:endParaRPr lang="en-US" dirty="0">
              <a:solidFill>
                <a:schemeClr val="bg1"/>
              </a:solidFill>
            </a:endParaRPr>
          </a:p>
        </p:txBody>
      </p:sp>
    </p:spTree>
    <p:extLst>
      <p:ext uri="{BB962C8B-B14F-4D97-AF65-F5344CB8AC3E}">
        <p14:creationId xmlns:p14="http://schemas.microsoft.com/office/powerpoint/2010/main" val="9654931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45460-3DE9-6583-E884-92D0B81C095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57B2F5A-AF80-4AEB-A824-8BE9371818E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C0D592B-A169-4C5F-6254-0349912E8A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10F8DD1F-BD45-ED4D-2065-B0E3BA9ED40B}"/>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4B4ED55A-48E4-5B51-4489-7D41F8AACA37}"/>
              </a:ext>
            </a:extLst>
          </p:cNvPr>
          <p:cNvSpPr txBox="1"/>
          <p:nvPr/>
        </p:nvSpPr>
        <p:spPr>
          <a:xfrm>
            <a:off x="429198" y="2529011"/>
            <a:ext cx="11333601" cy="2069028"/>
          </a:xfrm>
          <a:prstGeom prst="rect">
            <a:avLst/>
          </a:prstGeom>
          <a:noFill/>
        </p:spPr>
        <p:txBody>
          <a:bodyPr wrap="square" rtlCol="0">
            <a:spAutoFit/>
          </a:bodyPr>
          <a:lstStyle/>
          <a:p>
            <a:pPr algn="just" rtl="1">
              <a:lnSpc>
                <a:spcPct val="150000"/>
              </a:lnSpc>
            </a:pPr>
            <a:r>
              <a:rPr lang="ar-SY" sz="2200" dirty="0"/>
              <a:t>تُعتبر الناقدة الإعلامية </a:t>
            </a:r>
            <a:r>
              <a:rPr lang="en-US" sz="2200" dirty="0"/>
              <a:t>Douglas Rush Roff</a:t>
            </a:r>
            <a:r>
              <a:rPr lang="ar-SY" sz="2200" dirty="0"/>
              <a:t> أول من كتبت عن التسويق الفيروسي على الانترنت في كتابها </a:t>
            </a:r>
            <a:r>
              <a:rPr lang="en-US" sz="2200" dirty="0"/>
              <a:t>Media Virus</a:t>
            </a:r>
            <a:r>
              <a:rPr lang="ar-SY" sz="2200" dirty="0"/>
              <a:t>عام </a:t>
            </a:r>
            <a:r>
              <a:rPr lang="en-US" sz="2200" dirty="0"/>
              <a:t>1994</a:t>
            </a:r>
            <a:r>
              <a:rPr lang="ar-SY" sz="2200" dirty="0"/>
              <a:t>، وركّزت على أنّ الإعلان الذي يصل إلى مستخدم الانترنت يكون أثره سريع ويدفع مستخدم الشبكة إلى نقل الإعلان إلى مستخدمين آخرين لإقناعهم على نقل الرسالة إلى الأهل والأصدقاء مقابل الحصول على محفز أو مكافأة وسيكون انتقال الرسالة كسرعة انتقال الفيروس.</a:t>
            </a:r>
            <a:endParaRPr lang="en-US" sz="2200" dirty="0"/>
          </a:p>
        </p:txBody>
      </p:sp>
      <p:sp>
        <p:nvSpPr>
          <p:cNvPr id="7" name="مربع نص 6">
            <a:extLst>
              <a:ext uri="{FF2B5EF4-FFF2-40B4-BE49-F238E27FC236}">
                <a16:creationId xmlns:a16="http://schemas.microsoft.com/office/drawing/2014/main" id="{8663704A-DEA2-597B-B14A-B7F3645BF4BE}"/>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نشأة التسويق الفيروسي </a:t>
            </a:r>
            <a:endParaRPr lang="en-US" dirty="0">
              <a:solidFill>
                <a:schemeClr val="bg1"/>
              </a:solidFill>
            </a:endParaRPr>
          </a:p>
        </p:txBody>
      </p:sp>
    </p:spTree>
    <p:extLst>
      <p:ext uri="{BB962C8B-B14F-4D97-AF65-F5344CB8AC3E}">
        <p14:creationId xmlns:p14="http://schemas.microsoft.com/office/powerpoint/2010/main" val="2740193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429198" y="2529011"/>
            <a:ext cx="11333601" cy="1561197"/>
          </a:xfrm>
          <a:prstGeom prst="rect">
            <a:avLst/>
          </a:prstGeom>
          <a:noFill/>
        </p:spPr>
        <p:txBody>
          <a:bodyPr wrap="square" rtlCol="0">
            <a:spAutoFit/>
          </a:bodyPr>
          <a:lstStyle/>
          <a:p>
            <a:pPr algn="just" rtl="1">
              <a:lnSpc>
                <a:spcPct val="150000"/>
              </a:lnSpc>
            </a:pPr>
            <a:r>
              <a:rPr lang="ar-SY" sz="2200" dirty="0"/>
              <a:t>ولكن استخدام مصطلح التسويق الفيروسي </a:t>
            </a:r>
            <a:r>
              <a:rPr lang="en-US" sz="2200" dirty="0"/>
              <a:t>Viral Marketing</a:t>
            </a:r>
            <a:r>
              <a:rPr lang="ar-SY" sz="2200" dirty="0"/>
              <a:t> كان لأول مرة في عام </a:t>
            </a:r>
            <a:r>
              <a:rPr lang="en-US" sz="2200" dirty="0"/>
              <a:t>1996</a:t>
            </a:r>
            <a:r>
              <a:rPr lang="ar-SY" sz="2200" dirty="0"/>
              <a:t> من قبل البروفيسور </a:t>
            </a:r>
            <a:r>
              <a:rPr lang="en-US" sz="2200" dirty="0"/>
              <a:t>Jeffrey </a:t>
            </a:r>
            <a:r>
              <a:rPr lang="en-US" sz="2200" dirty="0" err="1"/>
              <a:t>Rayport</a:t>
            </a:r>
            <a:r>
              <a:rPr lang="ar-SY" sz="2200" dirty="0"/>
              <a:t>، أستاذ إدارة الأعمال في جامعة هارفارد، حيث نشر مقالًا في مجلة </a:t>
            </a:r>
            <a:r>
              <a:rPr lang="en-US" sz="2200" dirty="0"/>
              <a:t> Fast Company </a:t>
            </a:r>
            <a:r>
              <a:rPr lang="ar-SY" sz="2200" dirty="0"/>
              <a:t>بعنوان " </a:t>
            </a:r>
            <a:r>
              <a:rPr lang="en-US" sz="2200" dirty="0"/>
              <a:t>Virus of Marketing</a:t>
            </a:r>
            <a:r>
              <a:rPr lang="ar-SY" sz="2200" dirty="0"/>
              <a:t> " أي "فيروس التسويق" وتحدث عن أهميته في نشر الرسائل التسويقية بسرعة هائلة وبتكلفة منخفضة. </a:t>
            </a:r>
            <a:endParaRPr lang="en-US" sz="2200" dirty="0"/>
          </a:p>
        </p:txBody>
      </p:sp>
      <p:sp>
        <p:nvSpPr>
          <p:cNvPr id="7" name="مربع نص 6">
            <a:extLst>
              <a:ext uri="{FF2B5EF4-FFF2-40B4-BE49-F238E27FC236}">
                <a16:creationId xmlns:a16="http://schemas.microsoft.com/office/drawing/2014/main" id="{7F98E136-FB5B-391A-2C7B-875AF6A4006D}"/>
              </a:ext>
            </a:extLst>
          </p:cNvPr>
          <p:cNvSpPr txBox="1"/>
          <p:nvPr/>
        </p:nvSpPr>
        <p:spPr>
          <a:xfrm>
            <a:off x="3140767" y="497259"/>
            <a:ext cx="5444398" cy="584775"/>
          </a:xfrm>
          <a:prstGeom prst="rect">
            <a:avLst/>
          </a:prstGeom>
          <a:noFill/>
        </p:spPr>
        <p:txBody>
          <a:bodyPr wrap="square" rtlCol="0">
            <a:spAutoFit/>
          </a:bodyPr>
          <a:lstStyle/>
          <a:p>
            <a:pPr algn="ctr" rtl="1"/>
            <a:r>
              <a:rPr lang="ar-SY" sz="3200" b="1" dirty="0">
                <a:solidFill>
                  <a:srgbClr val="00AEEF"/>
                </a:solidFill>
              </a:rPr>
              <a:t>نشأة التسويق الفيروسي </a:t>
            </a:r>
            <a:endParaRPr lang="en-US" dirty="0">
              <a:solidFill>
                <a:schemeClr val="bg1"/>
              </a:solidFill>
            </a:endParaRPr>
          </a:p>
        </p:txBody>
      </p:sp>
    </p:spTree>
    <p:extLst>
      <p:ext uri="{BB962C8B-B14F-4D97-AF65-F5344CB8AC3E}">
        <p14:creationId xmlns:p14="http://schemas.microsoft.com/office/powerpoint/2010/main" val="3369937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3DE23-7255-3574-18C4-84A8C03BC44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62884F2-AC2B-A0EE-188D-FC4E750F71E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5E77634-2273-C336-AD1B-668B4364D5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B9645862-52F4-F7AC-805E-D01FBD0F176A}"/>
              </a:ext>
            </a:extLst>
          </p:cNvPr>
          <p:cNvSpPr/>
          <p:nvPr/>
        </p:nvSpPr>
        <p:spPr>
          <a:xfrm>
            <a:off x="0" y="2257947"/>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1B71B89B-3A96-E21D-5CBE-C0BB9E564623}"/>
              </a:ext>
            </a:extLst>
          </p:cNvPr>
          <p:cNvSpPr txBox="1"/>
          <p:nvPr/>
        </p:nvSpPr>
        <p:spPr>
          <a:xfrm>
            <a:off x="429198" y="2529011"/>
            <a:ext cx="11333601" cy="1561197"/>
          </a:xfrm>
          <a:prstGeom prst="rect">
            <a:avLst/>
          </a:prstGeom>
          <a:noFill/>
        </p:spPr>
        <p:txBody>
          <a:bodyPr wrap="square" rtlCol="0">
            <a:spAutoFit/>
          </a:bodyPr>
          <a:lstStyle/>
          <a:p>
            <a:pPr algn="just" rtl="1">
              <a:lnSpc>
                <a:spcPct val="150000"/>
              </a:lnSpc>
            </a:pPr>
            <a:r>
              <a:rPr lang="ar-SY" sz="2200" dirty="0"/>
              <a:t>لكن شركة </a:t>
            </a:r>
            <a:r>
              <a:rPr lang="en-US" sz="2200" dirty="0"/>
              <a:t> Draper Fisher Jurvetson </a:t>
            </a:r>
            <a:r>
              <a:rPr lang="ar-SY" sz="2200" dirty="0"/>
              <a:t>تدّعي أنها هي من صاغت مصطلح التسويق الفيروسي في رسالة إخبارية </a:t>
            </a:r>
            <a:r>
              <a:rPr lang="en-US" sz="2200" dirty="0"/>
              <a:t>Newsletter</a:t>
            </a:r>
            <a:r>
              <a:rPr lang="ar-SY" sz="2200" dirty="0"/>
              <a:t> لشركة </a:t>
            </a:r>
            <a:r>
              <a:rPr lang="en-US" sz="2200" dirty="0"/>
              <a:t>Netscape</a:t>
            </a:r>
            <a:r>
              <a:rPr lang="ar-SY" sz="2200" dirty="0"/>
              <a:t>عام </a:t>
            </a:r>
            <a:r>
              <a:rPr lang="en-US" sz="2200" dirty="0"/>
              <a:t>1997</a:t>
            </a:r>
            <a:r>
              <a:rPr lang="ar-SY" sz="2200" dirty="0"/>
              <a:t> وفي عام </a:t>
            </a:r>
            <a:r>
              <a:rPr lang="en-US" sz="2200" dirty="0"/>
              <a:t>2000</a:t>
            </a:r>
            <a:r>
              <a:rPr lang="ar-SY" sz="2200" dirty="0"/>
              <a:t>، عاودت </a:t>
            </a:r>
            <a:r>
              <a:rPr lang="en-US" sz="2200" dirty="0"/>
              <a:t>Fast Company</a:t>
            </a:r>
            <a:r>
              <a:rPr lang="ar-SY" sz="2200" dirty="0"/>
              <a:t> لنشر مقال جديد بعنوان "أطلق العنان لفيروس أفكارك"، يُركز على اقتصاد الأفكار وكيف أن "الأفكار الأسرع انتشارًا هي التي تفوز".</a:t>
            </a:r>
            <a:endParaRPr lang="en-US" sz="2200" dirty="0"/>
          </a:p>
        </p:txBody>
      </p:sp>
      <p:sp>
        <p:nvSpPr>
          <p:cNvPr id="7" name="مربع نص 6">
            <a:extLst>
              <a:ext uri="{FF2B5EF4-FFF2-40B4-BE49-F238E27FC236}">
                <a16:creationId xmlns:a16="http://schemas.microsoft.com/office/drawing/2014/main" id="{32637DBB-A038-FEC1-E2E4-D3E55E126EE6}"/>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نشأة التسويق الفيروسي </a:t>
            </a:r>
            <a:endParaRPr lang="en-US" dirty="0">
              <a:solidFill>
                <a:schemeClr val="bg1"/>
              </a:solidFill>
            </a:endParaRPr>
          </a:p>
        </p:txBody>
      </p:sp>
    </p:spTree>
    <p:extLst>
      <p:ext uri="{BB962C8B-B14F-4D97-AF65-F5344CB8AC3E}">
        <p14:creationId xmlns:p14="http://schemas.microsoft.com/office/powerpoint/2010/main" val="22907225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6348248" y="1814944"/>
            <a:ext cx="5843752" cy="481708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23985895-13C4-5699-96B6-D670305C970A}"/>
              </a:ext>
            </a:extLst>
          </p:cNvPr>
          <p:cNvSpPr txBox="1"/>
          <p:nvPr/>
        </p:nvSpPr>
        <p:spPr>
          <a:xfrm>
            <a:off x="6579476" y="2044821"/>
            <a:ext cx="5426413" cy="5118196"/>
          </a:xfrm>
          <a:prstGeom prst="rect">
            <a:avLst/>
          </a:prstGeom>
          <a:noFill/>
        </p:spPr>
        <p:txBody>
          <a:bodyPr wrap="square" rtlCol="1">
            <a:spAutoFit/>
          </a:bodyPr>
          <a:lstStyle/>
          <a:p>
            <a:pPr algn="just" rtl="1">
              <a:lnSpc>
                <a:spcPct val="150000"/>
              </a:lnSpc>
            </a:pPr>
            <a:r>
              <a:rPr lang="ar-SA" sz="2200" dirty="0"/>
              <a:t>كان البريد الإلكتروني مقتصرًا على طلاب الجامعات وموظفي الشركات</a:t>
            </a:r>
            <a:r>
              <a:rPr lang="ar-SY" sz="2200" dirty="0"/>
              <a:t> بالإضافة لمن لديه اشتراك إنترنت يحصل على </a:t>
            </a:r>
            <a:r>
              <a:rPr lang="ar-SA" sz="2200" dirty="0"/>
              <a:t>بريد إلكتروني مُقدّم من مزود خدمة الإنترنت</a:t>
            </a:r>
            <a:r>
              <a:rPr lang="ar-SY" sz="2200" dirty="0"/>
              <a:t>. أي أن البريد الالكتروني لم يكن البريد الالكتروني متاحاً للجميع.</a:t>
            </a:r>
            <a:endParaRPr lang="en-US" sz="2200" dirty="0"/>
          </a:p>
          <a:p>
            <a:pPr algn="just" rtl="1">
              <a:lnSpc>
                <a:spcPct val="150000"/>
              </a:lnSpc>
            </a:pPr>
            <a:r>
              <a:rPr lang="ar-SA" sz="2200" dirty="0"/>
              <a:t>أتاحت </a:t>
            </a:r>
            <a:r>
              <a:rPr lang="ar-SY" sz="2200" dirty="0"/>
              <a:t>خدمة البريد الالكتروني الشهيرة </a:t>
            </a:r>
            <a:r>
              <a:rPr lang="en-US" sz="2200" dirty="0"/>
              <a:t>Hotmail</a:t>
            </a:r>
            <a:r>
              <a:rPr lang="ar-SY" sz="2200" dirty="0"/>
              <a:t> توفير البريد الالكتروني</a:t>
            </a:r>
            <a:r>
              <a:rPr lang="ar-SA" sz="2200" dirty="0"/>
              <a:t> للجمهور العام </a:t>
            </a:r>
            <a:r>
              <a:rPr lang="ar-SY" sz="2200" dirty="0"/>
              <a:t>حيث يمكن</a:t>
            </a:r>
            <a:r>
              <a:rPr lang="ar-SA" sz="2200" dirty="0"/>
              <a:t> الوصول إلى البريد الإلكتروني مع </a:t>
            </a:r>
            <a:r>
              <a:rPr lang="en-US" sz="2200" dirty="0"/>
              <a:t>2 </a:t>
            </a:r>
            <a:r>
              <a:rPr lang="ar-SA" sz="2200" dirty="0"/>
              <a:t> ميجابايت من مساحة التخزين مجانًا.</a:t>
            </a:r>
            <a:endParaRPr lang="ar-SY" sz="2200" dirty="0"/>
          </a:p>
          <a:p>
            <a:pPr algn="just" rtl="1">
              <a:lnSpc>
                <a:spcPct val="150000"/>
              </a:lnSpc>
            </a:pPr>
            <a:endParaRPr lang="en-US" sz="2200" dirty="0"/>
          </a:p>
        </p:txBody>
      </p:sp>
      <p:sp>
        <p:nvSpPr>
          <p:cNvPr id="6" name="مربع نص 5">
            <a:extLst>
              <a:ext uri="{FF2B5EF4-FFF2-40B4-BE49-F238E27FC236}">
                <a16:creationId xmlns:a16="http://schemas.microsoft.com/office/drawing/2014/main" id="{7F98E136-FB5B-391A-2C7B-875AF6A4006D}"/>
              </a:ext>
            </a:extLst>
          </p:cNvPr>
          <p:cNvSpPr txBox="1"/>
          <p:nvPr/>
        </p:nvSpPr>
        <p:spPr>
          <a:xfrm>
            <a:off x="1018804" y="384430"/>
            <a:ext cx="9106250" cy="584775"/>
          </a:xfrm>
          <a:prstGeom prst="rect">
            <a:avLst/>
          </a:prstGeom>
          <a:noFill/>
        </p:spPr>
        <p:txBody>
          <a:bodyPr wrap="square" rtlCol="0">
            <a:spAutoFit/>
          </a:bodyPr>
          <a:lstStyle/>
          <a:p>
            <a:pPr algn="ctr" rtl="1"/>
            <a:r>
              <a:rPr lang="en-US" sz="3200" b="1" dirty="0">
                <a:solidFill>
                  <a:srgbClr val="00AEEF"/>
                </a:solidFill>
              </a:rPr>
              <a:t>Hotmail</a:t>
            </a:r>
            <a:r>
              <a:rPr lang="ar-SY" sz="3200" b="1" dirty="0">
                <a:solidFill>
                  <a:srgbClr val="00AEEF"/>
                </a:solidFill>
              </a:rPr>
              <a:t> نفذت أول حملة تسويق فيروسي</a:t>
            </a:r>
            <a:endParaRPr lang="en-US" dirty="0">
              <a:solidFill>
                <a:schemeClr val="bg1"/>
              </a:solidFill>
            </a:endParaRPr>
          </a:p>
        </p:txBody>
      </p:sp>
      <p:pic>
        <p:nvPicPr>
          <p:cNvPr id="4" name="صورة 3" descr="صورة تحتوي على شعار, اللون البرتقالي, التصميم&#10;&#10;قد يكون المحتوى الذي تم إنشاؤه بواسطة الذكاء الاصطناعي غير صحيح.">
            <a:extLst>
              <a:ext uri="{FF2B5EF4-FFF2-40B4-BE49-F238E27FC236}">
                <a16:creationId xmlns:a16="http://schemas.microsoft.com/office/drawing/2014/main" id="{9A4423DB-2192-F862-2C4D-961D867E70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244834"/>
            <a:ext cx="5722343" cy="3189014"/>
          </a:xfrm>
          <a:prstGeom prst="rect">
            <a:avLst/>
          </a:prstGeom>
        </p:spPr>
      </p:pic>
    </p:spTree>
    <p:extLst>
      <p:ext uri="{BB962C8B-B14F-4D97-AF65-F5344CB8AC3E}">
        <p14:creationId xmlns:p14="http://schemas.microsoft.com/office/powerpoint/2010/main" val="13209111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77AAF-28CB-FB59-23BD-B03F14137F1B}"/>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8C489DC6-D018-1B1B-7B8C-A08AE471EAFC}"/>
              </a:ext>
            </a:extLst>
          </p:cNvPr>
          <p:cNvSpPr/>
          <p:nvPr/>
        </p:nvSpPr>
        <p:spPr>
          <a:xfrm>
            <a:off x="6096000" y="1814944"/>
            <a:ext cx="6096000" cy="5043056"/>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E04363CA-FD46-527E-391D-C73F075F3FF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B04237D-443A-CFA0-D5B5-F3BB202F77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431A71A3-4EFA-354C-4C65-183BC0C425AE}"/>
              </a:ext>
            </a:extLst>
          </p:cNvPr>
          <p:cNvSpPr txBox="1"/>
          <p:nvPr/>
        </p:nvSpPr>
        <p:spPr>
          <a:xfrm>
            <a:off x="6180083" y="2044821"/>
            <a:ext cx="5825806" cy="3871701"/>
          </a:xfrm>
          <a:prstGeom prst="rect">
            <a:avLst/>
          </a:prstGeom>
          <a:noFill/>
        </p:spPr>
        <p:txBody>
          <a:bodyPr wrap="square" rtlCol="1">
            <a:spAutoFit/>
          </a:bodyPr>
          <a:lstStyle/>
          <a:p>
            <a:pPr algn="just" rtl="1">
              <a:lnSpc>
                <a:spcPct val="150000"/>
              </a:lnSpc>
            </a:pPr>
            <a:r>
              <a:rPr lang="ar-SY" sz="2400" dirty="0"/>
              <a:t>وبذلك </a:t>
            </a:r>
            <a:r>
              <a:rPr lang="ar-SA" sz="2400" dirty="0"/>
              <a:t>أحدثت ثورة شاملة في مفهوم البريد الإلكتروني. </a:t>
            </a:r>
            <a:r>
              <a:rPr lang="ar-SY" sz="2400" dirty="0"/>
              <a:t>حيث أصبح بإمكان أي شخص استخدام </a:t>
            </a:r>
            <a:r>
              <a:rPr lang="ar-SA" sz="2400" dirty="0"/>
              <a:t>بريد إلكتروني من أي جهاز كمبيوتر في العالم.</a:t>
            </a:r>
            <a:endParaRPr lang="ar-SY" sz="2400" dirty="0"/>
          </a:p>
          <a:p>
            <a:pPr algn="just" rtl="1">
              <a:lnSpc>
                <a:spcPct val="150000"/>
              </a:lnSpc>
            </a:pPr>
            <a:r>
              <a:rPr lang="ar-SY" sz="2400" dirty="0"/>
              <a:t>ولكن كان التحدي الأكبر أمام </a:t>
            </a:r>
            <a:r>
              <a:rPr lang="en-US" sz="2400" dirty="0"/>
              <a:t>Hotmail </a:t>
            </a:r>
            <a:r>
              <a:rPr lang="ar-SY" sz="2400" dirty="0"/>
              <a:t>هو ترويج خدمة البريد الالكتروني  بشكل واسع وبتكلفة منخفضة كونها كانت شركة محدودة التمويل.</a:t>
            </a:r>
            <a:endParaRPr lang="en-US" sz="2400" dirty="0"/>
          </a:p>
          <a:p>
            <a:pPr algn="just" rtl="1">
              <a:lnSpc>
                <a:spcPct val="150000"/>
              </a:lnSpc>
            </a:pPr>
            <a:endParaRPr lang="en-US" sz="2200" dirty="0"/>
          </a:p>
        </p:txBody>
      </p:sp>
      <p:sp>
        <p:nvSpPr>
          <p:cNvPr id="6" name="مربع نص 5">
            <a:extLst>
              <a:ext uri="{FF2B5EF4-FFF2-40B4-BE49-F238E27FC236}">
                <a16:creationId xmlns:a16="http://schemas.microsoft.com/office/drawing/2014/main" id="{1C7861BE-B674-14F3-64FA-B3128B734A2B}"/>
              </a:ext>
            </a:extLst>
          </p:cNvPr>
          <p:cNvSpPr txBox="1"/>
          <p:nvPr/>
        </p:nvSpPr>
        <p:spPr>
          <a:xfrm>
            <a:off x="1018804" y="384430"/>
            <a:ext cx="9106250" cy="584775"/>
          </a:xfrm>
          <a:prstGeom prst="rect">
            <a:avLst/>
          </a:prstGeom>
          <a:noFill/>
        </p:spPr>
        <p:txBody>
          <a:bodyPr wrap="square" rtlCol="0">
            <a:spAutoFit/>
          </a:bodyPr>
          <a:lstStyle/>
          <a:p>
            <a:pPr algn="ctr" rtl="1"/>
            <a:r>
              <a:rPr lang="en-US" sz="3200" b="1" dirty="0">
                <a:solidFill>
                  <a:srgbClr val="00AEEF"/>
                </a:solidFill>
              </a:rPr>
              <a:t>Hotmail</a:t>
            </a:r>
            <a:r>
              <a:rPr lang="ar-SY" sz="3200" b="1" dirty="0">
                <a:solidFill>
                  <a:srgbClr val="00AEEF"/>
                </a:solidFill>
              </a:rPr>
              <a:t> نفذت أول حملة تسويق فيروسي</a:t>
            </a:r>
            <a:endParaRPr lang="en-US" dirty="0">
              <a:solidFill>
                <a:schemeClr val="bg1"/>
              </a:solidFill>
            </a:endParaRPr>
          </a:p>
        </p:txBody>
      </p:sp>
      <p:pic>
        <p:nvPicPr>
          <p:cNvPr id="3" name="صورة 2">
            <a:extLst>
              <a:ext uri="{FF2B5EF4-FFF2-40B4-BE49-F238E27FC236}">
                <a16:creationId xmlns:a16="http://schemas.microsoft.com/office/drawing/2014/main" id="{086E833D-30F2-3573-B721-3D0524BF3B8A}"/>
              </a:ext>
            </a:extLst>
          </p:cNvPr>
          <p:cNvPicPr>
            <a:picLocks noChangeAspect="1"/>
          </p:cNvPicPr>
          <p:nvPr/>
        </p:nvPicPr>
        <p:blipFill>
          <a:blip r:embed="rId4"/>
          <a:stretch>
            <a:fillRect/>
          </a:stretch>
        </p:blipFill>
        <p:spPr>
          <a:xfrm>
            <a:off x="0" y="2647043"/>
            <a:ext cx="5886975" cy="3378858"/>
          </a:xfrm>
          <a:prstGeom prst="rect">
            <a:avLst/>
          </a:prstGeom>
        </p:spPr>
      </p:pic>
    </p:spTree>
    <p:extLst>
      <p:ext uri="{BB962C8B-B14F-4D97-AF65-F5344CB8AC3E}">
        <p14:creationId xmlns:p14="http://schemas.microsoft.com/office/powerpoint/2010/main" val="18427388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5971309" y="1767156"/>
            <a:ext cx="6220691" cy="509084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1F762BF-3B65-98F2-E04D-D8164F8E132A}"/>
              </a:ext>
            </a:extLst>
          </p:cNvPr>
          <p:cNvSpPr txBox="1"/>
          <p:nvPr/>
        </p:nvSpPr>
        <p:spPr>
          <a:xfrm>
            <a:off x="6220691" y="2149019"/>
            <a:ext cx="5971309" cy="4610365"/>
          </a:xfrm>
          <a:prstGeom prst="rect">
            <a:avLst/>
          </a:prstGeom>
          <a:noFill/>
        </p:spPr>
        <p:txBody>
          <a:bodyPr wrap="square" rtlCol="1">
            <a:spAutoFit/>
          </a:bodyPr>
          <a:lstStyle/>
          <a:p>
            <a:pPr algn="just" rtl="1">
              <a:lnSpc>
                <a:spcPct val="150000"/>
              </a:lnSpc>
            </a:pPr>
            <a:r>
              <a:rPr lang="ar-SY" sz="2200" dirty="0"/>
              <a:t>قامت شركة </a:t>
            </a:r>
            <a:r>
              <a:rPr lang="en-US" sz="2200" dirty="0"/>
              <a:t>Hotmail</a:t>
            </a:r>
            <a:r>
              <a:rPr lang="ar-SY" sz="2200" dirty="0"/>
              <a:t> بإضافة جملة واحدة في نهاية كل رسالة بريد الكتروني يتم إرساله عبر </a:t>
            </a:r>
            <a:r>
              <a:rPr lang="en-US" sz="2200" dirty="0"/>
              <a:t>Hotmail</a:t>
            </a:r>
            <a:r>
              <a:rPr lang="ar-SY" sz="2200" dirty="0"/>
              <a:t> وكانت العبارة: </a:t>
            </a:r>
          </a:p>
          <a:p>
            <a:pPr algn="just">
              <a:lnSpc>
                <a:spcPct val="150000"/>
              </a:lnSpc>
            </a:pPr>
            <a:r>
              <a:rPr lang="en-US" sz="2200" dirty="0"/>
              <a:t>“I love you. Get your free e-mail at Hotmail”</a:t>
            </a:r>
          </a:p>
          <a:p>
            <a:pPr algn="just" rtl="1">
              <a:lnSpc>
                <a:spcPct val="150000"/>
              </a:lnSpc>
            </a:pPr>
            <a:r>
              <a:rPr lang="ar-SY" sz="2200" dirty="0"/>
              <a:t>"أحبك. احصل على بريد الكتروني مجاني من </a:t>
            </a:r>
            <a:r>
              <a:rPr lang="en-US" sz="2200" dirty="0"/>
              <a:t>Hotmail</a:t>
            </a:r>
            <a:r>
              <a:rPr lang="ar-SY" sz="2200" dirty="0"/>
              <a:t>" </a:t>
            </a:r>
          </a:p>
          <a:p>
            <a:pPr algn="just" rtl="1">
              <a:lnSpc>
                <a:spcPct val="150000"/>
              </a:lnSpc>
            </a:pPr>
            <a:r>
              <a:rPr lang="ar-SY" sz="2200" dirty="0"/>
              <a:t>وكانت كلمة </a:t>
            </a:r>
            <a:r>
              <a:rPr lang="en-US" sz="2200" dirty="0"/>
              <a:t>Hotmail</a:t>
            </a:r>
            <a:r>
              <a:rPr lang="ar-SY" sz="2200" dirty="0"/>
              <a:t> كرابط نصي بمجرد الضغط عليها يتم تحويل المستخدم إلى صفحة إنشاء حساب  </a:t>
            </a:r>
            <a:r>
              <a:rPr lang="en-US" sz="2200" dirty="0"/>
              <a:t>Hotmail</a:t>
            </a:r>
            <a:r>
              <a:rPr lang="ar-SY" sz="2200" dirty="0"/>
              <a:t> وبشكل مجاني. </a:t>
            </a:r>
          </a:p>
          <a:p>
            <a:pPr algn="r" rtl="1">
              <a:lnSpc>
                <a:spcPct val="150000"/>
              </a:lnSpc>
            </a:pPr>
            <a:endParaRPr lang="ar-SY" sz="2200" dirty="0"/>
          </a:p>
          <a:p>
            <a:pPr algn="r" rtl="1">
              <a:lnSpc>
                <a:spcPct val="150000"/>
              </a:lnSpc>
            </a:pPr>
            <a:endParaRPr lang="en-US" sz="2200" dirty="0"/>
          </a:p>
        </p:txBody>
      </p:sp>
      <p:pic>
        <p:nvPicPr>
          <p:cNvPr id="4" name="صورة 3">
            <a:extLst>
              <a:ext uri="{FF2B5EF4-FFF2-40B4-BE49-F238E27FC236}">
                <a16:creationId xmlns:a16="http://schemas.microsoft.com/office/drawing/2014/main" id="{05CC1B31-1E3E-388F-C8CB-5C321444221D}"/>
              </a:ext>
            </a:extLst>
          </p:cNvPr>
          <p:cNvPicPr>
            <a:picLocks noChangeAspect="1"/>
          </p:cNvPicPr>
          <p:nvPr/>
        </p:nvPicPr>
        <p:blipFill>
          <a:blip r:embed="rId4"/>
          <a:stretch>
            <a:fillRect/>
          </a:stretch>
        </p:blipFill>
        <p:spPr>
          <a:xfrm>
            <a:off x="129830" y="2878400"/>
            <a:ext cx="5525536" cy="1572246"/>
          </a:xfrm>
          <a:prstGeom prst="rect">
            <a:avLst/>
          </a:prstGeom>
        </p:spPr>
      </p:pic>
      <p:sp>
        <p:nvSpPr>
          <p:cNvPr id="5" name="مربع نص 4">
            <a:extLst>
              <a:ext uri="{FF2B5EF4-FFF2-40B4-BE49-F238E27FC236}">
                <a16:creationId xmlns:a16="http://schemas.microsoft.com/office/drawing/2014/main" id="{F1B9B6B2-347A-510F-F348-9DC1A1B0DFEE}"/>
              </a:ext>
            </a:extLst>
          </p:cNvPr>
          <p:cNvSpPr txBox="1"/>
          <p:nvPr/>
        </p:nvSpPr>
        <p:spPr>
          <a:xfrm>
            <a:off x="1018804" y="384430"/>
            <a:ext cx="9106250" cy="584775"/>
          </a:xfrm>
          <a:prstGeom prst="rect">
            <a:avLst/>
          </a:prstGeom>
          <a:noFill/>
        </p:spPr>
        <p:txBody>
          <a:bodyPr wrap="square" rtlCol="0">
            <a:spAutoFit/>
          </a:bodyPr>
          <a:lstStyle/>
          <a:p>
            <a:pPr algn="ctr" rtl="1"/>
            <a:r>
              <a:rPr lang="en-US" sz="3200" b="1" dirty="0">
                <a:solidFill>
                  <a:srgbClr val="00AEEF"/>
                </a:solidFill>
              </a:rPr>
              <a:t>Hotmail</a:t>
            </a:r>
            <a:r>
              <a:rPr lang="ar-SY" sz="3200" b="1" dirty="0">
                <a:solidFill>
                  <a:srgbClr val="00AEEF"/>
                </a:solidFill>
              </a:rPr>
              <a:t> نفذت أول حملة تسويق فيروسي</a:t>
            </a:r>
            <a:endParaRPr lang="en-US" dirty="0">
              <a:solidFill>
                <a:schemeClr val="bg1"/>
              </a:solidFill>
            </a:endParaRPr>
          </a:p>
        </p:txBody>
      </p:sp>
    </p:spTree>
    <p:extLst>
      <p:ext uri="{BB962C8B-B14F-4D97-AF65-F5344CB8AC3E}">
        <p14:creationId xmlns:p14="http://schemas.microsoft.com/office/powerpoint/2010/main" val="3240571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12027" y="1767156"/>
            <a:ext cx="12155910" cy="424571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AE" dirty="0"/>
              <a:t>  </a:t>
            </a:r>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1F762BF-3B65-98F2-E04D-D8164F8E132A}"/>
              </a:ext>
            </a:extLst>
          </p:cNvPr>
          <p:cNvSpPr txBox="1"/>
          <p:nvPr/>
        </p:nvSpPr>
        <p:spPr>
          <a:xfrm>
            <a:off x="0" y="2151311"/>
            <a:ext cx="11666674" cy="4102533"/>
          </a:xfrm>
          <a:prstGeom prst="rect">
            <a:avLst/>
          </a:prstGeom>
          <a:noFill/>
        </p:spPr>
        <p:txBody>
          <a:bodyPr wrap="square" rtlCol="1">
            <a:spAutoFit/>
          </a:bodyPr>
          <a:lstStyle/>
          <a:p>
            <a:pPr algn="just" rtl="1">
              <a:lnSpc>
                <a:spcPct val="150000"/>
              </a:lnSpc>
            </a:pPr>
            <a:r>
              <a:rPr lang="ar-SY" sz="2200" dirty="0"/>
              <a:t>هذه العبارة البسيطة التي استخدمتها </a:t>
            </a:r>
            <a:r>
              <a:rPr lang="en-US" sz="2200" dirty="0"/>
              <a:t>Hotmail</a:t>
            </a:r>
            <a:r>
              <a:rPr lang="ar-SY" sz="2200" dirty="0"/>
              <a:t> حفزت المستخدمين بشكل كبير على إنشاء البريد الالكتروني وذلك لعدة أسباب:</a:t>
            </a:r>
          </a:p>
          <a:p>
            <a:pPr algn="just" rtl="1">
              <a:lnSpc>
                <a:spcPct val="150000"/>
              </a:lnSpc>
            </a:pPr>
            <a:r>
              <a:rPr lang="ar-SY" sz="2200" dirty="0"/>
              <a:t>-عبارة لطيفة وجذابة وبسيطة.</a:t>
            </a:r>
          </a:p>
          <a:p>
            <a:pPr algn="just" rtl="1">
              <a:lnSpc>
                <a:spcPct val="150000"/>
              </a:lnSpc>
            </a:pPr>
            <a:r>
              <a:rPr lang="ar-SY" sz="2200" dirty="0"/>
              <a:t>-تتضمن قيمة عالية للعميل وهي الحصول على بريد الكتروني وبشكل مجاني وفي ذلك الوقت لم يكن الأمر متاحاً للعامة.</a:t>
            </a:r>
          </a:p>
          <a:p>
            <a:pPr algn="just" rtl="1">
              <a:lnSpc>
                <a:spcPct val="150000"/>
              </a:lnSpc>
            </a:pPr>
            <a:r>
              <a:rPr lang="ar-SY" sz="2200" dirty="0"/>
              <a:t>-انتقلت الرسالة من خلال مستخدمي </a:t>
            </a:r>
            <a:r>
              <a:rPr lang="en-US" sz="2200" dirty="0"/>
              <a:t>Hotmail</a:t>
            </a:r>
            <a:r>
              <a:rPr lang="ar-SY" sz="2200" dirty="0"/>
              <a:t> الأوائل الذين استخدموا بريدها الالكتروني وبمجرد وصول الرسالة إلى المستقبل أصبح بإمكان المستخدم إنشاء البريد الالكتروني وبنفس الوقت المستخدمين عندما أنشئوا حسابات مجانية وأرسلوا رسائل عبر </a:t>
            </a:r>
            <a:r>
              <a:rPr lang="en-US" sz="2200" dirty="0"/>
              <a:t>Hotmail</a:t>
            </a:r>
            <a:r>
              <a:rPr lang="ar-SY" sz="2200" dirty="0"/>
              <a:t> وصلت هذه العبارة في رسائلهم المرسلة عبر </a:t>
            </a:r>
            <a:r>
              <a:rPr lang="en-US" sz="2200" dirty="0"/>
              <a:t>Hotmail</a:t>
            </a:r>
            <a:r>
              <a:rPr lang="ar-SY" sz="2200" dirty="0"/>
              <a:t> وبذلك حققت الحملة انتشار واسع </a:t>
            </a:r>
            <a:endParaRPr lang="en-US" sz="2200" dirty="0"/>
          </a:p>
          <a:p>
            <a:pPr algn="just" rtl="1">
              <a:lnSpc>
                <a:spcPct val="150000"/>
              </a:lnSpc>
            </a:pPr>
            <a:endParaRPr lang="en-US" sz="2200" b="1" dirty="0"/>
          </a:p>
          <a:p>
            <a:pPr lvl="0" algn="just" rtl="1">
              <a:lnSpc>
                <a:spcPct val="150000"/>
              </a:lnSpc>
            </a:pPr>
            <a:endParaRPr lang="en-US" sz="2200" b="1" dirty="0"/>
          </a:p>
        </p:txBody>
      </p:sp>
      <p:sp>
        <p:nvSpPr>
          <p:cNvPr id="2" name="مربع نص 1">
            <a:extLst>
              <a:ext uri="{FF2B5EF4-FFF2-40B4-BE49-F238E27FC236}">
                <a16:creationId xmlns:a16="http://schemas.microsoft.com/office/drawing/2014/main" id="{D3DB43AA-3DF1-8FB4-05FF-20C6C1F020A7}"/>
              </a:ext>
            </a:extLst>
          </p:cNvPr>
          <p:cNvSpPr txBox="1"/>
          <p:nvPr/>
        </p:nvSpPr>
        <p:spPr>
          <a:xfrm>
            <a:off x="1018804" y="384430"/>
            <a:ext cx="9106250" cy="584775"/>
          </a:xfrm>
          <a:prstGeom prst="rect">
            <a:avLst/>
          </a:prstGeom>
          <a:noFill/>
        </p:spPr>
        <p:txBody>
          <a:bodyPr wrap="square" rtlCol="0">
            <a:spAutoFit/>
          </a:bodyPr>
          <a:lstStyle/>
          <a:p>
            <a:pPr algn="ctr" rtl="1"/>
            <a:r>
              <a:rPr lang="en-US" sz="3200" b="1" dirty="0">
                <a:solidFill>
                  <a:srgbClr val="00AEEF"/>
                </a:solidFill>
              </a:rPr>
              <a:t>Hotmail</a:t>
            </a:r>
            <a:r>
              <a:rPr lang="ar-SY" sz="3200" b="1" dirty="0">
                <a:solidFill>
                  <a:srgbClr val="00AEEF"/>
                </a:solidFill>
              </a:rPr>
              <a:t> نفذت أول حملة تسويق فيروسي</a:t>
            </a:r>
            <a:endParaRPr lang="en-US" dirty="0">
              <a:solidFill>
                <a:schemeClr val="bg1"/>
              </a:solidFill>
            </a:endParaRPr>
          </a:p>
        </p:txBody>
      </p:sp>
    </p:spTree>
    <p:extLst>
      <p:ext uri="{BB962C8B-B14F-4D97-AF65-F5344CB8AC3E}">
        <p14:creationId xmlns:p14="http://schemas.microsoft.com/office/powerpoint/2010/main" val="18822030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مربع نص 10">
            <a:extLst>
              <a:ext uri="{FF2B5EF4-FFF2-40B4-BE49-F238E27FC236}">
                <a16:creationId xmlns:a16="http://schemas.microsoft.com/office/drawing/2014/main" id="{CF5ACEFB-2791-2E98-D3B7-D5AA6CC4F450}"/>
              </a:ext>
            </a:extLst>
          </p:cNvPr>
          <p:cNvSpPr txBox="1"/>
          <p:nvPr/>
        </p:nvSpPr>
        <p:spPr>
          <a:xfrm>
            <a:off x="2706343" y="295905"/>
            <a:ext cx="6153150" cy="751488"/>
          </a:xfrm>
          <a:prstGeom prst="rect">
            <a:avLst/>
          </a:prstGeom>
          <a:noFill/>
        </p:spPr>
        <p:txBody>
          <a:bodyPr wrap="square">
            <a:spAutoFit/>
          </a:bodyPr>
          <a:lstStyle/>
          <a:p>
            <a:pPr lvl="0" algn="ctr" rtl="1">
              <a:lnSpc>
                <a:spcPct val="150000"/>
              </a:lnSpc>
            </a:pPr>
            <a:r>
              <a:rPr lang="ar-SY" sz="3200" b="1" dirty="0">
                <a:solidFill>
                  <a:srgbClr val="00AEEF"/>
                </a:solidFill>
              </a:rPr>
              <a:t>نتائج حملة </a:t>
            </a:r>
            <a:r>
              <a:rPr lang="en-US" sz="3200" b="1" dirty="0">
                <a:solidFill>
                  <a:srgbClr val="00AEEF"/>
                </a:solidFill>
              </a:rPr>
              <a:t>Hotmail</a:t>
            </a:r>
          </a:p>
        </p:txBody>
      </p:sp>
      <p:sp>
        <p:nvSpPr>
          <p:cNvPr id="12" name="مربع نص 11">
            <a:extLst>
              <a:ext uri="{FF2B5EF4-FFF2-40B4-BE49-F238E27FC236}">
                <a16:creationId xmlns:a16="http://schemas.microsoft.com/office/drawing/2014/main" id="{51F762BF-3B65-98F2-E04D-D8164F8E132A}"/>
              </a:ext>
            </a:extLst>
          </p:cNvPr>
          <p:cNvSpPr txBox="1"/>
          <p:nvPr/>
        </p:nvSpPr>
        <p:spPr>
          <a:xfrm>
            <a:off x="1" y="2023197"/>
            <a:ext cx="12192000" cy="3086871"/>
          </a:xfrm>
          <a:prstGeom prst="rect">
            <a:avLst/>
          </a:prstGeom>
          <a:solidFill>
            <a:schemeClr val="bg1"/>
          </a:solidFill>
        </p:spPr>
        <p:txBody>
          <a:bodyPr wrap="square" rtlCol="1">
            <a:spAutoFit/>
          </a:bodyPr>
          <a:lstStyle/>
          <a:p>
            <a:pPr algn="just" rtl="1">
              <a:lnSpc>
                <a:spcPct val="150000"/>
              </a:lnSpc>
            </a:pPr>
            <a:r>
              <a:rPr lang="ar-SY" sz="2200" b="1" dirty="0"/>
              <a:t>نتائج الحملة: </a:t>
            </a:r>
          </a:p>
          <a:p>
            <a:pPr algn="just" rtl="1">
              <a:lnSpc>
                <a:spcPct val="150000"/>
              </a:lnSpc>
            </a:pPr>
            <a:r>
              <a:rPr lang="ar-SY" sz="2200" dirty="0"/>
              <a:t>-وصلت </a:t>
            </a:r>
            <a:r>
              <a:rPr lang="en-US" sz="2200" dirty="0"/>
              <a:t>Hotmail</a:t>
            </a:r>
            <a:r>
              <a:rPr lang="ar-SY" sz="2200" dirty="0"/>
              <a:t> إلى </a:t>
            </a:r>
            <a:r>
              <a:rPr lang="en-US" sz="2200" dirty="0"/>
              <a:t>1.5</a:t>
            </a:r>
            <a:r>
              <a:rPr lang="ar-SY" sz="2200" dirty="0"/>
              <a:t> مليون مستخدم جديد للبريد الالكتروني خلال شهر ونصف فقط. </a:t>
            </a:r>
          </a:p>
          <a:p>
            <a:pPr algn="just" rtl="1">
              <a:lnSpc>
                <a:spcPct val="150000"/>
              </a:lnSpc>
            </a:pPr>
            <a:r>
              <a:rPr lang="ar-SY" sz="2200" dirty="0"/>
              <a:t>-كانت تكلفة الحملة </a:t>
            </a:r>
            <a:r>
              <a:rPr lang="en-US" sz="2200" dirty="0"/>
              <a:t>0</a:t>
            </a:r>
            <a:r>
              <a:rPr lang="ar-SY" sz="2200" dirty="0"/>
              <a:t> دولار حيث أنها روجت الخدمة من خلال عملائها دون أن تدفع أي مبالغ لإجراء الحملات الإعلانية </a:t>
            </a:r>
          </a:p>
          <a:p>
            <a:pPr algn="just" rtl="1">
              <a:lnSpc>
                <a:spcPct val="150000"/>
              </a:lnSpc>
            </a:pPr>
            <a:r>
              <a:rPr lang="ar-SY" sz="2200" dirty="0"/>
              <a:t>-بعد انتشار </a:t>
            </a:r>
            <a:r>
              <a:rPr lang="en-US" sz="2200" dirty="0"/>
              <a:t>Hotmail</a:t>
            </a:r>
            <a:r>
              <a:rPr lang="ar-SY" sz="2200" dirty="0"/>
              <a:t> الواسع قامت شركة مايكروسوفت العالمية بالاستحواذ عليها مقابل </a:t>
            </a:r>
            <a:r>
              <a:rPr lang="en-US" sz="2200" dirty="0"/>
              <a:t>400</a:t>
            </a:r>
            <a:r>
              <a:rPr lang="ar-SY" sz="2200" dirty="0"/>
              <a:t> مليون دولار وهو رقم ضخم جداً في تلك الفترة في عالم ريادة الأعمال والشركات الناشئة. </a:t>
            </a:r>
            <a:endParaRPr lang="en-US" sz="2200" dirty="0"/>
          </a:p>
          <a:p>
            <a:pPr algn="just" rtl="1">
              <a:lnSpc>
                <a:spcPct val="150000"/>
              </a:lnSpc>
            </a:pPr>
            <a:endParaRPr lang="en-US" sz="2200" dirty="0"/>
          </a:p>
        </p:txBody>
      </p:sp>
    </p:spTree>
    <p:extLst>
      <p:ext uri="{BB962C8B-B14F-4D97-AF65-F5344CB8AC3E}">
        <p14:creationId xmlns:p14="http://schemas.microsoft.com/office/powerpoint/2010/main" val="6373250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409AE-7CB7-EB36-8E3A-19BBD7D448A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BA18405-7910-1A67-2AE1-64D464E626D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343A10D-F797-FD13-BF06-DD178FD446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996BFF93-363C-03F4-BD9E-1FB42CF766C4}"/>
              </a:ext>
            </a:extLst>
          </p:cNvPr>
          <p:cNvSpPr/>
          <p:nvPr/>
        </p:nvSpPr>
        <p:spPr>
          <a:xfrm>
            <a:off x="0" y="221944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0408B543-D9A0-EDFC-2A0F-0738AC11B56A}"/>
              </a:ext>
            </a:extLst>
          </p:cNvPr>
          <p:cNvSpPr txBox="1"/>
          <p:nvPr/>
        </p:nvSpPr>
        <p:spPr>
          <a:xfrm>
            <a:off x="429198" y="2529011"/>
            <a:ext cx="11333601" cy="2576859"/>
          </a:xfrm>
          <a:prstGeom prst="rect">
            <a:avLst/>
          </a:prstGeom>
          <a:noFill/>
        </p:spPr>
        <p:txBody>
          <a:bodyPr wrap="square" rtlCol="0">
            <a:spAutoFit/>
          </a:bodyPr>
          <a:lstStyle/>
          <a:p>
            <a:pPr algn="just" rtl="1">
              <a:lnSpc>
                <a:spcPct val="150000"/>
              </a:lnSpc>
            </a:pPr>
            <a:r>
              <a:rPr lang="ar-SY" sz="2200" dirty="0"/>
              <a:t>المحتوى الإبداعي هو محتوى يتضمن حداثة وفكرة مختلفة وجديدة ولا يمكن أن يتوقعها الجمهور وبالتأكيد المحتوى الإبداعي هو محتوى مرشح لأن يكون محتوى فيروسي ولكن ليس بالضرورة أن يكون المحتوى الإبداعي فيروسي حيث أن المحتوى الفيروسي هو المحتوى الذي ينتشر بسرعة بين المستخدمين من خلال المشاركات الكبيرة لهذا المحتوى من قبل المستخدمين، ويمكن أن تنشر العلامة التجارية منشور عادي ولا يتضمن أي عنصر إبداعي ولكن يتضمن عرض سعري جذاب وهذا المنشور ينتشر بسرعة كبيرة وينتقل بسرعة كبيرة ليصبح منشوراً فيروسياً. </a:t>
            </a:r>
            <a:endParaRPr lang="en-US" sz="2200" dirty="0"/>
          </a:p>
        </p:txBody>
      </p:sp>
      <p:sp>
        <p:nvSpPr>
          <p:cNvPr id="7" name="مربع نص 6">
            <a:extLst>
              <a:ext uri="{FF2B5EF4-FFF2-40B4-BE49-F238E27FC236}">
                <a16:creationId xmlns:a16="http://schemas.microsoft.com/office/drawing/2014/main" id="{76DF70FE-D046-51FA-90CC-679650E52717}"/>
              </a:ext>
            </a:extLst>
          </p:cNvPr>
          <p:cNvSpPr txBox="1"/>
          <p:nvPr/>
        </p:nvSpPr>
        <p:spPr>
          <a:xfrm>
            <a:off x="2682063" y="357727"/>
            <a:ext cx="5444398" cy="1077218"/>
          </a:xfrm>
          <a:prstGeom prst="rect">
            <a:avLst/>
          </a:prstGeom>
          <a:noFill/>
        </p:spPr>
        <p:txBody>
          <a:bodyPr wrap="square" rtlCol="0">
            <a:spAutoFit/>
          </a:bodyPr>
          <a:lstStyle/>
          <a:p>
            <a:pPr algn="ctr" rtl="1"/>
            <a:r>
              <a:rPr lang="ar-SY" sz="3200" b="1" dirty="0">
                <a:solidFill>
                  <a:srgbClr val="00AEEF"/>
                </a:solidFill>
              </a:rPr>
              <a:t>هل التسويق الفيروسي يعني المحتوى الإبداعي؟</a:t>
            </a:r>
            <a:endParaRPr lang="en-US" dirty="0">
              <a:solidFill>
                <a:schemeClr val="bg1"/>
              </a:solidFill>
            </a:endParaRPr>
          </a:p>
        </p:txBody>
      </p:sp>
    </p:spTree>
    <p:extLst>
      <p:ext uri="{BB962C8B-B14F-4D97-AF65-F5344CB8AC3E}">
        <p14:creationId xmlns:p14="http://schemas.microsoft.com/office/powerpoint/2010/main" val="36634676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11A08-576E-C746-FF3F-17EA04A542DF}"/>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873F8C8A-FA08-E470-86EE-AE120DC59AFD}"/>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3711C491-5516-6472-BEF8-511A9C2E74F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C9E3DB7-0EB7-0007-9BA6-09430C20E0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6D29F36A-B57D-B990-8274-C2CD12A7C239}"/>
              </a:ext>
            </a:extLst>
          </p:cNvPr>
          <p:cNvSpPr txBox="1"/>
          <p:nvPr/>
        </p:nvSpPr>
        <p:spPr>
          <a:xfrm>
            <a:off x="2967508" y="2407729"/>
            <a:ext cx="5979164" cy="1081002"/>
          </a:xfrm>
          <a:prstGeom prst="rect">
            <a:avLst/>
          </a:prstGeom>
          <a:noFill/>
        </p:spPr>
        <p:txBody>
          <a:bodyPr wrap="square" rtlCol="1">
            <a:spAutoFit/>
          </a:bodyPr>
          <a:lstStyle/>
          <a:p>
            <a:pPr lvl="0" algn="ctr" rtl="1">
              <a:lnSpc>
                <a:spcPct val="150000"/>
              </a:lnSpc>
            </a:pPr>
            <a:r>
              <a:rPr lang="ar-SY" sz="4800" dirty="0">
                <a:solidFill>
                  <a:schemeClr val="bg1"/>
                </a:solidFill>
              </a:rPr>
              <a:t>الحلقة الفيروسية </a:t>
            </a:r>
            <a:r>
              <a:rPr lang="en-US" sz="4800" dirty="0">
                <a:solidFill>
                  <a:schemeClr val="bg1"/>
                </a:solidFill>
              </a:rPr>
              <a:t>Viral Loop</a:t>
            </a:r>
            <a:endParaRPr lang="ar-SA" sz="4800" dirty="0">
              <a:solidFill>
                <a:schemeClr val="bg1"/>
              </a:solidFill>
            </a:endParaRPr>
          </a:p>
        </p:txBody>
      </p:sp>
    </p:spTree>
    <p:extLst>
      <p:ext uri="{BB962C8B-B14F-4D97-AF65-F5344CB8AC3E}">
        <p14:creationId xmlns:p14="http://schemas.microsoft.com/office/powerpoint/2010/main" val="26058942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6E9A2-8457-C6A8-DE42-E8F063FD629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9FF2B5B-7754-C01E-BC07-D6063798FE2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B09D5F0-EF40-BE24-50CB-46F4D2101D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CF9F21C9-06E0-A54A-3F06-8541C0505DFE}"/>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36FE0D3D-88CB-FB35-726C-B2DE8AFDF8AB}"/>
              </a:ext>
            </a:extLst>
          </p:cNvPr>
          <p:cNvSpPr txBox="1"/>
          <p:nvPr/>
        </p:nvSpPr>
        <p:spPr>
          <a:xfrm>
            <a:off x="538529" y="2250976"/>
            <a:ext cx="11333601" cy="4102533"/>
          </a:xfrm>
          <a:prstGeom prst="rect">
            <a:avLst/>
          </a:prstGeom>
          <a:noFill/>
        </p:spPr>
        <p:txBody>
          <a:bodyPr wrap="square" rtlCol="0">
            <a:spAutoFit/>
          </a:bodyPr>
          <a:lstStyle/>
          <a:p>
            <a:pPr algn="just" rtl="1">
              <a:lnSpc>
                <a:spcPct val="150000"/>
              </a:lnSpc>
            </a:pPr>
            <a:r>
              <a:rPr lang="ar-SY" sz="2200" dirty="0"/>
              <a:t>تشير الحلقة الفيروسية </a:t>
            </a:r>
            <a:r>
              <a:rPr lang="en-US" sz="2200" dirty="0"/>
              <a:t>Viral loop</a:t>
            </a:r>
            <a:r>
              <a:rPr lang="ar-SY" sz="2200" dirty="0"/>
              <a:t> إلى الانتشار المستدام للتسويق الفيروسي حيث تعتمد الحلقة الفيروسية على المشاركة على مواقع التواصل الاجتماعي وعلى التوصيات للمنتج على هذه الوسائل، فعندما يقوم أحد عملاء العلامة التجارية بشراء منتجاتها ويقوم بمشاركة منشور للعلامة التجارية على صفحته الاجتماعية ويوصي أصدقائه بتجربة هذا المنتج، فإن هذا المنشور يصل إلى أصدقائه ومتابعيه وهم بدورهم يقومون بشراء هذا المنتج وتجربته ثم يشاركون المنشور على حساباتهم الاجتماعية ويوصون به ليصل المنشور إلى مستخدمين جدد، وهكذا فإن الحلقة الفيروسية تحقق استدامة العملاء الجدد فالعملاء يشاركون تجاربهم الشرائية ليقتدي بهم عملاء جدد ثم يقوم العملاء الجدد بشراء المنتجات ومشاركتها على حساباتهم الاجتماعية، يصبح لدينا توليد عملاء جدد بشكل مستمر ومجاني حيث يتحول العملاء إلى مسوقين يقومون بالتوصية بشراء المنتج.</a:t>
            </a:r>
            <a:endParaRPr lang="en-US" sz="2200" dirty="0"/>
          </a:p>
          <a:p>
            <a:pPr algn="just" rtl="1">
              <a:lnSpc>
                <a:spcPct val="150000"/>
              </a:lnSpc>
            </a:pPr>
            <a:endParaRPr lang="en-US" sz="2200" dirty="0"/>
          </a:p>
        </p:txBody>
      </p:sp>
      <p:sp>
        <p:nvSpPr>
          <p:cNvPr id="7" name="مربع نص 6">
            <a:extLst>
              <a:ext uri="{FF2B5EF4-FFF2-40B4-BE49-F238E27FC236}">
                <a16:creationId xmlns:a16="http://schemas.microsoft.com/office/drawing/2014/main" id="{D7DD5C1A-44CB-E72A-0A06-D065AF054E82}"/>
              </a:ext>
            </a:extLst>
          </p:cNvPr>
          <p:cNvSpPr txBox="1"/>
          <p:nvPr/>
        </p:nvSpPr>
        <p:spPr>
          <a:xfrm>
            <a:off x="2682063" y="357727"/>
            <a:ext cx="5444398" cy="584775"/>
          </a:xfrm>
          <a:prstGeom prst="rect">
            <a:avLst/>
          </a:prstGeom>
          <a:noFill/>
        </p:spPr>
        <p:txBody>
          <a:bodyPr wrap="square" rtlCol="0">
            <a:spAutoFit/>
          </a:bodyPr>
          <a:lstStyle/>
          <a:p>
            <a:pPr algn="ctr" rtl="1"/>
            <a:r>
              <a:rPr lang="ar-SY" sz="3200" b="1" dirty="0">
                <a:solidFill>
                  <a:srgbClr val="00AEEF"/>
                </a:solidFill>
              </a:rPr>
              <a:t>الحلقة الفيروسية </a:t>
            </a:r>
            <a:r>
              <a:rPr lang="en-US" sz="3200" b="1" dirty="0">
                <a:solidFill>
                  <a:srgbClr val="00AEEF"/>
                </a:solidFill>
              </a:rPr>
              <a:t>Viral Loop</a:t>
            </a:r>
            <a:endParaRPr lang="en-US" dirty="0">
              <a:solidFill>
                <a:schemeClr val="bg1"/>
              </a:solidFill>
            </a:endParaRPr>
          </a:p>
        </p:txBody>
      </p:sp>
    </p:spTree>
    <p:extLst>
      <p:ext uri="{BB962C8B-B14F-4D97-AF65-F5344CB8AC3E}">
        <p14:creationId xmlns:p14="http://schemas.microsoft.com/office/powerpoint/2010/main" val="33789592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936CA-94CB-CCF9-5BC1-31D51A9FF92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14E2698-D493-AD1D-FF4E-F7A2332B5BD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5991251-F8B7-2729-3E71-56AA098FAB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id="{FAB9CEA8-510A-CC76-FF3F-842A1CEEA108}"/>
              </a:ext>
            </a:extLst>
          </p:cNvPr>
          <p:cNvSpPr txBox="1"/>
          <p:nvPr/>
        </p:nvSpPr>
        <p:spPr>
          <a:xfrm>
            <a:off x="2682063" y="357727"/>
            <a:ext cx="5444398" cy="584775"/>
          </a:xfrm>
          <a:prstGeom prst="rect">
            <a:avLst/>
          </a:prstGeom>
          <a:noFill/>
        </p:spPr>
        <p:txBody>
          <a:bodyPr wrap="square" rtlCol="0">
            <a:spAutoFit/>
          </a:bodyPr>
          <a:lstStyle/>
          <a:p>
            <a:pPr algn="ctr" rtl="1"/>
            <a:r>
              <a:rPr lang="ar-SY" sz="3200" b="1" dirty="0">
                <a:solidFill>
                  <a:srgbClr val="00AEEF"/>
                </a:solidFill>
              </a:rPr>
              <a:t>الحلقة الفيروسية </a:t>
            </a:r>
            <a:r>
              <a:rPr lang="en-US" sz="3200" b="1" dirty="0">
                <a:solidFill>
                  <a:srgbClr val="00AEEF"/>
                </a:solidFill>
              </a:rPr>
              <a:t>Viral Loop</a:t>
            </a:r>
            <a:endParaRPr lang="en-US" dirty="0">
              <a:solidFill>
                <a:schemeClr val="bg1"/>
              </a:solidFill>
            </a:endParaRPr>
          </a:p>
        </p:txBody>
      </p:sp>
      <p:pic>
        <p:nvPicPr>
          <p:cNvPr id="8" name="صورة 7" descr="صورة تحتوي على نص, لقطة شاشة, دائرة, رسم بياني&#10;&#10;قد يكون المحتوى الذي تم إنشاؤه بواسطة الذكاء الاصطناعي غير صحيح.">
            <a:extLst>
              <a:ext uri="{FF2B5EF4-FFF2-40B4-BE49-F238E27FC236}">
                <a16:creationId xmlns:a16="http://schemas.microsoft.com/office/drawing/2014/main" id="{01FADA63-3B85-9D27-4656-43C4584648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637" y="1361216"/>
            <a:ext cx="5666432" cy="5496784"/>
          </a:xfrm>
          <a:prstGeom prst="rect">
            <a:avLst/>
          </a:prstGeom>
        </p:spPr>
      </p:pic>
      <p:sp>
        <p:nvSpPr>
          <p:cNvPr id="9" name="مستطيل 8">
            <a:extLst>
              <a:ext uri="{FF2B5EF4-FFF2-40B4-BE49-F238E27FC236}">
                <a16:creationId xmlns:a16="http://schemas.microsoft.com/office/drawing/2014/main" id="{CD7A86B4-7F08-E8A1-010A-00C745692356}"/>
              </a:ext>
            </a:extLst>
          </p:cNvPr>
          <p:cNvSpPr/>
          <p:nvPr/>
        </p:nvSpPr>
        <p:spPr>
          <a:xfrm>
            <a:off x="5803069" y="1361216"/>
            <a:ext cx="6210163" cy="549678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11" name="مربع نص 10">
            <a:extLst>
              <a:ext uri="{FF2B5EF4-FFF2-40B4-BE49-F238E27FC236}">
                <a16:creationId xmlns:a16="http://schemas.microsoft.com/office/drawing/2014/main" id="{CF6534CA-2611-372A-8DF5-E0755FFCA346}"/>
              </a:ext>
            </a:extLst>
          </p:cNvPr>
          <p:cNvSpPr txBox="1"/>
          <p:nvPr/>
        </p:nvSpPr>
        <p:spPr>
          <a:xfrm>
            <a:off x="6096000" y="1912405"/>
            <a:ext cx="5780595" cy="3584379"/>
          </a:xfrm>
          <a:prstGeom prst="rect">
            <a:avLst/>
          </a:prstGeom>
          <a:noFill/>
        </p:spPr>
        <p:txBody>
          <a:bodyPr wrap="square" rtlCol="0">
            <a:spAutoFit/>
          </a:bodyPr>
          <a:lstStyle/>
          <a:p>
            <a:pPr algn="just" rtl="1">
              <a:lnSpc>
                <a:spcPct val="150000"/>
              </a:lnSpc>
            </a:pPr>
            <a:r>
              <a:rPr lang="ar-SY" sz="2200" dirty="0"/>
              <a:t>تتكون الحلقة الفيروسية بشكل عام من ثلاثة مكونات وتكون هذه المكونات متلاحقة فيما بينها لتشكل حلقة مستمرة ومستدامة:</a:t>
            </a:r>
          </a:p>
          <a:p>
            <a:pPr algn="just" rtl="1">
              <a:lnSpc>
                <a:spcPct val="150000"/>
              </a:lnSpc>
            </a:pPr>
            <a:r>
              <a:rPr lang="ar-SY" sz="2200" dirty="0"/>
              <a:t>العنصر الأول: التصرف </a:t>
            </a:r>
            <a:r>
              <a:rPr lang="en-US" sz="2200" dirty="0"/>
              <a:t>Action</a:t>
            </a:r>
            <a:r>
              <a:rPr lang="ar-SY" sz="2200" dirty="0"/>
              <a:t> المستخدم يقوم بإجراء تصرف مثل التسجيل في منصة الكترونية أو شراء منتج ويقوم بمشاركة منشور على مواقع التواصل الاجتماعي </a:t>
            </a:r>
          </a:p>
          <a:p>
            <a:pPr algn="just" rtl="1">
              <a:lnSpc>
                <a:spcPct val="150000"/>
              </a:lnSpc>
            </a:pPr>
            <a:r>
              <a:rPr lang="ar-SY" sz="2200" dirty="0"/>
              <a:t>العنصر الثاني: المخرجات </a:t>
            </a:r>
            <a:r>
              <a:rPr lang="en-US" sz="2200" dirty="0"/>
              <a:t>Outputs</a:t>
            </a:r>
            <a:r>
              <a:rPr lang="ar-SY" sz="2200" dirty="0"/>
              <a:t> المستخدم الأول يخلق قيمة للعملاء الذين جربوا هذا المنتج </a:t>
            </a:r>
          </a:p>
        </p:txBody>
      </p:sp>
    </p:spTree>
    <p:extLst>
      <p:ext uri="{BB962C8B-B14F-4D97-AF65-F5344CB8AC3E}">
        <p14:creationId xmlns:p14="http://schemas.microsoft.com/office/powerpoint/2010/main" val="8627974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F4807-C1DF-97E6-4750-C1610AC3543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E971520-91A3-BE11-0833-B2605556CCD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AF89572-9CB1-EC53-7B3C-26E4F56AEF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id="{A434F32B-CBED-5481-3037-4E75AC4D4FBF}"/>
              </a:ext>
            </a:extLst>
          </p:cNvPr>
          <p:cNvSpPr txBox="1"/>
          <p:nvPr/>
        </p:nvSpPr>
        <p:spPr>
          <a:xfrm>
            <a:off x="2682063" y="357727"/>
            <a:ext cx="5444398" cy="584775"/>
          </a:xfrm>
          <a:prstGeom prst="rect">
            <a:avLst/>
          </a:prstGeom>
          <a:noFill/>
        </p:spPr>
        <p:txBody>
          <a:bodyPr wrap="square" rtlCol="0">
            <a:spAutoFit/>
          </a:bodyPr>
          <a:lstStyle/>
          <a:p>
            <a:pPr algn="ctr" rtl="1"/>
            <a:r>
              <a:rPr lang="ar-SY" sz="3200" b="1" dirty="0">
                <a:solidFill>
                  <a:srgbClr val="00AEEF"/>
                </a:solidFill>
              </a:rPr>
              <a:t>الحلقة الفيروسية </a:t>
            </a:r>
            <a:r>
              <a:rPr lang="en-US" sz="3200" b="1" dirty="0">
                <a:solidFill>
                  <a:srgbClr val="00AEEF"/>
                </a:solidFill>
              </a:rPr>
              <a:t>Viral Loop</a:t>
            </a:r>
            <a:endParaRPr lang="en-US" dirty="0">
              <a:solidFill>
                <a:schemeClr val="bg1"/>
              </a:solidFill>
            </a:endParaRPr>
          </a:p>
        </p:txBody>
      </p:sp>
      <p:pic>
        <p:nvPicPr>
          <p:cNvPr id="8" name="صورة 7" descr="صورة تحتوي على نص, لقطة شاشة, دائرة, رسم بياني&#10;&#10;قد يكون المحتوى الذي تم إنشاؤه بواسطة الذكاء الاصطناعي غير صحيح.">
            <a:extLst>
              <a:ext uri="{FF2B5EF4-FFF2-40B4-BE49-F238E27FC236}">
                <a16:creationId xmlns:a16="http://schemas.microsoft.com/office/drawing/2014/main" id="{D0FA40F1-F90B-7B3B-110E-4220179959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637" y="1361216"/>
            <a:ext cx="5666432" cy="5496784"/>
          </a:xfrm>
          <a:prstGeom prst="rect">
            <a:avLst/>
          </a:prstGeom>
        </p:spPr>
      </p:pic>
      <p:sp>
        <p:nvSpPr>
          <p:cNvPr id="9" name="مستطيل 8">
            <a:extLst>
              <a:ext uri="{FF2B5EF4-FFF2-40B4-BE49-F238E27FC236}">
                <a16:creationId xmlns:a16="http://schemas.microsoft.com/office/drawing/2014/main" id="{40358680-EB55-0AE0-5629-A697181A2802}"/>
              </a:ext>
            </a:extLst>
          </p:cNvPr>
          <p:cNvSpPr/>
          <p:nvPr/>
        </p:nvSpPr>
        <p:spPr>
          <a:xfrm>
            <a:off x="5803069" y="1361216"/>
            <a:ext cx="6210163" cy="549678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11" name="مربع نص 10">
            <a:extLst>
              <a:ext uri="{FF2B5EF4-FFF2-40B4-BE49-F238E27FC236}">
                <a16:creationId xmlns:a16="http://schemas.microsoft.com/office/drawing/2014/main" id="{78BE4A9D-8B73-EF69-05E1-8724472B124A}"/>
              </a:ext>
            </a:extLst>
          </p:cNvPr>
          <p:cNvSpPr txBox="1"/>
          <p:nvPr/>
        </p:nvSpPr>
        <p:spPr>
          <a:xfrm>
            <a:off x="6096000" y="1912405"/>
            <a:ext cx="5780595" cy="3584379"/>
          </a:xfrm>
          <a:prstGeom prst="rect">
            <a:avLst/>
          </a:prstGeom>
          <a:noFill/>
        </p:spPr>
        <p:txBody>
          <a:bodyPr wrap="square" rtlCol="0">
            <a:spAutoFit/>
          </a:bodyPr>
          <a:lstStyle/>
          <a:p>
            <a:pPr algn="just" rtl="1">
              <a:lnSpc>
                <a:spcPct val="150000"/>
              </a:lnSpc>
            </a:pPr>
            <a:r>
              <a:rPr lang="ar-SY" sz="2200" dirty="0"/>
              <a:t>العنصر الثالث: المدخلات </a:t>
            </a:r>
            <a:r>
              <a:rPr lang="en-US" sz="2200" dirty="0"/>
              <a:t>Inputs</a:t>
            </a:r>
            <a:r>
              <a:rPr lang="ar-SY" sz="2200" dirty="0"/>
              <a:t> المستخدمين الجدد يقومون بمشاركة المنشورات وتوصية العملاء باستخدام المنتج وبذلك تنتهي الدورة لتبدأ الدورة من جديد باستخدام المستخدمين الجدد للمنتج أو مشاركة المنتج على مواقع التواصل الاجتماعي.</a:t>
            </a:r>
          </a:p>
          <a:p>
            <a:pPr algn="just" rtl="1">
              <a:lnSpc>
                <a:spcPct val="150000"/>
              </a:lnSpc>
            </a:pPr>
            <a:r>
              <a:rPr lang="ar-SY" sz="2200" dirty="0"/>
              <a:t>وهكذا تكون حلقة مستمرة تولد عملاء جدد من خلال مشاركات العملاء لإعلانات ومنشورات العلامة التجارية ونشر التوصيات حول المنتج الجديد.</a:t>
            </a:r>
          </a:p>
        </p:txBody>
      </p:sp>
    </p:spTree>
    <p:extLst>
      <p:ext uri="{BB962C8B-B14F-4D97-AF65-F5344CB8AC3E}">
        <p14:creationId xmlns:p14="http://schemas.microsoft.com/office/powerpoint/2010/main" val="19519284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D0ACE-F1B9-3030-5846-65DA975EB20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76D06F5-9C7C-024D-18F3-C3D2134C309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68AECA1-2DCE-6D78-A461-9A7F260751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id="{9DA77872-33D4-2075-571B-71F57C5527C0}"/>
              </a:ext>
            </a:extLst>
          </p:cNvPr>
          <p:cNvSpPr txBox="1"/>
          <p:nvPr/>
        </p:nvSpPr>
        <p:spPr>
          <a:xfrm>
            <a:off x="2566449" y="194362"/>
            <a:ext cx="5444398" cy="1077218"/>
          </a:xfrm>
          <a:prstGeom prst="rect">
            <a:avLst/>
          </a:prstGeom>
          <a:noFill/>
        </p:spPr>
        <p:txBody>
          <a:bodyPr wrap="square" rtlCol="0">
            <a:spAutoFit/>
          </a:bodyPr>
          <a:lstStyle/>
          <a:p>
            <a:pPr algn="ctr" rtl="1"/>
            <a:r>
              <a:rPr lang="ar-SY" sz="3200" b="1" dirty="0">
                <a:solidFill>
                  <a:srgbClr val="00AEEF"/>
                </a:solidFill>
              </a:rPr>
              <a:t>الحلقة الفيروسية </a:t>
            </a:r>
            <a:r>
              <a:rPr lang="en-US" sz="3200" b="1" dirty="0">
                <a:solidFill>
                  <a:srgbClr val="00AEEF"/>
                </a:solidFill>
              </a:rPr>
              <a:t>Viral Loop</a:t>
            </a:r>
          </a:p>
          <a:p>
            <a:pPr algn="ctr" rtl="1"/>
            <a:r>
              <a:rPr lang="en-US" sz="3200" b="1" dirty="0">
                <a:solidFill>
                  <a:srgbClr val="00AEEF"/>
                </a:solidFill>
              </a:rPr>
              <a:t> </a:t>
            </a:r>
            <a:r>
              <a:rPr lang="ar-SY" sz="3200" b="1" dirty="0">
                <a:solidFill>
                  <a:srgbClr val="00AEEF"/>
                </a:solidFill>
              </a:rPr>
              <a:t>لتطبيق الكتروني</a:t>
            </a:r>
            <a:endParaRPr lang="en-US" dirty="0">
              <a:solidFill>
                <a:schemeClr val="bg1"/>
              </a:solidFill>
            </a:endParaRPr>
          </a:p>
        </p:txBody>
      </p:sp>
      <p:sp>
        <p:nvSpPr>
          <p:cNvPr id="9" name="مستطيل 8">
            <a:extLst>
              <a:ext uri="{FF2B5EF4-FFF2-40B4-BE49-F238E27FC236}">
                <a16:creationId xmlns:a16="http://schemas.microsoft.com/office/drawing/2014/main" id="{BE7E6538-D23F-2459-DD55-2624EE77C3BC}"/>
              </a:ext>
            </a:extLst>
          </p:cNvPr>
          <p:cNvSpPr/>
          <p:nvPr/>
        </p:nvSpPr>
        <p:spPr>
          <a:xfrm>
            <a:off x="6445875" y="1424406"/>
            <a:ext cx="5444399" cy="495537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11" name="مربع نص 10">
            <a:extLst>
              <a:ext uri="{FF2B5EF4-FFF2-40B4-BE49-F238E27FC236}">
                <a16:creationId xmlns:a16="http://schemas.microsoft.com/office/drawing/2014/main" id="{3DE39C2F-B313-063B-FEF5-8C0945F748C6}"/>
              </a:ext>
            </a:extLst>
          </p:cNvPr>
          <p:cNvSpPr txBox="1"/>
          <p:nvPr/>
        </p:nvSpPr>
        <p:spPr>
          <a:xfrm>
            <a:off x="6498492" y="1629597"/>
            <a:ext cx="5339163" cy="4600042"/>
          </a:xfrm>
          <a:prstGeom prst="rect">
            <a:avLst/>
          </a:prstGeom>
          <a:noFill/>
        </p:spPr>
        <p:txBody>
          <a:bodyPr wrap="square" rtlCol="0">
            <a:spAutoFit/>
          </a:bodyPr>
          <a:lstStyle/>
          <a:p>
            <a:pPr algn="just" rtl="1">
              <a:lnSpc>
                <a:spcPct val="150000"/>
              </a:lnSpc>
            </a:pPr>
            <a:r>
              <a:rPr lang="ar-SY" sz="2200" dirty="0"/>
              <a:t>تبدأ الحلقة الفيروسية للتطبيق الالكتروني بالعنصر </a:t>
            </a:r>
            <a:r>
              <a:rPr lang="en-US" sz="2200" dirty="0"/>
              <a:t>See</a:t>
            </a:r>
            <a:r>
              <a:rPr lang="ar-SY" sz="2200" dirty="0"/>
              <a:t> أي مشاهدة منشور حول التطبيق ثم ينتقل المستخدم للعنصر الثاني بالحلقة ويقوم بتنزيل التطبيق </a:t>
            </a:r>
            <a:r>
              <a:rPr lang="en-US" sz="2200" dirty="0"/>
              <a:t>Install</a:t>
            </a:r>
            <a:r>
              <a:rPr lang="ar-SY" sz="2200" dirty="0"/>
              <a:t> وبعد تنزيل التطبيق وإعجابه بمزاياه يتم خلق رغبة لديه لمشاركة المنشور </a:t>
            </a:r>
            <a:r>
              <a:rPr lang="en-US" sz="2200" dirty="0"/>
              <a:t>Desire to Share</a:t>
            </a:r>
            <a:r>
              <a:rPr lang="ar-SY" sz="2200" dirty="0"/>
              <a:t> ثم ينتقل للعنصر الرابع من الحلقة وهو المشاركة </a:t>
            </a:r>
            <a:r>
              <a:rPr lang="en-US" sz="2200" dirty="0"/>
              <a:t>Share</a:t>
            </a:r>
            <a:r>
              <a:rPr lang="ar-SY" sz="2200" dirty="0"/>
              <a:t> وهنا تبدأ الحلقة من جديد مع مستخدم جديد حيث يشاهد المستخدم الجديد للمنشور نتيجة مشاركة المستخدم الأول للمنشور وتبدأ الحلقة الفيروسية من جديد كما يوضح الشكل.  </a:t>
            </a:r>
          </a:p>
        </p:txBody>
      </p:sp>
      <p:pic>
        <p:nvPicPr>
          <p:cNvPr id="5" name="صورة 4" descr="صورة تحتوي على دائرة, الرسومات, نص, ماء&#10;&#10;قد يكون المحتوى الذي تم إنشاؤه بواسطة الذكاء الاصطناعي غير صحيح.">
            <a:extLst>
              <a:ext uri="{FF2B5EF4-FFF2-40B4-BE49-F238E27FC236}">
                <a16:creationId xmlns:a16="http://schemas.microsoft.com/office/drawing/2014/main" id="{ACB0A5C9-AF9D-2AC0-5238-A22EEF0B34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24821"/>
            <a:ext cx="6102453" cy="3671963"/>
          </a:xfrm>
          <a:prstGeom prst="rect">
            <a:avLst/>
          </a:prstGeom>
        </p:spPr>
      </p:pic>
    </p:spTree>
    <p:extLst>
      <p:ext uri="{BB962C8B-B14F-4D97-AF65-F5344CB8AC3E}">
        <p14:creationId xmlns:p14="http://schemas.microsoft.com/office/powerpoint/2010/main" val="2894487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C928D-9B11-B39C-99AE-2F111C3A2BD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31C2475-B949-1CCA-DA4F-AD46B9C5E51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18CF2D2-9F7D-83E3-AE59-94CBA0090A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id="{B05E8CBE-444D-4F9C-7035-F65470477417}"/>
              </a:ext>
            </a:extLst>
          </p:cNvPr>
          <p:cNvSpPr txBox="1"/>
          <p:nvPr/>
        </p:nvSpPr>
        <p:spPr>
          <a:xfrm>
            <a:off x="2566449" y="194362"/>
            <a:ext cx="5444398" cy="1077218"/>
          </a:xfrm>
          <a:prstGeom prst="rect">
            <a:avLst/>
          </a:prstGeom>
          <a:noFill/>
        </p:spPr>
        <p:txBody>
          <a:bodyPr wrap="square" rtlCol="0">
            <a:spAutoFit/>
          </a:bodyPr>
          <a:lstStyle/>
          <a:p>
            <a:pPr algn="ctr" rtl="1"/>
            <a:r>
              <a:rPr lang="ar-SY" sz="3200" b="1" dirty="0">
                <a:solidFill>
                  <a:srgbClr val="00AEEF"/>
                </a:solidFill>
              </a:rPr>
              <a:t>الحلقة الفيروسية </a:t>
            </a:r>
            <a:r>
              <a:rPr lang="en-US" sz="3200" b="1" dirty="0">
                <a:solidFill>
                  <a:srgbClr val="00AEEF"/>
                </a:solidFill>
              </a:rPr>
              <a:t>Viral Loop</a:t>
            </a:r>
          </a:p>
          <a:p>
            <a:pPr algn="ctr" rtl="1"/>
            <a:r>
              <a:rPr lang="en-US" sz="3200" b="1" dirty="0">
                <a:solidFill>
                  <a:srgbClr val="00AEEF"/>
                </a:solidFill>
              </a:rPr>
              <a:t> </a:t>
            </a:r>
            <a:r>
              <a:rPr lang="ar-SY" sz="3200" b="1" dirty="0">
                <a:solidFill>
                  <a:srgbClr val="00AEEF"/>
                </a:solidFill>
              </a:rPr>
              <a:t>لمشاهدة فيديو أو رابط الكتروني</a:t>
            </a:r>
            <a:endParaRPr lang="en-US" dirty="0">
              <a:solidFill>
                <a:schemeClr val="bg1"/>
              </a:solidFill>
            </a:endParaRPr>
          </a:p>
        </p:txBody>
      </p:sp>
      <p:pic>
        <p:nvPicPr>
          <p:cNvPr id="6" name="صورة 5" descr="صورة تحتوي على نص, رسم بياني, دائرة, لقطة شاشة&#10;&#10;قد يكون المحتوى الذي تم إنشاؤه بواسطة الذكاء الاصطناعي غير صحيح.">
            <a:extLst>
              <a:ext uri="{FF2B5EF4-FFF2-40B4-BE49-F238E27FC236}">
                <a16:creationId xmlns:a16="http://schemas.microsoft.com/office/drawing/2014/main" id="{AAE0E637-6A22-03FF-BABE-8D102D91F7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0526" y="1371600"/>
            <a:ext cx="9753600" cy="5486400"/>
          </a:xfrm>
          <a:prstGeom prst="rect">
            <a:avLst/>
          </a:prstGeom>
        </p:spPr>
      </p:pic>
    </p:spTree>
    <p:extLst>
      <p:ext uri="{BB962C8B-B14F-4D97-AF65-F5344CB8AC3E}">
        <p14:creationId xmlns:p14="http://schemas.microsoft.com/office/powerpoint/2010/main" val="3125172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0B63ED-87D3-AD4D-3605-76D5CD9158F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6A008B9-A31E-E47D-B6F7-237C6F068F0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AD56CA8-2F15-4C22-0443-D291DB7F38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7" name="مربع نص 6">
            <a:extLst>
              <a:ext uri="{FF2B5EF4-FFF2-40B4-BE49-F238E27FC236}">
                <a16:creationId xmlns:a16="http://schemas.microsoft.com/office/drawing/2014/main" id="{62FD3DE3-ADA9-D855-7036-01BCDB02057C}"/>
              </a:ext>
            </a:extLst>
          </p:cNvPr>
          <p:cNvSpPr txBox="1"/>
          <p:nvPr/>
        </p:nvSpPr>
        <p:spPr>
          <a:xfrm>
            <a:off x="2566449" y="194362"/>
            <a:ext cx="5444398" cy="1077218"/>
          </a:xfrm>
          <a:prstGeom prst="rect">
            <a:avLst/>
          </a:prstGeom>
          <a:noFill/>
        </p:spPr>
        <p:txBody>
          <a:bodyPr wrap="square" rtlCol="0">
            <a:spAutoFit/>
          </a:bodyPr>
          <a:lstStyle/>
          <a:p>
            <a:pPr algn="ctr" rtl="1"/>
            <a:r>
              <a:rPr lang="ar-SY" sz="3200" b="1" dirty="0">
                <a:solidFill>
                  <a:srgbClr val="00AEEF"/>
                </a:solidFill>
              </a:rPr>
              <a:t>حلقة الكلام المتناقل</a:t>
            </a:r>
            <a:endParaRPr lang="en-US" sz="3200" b="1" dirty="0">
              <a:solidFill>
                <a:srgbClr val="00AEEF"/>
              </a:solidFill>
            </a:endParaRPr>
          </a:p>
          <a:p>
            <a:pPr algn="ctr" rtl="1"/>
            <a:r>
              <a:rPr lang="en-US" sz="3200" b="1" dirty="0">
                <a:solidFill>
                  <a:srgbClr val="00AEEF"/>
                </a:solidFill>
              </a:rPr>
              <a:t> WOM Loop</a:t>
            </a:r>
            <a:endParaRPr lang="en-US" dirty="0">
              <a:solidFill>
                <a:schemeClr val="bg1"/>
              </a:solidFill>
            </a:endParaRPr>
          </a:p>
        </p:txBody>
      </p:sp>
      <p:pic>
        <p:nvPicPr>
          <p:cNvPr id="9" name="صورة 8">
            <a:extLst>
              <a:ext uri="{FF2B5EF4-FFF2-40B4-BE49-F238E27FC236}">
                <a16:creationId xmlns:a16="http://schemas.microsoft.com/office/drawing/2014/main" id="{4B8029A5-10AB-5031-C58F-12A5A98A6A28}"/>
              </a:ext>
            </a:extLst>
          </p:cNvPr>
          <p:cNvPicPr>
            <a:picLocks noChangeAspect="1"/>
          </p:cNvPicPr>
          <p:nvPr/>
        </p:nvPicPr>
        <p:blipFill>
          <a:blip r:embed="rId4"/>
          <a:stretch>
            <a:fillRect/>
          </a:stretch>
        </p:blipFill>
        <p:spPr>
          <a:xfrm>
            <a:off x="285750" y="1271580"/>
            <a:ext cx="6430360" cy="5558447"/>
          </a:xfrm>
          <a:prstGeom prst="rect">
            <a:avLst/>
          </a:prstGeom>
        </p:spPr>
      </p:pic>
      <p:sp>
        <p:nvSpPr>
          <p:cNvPr id="12" name="مستطيل 11">
            <a:extLst>
              <a:ext uri="{FF2B5EF4-FFF2-40B4-BE49-F238E27FC236}">
                <a16:creationId xmlns:a16="http://schemas.microsoft.com/office/drawing/2014/main" id="{F350F301-722C-9317-2834-FD114D93552C}"/>
              </a:ext>
            </a:extLst>
          </p:cNvPr>
          <p:cNvSpPr/>
          <p:nvPr/>
        </p:nvSpPr>
        <p:spPr>
          <a:xfrm>
            <a:off x="6747601" y="1708265"/>
            <a:ext cx="5444399" cy="4955373"/>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000" dirty="0">
                <a:solidFill>
                  <a:schemeClr val="tx1"/>
                </a:solidFill>
              </a:rPr>
              <a:t>تبدأ حلقة الكلام المتناقل </a:t>
            </a:r>
            <a:r>
              <a:rPr lang="en-US" sz="2000" dirty="0">
                <a:solidFill>
                  <a:schemeClr val="tx1"/>
                </a:solidFill>
              </a:rPr>
              <a:t>WOM loop</a:t>
            </a:r>
            <a:r>
              <a:rPr lang="ar-SY" sz="2000" dirty="0">
                <a:solidFill>
                  <a:schemeClr val="tx1"/>
                </a:solidFill>
              </a:rPr>
              <a:t> بالإعجاب بالمنتج والبدء باستخدامه </a:t>
            </a:r>
          </a:p>
          <a:p>
            <a:pPr algn="r" rtl="1">
              <a:lnSpc>
                <a:spcPct val="150000"/>
              </a:lnSpc>
            </a:pPr>
            <a:r>
              <a:rPr lang="ar-SY" sz="2000" dirty="0">
                <a:solidFill>
                  <a:schemeClr val="tx1"/>
                </a:solidFill>
              </a:rPr>
              <a:t>المرحلة التالية تكون اخبار الآخرين حول المنتج أي توليد الكلام المتناقل الإيجابي </a:t>
            </a:r>
            <a:r>
              <a:rPr lang="en-US" sz="2000" dirty="0">
                <a:solidFill>
                  <a:schemeClr val="tx1"/>
                </a:solidFill>
              </a:rPr>
              <a:t>WOM</a:t>
            </a:r>
            <a:r>
              <a:rPr lang="ar-SY" sz="2000" dirty="0">
                <a:solidFill>
                  <a:schemeClr val="tx1"/>
                </a:solidFill>
              </a:rPr>
              <a:t> </a:t>
            </a:r>
          </a:p>
          <a:p>
            <a:pPr algn="r" rtl="1">
              <a:lnSpc>
                <a:spcPct val="150000"/>
              </a:lnSpc>
            </a:pPr>
            <a:r>
              <a:rPr lang="ar-SY" sz="2000" dirty="0">
                <a:solidFill>
                  <a:schemeClr val="tx1"/>
                </a:solidFill>
              </a:rPr>
              <a:t>المرحلة الثالثة: مستخدم جديد يقوم بالتسجيل بعد سماعه توصية العميل الأول بالمنتج </a:t>
            </a:r>
          </a:p>
          <a:p>
            <a:pPr algn="r" rtl="1">
              <a:lnSpc>
                <a:spcPct val="150000"/>
              </a:lnSpc>
            </a:pPr>
            <a:r>
              <a:rPr lang="ar-SY" sz="2000" dirty="0">
                <a:solidFill>
                  <a:schemeClr val="tx1"/>
                </a:solidFill>
              </a:rPr>
              <a:t>لتبدأ الحلقة من جديد مع المستخدم الجديد ويقوم باستخدام المنتج ومشاركة الكلام حوله وهكذا.</a:t>
            </a:r>
          </a:p>
        </p:txBody>
      </p:sp>
    </p:spTree>
    <p:extLst>
      <p:ext uri="{BB962C8B-B14F-4D97-AF65-F5344CB8AC3E}">
        <p14:creationId xmlns:p14="http://schemas.microsoft.com/office/powerpoint/2010/main" val="7880501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1F762BF-3B65-98F2-E04D-D8164F8E132A}"/>
              </a:ext>
            </a:extLst>
          </p:cNvPr>
          <p:cNvSpPr txBox="1"/>
          <p:nvPr/>
        </p:nvSpPr>
        <p:spPr>
          <a:xfrm>
            <a:off x="2967508" y="2407729"/>
            <a:ext cx="5979164" cy="1081002"/>
          </a:xfrm>
          <a:prstGeom prst="rect">
            <a:avLst/>
          </a:prstGeom>
          <a:noFill/>
        </p:spPr>
        <p:txBody>
          <a:bodyPr wrap="square" rtlCol="1">
            <a:spAutoFit/>
          </a:bodyPr>
          <a:lstStyle/>
          <a:p>
            <a:pPr lvl="0" algn="ctr" rtl="1">
              <a:lnSpc>
                <a:spcPct val="150000"/>
              </a:lnSpc>
            </a:pPr>
            <a:r>
              <a:rPr lang="ar-SY" sz="4800" dirty="0">
                <a:solidFill>
                  <a:schemeClr val="bg1"/>
                </a:solidFill>
              </a:rPr>
              <a:t>أنواع التسويق الفيروسي</a:t>
            </a:r>
            <a:r>
              <a:rPr lang="ar-AE" sz="4800" dirty="0">
                <a:solidFill>
                  <a:schemeClr val="bg1"/>
                </a:solidFill>
              </a:rPr>
              <a:t> </a:t>
            </a:r>
            <a:endParaRPr lang="ar-SA" sz="4800" dirty="0">
              <a:solidFill>
                <a:schemeClr val="bg1"/>
              </a:solidFill>
            </a:endParaRPr>
          </a:p>
        </p:txBody>
      </p:sp>
    </p:spTree>
    <p:extLst>
      <p:ext uri="{BB962C8B-B14F-4D97-AF65-F5344CB8AC3E}">
        <p14:creationId xmlns:p14="http://schemas.microsoft.com/office/powerpoint/2010/main" val="15935630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4D3D2-90F2-DEF8-014B-5AE6AD2682A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E961E35-6DEB-A63E-54C0-D701530C993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646638D-E78F-C8AF-D6CA-17C4131631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6F3D5D51-56D6-5DA1-152E-E8646BFE1323}"/>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27D1EDAF-CFDF-F397-46F7-8D7E16B7B3D6}"/>
              </a:ext>
            </a:extLst>
          </p:cNvPr>
          <p:cNvSpPr txBox="1"/>
          <p:nvPr/>
        </p:nvSpPr>
        <p:spPr>
          <a:xfrm>
            <a:off x="523791" y="2808757"/>
            <a:ext cx="11333601" cy="2579039"/>
          </a:xfrm>
          <a:prstGeom prst="rect">
            <a:avLst/>
          </a:prstGeom>
          <a:noFill/>
        </p:spPr>
        <p:txBody>
          <a:bodyPr wrap="square" rtlCol="0">
            <a:spAutoFit/>
          </a:bodyPr>
          <a:lstStyle/>
          <a:p>
            <a:pPr algn="just" rtl="1">
              <a:lnSpc>
                <a:spcPct val="150000"/>
              </a:lnSpc>
            </a:pPr>
            <a:r>
              <a:rPr lang="ar-SY" sz="2200" dirty="0"/>
              <a:t>التسويق الفيروسي العضوي هو محتوى ينتشر بدون تدخل من قبل العلامة التجارية أو بتدخل محدود من قبل العلامة التجارية أي أن العلامة التجارية تكون قد نشرت المنشور دون نيتها أن ينتشر بشكل فيروسي ولكن هنا العلامة التجارية تنشر منشور عادي ولا تخطط أن يكون المنشور الفيروسي ولكن المنشور يخلق قيمة معينة للعملاء ويقومون بمشاركته وينتشر بشكل هائل ويصبح منشور فيروسي.</a:t>
            </a:r>
          </a:p>
          <a:p>
            <a:pPr algn="just" rtl="1">
              <a:lnSpc>
                <a:spcPct val="150000"/>
              </a:lnSpc>
            </a:pPr>
            <a:endParaRPr lang="en-US" sz="2200" dirty="0"/>
          </a:p>
        </p:txBody>
      </p:sp>
      <p:sp>
        <p:nvSpPr>
          <p:cNvPr id="7" name="مربع نص 6">
            <a:extLst>
              <a:ext uri="{FF2B5EF4-FFF2-40B4-BE49-F238E27FC236}">
                <a16:creationId xmlns:a16="http://schemas.microsoft.com/office/drawing/2014/main" id="{012C964E-8A28-C79F-00A2-EED40276329F}"/>
              </a:ext>
            </a:extLst>
          </p:cNvPr>
          <p:cNvSpPr txBox="1"/>
          <p:nvPr/>
        </p:nvSpPr>
        <p:spPr>
          <a:xfrm>
            <a:off x="2682063" y="357727"/>
            <a:ext cx="5444398" cy="1077218"/>
          </a:xfrm>
          <a:prstGeom prst="rect">
            <a:avLst/>
          </a:prstGeom>
          <a:noFill/>
        </p:spPr>
        <p:txBody>
          <a:bodyPr wrap="square" rtlCol="0">
            <a:spAutoFit/>
          </a:bodyPr>
          <a:lstStyle/>
          <a:p>
            <a:pPr algn="ctr" rtl="1"/>
            <a:r>
              <a:rPr lang="ar-SY" sz="3200" b="1" dirty="0">
                <a:solidFill>
                  <a:srgbClr val="00AEEF"/>
                </a:solidFill>
              </a:rPr>
              <a:t>التسويق الفيروسي العضوي</a:t>
            </a:r>
          </a:p>
          <a:p>
            <a:pPr algn="ctr" rtl="1"/>
            <a:r>
              <a:rPr lang="en-US" sz="3200" b="1" dirty="0">
                <a:solidFill>
                  <a:srgbClr val="00AEEF"/>
                </a:solidFill>
              </a:rPr>
              <a:t>Organic Viral Marketing</a:t>
            </a:r>
            <a:endParaRPr lang="en-US" dirty="0">
              <a:solidFill>
                <a:schemeClr val="bg1"/>
              </a:solidFill>
            </a:endParaRPr>
          </a:p>
        </p:txBody>
      </p:sp>
    </p:spTree>
    <p:extLst>
      <p:ext uri="{BB962C8B-B14F-4D97-AF65-F5344CB8AC3E}">
        <p14:creationId xmlns:p14="http://schemas.microsoft.com/office/powerpoint/2010/main" val="1471503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BA90B-C740-504A-2AEE-D50B303A48E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EF22FE9-5F69-D39D-4BD7-8BDF5ABFE37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C5E330-ABF0-EEAF-A9B6-0A55E5F1C2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C8CF1F7A-33F9-93C5-A152-4FEA1A93A3D5}"/>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F1ACD880-0D55-B57B-0D61-39F9EB4F3FFB}"/>
              </a:ext>
            </a:extLst>
          </p:cNvPr>
          <p:cNvSpPr txBox="1"/>
          <p:nvPr/>
        </p:nvSpPr>
        <p:spPr>
          <a:xfrm>
            <a:off x="523791" y="2808757"/>
            <a:ext cx="11333601" cy="3594702"/>
          </a:xfrm>
          <a:prstGeom prst="rect">
            <a:avLst/>
          </a:prstGeom>
          <a:noFill/>
        </p:spPr>
        <p:txBody>
          <a:bodyPr wrap="square" rtlCol="0">
            <a:spAutoFit/>
          </a:bodyPr>
          <a:lstStyle/>
          <a:p>
            <a:pPr algn="just" rtl="1">
              <a:lnSpc>
                <a:spcPct val="150000"/>
              </a:lnSpc>
            </a:pPr>
            <a:r>
              <a:rPr lang="ar-SY" sz="2200" dirty="0"/>
              <a:t>من الأمثلة الشهيرة على التسويق الفيروسي العضوي انتشار العلامة التجارية للأحذية </a:t>
            </a:r>
            <a:r>
              <a:rPr lang="en-US" sz="2200" dirty="0"/>
              <a:t> Hush Puppies </a:t>
            </a:r>
            <a:r>
              <a:rPr lang="ar-SY" sz="2200" dirty="0"/>
              <a:t>في منتصف التسعينيات. فقد زاد تسويق الكلام المتناقل مبيعاتها من </a:t>
            </a:r>
            <a:r>
              <a:rPr lang="ar-SY" sz="2200" dirty="0" err="1"/>
              <a:t>من</a:t>
            </a:r>
            <a:r>
              <a:rPr lang="ar-SY" sz="2200" dirty="0"/>
              <a:t> أدنى مستوى لها على الإطلاق، وهو  </a:t>
            </a:r>
            <a:r>
              <a:rPr lang="en-US" sz="2200" dirty="0"/>
              <a:t>30000</a:t>
            </a:r>
            <a:r>
              <a:rPr lang="ar-SY" sz="2200" dirty="0"/>
              <a:t> في عام </a:t>
            </a:r>
            <a:r>
              <a:rPr lang="en-US" sz="2200" dirty="0"/>
              <a:t>1994</a:t>
            </a:r>
            <a:r>
              <a:rPr lang="ar-SY" sz="2200" dirty="0"/>
              <a:t>، إلى </a:t>
            </a:r>
            <a:r>
              <a:rPr lang="en-US" sz="2200" dirty="0"/>
              <a:t>430000</a:t>
            </a:r>
            <a:r>
              <a:rPr lang="ar-SY" sz="2200" dirty="0"/>
              <a:t> في عام </a:t>
            </a:r>
            <a:r>
              <a:rPr lang="en-US" sz="2200" dirty="0"/>
              <a:t>1995</a:t>
            </a:r>
            <a:r>
              <a:rPr lang="ar-SY" sz="2200" dirty="0"/>
              <a:t>، وإلى أربعة أضعاف ذلك في العام التالي.</a:t>
            </a:r>
            <a:endParaRPr lang="en-US" sz="2200" dirty="0"/>
          </a:p>
          <a:p>
            <a:pPr algn="just" rtl="1">
              <a:lnSpc>
                <a:spcPct val="150000"/>
              </a:lnSpc>
            </a:pPr>
            <a:r>
              <a:rPr lang="ar-SY" sz="2200" dirty="0"/>
              <a:t>حيث أن المستهلكين تناقلوا إعلاناتها عبر الإنترنت وتناقلوا الكلام عن هذه العلامة التجارية في الحياة اليومية ما أدى إلى تحقيق وعي هائل بالعلامة التجارية دون تدخل العلامة التجارية وبتكلفة منخفضة جداً ودون أن تنوي العلامة التجارية أن تقوم بالتسويق الفيروسي. </a:t>
            </a:r>
          </a:p>
          <a:p>
            <a:pPr algn="just" rtl="1">
              <a:lnSpc>
                <a:spcPct val="150000"/>
              </a:lnSpc>
            </a:pPr>
            <a:endParaRPr lang="en-US" sz="2200" dirty="0"/>
          </a:p>
        </p:txBody>
      </p:sp>
      <p:sp>
        <p:nvSpPr>
          <p:cNvPr id="7" name="مربع نص 6">
            <a:extLst>
              <a:ext uri="{FF2B5EF4-FFF2-40B4-BE49-F238E27FC236}">
                <a16:creationId xmlns:a16="http://schemas.microsoft.com/office/drawing/2014/main" id="{713EB7B5-2F20-F0EA-D857-0ACFC3971D72}"/>
              </a:ext>
            </a:extLst>
          </p:cNvPr>
          <p:cNvSpPr txBox="1"/>
          <p:nvPr/>
        </p:nvSpPr>
        <p:spPr>
          <a:xfrm>
            <a:off x="2682063" y="357727"/>
            <a:ext cx="5444398" cy="1077218"/>
          </a:xfrm>
          <a:prstGeom prst="rect">
            <a:avLst/>
          </a:prstGeom>
          <a:noFill/>
        </p:spPr>
        <p:txBody>
          <a:bodyPr wrap="square" rtlCol="0">
            <a:spAutoFit/>
          </a:bodyPr>
          <a:lstStyle/>
          <a:p>
            <a:pPr algn="ctr" rtl="1"/>
            <a:r>
              <a:rPr lang="ar-SY" sz="3200" b="1" dirty="0">
                <a:solidFill>
                  <a:srgbClr val="00AEEF"/>
                </a:solidFill>
              </a:rPr>
              <a:t>التسويق الفيروسي العضوي</a:t>
            </a:r>
          </a:p>
          <a:p>
            <a:pPr algn="ctr" rtl="1"/>
            <a:r>
              <a:rPr lang="en-US" sz="3200" b="1" dirty="0">
                <a:solidFill>
                  <a:srgbClr val="00AEEF"/>
                </a:solidFill>
              </a:rPr>
              <a:t>Organic Viral Marketing</a:t>
            </a:r>
          </a:p>
        </p:txBody>
      </p:sp>
    </p:spTree>
    <p:extLst>
      <p:ext uri="{BB962C8B-B14F-4D97-AF65-F5344CB8AC3E}">
        <p14:creationId xmlns:p14="http://schemas.microsoft.com/office/powerpoint/2010/main" val="3704311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663A6-82FD-682A-4876-E41DE77D996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B032B45-8D51-528A-0F7C-A562C83060B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45698B6-0110-B24B-1AA9-7B6C297760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9D23422B-516F-57B2-1771-A60C1C81443F}"/>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F31EA4CF-63FF-EA74-B86C-4AC7DF8DA40E}"/>
              </a:ext>
            </a:extLst>
          </p:cNvPr>
          <p:cNvSpPr txBox="1"/>
          <p:nvPr/>
        </p:nvSpPr>
        <p:spPr>
          <a:xfrm>
            <a:off x="523791" y="2808757"/>
            <a:ext cx="11333601" cy="3086871"/>
          </a:xfrm>
          <a:prstGeom prst="rect">
            <a:avLst/>
          </a:prstGeom>
          <a:noFill/>
        </p:spPr>
        <p:txBody>
          <a:bodyPr wrap="square" rtlCol="0">
            <a:spAutoFit/>
          </a:bodyPr>
          <a:lstStyle/>
          <a:p>
            <a:pPr algn="just" rtl="1">
              <a:lnSpc>
                <a:spcPct val="150000"/>
              </a:lnSpc>
            </a:pPr>
            <a:r>
              <a:rPr lang="ar-SY" sz="2200" dirty="0"/>
              <a:t>التسويق الفيروسي المضخم أو المتحكم به تقوم العلامة التجارية من خلاله بالتخطيط لتحقيق انتشار فيروسي للحملة التسويقية بحيث تقوم بتجهيز محتوى قابل للمشاركة ومحفز للمستخدمين على المشاركة وبنفس الوقت تخلق قيمة مناسبة للعملاء ليقوموا بمشاركة إعلانات أو منشورات العلامة التجارية. </a:t>
            </a:r>
          </a:p>
          <a:p>
            <a:pPr algn="just" rtl="1">
              <a:lnSpc>
                <a:spcPct val="150000"/>
              </a:lnSpc>
            </a:pPr>
            <a:r>
              <a:rPr lang="ar-SY" sz="2200" dirty="0"/>
              <a:t>بمعنى آخر فإن الحملات التسويقية الفيروسية المضخمة هي حملة مُخطّطة استراتيجياً، ولها أهداف مُحدّدة للعلامة التجارية المُستهدفة، وعادةً ما تتميّز بطريقة مُحدّدة لنقل الرسالة (يمكن للعلامة التجارية تتبّعها وقياسها كمياً).</a:t>
            </a:r>
          </a:p>
          <a:p>
            <a:pPr algn="just" rtl="1">
              <a:lnSpc>
                <a:spcPct val="150000"/>
              </a:lnSpc>
            </a:pPr>
            <a:endParaRPr lang="en-US" sz="2200" dirty="0"/>
          </a:p>
        </p:txBody>
      </p:sp>
      <p:sp>
        <p:nvSpPr>
          <p:cNvPr id="7" name="مربع نص 6">
            <a:extLst>
              <a:ext uri="{FF2B5EF4-FFF2-40B4-BE49-F238E27FC236}">
                <a16:creationId xmlns:a16="http://schemas.microsoft.com/office/drawing/2014/main" id="{FB77C900-FC97-6E1D-0719-0721EDD1BE64}"/>
              </a:ext>
            </a:extLst>
          </p:cNvPr>
          <p:cNvSpPr txBox="1"/>
          <p:nvPr/>
        </p:nvSpPr>
        <p:spPr>
          <a:xfrm>
            <a:off x="2682063" y="357727"/>
            <a:ext cx="5444398" cy="1077218"/>
          </a:xfrm>
          <a:prstGeom prst="rect">
            <a:avLst/>
          </a:prstGeom>
          <a:noFill/>
        </p:spPr>
        <p:txBody>
          <a:bodyPr wrap="square" rtlCol="0">
            <a:spAutoFit/>
          </a:bodyPr>
          <a:lstStyle/>
          <a:p>
            <a:pPr algn="ctr" rtl="1"/>
            <a:r>
              <a:rPr lang="ar-SY" sz="3200" b="1" dirty="0">
                <a:solidFill>
                  <a:srgbClr val="00AEEF"/>
                </a:solidFill>
              </a:rPr>
              <a:t>التسويق الفيروسي المضخم</a:t>
            </a:r>
          </a:p>
          <a:p>
            <a:pPr algn="ctr" rtl="1"/>
            <a:r>
              <a:rPr lang="en-US" sz="3200" b="1" dirty="0">
                <a:solidFill>
                  <a:srgbClr val="00AEEF"/>
                </a:solidFill>
              </a:rPr>
              <a:t>Amplified Viral Marketing</a:t>
            </a:r>
          </a:p>
        </p:txBody>
      </p:sp>
    </p:spTree>
    <p:extLst>
      <p:ext uri="{BB962C8B-B14F-4D97-AF65-F5344CB8AC3E}">
        <p14:creationId xmlns:p14="http://schemas.microsoft.com/office/powerpoint/2010/main" val="15643584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50E7B-80B7-1C2F-1450-C76F1046A28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E10A8AD-F7C6-BB28-7121-B4B636F08CE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72A64C9-6653-ADE1-5D4E-1B2C13529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5">
            <a:extLst>
              <a:ext uri="{FF2B5EF4-FFF2-40B4-BE49-F238E27FC236}">
                <a16:creationId xmlns:a16="http://schemas.microsoft.com/office/drawing/2014/main" id="{814F509B-B498-73DC-93F8-CF673C2AC32F}"/>
              </a:ext>
            </a:extLst>
          </p:cNvPr>
          <p:cNvSpPr/>
          <p:nvPr/>
        </p:nvSpPr>
        <p:spPr>
          <a:xfrm>
            <a:off x="-1" y="2250976"/>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a:extLst>
              <a:ext uri="{FF2B5EF4-FFF2-40B4-BE49-F238E27FC236}">
                <a16:creationId xmlns:a16="http://schemas.microsoft.com/office/drawing/2014/main" id="{83D7AFDC-E2F2-1A5C-CF8F-D37F2637369F}"/>
              </a:ext>
            </a:extLst>
          </p:cNvPr>
          <p:cNvSpPr txBox="1"/>
          <p:nvPr/>
        </p:nvSpPr>
        <p:spPr>
          <a:xfrm>
            <a:off x="523791" y="2808757"/>
            <a:ext cx="11333601" cy="3086871"/>
          </a:xfrm>
          <a:prstGeom prst="rect">
            <a:avLst/>
          </a:prstGeom>
          <a:noFill/>
        </p:spPr>
        <p:txBody>
          <a:bodyPr wrap="square" rtlCol="0">
            <a:spAutoFit/>
          </a:bodyPr>
          <a:lstStyle/>
          <a:p>
            <a:pPr algn="just" rtl="1">
              <a:lnSpc>
                <a:spcPct val="150000"/>
              </a:lnSpc>
            </a:pPr>
            <a:r>
              <a:rPr lang="ar-SY" sz="2200" dirty="0"/>
              <a:t>على سبيل المثال حملة </a:t>
            </a:r>
            <a:r>
              <a:rPr lang="en-US" sz="2200" dirty="0"/>
              <a:t>Hotmail </a:t>
            </a:r>
            <a:r>
              <a:rPr lang="ar-SY" sz="2200" dirty="0"/>
              <a:t> والتي تعتبر أول حملة تسويقية فيروسية كانت مخططة للانتشار بشكل واسع من خلال إضافة عبارة محفزة للعملاء على استخدام البريد الالكتروني </a:t>
            </a:r>
            <a:r>
              <a:rPr lang="en-US" sz="2200" dirty="0"/>
              <a:t>Hotmail</a:t>
            </a:r>
            <a:r>
              <a:rPr lang="ar-SY" sz="2200" dirty="0"/>
              <a:t>، بالإضافة إلى أن هذه العبارة مضمنة داخل كل رسالة بريد الكتروني يتم إرساله عبر </a:t>
            </a:r>
            <a:r>
              <a:rPr lang="en-US" sz="2200" dirty="0"/>
              <a:t>Hotmail</a:t>
            </a:r>
            <a:r>
              <a:rPr lang="ar-SY" sz="2200" dirty="0"/>
              <a:t> أي أن العميل سيشارك هذه العبارة حتماً في كل رسالة يرسلها من </a:t>
            </a:r>
            <a:r>
              <a:rPr lang="en-US" sz="2200" dirty="0"/>
              <a:t>Hotmail</a:t>
            </a:r>
            <a:r>
              <a:rPr lang="ar-SY" sz="2200" dirty="0"/>
              <a:t>.</a:t>
            </a:r>
          </a:p>
          <a:p>
            <a:pPr algn="just" rtl="1">
              <a:lnSpc>
                <a:spcPct val="150000"/>
              </a:lnSpc>
            </a:pPr>
            <a:r>
              <a:rPr lang="ar-SY" sz="2200" dirty="0"/>
              <a:t>وكان الهدف من هذه الحملة تحقيق الانتشار الواسع لاستخدام البريد الالكتروني </a:t>
            </a:r>
            <a:r>
              <a:rPr lang="en-US" sz="2200" dirty="0"/>
              <a:t>Hotmail</a:t>
            </a:r>
            <a:r>
              <a:rPr lang="ar-SY" sz="2200" dirty="0"/>
              <a:t> ونجحت بذلك ووصلت إلى أكثر من مليون ونص من المستخدمين في شهر ونصف فقط.</a:t>
            </a:r>
          </a:p>
          <a:p>
            <a:pPr algn="just" rtl="1">
              <a:lnSpc>
                <a:spcPct val="150000"/>
              </a:lnSpc>
            </a:pPr>
            <a:endParaRPr lang="en-US" sz="2200" dirty="0"/>
          </a:p>
        </p:txBody>
      </p:sp>
      <p:sp>
        <p:nvSpPr>
          <p:cNvPr id="7" name="مربع نص 6">
            <a:extLst>
              <a:ext uri="{FF2B5EF4-FFF2-40B4-BE49-F238E27FC236}">
                <a16:creationId xmlns:a16="http://schemas.microsoft.com/office/drawing/2014/main" id="{1AFA5711-481F-B505-52A2-C8918D0C7997}"/>
              </a:ext>
            </a:extLst>
          </p:cNvPr>
          <p:cNvSpPr txBox="1"/>
          <p:nvPr/>
        </p:nvSpPr>
        <p:spPr>
          <a:xfrm>
            <a:off x="2682063" y="357727"/>
            <a:ext cx="5444398" cy="1077218"/>
          </a:xfrm>
          <a:prstGeom prst="rect">
            <a:avLst/>
          </a:prstGeom>
          <a:noFill/>
        </p:spPr>
        <p:txBody>
          <a:bodyPr wrap="square" rtlCol="0">
            <a:spAutoFit/>
          </a:bodyPr>
          <a:lstStyle/>
          <a:p>
            <a:pPr algn="ctr" rtl="1"/>
            <a:r>
              <a:rPr lang="ar-SY" sz="3200" b="1" dirty="0">
                <a:solidFill>
                  <a:srgbClr val="00AEEF"/>
                </a:solidFill>
              </a:rPr>
              <a:t>التسويق الفيروسي المضخم</a:t>
            </a:r>
          </a:p>
          <a:p>
            <a:pPr algn="ctr" rtl="1"/>
            <a:r>
              <a:rPr lang="en-US" sz="3200" b="1" dirty="0">
                <a:solidFill>
                  <a:srgbClr val="00AEEF"/>
                </a:solidFill>
              </a:rPr>
              <a:t>Amplified Viral Marketing</a:t>
            </a:r>
          </a:p>
        </p:txBody>
      </p:sp>
    </p:spTree>
    <p:extLst>
      <p:ext uri="{BB962C8B-B14F-4D97-AF65-F5344CB8AC3E}">
        <p14:creationId xmlns:p14="http://schemas.microsoft.com/office/powerpoint/2010/main" val="31213255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673669" y="1479458"/>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r" rtl="1">
              <a:lnSpc>
                <a:spcPct val="150000"/>
              </a:lnSpc>
            </a:pPr>
            <a:r>
              <a:rPr lang="en-US" dirty="0"/>
              <a:t>1</a:t>
            </a:r>
            <a:r>
              <a:rPr lang="ar-SY" dirty="0"/>
              <a:t>-الغريب، محمد (</a:t>
            </a:r>
            <a:r>
              <a:rPr lang="en-US" dirty="0"/>
              <a:t>2013</a:t>
            </a:r>
            <a:r>
              <a:rPr lang="ar-SY" dirty="0"/>
              <a:t>) دور محددات الكلام المتناقل السلبي على تحول الزبائن بين مزودي الخدمات التعليمية /دراسة ميدانية في مدينة حلب/، رسالة ماجستير، جامعة حلب.</a:t>
            </a:r>
            <a:endParaRPr lang="en-US" dirty="0"/>
          </a:p>
          <a:p>
            <a:pPr algn="r" rtl="1">
              <a:lnSpc>
                <a:spcPct val="150000"/>
              </a:lnSpc>
            </a:pPr>
            <a:r>
              <a:rPr lang="en-US" dirty="0"/>
              <a:t>2</a:t>
            </a:r>
            <a:r>
              <a:rPr lang="ar-SY" dirty="0"/>
              <a:t>-دانية، عياشي 2022 التسويق الفيروسي، "أثر التسويق الفيروسي في سلوك المستهلك وفقاً لنموذج </a:t>
            </a:r>
            <a:r>
              <a:rPr lang="ar-SY" dirty="0" err="1"/>
              <a:t>آيدا</a:t>
            </a:r>
            <a:r>
              <a:rPr lang="ar-SY" dirty="0"/>
              <a:t>" "دراسة حالة"، رسالة ماجستير، جامعة حلب.</a:t>
            </a:r>
          </a:p>
          <a:p>
            <a:pPr algn="l">
              <a:lnSpc>
                <a:spcPct val="150000"/>
              </a:lnSpc>
            </a:pPr>
            <a:r>
              <a:rPr lang="en-US" dirty="0"/>
              <a:t>3</a:t>
            </a:r>
            <a:r>
              <a:rPr lang="ar-SY" dirty="0"/>
              <a:t>-</a:t>
            </a:r>
            <a:r>
              <a:rPr lang="en-US" dirty="0"/>
              <a:t> The New Rules of Marketing &amp; PR: How to Use Content Marketing, AI, Social Media, Podcasting, Video, and Newsjacking to Reach Buyers Directly 9th Edition, David Meerman Scott(2024).​</a:t>
            </a:r>
          </a:p>
          <a:p>
            <a:pPr>
              <a:lnSpc>
                <a:spcPct val="150000"/>
              </a:lnSpc>
            </a:pPr>
            <a:r>
              <a:rPr lang="en-US" dirty="0"/>
              <a:t>4</a:t>
            </a:r>
            <a:r>
              <a:rPr lang="ar-SY" dirty="0"/>
              <a:t>-</a:t>
            </a:r>
            <a:r>
              <a:rPr lang="en-US" dirty="0"/>
              <a:t>Contagious: Why Things Catch On Paperback, Jonah Berger (2016) ​</a:t>
            </a:r>
          </a:p>
          <a:p>
            <a:pPr>
              <a:lnSpc>
                <a:spcPct val="150000"/>
              </a:lnSpc>
            </a:pPr>
            <a:r>
              <a:rPr lang="en-US" dirty="0"/>
              <a:t>5- The Guide To Going Viral: The Art and Science of Succeeding on Social Media, Brendan Kane(2024).  </a:t>
            </a:r>
          </a:p>
        </p:txBody>
      </p:sp>
    </p:spTree>
    <p:extLst>
      <p:ext uri="{BB962C8B-B14F-4D97-AF65-F5344CB8AC3E}">
        <p14:creationId xmlns:p14="http://schemas.microsoft.com/office/powerpoint/2010/main" val="30362673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992777" y="1680902"/>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rtl="1">
              <a:lnSpc>
                <a:spcPct val="150000"/>
              </a:lnSpc>
            </a:pPr>
            <a:r>
              <a:rPr lang="en-US" sz="2000" u="sng" dirty="0">
                <a:solidFill>
                  <a:srgbClr val="0563C1"/>
                </a:solidFill>
                <a:hlinkClick r:id="rId4">
                  <a:extLst>
                    <a:ext uri="{A12FA001-AC4F-418D-AE19-62706E023703}">
                      <ahyp:hlinkClr xmlns:ahyp="http://schemas.microsoft.com/office/drawing/2018/hyperlinkcolor" val="tx"/>
                    </a:ext>
                  </a:extLst>
                </a:hlinkClick>
              </a:rPr>
              <a:t>6- </a:t>
            </a:r>
            <a:r>
              <a:rPr lang="en-US" sz="2000" u="sng" dirty="0">
                <a:hlinkClick r:id="rId5"/>
              </a:rPr>
              <a:t>https://cello.so/what-is-a-viral-loop</a:t>
            </a:r>
            <a:r>
              <a:rPr lang="en-US" sz="2000" dirty="0"/>
              <a:t> </a:t>
            </a:r>
            <a:endParaRPr lang="en-US" sz="2000" u="sng" dirty="0">
              <a:solidFill>
                <a:srgbClr val="0563C1"/>
              </a:solidFill>
              <a:hlinkClick r:id="rId4">
                <a:extLst>
                  <a:ext uri="{A12FA001-AC4F-418D-AE19-62706E023703}">
                    <ahyp:hlinkClr xmlns:ahyp="http://schemas.microsoft.com/office/drawing/2018/hyperlinkcolor" val="tx"/>
                  </a:ext>
                </a:extLst>
              </a:hlinkClick>
            </a:endParaRPr>
          </a:p>
          <a:p>
            <a:pPr rtl="1">
              <a:lnSpc>
                <a:spcPct val="150000"/>
              </a:lnSpc>
            </a:pPr>
            <a:r>
              <a:rPr lang="en-US" sz="2000" u="sng" dirty="0">
                <a:solidFill>
                  <a:srgbClr val="0563C1"/>
                </a:solidFill>
                <a:hlinkClick r:id="rId4">
                  <a:extLst>
                    <a:ext uri="{A12FA001-AC4F-418D-AE19-62706E023703}">
                      <ahyp:hlinkClr xmlns:ahyp="http://schemas.microsoft.com/office/drawing/2018/hyperlinkcolor" val="tx"/>
                    </a:ext>
                  </a:extLst>
                </a:hlinkClick>
              </a:rPr>
              <a:t>7-https://medium.com/swlh/how-to-grow-your-startup-with-viral-loops-973c3d5b1ce5</a:t>
            </a:r>
            <a:r>
              <a:rPr lang="en-US" sz="2000" dirty="0"/>
              <a:t> </a:t>
            </a:r>
          </a:p>
          <a:p>
            <a:pPr rtl="1">
              <a:lnSpc>
                <a:spcPct val="150000"/>
              </a:lnSpc>
            </a:pPr>
            <a:r>
              <a:rPr lang="en-US" sz="2000" u="sng" dirty="0">
                <a:hlinkClick r:id="rId6"/>
              </a:rPr>
              <a:t>8-https://www.rivier.edu/academics/blog-posts/history-of-viral-marketing</a:t>
            </a:r>
            <a:r>
              <a:rPr lang="en-US" sz="2000" dirty="0"/>
              <a:t> </a:t>
            </a:r>
          </a:p>
          <a:p>
            <a:pPr rtl="1">
              <a:lnSpc>
                <a:spcPct val="150000"/>
              </a:lnSpc>
            </a:pPr>
            <a:r>
              <a:rPr lang="en-US" sz="2000" u="sng" dirty="0">
                <a:hlinkClick r:id="rId7"/>
              </a:rPr>
              <a:t>9-https://themarketingmillennials.com/articles/2023-01-09/the-unknown-story-of-how-hotmail-grew-to-12-million-users-in-1-5-years</a:t>
            </a:r>
            <a:r>
              <a:rPr lang="ar-SY" sz="2000" u="sng" dirty="0">
                <a:hlinkClick r:id="rId7"/>
              </a:rPr>
              <a:t>/</a:t>
            </a:r>
            <a:r>
              <a:rPr lang="en-US" sz="2000" dirty="0"/>
              <a:t> </a:t>
            </a:r>
          </a:p>
          <a:p>
            <a:pPr>
              <a:lnSpc>
                <a:spcPct val="150000"/>
              </a:lnSpc>
            </a:pPr>
            <a:endParaRPr lang="en-US" sz="2000" dirty="0"/>
          </a:p>
        </p:txBody>
      </p:sp>
    </p:spTree>
    <p:extLst>
      <p:ext uri="{BB962C8B-B14F-4D97-AF65-F5344CB8AC3E}">
        <p14:creationId xmlns:p14="http://schemas.microsoft.com/office/powerpoint/2010/main" val="3385987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38FA313-4A4B-4B78-833F-F2EEF5F1D020}"/>
</file>

<file path=customXml/itemProps3.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6754</TotalTime>
  <Words>2762</Words>
  <Application>Microsoft Office PowerPoint</Application>
  <PresentationFormat>شاشة عريضة</PresentationFormat>
  <Paragraphs>173</Paragraphs>
  <Slides>41</Slides>
  <Notes>40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41</vt:i4>
      </vt:variant>
    </vt:vector>
  </HeadingPairs>
  <TitlesOfParts>
    <vt:vector size="46"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300</cp:revision>
  <dcterms:created xsi:type="dcterms:W3CDTF">2023-04-29T09:08:00Z</dcterms:created>
  <dcterms:modified xsi:type="dcterms:W3CDTF">2026-01-22T08:52:55Z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