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480" r:id="rId2"/>
    <p:sldId id="528" r:id="rId3"/>
    <p:sldId id="483" r:id="rId4"/>
    <p:sldId id="571" r:id="rId5"/>
    <p:sldId id="525" r:id="rId6"/>
    <p:sldId id="524" r:id="rId7"/>
    <p:sldId id="523" r:id="rId8"/>
    <p:sldId id="484" r:id="rId9"/>
    <p:sldId id="572" r:id="rId10"/>
    <p:sldId id="485" r:id="rId11"/>
    <p:sldId id="487" r:id="rId12"/>
    <p:sldId id="573" r:id="rId13"/>
    <p:sldId id="488" r:id="rId14"/>
    <p:sldId id="543" r:id="rId15"/>
    <p:sldId id="574" r:id="rId16"/>
    <p:sldId id="489" r:id="rId17"/>
    <p:sldId id="546" r:id="rId18"/>
    <p:sldId id="545" r:id="rId19"/>
    <p:sldId id="576" r:id="rId20"/>
    <p:sldId id="577" r:id="rId21"/>
    <p:sldId id="578" r:id="rId22"/>
    <p:sldId id="490" r:id="rId23"/>
    <p:sldId id="563" r:id="rId24"/>
    <p:sldId id="564" r:id="rId25"/>
    <p:sldId id="492" r:id="rId26"/>
    <p:sldId id="491" r:id="rId27"/>
    <p:sldId id="565" r:id="rId28"/>
    <p:sldId id="562" r:id="rId29"/>
    <p:sldId id="520" r:id="rId30"/>
    <p:sldId id="536" r:id="rId31"/>
    <p:sldId id="579" r:id="rId32"/>
    <p:sldId id="349" r:id="rId3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28"/>
            <p14:sldId id="483"/>
            <p14:sldId id="571"/>
            <p14:sldId id="525"/>
            <p14:sldId id="524"/>
            <p14:sldId id="523"/>
            <p14:sldId id="484"/>
            <p14:sldId id="572"/>
            <p14:sldId id="485"/>
            <p14:sldId id="487"/>
            <p14:sldId id="573"/>
            <p14:sldId id="488"/>
            <p14:sldId id="543"/>
            <p14:sldId id="574"/>
            <p14:sldId id="489"/>
            <p14:sldId id="546"/>
            <p14:sldId id="545"/>
            <p14:sldId id="576"/>
            <p14:sldId id="577"/>
            <p14:sldId id="578"/>
            <p14:sldId id="490"/>
            <p14:sldId id="563"/>
            <p14:sldId id="564"/>
            <p14:sldId id="492"/>
            <p14:sldId id="491"/>
            <p14:sldId id="565"/>
            <p14:sldId id="562"/>
            <p14:sldId id="520"/>
            <p14:sldId id="536"/>
            <p14:sldId id="579"/>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103" d="100"/>
          <a:sy n="103" d="100"/>
        </p:scale>
        <p:origin x="312"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 Id="rId8" Type="http://schemas.openxmlformats.org/officeDocument/2006/relationships/slide" Target="slides/slide7.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7/21/2023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16049268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250558859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90456007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39554077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7/21/2023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7/21/2023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7/21/2023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7/21/2023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7/21/2023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7/21/2023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7/21/2023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7/21/2023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7/21/2023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7/21/2023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7/21/2023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7/21/2023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 id="2147483667"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2.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3.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image" Target="../media/image7.png"/><Relationship Id="rId7" Type="http://schemas.openxmlformats.org/officeDocument/2006/relationships/image" Target="../media/image14.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6.jpeg"/><Relationship Id="rId7" Type="http://schemas.openxmlformats.org/officeDocument/2006/relationships/image" Target="../media/image9.png"/><Relationship Id="rId2" Type="http://schemas.openxmlformats.org/officeDocument/2006/relationships/notesSlide" Target="../notesSlides/notesSlide5.xml"/><Relationship Id="rId1" Type="http://schemas.openxmlformats.org/officeDocument/2006/relationships/slideLayout" Target="../slideLayouts/slideLayout13.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3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17.png"/><Relationship Id="rId7" Type="http://schemas.openxmlformats.org/officeDocument/2006/relationships/image" Target="../media/image4.png"/><Relationship Id="rId2" Type="http://schemas.openxmlformats.org/officeDocument/2006/relationships/image" Target="../media/image16.jpeg"/><Relationship Id="rId1" Type="http://schemas.openxmlformats.org/officeDocument/2006/relationships/slideLayout" Target="../slideLayouts/slideLayout14.xml"/><Relationship Id="rId6" Type="http://schemas.openxmlformats.org/officeDocument/2006/relationships/image" Target="../media/image20.svg"/><Relationship Id="rId5" Type="http://schemas.openxmlformats.org/officeDocument/2006/relationships/image" Target="../media/image19.png"/><Relationship Id="rId4" Type="http://schemas.openxmlformats.org/officeDocument/2006/relationships/image" Target="../media/image18.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438900" y="3814575"/>
            <a:ext cx="5048249" cy="461665"/>
          </a:xfrm>
          <a:prstGeom prst="rect">
            <a:avLst/>
          </a:prstGeom>
          <a:noFill/>
        </p:spPr>
        <p:txBody>
          <a:bodyPr wrap="square" rtlCol="0">
            <a:spAutoFit/>
          </a:bodyPr>
          <a:lstStyle/>
          <a:p>
            <a:r>
              <a:rPr lang="en-US" sz="2400" dirty="0">
                <a:solidFill>
                  <a:srgbClr val="2D3956"/>
                </a:solidFill>
                <a:latin typeface="Tajawal Medium" panose="00000600000000000000" pitchFamily="2" charset="-78"/>
                <a:cs typeface="Tajawal Medium" panose="00000600000000000000" pitchFamily="2" charset="-78"/>
              </a:rPr>
              <a:t>Prepared by Dr. Mohamed Soliman</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4906908" y="1952347"/>
            <a:ext cx="7530558" cy="1446550"/>
          </a:xfrm>
          <a:prstGeom prst="rect">
            <a:avLst/>
          </a:prstGeom>
          <a:noFill/>
        </p:spPr>
        <p:txBody>
          <a:bodyPr wrap="square" rtlCol="0">
            <a:spAutoFit/>
          </a:bodyPr>
          <a:lstStyle/>
          <a:p>
            <a:pPr algn="ctr"/>
            <a:r>
              <a:rPr lang="en-US" sz="4400" b="1" dirty="0">
                <a:solidFill>
                  <a:srgbClr val="8E5A6D"/>
                </a:solidFill>
                <a:latin typeface="Tajawal Medium" panose="00000600000000000000" pitchFamily="2" charset="-78"/>
                <a:cs typeface="Tajawal Medium" panose="00000600000000000000" pitchFamily="2" charset="-78"/>
              </a:rPr>
              <a:t>Market Entry: Developing the Go-to-Market Strategy </a:t>
            </a: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7394850" y="6081097"/>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Lecture 6</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1460" y="5327472"/>
            <a:ext cx="3060453" cy="707886"/>
          </a:xfrm>
          <a:prstGeom prst="rect">
            <a:avLst/>
          </a:prstGeom>
          <a:noFill/>
        </p:spPr>
        <p:txBody>
          <a:bodyPr wrap="none" rtlCol="0">
            <a:spAutoFit/>
          </a:bodyPr>
          <a:lstStyle/>
          <a:p>
            <a:r>
              <a:rPr lang="en-US" sz="2000">
                <a:solidFill>
                  <a:srgbClr val="2D3956"/>
                </a:solidFill>
                <a:latin typeface="Tajawal Medium" panose="00000600000000000000" pitchFamily="2" charset="-78"/>
                <a:cs typeface="Tajawal Medium" panose="00000600000000000000" pitchFamily="2" charset="-78"/>
              </a:rPr>
              <a:t>ENT624</a:t>
            </a:r>
            <a:endParaRPr lang="en-US" sz="2000" dirty="0">
              <a:solidFill>
                <a:srgbClr val="2D3956"/>
              </a:solidFill>
              <a:latin typeface="Tajawal Medium" panose="00000600000000000000" pitchFamily="2" charset="-78"/>
              <a:cs typeface="Tajawal Medium" panose="00000600000000000000" pitchFamily="2" charset="-78"/>
            </a:endParaRPr>
          </a:p>
          <a:p>
            <a:r>
              <a:rPr lang="en-US" sz="2000" dirty="0">
                <a:solidFill>
                  <a:srgbClr val="2D3956"/>
                </a:solidFill>
                <a:latin typeface="Tajawal Medium" panose="00000600000000000000" pitchFamily="2" charset="-78"/>
                <a:cs typeface="Tajawal Medium" panose="00000600000000000000" pitchFamily="2" charset="-78"/>
              </a:rPr>
              <a:t>Entrepreneurial Strategy</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39738"/>
    </mc:Choice>
    <mc:Fallback xmlns="">
      <p:transition spd="slow" advTm="39738"/>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800" b="1" i="0" u="none" strike="noStrike" kern="1200" cap="none" spc="0" normalizeH="0" baseline="0" noProof="0" dirty="0">
                <a:ln>
                  <a:noFill/>
                </a:ln>
                <a:solidFill>
                  <a:srgbClr val="2D3956"/>
                </a:solidFill>
                <a:effectLst/>
                <a:uLnTx/>
                <a:uFillTx/>
                <a:latin typeface="Tajawal Medium" panose="00000600000000000000" pitchFamily="2" charset="-78"/>
                <a:ea typeface="+mn-ea"/>
                <a:cs typeface="Tajawal Medium" panose="00000600000000000000" pitchFamily="2" charset="-78"/>
              </a:rPr>
              <a:t>Learning Objectives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85474" y="2389705"/>
            <a:ext cx="8674088" cy="4678204"/>
          </a:xfrm>
          <a:prstGeom prst="rect">
            <a:avLst/>
          </a:prstGeom>
          <a:noFill/>
        </p:spPr>
        <p:txBody>
          <a:bodyPr wrap="square" rtlCol="0">
            <a:spAutoFit/>
          </a:bodyPr>
          <a:lstStyle/>
          <a:p>
            <a:pPr marL="457200" marR="0" lvl="0" indent="-457200" algn="just" defTabSz="914400" rtl="0" eaLnBrk="1" fontAlgn="auto" latinLnBrk="0" hangingPunct="1">
              <a:lnSpc>
                <a:spcPct val="100000"/>
              </a:lnSpc>
              <a:spcBef>
                <a:spcPts val="0"/>
              </a:spcBef>
              <a:spcAft>
                <a:spcPts val="0"/>
              </a:spcAft>
              <a:buClrTx/>
              <a:buSzTx/>
              <a:buFontTx/>
              <a:buAutoNum type="arabicPeriod"/>
              <a:tabLst/>
              <a:defRPr/>
            </a:pPr>
            <a:r>
              <a:rPr kumimoji="0" lang="en-US" sz="2000" b="1" i="0" u="none" strike="noStrike" kern="1200" cap="none" spc="0" normalizeH="0" baseline="0" noProof="0" dirty="0">
                <a:ln>
                  <a:noFill/>
                </a:ln>
                <a:solidFill>
                  <a:srgbClr val="0A1F61"/>
                </a:solidFill>
                <a:effectLst/>
                <a:uLnTx/>
                <a:uFillTx/>
                <a:ea typeface="+mn-ea"/>
                <a:cs typeface="Tajawal ExtraBold" panose="00000800000000000000" pitchFamily="2" charset="-78"/>
              </a:rPr>
              <a:t>Learn how to develop your value solution based on your overall strategy.</a:t>
            </a:r>
          </a:p>
          <a:p>
            <a:pPr marR="0" lvl="0" algn="just" defTabSz="914400" rtl="0" eaLnBrk="1" fontAlgn="auto" latinLnBrk="0" hangingPunct="1">
              <a:lnSpc>
                <a:spcPct val="100000"/>
              </a:lnSpc>
              <a:spcBef>
                <a:spcPts val="0"/>
              </a:spcBef>
              <a:spcAft>
                <a:spcPts val="0"/>
              </a:spcAft>
              <a:buClrTx/>
              <a:buSzTx/>
              <a:tabLst/>
              <a:defRPr/>
            </a:pPr>
            <a:r>
              <a:rPr kumimoji="0" lang="en-US" sz="2000" b="1" i="0" u="none" strike="noStrike" kern="1200" cap="none" spc="0" normalizeH="0" baseline="0" noProof="0" dirty="0">
                <a:ln>
                  <a:noFill/>
                </a:ln>
                <a:solidFill>
                  <a:srgbClr val="0A1F61"/>
                </a:solidFill>
                <a:effectLst/>
                <a:uLnTx/>
                <a:uFillTx/>
                <a:ea typeface="+mn-ea"/>
                <a:cs typeface="Tajawal ExtraBold" panose="00000800000000000000" pitchFamily="2" charset="-78"/>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A1F61"/>
                </a:solidFill>
                <a:effectLst/>
                <a:uLnTx/>
                <a:uFillTx/>
                <a:ea typeface="+mn-ea"/>
                <a:cs typeface="Tajawal ExtraBold" panose="00000800000000000000" pitchFamily="2" charset="-78"/>
              </a:rPr>
              <a:t>2. Understand the key drivers that are integral to buyers' demands and expectations within your industry.</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0" i="0" u="none" strike="noStrike" kern="1200" cap="none" spc="0" normalizeH="0" baseline="0" noProof="0" dirty="0">
              <a:ln>
                <a:noFill/>
              </a:ln>
              <a:solidFill>
                <a:srgbClr val="0A1F61"/>
              </a:solidFill>
              <a:effectLst/>
              <a:uLnTx/>
              <a:uFillTx/>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A1F61"/>
                </a:solidFill>
                <a:effectLst/>
                <a:uLnTx/>
                <a:uFillTx/>
                <a:ea typeface="+mn-ea"/>
                <a:cs typeface="Tajawal ExtraBold" panose="00000800000000000000" pitchFamily="2" charset="-78"/>
              </a:rPr>
              <a:t>3. Know how your own value solution is matched and compared against these drivers within your marketplace .</a:t>
            </a:r>
          </a:p>
          <a:p>
            <a:pPr marL="0" marR="0" lvl="0" indent="0" algn="just" defTabSz="914400" rtl="0" eaLnBrk="1" fontAlgn="auto" latinLnBrk="0" hangingPunct="1">
              <a:lnSpc>
                <a:spcPct val="100000"/>
              </a:lnSpc>
              <a:spcBef>
                <a:spcPts val="0"/>
              </a:spcBef>
              <a:spcAft>
                <a:spcPts val="0"/>
              </a:spcAft>
              <a:buClrTx/>
              <a:buSzTx/>
              <a:buFontTx/>
              <a:buNone/>
              <a:tabLst/>
              <a:defRPr/>
            </a:pPr>
            <a:endParaRPr kumimoji="0" lang="en-US" sz="2000" b="1" i="0" u="none" strike="noStrike" kern="1200" cap="none" spc="0" normalizeH="0" baseline="0" noProof="0" dirty="0">
              <a:ln>
                <a:noFill/>
              </a:ln>
              <a:solidFill>
                <a:srgbClr val="0A1F61"/>
              </a:solidFill>
              <a:effectLst/>
              <a:uLnTx/>
              <a:uFillTx/>
              <a:ea typeface="+mn-ea"/>
              <a:cs typeface="Tajawal ExtraBold" panose="00000800000000000000" pitchFamily="2" charset="-78"/>
            </a:endParaRP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A1F61"/>
                </a:solidFill>
                <a:effectLst/>
                <a:uLnTx/>
                <a:uFillTx/>
                <a:ea typeface="+mn-ea"/>
                <a:cs typeface="Tajawal ExtraBold" panose="00000800000000000000" pitchFamily="2" charset="-78"/>
              </a:rPr>
              <a:t>4. Learn the value of the perceptual map and how the map is used to maintain and exceed your competition in your industry.</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A1F61"/>
                </a:solidFill>
                <a:effectLst/>
                <a:uLnTx/>
                <a:uFillTx/>
                <a:ea typeface="+mn-ea"/>
                <a:cs typeface="Tajawal ExtraBold" panose="00000800000000000000" pitchFamily="2" charset="-78"/>
              </a:rPr>
              <a:t> </a:t>
            </a:r>
          </a:p>
          <a:p>
            <a:pPr marL="0" marR="0" lvl="0" indent="0" algn="just" defTabSz="914400" rtl="0" eaLnBrk="1" fontAlgn="auto" latinLnBrk="0" hangingPunct="1">
              <a:lnSpc>
                <a:spcPct val="100000"/>
              </a:lnSpc>
              <a:spcBef>
                <a:spcPts val="0"/>
              </a:spcBef>
              <a:spcAft>
                <a:spcPts val="0"/>
              </a:spcAft>
              <a:buClrTx/>
              <a:buSzTx/>
              <a:buFontTx/>
              <a:buNone/>
              <a:tabLst/>
              <a:defRPr/>
            </a:pPr>
            <a:r>
              <a:rPr lang="en-US" sz="2000" b="1" dirty="0">
                <a:solidFill>
                  <a:srgbClr val="0A1F61"/>
                </a:solidFill>
                <a:cs typeface="Tajawal ExtraBold" panose="00000800000000000000" pitchFamily="2" charset="-78"/>
              </a:rPr>
              <a:t>5. Learn how to develop and gain an appreciation for a “Go-to-Market” strategy that is based on your value solution, the drivers in the industry, and your competitive positioning.</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a:ln>
                  <a:noFill/>
                </a:ln>
                <a:solidFill>
                  <a:schemeClr val="accent1"/>
                </a:solidFill>
                <a:effectLst/>
                <a:uLnTx/>
                <a:uFillTx/>
                <a:latin typeface="Tajawal ExtraBold" panose="00000800000000000000" pitchFamily="2" charset="-78"/>
                <a:ea typeface="+mn-ea"/>
                <a:cs typeface="Tajawal ExtraBold" panose="00000800000000000000" pitchFamily="2" charset="-78"/>
              </a:rPr>
              <a:t> </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panose="020F0502020204030204"/>
              <a:ea typeface="Roboto Light" panose="02000000000000000000" pitchFamily="2" charset="0"/>
              <a:cs typeface="+mn-cs"/>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79913" y="6548767"/>
            <a:ext cx="1879649" cy="309233"/>
          </a:xfrm>
          <a:prstGeom prst="rect">
            <a:avLst/>
          </a:prstGeom>
        </p:spPr>
      </p:pic>
    </p:spTree>
    <p:extLst>
      <p:ext uri="{BB962C8B-B14F-4D97-AF65-F5344CB8AC3E}">
        <p14:creationId xmlns:p14="http://schemas.microsoft.com/office/powerpoint/2010/main" val="3149609744"/>
      </p:ext>
    </p:extLst>
  </p:cSld>
  <p:clrMapOvr>
    <a:masterClrMapping/>
  </p:clrMapOvr>
  <mc:AlternateContent xmlns:mc="http://schemas.openxmlformats.org/markup-compatibility/2006" xmlns:p14="http://schemas.microsoft.com/office/powerpoint/2010/main">
    <mc:Choice Requires="p14">
      <p:transition spd="slow" p14:dur="2000" advTm="142289"/>
    </mc:Choice>
    <mc:Fallback xmlns="">
      <p:transition spd="slow" advTm="14228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73563"/>
            <a:ext cx="9893651" cy="4585871"/>
          </a:xfrm>
          <a:prstGeom prst="rect">
            <a:avLst/>
          </a:prstGeom>
          <a:noFill/>
        </p:spPr>
        <p:txBody>
          <a:bodyPr wrap="square" rtlCol="0">
            <a:spAutoFit/>
          </a:bodyPr>
          <a:lstStyle/>
          <a:p>
            <a:pPr algn="just"/>
            <a:r>
              <a:rPr lang="en-US" sz="2400" b="1" i="0" dirty="0">
                <a:solidFill>
                  <a:srgbClr val="333333"/>
                </a:solidFill>
                <a:effectLst/>
              </a:rPr>
              <a:t>Designing Your Firm's Value Solution(s)</a:t>
            </a:r>
          </a:p>
          <a:p>
            <a:pPr marL="342900" indent="-342900" algn="just">
              <a:buFont typeface="Arial" panose="020B0604020202020204" pitchFamily="34" charset="0"/>
              <a:buChar char="•"/>
            </a:pPr>
            <a:r>
              <a:rPr lang="en-US" sz="2400" b="0" i="0" dirty="0">
                <a:solidFill>
                  <a:srgbClr val="333333"/>
                </a:solidFill>
                <a:effectLst/>
              </a:rPr>
              <a:t>Prior to putting together any type of messaging regarding how the entrepreneur will deliver on the strategy, </a:t>
            </a:r>
            <a:r>
              <a:rPr lang="en-US" sz="2400" b="1" i="0" u="sng" dirty="0">
                <a:solidFill>
                  <a:srgbClr val="FF0000"/>
                </a:solidFill>
                <a:effectLst/>
              </a:rPr>
              <a:t>it is necessary to establish the firm's unique selling point</a:t>
            </a:r>
            <a:r>
              <a:rPr lang="en-US" sz="2400" b="0" i="0" dirty="0">
                <a:solidFill>
                  <a:srgbClr val="333333"/>
                </a:solidFill>
                <a:effectLst/>
              </a:rPr>
              <a:t>—otherwise known as the </a:t>
            </a:r>
            <a:r>
              <a:rPr lang="en-US" sz="2400" b="1" i="0" dirty="0">
                <a:solidFill>
                  <a:srgbClr val="FF0000"/>
                </a:solidFill>
                <a:effectLst/>
              </a:rPr>
              <a:t>value solution</a:t>
            </a:r>
            <a:r>
              <a:rPr lang="en-US" sz="2000" b="0" i="0" dirty="0">
                <a:solidFill>
                  <a:srgbClr val="333333"/>
                </a:solidFill>
                <a:effectLst/>
              </a:rPr>
              <a:t>. </a:t>
            </a:r>
            <a:r>
              <a:rPr lang="en-US" sz="2400" b="0" i="0" dirty="0">
                <a:solidFill>
                  <a:srgbClr val="333333"/>
                </a:solidFill>
                <a:effectLst/>
              </a:rPr>
              <a:t>This is directly related to developing the firm's strategy as presented in advance.</a:t>
            </a:r>
          </a:p>
          <a:p>
            <a:pPr marL="342900" indent="-342900" algn="just">
              <a:buFont typeface="Arial" panose="020B0604020202020204" pitchFamily="34" charset="0"/>
              <a:buChar char="•"/>
            </a:pPr>
            <a:r>
              <a:rPr lang="en-US" sz="2400" b="0" i="0" dirty="0">
                <a:solidFill>
                  <a:srgbClr val="333333"/>
                </a:solidFill>
                <a:effectLst/>
              </a:rPr>
              <a:t>Previously, you had the opportunity to learn the benefits that win customers and how to sustain your competitive advantage. </a:t>
            </a:r>
          </a:p>
          <a:p>
            <a:pPr marL="342900" indent="-342900" algn="just">
              <a:buFont typeface="Arial" panose="020B0604020202020204" pitchFamily="34" charset="0"/>
              <a:buChar char="•"/>
            </a:pPr>
            <a:r>
              <a:rPr lang="en-US" sz="2400" b="0" i="0" dirty="0">
                <a:solidFill>
                  <a:srgbClr val="FF0000"/>
                </a:solidFill>
                <a:effectLst/>
              </a:rPr>
              <a:t>Now, </a:t>
            </a:r>
            <a:r>
              <a:rPr lang="en-US" sz="2400" b="1" i="0" dirty="0">
                <a:solidFill>
                  <a:srgbClr val="FF0000"/>
                </a:solidFill>
                <a:effectLst/>
              </a:rPr>
              <a:t>begin defining your value solution </a:t>
            </a:r>
            <a:r>
              <a:rPr lang="en-US" sz="2400" b="0" i="0" dirty="0">
                <a:solidFill>
                  <a:srgbClr val="FF0000"/>
                </a:solidFill>
                <a:effectLst/>
              </a:rPr>
              <a:t>along the similar categories of value and cost-benefits of customer convenience, price, productivity, simplicity, convenience, and image.</a:t>
            </a:r>
          </a:p>
          <a:p>
            <a:pPr marL="342900" indent="-342900" algn="just">
              <a:buFont typeface="Arial" panose="020B0604020202020204" pitchFamily="34" charset="0"/>
              <a:buChar char="•"/>
            </a:pPr>
            <a:r>
              <a:rPr lang="en-US" sz="2400" b="0" i="0" dirty="0">
                <a:solidFill>
                  <a:srgbClr val="333333"/>
                </a:solidFill>
                <a:effectLst/>
              </a:rPr>
              <a:t>Under these categories, think about how your company, your service, and/or product is different from anyone else’s.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376118290"/>
      </p:ext>
    </p:extLst>
  </p:cSld>
  <p:clrMapOvr>
    <a:masterClrMapping/>
  </p:clrMapOvr>
  <mc:AlternateContent xmlns:mc="http://schemas.openxmlformats.org/markup-compatibility/2006" xmlns:p14="http://schemas.microsoft.com/office/powerpoint/2010/main">
    <mc:Choice Requires="p14">
      <p:transition spd="slow" p14:dur="2000" advTm="282444"/>
    </mc:Choice>
    <mc:Fallback xmlns="">
      <p:transition spd="slow" advTm="28244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73353" y="1428065"/>
            <a:ext cx="9893651" cy="4154984"/>
          </a:xfrm>
          <a:prstGeom prst="rect">
            <a:avLst/>
          </a:prstGeom>
          <a:noFill/>
        </p:spPr>
        <p:txBody>
          <a:bodyPr wrap="square" rtlCol="0">
            <a:spAutoFit/>
          </a:bodyPr>
          <a:lstStyle/>
          <a:p>
            <a:pPr algn="just"/>
            <a:r>
              <a:rPr lang="en-US" sz="2400" b="1" i="0" dirty="0">
                <a:solidFill>
                  <a:srgbClr val="333333"/>
                </a:solidFill>
                <a:effectLst/>
              </a:rPr>
              <a:t>Designing Your Firm's Value Solution(s) </a:t>
            </a:r>
            <a:r>
              <a:rPr lang="en-US" sz="2400" b="1" i="1" dirty="0">
                <a:solidFill>
                  <a:srgbClr val="333333"/>
                </a:solidFill>
                <a:effectLst/>
              </a:rPr>
              <a:t>(Cont.)</a:t>
            </a:r>
          </a:p>
          <a:p>
            <a:pPr marL="342900" indent="-342900" algn="just">
              <a:buFont typeface="Arial" panose="020B0604020202020204" pitchFamily="34" charset="0"/>
              <a:buChar char="•"/>
            </a:pPr>
            <a:r>
              <a:rPr lang="en-US" sz="2000" b="1" i="0" u="sng" dirty="0">
                <a:solidFill>
                  <a:srgbClr val="333333"/>
                </a:solidFill>
                <a:effectLst/>
              </a:rPr>
              <a:t>To further perceive and develop your value solution, begin by considering the following:</a:t>
            </a:r>
          </a:p>
          <a:p>
            <a:pPr marL="342900" indent="-342900" algn="just">
              <a:buFont typeface="Wingdings" panose="05000000000000000000" pitchFamily="2" charset="2"/>
              <a:buChar char="q"/>
            </a:pPr>
            <a:r>
              <a:rPr lang="en-US" sz="2000" dirty="0"/>
              <a:t> </a:t>
            </a:r>
            <a:r>
              <a:rPr lang="en-US" sz="2000" dirty="0">
                <a:solidFill>
                  <a:srgbClr val="333333"/>
                </a:solidFill>
              </a:rPr>
              <a:t>     </a:t>
            </a:r>
            <a:r>
              <a:rPr lang="en-US" sz="2000" b="0" i="0" dirty="0">
                <a:solidFill>
                  <a:srgbClr val="333333"/>
                </a:solidFill>
                <a:effectLst/>
              </a:rPr>
              <a:t> </a:t>
            </a:r>
            <a:r>
              <a:rPr lang="en-US" sz="2000" b="0" i="0" dirty="0">
                <a:solidFill>
                  <a:srgbClr val="FF0000"/>
                </a:solidFill>
                <a:effectLst/>
              </a:rPr>
              <a:t>What solution or need does your product/service fill in the eyes of your customers? </a:t>
            </a:r>
            <a:r>
              <a:rPr lang="en-US" sz="2000" b="0" i="0" dirty="0">
                <a:solidFill>
                  <a:srgbClr val="333333"/>
                </a:solidFill>
                <a:effectLst/>
              </a:rPr>
              <a:t>Why would they want your product/service? How does the solution improve the lives of your potential customers? Go ahead and develop a full list based on these questions and then also consider:</a:t>
            </a:r>
          </a:p>
          <a:p>
            <a:pPr marL="342900" indent="-342900" algn="just">
              <a:buFont typeface="Wingdings" panose="05000000000000000000" pitchFamily="2" charset="2"/>
              <a:buChar char="q"/>
            </a:pPr>
            <a:r>
              <a:rPr lang="en-US" sz="2000" b="0" i="0" dirty="0">
                <a:solidFill>
                  <a:srgbClr val="FF0000"/>
                </a:solidFill>
                <a:effectLst/>
              </a:rPr>
              <a:t>Would you buy this product? Why or why not? </a:t>
            </a:r>
            <a:r>
              <a:rPr lang="en-US" sz="2000" b="0" i="0" dirty="0">
                <a:solidFill>
                  <a:srgbClr val="333333"/>
                </a:solidFill>
                <a:effectLst/>
              </a:rPr>
              <a:t>If not, this may give you an insight into potential weaknesses, areas that you need to improve and enhance before placing your product/service in the marketplace. Essentially, </a:t>
            </a:r>
            <a:r>
              <a:rPr lang="en-US" sz="2000" b="0" i="0" dirty="0">
                <a:solidFill>
                  <a:srgbClr val="FF0000"/>
                </a:solidFill>
                <a:effectLst/>
              </a:rPr>
              <a:t>you could reverse these weaknesses and turn them into a value solution that makes a difference in how customers perceive and buy your product/service</a:t>
            </a:r>
            <a:r>
              <a:rPr lang="en-US" sz="2000" b="0" i="0" dirty="0">
                <a:solidFill>
                  <a:srgbClr val="333333"/>
                </a:solidFill>
                <a:effectLst/>
              </a:rPr>
              <a:t>.</a:t>
            </a:r>
          </a:p>
          <a:p>
            <a:pPr marL="342900" indent="-342900" algn="just">
              <a:buFont typeface="Arial" panose="020B0604020202020204" pitchFamily="34" charset="0"/>
              <a:buChar char="•"/>
            </a:pPr>
            <a:r>
              <a:rPr lang="en-US" sz="2000" b="0" i="0" dirty="0">
                <a:solidFill>
                  <a:srgbClr val="333333"/>
                </a:solidFill>
                <a:effectLst/>
              </a:rPr>
              <a:t>From there, you can then start to determine who will most benefit from your product and/or service. All this information can then be mapped out using </a:t>
            </a:r>
            <a:r>
              <a:rPr lang="en-US" sz="2000" b="0" i="0" dirty="0">
                <a:solidFill>
                  <a:srgbClr val="046FF8"/>
                </a:solidFill>
                <a:effectLst/>
              </a:rPr>
              <a:t>Table1</a:t>
            </a:r>
            <a:r>
              <a:rPr lang="en-US" sz="2000" b="0" i="0" dirty="0">
                <a:solidFill>
                  <a:srgbClr val="333333"/>
                </a:solidFill>
                <a:effectLst/>
              </a:rPr>
              <a:t>.</a:t>
            </a:r>
            <a:endParaRPr lang="en-US" sz="20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303564501"/>
      </p:ext>
    </p:extLst>
  </p:cSld>
  <p:clrMapOvr>
    <a:masterClrMapping/>
  </p:clrMapOvr>
  <mc:AlternateContent xmlns:mc="http://schemas.openxmlformats.org/markup-compatibility/2006" xmlns:p14="http://schemas.microsoft.com/office/powerpoint/2010/main">
    <mc:Choice Requires="p14">
      <p:transition spd="slow" p14:dur="2000" advTm="197143"/>
    </mc:Choice>
    <mc:Fallback xmlns="">
      <p:transition spd="slow" advTm="19714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1E893308-99E7-4D17-D55F-63711F561F11}"/>
              </a:ext>
            </a:extLst>
          </p:cNvPr>
          <p:cNvPicPr>
            <a:picLocks noChangeAspect="1"/>
          </p:cNvPicPr>
          <p:nvPr/>
        </p:nvPicPr>
        <p:blipFill>
          <a:blip r:embed="rId7"/>
          <a:stretch>
            <a:fillRect/>
          </a:stretch>
        </p:blipFill>
        <p:spPr>
          <a:xfrm>
            <a:off x="0" y="1307338"/>
            <a:ext cx="12192000" cy="4243324"/>
          </a:xfrm>
          <a:prstGeom prst="rect">
            <a:avLst/>
          </a:prstGeom>
        </p:spPr>
      </p:pic>
    </p:spTree>
    <p:extLst>
      <p:ext uri="{BB962C8B-B14F-4D97-AF65-F5344CB8AC3E}">
        <p14:creationId xmlns:p14="http://schemas.microsoft.com/office/powerpoint/2010/main" val="2780263528"/>
      </p:ext>
    </p:extLst>
  </p:cSld>
  <p:clrMapOvr>
    <a:masterClrMapping/>
  </p:clrMapOvr>
  <mc:AlternateContent xmlns:mc="http://schemas.openxmlformats.org/markup-compatibility/2006" xmlns:p14="http://schemas.microsoft.com/office/powerpoint/2010/main">
    <mc:Choice Requires="p14">
      <p:transition spd="slow" p14:dur="2000" advTm="86160"/>
    </mc:Choice>
    <mc:Fallback xmlns="">
      <p:transition spd="slow" advTm="8616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98191" y="1242693"/>
            <a:ext cx="9893651" cy="4708981"/>
          </a:xfrm>
          <a:prstGeom prst="rect">
            <a:avLst/>
          </a:prstGeom>
          <a:noFill/>
        </p:spPr>
        <p:txBody>
          <a:bodyPr wrap="square" rtlCol="0">
            <a:spAutoFit/>
          </a:bodyPr>
          <a:lstStyle/>
          <a:p>
            <a:pPr algn="just"/>
            <a:r>
              <a:rPr lang="en-US" sz="2000" dirty="0">
                <a:solidFill>
                  <a:srgbClr val="2D3956"/>
                </a:solidFill>
                <a:cs typeface="Tajawal ExtraBold" panose="00000800000000000000" pitchFamily="2" charset="-78"/>
              </a:rPr>
              <a:t>If you are having difficulty in listing the benefits, examine further how the categories of customer convenience, price, productivity, simplicity, and image can then be differentiated from the competition. </a:t>
            </a:r>
            <a:r>
              <a:rPr lang="en-US" sz="2000" b="1" i="1" u="sng" dirty="0">
                <a:solidFill>
                  <a:srgbClr val="2D3956"/>
                </a:solidFill>
                <a:cs typeface="Tajawal ExtraBold" panose="00000800000000000000" pitchFamily="2" charset="-78"/>
              </a:rPr>
              <a:t>For example:</a:t>
            </a:r>
          </a:p>
          <a:p>
            <a:pPr algn="just"/>
            <a:r>
              <a:rPr lang="en-US" sz="2000" dirty="0">
                <a:solidFill>
                  <a:srgbClr val="2D3956"/>
                </a:solidFill>
                <a:cs typeface="Tajawal ExtraBold" panose="00000800000000000000" pitchFamily="2" charset="-78"/>
              </a:rPr>
              <a:t>• </a:t>
            </a:r>
            <a:r>
              <a:rPr lang="en-US" sz="2000" b="1" dirty="0">
                <a:solidFill>
                  <a:srgbClr val="2D3956"/>
                </a:solidFill>
                <a:cs typeface="Tajawal ExtraBold" panose="00000800000000000000" pitchFamily="2" charset="-78"/>
              </a:rPr>
              <a:t>For</a:t>
            </a:r>
            <a:r>
              <a:rPr lang="en-US" sz="2000" dirty="0">
                <a:solidFill>
                  <a:srgbClr val="2D3956"/>
                </a:solidFill>
                <a:cs typeface="Tajawal ExtraBold" panose="00000800000000000000" pitchFamily="2" charset="-78"/>
              </a:rPr>
              <a:t> </a:t>
            </a:r>
            <a:r>
              <a:rPr lang="en-US" sz="2000" b="1" dirty="0">
                <a:solidFill>
                  <a:srgbClr val="2D3956"/>
                </a:solidFill>
                <a:cs typeface="Tajawal ExtraBold" panose="00000800000000000000" pitchFamily="2" charset="-78"/>
              </a:rPr>
              <a:t>customer convenience</a:t>
            </a:r>
            <a:r>
              <a:rPr lang="en-US" sz="2000" dirty="0">
                <a:solidFill>
                  <a:srgbClr val="2D3956"/>
                </a:solidFill>
                <a:cs typeface="Tajawal ExtraBold" panose="00000800000000000000" pitchFamily="2" charset="-78"/>
              </a:rPr>
              <a:t>, who within your firm's industry is emphasizing customer convenience?</a:t>
            </a:r>
          </a:p>
          <a:p>
            <a:pPr algn="just"/>
            <a:r>
              <a:rPr lang="en-US" sz="2000" dirty="0">
                <a:solidFill>
                  <a:srgbClr val="2D3956"/>
                </a:solidFill>
                <a:cs typeface="Tajawal ExtraBold" panose="00000800000000000000" pitchFamily="2" charset="-78"/>
              </a:rPr>
              <a:t>Where are there gaps? How does your primary market currently go about buying existing products or services of this type? How can your new venture create a solution or solutions to offer customer convenience?</a:t>
            </a:r>
          </a:p>
          <a:p>
            <a:pPr algn="just"/>
            <a:r>
              <a:rPr lang="en-US" sz="2000" dirty="0">
                <a:solidFill>
                  <a:srgbClr val="2D3956"/>
                </a:solidFill>
                <a:cs typeface="Tajawal ExtraBold" panose="00000800000000000000" pitchFamily="2" charset="-78"/>
              </a:rPr>
              <a:t>• </a:t>
            </a:r>
            <a:r>
              <a:rPr lang="en-US" sz="2000" b="1" dirty="0">
                <a:solidFill>
                  <a:srgbClr val="2D3956"/>
                </a:solidFill>
                <a:cs typeface="Tajawal ExtraBold" panose="00000800000000000000" pitchFamily="2" charset="-78"/>
              </a:rPr>
              <a:t>For price</a:t>
            </a:r>
            <a:r>
              <a:rPr lang="en-US" sz="2000" dirty="0">
                <a:solidFill>
                  <a:srgbClr val="2D3956"/>
                </a:solidFill>
                <a:cs typeface="Tajawal ExtraBold" panose="00000800000000000000" pitchFamily="2" charset="-78"/>
              </a:rPr>
              <a:t>, how does your pricing strategy compare to others in the industry? Is pricing a major buying criterion for your customers? If so, how can you make price a key differentiator (while keeping your</a:t>
            </a:r>
          </a:p>
          <a:p>
            <a:pPr algn="just"/>
            <a:r>
              <a:rPr lang="en-US" sz="2000" dirty="0">
                <a:solidFill>
                  <a:srgbClr val="2D3956"/>
                </a:solidFill>
                <a:cs typeface="Tajawal ExtraBold" panose="00000800000000000000" pitchFamily="2" charset="-78"/>
              </a:rPr>
              <a:t>viability and business expenses in mind)?</a:t>
            </a:r>
          </a:p>
          <a:p>
            <a:pPr algn="just"/>
            <a:r>
              <a:rPr lang="en-US" sz="2000" dirty="0">
                <a:solidFill>
                  <a:srgbClr val="2D3956"/>
                </a:solidFill>
                <a:cs typeface="Tajawal ExtraBold" panose="00000800000000000000" pitchFamily="2" charset="-78"/>
              </a:rPr>
              <a:t>• </a:t>
            </a:r>
            <a:r>
              <a:rPr lang="en-US" sz="2000" b="1" dirty="0">
                <a:solidFill>
                  <a:srgbClr val="2D3956"/>
                </a:solidFill>
                <a:cs typeface="Tajawal ExtraBold" panose="00000800000000000000" pitchFamily="2" charset="-78"/>
              </a:rPr>
              <a:t>For productivity</a:t>
            </a:r>
            <a:r>
              <a:rPr lang="en-US" sz="2000" dirty="0">
                <a:solidFill>
                  <a:srgbClr val="2D3956"/>
                </a:solidFill>
                <a:cs typeface="Tajawal ExtraBold" panose="00000800000000000000" pitchFamily="2" charset="-78"/>
              </a:rPr>
              <a:t>, how does your product/service improve or enhance the productivity and efficiency of your market? How can you make sure that efficiency is perceived as a key marketing or selling point of what your firm offers or how it conducts business?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6538011"/>
      </p:ext>
    </p:extLst>
  </p:cSld>
  <p:clrMapOvr>
    <a:masterClrMapping/>
  </p:clrMapOvr>
  <mc:AlternateContent xmlns:mc="http://schemas.openxmlformats.org/markup-compatibility/2006" xmlns:p14="http://schemas.microsoft.com/office/powerpoint/2010/main">
    <mc:Choice Requires="p14">
      <p:transition spd="slow" p14:dur="2000" advTm="297870"/>
    </mc:Choice>
    <mc:Fallback xmlns="">
      <p:transition spd="slow" advTm="29787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354765"/>
          </a:xfrm>
          <a:prstGeom prst="rect">
            <a:avLst/>
          </a:prstGeom>
          <a:noFill/>
        </p:spPr>
        <p:txBody>
          <a:bodyPr wrap="square" rtlCol="0">
            <a:spAutoFit/>
          </a:bodyPr>
          <a:lstStyle/>
          <a:p>
            <a:pPr algn="just"/>
            <a:r>
              <a:rPr lang="en-US" sz="2000" dirty="0">
                <a:solidFill>
                  <a:srgbClr val="2D3956"/>
                </a:solidFill>
                <a:cs typeface="Tajawal ExtraBold" panose="00000800000000000000" pitchFamily="2" charset="-78"/>
              </a:rPr>
              <a:t>• </a:t>
            </a:r>
            <a:r>
              <a:rPr lang="en-US" sz="2000" b="1" dirty="0">
                <a:solidFill>
                  <a:srgbClr val="2D3956"/>
                </a:solidFill>
                <a:cs typeface="Tajawal ExtraBold" panose="00000800000000000000" pitchFamily="2" charset="-78"/>
              </a:rPr>
              <a:t>For simplicity, </a:t>
            </a:r>
            <a:r>
              <a:rPr lang="en-US" sz="2000" dirty="0">
                <a:solidFill>
                  <a:srgbClr val="2D3956"/>
                </a:solidFill>
                <a:cs typeface="Tajawal ExtraBold" panose="00000800000000000000" pitchFamily="2" charset="-78"/>
              </a:rPr>
              <a:t>how does your product or service meet some of the basic needs and solve the current problems of your customers?</a:t>
            </a:r>
          </a:p>
          <a:p>
            <a:pPr algn="just"/>
            <a:endParaRPr lang="en-US" sz="2000" dirty="0">
              <a:solidFill>
                <a:srgbClr val="2D3956"/>
              </a:solidFill>
              <a:cs typeface="Tajawal ExtraBold" panose="00000800000000000000" pitchFamily="2" charset="-78"/>
            </a:endParaRPr>
          </a:p>
          <a:p>
            <a:pPr algn="just"/>
            <a:r>
              <a:rPr lang="en-US" sz="2000" dirty="0">
                <a:solidFill>
                  <a:srgbClr val="2D3956"/>
                </a:solidFill>
                <a:cs typeface="Tajawal ExtraBold" panose="00000800000000000000" pitchFamily="2" charset="-78"/>
              </a:rPr>
              <a:t>• </a:t>
            </a:r>
            <a:r>
              <a:rPr lang="en-US" sz="2000" b="1" dirty="0">
                <a:solidFill>
                  <a:srgbClr val="2D3956"/>
                </a:solidFill>
                <a:cs typeface="Tajawal ExtraBold" panose="00000800000000000000" pitchFamily="2" charset="-78"/>
              </a:rPr>
              <a:t>For image, </a:t>
            </a:r>
            <a:r>
              <a:rPr lang="en-US" sz="2000" dirty="0">
                <a:solidFill>
                  <a:srgbClr val="2D3956"/>
                </a:solidFill>
                <a:cs typeface="Tajawal ExtraBold" panose="00000800000000000000" pitchFamily="2" charset="-78"/>
              </a:rPr>
              <a:t>how do your potential or current customers perceive the benefits of your business? What are their sources of information? Word of mouth? Trade publications? The Internet? How can you build or improve the image of your product/service solutions?</a:t>
            </a:r>
          </a:p>
          <a:p>
            <a:pPr algn="just"/>
            <a:endParaRPr lang="en-US" sz="2000" dirty="0">
              <a:solidFill>
                <a:srgbClr val="2D3956"/>
              </a:solidFill>
              <a:cs typeface="Tajawal ExtraBold" panose="00000800000000000000" pitchFamily="2" charset="-78"/>
            </a:endParaRPr>
          </a:p>
          <a:p>
            <a:pPr marL="342900" indent="-342900" algn="just">
              <a:buFont typeface="Arial" panose="020B0604020202020204" pitchFamily="34" charset="0"/>
              <a:buChar char="•"/>
            </a:pPr>
            <a:r>
              <a:rPr lang="en-US" sz="2400" dirty="0">
                <a:solidFill>
                  <a:srgbClr val="2D3956"/>
                </a:solidFill>
                <a:cs typeface="Tajawal ExtraBold" panose="00000800000000000000" pitchFamily="2" charset="-78"/>
              </a:rPr>
              <a:t>By answering these questions, you can then further develop your value solution(s) and refine it to communicate your message directly to where your market would look and find information related to your business.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03497342"/>
      </p:ext>
    </p:extLst>
  </p:cSld>
  <p:clrMapOvr>
    <a:masterClrMapping/>
  </p:clrMapOvr>
  <mc:AlternateContent xmlns:mc="http://schemas.openxmlformats.org/markup-compatibility/2006" xmlns:p14="http://schemas.microsoft.com/office/powerpoint/2010/main">
    <mc:Choice Requires="p14">
      <p:transition spd="slow" p14:dur="2000" advTm="185175"/>
    </mc:Choice>
    <mc:Fallback xmlns="">
      <p:transition spd="slow" advTm="185175"/>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286051"/>
            <a:ext cx="9893651" cy="4524315"/>
          </a:xfrm>
          <a:prstGeom prst="rect">
            <a:avLst/>
          </a:prstGeom>
          <a:noFill/>
        </p:spPr>
        <p:txBody>
          <a:bodyPr wrap="square" rtlCol="0">
            <a:spAutoFit/>
          </a:bodyPr>
          <a:lstStyle/>
          <a:p>
            <a:pPr algn="just"/>
            <a:r>
              <a:rPr lang="en-US" sz="2800" b="1" dirty="0">
                <a:solidFill>
                  <a:srgbClr val="FF0000"/>
                </a:solidFill>
                <a:cs typeface="Tajawal ExtraBold" panose="00000800000000000000" pitchFamily="2" charset="-78"/>
              </a:rPr>
              <a:t>Market-to-Market Creative Connections</a:t>
            </a:r>
          </a:p>
          <a:p>
            <a:pPr marL="342900" indent="-342900" algn="just">
              <a:buFont typeface="Arial" panose="020B0604020202020204" pitchFamily="34" charset="0"/>
              <a:buChar char="•"/>
            </a:pPr>
            <a:r>
              <a:rPr lang="en-US" sz="2000" dirty="0">
                <a:solidFill>
                  <a:srgbClr val="FF0000"/>
                </a:solidFill>
                <a:cs typeface="Tajawal ExtraBold" panose="00000800000000000000" pitchFamily="2" charset="-78"/>
              </a:rPr>
              <a:t>This tool, in which creative connections are forged between the intended market and an unrelated market</a:t>
            </a:r>
            <a:r>
              <a:rPr lang="en-US" sz="2000" dirty="0">
                <a:solidFill>
                  <a:srgbClr val="2D3956"/>
                </a:solidFill>
                <a:cs typeface="Tajawal ExtraBold" panose="00000800000000000000" pitchFamily="2" charset="-78"/>
              </a:rPr>
              <a:t>, </a:t>
            </a:r>
            <a:r>
              <a:rPr lang="en-US" sz="2000" u="sng" dirty="0">
                <a:solidFill>
                  <a:srgbClr val="2D3956"/>
                </a:solidFill>
                <a:cs typeface="Tajawal ExtraBold" panose="00000800000000000000" pitchFamily="2" charset="-78"/>
              </a:rPr>
              <a:t>will </a:t>
            </a:r>
            <a:r>
              <a:rPr lang="en-US" sz="2000" u="sng" dirty="0">
                <a:solidFill>
                  <a:srgbClr val="FF0000"/>
                </a:solidFill>
                <a:cs typeface="Tajawal ExtraBold" panose="00000800000000000000" pitchFamily="2" charset="-78"/>
              </a:rPr>
              <a:t>help the entrepreneur to generate ideas for:</a:t>
            </a:r>
          </a:p>
          <a:p>
            <a:pPr algn="just"/>
            <a:r>
              <a:rPr lang="en-US" sz="2000" dirty="0">
                <a:solidFill>
                  <a:srgbClr val="FF0000"/>
                </a:solidFill>
                <a:cs typeface="Tajawal ExtraBold" panose="00000800000000000000" pitchFamily="2" charset="-78"/>
              </a:rPr>
              <a:t>         -- positioning the new venture,</a:t>
            </a:r>
          </a:p>
          <a:p>
            <a:pPr algn="just"/>
            <a:r>
              <a:rPr lang="en-US" sz="2000" dirty="0">
                <a:solidFill>
                  <a:srgbClr val="FF0000"/>
                </a:solidFill>
                <a:cs typeface="Tajawal ExtraBold" panose="00000800000000000000" pitchFamily="2" charset="-78"/>
              </a:rPr>
              <a:t>         -- promoting its products and services, and </a:t>
            </a:r>
          </a:p>
          <a:p>
            <a:pPr algn="just"/>
            <a:r>
              <a:rPr lang="en-US" sz="2000" dirty="0">
                <a:solidFill>
                  <a:srgbClr val="FF0000"/>
                </a:solidFill>
                <a:cs typeface="Tajawal ExtraBold" panose="00000800000000000000" pitchFamily="2" charset="-78"/>
              </a:rPr>
              <a:t>         -- developing and extending the value solution.</a:t>
            </a:r>
          </a:p>
          <a:p>
            <a:pPr algn="just"/>
            <a:endParaRPr lang="en-US" sz="2000" dirty="0">
              <a:solidFill>
                <a:srgbClr val="FF0000"/>
              </a:solidFill>
              <a:cs typeface="Tajawal ExtraBold" panose="00000800000000000000" pitchFamily="2" charset="-78"/>
            </a:endParaRPr>
          </a:p>
          <a:p>
            <a:pPr algn="just"/>
            <a:r>
              <a:rPr lang="en-US" sz="2000" b="1" dirty="0">
                <a:solidFill>
                  <a:srgbClr val="2D3956"/>
                </a:solidFill>
                <a:cs typeface="Tajawal ExtraBold" panose="00000800000000000000" pitchFamily="2" charset="-78"/>
              </a:rPr>
              <a:t>1. Business description</a:t>
            </a:r>
          </a:p>
          <a:p>
            <a:pPr algn="just"/>
            <a:r>
              <a:rPr lang="en-US" sz="2000" dirty="0">
                <a:solidFill>
                  <a:srgbClr val="2D3956"/>
                </a:solidFill>
                <a:cs typeface="Tajawal ExtraBold" panose="00000800000000000000" pitchFamily="2" charset="-78"/>
              </a:rPr>
              <a:t>Write </a:t>
            </a:r>
            <a:r>
              <a:rPr lang="en-US" sz="2000" dirty="0">
                <a:solidFill>
                  <a:srgbClr val="FF0000"/>
                </a:solidFill>
                <a:cs typeface="Tajawal ExtraBold" panose="00000800000000000000" pitchFamily="2" charset="-78"/>
              </a:rPr>
              <a:t>the nature of the business in a word or a short phrase</a:t>
            </a:r>
            <a:r>
              <a:rPr lang="en-US" sz="2000" dirty="0">
                <a:solidFill>
                  <a:srgbClr val="2D3956"/>
                </a:solidFill>
                <a:cs typeface="Tajawal ExtraBold" panose="00000800000000000000" pitchFamily="2" charset="-78"/>
              </a:rPr>
              <a:t>.</a:t>
            </a:r>
          </a:p>
          <a:p>
            <a:pPr algn="just"/>
            <a:r>
              <a:rPr lang="en-US" sz="2000" b="1" dirty="0">
                <a:solidFill>
                  <a:srgbClr val="2D3956"/>
                </a:solidFill>
                <a:cs typeface="Tajawal ExtraBold" panose="00000800000000000000" pitchFamily="2" charset="-78"/>
              </a:rPr>
              <a:t>2. Attribution list</a:t>
            </a:r>
          </a:p>
          <a:p>
            <a:pPr algn="just"/>
            <a:r>
              <a:rPr lang="en-US" sz="2000" dirty="0">
                <a:solidFill>
                  <a:srgbClr val="FF0000"/>
                </a:solidFill>
                <a:cs typeface="Tajawal ExtraBold" panose="00000800000000000000" pitchFamily="2" charset="-78"/>
              </a:rPr>
              <a:t>List all the features</a:t>
            </a:r>
            <a:r>
              <a:rPr lang="en-US" sz="2000" dirty="0">
                <a:solidFill>
                  <a:srgbClr val="2D3956"/>
                </a:solidFill>
                <a:cs typeface="Tajawal ExtraBold" panose="00000800000000000000" pitchFamily="2" charset="-78"/>
              </a:rPr>
              <a:t>, (e.g., characteristics, services, products, promotion methods, value offered) </a:t>
            </a:r>
            <a:r>
              <a:rPr lang="en-US" sz="2000" dirty="0">
                <a:solidFill>
                  <a:srgbClr val="FF0000"/>
                </a:solidFill>
                <a:cs typeface="Tajawal ExtraBold" panose="00000800000000000000" pitchFamily="2" charset="-78"/>
              </a:rPr>
              <a:t>that you associate with this business in a column on your paper</a:t>
            </a:r>
            <a:r>
              <a:rPr lang="en-US" sz="2000" dirty="0">
                <a:solidFill>
                  <a:srgbClr val="2D3956"/>
                </a:solidFill>
                <a:cs typeface="Tajawal ExtraBold" panose="00000800000000000000" pitchFamily="2" charset="-78"/>
              </a:rPr>
              <a:t>. </a:t>
            </a:r>
          </a:p>
          <a:p>
            <a:pPr algn="just"/>
            <a:r>
              <a:rPr lang="en-US" sz="2000" dirty="0">
                <a:solidFill>
                  <a:srgbClr val="2D3956"/>
                </a:solidFill>
                <a:cs typeface="Tajawal ExtraBold" panose="00000800000000000000" pitchFamily="2" charset="-78"/>
              </a:rPr>
              <a:t>        *</a:t>
            </a:r>
            <a:r>
              <a:rPr lang="en-US" sz="2000" b="1" dirty="0">
                <a:solidFill>
                  <a:srgbClr val="2D3956"/>
                </a:solidFill>
                <a:cs typeface="Tajawal ExtraBold" panose="00000800000000000000" pitchFamily="2" charset="-78"/>
              </a:rPr>
              <a:t>If the business </a:t>
            </a:r>
            <a:r>
              <a:rPr lang="en-US" sz="2000" b="1" u="sng" dirty="0">
                <a:solidFill>
                  <a:srgbClr val="2D3956"/>
                </a:solidFill>
                <a:cs typeface="Tajawal ExtraBold" panose="00000800000000000000" pitchFamily="2" charset="-78"/>
              </a:rPr>
              <a:t>is not yet </a:t>
            </a:r>
            <a:r>
              <a:rPr lang="en-US" sz="2000" b="1" dirty="0">
                <a:solidFill>
                  <a:srgbClr val="2D3956"/>
                </a:solidFill>
                <a:cs typeface="Tajawal ExtraBold" panose="00000800000000000000" pitchFamily="2" charset="-78"/>
              </a:rPr>
              <a:t>in existence</a:t>
            </a:r>
            <a:r>
              <a:rPr lang="en-US" sz="2000" dirty="0">
                <a:solidFill>
                  <a:srgbClr val="2D3956"/>
                </a:solidFill>
                <a:cs typeface="Tajawal ExtraBold" panose="00000800000000000000" pitchFamily="2" charset="-78"/>
              </a:rPr>
              <a:t>, </a:t>
            </a:r>
            <a:r>
              <a:rPr lang="en-US" sz="2000" dirty="0">
                <a:solidFill>
                  <a:srgbClr val="FF0000"/>
                </a:solidFill>
                <a:cs typeface="Tajawal ExtraBold" panose="00000800000000000000" pitchFamily="2" charset="-78"/>
              </a:rPr>
              <a:t>list your intended features. </a:t>
            </a:r>
          </a:p>
          <a:p>
            <a:pPr algn="just"/>
            <a:r>
              <a:rPr lang="en-US" sz="2000" dirty="0">
                <a:solidFill>
                  <a:srgbClr val="2D3956"/>
                </a:solidFill>
                <a:cs typeface="Tajawal ExtraBold" panose="00000800000000000000" pitchFamily="2" charset="-78"/>
              </a:rPr>
              <a:t>       **If it is an </a:t>
            </a:r>
            <a:r>
              <a:rPr lang="en-US" sz="2000" b="1" u="sng" dirty="0">
                <a:solidFill>
                  <a:srgbClr val="2D3956"/>
                </a:solidFill>
                <a:cs typeface="Tajawal ExtraBold" panose="00000800000000000000" pitchFamily="2" charset="-78"/>
              </a:rPr>
              <a:t>already established </a:t>
            </a:r>
            <a:r>
              <a:rPr lang="en-US" sz="2000" dirty="0">
                <a:solidFill>
                  <a:srgbClr val="2D3956"/>
                </a:solidFill>
                <a:cs typeface="Tajawal ExtraBold" panose="00000800000000000000" pitchFamily="2" charset="-78"/>
              </a:rPr>
              <a:t>business, </a:t>
            </a:r>
            <a:r>
              <a:rPr lang="en-US" sz="2000" dirty="0">
                <a:solidFill>
                  <a:srgbClr val="FF0000"/>
                </a:solidFill>
                <a:cs typeface="Tajawal ExtraBold" panose="00000800000000000000" pitchFamily="2" charset="-78"/>
              </a:rPr>
              <a:t>list the features it already provides.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50665723"/>
      </p:ext>
    </p:extLst>
  </p:cSld>
  <p:clrMapOvr>
    <a:masterClrMapping/>
  </p:clrMapOvr>
  <mc:AlternateContent xmlns:mc="http://schemas.openxmlformats.org/markup-compatibility/2006" xmlns:p14="http://schemas.microsoft.com/office/powerpoint/2010/main">
    <mc:Choice Requires="p14">
      <p:transition spd="slow" p14:dur="2000" advTm="234850"/>
    </mc:Choice>
    <mc:Fallback xmlns="">
      <p:transition spd="slow" advTm="23485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2862322"/>
          </a:xfrm>
          <a:prstGeom prst="rect">
            <a:avLst/>
          </a:prstGeom>
          <a:noFill/>
        </p:spPr>
        <p:txBody>
          <a:bodyPr wrap="square" rtlCol="0">
            <a:spAutoFit/>
          </a:bodyPr>
          <a:lstStyle/>
          <a:p>
            <a:pPr algn="just"/>
            <a:r>
              <a:rPr lang="en-US" sz="2000" b="1" dirty="0">
                <a:solidFill>
                  <a:srgbClr val="2D3956"/>
                </a:solidFill>
                <a:cs typeface="Tajawal ExtraBold" panose="00000800000000000000" pitchFamily="2" charset="-78"/>
              </a:rPr>
              <a:t>3. Select a different type of business</a:t>
            </a:r>
          </a:p>
          <a:p>
            <a:pPr algn="just"/>
            <a:r>
              <a:rPr lang="en-US" sz="2000" dirty="0">
                <a:solidFill>
                  <a:srgbClr val="FF0000"/>
                </a:solidFill>
                <a:cs typeface="Tajawal ExtraBold" panose="00000800000000000000" pitchFamily="2" charset="-78"/>
              </a:rPr>
              <a:t>Pick an industry or business type that is distinctly different from yours or the one you are considering</a:t>
            </a:r>
            <a:r>
              <a:rPr lang="en-US" sz="2000" dirty="0">
                <a:solidFill>
                  <a:srgbClr val="2D3956"/>
                </a:solidFill>
                <a:cs typeface="Tajawal ExtraBold" panose="00000800000000000000" pitchFamily="2" charset="-78"/>
              </a:rPr>
              <a:t> and write the name of it at the top of the next column on the page.</a:t>
            </a:r>
          </a:p>
          <a:p>
            <a:pPr algn="just"/>
            <a:endParaRPr lang="en-US" sz="2000" dirty="0">
              <a:solidFill>
                <a:srgbClr val="2D3956"/>
              </a:solidFill>
              <a:cs typeface="Tajawal ExtraBold" panose="00000800000000000000" pitchFamily="2" charset="-78"/>
            </a:endParaRPr>
          </a:p>
          <a:p>
            <a:pPr algn="just"/>
            <a:r>
              <a:rPr lang="en-US" sz="2000" b="1" dirty="0">
                <a:solidFill>
                  <a:srgbClr val="2D3956"/>
                </a:solidFill>
                <a:cs typeface="Tajawal ExtraBold" panose="00000800000000000000" pitchFamily="2" charset="-78"/>
              </a:rPr>
              <a:t>4. Attribution list for different business</a:t>
            </a:r>
          </a:p>
          <a:p>
            <a:pPr algn="just"/>
            <a:r>
              <a:rPr lang="en-US" sz="2000" dirty="0">
                <a:solidFill>
                  <a:srgbClr val="FF0000"/>
                </a:solidFill>
                <a:cs typeface="Tajawal ExtraBold" panose="00000800000000000000" pitchFamily="2" charset="-78"/>
              </a:rPr>
              <a:t>List all the features</a:t>
            </a:r>
            <a:r>
              <a:rPr lang="en-US" sz="2000" dirty="0">
                <a:solidFill>
                  <a:srgbClr val="2D3956"/>
                </a:solidFill>
                <a:cs typeface="Tajawal ExtraBold" panose="00000800000000000000" pitchFamily="2" charset="-78"/>
              </a:rPr>
              <a:t>, (e.g., characteristics, services, products, promotion methods, value offered, etc.) </a:t>
            </a:r>
            <a:r>
              <a:rPr lang="en-US" sz="2000" dirty="0">
                <a:solidFill>
                  <a:srgbClr val="FF0000"/>
                </a:solidFill>
                <a:cs typeface="Tajawal ExtraBold" panose="00000800000000000000" pitchFamily="2" charset="-78"/>
              </a:rPr>
              <a:t>that you associate with this </a:t>
            </a:r>
            <a:r>
              <a:rPr lang="en-US" sz="2000" b="1" u="sng" dirty="0">
                <a:solidFill>
                  <a:srgbClr val="FF0000"/>
                </a:solidFill>
                <a:cs typeface="Tajawal ExtraBold" panose="00000800000000000000" pitchFamily="2" charset="-78"/>
              </a:rPr>
              <a:t>different</a:t>
            </a:r>
            <a:r>
              <a:rPr lang="en-US" sz="2000" dirty="0">
                <a:solidFill>
                  <a:srgbClr val="FF0000"/>
                </a:solidFill>
                <a:cs typeface="Tajawal ExtraBold" panose="00000800000000000000" pitchFamily="2" charset="-78"/>
              </a:rPr>
              <a:t> business</a:t>
            </a:r>
            <a:r>
              <a:rPr lang="en-US" sz="2000" dirty="0">
                <a:solidFill>
                  <a:srgbClr val="2D3956"/>
                </a:solidFill>
                <a:cs typeface="Tajawal ExtraBold" panose="00000800000000000000" pitchFamily="2" charset="-78"/>
              </a:rPr>
              <a:t>. Write </a:t>
            </a:r>
            <a:r>
              <a:rPr lang="en-US" sz="2000" dirty="0">
                <a:solidFill>
                  <a:srgbClr val="FF0000"/>
                </a:solidFill>
                <a:cs typeface="Tajawal ExtraBold" panose="00000800000000000000" pitchFamily="2" charset="-78"/>
              </a:rPr>
              <a:t>as much as you know about what this </a:t>
            </a:r>
            <a:r>
              <a:rPr lang="en-US" sz="2000" b="1" u="sng" dirty="0">
                <a:solidFill>
                  <a:srgbClr val="FF0000"/>
                </a:solidFill>
                <a:cs typeface="Tajawal ExtraBold" panose="00000800000000000000" pitchFamily="2" charset="-78"/>
              </a:rPr>
              <a:t>different</a:t>
            </a:r>
            <a:r>
              <a:rPr lang="en-US" sz="2000" dirty="0">
                <a:solidFill>
                  <a:srgbClr val="FF0000"/>
                </a:solidFill>
                <a:cs typeface="Tajawal ExtraBold" panose="00000800000000000000" pitchFamily="2" charset="-78"/>
              </a:rPr>
              <a:t> business does or could provide.</a:t>
            </a:r>
          </a:p>
          <a:p>
            <a:pPr algn="just"/>
            <a:endParaRPr lang="en-US" sz="2000" dirty="0">
              <a:solidFill>
                <a:srgbClr val="FF0000"/>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277431213"/>
      </p:ext>
    </p:extLst>
  </p:cSld>
  <p:clrMapOvr>
    <a:masterClrMapping/>
  </p:clrMapOvr>
  <mc:AlternateContent xmlns:mc="http://schemas.openxmlformats.org/markup-compatibility/2006" xmlns:p14="http://schemas.microsoft.com/office/powerpoint/2010/main">
    <mc:Choice Requires="p14">
      <p:transition spd="slow" p14:dur="2000" advTm="124981"/>
    </mc:Choice>
    <mc:Fallback xmlns="">
      <p:transition spd="slow" advTm="124981"/>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2554545"/>
          </a:xfrm>
          <a:prstGeom prst="rect">
            <a:avLst/>
          </a:prstGeom>
          <a:noFill/>
        </p:spPr>
        <p:txBody>
          <a:bodyPr wrap="square" rtlCol="0">
            <a:spAutoFit/>
          </a:bodyPr>
          <a:lstStyle/>
          <a:p>
            <a:pPr algn="just"/>
            <a:r>
              <a:rPr lang="en-US" sz="2000" b="1" dirty="0">
                <a:solidFill>
                  <a:srgbClr val="2D3956"/>
                </a:solidFill>
                <a:cs typeface="Tajawal ExtraBold" panose="00000800000000000000" pitchFamily="2" charset="-78"/>
              </a:rPr>
              <a:t>5. Make creative connections</a:t>
            </a:r>
          </a:p>
          <a:p>
            <a:pPr algn="just"/>
            <a:r>
              <a:rPr lang="en-US" sz="2000" dirty="0">
                <a:solidFill>
                  <a:srgbClr val="2D3956"/>
                </a:solidFill>
                <a:cs typeface="Tajawal ExtraBold" panose="00000800000000000000" pitchFamily="2" charset="-78"/>
              </a:rPr>
              <a:t>• What do the attributes of the “different business or industry” suggest for your business or industry? For your value solution?</a:t>
            </a:r>
          </a:p>
          <a:p>
            <a:pPr algn="just"/>
            <a:r>
              <a:rPr lang="en-US" sz="2000" dirty="0">
                <a:solidFill>
                  <a:srgbClr val="2D3956"/>
                </a:solidFill>
                <a:cs typeface="Tajawal ExtraBold" panose="00000800000000000000" pitchFamily="2" charset="-78"/>
              </a:rPr>
              <a:t>• What could you put in place in your business that has been successful or a competitive advantage in the different business? How can information from a different industry partner assist you in developing your value solution(s)?</a:t>
            </a:r>
          </a:p>
          <a:p>
            <a:pPr algn="just"/>
            <a:r>
              <a:rPr lang="en-US" sz="2000" dirty="0">
                <a:solidFill>
                  <a:srgbClr val="2D3956"/>
                </a:solidFill>
                <a:cs typeface="Tajawal ExtraBold" panose="00000800000000000000" pitchFamily="2" charset="-78"/>
              </a:rPr>
              <a:t>• What opportunities did you discover for marketing your product/service? How can these opportunities be integrated into how you market your value solution?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947702549"/>
      </p:ext>
    </p:extLst>
  </p:cSld>
  <p:clrMapOvr>
    <a:masterClrMapping/>
  </p:clrMapOvr>
  <mc:AlternateContent xmlns:mc="http://schemas.openxmlformats.org/markup-compatibility/2006" xmlns:p14="http://schemas.microsoft.com/office/powerpoint/2010/main">
    <mc:Choice Requires="p14">
      <p:transition spd="slow" p14:dur="2000" advTm="216644"/>
    </mc:Choice>
    <mc:Fallback xmlns="">
      <p:transition spd="slow" advTm="216644"/>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216539"/>
          </a:xfrm>
          <a:prstGeom prst="rect">
            <a:avLst/>
          </a:prstGeom>
          <a:noFill/>
        </p:spPr>
        <p:txBody>
          <a:bodyPr wrap="square" rtlCol="0">
            <a:spAutoFit/>
          </a:bodyPr>
          <a:lstStyle/>
          <a:p>
            <a:pPr algn="just"/>
            <a:r>
              <a:rPr lang="en-US" sz="2400" b="1" i="0" dirty="0">
                <a:solidFill>
                  <a:srgbClr val="333333"/>
                </a:solidFill>
                <a:effectLst/>
              </a:rPr>
              <a:t>The Key Drivers Integral to Buyers' Demands and Expectations within Your Industry</a:t>
            </a:r>
          </a:p>
          <a:p>
            <a:pPr marL="342900" indent="-342900" algn="just">
              <a:buFont typeface="Arial" panose="020B0604020202020204" pitchFamily="34" charset="0"/>
              <a:buChar char="•"/>
            </a:pPr>
            <a:r>
              <a:rPr lang="en-US" sz="2000" b="0" i="0" dirty="0">
                <a:solidFill>
                  <a:srgbClr val="333333"/>
                </a:solidFill>
                <a:effectLst/>
              </a:rPr>
              <a:t>Once you have defined your firm's value solution(s), you will find that you will </a:t>
            </a:r>
            <a:r>
              <a:rPr lang="en-US" sz="2000" b="0" i="0" dirty="0">
                <a:solidFill>
                  <a:srgbClr val="FF0000"/>
                </a:solidFill>
                <a:effectLst/>
              </a:rPr>
              <a:t>need to revisit and adapt your strategy based on the conditions and context of your industry and marketplace. </a:t>
            </a:r>
          </a:p>
          <a:p>
            <a:pPr marL="342900" indent="-342900" algn="just">
              <a:buFont typeface="Arial" panose="020B0604020202020204" pitchFamily="34" charset="0"/>
              <a:buChar char="•"/>
            </a:pPr>
            <a:r>
              <a:rPr lang="en-US" sz="2000" b="1" i="0" dirty="0">
                <a:solidFill>
                  <a:srgbClr val="FF0000"/>
                </a:solidFill>
                <a:effectLst/>
              </a:rPr>
              <a:t>As</a:t>
            </a:r>
            <a:r>
              <a:rPr lang="en-US" sz="2000" b="0" i="0" dirty="0">
                <a:solidFill>
                  <a:srgbClr val="FF0000"/>
                </a:solidFill>
                <a:effectLst/>
              </a:rPr>
              <a:t> </a:t>
            </a:r>
            <a:r>
              <a:rPr lang="en-US" sz="2000" b="1" i="0" dirty="0">
                <a:solidFill>
                  <a:srgbClr val="FF0000"/>
                </a:solidFill>
                <a:effectLst/>
              </a:rPr>
              <a:t>customers' needs </a:t>
            </a:r>
            <a:r>
              <a:rPr lang="en-US" sz="2000" b="0" i="0" dirty="0">
                <a:solidFill>
                  <a:srgbClr val="FF0000"/>
                </a:solidFill>
                <a:effectLst/>
              </a:rPr>
              <a:t>and preferences</a:t>
            </a:r>
            <a:r>
              <a:rPr lang="en-US" sz="2000" b="1" i="0" dirty="0">
                <a:solidFill>
                  <a:srgbClr val="FF0000"/>
                </a:solidFill>
                <a:effectLst/>
              </a:rPr>
              <a:t> change</a:t>
            </a:r>
            <a:r>
              <a:rPr lang="en-US" sz="2000" b="0" i="0" dirty="0">
                <a:solidFill>
                  <a:srgbClr val="FF0000"/>
                </a:solidFill>
                <a:effectLst/>
              </a:rPr>
              <a:t>, your firm will </a:t>
            </a:r>
            <a:r>
              <a:rPr lang="en-US" sz="2000" b="1" i="0" dirty="0">
                <a:solidFill>
                  <a:srgbClr val="FF0000"/>
                </a:solidFill>
                <a:effectLst/>
              </a:rPr>
              <a:t>need to take a proactive approach</a:t>
            </a:r>
            <a:r>
              <a:rPr lang="en-US" sz="2000" b="0" i="0" dirty="0">
                <a:solidFill>
                  <a:srgbClr val="FF0000"/>
                </a:solidFill>
                <a:effectLst/>
              </a:rPr>
              <a:t> in understanding how these changes influence the overall operations </a:t>
            </a:r>
            <a:r>
              <a:rPr lang="en-US" sz="2000" b="0" i="0" dirty="0">
                <a:solidFill>
                  <a:srgbClr val="333333"/>
                </a:solidFill>
                <a:effectLst/>
              </a:rPr>
              <a:t>and efficiencies of your business. </a:t>
            </a:r>
          </a:p>
          <a:p>
            <a:pPr marL="342900" indent="-342900" algn="just">
              <a:buFont typeface="Arial" panose="020B0604020202020204" pitchFamily="34" charset="0"/>
              <a:buChar char="•"/>
            </a:pPr>
            <a:r>
              <a:rPr lang="en-US" sz="2000" b="0" i="0" dirty="0">
                <a:solidFill>
                  <a:srgbClr val="333333"/>
                </a:solidFill>
                <a:effectLst/>
              </a:rPr>
              <a:t>One of the ways to stay ahead and meet the expectations of your customers is to </a:t>
            </a:r>
            <a:r>
              <a:rPr lang="en-US" sz="2000" b="1" i="0" u="sng" dirty="0">
                <a:solidFill>
                  <a:srgbClr val="FF0000"/>
                </a:solidFill>
                <a:effectLst/>
              </a:rPr>
              <a:t>understand the key drivers of your venture within the industry.</a:t>
            </a:r>
            <a:r>
              <a:rPr lang="en-US" sz="2000" b="1" i="0" dirty="0">
                <a:solidFill>
                  <a:srgbClr val="333333"/>
                </a:solidFill>
                <a:effectLst/>
              </a:rPr>
              <a:t> </a:t>
            </a:r>
          </a:p>
          <a:p>
            <a:pPr marL="342900" indent="-342900" algn="just">
              <a:buFont typeface="Arial" panose="020B0604020202020204" pitchFamily="34" charset="0"/>
              <a:buChar char="•"/>
            </a:pPr>
            <a:r>
              <a:rPr lang="en-US" sz="2000" b="0" i="0" dirty="0">
                <a:solidFill>
                  <a:srgbClr val="333333"/>
                </a:solidFill>
                <a:effectLst/>
              </a:rPr>
              <a:t>The categories above are helpful in considering your firm's value solution(s) at the initial launch of your business. However, over time, you will want to adapt these categories to the needs and expectations that drive your customer buying decisions on a daily basis.</a:t>
            </a:r>
            <a:r>
              <a:rPr lang="en-US" sz="2000" dirty="0"/>
              <a:t> </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607477217"/>
      </p:ext>
    </p:extLst>
  </p:cSld>
  <p:clrMapOvr>
    <a:masterClrMapping/>
  </p:clrMapOvr>
  <mc:AlternateContent xmlns:mc="http://schemas.openxmlformats.org/markup-compatibility/2006" xmlns:p14="http://schemas.microsoft.com/office/powerpoint/2010/main">
    <mc:Choice Requires="p14">
      <p:transition spd="slow" p14:dur="2000" advTm="201290"/>
    </mc:Choice>
    <mc:Fallback xmlns="">
      <p:transition spd="slow" advTm="20129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31873"/>
          </a:xfrm>
          <a:prstGeom prst="rect">
            <a:avLst/>
          </a:prstGeom>
          <a:noFill/>
        </p:spPr>
        <p:txBody>
          <a:bodyPr wrap="square" rtlCol="0">
            <a:spAutoFit/>
          </a:bodyPr>
          <a:lstStyle/>
          <a:p>
            <a:pPr algn="just"/>
            <a:r>
              <a:rPr lang="en-US" sz="2400" b="1" i="0" dirty="0">
                <a:solidFill>
                  <a:srgbClr val="333333"/>
                </a:solidFill>
                <a:effectLst/>
              </a:rPr>
              <a:t>Matching and Refining the Value Solution(S) to Marketplace Drivers Over Time</a:t>
            </a:r>
          </a:p>
          <a:p>
            <a:pPr algn="just"/>
            <a:endParaRPr lang="en-US" sz="2000" b="1" i="0" dirty="0">
              <a:solidFill>
                <a:srgbClr val="333333"/>
              </a:solidFill>
              <a:effectLst/>
            </a:endParaRPr>
          </a:p>
          <a:p>
            <a:pPr marL="342900" indent="-342900" algn="just">
              <a:buFont typeface="Arial" panose="020B0604020202020204" pitchFamily="34" charset="0"/>
              <a:buChar char="•"/>
            </a:pPr>
            <a:r>
              <a:rPr lang="en-US" sz="2400" b="0" i="0" dirty="0">
                <a:solidFill>
                  <a:srgbClr val="333333"/>
                </a:solidFill>
                <a:effectLst/>
              </a:rPr>
              <a:t>Once the entrepreneur has determined the industry's key drivers over time, those drivers can be assessed based on how well they meet your firm's strategy and value solution(s).</a:t>
            </a:r>
          </a:p>
          <a:p>
            <a:pPr marL="342900" indent="-342900" algn="just">
              <a:buFont typeface="Arial" panose="020B0604020202020204" pitchFamily="34" charset="0"/>
              <a:buChar char="•"/>
            </a:pPr>
            <a:endParaRPr lang="en-US" sz="2400" b="0" i="0" dirty="0">
              <a:solidFill>
                <a:srgbClr val="333333"/>
              </a:solidFill>
              <a:effectLst/>
            </a:endParaRPr>
          </a:p>
          <a:p>
            <a:pPr marL="342900" indent="-342900" algn="just">
              <a:buFont typeface="Arial" panose="020B0604020202020204" pitchFamily="34" charset="0"/>
              <a:buChar char="•"/>
            </a:pPr>
            <a:r>
              <a:rPr lang="en-US" sz="2400" b="0" i="0" dirty="0">
                <a:solidFill>
                  <a:srgbClr val="333333"/>
                </a:solidFill>
                <a:effectLst/>
              </a:rPr>
              <a:t>Using the grid in </a:t>
            </a:r>
            <a:r>
              <a:rPr lang="en-US" sz="2400" b="0" i="0" dirty="0">
                <a:solidFill>
                  <a:srgbClr val="046FF8"/>
                </a:solidFill>
                <a:effectLst/>
              </a:rPr>
              <a:t>Table 2</a:t>
            </a:r>
            <a:r>
              <a:rPr lang="en-US" sz="2400" b="0" i="0" dirty="0">
                <a:solidFill>
                  <a:srgbClr val="333333"/>
                </a:solidFill>
                <a:effectLst/>
              </a:rPr>
              <a:t>, determine how well the strategy and solutions are matched against the key drivers in the market.</a:t>
            </a:r>
          </a:p>
          <a:p>
            <a:pPr algn="just"/>
            <a:r>
              <a:rPr lang="en-US" sz="2400" dirty="0"/>
              <a:t> </a:t>
            </a:r>
            <a:br>
              <a:rPr lang="en-US" sz="2000" dirty="0"/>
            </a:br>
            <a:endParaRPr lang="en-US" sz="20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7766309"/>
      </p:ext>
    </p:extLst>
  </p:cSld>
  <p:clrMapOvr>
    <a:masterClrMapping/>
  </p:clrMapOvr>
  <mc:AlternateContent xmlns:mc="http://schemas.openxmlformats.org/markup-compatibility/2006" xmlns:p14="http://schemas.microsoft.com/office/powerpoint/2010/main">
    <mc:Choice Requires="p14">
      <p:transition spd="slow" p14:dur="2000" advTm="82038"/>
    </mc:Choice>
    <mc:Fallback xmlns="">
      <p:transition spd="slow" advTm="82038"/>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923330"/>
          </a:xfrm>
          <a:prstGeom prst="rect">
            <a:avLst/>
          </a:prstGeom>
          <a:noFill/>
        </p:spPr>
        <p:txBody>
          <a:bodyPr wrap="square" rtlCol="0">
            <a:spAutoFit/>
          </a:bodyPr>
          <a:lstStyle/>
          <a:p>
            <a:r>
              <a:rPr lang="en-US" sz="1800" b="1" i="1" dirty="0">
                <a:solidFill>
                  <a:srgbClr val="333333"/>
                </a:solidFill>
                <a:effectLst/>
              </a:rPr>
              <a:t>Table 2 Matching Strategy, Solutions, and Market Drivers</a:t>
            </a:r>
          </a:p>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AA7F4B66-2847-07E6-AFC1-985AF9A47410}"/>
              </a:ext>
            </a:extLst>
          </p:cNvPr>
          <p:cNvPicPr>
            <a:picLocks noChangeAspect="1"/>
          </p:cNvPicPr>
          <p:nvPr/>
        </p:nvPicPr>
        <p:blipFill>
          <a:blip r:embed="rId7"/>
          <a:stretch>
            <a:fillRect/>
          </a:stretch>
        </p:blipFill>
        <p:spPr>
          <a:xfrm>
            <a:off x="619065" y="1783271"/>
            <a:ext cx="9534069" cy="4099023"/>
          </a:xfrm>
          <a:prstGeom prst="rect">
            <a:avLst/>
          </a:prstGeom>
        </p:spPr>
      </p:pic>
    </p:spTree>
    <p:extLst>
      <p:ext uri="{BB962C8B-B14F-4D97-AF65-F5344CB8AC3E}">
        <p14:creationId xmlns:p14="http://schemas.microsoft.com/office/powerpoint/2010/main" val="1457835811"/>
      </p:ext>
    </p:extLst>
  </p:cSld>
  <p:clrMapOvr>
    <a:masterClrMapping/>
  </p:clrMapOvr>
  <mc:AlternateContent xmlns:mc="http://schemas.openxmlformats.org/markup-compatibility/2006" xmlns:p14="http://schemas.microsoft.com/office/powerpoint/2010/main">
    <mc:Choice Requires="p14">
      <p:transition spd="slow" p14:dur="2000" advTm="147751"/>
    </mc:Choice>
    <mc:Fallback xmlns="">
      <p:transition spd="slow" advTm="147751"/>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242693"/>
            <a:ext cx="10079070" cy="4708981"/>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046FF8"/>
                </a:solidFill>
                <a:effectLst/>
              </a:rPr>
              <a:t>Table 2 </a:t>
            </a:r>
            <a:r>
              <a:rPr lang="en-US" sz="2000" b="0" i="0" dirty="0">
                <a:solidFill>
                  <a:srgbClr val="333333"/>
                </a:solidFill>
                <a:effectLst/>
              </a:rPr>
              <a:t>assists you in </a:t>
            </a:r>
            <a:r>
              <a:rPr lang="en-US" sz="2000" b="0" i="0" u="sng" dirty="0">
                <a:solidFill>
                  <a:srgbClr val="333333"/>
                </a:solidFill>
                <a:effectLst/>
              </a:rPr>
              <a:t>benchmarking areas where your firm requires attention </a:t>
            </a:r>
            <a:r>
              <a:rPr lang="en-US" sz="2000" b="0" i="0" dirty="0">
                <a:solidFill>
                  <a:srgbClr val="333333"/>
                </a:solidFill>
                <a:effectLst/>
              </a:rPr>
              <a:t>or </a:t>
            </a:r>
            <a:r>
              <a:rPr lang="en-US" sz="2000" b="0" i="0" u="sng" dirty="0">
                <a:solidFill>
                  <a:srgbClr val="333333"/>
                </a:solidFill>
                <a:effectLst/>
              </a:rPr>
              <a:t>where you lack the internal capabilities and resources </a:t>
            </a:r>
            <a:r>
              <a:rPr lang="en-US" sz="2000" b="0" i="0" dirty="0">
                <a:solidFill>
                  <a:srgbClr val="333333"/>
                </a:solidFill>
                <a:effectLst/>
              </a:rPr>
              <a:t>to meet the needs of the marketplace. </a:t>
            </a:r>
          </a:p>
          <a:p>
            <a:pPr marL="342900" indent="-342900" algn="just">
              <a:buFont typeface="Arial" panose="020B0604020202020204" pitchFamily="34" charset="0"/>
              <a:buChar char="•"/>
            </a:pPr>
            <a:r>
              <a:rPr lang="en-US" sz="2000" b="0" i="0" dirty="0">
                <a:solidFill>
                  <a:srgbClr val="333333"/>
                </a:solidFill>
                <a:effectLst/>
              </a:rPr>
              <a:t>Knowing these weaknesses will help you craft a revised strategy that focuses on those drivers and positions you for the next new innovation (perhaps coming from your organization). </a:t>
            </a:r>
          </a:p>
          <a:p>
            <a:pPr marL="342900" indent="-342900" algn="just">
              <a:buFont typeface="Arial" panose="020B0604020202020204" pitchFamily="34" charset="0"/>
              <a:buChar char="•"/>
            </a:pPr>
            <a:r>
              <a:rPr lang="en-US" sz="2000" b="0" i="0" dirty="0">
                <a:solidFill>
                  <a:srgbClr val="333333"/>
                </a:solidFill>
                <a:effectLst/>
              </a:rPr>
              <a:t>While partnering and strategic alliances will be discussed later, </a:t>
            </a:r>
            <a:r>
              <a:rPr lang="en-US" sz="2000" b="1" i="0" dirty="0">
                <a:solidFill>
                  <a:srgbClr val="FF0000"/>
                </a:solidFill>
                <a:effectLst/>
              </a:rPr>
              <a:t>the idea of developing a relationship with an outside firm may assist you in finding the key resources to fulfill your strategy and meet or exceed the needs of your customers. </a:t>
            </a:r>
          </a:p>
          <a:p>
            <a:pPr marL="342900" indent="-342900" algn="just">
              <a:buFont typeface="Arial" panose="020B0604020202020204" pitchFamily="34" charset="0"/>
              <a:buChar char="•"/>
            </a:pPr>
            <a:endParaRPr lang="en-US" sz="2000" b="1" i="0" dirty="0">
              <a:solidFill>
                <a:srgbClr val="FF0000"/>
              </a:solidFill>
              <a:effectLst/>
            </a:endParaRPr>
          </a:p>
          <a:p>
            <a:pPr marL="342900" indent="-342900" algn="just">
              <a:buFont typeface="Arial" panose="020B0604020202020204" pitchFamily="34" charset="0"/>
              <a:buChar char="•"/>
            </a:pPr>
            <a:r>
              <a:rPr lang="en-US" sz="2000" b="0" i="0" dirty="0">
                <a:solidFill>
                  <a:srgbClr val="333333"/>
                </a:solidFill>
                <a:effectLst/>
              </a:rPr>
              <a:t>In finding a partner to assist with building your resources and capabilities, </a:t>
            </a:r>
            <a:r>
              <a:rPr lang="en-US" sz="2000" b="0" i="0" u="sng" dirty="0">
                <a:solidFill>
                  <a:srgbClr val="333333"/>
                </a:solidFill>
                <a:effectLst/>
              </a:rPr>
              <a:t>consider the following three questions:</a:t>
            </a:r>
            <a:r>
              <a:rPr lang="en-US" sz="2000" u="sng" dirty="0"/>
              <a:t> </a:t>
            </a:r>
          </a:p>
          <a:p>
            <a:pPr algn="just"/>
            <a:r>
              <a:rPr lang="en-US" sz="2000" b="0" i="0" dirty="0">
                <a:solidFill>
                  <a:srgbClr val="333333"/>
                </a:solidFill>
                <a:effectLst/>
              </a:rPr>
              <a:t>1. What capabilities do you need to achieve the value solution and key drivers in the industry, and which</a:t>
            </a:r>
            <a:r>
              <a:rPr lang="en-US" sz="2000" dirty="0"/>
              <a:t> </a:t>
            </a:r>
            <a:r>
              <a:rPr lang="en-US" sz="2000" b="0" i="0" dirty="0">
                <a:solidFill>
                  <a:srgbClr val="333333"/>
                </a:solidFill>
                <a:effectLst/>
              </a:rPr>
              <a:t>ones do you lack? </a:t>
            </a:r>
            <a:r>
              <a:rPr lang="en-US" sz="2000" b="0" i="1" dirty="0">
                <a:solidFill>
                  <a:srgbClr val="333333"/>
                </a:solidFill>
                <a:effectLst/>
              </a:rPr>
              <a:t>(Refer to the second column of </a:t>
            </a:r>
            <a:r>
              <a:rPr lang="en-US" sz="2000" b="0" i="1" dirty="0">
                <a:solidFill>
                  <a:srgbClr val="046FF8"/>
                </a:solidFill>
                <a:effectLst/>
              </a:rPr>
              <a:t>Table 2</a:t>
            </a:r>
            <a:r>
              <a:rPr lang="en-US" sz="2000" i="1" dirty="0">
                <a:solidFill>
                  <a:srgbClr val="333333"/>
                </a:solidFill>
              </a:rPr>
              <a:t>)</a:t>
            </a:r>
            <a:endParaRPr lang="en-US" sz="2000" b="0" i="1" dirty="0">
              <a:solidFill>
                <a:srgbClr val="333333"/>
              </a:solidFill>
              <a:effectLst/>
            </a:endParaRPr>
          </a:p>
          <a:p>
            <a:pPr algn="just"/>
            <a:r>
              <a:rPr lang="en-US" sz="2000" b="0" i="0" dirty="0">
                <a:solidFill>
                  <a:srgbClr val="333333"/>
                </a:solidFill>
                <a:effectLst/>
              </a:rPr>
              <a:t>2. Which companies have those missing capabilities?</a:t>
            </a:r>
          </a:p>
          <a:p>
            <a:pPr algn="just"/>
            <a:r>
              <a:rPr lang="en-US" sz="2000" b="0" i="0" dirty="0">
                <a:solidFill>
                  <a:srgbClr val="333333"/>
                </a:solidFill>
                <a:effectLst/>
              </a:rPr>
              <a:t>3.Based on cost, quality, and speed, should you acquire those companies or partner with them?</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489738396"/>
      </p:ext>
    </p:extLst>
  </p:cSld>
  <p:clrMapOvr>
    <a:masterClrMapping/>
  </p:clrMapOvr>
  <mc:AlternateContent xmlns:mc="http://schemas.openxmlformats.org/markup-compatibility/2006" xmlns:p14="http://schemas.microsoft.com/office/powerpoint/2010/main">
    <mc:Choice Requires="p14">
      <p:transition spd="slow" p14:dur="2000" advTm="210435"/>
    </mc:Choice>
    <mc:Fallback xmlns="">
      <p:transition spd="slow" advTm="210435"/>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333333"/>
                </a:solidFill>
                <a:effectLst/>
              </a:rPr>
              <a:t>While “how to” partner and build a strategic alliance will be discussed later, discovering what kinds of resources and capabilities you need to implement your value solution and strategy is the first step in the process of building and growing a sustainable, profitable venture. </a:t>
            </a:r>
          </a:p>
          <a:p>
            <a:pPr marL="342900" indent="-342900" algn="just">
              <a:buFont typeface="Arial" panose="020B0604020202020204" pitchFamily="34" charset="0"/>
              <a:buChar char="•"/>
            </a:pPr>
            <a:endParaRPr lang="en-US" sz="2000" b="0" i="0" dirty="0">
              <a:solidFill>
                <a:srgbClr val="333333"/>
              </a:solidFill>
              <a:effectLst/>
            </a:endParaRPr>
          </a:p>
          <a:p>
            <a:pPr marL="342900" indent="-342900" algn="just">
              <a:buFont typeface="Arial" panose="020B0604020202020204" pitchFamily="34" charset="0"/>
              <a:buChar char="•"/>
            </a:pPr>
            <a:r>
              <a:rPr lang="en-US" sz="2000" b="0" i="0" dirty="0">
                <a:solidFill>
                  <a:srgbClr val="333333"/>
                </a:solidFill>
                <a:effectLst/>
              </a:rPr>
              <a:t>Our next focus will be on how others, including your competition, view your strategy and your operational effectiveness and performance. We will learn the value of the perceptual map and how the map is used to maintain and exceed your competition in your industry.</a:t>
            </a:r>
          </a:p>
          <a:p>
            <a:pPr marL="342900" indent="-342900" algn="just">
              <a:buFont typeface="Arial" panose="020B0604020202020204" pitchFamily="34" charset="0"/>
              <a:buChar char="•"/>
            </a:pPr>
            <a:endParaRPr lang="en-US" sz="2000" dirty="0">
              <a:solidFill>
                <a:srgbClr val="333333"/>
              </a:solidFill>
            </a:endParaRPr>
          </a:p>
          <a:p>
            <a:pPr marL="342900" indent="-342900" algn="just">
              <a:buFont typeface="Arial" panose="020B0604020202020204" pitchFamily="34" charset="0"/>
              <a:buChar char="•"/>
            </a:pPr>
            <a:endParaRPr lang="en-US" sz="2000" b="0" i="0" dirty="0">
              <a:solidFill>
                <a:srgbClr val="333333"/>
              </a:solidFill>
              <a:effectLst/>
            </a:endParaRPr>
          </a:p>
          <a:p>
            <a:pPr algn="just"/>
            <a:br>
              <a:rPr lang="en-US" sz="2000" dirty="0"/>
            </a:br>
            <a:br>
              <a:rPr lang="en-US" sz="2000" dirty="0"/>
            </a:br>
            <a:br>
              <a:rPr lang="en-US" sz="2000" dirty="0"/>
            </a:br>
            <a:endParaRPr lang="en-US" sz="20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20658727"/>
      </p:ext>
    </p:extLst>
  </p:cSld>
  <p:clrMapOvr>
    <a:masterClrMapping/>
  </p:clrMapOvr>
  <mc:AlternateContent xmlns:mc="http://schemas.openxmlformats.org/markup-compatibility/2006" xmlns:p14="http://schemas.microsoft.com/office/powerpoint/2010/main">
    <mc:Choice Requires="p14">
      <p:transition spd="slow" p14:dur="2000" advTm="69389"/>
    </mc:Choice>
    <mc:Fallback xmlns="">
      <p:transition spd="slow" advTm="69389"/>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093428"/>
          </a:xfrm>
          <a:prstGeom prst="rect">
            <a:avLst/>
          </a:prstGeom>
          <a:noFill/>
        </p:spPr>
        <p:txBody>
          <a:bodyPr wrap="square" rtlCol="0">
            <a:spAutoFit/>
          </a:bodyPr>
          <a:lstStyle/>
          <a:p>
            <a:pPr algn="just"/>
            <a:r>
              <a:rPr lang="en-US" sz="2000" b="1" i="0" dirty="0">
                <a:solidFill>
                  <a:srgbClr val="333333"/>
                </a:solidFill>
                <a:effectLst/>
              </a:rPr>
              <a:t>Matrix Comparisons: Perceptual Map</a:t>
            </a:r>
          </a:p>
          <a:p>
            <a:pPr marL="342900" indent="-342900" algn="just">
              <a:buFont typeface="Arial" panose="020B0604020202020204" pitchFamily="34" charset="0"/>
              <a:buChar char="•"/>
            </a:pPr>
            <a:r>
              <a:rPr lang="en-US" sz="2000" b="0" i="0" dirty="0">
                <a:solidFill>
                  <a:srgbClr val="333333"/>
                </a:solidFill>
                <a:effectLst/>
              </a:rPr>
              <a:t>Developing your solution and its match with the key drivers in the industry assesses your internal strengths and weaknesses; also, it is important to look outside, in terms of how others in your market space are performing. </a:t>
            </a:r>
          </a:p>
          <a:p>
            <a:pPr marL="342900" indent="-342900" algn="just">
              <a:buFont typeface="Arial" panose="020B0604020202020204" pitchFamily="34" charset="0"/>
              <a:buChar char="•"/>
            </a:pPr>
            <a:r>
              <a:rPr lang="en-US" sz="2000" b="1" i="0" dirty="0">
                <a:solidFill>
                  <a:srgbClr val="FF0000"/>
                </a:solidFill>
                <a:effectLst/>
              </a:rPr>
              <a:t>Competitive positioning </a:t>
            </a:r>
            <a:r>
              <a:rPr lang="en-US" sz="2000" b="0" i="0" dirty="0">
                <a:solidFill>
                  <a:srgbClr val="333333"/>
                </a:solidFill>
                <a:effectLst/>
              </a:rPr>
              <a:t>reveals </a:t>
            </a:r>
            <a:r>
              <a:rPr lang="en-US" sz="2000" b="0" i="0" u="sng" dirty="0">
                <a:solidFill>
                  <a:srgbClr val="FF0000"/>
                </a:solidFill>
                <a:effectLst/>
              </a:rPr>
              <a:t>where your company stands in the eyes of any given group of people through the use of matrices. </a:t>
            </a:r>
          </a:p>
          <a:p>
            <a:pPr marL="342900" indent="-342900" algn="just">
              <a:buFont typeface="Arial" panose="020B0604020202020204" pitchFamily="34" charset="0"/>
              <a:buChar char="•"/>
            </a:pPr>
            <a:r>
              <a:rPr lang="en-US" sz="2000" i="0" dirty="0">
                <a:effectLst/>
              </a:rPr>
              <a:t>By creating a simple 2×2 matrix diagram, you can easily map out the position of your firm in relationship to its competitors, or its relationship to a firm in a different business or industry. </a:t>
            </a:r>
          </a:p>
          <a:p>
            <a:pPr marL="342900" indent="-342900" algn="just">
              <a:buFont typeface="Arial" panose="020B0604020202020204" pitchFamily="34" charset="0"/>
              <a:buChar char="•"/>
            </a:pPr>
            <a:r>
              <a:rPr lang="en-US" sz="2000" b="0" i="0" dirty="0">
                <a:solidFill>
                  <a:srgbClr val="333333"/>
                </a:solidFill>
                <a:effectLst/>
              </a:rPr>
              <a:t>Matrices give us a great way to </a:t>
            </a:r>
            <a:r>
              <a:rPr lang="en-US" sz="2000" b="0" i="1" dirty="0">
                <a:solidFill>
                  <a:srgbClr val="333333"/>
                </a:solidFill>
                <a:effectLst/>
              </a:rPr>
              <a:t>visualize </a:t>
            </a:r>
            <a:r>
              <a:rPr lang="en-US" sz="2000" b="0" i="0" dirty="0">
                <a:solidFill>
                  <a:srgbClr val="333333"/>
                </a:solidFill>
                <a:effectLst/>
              </a:rPr>
              <a:t>many of the different types of comparisons mentioned in this chapter. </a:t>
            </a:r>
          </a:p>
          <a:p>
            <a:pPr marL="342900" indent="-342900" algn="just">
              <a:buFont typeface="Arial" panose="020B0604020202020204" pitchFamily="34" charset="0"/>
              <a:buChar char="•"/>
            </a:pPr>
            <a:r>
              <a:rPr lang="en-US" sz="2000" b="0" i="0" dirty="0">
                <a:solidFill>
                  <a:srgbClr val="333333"/>
                </a:solidFill>
                <a:effectLst/>
              </a:rPr>
              <a:t>Simply take two characteristics of a business and align them on the vertical and horizontal axis. In </a:t>
            </a:r>
            <a:r>
              <a:rPr lang="en-US" sz="2000" b="0" i="0" dirty="0">
                <a:solidFill>
                  <a:srgbClr val="046FF8"/>
                </a:solidFill>
                <a:effectLst/>
              </a:rPr>
              <a:t>Table 3</a:t>
            </a:r>
            <a:r>
              <a:rPr lang="en-US" sz="2000" b="0" i="0" dirty="0">
                <a:solidFill>
                  <a:srgbClr val="333333"/>
                </a:solidFill>
                <a:effectLst/>
              </a:rPr>
              <a:t>, we compare expertise and name recognition.</a:t>
            </a:r>
            <a:endParaRPr lang="en-US" sz="2000"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730544614"/>
      </p:ext>
    </p:extLst>
  </p:cSld>
  <p:clrMapOvr>
    <a:masterClrMapping/>
  </p:clrMapOvr>
  <mc:AlternateContent xmlns:mc="http://schemas.openxmlformats.org/markup-compatibility/2006" xmlns:p14="http://schemas.microsoft.com/office/powerpoint/2010/main">
    <mc:Choice Requires="p14">
      <p:transition spd="slow" p14:dur="2000" advTm="124012"/>
    </mc:Choice>
    <mc:Fallback xmlns="">
      <p:transition spd="slow" advTm="12401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64482"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395417" y="1870632"/>
            <a:ext cx="9917130" cy="668211"/>
          </a:xfrm>
          <a:prstGeom prst="rect">
            <a:avLst/>
          </a:prstGeom>
          <a:noFill/>
        </p:spPr>
        <p:txBody>
          <a:bodyPr wrap="square" rtlCol="0">
            <a:spAutoFit/>
          </a:bodyPr>
          <a:lstStyle/>
          <a:p>
            <a:r>
              <a:rPr lang="en-US" sz="1800" b="1" i="1" dirty="0">
                <a:solidFill>
                  <a:srgbClr val="333333"/>
                </a:solidFill>
                <a:effectLst/>
                <a:latin typeface="Arial-BoldItalicMT"/>
              </a:rPr>
              <a:t>Table 3 Strategic Positioning of the Firm</a:t>
            </a:r>
            <a:r>
              <a:rPr lang="en-US" dirty="0"/>
              <a:t> </a:t>
            </a:r>
            <a:br>
              <a:rPr lang="en-US" dirty="0"/>
            </a:br>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1FD08C3A-E1F3-8970-1222-68BDFC04F34E}"/>
              </a:ext>
            </a:extLst>
          </p:cNvPr>
          <p:cNvPicPr>
            <a:picLocks noChangeAspect="1"/>
          </p:cNvPicPr>
          <p:nvPr/>
        </p:nvPicPr>
        <p:blipFill>
          <a:blip r:embed="rId7"/>
          <a:stretch>
            <a:fillRect/>
          </a:stretch>
        </p:blipFill>
        <p:spPr>
          <a:xfrm>
            <a:off x="5088722" y="1285191"/>
            <a:ext cx="5410137" cy="4376853"/>
          </a:xfrm>
          <a:prstGeom prst="rect">
            <a:avLst/>
          </a:prstGeom>
        </p:spPr>
      </p:pic>
    </p:spTree>
    <p:extLst>
      <p:ext uri="{BB962C8B-B14F-4D97-AF65-F5344CB8AC3E}">
        <p14:creationId xmlns:p14="http://schemas.microsoft.com/office/powerpoint/2010/main" val="2520784302"/>
      </p:ext>
    </p:extLst>
  </p:cSld>
  <p:clrMapOvr>
    <a:masterClrMapping/>
  </p:clrMapOvr>
  <mc:AlternateContent xmlns:mc="http://schemas.openxmlformats.org/markup-compatibility/2006" xmlns:p14="http://schemas.microsoft.com/office/powerpoint/2010/main">
    <mc:Choice Requires="p14">
      <p:transition spd="slow" p14:dur="2000" advTm="148702"/>
    </mc:Choice>
    <mc:Fallback xmlns="">
      <p:transition spd="slow" advTm="148702"/>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3477875"/>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333333"/>
                </a:solidFill>
                <a:effectLst/>
              </a:rPr>
              <a:t>Let us consider the example of an entrepreneur who owns a </a:t>
            </a:r>
            <a:r>
              <a:rPr lang="en-US" sz="2000" b="1" i="0" dirty="0">
                <a:solidFill>
                  <a:srgbClr val="333333"/>
                </a:solidFill>
                <a:effectLst/>
              </a:rPr>
              <a:t>pet accessories boutique</a:t>
            </a:r>
            <a:r>
              <a:rPr lang="en-US" sz="2000" b="0" i="0" dirty="0">
                <a:solidFill>
                  <a:srgbClr val="333333"/>
                </a:solidFill>
                <a:effectLst/>
              </a:rPr>
              <a:t>.</a:t>
            </a:r>
          </a:p>
          <a:p>
            <a:pPr marL="342900" indent="-342900" algn="just">
              <a:buFont typeface="Arial" panose="020B0604020202020204" pitchFamily="34" charset="0"/>
              <a:buChar char="•"/>
            </a:pPr>
            <a:r>
              <a:rPr lang="en-US" sz="2000" b="0" i="0" dirty="0">
                <a:solidFill>
                  <a:srgbClr val="333333"/>
                </a:solidFill>
                <a:effectLst/>
              </a:rPr>
              <a:t>Pet products and services are one of the hottest new ideas: The American Pet Products Manufacturers Association Inc. estimates that $35.9 billion was spent on pets in the United States in 2005, up from $34.4 billion in 2004 (Pennington, 2005). </a:t>
            </a:r>
          </a:p>
          <a:p>
            <a:pPr marL="342900" indent="-342900" algn="just">
              <a:buFont typeface="Arial" panose="020B0604020202020204" pitchFamily="34" charset="0"/>
              <a:buChar char="•"/>
            </a:pPr>
            <a:r>
              <a:rPr lang="en-US" sz="2000" b="0" i="0" dirty="0">
                <a:solidFill>
                  <a:srgbClr val="333333"/>
                </a:solidFill>
                <a:effectLst/>
              </a:rPr>
              <a:t>In this case, the boutique is renowned in its neighborhood, with a steady and loyal clientele. </a:t>
            </a:r>
          </a:p>
          <a:p>
            <a:pPr marL="342900" indent="-342900" algn="just">
              <a:buFont typeface="Arial" panose="020B0604020202020204" pitchFamily="34" charset="0"/>
              <a:buChar char="•"/>
            </a:pPr>
            <a:r>
              <a:rPr lang="en-US" sz="2000" b="0" i="0" dirty="0">
                <a:solidFill>
                  <a:srgbClr val="333333"/>
                </a:solidFill>
                <a:effectLst/>
              </a:rPr>
              <a:t>If the entrepreneur wants to compare how her business fares against competing national pet supplies chain in these two categories, she would place her business low on the name recognition scale but higher on the expertise scale. </a:t>
            </a:r>
          </a:p>
          <a:p>
            <a:pPr marL="342900" indent="-342900" algn="just">
              <a:buFont typeface="Arial" panose="020B0604020202020204" pitchFamily="34" charset="0"/>
              <a:buChar char="•"/>
            </a:pPr>
            <a:r>
              <a:rPr lang="en-US" sz="2000" b="0" i="0" dirty="0">
                <a:solidFill>
                  <a:srgbClr val="333333"/>
                </a:solidFill>
                <a:effectLst/>
              </a:rPr>
              <a:t>The pet boutique owner may choose to look at the techniques the large chain uses to excel in these areas.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738348856"/>
      </p:ext>
    </p:extLst>
  </p:cSld>
  <p:clrMapOvr>
    <a:masterClrMapping/>
  </p:clrMapOvr>
  <mc:AlternateContent xmlns:mc="http://schemas.openxmlformats.org/markup-compatibility/2006" xmlns:p14="http://schemas.microsoft.com/office/powerpoint/2010/main">
    <mc:Choice Requires="p14">
      <p:transition spd="slow" p14:dur="2000" advTm="74553"/>
    </mc:Choice>
    <mc:Fallback xmlns="">
      <p:transition spd="slow" advTm="7455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196926"/>
            <a:ext cx="9893651" cy="4524315"/>
          </a:xfrm>
          <a:prstGeom prst="rect">
            <a:avLst/>
          </a:prstGeom>
          <a:noFill/>
        </p:spPr>
        <p:txBody>
          <a:bodyPr wrap="square" rtlCol="0">
            <a:spAutoFit/>
          </a:bodyPr>
          <a:lstStyle/>
          <a:p>
            <a:pPr algn="just"/>
            <a:r>
              <a:rPr lang="en-US" sz="2800" b="1" i="0" dirty="0">
                <a:solidFill>
                  <a:srgbClr val="333333"/>
                </a:solidFill>
                <a:effectLst/>
              </a:rPr>
              <a:t>Assessing a Competitor's Will</a:t>
            </a:r>
          </a:p>
          <a:p>
            <a:pPr marL="342900" indent="-342900" algn="just">
              <a:buFont typeface="Arial" panose="020B0604020202020204" pitchFamily="34" charset="0"/>
              <a:buChar char="•"/>
            </a:pPr>
            <a:r>
              <a:rPr lang="en-US" sz="2400" b="1" i="0" dirty="0">
                <a:solidFill>
                  <a:srgbClr val="FF0000"/>
                </a:solidFill>
                <a:effectLst/>
              </a:rPr>
              <a:t>Even the strongest competitor can be overcome if it </a:t>
            </a:r>
            <a:r>
              <a:rPr lang="en-US" sz="2400" b="1" i="0" u="sng" dirty="0">
                <a:solidFill>
                  <a:srgbClr val="FF0000"/>
                </a:solidFill>
                <a:effectLst/>
              </a:rPr>
              <a:t>is not committed </a:t>
            </a:r>
            <a:r>
              <a:rPr lang="en-US" sz="2400" b="1" i="0" dirty="0">
                <a:solidFill>
                  <a:srgbClr val="FF0000"/>
                </a:solidFill>
                <a:effectLst/>
              </a:rPr>
              <a:t>to the market needs.</a:t>
            </a:r>
          </a:p>
          <a:p>
            <a:pPr marL="342900" indent="-342900" algn="just">
              <a:buFont typeface="Arial" panose="020B0604020202020204" pitchFamily="34" charset="0"/>
              <a:buChar char="•"/>
            </a:pPr>
            <a:r>
              <a:rPr lang="en-US" sz="2400" b="1" i="0" dirty="0">
                <a:solidFill>
                  <a:srgbClr val="FF0000"/>
                </a:solidFill>
                <a:effectLst/>
              </a:rPr>
              <a:t>Similarly, a weak competitor can cause massive damage if it is obsessively committed.</a:t>
            </a:r>
          </a:p>
          <a:p>
            <a:pPr marL="342900" indent="-342900" algn="just">
              <a:buFont typeface="Arial" panose="020B0604020202020204" pitchFamily="34" charset="0"/>
              <a:buChar char="•"/>
            </a:pPr>
            <a:r>
              <a:rPr lang="en-US" sz="2400" b="1" i="0" dirty="0">
                <a:solidFill>
                  <a:srgbClr val="FF0000"/>
                </a:solidFill>
                <a:effectLst/>
              </a:rPr>
              <a:t>It is crucial to assess competitors' strength of will or commitment. </a:t>
            </a:r>
            <a:endParaRPr lang="en-US" sz="2000" b="1" i="0" dirty="0">
              <a:solidFill>
                <a:srgbClr val="FF0000"/>
              </a:solidFill>
              <a:effectLst/>
            </a:endParaRPr>
          </a:p>
          <a:p>
            <a:pPr marL="342900" indent="-342900" algn="just">
              <a:buFont typeface="Arial" panose="020B0604020202020204" pitchFamily="34" charset="0"/>
              <a:buChar char="•"/>
            </a:pPr>
            <a:r>
              <a:rPr lang="en-US" sz="2000" b="0" i="0" dirty="0">
                <a:solidFill>
                  <a:srgbClr val="333333"/>
                </a:solidFill>
                <a:effectLst/>
              </a:rPr>
              <a:t>This requires going beyond objectives (what do they want?) to assess the intensity with which they approach the task (how badly do they want it?). </a:t>
            </a:r>
          </a:p>
          <a:p>
            <a:pPr marL="342900" indent="-342900" algn="just">
              <a:buFont typeface="Arial" panose="020B0604020202020204" pitchFamily="34" charset="0"/>
              <a:buChar char="•"/>
            </a:pPr>
            <a:r>
              <a:rPr lang="en-US" sz="2000" b="0" i="0" dirty="0">
                <a:solidFill>
                  <a:srgbClr val="333333"/>
                </a:solidFill>
                <a:effectLst/>
              </a:rPr>
              <a:t>Most competitions involve several key times when each competitor has the choice of backing down or continuing the fight. </a:t>
            </a:r>
          </a:p>
          <a:p>
            <a:pPr marL="342900" indent="-342900" algn="just">
              <a:buFont typeface="Arial" panose="020B0604020202020204" pitchFamily="34" charset="0"/>
              <a:buChar char="•"/>
            </a:pPr>
            <a:r>
              <a:rPr lang="en-US" sz="2000" b="0" i="0" dirty="0">
                <a:solidFill>
                  <a:srgbClr val="333333"/>
                </a:solidFill>
                <a:effectLst/>
              </a:rPr>
              <a:t>When assessing the likelihood that a competitor will continue to fight (an act that sometimes is not rational from a profit perspective), </a:t>
            </a:r>
            <a:r>
              <a:rPr lang="en-US" sz="2000" b="1" i="0" u="sng" dirty="0">
                <a:solidFill>
                  <a:srgbClr val="333333"/>
                </a:solidFill>
                <a:effectLst/>
              </a:rPr>
              <a:t>one should assess the following factors: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01484372"/>
      </p:ext>
    </p:extLst>
  </p:cSld>
  <p:clrMapOvr>
    <a:masterClrMapping/>
  </p:clrMapOvr>
  <mc:AlternateContent xmlns:mc="http://schemas.openxmlformats.org/markup-compatibility/2006" xmlns:p14="http://schemas.microsoft.com/office/powerpoint/2010/main">
    <mc:Choice Requires="p14">
      <p:transition spd="slow" p14:dur="2000" advTm="233689"/>
    </mc:Choice>
    <mc:Fallback xmlns="">
      <p:transition spd="slow" advTm="233689"/>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261337"/>
            <a:ext cx="9893651" cy="4708981"/>
          </a:xfrm>
          <a:prstGeom prst="rect">
            <a:avLst/>
          </a:prstGeom>
          <a:noFill/>
        </p:spPr>
        <p:txBody>
          <a:bodyPr wrap="square" rtlCol="0">
            <a:spAutoFit/>
          </a:bodyPr>
          <a:lstStyle/>
          <a:p>
            <a:pPr marL="342900" indent="-342900" algn="just">
              <a:buFont typeface="Arial" panose="020B0604020202020204" pitchFamily="34" charset="0"/>
              <a:buChar char="•"/>
            </a:pPr>
            <a:r>
              <a:rPr lang="en-US" sz="2000" b="1" i="0" dirty="0">
                <a:solidFill>
                  <a:srgbClr val="333333"/>
                </a:solidFill>
                <a:effectLst/>
              </a:rPr>
              <a:t>1. </a:t>
            </a:r>
            <a:r>
              <a:rPr lang="en-US" sz="2000" b="1" i="1" dirty="0">
                <a:solidFill>
                  <a:srgbClr val="333333"/>
                </a:solidFill>
                <a:effectLst/>
              </a:rPr>
              <a:t>How crucial is this product to the firm? </a:t>
            </a:r>
            <a:r>
              <a:rPr lang="en-US" sz="2000" b="0" i="0" dirty="0">
                <a:solidFill>
                  <a:srgbClr val="FF0000"/>
                </a:solidFill>
                <a:effectLst/>
              </a:rPr>
              <a:t>The more crucial the product is in terms of sales and profits, </a:t>
            </a:r>
            <a:r>
              <a:rPr lang="en-US" sz="2000" b="0" i="0" dirty="0">
                <a:solidFill>
                  <a:srgbClr val="333333"/>
                </a:solidFill>
                <a:effectLst/>
              </a:rPr>
              <a:t>number of employees, or strategic thrust, </a:t>
            </a:r>
            <a:r>
              <a:rPr lang="en-US" sz="2000" b="0" i="0" dirty="0">
                <a:solidFill>
                  <a:srgbClr val="FF0000"/>
                </a:solidFill>
                <a:effectLst/>
              </a:rPr>
              <a:t>the more committed most companies will be to it. </a:t>
            </a:r>
            <a:r>
              <a:rPr lang="en-US" sz="2000" b="0" i="0" dirty="0">
                <a:solidFill>
                  <a:srgbClr val="333333"/>
                </a:solidFill>
                <a:effectLst/>
              </a:rPr>
              <a:t>This helps explain why efforts to unseat a market leader by attacking the heart of the market provoke violent reactions, whereas a strategy that nibbles away at secondary markets is more likely to go matchless. For example, eBay's key product is its on-line auction. Attempts by </a:t>
            </a:r>
            <a:r>
              <a:rPr lang="en-US" sz="2000" b="0" i="0" dirty="0">
                <a:solidFill>
                  <a:srgbClr val="046FF8"/>
                </a:solidFill>
                <a:effectLst/>
              </a:rPr>
              <a:t>http://Amazon.com </a:t>
            </a:r>
            <a:r>
              <a:rPr lang="en-US" sz="2000" b="0" i="0" dirty="0">
                <a:solidFill>
                  <a:srgbClr val="333333"/>
                </a:solidFill>
                <a:effectLst/>
              </a:rPr>
              <a:t>and others to develop similar auctions are considered to be a strong threat to eBay's viability and are met with increased promotions and advertising, as well as expansion in the number of auction categories.</a:t>
            </a:r>
          </a:p>
          <a:p>
            <a:pPr marL="342900" indent="-342900" algn="just">
              <a:buFont typeface="Arial" panose="020B0604020202020204" pitchFamily="34" charset="0"/>
              <a:buChar char="•"/>
            </a:pPr>
            <a:endParaRPr lang="en-US" sz="2000" b="0" i="0" dirty="0">
              <a:solidFill>
                <a:srgbClr val="333333"/>
              </a:solidFill>
              <a:effectLst/>
            </a:endParaRPr>
          </a:p>
          <a:p>
            <a:pPr marL="342900" indent="-342900" algn="just">
              <a:buFont typeface="Arial" panose="020B0604020202020204" pitchFamily="34" charset="0"/>
              <a:buChar char="•"/>
            </a:pPr>
            <a:r>
              <a:rPr lang="en-US" sz="2000" b="1" i="0" dirty="0">
                <a:solidFill>
                  <a:srgbClr val="333333"/>
                </a:solidFill>
                <a:effectLst/>
              </a:rPr>
              <a:t>2. </a:t>
            </a:r>
            <a:r>
              <a:rPr lang="en-US" sz="2000" b="1" i="1" dirty="0">
                <a:solidFill>
                  <a:srgbClr val="333333"/>
                </a:solidFill>
                <a:effectLst/>
              </a:rPr>
              <a:t>How visible is the commitment to the market? </a:t>
            </a:r>
            <a:r>
              <a:rPr lang="en-US" sz="2000" b="0" i="0" dirty="0">
                <a:solidFill>
                  <a:srgbClr val="FF0000"/>
                </a:solidFill>
                <a:effectLst/>
              </a:rPr>
              <a:t>It may be difficult for companies to admit they are wrong once they are publicly committed. </a:t>
            </a:r>
            <a:r>
              <a:rPr lang="en-US" sz="2000" b="0" i="0" dirty="0">
                <a:solidFill>
                  <a:srgbClr val="333333"/>
                </a:solidFill>
                <a:effectLst/>
              </a:rPr>
              <a:t>A good example of this is Exxon's Office Systems Division, which was clearly in trouble for a long time before it was sold in 1985. Also, Coca-Cola held on to New Coke and repositioned it several times, even though it did not sell well.</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04019577"/>
      </p:ext>
    </p:extLst>
  </p:cSld>
  <p:clrMapOvr>
    <a:masterClrMapping/>
  </p:clrMapOvr>
  <mc:AlternateContent xmlns:mc="http://schemas.openxmlformats.org/markup-compatibility/2006" xmlns:p14="http://schemas.microsoft.com/office/powerpoint/2010/main">
    <mc:Choice Requires="p14">
      <p:transition spd="slow" p14:dur="2000" advTm="266791"/>
    </mc:Choice>
    <mc:Fallback xmlns="">
      <p:transition spd="slow" advTm="26679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25438" y="1261337"/>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261337"/>
            <a:ext cx="9893651" cy="2862322"/>
          </a:xfrm>
          <a:prstGeom prst="rect">
            <a:avLst/>
          </a:prstGeom>
          <a:noFill/>
        </p:spPr>
        <p:txBody>
          <a:bodyPr wrap="square" rtlCol="0">
            <a:spAutoFit/>
          </a:bodyPr>
          <a:lstStyle/>
          <a:p>
            <a:pPr marL="342900" indent="-342900" algn="just">
              <a:buFont typeface="Arial" panose="020B0604020202020204" pitchFamily="34" charset="0"/>
              <a:buChar char="•"/>
            </a:pPr>
            <a:endParaRPr lang="en-US" sz="2000" b="1" i="0" dirty="0">
              <a:solidFill>
                <a:srgbClr val="333333"/>
              </a:solidFill>
              <a:effectLst/>
            </a:endParaRPr>
          </a:p>
          <a:p>
            <a:pPr marL="342900" indent="-342900" algn="just">
              <a:buFont typeface="Arial" panose="020B0604020202020204" pitchFamily="34" charset="0"/>
              <a:buChar char="•"/>
            </a:pPr>
            <a:endParaRPr lang="en-US" sz="2000" b="1" dirty="0">
              <a:solidFill>
                <a:srgbClr val="333333"/>
              </a:solidFill>
            </a:endParaRPr>
          </a:p>
          <a:p>
            <a:pPr marL="342900" indent="-342900" algn="just">
              <a:buFont typeface="Arial" panose="020B0604020202020204" pitchFamily="34" charset="0"/>
              <a:buChar char="•"/>
            </a:pPr>
            <a:r>
              <a:rPr lang="en-US" sz="2000" b="1" i="0" dirty="0">
                <a:solidFill>
                  <a:srgbClr val="333333"/>
                </a:solidFill>
                <a:effectLst/>
              </a:rPr>
              <a:t>3. </a:t>
            </a:r>
            <a:r>
              <a:rPr lang="en-US" sz="2000" b="1" i="1" dirty="0">
                <a:solidFill>
                  <a:srgbClr val="333333"/>
                </a:solidFill>
                <a:effectLst/>
              </a:rPr>
              <a:t>How aggressive are the managers? </a:t>
            </a:r>
            <a:r>
              <a:rPr lang="en-US" sz="2000" b="0" i="0" dirty="0">
                <a:effectLst/>
              </a:rPr>
              <a:t>Personality differences exist, and some individuals are more combative than others.</a:t>
            </a:r>
          </a:p>
          <a:p>
            <a:pPr marL="342900" indent="-342900" algn="just">
              <a:buFont typeface="Arial" panose="020B0604020202020204" pitchFamily="34" charset="0"/>
              <a:buChar char="•"/>
            </a:pPr>
            <a:endParaRPr lang="en-US" sz="2000" b="0" i="0" dirty="0">
              <a:effectLst/>
            </a:endParaRPr>
          </a:p>
          <a:p>
            <a:pPr marL="342900" indent="-342900" algn="just">
              <a:buFont typeface="Arial" panose="020B0604020202020204" pitchFamily="34" charset="0"/>
              <a:buChar char="•"/>
            </a:pPr>
            <a:r>
              <a:rPr lang="en-US" sz="2000" b="0" i="0" dirty="0">
                <a:solidFill>
                  <a:srgbClr val="FF0000"/>
                </a:solidFill>
                <a:effectLst/>
              </a:rPr>
              <a:t> </a:t>
            </a:r>
            <a:r>
              <a:rPr lang="en-US" sz="2000" b="0" i="0" u="sng" dirty="0">
                <a:solidFill>
                  <a:srgbClr val="FF0000"/>
                </a:solidFill>
                <a:effectLst/>
              </a:rPr>
              <a:t>This aspect of management </a:t>
            </a:r>
            <a:r>
              <a:rPr lang="en-US" sz="2000" b="1" i="0" u="sng" dirty="0">
                <a:solidFill>
                  <a:srgbClr val="FF0000"/>
                </a:solidFill>
                <a:effectLst/>
              </a:rPr>
              <a:t>may not be </a:t>
            </a:r>
            <a:r>
              <a:rPr lang="en-US" sz="2000" b="0" i="0" u="sng" dirty="0">
                <a:solidFill>
                  <a:srgbClr val="FF0000"/>
                </a:solidFill>
                <a:effectLst/>
              </a:rPr>
              <a:t>detected in the management analysis.</a:t>
            </a:r>
            <a:r>
              <a:rPr lang="en-US" sz="2000" b="0" i="0" dirty="0">
                <a:solidFill>
                  <a:srgbClr val="FF0000"/>
                </a:solidFill>
                <a:effectLst/>
              </a:rPr>
              <a:t> </a:t>
            </a:r>
          </a:p>
          <a:p>
            <a:pPr marL="342900" indent="-342900" algn="just">
              <a:buFont typeface="Arial" panose="020B0604020202020204" pitchFamily="34" charset="0"/>
              <a:buChar char="•"/>
            </a:pPr>
            <a:endParaRPr lang="en-US" sz="2000" dirty="0">
              <a:solidFill>
                <a:srgbClr val="333333"/>
              </a:solidFill>
            </a:endParaRPr>
          </a:p>
          <a:p>
            <a:pPr marL="342900" indent="-342900" algn="just">
              <a:buFont typeface="Arial" panose="020B0604020202020204" pitchFamily="34" charset="0"/>
              <a:buChar char="•"/>
            </a:pPr>
            <a:r>
              <a:rPr lang="en-US" sz="2000" b="0" i="0" dirty="0">
                <a:solidFill>
                  <a:srgbClr val="FF0000"/>
                </a:solidFill>
                <a:effectLst/>
              </a:rPr>
              <a:t>Only by knowing how badly a competitor “wants it” can one successfully approach the next task: predicting future strategies.</a:t>
            </a:r>
            <a:endParaRPr lang="en-US" sz="2000" dirty="0">
              <a:solidFill>
                <a:srgbClr val="FF0000"/>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31870241"/>
      </p:ext>
    </p:extLst>
  </p:cSld>
  <p:clrMapOvr>
    <a:masterClrMapping/>
  </p:clrMapOvr>
  <mc:AlternateContent xmlns:mc="http://schemas.openxmlformats.org/markup-compatibility/2006" xmlns:p14="http://schemas.microsoft.com/office/powerpoint/2010/main">
    <mc:Choice Requires="p14">
      <p:transition spd="slow" p14:dur="2000" advTm="103116"/>
    </mc:Choice>
    <mc:Fallback xmlns="">
      <p:transition spd="slow" advTm="10311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0450" y="1340932"/>
            <a:ext cx="9893651" cy="4524315"/>
          </a:xfrm>
          <a:prstGeom prst="rect">
            <a:avLst/>
          </a:prstGeom>
          <a:noFill/>
        </p:spPr>
        <p:txBody>
          <a:bodyPr wrap="square" rtlCol="0">
            <a:spAutoFit/>
          </a:bodyPr>
          <a:lstStyle/>
          <a:p>
            <a:r>
              <a:rPr lang="en-US" sz="2400" b="1" i="0" dirty="0">
                <a:solidFill>
                  <a:srgbClr val="333333"/>
                </a:solidFill>
                <a:effectLst/>
              </a:rPr>
              <a:t>Developing the Go-to-Market Strategy (GTM)</a:t>
            </a:r>
          </a:p>
          <a:p>
            <a:pPr marL="285750" indent="-285750" algn="just">
              <a:buFont typeface="Arial" panose="020B0604020202020204" pitchFamily="34" charset="0"/>
              <a:buChar char="•"/>
            </a:pPr>
            <a:r>
              <a:rPr lang="en-US" sz="2000" dirty="0"/>
              <a:t> </a:t>
            </a:r>
            <a:r>
              <a:rPr lang="en-US" sz="2000" b="0" i="0" dirty="0">
                <a:solidFill>
                  <a:srgbClr val="333333"/>
                </a:solidFill>
                <a:effectLst/>
              </a:rPr>
              <a:t>It has been said, “If you don't know where you are going, any road can take you there.” </a:t>
            </a:r>
          </a:p>
          <a:p>
            <a:pPr marL="285750" indent="-285750" algn="just">
              <a:buFont typeface="Arial" panose="020B0604020202020204" pitchFamily="34" charset="0"/>
              <a:buChar char="•"/>
            </a:pPr>
            <a:r>
              <a:rPr lang="en-US" sz="2000" b="0" i="0" dirty="0">
                <a:solidFill>
                  <a:srgbClr val="333333"/>
                </a:solidFill>
                <a:effectLst/>
              </a:rPr>
              <a:t>To eliminate such disorientation and provide direction, an entrepreneur should begin with the vision and create the “</a:t>
            </a:r>
            <a:r>
              <a:rPr lang="en-US" sz="2000" b="1" i="0" dirty="0">
                <a:solidFill>
                  <a:srgbClr val="333333"/>
                </a:solidFill>
                <a:effectLst/>
              </a:rPr>
              <a:t>Go-to-Market</a:t>
            </a:r>
            <a:r>
              <a:rPr lang="en-US" sz="2000" i="0" dirty="0">
                <a:solidFill>
                  <a:srgbClr val="333333"/>
                </a:solidFill>
                <a:effectLst/>
              </a:rPr>
              <a:t>” (GTM) strategy </a:t>
            </a:r>
            <a:r>
              <a:rPr lang="en-US" sz="2000" b="0" i="0" dirty="0">
                <a:solidFill>
                  <a:srgbClr val="333333"/>
                </a:solidFill>
                <a:effectLst/>
              </a:rPr>
              <a:t>for what will be the firm's launch.</a:t>
            </a:r>
          </a:p>
          <a:p>
            <a:pPr marL="285750" indent="-285750" algn="just">
              <a:buFont typeface="Arial" panose="020B0604020202020204" pitchFamily="34" charset="0"/>
              <a:buChar char="•"/>
            </a:pPr>
            <a:r>
              <a:rPr lang="en-US" sz="2000" b="0" i="0" dirty="0">
                <a:solidFill>
                  <a:srgbClr val="333333"/>
                </a:solidFill>
                <a:effectLst/>
              </a:rPr>
              <a:t> A full </a:t>
            </a:r>
            <a:r>
              <a:rPr lang="en-US" sz="2400" b="1" i="0" dirty="0">
                <a:solidFill>
                  <a:srgbClr val="FF0000"/>
                </a:solidFill>
                <a:effectLst/>
              </a:rPr>
              <a:t>GTM strategy </a:t>
            </a:r>
            <a:r>
              <a:rPr lang="en-US" sz="2000" b="0" i="0" dirty="0">
                <a:solidFill>
                  <a:srgbClr val="FF0000"/>
                </a:solidFill>
                <a:effectLst/>
              </a:rPr>
              <a:t>includes </a:t>
            </a:r>
            <a:r>
              <a:rPr lang="en-US" sz="2000" b="1" i="0" u="sng" dirty="0">
                <a:solidFill>
                  <a:srgbClr val="FF0000"/>
                </a:solidFill>
                <a:effectLst/>
              </a:rPr>
              <a:t>channels</a:t>
            </a:r>
            <a:r>
              <a:rPr lang="en-US" sz="2000" b="0" i="0" u="sng" dirty="0">
                <a:solidFill>
                  <a:srgbClr val="FF0000"/>
                </a:solidFill>
                <a:effectLst/>
              </a:rPr>
              <a:t> that a company uses to connect with its customers</a:t>
            </a:r>
            <a:r>
              <a:rPr lang="en-US" sz="2000" b="0" i="0" dirty="0">
                <a:solidFill>
                  <a:srgbClr val="FF0000"/>
                </a:solidFill>
                <a:effectLst/>
              </a:rPr>
              <a:t> and </a:t>
            </a:r>
            <a:r>
              <a:rPr lang="en-US" sz="2000" b="0" i="0" u="sng" dirty="0">
                <a:solidFill>
                  <a:srgbClr val="FF0000"/>
                </a:solidFill>
                <a:effectLst/>
              </a:rPr>
              <a:t>organizational </a:t>
            </a:r>
            <a:r>
              <a:rPr lang="en-US" sz="2000" b="1" i="0" u="sng" dirty="0">
                <a:solidFill>
                  <a:srgbClr val="FF0000"/>
                </a:solidFill>
                <a:effectLst/>
              </a:rPr>
              <a:t>processes</a:t>
            </a:r>
            <a:r>
              <a:rPr lang="en-US" sz="2000" b="0" i="0" u="sng" dirty="0">
                <a:solidFill>
                  <a:srgbClr val="FF0000"/>
                </a:solidFill>
                <a:effectLst/>
              </a:rPr>
              <a:t> it develops to guide customer interactions</a:t>
            </a:r>
            <a:r>
              <a:rPr lang="en-US" sz="2000" b="0" i="0" dirty="0">
                <a:solidFill>
                  <a:srgbClr val="FF0000"/>
                </a:solidFill>
                <a:effectLst/>
              </a:rPr>
              <a:t> from initial contact through fulfillment. </a:t>
            </a:r>
          </a:p>
          <a:p>
            <a:pPr marL="285750" indent="-285750" algn="just">
              <a:buFont typeface="Arial" panose="020B0604020202020204" pitchFamily="34" charset="0"/>
              <a:buChar char="•"/>
            </a:pPr>
            <a:r>
              <a:rPr lang="en-US" sz="2000" b="0" i="0" dirty="0">
                <a:solidFill>
                  <a:srgbClr val="FF0000"/>
                </a:solidFill>
                <a:effectLst/>
              </a:rPr>
              <a:t>The </a:t>
            </a:r>
            <a:r>
              <a:rPr lang="en-US" sz="2000" b="1" i="0" dirty="0">
                <a:solidFill>
                  <a:srgbClr val="FF0000"/>
                </a:solidFill>
                <a:effectLst/>
              </a:rPr>
              <a:t>right GTM strategy </a:t>
            </a:r>
            <a:r>
              <a:rPr lang="en-US" sz="2000" b="0" i="0" dirty="0">
                <a:solidFill>
                  <a:srgbClr val="FF0000"/>
                </a:solidFill>
                <a:effectLst/>
              </a:rPr>
              <a:t>has a significant impact on a company's ability to cost-effectively deliver its value solution to each of its target segments.</a:t>
            </a:r>
            <a:r>
              <a:rPr lang="en-US" sz="2000" b="0" i="0" dirty="0">
                <a:solidFill>
                  <a:srgbClr val="333333"/>
                </a:solidFill>
                <a:effectLst/>
              </a:rPr>
              <a:t> </a:t>
            </a:r>
          </a:p>
          <a:p>
            <a:pPr marL="285750" indent="-285750" algn="just">
              <a:buFont typeface="Arial" panose="020B0604020202020204" pitchFamily="34" charset="0"/>
              <a:buChar char="•"/>
            </a:pPr>
            <a:r>
              <a:rPr lang="en-US" sz="2000" b="0" i="0" dirty="0">
                <a:solidFill>
                  <a:srgbClr val="333333"/>
                </a:solidFill>
                <a:effectLst/>
              </a:rPr>
              <a:t>Companies are becoming increasingly focused and sophisticated in the way in which they compete to create superior customer value. </a:t>
            </a:r>
          </a:p>
          <a:p>
            <a:pPr marL="285750" indent="-285750" algn="just">
              <a:buFont typeface="Arial" panose="020B0604020202020204" pitchFamily="34" charset="0"/>
              <a:buChar char="•"/>
            </a:pPr>
            <a:r>
              <a:rPr lang="en-US" sz="2000" b="0" i="0" dirty="0">
                <a:solidFill>
                  <a:srgbClr val="333333"/>
                </a:solidFill>
                <a:effectLst/>
              </a:rPr>
              <a:t>As companies tailor their value solutions </a:t>
            </a:r>
            <a:r>
              <a:rPr lang="en-US" sz="2000" b="1" i="0" dirty="0">
                <a:solidFill>
                  <a:srgbClr val="FF0000"/>
                </a:solidFill>
                <a:effectLst/>
              </a:rPr>
              <a:t>to better address customer needs</a:t>
            </a:r>
            <a:r>
              <a:rPr lang="en-US" sz="2000" b="0" i="0" dirty="0">
                <a:solidFill>
                  <a:srgbClr val="333333"/>
                </a:solidFill>
                <a:effectLst/>
              </a:rPr>
              <a:t> beyond product specifications and to better align their cost of sales and fulfillment relative to those needs, </a:t>
            </a:r>
            <a:r>
              <a:rPr lang="en-US" sz="2000" b="1" i="0" dirty="0">
                <a:solidFill>
                  <a:srgbClr val="FF0000"/>
                </a:solidFill>
                <a:effectLst/>
              </a:rPr>
              <a:t>GTM strategy plays a central role.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571289384"/>
      </p:ext>
    </p:extLst>
  </p:cSld>
  <p:clrMapOvr>
    <a:masterClrMapping/>
  </p:clrMapOvr>
  <mc:AlternateContent xmlns:mc="http://schemas.openxmlformats.org/markup-compatibility/2006" xmlns:p14="http://schemas.microsoft.com/office/powerpoint/2010/main">
    <mc:Choice Requires="p14">
      <p:transition spd="slow" p14:dur="2000" advTm="294922"/>
    </mc:Choice>
    <mc:Fallback xmlns="">
      <p:transition spd="slow" advTm="294922"/>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4524315"/>
          </a:xfrm>
          <a:prstGeom prst="rect">
            <a:avLst/>
          </a:prstGeom>
          <a:noFill/>
        </p:spPr>
        <p:txBody>
          <a:bodyPr wrap="square" rtlCol="0">
            <a:spAutoFit/>
          </a:bodyPr>
          <a:lstStyle/>
          <a:p>
            <a:pPr marL="342900" indent="-342900" algn="just">
              <a:buFont typeface="Arial" panose="020B0604020202020204" pitchFamily="34" charset="0"/>
              <a:buChar char="•"/>
            </a:pPr>
            <a:r>
              <a:rPr lang="en-US" sz="2400" b="1" i="0" dirty="0">
                <a:solidFill>
                  <a:srgbClr val="FF0000"/>
                </a:solidFill>
                <a:effectLst/>
              </a:rPr>
              <a:t>A powerful vision should continually stretch the corporation's capabilities. </a:t>
            </a:r>
          </a:p>
          <a:p>
            <a:pPr marL="342900" indent="-342900" algn="just">
              <a:buFont typeface="Arial" panose="020B0604020202020204" pitchFamily="34" charset="0"/>
              <a:buChar char="•"/>
            </a:pPr>
            <a:r>
              <a:rPr lang="en-US" sz="2400" b="0" i="0" dirty="0">
                <a:solidFill>
                  <a:srgbClr val="333333"/>
                </a:solidFill>
                <a:effectLst/>
              </a:rPr>
              <a:t>For many companies, therefore, the overarching vision is captured in an ambitious aspiration, the time frame of which may be ill-defined and distant. </a:t>
            </a:r>
          </a:p>
          <a:p>
            <a:pPr marL="342900" indent="-342900" algn="just">
              <a:buFont typeface="Arial" panose="020B0604020202020204" pitchFamily="34" charset="0"/>
              <a:buChar char="•"/>
            </a:pPr>
            <a:r>
              <a:rPr lang="en-US" sz="2400" b="0" i="0" dirty="0">
                <a:solidFill>
                  <a:srgbClr val="333333"/>
                </a:solidFill>
                <a:effectLst/>
              </a:rPr>
              <a:t>In the 1920s, Ford wanted to put “a car in every home”; in the 1980s, Apple looked toward the future and saw “a computer in every home.” By the 1990s, Bill Gates had gone further yet: “a computer on every desk, and in every home, running on Microsoft software.” By the end of that decade, this vision had grown to include the Internet. </a:t>
            </a:r>
          </a:p>
          <a:p>
            <a:pPr marL="342900" indent="-342900" algn="just">
              <a:buFont typeface="Arial" panose="020B0604020202020204" pitchFamily="34" charset="0"/>
              <a:buChar char="•"/>
            </a:pPr>
            <a:r>
              <a:rPr lang="en-US" sz="2400" b="0" i="0" dirty="0">
                <a:solidFill>
                  <a:srgbClr val="333333"/>
                </a:solidFill>
                <a:effectLst/>
              </a:rPr>
              <a:t>Each of these simple expressions offers a compelling statement that challenges and motivates employees by providing meaning and fulfillment to their work.</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66169783"/>
      </p:ext>
    </p:extLst>
  </p:cSld>
  <p:clrMapOvr>
    <a:masterClrMapping/>
  </p:clrMapOvr>
  <mc:AlternateContent xmlns:mc="http://schemas.openxmlformats.org/markup-compatibility/2006" xmlns:p14="http://schemas.microsoft.com/office/powerpoint/2010/main">
    <mc:Choice Requires="p14">
      <p:transition spd="slow" p14:dur="2000" advTm="176716"/>
    </mc:Choice>
    <mc:Fallback xmlns="">
      <p:transition spd="slow" advTm="176716"/>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447741" y="1285191"/>
            <a:ext cx="10123464" cy="4647426"/>
          </a:xfrm>
          <a:prstGeom prst="rect">
            <a:avLst/>
          </a:prstGeom>
          <a:noFill/>
        </p:spPr>
        <p:txBody>
          <a:bodyPr wrap="square" rtlCol="0">
            <a:spAutoFit/>
          </a:bodyPr>
          <a:lstStyle/>
          <a:p>
            <a:pPr algn="ctr"/>
            <a:r>
              <a:rPr lang="en-US" sz="2000" b="1" i="0" dirty="0">
                <a:solidFill>
                  <a:srgbClr val="333333"/>
                </a:solidFill>
                <a:effectLst/>
              </a:rPr>
              <a:t>Your Go-to-Market Strategy</a:t>
            </a:r>
          </a:p>
          <a:p>
            <a:pPr marL="342900" indent="-342900" algn="just">
              <a:buFont typeface="Arial" panose="020B0604020202020204" pitchFamily="34" charset="0"/>
              <a:buChar char="•"/>
            </a:pPr>
            <a:r>
              <a:rPr lang="en-US" sz="2000" b="0" i="0" dirty="0">
                <a:solidFill>
                  <a:srgbClr val="333333"/>
                </a:solidFill>
                <a:effectLst/>
              </a:rPr>
              <a:t>As you become operational, and to focus on solutions rather than specific products, you can now organize your strategic efforts around annual GTM campaigns. </a:t>
            </a:r>
          </a:p>
          <a:p>
            <a:pPr marL="342900" indent="-342900" algn="just">
              <a:buFont typeface="Arial" panose="020B0604020202020204" pitchFamily="34" charset="0"/>
              <a:buChar char="•"/>
            </a:pPr>
            <a:r>
              <a:rPr lang="en-US" sz="2400" b="0" i="0" u="sng" dirty="0">
                <a:solidFill>
                  <a:srgbClr val="FF0000"/>
                </a:solidFill>
                <a:effectLst/>
              </a:rPr>
              <a:t>A </a:t>
            </a:r>
            <a:r>
              <a:rPr lang="en-US" sz="2400" b="1" i="0" u="sng" dirty="0">
                <a:solidFill>
                  <a:srgbClr val="FF0000"/>
                </a:solidFill>
                <a:effectLst/>
              </a:rPr>
              <a:t>GTM strategy </a:t>
            </a:r>
            <a:r>
              <a:rPr lang="en-US" sz="2400" b="0" i="0" u="sng" dirty="0">
                <a:solidFill>
                  <a:srgbClr val="FF0000"/>
                </a:solidFill>
                <a:effectLst/>
              </a:rPr>
              <a:t>focuses your business </a:t>
            </a:r>
            <a:r>
              <a:rPr lang="en-US" sz="2400" b="1" i="0" u="sng" dirty="0">
                <a:solidFill>
                  <a:srgbClr val="FF0000"/>
                </a:solidFill>
                <a:effectLst/>
              </a:rPr>
              <a:t>on short-term strategic challenges </a:t>
            </a:r>
            <a:r>
              <a:rPr lang="en-US" sz="2400" b="0" i="0" dirty="0">
                <a:solidFill>
                  <a:srgbClr val="333333"/>
                </a:solidFill>
                <a:effectLst/>
              </a:rPr>
              <a:t>and provides consistent strategic marketing approaches for your products and services. </a:t>
            </a:r>
          </a:p>
          <a:p>
            <a:pPr marL="342900" indent="-342900" algn="just">
              <a:buFont typeface="Arial" panose="020B0604020202020204" pitchFamily="34" charset="0"/>
              <a:buChar char="•"/>
            </a:pPr>
            <a:r>
              <a:rPr lang="en-US" sz="2400" b="0" i="0" dirty="0">
                <a:solidFill>
                  <a:srgbClr val="333333"/>
                </a:solidFill>
                <a:effectLst/>
              </a:rPr>
              <a:t>Strategic partners or allies can align their products or services with your GTM strategies to benefit from these campaigns. </a:t>
            </a:r>
          </a:p>
          <a:p>
            <a:pPr marL="342900" indent="-342900" algn="just">
              <a:buFont typeface="Arial" panose="020B0604020202020204" pitchFamily="34" charset="0"/>
              <a:buChar char="•"/>
            </a:pPr>
            <a:r>
              <a:rPr lang="en-US" sz="2400" b="0" i="0" dirty="0">
                <a:solidFill>
                  <a:srgbClr val="333333"/>
                </a:solidFill>
                <a:effectLst/>
              </a:rPr>
              <a:t>However, </a:t>
            </a:r>
            <a:r>
              <a:rPr lang="en-US" sz="2400" b="0" i="0" dirty="0">
                <a:solidFill>
                  <a:srgbClr val="FF0000"/>
                </a:solidFill>
                <a:effectLst/>
              </a:rPr>
              <a:t>while GTM strategies are intended to make your message to the marketplace more focused and coherent, their short-term focus and vagueness mean partners should take time to understand their benefits.</a:t>
            </a:r>
          </a:p>
          <a:p>
            <a:pPr marL="342900" indent="-342900" algn="just">
              <a:buFont typeface="Arial" panose="020B0604020202020204" pitchFamily="34" charset="0"/>
              <a:buChar char="•"/>
            </a:pPr>
            <a:r>
              <a:rPr lang="en-US" sz="2400" b="0" i="0" dirty="0">
                <a:solidFill>
                  <a:srgbClr val="333333"/>
                </a:solidFill>
                <a:effectLst/>
              </a:rPr>
              <a:t> </a:t>
            </a:r>
            <a:r>
              <a:rPr lang="en-US" sz="2000" b="0" i="0" dirty="0">
                <a:solidFill>
                  <a:srgbClr val="333333"/>
                </a:solidFill>
                <a:effectLst/>
              </a:rPr>
              <a:t>GTM campaigns can be designed using the matrix in </a:t>
            </a:r>
            <a:r>
              <a:rPr lang="en-US" sz="2000" b="0" i="0" dirty="0">
                <a:solidFill>
                  <a:srgbClr val="046FF8"/>
                </a:solidFill>
                <a:effectLst/>
              </a:rPr>
              <a:t>Table </a:t>
            </a:r>
            <a:r>
              <a:rPr lang="en-US" sz="2000" dirty="0">
                <a:solidFill>
                  <a:srgbClr val="046FF8"/>
                </a:solidFill>
              </a:rPr>
              <a:t>3</a:t>
            </a:r>
            <a:r>
              <a:rPr lang="en-US" sz="2000" b="0" i="0" dirty="0">
                <a:solidFill>
                  <a:srgbClr val="333333"/>
                </a:solidFill>
                <a:effectLst/>
              </a:rPr>
              <a:t>, completing each of the cells and offering solutions for your marketplace.</a:t>
            </a:r>
            <a:endParaRPr lang="en-US" dirty="0">
              <a:solidFill>
                <a:srgbClr val="2D3956"/>
              </a:solidFill>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63383064"/>
      </p:ext>
    </p:extLst>
  </p:cSld>
  <p:clrMapOvr>
    <a:masterClrMapping/>
  </p:clrMapOvr>
  <mc:AlternateContent xmlns:mc="http://schemas.openxmlformats.org/markup-compatibility/2006" xmlns:p14="http://schemas.microsoft.com/office/powerpoint/2010/main">
    <mc:Choice Requires="p14">
      <p:transition spd="slow" p14:dur="2000" advTm="205409"/>
    </mc:Choice>
    <mc:Fallback xmlns="">
      <p:transition spd="slow" advTm="20540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428065"/>
            <a:ext cx="9893651" cy="646331"/>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endParaRPr lang="en-US"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pic>
        <p:nvPicPr>
          <p:cNvPr id="3" name="Picture 2">
            <a:extLst>
              <a:ext uri="{FF2B5EF4-FFF2-40B4-BE49-F238E27FC236}">
                <a16:creationId xmlns:a16="http://schemas.microsoft.com/office/drawing/2014/main" id="{5274E23B-ADDB-4A5E-3203-44BC645891EB}"/>
              </a:ext>
            </a:extLst>
          </p:cNvPr>
          <p:cNvPicPr>
            <a:picLocks noChangeAspect="1"/>
          </p:cNvPicPr>
          <p:nvPr/>
        </p:nvPicPr>
        <p:blipFill>
          <a:blip r:embed="rId7"/>
          <a:stretch>
            <a:fillRect/>
          </a:stretch>
        </p:blipFill>
        <p:spPr>
          <a:xfrm>
            <a:off x="2111299" y="1332739"/>
            <a:ext cx="8181880" cy="1938875"/>
          </a:xfrm>
          <a:prstGeom prst="rect">
            <a:avLst/>
          </a:prstGeom>
        </p:spPr>
      </p:pic>
      <p:pic>
        <p:nvPicPr>
          <p:cNvPr id="5" name="Picture 4">
            <a:extLst>
              <a:ext uri="{FF2B5EF4-FFF2-40B4-BE49-F238E27FC236}">
                <a16:creationId xmlns:a16="http://schemas.microsoft.com/office/drawing/2014/main" id="{7C6E8A3B-5719-9C7F-E894-5631DCC5136B}"/>
              </a:ext>
            </a:extLst>
          </p:cNvPr>
          <p:cNvPicPr>
            <a:picLocks noChangeAspect="1"/>
          </p:cNvPicPr>
          <p:nvPr/>
        </p:nvPicPr>
        <p:blipFill>
          <a:blip r:embed="rId8"/>
          <a:stretch>
            <a:fillRect/>
          </a:stretch>
        </p:blipFill>
        <p:spPr>
          <a:xfrm>
            <a:off x="2111298" y="3271614"/>
            <a:ext cx="8181879" cy="2587820"/>
          </a:xfrm>
          <a:prstGeom prst="rect">
            <a:avLst/>
          </a:prstGeom>
        </p:spPr>
      </p:pic>
    </p:spTree>
    <p:extLst>
      <p:ext uri="{BB962C8B-B14F-4D97-AF65-F5344CB8AC3E}">
        <p14:creationId xmlns:p14="http://schemas.microsoft.com/office/powerpoint/2010/main" val="2214809795"/>
      </p:ext>
    </p:extLst>
  </p:cSld>
  <p:clrMapOvr>
    <a:masterClrMapping/>
  </p:clrMapOvr>
  <mc:AlternateContent xmlns:mc="http://schemas.openxmlformats.org/markup-compatibility/2006" xmlns:p14="http://schemas.microsoft.com/office/powerpoint/2010/main">
    <mc:Choice Requires="p14">
      <p:transition spd="slow" p14:dur="2000" advTm="96654"/>
    </mc:Choice>
    <mc:Fallback xmlns="">
      <p:transition spd="slow" advTm="9665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242693"/>
            <a:ext cx="9893651" cy="4708981"/>
          </a:xfrm>
          <a:prstGeom prst="rect">
            <a:avLst/>
          </a:prstGeom>
          <a:noFill/>
        </p:spPr>
        <p:txBody>
          <a:bodyPr wrap="square" rtlCol="0">
            <a:spAutoFit/>
          </a:bodyPr>
          <a:lstStyle/>
          <a:p>
            <a:pPr algn="just"/>
            <a:r>
              <a:rPr lang="en-US" sz="2400" b="1" i="0" dirty="0">
                <a:solidFill>
                  <a:srgbClr val="333333"/>
                </a:solidFill>
                <a:effectLst/>
              </a:rPr>
              <a:t>Pioneers and Followers—Competitive Tactics, Environment, and Firm Growth</a:t>
            </a:r>
          </a:p>
          <a:p>
            <a:pPr marL="342900" indent="-342900" algn="just">
              <a:buFont typeface="Arial" panose="020B0604020202020204" pitchFamily="34" charset="0"/>
              <a:buChar char="•"/>
            </a:pPr>
            <a:r>
              <a:rPr lang="en-US" sz="2400" b="0" i="0" dirty="0">
                <a:solidFill>
                  <a:srgbClr val="FF0000"/>
                </a:solidFill>
                <a:effectLst/>
              </a:rPr>
              <a:t>A form of corporate entrepreneurship </a:t>
            </a:r>
            <a:r>
              <a:rPr lang="en-US" sz="2400" b="0" i="0" dirty="0">
                <a:solidFill>
                  <a:srgbClr val="333333"/>
                </a:solidFill>
                <a:effectLst/>
              </a:rPr>
              <a:t>called </a:t>
            </a:r>
            <a:r>
              <a:rPr lang="en-US" sz="2800" b="1" i="0" dirty="0">
                <a:solidFill>
                  <a:srgbClr val="FF0000"/>
                </a:solidFill>
                <a:effectLst/>
              </a:rPr>
              <a:t>market pioneering </a:t>
            </a:r>
            <a:r>
              <a:rPr lang="en-US" sz="2400" b="0" i="0" dirty="0">
                <a:solidFill>
                  <a:srgbClr val="FF0000"/>
                </a:solidFill>
                <a:effectLst/>
              </a:rPr>
              <a:t>occurs when a firm is first to offer a new product/service on the market. </a:t>
            </a:r>
          </a:p>
          <a:p>
            <a:pPr marL="342900" indent="-342900" algn="just">
              <a:buFont typeface="Arial" panose="020B0604020202020204" pitchFamily="34" charset="0"/>
              <a:buChar char="•"/>
            </a:pPr>
            <a:r>
              <a:rPr lang="en-US" sz="2000" b="0" i="0" dirty="0">
                <a:solidFill>
                  <a:srgbClr val="333333"/>
                </a:solidFill>
                <a:effectLst/>
              </a:rPr>
              <a:t>The connection between market pioneering and firm performance focused primarily on:</a:t>
            </a:r>
          </a:p>
          <a:p>
            <a:pPr algn="just"/>
            <a:r>
              <a:rPr lang="en-US" sz="2000" b="0" i="0" dirty="0">
                <a:solidFill>
                  <a:srgbClr val="333333"/>
                </a:solidFill>
                <a:effectLst/>
              </a:rPr>
              <a:t> (1) pioneering as an environment specific phenomenon, and</a:t>
            </a:r>
          </a:p>
          <a:p>
            <a:pPr algn="just"/>
            <a:r>
              <a:rPr lang="en-US" sz="2000" b="0" i="0" dirty="0">
                <a:solidFill>
                  <a:srgbClr val="333333"/>
                </a:solidFill>
                <a:effectLst/>
              </a:rPr>
              <a:t> (2) firm's performance</a:t>
            </a:r>
            <a:endParaRPr lang="en-US" sz="2000" dirty="0">
              <a:solidFill>
                <a:srgbClr val="333333"/>
              </a:solidFill>
            </a:endParaRPr>
          </a:p>
          <a:p>
            <a:pPr algn="just"/>
            <a:r>
              <a:rPr lang="en-US" sz="2000" dirty="0">
                <a:solidFill>
                  <a:srgbClr val="333333"/>
                </a:solidFill>
              </a:rPr>
              <a:t> (3) </a:t>
            </a:r>
            <a:r>
              <a:rPr lang="en-US" sz="2000" b="0" i="0" dirty="0">
                <a:solidFill>
                  <a:srgbClr val="333333"/>
                </a:solidFill>
                <a:effectLst/>
              </a:rPr>
              <a:t>fit between a firm's pioneer/follower status and its competitive tactics. </a:t>
            </a:r>
          </a:p>
          <a:p>
            <a:pPr marL="342900" indent="-342900" algn="just">
              <a:buFont typeface="Arial" panose="020B0604020202020204" pitchFamily="34" charset="0"/>
              <a:buChar char="•"/>
            </a:pPr>
            <a:r>
              <a:rPr lang="en-US" sz="2000" b="0" i="0" dirty="0">
                <a:solidFill>
                  <a:srgbClr val="333333"/>
                </a:solidFill>
                <a:effectLst/>
              </a:rPr>
              <a:t>These phenomena are explored, emphasizing how they are manifested in different industry environments and what pioneers and followers do differently to promote their performance.</a:t>
            </a:r>
          </a:p>
          <a:p>
            <a:pPr marL="342900" indent="-342900" algn="just">
              <a:buFont typeface="Arial" panose="020B0604020202020204" pitchFamily="34" charset="0"/>
              <a:buChar char="•"/>
            </a:pPr>
            <a:r>
              <a:rPr lang="en-US" sz="2000" b="0" i="0" dirty="0">
                <a:solidFill>
                  <a:srgbClr val="333333"/>
                </a:solidFill>
                <a:effectLst/>
              </a:rPr>
              <a:t>A theory that describes how specific competitive tactics relate to firm sales growth rate among market pioneers and market followers is developed in two distinct environmental settings: hostile and benign.</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692872311"/>
      </p:ext>
    </p:extLst>
  </p:cSld>
  <p:clrMapOvr>
    <a:masterClrMapping/>
  </p:clrMapOvr>
  <mc:AlternateContent xmlns:mc="http://schemas.openxmlformats.org/markup-compatibility/2006" xmlns:p14="http://schemas.microsoft.com/office/powerpoint/2010/main">
    <mc:Choice Requires="p14">
      <p:transition spd="slow" p14:dur="2000" advTm="242088"/>
    </mc:Choice>
    <mc:Fallback xmlns="">
      <p:transition spd="slow" advTm="242088"/>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447741" y="1285191"/>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548640" y="1371709"/>
            <a:ext cx="9893651" cy="4401205"/>
          </a:xfrm>
          <a:prstGeom prst="rect">
            <a:avLst/>
          </a:prstGeom>
          <a:noFill/>
        </p:spPr>
        <p:txBody>
          <a:bodyPr wrap="square" rtlCol="0">
            <a:spAutoFit/>
          </a:bodyPr>
          <a:lstStyle/>
          <a:p>
            <a:pPr marL="342900" indent="-342900" algn="just">
              <a:buFont typeface="Arial" panose="020B0604020202020204" pitchFamily="34" charset="0"/>
              <a:buChar char="•"/>
            </a:pPr>
            <a:r>
              <a:rPr lang="en-US" sz="2000" b="0" i="0" dirty="0">
                <a:solidFill>
                  <a:srgbClr val="333333"/>
                </a:solidFill>
                <a:effectLst/>
              </a:rPr>
              <a:t>To test two proposed hypotheses, data is collected from senior managers of 103 independent, non-diversified manufacturing firms in 75 industries. </a:t>
            </a:r>
          </a:p>
          <a:p>
            <a:pPr marL="342900" indent="-342900" algn="just">
              <a:buFont typeface="Arial" panose="020B0604020202020204" pitchFamily="34" charset="0"/>
              <a:buChar char="•"/>
            </a:pPr>
            <a:r>
              <a:rPr lang="en-US" sz="2000" b="0" i="0" dirty="0">
                <a:solidFill>
                  <a:srgbClr val="333333"/>
                </a:solidFill>
                <a:effectLst/>
              </a:rPr>
              <a:t>The main analytical techniques used to assess the data are: cluster analysis, ANOVA, and correlational analysis. The findings suggest that market pioneers grow at the same rate as market followers.</a:t>
            </a:r>
          </a:p>
          <a:p>
            <a:pPr marL="342900" indent="-342900" algn="just">
              <a:buFont typeface="Arial" panose="020B0604020202020204" pitchFamily="34" charset="0"/>
              <a:buChar char="•"/>
            </a:pPr>
            <a:r>
              <a:rPr lang="en-US" sz="2000" b="1" i="0" dirty="0">
                <a:solidFill>
                  <a:srgbClr val="FF0000"/>
                </a:solidFill>
                <a:effectLst/>
              </a:rPr>
              <a:t>In hostile environments</a:t>
            </a:r>
            <a:r>
              <a:rPr lang="en-US" sz="2000" b="0" i="0" dirty="0">
                <a:solidFill>
                  <a:srgbClr val="333333"/>
                </a:solidFill>
                <a:effectLst/>
              </a:rPr>
              <a:t>, </a:t>
            </a:r>
            <a:r>
              <a:rPr lang="en-US" sz="2000" b="0" i="0" u="sng" dirty="0">
                <a:solidFill>
                  <a:srgbClr val="FF0000"/>
                </a:solidFill>
                <a:effectLst/>
              </a:rPr>
              <a:t>pioneering may enable firms to break out of the dominant price-based mode of competition and grow despite charging high prices. </a:t>
            </a:r>
          </a:p>
          <a:p>
            <a:pPr marL="342900" indent="-342900" algn="just">
              <a:buFont typeface="Arial" panose="020B0604020202020204" pitchFamily="34" charset="0"/>
              <a:buChar char="•"/>
            </a:pPr>
            <a:r>
              <a:rPr lang="en-US" sz="2000" b="1" i="0" dirty="0">
                <a:solidFill>
                  <a:srgbClr val="FF0000"/>
                </a:solidFill>
                <a:effectLst/>
              </a:rPr>
              <a:t>Pioneers in hostile environments are better served than followers from a wide geographical distribution of their products. </a:t>
            </a:r>
          </a:p>
          <a:p>
            <a:pPr marL="342900" indent="-342900" algn="just">
              <a:buFont typeface="Arial" panose="020B0604020202020204" pitchFamily="34" charset="0"/>
              <a:buChar char="•"/>
            </a:pPr>
            <a:r>
              <a:rPr lang="en-US" sz="2000" b="0" i="0" dirty="0">
                <a:solidFill>
                  <a:srgbClr val="333333"/>
                </a:solidFill>
                <a:effectLst/>
              </a:rPr>
              <a:t>It is recommended that </a:t>
            </a:r>
            <a:r>
              <a:rPr lang="en-US" sz="2000" b="1" i="0" u="sng" dirty="0">
                <a:solidFill>
                  <a:srgbClr val="FF0000"/>
                </a:solidFill>
                <a:effectLst/>
              </a:rPr>
              <a:t>followers</a:t>
            </a:r>
            <a:r>
              <a:rPr lang="en-US" sz="2000" b="0" i="0" u="sng" dirty="0">
                <a:solidFill>
                  <a:srgbClr val="FF0000"/>
                </a:solidFill>
                <a:effectLst/>
              </a:rPr>
              <a:t> in hostile environments reduce their cost structures in order to maintain low price strategies. </a:t>
            </a:r>
          </a:p>
          <a:p>
            <a:pPr marL="342900" indent="-342900" algn="just">
              <a:buFont typeface="Arial" panose="020B0604020202020204" pitchFamily="34" charset="0"/>
              <a:buChar char="•"/>
            </a:pPr>
            <a:r>
              <a:rPr lang="en-US" sz="2000" b="0" i="0" dirty="0">
                <a:solidFill>
                  <a:srgbClr val="333333"/>
                </a:solidFill>
                <a:effectLst/>
              </a:rPr>
              <a:t>The results also suggest that, </a:t>
            </a:r>
            <a:r>
              <a:rPr lang="en-US" sz="2000" b="1" i="0" dirty="0">
                <a:solidFill>
                  <a:srgbClr val="FF0000"/>
                </a:solidFill>
                <a:effectLst/>
              </a:rPr>
              <a:t>in benign environments</a:t>
            </a:r>
            <a:r>
              <a:rPr lang="en-US" sz="2000" b="0" i="0" dirty="0">
                <a:solidFill>
                  <a:srgbClr val="333333"/>
                </a:solidFill>
                <a:effectLst/>
              </a:rPr>
              <a:t>, </a:t>
            </a:r>
            <a:r>
              <a:rPr lang="en-US" sz="2000" b="0" i="0" u="sng" dirty="0">
                <a:solidFill>
                  <a:srgbClr val="FF0000"/>
                </a:solidFill>
                <a:effectLst/>
              </a:rPr>
              <a:t>offering products with warranties superior to those of competitors may have positive effects on sales growth</a:t>
            </a:r>
            <a:r>
              <a:rPr lang="en-US" sz="2000" b="0" i="0" dirty="0">
                <a:solidFill>
                  <a:srgbClr val="333333"/>
                </a:solidFill>
                <a:effectLst/>
              </a:rPr>
              <a:t>, more so among pioneers than followers.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18756707"/>
      </p:ext>
    </p:extLst>
  </p:cSld>
  <p:clrMapOvr>
    <a:masterClrMapping/>
  </p:clrMapOvr>
  <mc:AlternateContent xmlns:mc="http://schemas.openxmlformats.org/markup-compatibility/2006" xmlns:p14="http://schemas.microsoft.com/office/powerpoint/2010/main">
    <mc:Choice Requires="p14">
      <p:transition spd="slow" p14:dur="2000" advTm="242226"/>
    </mc:Choice>
    <mc:Fallback xmlns="">
      <p:transition spd="slow" advTm="242226"/>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548640" y="1266558"/>
            <a:ext cx="10079071" cy="4574243"/>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641349" y="1202205"/>
            <a:ext cx="9893651" cy="4493538"/>
          </a:xfrm>
          <a:prstGeom prst="rect">
            <a:avLst/>
          </a:prstGeom>
          <a:noFill/>
        </p:spPr>
        <p:txBody>
          <a:bodyPr wrap="square" rtlCol="0">
            <a:spAutoFit/>
          </a:bodyPr>
          <a:lstStyle/>
          <a:p>
            <a:endParaRPr lang="en-US" dirty="0">
              <a:solidFill>
                <a:srgbClr val="2D3956"/>
              </a:solidFill>
              <a:latin typeface="Tajawal ExtraBold" panose="00000800000000000000" pitchFamily="2" charset="-78"/>
              <a:cs typeface="Tajawal ExtraBold" panose="00000800000000000000" pitchFamily="2" charset="-78"/>
            </a:endParaRPr>
          </a:p>
          <a:p>
            <a:r>
              <a:rPr lang="en-US" sz="2800" b="1" dirty="0">
                <a:solidFill>
                  <a:srgbClr val="2D3956"/>
                </a:solidFill>
                <a:latin typeface="Tajawal ExtraBold" panose="00000800000000000000" pitchFamily="2" charset="-78"/>
                <a:cs typeface="Tajawal ExtraBold" panose="00000800000000000000" pitchFamily="2" charset="-78"/>
              </a:rPr>
              <a:t>Recap</a:t>
            </a:r>
          </a:p>
          <a:p>
            <a:pPr marL="285750" indent="-285750">
              <a:buFont typeface="Arial" panose="020B0604020202020204" pitchFamily="34" charset="0"/>
              <a:buChar char="•"/>
            </a:pPr>
            <a:endParaRPr lang="en-US" sz="24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Value solution </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Key drivers that are integral to buyers' demands </a:t>
            </a:r>
          </a:p>
          <a:p>
            <a:pPr marL="285750" indent="-285750">
              <a:buFont typeface="Arial" panose="020B0604020202020204" pitchFamily="34" charset="0"/>
              <a:buChar char="•"/>
            </a:pPr>
            <a:r>
              <a:rPr lang="en-US" sz="2400" b="1" kern="100" dirty="0">
                <a:solidFill>
                  <a:schemeClr val="accent1">
                    <a:lumMod val="75000"/>
                  </a:schemeClr>
                </a:solidFill>
                <a:effectLst/>
                <a:ea typeface="Calibri" panose="020F0502020204030204" pitchFamily="34" charset="0"/>
                <a:cs typeface="Arial" panose="020B0604020202020204" pitchFamily="34" charset="0"/>
              </a:rPr>
              <a:t>Market –to-Market connection tool</a:t>
            </a:r>
          </a:p>
          <a:p>
            <a:pPr marL="285750" indent="-285750">
              <a:buFont typeface="Arial" panose="020B0604020202020204" pitchFamily="34" charset="0"/>
              <a:buChar char="•"/>
            </a:pPr>
            <a:r>
              <a:rPr lang="en-US" sz="2400" b="1" kern="100" dirty="0">
                <a:solidFill>
                  <a:schemeClr val="accent1">
                    <a:lumMod val="75000"/>
                  </a:schemeClr>
                </a:solidFill>
                <a:ea typeface="Calibri" panose="020F0502020204030204" pitchFamily="34" charset="0"/>
                <a:cs typeface="Arial" panose="020B0604020202020204" pitchFamily="34" charset="0"/>
              </a:rPr>
              <a:t>Perceptual Map</a:t>
            </a:r>
            <a:endParaRPr lang="en-US" sz="2400" b="1" kern="100" dirty="0">
              <a:solidFill>
                <a:schemeClr val="accent1">
                  <a:lumMod val="75000"/>
                </a:schemeClr>
              </a:solidFill>
              <a:effectLst/>
              <a:ea typeface="Calibri" panose="020F0502020204030204" pitchFamily="34" charset="0"/>
              <a:cs typeface="Arial" panose="020B0604020202020204" pitchFamily="34" charset="0"/>
            </a:endParaRPr>
          </a:p>
          <a:p>
            <a:pPr marL="285750" indent="-285750">
              <a:buFont typeface="Arial" panose="020B0604020202020204" pitchFamily="34" charset="0"/>
              <a:buChar char="•"/>
            </a:pPr>
            <a:r>
              <a:rPr lang="en-US" sz="2400" b="1" kern="100" dirty="0">
                <a:solidFill>
                  <a:schemeClr val="accent1">
                    <a:lumMod val="75000"/>
                  </a:schemeClr>
                </a:solidFill>
                <a:ea typeface="Calibri" panose="020F0502020204030204" pitchFamily="34" charset="0"/>
                <a:cs typeface="Arial" panose="020B0604020202020204" pitchFamily="34" charset="0"/>
              </a:rPr>
              <a:t>Assessing a Competitor's Will</a:t>
            </a:r>
            <a:endParaRPr lang="en-US" sz="2400" b="1" dirty="0">
              <a:solidFill>
                <a:schemeClr val="accent1">
                  <a:lumMod val="75000"/>
                </a:schemeClr>
              </a:solidFill>
              <a:cs typeface="Tajawal ExtraBold" panose="00000800000000000000" pitchFamily="2" charset="-78"/>
            </a:endParaRP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Go-to-market strategy </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Pioneering market</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Pioneering firms</a:t>
            </a:r>
          </a:p>
          <a:p>
            <a:pPr marL="285750" indent="-285750">
              <a:buFont typeface="Arial" panose="020B0604020202020204" pitchFamily="34" charset="0"/>
              <a:buChar char="•"/>
            </a:pPr>
            <a:r>
              <a:rPr lang="en-US" sz="2400" b="1" dirty="0">
                <a:solidFill>
                  <a:schemeClr val="accent1">
                    <a:lumMod val="75000"/>
                  </a:schemeClr>
                </a:solidFill>
                <a:cs typeface="Tajawal ExtraBold" panose="00000800000000000000" pitchFamily="2" charset="-78"/>
              </a:rPr>
              <a:t>Followers firms</a:t>
            </a:r>
            <a:endParaRPr lang="en-US" b="1"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97834512"/>
      </p:ext>
    </p:extLst>
  </p:cSld>
  <p:clrMapOvr>
    <a:masterClrMapping/>
  </p:clrMapOvr>
  <mc:AlternateContent xmlns:mc="http://schemas.openxmlformats.org/markup-compatibility/2006" xmlns:p14="http://schemas.microsoft.com/office/powerpoint/2010/main">
    <mc:Choice Requires="p14">
      <p:transition spd="slow" p14:dur="2000" advTm="36953"/>
    </mc:Choice>
    <mc:Fallback xmlns="">
      <p:transition spd="slow" advTm="3695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294434" y="2389995"/>
            <a:ext cx="8674088" cy="4616648"/>
          </a:xfrm>
          <a:prstGeom prst="rect">
            <a:avLst/>
          </a:prstGeom>
          <a:noFill/>
        </p:spPr>
        <p:txBody>
          <a:bodyPr wrap="square" rtlCol="0">
            <a:spAutoFit/>
          </a:bodyPr>
          <a:lstStyle/>
          <a:p>
            <a:pPr algn="just"/>
            <a:r>
              <a:rPr lang="en-US" sz="2000" b="1" i="0" dirty="0">
                <a:solidFill>
                  <a:srgbClr val="333333"/>
                </a:solidFill>
                <a:effectLst/>
              </a:rPr>
              <a:t>1. Learn how to develop your value solution based on your overall strategy</a:t>
            </a:r>
          </a:p>
          <a:p>
            <a:pPr algn="just"/>
            <a:r>
              <a:rPr lang="en-US" sz="1800" b="0" i="0" dirty="0">
                <a:solidFill>
                  <a:srgbClr val="333333"/>
                </a:solidFill>
                <a:effectLst/>
              </a:rPr>
              <a:t>• Consider defining your value solution along the similar categories of value and cost-benefits of customer productivity, simplicity, convenience, price, and image.</a:t>
            </a:r>
          </a:p>
          <a:p>
            <a:pPr algn="just"/>
            <a:r>
              <a:rPr lang="en-US" sz="1800" b="0" i="0" dirty="0">
                <a:solidFill>
                  <a:srgbClr val="333333"/>
                </a:solidFill>
                <a:effectLst/>
              </a:rPr>
              <a:t>• You can then further develop your value solution and identify ways you can locate and communicate with your customers, as well as where your market would look to find information related to your business.</a:t>
            </a:r>
          </a:p>
          <a:p>
            <a:pPr algn="just"/>
            <a:endParaRPr lang="en-US" sz="1800" b="0" i="0" dirty="0">
              <a:solidFill>
                <a:srgbClr val="333333"/>
              </a:solidFill>
              <a:effectLst/>
            </a:endParaRPr>
          </a:p>
          <a:p>
            <a:pPr algn="just"/>
            <a:r>
              <a:rPr lang="en-US" sz="2000" b="1" i="0" dirty="0">
                <a:solidFill>
                  <a:srgbClr val="333333"/>
                </a:solidFill>
                <a:effectLst/>
              </a:rPr>
              <a:t>2. Understand the key drivers that are integral to buyers' demands and expectations within your industry</a:t>
            </a:r>
          </a:p>
          <a:p>
            <a:pPr algn="just"/>
            <a:r>
              <a:rPr lang="en-US" dirty="0">
                <a:solidFill>
                  <a:srgbClr val="333333"/>
                </a:solidFill>
              </a:rPr>
              <a:t>• As customers' needs and preferences change, your firm will need to take a proactive approach in understanding how these changes influence the overall operations and efficiencies of your business.</a:t>
            </a:r>
          </a:p>
          <a:p>
            <a:pPr algn="just"/>
            <a:r>
              <a:rPr lang="en-US" dirty="0">
                <a:solidFill>
                  <a:srgbClr val="333333"/>
                </a:solidFill>
              </a:rPr>
              <a:t>• To uncover and reveal the most important drivers within your industry, you need to engage in questioning and research that not only reveals the important key drivers but also identifies how well your product or service responds to these key drivers over a period of time.</a:t>
            </a:r>
            <a:endParaRPr lang="en-US" dirty="0">
              <a:solidFill>
                <a:srgbClr val="0A1F61"/>
              </a:solidFill>
              <a:cs typeface="Tajawal ExtraBold" panose="00000800000000000000" pitchFamily="2" charset="-78"/>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09322" y="7006643"/>
            <a:ext cx="1879649" cy="309233"/>
          </a:xfrm>
          <a:prstGeom prst="rect">
            <a:avLst/>
          </a:prstGeom>
        </p:spPr>
      </p:pic>
    </p:spTree>
    <p:extLst>
      <p:ext uri="{BB962C8B-B14F-4D97-AF65-F5344CB8AC3E}">
        <p14:creationId xmlns:p14="http://schemas.microsoft.com/office/powerpoint/2010/main" val="1426257073"/>
      </p:ext>
    </p:extLst>
  </p:cSld>
  <p:clrMapOvr>
    <a:masterClrMapping/>
  </p:clrMapOvr>
  <mc:AlternateContent xmlns:mc="http://schemas.openxmlformats.org/markup-compatibility/2006" xmlns:p14="http://schemas.microsoft.com/office/powerpoint/2010/main">
    <mc:Choice Requires="p14">
      <p:transition spd="slow" p14:dur="2000" advTm="199236"/>
    </mc:Choice>
    <mc:Fallback xmlns="">
      <p:transition spd="slow" advTm="19923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75426" y="2323527"/>
            <a:ext cx="8674088" cy="4647426"/>
          </a:xfrm>
          <a:prstGeom prst="rect">
            <a:avLst/>
          </a:prstGeom>
          <a:noFill/>
        </p:spPr>
        <p:txBody>
          <a:bodyPr wrap="square" rtlCol="0">
            <a:spAutoFit/>
          </a:bodyPr>
          <a:lstStyle/>
          <a:p>
            <a:pPr algn="just"/>
            <a:r>
              <a:rPr lang="en-US" sz="2000" b="1" i="0" dirty="0">
                <a:solidFill>
                  <a:srgbClr val="333333"/>
                </a:solidFill>
                <a:effectLst/>
              </a:rPr>
              <a:t>3. Know how your own value solution is matched and compared against these drivers within your marketplace</a:t>
            </a:r>
          </a:p>
          <a:p>
            <a:pPr algn="just"/>
            <a:r>
              <a:rPr lang="en-US" sz="1800" b="0" i="0" dirty="0">
                <a:solidFill>
                  <a:srgbClr val="333333"/>
                </a:solidFill>
                <a:effectLst/>
              </a:rPr>
              <a:t>• Once the entrepreneur has determined the industry's key drivers, those driver can be assessed based on how well they meet the strategy and unique value solution.</a:t>
            </a:r>
          </a:p>
          <a:p>
            <a:pPr algn="just"/>
            <a:r>
              <a:rPr lang="en-US" sz="1800" b="0" i="0" dirty="0">
                <a:solidFill>
                  <a:srgbClr val="333333"/>
                </a:solidFill>
                <a:effectLst/>
              </a:rPr>
              <a:t>• </a:t>
            </a:r>
            <a:r>
              <a:rPr lang="en-US" sz="1800" b="0" i="0" dirty="0">
                <a:solidFill>
                  <a:srgbClr val="046FF8"/>
                </a:solidFill>
                <a:effectLst/>
              </a:rPr>
              <a:t>Table 2 </a:t>
            </a:r>
            <a:r>
              <a:rPr lang="en-US" sz="1800" b="0" i="0" dirty="0">
                <a:solidFill>
                  <a:srgbClr val="333333"/>
                </a:solidFill>
                <a:effectLst/>
              </a:rPr>
              <a:t>assists you in benchmarking areas where your firm requires attention or where you lack the internal capabilities and resources to meet the needs of the marketplace.</a:t>
            </a:r>
          </a:p>
          <a:p>
            <a:pPr algn="just"/>
            <a:r>
              <a:rPr lang="en-US" sz="1800" b="0" i="0" dirty="0">
                <a:solidFill>
                  <a:srgbClr val="333333"/>
                </a:solidFill>
                <a:effectLst/>
              </a:rPr>
              <a:t>• Knowing these weaknesses will help you craft a revised strategy that focuses on those drivers and that positions you for the next new innovation (perhaps coming from your organization).</a:t>
            </a:r>
          </a:p>
          <a:p>
            <a:pPr algn="just"/>
            <a:r>
              <a:rPr lang="en-US" sz="2000" b="1" i="0" dirty="0">
                <a:solidFill>
                  <a:srgbClr val="333333"/>
                </a:solidFill>
                <a:effectLst/>
              </a:rPr>
              <a:t>4. Learn the value of the perceptual map and how the map is used to maintain and exceed your competition in your industry</a:t>
            </a:r>
          </a:p>
          <a:p>
            <a:pPr algn="just"/>
            <a:r>
              <a:rPr lang="en-US" sz="1800" b="0" i="0" dirty="0">
                <a:solidFill>
                  <a:srgbClr val="333333"/>
                </a:solidFill>
                <a:effectLst/>
              </a:rPr>
              <a:t>• Competitive positioning reveals where your company stands in the eyes of any given group of people through the use of perceptual maps.</a:t>
            </a:r>
          </a:p>
          <a:p>
            <a:pPr algn="just"/>
            <a:r>
              <a:rPr lang="en-US" sz="1800" b="0" i="0" dirty="0">
                <a:solidFill>
                  <a:srgbClr val="333333"/>
                </a:solidFill>
                <a:effectLst/>
              </a:rPr>
              <a:t>• Perceptual maps are useful whenever a business decision requires knowledge of how people perceive issues and when the success of company policy or action requires a desired response.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10169865" y="6970953"/>
            <a:ext cx="1879649" cy="309233"/>
          </a:xfrm>
          <a:prstGeom prst="rect">
            <a:avLst/>
          </a:prstGeom>
        </p:spPr>
      </p:pic>
    </p:spTree>
    <p:extLst>
      <p:ext uri="{BB962C8B-B14F-4D97-AF65-F5344CB8AC3E}">
        <p14:creationId xmlns:p14="http://schemas.microsoft.com/office/powerpoint/2010/main" val="3346207293"/>
      </p:ext>
    </p:extLst>
  </p:cSld>
  <p:clrMapOvr>
    <a:masterClrMapping/>
  </p:clrMapOvr>
  <mc:AlternateContent xmlns:mc="http://schemas.openxmlformats.org/markup-compatibility/2006" xmlns:p14="http://schemas.microsoft.com/office/powerpoint/2010/main">
    <mc:Choice Requires="p14">
      <p:transition spd="slow" p14:dur="2000" advTm="108626"/>
    </mc:Choice>
    <mc:Fallback xmlns="">
      <p:transition spd="slow" advTm="108626"/>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Summary</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329677" y="2495028"/>
            <a:ext cx="8674088" cy="3231654"/>
          </a:xfrm>
          <a:prstGeom prst="rect">
            <a:avLst/>
          </a:prstGeom>
          <a:noFill/>
        </p:spPr>
        <p:txBody>
          <a:bodyPr wrap="square" rtlCol="0">
            <a:spAutoFit/>
          </a:bodyPr>
          <a:lstStyle/>
          <a:p>
            <a:pPr algn="just"/>
            <a:r>
              <a:rPr lang="en-US" sz="2000" b="1" i="0" dirty="0">
                <a:solidFill>
                  <a:srgbClr val="333333"/>
                </a:solidFill>
                <a:effectLst/>
              </a:rPr>
              <a:t>5. Learn how to develop and gain an appreciation for a “go-to-market” strategy that is based on your value solution, the drivers in the industry, and your competitive positioning</a:t>
            </a:r>
          </a:p>
          <a:p>
            <a:pPr algn="just"/>
            <a:r>
              <a:rPr lang="en-US" sz="1800" b="0" i="0" dirty="0">
                <a:solidFill>
                  <a:srgbClr val="333333"/>
                </a:solidFill>
                <a:effectLst/>
              </a:rPr>
              <a:t>• A full “go-to-market” strategy encompasses the channels that a company uses to connect</a:t>
            </a:r>
          </a:p>
          <a:p>
            <a:pPr algn="just"/>
            <a:r>
              <a:rPr lang="en-US" sz="1800" b="0" i="0" dirty="0">
                <a:solidFill>
                  <a:srgbClr val="333333"/>
                </a:solidFill>
                <a:effectLst/>
              </a:rPr>
              <a:t>with its customers and the organizational processes it develops to guide customer interactions from initial contact through fulfillment.</a:t>
            </a:r>
          </a:p>
          <a:p>
            <a:pPr algn="just"/>
            <a:r>
              <a:rPr lang="en-US" sz="1800" b="0" i="0" dirty="0">
                <a:solidFill>
                  <a:srgbClr val="333333"/>
                </a:solidFill>
                <a:effectLst/>
              </a:rPr>
              <a:t>• The right go-to-market strategy has a significant impact on a company's ability to cost-effectively deliver its value solution to each of its target segments.</a:t>
            </a:r>
          </a:p>
          <a:p>
            <a:pPr algn="just"/>
            <a:r>
              <a:rPr lang="en-US" sz="1800" b="0" i="0" dirty="0">
                <a:solidFill>
                  <a:srgbClr val="333333"/>
                </a:solidFill>
                <a:effectLst/>
              </a:rPr>
              <a:t>• As companies tailor their value solutions to better address customer needs beyond product specifications and to better align their cost of sales and fulfillment relative to those needs, go-to-market strategy plays a central role.</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20496937"/>
      </p:ext>
    </p:extLst>
  </p:cSld>
  <p:clrMapOvr>
    <a:masterClrMapping/>
  </p:clrMapOvr>
  <mc:AlternateContent xmlns:mc="http://schemas.openxmlformats.org/markup-compatibility/2006" xmlns:p14="http://schemas.microsoft.com/office/powerpoint/2010/main">
    <mc:Choice Requires="p14">
      <p:transition spd="slow" p14:dur="2000" advTm="84629"/>
    </mc:Choice>
    <mc:Fallback xmlns="">
      <p:transition spd="slow" advTm="8462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3FB79B4A-7A34-1C02-CD1B-89115FC428CA}"/>
              </a:ext>
            </a:extLst>
          </p:cNvPr>
          <p:cNvPicPr>
            <a:picLocks noChangeAspect="1"/>
          </p:cNvPicPr>
          <p:nvPr/>
        </p:nvPicPr>
        <p:blipFill>
          <a:blip r:embed="rId2">
            <a:duotone>
              <a:prstClr val="black"/>
              <a:srgbClr val="852F4A">
                <a:tint val="45000"/>
                <a:satMod val="400000"/>
              </a:srgbClr>
            </a:duotone>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ajawal Medium" panose="00000600000000000000" pitchFamily="2" charset="-78"/>
                <a:cs typeface="Tajawal Medium" panose="00000600000000000000" pitchFamily="2" charset="-78"/>
              </a:rPr>
              <a:t>Thank You</a:t>
            </a:r>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367466" y="542565"/>
            <a:ext cx="2758843" cy="753090"/>
          </a:xfrm>
          <a:prstGeom prst="rect">
            <a:avLst/>
          </a:prstGeom>
        </p:spPr>
      </p:pic>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9742"/>
    </mc:Choice>
    <mc:Fallback xmlns="">
      <p:transition spd="slow" advTm="9742"/>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4235</TotalTime>
  <Words>3594</Words>
  <Application>Microsoft Office PowerPoint</Application>
  <PresentationFormat>Widescreen</PresentationFormat>
  <Paragraphs>184</Paragraphs>
  <Slides>32</Slides>
  <Notes>5</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32</vt:i4>
      </vt:variant>
    </vt:vector>
  </HeadingPairs>
  <TitlesOfParts>
    <vt:vector size="40" baseType="lpstr">
      <vt:lpstr>Arial</vt:lpstr>
      <vt:lpstr>Arial-BoldItalicMT</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Mohamed Soliman Soliman (MOHAMED SOLIMAN SOLIMAN)</cp:lastModifiedBy>
  <cp:revision>233</cp:revision>
  <dcterms:created xsi:type="dcterms:W3CDTF">2023-04-29T09:08:23Z</dcterms:created>
  <dcterms:modified xsi:type="dcterms:W3CDTF">2023-07-21T00:53:29Z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defa4170-0d19-0005-0004-bc88714345d2_Enabled">
    <vt:lpwstr>true</vt:lpwstr>
  </property>
  <property fmtid="{D5CDD505-2E9C-101B-9397-08002B2CF9AE}" pid="3" name="MSIP_Label_defa4170-0d19-0005-0004-bc88714345d2_SetDate">
    <vt:lpwstr>2023-05-29T22:01:25Z</vt:lpwstr>
  </property>
  <property fmtid="{D5CDD505-2E9C-101B-9397-08002B2CF9AE}" pid="4" name="MSIP_Label_defa4170-0d19-0005-0004-bc88714345d2_Method">
    <vt:lpwstr>Standard</vt:lpwstr>
  </property>
  <property fmtid="{D5CDD505-2E9C-101B-9397-08002B2CF9AE}" pid="5" name="MSIP_Label_defa4170-0d19-0005-0004-bc88714345d2_Name">
    <vt:lpwstr>defa4170-0d19-0005-0004-bc88714345d2</vt:lpwstr>
  </property>
  <property fmtid="{D5CDD505-2E9C-101B-9397-08002B2CF9AE}" pid="6" name="MSIP_Label_defa4170-0d19-0005-0004-bc88714345d2_SiteId">
    <vt:lpwstr>5f768725-e9ce-4ba3-b39f-f5ea8b6b2ec9</vt:lpwstr>
  </property>
  <property fmtid="{D5CDD505-2E9C-101B-9397-08002B2CF9AE}" pid="7" name="MSIP_Label_defa4170-0d19-0005-0004-bc88714345d2_ActionId">
    <vt:lpwstr>ad2b3aa6-abde-43f3-a556-284a4beeff89</vt:lpwstr>
  </property>
  <property fmtid="{D5CDD505-2E9C-101B-9397-08002B2CF9AE}" pid="8" name="MSIP_Label_defa4170-0d19-0005-0004-bc88714345d2_ContentBits">
    <vt:lpwstr>0</vt:lpwstr>
  </property>
</Properties>
</file>