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46"/>
  </p:notesMasterIdLst>
  <p:sldIdLst>
    <p:sldId id="256" r:id="rId2"/>
    <p:sldId id="342" r:id="rId3"/>
    <p:sldId id="258" r:id="rId4"/>
    <p:sldId id="585" r:id="rId5"/>
    <p:sldId id="598" r:id="rId6"/>
    <p:sldId id="678" r:id="rId7"/>
    <p:sldId id="604" r:id="rId8"/>
    <p:sldId id="606" r:id="rId9"/>
    <p:sldId id="608" r:id="rId10"/>
    <p:sldId id="609" r:id="rId11"/>
    <p:sldId id="614" r:id="rId12"/>
    <p:sldId id="615" r:id="rId13"/>
    <p:sldId id="616" r:id="rId14"/>
    <p:sldId id="617" r:id="rId15"/>
    <p:sldId id="650" r:id="rId16"/>
    <p:sldId id="618" r:id="rId17"/>
    <p:sldId id="631" r:id="rId18"/>
    <p:sldId id="632" r:id="rId19"/>
    <p:sldId id="652" r:id="rId20"/>
    <p:sldId id="653" r:id="rId21"/>
    <p:sldId id="654" r:id="rId22"/>
    <p:sldId id="655" r:id="rId23"/>
    <p:sldId id="657" r:id="rId24"/>
    <p:sldId id="664" r:id="rId25"/>
    <p:sldId id="665" r:id="rId26"/>
    <p:sldId id="666" r:id="rId27"/>
    <p:sldId id="658" r:id="rId28"/>
    <p:sldId id="659" r:id="rId29"/>
    <p:sldId id="660" r:id="rId30"/>
    <p:sldId id="661" r:id="rId31"/>
    <p:sldId id="662" r:id="rId32"/>
    <p:sldId id="668" r:id="rId33"/>
    <p:sldId id="669" r:id="rId34"/>
    <p:sldId id="671" r:id="rId35"/>
    <p:sldId id="672" r:id="rId36"/>
    <p:sldId id="674" r:id="rId37"/>
    <p:sldId id="676" r:id="rId38"/>
    <p:sldId id="681" r:id="rId39"/>
    <p:sldId id="680" r:id="rId40"/>
    <p:sldId id="683" r:id="rId41"/>
    <p:sldId id="685" r:id="rId42"/>
    <p:sldId id="534" r:id="rId43"/>
    <p:sldId id="535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7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7" name="Google Shape;9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520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/>
          <p:nvPr/>
        </p:nvSpPr>
        <p:spPr>
          <a:xfrm>
            <a:off x="6557555" y="0"/>
            <a:ext cx="5634446" cy="66359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194618" y="4140294"/>
            <a:ext cx="577973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 dirty="0"/>
          </a:p>
        </p:txBody>
      </p:sp>
      <p:sp>
        <p:nvSpPr>
          <p:cNvPr id="102" name="Google Shape;102;p18"/>
          <p:cNvSpPr txBox="1"/>
          <p:nvPr/>
        </p:nvSpPr>
        <p:spPr>
          <a:xfrm>
            <a:off x="169817" y="2061111"/>
            <a:ext cx="696527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and Supply Chain Management</a:t>
            </a:r>
            <a:endParaRPr dirty="0">
              <a:solidFill>
                <a:srgbClr val="0070C0"/>
              </a:solidFill>
            </a:endParaRPr>
          </a:p>
        </p:txBody>
      </p:sp>
      <p:sp>
        <p:nvSpPr>
          <p:cNvPr id="103" name="Google Shape;103;p18"/>
          <p:cNvSpPr/>
          <p:nvPr/>
        </p:nvSpPr>
        <p:spPr>
          <a:xfrm>
            <a:off x="194618" y="5803602"/>
            <a:ext cx="1907137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 </a:t>
            </a:r>
            <a:r>
              <a:rPr lang="en-US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9</a:t>
            </a:r>
            <a:endParaRPr dirty="0"/>
          </a:p>
        </p:txBody>
      </p:sp>
      <p:sp>
        <p:nvSpPr>
          <p:cNvPr id="105" name="Google Shape;105;p18"/>
          <p:cNvSpPr txBox="1"/>
          <p:nvPr/>
        </p:nvSpPr>
        <p:spPr>
          <a:xfrm>
            <a:off x="194618" y="5104240"/>
            <a:ext cx="254858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dirty="0"/>
          </a:p>
        </p:txBody>
      </p:sp>
      <p:sp>
        <p:nvSpPr>
          <p:cNvPr id="106" name="Google Shape;106;p18"/>
          <p:cNvSpPr/>
          <p:nvPr/>
        </p:nvSpPr>
        <p:spPr>
          <a:xfrm>
            <a:off x="6761017" y="91439"/>
            <a:ext cx="5204559" cy="6633301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9B157F1B-4F6C-46B3-F4B2-1D49AFA360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69817" y="24076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5"/>
            <a:ext cx="12191999" cy="598717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47254" y="-8789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282729" y="3601352"/>
            <a:ext cx="8009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Contract </a:t>
            </a:r>
            <a:r>
              <a:rPr lang="en-US" sz="3200" b="1" dirty="0" smtClean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management</a:t>
            </a:r>
            <a:endParaRPr lang="en-US" sz="3200" b="1" dirty="0">
              <a:solidFill>
                <a:srgbClr val="0070C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282730" y="4332075"/>
            <a:ext cx="1621682" cy="36007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282729" y="4761688"/>
            <a:ext cx="7185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 Management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306533" y="5987976"/>
            <a:ext cx="47870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Prepared </a:t>
            </a:r>
            <a:r>
              <a:rPr lang="en-US" sz="2200" b="1" dirty="0" smtClean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by</a:t>
            </a:r>
          </a:p>
          <a:p>
            <a:r>
              <a:rPr lang="en-US" sz="2200" b="1" dirty="0">
                <a:solidFill>
                  <a:srgbClr val="0070C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Dr. Tarek  Mohamed</a:t>
            </a:r>
          </a:p>
          <a:p>
            <a:endParaRPr lang="en-US" sz="2200" b="1" dirty="0">
              <a:solidFill>
                <a:srgbClr val="0070C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endParaRPr lang="en-US" sz="2200" b="1" dirty="0">
              <a:solidFill>
                <a:srgbClr val="0070C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98543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1910687" y="416339"/>
            <a:ext cx="528664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5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500" dirty="0">
              <a:solidFill>
                <a:srgbClr val="0070C0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603999" y="1944686"/>
            <a:ext cx="9588001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smtClean="0"/>
              <a:t>Understand </a:t>
            </a:r>
            <a:r>
              <a:rPr lang="en-US" sz="2800" dirty="0" smtClean="0"/>
              <a:t>the meaning of contract management.</a:t>
            </a:r>
            <a:endParaRPr lang="en-US" sz="2800" dirty="0"/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/>
              <a:t>Describe </a:t>
            </a:r>
            <a:r>
              <a:rPr lang="en-US" sz="2800" dirty="0"/>
              <a:t>the </a:t>
            </a:r>
            <a:r>
              <a:rPr lang="en-US" sz="2800" dirty="0" smtClean="0"/>
              <a:t>types of contracts.</a:t>
            </a:r>
            <a:endParaRPr lang="en-US" sz="2800" dirty="0"/>
          </a:p>
          <a:p>
            <a:pPr marL="457200" lvl="0" indent="-457200">
              <a:buFont typeface="+mj-lt"/>
              <a:buAutoNum type="arabicPeriod"/>
            </a:pPr>
            <a:r>
              <a:rPr lang="en-US" sz="2800" dirty="0" smtClean="0">
                <a:ea typeface="Times New Roman"/>
                <a:sym typeface="Times New Roman"/>
              </a:rPr>
              <a:t>Explaining </a:t>
            </a:r>
            <a:r>
              <a:rPr lang="en-US" sz="2800" dirty="0">
                <a:ea typeface="Times New Roman"/>
                <a:sym typeface="Times New Roman"/>
              </a:rPr>
              <a:t>the </a:t>
            </a:r>
            <a:r>
              <a:rPr lang="en-US" sz="2800" dirty="0" smtClean="0">
                <a:ea typeface="Times New Roman"/>
                <a:sym typeface="Times New Roman"/>
              </a:rPr>
              <a:t>contracts parties.</a:t>
            </a:r>
            <a:endParaRPr lang="en-US" sz="2800" dirty="0" smtClean="0">
              <a:ea typeface="Times New Roman"/>
              <a:sym typeface="Times New Roman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 smtClean="0">
                <a:ea typeface="Times New Roman"/>
                <a:sym typeface="Times New Roman"/>
              </a:rPr>
              <a:t>Describe </a:t>
            </a:r>
            <a:r>
              <a:rPr lang="en-US" sz="2800" dirty="0">
                <a:ea typeface="Times New Roman"/>
                <a:sym typeface="Times New Roman"/>
              </a:rPr>
              <a:t>the </a:t>
            </a:r>
            <a:r>
              <a:rPr lang="en-US" sz="2800" dirty="0" smtClean="0">
                <a:ea typeface="Times New Roman"/>
                <a:sym typeface="Times New Roman"/>
              </a:rPr>
              <a:t>contract terms and conditions</a:t>
            </a:r>
            <a:r>
              <a:rPr lang="en-US" sz="2800" dirty="0" smtClean="0">
                <a:ea typeface="Times New Roman"/>
                <a:sym typeface="Times New Roman"/>
              </a:rPr>
              <a:t>.</a:t>
            </a:r>
            <a:endParaRPr lang="en-US" sz="2800" dirty="0">
              <a:ea typeface="Times New Roman"/>
              <a:sym typeface="Times New Roman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>
                <a:ea typeface="Times New Roman"/>
                <a:sym typeface="Times New Roman"/>
              </a:rPr>
              <a:t>Discuss the </a:t>
            </a:r>
            <a:r>
              <a:rPr lang="en-US" sz="2800" dirty="0" smtClean="0">
                <a:ea typeface="Times New Roman"/>
                <a:sym typeface="Times New Roman"/>
              </a:rPr>
              <a:t>different r</a:t>
            </a:r>
            <a:r>
              <a:rPr lang="en-US" sz="2800" dirty="0" smtClean="0">
                <a:ea typeface="Times New Roman"/>
                <a:sym typeface="Times New Roman"/>
              </a:rPr>
              <a:t>emedies </a:t>
            </a:r>
            <a:r>
              <a:rPr lang="en-US" sz="2800" dirty="0">
                <a:ea typeface="Times New Roman"/>
                <a:sym typeface="Times New Roman"/>
              </a:rPr>
              <a:t>for </a:t>
            </a:r>
            <a:r>
              <a:rPr lang="en-US" sz="2800" dirty="0" smtClean="0">
                <a:ea typeface="Times New Roman"/>
                <a:sym typeface="Times New Roman"/>
              </a:rPr>
              <a:t>breach </a:t>
            </a:r>
            <a:r>
              <a:rPr lang="en-US" sz="2800" dirty="0">
                <a:ea typeface="Times New Roman"/>
                <a:sym typeface="Times New Roman"/>
              </a:rPr>
              <a:t>of </a:t>
            </a:r>
            <a:r>
              <a:rPr lang="en-US" sz="2800" dirty="0" smtClean="0">
                <a:ea typeface="Times New Roman"/>
                <a:sym typeface="Times New Roman"/>
              </a:rPr>
              <a:t>contract</a:t>
            </a:r>
            <a:r>
              <a:rPr lang="en-US" sz="2800" dirty="0">
                <a:ea typeface="Times New Roman"/>
                <a:sym typeface="Times New Roman"/>
              </a:rPr>
              <a:t>.</a:t>
            </a:r>
            <a:endParaRPr lang="en-US" sz="2800" dirty="0">
              <a:ea typeface="Times New Roman"/>
              <a:sym typeface="Times New Roman"/>
            </a:endParaRPr>
          </a:p>
          <a:p>
            <a:pPr marL="457200" lvl="0" indent="-457200">
              <a:buFont typeface="+mj-lt"/>
              <a:buAutoNum type="arabicPeriod"/>
            </a:pPr>
            <a:endParaRPr lang="en-US" sz="2800" dirty="0">
              <a:ea typeface="Times New Roman"/>
              <a:sym typeface="Times New Roman"/>
            </a:endParaRPr>
          </a:p>
          <a:p>
            <a:pPr marL="457200" lvl="0" indent="-457200">
              <a:buFont typeface="+mj-lt"/>
              <a:buAutoNum type="arabicPeriod"/>
            </a:pPr>
            <a:endParaRPr lang="en-US" sz="2800" dirty="0">
              <a:ea typeface="Times New Roman"/>
              <a:sym typeface="Times New Roman"/>
            </a:endParaRPr>
          </a:p>
          <a:p>
            <a:pPr marL="457200" lvl="0" indent="-457200">
              <a:buFont typeface="+mj-lt"/>
              <a:buAutoNum type="arabicPeriod"/>
            </a:pPr>
            <a:endParaRPr lang="en-US" sz="2800" dirty="0">
              <a:ea typeface="Times New Roman"/>
              <a:sym typeface="Times New Roman"/>
            </a:endParaRP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5" y="1031966"/>
            <a:ext cx="2327138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154060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Contract management</a:t>
            </a:r>
            <a:endParaRPr 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897063" y="1574213"/>
            <a:ext cx="9217926" cy="4844955"/>
          </a:xfrm>
        </p:spPr>
        <p:txBody>
          <a:bodyPr rtlCol="0">
            <a:normAutofit fontScale="925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/>
                </a:solidFill>
              </a:rPr>
              <a:t>Contract management </a:t>
            </a:r>
            <a:r>
              <a:rPr lang="en-US" dirty="0"/>
              <a:t>has been defined as </a:t>
            </a:r>
            <a:r>
              <a:rPr lang="en-US" dirty="0" smtClean="0"/>
              <a:t>‘‘ </a:t>
            </a:r>
            <a:r>
              <a:rPr lang="en-US" dirty="0"/>
              <a:t>the process which ensures that all </a:t>
            </a:r>
            <a:r>
              <a:rPr lang="en-US" dirty="0" smtClean="0"/>
              <a:t>parties to </a:t>
            </a:r>
            <a:r>
              <a:rPr lang="en-US" dirty="0"/>
              <a:t>a contract fully understand their respective obligations enabling these to be </a:t>
            </a:r>
            <a:r>
              <a:rPr lang="en-US" dirty="0" smtClean="0"/>
              <a:t>fulfilled as </a:t>
            </a:r>
            <a:r>
              <a:rPr lang="en-US" dirty="0"/>
              <a:t>efficiently and effectively as possible to provide even better value for money</a:t>
            </a:r>
            <a:r>
              <a:rPr lang="en-US" dirty="0" smtClean="0"/>
              <a:t>’’.</a:t>
            </a:r>
            <a:endParaRPr lang="en-US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/>
              <a:t>This process commences with the identification of the purchaser’s needs and concludes </a:t>
            </a:r>
            <a:r>
              <a:rPr lang="en-US" dirty="0" smtClean="0"/>
              <a:t>with the </a:t>
            </a:r>
            <a:r>
              <a:rPr lang="en-US" dirty="0"/>
              <a:t>completion of the contract. </a:t>
            </a:r>
            <a:r>
              <a:rPr lang="en-US" dirty="0"/>
              <a:t> </a:t>
            </a:r>
            <a:endParaRPr lang="en-US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dirty="0" smtClean="0"/>
              <a:t> </a:t>
            </a:r>
            <a:r>
              <a:rPr lang="en-US" b="1" dirty="0" smtClean="0">
                <a:solidFill>
                  <a:schemeClr val="accent1"/>
                </a:solidFill>
              </a:rPr>
              <a:t>Further</a:t>
            </a:r>
            <a:r>
              <a:rPr lang="en-US" b="1" dirty="0">
                <a:solidFill>
                  <a:schemeClr val="accent1"/>
                </a:solidFill>
              </a:rPr>
              <a:t>, the process has two dominant characteristics</a:t>
            </a:r>
            <a:r>
              <a:rPr lang="en-US" dirty="0"/>
              <a:t>:</a:t>
            </a:r>
          </a:p>
          <a:p>
            <a:pPr algn="just"/>
            <a:r>
              <a:rPr lang="en-US" b="1" dirty="0" smtClean="0"/>
              <a:t>Risk </a:t>
            </a:r>
            <a:r>
              <a:rPr lang="en-US" b="1" dirty="0"/>
              <a:t>identification</a:t>
            </a:r>
            <a:r>
              <a:rPr lang="en-US" i="1" dirty="0"/>
              <a:t>, </a:t>
            </a:r>
            <a:r>
              <a:rPr lang="en-US" b="1" dirty="0"/>
              <a:t>apportionment, and management</a:t>
            </a:r>
            <a:r>
              <a:rPr lang="en-US" i="1" dirty="0"/>
              <a:t>. </a:t>
            </a:r>
            <a:r>
              <a:rPr lang="en-US" dirty="0"/>
              <a:t>Related to contract performance</a:t>
            </a:r>
          </a:p>
          <a:p>
            <a:pPr algn="just"/>
            <a:r>
              <a:rPr lang="en-US" b="1" dirty="0" smtClean="0"/>
              <a:t>Relationship </a:t>
            </a:r>
            <a:r>
              <a:rPr lang="en-US" b="1" dirty="0"/>
              <a:t>management</a:t>
            </a:r>
            <a:r>
              <a:rPr lang="en-US" i="1" dirty="0"/>
              <a:t>. </a:t>
            </a:r>
            <a:r>
              <a:rPr lang="en-US" dirty="0"/>
              <a:t>Between the purchaser and supplier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7F1CBF-526C-4E03-AC85-FF034A0BA9A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4501" y="154060"/>
            <a:ext cx="2247201" cy="91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033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3951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Types of Contracts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019894" y="1281112"/>
            <a:ext cx="9184919" cy="52578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en-US" dirty="0"/>
              <a:t>A prudent project manager and contract management team, therefore, will have a </a:t>
            </a:r>
            <a:r>
              <a:rPr lang="en-US" altLang="en-US" dirty="0" smtClean="0"/>
              <a:t>thorough understanding </a:t>
            </a:r>
            <a:r>
              <a:rPr lang="en-US" altLang="en-US" dirty="0"/>
              <a:t>of the following</a:t>
            </a:r>
            <a:r>
              <a:rPr lang="en-US" altLang="en-US" dirty="0" smtClean="0"/>
              <a:t>:</a:t>
            </a:r>
          </a:p>
          <a:p>
            <a:pPr marL="0" indent="0" algn="just">
              <a:buNone/>
            </a:pPr>
            <a:endParaRPr lang="en-US" altLang="en-US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en-US" dirty="0" smtClean="0"/>
              <a:t> </a:t>
            </a:r>
            <a:r>
              <a:rPr lang="en-US" altLang="en-US" b="1" dirty="0" smtClean="0"/>
              <a:t>Procurement </a:t>
            </a:r>
            <a:r>
              <a:rPr lang="en-US" altLang="en-US" b="1" dirty="0"/>
              <a:t>process and post-tender (bid) negotiation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en-US" b="1" dirty="0" smtClean="0"/>
              <a:t> Assumptions </a:t>
            </a:r>
            <a:r>
              <a:rPr lang="en-US" altLang="en-US" b="1" dirty="0"/>
              <a:t>made by the purchaser and the supplier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en-US" b="1" dirty="0" smtClean="0"/>
              <a:t> Purchaser’s </a:t>
            </a:r>
            <a:r>
              <a:rPr lang="en-US" altLang="en-US" b="1" dirty="0"/>
              <a:t>expectations of the service </a:t>
            </a:r>
            <a:r>
              <a:rPr lang="en-US" altLang="en-US" b="1" dirty="0" smtClean="0"/>
              <a:t>relationship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en-US" b="1" dirty="0" smtClean="0"/>
              <a:t> Contract terms and conditions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4303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9785" y="248508"/>
            <a:ext cx="2451918" cy="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857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39515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0070C0"/>
                </a:solidFill>
              </a:rPr>
              <a:t>Types of Contracts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047189" y="1372613"/>
            <a:ext cx="9184919" cy="52578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altLang="en-US" b="1" dirty="0"/>
              <a:t>Contract terms and conditions</a:t>
            </a:r>
            <a:r>
              <a:rPr lang="en-US" altLang="en-US" dirty="0"/>
              <a:t>; </a:t>
            </a:r>
            <a:r>
              <a:rPr lang="en-US" altLang="en-US" b="1" dirty="0">
                <a:solidFill>
                  <a:schemeClr val="accent1"/>
                </a:solidFill>
              </a:rPr>
              <a:t>For example: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Purchaser’s duties and responsibilities under the contract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Supplier’s obligations under the contract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Main cost determinants, how they relate to the outputs and quality standards, and how they will be measured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Certification and payment mechanism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Purchaser’s and supplier’s rights if things go wrong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Legal implications of the contract for which they are responsible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4303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9785" y="248508"/>
            <a:ext cx="2451918" cy="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536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91243"/>
            <a:ext cx="8305800" cy="1022569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Contractual Issues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2019869" y="1600200"/>
            <a:ext cx="9157647" cy="4572000"/>
          </a:xfrm>
        </p:spPr>
        <p:txBody>
          <a:bodyPr rtlCol="0">
            <a:normAutofit/>
          </a:bodyPr>
          <a:lstStyle/>
          <a:p>
            <a:pPr algn="just">
              <a:spcBef>
                <a:spcPct val="60000"/>
              </a:spcBef>
              <a:defRPr/>
            </a:pPr>
            <a:r>
              <a:rPr lang="en-US" b="1" dirty="0">
                <a:solidFill>
                  <a:schemeClr val="accent1"/>
                </a:solidFill>
              </a:rPr>
              <a:t>Goods and services necessary </a:t>
            </a:r>
            <a:endParaRPr lang="en-US" b="1" dirty="0" smtClean="0">
              <a:solidFill>
                <a:schemeClr val="accent1"/>
              </a:solidFill>
            </a:endParaRPr>
          </a:p>
          <a:p>
            <a:pPr marL="0" indent="0" algn="just">
              <a:spcBef>
                <a:spcPct val="60000"/>
              </a:spcBef>
              <a:buNone/>
              <a:defRPr/>
            </a:pPr>
            <a:r>
              <a:rPr lang="en-US" dirty="0" smtClean="0"/>
              <a:t>For </a:t>
            </a:r>
            <a:r>
              <a:rPr lang="en-US" dirty="0"/>
              <a:t>the completion of projects are procured through the </a:t>
            </a:r>
            <a:r>
              <a:rPr lang="en-US" dirty="0" smtClean="0"/>
              <a:t>use of </a:t>
            </a:r>
            <a:r>
              <a:rPr lang="en-US" dirty="0"/>
              <a:t>contracts with suppliers. Likewise, main suppliers use contracts to procure from subcontractors</a:t>
            </a:r>
            <a:r>
              <a:rPr lang="en-US" dirty="0" smtClean="0"/>
              <a:t>; while </a:t>
            </a:r>
            <a:r>
              <a:rPr lang="en-US" dirty="0"/>
              <a:t>contracts in their own right, they are generally referred to as </a:t>
            </a:r>
            <a:r>
              <a:rPr lang="en-US" dirty="0" smtClean="0"/>
              <a:t>subcontracts (</a:t>
            </a:r>
            <a:r>
              <a:rPr lang="en-US" dirty="0"/>
              <a:t>denoting a relationship to the main contract).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07B2869-CBE2-4E90-B31E-5A03989D2722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82200" y="106726"/>
            <a:ext cx="2124372" cy="104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03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64973"/>
            <a:ext cx="8382000" cy="838200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Contracts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2006245" y="1307749"/>
            <a:ext cx="9198567" cy="5410200"/>
          </a:xfrm>
        </p:spPr>
        <p:txBody>
          <a:bodyPr>
            <a:normAutofit/>
          </a:bodyPr>
          <a:lstStyle/>
          <a:p>
            <a:pPr marL="457200" indent="-457200" algn="just"/>
            <a:r>
              <a:rPr lang="en-US" altLang="en-US" b="1" dirty="0">
                <a:solidFill>
                  <a:schemeClr val="accent1"/>
                </a:solidFill>
              </a:rPr>
              <a:t>A contract </a:t>
            </a:r>
            <a:r>
              <a:rPr lang="en-US" altLang="en-US" dirty="0"/>
              <a:t>is an agreement between two parties under which one party promises to </a:t>
            </a:r>
            <a:r>
              <a:rPr lang="en-US" altLang="en-US" dirty="0" smtClean="0"/>
              <a:t>do something </a:t>
            </a:r>
            <a:r>
              <a:rPr lang="en-US" altLang="en-US" dirty="0"/>
              <a:t>for the other in return for a consideration, usually a payment. </a:t>
            </a:r>
            <a:endParaRPr lang="en-US" altLang="en-US" dirty="0" smtClean="0"/>
          </a:p>
          <a:p>
            <a:pPr marL="457200" indent="-457200" algn="just"/>
            <a:r>
              <a:rPr lang="en-US" altLang="en-US" dirty="0" smtClean="0"/>
              <a:t>This </a:t>
            </a:r>
            <a:r>
              <a:rPr lang="en-US" altLang="en-US" dirty="0"/>
              <a:t>places </a:t>
            </a:r>
            <a:r>
              <a:rPr lang="en-US" altLang="en-US" dirty="0" smtClean="0"/>
              <a:t>obligations on </a:t>
            </a:r>
            <a:r>
              <a:rPr lang="en-US" altLang="en-US" dirty="0"/>
              <a:t>both parties to fulfil their part of the agreement. </a:t>
            </a:r>
            <a:endParaRPr lang="en-US" altLang="en-US" dirty="0" smtClean="0"/>
          </a:p>
          <a:p>
            <a:pPr marL="457200" indent="-457200" algn="just"/>
            <a:r>
              <a:rPr lang="en-US" altLang="en-US" dirty="0" smtClean="0"/>
              <a:t>It </a:t>
            </a:r>
            <a:r>
              <a:rPr lang="en-US" altLang="en-US" dirty="0"/>
              <a:t>is also the foundation for </a:t>
            </a:r>
            <a:r>
              <a:rPr lang="en-US" altLang="en-US" dirty="0" smtClean="0"/>
              <a:t>the relationship </a:t>
            </a:r>
            <a:r>
              <a:rPr lang="en-US" altLang="en-US" dirty="0"/>
              <a:t>between the parties</a:t>
            </a:r>
            <a:r>
              <a:rPr lang="en-US" altLang="en-US" dirty="0" smtClean="0"/>
              <a:t>.</a:t>
            </a:r>
          </a:p>
          <a:p>
            <a:pPr marL="457200" indent="-457200" algn="just"/>
            <a:r>
              <a:rPr lang="en-US" altLang="en-US" dirty="0"/>
              <a:t>Elements of a valid contract vary depending on country of origin</a:t>
            </a:r>
            <a:endParaRPr lang="en-US" altLang="en-US" sz="28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FD197E3-8FC2-430A-B5E6-EA945094758D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685261" y="2956588"/>
            <a:ext cx="5395158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7206" y="187658"/>
            <a:ext cx="2274496" cy="850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04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19774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Contract Management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2033517" y="1498074"/>
            <a:ext cx="9320284" cy="4351338"/>
          </a:xfrm>
        </p:spPr>
        <p:txBody>
          <a:bodyPr rtlCol="0">
            <a:noAutofit/>
          </a:bodyPr>
          <a:lstStyle/>
          <a:p>
            <a:pPr algn="just">
              <a:spcBef>
                <a:spcPct val="100000"/>
              </a:spcBef>
              <a:defRPr/>
            </a:pPr>
            <a:r>
              <a:rPr lang="en-US" b="1" dirty="0">
                <a:solidFill>
                  <a:schemeClr val="accent1"/>
                </a:solidFill>
              </a:rPr>
              <a:t>The parties to a contract are as follows:</a:t>
            </a:r>
          </a:p>
          <a:p>
            <a:pPr algn="just">
              <a:spcBef>
                <a:spcPct val="100000"/>
              </a:spcBef>
              <a:defRPr/>
            </a:pPr>
            <a:r>
              <a:rPr lang="en-US" b="1" dirty="0" smtClean="0">
                <a:solidFill>
                  <a:schemeClr val="accent1"/>
                </a:solidFill>
              </a:rPr>
              <a:t>The </a:t>
            </a:r>
            <a:r>
              <a:rPr lang="en-US" b="1" dirty="0">
                <a:solidFill>
                  <a:schemeClr val="accent1"/>
                </a:solidFill>
              </a:rPr>
              <a:t>purchaser</a:t>
            </a:r>
            <a:r>
              <a:rPr lang="en-US" dirty="0"/>
              <a:t>. The party that acquires or obtains goods or services by payment or at </a:t>
            </a:r>
            <a:r>
              <a:rPr lang="en-US" dirty="0" smtClean="0"/>
              <a:t>some cost</a:t>
            </a:r>
            <a:r>
              <a:rPr lang="en-US" dirty="0"/>
              <a:t>. Alternatively referred to as the buyer, client, customer, employer, owner, proposer</a:t>
            </a:r>
            <a:r>
              <a:rPr lang="en-US" dirty="0" smtClean="0"/>
              <a:t>, sponsor</a:t>
            </a:r>
            <a:r>
              <a:rPr lang="en-US" dirty="0"/>
              <a:t>, user, and so on.</a:t>
            </a:r>
          </a:p>
          <a:p>
            <a:pPr algn="just">
              <a:spcBef>
                <a:spcPct val="100000"/>
              </a:spcBef>
              <a:defRPr/>
            </a:pPr>
            <a:r>
              <a:rPr lang="en-US" b="1" dirty="0" smtClean="0">
                <a:solidFill>
                  <a:schemeClr val="accent1"/>
                </a:solidFill>
              </a:rPr>
              <a:t>The </a:t>
            </a:r>
            <a:r>
              <a:rPr lang="en-US" b="1" dirty="0">
                <a:solidFill>
                  <a:schemeClr val="accent1"/>
                </a:solidFill>
              </a:rPr>
              <a:t>supplier</a:t>
            </a:r>
            <a:r>
              <a:rPr lang="en-US" dirty="0"/>
              <a:t>. The provider of goods and services. Also referred to as the contractor, </a:t>
            </a:r>
            <a:r>
              <a:rPr lang="en-US" dirty="0" smtClean="0"/>
              <a:t>main supplier</a:t>
            </a:r>
            <a:r>
              <a:rPr lang="en-US" dirty="0"/>
              <a:t>, main contractor, prime contractor, prime supplier, seller, vendor, and so on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4501" y="248508"/>
            <a:ext cx="2247202" cy="98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437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12317" y="-913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Contract Management</a:t>
            </a:r>
            <a:endParaRPr lang="en-US" altLang="en-US" sz="3600" b="1" dirty="0" smtClean="0">
              <a:solidFill>
                <a:srgbClr val="0070C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1905000" y="1493446"/>
            <a:ext cx="9622917" cy="4267200"/>
          </a:xfrm>
        </p:spPr>
        <p:txBody>
          <a:bodyPr rtlCol="0">
            <a:noAutofit/>
          </a:bodyPr>
          <a:lstStyle/>
          <a:p>
            <a:pPr algn="just">
              <a:buFont typeface="Wingdings" panose="05000000000000000000" pitchFamily="2" charset="2"/>
              <a:buChar char="§"/>
              <a:defRPr/>
            </a:pPr>
            <a:r>
              <a:rPr lang="en-US" sz="2700" dirty="0"/>
              <a:t>Deciding whom to ask to do the work, sending appropriate documentation to potential sellers, and obtaining proposals or </a:t>
            </a:r>
            <a:r>
              <a:rPr lang="en-US" sz="2700" dirty="0" smtClean="0"/>
              <a:t>bids</a:t>
            </a:r>
            <a:endParaRPr lang="ar-EG" sz="2700" dirty="0" smtClean="0"/>
          </a:p>
          <a:p>
            <a:pPr algn="just">
              <a:buFont typeface="Wingdings" panose="05000000000000000000" pitchFamily="2" charset="2"/>
              <a:buChar char="§"/>
              <a:defRPr/>
            </a:pPr>
            <a:r>
              <a:rPr lang="en-US" sz="2700" dirty="0" smtClean="0"/>
              <a:t>A </a:t>
            </a:r>
            <a:r>
              <a:rPr lang="en-US" sz="2700" dirty="0"/>
              <a:t>bidders’ </a:t>
            </a:r>
            <a:r>
              <a:rPr lang="en-US" sz="2700" dirty="0" smtClean="0"/>
              <a:t>conference </a:t>
            </a:r>
            <a:r>
              <a:rPr lang="en-US" sz="2700" dirty="0"/>
              <a:t>can help clarify the buyer’s expectations</a:t>
            </a:r>
          </a:p>
          <a:p>
            <a:pPr algn="just">
              <a:buFont typeface="Wingdings" panose="05000000000000000000" pitchFamily="2" charset="2"/>
              <a:buChar char="§"/>
              <a:defRPr/>
            </a:pPr>
            <a:r>
              <a:rPr lang="en-US" sz="2700" dirty="0"/>
              <a:t>Although not a party to the contract, most contracts make reference to the following:</a:t>
            </a:r>
          </a:p>
          <a:p>
            <a:pPr marL="457200" indent="-457200" algn="just">
              <a:buNone/>
              <a:defRPr/>
            </a:pPr>
            <a:r>
              <a:rPr lang="en-US" sz="2700" dirty="0"/>
              <a:t>• </a:t>
            </a:r>
            <a:r>
              <a:rPr lang="en-US" sz="2700" b="1" dirty="0">
                <a:solidFill>
                  <a:schemeClr val="accent1"/>
                </a:solidFill>
              </a:rPr>
              <a:t>A project manager</a:t>
            </a:r>
            <a:r>
              <a:rPr lang="en-US" sz="2700" dirty="0"/>
              <a:t>. The person who leads the purchaser’s contract management team. Alternatively</a:t>
            </a:r>
            <a:r>
              <a:rPr lang="en-US" sz="2700" dirty="0" smtClean="0"/>
              <a:t>, the </a:t>
            </a:r>
            <a:r>
              <a:rPr lang="en-US" sz="2700" dirty="0"/>
              <a:t>terms ‘‘architect,’’ ‘‘contract manager,’’ or ‘‘engineer’’ may be used. </a:t>
            </a:r>
            <a:endParaRPr lang="en-US" sz="2700" dirty="0" smtClean="0"/>
          </a:p>
          <a:p>
            <a:pPr marL="457200" indent="-457200" algn="just">
              <a:buNone/>
              <a:defRPr/>
            </a:pPr>
            <a:r>
              <a:rPr lang="en-US" sz="2700" dirty="0" smtClean="0"/>
              <a:t>• </a:t>
            </a:r>
            <a:r>
              <a:rPr lang="en-US" sz="2700" b="1" dirty="0">
                <a:solidFill>
                  <a:schemeClr val="accent1"/>
                </a:solidFill>
              </a:rPr>
              <a:t>The subcontractor</a:t>
            </a:r>
            <a:r>
              <a:rPr lang="en-US" sz="2700" dirty="0"/>
              <a:t>. A supplier to the main supplier, main contractor, prime contractor, </a:t>
            </a:r>
            <a:r>
              <a:rPr lang="en-US" sz="2700" dirty="0" smtClean="0"/>
              <a:t>prime supplier</a:t>
            </a:r>
            <a:r>
              <a:rPr lang="en-US" sz="2700" dirty="0"/>
              <a:t>, and so on.</a:t>
            </a:r>
            <a:endParaRPr lang="en-US" sz="2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EC3BA1-3687-4A47-982F-9FC9AF8BBDA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53683" y="248508"/>
            <a:ext cx="2138019" cy="92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0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25305" y="159301"/>
            <a:ext cx="8382000" cy="69691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altLang="en-US" sz="3200" b="1" dirty="0">
                <a:solidFill>
                  <a:srgbClr val="0070C0"/>
                </a:solidFill>
              </a:rPr>
              <a:t>Contract Management</a:t>
            </a:r>
            <a:endParaRPr 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995920" y="1154310"/>
            <a:ext cx="8763000" cy="4638675"/>
          </a:xfrm>
        </p:spPr>
        <p:txBody>
          <a:bodyPr rtlCol="0">
            <a:noAutofit/>
          </a:bodyPr>
          <a:lstStyle/>
          <a:p>
            <a:pPr marL="457200" indent="-457200">
              <a:spcBef>
                <a:spcPct val="100000"/>
              </a:spcBef>
              <a:defRPr/>
            </a:pPr>
            <a:r>
              <a:rPr lang="en-US" dirty="0"/>
              <a:t>While contracts can take the form of a single document, generally, commercial </a:t>
            </a:r>
            <a:r>
              <a:rPr lang="en-US" dirty="0" smtClean="0"/>
              <a:t>contracts comprise </a:t>
            </a:r>
            <a:r>
              <a:rPr lang="en-US" dirty="0"/>
              <a:t>several documents. </a:t>
            </a:r>
            <a:r>
              <a:rPr lang="en-US" b="1" dirty="0">
                <a:solidFill>
                  <a:schemeClr val="accent1"/>
                </a:solidFill>
              </a:rPr>
              <a:t>For example</a:t>
            </a:r>
            <a:r>
              <a:rPr lang="en-US" b="1" dirty="0" smtClean="0">
                <a:solidFill>
                  <a:schemeClr val="accent1"/>
                </a:solidFill>
              </a:rPr>
              <a:t>:</a:t>
            </a:r>
          </a:p>
          <a:p>
            <a:pPr marL="457200" indent="-457200">
              <a:spcBef>
                <a:spcPct val="100000"/>
              </a:spcBef>
              <a:defRPr/>
            </a:pPr>
            <a:r>
              <a:rPr lang="en-US" b="1" dirty="0">
                <a:solidFill>
                  <a:schemeClr val="accent1"/>
                </a:solidFill>
              </a:rPr>
              <a:t>The contract agreement</a:t>
            </a:r>
            <a:r>
              <a:rPr lang="en-US" dirty="0"/>
              <a:t>. Itemizes the documents comprising the contract. It includes </a:t>
            </a:r>
            <a:r>
              <a:rPr lang="en-US" dirty="0" smtClean="0"/>
              <a:t>the identities </a:t>
            </a:r>
            <a:r>
              <a:rPr lang="en-US" dirty="0"/>
              <a:t>of the parties and defines the scope of work, the contract price, and the </a:t>
            </a:r>
            <a:r>
              <a:rPr lang="en-US" dirty="0" smtClean="0"/>
              <a:t>schedule for </a:t>
            </a:r>
            <a:r>
              <a:rPr lang="en-US" dirty="0"/>
              <a:t>its execution.</a:t>
            </a:r>
          </a:p>
          <a:p>
            <a:pPr marL="457200" indent="-457200">
              <a:spcBef>
                <a:spcPct val="100000"/>
              </a:spcBef>
              <a:defRPr/>
            </a:pPr>
            <a:r>
              <a:rPr lang="en-US" b="1" dirty="0" smtClean="0">
                <a:solidFill>
                  <a:schemeClr val="accent1"/>
                </a:solidFill>
              </a:rPr>
              <a:t>General </a:t>
            </a:r>
            <a:r>
              <a:rPr lang="en-US" b="1" dirty="0">
                <a:solidFill>
                  <a:schemeClr val="accent1"/>
                </a:solidFill>
              </a:rPr>
              <a:t>specification and scope of work</a:t>
            </a:r>
            <a:r>
              <a:rPr lang="en-US" dirty="0"/>
              <a:t>. Describe the scope of work to be undertaken, </a:t>
            </a:r>
            <a:r>
              <a:rPr lang="en-US" dirty="0" smtClean="0"/>
              <a:t>the technical </a:t>
            </a:r>
            <a:r>
              <a:rPr lang="en-US" dirty="0"/>
              <a:t>standards required, and the administrative procedures to control the </a:t>
            </a:r>
            <a:r>
              <a:rPr lang="en-US" dirty="0" smtClean="0"/>
              <a:t>implementation of </a:t>
            </a:r>
            <a:r>
              <a:rPr lang="en-US" dirty="0"/>
              <a:t>the project.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10A7E6-DAB3-4A26-A035-3805E074FF5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6137" y="126235"/>
            <a:ext cx="2465566" cy="92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33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82170" y="123789"/>
            <a:ext cx="8382000" cy="6858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altLang="en-US" sz="3200" b="1" dirty="0">
                <a:solidFill>
                  <a:srgbClr val="0070C0"/>
                </a:solidFill>
              </a:rPr>
              <a:t>Contract Management</a:t>
            </a: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1992597" y="1232971"/>
            <a:ext cx="9040504" cy="4791075"/>
          </a:xfrm>
        </p:spPr>
        <p:txBody>
          <a:bodyPr>
            <a:noAutofit/>
          </a:bodyPr>
          <a:lstStyle/>
          <a:p>
            <a:pPr marL="457200" indent="-457200" algn="just">
              <a:spcBef>
                <a:spcPct val="100000"/>
              </a:spcBef>
            </a:pPr>
            <a:r>
              <a:rPr lang="en-US" altLang="en-US" sz="2700" b="1" dirty="0">
                <a:solidFill>
                  <a:schemeClr val="accent1"/>
                </a:solidFill>
              </a:rPr>
              <a:t>General conditions of contract</a:t>
            </a:r>
            <a:r>
              <a:rPr lang="en-US" altLang="en-US" sz="2700" dirty="0"/>
              <a:t>. </a:t>
            </a:r>
            <a:r>
              <a:rPr lang="en-US" altLang="en-US" sz="2600" dirty="0"/>
              <a:t>Normally a recognized standard form of contract. This </a:t>
            </a:r>
            <a:r>
              <a:rPr lang="en-US" altLang="en-US" sz="2600" dirty="0" smtClean="0"/>
              <a:t>details the </a:t>
            </a:r>
            <a:r>
              <a:rPr lang="en-US" altLang="en-US" sz="2600" dirty="0"/>
              <a:t>obligations to produce and to pay, clarifies the offer and acceptance, allocates risks</a:t>
            </a:r>
            <a:r>
              <a:rPr lang="en-US" altLang="en-US" sz="2600" dirty="0" smtClean="0"/>
              <a:t>, describes </a:t>
            </a:r>
            <a:r>
              <a:rPr lang="en-US" altLang="en-US" sz="2600" dirty="0"/>
              <a:t>the consequences of failure to pay or produce, and includes relevant issues, </a:t>
            </a:r>
            <a:r>
              <a:rPr lang="en-US" altLang="en-US" sz="2600" dirty="0" smtClean="0"/>
              <a:t>for example</a:t>
            </a:r>
            <a:r>
              <a:rPr lang="en-US" altLang="en-US" sz="2600" dirty="0"/>
              <a:t>, insurances, bonds, safety, industrial relations, defects, and disputes, and so on</a:t>
            </a:r>
            <a:r>
              <a:rPr lang="en-US" altLang="en-US" sz="2600" dirty="0" smtClean="0"/>
              <a:t>.</a:t>
            </a:r>
          </a:p>
          <a:p>
            <a:pPr marL="457200" indent="-457200" algn="just">
              <a:spcBef>
                <a:spcPct val="100000"/>
              </a:spcBef>
            </a:pPr>
            <a:r>
              <a:rPr lang="en-US" altLang="en-US" sz="2700" b="1" dirty="0">
                <a:solidFill>
                  <a:schemeClr val="accent1"/>
                </a:solidFill>
              </a:rPr>
              <a:t>Special conditions of contract</a:t>
            </a:r>
            <a:r>
              <a:rPr lang="en-US" altLang="en-US" sz="2700" dirty="0"/>
              <a:t>. These cover additions and amendments to the general </a:t>
            </a:r>
            <a:r>
              <a:rPr lang="en-US" altLang="en-US" sz="2700" dirty="0" smtClean="0"/>
              <a:t>conditions as </a:t>
            </a:r>
            <a:r>
              <a:rPr lang="en-US" altLang="en-US" sz="2700" dirty="0"/>
              <a:t>required by the purchaser and specific circumstances of the project.</a:t>
            </a:r>
          </a:p>
          <a:p>
            <a:pPr marL="457200" indent="-457200" algn="just">
              <a:spcBef>
                <a:spcPct val="100000"/>
              </a:spcBef>
            </a:pPr>
            <a:r>
              <a:rPr lang="en-US" altLang="en-US" sz="2700" b="1" dirty="0" smtClean="0">
                <a:solidFill>
                  <a:schemeClr val="accent1"/>
                </a:solidFill>
              </a:rPr>
              <a:t>Administrative </a:t>
            </a:r>
            <a:r>
              <a:rPr lang="en-US" altLang="en-US" sz="2700" b="1" dirty="0">
                <a:solidFill>
                  <a:schemeClr val="accent1"/>
                </a:solidFill>
              </a:rPr>
              <a:t>and coordination procedures</a:t>
            </a:r>
            <a:r>
              <a:rPr lang="en-US" altLang="en-US" sz="2700" dirty="0"/>
              <a:t>. Frequently the procedural aspects of a contract </a:t>
            </a:r>
            <a:r>
              <a:rPr lang="en-US" altLang="en-US" sz="2700" dirty="0" smtClean="0"/>
              <a:t>are covered </a:t>
            </a:r>
            <a:r>
              <a:rPr lang="en-US" altLang="en-US" sz="2700" dirty="0"/>
              <a:t>separately as an appendix to the general conditions.</a:t>
            </a:r>
            <a:endParaRPr lang="en-US" altLang="en-US" sz="27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D3694D-13EF-4131-BF55-56C6DB7FDB9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4170" y="123790"/>
            <a:ext cx="1933303" cy="95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500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42664" y="187403"/>
            <a:ext cx="10515600" cy="849319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Letters of Intent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033515" y="1106617"/>
            <a:ext cx="9224749" cy="4572000"/>
          </a:xfrm>
        </p:spPr>
        <p:txBody>
          <a:bodyPr>
            <a:noAutofit/>
          </a:bodyPr>
          <a:lstStyle/>
          <a:p>
            <a:pPr algn="just">
              <a:spcBef>
                <a:spcPct val="100000"/>
              </a:spcBef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Occasionally</a:t>
            </a:r>
            <a:r>
              <a:rPr lang="en-US" altLang="en-US" sz="2600" dirty="0"/>
              <a:t>, letters of intent are used as an interim arrangement to permit a </a:t>
            </a:r>
            <a:r>
              <a:rPr lang="en-US" altLang="en-US" sz="2600" dirty="0" smtClean="0"/>
              <a:t>successful bidder </a:t>
            </a:r>
            <a:r>
              <a:rPr lang="en-US" altLang="en-US" sz="2600" dirty="0"/>
              <a:t>to start work in advance of signing a contract and in the knowledge that they will ultimately be awarded the contract. To be operative, a letter of intent must have the </a:t>
            </a:r>
            <a:r>
              <a:rPr lang="en-US" altLang="en-US" sz="2600" dirty="0" smtClean="0"/>
              <a:t>properties of </a:t>
            </a:r>
            <a:r>
              <a:rPr lang="en-US" altLang="en-US" sz="2600" dirty="0"/>
              <a:t>a contract and refer to those elements of the bid where agreement has been reached.</a:t>
            </a:r>
          </a:p>
          <a:p>
            <a:pPr algn="just">
              <a:spcBef>
                <a:spcPct val="100000"/>
              </a:spcBef>
            </a:pPr>
            <a:r>
              <a:rPr lang="en-US" altLang="en-US" sz="2600" b="1" dirty="0"/>
              <a:t>As a minimum</a:t>
            </a:r>
            <a:r>
              <a:rPr lang="en-US" altLang="en-US" sz="2600" dirty="0"/>
              <a:t>, a valid letter of intent should always state that the </a:t>
            </a:r>
            <a:r>
              <a:rPr lang="en-US" altLang="en-US" sz="2600" dirty="0" smtClean="0"/>
              <a:t>purchaser</a:t>
            </a:r>
          </a:p>
          <a:p>
            <a:pPr algn="just">
              <a:spcBef>
                <a:spcPct val="100000"/>
              </a:spcBef>
            </a:pPr>
            <a:r>
              <a:rPr lang="en-US" altLang="en-US" sz="2400" dirty="0" smtClean="0"/>
              <a:t>Intends </a:t>
            </a:r>
            <a:r>
              <a:rPr lang="en-US" altLang="en-US" sz="2400" dirty="0"/>
              <a:t>to place a contract with the supplier</a:t>
            </a:r>
            <a:r>
              <a:rPr lang="en-US" altLang="en-US" sz="2400" dirty="0" smtClean="0"/>
              <a:t>;</a:t>
            </a:r>
            <a:endParaRPr lang="en-US" altLang="en-US" sz="2400" dirty="0"/>
          </a:p>
          <a:p>
            <a:pPr algn="just">
              <a:spcBef>
                <a:spcPct val="100000"/>
              </a:spcBef>
            </a:pPr>
            <a:r>
              <a:rPr lang="en-US" altLang="en-US" sz="2400" dirty="0" smtClean="0"/>
              <a:t>Wishes </a:t>
            </a:r>
            <a:r>
              <a:rPr lang="en-US" altLang="en-US" sz="2400" dirty="0"/>
              <a:t>the supplier to begin work in advance of the contract; and</a:t>
            </a:r>
          </a:p>
          <a:p>
            <a:pPr algn="just">
              <a:spcBef>
                <a:spcPct val="100000"/>
              </a:spcBef>
            </a:pPr>
            <a:r>
              <a:rPr lang="en-US" altLang="en-US" sz="2400" dirty="0" smtClean="0"/>
              <a:t>Authorizes </a:t>
            </a:r>
            <a:r>
              <a:rPr lang="en-US" altLang="en-US" sz="2400" dirty="0"/>
              <a:t>the supplier to begin work in advance of the contract.</a:t>
            </a:r>
            <a:endParaRPr lang="en-US" altLang="en-US" sz="24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734E38-09E3-4158-A9F3-CF2D357F221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36764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44013" y="145383"/>
            <a:ext cx="1628503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1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838200" y="146577"/>
            <a:ext cx="10515600" cy="684967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Subcontracts</a:t>
            </a: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2041477" y="1307947"/>
            <a:ext cx="9108743" cy="4572000"/>
          </a:xfrm>
        </p:spPr>
        <p:txBody>
          <a:bodyPr>
            <a:normAutofit/>
          </a:bodyPr>
          <a:lstStyle/>
          <a:p>
            <a:pPr algn="just"/>
            <a:r>
              <a:rPr lang="en-US" altLang="en-US" dirty="0"/>
              <a:t>In parallel to the contract between the purchaser and the supplier (the main contract), </a:t>
            </a:r>
            <a:r>
              <a:rPr lang="en-US" altLang="en-US" dirty="0" smtClean="0"/>
              <a:t>the supplier </a:t>
            </a:r>
            <a:r>
              <a:rPr lang="en-US" altLang="en-US" dirty="0"/>
              <a:t>employs subcontractors and suppliers of materials, plant, equipment and services</a:t>
            </a:r>
            <a:r>
              <a:rPr lang="en-US" altLang="en-US" dirty="0" smtClean="0"/>
              <a:t>, and </a:t>
            </a:r>
            <a:r>
              <a:rPr lang="en-US" altLang="en-US" dirty="0"/>
              <a:t>so on.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The </a:t>
            </a:r>
            <a:r>
              <a:rPr lang="en-US" altLang="en-US" dirty="0"/>
              <a:t>supplier is generally held responsible for any subcontracted work, and </a:t>
            </a:r>
            <a:r>
              <a:rPr lang="en-US" altLang="en-US" dirty="0" smtClean="0"/>
              <a:t>the purchaser</a:t>
            </a:r>
            <a:r>
              <a:rPr lang="en-US" altLang="en-US" dirty="0"/>
              <a:t>, within the main contract, retains the right to vet subcontractors and limit </a:t>
            </a:r>
            <a:r>
              <a:rPr lang="en-US" altLang="en-US" dirty="0" smtClean="0"/>
              <a:t>the extent </a:t>
            </a:r>
            <a:r>
              <a:rPr lang="en-US" altLang="en-US" dirty="0"/>
              <a:t>to which the work is subcontracted.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The </a:t>
            </a:r>
            <a:r>
              <a:rPr lang="en-US" altLang="en-US" dirty="0"/>
              <a:t>supplier may be free to choose the </a:t>
            </a:r>
            <a:r>
              <a:rPr lang="en-US" altLang="en-US" dirty="0" smtClean="0"/>
              <a:t>terms of </a:t>
            </a:r>
            <a:r>
              <a:rPr lang="en-US" altLang="en-US" dirty="0"/>
              <a:t>subcontracts, or alternatively the terms may be required to correspond, ‘‘back-to-back</a:t>
            </a:r>
            <a:r>
              <a:rPr lang="en-US" altLang="en-US" dirty="0" smtClean="0"/>
              <a:t>,’’ with </a:t>
            </a:r>
            <a:r>
              <a:rPr lang="en-US" altLang="en-US" dirty="0"/>
              <a:t>those of the main contract.</a:t>
            </a:r>
            <a:endParaRPr lang="en-US" alt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FD51004-9A70-4ED9-80E5-3BC1FA9FD86C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2615" y="248509"/>
            <a:ext cx="2329088" cy="87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5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913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Subcontracts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905000" y="1524000"/>
            <a:ext cx="8985913" cy="4572000"/>
          </a:xfrm>
        </p:spPr>
        <p:txBody>
          <a:bodyPr>
            <a:normAutofit/>
          </a:bodyPr>
          <a:lstStyle/>
          <a:p>
            <a:pPr algn="just">
              <a:spcBef>
                <a:spcPct val="100000"/>
              </a:spcBef>
            </a:pPr>
            <a:r>
              <a:rPr lang="en-US" altLang="en-US" dirty="0"/>
              <a:t>Purchasers may also reserve the right to nominate subcontractors, requiring the </a:t>
            </a:r>
            <a:r>
              <a:rPr lang="en-US" altLang="en-US" dirty="0" smtClean="0"/>
              <a:t>supplier to </a:t>
            </a:r>
            <a:r>
              <a:rPr lang="en-US" altLang="en-US" dirty="0"/>
              <a:t>enter into a subcontract with a subcontractor chosen by the purchaser or the </a:t>
            </a:r>
            <a:r>
              <a:rPr lang="en-US" altLang="en-US" dirty="0" smtClean="0"/>
              <a:t>project manager</a:t>
            </a:r>
            <a:r>
              <a:rPr lang="en-US" altLang="en-US" dirty="0"/>
              <a:t>, usually to carry out specialist work. Contracts, therefore, require specific </a:t>
            </a:r>
            <a:r>
              <a:rPr lang="en-US" altLang="en-US" dirty="0" smtClean="0"/>
              <a:t>clauses to </a:t>
            </a:r>
            <a:r>
              <a:rPr lang="en-US" altLang="en-US" dirty="0"/>
              <a:t>manage specific risks imposed by nomination, for example, in relation to the default </a:t>
            </a:r>
            <a:r>
              <a:rPr lang="en-US" altLang="en-US" dirty="0" smtClean="0"/>
              <a:t>of the </a:t>
            </a:r>
            <a:r>
              <a:rPr lang="en-US" altLang="en-US" dirty="0"/>
              <a:t>nominated subcontractor, and to ensure that the supplier pays the nominated </a:t>
            </a:r>
            <a:r>
              <a:rPr lang="en-US" altLang="en-US" dirty="0" smtClean="0"/>
              <a:t>subcontractor</a:t>
            </a:r>
            <a:r>
              <a:rPr lang="en-US" altLang="en-US" dirty="0"/>
              <a:t>.</a:t>
            </a:r>
            <a:endParaRPr lang="en-US" alt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E02889B-C09D-43EE-BC7C-E6C441A36E6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12489" y="248508"/>
            <a:ext cx="2479213" cy="98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888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98473"/>
            <a:ext cx="8305800" cy="868362"/>
          </a:xfrm>
        </p:spPr>
        <p:txBody>
          <a:bodyPr>
            <a:normAutofit/>
          </a:bodyPr>
          <a:lstStyle/>
          <a:p>
            <a:pPr algn="ctr"/>
            <a:r>
              <a:rPr lang="en-US" altLang="en-US" sz="3200" b="1" dirty="0">
                <a:solidFill>
                  <a:srgbClr val="0070C0"/>
                </a:solidFill>
              </a:rPr>
              <a:t>Contract Terms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897063" y="1210029"/>
            <a:ext cx="9122391" cy="4572000"/>
          </a:xfrm>
        </p:spPr>
        <p:txBody>
          <a:bodyPr>
            <a:no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dirty="0"/>
              <a:t>The terms of a contract are all the rights and obligations agreed between the parties, </a:t>
            </a:r>
            <a:r>
              <a:rPr lang="en-US" altLang="en-US" dirty="0" smtClean="0"/>
              <a:t>together with </a:t>
            </a:r>
            <a:r>
              <a:rPr lang="en-US" altLang="en-US" dirty="0"/>
              <a:t>any terms implied by law.</a:t>
            </a:r>
          </a:p>
          <a:p>
            <a:pPr algn="just">
              <a:spcBef>
                <a:spcPct val="50000"/>
              </a:spcBef>
            </a:pPr>
            <a:r>
              <a:rPr lang="en-US" altLang="en-US" dirty="0"/>
              <a:t>Express and Implied Terms, Incorporation by </a:t>
            </a:r>
            <a:r>
              <a:rPr lang="en-US" altLang="en-US" dirty="0" smtClean="0"/>
              <a:t>Reference</a:t>
            </a:r>
          </a:p>
          <a:p>
            <a:pPr algn="just">
              <a:spcBef>
                <a:spcPct val="50000"/>
              </a:spcBef>
            </a:pPr>
            <a:r>
              <a:rPr lang="en-US" altLang="en-US" b="1" dirty="0"/>
              <a:t>Express terms</a:t>
            </a:r>
            <a:r>
              <a:rPr lang="en-US" altLang="en-US" dirty="0"/>
              <a:t>. Those terms that are stated (written) within a contract</a:t>
            </a:r>
          </a:p>
          <a:p>
            <a:pPr algn="just">
              <a:spcBef>
                <a:spcPct val="50000"/>
              </a:spcBef>
            </a:pPr>
            <a:r>
              <a:rPr lang="en-US" altLang="en-US" b="1" dirty="0" smtClean="0"/>
              <a:t>Implied </a:t>
            </a:r>
            <a:r>
              <a:rPr lang="en-US" altLang="en-US" b="1" dirty="0"/>
              <a:t>terms</a:t>
            </a:r>
            <a:r>
              <a:rPr lang="en-US" altLang="en-US" dirty="0"/>
              <a:t>. For example, within English law, those terms that form part of a </a:t>
            </a:r>
            <a:r>
              <a:rPr lang="en-US" altLang="en-US" dirty="0" smtClean="0"/>
              <a:t>contract but </a:t>
            </a:r>
            <a:r>
              <a:rPr lang="en-US" altLang="en-US" dirty="0"/>
              <a:t>are not expressed. </a:t>
            </a:r>
            <a:r>
              <a:rPr lang="en-US" altLang="en-US" b="1" dirty="0"/>
              <a:t>Implied terms include the following</a:t>
            </a:r>
            <a:r>
              <a:rPr lang="en-US" altLang="en-US" b="1" dirty="0" smtClean="0"/>
              <a:t>:</a:t>
            </a:r>
          </a:p>
          <a:p>
            <a:pPr algn="just">
              <a:spcBef>
                <a:spcPct val="50000"/>
              </a:spcBef>
            </a:pPr>
            <a:r>
              <a:rPr lang="en-US" altLang="en-US" dirty="0"/>
              <a:t>Conformity with statutes</a:t>
            </a:r>
          </a:p>
          <a:p>
            <a:pPr algn="just">
              <a:spcBef>
                <a:spcPct val="50000"/>
              </a:spcBef>
            </a:pPr>
            <a:r>
              <a:rPr lang="en-US" altLang="en-US" dirty="0" smtClean="0"/>
              <a:t>Supplier’s </a:t>
            </a:r>
            <a:r>
              <a:rPr lang="en-US" altLang="en-US" dirty="0"/>
              <a:t>responsibility for their subcontractors</a:t>
            </a:r>
            <a:endParaRPr lang="en-US" alt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6902E9-4040-416A-AFC2-5B96C4DE0CD4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4092" y="142840"/>
            <a:ext cx="2110723" cy="98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438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047164" y="248509"/>
            <a:ext cx="7534701" cy="767688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Terms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9743" y="1609726"/>
            <a:ext cx="9553433" cy="479107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/>
              <a:t>Fitness for purpose</a:t>
            </a:r>
            <a:r>
              <a:rPr lang="en-US" altLang="en-US" dirty="0"/>
              <a:t>: provided the purpose has been communicated to the supplier </a:t>
            </a:r>
            <a:r>
              <a:rPr lang="en-US" altLang="en-US" dirty="0" smtClean="0"/>
              <a:t>and has </a:t>
            </a:r>
            <a:r>
              <a:rPr lang="en-US" altLang="en-US" dirty="0"/>
              <a:t>not been overruled by an imposed specification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/>
              <a:t>Furtherance </a:t>
            </a:r>
            <a:r>
              <a:rPr lang="en-US" altLang="en-US" b="1" dirty="0"/>
              <a:t>of purpose</a:t>
            </a:r>
            <a:r>
              <a:rPr lang="en-US" altLang="en-US" dirty="0"/>
              <a:t>, where both parties endeavor to perform the contract as </a:t>
            </a:r>
            <a:r>
              <a:rPr lang="en-US" altLang="en-US" dirty="0" smtClean="0"/>
              <a:t>best as </a:t>
            </a:r>
            <a:r>
              <a:rPr lang="en-US" altLang="en-US" dirty="0"/>
              <a:t>they can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/>
              <a:t>Duty </a:t>
            </a:r>
            <a:r>
              <a:rPr lang="en-US" altLang="en-US" b="1" dirty="0"/>
              <a:t>to utilize competence and care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 smtClean="0"/>
              <a:t>Supplier’s </a:t>
            </a:r>
            <a:r>
              <a:rPr lang="en-US" altLang="en-US" b="1" dirty="0"/>
              <a:t>liability to execute the work at a reasonable pace</a:t>
            </a:r>
            <a:endParaRPr lang="en-US" altLang="en-US" b="1" dirty="0">
              <a:solidFill>
                <a:srgbClr val="0070C0"/>
              </a:solidFill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34599" y="248509"/>
            <a:ext cx="1857103" cy="87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91952" y="2953768"/>
            <a:ext cx="5058389" cy="161934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477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Conditions and Warranties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367900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 smtClean="0"/>
              <a:t>The </a:t>
            </a:r>
            <a:r>
              <a:rPr lang="en-US" altLang="en-US" sz="2700" dirty="0"/>
              <a:t>terms of a contract under English law can comprise </a:t>
            </a:r>
            <a:r>
              <a:rPr lang="en-US" altLang="en-US" sz="2700" dirty="0" smtClean="0"/>
              <a:t>conditions and </a:t>
            </a:r>
            <a:r>
              <a:rPr lang="en-US" altLang="en-US" sz="2700" dirty="0"/>
              <a:t>warranties. </a:t>
            </a:r>
            <a:endParaRPr lang="en-US" altLang="en-US" sz="27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 smtClean="0"/>
              <a:t>A </a:t>
            </a:r>
            <a:r>
              <a:rPr lang="en-US" altLang="en-US" sz="2700" dirty="0"/>
              <a:t>condition is a key term within the contract: a promise of </a:t>
            </a:r>
            <a:r>
              <a:rPr lang="en-US" altLang="en-US" sz="2700" dirty="0" smtClean="0"/>
              <a:t>considerable magnitude</a:t>
            </a:r>
            <a:r>
              <a:rPr lang="en-US" altLang="en-US" sz="2700" dirty="0"/>
              <a:t>. </a:t>
            </a:r>
            <a:endParaRPr lang="en-US" altLang="en-US" sz="27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 smtClean="0"/>
              <a:t>Failure </a:t>
            </a:r>
            <a:r>
              <a:rPr lang="en-US" altLang="en-US" sz="2700" dirty="0"/>
              <a:t>to fulfil the promise entitles the injured party to terminate the </a:t>
            </a:r>
            <a:r>
              <a:rPr lang="en-US" altLang="en-US" sz="2700" dirty="0" smtClean="0"/>
              <a:t>contract and </a:t>
            </a:r>
            <a:r>
              <a:rPr lang="en-US" altLang="en-US" sz="2700" dirty="0"/>
              <a:t>to claim damages for failure to comply. </a:t>
            </a:r>
            <a:endParaRPr lang="en-US" altLang="en-US" sz="27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 smtClean="0"/>
              <a:t>A </a:t>
            </a:r>
            <a:r>
              <a:rPr lang="en-US" altLang="en-US" sz="2700" dirty="0"/>
              <a:t>warranty is a less serious term within </a:t>
            </a:r>
            <a:r>
              <a:rPr lang="en-US" altLang="en-US" sz="2700" dirty="0" smtClean="0"/>
              <a:t>the contract</a:t>
            </a:r>
            <a:r>
              <a:rPr lang="en-US" altLang="en-US" sz="2700" dirty="0"/>
              <a:t>. </a:t>
            </a:r>
            <a:endParaRPr lang="en-US" altLang="en-US" sz="2700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 smtClean="0"/>
              <a:t>Failure </a:t>
            </a:r>
            <a:r>
              <a:rPr lang="en-US" altLang="en-US" sz="2700" dirty="0"/>
              <a:t>to comply with such a term entitles the injured party to claim </a:t>
            </a:r>
            <a:r>
              <a:rPr lang="en-US" altLang="en-US" sz="2700" dirty="0" smtClean="0"/>
              <a:t>damages but </a:t>
            </a:r>
            <a:r>
              <a:rPr lang="en-US" altLang="en-US" sz="2700" dirty="0"/>
              <a:t>not to terminate the contract.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402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Strategy and Type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367900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dirty="0"/>
              <a:t>The provisions of a contract should do the following: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>
                <a:solidFill>
                  <a:schemeClr val="accent1"/>
                </a:solidFill>
              </a:rPr>
              <a:t>Define </a:t>
            </a:r>
            <a:r>
              <a:rPr lang="en-US" altLang="en-US" b="1" dirty="0">
                <a:solidFill>
                  <a:schemeClr val="accent1"/>
                </a:solidFill>
              </a:rPr>
              <a:t>the responsibilities of the parties</a:t>
            </a:r>
            <a:r>
              <a:rPr lang="en-US" altLang="en-US" dirty="0"/>
              <a:t>. For example, define the project’s objectives and </a:t>
            </a:r>
            <a:r>
              <a:rPr lang="en-US" altLang="en-US" dirty="0" smtClean="0"/>
              <a:t>priorities;project </a:t>
            </a:r>
            <a:r>
              <a:rPr lang="en-US" altLang="en-US" dirty="0"/>
              <a:t>finance, innovation, development, design, quality, standards, procurement, scheduling, implementation, installation; project management, safety, inspection, </a:t>
            </a:r>
            <a:r>
              <a:rPr lang="en-US" altLang="en-US" dirty="0" smtClean="0"/>
              <a:t>testing,commissioning</a:t>
            </a:r>
            <a:r>
              <a:rPr lang="en-US" altLang="en-US" dirty="0"/>
              <a:t>, and managing operating decisions.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052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Strategy and Type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448918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b="1" dirty="0">
                <a:solidFill>
                  <a:schemeClr val="accent1"/>
                </a:solidFill>
              </a:rPr>
              <a:t>Allocate risk</a:t>
            </a:r>
            <a:r>
              <a:rPr lang="en-US" altLang="en-US" sz="2700" dirty="0"/>
              <a:t>. For example, financial investment in the project, project definition, design</a:t>
            </a:r>
            <a:r>
              <a:rPr lang="en-US" altLang="en-US" sz="2700" dirty="0" smtClean="0"/>
              <a:t>, performance </a:t>
            </a:r>
            <a:r>
              <a:rPr lang="en-US" altLang="en-US" sz="2700" dirty="0"/>
              <a:t>specification, subcontractor selection, subcontractors’ defaults, site productivity</a:t>
            </a:r>
            <a:r>
              <a:rPr lang="en-US" altLang="en-US" sz="2700" dirty="0" smtClean="0"/>
              <a:t>, delays</a:t>
            </a:r>
            <a:r>
              <a:rPr lang="en-US" altLang="en-US" sz="2700" dirty="0"/>
              <a:t>, mistakes, and insurances.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b="1" dirty="0" smtClean="0">
                <a:solidFill>
                  <a:schemeClr val="accent1"/>
                </a:solidFill>
              </a:rPr>
              <a:t>Determine </a:t>
            </a:r>
            <a:r>
              <a:rPr lang="en-US" altLang="en-US" sz="2700" b="1" dirty="0">
                <a:solidFill>
                  <a:schemeClr val="accent1"/>
                </a:solidFill>
              </a:rPr>
              <a:t>effective payment terms</a:t>
            </a:r>
            <a:r>
              <a:rPr lang="en-US" altLang="en-US" sz="2700" dirty="0"/>
              <a:t>. For example, for development, design, </a:t>
            </a:r>
            <a:r>
              <a:rPr lang="en-US" altLang="en-US" sz="2700" dirty="0" smtClean="0"/>
              <a:t>demolition, construction, fabrication</a:t>
            </a:r>
            <a:r>
              <a:rPr lang="en-US" altLang="en-US" sz="2700" dirty="0"/>
              <a:t>, implementation, management, and others services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906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Strategy and Type</a:t>
            </a:r>
            <a:endParaRPr lang="en-US" altLang="en-US" sz="3200" b="1" dirty="0" smtClean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367900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dirty="0"/>
              <a:t>Contracts are usually classified in terms of strategy (procurement methodology or </a:t>
            </a:r>
            <a:r>
              <a:rPr lang="en-US" altLang="en-US" dirty="0" smtClean="0"/>
              <a:t>organizational choice</a:t>
            </a:r>
            <a:r>
              <a:rPr lang="en-US" altLang="en-US" dirty="0"/>
              <a:t>)—for example, traditional, design and build, turnkey, and management </a:t>
            </a:r>
            <a:r>
              <a:rPr lang="en-US" altLang="en-US" dirty="0" smtClean="0"/>
              <a:t>contracts—or </a:t>
            </a:r>
            <a:r>
              <a:rPr lang="en-US" altLang="en-US" dirty="0"/>
              <a:t>by type (allocation of risk and payment terms)—for example, lump-sum</a:t>
            </a:r>
            <a:r>
              <a:rPr lang="en-US" altLang="en-US" dirty="0" smtClean="0"/>
              <a:t>, remeasurement</a:t>
            </a:r>
            <a:r>
              <a:rPr lang="en-US" altLang="en-US" dirty="0"/>
              <a:t>, and target cost contracts. Contract strategy and type should be </a:t>
            </a:r>
            <a:r>
              <a:rPr lang="en-US" altLang="en-US" dirty="0" smtClean="0"/>
              <a:t>planned concurrently</a:t>
            </a:r>
            <a:r>
              <a:rPr lang="en-US" altLang="en-US" dirty="0"/>
              <a:t>.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2842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Strategy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00364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The </a:t>
            </a:r>
            <a:r>
              <a:rPr lang="en-US" altLang="en-US" sz="2600" dirty="0"/>
              <a:t>following are examples of contracts </a:t>
            </a:r>
            <a:r>
              <a:rPr lang="en-US" altLang="en-US" sz="2600" dirty="0" smtClean="0"/>
              <a:t>classified in </a:t>
            </a:r>
            <a:r>
              <a:rPr lang="en-US" altLang="en-US" sz="2600" dirty="0"/>
              <a:t>terms of strategy</a:t>
            </a:r>
            <a:r>
              <a:rPr lang="en-US" altLang="en-US" sz="2600" dirty="0" smtClean="0"/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/>
              <a:t>Design Combined with </a:t>
            </a:r>
            <a:r>
              <a:rPr lang="en-US" altLang="en-US" sz="2600" b="1" dirty="0" smtClean="0"/>
              <a:t>Production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Design </a:t>
            </a:r>
            <a:r>
              <a:rPr lang="en-US" altLang="en-US" sz="2600" b="1" dirty="0">
                <a:solidFill>
                  <a:schemeClr val="accent1"/>
                </a:solidFill>
              </a:rPr>
              <a:t>and build contracts</a:t>
            </a:r>
            <a:r>
              <a:rPr lang="en-US" altLang="en-US" sz="2600" dirty="0"/>
              <a:t>. FIDIC Conditions of Contract for Plant and </a:t>
            </a:r>
            <a:r>
              <a:rPr lang="en-US" altLang="en-US" sz="2600" dirty="0" smtClean="0"/>
              <a:t>Design-Build. Standard </a:t>
            </a:r>
            <a:r>
              <a:rPr lang="en-US" altLang="en-US" sz="2600" dirty="0"/>
              <a:t>Form of Building Contract with Contractor’s </a:t>
            </a:r>
            <a:r>
              <a:rPr lang="en-US" altLang="en-US" sz="2600" dirty="0" smtClean="0"/>
              <a:t>Design.</a:t>
            </a:r>
            <a:endParaRPr lang="en-US" altLang="en-US" sz="2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Form of Design-Build Agreement and General Conditions Between Owner and </a:t>
            </a:r>
            <a:r>
              <a:rPr lang="en-US" altLang="en-US" sz="2600" dirty="0" smtClean="0"/>
              <a:t>Design- Builder </a:t>
            </a:r>
            <a:r>
              <a:rPr lang="en-US" altLang="en-US" sz="2600" dirty="0"/>
              <a:t>(Where the Basis of Payment is a Lump Sum Based on an Owner’s </a:t>
            </a:r>
            <a:r>
              <a:rPr lang="en-US" altLang="en-US" sz="2600" dirty="0" smtClean="0"/>
              <a:t>Program Including </a:t>
            </a:r>
            <a:r>
              <a:rPr lang="en-US" altLang="en-US" sz="2600" dirty="0"/>
              <a:t>Schematic Design Documents</a:t>
            </a:r>
            <a:r>
              <a:rPr lang="en-US" altLang="en-US" sz="2600" dirty="0" smtClean="0"/>
              <a:t>).</a:t>
            </a:r>
            <a:endParaRPr lang="en-US" altLang="en-US" sz="2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Turnkey </a:t>
            </a:r>
            <a:r>
              <a:rPr lang="en-US" altLang="en-US" sz="2600" b="1" dirty="0">
                <a:solidFill>
                  <a:schemeClr val="accent1"/>
                </a:solidFill>
              </a:rPr>
              <a:t>contracts</a:t>
            </a:r>
            <a:r>
              <a:rPr lang="en-US" altLang="en-US" sz="2600" dirty="0"/>
              <a:t>. FIDIC Conditions of Contract for EPC (Engineering, Procurement </a:t>
            </a:r>
            <a:r>
              <a:rPr lang="en-US" altLang="en-US" sz="2600" dirty="0" smtClean="0"/>
              <a:t>and Construction</a:t>
            </a:r>
            <a:r>
              <a:rPr lang="en-US" altLang="en-US" sz="2600" dirty="0"/>
              <a:t>)/Turnkey Projects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827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Contract Strategy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81187" y="1367900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/>
              <a:t>Design Separate from Production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marL="0" indent="0" algn="just">
              <a:buNone/>
            </a:pPr>
            <a:r>
              <a:rPr lang="en-US" altLang="en-US" dirty="0" smtClean="0"/>
              <a:t>Two </a:t>
            </a:r>
            <a:r>
              <a:rPr lang="en-US" altLang="en-US" dirty="0"/>
              <a:t>alternative organizational structures exist </a:t>
            </a:r>
            <a:r>
              <a:rPr lang="en-US" altLang="en-US" dirty="0" smtClean="0"/>
              <a:t>where design </a:t>
            </a:r>
            <a:r>
              <a:rPr lang="en-US" altLang="en-US" dirty="0"/>
              <a:t>is separate from production</a:t>
            </a:r>
            <a:r>
              <a:rPr lang="en-US" altLang="en-US" dirty="0" smtClean="0"/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chemeClr val="accent1"/>
                </a:solidFill>
              </a:rPr>
              <a:t>Sequential contracts</a:t>
            </a:r>
            <a:endParaRPr lang="en-US" altLang="en-US" b="1" dirty="0" smtClean="0">
              <a:solidFill>
                <a:schemeClr val="accent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Conventional </a:t>
            </a:r>
            <a:r>
              <a:rPr lang="en-US" altLang="en-US" b="1" dirty="0"/>
              <a:t>or traditional contracts.</a:t>
            </a:r>
            <a:r>
              <a:rPr lang="en-US" altLang="en-US" dirty="0"/>
              <a:t> </a:t>
            </a:r>
            <a:endParaRPr lang="en-US" altLang="en-US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>
                <a:solidFill>
                  <a:schemeClr val="accent1"/>
                </a:solidFill>
              </a:rPr>
              <a:t>Parallel </a:t>
            </a:r>
            <a:r>
              <a:rPr lang="en-US" altLang="en-US" b="1" dirty="0">
                <a:solidFill>
                  <a:schemeClr val="accent1"/>
                </a:solidFill>
              </a:rPr>
              <a:t>contracts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Management </a:t>
            </a:r>
            <a:r>
              <a:rPr lang="en-US" altLang="en-US" b="1" dirty="0"/>
              <a:t>contracting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Construction </a:t>
            </a:r>
            <a:r>
              <a:rPr lang="en-US" altLang="en-US" b="1" dirty="0"/>
              <a:t>management</a:t>
            </a:r>
            <a:r>
              <a:rPr lang="en-US" altLang="en-US" dirty="0"/>
              <a:t>. </a:t>
            </a:r>
            <a:endParaRPr lang="en-US" altLang="en-US" dirty="0" smtClean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79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82563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600" b="1" dirty="0" smtClean="0">
                <a:solidFill>
                  <a:srgbClr val="0070C0"/>
                </a:solidFill>
              </a:rPr>
              <a:t>Types of Contracts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897063" y="1098550"/>
            <a:ext cx="9184919" cy="5257800"/>
          </a:xfrm>
        </p:spPr>
        <p:txBody>
          <a:bodyPr>
            <a:noAutofit/>
          </a:bodyPr>
          <a:lstStyle/>
          <a:p>
            <a:pPr marL="457200" indent="-457200"/>
            <a:r>
              <a:rPr lang="en-US" altLang="en-US" dirty="0"/>
              <a:t>Different types of contracts can be used in different situations</a:t>
            </a:r>
          </a:p>
          <a:p>
            <a:pPr marL="1027113" lvl="1" indent="-455613"/>
            <a:r>
              <a:rPr lang="en-US" altLang="en-US" sz="2800" b="1" dirty="0">
                <a:solidFill>
                  <a:srgbClr val="0070C0"/>
                </a:solidFill>
              </a:rPr>
              <a:t>Fixed price </a:t>
            </a:r>
            <a:r>
              <a:rPr lang="en-US" altLang="en-US" sz="2800" dirty="0">
                <a:solidFill>
                  <a:srgbClr val="0070C0"/>
                </a:solidFill>
              </a:rPr>
              <a:t>or</a:t>
            </a:r>
            <a:r>
              <a:rPr lang="en-US" altLang="en-US" sz="2800" b="1" dirty="0">
                <a:solidFill>
                  <a:srgbClr val="0070C0"/>
                </a:solidFill>
              </a:rPr>
              <a:t> lump sum</a:t>
            </a:r>
            <a:r>
              <a:rPr lang="en-US" altLang="en-US" sz="2800" dirty="0">
                <a:solidFill>
                  <a:srgbClr val="0070C0"/>
                </a:solidFill>
              </a:rPr>
              <a:t> </a:t>
            </a:r>
            <a:r>
              <a:rPr lang="en-US" altLang="en-US" sz="2800" dirty="0"/>
              <a:t>contracts: involve a fixed total price for a well-defined product or service</a:t>
            </a:r>
          </a:p>
          <a:p>
            <a:pPr marL="1027113" lvl="1" indent="-455613"/>
            <a:r>
              <a:rPr lang="en-US" altLang="en-US" sz="2800" b="1" dirty="0">
                <a:solidFill>
                  <a:srgbClr val="0070C0"/>
                </a:solidFill>
              </a:rPr>
              <a:t>Cost reimbursable</a:t>
            </a:r>
            <a:r>
              <a:rPr lang="en-US" altLang="en-US" sz="2800" dirty="0">
                <a:solidFill>
                  <a:srgbClr val="0070C0"/>
                </a:solidFill>
              </a:rPr>
              <a:t> </a:t>
            </a:r>
            <a:r>
              <a:rPr lang="en-US" altLang="en-US" sz="2800" dirty="0"/>
              <a:t>contracts: involve payment to the seller for direct and indirect costs</a:t>
            </a:r>
          </a:p>
          <a:p>
            <a:pPr marL="1027113" lvl="1" indent="-455613"/>
            <a:r>
              <a:rPr lang="en-US" altLang="en-US" sz="2800" b="1" dirty="0">
                <a:solidFill>
                  <a:srgbClr val="0070C0"/>
                </a:solidFill>
              </a:rPr>
              <a:t>Time and material</a:t>
            </a:r>
            <a:r>
              <a:rPr lang="en-US" altLang="en-US" sz="2800" dirty="0">
                <a:solidFill>
                  <a:srgbClr val="0070C0"/>
                </a:solidFill>
              </a:rPr>
              <a:t> </a:t>
            </a:r>
            <a:r>
              <a:rPr lang="en-US" altLang="en-US" sz="2800" dirty="0"/>
              <a:t>contracts: hybrid of both fixed price and cost reimbursable contracts, often used by consultants</a:t>
            </a:r>
          </a:p>
          <a:p>
            <a:pPr marL="1027113" lvl="1" indent="-455613"/>
            <a:r>
              <a:rPr lang="en-US" altLang="en-US" sz="2800" b="1" dirty="0">
                <a:solidFill>
                  <a:srgbClr val="0070C0"/>
                </a:solidFill>
              </a:rPr>
              <a:t>Unit price</a:t>
            </a:r>
            <a:r>
              <a:rPr lang="en-US" altLang="en-US" sz="2800" dirty="0">
                <a:solidFill>
                  <a:srgbClr val="0070C0"/>
                </a:solidFill>
              </a:rPr>
              <a:t> </a:t>
            </a:r>
            <a:r>
              <a:rPr lang="en-US" altLang="en-US" sz="2800" dirty="0"/>
              <a:t>contracts: require the buyer to pay the seller a predetermined amount per unit of service</a:t>
            </a:r>
            <a:endParaRPr lang="en-US" altLang="en-US" sz="2800" dirty="0" smtClean="0"/>
          </a:p>
          <a:p>
            <a:pPr marL="457200" indent="-457200"/>
            <a:r>
              <a:rPr lang="en-US" altLang="en-US" dirty="0"/>
              <a:t>A single contract can actually include all four of these categories, if it makes sense for that particular procurement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98A9A4-D899-446B-9D13-9E796304741A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4303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39785" y="248508"/>
            <a:ext cx="2451918" cy="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98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905000" y="304800"/>
            <a:ext cx="8305800" cy="8090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solidFill>
                  <a:srgbClr val="0070C0"/>
                </a:solidFill>
              </a:rPr>
              <a:t>Point of Total Assumption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2201863" y="1629838"/>
            <a:ext cx="9262256" cy="4572000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dirty="0" smtClean="0"/>
              <a:t>The </a:t>
            </a:r>
            <a:r>
              <a:rPr lang="en-US" b="1" dirty="0" smtClean="0">
                <a:solidFill>
                  <a:srgbClr val="0070C0"/>
                </a:solidFill>
              </a:rPr>
              <a:t>Point of Total Assumption (PTA) </a:t>
            </a:r>
            <a:r>
              <a:rPr lang="en-US" dirty="0" smtClean="0"/>
              <a:t>is the cost at which the contractor assumes total responsibility for each additional dollar of contract cost</a:t>
            </a:r>
          </a:p>
          <a:p>
            <a:pPr>
              <a:defRPr/>
            </a:pPr>
            <a:r>
              <a:rPr lang="en-US" dirty="0" smtClean="0"/>
              <a:t>Contractors do not want to reach the point of total assumption because it hurts them financially, so they have an incentive to prevent cost overruns</a:t>
            </a:r>
          </a:p>
          <a:p>
            <a:pPr>
              <a:defRPr/>
            </a:pPr>
            <a:r>
              <a:rPr lang="en-US" dirty="0" smtClean="0"/>
              <a:t>The PTA is calculated with the following formula:</a:t>
            </a:r>
          </a:p>
          <a:p>
            <a:pPr>
              <a:buNone/>
              <a:defRPr/>
            </a:pPr>
            <a:r>
              <a:rPr lang="en-US" sz="2400" b="1" dirty="0" smtClean="0"/>
              <a:t>     </a:t>
            </a:r>
            <a:r>
              <a:rPr lang="en-US" sz="2400" b="1" dirty="0" smtClean="0">
                <a:solidFill>
                  <a:srgbClr val="0070C0"/>
                </a:solidFill>
              </a:rPr>
              <a:t>PTA = (ceiling price – target price)/government share </a:t>
            </a:r>
            <a:r>
              <a:rPr lang="en-US" sz="2400" b="1" dirty="0">
                <a:solidFill>
                  <a:srgbClr val="0070C0"/>
                </a:solidFill>
              </a:rPr>
              <a:t>+ target </a:t>
            </a:r>
            <a:r>
              <a:rPr lang="en-US" sz="2400" b="1" dirty="0" smtClean="0">
                <a:solidFill>
                  <a:srgbClr val="0070C0"/>
                </a:solidFill>
              </a:rPr>
              <a:t>cost</a:t>
            </a:r>
            <a:endParaRPr lang="en-US" sz="2400" b="1" dirty="0">
              <a:solidFill>
                <a:srgbClr val="0070C0"/>
              </a:solidFill>
            </a:endParaRPr>
          </a:p>
          <a:p>
            <a:pPr>
              <a:defRPr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3BDCB1B-A373-4236-A0BB-21A60D3A263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364477" y="30310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727078" cy="98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611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33768"/>
            <a:ext cx="10515600" cy="86911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600" b="1" dirty="0" smtClean="0">
                <a:solidFill>
                  <a:srgbClr val="0070C0"/>
                </a:solidFill>
              </a:rPr>
              <a:t>Cost Reimbursable Contracts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904999" y="1447801"/>
            <a:ext cx="8958619" cy="4029075"/>
          </a:xfrm>
        </p:spPr>
        <p:txBody>
          <a:bodyPr rtlCol="0">
            <a:normAutofit/>
          </a:bodyPr>
          <a:lstStyle/>
          <a:p>
            <a:pPr marL="457200" indent="-457200">
              <a:defRPr/>
            </a:pPr>
            <a:r>
              <a:rPr lang="en-US" b="1" dirty="0" smtClean="0">
                <a:solidFill>
                  <a:srgbClr val="0070C0"/>
                </a:solidFill>
              </a:rPr>
              <a:t>Cost plus incentive fee (CPIF)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smtClean="0"/>
              <a:t>the buyer pays the supplier for allowable performance costs plus a predetermined fee and an incentive bonus</a:t>
            </a:r>
          </a:p>
          <a:p>
            <a:pPr marL="457200" indent="-457200">
              <a:defRPr/>
            </a:pPr>
            <a:r>
              <a:rPr lang="en-US" b="1" dirty="0" smtClean="0">
                <a:solidFill>
                  <a:srgbClr val="0070C0"/>
                </a:solidFill>
              </a:rPr>
              <a:t>Cost plus fixed fee (CPFF)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smtClean="0"/>
              <a:t>the buyer pays the supplier for allowable performance costs plus a fixed fee payment usually based on a percentage of estimated costs</a:t>
            </a:r>
          </a:p>
          <a:p>
            <a:pPr marL="457200" indent="-457200">
              <a:defRPr/>
            </a:pPr>
            <a:r>
              <a:rPr lang="en-US" b="1" dirty="0" smtClean="0">
                <a:solidFill>
                  <a:srgbClr val="0070C0"/>
                </a:solidFill>
              </a:rPr>
              <a:t>Cost plus percentage of costs (CPPC)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smtClean="0"/>
              <a:t>the buyer pays the supplier for allowable performance costs plus a predetermined percentage based on total costs</a:t>
            </a:r>
          </a:p>
          <a:p>
            <a:pPr marL="457200" indent="-457200">
              <a:defRPr/>
            </a:pP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421B447-DC46-4502-884F-F7626EADBAC2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5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48967" y="248508"/>
            <a:ext cx="2342735" cy="818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9854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Roles, Relationships, and Responsibilities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00364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chemeClr val="accent1"/>
                </a:solidFill>
              </a:rPr>
              <a:t>Roles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A contract defines the roles of the two parties: the purchaser and the supplier. Additionally</a:t>
            </a:r>
            <a:r>
              <a:rPr lang="en-US" altLang="en-US" sz="2600" dirty="0" smtClean="0"/>
              <a:t>, the </a:t>
            </a:r>
            <a:r>
              <a:rPr lang="en-US" altLang="en-US" sz="2600" dirty="0"/>
              <a:t>contract apportions roles: for example, project management, design execution and integrity</a:t>
            </a:r>
            <a:r>
              <a:rPr lang="en-US" altLang="en-US" sz="2600" dirty="0" smtClean="0"/>
              <a:t>, production </a:t>
            </a:r>
            <a:r>
              <a:rPr lang="en-US" altLang="en-US" sz="2600" dirty="0"/>
              <a:t>supervision, and dispute determination</a:t>
            </a:r>
            <a:r>
              <a:rPr lang="en-US" altLang="en-US" sz="2600" dirty="0" smtClean="0"/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>
                <a:solidFill>
                  <a:schemeClr val="accent1"/>
                </a:solidFill>
              </a:rPr>
              <a:t>The Role of the Parties to the Contract</a:t>
            </a:r>
            <a:r>
              <a:rPr lang="en-US" altLang="en-US" sz="2600" dirty="0"/>
              <a:t>. Generally, the purchaser will be involved in </a:t>
            </a:r>
            <a:r>
              <a:rPr lang="en-US" altLang="en-US" sz="2600" dirty="0" smtClean="0"/>
              <a:t>the following</a:t>
            </a:r>
            <a:r>
              <a:rPr lang="en-US" altLang="en-US" sz="2600" dirty="0"/>
              <a:t>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dirty="0" smtClean="0"/>
              <a:t>Defining </a:t>
            </a:r>
            <a:r>
              <a:rPr lang="en-US" altLang="en-US" sz="2600" dirty="0"/>
              <a:t>exactly what services are to be provided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dirty="0" smtClean="0"/>
              <a:t>Setting </a:t>
            </a:r>
            <a:r>
              <a:rPr lang="en-US" altLang="en-US" sz="2600" dirty="0"/>
              <a:t>service levels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dirty="0" smtClean="0"/>
              <a:t>Providing </a:t>
            </a:r>
            <a:r>
              <a:rPr lang="en-US" altLang="en-US" sz="2600" dirty="0"/>
              <a:t>relevant and timely information to the project manager and supplier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sz="2600" dirty="0" smtClean="0"/>
              <a:t>Informing </a:t>
            </a:r>
            <a:r>
              <a:rPr lang="en-US" altLang="en-US" sz="2600" dirty="0"/>
              <a:t>the project manager of under-performance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8547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Roles, Relationships, and Responsibilities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49664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The degree of empowerment of a supplier is dependent upon the procurement </a:t>
            </a:r>
            <a:r>
              <a:rPr lang="en-US" altLang="en-US" sz="2600" dirty="0" smtClean="0"/>
              <a:t>approach adopted </a:t>
            </a:r>
            <a:r>
              <a:rPr lang="en-US" altLang="en-US" sz="2600" dirty="0"/>
              <a:t>and the terms of the contract. </a:t>
            </a:r>
            <a:r>
              <a:rPr lang="en-US" altLang="en-US" sz="2600" b="1" dirty="0" smtClean="0">
                <a:solidFill>
                  <a:schemeClr val="accent1"/>
                </a:solidFill>
              </a:rPr>
              <a:t>Generally</a:t>
            </a:r>
            <a:r>
              <a:rPr lang="en-US" altLang="en-US" sz="2600" b="1" dirty="0">
                <a:solidFill>
                  <a:schemeClr val="accent1"/>
                </a:solidFill>
              </a:rPr>
              <a:t>, the supplier will be responsible for </a:t>
            </a:r>
            <a:r>
              <a:rPr lang="en-US" altLang="en-US" sz="2600" b="1" dirty="0" smtClean="0">
                <a:solidFill>
                  <a:schemeClr val="accent1"/>
                </a:solidFill>
              </a:rPr>
              <a:t>the following</a:t>
            </a:r>
            <a:r>
              <a:rPr lang="en-US" altLang="en-US" sz="2600" b="1" dirty="0">
                <a:solidFill>
                  <a:schemeClr val="accent1"/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Deciding </a:t>
            </a:r>
            <a:r>
              <a:rPr lang="en-US" altLang="en-US" sz="2600" dirty="0"/>
              <a:t>how to provide the service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Delivering </a:t>
            </a:r>
            <a:r>
              <a:rPr lang="en-US" altLang="en-US" sz="2600" dirty="0"/>
              <a:t>the service to </a:t>
            </a:r>
            <a:r>
              <a:rPr lang="en-US" altLang="en-US" sz="2600" dirty="0" smtClean="0"/>
              <a:t>specification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Deciding priorities to achieve the service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Meeting </a:t>
            </a:r>
            <a:r>
              <a:rPr lang="en-US" altLang="en-US" sz="2600" dirty="0"/>
              <a:t>purchaser requirements within the contract terms and budget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Monitoring </a:t>
            </a:r>
            <a:r>
              <a:rPr lang="en-US" altLang="en-US" sz="2600" dirty="0"/>
              <a:t>the service delivery performance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Development </a:t>
            </a:r>
            <a:r>
              <a:rPr lang="en-US" altLang="en-US" sz="2600" dirty="0"/>
              <a:t>and implementation of agreed procedures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 smtClean="0"/>
              <a:t>Providing </a:t>
            </a:r>
            <a:r>
              <a:rPr lang="en-US" altLang="en-US" sz="2600" dirty="0"/>
              <a:t>information as required by the contract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066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8707" y="91546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Roles, Relationships, and Responsibilities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55443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chemeClr val="accent1"/>
                </a:solidFill>
              </a:rPr>
              <a:t>Relationships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>
                <a:solidFill>
                  <a:schemeClr val="accent1"/>
                </a:solidFill>
              </a:rPr>
              <a:t>Rules and Procedures</a:t>
            </a:r>
            <a:r>
              <a:rPr lang="en-US" altLang="en-US" sz="2600" dirty="0"/>
              <a:t>. The establishment, from the outset, of transparent procedures </a:t>
            </a:r>
            <a:r>
              <a:rPr lang="en-US" altLang="en-US" sz="2600" dirty="0" smtClean="0"/>
              <a:t>will enhance </a:t>
            </a:r>
            <a:r>
              <a:rPr lang="en-US" altLang="en-US" sz="2600" dirty="0"/>
              <a:t>contract management while reducing the disruption that problems may generate.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While some will relate to the routine contract management activities, others will </a:t>
            </a:r>
            <a:r>
              <a:rPr lang="en-US" altLang="en-US" sz="2600" dirty="0" smtClean="0"/>
              <a:t>operate when </a:t>
            </a:r>
            <a:r>
              <a:rPr lang="en-US" altLang="en-US" sz="2600" dirty="0"/>
              <a:t>needed</a:t>
            </a:r>
            <a:r>
              <a:rPr lang="en-US" altLang="en-US" sz="2600" dirty="0" smtClean="0"/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Effective implementation of a project will be reliant upon the relationships between </a:t>
            </a:r>
            <a:r>
              <a:rPr lang="en-US" altLang="en-US" sz="2600" dirty="0" smtClean="0"/>
              <a:t>the parties</a:t>
            </a:r>
            <a:r>
              <a:rPr lang="en-US" altLang="en-US" sz="2600" dirty="0"/>
              <a:t>, not necessarily on the contract or role definition. Further, it is crucial that </a:t>
            </a:r>
            <a:r>
              <a:rPr lang="en-US" altLang="en-US" sz="2600" dirty="0" smtClean="0"/>
              <a:t>these relationships </a:t>
            </a:r>
            <a:r>
              <a:rPr lang="en-US" altLang="en-US" sz="2600" dirty="0"/>
              <a:t>be established at the outset, continually reviewed, and actively managed. </a:t>
            </a:r>
            <a:r>
              <a:rPr lang="en-US" altLang="en-US" sz="2600" dirty="0" smtClean="0"/>
              <a:t>Relationships need </a:t>
            </a:r>
            <a:r>
              <a:rPr lang="en-US" altLang="en-US" sz="2600" dirty="0"/>
              <a:t>to be balanced between, on the one hand, flexibility and openness, and </a:t>
            </a:r>
            <a:r>
              <a:rPr lang="en-US" altLang="en-US" sz="2600" dirty="0" smtClean="0"/>
              <a:t>on the </a:t>
            </a:r>
            <a:r>
              <a:rPr lang="en-US" altLang="en-US" sz="2600" dirty="0"/>
              <a:t>other, professionalism and businesslike behavior.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7"/>
            <a:ext cx="1518965" cy="9456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4710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Roles, Relationships, and Responsibilities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57547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dirty="0"/>
              <a:t>Ideally, the allocation of risk between the parties should be based upon the following: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Managerial </a:t>
            </a:r>
            <a:r>
              <a:rPr lang="en-US" altLang="en-US" sz="2600" b="1" dirty="0">
                <a:solidFill>
                  <a:schemeClr val="accent1"/>
                </a:solidFill>
              </a:rPr>
              <a:t>principals</a:t>
            </a:r>
            <a:r>
              <a:rPr lang="en-US" altLang="en-US" sz="2600" dirty="0"/>
              <a:t>. A satisfactory completion of a project is more likely to be </a:t>
            </a:r>
            <a:r>
              <a:rPr lang="en-US" altLang="en-US" sz="2600" dirty="0" smtClean="0"/>
              <a:t>achieved through </a:t>
            </a:r>
            <a:r>
              <a:rPr lang="en-US" altLang="en-US" sz="2600" dirty="0"/>
              <a:t>effective planning and supervision rather than requiring guarantees and </a:t>
            </a:r>
            <a:r>
              <a:rPr lang="en-US" altLang="en-US" sz="2600" dirty="0" smtClean="0"/>
              <a:t>imposing rights </a:t>
            </a:r>
            <a:r>
              <a:rPr lang="en-US" altLang="en-US" sz="2600" dirty="0"/>
              <a:t>to damages for default.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Commercial </a:t>
            </a:r>
            <a:r>
              <a:rPr lang="en-US" altLang="en-US" sz="2600" b="1" dirty="0">
                <a:solidFill>
                  <a:schemeClr val="accent1"/>
                </a:solidFill>
              </a:rPr>
              <a:t>principles</a:t>
            </a:r>
            <a:r>
              <a:rPr lang="en-US" altLang="en-US" sz="2600" dirty="0"/>
              <a:t>: A risk should be borne by the party best able, economically, </a:t>
            </a:r>
            <a:r>
              <a:rPr lang="en-US" altLang="en-US" sz="2600" dirty="0" smtClean="0"/>
              <a:t>to control</a:t>
            </a:r>
            <a:r>
              <a:rPr lang="en-US" altLang="en-US" sz="2600" dirty="0"/>
              <a:t>, manage, or insure against its consequences.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 smtClean="0">
                <a:solidFill>
                  <a:schemeClr val="accent1"/>
                </a:solidFill>
              </a:rPr>
              <a:t>Legal </a:t>
            </a:r>
            <a:r>
              <a:rPr lang="en-US" altLang="en-US" sz="2600" b="1" dirty="0">
                <a:solidFill>
                  <a:schemeClr val="accent1"/>
                </a:solidFill>
              </a:rPr>
              <a:t>principles</a:t>
            </a:r>
            <a:r>
              <a:rPr lang="en-US" altLang="en-US" sz="2600" dirty="0"/>
              <a:t>: Unfair contract terms, for example, penalties may not be enforceable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6423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Time, Payment, and Change Provisions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34243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chemeClr val="accent1"/>
                </a:solidFill>
              </a:rPr>
              <a:t>Time Issues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/>
              <a:t>Commencement</a:t>
            </a:r>
            <a:r>
              <a:rPr lang="en-US" altLang="en-US" sz="2600" dirty="0"/>
              <a:t>. Contracts include a date for commencement of the project, usually </a:t>
            </a:r>
            <a:r>
              <a:rPr lang="en-US" altLang="en-US" sz="2600" dirty="0" smtClean="0"/>
              <a:t>determined by </a:t>
            </a:r>
            <a:r>
              <a:rPr lang="en-US" altLang="en-US" sz="2600" dirty="0"/>
              <a:t>the purchaser or by negotiation between the parties. The commencement </a:t>
            </a:r>
            <a:r>
              <a:rPr lang="en-US" altLang="en-US" sz="2600" dirty="0" smtClean="0"/>
              <a:t>date should </a:t>
            </a:r>
            <a:r>
              <a:rPr lang="en-US" altLang="en-US" sz="2600" dirty="0"/>
              <a:t>be set so that it enables the supplier to mobilize resources. Further, contracts </a:t>
            </a:r>
            <a:r>
              <a:rPr lang="en-US" altLang="en-US" sz="2600" dirty="0" smtClean="0"/>
              <a:t>should determine </a:t>
            </a:r>
            <a:r>
              <a:rPr lang="en-US" altLang="en-US" sz="2600" dirty="0"/>
              <a:t>what happens in the event of the purchaser failing to provide access to a site </a:t>
            </a:r>
            <a:r>
              <a:rPr lang="en-US" altLang="en-US" sz="2600" dirty="0" smtClean="0"/>
              <a:t>or make </a:t>
            </a:r>
            <a:r>
              <a:rPr lang="en-US" altLang="en-US" sz="2600" dirty="0"/>
              <a:t>available plant, service, or any other resources required under the contract, as </a:t>
            </a:r>
            <a:r>
              <a:rPr lang="en-US" altLang="en-US" sz="2600" dirty="0" smtClean="0"/>
              <a:t>such failure </a:t>
            </a:r>
            <a:r>
              <a:rPr lang="en-US" altLang="en-US" sz="2600" dirty="0"/>
              <a:t>could frustrate the contract</a:t>
            </a:r>
            <a:r>
              <a:rPr lang="en-US" altLang="en-US" sz="2600" dirty="0" smtClean="0"/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600" b="1" dirty="0"/>
              <a:t>Schedule.</a:t>
            </a:r>
            <a:r>
              <a:rPr lang="en-US" altLang="en-US" sz="2600" dirty="0"/>
              <a:t> Generally, contracts include statements regarding the progress of the project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0347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Time, Payment, and Change Provisions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367900"/>
            <a:ext cx="8491538" cy="4791075"/>
          </a:xfrm>
        </p:spPr>
        <p:txBody>
          <a:bodyPr>
            <a:noAutofit/>
          </a:bodyPr>
          <a:lstStyle/>
          <a:p>
            <a:pPr algn="just"/>
            <a:r>
              <a:rPr lang="en-US" b="1" dirty="0"/>
              <a:t>Suspension</a:t>
            </a:r>
            <a:r>
              <a:rPr lang="en-US" b="1" i="1" dirty="0"/>
              <a:t>. </a:t>
            </a:r>
            <a:r>
              <a:rPr lang="en-US" dirty="0"/>
              <a:t>Contracts can include provisions that enable the purchaser to suspend </a:t>
            </a:r>
            <a:r>
              <a:rPr lang="en-US" dirty="0" smtClean="0"/>
              <a:t>the project.</a:t>
            </a:r>
          </a:p>
          <a:p>
            <a:pPr marL="0" indent="0" algn="just">
              <a:buNone/>
            </a:pPr>
            <a:endParaRPr lang="en-US" dirty="0" smtClean="0"/>
          </a:p>
          <a:p>
            <a:pPr algn="just"/>
            <a:r>
              <a:rPr lang="en-US" altLang="en-US" b="1" dirty="0"/>
              <a:t>Completion</a:t>
            </a:r>
            <a:r>
              <a:rPr lang="en-US" altLang="en-US" dirty="0"/>
              <a:t>. Usually purchasers specify a completion date or alternatively the number </a:t>
            </a:r>
            <a:r>
              <a:rPr lang="en-US" altLang="en-US" dirty="0" smtClean="0"/>
              <a:t>of calendar </a:t>
            </a:r>
            <a:r>
              <a:rPr lang="en-US" altLang="en-US" dirty="0"/>
              <a:t>or working days authorized for executing the work. Failure to complete a </a:t>
            </a:r>
            <a:r>
              <a:rPr lang="en-US" altLang="en-US" dirty="0" smtClean="0"/>
              <a:t>project within </a:t>
            </a:r>
            <a:r>
              <a:rPr lang="en-US" altLang="en-US" dirty="0"/>
              <a:t>this stipulated time limit can be grounds for a significant dispute between the parties.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736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Time, Payment, and Change Provisions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34243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/>
                </a:solidFill>
              </a:rPr>
              <a:t>Payment </a:t>
            </a:r>
            <a:r>
              <a:rPr lang="en-US" b="1" dirty="0" smtClean="0">
                <a:solidFill>
                  <a:schemeClr val="accent1"/>
                </a:solidFill>
              </a:rPr>
              <a:t>Provisions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/>
              <a:t>Fixed-Price Terms of Payment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 smtClean="0"/>
              <a:t>Advance Payments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/>
              <a:t>Milestone and Planned Progress </a:t>
            </a:r>
            <a:r>
              <a:rPr lang="en-US" altLang="en-US" b="1" dirty="0" smtClean="0"/>
              <a:t>Payments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/>
              <a:t>Payment Based upon Agreed Rates</a:t>
            </a:r>
            <a:endParaRPr lang="en-US" altLang="en-US" b="1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330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Time, Payment, and Change Provisions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34243"/>
            <a:ext cx="8491538" cy="4791075"/>
          </a:xfrm>
        </p:spPr>
        <p:txBody>
          <a:bodyPr>
            <a:noAutofit/>
          </a:bodyPr>
          <a:lstStyle/>
          <a:p>
            <a:r>
              <a:rPr lang="en-US" b="1" dirty="0"/>
              <a:t>Contract Price Adjustment/Price </a:t>
            </a:r>
            <a:r>
              <a:rPr lang="en-US" b="1" dirty="0" smtClean="0"/>
              <a:t>Fluctuations/Variation </a:t>
            </a:r>
            <a:r>
              <a:rPr lang="en-US" b="1" dirty="0"/>
              <a:t>of Price. </a:t>
            </a:r>
            <a:endParaRPr lang="en-US" b="1" dirty="0" smtClean="0"/>
          </a:p>
          <a:p>
            <a:pPr algn="just"/>
            <a:r>
              <a:rPr lang="en-US" dirty="0" smtClean="0"/>
              <a:t>Contracts </a:t>
            </a:r>
            <a:r>
              <a:rPr lang="en-US" dirty="0"/>
              <a:t>can </a:t>
            </a:r>
            <a:r>
              <a:rPr lang="en-US" dirty="0" smtClean="0"/>
              <a:t>include terms </a:t>
            </a:r>
            <a:r>
              <a:rPr lang="en-US" dirty="0"/>
              <a:t>for reimbursing suppliers for escalation of their costs as a result of </a:t>
            </a:r>
            <a:r>
              <a:rPr lang="en-US" dirty="0" smtClean="0"/>
              <a:t>inflation</a:t>
            </a:r>
            <a:r>
              <a:rPr lang="en-US" dirty="0"/>
              <a:t>	</a:t>
            </a:r>
            <a:r>
              <a:rPr lang="en-US" dirty="0" smtClean="0"/>
              <a:t>	    </a:t>
            </a:r>
          </a:p>
          <a:p>
            <a:pPr algn="just"/>
            <a:r>
              <a:rPr lang="en-US" b="1" dirty="0" smtClean="0">
                <a:solidFill>
                  <a:schemeClr val="accent1"/>
                </a:solidFill>
              </a:rPr>
              <a:t>for example</a:t>
            </a:r>
            <a:r>
              <a:rPr lang="en-US" dirty="0"/>
              <a:t>, a clause that allows a contractor to raise prices in line with a pre-agreed index.</a:t>
            </a:r>
          </a:p>
          <a:p>
            <a:pPr algn="just"/>
            <a:r>
              <a:rPr lang="en-US" dirty="0"/>
              <a:t>Such terms have the potential advantage that suppliers have to attempt to forecast </a:t>
            </a:r>
            <a:r>
              <a:rPr lang="en-US" dirty="0" smtClean="0"/>
              <a:t>inflation rates</a:t>
            </a:r>
            <a:r>
              <a:rPr lang="en-US" dirty="0"/>
              <a:t>, which may result in the submission of higher prices; however, a disadvantage </a:t>
            </a:r>
            <a:r>
              <a:rPr lang="en-US" dirty="0" smtClean="0"/>
              <a:t>for purchasers </a:t>
            </a:r>
            <a:r>
              <a:rPr lang="en-US" dirty="0"/>
              <a:t>is that they generate uncertainty over the final project cost.</a:t>
            </a:r>
            <a:endParaRPr lang="en-US" altLang="en-US" sz="2600" b="1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9644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Remedies for Breach of Contract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234243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dirty="0"/>
              <a:t>Contracts need to incorporate provisions to manage the consequences of default by </a:t>
            </a:r>
            <a:r>
              <a:rPr lang="en-US" dirty="0" smtClean="0"/>
              <a:t>either party.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b="1" dirty="0">
                <a:solidFill>
                  <a:schemeClr val="accent1"/>
                </a:solidFill>
              </a:rPr>
              <a:t>Performance Indicators (PI)</a:t>
            </a:r>
          </a:p>
          <a:p>
            <a:pPr marL="0" indent="0" algn="just">
              <a:buNone/>
            </a:pPr>
            <a:r>
              <a:rPr lang="en-US" altLang="en-US" dirty="0"/>
              <a:t>The contract should contain appropriate and achievable performance indicators. While </a:t>
            </a:r>
            <a:r>
              <a:rPr lang="en-US" altLang="en-US" dirty="0" smtClean="0"/>
              <a:t>it is </a:t>
            </a:r>
            <a:r>
              <a:rPr lang="en-US" altLang="en-US" dirty="0"/>
              <a:t>essential to include the general principles of performance indicators within the bid documentation</a:t>
            </a:r>
            <a:r>
              <a:rPr lang="en-US" altLang="en-US" dirty="0" smtClean="0"/>
              <a:t>, the </a:t>
            </a:r>
            <a:r>
              <a:rPr lang="en-US" altLang="en-US" dirty="0"/>
              <a:t>actual indicators are often determined during the contract negotiation </a:t>
            </a:r>
            <a:r>
              <a:rPr lang="en-US" altLang="en-US" dirty="0" smtClean="0"/>
              <a:t>stage with </a:t>
            </a:r>
            <a:r>
              <a:rPr lang="en-US" altLang="en-US" dirty="0"/>
              <a:t>the preferred supplier—that is, before the contract price is agreed and the </a:t>
            </a:r>
            <a:r>
              <a:rPr lang="en-US" altLang="en-US" dirty="0" smtClean="0"/>
              <a:t>contract signed</a:t>
            </a:r>
            <a:r>
              <a:rPr lang="en-US" altLang="en-US" dirty="0"/>
              <a:t>.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481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Remedies for Breach of Contract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90880"/>
            <a:ext cx="8491538" cy="4791075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chemeClr val="accent1"/>
                </a:solidFill>
              </a:rPr>
              <a:t>Liquidated Damages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sz="2700" dirty="0"/>
              <a:t>Where it is possible to derive a preestimate of the loss to be suffered under certain circumstances</a:t>
            </a:r>
            <a:r>
              <a:rPr lang="en-US" sz="2700" dirty="0" smtClean="0"/>
              <a:t>, it </a:t>
            </a:r>
            <a:r>
              <a:rPr lang="en-US" sz="2700" dirty="0"/>
              <a:t>is generally prudent to incorporate liquidated damages into the contract. </a:t>
            </a:r>
            <a:r>
              <a:rPr lang="en-US" sz="2700" dirty="0" smtClean="0"/>
              <a:t>Liquidated damages</a:t>
            </a:r>
            <a:r>
              <a:rPr lang="en-US" sz="2700" dirty="0"/>
              <a:t>, however, should be a bona fide preestimate of the loss in the given situation</a:t>
            </a:r>
            <a:r>
              <a:rPr lang="en-US" sz="2700" dirty="0" smtClean="0"/>
              <a:t>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b="1" dirty="0">
                <a:solidFill>
                  <a:schemeClr val="accent1"/>
                </a:solidFill>
              </a:rPr>
              <a:t>Termination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altLang="en-US" sz="2700" dirty="0"/>
              <a:t>Under certain circumstances a contract may need to be terminated. As this action </a:t>
            </a:r>
            <a:r>
              <a:rPr lang="en-US" altLang="en-US" sz="2700" dirty="0" smtClean="0"/>
              <a:t>results in </a:t>
            </a:r>
            <a:r>
              <a:rPr lang="en-US" altLang="en-US" sz="2700" dirty="0"/>
              <a:t>a lose-lose situation, it is generally only used as a last resort, due, usually, to the </a:t>
            </a:r>
            <a:r>
              <a:rPr lang="en-US" altLang="en-US" sz="2700" dirty="0" smtClean="0"/>
              <a:t>unacceptable performance </a:t>
            </a:r>
            <a:r>
              <a:rPr lang="en-US" altLang="en-US" sz="2700" dirty="0"/>
              <a:t>of the supplier. However, other exceptional circumstances include </a:t>
            </a:r>
            <a:r>
              <a:rPr lang="en-US" altLang="en-US" sz="2700" dirty="0" smtClean="0"/>
              <a:t>a change </a:t>
            </a:r>
            <a:r>
              <a:rPr lang="en-US" altLang="en-US" sz="2700" dirty="0"/>
              <a:t>in government machinery, a change of policy, or a change in user needs.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9478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Dispute Resolution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90880"/>
            <a:ext cx="8491538" cy="4791075"/>
          </a:xfrm>
        </p:spPr>
        <p:txBody>
          <a:bodyPr>
            <a:noAutofit/>
          </a:bodyPr>
          <a:lstStyle/>
          <a:p>
            <a:pPr algn="just"/>
            <a:r>
              <a:rPr lang="en-US" dirty="0"/>
              <a:t>Problems can arise when implementing contracts regardless of the relationship between </a:t>
            </a:r>
            <a:r>
              <a:rPr lang="en-US" dirty="0" smtClean="0"/>
              <a:t>the parties </a:t>
            </a:r>
            <a:r>
              <a:rPr lang="en-US" dirty="0"/>
              <a:t>and the type of project. In addition to those mentioned earlier, problems can </a:t>
            </a:r>
            <a:r>
              <a:rPr lang="en-US" dirty="0" smtClean="0"/>
              <a:t>arise as </a:t>
            </a:r>
            <a:r>
              <a:rPr lang="en-US" dirty="0"/>
              <a:t>a result of one or both of the parties having conflicting objectives; failing to </a:t>
            </a:r>
            <a:r>
              <a:rPr lang="en-US" dirty="0" smtClean="0"/>
              <a:t>anticipate significant </a:t>
            </a:r>
            <a:r>
              <a:rPr lang="en-US" dirty="0"/>
              <a:t>risks or variations; failing to consult; making erroneous assumptions; and, at </a:t>
            </a:r>
            <a:r>
              <a:rPr lang="en-US" dirty="0" smtClean="0"/>
              <a:t>a basic </a:t>
            </a:r>
            <a:r>
              <a:rPr lang="en-US" dirty="0"/>
              <a:t>level, making a mistake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A major role of the project manager and, therefore, contract management is </a:t>
            </a:r>
            <a:r>
              <a:rPr lang="en-US" dirty="0" smtClean="0"/>
              <a:t>predicting potential </a:t>
            </a:r>
            <a:r>
              <a:rPr lang="en-US" dirty="0"/>
              <a:t>difficulties in implementing the project to prevent problems turning into disputes.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6184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168551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 smtClean="0">
                <a:solidFill>
                  <a:srgbClr val="0070C0"/>
                </a:solidFill>
              </a:rPr>
              <a:t>Conclusions</a:t>
            </a:r>
            <a:endParaRPr lang="en-GB" altLang="en-US" sz="3200" b="1" dirty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9125" y="1190880"/>
            <a:ext cx="8491538" cy="4791075"/>
          </a:xfrm>
        </p:spPr>
        <p:txBody>
          <a:bodyPr>
            <a:noAutofit/>
          </a:bodyPr>
          <a:lstStyle/>
          <a:p>
            <a:pPr algn="just"/>
            <a:r>
              <a:rPr lang="en-US" b="1" dirty="0">
                <a:solidFill>
                  <a:schemeClr val="accent1"/>
                </a:solidFill>
              </a:rPr>
              <a:t>A contract</a:t>
            </a:r>
            <a:r>
              <a:rPr lang="en-US" dirty="0"/>
              <a:t>, </a:t>
            </a:r>
            <a:r>
              <a:rPr lang="en-US" dirty="0" smtClean="0"/>
              <a:t>should </a:t>
            </a:r>
            <a:r>
              <a:rPr lang="en-US" dirty="0"/>
              <a:t>be designed to be the basis </a:t>
            </a:r>
            <a:r>
              <a:rPr lang="en-US" dirty="0" smtClean="0"/>
              <a:t>for successful </a:t>
            </a:r>
            <a:r>
              <a:rPr lang="en-US" dirty="0"/>
              <a:t>project management: being right in principle </a:t>
            </a:r>
            <a:r>
              <a:rPr lang="en-US" dirty="0" smtClean="0"/>
              <a:t>(contract strategy</a:t>
            </a:r>
            <a:r>
              <a:rPr lang="en-US" dirty="0"/>
              <a:t>) and right in </a:t>
            </a:r>
            <a:r>
              <a:rPr lang="en-US" dirty="0" smtClean="0"/>
              <a:t>detail (</a:t>
            </a:r>
            <a:r>
              <a:rPr lang="en-US" dirty="0"/>
              <a:t>contract terms</a:t>
            </a:r>
            <a:r>
              <a:rPr lang="en-US" dirty="0" smtClean="0"/>
              <a:t>).</a:t>
            </a:r>
          </a:p>
          <a:p>
            <a:pPr algn="just"/>
            <a:r>
              <a:rPr lang="en-US" altLang="en-US" sz="2700" b="1" dirty="0"/>
              <a:t>To summarize</a:t>
            </a:r>
            <a:r>
              <a:rPr lang="en-US" altLang="en-US" sz="2700" dirty="0"/>
              <a:t>, a good contract stipulates what, where, and when something is to </a:t>
            </a:r>
            <a:r>
              <a:rPr lang="en-US" altLang="en-US" sz="2700" dirty="0" smtClean="0"/>
              <a:t>be provided</a:t>
            </a:r>
            <a:r>
              <a:rPr lang="en-US" altLang="en-US" sz="2700" dirty="0"/>
              <a:t>; identifies the supplier and purchaser; defines various roles, relationships, and responsibilities</a:t>
            </a:r>
            <a:r>
              <a:rPr lang="en-US" altLang="en-US" sz="2700" dirty="0" smtClean="0"/>
              <a:t>; sets </a:t>
            </a:r>
            <a:r>
              <a:rPr lang="en-US" altLang="en-US" sz="2700" dirty="0"/>
              <a:t>standards; deals with issues of time, payment, and change; provides </a:t>
            </a:r>
            <a:r>
              <a:rPr lang="en-US" altLang="en-US" sz="2700" dirty="0" smtClean="0"/>
              <a:t>remedies for </a:t>
            </a:r>
            <a:r>
              <a:rPr lang="en-US" altLang="en-US" sz="2700" dirty="0"/>
              <a:t>breach of contract; covers the issues of bonds, guarantees, and insurances; </a:t>
            </a:r>
            <a:r>
              <a:rPr lang="en-US" altLang="en-US" sz="2700" dirty="0" smtClean="0"/>
              <a:t>and contains </a:t>
            </a:r>
            <a:r>
              <a:rPr lang="en-US" altLang="en-US" sz="2700" dirty="0"/>
              <a:t>mechanisms for the submission of claims and the resolution of disputes. Further</a:t>
            </a:r>
            <a:r>
              <a:rPr lang="en-US" altLang="en-US" sz="2700" dirty="0" smtClean="0"/>
              <a:t>, effective </a:t>
            </a:r>
            <a:r>
              <a:rPr lang="en-US" altLang="en-US" sz="2700" dirty="0"/>
              <a:t>contracts require flexibility, clarity, and simplicity, and should stimulate good management.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9103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65059" y="-2839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B</a:t>
            </a:r>
            <a:r>
              <a:rPr lang="en-GB" altLang="en-US" sz="3200" b="1" dirty="0" smtClean="0">
                <a:solidFill>
                  <a:srgbClr val="0070C0"/>
                </a:solidFill>
              </a:rPr>
              <a:t>est Practices</a:t>
            </a:r>
            <a:endParaRPr lang="en-GB" altLang="en-US" sz="3200" b="1" dirty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02772" y="1115827"/>
            <a:ext cx="8997323" cy="4791075"/>
          </a:xfrm>
        </p:spPr>
        <p:txBody>
          <a:bodyPr>
            <a:noAutofit/>
          </a:bodyPr>
          <a:lstStyle/>
          <a:p>
            <a:pPr algn="just"/>
            <a:r>
              <a:rPr lang="en-US" b="1" dirty="0">
                <a:solidFill>
                  <a:schemeClr val="accent1"/>
                </a:solidFill>
              </a:rPr>
              <a:t>Planning the Contract</a:t>
            </a:r>
          </a:p>
          <a:p>
            <a:pPr algn="just"/>
            <a:r>
              <a:rPr lang="en-US" sz="2700" dirty="0" smtClean="0"/>
              <a:t>Select </a:t>
            </a:r>
            <a:r>
              <a:rPr lang="en-US" sz="2700" dirty="0"/>
              <a:t>suppliers that will best serve the interests of the project.</a:t>
            </a:r>
          </a:p>
          <a:p>
            <a:pPr algn="just"/>
            <a:r>
              <a:rPr lang="en-US" sz="2700" dirty="0" smtClean="0"/>
              <a:t>Understand </a:t>
            </a:r>
            <a:r>
              <a:rPr lang="en-US" sz="2700" dirty="0"/>
              <a:t>how a contract is formed and how it can be discharged.</a:t>
            </a:r>
          </a:p>
          <a:p>
            <a:pPr algn="just"/>
            <a:r>
              <a:rPr lang="en-US" sz="2700" dirty="0" smtClean="0"/>
              <a:t>Choose </a:t>
            </a:r>
            <a:r>
              <a:rPr lang="en-US" sz="2700" dirty="0"/>
              <a:t>the terms of a contract logically, taking into account the nature of the work, </a:t>
            </a:r>
            <a:r>
              <a:rPr lang="en-US" sz="2700" dirty="0" smtClean="0"/>
              <a:t>its certainty</a:t>
            </a:r>
            <a:r>
              <a:rPr lang="en-US" sz="2700" dirty="0"/>
              <a:t>, its urgency, and the competence, objectives, and motivation of all parties.</a:t>
            </a:r>
          </a:p>
          <a:p>
            <a:pPr algn="just"/>
            <a:r>
              <a:rPr lang="en-US" sz="2700" dirty="0" smtClean="0"/>
              <a:t>Consider </a:t>
            </a:r>
            <a:r>
              <a:rPr lang="en-US" sz="2700" dirty="0"/>
              <a:t>how the contract will impact on other contracts and projects, and plan </a:t>
            </a:r>
            <a:r>
              <a:rPr lang="en-US" sz="2700" dirty="0" smtClean="0"/>
              <a:t>the coordination </a:t>
            </a:r>
            <a:r>
              <a:rPr lang="en-US" sz="2700" dirty="0"/>
              <a:t>of the work carried out under the contract in relation to existing </a:t>
            </a:r>
            <a:r>
              <a:rPr lang="en-US" sz="2700" dirty="0" smtClean="0"/>
              <a:t>facilities and </a:t>
            </a:r>
            <a:r>
              <a:rPr lang="en-US" sz="2700" dirty="0"/>
              <a:t>systems.</a:t>
            </a:r>
          </a:p>
          <a:p>
            <a:pPr algn="just"/>
            <a:r>
              <a:rPr lang="en-US" sz="2700" dirty="0" smtClean="0"/>
              <a:t>Plan</a:t>
            </a:r>
            <a:r>
              <a:rPr lang="en-US" sz="2700" dirty="0"/>
              <a:t>, before starting, how the contract will terminate.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2725" y="91546"/>
            <a:ext cx="1518965" cy="1166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9501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37763" y="91546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B</a:t>
            </a:r>
            <a:r>
              <a:rPr lang="en-GB" altLang="en-US" sz="3200" b="1" dirty="0" smtClean="0">
                <a:solidFill>
                  <a:srgbClr val="0070C0"/>
                </a:solidFill>
              </a:rPr>
              <a:t>est Practices</a:t>
            </a:r>
            <a:endParaRPr lang="en-GB" altLang="en-US" sz="3200" b="1" dirty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68539" y="1233305"/>
            <a:ext cx="9242983" cy="4791075"/>
          </a:xfrm>
        </p:spPr>
        <p:txBody>
          <a:bodyPr>
            <a:noAutofit/>
          </a:bodyPr>
          <a:lstStyle/>
          <a:p>
            <a:pPr algn="just"/>
            <a:r>
              <a:rPr lang="en-US" sz="2600" dirty="0"/>
              <a:t>Envisage what can go wrong, utilize risk management, and allocate risks to best </a:t>
            </a:r>
            <a:r>
              <a:rPr lang="en-US" sz="2600" dirty="0" smtClean="0"/>
              <a:t>motivate their </a:t>
            </a:r>
            <a:r>
              <a:rPr lang="en-US" sz="2600" dirty="0"/>
              <a:t>control.</a:t>
            </a:r>
          </a:p>
          <a:p>
            <a:pPr algn="just"/>
            <a:r>
              <a:rPr lang="en-US" sz="2600" dirty="0" smtClean="0"/>
              <a:t>Define </a:t>
            </a:r>
            <a:r>
              <a:rPr lang="en-US" sz="2600" dirty="0"/>
              <a:t>the obligations and rights of each party.</a:t>
            </a:r>
          </a:p>
          <a:p>
            <a:pPr algn="just"/>
            <a:r>
              <a:rPr lang="en-US" sz="2600" dirty="0" smtClean="0"/>
              <a:t>Specify </a:t>
            </a:r>
            <a:r>
              <a:rPr lang="en-US" sz="2600" dirty="0"/>
              <a:t>only what can be tested.</a:t>
            </a:r>
          </a:p>
          <a:p>
            <a:pPr algn="just"/>
            <a:r>
              <a:rPr lang="en-US" sz="2600" dirty="0" smtClean="0"/>
              <a:t>Agree </a:t>
            </a:r>
            <a:r>
              <a:rPr lang="en-US" sz="2600" dirty="0"/>
              <a:t>criteria for the assessment of satisfactory performance.</a:t>
            </a:r>
          </a:p>
          <a:p>
            <a:pPr algn="just"/>
            <a:r>
              <a:rPr lang="en-US" sz="2600" dirty="0" smtClean="0"/>
              <a:t>Determine </a:t>
            </a:r>
            <a:r>
              <a:rPr lang="en-US" sz="2600" dirty="0"/>
              <a:t>and incorporate effective payment terms.</a:t>
            </a:r>
          </a:p>
          <a:p>
            <a:pPr algn="just"/>
            <a:r>
              <a:rPr lang="en-US" sz="2600" dirty="0" smtClean="0"/>
              <a:t>Ultimately</a:t>
            </a:r>
            <a:r>
              <a:rPr lang="en-US" sz="2600" dirty="0"/>
              <a:t>, say what you mean and be clear about what you want</a:t>
            </a:r>
            <a:r>
              <a:rPr lang="en-US" sz="2600" dirty="0" smtClean="0"/>
              <a:t>.</a:t>
            </a:r>
          </a:p>
          <a:p>
            <a:pPr algn="just"/>
            <a:r>
              <a:rPr lang="en-US" altLang="en-US" sz="2600" dirty="0"/>
              <a:t>Control the contract through the appointment of a single manager, who has the </a:t>
            </a:r>
            <a:r>
              <a:rPr lang="en-US" altLang="en-US" sz="2600" dirty="0" smtClean="0"/>
              <a:t>authority to </a:t>
            </a:r>
            <a:r>
              <a:rPr lang="en-US" altLang="en-US" sz="2600" dirty="0"/>
              <a:t>decide how to avoid problems and has experience of the potential conflicts of </a:t>
            </a:r>
            <a:r>
              <a:rPr lang="en-US" altLang="en-US" sz="2600" dirty="0" smtClean="0"/>
              <a:t>interest that </a:t>
            </a:r>
            <a:r>
              <a:rPr lang="en-US" altLang="en-US" sz="2600" dirty="0"/>
              <a:t>can arise.</a:t>
            </a:r>
          </a:p>
          <a:p>
            <a:pPr algn="just"/>
            <a:r>
              <a:rPr lang="en-US" altLang="en-US" sz="2600" dirty="0" smtClean="0"/>
              <a:t>Determine </a:t>
            </a:r>
            <a:r>
              <a:rPr lang="en-US" altLang="en-US" sz="2600" dirty="0"/>
              <a:t>what power the suppliers’ manager really has over resources.</a:t>
            </a:r>
            <a:endParaRPr lang="en-US" altLang="en-US" sz="26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1355" y="91546"/>
            <a:ext cx="1760335" cy="8910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6490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637763" y="91546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lang="en-GB" altLang="en-US" sz="3200" b="1" dirty="0">
                <a:solidFill>
                  <a:srgbClr val="0070C0"/>
                </a:solidFill>
              </a:rPr>
              <a:t>B</a:t>
            </a:r>
            <a:r>
              <a:rPr lang="en-GB" altLang="en-US" sz="3200" b="1" dirty="0" smtClean="0">
                <a:solidFill>
                  <a:srgbClr val="0070C0"/>
                </a:solidFill>
              </a:rPr>
              <a:t>est Practices</a:t>
            </a:r>
            <a:endParaRPr lang="en-GB" altLang="en-US" sz="3200" b="1" dirty="0">
              <a:solidFill>
                <a:srgbClr val="0070C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68539" y="1233305"/>
            <a:ext cx="9242983" cy="4791075"/>
          </a:xfrm>
        </p:spPr>
        <p:txBody>
          <a:bodyPr>
            <a:noAutofit/>
          </a:bodyPr>
          <a:lstStyle/>
          <a:p>
            <a:pPr algn="just"/>
            <a:r>
              <a:rPr lang="en-US" sz="2700" dirty="0"/>
              <a:t>Scrutinize the contract and examine the obligations and rights of all parties.</a:t>
            </a:r>
          </a:p>
          <a:p>
            <a:pPr algn="just"/>
            <a:r>
              <a:rPr lang="en-US" sz="2700" dirty="0" smtClean="0"/>
              <a:t>Recognize </a:t>
            </a:r>
            <a:r>
              <a:rPr lang="en-US" sz="2700" dirty="0"/>
              <a:t>that, in the course of most contracts, objectives and priorities vary</a:t>
            </a:r>
            <a:r>
              <a:rPr lang="en-US" sz="2700" dirty="0" smtClean="0"/>
              <a:t>.</a:t>
            </a:r>
          </a:p>
          <a:p>
            <a:pPr algn="just"/>
            <a:r>
              <a:rPr lang="en-US" altLang="en-US" sz="2700" dirty="0"/>
              <a:t>Control variations and derive appropriate advantage from potential variations.</a:t>
            </a:r>
          </a:p>
          <a:p>
            <a:pPr algn="just"/>
            <a:r>
              <a:rPr lang="en-US" altLang="en-US" sz="2700" dirty="0" smtClean="0"/>
              <a:t>Keep </a:t>
            </a:r>
            <a:r>
              <a:rPr lang="en-US" altLang="en-US" sz="2700" dirty="0"/>
              <a:t>records and notes of reasons for decisions. Use routine headings.</a:t>
            </a:r>
          </a:p>
          <a:p>
            <a:pPr algn="just"/>
            <a:r>
              <a:rPr lang="en-US" altLang="en-US" sz="2700" dirty="0" smtClean="0"/>
              <a:t>Distinguish </a:t>
            </a:r>
            <a:r>
              <a:rPr lang="en-US" altLang="en-US" sz="2700" dirty="0"/>
              <a:t>between legal rights and project/commercial interests.</a:t>
            </a:r>
          </a:p>
          <a:p>
            <a:pPr algn="just"/>
            <a:r>
              <a:rPr lang="en-US" altLang="en-US" sz="2700" dirty="0" smtClean="0"/>
              <a:t>Finally</a:t>
            </a:r>
            <a:r>
              <a:rPr lang="en-US" altLang="en-US" sz="2700" dirty="0"/>
              <a:t>, realize that a contract should be a means to an end.</a:t>
            </a:r>
            <a:endParaRPr lang="en-US" altLang="en-US" sz="2700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1355" y="91546"/>
            <a:ext cx="1760335" cy="8910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5E5E750-62AD-0BCA-E666-1BCC9F0818B4}"/>
              </a:ext>
            </a:extLst>
          </p:cNvPr>
          <p:cNvSpPr/>
          <p:nvPr/>
        </p:nvSpPr>
        <p:spPr>
          <a:xfrm rot="16200000" flipV="1">
            <a:off x="-1516877" y="2878693"/>
            <a:ext cx="5058389" cy="176949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3873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2082158" y="1617734"/>
            <a:ext cx="1000598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Understand the meaning of contract management.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Describe the types of contracts.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Explaining the contracts parties.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Describe the contract terms and conditions.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Discuss the different remedies for breach of contract.</a:t>
            </a:r>
          </a:p>
          <a:p>
            <a:pPr marL="457200" indent="-457200">
              <a:buFont typeface="+mj-lt"/>
              <a:buAutoNum type="arabicPeriod"/>
            </a:pPr>
            <a:endParaRPr lang="en-US" sz="2800" dirty="0"/>
          </a:p>
          <a:p>
            <a:pPr marL="457200" indent="-457200">
              <a:buFont typeface="+mj-lt"/>
              <a:buAutoNum type="arabicPeriod"/>
            </a:pPr>
            <a:endParaRPr lang="en-US" sz="2800" dirty="0"/>
          </a:p>
          <a:p>
            <a:pPr marL="457200" indent="-457200">
              <a:buFont typeface="+mj-lt"/>
              <a:buAutoNum type="arabicPeriod"/>
            </a:pP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874843" y="305078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Summary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of Learning Objectives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78188" y="2946610"/>
            <a:ext cx="4924207" cy="176783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1883391" y="1655028"/>
            <a:ext cx="955343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lvl="0" algn="just">
              <a:defRPr/>
            </a:pPr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22011" y="2854202"/>
            <a:ext cx="4691183" cy="171961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9815</TotalTime>
  <Words>3507</Words>
  <Application>Microsoft Office PowerPoint</Application>
  <PresentationFormat>Widescreen</PresentationFormat>
  <Paragraphs>292</Paragraphs>
  <Slides>44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Arial Black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Contract management</vt:lpstr>
      <vt:lpstr>Types of Contracts</vt:lpstr>
      <vt:lpstr>Types of Contracts</vt:lpstr>
      <vt:lpstr>Contractual Issues</vt:lpstr>
      <vt:lpstr>Contracts</vt:lpstr>
      <vt:lpstr>Contract Management</vt:lpstr>
      <vt:lpstr>Contract Management</vt:lpstr>
      <vt:lpstr>Contract Management</vt:lpstr>
      <vt:lpstr>Contract Management</vt:lpstr>
      <vt:lpstr>Letters of Intent</vt:lpstr>
      <vt:lpstr>Subcontracts</vt:lpstr>
      <vt:lpstr>Subcontracts</vt:lpstr>
      <vt:lpstr>Contract Terms</vt:lpstr>
      <vt:lpstr>Contract Terms</vt:lpstr>
      <vt:lpstr>Conditions and Warranties</vt:lpstr>
      <vt:lpstr>Contract Strategy and Type</vt:lpstr>
      <vt:lpstr>Contract Strategy and Type</vt:lpstr>
      <vt:lpstr>Contract Strategy and Type</vt:lpstr>
      <vt:lpstr>Contract Strategy</vt:lpstr>
      <vt:lpstr>Contract Strategy</vt:lpstr>
      <vt:lpstr>Types of Contracts</vt:lpstr>
      <vt:lpstr>Point of Total Assumption</vt:lpstr>
      <vt:lpstr>Cost Reimbursable Contracts</vt:lpstr>
      <vt:lpstr>Roles, Relationships, and Responsibilities</vt:lpstr>
      <vt:lpstr>Roles, Relationships, and Responsibilities</vt:lpstr>
      <vt:lpstr>Roles, Relationships, and Responsibilities</vt:lpstr>
      <vt:lpstr>Roles, Relationships, and Responsibilities</vt:lpstr>
      <vt:lpstr>Time, Payment, and Change Provisions</vt:lpstr>
      <vt:lpstr>Time, Payment, and Change Provisions</vt:lpstr>
      <vt:lpstr>Time, Payment, and Change Provisions</vt:lpstr>
      <vt:lpstr>Time, Payment, and Change Provisions</vt:lpstr>
      <vt:lpstr>Remedies for Breach of Contract</vt:lpstr>
      <vt:lpstr>Remedies for Breach of Contract</vt:lpstr>
      <vt:lpstr>Dispute Resolution</vt:lpstr>
      <vt:lpstr>Conclusions</vt:lpstr>
      <vt:lpstr>Best Practices</vt:lpstr>
      <vt:lpstr>Best Practices</vt:lpstr>
      <vt:lpstr>Best Practices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289</cp:revision>
  <dcterms:modified xsi:type="dcterms:W3CDTF">2023-12-01T07:43:31Z</dcterms:modified>
</cp:coreProperties>
</file>