
<file path=[Content_Types].xml><?xml version="1.0" encoding="utf-8"?>
<Types xmlns="http://schemas.openxmlformats.org/package/2006/content-types">
  <Default Extension="png" ContentType="image/png"/>
  <Default Extension="svg" ContentType="image/svg+xml"/>
  <Default Extension="wma" ContentType="audio/x-ms-wma"/>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8" r:id="rId5"/>
  </p:sldMasterIdLst>
  <p:notesMasterIdLst>
    <p:notesMasterId r:id="rId28"/>
  </p:notesMasterIdLst>
  <p:sldIdLst>
    <p:sldId id="480" r:id="rId6"/>
    <p:sldId id="500" r:id="rId7"/>
    <p:sldId id="313" r:id="rId8"/>
    <p:sldId id="489" r:id="rId9"/>
    <p:sldId id="481" r:id="rId10"/>
    <p:sldId id="490" r:id="rId11"/>
    <p:sldId id="482" r:id="rId12"/>
    <p:sldId id="491" r:id="rId13"/>
    <p:sldId id="483" r:id="rId14"/>
    <p:sldId id="492" r:id="rId15"/>
    <p:sldId id="484" r:id="rId16"/>
    <p:sldId id="493" r:id="rId17"/>
    <p:sldId id="485" r:id="rId18"/>
    <p:sldId id="494" r:id="rId19"/>
    <p:sldId id="486" r:id="rId20"/>
    <p:sldId id="495" r:id="rId21"/>
    <p:sldId id="487" r:id="rId22"/>
    <p:sldId id="496" r:id="rId23"/>
    <p:sldId id="488" r:id="rId24"/>
    <p:sldId id="497" r:id="rId25"/>
    <p:sldId id="501" r:id="rId26"/>
    <p:sldId id="349"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0"/>
            <p14:sldId id="313"/>
            <p14:sldId id="489"/>
            <p14:sldId id="481"/>
            <p14:sldId id="490"/>
            <p14:sldId id="482"/>
            <p14:sldId id="491"/>
            <p14:sldId id="483"/>
            <p14:sldId id="492"/>
            <p14:sldId id="484"/>
            <p14:sldId id="493"/>
            <p14:sldId id="485"/>
            <p14:sldId id="494"/>
            <p14:sldId id="486"/>
            <p14:sldId id="495"/>
            <p14:sldId id="487"/>
            <p14:sldId id="496"/>
            <p14:sldId id="488"/>
            <p14:sldId id="497"/>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413"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883075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511643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4095955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4454089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63134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4389464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787847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08994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95639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1/13/2026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1/13/2026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1/13/2026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1/13/2026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1/13/2026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1/13/2026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1/13/2026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26275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85652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158323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9657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44087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616275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594293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8934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46267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6780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36778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0793627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5235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14434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643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19043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1132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68153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theme" Target="../theme/theme2.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1/13/2026</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1/13/2026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75764086"/>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8.xml"/><Relationship Id="rId7" Type="http://schemas.openxmlformats.org/officeDocument/2006/relationships/image" Target="../media/image4.pn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3.wma"/><Relationship Id="rId1" Type="http://schemas.microsoft.com/office/2007/relationships/media" Target="../media/media3.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wma"/><Relationship Id="rId1" Type="http://schemas.microsoft.com/office/2007/relationships/media" Target="../media/media4.wma"/><Relationship Id="rId5" Type="http://schemas.openxmlformats.org/officeDocument/2006/relationships/image" Target="../media/image4.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5.wma"/><Relationship Id="rId1" Type="http://schemas.microsoft.com/office/2007/relationships/media" Target="../media/media5.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wma"/><Relationship Id="rId1" Type="http://schemas.microsoft.com/office/2007/relationships/media" Target="../media/media6.wma"/><Relationship Id="rId5" Type="http://schemas.openxmlformats.org/officeDocument/2006/relationships/image" Target="../media/image4.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7.wma"/><Relationship Id="rId1" Type="http://schemas.microsoft.com/office/2007/relationships/media" Target="../media/media7.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wma"/><Relationship Id="rId1" Type="http://schemas.microsoft.com/office/2007/relationships/media" Target="../media/media8.wma"/><Relationship Id="rId5" Type="http://schemas.openxmlformats.org/officeDocument/2006/relationships/image" Target="../media/image4.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9.wma"/><Relationship Id="rId1" Type="http://schemas.microsoft.com/office/2007/relationships/media" Target="../media/media9.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0.wma"/><Relationship Id="rId1" Type="http://schemas.microsoft.com/office/2007/relationships/media" Target="../media/media10.wma"/><Relationship Id="rId5" Type="http://schemas.openxmlformats.org/officeDocument/2006/relationships/image" Target="../media/image4.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11.wma"/><Relationship Id="rId1" Type="http://schemas.microsoft.com/office/2007/relationships/media" Target="../media/media11.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6.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2.wma"/><Relationship Id="rId1" Type="http://schemas.microsoft.com/office/2007/relationships/media" Target="../media/media12.wma"/><Relationship Id="rId5" Type="http://schemas.openxmlformats.org/officeDocument/2006/relationships/image" Target="../media/image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13.wma"/><Relationship Id="rId1" Type="http://schemas.microsoft.com/office/2007/relationships/media" Target="../media/media13.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7.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4.wma"/><Relationship Id="rId1" Type="http://schemas.microsoft.com/office/2007/relationships/media" Target="../media/media14.wma"/><Relationship Id="rId5" Type="http://schemas.openxmlformats.org/officeDocument/2006/relationships/image" Target="../media/image4.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15.wma"/><Relationship Id="rId1" Type="http://schemas.microsoft.com/office/2007/relationships/media" Target="../media/media15.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8.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6.wma"/><Relationship Id="rId1" Type="http://schemas.microsoft.com/office/2007/relationships/media" Target="../media/media16.wma"/><Relationship Id="rId5" Type="http://schemas.openxmlformats.org/officeDocument/2006/relationships/image" Target="../media/image4.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17.wma"/><Relationship Id="rId1" Type="http://schemas.microsoft.com/office/2007/relationships/media" Target="../media/media17.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9.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8.wma"/><Relationship Id="rId1" Type="http://schemas.microsoft.com/office/2007/relationships/media" Target="../media/media18.wma"/><Relationship Id="rId5" Type="http://schemas.openxmlformats.org/officeDocument/2006/relationships/image" Target="../media/image4.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19.wma"/><Relationship Id="rId1" Type="http://schemas.microsoft.com/office/2007/relationships/media" Target="../media/media19.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10.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0.wma"/><Relationship Id="rId1" Type="http://schemas.microsoft.com/office/2007/relationships/media" Target="../media/media20.wma"/><Relationship Id="rId5" Type="http://schemas.openxmlformats.org/officeDocument/2006/relationships/image" Target="../media/image4.png"/><Relationship Id="rId4" Type="http://schemas.openxmlformats.org/officeDocument/2006/relationships/image" Target="../media/image17.emf"/></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4.png"/><Relationship Id="rId2" Type="http://schemas.openxmlformats.org/officeDocument/2006/relationships/audio" Target="../media/media21.wma"/><Relationship Id="rId1" Type="http://schemas.microsoft.com/office/2007/relationships/media" Target="../media/media21.wma"/><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notesSlide" Target="../notesSlides/notesSlide11.xml"/></Relationships>
</file>

<file path=ppt/slides/_rels/slide2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4.xml"/><Relationship Id="rId7" Type="http://schemas.openxmlformats.org/officeDocument/2006/relationships/image" Target="../media/image20.png"/><Relationship Id="rId2" Type="http://schemas.openxmlformats.org/officeDocument/2006/relationships/audio" Target="../media/media22.wma"/><Relationship Id="rId1" Type="http://schemas.microsoft.com/office/2007/relationships/media" Target="../media/media22.wma"/><Relationship Id="rId6" Type="http://schemas.openxmlformats.org/officeDocument/2006/relationships/image" Target="../media/image19.svg"/><Relationship Id="rId5" Type="http://schemas.openxmlformats.org/officeDocument/2006/relationships/image" Target="../media/image19.png"/><Relationship Id="rId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Mumen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Thabet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363894" y="2386255"/>
            <a:ext cx="5570756"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Human Resources </a:t>
            </a:r>
          </a:p>
          <a:p>
            <a:r>
              <a:rPr lang="en-US" sz="3600" b="1" dirty="0">
                <a:solidFill>
                  <a:srgbClr val="00B0F0"/>
                </a:solidFill>
                <a:latin typeface="Times New Roman" panose="02020603050405020304" pitchFamily="18" charset="0"/>
                <a:cs typeface="Times New Roman" panose="02020603050405020304" pitchFamily="18" charset="0"/>
              </a:rPr>
              <a:t>Learning and Development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194617"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session </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spd="slow" p14:dur="2000" advTm="72796"/>
    </mc:Choice>
    <mc:Fallback>
      <p:transition spd="slow" advTm="727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t="8679" b="8679"/>
          <a:stretch>
            <a:fillRect/>
          </a:stretch>
        </p:blipFill>
        <p:spPr>
          <a:xfrm>
            <a:off x="1123060" y="1105201"/>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xmlns="" id="{FFBC9732-D32E-DCF9-3982-D4B68F971747}"/>
              </a:ext>
            </a:extLst>
          </p:cNvPr>
          <p:cNvSpPr/>
          <p:nvPr/>
        </p:nvSpPr>
        <p:spPr>
          <a:xfrm>
            <a:off x="1127760" y="4884389"/>
            <a:ext cx="4747323" cy="1725024"/>
          </a:xfrm>
          <a:prstGeom prst="rect">
            <a:avLst/>
          </a:prstGeom>
          <a:noFill/>
        </p:spPr>
        <p:txBody>
          <a:bodyPr wrap="square">
            <a:spAutoFit/>
          </a:bodyPr>
          <a:lstStyle/>
          <a:p>
            <a:pPr lvl="0" algn="just">
              <a:lnSpc>
                <a:spcPct val="120000"/>
              </a:lnSpc>
            </a:pPr>
            <a:r>
              <a:rPr lang="en-US" dirty="0">
                <a:latin typeface="Times New Roman" panose="02020603050405020304" pitchFamily="18" charset="0"/>
                <a:cs typeface="Times New Roman" panose="02020603050405020304" pitchFamily="18" charset="0"/>
              </a:rPr>
              <a:t>Training and Development in Human Resource Management is the process of acquiring knowledge, skills, and attitude that helps improve employees' job performance and enables future career growth. </a:t>
            </a:r>
            <a:endParaRPr kumimoji="0" lang="en-US" sz="1600" i="0" u="none" strike="noStrike" kern="1200" cap="none" spc="0" normalizeH="0" baseline="0" noProof="0" dirty="0">
              <a:ln>
                <a:noFill/>
              </a:ln>
              <a:solidFill>
                <a:prstClr val="black"/>
              </a:solidFill>
              <a:uLnTx/>
              <a:uFillTx/>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216579" y="900772"/>
            <a:ext cx="6096092" cy="107721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Introduction of Human Resource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Training and Development </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p:cNvPicPr>
            <a:picLocks noChangeAspect="1"/>
          </p:cNvPicPr>
          <p:nvPr/>
        </p:nvPicPr>
        <p:blipFill>
          <a:blip r:embed="rId6"/>
          <a:stretch>
            <a:fillRect/>
          </a:stretch>
        </p:blipFill>
        <p:spPr>
          <a:xfrm>
            <a:off x="4963447" y="1072800"/>
            <a:ext cx="1132553" cy="1116602"/>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621215956"/>
      </p:ext>
    </p:extLst>
  </p:cSld>
  <p:clrMapOvr>
    <a:masterClrMapping/>
  </p:clrMapOvr>
  <mc:AlternateContent xmlns:mc="http://schemas.openxmlformats.org/markup-compatibility/2006">
    <mc:Choice xmlns:p14="http://schemas.microsoft.com/office/powerpoint/2010/main" Requires="p14">
      <p:transition spd="slow" p14:dur="2000" advTm="66203"/>
    </mc:Choice>
    <mc:Fallback>
      <p:transition spd="slow" advTm="662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10" presetClass="entr" presetSubtype="0" fill="hold" grpId="0" nodeType="withEffect">
                                  <p:stCondLst>
                                    <p:cond delay="250"/>
                                  </p:stCondLst>
                                  <p:childTnLst>
                                    <p:set>
                                      <p:cBhvr>
                                        <p:cTn id="8" dur="1" fill="hold">
                                          <p:stCondLst>
                                            <p:cond delay="0"/>
                                          </p:stCondLst>
                                        </p:cTn>
                                        <p:tgtEl>
                                          <p:spTgt spid="26"/>
                                        </p:tgtEl>
                                        <p:attrNameLst>
                                          <p:attrName>style.visibility</p:attrName>
                                        </p:attrNameLst>
                                      </p:cBhvr>
                                      <p:to>
                                        <p:strVal val="visible"/>
                                      </p:to>
                                    </p:set>
                                    <p:animEffect transition="in" filter="fade">
                                      <p:cBhvr>
                                        <p:cTn id="9" dur="500"/>
                                        <p:tgtEl>
                                          <p:spTgt spid="26"/>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954107"/>
          </a:xfrm>
          <a:prstGeom prst="rect">
            <a:avLst/>
          </a:prstGeom>
          <a:noFill/>
        </p:spPr>
        <p:txBody>
          <a:bodyPr wrap="square" rtlCol="0">
            <a:spAutoFit/>
          </a:bodyPr>
          <a:lstStyle/>
          <a:p>
            <a:r>
              <a:rPr lang="en-US" sz="2800" b="1" dirty="0">
                <a:solidFill>
                  <a:srgbClr val="00B0F0"/>
                </a:solidFill>
                <a:effectLst>
                  <a:outerShdw blurRad="38100" dist="38100" dir="2700000" algn="tl">
                    <a:srgbClr val="000000">
                      <a:alpha val="43137"/>
                    </a:srgbClr>
                  </a:outerShdw>
                </a:effectLst>
              </a:rPr>
              <a:t>TRAINING IN ORGANIZATIONS</a:t>
            </a:r>
            <a:endParaRPr lang="en-US" sz="4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79216" y="2323527"/>
            <a:ext cx="8417320" cy="4154984"/>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dirty="0"/>
              <a:t>Updated data related to </a:t>
            </a:r>
            <a:r>
              <a:rPr lang="en-US" sz="2400" dirty="0"/>
              <a:t>state</a:t>
            </a:r>
            <a:r>
              <a:rPr lang="en-US" dirty="0"/>
              <a:t> of the training industry</a:t>
            </a:r>
          </a:p>
          <a:p>
            <a:pPr marL="285750" indent="-285750" algn="just">
              <a:lnSpc>
                <a:spcPct val="200000"/>
              </a:lnSpc>
              <a:buFont typeface="Wingdings" panose="05000000000000000000" pitchFamily="2" charset="2"/>
              <a:buChar char="q"/>
            </a:pPr>
            <a:r>
              <a:rPr lang="en-US" dirty="0"/>
              <a:t>We include a discussion of changes in training and movement toward mobile and agile learning and increasingly dynamic business environment. As part of the discussion, we cover the SAM model and why we use ADDIE rather than the alternatives.</a:t>
            </a:r>
          </a:p>
          <a:p>
            <a:pPr marL="285750" indent="-285750" algn="just">
              <a:lnSpc>
                <a:spcPct val="200000"/>
              </a:lnSpc>
              <a:buFont typeface="Wingdings" panose="05000000000000000000" pitchFamily="2" charset="2"/>
              <a:buChar char="q"/>
            </a:pPr>
            <a:r>
              <a:rPr lang="en-US" dirty="0"/>
              <a:t>Included a discussion of age/ generational differences</a:t>
            </a:r>
          </a:p>
          <a:p>
            <a:pPr marL="285750" indent="-285750" algn="just">
              <a:lnSpc>
                <a:spcPct val="200000"/>
              </a:lnSpc>
              <a:buFont typeface="Wingdings" panose="05000000000000000000" pitchFamily="2" charset="2"/>
              <a:buChar char="q"/>
            </a:pPr>
            <a:r>
              <a:rPr lang="en-US" dirty="0"/>
              <a:t> Enhanced the discussion of career paths and opportunities in training</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569408148"/>
      </p:ext>
    </p:extLst>
  </p:cSld>
  <p:clrMapOvr>
    <a:masterClrMapping/>
  </p:clrMapOvr>
  <mc:AlternateContent xmlns:mc="http://schemas.openxmlformats.org/markup-compatibility/2006">
    <mc:Choice xmlns:p14="http://schemas.microsoft.com/office/powerpoint/2010/main" Requires="p14">
      <p:transition spd="slow" p14:dur="2000" advTm="74546"/>
    </mc:Choice>
    <mc:Fallback>
      <p:transition spd="slow" advTm="745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53986" y="235526"/>
            <a:ext cx="11042269" cy="6442364"/>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403664810"/>
      </p:ext>
    </p:extLst>
  </p:cSld>
  <p:clrMapOvr>
    <a:masterClrMapping/>
  </p:clrMapOvr>
  <mc:AlternateContent xmlns:mc="http://schemas.openxmlformats.org/markup-compatibility/2006">
    <mc:Choice xmlns:p14="http://schemas.microsoft.com/office/powerpoint/2010/main" Requires="p14">
      <p:transition spd="slow" p14:dur="2000" advTm="56532"/>
    </mc:Choice>
    <mc:Fallback>
      <p:transition spd="slow" advTm="565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830997"/>
          </a:xfrm>
          <a:prstGeom prst="rect">
            <a:avLst/>
          </a:prstGeom>
          <a:noFill/>
        </p:spPr>
        <p:txBody>
          <a:bodyPr wrap="square" rtlCol="0">
            <a:spAutoFit/>
          </a:bodyPr>
          <a:lstStyle/>
          <a:p>
            <a:pPr algn="ctr"/>
            <a:r>
              <a:rPr lang="en-US" sz="2400" b="1" dirty="0">
                <a:solidFill>
                  <a:srgbClr val="00B0F0"/>
                </a:solidFill>
                <a:effectLst>
                  <a:outerShdw blurRad="38100" dist="38100" dir="2700000" algn="tl">
                    <a:srgbClr val="000000">
                      <a:alpha val="43137"/>
                    </a:srgbClr>
                  </a:outerShdw>
                </a:effectLst>
              </a:rPr>
              <a:t>ALIGNING TRAINING WITH STRATEGY</a:t>
            </a:r>
            <a:endParaRPr lang="en-US" sz="36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309932"/>
            <a:ext cx="8417320" cy="5493812"/>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q"/>
            </a:pPr>
            <a:r>
              <a:rPr lang="en-US" dirty="0"/>
              <a:t>Added more examples of how training has been aligned with strategy in real organizations</a:t>
            </a:r>
          </a:p>
          <a:p>
            <a:pPr marL="285750" indent="-285750" algn="just">
              <a:lnSpc>
                <a:spcPct val="150000"/>
              </a:lnSpc>
              <a:buFont typeface="Wingdings" panose="05000000000000000000" pitchFamily="2" charset="2"/>
              <a:buChar char="q"/>
            </a:pPr>
            <a:r>
              <a:rPr lang="en-US" dirty="0"/>
              <a:t>Added information related to constraints on training related to the organizational strategy</a:t>
            </a:r>
          </a:p>
          <a:p>
            <a:pPr marL="285750" indent="-285750" algn="just">
              <a:lnSpc>
                <a:spcPct val="150000"/>
              </a:lnSpc>
              <a:buFont typeface="Wingdings" panose="05000000000000000000" pitchFamily="2" charset="2"/>
              <a:buChar char="q"/>
            </a:pPr>
            <a:r>
              <a:rPr lang="en-US" dirty="0"/>
              <a:t>Added a discussion of gender related to labor market strategy</a:t>
            </a:r>
          </a:p>
          <a:p>
            <a:pPr marL="285750" indent="-285750" algn="just">
              <a:lnSpc>
                <a:spcPct val="150000"/>
              </a:lnSpc>
              <a:buFont typeface="Wingdings" panose="05000000000000000000" pitchFamily="2" charset="2"/>
              <a:buChar char="q"/>
            </a:pPr>
            <a:r>
              <a:rPr lang="en-US" dirty="0"/>
              <a:t>Used more relevant jargon when discussing organizational change</a:t>
            </a:r>
          </a:p>
          <a:p>
            <a:pPr marL="285750" indent="-285750" algn="just">
              <a:lnSpc>
                <a:spcPct val="150000"/>
              </a:lnSpc>
              <a:buFont typeface="Wingdings" panose="05000000000000000000" pitchFamily="2" charset="2"/>
              <a:buChar char="q"/>
            </a:pPr>
            <a:r>
              <a:rPr lang="en-US" dirty="0"/>
              <a:t>Developed a table depicting issues the HRD officer needs to consider in aligning training with the strategic plan</a:t>
            </a:r>
          </a:p>
          <a:p>
            <a:pPr marL="285750" indent="-285750" algn="just">
              <a:lnSpc>
                <a:spcPct val="150000"/>
              </a:lnSpc>
              <a:buFont typeface="Wingdings" panose="05000000000000000000" pitchFamily="2" charset="2"/>
              <a:buChar char="q"/>
            </a:pPr>
            <a:r>
              <a:rPr lang="en-US" dirty="0"/>
              <a:t> Included  discussion of the increasingly dynamic business environment</a:t>
            </a:r>
            <a:endParaRPr lang="en-US" u="sng" dirty="0">
              <a:solidFill>
                <a:schemeClr val="tx2">
                  <a:lumMod val="75000"/>
                </a:schemeClr>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q"/>
            </a:pPr>
            <a:endParaRPr lang="en-US" u="sng" dirty="0">
              <a:solidFill>
                <a:schemeClr val="tx2">
                  <a:lumMod val="75000"/>
                </a:schemeClr>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q"/>
            </a:pPr>
            <a:endParaRPr lang="en-US" u="sng" dirty="0">
              <a:solidFill>
                <a:schemeClr val="tx2">
                  <a:lumMod val="75000"/>
                </a:schemeClr>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q"/>
            </a:pPr>
            <a:endParaRPr lang="en-US" u="sng" dirty="0">
              <a:solidFill>
                <a:schemeClr val="tx2">
                  <a:lumMod val="75000"/>
                </a:schemeClr>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276499126"/>
      </p:ext>
    </p:extLst>
  </p:cSld>
  <p:clrMapOvr>
    <a:masterClrMapping/>
  </p:clrMapOvr>
  <mc:AlternateContent xmlns:mc="http://schemas.openxmlformats.org/markup-compatibility/2006">
    <mc:Choice xmlns:p14="http://schemas.microsoft.com/office/powerpoint/2010/main" Requires="p14">
      <p:transition spd="slow" p14:dur="2000" advTm="112453"/>
    </mc:Choice>
    <mc:Fallback>
      <p:transition spd="slow" advTm="1124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360219" y="193829"/>
            <a:ext cx="11428268" cy="6434994"/>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050026515"/>
      </p:ext>
    </p:extLst>
  </p:cSld>
  <p:clrMapOvr>
    <a:masterClrMapping/>
  </p:clrMapOvr>
  <mc:AlternateContent xmlns:mc="http://schemas.openxmlformats.org/markup-compatibility/2006">
    <mc:Choice xmlns:p14="http://schemas.microsoft.com/office/powerpoint/2010/main" Requires="p14">
      <p:transition spd="slow" p14:dur="2000" advTm="44536"/>
    </mc:Choice>
    <mc:Fallback>
      <p:transition spd="slow" advTm="445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830997"/>
          </a:xfrm>
          <a:prstGeom prst="rect">
            <a:avLst/>
          </a:prstGeom>
          <a:noFill/>
        </p:spPr>
        <p:txBody>
          <a:bodyPr wrap="square" rtlCol="0">
            <a:spAutoFit/>
          </a:bodyPr>
          <a:lstStyle/>
          <a:p>
            <a:pPr algn="ctr"/>
            <a:r>
              <a:rPr lang="en-US" sz="2400" b="1" dirty="0">
                <a:solidFill>
                  <a:srgbClr val="00B0F0"/>
                </a:solidFill>
                <a:effectLst>
                  <a:outerShdw blurRad="38100" dist="38100" dir="2700000" algn="tl">
                    <a:srgbClr val="000000">
                      <a:alpha val="43137"/>
                    </a:srgbClr>
                  </a:outerShdw>
                </a:effectLst>
              </a:rPr>
              <a:t>LEARNING, MOTIVATION, AND PERFORMANCE</a:t>
            </a:r>
            <a:endParaRPr lang="en-US" sz="36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495845"/>
            <a:ext cx="8417320" cy="3337260"/>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dirty="0"/>
              <a:t>Expanded discussion of adult learning theory</a:t>
            </a:r>
          </a:p>
          <a:p>
            <a:pPr marL="285750" indent="-285750">
              <a:lnSpc>
                <a:spcPct val="200000"/>
              </a:lnSpc>
              <a:buFont typeface="Wingdings" panose="05000000000000000000" pitchFamily="2" charset="2"/>
              <a:buChar char="q"/>
            </a:pPr>
            <a:r>
              <a:rPr lang="en-US" dirty="0"/>
              <a:t>Removed discussion of classical conditioning</a:t>
            </a:r>
          </a:p>
          <a:p>
            <a:pPr marL="285750" indent="-285750">
              <a:lnSpc>
                <a:spcPct val="200000"/>
              </a:lnSpc>
              <a:buFont typeface="Wingdings" panose="05000000000000000000" pitchFamily="2" charset="2"/>
              <a:buChar char="q"/>
            </a:pPr>
            <a:r>
              <a:rPr lang="en-US" dirty="0"/>
              <a:t>Incorporated Keller's ARCS model into discussion of expectancy theory and reduce</a:t>
            </a:r>
          </a:p>
          <a:p>
            <a:pPr>
              <a:lnSpc>
                <a:spcPct val="200000"/>
              </a:lnSpc>
            </a:pPr>
            <a:r>
              <a:rPr lang="en-US" dirty="0"/>
              <a:t>the amount of detail when discussing expectancy theory</a:t>
            </a:r>
            <a:r>
              <a:rPr lang="en-US" b="1" dirty="0"/>
              <a:t> </a:t>
            </a:r>
            <a:r>
              <a:rPr lang="en-US" dirty="0"/>
              <a:t>Preface</a:t>
            </a:r>
          </a:p>
          <a:p>
            <a:pPr marL="285750" indent="-285750">
              <a:lnSpc>
                <a:spcPct val="200000"/>
              </a:lnSpc>
              <a:buFont typeface="Wingdings" panose="05000000000000000000" pitchFamily="2" charset="2"/>
              <a:buChar char="q"/>
            </a:pPr>
            <a:r>
              <a:rPr lang="en-US" dirty="0"/>
              <a:t>Expanded discussion of supervisory support</a:t>
            </a:r>
          </a:p>
          <a:p>
            <a:pPr marL="285750" indent="-285750">
              <a:lnSpc>
                <a:spcPct val="200000"/>
              </a:lnSpc>
              <a:buFont typeface="Wingdings" panose="05000000000000000000" pitchFamily="2" charset="2"/>
              <a:buChar char="q"/>
            </a:pPr>
            <a:r>
              <a:rPr lang="en-US" dirty="0"/>
              <a:t>Provided additional information on transfer of training</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84617483"/>
      </p:ext>
    </p:extLst>
  </p:cSld>
  <p:clrMapOvr>
    <a:masterClrMapping/>
  </p:clrMapOvr>
  <mc:AlternateContent xmlns:mc="http://schemas.openxmlformats.org/markup-compatibility/2006">
    <mc:Choice xmlns:p14="http://schemas.microsoft.com/office/powerpoint/2010/main" Requires="p14">
      <p:transition spd="slow" p14:dur="2000" advTm="66659"/>
    </mc:Choice>
    <mc:Fallback>
      <p:transition spd="slow" advTm="666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2309091" y="479280"/>
            <a:ext cx="7315200" cy="6010275"/>
          </a:xfrm>
          <a:prstGeom prst="rect">
            <a:avLst/>
          </a:prstGeom>
        </p:spPr>
      </p:pic>
      <p:sp>
        <p:nvSpPr>
          <p:cNvPr id="3" name="TextBox 2"/>
          <p:cNvSpPr txBox="1"/>
          <p:nvPr/>
        </p:nvSpPr>
        <p:spPr>
          <a:xfrm>
            <a:off x="166255" y="5444836"/>
            <a:ext cx="2881745" cy="1200329"/>
          </a:xfrm>
          <a:prstGeom prst="rect">
            <a:avLst/>
          </a:prstGeom>
          <a:noFill/>
        </p:spPr>
        <p:txBody>
          <a:bodyPr wrap="square" rtlCol="0">
            <a:spAutoFit/>
          </a:bodyPr>
          <a:lstStyle/>
          <a:p>
            <a:pPr algn="ctr"/>
            <a:r>
              <a:rPr lang="en-US" sz="3600" b="1" dirty="0">
                <a:effectLst>
                  <a:outerShdw blurRad="38100" dist="38100" dir="2700000" algn="tl">
                    <a:srgbClr val="000000">
                      <a:alpha val="43137"/>
                    </a:srgbClr>
                  </a:outerShdw>
                </a:effectLst>
              </a:rPr>
              <a:t>Keller's ARCS model</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972813199"/>
      </p:ext>
    </p:extLst>
  </p:cSld>
  <p:clrMapOvr>
    <a:masterClrMapping/>
  </p:clrMapOvr>
  <mc:AlternateContent xmlns:mc="http://schemas.openxmlformats.org/markup-compatibility/2006">
    <mc:Choice xmlns:p14="http://schemas.microsoft.com/office/powerpoint/2010/main" Requires="p14">
      <p:transition spd="slow" p14:dur="2000" advTm="40914"/>
    </mc:Choice>
    <mc:Fallback>
      <p:transition spd="slow" advTm="409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extLst mod="1"/>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37954" y="1555454"/>
            <a:ext cx="4113898" cy="584775"/>
          </a:xfrm>
          <a:prstGeom prst="rect">
            <a:avLst/>
          </a:prstGeom>
          <a:noFill/>
        </p:spPr>
        <p:txBody>
          <a:bodyPr wrap="square" rtlCol="0">
            <a:spAutoFit/>
          </a:bodyPr>
          <a:lstStyle/>
          <a:p>
            <a:r>
              <a:rPr lang="en-US" sz="3200" b="1" dirty="0">
                <a:solidFill>
                  <a:srgbClr val="00B0F0"/>
                </a:solidFill>
                <a:effectLst>
                  <a:outerShdw blurRad="38100" dist="38100" dir="2700000" algn="tl">
                    <a:srgbClr val="000000">
                      <a:alpha val="43137"/>
                    </a:srgbClr>
                  </a:outerShdw>
                </a:effectLst>
              </a:rPr>
              <a:t>NEEDS ANALYSIS</a:t>
            </a:r>
            <a:endParaRPr lang="en-US" sz="44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495845"/>
            <a:ext cx="7165253" cy="3371885"/>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q"/>
            </a:pPr>
            <a:r>
              <a:rPr lang="en-US" dirty="0"/>
              <a:t>Expanded discussion of how we use the needs analysis phase of the ADDIE model to help students understand the training process</a:t>
            </a:r>
          </a:p>
          <a:p>
            <a:pPr marL="285750" indent="-285750" algn="just">
              <a:lnSpc>
                <a:spcPct val="150000"/>
              </a:lnSpc>
              <a:buFont typeface="Wingdings" panose="05000000000000000000" pitchFamily="2" charset="2"/>
              <a:buChar char="q"/>
            </a:pPr>
            <a:r>
              <a:rPr lang="en-US" dirty="0"/>
              <a:t>Clarified terminology: TNA, needs assessment, and needs analysis have the same meaning.</a:t>
            </a:r>
          </a:p>
          <a:p>
            <a:pPr marL="285750" indent="-285750" algn="just">
              <a:lnSpc>
                <a:spcPct val="150000"/>
              </a:lnSpc>
              <a:buFont typeface="Wingdings" panose="05000000000000000000" pitchFamily="2" charset="2"/>
              <a:buChar char="q"/>
            </a:pPr>
            <a:r>
              <a:rPr lang="en-US" dirty="0"/>
              <a:t>Included  discussion of cognitive task analysis</a:t>
            </a:r>
          </a:p>
          <a:p>
            <a:pPr marL="285750" indent="-285750" algn="just">
              <a:lnSpc>
                <a:spcPct val="150000"/>
              </a:lnSpc>
              <a:buFont typeface="Wingdings" panose="05000000000000000000" pitchFamily="2" charset="2"/>
              <a:buChar char="q"/>
            </a:pPr>
            <a:r>
              <a:rPr lang="en-US" dirty="0"/>
              <a:t>Included  discussion of rapid needs analysis</a:t>
            </a:r>
          </a:p>
          <a:p>
            <a:pPr marL="285750" indent="-285750" algn="just">
              <a:lnSpc>
                <a:spcPct val="150000"/>
              </a:lnSpc>
              <a:buFont typeface="Wingdings" panose="05000000000000000000" pitchFamily="2" charset="2"/>
              <a:buChar char="q"/>
            </a:pPr>
            <a:r>
              <a:rPr lang="en-US" dirty="0"/>
              <a:t>Revised and enhanced discussion of competencies and competency modeling</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647254247"/>
      </p:ext>
    </p:extLst>
  </p:cSld>
  <p:clrMapOvr>
    <a:masterClrMapping/>
  </p:clrMapOvr>
  <mc:AlternateContent xmlns:mc="http://schemas.openxmlformats.org/markup-compatibility/2006">
    <mc:Choice xmlns:p14="http://schemas.microsoft.com/office/powerpoint/2010/main" Requires="p14">
      <p:transition spd="slow" p14:dur="2000" advTm="77097"/>
    </mc:Choice>
    <mc:Fallback>
      <p:transition spd="slow" advTm="770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1828801" y="258618"/>
            <a:ext cx="8146472" cy="6373091"/>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825539412"/>
      </p:ext>
    </p:extLst>
  </p:cSld>
  <p:clrMapOvr>
    <a:masterClrMapping/>
  </p:clrMapOvr>
  <mc:AlternateContent xmlns:mc="http://schemas.openxmlformats.org/markup-compatibility/2006">
    <mc:Choice xmlns:p14="http://schemas.microsoft.com/office/powerpoint/2010/main" Requires="p14">
      <p:transition spd="slow" p14:dur="2000" advTm="30126"/>
    </mc:Choice>
    <mc:Fallback>
      <p:transition spd="slow" advTm="301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536912"/>
            <a:ext cx="4113898" cy="584775"/>
          </a:xfrm>
          <a:prstGeom prst="rect">
            <a:avLst/>
          </a:prstGeom>
          <a:noFill/>
        </p:spPr>
        <p:txBody>
          <a:bodyPr wrap="square" rtlCol="0">
            <a:spAutoFit/>
          </a:bodyPr>
          <a:lstStyle/>
          <a:p>
            <a:r>
              <a:rPr lang="en-US" sz="3200" b="1" dirty="0">
                <a:solidFill>
                  <a:srgbClr val="00B0F0"/>
                </a:solidFill>
                <a:effectLst>
                  <a:outerShdw blurRad="38100" dist="38100" dir="2700000" algn="tl">
                    <a:srgbClr val="000000">
                      <a:alpha val="43137"/>
                    </a:srgbClr>
                  </a:outerShdw>
                </a:effectLst>
              </a:rPr>
              <a:t>TRAINING DESIGN</a:t>
            </a:r>
            <a:endParaRPr lang="en-US" sz="44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495845"/>
            <a:ext cx="8417320" cy="3970318"/>
          </a:xfrm>
          <a:prstGeom prst="rect">
            <a:avLst/>
          </a:prstGeom>
          <a:noFill/>
        </p:spPr>
        <p:txBody>
          <a:bodyPr wrap="square" rtlCol="0">
            <a:spAutoFit/>
          </a:bodyPr>
          <a:lstStyle/>
          <a:p>
            <a:pPr marL="285750" indent="-285750" algn="just">
              <a:buFont typeface="Wingdings" panose="05000000000000000000" pitchFamily="2" charset="2"/>
              <a:buChar char="q"/>
            </a:pPr>
            <a:r>
              <a:rPr lang="en-US" dirty="0"/>
              <a:t>Expanded discussion of how we use the design phase of the ADDIE model to help</a:t>
            </a:r>
          </a:p>
          <a:p>
            <a:pPr marL="285750" indent="-285750" algn="just">
              <a:buFont typeface="Wingdings" panose="05000000000000000000" pitchFamily="2" charset="2"/>
              <a:buChar char="q"/>
            </a:pPr>
            <a:r>
              <a:rPr lang="en-US" dirty="0"/>
              <a:t>students understand the training process</a:t>
            </a:r>
          </a:p>
          <a:p>
            <a:pPr marL="285750" indent="-285750" algn="just">
              <a:buFont typeface="Wingdings" panose="05000000000000000000" pitchFamily="2" charset="2"/>
              <a:buChar char="q"/>
            </a:pPr>
            <a:r>
              <a:rPr lang="en-US" dirty="0"/>
              <a:t>Included a discussion of the experiential learning model and how it fits into the design of training</a:t>
            </a:r>
          </a:p>
          <a:p>
            <a:pPr marL="285750" indent="-285750" algn="just">
              <a:buFont typeface="Wingdings" panose="05000000000000000000" pitchFamily="2" charset="2"/>
              <a:buChar char="q"/>
            </a:pPr>
            <a:r>
              <a:rPr lang="en-US" dirty="0"/>
              <a:t>Clarified the  difference between design, development, and implementation</a:t>
            </a:r>
          </a:p>
          <a:p>
            <a:pPr marL="285750" indent="-285750" algn="just">
              <a:buFont typeface="Wingdings" panose="05000000000000000000" pitchFamily="2" charset="2"/>
              <a:buChar char="q"/>
            </a:pPr>
            <a:r>
              <a:rPr lang="en-US" dirty="0"/>
              <a:t>Described each of the different types of objectives for training</a:t>
            </a:r>
          </a:p>
          <a:p>
            <a:pPr marL="285750" indent="-285750" algn="just">
              <a:buFont typeface="Wingdings" panose="05000000000000000000" pitchFamily="2" charset="2"/>
              <a:buChar char="q"/>
            </a:pPr>
            <a:r>
              <a:rPr lang="en-US" dirty="0"/>
              <a:t>Removed discussion and references to classical conditioning</a:t>
            </a:r>
          </a:p>
          <a:p>
            <a:pPr marL="285750" indent="-285750" algn="just">
              <a:buFont typeface="Wingdings" panose="05000000000000000000" pitchFamily="2" charset="2"/>
              <a:buChar char="q"/>
            </a:pPr>
            <a:r>
              <a:rPr lang="en-US" dirty="0"/>
              <a:t> Added information about how the ARCS model integrates with the expectancy theory and self-efficacy</a:t>
            </a:r>
          </a:p>
          <a:p>
            <a:pPr marL="285750" indent="-285750" algn="just">
              <a:buFont typeface="Wingdings" panose="05000000000000000000" pitchFamily="2" charset="2"/>
              <a:buChar char="q"/>
            </a:pPr>
            <a:r>
              <a:rPr lang="en-US" dirty="0"/>
              <a:t>Enhanced the discussion of how transfer of training relates to theory</a:t>
            </a:r>
          </a:p>
          <a:p>
            <a:pPr marL="285750" indent="-285750" algn="just">
              <a:buFont typeface="Wingdings" panose="05000000000000000000" pitchFamily="2" charset="2"/>
              <a:buChar char="q"/>
            </a:pPr>
            <a:r>
              <a:rPr lang="en-US" dirty="0"/>
              <a:t>Placed emphasis on getting trainees to use the knowledge from training on the job</a:t>
            </a:r>
          </a:p>
          <a:p>
            <a:pPr marL="285750" indent="-285750" algn="just">
              <a:buFont typeface="Wingdings" panose="05000000000000000000" pitchFamily="2" charset="2"/>
              <a:buChar char="q"/>
            </a:pPr>
            <a:r>
              <a:rPr lang="en-US" dirty="0"/>
              <a:t>Made many references to the Chapter 4 material on Fabrics, Inc., to show how the</a:t>
            </a:r>
          </a:p>
          <a:p>
            <a:pPr marL="285750" indent="-285750" algn="just">
              <a:buFont typeface="Wingdings" panose="05000000000000000000" pitchFamily="2" charset="2"/>
              <a:buChar char="q"/>
            </a:pPr>
            <a:r>
              <a:rPr lang="en-US" dirty="0"/>
              <a:t>information in the needs analysis is used in the design phase</a:t>
            </a:r>
          </a:p>
          <a:p>
            <a:pPr marL="285750" indent="-285750" algn="just">
              <a:buFont typeface="Wingdings" panose="05000000000000000000" pitchFamily="2" charset="2"/>
              <a:buChar char="q"/>
            </a:pPr>
            <a:r>
              <a:rPr lang="en-US" dirty="0"/>
              <a:t>Added a discussion of age  diversity and the design of training</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129935231"/>
      </p:ext>
    </p:extLst>
  </p:cSld>
  <p:clrMapOvr>
    <a:masterClrMapping/>
  </p:clrMapOvr>
  <mc:AlternateContent xmlns:mc="http://schemas.openxmlformats.org/markup-compatibility/2006">
    <mc:Choice xmlns:p14="http://schemas.microsoft.com/office/powerpoint/2010/main" Requires="p14">
      <p:transition spd="slow" p14:dur="2000" advTm="102862"/>
    </mc:Choice>
    <mc:Fallback>
      <p:transition spd="slow" advTm="1028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452437" y="184726"/>
            <a:ext cx="11287125" cy="6502401"/>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056298957"/>
      </p:ext>
    </p:extLst>
  </p:cSld>
  <p:clrMapOvr>
    <a:masterClrMapping/>
  </p:clrMapOvr>
  <mc:AlternateContent xmlns:mc="http://schemas.openxmlformats.org/markup-compatibility/2006">
    <mc:Choice xmlns:p14="http://schemas.microsoft.com/office/powerpoint/2010/main" Requires="p14">
      <p:transition spd="slow" p14:dur="2000" advTm="49166"/>
    </mc:Choice>
    <mc:Fallback>
      <p:transition spd="slow" advTm="491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954107"/>
          </a:xfrm>
          <a:prstGeom prst="rect">
            <a:avLst/>
          </a:prstGeom>
          <a:noFill/>
        </p:spPr>
        <p:txBody>
          <a:bodyPr wrap="square" rtlCol="0">
            <a:spAutoFit/>
          </a:bodyPr>
          <a:lstStyle/>
          <a:p>
            <a:pPr algn="ctr"/>
            <a:r>
              <a:rPr lang="en-US" sz="2800" b="1" dirty="0">
                <a:solidFill>
                  <a:srgbClr val="00B0F0"/>
                </a:solidFill>
                <a:effectLst>
                  <a:outerShdw blurRad="38100" dist="38100" dir="2700000" algn="tl">
                    <a:srgbClr val="000000">
                      <a:alpha val="43137"/>
                    </a:srgbClr>
                  </a:outerShdw>
                </a:effectLst>
              </a:rPr>
              <a:t>TRADITIONAL TRAINING METHODS</a:t>
            </a:r>
            <a:endParaRPr lang="en-US" sz="6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495845"/>
            <a:ext cx="8417320" cy="3416320"/>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pPr>
            <a:r>
              <a:rPr lang="en-US" dirty="0"/>
              <a:t>Added a discussion of informal learning</a:t>
            </a:r>
          </a:p>
          <a:p>
            <a:pPr marL="285750" indent="-285750" algn="just">
              <a:lnSpc>
                <a:spcPct val="200000"/>
              </a:lnSpc>
              <a:buFont typeface="Wingdings" panose="05000000000000000000" pitchFamily="2" charset="2"/>
              <a:buChar char="q"/>
            </a:pPr>
            <a:r>
              <a:rPr lang="en-US" dirty="0"/>
              <a:t>Expanded the discussion on Exercises and Activities</a:t>
            </a:r>
          </a:p>
          <a:p>
            <a:pPr marL="285750" indent="-285750" algn="just">
              <a:lnSpc>
                <a:spcPct val="200000"/>
              </a:lnSpc>
              <a:buFont typeface="Wingdings" panose="05000000000000000000" pitchFamily="2" charset="2"/>
              <a:buChar char="q"/>
            </a:pPr>
            <a:r>
              <a:rPr lang="en-US" dirty="0"/>
              <a:t>Added a section on blended learning with emphasis on doing rather than listening,</a:t>
            </a:r>
          </a:p>
          <a:p>
            <a:pPr marL="285750" indent="-285750" algn="just">
              <a:lnSpc>
                <a:spcPct val="200000"/>
              </a:lnSpc>
              <a:buFont typeface="Wingdings" panose="05000000000000000000" pitchFamily="2" charset="2"/>
              <a:buChar char="q"/>
            </a:pPr>
            <a:r>
              <a:rPr lang="en-US" dirty="0"/>
              <a:t>building on this topic from Chapter 5</a:t>
            </a:r>
          </a:p>
          <a:p>
            <a:pPr marL="285750" indent="-285750" algn="just">
              <a:lnSpc>
                <a:spcPct val="200000"/>
              </a:lnSpc>
              <a:buFont typeface="Wingdings" panose="05000000000000000000" pitchFamily="2" charset="2"/>
              <a:buChar char="q"/>
            </a:pPr>
            <a:r>
              <a:rPr lang="en-US" dirty="0"/>
              <a:t>The table showing the various methods effectiveness at Meeting KSA Objectives was</a:t>
            </a:r>
          </a:p>
          <a:p>
            <a:pPr algn="just">
              <a:lnSpc>
                <a:spcPct val="200000"/>
              </a:lnSpc>
            </a:pPr>
            <a:r>
              <a:rPr lang="en-US" dirty="0"/>
              <a:t>moved to the end of the chapter</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78694888"/>
      </p:ext>
    </p:extLst>
  </p:cSld>
  <p:clrMapOvr>
    <a:masterClrMapping/>
  </p:clrMapOvr>
  <mc:AlternateContent xmlns:mc="http://schemas.openxmlformats.org/markup-compatibility/2006">
    <mc:Choice xmlns:p14="http://schemas.microsoft.com/office/powerpoint/2010/main" Requires="p14">
      <p:transition spd="slow" p14:dur="2000" advTm="71572"/>
    </mc:Choice>
    <mc:Fallback>
      <p:transition spd="slow" advTm="715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780473" y="279977"/>
            <a:ext cx="10515599" cy="637482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127817735"/>
      </p:ext>
    </p:extLst>
  </p:cSld>
  <p:clrMapOvr>
    <a:masterClrMapping/>
  </p:clrMapOvr>
  <mc:AlternateContent xmlns:mc="http://schemas.openxmlformats.org/markup-compatibility/2006">
    <mc:Choice xmlns:p14="http://schemas.microsoft.com/office/powerpoint/2010/main" Requires="p14">
      <p:transition spd="slow" p14:dur="2000" advTm="42905"/>
    </mc:Choice>
    <mc:Fallback>
      <p:transition spd="slow" advTm="429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954107"/>
          </a:xfrm>
          <a:prstGeom prst="rect">
            <a:avLst/>
          </a:prstGeom>
          <a:noFill/>
        </p:spPr>
        <p:txBody>
          <a:bodyPr wrap="square" rtlCol="0">
            <a:spAutoFit/>
          </a:bodyPr>
          <a:lstStyle/>
          <a:p>
            <a:pPr algn="ctr"/>
            <a:r>
              <a:rPr lang="en-US" sz="2800" b="1" dirty="0">
                <a:solidFill>
                  <a:srgbClr val="00B0F0"/>
                </a:solidFill>
                <a:effectLst>
                  <a:outerShdw blurRad="38100" dist="38100" dir="2700000" algn="tl">
                    <a:srgbClr val="000000">
                      <a:alpha val="43137"/>
                    </a:srgbClr>
                  </a:outerShdw>
                </a:effectLst>
              </a:rPr>
              <a:t>ELECTRONIC TRAINING METHODS</a:t>
            </a:r>
            <a:endParaRPr lang="en-US" sz="4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495845"/>
            <a:ext cx="8417320" cy="3970318"/>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dirty="0"/>
              <a:t>Included a section on the common elements in a LMS</a:t>
            </a:r>
          </a:p>
          <a:p>
            <a:pPr marL="285750" indent="-285750">
              <a:lnSpc>
                <a:spcPct val="200000"/>
              </a:lnSpc>
              <a:buFont typeface="Wingdings" panose="05000000000000000000" pitchFamily="2" charset="2"/>
              <a:buChar char="q"/>
            </a:pPr>
            <a:r>
              <a:rPr lang="en-US" dirty="0"/>
              <a:t>Added and/ or augmented information on online, web-based, smartphone and social</a:t>
            </a:r>
          </a:p>
          <a:p>
            <a:pPr marL="285750" indent="-285750">
              <a:lnSpc>
                <a:spcPct val="200000"/>
              </a:lnSpc>
              <a:buFont typeface="Wingdings" panose="05000000000000000000" pitchFamily="2" charset="2"/>
              <a:buChar char="q"/>
            </a:pPr>
            <a:r>
              <a:rPr lang="en-US" dirty="0"/>
              <a:t>media learning technologies</a:t>
            </a:r>
          </a:p>
          <a:p>
            <a:pPr marL="285750" indent="-285750">
              <a:lnSpc>
                <a:spcPct val="200000"/>
              </a:lnSpc>
              <a:buFont typeface="Wingdings" panose="05000000000000000000" pitchFamily="2" charset="2"/>
              <a:buChar char="q"/>
            </a:pPr>
            <a:r>
              <a:rPr lang="en-US" dirty="0"/>
              <a:t>Added a section on the process of developing an electronic training program</a:t>
            </a:r>
          </a:p>
          <a:p>
            <a:pPr marL="285750" indent="-285750">
              <a:lnSpc>
                <a:spcPct val="200000"/>
              </a:lnSpc>
              <a:buFont typeface="Wingdings" panose="05000000000000000000" pitchFamily="2" charset="2"/>
              <a:buChar char="q"/>
            </a:pPr>
            <a:r>
              <a:rPr lang="en-US" dirty="0"/>
              <a:t>Added a  discussion of blended learning of various technologies as well as with face-to-face methods. </a:t>
            </a:r>
            <a:endParaRPr lang="en-US" u="sng" dirty="0">
              <a:solidFill>
                <a:schemeClr val="tx2">
                  <a:lumMod val="75000"/>
                </a:schemeClr>
              </a:solidFill>
              <a:latin typeface="Times New Roman" panose="02020603050405020304" pitchFamily="18" charset="0"/>
              <a:cs typeface="Times New Roman" panose="02020603050405020304" pitchFamily="18" charset="0"/>
            </a:endParaRPr>
          </a:p>
          <a:p>
            <a:pPr marL="285750" indent="-285750">
              <a:lnSpc>
                <a:spcPct val="200000"/>
              </a:lnSpc>
              <a:buFont typeface="Wingdings" panose="05000000000000000000" pitchFamily="2" charset="2"/>
              <a:buChar char="q"/>
            </a:pP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472055876"/>
      </p:ext>
    </p:extLst>
  </p:cSld>
  <p:clrMapOvr>
    <a:masterClrMapping/>
  </p:clrMapOvr>
  <mc:AlternateContent xmlns:mc="http://schemas.openxmlformats.org/markup-compatibility/2006">
    <mc:Choice xmlns:p14="http://schemas.microsoft.com/office/powerpoint/2010/main" Requires="p14">
      <p:transition spd="slow" p14:dur="2000" advTm="59229"/>
    </mc:Choice>
    <mc:Fallback>
      <p:transition spd="slow" advTm="592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868218" y="147781"/>
            <a:ext cx="10349345" cy="6525491"/>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342348288"/>
      </p:ext>
    </p:extLst>
  </p:cSld>
  <p:clrMapOvr>
    <a:masterClrMapping/>
  </p:clrMapOvr>
  <mc:AlternateContent xmlns:mc="http://schemas.openxmlformats.org/markup-compatibility/2006">
    <mc:Choice xmlns:p14="http://schemas.microsoft.com/office/powerpoint/2010/main" Requires="p14">
      <p:transition spd="slow" p14:dur="2000" advTm="22678"/>
    </mc:Choice>
    <mc:Fallback>
      <p:transition spd="slow" advTm="226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6479484" cy="830997"/>
          </a:xfrm>
          <a:prstGeom prst="rect">
            <a:avLst/>
          </a:prstGeom>
          <a:noFill/>
        </p:spPr>
        <p:txBody>
          <a:bodyPr wrap="square" rtlCol="0">
            <a:spAutoFit/>
          </a:bodyPr>
          <a:lstStyle/>
          <a:p>
            <a:r>
              <a:rPr lang="en-US" sz="2400" b="1" dirty="0">
                <a:solidFill>
                  <a:srgbClr val="00B0F0"/>
                </a:solidFill>
                <a:effectLst>
                  <a:outerShdw blurRad="38100" dist="38100" dir="2700000" algn="tl">
                    <a:srgbClr val="000000">
                      <a:alpha val="43137"/>
                    </a:srgbClr>
                  </a:outerShdw>
                </a:effectLst>
              </a:rPr>
              <a:t>DEVELOPMENT, IMPLEMENTATION, AND TRANSFER OF TRAINING</a:t>
            </a:r>
            <a:endParaRPr lang="en-US" sz="36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315286"/>
            <a:ext cx="8804613" cy="3831818"/>
          </a:xfrm>
          <a:prstGeom prst="rect">
            <a:avLst/>
          </a:prstGeom>
          <a:noFill/>
        </p:spPr>
        <p:txBody>
          <a:bodyPr wrap="square" rtlCol="0">
            <a:spAutoFit/>
          </a:bodyPr>
          <a:lstStyle/>
          <a:p>
            <a:pPr marL="285750" indent="-285750">
              <a:lnSpc>
                <a:spcPct val="150000"/>
              </a:lnSpc>
              <a:buFont typeface="Wingdings" panose="05000000000000000000" pitchFamily="2" charset="2"/>
              <a:buChar char="q"/>
            </a:pPr>
            <a:r>
              <a:rPr lang="en-US" dirty="0"/>
              <a:t>development, implementation, and transfer of training</a:t>
            </a:r>
          </a:p>
          <a:p>
            <a:pPr marL="285750" indent="-285750">
              <a:lnSpc>
                <a:spcPct val="150000"/>
              </a:lnSpc>
              <a:buFont typeface="Wingdings" panose="05000000000000000000" pitchFamily="2" charset="2"/>
              <a:buChar char="q"/>
            </a:pPr>
            <a:r>
              <a:rPr lang="en-US" dirty="0"/>
              <a:t> Expanded discussion of how we use the development and implementation phases of the ADDIE model to help students understand the training process Reemphasized how design, development, and implementation differ </a:t>
            </a:r>
          </a:p>
          <a:p>
            <a:pPr marL="285750" indent="-285750">
              <a:lnSpc>
                <a:spcPct val="150000"/>
              </a:lnSpc>
              <a:buFont typeface="Wingdings" panose="05000000000000000000" pitchFamily="2" charset="2"/>
              <a:buChar char="q"/>
            </a:pPr>
            <a:r>
              <a:rPr lang="en-US" dirty="0"/>
              <a:t>Increased information on how to enhance transfer of training. Discussed how to apply non-lecture methods </a:t>
            </a:r>
          </a:p>
          <a:p>
            <a:pPr marL="285750" indent="-285750">
              <a:lnSpc>
                <a:spcPct val="150000"/>
              </a:lnSpc>
              <a:buFont typeface="Wingdings" panose="05000000000000000000" pitchFamily="2" charset="2"/>
              <a:buChar char="q"/>
            </a:pPr>
            <a:r>
              <a:rPr lang="en-US" dirty="0"/>
              <a:t>Used thee experiential learning cycle to illustrate this Enhanced the discussion of job aids, performance support systems, check lists, etc. that support the application of training in the work environment.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375002188"/>
      </p:ext>
    </p:extLst>
  </p:cSld>
  <p:clrMapOvr>
    <a:masterClrMapping/>
  </p:clrMapOvr>
  <mc:AlternateContent xmlns:mc="http://schemas.openxmlformats.org/markup-compatibility/2006">
    <mc:Choice xmlns:p14="http://schemas.microsoft.com/office/powerpoint/2010/main" Requires="p14">
      <p:transition spd="slow" p14:dur="2000" advTm="93676"/>
    </mc:Choice>
    <mc:Fallback>
      <p:transition spd="slow" advTm="936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482600" y="230908"/>
            <a:ext cx="11430000" cy="6517698"/>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867134022"/>
      </p:ext>
    </p:extLst>
  </p:cSld>
  <p:clrMapOvr>
    <a:masterClrMapping/>
  </p:clrMapOvr>
  <mc:AlternateContent xmlns:mc="http://schemas.openxmlformats.org/markup-compatibility/2006">
    <mc:Choice xmlns:p14="http://schemas.microsoft.com/office/powerpoint/2010/main" Requires="p14">
      <p:transition spd="slow" p14:dur="2000" advTm="42912"/>
    </mc:Choice>
    <mc:Fallback>
      <p:transition spd="slow" advTm="429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76343" y="1456495"/>
            <a:ext cx="4113898" cy="523220"/>
          </a:xfrm>
          <a:prstGeom prst="rect">
            <a:avLst/>
          </a:prstGeom>
          <a:noFill/>
        </p:spPr>
        <p:txBody>
          <a:bodyPr wrap="square" rtlCol="0">
            <a:spAutoFit/>
          </a:bodyPr>
          <a:lstStyle/>
          <a:p>
            <a:r>
              <a:rPr lang="en-US" sz="2800" b="1" dirty="0">
                <a:solidFill>
                  <a:srgbClr val="00B0F0"/>
                </a:solidFill>
                <a:effectLst>
                  <a:outerShdw blurRad="38100" dist="38100" dir="2700000" algn="tl">
                    <a:srgbClr val="000000">
                      <a:alpha val="43137"/>
                    </a:srgbClr>
                  </a:outerShdw>
                </a:effectLst>
              </a:rPr>
              <a:t>EVALUATION OF TRAINING</a:t>
            </a:r>
            <a:endParaRPr lang="en-US" sz="40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495845"/>
            <a:ext cx="8417320" cy="3970318"/>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dirty="0"/>
              <a:t>Expanded discussion of how we use the evaluation phase of the ADDIE model to help</a:t>
            </a:r>
          </a:p>
          <a:p>
            <a:pPr marL="285750" indent="-285750">
              <a:lnSpc>
                <a:spcPct val="200000"/>
              </a:lnSpc>
              <a:buFont typeface="Wingdings" panose="05000000000000000000" pitchFamily="2" charset="2"/>
              <a:buChar char="q"/>
            </a:pPr>
            <a:r>
              <a:rPr lang="en-US" dirty="0"/>
              <a:t>students understand the training process</a:t>
            </a:r>
          </a:p>
          <a:p>
            <a:pPr marL="285750" indent="-285750">
              <a:lnSpc>
                <a:spcPct val="200000"/>
              </a:lnSpc>
              <a:buFont typeface="Wingdings" panose="05000000000000000000" pitchFamily="2" charset="2"/>
              <a:buChar char="q"/>
            </a:pPr>
            <a:r>
              <a:rPr lang="en-US" dirty="0"/>
              <a:t>Enhanced the financial evaluation discussions</a:t>
            </a:r>
          </a:p>
          <a:p>
            <a:pPr marL="285750" indent="-285750">
              <a:lnSpc>
                <a:spcPct val="200000"/>
              </a:lnSpc>
              <a:buFont typeface="Wingdings" panose="05000000000000000000" pitchFamily="2" charset="2"/>
              <a:buChar char="q"/>
            </a:pPr>
            <a:r>
              <a:rPr lang="en-US" dirty="0"/>
              <a:t>Provided more examples of what is being done in industry</a:t>
            </a:r>
          </a:p>
          <a:p>
            <a:pPr marL="285750" indent="-285750">
              <a:lnSpc>
                <a:spcPct val="200000"/>
              </a:lnSpc>
              <a:buFont typeface="Wingdings" panose="05000000000000000000" pitchFamily="2" charset="2"/>
              <a:buChar char="q"/>
            </a:pPr>
            <a:r>
              <a:rPr lang="en-US" dirty="0"/>
              <a:t>Clarified the relationship between outcomes and evaluations</a:t>
            </a:r>
          </a:p>
          <a:p>
            <a:pPr marL="285750" indent="-285750">
              <a:lnSpc>
                <a:spcPct val="200000"/>
              </a:lnSpc>
              <a:buFont typeface="Wingdings" panose="05000000000000000000" pitchFamily="2" charset="2"/>
              <a:buChar char="q"/>
            </a:pPr>
            <a:r>
              <a:rPr lang="en-US" dirty="0"/>
              <a:t>Provided more "how to" information on methods used for evaluation of learning,</a:t>
            </a:r>
          </a:p>
          <a:p>
            <a:pPr>
              <a:lnSpc>
                <a:spcPct val="200000"/>
              </a:lnSpc>
            </a:pPr>
            <a:r>
              <a:rPr lang="en-US" dirty="0"/>
              <a:t>behavior, and results</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094809897"/>
      </p:ext>
    </p:extLst>
  </p:cSld>
  <p:clrMapOvr>
    <a:masterClrMapping/>
  </p:clrMapOvr>
  <mc:AlternateContent xmlns:mc="http://schemas.openxmlformats.org/markup-compatibility/2006">
    <mc:Choice xmlns:p14="http://schemas.microsoft.com/office/powerpoint/2010/main" Requires="p14">
      <p:transition spd="slow" p14:dur="2000" advTm="68521"/>
    </mc:Choice>
    <mc:Fallback>
      <p:transition spd="slow" advTm="685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734292" y="161087"/>
            <a:ext cx="10848108" cy="6461553"/>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206708126"/>
      </p:ext>
    </p:extLst>
  </p:cSld>
  <p:clrMapOvr>
    <a:masterClrMapping/>
  </p:clrMapOvr>
  <mc:AlternateContent xmlns:mc="http://schemas.openxmlformats.org/markup-compatibility/2006">
    <mc:Choice xmlns:p14="http://schemas.microsoft.com/office/powerpoint/2010/main" Requires="p14">
      <p:transition spd="slow" p14:dur="2000" advTm="57783"/>
    </mc:Choice>
    <mc:Fallback>
      <p:transition spd="slow" advTm="577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extLst mod="1"/>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776343" y="1456495"/>
            <a:ext cx="5502190" cy="954107"/>
          </a:xfrm>
          <a:prstGeom prst="rect">
            <a:avLst/>
          </a:prstGeom>
          <a:noFill/>
        </p:spPr>
        <p:txBody>
          <a:bodyPr wrap="square" rtlCol="0">
            <a:spAutoFit/>
          </a:bodyPr>
          <a:lstStyle/>
          <a:p>
            <a:r>
              <a:rPr lang="en-US" sz="2800" b="1" dirty="0">
                <a:solidFill>
                  <a:srgbClr val="00B0F0"/>
                </a:solidFill>
                <a:effectLst>
                  <a:outerShdw blurRad="38100" dist="38100" dir="2700000" algn="tl">
                    <a:srgbClr val="000000">
                      <a:alpha val="43137"/>
                    </a:srgbClr>
                  </a:outerShdw>
                </a:effectLst>
              </a:rPr>
              <a:t>Perception </a:t>
            </a:r>
            <a:r>
              <a:rPr lang="en-US" sz="2800" b="1" dirty="0" smtClean="0">
                <a:solidFill>
                  <a:srgbClr val="00B0F0"/>
                </a:solidFill>
                <a:effectLst>
                  <a:outerShdw blurRad="38100" dist="38100" dir="2700000" algn="tl">
                    <a:srgbClr val="000000">
                      <a:alpha val="43137"/>
                    </a:srgbClr>
                  </a:outerShdw>
                </a:effectLst>
              </a:rPr>
              <a:t> and </a:t>
            </a:r>
            <a:r>
              <a:rPr lang="en-US" sz="2800" b="1" dirty="0">
                <a:solidFill>
                  <a:srgbClr val="00B0F0"/>
                </a:solidFill>
                <a:effectLst>
                  <a:outerShdw blurRad="38100" dist="38100" dir="2700000" algn="tl">
                    <a:srgbClr val="000000">
                      <a:alpha val="43137"/>
                    </a:srgbClr>
                  </a:outerShdw>
                </a:effectLst>
              </a:rPr>
              <a:t>Individual </a:t>
            </a:r>
            <a:r>
              <a:rPr lang="en-US" sz="2800" b="1" dirty="0" smtClean="0">
                <a:solidFill>
                  <a:srgbClr val="00B0F0"/>
                </a:solidFill>
                <a:effectLst>
                  <a:outerShdw blurRad="38100" dist="38100" dir="2700000" algn="tl">
                    <a:srgbClr val="000000">
                      <a:alpha val="43137"/>
                    </a:srgbClr>
                  </a:outerShdw>
                </a:effectLst>
              </a:rPr>
              <a:t> Decision </a:t>
            </a:r>
            <a:r>
              <a:rPr lang="en-US" sz="2800" b="1" dirty="0">
                <a:solidFill>
                  <a:srgbClr val="00B0F0"/>
                </a:solidFill>
                <a:effectLst>
                  <a:outerShdw blurRad="38100" dist="38100" dir="2700000" algn="tl">
                    <a:srgbClr val="000000">
                      <a:alpha val="43137"/>
                    </a:srgbClr>
                  </a:outerShdw>
                </a:effectLst>
              </a:rPr>
              <a:t>Making</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495845"/>
            <a:ext cx="8417320" cy="4401205"/>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en-US" sz="1400" dirty="0"/>
              <a:t>This chapter explains perception as a sensory interpretation process that shapes an individual's view of reality and directly influences their behavior and interactions</a:t>
            </a:r>
            <a:r>
              <a:rPr lang="en-US" sz="1400" dirty="0" smtClean="0"/>
              <a:t>.</a:t>
            </a:r>
            <a:endParaRPr lang="ar-EG" sz="1400" dirty="0" smtClean="0"/>
          </a:p>
          <a:p>
            <a:pPr marL="285750" indent="-285750">
              <a:lnSpc>
                <a:spcPct val="200000"/>
              </a:lnSpc>
              <a:buFont typeface="Wingdings" panose="05000000000000000000" pitchFamily="2" charset="2"/>
              <a:buChar char="q"/>
            </a:pPr>
            <a:r>
              <a:rPr lang="en-US" sz="1400" dirty="0" smtClean="0"/>
              <a:t>It </a:t>
            </a:r>
            <a:r>
              <a:rPr lang="en-US" sz="1400" dirty="0"/>
              <a:t>explores how individuals judge others by attributing behavior to internal or external factors</a:t>
            </a:r>
            <a:r>
              <a:rPr lang="en-US" sz="1400" dirty="0" smtClean="0"/>
              <a:t>.</a:t>
            </a:r>
            <a:endParaRPr lang="ar-EG" sz="1400" dirty="0" smtClean="0"/>
          </a:p>
          <a:p>
            <a:pPr marL="285750" indent="-285750">
              <a:lnSpc>
                <a:spcPct val="200000"/>
              </a:lnSpc>
              <a:buFont typeface="Wingdings" panose="05000000000000000000" pitchFamily="2" charset="2"/>
              <a:buChar char="q"/>
            </a:pPr>
            <a:r>
              <a:rPr lang="en-US" sz="1400" dirty="0" smtClean="0"/>
              <a:t>It </a:t>
            </a:r>
            <a:r>
              <a:rPr lang="en-US" sz="1400" dirty="0"/>
              <a:t>demonstrates how these cognitive processes impact crucial organizational practices such as job interviews and the formation of performance expectations</a:t>
            </a:r>
            <a:r>
              <a:rPr lang="en-US" sz="1400" dirty="0" smtClean="0"/>
              <a:t>.</a:t>
            </a:r>
            <a:endParaRPr lang="ar-EG" sz="1400" dirty="0" smtClean="0"/>
          </a:p>
          <a:p>
            <a:pPr marL="285750" indent="-285750">
              <a:lnSpc>
                <a:spcPct val="200000"/>
              </a:lnSpc>
              <a:buFont typeface="Wingdings" panose="05000000000000000000" pitchFamily="2" charset="2"/>
              <a:buChar char="q"/>
            </a:pPr>
            <a:r>
              <a:rPr lang="en-US" sz="1400" dirty="0" smtClean="0"/>
              <a:t>It </a:t>
            </a:r>
            <a:r>
              <a:rPr lang="en-US" sz="1400" dirty="0"/>
              <a:t>connects perception to decision-making, introducing models like "limited reality" and "intuition," and outlining cognitive biases that distort this process, such as overconfidence, confirmation bias, and commitment escalation</a:t>
            </a:r>
            <a:r>
              <a:rPr lang="en-US" sz="1400" dirty="0" smtClean="0"/>
              <a:t>.</a:t>
            </a:r>
            <a:endParaRPr lang="ar-EG" sz="1400" dirty="0" smtClean="0"/>
          </a:p>
          <a:p>
            <a:pPr marL="285750" indent="-285750">
              <a:lnSpc>
                <a:spcPct val="200000"/>
              </a:lnSpc>
              <a:buFont typeface="Wingdings" panose="05000000000000000000" pitchFamily="2" charset="2"/>
              <a:buChar char="q"/>
            </a:pPr>
            <a:r>
              <a:rPr lang="en-US" sz="1400" dirty="0" smtClean="0"/>
              <a:t>It </a:t>
            </a:r>
            <a:r>
              <a:rPr lang="en-US" sz="1400" dirty="0"/>
              <a:t>distinguishes between work groups and work teams and concludes by highlighting the role of international assignments and cross-cultural training as strategic tools for developing talent and building global teams.</a:t>
            </a:r>
            <a:endParaRPr lang="en-US" sz="1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351528125"/>
      </p:ext>
    </p:extLst>
  </p:cSld>
  <p:clrMapOvr>
    <a:masterClrMapping/>
  </p:clrMapOvr>
  <mc:AlternateContent xmlns:mc="http://schemas.openxmlformats.org/markup-compatibility/2006">
    <mc:Choice xmlns:p14="http://schemas.microsoft.com/office/powerpoint/2010/main" Requires="p14">
      <p:transition spd="slow" p14:dur="2000" advTm="135760"/>
    </mc:Choice>
    <mc:Fallback>
      <p:transition spd="slow" advTm="135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extLst mod="1"/>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advTm="22634"/>
    </mc:Choice>
    <mc:Fallback>
      <p:transition spd="slow" advTm="226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CE6420C-8E6B-4FEE-91FB-3C9BAC4624CF}">
  <ds:schemaRefs>
    <ds:schemaRef ds:uri="http://schemas.microsoft.com/sharepoint/v3/contenttype/forms"/>
  </ds:schemaRefs>
</ds:datastoreItem>
</file>

<file path=customXml/itemProps2.xml><?xml version="1.0" encoding="utf-8"?>
<ds:datastoreItem xmlns:ds="http://schemas.openxmlformats.org/officeDocument/2006/customXml" ds:itemID="{B7A80134-F0F9-4340-A44F-572011027E07}"/>
</file>

<file path=customXml/itemProps3.xml><?xml version="1.0" encoding="utf-8"?>
<ds:datastoreItem xmlns:ds="http://schemas.openxmlformats.org/officeDocument/2006/customXml" ds:itemID="{97885E6A-223A-4193-97D6-3C6D4628F890}">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49100919-8a76-4266-be0c-7dc583902cb4"/>
    <ds:schemaRef ds:uri="d13aca44-ef33-4cf4-9980-7f0b00e6eeb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2343</TotalTime>
  <Words>876</Words>
  <Application>Microsoft Office PowerPoint</Application>
  <PresentationFormat>Widescreen</PresentationFormat>
  <Paragraphs>112</Paragraphs>
  <Slides>22</Slides>
  <Notes>11</Notes>
  <HiddenSlides>0</HiddenSlides>
  <MMClips>22</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22</vt:i4>
      </vt:variant>
    </vt:vector>
  </HeadingPairs>
  <TitlesOfParts>
    <vt:vector size="30" baseType="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44</cp:revision>
  <dcterms:created xsi:type="dcterms:W3CDTF">2023-04-29T09:08:23Z</dcterms:created>
  <dcterms:modified xsi:type="dcterms:W3CDTF">2026-01-14T04:07:53Z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