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03" r:id="rId2"/>
    <p:sldId id="496" r:id="rId3"/>
    <p:sldId id="276" r:id="rId4"/>
    <p:sldId id="482" r:id="rId5"/>
    <p:sldId id="483" r:id="rId6"/>
    <p:sldId id="313" r:id="rId7"/>
    <p:sldId id="484" r:id="rId8"/>
    <p:sldId id="485" r:id="rId9"/>
    <p:sldId id="486" r:id="rId10"/>
    <p:sldId id="487" r:id="rId11"/>
    <p:sldId id="488" r:id="rId12"/>
    <p:sldId id="489" r:id="rId13"/>
    <p:sldId id="490" r:id="rId14"/>
    <p:sldId id="491" r:id="rId15"/>
    <p:sldId id="497" r:id="rId16"/>
    <p:sldId id="492" r:id="rId17"/>
    <p:sldId id="495" r:id="rId18"/>
    <p:sldId id="48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6"/>
            <p14:sldId id="276"/>
            <p14:sldId id="482"/>
            <p14:sldId id="483"/>
            <p14:sldId id="313"/>
            <p14:sldId id="484"/>
            <p14:sldId id="485"/>
            <p14:sldId id="486"/>
            <p14:sldId id="487"/>
            <p14:sldId id="488"/>
            <p14:sldId id="489"/>
            <p14:sldId id="490"/>
            <p14:sldId id="491"/>
            <p14:sldId id="497"/>
            <p14:sldId id="492"/>
            <p14:sldId id="495"/>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95826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44505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79647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6930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85281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39164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720251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0720402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67963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5390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0.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8.jp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1.jp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3.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857725" y="2818238"/>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المحاضرة التعريفية</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US" sz="2000" b="1" dirty="0" err="1">
                <a:latin typeface="Times New Roman" panose="02020603050405020304" pitchFamily="18" charset="0"/>
                <a:cs typeface="Times New Roman" panose="02020603050405020304" pitchFamily="18" charset="0"/>
              </a:rPr>
              <a:t>PRL</a:t>
            </a:r>
            <a:r>
              <a:rPr lang="en-US" sz="2000" b="1" dirty="0">
                <a:latin typeface="Times New Roman" panose="02020603050405020304" pitchFamily="18" charset="0"/>
                <a:cs typeface="Times New Roman" panose="02020603050405020304" pitchFamily="18" charset="0"/>
              </a:rPr>
              <a:t> 613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74096"/>
    </mc:Choice>
    <mc:Fallback xmlns="">
      <p:transition spd="slow" advTm="740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8999476" y="1416700"/>
            <a:ext cx="3293364" cy="584775"/>
          </a:xfrm>
          <a:prstGeom prst="rect">
            <a:avLst/>
          </a:prstGeom>
          <a:noFill/>
        </p:spPr>
        <p:txBody>
          <a:bodyPr wrap="squar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وصف المقرر</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485963" y="3147055"/>
            <a:ext cx="11220074" cy="3253711"/>
          </a:xfrm>
          <a:prstGeom prst="rect">
            <a:avLst/>
          </a:prstGeom>
          <a:noFill/>
        </p:spPr>
        <p:txBody>
          <a:bodyPr wrap="square">
            <a:spAutoFit/>
          </a:bodyPr>
          <a:lstStyle/>
          <a:p>
            <a:pPr indent="363855" algn="just" rtl="1">
              <a:lnSpc>
                <a:spcPct val="107000"/>
              </a:lnSpc>
              <a:spcAft>
                <a:spcPts val="800"/>
              </a:spcAft>
            </a:pPr>
            <a:r>
              <a:rPr lang="ar-EG"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يهدف هذا المساق إلى تناول عددًا من الموضوعات التي تؤهل الدارس لفهم جميع الأمور ذات الصلة بالإعلام الجديد، بداية من النشأة والتطور، وأهم المواقع التي يمكن الاعتماد عليها في مجال العلاقات العامة، إلى جانب التعريف بأحدث تطورات مجال الإعلام والتكنولوجيا الحديثة وكيفية تأثيرها على عمل العلاقات العامة. ويستهدف المقرر كذلك زيادة وعي الدارس بالكيفية التي تستجيب من خلالها العلاقات العامة للتحديات المعاصرة التي تواجه الشركات والمنظمات على المستوى المحلي والدولي. كما يعمل على تطوير مهارات تحليل وتطبيق المفاهيم الرئيسية في المناهج المطروحة في المقرر. بالإضافة إلى ذلك، يتم تشجيع الدارس خلال المقرر على تقديم تطبيقات عملية حول إعداد استراتيجيات النشر، وبناء الحملات الإعلامية بالاعتماد على وسائل الإعلام الجديد. ويتضمّن المقرر أيضًا دراسة حالات وأمثلة حول النجاحات والتحديات الراهنة التي تواجه هذا المجال.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DB29F8E6-19EE-997D-CCF3-429FFE6E4D27}"/>
              </a:ext>
            </a:extLst>
          </p:cNvPr>
          <p:cNvPicPr>
            <a:picLocks noChangeAspect="1"/>
          </p:cNvPicPr>
          <p:nvPr/>
        </p:nvPicPr>
        <p:blipFill>
          <a:blip r:embed="rId3"/>
          <a:stretch>
            <a:fillRect/>
          </a:stretch>
        </p:blipFill>
        <p:spPr>
          <a:xfrm>
            <a:off x="-12473" y="57124"/>
            <a:ext cx="6000750" cy="2857500"/>
          </a:xfrm>
          <a:prstGeom prst="rect">
            <a:avLst/>
          </a:prstGeom>
        </p:spPr>
      </p:pic>
    </p:spTree>
    <p:extLst>
      <p:ext uri="{BB962C8B-B14F-4D97-AF65-F5344CB8AC3E}">
        <p14:creationId xmlns:p14="http://schemas.microsoft.com/office/powerpoint/2010/main" val="672050661"/>
      </p:ext>
    </p:extLst>
  </p:cSld>
  <p:clrMapOvr>
    <a:masterClrMapping/>
  </p:clrMapOvr>
  <mc:AlternateContent xmlns:mc="http://schemas.openxmlformats.org/markup-compatibility/2006" xmlns:p14="http://schemas.microsoft.com/office/powerpoint/2010/main">
    <mc:Choice Requires="p14">
      <p:transition spd="slow" p14:dur="2000" advTm="120784"/>
    </mc:Choice>
    <mc:Fallback xmlns="">
      <p:transition spd="slow" advTm="12078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85545" y="975974"/>
            <a:ext cx="638503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أهداف تدريس المادة ونتاجات تعلمها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الأهداف ونتاجات التعلم: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يتوقع من الطالب بعد الانتهاء من دراسة هذا المساق أن يكون قادراً على تحقيق الأهداف التالية: </a:t>
            </a:r>
          </a:p>
          <a:p>
            <a:pPr marL="568325" indent="-568325" algn="just" rtl="1"/>
            <a:r>
              <a:rPr lang="ar-SA" sz="2400" dirty="0">
                <a:solidFill>
                  <a:srgbClr val="2D3956"/>
                </a:solidFill>
                <a:latin typeface="Times New Roman" panose="02020603050405020304" pitchFamily="18" charset="0"/>
                <a:cs typeface="Times New Roman" panose="02020603050405020304" pitchFamily="18" charset="0"/>
              </a:rPr>
              <a:t>1.	فهم مختلف وسائل الإعلام الجديد التي يمكن توظيفها في مجال العلاقات العامة.</a:t>
            </a:r>
          </a:p>
          <a:p>
            <a:pPr marL="568325" indent="-568325" algn="just" rtl="1"/>
            <a:r>
              <a:rPr lang="ar-SA" sz="2400" dirty="0">
                <a:solidFill>
                  <a:srgbClr val="2D3956"/>
                </a:solidFill>
                <a:latin typeface="Times New Roman" panose="02020603050405020304" pitchFamily="18" charset="0"/>
                <a:cs typeface="Times New Roman" panose="02020603050405020304" pitchFamily="18" charset="0"/>
              </a:rPr>
              <a:t>2.	فهم استراتيجيات النشر المختلفة لكل وسيلة من وسائل الإعلام الجديد.</a:t>
            </a:r>
          </a:p>
          <a:p>
            <a:pPr marL="568325" indent="-568325" algn="just" rtl="1"/>
            <a:r>
              <a:rPr lang="ar-SA" sz="2400" dirty="0">
                <a:solidFill>
                  <a:srgbClr val="2D3956"/>
                </a:solidFill>
                <a:latin typeface="Times New Roman" panose="02020603050405020304" pitchFamily="18" charset="0"/>
                <a:cs typeface="Times New Roman" panose="02020603050405020304" pitchFamily="18" charset="0"/>
              </a:rPr>
              <a:t>3.	توظيف الذكاء الاصطناعي في إنتاج محتوى خاص بالعلاقات العامة.</a:t>
            </a:r>
          </a:p>
          <a:p>
            <a:pPr marL="568325" indent="-568325" algn="just" rtl="1"/>
            <a:r>
              <a:rPr lang="ar-SA" sz="2400" dirty="0">
                <a:solidFill>
                  <a:srgbClr val="2D3956"/>
                </a:solidFill>
                <a:latin typeface="Times New Roman" panose="02020603050405020304" pitchFamily="18" charset="0"/>
                <a:cs typeface="Times New Roman" panose="02020603050405020304" pitchFamily="18" charset="0"/>
              </a:rPr>
              <a:t>4.	إدراك مفهوم إدارة الأزمة والخطوات المتبعة في إدارة الأزمة وأساليب توظيف الإعلام الجديد في إدارة الأزمات.</a:t>
            </a:r>
          </a:p>
          <a:p>
            <a:pPr marL="568325" indent="-568325" algn="just" rtl="1"/>
            <a:r>
              <a:rPr lang="ar-SA" sz="2400" dirty="0">
                <a:solidFill>
                  <a:srgbClr val="2D3956"/>
                </a:solidFill>
                <a:latin typeface="Times New Roman" panose="02020603050405020304" pitchFamily="18" charset="0"/>
                <a:cs typeface="Times New Roman" panose="02020603050405020304" pitchFamily="18" charset="0"/>
              </a:rPr>
              <a:t>5.	القدرة على استخدام مهارات التواصل مع جمهور المؤسسات وتعزيز سمعتها على المستوى المحلي والعالمي.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2B9CA12-010C-5420-B661-A225B9CF0EE3}"/>
              </a:ext>
            </a:extLst>
          </p:cNvPr>
          <p:cNvPicPr>
            <a:picLocks noChangeAspect="1"/>
          </p:cNvPicPr>
          <p:nvPr/>
        </p:nvPicPr>
        <p:blipFill>
          <a:blip r:embed="rId3"/>
          <a:stretch>
            <a:fillRect/>
          </a:stretch>
        </p:blipFill>
        <p:spPr>
          <a:xfrm>
            <a:off x="348938" y="114215"/>
            <a:ext cx="3420194" cy="227762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54668"/>
    </mc:Choice>
    <mc:Fallback xmlns="">
      <p:transition advTm="15466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55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0952" y="1065076"/>
            <a:ext cx="682646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أهداف تدريس المادة ونتاجات تعلمها</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1AEC2AD-4F04-B9B5-42F6-514C71193FA7}"/>
              </a:ext>
            </a:extLst>
          </p:cNvPr>
          <p:cNvSpPr txBox="1"/>
          <p:nvPr/>
        </p:nvSpPr>
        <p:spPr>
          <a:xfrm>
            <a:off x="617280" y="2157930"/>
            <a:ext cx="10541000" cy="3724096"/>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الأهداف ونتاجات التعلم:</a:t>
            </a:r>
          </a:p>
          <a:p>
            <a:pPr marL="393700" indent="-393700" algn="just" rtl="1"/>
            <a:r>
              <a:rPr lang="ar-SA" sz="2000" dirty="0">
                <a:solidFill>
                  <a:srgbClr val="2D3956"/>
                </a:solidFill>
                <a:latin typeface="Times New Roman" panose="02020603050405020304" pitchFamily="18" charset="0"/>
                <a:cs typeface="Times New Roman" panose="02020603050405020304" pitchFamily="18" charset="0"/>
              </a:rPr>
              <a:t>6</a:t>
            </a:r>
            <a:r>
              <a:rPr lang="ar-SA" sz="2400" dirty="0">
                <a:solidFill>
                  <a:srgbClr val="2D3956"/>
                </a:solidFill>
                <a:latin typeface="Times New Roman" panose="02020603050405020304" pitchFamily="18" charset="0"/>
                <a:cs typeface="Times New Roman" panose="02020603050405020304" pitchFamily="18" charset="0"/>
              </a:rPr>
              <a:t>.	اكتساب المهارات المطلوبة للتعبير عن رسالة المؤسسة وأهدافها ومنتجاتها، من خلال التعرف على خطط إنتاج محتوى وبناء الحملات الإعلامية.</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7.	اكتشاف الأساليب والإجراءات التي تعتبر فعالة بشكل خاص في إنتاج الوسائط المتعلقة بأعمال ومنتجات المؤسسة. </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8.	الفهم الشامل لكيفية تصميم الإعلانات وتقنياتها، وذلك لأغراض تسويق المنتجات.</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9.	تطوير قدرات ومهارات واتجاهات الطلبة في التفكير من خلال التحليل والتركيب والاستقراء والاستنتاج، والتطبيق والتقويم والنقد. </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10.	تشجيع الدارسين على تطوير مهاراتهم وقدراتهم واتجاهاتهم في الإبداع بما فيه من الابتكار والتجديد.</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975AEEF-E556-B3BA-49F7-D680C3867D52}"/>
              </a:ext>
            </a:extLst>
          </p:cNvPr>
          <p:cNvPicPr>
            <a:picLocks noChangeAspect="1"/>
          </p:cNvPicPr>
          <p:nvPr/>
        </p:nvPicPr>
        <p:blipFill>
          <a:blip r:embed="rId5"/>
          <a:stretch>
            <a:fillRect/>
          </a:stretch>
        </p:blipFill>
        <p:spPr>
          <a:xfrm>
            <a:off x="88900" y="87721"/>
            <a:ext cx="3600231" cy="2292335"/>
          </a:xfrm>
          <a:prstGeom prst="rect">
            <a:avLst/>
          </a:prstGeom>
        </p:spPr>
      </p:pic>
      <p:pic>
        <p:nvPicPr>
          <p:cNvPr id="6" name="Recorded Sound">
            <a:hlinkClick r:id="" action="ppaction://media"/>
            <a:extLst>
              <a:ext uri="{FF2B5EF4-FFF2-40B4-BE49-F238E27FC236}">
                <a16:creationId xmlns:a16="http://schemas.microsoft.com/office/drawing/2014/main" id="{443DF312-432C-1462-DA5C-AFD5EB90049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79415" y="564786"/>
            <a:ext cx="609600" cy="609600"/>
          </a:xfrm>
          <a:prstGeom prst="rect">
            <a:avLst/>
          </a:prstGeom>
        </p:spPr>
      </p:pic>
    </p:spTree>
    <p:extLst>
      <p:ext uri="{BB962C8B-B14F-4D97-AF65-F5344CB8AC3E}">
        <p14:creationId xmlns:p14="http://schemas.microsoft.com/office/powerpoint/2010/main" val="3019496573"/>
      </p:ext>
    </p:extLst>
  </p:cSld>
  <p:clrMapOvr>
    <a:masterClrMapping/>
  </p:clrMapOvr>
  <mc:AlternateContent xmlns:mc="http://schemas.openxmlformats.org/markup-compatibility/2006" xmlns:p14="http://schemas.microsoft.com/office/powerpoint/2010/main">
    <mc:Choice Requires="p14">
      <p:transition p14:dur="10" advTm="154320"/>
    </mc:Choice>
    <mc:Fallback xmlns="">
      <p:transition advTm="154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432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Placeholder 4" descr="Silhouettes of people in a meeting&#10;&#10;Description automatically generated">
            <a:extLst>
              <a:ext uri="{FF2B5EF4-FFF2-40B4-BE49-F238E27FC236}">
                <a16:creationId xmlns:a16="http://schemas.microsoft.com/office/drawing/2014/main" id="{B6845B43-2EF8-8FAC-A99D-0D5AB85525B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7740" r="17740"/>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10" name="Group 9">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11" name="Freeform: Shape 10">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3" name="Group 12">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7" name="Freeform: Shape 16">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3">
                  <a:alphaModFix amt="57000"/>
                </a:blip>
                <a:tile tx="0" ty="0" sx="100000" sy="100000" flip="none" algn="tl"/>
              </a:blipFill>
              <a:effectLst/>
            </p:grpSpPr>
            <p:sp>
              <p:nvSpPr>
                <p:cNvPr id="15" name="Freeform: Shape 14">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6" name="TextBox 5">
            <a:extLst>
              <a:ext uri="{FF2B5EF4-FFF2-40B4-BE49-F238E27FC236}">
                <a16:creationId xmlns:a16="http://schemas.microsoft.com/office/drawing/2014/main" id="{96F69E0E-66B6-AE33-F12B-264F0BFAD63E}"/>
              </a:ext>
            </a:extLst>
          </p:cNvPr>
          <p:cNvSpPr txBox="1"/>
          <p:nvPr/>
        </p:nvSpPr>
        <p:spPr>
          <a:xfrm>
            <a:off x="646385" y="2767280"/>
            <a:ext cx="3279228" cy="1323439"/>
          </a:xfrm>
          <a:prstGeom prst="rect">
            <a:avLst/>
          </a:prstGeom>
          <a:noFill/>
        </p:spPr>
        <p:txBody>
          <a:bodyPr wrap="square" rtlCol="0">
            <a:spAutoFit/>
          </a:bodyPr>
          <a:lstStyle/>
          <a:p>
            <a:pPr algn="ctr"/>
            <a:r>
              <a:rPr lang="ar-EG" sz="4000" dirty="0" err="1"/>
              <a:t>مح</a:t>
            </a:r>
            <a:r>
              <a:rPr lang="ar-EG" sz="4000" dirty="0" err="1">
                <a:solidFill>
                  <a:schemeClr val="bg1"/>
                </a:solidFill>
              </a:rPr>
              <a:t>محتويات</a:t>
            </a:r>
            <a:r>
              <a:rPr lang="ar-EG" sz="4000" dirty="0">
                <a:solidFill>
                  <a:schemeClr val="bg1"/>
                </a:solidFill>
              </a:rPr>
              <a:t> المقرر</a:t>
            </a:r>
            <a:r>
              <a:rPr lang="ar-EG" sz="4000" dirty="0"/>
              <a:t> ا</a:t>
            </a:r>
            <a:endParaRPr lang="en-US" sz="4000" dirty="0">
              <a:solidFill>
                <a:schemeClr val="bg1"/>
              </a:solidFill>
            </a:endParaRPr>
          </a:p>
        </p:txBody>
      </p:sp>
    </p:spTree>
    <p:extLst>
      <p:ext uri="{BB962C8B-B14F-4D97-AF65-F5344CB8AC3E}">
        <p14:creationId xmlns:p14="http://schemas.microsoft.com/office/powerpoint/2010/main" val="3283130781"/>
      </p:ext>
    </p:extLst>
  </p:cSld>
  <p:clrMapOvr>
    <a:masterClrMapping/>
  </p:clrMapOvr>
  <mc:AlternateContent xmlns:mc="http://schemas.openxmlformats.org/markup-compatibility/2006" xmlns:p14="http://schemas.microsoft.com/office/powerpoint/2010/main">
    <mc:Choice Requires="p14">
      <p:transition spd="slow" p14:dur="2000" advTm="35480"/>
    </mc:Choice>
    <mc:Fallback xmlns="">
      <p:transition spd="slow" advTm="354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07846" y="876314"/>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الأولى</a:t>
            </a:r>
          </a:p>
          <a:p>
            <a:pPr algn="ctr"/>
            <a:r>
              <a:rPr lang="ar-SA" sz="2800" b="1" dirty="0">
                <a:solidFill>
                  <a:srgbClr val="00B0F0"/>
                </a:solidFill>
                <a:latin typeface="Times New Roman" panose="02020603050405020304" pitchFamily="18" charset="0"/>
                <a:cs typeface="Times New Roman" panose="02020603050405020304" pitchFamily="18" charset="0"/>
              </a:rPr>
              <a:t>الإعلام الجديد النشأة والتطور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584186"/>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مفهوم الإعلام الجديد.</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نبذة عن أدوات الإعلام الجديد التي يمكن توظيفها في مجال العلاقات العامة.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الفرق بين وسائل الإعلام الجديد من حيث خطط النشر وأساليب ترويج المحتوى واستراتيجيات الاستهداف.</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Picture Placeholder 12" descr="A hand touching a digital screen&#10;&#10;Description automatically generated">
            <a:extLst>
              <a:ext uri="{FF2B5EF4-FFF2-40B4-BE49-F238E27FC236}">
                <a16:creationId xmlns:a16="http://schemas.microsoft.com/office/drawing/2014/main" id="{8A7B88D2-16B9-CA92-0196-85EDCA9B092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881" r="16881"/>
          <a:stretch>
            <a:fillRect/>
          </a:stretch>
        </p:blipFill>
        <p:spPr>
          <a:xfrm>
            <a:off x="0" y="0"/>
            <a:ext cx="6427919" cy="6457888"/>
          </a:xfr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8988"/>
    </mc:Choice>
    <mc:Fallback xmlns="">
      <p:transition spd="slow" advTm="4898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72230"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50694" y="881316"/>
            <a:ext cx="5046394" cy="1384995"/>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الثانية</a:t>
            </a:r>
          </a:p>
          <a:p>
            <a:pPr algn="ctr"/>
            <a:r>
              <a:rPr lang="ar-EG" sz="2800" b="1" dirty="0">
                <a:solidFill>
                  <a:srgbClr val="00B0F0"/>
                </a:solidFill>
                <a:latin typeface="Times New Roman" panose="02020603050405020304" pitchFamily="18" charset="0"/>
                <a:cs typeface="Times New Roman" panose="02020603050405020304" pitchFamily="18" charset="0"/>
              </a:rPr>
              <a:t>إيجابيات وسلبيات توظيف الإعلام الجديد في مجال العلاقات العامة</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220177"/>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الإيجابيات الخاصة بتوظيف الإعلام الجديد في مجال العلاقات العامة.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السلبيات الخاصة بتوظيف الإعلام الجديد في مجال العلاقات العامة.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الرأي العام وعوامل تكوينه وطرق قياسه من خلال الإعلام الجديد.</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Picture 13">
            <a:extLst>
              <a:ext uri="{FF2B5EF4-FFF2-40B4-BE49-F238E27FC236}">
                <a16:creationId xmlns:a16="http://schemas.microsoft.com/office/drawing/2014/main" id="{417B460E-237E-29E5-274D-832B209CB363}"/>
              </a:ext>
            </a:extLst>
          </p:cNvPr>
          <p:cNvPicPr>
            <a:picLocks noChangeAspect="1"/>
          </p:cNvPicPr>
          <p:nvPr/>
        </p:nvPicPr>
        <p:blipFill>
          <a:blip r:embed="rId4"/>
          <a:stretch>
            <a:fillRect/>
          </a:stretch>
        </p:blipFill>
        <p:spPr>
          <a:xfrm rot="18927969">
            <a:off x="-78185" y="53671"/>
            <a:ext cx="4693130" cy="2809056"/>
          </a:xfrm>
          <a:prstGeom prst="rect">
            <a:avLst/>
          </a:prstGeom>
        </p:spPr>
      </p:pic>
    </p:spTree>
    <p:extLst>
      <p:ext uri="{BB962C8B-B14F-4D97-AF65-F5344CB8AC3E}">
        <p14:creationId xmlns:p14="http://schemas.microsoft.com/office/powerpoint/2010/main" val="1714654813"/>
      </p:ext>
    </p:extLst>
  </p:cSld>
  <p:clrMapOvr>
    <a:masterClrMapping/>
  </p:clrMapOvr>
  <mc:AlternateContent xmlns:mc="http://schemas.openxmlformats.org/markup-compatibility/2006" xmlns:p14="http://schemas.microsoft.com/office/powerpoint/2010/main">
    <mc:Choice Requires="p14">
      <p:transition spd="slow" p14:dur="2000" advTm="138320"/>
    </mc:Choice>
    <mc:Fallback xmlns="">
      <p:transition spd="slow" advTm="1383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50694" y="881316"/>
            <a:ext cx="5046394"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الثالثة</a:t>
            </a:r>
          </a:p>
          <a:p>
            <a:pPr algn="ctr"/>
            <a:r>
              <a:rPr lang="ar-EG" sz="2800" b="1" dirty="0">
                <a:solidFill>
                  <a:srgbClr val="00B0F0"/>
                </a:solidFill>
                <a:latin typeface="Times New Roman" panose="02020603050405020304" pitchFamily="18" charset="0"/>
                <a:cs typeface="Times New Roman" panose="02020603050405020304" pitchFamily="18" charset="0"/>
              </a:rPr>
              <a:t> الإعلام الجديد وإدارة الأزمات</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34785"/>
            <a:ext cx="8417320" cy="5307735"/>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مفهوم الأزمة.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السمات الأساسية للأزمة.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التفرقة بين مفهوم (الحادث- المشكلة- القضية- الكارثة- الأزمة).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العوامل المؤثرة على فهم طبيعة الأزمة.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دورة حياة الأزمة.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إدارة القضايا ومواجهة الضغوط.</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تخطيط الاتصال ما قبل الأزمة.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الاتصال في مرحلة الأزمة.</a:t>
            </a: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الاتصال في مرحلة ما بعد الأزمة.</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person holding a tablet and a computer&#10;&#10;Description automatically generated">
            <a:extLst>
              <a:ext uri="{FF2B5EF4-FFF2-40B4-BE49-F238E27FC236}">
                <a16:creationId xmlns:a16="http://schemas.microsoft.com/office/drawing/2014/main" id="{FA656F90-E51B-1A40-01F2-B896649B285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881" r="16881"/>
          <a:stretch>
            <a:fillRect/>
          </a:stretch>
        </p:blipFill>
        <p:spPr>
          <a:xfrm>
            <a:off x="0" y="1"/>
            <a:ext cx="6480944" cy="6511160"/>
          </a:xfrm>
        </p:spPr>
      </p:pic>
    </p:spTree>
    <p:extLst>
      <p:ext uri="{BB962C8B-B14F-4D97-AF65-F5344CB8AC3E}">
        <p14:creationId xmlns:p14="http://schemas.microsoft.com/office/powerpoint/2010/main" val="2558784719"/>
      </p:ext>
    </p:extLst>
  </p:cSld>
  <p:clrMapOvr>
    <a:masterClrMapping/>
  </p:clrMapOvr>
  <mc:AlternateContent xmlns:mc="http://schemas.openxmlformats.org/markup-compatibility/2006" xmlns:p14="http://schemas.microsoft.com/office/powerpoint/2010/main">
    <mc:Choice Requires="p14">
      <p:transition spd="slow" p14:dur="2000" advTm="150346"/>
    </mc:Choice>
    <mc:Fallback xmlns="">
      <p:transition spd="slow" advTm="1503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50694" y="881316"/>
            <a:ext cx="5046394" cy="1384995"/>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الرابعة</a:t>
            </a:r>
          </a:p>
          <a:p>
            <a:pPr algn="ctr"/>
            <a:r>
              <a:rPr lang="ar-EG" sz="2800" b="1" dirty="0">
                <a:solidFill>
                  <a:srgbClr val="00B0F0"/>
                </a:solidFill>
                <a:latin typeface="Times New Roman" panose="02020603050405020304" pitchFamily="18" charset="0"/>
                <a:cs typeface="Times New Roman" panose="02020603050405020304" pitchFamily="18" charset="0"/>
              </a:rPr>
              <a:t>أهمية التحقق من المحتوى قبل النشر وتجنب الشائعات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584186"/>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القيادة مفهوم الشائعة.</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خصائص الشائعة المنتشرة عبر وسائل الإعلام الجديد.</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تأثير الشائعة على أداء المؤسسات والصورة الذهنية الخاصة بها.</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آليات التصدي للشائعة عبر وسائل الإعلام الجديد.</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وسائل وأدوات التحقق من الشائعات والمعلومات المضللة.</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person holding a pair of devices&#10;&#10;Description automatically generated">
            <a:extLst>
              <a:ext uri="{FF2B5EF4-FFF2-40B4-BE49-F238E27FC236}">
                <a16:creationId xmlns:a16="http://schemas.microsoft.com/office/drawing/2014/main" id="{EF3BBA9D-F615-5041-81E4-5F0B1725968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6337" r="26337"/>
          <a:stretch>
            <a:fillRect/>
          </a:stretch>
        </p:blipFill>
        <p:spPr>
          <a:xfrm>
            <a:off x="46038" y="0"/>
            <a:ext cx="6089856" cy="6118249"/>
          </a:xfrm>
        </p:spPr>
      </p:pic>
    </p:spTree>
    <p:extLst>
      <p:ext uri="{BB962C8B-B14F-4D97-AF65-F5344CB8AC3E}">
        <p14:creationId xmlns:p14="http://schemas.microsoft.com/office/powerpoint/2010/main" val="571888887"/>
      </p:ext>
    </p:extLst>
  </p:cSld>
  <p:clrMapOvr>
    <a:masterClrMapping/>
  </p:clrMapOvr>
  <mc:AlternateContent xmlns:mc="http://schemas.openxmlformats.org/markup-compatibility/2006" xmlns:p14="http://schemas.microsoft.com/office/powerpoint/2010/main">
    <mc:Choice Requires="p14">
      <p:transition spd="slow" p14:dur="2000" advTm="139838"/>
    </mc:Choice>
    <mc:Fallback xmlns="">
      <p:transition spd="slow" advTm="13983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74065" y="1091744"/>
            <a:ext cx="5975131" cy="1384995"/>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المحاضرة الخامسة</a:t>
            </a:r>
          </a:p>
          <a:p>
            <a:pPr algn="ctr" rtl="1"/>
            <a:r>
              <a:rPr lang="en-US" sz="2800" b="1" dirty="0">
                <a:solidFill>
                  <a:srgbClr val="00B0F0"/>
                </a:solidFill>
                <a:latin typeface="Times New Roman" panose="02020603050405020304" pitchFamily="18" charset="0"/>
                <a:cs typeface="Times New Roman" panose="02020603050405020304" pitchFamily="18" charset="0"/>
              </a:rPr>
              <a:t> </a:t>
            </a:r>
            <a:r>
              <a:rPr lang="ar-SA" sz="2800" b="1" dirty="0">
                <a:solidFill>
                  <a:srgbClr val="00B0F0"/>
                </a:solidFill>
                <a:latin typeface="Times New Roman" panose="02020603050405020304" pitchFamily="18" charset="0"/>
                <a:cs typeface="Times New Roman" panose="02020603050405020304" pitchFamily="18" charset="0"/>
              </a:rPr>
              <a:t>أساليب إنتاج الوسائط المتعلقة بأعمال ومنتجات المؤسسة بالطرق</a:t>
            </a:r>
            <a:r>
              <a:rPr lang="en-US" sz="2800" b="1" dirty="0">
                <a:solidFill>
                  <a:srgbClr val="00B0F0"/>
                </a:solidFill>
                <a:latin typeface="Times New Roman" panose="02020603050405020304" pitchFamily="18" charset="0"/>
                <a:cs typeface="Times New Roman" panose="02020603050405020304" pitchFamily="18" charset="0"/>
              </a:rPr>
              <a:t> </a:t>
            </a:r>
            <a:r>
              <a:rPr lang="ar-EG" sz="2800" b="1" dirty="0">
                <a:solidFill>
                  <a:srgbClr val="00B0F0"/>
                </a:solidFill>
                <a:latin typeface="Times New Roman" panose="02020603050405020304" pitchFamily="18" charset="0"/>
                <a:cs typeface="Times New Roman" panose="02020603050405020304" pitchFamily="18" charset="0"/>
              </a:rPr>
              <a:t> الحديثة</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220177"/>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إنتاج المحتوى باستخدام برنامج </a:t>
            </a:r>
            <a:r>
              <a:rPr lang="en-US" sz="2800" dirty="0" err="1">
                <a:solidFill>
                  <a:schemeClr val="bg1"/>
                </a:solidFill>
                <a:latin typeface="Times New Roman" panose="02020603050405020304" pitchFamily="18" charset="0"/>
                <a:cs typeface="Times New Roman" panose="02020603050405020304" pitchFamily="18" charset="0"/>
              </a:rPr>
              <a:t>canva</a:t>
            </a:r>
            <a:r>
              <a:rPr lang="en-US" sz="2800" dirty="0">
                <a:solidFill>
                  <a:schemeClr val="bg1"/>
                </a:solidFill>
                <a:latin typeface="Times New Roman" panose="02020603050405020304" pitchFamily="18" charset="0"/>
                <a:cs typeface="Times New Roman" panose="02020603050405020304" pitchFamily="18" charset="0"/>
              </a:rPr>
              <a:t>.</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إنتاج المحتوى باستخدام برنامج </a:t>
            </a:r>
            <a:r>
              <a:rPr lang="en-US" sz="2800" dirty="0">
                <a:solidFill>
                  <a:schemeClr val="bg1"/>
                </a:solidFill>
                <a:latin typeface="Times New Roman" panose="02020603050405020304" pitchFamily="18" charset="0"/>
                <a:cs typeface="Times New Roman" panose="02020603050405020304" pitchFamily="18" charset="0"/>
              </a:rPr>
              <a:t>flourish.</a:t>
            </a:r>
          </a:p>
          <a:p>
            <a:pPr marL="285750" indent="-285750" algn="r" rtl="1">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إنتاج المحتوى باستخدام برنامج </a:t>
            </a:r>
            <a:r>
              <a:rPr lang="en-US" sz="2800" dirty="0">
                <a:solidFill>
                  <a:schemeClr val="bg1"/>
                </a:solidFill>
                <a:latin typeface="Times New Roman" panose="02020603050405020304" pitchFamily="18" charset="0"/>
                <a:cs typeface="Times New Roman" panose="02020603050405020304" pitchFamily="18" charset="0"/>
              </a:rPr>
              <a:t>Render Forest.</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computer with various objects coming out of it&#10;&#10;Description automatically generated">
            <a:extLst>
              <a:ext uri="{FF2B5EF4-FFF2-40B4-BE49-F238E27FC236}">
                <a16:creationId xmlns:a16="http://schemas.microsoft.com/office/drawing/2014/main" id="{16410B88-9940-69A2-13AC-FEB064CB2B1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1053" r="21053"/>
          <a:stretch>
            <a:fillRect/>
          </a:stretch>
        </p:blipFill>
        <p:spPr/>
      </p:pic>
    </p:spTree>
    <p:extLst>
      <p:ext uri="{BB962C8B-B14F-4D97-AF65-F5344CB8AC3E}">
        <p14:creationId xmlns:p14="http://schemas.microsoft.com/office/powerpoint/2010/main" val="2830414616"/>
      </p:ext>
    </p:extLst>
  </p:cSld>
  <p:clrMapOvr>
    <a:masterClrMapping/>
  </p:clrMapOvr>
  <mc:AlternateContent xmlns:mc="http://schemas.openxmlformats.org/markup-compatibility/2006" xmlns:p14="http://schemas.microsoft.com/office/powerpoint/2010/main">
    <mc:Choice Requires="p14">
      <p:transition spd="slow" p14:dur="2000" advTm="130311"/>
    </mc:Choice>
    <mc:Fallback xmlns="">
      <p:transition spd="slow" advTm="1303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93629" y="945995"/>
            <a:ext cx="6542688" cy="1384995"/>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السادسة</a:t>
            </a:r>
          </a:p>
          <a:p>
            <a:pPr algn="ctr"/>
            <a:r>
              <a:rPr lang="ar-EG" sz="2800" b="1" dirty="0">
                <a:solidFill>
                  <a:srgbClr val="00B0F0"/>
                </a:solidFill>
                <a:latin typeface="Times New Roman" panose="02020603050405020304" pitchFamily="18" charset="0"/>
                <a:cs typeface="Times New Roman" panose="02020603050405020304" pitchFamily="18" charset="0"/>
              </a:rPr>
              <a:t> أساليب إنتاج الوسائط المتعلقة بأعمال ومنتجات المؤسسة عبر توظيف تقنيات الذكاء الاصطناعي</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584186"/>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marL="285750" indent="-285750" algn="l">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Video editing tools</a:t>
            </a:r>
          </a:p>
          <a:p>
            <a:pPr marL="285750" indent="-285750" algn="l">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Photos editing tools</a:t>
            </a:r>
          </a:p>
          <a:p>
            <a:pPr marL="285750" indent="-285750" algn="l">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Marketing tools</a:t>
            </a:r>
          </a:p>
          <a:p>
            <a:pPr marL="285750" indent="-285750" algn="l">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Audio tools</a:t>
            </a:r>
          </a:p>
          <a:p>
            <a:pPr marL="285750" indent="-285750" algn="l">
              <a:buFont typeface="Wingdings" panose="05000000000000000000" pitchFamily="2" charset="2"/>
              <a:buChar char="ü"/>
            </a:pPr>
            <a:r>
              <a:rPr lang="en-US" sz="2800" dirty="0">
                <a:solidFill>
                  <a:schemeClr val="bg1"/>
                </a:solidFill>
                <a:latin typeface="Times New Roman" panose="02020603050405020304" pitchFamily="18" charset="0"/>
                <a:cs typeface="Times New Roman" panose="02020603050405020304" pitchFamily="18" charset="0"/>
              </a:rPr>
              <a:t>	Engines</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5" name="Picture Placeholder 14" descr="A hand typing on a computer&#10;&#10;Description automatically generated">
            <a:extLst>
              <a:ext uri="{FF2B5EF4-FFF2-40B4-BE49-F238E27FC236}">
                <a16:creationId xmlns:a16="http://schemas.microsoft.com/office/drawing/2014/main" id="{0FB512B7-6E9D-753C-9006-2813AAE79CD8}"/>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25116" r="25116"/>
          <a:stretch>
            <a:fillRect/>
          </a:stretch>
        </p:blipFill>
        <p:spPr>
          <a:xfrm>
            <a:off x="0" y="0"/>
            <a:ext cx="5917805" cy="5945396"/>
          </a:xfrm>
        </p:spPr>
      </p:pic>
      <p:pic>
        <p:nvPicPr>
          <p:cNvPr id="3" name="Recorded Sound">
            <a:hlinkClick r:id="" action="ppaction://media"/>
            <a:extLst>
              <a:ext uri="{FF2B5EF4-FFF2-40B4-BE49-F238E27FC236}">
                <a16:creationId xmlns:a16="http://schemas.microsoft.com/office/drawing/2014/main" id="{97A1EC8B-4AAA-C8A1-9956-DBFE145986D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423011" y="1036775"/>
            <a:ext cx="609600" cy="609600"/>
          </a:xfrm>
          <a:prstGeom prst="rect">
            <a:avLst/>
          </a:prstGeom>
        </p:spPr>
      </p:pic>
    </p:spTree>
    <p:extLst>
      <p:ext uri="{BB962C8B-B14F-4D97-AF65-F5344CB8AC3E}">
        <p14:creationId xmlns:p14="http://schemas.microsoft.com/office/powerpoint/2010/main" val="735061286"/>
      </p:ext>
    </p:extLst>
  </p:cSld>
  <p:clrMapOvr>
    <a:masterClrMapping/>
  </p:clrMapOvr>
  <mc:AlternateContent xmlns:mc="http://schemas.openxmlformats.org/markup-compatibility/2006" xmlns:p14="http://schemas.microsoft.com/office/powerpoint/2010/main">
    <mc:Choice Requires="p14">
      <p:transition spd="slow" p14:dur="2000" advTm="95407"/>
    </mc:Choice>
    <mc:Fallback xmlns="">
      <p:transition spd="slow" advTm="954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40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351282" y="988440"/>
            <a:ext cx="6495393" cy="1384995"/>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السابعة</a:t>
            </a:r>
          </a:p>
          <a:p>
            <a:pPr algn="ctr"/>
            <a:r>
              <a:rPr lang="ar-EG" sz="2800" b="1" dirty="0">
                <a:solidFill>
                  <a:srgbClr val="00B0F0"/>
                </a:solidFill>
                <a:latin typeface="Times New Roman" panose="02020603050405020304" pitchFamily="18" charset="0"/>
                <a:cs typeface="Times New Roman" panose="02020603050405020304" pitchFamily="18" charset="0"/>
              </a:rPr>
              <a:t> كيفية تصميم الإعلانات وتقنياتها في مجال تسويق المنتجات</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512838"/>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مفهوم الإعلان.</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الابتكار في الإعلان.</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عناصر التصميم.</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استراتيجية </a:t>
            </a:r>
            <a:r>
              <a:rPr lang="ar-SA" sz="2800" dirty="0" err="1">
                <a:solidFill>
                  <a:schemeClr val="bg1"/>
                </a:solidFill>
                <a:latin typeface="Times New Roman" panose="02020603050405020304" pitchFamily="18" charset="0"/>
                <a:cs typeface="Times New Roman" panose="02020603050405020304" pitchFamily="18" charset="0"/>
              </a:rPr>
              <a:t>اسكامبر</a:t>
            </a:r>
            <a:r>
              <a:rPr lang="ar-SA" sz="2800" dirty="0">
                <a:solidFill>
                  <a:schemeClr val="bg1"/>
                </a:solidFill>
                <a:latin typeface="Times New Roman" panose="02020603050405020304" pitchFamily="18" charset="0"/>
                <a:cs typeface="Times New Roman" panose="02020603050405020304" pitchFamily="18" charset="0"/>
              </a:rPr>
              <a:t> في تصميم الإعلانات.</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الأدوات التي يمكن توظيفها في إنتاج الإعلانات.</a:t>
            </a:r>
          </a:p>
          <a:p>
            <a:pPr marL="285750" indent="-285750" algn="l">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Script Editing Tools</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hand holding a tablet with icons on it&#10;&#10;Description automatically generated">
            <a:extLst>
              <a:ext uri="{FF2B5EF4-FFF2-40B4-BE49-F238E27FC236}">
                <a16:creationId xmlns:a16="http://schemas.microsoft.com/office/drawing/2014/main" id="{30306269-35E6-EE10-008E-C4902CB007B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6301" r="26301"/>
          <a:stretch>
            <a:fillRect/>
          </a:stretch>
        </p:blipFill>
        <p:spPr>
          <a:xfrm>
            <a:off x="0" y="1"/>
            <a:ext cx="6165031" cy="6193775"/>
          </a:xfrm>
        </p:spPr>
      </p:pic>
    </p:spTree>
    <p:extLst>
      <p:ext uri="{BB962C8B-B14F-4D97-AF65-F5344CB8AC3E}">
        <p14:creationId xmlns:p14="http://schemas.microsoft.com/office/powerpoint/2010/main" val="309938259"/>
      </p:ext>
    </p:extLst>
  </p:cSld>
  <p:clrMapOvr>
    <a:masterClrMapping/>
  </p:clrMapOvr>
  <mc:AlternateContent xmlns:mc="http://schemas.openxmlformats.org/markup-compatibility/2006" xmlns:p14="http://schemas.microsoft.com/office/powerpoint/2010/main">
    <mc:Choice Requires="p14">
      <p:transition spd="slow" p14:dur="2000" advTm="118048"/>
    </mc:Choice>
    <mc:Fallback xmlns="">
      <p:transition spd="slow" advTm="1180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27804" y="975252"/>
            <a:ext cx="6952592" cy="1384995"/>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الثامنة</a:t>
            </a:r>
          </a:p>
          <a:p>
            <a:pPr algn="ctr"/>
            <a:r>
              <a:rPr lang="ar-EG" sz="2800" b="1" dirty="0">
                <a:solidFill>
                  <a:srgbClr val="00B0F0"/>
                </a:solidFill>
                <a:latin typeface="Times New Roman" panose="02020603050405020304" pitchFamily="18" charset="0"/>
                <a:cs typeface="Times New Roman" panose="02020603050405020304" pitchFamily="18" charset="0"/>
              </a:rPr>
              <a:t> خطط النشر ودورها في إدارة سمعة المؤسسة، وتحقيق رؤيتها وأهدافها على المستوى الداخلي والخارجي</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081951"/>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مفهوم إدارة السمعة.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أساليب إدارة السمعة.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كيف يمكن إدارة السمعة في ضوء رؤية وأهداف المؤسسة.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ما هي خطط النشر.</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ما البرامج التي يمكن توظيفها في جدولة خطط النشر.</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person's hands using a stylus on a tablet&#10;&#10;Description automatically generated">
            <a:extLst>
              <a:ext uri="{FF2B5EF4-FFF2-40B4-BE49-F238E27FC236}">
                <a16:creationId xmlns:a16="http://schemas.microsoft.com/office/drawing/2014/main" id="{066EC835-7A4B-DD0A-AC42-F2E5BD840B89}"/>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1945" r="21945"/>
          <a:stretch>
            <a:fillRect/>
          </a:stretch>
        </p:blipFill>
        <p:spPr>
          <a:xfrm>
            <a:off x="0" y="1"/>
            <a:ext cx="5855447" cy="5882747"/>
          </a:xfrm>
        </p:spPr>
      </p:pic>
    </p:spTree>
    <p:extLst>
      <p:ext uri="{BB962C8B-B14F-4D97-AF65-F5344CB8AC3E}">
        <p14:creationId xmlns:p14="http://schemas.microsoft.com/office/powerpoint/2010/main" val="1684645507"/>
      </p:ext>
    </p:extLst>
  </p:cSld>
  <p:clrMapOvr>
    <a:masterClrMapping/>
  </p:clrMapOvr>
  <mc:AlternateContent xmlns:mc="http://schemas.openxmlformats.org/markup-compatibility/2006" xmlns:p14="http://schemas.microsoft.com/office/powerpoint/2010/main">
    <mc:Choice Requires="p14">
      <p:transition spd="slow" p14:dur="2000" advTm="70511"/>
    </mc:Choice>
    <mc:Fallback xmlns="">
      <p:transition spd="slow" advTm="7051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1011" y="845196"/>
            <a:ext cx="7425559"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التاسعة</a:t>
            </a:r>
          </a:p>
          <a:p>
            <a:pPr algn="ctr"/>
            <a:r>
              <a:rPr lang="ar-EG" sz="2800" b="1" dirty="0">
                <a:solidFill>
                  <a:srgbClr val="00B0F0"/>
                </a:solidFill>
                <a:latin typeface="Times New Roman" panose="02020603050405020304" pitchFamily="18" charset="0"/>
                <a:cs typeface="Times New Roman" panose="02020603050405020304" pitchFamily="18" charset="0"/>
              </a:rPr>
              <a:t> خطوات تصميم حملات إقناعية بالاعتماد على الإعلام الجديد</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1970319"/>
            <a:ext cx="8417320" cy="5307735"/>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أهمية الحملات الإعلامية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أنواع حملات الإعلامية.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خصائص الرسائل الإقناعية.</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a:t>
            </a:r>
            <a:r>
              <a:rPr lang="ar-SA" sz="2800" dirty="0" err="1">
                <a:solidFill>
                  <a:schemeClr val="bg1"/>
                </a:solidFill>
                <a:latin typeface="Times New Roman" panose="02020603050405020304" pitchFamily="18" charset="0"/>
                <a:cs typeface="Times New Roman" panose="02020603050405020304" pitchFamily="18" charset="0"/>
              </a:rPr>
              <a:t>الاستمالات</a:t>
            </a:r>
            <a:r>
              <a:rPr lang="ar-SA" sz="2800" dirty="0">
                <a:solidFill>
                  <a:schemeClr val="bg1"/>
                </a:solidFill>
                <a:latin typeface="Times New Roman" panose="02020603050405020304" pitchFamily="18" charset="0"/>
                <a:cs typeface="Times New Roman" panose="02020603050405020304" pitchFamily="18" charset="0"/>
              </a:rPr>
              <a:t> التي يجب أن تتوفر في بناء الحملات الإقناعية. </a:t>
            </a:r>
          </a:p>
          <a:p>
            <a:pPr marL="285750" indent="-285750" algn="r" rtl="1">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	الخطوات الإجرائية لحملات التوعية الإعلامية.</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الأولى: تحديد المشكلة.</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الثانية: تحديد الأهداف والاستراتيجيات.</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الثالثة: تحديد الجمهور المستهدف (تجزئة الجمهور).</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الرابعة: تحديد العوامل الأخرى المحيطة</a:t>
            </a:r>
          </a:p>
          <a:p>
            <a:pPr marL="285750" indent="-285750" algn="r" rtl="1">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person typing on a keyboard&#10;&#10;Description automatically generated">
            <a:extLst>
              <a:ext uri="{FF2B5EF4-FFF2-40B4-BE49-F238E27FC236}">
                <a16:creationId xmlns:a16="http://schemas.microsoft.com/office/drawing/2014/main" id="{5A59D705-850B-FD14-8909-DCC9CB6E1200}"/>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8226" r="28226"/>
          <a:stretch>
            <a:fillRect/>
          </a:stretch>
        </p:blipFill>
        <p:spPr>
          <a:xfrm>
            <a:off x="0" y="1"/>
            <a:ext cx="5547621" cy="5573486"/>
          </a:xfrm>
        </p:spPr>
      </p:pic>
    </p:spTree>
    <p:extLst>
      <p:ext uri="{BB962C8B-B14F-4D97-AF65-F5344CB8AC3E}">
        <p14:creationId xmlns:p14="http://schemas.microsoft.com/office/powerpoint/2010/main" val="2843544938"/>
      </p:ext>
    </p:extLst>
  </p:cSld>
  <p:clrMapOvr>
    <a:masterClrMapping/>
  </p:clrMapOvr>
  <mc:AlternateContent xmlns:mc="http://schemas.openxmlformats.org/markup-compatibility/2006" xmlns:p14="http://schemas.microsoft.com/office/powerpoint/2010/main">
    <mc:Choice Requires="p14">
      <p:transition spd="slow" p14:dur="2000" advTm="304997"/>
    </mc:Choice>
    <mc:Fallback xmlns="">
      <p:transition spd="slow" advTm="30499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1011" y="845196"/>
            <a:ext cx="7745113"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العاشرة</a:t>
            </a:r>
          </a:p>
          <a:p>
            <a:pPr algn="ctr"/>
            <a:r>
              <a:rPr lang="ar-EG" sz="2800" b="1" dirty="0">
                <a:solidFill>
                  <a:srgbClr val="00B0F0"/>
                </a:solidFill>
                <a:latin typeface="Times New Roman" panose="02020603050405020304" pitchFamily="18" charset="0"/>
                <a:cs typeface="Times New Roman" panose="02020603050405020304" pitchFamily="18" charset="0"/>
              </a:rPr>
              <a:t> تابع خطوات تصميم حملات إقناعية بالاعتماد على الإعلام الجديد</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1970319"/>
            <a:ext cx="8417320" cy="4015073"/>
          </a:xfrm>
          <a:prstGeom prst="rect">
            <a:avLst/>
          </a:prstGeom>
          <a:noFill/>
        </p:spPr>
        <p:txBody>
          <a:bodyPr wrap="square" rtlCol="0">
            <a:spAutoFit/>
          </a:bodyPr>
          <a:lstStyle/>
          <a:p>
            <a:pPr algn="just" rtl="1">
              <a:lnSpc>
                <a:spcPct val="107000"/>
              </a:lnSpc>
              <a:spcAft>
                <a:spcPts val="800"/>
              </a:spcAft>
            </a:pPr>
            <a:r>
              <a:rPr lang="ar-JO" sz="32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dirty="0">
                <a:solidFill>
                  <a:schemeClr val="bg1"/>
                </a:solidFill>
                <a:latin typeface="Times New Roman" panose="02020603050405020304" pitchFamily="18" charset="0"/>
                <a:cs typeface="Times New Roman" panose="02020603050405020304" pitchFamily="18" charset="0"/>
              </a:rPr>
              <a:t>الخطوة الخامسة: تحديد الوسائل والقنوات الاتصالية</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السادسة: تحديد الرسائل</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السابعة: تحديد الميزانية وكيفية الحصول عليها </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الثامنة: الجدولة والإدارة والتنفيذ </a:t>
            </a:r>
          </a:p>
          <a:p>
            <a:pPr algn="r" rtl="1"/>
            <a:r>
              <a:rPr lang="ar-SA" sz="2800" dirty="0">
                <a:solidFill>
                  <a:schemeClr val="bg1"/>
                </a:solidFill>
                <a:latin typeface="Times New Roman" panose="02020603050405020304" pitchFamily="18" charset="0"/>
                <a:cs typeface="Times New Roman" panose="02020603050405020304" pitchFamily="18" charset="0"/>
              </a:rPr>
              <a:t>الخطوة التاسعة: التقييم (تقييم الأهداف- تقييم البرامج والأنشطة- تقييم الجانب الإعلامي- تقييم الإعلانات).</a:t>
            </a:r>
          </a:p>
          <a:p>
            <a:pPr algn="r" rtl="1"/>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10" descr="A person typing on a keyboard&#10;&#10;Description automatically generated">
            <a:extLst>
              <a:ext uri="{FF2B5EF4-FFF2-40B4-BE49-F238E27FC236}">
                <a16:creationId xmlns:a16="http://schemas.microsoft.com/office/drawing/2014/main" id="{5A59D705-850B-FD14-8909-DCC9CB6E1200}"/>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8226" r="28226"/>
          <a:stretch>
            <a:fillRect/>
          </a:stretch>
        </p:blipFill>
        <p:spPr>
          <a:xfrm>
            <a:off x="0" y="1"/>
            <a:ext cx="5547621" cy="5573486"/>
          </a:xfrm>
        </p:spPr>
      </p:pic>
    </p:spTree>
    <p:extLst>
      <p:ext uri="{BB962C8B-B14F-4D97-AF65-F5344CB8AC3E}">
        <p14:creationId xmlns:p14="http://schemas.microsoft.com/office/powerpoint/2010/main" val="2636470104"/>
      </p:ext>
    </p:extLst>
  </p:cSld>
  <p:clrMapOvr>
    <a:masterClrMapping/>
  </p:clrMapOvr>
  <mc:AlternateContent xmlns:mc="http://schemas.openxmlformats.org/markup-compatibility/2006" xmlns:p14="http://schemas.microsoft.com/office/powerpoint/2010/main">
    <mc:Choice Requires="p14">
      <p:transition spd="slow" p14:dur="2000" advTm="304997"/>
    </mc:Choice>
    <mc:Fallback xmlns="">
      <p:transition spd="slow" advTm="30499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09806" y="3402075"/>
            <a:ext cx="5046394" cy="769441"/>
          </a:xfrm>
          <a:prstGeom prst="rect">
            <a:avLst/>
          </a:prstGeom>
          <a:noFill/>
        </p:spPr>
        <p:txBody>
          <a:bodyPr wrap="squar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الامتحان النهائي</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27211682"/>
      </p:ext>
    </p:extLst>
  </p:cSld>
  <p:clrMapOvr>
    <a:masterClrMapping/>
  </p:clrMapOvr>
  <mc:AlternateContent xmlns:mc="http://schemas.openxmlformats.org/markup-compatibility/2006" xmlns:p14="http://schemas.microsoft.com/office/powerpoint/2010/main">
    <mc:Choice Requires="p14">
      <p:transition spd="slow" p14:dur="2000" advTm="64389"/>
    </mc:Choice>
    <mc:Fallback xmlns="">
      <p:transition spd="slow" advTm="6438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55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1AEC2AD-4F04-B9B5-42F6-514C71193FA7}"/>
              </a:ext>
            </a:extLst>
          </p:cNvPr>
          <p:cNvSpPr txBox="1"/>
          <p:nvPr/>
        </p:nvSpPr>
        <p:spPr>
          <a:xfrm>
            <a:off x="617280" y="2157930"/>
            <a:ext cx="10541000" cy="1815882"/>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يتم تحقيق نتاجات التعلم المستهدفة من خلال النشاطات والاستراتيجيات التدريسية التالية:</a:t>
            </a:r>
          </a:p>
          <a:p>
            <a:pPr marL="457200" indent="-457200" algn="just" rtl="1">
              <a:buFont typeface="Wingdings" panose="05000000000000000000" pitchFamily="2" charset="2"/>
              <a:buChar char="v"/>
            </a:pPr>
            <a:r>
              <a:rPr lang="ar-SA" sz="2800" dirty="0">
                <a:solidFill>
                  <a:srgbClr val="2D3956"/>
                </a:solidFill>
                <a:latin typeface="Times New Roman" panose="02020603050405020304" pitchFamily="18" charset="0"/>
                <a:cs typeface="Times New Roman" panose="02020603050405020304" pitchFamily="18" charset="0"/>
              </a:rPr>
              <a:t>المحاضرات. </a:t>
            </a:r>
          </a:p>
          <a:p>
            <a:pPr marL="457200" indent="-457200" algn="just" rtl="1">
              <a:buFont typeface="Wingdings" panose="05000000000000000000" pitchFamily="2" charset="2"/>
              <a:buChar char="v"/>
            </a:pPr>
            <a:r>
              <a:rPr lang="ar-SA" sz="2800" dirty="0">
                <a:solidFill>
                  <a:srgbClr val="2D3956"/>
                </a:solidFill>
                <a:latin typeface="Times New Roman" panose="02020603050405020304" pitchFamily="18" charset="0"/>
                <a:cs typeface="Times New Roman" panose="02020603050405020304" pitchFamily="18" charset="0"/>
              </a:rPr>
              <a:t>اختبارات قصيرة. </a:t>
            </a:r>
          </a:p>
          <a:p>
            <a:pPr marL="457200" indent="-457200" algn="just" rtl="1">
              <a:buFont typeface="Wingdings" panose="05000000000000000000" pitchFamily="2" charset="2"/>
              <a:buChar char="v"/>
            </a:pPr>
            <a:r>
              <a:rPr lang="ar-SA" sz="2800" dirty="0">
                <a:solidFill>
                  <a:srgbClr val="2D3956"/>
                </a:solidFill>
                <a:latin typeface="Times New Roman" panose="02020603050405020304" pitchFamily="18" charset="0"/>
                <a:cs typeface="Times New Roman" panose="02020603050405020304" pitchFamily="18" charset="0"/>
              </a:rPr>
              <a:t>الامتحان النهائي. </a:t>
            </a:r>
          </a:p>
        </p:txBody>
      </p:sp>
      <p:sp>
        <p:nvSpPr>
          <p:cNvPr id="5" name="TextBox 4">
            <a:extLst>
              <a:ext uri="{FF2B5EF4-FFF2-40B4-BE49-F238E27FC236}">
                <a16:creationId xmlns:a16="http://schemas.microsoft.com/office/drawing/2014/main" id="{5565AC8C-9D8E-7873-F3E7-789138A1F100}"/>
              </a:ext>
            </a:extLst>
          </p:cNvPr>
          <p:cNvSpPr txBox="1"/>
          <p:nvPr/>
        </p:nvSpPr>
        <p:spPr>
          <a:xfrm>
            <a:off x="1970690" y="835572"/>
            <a:ext cx="6779172" cy="646331"/>
          </a:xfrm>
          <a:prstGeom prst="rect">
            <a:avLst/>
          </a:prstGeom>
          <a:noFill/>
        </p:spPr>
        <p:txBody>
          <a:bodyPr wrap="square" rtlCol="0">
            <a:spAutoFit/>
          </a:bodyPr>
          <a:lstStyle/>
          <a:p>
            <a:pPr algn="r" rtl="1"/>
            <a:r>
              <a:rPr lang="ar-SA" sz="3600" b="1" dirty="0">
                <a:solidFill>
                  <a:schemeClr val="bg1"/>
                </a:solidFill>
              </a:rPr>
              <a:t>النشاطات والاستراتيجيات التدريسية</a:t>
            </a:r>
            <a:endParaRPr lang="en-US" sz="3600" b="1" dirty="0">
              <a:solidFill>
                <a:schemeClr val="bg1"/>
              </a:solidFill>
            </a:endParaRPr>
          </a:p>
        </p:txBody>
      </p:sp>
    </p:spTree>
    <p:extLst>
      <p:ext uri="{BB962C8B-B14F-4D97-AF65-F5344CB8AC3E}">
        <p14:creationId xmlns:p14="http://schemas.microsoft.com/office/powerpoint/2010/main" val="2204180823"/>
      </p:ext>
    </p:extLst>
  </p:cSld>
  <p:clrMapOvr>
    <a:masterClrMapping/>
  </p:clrMapOvr>
  <mc:AlternateContent xmlns:mc="http://schemas.openxmlformats.org/markup-compatibility/2006" xmlns:p14="http://schemas.microsoft.com/office/powerpoint/2010/main">
    <mc:Choice Requires="p14">
      <p:transition p14:dur="10" advTm="201648"/>
    </mc:Choice>
    <mc:Fallback xmlns="">
      <p:transition advTm="20164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57403"/>
    </mc:Choice>
    <mc:Fallback xmlns="">
      <p:transition spd="slow" advTm="574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 name="Picture 1">
            <a:extLst>
              <a:ext uri="{FF2B5EF4-FFF2-40B4-BE49-F238E27FC236}">
                <a16:creationId xmlns:a16="http://schemas.microsoft.com/office/drawing/2014/main" id="{11B41DB5-35E3-843B-3B0C-CD4601560273}"/>
              </a:ext>
            </a:extLst>
          </p:cNvPr>
          <p:cNvPicPr>
            <a:picLocks noChangeAspect="1"/>
          </p:cNvPicPr>
          <p:nvPr/>
        </p:nvPicPr>
        <p:blipFill>
          <a:blip r:embed="rId8"/>
          <a:stretch>
            <a:fillRect/>
          </a:stretch>
        </p:blipFill>
        <p:spPr>
          <a:xfrm>
            <a:off x="2380595" y="1684950"/>
            <a:ext cx="7457088" cy="3787727"/>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53122"/>
    </mc:Choice>
    <mc:Fallback xmlns="">
      <p:transition spd="slow" advTm="5312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1063</TotalTime>
  <Words>1039</Words>
  <Application>Microsoft Office PowerPoint</Application>
  <PresentationFormat>Widescreen</PresentationFormat>
  <Paragraphs>148</Paragraphs>
  <Slides>19</Slides>
  <Notes>13</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Hala Elalfy</cp:lastModifiedBy>
  <cp:revision>24</cp:revision>
  <dcterms:created xsi:type="dcterms:W3CDTF">2023-04-29T09:08:23Z</dcterms:created>
  <dcterms:modified xsi:type="dcterms:W3CDTF">2023-09-28T00:13:30Z</dcterms:modified>
</cp:coreProperties>
</file>