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357" r:id="rId2"/>
    <p:sldId id="345" r:id="rId3"/>
    <p:sldId id="346" r:id="rId4"/>
    <p:sldId id="259" r:id="rId5"/>
    <p:sldId id="347" r:id="rId6"/>
    <p:sldId id="319" r:id="rId7"/>
    <p:sldId id="320" r:id="rId8"/>
    <p:sldId id="321" r:id="rId9"/>
    <p:sldId id="348" r:id="rId10"/>
    <p:sldId id="322" r:id="rId11"/>
    <p:sldId id="323" r:id="rId12"/>
    <p:sldId id="324" r:id="rId13"/>
    <p:sldId id="325" r:id="rId14"/>
    <p:sldId id="326" r:id="rId15"/>
    <p:sldId id="327" r:id="rId16"/>
    <p:sldId id="349" r:id="rId17"/>
    <p:sldId id="328" r:id="rId18"/>
    <p:sldId id="350" r:id="rId19"/>
    <p:sldId id="330" r:id="rId20"/>
    <p:sldId id="329" r:id="rId21"/>
    <p:sldId id="351" r:id="rId22"/>
    <p:sldId id="331" r:id="rId23"/>
    <p:sldId id="352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353" r:id="rId32"/>
    <p:sldId id="339" r:id="rId33"/>
    <p:sldId id="340" r:id="rId34"/>
    <p:sldId id="341" r:id="rId35"/>
    <p:sldId id="354" r:id="rId36"/>
    <p:sldId id="342" r:id="rId37"/>
    <p:sldId id="343" r:id="rId38"/>
    <p:sldId id="344" r:id="rId39"/>
    <p:sldId id="359" r:id="rId40"/>
    <p:sldId id="360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3A3723-4E47-4CE7-A430-57FFAF04E91C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CD5922-EF21-47BE-96AB-0C6C9B36181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1546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28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03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129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098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85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331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6832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3237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0657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080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929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7481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55362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smtClean="0"/>
              <a:t>Click icon to add picture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03683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51326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529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9710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7026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7881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3814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3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svg"/><Relationship Id="rId5" Type="http://schemas.openxmlformats.org/officeDocument/2006/relationships/image" Target="../media/image16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328542" y="364616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-57150" y="2346421"/>
            <a:ext cx="6026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31819" y="596648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3122940"/>
            <a:ext cx="1560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PMG212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329269" y="419791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629" y="4827387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buClr>
                <a:schemeClr val="dk1"/>
              </a:buClr>
              <a:buSzPts val="5200"/>
            </a:pPr>
            <a:r>
              <a:rPr lang="ar-EG" sz="32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مقرر: إداره وقت المشروع</a:t>
            </a:r>
            <a:endParaRPr lang="en-US" sz="32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rtl="1">
              <a:buClr>
                <a:schemeClr val="dk1"/>
              </a:buClr>
              <a:buSzPts val="5200"/>
            </a:pP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فصل </a:t>
            </a: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دراسي </a:t>
            </a: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الثالث 2023 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769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schemeClr val="bg1">
                    <a:lumMod val="8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schemeClr val="bg1">
                    <a:lumMod val="8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schemeClr val="bg1">
                    <a:lumMod val="8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schemeClr val="bg1">
                    <a:lumMod val="8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schemeClr val="bg1">
                    <a:lumMod val="8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schemeClr val="bg1">
                    <a:lumMod val="8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schemeClr val="bg1">
                    <a:lumMod val="8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3200" dirty="0">
                <a:solidFill>
                  <a:schemeClr val="bg1">
                    <a:lumMod val="85000"/>
                  </a:schemeClr>
                </a:solidFill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3411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83502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5" y="0"/>
            <a:ext cx="862338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4816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Understanding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9" name="Rectangle 8"/>
          <p:cNvSpPr/>
          <p:nvPr/>
        </p:nvSpPr>
        <p:spPr>
          <a:xfrm>
            <a:off x="421091" y="1856449"/>
            <a:ext cx="11361107" cy="18004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1800"/>
              </a:spcAft>
            </a:pPr>
            <a:r>
              <a:rPr lang="en-US" sz="3200" dirty="0">
                <a:solidFill>
                  <a:schemeClr val="bg1"/>
                </a:solidFill>
              </a:rPr>
              <a:t>In order to understand project management, one must begin with the definition of a project. </a:t>
            </a:r>
          </a:p>
          <a:p>
            <a:pPr algn="just">
              <a:spcAft>
                <a:spcPts val="1800"/>
              </a:spcAft>
            </a:pPr>
            <a:r>
              <a:rPr lang="en-US" sz="3200" dirty="0">
                <a:solidFill>
                  <a:schemeClr val="bg1"/>
                </a:solidFill>
              </a:rPr>
              <a:t>A project can be any series of activities and tasks.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85000"/>
                  </a:schemeClr>
                </a:solidFill>
                <a:effectLst/>
                <a:uLnTx/>
                <a:uFillTx/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Functional Manager’s Role</a:t>
            </a:r>
          </a:p>
        </p:txBody>
      </p:sp>
    </p:spTree>
    <p:extLst>
      <p:ext uri="{BB962C8B-B14F-4D97-AF65-F5344CB8AC3E}">
        <p14:creationId xmlns:p14="http://schemas.microsoft.com/office/powerpoint/2010/main" val="1356558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23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Meaning of “ Project “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DC54236E-9CBA-4F5F-A864-FDE6589C3140}"/>
              </a:ext>
            </a:extLst>
          </p:cNvPr>
          <p:cNvSpPr/>
          <p:nvPr/>
        </p:nvSpPr>
        <p:spPr>
          <a:xfrm>
            <a:off x="1200944" y="1546856"/>
            <a:ext cx="1026612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project: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a temporary endeavor undertaken to create a unique product, service, or result.</a:t>
            </a: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characteristic:</a:t>
            </a:r>
          </a:p>
          <a:p>
            <a:pPr marL="1003300" marR="0" lvl="1" indent="-54610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tabLst/>
              <a:defRPr/>
            </a:pPr>
            <a:r>
              <a:rPr kumimoji="0" lang="en-GB" sz="2000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Projects are temporary.</a:t>
            </a:r>
          </a:p>
          <a:p>
            <a:pPr marL="0" marR="0" lvl="1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Has definite beginning and end, the end is reached when the project’s objective have been achieved.</a:t>
            </a:r>
          </a:p>
          <a:p>
            <a:pPr marL="1003300" marR="0" lvl="1" indent="-54610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tabLst/>
              <a:defRPr/>
            </a:pPr>
            <a:r>
              <a:rPr kumimoji="0" lang="en-GB" sz="2000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Projects are unique.</a:t>
            </a:r>
          </a:p>
          <a:p>
            <a:pPr marL="0" marR="0" lvl="1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 project creates a unique product, service, or results.</a:t>
            </a:r>
          </a:p>
          <a:p>
            <a:pPr marL="1003300" marR="0" lvl="1" indent="-54610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 typeface="Wingdings 3" panose="05040102010807070707" pitchFamily="18" charset="2"/>
              <a:buChar char="u"/>
              <a:tabLst/>
              <a:defRPr/>
            </a:pPr>
            <a:r>
              <a:rPr kumimoji="0" lang="en-GB" sz="2000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Progressively elaborated.</a:t>
            </a:r>
          </a:p>
          <a:p>
            <a:pPr marL="0" marR="0" lvl="1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Progressively: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proceeding in steps.</a:t>
            </a:r>
          </a:p>
          <a:p>
            <a:pPr marL="0" marR="0" lvl="1" indent="0" algn="l" defTabSz="6858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SzPct val="80000"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Elaborated: </a:t>
            </a:r>
            <a:r>
              <a:rPr kumimoji="0" lang="en-GB" sz="20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worked with care and detail.</a:t>
            </a:r>
            <a:endParaRPr kumimoji="0" lang="en-US" sz="20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0323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231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Meaning of “ Project “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66989BF9-E9EB-47C6-AF6B-1A93D76D311F}"/>
              </a:ext>
            </a:extLst>
          </p:cNvPr>
          <p:cNvSpPr txBox="1"/>
          <p:nvPr/>
        </p:nvSpPr>
        <p:spPr>
          <a:xfrm>
            <a:off x="238563" y="1633537"/>
            <a:ext cx="915576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temporary nature of projects indicates that a project has a definite beginning and end.</a:t>
            </a:r>
          </a:p>
          <a:p>
            <a:pPr marL="285750" marR="0" lvl="0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Temporary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does not necessarily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mean a project has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short duration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285750" marR="0" lvl="0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end of the project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is reached when </a:t>
            </a:r>
            <a:r>
              <a:rPr kumimoji="0" lang="en-US" sz="2800" b="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one or more of the following 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true: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project’s objectives have been achieved;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objectives will not or cannot be met;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94327" y="1237896"/>
            <a:ext cx="3139712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863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234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Ending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66989BF9-E9EB-47C6-AF6B-1A93D76D311F}"/>
              </a:ext>
            </a:extLst>
          </p:cNvPr>
          <p:cNvSpPr txBox="1"/>
          <p:nvPr/>
        </p:nvSpPr>
        <p:spPr>
          <a:xfrm>
            <a:off x="-44577" y="1765329"/>
            <a:ext cx="9599613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Funding is exhausted or no longer available for allocation to the project;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need for the project no longer exists (e.g., the customer no longer wants the project completed, a change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strategy or priority ends the project, the organizational management provides direction to end the project);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human or physical resources are no longer available; or</a:t>
            </a:r>
          </a:p>
          <a:p>
            <a:pPr marL="628650" marR="0" lvl="1" indent="-285750" algn="just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project is terminated for legal cause or convenience.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18332AA2-78EF-415E-A732-4EC7C2526D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5036" y="1822768"/>
            <a:ext cx="2698475" cy="3804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01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</a:p>
        </p:txBody>
      </p:sp>
    </p:spTree>
    <p:extLst>
      <p:ext uri="{BB962C8B-B14F-4D97-AF65-F5344CB8AC3E}">
        <p14:creationId xmlns:p14="http://schemas.microsoft.com/office/powerpoint/2010/main" val="35722054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139" y="268628"/>
            <a:ext cx="8426527" cy="110036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29086"/>
            <a:ext cx="61815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 Life Cycle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 Process Groups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4E89CDAB-ABCB-480A-98C3-892112AFA1D5}"/>
              </a:ext>
            </a:extLst>
          </p:cNvPr>
          <p:cNvSpPr/>
          <p:nvPr/>
        </p:nvSpPr>
        <p:spPr>
          <a:xfrm>
            <a:off x="5126573" y="1672185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Initiation 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Down Arrow 5">
            <a:extLst>
              <a:ext uri="{FF2B5EF4-FFF2-40B4-BE49-F238E27FC236}">
                <a16:creationId xmlns="" xmlns:a16="http://schemas.microsoft.com/office/drawing/2014/main" id="{AD4174B9-5CD3-4AEF-B09E-48151588CBB3}"/>
              </a:ext>
            </a:extLst>
          </p:cNvPr>
          <p:cNvSpPr/>
          <p:nvPr/>
        </p:nvSpPr>
        <p:spPr>
          <a:xfrm>
            <a:off x="8665701" y="3111330"/>
            <a:ext cx="349008" cy="495590"/>
          </a:xfrm>
          <a:prstGeom prst="down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="" xmlns:a16="http://schemas.microsoft.com/office/drawing/2014/main" id="{A0B879FB-B0CE-48D7-9ACB-EC18C7225EBA}"/>
              </a:ext>
            </a:extLst>
          </p:cNvPr>
          <p:cNvSpPr/>
          <p:nvPr/>
        </p:nvSpPr>
        <p:spPr>
          <a:xfrm>
            <a:off x="7181397" y="2984425"/>
            <a:ext cx="1752018" cy="126905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70DFDB89-D929-4E40-85EC-0908725AD4E1}"/>
              </a:ext>
            </a:extLst>
          </p:cNvPr>
          <p:cNvSpPr/>
          <p:nvPr/>
        </p:nvSpPr>
        <p:spPr>
          <a:xfrm>
            <a:off x="5126573" y="2740093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Planning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="" xmlns:a16="http://schemas.microsoft.com/office/drawing/2014/main" id="{162F6AB0-014F-4DB9-B783-97CB7AF89DC4}"/>
              </a:ext>
            </a:extLst>
          </p:cNvPr>
          <p:cNvSpPr/>
          <p:nvPr/>
        </p:nvSpPr>
        <p:spPr>
          <a:xfrm>
            <a:off x="7819773" y="3603721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Controlling 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="" xmlns:a16="http://schemas.microsoft.com/office/drawing/2014/main" id="{6EFA89B0-199C-497C-8BFD-E8D27067CDFA}"/>
              </a:ext>
            </a:extLst>
          </p:cNvPr>
          <p:cNvSpPr/>
          <p:nvPr/>
        </p:nvSpPr>
        <p:spPr>
          <a:xfrm>
            <a:off x="2424113" y="3615161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Execution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="" xmlns:a16="http://schemas.microsoft.com/office/drawing/2014/main" id="{5FEC7FD0-DAC9-428B-A465-A6C8F4EEDB61}"/>
              </a:ext>
            </a:extLst>
          </p:cNvPr>
          <p:cNvSpPr/>
          <p:nvPr/>
        </p:nvSpPr>
        <p:spPr>
          <a:xfrm>
            <a:off x="5146374" y="4342043"/>
            <a:ext cx="2054824" cy="698069"/>
          </a:xfrm>
          <a:prstGeom prst="rect">
            <a:avLst/>
          </a:prstGeom>
          <a:gradFill rotWithShape="1">
            <a:gsLst>
              <a:gs pos="0">
                <a:sysClr val="windowText" lastClr="000000">
                  <a:satMod val="103000"/>
                  <a:lumMod val="102000"/>
                  <a:tint val="94000"/>
                </a:sysClr>
              </a:gs>
              <a:gs pos="50000">
                <a:sysClr val="windowText" lastClr="000000">
                  <a:satMod val="110000"/>
                  <a:lumMod val="100000"/>
                  <a:shade val="100000"/>
                </a:sysClr>
              </a:gs>
              <a:gs pos="100000">
                <a:sysClr val="windowText" lastClr="000000">
                  <a:lumMod val="99000"/>
                  <a:satMod val="120000"/>
                  <a:shade val="78000"/>
                </a:sysClr>
              </a:gs>
            </a:gsLst>
            <a:lin ang="5400000" scaled="0"/>
          </a:gradFill>
          <a:ln>
            <a:noFill/>
          </a:ln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Closeout </a:t>
            </a:r>
          </a:p>
        </p:txBody>
      </p:sp>
      <p:sp>
        <p:nvSpPr>
          <p:cNvPr id="25" name="Down Arrow 15">
            <a:extLst>
              <a:ext uri="{FF2B5EF4-FFF2-40B4-BE49-F238E27FC236}">
                <a16:creationId xmlns="" xmlns:a16="http://schemas.microsoft.com/office/drawing/2014/main" id="{445BC1B1-5A00-4B69-88C6-F840BF3EA2EF}"/>
              </a:ext>
            </a:extLst>
          </p:cNvPr>
          <p:cNvSpPr/>
          <p:nvPr/>
        </p:nvSpPr>
        <p:spPr>
          <a:xfrm>
            <a:off x="5979481" y="2370253"/>
            <a:ext cx="349008" cy="418755"/>
          </a:xfrm>
          <a:prstGeom prst="down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D6953E02-D29E-4F5C-86C6-F6DC0EA87801}"/>
              </a:ext>
            </a:extLst>
          </p:cNvPr>
          <p:cNvSpPr/>
          <p:nvPr/>
        </p:nvSpPr>
        <p:spPr>
          <a:xfrm>
            <a:off x="3374555" y="2992666"/>
            <a:ext cx="1752018" cy="126905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Down Arrow 17">
            <a:extLst>
              <a:ext uri="{FF2B5EF4-FFF2-40B4-BE49-F238E27FC236}">
                <a16:creationId xmlns="" xmlns:a16="http://schemas.microsoft.com/office/drawing/2014/main" id="{1E3B95EB-BB9B-4136-B4D6-4E6F4FAA2A9D}"/>
              </a:ext>
            </a:extLst>
          </p:cNvPr>
          <p:cNvSpPr/>
          <p:nvPr/>
        </p:nvSpPr>
        <p:spPr>
          <a:xfrm>
            <a:off x="3293261" y="3119571"/>
            <a:ext cx="349008" cy="495590"/>
          </a:xfrm>
          <a:prstGeom prst="down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BD6CBC19-9202-460F-A199-0FBFA9592223}"/>
              </a:ext>
            </a:extLst>
          </p:cNvPr>
          <p:cNvSpPr/>
          <p:nvPr/>
        </p:nvSpPr>
        <p:spPr>
          <a:xfrm rot="16200000">
            <a:off x="8682704" y="4409488"/>
            <a:ext cx="400289" cy="184894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AEFD760C-93FB-4DEC-8EFD-A8AA7819CEB9}"/>
              </a:ext>
            </a:extLst>
          </p:cNvPr>
          <p:cNvSpPr/>
          <p:nvPr/>
        </p:nvSpPr>
        <p:spPr>
          <a:xfrm rot="16200000">
            <a:off x="3267620" y="4425969"/>
            <a:ext cx="400289" cy="184894"/>
          </a:xfrm>
          <a:prstGeom prst="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Right Arrow 20">
            <a:extLst>
              <a:ext uri="{FF2B5EF4-FFF2-40B4-BE49-F238E27FC236}">
                <a16:creationId xmlns="" xmlns:a16="http://schemas.microsoft.com/office/drawing/2014/main" id="{920950DD-9562-4BB2-A902-5B1CFE44F85A}"/>
              </a:ext>
            </a:extLst>
          </p:cNvPr>
          <p:cNvSpPr/>
          <p:nvPr/>
        </p:nvSpPr>
        <p:spPr>
          <a:xfrm>
            <a:off x="3375317" y="4591656"/>
            <a:ext cx="1751256" cy="282693"/>
          </a:xfrm>
          <a:prstGeom prst="right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ight Arrow 22">
            <a:extLst>
              <a:ext uri="{FF2B5EF4-FFF2-40B4-BE49-F238E27FC236}">
                <a16:creationId xmlns="" xmlns:a16="http://schemas.microsoft.com/office/drawing/2014/main" id="{D8780BE7-0332-4CEF-B843-919322F07946}"/>
              </a:ext>
            </a:extLst>
          </p:cNvPr>
          <p:cNvSpPr/>
          <p:nvPr/>
        </p:nvSpPr>
        <p:spPr>
          <a:xfrm rot="10800000">
            <a:off x="7224040" y="4602659"/>
            <a:ext cx="1751256" cy="282693"/>
          </a:xfrm>
          <a:prstGeom prst="rightArrow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6858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386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3"/>
            <a:ext cx="6058111" cy="110461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370646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1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initiation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997839"/>
            <a:ext cx="99022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● Selection of the best project given resource limits</a:t>
            </a:r>
          </a:p>
          <a:p>
            <a:r>
              <a:rPr lang="en-US" sz="3600" dirty="0">
                <a:solidFill>
                  <a:schemeClr val="bg1"/>
                </a:solidFill>
              </a:rPr>
              <a:t>● Recognizing the benefits of the project</a:t>
            </a:r>
          </a:p>
          <a:p>
            <a:r>
              <a:rPr lang="en-US" sz="3600" dirty="0">
                <a:solidFill>
                  <a:schemeClr val="bg1"/>
                </a:solidFill>
              </a:rPr>
              <a:t>● Preparation of the documents to sanction the project</a:t>
            </a:r>
          </a:p>
          <a:p>
            <a:r>
              <a:rPr lang="en-US" sz="3600" dirty="0">
                <a:solidFill>
                  <a:schemeClr val="bg1"/>
                </a:solidFill>
              </a:rPr>
              <a:t>● Assigning of the project manager</a:t>
            </a:r>
          </a:p>
        </p:txBody>
      </p:sp>
    </p:spTree>
    <p:extLst>
      <p:ext uri="{BB962C8B-B14F-4D97-AF65-F5344CB8AC3E}">
        <p14:creationId xmlns:p14="http://schemas.microsoft.com/office/powerpoint/2010/main" val="21178544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1135204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388600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2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nd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planning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997839"/>
            <a:ext cx="9902228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Definition of the work requirements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Definition of the quality and quantity of work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Definition of the resources needed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Scheduling the activities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Evaluation of the various risks</a:t>
            </a:r>
          </a:p>
        </p:txBody>
      </p:sp>
    </p:spTree>
    <p:extLst>
      <p:ext uri="{BB962C8B-B14F-4D97-AF65-F5344CB8AC3E}">
        <p14:creationId xmlns:p14="http://schemas.microsoft.com/office/powerpoint/2010/main" val="24890911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6058111" cy="11550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83310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3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rd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execution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997839"/>
            <a:ext cx="99022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Negotiating for the project team members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Directing and managing the work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Working with the team members to help them improve</a:t>
            </a:r>
          </a:p>
        </p:txBody>
      </p:sp>
    </p:spTree>
    <p:extLst>
      <p:ext uri="{BB962C8B-B14F-4D97-AF65-F5344CB8AC3E}">
        <p14:creationId xmlns:p14="http://schemas.microsoft.com/office/powerpoint/2010/main" val="12828335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11550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49648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4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monitoring and control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997839"/>
            <a:ext cx="9902228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Tracking progress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Comparing actual outcome to predicted outcome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Analyzing variances and impacts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Making adjustments</a:t>
            </a:r>
          </a:p>
        </p:txBody>
      </p:sp>
    </p:spTree>
    <p:extLst>
      <p:ext uri="{BB962C8B-B14F-4D97-AF65-F5344CB8AC3E}">
        <p14:creationId xmlns:p14="http://schemas.microsoft.com/office/powerpoint/2010/main" val="16766762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11550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81867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5</a:t>
            </a:r>
            <a:r>
              <a:rPr kumimoji="0" lang="en-US" sz="2800" b="0" i="0" u="none" strike="noStrike" kern="1200" cap="none" spc="0" normalizeH="0" baseline="3000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th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PM Process Group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closure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915343" y="2327061"/>
            <a:ext cx="1036131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Verifying that all of the work has been accomplished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Contractual closure of the contract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Financial closure of the charge numbers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Administrative closure of the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papework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13418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Functional Manager’s Role</a:t>
            </a:r>
          </a:p>
        </p:txBody>
      </p:sp>
    </p:spTree>
    <p:extLst>
      <p:ext uri="{BB962C8B-B14F-4D97-AF65-F5344CB8AC3E}">
        <p14:creationId xmlns:p14="http://schemas.microsoft.com/office/powerpoint/2010/main" val="14334676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1155032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402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Successful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014366" y="1823450"/>
            <a:ext cx="10439611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Successful project management can then be defined as having achieved the project objectives: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Within time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Within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At the desired performance/technology level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While utilizing the assigned resources effectively and efficiently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Accepted by the customer</a:t>
            </a:r>
          </a:p>
        </p:txBody>
      </p:sp>
    </p:spTree>
    <p:extLst>
      <p:ext uri="{BB962C8B-B14F-4D97-AF65-F5344CB8AC3E}">
        <p14:creationId xmlns:p14="http://schemas.microsoft.com/office/powerpoint/2010/main" val="22373243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MANAGER’S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76884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262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Benefits of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876194" y="1720840"/>
            <a:ext cx="1079193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Identification of functional responsibilities to ensure that all activities are accounted for, regardless of personnel turnover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Minimizing the need for continuous reporting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Identification of time limits for scheduling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37301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2629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Benefits of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942869" y="1516963"/>
            <a:ext cx="10696681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Identification of a methodology for trade-off analysis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Measurement of accomplishment against plans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Early identification of problems so that corrective action may follow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Improved estimating capability for future planning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Knowing when objectives cannot be met or will be exceeded</a:t>
            </a:r>
          </a:p>
        </p:txBody>
      </p:sp>
    </p:spTree>
    <p:extLst>
      <p:ext uri="{BB962C8B-B14F-4D97-AF65-F5344CB8AC3E}">
        <p14:creationId xmlns:p14="http://schemas.microsoft.com/office/powerpoint/2010/main" val="32668634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Functional Manager’s Role</a:t>
            </a:r>
          </a:p>
        </p:txBody>
      </p:sp>
    </p:spTree>
    <p:extLst>
      <p:ext uri="{BB962C8B-B14F-4D97-AF65-F5344CB8AC3E}">
        <p14:creationId xmlns:p14="http://schemas.microsoft.com/office/powerpoint/2010/main" val="2757166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5627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Obstacles of 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370656"/>
            <a:ext cx="10791931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Project complexity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Customer’s special requirements and scope changes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Organizational restructuring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Project risks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Changes in technology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Forward planning and pricing</a:t>
            </a:r>
          </a:p>
        </p:txBody>
      </p:sp>
    </p:spTree>
    <p:extLst>
      <p:ext uri="{BB962C8B-B14F-4D97-AF65-F5344CB8AC3E}">
        <p14:creationId xmlns:p14="http://schemas.microsoft.com/office/powerpoint/2010/main" val="11407911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46509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200944" y="1370656"/>
            <a:ext cx="1079193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can mean different things to different people.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Quite often, people misunderstand the concept because they have ongoing projects within their company and feel that they are using project management to control these activities. </a:t>
            </a:r>
          </a:p>
        </p:txBody>
      </p:sp>
    </p:spTree>
    <p:extLst>
      <p:ext uri="{BB962C8B-B14F-4D97-AF65-F5344CB8AC3E}">
        <p14:creationId xmlns:p14="http://schemas.microsoft.com/office/powerpoint/2010/main" val="35430443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014366" y="1541294"/>
            <a:ext cx="10791931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such a case, the following might be considered an appropriate definition: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is the art of creating the illusion that any outcome is the result of a series of predetermined, deliberate acts when, in fact, it was dumb luck.</a:t>
            </a:r>
          </a:p>
        </p:txBody>
      </p:sp>
    </p:spTree>
    <p:extLst>
      <p:ext uri="{BB962C8B-B14F-4D97-AF65-F5344CB8AC3E}">
        <p14:creationId xmlns:p14="http://schemas.microsoft.com/office/powerpoint/2010/main" val="22915960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871491" y="1760369"/>
            <a:ext cx="1079193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is designed to make better use of existing resources by getting work to flow horizontally as well as vertically within the company. </a:t>
            </a:r>
          </a:p>
        </p:txBody>
      </p:sp>
    </p:spTree>
    <p:extLst>
      <p:ext uri="{BB962C8B-B14F-4D97-AF65-F5344CB8AC3E}">
        <p14:creationId xmlns:p14="http://schemas.microsoft.com/office/powerpoint/2010/main" val="34507377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871491" y="1760369"/>
            <a:ext cx="10791931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Project management is the planning, organizing, directing, and controlling of company resources for a relatively short-term objective that has been established to complete specific goals and objectives. </a:t>
            </a:r>
          </a:p>
        </p:txBody>
      </p:sp>
    </p:spTree>
    <p:extLst>
      <p:ext uri="{BB962C8B-B14F-4D97-AF65-F5344CB8AC3E}">
        <p14:creationId xmlns:p14="http://schemas.microsoft.com/office/powerpoint/2010/main" val="4926073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718415" y="1358986"/>
            <a:ext cx="11283085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Classical management is usually considered to have five functions or principles: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Planning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Organizing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Staffing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Controlling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Directing</a:t>
            </a:r>
          </a:p>
        </p:txBody>
      </p:sp>
    </p:spTree>
    <p:extLst>
      <p:ext uri="{BB962C8B-B14F-4D97-AF65-F5344CB8AC3E}">
        <p14:creationId xmlns:p14="http://schemas.microsoft.com/office/powerpoint/2010/main" val="25372723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718415" y="1541294"/>
            <a:ext cx="1128308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Today, the definition of project success has been modified to include completion: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Within the allocated time period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Within the budgeted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At the proper performance or specification level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 acceptance by the customer/user</a:t>
            </a:r>
          </a:p>
        </p:txBody>
      </p:sp>
    </p:spTree>
    <p:extLst>
      <p:ext uri="{BB962C8B-B14F-4D97-AF65-F5344CB8AC3E}">
        <p14:creationId xmlns:p14="http://schemas.microsoft.com/office/powerpoint/2010/main" val="17093428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35044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651740" y="1919965"/>
            <a:ext cx="11473585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Today, the definition of project success has been modified to include completion: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 minimum or mutually agreed upon scope changes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Without disturbing the main work flow of the organization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Without changing the corporate culture</a:t>
            </a:r>
          </a:p>
        </p:txBody>
      </p:sp>
    </p:spTree>
    <p:extLst>
      <p:ext uri="{BB962C8B-B14F-4D97-AF65-F5344CB8AC3E}">
        <p14:creationId xmlns:p14="http://schemas.microsoft.com/office/powerpoint/2010/main" val="10306273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22153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163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338819" y="1659330"/>
            <a:ext cx="1147358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project manager is responsible for coordinating and integrating activities across multiple, functional lines.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integration activities performed by the project manager include: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Integrating the activities necessary to develop a project plan</a:t>
            </a:r>
          </a:p>
        </p:txBody>
      </p:sp>
    </p:spTree>
    <p:extLst>
      <p:ext uri="{BB962C8B-B14F-4D97-AF65-F5344CB8AC3E}">
        <p14:creationId xmlns:p14="http://schemas.microsoft.com/office/powerpoint/2010/main" val="76695944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163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PROJECT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409364" y="1536174"/>
            <a:ext cx="11473585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integration activities performed by the project manager include: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Integrating the activities necessary to execute the plan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Integrating the activities necessary to make changes to the plan</a:t>
            </a:r>
          </a:p>
        </p:txBody>
      </p:sp>
    </p:spTree>
    <p:extLst>
      <p:ext uri="{BB962C8B-B14F-4D97-AF65-F5344CB8AC3E}">
        <p14:creationId xmlns:p14="http://schemas.microsoft.com/office/powerpoint/2010/main" val="16883504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391611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42851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 Integration management.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5DDF6C59-1914-4017-AE57-6AF147CB2A2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3049" y="1590029"/>
            <a:ext cx="9333707" cy="419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65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498334"/>
            <a:ext cx="6058111" cy="850688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2132" y="648838"/>
            <a:ext cx="14253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Agenda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1516361" y="1349022"/>
            <a:ext cx="990222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Understanding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Meaning of “ Project “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 Life Cycle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Successful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Benefits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Obstacles of project management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65000"/>
                  </a:schemeClr>
                </a:solidFill>
                <a:effectLst/>
                <a:uLnTx/>
                <a:uFillTx/>
                <a:latin typeface="Calibri" panose="020F0502020204030204"/>
              </a:rPr>
              <a:t>Project Management</a:t>
            </a:r>
          </a:p>
          <a:p>
            <a:pPr marL="571500" indent="-571500">
              <a:buFont typeface="Courier New" panose="02070309020205020404" pitchFamily="49" charset="0"/>
              <a:buChar char="o"/>
              <a:defRPr/>
            </a:pPr>
            <a:r>
              <a:rPr lang="en-US" sz="2800" dirty="0">
                <a:solidFill>
                  <a:schemeClr val="bg1">
                    <a:lumMod val="65000"/>
                  </a:schemeClr>
                </a:solidFill>
                <a:latin typeface="Calibri" panose="020F0502020204030204"/>
              </a:rPr>
              <a:t>Project Manager's Role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</a:rPr>
              <a:t>Functional Manager’s Role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23872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842935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7770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FUNCTIONAL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409364" y="1895193"/>
            <a:ext cx="7229686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The functional manager has the responsibility to define how the task will be done and where the task will be done (i.e., the technical criteria).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E96327D7-9E77-423A-BCB6-B3EB3EC66C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17800" y="1976489"/>
            <a:ext cx="4064826" cy="3323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7142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842935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7770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FUNCTIONAL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409364" y="1895193"/>
            <a:ext cx="10982536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The functional manager has the responsibility to provide sufficient resources to accomplish the objective within the project’s constraints (i.e., who will get the job done).</a:t>
            </a:r>
          </a:p>
        </p:txBody>
      </p:sp>
    </p:spTree>
    <p:extLst>
      <p:ext uri="{BB962C8B-B14F-4D97-AF65-F5344CB8AC3E}">
        <p14:creationId xmlns:p14="http://schemas.microsoft.com/office/powerpoint/2010/main" val="20104648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9364" y="236724"/>
            <a:ext cx="7842935" cy="934851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75268" y="488020"/>
            <a:ext cx="57770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FUNCTIONAL MANAGER’S ROLE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87357321-6E69-4B90-B781-A8690AF55508}"/>
              </a:ext>
            </a:extLst>
          </p:cNvPr>
          <p:cNvSpPr txBox="1"/>
          <p:nvPr/>
        </p:nvSpPr>
        <p:spPr>
          <a:xfrm>
            <a:off x="271463" y="1639821"/>
            <a:ext cx="6743911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 The functional manager has the responsibility for the deliverable.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C8500D02-0832-44EA-8CC2-04D1FE6FD4F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3621" y="3494608"/>
            <a:ext cx="7842935" cy="23145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579FBC64-A01D-4822-8AED-79857B21E70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53450" y="1774681"/>
            <a:ext cx="2476500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0763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95E94FF-98B8-EC32-6A4F-5A7B41A2258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xmlns="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80821" y="2581704"/>
            <a:ext cx="3509515" cy="165649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8243684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xmlns="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6905695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386</TotalTime>
  <Words>1430</Words>
  <Application>Microsoft Office PowerPoint</Application>
  <PresentationFormat>Widescreen</PresentationFormat>
  <Paragraphs>278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0" baseType="lpstr">
      <vt:lpstr>Arial</vt:lpstr>
      <vt:lpstr>Calibri</vt:lpstr>
      <vt:lpstr>Calibri Light</vt:lpstr>
      <vt:lpstr>Courier New</vt:lpstr>
      <vt:lpstr>Tahoma</vt:lpstr>
      <vt:lpstr>Tajawal Medium</vt:lpstr>
      <vt:lpstr>Times New Roman</vt:lpstr>
      <vt:lpstr>Wingdings</vt:lpstr>
      <vt:lpstr>Wingdings 3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Amira El. Fekky</cp:lastModifiedBy>
  <cp:revision>95</cp:revision>
  <dcterms:created xsi:type="dcterms:W3CDTF">2021-08-03T13:03:26Z</dcterms:created>
  <dcterms:modified xsi:type="dcterms:W3CDTF">2023-10-10T09:55:51Z</dcterms:modified>
</cp:coreProperties>
</file>