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34364" y="670052"/>
            <a:ext cx="9937115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4471C4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34642" y="1686051"/>
            <a:ext cx="8686800" cy="4010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hyperlink" Target="http://www.midocean.ae/" TargetMode="Externa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5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054852" y="-5591"/>
            <a:ext cx="6143625" cy="6870065"/>
            <a:chOff x="6054852" y="-5591"/>
            <a:chExt cx="6143625" cy="6870065"/>
          </a:xfrm>
        </p:grpSpPr>
        <p:sp>
          <p:nvSpPr>
            <p:cNvPr id="3" name="object 3" descr=""/>
            <p:cNvSpPr/>
            <p:nvPr/>
          </p:nvSpPr>
          <p:spPr>
            <a:xfrm>
              <a:off x="6054852" y="12696"/>
              <a:ext cx="6137275" cy="6845300"/>
            </a:xfrm>
            <a:custGeom>
              <a:avLst/>
              <a:gdLst/>
              <a:ahLst/>
              <a:cxnLst/>
              <a:rect l="l" t="t" r="r" b="b"/>
              <a:pathLst>
                <a:path w="6137275" h="6845300">
                  <a:moveTo>
                    <a:pt x="4231553" y="6832600"/>
                  </a:moveTo>
                  <a:lnTo>
                    <a:pt x="3549990" y="6832600"/>
                  </a:lnTo>
                  <a:lnTo>
                    <a:pt x="3598200" y="6845300"/>
                  </a:lnTo>
                  <a:lnTo>
                    <a:pt x="4183343" y="6845300"/>
                  </a:lnTo>
                  <a:lnTo>
                    <a:pt x="4231553" y="6832600"/>
                  </a:lnTo>
                  <a:close/>
                </a:path>
                <a:path w="6137275" h="6845300">
                  <a:moveTo>
                    <a:pt x="4375165" y="6819900"/>
                  </a:moveTo>
                  <a:lnTo>
                    <a:pt x="3406378" y="6819900"/>
                  </a:lnTo>
                  <a:lnTo>
                    <a:pt x="3454076" y="6832600"/>
                  </a:lnTo>
                  <a:lnTo>
                    <a:pt x="4327467" y="6832600"/>
                  </a:lnTo>
                  <a:lnTo>
                    <a:pt x="4375165" y="6819900"/>
                  </a:lnTo>
                  <a:close/>
                </a:path>
                <a:path w="6137275" h="6845300">
                  <a:moveTo>
                    <a:pt x="4470023" y="6807200"/>
                  </a:moveTo>
                  <a:lnTo>
                    <a:pt x="3311520" y="6807200"/>
                  </a:lnTo>
                  <a:lnTo>
                    <a:pt x="3358858" y="6819900"/>
                  </a:lnTo>
                  <a:lnTo>
                    <a:pt x="4422685" y="6819900"/>
                  </a:lnTo>
                  <a:lnTo>
                    <a:pt x="4470023" y="6807200"/>
                  </a:lnTo>
                  <a:close/>
                </a:path>
                <a:path w="6137275" h="6845300">
                  <a:moveTo>
                    <a:pt x="4610913" y="6781800"/>
                  </a:moveTo>
                  <a:lnTo>
                    <a:pt x="3170630" y="6781800"/>
                  </a:lnTo>
                  <a:lnTo>
                    <a:pt x="3264367" y="6807200"/>
                  </a:lnTo>
                  <a:lnTo>
                    <a:pt x="4517176" y="6807200"/>
                  </a:lnTo>
                  <a:lnTo>
                    <a:pt x="4610913" y="6781800"/>
                  </a:lnTo>
                  <a:close/>
                </a:path>
                <a:path w="6137275" h="6845300">
                  <a:moveTo>
                    <a:pt x="4796011" y="6743700"/>
                  </a:moveTo>
                  <a:lnTo>
                    <a:pt x="2985532" y="6743700"/>
                  </a:lnTo>
                  <a:lnTo>
                    <a:pt x="3124053" y="6781800"/>
                  </a:lnTo>
                  <a:lnTo>
                    <a:pt x="4657490" y="6781800"/>
                  </a:lnTo>
                  <a:lnTo>
                    <a:pt x="4796011" y="6743700"/>
                  </a:lnTo>
                  <a:close/>
                </a:path>
                <a:path w="6137275" h="6845300">
                  <a:moveTo>
                    <a:pt x="6137148" y="0"/>
                  </a:moveTo>
                  <a:lnTo>
                    <a:pt x="1607407" y="0"/>
                  </a:lnTo>
                  <a:lnTo>
                    <a:pt x="1462371" y="101600"/>
                  </a:lnTo>
                  <a:lnTo>
                    <a:pt x="1391747" y="152400"/>
                  </a:lnTo>
                  <a:lnTo>
                    <a:pt x="1356957" y="190500"/>
                  </a:lnTo>
                  <a:lnTo>
                    <a:pt x="1288437" y="241300"/>
                  </a:lnTo>
                  <a:lnTo>
                    <a:pt x="1254715" y="279400"/>
                  </a:lnTo>
                  <a:lnTo>
                    <a:pt x="1188364" y="330200"/>
                  </a:lnTo>
                  <a:lnTo>
                    <a:pt x="1155742" y="368299"/>
                  </a:lnTo>
                  <a:lnTo>
                    <a:pt x="1123493" y="393699"/>
                  </a:lnTo>
                  <a:lnTo>
                    <a:pt x="1091623" y="431799"/>
                  </a:lnTo>
                  <a:lnTo>
                    <a:pt x="1060133" y="457199"/>
                  </a:lnTo>
                  <a:lnTo>
                    <a:pt x="1029028" y="495299"/>
                  </a:lnTo>
                  <a:lnTo>
                    <a:pt x="998311" y="533399"/>
                  </a:lnTo>
                  <a:lnTo>
                    <a:pt x="967985" y="558799"/>
                  </a:lnTo>
                  <a:lnTo>
                    <a:pt x="938055" y="596899"/>
                  </a:lnTo>
                  <a:lnTo>
                    <a:pt x="908524" y="622299"/>
                  </a:lnTo>
                  <a:lnTo>
                    <a:pt x="879395" y="660399"/>
                  </a:lnTo>
                  <a:lnTo>
                    <a:pt x="850672" y="698499"/>
                  </a:lnTo>
                  <a:lnTo>
                    <a:pt x="822358" y="736599"/>
                  </a:lnTo>
                  <a:lnTo>
                    <a:pt x="794458" y="761999"/>
                  </a:lnTo>
                  <a:lnTo>
                    <a:pt x="766974" y="800099"/>
                  </a:lnTo>
                  <a:lnTo>
                    <a:pt x="739911" y="838199"/>
                  </a:lnTo>
                  <a:lnTo>
                    <a:pt x="713271" y="876299"/>
                  </a:lnTo>
                  <a:lnTo>
                    <a:pt x="687058" y="914399"/>
                  </a:lnTo>
                  <a:lnTo>
                    <a:pt x="661276" y="952499"/>
                  </a:lnTo>
                  <a:lnTo>
                    <a:pt x="635929" y="990599"/>
                  </a:lnTo>
                  <a:lnTo>
                    <a:pt x="611020" y="1028699"/>
                  </a:lnTo>
                  <a:lnTo>
                    <a:pt x="586552" y="1054099"/>
                  </a:lnTo>
                  <a:lnTo>
                    <a:pt x="562530" y="1092199"/>
                  </a:lnTo>
                  <a:lnTo>
                    <a:pt x="538956" y="1142999"/>
                  </a:lnTo>
                  <a:lnTo>
                    <a:pt x="515834" y="1181099"/>
                  </a:lnTo>
                  <a:lnTo>
                    <a:pt x="493168" y="1219199"/>
                  </a:lnTo>
                  <a:lnTo>
                    <a:pt x="470962" y="1257299"/>
                  </a:lnTo>
                  <a:lnTo>
                    <a:pt x="449219" y="1295399"/>
                  </a:lnTo>
                  <a:lnTo>
                    <a:pt x="427942" y="1333499"/>
                  </a:lnTo>
                  <a:lnTo>
                    <a:pt x="407135" y="1371599"/>
                  </a:lnTo>
                  <a:lnTo>
                    <a:pt x="386801" y="1409699"/>
                  </a:lnTo>
                  <a:lnTo>
                    <a:pt x="366945" y="1447799"/>
                  </a:lnTo>
                  <a:lnTo>
                    <a:pt x="347570" y="1498599"/>
                  </a:lnTo>
                  <a:lnTo>
                    <a:pt x="328679" y="1536699"/>
                  </a:lnTo>
                  <a:lnTo>
                    <a:pt x="310276" y="1574799"/>
                  </a:lnTo>
                  <a:lnTo>
                    <a:pt x="292364" y="1612899"/>
                  </a:lnTo>
                  <a:lnTo>
                    <a:pt x="274948" y="1663699"/>
                  </a:lnTo>
                  <a:lnTo>
                    <a:pt x="258030" y="1701799"/>
                  </a:lnTo>
                  <a:lnTo>
                    <a:pt x="241614" y="1739899"/>
                  </a:lnTo>
                  <a:lnTo>
                    <a:pt x="225704" y="1790699"/>
                  </a:lnTo>
                  <a:lnTo>
                    <a:pt x="210303" y="1828799"/>
                  </a:lnTo>
                  <a:lnTo>
                    <a:pt x="195415" y="1866899"/>
                  </a:lnTo>
                  <a:lnTo>
                    <a:pt x="181043" y="1917699"/>
                  </a:lnTo>
                  <a:lnTo>
                    <a:pt x="167191" y="1955799"/>
                  </a:lnTo>
                  <a:lnTo>
                    <a:pt x="153863" y="2006599"/>
                  </a:lnTo>
                  <a:lnTo>
                    <a:pt x="141062" y="2044699"/>
                  </a:lnTo>
                  <a:lnTo>
                    <a:pt x="128791" y="2095499"/>
                  </a:lnTo>
                  <a:lnTo>
                    <a:pt x="117055" y="2133599"/>
                  </a:lnTo>
                  <a:lnTo>
                    <a:pt x="105857" y="2184399"/>
                  </a:lnTo>
                  <a:lnTo>
                    <a:pt x="95199" y="2222499"/>
                  </a:lnTo>
                  <a:lnTo>
                    <a:pt x="85087" y="2273299"/>
                  </a:lnTo>
                  <a:lnTo>
                    <a:pt x="75523" y="2311399"/>
                  </a:lnTo>
                  <a:lnTo>
                    <a:pt x="66511" y="2362199"/>
                  </a:lnTo>
                  <a:lnTo>
                    <a:pt x="58055" y="2400299"/>
                  </a:lnTo>
                  <a:lnTo>
                    <a:pt x="50158" y="2451099"/>
                  </a:lnTo>
                  <a:lnTo>
                    <a:pt x="42824" y="2501899"/>
                  </a:lnTo>
                  <a:lnTo>
                    <a:pt x="36056" y="2539999"/>
                  </a:lnTo>
                  <a:lnTo>
                    <a:pt x="29857" y="2590799"/>
                  </a:lnTo>
                  <a:lnTo>
                    <a:pt x="24232" y="2641599"/>
                  </a:lnTo>
                  <a:lnTo>
                    <a:pt x="19184" y="2679699"/>
                  </a:lnTo>
                  <a:lnTo>
                    <a:pt x="14717" y="2730499"/>
                  </a:lnTo>
                  <a:lnTo>
                    <a:pt x="10834" y="2781299"/>
                  </a:lnTo>
                  <a:lnTo>
                    <a:pt x="7538" y="2819399"/>
                  </a:lnTo>
                  <a:lnTo>
                    <a:pt x="4834" y="2870199"/>
                  </a:lnTo>
                  <a:lnTo>
                    <a:pt x="2724" y="2920999"/>
                  </a:lnTo>
                  <a:lnTo>
                    <a:pt x="1213" y="2971799"/>
                  </a:lnTo>
                  <a:lnTo>
                    <a:pt x="303" y="3009899"/>
                  </a:lnTo>
                  <a:lnTo>
                    <a:pt x="0" y="3060699"/>
                  </a:lnTo>
                  <a:lnTo>
                    <a:pt x="303" y="3111499"/>
                  </a:lnTo>
                  <a:lnTo>
                    <a:pt x="1213" y="3162299"/>
                  </a:lnTo>
                  <a:lnTo>
                    <a:pt x="2724" y="3200399"/>
                  </a:lnTo>
                  <a:lnTo>
                    <a:pt x="4834" y="3251199"/>
                  </a:lnTo>
                  <a:lnTo>
                    <a:pt x="7538" y="3301999"/>
                  </a:lnTo>
                  <a:lnTo>
                    <a:pt x="10834" y="3352799"/>
                  </a:lnTo>
                  <a:lnTo>
                    <a:pt x="14717" y="3390899"/>
                  </a:lnTo>
                  <a:lnTo>
                    <a:pt x="19184" y="3441699"/>
                  </a:lnTo>
                  <a:lnTo>
                    <a:pt x="24232" y="3492499"/>
                  </a:lnTo>
                  <a:lnTo>
                    <a:pt x="29857" y="3530599"/>
                  </a:lnTo>
                  <a:lnTo>
                    <a:pt x="36056" y="3581399"/>
                  </a:lnTo>
                  <a:lnTo>
                    <a:pt x="42824" y="3632200"/>
                  </a:lnTo>
                  <a:lnTo>
                    <a:pt x="50158" y="3670300"/>
                  </a:lnTo>
                  <a:lnTo>
                    <a:pt x="58055" y="3721100"/>
                  </a:lnTo>
                  <a:lnTo>
                    <a:pt x="66511" y="3759200"/>
                  </a:lnTo>
                  <a:lnTo>
                    <a:pt x="75523" y="3810000"/>
                  </a:lnTo>
                  <a:lnTo>
                    <a:pt x="85087" y="3848100"/>
                  </a:lnTo>
                  <a:lnTo>
                    <a:pt x="95199" y="3898900"/>
                  </a:lnTo>
                  <a:lnTo>
                    <a:pt x="105857" y="3949700"/>
                  </a:lnTo>
                  <a:lnTo>
                    <a:pt x="117055" y="3987800"/>
                  </a:lnTo>
                  <a:lnTo>
                    <a:pt x="128791" y="4038600"/>
                  </a:lnTo>
                  <a:lnTo>
                    <a:pt x="141062" y="4076700"/>
                  </a:lnTo>
                  <a:lnTo>
                    <a:pt x="153863" y="4114800"/>
                  </a:lnTo>
                  <a:lnTo>
                    <a:pt x="167191" y="4165600"/>
                  </a:lnTo>
                  <a:lnTo>
                    <a:pt x="181043" y="4203700"/>
                  </a:lnTo>
                  <a:lnTo>
                    <a:pt x="195415" y="4254500"/>
                  </a:lnTo>
                  <a:lnTo>
                    <a:pt x="210303" y="4292600"/>
                  </a:lnTo>
                  <a:lnTo>
                    <a:pt x="225704" y="4343400"/>
                  </a:lnTo>
                  <a:lnTo>
                    <a:pt x="241614" y="4381500"/>
                  </a:lnTo>
                  <a:lnTo>
                    <a:pt x="258030" y="4419600"/>
                  </a:lnTo>
                  <a:lnTo>
                    <a:pt x="274948" y="4470400"/>
                  </a:lnTo>
                  <a:lnTo>
                    <a:pt x="292364" y="4508500"/>
                  </a:lnTo>
                  <a:lnTo>
                    <a:pt x="310276" y="4546600"/>
                  </a:lnTo>
                  <a:lnTo>
                    <a:pt x="328679" y="4584700"/>
                  </a:lnTo>
                  <a:lnTo>
                    <a:pt x="347570" y="4635500"/>
                  </a:lnTo>
                  <a:lnTo>
                    <a:pt x="366945" y="4673600"/>
                  </a:lnTo>
                  <a:lnTo>
                    <a:pt x="386801" y="4711700"/>
                  </a:lnTo>
                  <a:lnTo>
                    <a:pt x="407135" y="4749800"/>
                  </a:lnTo>
                  <a:lnTo>
                    <a:pt x="427942" y="4787900"/>
                  </a:lnTo>
                  <a:lnTo>
                    <a:pt x="449219" y="4826000"/>
                  </a:lnTo>
                  <a:lnTo>
                    <a:pt x="470962" y="4876800"/>
                  </a:lnTo>
                  <a:lnTo>
                    <a:pt x="493168" y="4914900"/>
                  </a:lnTo>
                  <a:lnTo>
                    <a:pt x="515834" y="4953000"/>
                  </a:lnTo>
                  <a:lnTo>
                    <a:pt x="538956" y="4991100"/>
                  </a:lnTo>
                  <a:lnTo>
                    <a:pt x="562530" y="5029200"/>
                  </a:lnTo>
                  <a:lnTo>
                    <a:pt x="586552" y="5067300"/>
                  </a:lnTo>
                  <a:lnTo>
                    <a:pt x="611020" y="5105400"/>
                  </a:lnTo>
                  <a:lnTo>
                    <a:pt x="635929" y="5143500"/>
                  </a:lnTo>
                  <a:lnTo>
                    <a:pt x="661276" y="5181600"/>
                  </a:lnTo>
                  <a:lnTo>
                    <a:pt x="687058" y="5207000"/>
                  </a:lnTo>
                  <a:lnTo>
                    <a:pt x="713271" y="5245099"/>
                  </a:lnTo>
                  <a:lnTo>
                    <a:pt x="739911" y="5283199"/>
                  </a:lnTo>
                  <a:lnTo>
                    <a:pt x="766974" y="5321299"/>
                  </a:lnTo>
                  <a:lnTo>
                    <a:pt x="794458" y="5359399"/>
                  </a:lnTo>
                  <a:lnTo>
                    <a:pt x="822358" y="5397499"/>
                  </a:lnTo>
                  <a:lnTo>
                    <a:pt x="850672" y="5422899"/>
                  </a:lnTo>
                  <a:lnTo>
                    <a:pt x="879395" y="5460999"/>
                  </a:lnTo>
                  <a:lnTo>
                    <a:pt x="908524" y="5499099"/>
                  </a:lnTo>
                  <a:lnTo>
                    <a:pt x="938055" y="5524499"/>
                  </a:lnTo>
                  <a:lnTo>
                    <a:pt x="967985" y="5562599"/>
                  </a:lnTo>
                  <a:lnTo>
                    <a:pt x="998311" y="5600699"/>
                  </a:lnTo>
                  <a:lnTo>
                    <a:pt x="1029028" y="5626099"/>
                  </a:lnTo>
                  <a:lnTo>
                    <a:pt x="1060133" y="5664199"/>
                  </a:lnTo>
                  <a:lnTo>
                    <a:pt x="1091623" y="5689599"/>
                  </a:lnTo>
                  <a:lnTo>
                    <a:pt x="1123493" y="5727699"/>
                  </a:lnTo>
                  <a:lnTo>
                    <a:pt x="1155742" y="5753099"/>
                  </a:lnTo>
                  <a:lnTo>
                    <a:pt x="1188364" y="5791199"/>
                  </a:lnTo>
                  <a:lnTo>
                    <a:pt x="1221356" y="5816599"/>
                  </a:lnTo>
                  <a:lnTo>
                    <a:pt x="1254715" y="5854699"/>
                  </a:lnTo>
                  <a:lnTo>
                    <a:pt x="1322519" y="5905499"/>
                  </a:lnTo>
                  <a:lnTo>
                    <a:pt x="1356957" y="5943599"/>
                  </a:lnTo>
                  <a:lnTo>
                    <a:pt x="1426887" y="5994399"/>
                  </a:lnTo>
                  <a:lnTo>
                    <a:pt x="1498198" y="6045199"/>
                  </a:lnTo>
                  <a:lnTo>
                    <a:pt x="1534363" y="6083299"/>
                  </a:lnTo>
                  <a:lnTo>
                    <a:pt x="1607693" y="6134099"/>
                  </a:lnTo>
                  <a:lnTo>
                    <a:pt x="1720135" y="6210299"/>
                  </a:lnTo>
                  <a:lnTo>
                    <a:pt x="1835429" y="6286499"/>
                  </a:lnTo>
                  <a:lnTo>
                    <a:pt x="1874478" y="6299199"/>
                  </a:lnTo>
                  <a:lnTo>
                    <a:pt x="1993425" y="6375399"/>
                  </a:lnTo>
                  <a:lnTo>
                    <a:pt x="2033663" y="6388099"/>
                  </a:lnTo>
                  <a:lnTo>
                    <a:pt x="2114999" y="6438899"/>
                  </a:lnTo>
                  <a:lnTo>
                    <a:pt x="2156091" y="6451599"/>
                  </a:lnTo>
                  <a:lnTo>
                    <a:pt x="2197461" y="6476999"/>
                  </a:lnTo>
                  <a:lnTo>
                    <a:pt x="2239104" y="6489699"/>
                  </a:lnTo>
                  <a:lnTo>
                    <a:pt x="2281019" y="6515100"/>
                  </a:lnTo>
                  <a:lnTo>
                    <a:pt x="2323200" y="6527800"/>
                  </a:lnTo>
                  <a:lnTo>
                    <a:pt x="2365645" y="6553200"/>
                  </a:lnTo>
                  <a:lnTo>
                    <a:pt x="2451310" y="6578600"/>
                  </a:lnTo>
                  <a:lnTo>
                    <a:pt x="2494523" y="6604000"/>
                  </a:lnTo>
                  <a:lnTo>
                    <a:pt x="2625645" y="6642100"/>
                  </a:lnTo>
                  <a:lnTo>
                    <a:pt x="2669833" y="6667500"/>
                  </a:lnTo>
                  <a:lnTo>
                    <a:pt x="2939774" y="6743700"/>
                  </a:lnTo>
                  <a:lnTo>
                    <a:pt x="4841769" y="6743700"/>
                  </a:lnTo>
                  <a:lnTo>
                    <a:pt x="5111710" y="6667500"/>
                  </a:lnTo>
                  <a:lnTo>
                    <a:pt x="5155898" y="6642100"/>
                  </a:lnTo>
                  <a:lnTo>
                    <a:pt x="5287020" y="6604000"/>
                  </a:lnTo>
                  <a:lnTo>
                    <a:pt x="5330233" y="6578600"/>
                  </a:lnTo>
                  <a:lnTo>
                    <a:pt x="5415898" y="6553200"/>
                  </a:lnTo>
                  <a:lnTo>
                    <a:pt x="5458343" y="6527800"/>
                  </a:lnTo>
                  <a:lnTo>
                    <a:pt x="5500524" y="6515100"/>
                  </a:lnTo>
                  <a:lnTo>
                    <a:pt x="5542439" y="6489699"/>
                  </a:lnTo>
                  <a:lnTo>
                    <a:pt x="5584082" y="6476999"/>
                  </a:lnTo>
                  <a:lnTo>
                    <a:pt x="5625452" y="6451599"/>
                  </a:lnTo>
                  <a:lnTo>
                    <a:pt x="5666544" y="6438899"/>
                  </a:lnTo>
                  <a:lnTo>
                    <a:pt x="5747880" y="6388099"/>
                  </a:lnTo>
                  <a:lnTo>
                    <a:pt x="5788118" y="6375399"/>
                  </a:lnTo>
                  <a:lnTo>
                    <a:pt x="5907065" y="6299199"/>
                  </a:lnTo>
                  <a:lnTo>
                    <a:pt x="5946114" y="6286499"/>
                  </a:lnTo>
                  <a:lnTo>
                    <a:pt x="6061408" y="6210299"/>
                  </a:lnTo>
                  <a:lnTo>
                    <a:pt x="6137148" y="6159499"/>
                  </a:lnTo>
                  <a:lnTo>
                    <a:pt x="6137148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2" y="0"/>
              <a:ext cx="5992368" cy="6857998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199632" y="758"/>
              <a:ext cx="5992495" cy="6857365"/>
            </a:xfrm>
            <a:custGeom>
              <a:avLst/>
              <a:gdLst/>
              <a:ahLst/>
              <a:cxnLst/>
              <a:rect l="l" t="t" r="r" b="b"/>
              <a:pathLst>
                <a:path w="5992495" h="6857365">
                  <a:moveTo>
                    <a:pt x="0" y="3384045"/>
                  </a:moveTo>
                  <a:lnTo>
                    <a:pt x="307" y="3335784"/>
                  </a:lnTo>
                  <a:lnTo>
                    <a:pt x="1229" y="3287672"/>
                  </a:lnTo>
                  <a:lnTo>
                    <a:pt x="2760" y="3239711"/>
                  </a:lnTo>
                  <a:lnTo>
                    <a:pt x="4897" y="3191905"/>
                  </a:lnTo>
                  <a:lnTo>
                    <a:pt x="7636" y="3144258"/>
                  </a:lnTo>
                  <a:lnTo>
                    <a:pt x="10974" y="3096774"/>
                  </a:lnTo>
                  <a:lnTo>
                    <a:pt x="14907" y="3049457"/>
                  </a:lnTo>
                  <a:lnTo>
                    <a:pt x="19430" y="3002309"/>
                  </a:lnTo>
                  <a:lnTo>
                    <a:pt x="24542" y="2955336"/>
                  </a:lnTo>
                  <a:lnTo>
                    <a:pt x="30236" y="2908540"/>
                  </a:lnTo>
                  <a:lnTo>
                    <a:pt x="36511" y="2861925"/>
                  </a:lnTo>
                  <a:lnTo>
                    <a:pt x="43362" y="2815496"/>
                  </a:lnTo>
                  <a:lnTo>
                    <a:pt x="50785" y="2769255"/>
                  </a:lnTo>
                  <a:lnTo>
                    <a:pt x="58777" y="2723207"/>
                  </a:lnTo>
                  <a:lnTo>
                    <a:pt x="67334" y="2677355"/>
                  </a:lnTo>
                  <a:lnTo>
                    <a:pt x="76452" y="2631703"/>
                  </a:lnTo>
                  <a:lnTo>
                    <a:pt x="86128" y="2586255"/>
                  </a:lnTo>
                  <a:lnTo>
                    <a:pt x="96358" y="2541014"/>
                  </a:lnTo>
                  <a:lnTo>
                    <a:pt x="107138" y="2495984"/>
                  </a:lnTo>
                  <a:lnTo>
                    <a:pt x="118464" y="2451169"/>
                  </a:lnTo>
                  <a:lnTo>
                    <a:pt x="130333" y="2406573"/>
                  </a:lnTo>
                  <a:lnTo>
                    <a:pt x="142741" y="2362199"/>
                  </a:lnTo>
                  <a:lnTo>
                    <a:pt x="155684" y="2318050"/>
                  </a:lnTo>
                  <a:lnTo>
                    <a:pt x="169158" y="2274132"/>
                  </a:lnTo>
                  <a:lnTo>
                    <a:pt x="183161" y="2230447"/>
                  </a:lnTo>
                  <a:lnTo>
                    <a:pt x="197687" y="2187000"/>
                  </a:lnTo>
                  <a:lnTo>
                    <a:pt x="212734" y="2143793"/>
                  </a:lnTo>
                  <a:lnTo>
                    <a:pt x="228297" y="2100831"/>
                  </a:lnTo>
                  <a:lnTo>
                    <a:pt x="244373" y="2058117"/>
                  </a:lnTo>
                  <a:lnTo>
                    <a:pt x="260958" y="2015656"/>
                  </a:lnTo>
                  <a:lnTo>
                    <a:pt x="278049" y="1973450"/>
                  </a:lnTo>
                  <a:lnTo>
                    <a:pt x="295642" y="1931504"/>
                  </a:lnTo>
                  <a:lnTo>
                    <a:pt x="313732" y="1889821"/>
                  </a:lnTo>
                  <a:lnTo>
                    <a:pt x="332317" y="1848405"/>
                  </a:lnTo>
                  <a:lnTo>
                    <a:pt x="351392" y="1807259"/>
                  </a:lnTo>
                  <a:lnTo>
                    <a:pt x="370954" y="1766388"/>
                  </a:lnTo>
                  <a:lnTo>
                    <a:pt x="390999" y="1725796"/>
                  </a:lnTo>
                  <a:lnTo>
                    <a:pt x="411523" y="1685485"/>
                  </a:lnTo>
                  <a:lnTo>
                    <a:pt x="432523" y="1645460"/>
                  </a:lnTo>
                  <a:lnTo>
                    <a:pt x="453995" y="1605724"/>
                  </a:lnTo>
                  <a:lnTo>
                    <a:pt x="475936" y="1566281"/>
                  </a:lnTo>
                  <a:lnTo>
                    <a:pt x="498340" y="1527135"/>
                  </a:lnTo>
                  <a:lnTo>
                    <a:pt x="521206" y="1488290"/>
                  </a:lnTo>
                  <a:lnTo>
                    <a:pt x="544528" y="1449748"/>
                  </a:lnTo>
                  <a:lnTo>
                    <a:pt x="568304" y="1411515"/>
                  </a:lnTo>
                  <a:lnTo>
                    <a:pt x="592529" y="1373593"/>
                  </a:lnTo>
                  <a:lnTo>
                    <a:pt x="617200" y="1335987"/>
                  </a:lnTo>
                  <a:lnTo>
                    <a:pt x="642313" y="1298700"/>
                  </a:lnTo>
                  <a:lnTo>
                    <a:pt x="667865" y="1261736"/>
                  </a:lnTo>
                  <a:lnTo>
                    <a:pt x="693851" y="1225098"/>
                  </a:lnTo>
                  <a:lnTo>
                    <a:pt x="720268" y="1188791"/>
                  </a:lnTo>
                  <a:lnTo>
                    <a:pt x="747113" y="1152817"/>
                  </a:lnTo>
                  <a:lnTo>
                    <a:pt x="774381" y="1117182"/>
                  </a:lnTo>
                  <a:lnTo>
                    <a:pt x="802068" y="1081888"/>
                  </a:lnTo>
                  <a:lnTo>
                    <a:pt x="830172" y="1046939"/>
                  </a:lnTo>
                  <a:lnTo>
                    <a:pt x="858688" y="1012339"/>
                  </a:lnTo>
                  <a:lnTo>
                    <a:pt x="887613" y="978091"/>
                  </a:lnTo>
                  <a:lnTo>
                    <a:pt x="916942" y="944200"/>
                  </a:lnTo>
                  <a:lnTo>
                    <a:pt x="946673" y="910669"/>
                  </a:lnTo>
                  <a:lnTo>
                    <a:pt x="976801" y="877502"/>
                  </a:lnTo>
                  <a:lnTo>
                    <a:pt x="1007323" y="844703"/>
                  </a:lnTo>
                  <a:lnTo>
                    <a:pt x="1038235" y="812274"/>
                  </a:lnTo>
                  <a:lnTo>
                    <a:pt x="1069533" y="780221"/>
                  </a:lnTo>
                  <a:lnTo>
                    <a:pt x="1101214" y="748547"/>
                  </a:lnTo>
                  <a:lnTo>
                    <a:pt x="1133273" y="717254"/>
                  </a:lnTo>
                  <a:lnTo>
                    <a:pt x="1165707" y="686348"/>
                  </a:lnTo>
                  <a:lnTo>
                    <a:pt x="1198513" y="655832"/>
                  </a:lnTo>
                  <a:lnTo>
                    <a:pt x="1231687" y="625710"/>
                  </a:lnTo>
                  <a:lnTo>
                    <a:pt x="1265224" y="595985"/>
                  </a:lnTo>
                  <a:lnTo>
                    <a:pt x="1299122" y="566660"/>
                  </a:lnTo>
                  <a:lnTo>
                    <a:pt x="1333376" y="537741"/>
                  </a:lnTo>
                  <a:lnTo>
                    <a:pt x="1367983" y="509230"/>
                  </a:lnTo>
                  <a:lnTo>
                    <a:pt x="1402938" y="481132"/>
                  </a:lnTo>
                  <a:lnTo>
                    <a:pt x="1438239" y="453449"/>
                  </a:lnTo>
                  <a:lnTo>
                    <a:pt x="1473882" y="426186"/>
                  </a:lnTo>
                  <a:lnTo>
                    <a:pt x="1509863" y="399347"/>
                  </a:lnTo>
                  <a:lnTo>
                    <a:pt x="1546177" y="372934"/>
                  </a:lnTo>
                  <a:lnTo>
                    <a:pt x="1582822" y="346953"/>
                  </a:lnTo>
                  <a:lnTo>
                    <a:pt x="1619794" y="321406"/>
                  </a:lnTo>
                  <a:lnTo>
                    <a:pt x="1657088" y="296297"/>
                  </a:lnTo>
                  <a:lnTo>
                    <a:pt x="1694702" y="271630"/>
                  </a:lnTo>
                  <a:lnTo>
                    <a:pt x="1732632" y="247409"/>
                  </a:lnTo>
                  <a:lnTo>
                    <a:pt x="1770873" y="223638"/>
                  </a:lnTo>
                  <a:lnTo>
                    <a:pt x="1809422" y="200319"/>
                  </a:lnTo>
                  <a:lnTo>
                    <a:pt x="1848275" y="177458"/>
                  </a:lnTo>
                  <a:lnTo>
                    <a:pt x="1887429" y="155057"/>
                  </a:lnTo>
                  <a:lnTo>
                    <a:pt x="1926880" y="133121"/>
                  </a:lnTo>
                  <a:lnTo>
                    <a:pt x="1966625" y="111653"/>
                  </a:lnTo>
                  <a:lnTo>
                    <a:pt x="2006658" y="90656"/>
                  </a:lnTo>
                  <a:lnTo>
                    <a:pt x="2046977" y="70135"/>
                  </a:lnTo>
                  <a:lnTo>
                    <a:pt x="2087579" y="50094"/>
                  </a:lnTo>
                  <a:lnTo>
                    <a:pt x="2128458" y="30535"/>
                  </a:lnTo>
                  <a:lnTo>
                    <a:pt x="2169612" y="11463"/>
                  </a:lnTo>
                  <a:lnTo>
                    <a:pt x="2195169" y="0"/>
                  </a:lnTo>
                </a:path>
                <a:path w="5992495" h="6857365">
                  <a:moveTo>
                    <a:pt x="5216042" y="0"/>
                  </a:moveTo>
                  <a:lnTo>
                    <a:pt x="5282753" y="30535"/>
                  </a:lnTo>
                  <a:lnTo>
                    <a:pt x="5323632" y="50094"/>
                  </a:lnTo>
                  <a:lnTo>
                    <a:pt x="5364234" y="70135"/>
                  </a:lnTo>
                  <a:lnTo>
                    <a:pt x="5404553" y="90656"/>
                  </a:lnTo>
                  <a:lnTo>
                    <a:pt x="5444586" y="111653"/>
                  </a:lnTo>
                  <a:lnTo>
                    <a:pt x="5484331" y="133121"/>
                  </a:lnTo>
                  <a:lnTo>
                    <a:pt x="5523782" y="155057"/>
                  </a:lnTo>
                  <a:lnTo>
                    <a:pt x="5562936" y="177458"/>
                  </a:lnTo>
                  <a:lnTo>
                    <a:pt x="5601789" y="200319"/>
                  </a:lnTo>
                  <a:lnTo>
                    <a:pt x="5640338" y="223638"/>
                  </a:lnTo>
                  <a:lnTo>
                    <a:pt x="5678579" y="247409"/>
                  </a:lnTo>
                  <a:lnTo>
                    <a:pt x="5716509" y="271630"/>
                  </a:lnTo>
                  <a:lnTo>
                    <a:pt x="5754123" y="296297"/>
                  </a:lnTo>
                  <a:lnTo>
                    <a:pt x="5791417" y="321406"/>
                  </a:lnTo>
                  <a:lnTo>
                    <a:pt x="5828389" y="346953"/>
                  </a:lnTo>
                  <a:lnTo>
                    <a:pt x="5865034" y="372934"/>
                  </a:lnTo>
                  <a:lnTo>
                    <a:pt x="5901348" y="399347"/>
                  </a:lnTo>
                  <a:lnTo>
                    <a:pt x="5937329" y="426186"/>
                  </a:lnTo>
                  <a:lnTo>
                    <a:pt x="5972972" y="453449"/>
                  </a:lnTo>
                  <a:lnTo>
                    <a:pt x="5992368" y="468659"/>
                  </a:lnTo>
                </a:path>
                <a:path w="5992495" h="6857365">
                  <a:moveTo>
                    <a:pt x="5992368" y="6299430"/>
                  </a:moveTo>
                  <a:lnTo>
                    <a:pt x="5937329" y="6341903"/>
                  </a:lnTo>
                  <a:lnTo>
                    <a:pt x="5901348" y="6368743"/>
                  </a:lnTo>
                  <a:lnTo>
                    <a:pt x="5865034" y="6395155"/>
                  </a:lnTo>
                  <a:lnTo>
                    <a:pt x="5828389" y="6421137"/>
                  </a:lnTo>
                  <a:lnTo>
                    <a:pt x="5791417" y="6446684"/>
                  </a:lnTo>
                  <a:lnTo>
                    <a:pt x="5754123" y="6471792"/>
                  </a:lnTo>
                  <a:lnTo>
                    <a:pt x="5716509" y="6496459"/>
                  </a:lnTo>
                  <a:lnTo>
                    <a:pt x="5678579" y="6520680"/>
                  </a:lnTo>
                  <a:lnTo>
                    <a:pt x="5640338" y="6544452"/>
                  </a:lnTo>
                  <a:lnTo>
                    <a:pt x="5601789" y="6567770"/>
                  </a:lnTo>
                  <a:lnTo>
                    <a:pt x="5562936" y="6590631"/>
                  </a:lnTo>
                  <a:lnTo>
                    <a:pt x="5523782" y="6613032"/>
                  </a:lnTo>
                  <a:lnTo>
                    <a:pt x="5484331" y="6634968"/>
                  </a:lnTo>
                  <a:lnTo>
                    <a:pt x="5444586" y="6656437"/>
                  </a:lnTo>
                  <a:lnTo>
                    <a:pt x="5404553" y="6677433"/>
                  </a:lnTo>
                  <a:lnTo>
                    <a:pt x="5364234" y="6697954"/>
                  </a:lnTo>
                  <a:lnTo>
                    <a:pt x="5323632" y="6717996"/>
                  </a:lnTo>
                  <a:lnTo>
                    <a:pt x="5282753" y="6737554"/>
                  </a:lnTo>
                  <a:lnTo>
                    <a:pt x="5241599" y="6756626"/>
                  </a:lnTo>
                  <a:lnTo>
                    <a:pt x="5200174" y="6775208"/>
                  </a:lnTo>
                  <a:lnTo>
                    <a:pt x="5158482" y="6793295"/>
                  </a:lnTo>
                  <a:lnTo>
                    <a:pt x="5116527" y="6810884"/>
                  </a:lnTo>
                  <a:lnTo>
                    <a:pt x="5074312" y="6827972"/>
                  </a:lnTo>
                  <a:lnTo>
                    <a:pt x="5031841" y="6844555"/>
                  </a:lnTo>
                  <a:lnTo>
                    <a:pt x="4998122" y="6857241"/>
                  </a:lnTo>
                </a:path>
                <a:path w="5992495" h="6857365">
                  <a:moveTo>
                    <a:pt x="2413089" y="6857241"/>
                  </a:moveTo>
                  <a:lnTo>
                    <a:pt x="2336899" y="6827972"/>
                  </a:lnTo>
                  <a:lnTo>
                    <a:pt x="2294684" y="6810884"/>
                  </a:lnTo>
                  <a:lnTo>
                    <a:pt x="2252729" y="6793295"/>
                  </a:lnTo>
                  <a:lnTo>
                    <a:pt x="2211037" y="6775208"/>
                  </a:lnTo>
                  <a:lnTo>
                    <a:pt x="2169612" y="6756626"/>
                  </a:lnTo>
                  <a:lnTo>
                    <a:pt x="2128458" y="6737554"/>
                  </a:lnTo>
                  <a:lnTo>
                    <a:pt x="2087579" y="6717996"/>
                  </a:lnTo>
                  <a:lnTo>
                    <a:pt x="2046977" y="6697954"/>
                  </a:lnTo>
                  <a:lnTo>
                    <a:pt x="2006658" y="6677433"/>
                  </a:lnTo>
                  <a:lnTo>
                    <a:pt x="1966625" y="6656437"/>
                  </a:lnTo>
                  <a:lnTo>
                    <a:pt x="1926880" y="6634968"/>
                  </a:lnTo>
                  <a:lnTo>
                    <a:pt x="1887429" y="6613032"/>
                  </a:lnTo>
                  <a:lnTo>
                    <a:pt x="1848275" y="6590631"/>
                  </a:lnTo>
                  <a:lnTo>
                    <a:pt x="1809422" y="6567770"/>
                  </a:lnTo>
                  <a:lnTo>
                    <a:pt x="1770873" y="6544452"/>
                  </a:lnTo>
                  <a:lnTo>
                    <a:pt x="1732632" y="6520680"/>
                  </a:lnTo>
                  <a:lnTo>
                    <a:pt x="1694702" y="6496459"/>
                  </a:lnTo>
                  <a:lnTo>
                    <a:pt x="1657088" y="6471792"/>
                  </a:lnTo>
                  <a:lnTo>
                    <a:pt x="1619794" y="6446684"/>
                  </a:lnTo>
                  <a:lnTo>
                    <a:pt x="1582822" y="6421137"/>
                  </a:lnTo>
                  <a:lnTo>
                    <a:pt x="1546177" y="6395155"/>
                  </a:lnTo>
                  <a:lnTo>
                    <a:pt x="1509863" y="6368743"/>
                  </a:lnTo>
                  <a:lnTo>
                    <a:pt x="1473882" y="6341903"/>
                  </a:lnTo>
                  <a:lnTo>
                    <a:pt x="1438239" y="6314640"/>
                  </a:lnTo>
                  <a:lnTo>
                    <a:pt x="1402938" y="6286958"/>
                  </a:lnTo>
                  <a:lnTo>
                    <a:pt x="1367983" y="6258859"/>
                  </a:lnTo>
                  <a:lnTo>
                    <a:pt x="1333376" y="6230348"/>
                  </a:lnTo>
                  <a:lnTo>
                    <a:pt x="1299122" y="6201429"/>
                  </a:lnTo>
                  <a:lnTo>
                    <a:pt x="1265224" y="6172105"/>
                  </a:lnTo>
                  <a:lnTo>
                    <a:pt x="1231687" y="6142380"/>
                  </a:lnTo>
                  <a:lnTo>
                    <a:pt x="1198513" y="6112257"/>
                  </a:lnTo>
                  <a:lnTo>
                    <a:pt x="1165707" y="6081741"/>
                  </a:lnTo>
                  <a:lnTo>
                    <a:pt x="1133273" y="6050835"/>
                  </a:lnTo>
                  <a:lnTo>
                    <a:pt x="1101214" y="6019543"/>
                  </a:lnTo>
                  <a:lnTo>
                    <a:pt x="1069533" y="5987868"/>
                  </a:lnTo>
                  <a:lnTo>
                    <a:pt x="1038235" y="5955815"/>
                  </a:lnTo>
                  <a:lnTo>
                    <a:pt x="1007323" y="5923387"/>
                  </a:lnTo>
                  <a:lnTo>
                    <a:pt x="976801" y="5890587"/>
                  </a:lnTo>
                  <a:lnTo>
                    <a:pt x="946673" y="5857420"/>
                  </a:lnTo>
                  <a:lnTo>
                    <a:pt x="916942" y="5823889"/>
                  </a:lnTo>
                  <a:lnTo>
                    <a:pt x="887613" y="5789998"/>
                  </a:lnTo>
                  <a:lnTo>
                    <a:pt x="858688" y="5755751"/>
                  </a:lnTo>
                  <a:lnTo>
                    <a:pt x="830172" y="5721151"/>
                  </a:lnTo>
                  <a:lnTo>
                    <a:pt x="802068" y="5686202"/>
                  </a:lnTo>
                  <a:lnTo>
                    <a:pt x="774381" y="5650907"/>
                  </a:lnTo>
                  <a:lnTo>
                    <a:pt x="747113" y="5615272"/>
                  </a:lnTo>
                  <a:lnTo>
                    <a:pt x="720268" y="5579299"/>
                  </a:lnTo>
                  <a:lnTo>
                    <a:pt x="693851" y="5542991"/>
                  </a:lnTo>
                  <a:lnTo>
                    <a:pt x="667865" y="5506353"/>
                  </a:lnTo>
                  <a:lnTo>
                    <a:pt x="642313" y="5469389"/>
                  </a:lnTo>
                  <a:lnTo>
                    <a:pt x="617200" y="5432102"/>
                  </a:lnTo>
                  <a:lnTo>
                    <a:pt x="592529" y="5394496"/>
                  </a:lnTo>
                  <a:lnTo>
                    <a:pt x="568304" y="5356574"/>
                  </a:lnTo>
                  <a:lnTo>
                    <a:pt x="544528" y="5318341"/>
                  </a:lnTo>
                  <a:lnTo>
                    <a:pt x="521206" y="5279800"/>
                  </a:lnTo>
                  <a:lnTo>
                    <a:pt x="498340" y="5240954"/>
                  </a:lnTo>
                  <a:lnTo>
                    <a:pt x="475936" y="5201808"/>
                  </a:lnTo>
                  <a:lnTo>
                    <a:pt x="453995" y="5162365"/>
                  </a:lnTo>
                  <a:lnTo>
                    <a:pt x="432523" y="5122629"/>
                  </a:lnTo>
                  <a:lnTo>
                    <a:pt x="411523" y="5082604"/>
                  </a:lnTo>
                  <a:lnTo>
                    <a:pt x="390999" y="5042293"/>
                  </a:lnTo>
                  <a:lnTo>
                    <a:pt x="370954" y="5001701"/>
                  </a:lnTo>
                  <a:lnTo>
                    <a:pt x="351392" y="4960830"/>
                  </a:lnTo>
                  <a:lnTo>
                    <a:pt x="332317" y="4919685"/>
                  </a:lnTo>
                  <a:lnTo>
                    <a:pt x="313732" y="4878269"/>
                  </a:lnTo>
                  <a:lnTo>
                    <a:pt x="295642" y="4836586"/>
                  </a:lnTo>
                  <a:lnTo>
                    <a:pt x="278049" y="4794639"/>
                  </a:lnTo>
                  <a:lnTo>
                    <a:pt x="260958" y="4752434"/>
                  </a:lnTo>
                  <a:lnTo>
                    <a:pt x="244373" y="4709972"/>
                  </a:lnTo>
                  <a:lnTo>
                    <a:pt x="228297" y="4667258"/>
                  </a:lnTo>
                  <a:lnTo>
                    <a:pt x="212734" y="4624296"/>
                  </a:lnTo>
                  <a:lnTo>
                    <a:pt x="197687" y="4581090"/>
                  </a:lnTo>
                  <a:lnTo>
                    <a:pt x="183161" y="4537642"/>
                  </a:lnTo>
                  <a:lnTo>
                    <a:pt x="169158" y="4493957"/>
                  </a:lnTo>
                  <a:lnTo>
                    <a:pt x="155684" y="4450039"/>
                  </a:lnTo>
                  <a:lnTo>
                    <a:pt x="142741" y="4405891"/>
                  </a:lnTo>
                  <a:lnTo>
                    <a:pt x="130333" y="4361517"/>
                  </a:lnTo>
                  <a:lnTo>
                    <a:pt x="118464" y="4316920"/>
                  </a:lnTo>
                  <a:lnTo>
                    <a:pt x="107138" y="4272105"/>
                  </a:lnTo>
                  <a:lnTo>
                    <a:pt x="96358" y="4227076"/>
                  </a:lnTo>
                  <a:lnTo>
                    <a:pt x="86128" y="4181835"/>
                  </a:lnTo>
                  <a:lnTo>
                    <a:pt x="76452" y="4136386"/>
                  </a:lnTo>
                  <a:lnTo>
                    <a:pt x="67334" y="4090734"/>
                  </a:lnTo>
                  <a:lnTo>
                    <a:pt x="58777" y="4044882"/>
                  </a:lnTo>
                  <a:lnTo>
                    <a:pt x="50785" y="3998834"/>
                  </a:lnTo>
                  <a:lnTo>
                    <a:pt x="43362" y="3952593"/>
                  </a:lnTo>
                  <a:lnTo>
                    <a:pt x="36511" y="3906164"/>
                  </a:lnTo>
                  <a:lnTo>
                    <a:pt x="30236" y="3859549"/>
                  </a:lnTo>
                  <a:lnTo>
                    <a:pt x="24542" y="3812753"/>
                  </a:lnTo>
                  <a:lnTo>
                    <a:pt x="19430" y="3765780"/>
                  </a:lnTo>
                  <a:lnTo>
                    <a:pt x="14907" y="3718632"/>
                  </a:lnTo>
                  <a:lnTo>
                    <a:pt x="10974" y="3671315"/>
                  </a:lnTo>
                  <a:lnTo>
                    <a:pt x="7636" y="3623831"/>
                  </a:lnTo>
                  <a:lnTo>
                    <a:pt x="4897" y="3576184"/>
                  </a:lnTo>
                  <a:lnTo>
                    <a:pt x="2760" y="3528378"/>
                  </a:lnTo>
                  <a:lnTo>
                    <a:pt x="1229" y="3480417"/>
                  </a:lnTo>
                  <a:lnTo>
                    <a:pt x="307" y="3432305"/>
                  </a:lnTo>
                  <a:lnTo>
                    <a:pt x="0" y="3384045"/>
                  </a:lnTo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57327" y="2537841"/>
            <a:ext cx="530288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10">
                <a:solidFill>
                  <a:srgbClr val="00AFEF"/>
                </a:solidFill>
              </a:rPr>
              <a:t>Accounting</a:t>
            </a:r>
            <a:r>
              <a:rPr dirty="0" spc="-125">
                <a:solidFill>
                  <a:srgbClr val="00AFEF"/>
                </a:solidFill>
              </a:rPr>
              <a:t> </a:t>
            </a:r>
            <a:r>
              <a:rPr dirty="0">
                <a:solidFill>
                  <a:srgbClr val="00AFEF"/>
                </a:solidFill>
              </a:rPr>
              <a:t>for</a:t>
            </a:r>
            <a:r>
              <a:rPr dirty="0" spc="-135">
                <a:solidFill>
                  <a:srgbClr val="00AFEF"/>
                </a:solidFill>
              </a:rPr>
              <a:t> </a:t>
            </a:r>
            <a:r>
              <a:rPr dirty="0" spc="-10">
                <a:solidFill>
                  <a:srgbClr val="00AFEF"/>
                </a:solidFill>
              </a:rPr>
              <a:t>Managers</a:t>
            </a:r>
          </a:p>
        </p:txBody>
      </p:sp>
      <p:sp>
        <p:nvSpPr>
          <p:cNvPr id="7" name="object 7" descr=""/>
          <p:cNvSpPr/>
          <p:nvPr/>
        </p:nvSpPr>
        <p:spPr>
          <a:xfrm>
            <a:off x="329184" y="5216652"/>
            <a:ext cx="5499100" cy="1511935"/>
          </a:xfrm>
          <a:custGeom>
            <a:avLst/>
            <a:gdLst/>
            <a:ahLst/>
            <a:cxnLst/>
            <a:rect l="l" t="t" r="r" b="b"/>
            <a:pathLst>
              <a:path w="5499100" h="1511934">
                <a:moveTo>
                  <a:pt x="5246624" y="0"/>
                </a:moveTo>
                <a:lnTo>
                  <a:pt x="251967" y="0"/>
                </a:lnTo>
                <a:lnTo>
                  <a:pt x="206677" y="4058"/>
                </a:lnTo>
                <a:lnTo>
                  <a:pt x="164049" y="15759"/>
                </a:lnTo>
                <a:lnTo>
                  <a:pt x="124796" y="34393"/>
                </a:lnTo>
                <a:lnTo>
                  <a:pt x="89629" y="59248"/>
                </a:lnTo>
                <a:lnTo>
                  <a:pt x="59261" y="89614"/>
                </a:lnTo>
                <a:lnTo>
                  <a:pt x="34401" y="124779"/>
                </a:lnTo>
                <a:lnTo>
                  <a:pt x="15764" y="164034"/>
                </a:lnTo>
                <a:lnTo>
                  <a:pt x="4059" y="206667"/>
                </a:lnTo>
                <a:lnTo>
                  <a:pt x="0" y="251968"/>
                </a:lnTo>
                <a:lnTo>
                  <a:pt x="0" y="1259840"/>
                </a:lnTo>
                <a:lnTo>
                  <a:pt x="4059" y="1305130"/>
                </a:lnTo>
                <a:lnTo>
                  <a:pt x="15764" y="1347758"/>
                </a:lnTo>
                <a:lnTo>
                  <a:pt x="34401" y="1387011"/>
                </a:lnTo>
                <a:lnTo>
                  <a:pt x="59261" y="1422178"/>
                </a:lnTo>
                <a:lnTo>
                  <a:pt x="89629" y="1452546"/>
                </a:lnTo>
                <a:lnTo>
                  <a:pt x="124796" y="1477406"/>
                </a:lnTo>
                <a:lnTo>
                  <a:pt x="164049" y="1496043"/>
                </a:lnTo>
                <a:lnTo>
                  <a:pt x="206677" y="1507748"/>
                </a:lnTo>
                <a:lnTo>
                  <a:pt x="251967" y="1511808"/>
                </a:lnTo>
                <a:lnTo>
                  <a:pt x="5246624" y="1511808"/>
                </a:lnTo>
                <a:lnTo>
                  <a:pt x="5291924" y="1507748"/>
                </a:lnTo>
                <a:lnTo>
                  <a:pt x="5334557" y="1496043"/>
                </a:lnTo>
                <a:lnTo>
                  <a:pt x="5373812" y="1477406"/>
                </a:lnTo>
                <a:lnTo>
                  <a:pt x="5408977" y="1452546"/>
                </a:lnTo>
                <a:lnTo>
                  <a:pt x="5439343" y="1422178"/>
                </a:lnTo>
                <a:lnTo>
                  <a:pt x="5464198" y="1387011"/>
                </a:lnTo>
                <a:lnTo>
                  <a:pt x="5482832" y="1347758"/>
                </a:lnTo>
                <a:lnTo>
                  <a:pt x="5494533" y="1305130"/>
                </a:lnTo>
                <a:lnTo>
                  <a:pt x="5498592" y="1259840"/>
                </a:lnTo>
                <a:lnTo>
                  <a:pt x="5498592" y="251968"/>
                </a:lnTo>
                <a:lnTo>
                  <a:pt x="5494533" y="206667"/>
                </a:lnTo>
                <a:lnTo>
                  <a:pt x="5482832" y="164034"/>
                </a:lnTo>
                <a:lnTo>
                  <a:pt x="5464198" y="124779"/>
                </a:lnTo>
                <a:lnTo>
                  <a:pt x="5439343" y="89614"/>
                </a:lnTo>
                <a:lnTo>
                  <a:pt x="5408977" y="59248"/>
                </a:lnTo>
                <a:lnTo>
                  <a:pt x="5373812" y="34393"/>
                </a:lnTo>
                <a:lnTo>
                  <a:pt x="5334557" y="15759"/>
                </a:lnTo>
                <a:lnTo>
                  <a:pt x="5291924" y="4058"/>
                </a:lnTo>
                <a:lnTo>
                  <a:pt x="5246624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407923" y="3561334"/>
            <a:ext cx="4728210" cy="30422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Calibri"/>
                <a:cs typeface="Calibri"/>
              </a:rPr>
              <a:t>Prepared</a:t>
            </a:r>
            <a:r>
              <a:rPr dirty="0" sz="3200" spc="-60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by</a:t>
            </a:r>
            <a:r>
              <a:rPr dirty="0" sz="3200" spc="-50" b="1">
                <a:latin typeface="Calibri"/>
                <a:cs typeface="Calibri"/>
              </a:rPr>
              <a:t> </a:t>
            </a:r>
            <a:r>
              <a:rPr dirty="0" sz="3200" spc="-70" b="1">
                <a:latin typeface="Calibri"/>
                <a:cs typeface="Calibri"/>
              </a:rPr>
              <a:t>Dr.</a:t>
            </a:r>
            <a:r>
              <a:rPr dirty="0" sz="3200" spc="-6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Emad</a:t>
            </a:r>
            <a:r>
              <a:rPr dirty="0" sz="3200" spc="-55" b="1">
                <a:latin typeface="Calibri"/>
                <a:cs typeface="Calibri"/>
              </a:rPr>
              <a:t> </a:t>
            </a:r>
            <a:r>
              <a:rPr dirty="0" sz="3200" spc="-10" b="1">
                <a:latin typeface="Calibri"/>
                <a:cs typeface="Calibri"/>
              </a:rPr>
              <a:t>Zaher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dirty="0" sz="2000" b="1">
                <a:latin typeface="Calibri"/>
                <a:cs typeface="Calibri"/>
              </a:rPr>
              <a:t>Assistant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Professor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Accounting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u="sng" sz="2400" spc="-330" b="1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MGM341</a:t>
            </a:r>
            <a:endParaRPr sz="2400">
              <a:latin typeface="Trebuchet MS"/>
              <a:cs typeface="Trebuchet MS"/>
            </a:endParaRPr>
          </a:p>
          <a:p>
            <a:pPr algn="ctr" marL="612775">
              <a:lnSpc>
                <a:spcPct val="100000"/>
              </a:lnSpc>
              <a:spcBef>
                <a:spcPts val="1565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dirty="0" sz="2800" spc="-1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25" b="1">
                <a:solidFill>
                  <a:srgbClr val="FFFFFF"/>
                </a:solidFill>
                <a:latin typeface="Calibri"/>
                <a:cs typeface="Calibri"/>
              </a:rPr>
              <a:t>(2)</a:t>
            </a:r>
            <a:endParaRPr sz="2800">
              <a:latin typeface="Calibri"/>
              <a:cs typeface="Calibri"/>
            </a:endParaRPr>
          </a:p>
          <a:p>
            <a:pPr algn="ctr" marL="719455" marR="99060">
              <a:lnSpc>
                <a:spcPct val="100000"/>
              </a:lnSpc>
              <a:spcBef>
                <a:spcPts val="5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Basic</a:t>
            </a:r>
            <a:r>
              <a:rPr dirty="0" sz="28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Financial</a:t>
            </a:r>
            <a:r>
              <a:rPr dirty="0" sz="2800" spc="-7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Statements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&amp;Closing</a:t>
            </a:r>
            <a:r>
              <a:rPr dirty="0" sz="28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28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Accounts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8467" y="381913"/>
            <a:ext cx="2455028" cy="10842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617219" y="1930907"/>
            <a:ext cx="11081385" cy="3980815"/>
          </a:xfrm>
          <a:custGeom>
            <a:avLst/>
            <a:gdLst/>
            <a:ahLst/>
            <a:cxnLst/>
            <a:rect l="l" t="t" r="r" b="b"/>
            <a:pathLst>
              <a:path w="11081385" h="3980815">
                <a:moveTo>
                  <a:pt x="11081004" y="0"/>
                </a:moveTo>
                <a:lnTo>
                  <a:pt x="0" y="0"/>
                </a:lnTo>
                <a:lnTo>
                  <a:pt x="0" y="3980688"/>
                </a:lnTo>
                <a:lnTo>
                  <a:pt x="11081004" y="3980688"/>
                </a:lnTo>
                <a:lnTo>
                  <a:pt x="11081004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8456" y="1938908"/>
            <a:ext cx="322643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FF0000"/>
                </a:solidFill>
              </a:rPr>
              <a:t>Learning</a:t>
            </a:r>
            <a:r>
              <a:rPr dirty="0" sz="3200" spc="-75">
                <a:solidFill>
                  <a:srgbClr val="FF0000"/>
                </a:solidFill>
              </a:rPr>
              <a:t> </a:t>
            </a:r>
            <a:r>
              <a:rPr dirty="0" sz="3200" spc="-10">
                <a:solidFill>
                  <a:srgbClr val="FF0000"/>
                </a:solidFill>
              </a:rPr>
              <a:t>outcomes</a:t>
            </a:r>
            <a:endParaRPr sz="3200"/>
          </a:p>
        </p:txBody>
      </p:sp>
      <p:sp>
        <p:nvSpPr>
          <p:cNvPr id="4" name="object 4" descr=""/>
          <p:cNvSpPr txBox="1"/>
          <p:nvPr/>
        </p:nvSpPr>
        <p:spPr>
          <a:xfrm>
            <a:off x="696264" y="2422430"/>
            <a:ext cx="10491470" cy="2709545"/>
          </a:xfrm>
          <a:prstGeom prst="rect">
            <a:avLst/>
          </a:prstGeom>
        </p:spPr>
        <p:txBody>
          <a:bodyPr wrap="square" lIns="0" tIns="147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65"/>
              </a:spcBef>
              <a:tabLst>
                <a:tab pos="92646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1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Identify</a:t>
            </a:r>
            <a:r>
              <a:rPr dirty="0" sz="3000" spc="-7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income</a:t>
            </a:r>
            <a:r>
              <a:rPr dirty="0" sz="3000" spc="-6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statement</a:t>
            </a:r>
            <a:r>
              <a:rPr dirty="0" sz="3000" spc="-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(Profit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&amp;</a:t>
            </a:r>
            <a:r>
              <a:rPr dirty="0" sz="3000" spc="-7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loss).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  <a:tabLst>
                <a:tab pos="92646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 2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Explain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statement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changes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in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owner’s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Equity.</a:t>
            </a:r>
            <a:endParaRPr sz="3000">
              <a:latin typeface="Times New Roman"/>
              <a:cs typeface="Times New Roman"/>
            </a:endParaRPr>
          </a:p>
          <a:p>
            <a:pPr marL="911225" marR="5080" indent="-899160">
              <a:lnSpc>
                <a:spcPct val="100000"/>
              </a:lnSpc>
              <a:spcBef>
                <a:spcPts val="1000"/>
              </a:spcBef>
              <a:tabLst>
                <a:tab pos="91122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6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3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Describe</a:t>
            </a:r>
            <a:r>
              <a:rPr dirty="0" sz="3000" spc="-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classified</a:t>
            </a:r>
            <a:r>
              <a:rPr dirty="0" sz="3000" spc="-5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balance</a:t>
            </a:r>
            <a:r>
              <a:rPr dirty="0" sz="3000" spc="-7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sheet(Statement</a:t>
            </a:r>
            <a:r>
              <a:rPr dirty="0" sz="3000" spc="-6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7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financial position).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911225" algn="l"/>
              </a:tabLst>
            </a:pP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600" spc="-50" b="1">
                <a:solidFill>
                  <a:srgbClr val="006FC0"/>
                </a:solidFill>
                <a:latin typeface="Calibri"/>
                <a:cs typeface="Calibri"/>
              </a:rPr>
              <a:t> 4</a:t>
            </a:r>
            <a:r>
              <a:rPr dirty="0" sz="2600" b="1">
                <a:solidFill>
                  <a:srgbClr val="006FC0"/>
                </a:solidFill>
                <a:latin typeface="Calibri"/>
                <a:cs typeface="Calibri"/>
              </a:rPr>
              <a:t>	</a:t>
            </a:r>
            <a:r>
              <a:rPr dirty="0" sz="3000" b="1">
                <a:latin typeface="Times New Roman"/>
                <a:cs typeface="Times New Roman"/>
              </a:rPr>
              <a:t>State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different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types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18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Accounts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&amp;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closing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entries.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1673" y="308229"/>
            <a:ext cx="755523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The</a:t>
            </a:r>
            <a:r>
              <a:rPr dirty="0" spc="-120"/>
              <a:t> </a:t>
            </a:r>
            <a:r>
              <a:rPr dirty="0"/>
              <a:t>Four</a:t>
            </a:r>
            <a:r>
              <a:rPr dirty="0" spc="-110"/>
              <a:t> </a:t>
            </a:r>
            <a:r>
              <a:rPr dirty="0"/>
              <a:t>Basic</a:t>
            </a:r>
            <a:r>
              <a:rPr dirty="0" spc="-120"/>
              <a:t> </a:t>
            </a:r>
            <a:r>
              <a:rPr dirty="0"/>
              <a:t>Financial</a:t>
            </a:r>
            <a:r>
              <a:rPr dirty="0" spc="-90"/>
              <a:t> </a:t>
            </a:r>
            <a:r>
              <a:rPr dirty="0" spc="-10"/>
              <a:t>Statements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297357" y="2405252"/>
            <a:ext cx="11597640" cy="3474085"/>
            <a:chOff x="297357" y="2405252"/>
            <a:chExt cx="11597640" cy="3474085"/>
          </a:xfrm>
        </p:grpSpPr>
        <p:sp>
          <p:nvSpPr>
            <p:cNvPr id="4" name="object 4" descr=""/>
            <p:cNvSpPr/>
            <p:nvPr/>
          </p:nvSpPr>
          <p:spPr>
            <a:xfrm>
              <a:off x="310057" y="3946245"/>
              <a:ext cx="11572240" cy="1920239"/>
            </a:xfrm>
            <a:custGeom>
              <a:avLst/>
              <a:gdLst/>
              <a:ahLst/>
              <a:cxnLst/>
              <a:rect l="l" t="t" r="r" b="b"/>
              <a:pathLst>
                <a:path w="11572240" h="1920239">
                  <a:moveTo>
                    <a:pt x="2530221" y="0"/>
                  </a:moveTo>
                  <a:lnTo>
                    <a:pt x="0" y="0"/>
                  </a:lnTo>
                  <a:lnTo>
                    <a:pt x="0" y="1920240"/>
                  </a:lnTo>
                  <a:lnTo>
                    <a:pt x="2530221" y="1920240"/>
                  </a:lnTo>
                  <a:lnTo>
                    <a:pt x="2530221" y="0"/>
                  </a:lnTo>
                  <a:close/>
                </a:path>
                <a:path w="11572240" h="1920239">
                  <a:moveTo>
                    <a:pt x="5544134" y="0"/>
                  </a:moveTo>
                  <a:lnTo>
                    <a:pt x="3013913" y="0"/>
                  </a:lnTo>
                  <a:lnTo>
                    <a:pt x="3013913" y="1920240"/>
                  </a:lnTo>
                  <a:lnTo>
                    <a:pt x="5544134" y="1920240"/>
                  </a:lnTo>
                  <a:lnTo>
                    <a:pt x="5544134" y="0"/>
                  </a:lnTo>
                  <a:close/>
                </a:path>
                <a:path w="11572240" h="1920239">
                  <a:moveTo>
                    <a:pt x="8557971" y="0"/>
                  </a:moveTo>
                  <a:lnTo>
                    <a:pt x="6027750" y="0"/>
                  </a:lnTo>
                  <a:lnTo>
                    <a:pt x="6027750" y="1920240"/>
                  </a:lnTo>
                  <a:lnTo>
                    <a:pt x="8557971" y="1920240"/>
                  </a:lnTo>
                  <a:lnTo>
                    <a:pt x="8557971" y="0"/>
                  </a:lnTo>
                  <a:close/>
                </a:path>
                <a:path w="11572240" h="1920239">
                  <a:moveTo>
                    <a:pt x="11571935" y="0"/>
                  </a:moveTo>
                  <a:lnTo>
                    <a:pt x="9041714" y="0"/>
                  </a:lnTo>
                  <a:lnTo>
                    <a:pt x="9041714" y="1920240"/>
                  </a:lnTo>
                  <a:lnTo>
                    <a:pt x="11571935" y="1920240"/>
                  </a:lnTo>
                  <a:lnTo>
                    <a:pt x="11571935" y="0"/>
                  </a:lnTo>
                  <a:close/>
                </a:path>
              </a:pathLst>
            </a:custGeom>
            <a:solidFill>
              <a:srgbClr val="F9F5C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303707" y="3939920"/>
              <a:ext cx="9048115" cy="1932939"/>
            </a:xfrm>
            <a:custGeom>
              <a:avLst/>
              <a:gdLst/>
              <a:ahLst/>
              <a:cxnLst/>
              <a:rect l="l" t="t" r="r" b="b"/>
              <a:pathLst>
                <a:path w="9048115" h="1932939">
                  <a:moveTo>
                    <a:pt x="2536520" y="0"/>
                  </a:moveTo>
                  <a:lnTo>
                    <a:pt x="2536520" y="1932914"/>
                  </a:lnTo>
                </a:path>
                <a:path w="9048115" h="1932939">
                  <a:moveTo>
                    <a:pt x="3020263" y="0"/>
                  </a:moveTo>
                  <a:lnTo>
                    <a:pt x="3020263" y="1932914"/>
                  </a:lnTo>
                </a:path>
                <a:path w="9048115" h="1932939">
                  <a:moveTo>
                    <a:pt x="5550484" y="0"/>
                  </a:moveTo>
                  <a:lnTo>
                    <a:pt x="5550484" y="1932914"/>
                  </a:lnTo>
                </a:path>
                <a:path w="9048115" h="1932939">
                  <a:moveTo>
                    <a:pt x="6034100" y="0"/>
                  </a:moveTo>
                  <a:lnTo>
                    <a:pt x="6034100" y="1932914"/>
                  </a:lnTo>
                </a:path>
                <a:path w="9048115" h="1932939">
                  <a:moveTo>
                    <a:pt x="8564321" y="0"/>
                  </a:moveTo>
                  <a:lnTo>
                    <a:pt x="8564321" y="1932914"/>
                  </a:lnTo>
                </a:path>
                <a:path w="9048115" h="1932939">
                  <a:moveTo>
                    <a:pt x="9048064" y="0"/>
                  </a:moveTo>
                  <a:lnTo>
                    <a:pt x="9048064" y="1932914"/>
                  </a:lnTo>
                </a:path>
                <a:path w="9048115" h="1932939">
                  <a:moveTo>
                    <a:pt x="0" y="6349"/>
                  </a:moveTo>
                  <a:lnTo>
                    <a:pt x="2536520" y="6349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840227" y="3946270"/>
              <a:ext cx="483870" cy="0"/>
            </a:xfrm>
            <a:custGeom>
              <a:avLst/>
              <a:gdLst/>
              <a:ahLst/>
              <a:cxnLst/>
              <a:rect l="l" t="t" r="r" b="b"/>
              <a:pathLst>
                <a:path w="483870" h="0">
                  <a:moveTo>
                    <a:pt x="0" y="0"/>
                  </a:moveTo>
                  <a:lnTo>
                    <a:pt x="483743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3323970" y="3946270"/>
              <a:ext cx="2530475" cy="0"/>
            </a:xfrm>
            <a:custGeom>
              <a:avLst/>
              <a:gdLst/>
              <a:ahLst/>
              <a:cxnLst/>
              <a:rect l="l" t="t" r="r" b="b"/>
              <a:pathLst>
                <a:path w="2530475" h="0">
                  <a:moveTo>
                    <a:pt x="0" y="0"/>
                  </a:moveTo>
                  <a:lnTo>
                    <a:pt x="253022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5854191" y="3946270"/>
              <a:ext cx="483870" cy="0"/>
            </a:xfrm>
            <a:custGeom>
              <a:avLst/>
              <a:gdLst/>
              <a:ahLst/>
              <a:cxnLst/>
              <a:rect l="l" t="t" r="r" b="b"/>
              <a:pathLst>
                <a:path w="483870" h="0">
                  <a:moveTo>
                    <a:pt x="0" y="0"/>
                  </a:moveTo>
                  <a:lnTo>
                    <a:pt x="483616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6337808" y="3946270"/>
              <a:ext cx="2530475" cy="0"/>
            </a:xfrm>
            <a:custGeom>
              <a:avLst/>
              <a:gdLst/>
              <a:ahLst/>
              <a:cxnLst/>
              <a:rect l="l" t="t" r="r" b="b"/>
              <a:pathLst>
                <a:path w="2530475" h="0">
                  <a:moveTo>
                    <a:pt x="0" y="0"/>
                  </a:moveTo>
                  <a:lnTo>
                    <a:pt x="253022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868029" y="3946270"/>
              <a:ext cx="483870" cy="0"/>
            </a:xfrm>
            <a:custGeom>
              <a:avLst/>
              <a:gdLst/>
              <a:ahLst/>
              <a:cxnLst/>
              <a:rect l="l" t="t" r="r" b="b"/>
              <a:pathLst>
                <a:path w="483870" h="0">
                  <a:moveTo>
                    <a:pt x="0" y="0"/>
                  </a:moveTo>
                  <a:lnTo>
                    <a:pt x="483743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9351771" y="3946270"/>
              <a:ext cx="2536825" cy="0"/>
            </a:xfrm>
            <a:custGeom>
              <a:avLst/>
              <a:gdLst/>
              <a:ahLst/>
              <a:cxnLst/>
              <a:rect l="l" t="t" r="r" b="b"/>
              <a:pathLst>
                <a:path w="2536825" h="0">
                  <a:moveTo>
                    <a:pt x="0" y="0"/>
                  </a:moveTo>
                  <a:lnTo>
                    <a:pt x="253657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310057" y="2411602"/>
              <a:ext cx="0" cy="1534795"/>
            </a:xfrm>
            <a:custGeom>
              <a:avLst/>
              <a:gdLst/>
              <a:ahLst/>
              <a:cxnLst/>
              <a:rect l="l" t="t" r="r" b="b"/>
              <a:pathLst>
                <a:path w="0" h="1534795">
                  <a:moveTo>
                    <a:pt x="0" y="0"/>
                  </a:moveTo>
                  <a:lnTo>
                    <a:pt x="0" y="153466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310057" y="3946270"/>
              <a:ext cx="0" cy="1926589"/>
            </a:xfrm>
            <a:custGeom>
              <a:avLst/>
              <a:gdLst/>
              <a:ahLst/>
              <a:cxnLst/>
              <a:rect l="l" t="t" r="r" b="b"/>
              <a:pathLst>
                <a:path w="0" h="1926589">
                  <a:moveTo>
                    <a:pt x="0" y="0"/>
                  </a:moveTo>
                  <a:lnTo>
                    <a:pt x="0" y="1926564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11881993" y="2411602"/>
              <a:ext cx="0" cy="1534795"/>
            </a:xfrm>
            <a:custGeom>
              <a:avLst/>
              <a:gdLst/>
              <a:ahLst/>
              <a:cxnLst/>
              <a:rect l="l" t="t" r="r" b="b"/>
              <a:pathLst>
                <a:path w="0" h="1534795">
                  <a:moveTo>
                    <a:pt x="0" y="0"/>
                  </a:moveTo>
                  <a:lnTo>
                    <a:pt x="0" y="153466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11881993" y="3946270"/>
              <a:ext cx="0" cy="1926589"/>
            </a:xfrm>
            <a:custGeom>
              <a:avLst/>
              <a:gdLst/>
              <a:ahLst/>
              <a:cxnLst/>
              <a:rect l="l" t="t" r="r" b="b"/>
              <a:pathLst>
                <a:path w="0" h="1926589">
                  <a:moveTo>
                    <a:pt x="0" y="0"/>
                  </a:moveTo>
                  <a:lnTo>
                    <a:pt x="0" y="1926564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303707" y="2417952"/>
              <a:ext cx="11584940" cy="0"/>
            </a:xfrm>
            <a:custGeom>
              <a:avLst/>
              <a:gdLst/>
              <a:ahLst/>
              <a:cxnLst/>
              <a:rect l="l" t="t" r="r" b="b"/>
              <a:pathLst>
                <a:path w="11584940" h="0">
                  <a:moveTo>
                    <a:pt x="0" y="0"/>
                  </a:moveTo>
                  <a:lnTo>
                    <a:pt x="11584635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303707" y="5866485"/>
              <a:ext cx="2536825" cy="0"/>
            </a:xfrm>
            <a:custGeom>
              <a:avLst/>
              <a:gdLst/>
              <a:ahLst/>
              <a:cxnLst/>
              <a:rect l="l" t="t" r="r" b="b"/>
              <a:pathLst>
                <a:path w="2536825" h="0">
                  <a:moveTo>
                    <a:pt x="0" y="0"/>
                  </a:moveTo>
                  <a:lnTo>
                    <a:pt x="253652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2840227" y="5866485"/>
              <a:ext cx="483870" cy="0"/>
            </a:xfrm>
            <a:custGeom>
              <a:avLst/>
              <a:gdLst/>
              <a:ahLst/>
              <a:cxnLst/>
              <a:rect l="l" t="t" r="r" b="b"/>
              <a:pathLst>
                <a:path w="483870" h="0">
                  <a:moveTo>
                    <a:pt x="0" y="0"/>
                  </a:moveTo>
                  <a:lnTo>
                    <a:pt x="483743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3323970" y="5866485"/>
              <a:ext cx="2530475" cy="0"/>
            </a:xfrm>
            <a:custGeom>
              <a:avLst/>
              <a:gdLst/>
              <a:ahLst/>
              <a:cxnLst/>
              <a:rect l="l" t="t" r="r" b="b"/>
              <a:pathLst>
                <a:path w="2530475" h="0">
                  <a:moveTo>
                    <a:pt x="0" y="0"/>
                  </a:moveTo>
                  <a:lnTo>
                    <a:pt x="253022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5854191" y="5866485"/>
              <a:ext cx="483870" cy="0"/>
            </a:xfrm>
            <a:custGeom>
              <a:avLst/>
              <a:gdLst/>
              <a:ahLst/>
              <a:cxnLst/>
              <a:rect l="l" t="t" r="r" b="b"/>
              <a:pathLst>
                <a:path w="483870" h="0">
                  <a:moveTo>
                    <a:pt x="0" y="0"/>
                  </a:moveTo>
                  <a:lnTo>
                    <a:pt x="483616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6337808" y="5866485"/>
              <a:ext cx="2530475" cy="0"/>
            </a:xfrm>
            <a:custGeom>
              <a:avLst/>
              <a:gdLst/>
              <a:ahLst/>
              <a:cxnLst/>
              <a:rect l="l" t="t" r="r" b="b"/>
              <a:pathLst>
                <a:path w="2530475" h="0">
                  <a:moveTo>
                    <a:pt x="0" y="0"/>
                  </a:moveTo>
                  <a:lnTo>
                    <a:pt x="2530220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8868029" y="5866485"/>
              <a:ext cx="483870" cy="0"/>
            </a:xfrm>
            <a:custGeom>
              <a:avLst/>
              <a:gdLst/>
              <a:ahLst/>
              <a:cxnLst/>
              <a:rect l="l" t="t" r="r" b="b"/>
              <a:pathLst>
                <a:path w="483870" h="0">
                  <a:moveTo>
                    <a:pt x="0" y="0"/>
                  </a:moveTo>
                  <a:lnTo>
                    <a:pt x="483743" y="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9351771" y="5866485"/>
              <a:ext cx="2536825" cy="0"/>
            </a:xfrm>
            <a:custGeom>
              <a:avLst/>
              <a:gdLst/>
              <a:ahLst/>
              <a:cxnLst/>
              <a:rect l="l" t="t" r="r" b="b"/>
              <a:pathLst>
                <a:path w="2536825" h="0">
                  <a:moveTo>
                    <a:pt x="0" y="0"/>
                  </a:moveTo>
                  <a:lnTo>
                    <a:pt x="2536571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"/>
          <p:cNvSpPr txBox="1"/>
          <p:nvPr/>
        </p:nvSpPr>
        <p:spPr>
          <a:xfrm>
            <a:off x="305206" y="4277359"/>
            <a:ext cx="2543810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Calibri"/>
                <a:cs typeface="Calibri"/>
              </a:rPr>
              <a:t>Income</a:t>
            </a:r>
            <a:r>
              <a:rPr dirty="0" sz="2600" spc="-5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Statement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675538" y="4673294"/>
            <a:ext cx="1802130" cy="8191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49860" marR="5080" indent="-13716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latin typeface="Calibri"/>
                <a:cs typeface="Calibri"/>
              </a:rPr>
              <a:t>(Profit</a:t>
            </a:r>
            <a:r>
              <a:rPr dirty="0" sz="2600" spc="-50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&amp;</a:t>
            </a:r>
            <a:r>
              <a:rPr dirty="0" sz="2600" spc="-35" b="1">
                <a:latin typeface="Calibri"/>
                <a:cs typeface="Calibri"/>
              </a:rPr>
              <a:t> </a:t>
            </a:r>
            <a:r>
              <a:rPr dirty="0" sz="2600" spc="-20" b="1">
                <a:latin typeface="Calibri"/>
                <a:cs typeface="Calibri"/>
              </a:rPr>
              <a:t>loss </a:t>
            </a:r>
            <a:r>
              <a:rPr dirty="0" sz="2600" spc="-10" b="1">
                <a:latin typeface="Calibri"/>
                <a:cs typeface="Calibri"/>
              </a:rPr>
              <a:t>statement)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3524503" y="4277359"/>
            <a:ext cx="2058670" cy="12153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 indent="127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Calibri"/>
                <a:cs typeface="Calibri"/>
              </a:rPr>
              <a:t>Changes</a:t>
            </a:r>
            <a:r>
              <a:rPr dirty="0" sz="2600" spc="-125" b="1">
                <a:latin typeface="Calibri"/>
                <a:cs typeface="Calibri"/>
              </a:rPr>
              <a:t> </a:t>
            </a:r>
            <a:r>
              <a:rPr dirty="0" sz="2600" spc="-25" b="1">
                <a:latin typeface="Calibri"/>
                <a:cs typeface="Calibri"/>
              </a:rPr>
              <a:t>in </a:t>
            </a:r>
            <a:r>
              <a:rPr dirty="0" sz="2600" b="1">
                <a:latin typeface="Calibri"/>
                <a:cs typeface="Calibri"/>
              </a:rPr>
              <a:t>owner’s</a:t>
            </a:r>
            <a:r>
              <a:rPr dirty="0" sz="2600" spc="-9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Equity Statement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391783" y="4277359"/>
            <a:ext cx="2430145" cy="12153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2540">
              <a:lnSpc>
                <a:spcPct val="100000"/>
              </a:lnSpc>
              <a:spcBef>
                <a:spcPts val="100"/>
              </a:spcBef>
            </a:pPr>
            <a:r>
              <a:rPr dirty="0" sz="2600" spc="-10" b="1">
                <a:latin typeface="Calibri"/>
                <a:cs typeface="Calibri"/>
              </a:rPr>
              <a:t>Statement</a:t>
            </a:r>
            <a:r>
              <a:rPr dirty="0" sz="2600" spc="-110" b="1">
                <a:latin typeface="Calibri"/>
                <a:cs typeface="Calibri"/>
              </a:rPr>
              <a:t> </a:t>
            </a:r>
            <a:r>
              <a:rPr dirty="0" sz="2600" spc="-25" b="1">
                <a:latin typeface="Calibri"/>
                <a:cs typeface="Calibri"/>
              </a:rPr>
              <a:t>of </a:t>
            </a:r>
            <a:r>
              <a:rPr dirty="0" sz="2600" b="1">
                <a:latin typeface="Calibri"/>
                <a:cs typeface="Calibri"/>
              </a:rPr>
              <a:t>Financial</a:t>
            </a:r>
            <a:r>
              <a:rPr dirty="0" sz="2600" spc="-5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Position </a:t>
            </a:r>
            <a:r>
              <a:rPr dirty="0" sz="2600" b="1">
                <a:latin typeface="Calibri"/>
                <a:cs typeface="Calibri"/>
              </a:rPr>
              <a:t>(Balance</a:t>
            </a:r>
            <a:r>
              <a:rPr dirty="0" sz="2600" spc="-80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Sheet)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9672573" y="4475175"/>
            <a:ext cx="1893570" cy="8191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182880">
              <a:lnSpc>
                <a:spcPct val="100000"/>
              </a:lnSpc>
              <a:spcBef>
                <a:spcPts val="105"/>
              </a:spcBef>
            </a:pPr>
            <a:r>
              <a:rPr dirty="0" sz="2600" spc="-10" b="1">
                <a:latin typeface="Calibri"/>
                <a:cs typeface="Calibri"/>
              </a:rPr>
              <a:t>Statement </a:t>
            </a:r>
            <a:r>
              <a:rPr dirty="0" sz="2600" b="1">
                <a:latin typeface="Calibri"/>
                <a:cs typeface="Calibri"/>
              </a:rPr>
              <a:t>of</a:t>
            </a:r>
            <a:r>
              <a:rPr dirty="0" sz="2600" spc="-25" b="1">
                <a:latin typeface="Calibri"/>
                <a:cs typeface="Calibri"/>
              </a:rPr>
              <a:t> </a:t>
            </a:r>
            <a:r>
              <a:rPr dirty="0" sz="2600" b="1">
                <a:latin typeface="Calibri"/>
                <a:cs typeface="Calibri"/>
              </a:rPr>
              <a:t>Cash</a:t>
            </a:r>
            <a:r>
              <a:rPr dirty="0" sz="2600" spc="-15" b="1">
                <a:latin typeface="Calibri"/>
                <a:cs typeface="Calibri"/>
              </a:rPr>
              <a:t> </a:t>
            </a:r>
            <a:r>
              <a:rPr dirty="0" sz="2600" spc="-10" b="1">
                <a:latin typeface="Calibri"/>
                <a:cs typeface="Calibri"/>
              </a:rPr>
              <a:t>Flows</a:t>
            </a:r>
            <a:endParaRPr sz="2600">
              <a:latin typeface="Calibri"/>
              <a:cs typeface="Calibri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1744979" y="1077658"/>
            <a:ext cx="8732520" cy="2487295"/>
            <a:chOff x="1744979" y="1077658"/>
            <a:chExt cx="8732520" cy="2487295"/>
          </a:xfrm>
        </p:grpSpPr>
        <p:sp>
          <p:nvSpPr>
            <p:cNvPr id="30" name="object 30" descr="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7315961" y="2931413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7315961" y="2931413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10039349" y="2931413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10039349" y="2931413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2034794" y="1154429"/>
              <a:ext cx="7800975" cy="1275080"/>
            </a:xfrm>
            <a:custGeom>
              <a:avLst/>
              <a:gdLst/>
              <a:ahLst/>
              <a:cxnLst/>
              <a:rect l="l" t="t" r="r" b="b"/>
              <a:pathLst>
                <a:path w="7800975" h="1275080">
                  <a:moveTo>
                    <a:pt x="7800848" y="0"/>
                  </a:moveTo>
                  <a:lnTo>
                    <a:pt x="7710424" y="0"/>
                  </a:lnTo>
                  <a:lnTo>
                    <a:pt x="7710424" y="13970"/>
                  </a:lnTo>
                  <a:lnTo>
                    <a:pt x="7710424" y="27940"/>
                  </a:lnTo>
                  <a:lnTo>
                    <a:pt x="7710424" y="1183640"/>
                  </a:lnTo>
                  <a:lnTo>
                    <a:pt x="28575" y="1183640"/>
                  </a:lnTo>
                  <a:lnTo>
                    <a:pt x="14224" y="1183640"/>
                  </a:lnTo>
                  <a:lnTo>
                    <a:pt x="0" y="1183640"/>
                  </a:lnTo>
                  <a:lnTo>
                    <a:pt x="0" y="1245870"/>
                  </a:lnTo>
                  <a:lnTo>
                    <a:pt x="0" y="1275080"/>
                  </a:lnTo>
                  <a:lnTo>
                    <a:pt x="7800848" y="1275080"/>
                  </a:lnTo>
                  <a:lnTo>
                    <a:pt x="7800848" y="1245870"/>
                  </a:lnTo>
                  <a:lnTo>
                    <a:pt x="7800848" y="27940"/>
                  </a:lnTo>
                  <a:lnTo>
                    <a:pt x="780084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7772400" y="0"/>
                  </a:moveTo>
                  <a:lnTo>
                    <a:pt x="0" y="0"/>
                  </a:lnTo>
                  <a:lnTo>
                    <a:pt x="0" y="1246631"/>
                  </a:lnTo>
                  <a:lnTo>
                    <a:pt x="7772400" y="1246631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FFE6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0" y="1246631"/>
                  </a:moveTo>
                  <a:lnTo>
                    <a:pt x="7772400" y="1246631"/>
                  </a:lnTo>
                  <a:lnTo>
                    <a:pt x="7772400" y="0"/>
                  </a:lnTo>
                  <a:lnTo>
                    <a:pt x="0" y="0"/>
                  </a:lnTo>
                  <a:lnTo>
                    <a:pt x="0" y="1246631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 descr=""/>
          <p:cNvSpPr txBox="1"/>
          <p:nvPr/>
        </p:nvSpPr>
        <p:spPr>
          <a:xfrm>
            <a:off x="2119376" y="1162938"/>
            <a:ext cx="7489190" cy="1676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757805" marR="5080" indent="-2745740">
              <a:lnSpc>
                <a:spcPct val="125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Financial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Statements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are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prepared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directly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from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the </a:t>
            </a:r>
            <a:r>
              <a:rPr dirty="0" sz="2400" b="1">
                <a:latin typeface="Arial"/>
                <a:cs typeface="Arial"/>
              </a:rPr>
              <a:t>Trial</a:t>
            </a:r>
            <a:r>
              <a:rPr dirty="0" sz="2400" spc="-15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Balance.</a:t>
            </a:r>
            <a:endParaRPr sz="2400">
              <a:latin typeface="Arial"/>
              <a:cs typeface="Arial"/>
            </a:endParaRPr>
          </a:p>
          <a:p>
            <a:pPr marL="608965">
              <a:lnSpc>
                <a:spcPct val="100000"/>
              </a:lnSpc>
              <a:spcBef>
                <a:spcPts val="2435"/>
              </a:spcBef>
            </a:pPr>
            <a:r>
              <a:rPr dirty="0" sz="2800" b="1">
                <a:latin typeface="Calibri"/>
                <a:cs typeface="Calibri"/>
              </a:rPr>
              <a:t>Companies</a:t>
            </a:r>
            <a:r>
              <a:rPr dirty="0" sz="2800" spc="-114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prepare</a:t>
            </a:r>
            <a:r>
              <a:rPr dirty="0" sz="2800" spc="-9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four</a:t>
            </a:r>
            <a:r>
              <a:rPr dirty="0" sz="2800" spc="-13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financial</a:t>
            </a:r>
            <a:r>
              <a:rPr dirty="0" sz="2800" spc="-10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statements: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6692900" y="5846470"/>
            <a:ext cx="16427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1F3863"/>
                </a:solidFill>
                <a:latin typeface="Calibri"/>
                <a:cs typeface="Calibri"/>
              </a:rPr>
              <a:t>Point</a:t>
            </a:r>
            <a:r>
              <a:rPr dirty="0" sz="2400" spc="-55" b="1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F3863"/>
                </a:solidFill>
                <a:latin typeface="Calibri"/>
                <a:cs typeface="Calibri"/>
              </a:rPr>
              <a:t>in</a:t>
            </a:r>
            <a:r>
              <a:rPr dirty="0" sz="2400" spc="-50" b="1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F3863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3648202" y="5846470"/>
            <a:ext cx="182498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dirty="0" sz="2400" spc="-50" b="1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dirty="0" sz="2400" spc="-45" b="1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9661652" y="5846470"/>
            <a:ext cx="182498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dirty="0" sz="2400" spc="-50" b="1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dirty="0" sz="2400" spc="-45" b="1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228396" y="5706466"/>
            <a:ext cx="2964815" cy="954405"/>
          </a:xfrm>
          <a:prstGeom prst="rect">
            <a:avLst/>
          </a:prstGeom>
        </p:spPr>
        <p:txBody>
          <a:bodyPr wrap="square" lIns="0" tIns="152400" rIns="0" bIns="0" rtlCol="0" vert="horz">
            <a:spAutoFit/>
          </a:bodyPr>
          <a:lstStyle/>
          <a:p>
            <a:pPr marL="463550">
              <a:lnSpc>
                <a:spcPct val="100000"/>
              </a:lnSpc>
              <a:spcBef>
                <a:spcPts val="1200"/>
              </a:spcBef>
            </a:pPr>
            <a:r>
              <a:rPr dirty="0" sz="2400" b="1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dirty="0" sz="2400" spc="-50" b="1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dirty="0" sz="2400" spc="-45" b="1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0619" y="710183"/>
            <a:ext cx="10547604" cy="614781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716145" y="826007"/>
            <a:ext cx="2772410" cy="226060"/>
          </a:xfrm>
          <a:custGeom>
            <a:avLst/>
            <a:gdLst/>
            <a:ahLst/>
            <a:cxnLst/>
            <a:rect l="l" t="t" r="r" b="b"/>
            <a:pathLst>
              <a:path w="2772409" h="226059">
                <a:moveTo>
                  <a:pt x="2363711" y="0"/>
                </a:moveTo>
                <a:lnTo>
                  <a:pt x="2263140" y="0"/>
                </a:lnTo>
                <a:lnTo>
                  <a:pt x="2058924" y="0"/>
                </a:lnTo>
                <a:lnTo>
                  <a:pt x="0" y="0"/>
                </a:lnTo>
                <a:lnTo>
                  <a:pt x="0" y="225552"/>
                </a:lnTo>
                <a:lnTo>
                  <a:pt x="2058924" y="225552"/>
                </a:lnTo>
                <a:lnTo>
                  <a:pt x="2263140" y="225552"/>
                </a:lnTo>
                <a:lnTo>
                  <a:pt x="2363711" y="225552"/>
                </a:lnTo>
                <a:lnTo>
                  <a:pt x="2363711" y="0"/>
                </a:lnTo>
                <a:close/>
              </a:path>
              <a:path w="2772409" h="226059">
                <a:moveTo>
                  <a:pt x="2772156" y="0"/>
                </a:moveTo>
                <a:lnTo>
                  <a:pt x="2363724" y="0"/>
                </a:lnTo>
                <a:lnTo>
                  <a:pt x="2363724" y="225552"/>
                </a:lnTo>
                <a:lnTo>
                  <a:pt x="2772156" y="225552"/>
                </a:lnTo>
                <a:lnTo>
                  <a:pt x="2772156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3280917" y="251206"/>
          <a:ext cx="5718810" cy="63303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90670"/>
                <a:gridCol w="1535429"/>
              </a:tblGrid>
              <a:tr h="791845">
                <a:tc grid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dirty="0" sz="18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Step</a:t>
                      </a:r>
                      <a:r>
                        <a:rPr dirty="0" sz="18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ts val="1870"/>
                        </a:lnSpc>
                        <a:spcBef>
                          <a:spcPts val="10"/>
                        </a:spcBef>
                      </a:pPr>
                      <a:r>
                        <a:rPr dirty="0" sz="16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6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600" spc="-3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16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1600" spc="-3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dirty="0" sz="1600" spc="-1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dirty="0" sz="16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80035">
                <a:tc>
                  <a:txBody>
                    <a:bodyPr/>
                    <a:lstStyle/>
                    <a:p>
                      <a:pPr marL="55880">
                        <a:lnSpc>
                          <a:spcPts val="2100"/>
                        </a:lnSpc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dirty="0" sz="1800" spc="-6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Sales</a:t>
                      </a:r>
                      <a:r>
                        <a:rPr dirty="0" sz="16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dirty="0" sz="1100" spc="-50" b="1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dirty="0" sz="16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dirty="0" sz="1100" spc="-50" b="1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Fees</a:t>
                      </a:r>
                      <a:r>
                        <a:rPr dirty="0" sz="16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Earned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dirty="0" sz="1100" spc="-50" b="1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Commission</a:t>
                      </a:r>
                      <a:r>
                        <a:rPr dirty="0" sz="16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dirty="0" sz="1100" spc="-50" b="1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Consulting</a:t>
                      </a:r>
                      <a:r>
                        <a:rPr dirty="0" sz="160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dirty="0" sz="1200" spc="-50" b="1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36854">
                <a:tc>
                  <a:txBody>
                    <a:bodyPr/>
                    <a:lstStyle/>
                    <a:p>
                      <a:pPr marL="308610">
                        <a:lnSpc>
                          <a:spcPts val="1764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Dividends</a:t>
                      </a:r>
                      <a:r>
                        <a:rPr dirty="0" sz="16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dirty="0" sz="1100" spc="-50" b="1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Rental</a:t>
                      </a:r>
                      <a:r>
                        <a:rPr dirty="0" sz="16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99770">
                        <a:lnSpc>
                          <a:spcPts val="1375"/>
                        </a:lnSpc>
                      </a:pPr>
                      <a:r>
                        <a:rPr dirty="0" sz="1200" spc="-50" b="1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dirty="0" sz="1600" spc="-25" b="1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600" spc="-5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 b="1">
                          <a:latin typeface="Times New Roman"/>
                          <a:cs typeface="Times New Roman"/>
                        </a:rPr>
                        <a:t>Revenues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marR="685800">
                        <a:lnSpc>
                          <a:spcPts val="1255"/>
                        </a:lnSpc>
                      </a:pPr>
                      <a:r>
                        <a:rPr dirty="0" sz="1100" spc="-25" b="1"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</a:tr>
              <a:tr h="280670">
                <a:tc>
                  <a:txBody>
                    <a:bodyPr/>
                    <a:lstStyle/>
                    <a:p>
                      <a:pPr marL="55880">
                        <a:lnSpc>
                          <a:spcPts val="2105"/>
                        </a:lnSpc>
                      </a:pPr>
                      <a:r>
                        <a:rPr dirty="0" sz="18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38760">
                <a:tc>
                  <a:txBody>
                    <a:bodyPr/>
                    <a:lstStyle/>
                    <a:p>
                      <a:pPr marL="273685">
                        <a:lnSpc>
                          <a:spcPts val="1785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Salary</a:t>
                      </a:r>
                      <a:r>
                        <a:rPr dirty="0" sz="16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05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dirty="0" sz="1600" spc="-2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dirty="0" sz="160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4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dirty="0" sz="16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4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8285">
                <a:tc>
                  <a:txBody>
                    <a:bodyPr/>
                    <a:lstStyle/>
                    <a:p>
                      <a:pPr marL="273685">
                        <a:lnSpc>
                          <a:spcPts val="1855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dirty="0" sz="16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4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Repair</a:t>
                      </a:r>
                      <a:r>
                        <a:rPr dirty="0" sz="16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38760">
                <a:tc>
                  <a:txBody>
                    <a:bodyPr/>
                    <a:lstStyle/>
                    <a:p>
                      <a:pPr marL="273685">
                        <a:lnSpc>
                          <a:spcPts val="178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dirty="0" sz="16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0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marL="273685">
                        <a:lnSpc>
                          <a:spcPts val="1825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dirty="0" sz="16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4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dirty="0" sz="16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4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320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dirty="0" sz="16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4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40665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dirty="0" sz="1600">
                          <a:latin typeface="Times New Roman"/>
                          <a:cs typeface="Times New Roman"/>
                        </a:rPr>
                        <a:t>Supplies</a:t>
                      </a:r>
                      <a:r>
                        <a:rPr dirty="0" sz="16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674370">
                        <a:lnSpc>
                          <a:spcPts val="124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dirty="0" sz="1600" spc="-25" b="1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600" spc="-5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-10" b="1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75615">
                        <a:lnSpc>
                          <a:spcPts val="1260"/>
                        </a:lnSpc>
                      </a:pPr>
                      <a:r>
                        <a:rPr dirty="0" sz="1100" spc="-20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-20" b="1">
                          <a:latin typeface="Calibri"/>
                          <a:cs typeface="Calibri"/>
                        </a:rPr>
                        <a:t>××</a:t>
                      </a:r>
                      <a:r>
                        <a:rPr dirty="0" sz="1100" spc="-2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55880">
                        <a:lnSpc>
                          <a:spcPts val="2780"/>
                        </a:lnSpc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685800">
                        <a:lnSpc>
                          <a:spcPts val="1260"/>
                        </a:lnSpc>
                      </a:pPr>
                      <a:r>
                        <a:rPr dirty="0" sz="1100" spc="-2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324355" y="1757172"/>
            <a:ext cx="9901555" cy="3329940"/>
          </a:xfrm>
          <a:custGeom>
            <a:avLst/>
            <a:gdLst/>
            <a:ahLst/>
            <a:cxnLst/>
            <a:rect l="l" t="t" r="r" b="b"/>
            <a:pathLst>
              <a:path w="9901555" h="3329940">
                <a:moveTo>
                  <a:pt x="9901428" y="0"/>
                </a:moveTo>
                <a:lnTo>
                  <a:pt x="0" y="0"/>
                </a:lnTo>
                <a:lnTo>
                  <a:pt x="0" y="3329940"/>
                </a:lnTo>
                <a:lnTo>
                  <a:pt x="9901428" y="3329940"/>
                </a:lnTo>
                <a:lnTo>
                  <a:pt x="9901428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08252" y="1675211"/>
            <a:ext cx="9540240" cy="1672589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063750" marR="5080" indent="-2051685">
              <a:lnSpc>
                <a:spcPct val="150000"/>
              </a:lnSpc>
              <a:spcBef>
                <a:spcPts val="105"/>
              </a:spcBef>
            </a:pPr>
            <a:r>
              <a:rPr dirty="0" sz="3600"/>
              <a:t>Revenues</a:t>
            </a:r>
            <a:r>
              <a:rPr dirty="0" sz="3600" spc="-95"/>
              <a:t> </a:t>
            </a:r>
            <a:r>
              <a:rPr dirty="0" sz="3600"/>
              <a:t>and</a:t>
            </a:r>
            <a:r>
              <a:rPr dirty="0" sz="3600" spc="-80"/>
              <a:t> </a:t>
            </a:r>
            <a:r>
              <a:rPr dirty="0" sz="3600"/>
              <a:t>expenses</a:t>
            </a:r>
            <a:r>
              <a:rPr dirty="0" sz="3600" spc="-90"/>
              <a:t> </a:t>
            </a:r>
            <a:r>
              <a:rPr dirty="0" sz="3600"/>
              <a:t>determine</a:t>
            </a:r>
            <a:r>
              <a:rPr dirty="0" sz="3600" spc="-100"/>
              <a:t> </a:t>
            </a:r>
            <a:r>
              <a:rPr dirty="0" sz="3600"/>
              <a:t>if</a:t>
            </a:r>
            <a:r>
              <a:rPr dirty="0" sz="3600" spc="-95"/>
              <a:t> </a:t>
            </a:r>
            <a:r>
              <a:rPr dirty="0" sz="3600"/>
              <a:t>a</a:t>
            </a:r>
            <a:r>
              <a:rPr dirty="0" sz="3600" spc="-95"/>
              <a:t> </a:t>
            </a:r>
            <a:r>
              <a:rPr dirty="0" sz="3600"/>
              <a:t>net</a:t>
            </a:r>
            <a:r>
              <a:rPr dirty="0" sz="3600" spc="-80"/>
              <a:t> </a:t>
            </a:r>
            <a:r>
              <a:rPr dirty="0" sz="3600" spc="-10"/>
              <a:t>income </a:t>
            </a:r>
            <a:r>
              <a:rPr dirty="0" sz="3600"/>
              <a:t>or</a:t>
            </a:r>
            <a:r>
              <a:rPr dirty="0" sz="3600" spc="-70"/>
              <a:t> </a:t>
            </a:r>
            <a:r>
              <a:rPr dirty="0" sz="3600"/>
              <a:t>net</a:t>
            </a:r>
            <a:r>
              <a:rPr dirty="0" sz="3600" spc="-55"/>
              <a:t> </a:t>
            </a:r>
            <a:r>
              <a:rPr dirty="0" sz="3600"/>
              <a:t>loss</a:t>
            </a:r>
            <a:r>
              <a:rPr dirty="0" sz="3600" spc="-60"/>
              <a:t> </a:t>
            </a:r>
            <a:r>
              <a:rPr dirty="0" sz="3600"/>
              <a:t>occurs</a:t>
            </a:r>
            <a:r>
              <a:rPr dirty="0" sz="3600" spc="-55"/>
              <a:t> </a:t>
            </a:r>
            <a:r>
              <a:rPr dirty="0" sz="3600"/>
              <a:t>as</a:t>
            </a:r>
            <a:r>
              <a:rPr dirty="0" sz="3600" spc="-60"/>
              <a:t> </a:t>
            </a:r>
            <a:r>
              <a:rPr dirty="0" sz="3600" spc="-10"/>
              <a:t>follows:</a:t>
            </a:r>
            <a:endParaRPr sz="3600"/>
          </a:p>
        </p:txBody>
      </p:sp>
      <p:sp>
        <p:nvSpPr>
          <p:cNvPr id="4" name="object 4" descr=""/>
          <p:cNvSpPr txBox="1"/>
          <p:nvPr/>
        </p:nvSpPr>
        <p:spPr>
          <a:xfrm>
            <a:off x="1403096" y="3321258"/>
            <a:ext cx="8383270" cy="1672589"/>
          </a:xfrm>
          <a:prstGeom prst="rect">
            <a:avLst/>
          </a:prstGeom>
        </p:spPr>
        <p:txBody>
          <a:bodyPr wrap="square" lIns="0" tIns="287655" rIns="0" bIns="0" rtlCol="0" vert="horz">
            <a:spAutoFit/>
          </a:bodyPr>
          <a:lstStyle/>
          <a:p>
            <a:pPr marL="468630" indent="-455930">
              <a:lnSpc>
                <a:spcPct val="100000"/>
              </a:lnSpc>
              <a:spcBef>
                <a:spcPts val="2265"/>
              </a:spcBef>
              <a:buAutoNum type="alphaLcPeriod"/>
              <a:tabLst>
                <a:tab pos="468630" algn="l"/>
              </a:tabLst>
            </a:pPr>
            <a:r>
              <a:rPr dirty="0" sz="3600" spc="-10" b="1">
                <a:latin typeface="Calibri"/>
                <a:cs typeface="Calibri"/>
              </a:rPr>
              <a:t>Revenues</a:t>
            </a:r>
            <a:r>
              <a:rPr dirty="0" sz="3600" spc="-70" b="1">
                <a:latin typeface="Calibri"/>
                <a:cs typeface="Calibri"/>
              </a:rPr>
              <a:t> </a:t>
            </a:r>
            <a:r>
              <a:rPr dirty="0" sz="3600" b="1">
                <a:latin typeface="Calibri"/>
                <a:cs typeface="Calibri"/>
              </a:rPr>
              <a:t>&gt;</a:t>
            </a:r>
            <a:r>
              <a:rPr dirty="0" sz="3600" spc="-55" b="1">
                <a:latin typeface="Calibri"/>
                <a:cs typeface="Calibri"/>
              </a:rPr>
              <a:t> </a:t>
            </a:r>
            <a:r>
              <a:rPr dirty="0" sz="3600" b="1">
                <a:latin typeface="Calibri"/>
                <a:cs typeface="Calibri"/>
              </a:rPr>
              <a:t>Expenses:</a:t>
            </a:r>
            <a:r>
              <a:rPr dirty="0" sz="3600" spc="-55" b="1">
                <a:latin typeface="Calibri"/>
                <a:cs typeface="Calibri"/>
              </a:rPr>
              <a:t> </a:t>
            </a:r>
            <a:r>
              <a:rPr dirty="0" sz="3600" b="1">
                <a:latin typeface="Calibri"/>
                <a:cs typeface="Calibri"/>
              </a:rPr>
              <a:t>Net</a:t>
            </a:r>
            <a:r>
              <a:rPr dirty="0" sz="3600" spc="-50" b="1">
                <a:latin typeface="Calibri"/>
                <a:cs typeface="Calibri"/>
              </a:rPr>
              <a:t> </a:t>
            </a:r>
            <a:r>
              <a:rPr dirty="0" sz="3600" spc="-10" b="1">
                <a:latin typeface="Calibri"/>
                <a:cs typeface="Calibri"/>
              </a:rPr>
              <a:t>Income(</a:t>
            </a:r>
            <a:r>
              <a:rPr dirty="0" sz="3600" spc="-10" b="1">
                <a:solidFill>
                  <a:srgbClr val="006FC0"/>
                </a:solidFill>
                <a:latin typeface="Calibri"/>
                <a:cs typeface="Calibri"/>
              </a:rPr>
              <a:t>Profit</a:t>
            </a:r>
            <a:r>
              <a:rPr dirty="0" sz="3600" spc="-10" b="1">
                <a:latin typeface="Calibri"/>
                <a:cs typeface="Calibri"/>
              </a:rPr>
              <a:t>).</a:t>
            </a:r>
            <a:endParaRPr sz="36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2165"/>
              </a:spcBef>
              <a:buAutoNum type="alphaLcPeriod"/>
              <a:tabLst>
                <a:tab pos="469265" algn="l"/>
              </a:tabLst>
            </a:pPr>
            <a:r>
              <a:rPr dirty="0" sz="3600" spc="-10" b="1">
                <a:latin typeface="Calibri"/>
                <a:cs typeface="Calibri"/>
              </a:rPr>
              <a:t>Revenues</a:t>
            </a:r>
            <a:r>
              <a:rPr dirty="0" sz="3600" spc="-90" b="1">
                <a:latin typeface="Calibri"/>
                <a:cs typeface="Calibri"/>
              </a:rPr>
              <a:t> </a:t>
            </a:r>
            <a:r>
              <a:rPr dirty="0" sz="3600" b="1">
                <a:latin typeface="Calibri"/>
                <a:cs typeface="Calibri"/>
              </a:rPr>
              <a:t>&lt;</a:t>
            </a:r>
            <a:r>
              <a:rPr dirty="0" sz="3600" spc="-90" b="1">
                <a:latin typeface="Calibri"/>
                <a:cs typeface="Calibri"/>
              </a:rPr>
              <a:t> </a:t>
            </a:r>
            <a:r>
              <a:rPr dirty="0" sz="3600" b="1">
                <a:latin typeface="Calibri"/>
                <a:cs typeface="Calibri"/>
              </a:rPr>
              <a:t>Expenses:</a:t>
            </a:r>
            <a:r>
              <a:rPr dirty="0" sz="3600" spc="-85" b="1">
                <a:latin typeface="Calibri"/>
                <a:cs typeface="Calibri"/>
              </a:rPr>
              <a:t> </a:t>
            </a:r>
            <a:r>
              <a:rPr dirty="0" sz="3600" b="1">
                <a:latin typeface="Calibri"/>
                <a:cs typeface="Calibri"/>
              </a:rPr>
              <a:t>Net</a:t>
            </a:r>
            <a:r>
              <a:rPr dirty="0" sz="3600" spc="-85" b="1">
                <a:latin typeface="Calibri"/>
                <a:cs typeface="Calibri"/>
              </a:rPr>
              <a:t> </a:t>
            </a:r>
            <a:r>
              <a:rPr dirty="0" sz="3600" b="1">
                <a:latin typeface="Calibri"/>
                <a:cs typeface="Calibri"/>
              </a:rPr>
              <a:t>Income</a:t>
            </a:r>
            <a:r>
              <a:rPr dirty="0" sz="3600" spc="-95" b="1">
                <a:latin typeface="Calibri"/>
                <a:cs typeface="Calibri"/>
              </a:rPr>
              <a:t> </a:t>
            </a:r>
            <a:r>
              <a:rPr dirty="0" sz="3600" spc="-10" b="1">
                <a:latin typeface="Calibri"/>
                <a:cs typeface="Calibri"/>
              </a:rPr>
              <a:t>(</a:t>
            </a:r>
            <a:r>
              <a:rPr dirty="0" sz="3600" spc="-10" b="1">
                <a:solidFill>
                  <a:srgbClr val="FF0000"/>
                </a:solidFill>
                <a:latin typeface="Calibri"/>
                <a:cs typeface="Calibri"/>
              </a:rPr>
              <a:t>loss)</a:t>
            </a:r>
            <a:r>
              <a:rPr dirty="0" sz="3600" spc="-10" b="1">
                <a:latin typeface="Calibri"/>
                <a:cs typeface="Calibri"/>
              </a:rPr>
              <a:t>.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1291" y="1068069"/>
            <a:ext cx="791781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Changes</a:t>
            </a:r>
            <a:r>
              <a:rPr dirty="0" spc="-145"/>
              <a:t> </a:t>
            </a:r>
            <a:r>
              <a:rPr dirty="0"/>
              <a:t>in</a:t>
            </a:r>
            <a:r>
              <a:rPr dirty="0" spc="-160"/>
              <a:t> </a:t>
            </a:r>
            <a:r>
              <a:rPr dirty="0"/>
              <a:t>Owner’s</a:t>
            </a:r>
            <a:r>
              <a:rPr dirty="0" spc="-145"/>
              <a:t> </a:t>
            </a:r>
            <a:r>
              <a:rPr dirty="0"/>
              <a:t>Equity</a:t>
            </a:r>
            <a:r>
              <a:rPr dirty="0" spc="-145"/>
              <a:t> </a:t>
            </a:r>
            <a:r>
              <a:rPr dirty="0" spc="-10"/>
              <a:t>Statement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00" y="1946148"/>
            <a:ext cx="8923020" cy="314096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5814186" y="3699002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8"/>
                </a:lnTo>
                <a:lnTo>
                  <a:pt x="2609088" y="338328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5707507" y="5154421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7"/>
                </a:lnTo>
                <a:lnTo>
                  <a:pt x="2609088" y="338327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2829814" y="752729"/>
          <a:ext cx="7801609" cy="53333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26810"/>
                <a:gridCol w="1482724"/>
              </a:tblGrid>
              <a:tr h="1455420">
                <a:tc gridSpan="2">
                  <a:txBody>
                    <a:bodyPr/>
                    <a:lstStyle/>
                    <a:p>
                      <a:pPr algn="ctr" marL="1905">
                        <a:lnSpc>
                          <a:spcPts val="2795"/>
                        </a:lnSpc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dirty="0" sz="2400" spc="-7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algn="ctr" marL="1416685" marR="1410335">
                        <a:lnSpc>
                          <a:spcPct val="100000"/>
                        </a:lnSpc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Changes</a:t>
                      </a:r>
                      <a:r>
                        <a:rPr dirty="0" sz="24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sz="24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24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dirty="0" sz="2400" spc="-5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2400" spc="-7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24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2400" spc="-6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24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dirty="0" sz="24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35609">
                <a:tc>
                  <a:txBody>
                    <a:bodyPr/>
                    <a:lstStyle/>
                    <a:p>
                      <a:pPr marL="68580">
                        <a:lnSpc>
                          <a:spcPts val="28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Beginning </a:t>
                      </a:r>
                      <a:r>
                        <a:rPr dirty="0" sz="2400" spc="-1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2740"/>
                        </a:lnSpc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48387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400" b="1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dirty="0" sz="2400" spc="-4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25" b="1">
                          <a:latin typeface="Times New Roman"/>
                          <a:cs typeface="Times New Roman"/>
                        </a:rPr>
                        <a:t>(+)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400" spc="-50">
                          <a:latin typeface="Times New Roman"/>
                          <a:cs typeface="Times New Roman"/>
                        </a:rPr>
                        <a:t>+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dirty="0" sz="24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>
                          <a:latin typeface="Times New Roman"/>
                          <a:cs typeface="Times New Roman"/>
                        </a:rPr>
                        <a:t>Investment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3302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61009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24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24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2400" b="1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dirty="0" sz="24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….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8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8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18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560"/>
                        </a:lnSpc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34340">
                <a:tc>
                  <a:txBody>
                    <a:bodyPr/>
                    <a:lstStyle/>
                    <a:p>
                      <a:pPr marL="68580">
                        <a:lnSpc>
                          <a:spcPts val="2805"/>
                        </a:lnSpc>
                      </a:pPr>
                      <a:r>
                        <a:rPr dirty="0" sz="2400" b="1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dirty="0" sz="2400" spc="-4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(-</a:t>
                      </a:r>
                      <a:r>
                        <a:rPr dirty="0" sz="2400" spc="-50" b="1">
                          <a:latin typeface="Times New Roman"/>
                          <a:cs typeface="Times New Roman"/>
                        </a:rPr>
                        <a:t>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679450">
                        <a:lnSpc>
                          <a:spcPct val="100000"/>
                        </a:lnSpc>
                      </a:pPr>
                      <a:r>
                        <a:rPr dirty="0" sz="2400" spc="-25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2400" spc="-25" b="1">
                          <a:latin typeface="Calibri"/>
                          <a:cs typeface="Calibri"/>
                        </a:rPr>
                        <a:t>×</a:t>
                      </a:r>
                      <a:r>
                        <a:rPr dirty="0" sz="2400" spc="-25" b="1">
                          <a:latin typeface="Times New Roman"/>
                          <a:cs typeface="Times New Roman"/>
                        </a:rPr>
                        <a:t>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747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dirty="0" sz="2400" spc="-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064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747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61009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240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24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24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dirty="0" sz="24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….</a:t>
                      </a:r>
                      <a:r>
                        <a:rPr dirty="0" sz="2400" spc="-1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8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8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18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747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84505">
                <a:tc>
                  <a:txBody>
                    <a:bodyPr/>
                    <a:lstStyle/>
                    <a:p>
                      <a:pPr marL="68580">
                        <a:lnSpc>
                          <a:spcPts val="2805"/>
                        </a:lnSpc>
                      </a:pPr>
                      <a:r>
                        <a:rPr dirty="0" sz="2400" b="1"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dirty="0" sz="2400" spc="-8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2745"/>
                        </a:lnSpc>
                      </a:pPr>
                      <a:r>
                        <a:rPr dirty="0" sz="2400" spc="-25" b="1">
                          <a:latin typeface="Calibri"/>
                          <a:cs typeface="Calibri"/>
                        </a:rPr>
                        <a:t>××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</a:tr>
            </a:tbl>
          </a:graphicData>
        </a:graphic>
      </p:graphicFrame>
      <p:sp>
        <p:nvSpPr>
          <p:cNvPr id="5" name="object 5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2704" y="1525524"/>
            <a:ext cx="8546592" cy="47853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pc="-20"/>
              <a:t>Statement</a:t>
            </a:r>
            <a:r>
              <a:rPr dirty="0" spc="-130"/>
              <a:t> </a:t>
            </a:r>
            <a:r>
              <a:rPr dirty="0"/>
              <a:t>of</a:t>
            </a:r>
            <a:r>
              <a:rPr dirty="0" spc="-140"/>
              <a:t> </a:t>
            </a:r>
            <a:r>
              <a:rPr dirty="0"/>
              <a:t>Financial</a:t>
            </a:r>
            <a:r>
              <a:rPr dirty="0" spc="-110"/>
              <a:t> </a:t>
            </a:r>
            <a:r>
              <a:rPr dirty="0"/>
              <a:t>Position</a:t>
            </a:r>
            <a:r>
              <a:rPr dirty="0" spc="-125"/>
              <a:t> </a:t>
            </a:r>
            <a:r>
              <a:rPr dirty="0"/>
              <a:t>(</a:t>
            </a:r>
            <a:r>
              <a:rPr dirty="0">
                <a:solidFill>
                  <a:srgbClr val="C00000"/>
                </a:solidFill>
              </a:rPr>
              <a:t>Balance</a:t>
            </a:r>
            <a:r>
              <a:rPr dirty="0" spc="-140">
                <a:solidFill>
                  <a:srgbClr val="C00000"/>
                </a:solidFill>
              </a:rPr>
              <a:t> </a:t>
            </a:r>
            <a:r>
              <a:rPr dirty="0" spc="-10">
                <a:solidFill>
                  <a:srgbClr val="C00000"/>
                </a:solidFill>
              </a:rPr>
              <a:t>sheet</a:t>
            </a:r>
            <a:r>
              <a:rPr dirty="0" spc="-10"/>
              <a:t>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4037838" y="6331419"/>
            <a:ext cx="2767965" cy="155575"/>
          </a:xfrm>
          <a:custGeom>
            <a:avLst/>
            <a:gdLst/>
            <a:ahLst/>
            <a:cxnLst/>
            <a:rect l="l" t="t" r="r" b="b"/>
            <a:pathLst>
              <a:path w="2767965" h="155575">
                <a:moveTo>
                  <a:pt x="2767584" y="0"/>
                </a:moveTo>
                <a:lnTo>
                  <a:pt x="1680972" y="0"/>
                </a:lnTo>
                <a:lnTo>
                  <a:pt x="1633728" y="0"/>
                </a:lnTo>
                <a:lnTo>
                  <a:pt x="0" y="0"/>
                </a:lnTo>
                <a:lnTo>
                  <a:pt x="0" y="155448"/>
                </a:lnTo>
                <a:lnTo>
                  <a:pt x="1633728" y="155448"/>
                </a:lnTo>
                <a:lnTo>
                  <a:pt x="1680972" y="155448"/>
                </a:lnTo>
                <a:lnTo>
                  <a:pt x="2767584" y="155448"/>
                </a:lnTo>
                <a:lnTo>
                  <a:pt x="276758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3089973" y="-14287"/>
          <a:ext cx="6521450" cy="66744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40960"/>
                <a:gridCol w="659129"/>
                <a:gridCol w="615314"/>
              </a:tblGrid>
              <a:tr h="166370">
                <a:tc gridSpan="3">
                  <a:txBody>
                    <a:bodyPr/>
                    <a:lstStyle/>
                    <a:p>
                      <a:pPr algn="ctr" marL="217804">
                        <a:lnSpc>
                          <a:spcPts val="1210"/>
                        </a:lnSpc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dirty="0" sz="1200" spc="-3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1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1200" spc="-4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1200" spc="-1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7005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dirty="0" sz="1100" spc="-10" b="1"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just" marL="369570" marR="141605">
                        <a:lnSpc>
                          <a:spcPct val="10000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 xx xx xx xx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1173480">
                <a:tc rowSpan="2">
                  <a:txBody>
                    <a:bodyPr/>
                    <a:lstStyle/>
                    <a:p>
                      <a:pPr marL="246379">
                        <a:lnSpc>
                          <a:spcPts val="1285"/>
                        </a:lnSpc>
                      </a:pP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dirty="0" sz="1100" spc="-2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dirty="0" sz="1100" spc="-20">
                          <a:latin typeface="Times New Roman"/>
                          <a:cs typeface="Times New Roman"/>
                        </a:rPr>
                        <a:t>Cash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3523615">
                        <a:lnSpc>
                          <a:spcPct val="100000"/>
                        </a:lnSpc>
                      </a:pPr>
                      <a:r>
                        <a:rPr dirty="0" sz="1100" b="1">
                          <a:latin typeface="Times New Roman"/>
                          <a:cs typeface="Times New Roman"/>
                        </a:rPr>
                        <a:t>Short-term</a:t>
                      </a:r>
                      <a:r>
                        <a:rPr dirty="0" sz="11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latin typeface="Times New Roman"/>
                          <a:cs typeface="Times New Roman"/>
                        </a:rPr>
                        <a:t>investment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dirty="0" sz="11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receivable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 receivable Inventories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dirty="0" sz="1100">
                          <a:latin typeface="Times New Roman"/>
                          <a:cs typeface="Times New Roman"/>
                        </a:rPr>
                        <a:t>Prepaid</a:t>
                      </a:r>
                      <a:r>
                        <a:rPr dirty="0" sz="11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expenses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 current </a:t>
                      </a:r>
                      <a:r>
                        <a:rPr dirty="0" sz="11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9050">
                        <a:lnSpc>
                          <a:spcPct val="10000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8605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5580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100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dirty="0" sz="1100" spc="-5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 and</a:t>
                      </a:r>
                      <a:r>
                        <a:rPr dirty="0" sz="1100" spc="-5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 (Fixed</a:t>
                      </a:r>
                      <a:r>
                        <a:rPr dirty="0" sz="1100" spc="-5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Assets)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22034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877569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100" spc="-20">
                          <a:latin typeface="Times New Roman"/>
                          <a:cs typeface="Times New Roman"/>
                        </a:rPr>
                        <a:t>Land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2331085">
                        <a:lnSpc>
                          <a:spcPct val="100000"/>
                        </a:lnSpc>
                        <a:tabLst>
                          <a:tab pos="910590" algn="l"/>
                        </a:tabLst>
                      </a:pP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Building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100" spc="-2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( -</a:t>
                      </a:r>
                      <a:r>
                        <a:rPr dirty="0" sz="11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) Accumulated</a:t>
                      </a:r>
                      <a:r>
                        <a:rPr dirty="0" sz="11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Equipment</a:t>
                      </a: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dirty="0" sz="12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Machinery</a:t>
                      </a:r>
                      <a:r>
                        <a:rPr dirty="0" sz="1100" spc="2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1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dirty="0" sz="11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) Accumulated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Depreciation Furniture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- )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just" marL="369570" marR="141605">
                        <a:lnSpc>
                          <a:spcPct val="102299"/>
                        </a:lnSpc>
                        <a:spcBef>
                          <a:spcPts val="10"/>
                        </a:spcBef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 xx xx xx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5580">
                <a:tc>
                  <a:txBody>
                    <a:bodyPr/>
                    <a:lstStyle/>
                    <a:p>
                      <a:pPr marL="246379">
                        <a:lnSpc>
                          <a:spcPts val="1295"/>
                        </a:lnSpc>
                      </a:pPr>
                      <a:r>
                        <a:rPr dirty="0" sz="1100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100" spc="5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 plant, and</a:t>
                      </a:r>
                      <a:r>
                        <a:rPr dirty="0" sz="1100" spc="-5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23520">
                        <a:lnSpc>
                          <a:spcPts val="1295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2085">
                <a:tc>
                  <a:txBody>
                    <a:bodyPr/>
                    <a:lstStyle/>
                    <a:p>
                      <a:pPr marL="246379">
                        <a:lnSpc>
                          <a:spcPts val="1260"/>
                        </a:lnSpc>
                      </a:pP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dirty="0" sz="1100" spc="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141605">
                        <a:lnSpc>
                          <a:spcPts val="126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67640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Goodwill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141605">
                        <a:lnSpc>
                          <a:spcPts val="122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67640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Copyright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141605">
                        <a:lnSpc>
                          <a:spcPts val="122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marL="246379">
                        <a:lnSpc>
                          <a:spcPts val="1180"/>
                        </a:lnSpc>
                      </a:pP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Trademark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125095">
                        <a:lnSpc>
                          <a:spcPts val="118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5580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100" spc="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dirty="0" sz="1100" spc="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r" marR="220345">
                        <a:lnSpc>
                          <a:spcPts val="1295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67005">
                <a:tc>
                  <a:txBody>
                    <a:bodyPr/>
                    <a:lstStyle/>
                    <a:p>
                      <a:pPr algn="ctr" marR="718820">
                        <a:lnSpc>
                          <a:spcPts val="1220"/>
                        </a:lnSpc>
                      </a:pPr>
                      <a:r>
                        <a:rPr dirty="0" sz="11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 </a:t>
                      </a:r>
                      <a:r>
                        <a:rPr dirty="0" sz="11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9685">
                        <a:lnSpc>
                          <a:spcPts val="1220"/>
                        </a:lnSpc>
                      </a:pPr>
                      <a:r>
                        <a:rPr dirty="0" sz="11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</a:tr>
              <a:tr h="167005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dirty="0" sz="1100" b="1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dirty="0" sz="11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1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dirty="0" sz="11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95580">
                <a:tc>
                  <a:txBody>
                    <a:bodyPr/>
                    <a:lstStyle/>
                    <a:p>
                      <a:pPr algn="ctr" marR="815340">
                        <a:lnSpc>
                          <a:spcPts val="1295"/>
                        </a:lnSpc>
                      </a:pPr>
                      <a:r>
                        <a:rPr dirty="0" sz="11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just" marL="247015" marR="2311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 xx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20345">
                        <a:lnSpc>
                          <a:spcPts val="1295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6690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dirty="0" sz="1100"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dirty="0" sz="11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220345">
                        <a:lnSpc>
                          <a:spcPts val="1295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511809">
                <a:tc rowSpan="2">
                  <a:txBody>
                    <a:bodyPr/>
                    <a:lstStyle/>
                    <a:p>
                      <a:pPr marL="246379" marR="38633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dirty="0" sz="110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dirty="0" sz="11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payable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dirty="0" sz="11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payable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Unearned</a:t>
                      </a:r>
                      <a:r>
                        <a:rPr dirty="0" sz="11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 current </a:t>
                      </a:r>
                      <a:r>
                        <a:rPr dirty="0" sz="11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715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9050">
                        <a:lnSpc>
                          <a:spcPct val="10000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8669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715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17780">
                        <a:lnSpc>
                          <a:spcPct val="10000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17780">
                        <a:lnSpc>
                          <a:spcPts val="1240"/>
                        </a:lnSpc>
                        <a:spcBef>
                          <a:spcPts val="5"/>
                        </a:spcBef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511175">
                <a:tc rowSpan="2">
                  <a:txBody>
                    <a:bodyPr/>
                    <a:lstStyle/>
                    <a:p>
                      <a:pPr algn="ctr" marR="209931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dirty="0" sz="110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dirty="0" sz="11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dirty="0" sz="11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3625215">
                        <a:lnSpc>
                          <a:spcPct val="100000"/>
                        </a:lnSpc>
                      </a:pPr>
                      <a:r>
                        <a:rPr dirty="0" sz="1100">
                          <a:latin typeface="Times New Roman"/>
                          <a:cs typeface="Times New Roman"/>
                        </a:rPr>
                        <a:t>Mortgage</a:t>
                      </a:r>
                      <a:r>
                        <a:rPr dirty="0" sz="11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35966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100">
                          <a:latin typeface="Times New Roman"/>
                          <a:cs typeface="Times New Roman"/>
                        </a:rPr>
                        <a:t>Bank</a:t>
                      </a:r>
                      <a:r>
                        <a:rPr dirty="0" sz="11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loan</a:t>
                      </a:r>
                      <a:r>
                        <a:rPr dirty="0" sz="11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3542665">
                        <a:lnSpc>
                          <a:spcPct val="100000"/>
                        </a:lnSpc>
                      </a:pP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100" spc="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dirty="0" sz="1100" spc="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9050">
                        <a:lnSpc>
                          <a:spcPct val="100000"/>
                        </a:lnSpc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558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95580">
                <a:tc>
                  <a:txBody>
                    <a:bodyPr/>
                    <a:lstStyle/>
                    <a:p>
                      <a:pPr algn="ctr" marR="514350">
                        <a:lnSpc>
                          <a:spcPts val="1300"/>
                        </a:lnSpc>
                      </a:pPr>
                      <a:r>
                        <a:rPr dirty="0" sz="1100" b="1">
                          <a:latin typeface="Times New Roman"/>
                          <a:cs typeface="Times New Roman"/>
                        </a:rPr>
                        <a:t>Total </a:t>
                      </a:r>
                      <a:r>
                        <a:rPr dirty="0" sz="1100" spc="-10" b="1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23520">
                        <a:lnSpc>
                          <a:spcPts val="1300"/>
                        </a:lnSpc>
                      </a:pPr>
                      <a:r>
                        <a:rPr dirty="0" sz="1100" spc="-25" b="1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</a:tr>
              <a:tr h="363220">
                <a:tc>
                  <a:txBody>
                    <a:bodyPr/>
                    <a:lstStyle/>
                    <a:p>
                      <a:pPr algn="ctr" marR="497840">
                        <a:lnSpc>
                          <a:spcPts val="1300"/>
                        </a:lnSpc>
                      </a:pPr>
                      <a:r>
                        <a:rPr dirty="0" sz="11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dirty="0" sz="1100" spc="2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R="1185545">
                        <a:lnSpc>
                          <a:spcPct val="100000"/>
                        </a:lnSpc>
                      </a:pPr>
                      <a:r>
                        <a:rPr dirty="0" sz="1100">
                          <a:latin typeface="Times New Roman"/>
                          <a:cs typeface="Times New Roman"/>
                        </a:rPr>
                        <a:t>Capital</a:t>
                      </a:r>
                      <a:r>
                        <a:rPr dirty="0" sz="1100" spc="2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>
                          <a:latin typeface="Times New Roman"/>
                          <a:cs typeface="Times New Roman"/>
                        </a:rPr>
                        <a:t>…..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1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1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changes</a:t>
                      </a:r>
                      <a:r>
                        <a:rPr dirty="0" sz="11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sz="11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11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dirty="0" sz="11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latin typeface="Times New Roman"/>
                          <a:cs typeface="Times New Roman"/>
                        </a:rPr>
                        <a:t>statement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r" marR="2203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100" spc="-25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7640">
                <a:tc>
                  <a:txBody>
                    <a:bodyPr/>
                    <a:lstStyle/>
                    <a:p>
                      <a:pPr marL="28575">
                        <a:lnSpc>
                          <a:spcPts val="1220"/>
                        </a:lnSpc>
                      </a:pPr>
                      <a:r>
                        <a:rPr dirty="0" sz="11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100" spc="1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dirty="0" sz="1100" spc="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100" spc="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dirty="0" sz="1100" spc="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ts val="1220"/>
                        </a:lnSpc>
                      </a:pPr>
                      <a:r>
                        <a:rPr dirty="0" sz="11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</a:tr>
            </a:tbl>
          </a:graphicData>
        </a:graphic>
      </p:graphicFrame>
      <p:sp>
        <p:nvSpPr>
          <p:cNvPr id="5" name="object 5" descr=""/>
          <p:cNvSpPr txBox="1"/>
          <p:nvPr/>
        </p:nvSpPr>
        <p:spPr>
          <a:xfrm>
            <a:off x="228396" y="6333845"/>
            <a:ext cx="23755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latin typeface="Calibri"/>
                <a:cs typeface="Calibri"/>
              </a:rPr>
              <a:t>Prepared</a:t>
            </a:r>
            <a:r>
              <a:rPr dirty="0" sz="1600" spc="-3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by</a:t>
            </a:r>
            <a:r>
              <a:rPr dirty="0" sz="1600" spc="-25" b="1">
                <a:latin typeface="Calibri"/>
                <a:cs typeface="Calibri"/>
              </a:rPr>
              <a:t> </a:t>
            </a:r>
            <a:r>
              <a:rPr dirty="0" sz="1600" spc="-40" b="1">
                <a:latin typeface="Calibri"/>
                <a:cs typeface="Calibri"/>
              </a:rPr>
              <a:t>Dr.</a:t>
            </a:r>
            <a:r>
              <a:rPr dirty="0" sz="1600" spc="-1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Emad</a:t>
            </a:r>
            <a:r>
              <a:rPr dirty="0" sz="1600" spc="-40" b="1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352" y="0"/>
            <a:ext cx="2955036" cy="1069848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9729343" y="6298488"/>
            <a:ext cx="20116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787908" y="973836"/>
            <a:ext cx="10279380" cy="5195570"/>
          </a:xfrm>
          <a:custGeom>
            <a:avLst/>
            <a:gdLst/>
            <a:ahLst/>
            <a:cxnLst/>
            <a:rect l="l" t="t" r="r" b="b"/>
            <a:pathLst>
              <a:path w="10279380" h="5195570">
                <a:moveTo>
                  <a:pt x="10279380" y="0"/>
                </a:moveTo>
                <a:lnTo>
                  <a:pt x="0" y="0"/>
                </a:lnTo>
                <a:lnTo>
                  <a:pt x="0" y="5195316"/>
                </a:lnTo>
                <a:lnTo>
                  <a:pt x="10279380" y="5195316"/>
                </a:lnTo>
                <a:lnTo>
                  <a:pt x="10279380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67257" y="994105"/>
            <a:ext cx="187388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28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Example</a:t>
            </a:r>
            <a:r>
              <a:rPr dirty="0" u="sng" sz="2800" spc="-1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800" spc="-2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(1)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67257" y="1433575"/>
            <a:ext cx="10121900" cy="1671955"/>
          </a:xfrm>
          <a:prstGeom prst="rect">
            <a:avLst/>
          </a:prstGeom>
        </p:spPr>
        <p:txBody>
          <a:bodyPr wrap="square" lIns="0" tIns="1955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40"/>
              </a:spcBef>
              <a:tabLst>
                <a:tab pos="2341245" algn="l"/>
              </a:tabLst>
            </a:pPr>
            <a:r>
              <a:rPr dirty="0" u="sng" sz="240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Mohamed</a:t>
            </a:r>
            <a:r>
              <a:rPr dirty="0" u="sng" sz="2400" spc="-15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400" spc="-2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Emad</a:t>
            </a:r>
            <a:r>
              <a:rPr dirty="0" u="sng" sz="240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u="sng" sz="24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has</a:t>
            </a:r>
            <a:r>
              <a:rPr dirty="0" u="sng" sz="24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4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24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4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dirty="0" u="sng" sz="2400" spc="-13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4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Activities</a:t>
            </a:r>
            <a:r>
              <a:rPr dirty="0" u="sng" sz="24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4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during</a:t>
            </a:r>
            <a:r>
              <a:rPr dirty="0" u="sng" sz="24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4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dirty="0" u="sng" sz="2400" spc="-5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400" spc="-1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year:</a:t>
            </a:r>
            <a:endParaRPr sz="2400">
              <a:latin typeface="Times New Roman"/>
              <a:cs typeface="Times New Roman"/>
            </a:endParaRPr>
          </a:p>
          <a:p>
            <a:pPr marL="12700" marR="5080" indent="68580">
              <a:lnSpc>
                <a:spcPct val="150000"/>
              </a:lnSpc>
              <a:tabLst>
                <a:tab pos="1161415" algn="l"/>
                <a:tab pos="1548765" algn="l"/>
                <a:tab pos="2365375" algn="l"/>
                <a:tab pos="2726690" algn="l"/>
                <a:tab pos="3554095" algn="l"/>
                <a:tab pos="3721735" algn="l"/>
                <a:tab pos="4313555" algn="l"/>
                <a:tab pos="4805680" algn="l"/>
                <a:tab pos="5531485" algn="l"/>
                <a:tab pos="5984240" algn="l"/>
                <a:tab pos="6473190" algn="l"/>
                <a:tab pos="6738620" algn="l"/>
                <a:tab pos="6885940" algn="l"/>
                <a:tab pos="7112000" algn="l"/>
                <a:tab pos="7701915" algn="l"/>
                <a:tab pos="8553450" algn="l"/>
                <a:tab pos="8919210" algn="l"/>
                <a:tab pos="10013950" algn="l"/>
              </a:tabLst>
            </a:pPr>
            <a:r>
              <a:rPr dirty="0" sz="2400" spc="-10" b="1">
                <a:latin typeface="Calibri"/>
                <a:cs typeface="Calibri"/>
              </a:rPr>
              <a:t>Service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revenue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$52800-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20" b="1">
                <a:latin typeface="Calibri"/>
                <a:cs typeface="Calibri"/>
              </a:rPr>
              <a:t>Rent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expense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$4800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50" b="1">
                <a:latin typeface="Calibri"/>
                <a:cs typeface="Calibri"/>
              </a:rPr>
              <a:t>-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wages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expense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$33080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50" b="1">
                <a:latin typeface="Calibri"/>
                <a:cs typeface="Calibri"/>
              </a:rPr>
              <a:t>- </a:t>
            </a:r>
            <a:r>
              <a:rPr dirty="0" sz="2400" spc="-10" b="1">
                <a:latin typeface="Calibri"/>
                <a:cs typeface="Calibri"/>
              </a:rPr>
              <a:t>advertising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expense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$5400-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utilities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expense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$3600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50" b="1">
                <a:latin typeface="Calibri"/>
                <a:cs typeface="Calibri"/>
              </a:rPr>
              <a:t>-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Mohamed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20" b="1">
                <a:latin typeface="Calibri"/>
                <a:cs typeface="Calibri"/>
              </a:rPr>
              <a:t>withdrawals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521443" y="3262629"/>
            <a:ext cx="146812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5490" algn="l"/>
              </a:tabLst>
            </a:pPr>
            <a:r>
              <a:rPr dirty="0" sz="2400" spc="-20" b="1">
                <a:latin typeface="Calibri"/>
                <a:cs typeface="Calibri"/>
              </a:rPr>
              <a:t>land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20" b="1">
                <a:latin typeface="Calibri"/>
                <a:cs typeface="Calibri"/>
              </a:rPr>
              <a:t>4000-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67257" y="3079749"/>
            <a:ext cx="8498840" cy="29965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tabLst>
                <a:tab pos="1056005" algn="l"/>
                <a:tab pos="1836420" algn="l"/>
                <a:tab pos="2880995" algn="l"/>
                <a:tab pos="4214495" algn="l"/>
                <a:tab pos="5694680" algn="l"/>
                <a:tab pos="7776209" algn="l"/>
              </a:tabLst>
            </a:pPr>
            <a:r>
              <a:rPr dirty="0" sz="2400" spc="-10" b="1">
                <a:latin typeface="Calibri"/>
                <a:cs typeface="Calibri"/>
              </a:rPr>
              <a:t>$2800-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20" b="1">
                <a:latin typeface="Calibri"/>
                <a:cs typeface="Calibri"/>
              </a:rPr>
              <a:t>Cash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$6200-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Accounts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receivable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$3000-supplies</a:t>
            </a:r>
            <a:r>
              <a:rPr dirty="0" sz="2400" b="1">
                <a:latin typeface="Calibri"/>
                <a:cs typeface="Calibri"/>
              </a:rPr>
              <a:t>	</a:t>
            </a:r>
            <a:r>
              <a:rPr dirty="0" sz="2400" spc="-10" b="1">
                <a:latin typeface="Calibri"/>
                <a:cs typeface="Calibri"/>
              </a:rPr>
              <a:t>$400- </a:t>
            </a:r>
            <a:r>
              <a:rPr dirty="0" sz="2400" b="1">
                <a:latin typeface="Calibri"/>
                <a:cs typeface="Calibri"/>
              </a:rPr>
              <a:t>Accounts</a:t>
            </a:r>
            <a:r>
              <a:rPr dirty="0" sz="2400" spc="-9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payable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$1800</a:t>
            </a:r>
            <a:r>
              <a:rPr dirty="0" sz="2400" spc="-7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-</a:t>
            </a:r>
            <a:r>
              <a:rPr dirty="0" sz="2400" spc="-7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Mohamed</a:t>
            </a:r>
            <a:r>
              <a:rPr dirty="0" sz="2400" spc="-8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beginning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capital</a:t>
            </a:r>
            <a:r>
              <a:rPr dirty="0" sz="2400" spc="-7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$8680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dirty="0" u="sng" sz="2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Required</a:t>
            </a:r>
            <a:endParaRPr sz="2800">
              <a:latin typeface="Times New Roman"/>
              <a:cs typeface="Times New Roman"/>
            </a:endParaRPr>
          </a:p>
          <a:p>
            <a:pPr marL="353695" indent="-340995">
              <a:lnSpc>
                <a:spcPct val="100000"/>
              </a:lnSpc>
              <a:spcBef>
                <a:spcPts val="1385"/>
              </a:spcBef>
              <a:buAutoNum type="arabicPeriod"/>
              <a:tabLst>
                <a:tab pos="353695" algn="l"/>
              </a:tabLst>
            </a:pPr>
            <a:r>
              <a:rPr dirty="0" sz="2400" spc="-10" b="1">
                <a:latin typeface="Calibri"/>
                <a:cs typeface="Calibri"/>
              </a:rPr>
              <a:t>Prepare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income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statement.</a:t>
            </a:r>
            <a:endParaRPr sz="2400">
              <a:latin typeface="Calibri"/>
              <a:cs typeface="Calibri"/>
            </a:endParaRPr>
          </a:p>
          <a:p>
            <a:pPr marL="353695" indent="-340995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353695" algn="l"/>
              </a:tabLst>
            </a:pPr>
            <a:r>
              <a:rPr dirty="0" sz="2400" spc="-10" b="1">
                <a:latin typeface="Calibri"/>
                <a:cs typeface="Calibri"/>
              </a:rPr>
              <a:t>Prepare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spc="-20" b="1">
                <a:latin typeface="Calibri"/>
                <a:cs typeface="Calibri"/>
              </a:rPr>
              <a:t>statement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owner's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equity.</a:t>
            </a:r>
            <a:endParaRPr sz="2400">
              <a:latin typeface="Calibri"/>
              <a:cs typeface="Calibri"/>
            </a:endParaRPr>
          </a:p>
          <a:p>
            <a:pPr marL="353060" indent="-340360">
              <a:lnSpc>
                <a:spcPct val="100000"/>
              </a:lnSpc>
              <a:spcBef>
                <a:spcPts val="430"/>
              </a:spcBef>
              <a:buAutoNum type="arabicPeriod"/>
              <a:tabLst>
                <a:tab pos="353060" algn="l"/>
              </a:tabLst>
            </a:pPr>
            <a:r>
              <a:rPr dirty="0" sz="2400" b="1">
                <a:latin typeface="Calibri"/>
                <a:cs typeface="Calibri"/>
              </a:rPr>
              <a:t>Prepare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the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balance</a:t>
            </a:r>
            <a:r>
              <a:rPr dirty="0" sz="2400" spc="-5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sheet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for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Mohamed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Emad</a:t>
            </a:r>
            <a:r>
              <a:rPr dirty="0" sz="2400" spc="-4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proprietorship.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228396" y="6330797"/>
            <a:ext cx="26676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latin typeface="Calibri"/>
                <a:cs typeface="Calibri"/>
              </a:rPr>
              <a:t>Prepared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by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40" b="1">
                <a:latin typeface="Calibri"/>
                <a:cs typeface="Calibri"/>
              </a:rPr>
              <a:t>Dr.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Emad</a:t>
            </a:r>
            <a:r>
              <a:rPr dirty="0" sz="1800" spc="-20" b="1">
                <a:latin typeface="Calibri"/>
                <a:cs typeface="Calibri"/>
              </a:rPr>
              <a:t> Zaher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786382" y="1555876"/>
            <a:ext cx="2428240" cy="196850"/>
          </a:xfrm>
          <a:custGeom>
            <a:avLst/>
            <a:gdLst/>
            <a:ahLst/>
            <a:cxnLst/>
            <a:rect l="l" t="t" r="r" b="b"/>
            <a:pathLst>
              <a:path w="2428240" h="196850">
                <a:moveTo>
                  <a:pt x="2427732" y="0"/>
                </a:moveTo>
                <a:lnTo>
                  <a:pt x="2068068" y="0"/>
                </a:lnTo>
                <a:lnTo>
                  <a:pt x="1981200" y="0"/>
                </a:lnTo>
                <a:lnTo>
                  <a:pt x="1801368" y="0"/>
                </a:lnTo>
                <a:lnTo>
                  <a:pt x="0" y="0"/>
                </a:lnTo>
                <a:lnTo>
                  <a:pt x="0" y="196596"/>
                </a:lnTo>
                <a:lnTo>
                  <a:pt x="1801368" y="196596"/>
                </a:lnTo>
                <a:lnTo>
                  <a:pt x="1981200" y="196596"/>
                </a:lnTo>
                <a:lnTo>
                  <a:pt x="2068068" y="196596"/>
                </a:lnTo>
                <a:lnTo>
                  <a:pt x="2427732" y="196596"/>
                </a:lnTo>
                <a:lnTo>
                  <a:pt x="2427732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287616" y="1089278"/>
          <a:ext cx="5504180" cy="25736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4460"/>
                <a:gridCol w="1477644"/>
              </a:tblGrid>
              <a:tr h="654685">
                <a:tc gridSpan="2">
                  <a:txBody>
                    <a:bodyPr/>
                    <a:lstStyle/>
                    <a:p>
                      <a:pPr algn="ctr">
                        <a:lnSpc>
                          <a:spcPts val="1635"/>
                        </a:lnSpc>
                      </a:pPr>
                      <a:r>
                        <a:rPr dirty="0" sz="1400" b="1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Mohamed</a:t>
                      </a:r>
                      <a:r>
                        <a:rPr dirty="0" sz="1400" spc="-60" b="1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 b="1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Emad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800"/>
                        </a:lnSpc>
                      </a:pPr>
                      <a:r>
                        <a:rPr dirty="0" sz="15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</a:t>
                      </a:r>
                      <a:r>
                        <a:rPr dirty="0" sz="15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Step</a:t>
                      </a:r>
                      <a:r>
                        <a:rPr dirty="0" sz="15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1500" spc="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620"/>
                        </a:lnSpc>
                        <a:spcBef>
                          <a:spcPts val="5"/>
                        </a:spcBef>
                      </a:pP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4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4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1400" spc="-4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14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dirty="0" sz="1400" spc="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dirty="0" sz="14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19075">
                <a:tc>
                  <a:txBody>
                    <a:bodyPr/>
                    <a:lstStyle/>
                    <a:p>
                      <a:pPr marL="68580">
                        <a:lnSpc>
                          <a:spcPts val="1625"/>
                        </a:lnSpc>
                      </a:pPr>
                      <a:r>
                        <a:rPr dirty="0" sz="14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 </a:t>
                      </a:r>
                      <a:r>
                        <a:rPr dirty="0" sz="1400" spc="-5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321310">
                        <a:lnSpc>
                          <a:spcPts val="158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 Revenue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52800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dirty="0" sz="14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580"/>
                        </a:lnSpc>
                      </a:pP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(4800)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dirty="0" sz="1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580"/>
                        </a:lnSpc>
                      </a:pP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(33080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 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580"/>
                        </a:lnSpc>
                      </a:pP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(5400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07010">
                <a:tc>
                  <a:txBody>
                    <a:bodyPr/>
                    <a:lstStyle/>
                    <a:p>
                      <a:pPr marL="286385">
                        <a:lnSpc>
                          <a:spcPts val="153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dirty="0" sz="14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530"/>
                        </a:lnSpc>
                      </a:pP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(3600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dirty="0" sz="1400" spc="-20" b="1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4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580"/>
                        </a:lnSpc>
                      </a:pP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(46880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income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580"/>
                        </a:lnSpc>
                      </a:pPr>
                      <a:r>
                        <a:rPr dirty="0" sz="14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5920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</a:tr>
            </a:tbl>
          </a:graphicData>
        </a:graphic>
      </p:graphicFrame>
      <p:grpSp>
        <p:nvGrpSpPr>
          <p:cNvPr id="4" name="object 4" descr=""/>
          <p:cNvGrpSpPr/>
          <p:nvPr/>
        </p:nvGrpSpPr>
        <p:grpSpPr>
          <a:xfrm>
            <a:off x="257454" y="3949319"/>
            <a:ext cx="5488305" cy="2195830"/>
            <a:chOff x="257454" y="3949319"/>
            <a:chExt cx="5488305" cy="2195830"/>
          </a:xfrm>
        </p:grpSpPr>
        <p:sp>
          <p:nvSpPr>
            <p:cNvPr id="5" name="object 5" descr=""/>
            <p:cNvSpPr/>
            <p:nvPr/>
          </p:nvSpPr>
          <p:spPr>
            <a:xfrm>
              <a:off x="295554" y="3973194"/>
              <a:ext cx="5411470" cy="2133600"/>
            </a:xfrm>
            <a:custGeom>
              <a:avLst/>
              <a:gdLst/>
              <a:ahLst/>
              <a:cxnLst/>
              <a:rect l="l" t="t" r="r" b="b"/>
              <a:pathLst>
                <a:path w="5411470" h="2133600">
                  <a:moveTo>
                    <a:pt x="5411444" y="1920214"/>
                  </a:moveTo>
                  <a:lnTo>
                    <a:pt x="4375785" y="1920214"/>
                  </a:lnTo>
                  <a:lnTo>
                    <a:pt x="0" y="1920214"/>
                  </a:lnTo>
                  <a:lnTo>
                    <a:pt x="0" y="2133574"/>
                  </a:lnTo>
                  <a:lnTo>
                    <a:pt x="4375759" y="2133574"/>
                  </a:lnTo>
                  <a:lnTo>
                    <a:pt x="5411444" y="2133574"/>
                  </a:lnTo>
                  <a:lnTo>
                    <a:pt x="5411444" y="1920214"/>
                  </a:lnTo>
                  <a:close/>
                </a:path>
                <a:path w="5411470" h="2133600">
                  <a:moveTo>
                    <a:pt x="5411470" y="0"/>
                  </a:moveTo>
                  <a:lnTo>
                    <a:pt x="0" y="0"/>
                  </a:lnTo>
                  <a:lnTo>
                    <a:pt x="0" y="640080"/>
                  </a:lnTo>
                  <a:lnTo>
                    <a:pt x="5411470" y="640080"/>
                  </a:lnTo>
                  <a:lnTo>
                    <a:pt x="541147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71741" y="4598924"/>
              <a:ext cx="5459730" cy="1532255"/>
            </a:xfrm>
            <a:custGeom>
              <a:avLst/>
              <a:gdLst/>
              <a:ahLst/>
              <a:cxnLst/>
              <a:rect l="l" t="t" r="r" b="b"/>
              <a:pathLst>
                <a:path w="5459730" h="1532254">
                  <a:moveTo>
                    <a:pt x="4399572" y="0"/>
                  </a:moveTo>
                  <a:lnTo>
                    <a:pt x="4399572" y="1531658"/>
                  </a:lnTo>
                </a:path>
                <a:path w="5459730" h="1532254">
                  <a:moveTo>
                    <a:pt x="0" y="14350"/>
                  </a:moveTo>
                  <a:lnTo>
                    <a:pt x="5459133" y="14350"/>
                  </a:lnTo>
                </a:path>
                <a:path w="5459730" h="1532254">
                  <a:moveTo>
                    <a:pt x="0" y="1294485"/>
                  </a:moveTo>
                  <a:lnTo>
                    <a:pt x="5459133" y="1294485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71741" y="3949318"/>
              <a:ext cx="5459730" cy="2181860"/>
            </a:xfrm>
            <a:custGeom>
              <a:avLst/>
              <a:gdLst/>
              <a:ahLst/>
              <a:cxnLst/>
              <a:rect l="l" t="t" r="r" b="b"/>
              <a:pathLst>
                <a:path w="5459730" h="2181860">
                  <a:moveTo>
                    <a:pt x="4698276" y="2133638"/>
                  </a:moveTo>
                  <a:lnTo>
                    <a:pt x="1259776" y="2133638"/>
                  </a:lnTo>
                  <a:lnTo>
                    <a:pt x="1259776" y="2149513"/>
                  </a:lnTo>
                  <a:lnTo>
                    <a:pt x="4698276" y="2149513"/>
                  </a:lnTo>
                  <a:lnTo>
                    <a:pt x="4698276" y="2133638"/>
                  </a:lnTo>
                  <a:close/>
                </a:path>
                <a:path w="5459730" h="2181860">
                  <a:moveTo>
                    <a:pt x="5459133" y="0"/>
                  </a:moveTo>
                  <a:lnTo>
                    <a:pt x="5443258" y="0"/>
                  </a:lnTo>
                  <a:lnTo>
                    <a:pt x="5443258" y="15875"/>
                  </a:lnTo>
                  <a:lnTo>
                    <a:pt x="5443258" y="31750"/>
                  </a:lnTo>
                  <a:lnTo>
                    <a:pt x="5443258" y="47625"/>
                  </a:lnTo>
                  <a:lnTo>
                    <a:pt x="5443258" y="2133638"/>
                  </a:lnTo>
                  <a:lnTo>
                    <a:pt x="5443258" y="2149513"/>
                  </a:lnTo>
                  <a:lnTo>
                    <a:pt x="5443258" y="2165388"/>
                  </a:lnTo>
                  <a:lnTo>
                    <a:pt x="5427383" y="2165388"/>
                  </a:lnTo>
                  <a:lnTo>
                    <a:pt x="5427383" y="2149513"/>
                  </a:lnTo>
                  <a:lnTo>
                    <a:pt x="5443258" y="2149513"/>
                  </a:lnTo>
                  <a:lnTo>
                    <a:pt x="5443258" y="2133638"/>
                  </a:lnTo>
                  <a:lnTo>
                    <a:pt x="5427383" y="2133638"/>
                  </a:lnTo>
                  <a:lnTo>
                    <a:pt x="5427383" y="47625"/>
                  </a:lnTo>
                  <a:lnTo>
                    <a:pt x="5443258" y="47625"/>
                  </a:lnTo>
                  <a:lnTo>
                    <a:pt x="5443258" y="31750"/>
                  </a:lnTo>
                  <a:lnTo>
                    <a:pt x="5427383" y="31750"/>
                  </a:lnTo>
                  <a:lnTo>
                    <a:pt x="5427383" y="15875"/>
                  </a:lnTo>
                  <a:lnTo>
                    <a:pt x="5443258" y="15875"/>
                  </a:lnTo>
                  <a:lnTo>
                    <a:pt x="5443258" y="0"/>
                  </a:lnTo>
                  <a:lnTo>
                    <a:pt x="5427383" y="0"/>
                  </a:lnTo>
                  <a:lnTo>
                    <a:pt x="5411508" y="0"/>
                  </a:lnTo>
                  <a:lnTo>
                    <a:pt x="5411508" y="15875"/>
                  </a:lnTo>
                  <a:lnTo>
                    <a:pt x="5411508" y="31750"/>
                  </a:lnTo>
                  <a:lnTo>
                    <a:pt x="5411508" y="47625"/>
                  </a:lnTo>
                  <a:lnTo>
                    <a:pt x="5411508" y="2133638"/>
                  </a:lnTo>
                  <a:lnTo>
                    <a:pt x="5137188" y="2133638"/>
                  </a:lnTo>
                  <a:lnTo>
                    <a:pt x="5137188" y="2149513"/>
                  </a:lnTo>
                  <a:lnTo>
                    <a:pt x="5411508" y="2149513"/>
                  </a:lnTo>
                  <a:lnTo>
                    <a:pt x="5411508" y="2165388"/>
                  </a:lnTo>
                  <a:lnTo>
                    <a:pt x="47625" y="2165388"/>
                  </a:lnTo>
                  <a:lnTo>
                    <a:pt x="47625" y="2149513"/>
                  </a:lnTo>
                  <a:lnTo>
                    <a:pt x="92392" y="2149513"/>
                  </a:lnTo>
                  <a:lnTo>
                    <a:pt x="92392" y="2133638"/>
                  </a:lnTo>
                  <a:lnTo>
                    <a:pt x="47625" y="2133638"/>
                  </a:lnTo>
                  <a:lnTo>
                    <a:pt x="47625" y="47625"/>
                  </a:lnTo>
                  <a:lnTo>
                    <a:pt x="5411508" y="47625"/>
                  </a:lnTo>
                  <a:lnTo>
                    <a:pt x="541150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5411508" y="15875"/>
                  </a:lnTo>
                  <a:lnTo>
                    <a:pt x="5411508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2165388"/>
                  </a:lnTo>
                  <a:lnTo>
                    <a:pt x="15875" y="2165388"/>
                  </a:lnTo>
                  <a:lnTo>
                    <a:pt x="15875" y="2149513"/>
                  </a:lnTo>
                  <a:lnTo>
                    <a:pt x="31750" y="2149513"/>
                  </a:lnTo>
                  <a:lnTo>
                    <a:pt x="31750" y="2133638"/>
                  </a:lnTo>
                  <a:lnTo>
                    <a:pt x="15875" y="213363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181263"/>
                  </a:lnTo>
                  <a:lnTo>
                    <a:pt x="15875" y="2181263"/>
                  </a:lnTo>
                  <a:lnTo>
                    <a:pt x="5459133" y="2181263"/>
                  </a:lnTo>
                  <a:lnTo>
                    <a:pt x="5459133" y="2165388"/>
                  </a:lnTo>
                  <a:lnTo>
                    <a:pt x="5459133" y="15875"/>
                  </a:lnTo>
                  <a:lnTo>
                    <a:pt x="54591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806194" y="4416678"/>
              <a:ext cx="2390140" cy="196850"/>
            </a:xfrm>
            <a:custGeom>
              <a:avLst/>
              <a:gdLst/>
              <a:ahLst/>
              <a:cxnLst/>
              <a:rect l="l" t="t" r="r" b="b"/>
              <a:pathLst>
                <a:path w="2390140" h="196850">
                  <a:moveTo>
                    <a:pt x="1805927" y="0"/>
                  </a:moveTo>
                  <a:lnTo>
                    <a:pt x="0" y="0"/>
                  </a:lnTo>
                  <a:lnTo>
                    <a:pt x="0" y="196596"/>
                  </a:lnTo>
                  <a:lnTo>
                    <a:pt x="1805927" y="196596"/>
                  </a:lnTo>
                  <a:lnTo>
                    <a:pt x="1805927" y="0"/>
                  </a:lnTo>
                  <a:close/>
                </a:path>
                <a:path w="2390140" h="196850">
                  <a:moveTo>
                    <a:pt x="2389632" y="0"/>
                  </a:moveTo>
                  <a:lnTo>
                    <a:pt x="1805940" y="0"/>
                  </a:lnTo>
                  <a:lnTo>
                    <a:pt x="1805940" y="196596"/>
                  </a:lnTo>
                  <a:lnTo>
                    <a:pt x="2389632" y="196596"/>
                  </a:lnTo>
                  <a:lnTo>
                    <a:pt x="2389632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2011807" y="3955160"/>
            <a:ext cx="1978660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429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dirty="0" sz="1400" spc="-55" b="1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>
                <a:solidFill>
                  <a:srgbClr val="FFFF00"/>
                </a:solidFill>
                <a:latin typeface="Times New Roman"/>
                <a:cs typeface="Times New Roman"/>
              </a:rPr>
              <a:t>Emad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Owner’s</a:t>
            </a:r>
            <a:r>
              <a:rPr dirty="0" sz="14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equity</a:t>
            </a:r>
            <a:r>
              <a:rPr dirty="0" sz="1400" spc="-3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statement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793494" y="4381576"/>
            <a:ext cx="2414270" cy="2400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4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dirty="0" sz="14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dirty="0" sz="1400" spc="-2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dirty="0" sz="1400" spc="-3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31.2022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997577" y="4595621"/>
            <a:ext cx="385445" cy="879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400" spc="-20" b="1">
                <a:latin typeface="Times New Roman"/>
                <a:cs typeface="Times New Roman"/>
              </a:rPr>
              <a:t>8680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400" spc="-50">
                <a:latin typeface="Times New Roman"/>
                <a:cs typeface="Times New Roman"/>
              </a:rPr>
              <a:t>+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400" spc="-50" b="1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400" spc="-20" b="1">
                <a:latin typeface="Times New Roman"/>
                <a:cs typeface="Times New Roman"/>
              </a:rPr>
              <a:t>5920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51536" y="4595621"/>
            <a:ext cx="1786889" cy="1306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Times New Roman"/>
                <a:cs typeface="Times New Roman"/>
              </a:rPr>
              <a:t>Beginning</a:t>
            </a:r>
            <a:r>
              <a:rPr dirty="0" sz="1400" spc="-20">
                <a:latin typeface="Times New Roman"/>
                <a:cs typeface="Times New Roman"/>
              </a:rPr>
              <a:t> </a:t>
            </a:r>
            <a:r>
              <a:rPr dirty="0" sz="1400" spc="-10"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400" b="1">
                <a:latin typeface="Times New Roman"/>
                <a:cs typeface="Times New Roman"/>
              </a:rPr>
              <a:t>Add</a:t>
            </a:r>
            <a:r>
              <a:rPr dirty="0" sz="1400" spc="-25" b="1">
                <a:latin typeface="Times New Roman"/>
                <a:cs typeface="Times New Roman"/>
              </a:rPr>
              <a:t> (+)</a:t>
            </a:r>
            <a:endParaRPr sz="1400">
              <a:latin typeface="Times New Roman"/>
              <a:cs typeface="Times New Roman"/>
            </a:endParaRPr>
          </a:p>
          <a:p>
            <a:pPr marL="12700" marR="162560">
              <a:lnSpc>
                <a:spcPct val="100000"/>
              </a:lnSpc>
            </a:pPr>
            <a:r>
              <a:rPr dirty="0" sz="1400">
                <a:latin typeface="Times New Roman"/>
                <a:cs typeface="Times New Roman"/>
              </a:rPr>
              <a:t>Additional</a:t>
            </a:r>
            <a:r>
              <a:rPr dirty="0" sz="1400" spc="-5">
                <a:latin typeface="Times New Roman"/>
                <a:cs typeface="Times New Roman"/>
              </a:rPr>
              <a:t> </a:t>
            </a:r>
            <a:r>
              <a:rPr dirty="0" sz="1400" spc="-10">
                <a:latin typeface="Times New Roman"/>
                <a:cs typeface="Times New Roman"/>
              </a:rPr>
              <a:t>Investment </a:t>
            </a:r>
            <a:r>
              <a:rPr dirty="0" sz="1400">
                <a:latin typeface="Times New Roman"/>
                <a:cs typeface="Times New Roman"/>
              </a:rPr>
              <a:t>Net</a:t>
            </a:r>
            <a:r>
              <a:rPr dirty="0" sz="1400" spc="-15">
                <a:latin typeface="Times New Roman"/>
                <a:cs typeface="Times New Roman"/>
              </a:rPr>
              <a:t> </a:t>
            </a:r>
            <a:r>
              <a:rPr dirty="0" sz="1400">
                <a:latin typeface="Times New Roman"/>
                <a:cs typeface="Times New Roman"/>
              </a:rPr>
              <a:t>income</a:t>
            </a:r>
            <a:r>
              <a:rPr dirty="0" sz="1400" spc="-15">
                <a:latin typeface="Times New Roman"/>
                <a:cs typeface="Times New Roman"/>
              </a:rPr>
              <a:t> </a:t>
            </a:r>
            <a:r>
              <a:rPr dirty="0" sz="1400" spc="-10">
                <a:latin typeface="Times New Roman"/>
                <a:cs typeface="Times New Roman"/>
              </a:rPr>
              <a:t>(</a:t>
            </a:r>
            <a:r>
              <a:rPr dirty="0" sz="1400" spc="-10" b="1">
                <a:latin typeface="Times New Roman"/>
                <a:cs typeface="Times New Roman"/>
              </a:rPr>
              <a:t>Profit</a:t>
            </a:r>
            <a:r>
              <a:rPr dirty="0" sz="1400" spc="-10">
                <a:latin typeface="Times New Roman"/>
                <a:cs typeface="Times New Roman"/>
              </a:rPr>
              <a:t>) </a:t>
            </a:r>
            <a:r>
              <a:rPr dirty="0" sz="1400" b="1">
                <a:latin typeface="Times New Roman"/>
                <a:cs typeface="Times New Roman"/>
              </a:rPr>
              <a:t>Less</a:t>
            </a:r>
            <a:r>
              <a:rPr dirty="0" sz="1400" spc="-15" b="1">
                <a:latin typeface="Times New Roman"/>
                <a:cs typeface="Times New Roman"/>
              </a:rPr>
              <a:t> </a:t>
            </a:r>
            <a:r>
              <a:rPr dirty="0" sz="1400" b="1">
                <a:latin typeface="Times New Roman"/>
                <a:cs typeface="Times New Roman"/>
              </a:rPr>
              <a:t>(-</a:t>
            </a:r>
            <a:r>
              <a:rPr dirty="0" sz="1400" spc="-50" b="1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400">
                <a:latin typeface="Times New Roman"/>
                <a:cs typeface="Times New Roman"/>
              </a:rPr>
              <a:t>Drawings</a:t>
            </a:r>
            <a:r>
              <a:rPr dirty="0" sz="1400" spc="-20">
                <a:latin typeface="Times New Roman"/>
                <a:cs typeface="Times New Roman"/>
              </a:rPr>
              <a:t> </a:t>
            </a:r>
            <a:r>
              <a:rPr dirty="0" sz="1400" spc="-10">
                <a:latin typeface="Times New Roman"/>
                <a:cs typeface="Times New Roman"/>
              </a:rPr>
              <a:t>(Withdrawals)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4938140" y="5662371"/>
            <a:ext cx="50419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>
                <a:latin typeface="Times New Roman"/>
                <a:cs typeface="Times New Roman"/>
              </a:rPr>
              <a:t>(</a:t>
            </a:r>
            <a:r>
              <a:rPr dirty="0" sz="1400" spc="-10" b="1">
                <a:latin typeface="Times New Roman"/>
                <a:cs typeface="Times New Roman"/>
              </a:rPr>
              <a:t>2800)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51536" y="5875426"/>
            <a:ext cx="1191895" cy="2400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Ending</a:t>
            </a: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 Capital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957953" y="5875426"/>
            <a:ext cx="464820" cy="2400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11800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6057963" y="719073"/>
            <a:ext cx="4749800" cy="5112385"/>
            <a:chOff x="6057963" y="719073"/>
            <a:chExt cx="4749800" cy="5112385"/>
          </a:xfrm>
        </p:grpSpPr>
        <p:sp>
          <p:nvSpPr>
            <p:cNvPr id="17" name="object 17" descr=""/>
            <p:cNvSpPr/>
            <p:nvPr/>
          </p:nvSpPr>
          <p:spPr>
            <a:xfrm>
              <a:off x="6096000" y="742772"/>
              <a:ext cx="4673600" cy="942340"/>
            </a:xfrm>
            <a:custGeom>
              <a:avLst/>
              <a:gdLst/>
              <a:ahLst/>
              <a:cxnLst/>
              <a:rect l="l" t="t" r="r" b="b"/>
              <a:pathLst>
                <a:path w="4673600" h="942339">
                  <a:moveTo>
                    <a:pt x="4673600" y="0"/>
                  </a:moveTo>
                  <a:lnTo>
                    <a:pt x="0" y="0"/>
                  </a:lnTo>
                  <a:lnTo>
                    <a:pt x="0" y="942263"/>
                  </a:lnTo>
                  <a:lnTo>
                    <a:pt x="4673600" y="942263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6096000" y="3539273"/>
              <a:ext cx="4673600" cy="2254250"/>
            </a:xfrm>
            <a:custGeom>
              <a:avLst/>
              <a:gdLst/>
              <a:ahLst/>
              <a:cxnLst/>
              <a:rect l="l" t="t" r="r" b="b"/>
              <a:pathLst>
                <a:path w="4673600" h="2254250">
                  <a:moveTo>
                    <a:pt x="3997325" y="0"/>
                  </a:moveTo>
                  <a:lnTo>
                    <a:pt x="3013075" y="0"/>
                  </a:lnTo>
                  <a:lnTo>
                    <a:pt x="3013075" y="209765"/>
                  </a:lnTo>
                  <a:lnTo>
                    <a:pt x="3997325" y="209765"/>
                  </a:lnTo>
                  <a:lnTo>
                    <a:pt x="3997325" y="0"/>
                  </a:lnTo>
                  <a:close/>
                </a:path>
                <a:path w="4673600" h="2254250">
                  <a:moveTo>
                    <a:pt x="4673600" y="2044268"/>
                  </a:moveTo>
                  <a:lnTo>
                    <a:pt x="3997325" y="2044268"/>
                  </a:lnTo>
                  <a:lnTo>
                    <a:pt x="3013075" y="2044268"/>
                  </a:lnTo>
                  <a:lnTo>
                    <a:pt x="0" y="2044268"/>
                  </a:lnTo>
                  <a:lnTo>
                    <a:pt x="0" y="2254034"/>
                  </a:lnTo>
                  <a:lnTo>
                    <a:pt x="3013075" y="2254034"/>
                  </a:lnTo>
                  <a:lnTo>
                    <a:pt x="3997325" y="2254034"/>
                  </a:lnTo>
                  <a:lnTo>
                    <a:pt x="4673600" y="2254034"/>
                  </a:lnTo>
                  <a:lnTo>
                    <a:pt x="4673600" y="2044268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6072251" y="1670812"/>
              <a:ext cx="4721225" cy="4146550"/>
            </a:xfrm>
            <a:custGeom>
              <a:avLst/>
              <a:gdLst/>
              <a:ahLst/>
              <a:cxnLst/>
              <a:rect l="l" t="t" r="r" b="b"/>
              <a:pathLst>
                <a:path w="4721225" h="4146550">
                  <a:moveTo>
                    <a:pt x="3036824" y="0"/>
                  </a:moveTo>
                  <a:lnTo>
                    <a:pt x="3036824" y="4146308"/>
                  </a:lnTo>
                </a:path>
                <a:path w="4721225" h="4146550">
                  <a:moveTo>
                    <a:pt x="4021074" y="0"/>
                  </a:moveTo>
                  <a:lnTo>
                    <a:pt x="4021074" y="4146308"/>
                  </a:lnTo>
                </a:path>
                <a:path w="4721225" h="4146550">
                  <a:moveTo>
                    <a:pt x="0" y="14224"/>
                  </a:moveTo>
                  <a:lnTo>
                    <a:pt x="4721098" y="14224"/>
                  </a:lnTo>
                </a:path>
                <a:path w="4721225" h="4146550">
                  <a:moveTo>
                    <a:pt x="3022600" y="1189609"/>
                  </a:moveTo>
                  <a:lnTo>
                    <a:pt x="4035298" y="1189609"/>
                  </a:lnTo>
                </a:path>
                <a:path w="4721225" h="4146550">
                  <a:moveTo>
                    <a:pt x="3022600" y="3912743"/>
                  </a:moveTo>
                  <a:lnTo>
                    <a:pt x="4145026" y="3912743"/>
                  </a:lnTo>
                </a:path>
                <a:path w="4721225" h="4146550">
                  <a:moveTo>
                    <a:pt x="4571746" y="3912743"/>
                  </a:moveTo>
                  <a:lnTo>
                    <a:pt x="4721098" y="3912743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6072124" y="719073"/>
              <a:ext cx="4721225" cy="5098415"/>
            </a:xfrm>
            <a:custGeom>
              <a:avLst/>
              <a:gdLst/>
              <a:ahLst/>
              <a:cxnLst/>
              <a:rect l="l" t="t" r="r" b="b"/>
              <a:pathLst>
                <a:path w="4721225" h="5098415">
                  <a:moveTo>
                    <a:pt x="4721225" y="0"/>
                  </a:moveTo>
                  <a:lnTo>
                    <a:pt x="4705350" y="0"/>
                  </a:lnTo>
                  <a:lnTo>
                    <a:pt x="4705350" y="15875"/>
                  </a:lnTo>
                  <a:lnTo>
                    <a:pt x="4705350" y="31750"/>
                  </a:lnTo>
                  <a:lnTo>
                    <a:pt x="4705350" y="47625"/>
                  </a:lnTo>
                  <a:lnTo>
                    <a:pt x="4705350" y="5050421"/>
                  </a:lnTo>
                  <a:lnTo>
                    <a:pt x="4705350" y="5066296"/>
                  </a:lnTo>
                  <a:lnTo>
                    <a:pt x="4705350" y="5082171"/>
                  </a:lnTo>
                  <a:lnTo>
                    <a:pt x="4689475" y="5082171"/>
                  </a:lnTo>
                  <a:lnTo>
                    <a:pt x="4689475" y="5066296"/>
                  </a:lnTo>
                  <a:lnTo>
                    <a:pt x="4705350" y="5066296"/>
                  </a:lnTo>
                  <a:lnTo>
                    <a:pt x="4705350" y="5050421"/>
                  </a:lnTo>
                  <a:lnTo>
                    <a:pt x="4689475" y="5050421"/>
                  </a:lnTo>
                  <a:lnTo>
                    <a:pt x="4689475" y="47625"/>
                  </a:lnTo>
                  <a:lnTo>
                    <a:pt x="4705350" y="47625"/>
                  </a:lnTo>
                  <a:lnTo>
                    <a:pt x="4705350" y="31750"/>
                  </a:lnTo>
                  <a:lnTo>
                    <a:pt x="4689475" y="31750"/>
                  </a:lnTo>
                  <a:lnTo>
                    <a:pt x="4689475" y="15875"/>
                  </a:lnTo>
                  <a:lnTo>
                    <a:pt x="4705350" y="15875"/>
                  </a:lnTo>
                  <a:lnTo>
                    <a:pt x="4705350" y="0"/>
                  </a:lnTo>
                  <a:lnTo>
                    <a:pt x="4689475" y="0"/>
                  </a:lnTo>
                  <a:lnTo>
                    <a:pt x="4673600" y="0"/>
                  </a:lnTo>
                  <a:lnTo>
                    <a:pt x="4673600" y="15875"/>
                  </a:lnTo>
                  <a:lnTo>
                    <a:pt x="4673600" y="5082171"/>
                  </a:lnTo>
                  <a:lnTo>
                    <a:pt x="47625" y="5082171"/>
                  </a:lnTo>
                  <a:lnTo>
                    <a:pt x="47625" y="5066296"/>
                  </a:lnTo>
                  <a:lnTo>
                    <a:pt x="4673600" y="5066296"/>
                  </a:lnTo>
                  <a:lnTo>
                    <a:pt x="4673600" y="5050421"/>
                  </a:lnTo>
                  <a:lnTo>
                    <a:pt x="47625" y="5050421"/>
                  </a:lnTo>
                  <a:lnTo>
                    <a:pt x="47625" y="47625"/>
                  </a:lnTo>
                  <a:lnTo>
                    <a:pt x="4673600" y="47625"/>
                  </a:lnTo>
                  <a:lnTo>
                    <a:pt x="4673600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673600" y="15875"/>
                  </a:lnTo>
                  <a:lnTo>
                    <a:pt x="4673600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5082171"/>
                  </a:lnTo>
                  <a:lnTo>
                    <a:pt x="15875" y="5082171"/>
                  </a:lnTo>
                  <a:lnTo>
                    <a:pt x="15875" y="5066296"/>
                  </a:lnTo>
                  <a:lnTo>
                    <a:pt x="31750" y="5066296"/>
                  </a:lnTo>
                  <a:lnTo>
                    <a:pt x="31750" y="5050421"/>
                  </a:lnTo>
                  <a:lnTo>
                    <a:pt x="15875" y="5050421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5875"/>
                  </a:lnTo>
                  <a:lnTo>
                    <a:pt x="0" y="5098046"/>
                  </a:lnTo>
                  <a:lnTo>
                    <a:pt x="15875" y="5098046"/>
                  </a:lnTo>
                  <a:lnTo>
                    <a:pt x="4721225" y="5098046"/>
                  </a:lnTo>
                  <a:lnTo>
                    <a:pt x="4721225" y="5082171"/>
                  </a:lnTo>
                  <a:lnTo>
                    <a:pt x="4721225" y="15875"/>
                  </a:lnTo>
                  <a:lnTo>
                    <a:pt x="472122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 txBox="1"/>
          <p:nvPr/>
        </p:nvSpPr>
        <p:spPr>
          <a:xfrm>
            <a:off x="6103873" y="724281"/>
            <a:ext cx="4657725" cy="666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695450" marR="168656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dirty="0" sz="1400" spc="-45" b="1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dirty="0" sz="1400" spc="-20" b="1">
                <a:solidFill>
                  <a:srgbClr val="FFFF00"/>
                </a:solidFill>
                <a:latin typeface="Times New Roman"/>
                <a:cs typeface="Times New Roman"/>
              </a:rPr>
              <a:t>Emad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Balance</a:t>
            </a:r>
            <a:r>
              <a:rPr dirty="0" sz="1400" spc="-3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Sheet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400" spc="-2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dirty="0" sz="14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dirty="0" sz="1400" spc="-2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dirty="0" sz="1400" spc="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31.2022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7413243" y="1699323"/>
            <a:ext cx="376555" cy="129539"/>
          </a:xfrm>
          <a:prstGeom prst="rect">
            <a:avLst/>
          </a:prstGeom>
          <a:solidFill>
            <a:srgbClr val="0000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975"/>
              </a:lnSpc>
            </a:pPr>
            <a:r>
              <a:rPr dirty="0" sz="1100" spc="-35">
                <a:solidFill>
                  <a:srgbClr val="FFFFFF"/>
                </a:solidFill>
                <a:latin typeface="Tahoma"/>
                <a:cs typeface="Tahoma"/>
              </a:rPr>
              <a:t>Assets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103873" y="1894878"/>
            <a:ext cx="2991485" cy="210185"/>
          </a:xfrm>
          <a:prstGeom prst="rect">
            <a:avLst/>
          </a:prstGeom>
          <a:solidFill>
            <a:srgbClr val="DFDFDF"/>
          </a:solidFill>
        </p:spPr>
        <p:txBody>
          <a:bodyPr wrap="square" lIns="0" tIns="0" rIns="0" bIns="0" rtlCol="0" vert="horz">
            <a:spAutoFit/>
          </a:bodyPr>
          <a:lstStyle/>
          <a:p>
            <a:pPr marL="61594">
              <a:lnSpc>
                <a:spcPts val="1075"/>
              </a:lnSpc>
            </a:pPr>
            <a:r>
              <a:rPr dirty="0" u="sng" sz="11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Current</a:t>
            </a:r>
            <a:r>
              <a:rPr dirty="0" u="sng" sz="1100" spc="-3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1100" spc="-1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r>
              <a:rPr dirty="0" sz="1100" spc="-10" b="1">
                <a:latin typeface="Comic Sans MS"/>
                <a:cs typeface="Comic Sans MS"/>
              </a:rPr>
              <a:t>: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6103873" y="1979967"/>
            <a:ext cx="2991485" cy="804545"/>
          </a:xfrm>
          <a:prstGeom prst="rect">
            <a:avLst/>
          </a:prstGeom>
        </p:spPr>
        <p:txBody>
          <a:bodyPr wrap="square" lIns="0" tIns="21590" rIns="0" bIns="0" rtlCol="0" vert="horz">
            <a:spAutoFit/>
          </a:bodyPr>
          <a:lstStyle/>
          <a:p>
            <a:pPr marL="495300" marR="1148715">
              <a:lnSpc>
                <a:spcPct val="129600"/>
              </a:lnSpc>
              <a:spcBef>
                <a:spcPts val="170"/>
              </a:spcBef>
            </a:pPr>
            <a:r>
              <a:rPr dirty="0" sz="1300" spc="-20">
                <a:latin typeface="Calibri"/>
                <a:cs typeface="Calibri"/>
              </a:rPr>
              <a:t>Cash</a:t>
            </a:r>
            <a:r>
              <a:rPr dirty="0" sz="1300" spc="500" i="1">
                <a:latin typeface="Arial"/>
                <a:cs typeface="Arial"/>
              </a:rPr>
              <a:t>     </a:t>
            </a:r>
            <a:r>
              <a:rPr dirty="0" sz="1300">
                <a:latin typeface="Calibri"/>
                <a:cs typeface="Calibri"/>
              </a:rPr>
              <a:t>Accounts</a:t>
            </a:r>
            <a:r>
              <a:rPr dirty="0" sz="1300" spc="-6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receivable Supplies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9109075" y="1685035"/>
            <a:ext cx="984250" cy="117538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300" spc="-20">
                <a:latin typeface="Calibri"/>
                <a:cs typeface="Calibri"/>
              </a:rPr>
              <a:t>6200</a:t>
            </a:r>
            <a:endParaRPr sz="1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dirty="0" sz="1300" spc="-20">
                <a:latin typeface="Calibri"/>
                <a:cs typeface="Calibri"/>
              </a:rPr>
              <a:t>3000</a:t>
            </a:r>
            <a:endParaRPr sz="1300">
              <a:latin typeface="Calibri"/>
              <a:cs typeface="Calibri"/>
            </a:endParaRPr>
          </a:p>
          <a:p>
            <a:pPr algn="ctr" marL="1905">
              <a:lnSpc>
                <a:spcPct val="100000"/>
              </a:lnSpc>
              <a:spcBef>
                <a:spcPts val="395"/>
              </a:spcBef>
            </a:pPr>
            <a:r>
              <a:rPr dirty="0" sz="1300" spc="-25">
                <a:latin typeface="Calibri"/>
                <a:cs typeface="Calibri"/>
              </a:rPr>
              <a:t>400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0264393" y="2710942"/>
            <a:ext cx="347980" cy="223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300" spc="-20">
                <a:latin typeface="Calibri"/>
                <a:cs typeface="Calibri"/>
              </a:rPr>
              <a:t>9600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096000" y="3027552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wrap="square" lIns="0" tIns="20955" rIns="0" bIns="0" rtlCol="0" vert="horz">
            <a:spAutoFit/>
          </a:bodyPr>
          <a:lstStyle/>
          <a:p>
            <a:pPr marL="69215">
              <a:lnSpc>
                <a:spcPct val="100000"/>
              </a:lnSpc>
              <a:spcBef>
                <a:spcPts val="165"/>
              </a:spcBef>
            </a:pPr>
            <a:r>
              <a:rPr dirty="0" u="sng" sz="11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Fixed</a:t>
            </a:r>
            <a:r>
              <a:rPr dirty="0" u="sng" sz="1100" spc="-3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1100" spc="-1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6103873" y="3239261"/>
            <a:ext cx="2991485" cy="223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95300">
              <a:lnSpc>
                <a:spcPct val="100000"/>
              </a:lnSpc>
              <a:spcBef>
                <a:spcPts val="95"/>
              </a:spcBef>
            </a:pPr>
            <a:r>
              <a:rPr dirty="0" sz="1300" spc="-20">
                <a:latin typeface="Calibri"/>
                <a:cs typeface="Calibri"/>
              </a:rPr>
              <a:t>Land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9123362" y="3245357"/>
            <a:ext cx="955675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07340">
              <a:lnSpc>
                <a:spcPct val="100000"/>
              </a:lnSpc>
              <a:spcBef>
                <a:spcPts val="105"/>
              </a:spcBef>
            </a:pPr>
            <a:r>
              <a:rPr dirty="0" sz="1100" spc="-2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10261345" y="3245357"/>
            <a:ext cx="354330" cy="1936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100" spc="-2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6103873" y="3487420"/>
            <a:ext cx="2991485" cy="261620"/>
          </a:xfrm>
          <a:prstGeom prst="rect">
            <a:avLst/>
          </a:prstGeom>
          <a:solidFill>
            <a:srgbClr val="001F5F"/>
          </a:solidFill>
        </p:spPr>
        <p:txBody>
          <a:bodyPr wrap="square" lIns="0" tIns="20955" rIns="0" bIns="0" rtlCol="0" vert="horz">
            <a:spAutoFit/>
          </a:bodyPr>
          <a:lstStyle/>
          <a:p>
            <a:pPr marL="61594">
              <a:lnSpc>
                <a:spcPct val="100000"/>
              </a:lnSpc>
              <a:spcBef>
                <a:spcPts val="165"/>
              </a:spcBef>
            </a:pPr>
            <a:r>
              <a:rPr dirty="0" u="sng" sz="110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Total</a:t>
            </a:r>
            <a:r>
              <a:rPr dirty="0" u="sng" sz="1100" spc="-15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11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10107612" y="3487420"/>
            <a:ext cx="654050" cy="261620"/>
          </a:xfrm>
          <a:prstGeom prst="rect">
            <a:avLst/>
          </a:prstGeom>
          <a:solidFill>
            <a:srgbClr val="001F5F"/>
          </a:solidFill>
        </p:spPr>
        <p:txBody>
          <a:bodyPr wrap="square" lIns="0" tIns="20955" rIns="0" bIns="0" rtlCol="0" vert="horz">
            <a:spAutoFit/>
          </a:bodyPr>
          <a:lstStyle/>
          <a:p>
            <a:pPr marL="110489">
              <a:lnSpc>
                <a:spcPct val="100000"/>
              </a:lnSpc>
              <a:spcBef>
                <a:spcPts val="165"/>
              </a:spcBef>
            </a:pPr>
            <a:r>
              <a:rPr dirty="0" sz="1100" spc="-10" b="1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0188702" y="4157217"/>
            <a:ext cx="360680" cy="223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300" spc="-20">
                <a:latin typeface="Calibri"/>
                <a:cs typeface="Calibri"/>
              </a:rPr>
              <a:t>1800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6103873" y="3632218"/>
            <a:ext cx="2991485" cy="1666875"/>
          </a:xfrm>
          <a:prstGeom prst="rect">
            <a:avLst/>
          </a:prstGeom>
        </p:spPr>
        <p:txBody>
          <a:bodyPr wrap="square" lIns="0" tIns="78740" rIns="0" bIns="0" rtlCol="0" vert="horz">
            <a:spAutoFit/>
          </a:bodyPr>
          <a:lstStyle/>
          <a:p>
            <a:pPr marL="61594">
              <a:lnSpc>
                <a:spcPct val="100000"/>
              </a:lnSpc>
              <a:spcBef>
                <a:spcPts val="620"/>
              </a:spcBef>
            </a:pPr>
            <a:r>
              <a:rPr dirty="0" sz="1300" b="1">
                <a:latin typeface="Calibri"/>
                <a:cs typeface="Calibri"/>
              </a:rPr>
              <a:t>Liabilities</a:t>
            </a:r>
            <a:r>
              <a:rPr dirty="0" sz="1300" spc="-30" b="1">
                <a:latin typeface="Calibri"/>
                <a:cs typeface="Calibri"/>
              </a:rPr>
              <a:t> </a:t>
            </a:r>
            <a:r>
              <a:rPr dirty="0" sz="1300" b="1">
                <a:latin typeface="Calibri"/>
                <a:cs typeface="Calibri"/>
              </a:rPr>
              <a:t>and</a:t>
            </a:r>
            <a:r>
              <a:rPr dirty="0" sz="1300" spc="-30" b="1">
                <a:latin typeface="Calibri"/>
                <a:cs typeface="Calibri"/>
              </a:rPr>
              <a:t> </a:t>
            </a:r>
            <a:r>
              <a:rPr dirty="0" sz="1300" spc="-10" b="1">
                <a:latin typeface="Calibri"/>
                <a:cs typeface="Calibri"/>
              </a:rPr>
              <a:t>owner's’s</a:t>
            </a:r>
            <a:r>
              <a:rPr dirty="0" sz="1300" spc="-30" b="1">
                <a:latin typeface="Calibri"/>
                <a:cs typeface="Calibri"/>
              </a:rPr>
              <a:t> </a:t>
            </a:r>
            <a:r>
              <a:rPr dirty="0" sz="1300" spc="-10" b="1">
                <a:latin typeface="Calibri"/>
                <a:cs typeface="Calibri"/>
              </a:rPr>
              <a:t>equity</a:t>
            </a:r>
            <a:endParaRPr sz="1300">
              <a:latin typeface="Calibri"/>
              <a:cs typeface="Calibri"/>
            </a:endParaRPr>
          </a:p>
          <a:p>
            <a:pPr marL="61594">
              <a:lnSpc>
                <a:spcPct val="100000"/>
              </a:lnSpc>
              <a:spcBef>
                <a:spcPts val="455"/>
              </a:spcBef>
            </a:pPr>
            <a:r>
              <a:rPr dirty="0" u="sng" sz="11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Short</a:t>
            </a:r>
            <a:r>
              <a:rPr dirty="0" u="sng" sz="11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11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dirty="0" u="sng" sz="1100" spc="-1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liabilities</a:t>
            </a:r>
            <a:endParaRPr sz="1100">
              <a:latin typeface="Comic Sans MS"/>
              <a:cs typeface="Comic Sans MS"/>
            </a:endParaRPr>
          </a:p>
          <a:p>
            <a:pPr marL="495300">
              <a:lnSpc>
                <a:spcPct val="100000"/>
              </a:lnSpc>
              <a:spcBef>
                <a:spcPts val="275"/>
              </a:spcBef>
            </a:pPr>
            <a:r>
              <a:rPr dirty="0" sz="1300">
                <a:latin typeface="Calibri"/>
                <a:cs typeface="Calibri"/>
              </a:rPr>
              <a:t>Accounts</a:t>
            </a:r>
            <a:r>
              <a:rPr dirty="0" sz="1300" spc="-65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Payable</a:t>
            </a:r>
            <a:endParaRPr sz="1300">
              <a:latin typeface="Calibri"/>
              <a:cs typeface="Calibri"/>
            </a:endParaRPr>
          </a:p>
          <a:p>
            <a:pPr marL="61594">
              <a:lnSpc>
                <a:spcPct val="100000"/>
              </a:lnSpc>
              <a:spcBef>
                <a:spcPts val="455"/>
              </a:spcBef>
            </a:pPr>
            <a:r>
              <a:rPr dirty="0" u="sng" sz="11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Long</a:t>
            </a:r>
            <a:r>
              <a:rPr dirty="0" u="sng" sz="11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11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dirty="0" u="sng" sz="1100" spc="-1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liabilities</a:t>
            </a:r>
            <a:endParaRPr sz="1100">
              <a:latin typeface="Comic Sans MS"/>
              <a:cs typeface="Comic Sans MS"/>
            </a:endParaRPr>
          </a:p>
          <a:p>
            <a:pPr marL="495300">
              <a:lnSpc>
                <a:spcPct val="100000"/>
              </a:lnSpc>
              <a:spcBef>
                <a:spcPts val="275"/>
              </a:spcBef>
            </a:pPr>
            <a:r>
              <a:rPr dirty="0" sz="1300">
                <a:latin typeface="Calibri"/>
                <a:cs typeface="Calibri"/>
              </a:rPr>
              <a:t>Loans</a:t>
            </a:r>
            <a:r>
              <a:rPr dirty="0" sz="1300" spc="-10">
                <a:latin typeface="Calibri"/>
                <a:cs typeface="Calibri"/>
              </a:rPr>
              <a:t> </a:t>
            </a:r>
            <a:r>
              <a:rPr dirty="0" sz="1300">
                <a:latin typeface="Calibri"/>
                <a:cs typeface="Calibri"/>
              </a:rPr>
              <a:t>(If</a:t>
            </a:r>
            <a:r>
              <a:rPr dirty="0" sz="1300" spc="-20">
                <a:latin typeface="Calibri"/>
                <a:cs typeface="Calibri"/>
              </a:rPr>
              <a:t> </a:t>
            </a:r>
            <a:r>
              <a:rPr dirty="0" sz="1300" spc="-10">
                <a:latin typeface="Calibri"/>
                <a:cs typeface="Calibri"/>
              </a:rPr>
              <a:t>found)</a:t>
            </a:r>
            <a:endParaRPr sz="1300">
              <a:latin typeface="Calibri"/>
              <a:cs typeface="Calibri"/>
            </a:endParaRPr>
          </a:p>
          <a:p>
            <a:pPr marL="61594">
              <a:lnSpc>
                <a:spcPct val="100000"/>
              </a:lnSpc>
              <a:spcBef>
                <a:spcPts val="465"/>
              </a:spcBef>
            </a:pPr>
            <a:r>
              <a:rPr dirty="0" u="sng" sz="11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Owner's</a:t>
            </a:r>
            <a:r>
              <a:rPr dirty="0" u="sng" sz="1100" spc="-4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1100" spc="-1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equity</a:t>
            </a:r>
            <a:endParaRPr sz="1100">
              <a:latin typeface="Comic Sans MS"/>
              <a:cs typeface="Comic Sans MS"/>
            </a:endParaRPr>
          </a:p>
          <a:p>
            <a:pPr marL="495300">
              <a:lnSpc>
                <a:spcPct val="100000"/>
              </a:lnSpc>
              <a:spcBef>
                <a:spcPts val="275"/>
              </a:spcBef>
            </a:pPr>
            <a:r>
              <a:rPr dirty="0" sz="1300" spc="-10">
                <a:latin typeface="Calibri"/>
                <a:cs typeface="Calibri"/>
              </a:rPr>
              <a:t>Capital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10228580" y="5081778"/>
            <a:ext cx="40767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20">
                <a:latin typeface="Comic Sans MS"/>
                <a:cs typeface="Comic Sans MS"/>
              </a:rPr>
              <a:t>11800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6" name="object 36" descr=""/>
          <p:cNvSpPr/>
          <p:nvPr/>
        </p:nvSpPr>
        <p:spPr>
          <a:xfrm>
            <a:off x="6538468" y="5551538"/>
            <a:ext cx="2125980" cy="175260"/>
          </a:xfrm>
          <a:custGeom>
            <a:avLst/>
            <a:gdLst/>
            <a:ahLst/>
            <a:cxnLst/>
            <a:rect l="l" t="t" r="r" b="b"/>
            <a:pathLst>
              <a:path w="2125979" h="175260">
                <a:moveTo>
                  <a:pt x="2125979" y="0"/>
                </a:moveTo>
                <a:lnTo>
                  <a:pt x="0" y="0"/>
                </a:lnTo>
                <a:lnTo>
                  <a:pt x="0" y="175259"/>
                </a:lnTo>
                <a:lnTo>
                  <a:pt x="2125979" y="175259"/>
                </a:lnTo>
                <a:lnTo>
                  <a:pt x="21259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 descr=""/>
          <p:cNvSpPr txBox="1"/>
          <p:nvPr/>
        </p:nvSpPr>
        <p:spPr>
          <a:xfrm>
            <a:off x="6103873" y="5541670"/>
            <a:ext cx="2991485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34975">
              <a:lnSpc>
                <a:spcPct val="100000"/>
              </a:lnSpc>
              <a:spcBef>
                <a:spcPts val="100"/>
              </a:spcBef>
            </a:pPr>
            <a:r>
              <a:rPr dirty="0" sz="1100">
                <a:solidFill>
                  <a:srgbClr val="FFFFFF"/>
                </a:solidFill>
                <a:latin typeface="Tahoma"/>
                <a:cs typeface="Tahoma"/>
              </a:rPr>
              <a:t>Total</a:t>
            </a:r>
            <a:r>
              <a:rPr dirty="0" sz="1100" spc="-3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Tahoma"/>
                <a:cs typeface="Tahoma"/>
              </a:rPr>
              <a:t>liabilities</a:t>
            </a:r>
            <a:r>
              <a:rPr dirty="0" sz="1100" spc="-20">
                <a:solidFill>
                  <a:srgbClr val="FFFFFF"/>
                </a:solidFill>
                <a:latin typeface="Tahoma"/>
                <a:cs typeface="Tahoma"/>
              </a:rPr>
              <a:t> and</a:t>
            </a:r>
            <a:r>
              <a:rPr dirty="0" sz="1100" spc="-15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100">
                <a:solidFill>
                  <a:srgbClr val="FFFFFF"/>
                </a:solidFill>
                <a:latin typeface="Tahoma"/>
                <a:cs typeface="Tahoma"/>
              </a:rPr>
              <a:t>Owner's</a:t>
            </a:r>
            <a:r>
              <a:rPr dirty="0" sz="1100" spc="35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Tahoma"/>
                <a:cs typeface="Tahoma"/>
              </a:rPr>
              <a:t>equity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10217277" y="5531726"/>
            <a:ext cx="439420" cy="195580"/>
          </a:xfrm>
          <a:prstGeom prst="rect">
            <a:avLst/>
          </a:prstGeom>
          <a:solidFill>
            <a:srgbClr val="001F5F"/>
          </a:solidFill>
        </p:spPr>
        <p:txBody>
          <a:bodyPr wrap="square" lIns="0" tIns="21590" rIns="0" bIns="0" rtlCol="0" vert="horz">
            <a:spAutoFit/>
          </a:bodyPr>
          <a:lstStyle/>
          <a:p>
            <a:pPr marL="635">
              <a:lnSpc>
                <a:spcPct val="100000"/>
              </a:lnSpc>
              <a:spcBef>
                <a:spcPts val="170"/>
              </a:spcBef>
            </a:pPr>
            <a:r>
              <a:rPr dirty="0" sz="1100" spc="-10" b="1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5234940" y="3430473"/>
            <a:ext cx="870585" cy="356870"/>
            <a:chOff x="5234940" y="3430473"/>
            <a:chExt cx="870585" cy="356870"/>
          </a:xfrm>
        </p:grpSpPr>
        <p:pic>
          <p:nvPicPr>
            <p:cNvPr id="40" name="object 40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34940" y="3430473"/>
              <a:ext cx="870216" cy="356666"/>
            </a:xfrm>
            <a:prstGeom prst="rect">
              <a:avLst/>
            </a:prstGeom>
          </p:spPr>
        </p:pic>
        <p:sp>
          <p:nvSpPr>
            <p:cNvPr id="41" name="object 41" descr=""/>
            <p:cNvSpPr/>
            <p:nvPr/>
          </p:nvSpPr>
          <p:spPr>
            <a:xfrm>
              <a:off x="5261356" y="3515105"/>
              <a:ext cx="641985" cy="132715"/>
            </a:xfrm>
            <a:custGeom>
              <a:avLst/>
              <a:gdLst/>
              <a:ahLst/>
              <a:cxnLst/>
              <a:rect l="l" t="t" r="r" b="b"/>
              <a:pathLst>
                <a:path w="641985" h="132714">
                  <a:moveTo>
                    <a:pt x="560127" y="81176"/>
                  </a:moveTo>
                  <a:lnTo>
                    <a:pt x="512572" y="107696"/>
                  </a:lnTo>
                  <a:lnTo>
                    <a:pt x="510159" y="116332"/>
                  </a:lnTo>
                  <a:lnTo>
                    <a:pt x="513969" y="123317"/>
                  </a:lnTo>
                  <a:lnTo>
                    <a:pt x="517779" y="130175"/>
                  </a:lnTo>
                  <a:lnTo>
                    <a:pt x="526542" y="132588"/>
                  </a:lnTo>
                  <a:lnTo>
                    <a:pt x="616903" y="82169"/>
                  </a:lnTo>
                  <a:lnTo>
                    <a:pt x="612775" y="82169"/>
                  </a:lnTo>
                  <a:lnTo>
                    <a:pt x="560127" y="81176"/>
                  </a:lnTo>
                  <a:close/>
                </a:path>
                <a:path w="641985" h="132714">
                  <a:moveTo>
                    <a:pt x="584782" y="67426"/>
                  </a:moveTo>
                  <a:lnTo>
                    <a:pt x="560127" y="81176"/>
                  </a:lnTo>
                  <a:lnTo>
                    <a:pt x="612775" y="82169"/>
                  </a:lnTo>
                  <a:lnTo>
                    <a:pt x="612820" y="80137"/>
                  </a:lnTo>
                  <a:lnTo>
                    <a:pt x="605663" y="80137"/>
                  </a:lnTo>
                  <a:lnTo>
                    <a:pt x="584782" y="67426"/>
                  </a:lnTo>
                  <a:close/>
                </a:path>
                <a:path w="641985" h="132714">
                  <a:moveTo>
                    <a:pt x="529082" y="0"/>
                  </a:moveTo>
                  <a:lnTo>
                    <a:pt x="520192" y="2159"/>
                  </a:lnTo>
                  <a:lnTo>
                    <a:pt x="512064" y="15621"/>
                  </a:lnTo>
                  <a:lnTo>
                    <a:pt x="514223" y="24384"/>
                  </a:lnTo>
                  <a:lnTo>
                    <a:pt x="520954" y="28575"/>
                  </a:lnTo>
                  <a:lnTo>
                    <a:pt x="560433" y="52606"/>
                  </a:lnTo>
                  <a:lnTo>
                    <a:pt x="613410" y="53594"/>
                  </a:lnTo>
                  <a:lnTo>
                    <a:pt x="612775" y="82169"/>
                  </a:lnTo>
                  <a:lnTo>
                    <a:pt x="616903" y="82169"/>
                  </a:lnTo>
                  <a:lnTo>
                    <a:pt x="641477" y="68453"/>
                  </a:lnTo>
                  <a:lnTo>
                    <a:pt x="529082" y="0"/>
                  </a:lnTo>
                  <a:close/>
                </a:path>
                <a:path w="641985" h="132714">
                  <a:moveTo>
                    <a:pt x="508" y="42164"/>
                  </a:moveTo>
                  <a:lnTo>
                    <a:pt x="0" y="70612"/>
                  </a:lnTo>
                  <a:lnTo>
                    <a:pt x="560127" y="81176"/>
                  </a:lnTo>
                  <a:lnTo>
                    <a:pt x="584782" y="67426"/>
                  </a:lnTo>
                  <a:lnTo>
                    <a:pt x="560433" y="52606"/>
                  </a:lnTo>
                  <a:lnTo>
                    <a:pt x="508" y="42164"/>
                  </a:lnTo>
                  <a:close/>
                </a:path>
                <a:path w="641985" h="132714">
                  <a:moveTo>
                    <a:pt x="606171" y="55499"/>
                  </a:moveTo>
                  <a:lnTo>
                    <a:pt x="584782" y="67426"/>
                  </a:lnTo>
                  <a:lnTo>
                    <a:pt x="605663" y="80137"/>
                  </a:lnTo>
                  <a:lnTo>
                    <a:pt x="606171" y="55499"/>
                  </a:lnTo>
                  <a:close/>
                </a:path>
                <a:path w="641985" h="132714">
                  <a:moveTo>
                    <a:pt x="613367" y="55499"/>
                  </a:moveTo>
                  <a:lnTo>
                    <a:pt x="606171" y="55499"/>
                  </a:lnTo>
                  <a:lnTo>
                    <a:pt x="605663" y="80137"/>
                  </a:lnTo>
                  <a:lnTo>
                    <a:pt x="612820" y="80137"/>
                  </a:lnTo>
                  <a:lnTo>
                    <a:pt x="613367" y="55499"/>
                  </a:lnTo>
                  <a:close/>
                </a:path>
                <a:path w="641985" h="132714">
                  <a:moveTo>
                    <a:pt x="560433" y="52606"/>
                  </a:moveTo>
                  <a:lnTo>
                    <a:pt x="584782" y="67426"/>
                  </a:lnTo>
                  <a:lnTo>
                    <a:pt x="606171" y="55499"/>
                  </a:lnTo>
                  <a:lnTo>
                    <a:pt x="613367" y="55499"/>
                  </a:lnTo>
                  <a:lnTo>
                    <a:pt x="613410" y="53594"/>
                  </a:lnTo>
                  <a:lnTo>
                    <a:pt x="560433" y="5260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2" name="object 42" descr=""/>
          <p:cNvGrpSpPr/>
          <p:nvPr/>
        </p:nvGrpSpPr>
        <p:grpSpPr>
          <a:xfrm>
            <a:off x="5190744" y="3557015"/>
            <a:ext cx="1633855" cy="2492375"/>
            <a:chOff x="5190744" y="3557015"/>
            <a:chExt cx="1633855" cy="2492375"/>
          </a:xfrm>
        </p:grpSpPr>
        <p:pic>
          <p:nvPicPr>
            <p:cNvPr id="43" name="object 43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84292" y="5050535"/>
              <a:ext cx="1440180" cy="998232"/>
            </a:xfrm>
            <a:prstGeom prst="rect">
              <a:avLst/>
            </a:prstGeom>
          </p:spPr>
        </p:pic>
        <p:sp>
          <p:nvSpPr>
            <p:cNvPr id="44" name="object 44" descr=""/>
            <p:cNvSpPr/>
            <p:nvPr/>
          </p:nvSpPr>
          <p:spPr>
            <a:xfrm>
              <a:off x="5410962" y="5203697"/>
              <a:ext cx="1210945" cy="768985"/>
            </a:xfrm>
            <a:custGeom>
              <a:avLst/>
              <a:gdLst/>
              <a:ahLst/>
              <a:cxnLst/>
              <a:rect l="l" t="t" r="r" b="b"/>
              <a:pathLst>
                <a:path w="1210945" h="768985">
                  <a:moveTo>
                    <a:pt x="1162742" y="30153"/>
                  </a:moveTo>
                  <a:lnTo>
                    <a:pt x="1134388" y="31095"/>
                  </a:lnTo>
                  <a:lnTo>
                    <a:pt x="0" y="744397"/>
                  </a:lnTo>
                  <a:lnTo>
                    <a:pt x="15239" y="768591"/>
                  </a:lnTo>
                  <a:lnTo>
                    <a:pt x="1149557" y="55394"/>
                  </a:lnTo>
                  <a:lnTo>
                    <a:pt x="1162742" y="30153"/>
                  </a:lnTo>
                  <a:close/>
                </a:path>
                <a:path w="1210945" h="768985">
                  <a:moveTo>
                    <a:pt x="1209291" y="2920"/>
                  </a:moveTo>
                  <a:lnTo>
                    <a:pt x="1179194" y="2920"/>
                  </a:lnTo>
                  <a:lnTo>
                    <a:pt x="1194435" y="27177"/>
                  </a:lnTo>
                  <a:lnTo>
                    <a:pt x="1149557" y="55394"/>
                  </a:lnTo>
                  <a:lnTo>
                    <a:pt x="1128140" y="96392"/>
                  </a:lnTo>
                  <a:lnTo>
                    <a:pt x="1124585" y="103377"/>
                  </a:lnTo>
                  <a:lnTo>
                    <a:pt x="1127252" y="112013"/>
                  </a:lnTo>
                  <a:lnTo>
                    <a:pt x="1141221" y="119379"/>
                  </a:lnTo>
                  <a:lnTo>
                    <a:pt x="1149858" y="116585"/>
                  </a:lnTo>
                  <a:lnTo>
                    <a:pt x="1153540" y="109600"/>
                  </a:lnTo>
                  <a:lnTo>
                    <a:pt x="1209291" y="2920"/>
                  </a:lnTo>
                  <a:close/>
                </a:path>
                <a:path w="1210945" h="768985">
                  <a:moveTo>
                    <a:pt x="1182625" y="8381"/>
                  </a:moveTo>
                  <a:lnTo>
                    <a:pt x="1174114" y="8381"/>
                  </a:lnTo>
                  <a:lnTo>
                    <a:pt x="1187322" y="29336"/>
                  </a:lnTo>
                  <a:lnTo>
                    <a:pt x="1162742" y="30153"/>
                  </a:lnTo>
                  <a:lnTo>
                    <a:pt x="1149557" y="55394"/>
                  </a:lnTo>
                  <a:lnTo>
                    <a:pt x="1194435" y="27177"/>
                  </a:lnTo>
                  <a:lnTo>
                    <a:pt x="1182625" y="8381"/>
                  </a:lnTo>
                  <a:close/>
                </a:path>
                <a:path w="1210945" h="768985">
                  <a:moveTo>
                    <a:pt x="1210817" y="0"/>
                  </a:moveTo>
                  <a:lnTo>
                    <a:pt x="1079246" y="4318"/>
                  </a:lnTo>
                  <a:lnTo>
                    <a:pt x="1073023" y="10921"/>
                  </a:lnTo>
                  <a:lnTo>
                    <a:pt x="1073403" y="18795"/>
                  </a:lnTo>
                  <a:lnTo>
                    <a:pt x="1073658" y="26669"/>
                  </a:lnTo>
                  <a:lnTo>
                    <a:pt x="1080262" y="32892"/>
                  </a:lnTo>
                  <a:lnTo>
                    <a:pt x="1134388" y="31095"/>
                  </a:lnTo>
                  <a:lnTo>
                    <a:pt x="1179194" y="2920"/>
                  </a:lnTo>
                  <a:lnTo>
                    <a:pt x="1209291" y="2920"/>
                  </a:lnTo>
                  <a:lnTo>
                    <a:pt x="1210817" y="0"/>
                  </a:lnTo>
                  <a:close/>
                </a:path>
                <a:path w="1210945" h="768985">
                  <a:moveTo>
                    <a:pt x="1179194" y="2920"/>
                  </a:moveTo>
                  <a:lnTo>
                    <a:pt x="1134388" y="31095"/>
                  </a:lnTo>
                  <a:lnTo>
                    <a:pt x="1162742" y="30153"/>
                  </a:lnTo>
                  <a:lnTo>
                    <a:pt x="1174114" y="8381"/>
                  </a:lnTo>
                  <a:lnTo>
                    <a:pt x="1182625" y="8381"/>
                  </a:lnTo>
                  <a:lnTo>
                    <a:pt x="1179194" y="2920"/>
                  </a:lnTo>
                  <a:close/>
                </a:path>
                <a:path w="1210945" h="768985">
                  <a:moveTo>
                    <a:pt x="1174114" y="8381"/>
                  </a:moveTo>
                  <a:lnTo>
                    <a:pt x="1162742" y="30153"/>
                  </a:lnTo>
                  <a:lnTo>
                    <a:pt x="1187322" y="29336"/>
                  </a:lnTo>
                  <a:lnTo>
                    <a:pt x="1174114" y="838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5" name="object 4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48527" y="3557015"/>
              <a:ext cx="356666" cy="2002536"/>
            </a:xfrm>
            <a:prstGeom prst="rect">
              <a:avLst/>
            </a:prstGeom>
          </p:spPr>
        </p:pic>
        <p:sp>
          <p:nvSpPr>
            <p:cNvPr id="46" name="object 46" descr=""/>
            <p:cNvSpPr/>
            <p:nvPr/>
          </p:nvSpPr>
          <p:spPr>
            <a:xfrm>
              <a:off x="5835395" y="3583685"/>
              <a:ext cx="132715" cy="1772920"/>
            </a:xfrm>
            <a:custGeom>
              <a:avLst/>
              <a:gdLst/>
              <a:ahLst/>
              <a:cxnLst/>
              <a:rect l="l" t="t" r="r" b="b"/>
              <a:pathLst>
                <a:path w="132714" h="1772920">
                  <a:moveTo>
                    <a:pt x="15875" y="1642237"/>
                  </a:moveTo>
                  <a:lnTo>
                    <a:pt x="9143" y="1646301"/>
                  </a:lnTo>
                  <a:lnTo>
                    <a:pt x="2286" y="1650238"/>
                  </a:lnTo>
                  <a:lnTo>
                    <a:pt x="0" y="1659001"/>
                  </a:lnTo>
                  <a:lnTo>
                    <a:pt x="3937" y="1665858"/>
                  </a:lnTo>
                  <a:lnTo>
                    <a:pt x="66293" y="1772665"/>
                  </a:lnTo>
                  <a:lnTo>
                    <a:pt x="82828" y="1744345"/>
                  </a:lnTo>
                  <a:lnTo>
                    <a:pt x="51942" y="1744345"/>
                  </a:lnTo>
                  <a:lnTo>
                    <a:pt x="51942" y="1691421"/>
                  </a:lnTo>
                  <a:lnTo>
                    <a:pt x="24637" y="1644650"/>
                  </a:lnTo>
                  <a:lnTo>
                    <a:pt x="15875" y="1642237"/>
                  </a:lnTo>
                  <a:close/>
                </a:path>
                <a:path w="132714" h="1772920">
                  <a:moveTo>
                    <a:pt x="51942" y="1691421"/>
                  </a:moveTo>
                  <a:lnTo>
                    <a:pt x="51942" y="1744345"/>
                  </a:lnTo>
                  <a:lnTo>
                    <a:pt x="80517" y="1744345"/>
                  </a:lnTo>
                  <a:lnTo>
                    <a:pt x="80517" y="1737105"/>
                  </a:lnTo>
                  <a:lnTo>
                    <a:pt x="53975" y="1737105"/>
                  </a:lnTo>
                  <a:lnTo>
                    <a:pt x="66294" y="1716004"/>
                  </a:lnTo>
                  <a:lnTo>
                    <a:pt x="51942" y="1691421"/>
                  </a:lnTo>
                  <a:close/>
                </a:path>
                <a:path w="132714" h="1772920">
                  <a:moveTo>
                    <a:pt x="116712" y="1642237"/>
                  </a:moveTo>
                  <a:lnTo>
                    <a:pt x="107950" y="1644650"/>
                  </a:lnTo>
                  <a:lnTo>
                    <a:pt x="80517" y="1691639"/>
                  </a:lnTo>
                  <a:lnTo>
                    <a:pt x="80517" y="1744345"/>
                  </a:lnTo>
                  <a:lnTo>
                    <a:pt x="82828" y="1744345"/>
                  </a:lnTo>
                  <a:lnTo>
                    <a:pt x="128650" y="1665858"/>
                  </a:lnTo>
                  <a:lnTo>
                    <a:pt x="132587" y="1659001"/>
                  </a:lnTo>
                  <a:lnTo>
                    <a:pt x="130301" y="1650238"/>
                  </a:lnTo>
                  <a:lnTo>
                    <a:pt x="123443" y="1646301"/>
                  </a:lnTo>
                  <a:lnTo>
                    <a:pt x="116712" y="1642237"/>
                  </a:lnTo>
                  <a:close/>
                </a:path>
                <a:path w="132714" h="1772920">
                  <a:moveTo>
                    <a:pt x="66293" y="1716004"/>
                  </a:moveTo>
                  <a:lnTo>
                    <a:pt x="53975" y="1737105"/>
                  </a:lnTo>
                  <a:lnTo>
                    <a:pt x="78612" y="1737105"/>
                  </a:lnTo>
                  <a:lnTo>
                    <a:pt x="66293" y="1716004"/>
                  </a:lnTo>
                  <a:close/>
                </a:path>
                <a:path w="132714" h="1772920">
                  <a:moveTo>
                    <a:pt x="80517" y="1691639"/>
                  </a:moveTo>
                  <a:lnTo>
                    <a:pt x="66293" y="1716004"/>
                  </a:lnTo>
                  <a:lnTo>
                    <a:pt x="78612" y="1737105"/>
                  </a:lnTo>
                  <a:lnTo>
                    <a:pt x="80517" y="1737105"/>
                  </a:lnTo>
                  <a:lnTo>
                    <a:pt x="80517" y="1691639"/>
                  </a:lnTo>
                  <a:close/>
                </a:path>
                <a:path w="132714" h="1772920">
                  <a:moveTo>
                    <a:pt x="80517" y="0"/>
                  </a:moveTo>
                  <a:lnTo>
                    <a:pt x="51942" y="0"/>
                  </a:lnTo>
                  <a:lnTo>
                    <a:pt x="51942" y="1691421"/>
                  </a:lnTo>
                  <a:lnTo>
                    <a:pt x="66293" y="1716004"/>
                  </a:lnTo>
                  <a:lnTo>
                    <a:pt x="80517" y="1691639"/>
                  </a:lnTo>
                  <a:lnTo>
                    <a:pt x="8051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7" name="object 4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0744" y="5202884"/>
              <a:ext cx="704113" cy="356666"/>
            </a:xfrm>
            <a:prstGeom prst="rect">
              <a:avLst/>
            </a:prstGeom>
          </p:spPr>
        </p:pic>
        <p:sp>
          <p:nvSpPr>
            <p:cNvPr id="48" name="object 48" descr=""/>
            <p:cNvSpPr/>
            <p:nvPr/>
          </p:nvSpPr>
          <p:spPr>
            <a:xfrm>
              <a:off x="5343779" y="5289803"/>
              <a:ext cx="476250" cy="132715"/>
            </a:xfrm>
            <a:custGeom>
              <a:avLst/>
              <a:gdLst/>
              <a:ahLst/>
              <a:cxnLst/>
              <a:rect l="l" t="t" r="r" b="b"/>
              <a:pathLst>
                <a:path w="476250" h="132714">
                  <a:moveTo>
                    <a:pt x="113792" y="0"/>
                  </a:moveTo>
                  <a:lnTo>
                    <a:pt x="0" y="66294"/>
                  </a:lnTo>
                  <a:lnTo>
                    <a:pt x="113792" y="132588"/>
                  </a:lnTo>
                  <a:lnTo>
                    <a:pt x="122555" y="130302"/>
                  </a:lnTo>
                  <a:lnTo>
                    <a:pt x="126492" y="123444"/>
                  </a:lnTo>
                  <a:lnTo>
                    <a:pt x="130429" y="116713"/>
                  </a:lnTo>
                  <a:lnTo>
                    <a:pt x="128143" y="107950"/>
                  </a:lnTo>
                  <a:lnTo>
                    <a:pt x="81033" y="80518"/>
                  </a:lnTo>
                  <a:lnTo>
                    <a:pt x="28448" y="80518"/>
                  </a:lnTo>
                  <a:lnTo>
                    <a:pt x="28448" y="51943"/>
                  </a:lnTo>
                  <a:lnTo>
                    <a:pt x="81250" y="51943"/>
                  </a:lnTo>
                  <a:lnTo>
                    <a:pt x="128143" y="24638"/>
                  </a:lnTo>
                  <a:lnTo>
                    <a:pt x="130429" y="15875"/>
                  </a:lnTo>
                  <a:lnTo>
                    <a:pt x="126492" y="9144"/>
                  </a:lnTo>
                  <a:lnTo>
                    <a:pt x="122555" y="2286"/>
                  </a:lnTo>
                  <a:lnTo>
                    <a:pt x="113792" y="0"/>
                  </a:lnTo>
                  <a:close/>
                </a:path>
                <a:path w="476250" h="132714">
                  <a:moveTo>
                    <a:pt x="81250" y="51943"/>
                  </a:moveTo>
                  <a:lnTo>
                    <a:pt x="28448" y="51943"/>
                  </a:lnTo>
                  <a:lnTo>
                    <a:pt x="28448" y="80518"/>
                  </a:lnTo>
                  <a:lnTo>
                    <a:pt x="81033" y="80518"/>
                  </a:lnTo>
                  <a:lnTo>
                    <a:pt x="77769" y="78613"/>
                  </a:lnTo>
                  <a:lnTo>
                    <a:pt x="35560" y="78613"/>
                  </a:lnTo>
                  <a:lnTo>
                    <a:pt x="35560" y="53975"/>
                  </a:lnTo>
                  <a:lnTo>
                    <a:pt x="77769" y="53975"/>
                  </a:lnTo>
                  <a:lnTo>
                    <a:pt x="81250" y="51943"/>
                  </a:lnTo>
                  <a:close/>
                </a:path>
                <a:path w="476250" h="132714">
                  <a:moveTo>
                    <a:pt x="475742" y="51943"/>
                  </a:moveTo>
                  <a:lnTo>
                    <a:pt x="81250" y="51943"/>
                  </a:lnTo>
                  <a:lnTo>
                    <a:pt x="56664" y="66294"/>
                  </a:lnTo>
                  <a:lnTo>
                    <a:pt x="81033" y="80518"/>
                  </a:lnTo>
                  <a:lnTo>
                    <a:pt x="475742" y="80518"/>
                  </a:lnTo>
                  <a:lnTo>
                    <a:pt x="475742" y="51943"/>
                  </a:lnTo>
                  <a:close/>
                </a:path>
                <a:path w="476250" h="132714">
                  <a:moveTo>
                    <a:pt x="35560" y="53975"/>
                  </a:moveTo>
                  <a:lnTo>
                    <a:pt x="35560" y="78613"/>
                  </a:lnTo>
                  <a:lnTo>
                    <a:pt x="56664" y="66294"/>
                  </a:lnTo>
                  <a:lnTo>
                    <a:pt x="35560" y="53975"/>
                  </a:lnTo>
                  <a:close/>
                </a:path>
                <a:path w="476250" h="132714">
                  <a:moveTo>
                    <a:pt x="56664" y="66294"/>
                  </a:moveTo>
                  <a:lnTo>
                    <a:pt x="35560" y="78613"/>
                  </a:lnTo>
                  <a:lnTo>
                    <a:pt x="77769" y="78613"/>
                  </a:lnTo>
                  <a:lnTo>
                    <a:pt x="56664" y="66294"/>
                  </a:lnTo>
                  <a:close/>
                </a:path>
                <a:path w="476250" h="132714">
                  <a:moveTo>
                    <a:pt x="77769" y="53975"/>
                  </a:moveTo>
                  <a:lnTo>
                    <a:pt x="35560" y="53975"/>
                  </a:lnTo>
                  <a:lnTo>
                    <a:pt x="56664" y="66294"/>
                  </a:lnTo>
                  <a:lnTo>
                    <a:pt x="77769" y="5397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9" name="object 49" descr=""/>
          <p:cNvSpPr txBox="1"/>
          <p:nvPr/>
        </p:nvSpPr>
        <p:spPr>
          <a:xfrm>
            <a:off x="228396" y="6333845"/>
            <a:ext cx="23755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latin typeface="Calibri"/>
                <a:cs typeface="Calibri"/>
              </a:rPr>
              <a:t>Prepared</a:t>
            </a:r>
            <a:r>
              <a:rPr dirty="0" sz="1600" spc="-3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by</a:t>
            </a:r>
            <a:r>
              <a:rPr dirty="0" sz="1600" spc="-25" b="1">
                <a:latin typeface="Calibri"/>
                <a:cs typeface="Calibri"/>
              </a:rPr>
              <a:t> </a:t>
            </a:r>
            <a:r>
              <a:rPr dirty="0" sz="1600" spc="-40" b="1">
                <a:latin typeface="Calibri"/>
                <a:cs typeface="Calibri"/>
              </a:rPr>
              <a:t>Dr.</a:t>
            </a:r>
            <a:r>
              <a:rPr dirty="0" sz="1600" spc="-1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Emad</a:t>
            </a:r>
            <a:r>
              <a:rPr dirty="0" sz="1600" spc="-40" b="1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0455" cy="8356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dirty="0" sz="2800" spc="-10">
                <a:solidFill>
                  <a:srgbClr val="FF0000"/>
                </a:solidFill>
              </a:rPr>
              <a:t>Example(2)</a:t>
            </a:r>
            <a:endParaRPr sz="2800"/>
          </a:p>
          <a:p>
            <a:pPr marL="12700">
              <a:lnSpc>
                <a:spcPts val="3190"/>
              </a:lnSpc>
            </a:pPr>
            <a:r>
              <a:rPr dirty="0" sz="2800"/>
              <a:t>Given</a:t>
            </a:r>
            <a:r>
              <a:rPr dirty="0" sz="2800" spc="-75"/>
              <a:t> </a:t>
            </a:r>
            <a:r>
              <a:rPr dirty="0" sz="2800"/>
              <a:t>the</a:t>
            </a:r>
            <a:r>
              <a:rPr dirty="0" sz="2800" spc="-85"/>
              <a:t> </a:t>
            </a:r>
            <a:r>
              <a:rPr dirty="0" sz="2800"/>
              <a:t>following</a:t>
            </a:r>
            <a:r>
              <a:rPr dirty="0" sz="2800" spc="-85"/>
              <a:t> </a:t>
            </a:r>
            <a:r>
              <a:rPr dirty="0" sz="2800"/>
              <a:t>trial</a:t>
            </a:r>
            <a:r>
              <a:rPr dirty="0" sz="2800" spc="-70"/>
              <a:t> </a:t>
            </a:r>
            <a:r>
              <a:rPr dirty="0" sz="2800" spc="-10"/>
              <a:t>balance:</a:t>
            </a:r>
            <a:endParaRPr sz="2800"/>
          </a:p>
        </p:txBody>
      </p:sp>
      <p:grpSp>
        <p:nvGrpSpPr>
          <p:cNvPr id="3" name="object 3" descr=""/>
          <p:cNvGrpSpPr/>
          <p:nvPr/>
        </p:nvGrpSpPr>
        <p:grpSpPr>
          <a:xfrm>
            <a:off x="1569466" y="1304289"/>
            <a:ext cx="6623050" cy="5375910"/>
            <a:chOff x="1569466" y="1304289"/>
            <a:chExt cx="6623050" cy="5375910"/>
          </a:xfrm>
        </p:grpSpPr>
        <p:sp>
          <p:nvSpPr>
            <p:cNvPr id="4" name="object 4" descr=""/>
            <p:cNvSpPr/>
            <p:nvPr/>
          </p:nvSpPr>
          <p:spPr>
            <a:xfrm>
              <a:off x="1620266" y="1355089"/>
              <a:ext cx="6572250" cy="5325110"/>
            </a:xfrm>
            <a:custGeom>
              <a:avLst/>
              <a:gdLst/>
              <a:ahLst/>
              <a:cxnLst/>
              <a:rect l="l" t="t" r="r" b="b"/>
              <a:pathLst>
                <a:path w="6572250" h="5325109">
                  <a:moveTo>
                    <a:pt x="6571996" y="0"/>
                  </a:moveTo>
                  <a:lnTo>
                    <a:pt x="6514846" y="0"/>
                  </a:lnTo>
                  <a:lnTo>
                    <a:pt x="6514846" y="6350"/>
                  </a:lnTo>
                  <a:lnTo>
                    <a:pt x="6514846" y="12700"/>
                  </a:lnTo>
                  <a:lnTo>
                    <a:pt x="6514846" y="5267960"/>
                  </a:lnTo>
                  <a:lnTo>
                    <a:pt x="12700" y="5267960"/>
                  </a:lnTo>
                  <a:lnTo>
                    <a:pt x="6350" y="5267960"/>
                  </a:lnTo>
                  <a:lnTo>
                    <a:pt x="0" y="5267960"/>
                  </a:lnTo>
                  <a:lnTo>
                    <a:pt x="0" y="5312410"/>
                  </a:lnTo>
                  <a:lnTo>
                    <a:pt x="0" y="5325110"/>
                  </a:lnTo>
                  <a:lnTo>
                    <a:pt x="6571996" y="5325110"/>
                  </a:lnTo>
                  <a:lnTo>
                    <a:pt x="6571996" y="5312410"/>
                  </a:lnTo>
                  <a:lnTo>
                    <a:pt x="6571996" y="12700"/>
                  </a:lnTo>
                  <a:lnTo>
                    <a:pt x="65719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6559296" y="0"/>
                  </a:moveTo>
                  <a:lnTo>
                    <a:pt x="0" y="0"/>
                  </a:lnTo>
                  <a:lnTo>
                    <a:pt x="0" y="5312664"/>
                  </a:lnTo>
                  <a:lnTo>
                    <a:pt x="6559296" y="5312664"/>
                  </a:lnTo>
                  <a:lnTo>
                    <a:pt x="6559296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0" y="5312664"/>
                  </a:moveTo>
                  <a:lnTo>
                    <a:pt x="6559296" y="5312664"/>
                  </a:lnTo>
                  <a:lnTo>
                    <a:pt x="6559296" y="0"/>
                  </a:lnTo>
                  <a:lnTo>
                    <a:pt x="0" y="0"/>
                  </a:lnTo>
                  <a:lnTo>
                    <a:pt x="0" y="5312664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7" name="object 7" descr=""/>
          <p:cNvGraphicFramePr>
            <a:graphicFrameLocks noGrp="1"/>
          </p:cNvGraphicFramePr>
          <p:nvPr/>
        </p:nvGraphicFramePr>
        <p:xfrm>
          <a:off x="1733676" y="2380964"/>
          <a:ext cx="6358255" cy="3651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19145"/>
                <a:gridCol w="1443989"/>
                <a:gridCol w="1517650"/>
              </a:tblGrid>
              <a:tr h="2425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581660" marR="3175">
                        <a:lnSpc>
                          <a:spcPts val="1814"/>
                        </a:lnSpc>
                      </a:pPr>
                      <a:r>
                        <a:rPr dirty="0" u="sng" sz="1650" spc="-10" b="1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Debits</a:t>
                      </a:r>
                      <a:r>
                        <a:rPr dirty="0" u="sng" sz="1650" spc="500" b="1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814"/>
                        </a:lnSpc>
                      </a:pPr>
                      <a:r>
                        <a:rPr dirty="0" u="sng" sz="1650" spc="-10" b="1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Credits</a:t>
                      </a:r>
                      <a:r>
                        <a:rPr dirty="0" u="sng" sz="1650" spc="500" b="1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35585">
                <a:tc>
                  <a:txBody>
                    <a:bodyPr/>
                    <a:lstStyle/>
                    <a:p>
                      <a:pPr marL="31750">
                        <a:lnSpc>
                          <a:spcPts val="1760"/>
                        </a:lnSpc>
                      </a:pPr>
                      <a:r>
                        <a:rPr dirty="0" sz="1600" spc="-2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145">
                        <a:lnSpc>
                          <a:spcPts val="1760"/>
                        </a:lnSpc>
                        <a:tabLst>
                          <a:tab pos="473075" algn="l"/>
                        </a:tabLst>
                      </a:pPr>
                      <a:r>
                        <a:rPr dirty="0" sz="1600" spc="-5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4,350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5110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1600" spc="-1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25"/>
                        </a:lnSpc>
                      </a:pPr>
                      <a:r>
                        <a:rPr dirty="0" sz="1600" spc="-5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5745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145">
                        <a:lnSpc>
                          <a:spcPts val="1835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9,720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Prepaid</a:t>
                      </a:r>
                      <a:r>
                        <a:rPr dirty="0" sz="1600" spc="-6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Insurance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145">
                        <a:lnSpc>
                          <a:spcPts val="1825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37465">
                        <a:lnSpc>
                          <a:spcPts val="1830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26,000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1600" spc="-1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07645">
                        <a:lnSpc>
                          <a:spcPts val="1820"/>
                        </a:lnSpc>
                        <a:tabLst>
                          <a:tab pos="474980" algn="l"/>
                        </a:tabLst>
                      </a:pPr>
                      <a:r>
                        <a:rPr dirty="0" sz="1600" spc="-5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6,200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5110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Unearned</a:t>
                      </a:r>
                      <a:r>
                        <a:rPr dirty="0" sz="1600" spc="-7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dirty="0" sz="1600" spc="-4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07645">
                        <a:lnSpc>
                          <a:spcPts val="1835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35585">
                <a:tc>
                  <a:txBody>
                    <a:bodyPr/>
                    <a:lstStyle/>
                    <a:p>
                      <a:pPr marL="31750">
                        <a:lnSpc>
                          <a:spcPts val="1755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C.</a:t>
                      </a:r>
                      <a:r>
                        <a:rPr dirty="0" sz="1600" spc="-5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2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Taylor,</a:t>
                      </a:r>
                      <a:r>
                        <a:rPr dirty="0" sz="1600" spc="-2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31140">
                        <a:lnSpc>
                          <a:spcPts val="1755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497840">
                <a:tc>
                  <a:txBody>
                    <a:bodyPr/>
                    <a:lstStyle/>
                    <a:p>
                      <a:pPr marL="31750" marR="1232535">
                        <a:lnSpc>
                          <a:spcPct val="100000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dirty="0" sz="1600" spc="-4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Withdrawals </a:t>
                      </a: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dirty="0" sz="1600" spc="-5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dirty="0" sz="1600" spc="-2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r" marR="207645">
                        <a:lnSpc>
                          <a:spcPts val="1905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5,800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solidFill>
                      <a:srgbClr val="F6E9B4"/>
                    </a:solidFill>
                  </a:tcPr>
                </a:tc>
              </a:tr>
              <a:tr h="245110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Rental</a:t>
                      </a:r>
                      <a:r>
                        <a:rPr dirty="0" sz="1600" spc="-4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84150">
                        <a:lnSpc>
                          <a:spcPts val="1830"/>
                        </a:lnSpc>
                      </a:pPr>
                      <a:r>
                        <a:rPr dirty="0" sz="1600" spc="-2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31750">
                        <a:lnSpc>
                          <a:spcPts val="1850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dirty="0" sz="1600" spc="-8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145">
                        <a:lnSpc>
                          <a:spcPts val="1850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36854">
                <a:tc>
                  <a:txBody>
                    <a:bodyPr/>
                    <a:lstStyle/>
                    <a:p>
                      <a:pPr marL="31750">
                        <a:lnSpc>
                          <a:spcPts val="1770"/>
                        </a:lnSpc>
                      </a:pP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dirty="0" sz="1600" spc="-4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145">
                        <a:lnSpc>
                          <a:spcPts val="1770"/>
                        </a:lnSpc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</a:tr>
              <a:tr h="241935">
                <a:tc gridSpan="3">
                  <a:txBody>
                    <a:bodyPr/>
                    <a:lstStyle/>
                    <a:p>
                      <a:pPr marL="31750">
                        <a:lnSpc>
                          <a:spcPts val="1805"/>
                        </a:lnSpc>
                        <a:tabLst>
                          <a:tab pos="3622675" algn="l"/>
                          <a:tab pos="4420870" algn="l"/>
                          <a:tab pos="6271895" algn="l"/>
                        </a:tabLst>
                      </a:pPr>
                      <a:r>
                        <a:rPr dirty="0" sz="1600" spc="-1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Utilities</a:t>
                      </a:r>
                      <a:r>
                        <a:rPr dirty="0" sz="1600" spc="4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600" spc="-5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</a:t>
                      </a:r>
                      <a:r>
                        <a:rPr dirty="0" sz="1600" b="1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	</a:t>
                      </a:r>
                      <a:r>
                        <a:rPr dirty="0" u="sng" sz="1600" b="1">
                          <a:solidFill>
                            <a:srgbClr val="6633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600" spc="-10" b="1">
                          <a:solidFill>
                            <a:srgbClr val="6633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</a:t>
                      </a:r>
                      <a:r>
                        <a:rPr dirty="0" u="sng" sz="1600" b="1">
                          <a:solidFill>
                            <a:srgbClr val="6633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6E9B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8" name="object 8" descr=""/>
          <p:cNvSpPr txBox="1"/>
          <p:nvPr/>
        </p:nvSpPr>
        <p:spPr>
          <a:xfrm>
            <a:off x="1752726" y="6022035"/>
            <a:ext cx="49339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25" b="1">
                <a:solidFill>
                  <a:srgbClr val="663300"/>
                </a:solidFill>
                <a:latin typeface="Arial"/>
                <a:cs typeface="Arial"/>
              </a:rPr>
              <a:t>Total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344033" y="6029350"/>
            <a:ext cx="26746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87045" algn="l"/>
                <a:tab pos="1462405" algn="l"/>
                <a:tab pos="1802130" algn="l"/>
                <a:tab pos="2661285" algn="l"/>
              </a:tabLst>
            </a:pPr>
            <a:r>
              <a:rPr dirty="0" u="dbl" baseline="1736" sz="2400" spc="120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 </a:t>
            </a:r>
            <a:r>
              <a:rPr dirty="0" u="dbl" baseline="1736" sz="2400" spc="-75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</a:t>
            </a:r>
            <a:r>
              <a:rPr dirty="0" u="dbl" baseline="1736" sz="2400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dbl" baseline="1736" sz="2400" spc="-15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45,300</a:t>
            </a:r>
            <a:r>
              <a:rPr dirty="0" u="dbl" baseline="1736" sz="2400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dbl" baseline="1736" sz="2400" spc="-75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</a:t>
            </a:r>
            <a:r>
              <a:rPr dirty="0" u="dbl" baseline="1736" sz="2400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dbl" sz="1600" spc="-10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45,300</a:t>
            </a:r>
            <a:r>
              <a:rPr dirty="0" u="dbl" sz="1600" b="1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777234" y="1494307"/>
            <a:ext cx="1844039" cy="782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0660" marR="381635" indent="19050">
              <a:lnSpc>
                <a:spcPct val="104700"/>
              </a:lnSpc>
              <a:spcBef>
                <a:spcPts val="100"/>
              </a:spcBef>
            </a:pPr>
            <a:r>
              <a:rPr dirty="0" sz="1600" spc="-10" b="1">
                <a:latin typeface="Arial"/>
                <a:cs typeface="Arial"/>
              </a:rPr>
              <a:t>FastForward </a:t>
            </a:r>
            <a:r>
              <a:rPr dirty="0" sz="1600" b="1">
                <a:latin typeface="Arial"/>
                <a:cs typeface="Arial"/>
              </a:rPr>
              <a:t>Trial</a:t>
            </a:r>
            <a:r>
              <a:rPr dirty="0" sz="1600" spc="-105" b="1">
                <a:latin typeface="Arial"/>
                <a:cs typeface="Arial"/>
              </a:rPr>
              <a:t> </a:t>
            </a:r>
            <a:r>
              <a:rPr dirty="0" sz="1600" spc="-10" b="1">
                <a:latin typeface="Arial"/>
                <a:cs typeface="Arial"/>
              </a:rPr>
              <a:t>Balance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1600" b="1">
                <a:latin typeface="Arial"/>
                <a:cs typeface="Arial"/>
              </a:rPr>
              <a:t>December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b="1">
                <a:latin typeface="Arial"/>
                <a:cs typeface="Arial"/>
              </a:rPr>
              <a:t>31,</a:t>
            </a:r>
            <a:r>
              <a:rPr dirty="0" sz="1600" spc="-60" b="1">
                <a:latin typeface="Arial"/>
                <a:cs typeface="Arial"/>
              </a:rPr>
              <a:t> </a:t>
            </a:r>
            <a:r>
              <a:rPr dirty="0" sz="1600" spc="-20" b="1">
                <a:latin typeface="Arial"/>
                <a:cs typeface="Arial"/>
              </a:rPr>
              <a:t>2011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264397" y="2831566"/>
            <a:ext cx="3709670" cy="2378710"/>
          </a:xfrm>
          <a:prstGeom prst="rect">
            <a:avLst/>
          </a:prstGeom>
        </p:spPr>
        <p:txBody>
          <a:bodyPr wrap="square" lIns="0" tIns="1828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dirty="0" u="sng" sz="20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</a:tabLst>
            </a:pPr>
            <a:r>
              <a:rPr dirty="0" sz="2000" b="1">
                <a:latin typeface="Times New Roman"/>
                <a:cs typeface="Times New Roman"/>
              </a:rPr>
              <a:t>Prepare</a:t>
            </a:r>
            <a:r>
              <a:rPr dirty="0" sz="2000" spc="-2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-2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income</a:t>
            </a:r>
            <a:r>
              <a:rPr dirty="0" sz="2000" spc="-20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5600" algn="l"/>
                <a:tab pos="1508760" algn="l"/>
                <a:tab pos="2134870" algn="l"/>
                <a:tab pos="3483610" algn="l"/>
              </a:tabLst>
            </a:pPr>
            <a:r>
              <a:rPr dirty="0" sz="2000" spc="-10" b="1">
                <a:latin typeface="Times New Roman"/>
                <a:cs typeface="Times New Roman"/>
              </a:rPr>
              <a:t>Prepare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statement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of </a:t>
            </a:r>
            <a:r>
              <a:rPr dirty="0" sz="2000" b="1">
                <a:latin typeface="Times New Roman"/>
                <a:cs typeface="Times New Roman"/>
              </a:rPr>
              <a:t>owner's</a:t>
            </a:r>
            <a:r>
              <a:rPr dirty="0" sz="2000" spc="5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1508760" algn="l"/>
                <a:tab pos="2134870" algn="l"/>
                <a:tab pos="3483610" algn="l"/>
              </a:tabLst>
            </a:pPr>
            <a:r>
              <a:rPr dirty="0" sz="2000" spc="-10" b="1">
                <a:latin typeface="Times New Roman"/>
                <a:cs typeface="Times New Roman"/>
              </a:rPr>
              <a:t>Prepare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statement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of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dirty="0" sz="2000" b="1">
                <a:latin typeface="Times New Roman"/>
                <a:cs typeface="Times New Roman"/>
              </a:rPr>
              <a:t>financial</a:t>
            </a:r>
            <a:r>
              <a:rPr dirty="0" sz="2000" spc="5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2752689" y="952765"/>
          <a:ext cx="6763384" cy="52470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6625"/>
                <a:gridCol w="1922145"/>
                <a:gridCol w="1270000"/>
              </a:tblGrid>
              <a:tr h="1087755">
                <a:tc gridSpan="3">
                  <a:txBody>
                    <a:bodyPr/>
                    <a:lstStyle/>
                    <a:p>
                      <a:pPr algn="ctr" marL="6350">
                        <a:lnSpc>
                          <a:spcPts val="2700"/>
                        </a:lnSpc>
                      </a:pPr>
                      <a:r>
                        <a:rPr dirty="0" sz="23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23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2300" spc="-6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Income</a:t>
                      </a:r>
                      <a:r>
                        <a:rPr dirty="0" sz="2300" spc="-6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endParaRPr sz="2300">
                        <a:latin typeface="Arial"/>
                        <a:cs typeface="Arial"/>
                      </a:endParaRPr>
                    </a:p>
                    <a:p>
                      <a:pPr algn="ctr" marL="825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2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3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2300" spc="-1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dirty="0" sz="2300" spc="-114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dirty="0" sz="2300" spc="-114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4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dirty="0" sz="23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dirty="0" sz="2300" spc="-5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64490">
                <a:tc>
                  <a:txBody>
                    <a:bodyPr/>
                    <a:lstStyle/>
                    <a:p>
                      <a:pPr marL="163830">
                        <a:lnSpc>
                          <a:spcPts val="2705"/>
                        </a:lnSpc>
                      </a:pPr>
                      <a:r>
                        <a:rPr dirty="0" sz="2300" spc="-10" b="1">
                          <a:latin typeface="Arial"/>
                          <a:cs typeface="Arial"/>
                        </a:rPr>
                        <a:t>Revenues: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</a:tr>
              <a:tr h="362585">
                <a:tc>
                  <a:txBody>
                    <a:bodyPr/>
                    <a:lstStyle/>
                    <a:p>
                      <a:pPr algn="ctr" marL="19050">
                        <a:lnSpc>
                          <a:spcPts val="2690"/>
                        </a:lnSpc>
                      </a:pPr>
                      <a:r>
                        <a:rPr dirty="0" sz="2300" spc="-40" b="1">
                          <a:latin typeface="Arial"/>
                          <a:cs typeface="Arial"/>
                        </a:rPr>
                        <a:t>Consulting</a:t>
                      </a:r>
                      <a:r>
                        <a:rPr dirty="0" sz="2300" spc="-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5310">
                        <a:lnSpc>
                          <a:spcPts val="2690"/>
                        </a:lnSpc>
                      </a:pPr>
                      <a:r>
                        <a:rPr dirty="0" sz="230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2300" spc="-16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5,800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21640">
                        <a:lnSpc>
                          <a:spcPts val="2690"/>
                        </a:lnSpc>
                      </a:pPr>
                      <a:r>
                        <a:rPr dirty="0" sz="2300" spc="-20" b="1">
                          <a:latin typeface="Arial"/>
                          <a:cs typeface="Arial"/>
                        </a:rPr>
                        <a:t>Rental</a:t>
                      </a:r>
                      <a:r>
                        <a:rPr dirty="0" sz="2300" spc="-114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34315">
                        <a:lnSpc>
                          <a:spcPts val="269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dirty="0" u="sng" sz="23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2300" spc="-2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</a:t>
                      </a:r>
                      <a:r>
                        <a:rPr dirty="0" u="sng" sz="23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dirty="0" sz="2300" spc="-10" b="1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2300" spc="-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revenues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47320">
                        <a:lnSpc>
                          <a:spcPts val="2755"/>
                        </a:lnSpc>
                      </a:pPr>
                      <a:r>
                        <a:rPr dirty="0" sz="230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2300" spc="-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6,100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marL="163830">
                        <a:lnSpc>
                          <a:spcPts val="2760"/>
                        </a:lnSpc>
                      </a:pPr>
                      <a:r>
                        <a:rPr dirty="0" sz="2300" spc="-10" b="1">
                          <a:latin typeface="Arial"/>
                          <a:cs typeface="Arial"/>
                        </a:rPr>
                        <a:t>Expenses: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dirty="0" sz="2300" b="1">
                          <a:latin typeface="Arial"/>
                          <a:cs typeface="Arial"/>
                        </a:rPr>
                        <a:t>Rent</a:t>
                      </a:r>
                      <a:r>
                        <a:rPr dirty="0" sz="2300" spc="-7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60"/>
                        </a:lnSpc>
                      </a:pPr>
                      <a:r>
                        <a:rPr dirty="0" sz="2300" spc="-10" b="1">
                          <a:latin typeface="Arial"/>
                          <a:cs typeface="Arial"/>
                        </a:rPr>
                        <a:t>1,000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dirty="0" sz="2300" spc="-40" b="1">
                          <a:latin typeface="Arial"/>
                          <a:cs typeface="Arial"/>
                        </a:rPr>
                        <a:t>Salaries</a:t>
                      </a:r>
                      <a:r>
                        <a:rPr dirty="0" sz="2300" spc="-9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55"/>
                        </a:lnSpc>
                      </a:pPr>
                      <a:r>
                        <a:rPr dirty="0" sz="2300" spc="-10" b="1">
                          <a:latin typeface="Arial"/>
                          <a:cs typeface="Arial"/>
                        </a:rPr>
                        <a:t>1,400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dirty="0" sz="2300" spc="-40" b="1">
                          <a:latin typeface="Arial"/>
                          <a:cs typeface="Arial"/>
                        </a:rPr>
                        <a:t>Utilities</a:t>
                      </a:r>
                      <a:r>
                        <a:rPr dirty="0" sz="23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34315">
                        <a:lnSpc>
                          <a:spcPts val="276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dirty="0" u="sng" sz="23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2300" spc="-2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</a:t>
                      </a:r>
                      <a:r>
                        <a:rPr dirty="0" u="sng" sz="23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368935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dirty="0" sz="2300" spc="-10" b="1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2300" spc="-1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expenses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47320">
                        <a:lnSpc>
                          <a:spcPts val="2760"/>
                        </a:lnSpc>
                      </a:pPr>
                      <a:r>
                        <a:rPr dirty="0" sz="2300" spc="-10" b="1">
                          <a:latin typeface="Arial"/>
                          <a:cs typeface="Arial"/>
                        </a:rPr>
                        <a:t>2,630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1638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300" b="1">
                          <a:latin typeface="Arial"/>
                          <a:cs typeface="Arial"/>
                        </a:rPr>
                        <a:t>Net</a:t>
                      </a:r>
                      <a:r>
                        <a:rPr dirty="0" sz="23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income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473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30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2300" spc="-1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00" spc="-10" b="1">
                          <a:latin typeface="Arial"/>
                          <a:cs typeface="Arial"/>
                        </a:rPr>
                        <a:t>3,470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250440">
              <a:lnSpc>
                <a:spcPct val="100000"/>
              </a:lnSpc>
              <a:spcBef>
                <a:spcPts val="105"/>
              </a:spcBef>
            </a:pPr>
            <a:r>
              <a:rPr dirty="0" sz="3200" spc="-50" b="0">
                <a:solidFill>
                  <a:srgbClr val="3668C4"/>
                </a:solidFill>
                <a:latin typeface="Arial MT"/>
                <a:cs typeface="Arial MT"/>
              </a:rPr>
              <a:t>STATEMENT</a:t>
            </a:r>
            <a:r>
              <a:rPr dirty="0" sz="3200" spc="-100" b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dirty="0" sz="3200" b="0">
                <a:solidFill>
                  <a:srgbClr val="3668C4"/>
                </a:solidFill>
                <a:latin typeface="Arial MT"/>
                <a:cs typeface="Arial MT"/>
              </a:rPr>
              <a:t>OF</a:t>
            </a:r>
            <a:r>
              <a:rPr dirty="0" sz="3200" spc="-35" b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dirty="0" sz="3200" b="0">
                <a:solidFill>
                  <a:srgbClr val="3668C4"/>
                </a:solidFill>
                <a:latin typeface="Arial MT"/>
                <a:cs typeface="Arial MT"/>
              </a:rPr>
              <a:t>OWNER'S</a:t>
            </a:r>
            <a:r>
              <a:rPr dirty="0" sz="3200" spc="-35" b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dirty="0" sz="3200" spc="-10" b="0">
                <a:solidFill>
                  <a:srgbClr val="3668C4"/>
                </a:solidFill>
                <a:latin typeface="Arial MT"/>
                <a:cs typeface="Arial MT"/>
              </a:rPr>
              <a:t>EQUITY</a:t>
            </a:r>
            <a:endParaRPr sz="3200">
              <a:latin typeface="Arial MT"/>
              <a:cs typeface="Arial MT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5794247" y="2081783"/>
            <a:ext cx="4607560" cy="4188460"/>
            <a:chOff x="5794247" y="2081783"/>
            <a:chExt cx="4607560" cy="4188460"/>
          </a:xfrm>
        </p:grpSpPr>
        <p:sp>
          <p:nvSpPr>
            <p:cNvPr id="4" name="object 4" descr=""/>
            <p:cNvSpPr/>
            <p:nvPr/>
          </p:nvSpPr>
          <p:spPr>
            <a:xfrm>
              <a:off x="5836919" y="2081783"/>
              <a:ext cx="4556760" cy="1727200"/>
            </a:xfrm>
            <a:custGeom>
              <a:avLst/>
              <a:gdLst/>
              <a:ahLst/>
              <a:cxnLst/>
              <a:rect l="l" t="t" r="r" b="b"/>
              <a:pathLst>
                <a:path w="4556759" h="1727200">
                  <a:moveTo>
                    <a:pt x="4556760" y="0"/>
                  </a:moveTo>
                  <a:lnTo>
                    <a:pt x="0" y="0"/>
                  </a:lnTo>
                  <a:lnTo>
                    <a:pt x="0" y="1726692"/>
                  </a:lnTo>
                  <a:lnTo>
                    <a:pt x="4556760" y="1726692"/>
                  </a:lnTo>
                  <a:lnTo>
                    <a:pt x="45567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007601" y="2928366"/>
              <a:ext cx="1393190" cy="3175"/>
            </a:xfrm>
            <a:custGeom>
              <a:avLst/>
              <a:gdLst/>
              <a:ahLst/>
              <a:cxnLst/>
              <a:rect l="l" t="t" r="r" b="b"/>
              <a:pathLst>
                <a:path w="1393190" h="3175">
                  <a:moveTo>
                    <a:pt x="0" y="0"/>
                  </a:moveTo>
                  <a:lnTo>
                    <a:pt x="1392936" y="3048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9006839" y="2927603"/>
              <a:ext cx="1393190" cy="20320"/>
            </a:xfrm>
            <a:custGeom>
              <a:avLst/>
              <a:gdLst/>
              <a:ahLst/>
              <a:cxnLst/>
              <a:rect l="l" t="t" r="r" b="b"/>
              <a:pathLst>
                <a:path w="1393190" h="20319">
                  <a:moveTo>
                    <a:pt x="1392936" y="0"/>
                  </a:moveTo>
                  <a:lnTo>
                    <a:pt x="0" y="0"/>
                  </a:lnTo>
                  <a:lnTo>
                    <a:pt x="0" y="19812"/>
                  </a:lnTo>
                  <a:lnTo>
                    <a:pt x="1392936" y="19812"/>
                  </a:lnTo>
                  <a:lnTo>
                    <a:pt x="139293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94247" y="2339339"/>
              <a:ext cx="4201667" cy="3930396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5820282" y="2492501"/>
              <a:ext cx="3972560" cy="3701415"/>
            </a:xfrm>
            <a:custGeom>
              <a:avLst/>
              <a:gdLst/>
              <a:ahLst/>
              <a:cxnLst/>
              <a:rect l="l" t="t" r="r" b="b"/>
              <a:pathLst>
                <a:path w="3972559" h="3701415">
                  <a:moveTo>
                    <a:pt x="3930683" y="38677"/>
                  </a:moveTo>
                  <a:lnTo>
                    <a:pt x="3903015" y="44914"/>
                  </a:lnTo>
                  <a:lnTo>
                    <a:pt x="0" y="3680485"/>
                  </a:lnTo>
                  <a:lnTo>
                    <a:pt x="19557" y="3701389"/>
                  </a:lnTo>
                  <a:lnTo>
                    <a:pt x="3922541" y="65781"/>
                  </a:lnTo>
                  <a:lnTo>
                    <a:pt x="3930683" y="38677"/>
                  </a:lnTo>
                  <a:close/>
                </a:path>
                <a:path w="3972559" h="3701415">
                  <a:moveTo>
                    <a:pt x="3969536" y="8762"/>
                  </a:moveTo>
                  <a:lnTo>
                    <a:pt x="3941825" y="8762"/>
                  </a:lnTo>
                  <a:lnTo>
                    <a:pt x="3961257" y="29718"/>
                  </a:lnTo>
                  <a:lnTo>
                    <a:pt x="3922541" y="65781"/>
                  </a:lnTo>
                  <a:lnTo>
                    <a:pt x="3909187" y="110236"/>
                  </a:lnTo>
                  <a:lnTo>
                    <a:pt x="3906900" y="117728"/>
                  </a:lnTo>
                  <a:lnTo>
                    <a:pt x="3911091" y="125730"/>
                  </a:lnTo>
                  <a:lnTo>
                    <a:pt x="3926205" y="130301"/>
                  </a:lnTo>
                  <a:lnTo>
                    <a:pt x="3934206" y="125984"/>
                  </a:lnTo>
                  <a:lnTo>
                    <a:pt x="3969536" y="8762"/>
                  </a:lnTo>
                  <a:close/>
                </a:path>
                <a:path w="3972559" h="3701415">
                  <a:moveTo>
                    <a:pt x="3947714" y="15112"/>
                  </a:moveTo>
                  <a:lnTo>
                    <a:pt x="3937762" y="15112"/>
                  </a:lnTo>
                  <a:lnTo>
                    <a:pt x="3954652" y="33274"/>
                  </a:lnTo>
                  <a:lnTo>
                    <a:pt x="3930683" y="38677"/>
                  </a:lnTo>
                  <a:lnTo>
                    <a:pt x="3922541" y="65781"/>
                  </a:lnTo>
                  <a:lnTo>
                    <a:pt x="3961257" y="29718"/>
                  </a:lnTo>
                  <a:lnTo>
                    <a:pt x="3947714" y="15112"/>
                  </a:lnTo>
                  <a:close/>
                </a:path>
                <a:path w="3972559" h="3701415">
                  <a:moveTo>
                    <a:pt x="3972178" y="0"/>
                  </a:moveTo>
                  <a:lnTo>
                    <a:pt x="3843782" y="28956"/>
                  </a:lnTo>
                  <a:lnTo>
                    <a:pt x="3838956" y="36575"/>
                  </a:lnTo>
                  <a:lnTo>
                    <a:pt x="3840734" y="44323"/>
                  </a:lnTo>
                  <a:lnTo>
                    <a:pt x="3842512" y="51943"/>
                  </a:lnTo>
                  <a:lnTo>
                    <a:pt x="3850132" y="56769"/>
                  </a:lnTo>
                  <a:lnTo>
                    <a:pt x="3903015" y="44914"/>
                  </a:lnTo>
                  <a:lnTo>
                    <a:pt x="3941825" y="8762"/>
                  </a:lnTo>
                  <a:lnTo>
                    <a:pt x="3969536" y="8762"/>
                  </a:lnTo>
                  <a:lnTo>
                    <a:pt x="3972178" y="0"/>
                  </a:lnTo>
                  <a:close/>
                </a:path>
                <a:path w="3972559" h="3701415">
                  <a:moveTo>
                    <a:pt x="3941825" y="8762"/>
                  </a:moveTo>
                  <a:lnTo>
                    <a:pt x="3903015" y="44914"/>
                  </a:lnTo>
                  <a:lnTo>
                    <a:pt x="3930683" y="38677"/>
                  </a:lnTo>
                  <a:lnTo>
                    <a:pt x="3937762" y="15112"/>
                  </a:lnTo>
                  <a:lnTo>
                    <a:pt x="3947714" y="15112"/>
                  </a:lnTo>
                  <a:lnTo>
                    <a:pt x="3941825" y="8762"/>
                  </a:lnTo>
                  <a:close/>
                </a:path>
                <a:path w="3972559" h="3701415">
                  <a:moveTo>
                    <a:pt x="3937762" y="15112"/>
                  </a:moveTo>
                  <a:lnTo>
                    <a:pt x="3930683" y="38677"/>
                  </a:lnTo>
                  <a:lnTo>
                    <a:pt x="3954652" y="33274"/>
                  </a:lnTo>
                  <a:lnTo>
                    <a:pt x="3937762" y="1511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9" name="object 9" descr=""/>
          <p:cNvGraphicFramePr>
            <a:graphicFrameLocks noGrp="1"/>
          </p:cNvGraphicFramePr>
          <p:nvPr/>
        </p:nvGraphicFramePr>
        <p:xfrm>
          <a:off x="5829172" y="1458467"/>
          <a:ext cx="4646930" cy="2345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9285"/>
                <a:gridCol w="1384935"/>
              </a:tblGrid>
              <a:tr h="624840">
                <a:tc gridSpan="2">
                  <a:txBody>
                    <a:bodyPr/>
                    <a:lstStyle/>
                    <a:p>
                      <a:pPr algn="ctr" marL="234950">
                        <a:lnSpc>
                          <a:spcPts val="1380"/>
                        </a:lnSpc>
                        <a:spcBef>
                          <a:spcPts val="195"/>
                        </a:spcBef>
                      </a:pPr>
                      <a:r>
                        <a:rPr dirty="0" sz="13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300">
                        <a:latin typeface="Arial"/>
                        <a:cs typeface="Arial"/>
                      </a:endParaRPr>
                    </a:p>
                    <a:p>
                      <a:pPr algn="ctr" marL="205104">
                        <a:lnSpc>
                          <a:spcPts val="1380"/>
                        </a:lnSpc>
                      </a:pP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r>
                        <a:rPr dirty="0" sz="1300" spc="-3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3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dirty="0" sz="1300" spc="-6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Equity</a:t>
                      </a:r>
                      <a:endParaRPr sz="1300">
                        <a:latin typeface="Arial"/>
                        <a:cs typeface="Arial"/>
                      </a:endParaRPr>
                    </a:p>
                    <a:p>
                      <a:pPr algn="ctr" marL="1504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3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3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dirty="0" sz="1300" spc="-3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dirty="0" sz="1300" spc="-1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dirty="0" sz="13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dirty="0" sz="13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B="0" marT="2476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6FC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71145">
                <a:tc>
                  <a:txBody>
                    <a:bodyPr/>
                    <a:lstStyle/>
                    <a:p>
                      <a:pPr marL="33337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500" b="1">
                          <a:latin typeface="Arial"/>
                          <a:cs typeface="Arial"/>
                        </a:rPr>
                        <a:t>C.</a:t>
                      </a:r>
                      <a:r>
                        <a:rPr dirty="0" sz="15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spc="-25" b="1">
                          <a:latin typeface="Arial"/>
                          <a:cs typeface="Arial"/>
                        </a:rPr>
                        <a:t>Taylor,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 Capital</a:t>
                      </a:r>
                      <a:r>
                        <a:rPr dirty="0" sz="15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spc="-10" b="1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35"/>
                        </a:spcBef>
                        <a:tabLst>
                          <a:tab pos="1029969" algn="l"/>
                        </a:tabLst>
                      </a:pPr>
                      <a:r>
                        <a:rPr dirty="0" sz="1500" spc="-5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500" spc="-50" b="1">
                          <a:latin typeface="Arial"/>
                          <a:cs typeface="Arial"/>
                        </a:rPr>
                        <a:t>-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84480">
                <a:tc>
                  <a:txBody>
                    <a:bodyPr/>
                    <a:lstStyle/>
                    <a:p>
                      <a:pPr algn="r" marR="22987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1500" b="1">
                          <a:latin typeface="Arial"/>
                          <a:cs typeface="Arial"/>
                        </a:rPr>
                        <a:t>Net</a:t>
                      </a:r>
                      <a:r>
                        <a:rPr dirty="0" sz="15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income</a:t>
                      </a:r>
                      <a:r>
                        <a:rPr dirty="0" sz="15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5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spc="-10" b="1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18415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marR="6223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1500" spc="-10" b="1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18415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84480">
                <a:tc>
                  <a:txBody>
                    <a:bodyPr/>
                    <a:lstStyle/>
                    <a:p>
                      <a:pPr algn="r" marR="24892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500" b="1">
                          <a:latin typeface="Arial"/>
                          <a:cs typeface="Arial"/>
                        </a:rPr>
                        <a:t>Plus:</a:t>
                      </a:r>
                      <a:r>
                        <a:rPr dirty="0" sz="15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spc="-10" b="1">
                          <a:latin typeface="Arial"/>
                          <a:cs typeface="Arial"/>
                        </a:rPr>
                        <a:t>Investments</a:t>
                      </a:r>
                      <a:r>
                        <a:rPr dirty="0" sz="15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by</a:t>
                      </a:r>
                      <a:r>
                        <a:rPr dirty="0" sz="1500" spc="-20" b="1">
                          <a:latin typeface="Arial"/>
                          <a:cs typeface="Arial"/>
                        </a:rPr>
                        <a:t> 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1778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marR="6540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500" spc="-10" b="1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1778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851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marR="6540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1500" spc="-10" b="1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18415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97815">
                <a:tc>
                  <a:txBody>
                    <a:bodyPr/>
                    <a:lstStyle/>
                    <a:p>
                      <a:pPr algn="r" marR="21336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500" b="1">
                          <a:latin typeface="Arial"/>
                          <a:cs typeface="Arial"/>
                        </a:rPr>
                        <a:t>Less:</a:t>
                      </a:r>
                      <a:r>
                        <a:rPr dirty="0" sz="15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Owner</a:t>
                      </a:r>
                      <a:r>
                        <a:rPr dirty="0" sz="15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spc="-10" b="1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1778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marR="55880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500" spc="-25" b="1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1778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815">
                <a:tc>
                  <a:txBody>
                    <a:bodyPr/>
                    <a:lstStyle/>
                    <a:p>
                      <a:pPr marL="377825">
                        <a:lnSpc>
                          <a:spcPct val="100000"/>
                        </a:lnSpc>
                      </a:pPr>
                      <a:r>
                        <a:rPr dirty="0" sz="1500" b="1">
                          <a:latin typeface="Arial"/>
                          <a:cs typeface="Arial"/>
                        </a:rPr>
                        <a:t>C.</a:t>
                      </a:r>
                      <a:r>
                        <a:rPr dirty="0" sz="15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spc="-25" b="1">
                          <a:latin typeface="Arial"/>
                          <a:cs typeface="Arial"/>
                        </a:rPr>
                        <a:t>Taylor,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 Capital,</a:t>
                      </a:r>
                      <a:r>
                        <a:rPr dirty="0" sz="15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00" spc="-10" b="1">
                          <a:latin typeface="Arial"/>
                          <a:cs typeface="Arial"/>
                        </a:rPr>
                        <a:t>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r" marR="65405">
                        <a:lnSpc>
                          <a:spcPct val="100000"/>
                        </a:lnSpc>
                        <a:tabLst>
                          <a:tab pos="523240" algn="l"/>
                        </a:tabLst>
                      </a:pPr>
                      <a:r>
                        <a:rPr dirty="0" sz="1500" spc="-5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15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500" spc="-10" b="1">
                          <a:latin typeface="Arial"/>
                          <a:cs typeface="Arial"/>
                        </a:rPr>
                        <a:t>33,270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object 10" descr=""/>
          <p:cNvGraphicFramePr>
            <a:graphicFrameLocks noGrp="1"/>
          </p:cNvGraphicFramePr>
          <p:nvPr/>
        </p:nvGraphicFramePr>
        <p:xfrm>
          <a:off x="2095499" y="4049267"/>
          <a:ext cx="3912235" cy="24822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4330"/>
                <a:gridCol w="1254125"/>
                <a:gridCol w="948690"/>
              </a:tblGrid>
              <a:tr h="514350">
                <a:tc gridSpan="3">
                  <a:txBody>
                    <a:bodyPr/>
                    <a:lstStyle/>
                    <a:p>
                      <a:pPr algn="ctr" marL="3175">
                        <a:lnSpc>
                          <a:spcPts val="1280"/>
                        </a:lnSpc>
                      </a:pPr>
                      <a:r>
                        <a:rPr dirty="0" sz="1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100" spc="-5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Income</a:t>
                      </a:r>
                      <a:r>
                        <a:rPr dirty="0" sz="11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algn="ctr" marL="635">
                        <a:lnSpc>
                          <a:spcPts val="1290"/>
                        </a:lnSpc>
                        <a:spcBef>
                          <a:spcPts val="35"/>
                        </a:spcBef>
                      </a:pPr>
                      <a:r>
                        <a:rPr dirty="0" sz="11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100" spc="-7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100" spc="-7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dirty="0" sz="1100" spc="-4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dirty="0" sz="1100" spc="-3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4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dirty="0" sz="11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dirty="0" sz="1100" spc="-3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2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2085">
                <a:tc>
                  <a:txBody>
                    <a:bodyPr/>
                    <a:lstStyle/>
                    <a:p>
                      <a:pPr marL="76835">
                        <a:lnSpc>
                          <a:spcPts val="1260"/>
                        </a:lnSpc>
                      </a:pPr>
                      <a:r>
                        <a:rPr dirty="0" sz="1100" spc="-10" b="1">
                          <a:latin typeface="Arial"/>
                          <a:cs typeface="Arial"/>
                        </a:rPr>
                        <a:t>Revenues: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marL="196850">
                        <a:lnSpc>
                          <a:spcPts val="1255"/>
                        </a:lnSpc>
                      </a:pPr>
                      <a:r>
                        <a:rPr dirty="0" sz="1100" spc="-40" b="1">
                          <a:latin typeface="Arial"/>
                          <a:cs typeface="Arial"/>
                        </a:rPr>
                        <a:t>Consulting</a:t>
                      </a:r>
                      <a:r>
                        <a:rPr dirty="0" sz="11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revenue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ts val="1255"/>
                        </a:lnSpc>
                        <a:tabLst>
                          <a:tab pos="729615" algn="l"/>
                        </a:tabLst>
                      </a:pPr>
                      <a:r>
                        <a:rPr dirty="0" sz="1100" spc="-5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11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5,800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dirty="0" sz="1100" spc="-30" b="1">
                          <a:latin typeface="Arial"/>
                          <a:cs typeface="Arial"/>
                        </a:rPr>
                        <a:t>Rental</a:t>
                      </a:r>
                      <a:r>
                        <a:rPr dirty="0" sz="11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revenue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05410">
                        <a:lnSpc>
                          <a:spcPts val="1275"/>
                        </a:lnSpc>
                        <a:tabLst>
                          <a:tab pos="653415" algn="l"/>
                        </a:tabLst>
                      </a:pPr>
                      <a:r>
                        <a:rPr dirty="0" u="sng" sz="11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100" spc="-2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</a:t>
                      </a:r>
                      <a:r>
                        <a:rPr dirty="0" u="sng" sz="1100" spc="5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dirty="0" sz="1100" spc="-25" b="1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1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revenues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66040">
                        <a:lnSpc>
                          <a:spcPts val="1305"/>
                        </a:lnSpc>
                        <a:tabLst>
                          <a:tab pos="459740" algn="l"/>
                        </a:tabLst>
                      </a:pPr>
                      <a:r>
                        <a:rPr dirty="0" sz="1100" spc="-5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11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6,100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marL="76835">
                        <a:lnSpc>
                          <a:spcPts val="1305"/>
                        </a:lnSpc>
                      </a:pPr>
                      <a:r>
                        <a:rPr dirty="0" sz="1100" spc="-10" b="1">
                          <a:latin typeface="Arial"/>
                          <a:cs typeface="Arial"/>
                        </a:rPr>
                        <a:t>Expenses: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dirty="0" sz="1100" spc="-20" b="1">
                          <a:latin typeface="Arial"/>
                          <a:cs typeface="Arial"/>
                        </a:rPr>
                        <a:t>Rent</a:t>
                      </a:r>
                      <a:r>
                        <a:rPr dirty="0" sz="11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expense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dirty="0" sz="1100" spc="-10" b="1">
                          <a:latin typeface="Arial"/>
                          <a:cs typeface="Arial"/>
                        </a:rPr>
                        <a:t>1,000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dirty="0" sz="1100" spc="-35" b="1">
                          <a:latin typeface="Arial"/>
                          <a:cs typeface="Arial"/>
                        </a:rPr>
                        <a:t>Salaries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expense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dirty="0" sz="1100" spc="-10" b="1">
                          <a:latin typeface="Arial"/>
                          <a:cs typeface="Arial"/>
                        </a:rPr>
                        <a:t>1,400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9705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dirty="0" sz="1100" spc="-35" b="1">
                          <a:latin typeface="Arial"/>
                          <a:cs typeface="Arial"/>
                        </a:rPr>
                        <a:t>Utilities</a:t>
                      </a:r>
                      <a:r>
                        <a:rPr dirty="0" sz="11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expense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05410">
                        <a:lnSpc>
                          <a:spcPts val="1305"/>
                        </a:lnSpc>
                        <a:tabLst>
                          <a:tab pos="653415" algn="l"/>
                        </a:tabLst>
                      </a:pPr>
                      <a:r>
                        <a:rPr dirty="0" u="sng" sz="11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	</a:t>
                      </a:r>
                      <a:r>
                        <a:rPr dirty="0" u="sng" sz="1100" spc="-25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</a:t>
                      </a:r>
                      <a:r>
                        <a:rPr dirty="0" u="sng" sz="1100" spc="500" b="1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</a:tr>
              <a:tr h="174625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dirty="0" sz="1100" spc="-25" b="1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1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expenses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66040">
                        <a:lnSpc>
                          <a:spcPts val="1275"/>
                        </a:lnSpc>
                      </a:pPr>
                      <a:r>
                        <a:rPr dirty="0" sz="1100" spc="-10" b="1">
                          <a:latin typeface="Arial"/>
                          <a:cs typeface="Arial"/>
                        </a:rPr>
                        <a:t>2,630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187960"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dirty="0" sz="1100" b="1">
                          <a:latin typeface="Arial"/>
                          <a:cs typeface="Arial"/>
                        </a:rPr>
                        <a:t>Net</a:t>
                      </a:r>
                      <a:r>
                        <a:rPr dirty="0" sz="11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income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66040">
                        <a:lnSpc>
                          <a:spcPct val="100000"/>
                        </a:lnSpc>
                        <a:spcBef>
                          <a:spcPts val="25"/>
                        </a:spcBef>
                        <a:tabLst>
                          <a:tab pos="459740" algn="l"/>
                        </a:tabLst>
                      </a:pPr>
                      <a:r>
                        <a:rPr dirty="0" sz="1100" spc="-50" b="1">
                          <a:latin typeface="Arial"/>
                          <a:cs typeface="Arial"/>
                        </a:rPr>
                        <a:t>$</a:t>
                      </a:r>
                      <a:r>
                        <a:rPr dirty="0" sz="1100" b="1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100" spc="-10" b="1">
                          <a:latin typeface="Arial"/>
                          <a:cs typeface="Arial"/>
                        </a:rPr>
                        <a:t>3,470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B="0" marT="3175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187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17192" y="2165604"/>
            <a:ext cx="3836670" cy="1229106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2250694" y="2314701"/>
            <a:ext cx="3134995" cy="6965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8975" y="679145"/>
            <a:ext cx="320230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0">
                <a:solidFill>
                  <a:srgbClr val="3668C4"/>
                </a:solidFill>
                <a:latin typeface="Arial MT"/>
                <a:cs typeface="Arial MT"/>
              </a:rPr>
              <a:t>B</a:t>
            </a:r>
            <a:r>
              <a:rPr dirty="0" sz="2850" b="0">
                <a:solidFill>
                  <a:srgbClr val="3668C4"/>
                </a:solidFill>
                <a:latin typeface="Arial MT"/>
                <a:cs typeface="Arial MT"/>
              </a:rPr>
              <a:t>ALANCE</a:t>
            </a:r>
            <a:r>
              <a:rPr dirty="0" sz="2850" spc="204" b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dirty="0" sz="3600" spc="-10" b="0">
                <a:solidFill>
                  <a:srgbClr val="3668C4"/>
                </a:solidFill>
                <a:latin typeface="Arial MT"/>
                <a:cs typeface="Arial MT"/>
              </a:rPr>
              <a:t>S</a:t>
            </a:r>
            <a:r>
              <a:rPr dirty="0" sz="2850" spc="-10" b="0">
                <a:solidFill>
                  <a:srgbClr val="3668C4"/>
                </a:solidFill>
                <a:latin typeface="Arial MT"/>
                <a:cs typeface="Arial MT"/>
              </a:rPr>
              <a:t>HEET</a:t>
            </a:r>
            <a:endParaRPr sz="2850">
              <a:latin typeface="Arial MT"/>
              <a:cs typeface="Arial MT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5768692" y="1539850"/>
            <a:ext cx="4980940" cy="5041265"/>
            <a:chOff x="5768692" y="1539850"/>
            <a:chExt cx="4980940" cy="5041265"/>
          </a:xfrm>
        </p:grpSpPr>
        <p:sp>
          <p:nvSpPr>
            <p:cNvPr id="4" name="object 4" descr=""/>
            <p:cNvSpPr/>
            <p:nvPr/>
          </p:nvSpPr>
          <p:spPr>
            <a:xfrm>
              <a:off x="5768692" y="1539850"/>
              <a:ext cx="4980305" cy="793750"/>
            </a:xfrm>
            <a:custGeom>
              <a:avLst/>
              <a:gdLst/>
              <a:ahLst/>
              <a:cxnLst/>
              <a:rect l="l" t="t" r="r" b="b"/>
              <a:pathLst>
                <a:path w="4980305" h="793750">
                  <a:moveTo>
                    <a:pt x="0" y="793315"/>
                  </a:moveTo>
                  <a:lnTo>
                    <a:pt x="4980075" y="793315"/>
                  </a:lnTo>
                  <a:lnTo>
                    <a:pt x="4980075" y="0"/>
                  </a:lnTo>
                  <a:lnTo>
                    <a:pt x="0" y="0"/>
                  </a:lnTo>
                  <a:lnTo>
                    <a:pt x="0" y="793315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5768683" y="2333167"/>
              <a:ext cx="4980940" cy="4247515"/>
            </a:xfrm>
            <a:custGeom>
              <a:avLst/>
              <a:gdLst/>
              <a:ahLst/>
              <a:cxnLst/>
              <a:rect l="l" t="t" r="r" b="b"/>
              <a:pathLst>
                <a:path w="4980940" h="4247515">
                  <a:moveTo>
                    <a:pt x="4980394" y="3082899"/>
                  </a:moveTo>
                  <a:lnTo>
                    <a:pt x="4980076" y="3082899"/>
                  </a:lnTo>
                  <a:lnTo>
                    <a:pt x="4980076" y="0"/>
                  </a:lnTo>
                  <a:lnTo>
                    <a:pt x="0" y="0"/>
                  </a:lnTo>
                  <a:lnTo>
                    <a:pt x="0" y="3095663"/>
                  </a:lnTo>
                  <a:lnTo>
                    <a:pt x="3006153" y="3095663"/>
                  </a:lnTo>
                  <a:lnTo>
                    <a:pt x="3006153" y="3287623"/>
                  </a:lnTo>
                  <a:lnTo>
                    <a:pt x="0" y="3287623"/>
                  </a:lnTo>
                  <a:lnTo>
                    <a:pt x="0" y="4247375"/>
                  </a:lnTo>
                  <a:lnTo>
                    <a:pt x="4980076" y="4247375"/>
                  </a:lnTo>
                  <a:lnTo>
                    <a:pt x="4980076" y="3300374"/>
                  </a:lnTo>
                  <a:lnTo>
                    <a:pt x="4980394" y="3300374"/>
                  </a:lnTo>
                  <a:lnTo>
                    <a:pt x="4980394" y="30828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6925795" y="2320466"/>
            <a:ext cx="698500" cy="2863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700" spc="-45" b="1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076182" y="2589090"/>
            <a:ext cx="144780" cy="2863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700" spc="-50" b="1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805872" y="2589090"/>
            <a:ext cx="661035" cy="111823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5095">
              <a:lnSpc>
                <a:spcPct val="100000"/>
              </a:lnSpc>
              <a:spcBef>
                <a:spcPts val="110"/>
              </a:spcBef>
            </a:pPr>
            <a:r>
              <a:rPr dirty="0" sz="1700" spc="-30" b="1">
                <a:latin typeface="Arial"/>
                <a:cs typeface="Arial"/>
              </a:rPr>
              <a:t>4,350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75"/>
              </a:spcBef>
            </a:pPr>
            <a:r>
              <a:rPr dirty="0" sz="1700" spc="-30" b="1">
                <a:latin typeface="Arial"/>
                <a:cs typeface="Arial"/>
              </a:rPr>
              <a:t>9,720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180"/>
              </a:spcBef>
            </a:pPr>
            <a:r>
              <a:rPr dirty="0" sz="1700" spc="-30" b="1">
                <a:latin typeface="Arial"/>
                <a:cs typeface="Arial"/>
              </a:rPr>
              <a:t>2,400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dirty="0" sz="1700" spc="-35" b="1">
                <a:latin typeface="Arial"/>
                <a:cs typeface="Arial"/>
              </a:rPr>
              <a:t>26,000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805872" y="3701868"/>
            <a:ext cx="661035" cy="2863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700" spc="-35" b="1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076183" y="3701868"/>
            <a:ext cx="144780" cy="2863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700" spc="-50" b="1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076183" y="4290479"/>
            <a:ext cx="144780" cy="2863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700" spc="-50" b="1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9918775" y="4270168"/>
            <a:ext cx="547370" cy="588010"/>
          </a:xfrm>
          <a:prstGeom prst="rect">
            <a:avLst/>
          </a:prstGeom>
        </p:spPr>
        <p:txBody>
          <a:bodyPr wrap="square" lIns="0" tIns="342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dirty="0" sz="1700" spc="-30" b="1">
                <a:latin typeface="Arial"/>
                <a:cs typeface="Arial"/>
              </a:rPr>
              <a:t>6,200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dirty="0" sz="1700" spc="-30" b="1">
                <a:latin typeface="Arial"/>
                <a:cs typeface="Arial"/>
              </a:rPr>
              <a:t>3,000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9918775" y="4853568"/>
            <a:ext cx="547370" cy="2863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700" spc="-30" b="1">
                <a:latin typeface="Arial"/>
                <a:cs typeface="Arial"/>
              </a:rPr>
              <a:t>9,200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869418" y="2589090"/>
            <a:ext cx="1880235" cy="2832735"/>
          </a:xfrm>
          <a:prstGeom prst="rect">
            <a:avLst/>
          </a:prstGeom>
        </p:spPr>
        <p:txBody>
          <a:bodyPr wrap="square" lIns="0" tIns="4445" rIns="0" bIns="0" rtlCol="0" vert="horz">
            <a:spAutoFit/>
          </a:bodyPr>
          <a:lstStyle/>
          <a:p>
            <a:pPr marL="12700" marR="1010285">
              <a:lnSpc>
                <a:spcPct val="103600"/>
              </a:lnSpc>
              <a:spcBef>
                <a:spcPts val="35"/>
              </a:spcBef>
            </a:pPr>
            <a:r>
              <a:rPr dirty="0" sz="1700" spc="-20" b="1">
                <a:latin typeface="Arial"/>
                <a:cs typeface="Arial"/>
              </a:rPr>
              <a:t>Cash </a:t>
            </a:r>
            <a:r>
              <a:rPr dirty="0" sz="1700" spc="-65" b="1">
                <a:latin typeface="Arial"/>
                <a:cs typeface="Arial"/>
              </a:rPr>
              <a:t>Supplies</a:t>
            </a:r>
            <a:endParaRPr sz="1700">
              <a:latin typeface="Arial"/>
              <a:cs typeface="Arial"/>
            </a:endParaRPr>
          </a:p>
          <a:p>
            <a:pPr marL="12700" marR="66040">
              <a:lnSpc>
                <a:spcPct val="108600"/>
              </a:lnSpc>
              <a:spcBef>
                <a:spcPts val="5"/>
              </a:spcBef>
            </a:pPr>
            <a:r>
              <a:rPr dirty="0" sz="1700" spc="-40" b="1">
                <a:latin typeface="Arial"/>
                <a:cs typeface="Arial"/>
              </a:rPr>
              <a:t>Prepaid</a:t>
            </a:r>
            <a:r>
              <a:rPr dirty="0" sz="1700" spc="-50" b="1">
                <a:latin typeface="Arial"/>
                <a:cs typeface="Arial"/>
              </a:rPr>
              <a:t> insurance </a:t>
            </a:r>
            <a:r>
              <a:rPr dirty="0" sz="1700" spc="-10" b="1">
                <a:latin typeface="Arial"/>
                <a:cs typeface="Arial"/>
              </a:rPr>
              <a:t>Equipment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dirty="0" sz="1700" spc="-25" b="1">
                <a:latin typeface="Arial"/>
                <a:cs typeface="Arial"/>
              </a:rPr>
              <a:t>Total</a:t>
            </a:r>
            <a:r>
              <a:rPr dirty="0" sz="1700" spc="-80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  <a:p>
            <a:pPr marL="12700" marR="5080" indent="930275">
              <a:lnSpc>
                <a:spcPct val="108600"/>
              </a:lnSpc>
              <a:spcBef>
                <a:spcPts val="204"/>
              </a:spcBef>
            </a:pPr>
            <a:r>
              <a:rPr dirty="0" sz="1700" spc="-65" b="1">
                <a:latin typeface="Arial"/>
                <a:cs typeface="Arial"/>
              </a:rPr>
              <a:t>Liabilities </a:t>
            </a:r>
            <a:r>
              <a:rPr dirty="0" sz="1700" spc="-55" b="1">
                <a:latin typeface="Arial"/>
                <a:cs typeface="Arial"/>
              </a:rPr>
              <a:t>Accounts</a:t>
            </a:r>
            <a:r>
              <a:rPr dirty="0" sz="1700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payable </a:t>
            </a:r>
            <a:r>
              <a:rPr dirty="0" sz="1700" spc="-35" b="1">
                <a:latin typeface="Arial"/>
                <a:cs typeface="Arial"/>
              </a:rPr>
              <a:t>Unearned</a:t>
            </a:r>
            <a:r>
              <a:rPr dirty="0" sz="1700" spc="-65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revenue </a:t>
            </a:r>
            <a:r>
              <a:rPr dirty="0" sz="1700" spc="-25" b="1">
                <a:latin typeface="Arial"/>
                <a:cs typeface="Arial"/>
              </a:rPr>
              <a:t>Total</a:t>
            </a:r>
            <a:r>
              <a:rPr dirty="0" sz="1700" spc="-80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liabilities</a:t>
            </a:r>
            <a:endParaRPr sz="1700">
              <a:latin typeface="Arial"/>
              <a:cs typeface="Arial"/>
            </a:endParaRPr>
          </a:p>
          <a:p>
            <a:pPr marL="1094105">
              <a:lnSpc>
                <a:spcPct val="100000"/>
              </a:lnSpc>
              <a:spcBef>
                <a:spcPts val="175"/>
              </a:spcBef>
            </a:pPr>
            <a:r>
              <a:rPr dirty="0" sz="1700" spc="-10" b="1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856052" y="5587232"/>
            <a:ext cx="2534920" cy="8451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6034" marR="807720" indent="-13970">
              <a:lnSpc>
                <a:spcPct val="108800"/>
              </a:lnSpc>
              <a:spcBef>
                <a:spcPts val="95"/>
              </a:spcBef>
            </a:pPr>
            <a:r>
              <a:rPr dirty="0" sz="1700" b="1">
                <a:latin typeface="Arial"/>
                <a:cs typeface="Arial"/>
              </a:rPr>
              <a:t>C.</a:t>
            </a:r>
            <a:r>
              <a:rPr dirty="0" sz="1700" spc="-35" b="1">
                <a:latin typeface="Arial"/>
                <a:cs typeface="Arial"/>
              </a:rPr>
              <a:t> </a:t>
            </a:r>
            <a:r>
              <a:rPr dirty="0" sz="1700" spc="-30" b="1">
                <a:latin typeface="Arial"/>
                <a:cs typeface="Arial"/>
              </a:rPr>
              <a:t>Taylor, </a:t>
            </a:r>
            <a:r>
              <a:rPr dirty="0" sz="1700" spc="-40" b="1">
                <a:latin typeface="Arial"/>
                <a:cs typeface="Arial"/>
              </a:rPr>
              <a:t>Capital </a:t>
            </a:r>
            <a:r>
              <a:rPr dirty="0" sz="1700" spc="-25" b="1">
                <a:latin typeface="Arial"/>
                <a:cs typeface="Arial"/>
              </a:rPr>
              <a:t>Total</a:t>
            </a:r>
            <a:r>
              <a:rPr dirty="0" sz="1700" spc="-80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  <a:p>
            <a:pPr marL="26034">
              <a:lnSpc>
                <a:spcPts val="2014"/>
              </a:lnSpc>
            </a:pPr>
            <a:r>
              <a:rPr dirty="0" sz="1700" spc="-25" b="1">
                <a:latin typeface="Arial"/>
                <a:cs typeface="Arial"/>
              </a:rPr>
              <a:t>Total</a:t>
            </a:r>
            <a:r>
              <a:rPr dirty="0" sz="1700" spc="-95" b="1">
                <a:latin typeface="Arial"/>
                <a:cs typeface="Arial"/>
              </a:rPr>
              <a:t> </a:t>
            </a:r>
            <a:r>
              <a:rPr dirty="0" sz="1700" spc="-60" b="1">
                <a:latin typeface="Arial"/>
                <a:cs typeface="Arial"/>
              </a:rPr>
              <a:t>liabilities </a:t>
            </a:r>
            <a:r>
              <a:rPr dirty="0" sz="1700" spc="-20" b="1">
                <a:latin typeface="Arial"/>
                <a:cs typeface="Arial"/>
              </a:rPr>
              <a:t>and</a:t>
            </a:r>
            <a:r>
              <a:rPr dirty="0" sz="1700" spc="-55" b="1">
                <a:latin typeface="Arial"/>
                <a:cs typeface="Arial"/>
              </a:rPr>
              <a:t> </a:t>
            </a:r>
            <a:r>
              <a:rPr dirty="0" sz="1700" spc="-20" b="1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8950735" y="5587232"/>
            <a:ext cx="1635125" cy="845185"/>
          </a:xfrm>
          <a:prstGeom prst="rect">
            <a:avLst/>
          </a:prstGeom>
        </p:spPr>
        <p:txBody>
          <a:bodyPr wrap="square" lIns="0" tIns="3492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75"/>
              </a:spcBef>
              <a:tabLst>
                <a:tab pos="854710" algn="l"/>
              </a:tabLst>
            </a:pPr>
            <a:r>
              <a:rPr dirty="0" u="sng" sz="1700" spc="15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 </a:t>
            </a:r>
            <a:r>
              <a:rPr dirty="0" u="sng" sz="1700" spc="-5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</a:t>
            </a:r>
            <a:r>
              <a:rPr dirty="0" u="sng" sz="17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7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dirty="0" u="sng" sz="1700" spc="5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ts val="2025"/>
              </a:lnSpc>
              <a:spcBef>
                <a:spcPts val="180"/>
              </a:spcBef>
              <a:tabLst>
                <a:tab pos="854710" algn="l"/>
              </a:tabLst>
            </a:pPr>
            <a:r>
              <a:rPr dirty="0" u="sng" sz="17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7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dirty="0" u="sng" sz="1700" spc="5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algn="ctr" marL="6350">
              <a:lnSpc>
                <a:spcPts val="2025"/>
              </a:lnSpc>
              <a:tabLst>
                <a:tab pos="735965" algn="l"/>
              </a:tabLst>
            </a:pPr>
            <a:r>
              <a:rPr dirty="0" sz="1700" spc="-50" b="1">
                <a:latin typeface="Arial"/>
                <a:cs typeface="Arial"/>
              </a:rPr>
              <a:t>$</a:t>
            </a:r>
            <a:r>
              <a:rPr dirty="0" sz="1700" b="1">
                <a:latin typeface="Arial"/>
                <a:cs typeface="Arial"/>
              </a:rPr>
              <a:t>	</a:t>
            </a:r>
            <a:r>
              <a:rPr dirty="0" sz="1700" spc="-10" b="1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315729" y="1514383"/>
            <a:ext cx="1894205" cy="82423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5095">
              <a:lnSpc>
                <a:spcPct val="100000"/>
              </a:lnSpc>
              <a:spcBef>
                <a:spcPts val="110"/>
              </a:spcBef>
            </a:pPr>
            <a:r>
              <a:rPr dirty="0" sz="1700" spc="-10" b="1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700">
              <a:latin typeface="Arial"/>
              <a:cs typeface="Arial"/>
            </a:endParaRPr>
          </a:p>
          <a:p>
            <a:pPr marL="12700" marR="5080" indent="226060">
              <a:lnSpc>
                <a:spcPts val="2120"/>
              </a:lnSpc>
              <a:spcBef>
                <a:spcPts val="80"/>
              </a:spcBef>
            </a:pPr>
            <a:r>
              <a:rPr dirty="0" sz="1700" spc="-50" b="1">
                <a:solidFill>
                  <a:srgbClr val="FFFFFF"/>
                </a:solidFill>
                <a:latin typeface="Arial"/>
                <a:cs typeface="Arial"/>
              </a:rPr>
              <a:t>Balance</a:t>
            </a:r>
            <a:r>
              <a:rPr dirty="0" sz="1700" spc="-6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10" b="1">
                <a:solidFill>
                  <a:srgbClr val="FFFFFF"/>
                </a:solidFill>
                <a:latin typeface="Arial"/>
                <a:cs typeface="Arial"/>
              </a:rPr>
              <a:t>Sheet </a:t>
            </a:r>
            <a:r>
              <a:rPr dirty="0" sz="1700" spc="-50" b="1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dirty="0" sz="1700" spc="-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b="1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dirty="0" sz="1700" spc="-8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700" spc="-40" b="1">
                <a:solidFill>
                  <a:srgbClr val="FFFFFF"/>
                </a:solidFill>
                <a:latin typeface="Arial"/>
                <a:cs typeface="Arial"/>
              </a:rPr>
              <a:t>2011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1655064" y="1527189"/>
            <a:ext cx="9094470" cy="5053965"/>
            <a:chOff x="1655064" y="1527189"/>
            <a:chExt cx="9094470" cy="5053965"/>
          </a:xfrm>
        </p:grpSpPr>
        <p:sp>
          <p:nvSpPr>
            <p:cNvPr id="19" name="object 19" descr=""/>
            <p:cNvSpPr/>
            <p:nvPr/>
          </p:nvSpPr>
          <p:spPr>
            <a:xfrm>
              <a:off x="5756147" y="1923288"/>
              <a:ext cx="12700" cy="4651375"/>
            </a:xfrm>
            <a:custGeom>
              <a:avLst/>
              <a:gdLst/>
              <a:ahLst/>
              <a:cxnLst/>
              <a:rect l="l" t="t" r="r" b="b"/>
              <a:pathLst>
                <a:path w="12700" h="4651375">
                  <a:moveTo>
                    <a:pt x="0" y="4650863"/>
                  </a:moveTo>
                  <a:lnTo>
                    <a:pt x="12545" y="4650863"/>
                  </a:lnTo>
                  <a:lnTo>
                    <a:pt x="12545" y="0"/>
                  </a:lnTo>
                  <a:lnTo>
                    <a:pt x="0" y="0"/>
                  </a:lnTo>
                  <a:lnTo>
                    <a:pt x="0" y="46508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5756147" y="1923288"/>
              <a:ext cx="12700" cy="4657725"/>
            </a:xfrm>
            <a:custGeom>
              <a:avLst/>
              <a:gdLst/>
              <a:ahLst/>
              <a:cxnLst/>
              <a:rect l="l" t="t" r="r" b="b"/>
              <a:pathLst>
                <a:path w="12700" h="4657725">
                  <a:moveTo>
                    <a:pt x="0" y="4657244"/>
                  </a:moveTo>
                  <a:lnTo>
                    <a:pt x="12545" y="4657244"/>
                  </a:lnTo>
                  <a:lnTo>
                    <a:pt x="12545" y="0"/>
                  </a:lnTo>
                  <a:lnTo>
                    <a:pt x="0" y="0"/>
                  </a:lnTo>
                  <a:lnTo>
                    <a:pt x="0" y="46572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10736433" y="1546331"/>
              <a:ext cx="12700" cy="5027930"/>
            </a:xfrm>
            <a:custGeom>
              <a:avLst/>
              <a:gdLst/>
              <a:ahLst/>
              <a:cxnLst/>
              <a:rect l="l" t="t" r="r" b="b"/>
              <a:pathLst>
                <a:path w="12700" h="5027930">
                  <a:moveTo>
                    <a:pt x="0" y="5027820"/>
                  </a:moveTo>
                  <a:lnTo>
                    <a:pt x="12545" y="5027820"/>
                  </a:lnTo>
                  <a:lnTo>
                    <a:pt x="12544" y="0"/>
                  </a:lnTo>
                  <a:lnTo>
                    <a:pt x="0" y="0"/>
                  </a:lnTo>
                  <a:lnTo>
                    <a:pt x="0" y="50278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0736433" y="1539851"/>
              <a:ext cx="12700" cy="5041265"/>
            </a:xfrm>
            <a:custGeom>
              <a:avLst/>
              <a:gdLst/>
              <a:ahLst/>
              <a:cxnLst/>
              <a:rect l="l" t="t" r="r" b="b"/>
              <a:pathLst>
                <a:path w="12700" h="5041265">
                  <a:moveTo>
                    <a:pt x="12545" y="0"/>
                  </a:moveTo>
                  <a:lnTo>
                    <a:pt x="0" y="0"/>
                  </a:lnTo>
                  <a:lnTo>
                    <a:pt x="0" y="5040681"/>
                  </a:lnTo>
                  <a:lnTo>
                    <a:pt x="12545" y="5040681"/>
                  </a:lnTo>
                  <a:lnTo>
                    <a:pt x="125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5931408" y="1527189"/>
              <a:ext cx="4811395" cy="13335"/>
            </a:xfrm>
            <a:custGeom>
              <a:avLst/>
              <a:gdLst/>
              <a:ahLst/>
              <a:cxnLst/>
              <a:rect l="l" t="t" r="r" b="b"/>
              <a:pathLst>
                <a:path w="4811395" h="13334">
                  <a:moveTo>
                    <a:pt x="0" y="12761"/>
                  </a:moveTo>
                  <a:lnTo>
                    <a:pt x="4811297" y="12761"/>
                  </a:lnTo>
                  <a:lnTo>
                    <a:pt x="4811297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5931408" y="1527189"/>
              <a:ext cx="4817745" cy="13335"/>
            </a:xfrm>
            <a:custGeom>
              <a:avLst/>
              <a:gdLst/>
              <a:ahLst/>
              <a:cxnLst/>
              <a:rect l="l" t="t" r="r" b="b"/>
              <a:pathLst>
                <a:path w="4817745" h="13334">
                  <a:moveTo>
                    <a:pt x="0" y="12761"/>
                  </a:moveTo>
                  <a:lnTo>
                    <a:pt x="4817569" y="12761"/>
                  </a:lnTo>
                  <a:lnTo>
                    <a:pt x="4817569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8969707" y="370191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8963435" y="370191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8969707" y="398372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8963435" y="398372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8969707" y="4009246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8963435" y="4009246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8969707" y="485350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8963435" y="485350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8969707" y="6426865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8963435" y="6426865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8969707" y="6452388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8963435" y="6452388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5774965" y="6567770"/>
              <a:ext cx="4968240" cy="13335"/>
            </a:xfrm>
            <a:custGeom>
              <a:avLst/>
              <a:gdLst/>
              <a:ahLst/>
              <a:cxnLst/>
              <a:rect l="l" t="t" r="r" b="b"/>
              <a:pathLst>
                <a:path w="4968240" h="13334">
                  <a:moveTo>
                    <a:pt x="0" y="12761"/>
                  </a:moveTo>
                  <a:lnTo>
                    <a:pt x="4967740" y="12761"/>
                  </a:lnTo>
                  <a:lnTo>
                    <a:pt x="4967740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5768692" y="6567770"/>
              <a:ext cx="4980305" cy="13335"/>
            </a:xfrm>
            <a:custGeom>
              <a:avLst/>
              <a:gdLst/>
              <a:ahLst/>
              <a:cxnLst/>
              <a:rect l="l" t="t" r="r" b="b"/>
              <a:pathLst>
                <a:path w="4980305" h="13334">
                  <a:moveTo>
                    <a:pt x="4980285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4980285" y="12761"/>
                  </a:lnTo>
                  <a:lnTo>
                    <a:pt x="49802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5255641" y="3115818"/>
              <a:ext cx="4046220" cy="2527300"/>
            </a:xfrm>
            <a:custGeom>
              <a:avLst/>
              <a:gdLst/>
              <a:ahLst/>
              <a:cxnLst/>
              <a:rect l="l" t="t" r="r" b="b"/>
              <a:pathLst>
                <a:path w="4046220" h="2527300">
                  <a:moveTo>
                    <a:pt x="3965784" y="2493623"/>
                  </a:moveTo>
                  <a:lnTo>
                    <a:pt x="3950716" y="2517863"/>
                  </a:lnTo>
                  <a:lnTo>
                    <a:pt x="4046092" y="2526792"/>
                  </a:lnTo>
                  <a:lnTo>
                    <a:pt x="4030349" y="2501163"/>
                  </a:lnTo>
                  <a:lnTo>
                    <a:pt x="3977893" y="2501163"/>
                  </a:lnTo>
                  <a:lnTo>
                    <a:pt x="3965784" y="2493623"/>
                  </a:lnTo>
                  <a:close/>
                </a:path>
                <a:path w="4046220" h="2527300">
                  <a:moveTo>
                    <a:pt x="3980872" y="2469350"/>
                  </a:moveTo>
                  <a:lnTo>
                    <a:pt x="3965784" y="2493623"/>
                  </a:lnTo>
                  <a:lnTo>
                    <a:pt x="3977893" y="2501163"/>
                  </a:lnTo>
                  <a:lnTo>
                    <a:pt x="3993007" y="2476906"/>
                  </a:lnTo>
                  <a:lnTo>
                    <a:pt x="3980872" y="2469350"/>
                  </a:lnTo>
                  <a:close/>
                </a:path>
                <a:path w="4046220" h="2527300">
                  <a:moveTo>
                    <a:pt x="3995928" y="2445131"/>
                  </a:moveTo>
                  <a:lnTo>
                    <a:pt x="3980872" y="2469350"/>
                  </a:lnTo>
                  <a:lnTo>
                    <a:pt x="3993007" y="2476906"/>
                  </a:lnTo>
                  <a:lnTo>
                    <a:pt x="3977893" y="2501163"/>
                  </a:lnTo>
                  <a:lnTo>
                    <a:pt x="4030349" y="2501163"/>
                  </a:lnTo>
                  <a:lnTo>
                    <a:pt x="3995928" y="2445131"/>
                  </a:lnTo>
                  <a:close/>
                </a:path>
                <a:path w="4046220" h="2527300">
                  <a:moveTo>
                    <a:pt x="14986" y="0"/>
                  </a:moveTo>
                  <a:lnTo>
                    <a:pt x="0" y="24257"/>
                  </a:lnTo>
                  <a:lnTo>
                    <a:pt x="3965784" y="2493623"/>
                  </a:lnTo>
                  <a:lnTo>
                    <a:pt x="3980872" y="2469350"/>
                  </a:lnTo>
                  <a:lnTo>
                    <a:pt x="149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0" name="object 40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55064" y="4360163"/>
              <a:ext cx="3836670" cy="1229106"/>
            </a:xfrm>
            <a:prstGeom prst="rect">
              <a:avLst/>
            </a:prstGeom>
          </p:spPr>
        </p:pic>
      </p:grpSp>
      <p:sp>
        <p:nvSpPr>
          <p:cNvPr id="41" name="object 41" descr=""/>
          <p:cNvSpPr txBox="1"/>
          <p:nvPr/>
        </p:nvSpPr>
        <p:spPr>
          <a:xfrm>
            <a:off x="1988057" y="4509896"/>
            <a:ext cx="3134995" cy="696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1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42" name="object 42" descr=""/>
          <p:cNvSpPr/>
          <p:nvPr/>
        </p:nvSpPr>
        <p:spPr>
          <a:xfrm>
            <a:off x="1528572" y="1921764"/>
            <a:ext cx="4250690" cy="1728470"/>
          </a:xfrm>
          <a:custGeom>
            <a:avLst/>
            <a:gdLst/>
            <a:ahLst/>
            <a:cxnLst/>
            <a:rect l="l" t="t" r="r" b="b"/>
            <a:pathLst>
              <a:path w="4250690" h="1728470">
                <a:moveTo>
                  <a:pt x="4250436" y="0"/>
                </a:moveTo>
                <a:lnTo>
                  <a:pt x="0" y="0"/>
                </a:lnTo>
                <a:lnTo>
                  <a:pt x="0" y="1728216"/>
                </a:lnTo>
                <a:lnTo>
                  <a:pt x="4250436" y="1728216"/>
                </a:lnTo>
                <a:lnTo>
                  <a:pt x="42504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 descr=""/>
          <p:cNvSpPr txBox="1"/>
          <p:nvPr/>
        </p:nvSpPr>
        <p:spPr>
          <a:xfrm>
            <a:off x="4601971" y="1915159"/>
            <a:ext cx="88455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20419" algn="l"/>
              </a:tabLst>
            </a:pPr>
            <a:r>
              <a:rPr dirty="0" sz="1500" spc="-50" b="1">
                <a:latin typeface="Arial"/>
                <a:cs typeface="Arial"/>
              </a:rPr>
              <a:t>$</a:t>
            </a:r>
            <a:r>
              <a:rPr dirty="0" sz="1500" b="1">
                <a:latin typeface="Arial"/>
                <a:cs typeface="Arial"/>
              </a:rPr>
              <a:t>	</a:t>
            </a:r>
            <a:r>
              <a:rPr dirty="0" sz="1500" spc="-50" b="1">
                <a:latin typeface="Arial"/>
                <a:cs typeface="Arial"/>
              </a:rPr>
              <a:t>-</a:t>
            </a:r>
            <a:endParaRPr sz="1500">
              <a:latin typeface="Arial"/>
              <a:cs typeface="Arial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1543938" y="1857882"/>
            <a:ext cx="2623185" cy="881380"/>
          </a:xfrm>
          <a:prstGeom prst="rect">
            <a:avLst/>
          </a:prstGeom>
        </p:spPr>
        <p:txBody>
          <a:bodyPr wrap="square" lIns="0" tIns="698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dirty="0" sz="1500" b="1">
                <a:latin typeface="Arial"/>
                <a:cs typeface="Arial"/>
              </a:rPr>
              <a:t>C.</a:t>
            </a:r>
            <a:r>
              <a:rPr dirty="0" sz="1500" spc="-45" b="1">
                <a:latin typeface="Arial"/>
                <a:cs typeface="Arial"/>
              </a:rPr>
              <a:t> </a:t>
            </a:r>
            <a:r>
              <a:rPr dirty="0" sz="1500" spc="-25" b="1">
                <a:latin typeface="Arial"/>
                <a:cs typeface="Arial"/>
              </a:rPr>
              <a:t>Taylor,</a:t>
            </a:r>
            <a:r>
              <a:rPr dirty="0" sz="1500" b="1">
                <a:latin typeface="Arial"/>
                <a:cs typeface="Arial"/>
              </a:rPr>
              <a:t> Capital</a:t>
            </a:r>
            <a:r>
              <a:rPr dirty="0" sz="1500" spc="-70" b="1">
                <a:latin typeface="Arial"/>
                <a:cs typeface="Arial"/>
              </a:rPr>
              <a:t> </a:t>
            </a:r>
            <a:r>
              <a:rPr dirty="0" sz="1500" spc="-10" b="1">
                <a:latin typeface="Arial"/>
                <a:cs typeface="Arial"/>
              </a:rPr>
              <a:t>12/1/11</a:t>
            </a:r>
            <a:endParaRPr sz="1500">
              <a:latin typeface="Arial"/>
              <a:cs typeface="Arial"/>
            </a:endParaRPr>
          </a:p>
          <a:p>
            <a:pPr marL="39370" marR="5080" indent="263525">
              <a:lnSpc>
                <a:spcPct val="124300"/>
              </a:lnSpc>
              <a:spcBef>
                <a:spcPts val="15"/>
              </a:spcBef>
            </a:pPr>
            <a:r>
              <a:rPr dirty="0" sz="1500" b="1">
                <a:latin typeface="Arial"/>
                <a:cs typeface="Arial"/>
              </a:rPr>
              <a:t>Net</a:t>
            </a:r>
            <a:r>
              <a:rPr dirty="0" sz="1500" spc="-40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income</a:t>
            </a:r>
            <a:r>
              <a:rPr dirty="0" sz="1500" spc="-40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for</a:t>
            </a:r>
            <a:r>
              <a:rPr dirty="0" sz="1500" spc="-45" b="1">
                <a:latin typeface="Arial"/>
                <a:cs typeface="Arial"/>
              </a:rPr>
              <a:t> </a:t>
            </a:r>
            <a:r>
              <a:rPr dirty="0" sz="1500" spc="-10" b="1">
                <a:latin typeface="Arial"/>
                <a:cs typeface="Arial"/>
              </a:rPr>
              <a:t>December </a:t>
            </a:r>
            <a:r>
              <a:rPr dirty="0" sz="1500" b="1">
                <a:latin typeface="Arial"/>
                <a:cs typeface="Arial"/>
              </a:rPr>
              <a:t>Plus:</a:t>
            </a:r>
            <a:r>
              <a:rPr dirty="0" sz="1500" spc="-25" b="1">
                <a:latin typeface="Arial"/>
                <a:cs typeface="Arial"/>
              </a:rPr>
              <a:t> </a:t>
            </a:r>
            <a:r>
              <a:rPr dirty="0" sz="1500" spc="-10" b="1">
                <a:latin typeface="Arial"/>
                <a:cs typeface="Arial"/>
              </a:rPr>
              <a:t>Investments</a:t>
            </a:r>
            <a:r>
              <a:rPr dirty="0" sz="1500" spc="-5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by</a:t>
            </a:r>
            <a:r>
              <a:rPr dirty="0" sz="1500" spc="-20" b="1">
                <a:latin typeface="Arial"/>
                <a:cs typeface="Arial"/>
              </a:rPr>
              <a:t> Owner</a:t>
            </a:r>
            <a:endParaRPr sz="1500">
              <a:latin typeface="Arial"/>
              <a:cs typeface="Arial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5117846" y="2145538"/>
            <a:ext cx="588645" cy="593725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algn="r">
              <a:lnSpc>
                <a:spcPct val="100000"/>
              </a:lnSpc>
              <a:spcBef>
                <a:spcPts val="535"/>
              </a:spcBef>
            </a:pPr>
            <a:r>
              <a:rPr dirty="0" sz="1500" spc="-10" b="1">
                <a:latin typeface="Arial"/>
                <a:cs typeface="Arial"/>
              </a:rPr>
              <a:t>3,470</a:t>
            </a:r>
            <a:endParaRPr sz="1500">
              <a:latin typeface="Arial"/>
              <a:cs typeface="Arial"/>
            </a:endParaRPr>
          </a:p>
          <a:p>
            <a:pPr algn="r">
              <a:lnSpc>
                <a:spcPct val="100000"/>
              </a:lnSpc>
              <a:spcBef>
                <a:spcPts val="434"/>
              </a:spcBef>
            </a:pPr>
            <a:r>
              <a:rPr dirty="0" sz="1500" spc="-10" b="1">
                <a:latin typeface="Arial"/>
                <a:cs typeface="Arial"/>
              </a:rPr>
              <a:t>30,000</a:t>
            </a:r>
            <a:endParaRPr sz="1500">
              <a:latin typeface="Arial"/>
              <a:cs typeface="Arial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5105146" y="2715514"/>
            <a:ext cx="620395" cy="593725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algn="r" marR="15240">
              <a:lnSpc>
                <a:spcPct val="100000"/>
              </a:lnSpc>
              <a:spcBef>
                <a:spcPts val="535"/>
              </a:spcBef>
            </a:pPr>
            <a:r>
              <a:rPr dirty="0" sz="1500" spc="-10" b="1">
                <a:latin typeface="Arial"/>
                <a:cs typeface="Arial"/>
              </a:rPr>
              <a:t>33,470</a:t>
            </a:r>
            <a:endParaRPr sz="1500">
              <a:latin typeface="Arial"/>
              <a:cs typeface="Arial"/>
            </a:endParaRPr>
          </a:p>
          <a:p>
            <a:pPr algn="r" marR="5080">
              <a:lnSpc>
                <a:spcPct val="100000"/>
              </a:lnSpc>
              <a:spcBef>
                <a:spcPts val="434"/>
              </a:spcBef>
            </a:pPr>
            <a:r>
              <a:rPr dirty="0" sz="1500" spc="-25" b="1">
                <a:latin typeface="Arial"/>
                <a:cs typeface="Arial"/>
              </a:rPr>
              <a:t>200</a:t>
            </a:r>
            <a:endParaRPr sz="1500">
              <a:latin typeface="Arial"/>
              <a:cs typeface="Arial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1588388" y="3003049"/>
            <a:ext cx="2595245" cy="587375"/>
          </a:xfrm>
          <a:prstGeom prst="rect">
            <a:avLst/>
          </a:prstGeom>
        </p:spPr>
        <p:txBody>
          <a:bodyPr wrap="square" lIns="0" tIns="64769" rIns="0" bIns="0" rtlCol="0" vert="horz">
            <a:spAutoFit/>
          </a:bodyPr>
          <a:lstStyle/>
          <a:p>
            <a:pPr marL="265430">
              <a:lnSpc>
                <a:spcPct val="100000"/>
              </a:lnSpc>
              <a:spcBef>
                <a:spcPts val="509"/>
              </a:spcBef>
            </a:pPr>
            <a:r>
              <a:rPr dirty="0" sz="1500" b="1">
                <a:latin typeface="Arial"/>
                <a:cs typeface="Arial"/>
              </a:rPr>
              <a:t>Less:</a:t>
            </a:r>
            <a:r>
              <a:rPr dirty="0" sz="1500" spc="-40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Owner</a:t>
            </a:r>
            <a:r>
              <a:rPr dirty="0" sz="1500" spc="-55" b="1">
                <a:latin typeface="Arial"/>
                <a:cs typeface="Arial"/>
              </a:rPr>
              <a:t> </a:t>
            </a:r>
            <a:r>
              <a:rPr dirty="0" sz="1500" spc="-10" b="1">
                <a:latin typeface="Arial"/>
                <a:cs typeface="Arial"/>
              </a:rPr>
              <a:t>Withdrawals</a:t>
            </a:r>
            <a:endParaRPr sz="15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dirty="0" sz="1500" b="1">
                <a:latin typeface="Arial"/>
                <a:cs typeface="Arial"/>
              </a:rPr>
              <a:t>C.</a:t>
            </a:r>
            <a:r>
              <a:rPr dirty="0" sz="1500" spc="-60" b="1">
                <a:latin typeface="Arial"/>
                <a:cs typeface="Arial"/>
              </a:rPr>
              <a:t> </a:t>
            </a:r>
            <a:r>
              <a:rPr dirty="0" sz="1500" spc="-25" b="1">
                <a:latin typeface="Arial"/>
                <a:cs typeface="Arial"/>
              </a:rPr>
              <a:t>Taylor,</a:t>
            </a:r>
            <a:r>
              <a:rPr dirty="0" sz="1500" spc="-20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Capital,</a:t>
            </a:r>
            <a:r>
              <a:rPr dirty="0" sz="1500" spc="-65" b="1">
                <a:latin typeface="Arial"/>
                <a:cs typeface="Arial"/>
              </a:rPr>
              <a:t> </a:t>
            </a:r>
            <a:r>
              <a:rPr dirty="0" sz="1500" spc="-10" b="1">
                <a:latin typeface="Arial"/>
                <a:cs typeface="Arial"/>
              </a:rPr>
              <a:t>12/31/11</a:t>
            </a:r>
            <a:endParaRPr sz="1500">
              <a:latin typeface="Arial"/>
              <a:cs typeface="Arial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5105146" y="3335858"/>
            <a:ext cx="610870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10" b="1">
                <a:latin typeface="Arial"/>
                <a:cs typeface="Arial"/>
              </a:rPr>
              <a:t>33,270</a:t>
            </a:r>
            <a:endParaRPr sz="1500">
              <a:latin typeface="Arial"/>
              <a:cs typeface="Arial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4581271" y="3335858"/>
            <a:ext cx="132080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latin typeface="Arial"/>
                <a:cs typeface="Arial"/>
              </a:rPr>
              <a:t>$</a:t>
            </a:r>
            <a:endParaRPr sz="1500">
              <a:latin typeface="Arial"/>
              <a:cs typeface="Arial"/>
            </a:endParaRPr>
          </a:p>
        </p:txBody>
      </p:sp>
      <p:grpSp>
        <p:nvGrpSpPr>
          <p:cNvPr id="50" name="object 50" descr=""/>
          <p:cNvGrpSpPr/>
          <p:nvPr/>
        </p:nvGrpSpPr>
        <p:grpSpPr>
          <a:xfrm>
            <a:off x="4393565" y="2768980"/>
            <a:ext cx="1393190" cy="904240"/>
            <a:chOff x="4393565" y="2768980"/>
            <a:chExt cx="1393190" cy="904240"/>
          </a:xfrm>
        </p:grpSpPr>
        <p:sp>
          <p:nvSpPr>
            <p:cNvPr id="51" name="object 51" descr=""/>
            <p:cNvSpPr/>
            <p:nvPr/>
          </p:nvSpPr>
          <p:spPr>
            <a:xfrm>
              <a:off x="4394454" y="2769869"/>
              <a:ext cx="1391920" cy="3175"/>
            </a:xfrm>
            <a:custGeom>
              <a:avLst/>
              <a:gdLst/>
              <a:ahLst/>
              <a:cxnLst/>
              <a:rect l="l" t="t" r="r" b="b"/>
              <a:pathLst>
                <a:path w="1391920" h="3175">
                  <a:moveTo>
                    <a:pt x="0" y="0"/>
                  </a:moveTo>
                  <a:lnTo>
                    <a:pt x="1391412" y="3047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4393692" y="2769107"/>
              <a:ext cx="1391920" cy="18415"/>
            </a:xfrm>
            <a:custGeom>
              <a:avLst/>
              <a:gdLst/>
              <a:ahLst/>
              <a:cxnLst/>
              <a:rect l="l" t="t" r="r" b="b"/>
              <a:pathLst>
                <a:path w="1391920" h="18414">
                  <a:moveTo>
                    <a:pt x="1391412" y="0"/>
                  </a:moveTo>
                  <a:lnTo>
                    <a:pt x="0" y="0"/>
                  </a:lnTo>
                  <a:lnTo>
                    <a:pt x="0" y="18287"/>
                  </a:lnTo>
                  <a:lnTo>
                    <a:pt x="1391412" y="18287"/>
                  </a:lnTo>
                  <a:lnTo>
                    <a:pt x="13914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4394454" y="3341369"/>
              <a:ext cx="1391920" cy="1905"/>
            </a:xfrm>
            <a:custGeom>
              <a:avLst/>
              <a:gdLst/>
              <a:ahLst/>
              <a:cxnLst/>
              <a:rect l="l" t="t" r="r" b="b"/>
              <a:pathLst>
                <a:path w="1391920" h="1904">
                  <a:moveTo>
                    <a:pt x="0" y="0"/>
                  </a:moveTo>
                  <a:lnTo>
                    <a:pt x="1391412" y="152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4393692" y="3340607"/>
              <a:ext cx="1391920" cy="332740"/>
            </a:xfrm>
            <a:custGeom>
              <a:avLst/>
              <a:gdLst/>
              <a:ahLst/>
              <a:cxnLst/>
              <a:rect l="l" t="t" r="r" b="b"/>
              <a:pathLst>
                <a:path w="1391920" h="332739">
                  <a:moveTo>
                    <a:pt x="1374648" y="315468"/>
                  </a:moveTo>
                  <a:lnTo>
                    <a:pt x="1524" y="315468"/>
                  </a:lnTo>
                  <a:lnTo>
                    <a:pt x="1524" y="332232"/>
                  </a:lnTo>
                  <a:lnTo>
                    <a:pt x="1374648" y="332232"/>
                  </a:lnTo>
                  <a:lnTo>
                    <a:pt x="1374648" y="315468"/>
                  </a:lnTo>
                  <a:close/>
                </a:path>
                <a:path w="1391920" h="332739">
                  <a:moveTo>
                    <a:pt x="1374648" y="278892"/>
                  </a:moveTo>
                  <a:lnTo>
                    <a:pt x="1524" y="278892"/>
                  </a:lnTo>
                  <a:lnTo>
                    <a:pt x="1524" y="297180"/>
                  </a:lnTo>
                  <a:lnTo>
                    <a:pt x="1374648" y="297180"/>
                  </a:lnTo>
                  <a:lnTo>
                    <a:pt x="1374648" y="278892"/>
                  </a:lnTo>
                  <a:close/>
                </a:path>
                <a:path w="1391920" h="332739">
                  <a:moveTo>
                    <a:pt x="1391412" y="0"/>
                  </a:moveTo>
                  <a:lnTo>
                    <a:pt x="0" y="0"/>
                  </a:lnTo>
                  <a:lnTo>
                    <a:pt x="0" y="16764"/>
                  </a:lnTo>
                  <a:lnTo>
                    <a:pt x="1391412" y="16764"/>
                  </a:lnTo>
                  <a:lnTo>
                    <a:pt x="13914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5" name="object 55" descr=""/>
          <p:cNvSpPr txBox="1"/>
          <p:nvPr/>
        </p:nvSpPr>
        <p:spPr>
          <a:xfrm>
            <a:off x="1528572" y="1298447"/>
            <a:ext cx="4403090" cy="624840"/>
          </a:xfrm>
          <a:prstGeom prst="rect">
            <a:avLst/>
          </a:prstGeom>
          <a:solidFill>
            <a:srgbClr val="006FC0"/>
          </a:solidFill>
        </p:spPr>
        <p:txBody>
          <a:bodyPr wrap="square" lIns="0" tIns="41275" rIns="0" bIns="0" rtlCol="0" vert="horz">
            <a:spAutoFit/>
          </a:bodyPr>
          <a:lstStyle/>
          <a:p>
            <a:pPr algn="ctr" marR="165100">
              <a:lnSpc>
                <a:spcPts val="1260"/>
              </a:lnSpc>
              <a:spcBef>
                <a:spcPts val="325"/>
              </a:spcBef>
            </a:pPr>
            <a:r>
              <a:rPr dirty="0" sz="1200" spc="-10" b="1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200">
              <a:latin typeface="Arial"/>
              <a:cs typeface="Arial"/>
            </a:endParaRPr>
          </a:p>
          <a:p>
            <a:pPr algn="ctr" marL="49530">
              <a:lnSpc>
                <a:spcPts val="1380"/>
              </a:lnSpc>
            </a:pP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Statement</a:t>
            </a:r>
            <a:r>
              <a:rPr dirty="0" sz="13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dirty="0" sz="13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Owner's</a:t>
            </a:r>
            <a:r>
              <a:rPr dirty="0" sz="1300" spc="-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spc="-10" b="1">
                <a:solidFill>
                  <a:srgbClr val="FFFFFF"/>
                </a:solidFill>
                <a:latin typeface="Arial"/>
                <a:cs typeface="Arial"/>
              </a:rPr>
              <a:t>Equity</a:t>
            </a:r>
            <a:endParaRPr sz="13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dirty="0" sz="1300" spc="-4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1300" spc="-2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Month</a:t>
            </a:r>
            <a:r>
              <a:rPr dirty="0" sz="1300" spc="-3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Ended</a:t>
            </a:r>
            <a:r>
              <a:rPr dirty="0" sz="1300" spc="-1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dirty="0" sz="1300" spc="-2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b="1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dirty="0" sz="1300" spc="-3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300" spc="-20" b="1">
                <a:solidFill>
                  <a:srgbClr val="FFFFFF"/>
                </a:solidFill>
                <a:latin typeface="Arial"/>
                <a:cs typeface="Arial"/>
              </a:rPr>
              <a:t>2011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1286383" y="1333753"/>
          <a:ext cx="6777355" cy="45866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37610"/>
                <a:gridCol w="1475105"/>
                <a:gridCol w="1475104"/>
              </a:tblGrid>
              <a:tr h="269875">
                <a:tc>
                  <a:txBody>
                    <a:bodyPr/>
                    <a:lstStyle/>
                    <a:p>
                      <a:pPr marL="1172845">
                        <a:lnSpc>
                          <a:spcPts val="1975"/>
                        </a:lnSpc>
                      </a:pPr>
                      <a:r>
                        <a:rPr dirty="0" sz="20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dirty="0" sz="20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title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1975"/>
                        </a:lnSpc>
                      </a:pPr>
                      <a:r>
                        <a:rPr dirty="0" sz="20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1975"/>
                        </a:lnSpc>
                      </a:pPr>
                      <a:r>
                        <a:rPr dirty="0" sz="20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 spc="-20">
                          <a:latin typeface="Times New Roman"/>
                          <a:cs typeface="Times New Roman"/>
                        </a:rPr>
                        <a:t>Cash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100,000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dirty="0" sz="18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receivable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240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dirty="0" sz="18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dirty="0" sz="18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-Building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350,000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dirty="0" sz="1800" spc="-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dirty="0" sz="18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-Equipment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dirty="0" sz="18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785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60,000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dirty="0" sz="18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 b="1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dirty="0" sz="1800" spc="-4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,Capital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280,000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dirty="0" sz="1800" b="1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dirty="0" sz="18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Withdrawals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780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dirty="0" sz="18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revenue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Salaries</a:t>
                      </a:r>
                      <a:r>
                        <a:rPr dirty="0" sz="18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1785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dirty="0" sz="18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8,000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dirty="0" sz="18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9,000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dirty="0" sz="18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3,000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69240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Total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0455" cy="8356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dirty="0" sz="2800" spc="-10">
                <a:solidFill>
                  <a:srgbClr val="FF0000"/>
                </a:solidFill>
              </a:rPr>
              <a:t>Example(3)</a:t>
            </a:r>
            <a:endParaRPr sz="2800"/>
          </a:p>
          <a:p>
            <a:pPr marL="12700">
              <a:lnSpc>
                <a:spcPts val="3190"/>
              </a:lnSpc>
            </a:pPr>
            <a:r>
              <a:rPr dirty="0" sz="2800"/>
              <a:t>Given</a:t>
            </a:r>
            <a:r>
              <a:rPr dirty="0" sz="2800" spc="-75"/>
              <a:t> </a:t>
            </a:r>
            <a:r>
              <a:rPr dirty="0" sz="2800"/>
              <a:t>the</a:t>
            </a:r>
            <a:r>
              <a:rPr dirty="0" sz="2800" spc="-85"/>
              <a:t> </a:t>
            </a:r>
            <a:r>
              <a:rPr dirty="0" sz="2800"/>
              <a:t>following</a:t>
            </a:r>
            <a:r>
              <a:rPr dirty="0" sz="2800" spc="-85"/>
              <a:t> </a:t>
            </a:r>
            <a:r>
              <a:rPr dirty="0" sz="2800"/>
              <a:t>trial</a:t>
            </a:r>
            <a:r>
              <a:rPr dirty="0" sz="2800" spc="-70"/>
              <a:t> </a:t>
            </a:r>
            <a:r>
              <a:rPr dirty="0" sz="2800" spc="-10"/>
              <a:t>balance:</a:t>
            </a:r>
            <a:endParaRPr sz="2800"/>
          </a:p>
        </p:txBody>
      </p:sp>
      <p:sp>
        <p:nvSpPr>
          <p:cNvPr id="4" name="object 4" descr=""/>
          <p:cNvSpPr txBox="1"/>
          <p:nvPr/>
        </p:nvSpPr>
        <p:spPr>
          <a:xfrm>
            <a:off x="8060563" y="2341219"/>
            <a:ext cx="3703320" cy="2378710"/>
          </a:xfrm>
          <a:prstGeom prst="rect">
            <a:avLst/>
          </a:prstGeom>
        </p:spPr>
        <p:txBody>
          <a:bodyPr wrap="square" lIns="0" tIns="1828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dirty="0" u="sng" sz="20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</a:tabLst>
            </a:pPr>
            <a:r>
              <a:rPr dirty="0" sz="2000" b="1">
                <a:latin typeface="Times New Roman"/>
                <a:cs typeface="Times New Roman"/>
              </a:rPr>
              <a:t>Prepare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income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5600" algn="l"/>
                <a:tab pos="1506855" algn="l"/>
                <a:tab pos="2131060" algn="l"/>
                <a:tab pos="3477895" algn="l"/>
              </a:tabLst>
            </a:pPr>
            <a:r>
              <a:rPr dirty="0" sz="2000" spc="-10" b="1">
                <a:latin typeface="Times New Roman"/>
                <a:cs typeface="Times New Roman"/>
              </a:rPr>
              <a:t>Prepare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statement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of </a:t>
            </a:r>
            <a:r>
              <a:rPr dirty="0" sz="2000" b="1">
                <a:latin typeface="Times New Roman"/>
                <a:cs typeface="Times New Roman"/>
              </a:rPr>
              <a:t>owner's</a:t>
            </a:r>
            <a:r>
              <a:rPr dirty="0" sz="2000" spc="-10" b="1">
                <a:latin typeface="Times New Roman"/>
                <a:cs typeface="Times New Roman"/>
              </a:rPr>
              <a:t> equity.</a:t>
            </a:r>
            <a:endParaRPr sz="2000">
              <a:latin typeface="Times New Roman"/>
              <a:cs typeface="Times New Roman"/>
            </a:endParaRPr>
          </a:p>
          <a:p>
            <a:pPr marL="354965" indent="-342265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1506855" algn="l"/>
                <a:tab pos="2131060" algn="l"/>
                <a:tab pos="3477895" algn="l"/>
              </a:tabLst>
            </a:pPr>
            <a:r>
              <a:rPr dirty="0" sz="2000" spc="-10" b="1">
                <a:latin typeface="Times New Roman"/>
                <a:cs typeface="Times New Roman"/>
              </a:rPr>
              <a:t>Prepare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statement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25" b="1">
                <a:latin typeface="Times New Roman"/>
                <a:cs typeface="Times New Roman"/>
              </a:rPr>
              <a:t>of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dirty="0" sz="2000" b="1">
                <a:latin typeface="Times New Roman"/>
                <a:cs typeface="Times New Roman"/>
              </a:rPr>
              <a:t>financial </a:t>
            </a:r>
            <a:r>
              <a:rPr dirty="0" sz="2000" spc="-10" b="1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605701" y="1010411"/>
            <a:ext cx="4533900" cy="548640"/>
          </a:xfrm>
          <a:custGeom>
            <a:avLst/>
            <a:gdLst/>
            <a:ahLst/>
            <a:cxnLst/>
            <a:rect l="l" t="t" r="r" b="b"/>
            <a:pathLst>
              <a:path w="4533900" h="548640">
                <a:moveTo>
                  <a:pt x="4533900" y="0"/>
                </a:moveTo>
                <a:lnTo>
                  <a:pt x="0" y="0"/>
                </a:lnTo>
                <a:lnTo>
                  <a:pt x="0" y="548639"/>
                </a:lnTo>
                <a:lnTo>
                  <a:pt x="4533900" y="548639"/>
                </a:lnTo>
                <a:lnTo>
                  <a:pt x="4533900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567601" y="986536"/>
            <a:ext cx="4610100" cy="2480945"/>
            <a:chOff x="567601" y="986536"/>
            <a:chExt cx="4610100" cy="2480945"/>
          </a:xfrm>
        </p:grpSpPr>
        <p:sp>
          <p:nvSpPr>
            <p:cNvPr id="4" name="object 4" descr=""/>
            <p:cNvSpPr/>
            <p:nvPr/>
          </p:nvSpPr>
          <p:spPr>
            <a:xfrm>
              <a:off x="605701" y="3221227"/>
              <a:ext cx="4533900" cy="208279"/>
            </a:xfrm>
            <a:custGeom>
              <a:avLst/>
              <a:gdLst/>
              <a:ahLst/>
              <a:cxnLst/>
              <a:rect l="l" t="t" r="r" b="b"/>
              <a:pathLst>
                <a:path w="4533900" h="208279">
                  <a:moveTo>
                    <a:pt x="2517267" y="0"/>
                  </a:moveTo>
                  <a:lnTo>
                    <a:pt x="0" y="0"/>
                  </a:lnTo>
                  <a:lnTo>
                    <a:pt x="0" y="207772"/>
                  </a:lnTo>
                  <a:lnTo>
                    <a:pt x="2517267" y="207772"/>
                  </a:lnTo>
                  <a:lnTo>
                    <a:pt x="2517267" y="0"/>
                  </a:lnTo>
                  <a:close/>
                </a:path>
                <a:path w="4533900" h="208279">
                  <a:moveTo>
                    <a:pt x="4533862" y="0"/>
                  </a:moveTo>
                  <a:lnTo>
                    <a:pt x="2517356" y="0"/>
                  </a:lnTo>
                  <a:lnTo>
                    <a:pt x="2517356" y="207772"/>
                  </a:lnTo>
                  <a:lnTo>
                    <a:pt x="4533862" y="207772"/>
                  </a:lnTo>
                  <a:lnTo>
                    <a:pt x="4533862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581888" y="1559052"/>
              <a:ext cx="4581525" cy="1894205"/>
            </a:xfrm>
            <a:custGeom>
              <a:avLst/>
              <a:gdLst/>
              <a:ahLst/>
              <a:cxnLst/>
              <a:rect l="l" t="t" r="r" b="b"/>
              <a:pathLst>
                <a:path w="4581525" h="1894204">
                  <a:moveTo>
                    <a:pt x="2541168" y="0"/>
                  </a:moveTo>
                  <a:lnTo>
                    <a:pt x="2541168" y="1893697"/>
                  </a:lnTo>
                </a:path>
                <a:path w="4581525" h="1894204">
                  <a:moveTo>
                    <a:pt x="0" y="0"/>
                  </a:moveTo>
                  <a:lnTo>
                    <a:pt x="4581423" y="0"/>
                  </a:lnTo>
                </a:path>
                <a:path w="4581525" h="1894204">
                  <a:moveTo>
                    <a:pt x="2526817" y="1454403"/>
                  </a:moveTo>
                  <a:lnTo>
                    <a:pt x="4581423" y="1454403"/>
                  </a:lnTo>
                </a:path>
                <a:path w="4581525" h="1894204">
                  <a:moveTo>
                    <a:pt x="0" y="1662176"/>
                  </a:moveTo>
                  <a:lnTo>
                    <a:pt x="92392" y="1662176"/>
                  </a:lnTo>
                </a:path>
                <a:path w="4581525" h="1894204">
                  <a:moveTo>
                    <a:pt x="1718500" y="1662176"/>
                  </a:moveTo>
                  <a:lnTo>
                    <a:pt x="3216935" y="1662176"/>
                  </a:lnTo>
                </a:path>
                <a:path w="4581525" h="1894204">
                  <a:moveTo>
                    <a:pt x="3879875" y="1662176"/>
                  </a:moveTo>
                  <a:lnTo>
                    <a:pt x="4581423" y="1662176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581888" y="986535"/>
              <a:ext cx="4581525" cy="2466340"/>
            </a:xfrm>
            <a:custGeom>
              <a:avLst/>
              <a:gdLst/>
              <a:ahLst/>
              <a:cxnLst/>
              <a:rect l="l" t="t" r="r" b="b"/>
              <a:pathLst>
                <a:path w="4581525" h="2466340">
                  <a:moveTo>
                    <a:pt x="3216935" y="2418588"/>
                  </a:moveTo>
                  <a:lnTo>
                    <a:pt x="1718487" y="2418588"/>
                  </a:lnTo>
                  <a:lnTo>
                    <a:pt x="1718487" y="2434463"/>
                  </a:lnTo>
                  <a:lnTo>
                    <a:pt x="3216935" y="2434463"/>
                  </a:lnTo>
                  <a:lnTo>
                    <a:pt x="3216935" y="2418588"/>
                  </a:lnTo>
                  <a:close/>
                </a:path>
                <a:path w="4581525" h="2466340">
                  <a:moveTo>
                    <a:pt x="4581423" y="0"/>
                  </a:moveTo>
                  <a:lnTo>
                    <a:pt x="4565548" y="0"/>
                  </a:lnTo>
                  <a:lnTo>
                    <a:pt x="4565548" y="15875"/>
                  </a:lnTo>
                  <a:lnTo>
                    <a:pt x="4565548" y="31750"/>
                  </a:lnTo>
                  <a:lnTo>
                    <a:pt x="4565548" y="47625"/>
                  </a:lnTo>
                  <a:lnTo>
                    <a:pt x="4565548" y="2418588"/>
                  </a:lnTo>
                  <a:lnTo>
                    <a:pt x="4565548" y="2434463"/>
                  </a:lnTo>
                  <a:lnTo>
                    <a:pt x="4565548" y="2450338"/>
                  </a:lnTo>
                  <a:lnTo>
                    <a:pt x="4549673" y="2450338"/>
                  </a:lnTo>
                  <a:lnTo>
                    <a:pt x="4549673" y="2434463"/>
                  </a:lnTo>
                  <a:lnTo>
                    <a:pt x="4565548" y="2434463"/>
                  </a:lnTo>
                  <a:lnTo>
                    <a:pt x="4565548" y="2418588"/>
                  </a:lnTo>
                  <a:lnTo>
                    <a:pt x="4549673" y="2418588"/>
                  </a:lnTo>
                  <a:lnTo>
                    <a:pt x="4549673" y="47625"/>
                  </a:lnTo>
                  <a:lnTo>
                    <a:pt x="4565548" y="47625"/>
                  </a:lnTo>
                  <a:lnTo>
                    <a:pt x="4565548" y="31750"/>
                  </a:lnTo>
                  <a:lnTo>
                    <a:pt x="4549673" y="31750"/>
                  </a:lnTo>
                  <a:lnTo>
                    <a:pt x="4549673" y="15875"/>
                  </a:lnTo>
                  <a:lnTo>
                    <a:pt x="4565548" y="15875"/>
                  </a:lnTo>
                  <a:lnTo>
                    <a:pt x="4565548" y="0"/>
                  </a:lnTo>
                  <a:lnTo>
                    <a:pt x="4533798" y="0"/>
                  </a:lnTo>
                  <a:lnTo>
                    <a:pt x="4533798" y="15875"/>
                  </a:lnTo>
                  <a:lnTo>
                    <a:pt x="4533798" y="31750"/>
                  </a:lnTo>
                  <a:lnTo>
                    <a:pt x="4533798" y="47625"/>
                  </a:lnTo>
                  <a:lnTo>
                    <a:pt x="4533798" y="2418588"/>
                  </a:lnTo>
                  <a:lnTo>
                    <a:pt x="3879875" y="2418588"/>
                  </a:lnTo>
                  <a:lnTo>
                    <a:pt x="3879875" y="2434463"/>
                  </a:lnTo>
                  <a:lnTo>
                    <a:pt x="4533798" y="2434463"/>
                  </a:lnTo>
                  <a:lnTo>
                    <a:pt x="4533798" y="2450338"/>
                  </a:lnTo>
                  <a:lnTo>
                    <a:pt x="47625" y="2450338"/>
                  </a:lnTo>
                  <a:lnTo>
                    <a:pt x="47625" y="2434463"/>
                  </a:lnTo>
                  <a:lnTo>
                    <a:pt x="92392" y="2434463"/>
                  </a:lnTo>
                  <a:lnTo>
                    <a:pt x="92392" y="2418588"/>
                  </a:lnTo>
                  <a:lnTo>
                    <a:pt x="47625" y="2418588"/>
                  </a:lnTo>
                  <a:lnTo>
                    <a:pt x="47625" y="47625"/>
                  </a:lnTo>
                  <a:lnTo>
                    <a:pt x="4533798" y="47625"/>
                  </a:lnTo>
                  <a:lnTo>
                    <a:pt x="453379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533798" y="15875"/>
                  </a:lnTo>
                  <a:lnTo>
                    <a:pt x="4533798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31750"/>
                  </a:lnTo>
                  <a:lnTo>
                    <a:pt x="31750" y="47625"/>
                  </a:lnTo>
                  <a:lnTo>
                    <a:pt x="31750" y="2418588"/>
                  </a:lnTo>
                  <a:lnTo>
                    <a:pt x="31750" y="2434463"/>
                  </a:lnTo>
                  <a:lnTo>
                    <a:pt x="31750" y="2450338"/>
                  </a:lnTo>
                  <a:lnTo>
                    <a:pt x="15875" y="2450338"/>
                  </a:lnTo>
                  <a:lnTo>
                    <a:pt x="15875" y="2434463"/>
                  </a:lnTo>
                  <a:lnTo>
                    <a:pt x="31750" y="2434463"/>
                  </a:lnTo>
                  <a:lnTo>
                    <a:pt x="31750" y="2418588"/>
                  </a:lnTo>
                  <a:lnTo>
                    <a:pt x="15875" y="241858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0" y="0"/>
                  </a:lnTo>
                  <a:lnTo>
                    <a:pt x="0" y="127"/>
                  </a:lnTo>
                  <a:lnTo>
                    <a:pt x="0" y="15875"/>
                  </a:lnTo>
                  <a:lnTo>
                    <a:pt x="0" y="2466213"/>
                  </a:lnTo>
                  <a:lnTo>
                    <a:pt x="15875" y="2466213"/>
                  </a:lnTo>
                  <a:lnTo>
                    <a:pt x="4581423" y="2466213"/>
                  </a:lnTo>
                  <a:lnTo>
                    <a:pt x="4581423" y="2450338"/>
                  </a:lnTo>
                  <a:lnTo>
                    <a:pt x="4581423" y="127"/>
                  </a:lnTo>
                  <a:lnTo>
                    <a:pt x="45814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313307" y="1306067"/>
              <a:ext cx="3116580" cy="253365"/>
            </a:xfrm>
            <a:custGeom>
              <a:avLst/>
              <a:gdLst/>
              <a:ahLst/>
              <a:cxnLst/>
              <a:rect l="l" t="t" r="r" b="b"/>
              <a:pathLst>
                <a:path w="3116579" h="253365">
                  <a:moveTo>
                    <a:pt x="3116580" y="0"/>
                  </a:moveTo>
                  <a:lnTo>
                    <a:pt x="2659380" y="0"/>
                  </a:lnTo>
                  <a:lnTo>
                    <a:pt x="2545080" y="0"/>
                  </a:lnTo>
                  <a:lnTo>
                    <a:pt x="2316480" y="0"/>
                  </a:lnTo>
                  <a:lnTo>
                    <a:pt x="0" y="0"/>
                  </a:lnTo>
                  <a:lnTo>
                    <a:pt x="0" y="252984"/>
                  </a:lnTo>
                  <a:lnTo>
                    <a:pt x="2316480" y="252984"/>
                  </a:lnTo>
                  <a:lnTo>
                    <a:pt x="2545080" y="252984"/>
                  </a:lnTo>
                  <a:lnTo>
                    <a:pt x="2659380" y="252984"/>
                  </a:lnTo>
                  <a:lnTo>
                    <a:pt x="3116580" y="252984"/>
                  </a:lnTo>
                  <a:lnTo>
                    <a:pt x="311658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300733" y="990346"/>
            <a:ext cx="314388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income</a:t>
            </a:r>
            <a:r>
              <a:rPr dirty="0" sz="1800" spc="-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statement</a:t>
            </a:r>
            <a:endParaRPr sz="18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800" spc="-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dirty="0" sz="1800" spc="-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dirty="0" sz="18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Dec.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31,</a:t>
            </a:r>
            <a:r>
              <a:rPr dirty="0" sz="18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2022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61822" y="1499361"/>
            <a:ext cx="9366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Revenues</a:t>
            </a:r>
            <a:r>
              <a:rPr dirty="0" sz="1600" spc="-90" b="1">
                <a:latin typeface="Calibri"/>
                <a:cs typeface="Calibri"/>
              </a:rPr>
              <a:t> </a:t>
            </a:r>
            <a:r>
              <a:rPr dirty="0" sz="1600" spc="-50">
                <a:latin typeface="Calibri"/>
                <a:cs typeface="Calibri"/>
              </a:rPr>
              <a:t>: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812540" y="1707261"/>
            <a:ext cx="63817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Calibri"/>
                <a:cs typeface="Calibri"/>
              </a:rPr>
              <a:t>140000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801871" y="2123058"/>
            <a:ext cx="658495" cy="8921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1775"/>
              </a:lnSpc>
              <a:spcBef>
                <a:spcPts val="95"/>
              </a:spcBef>
            </a:pPr>
            <a:r>
              <a:rPr dirty="0" sz="1600" spc="-10">
                <a:latin typeface="Calibri"/>
                <a:cs typeface="Calibri"/>
              </a:rPr>
              <a:t>(20000)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dirty="0" sz="1600" spc="-10">
                <a:latin typeface="Calibri"/>
                <a:cs typeface="Calibri"/>
              </a:rPr>
              <a:t>(8000)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dirty="0" sz="1600" spc="-10">
                <a:latin typeface="Calibri"/>
                <a:cs typeface="Calibri"/>
              </a:rPr>
              <a:t>(9000)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780"/>
              </a:lnSpc>
            </a:pPr>
            <a:r>
              <a:rPr dirty="0" sz="1600" spc="-10">
                <a:latin typeface="Calibri"/>
                <a:cs typeface="Calibri"/>
              </a:rPr>
              <a:t>(3000)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661822" y="1707261"/>
            <a:ext cx="1682114" cy="1515745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 marR="301625">
              <a:lnSpc>
                <a:spcPts val="1639"/>
              </a:lnSpc>
              <a:spcBef>
                <a:spcPts val="380"/>
              </a:spcBef>
            </a:pPr>
            <a:r>
              <a:rPr dirty="0" sz="1600">
                <a:latin typeface="Calibri"/>
                <a:cs typeface="Calibri"/>
              </a:rPr>
              <a:t>Service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Revenue </a:t>
            </a:r>
            <a:r>
              <a:rPr dirty="0" sz="1600" spc="-10" b="1">
                <a:latin typeface="Calibri"/>
                <a:cs typeface="Calibri"/>
              </a:rPr>
              <a:t>Expenses: </a:t>
            </a:r>
            <a:r>
              <a:rPr dirty="0" sz="1600">
                <a:latin typeface="Calibri"/>
                <a:cs typeface="Calibri"/>
              </a:rPr>
              <a:t>Salaries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480"/>
              </a:lnSpc>
            </a:pPr>
            <a:r>
              <a:rPr dirty="0" sz="1600">
                <a:latin typeface="Calibri"/>
                <a:cs typeface="Calibri"/>
              </a:rPr>
              <a:t>Insurance</a:t>
            </a:r>
            <a:r>
              <a:rPr dirty="0" sz="1600" spc="28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ts val="1639"/>
              </a:lnSpc>
              <a:spcBef>
                <a:spcPts val="150"/>
              </a:spcBef>
            </a:pPr>
            <a:r>
              <a:rPr dirty="0" sz="1600">
                <a:latin typeface="Calibri"/>
                <a:cs typeface="Calibri"/>
              </a:rPr>
              <a:t>Advertising</a:t>
            </a:r>
            <a:r>
              <a:rPr dirty="0" sz="1600" spc="-7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Expense </a:t>
            </a:r>
            <a:r>
              <a:rPr dirty="0" sz="1600">
                <a:latin typeface="Calibri"/>
                <a:cs typeface="Calibri"/>
              </a:rPr>
              <a:t>Rent</a:t>
            </a:r>
            <a:r>
              <a:rPr dirty="0" sz="1600" spc="-7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625"/>
              </a:lnSpc>
            </a:pPr>
            <a:r>
              <a:rPr dirty="0" sz="1600" spc="-25">
                <a:latin typeface="Calibri"/>
                <a:cs typeface="Calibri"/>
              </a:rPr>
              <a:t>Total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801871" y="2954273"/>
            <a:ext cx="65849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Calibri"/>
                <a:cs typeface="Calibri"/>
              </a:rPr>
              <a:t>(40000)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 descr=""/>
          <p:cNvSpPr/>
          <p:nvPr/>
        </p:nvSpPr>
        <p:spPr>
          <a:xfrm>
            <a:off x="674281" y="3181604"/>
            <a:ext cx="1626235" cy="248920"/>
          </a:xfrm>
          <a:custGeom>
            <a:avLst/>
            <a:gdLst/>
            <a:ahLst/>
            <a:cxnLst/>
            <a:rect l="l" t="t" r="r" b="b"/>
            <a:pathLst>
              <a:path w="1626235" h="248920">
                <a:moveTo>
                  <a:pt x="1626107" y="0"/>
                </a:moveTo>
                <a:lnTo>
                  <a:pt x="0" y="0"/>
                </a:lnTo>
                <a:lnTo>
                  <a:pt x="0" y="248412"/>
                </a:lnTo>
                <a:lnTo>
                  <a:pt x="1626107" y="248412"/>
                </a:lnTo>
                <a:lnTo>
                  <a:pt x="162610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 descr=""/>
          <p:cNvSpPr txBox="1"/>
          <p:nvPr/>
        </p:nvSpPr>
        <p:spPr>
          <a:xfrm>
            <a:off x="661822" y="3162045"/>
            <a:ext cx="16516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Net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income</a:t>
            </a:r>
            <a:r>
              <a:rPr dirty="0" sz="1600" spc="3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(Profit)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 descr=""/>
          <p:cNvSpPr/>
          <p:nvPr/>
        </p:nvSpPr>
        <p:spPr>
          <a:xfrm>
            <a:off x="3798823" y="3181604"/>
            <a:ext cx="662940" cy="248920"/>
          </a:xfrm>
          <a:custGeom>
            <a:avLst/>
            <a:gdLst/>
            <a:ahLst/>
            <a:cxnLst/>
            <a:rect l="l" t="t" r="r" b="b"/>
            <a:pathLst>
              <a:path w="662939" h="248920">
                <a:moveTo>
                  <a:pt x="662939" y="0"/>
                </a:moveTo>
                <a:lnTo>
                  <a:pt x="0" y="0"/>
                </a:lnTo>
                <a:lnTo>
                  <a:pt x="0" y="248412"/>
                </a:lnTo>
                <a:lnTo>
                  <a:pt x="662939" y="248412"/>
                </a:lnTo>
                <a:lnTo>
                  <a:pt x="662939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 descr=""/>
          <p:cNvSpPr txBox="1"/>
          <p:nvPr/>
        </p:nvSpPr>
        <p:spPr>
          <a:xfrm>
            <a:off x="3786632" y="3162045"/>
            <a:ext cx="68961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100,000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 descr=""/>
          <p:cNvSpPr/>
          <p:nvPr/>
        </p:nvSpPr>
        <p:spPr>
          <a:xfrm>
            <a:off x="1677543" y="4050791"/>
            <a:ext cx="2390140" cy="196850"/>
          </a:xfrm>
          <a:custGeom>
            <a:avLst/>
            <a:gdLst/>
            <a:ahLst/>
            <a:cxnLst/>
            <a:rect l="l" t="t" r="r" b="b"/>
            <a:pathLst>
              <a:path w="2390140" h="196850">
                <a:moveTo>
                  <a:pt x="1805927" y="0"/>
                </a:moveTo>
                <a:lnTo>
                  <a:pt x="0" y="0"/>
                </a:lnTo>
                <a:lnTo>
                  <a:pt x="0" y="196596"/>
                </a:lnTo>
                <a:lnTo>
                  <a:pt x="1805927" y="196596"/>
                </a:lnTo>
                <a:lnTo>
                  <a:pt x="1805927" y="0"/>
                </a:lnTo>
                <a:close/>
              </a:path>
              <a:path w="2390140" h="196850">
                <a:moveTo>
                  <a:pt x="2389632" y="0"/>
                </a:moveTo>
                <a:lnTo>
                  <a:pt x="1805940" y="0"/>
                </a:lnTo>
                <a:lnTo>
                  <a:pt x="1805940" y="196596"/>
                </a:lnTo>
                <a:lnTo>
                  <a:pt x="2389632" y="196596"/>
                </a:lnTo>
                <a:lnTo>
                  <a:pt x="2389632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19" name="object 19" descr=""/>
          <p:cNvGraphicFramePr>
            <a:graphicFrameLocks noGrp="1"/>
          </p:cNvGraphicFramePr>
          <p:nvPr/>
        </p:nvGraphicFramePr>
        <p:xfrm>
          <a:off x="597763" y="3812666"/>
          <a:ext cx="4625975" cy="20250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46580"/>
                <a:gridCol w="716915"/>
                <a:gridCol w="1969770"/>
              </a:tblGrid>
              <a:tr h="213360">
                <a:tc>
                  <a:txBody>
                    <a:bodyPr/>
                    <a:lstStyle/>
                    <a:p>
                      <a:pPr algn="r" marR="21590">
                        <a:lnSpc>
                          <a:spcPts val="1580"/>
                        </a:lnSpc>
                      </a:pP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ts val="1580"/>
                        </a:lnSpc>
                      </a:pP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’s</a:t>
                      </a:r>
                      <a:r>
                        <a:rPr dirty="0" sz="1400" spc="-6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dirty="0" sz="1400" spc="-5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13360">
                <a:tc gridSpan="3">
                  <a:txBody>
                    <a:bodyPr/>
                    <a:lstStyle/>
                    <a:p>
                      <a:pPr marL="1071880">
                        <a:lnSpc>
                          <a:spcPts val="1580"/>
                        </a:lnSpc>
                      </a:pP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4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14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14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dirty="0" sz="14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34315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50"/>
                        </a:lnSpc>
                      </a:pPr>
                      <a:r>
                        <a:rPr dirty="0" sz="1500" spc="-10" b="1">
                          <a:latin typeface="Times New Roman"/>
                          <a:cs typeface="Times New Roman"/>
                        </a:rPr>
                        <a:t>280,000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dirty="0" sz="1400" b="1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dirty="0" sz="1400" spc="-25" b="1">
                          <a:latin typeface="Times New Roman"/>
                          <a:cs typeface="Times New Roman"/>
                        </a:rPr>
                        <a:t> (+)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1700"/>
                        </a:lnSpc>
                      </a:pPr>
                      <a:r>
                        <a:rPr dirty="0" sz="1500" spc="-50">
                          <a:latin typeface="Times New Roman"/>
                          <a:cs typeface="Times New Roman"/>
                        </a:rPr>
                        <a:t>+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Investment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dirty="0" sz="1500" spc="-20" b="1">
                          <a:latin typeface="Times New Roman"/>
                          <a:cs typeface="Times New Roman"/>
                        </a:rPr>
                        <a:t>Zero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14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14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5"/>
                        </a:lnSpc>
                      </a:pPr>
                      <a:r>
                        <a:rPr dirty="0" sz="1500" spc="-10" b="1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20979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dirty="0" sz="1400" b="1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dirty="0" sz="14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latin typeface="Times New Roman"/>
                          <a:cs typeface="Times New Roman"/>
                        </a:rPr>
                        <a:t>(-</a:t>
                      </a:r>
                      <a:r>
                        <a:rPr dirty="0" sz="1400" spc="-50" b="1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29235">
                <a:tc>
                  <a:txBody>
                    <a:bodyPr/>
                    <a:lstStyle/>
                    <a:p>
                      <a:pPr algn="r" marR="8890">
                        <a:lnSpc>
                          <a:spcPts val="165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1710"/>
                        </a:lnSpc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500" spc="-10" b="1">
                          <a:latin typeface="Times New Roman"/>
                          <a:cs typeface="Times New Roman"/>
                        </a:rPr>
                        <a:t>30,000)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 gridSpan="2"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dirty="0" sz="1400" spc="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dirty="0" sz="15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object 20" descr=""/>
          <p:cNvGraphicFramePr>
            <a:graphicFrameLocks noGrp="1"/>
          </p:cNvGraphicFramePr>
          <p:nvPr/>
        </p:nvGraphicFramePr>
        <p:xfrm>
          <a:off x="5429503" y="1002411"/>
          <a:ext cx="5981065" cy="4831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71290"/>
                <a:gridCol w="955039"/>
                <a:gridCol w="962025"/>
              </a:tblGrid>
              <a:tr h="475615">
                <a:tc gridSpan="3">
                  <a:txBody>
                    <a:bodyPr/>
                    <a:lstStyle/>
                    <a:p>
                      <a:pPr algn="ctr" marL="635">
                        <a:lnSpc>
                          <a:spcPts val="1639"/>
                        </a:lnSpc>
                      </a:pP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dirty="0" sz="1400" spc="-3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Sheet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4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14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14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dirty="0" sz="1400" spc="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29870">
                <a:tc>
                  <a:txBody>
                    <a:bodyPr/>
                    <a:lstStyle/>
                    <a:p>
                      <a:pPr algn="ctr" marL="635">
                        <a:lnSpc>
                          <a:spcPts val="1585"/>
                        </a:lnSpc>
                      </a:pPr>
                      <a:r>
                        <a:rPr dirty="0" sz="1600" spc="-10" b="1">
                          <a:latin typeface="Times New Roman"/>
                          <a:cs typeface="Times New Roman"/>
                        </a:rPr>
                        <a:t>Assets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17170">
                <a:tc>
                  <a:txBody>
                    <a:bodyPr/>
                    <a:lstStyle/>
                    <a:p>
                      <a:pPr marL="69215">
                        <a:lnSpc>
                          <a:spcPts val="1510"/>
                        </a:lnSpc>
                      </a:pPr>
                      <a:r>
                        <a:rPr dirty="0" sz="1400" b="1"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dirty="0" sz="14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latin typeface="Times New Roman"/>
                          <a:cs typeface="Times New Roman"/>
                        </a:rPr>
                        <a:t>assets</a:t>
                      </a:r>
                      <a:r>
                        <a:rPr dirty="0" sz="1400" spc="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(Non-Current</a:t>
                      </a:r>
                      <a:r>
                        <a:rPr dirty="0" sz="1400" spc="-6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latin typeface="Times New Roman"/>
                          <a:cs typeface="Times New Roman"/>
                        </a:rPr>
                        <a:t>Assets)</a:t>
                      </a:r>
                      <a:r>
                        <a:rPr dirty="0" sz="14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50" b="1"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503555">
                        <a:lnSpc>
                          <a:spcPts val="1385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Building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425"/>
                        </a:lnSpc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90,000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39395">
                <a:tc>
                  <a:txBody>
                    <a:bodyPr/>
                    <a:lstStyle/>
                    <a:p>
                      <a:pPr marL="503555">
                        <a:lnSpc>
                          <a:spcPts val="166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dirty="0" sz="1400" spc="-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 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</a:pPr>
                      <a:r>
                        <a:rPr dirty="0" sz="150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5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20,000)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2352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70,000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160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503555">
                        <a:lnSpc>
                          <a:spcPts val="139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Equipment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152400">
                        <a:lnSpc>
                          <a:spcPts val="1425"/>
                        </a:lnSpc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0160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38760">
                <a:tc>
                  <a:txBody>
                    <a:bodyPr/>
                    <a:lstStyle/>
                    <a:p>
                      <a:pPr marL="558165">
                        <a:lnSpc>
                          <a:spcPts val="166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dirty="0" sz="1400" spc="-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 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134620">
                        <a:lnSpc>
                          <a:spcPts val="1660"/>
                        </a:lnSpc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(50,000)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03860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dirty="0" sz="1400" spc="-4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 b="1">
                          <a:latin typeface="Times New Roman"/>
                          <a:cs typeface="Times New Roman"/>
                        </a:rPr>
                        <a:t>Assets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4414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0"/>
                        </a:lnSpc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300,000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503555">
                        <a:lnSpc>
                          <a:spcPts val="1330"/>
                        </a:lnSpc>
                      </a:pP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Cash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30"/>
                        </a:lnSpc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 marL="503555">
                        <a:lnSpc>
                          <a:spcPts val="156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dirty="0" sz="14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receivable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650"/>
                        </a:lnSpc>
                      </a:pPr>
                      <a:r>
                        <a:rPr dirty="0" sz="1500" spc="-10">
                          <a:latin typeface="Times New Roman"/>
                          <a:cs typeface="Times New Roman"/>
                        </a:rPr>
                        <a:t>30,000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33045">
                <a:tc>
                  <a:txBody>
                    <a:bodyPr/>
                    <a:lstStyle/>
                    <a:p>
                      <a:pPr marL="69215">
                        <a:lnSpc>
                          <a:spcPts val="1614"/>
                        </a:lnSpc>
                      </a:pPr>
                      <a:r>
                        <a:rPr dirty="0" sz="15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500" spc="-5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14"/>
                        </a:lnSpc>
                      </a:pPr>
                      <a:r>
                        <a:rPr dirty="0" sz="15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</a:tr>
              <a:tr h="346710">
                <a:tc>
                  <a:txBody>
                    <a:bodyPr/>
                    <a:lstStyle/>
                    <a:p>
                      <a:pPr marL="748030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dirty="0" sz="1300" spc="-10" b="1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dirty="0" sz="13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b="1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300" spc="-10" b="1">
                          <a:latin typeface="Times New Roman"/>
                          <a:cs typeface="Times New Roman"/>
                        </a:rPr>
                        <a:t> stockholder’s</a:t>
                      </a:r>
                      <a:r>
                        <a:rPr dirty="0" sz="13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 b="1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462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69215">
                        <a:lnSpc>
                          <a:spcPts val="1450"/>
                        </a:lnSpc>
                      </a:pPr>
                      <a:r>
                        <a:rPr dirty="0" sz="1300" b="1">
                          <a:latin typeface="Times New Roman"/>
                          <a:cs typeface="Times New Roman"/>
                        </a:rPr>
                        <a:t>Short</a:t>
                      </a:r>
                      <a:r>
                        <a:rPr dirty="0" sz="13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b="1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dirty="0" sz="13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 b="1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00660">
                <a:tc>
                  <a:txBody>
                    <a:bodyPr/>
                    <a:lstStyle/>
                    <a:p>
                      <a:pPr marL="539750">
                        <a:lnSpc>
                          <a:spcPts val="1435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dirty="0" sz="13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485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90,000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02565">
                <a:tc>
                  <a:txBody>
                    <a:bodyPr/>
                    <a:lstStyle/>
                    <a:p>
                      <a:pPr marL="539750">
                        <a:lnSpc>
                          <a:spcPts val="1445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dirty="0" sz="13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150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60,000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194945">
                <a:tc>
                  <a:txBody>
                    <a:bodyPr/>
                    <a:lstStyle/>
                    <a:p>
                      <a:pPr marL="69215">
                        <a:lnSpc>
                          <a:spcPts val="1440"/>
                        </a:lnSpc>
                      </a:pPr>
                      <a:r>
                        <a:rPr dirty="0" sz="1300" b="1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dirty="0" sz="13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b="1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dirty="0" sz="13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 b="1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01930">
                <a:tc>
                  <a:txBody>
                    <a:bodyPr/>
                    <a:lstStyle/>
                    <a:p>
                      <a:pPr marL="539750">
                        <a:lnSpc>
                          <a:spcPts val="1490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Loans</a:t>
                      </a:r>
                      <a:r>
                        <a:rPr dirty="0" sz="13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>
                          <a:latin typeface="Times New Roman"/>
                          <a:cs typeface="Times New Roman"/>
                        </a:rPr>
                        <a:t>(If</a:t>
                      </a:r>
                      <a:r>
                        <a:rPr dirty="0" sz="13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>
                          <a:latin typeface="Times New Roman"/>
                          <a:cs typeface="Times New Roman"/>
                        </a:rPr>
                        <a:t>found)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01930">
                <a:tc>
                  <a:txBody>
                    <a:bodyPr/>
                    <a:lstStyle/>
                    <a:p>
                      <a:pPr marL="69215">
                        <a:lnSpc>
                          <a:spcPts val="1490"/>
                        </a:lnSpc>
                      </a:pPr>
                      <a:r>
                        <a:rPr dirty="0" sz="1300" b="1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dirty="0" sz="13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300" spc="-10" b="1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marL="539750">
                        <a:lnSpc>
                          <a:spcPts val="1495"/>
                        </a:lnSpc>
                      </a:pPr>
                      <a:r>
                        <a:rPr dirty="0" sz="1300" spc="-10">
                          <a:latin typeface="Times New Roman"/>
                          <a:cs typeface="Times New Roman"/>
                        </a:rPr>
                        <a:t>Capital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160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350,000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16535">
                <a:tc>
                  <a:txBody>
                    <a:bodyPr/>
                    <a:lstStyle/>
                    <a:p>
                      <a:pPr marL="69215">
                        <a:lnSpc>
                          <a:spcPts val="1485"/>
                        </a:lnSpc>
                      </a:pPr>
                      <a:r>
                        <a:rPr dirty="0" sz="15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dirty="0" sz="15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dirty="0" sz="15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5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dirty="0" sz="15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5"/>
                        </a:lnSpc>
                      </a:pPr>
                      <a:r>
                        <a:rPr dirty="0" sz="15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</a:tr>
            </a:tbl>
          </a:graphicData>
        </a:graphic>
      </p:graphicFrame>
      <p:sp>
        <p:nvSpPr>
          <p:cNvPr id="21" name="object 21" descr=""/>
          <p:cNvSpPr txBox="1"/>
          <p:nvPr/>
        </p:nvSpPr>
        <p:spPr>
          <a:xfrm>
            <a:off x="228396" y="6333845"/>
            <a:ext cx="23755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latin typeface="Calibri"/>
                <a:cs typeface="Calibri"/>
              </a:rPr>
              <a:t>Prepared</a:t>
            </a:r>
            <a:r>
              <a:rPr dirty="0" sz="1600" spc="-3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by</a:t>
            </a:r>
            <a:r>
              <a:rPr dirty="0" sz="1600" spc="-25" b="1">
                <a:latin typeface="Calibri"/>
                <a:cs typeface="Calibri"/>
              </a:rPr>
              <a:t> </a:t>
            </a:r>
            <a:r>
              <a:rPr dirty="0" sz="1600" spc="-40" b="1">
                <a:latin typeface="Calibri"/>
                <a:cs typeface="Calibri"/>
              </a:rPr>
              <a:t>Dr.</a:t>
            </a:r>
            <a:r>
              <a:rPr dirty="0" sz="1600" spc="-1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Emad</a:t>
            </a:r>
            <a:r>
              <a:rPr dirty="0" sz="1600" spc="-40" b="1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03452" y="834339"/>
            <a:ext cx="693991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>
                <a:solidFill>
                  <a:srgbClr val="186D78"/>
                </a:solidFill>
              </a:rPr>
              <a:t>DO</a:t>
            </a:r>
            <a:r>
              <a:rPr dirty="0" spc="-95">
                <a:solidFill>
                  <a:srgbClr val="186D78"/>
                </a:solidFill>
              </a:rPr>
              <a:t> </a:t>
            </a:r>
            <a:r>
              <a:rPr dirty="0">
                <a:solidFill>
                  <a:srgbClr val="186D78"/>
                </a:solidFill>
              </a:rPr>
              <a:t>IT!</a:t>
            </a:r>
            <a:r>
              <a:rPr dirty="0" spc="-110">
                <a:solidFill>
                  <a:srgbClr val="186D78"/>
                </a:solidFill>
              </a:rPr>
              <a:t> </a:t>
            </a:r>
            <a:r>
              <a:rPr dirty="0">
                <a:solidFill>
                  <a:srgbClr val="186D78"/>
                </a:solidFill>
              </a:rPr>
              <a:t>Financial</a:t>
            </a:r>
            <a:r>
              <a:rPr dirty="0" spc="-70">
                <a:solidFill>
                  <a:srgbClr val="186D78"/>
                </a:solidFill>
              </a:rPr>
              <a:t> </a:t>
            </a:r>
            <a:r>
              <a:rPr dirty="0" spc="-20">
                <a:solidFill>
                  <a:srgbClr val="186D78"/>
                </a:solidFill>
              </a:rPr>
              <a:t>Statement</a:t>
            </a:r>
            <a:r>
              <a:rPr dirty="0" spc="-85">
                <a:solidFill>
                  <a:srgbClr val="186D78"/>
                </a:solidFill>
              </a:rPr>
              <a:t> </a:t>
            </a:r>
            <a:r>
              <a:rPr dirty="0" spc="-20">
                <a:solidFill>
                  <a:srgbClr val="186D78"/>
                </a:solidFill>
              </a:rPr>
              <a:t>Items</a:t>
            </a:r>
          </a:p>
        </p:txBody>
      </p:sp>
      <p:sp>
        <p:nvSpPr>
          <p:cNvPr id="3" name="object 3" descr=""/>
          <p:cNvSpPr/>
          <p:nvPr/>
        </p:nvSpPr>
        <p:spPr>
          <a:xfrm>
            <a:off x="3233166" y="761237"/>
            <a:ext cx="0" cy="457200"/>
          </a:xfrm>
          <a:custGeom>
            <a:avLst/>
            <a:gdLst/>
            <a:ahLst/>
            <a:cxnLst/>
            <a:rect l="l" t="t" r="r" b="b"/>
            <a:pathLst>
              <a:path w="0" h="457200">
                <a:moveTo>
                  <a:pt x="0" y="457200"/>
                </a:moveTo>
                <a:lnTo>
                  <a:pt x="0" y="0"/>
                </a:lnTo>
              </a:path>
            </a:pathLst>
          </a:custGeom>
          <a:ln w="38100">
            <a:solidFill>
              <a:srgbClr val="186D78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1273302" y="1515999"/>
          <a:ext cx="9277985" cy="38087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/>
                <a:gridCol w="1490345"/>
                <a:gridCol w="4222114"/>
                <a:gridCol w="1242059"/>
              </a:tblGrid>
              <a:tr h="673735">
                <a:tc gridSpan="3">
                  <a:txBody>
                    <a:bodyPr/>
                    <a:lstStyle/>
                    <a:p>
                      <a:pPr marL="3175">
                        <a:lnSpc>
                          <a:spcPts val="2535"/>
                        </a:lnSpc>
                      </a:pPr>
                      <a:r>
                        <a:rPr dirty="0" sz="2200" spc="-10" b="1">
                          <a:latin typeface="Calibri"/>
                          <a:cs typeface="Calibri"/>
                        </a:rPr>
                        <a:t>Presented</a:t>
                      </a:r>
                      <a:r>
                        <a:rPr dirty="0" sz="22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below</a:t>
                      </a:r>
                      <a:r>
                        <a:rPr dirty="0" sz="22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is</a:t>
                      </a:r>
                      <a:r>
                        <a:rPr dirty="0" sz="22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selected</a:t>
                      </a:r>
                      <a:r>
                        <a:rPr dirty="0" sz="22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dirty="0" sz="22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related</a:t>
                      </a:r>
                      <a:r>
                        <a:rPr dirty="0" sz="22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to</a:t>
                      </a:r>
                      <a:r>
                        <a:rPr dirty="0" sz="22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Li</a:t>
                      </a:r>
                      <a:r>
                        <a:rPr dirty="0" sz="22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Fashions</a:t>
                      </a:r>
                      <a:r>
                        <a:rPr dirty="0" sz="22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25" b="1">
                          <a:latin typeface="Calibri"/>
                          <a:cs typeface="Calibri"/>
                        </a:rPr>
                        <a:t>at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175">
                        <a:lnSpc>
                          <a:spcPct val="100000"/>
                        </a:lnSpc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December</a:t>
                      </a:r>
                      <a:r>
                        <a:rPr dirty="0" sz="22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31,</a:t>
                      </a:r>
                      <a:r>
                        <a:rPr dirty="0" sz="22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2020.</a:t>
                      </a:r>
                      <a:r>
                        <a:rPr dirty="0" sz="22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Li</a:t>
                      </a:r>
                      <a:r>
                        <a:rPr dirty="0" sz="22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reports</a:t>
                      </a:r>
                      <a:r>
                        <a:rPr dirty="0" sz="22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financial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monthly.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Equipment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7429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HK$10,000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Utilities</a:t>
                      </a:r>
                      <a:r>
                        <a:rPr dirty="0" sz="2200" spc="-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469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HK$4,000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53060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dirty="0" sz="2200" spc="-20">
                          <a:latin typeface="Calibri"/>
                          <a:cs typeface="Calibri"/>
                        </a:rPr>
                        <a:t>Cash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8,000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Accounts</a:t>
                      </a:r>
                      <a:r>
                        <a:rPr dirty="0" sz="2200" spc="-9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Receivable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9,000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53060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Service</a:t>
                      </a:r>
                      <a:r>
                        <a:rPr dirty="0" sz="22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Revenue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36,000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Salaries</a:t>
                      </a:r>
                      <a:r>
                        <a:rPr dirty="0" sz="2200" spc="-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2200" spc="-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Wages</a:t>
                      </a:r>
                      <a:r>
                        <a:rPr dirty="0" sz="22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7,000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53060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Rent</a:t>
                      </a:r>
                      <a:r>
                        <a:rPr dirty="0" sz="2200" spc="-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11,000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Notes</a:t>
                      </a:r>
                      <a:r>
                        <a:rPr dirty="0" sz="22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16,500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353060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Accounts</a:t>
                      </a:r>
                      <a:r>
                        <a:rPr dirty="0" sz="2200" spc="-9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2,000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dirty="0" sz="2200">
                          <a:latin typeface="Calibri"/>
                          <a:cs typeface="Calibri"/>
                        </a:rPr>
                        <a:t>Owner’s</a:t>
                      </a:r>
                      <a:r>
                        <a:rPr dirty="0" sz="2200" spc="-1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>
                          <a:latin typeface="Calibri"/>
                          <a:cs typeface="Calibri"/>
                        </a:rPr>
                        <a:t>Drawings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dirty="0" sz="2200" spc="-10">
                          <a:latin typeface="Calibri"/>
                          <a:cs typeface="Calibri"/>
                        </a:rPr>
                        <a:t>5,000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</a:tr>
              <a:tr h="426084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a.</a:t>
                      </a:r>
                      <a:r>
                        <a:rPr dirty="0" sz="2200" spc="3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Determine</a:t>
                      </a:r>
                      <a:r>
                        <a:rPr dirty="0" sz="2200" spc="-2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22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total</a:t>
                      </a:r>
                      <a:r>
                        <a:rPr dirty="0" sz="22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at</a:t>
                      </a:r>
                      <a:r>
                        <a:rPr dirty="0" sz="22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December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31,</a:t>
                      </a:r>
                      <a:r>
                        <a:rPr dirty="0" sz="22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26084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2200" b="1">
                          <a:latin typeface="Calibri"/>
                          <a:cs typeface="Calibri"/>
                        </a:rPr>
                        <a:t>b.</a:t>
                      </a:r>
                      <a:r>
                        <a:rPr dirty="0" sz="2200" spc="3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Determine</a:t>
                      </a:r>
                      <a:r>
                        <a:rPr dirty="0" sz="22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22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net</a:t>
                      </a:r>
                      <a:r>
                        <a:rPr dirty="0" sz="22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income</a:t>
                      </a:r>
                      <a:r>
                        <a:rPr dirty="0" sz="22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reported</a:t>
                      </a:r>
                      <a:r>
                        <a:rPr dirty="0" sz="22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December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 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26084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21945" algn="l"/>
                        </a:tabLst>
                      </a:pPr>
                      <a:r>
                        <a:rPr dirty="0" sz="2200" spc="-25" b="1">
                          <a:latin typeface="Calibri"/>
                          <a:cs typeface="Calibri"/>
                        </a:rPr>
                        <a:t>c.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Determine</a:t>
                      </a:r>
                      <a:r>
                        <a:rPr dirty="0" sz="2200" spc="-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22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owner’s</a:t>
                      </a:r>
                      <a:r>
                        <a:rPr dirty="0" sz="2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equity</a:t>
                      </a:r>
                      <a:r>
                        <a:rPr dirty="0" sz="22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at</a:t>
                      </a:r>
                      <a:r>
                        <a:rPr dirty="0" sz="22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December</a:t>
                      </a:r>
                      <a:r>
                        <a:rPr dirty="0" sz="22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b="1">
                          <a:latin typeface="Calibri"/>
                          <a:cs typeface="Calibri"/>
                        </a:rPr>
                        <a:t>31,</a:t>
                      </a:r>
                      <a:r>
                        <a:rPr dirty="0" sz="22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200" spc="-10" b="1">
                          <a:latin typeface="Calibri"/>
                          <a:cs typeface="Calibri"/>
                        </a:rPr>
                        <a:t>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B="0" marT="7493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16427" y="2672029"/>
            <a:ext cx="63620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solidFill>
                  <a:srgbClr val="FF0000"/>
                </a:solidFill>
                <a:latin typeface="Times New Roman"/>
                <a:cs typeface="Times New Roman"/>
              </a:rPr>
              <a:t>Multiple</a:t>
            </a:r>
            <a:r>
              <a:rPr dirty="0" sz="4400" spc="-25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4400">
                <a:solidFill>
                  <a:srgbClr val="FF0000"/>
                </a:solidFill>
                <a:latin typeface="Times New Roman"/>
                <a:cs typeface="Times New Roman"/>
              </a:rPr>
              <a:t>Choice</a:t>
            </a:r>
            <a:r>
              <a:rPr dirty="0" sz="4400" spc="-3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4400" spc="-10">
                <a:solidFill>
                  <a:srgbClr val="FF0000"/>
                </a:solidFill>
                <a:latin typeface="Times New Roman"/>
                <a:cs typeface="Times New Roman"/>
              </a:rPr>
              <a:t>Questions</a:t>
            </a:r>
            <a:endParaRPr sz="4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572639" y="375665"/>
            <a:ext cx="7005955" cy="452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1.</a:t>
            </a:r>
            <a:r>
              <a:rPr dirty="0" sz="1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dirty="0" sz="14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following</a:t>
            </a:r>
            <a:r>
              <a:rPr dirty="0" sz="1400" spc="-6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items</a:t>
            </a:r>
            <a:r>
              <a:rPr dirty="0" sz="1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are</a:t>
            </a:r>
            <a:r>
              <a:rPr dirty="0" sz="1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taken</a:t>
            </a:r>
            <a:r>
              <a:rPr dirty="0" sz="1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from</a:t>
            </a:r>
            <a:r>
              <a:rPr dirty="0" sz="1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dirty="0" sz="1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financial</a:t>
            </a:r>
            <a:r>
              <a:rPr dirty="0" sz="1400" spc="-5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statements</a:t>
            </a:r>
            <a:r>
              <a:rPr dirty="0" sz="1400" spc="-6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of</a:t>
            </a:r>
            <a:r>
              <a:rPr dirty="0" sz="14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dirty="0" sz="1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Postal</a:t>
            </a:r>
            <a:r>
              <a:rPr dirty="0" sz="1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006FC0"/>
                </a:solidFill>
                <a:latin typeface="Arial"/>
                <a:cs typeface="Arial"/>
              </a:rPr>
              <a:t>Service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dirty="0" sz="1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dirty="0" sz="14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year ending</a:t>
            </a:r>
            <a:r>
              <a:rPr dirty="0" sz="1400" spc="-6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December</a:t>
            </a:r>
            <a:r>
              <a:rPr dirty="0" sz="14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6FC0"/>
                </a:solidFill>
                <a:latin typeface="Arial"/>
                <a:cs typeface="Arial"/>
              </a:rPr>
              <a:t>31,</a:t>
            </a:r>
            <a:r>
              <a:rPr dirty="0" sz="1400" spc="-4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006FC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2954401" y="912010"/>
          <a:ext cx="4769485" cy="41243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7285"/>
                <a:gridCol w="1016000"/>
              </a:tblGrid>
              <a:tr h="234950">
                <a:tc>
                  <a:txBody>
                    <a:bodyPr/>
                    <a:lstStyle/>
                    <a:p>
                      <a:pPr marL="33020">
                        <a:lnSpc>
                          <a:spcPts val="175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6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payable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75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$</a:t>
                      </a:r>
                      <a:r>
                        <a:rPr dirty="0" sz="1600" spc="4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18,000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6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receivable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11,000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dirty="0" sz="16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dirty="0" sz="16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–</a:t>
                      </a:r>
                      <a:r>
                        <a:rPr dirty="0" sz="16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28,000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20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dirty="0" sz="16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21,000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 spc="-20">
                          <a:latin typeface="Arial MT"/>
                          <a:cs typeface="Arial MT"/>
                        </a:rPr>
                        <a:t>Cash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15,000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20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capital</a:t>
                      </a:r>
                      <a:r>
                        <a:rPr dirty="0" sz="16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(1/1/14)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102,000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20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Owner’s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drawings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14,000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12,000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dirty="0" sz="1600" spc="-10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20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Note</a:t>
                      </a:r>
                      <a:r>
                        <a:rPr dirty="0" sz="16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dirty="0" sz="16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due</a:t>
                      </a:r>
                      <a:r>
                        <a:rPr dirty="0" sz="16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6/30/15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70,000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Prepaid</a:t>
                      </a:r>
                      <a:r>
                        <a:rPr dirty="0" sz="16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dirty="0" sz="16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(12-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month</a:t>
                      </a:r>
                      <a:r>
                        <a:rPr dirty="0" sz="16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policy)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20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Rent</a:t>
                      </a:r>
                      <a:r>
                        <a:rPr dirty="0" sz="16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17,000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dirty="0" sz="16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6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>
                          <a:latin typeface="Arial MT"/>
                          <a:cs typeface="Arial MT"/>
                        </a:rPr>
                        <a:t>wages</a:t>
                      </a:r>
                      <a:r>
                        <a:rPr dirty="0" sz="16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32,000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Service</a:t>
                      </a:r>
                      <a:r>
                        <a:rPr dirty="0" sz="16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revenue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133,000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Supplies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dirty="0" sz="160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dirty="0" sz="16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600" spc="-1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82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34950">
                <a:tc>
                  <a:txBody>
                    <a:bodyPr/>
                    <a:lstStyle/>
                    <a:p>
                      <a:pPr marL="31750">
                        <a:lnSpc>
                          <a:spcPts val="175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750"/>
                        </a:lnSpc>
                      </a:pPr>
                      <a:r>
                        <a:rPr dirty="0" sz="1600" spc="-10">
                          <a:latin typeface="Arial MT"/>
                          <a:cs typeface="Arial MT"/>
                        </a:rPr>
                        <a:t>210,000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3029839" y="5270119"/>
            <a:ext cx="6276975" cy="1488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006FC0"/>
                </a:solidFill>
                <a:latin typeface="Arial"/>
                <a:cs typeface="Arial"/>
              </a:rPr>
              <a:t>What</a:t>
            </a:r>
            <a:r>
              <a:rPr dirty="0" sz="16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006FC0"/>
                </a:solidFill>
                <a:latin typeface="Arial"/>
                <a:cs typeface="Arial"/>
              </a:rPr>
              <a:t>is</a:t>
            </a:r>
            <a:r>
              <a:rPr dirty="0" sz="1600" spc="-4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dirty="0" sz="16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FC0"/>
                </a:solidFill>
                <a:latin typeface="Arial"/>
                <a:cs typeface="Arial"/>
              </a:rPr>
              <a:t>company’s</a:t>
            </a:r>
            <a:r>
              <a:rPr dirty="0" sz="1600" spc="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dirty="0" sz="16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dirty="0" sz="16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dirty="0" sz="16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dirty="0" sz="1600" spc="-3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006FC0"/>
                </a:solidFill>
                <a:latin typeface="Arial"/>
                <a:cs typeface="Arial"/>
              </a:rPr>
              <a:t>year ending</a:t>
            </a:r>
            <a:r>
              <a:rPr dirty="0" sz="1600" spc="-2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FC0"/>
                </a:solidFill>
                <a:latin typeface="Arial"/>
                <a:cs typeface="Arial"/>
              </a:rPr>
              <a:t>December </a:t>
            </a:r>
            <a:r>
              <a:rPr dirty="0" sz="1600" b="1">
                <a:solidFill>
                  <a:srgbClr val="006FC0"/>
                </a:solidFill>
                <a:latin typeface="Arial"/>
                <a:cs typeface="Arial"/>
              </a:rPr>
              <a:t>31,</a:t>
            </a:r>
            <a:r>
              <a:rPr dirty="0" sz="1600" spc="-20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006FC0"/>
                </a:solidFill>
                <a:latin typeface="Arial"/>
                <a:cs typeface="Arial"/>
              </a:rPr>
              <a:t>2014?</a:t>
            </a:r>
            <a:endParaRPr sz="16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dirty="0" sz="1600" spc="-10">
                <a:latin typeface="Arial MT"/>
                <a:cs typeface="Arial MT"/>
              </a:rPr>
              <a:t>$12,000</a:t>
            </a:r>
            <a:endParaRPr sz="1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dirty="0" sz="1600" spc="-10">
                <a:latin typeface="Arial MT"/>
                <a:cs typeface="Arial MT"/>
              </a:rPr>
              <a:t>$28,000</a:t>
            </a:r>
            <a:endParaRPr sz="1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dirty="0" sz="1600" spc="-10">
                <a:latin typeface="Arial MT"/>
                <a:cs typeface="Arial MT"/>
              </a:rPr>
              <a:t>$42,000</a:t>
            </a:r>
            <a:endParaRPr sz="1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dirty="0" sz="1600" spc="-10">
                <a:latin typeface="Arial MT"/>
                <a:cs typeface="Arial MT"/>
              </a:rPr>
              <a:t>$133,000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3326765" y="1469263"/>
          <a:ext cx="5614670" cy="4422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/>
                <a:gridCol w="2451735"/>
              </a:tblGrid>
              <a:tr h="842644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dirty="0" sz="2300" b="1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23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spc="-10" b="1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2300" b="1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2300" spc="-6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23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2300" spc="-6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23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dirty="0" sz="23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dirty="0" sz="23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spc="-20" b="1">
                          <a:latin typeface="Times New Roman"/>
                          <a:cs typeface="Times New Roman"/>
                        </a:rPr>
                        <a:t>2014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9085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Revenues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0"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Service</a:t>
                      </a:r>
                      <a:r>
                        <a:rPr dirty="0" sz="20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215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133000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Expenses: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Advertising</a:t>
                      </a:r>
                      <a:r>
                        <a:rPr dirty="0" sz="2000" spc="-1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760095">
                        <a:lnSpc>
                          <a:spcPts val="2160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(21000)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dirty="0" sz="2000" spc="3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760095">
                        <a:lnSpc>
                          <a:spcPts val="215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(12000)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Insurance</a:t>
                      </a:r>
                      <a:r>
                        <a:rPr dirty="0" sz="2000" spc="-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(3000)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Rent</a:t>
                      </a:r>
                      <a:r>
                        <a:rPr dirty="0" sz="2000" spc="-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788670">
                        <a:lnSpc>
                          <a:spcPts val="215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(17000)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Salaries</a:t>
                      </a:r>
                      <a:r>
                        <a:rPr dirty="0" sz="20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&amp;</a:t>
                      </a:r>
                      <a:r>
                        <a:rPr dirty="0" sz="20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wages</a:t>
                      </a:r>
                      <a:r>
                        <a:rPr dirty="0" sz="20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r" marR="785495">
                        <a:lnSpc>
                          <a:spcPts val="215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(32000)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Supplies</a:t>
                      </a:r>
                      <a:r>
                        <a:rPr dirty="0" sz="20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215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(6000)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121285">
                        <a:lnSpc>
                          <a:spcPts val="1845"/>
                        </a:lnSpc>
                      </a:pPr>
                      <a:r>
                        <a:rPr dirty="0" sz="1800" spc="-10" b="1">
                          <a:latin typeface="Arial"/>
                          <a:cs typeface="Arial"/>
                        </a:rPr>
                        <a:t>Total</a:t>
                      </a:r>
                      <a:r>
                        <a:rPr dirty="0" sz="1800" spc="-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Expenses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800100">
                        <a:lnSpc>
                          <a:spcPts val="1845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(91000)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Net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income</a:t>
                      </a:r>
                      <a:r>
                        <a:rPr dirty="0" sz="2000" spc="4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005"/>
                        </a:lnSpc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42000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 txBox="1"/>
          <p:nvPr/>
        </p:nvSpPr>
        <p:spPr>
          <a:xfrm>
            <a:off x="228396" y="6333845"/>
            <a:ext cx="23755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latin typeface="Calibri"/>
                <a:cs typeface="Calibri"/>
              </a:rPr>
              <a:t>Prepared</a:t>
            </a:r>
            <a:r>
              <a:rPr dirty="0" sz="1600" spc="-3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by</a:t>
            </a:r>
            <a:r>
              <a:rPr dirty="0" sz="1600" spc="-25" b="1">
                <a:latin typeface="Calibri"/>
                <a:cs typeface="Calibri"/>
              </a:rPr>
              <a:t> </a:t>
            </a:r>
            <a:r>
              <a:rPr dirty="0" sz="1600" spc="-40" b="1">
                <a:latin typeface="Calibri"/>
                <a:cs typeface="Calibri"/>
              </a:rPr>
              <a:t>Dr.</a:t>
            </a:r>
            <a:r>
              <a:rPr dirty="0" sz="1600" spc="-1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Emad</a:t>
            </a:r>
            <a:r>
              <a:rPr dirty="0" sz="1600" spc="-40" b="1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111995" y="2766060"/>
            <a:ext cx="2743200" cy="118618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764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35"/>
              </a:spcBef>
            </a:pP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490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35" b="1">
                <a:latin typeface="Times New Roman"/>
                <a:cs typeface="Times New Roman"/>
              </a:rPr>
              <a:t> </a:t>
            </a:r>
            <a:r>
              <a:rPr dirty="0" sz="2000" spc="-25" b="1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 marL="1905">
              <a:lnSpc>
                <a:spcPct val="100000"/>
              </a:lnSpc>
              <a:spcBef>
                <a:spcPts val="415"/>
              </a:spcBef>
            </a:pPr>
            <a:r>
              <a:rPr dirty="0" sz="3600" spc="-50" b="1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529332" y="1074801"/>
            <a:ext cx="6832600" cy="1199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2.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Misra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compiled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dirty="0" sz="1800" spc="-5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information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 31,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2023:</a:t>
            </a:r>
            <a:endParaRPr sz="1800">
              <a:latin typeface="Arial"/>
              <a:cs typeface="Arial"/>
            </a:endParaRPr>
          </a:p>
          <a:p>
            <a:pPr marL="6985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dirty="0" sz="1800" spc="-10">
                <a:latin typeface="Arial MT"/>
                <a:cs typeface="Arial MT"/>
              </a:rPr>
              <a:t>Revenues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$340,000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Owner’s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Capital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(</a:t>
            </a:r>
            <a:r>
              <a:rPr dirty="0" sz="1800" spc="-10">
                <a:solidFill>
                  <a:srgbClr val="006FC0"/>
                </a:solidFill>
                <a:latin typeface="Arial MT"/>
                <a:cs typeface="Arial MT"/>
              </a:rPr>
              <a:t>1/1/23</a:t>
            </a:r>
            <a:r>
              <a:rPr dirty="0" sz="1800" spc="-10">
                <a:latin typeface="Arial MT"/>
                <a:cs typeface="Arial MT"/>
              </a:rPr>
              <a:t>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3196082" y="2283016"/>
          <a:ext cx="3135630" cy="1899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6615"/>
                <a:gridCol w="932180"/>
              </a:tblGrid>
              <a:tr h="264795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ts val="1985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3685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 spc="-2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3685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 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6990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64795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985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986532" y="4329176"/>
            <a:ext cx="5187315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Misra’s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owner’s</a:t>
            </a:r>
            <a:r>
              <a:rPr dirty="0" sz="1800" spc="-6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dirty="0" sz="18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2023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$90,000.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$140,000.</a:t>
            </a: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 spc="-10">
                <a:latin typeface="Arial MT"/>
                <a:cs typeface="Arial MT"/>
              </a:rPr>
              <a:t>$210,000.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$250,000.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756970" y="1800351"/>
          <a:ext cx="5615305" cy="21170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/>
                <a:gridCol w="2452369"/>
              </a:tblGrid>
              <a:tr h="842644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dirty="0" sz="2300" b="1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23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spc="-10" b="1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2300" b="1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2300" spc="-6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23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2300" spc="-6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23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dirty="0" sz="23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b="1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dirty="0" sz="23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300" spc="-20" b="1">
                          <a:latin typeface="Times New Roman"/>
                          <a:cs typeface="Times New Roman"/>
                        </a:rPr>
                        <a:t>2023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9085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dirty="0" sz="20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Revenues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R="41275">
                        <a:lnSpc>
                          <a:spcPts val="200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340,000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Less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(-</a:t>
                      </a:r>
                      <a:r>
                        <a:rPr dirty="0" sz="2000" spc="-50" b="1">
                          <a:latin typeface="Calibri"/>
                          <a:cs typeface="Calibri"/>
                        </a:rPr>
                        <a:t>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55"/>
                        </a:lnSpc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(-</a:t>
                      </a:r>
                      <a:r>
                        <a:rPr dirty="0" sz="2000" spc="-50" b="1">
                          <a:latin typeface="Calibri"/>
                          <a:cs typeface="Calibri"/>
                        </a:rPr>
                        <a:t>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3782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dirty="0" sz="20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R="44450">
                        <a:lnSpc>
                          <a:spcPts val="215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250000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70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Net</a:t>
                      </a:r>
                      <a:r>
                        <a:rPr dirty="0" sz="20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income</a:t>
                      </a:r>
                      <a:r>
                        <a:rPr dirty="0" sz="2000" spc="4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5"/>
                        </a:lnSpc>
                      </a:pPr>
                      <a:r>
                        <a:rPr dirty="0" sz="20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90,000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6741794" y="1801876"/>
          <a:ext cx="4625975" cy="27565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5910"/>
                <a:gridCol w="1698625"/>
              </a:tblGrid>
              <a:tr h="580390">
                <a:tc gridSpan="2">
                  <a:txBody>
                    <a:bodyPr/>
                    <a:lstStyle/>
                    <a:p>
                      <a:pPr algn="ctr">
                        <a:lnSpc>
                          <a:spcPts val="2105"/>
                        </a:lnSpc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18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800" spc="-4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8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1800" spc="-5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18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9720">
                <a:tc>
                  <a:txBody>
                    <a:bodyPr/>
                    <a:lstStyle/>
                    <a:p>
                      <a:pPr marL="69215">
                        <a:lnSpc>
                          <a:spcPts val="2105"/>
                        </a:lnSpc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dirty="0" sz="18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18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2105"/>
                        </a:lnSpc>
                      </a:pP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10515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 b="1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5" b="1">
                          <a:latin typeface="Times New Roman"/>
                          <a:cs typeface="Times New Roman"/>
                        </a:rPr>
                        <a:t>(+)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 spc="-5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Additional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Investment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 spc="-20" b="1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18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18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0515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 b="1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dirty="0" sz="18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(-</a:t>
                      </a:r>
                      <a:r>
                        <a:rPr dirty="0" sz="1800" spc="-50" b="1">
                          <a:latin typeface="Times New Roman"/>
                          <a:cs typeface="Times New Roman"/>
                        </a:rPr>
                        <a:t>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1945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dirty="0" sz="18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20,000)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69215">
                        <a:lnSpc>
                          <a:spcPts val="2110"/>
                        </a:lnSpc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2110"/>
                        </a:lnSpc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210,000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7993380" y="4814315"/>
            <a:ext cx="2741930" cy="118745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955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50"/>
              </a:spcBef>
            </a:pP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484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25" b="1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 marL="1905">
              <a:lnSpc>
                <a:spcPct val="100000"/>
              </a:lnSpc>
              <a:spcBef>
                <a:spcPts val="415"/>
              </a:spcBef>
            </a:pPr>
            <a:r>
              <a:rPr dirty="0" sz="3600" spc="-50" b="1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491232" y="678002"/>
            <a:ext cx="6275705" cy="4533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3.The</a:t>
            </a:r>
            <a:r>
              <a:rPr dirty="0" sz="14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dirty="0" sz="1400" spc="-5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items</a:t>
            </a:r>
            <a:r>
              <a:rPr dirty="0" sz="14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dirty="0" sz="14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taken</a:t>
            </a:r>
            <a:r>
              <a:rPr dirty="0" sz="14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from</a:t>
            </a:r>
            <a:r>
              <a:rPr dirty="0" sz="14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4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dirty="0" sz="1400" spc="-5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statements</a:t>
            </a:r>
            <a:r>
              <a:rPr dirty="0" sz="1400" spc="-4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of the</a:t>
            </a:r>
            <a:r>
              <a:rPr dirty="0" sz="14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Arial"/>
                <a:cs typeface="Arial"/>
              </a:rPr>
              <a:t>Postal</a:t>
            </a:r>
            <a:endParaRPr sz="14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Service</a:t>
            </a:r>
            <a:r>
              <a:rPr dirty="0" sz="1400" spc="-5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14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4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year</a:t>
            </a:r>
            <a:r>
              <a:rPr dirty="0" sz="14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ending</a:t>
            </a:r>
            <a:r>
              <a:rPr dirty="0" sz="1400" spc="-6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4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dirty="0" sz="14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2872994" y="1211071"/>
          <a:ext cx="4770755" cy="36080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7740"/>
                <a:gridCol w="1186814"/>
              </a:tblGrid>
              <a:tr h="205740">
                <a:tc>
                  <a:txBody>
                    <a:bodyPr/>
                    <a:lstStyle/>
                    <a:p>
                      <a:pPr marL="33020">
                        <a:lnSpc>
                          <a:spcPts val="1525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4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payable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525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$</a:t>
                      </a:r>
                      <a:r>
                        <a:rPr dirty="0" sz="1400" spc="3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18,000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4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receivable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11,000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2725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dirty="0" sz="14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dirty="0" sz="14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–</a:t>
                      </a:r>
                      <a:r>
                        <a:rPr dirty="0" sz="14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28,000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2725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dirty="0" sz="14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21,000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5"/>
                        </a:lnSpc>
                      </a:pPr>
                      <a:r>
                        <a:rPr dirty="0" sz="1400" spc="-20">
                          <a:latin typeface="Arial MT"/>
                          <a:cs typeface="Arial MT"/>
                        </a:rPr>
                        <a:t>Cash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765">
                        <a:lnSpc>
                          <a:spcPts val="1585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15,000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4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capital</a:t>
                      </a:r>
                      <a:r>
                        <a:rPr dirty="0" sz="14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(1/1/14)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102,000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4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drawings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14,000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2725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dirty="0" sz="1400" spc="-9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12,000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dirty="0" sz="1400" spc="-7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2725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Note</a:t>
                      </a:r>
                      <a:r>
                        <a:rPr dirty="0" sz="14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dirty="0" sz="14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due</a:t>
                      </a:r>
                      <a:r>
                        <a:rPr dirty="0" sz="14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6/30/15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70,000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2725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Prepaid</a:t>
                      </a:r>
                      <a:r>
                        <a:rPr dirty="0" sz="14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dirty="0" sz="14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(12-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month</a:t>
                      </a:r>
                      <a:r>
                        <a:rPr dirty="0" sz="14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policy)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Rent</a:t>
                      </a:r>
                      <a:r>
                        <a:rPr dirty="0" sz="14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765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17,000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dirty="0" sz="14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4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>
                          <a:latin typeface="Arial MT"/>
                          <a:cs typeface="Arial MT"/>
                        </a:rPr>
                        <a:t>wages</a:t>
                      </a:r>
                      <a:r>
                        <a:rPr dirty="0" sz="14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32,000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Service</a:t>
                      </a:r>
                      <a:r>
                        <a:rPr dirty="0" sz="14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revenue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133,000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Supplies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2725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dirty="0" sz="140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dirty="0" sz="14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00" spc="-1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80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05740">
                <a:tc>
                  <a:txBody>
                    <a:bodyPr/>
                    <a:lstStyle/>
                    <a:p>
                      <a:pPr marL="31750">
                        <a:lnSpc>
                          <a:spcPts val="1525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5400">
                        <a:lnSpc>
                          <a:spcPts val="1525"/>
                        </a:lnSpc>
                      </a:pPr>
                      <a:r>
                        <a:rPr dirty="0" sz="1400" spc="-10">
                          <a:latin typeface="Arial MT"/>
                          <a:cs typeface="Arial MT"/>
                        </a:rPr>
                        <a:t>210,000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948432" y="5022291"/>
            <a:ext cx="4422775" cy="1093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dirty="0" sz="14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dirty="0" sz="14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dirty="0" sz="14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current</a:t>
            </a:r>
            <a:r>
              <a:rPr dirty="0" sz="14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dirty="0" sz="14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dirty="0" sz="14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4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dirty="0" sz="14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4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400" spc="-10">
                <a:latin typeface="Arial MT"/>
                <a:cs typeface="Arial MT"/>
              </a:rPr>
              <a:t>$26,000</a:t>
            </a:r>
            <a:endParaRPr sz="1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400" spc="-10">
                <a:latin typeface="Arial MT"/>
                <a:cs typeface="Arial MT"/>
              </a:rPr>
              <a:t>$36,000</a:t>
            </a:r>
            <a:endParaRPr sz="1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400" spc="-10">
                <a:latin typeface="Arial MT"/>
                <a:cs typeface="Arial MT"/>
              </a:rPr>
              <a:t>$32,000</a:t>
            </a:r>
            <a:endParaRPr sz="1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400" spc="-10">
                <a:latin typeface="Arial MT"/>
                <a:cs typeface="Arial MT"/>
              </a:rPr>
              <a:t>$42,000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407907" y="3761232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891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484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25" b="1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 marL="2540">
              <a:lnSpc>
                <a:spcPct val="100000"/>
              </a:lnSpc>
              <a:spcBef>
                <a:spcPts val="390"/>
              </a:spcBef>
            </a:pP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383523" y="1316736"/>
            <a:ext cx="2741930" cy="2342515"/>
          </a:xfrm>
          <a:prstGeom prst="rect">
            <a:avLst/>
          </a:prstGeom>
          <a:solidFill>
            <a:srgbClr val="FFF1CC"/>
          </a:solidFill>
        </p:spPr>
        <p:txBody>
          <a:bodyPr wrap="square" lIns="0" tIns="162560" rIns="0" bIns="0" rtlCol="0" vert="horz">
            <a:spAutoFit/>
          </a:bodyPr>
          <a:lstStyle/>
          <a:p>
            <a:pPr algn="ctr" marL="194310" marR="184150" indent="-3175">
              <a:lnSpc>
                <a:spcPct val="114999"/>
              </a:lnSpc>
              <a:spcBef>
                <a:spcPts val="1280"/>
              </a:spcBef>
            </a:pPr>
            <a:r>
              <a:rPr dirty="0" sz="2000" spc="-25" b="1">
                <a:latin typeface="Times New Roman"/>
                <a:cs typeface="Times New Roman"/>
              </a:rPr>
              <a:t>Total</a:t>
            </a:r>
            <a:r>
              <a:rPr dirty="0" sz="2000" spc="-6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current</a:t>
            </a:r>
            <a:r>
              <a:rPr dirty="0" sz="2000" spc="-5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assets</a:t>
            </a:r>
            <a:r>
              <a:rPr dirty="0" sz="2000" spc="-65" b="1">
                <a:latin typeface="Times New Roman"/>
                <a:cs typeface="Times New Roman"/>
              </a:rPr>
              <a:t> </a:t>
            </a:r>
            <a:r>
              <a:rPr dirty="0" sz="2000" spc="-50" b="1">
                <a:latin typeface="Times New Roman"/>
                <a:cs typeface="Times New Roman"/>
              </a:rPr>
              <a:t>=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Accounts</a:t>
            </a:r>
            <a:r>
              <a:rPr dirty="0" sz="2000" spc="-2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receivable 11,000+</a:t>
            </a:r>
            <a:r>
              <a:rPr dirty="0" sz="2000" spc="-5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dirty="0" sz="2000" spc="-3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15,000+</a:t>
            </a:r>
            <a:endParaRPr sz="2000">
              <a:latin typeface="Times New Roman"/>
              <a:cs typeface="Times New Roman"/>
            </a:endParaRPr>
          </a:p>
          <a:p>
            <a:pPr algn="ctr" marL="267335" marR="257810" indent="-635">
              <a:lnSpc>
                <a:spcPct val="114999"/>
              </a:lnSpc>
            </a:pP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Prepaid</a:t>
            </a:r>
            <a:r>
              <a:rPr dirty="0" sz="2000" spc="-60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insurance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6000+</a:t>
            </a:r>
            <a:r>
              <a:rPr dirty="0" sz="2000" spc="-30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Supplies</a:t>
            </a:r>
            <a:r>
              <a:rPr dirty="0" sz="2000" spc="-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20" b="1">
                <a:solidFill>
                  <a:srgbClr val="FF0000"/>
                </a:solidFill>
                <a:latin typeface="Times New Roman"/>
                <a:cs typeface="Times New Roman"/>
              </a:rPr>
              <a:t>4000</a:t>
            </a:r>
            <a:endParaRPr sz="2000">
              <a:latin typeface="Times New Roman"/>
              <a:cs typeface="Times New Roman"/>
            </a:endParaRPr>
          </a:p>
          <a:p>
            <a:pPr algn="ctr" marL="3175">
              <a:lnSpc>
                <a:spcPct val="100000"/>
              </a:lnSpc>
              <a:spcBef>
                <a:spcPts val="360"/>
              </a:spcBef>
            </a:pP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$36000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878583" y="941984"/>
            <a:ext cx="4858385" cy="1071880"/>
          </a:xfrm>
          <a:prstGeom prst="rect">
            <a:avLst/>
          </a:prstGeom>
        </p:spPr>
        <p:txBody>
          <a:bodyPr wrap="square" lIns="0" tIns="1022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dirty="0" sz="1450" spc="-85" b="1">
                <a:solidFill>
                  <a:srgbClr val="FF0000"/>
                </a:solidFill>
                <a:latin typeface="Arial"/>
                <a:cs typeface="Arial"/>
              </a:rPr>
              <a:t>4.The</a:t>
            </a:r>
            <a:r>
              <a:rPr dirty="0" sz="145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0" b="1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dirty="0" sz="145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5" b="1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dirty="0" sz="145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65" b="1">
                <a:solidFill>
                  <a:srgbClr val="FF0000"/>
                </a:solidFill>
                <a:latin typeface="Arial"/>
                <a:cs typeface="Arial"/>
              </a:rPr>
              <a:t>is</a:t>
            </a:r>
            <a:r>
              <a:rPr dirty="0" sz="145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0" b="1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dirty="0" sz="145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5" b="1">
                <a:solidFill>
                  <a:srgbClr val="FF0000"/>
                </a:solidFill>
                <a:latin typeface="Arial"/>
                <a:cs typeface="Arial"/>
              </a:rPr>
              <a:t>Bright</a:t>
            </a:r>
            <a:r>
              <a:rPr dirty="0" sz="145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95" b="1">
                <a:solidFill>
                  <a:srgbClr val="FF0000"/>
                </a:solidFill>
                <a:latin typeface="Arial"/>
                <a:cs typeface="Arial"/>
              </a:rPr>
              <a:t>Eyes</a:t>
            </a:r>
            <a:r>
              <a:rPr dirty="0" sz="145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95" b="1">
                <a:solidFill>
                  <a:srgbClr val="FF0000"/>
                </a:solidFill>
                <a:latin typeface="Arial"/>
                <a:cs typeface="Arial"/>
              </a:rPr>
              <a:t>Auto</a:t>
            </a:r>
            <a:r>
              <a:rPr dirty="0" sz="145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40" b="1">
                <a:solidFill>
                  <a:srgbClr val="FF0000"/>
                </a:solidFill>
                <a:latin typeface="Arial"/>
                <a:cs typeface="Arial"/>
              </a:rPr>
              <a:t>Supplies</a:t>
            </a:r>
            <a:r>
              <a:rPr dirty="0" sz="1450" spc="-40" b="1">
                <a:latin typeface="Arial"/>
                <a:cs typeface="Arial"/>
              </a:rPr>
              <a:t>:</a:t>
            </a:r>
            <a:endParaRPr sz="1450">
              <a:latin typeface="Arial"/>
              <a:cs typeface="Arial"/>
            </a:endParaRPr>
          </a:p>
          <a:p>
            <a:pPr algn="ctr" marL="2653030" marR="267335">
              <a:lnSpc>
                <a:spcPts val="1670"/>
              </a:lnSpc>
              <a:spcBef>
                <a:spcPts val="825"/>
              </a:spcBef>
            </a:pPr>
            <a:r>
              <a:rPr dirty="0" sz="1450" spc="-70">
                <a:latin typeface="Arial MT"/>
                <a:cs typeface="Arial MT"/>
              </a:rPr>
              <a:t>Bright</a:t>
            </a:r>
            <a:r>
              <a:rPr dirty="0" sz="1450">
                <a:latin typeface="Arial MT"/>
                <a:cs typeface="Arial MT"/>
              </a:rPr>
              <a:t> </a:t>
            </a:r>
            <a:r>
              <a:rPr dirty="0" sz="1450" spc="-90">
                <a:latin typeface="Arial MT"/>
                <a:cs typeface="Arial MT"/>
              </a:rPr>
              <a:t>Eyes</a:t>
            </a:r>
            <a:r>
              <a:rPr dirty="0" sz="1450" spc="-20">
                <a:latin typeface="Arial MT"/>
                <a:cs typeface="Arial MT"/>
              </a:rPr>
              <a:t> </a:t>
            </a:r>
            <a:r>
              <a:rPr dirty="0" sz="1450" spc="-85">
                <a:latin typeface="Arial MT"/>
                <a:cs typeface="Arial MT"/>
              </a:rPr>
              <a:t>Auto</a:t>
            </a:r>
            <a:r>
              <a:rPr dirty="0" sz="1450" spc="-15">
                <a:latin typeface="Arial MT"/>
                <a:cs typeface="Arial MT"/>
              </a:rPr>
              <a:t> </a:t>
            </a:r>
            <a:r>
              <a:rPr dirty="0" sz="1450" spc="-70">
                <a:latin typeface="Arial MT"/>
                <a:cs typeface="Arial MT"/>
              </a:rPr>
              <a:t>Supplies </a:t>
            </a:r>
            <a:r>
              <a:rPr dirty="0" sz="1450" spc="-80">
                <a:latin typeface="Arial MT"/>
                <a:cs typeface="Arial MT"/>
              </a:rPr>
              <a:t>Balance</a:t>
            </a:r>
            <a:r>
              <a:rPr dirty="0" sz="1450" spc="-40">
                <a:latin typeface="Arial MT"/>
                <a:cs typeface="Arial MT"/>
              </a:rPr>
              <a:t> </a:t>
            </a:r>
            <a:r>
              <a:rPr dirty="0" sz="1450" spc="-20">
                <a:latin typeface="Arial MT"/>
                <a:cs typeface="Arial MT"/>
              </a:rPr>
              <a:t>Sheet</a:t>
            </a:r>
            <a:endParaRPr sz="1450">
              <a:latin typeface="Arial MT"/>
              <a:cs typeface="Arial MT"/>
            </a:endParaRPr>
          </a:p>
          <a:p>
            <a:pPr algn="ctr" marL="2378710">
              <a:lnSpc>
                <a:spcPts val="1625"/>
              </a:lnSpc>
            </a:pPr>
            <a:r>
              <a:rPr dirty="0" sz="1450" spc="-90">
                <a:latin typeface="Arial MT"/>
                <a:cs typeface="Arial MT"/>
              </a:rPr>
              <a:t>December</a:t>
            </a:r>
            <a:r>
              <a:rPr dirty="0" sz="1450" spc="-40">
                <a:latin typeface="Arial MT"/>
                <a:cs typeface="Arial MT"/>
              </a:rPr>
              <a:t> </a:t>
            </a:r>
            <a:r>
              <a:rPr dirty="0" sz="1450" spc="-70">
                <a:latin typeface="Arial MT"/>
                <a:cs typeface="Arial MT"/>
              </a:rPr>
              <a:t>31,</a:t>
            </a:r>
            <a:r>
              <a:rPr dirty="0" sz="1450" spc="-30">
                <a:latin typeface="Arial MT"/>
                <a:cs typeface="Arial MT"/>
              </a:rPr>
              <a:t> </a:t>
            </a:r>
            <a:r>
              <a:rPr dirty="0" sz="1450" spc="-20">
                <a:latin typeface="Arial MT"/>
                <a:cs typeface="Arial MT"/>
              </a:rPr>
              <a:t>2014</a:t>
            </a:r>
            <a:endParaRPr sz="1450">
              <a:latin typeface="Arial MT"/>
              <a:cs typeface="Arial MT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859533" y="2219912"/>
          <a:ext cx="6971665" cy="23183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8939"/>
                <a:gridCol w="824230"/>
                <a:gridCol w="1047115"/>
                <a:gridCol w="2462530"/>
                <a:gridCol w="883284"/>
              </a:tblGrid>
              <a:tr h="208279">
                <a:tc gridSpan="2">
                  <a:txBody>
                    <a:bodyPr/>
                    <a:lstStyle/>
                    <a:p>
                      <a:pPr marL="31750">
                        <a:lnSpc>
                          <a:spcPts val="1540"/>
                        </a:lnSpc>
                      </a:pPr>
                      <a:r>
                        <a:rPr dirty="0" sz="1450" spc="-20">
                          <a:latin typeface="Arial MT"/>
                          <a:cs typeface="Arial MT"/>
                        </a:rPr>
                        <a:t>Cash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97815">
                        <a:lnSpc>
                          <a:spcPts val="1540"/>
                        </a:lnSpc>
                      </a:pPr>
                      <a:r>
                        <a:rPr dirty="0" sz="1450">
                          <a:latin typeface="Arial MT"/>
                          <a:cs typeface="Arial MT"/>
                        </a:rPr>
                        <a:t>$</a:t>
                      </a:r>
                      <a:r>
                        <a:rPr dirty="0" sz="1450" spc="2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30">
                          <a:latin typeface="Arial MT"/>
                          <a:cs typeface="Arial MT"/>
                        </a:rPr>
                        <a:t>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40"/>
                        </a:lnSpc>
                      </a:pPr>
                      <a:r>
                        <a:rPr dirty="0" sz="1450" spc="-85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45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Payable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540"/>
                        </a:lnSpc>
                      </a:pPr>
                      <a:r>
                        <a:rPr dirty="0" sz="1450">
                          <a:latin typeface="Arial MT"/>
                          <a:cs typeface="Arial MT"/>
                        </a:rPr>
                        <a:t>$</a:t>
                      </a:r>
                      <a:r>
                        <a:rPr dirty="0" sz="1450" spc="2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20">
                          <a:latin typeface="Arial MT"/>
                          <a:cs typeface="Arial MT"/>
                        </a:rPr>
                        <a:t>130,000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1454">
                <a:tc gridSpan="2"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dirty="0" sz="1450" spc="-85">
                          <a:latin typeface="Arial MT"/>
                          <a:cs typeface="Arial MT"/>
                        </a:rPr>
                        <a:t>Prepaid</a:t>
                      </a:r>
                      <a:r>
                        <a:rPr dirty="0" sz="1450" spc="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Insurance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97815">
                        <a:lnSpc>
                          <a:spcPts val="1565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80,000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dirty="0" sz="1450" spc="-8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dirty="0" sz="145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9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4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0">
                          <a:latin typeface="Arial MT"/>
                          <a:cs typeface="Arial MT"/>
                        </a:rPr>
                        <a:t>Wages</a:t>
                      </a:r>
                      <a:r>
                        <a:rPr dirty="0" sz="145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60">
                          <a:latin typeface="Arial MT"/>
                          <a:cs typeface="Arial MT"/>
                        </a:rPr>
                        <a:t>Payable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565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50,000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1454">
                <a:tc gridSpan="2"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dirty="0" sz="1450" spc="-85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1450" spc="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Receivable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97815">
                        <a:lnSpc>
                          <a:spcPts val="1565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100,000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dirty="0" sz="1450" spc="-80">
                          <a:latin typeface="Arial MT"/>
                          <a:cs typeface="Arial MT"/>
                        </a:rPr>
                        <a:t>Mortgage</a:t>
                      </a:r>
                      <a:r>
                        <a:rPr dirty="0" sz="145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Payable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565"/>
                        </a:lnSpc>
                      </a:pPr>
                      <a:r>
                        <a:rPr dirty="0" u="sng" sz="1450" spc="145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  </a:t>
                      </a:r>
                      <a:r>
                        <a:rPr dirty="0" u="sng" sz="1450" spc="-1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150,000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1454">
                <a:tc gridSpan="2"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Inventory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97815">
                        <a:lnSpc>
                          <a:spcPts val="1565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140,000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dirty="0" sz="1450" spc="-75">
                          <a:latin typeface="Arial MT"/>
                          <a:cs typeface="Arial MT"/>
                        </a:rPr>
                        <a:t>Total</a:t>
                      </a:r>
                      <a:r>
                        <a:rPr dirty="0" sz="14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Liabilities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565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330,000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1454">
                <a:tc gridSpan="2"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dirty="0" sz="1450" spc="-85">
                          <a:latin typeface="Arial MT"/>
                          <a:cs typeface="Arial MT"/>
                        </a:rPr>
                        <a:t>Land</a:t>
                      </a:r>
                      <a:r>
                        <a:rPr dirty="0" sz="145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90">
                          <a:latin typeface="Arial MT"/>
                          <a:cs typeface="Arial MT"/>
                        </a:rPr>
                        <a:t>Held</a:t>
                      </a:r>
                      <a:r>
                        <a:rPr dirty="0" sz="145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65">
                          <a:latin typeface="Arial MT"/>
                          <a:cs typeface="Arial MT"/>
                        </a:rPr>
                        <a:t>for</a:t>
                      </a:r>
                      <a:r>
                        <a:rPr dirty="0" sz="145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Investment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97815">
                        <a:lnSpc>
                          <a:spcPts val="1565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180,000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10820">
                <a:tc gridSpan="2">
                  <a:txBody>
                    <a:bodyPr/>
                    <a:lstStyle/>
                    <a:p>
                      <a:pPr marL="31750">
                        <a:lnSpc>
                          <a:spcPts val="1560"/>
                        </a:lnSpc>
                      </a:pPr>
                      <a:r>
                        <a:rPr dirty="0" sz="1450" spc="-20">
                          <a:latin typeface="Arial MT"/>
                          <a:cs typeface="Arial MT"/>
                        </a:rPr>
                        <a:t>Land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97815">
                        <a:lnSpc>
                          <a:spcPts val="1560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250,000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11454">
                <a:tc gridSpan="2">
                  <a:txBody>
                    <a:bodyPr/>
                    <a:lstStyle/>
                    <a:p>
                      <a:pPr marL="31750">
                        <a:lnSpc>
                          <a:spcPts val="1570"/>
                        </a:lnSpc>
                        <a:tabLst>
                          <a:tab pos="1761489" algn="l"/>
                        </a:tabLst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Building</a:t>
                      </a:r>
                      <a:r>
                        <a:rPr dirty="0" sz="145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sz="1450" spc="-45">
                          <a:latin typeface="Arial MT"/>
                          <a:cs typeface="Arial MT"/>
                        </a:rPr>
                        <a:t>$200,000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08915">
                <a:tc gridSpan="2">
                  <a:txBody>
                    <a:bodyPr/>
                    <a:lstStyle/>
                    <a:p>
                      <a:pPr marL="213360">
                        <a:lnSpc>
                          <a:spcPts val="1550"/>
                        </a:lnSpc>
                      </a:pPr>
                      <a:r>
                        <a:rPr dirty="0" sz="1450" spc="-85">
                          <a:latin typeface="Arial MT"/>
                          <a:cs typeface="Arial MT"/>
                        </a:rPr>
                        <a:t>Less</a:t>
                      </a:r>
                      <a:r>
                        <a:rPr dirty="0" sz="145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Accumulated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50"/>
                        </a:lnSpc>
                      </a:pPr>
                      <a:r>
                        <a:rPr dirty="0" sz="1450" spc="-85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45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Capital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550"/>
                        </a:lnSpc>
                      </a:pPr>
                      <a:r>
                        <a:rPr dirty="0" u="sng" sz="1450" spc="325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u="sng" sz="1450" spc="-1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740,000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10185">
                <a:tc gridSpan="2">
                  <a:txBody>
                    <a:bodyPr/>
                    <a:lstStyle/>
                    <a:p>
                      <a:pPr marL="486409">
                        <a:lnSpc>
                          <a:spcPts val="1560"/>
                        </a:lnSpc>
                        <a:tabLst>
                          <a:tab pos="1880235" algn="l"/>
                        </a:tabLst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dirty="0" sz="1450"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u="sng" sz="1450" spc="-8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(60,000)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97815">
                        <a:lnSpc>
                          <a:spcPts val="1560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140,000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14629">
                <a:tc>
                  <a:txBody>
                    <a:bodyPr/>
                    <a:lstStyle/>
                    <a:p>
                      <a:pPr marL="31750">
                        <a:lnSpc>
                          <a:spcPts val="1540"/>
                        </a:lnSpc>
                      </a:pPr>
                      <a:r>
                        <a:rPr dirty="0" sz="1450" spc="-10">
                          <a:latin typeface="Arial MT"/>
                          <a:cs typeface="Arial MT"/>
                        </a:rPr>
                        <a:t>Trademark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774700">
                        <a:lnSpc>
                          <a:spcPts val="1540"/>
                        </a:lnSpc>
                        <a:tabLst>
                          <a:tab pos="962025" algn="l"/>
                        </a:tabLst>
                      </a:pPr>
                      <a:r>
                        <a:rPr dirty="0" u="sng" sz="145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	</a:t>
                      </a:r>
                      <a:r>
                        <a:rPr dirty="0" u="sng" sz="1450" spc="-1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140,000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761365">
                        <a:lnSpc>
                          <a:spcPts val="1540"/>
                        </a:lnSpc>
                      </a:pPr>
                      <a:r>
                        <a:rPr dirty="0" sz="1450" spc="-75">
                          <a:latin typeface="Arial MT"/>
                          <a:cs typeface="Arial MT"/>
                        </a:rPr>
                        <a:t>Total</a:t>
                      </a:r>
                      <a:r>
                        <a:rPr dirty="0" sz="145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60">
                          <a:latin typeface="Arial MT"/>
                          <a:cs typeface="Arial MT"/>
                        </a:rPr>
                        <a:t>Liabilities</a:t>
                      </a:r>
                      <a:r>
                        <a:rPr dirty="0" sz="145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25">
                          <a:latin typeface="Arial MT"/>
                          <a:cs typeface="Arial MT"/>
                        </a:rPr>
                        <a:t>and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08279">
                <a:tc>
                  <a:txBody>
                    <a:bodyPr/>
                    <a:lstStyle/>
                    <a:p>
                      <a:pPr marL="31750">
                        <a:lnSpc>
                          <a:spcPts val="1540"/>
                        </a:lnSpc>
                      </a:pPr>
                      <a:r>
                        <a:rPr dirty="0" sz="1450" spc="-75">
                          <a:latin typeface="Arial MT"/>
                          <a:cs typeface="Arial MT"/>
                        </a:rPr>
                        <a:t>Total</a:t>
                      </a:r>
                      <a:r>
                        <a:rPr dirty="0" sz="14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Assets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727710">
                        <a:lnSpc>
                          <a:spcPts val="1540"/>
                        </a:lnSpc>
                      </a:pPr>
                      <a:r>
                        <a:rPr dirty="0" u="dbl" sz="1450" spc="-1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$1,070,000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942975">
                        <a:lnSpc>
                          <a:spcPts val="1540"/>
                        </a:lnSpc>
                      </a:pPr>
                      <a:r>
                        <a:rPr dirty="0" sz="1450" spc="-85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45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450" spc="-10">
                          <a:latin typeface="Arial MT"/>
                          <a:cs typeface="Arial MT"/>
                        </a:rPr>
                        <a:t>Equity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ts val="1540"/>
                        </a:lnSpc>
                      </a:pPr>
                      <a:r>
                        <a:rPr dirty="0" u="dbl" sz="1450" spc="-7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$1,070,000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424776" y="4728715"/>
            <a:ext cx="5887720" cy="10947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700"/>
              </a:lnSpc>
              <a:spcBef>
                <a:spcPts val="100"/>
              </a:spcBef>
            </a:pPr>
            <a:r>
              <a:rPr dirty="0" sz="1450" spc="-9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145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0" b="1">
                <a:solidFill>
                  <a:srgbClr val="FF0000"/>
                </a:solidFill>
                <a:latin typeface="Arial"/>
                <a:cs typeface="Arial"/>
              </a:rPr>
              <a:t>total</a:t>
            </a:r>
            <a:r>
              <a:rPr dirty="0" sz="145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5" b="1">
                <a:solidFill>
                  <a:srgbClr val="FF0000"/>
                </a:solidFill>
                <a:latin typeface="Arial"/>
                <a:cs typeface="Arial"/>
              </a:rPr>
              <a:t>dollar</a:t>
            </a:r>
            <a:r>
              <a:rPr dirty="0" sz="145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90" b="1">
                <a:solidFill>
                  <a:srgbClr val="FF0000"/>
                </a:solidFill>
                <a:latin typeface="Arial"/>
                <a:cs typeface="Arial"/>
              </a:rPr>
              <a:t>amount</a:t>
            </a:r>
            <a:r>
              <a:rPr dirty="0" sz="145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0" b="1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dirty="0" sz="145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60" b="1">
                <a:solidFill>
                  <a:srgbClr val="FF0000"/>
                </a:solidFill>
                <a:latin typeface="Arial"/>
                <a:cs typeface="Arial"/>
              </a:rPr>
              <a:t>liabilities</a:t>
            </a:r>
            <a:r>
              <a:rPr dirty="0" sz="145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0" b="1">
                <a:solidFill>
                  <a:srgbClr val="FF0000"/>
                </a:solidFill>
                <a:latin typeface="Arial"/>
                <a:cs typeface="Arial"/>
              </a:rPr>
              <a:t>to</a:t>
            </a:r>
            <a:r>
              <a:rPr dirty="0" sz="145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95" b="1">
                <a:solidFill>
                  <a:srgbClr val="FF0000"/>
                </a:solidFill>
                <a:latin typeface="Arial"/>
                <a:cs typeface="Arial"/>
              </a:rPr>
              <a:t>be</a:t>
            </a:r>
            <a:r>
              <a:rPr dirty="0" sz="145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80" b="1">
                <a:solidFill>
                  <a:srgbClr val="FF0000"/>
                </a:solidFill>
                <a:latin typeface="Arial"/>
                <a:cs typeface="Arial"/>
              </a:rPr>
              <a:t>classified</a:t>
            </a:r>
            <a:r>
              <a:rPr dirty="0" sz="145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90" b="1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dirty="0" sz="145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75" b="1">
                <a:solidFill>
                  <a:srgbClr val="FF0000"/>
                </a:solidFill>
                <a:latin typeface="Arial"/>
                <a:cs typeface="Arial"/>
              </a:rPr>
              <a:t>current</a:t>
            </a:r>
            <a:r>
              <a:rPr dirty="0" sz="145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450" spc="-60" b="1">
                <a:solidFill>
                  <a:srgbClr val="FF0000"/>
                </a:solidFill>
                <a:latin typeface="Arial"/>
                <a:cs typeface="Arial"/>
              </a:rPr>
              <a:t>liabilities</a:t>
            </a:r>
            <a:r>
              <a:rPr dirty="0" sz="1450" spc="-25" b="1">
                <a:solidFill>
                  <a:srgbClr val="FF0000"/>
                </a:solidFill>
                <a:latin typeface="Arial"/>
                <a:cs typeface="Arial"/>
              </a:rPr>
              <a:t> is</a:t>
            </a:r>
            <a:endParaRPr sz="1450">
              <a:latin typeface="Arial"/>
              <a:cs typeface="Arial"/>
            </a:endParaRPr>
          </a:p>
          <a:p>
            <a:pPr marL="285750" indent="-273050">
              <a:lnSpc>
                <a:spcPts val="1670"/>
              </a:lnSpc>
              <a:buAutoNum type="alphaLcPeriod"/>
              <a:tabLst>
                <a:tab pos="285750" algn="l"/>
              </a:tabLst>
            </a:pPr>
            <a:r>
              <a:rPr dirty="0" sz="1450" spc="-10">
                <a:latin typeface="Arial MT"/>
                <a:cs typeface="Arial MT"/>
              </a:rPr>
              <a:t>$50,000.</a:t>
            </a:r>
            <a:endParaRPr sz="1450">
              <a:latin typeface="Arial MT"/>
              <a:cs typeface="Arial MT"/>
            </a:endParaRPr>
          </a:p>
          <a:p>
            <a:pPr marL="285750" indent="-273050">
              <a:lnSpc>
                <a:spcPts val="1670"/>
              </a:lnSpc>
              <a:buAutoNum type="alphaLcPeriod"/>
              <a:tabLst>
                <a:tab pos="285750" algn="l"/>
              </a:tabLst>
            </a:pPr>
            <a:r>
              <a:rPr dirty="0" sz="1450" spc="-10">
                <a:latin typeface="Arial MT"/>
                <a:cs typeface="Arial MT"/>
              </a:rPr>
              <a:t>$130,000.</a:t>
            </a:r>
            <a:endParaRPr sz="1450">
              <a:latin typeface="Arial MT"/>
              <a:cs typeface="Arial MT"/>
            </a:endParaRPr>
          </a:p>
          <a:p>
            <a:pPr marL="285750" indent="-273050">
              <a:lnSpc>
                <a:spcPts val="1664"/>
              </a:lnSpc>
              <a:buAutoNum type="alphaLcPeriod"/>
              <a:tabLst>
                <a:tab pos="285750" algn="l"/>
              </a:tabLst>
            </a:pPr>
            <a:r>
              <a:rPr dirty="0" sz="1450" spc="-10">
                <a:latin typeface="Arial MT"/>
                <a:cs typeface="Arial MT"/>
              </a:rPr>
              <a:t>$180,000.</a:t>
            </a:r>
            <a:endParaRPr sz="1450">
              <a:latin typeface="Arial MT"/>
              <a:cs typeface="Arial MT"/>
            </a:endParaRPr>
          </a:p>
          <a:p>
            <a:pPr marL="285750" indent="-273050">
              <a:lnSpc>
                <a:spcPts val="1705"/>
              </a:lnSpc>
              <a:buAutoNum type="alphaLcPeriod"/>
              <a:tabLst>
                <a:tab pos="285750" algn="l"/>
              </a:tabLst>
            </a:pPr>
            <a:r>
              <a:rPr dirty="0" sz="1450" spc="-10">
                <a:latin typeface="Arial MT"/>
                <a:cs typeface="Arial MT"/>
              </a:rPr>
              <a:t>$330,000.</a:t>
            </a:r>
            <a:endParaRPr sz="145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026652" y="4465320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8279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484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25" b="1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 marL="1270">
              <a:lnSpc>
                <a:spcPct val="100000"/>
              </a:lnSpc>
              <a:spcBef>
                <a:spcPts val="390"/>
              </a:spcBef>
            </a:pP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026652" y="1412747"/>
            <a:ext cx="2741930" cy="269621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8279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dirty="0" sz="2000" spc="-25" b="1">
                <a:latin typeface="Times New Roman"/>
                <a:cs typeface="Times New Roman"/>
              </a:rPr>
              <a:t>Total</a:t>
            </a:r>
            <a:r>
              <a:rPr dirty="0" sz="2000" spc="-8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current</a:t>
            </a:r>
            <a:r>
              <a:rPr dirty="0" sz="2000" spc="-70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liabilities</a:t>
            </a:r>
            <a:endParaRPr sz="2000">
              <a:latin typeface="Times New Roman"/>
              <a:cs typeface="Times New Roman"/>
            </a:endParaRPr>
          </a:p>
          <a:p>
            <a:pPr algn="ctr" marL="1270">
              <a:lnSpc>
                <a:spcPct val="100000"/>
              </a:lnSpc>
              <a:spcBef>
                <a:spcPts val="360"/>
              </a:spcBef>
            </a:pPr>
            <a:r>
              <a:rPr dirty="0" sz="2000" spc="-50" b="1">
                <a:latin typeface="Times New Roman"/>
                <a:cs typeface="Times New Roman"/>
              </a:rPr>
              <a:t>=</a:t>
            </a:r>
            <a:endParaRPr sz="2000">
              <a:latin typeface="Times New Roman"/>
              <a:cs typeface="Times New Roman"/>
            </a:endParaRPr>
          </a:p>
          <a:p>
            <a:pPr algn="ctr" marL="413384" marR="404495">
              <a:lnSpc>
                <a:spcPct val="114999"/>
              </a:lnSpc>
            </a:pP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Accounts</a:t>
            </a:r>
            <a:r>
              <a:rPr dirty="0" sz="2000" spc="-2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payable 130,000+</a:t>
            </a:r>
            <a:endParaRPr sz="2000">
              <a:latin typeface="Times New Roman"/>
              <a:cs typeface="Times New Roman"/>
            </a:endParaRPr>
          </a:p>
          <a:p>
            <a:pPr algn="ctr" marL="480059" marR="473075">
              <a:lnSpc>
                <a:spcPct val="114999"/>
              </a:lnSpc>
            </a:pP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Salaries&amp;Wages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payable</a:t>
            </a:r>
            <a:r>
              <a:rPr dirty="0" sz="2000" spc="-20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50,000+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$180,000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144395" y="814832"/>
            <a:ext cx="6902450" cy="1473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dirty="0" sz="1800" spc="2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.The</a:t>
            </a:r>
            <a:r>
              <a:rPr dirty="0" sz="1800" spc="2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dirty="0" sz="1800" spc="2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statement</a:t>
            </a:r>
            <a:r>
              <a:rPr dirty="0" sz="1800" spc="2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dirty="0" sz="1800" spc="2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1800" spc="2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year</a:t>
            </a:r>
            <a:r>
              <a:rPr dirty="0" sz="1800" spc="2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2023</a:t>
            </a:r>
            <a:r>
              <a:rPr dirty="0" sz="1800" spc="2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dirty="0" sz="1800" spc="2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Nour</a:t>
            </a:r>
            <a:r>
              <a:rPr dirty="0" sz="1800" spc="2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Emad</a:t>
            </a:r>
            <a:r>
              <a:rPr dirty="0" sz="1800" spc="2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FF0000"/>
                </a:solidFill>
                <a:latin typeface="Arial"/>
                <a:cs typeface="Arial"/>
              </a:rPr>
              <a:t>Co.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contains</a:t>
            </a:r>
            <a:r>
              <a:rPr dirty="0" sz="18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18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dirty="0" sz="18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FF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00"/>
              </a:spcBef>
              <a:tabLst>
                <a:tab pos="4584700" algn="l"/>
              </a:tabLst>
            </a:pPr>
            <a:r>
              <a:rPr dirty="0" sz="1800" spc="-10">
                <a:latin typeface="Arial MT"/>
                <a:cs typeface="Arial MT"/>
              </a:rPr>
              <a:t>Revenues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$70,000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Expenses: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Salaries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Wages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Expense</a:t>
            </a:r>
            <a:r>
              <a:rPr dirty="0" sz="1800" spc="4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$45,000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5904229" y="3625215"/>
            <a:ext cx="824865" cy="10795"/>
          </a:xfrm>
          <a:custGeom>
            <a:avLst/>
            <a:gdLst/>
            <a:ahLst/>
            <a:cxnLst/>
            <a:rect l="l" t="t" r="r" b="b"/>
            <a:pathLst>
              <a:path w="824865" h="10795">
                <a:moveTo>
                  <a:pt x="824483" y="0"/>
                </a:moveTo>
                <a:lnTo>
                  <a:pt x="0" y="0"/>
                </a:lnTo>
                <a:lnTo>
                  <a:pt x="0" y="10668"/>
                </a:lnTo>
                <a:lnTo>
                  <a:pt x="824483" y="10668"/>
                </a:lnTo>
                <a:lnTo>
                  <a:pt x="8244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6020180" y="2262885"/>
            <a:ext cx="722630" cy="1397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12,000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10,000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6,000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2,500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2,000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6728714" y="3899534"/>
            <a:ext cx="822960" cy="10795"/>
          </a:xfrm>
          <a:custGeom>
            <a:avLst/>
            <a:gdLst/>
            <a:ahLst/>
            <a:cxnLst/>
            <a:rect l="l" t="t" r="r" b="b"/>
            <a:pathLst>
              <a:path w="822959" h="10795">
                <a:moveTo>
                  <a:pt x="822959" y="0"/>
                </a:moveTo>
                <a:lnTo>
                  <a:pt x="0" y="0"/>
                </a:lnTo>
                <a:lnTo>
                  <a:pt x="0" y="10668"/>
                </a:lnTo>
                <a:lnTo>
                  <a:pt x="822959" y="10668"/>
                </a:lnTo>
                <a:lnTo>
                  <a:pt x="8229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6843521" y="3634181"/>
            <a:ext cx="72199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77,500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2601595" y="2262885"/>
            <a:ext cx="2335530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Rent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 </a:t>
            </a:r>
            <a:r>
              <a:rPr dirty="0" sz="1800">
                <a:latin typeface="Arial MT"/>
                <a:cs typeface="Arial MT"/>
              </a:rPr>
              <a:t>Advertising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 </a:t>
            </a:r>
            <a:r>
              <a:rPr dirty="0" sz="1800">
                <a:latin typeface="Arial MT"/>
                <a:cs typeface="Arial MT"/>
              </a:rPr>
              <a:t>Supplies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 </a:t>
            </a:r>
            <a:r>
              <a:rPr dirty="0" sz="1800">
                <a:latin typeface="Arial MT"/>
                <a:cs typeface="Arial MT"/>
              </a:rPr>
              <a:t>Utilities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 </a:t>
            </a:r>
            <a:r>
              <a:rPr dirty="0" sz="1800">
                <a:latin typeface="Arial MT"/>
                <a:cs typeface="Arial MT"/>
              </a:rPr>
              <a:t>Insurance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dirty="0" sz="1800" spc="-25">
                <a:latin typeface="Arial MT"/>
                <a:cs typeface="Arial MT"/>
              </a:rPr>
              <a:t>Total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expenses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Net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(loss)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717030" y="3909186"/>
            <a:ext cx="9385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dbl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</a:t>
            </a:r>
            <a:r>
              <a:rPr dirty="0" u="dbl" sz="1800" spc="-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dbl" sz="1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(7,500)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2601595" y="4457827"/>
            <a:ext cx="6444615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At</a:t>
            </a:r>
            <a:r>
              <a:rPr dirty="0" sz="1800" spc="140">
                <a:latin typeface="Arial MT"/>
                <a:cs typeface="Arial MT"/>
              </a:rPr>
              <a:t> </a:t>
            </a:r>
            <a:r>
              <a:rPr dirty="0" sz="1800">
                <a:solidFill>
                  <a:srgbClr val="FF0000"/>
                </a:solidFill>
                <a:latin typeface="Arial MT"/>
                <a:cs typeface="Arial MT"/>
              </a:rPr>
              <a:t>January</a:t>
            </a:r>
            <a:r>
              <a:rPr dirty="0" sz="1800" spc="12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1800">
                <a:solidFill>
                  <a:srgbClr val="FF0000"/>
                </a:solidFill>
                <a:latin typeface="Arial MT"/>
                <a:cs typeface="Arial MT"/>
              </a:rPr>
              <a:t>1</a:t>
            </a:r>
            <a:r>
              <a:rPr dirty="0" sz="1800">
                <a:latin typeface="Arial MT"/>
                <a:cs typeface="Arial MT"/>
              </a:rPr>
              <a:t>,</a:t>
            </a:r>
            <a:r>
              <a:rPr dirty="0" sz="1800" spc="1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2023,</a:t>
            </a:r>
            <a:r>
              <a:rPr dirty="0" sz="1800" spc="155">
                <a:latin typeface="Arial MT"/>
                <a:cs typeface="Arial MT"/>
              </a:rPr>
              <a:t> </a:t>
            </a:r>
            <a:r>
              <a:rPr dirty="0" sz="1800" b="1">
                <a:latin typeface="Arial"/>
                <a:cs typeface="Arial"/>
              </a:rPr>
              <a:t>Nour</a:t>
            </a:r>
            <a:r>
              <a:rPr dirty="0" sz="1800" spc="145" b="1">
                <a:latin typeface="Arial"/>
                <a:cs typeface="Arial"/>
              </a:rPr>
              <a:t> </a:t>
            </a:r>
            <a:r>
              <a:rPr dirty="0" sz="1800">
                <a:latin typeface="Arial MT"/>
                <a:cs typeface="Arial MT"/>
              </a:rPr>
              <a:t>reported</a:t>
            </a:r>
            <a:r>
              <a:rPr dirty="0" sz="1800" spc="1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owner’s</a:t>
            </a:r>
            <a:r>
              <a:rPr dirty="0" sz="1800" spc="1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equity</a:t>
            </a:r>
            <a:r>
              <a:rPr dirty="0" sz="1800" spc="1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15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$50,000. </a:t>
            </a:r>
            <a:r>
              <a:rPr dirty="0" sz="1800">
                <a:latin typeface="Arial MT"/>
                <a:cs typeface="Arial MT"/>
              </a:rPr>
              <a:t>Owner</a:t>
            </a:r>
            <a:r>
              <a:rPr dirty="0" sz="1800" spc="1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drawings</a:t>
            </a:r>
            <a:r>
              <a:rPr dirty="0" sz="1800" spc="204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204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2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year</a:t>
            </a:r>
            <a:r>
              <a:rPr dirty="0" sz="1800" spc="2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totalled</a:t>
            </a:r>
            <a:r>
              <a:rPr dirty="0" sz="1800" spc="2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$10,000.</a:t>
            </a:r>
            <a:r>
              <a:rPr dirty="0" sz="1800" spc="220">
                <a:latin typeface="Arial MT"/>
                <a:cs typeface="Arial MT"/>
              </a:rPr>
              <a:t>  </a:t>
            </a:r>
            <a:r>
              <a:rPr dirty="0" sz="1800" b="1">
                <a:latin typeface="Arial"/>
                <a:cs typeface="Arial"/>
              </a:rPr>
              <a:t>At</a:t>
            </a:r>
            <a:r>
              <a:rPr dirty="0" sz="1800" spc="204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December </a:t>
            </a:r>
            <a:r>
              <a:rPr dirty="0" sz="1800" b="1">
                <a:latin typeface="Arial"/>
                <a:cs typeface="Arial"/>
              </a:rPr>
              <a:t>31,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2023, the</a:t>
            </a:r>
            <a:r>
              <a:rPr dirty="0" sz="1800" spc="-2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company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will</a:t>
            </a:r>
            <a:r>
              <a:rPr dirty="0" sz="1800" spc="-4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report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owner’s</a:t>
            </a:r>
            <a:r>
              <a:rPr dirty="0" sz="18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equity</a:t>
            </a:r>
            <a:r>
              <a:rPr dirty="0" sz="18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$17,500.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$32,500.</a:t>
            </a: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 spc="-10">
                <a:latin typeface="Arial MT"/>
                <a:cs typeface="Arial MT"/>
              </a:rPr>
              <a:t>$40,000.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$42,500.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2120392" y="1360424"/>
          <a:ext cx="5921375" cy="40201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57320"/>
                <a:gridCol w="1871979"/>
              </a:tblGrid>
              <a:tr h="846455">
                <a:tc gridSpan="2">
                  <a:txBody>
                    <a:bodyPr/>
                    <a:lstStyle/>
                    <a:p>
                      <a:pPr marL="1381125" marR="1372870" indent="276860">
                        <a:lnSpc>
                          <a:spcPts val="2160"/>
                        </a:lnSpc>
                        <a:spcBef>
                          <a:spcPts val="15"/>
                        </a:spcBef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18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800" spc="-5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800" spc="-1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dirty="0" sz="1800" spc="-6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dirty="0" sz="18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dirty="0" sz="1800" spc="-1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86080"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dirty="0" sz="20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20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>
                          <a:latin typeface="Times New Roman"/>
                          <a:cs typeface="Times New Roman"/>
                        </a:rPr>
                        <a:t>Capital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05"/>
                        </a:lnSpc>
                      </a:pP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45339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dirty="0" sz="2000" b="1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dirty="0" sz="20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25" b="1">
                          <a:latin typeface="Times New Roman"/>
                          <a:cs typeface="Times New Roman"/>
                        </a:rPr>
                        <a:t>(+)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905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800" spc="-5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032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5339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dirty="0" sz="20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>
                          <a:latin typeface="Times New Roman"/>
                          <a:cs typeface="Times New Roman"/>
                        </a:rPr>
                        <a:t>Investment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905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800" spc="-20" b="1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032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20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dirty="0" sz="20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dirty="0" sz="2000" spc="-1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905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8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(7500)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032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5339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dirty="0" sz="2000" b="1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dirty="0" sz="20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(-</a:t>
                      </a:r>
                      <a:r>
                        <a:rPr dirty="0" sz="2000" spc="-50" b="1">
                          <a:latin typeface="Times New Roman"/>
                          <a:cs typeface="Times New Roman"/>
                        </a:rPr>
                        <a:t>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8419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52006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dirty="0" sz="20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8419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10,000)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969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3390">
                <a:tc>
                  <a:txBody>
                    <a:bodyPr/>
                    <a:lstStyle/>
                    <a:p>
                      <a:pPr marL="68580">
                        <a:lnSpc>
                          <a:spcPts val="2110"/>
                        </a:lnSpc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10"/>
                        </a:lnSpc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32,500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 txBox="1"/>
          <p:nvPr/>
        </p:nvSpPr>
        <p:spPr>
          <a:xfrm>
            <a:off x="8692895" y="2557272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8279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484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25" b="1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684778" y="2231008"/>
            <a:ext cx="3485515" cy="10795"/>
          </a:xfrm>
          <a:custGeom>
            <a:avLst/>
            <a:gdLst/>
            <a:ahLst/>
            <a:cxnLst/>
            <a:rect l="l" t="t" r="r" b="b"/>
            <a:pathLst>
              <a:path w="3485515" h="10794">
                <a:moveTo>
                  <a:pt x="3485388" y="0"/>
                </a:moveTo>
                <a:lnTo>
                  <a:pt x="0" y="0"/>
                </a:lnTo>
                <a:lnTo>
                  <a:pt x="0" y="10667"/>
                </a:lnTo>
                <a:lnTo>
                  <a:pt x="3485388" y="10667"/>
                </a:lnTo>
                <a:lnTo>
                  <a:pt x="34853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1671320" y="1417065"/>
            <a:ext cx="780224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6.</a:t>
            </a:r>
            <a:r>
              <a:rPr dirty="0" sz="1800" spc="1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dirty="0" sz="18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statement</a:t>
            </a:r>
            <a:r>
              <a:rPr dirty="0" sz="1800" spc="1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dirty="0" sz="1800" spc="1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balance</a:t>
            </a:r>
            <a:r>
              <a:rPr dirty="0" sz="1800" spc="1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sheet</a:t>
            </a:r>
            <a:r>
              <a:rPr dirty="0" sz="18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columns</a:t>
            </a:r>
            <a:r>
              <a:rPr dirty="0" sz="1800" spc="1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spc="1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Iron</a:t>
            </a:r>
            <a:r>
              <a:rPr dirty="0" sz="1800" spc="1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dirty="0" sz="1800" spc="1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Wine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Company's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worksheet</a:t>
            </a:r>
            <a:r>
              <a:rPr dirty="0" sz="1800" spc="-5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reflect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dirty="0" sz="1800" spc="-7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totals: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"/>
              <a:cs typeface="Arial"/>
            </a:endParaRPr>
          </a:p>
          <a:p>
            <a:pPr marL="2012950">
              <a:lnSpc>
                <a:spcPct val="100000"/>
              </a:lnSpc>
              <a:tabLst>
                <a:tab pos="2268220" algn="l"/>
                <a:tab pos="4584065" algn="l"/>
                <a:tab pos="4984750" algn="l"/>
                <a:tab pos="5430520" algn="l"/>
                <a:tab pos="7327265" algn="l"/>
              </a:tabLst>
            </a:pPr>
            <a:r>
              <a:rPr dirty="0" u="sng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Income</a:t>
            </a:r>
            <a:r>
              <a:rPr dirty="0" u="sng" sz="1800" spc="-3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Statement</a:t>
            </a:r>
            <a:r>
              <a:rPr dirty="0" u="sng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1800" b="1">
                <a:latin typeface="Arial"/>
                <a:cs typeface="Arial"/>
              </a:rPr>
              <a:t>	</a:t>
            </a:r>
            <a:r>
              <a:rPr dirty="0" u="sng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Balance</a:t>
            </a:r>
            <a:r>
              <a:rPr dirty="0" u="sng" sz="1800" spc="-5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800" spc="-1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Sheet</a:t>
            </a:r>
            <a:r>
              <a:rPr dirty="0" u="sng" sz="1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585720" y="2788361"/>
            <a:ext cx="62357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30">
                <a:latin typeface="Arial MT"/>
                <a:cs typeface="Arial MT"/>
              </a:rPr>
              <a:t>Totals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72078" y="2514346"/>
            <a:ext cx="99695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61594">
              <a:lnSpc>
                <a:spcPct val="100000"/>
              </a:lnSpc>
              <a:spcBef>
                <a:spcPts val="100"/>
              </a:spcBef>
              <a:tabLst>
                <a:tab pos="316865" algn="l"/>
                <a:tab pos="9137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</a:t>
            </a: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Dr.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</a:t>
            </a:r>
            <a:endParaRPr sz="18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$72,000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089905" y="2514346"/>
            <a:ext cx="84963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2860">
              <a:lnSpc>
                <a:spcPct val="100000"/>
              </a:lnSpc>
              <a:spcBef>
                <a:spcPts val="100"/>
              </a:spcBef>
              <a:tabLst>
                <a:tab pos="33972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</a:t>
            </a: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Cr.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$44,000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243065" y="2514346"/>
            <a:ext cx="96393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200" algn="l"/>
                <a:tab pos="9264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</a:t>
            </a: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Dr.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</a:t>
            </a:r>
            <a:endParaRPr sz="1800">
              <a:latin typeface="Arial MT"/>
              <a:cs typeface="Arial MT"/>
            </a:endParaRPr>
          </a:p>
          <a:p>
            <a:pPr marL="12763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$60,000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614666" y="2514346"/>
            <a:ext cx="93980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200" algn="l"/>
                <a:tab pos="9264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</a:t>
            </a: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Cr.</a:t>
            </a:r>
            <a:r>
              <a:rPr dirty="0" u="sng" sz="18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</a:t>
            </a:r>
            <a:endParaRPr sz="1800">
              <a:latin typeface="Arial MT"/>
              <a:cs typeface="Arial MT"/>
            </a:endParaRPr>
          </a:p>
          <a:p>
            <a:pPr marL="1333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$88,000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2128520" y="3337686"/>
            <a:ext cx="4458970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18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net</a:t>
            </a:r>
            <a:r>
              <a:rPr dirty="0" sz="18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dirty="0" sz="18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(or</a:t>
            </a:r>
            <a:r>
              <a:rPr dirty="0" sz="18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loss)</a:t>
            </a:r>
            <a:r>
              <a:rPr dirty="0" sz="18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dirty="0" sz="18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18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period</a:t>
            </a:r>
            <a:r>
              <a:rPr dirty="0" sz="18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FF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>
                <a:latin typeface="Arial MT"/>
                <a:cs typeface="Arial MT"/>
              </a:rPr>
              <a:t>$28,000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loss.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>
                <a:latin typeface="Arial MT"/>
                <a:cs typeface="Arial MT"/>
              </a:rPr>
              <a:t>$28,000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income.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>
                <a:latin typeface="Arial MT"/>
                <a:cs typeface="Arial MT"/>
              </a:rPr>
              <a:t>$24,000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income.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>
                <a:latin typeface="Arial MT"/>
                <a:cs typeface="Arial MT"/>
              </a:rPr>
              <a:t>not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determinable.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676131" y="3429000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8279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484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25" b="1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 marL="635">
              <a:lnSpc>
                <a:spcPct val="100000"/>
              </a:lnSpc>
              <a:spcBef>
                <a:spcPts val="390"/>
              </a:spcBef>
            </a:pP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40279" y="919734"/>
            <a:ext cx="5448300" cy="1198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7.Misra</a:t>
            </a:r>
            <a:r>
              <a:rPr dirty="0" sz="18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Company</a:t>
            </a:r>
            <a:r>
              <a:rPr dirty="0" sz="18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compiled</a:t>
            </a:r>
            <a:r>
              <a:rPr dirty="0" sz="18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dirty="0" sz="1800" spc="-1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dirty="0" sz="18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FF0000"/>
                </a:solidFill>
                <a:latin typeface="Arial"/>
                <a:cs typeface="Arial"/>
              </a:rPr>
              <a:t>financial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dirty="0" sz="18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dirty="0" sz="18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dirty="0" sz="18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December</a:t>
            </a:r>
            <a:r>
              <a:rPr dirty="0" sz="18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31,</a:t>
            </a:r>
            <a:r>
              <a:rPr dirty="0" sz="18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FF0000"/>
                </a:solidFill>
                <a:latin typeface="Arial"/>
                <a:cs typeface="Arial"/>
              </a:rPr>
              <a:t>2014:</a:t>
            </a:r>
            <a:endParaRPr sz="1800">
              <a:latin typeface="Arial"/>
              <a:cs typeface="Arial"/>
            </a:endParaRPr>
          </a:p>
          <a:p>
            <a:pPr marL="697865" marR="14478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dirty="0" sz="1800" spc="-10">
                <a:latin typeface="Arial MT"/>
                <a:cs typeface="Arial MT"/>
              </a:rPr>
              <a:t>Revenues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$340,000 </a:t>
            </a:r>
            <a:r>
              <a:rPr dirty="0" sz="1800">
                <a:latin typeface="Arial MT"/>
                <a:cs typeface="Arial MT"/>
              </a:rPr>
              <a:t>Owner’s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Capital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(1/1/14)140,000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426078" y="2093214"/>
            <a:ext cx="2067560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5631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Equipment Expenses </a:t>
            </a:r>
            <a:r>
              <a:rPr dirty="0" sz="1800" spc="-20">
                <a:latin typeface="Arial MT"/>
                <a:cs typeface="Arial MT"/>
              </a:rPr>
              <a:t>Cash</a:t>
            </a:r>
            <a:endParaRPr sz="1800">
              <a:latin typeface="Arial MT"/>
              <a:cs typeface="Arial MT"/>
            </a:endParaRPr>
          </a:p>
          <a:p>
            <a:pPr marL="12700" marR="189230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Owner’s</a:t>
            </a:r>
            <a:r>
              <a:rPr dirty="0" sz="1800" spc="-10">
                <a:latin typeface="Arial MT"/>
                <a:cs typeface="Arial MT"/>
              </a:rPr>
              <a:t> Drawings Supplies</a:t>
            </a:r>
            <a:r>
              <a:rPr dirty="0" sz="1800" spc="5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Accounts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payable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Accounts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receivable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5575172" y="2093214"/>
            <a:ext cx="1117600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9065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80,000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250,000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90,000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20,000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10,000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40,000</a:t>
            </a:r>
            <a:endParaRPr sz="1800">
              <a:latin typeface="Arial MT"/>
              <a:cs typeface="Arial MT"/>
            </a:endParaRPr>
          </a:p>
          <a:p>
            <a:pPr marL="407034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70,000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197479" y="4013961"/>
            <a:ext cx="4448810" cy="1397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Arial"/>
                <a:cs typeface="Arial"/>
              </a:rPr>
              <a:t>Misra’s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0000"/>
                </a:solidFill>
                <a:latin typeface="Arial"/>
                <a:cs typeface="Arial"/>
              </a:rPr>
              <a:t>assets</a:t>
            </a:r>
            <a:r>
              <a:rPr dirty="0" sz="1800" spc="-3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on</a:t>
            </a:r>
            <a:r>
              <a:rPr dirty="0" sz="1800" spc="-4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December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31,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2014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spc="-25" b="1">
                <a:latin typeface="Arial"/>
                <a:cs typeface="Arial"/>
              </a:rPr>
              <a:t>are</a:t>
            </a:r>
            <a:endParaRPr sz="1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$180,000.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 spc="-10">
                <a:latin typeface="Arial MT"/>
                <a:cs typeface="Arial MT"/>
              </a:rPr>
              <a:t>$250,000.</a:t>
            </a:r>
            <a:endParaRPr sz="1800">
              <a:latin typeface="Arial MT"/>
              <a:cs typeface="Arial MT"/>
            </a:endParaRPr>
          </a:p>
          <a:p>
            <a:pPr marL="12700" marR="3186430" indent="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 spc="-10">
                <a:latin typeface="Arial MT"/>
                <a:cs typeface="Arial MT"/>
              </a:rPr>
              <a:t>$360,000. </a:t>
            </a:r>
            <a:r>
              <a:rPr dirty="0" sz="1800">
                <a:latin typeface="Arial MT"/>
                <a:cs typeface="Arial MT"/>
              </a:rPr>
              <a:t>d</a:t>
            </a:r>
            <a:r>
              <a:rPr dirty="0" sz="1800" spc="29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$490,000.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026652" y="1121663"/>
            <a:ext cx="2741930" cy="2341245"/>
          </a:xfrm>
          <a:prstGeom prst="rect">
            <a:avLst/>
          </a:prstGeom>
          <a:solidFill>
            <a:srgbClr val="FFF1CC"/>
          </a:solidFill>
        </p:spPr>
        <p:txBody>
          <a:bodyPr wrap="square" lIns="0" tIns="161925" rIns="0" bIns="0" rtlCol="0" vert="horz">
            <a:spAutoFit/>
          </a:bodyPr>
          <a:lstStyle/>
          <a:p>
            <a:pPr algn="ctr" marL="181610" marR="172085" indent="-1270">
              <a:lnSpc>
                <a:spcPct val="114999"/>
              </a:lnSpc>
              <a:spcBef>
                <a:spcPts val="1275"/>
              </a:spcBef>
            </a:pPr>
            <a:r>
              <a:rPr dirty="0" sz="2000" spc="-45" b="1">
                <a:latin typeface="Times New Roman"/>
                <a:cs typeface="Times New Roman"/>
              </a:rPr>
              <a:t>Total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Assets=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Equipment</a:t>
            </a:r>
            <a:r>
              <a:rPr dirty="0" sz="2000" spc="-40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80,000+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dirty="0" sz="2000" spc="-3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90,000+Supplies </a:t>
            </a: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10,000+</a:t>
            </a:r>
            <a:r>
              <a:rPr dirty="0" sz="2000" spc="-14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Accounts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receivable</a:t>
            </a:r>
            <a:r>
              <a:rPr dirty="0" sz="2000" spc="-75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70,000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dirty="0" sz="2000" b="1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dirty="0" sz="2000" spc="-10" b="1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$250,000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026652" y="4120896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20891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dirty="0" sz="2000" b="1">
                <a:latin typeface="Times New Roman"/>
                <a:cs typeface="Times New Roman"/>
              </a:rPr>
              <a:t>The</a:t>
            </a:r>
            <a:r>
              <a:rPr dirty="0" sz="2000" spc="484" b="1">
                <a:latin typeface="Times New Roman"/>
                <a:cs typeface="Times New Roman"/>
              </a:rPr>
              <a:t> 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5" b="1">
                <a:latin typeface="Times New Roman"/>
                <a:cs typeface="Times New Roman"/>
              </a:rPr>
              <a:t> </a:t>
            </a:r>
            <a:r>
              <a:rPr dirty="0" sz="2000" spc="-25" b="1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1395" y="800861"/>
            <a:ext cx="1039177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8.As</a:t>
            </a:r>
            <a:r>
              <a:rPr dirty="0" sz="1800" spc="27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spc="27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27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dirty="0" sz="1800" spc="27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2014,</a:t>
            </a:r>
            <a:r>
              <a:rPr dirty="0" sz="1800" spc="27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dirty="0" sz="1800" spc="27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dirty="0" sz="1800" spc="25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has</a:t>
            </a:r>
            <a:r>
              <a:rPr dirty="0" sz="1800" spc="26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dirty="0" sz="1800" spc="26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spc="27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$42,000</a:t>
            </a:r>
            <a:r>
              <a:rPr dirty="0" sz="1800" spc="26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dirty="0" sz="1800" spc="26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dirty="0" sz="1800" spc="26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dirty="0" sz="1800" spc="25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$20,000.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liabilities</a:t>
            </a:r>
            <a:r>
              <a:rPr dirty="0" sz="1800" spc="-5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03503" y="1349197"/>
            <a:ext cx="3077845" cy="26555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94995" indent="-227329">
              <a:lnSpc>
                <a:spcPct val="100000"/>
              </a:lnSpc>
              <a:spcBef>
                <a:spcPts val="100"/>
              </a:spcBef>
              <a:buAutoNum type="alphaLcPeriod"/>
              <a:tabLst>
                <a:tab pos="594995" algn="l"/>
              </a:tabLst>
            </a:pPr>
            <a:r>
              <a:rPr dirty="0" sz="1800" spc="-10">
                <a:latin typeface="Arial MT"/>
                <a:cs typeface="Arial MT"/>
              </a:rPr>
              <a:t>$22,000.</a:t>
            </a:r>
            <a:endParaRPr sz="1800">
              <a:latin typeface="Arial MT"/>
              <a:cs typeface="Arial MT"/>
            </a:endParaRPr>
          </a:p>
          <a:p>
            <a:pPr marL="594995" indent="-227329">
              <a:lnSpc>
                <a:spcPct val="100000"/>
              </a:lnSpc>
              <a:spcBef>
                <a:spcPts val="5"/>
              </a:spcBef>
              <a:buAutoNum type="alphaLcPeriod"/>
              <a:tabLst>
                <a:tab pos="594995" algn="l"/>
              </a:tabLst>
            </a:pPr>
            <a:r>
              <a:rPr dirty="0" sz="1800" spc="-10">
                <a:latin typeface="Arial MT"/>
                <a:cs typeface="Arial MT"/>
              </a:rPr>
              <a:t>$20,000.</a:t>
            </a:r>
            <a:endParaRPr sz="1800">
              <a:latin typeface="Arial MT"/>
              <a:cs typeface="Arial MT"/>
            </a:endParaRPr>
          </a:p>
          <a:p>
            <a:pPr marL="595630" indent="-227965">
              <a:lnSpc>
                <a:spcPct val="100000"/>
              </a:lnSpc>
              <a:buAutoNum type="alphaLcPeriod"/>
              <a:tabLst>
                <a:tab pos="595630" algn="l"/>
              </a:tabLst>
            </a:pPr>
            <a:r>
              <a:rPr dirty="0" sz="1800" spc="-10">
                <a:latin typeface="Arial MT"/>
                <a:cs typeface="Arial MT"/>
              </a:rPr>
              <a:t>$42,000.</a:t>
            </a:r>
            <a:endParaRPr sz="1800">
              <a:latin typeface="Arial MT"/>
              <a:cs typeface="Arial MT"/>
            </a:endParaRPr>
          </a:p>
          <a:p>
            <a:pPr marL="594995" indent="-227329">
              <a:lnSpc>
                <a:spcPct val="100000"/>
              </a:lnSpc>
              <a:buAutoNum type="alphaLcPeriod"/>
              <a:tabLst>
                <a:tab pos="594995" algn="l"/>
              </a:tabLst>
            </a:pPr>
            <a:r>
              <a:rPr dirty="0" sz="1800" spc="-10">
                <a:latin typeface="Arial MT"/>
                <a:cs typeface="Arial MT"/>
              </a:rPr>
              <a:t>$62,000.</a:t>
            </a:r>
            <a:endParaRPr sz="1800">
              <a:latin typeface="Arial MT"/>
              <a:cs typeface="Arial MT"/>
            </a:endParaRPr>
          </a:p>
          <a:p>
            <a:pPr marL="367665" indent="-354965">
              <a:lnSpc>
                <a:spcPct val="100000"/>
              </a:lnSpc>
              <a:spcBef>
                <a:spcPts val="1260"/>
              </a:spcBef>
              <a:buAutoNum type="arabicPeriod" startAt="9"/>
              <a:tabLst>
                <a:tab pos="36766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results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when</a:t>
            </a:r>
            <a:endParaRPr sz="1800">
              <a:latin typeface="Arial"/>
              <a:cs typeface="Arial"/>
            </a:endParaRPr>
          </a:p>
          <a:p>
            <a:pPr lvl="1" marL="594995" indent="-227329">
              <a:lnSpc>
                <a:spcPct val="100000"/>
              </a:lnSpc>
              <a:buAutoNum type="alphaLcPeriod"/>
              <a:tabLst>
                <a:tab pos="594995" algn="l"/>
              </a:tabLst>
            </a:pPr>
            <a:r>
              <a:rPr dirty="0" sz="1800">
                <a:latin typeface="Arial MT"/>
                <a:cs typeface="Arial MT"/>
              </a:rPr>
              <a:t>Assets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&gt;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lvl="1" marL="594995" indent="-227329">
              <a:lnSpc>
                <a:spcPct val="100000"/>
              </a:lnSpc>
              <a:buAutoNum type="alphaLcPeriod"/>
              <a:tabLst>
                <a:tab pos="594995" algn="l"/>
              </a:tabLst>
            </a:pPr>
            <a:r>
              <a:rPr dirty="0" sz="1800">
                <a:latin typeface="Arial MT"/>
                <a:cs typeface="Arial MT"/>
              </a:rPr>
              <a:t>Revenues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=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lvl="1" marL="595630" indent="-227965">
              <a:lnSpc>
                <a:spcPct val="100000"/>
              </a:lnSpc>
              <a:buAutoNum type="alphaLcPeriod"/>
              <a:tabLst>
                <a:tab pos="595630" algn="l"/>
              </a:tabLst>
            </a:pPr>
            <a:r>
              <a:rPr dirty="0" sz="1800">
                <a:latin typeface="Arial MT"/>
                <a:cs typeface="Arial MT"/>
              </a:rPr>
              <a:t>Revenues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&gt;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lvl="1" marL="594995" indent="-227329">
              <a:lnSpc>
                <a:spcPct val="100000"/>
              </a:lnSpc>
              <a:buAutoNum type="alphaLcPeriod"/>
              <a:tabLst>
                <a:tab pos="594995" algn="l"/>
              </a:tabLst>
            </a:pPr>
            <a:r>
              <a:rPr dirty="0" sz="1800">
                <a:latin typeface="Arial MT"/>
                <a:cs typeface="Arial MT"/>
              </a:rPr>
              <a:t>Revenues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&lt;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01395" y="4138929"/>
            <a:ext cx="8609330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00"/>
              </a:spcBef>
              <a:buAutoNum type="arabicPeriod" startAt="10"/>
              <a:tabLst>
                <a:tab pos="46926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dirty="0" sz="1800" spc="-5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capital at</a:t>
            </a:r>
            <a:r>
              <a:rPr dirty="0" sz="18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end</a:t>
            </a:r>
            <a:r>
              <a:rPr dirty="0" sz="18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period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equal 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to</a:t>
            </a:r>
            <a:endParaRPr sz="1800">
              <a:latin typeface="Arial"/>
              <a:cs typeface="Arial"/>
            </a:endParaRPr>
          </a:p>
          <a:p>
            <a:pPr lvl="1" marL="697230" indent="-227329">
              <a:lnSpc>
                <a:spcPct val="100000"/>
              </a:lnSpc>
              <a:buAutoNum type="alphaLcPeriod"/>
              <a:tabLst>
                <a:tab pos="697230" algn="l"/>
              </a:tabLst>
            </a:pPr>
            <a:r>
              <a:rPr dirty="0" sz="1800">
                <a:latin typeface="Arial MT"/>
                <a:cs typeface="Arial MT"/>
              </a:rPr>
              <a:t>owner's capital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beginning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period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net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minus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lvl="1" marL="697230" indent="-227329">
              <a:lnSpc>
                <a:spcPct val="100000"/>
              </a:lnSpc>
              <a:buAutoNum type="alphaLcPeriod"/>
              <a:tabLst>
                <a:tab pos="697230" algn="l"/>
              </a:tabLst>
            </a:pPr>
            <a:r>
              <a:rPr dirty="0" sz="1800">
                <a:latin typeface="Arial MT"/>
                <a:cs typeface="Arial MT"/>
              </a:rPr>
              <a:t>owner's capital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beginning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period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net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minus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drawings.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358646" y="4962270"/>
            <a:ext cx="238442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c.</a:t>
            </a:r>
            <a:r>
              <a:rPr dirty="0" sz="1800" spc="-1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net </a:t>
            </a:r>
            <a:r>
              <a:rPr dirty="0" sz="1800" spc="-10">
                <a:latin typeface="Arial MT"/>
                <a:cs typeface="Arial MT"/>
              </a:rPr>
              <a:t>income.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 spc="-10">
                <a:latin typeface="Arial MT"/>
                <a:cs typeface="Arial MT"/>
              </a:rPr>
              <a:t>d.</a:t>
            </a:r>
            <a:r>
              <a:rPr dirty="0" sz="1800" spc="-20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assets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plus </a:t>
            </a:r>
            <a:r>
              <a:rPr dirty="0" sz="1800" spc="-1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641847" y="1456944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3020" rIns="0" bIns="0" rtlCol="0" vert="horz">
            <a:spAutoFit/>
          </a:bodyPr>
          <a:lstStyle/>
          <a:p>
            <a:pPr marL="146685">
              <a:lnSpc>
                <a:spcPct val="100000"/>
              </a:lnSpc>
              <a:spcBef>
                <a:spcPts val="260"/>
              </a:spcBef>
              <a:tabLst>
                <a:tab pos="697865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641847" y="5097779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4290" rIns="0" bIns="0" rtlCol="0" vert="horz">
            <a:spAutoFit/>
          </a:bodyPr>
          <a:lstStyle/>
          <a:p>
            <a:pPr marL="146685">
              <a:lnSpc>
                <a:spcPct val="100000"/>
              </a:lnSpc>
              <a:spcBef>
                <a:spcPts val="270"/>
              </a:spcBef>
              <a:tabLst>
                <a:tab pos="697865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641847" y="3015995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3655" rIns="0" bIns="0" rtlCol="0" vert="horz">
            <a:spAutoFit/>
          </a:bodyPr>
          <a:lstStyle/>
          <a:p>
            <a:pPr marL="146685">
              <a:lnSpc>
                <a:spcPct val="100000"/>
              </a:lnSpc>
              <a:spcBef>
                <a:spcPts val="265"/>
              </a:spcBef>
              <a:tabLst>
                <a:tab pos="697865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024255">
              <a:lnSpc>
                <a:spcPct val="100000"/>
              </a:lnSpc>
              <a:spcBef>
                <a:spcPts val="95"/>
              </a:spcBef>
            </a:pPr>
            <a:r>
              <a:rPr dirty="0"/>
              <a:t>Closing</a:t>
            </a:r>
            <a:r>
              <a:rPr dirty="0" spc="-95"/>
              <a:t> </a:t>
            </a:r>
            <a:r>
              <a:rPr dirty="0"/>
              <a:t>the</a:t>
            </a:r>
            <a:r>
              <a:rPr dirty="0" spc="-110"/>
              <a:t> </a:t>
            </a:r>
            <a:r>
              <a:rPr dirty="0" spc="-10"/>
              <a:t>Books</a:t>
            </a:r>
          </a:p>
        </p:txBody>
      </p:sp>
      <p:sp>
        <p:nvSpPr>
          <p:cNvPr id="3" name="object 3" descr=""/>
          <p:cNvSpPr/>
          <p:nvPr/>
        </p:nvSpPr>
        <p:spPr>
          <a:xfrm>
            <a:off x="2219325" y="2950464"/>
            <a:ext cx="3470910" cy="548640"/>
          </a:xfrm>
          <a:custGeom>
            <a:avLst/>
            <a:gdLst/>
            <a:ahLst/>
            <a:cxnLst/>
            <a:rect l="l" t="t" r="r" b="b"/>
            <a:pathLst>
              <a:path w="3470910" h="548639">
                <a:moveTo>
                  <a:pt x="3470655" y="0"/>
                </a:moveTo>
                <a:lnTo>
                  <a:pt x="0" y="0"/>
                </a:lnTo>
                <a:lnTo>
                  <a:pt x="0" y="548639"/>
                </a:lnTo>
                <a:lnTo>
                  <a:pt x="3470655" y="548639"/>
                </a:lnTo>
                <a:lnTo>
                  <a:pt x="3470655" y="0"/>
                </a:lnTo>
                <a:close/>
              </a:path>
            </a:pathLst>
          </a:custGeom>
          <a:solidFill>
            <a:srgbClr val="CFF8F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6842379" y="2950464"/>
            <a:ext cx="3294379" cy="548640"/>
          </a:xfrm>
          <a:custGeom>
            <a:avLst/>
            <a:gdLst/>
            <a:ahLst/>
            <a:cxnLst/>
            <a:rect l="l" t="t" r="r" b="b"/>
            <a:pathLst>
              <a:path w="3294379" h="548639">
                <a:moveTo>
                  <a:pt x="3294253" y="0"/>
                </a:moveTo>
                <a:lnTo>
                  <a:pt x="0" y="0"/>
                </a:lnTo>
                <a:lnTo>
                  <a:pt x="0" y="548639"/>
                </a:lnTo>
                <a:lnTo>
                  <a:pt x="3294253" y="548639"/>
                </a:lnTo>
                <a:lnTo>
                  <a:pt x="3294253" y="0"/>
                </a:lnTo>
                <a:close/>
              </a:path>
            </a:pathLst>
          </a:custGeom>
          <a:solidFill>
            <a:srgbClr val="BCED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2219325" y="3869182"/>
            <a:ext cx="3470910" cy="548640"/>
          </a:xfrm>
          <a:custGeom>
            <a:avLst/>
            <a:gdLst/>
            <a:ahLst/>
            <a:cxnLst/>
            <a:rect l="l" t="t" r="r" b="b"/>
            <a:pathLst>
              <a:path w="3470910" h="548639">
                <a:moveTo>
                  <a:pt x="3470655" y="0"/>
                </a:moveTo>
                <a:lnTo>
                  <a:pt x="0" y="0"/>
                </a:lnTo>
                <a:lnTo>
                  <a:pt x="0" y="548639"/>
                </a:lnTo>
                <a:lnTo>
                  <a:pt x="3470655" y="548639"/>
                </a:lnTo>
                <a:lnTo>
                  <a:pt x="3470655" y="0"/>
                </a:lnTo>
                <a:close/>
              </a:path>
            </a:pathLst>
          </a:custGeom>
          <a:solidFill>
            <a:srgbClr val="CFF8F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/>
          <p:nvPr/>
        </p:nvSpPr>
        <p:spPr>
          <a:xfrm>
            <a:off x="6842379" y="3869182"/>
            <a:ext cx="3294379" cy="548640"/>
          </a:xfrm>
          <a:custGeom>
            <a:avLst/>
            <a:gdLst/>
            <a:ahLst/>
            <a:cxnLst/>
            <a:rect l="l" t="t" r="r" b="b"/>
            <a:pathLst>
              <a:path w="3294379" h="548639">
                <a:moveTo>
                  <a:pt x="3294253" y="0"/>
                </a:moveTo>
                <a:lnTo>
                  <a:pt x="0" y="0"/>
                </a:lnTo>
                <a:lnTo>
                  <a:pt x="0" y="548639"/>
                </a:lnTo>
                <a:lnTo>
                  <a:pt x="3294253" y="548639"/>
                </a:lnTo>
                <a:lnTo>
                  <a:pt x="3294253" y="0"/>
                </a:lnTo>
                <a:close/>
              </a:path>
            </a:pathLst>
          </a:custGeom>
          <a:solidFill>
            <a:srgbClr val="BCED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/>
          <p:nvPr/>
        </p:nvSpPr>
        <p:spPr>
          <a:xfrm>
            <a:off x="2219325" y="4787772"/>
            <a:ext cx="3470910" cy="548640"/>
          </a:xfrm>
          <a:custGeom>
            <a:avLst/>
            <a:gdLst/>
            <a:ahLst/>
            <a:cxnLst/>
            <a:rect l="l" t="t" r="r" b="b"/>
            <a:pathLst>
              <a:path w="3470910" h="548639">
                <a:moveTo>
                  <a:pt x="3470655" y="0"/>
                </a:moveTo>
                <a:lnTo>
                  <a:pt x="0" y="0"/>
                </a:lnTo>
                <a:lnTo>
                  <a:pt x="0" y="548639"/>
                </a:lnTo>
                <a:lnTo>
                  <a:pt x="3470655" y="548639"/>
                </a:lnTo>
                <a:lnTo>
                  <a:pt x="3470655" y="0"/>
                </a:lnTo>
                <a:close/>
              </a:path>
            </a:pathLst>
          </a:custGeom>
          <a:solidFill>
            <a:srgbClr val="CFF8F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/>
          <p:nvPr/>
        </p:nvSpPr>
        <p:spPr>
          <a:xfrm>
            <a:off x="6842379" y="4787772"/>
            <a:ext cx="3294379" cy="548640"/>
          </a:xfrm>
          <a:custGeom>
            <a:avLst/>
            <a:gdLst/>
            <a:ahLst/>
            <a:cxnLst/>
            <a:rect l="l" t="t" r="r" b="b"/>
            <a:pathLst>
              <a:path w="3294379" h="548639">
                <a:moveTo>
                  <a:pt x="3294253" y="0"/>
                </a:moveTo>
                <a:lnTo>
                  <a:pt x="0" y="0"/>
                </a:lnTo>
                <a:lnTo>
                  <a:pt x="0" y="548639"/>
                </a:lnTo>
                <a:lnTo>
                  <a:pt x="3294253" y="548639"/>
                </a:lnTo>
                <a:lnTo>
                  <a:pt x="3294253" y="0"/>
                </a:lnTo>
                <a:close/>
              </a:path>
            </a:pathLst>
          </a:custGeom>
          <a:solidFill>
            <a:srgbClr val="BCEDFF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9" name="object 9" descr=""/>
          <p:cNvGraphicFramePr>
            <a:graphicFrameLocks noGrp="1"/>
          </p:cNvGraphicFramePr>
          <p:nvPr/>
        </p:nvGraphicFramePr>
        <p:xfrm>
          <a:off x="1872742" y="1686051"/>
          <a:ext cx="8686800" cy="40106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50995"/>
                <a:gridCol w="471804"/>
                <a:gridCol w="3974465"/>
              </a:tblGrid>
              <a:tr h="887730">
                <a:tc>
                  <a:txBody>
                    <a:bodyPr/>
                    <a:lstStyle/>
                    <a:p>
                      <a:pPr marL="1096010">
                        <a:lnSpc>
                          <a:spcPts val="3215"/>
                        </a:lnSpc>
                      </a:pPr>
                      <a:r>
                        <a:rPr dirty="0" sz="28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TEMPORARY</a:t>
                      </a:r>
                      <a:endParaRPr sz="2800">
                        <a:latin typeface="Calibri"/>
                        <a:cs typeface="Calibri"/>
                      </a:endParaRPr>
                    </a:p>
                    <a:p>
                      <a:pPr marL="43624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24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These</a:t>
                      </a:r>
                      <a:r>
                        <a:rPr dirty="0" sz="2400" spc="-6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accounts</a:t>
                      </a:r>
                      <a:r>
                        <a:rPr dirty="0" sz="2400" spc="-6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are</a:t>
                      </a:r>
                      <a:r>
                        <a:rPr dirty="0" sz="2400" spc="-7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closed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985">
                        <a:lnSpc>
                          <a:spcPts val="3215"/>
                        </a:lnSpc>
                      </a:pPr>
                      <a:r>
                        <a:rPr dirty="0" sz="28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PERMANENT</a:t>
                      </a:r>
                      <a:endParaRPr sz="2800">
                        <a:latin typeface="Calibri"/>
                        <a:cs typeface="Calibri"/>
                      </a:endParaRPr>
                    </a:p>
                    <a:p>
                      <a:pPr algn="ctr" marL="3810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24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These</a:t>
                      </a:r>
                      <a:r>
                        <a:rPr dirty="0" sz="2400" spc="-5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accounts</a:t>
                      </a:r>
                      <a:r>
                        <a:rPr dirty="0" sz="2400" spc="-5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are</a:t>
                      </a:r>
                      <a:r>
                        <a:rPr dirty="0" sz="2400" spc="-6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not</a:t>
                      </a:r>
                      <a:r>
                        <a:rPr dirty="0" sz="2400" spc="-5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closed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  <a:tr h="3695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17CAA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AFEF"/>
                    </a:solidFill>
                  </a:tcPr>
                </a:tc>
              </a:tr>
              <a:tr h="548005">
                <a:tc>
                  <a:txBody>
                    <a:bodyPr/>
                    <a:lstStyle/>
                    <a:p>
                      <a:pPr algn="ctr" marL="6985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All</a:t>
                      </a:r>
                      <a:r>
                        <a:rPr dirty="0" sz="24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revenue</a:t>
                      </a:r>
                      <a:r>
                        <a:rPr dirty="0" sz="24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accounts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70485">
                    <a:solidFill>
                      <a:srgbClr val="CFF8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All</a:t>
                      </a:r>
                      <a:r>
                        <a:rPr dirty="0" sz="24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asset</a:t>
                      </a:r>
                      <a:r>
                        <a:rPr dirty="0" sz="24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accounts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70485">
                    <a:solidFill>
                      <a:srgbClr val="BCEDFF"/>
                    </a:solidFill>
                  </a:tcPr>
                </a:tc>
              </a:tr>
              <a:tr h="3695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17CAA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AFEF"/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All</a:t>
                      </a:r>
                      <a:r>
                        <a:rPr dirty="0" sz="24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expense</a:t>
                      </a:r>
                      <a:r>
                        <a:rPr dirty="0" sz="24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accounts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71120">
                    <a:solidFill>
                      <a:srgbClr val="CFF8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508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All</a:t>
                      </a:r>
                      <a:r>
                        <a:rPr dirty="0" sz="24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liability</a:t>
                      </a:r>
                      <a:r>
                        <a:rPr dirty="0" sz="2400" spc="-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accounts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71120">
                    <a:solidFill>
                      <a:srgbClr val="BCEDFF"/>
                    </a:solidFill>
                  </a:tcPr>
                </a:tc>
              </a:tr>
              <a:tr h="3695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17CAA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AFEF"/>
                    </a:solidFill>
                  </a:tcPr>
                </a:tc>
              </a:tr>
              <a:tr h="548005">
                <a:tc>
                  <a:txBody>
                    <a:bodyPr/>
                    <a:lstStyle/>
                    <a:p>
                      <a:pPr algn="ctr" marL="508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Owner's</a:t>
                      </a:r>
                      <a:r>
                        <a:rPr dirty="0" sz="2400" spc="-1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drawings</a:t>
                      </a:r>
                      <a:r>
                        <a:rPr dirty="0" sz="24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account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71120">
                    <a:solidFill>
                      <a:srgbClr val="CFF8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016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Owner's</a:t>
                      </a:r>
                      <a:r>
                        <a:rPr dirty="0" sz="24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capital</a:t>
                      </a:r>
                      <a:r>
                        <a:rPr dirty="0" sz="24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account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71120">
                    <a:solidFill>
                      <a:srgbClr val="BCEDFF"/>
                    </a:solidFill>
                  </a:tcPr>
                </a:tc>
              </a:tr>
              <a:tr h="3695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17CAA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00AFE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91867" y="1014983"/>
            <a:ext cx="8901684" cy="558393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60475">
              <a:lnSpc>
                <a:spcPct val="100000"/>
              </a:lnSpc>
              <a:spcBef>
                <a:spcPts val="95"/>
              </a:spcBef>
            </a:pPr>
            <a:r>
              <a:rPr dirty="0"/>
              <a:t>Preparing</a:t>
            </a:r>
            <a:r>
              <a:rPr dirty="0" spc="-175"/>
              <a:t> </a:t>
            </a:r>
            <a:r>
              <a:rPr dirty="0"/>
              <a:t>Closing</a:t>
            </a:r>
            <a:r>
              <a:rPr dirty="0" spc="-185"/>
              <a:t> </a:t>
            </a:r>
            <a:r>
              <a:rPr dirty="0" spc="-10"/>
              <a:t>Entries</a:t>
            </a: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994535" y="1676666"/>
          <a:ext cx="2341245" cy="1840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/>
                <a:gridCol w="1132205"/>
              </a:tblGrid>
              <a:tr h="570865">
                <a:tc gridSpan="2">
                  <a:txBody>
                    <a:bodyPr/>
                    <a:lstStyle/>
                    <a:p>
                      <a:pPr marL="696595">
                        <a:lnSpc>
                          <a:spcPct val="100000"/>
                        </a:lnSpc>
                        <a:spcBef>
                          <a:spcPts val="1860"/>
                        </a:spcBef>
                      </a:pPr>
                      <a:r>
                        <a:rPr dirty="0" sz="1800" spc="-10" b="1">
                          <a:latin typeface="Calibri"/>
                          <a:cs typeface="Calibri"/>
                        </a:rPr>
                        <a:t>Expenses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23622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15621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pSp>
        <p:nvGrpSpPr>
          <p:cNvPr id="4" name="object 4" descr=""/>
          <p:cNvGrpSpPr/>
          <p:nvPr/>
        </p:nvGrpSpPr>
        <p:grpSpPr>
          <a:xfrm>
            <a:off x="8055038" y="2219134"/>
            <a:ext cx="2293620" cy="1299845"/>
            <a:chOff x="8055038" y="2219134"/>
            <a:chExt cx="2293620" cy="1299845"/>
          </a:xfrm>
        </p:grpSpPr>
        <p:sp>
          <p:nvSpPr>
            <p:cNvPr id="5" name="object 5" descr=""/>
            <p:cNvSpPr/>
            <p:nvPr/>
          </p:nvSpPr>
          <p:spPr>
            <a:xfrm>
              <a:off x="8069326" y="2247734"/>
              <a:ext cx="2265045" cy="1271270"/>
            </a:xfrm>
            <a:custGeom>
              <a:avLst/>
              <a:gdLst/>
              <a:ahLst/>
              <a:cxnLst/>
              <a:rect l="l" t="t" r="r" b="b"/>
              <a:pathLst>
                <a:path w="2265045" h="1271270">
                  <a:moveTo>
                    <a:pt x="1132420" y="1114298"/>
                  </a:moveTo>
                  <a:lnTo>
                    <a:pt x="0" y="1114298"/>
                  </a:lnTo>
                  <a:lnTo>
                    <a:pt x="0" y="1270927"/>
                  </a:lnTo>
                  <a:lnTo>
                    <a:pt x="1132420" y="1270927"/>
                  </a:lnTo>
                  <a:lnTo>
                    <a:pt x="1132420" y="1114298"/>
                  </a:lnTo>
                  <a:close/>
                </a:path>
                <a:path w="2265045" h="1271270">
                  <a:moveTo>
                    <a:pt x="1132420" y="278638"/>
                  </a:moveTo>
                  <a:lnTo>
                    <a:pt x="0" y="278638"/>
                  </a:lnTo>
                  <a:lnTo>
                    <a:pt x="0" y="557149"/>
                  </a:lnTo>
                  <a:lnTo>
                    <a:pt x="0" y="835672"/>
                  </a:lnTo>
                  <a:lnTo>
                    <a:pt x="0" y="1114209"/>
                  </a:lnTo>
                  <a:lnTo>
                    <a:pt x="1132420" y="1114209"/>
                  </a:lnTo>
                  <a:lnTo>
                    <a:pt x="1132420" y="835698"/>
                  </a:lnTo>
                  <a:lnTo>
                    <a:pt x="1132420" y="557187"/>
                  </a:lnTo>
                  <a:lnTo>
                    <a:pt x="1132420" y="278638"/>
                  </a:lnTo>
                  <a:close/>
                </a:path>
                <a:path w="2265045" h="1271270">
                  <a:moveTo>
                    <a:pt x="1132420" y="0"/>
                  </a:moveTo>
                  <a:lnTo>
                    <a:pt x="0" y="0"/>
                  </a:lnTo>
                  <a:lnTo>
                    <a:pt x="0" y="278549"/>
                  </a:lnTo>
                  <a:lnTo>
                    <a:pt x="1132420" y="278549"/>
                  </a:lnTo>
                  <a:lnTo>
                    <a:pt x="1132420" y="0"/>
                  </a:lnTo>
                  <a:close/>
                </a:path>
                <a:path w="2265045" h="1271270">
                  <a:moveTo>
                    <a:pt x="2264880" y="1114298"/>
                  </a:moveTo>
                  <a:lnTo>
                    <a:pt x="1132459" y="1114298"/>
                  </a:lnTo>
                  <a:lnTo>
                    <a:pt x="1132459" y="1270927"/>
                  </a:lnTo>
                  <a:lnTo>
                    <a:pt x="2264880" y="1270927"/>
                  </a:lnTo>
                  <a:lnTo>
                    <a:pt x="2264880" y="1114298"/>
                  </a:lnTo>
                  <a:close/>
                </a:path>
                <a:path w="2265045" h="1271270">
                  <a:moveTo>
                    <a:pt x="2264880" y="278638"/>
                  </a:moveTo>
                  <a:lnTo>
                    <a:pt x="1132459" y="278638"/>
                  </a:lnTo>
                  <a:lnTo>
                    <a:pt x="1132459" y="557149"/>
                  </a:lnTo>
                  <a:lnTo>
                    <a:pt x="1132459" y="835672"/>
                  </a:lnTo>
                  <a:lnTo>
                    <a:pt x="1132459" y="1114209"/>
                  </a:lnTo>
                  <a:lnTo>
                    <a:pt x="2264880" y="1114209"/>
                  </a:lnTo>
                  <a:lnTo>
                    <a:pt x="2264880" y="835698"/>
                  </a:lnTo>
                  <a:lnTo>
                    <a:pt x="2264880" y="557187"/>
                  </a:lnTo>
                  <a:lnTo>
                    <a:pt x="2264880" y="278638"/>
                  </a:lnTo>
                  <a:close/>
                </a:path>
                <a:path w="2265045" h="1271270">
                  <a:moveTo>
                    <a:pt x="2264880" y="0"/>
                  </a:moveTo>
                  <a:lnTo>
                    <a:pt x="1132459" y="0"/>
                  </a:lnTo>
                  <a:lnTo>
                    <a:pt x="1132459" y="278549"/>
                  </a:lnTo>
                  <a:lnTo>
                    <a:pt x="2264880" y="278549"/>
                  </a:lnTo>
                  <a:lnTo>
                    <a:pt x="2264880" y="0"/>
                  </a:lnTo>
                  <a:close/>
                </a:path>
              </a:pathLst>
            </a:custGeom>
            <a:solidFill>
              <a:srgbClr val="E9EBF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8069326" y="2233422"/>
              <a:ext cx="2265045" cy="1143000"/>
            </a:xfrm>
            <a:custGeom>
              <a:avLst/>
              <a:gdLst/>
              <a:ahLst/>
              <a:cxnLst/>
              <a:rect l="l" t="t" r="r" b="b"/>
              <a:pathLst>
                <a:path w="2265045" h="1143000">
                  <a:moveTo>
                    <a:pt x="1132458" y="0"/>
                  </a:moveTo>
                  <a:lnTo>
                    <a:pt x="1132458" y="1142873"/>
                  </a:lnTo>
                </a:path>
                <a:path w="2265045" h="1143000">
                  <a:moveTo>
                    <a:pt x="0" y="14350"/>
                  </a:moveTo>
                  <a:lnTo>
                    <a:pt x="2264791" y="14350"/>
                  </a:lnTo>
                </a:path>
                <a:path w="2265045" h="1143000">
                  <a:moveTo>
                    <a:pt x="0" y="850011"/>
                  </a:moveTo>
                  <a:lnTo>
                    <a:pt x="2264791" y="850011"/>
                  </a:lnTo>
                </a:path>
                <a:path w="2265045" h="1143000">
                  <a:moveTo>
                    <a:pt x="0" y="1128522"/>
                  </a:moveTo>
                  <a:lnTo>
                    <a:pt x="2264791" y="112852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8069326" y="1676412"/>
            <a:ext cx="2265045" cy="557530"/>
          </a:xfrm>
          <a:prstGeom prst="rect">
            <a:avLst/>
          </a:prstGeom>
          <a:solidFill>
            <a:srgbClr val="E9EBF5"/>
          </a:solidFill>
        </p:spPr>
        <p:txBody>
          <a:bodyPr wrap="square" lIns="0" tIns="236220" rIns="0" bIns="0" rtlCol="0" vert="horz">
            <a:spAutoFit/>
          </a:bodyPr>
          <a:lstStyle/>
          <a:p>
            <a:pPr marL="678815">
              <a:lnSpc>
                <a:spcPct val="100000"/>
              </a:lnSpc>
              <a:spcBef>
                <a:spcPts val="1860"/>
              </a:spcBef>
            </a:pPr>
            <a:r>
              <a:rPr dirty="0" sz="1800" spc="-10" b="1">
                <a:latin typeface="Calibri"/>
                <a:cs typeface="Calibri"/>
              </a:rPr>
              <a:t>Revenues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5028247" y="2287968"/>
            <a:ext cx="2293620" cy="1299845"/>
            <a:chOff x="5028247" y="2287968"/>
            <a:chExt cx="2293620" cy="1299845"/>
          </a:xfrm>
        </p:grpSpPr>
        <p:sp>
          <p:nvSpPr>
            <p:cNvPr id="9" name="object 9" descr=""/>
            <p:cNvSpPr/>
            <p:nvPr/>
          </p:nvSpPr>
          <p:spPr>
            <a:xfrm>
              <a:off x="5042535" y="2316441"/>
              <a:ext cx="2265045" cy="1271270"/>
            </a:xfrm>
            <a:custGeom>
              <a:avLst/>
              <a:gdLst/>
              <a:ahLst/>
              <a:cxnLst/>
              <a:rect l="l" t="t" r="r" b="b"/>
              <a:pathLst>
                <a:path w="2265045" h="1271270">
                  <a:moveTo>
                    <a:pt x="2264753" y="1114298"/>
                  </a:moveTo>
                  <a:lnTo>
                    <a:pt x="1132420" y="1114298"/>
                  </a:lnTo>
                  <a:lnTo>
                    <a:pt x="0" y="1114298"/>
                  </a:lnTo>
                  <a:lnTo>
                    <a:pt x="0" y="1270939"/>
                  </a:lnTo>
                  <a:lnTo>
                    <a:pt x="1132332" y="1270939"/>
                  </a:lnTo>
                  <a:lnTo>
                    <a:pt x="2264753" y="1270939"/>
                  </a:lnTo>
                  <a:lnTo>
                    <a:pt x="2264753" y="1114298"/>
                  </a:lnTo>
                  <a:close/>
                </a:path>
                <a:path w="2265045" h="1271270">
                  <a:moveTo>
                    <a:pt x="2264753" y="278638"/>
                  </a:moveTo>
                  <a:lnTo>
                    <a:pt x="1132420" y="278638"/>
                  </a:lnTo>
                  <a:lnTo>
                    <a:pt x="0" y="278638"/>
                  </a:lnTo>
                  <a:lnTo>
                    <a:pt x="0" y="557149"/>
                  </a:lnTo>
                  <a:lnTo>
                    <a:pt x="0" y="835660"/>
                  </a:lnTo>
                  <a:lnTo>
                    <a:pt x="0" y="1114209"/>
                  </a:lnTo>
                  <a:lnTo>
                    <a:pt x="1132332" y="1114209"/>
                  </a:lnTo>
                  <a:lnTo>
                    <a:pt x="2264753" y="1114209"/>
                  </a:lnTo>
                  <a:lnTo>
                    <a:pt x="2264753" y="835698"/>
                  </a:lnTo>
                  <a:lnTo>
                    <a:pt x="2264753" y="557187"/>
                  </a:lnTo>
                  <a:lnTo>
                    <a:pt x="2264753" y="278638"/>
                  </a:lnTo>
                  <a:close/>
                </a:path>
                <a:path w="2265045" h="1271270">
                  <a:moveTo>
                    <a:pt x="2264753" y="0"/>
                  </a:moveTo>
                  <a:lnTo>
                    <a:pt x="1132420" y="0"/>
                  </a:lnTo>
                  <a:lnTo>
                    <a:pt x="0" y="0"/>
                  </a:lnTo>
                  <a:lnTo>
                    <a:pt x="0" y="278549"/>
                  </a:lnTo>
                  <a:lnTo>
                    <a:pt x="1132332" y="278549"/>
                  </a:lnTo>
                  <a:lnTo>
                    <a:pt x="2264753" y="278549"/>
                  </a:lnTo>
                  <a:lnTo>
                    <a:pt x="2264753" y="0"/>
                  </a:lnTo>
                  <a:close/>
                </a:path>
              </a:pathLst>
            </a:custGeom>
            <a:solidFill>
              <a:srgbClr val="E9EBF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5042534" y="2302255"/>
              <a:ext cx="2265045" cy="1143000"/>
            </a:xfrm>
            <a:custGeom>
              <a:avLst/>
              <a:gdLst/>
              <a:ahLst/>
              <a:cxnLst/>
              <a:rect l="l" t="t" r="r" b="b"/>
              <a:pathLst>
                <a:path w="2265045" h="1143000">
                  <a:moveTo>
                    <a:pt x="1132331" y="0"/>
                  </a:moveTo>
                  <a:lnTo>
                    <a:pt x="1132331" y="1142746"/>
                  </a:lnTo>
                </a:path>
                <a:path w="2265045" h="1143000">
                  <a:moveTo>
                    <a:pt x="0" y="14224"/>
                  </a:moveTo>
                  <a:lnTo>
                    <a:pt x="2264791" y="14224"/>
                  </a:lnTo>
                </a:path>
                <a:path w="2265045" h="1143000">
                  <a:moveTo>
                    <a:pt x="0" y="849884"/>
                  </a:moveTo>
                  <a:lnTo>
                    <a:pt x="2264791" y="849884"/>
                  </a:lnTo>
                </a:path>
                <a:path w="2265045" h="1143000">
                  <a:moveTo>
                    <a:pt x="0" y="1128395"/>
                  </a:moveTo>
                  <a:lnTo>
                    <a:pt x="2264791" y="1128395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"/>
          <p:cNvSpPr txBox="1"/>
          <p:nvPr/>
        </p:nvSpPr>
        <p:spPr>
          <a:xfrm>
            <a:off x="5042534" y="1676412"/>
            <a:ext cx="2265045" cy="626110"/>
          </a:xfrm>
          <a:prstGeom prst="rect">
            <a:avLst/>
          </a:prstGeom>
          <a:solidFill>
            <a:srgbClr val="E9EBF5"/>
          </a:solidFill>
        </p:spPr>
        <p:txBody>
          <a:bodyPr wrap="square" lIns="0" tIns="30480" rIns="0" bIns="0" rtlCol="0" vert="horz">
            <a:spAutoFit/>
          </a:bodyPr>
          <a:lstStyle/>
          <a:p>
            <a:pPr marL="681355" marR="668655" indent="100330">
              <a:lnSpc>
                <a:spcPct val="100000"/>
              </a:lnSpc>
              <a:spcBef>
                <a:spcPts val="240"/>
              </a:spcBef>
            </a:pPr>
            <a:r>
              <a:rPr dirty="0" sz="1800" spc="-10" b="1">
                <a:latin typeface="Calibri"/>
                <a:cs typeface="Calibri"/>
              </a:rPr>
              <a:t>Income Summary</a:t>
            </a:r>
            <a:endParaRPr sz="1800">
              <a:latin typeface="Calibri"/>
              <a:cs typeface="Calibri"/>
            </a:endParaRPr>
          </a:p>
        </p:txBody>
      </p:sp>
      <p:graphicFrame>
        <p:nvGraphicFramePr>
          <p:cNvPr id="12" name="object 12" descr=""/>
          <p:cNvGraphicFramePr>
            <a:graphicFrameLocks noGrp="1"/>
          </p:cNvGraphicFramePr>
          <p:nvPr/>
        </p:nvGraphicFramePr>
        <p:xfrm>
          <a:off x="8090534" y="4108830"/>
          <a:ext cx="2341245" cy="19094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/>
                <a:gridCol w="1132205"/>
              </a:tblGrid>
              <a:tr h="639445">
                <a:tc gridSpan="2">
                  <a:txBody>
                    <a:bodyPr/>
                    <a:lstStyle/>
                    <a:p>
                      <a:pPr algn="ctr" marL="715645" marR="74993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1800" spc="-10" b="1">
                          <a:latin typeface="Calibri"/>
                          <a:cs typeface="Calibri"/>
                        </a:rPr>
                        <a:t>Owner’s Capital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15621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13" name="object 13" descr=""/>
          <p:cNvGraphicFramePr>
            <a:graphicFrameLocks noGrp="1"/>
          </p:cNvGraphicFramePr>
          <p:nvPr/>
        </p:nvGraphicFramePr>
        <p:xfrm>
          <a:off x="5042534" y="4109465"/>
          <a:ext cx="2341245" cy="1910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/>
                <a:gridCol w="1132205"/>
              </a:tblGrid>
              <a:tr h="640080">
                <a:tc gridSpan="2">
                  <a:txBody>
                    <a:bodyPr/>
                    <a:lstStyle/>
                    <a:p>
                      <a:pPr marL="693420" marR="680720" indent="4572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1800" spc="-10" b="1">
                          <a:latin typeface="Calibri"/>
                          <a:cs typeface="Calibri"/>
                        </a:rPr>
                        <a:t>Owner’s Drawings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15621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4" name="object 14" descr=""/>
          <p:cNvSpPr/>
          <p:nvPr/>
        </p:nvSpPr>
        <p:spPr>
          <a:xfrm>
            <a:off x="7308342" y="5007990"/>
            <a:ext cx="783590" cy="114300"/>
          </a:xfrm>
          <a:custGeom>
            <a:avLst/>
            <a:gdLst/>
            <a:ahLst/>
            <a:cxnLst/>
            <a:rect l="l" t="t" r="r" b="b"/>
            <a:pathLst>
              <a:path w="783590" h="114300">
                <a:moveTo>
                  <a:pt x="745236" y="38099"/>
                </a:moveTo>
                <a:lnTo>
                  <a:pt x="687958" y="38099"/>
                </a:lnTo>
                <a:lnTo>
                  <a:pt x="687958" y="76199"/>
                </a:lnTo>
                <a:lnTo>
                  <a:pt x="668866" y="76214"/>
                </a:lnTo>
                <a:lnTo>
                  <a:pt x="668908" y="114299"/>
                </a:lnTo>
                <a:lnTo>
                  <a:pt x="783208" y="57022"/>
                </a:lnTo>
                <a:lnTo>
                  <a:pt x="745236" y="38099"/>
                </a:lnTo>
                <a:close/>
              </a:path>
              <a:path w="783590" h="114300">
                <a:moveTo>
                  <a:pt x="668824" y="38114"/>
                </a:moveTo>
                <a:lnTo>
                  <a:pt x="0" y="38607"/>
                </a:lnTo>
                <a:lnTo>
                  <a:pt x="0" y="76707"/>
                </a:lnTo>
                <a:lnTo>
                  <a:pt x="668866" y="76214"/>
                </a:lnTo>
                <a:lnTo>
                  <a:pt x="668824" y="38114"/>
                </a:lnTo>
                <a:close/>
              </a:path>
              <a:path w="783590" h="114300">
                <a:moveTo>
                  <a:pt x="687958" y="38099"/>
                </a:moveTo>
                <a:lnTo>
                  <a:pt x="668824" y="38114"/>
                </a:lnTo>
                <a:lnTo>
                  <a:pt x="668866" y="76214"/>
                </a:lnTo>
                <a:lnTo>
                  <a:pt x="687958" y="76199"/>
                </a:lnTo>
                <a:lnTo>
                  <a:pt x="687958" y="38099"/>
                </a:lnTo>
                <a:close/>
              </a:path>
              <a:path w="783590" h="114300">
                <a:moveTo>
                  <a:pt x="668781" y="0"/>
                </a:moveTo>
                <a:lnTo>
                  <a:pt x="668824" y="38114"/>
                </a:lnTo>
                <a:lnTo>
                  <a:pt x="745236" y="38099"/>
                </a:lnTo>
                <a:lnTo>
                  <a:pt x="668781" y="0"/>
                </a:lnTo>
                <a:close/>
              </a:path>
            </a:pathLst>
          </a:custGeom>
          <a:solidFill>
            <a:srgbClr val="99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5" name="object 15" descr=""/>
          <p:cNvGrpSpPr/>
          <p:nvPr/>
        </p:nvGrpSpPr>
        <p:grpSpPr>
          <a:xfrm>
            <a:off x="4259453" y="2488501"/>
            <a:ext cx="6344920" cy="2633980"/>
            <a:chOff x="4259453" y="2488501"/>
            <a:chExt cx="6344920" cy="2633980"/>
          </a:xfrm>
        </p:grpSpPr>
        <p:sp>
          <p:nvSpPr>
            <p:cNvPr id="16" name="object 16" descr=""/>
            <p:cNvSpPr/>
            <p:nvPr/>
          </p:nvSpPr>
          <p:spPr>
            <a:xfrm>
              <a:off x="4259453" y="2571241"/>
              <a:ext cx="3811270" cy="119380"/>
            </a:xfrm>
            <a:custGeom>
              <a:avLst/>
              <a:gdLst/>
              <a:ahLst/>
              <a:cxnLst/>
              <a:rect l="l" t="t" r="r" b="b"/>
              <a:pathLst>
                <a:path w="3811270" h="119380">
                  <a:moveTo>
                    <a:pt x="750582" y="76962"/>
                  </a:moveTo>
                  <a:lnTo>
                    <a:pt x="688086" y="76962"/>
                  </a:lnTo>
                  <a:lnTo>
                    <a:pt x="668997" y="76962"/>
                  </a:lnTo>
                  <a:lnTo>
                    <a:pt x="667385" y="114173"/>
                  </a:lnTo>
                  <a:lnTo>
                    <a:pt x="750582" y="76962"/>
                  </a:lnTo>
                  <a:close/>
                </a:path>
                <a:path w="3811270" h="119380">
                  <a:moveTo>
                    <a:pt x="784098" y="61976"/>
                  </a:moveTo>
                  <a:lnTo>
                    <a:pt x="672338" y="0"/>
                  </a:lnTo>
                  <a:lnTo>
                    <a:pt x="670687" y="38036"/>
                  </a:lnTo>
                  <a:lnTo>
                    <a:pt x="1778" y="8890"/>
                  </a:lnTo>
                  <a:lnTo>
                    <a:pt x="0" y="46990"/>
                  </a:lnTo>
                  <a:lnTo>
                    <a:pt x="669023" y="76136"/>
                  </a:lnTo>
                  <a:lnTo>
                    <a:pt x="688111" y="76136"/>
                  </a:lnTo>
                  <a:lnTo>
                    <a:pt x="752436" y="76136"/>
                  </a:lnTo>
                  <a:lnTo>
                    <a:pt x="784098" y="61976"/>
                  </a:lnTo>
                  <a:close/>
                </a:path>
                <a:path w="3811270" h="119380">
                  <a:moveTo>
                    <a:pt x="3811016" y="45720"/>
                  </a:moveTo>
                  <a:lnTo>
                    <a:pt x="3163265" y="42887"/>
                  </a:lnTo>
                  <a:lnTo>
                    <a:pt x="3163443" y="4826"/>
                  </a:lnTo>
                  <a:lnTo>
                    <a:pt x="3048889" y="61468"/>
                  </a:lnTo>
                  <a:lnTo>
                    <a:pt x="3162935" y="119126"/>
                  </a:lnTo>
                  <a:lnTo>
                    <a:pt x="3163100" y="80987"/>
                  </a:lnTo>
                  <a:lnTo>
                    <a:pt x="3810762" y="83820"/>
                  </a:lnTo>
                  <a:lnTo>
                    <a:pt x="3811016" y="4572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4661789" y="2911602"/>
              <a:ext cx="5923280" cy="990600"/>
            </a:xfrm>
            <a:custGeom>
              <a:avLst/>
              <a:gdLst/>
              <a:ahLst/>
              <a:cxnLst/>
              <a:rect l="l" t="t" r="r" b="b"/>
              <a:pathLst>
                <a:path w="5923280" h="990600">
                  <a:moveTo>
                    <a:pt x="381888" y="0"/>
                  </a:moveTo>
                  <a:lnTo>
                    <a:pt x="0" y="0"/>
                  </a:lnTo>
                  <a:lnTo>
                    <a:pt x="0" y="990600"/>
                  </a:lnTo>
                  <a:lnTo>
                    <a:pt x="5923280" y="990600"/>
                  </a:lnTo>
                </a:path>
              </a:pathLst>
            </a:custGeom>
            <a:ln w="38100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0356342" y="3886962"/>
              <a:ext cx="247650" cy="1235710"/>
            </a:xfrm>
            <a:custGeom>
              <a:avLst/>
              <a:gdLst/>
              <a:ahLst/>
              <a:cxnLst/>
              <a:rect l="l" t="t" r="r" b="b"/>
              <a:pathLst>
                <a:path w="247650" h="1235710">
                  <a:moveTo>
                    <a:pt x="114300" y="1121029"/>
                  </a:moveTo>
                  <a:lnTo>
                    <a:pt x="0" y="1178179"/>
                  </a:lnTo>
                  <a:lnTo>
                    <a:pt x="114300" y="1235329"/>
                  </a:lnTo>
                  <a:lnTo>
                    <a:pt x="114300" y="1197229"/>
                  </a:lnTo>
                  <a:lnTo>
                    <a:pt x="95250" y="1197229"/>
                  </a:lnTo>
                  <a:lnTo>
                    <a:pt x="95250" y="1159129"/>
                  </a:lnTo>
                  <a:lnTo>
                    <a:pt x="114300" y="1159129"/>
                  </a:lnTo>
                  <a:lnTo>
                    <a:pt x="114300" y="1121029"/>
                  </a:lnTo>
                  <a:close/>
                </a:path>
                <a:path w="247650" h="1235710">
                  <a:moveTo>
                    <a:pt x="114300" y="1159129"/>
                  </a:moveTo>
                  <a:lnTo>
                    <a:pt x="95250" y="1159129"/>
                  </a:lnTo>
                  <a:lnTo>
                    <a:pt x="95250" y="1197229"/>
                  </a:lnTo>
                  <a:lnTo>
                    <a:pt x="114300" y="1197229"/>
                  </a:lnTo>
                  <a:lnTo>
                    <a:pt x="114300" y="1159129"/>
                  </a:lnTo>
                  <a:close/>
                </a:path>
                <a:path w="247650" h="1235710">
                  <a:moveTo>
                    <a:pt x="209550" y="1159129"/>
                  </a:moveTo>
                  <a:lnTo>
                    <a:pt x="114300" y="1159129"/>
                  </a:lnTo>
                  <a:lnTo>
                    <a:pt x="114300" y="1197229"/>
                  </a:lnTo>
                  <a:lnTo>
                    <a:pt x="247650" y="1197229"/>
                  </a:lnTo>
                  <a:lnTo>
                    <a:pt x="247650" y="1178179"/>
                  </a:lnTo>
                  <a:lnTo>
                    <a:pt x="209550" y="1178179"/>
                  </a:lnTo>
                  <a:lnTo>
                    <a:pt x="209550" y="1159129"/>
                  </a:lnTo>
                  <a:close/>
                </a:path>
                <a:path w="247650" h="1235710">
                  <a:moveTo>
                    <a:pt x="247650" y="0"/>
                  </a:moveTo>
                  <a:lnTo>
                    <a:pt x="209550" y="0"/>
                  </a:lnTo>
                  <a:lnTo>
                    <a:pt x="209550" y="1178179"/>
                  </a:lnTo>
                  <a:lnTo>
                    <a:pt x="228600" y="1159129"/>
                  </a:lnTo>
                  <a:lnTo>
                    <a:pt x="247650" y="1159129"/>
                  </a:lnTo>
                  <a:lnTo>
                    <a:pt x="247650" y="0"/>
                  </a:lnTo>
                  <a:close/>
                </a:path>
                <a:path w="247650" h="1235710">
                  <a:moveTo>
                    <a:pt x="247650" y="1159129"/>
                  </a:moveTo>
                  <a:lnTo>
                    <a:pt x="228600" y="1159129"/>
                  </a:lnTo>
                  <a:lnTo>
                    <a:pt x="209550" y="1178179"/>
                  </a:lnTo>
                  <a:lnTo>
                    <a:pt x="247650" y="1178179"/>
                  </a:lnTo>
                  <a:lnTo>
                    <a:pt x="247650" y="1159129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7569708" y="2493264"/>
              <a:ext cx="314325" cy="280670"/>
            </a:xfrm>
            <a:custGeom>
              <a:avLst/>
              <a:gdLst/>
              <a:ahLst/>
              <a:cxnLst/>
              <a:rect l="l" t="t" r="r" b="b"/>
              <a:pathLst>
                <a:path w="314325" h="280669">
                  <a:moveTo>
                    <a:pt x="313944" y="0"/>
                  </a:moveTo>
                  <a:lnTo>
                    <a:pt x="0" y="0"/>
                  </a:lnTo>
                  <a:lnTo>
                    <a:pt x="0" y="280415"/>
                  </a:lnTo>
                  <a:lnTo>
                    <a:pt x="313944" y="280415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7569708" y="2493264"/>
              <a:ext cx="314325" cy="280670"/>
            </a:xfrm>
            <a:custGeom>
              <a:avLst/>
              <a:gdLst/>
              <a:ahLst/>
              <a:cxnLst/>
              <a:rect l="l" t="t" r="r" b="b"/>
              <a:pathLst>
                <a:path w="314325" h="280669">
                  <a:moveTo>
                    <a:pt x="0" y="280415"/>
                  </a:moveTo>
                  <a:lnTo>
                    <a:pt x="313944" y="280415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28041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 txBox="1"/>
          <p:nvPr/>
        </p:nvSpPr>
        <p:spPr>
          <a:xfrm>
            <a:off x="7668514" y="2502154"/>
            <a:ext cx="11620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50">
                <a:latin typeface="Calibri"/>
                <a:cs typeface="Calibri"/>
              </a:rPr>
              <a:t>1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4443793" y="2474785"/>
            <a:ext cx="325120" cy="317500"/>
            <a:chOff x="4443793" y="2474785"/>
            <a:chExt cx="325120" cy="317500"/>
          </a:xfrm>
        </p:grpSpPr>
        <p:sp>
          <p:nvSpPr>
            <p:cNvPr id="23" name="object 23" descr=""/>
            <p:cNvSpPr/>
            <p:nvPr/>
          </p:nvSpPr>
          <p:spPr>
            <a:xfrm>
              <a:off x="4448555" y="2479548"/>
              <a:ext cx="315595" cy="307975"/>
            </a:xfrm>
            <a:custGeom>
              <a:avLst/>
              <a:gdLst/>
              <a:ahLst/>
              <a:cxnLst/>
              <a:rect l="l" t="t" r="r" b="b"/>
              <a:pathLst>
                <a:path w="315595" h="307975">
                  <a:moveTo>
                    <a:pt x="315467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5467" y="307848"/>
                  </a:lnTo>
                  <a:lnTo>
                    <a:pt x="315467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4448555" y="2479548"/>
              <a:ext cx="315595" cy="307975"/>
            </a:xfrm>
            <a:custGeom>
              <a:avLst/>
              <a:gdLst/>
              <a:ahLst/>
              <a:cxnLst/>
              <a:rect l="l" t="t" r="r" b="b"/>
              <a:pathLst>
                <a:path w="315595" h="307975">
                  <a:moveTo>
                    <a:pt x="0" y="307848"/>
                  </a:moveTo>
                  <a:lnTo>
                    <a:pt x="315467" y="307848"/>
                  </a:lnTo>
                  <a:lnTo>
                    <a:pt x="315467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 descr=""/>
          <p:cNvSpPr txBox="1"/>
          <p:nvPr/>
        </p:nvSpPr>
        <p:spPr>
          <a:xfrm>
            <a:off x="4548378" y="2502154"/>
            <a:ext cx="11620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50">
                <a:latin typeface="Calibri"/>
                <a:cs typeface="Calibri"/>
              </a:rPr>
              <a:t>2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6" name="object 26" descr=""/>
          <p:cNvGrpSpPr/>
          <p:nvPr/>
        </p:nvGrpSpPr>
        <p:grpSpPr>
          <a:xfrm>
            <a:off x="7542085" y="3729037"/>
            <a:ext cx="323850" cy="317500"/>
            <a:chOff x="7542085" y="3729037"/>
            <a:chExt cx="323850" cy="317500"/>
          </a:xfrm>
        </p:grpSpPr>
        <p:sp>
          <p:nvSpPr>
            <p:cNvPr id="27" name="object 27" descr=""/>
            <p:cNvSpPr/>
            <p:nvPr/>
          </p:nvSpPr>
          <p:spPr>
            <a:xfrm>
              <a:off x="7546847" y="3733800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31394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3944" y="307848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7546847" y="3733800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0" y="307848"/>
                  </a:moveTo>
                  <a:lnTo>
                    <a:pt x="313944" y="307848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 descr=""/>
          <p:cNvSpPr txBox="1"/>
          <p:nvPr/>
        </p:nvSpPr>
        <p:spPr>
          <a:xfrm>
            <a:off x="7646289" y="3757040"/>
            <a:ext cx="11620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>
                <a:latin typeface="Calibri"/>
                <a:cs typeface="Calibri"/>
              </a:rPr>
              <a:t>3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7510081" y="4902517"/>
            <a:ext cx="323850" cy="317500"/>
            <a:chOff x="7510081" y="4902517"/>
            <a:chExt cx="323850" cy="317500"/>
          </a:xfrm>
        </p:grpSpPr>
        <p:sp>
          <p:nvSpPr>
            <p:cNvPr id="31" name="object 31" descr=""/>
            <p:cNvSpPr/>
            <p:nvPr/>
          </p:nvSpPr>
          <p:spPr>
            <a:xfrm>
              <a:off x="7514843" y="4907279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31394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3944" y="307848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7514843" y="4907279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0" y="307848"/>
                  </a:moveTo>
                  <a:lnTo>
                    <a:pt x="313944" y="307848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3" name="object 33" descr=""/>
          <p:cNvSpPr txBox="1"/>
          <p:nvPr/>
        </p:nvSpPr>
        <p:spPr>
          <a:xfrm>
            <a:off x="7614284" y="4930902"/>
            <a:ext cx="11620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>
                <a:latin typeface="Calibri"/>
                <a:cs typeface="Calibri"/>
              </a:rPr>
              <a:t>4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1899920" y="3981069"/>
            <a:ext cx="2504440" cy="2253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 b="1">
                <a:latin typeface="Calibri"/>
                <a:cs typeface="Calibri"/>
              </a:rPr>
              <a:t>Key:</a:t>
            </a:r>
            <a:endParaRPr sz="1800">
              <a:latin typeface="Calibri"/>
              <a:cs typeface="Calibri"/>
            </a:endParaRPr>
          </a:p>
          <a:p>
            <a:pPr marL="241300" marR="58419" indent="-228600">
              <a:lnSpc>
                <a:spcPct val="100000"/>
              </a:lnSpc>
              <a:spcBef>
                <a:spcPts val="20"/>
              </a:spcBef>
              <a:buAutoNum type="arabicPeriod"/>
              <a:tabLst>
                <a:tab pos="241300" algn="l"/>
              </a:tabLst>
            </a:pPr>
            <a:r>
              <a:rPr dirty="0" sz="1600" b="1">
                <a:latin typeface="Calibri"/>
                <a:cs typeface="Calibri"/>
              </a:rPr>
              <a:t>Close</a:t>
            </a:r>
            <a:r>
              <a:rPr dirty="0" sz="1600" spc="-6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Revenues</a:t>
            </a:r>
            <a:r>
              <a:rPr dirty="0" sz="1600" spc="-4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to</a:t>
            </a:r>
            <a:r>
              <a:rPr dirty="0" sz="1600" spc="-65" b="1"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FF0000"/>
                </a:solidFill>
                <a:latin typeface="Calibri"/>
                <a:cs typeface="Calibri"/>
              </a:rPr>
              <a:t>Income Summary.</a:t>
            </a:r>
            <a:endParaRPr sz="1600">
              <a:latin typeface="Calibri"/>
              <a:cs typeface="Calibri"/>
            </a:endParaRPr>
          </a:p>
          <a:p>
            <a:pPr marL="241300" marR="92075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dirty="0" sz="1600" b="1">
                <a:latin typeface="Calibri"/>
                <a:cs typeface="Calibri"/>
              </a:rPr>
              <a:t>Close</a:t>
            </a:r>
            <a:r>
              <a:rPr dirty="0" sz="1600" spc="-5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Expenses</a:t>
            </a:r>
            <a:r>
              <a:rPr dirty="0" sz="1600" spc="-3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to</a:t>
            </a:r>
            <a:r>
              <a:rPr dirty="0" sz="1600" spc="-55" b="1"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FF0000"/>
                </a:solidFill>
                <a:latin typeface="Calibri"/>
                <a:cs typeface="Calibri"/>
              </a:rPr>
              <a:t>Income Summary.</a:t>
            </a:r>
            <a:endParaRPr sz="1600">
              <a:latin typeface="Calibri"/>
              <a:cs typeface="Calibri"/>
            </a:endParaRPr>
          </a:p>
          <a:p>
            <a:pPr marL="241300" marR="59690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dirty="0" sz="1600" b="1">
                <a:latin typeface="Calibri"/>
                <a:cs typeface="Calibri"/>
              </a:rPr>
              <a:t>Close</a:t>
            </a:r>
            <a:r>
              <a:rPr dirty="0" sz="1600" spc="-7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Income</a:t>
            </a:r>
            <a:r>
              <a:rPr dirty="0" sz="1600" spc="-50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Summary</a:t>
            </a:r>
            <a:r>
              <a:rPr dirty="0" sz="1600" spc="-40" b="1">
                <a:latin typeface="Calibri"/>
                <a:cs typeface="Calibri"/>
              </a:rPr>
              <a:t> </a:t>
            </a:r>
            <a:r>
              <a:rPr dirty="0" sz="1600" spc="-25" b="1">
                <a:latin typeface="Calibri"/>
                <a:cs typeface="Calibri"/>
              </a:rPr>
              <a:t>to </a:t>
            </a:r>
            <a:r>
              <a:rPr dirty="0" sz="1600" b="1">
                <a:latin typeface="Calibri"/>
                <a:cs typeface="Calibri"/>
              </a:rPr>
              <a:t>Owner’s</a:t>
            </a:r>
            <a:r>
              <a:rPr dirty="0" sz="1600" spc="-90" b="1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Capital.</a:t>
            </a:r>
            <a:endParaRPr sz="16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dirty="0" sz="1600" b="1">
                <a:latin typeface="Calibri"/>
                <a:cs typeface="Calibri"/>
              </a:rPr>
              <a:t>Close</a:t>
            </a:r>
            <a:r>
              <a:rPr dirty="0" sz="1600" spc="-65" b="1">
                <a:latin typeface="Calibri"/>
                <a:cs typeface="Calibri"/>
              </a:rPr>
              <a:t> </a:t>
            </a:r>
            <a:r>
              <a:rPr dirty="0" sz="1600" b="1">
                <a:latin typeface="Calibri"/>
                <a:cs typeface="Calibri"/>
              </a:rPr>
              <a:t>Owner’s</a:t>
            </a:r>
            <a:r>
              <a:rPr dirty="0" sz="1600" spc="-45" b="1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Drawings</a:t>
            </a:r>
            <a:r>
              <a:rPr dirty="0" sz="1600" spc="-50" b="1">
                <a:latin typeface="Calibri"/>
                <a:cs typeface="Calibri"/>
              </a:rPr>
              <a:t> </a:t>
            </a:r>
            <a:r>
              <a:rPr dirty="0" sz="1600" spc="-25" b="1">
                <a:latin typeface="Calibri"/>
                <a:cs typeface="Calibri"/>
              </a:rPr>
              <a:t>to </a:t>
            </a:r>
            <a:r>
              <a:rPr dirty="0" sz="1600" b="1">
                <a:latin typeface="Calibri"/>
                <a:cs typeface="Calibri"/>
              </a:rPr>
              <a:t>Owner’s</a:t>
            </a:r>
            <a:r>
              <a:rPr dirty="0" sz="1600" spc="-90" b="1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Capital.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28216" y="1772411"/>
            <a:ext cx="8735568" cy="48585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84300" y="1000125"/>
            <a:ext cx="596328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35" b="0">
                <a:solidFill>
                  <a:srgbClr val="FF0000"/>
                </a:solidFill>
                <a:latin typeface="Calibri Light"/>
                <a:cs typeface="Calibri Light"/>
              </a:rPr>
              <a:t>Example</a:t>
            </a:r>
            <a:r>
              <a:rPr dirty="0" sz="4400" spc="-180" b="0">
                <a:solidFill>
                  <a:srgbClr val="FF0000"/>
                </a:solidFill>
                <a:latin typeface="Calibri Light"/>
                <a:cs typeface="Calibri Light"/>
              </a:rPr>
              <a:t> </a:t>
            </a:r>
            <a:r>
              <a:rPr dirty="0" sz="4400" b="0">
                <a:solidFill>
                  <a:srgbClr val="FF0000"/>
                </a:solidFill>
                <a:latin typeface="Calibri Light"/>
                <a:cs typeface="Calibri Light"/>
              </a:rPr>
              <a:t>(1)</a:t>
            </a:r>
            <a:r>
              <a:rPr dirty="0" sz="4400" spc="-160" b="0">
                <a:solidFill>
                  <a:srgbClr val="FF0000"/>
                </a:solidFill>
                <a:latin typeface="Calibri Light"/>
                <a:cs typeface="Calibri Light"/>
              </a:rPr>
              <a:t> </a:t>
            </a:r>
            <a:r>
              <a:rPr dirty="0" sz="4400" spc="-20" b="0">
                <a:solidFill>
                  <a:srgbClr val="186D78"/>
                </a:solidFill>
                <a:latin typeface="Calibri Light"/>
                <a:cs typeface="Calibri Light"/>
              </a:rPr>
              <a:t>Closing</a:t>
            </a:r>
            <a:r>
              <a:rPr dirty="0" sz="4400" spc="-175" b="0">
                <a:solidFill>
                  <a:srgbClr val="186D78"/>
                </a:solidFill>
                <a:latin typeface="Calibri Light"/>
                <a:cs typeface="Calibri Light"/>
              </a:rPr>
              <a:t> </a:t>
            </a:r>
            <a:r>
              <a:rPr dirty="0" sz="4400" spc="-10" b="0">
                <a:solidFill>
                  <a:srgbClr val="186D78"/>
                </a:solidFill>
                <a:latin typeface="Calibri Light"/>
                <a:cs typeface="Calibri Light"/>
              </a:rPr>
              <a:t>Entries</a:t>
            </a:r>
            <a:endParaRPr sz="44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0032" y="999744"/>
            <a:ext cx="8631936" cy="485851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0032" y="999744"/>
            <a:ext cx="8631936" cy="485851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3519" y="956817"/>
            <a:ext cx="1780539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45" b="0">
                <a:solidFill>
                  <a:srgbClr val="FF0000"/>
                </a:solidFill>
                <a:latin typeface="Calibri Light"/>
                <a:cs typeface="Calibri Light"/>
              </a:rPr>
              <a:t>Example</a:t>
            </a:r>
            <a:r>
              <a:rPr dirty="0" sz="3600" spc="-135" b="0">
                <a:solidFill>
                  <a:srgbClr val="FF0000"/>
                </a:solidFill>
                <a:latin typeface="Calibri Light"/>
                <a:cs typeface="Calibri Light"/>
              </a:rPr>
              <a:t> </a:t>
            </a:r>
            <a:r>
              <a:rPr dirty="0" sz="3600" spc="-50" b="0">
                <a:solidFill>
                  <a:srgbClr val="FF0000"/>
                </a:solidFill>
                <a:latin typeface="Calibri Light"/>
                <a:cs typeface="Calibri Light"/>
              </a:rPr>
              <a:t>(</a:t>
            </a:r>
            <a:endParaRPr sz="3600">
              <a:latin typeface="Calibri Light"/>
              <a:cs typeface="Calibri Light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3703828" y="783970"/>
          <a:ext cx="5455285" cy="5935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23895"/>
                <a:gridCol w="1125855"/>
                <a:gridCol w="1028699"/>
              </a:tblGrid>
              <a:tr h="689610">
                <a:tc gridSpan="3">
                  <a:txBody>
                    <a:bodyPr/>
                    <a:lstStyle/>
                    <a:p>
                      <a:pPr algn="ctr" marL="5715" marR="39370">
                        <a:lnSpc>
                          <a:spcPts val="690"/>
                        </a:lnSpc>
                      </a:pPr>
                      <a:r>
                        <a:rPr dirty="0" sz="1500" spc="-20" b="1">
                          <a:latin typeface="Calibri"/>
                          <a:cs typeface="Calibri"/>
                        </a:rPr>
                        <a:t>Yazici</a:t>
                      </a:r>
                      <a:r>
                        <a:rPr dirty="0" sz="15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 b="1">
                          <a:latin typeface="Calibri"/>
                          <a:cs typeface="Calibri"/>
                        </a:rPr>
                        <a:t>Advertising</a:t>
                      </a:r>
                      <a:endParaRPr sz="1500">
                        <a:latin typeface="Calibri"/>
                        <a:cs typeface="Calibri"/>
                      </a:endParaRPr>
                    </a:p>
                    <a:p>
                      <a:pPr marL="55880" marR="39370">
                        <a:lnSpc>
                          <a:spcPts val="3060"/>
                        </a:lnSpc>
                        <a:tabLst>
                          <a:tab pos="1794510" algn="l"/>
                        </a:tabLst>
                      </a:pPr>
                      <a:r>
                        <a:rPr dirty="0" baseline="-27006" sz="5400" spc="-37">
                          <a:solidFill>
                            <a:srgbClr val="FF0000"/>
                          </a:solidFill>
                          <a:latin typeface="Calibri Light"/>
                          <a:cs typeface="Calibri Light"/>
                        </a:rPr>
                        <a:t>2)</a:t>
                      </a:r>
                      <a:r>
                        <a:rPr dirty="0" baseline="-27006" sz="5400">
                          <a:solidFill>
                            <a:srgbClr val="FF0000"/>
                          </a:solidFill>
                          <a:latin typeface="Calibri Light"/>
                          <a:cs typeface="Calibri Light"/>
                        </a:rPr>
                        <a:t>	</a:t>
                      </a:r>
                      <a:r>
                        <a:rPr dirty="0" sz="1500" b="1">
                          <a:latin typeface="Calibri"/>
                          <a:cs typeface="Calibri"/>
                        </a:rPr>
                        <a:t>Adjusted</a:t>
                      </a:r>
                      <a:r>
                        <a:rPr dirty="0" sz="15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 b="1">
                          <a:latin typeface="Calibri"/>
                          <a:cs typeface="Calibri"/>
                        </a:rPr>
                        <a:t>Trial</a:t>
                      </a:r>
                      <a:r>
                        <a:rPr dirty="0" sz="1500" spc="-7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 b="1">
                          <a:latin typeface="Calibri"/>
                          <a:cs typeface="Calibri"/>
                        </a:rPr>
                        <a:t>Balance</a:t>
                      </a:r>
                      <a:endParaRPr sz="1500">
                        <a:latin typeface="Calibri"/>
                        <a:cs typeface="Calibri"/>
                      </a:endParaRPr>
                    </a:p>
                    <a:p>
                      <a:pPr algn="ctr" marL="4445" marR="39370">
                        <a:lnSpc>
                          <a:spcPts val="1585"/>
                        </a:lnSpc>
                      </a:pPr>
                      <a:r>
                        <a:rPr dirty="0" sz="1500" b="1">
                          <a:latin typeface="Calibri"/>
                          <a:cs typeface="Calibri"/>
                        </a:rPr>
                        <a:t>October</a:t>
                      </a:r>
                      <a:r>
                        <a:rPr dirty="0" sz="15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b="1">
                          <a:latin typeface="Calibri"/>
                          <a:cs typeface="Calibri"/>
                        </a:rPr>
                        <a:t>31,</a:t>
                      </a:r>
                      <a:r>
                        <a:rPr dirty="0" sz="15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20" b="1">
                          <a:latin typeface="Calibri"/>
                          <a:cs typeface="Calibri"/>
                        </a:rPr>
                        <a:t>2020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DFD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45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38125">
                        <a:lnSpc>
                          <a:spcPct val="100000"/>
                        </a:lnSpc>
                        <a:spcBef>
                          <a:spcPts val="615"/>
                        </a:spcBef>
                        <a:tabLst>
                          <a:tab pos="736600" algn="l"/>
                        </a:tabLst>
                      </a:pPr>
                      <a:r>
                        <a:rPr dirty="0" u="heavy" sz="1500" spc="29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u="heavy" sz="1500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Debit</a:t>
                      </a:r>
                      <a:r>
                        <a:rPr dirty="0" u="heavy" sz="15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78105"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39370">
                        <a:lnSpc>
                          <a:spcPct val="100000"/>
                        </a:lnSpc>
                        <a:spcBef>
                          <a:spcPts val="615"/>
                        </a:spcBef>
                        <a:tabLst>
                          <a:tab pos="736600" algn="l"/>
                        </a:tabLst>
                      </a:pPr>
                      <a:r>
                        <a:rPr dirty="0" u="heavy" sz="1500" spc="19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 </a:t>
                      </a:r>
                      <a:r>
                        <a:rPr dirty="0" u="heavy" sz="1500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Credit</a:t>
                      </a:r>
                      <a:r>
                        <a:rPr dirty="0" u="heavy" sz="15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78105"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FDFD"/>
                    </a:solidFill>
                  </a:tcPr>
                </a:tc>
              </a:tr>
              <a:tr h="239395">
                <a:tc>
                  <a:txBody>
                    <a:bodyPr/>
                    <a:lstStyle/>
                    <a:p>
                      <a:pPr marL="12065">
                        <a:lnSpc>
                          <a:spcPts val="1650"/>
                        </a:lnSpc>
                      </a:pPr>
                      <a:r>
                        <a:rPr dirty="0" sz="1500" spc="-20">
                          <a:latin typeface="Calibri"/>
                          <a:cs typeface="Calibri"/>
                        </a:rPr>
                        <a:t>Cash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110">
                        <a:lnSpc>
                          <a:spcPts val="1655"/>
                        </a:lnSpc>
                      </a:pPr>
                      <a:r>
                        <a:rPr dirty="0" sz="1600" spc="-10">
                          <a:latin typeface="Calibri"/>
                          <a:cs typeface="Calibri"/>
                        </a:rPr>
                        <a:t>₺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15,200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Accounts</a:t>
                      </a:r>
                      <a:r>
                        <a:rPr dirty="0" sz="15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Receivable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745">
                        <a:lnSpc>
                          <a:spcPts val="1590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Supplies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110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1,000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Prepaid</a:t>
                      </a:r>
                      <a:r>
                        <a:rPr dirty="0" sz="1500" spc="-7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Insurance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745">
                        <a:lnSpc>
                          <a:spcPts val="1590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550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4315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Equipment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110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5,000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46379">
                <a:tc>
                  <a:txBody>
                    <a:bodyPr/>
                    <a:lstStyle/>
                    <a:p>
                      <a:pPr marL="12065">
                        <a:lnSpc>
                          <a:spcPts val="170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Accumulated</a:t>
                      </a:r>
                      <a:r>
                        <a:rPr dirty="0" sz="15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Depreciation—Equipment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ts val="1705"/>
                        </a:lnSpc>
                        <a:tabLst>
                          <a:tab pos="403225" algn="l"/>
                        </a:tabLst>
                      </a:pPr>
                      <a:r>
                        <a:rPr dirty="0" sz="1600" spc="-50">
                          <a:latin typeface="Calibri"/>
                          <a:cs typeface="Calibri"/>
                        </a:rPr>
                        <a:t>₺</a:t>
                      </a:r>
                      <a:r>
                        <a:rPr dirty="0" sz="1600"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1500" spc="-25">
                          <a:latin typeface="Calibri"/>
                          <a:cs typeface="Calibri"/>
                        </a:rPr>
                        <a:t>40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Notes</a:t>
                      </a:r>
                      <a:r>
                        <a:rPr dirty="0" sz="15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5,000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Accounts</a:t>
                      </a:r>
                      <a:r>
                        <a:rPr dirty="0" sz="15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2,500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Interest</a:t>
                      </a:r>
                      <a:r>
                        <a:rPr dirty="0" sz="15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ts val="1590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Unearned</a:t>
                      </a:r>
                      <a:r>
                        <a:rPr dirty="0" sz="15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Revenue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6355">
                        <a:lnSpc>
                          <a:spcPts val="1590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800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Salaries</a:t>
                      </a:r>
                      <a:r>
                        <a:rPr dirty="0" sz="15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5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Wages</a:t>
                      </a:r>
                      <a:r>
                        <a:rPr dirty="0" sz="15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1,200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Owner’s</a:t>
                      </a:r>
                      <a:r>
                        <a:rPr dirty="0" sz="1500" spc="-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Capital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10,000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Owner’s</a:t>
                      </a:r>
                      <a:r>
                        <a:rPr dirty="0" sz="1500" spc="-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Drawings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745">
                        <a:lnSpc>
                          <a:spcPts val="1590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Service</a:t>
                      </a:r>
                      <a:r>
                        <a:rPr dirty="0" sz="15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Revenue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10,600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Salaries</a:t>
                      </a:r>
                      <a:r>
                        <a:rPr dirty="0" sz="15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15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Wages</a:t>
                      </a:r>
                      <a:r>
                        <a:rPr dirty="0" sz="15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110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5,200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Supplies</a:t>
                      </a:r>
                      <a:r>
                        <a:rPr dirty="0" sz="15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110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1,500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>
                          <a:latin typeface="Calibri"/>
                          <a:cs typeface="Calibri"/>
                        </a:rPr>
                        <a:t>Rent</a:t>
                      </a:r>
                      <a:r>
                        <a:rPr dirty="0" sz="1500" spc="-8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745">
                        <a:lnSpc>
                          <a:spcPts val="1590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900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Insurance</a:t>
                      </a:r>
                      <a:r>
                        <a:rPr dirty="0" sz="15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745">
                        <a:lnSpc>
                          <a:spcPts val="1590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marL="12065">
                        <a:lnSpc>
                          <a:spcPts val="1595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Interest</a:t>
                      </a:r>
                      <a:r>
                        <a:rPr dirty="0" sz="15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745">
                        <a:lnSpc>
                          <a:spcPts val="1595"/>
                        </a:lnSpc>
                      </a:pPr>
                      <a:r>
                        <a:rPr dirty="0" sz="1500" spc="-25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40665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dirty="0" sz="1500" spc="-1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dirty="0" sz="15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745">
                        <a:lnSpc>
                          <a:spcPts val="1590"/>
                        </a:lnSpc>
                        <a:tabLst>
                          <a:tab pos="536575" algn="l"/>
                        </a:tabLst>
                      </a:pPr>
                      <a:r>
                        <a:rPr dirty="0" u="heavy" sz="15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u="heavy" sz="1500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40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90"/>
                        </a:lnSpc>
                        <a:tabLst>
                          <a:tab pos="777240" algn="l"/>
                        </a:tabLst>
                      </a:pPr>
                      <a:r>
                        <a:rPr dirty="0" u="heavy" sz="15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FFFDFD"/>
                    </a:solidFill>
                  </a:tcPr>
                </a:tc>
              </a:tr>
              <a:tr h="2216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5110">
                        <a:lnSpc>
                          <a:spcPts val="1650"/>
                        </a:lnSpc>
                      </a:pPr>
                      <a:r>
                        <a:rPr dirty="0" sz="1600" spc="-10">
                          <a:latin typeface="Calibri"/>
                          <a:cs typeface="Calibri"/>
                        </a:rPr>
                        <a:t>₺</a:t>
                      </a:r>
                      <a:r>
                        <a:rPr dirty="0" sz="1500" spc="-10">
                          <a:latin typeface="Calibri"/>
                          <a:cs typeface="Calibri"/>
                        </a:rPr>
                        <a:t>30,190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 marR="45085">
                        <a:lnSpc>
                          <a:spcPts val="1650"/>
                        </a:lnSpc>
                      </a:pPr>
                      <a:r>
                        <a:rPr dirty="0" u="heavy" sz="1600" spc="38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heavy" sz="1600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₺</a:t>
                      </a:r>
                      <a:r>
                        <a:rPr dirty="0" u="heavy" sz="1500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30,190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DFD"/>
                    </a:solidFill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9511283" y="3817620"/>
            <a:ext cx="2680970" cy="923925"/>
          </a:xfrm>
          <a:prstGeom prst="rect">
            <a:avLst/>
          </a:prstGeom>
          <a:solidFill>
            <a:srgbClr val="FFF1CC"/>
          </a:solidFill>
        </p:spPr>
        <p:txBody>
          <a:bodyPr wrap="square" lIns="0" tIns="0" rIns="0" bIns="0" rtlCol="0" vert="horz">
            <a:spAutoFit/>
          </a:bodyPr>
          <a:lstStyle/>
          <a:p>
            <a:pPr marL="94615">
              <a:lnSpc>
                <a:spcPts val="2280"/>
              </a:lnSpc>
            </a:pPr>
            <a:r>
              <a:rPr dirty="0" sz="2000" spc="-10">
                <a:solidFill>
                  <a:srgbClr val="FF0000"/>
                </a:solidFill>
                <a:latin typeface="Calibri Light"/>
                <a:cs typeface="Calibri Light"/>
              </a:rPr>
              <a:t>Required:</a:t>
            </a:r>
            <a:endParaRPr sz="2000">
              <a:latin typeface="Calibri Light"/>
              <a:cs typeface="Calibri Light"/>
            </a:endParaRPr>
          </a:p>
          <a:p>
            <a:pPr marL="94615" marR="644525">
              <a:lnSpc>
                <a:spcPts val="2160"/>
              </a:lnSpc>
              <a:spcBef>
                <a:spcPts val="150"/>
              </a:spcBef>
            </a:pPr>
            <a:r>
              <a:rPr dirty="0" sz="2000" spc="-20">
                <a:latin typeface="Calibri Light"/>
                <a:cs typeface="Calibri Light"/>
              </a:rPr>
              <a:t>Prepare</a:t>
            </a:r>
            <a:r>
              <a:rPr dirty="0" sz="2000" spc="-70">
                <a:latin typeface="Calibri Light"/>
                <a:cs typeface="Calibri Light"/>
              </a:rPr>
              <a:t> </a:t>
            </a:r>
            <a:r>
              <a:rPr dirty="0" sz="2000">
                <a:latin typeface="Calibri Light"/>
                <a:cs typeface="Calibri Light"/>
              </a:rPr>
              <a:t>the</a:t>
            </a:r>
            <a:r>
              <a:rPr dirty="0" sz="2000" spc="-60">
                <a:latin typeface="Calibri Light"/>
                <a:cs typeface="Calibri Light"/>
              </a:rPr>
              <a:t> </a:t>
            </a:r>
            <a:r>
              <a:rPr dirty="0" sz="2000" spc="-10">
                <a:latin typeface="Calibri Light"/>
                <a:cs typeface="Calibri Light"/>
              </a:rPr>
              <a:t>closing entries</a:t>
            </a:r>
            <a:endParaRPr sz="20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1693036" y="1054163"/>
          <a:ext cx="8482965" cy="48387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9969"/>
                <a:gridCol w="4346575"/>
                <a:gridCol w="735329"/>
                <a:gridCol w="1116329"/>
                <a:gridCol w="1176654"/>
              </a:tblGrid>
              <a:tr h="518159">
                <a:tc gridSpan="5">
                  <a:txBody>
                    <a:bodyPr/>
                    <a:lstStyle/>
                    <a:p>
                      <a:pPr marL="253936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dirty="0" sz="28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Closing</a:t>
                      </a:r>
                      <a:r>
                        <a:rPr dirty="0" sz="2800" spc="-6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Entries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2286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41959">
                <a:tc>
                  <a:txBody>
                    <a:bodyPr/>
                    <a:lstStyle/>
                    <a:p>
                      <a:pPr marL="269875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dirty="0" sz="2000" spc="-20" b="1">
                          <a:latin typeface="Calibri"/>
                          <a:cs typeface="Calibri"/>
                        </a:rPr>
                        <a:t>Date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75565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92075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Account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Titles</a:t>
                      </a:r>
                      <a:r>
                        <a:rPr dirty="0" sz="20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Explanations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7556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59715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Debit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7556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59079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Credit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75565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46990">
                        <a:lnSpc>
                          <a:spcPts val="2310"/>
                        </a:lnSpc>
                      </a:pPr>
                      <a:r>
                        <a:rPr dirty="0" sz="2000" spc="-20">
                          <a:latin typeface="Calibri"/>
                          <a:cs typeface="Calibri"/>
                        </a:rPr>
                        <a:t>2020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Oct.</a:t>
                      </a:r>
                      <a:r>
                        <a:rPr dirty="0" sz="2000" spc="4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5">
                          <a:latin typeface="Calibri"/>
                          <a:cs typeface="Calibri"/>
                        </a:rPr>
                        <a:t>31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Service</a:t>
                      </a:r>
                      <a:r>
                        <a:rPr dirty="0" sz="20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 rowSpan="1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algn="r" marR="2343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10,600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49325">
                        <a:lnSpc>
                          <a:spcPts val="2120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Income</a:t>
                      </a:r>
                      <a:r>
                        <a:rPr dirty="0" sz="20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Summary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65430">
                        <a:lnSpc>
                          <a:spcPts val="2120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10,600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981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120"/>
                        </a:lnSpc>
                      </a:pPr>
                      <a:r>
                        <a:rPr dirty="0" sz="2000" spc="-4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(To</a:t>
                      </a:r>
                      <a:r>
                        <a:rPr dirty="0" sz="2000" spc="-6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</a:t>
                      </a:r>
                      <a:r>
                        <a:rPr dirty="0" sz="2000" spc="-5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revenue</a:t>
                      </a:r>
                      <a:r>
                        <a:rPr dirty="0" sz="2000" spc="-3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98145">
                <a:tc>
                  <a:txBody>
                    <a:bodyPr/>
                    <a:lstStyle/>
                    <a:p>
                      <a:pPr marL="571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2000" spc="-25">
                          <a:latin typeface="Calibri"/>
                          <a:cs typeface="Calibri"/>
                        </a:rPr>
                        <a:t>31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5334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Income</a:t>
                      </a:r>
                      <a:r>
                        <a:rPr dirty="0" sz="20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Summary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5334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9972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7,740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5334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103630">
                        <a:lnSpc>
                          <a:spcPts val="2120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Supplies</a:t>
                      </a:r>
                      <a:r>
                        <a:rPr dirty="0" sz="20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ts val="2120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1,500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871855">
                        <a:lnSpc>
                          <a:spcPts val="211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dirty="0" sz="2000" spc="-10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72390">
                        <a:lnSpc>
                          <a:spcPts val="2115"/>
                        </a:lnSpc>
                      </a:pPr>
                      <a:r>
                        <a:rPr dirty="0" sz="2000" spc="-25">
                          <a:latin typeface="Calibri"/>
                          <a:cs typeface="Calibri"/>
                        </a:rPr>
                        <a:t>40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032510">
                        <a:lnSpc>
                          <a:spcPts val="2120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Insurance</a:t>
                      </a:r>
                      <a:r>
                        <a:rPr dirty="0" sz="2000" spc="-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72390">
                        <a:lnSpc>
                          <a:spcPts val="2120"/>
                        </a:lnSpc>
                      </a:pPr>
                      <a:r>
                        <a:rPr dirty="0" sz="2000" spc="-25">
                          <a:latin typeface="Calibri"/>
                          <a:cs typeface="Calibri"/>
                        </a:rPr>
                        <a:t>50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12750">
                        <a:lnSpc>
                          <a:spcPts val="2115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Salaries</a:t>
                      </a:r>
                      <a:r>
                        <a:rPr dirty="0" sz="20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20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Wages</a:t>
                      </a:r>
                      <a:r>
                        <a:rPr dirty="0" sz="2000" spc="-6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ts val="2115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5,200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56235">
                        <a:lnSpc>
                          <a:spcPts val="2120"/>
                        </a:lnSpc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Rent</a:t>
                      </a:r>
                      <a:r>
                        <a:rPr dirty="0" sz="2000" spc="-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53060">
                        <a:lnSpc>
                          <a:spcPts val="2120"/>
                        </a:lnSpc>
                      </a:pPr>
                      <a:r>
                        <a:rPr dirty="0" sz="2000" spc="-25">
                          <a:latin typeface="Calibri"/>
                          <a:cs typeface="Calibri"/>
                        </a:rPr>
                        <a:t>900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136015">
                        <a:lnSpc>
                          <a:spcPts val="2120"/>
                        </a:lnSpc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Interest</a:t>
                      </a:r>
                      <a:r>
                        <a:rPr dirty="0" sz="2000" spc="-8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72390">
                        <a:lnSpc>
                          <a:spcPts val="2120"/>
                        </a:lnSpc>
                      </a:pPr>
                      <a:r>
                        <a:rPr dirty="0" sz="2000" spc="-25">
                          <a:latin typeface="Calibri"/>
                          <a:cs typeface="Calibri"/>
                        </a:rPr>
                        <a:t>50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  <a:tr h="2838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120"/>
                        </a:lnSpc>
                      </a:pPr>
                      <a:r>
                        <a:rPr dirty="0" sz="2000" spc="-4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(To</a:t>
                      </a:r>
                      <a:r>
                        <a:rPr dirty="0" sz="2000" spc="-5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</a:t>
                      </a:r>
                      <a:r>
                        <a:rPr dirty="0" sz="2000" spc="-45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r>
                        <a:rPr dirty="0" sz="2000" spc="-3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accounts)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16427" y="2672029"/>
            <a:ext cx="63620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>
                <a:solidFill>
                  <a:srgbClr val="FF0000"/>
                </a:solidFill>
                <a:latin typeface="Times New Roman"/>
                <a:cs typeface="Times New Roman"/>
              </a:rPr>
              <a:t>Multiple</a:t>
            </a:r>
            <a:r>
              <a:rPr dirty="0" sz="4400" spc="-25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4400">
                <a:solidFill>
                  <a:srgbClr val="FF0000"/>
                </a:solidFill>
                <a:latin typeface="Times New Roman"/>
                <a:cs typeface="Times New Roman"/>
              </a:rPr>
              <a:t>Choice</a:t>
            </a:r>
            <a:r>
              <a:rPr dirty="0" sz="4400" spc="-3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dirty="0" sz="4400" spc="-10">
                <a:solidFill>
                  <a:srgbClr val="FF0000"/>
                </a:solidFill>
                <a:latin typeface="Times New Roman"/>
                <a:cs typeface="Times New Roman"/>
              </a:rPr>
              <a:t>Questions</a:t>
            </a:r>
            <a:endParaRPr sz="4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423416" y="1365503"/>
            <a:ext cx="6093460" cy="1478280"/>
          </a:xfrm>
          <a:custGeom>
            <a:avLst/>
            <a:gdLst/>
            <a:ahLst/>
            <a:cxnLst/>
            <a:rect l="l" t="t" r="r" b="b"/>
            <a:pathLst>
              <a:path w="6093459" h="1478280">
                <a:moveTo>
                  <a:pt x="6092952" y="0"/>
                </a:moveTo>
                <a:lnTo>
                  <a:pt x="0" y="0"/>
                </a:lnTo>
                <a:lnTo>
                  <a:pt x="0" y="1478280"/>
                </a:lnTo>
                <a:lnTo>
                  <a:pt x="6092952" y="1478280"/>
                </a:lnTo>
                <a:lnTo>
                  <a:pt x="6092952" y="0"/>
                </a:lnTo>
                <a:close/>
              </a:path>
            </a:pathLst>
          </a:custGeom>
          <a:solidFill>
            <a:srgbClr val="DAE2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1501902" y="1393316"/>
            <a:ext cx="5182870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2565" indent="-193675">
              <a:lnSpc>
                <a:spcPct val="100000"/>
              </a:lnSpc>
              <a:spcBef>
                <a:spcPts val="100"/>
              </a:spcBef>
              <a:buSzPct val="94444"/>
              <a:buFont typeface="Arial"/>
              <a:buAutoNum type="arabicPeriod"/>
              <a:tabLst>
                <a:tab pos="202565" algn="l"/>
              </a:tabLst>
            </a:pPr>
            <a:r>
              <a:rPr dirty="0" sz="1800" b="1">
                <a:latin typeface="Arial"/>
                <a:cs typeface="Arial"/>
              </a:rPr>
              <a:t>The</a:t>
            </a:r>
            <a:r>
              <a:rPr dirty="0" sz="1800" spc="-3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closing</a:t>
            </a:r>
            <a:r>
              <a:rPr dirty="0" sz="1800" spc="-2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entry</a:t>
            </a:r>
            <a:r>
              <a:rPr dirty="0" sz="1800" spc="-2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process</a:t>
            </a:r>
            <a:r>
              <a:rPr dirty="0" sz="1800" spc="-1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consists</a:t>
            </a:r>
            <a:r>
              <a:rPr dirty="0" sz="1800" spc="-2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of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closing</a:t>
            </a:r>
            <a:endParaRPr sz="18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all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asset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liability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out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owner's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capital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account.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all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permanent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all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temporary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1423416" y="2843783"/>
            <a:ext cx="6093460" cy="1754505"/>
          </a:xfrm>
          <a:custGeom>
            <a:avLst/>
            <a:gdLst/>
            <a:ahLst/>
            <a:cxnLst/>
            <a:rect l="l" t="t" r="r" b="b"/>
            <a:pathLst>
              <a:path w="6093459" h="1754504">
                <a:moveTo>
                  <a:pt x="6092952" y="0"/>
                </a:moveTo>
                <a:lnTo>
                  <a:pt x="0" y="0"/>
                </a:lnTo>
                <a:lnTo>
                  <a:pt x="0" y="1754124"/>
                </a:lnTo>
                <a:lnTo>
                  <a:pt x="6092952" y="1754124"/>
                </a:lnTo>
                <a:lnTo>
                  <a:pt x="6092952" y="0"/>
                </a:lnTo>
                <a:close/>
              </a:path>
            </a:pathLst>
          </a:custGeom>
          <a:solidFill>
            <a:srgbClr val="FAE4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1501902" y="2870961"/>
            <a:ext cx="5936615" cy="1671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00"/>
              </a:spcBef>
              <a:buAutoNum type="arabicPeriod" startAt="2"/>
              <a:tabLst>
                <a:tab pos="469265" algn="l"/>
              </a:tabLst>
            </a:pPr>
            <a:r>
              <a:rPr dirty="0" sz="1800" b="1">
                <a:latin typeface="Arial"/>
                <a:cs typeface="Arial"/>
              </a:rPr>
              <a:t>In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preparing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closing</a:t>
            </a:r>
            <a:r>
              <a:rPr dirty="0" sz="1800" spc="-25" b="1">
                <a:latin typeface="Arial"/>
                <a:cs typeface="Arial"/>
              </a:rPr>
              <a:t> </a:t>
            </a:r>
            <a:r>
              <a:rPr dirty="0" sz="1800" spc="-10" b="1">
                <a:latin typeface="Arial"/>
                <a:cs typeface="Arial"/>
              </a:rPr>
              <a:t>entries</a:t>
            </a:r>
            <a:endParaRPr sz="18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each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revenue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will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each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expense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will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lvl="1" marL="697230" indent="-227965">
              <a:lnSpc>
                <a:spcPct val="100000"/>
              </a:lnSpc>
              <a:buAutoNum type="alphaLcPeriod"/>
              <a:tabLst>
                <a:tab pos="697230" algn="l"/>
              </a:tabLst>
            </a:pP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1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owner's</a:t>
            </a:r>
            <a:r>
              <a:rPr dirty="0" sz="1800" spc="1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capital</a:t>
            </a:r>
            <a:r>
              <a:rPr dirty="0" sz="1800" spc="17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1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will</a:t>
            </a:r>
            <a:r>
              <a:rPr dirty="0" sz="1800" spc="1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1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debited</a:t>
            </a:r>
            <a:r>
              <a:rPr dirty="0" sz="1800" spc="18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if</a:t>
            </a:r>
            <a:r>
              <a:rPr dirty="0" sz="1800" spc="17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there</a:t>
            </a:r>
            <a:endParaRPr sz="1800">
              <a:latin typeface="Arial MT"/>
              <a:cs typeface="Arial MT"/>
            </a:endParaRPr>
          </a:p>
          <a:p>
            <a:pPr marL="697865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is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net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period.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buAutoNum type="alphaLcPeriod" startAt="4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owner's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drawings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will be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1423416" y="4597908"/>
            <a:ext cx="6093460" cy="1477010"/>
          </a:xfrm>
          <a:custGeom>
            <a:avLst/>
            <a:gdLst/>
            <a:ahLst/>
            <a:cxnLst/>
            <a:rect l="l" t="t" r="r" b="b"/>
            <a:pathLst>
              <a:path w="6093459" h="1477010">
                <a:moveTo>
                  <a:pt x="6092952" y="0"/>
                </a:moveTo>
                <a:lnTo>
                  <a:pt x="0" y="0"/>
                </a:lnTo>
                <a:lnTo>
                  <a:pt x="0" y="1476756"/>
                </a:lnTo>
                <a:lnTo>
                  <a:pt x="6092952" y="1476756"/>
                </a:lnTo>
                <a:lnTo>
                  <a:pt x="6092952" y="0"/>
                </a:lnTo>
                <a:close/>
              </a:path>
            </a:pathLst>
          </a:custGeom>
          <a:solidFill>
            <a:srgbClr val="B4C6E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1501902" y="4625720"/>
            <a:ext cx="5794375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2565" indent="-193675">
              <a:lnSpc>
                <a:spcPct val="100000"/>
              </a:lnSpc>
              <a:spcBef>
                <a:spcPts val="100"/>
              </a:spcBef>
              <a:buSzPct val="94444"/>
              <a:buAutoNum type="arabicPeriod" startAt="3"/>
              <a:tabLst>
                <a:tab pos="202565" algn="l"/>
              </a:tabLst>
            </a:pPr>
            <a:r>
              <a:rPr dirty="0" sz="1800" b="1">
                <a:latin typeface="Arial"/>
                <a:cs typeface="Arial"/>
              </a:rPr>
              <a:t>In</a:t>
            </a:r>
            <a:r>
              <a:rPr dirty="0" sz="1800" spc="-3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order</a:t>
            </a:r>
            <a:r>
              <a:rPr dirty="0" sz="1800" spc="-1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to</a:t>
            </a:r>
            <a:r>
              <a:rPr dirty="0" sz="1800" spc="-2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close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the</a:t>
            </a:r>
            <a:r>
              <a:rPr dirty="0" sz="1800" spc="-1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owner's</a:t>
            </a:r>
            <a:r>
              <a:rPr dirty="0" sz="1800" spc="-5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drawings</a:t>
            </a:r>
            <a:r>
              <a:rPr dirty="0" sz="1800" spc="-55" b="1">
                <a:latin typeface="Arial"/>
                <a:cs typeface="Arial"/>
              </a:rPr>
              <a:t> </a:t>
            </a:r>
            <a:r>
              <a:rPr dirty="0" sz="1800" b="1">
                <a:latin typeface="Arial"/>
                <a:cs typeface="Arial"/>
              </a:rPr>
              <a:t>account,</a:t>
            </a:r>
            <a:r>
              <a:rPr dirty="0" sz="1800" spc="-25" b="1">
                <a:latin typeface="Arial"/>
                <a:cs typeface="Arial"/>
              </a:rPr>
              <a:t> the</a:t>
            </a:r>
            <a:endParaRPr sz="18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should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should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lvl="1" marL="697230" indent="-227965">
              <a:lnSpc>
                <a:spcPct val="100000"/>
              </a:lnSpc>
              <a:buAutoNum type="alphaLcPeriod"/>
              <a:tabLst>
                <a:tab pos="697230" algn="l"/>
              </a:tabLst>
            </a:pPr>
            <a:r>
              <a:rPr dirty="0" sz="1800">
                <a:latin typeface="Arial MT"/>
                <a:cs typeface="Arial MT"/>
              </a:rPr>
              <a:t>owner's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capital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should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buAutoNum type="alphaLcPeriod"/>
              <a:tabLst>
                <a:tab pos="696595" algn="l"/>
              </a:tabLst>
            </a:pPr>
            <a:r>
              <a:rPr dirty="0" sz="1800">
                <a:latin typeface="Arial MT"/>
                <a:cs typeface="Arial MT"/>
              </a:rPr>
              <a:t>owner's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capital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account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should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684007" y="1842516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3655" rIns="0" bIns="0" rtlCol="0" vert="horz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135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85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-1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684007" y="3429000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3655" rIns="0" bIns="0" rtlCol="0" vert="horz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770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9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-1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684007" y="5074920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3655" rIns="0" bIns="0" rtlCol="0" vert="horz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770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9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3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-1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608200" y="1178178"/>
            <a:ext cx="767524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tabLst>
                <a:tab pos="756285" algn="l"/>
                <a:tab pos="1699895" algn="l"/>
                <a:tab pos="2924810" algn="l"/>
                <a:tab pos="3376295" algn="l"/>
                <a:tab pos="3863975" algn="l"/>
                <a:tab pos="4706620" algn="l"/>
                <a:tab pos="5069840" algn="l"/>
                <a:tab pos="5811520" algn="l"/>
                <a:tab pos="6464300" algn="l"/>
                <a:tab pos="6825615" algn="l"/>
              </a:tabLst>
            </a:pP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4.The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statement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month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June,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2014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Camera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Enterprises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contains</a:t>
            </a:r>
            <a:r>
              <a:rPr dirty="0" sz="1800" spc="-4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dirty="0" sz="1800" spc="-5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5496178" y="3714241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8" y="0"/>
                </a:moveTo>
                <a:lnTo>
                  <a:pt x="0" y="0"/>
                </a:lnTo>
                <a:lnTo>
                  <a:pt x="0" y="10667"/>
                </a:lnTo>
                <a:lnTo>
                  <a:pt x="696468" y="10667"/>
                </a:lnTo>
                <a:lnTo>
                  <a:pt x="6964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6192646" y="3988561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8" y="0"/>
                </a:moveTo>
                <a:lnTo>
                  <a:pt x="0" y="0"/>
                </a:lnTo>
                <a:lnTo>
                  <a:pt x="0" y="10668"/>
                </a:lnTo>
                <a:lnTo>
                  <a:pt x="696468" y="10668"/>
                </a:lnTo>
                <a:lnTo>
                  <a:pt x="6964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5" name="object 5" descr=""/>
          <p:cNvGraphicFramePr>
            <a:graphicFrameLocks noGrp="1"/>
          </p:cNvGraphicFramePr>
          <p:nvPr/>
        </p:nvGraphicFramePr>
        <p:xfrm>
          <a:off x="2046351" y="1837097"/>
          <a:ext cx="4928870" cy="24479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49954"/>
                <a:gridCol w="1402714"/>
              </a:tblGrid>
              <a:tr h="264795">
                <a:tc>
                  <a:txBody>
                    <a:bodyPr/>
                    <a:lstStyle/>
                    <a:p>
                      <a:pPr marL="31750">
                        <a:lnSpc>
                          <a:spcPts val="1989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Revenues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989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$7,000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Expenses: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dirty="0" sz="1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latin typeface="Arial MT"/>
                          <a:cs typeface="Arial MT"/>
                        </a:rPr>
                        <a:t>Wages</a:t>
                      </a:r>
                      <a:r>
                        <a:rPr dirty="0" sz="1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35" marR="3175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$3,000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Rent</a:t>
                      </a:r>
                      <a:r>
                        <a:rPr dirty="0" sz="18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27000" marR="3175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1,500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3685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dirty="0" sz="18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2060"/>
                        </a:lnSpc>
                      </a:pPr>
                      <a:r>
                        <a:rPr dirty="0" sz="1800" spc="-25">
                          <a:latin typeface="Arial MT"/>
                          <a:cs typeface="Arial MT"/>
                        </a:rPr>
                        <a:t>800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3685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dirty="0" sz="18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2060"/>
                        </a:lnSpc>
                      </a:pPr>
                      <a:r>
                        <a:rPr dirty="0" sz="1800" spc="-25">
                          <a:latin typeface="Arial MT"/>
                          <a:cs typeface="Arial MT"/>
                        </a:rPr>
                        <a:t>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64795">
                <a:tc>
                  <a:txBody>
                    <a:bodyPr/>
                    <a:lstStyle/>
                    <a:p>
                      <a:pPr marL="260350">
                        <a:lnSpc>
                          <a:spcPts val="1985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dirty="0" sz="18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1835"/>
                        </a:lnSpc>
                      </a:pPr>
                      <a:r>
                        <a:rPr dirty="0" sz="1800" spc="-25">
                          <a:latin typeface="Arial MT"/>
                          <a:cs typeface="Arial MT"/>
                        </a:rPr>
                        <a:t>100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488950">
                        <a:lnSpc>
                          <a:spcPts val="2060"/>
                        </a:lnSpc>
                      </a:pPr>
                      <a:r>
                        <a:rPr dirty="0" sz="1800" spc="-30">
                          <a:latin typeface="Arial MT"/>
                          <a:cs typeface="Arial MT"/>
                        </a:rPr>
                        <a:t>Total</a:t>
                      </a:r>
                      <a:r>
                        <a:rPr dirty="0" sz="1800" spc="-8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925"/>
                        </a:lnSpc>
                        <a:spcBef>
                          <a:spcPts val="135"/>
                        </a:spcBef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5,700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7145"/>
                </a:tc>
              </a:tr>
              <a:tr h="273685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Net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 income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080"/>
                        </a:lnSpc>
                        <a:spcBef>
                          <a:spcPts val="135"/>
                        </a:spcBef>
                      </a:pPr>
                      <a:r>
                        <a:rPr dirty="0" u="dbl" sz="1800" spc="-1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$1,300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7145"/>
                </a:tc>
              </a:tr>
            </a:tbl>
          </a:graphicData>
        </a:graphic>
      </p:graphicFrame>
      <p:sp>
        <p:nvSpPr>
          <p:cNvPr id="6" name="object 6" descr=""/>
          <p:cNvSpPr txBox="1"/>
          <p:nvPr/>
        </p:nvSpPr>
        <p:spPr>
          <a:xfrm>
            <a:off x="2065401" y="4546854"/>
            <a:ext cx="5449570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4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close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6FC0"/>
                </a:solidFill>
                <a:latin typeface="Arial"/>
                <a:cs typeface="Arial"/>
              </a:rPr>
              <a:t>revenue</a:t>
            </a:r>
            <a:r>
              <a:rPr dirty="0" sz="1800" spc="1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account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includes</a:t>
            </a:r>
            <a:r>
              <a:rPr dirty="0" sz="18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50" b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>
                <a:latin typeface="Arial MT"/>
                <a:cs typeface="Arial MT"/>
              </a:rPr>
              <a:t>debit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$1,300.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>
                <a:latin typeface="Arial MT"/>
                <a:cs typeface="Arial MT"/>
              </a:rPr>
              <a:t>credit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$1,300.</a:t>
            </a: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debit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$7,000.</a:t>
            </a:r>
            <a:endParaRPr sz="1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AutoNum type="alphaLcPeriod"/>
              <a:tabLst>
                <a:tab pos="240029" algn="l"/>
              </a:tabLst>
            </a:pPr>
            <a:r>
              <a:rPr dirty="0" sz="1800">
                <a:latin typeface="Arial MT"/>
                <a:cs typeface="Arial MT"/>
              </a:rPr>
              <a:t>credit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$7,000.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8282940" y="3166872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4290" rIns="0" bIns="0" rtlCol="0" vert="horz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9289" y="1016584"/>
            <a:ext cx="8103234" cy="57531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  <a:tab pos="1038225" algn="l"/>
                <a:tab pos="1998345" algn="l"/>
                <a:tab pos="3239135" algn="l"/>
                <a:tab pos="3705225" algn="l"/>
                <a:tab pos="4210050" algn="l"/>
                <a:tab pos="5069205" algn="l"/>
                <a:tab pos="5447665" algn="l"/>
                <a:tab pos="6206490" algn="l"/>
                <a:tab pos="6874509" algn="l"/>
                <a:tab pos="7252334" algn="l"/>
              </a:tabLst>
            </a:pPr>
            <a:r>
              <a:rPr dirty="0" sz="1800" spc="-25">
                <a:solidFill>
                  <a:srgbClr val="C00000"/>
                </a:solidFill>
                <a:latin typeface="Arial"/>
                <a:cs typeface="Arial"/>
              </a:rPr>
              <a:t>76.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>
                <a:solidFill>
                  <a:srgbClr val="C00000"/>
                </a:solidFill>
                <a:latin typeface="Arial"/>
                <a:cs typeface="Arial"/>
              </a:rPr>
              <a:t>statement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>
                <a:solidFill>
                  <a:srgbClr val="C00000"/>
                </a:solidFill>
                <a:latin typeface="Arial"/>
                <a:cs typeface="Arial"/>
              </a:rPr>
              <a:t>month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>
                <a:solidFill>
                  <a:srgbClr val="C00000"/>
                </a:solidFill>
                <a:latin typeface="Arial"/>
                <a:cs typeface="Arial"/>
              </a:rPr>
              <a:t>June,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0">
                <a:solidFill>
                  <a:srgbClr val="C00000"/>
                </a:solidFill>
                <a:latin typeface="Arial"/>
                <a:cs typeface="Arial"/>
              </a:rPr>
              <a:t>2014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25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	</a:t>
            </a:r>
            <a:r>
              <a:rPr dirty="0" sz="1800" spc="-10">
                <a:solidFill>
                  <a:srgbClr val="C00000"/>
                </a:solidFill>
                <a:latin typeface="Arial"/>
                <a:cs typeface="Arial"/>
              </a:rPr>
              <a:t>Camera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Obscura</a:t>
            </a:r>
            <a:r>
              <a:rPr dirty="0" sz="1800" spc="-5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Enterprises</a:t>
            </a:r>
            <a:r>
              <a:rPr dirty="0" sz="1800" spc="-25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contains</a:t>
            </a:r>
            <a:r>
              <a:rPr dirty="0" sz="1800" spc="-4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3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dirty="0" sz="1800" spc="-55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>
                <a:solidFill>
                  <a:srgbClr val="C0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5827267" y="3553205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7" y="0"/>
                </a:moveTo>
                <a:lnTo>
                  <a:pt x="0" y="0"/>
                </a:lnTo>
                <a:lnTo>
                  <a:pt x="0" y="10667"/>
                </a:lnTo>
                <a:lnTo>
                  <a:pt x="696467" y="10667"/>
                </a:lnTo>
                <a:lnTo>
                  <a:pt x="6964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2377439" y="1676464"/>
          <a:ext cx="4951730" cy="1899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49625"/>
                <a:gridCol w="1525904"/>
              </a:tblGrid>
              <a:tr h="264795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Revenues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797560">
                        <a:lnSpc>
                          <a:spcPts val="1985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$7,000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3685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Expenses: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</a:tr>
              <a:tr h="273685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dirty="0" sz="1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latin typeface="Arial MT"/>
                          <a:cs typeface="Arial MT"/>
                        </a:rPr>
                        <a:t>Wages</a:t>
                      </a:r>
                      <a:r>
                        <a:rPr dirty="0" sz="1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$3,000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Rent</a:t>
                      </a:r>
                      <a:r>
                        <a:rPr dirty="0" sz="18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27329">
                        <a:lnSpc>
                          <a:spcPts val="2060"/>
                        </a:lnSpc>
                      </a:pPr>
                      <a:r>
                        <a:rPr dirty="0" sz="1800" spc="-10">
                          <a:latin typeface="Arial MT"/>
                          <a:cs typeface="Arial MT"/>
                        </a:rPr>
                        <a:t>1,500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dirty="0" sz="18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2060"/>
                        </a:lnSpc>
                      </a:pPr>
                      <a:r>
                        <a:rPr dirty="0" sz="1800" spc="-25">
                          <a:latin typeface="Arial MT"/>
                          <a:cs typeface="Arial MT"/>
                        </a:rPr>
                        <a:t>800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dirty="0" sz="18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2060"/>
                        </a:lnSpc>
                      </a:pPr>
                      <a:r>
                        <a:rPr dirty="0" sz="1800" spc="-25">
                          <a:latin typeface="Arial MT"/>
                          <a:cs typeface="Arial MT"/>
                        </a:rPr>
                        <a:t>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  <a:tr h="264795">
                <a:tc>
                  <a:txBody>
                    <a:bodyPr/>
                    <a:lstStyle/>
                    <a:p>
                      <a:pPr marL="260350">
                        <a:lnSpc>
                          <a:spcPts val="1985"/>
                        </a:lnSpc>
                      </a:pPr>
                      <a:r>
                        <a:rPr dirty="0" sz="180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dirty="0" sz="1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1985"/>
                        </a:lnSpc>
                      </a:pPr>
                      <a:r>
                        <a:rPr dirty="0" sz="1800" spc="-25">
                          <a:latin typeface="Arial MT"/>
                          <a:cs typeface="Arial MT"/>
                        </a:rPr>
                        <a:t>100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5" name="object 5" descr=""/>
          <p:cNvSpPr/>
          <p:nvPr/>
        </p:nvSpPr>
        <p:spPr>
          <a:xfrm>
            <a:off x="6523735" y="3827526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8" y="0"/>
                </a:moveTo>
                <a:lnTo>
                  <a:pt x="0" y="0"/>
                </a:lnTo>
                <a:lnTo>
                  <a:pt x="0" y="10668"/>
                </a:lnTo>
                <a:lnTo>
                  <a:pt x="696468" y="10668"/>
                </a:lnTo>
                <a:lnTo>
                  <a:pt x="6964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2396489" y="3562604"/>
            <a:ext cx="5614035" cy="2220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781685">
              <a:lnSpc>
                <a:spcPct val="100000"/>
              </a:lnSpc>
              <a:spcBef>
                <a:spcPts val="100"/>
              </a:spcBef>
              <a:tabLst>
                <a:tab pos="3783965" algn="l"/>
              </a:tabLst>
            </a:pPr>
            <a:r>
              <a:rPr dirty="0" sz="1800" spc="-30">
                <a:latin typeface="Arial MT"/>
                <a:cs typeface="Arial MT"/>
              </a:rPr>
              <a:t>Total</a:t>
            </a:r>
            <a:r>
              <a:rPr dirty="0" sz="1800" spc="-9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expenses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5,700</a:t>
            </a:r>
            <a:endParaRPr sz="1800">
              <a:latin typeface="Arial MT"/>
              <a:cs typeface="Arial MT"/>
            </a:endParaRPr>
          </a:p>
          <a:p>
            <a:pPr algn="r" marR="781685">
              <a:lnSpc>
                <a:spcPct val="100000"/>
              </a:lnSpc>
              <a:tabLst>
                <a:tab pos="4114800" algn="l"/>
              </a:tabLst>
            </a:pPr>
            <a:r>
              <a:rPr dirty="0" sz="1800">
                <a:latin typeface="Arial MT"/>
                <a:cs typeface="Arial MT"/>
              </a:rPr>
              <a:t>Net</a:t>
            </a:r>
            <a:r>
              <a:rPr dirty="0" sz="1800" spc="-10">
                <a:latin typeface="Arial MT"/>
                <a:cs typeface="Arial MT"/>
              </a:rPr>
              <a:t> income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u="dbl" sz="1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$1,300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close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6FC0"/>
                </a:solidFill>
                <a:latin typeface="Arial"/>
                <a:cs typeface="Arial"/>
              </a:rPr>
              <a:t>expense</a:t>
            </a:r>
            <a:r>
              <a:rPr dirty="0" sz="1800" spc="-35" b="1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accounts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includes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50" b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debit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$1,300.</a:t>
            </a: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credit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Expense for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$1,500.</a:t>
            </a: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credit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Income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Summary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$5,700.</a:t>
            </a:r>
            <a:endParaRPr sz="18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buAutoNum type="alphaLcPeriod"/>
              <a:tabLst>
                <a:tab pos="240665" algn="l"/>
              </a:tabLst>
            </a:pPr>
            <a:r>
              <a:rPr dirty="0" sz="1800">
                <a:latin typeface="Arial MT"/>
                <a:cs typeface="Arial MT"/>
              </a:rPr>
              <a:t>debit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Salaries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Wages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Expense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$3,000.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8282940" y="3166872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wrap="square" lIns="0" tIns="34290" rIns="0" bIns="0" rtlCol="0" vert="horz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dirty="0" sz="2000" spc="-25" b="1">
                <a:latin typeface="Times New Roman"/>
                <a:cs typeface="Times New Roman"/>
              </a:rPr>
              <a:t>The</a:t>
            </a:r>
            <a:r>
              <a:rPr dirty="0" sz="2000" b="1">
                <a:latin typeface="Times New Roman"/>
                <a:cs typeface="Times New Roman"/>
              </a:rPr>
              <a:t>	</a:t>
            </a:r>
            <a:r>
              <a:rPr dirty="0" sz="2000" spc="-10" b="1">
                <a:latin typeface="Times New Roman"/>
                <a:cs typeface="Times New Roman"/>
              </a:rPr>
              <a:t>correct</a:t>
            </a:r>
            <a:r>
              <a:rPr dirty="0" sz="2000" spc="-11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Answer</a:t>
            </a:r>
            <a:r>
              <a:rPr dirty="0" sz="2000" spc="-40" b="1">
                <a:latin typeface="Times New Roman"/>
                <a:cs typeface="Times New Roman"/>
              </a:rPr>
              <a:t> </a:t>
            </a:r>
            <a:r>
              <a:rPr dirty="0" sz="2000" b="1">
                <a:latin typeface="Times New Roman"/>
                <a:cs typeface="Times New Roman"/>
              </a:rPr>
              <a:t>is</a:t>
            </a:r>
            <a:r>
              <a:rPr dirty="0" sz="2000" spc="5" b="1">
                <a:latin typeface="Times New Roman"/>
                <a:cs typeface="Times New Roman"/>
              </a:rPr>
              <a:t> </a:t>
            </a:r>
            <a:r>
              <a:rPr dirty="0" sz="2800" spc="-50" b="1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 descr="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88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FFFFFF"/>
                </a:solidFill>
              </a:rPr>
              <a:t>Thank </a:t>
            </a:r>
            <a:r>
              <a:rPr dirty="0" sz="4800" spc="-120">
                <a:solidFill>
                  <a:srgbClr val="FFFFFF"/>
                </a:solidFill>
              </a:rPr>
              <a:t>You</a:t>
            </a:r>
            <a:endParaRPr sz="4800"/>
          </a:p>
        </p:txBody>
      </p:sp>
      <p:sp>
        <p:nvSpPr>
          <p:cNvPr id="15" name="object 15" descr="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PowerPoint Presentation</dc:title>
  <dcterms:created xsi:type="dcterms:W3CDTF">2024-05-28T17:33:12Z</dcterms:created>
  <dcterms:modified xsi:type="dcterms:W3CDTF">2024-05-28T17:33:12Z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2024-05-28T00:00:00Z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2024-05-28T00:00:00Z</vt:filetime>
  </property>
  <property fmtid="{D5CDD505-2E9C-101B-9397-08002B2CF9AE}" pid="5" name="Producer">
    <vt:lpwstr>Microsoft® PowerPoint® LTSC</vt:lpwstr>
  </property>
</Properties>
</file>