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3"/>
  </p:sldMasterIdLst>
  <p:notesMasterIdLst>
    <p:notesMasterId r:id="rId41"/>
  </p:notesMasterIdLst>
  <p:sldIdLst>
    <p:sldId id="714" r:id="rId4"/>
    <p:sldId id="546" r:id="rId5"/>
    <p:sldId id="715" r:id="rId6"/>
    <p:sldId id="276" r:id="rId7"/>
    <p:sldId id="716" r:id="rId8"/>
    <p:sldId id="717" r:id="rId9"/>
    <p:sldId id="718" r:id="rId10"/>
    <p:sldId id="719" r:id="rId11"/>
    <p:sldId id="720" r:id="rId12"/>
    <p:sldId id="721" r:id="rId13"/>
    <p:sldId id="722" r:id="rId14"/>
    <p:sldId id="723" r:id="rId15"/>
    <p:sldId id="724" r:id="rId16"/>
    <p:sldId id="725" r:id="rId17"/>
    <p:sldId id="726" r:id="rId18"/>
    <p:sldId id="727" r:id="rId19"/>
    <p:sldId id="728" r:id="rId20"/>
    <p:sldId id="729" r:id="rId21"/>
    <p:sldId id="730" r:id="rId22"/>
    <p:sldId id="731" r:id="rId23"/>
    <p:sldId id="732" r:id="rId24"/>
    <p:sldId id="733" r:id="rId25"/>
    <p:sldId id="734" r:id="rId26"/>
    <p:sldId id="735" r:id="rId27"/>
    <p:sldId id="736" r:id="rId28"/>
    <p:sldId id="737" r:id="rId29"/>
    <p:sldId id="738" r:id="rId30"/>
    <p:sldId id="739" r:id="rId31"/>
    <p:sldId id="740" r:id="rId32"/>
    <p:sldId id="741" r:id="rId33"/>
    <p:sldId id="742" r:id="rId34"/>
    <p:sldId id="743" r:id="rId35"/>
    <p:sldId id="744" r:id="rId36"/>
    <p:sldId id="745" r:id="rId37"/>
    <p:sldId id="746" r:id="rId38"/>
    <p:sldId id="747" r:id="rId39"/>
    <p:sldId id="263" r:id="rId40"/>
  </p:sldIdLst>
  <p:sldSz cx="12192000" cy="6858000"/>
  <p:notesSz cx="6858000" cy="9144000"/>
  <p:embeddedFontLst>
    <p:embeddedFont>
      <p:font typeface="Tajawal Medium" panose="00000600000000000000" charset="-78"/>
      <p:regular r:id="rId42"/>
      <p:bold r:id="rId43"/>
    </p:embeddedFont>
    <p:embeddedFont>
      <p:font typeface="Alexandria" panose="020B0604020202020204" charset="-78"/>
      <p:regular r:id="rId44"/>
      <p:bold r:id="rId45"/>
    </p:embeddedFont>
    <p:embeddedFont>
      <p:font typeface="Roboto Light" panose="020B0604020202020204" charset="0"/>
      <p:regular r:id="rId46"/>
      <p:italic r:id="rId47"/>
    </p:embeddedFont>
    <p:embeddedFont>
      <p:font typeface="Simplified Arabic" panose="02020603050405020304" pitchFamily="18" charset="-78"/>
      <p:regular r:id="rId48"/>
      <p:bold r:id="rId49"/>
    </p:embeddedFont>
    <p:embeddedFont>
      <p:font typeface="Calibri" panose="020F0502020204030204" pitchFamily="34" charset="0"/>
      <p:regular r:id="rId50"/>
      <p:bold r:id="rId51"/>
      <p:italic r:id="rId52"/>
      <p:boldItalic r:id="rId53"/>
    </p:embeddedFont>
    <p:embeddedFont>
      <p:font typeface="Calibri Light" panose="020F0302020204030204" pitchFamily="34" charset="0"/>
      <p:regular r:id="rId54"/>
      <p:italic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87" autoAdjust="0"/>
    <p:restoredTop sz="94662" autoAdjust="0"/>
  </p:normalViewPr>
  <p:slideViewPr>
    <p:cSldViewPr>
      <p:cViewPr varScale="1">
        <p:scale>
          <a:sx n="70" d="100"/>
          <a:sy n="70" d="100"/>
        </p:scale>
        <p:origin x="720" y="72"/>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font" Target="fonts/font14.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54"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4.fntdata"/><Relationship Id="rId53" Type="http://schemas.openxmlformats.org/officeDocument/2006/relationships/font" Target="fonts/font12.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8.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3.fntdata"/><Relationship Id="rId52" Type="http://schemas.openxmlformats.org/officeDocument/2006/relationships/font" Target="fonts/font11.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2.fntdata"/><Relationship Id="rId48"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10.fntdata"/><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62918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38810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9084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989836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67554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1828235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5515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46633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81194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94354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07918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64672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99771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919049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5528636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06085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54744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6766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87109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460786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2554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055388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88227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05746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0630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363576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69" r:id="rId20"/>
    <p:sldLayoutId id="2147483670" r:id="rId21"/>
    <p:sldLayoutId id="2147483671"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495399" y="2145192"/>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959031" y="2801703"/>
            <a:ext cx="4931853"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solidFill>
                  <a:schemeClr val="accent1"/>
                </a:solidFill>
                <a:latin typeface="Alexandria" pitchFamily="2" charset="-78"/>
                <a:cs typeface="Alexandria" pitchFamily="2" charset="-78"/>
              </a:rPr>
              <a:t>أ.د/ محمد محمدي مخلص </a:t>
            </a:r>
          </a:p>
          <a:p>
            <a:pPr algn="ctr" rtl="1"/>
            <a:r>
              <a:rPr lang="ar-EG" b="1" dirty="0">
                <a:solidFill>
                  <a:schemeClr val="accent1"/>
                </a:solidFill>
                <a:latin typeface="Alexandria" pitchFamily="2" charset="-78"/>
                <a:cs typeface="Alexandria" pitchFamily="2" charset="-78"/>
              </a:rPr>
              <a:t>أستاذ القيادة التربوية المشارك بالجامعة</a:t>
            </a:r>
          </a:p>
          <a:p>
            <a:pPr algn="ct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577195" y="5071715"/>
            <a:ext cx="619268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الثامنة: خطوات التخطيط الاستراتيجي</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369332"/>
          </a:xfrm>
          <a:prstGeom prst="rect">
            <a:avLst/>
          </a:prstGeom>
          <a:noFill/>
        </p:spPr>
        <p:txBody>
          <a:bodyPr wrap="square" rtlCol="0">
            <a:spAutoFit/>
          </a:bodyPr>
          <a:lstStyle/>
          <a:p>
            <a:pPr algn="ctr"/>
            <a:r>
              <a:rPr lang="ar-EG" b="1" dirty="0">
                <a:solidFill>
                  <a:schemeClr val="bg1"/>
                </a:solidFill>
                <a:effectLst/>
                <a:latin typeface="Alexandria" pitchFamily="2" charset="-78"/>
                <a:ea typeface="Times New Roman" panose="02020603050405020304" pitchFamily="18" charset="0"/>
                <a:cs typeface="Alexandria" pitchFamily="2" charset="-78"/>
              </a:rPr>
              <a:t>التخطيط التربوي 712</a:t>
            </a:r>
            <a:endParaRPr lang="en-US"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37078" y="1225238"/>
            <a:ext cx="7560840" cy="4978286"/>
          </a:xfrm>
          <a:prstGeom prst="rect">
            <a:avLst/>
          </a:prstGeom>
          <a:noFill/>
        </p:spPr>
        <p:txBody>
          <a:bodyPr wrap="square" rtlCol="0">
            <a:spAutoFit/>
          </a:bodyPr>
          <a:lstStyle/>
          <a:p>
            <a:pPr algn="r">
              <a:lnSpc>
                <a:spcPct val="150000"/>
              </a:lnSpc>
            </a:pPr>
            <a:r>
              <a:rPr lang="ar-EG" sz="2000" b="1"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 تناولنا بالشرح الموضوعات الآتية: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مبادئ التخطيط التربوي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متطلبات تطبيق التخطيط الاستراتيجي الناجح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عناصر التخطيط الاستراتيجي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خصائص التخطيط الاستراتيجي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نماذج التخطيط الاستراتيجي التربوي -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متطلبات نجاح التخطيط الاستراتيجي للتعليم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عمليات التخطيط الاستراتيجي التربوي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معوقات التخطيط الاستراتيجي التربوي</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0093" y="329747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99656" y="865128"/>
            <a:ext cx="9088484" cy="5400774"/>
          </a:xfrm>
          <a:prstGeom prst="rect">
            <a:avLst/>
          </a:prstGeom>
          <a:noFill/>
        </p:spPr>
        <p:txBody>
          <a:bodyPr wrap="square" rtlCol="0">
            <a:spAutoFit/>
          </a:bodyPr>
          <a:lstStyle/>
          <a:p>
            <a:pPr algn="r">
              <a:lnSpc>
                <a:spcPct val="150000"/>
              </a:lnSpc>
            </a:pPr>
            <a:r>
              <a:rPr lang="ar-EG" b="1" dirty="0">
                <a:solidFill>
                  <a:srgbClr val="00B0F0"/>
                </a:solidFill>
                <a:effectLst/>
                <a:latin typeface="Alexandria" pitchFamily="2" charset="-78"/>
                <a:ea typeface="Times New Roman" panose="02020603050405020304" pitchFamily="18" charset="0"/>
                <a:cs typeface="Alexandria" pitchFamily="2" charset="-78"/>
              </a:rPr>
              <a:t>المحاضرة الثامنة : خطوات التخطيط الاستراتيجي  وأخطاؤه ومعوقاته </a:t>
            </a:r>
          </a:p>
          <a:p>
            <a:pPr algn="r">
              <a:lnSpc>
                <a:spcPct val="150000"/>
              </a:lnSpc>
            </a:pPr>
            <a:r>
              <a:rPr lang="ar-EG"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مفاهيم التخطيط الاستراتيجي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التطبيق للتخطيط الاستراتيجي على مؤسسة التعليم العالي: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التحليل الاستراتيجي في التعليم العالي</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تحديد الاستراتيجية في التعليم العالي</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تحديد التوجهات المستقبلية في التعليم العالي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أولاً: بلورة الرؤية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ثانيًا: تشكيل الرسالة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ثالثًا: تحديد القيم</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وضع الأهداف الاستراتيجية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وضع الخطط التفصيلية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إقرار الخطة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تطبيق الخطة الاستراتيجية التعليمية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التوجيه والرقابة والتقويم </a:t>
            </a: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4633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1552" y="1592844"/>
            <a:ext cx="10778544" cy="3251596"/>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في بعض الأحيان، قد تجعل الظروف غير المتوقعة تحقيق أهداف الخطة الاستراتيجية أمرًا صعبًا. فيمكن أن تشمل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هذه الأنواع من الظروف تغييرات في الاقتصاد المحلي أو تقلبات في سوق العمل أو طلبات خاصة من العملاء أثناء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إكمال المشروع. فعندما تنشأ هذه الظروف، من المهم لمطوري الخطة الاستراتيجية أن يفكروا في طرق للاستجابة بشكل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فعال. يمكن لمطوري الخطط الاستراتيجية التأكد من أن جميع الموظفين يفهمون توقعاتهم من خلال نشر الخطة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مساحة عامة يمكن الوصول إليها أو تعميمها في جميع أنحاء مكان العمل أو عقد اجتماعات كلما كانت هناك تغييرات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في الخطة الحالية. وقد يكون من المفيد أيضًا مراجعة الخطط الاستراتيجية بعناية عند تعيين موظفين جدد.</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4279"/>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3"/>
            <a:ext cx="11545465" cy="531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032" y="1345306"/>
            <a:ext cx="10851974" cy="4344203"/>
          </a:xfrm>
          <a:prstGeom prst="rect">
            <a:avLst/>
          </a:prstGeom>
          <a:noFill/>
        </p:spPr>
        <p:txBody>
          <a:bodyPr wrap="square" rtlCol="0">
            <a:spAutoFit/>
          </a:bodyPr>
          <a:lstStyle/>
          <a:p>
            <a:pPr algn="just" rtl="1">
              <a:lnSpc>
                <a:spcPct val="150000"/>
              </a:lnSpc>
              <a:spcAft>
                <a:spcPts val="800"/>
              </a:spcAft>
            </a:pPr>
            <a:r>
              <a:rPr lang="ar-EG" sz="1400" b="1" kern="0" dirty="0">
                <a:solidFill>
                  <a:srgbClr val="000000"/>
                </a:solidFill>
                <a:effectLst/>
                <a:latin typeface="Alexandria" pitchFamily="2" charset="-78"/>
                <a:ea typeface="Times New Roman" panose="02020603050405020304" pitchFamily="18" charset="0"/>
                <a:cs typeface="Alexandria" pitchFamily="2" charset="-78"/>
              </a:rPr>
              <a:t>خصائص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1-مستقبلية القرارات الحالية: حيث أن التخطيط الاستراتيجي يركز على تحديد مواطن القوة والضعف التي تكمن في المستقبل؛ وذلك لإيجاد أساس يُمكن للمؤسسة أن تعتمد عليه في اتخاذ قرارات حالية تؤدي للاستفادة من الفرص المتاحة وتجنب المخاطر، وعلى ذلك فالتخطيط هنا يعني تصميمًا للمستقبل وتحديدًا للوسائل الكفيلة بإحداثه.</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2-التخطيط كعملية؛ فالتخطيط الاستراتيجي عملية تبدأ بوضع الأهداف، ثم تحديد الاستراتيجيات والسياسات والخطط التفصيلية التي تتضمن تنفيذ الاستراتيجيات بصورة تؤدي إلي تحقيق الأهداف المطلوبة، وهذا يعني أنها عملية تسير عل أسس مفهومة، ولكنها في نفس الوقت تتصف بالاستمرارية؛ لاحتواء التغيرات التي قد تحدث في البيئة، وإن كان ذلك لا يعني تغيير الخطط كل يوم، ولكن عندما تكون هناك ضرورة لذلك.</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3-التخطيط كفلسفة؛ فالتخطيط يعد اتجاهًا وطريقة للحياة؛ فهو يركز على الأداء المبني على أساس من دراسة واستلهام المستقبل، كما أنه يُركز أيضًا على استمرارية التخطيط وعدم اعتمادها فقط على مجموعة ثابتة من الإجراءات والأساليب.</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4-التخطيط كبناء؛ فالتخطيط الاستراتيجي يعمل على ربط ثلاثة أنماط رئيسية من الخطط هي: الخطط الاستراتيجية، والبرامج متوسطة المدى، والميزانيات قصيرة المدى، والخطط الإجرائية، بهدف تحويل التكامل بينها إلي قرارات حالية.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72251"/>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31932" y="582551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00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94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032" y="1345306"/>
            <a:ext cx="10851974" cy="4092852"/>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مصطلحات مرتبطة بالتخطيط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الرؤية </a:t>
            </a:r>
            <a:r>
              <a:rPr lang="en-GB" sz="1600" kern="0" dirty="0">
                <a:solidFill>
                  <a:srgbClr val="000000"/>
                </a:solidFill>
                <a:effectLst/>
                <a:latin typeface="Alexandria" pitchFamily="2" charset="-78"/>
                <a:ea typeface="Times New Roman" panose="02020603050405020304" pitchFamily="18" charset="0"/>
                <a:cs typeface="Alexandria" pitchFamily="2" charset="-78"/>
              </a:rPr>
              <a:t>Vision: </a:t>
            </a:r>
            <a:r>
              <a:rPr lang="ar-EG" sz="1600" kern="0" dirty="0">
                <a:solidFill>
                  <a:srgbClr val="000000"/>
                </a:solidFill>
                <a:effectLst/>
                <a:latin typeface="Alexandria" pitchFamily="2" charset="-78"/>
                <a:ea typeface="Times New Roman" panose="02020603050405020304" pitchFamily="18" charset="0"/>
                <a:cs typeface="Alexandria" pitchFamily="2" charset="-78"/>
              </a:rPr>
              <a:t>لغة، الرأي: الاعتقاد والعقل والتدبير والنظر والتأمل، والرؤيا: ما يرى في النوم(، واصطلاحًا تُعرف بأنها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طموحات المؤسسة التي لا يُمكن تحقيقها في ظل الإمكانات المُتاحة، وإن كان من الممكن الوصول إليها في الأجل الطويل.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الرسالة </a:t>
            </a:r>
            <a:r>
              <a:rPr lang="en-GB" sz="1600" kern="0" dirty="0">
                <a:solidFill>
                  <a:srgbClr val="000000"/>
                </a:solidFill>
                <a:effectLst/>
                <a:latin typeface="Alexandria" pitchFamily="2" charset="-78"/>
                <a:ea typeface="Times New Roman" panose="02020603050405020304" pitchFamily="18" charset="0"/>
                <a:cs typeface="Alexandria" pitchFamily="2" charset="-78"/>
              </a:rPr>
              <a:t>Mission: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الرسالة لغة، ما يُرسل وتكون في موضوع واحد. واصطلاحًا، هي الغرض الأساسي الذي توجد المؤسسة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من أجله، والذي تسعى إلي تحقيقه.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الغايات </a:t>
            </a:r>
            <a:r>
              <a:rPr lang="en-GB" sz="1600" kern="0" dirty="0">
                <a:solidFill>
                  <a:srgbClr val="000000"/>
                </a:solidFill>
                <a:effectLst/>
                <a:latin typeface="Alexandria" pitchFamily="2" charset="-78"/>
                <a:ea typeface="Times New Roman" panose="02020603050405020304" pitchFamily="18" charset="0"/>
                <a:cs typeface="Alexandria" pitchFamily="2" charset="-78"/>
              </a:rPr>
              <a:t>Objectives: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وهي المواقع أو الأوضاع التي ترغب المؤسسة في الوصول إليها في المستقبل، وتأتي عادة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حدود المهمة، وترجمة لها بصورة أكثر تفصيلاً وتحديدًا في ألفاظ وأرقام من غير ربط لها بمدى زمني معين، ولكنها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الوقت نفسه لا تكون بدرجة التفصيل أو التحديد التي تظهر في الأهداف المباشرة.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8846"/>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2"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182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3"/>
            <a:ext cx="11545465" cy="5240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37461" y="1276022"/>
            <a:ext cx="11152507" cy="399026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مصطلحات مرتبطة بالتخطيط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لاستراتيجية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Strategy: </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هي لفظه استخدمت في الحياة العسكرية، وتطورت دلالاتها حتى أصبحت تعني فن القيادة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العسكرية في مواجهة الظروف الصعبة، ثم انتقلت إلي مجالات أخرى اجتماعية وسياسية واقتصادية وتربوية.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عبارة  عن مجموعة </a:t>
            </a:r>
            <a:r>
              <a:rPr lang="ar-EG" sz="1600" kern="0" dirty="0">
                <a:solidFill>
                  <a:srgbClr val="000000"/>
                </a:solidFill>
                <a:effectLst/>
                <a:latin typeface="Alexandria" pitchFamily="2" charset="-78"/>
                <a:ea typeface="Times New Roman" panose="02020603050405020304" pitchFamily="18" charset="0"/>
                <a:cs typeface="Alexandria" pitchFamily="2" charset="-78"/>
              </a:rPr>
              <a:t>من الأفكار والمبادئ التي تتناول مجالاً من مجالات المعرفة الإنسانية بصورة شاملة ومتكاملة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تنطلق نحو  تحقيق أهداف معينة وتحدد الأساليب والوسائل التي تساعدها على تحقيق هذه الأهداف، ثم تضع أساليب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التقويم  المناسبة للتعرف على مدى نجاحها وتحقيقها للأهداف التي حددتها من قبل.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وتعرف أيضًا بأنها الاتجاه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العام أو  خط السير  الذي تتخذه المؤسسة وصولاً إلي غايتها. وتتعدد طرق الوصول إلي غاية من الغايات، ومن هنا تأتي تشكيلة من البدائل  الاستراتيجية لكل غاية، وتأتي المفاضلة والاختيار من هذه البدائل وفق معايير،  منها: الإمكانات والظروف المتاحة،  والعوائق المُحتملة، والتكلفة، وسرعة الوصول إلي الغاية، والعوائد المتوقعة.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083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20214" y="57358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2021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980138"/>
            <a:ext cx="11473457" cy="5220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795" y="1089026"/>
            <a:ext cx="11282601" cy="4893071"/>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أهداف التخطيط الاستراتيجي  بالتعليم العالي: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مواجهة التغير في بيئة عمل المؤسسة؛ حيث تهدف عملية التخطيط إلي التوصيف المنهجي لبيئة عمل المؤسسة ووضع استراتيجيات التعامل الفعال معها، وتطوير إمكانيات المؤسسة للتعرف وتحليل الفرص والتحديات وتقويمها ووضع سبل التعامل الفعال معها.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تحديد توجيه المسارات الاستراتيجية للمؤسسة، وذلك بصياغة وتطوير رسالة المؤسسة وأهدافها، وتحديد وتوجيه مسار العمل فيها، وصياغة الغايات والأهداف الاستراتيجية مع توفير متطلبات تحسين الأداء وتحقيق النمو والتقدم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تطوير وتحسين أداء المؤسسة، وذلك بتحديد الخصائص الرئيسة لبيئة العمل الداخلية للمؤسسة؛ مما يساعدها على تحقيق أهدافها ورسالتها، وتدعيم الأداء المرتفع لأفراد وجماعات العمل، وتقويم الأداء المنخفض وتوفير متطلبات تحسينه، والتأكد من المتابعة المستمرة لعناصر بيئة العمل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تطوير النظام الإداري للمؤسسة، وذلك بتوفير المناخ التنظيمي الملائم لتوليد الأفكار المبتكرة، وتوفير فرص التعليم والتحين التنظيمي والإداري، وتدعيم مرونة الإجراءات وحرية التصرف، بما يوفر مقومات تحقيق الإنجازات والأهداف المُخططة، والعمل على تيسير الاتصالات الإدارية بين أعضاء وجماعات العمل والوحدات التنظيمية داخل المؤسسة.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233" y="17874"/>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77482" y="611426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602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37993" y="2003202"/>
            <a:ext cx="10370575" cy="2641044"/>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أخطاء التخطيط الاستراتيجي</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أوضحت إحدى الدراسات التي تمت على مجموعة من المنظمات الامريكية وما عكستنه الخبرة الطويلة لهذه المنظمات أن 90% من الخطط الاستراتيجية لم تنجز بفعالية فضلا عن أن ٣٠% من المنظمات التي كانت تتبوأ قمة صناعتها لم تعد كذلك خلال الخمس سنوات الاخيرة. لذا كانت الحاجة الملحة لعمل “الاستراتيجية” حيث انها هي المولد للميزة التنافسية المستدامة ولقد حددت الاستراتيجية التي قامت بها تلك المنظمات مجموعة الأخطاء التالية عن عمل التخطيط الاستراتيجي: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2870" y="899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2"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881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11424" y="1224346"/>
            <a:ext cx="10275911" cy="372352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تابع أخطاء التخطيط الاستراتيجي</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1- الافتقاد للتكامل :إن التخطيط مجرد خطوة اولى وأنه لكى تكون الاستراتيجية فعالة يجب أن تتوحد وتتكامل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 الخطط البشرية والتنظيمية وخطط العمليات او خطط الاعمال. وأيضا ضرورة دمج التفكير الاستراتيجي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كل الأعمال التنظيمية.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التركيز في عملية واحدة دون باقي العمليات: يجب تقديم اعتبارات متساوية للوظائف التنظيمية المختلفة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حتى تتصرف وتتكيف فالبشر والعمليات والتكنولوجيا هم الآلة  التي سوف تحرك وتدفع الاستراتيجية للأمام وأن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الجيد هو ما سيزيد من احتمالية النجاح.</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2"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3141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4"/>
            <a:ext cx="11377264"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23392" y="1203446"/>
            <a:ext cx="10945216" cy="4154407"/>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a:t>
            </a:r>
            <a:r>
              <a:rPr lang="ar-EG" sz="1600" b="1" kern="0" dirty="0">
                <a:solidFill>
                  <a:srgbClr val="00B0F0"/>
                </a:solidFill>
                <a:effectLst/>
                <a:latin typeface="Alexandria" pitchFamily="2" charset="-78"/>
                <a:ea typeface="Times New Roman" panose="02020603050405020304" pitchFamily="18" charset="0"/>
                <a:cs typeface="Alexandria" pitchFamily="2" charset="-78"/>
              </a:rPr>
              <a:t>أخطاء التخطيط الاستراتيجي</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التفكير التقليدي :  إن التفكير الجيد يجب أن يكون نتيجة أفكار متميزة عن المنافسين الآخرين فضلا عن تحقيق الميزة التنافسية المستدامة. إن المديرون يعيدون اختراع صناعتهم بأفكار مبتكرة وجذرية.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التفكير المستقبلي القائم على الواقع الحالي: يجب العمل مع ما يمكن أن يكون وليس ما هو قائم ومن ثم لا يجب ترك القيود المفروضة على الواقع الحالي أن تحد المستقبل. ولذا ضع خطط للعاملين والعمليات لأنها هي التي تدفع وتقود نحو التغيير المطلوب في المستقبل.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عدم إشراك أصحاب المصالح الرئيسيين :إنه لمن الضروري اشراك جميع الأطراف سواء موردين أم بائعين أو مديرين وغيرهم ليس لجمع الآراء بل لخلق شعور بالملكية والانتشاء.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إهمال البيانات  : لابد من العمل وفق بيانات شاملة ودقيقة ويعتمد عليها في اتخاذ القرارات المختلفة مع الابتعاد عن التخمين أو التحريف والتغيير في البيانات لرغبة في الحصول على استنتاجات معينة.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349"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1" y="535785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9160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7325" y="1530626"/>
            <a:ext cx="10109994" cy="2841227"/>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تطبيق لنموذج خطة استراتيجية في التعليم العالي: </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إن التخطيط الاستراتيجي هو أحد الأسس العلمية المهمة لبناء المؤسسات من خلال تحريك كافة الموارد البشرية والمادية والمعنوية فيها وتوظيفها باتجاه تحقيق رؤى وأهداف المؤسسة وفق برنامج زمني مبرمج ومحدد. وهذا يتم من خلال الشراكة الحقيقية مع كافة منسوبيها والجهات ذات العلاقة، وبآليات شراكة واضحة، ومن ثم إقرار هذه الخطة والالتزام بها خلال الفترة المخططة لها سواءً بوجود الإدارة التي أنجزتها وضعت هذه الخطة أو بإدارات لاحقة.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0" y="518711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748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230077"/>
            <a:ext cx="11449272"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031" y="1340768"/>
            <a:ext cx="11187937" cy="3990260"/>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تابع : تطبيق لنموذج خطة استراتيجية في التعليم العالي: </a:t>
            </a:r>
            <a:endParaRPr lang="ar-EG" sz="1600" b="1"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أولاً : نبذة عن تاريخ الكلية: يتم تناول تاريخ ونشأة الكلية أو المعهد وعدد المستفيدين والتخصصات.</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ثانياً : منهجية إعداد الخطة الاستراتيجية للكلية : مثلاً</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تشكيل فريق عمل من داخل الكلية "فريق التخطيط الاستراتيجي" يتكون من أعضاء يمثلون الأقسام العلمية للكلية تتوفر فيهم الخبرة والرغبة في الإنجاز.</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تنظيم لقاءات دورية لإعداد تصور أولي لإعداد الخطة الاستراتيجية وإطلاع سعادة عميد الكلية على رؤيتهم والاستفادة من توجيهاته.</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تشخيص الوضع الحالي للكلية من خلال تحليل نقاط القوة والضعف والفرص والتهديدات (التحليل البيئي).</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استخلاص عوامل النجاح الأساسية التي تحدد ملامح ورؤية ورسالة الكلية.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060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2030" y="518711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2009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0077"/>
            <a:ext cx="11569650"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92975" y="1485166"/>
            <a:ext cx="11186495" cy="3887667"/>
          </a:xfrm>
          <a:prstGeom prst="rect">
            <a:avLst/>
          </a:prstGeom>
          <a:noFill/>
        </p:spPr>
        <p:txBody>
          <a:bodyPr wrap="square" rtlCol="0">
            <a:spAutoFit/>
          </a:bodyPr>
          <a:lstStyle/>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تابع منهجية إعداد الخطة الاستراتيجية للكلية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إعادة صياغة رؤية ورسالة الكلية بما يضمن التعبير عن هذه الرؤية ويمثل أبعاد البيئة الملائمة والآليات الكفيلة والمناسبة للانتقال من الوضع الحالي إلى الوضع المستهدف.</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تحديد الغايات والأهداف الاستراتيجية للكلية وربطها بالأهداف الاستراتيجية للجامعة من خلال اجتماعات متكررة للجنة التخطيط الاستراتيجي.</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تعميم الرؤية والرسالة والأهداف الاستراتيجية داخل الكلية (على مستوى الاقسام العلمية والإدارية) وخارجها (للمستفيدين الخارجيين) للاستفادة من التغذية الراجعة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اعتماد كل من الرؤية والرسالة والأهداف الاستراتيجية من مجلس الكلية.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تحديد الاستراتيجيات المناسبة التي ستساهم في تحقيق الأهداف.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945"/>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11175" y="556693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462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54706" y="1628800"/>
            <a:ext cx="10504638" cy="2628348"/>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تابع منهجية إعداد الخطة الاستراتيجية للكلية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تحديد السياسات والخطط التنفيذية الخاصة بها واعتمادها في مجلس الكلية.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إعداد البرامج التي سيتم تنفيذها في إطار الخطة الاستراتيجية وتحديد مراحلها الزمنية والجهة المسئولة عن التنفيذ.</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بناء الخطة التنفيذية للخطة الاستراتيجية.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اعتماد الخطة الاستراتيجية من قبل سعادة عميد الكلية وعرضها على مجلس الكلية لإقرارها.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9269"/>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0063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77651" y="1004377"/>
            <a:ext cx="10851976" cy="4303742"/>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ثالثاً: الرؤية ، الرسالة ، الأهداف والقيم:</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رؤية الكلية : حلم تريد الكلية أن تحققه في المستقبل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مثلاً : كلية متميزة في التعليم، والبحث العلمي، وخدمة المجتمع.</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رسالة الكلية :  الوسيلة التي من أجلها وجدت الكلية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مثلاً : تعمل الكلية على تأهيل الخريجين، ودعم البحث العلمي، والمساهمة في خدمة المجتمع بمعايير متميزة على المستوى الوطني.</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1776" y="-2060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174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77651" y="1004377"/>
            <a:ext cx="10851976" cy="5139227"/>
          </a:xfrm>
          <a:prstGeom prst="rect">
            <a:avLst/>
          </a:prstGeom>
          <a:noFill/>
        </p:spPr>
        <p:txBody>
          <a:bodyPr wrap="square" rtlCol="0">
            <a:spAutoFit/>
          </a:bodyPr>
          <a:lstStyle/>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أهداف الكلية : مثلاً تهدف الكلية  لتحقيق ما يلي: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رعاية الطلاب وتطوير قدراتهم ومهاراتهم العلمية.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نظام إداري داعم.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استقطاب أعضاء هيئة التدريس المتميزين والمحافظة عليهم.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التعليم وتوفير بيئة تعلم جاذبة.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خدمة الخريجين والتفاعل مع سوق العمل.</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تأسيس بنية الدراسات العليا والبحث العلمي.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تعزيز تطبيقات الجودة الشاملة.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بناء شراكات فاعلة محلية وعالمية.</a:t>
            </a:r>
          </a:p>
          <a:p>
            <a:pPr algn="just" rtl="1">
              <a:lnSpc>
                <a:spcPct val="15000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2054" y="27902"/>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890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2132856"/>
            <a:ext cx="10623250" cy="219803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القيم للكلية :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مثلاً  استمدت الكلية  قيمها الاستراتيجية من الخطة الاستراتيجية للجامعة ، وذلك بالتركيز مجموعة قيم</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انسانية ، وتشكل هذه القيم القاعدة التي تستند إليها الكلية في أدائها، والإطار الذي يحكم أخلاقيات التعامل</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بين منسوبيها من الطلاب، وأعضاء هيئة التدريس، والإداريين.</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7965" y="40884"/>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5503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9" y="1230077"/>
            <a:ext cx="10695258" cy="4303742"/>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والقيم التي تتبناها الكلية هي:</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الإتقان، والعدالة والنزاهة، والعمل بروح الفريق، والشفافية والمساءلة.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وفيما يلي توضيح لكل من هذه القيم: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الإتقان: مراقبة الله في كل عمل، والالتزام بمعايير الجودة، والسعي نحو التميز والتطوير المستمر.</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العدالة والنزاهة: معاملة جميع منسوبي الجامعة وفق معايير واحدة، دون تحيز، أو محاباة.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العمل بروح الفريق: بث الروح الجماعية للعمل، وتشجيع التعاون لإنجاز المهام، وتحقيق الأهداف.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الشفافية والمساءلة: توثيق تقارير أداء الجامعة، وتوجهاتها، ونشرها بمصداقية، والإجابة عن كافة الاستفسارات المتعلقة بشأنها دون تأجيل. </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52888"/>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6591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844824"/>
            <a:ext cx="10695258" cy="3613810"/>
          </a:xfrm>
          <a:prstGeom prst="rect">
            <a:avLst/>
          </a:prstGeom>
          <a:noFill/>
        </p:spPr>
        <p:txBody>
          <a:bodyPr wrap="square" rtlCol="0">
            <a:spAutoFit/>
          </a:bodyPr>
          <a:lstStyle/>
          <a:p>
            <a:pPr algn="just" rtl="1">
              <a:lnSpc>
                <a:spcPct val="15000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وهناك منهجية لإعداد الرؤية والرسالة والأهداف الخاصة بالكلية: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مثلاً سيعتمد فريق العمل الخاص بوضع الخطة الاستراتيجية ومراجعة وتحديث رؤية ورسالة الكلية على ثلاث</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عناصر رئيسية عند صياغة الرؤية والرسالة وهذه العناصر هي:</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أ- مراعاة تطبيق نظم الجودة.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ب-التحليل البيئي للكلية.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ج- التوافق بين رؤية ورسالة الكلية مع رؤية ورسالة الجامعة.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060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9227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35685" y="1478682"/>
            <a:ext cx="10551242" cy="408573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رابعاً : التحليل البيئي للكلية </a:t>
            </a:r>
            <a:r>
              <a:rPr lang="en-GB" sz="1600" b="1" dirty="0">
                <a:solidFill>
                  <a:srgbClr val="00B0F0"/>
                </a:solidFill>
                <a:latin typeface="Alexandria" pitchFamily="2" charset="-78"/>
                <a:ea typeface="Times New Roman" panose="02020603050405020304" pitchFamily="18" charset="0"/>
                <a:cs typeface="Alexandria" pitchFamily="2" charset="-78"/>
              </a:rPr>
              <a:t>SWOT Analysis</a:t>
            </a:r>
          </a:p>
          <a:p>
            <a:pPr marL="342900" indent="-342900" algn="just" rtl="1">
              <a:lnSpc>
                <a:spcPct val="150000"/>
              </a:lnSpc>
              <a:spcAft>
                <a:spcPts val="800"/>
              </a:spcAft>
              <a:buAutoNum type="arabic1Minus"/>
            </a:pPr>
            <a:r>
              <a:rPr lang="ar-EG" sz="1600" dirty="0">
                <a:latin typeface="Alexandria" pitchFamily="2" charset="-78"/>
                <a:ea typeface="Times New Roman" panose="02020603050405020304" pitchFamily="18" charset="0"/>
                <a:cs typeface="Alexandria" pitchFamily="2" charset="-78"/>
              </a:rPr>
              <a:t>مصادر جمع البيانات: أعضاء هيئة التدريس ومعاونيهم والطلاب والموظفين والجهات المستفيدة في المجتمع.</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ب-عناصر جمع البيانات: اجتماعات رسمية – ورش عمل – لقاءات غير محددة – عصف ذهني.</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ج-تحليل البيئة الداخلية: هناك العديد من نقاط القوة التي تتميز بها الكلية والتي يمكن استثمارها على النحو الذى</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يحقق  رسالة الكلية، كما أنه هناك بعض نقاط الضعف التي قد تؤثر على كفاءة وفاعلية الكلية في تحقيق رسالتها على</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النحو التالي:</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4268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72608" y="1613498"/>
            <a:ext cx="10551242" cy="3613810"/>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1- نقاط القوة </a:t>
            </a:r>
            <a:r>
              <a:rPr lang="en-GB" sz="1600" b="1" dirty="0">
                <a:solidFill>
                  <a:srgbClr val="00B0F0"/>
                </a:solidFill>
                <a:latin typeface="Alexandria" pitchFamily="2" charset="-78"/>
                <a:ea typeface="Times New Roman" panose="02020603050405020304" pitchFamily="18" charset="0"/>
                <a:cs typeface="Alexandria" pitchFamily="2" charset="-78"/>
              </a:rPr>
              <a:t>Strengths: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كفاءة أعضاء هيئة التدريس وتنوع مدارسهم العلمية وتخصصاتهم الدقيقة.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جاذبية المملكة للكفاءات العلمية بوجود الحرمين الشريفين مما يجعلها الأكثر استقطاباً للكفاءات الإسلامية.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ملائمة التخصص العلمي لأعضاء هيئة التدريس للمقررات التي يتم تدريسها.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الاسلوب القيادي الفاعل، والعمل الجماعي، والعدالة والأمانة والحيادية في الادارة.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التزام بالواجبات الوظيفية لأعضاء هيئة التدريس والهيئة المعاونة والتفاعل مع العمادة.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موقع للكلية والجامعة ولأعضاء هيئة التدريس على شبكة الانترنت.</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900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0546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230077"/>
            <a:ext cx="11473457"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00750" y="1381907"/>
            <a:ext cx="11111873" cy="5193729"/>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 نقاط القوة </a:t>
            </a:r>
            <a:r>
              <a:rPr lang="en-GB" sz="1600" b="1" dirty="0">
                <a:solidFill>
                  <a:srgbClr val="00B0F0"/>
                </a:solidFill>
                <a:latin typeface="Alexandria" pitchFamily="2" charset="-78"/>
                <a:ea typeface="Times New Roman" panose="02020603050405020304" pitchFamily="18" charset="0"/>
                <a:cs typeface="Alexandria" pitchFamily="2" charset="-78"/>
              </a:rPr>
              <a:t>Strengths: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اهتمام الجامعة والكلية بتنمية مهارات التعلم الذاتي للطلاب.</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تنوع عملية تقييم الطلاب.</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مكتبة معقولة بقدراتها، مجهزة بأجهزة حاسوب مرتبطة بالأنترنت ، وتحتوى على الكتب الحديثة  وبعض المجلات العلمية متاحة للطلاب وأعضاء هيئة التدريس والباحثين. كما يوجد اشتراك بالمكتبة الرقمية، وقد أجريت كثير من ورش العمل حول كيفية التعامل معها.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توافر دعم للبحوث العلمية من ميزانية الجامعة بما ينشط أعضاء هيئة التدريس ويطور من قدراتهم العلمية.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توافق البرامج الدراسية واحتياج سوق العمل بصورة مرضية.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استخدام تكنولوجيا التعليم في بعض المقررات الدراسية.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مشاركة فعالة من العمادة وبعض أعضاء هيئة التدريس في ندوات ومحاضرات علمية داخل الكلية وخارجها أحياناً لخدمة وتثقيف المجتمع</a:t>
            </a:r>
            <a:r>
              <a:rPr lang="ar-EG" sz="1400" dirty="0">
                <a:latin typeface="Alexandria" pitchFamily="2" charset="-78"/>
                <a:ea typeface="Times New Roman" panose="02020603050405020304" pitchFamily="18" charset="0"/>
                <a:cs typeface="Alexandria" pitchFamily="2" charset="-78"/>
              </a:rPr>
              <a:t>.</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0738"/>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85731" y="587735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1665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1295506"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26218" y="1293892"/>
            <a:ext cx="11013707" cy="482439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2-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القصور في الأجهزة والمعدات وضعف حالة المعامل .</a:t>
            </a:r>
          </a:p>
          <a:p>
            <a:pPr marL="285750" indent="-285750" algn="just" rtl="1">
              <a:lnSpc>
                <a:spcPct val="150000"/>
              </a:lnSpc>
              <a:spcAft>
                <a:spcPts val="800"/>
              </a:spcAft>
              <a:buFont typeface="Arial" panose="020B0604020202020204" pitchFamily="34" charset="0"/>
              <a:buChar char="•"/>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نظام متكامل لتشغيل وصيانة الأجهزة والمعدات والمعامل.</a:t>
            </a:r>
          </a:p>
          <a:p>
            <a:pPr marL="285750" indent="-285750" algn="just" rtl="1">
              <a:lnSpc>
                <a:spcPct val="150000"/>
              </a:lnSpc>
              <a:spcAft>
                <a:spcPts val="800"/>
              </a:spcAft>
              <a:buFont typeface="Arial" panose="020B0604020202020204" pitchFamily="34" charset="0"/>
              <a:buChar char="•"/>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قصور المبنى الحالي في استيعاب احتياجات الكلية من قاعات دراسية مناسبة، ومكاتب لأعضاء هيئة التدريس، وصالات أنشطة طلابية، ومرافق عامة داعمة. </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بعض الإشكالات التي تصاحب العملية التعليمية في تهديد بعض أعضاء هيئة التدريس والنيل من ممتلكاتهم مما يضعف من استقرار وأمان العملية التعليمية.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85317" y="555293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928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7428" y="1725447"/>
            <a:ext cx="10297144" cy="303929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كفاية عمال الخدمات والصيانة.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توافر التوصيف الوظيفي لأعضاء هيئة التدريس والهيئة المعاونة مكتوب أو منشور على مواقع الكلية والجامعة.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برامج للدراسات العليا مما يعيق تحقيق رسالة الكلية وأهدافها بالصورة المثلى.</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ملائمة قاعات التدريس بالكلية من حيث التجهيزات والمساحة بالنسبة لعدد الطلاب.</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2932"/>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46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94869" y="1675896"/>
            <a:ext cx="10551242" cy="351121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endParaRPr lang="ar-EG" sz="1600" b="1"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محدودية دور البحوث الأكاديمية في مواجهة المشكلات المجتمعية.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غياب المشاركة في المشاريع التي تتيح التعاون البحثي بين الكلية وقطاع رجال الأعمال.</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ضعف المستوى العلمي والتدريب الإداري لغالبية الموظفين.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مساهمة الأطراف المجتمعية المختلفة في توفير فرص العمل لخريجي المؤسسة.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كفاية وفاعلية نظم المعلومات والاتصالات لربط الكلية بالجامعة مع عدم استكمال قواعد بيانات خاصة بأعضاء هيئة التدريس، والهيئة المعاونة، الطلاب والخريجين.</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4296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35685" y="1749053"/>
            <a:ext cx="10551242" cy="335989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endParaRPr lang="ar-EG" sz="1600" b="1"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نظام واضح لمراجعة اللوائح والقواعد واجراءات العمل وتحديد كيفية تحسينها.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سياسة محددة واضحة لربط الخريجين بالكلية بعد التخرج.</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الافتقار لمفهوم العمل الجماعي عند بعض العاملين بالكلية، وغياب شبه كامل لأبحاث الفريق لأقسام الكلية المختلفة.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الاعتماد المبالغ فيه على الكتاب الجامعي والمذكرات المختصرة مما يعوق تنمية مهارات البحث والتعلم.</a:t>
            </a:r>
          </a:p>
          <a:p>
            <a:pPr algn="just" rtl="1">
              <a:lnSpc>
                <a:spcPts val="169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42948"/>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604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15761" y="1910558"/>
            <a:ext cx="10551242" cy="230774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3- تحليل البيئة الخارجية: بعد استطلاع الرأي للمعنيين :</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أوضحت نتائج استطلاع الرأي البيئي الأولي للفرص المتاحة التي يمكن الاستفادة منها في تحقيق غايات</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وأهداف الكلية. كما أظهرت مجموعة من التهديدات التي يتحتم على الكلية أن تتعامل معها في سبيل</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تحقيق رسالتها وغاياتها.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659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4373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230077"/>
            <a:ext cx="11473457"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07368" y="1484784"/>
            <a:ext cx="11377264" cy="5247590"/>
          </a:xfrm>
          <a:prstGeom prst="rect">
            <a:avLst/>
          </a:prstGeom>
          <a:noFill/>
        </p:spPr>
        <p:txBody>
          <a:bodyPr wrap="square" rtlCol="0">
            <a:spAutoFit/>
          </a:bodyPr>
          <a:lstStyle/>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3- تابع تحليل البيئة الخارجية: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الفرص المتاحة </a:t>
            </a:r>
            <a:r>
              <a:rPr lang="en-GB" sz="1600" dirty="0">
                <a:latin typeface="Alexandria" pitchFamily="2" charset="-78"/>
                <a:ea typeface="Times New Roman" panose="02020603050405020304" pitchFamily="18" charset="0"/>
                <a:cs typeface="Alexandria" pitchFamily="2" charset="-78"/>
              </a:rPr>
              <a:t>Opportunities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اعتماد مبدأ الجودة في الأداء الجامعي مما يعزز من قدرات العاملين ويطورهم.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انخفاض مستوى جودة خريج الجامعات الخاصة مع ارتفاع تكلفة التعليم بها.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الاتفاقيات الدولية التي تحض على تبني مفاهيم الجودة وإشاعتها في المجتمع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النمو المتزايد في أعداد الطلاب الوافدين من الداخل ومن الدول العربية مما يعطي تنوعاً وغنى للطالب وثقافته العلمية والاجتماعية.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الزيادة في الطلب الاجتماعي على التعليم المتميز ولو كان بمقابل مادى.</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الطلب المتزايد على صفات معينة للخريج تساعد رفع كفاء التعليم الجامعي.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الطلب المتزايد من الجهات المجتمعية والصناعية لتطوير كفاءة الأداء للخريجين.</a:t>
            </a:r>
          </a:p>
          <a:p>
            <a:pPr algn="just" rtl="1">
              <a:lnSpc>
                <a:spcPts val="169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1978" y="-20607"/>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07368" y="5627923"/>
            <a:ext cx="3806804" cy="7855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476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230077"/>
            <a:ext cx="11545465"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79377" y="1563912"/>
            <a:ext cx="11373998" cy="4142160"/>
          </a:xfrm>
          <a:prstGeom prst="rect">
            <a:avLst/>
          </a:prstGeom>
          <a:noFill/>
        </p:spPr>
        <p:txBody>
          <a:bodyPr wrap="square" rtlCol="0">
            <a:spAutoFit/>
          </a:bodyPr>
          <a:lstStyle/>
          <a:p>
            <a:pPr algn="just" rtl="1">
              <a:lnSpc>
                <a:spcPct val="150000"/>
              </a:lnSpc>
              <a:spcAft>
                <a:spcPts val="800"/>
              </a:spcAft>
            </a:pPr>
            <a:r>
              <a:rPr lang="ar-EG" sz="1400" b="1" dirty="0">
                <a:latin typeface="Alexandria" pitchFamily="2" charset="-78"/>
                <a:ea typeface="Times New Roman" panose="02020603050405020304" pitchFamily="18" charset="0"/>
                <a:cs typeface="Alexandria" pitchFamily="2" charset="-78"/>
              </a:rPr>
              <a:t>3- تابع تحليل البيئة الخارجية:</a:t>
            </a:r>
          </a:p>
          <a:p>
            <a:pPr algn="just" rtl="1">
              <a:lnSpc>
                <a:spcPct val="150000"/>
              </a:lnSpc>
              <a:spcAft>
                <a:spcPts val="800"/>
              </a:spcAft>
            </a:pPr>
            <a:r>
              <a:rPr lang="ar-EG" sz="1400" dirty="0">
                <a:latin typeface="Alexandria" pitchFamily="2" charset="-78"/>
                <a:ea typeface="Times New Roman" panose="02020603050405020304" pitchFamily="18" charset="0"/>
                <a:cs typeface="Alexandria" pitchFamily="2" charset="-78"/>
              </a:rPr>
              <a:t>التهديدات المحتملة </a:t>
            </a:r>
            <a:r>
              <a:rPr lang="en-GB" sz="1400" dirty="0">
                <a:latin typeface="Alexandria" pitchFamily="2" charset="-78"/>
                <a:ea typeface="Times New Roman" panose="02020603050405020304" pitchFamily="18" charset="0"/>
                <a:cs typeface="Alexandria" pitchFamily="2" charset="-78"/>
              </a:rPr>
              <a:t>Threats:</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الزيادة المستمرة والمتتالية في قبول أعداد الطلاب الملتحقين بالكلية وهذا يمثل عبئا في حال عدم توافر أعضاء هيئة تدريس مستقرة.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ثقافة الانتقام من عضو هيئة التدريس في حال فشل الطالب في تحقيق ما يصبو إليه.</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ضعف تنامي الخدمات المصاحبة للعملية التعليمية من أنشطة ثقافية ورياضية واجتماعية.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ضعف الخدمات المقدمة للموظفين وأعضاء هيئة التدريس من صحية واجتماعية إذا ما قورنت بالخدمات المقدمة في مدن كبيرة.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التدهور المستمر في مستوى الطلاب القادمين من التعليم الثانوي.</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جذب الجامعات في الدول المجاورة، وكذلك الجامعات الخاصة لأعضاء هيئة التدريس.</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إحجام أصحاب الأعمال والشركات عن تدعيم البحث العلمي على مستوى البحوث الأساسية والتطبيقية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12764"/>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38625" y="556500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5919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4567917"/>
          </a:xfrm>
          <a:prstGeom prst="rect">
            <a:avLst/>
          </a:prstGeom>
          <a:noFill/>
        </p:spPr>
        <p:txBody>
          <a:bodyPr wrap="square" rtlCol="0">
            <a:spAutoFit/>
          </a:bodyPr>
          <a:lstStyle/>
          <a:p>
            <a:pPr algn="just" rtl="1">
              <a:lnSpc>
                <a:spcPct val="150000"/>
              </a:lnSpc>
              <a:spcAft>
                <a:spcPts val="800"/>
              </a:spcAft>
            </a:pPr>
            <a:r>
              <a:rPr lang="ar-EG" sz="1400" b="1" dirty="0">
                <a:solidFill>
                  <a:srgbClr val="00B0F0"/>
                </a:solidFill>
                <a:latin typeface="Alexandria" pitchFamily="2" charset="-78"/>
                <a:ea typeface="Times New Roman" panose="02020603050405020304" pitchFamily="18" charset="0"/>
                <a:cs typeface="Alexandria" pitchFamily="2" charset="-78"/>
              </a:rPr>
              <a:t>القيم التي تبنتها الكلية وتعمل على التأكيد عليها في مهامها اليومية: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احترام العمل وتجويده.</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التعاون والعمل بروح الفريق.</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الالتزام والمسؤولية والمحاسبة.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الامانة والمصداقية والشفافية.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تواصل الأجيال.</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الإدارة بالإنجاز. </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العمل بروح الفريق. </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الانتماء. </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الإبداع والابتكار. </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4795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2669962"/>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القيم التي تبنتها الكلية وتعمل على التأكيد عليها في مهامها اليومية: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راعى أيضاً أخذ القيم الآتية في الاعتبار بالخطة الاستراتيجية للكلية والعمل على غرسها في الأطراف المعنية بالخطة: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قيم الطلاب: (الالتزام – الجدية – الاحترام).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قيم العاملين: (الالتزام -احترام العمل – الأمانة).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قيم المجتمع: (الاحترام – التعاون).</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9208"/>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98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3983142"/>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خامساً : الغايات والأهداف الاستراتيجية: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الغايات النهائية للكلية: مثلاً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دور الكلية كمؤسسة تعليمية في مجال التعليم التخصصي وبقدرة تنافسية.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رفع كفاءة وفاعلية البحث العلمي بالكلية وتنمية المشاركة الفعالة والتعاون مع المؤسسات البحثية في المجتمع المحلي والإقليمي والدولي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زيادة قدرة الكلية على المساهمة في خدمة المجتمع وتنمية البيئة، وتفعيل الوحدات ذات الطابع الخاص بالكلية.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توفير مناخ جامعي ملتزم بالقيم والمبادئ الاجتماعية والأخلاقية السليمة ويسوده العدالة والمساواة والتعاون.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تنمية الموارد البشرية والارتقاء بتكنولوجيا المعلومات.</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0738"/>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371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4455066"/>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 الغايات والأهداف الاستراتيجية: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الأهداف الاستراتيجية للكلية: مثلاً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تهيئة الكلية للاعتماد الأكاديمي من الهيئات المختصة داخلياً وخارجياً.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تحسين البيئة التعليمية والتقنية للكلية والبنية التحتية.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إعادة هيكلة المناهج والمقررات والتأكد من انها تتوافق مع المعايير العلمية، وتحقيق السمة المميزة للكلية وتلبية احتياجات المستفيدين.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وتنمية الكوادر البشرية بالكلية.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الخطة البحثية للكلية لخدمة رؤية ورسالة 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توجيه البحث العلمي للتخصصات النظرية والتطبيقية.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0884"/>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713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3983142"/>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 الغايات والأهداف الاستراتيجية: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الاهداف التكتيكية:-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نشر الوعي البيئي والثقافي بقضايا المجتمع.</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نشر مبادئ آداب وأخلاقيات المهنة.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إنشاء لجنة لمراجعة الأداء وقواعد وإجراءات العمل وتوزيعه بما يضمن تحقيق العدالة والمساواة والاستقرار الوظيفي لجميع العاملين بالكلية.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توفير مناخ جامعي ملتزم بالقيم والمبادئ الاجتماعية والأخلاقية السليمة ويسوده العدالة والمساواة والتعاون.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تنمية الموارد البشرية والارتقاء بتكنولوجيا المعلومات</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638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967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408573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ملخص المحاضرة: تناولنا خطوات التخطيط الاستراتيجي ومعوقاته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التمهيد للتخطيط الاستراتيجي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التخطيط للتخطيط الاستراتيجي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التحليل الاستراتيجي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تحديد الاستراتيجية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تحديد التوجهات المستقبلية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وضع الأهداف الاستراتيجية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وضع الخطط التفصيلية لكلية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26380"/>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2897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xmlns="" id="{52E274F1-E053-85D4-D216-63903973C734}"/>
              </a:ext>
            </a:extLst>
          </p:cNvPr>
          <p:cNvGrpSpPr/>
          <p:nvPr/>
        </p:nvGrpSpPr>
        <p:grpSpPr>
          <a:xfrm>
            <a:off x="-137041" y="-7112"/>
            <a:ext cx="12193454" cy="6858000"/>
            <a:chOff x="0" y="0"/>
            <a:chExt cx="12193454" cy="6858000"/>
          </a:xfrm>
        </p:grpSpPr>
        <p:pic>
          <p:nvPicPr>
            <p:cNvPr id="4" name="Picture 3">
              <a:extLst>
                <a:ext uri="{FF2B5EF4-FFF2-40B4-BE49-F238E27FC236}">
                  <a16:creationId xmlns:a16="http://schemas.microsoft.com/office/drawing/2014/main" xmlns="" id="{4D48545E-4CBA-65A5-D914-5327E642CCEB}"/>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xmlns="" id="{26EE88DA-C1CE-559F-99DA-2F3865BA5AE2}"/>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xmlns="" id="{07BD8788-8820-6AB9-45E9-3E2DB3EE987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5680" y="26380"/>
            <a:ext cx="2660733" cy="1242380"/>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AFE95B-0F15-484F-9552-7162E60954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6AA7C51-F06E-4F13-8C22-5E8A02AD31A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3676</TotalTime>
  <Words>3105</Words>
  <Application>Microsoft Office PowerPoint</Application>
  <PresentationFormat>Widescreen</PresentationFormat>
  <Paragraphs>325</Paragraphs>
  <Slides>37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Tajawal Medium</vt:lpstr>
      <vt:lpstr>Alexandria</vt:lpstr>
      <vt:lpstr>Roboto Light</vt:lpstr>
      <vt:lpstr>Simplified Arabic</vt:lpstr>
      <vt:lpstr>Calibri</vt:lpstr>
      <vt:lpstr>Times New Roman</vt:lpstr>
      <vt:lpstr>Calibri Light</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moh-b-2013@live.com</cp:lastModifiedBy>
  <cp:revision>224</cp:revision>
  <dcterms:created xsi:type="dcterms:W3CDTF">2023-04-29T09:08:23Z</dcterms:created>
  <dcterms:modified xsi:type="dcterms:W3CDTF">2026-03-27T21:56:44Z</dcterms:modified>
</cp:coreProperties>
</file>