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4"/>
  </p:sldMasterIdLst>
  <p:notesMasterIdLst>
    <p:notesMasterId r:id="rId50"/>
  </p:notesMasterIdLst>
  <p:sldIdLst>
    <p:sldId id="257" r:id="rId5"/>
    <p:sldId id="258" r:id="rId6"/>
    <p:sldId id="342" r:id="rId7"/>
    <p:sldId id="355" r:id="rId8"/>
    <p:sldId id="354" r:id="rId9"/>
    <p:sldId id="353" r:id="rId10"/>
    <p:sldId id="352" r:id="rId11"/>
    <p:sldId id="351" r:id="rId12"/>
    <p:sldId id="356" r:id="rId13"/>
    <p:sldId id="357" r:id="rId14"/>
    <p:sldId id="363" r:id="rId15"/>
    <p:sldId id="362" r:id="rId16"/>
    <p:sldId id="361" r:id="rId17"/>
    <p:sldId id="360" r:id="rId18"/>
    <p:sldId id="359" r:id="rId19"/>
    <p:sldId id="369" r:id="rId20"/>
    <p:sldId id="368" r:id="rId21"/>
    <p:sldId id="367" r:id="rId22"/>
    <p:sldId id="366" r:id="rId23"/>
    <p:sldId id="365" r:id="rId24"/>
    <p:sldId id="370" r:id="rId25"/>
    <p:sldId id="375" r:id="rId26"/>
    <p:sldId id="374" r:id="rId27"/>
    <p:sldId id="373" r:id="rId28"/>
    <p:sldId id="371" r:id="rId29"/>
    <p:sldId id="388" r:id="rId30"/>
    <p:sldId id="386" r:id="rId31"/>
    <p:sldId id="385" r:id="rId32"/>
    <p:sldId id="384" r:id="rId33"/>
    <p:sldId id="383" r:id="rId34"/>
    <p:sldId id="382" r:id="rId35"/>
    <p:sldId id="381" r:id="rId36"/>
    <p:sldId id="380" r:id="rId37"/>
    <p:sldId id="378" r:id="rId38"/>
    <p:sldId id="377" r:id="rId39"/>
    <p:sldId id="376" r:id="rId40"/>
    <p:sldId id="397" r:id="rId41"/>
    <p:sldId id="396" r:id="rId42"/>
    <p:sldId id="395" r:id="rId43"/>
    <p:sldId id="398" r:id="rId44"/>
    <p:sldId id="393" r:id="rId45"/>
    <p:sldId id="392" r:id="rId46"/>
    <p:sldId id="390" r:id="rId47"/>
    <p:sldId id="349" r:id="rId48"/>
    <p:sldId id="277"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257"/>
            <p14:sldId id="258"/>
            <p14:sldId id="342"/>
            <p14:sldId id="355"/>
            <p14:sldId id="354"/>
            <p14:sldId id="353"/>
            <p14:sldId id="352"/>
            <p14:sldId id="351"/>
            <p14:sldId id="356"/>
            <p14:sldId id="357"/>
            <p14:sldId id="363"/>
            <p14:sldId id="362"/>
            <p14:sldId id="361"/>
            <p14:sldId id="360"/>
            <p14:sldId id="359"/>
            <p14:sldId id="369"/>
            <p14:sldId id="368"/>
            <p14:sldId id="367"/>
            <p14:sldId id="366"/>
            <p14:sldId id="365"/>
            <p14:sldId id="370"/>
            <p14:sldId id="375"/>
            <p14:sldId id="374"/>
            <p14:sldId id="373"/>
            <p14:sldId id="371"/>
            <p14:sldId id="388"/>
            <p14:sldId id="386"/>
            <p14:sldId id="385"/>
            <p14:sldId id="384"/>
            <p14:sldId id="383"/>
            <p14:sldId id="382"/>
            <p14:sldId id="381"/>
            <p14:sldId id="380"/>
            <p14:sldId id="378"/>
            <p14:sldId id="377"/>
            <p14:sldId id="376"/>
            <p14:sldId id="397"/>
            <p14:sldId id="396"/>
            <p14:sldId id="395"/>
            <p14:sldId id="398"/>
            <p14:sldId id="393"/>
            <p14:sldId id="392"/>
            <p14:sldId id="390"/>
            <p14:sldId id="349"/>
            <p14:sldId id="277"/>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1"/>
    <p:restoredTop sz="93760" autoAdjust="0"/>
  </p:normalViewPr>
  <p:slideViewPr>
    <p:cSldViewPr snapToGrid="0">
      <p:cViewPr varScale="1">
        <p:scale>
          <a:sx n="86" d="100"/>
          <a:sy n="86" d="100"/>
        </p:scale>
        <p:origin x="444"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96974082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753682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1418627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309474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715296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029530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903583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44194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613879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102709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610677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360341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840654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2572222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2439186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9006837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4155859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065316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6292691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22585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1160101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70647" y="469859"/>
            <a:ext cx="9224681" cy="655264"/>
          </a:xfrm>
        </p:spPr>
        <p:txBody>
          <a:bodyPr/>
          <a:lstStyle/>
          <a:p>
            <a:r>
              <a:rPr lang="en-US" dirty="0"/>
              <a:t>Click to edit Master title style</a:t>
            </a:r>
          </a:p>
        </p:txBody>
      </p:sp>
      <p:sp>
        <p:nvSpPr>
          <p:cNvPr id="3" name="Content Placeholder 2"/>
          <p:cNvSpPr>
            <a:spLocks noGrp="1"/>
          </p:cNvSpPr>
          <p:nvPr>
            <p:ph idx="1"/>
          </p:nvPr>
        </p:nvSpPr>
        <p:spPr/>
        <p:txBody>
          <a:bodyPr/>
          <a:lstStyle>
            <a:lvl1pPr algn="just">
              <a:lnSpc>
                <a:spcPct val="150000"/>
              </a:lnSpc>
              <a:defRPr/>
            </a:lvl1pPr>
            <a:lvl2pPr algn="just">
              <a:lnSpc>
                <a:spcPct val="150000"/>
              </a:lnSpc>
              <a:defRPr/>
            </a:lvl2pPr>
            <a:lvl3pPr algn="just">
              <a:lnSpc>
                <a:spcPct val="150000"/>
              </a:lnSpc>
              <a:defRPr/>
            </a:lvl3pPr>
            <a:lvl4pPr algn="just">
              <a:lnSpc>
                <a:spcPct val="150000"/>
              </a:lnSpc>
              <a:defRPr/>
            </a:lvl4pPr>
            <a:lvl5pPr algn="just">
              <a:lnSpc>
                <a:spcPct val="150000"/>
              </a:lnSpc>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6" name="Date Placeholder 25"/>
          <p:cNvSpPr>
            <a:spLocks noGrp="1"/>
          </p:cNvSpPr>
          <p:nvPr>
            <p:ph type="dt" sz="half" idx="10"/>
          </p:nvPr>
        </p:nvSpPr>
        <p:spPr/>
        <p:txBody>
          <a:bodyPr/>
          <a:lstStyle/>
          <a:p>
            <a:endParaRPr lang="en-US" dirty="0"/>
          </a:p>
        </p:txBody>
      </p:sp>
      <p:sp>
        <p:nvSpPr>
          <p:cNvPr id="27" name="Footer Placeholder 26"/>
          <p:cNvSpPr>
            <a:spLocks noGrp="1"/>
          </p:cNvSpPr>
          <p:nvPr>
            <p:ph type="ftr" sz="quarter" idx="11"/>
          </p:nvPr>
        </p:nvSpPr>
        <p:spPr/>
        <p:txBody>
          <a:bodyPr/>
          <a:lstStyle/>
          <a:p>
            <a:endParaRPr lang="en-US" dirty="0">
              <a:solidFill>
                <a:schemeClr val="bg1"/>
              </a:solidFill>
            </a:endParaRPr>
          </a:p>
        </p:txBody>
      </p:sp>
      <p:sp>
        <p:nvSpPr>
          <p:cNvPr id="28" name="Slide Number Placeholder 27"/>
          <p:cNvSpPr>
            <a:spLocks noGrp="1"/>
          </p:cNvSpPr>
          <p:nvPr>
            <p:ph type="sldNum" sz="quarter" idx="12"/>
          </p:nvPr>
        </p:nvSpPr>
        <p:spPr/>
        <p:txBody>
          <a:bodyPr/>
          <a:lstStyle/>
          <a:p>
            <a:r>
              <a:rPr lang="en-US" dirty="0"/>
              <a:t>MGM331 - Principles of Management Information Systems</a:t>
            </a:r>
          </a:p>
        </p:txBody>
      </p:sp>
    </p:spTree>
    <p:extLst>
      <p:ext uri="{BB962C8B-B14F-4D97-AF65-F5344CB8AC3E}">
        <p14:creationId xmlns:p14="http://schemas.microsoft.com/office/powerpoint/2010/main" val="257940401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3"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188685" y="6443434"/>
            <a:ext cx="4136571" cy="365125"/>
          </a:xfrm>
          <a:prstGeom prst="rect">
            <a:avLst/>
          </a:prstGeom>
        </p:spPr>
        <p:txBody>
          <a:bodyPr vert="horz" lIns="91440" tIns="45720" rIns="91440" bIns="45720" rtlCol="0" anchor="ctr"/>
          <a:lstStyle>
            <a:lvl1pPr algn="l">
              <a:defRPr sz="1200">
                <a:solidFill>
                  <a:schemeClr val="bg1"/>
                </a:solidFill>
              </a:defRPr>
            </a:lvl1pPr>
          </a:lstStyle>
          <a:p>
            <a:endParaRPr lang="en-US" dirty="0"/>
          </a:p>
        </p:txBody>
      </p:sp>
      <p:sp>
        <p:nvSpPr>
          <p:cNvPr id="4"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949371" y="6436177"/>
            <a:ext cx="1729922"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sz="1200" dirty="0">
              <a:solidFill>
                <a:schemeClr val="bg1"/>
              </a:solidFill>
            </a:endParaRPr>
          </a:p>
        </p:txBody>
      </p:sp>
      <p:sp>
        <p:nvSpPr>
          <p:cNvPr id="5"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200571" y="6443434"/>
            <a:ext cx="3877129" cy="365125"/>
          </a:xfrm>
          <a:prstGeom prst="rect">
            <a:avLst/>
          </a:prstGeom>
        </p:spPr>
        <p:txBody>
          <a:bodyPr vert="horz" lIns="91440" tIns="45720" rIns="91440" bIns="45720" rtlCol="0" anchor="ctr"/>
          <a:lstStyle>
            <a:lvl1pPr algn="r">
              <a:defRPr sz="1200">
                <a:solidFill>
                  <a:schemeClr val="bg1"/>
                </a:solidFill>
              </a:defRPr>
            </a:lvl1pPr>
          </a:lstStyle>
          <a:p>
            <a:r>
              <a:rPr lang="en-US" dirty="0"/>
              <a:t>MGM331 - Principles of Management Information Systems</a:t>
            </a:r>
          </a:p>
        </p:txBody>
      </p:sp>
    </p:spTree>
    <p:extLst>
      <p:ext uri="{BB962C8B-B14F-4D97-AF65-F5344CB8AC3E}">
        <p14:creationId xmlns:p14="http://schemas.microsoft.com/office/powerpoint/2010/main" val="35693563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2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70647" y="469859"/>
            <a:ext cx="9224681" cy="655264"/>
          </a:xfrm>
        </p:spPr>
        <p:txBody>
          <a:bodyPr/>
          <a:lstStyle/>
          <a:p>
            <a:r>
              <a:rPr lang="en-US" dirty="0"/>
              <a:t>Click to edit Master title style</a:t>
            </a:r>
          </a:p>
        </p:txBody>
      </p:sp>
      <p:sp>
        <p:nvSpPr>
          <p:cNvPr id="3" name="Content Placeholder 2"/>
          <p:cNvSpPr>
            <a:spLocks noGrp="1"/>
          </p:cNvSpPr>
          <p:nvPr>
            <p:ph idx="1"/>
          </p:nvPr>
        </p:nvSpPr>
        <p:spPr/>
        <p:txBody>
          <a:bodyPr/>
          <a:lstStyle>
            <a:lvl1pPr algn="just">
              <a:lnSpc>
                <a:spcPct val="150000"/>
              </a:lnSpc>
              <a:defRPr/>
            </a:lvl1pPr>
            <a:lvl2pPr algn="just">
              <a:lnSpc>
                <a:spcPct val="150000"/>
              </a:lnSpc>
              <a:defRPr/>
            </a:lvl2pPr>
            <a:lvl3pPr algn="just">
              <a:lnSpc>
                <a:spcPct val="150000"/>
              </a:lnSpc>
              <a:defRPr/>
            </a:lvl3pPr>
            <a:lvl4pPr algn="just">
              <a:lnSpc>
                <a:spcPct val="150000"/>
              </a:lnSpc>
              <a:defRPr/>
            </a:lvl4pPr>
            <a:lvl5pPr algn="just">
              <a:lnSpc>
                <a:spcPct val="150000"/>
              </a:lnSpc>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6" name="Date Placeholder 25"/>
          <p:cNvSpPr>
            <a:spLocks noGrp="1"/>
          </p:cNvSpPr>
          <p:nvPr>
            <p:ph type="dt" sz="half" idx="10"/>
          </p:nvPr>
        </p:nvSpPr>
        <p:spPr/>
        <p:txBody>
          <a:bodyPr/>
          <a:lstStyle/>
          <a:p>
            <a:endParaRPr lang="en-US" dirty="0"/>
          </a:p>
        </p:txBody>
      </p:sp>
      <p:sp>
        <p:nvSpPr>
          <p:cNvPr id="27" name="Footer Placeholder 26"/>
          <p:cNvSpPr>
            <a:spLocks noGrp="1"/>
          </p:cNvSpPr>
          <p:nvPr>
            <p:ph type="ftr" sz="quarter" idx="11"/>
          </p:nvPr>
        </p:nvSpPr>
        <p:spPr/>
        <p:txBody>
          <a:bodyPr/>
          <a:lstStyle/>
          <a:p>
            <a:endParaRPr lang="en-US" dirty="0">
              <a:solidFill>
                <a:schemeClr val="bg1"/>
              </a:solidFill>
            </a:endParaRPr>
          </a:p>
        </p:txBody>
      </p:sp>
      <p:sp>
        <p:nvSpPr>
          <p:cNvPr id="28" name="Slide Number Placeholder 27"/>
          <p:cNvSpPr>
            <a:spLocks noGrp="1"/>
          </p:cNvSpPr>
          <p:nvPr>
            <p:ph type="sldNum" sz="quarter" idx="12"/>
          </p:nvPr>
        </p:nvSpPr>
        <p:spPr/>
        <p:txBody>
          <a:bodyPr/>
          <a:lstStyle/>
          <a:p>
            <a:r>
              <a:rPr lang="en-US" dirty="0"/>
              <a:t>MGM331 - Principles of Management Information Systems</a:t>
            </a:r>
          </a:p>
        </p:txBody>
      </p:sp>
    </p:spTree>
    <p:extLst>
      <p:ext uri="{BB962C8B-B14F-4D97-AF65-F5344CB8AC3E}">
        <p14:creationId xmlns:p14="http://schemas.microsoft.com/office/powerpoint/2010/main" val="280669487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26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3"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188685" y="6443434"/>
            <a:ext cx="4136571" cy="365125"/>
          </a:xfrm>
          <a:prstGeom prst="rect">
            <a:avLst/>
          </a:prstGeom>
        </p:spPr>
        <p:txBody>
          <a:bodyPr vert="horz" lIns="91440" tIns="45720" rIns="91440" bIns="45720" rtlCol="0" anchor="ctr"/>
          <a:lstStyle>
            <a:lvl1pPr algn="l">
              <a:defRPr sz="1200">
                <a:solidFill>
                  <a:schemeClr val="bg1"/>
                </a:solidFill>
              </a:defRPr>
            </a:lvl1pPr>
          </a:lstStyle>
          <a:p>
            <a:endParaRPr lang="en-US" dirty="0"/>
          </a:p>
        </p:txBody>
      </p:sp>
      <p:sp>
        <p:nvSpPr>
          <p:cNvPr id="4"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949371" y="6436177"/>
            <a:ext cx="1729922"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sz="1200" dirty="0">
              <a:solidFill>
                <a:schemeClr val="bg1"/>
              </a:solidFill>
            </a:endParaRPr>
          </a:p>
        </p:txBody>
      </p:sp>
      <p:sp>
        <p:nvSpPr>
          <p:cNvPr id="5"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200571" y="6443434"/>
            <a:ext cx="3877129" cy="365125"/>
          </a:xfrm>
          <a:prstGeom prst="rect">
            <a:avLst/>
          </a:prstGeom>
        </p:spPr>
        <p:txBody>
          <a:bodyPr vert="horz" lIns="91440" tIns="45720" rIns="91440" bIns="45720" rtlCol="0" anchor="ctr"/>
          <a:lstStyle>
            <a:lvl1pPr algn="r">
              <a:defRPr sz="1200">
                <a:solidFill>
                  <a:schemeClr val="bg1"/>
                </a:solidFill>
              </a:defRPr>
            </a:lvl1pPr>
          </a:lstStyle>
          <a:p>
            <a:r>
              <a:rPr lang="en-US" dirty="0"/>
              <a:t>MGM331 - Principles of Management Information Systems</a:t>
            </a:r>
          </a:p>
        </p:txBody>
      </p:sp>
    </p:spTree>
    <p:extLst>
      <p:ext uri="{BB962C8B-B14F-4D97-AF65-F5344CB8AC3E}">
        <p14:creationId xmlns:p14="http://schemas.microsoft.com/office/powerpoint/2010/main" val="37373282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27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2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923772421"/>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 id="2147483686" r:id="rId18"/>
    <p:sldLayoutId id="2147483687" r:id="rId19"/>
    <p:sldLayoutId id="2147483688" r:id="rId20"/>
    <p:sldLayoutId id="2147483689" r:id="rId21"/>
    <p:sldLayoutId id="2147483690" r:id="rId22"/>
    <p:sldLayoutId id="2147483662" r:id="rId23"/>
    <p:sldLayoutId id="2147483666" r:id="rId24"/>
    <p:sldLayoutId id="2147483667" r:id="rId25"/>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hubstaff.com/tasks/project-management-deliverables" TargetMode="External"/><Relationship Id="rId1" Type="http://schemas.openxmlformats.org/officeDocument/2006/relationships/slideLayout" Target="../slideLayouts/slideLayout16.xml"/><Relationship Id="rId4" Type="http://schemas.openxmlformats.org/officeDocument/2006/relationships/image" Target="../media/image13.pn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blog.hubstaff.com/project-timeline/" TargetMode="External"/><Relationship Id="rId1" Type="http://schemas.openxmlformats.org/officeDocument/2006/relationships/slideLayout" Target="../slideLayouts/slideLayout16.xml"/><Relationship Id="rId4" Type="http://schemas.openxmlformats.org/officeDocument/2006/relationships/image" Target="../media/image15.png"/></Relationships>
</file>

<file path=ppt/slides/_rels/slide19.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6.xml"/><Relationship Id="rId4" Type="http://schemas.openxmlformats.org/officeDocument/2006/relationships/image" Target="../media/image20.png"/></Relationships>
</file>

<file path=ppt/slides/_rels/slide2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16.xml"/><Relationship Id="rId4" Type="http://schemas.openxmlformats.org/officeDocument/2006/relationships/image" Target="../media/image22.png"/></Relationships>
</file>

<file path=ppt/slides/_rels/slide2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16.xml"/><Relationship Id="rId4" Type="http://schemas.openxmlformats.org/officeDocument/2006/relationships/image" Target="../media/image24.png"/></Relationships>
</file>

<file path=ppt/slides/_rels/slide2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16.xml"/><Relationship Id="rId5" Type="http://schemas.openxmlformats.org/officeDocument/2006/relationships/image" Target="../media/image27.png"/><Relationship Id="rId4" Type="http://schemas.openxmlformats.org/officeDocument/2006/relationships/image" Target="../media/image26.png"/></Relationships>
</file>

<file path=ppt/slides/_rels/slide2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6.png"/><Relationship Id="rId1" Type="http://schemas.openxmlformats.org/officeDocument/2006/relationships/slideLayout" Target="../slideLayouts/slideLayout16.xml"/><Relationship Id="rId4" Type="http://schemas.openxmlformats.org/officeDocument/2006/relationships/image" Target="../media/image30.png"/></Relationships>
</file>

<file path=ppt/slides/_rels/slide3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6.png"/><Relationship Id="rId1" Type="http://schemas.openxmlformats.org/officeDocument/2006/relationships/slideLayout" Target="../slideLayouts/slideLayout16.xml"/><Relationship Id="rId4" Type="http://schemas.openxmlformats.org/officeDocument/2006/relationships/image" Target="../media/image33.png"/></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6.png"/><Relationship Id="rId1" Type="http://schemas.openxmlformats.org/officeDocument/2006/relationships/slideLayout" Target="../slideLayouts/slideLayout16.xml"/><Relationship Id="rId5" Type="http://schemas.openxmlformats.org/officeDocument/2006/relationships/image" Target="../media/image37.png"/><Relationship Id="rId4" Type="http://schemas.openxmlformats.org/officeDocument/2006/relationships/image" Target="../media/image36.png"/></Relationships>
</file>

<file path=ppt/slides/_rels/slide3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6.png"/><Relationship Id="rId1" Type="http://schemas.openxmlformats.org/officeDocument/2006/relationships/slideLayout" Target="../slideLayouts/slideLayout16.xml"/><Relationship Id="rId4" Type="http://schemas.openxmlformats.org/officeDocument/2006/relationships/image" Target="../media/image39.png"/></Relationships>
</file>

<file path=ppt/slides/_rels/slide38.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6.png"/><Relationship Id="rId1" Type="http://schemas.openxmlformats.org/officeDocument/2006/relationships/slideLayout" Target="../slideLayouts/slideLayout16.xml"/><Relationship Id="rId5" Type="http://schemas.openxmlformats.org/officeDocument/2006/relationships/image" Target="../media/image42.png"/><Relationship Id="rId4" Type="http://schemas.openxmlformats.org/officeDocument/2006/relationships/image" Target="../media/image41.png"/></Relationships>
</file>

<file path=ppt/slides/_rels/slide39.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jpeg"/><Relationship Id="rId1" Type="http://schemas.openxmlformats.org/officeDocument/2006/relationships/slideLayout" Target="../slideLayouts/slideLayout17.xml"/><Relationship Id="rId5" Type="http://schemas.openxmlformats.org/officeDocument/2006/relationships/image" Target="../media/image49.png"/><Relationship Id="rId4" Type="http://schemas.openxmlformats.org/officeDocument/2006/relationships/image" Target="../media/image50.svg"/></Relationships>
</file>

<file path=ppt/slides/_rels/slide45.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Ehab Mahmoud</a:t>
            </a:r>
          </a:p>
        </p:txBody>
      </p:sp>
      <p:sp>
        <p:nvSpPr>
          <p:cNvPr id="31" name="TextBox 30"/>
          <p:cNvSpPr txBox="1"/>
          <p:nvPr/>
        </p:nvSpPr>
        <p:spPr>
          <a:xfrm>
            <a:off x="763270" y="1837335"/>
            <a:ext cx="4308234"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Project Leadership </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2093907501"/>
      </p:ext>
    </p:extLst>
  </p:cSld>
  <p:clrMapOvr>
    <a:masterClrMapping/>
  </p:clrMapOvr>
  <mc:AlternateContent xmlns:mc="http://schemas.openxmlformats.org/markup-compatibility/2006" xmlns:p14="http://schemas.microsoft.com/office/powerpoint/2010/main">
    <mc:Choice Requires="p14">
      <p:transition spd="slow" p14:dur="2000" advTm="17000"/>
    </mc:Choice>
    <mc:Fallback xmlns="">
      <p:transition spd="slow" advTm="1700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31821"/>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5912196" cy="769441"/>
          </a:xfrm>
          <a:prstGeom prst="rect">
            <a:avLst/>
          </a:prstGeom>
          <a:noFill/>
        </p:spPr>
        <p:txBody>
          <a:bodyPr wrap="none" rtlCol="0">
            <a:spAutoFit/>
          </a:bodyPr>
          <a:lstStyle/>
          <a:p>
            <a:r>
              <a:rPr lang="en-US" sz="4400" b="1" dirty="0">
                <a:solidFill>
                  <a:srgbClr val="00B0F0"/>
                </a:solidFill>
                <a:latin typeface="Alexandria" charset="0"/>
                <a:cs typeface="Alexandria" charset="0"/>
              </a:rPr>
              <a:t>Project Leadership </a:t>
            </a:r>
          </a:p>
        </p:txBody>
      </p:sp>
      <p:sp>
        <p:nvSpPr>
          <p:cNvPr id="10" name="Rectangle: Rounded Corners 9"/>
          <p:cNvSpPr/>
          <p:nvPr/>
        </p:nvSpPr>
        <p:spPr>
          <a:xfrm>
            <a:off x="6420174" y="3754506"/>
            <a:ext cx="5344807" cy="1212741"/>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5</a:t>
            </a:r>
          </a:p>
          <a:p>
            <a:pPr algn="ctr"/>
            <a:r>
              <a:rPr lang="en-US" sz="2800" b="1" dirty="0">
                <a:solidFill>
                  <a:schemeClr val="tx1"/>
                </a:solidFill>
                <a:latin typeface="Alexandria" charset="0"/>
              </a:rPr>
              <a:t>Prioritization: The Core of Project Leadership</a:t>
            </a:r>
          </a:p>
        </p:txBody>
      </p:sp>
      <p:sp>
        <p:nvSpPr>
          <p:cNvPr id="11" name="TextBox 10"/>
          <p:cNvSpPr txBox="1"/>
          <p:nvPr/>
        </p:nvSpPr>
        <p:spPr>
          <a:xfrm>
            <a:off x="3249566" y="4836703"/>
            <a:ext cx="4192173" cy="707886"/>
          </a:xfrm>
          <a:prstGeom prst="rect">
            <a:avLst/>
          </a:prstGeom>
          <a:noFill/>
        </p:spPr>
        <p:txBody>
          <a:bodyPr wrap="none" rtlCol="0">
            <a:spAutoFit/>
          </a:bodyPr>
          <a:lstStyle/>
          <a:p>
            <a:pPr algn="ctr"/>
            <a:r>
              <a:rPr lang="en-US" sz="2000" dirty="0">
                <a:latin typeface="Alexandria" charset="0"/>
                <a:cs typeface="Alexandria" charset="0"/>
              </a:rPr>
              <a:t>PMG 511</a:t>
            </a:r>
          </a:p>
          <a:p>
            <a:pPr algn="ctr"/>
            <a:r>
              <a:rPr lang="en-US" sz="2000" dirty="0">
                <a:latin typeface="Alexandria" charset="0"/>
                <a:cs typeface="Alexandria" charset="0"/>
              </a:rPr>
              <a:t>Master in Project Management </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Ehab Mahmoud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899738008"/>
      </p:ext>
    </p:extLst>
  </p:cSld>
  <p:clrMapOvr>
    <a:masterClrMapping/>
  </p:clrMapOvr>
  <mc:AlternateContent xmlns:mc="http://schemas.openxmlformats.org/markup-compatibility/2006" xmlns:p14="http://schemas.microsoft.com/office/powerpoint/2010/main">
    <mc:Choice Requires="p14">
      <p:transition spd="slow" p14:dur="2000" advTm="8058"/>
    </mc:Choice>
    <mc:Fallback xmlns="">
      <p:transition spd="slow" advTm="8058"/>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Learning Outcomes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046988"/>
          </a:xfrm>
          <a:prstGeom prst="rect">
            <a:avLst/>
          </a:prstGeom>
          <a:noFill/>
        </p:spPr>
        <p:txBody>
          <a:bodyPr wrap="square" rtlCol="0">
            <a:spAutoFit/>
          </a:bodyPr>
          <a:lstStyle/>
          <a:p>
            <a:pPr marL="457200" indent="-457200">
              <a:buFont typeface="+mj-lt"/>
              <a:buAutoNum type="arabicPeriod"/>
            </a:pPr>
            <a:r>
              <a:rPr lang="en-US" sz="2400" dirty="0">
                <a:latin typeface="Calibri" panose="020F0502020204030204" pitchFamily="34" charset="0"/>
                <a:cs typeface="Calibri" panose="020F0502020204030204" pitchFamily="34" charset="0"/>
              </a:rPr>
              <a:t>Why is Prioritization So Essential?</a:t>
            </a:r>
          </a:p>
          <a:p>
            <a:pPr marL="457200" indent="-457200">
              <a:buFont typeface="+mj-lt"/>
              <a:buAutoNum type="arabicPeriod"/>
            </a:pPr>
            <a:r>
              <a:rPr lang="en-US" sz="2400" dirty="0">
                <a:latin typeface="Calibri" panose="020F0502020204030204" pitchFamily="34" charset="0"/>
                <a:cs typeface="Calibri" panose="020F0502020204030204" pitchFamily="34" charset="0"/>
              </a:rPr>
              <a:t>Estimation Methods</a:t>
            </a:r>
          </a:p>
          <a:p>
            <a:pPr marL="457200" indent="-457200">
              <a:buFont typeface="+mj-lt"/>
              <a:buAutoNum type="arabicPeriod"/>
            </a:pPr>
            <a:r>
              <a:rPr lang="en-US" sz="2400" dirty="0">
                <a:latin typeface="Calibri" panose="020F0502020204030204" pitchFamily="34" charset="0"/>
                <a:cs typeface="Calibri" panose="020F0502020204030204" pitchFamily="34" charset="0"/>
              </a:rPr>
              <a:t>Estimates vs. Commitments</a:t>
            </a:r>
          </a:p>
          <a:p>
            <a:pPr marL="457200" indent="-457200">
              <a:buFont typeface="+mj-lt"/>
              <a:buAutoNum type="arabicPeriod"/>
            </a:pPr>
            <a:r>
              <a:rPr lang="en-US" sz="2400" dirty="0">
                <a:latin typeface="Calibri" panose="020F0502020204030204" pitchFamily="34" charset="0"/>
                <a:cs typeface="Calibri" panose="020F0502020204030204" pitchFamily="34" charset="0"/>
              </a:rPr>
              <a:t>Accuracy and Precision</a:t>
            </a:r>
          </a:p>
          <a:p>
            <a:pPr marL="457200" indent="-457200">
              <a:buFont typeface="+mj-lt"/>
              <a:buAutoNum type="arabicPeriod"/>
            </a:pPr>
            <a:r>
              <a:rPr lang="en-US" sz="2400" dirty="0">
                <a:latin typeface="Calibri" panose="020F0502020204030204" pitchFamily="34" charset="0"/>
                <a:cs typeface="Calibri" panose="020F0502020204030204" pitchFamily="34" charset="0"/>
              </a:rPr>
              <a:t>Project Scheduling</a:t>
            </a:r>
          </a:p>
          <a:p>
            <a:pPr marL="457200" indent="-457200">
              <a:buFont typeface="+mj-lt"/>
              <a:buAutoNum type="arabicPeriod"/>
            </a:pPr>
            <a:r>
              <a:rPr lang="en-US" sz="2400" dirty="0">
                <a:latin typeface="Calibri" panose="020F0502020204030204" pitchFamily="34" charset="0"/>
                <a:cs typeface="Calibri" panose="020F0502020204030204" pitchFamily="34" charset="0"/>
              </a:rPr>
              <a:t>Project Tracking</a:t>
            </a:r>
          </a:p>
          <a:p>
            <a:pPr marL="457200" indent="-457200">
              <a:buFont typeface="+mj-lt"/>
              <a:buAutoNum type="arabicPeriod"/>
            </a:pPr>
            <a:r>
              <a:rPr lang="en-US" sz="2400" dirty="0">
                <a:latin typeface="Calibri" panose="020F0502020204030204" pitchFamily="34" charset="0"/>
                <a:cs typeface="Calibri" panose="020F0502020204030204" pitchFamily="34" charset="0"/>
              </a:rPr>
              <a:t>Prioritizing Stakeholders</a:t>
            </a:r>
          </a:p>
          <a:p>
            <a:pPr marL="457200" indent="-457200">
              <a:buFont typeface="+mj-lt"/>
              <a:buAutoNum type="arabicPeriod"/>
            </a:pPr>
            <a:r>
              <a:rPr lang="en-US" sz="2400" dirty="0">
                <a:latin typeface="Calibri" panose="020F0502020204030204" pitchFamily="34" charset="0"/>
                <a:cs typeface="Calibri" panose="020F0502020204030204" pitchFamily="34" charset="0"/>
              </a:rPr>
              <a:t>Summary and Conclusion</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05</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33715517"/>
      </p:ext>
    </p:extLst>
  </p:cSld>
  <p:clrMapOvr>
    <a:masterClrMapping/>
  </p:clrMapOvr>
  <mc:AlternateContent xmlns:mc="http://schemas.openxmlformats.org/markup-compatibility/2006" xmlns:p14="http://schemas.microsoft.com/office/powerpoint/2010/main">
    <mc:Choice Requires="p14">
      <p:transition spd="slow" p14:dur="2000" advTm="57329"/>
    </mc:Choice>
    <mc:Fallback xmlns="">
      <p:transition spd="slow" advTm="57329"/>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lvl="0" indent="-228600" algn="just" rtl="0">
              <a:lnSpc>
                <a:spcPct val="120000"/>
              </a:lnSpc>
              <a:spcBef>
                <a:spcPts val="0"/>
              </a:spcBef>
              <a:spcAft>
                <a:spcPts val="0"/>
              </a:spcAft>
              <a:buSzPts val="2000"/>
              <a:buChar char="•"/>
            </a:pPr>
            <a:r>
              <a:rPr lang="en-US" sz="2000" b="1" u="sng" dirty="0">
                <a:solidFill>
                  <a:srgbClr val="002060"/>
                </a:solidFill>
                <a:latin typeface="Times New Roman" panose="02020603050405020304" pitchFamily="18" charset="0"/>
                <a:cs typeface="Times New Roman" panose="02020603050405020304" pitchFamily="18" charset="0"/>
              </a:rPr>
              <a:t>Project prioritization </a:t>
            </a:r>
            <a:r>
              <a:rPr lang="en-US" sz="2000" dirty="0">
                <a:solidFill>
                  <a:srgbClr val="002060"/>
                </a:solidFill>
                <a:latin typeface="Times New Roman" panose="02020603050405020304" pitchFamily="18" charset="0"/>
                <a:cs typeface="Times New Roman" panose="02020603050405020304" pitchFamily="18" charset="0"/>
              </a:rPr>
              <a:t>is the foundation for successfully implementing projects. It's where you </a:t>
            </a:r>
            <a:r>
              <a:rPr lang="en-US" sz="2000" u="sng" dirty="0">
                <a:solidFill>
                  <a:srgbClr val="002060"/>
                </a:solidFill>
                <a:latin typeface="Times New Roman" panose="02020603050405020304" pitchFamily="18" charset="0"/>
                <a:cs typeface="Times New Roman" panose="02020603050405020304" pitchFamily="18" charset="0"/>
              </a:rPr>
              <a:t>align your projects to strategy</a:t>
            </a:r>
            <a:r>
              <a:rPr lang="en-US" sz="2000" dirty="0">
                <a:solidFill>
                  <a:srgbClr val="002060"/>
                </a:solidFill>
                <a:latin typeface="Times New Roman" panose="02020603050405020304" pitchFamily="18" charset="0"/>
                <a:cs typeface="Times New Roman" panose="02020603050405020304" pitchFamily="18" charset="0"/>
              </a:rPr>
              <a:t>. It's where </a:t>
            </a:r>
            <a:r>
              <a:rPr lang="en-US" sz="2000" u="sng" dirty="0">
                <a:solidFill>
                  <a:srgbClr val="002060"/>
                </a:solidFill>
                <a:latin typeface="Times New Roman" panose="02020603050405020304" pitchFamily="18" charset="0"/>
                <a:cs typeface="Times New Roman" panose="02020603050405020304" pitchFamily="18" charset="0"/>
              </a:rPr>
              <a:t>you win executive sponsorship and support</a:t>
            </a:r>
            <a:r>
              <a:rPr lang="en-US" sz="2000" dirty="0">
                <a:solidFill>
                  <a:srgbClr val="002060"/>
                </a:solidFill>
                <a:latin typeface="Times New Roman" panose="02020603050405020304" pitchFamily="18" charset="0"/>
                <a:cs typeface="Times New Roman" panose="02020603050405020304" pitchFamily="18" charset="0"/>
              </a:rPr>
              <a:t>. It's where </a:t>
            </a:r>
            <a:r>
              <a:rPr lang="en-US" sz="2000" u="sng" dirty="0">
                <a:solidFill>
                  <a:srgbClr val="002060"/>
                </a:solidFill>
                <a:latin typeface="Times New Roman" panose="02020603050405020304" pitchFamily="18" charset="0"/>
                <a:cs typeface="Times New Roman" panose="02020603050405020304" pitchFamily="18" charset="0"/>
              </a:rPr>
              <a:t>you identify and eliminate waste.</a:t>
            </a:r>
            <a:endParaRPr lang="en-US" sz="2000" dirty="0">
              <a:solidFill>
                <a:srgbClr val="002060"/>
              </a:solidFill>
              <a:latin typeface="Times New Roman" panose="02020603050405020304" pitchFamily="18" charset="0"/>
              <a:cs typeface="Times New Roman" panose="02020603050405020304" pitchFamily="18" charset="0"/>
            </a:endParaRPr>
          </a:p>
          <a:p>
            <a:pPr marL="228600" lvl="0" indent="-101600" algn="just" rtl="0">
              <a:lnSpc>
                <a:spcPct val="120000"/>
              </a:lnSpc>
              <a:spcBef>
                <a:spcPts val="1000"/>
              </a:spcBef>
              <a:spcAft>
                <a:spcPts val="0"/>
              </a:spcAft>
              <a:buSzPts val="2000"/>
              <a:buNone/>
            </a:pPr>
            <a:endParaRPr lang="en-US" sz="2000" dirty="0">
              <a:solidFill>
                <a:srgbClr val="002060"/>
              </a:solidFill>
              <a:latin typeface="Times New Roman" panose="02020603050405020304" pitchFamily="18" charset="0"/>
              <a:cs typeface="Times New Roman" panose="02020603050405020304" pitchFamily="18" charset="0"/>
            </a:endParaRPr>
          </a:p>
          <a:p>
            <a:pPr marL="228600" lvl="0" indent="-228600" algn="just" rtl="0">
              <a:lnSpc>
                <a:spcPct val="120000"/>
              </a:lnSpc>
              <a:spcBef>
                <a:spcPts val="1000"/>
              </a:spcBef>
              <a:spcAft>
                <a:spcPts val="0"/>
              </a:spcAft>
              <a:buSzPts val="2000"/>
              <a:buChar char="•"/>
            </a:pPr>
            <a:r>
              <a:rPr lang="en-US" sz="2000" dirty="0">
                <a:solidFill>
                  <a:srgbClr val="002060"/>
                </a:solidFill>
                <a:latin typeface="Times New Roman" panose="02020603050405020304" pitchFamily="18" charset="0"/>
                <a:cs typeface="Times New Roman" panose="02020603050405020304" pitchFamily="18" charset="0"/>
              </a:rPr>
              <a:t>Poor prioritization leads to project failure and, ultimately, missed business goals. </a:t>
            </a:r>
          </a:p>
          <a:p>
            <a:pPr marL="228600" lvl="0" indent="-228600" algn="just" rtl="0">
              <a:lnSpc>
                <a:spcPct val="120000"/>
              </a:lnSpc>
              <a:spcBef>
                <a:spcPts val="1000"/>
              </a:spcBef>
              <a:spcAft>
                <a:spcPts val="0"/>
              </a:spcAft>
              <a:buSzPts val="2000"/>
              <a:buChar char="•"/>
            </a:pPr>
            <a:r>
              <a:rPr lang="en-US" sz="2000" dirty="0">
                <a:solidFill>
                  <a:srgbClr val="002060"/>
                </a:solidFill>
                <a:latin typeface="Times New Roman" panose="02020603050405020304" pitchFamily="18" charset="0"/>
                <a:cs typeface="Times New Roman" panose="02020603050405020304" pitchFamily="18" charset="0"/>
              </a:rPr>
              <a:t>Done well, a good project prioritization process will allow the leader to strategically align resource allocation and decisions while delivering more successful projects.</a:t>
            </a:r>
            <a:endParaRPr lang="en-US" sz="2400" dirty="0">
              <a:solidFill>
                <a:srgbClr val="002060"/>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9" y="1019069"/>
            <a:ext cx="553151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What is a Project Prioritization?</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8064710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632805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lvl="0" indent="-228600" algn="just" rtl="0">
              <a:lnSpc>
                <a:spcPct val="120000"/>
              </a:lnSpc>
              <a:spcBef>
                <a:spcPts val="0"/>
              </a:spcBef>
              <a:spcAft>
                <a:spcPts val="0"/>
              </a:spcAft>
              <a:buSzPts val="2000"/>
              <a:buChar char="•"/>
            </a:pPr>
            <a:r>
              <a:rPr lang="en-US" sz="2000" dirty="0">
                <a:solidFill>
                  <a:srgbClr val="002060"/>
                </a:solidFill>
                <a:latin typeface="Times New Roman" panose="02020603050405020304" pitchFamily="18" charset="0"/>
                <a:cs typeface="Times New Roman" panose="02020603050405020304" pitchFamily="18" charset="0"/>
              </a:rPr>
              <a:t>Prioritization is a process where you work out which projects are the most important so that you can focus your resources on successfully delivering those value-added projects.</a:t>
            </a:r>
            <a:endParaRPr lang="en-US" sz="2400" dirty="0">
              <a:solidFill>
                <a:srgbClr val="002060"/>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50" y="1019069"/>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What is Prioritization?</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Google Shape;145;p5" descr="Image result for Prioritization">
            <a:extLst>
              <a:ext uri="{FF2B5EF4-FFF2-40B4-BE49-F238E27FC236}">
                <a16:creationId xmlns:a16="http://schemas.microsoft.com/office/drawing/2014/main" xmlns="" id="{E1299172-C710-17AC-F57F-B6C12553F2B5}"/>
              </a:ext>
            </a:extLst>
          </p:cNvPr>
          <p:cNvPicPr preferRelativeResize="0"/>
          <p:nvPr/>
        </p:nvPicPr>
        <p:blipFill rotWithShape="1">
          <a:blip r:embed="rId3">
            <a:alphaModFix/>
          </a:blip>
          <a:srcRect/>
          <a:stretch/>
        </p:blipFill>
        <p:spPr>
          <a:xfrm>
            <a:off x="7188175" y="3713956"/>
            <a:ext cx="4152900" cy="1968500"/>
          </a:xfrm>
          <a:prstGeom prst="rect">
            <a:avLst/>
          </a:prstGeom>
          <a:noFill/>
          <a:ln>
            <a:noFill/>
          </a:ln>
        </p:spPr>
      </p:pic>
    </p:spTree>
    <p:extLst>
      <p:ext uri="{BB962C8B-B14F-4D97-AF65-F5344CB8AC3E}">
        <p14:creationId xmlns:p14="http://schemas.microsoft.com/office/powerpoint/2010/main" val="2219935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9" y="1019069"/>
            <a:ext cx="4082859"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The Eisenhower Matrix</a:t>
            </a:r>
            <a:br>
              <a:rPr lang="en-US" sz="2800" b="1" dirty="0">
                <a:latin typeface="Times New Roman" panose="02020603050405020304" pitchFamily="18" charset="0"/>
                <a:cs typeface="Times New Roman" panose="02020603050405020304" pitchFamily="18" charset="0"/>
              </a:rPr>
            </a:b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Google Shape;154;p6">
            <a:extLst>
              <a:ext uri="{FF2B5EF4-FFF2-40B4-BE49-F238E27FC236}">
                <a16:creationId xmlns:a16="http://schemas.microsoft.com/office/drawing/2014/main" xmlns="" id="{FB68A8D6-73AB-803A-B147-F795832AEF83}"/>
              </a:ext>
            </a:extLst>
          </p:cNvPr>
          <p:cNvPicPr preferRelativeResize="0"/>
          <p:nvPr/>
        </p:nvPicPr>
        <p:blipFill rotWithShape="1">
          <a:blip r:embed="rId3">
            <a:alphaModFix/>
          </a:blip>
          <a:srcRect/>
          <a:stretch/>
        </p:blipFill>
        <p:spPr>
          <a:xfrm>
            <a:off x="3281083" y="1725668"/>
            <a:ext cx="5540188" cy="4113263"/>
          </a:xfrm>
          <a:prstGeom prst="rect">
            <a:avLst/>
          </a:prstGeom>
          <a:noFill/>
          <a:ln>
            <a:noFill/>
          </a:ln>
        </p:spPr>
      </p:pic>
    </p:spTree>
    <p:extLst>
      <p:ext uri="{BB962C8B-B14F-4D97-AF65-F5344CB8AC3E}">
        <p14:creationId xmlns:p14="http://schemas.microsoft.com/office/powerpoint/2010/main" val="7700802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kumimoji="0" lang="en-US" sz="28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sym typeface="Century Gothic"/>
              </a:rPr>
              <a:t>When thinking about prioritization it is important to address these six aspects: </a:t>
            </a:r>
          </a:p>
          <a:p>
            <a:endParaRPr kumimoji="0" lang="en-US" sz="28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sym typeface="Century Gothic"/>
            </a:endParaRPr>
          </a:p>
          <a:p>
            <a:pPr marL="0" marR="0" lvl="0" indent="0" algn="l" rtl="0">
              <a:spcBef>
                <a:spcPts val="0"/>
              </a:spcBef>
              <a:spcAft>
                <a:spcPts val="0"/>
              </a:spcAft>
              <a:buNone/>
            </a:pPr>
            <a:r>
              <a:rPr lang="en-US" sz="2000" b="1" dirty="0">
                <a:solidFill>
                  <a:srgbClr val="002060"/>
                </a:solidFill>
                <a:latin typeface="Times New Roman" panose="02020603050405020304" pitchFamily="18" charset="0"/>
                <a:ea typeface="Arimo"/>
                <a:cs typeface="Times New Roman" panose="02020603050405020304" pitchFamily="18" charset="0"/>
                <a:sym typeface="Arimo"/>
              </a:rPr>
              <a:t>1. Who wants the work to be done? </a:t>
            </a:r>
            <a:endParaRPr lang="en-US" sz="2000" b="1" dirty="0">
              <a:solidFill>
                <a:srgbClr val="002060"/>
              </a:solidFill>
              <a:latin typeface="Times New Roman" panose="02020603050405020304" pitchFamily="18" charset="0"/>
              <a:ea typeface="Century Gothic"/>
              <a:cs typeface="Times New Roman" panose="02020603050405020304" pitchFamily="18" charset="0"/>
              <a:sym typeface="Century Gothic"/>
            </a:endParaRPr>
          </a:p>
          <a:p>
            <a:pPr marL="0" marR="0" lvl="0" indent="0" algn="l" rtl="0">
              <a:spcBef>
                <a:spcPts val="0"/>
              </a:spcBef>
              <a:spcAft>
                <a:spcPts val="0"/>
              </a:spcAft>
              <a:buNone/>
            </a:pPr>
            <a:r>
              <a:rPr lang="en-US" sz="2000" b="1" dirty="0">
                <a:solidFill>
                  <a:srgbClr val="002060"/>
                </a:solidFill>
                <a:latin typeface="Times New Roman" panose="02020603050405020304" pitchFamily="18" charset="0"/>
                <a:ea typeface="Arimo"/>
                <a:cs typeface="Times New Roman" panose="02020603050405020304" pitchFamily="18" charset="0"/>
                <a:sym typeface="Arimo"/>
              </a:rPr>
              <a:t>2. When do they want the delivery of the work? </a:t>
            </a:r>
            <a:endParaRPr lang="en-US" sz="2000" b="1" dirty="0">
              <a:solidFill>
                <a:srgbClr val="002060"/>
              </a:solidFill>
              <a:latin typeface="Times New Roman" panose="02020603050405020304" pitchFamily="18" charset="0"/>
              <a:ea typeface="Century Gothic"/>
              <a:cs typeface="Times New Roman" panose="02020603050405020304" pitchFamily="18" charset="0"/>
              <a:sym typeface="Century Gothic"/>
            </a:endParaRPr>
          </a:p>
          <a:p>
            <a:pPr marL="0" marR="0" lvl="0" indent="0" algn="l" rtl="0">
              <a:spcBef>
                <a:spcPts val="0"/>
              </a:spcBef>
              <a:spcAft>
                <a:spcPts val="0"/>
              </a:spcAft>
              <a:buNone/>
            </a:pPr>
            <a:r>
              <a:rPr lang="en-US" sz="2000" b="1" dirty="0">
                <a:solidFill>
                  <a:srgbClr val="002060"/>
                </a:solidFill>
                <a:latin typeface="Times New Roman" panose="02020603050405020304" pitchFamily="18" charset="0"/>
                <a:ea typeface="Arimo"/>
                <a:cs typeface="Times New Roman" panose="02020603050405020304" pitchFamily="18" charset="0"/>
                <a:sym typeface="Arimo"/>
              </a:rPr>
              <a:t>3. Why does it fit there? </a:t>
            </a:r>
            <a:endParaRPr lang="en-US" sz="2000" b="1" dirty="0">
              <a:solidFill>
                <a:srgbClr val="002060"/>
              </a:solidFill>
              <a:latin typeface="Times New Roman" panose="02020603050405020304" pitchFamily="18" charset="0"/>
              <a:ea typeface="Century Gothic"/>
              <a:cs typeface="Times New Roman" panose="02020603050405020304" pitchFamily="18" charset="0"/>
              <a:sym typeface="Century Gothic"/>
            </a:endParaRPr>
          </a:p>
          <a:p>
            <a:pPr marL="0" marR="0" lvl="0" indent="0" algn="l" rtl="0">
              <a:spcBef>
                <a:spcPts val="0"/>
              </a:spcBef>
              <a:spcAft>
                <a:spcPts val="0"/>
              </a:spcAft>
              <a:buNone/>
            </a:pPr>
            <a:r>
              <a:rPr lang="en-US" sz="2000" b="1" dirty="0">
                <a:solidFill>
                  <a:srgbClr val="002060"/>
                </a:solidFill>
                <a:latin typeface="Times New Roman" panose="02020603050405020304" pitchFamily="18" charset="0"/>
                <a:ea typeface="Arimo"/>
                <a:cs typeface="Times New Roman" panose="02020603050405020304" pitchFamily="18" charset="0"/>
                <a:sym typeface="Arimo"/>
              </a:rPr>
              <a:t>4. What do they want to be done? </a:t>
            </a:r>
            <a:endParaRPr lang="en-US" sz="2000" b="1" dirty="0">
              <a:solidFill>
                <a:srgbClr val="002060"/>
              </a:solidFill>
              <a:latin typeface="Times New Roman" panose="02020603050405020304" pitchFamily="18" charset="0"/>
              <a:ea typeface="Century Gothic"/>
              <a:cs typeface="Times New Roman" panose="02020603050405020304" pitchFamily="18" charset="0"/>
              <a:sym typeface="Century Gothic"/>
            </a:endParaRPr>
          </a:p>
          <a:p>
            <a:pPr marL="0" marR="0" lvl="0" indent="0" algn="l" rtl="0">
              <a:spcBef>
                <a:spcPts val="0"/>
              </a:spcBef>
              <a:spcAft>
                <a:spcPts val="0"/>
              </a:spcAft>
              <a:buNone/>
            </a:pPr>
            <a:r>
              <a:rPr lang="en-US" sz="2000" b="1" dirty="0">
                <a:solidFill>
                  <a:srgbClr val="002060"/>
                </a:solidFill>
                <a:latin typeface="Times New Roman" panose="02020603050405020304" pitchFamily="18" charset="0"/>
                <a:ea typeface="Arimo"/>
                <a:cs typeface="Times New Roman" panose="02020603050405020304" pitchFamily="18" charset="0"/>
                <a:sym typeface="Arimo"/>
              </a:rPr>
              <a:t>5. Where does the work fit in the schedule? </a:t>
            </a:r>
            <a:endParaRPr lang="en-US" sz="2000" b="1" dirty="0">
              <a:solidFill>
                <a:srgbClr val="002060"/>
              </a:solidFill>
              <a:latin typeface="Times New Roman" panose="02020603050405020304" pitchFamily="18" charset="0"/>
              <a:ea typeface="Century Gothic"/>
              <a:cs typeface="Times New Roman" panose="02020603050405020304" pitchFamily="18" charset="0"/>
              <a:sym typeface="Century Gothic"/>
            </a:endParaRPr>
          </a:p>
          <a:p>
            <a:pPr marL="0" marR="0" lvl="0" indent="0" algn="l" rtl="0">
              <a:spcBef>
                <a:spcPts val="0"/>
              </a:spcBef>
              <a:spcAft>
                <a:spcPts val="0"/>
              </a:spcAft>
              <a:buNone/>
            </a:pPr>
            <a:r>
              <a:rPr lang="en-US" sz="2000" b="1" dirty="0">
                <a:solidFill>
                  <a:srgbClr val="002060"/>
                </a:solidFill>
                <a:latin typeface="Times New Roman" panose="02020603050405020304" pitchFamily="18" charset="0"/>
                <a:ea typeface="Arimo"/>
                <a:cs typeface="Times New Roman" panose="02020603050405020304" pitchFamily="18" charset="0"/>
                <a:sym typeface="Arimo"/>
              </a:rPr>
              <a:t>6. How will this work impact the deadlines for other work? </a:t>
            </a:r>
            <a:endParaRPr lang="en-US" sz="2000" b="1" dirty="0">
              <a:solidFill>
                <a:srgbClr val="002060"/>
              </a:solidFill>
              <a:latin typeface="Times New Roman" panose="02020603050405020304" pitchFamily="18" charset="0"/>
              <a:ea typeface="Century Gothic"/>
              <a:cs typeface="Times New Roman" panose="02020603050405020304" pitchFamily="18" charset="0"/>
              <a:sym typeface="Century Gothic"/>
            </a:endParaRPr>
          </a:p>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xmlns="" id="{2EEF6286-6658-97A2-1B09-E22D0F56DB68}"/>
              </a:ext>
            </a:extLst>
          </p:cNvPr>
          <p:cNvPicPr>
            <a:picLocks noChangeAspect="1"/>
          </p:cNvPicPr>
          <p:nvPr/>
        </p:nvPicPr>
        <p:blipFill>
          <a:blip r:embed="rId3"/>
          <a:stretch>
            <a:fillRect/>
          </a:stretch>
        </p:blipFill>
        <p:spPr>
          <a:xfrm>
            <a:off x="7316987" y="3106145"/>
            <a:ext cx="3023878" cy="2536156"/>
          </a:xfrm>
          <a:prstGeom prst="rect">
            <a:avLst/>
          </a:prstGeom>
        </p:spPr>
      </p:pic>
    </p:spTree>
    <p:extLst>
      <p:ext uri="{BB962C8B-B14F-4D97-AF65-F5344CB8AC3E}">
        <p14:creationId xmlns:p14="http://schemas.microsoft.com/office/powerpoint/2010/main" val="10589505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rgbClr val="002060"/>
                </a:solidFill>
                <a:latin typeface="Times New Roman" panose="02020603050405020304" pitchFamily="18" charset="0"/>
                <a:cs typeface="Times New Roman" panose="02020603050405020304" pitchFamily="18" charset="0"/>
              </a:rPr>
              <a:t>Think about that (to </a:t>
            </a:r>
            <a:r>
              <a:rPr lang="en-US" sz="2800" b="1" u="sng" dirty="0">
                <a:solidFill>
                  <a:srgbClr val="002060"/>
                </a:solidFill>
                <a:latin typeface="Times New Roman" panose="02020603050405020304" pitchFamily="18" charset="0"/>
                <a:cs typeface="Times New Roman" panose="02020603050405020304" pitchFamily="18" charset="0"/>
              </a:rPr>
              <a:t>Prioritize</a:t>
            </a:r>
            <a:r>
              <a:rPr lang="en-US" sz="2800" b="1" dirty="0">
                <a:solidFill>
                  <a:srgbClr val="002060"/>
                </a:solidFill>
                <a:latin typeface="Times New Roman" panose="02020603050405020304" pitchFamily="18" charset="0"/>
                <a:cs typeface="Times New Roman" panose="02020603050405020304" pitchFamily="18" charset="0"/>
              </a:rPr>
              <a:t> your project work):</a:t>
            </a:r>
          </a:p>
          <a:p>
            <a:endParaRPr lang="en-US" sz="2000" b="1" dirty="0">
              <a:solidFill>
                <a:srgbClr val="002060"/>
              </a:solidFill>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en-US" sz="2000" dirty="0">
                <a:solidFill>
                  <a:srgbClr val="002060"/>
                </a:solidFill>
                <a:latin typeface="Times New Roman" panose="02020603050405020304" pitchFamily="18" charset="0"/>
                <a:ea typeface="Arimo"/>
                <a:cs typeface="Times New Roman" panose="02020603050405020304" pitchFamily="18" charset="0"/>
                <a:sym typeface="Arimo"/>
              </a:rPr>
              <a:t>Grab your pen and paper and think about projects you need to prioritize their work.</a:t>
            </a:r>
          </a:p>
          <a:p>
            <a:pPr marL="285750" indent="-285750">
              <a:buFont typeface="Arial" panose="020B0604020202020204" pitchFamily="34" charset="0"/>
              <a:buChar char="•"/>
            </a:pPr>
            <a:endParaRPr lang="en-US" sz="2000" dirty="0">
              <a:solidFill>
                <a:srgbClr val="002060"/>
              </a:solidFill>
              <a:latin typeface="Times New Roman" panose="02020603050405020304" pitchFamily="18" charset="0"/>
              <a:ea typeface="Arimo"/>
              <a:cs typeface="Times New Roman" panose="02020603050405020304" pitchFamily="18" charset="0"/>
              <a:sym typeface="Arimo"/>
            </a:endParaRPr>
          </a:p>
          <a:p>
            <a:pPr marL="285750" indent="-285750">
              <a:buFont typeface="Arial" panose="020B0604020202020204" pitchFamily="34" charset="0"/>
              <a:buChar char="•"/>
            </a:pPr>
            <a:endParaRPr lang="en-US" sz="2000" dirty="0">
              <a:solidFill>
                <a:srgbClr val="002060"/>
              </a:solidFill>
              <a:latin typeface="Arimo"/>
              <a:ea typeface="Arimo"/>
              <a:cs typeface="Arimo"/>
              <a:sym typeface="Arimo"/>
            </a:endParaRPr>
          </a:p>
          <a:p>
            <a:pPr marL="285750" indent="-285750">
              <a:buFont typeface="Arial" panose="020B0604020202020204" pitchFamily="34" charset="0"/>
              <a:buChar char="•"/>
            </a:pPr>
            <a:endParaRPr lang="en-US" sz="2000" dirty="0">
              <a:solidFill>
                <a:srgbClr val="002060"/>
              </a:solidFill>
              <a:latin typeface="Arimo"/>
              <a:ea typeface="Arimo"/>
              <a:cs typeface="Arimo"/>
              <a:sym typeface="Arimo"/>
            </a:endParaRPr>
          </a:p>
          <a:p>
            <a:pPr marL="285750" indent="-285750">
              <a:buFont typeface="Arial" panose="020B0604020202020204" pitchFamily="34" charset="0"/>
              <a:buChar char="•"/>
            </a:pPr>
            <a:endParaRPr lang="en-US" sz="2000" dirty="0">
              <a:solidFill>
                <a:srgbClr val="002060"/>
              </a:solidFill>
              <a:latin typeface="Arimo"/>
              <a:ea typeface="Arimo"/>
              <a:cs typeface="Arimo"/>
              <a:sym typeface="Arimo"/>
            </a:endParaRPr>
          </a:p>
          <a:p>
            <a:pPr marL="285750" indent="-285750">
              <a:buFont typeface="Arial" panose="020B0604020202020204" pitchFamily="34" charset="0"/>
              <a:buChar char="•"/>
            </a:pPr>
            <a:endParaRPr lang="en-US" sz="2000" dirty="0">
              <a:solidFill>
                <a:srgbClr val="002060"/>
              </a:solidFill>
              <a:latin typeface="Arimo"/>
              <a:ea typeface="Arimo"/>
              <a:cs typeface="Arimo"/>
              <a:sym typeface="Arimo"/>
            </a:endParaRPr>
          </a:p>
          <a:p>
            <a:pPr marL="285750" indent="-285750">
              <a:buFont typeface="Arial" panose="020B0604020202020204" pitchFamily="34" charset="0"/>
              <a:buChar char="•"/>
            </a:pPr>
            <a:endParaRPr lang="en-US" sz="2000" dirty="0">
              <a:solidFill>
                <a:srgbClr val="002060"/>
              </a:solidFill>
              <a:latin typeface="Noto Sans Symbols"/>
              <a:ea typeface="Noto Sans Symbols"/>
              <a:cs typeface="Noto Sans Symbols"/>
              <a:sym typeface="Noto Sans Symbols"/>
            </a:endParaRPr>
          </a:p>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xmlns="" id="{82961200-7206-5BD4-2B71-0CCA2006DE9C}"/>
              </a:ext>
            </a:extLst>
          </p:cNvPr>
          <p:cNvPicPr>
            <a:picLocks noChangeAspect="1"/>
          </p:cNvPicPr>
          <p:nvPr/>
        </p:nvPicPr>
        <p:blipFill>
          <a:blip r:embed="rId3"/>
          <a:stretch>
            <a:fillRect/>
          </a:stretch>
        </p:blipFill>
        <p:spPr>
          <a:xfrm>
            <a:off x="3899990" y="3552733"/>
            <a:ext cx="3426249" cy="2286198"/>
          </a:xfrm>
          <a:prstGeom prst="rect">
            <a:avLst/>
          </a:prstGeom>
        </p:spPr>
      </p:pic>
    </p:spTree>
    <p:extLst>
      <p:ext uri="{BB962C8B-B14F-4D97-AF65-F5344CB8AC3E}">
        <p14:creationId xmlns:p14="http://schemas.microsoft.com/office/powerpoint/2010/main" val="34729570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lvl="0" indent="-228600" algn="l" rtl="0">
              <a:lnSpc>
                <a:spcPct val="120000"/>
              </a:lnSpc>
              <a:spcBef>
                <a:spcPts val="0"/>
              </a:spcBef>
              <a:spcAft>
                <a:spcPts val="0"/>
              </a:spcAft>
              <a:buSzPts val="2400"/>
              <a:buChar char="•"/>
            </a:pPr>
            <a:r>
              <a:rPr lang="en-US" b="1" dirty="0">
                <a:solidFill>
                  <a:srgbClr val="002060"/>
                </a:solidFill>
                <a:latin typeface="Times New Roman" panose="02020603050405020304" pitchFamily="18" charset="0"/>
                <a:cs typeface="Times New Roman" panose="02020603050405020304" pitchFamily="18" charset="0"/>
              </a:rPr>
              <a:t>Effort concentration:</a:t>
            </a:r>
            <a:endParaRPr lang="en-US" dirty="0">
              <a:solidFill>
                <a:srgbClr val="002060"/>
              </a:solidFill>
              <a:latin typeface="Times New Roman" panose="02020603050405020304" pitchFamily="18" charset="0"/>
              <a:cs typeface="Times New Roman" panose="02020603050405020304" pitchFamily="18" charset="0"/>
            </a:endParaRPr>
          </a:p>
          <a:p>
            <a:pPr marL="0" lvl="0" indent="0" algn="l" rtl="0">
              <a:lnSpc>
                <a:spcPct val="120000"/>
              </a:lnSpc>
              <a:spcBef>
                <a:spcPts val="1000"/>
              </a:spcBef>
              <a:spcAft>
                <a:spcPts val="0"/>
              </a:spcAft>
              <a:buSzPts val="2400"/>
              <a:buNone/>
            </a:pPr>
            <a:r>
              <a:rPr lang="en-US" dirty="0">
                <a:solidFill>
                  <a:srgbClr val="002060"/>
                </a:solidFill>
                <a:latin typeface="Times New Roman" panose="02020603050405020304" pitchFamily="18" charset="0"/>
                <a:cs typeface="Times New Roman" panose="02020603050405020304" pitchFamily="18" charset="0"/>
              </a:rPr>
              <a:t>Focus on time and resource.</a:t>
            </a:r>
          </a:p>
          <a:p>
            <a:pPr marL="228600" lvl="0" indent="-228600" algn="l" rtl="0">
              <a:lnSpc>
                <a:spcPct val="120000"/>
              </a:lnSpc>
              <a:spcBef>
                <a:spcPts val="1000"/>
              </a:spcBef>
              <a:spcAft>
                <a:spcPts val="0"/>
              </a:spcAft>
              <a:buSzPts val="2400"/>
              <a:buChar char="•"/>
            </a:pPr>
            <a:r>
              <a:rPr lang="en-US" b="1" dirty="0">
                <a:solidFill>
                  <a:srgbClr val="002060"/>
                </a:solidFill>
                <a:latin typeface="Times New Roman" panose="02020603050405020304" pitchFamily="18" charset="0"/>
                <a:cs typeface="Times New Roman" panose="02020603050405020304" pitchFamily="18" charset="0"/>
              </a:rPr>
              <a:t>Costs:</a:t>
            </a:r>
            <a:endParaRPr lang="en-US" dirty="0">
              <a:solidFill>
                <a:srgbClr val="002060"/>
              </a:solidFill>
              <a:latin typeface="Times New Roman" panose="02020603050405020304" pitchFamily="18" charset="0"/>
              <a:cs typeface="Times New Roman" panose="02020603050405020304" pitchFamily="18" charset="0"/>
            </a:endParaRPr>
          </a:p>
          <a:p>
            <a:pPr marL="0" lvl="0" indent="0" algn="l" rtl="0">
              <a:lnSpc>
                <a:spcPct val="120000"/>
              </a:lnSpc>
              <a:spcBef>
                <a:spcPts val="1000"/>
              </a:spcBef>
              <a:spcAft>
                <a:spcPts val="0"/>
              </a:spcAft>
              <a:buSzPts val="2400"/>
              <a:buNone/>
            </a:pPr>
            <a:r>
              <a:rPr lang="en-US" dirty="0">
                <a:solidFill>
                  <a:srgbClr val="002060"/>
                </a:solidFill>
                <a:latin typeface="Times New Roman" panose="02020603050405020304" pitchFamily="18" charset="0"/>
                <a:cs typeface="Times New Roman" panose="02020603050405020304" pitchFamily="18" charset="0"/>
              </a:rPr>
              <a:t>- The right investment in the adequate product/service. </a:t>
            </a:r>
          </a:p>
          <a:p>
            <a:pPr marL="0" lvl="0" indent="0" algn="l" rtl="0">
              <a:lnSpc>
                <a:spcPct val="120000"/>
              </a:lnSpc>
              <a:spcBef>
                <a:spcPts val="1000"/>
              </a:spcBef>
              <a:spcAft>
                <a:spcPts val="0"/>
              </a:spcAft>
              <a:buSzPts val="2400"/>
              <a:buNone/>
            </a:pPr>
            <a:r>
              <a:rPr lang="en-US" dirty="0">
                <a:solidFill>
                  <a:srgbClr val="002060"/>
                </a:solidFill>
                <a:latin typeface="Times New Roman" panose="02020603050405020304" pitchFamily="18" charset="0"/>
                <a:cs typeface="Times New Roman" panose="02020603050405020304" pitchFamily="18" charset="0"/>
              </a:rPr>
              <a:t> - Better financial management.</a:t>
            </a:r>
          </a:p>
          <a:p>
            <a:pPr marL="228600" lvl="0" indent="-228600" algn="l" rtl="0">
              <a:lnSpc>
                <a:spcPct val="120000"/>
              </a:lnSpc>
              <a:spcBef>
                <a:spcPts val="1000"/>
              </a:spcBef>
              <a:spcAft>
                <a:spcPts val="0"/>
              </a:spcAft>
              <a:buSzPts val="2400"/>
              <a:buChar char="•"/>
            </a:pPr>
            <a:r>
              <a:rPr lang="en-US" b="1" dirty="0">
                <a:solidFill>
                  <a:srgbClr val="002060"/>
                </a:solidFill>
                <a:latin typeface="Times New Roman" panose="02020603050405020304" pitchFamily="18" charset="0"/>
                <a:cs typeface="Times New Roman" panose="02020603050405020304" pitchFamily="18" charset="0"/>
              </a:rPr>
              <a:t>Strategy:</a:t>
            </a:r>
            <a:endParaRPr lang="en-US" dirty="0">
              <a:solidFill>
                <a:srgbClr val="002060"/>
              </a:solidFill>
              <a:latin typeface="Times New Roman" panose="02020603050405020304" pitchFamily="18" charset="0"/>
              <a:cs typeface="Times New Roman" panose="02020603050405020304" pitchFamily="18" charset="0"/>
            </a:endParaRPr>
          </a:p>
          <a:p>
            <a:pPr marL="0" lvl="0" indent="0" algn="l" rtl="0">
              <a:lnSpc>
                <a:spcPct val="120000"/>
              </a:lnSpc>
              <a:spcBef>
                <a:spcPts val="1000"/>
              </a:spcBef>
              <a:spcAft>
                <a:spcPts val="0"/>
              </a:spcAft>
              <a:buSzPts val="2400"/>
              <a:buNone/>
            </a:pPr>
            <a:r>
              <a:rPr lang="en-US" dirty="0">
                <a:solidFill>
                  <a:srgbClr val="002060"/>
                </a:solidFill>
                <a:latin typeface="Times New Roman" panose="02020603050405020304" pitchFamily="18" charset="0"/>
                <a:cs typeface="Times New Roman" panose="02020603050405020304" pitchFamily="18" charset="0"/>
              </a:rPr>
              <a:t>- Direct link to the strategic plan.</a:t>
            </a:r>
          </a:p>
          <a:p>
            <a:pPr marL="0" lvl="0" indent="0" algn="l" rtl="0">
              <a:lnSpc>
                <a:spcPct val="120000"/>
              </a:lnSpc>
              <a:spcBef>
                <a:spcPts val="1000"/>
              </a:spcBef>
              <a:spcAft>
                <a:spcPts val="0"/>
              </a:spcAft>
              <a:buSzPts val="2400"/>
              <a:buNone/>
            </a:pPr>
            <a:r>
              <a:rPr lang="en-US" dirty="0">
                <a:solidFill>
                  <a:srgbClr val="002060"/>
                </a:solidFill>
                <a:latin typeface="Times New Roman" panose="02020603050405020304" pitchFamily="18" charset="0"/>
                <a:cs typeface="Times New Roman" panose="02020603050405020304" pitchFamily="18" charset="0"/>
              </a:rPr>
              <a:t>- Increase in strategic alignment (business objective). </a:t>
            </a: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9" y="1019069"/>
            <a:ext cx="575754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Reasons to Prioritize a Project</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8339785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rtl="0">
              <a:spcBef>
                <a:spcPts val="0"/>
              </a:spcBef>
              <a:spcAft>
                <a:spcPts val="0"/>
              </a:spcAft>
              <a:buNone/>
            </a:pPr>
            <a:r>
              <a:rPr lang="en-US" sz="2000" b="1" dirty="0">
                <a:solidFill>
                  <a:srgbClr val="002060"/>
                </a:solidFill>
                <a:latin typeface="Times New Roman" panose="02020603050405020304" pitchFamily="18" charset="0"/>
                <a:ea typeface="Arial"/>
                <a:cs typeface="Times New Roman" panose="02020603050405020304" pitchFamily="18" charset="0"/>
                <a:sym typeface="Arial"/>
              </a:rPr>
              <a:t>What are the strategic initiatives today, this year and next year? </a:t>
            </a:r>
            <a:endParaRPr lang="en-US" sz="2000" dirty="0">
              <a:solidFill>
                <a:srgbClr val="002060"/>
              </a:solidFill>
              <a:latin typeface="Times New Roman" panose="02020603050405020304" pitchFamily="18" charset="0"/>
              <a:cs typeface="Times New Roman" panose="02020603050405020304" pitchFamily="18" charset="0"/>
            </a:endParaRPr>
          </a:p>
          <a:p>
            <a:pPr marL="0" marR="0" lvl="0" indent="0" algn="l" rtl="0">
              <a:spcBef>
                <a:spcPts val="0"/>
              </a:spcBef>
              <a:spcAft>
                <a:spcPts val="0"/>
              </a:spcAft>
              <a:buNone/>
            </a:pPr>
            <a:endParaRPr lang="en-US" sz="2000" dirty="0">
              <a:solidFill>
                <a:srgbClr val="002060"/>
              </a:solidFill>
              <a:latin typeface="Times New Roman" panose="02020603050405020304" pitchFamily="18" charset="0"/>
              <a:ea typeface="Arial"/>
              <a:cs typeface="Times New Roman" panose="02020603050405020304" pitchFamily="18" charset="0"/>
              <a:sym typeface="Arial"/>
            </a:endParaRPr>
          </a:p>
          <a:p>
            <a:pPr marL="0" marR="0" lvl="0" indent="0" algn="l" rtl="0">
              <a:spcBef>
                <a:spcPts val="0"/>
              </a:spcBef>
              <a:spcAft>
                <a:spcPts val="0"/>
              </a:spcAft>
              <a:buNone/>
            </a:pPr>
            <a:r>
              <a:rPr lang="en-US" sz="2000" b="1" dirty="0">
                <a:solidFill>
                  <a:srgbClr val="002060"/>
                </a:solidFill>
                <a:latin typeface="Times New Roman" panose="02020603050405020304" pitchFamily="18" charset="0"/>
                <a:ea typeface="Century Gothic"/>
                <a:cs typeface="Times New Roman" panose="02020603050405020304" pitchFamily="18" charset="0"/>
                <a:sym typeface="Century Gothic"/>
              </a:rPr>
              <a:t>- Smart leaders </a:t>
            </a:r>
            <a:r>
              <a:rPr lang="en-US" sz="2000" dirty="0">
                <a:solidFill>
                  <a:srgbClr val="002060"/>
                </a:solidFill>
                <a:latin typeface="Times New Roman" panose="02020603050405020304" pitchFamily="18" charset="0"/>
                <a:ea typeface="Century Gothic"/>
                <a:cs typeface="Times New Roman" panose="02020603050405020304" pitchFamily="18" charset="0"/>
                <a:sym typeface="Century Gothic"/>
              </a:rPr>
              <a:t>understand that their job requires, choosing what </a:t>
            </a:r>
            <a:r>
              <a:rPr lang="en-US" sz="2000" i="1" dirty="0">
                <a:solidFill>
                  <a:srgbClr val="002060"/>
                </a:solidFill>
                <a:latin typeface="Times New Roman" panose="02020603050405020304" pitchFamily="18" charset="0"/>
                <a:ea typeface="Century Gothic"/>
                <a:cs typeface="Times New Roman" panose="02020603050405020304" pitchFamily="18" charset="0"/>
                <a:sym typeface="Century Gothic"/>
              </a:rPr>
              <a:t>not</a:t>
            </a:r>
            <a:r>
              <a:rPr lang="en-US" sz="2000" dirty="0">
                <a:solidFill>
                  <a:srgbClr val="002060"/>
                </a:solidFill>
                <a:latin typeface="Times New Roman" panose="02020603050405020304" pitchFamily="18" charset="0"/>
                <a:ea typeface="Century Gothic"/>
                <a:cs typeface="Times New Roman" panose="02020603050405020304" pitchFamily="18" charset="0"/>
                <a:sym typeface="Century Gothic"/>
              </a:rPr>
              <a:t> to do as much as what </a:t>
            </a:r>
            <a:r>
              <a:rPr lang="en-US" sz="2000" i="1" dirty="0">
                <a:solidFill>
                  <a:srgbClr val="002060"/>
                </a:solidFill>
                <a:latin typeface="Times New Roman" panose="02020603050405020304" pitchFamily="18" charset="0"/>
                <a:ea typeface="Century Gothic"/>
                <a:cs typeface="Times New Roman" panose="02020603050405020304" pitchFamily="18" charset="0"/>
                <a:sym typeface="Century Gothic"/>
              </a:rPr>
              <a:t>to</a:t>
            </a:r>
            <a:r>
              <a:rPr lang="en-US" sz="2000" dirty="0">
                <a:solidFill>
                  <a:srgbClr val="002060"/>
                </a:solidFill>
                <a:latin typeface="Times New Roman" panose="02020603050405020304" pitchFamily="18" charset="0"/>
                <a:ea typeface="Century Gothic"/>
                <a:cs typeface="Times New Roman" panose="02020603050405020304" pitchFamily="18" charset="0"/>
                <a:sym typeface="Century Gothic"/>
              </a:rPr>
              <a:t> do.</a:t>
            </a:r>
            <a:endParaRPr lang="en-US" sz="2000" dirty="0">
              <a:solidFill>
                <a:srgbClr val="002060"/>
              </a:solidFill>
              <a:latin typeface="Times New Roman" panose="02020603050405020304" pitchFamily="18" charset="0"/>
              <a:cs typeface="Times New Roman" panose="02020603050405020304" pitchFamily="18" charset="0"/>
            </a:endParaRPr>
          </a:p>
          <a:p>
            <a:pPr marL="0" marR="0" lvl="0" indent="0" algn="l" rtl="0">
              <a:spcBef>
                <a:spcPts val="0"/>
              </a:spcBef>
              <a:spcAft>
                <a:spcPts val="0"/>
              </a:spcAft>
              <a:buNone/>
            </a:pPr>
            <a:endParaRPr lang="en-US" sz="2000" dirty="0">
              <a:solidFill>
                <a:srgbClr val="002060"/>
              </a:solidFill>
              <a:latin typeface="Times New Roman" panose="02020603050405020304" pitchFamily="18" charset="0"/>
              <a:ea typeface="Century Gothic"/>
              <a:cs typeface="Times New Roman" panose="02020603050405020304" pitchFamily="18" charset="0"/>
              <a:sym typeface="Century Gothic"/>
            </a:endParaRPr>
          </a:p>
          <a:p>
            <a:pPr marL="0" marR="0" lvl="0" indent="0" algn="l" rtl="0">
              <a:spcBef>
                <a:spcPts val="0"/>
              </a:spcBef>
              <a:spcAft>
                <a:spcPts val="0"/>
              </a:spcAft>
              <a:buNone/>
            </a:pPr>
            <a:r>
              <a:rPr lang="en-US" sz="2000" dirty="0">
                <a:solidFill>
                  <a:srgbClr val="002060"/>
                </a:solidFill>
                <a:latin typeface="Times New Roman" panose="02020603050405020304" pitchFamily="18" charset="0"/>
                <a:ea typeface="Century Gothic"/>
                <a:cs typeface="Times New Roman" panose="02020603050405020304" pitchFamily="18" charset="0"/>
                <a:sym typeface="Century Gothic"/>
              </a:rPr>
              <a:t>- leaders often turn to rank ordering their priorities; it is natural and easy to make a list.</a:t>
            </a:r>
            <a:endParaRPr lang="en-US" sz="2000" dirty="0">
              <a:solidFill>
                <a:srgbClr val="002060"/>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50" y="1019069"/>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Leadership Priorities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9567891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buFont typeface="Arial" panose="020B0604020202020204" pitchFamily="34" charset="0"/>
              <a:buChar char="•"/>
            </a:pPr>
            <a:r>
              <a:rPr lang="en-US" sz="2000" dirty="0">
                <a:solidFill>
                  <a:srgbClr val="002060"/>
                </a:solidFill>
                <a:latin typeface="Times New Roman" panose="02020603050405020304" pitchFamily="18" charset="0"/>
                <a:cs typeface="Times New Roman" panose="02020603050405020304" pitchFamily="18" charset="0"/>
              </a:rPr>
              <a:t>Three interdependent variables that are essential for project prioritization:</a:t>
            </a:r>
          </a:p>
          <a:p>
            <a:endParaRPr lang="en-US" sz="2000" dirty="0">
              <a:solidFill>
                <a:srgbClr val="002060"/>
              </a:solidFill>
              <a:latin typeface="Times New Roman" panose="02020603050405020304" pitchFamily="18" charset="0"/>
              <a:cs typeface="Times New Roman" panose="02020603050405020304" pitchFamily="18" charset="0"/>
            </a:endParaRPr>
          </a:p>
          <a:p>
            <a:pPr algn="ctr"/>
            <a:endParaRPr lang="en-US" dirty="0">
              <a:solidFill>
                <a:srgbClr val="002060"/>
              </a:solidFill>
            </a:endParaRPr>
          </a:p>
          <a:p>
            <a:pPr algn="ctr"/>
            <a:endParaRPr lang="en-US" dirty="0">
              <a:solidFill>
                <a:srgbClr val="002060"/>
              </a:solidFill>
            </a:endParaRPr>
          </a:p>
          <a:p>
            <a:pPr algn="ctr"/>
            <a:endParaRPr lang="en-US" dirty="0">
              <a:solidFill>
                <a:srgbClr val="002060"/>
              </a:solidFill>
            </a:endParaRPr>
          </a:p>
          <a:p>
            <a:pPr algn="ctr"/>
            <a:endParaRPr lang="en-US" dirty="0">
              <a:solidFill>
                <a:srgbClr val="002060"/>
              </a:solidFill>
            </a:endParaRPr>
          </a:p>
          <a:p>
            <a:pPr algn="ctr"/>
            <a:endParaRPr lang="en-US" dirty="0">
              <a:solidFill>
                <a:srgbClr val="002060"/>
              </a:solidFill>
            </a:endParaRPr>
          </a:p>
          <a:p>
            <a:pPr algn="ctr"/>
            <a:endParaRPr lang="en-US" dirty="0">
              <a:solidFill>
                <a:srgbClr val="002060"/>
              </a:solidFill>
            </a:endParaRPr>
          </a:p>
          <a:p>
            <a:pPr algn="ctr"/>
            <a:endParaRPr lang="en-US" dirty="0">
              <a:solidFill>
                <a:srgbClr val="002060"/>
              </a:solidFill>
            </a:endParaRPr>
          </a:p>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grpSp>
        <p:nvGrpSpPr>
          <p:cNvPr id="11" name="Google Shape;202;p11">
            <a:extLst>
              <a:ext uri="{FF2B5EF4-FFF2-40B4-BE49-F238E27FC236}">
                <a16:creationId xmlns:a16="http://schemas.microsoft.com/office/drawing/2014/main" xmlns="" id="{E4B1AA90-AD6A-02E4-780F-24FC44B41F03}"/>
              </a:ext>
            </a:extLst>
          </p:cNvPr>
          <p:cNvGrpSpPr/>
          <p:nvPr/>
        </p:nvGrpSpPr>
        <p:grpSpPr>
          <a:xfrm>
            <a:off x="2958957" y="3308279"/>
            <a:ext cx="4998418" cy="2530652"/>
            <a:chOff x="262862" y="4"/>
            <a:chExt cx="5288448" cy="3139840"/>
          </a:xfrm>
        </p:grpSpPr>
        <p:sp>
          <p:nvSpPr>
            <p:cNvPr id="12" name="Google Shape;203;p11">
              <a:extLst>
                <a:ext uri="{FF2B5EF4-FFF2-40B4-BE49-F238E27FC236}">
                  <a16:creationId xmlns:a16="http://schemas.microsoft.com/office/drawing/2014/main" xmlns="" id="{C8641470-5BDD-F33F-76A2-31DA7AD47AAC}"/>
                </a:ext>
              </a:extLst>
            </p:cNvPr>
            <p:cNvSpPr/>
            <p:nvPr/>
          </p:nvSpPr>
          <p:spPr>
            <a:xfrm>
              <a:off x="262862" y="4"/>
              <a:ext cx="2414893" cy="1448936"/>
            </a:xfrm>
            <a:prstGeom prst="rect">
              <a:avLst/>
            </a:prstGeom>
            <a:gradFill>
              <a:gsLst>
                <a:gs pos="0">
                  <a:srgbClr val="278A86"/>
                </a:gs>
                <a:gs pos="69000">
                  <a:srgbClr val="007A78"/>
                </a:gs>
                <a:gs pos="100000">
                  <a:srgbClr val="007471"/>
                </a:gs>
              </a:gsLst>
              <a:lin ang="5400000" scaled="0"/>
            </a:gradFill>
            <a:ln>
              <a:noFill/>
            </a:ln>
          </p:spPr>
          <p:txBody>
            <a:bodyPr spcFirstLastPara="1" wrap="square" lIns="91425" tIns="91425" rIns="91425" bIns="91425" anchor="ctr" anchorCtr="0">
              <a:noAutofit/>
            </a:bodyPr>
            <a:lstStyle/>
            <a:p>
              <a:pPr>
                <a:buClr>
                  <a:srgbClr val="000000"/>
                </a:buClr>
                <a:buFont typeface="Arial"/>
                <a:buNone/>
              </a:pPr>
              <a:endParaRPr sz="1400" kern="0">
                <a:solidFill>
                  <a:srgbClr val="000000"/>
                </a:solidFill>
                <a:latin typeface="Arial"/>
                <a:cs typeface="Arial"/>
                <a:sym typeface="Arial"/>
              </a:endParaRPr>
            </a:p>
          </p:txBody>
        </p:sp>
        <p:sp>
          <p:nvSpPr>
            <p:cNvPr id="13" name="Google Shape;204;p11">
              <a:extLst>
                <a:ext uri="{FF2B5EF4-FFF2-40B4-BE49-F238E27FC236}">
                  <a16:creationId xmlns:a16="http://schemas.microsoft.com/office/drawing/2014/main" xmlns="" id="{DE17CF87-2C15-B0C8-9412-956E7700F082}"/>
                </a:ext>
              </a:extLst>
            </p:cNvPr>
            <p:cNvSpPr txBox="1"/>
            <p:nvPr/>
          </p:nvSpPr>
          <p:spPr>
            <a:xfrm>
              <a:off x="262862" y="4"/>
              <a:ext cx="2414893" cy="1448936"/>
            </a:xfrm>
            <a:prstGeom prst="rect">
              <a:avLst/>
            </a:prstGeom>
            <a:noFill/>
            <a:ln>
              <a:noFill/>
            </a:ln>
          </p:spPr>
          <p:txBody>
            <a:bodyPr spcFirstLastPara="1" wrap="square" lIns="129525" tIns="129525" rIns="129525" bIns="129525" anchor="ctr" anchorCtr="0">
              <a:noAutofit/>
            </a:bodyPr>
            <a:lstStyle/>
            <a:p>
              <a:pPr algn="ctr">
                <a:lnSpc>
                  <a:spcPct val="90000"/>
                </a:lnSpc>
                <a:buClr>
                  <a:srgbClr val="FFFFFF"/>
                </a:buClr>
                <a:buSzPts val="3400"/>
                <a:buFont typeface="Century Gothic"/>
                <a:buNone/>
              </a:pPr>
              <a:r>
                <a:rPr lang="en-US" sz="3400" kern="0" dirty="0">
                  <a:solidFill>
                    <a:srgbClr val="FFFFFF"/>
                  </a:solidFill>
                  <a:latin typeface="Century Gothic"/>
                  <a:ea typeface="Century Gothic"/>
                  <a:cs typeface="Century Gothic"/>
                  <a:sym typeface="Century Gothic"/>
                </a:rPr>
                <a:t>Timing</a:t>
              </a:r>
              <a:endParaRPr sz="1400" kern="0" dirty="0">
                <a:solidFill>
                  <a:srgbClr val="000000"/>
                </a:solidFill>
                <a:latin typeface="Arial"/>
                <a:cs typeface="Arial"/>
                <a:sym typeface="Arial"/>
              </a:endParaRPr>
            </a:p>
          </p:txBody>
        </p:sp>
        <p:sp>
          <p:nvSpPr>
            <p:cNvPr id="14" name="Google Shape;205;p11">
              <a:extLst>
                <a:ext uri="{FF2B5EF4-FFF2-40B4-BE49-F238E27FC236}">
                  <a16:creationId xmlns:a16="http://schemas.microsoft.com/office/drawing/2014/main" xmlns="" id="{563700A9-C013-F89B-A828-27C618ABACFB}"/>
                </a:ext>
              </a:extLst>
            </p:cNvPr>
            <p:cNvSpPr/>
            <p:nvPr/>
          </p:nvSpPr>
          <p:spPr>
            <a:xfrm>
              <a:off x="3136417" y="482"/>
              <a:ext cx="2414893" cy="1448936"/>
            </a:xfrm>
            <a:prstGeom prst="rect">
              <a:avLst/>
            </a:prstGeom>
            <a:gradFill>
              <a:gsLst>
                <a:gs pos="0">
                  <a:srgbClr val="29AB7D"/>
                </a:gs>
                <a:gs pos="69000">
                  <a:srgbClr val="009969"/>
                </a:gs>
                <a:gs pos="100000">
                  <a:srgbClr val="009164"/>
                </a:gs>
              </a:gsLst>
              <a:lin ang="5400000" scaled="0"/>
            </a:gradFill>
            <a:ln>
              <a:noFill/>
            </a:ln>
          </p:spPr>
          <p:txBody>
            <a:bodyPr spcFirstLastPara="1" wrap="square" lIns="91425" tIns="91425" rIns="91425" bIns="91425" anchor="ctr" anchorCtr="0">
              <a:noAutofit/>
            </a:bodyPr>
            <a:lstStyle/>
            <a:p>
              <a:pPr>
                <a:buClr>
                  <a:srgbClr val="000000"/>
                </a:buClr>
                <a:buFont typeface="Arial"/>
                <a:buNone/>
              </a:pPr>
              <a:endParaRPr sz="1400" kern="0">
                <a:solidFill>
                  <a:srgbClr val="000000"/>
                </a:solidFill>
                <a:latin typeface="Arial"/>
                <a:cs typeface="Arial"/>
                <a:sym typeface="Arial"/>
              </a:endParaRPr>
            </a:p>
          </p:txBody>
        </p:sp>
        <p:sp>
          <p:nvSpPr>
            <p:cNvPr id="15" name="Google Shape;206;p11">
              <a:extLst>
                <a:ext uri="{FF2B5EF4-FFF2-40B4-BE49-F238E27FC236}">
                  <a16:creationId xmlns:a16="http://schemas.microsoft.com/office/drawing/2014/main" xmlns="" id="{A802AFFA-A7A1-641B-060A-D167DD5074DF}"/>
                </a:ext>
              </a:extLst>
            </p:cNvPr>
            <p:cNvSpPr txBox="1"/>
            <p:nvPr/>
          </p:nvSpPr>
          <p:spPr>
            <a:xfrm>
              <a:off x="3136417" y="482"/>
              <a:ext cx="2414893" cy="1448936"/>
            </a:xfrm>
            <a:prstGeom prst="rect">
              <a:avLst/>
            </a:prstGeom>
            <a:noFill/>
            <a:ln>
              <a:noFill/>
            </a:ln>
          </p:spPr>
          <p:txBody>
            <a:bodyPr spcFirstLastPara="1" wrap="square" lIns="129525" tIns="129525" rIns="129525" bIns="129525" anchor="ctr" anchorCtr="0">
              <a:noAutofit/>
            </a:bodyPr>
            <a:lstStyle/>
            <a:p>
              <a:pPr algn="ctr">
                <a:lnSpc>
                  <a:spcPct val="90000"/>
                </a:lnSpc>
                <a:buClr>
                  <a:srgbClr val="FFFFFF"/>
                </a:buClr>
                <a:buSzPts val="3400"/>
                <a:buFont typeface="Century Gothic"/>
                <a:buNone/>
              </a:pPr>
              <a:r>
                <a:rPr lang="en-US" sz="3400" kern="0">
                  <a:solidFill>
                    <a:srgbClr val="FFFFFF"/>
                  </a:solidFill>
                  <a:latin typeface="Century Gothic"/>
                  <a:ea typeface="Century Gothic"/>
                  <a:cs typeface="Century Gothic"/>
                  <a:sym typeface="Century Gothic"/>
                </a:rPr>
                <a:t>Cost</a:t>
              </a:r>
              <a:endParaRPr sz="3400" kern="0">
                <a:solidFill>
                  <a:srgbClr val="FFFFFF"/>
                </a:solidFill>
                <a:latin typeface="Century Gothic"/>
                <a:ea typeface="Century Gothic"/>
                <a:cs typeface="Century Gothic"/>
                <a:sym typeface="Century Gothic"/>
              </a:endParaRPr>
            </a:p>
          </p:txBody>
        </p:sp>
        <p:sp>
          <p:nvSpPr>
            <p:cNvPr id="16" name="Google Shape;207;p11">
              <a:extLst>
                <a:ext uri="{FF2B5EF4-FFF2-40B4-BE49-F238E27FC236}">
                  <a16:creationId xmlns:a16="http://schemas.microsoft.com/office/drawing/2014/main" xmlns="" id="{1918D2C1-14E9-B3A0-BA32-B06021DE7AFF}"/>
                </a:ext>
              </a:extLst>
            </p:cNvPr>
            <p:cNvSpPr/>
            <p:nvPr/>
          </p:nvSpPr>
          <p:spPr>
            <a:xfrm>
              <a:off x="1808225" y="1690908"/>
              <a:ext cx="2414893" cy="1448936"/>
            </a:xfrm>
            <a:prstGeom prst="rect">
              <a:avLst/>
            </a:prstGeom>
            <a:gradFill>
              <a:gsLst>
                <a:gs pos="0">
                  <a:srgbClr val="33C569"/>
                </a:gs>
                <a:gs pos="69000">
                  <a:srgbClr val="10AE4F"/>
                </a:gs>
                <a:gs pos="100000">
                  <a:srgbClr val="0FA54B"/>
                </a:gs>
              </a:gsLst>
              <a:lin ang="5400000" scaled="0"/>
            </a:gradFill>
            <a:ln>
              <a:noFill/>
            </a:ln>
          </p:spPr>
          <p:txBody>
            <a:bodyPr spcFirstLastPara="1" wrap="square" lIns="91425" tIns="91425" rIns="91425" bIns="91425" anchor="ctr" anchorCtr="0">
              <a:noAutofit/>
            </a:bodyPr>
            <a:lstStyle/>
            <a:p>
              <a:pPr>
                <a:buClr>
                  <a:srgbClr val="000000"/>
                </a:buClr>
                <a:buFont typeface="Arial"/>
                <a:buNone/>
              </a:pPr>
              <a:endParaRPr sz="1400" kern="0">
                <a:solidFill>
                  <a:srgbClr val="000000"/>
                </a:solidFill>
                <a:latin typeface="Arial"/>
                <a:cs typeface="Arial"/>
                <a:sym typeface="Arial"/>
              </a:endParaRPr>
            </a:p>
          </p:txBody>
        </p:sp>
        <p:sp>
          <p:nvSpPr>
            <p:cNvPr id="17" name="Google Shape;208;p11">
              <a:extLst>
                <a:ext uri="{FF2B5EF4-FFF2-40B4-BE49-F238E27FC236}">
                  <a16:creationId xmlns:a16="http://schemas.microsoft.com/office/drawing/2014/main" xmlns="" id="{102500AD-1C02-639D-4C1E-A59FCB4FF709}"/>
                </a:ext>
              </a:extLst>
            </p:cNvPr>
            <p:cNvSpPr txBox="1"/>
            <p:nvPr/>
          </p:nvSpPr>
          <p:spPr>
            <a:xfrm>
              <a:off x="1808225" y="1690908"/>
              <a:ext cx="2563614" cy="1448936"/>
            </a:xfrm>
            <a:prstGeom prst="rect">
              <a:avLst/>
            </a:prstGeom>
            <a:noFill/>
            <a:ln>
              <a:noFill/>
            </a:ln>
          </p:spPr>
          <p:txBody>
            <a:bodyPr spcFirstLastPara="1" wrap="square" lIns="129525" tIns="129525" rIns="129525" bIns="129525" anchor="ctr" anchorCtr="0">
              <a:noAutofit/>
            </a:bodyPr>
            <a:lstStyle/>
            <a:p>
              <a:pPr algn="ctr">
                <a:lnSpc>
                  <a:spcPct val="90000"/>
                </a:lnSpc>
                <a:buClr>
                  <a:srgbClr val="FFFFFF"/>
                </a:buClr>
                <a:buSzPts val="3400"/>
                <a:buFont typeface="Century Gothic"/>
                <a:buNone/>
              </a:pPr>
              <a:r>
                <a:rPr lang="en-US" sz="3400" kern="0" dirty="0">
                  <a:solidFill>
                    <a:srgbClr val="FFFFFF"/>
                  </a:solidFill>
                  <a:latin typeface="Century Gothic"/>
                  <a:ea typeface="Century Gothic"/>
                  <a:cs typeface="Century Gothic"/>
                  <a:sym typeface="Century Gothic"/>
                </a:rPr>
                <a:t>Resources</a:t>
              </a:r>
              <a:endParaRPr sz="1400" kern="0" dirty="0">
                <a:solidFill>
                  <a:srgbClr val="000000"/>
                </a:solidFill>
                <a:latin typeface="Arial"/>
                <a:cs typeface="Arial"/>
                <a:sym typeface="Arial"/>
              </a:endParaRPr>
            </a:p>
          </p:txBody>
        </p:sp>
      </p:grpSp>
    </p:spTree>
    <p:extLst>
      <p:ext uri="{BB962C8B-B14F-4D97-AF65-F5344CB8AC3E}">
        <p14:creationId xmlns:p14="http://schemas.microsoft.com/office/powerpoint/2010/main" val="39756958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0" indent="0" algn="ctr" rtl="0">
              <a:lnSpc>
                <a:spcPct val="120000"/>
              </a:lnSpc>
              <a:spcBef>
                <a:spcPts val="1000"/>
              </a:spcBef>
              <a:spcAft>
                <a:spcPts val="0"/>
              </a:spcAft>
              <a:buSzPts val="2000"/>
              <a:buNone/>
            </a:pPr>
            <a:r>
              <a:rPr lang="en-US" sz="2400" dirty="0">
                <a:solidFill>
                  <a:srgbClr val="002060"/>
                </a:solidFill>
                <a:latin typeface="Times New Roman" panose="02020603050405020304" pitchFamily="18" charset="0"/>
                <a:cs typeface="Times New Roman" panose="02020603050405020304" pitchFamily="18" charset="0"/>
              </a:rPr>
              <a:t>Once a leader decides what </a:t>
            </a:r>
            <a:r>
              <a:rPr lang="en-US" sz="2400" b="1" dirty="0">
                <a:solidFill>
                  <a:srgbClr val="002060"/>
                </a:solidFill>
                <a:highlight>
                  <a:srgbClr val="F5FAA4"/>
                </a:highlight>
                <a:latin typeface="Times New Roman" panose="02020603050405020304" pitchFamily="18" charset="0"/>
                <a:cs typeface="Times New Roman" panose="02020603050405020304" pitchFamily="18" charset="0"/>
              </a:rPr>
              <a:t>resources</a:t>
            </a:r>
            <a:r>
              <a:rPr lang="en-US" sz="2400" b="1" dirty="0">
                <a:solidFill>
                  <a:srgbClr val="002060"/>
                </a:solidFill>
                <a:latin typeface="Times New Roman" panose="02020603050405020304" pitchFamily="18" charset="0"/>
                <a:cs typeface="Times New Roman" panose="02020603050405020304" pitchFamily="18" charset="0"/>
              </a:rPr>
              <a:t> </a:t>
            </a:r>
            <a:r>
              <a:rPr lang="en-US" sz="2400" dirty="0">
                <a:solidFill>
                  <a:srgbClr val="002060"/>
                </a:solidFill>
                <a:latin typeface="Times New Roman" panose="02020603050405020304" pitchFamily="18" charset="0"/>
                <a:cs typeface="Times New Roman" panose="02020603050405020304" pitchFamily="18" charset="0"/>
              </a:rPr>
              <a:t>will be allocated to achieve which </a:t>
            </a:r>
            <a:r>
              <a:rPr lang="en-US" sz="2400" b="1" dirty="0">
                <a:solidFill>
                  <a:srgbClr val="002060"/>
                </a:solidFill>
                <a:highlight>
                  <a:srgbClr val="F5FAA4"/>
                </a:highlight>
                <a:latin typeface="Times New Roman" panose="02020603050405020304" pitchFamily="18" charset="0"/>
                <a:cs typeface="Times New Roman" panose="02020603050405020304" pitchFamily="18" charset="0"/>
              </a:rPr>
              <a:t>objectives</a:t>
            </a:r>
            <a:r>
              <a:rPr lang="en-US" sz="2400" dirty="0">
                <a:solidFill>
                  <a:srgbClr val="002060"/>
                </a:solidFill>
                <a:latin typeface="Times New Roman" panose="02020603050405020304" pitchFamily="18" charset="0"/>
                <a:cs typeface="Times New Roman" panose="02020603050405020304" pitchFamily="18" charset="0"/>
              </a:rPr>
              <a:t> over what periods of </a:t>
            </a:r>
            <a:r>
              <a:rPr lang="en-US" sz="2400" b="1" dirty="0">
                <a:solidFill>
                  <a:srgbClr val="002060"/>
                </a:solidFill>
                <a:highlight>
                  <a:srgbClr val="F5FAA4"/>
                </a:highlight>
                <a:latin typeface="Times New Roman" panose="02020603050405020304" pitchFamily="18" charset="0"/>
                <a:cs typeface="Times New Roman" panose="02020603050405020304" pitchFamily="18" charset="0"/>
              </a:rPr>
              <a:t>time</a:t>
            </a:r>
            <a:r>
              <a:rPr lang="en-US" sz="2400" dirty="0">
                <a:solidFill>
                  <a:srgbClr val="002060"/>
                </a:solidFill>
                <a:latin typeface="Times New Roman" panose="02020603050405020304" pitchFamily="18" charset="0"/>
                <a:cs typeface="Times New Roman" panose="02020603050405020304" pitchFamily="18" charset="0"/>
              </a:rPr>
              <a:t>, he has no more need for ranking; he will be forced to acknowledging three kinds of priorities: </a:t>
            </a:r>
            <a:r>
              <a:rPr lang="en-US" sz="2400" b="1" dirty="0">
                <a:solidFill>
                  <a:srgbClr val="002060"/>
                </a:solidFill>
                <a:latin typeface="Times New Roman" panose="02020603050405020304" pitchFamily="18" charset="0"/>
                <a:cs typeface="Times New Roman" panose="02020603050405020304" pitchFamily="18" charset="0"/>
              </a:rPr>
              <a:t>critical, important, and desirable</a:t>
            </a:r>
            <a:r>
              <a:rPr lang="en-US" sz="2400" dirty="0">
                <a:solidFill>
                  <a:srgbClr val="002060"/>
                </a:solidFill>
                <a:latin typeface="Times New Roman" panose="02020603050405020304" pitchFamily="18" charset="0"/>
                <a:cs typeface="Times New Roman" panose="02020603050405020304" pitchFamily="18" charset="0"/>
              </a:rPr>
              <a:t>..</a:t>
            </a:r>
          </a:p>
          <a:p>
            <a:pPr marL="0" lvl="0" indent="0" algn="ctr" rtl="0">
              <a:lnSpc>
                <a:spcPct val="120000"/>
              </a:lnSpc>
              <a:spcBef>
                <a:spcPts val="1000"/>
              </a:spcBef>
              <a:spcAft>
                <a:spcPts val="0"/>
              </a:spcAft>
              <a:buSzPts val="2000"/>
              <a:buNone/>
            </a:pPr>
            <a:endParaRPr lang="en-US" sz="2400" dirty="0">
              <a:solidFill>
                <a:srgbClr val="002060"/>
              </a:solidFill>
              <a:latin typeface="Times New Roman" panose="02020603050405020304" pitchFamily="18" charset="0"/>
              <a:cs typeface="Times New Roman" panose="02020603050405020304" pitchFamily="18" charset="0"/>
            </a:endParaRPr>
          </a:p>
          <a:p>
            <a:pPr marL="0" lvl="0" indent="0" algn="ctr" rtl="0">
              <a:lnSpc>
                <a:spcPct val="120000"/>
              </a:lnSpc>
              <a:spcBef>
                <a:spcPts val="1000"/>
              </a:spcBef>
              <a:spcAft>
                <a:spcPts val="0"/>
              </a:spcAft>
              <a:buSzPts val="2000"/>
              <a:buNone/>
            </a:pPr>
            <a:endParaRPr lang="en-US" sz="2400" dirty="0">
              <a:solidFill>
                <a:srgbClr val="002060"/>
              </a:solidFill>
              <a:latin typeface="Times New Roman" panose="02020603050405020304" pitchFamily="18" charset="0"/>
              <a:cs typeface="Times New Roman" panose="02020603050405020304" pitchFamily="18" charset="0"/>
            </a:endParaRPr>
          </a:p>
          <a:p>
            <a:pPr marL="0" lvl="0" indent="0" algn="ctr" rtl="0">
              <a:lnSpc>
                <a:spcPct val="120000"/>
              </a:lnSpc>
              <a:spcBef>
                <a:spcPts val="1000"/>
              </a:spcBef>
              <a:spcAft>
                <a:spcPts val="0"/>
              </a:spcAft>
              <a:buSzPts val="2000"/>
              <a:buNone/>
            </a:pPr>
            <a:endParaRPr lang="en-US" sz="2400" dirty="0">
              <a:solidFill>
                <a:srgbClr val="00206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xmlns="" id="{36BE02B6-6C6B-7463-DD89-80EC0765BC18}"/>
              </a:ext>
            </a:extLst>
          </p:cNvPr>
          <p:cNvPicPr>
            <a:picLocks noChangeAspect="1"/>
          </p:cNvPicPr>
          <p:nvPr/>
        </p:nvPicPr>
        <p:blipFill>
          <a:blip r:embed="rId3"/>
          <a:stretch>
            <a:fillRect/>
          </a:stretch>
        </p:blipFill>
        <p:spPr>
          <a:xfrm>
            <a:off x="7540080" y="3870701"/>
            <a:ext cx="2865368" cy="1609483"/>
          </a:xfrm>
          <a:prstGeom prst="rect">
            <a:avLst/>
          </a:prstGeom>
        </p:spPr>
      </p:pic>
    </p:spTree>
    <p:extLst>
      <p:ext uri="{BB962C8B-B14F-4D97-AF65-F5344CB8AC3E}">
        <p14:creationId xmlns:p14="http://schemas.microsoft.com/office/powerpoint/2010/main" val="10056164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lvl="0" indent="-228600" algn="l" rtl="0">
              <a:lnSpc>
                <a:spcPct val="120000"/>
              </a:lnSpc>
              <a:spcBef>
                <a:spcPts val="0"/>
              </a:spcBef>
              <a:spcAft>
                <a:spcPts val="0"/>
              </a:spcAft>
              <a:buSzPts val="2000"/>
              <a:buChar char="•"/>
            </a:pPr>
            <a:r>
              <a:rPr lang="en-US" dirty="0">
                <a:solidFill>
                  <a:srgbClr val="002060"/>
                </a:solidFill>
                <a:latin typeface="Times New Roman" panose="02020603050405020304" pitchFamily="18" charset="0"/>
                <a:cs typeface="Times New Roman" panose="02020603050405020304" pitchFamily="18" charset="0"/>
              </a:rPr>
              <a:t>Before work can be completed, three basic steps must take place:</a:t>
            </a:r>
          </a:p>
          <a:p>
            <a:pPr marL="685800" lvl="1" indent="-228600" algn="l" rtl="0">
              <a:lnSpc>
                <a:spcPct val="120000"/>
              </a:lnSpc>
              <a:spcBef>
                <a:spcPts val="500"/>
              </a:spcBef>
              <a:spcAft>
                <a:spcPts val="0"/>
              </a:spcAft>
              <a:buSzPts val="1800"/>
              <a:buChar char="•"/>
            </a:pPr>
            <a:r>
              <a:rPr lang="en-US" b="1" dirty="0">
                <a:solidFill>
                  <a:srgbClr val="002060"/>
                </a:solidFill>
                <a:latin typeface="Times New Roman" panose="02020603050405020304" pitchFamily="18" charset="0"/>
                <a:cs typeface="Times New Roman" panose="02020603050405020304" pitchFamily="18" charset="0"/>
              </a:rPr>
              <a:t>Planning</a:t>
            </a:r>
            <a:r>
              <a:rPr lang="en-US" dirty="0">
                <a:solidFill>
                  <a:srgbClr val="002060"/>
                </a:solidFill>
                <a:latin typeface="Times New Roman" panose="02020603050405020304" pitchFamily="18" charset="0"/>
                <a:cs typeface="Times New Roman" panose="02020603050405020304" pitchFamily="18" charset="0"/>
              </a:rPr>
              <a:t> takes place early in the project, and determines objectives to be completed, resources available, etc.</a:t>
            </a:r>
          </a:p>
          <a:p>
            <a:pPr marL="685800" lvl="1" indent="-228600" algn="l" rtl="0">
              <a:lnSpc>
                <a:spcPct val="120000"/>
              </a:lnSpc>
              <a:spcBef>
                <a:spcPts val="500"/>
              </a:spcBef>
              <a:spcAft>
                <a:spcPts val="0"/>
              </a:spcAft>
              <a:buSzPts val="1800"/>
              <a:buChar char="•"/>
            </a:pPr>
            <a:r>
              <a:rPr lang="en-US" b="1" dirty="0">
                <a:solidFill>
                  <a:srgbClr val="002060"/>
                </a:solidFill>
                <a:latin typeface="Times New Roman" panose="02020603050405020304" pitchFamily="18" charset="0"/>
                <a:cs typeface="Times New Roman" panose="02020603050405020304" pitchFamily="18" charset="0"/>
              </a:rPr>
              <a:t>Estimating</a:t>
            </a:r>
            <a:r>
              <a:rPr lang="en-US" dirty="0">
                <a:solidFill>
                  <a:srgbClr val="002060"/>
                </a:solidFill>
                <a:latin typeface="Times New Roman" panose="02020603050405020304" pitchFamily="18" charset="0"/>
                <a:cs typeface="Times New Roman" panose="02020603050405020304" pitchFamily="18" charset="0"/>
              </a:rPr>
              <a:t> is the process of determining how long or how many resources each planned element will take</a:t>
            </a:r>
          </a:p>
          <a:p>
            <a:pPr marL="685800" lvl="1" indent="-228600" algn="l" rtl="0">
              <a:lnSpc>
                <a:spcPct val="120000"/>
              </a:lnSpc>
              <a:spcBef>
                <a:spcPts val="500"/>
              </a:spcBef>
              <a:spcAft>
                <a:spcPts val="0"/>
              </a:spcAft>
              <a:buSzPts val="1800"/>
              <a:buChar char="•"/>
            </a:pPr>
            <a:r>
              <a:rPr lang="en-US" b="1" dirty="0">
                <a:solidFill>
                  <a:srgbClr val="002060"/>
                </a:solidFill>
                <a:latin typeface="Times New Roman" panose="02020603050405020304" pitchFamily="18" charset="0"/>
                <a:cs typeface="Times New Roman" panose="02020603050405020304" pitchFamily="18" charset="0"/>
              </a:rPr>
              <a:t>Scheduling</a:t>
            </a:r>
            <a:r>
              <a:rPr lang="en-US" dirty="0">
                <a:solidFill>
                  <a:srgbClr val="002060"/>
                </a:solidFill>
                <a:latin typeface="Times New Roman" panose="02020603050405020304" pitchFamily="18" charset="0"/>
                <a:cs typeface="Times New Roman" panose="02020603050405020304" pitchFamily="18" charset="0"/>
              </a:rPr>
              <a:t> is the </a:t>
            </a:r>
            <a:r>
              <a:rPr lang="en-US" b="1" dirty="0">
                <a:solidFill>
                  <a:srgbClr val="002060"/>
                </a:solidFill>
                <a:highlight>
                  <a:srgbClr val="C0C0C0"/>
                </a:highlight>
                <a:latin typeface="Times New Roman" panose="02020603050405020304" pitchFamily="18" charset="0"/>
                <a:cs typeface="Times New Roman" panose="02020603050405020304" pitchFamily="18" charset="0"/>
              </a:rPr>
              <a:t>‘calendarization’ </a:t>
            </a:r>
            <a:r>
              <a:rPr lang="en-US" dirty="0">
                <a:solidFill>
                  <a:srgbClr val="002060"/>
                </a:solidFill>
                <a:latin typeface="Times New Roman" panose="02020603050405020304" pitchFamily="18" charset="0"/>
                <a:cs typeface="Times New Roman" panose="02020603050405020304" pitchFamily="18" charset="0"/>
              </a:rPr>
              <a:t>of estimated work</a:t>
            </a:r>
          </a:p>
          <a:p>
            <a:pPr marL="228600" lvl="0" indent="-228600" algn="l" rtl="0">
              <a:lnSpc>
                <a:spcPct val="120000"/>
              </a:lnSpc>
              <a:spcBef>
                <a:spcPts val="1000"/>
              </a:spcBef>
              <a:spcAft>
                <a:spcPts val="0"/>
              </a:spcAft>
              <a:buSzPts val="2000"/>
              <a:buChar char="•"/>
            </a:pPr>
            <a:r>
              <a:rPr lang="en-US" dirty="0">
                <a:solidFill>
                  <a:srgbClr val="002060"/>
                </a:solidFill>
                <a:latin typeface="Times New Roman" panose="02020603050405020304" pitchFamily="18" charset="0"/>
                <a:cs typeface="Times New Roman" panose="02020603050405020304" pitchFamily="18" charset="0"/>
              </a:rPr>
              <a:t>Once the work begins (</a:t>
            </a:r>
            <a:r>
              <a:rPr lang="en-US" i="1" dirty="0">
                <a:solidFill>
                  <a:srgbClr val="002060"/>
                </a:solidFill>
                <a:latin typeface="Times New Roman" panose="02020603050405020304" pitchFamily="18" charset="0"/>
                <a:cs typeface="Times New Roman" panose="02020603050405020304" pitchFamily="18" charset="0"/>
              </a:rPr>
              <a:t>execution</a:t>
            </a:r>
            <a:r>
              <a:rPr lang="en-US" dirty="0">
                <a:solidFill>
                  <a:srgbClr val="002060"/>
                </a:solidFill>
                <a:latin typeface="Times New Roman" panose="02020603050405020304" pitchFamily="18" charset="0"/>
                <a:cs typeface="Times New Roman" panose="02020603050405020304" pitchFamily="18" charset="0"/>
              </a:rPr>
              <a:t> of plans):</a:t>
            </a:r>
          </a:p>
          <a:p>
            <a:pPr marL="685800" lvl="1" indent="-228600" algn="l" rtl="0">
              <a:lnSpc>
                <a:spcPct val="120000"/>
              </a:lnSpc>
              <a:spcBef>
                <a:spcPts val="500"/>
              </a:spcBef>
              <a:spcAft>
                <a:spcPts val="0"/>
              </a:spcAft>
              <a:buSzPts val="1800"/>
              <a:buChar char="•"/>
            </a:pPr>
            <a:r>
              <a:rPr lang="en-US" b="1" dirty="0">
                <a:solidFill>
                  <a:srgbClr val="002060"/>
                </a:solidFill>
                <a:latin typeface="Times New Roman" panose="02020603050405020304" pitchFamily="18" charset="0"/>
                <a:cs typeface="Times New Roman" panose="02020603050405020304" pitchFamily="18" charset="0"/>
              </a:rPr>
              <a:t>Tracking</a:t>
            </a:r>
            <a:r>
              <a:rPr lang="en-US" dirty="0">
                <a:solidFill>
                  <a:srgbClr val="002060"/>
                </a:solidFill>
                <a:latin typeface="Times New Roman" panose="02020603050405020304" pitchFamily="18" charset="0"/>
                <a:cs typeface="Times New Roman" panose="02020603050405020304" pitchFamily="18" charset="0"/>
              </a:rPr>
              <a:t> must occur, comparing actual results with plans, estimates, and schedules</a:t>
            </a:r>
          </a:p>
          <a:p>
            <a:pPr marL="685800" lvl="1" indent="-228600" algn="l" rtl="0">
              <a:lnSpc>
                <a:spcPct val="120000"/>
              </a:lnSpc>
              <a:spcBef>
                <a:spcPts val="500"/>
              </a:spcBef>
              <a:spcAft>
                <a:spcPts val="0"/>
              </a:spcAft>
              <a:buSzPts val="1800"/>
              <a:buChar char="•"/>
            </a:pPr>
            <a:r>
              <a:rPr lang="en-US" dirty="0">
                <a:solidFill>
                  <a:srgbClr val="002060"/>
                </a:solidFill>
                <a:latin typeface="Times New Roman" panose="02020603050405020304" pitchFamily="18" charset="0"/>
                <a:cs typeface="Times New Roman" panose="02020603050405020304" pitchFamily="18" charset="0"/>
              </a:rPr>
              <a:t>If changes occur or results vary from plans, repeat the steps</a:t>
            </a: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9" y="1019069"/>
            <a:ext cx="6466463" cy="523220"/>
          </a:xfrm>
          <a:prstGeom prst="rect">
            <a:avLst/>
          </a:prstGeom>
          <a:noFill/>
        </p:spPr>
        <p:txBody>
          <a:bodyPr wrap="square" rtlCol="0">
            <a:spAutoFit/>
          </a:bodyPr>
          <a:lstStyle/>
          <a:p>
            <a:r>
              <a:rPr lang="en-US" sz="2800" b="1">
                <a:latin typeface="Times New Roman" panose="02020603050405020304" pitchFamily="18" charset="0"/>
                <a:cs typeface="Times New Roman" panose="02020603050405020304" pitchFamily="18" charset="0"/>
              </a:rPr>
              <a:t>Planning and Prioritizing Project Work</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6241963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8506172"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rgbClr val="002060"/>
                </a:solidFill>
                <a:latin typeface="Times New Roman" panose="02020603050405020304" pitchFamily="18" charset="0"/>
                <a:ea typeface="Century Gothic"/>
                <a:cs typeface="Times New Roman" panose="02020603050405020304" pitchFamily="18" charset="0"/>
                <a:sym typeface="Century Gothic"/>
              </a:rPr>
              <a:t>Is devising and maintaining a workable scheme to accomplish the business need via using  </a:t>
            </a:r>
            <a:r>
              <a:rPr lang="en-US" sz="2000" b="1" dirty="0">
                <a:solidFill>
                  <a:srgbClr val="002060"/>
                </a:solidFill>
                <a:latin typeface="Times New Roman" panose="02020603050405020304" pitchFamily="18" charset="0"/>
                <a:ea typeface="Century Gothic"/>
                <a:cs typeface="Times New Roman" panose="02020603050405020304" pitchFamily="18" charset="0"/>
                <a:sym typeface="Century Gothic"/>
              </a:rPr>
              <a:t>a formal, approved documents used to guide both project execution and project</a:t>
            </a:r>
            <a:endParaRPr lang="en-US" sz="2000" dirty="0">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50" y="1019069"/>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Planning Project Work</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Google Shape;239;p14">
            <a:extLst>
              <a:ext uri="{FF2B5EF4-FFF2-40B4-BE49-F238E27FC236}">
                <a16:creationId xmlns:a16="http://schemas.microsoft.com/office/drawing/2014/main" xmlns="" id="{0D7FB986-0F2E-87BB-1E37-02441CAA171A}"/>
              </a:ext>
            </a:extLst>
          </p:cNvPr>
          <p:cNvPicPr preferRelativeResize="0"/>
          <p:nvPr/>
        </p:nvPicPr>
        <p:blipFill rotWithShape="1">
          <a:blip r:embed="rId3">
            <a:alphaModFix/>
          </a:blip>
          <a:srcRect/>
          <a:stretch/>
        </p:blipFill>
        <p:spPr>
          <a:xfrm>
            <a:off x="9264625" y="1740414"/>
            <a:ext cx="1964886" cy="4260574"/>
          </a:xfrm>
          <a:prstGeom prst="rect">
            <a:avLst/>
          </a:prstGeom>
          <a:noFill/>
          <a:ln>
            <a:noFill/>
          </a:ln>
        </p:spPr>
      </p:pic>
    </p:spTree>
    <p:extLst>
      <p:ext uri="{BB962C8B-B14F-4D97-AF65-F5344CB8AC3E}">
        <p14:creationId xmlns:p14="http://schemas.microsoft.com/office/powerpoint/2010/main" val="3416530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lvl="0" indent="-228600" algn="just" rtl="0">
              <a:lnSpc>
                <a:spcPct val="120000"/>
              </a:lnSpc>
              <a:spcBef>
                <a:spcPts val="1000"/>
              </a:spcBef>
              <a:spcAft>
                <a:spcPts val="0"/>
              </a:spcAft>
              <a:buSzPts val="2000"/>
              <a:buChar char="•"/>
            </a:pPr>
            <a:r>
              <a:rPr lang="en-US" sz="2000" b="1" dirty="0">
                <a:solidFill>
                  <a:srgbClr val="002060"/>
                </a:solidFill>
                <a:latin typeface="Times New Roman" panose="02020603050405020304" pitchFamily="18" charset="0"/>
                <a:cs typeface="Times New Roman" panose="02020603050405020304" pitchFamily="18" charset="0"/>
              </a:rPr>
              <a:t>Interrelates all tasks on a common time scale like: </a:t>
            </a:r>
            <a:endParaRPr lang="en-US" sz="2400" b="1" dirty="0">
              <a:solidFill>
                <a:srgbClr val="002060"/>
              </a:solidFill>
              <a:latin typeface="Times New Roman" panose="02020603050405020304" pitchFamily="18" charset="0"/>
              <a:cs typeface="Times New Roman" panose="02020603050405020304" pitchFamily="18" charset="0"/>
            </a:endParaRPr>
          </a:p>
          <a:p>
            <a:pPr marL="0" lvl="0" indent="0" algn="just" rtl="0">
              <a:lnSpc>
                <a:spcPct val="120000"/>
              </a:lnSpc>
              <a:spcBef>
                <a:spcPts val="1000"/>
              </a:spcBef>
              <a:spcAft>
                <a:spcPts val="0"/>
              </a:spcAft>
              <a:buSzPts val="2000"/>
              <a:buNone/>
            </a:pPr>
            <a:r>
              <a:rPr lang="en-US" sz="2000" dirty="0">
                <a:solidFill>
                  <a:srgbClr val="002060"/>
                </a:solidFill>
                <a:latin typeface="Times New Roman" panose="02020603050405020304" pitchFamily="18" charset="0"/>
                <a:cs typeface="Times New Roman" panose="02020603050405020304" pitchFamily="18" charset="0"/>
              </a:rPr>
              <a:t>–  Names of the tasks and work packages listed in the WBS (work breakdown structure). </a:t>
            </a:r>
            <a:endParaRPr lang="en-US" sz="2400" dirty="0">
              <a:solidFill>
                <a:srgbClr val="002060"/>
              </a:solidFill>
              <a:latin typeface="Times New Roman" panose="02020603050405020304" pitchFamily="18" charset="0"/>
              <a:cs typeface="Times New Roman" panose="02020603050405020304" pitchFamily="18" charset="0"/>
            </a:endParaRPr>
          </a:p>
          <a:p>
            <a:pPr marL="0" lvl="0" indent="0" algn="just" rtl="0">
              <a:lnSpc>
                <a:spcPct val="120000"/>
              </a:lnSpc>
              <a:spcBef>
                <a:spcPts val="1000"/>
              </a:spcBef>
              <a:spcAft>
                <a:spcPts val="0"/>
              </a:spcAft>
              <a:buSzPts val="2000"/>
              <a:buNone/>
            </a:pPr>
            <a:r>
              <a:rPr lang="en-US" sz="2000" dirty="0">
                <a:solidFill>
                  <a:srgbClr val="002060"/>
                </a:solidFill>
                <a:latin typeface="Times New Roman" panose="02020603050405020304" pitchFamily="18" charset="0"/>
                <a:cs typeface="Times New Roman" panose="02020603050405020304" pitchFamily="18" charset="0"/>
              </a:rPr>
              <a:t>–  Names of the persons responsible for each task.</a:t>
            </a:r>
            <a:endParaRPr lang="en-US" sz="2400" dirty="0">
              <a:solidFill>
                <a:srgbClr val="002060"/>
              </a:solidFill>
              <a:latin typeface="Times New Roman" panose="02020603050405020304" pitchFamily="18" charset="0"/>
              <a:cs typeface="Times New Roman" panose="02020603050405020304" pitchFamily="18" charset="0"/>
            </a:endParaRPr>
          </a:p>
          <a:p>
            <a:pPr marL="0" lvl="0" indent="0" algn="just" rtl="0">
              <a:lnSpc>
                <a:spcPct val="120000"/>
              </a:lnSpc>
              <a:spcBef>
                <a:spcPts val="1000"/>
              </a:spcBef>
              <a:spcAft>
                <a:spcPts val="0"/>
              </a:spcAft>
              <a:buSzPts val="2000"/>
              <a:buNone/>
            </a:pPr>
            <a:r>
              <a:rPr lang="en-US" sz="2000" dirty="0">
                <a:solidFill>
                  <a:srgbClr val="002060"/>
                </a:solidFill>
                <a:latin typeface="Times New Roman" panose="02020603050405020304" pitchFamily="18" charset="0"/>
                <a:cs typeface="Times New Roman" panose="02020603050405020304" pitchFamily="18" charset="0"/>
              </a:rPr>
              <a:t>–  Expected duration of each task.</a:t>
            </a:r>
            <a:endParaRPr lang="en-US" sz="2400" dirty="0">
              <a:solidFill>
                <a:srgbClr val="002060"/>
              </a:solidFill>
              <a:latin typeface="Times New Roman" panose="02020603050405020304" pitchFamily="18" charset="0"/>
              <a:cs typeface="Times New Roman" panose="02020603050405020304" pitchFamily="18" charset="0"/>
            </a:endParaRPr>
          </a:p>
          <a:p>
            <a:pPr marL="0" lvl="0" indent="0" algn="just" rtl="0">
              <a:lnSpc>
                <a:spcPct val="120000"/>
              </a:lnSpc>
              <a:spcBef>
                <a:spcPts val="1000"/>
              </a:spcBef>
              <a:spcAft>
                <a:spcPts val="0"/>
              </a:spcAft>
              <a:buSzPts val="2000"/>
              <a:buNone/>
            </a:pPr>
            <a:r>
              <a:rPr lang="en-US" sz="2000" dirty="0">
                <a:solidFill>
                  <a:srgbClr val="002060"/>
                </a:solidFill>
                <a:latin typeface="Times New Roman" panose="02020603050405020304" pitchFamily="18" charset="0"/>
                <a:cs typeface="Times New Roman" panose="02020603050405020304" pitchFamily="18" charset="0"/>
              </a:rPr>
              <a:t>–  Due date of each task.</a:t>
            </a:r>
            <a:endParaRPr lang="en-US" sz="2400" dirty="0">
              <a:solidFill>
                <a:srgbClr val="002060"/>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50" y="1019069"/>
            <a:ext cx="607604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Elements of a Project Planning Work</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8485812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79" y="1685495"/>
            <a:ext cx="695477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b="1" dirty="0">
                <a:solidFill>
                  <a:schemeClr val="tx1"/>
                </a:solidFill>
                <a:latin typeface="Times New Roman" panose="02020603050405020304" pitchFamily="18" charset="0"/>
                <a:cs typeface="Times New Roman" panose="02020603050405020304" pitchFamily="18" charset="0"/>
              </a:rPr>
              <a:t>Why project leaders need to estimate the scope of work?</a:t>
            </a:r>
          </a:p>
          <a:p>
            <a:endParaRPr lang="en-US" sz="2000" b="1" dirty="0">
              <a:solidFill>
                <a:schemeClr val="tx1"/>
              </a:solidFill>
              <a:latin typeface="Times New Roman" panose="02020603050405020304" pitchFamily="18" charset="0"/>
              <a:cs typeface="Times New Roman" panose="02020603050405020304" pitchFamily="18" charset="0"/>
            </a:endParaRPr>
          </a:p>
          <a:p>
            <a:pPr marL="0" marR="0" lvl="0" indent="0" rtl="0">
              <a:spcBef>
                <a:spcPts val="0"/>
              </a:spcBef>
              <a:spcAft>
                <a:spcPts val="0"/>
              </a:spcAft>
              <a:buNone/>
            </a:pPr>
            <a:r>
              <a:rPr lang="en-US" sz="2000" b="1" dirty="0">
                <a:solidFill>
                  <a:srgbClr val="002060"/>
                </a:solidFill>
                <a:latin typeface="Times New Roman" panose="02020603050405020304" pitchFamily="18" charset="0"/>
                <a:ea typeface="Lato"/>
                <a:cs typeface="Times New Roman" panose="02020603050405020304" pitchFamily="18" charset="0"/>
                <a:sym typeface="Lato"/>
              </a:rPr>
              <a:t>Estimating a project’s scope of work </a:t>
            </a:r>
            <a:r>
              <a:rPr lang="en-US" sz="2000" dirty="0">
                <a:solidFill>
                  <a:srgbClr val="002060"/>
                </a:solidFill>
                <a:latin typeface="Times New Roman" panose="02020603050405020304" pitchFamily="18" charset="0"/>
                <a:ea typeface="Lato"/>
                <a:cs typeface="Times New Roman" panose="02020603050405020304" pitchFamily="18" charset="0"/>
                <a:sym typeface="Lato"/>
              </a:rPr>
              <a:t>means laying out what tasks, deliverables, and dependencies are all built into the project.</a:t>
            </a:r>
            <a:endParaRPr lang="en-US" sz="2000" dirty="0">
              <a:solidFill>
                <a:srgbClr val="002060"/>
              </a:solidFill>
              <a:latin typeface="Times New Roman" panose="02020603050405020304" pitchFamily="18" charset="0"/>
              <a:cs typeface="Times New Roman" panose="02020603050405020304" pitchFamily="18" charset="0"/>
            </a:endParaRPr>
          </a:p>
          <a:p>
            <a:pPr marL="0" marR="0" lvl="0" indent="0" rtl="0">
              <a:spcBef>
                <a:spcPts val="0"/>
              </a:spcBef>
              <a:spcAft>
                <a:spcPts val="0"/>
              </a:spcAft>
              <a:buNone/>
            </a:pPr>
            <a:r>
              <a:rPr lang="en-US" sz="2000" dirty="0">
                <a:solidFill>
                  <a:srgbClr val="002060"/>
                </a:solidFill>
                <a:latin typeface="Times New Roman" panose="02020603050405020304" pitchFamily="18" charset="0"/>
                <a:ea typeface="Lato"/>
                <a:cs typeface="Times New Roman" panose="02020603050405020304" pitchFamily="18" charset="0"/>
                <a:sym typeface="Lato"/>
              </a:rPr>
              <a:t>This covers all aspects of the project from technical development to catch-ups and calls. </a:t>
            </a:r>
            <a:endParaRPr lang="en-US" sz="2000" dirty="0">
              <a:solidFill>
                <a:srgbClr val="002060"/>
              </a:solidFill>
              <a:latin typeface="Times New Roman" panose="02020603050405020304" pitchFamily="18" charset="0"/>
              <a:cs typeface="Times New Roman" panose="02020603050405020304" pitchFamily="18" charset="0"/>
            </a:endParaRPr>
          </a:p>
          <a:p>
            <a:pPr marL="0" marR="0" lvl="0" indent="0" rtl="0">
              <a:spcBef>
                <a:spcPts val="0"/>
              </a:spcBef>
              <a:spcAft>
                <a:spcPts val="0"/>
              </a:spcAft>
              <a:buNone/>
            </a:pPr>
            <a:endParaRPr lang="en-US" sz="2000" dirty="0">
              <a:solidFill>
                <a:srgbClr val="002060"/>
              </a:solidFill>
              <a:latin typeface="Times New Roman" panose="02020603050405020304" pitchFamily="18" charset="0"/>
              <a:ea typeface="Lato"/>
              <a:cs typeface="Times New Roman" panose="02020603050405020304" pitchFamily="18" charset="0"/>
              <a:sym typeface="Lato"/>
            </a:endParaRPr>
          </a:p>
          <a:p>
            <a:pPr marL="0" marR="0" lvl="0" indent="0" rtl="0">
              <a:spcBef>
                <a:spcPts val="0"/>
              </a:spcBef>
              <a:spcAft>
                <a:spcPts val="0"/>
              </a:spcAft>
              <a:buNone/>
            </a:pPr>
            <a:r>
              <a:rPr lang="en-US" sz="2000" dirty="0">
                <a:solidFill>
                  <a:srgbClr val="002060"/>
                </a:solidFill>
                <a:latin typeface="Times New Roman" panose="02020603050405020304" pitchFamily="18" charset="0"/>
                <a:ea typeface="Lato"/>
                <a:cs typeface="Times New Roman" panose="02020603050405020304" pitchFamily="18" charset="0"/>
                <a:sym typeface="Lato"/>
              </a:rPr>
              <a:t>To be more accurate: estimating what the project will actually involve will help you better predict how much it will cost, how long it will take, and what potential roadblocks may slow things down.</a:t>
            </a:r>
            <a:endParaRPr lang="en-US" sz="2000" b="0" i="0" u="none" strike="noStrike" dirty="0">
              <a:solidFill>
                <a:srgbClr val="002060"/>
              </a:solidFill>
              <a:latin typeface="Times New Roman" panose="02020603050405020304" pitchFamily="18" charset="0"/>
              <a:ea typeface="Lato"/>
              <a:cs typeface="Times New Roman" panose="02020603050405020304" pitchFamily="18" charset="0"/>
              <a:sym typeface="Lato"/>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50" y="1019069"/>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Estimation Methods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Google Shape;266;p17" descr="The Art of IT Effort Estimation – renierbotha ltd">
            <a:extLst>
              <a:ext uri="{FF2B5EF4-FFF2-40B4-BE49-F238E27FC236}">
                <a16:creationId xmlns:a16="http://schemas.microsoft.com/office/drawing/2014/main" xmlns="" id="{4A3F16DF-BD8E-192B-F078-766A6731DC71}"/>
              </a:ext>
            </a:extLst>
          </p:cNvPr>
          <p:cNvPicPr preferRelativeResize="0"/>
          <p:nvPr/>
        </p:nvPicPr>
        <p:blipFill rotWithShape="1">
          <a:blip r:embed="rId3">
            <a:alphaModFix/>
          </a:blip>
          <a:srcRect/>
          <a:stretch/>
        </p:blipFill>
        <p:spPr>
          <a:xfrm>
            <a:off x="7680005" y="3274887"/>
            <a:ext cx="3894715" cy="2019300"/>
          </a:xfrm>
          <a:prstGeom prst="rect">
            <a:avLst/>
          </a:prstGeom>
          <a:noFill/>
          <a:ln>
            <a:noFill/>
          </a:ln>
        </p:spPr>
      </p:pic>
    </p:spTree>
    <p:extLst>
      <p:ext uri="{BB962C8B-B14F-4D97-AF65-F5344CB8AC3E}">
        <p14:creationId xmlns:p14="http://schemas.microsoft.com/office/powerpoint/2010/main" val="26529993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864734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rtl="1">
              <a:spcBef>
                <a:spcPts val="0"/>
              </a:spcBef>
              <a:spcAft>
                <a:spcPts val="0"/>
              </a:spcAft>
              <a:buNone/>
            </a:pPr>
            <a:r>
              <a:rPr lang="en-US" sz="2000" b="1" dirty="0">
                <a:solidFill>
                  <a:srgbClr val="002060"/>
                </a:solidFill>
                <a:latin typeface="Times New Roman" panose="02020603050405020304" pitchFamily="18" charset="0"/>
                <a:ea typeface="Lato"/>
                <a:cs typeface="Times New Roman" panose="02020603050405020304" pitchFamily="18" charset="0"/>
                <a:sym typeface="Lato"/>
              </a:rPr>
              <a:t>Project estimation means </a:t>
            </a:r>
            <a:r>
              <a:rPr lang="en-US" sz="2000" dirty="0">
                <a:solidFill>
                  <a:srgbClr val="002060"/>
                </a:solidFill>
                <a:latin typeface="Times New Roman" panose="02020603050405020304" pitchFamily="18" charset="0"/>
                <a:ea typeface="Lato"/>
                <a:cs typeface="Times New Roman" panose="02020603050405020304" pitchFamily="18" charset="0"/>
                <a:sym typeface="Lato"/>
              </a:rPr>
              <a:t>looking through all available data to propose the time, cost, and resources needed to complete a project.</a:t>
            </a:r>
            <a:endParaRPr lang="en-US" sz="1600" dirty="0">
              <a:solidFill>
                <a:srgbClr val="002060"/>
              </a:solidFill>
              <a:latin typeface="Times New Roman" panose="02020603050405020304" pitchFamily="18" charset="0"/>
              <a:cs typeface="Times New Roman" panose="02020603050405020304" pitchFamily="18" charset="0"/>
            </a:endParaRPr>
          </a:p>
          <a:p>
            <a:pPr marL="0" marR="0" lvl="0" indent="0" algn="l" rtl="1">
              <a:spcBef>
                <a:spcPts val="0"/>
              </a:spcBef>
              <a:spcAft>
                <a:spcPts val="0"/>
              </a:spcAft>
              <a:buNone/>
            </a:pPr>
            <a:endParaRPr lang="en-US" sz="2000" dirty="0">
              <a:solidFill>
                <a:srgbClr val="002060"/>
              </a:solidFill>
              <a:latin typeface="Times New Roman" panose="02020603050405020304" pitchFamily="18" charset="0"/>
              <a:ea typeface="Lato"/>
              <a:cs typeface="Times New Roman" panose="02020603050405020304" pitchFamily="18" charset="0"/>
              <a:sym typeface="Lato"/>
            </a:endParaRPr>
          </a:p>
          <a:p>
            <a:pPr marL="0" marR="0" lvl="0" indent="0" algn="l" rtl="1">
              <a:spcBef>
                <a:spcPts val="0"/>
              </a:spcBef>
              <a:spcAft>
                <a:spcPts val="0"/>
              </a:spcAft>
              <a:buNone/>
            </a:pPr>
            <a:r>
              <a:rPr lang="en-US" sz="2000" b="1" u="sng" dirty="0">
                <a:solidFill>
                  <a:srgbClr val="002060"/>
                </a:solidFill>
                <a:latin typeface="Times New Roman" panose="02020603050405020304" pitchFamily="18" charset="0"/>
                <a:ea typeface="Century Gothic"/>
                <a:cs typeface="Times New Roman" panose="02020603050405020304" pitchFamily="18" charset="0"/>
                <a:sym typeface="Century Gothic"/>
              </a:rPr>
              <a:t>The</a:t>
            </a:r>
            <a:r>
              <a:rPr lang="en-US" sz="2000" b="1" u="sng" dirty="0">
                <a:solidFill>
                  <a:srgbClr val="002060"/>
                </a:solidFill>
                <a:latin typeface="Times New Roman" panose="02020603050405020304" pitchFamily="18" charset="0"/>
                <a:ea typeface="Century Gothic"/>
                <a:cs typeface="Times New Roman" panose="02020603050405020304" pitchFamily="18" charset="0"/>
                <a:sym typeface="Century Gothic"/>
                <a:hlinkClick r:id="rId2">
                  <a:extLst>
                    <a:ext uri="{A12FA001-AC4F-418D-AE19-62706E023703}">
                      <ahyp:hlinkClr xmlns:ahyp="http://schemas.microsoft.com/office/drawing/2018/hyperlinkcolor" xmlns="" val="tx"/>
                    </a:ext>
                  </a:extLst>
                </a:hlinkClick>
              </a:rPr>
              <a:t> deliverables</a:t>
            </a:r>
            <a:r>
              <a:rPr lang="en-US" sz="2000" b="1" u="sng" dirty="0">
                <a:solidFill>
                  <a:srgbClr val="002060"/>
                </a:solidFill>
                <a:latin typeface="Times New Roman" panose="02020603050405020304" pitchFamily="18" charset="0"/>
                <a:ea typeface="Century Gothic"/>
                <a:cs typeface="Times New Roman" panose="02020603050405020304" pitchFamily="18" charset="0"/>
                <a:sym typeface="Century Gothic"/>
              </a:rPr>
              <a:t> of project estimation include: </a:t>
            </a:r>
            <a:endParaRPr lang="en-US" sz="1600" dirty="0">
              <a:solidFill>
                <a:srgbClr val="002060"/>
              </a:solidFill>
              <a:latin typeface="Times New Roman" panose="02020603050405020304" pitchFamily="18" charset="0"/>
              <a:cs typeface="Times New Roman" panose="02020603050405020304" pitchFamily="18" charset="0"/>
            </a:endParaRPr>
          </a:p>
          <a:p>
            <a:pPr marL="0" marR="0" lvl="0" indent="0" algn="l" rtl="1">
              <a:lnSpc>
                <a:spcPct val="200000"/>
              </a:lnSpc>
              <a:spcBef>
                <a:spcPts val="0"/>
              </a:spcBef>
              <a:spcAft>
                <a:spcPts val="0"/>
              </a:spcAft>
              <a:buNone/>
            </a:pPr>
            <a:r>
              <a:rPr lang="en-US" sz="2000" dirty="0">
                <a:solidFill>
                  <a:srgbClr val="002060"/>
                </a:solidFill>
                <a:latin typeface="Times New Roman" panose="02020603050405020304" pitchFamily="18" charset="0"/>
                <a:ea typeface="Century Gothic"/>
                <a:cs typeface="Times New Roman" panose="02020603050405020304" pitchFamily="18" charset="0"/>
                <a:sym typeface="Century Gothic"/>
              </a:rPr>
              <a:t>- Project Timeline.</a:t>
            </a:r>
            <a:endParaRPr lang="en-US" sz="1600" dirty="0">
              <a:solidFill>
                <a:srgbClr val="002060"/>
              </a:solidFill>
              <a:latin typeface="Times New Roman" panose="02020603050405020304" pitchFamily="18" charset="0"/>
              <a:cs typeface="Times New Roman" panose="02020603050405020304" pitchFamily="18" charset="0"/>
            </a:endParaRPr>
          </a:p>
          <a:p>
            <a:pPr marL="0" marR="0" lvl="0" indent="0" algn="l" rtl="1">
              <a:lnSpc>
                <a:spcPct val="200000"/>
              </a:lnSpc>
              <a:spcBef>
                <a:spcPts val="0"/>
              </a:spcBef>
              <a:spcAft>
                <a:spcPts val="0"/>
              </a:spcAft>
              <a:buNone/>
            </a:pPr>
            <a:r>
              <a:rPr lang="en-US" sz="2000" dirty="0">
                <a:solidFill>
                  <a:srgbClr val="002060"/>
                </a:solidFill>
                <a:latin typeface="Times New Roman" panose="02020603050405020304" pitchFamily="18" charset="0"/>
                <a:ea typeface="Century Gothic"/>
                <a:cs typeface="Times New Roman" panose="02020603050405020304" pitchFamily="18" charset="0"/>
                <a:sym typeface="Century Gothic"/>
              </a:rPr>
              <a:t>- Resource Overview. </a:t>
            </a:r>
            <a:endParaRPr lang="en-US" sz="1600" dirty="0">
              <a:solidFill>
                <a:srgbClr val="002060"/>
              </a:solidFill>
              <a:latin typeface="Times New Roman" panose="02020603050405020304" pitchFamily="18" charset="0"/>
              <a:cs typeface="Times New Roman" panose="02020603050405020304" pitchFamily="18" charset="0"/>
            </a:endParaRPr>
          </a:p>
          <a:p>
            <a:pPr marL="0" marR="0" lvl="0" indent="0" algn="l" rtl="1">
              <a:lnSpc>
                <a:spcPct val="200000"/>
              </a:lnSpc>
              <a:spcBef>
                <a:spcPts val="0"/>
              </a:spcBef>
              <a:spcAft>
                <a:spcPts val="0"/>
              </a:spcAft>
              <a:buNone/>
            </a:pPr>
            <a:r>
              <a:rPr lang="en-US" sz="2000" dirty="0">
                <a:solidFill>
                  <a:srgbClr val="002060"/>
                </a:solidFill>
                <a:latin typeface="Times New Roman" panose="02020603050405020304" pitchFamily="18" charset="0"/>
                <a:ea typeface="Century Gothic"/>
                <a:cs typeface="Times New Roman" panose="02020603050405020304" pitchFamily="18" charset="0"/>
                <a:sym typeface="Century Gothic"/>
              </a:rPr>
              <a:t>- Cost Estimates.</a:t>
            </a:r>
          </a:p>
          <a:p>
            <a:pPr marL="0" marR="0" lvl="0" indent="0" algn="l" rtl="1">
              <a:lnSpc>
                <a:spcPct val="200000"/>
              </a:lnSpc>
              <a:spcBef>
                <a:spcPts val="0"/>
              </a:spcBef>
              <a:spcAft>
                <a:spcPts val="0"/>
              </a:spcAft>
              <a:buNone/>
            </a:pPr>
            <a:r>
              <a:rPr lang="en-US" sz="2000" dirty="0">
                <a:solidFill>
                  <a:srgbClr val="002060"/>
                </a:solidFill>
                <a:latin typeface="Times New Roman" panose="02020603050405020304" pitchFamily="18" charset="0"/>
                <a:ea typeface="Century Gothic"/>
                <a:cs typeface="Times New Roman" panose="02020603050405020304" pitchFamily="18" charset="0"/>
                <a:sym typeface="Century Gothic"/>
              </a:rPr>
              <a:t> - Risks</a:t>
            </a:r>
            <a:endParaRPr lang="en-US" sz="1600" dirty="0">
              <a:solidFill>
                <a:srgbClr val="002060"/>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9" y="1019069"/>
            <a:ext cx="56650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What is Estimating Project Work?</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Google Shape;276;p18">
            <a:extLst>
              <a:ext uri="{FF2B5EF4-FFF2-40B4-BE49-F238E27FC236}">
                <a16:creationId xmlns:a16="http://schemas.microsoft.com/office/drawing/2014/main" xmlns="" id="{919E3D53-AD08-A1A7-E4C2-B8D7752C2B93}"/>
              </a:ext>
            </a:extLst>
          </p:cNvPr>
          <p:cNvPicPr preferRelativeResize="0"/>
          <p:nvPr/>
        </p:nvPicPr>
        <p:blipFill rotWithShape="1">
          <a:blip r:embed="rId4">
            <a:alphaModFix/>
          </a:blip>
          <a:srcRect/>
          <a:stretch/>
        </p:blipFill>
        <p:spPr>
          <a:xfrm>
            <a:off x="9402166" y="1812373"/>
            <a:ext cx="1964886" cy="4260574"/>
          </a:xfrm>
          <a:prstGeom prst="rect">
            <a:avLst/>
          </a:prstGeom>
          <a:noFill/>
          <a:ln>
            <a:noFill/>
          </a:ln>
        </p:spPr>
      </p:pic>
    </p:spTree>
    <p:extLst>
      <p:ext uri="{BB962C8B-B14F-4D97-AF65-F5344CB8AC3E}">
        <p14:creationId xmlns:p14="http://schemas.microsoft.com/office/powerpoint/2010/main" val="36396992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718080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l" rtl="0">
              <a:spcBef>
                <a:spcPts val="0"/>
              </a:spcBef>
              <a:spcAft>
                <a:spcPts val="0"/>
              </a:spcAft>
              <a:buClr>
                <a:schemeClr val="dk1"/>
              </a:buClr>
              <a:buSzPts val="2400"/>
              <a:buFont typeface="Arial"/>
              <a:buChar char="•"/>
            </a:pPr>
            <a:r>
              <a:rPr lang="en-US" sz="2000" dirty="0">
                <a:solidFill>
                  <a:srgbClr val="002060"/>
                </a:solidFill>
                <a:latin typeface="Times New Roman" panose="02020603050405020304" pitchFamily="18" charset="0"/>
                <a:ea typeface="Lato"/>
                <a:cs typeface="Times New Roman" panose="02020603050405020304" pitchFamily="18" charset="0"/>
                <a:sym typeface="Lato"/>
              </a:rPr>
              <a:t>To find a </a:t>
            </a:r>
            <a:r>
              <a:rPr lang="en-US" sz="2000" u="sng" dirty="0">
                <a:solidFill>
                  <a:srgbClr val="002060"/>
                </a:solidFill>
                <a:latin typeface="Times New Roman" panose="02020603050405020304" pitchFamily="18" charset="0"/>
                <a:ea typeface="Lato"/>
                <a:cs typeface="Times New Roman" panose="02020603050405020304" pitchFamily="18" charset="0"/>
                <a:sym typeface="Lato"/>
                <a:hlinkClick r:id="rId2">
                  <a:extLst>
                    <a:ext uri="{A12FA001-AC4F-418D-AE19-62706E023703}">
                      <ahyp:hlinkClr xmlns:ahyp="http://schemas.microsoft.com/office/drawing/2018/hyperlinkcolor" xmlns="" val="tx"/>
                    </a:ext>
                  </a:extLst>
                </a:hlinkClick>
              </a:rPr>
              <a:t>straightforward timeline covering all aspects of the project</a:t>
            </a:r>
            <a:r>
              <a:rPr lang="en-US" sz="2000" dirty="0">
                <a:solidFill>
                  <a:srgbClr val="002060"/>
                </a:solidFill>
                <a:latin typeface="Times New Roman" panose="02020603050405020304" pitchFamily="18" charset="0"/>
                <a:ea typeface="Lato"/>
                <a:cs typeface="Times New Roman" panose="02020603050405020304" pitchFamily="18" charset="0"/>
                <a:sym typeface="Lato"/>
              </a:rPr>
              <a:t> and the scope of work. </a:t>
            </a:r>
            <a:endParaRPr lang="en-US" sz="2000" dirty="0">
              <a:solidFill>
                <a:srgbClr val="002060"/>
              </a:solidFill>
              <a:latin typeface="Times New Roman" panose="02020603050405020304" pitchFamily="18" charset="0"/>
              <a:cs typeface="Times New Roman" panose="02020603050405020304" pitchFamily="18" charset="0"/>
            </a:endParaRPr>
          </a:p>
          <a:p>
            <a:pPr marL="285750" marR="0" lvl="0" indent="-133350" algn="l" rtl="0">
              <a:spcBef>
                <a:spcPts val="0"/>
              </a:spcBef>
              <a:spcAft>
                <a:spcPts val="0"/>
              </a:spcAft>
              <a:buClr>
                <a:schemeClr val="dk1"/>
              </a:buClr>
              <a:buSzPts val="2400"/>
              <a:buFont typeface="Arial"/>
              <a:buNone/>
            </a:pPr>
            <a:endParaRPr lang="en-US" sz="2000" dirty="0">
              <a:solidFill>
                <a:srgbClr val="002060"/>
              </a:solidFill>
              <a:latin typeface="Times New Roman" panose="02020603050405020304" pitchFamily="18" charset="0"/>
              <a:ea typeface="Lato"/>
              <a:cs typeface="Times New Roman" panose="02020603050405020304" pitchFamily="18" charset="0"/>
              <a:sym typeface="Lato"/>
            </a:endParaRPr>
          </a:p>
          <a:p>
            <a:pPr marL="285750" marR="0" lvl="0" indent="-285750" algn="l" rtl="0">
              <a:spcBef>
                <a:spcPts val="0"/>
              </a:spcBef>
              <a:spcAft>
                <a:spcPts val="0"/>
              </a:spcAft>
              <a:buClr>
                <a:schemeClr val="dk1"/>
              </a:buClr>
              <a:buSzPts val="2400"/>
              <a:buFont typeface="Arial"/>
              <a:buChar char="•"/>
            </a:pPr>
            <a:r>
              <a:rPr lang="en-US" sz="2000" dirty="0">
                <a:solidFill>
                  <a:srgbClr val="002060"/>
                </a:solidFill>
                <a:latin typeface="Times New Roman" panose="02020603050405020304" pitchFamily="18" charset="0"/>
                <a:ea typeface="Lato"/>
                <a:cs typeface="Times New Roman" panose="02020603050405020304" pitchFamily="18" charset="0"/>
                <a:sym typeface="Lato"/>
              </a:rPr>
              <a:t>This should show when different parts of the project start and finish, which parts depend on other parts, and when each milestone will be finished.</a:t>
            </a:r>
            <a:endParaRPr lang="en-US" sz="2000" dirty="0">
              <a:solidFill>
                <a:srgbClr val="002060"/>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9582" y="802093"/>
            <a:ext cx="5963030"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Why Project Leaders Need To Estimate the Project Timeline?</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xmlns="" id="{9DB09C16-551F-A99D-7D14-8B8A13732A63}"/>
              </a:ext>
            </a:extLst>
          </p:cNvPr>
          <p:cNvPicPr>
            <a:picLocks noChangeAspect="1"/>
          </p:cNvPicPr>
          <p:nvPr/>
        </p:nvPicPr>
        <p:blipFill>
          <a:blip r:embed="rId4"/>
          <a:stretch>
            <a:fillRect/>
          </a:stretch>
        </p:blipFill>
        <p:spPr>
          <a:xfrm>
            <a:off x="7971725" y="2794663"/>
            <a:ext cx="3810330" cy="2152075"/>
          </a:xfrm>
          <a:prstGeom prst="rect">
            <a:avLst/>
          </a:prstGeom>
        </p:spPr>
      </p:pic>
    </p:spTree>
    <p:extLst>
      <p:ext uri="{BB962C8B-B14F-4D97-AF65-F5344CB8AC3E}">
        <p14:creationId xmlns:p14="http://schemas.microsoft.com/office/powerpoint/2010/main" val="11073964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7201354"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rtl="0">
              <a:spcBef>
                <a:spcPts val="0"/>
              </a:spcBef>
              <a:spcAft>
                <a:spcPts val="0"/>
              </a:spcAft>
              <a:buClr>
                <a:srgbClr val="2B2F33"/>
              </a:buClr>
              <a:buSzPts val="2000"/>
              <a:buFont typeface="Arial"/>
              <a:buChar char="•"/>
            </a:pPr>
            <a:r>
              <a:rPr lang="en-US" sz="2000" dirty="0">
                <a:solidFill>
                  <a:srgbClr val="002060"/>
                </a:solidFill>
                <a:latin typeface="Times New Roman" panose="02020603050405020304" pitchFamily="18" charset="0"/>
                <a:ea typeface="Lato"/>
                <a:cs typeface="Times New Roman" panose="02020603050405020304" pitchFamily="18" charset="0"/>
                <a:sym typeface="Lato"/>
              </a:rPr>
              <a:t>Having a clear scope of work and a timeline will allow you to understand exactly what the project requires when it comes to resources.</a:t>
            </a:r>
            <a:endParaRPr lang="en-US" sz="1400" dirty="0">
              <a:solidFill>
                <a:srgbClr val="002060"/>
              </a:solidFill>
              <a:latin typeface="Times New Roman" panose="02020603050405020304" pitchFamily="18" charset="0"/>
              <a:cs typeface="Times New Roman" panose="02020603050405020304" pitchFamily="18" charset="0"/>
            </a:endParaRPr>
          </a:p>
          <a:p>
            <a:pPr marL="285750" marR="0" lvl="0" indent="-158750" algn="just" rtl="0">
              <a:spcBef>
                <a:spcPts val="0"/>
              </a:spcBef>
              <a:spcAft>
                <a:spcPts val="0"/>
              </a:spcAft>
              <a:buClr>
                <a:schemeClr val="dk1"/>
              </a:buClr>
              <a:buSzPts val="2000"/>
              <a:buFont typeface="Century Gothic"/>
              <a:buNone/>
            </a:pPr>
            <a:endParaRPr lang="en-US" sz="2000" dirty="0">
              <a:solidFill>
                <a:srgbClr val="002060"/>
              </a:solidFill>
              <a:latin typeface="Times New Roman" panose="02020603050405020304" pitchFamily="18" charset="0"/>
              <a:ea typeface="Lato"/>
              <a:cs typeface="Times New Roman" panose="02020603050405020304" pitchFamily="18" charset="0"/>
              <a:sym typeface="Lato"/>
            </a:endParaRPr>
          </a:p>
          <a:p>
            <a:pPr marL="342900" marR="0" lvl="0" indent="-342900" algn="just" rtl="0">
              <a:spcBef>
                <a:spcPts val="0"/>
              </a:spcBef>
              <a:spcAft>
                <a:spcPts val="0"/>
              </a:spcAft>
              <a:buClr>
                <a:srgbClr val="2B2F33"/>
              </a:buClr>
              <a:buSzPts val="2000"/>
              <a:buFont typeface="Arial"/>
              <a:buChar char="•"/>
            </a:pPr>
            <a:r>
              <a:rPr lang="en-US" sz="2000" dirty="0">
                <a:solidFill>
                  <a:srgbClr val="002060"/>
                </a:solidFill>
                <a:latin typeface="Times New Roman" panose="02020603050405020304" pitchFamily="18" charset="0"/>
                <a:ea typeface="Lato"/>
                <a:cs typeface="Times New Roman" panose="02020603050405020304" pitchFamily="18" charset="0"/>
                <a:sym typeface="Lato"/>
              </a:rPr>
              <a:t> A good project estimation will make it clear who will be involved in the project (staff, contractors, vendors, or suppliers), what technical or other resources you will need (manufacturing, printing, shipping, etc.) and how these relate to the overall project.</a:t>
            </a:r>
            <a:endParaRPr lang="en-US" sz="2000" b="0" i="0" u="none" strike="noStrike" dirty="0">
              <a:solidFill>
                <a:srgbClr val="002060"/>
              </a:solidFill>
              <a:latin typeface="Times New Roman" panose="02020603050405020304" pitchFamily="18" charset="0"/>
              <a:ea typeface="Lato"/>
              <a:cs typeface="Times New Roman" panose="02020603050405020304" pitchFamily="18" charset="0"/>
              <a:sym typeface="Lato"/>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07795" y="754735"/>
            <a:ext cx="6918527"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Why Project Leaders Need To Estimate the Resource Overview?</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Google Shape;296;p20" descr="Construction Cost Estimation Software &amp; Benefits? | Medium">
            <a:extLst>
              <a:ext uri="{FF2B5EF4-FFF2-40B4-BE49-F238E27FC236}">
                <a16:creationId xmlns:a16="http://schemas.microsoft.com/office/drawing/2014/main" xmlns="" id="{AA005F8F-E2F5-2EBB-44C3-E2AEFE60F542}"/>
              </a:ext>
            </a:extLst>
          </p:cNvPr>
          <p:cNvPicPr preferRelativeResize="0"/>
          <p:nvPr/>
        </p:nvPicPr>
        <p:blipFill rotWithShape="1">
          <a:blip r:embed="rId3">
            <a:alphaModFix/>
          </a:blip>
          <a:srcRect/>
          <a:stretch/>
        </p:blipFill>
        <p:spPr>
          <a:xfrm>
            <a:off x="7985686" y="3265685"/>
            <a:ext cx="3225800" cy="2286000"/>
          </a:xfrm>
          <a:prstGeom prst="rect">
            <a:avLst/>
          </a:prstGeom>
          <a:noFill/>
          <a:ln>
            <a:noFill/>
          </a:ln>
        </p:spPr>
      </p:pic>
    </p:spTree>
    <p:extLst>
      <p:ext uri="{BB962C8B-B14F-4D97-AF65-F5344CB8AC3E}">
        <p14:creationId xmlns:p14="http://schemas.microsoft.com/office/powerpoint/2010/main" val="13291998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8013012"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rtl="0">
              <a:spcBef>
                <a:spcPts val="0"/>
              </a:spcBef>
              <a:spcAft>
                <a:spcPts val="0"/>
              </a:spcAft>
              <a:buClr>
                <a:srgbClr val="2B2F33"/>
              </a:buClr>
              <a:buSzPts val="2000"/>
              <a:buFont typeface="Arial"/>
              <a:buChar char="•"/>
            </a:pPr>
            <a:r>
              <a:rPr lang="en-US" sz="2000" dirty="0">
                <a:solidFill>
                  <a:srgbClr val="002060"/>
                </a:solidFill>
                <a:latin typeface="Times New Roman" panose="02020603050405020304" pitchFamily="18" charset="0"/>
                <a:ea typeface="Lato"/>
                <a:cs typeface="Times New Roman" panose="02020603050405020304" pitchFamily="18" charset="0"/>
                <a:sym typeface="Lato"/>
              </a:rPr>
              <a:t>Looking at the scope of work, timeline, and resource requirements will allow you to accurately forecast the project cost. With all key elements of the project mapped out, you’ll be able to clearly estimate the overall cost range.</a:t>
            </a:r>
            <a:endParaRPr lang="en-US" sz="1400" dirty="0">
              <a:solidFill>
                <a:srgbClr val="002060"/>
              </a:solidFill>
              <a:latin typeface="Times New Roman" panose="02020603050405020304" pitchFamily="18" charset="0"/>
              <a:cs typeface="Times New Roman" panose="02020603050405020304" pitchFamily="18" charset="0"/>
            </a:endParaRPr>
          </a:p>
          <a:p>
            <a:pPr marL="285750" marR="0" lvl="0" indent="-158750" algn="just" rtl="0">
              <a:spcBef>
                <a:spcPts val="0"/>
              </a:spcBef>
              <a:spcAft>
                <a:spcPts val="0"/>
              </a:spcAft>
              <a:buClr>
                <a:schemeClr val="dk1"/>
              </a:buClr>
              <a:buSzPts val="2000"/>
              <a:buFont typeface="Century Gothic"/>
              <a:buNone/>
            </a:pPr>
            <a:endParaRPr lang="en-US" sz="2000" dirty="0">
              <a:solidFill>
                <a:srgbClr val="002060"/>
              </a:solidFill>
              <a:latin typeface="Times New Roman" panose="02020603050405020304" pitchFamily="18" charset="0"/>
              <a:ea typeface="Lato"/>
              <a:cs typeface="Times New Roman" panose="02020603050405020304" pitchFamily="18" charset="0"/>
              <a:sym typeface="Lato"/>
            </a:endParaRPr>
          </a:p>
          <a:p>
            <a:pPr marL="342900" marR="0" lvl="0" indent="-342900" algn="just" rtl="0">
              <a:spcBef>
                <a:spcPts val="0"/>
              </a:spcBef>
              <a:spcAft>
                <a:spcPts val="0"/>
              </a:spcAft>
              <a:buClr>
                <a:srgbClr val="2B2F33"/>
              </a:buClr>
              <a:buSzPts val="2000"/>
              <a:buFont typeface="Arial"/>
              <a:buChar char="•"/>
            </a:pPr>
            <a:r>
              <a:rPr lang="en-US" sz="2000" dirty="0">
                <a:solidFill>
                  <a:srgbClr val="002060"/>
                </a:solidFill>
                <a:latin typeface="Times New Roman" panose="02020603050405020304" pitchFamily="18" charset="0"/>
                <a:ea typeface="Lato"/>
                <a:cs typeface="Times New Roman" panose="02020603050405020304" pitchFamily="18" charset="0"/>
                <a:sym typeface="Lato"/>
              </a:rPr>
              <a:t> Review all historical data related to past project costs. Dig into previous projects for similar clients to compare and adjust as needed. The more accurate data you have, the closer project estimates will </a:t>
            </a:r>
            <a:r>
              <a:rPr lang="en-US" dirty="0">
                <a:solidFill>
                  <a:srgbClr val="002060"/>
                </a:solidFill>
                <a:latin typeface="Times New Roman" panose="02020603050405020304" pitchFamily="18" charset="0"/>
                <a:ea typeface="Lato"/>
                <a:cs typeface="Times New Roman" panose="02020603050405020304" pitchFamily="18" charset="0"/>
                <a:sym typeface="Lato"/>
              </a:rPr>
              <a:t>be.</a:t>
            </a:r>
            <a:endParaRPr lang="en-US" b="0" i="0" u="none" strike="noStrike" dirty="0">
              <a:solidFill>
                <a:srgbClr val="002060"/>
              </a:solidFill>
              <a:latin typeface="Times New Roman" panose="02020603050405020304" pitchFamily="18" charset="0"/>
              <a:ea typeface="Lato"/>
              <a:cs typeface="Times New Roman" panose="02020603050405020304" pitchFamily="18" charset="0"/>
              <a:sym typeface="Lato"/>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802093"/>
            <a:ext cx="4843147"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Why Project Leaders Need To Estimate the Project Cost?</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Google Shape;306;p21" descr="Estimate Drawing | Free download on ClipArtMag">
            <a:extLst>
              <a:ext uri="{FF2B5EF4-FFF2-40B4-BE49-F238E27FC236}">
                <a16:creationId xmlns:a16="http://schemas.microsoft.com/office/drawing/2014/main" xmlns="" id="{3A32111E-0A6A-D5D6-57A3-084FE1574B58}"/>
              </a:ext>
            </a:extLst>
          </p:cNvPr>
          <p:cNvPicPr preferRelativeResize="0"/>
          <p:nvPr/>
        </p:nvPicPr>
        <p:blipFill rotWithShape="1">
          <a:blip r:embed="rId3">
            <a:alphaModFix/>
          </a:blip>
          <a:srcRect/>
          <a:stretch/>
        </p:blipFill>
        <p:spPr>
          <a:xfrm>
            <a:off x="8768020" y="3171134"/>
            <a:ext cx="2806700" cy="2095500"/>
          </a:xfrm>
          <a:prstGeom prst="rect">
            <a:avLst/>
          </a:prstGeom>
          <a:noFill/>
          <a:ln>
            <a:noFill/>
          </a:ln>
        </p:spPr>
      </p:pic>
    </p:spTree>
    <p:extLst>
      <p:ext uri="{BB962C8B-B14F-4D97-AF65-F5344CB8AC3E}">
        <p14:creationId xmlns:p14="http://schemas.microsoft.com/office/powerpoint/2010/main" val="18033729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804383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just" rtl="0">
              <a:spcBef>
                <a:spcPts val="0"/>
              </a:spcBef>
              <a:spcAft>
                <a:spcPts val="0"/>
              </a:spcAft>
              <a:buClr>
                <a:srgbClr val="2B2F33"/>
              </a:buClr>
              <a:buSzPts val="2000"/>
              <a:buFont typeface="Arial"/>
              <a:buChar char="•"/>
            </a:pPr>
            <a:r>
              <a:rPr lang="en-US" sz="2000" dirty="0">
                <a:solidFill>
                  <a:srgbClr val="002060"/>
                </a:solidFill>
                <a:latin typeface="Times New Roman" panose="02020603050405020304" pitchFamily="18" charset="0"/>
                <a:ea typeface="Lato"/>
                <a:cs typeface="Times New Roman" panose="02020603050405020304" pitchFamily="18" charset="0"/>
                <a:sym typeface="Lato"/>
              </a:rPr>
              <a:t>After gaining a complete overview of the project, it’s time to identify the risk factors and potential roadblocks.</a:t>
            </a:r>
            <a:endParaRPr lang="en-US" sz="1400" dirty="0">
              <a:solidFill>
                <a:srgbClr val="002060"/>
              </a:solidFill>
              <a:latin typeface="Times New Roman" panose="02020603050405020304" pitchFamily="18" charset="0"/>
              <a:cs typeface="Times New Roman" panose="02020603050405020304" pitchFamily="18" charset="0"/>
            </a:endParaRPr>
          </a:p>
          <a:p>
            <a:pPr marL="285750" marR="0" lvl="0" indent="-158750" algn="just" rtl="0">
              <a:spcBef>
                <a:spcPts val="0"/>
              </a:spcBef>
              <a:spcAft>
                <a:spcPts val="0"/>
              </a:spcAft>
              <a:buClr>
                <a:schemeClr val="dk1"/>
              </a:buClr>
              <a:buSzPts val="2000"/>
              <a:buFont typeface="Arial"/>
              <a:buNone/>
            </a:pPr>
            <a:endParaRPr lang="en-US" sz="2000" dirty="0">
              <a:solidFill>
                <a:srgbClr val="002060"/>
              </a:solidFill>
              <a:latin typeface="Times New Roman" panose="02020603050405020304" pitchFamily="18" charset="0"/>
              <a:ea typeface="Lato"/>
              <a:cs typeface="Times New Roman" panose="02020603050405020304" pitchFamily="18" charset="0"/>
              <a:sym typeface="Lato"/>
            </a:endParaRPr>
          </a:p>
          <a:p>
            <a:pPr marL="285750" marR="0" lvl="0" indent="-285750" algn="just" rtl="0">
              <a:spcBef>
                <a:spcPts val="0"/>
              </a:spcBef>
              <a:spcAft>
                <a:spcPts val="0"/>
              </a:spcAft>
              <a:buClr>
                <a:srgbClr val="2B2F33"/>
              </a:buClr>
              <a:buSzPts val="2000"/>
              <a:buFont typeface="Arial"/>
              <a:buChar char="•"/>
            </a:pPr>
            <a:r>
              <a:rPr lang="en-US" sz="2000" dirty="0">
                <a:solidFill>
                  <a:srgbClr val="002060"/>
                </a:solidFill>
                <a:latin typeface="Times New Roman" panose="02020603050405020304" pitchFamily="18" charset="0"/>
                <a:ea typeface="Lato"/>
                <a:cs typeface="Times New Roman" panose="02020603050405020304" pitchFamily="18" charset="0"/>
                <a:sym typeface="Lato"/>
              </a:rPr>
              <a:t>This step should cover all aspects of the project including potential roadblocks with resourcing, scope of work difficulties, and budget constraints.</a:t>
            </a:r>
            <a:endParaRPr lang="en-US" sz="1400" dirty="0">
              <a:solidFill>
                <a:srgbClr val="002060"/>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7606" y="802093"/>
            <a:ext cx="5233565"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Why Project Leaders Need To Estimate the Risk Factors?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Google Shape;316;p22" descr="One Shot Risk Estimation Services, Estimating Job Work, अनुमान लगाने की  सेवाएं, एस्टीमेटिंग सर्विस in Madhapur, Hyderabad , Process Map Infotech  Private Limited | ID: 6500227597">
            <a:extLst>
              <a:ext uri="{FF2B5EF4-FFF2-40B4-BE49-F238E27FC236}">
                <a16:creationId xmlns:a16="http://schemas.microsoft.com/office/drawing/2014/main" xmlns="" id="{236DCCE7-5920-589A-1A7C-A4D2B3FC9BF7}"/>
              </a:ext>
            </a:extLst>
          </p:cNvPr>
          <p:cNvPicPr preferRelativeResize="0"/>
          <p:nvPr/>
        </p:nvPicPr>
        <p:blipFill rotWithShape="1">
          <a:blip r:embed="rId3">
            <a:alphaModFix/>
          </a:blip>
          <a:srcRect/>
          <a:stretch/>
        </p:blipFill>
        <p:spPr>
          <a:xfrm>
            <a:off x="8782025" y="2628081"/>
            <a:ext cx="3098800" cy="2286000"/>
          </a:xfrm>
          <a:prstGeom prst="rect">
            <a:avLst/>
          </a:prstGeom>
          <a:noFill/>
          <a:ln>
            <a:noFill/>
          </a:ln>
        </p:spPr>
      </p:pic>
    </p:spTree>
    <p:extLst>
      <p:ext uri="{BB962C8B-B14F-4D97-AF65-F5344CB8AC3E}">
        <p14:creationId xmlns:p14="http://schemas.microsoft.com/office/powerpoint/2010/main" val="10062734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0" indent="0" algn="l" rtl="0">
              <a:lnSpc>
                <a:spcPct val="120000"/>
              </a:lnSpc>
              <a:spcBef>
                <a:spcPts val="0"/>
              </a:spcBef>
              <a:spcAft>
                <a:spcPts val="0"/>
              </a:spcAft>
              <a:buSzPct val="100000"/>
              <a:buNone/>
            </a:pPr>
            <a:r>
              <a:rPr lang="en-US" sz="2000" b="1" dirty="0">
                <a:solidFill>
                  <a:srgbClr val="002060"/>
                </a:solidFill>
                <a:latin typeface="Times New Roman" panose="02020603050405020304" pitchFamily="18" charset="0"/>
                <a:cs typeface="Times New Roman" panose="02020603050405020304" pitchFamily="18" charset="0"/>
              </a:rPr>
              <a:t>1- Expert Judgement</a:t>
            </a:r>
            <a:r>
              <a:rPr lang="en-US" sz="2000" dirty="0">
                <a:solidFill>
                  <a:srgbClr val="002060"/>
                </a:solidFill>
                <a:latin typeface="Times New Roman" panose="02020603050405020304" pitchFamily="18" charset="0"/>
                <a:cs typeface="Times New Roman" panose="02020603050405020304" pitchFamily="18" charset="0"/>
              </a:rPr>
              <a:t>: experience is used to estimate</a:t>
            </a:r>
          </a:p>
          <a:p>
            <a:pPr marL="0" lvl="0" indent="0" algn="l" rtl="0">
              <a:lnSpc>
                <a:spcPct val="120000"/>
              </a:lnSpc>
              <a:spcBef>
                <a:spcPts val="1000"/>
              </a:spcBef>
              <a:spcAft>
                <a:spcPts val="0"/>
              </a:spcAft>
              <a:buSzPct val="100000"/>
              <a:buNone/>
            </a:pPr>
            <a:r>
              <a:rPr lang="en-US" sz="2000" dirty="0">
                <a:solidFill>
                  <a:srgbClr val="002060"/>
                </a:solidFill>
                <a:latin typeface="Times New Roman" panose="02020603050405020304" pitchFamily="18" charset="0"/>
                <a:cs typeface="Times New Roman" panose="02020603050405020304" pitchFamily="18" charset="0"/>
              </a:rPr>
              <a:t>The basis for all other techniques.</a:t>
            </a:r>
          </a:p>
          <a:p>
            <a:pPr marL="228600" lvl="0" indent="-228600" algn="l" rtl="0">
              <a:lnSpc>
                <a:spcPct val="120000"/>
              </a:lnSpc>
              <a:spcBef>
                <a:spcPts val="1000"/>
              </a:spcBef>
              <a:spcAft>
                <a:spcPts val="0"/>
              </a:spcAft>
              <a:buSzPct val="100000"/>
              <a:buChar char="•"/>
            </a:pPr>
            <a:r>
              <a:rPr lang="en-US" sz="2000" b="1" dirty="0">
                <a:solidFill>
                  <a:srgbClr val="002060"/>
                </a:solidFill>
                <a:latin typeface="Times New Roman" panose="02020603050405020304" pitchFamily="18" charset="0"/>
                <a:cs typeface="Times New Roman" panose="02020603050405020304" pitchFamily="18" charset="0"/>
              </a:rPr>
              <a:t>Strengths:</a:t>
            </a:r>
            <a:r>
              <a:rPr lang="en-US" sz="2000" dirty="0">
                <a:solidFill>
                  <a:srgbClr val="002060"/>
                </a:solidFill>
                <a:latin typeface="Times New Roman" panose="02020603050405020304" pitchFamily="18" charset="0"/>
                <a:cs typeface="Times New Roman" panose="02020603050405020304" pitchFamily="18" charset="0"/>
              </a:rPr>
              <a:t> expert lends credibility to estimate.</a:t>
            </a:r>
          </a:p>
          <a:p>
            <a:pPr marL="228600" lvl="0" indent="-228600" algn="l" rtl="0">
              <a:lnSpc>
                <a:spcPct val="120000"/>
              </a:lnSpc>
              <a:spcBef>
                <a:spcPts val="1000"/>
              </a:spcBef>
              <a:spcAft>
                <a:spcPts val="0"/>
              </a:spcAft>
              <a:buSzPct val="100000"/>
              <a:buChar char="•"/>
            </a:pPr>
            <a:r>
              <a:rPr lang="en-US" sz="2000" b="1" dirty="0">
                <a:solidFill>
                  <a:srgbClr val="002060"/>
                </a:solidFill>
                <a:latin typeface="Times New Roman" panose="02020603050405020304" pitchFamily="18" charset="0"/>
                <a:cs typeface="Times New Roman" panose="02020603050405020304" pitchFamily="18" charset="0"/>
              </a:rPr>
              <a:t>Weaknesses: </a:t>
            </a:r>
            <a:r>
              <a:rPr lang="en-US" sz="2000" dirty="0">
                <a:solidFill>
                  <a:srgbClr val="002060"/>
                </a:solidFill>
                <a:latin typeface="Times New Roman" panose="02020603050405020304" pitchFamily="18" charset="0"/>
                <a:cs typeface="Times New Roman" panose="02020603050405020304" pitchFamily="18" charset="0"/>
              </a:rPr>
              <a:t>one person’s ‘expertise’ may fail.</a:t>
            </a:r>
          </a:p>
          <a:p>
            <a:pPr marL="228600" lvl="0" indent="-228600" algn="l" rtl="0">
              <a:lnSpc>
                <a:spcPct val="120000"/>
              </a:lnSpc>
              <a:spcBef>
                <a:spcPts val="1000"/>
              </a:spcBef>
              <a:spcAft>
                <a:spcPts val="0"/>
              </a:spcAft>
              <a:buSzPct val="100000"/>
              <a:buChar char="•"/>
            </a:pPr>
            <a:endParaRPr lang="en-US" sz="2000" dirty="0">
              <a:solidFill>
                <a:srgbClr val="002060"/>
              </a:solidFill>
              <a:latin typeface="Times New Roman" panose="02020603050405020304" pitchFamily="18" charset="0"/>
              <a:cs typeface="Times New Roman" panose="02020603050405020304" pitchFamily="18" charset="0"/>
            </a:endParaRPr>
          </a:p>
          <a:p>
            <a:pPr lvl="0" algn="l" rtl="0">
              <a:lnSpc>
                <a:spcPct val="120000"/>
              </a:lnSpc>
              <a:spcBef>
                <a:spcPts val="1000"/>
              </a:spcBef>
              <a:spcAft>
                <a:spcPts val="0"/>
              </a:spcAft>
              <a:buSzPct val="100000"/>
            </a:pPr>
            <a:endParaRPr lang="en-US" sz="2000" dirty="0">
              <a:solidFill>
                <a:srgbClr val="002060"/>
              </a:solidFill>
              <a:latin typeface="Times New Roman" panose="02020603050405020304" pitchFamily="18" charset="0"/>
              <a:cs typeface="Times New Roman" panose="02020603050405020304" pitchFamily="18" charset="0"/>
            </a:endParaRPr>
          </a:p>
          <a:p>
            <a:pPr lvl="0" algn="l" rtl="0">
              <a:lnSpc>
                <a:spcPct val="120000"/>
              </a:lnSpc>
              <a:spcBef>
                <a:spcPts val="1000"/>
              </a:spcBef>
              <a:spcAft>
                <a:spcPts val="0"/>
              </a:spcAft>
              <a:buSzPct val="100000"/>
            </a:pPr>
            <a:endParaRPr lang="en-US" sz="2000" dirty="0">
              <a:solidFill>
                <a:srgbClr val="002060"/>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9" y="1019069"/>
            <a:ext cx="500753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Estimation Techniques (1 of 3)</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Google Shape;324;p23">
            <a:extLst>
              <a:ext uri="{FF2B5EF4-FFF2-40B4-BE49-F238E27FC236}">
                <a16:creationId xmlns:a16="http://schemas.microsoft.com/office/drawing/2014/main" xmlns="" id="{2097B3FD-B725-F95A-A06E-48E9C9A7F504}"/>
              </a:ext>
            </a:extLst>
          </p:cNvPr>
          <p:cNvSpPr txBox="1">
            <a:spLocks/>
          </p:cNvSpPr>
          <p:nvPr/>
        </p:nvSpPr>
        <p:spPr>
          <a:xfrm>
            <a:off x="4059936" y="4221091"/>
            <a:ext cx="7293864" cy="1955872"/>
          </a:xfrm>
          <a:prstGeom prst="rect">
            <a:avLst/>
          </a:prstGeom>
          <a:noFill/>
          <a:ln>
            <a:noFill/>
          </a:ln>
        </p:spPr>
        <p:txBody>
          <a:bodyPr spcFirstLastPara="1" wrap="square" lIns="91425" tIns="45700" rIns="91425" bIns="45700" anchor="t"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20000"/>
              </a:lnSpc>
              <a:spcBef>
                <a:spcPts val="0"/>
              </a:spcBef>
              <a:buSzPct val="100000"/>
              <a:buFont typeface="Arial" panose="020B0604020202020204" pitchFamily="34" charset="0"/>
              <a:buNone/>
            </a:pPr>
            <a:r>
              <a:rPr lang="en-US" sz="2000" b="1" dirty="0">
                <a:solidFill>
                  <a:srgbClr val="002060"/>
                </a:solidFill>
                <a:latin typeface="Times New Roman" panose="02020603050405020304" pitchFamily="18" charset="0"/>
                <a:cs typeface="Times New Roman" panose="02020603050405020304" pitchFamily="18" charset="0"/>
              </a:rPr>
              <a:t>2- Group Consensus: </a:t>
            </a:r>
            <a:r>
              <a:rPr lang="en-US" sz="2000" dirty="0">
                <a:solidFill>
                  <a:srgbClr val="002060"/>
                </a:solidFill>
                <a:latin typeface="Times New Roman" panose="02020603050405020304" pitchFamily="18" charset="0"/>
                <a:cs typeface="Times New Roman" panose="02020603050405020304" pitchFamily="18" charset="0"/>
              </a:rPr>
              <a:t>various techniques are used to poll the group and reach consensus.</a:t>
            </a:r>
            <a:endParaRPr lang="en-US" sz="2400" dirty="0">
              <a:solidFill>
                <a:srgbClr val="002060"/>
              </a:solidFill>
              <a:latin typeface="Times New Roman" panose="02020603050405020304" pitchFamily="18" charset="0"/>
              <a:cs typeface="Times New Roman" panose="02020603050405020304" pitchFamily="18" charset="0"/>
            </a:endParaRPr>
          </a:p>
          <a:p>
            <a:pPr>
              <a:lnSpc>
                <a:spcPct val="120000"/>
              </a:lnSpc>
              <a:buSzPct val="100000"/>
            </a:pPr>
            <a:r>
              <a:rPr lang="en-US" sz="2000" b="1" dirty="0">
                <a:solidFill>
                  <a:srgbClr val="002060"/>
                </a:solidFill>
                <a:latin typeface="Times New Roman" panose="02020603050405020304" pitchFamily="18" charset="0"/>
                <a:cs typeface="Times New Roman" panose="02020603050405020304" pitchFamily="18" charset="0"/>
              </a:rPr>
              <a:t>Strengths: </a:t>
            </a:r>
            <a:r>
              <a:rPr lang="en-US" sz="2000" dirty="0">
                <a:solidFill>
                  <a:srgbClr val="002060"/>
                </a:solidFill>
                <a:latin typeface="Times New Roman" panose="02020603050405020304" pitchFamily="18" charset="0"/>
                <a:cs typeface="Times New Roman" panose="02020603050405020304" pitchFamily="18" charset="0"/>
              </a:rPr>
              <a:t>group participation and ‘buy-in’.</a:t>
            </a:r>
            <a:endParaRPr lang="en-US" sz="2400" dirty="0">
              <a:solidFill>
                <a:srgbClr val="002060"/>
              </a:solidFill>
              <a:latin typeface="Times New Roman" panose="02020603050405020304" pitchFamily="18" charset="0"/>
              <a:cs typeface="Times New Roman" panose="02020603050405020304" pitchFamily="18" charset="0"/>
            </a:endParaRPr>
          </a:p>
          <a:p>
            <a:pPr>
              <a:lnSpc>
                <a:spcPct val="120000"/>
              </a:lnSpc>
              <a:buSzPct val="100000"/>
            </a:pPr>
            <a:r>
              <a:rPr lang="en-US" sz="2000" b="1" dirty="0">
                <a:solidFill>
                  <a:srgbClr val="002060"/>
                </a:solidFill>
                <a:latin typeface="Times New Roman" panose="02020603050405020304" pitchFamily="18" charset="0"/>
                <a:cs typeface="Times New Roman" panose="02020603050405020304" pitchFamily="18" charset="0"/>
              </a:rPr>
              <a:t>Weaknesses: </a:t>
            </a:r>
            <a:r>
              <a:rPr lang="en-US" sz="2000" dirty="0">
                <a:solidFill>
                  <a:srgbClr val="002060"/>
                </a:solidFill>
                <a:latin typeface="Times New Roman" panose="02020603050405020304" pitchFamily="18" charset="0"/>
                <a:cs typeface="Times New Roman" panose="02020603050405020304" pitchFamily="18" charset="0"/>
              </a:rPr>
              <a:t>bias and cultural issues manifest.</a:t>
            </a:r>
            <a:endParaRPr lang="en-US" sz="2400" dirty="0">
              <a:solidFill>
                <a:srgbClr val="002060"/>
              </a:solidFill>
              <a:latin typeface="Times New Roman" panose="02020603050405020304" pitchFamily="18" charset="0"/>
              <a:cs typeface="Times New Roman" panose="02020603050405020304" pitchFamily="18" charset="0"/>
            </a:endParaRPr>
          </a:p>
        </p:txBody>
      </p:sp>
      <p:pic>
        <p:nvPicPr>
          <p:cNvPr id="11" name="Google Shape;326;p23">
            <a:extLst>
              <a:ext uri="{FF2B5EF4-FFF2-40B4-BE49-F238E27FC236}">
                <a16:creationId xmlns:a16="http://schemas.microsoft.com/office/drawing/2014/main" xmlns="" id="{AA75331F-705A-9F19-4EC9-D57261B3D8DA}"/>
              </a:ext>
            </a:extLst>
          </p:cNvPr>
          <p:cNvPicPr preferRelativeResize="0"/>
          <p:nvPr/>
        </p:nvPicPr>
        <p:blipFill rotWithShape="1">
          <a:blip r:embed="rId3">
            <a:alphaModFix/>
          </a:blip>
          <a:srcRect/>
          <a:stretch/>
        </p:blipFill>
        <p:spPr>
          <a:xfrm>
            <a:off x="838199" y="4221090"/>
            <a:ext cx="2947712" cy="1765857"/>
          </a:xfrm>
          <a:prstGeom prst="rect">
            <a:avLst/>
          </a:prstGeom>
          <a:noFill/>
          <a:ln>
            <a:noFill/>
          </a:ln>
        </p:spPr>
      </p:pic>
      <p:pic>
        <p:nvPicPr>
          <p:cNvPr id="12" name="Google Shape;325;p23">
            <a:extLst>
              <a:ext uri="{FF2B5EF4-FFF2-40B4-BE49-F238E27FC236}">
                <a16:creationId xmlns:a16="http://schemas.microsoft.com/office/drawing/2014/main" xmlns="" id="{40E47A8C-BEF5-511D-855E-4371CA48D986}"/>
              </a:ext>
            </a:extLst>
          </p:cNvPr>
          <p:cNvPicPr preferRelativeResize="0"/>
          <p:nvPr/>
        </p:nvPicPr>
        <p:blipFill rotWithShape="1">
          <a:blip r:embed="rId4">
            <a:alphaModFix/>
          </a:blip>
          <a:srcRect/>
          <a:stretch/>
        </p:blipFill>
        <p:spPr>
          <a:xfrm>
            <a:off x="8747206" y="2327197"/>
            <a:ext cx="2473030" cy="1657170"/>
          </a:xfrm>
          <a:prstGeom prst="rect">
            <a:avLst/>
          </a:prstGeom>
          <a:noFill/>
          <a:ln>
            <a:noFill/>
          </a:ln>
        </p:spPr>
      </p:pic>
    </p:spTree>
    <p:extLst>
      <p:ext uri="{BB962C8B-B14F-4D97-AF65-F5344CB8AC3E}">
        <p14:creationId xmlns:p14="http://schemas.microsoft.com/office/powerpoint/2010/main" val="18331980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9" y="1019069"/>
            <a:ext cx="500753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Estimation Techniques (2 of 3)</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Google Shape;335;p24">
            <a:extLst>
              <a:ext uri="{FF2B5EF4-FFF2-40B4-BE49-F238E27FC236}">
                <a16:creationId xmlns:a16="http://schemas.microsoft.com/office/drawing/2014/main" xmlns="" id="{603E382F-EF3D-7B7D-278C-A87FC42E1129}"/>
              </a:ext>
            </a:extLst>
          </p:cNvPr>
          <p:cNvPicPr preferRelativeResize="0"/>
          <p:nvPr/>
        </p:nvPicPr>
        <p:blipFill rotWithShape="1">
          <a:blip r:embed="rId3">
            <a:alphaModFix/>
          </a:blip>
          <a:srcRect/>
          <a:stretch/>
        </p:blipFill>
        <p:spPr>
          <a:xfrm>
            <a:off x="8887146" y="2016276"/>
            <a:ext cx="2466654" cy="1788977"/>
          </a:xfrm>
          <a:prstGeom prst="rect">
            <a:avLst/>
          </a:prstGeom>
          <a:noFill/>
          <a:ln>
            <a:noFill/>
          </a:ln>
        </p:spPr>
      </p:pic>
      <p:sp>
        <p:nvSpPr>
          <p:cNvPr id="8" name="Google Shape;337;p24">
            <a:extLst>
              <a:ext uri="{FF2B5EF4-FFF2-40B4-BE49-F238E27FC236}">
                <a16:creationId xmlns:a16="http://schemas.microsoft.com/office/drawing/2014/main" xmlns="" id="{2EC1DE53-FBFF-608E-179D-B859B9741FF9}"/>
              </a:ext>
            </a:extLst>
          </p:cNvPr>
          <p:cNvSpPr txBox="1">
            <a:spLocks/>
          </p:cNvSpPr>
          <p:nvPr/>
        </p:nvSpPr>
        <p:spPr>
          <a:xfrm>
            <a:off x="862080" y="2073930"/>
            <a:ext cx="7821757" cy="1788977"/>
          </a:xfrm>
          <a:prstGeom prst="rect">
            <a:avLst/>
          </a:prstGeom>
          <a:noFill/>
          <a:ln>
            <a:noFill/>
          </a:ln>
        </p:spPr>
        <p:txBody>
          <a:bodyPr spcFirstLastPara="1" wrap="square" lIns="91425" tIns="45700" rIns="91425" bIns="45700" anchor="t" anchorCtr="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20000"/>
              </a:lnSpc>
              <a:spcBef>
                <a:spcPts val="0"/>
              </a:spcBef>
              <a:buSzPct val="100000"/>
              <a:buFont typeface="Arial" panose="020B0604020202020204" pitchFamily="34" charset="0"/>
              <a:buNone/>
            </a:pPr>
            <a:r>
              <a:rPr lang="en-US" sz="2000" b="1" dirty="0">
                <a:solidFill>
                  <a:srgbClr val="002060"/>
                </a:solidFill>
                <a:latin typeface="Times New Roman" panose="02020603050405020304" pitchFamily="18" charset="0"/>
                <a:cs typeface="Times New Roman" panose="02020603050405020304" pitchFamily="18" charset="0"/>
              </a:rPr>
              <a:t>3- Top-Down</a:t>
            </a:r>
            <a:r>
              <a:rPr lang="en-US" sz="2000" dirty="0">
                <a:solidFill>
                  <a:srgbClr val="002060"/>
                </a:solidFill>
                <a:latin typeface="Times New Roman" panose="02020603050405020304" pitchFamily="18" charset="0"/>
                <a:cs typeface="Times New Roman" panose="02020603050405020304" pitchFamily="18" charset="0"/>
              </a:rPr>
              <a:t>: large units estimated then divided up.</a:t>
            </a:r>
            <a:endParaRPr lang="en-US" sz="2400" dirty="0">
              <a:solidFill>
                <a:srgbClr val="002060"/>
              </a:solidFill>
              <a:latin typeface="Times New Roman" panose="02020603050405020304" pitchFamily="18" charset="0"/>
              <a:cs typeface="Times New Roman" panose="02020603050405020304" pitchFamily="18" charset="0"/>
            </a:endParaRPr>
          </a:p>
          <a:p>
            <a:pPr>
              <a:lnSpc>
                <a:spcPct val="120000"/>
              </a:lnSpc>
              <a:buSzPct val="100000"/>
            </a:pPr>
            <a:r>
              <a:rPr lang="en-US" sz="2000" b="1" dirty="0">
                <a:solidFill>
                  <a:srgbClr val="002060"/>
                </a:solidFill>
                <a:latin typeface="Times New Roman" panose="02020603050405020304" pitchFamily="18" charset="0"/>
                <a:cs typeface="Times New Roman" panose="02020603050405020304" pitchFamily="18" charset="0"/>
              </a:rPr>
              <a:t>Strengths: </a:t>
            </a:r>
            <a:r>
              <a:rPr lang="en-US" sz="2000" dirty="0">
                <a:solidFill>
                  <a:srgbClr val="002060"/>
                </a:solidFill>
                <a:latin typeface="Times New Roman" panose="02020603050405020304" pitchFamily="18" charset="0"/>
                <a:cs typeface="Times New Roman" panose="02020603050405020304" pitchFamily="18" charset="0"/>
              </a:rPr>
              <a:t>usable when less detail is known.</a:t>
            </a:r>
            <a:endParaRPr lang="en-US" sz="2400" dirty="0">
              <a:solidFill>
                <a:srgbClr val="002060"/>
              </a:solidFill>
              <a:latin typeface="Times New Roman" panose="02020603050405020304" pitchFamily="18" charset="0"/>
              <a:cs typeface="Times New Roman" panose="02020603050405020304" pitchFamily="18" charset="0"/>
            </a:endParaRPr>
          </a:p>
          <a:p>
            <a:pPr>
              <a:lnSpc>
                <a:spcPct val="120000"/>
              </a:lnSpc>
              <a:buSzPct val="100000"/>
            </a:pPr>
            <a:r>
              <a:rPr lang="en-US" sz="2000" b="1" dirty="0">
                <a:solidFill>
                  <a:srgbClr val="002060"/>
                </a:solidFill>
                <a:latin typeface="Times New Roman" panose="02020603050405020304" pitchFamily="18" charset="0"/>
                <a:cs typeface="Times New Roman" panose="02020603050405020304" pitchFamily="18" charset="0"/>
              </a:rPr>
              <a:t>Weaknesses: </a:t>
            </a:r>
            <a:r>
              <a:rPr lang="en-US" sz="2000" dirty="0">
                <a:solidFill>
                  <a:srgbClr val="002060"/>
                </a:solidFill>
                <a:latin typeface="Times New Roman" panose="02020603050405020304" pitchFamily="18" charset="0"/>
                <a:cs typeface="Times New Roman" panose="02020603050405020304" pitchFamily="18" charset="0"/>
              </a:rPr>
              <a:t>inaccurate if major sections of the project aren’t considered.</a:t>
            </a:r>
            <a:endParaRPr lang="en-US" sz="2400" dirty="0">
              <a:solidFill>
                <a:srgbClr val="002060"/>
              </a:solidFill>
              <a:latin typeface="Times New Roman" panose="02020603050405020304" pitchFamily="18" charset="0"/>
              <a:cs typeface="Times New Roman" panose="02020603050405020304" pitchFamily="18" charset="0"/>
            </a:endParaRPr>
          </a:p>
        </p:txBody>
      </p:sp>
      <p:sp>
        <p:nvSpPr>
          <p:cNvPr id="9" name="Google Shape;338;p24">
            <a:extLst>
              <a:ext uri="{FF2B5EF4-FFF2-40B4-BE49-F238E27FC236}">
                <a16:creationId xmlns:a16="http://schemas.microsoft.com/office/drawing/2014/main" xmlns="" id="{D4C7EF3A-7A05-D131-7EC9-EFEBFEB211AA}"/>
              </a:ext>
            </a:extLst>
          </p:cNvPr>
          <p:cNvSpPr txBox="1">
            <a:spLocks/>
          </p:cNvSpPr>
          <p:nvPr/>
        </p:nvSpPr>
        <p:spPr>
          <a:xfrm>
            <a:off x="3743533" y="4004573"/>
            <a:ext cx="7610267" cy="2088738"/>
          </a:xfrm>
          <a:prstGeom prst="rect">
            <a:avLst/>
          </a:prstGeom>
          <a:noFill/>
          <a:ln>
            <a:noFill/>
          </a:ln>
        </p:spPr>
        <p:txBody>
          <a:bodyPr spcFirstLastPara="1" wrap="square" lIns="91425" tIns="45700" rIns="91425" bIns="45700" anchor="t"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20000"/>
              </a:lnSpc>
              <a:spcBef>
                <a:spcPts val="0"/>
              </a:spcBef>
              <a:buSzPct val="100000"/>
              <a:buFont typeface="Arial" panose="020B0604020202020204" pitchFamily="34" charset="0"/>
              <a:buNone/>
            </a:pPr>
            <a:r>
              <a:rPr lang="en-US" sz="2000" b="1" dirty="0">
                <a:solidFill>
                  <a:srgbClr val="002060"/>
                </a:solidFill>
                <a:latin typeface="Times New Roman" panose="02020603050405020304" pitchFamily="18" charset="0"/>
                <a:cs typeface="Times New Roman" panose="02020603050405020304" pitchFamily="18" charset="0"/>
              </a:rPr>
              <a:t>4- Bottom-Up: </a:t>
            </a:r>
            <a:r>
              <a:rPr lang="en-US" sz="2000" dirty="0">
                <a:solidFill>
                  <a:srgbClr val="002060"/>
                </a:solidFill>
                <a:latin typeface="Times New Roman" panose="02020603050405020304" pitchFamily="18" charset="0"/>
                <a:cs typeface="Times New Roman" panose="02020603050405020304" pitchFamily="18" charset="0"/>
              </a:rPr>
              <a:t>small units estimated then added together.</a:t>
            </a:r>
            <a:endParaRPr lang="en-US" sz="2400" dirty="0">
              <a:solidFill>
                <a:srgbClr val="002060"/>
              </a:solidFill>
              <a:latin typeface="Times New Roman" panose="02020603050405020304" pitchFamily="18" charset="0"/>
              <a:cs typeface="Times New Roman" panose="02020603050405020304" pitchFamily="18" charset="0"/>
            </a:endParaRPr>
          </a:p>
          <a:p>
            <a:pPr>
              <a:lnSpc>
                <a:spcPct val="120000"/>
              </a:lnSpc>
              <a:buSzPct val="100000"/>
            </a:pPr>
            <a:r>
              <a:rPr lang="en-US" sz="2000" b="1" dirty="0">
                <a:solidFill>
                  <a:srgbClr val="002060"/>
                </a:solidFill>
                <a:latin typeface="Times New Roman" panose="02020603050405020304" pitchFamily="18" charset="0"/>
                <a:cs typeface="Times New Roman" panose="02020603050405020304" pitchFamily="18" charset="0"/>
              </a:rPr>
              <a:t>Strengths: </a:t>
            </a:r>
            <a:r>
              <a:rPr lang="en-US" sz="2000" dirty="0">
                <a:solidFill>
                  <a:srgbClr val="002060"/>
                </a:solidFill>
                <a:latin typeface="Times New Roman" panose="02020603050405020304" pitchFamily="18" charset="0"/>
                <a:cs typeface="Times New Roman" panose="02020603050405020304" pitchFamily="18" charset="0"/>
              </a:rPr>
              <a:t>can be quite precise if used properly.</a:t>
            </a:r>
            <a:endParaRPr lang="en-US" sz="2400" dirty="0">
              <a:solidFill>
                <a:srgbClr val="002060"/>
              </a:solidFill>
              <a:latin typeface="Times New Roman" panose="02020603050405020304" pitchFamily="18" charset="0"/>
              <a:cs typeface="Times New Roman" panose="02020603050405020304" pitchFamily="18" charset="0"/>
            </a:endParaRPr>
          </a:p>
          <a:p>
            <a:pPr>
              <a:lnSpc>
                <a:spcPct val="120000"/>
              </a:lnSpc>
              <a:buSzPct val="100000"/>
            </a:pPr>
            <a:r>
              <a:rPr lang="en-US" sz="2000" b="1" dirty="0">
                <a:solidFill>
                  <a:srgbClr val="002060"/>
                </a:solidFill>
                <a:latin typeface="Times New Roman" panose="02020603050405020304" pitchFamily="18" charset="0"/>
                <a:cs typeface="Times New Roman" panose="02020603050405020304" pitchFamily="18" charset="0"/>
              </a:rPr>
              <a:t>Weaknesses: </a:t>
            </a:r>
            <a:r>
              <a:rPr lang="en-US" sz="2000" dirty="0">
                <a:solidFill>
                  <a:srgbClr val="002060"/>
                </a:solidFill>
                <a:latin typeface="Times New Roman" panose="02020603050405020304" pitchFamily="18" charset="0"/>
                <a:cs typeface="Times New Roman" panose="02020603050405020304" pitchFamily="18" charset="0"/>
              </a:rPr>
              <a:t>more time consuming than other techniques, changes to items can impact greatly.</a:t>
            </a:r>
            <a:endParaRPr lang="en-US" sz="2400" dirty="0">
              <a:solidFill>
                <a:srgbClr val="002060"/>
              </a:solidFill>
              <a:latin typeface="Times New Roman" panose="02020603050405020304" pitchFamily="18" charset="0"/>
              <a:cs typeface="Times New Roman" panose="02020603050405020304" pitchFamily="18" charset="0"/>
            </a:endParaRPr>
          </a:p>
        </p:txBody>
      </p:sp>
      <p:pic>
        <p:nvPicPr>
          <p:cNvPr id="11" name="Google Shape;340;p24">
            <a:extLst>
              <a:ext uri="{FF2B5EF4-FFF2-40B4-BE49-F238E27FC236}">
                <a16:creationId xmlns:a16="http://schemas.microsoft.com/office/drawing/2014/main" xmlns="" id="{22BA75FB-EA40-A52B-1922-2EC5834F916C}"/>
              </a:ext>
            </a:extLst>
          </p:cNvPr>
          <p:cNvPicPr preferRelativeResize="0"/>
          <p:nvPr/>
        </p:nvPicPr>
        <p:blipFill rotWithShape="1">
          <a:blip r:embed="rId4">
            <a:alphaModFix/>
          </a:blip>
          <a:srcRect/>
          <a:stretch/>
        </p:blipFill>
        <p:spPr>
          <a:xfrm>
            <a:off x="844955" y="4027685"/>
            <a:ext cx="2613861" cy="1883818"/>
          </a:xfrm>
          <a:prstGeom prst="rect">
            <a:avLst/>
          </a:prstGeom>
          <a:noFill/>
          <a:ln>
            <a:noFill/>
          </a:ln>
        </p:spPr>
      </p:pic>
    </p:spTree>
    <p:extLst>
      <p:ext uri="{BB962C8B-B14F-4D97-AF65-F5344CB8AC3E}">
        <p14:creationId xmlns:p14="http://schemas.microsoft.com/office/powerpoint/2010/main" val="15117408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9" y="1019069"/>
            <a:ext cx="486369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Estimation Techniques (3 of 3)</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Google Shape;349;p25">
            <a:extLst>
              <a:ext uri="{FF2B5EF4-FFF2-40B4-BE49-F238E27FC236}">
                <a16:creationId xmlns:a16="http://schemas.microsoft.com/office/drawing/2014/main" xmlns="" id="{1EFDBAE6-E4AC-064C-25F2-1F3AD32A9128}"/>
              </a:ext>
            </a:extLst>
          </p:cNvPr>
          <p:cNvSpPr txBox="1">
            <a:spLocks/>
          </p:cNvSpPr>
          <p:nvPr/>
        </p:nvSpPr>
        <p:spPr>
          <a:xfrm>
            <a:off x="838199" y="2095405"/>
            <a:ext cx="7841975" cy="2609116"/>
          </a:xfrm>
          <a:prstGeom prst="rect">
            <a:avLst/>
          </a:prstGeom>
          <a:noFill/>
          <a:ln>
            <a:noFill/>
          </a:ln>
        </p:spPr>
        <p:txBody>
          <a:bodyPr spcFirstLastPara="1" wrap="square" lIns="91425" tIns="45700" rIns="91425" bIns="45700" anchor="t"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20000"/>
              </a:lnSpc>
              <a:spcBef>
                <a:spcPts val="0"/>
              </a:spcBef>
              <a:buSzPts val="2400"/>
              <a:buFont typeface="Arial" panose="020B0604020202020204" pitchFamily="34" charset="0"/>
              <a:buNone/>
            </a:pPr>
            <a:r>
              <a:rPr lang="en-US" sz="2000" b="1" dirty="0">
                <a:solidFill>
                  <a:srgbClr val="002060"/>
                </a:solidFill>
                <a:latin typeface="Times New Roman" panose="02020603050405020304" pitchFamily="18" charset="0"/>
                <a:cs typeface="Times New Roman" panose="02020603050405020304" pitchFamily="18" charset="0"/>
              </a:rPr>
              <a:t>5- Comparison or Analogy</a:t>
            </a:r>
            <a:r>
              <a:rPr lang="en-US" sz="2000" dirty="0">
                <a:solidFill>
                  <a:srgbClr val="002060"/>
                </a:solidFill>
                <a:latin typeface="Times New Roman" panose="02020603050405020304" pitchFamily="18" charset="0"/>
                <a:cs typeface="Times New Roman" panose="02020603050405020304" pitchFamily="18" charset="0"/>
              </a:rPr>
              <a:t>: projects (or components) are compared to previous work.</a:t>
            </a:r>
            <a:endParaRPr lang="en-US" sz="2400" dirty="0">
              <a:solidFill>
                <a:srgbClr val="002060"/>
              </a:solidFill>
              <a:latin typeface="Times New Roman" panose="02020603050405020304" pitchFamily="18" charset="0"/>
              <a:cs typeface="Times New Roman" panose="02020603050405020304" pitchFamily="18" charset="0"/>
            </a:endParaRPr>
          </a:p>
          <a:p>
            <a:pPr>
              <a:lnSpc>
                <a:spcPct val="120000"/>
              </a:lnSpc>
              <a:buSzPts val="2400"/>
            </a:pPr>
            <a:r>
              <a:rPr lang="en-US" sz="2000" b="1" dirty="0">
                <a:solidFill>
                  <a:srgbClr val="002060"/>
                </a:solidFill>
                <a:latin typeface="Times New Roman" panose="02020603050405020304" pitchFamily="18" charset="0"/>
                <a:cs typeface="Times New Roman" panose="02020603050405020304" pitchFamily="18" charset="0"/>
              </a:rPr>
              <a:t>Strengths:</a:t>
            </a:r>
            <a:r>
              <a:rPr lang="en-US" sz="2000" dirty="0">
                <a:solidFill>
                  <a:srgbClr val="002060"/>
                </a:solidFill>
                <a:latin typeface="Times New Roman" panose="02020603050405020304" pitchFamily="18" charset="0"/>
                <a:cs typeface="Times New Roman" panose="02020603050405020304" pitchFamily="18" charset="0"/>
              </a:rPr>
              <a:t> based on actual results, increasing credibility and potentially accuracy.</a:t>
            </a:r>
          </a:p>
          <a:p>
            <a:pPr>
              <a:lnSpc>
                <a:spcPct val="120000"/>
              </a:lnSpc>
              <a:buSzPts val="2400"/>
            </a:pPr>
            <a:r>
              <a:rPr lang="en-US" sz="2000" b="1" dirty="0">
                <a:solidFill>
                  <a:srgbClr val="002060"/>
                </a:solidFill>
                <a:latin typeface="Times New Roman" panose="02020603050405020304" pitchFamily="18" charset="0"/>
                <a:cs typeface="Times New Roman" panose="02020603050405020304" pitchFamily="18" charset="0"/>
              </a:rPr>
              <a:t>Weaknesses:</a:t>
            </a:r>
            <a:r>
              <a:rPr lang="en-US" sz="2000" dirty="0">
                <a:solidFill>
                  <a:srgbClr val="002060"/>
                </a:solidFill>
                <a:latin typeface="Times New Roman" panose="02020603050405020304" pitchFamily="18" charset="0"/>
                <a:cs typeface="Times New Roman" panose="02020603050405020304" pitchFamily="18" charset="0"/>
              </a:rPr>
              <a:t> all projects are unique, may be difficult to find comparisons, data may not exist.</a:t>
            </a:r>
            <a:endParaRPr lang="en-US" sz="2400" dirty="0">
              <a:solidFill>
                <a:srgbClr val="002060"/>
              </a:solidFill>
              <a:latin typeface="Times New Roman" panose="02020603050405020304" pitchFamily="18" charset="0"/>
              <a:cs typeface="Times New Roman" panose="02020603050405020304" pitchFamily="18" charset="0"/>
            </a:endParaRPr>
          </a:p>
        </p:txBody>
      </p:sp>
      <p:sp>
        <p:nvSpPr>
          <p:cNvPr id="8" name="Google Shape;350;p25">
            <a:extLst>
              <a:ext uri="{FF2B5EF4-FFF2-40B4-BE49-F238E27FC236}">
                <a16:creationId xmlns:a16="http://schemas.microsoft.com/office/drawing/2014/main" xmlns="" id="{79F9800C-DCB8-FED4-E1DA-ECAA0B843D9E}"/>
              </a:ext>
            </a:extLst>
          </p:cNvPr>
          <p:cNvSpPr txBox="1">
            <a:spLocks/>
          </p:cNvSpPr>
          <p:nvPr/>
        </p:nvSpPr>
        <p:spPr>
          <a:xfrm>
            <a:off x="3723861" y="4829199"/>
            <a:ext cx="7629939" cy="1347764"/>
          </a:xfrm>
          <a:prstGeom prst="rect">
            <a:avLst/>
          </a:prstGeom>
          <a:noFill/>
          <a:ln>
            <a:noFill/>
          </a:ln>
        </p:spPr>
        <p:txBody>
          <a:bodyPr spcFirstLastPara="1" wrap="square" lIns="91425" tIns="45700" rIns="91425" bIns="45700" anchor="t"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20000"/>
              </a:lnSpc>
              <a:spcBef>
                <a:spcPts val="0"/>
              </a:spcBef>
              <a:buSzPts val="2400"/>
              <a:buFont typeface="Arial" panose="020B0604020202020204" pitchFamily="34" charset="0"/>
              <a:buNone/>
            </a:pPr>
            <a:r>
              <a:rPr lang="en-US" sz="2000" b="1" dirty="0">
                <a:solidFill>
                  <a:srgbClr val="002060"/>
                </a:solidFill>
                <a:latin typeface="Times New Roman" panose="02020603050405020304" pitchFamily="18" charset="0"/>
                <a:cs typeface="Times New Roman" panose="02020603050405020304" pitchFamily="18" charset="0"/>
              </a:rPr>
              <a:t>Other Methods: </a:t>
            </a:r>
            <a:r>
              <a:rPr lang="en-US" sz="2000" dirty="0">
                <a:solidFill>
                  <a:srgbClr val="002060"/>
                </a:solidFill>
                <a:latin typeface="Times New Roman" panose="02020603050405020304" pitchFamily="18" charset="0"/>
                <a:cs typeface="Times New Roman" panose="02020603050405020304" pitchFamily="18" charset="0"/>
              </a:rPr>
              <a:t>mathematical/statistical models, focusing on size rather than time, or industry-specific methods.</a:t>
            </a:r>
            <a:endParaRPr lang="en-US" sz="2400" dirty="0">
              <a:solidFill>
                <a:srgbClr val="002060"/>
              </a:solidFill>
              <a:latin typeface="Times New Roman" panose="02020603050405020304" pitchFamily="18" charset="0"/>
              <a:cs typeface="Times New Roman" panose="02020603050405020304" pitchFamily="18" charset="0"/>
            </a:endParaRPr>
          </a:p>
        </p:txBody>
      </p:sp>
      <p:pic>
        <p:nvPicPr>
          <p:cNvPr id="9" name="Google Shape;352;p25">
            <a:extLst>
              <a:ext uri="{FF2B5EF4-FFF2-40B4-BE49-F238E27FC236}">
                <a16:creationId xmlns:a16="http://schemas.microsoft.com/office/drawing/2014/main" xmlns="" id="{70669E20-500A-D43E-C420-31E546CB619F}"/>
              </a:ext>
            </a:extLst>
          </p:cNvPr>
          <p:cNvPicPr preferRelativeResize="0"/>
          <p:nvPr/>
        </p:nvPicPr>
        <p:blipFill rotWithShape="1">
          <a:blip r:embed="rId3">
            <a:alphaModFix/>
          </a:blip>
          <a:srcRect/>
          <a:stretch/>
        </p:blipFill>
        <p:spPr>
          <a:xfrm>
            <a:off x="8712687" y="2050798"/>
            <a:ext cx="2641113" cy="1125380"/>
          </a:xfrm>
          <a:prstGeom prst="rect">
            <a:avLst/>
          </a:prstGeom>
          <a:noFill/>
          <a:ln>
            <a:noFill/>
          </a:ln>
        </p:spPr>
      </p:pic>
      <p:pic>
        <p:nvPicPr>
          <p:cNvPr id="11" name="Google Shape;353;p25">
            <a:extLst>
              <a:ext uri="{FF2B5EF4-FFF2-40B4-BE49-F238E27FC236}">
                <a16:creationId xmlns:a16="http://schemas.microsoft.com/office/drawing/2014/main" xmlns="" id="{290FFB90-D698-0C42-42E4-16859F75EB16}"/>
              </a:ext>
            </a:extLst>
          </p:cNvPr>
          <p:cNvPicPr preferRelativeResize="0"/>
          <p:nvPr/>
        </p:nvPicPr>
        <p:blipFill rotWithShape="1">
          <a:blip r:embed="rId4">
            <a:alphaModFix/>
          </a:blip>
          <a:srcRect/>
          <a:stretch/>
        </p:blipFill>
        <p:spPr>
          <a:xfrm>
            <a:off x="859850" y="4665499"/>
            <a:ext cx="2641113" cy="1347763"/>
          </a:xfrm>
          <a:prstGeom prst="rect">
            <a:avLst/>
          </a:prstGeom>
          <a:noFill/>
          <a:ln>
            <a:noFill/>
          </a:ln>
        </p:spPr>
      </p:pic>
    </p:spTree>
    <p:extLst>
      <p:ext uri="{BB962C8B-B14F-4D97-AF65-F5344CB8AC3E}">
        <p14:creationId xmlns:p14="http://schemas.microsoft.com/office/powerpoint/2010/main" val="18251098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9" y="1019069"/>
            <a:ext cx="4576019"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Estimates vs. Commitments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Google Shape;369;p27">
            <a:extLst>
              <a:ext uri="{FF2B5EF4-FFF2-40B4-BE49-F238E27FC236}">
                <a16:creationId xmlns:a16="http://schemas.microsoft.com/office/drawing/2014/main" xmlns="" id="{6092BD52-F7F3-BD34-FD89-FE6CD80B7674}"/>
              </a:ext>
            </a:extLst>
          </p:cNvPr>
          <p:cNvSpPr txBox="1">
            <a:spLocks/>
          </p:cNvSpPr>
          <p:nvPr/>
        </p:nvSpPr>
        <p:spPr>
          <a:xfrm>
            <a:off x="838198" y="3713687"/>
            <a:ext cx="10638183" cy="2342220"/>
          </a:xfrm>
          <a:prstGeom prst="rect">
            <a:avLst/>
          </a:prstGeom>
          <a:noFill/>
          <a:ln>
            <a:noFill/>
          </a:ln>
        </p:spPr>
        <p:txBody>
          <a:bodyPr spcFirstLastPara="1" wrap="square" lIns="91425" tIns="45700" rIns="91425" bIns="45700" anchor="t"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spcBef>
                <a:spcPts val="0"/>
              </a:spcBef>
              <a:buSzPts val="2000"/>
            </a:pPr>
            <a:r>
              <a:rPr lang="en-US" sz="2000" dirty="0">
                <a:solidFill>
                  <a:srgbClr val="002060"/>
                </a:solidFill>
                <a:latin typeface="Times New Roman" panose="02020603050405020304" pitchFamily="18" charset="0"/>
                <a:cs typeface="Times New Roman" panose="02020603050405020304" pitchFamily="18" charset="0"/>
              </a:rPr>
              <a:t>All parties must be careful not to confuse estimates with commitments</a:t>
            </a:r>
          </a:p>
          <a:p>
            <a:pPr>
              <a:lnSpc>
                <a:spcPct val="120000"/>
              </a:lnSpc>
              <a:buSzPts val="2000"/>
            </a:pPr>
            <a:r>
              <a:rPr lang="en-US" sz="2000" dirty="0">
                <a:solidFill>
                  <a:srgbClr val="002060"/>
                </a:solidFill>
                <a:latin typeface="Times New Roman" panose="02020603050405020304" pitchFamily="18" charset="0"/>
                <a:cs typeface="Times New Roman" panose="02020603050405020304" pitchFamily="18" charset="0"/>
              </a:rPr>
              <a:t>Commitments: Are deadlines ‘real’ or arbitrary?</a:t>
            </a:r>
          </a:p>
          <a:p>
            <a:pPr>
              <a:lnSpc>
                <a:spcPct val="120000"/>
              </a:lnSpc>
              <a:buSzPts val="2000"/>
            </a:pPr>
            <a:r>
              <a:rPr lang="en-US" sz="2000" b="1" dirty="0">
                <a:solidFill>
                  <a:srgbClr val="002060"/>
                </a:solidFill>
                <a:latin typeface="Times New Roman" panose="02020603050405020304" pitchFamily="18" charset="0"/>
                <a:cs typeface="Times New Roman" panose="02020603050405020304" pitchFamily="18" charset="0"/>
              </a:rPr>
              <a:t>Estimates</a:t>
            </a:r>
            <a:r>
              <a:rPr lang="en-US" sz="2000" dirty="0">
                <a:solidFill>
                  <a:srgbClr val="002060"/>
                </a:solidFill>
                <a:latin typeface="Times New Roman" panose="02020603050405020304" pitchFamily="18" charset="0"/>
                <a:cs typeface="Times New Roman" panose="02020603050405020304" pitchFamily="18" charset="0"/>
              </a:rPr>
              <a:t>: Presentation can be important: </a:t>
            </a:r>
            <a:r>
              <a:rPr lang="en-US" sz="2000" b="1" dirty="0">
                <a:solidFill>
                  <a:srgbClr val="002060"/>
                </a:solidFill>
                <a:latin typeface="Times New Roman" panose="02020603050405020304" pitchFamily="18" charset="0"/>
                <a:cs typeface="Times New Roman" panose="02020603050405020304" pitchFamily="18" charset="0"/>
              </a:rPr>
              <a:t>Ranges</a:t>
            </a:r>
            <a:r>
              <a:rPr lang="en-US" sz="2000" dirty="0">
                <a:solidFill>
                  <a:srgbClr val="002060"/>
                </a:solidFill>
                <a:latin typeface="Times New Roman" panose="02020603050405020304" pitchFamily="18" charset="0"/>
                <a:cs typeface="Times New Roman" panose="02020603050405020304" pitchFamily="18" charset="0"/>
              </a:rPr>
              <a:t> (6-8 Months), </a:t>
            </a:r>
            <a:r>
              <a:rPr lang="en-US" sz="2000" b="1" dirty="0">
                <a:solidFill>
                  <a:srgbClr val="002060"/>
                </a:solidFill>
                <a:latin typeface="Times New Roman" panose="02020603050405020304" pitchFamily="18" charset="0"/>
                <a:cs typeface="Times New Roman" panose="02020603050405020304" pitchFamily="18" charset="0"/>
              </a:rPr>
              <a:t>plus/minus qualifiers </a:t>
            </a:r>
            <a:r>
              <a:rPr lang="en-US" sz="2000" dirty="0">
                <a:solidFill>
                  <a:srgbClr val="002060"/>
                </a:solidFill>
                <a:latin typeface="Times New Roman" panose="02020603050405020304" pitchFamily="18" charset="0"/>
                <a:cs typeface="Times New Roman" panose="02020603050405020304" pitchFamily="18" charset="0"/>
              </a:rPr>
              <a:t>(7 Weeks +/– 1 Week), and </a:t>
            </a:r>
            <a:r>
              <a:rPr lang="en-US" sz="2000" b="1" dirty="0">
                <a:solidFill>
                  <a:srgbClr val="002060"/>
                </a:solidFill>
                <a:latin typeface="Times New Roman" panose="02020603050405020304" pitchFamily="18" charset="0"/>
                <a:cs typeface="Times New Roman" panose="02020603050405020304" pitchFamily="18" charset="0"/>
              </a:rPr>
              <a:t>Confidence factors </a:t>
            </a:r>
            <a:r>
              <a:rPr lang="en-US" sz="2000" dirty="0">
                <a:solidFill>
                  <a:srgbClr val="002060"/>
                </a:solidFill>
                <a:latin typeface="Times New Roman" panose="02020603050405020304" pitchFamily="18" charset="0"/>
                <a:cs typeface="Times New Roman" panose="02020603050405020304" pitchFamily="18" charset="0"/>
              </a:rPr>
              <a:t>(4 weeks: 30% chance, 5 weeks: 50% chance) can be helpful.</a:t>
            </a:r>
          </a:p>
          <a:p>
            <a:pPr>
              <a:lnSpc>
                <a:spcPct val="120000"/>
              </a:lnSpc>
              <a:buSzPts val="2000"/>
            </a:pPr>
            <a:r>
              <a:rPr lang="en-US" sz="2000" dirty="0">
                <a:solidFill>
                  <a:srgbClr val="002060"/>
                </a:solidFill>
                <a:latin typeface="Times New Roman" panose="02020603050405020304" pitchFamily="18" charset="0"/>
                <a:cs typeface="Times New Roman" panose="02020603050405020304" pitchFamily="18" charset="0"/>
              </a:rPr>
              <a:t>Don’t confuse estimation with scheduling, which sets actual dates</a:t>
            </a:r>
          </a:p>
        </p:txBody>
      </p:sp>
      <p:grpSp>
        <p:nvGrpSpPr>
          <p:cNvPr id="8" name="Google Shape;371;p27">
            <a:extLst>
              <a:ext uri="{FF2B5EF4-FFF2-40B4-BE49-F238E27FC236}">
                <a16:creationId xmlns:a16="http://schemas.microsoft.com/office/drawing/2014/main" xmlns="" id="{49DD9D66-6ED8-F4EC-2E0E-99D37C27AB06}"/>
              </a:ext>
            </a:extLst>
          </p:cNvPr>
          <p:cNvGrpSpPr/>
          <p:nvPr/>
        </p:nvGrpSpPr>
        <p:grpSpPr>
          <a:xfrm>
            <a:off x="2137147" y="2220143"/>
            <a:ext cx="8040286" cy="1409663"/>
            <a:chOff x="1916648" y="1789337"/>
            <a:chExt cx="8040286" cy="1409663"/>
          </a:xfrm>
        </p:grpSpPr>
        <p:pic>
          <p:nvPicPr>
            <p:cNvPr id="9" name="Google Shape;372;p27">
              <a:extLst>
                <a:ext uri="{FF2B5EF4-FFF2-40B4-BE49-F238E27FC236}">
                  <a16:creationId xmlns:a16="http://schemas.microsoft.com/office/drawing/2014/main" xmlns="" id="{2E40597D-D7B8-D9FA-20F8-3D21663F514B}"/>
                </a:ext>
              </a:extLst>
            </p:cNvPr>
            <p:cNvPicPr preferRelativeResize="0"/>
            <p:nvPr/>
          </p:nvPicPr>
          <p:blipFill rotWithShape="1">
            <a:blip r:embed="rId3">
              <a:alphaModFix/>
            </a:blip>
            <a:srcRect/>
            <a:stretch/>
          </p:blipFill>
          <p:spPr>
            <a:xfrm>
              <a:off x="7600982" y="1825625"/>
              <a:ext cx="2355952" cy="1373375"/>
            </a:xfrm>
            <a:prstGeom prst="rect">
              <a:avLst/>
            </a:prstGeom>
            <a:noFill/>
            <a:ln>
              <a:noFill/>
            </a:ln>
          </p:spPr>
        </p:pic>
        <p:pic>
          <p:nvPicPr>
            <p:cNvPr id="11" name="Google Shape;373;p27">
              <a:extLst>
                <a:ext uri="{FF2B5EF4-FFF2-40B4-BE49-F238E27FC236}">
                  <a16:creationId xmlns:a16="http://schemas.microsoft.com/office/drawing/2014/main" xmlns="" id="{FD4AB155-6081-9BA4-C933-0C8D914F2489}"/>
                </a:ext>
              </a:extLst>
            </p:cNvPr>
            <p:cNvPicPr preferRelativeResize="0"/>
            <p:nvPr/>
          </p:nvPicPr>
          <p:blipFill rotWithShape="1">
            <a:blip r:embed="rId4">
              <a:alphaModFix/>
            </a:blip>
            <a:srcRect/>
            <a:stretch/>
          </p:blipFill>
          <p:spPr>
            <a:xfrm>
              <a:off x="1916648" y="1789337"/>
              <a:ext cx="2355952" cy="1409663"/>
            </a:xfrm>
            <a:prstGeom prst="rect">
              <a:avLst/>
            </a:prstGeom>
            <a:noFill/>
            <a:ln>
              <a:noFill/>
            </a:ln>
          </p:spPr>
        </p:pic>
        <p:pic>
          <p:nvPicPr>
            <p:cNvPr id="12" name="Google Shape;374;p27">
              <a:extLst>
                <a:ext uri="{FF2B5EF4-FFF2-40B4-BE49-F238E27FC236}">
                  <a16:creationId xmlns:a16="http://schemas.microsoft.com/office/drawing/2014/main" xmlns="" id="{65D228CB-BF88-F780-4ED1-BE66CD9ECC21}"/>
                </a:ext>
              </a:extLst>
            </p:cNvPr>
            <p:cNvPicPr preferRelativeResize="0"/>
            <p:nvPr/>
          </p:nvPicPr>
          <p:blipFill rotWithShape="1">
            <a:blip r:embed="rId5">
              <a:alphaModFix/>
            </a:blip>
            <a:srcRect/>
            <a:stretch/>
          </p:blipFill>
          <p:spPr>
            <a:xfrm>
              <a:off x="4758815" y="1825625"/>
              <a:ext cx="2355952" cy="1373375"/>
            </a:xfrm>
            <a:prstGeom prst="rect">
              <a:avLst/>
            </a:prstGeom>
            <a:noFill/>
            <a:ln>
              <a:noFill/>
            </a:ln>
          </p:spPr>
        </p:pic>
      </p:grpSp>
    </p:spTree>
    <p:extLst>
      <p:ext uri="{BB962C8B-B14F-4D97-AF65-F5344CB8AC3E}">
        <p14:creationId xmlns:p14="http://schemas.microsoft.com/office/powerpoint/2010/main" val="4652674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lvl="0" indent="-228600" rtl="0">
              <a:lnSpc>
                <a:spcPct val="120000"/>
              </a:lnSpc>
              <a:spcBef>
                <a:spcPts val="0"/>
              </a:spcBef>
              <a:spcAft>
                <a:spcPts val="0"/>
              </a:spcAft>
              <a:buSzPct val="100000"/>
              <a:buChar char="•"/>
            </a:pPr>
            <a:r>
              <a:rPr lang="en-US" b="1" dirty="0">
                <a:solidFill>
                  <a:srgbClr val="002060"/>
                </a:solidFill>
                <a:latin typeface="Times New Roman" panose="02020603050405020304" pitchFamily="18" charset="0"/>
                <a:cs typeface="Times New Roman" panose="02020603050405020304" pitchFamily="18" charset="0"/>
              </a:rPr>
              <a:t>Accuracy</a:t>
            </a:r>
            <a:r>
              <a:rPr lang="en-US" dirty="0">
                <a:solidFill>
                  <a:srgbClr val="002060"/>
                </a:solidFill>
                <a:latin typeface="Times New Roman" panose="02020603050405020304" pitchFamily="18" charset="0"/>
                <a:cs typeface="Times New Roman" panose="02020603050405020304" pitchFamily="18" charset="0"/>
              </a:rPr>
              <a:t> is how </a:t>
            </a:r>
            <a:r>
              <a:rPr lang="en-US" i="1" dirty="0">
                <a:solidFill>
                  <a:srgbClr val="002060"/>
                </a:solidFill>
                <a:latin typeface="Times New Roman" panose="02020603050405020304" pitchFamily="18" charset="0"/>
                <a:cs typeface="Times New Roman" panose="02020603050405020304" pitchFamily="18" charset="0"/>
              </a:rPr>
              <a:t>true</a:t>
            </a:r>
            <a:r>
              <a:rPr lang="en-US" dirty="0">
                <a:solidFill>
                  <a:srgbClr val="002060"/>
                </a:solidFill>
                <a:latin typeface="Times New Roman" panose="02020603050405020304" pitchFamily="18" charset="0"/>
                <a:cs typeface="Times New Roman" panose="02020603050405020304" pitchFamily="18" charset="0"/>
              </a:rPr>
              <a:t> a value is</a:t>
            </a:r>
          </a:p>
          <a:p>
            <a:pPr marL="685800" lvl="1" indent="-228600" rtl="0">
              <a:lnSpc>
                <a:spcPct val="120000"/>
              </a:lnSpc>
              <a:spcBef>
                <a:spcPts val="500"/>
              </a:spcBef>
              <a:spcAft>
                <a:spcPts val="0"/>
              </a:spcAft>
              <a:buSzPct val="100000"/>
              <a:buChar char="•"/>
            </a:pPr>
            <a:r>
              <a:rPr lang="en-US" dirty="0">
                <a:solidFill>
                  <a:srgbClr val="002060"/>
                </a:solidFill>
                <a:latin typeface="Times New Roman" panose="02020603050405020304" pitchFamily="18" charset="0"/>
                <a:cs typeface="Times New Roman" panose="02020603050405020304" pitchFamily="18" charset="0"/>
              </a:rPr>
              <a:t>‘4-6’ is accurate if the actual # is 5.5</a:t>
            </a:r>
          </a:p>
          <a:p>
            <a:pPr marL="228600" lvl="0" indent="-228600" rtl="0">
              <a:lnSpc>
                <a:spcPct val="120000"/>
              </a:lnSpc>
              <a:spcBef>
                <a:spcPts val="1000"/>
              </a:spcBef>
              <a:spcAft>
                <a:spcPts val="0"/>
              </a:spcAft>
              <a:buSzPct val="100000"/>
              <a:buChar char="•"/>
            </a:pPr>
            <a:r>
              <a:rPr lang="en-US" b="1" dirty="0">
                <a:solidFill>
                  <a:srgbClr val="002060"/>
                </a:solidFill>
                <a:latin typeface="Times New Roman" panose="02020603050405020304" pitchFamily="18" charset="0"/>
                <a:cs typeface="Times New Roman" panose="02020603050405020304" pitchFamily="18" charset="0"/>
              </a:rPr>
              <a:t>Precision</a:t>
            </a:r>
            <a:r>
              <a:rPr lang="en-US" dirty="0">
                <a:solidFill>
                  <a:srgbClr val="002060"/>
                </a:solidFill>
                <a:latin typeface="Times New Roman" panose="02020603050405020304" pitchFamily="18" charset="0"/>
                <a:cs typeface="Times New Roman" panose="02020603050405020304" pitchFamily="18" charset="0"/>
              </a:rPr>
              <a:t> is how </a:t>
            </a:r>
            <a:r>
              <a:rPr lang="en-US" i="1" dirty="0">
                <a:solidFill>
                  <a:srgbClr val="002060"/>
                </a:solidFill>
                <a:latin typeface="Times New Roman" panose="02020603050405020304" pitchFamily="18" charset="0"/>
                <a:cs typeface="Times New Roman" panose="02020603050405020304" pitchFamily="18" charset="0"/>
              </a:rPr>
              <a:t>exact</a:t>
            </a:r>
            <a:r>
              <a:rPr lang="en-US" dirty="0">
                <a:solidFill>
                  <a:srgbClr val="002060"/>
                </a:solidFill>
                <a:latin typeface="Times New Roman" panose="02020603050405020304" pitchFamily="18" charset="0"/>
                <a:cs typeface="Times New Roman" panose="02020603050405020304" pitchFamily="18" charset="0"/>
              </a:rPr>
              <a:t> a value is</a:t>
            </a:r>
          </a:p>
          <a:p>
            <a:pPr marL="685800" lvl="1" indent="-228600" rtl="0">
              <a:lnSpc>
                <a:spcPct val="120000"/>
              </a:lnSpc>
              <a:spcBef>
                <a:spcPts val="500"/>
              </a:spcBef>
              <a:spcAft>
                <a:spcPts val="0"/>
              </a:spcAft>
              <a:buSzPct val="100000"/>
              <a:buChar char="•"/>
            </a:pPr>
            <a:r>
              <a:rPr lang="en-US" dirty="0">
                <a:solidFill>
                  <a:srgbClr val="002060"/>
                </a:solidFill>
                <a:latin typeface="Times New Roman" panose="02020603050405020304" pitchFamily="18" charset="0"/>
                <a:cs typeface="Times New Roman" panose="02020603050405020304" pitchFamily="18" charset="0"/>
              </a:rPr>
              <a:t>‘4-6’ is less precise than ‘4.5-5.5’</a:t>
            </a:r>
          </a:p>
          <a:p>
            <a:pPr marL="228600" lvl="0" indent="-228600" rtl="0">
              <a:lnSpc>
                <a:spcPct val="120000"/>
              </a:lnSpc>
              <a:spcBef>
                <a:spcPts val="1000"/>
              </a:spcBef>
              <a:spcAft>
                <a:spcPts val="0"/>
              </a:spcAft>
              <a:buSzPct val="100000"/>
              <a:buChar char="•"/>
            </a:pPr>
            <a:r>
              <a:rPr lang="en-US" dirty="0">
                <a:solidFill>
                  <a:srgbClr val="002060"/>
                </a:solidFill>
                <a:latin typeface="Times New Roman" panose="02020603050405020304" pitchFamily="18" charset="0"/>
                <a:cs typeface="Times New Roman" panose="02020603050405020304" pitchFamily="18" charset="0"/>
              </a:rPr>
              <a:t>Within a project communications</a:t>
            </a:r>
            <a:br>
              <a:rPr lang="en-US" dirty="0">
                <a:solidFill>
                  <a:srgbClr val="002060"/>
                </a:solidFill>
                <a:latin typeface="Times New Roman" panose="02020603050405020304" pitchFamily="18" charset="0"/>
                <a:cs typeface="Times New Roman" panose="02020603050405020304" pitchFamily="18" charset="0"/>
              </a:rPr>
            </a:br>
            <a:r>
              <a:rPr lang="en-US" dirty="0">
                <a:solidFill>
                  <a:srgbClr val="002060"/>
                </a:solidFill>
                <a:latin typeface="Times New Roman" panose="02020603050405020304" pitchFamily="18" charset="0"/>
                <a:cs typeface="Times New Roman" panose="02020603050405020304" pitchFamily="18" charset="0"/>
              </a:rPr>
              <a:t>should </a:t>
            </a:r>
            <a:r>
              <a:rPr lang="en-US" b="1" dirty="0">
                <a:solidFill>
                  <a:srgbClr val="002060"/>
                </a:solidFill>
                <a:latin typeface="Times New Roman" panose="02020603050405020304" pitchFamily="18" charset="0"/>
                <a:cs typeface="Times New Roman" panose="02020603050405020304" pitchFamily="18" charset="0"/>
              </a:rPr>
              <a:t>always be as accurate as</a:t>
            </a:r>
            <a:br>
              <a:rPr lang="en-US" b="1" dirty="0">
                <a:solidFill>
                  <a:srgbClr val="002060"/>
                </a:solidFill>
                <a:latin typeface="Times New Roman" panose="02020603050405020304" pitchFamily="18" charset="0"/>
                <a:cs typeface="Times New Roman" panose="02020603050405020304" pitchFamily="18" charset="0"/>
              </a:rPr>
            </a:br>
            <a:r>
              <a:rPr lang="en-US" b="1" dirty="0">
                <a:solidFill>
                  <a:srgbClr val="002060"/>
                </a:solidFill>
                <a:latin typeface="Times New Roman" panose="02020603050405020304" pitchFamily="18" charset="0"/>
                <a:cs typeface="Times New Roman" panose="02020603050405020304" pitchFamily="18" charset="0"/>
              </a:rPr>
              <a:t>possible </a:t>
            </a:r>
            <a:r>
              <a:rPr lang="en-US" dirty="0">
                <a:solidFill>
                  <a:srgbClr val="002060"/>
                </a:solidFill>
                <a:latin typeface="Times New Roman" panose="02020603050405020304" pitchFamily="18" charset="0"/>
                <a:cs typeface="Times New Roman" panose="02020603050405020304" pitchFamily="18" charset="0"/>
              </a:rPr>
              <a:t>(especially in estimating)</a:t>
            </a:r>
          </a:p>
          <a:p>
            <a:pPr marL="228600" lvl="0" indent="-228600" rtl="0">
              <a:lnSpc>
                <a:spcPct val="120000"/>
              </a:lnSpc>
              <a:spcBef>
                <a:spcPts val="1000"/>
              </a:spcBef>
              <a:spcAft>
                <a:spcPts val="0"/>
              </a:spcAft>
              <a:buSzPct val="100000"/>
              <a:buChar char="•"/>
            </a:pPr>
            <a:r>
              <a:rPr lang="en-US" dirty="0">
                <a:solidFill>
                  <a:srgbClr val="002060"/>
                </a:solidFill>
                <a:latin typeface="Times New Roman" panose="02020603050405020304" pitchFamily="18" charset="0"/>
                <a:cs typeface="Times New Roman" panose="02020603050405020304" pitchFamily="18" charset="0"/>
              </a:rPr>
              <a:t>Because uncertainty is high at the beginning of a project, the only way to be accurate is to be </a:t>
            </a:r>
            <a:r>
              <a:rPr lang="en-US" b="1" dirty="0">
                <a:solidFill>
                  <a:srgbClr val="002060"/>
                </a:solidFill>
                <a:latin typeface="Times New Roman" panose="02020603050405020304" pitchFamily="18" charset="0"/>
                <a:cs typeface="Times New Roman" panose="02020603050405020304" pitchFamily="18" charset="0"/>
              </a:rPr>
              <a:t>less precise.</a:t>
            </a:r>
            <a:endParaRPr lang="en-US" dirty="0">
              <a:solidFill>
                <a:srgbClr val="002060"/>
              </a:solidFill>
              <a:latin typeface="Times New Roman" panose="02020603050405020304" pitchFamily="18" charset="0"/>
              <a:cs typeface="Times New Roman" panose="02020603050405020304" pitchFamily="18" charset="0"/>
            </a:endParaRPr>
          </a:p>
          <a:p>
            <a:pPr marL="228600" lvl="0" indent="-228600" rtl="0">
              <a:lnSpc>
                <a:spcPct val="120000"/>
              </a:lnSpc>
              <a:spcBef>
                <a:spcPts val="1000"/>
              </a:spcBef>
              <a:spcAft>
                <a:spcPts val="0"/>
              </a:spcAft>
              <a:buSzPct val="100000"/>
              <a:buChar char="•"/>
            </a:pPr>
            <a:r>
              <a:rPr lang="en-US" dirty="0">
                <a:solidFill>
                  <a:srgbClr val="002060"/>
                </a:solidFill>
                <a:latin typeface="Times New Roman" panose="02020603050405020304" pitchFamily="18" charset="0"/>
                <a:cs typeface="Times New Roman" panose="02020603050405020304" pitchFamily="18" charset="0"/>
              </a:rPr>
              <a:t>As the project progresses, we can be more precise while remaining accurate (ranges get smaller and smaller)</a:t>
            </a: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50" y="1019069"/>
            <a:ext cx="417532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Accuracy vs. Precision</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9" name="Google Shape;393;p29">
            <a:extLst>
              <a:ext uri="{FF2B5EF4-FFF2-40B4-BE49-F238E27FC236}">
                <a16:creationId xmlns:a16="http://schemas.microsoft.com/office/drawing/2014/main" xmlns="" id="{7F8B842B-9E40-E97B-6271-746E2C299397}"/>
              </a:ext>
            </a:extLst>
          </p:cNvPr>
          <p:cNvPicPr preferRelativeResize="0"/>
          <p:nvPr/>
        </p:nvPicPr>
        <p:blipFill rotWithShape="1">
          <a:blip r:embed="rId3">
            <a:alphaModFix/>
          </a:blip>
          <a:srcRect/>
          <a:stretch/>
        </p:blipFill>
        <p:spPr>
          <a:xfrm>
            <a:off x="6196530" y="1882478"/>
            <a:ext cx="5053162" cy="2730046"/>
          </a:xfrm>
          <a:prstGeom prst="rect">
            <a:avLst/>
          </a:prstGeom>
          <a:noFill/>
          <a:ln>
            <a:noFill/>
          </a:ln>
        </p:spPr>
      </p:pic>
    </p:spTree>
    <p:extLst>
      <p:ext uri="{BB962C8B-B14F-4D97-AF65-F5344CB8AC3E}">
        <p14:creationId xmlns:p14="http://schemas.microsoft.com/office/powerpoint/2010/main" val="3556553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8495898"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rtl="0">
              <a:spcBef>
                <a:spcPts val="0"/>
              </a:spcBef>
              <a:spcAft>
                <a:spcPts val="0"/>
              </a:spcAft>
              <a:buNone/>
            </a:pPr>
            <a:r>
              <a:rPr lang="en-US" sz="2400" dirty="0">
                <a:solidFill>
                  <a:srgbClr val="002060"/>
                </a:solidFill>
                <a:latin typeface="Times New Roman" panose="02020603050405020304" pitchFamily="18" charset="0"/>
                <a:ea typeface="Calibri"/>
                <a:cs typeface="Times New Roman" panose="02020603050405020304" pitchFamily="18" charset="0"/>
                <a:sym typeface="Calibri"/>
              </a:rPr>
              <a:t>In project management, a schedule is a listing of a project milestone activities, and deliverables, usually intended </a:t>
            </a:r>
            <a:r>
              <a:rPr lang="en-US" sz="2400" b="1" dirty="0">
                <a:solidFill>
                  <a:srgbClr val="002060"/>
                </a:solidFill>
                <a:latin typeface="Times New Roman" panose="02020603050405020304" pitchFamily="18" charset="0"/>
                <a:ea typeface="Calibri"/>
                <a:cs typeface="Times New Roman" panose="02020603050405020304" pitchFamily="18" charset="0"/>
                <a:sym typeface="Calibri"/>
              </a:rPr>
              <a:t>start and finish dates. </a:t>
            </a:r>
            <a:endParaRPr lang="en-US" sz="2400" b="1" dirty="0">
              <a:solidFill>
                <a:srgbClr val="002060"/>
              </a:solidFill>
              <a:latin typeface="Times New Roman" panose="02020603050405020304" pitchFamily="18" charset="0"/>
              <a:ea typeface="Century Gothic"/>
              <a:cs typeface="Times New Roman" panose="02020603050405020304" pitchFamily="18" charset="0"/>
              <a:sym typeface="Century Gothic"/>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50" y="1019069"/>
            <a:ext cx="417532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Scheduling</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Google Shape;412;p31">
            <a:extLst>
              <a:ext uri="{FF2B5EF4-FFF2-40B4-BE49-F238E27FC236}">
                <a16:creationId xmlns:a16="http://schemas.microsoft.com/office/drawing/2014/main" xmlns="" id="{DADBB5E9-8274-FA7D-A5FF-71902E1A9E08}"/>
              </a:ext>
            </a:extLst>
          </p:cNvPr>
          <p:cNvPicPr preferRelativeResize="0"/>
          <p:nvPr/>
        </p:nvPicPr>
        <p:blipFill rotWithShape="1">
          <a:blip r:embed="rId3">
            <a:alphaModFix/>
          </a:blip>
          <a:srcRect/>
          <a:stretch/>
        </p:blipFill>
        <p:spPr>
          <a:xfrm>
            <a:off x="9402166" y="1812373"/>
            <a:ext cx="1964886" cy="4260574"/>
          </a:xfrm>
          <a:prstGeom prst="rect">
            <a:avLst/>
          </a:prstGeom>
          <a:noFill/>
          <a:ln>
            <a:noFill/>
          </a:ln>
        </p:spPr>
      </p:pic>
    </p:spTree>
    <p:extLst>
      <p:ext uri="{BB962C8B-B14F-4D97-AF65-F5344CB8AC3E}">
        <p14:creationId xmlns:p14="http://schemas.microsoft.com/office/powerpoint/2010/main" val="31994299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rtl="0">
              <a:spcBef>
                <a:spcPts val="0"/>
              </a:spcBef>
              <a:spcAft>
                <a:spcPts val="0"/>
              </a:spcAft>
              <a:buNone/>
            </a:pPr>
            <a:r>
              <a:rPr lang="en-US" sz="2400" dirty="0">
                <a:solidFill>
                  <a:srgbClr val="002060"/>
                </a:solidFill>
                <a:latin typeface="Times New Roman" panose="02020603050405020304" pitchFamily="18" charset="0"/>
                <a:ea typeface="arial"/>
                <a:cs typeface="Times New Roman" panose="02020603050405020304" pitchFamily="18" charset="0"/>
                <a:sym typeface="arial"/>
              </a:rPr>
              <a:t>A </a:t>
            </a:r>
            <a:r>
              <a:rPr lang="en-US" sz="2400" b="1" dirty="0">
                <a:solidFill>
                  <a:srgbClr val="002060"/>
                </a:solidFill>
                <a:latin typeface="Times New Roman" panose="02020603050405020304" pitchFamily="18" charset="0"/>
                <a:ea typeface="arial"/>
                <a:cs typeface="Times New Roman" panose="02020603050405020304" pitchFamily="18" charset="0"/>
                <a:sym typeface="arial"/>
              </a:rPr>
              <a:t>Work Breakdown Structure</a:t>
            </a:r>
            <a:r>
              <a:rPr lang="en-US" sz="2400" dirty="0">
                <a:solidFill>
                  <a:srgbClr val="002060"/>
                </a:solidFill>
                <a:latin typeface="Times New Roman" panose="02020603050405020304" pitchFamily="18" charset="0"/>
                <a:ea typeface="arial"/>
                <a:cs typeface="Times New Roman" panose="02020603050405020304" pitchFamily="18" charset="0"/>
                <a:sym typeface="arial"/>
              </a:rPr>
              <a:t> (</a:t>
            </a:r>
            <a:r>
              <a:rPr lang="en-US" sz="2400" b="1" dirty="0">
                <a:solidFill>
                  <a:srgbClr val="002060"/>
                </a:solidFill>
                <a:latin typeface="Times New Roman" panose="02020603050405020304" pitchFamily="18" charset="0"/>
                <a:ea typeface="arial"/>
                <a:cs typeface="Times New Roman" panose="02020603050405020304" pitchFamily="18" charset="0"/>
                <a:sym typeface="arial"/>
              </a:rPr>
              <a:t>WBS</a:t>
            </a:r>
            <a:r>
              <a:rPr lang="en-US" sz="2400" dirty="0">
                <a:solidFill>
                  <a:srgbClr val="002060"/>
                </a:solidFill>
                <a:latin typeface="Times New Roman" panose="02020603050405020304" pitchFamily="18" charset="0"/>
                <a:ea typeface="arial"/>
                <a:cs typeface="Times New Roman" panose="02020603050405020304" pitchFamily="18" charset="0"/>
                <a:sym typeface="arial"/>
              </a:rPr>
              <a:t>) is a deliverable-oriented hierarchical decomposition of the </a:t>
            </a:r>
            <a:r>
              <a:rPr lang="en-US" sz="2400" b="1" dirty="0">
                <a:solidFill>
                  <a:srgbClr val="002060"/>
                </a:solidFill>
                <a:latin typeface="Times New Roman" panose="02020603050405020304" pitchFamily="18" charset="0"/>
                <a:ea typeface="arial"/>
                <a:cs typeface="Times New Roman" panose="02020603050405020304" pitchFamily="18" charset="0"/>
                <a:sym typeface="arial"/>
              </a:rPr>
              <a:t>work</a:t>
            </a:r>
            <a:r>
              <a:rPr lang="en-US" sz="2400" dirty="0">
                <a:solidFill>
                  <a:srgbClr val="002060"/>
                </a:solidFill>
                <a:latin typeface="Times New Roman" panose="02020603050405020304" pitchFamily="18" charset="0"/>
                <a:ea typeface="arial"/>
                <a:cs typeface="Times New Roman" panose="02020603050405020304" pitchFamily="18" charset="0"/>
                <a:sym typeface="arial"/>
              </a:rPr>
              <a:t> to be executed by the </a:t>
            </a:r>
            <a:r>
              <a:rPr lang="en-US" sz="2400" b="1" dirty="0">
                <a:solidFill>
                  <a:srgbClr val="002060"/>
                </a:solidFill>
                <a:latin typeface="Times New Roman" panose="02020603050405020304" pitchFamily="18" charset="0"/>
                <a:ea typeface="arial"/>
                <a:cs typeface="Times New Roman" panose="02020603050405020304" pitchFamily="18" charset="0"/>
                <a:sym typeface="arial"/>
              </a:rPr>
              <a:t>project</a:t>
            </a:r>
            <a:r>
              <a:rPr lang="en-US" sz="2400" dirty="0">
                <a:solidFill>
                  <a:srgbClr val="002060"/>
                </a:solidFill>
                <a:latin typeface="Times New Roman" panose="02020603050405020304" pitchFamily="18" charset="0"/>
                <a:ea typeface="arial"/>
                <a:cs typeface="Times New Roman" panose="02020603050405020304" pitchFamily="18" charset="0"/>
                <a:sym typeface="arial"/>
              </a:rPr>
              <a:t> team to accomplish the </a:t>
            </a:r>
            <a:r>
              <a:rPr lang="en-US" sz="2400" b="1" dirty="0">
                <a:solidFill>
                  <a:srgbClr val="002060"/>
                </a:solidFill>
                <a:latin typeface="Times New Roman" panose="02020603050405020304" pitchFamily="18" charset="0"/>
                <a:ea typeface="arial"/>
                <a:cs typeface="Times New Roman" panose="02020603050405020304" pitchFamily="18" charset="0"/>
                <a:sym typeface="arial"/>
              </a:rPr>
              <a:t>project</a:t>
            </a:r>
            <a:r>
              <a:rPr lang="en-US" sz="2400" dirty="0">
                <a:solidFill>
                  <a:srgbClr val="002060"/>
                </a:solidFill>
                <a:latin typeface="Times New Roman" panose="02020603050405020304" pitchFamily="18" charset="0"/>
                <a:ea typeface="arial"/>
                <a:cs typeface="Times New Roman" panose="02020603050405020304" pitchFamily="18" charset="0"/>
                <a:sym typeface="arial"/>
              </a:rPr>
              <a:t> objectives and create the required deliverables. </a:t>
            </a:r>
          </a:p>
          <a:p>
            <a:pPr marL="0" marR="0" lvl="0" indent="0" algn="just" rtl="0">
              <a:spcBef>
                <a:spcPts val="0"/>
              </a:spcBef>
              <a:spcAft>
                <a:spcPts val="0"/>
              </a:spcAft>
              <a:buNone/>
            </a:pPr>
            <a:endParaRPr lang="en-US" sz="2400" dirty="0">
              <a:solidFill>
                <a:srgbClr val="002060"/>
              </a:solidFill>
              <a:latin typeface="Times New Roman" panose="02020603050405020304" pitchFamily="18" charset="0"/>
              <a:cs typeface="Times New Roman" panose="02020603050405020304" pitchFamily="18" charset="0"/>
            </a:endParaRPr>
          </a:p>
          <a:p>
            <a:pPr marL="0" marR="0" lvl="0" indent="0" algn="just" rtl="0">
              <a:spcBef>
                <a:spcPts val="0"/>
              </a:spcBef>
              <a:spcAft>
                <a:spcPts val="0"/>
              </a:spcAft>
              <a:buNone/>
            </a:pPr>
            <a:r>
              <a:rPr lang="en-US" sz="2400" dirty="0">
                <a:solidFill>
                  <a:srgbClr val="002060"/>
                </a:solidFill>
                <a:latin typeface="Times New Roman" panose="02020603050405020304" pitchFamily="18" charset="0"/>
                <a:ea typeface="arial"/>
                <a:cs typeface="Times New Roman" panose="02020603050405020304" pitchFamily="18" charset="0"/>
                <a:sym typeface="arial"/>
              </a:rPr>
              <a:t>A </a:t>
            </a:r>
            <a:r>
              <a:rPr lang="en-US" sz="2400" b="1" dirty="0">
                <a:solidFill>
                  <a:srgbClr val="002060"/>
                </a:solidFill>
                <a:latin typeface="Times New Roman" panose="02020603050405020304" pitchFamily="18" charset="0"/>
                <a:ea typeface="arial"/>
                <a:cs typeface="Times New Roman" panose="02020603050405020304" pitchFamily="18" charset="0"/>
                <a:sym typeface="arial"/>
              </a:rPr>
              <a:t>WBS</a:t>
            </a:r>
            <a:r>
              <a:rPr lang="en-US" sz="2400" dirty="0">
                <a:solidFill>
                  <a:srgbClr val="002060"/>
                </a:solidFill>
                <a:latin typeface="Times New Roman" panose="02020603050405020304" pitchFamily="18" charset="0"/>
                <a:ea typeface="arial"/>
                <a:cs typeface="Times New Roman" panose="02020603050405020304" pitchFamily="18" charset="0"/>
                <a:sym typeface="arial"/>
              </a:rPr>
              <a:t> is the cornerstone of effective </a:t>
            </a:r>
            <a:r>
              <a:rPr lang="en-US" sz="2400" b="1" dirty="0">
                <a:solidFill>
                  <a:srgbClr val="002060"/>
                </a:solidFill>
                <a:latin typeface="Times New Roman" panose="02020603050405020304" pitchFamily="18" charset="0"/>
                <a:ea typeface="arial"/>
                <a:cs typeface="Times New Roman" panose="02020603050405020304" pitchFamily="18" charset="0"/>
                <a:sym typeface="arial"/>
              </a:rPr>
              <a:t>project</a:t>
            </a:r>
            <a:r>
              <a:rPr lang="en-US" sz="2400" dirty="0">
                <a:solidFill>
                  <a:srgbClr val="002060"/>
                </a:solidFill>
                <a:latin typeface="Times New Roman" panose="02020603050405020304" pitchFamily="18" charset="0"/>
                <a:ea typeface="arial"/>
                <a:cs typeface="Times New Roman" panose="02020603050405020304" pitchFamily="18" charset="0"/>
                <a:sym typeface="arial"/>
              </a:rPr>
              <a:t> planning, execution, controlling, monitoring, and reporting.</a:t>
            </a:r>
            <a:endParaRPr lang="en-US" sz="2400" dirty="0">
              <a:solidFill>
                <a:srgbClr val="002060"/>
              </a:solidFill>
              <a:latin typeface="Times New Roman" panose="02020603050405020304" pitchFamily="18" charset="0"/>
              <a:ea typeface="Century Gothic"/>
              <a:cs typeface="Times New Roman" panose="02020603050405020304" pitchFamily="18" charset="0"/>
              <a:sym typeface="Century Gothic"/>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50" y="802093"/>
            <a:ext cx="6999342"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Organizing Tasks: The Work Breakdown Structure (WBS)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6347844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rtl="0">
              <a:spcBef>
                <a:spcPts val="0"/>
              </a:spcBef>
              <a:spcAft>
                <a:spcPts val="0"/>
              </a:spcAft>
              <a:buNone/>
            </a:pPr>
            <a:endParaRPr lang="en-US" sz="2000" b="1" dirty="0">
              <a:solidFill>
                <a:srgbClr val="002060"/>
              </a:solidFill>
              <a:latin typeface="Times New Roman" panose="02020603050405020304" pitchFamily="18" charset="0"/>
              <a:ea typeface="Open Sans"/>
              <a:cs typeface="Times New Roman" panose="02020603050405020304" pitchFamily="18" charset="0"/>
              <a:sym typeface="Open Sans"/>
            </a:endParaRPr>
          </a:p>
          <a:p>
            <a:pPr marL="0" marR="0" lvl="0" indent="0" algn="just" rtl="0">
              <a:spcBef>
                <a:spcPts val="0"/>
              </a:spcBef>
              <a:spcAft>
                <a:spcPts val="0"/>
              </a:spcAft>
              <a:buNone/>
            </a:pPr>
            <a:r>
              <a:rPr lang="en-US" sz="2000" b="1" dirty="0">
                <a:solidFill>
                  <a:srgbClr val="002060"/>
                </a:solidFill>
                <a:latin typeface="Times New Roman" panose="02020603050405020304" pitchFamily="18" charset="0"/>
                <a:ea typeface="Open Sans"/>
                <a:cs typeface="Times New Roman" panose="02020603050405020304" pitchFamily="18" charset="0"/>
                <a:sym typeface="Open Sans"/>
              </a:rPr>
              <a:t>A good WBS should exhibit the following characteristics:</a:t>
            </a:r>
          </a:p>
          <a:p>
            <a:pPr marL="0" marR="0" lvl="0" indent="0" algn="just" rtl="0">
              <a:spcBef>
                <a:spcPts val="0"/>
              </a:spcBef>
              <a:spcAft>
                <a:spcPts val="0"/>
              </a:spcAft>
              <a:buNone/>
            </a:pPr>
            <a:endParaRPr lang="en-US" sz="2000" dirty="0">
              <a:solidFill>
                <a:srgbClr val="002060"/>
              </a:solidFill>
              <a:latin typeface="Times New Roman" panose="02020603050405020304" pitchFamily="18" charset="0"/>
              <a:cs typeface="Times New Roman" panose="02020603050405020304" pitchFamily="18" charset="0"/>
            </a:endParaRPr>
          </a:p>
          <a:p>
            <a:pPr marL="0" marR="0" lvl="0" indent="-114300" algn="just" rtl="0">
              <a:spcBef>
                <a:spcPts val="0"/>
              </a:spcBef>
              <a:spcAft>
                <a:spcPts val="0"/>
              </a:spcAft>
              <a:buClr>
                <a:srgbClr val="7030A0"/>
              </a:buClr>
              <a:buSzPts val="1800"/>
              <a:buFont typeface="Arial"/>
              <a:buChar char="•"/>
            </a:pPr>
            <a:r>
              <a:rPr lang="en-US" sz="1700" b="1" dirty="0">
                <a:solidFill>
                  <a:srgbClr val="002060"/>
                </a:solidFill>
                <a:latin typeface="Times New Roman" panose="02020603050405020304" pitchFamily="18" charset="0"/>
                <a:ea typeface="Century Gothic"/>
                <a:cs typeface="Times New Roman" panose="02020603050405020304" pitchFamily="18" charset="0"/>
                <a:sym typeface="Century Gothic"/>
              </a:rPr>
              <a:t>Definable</a:t>
            </a:r>
            <a:r>
              <a:rPr lang="en-US" sz="1700" dirty="0">
                <a:solidFill>
                  <a:srgbClr val="002060"/>
                </a:solidFill>
                <a:latin typeface="Times New Roman" panose="02020603050405020304" pitchFamily="18" charset="0"/>
                <a:ea typeface="Century Gothic"/>
                <a:cs typeface="Times New Roman" panose="02020603050405020304" pitchFamily="18" charset="0"/>
                <a:sym typeface="Century Gothic"/>
              </a:rPr>
              <a:t>—can be described and easily understood by project participants.</a:t>
            </a:r>
            <a:endParaRPr lang="en-US" sz="1700" dirty="0">
              <a:solidFill>
                <a:srgbClr val="002060"/>
              </a:solidFill>
              <a:latin typeface="Times New Roman" panose="02020603050405020304" pitchFamily="18" charset="0"/>
              <a:cs typeface="Times New Roman" panose="02020603050405020304" pitchFamily="18" charset="0"/>
            </a:endParaRPr>
          </a:p>
          <a:p>
            <a:pPr marL="0" marR="0" lvl="0" indent="-114300" algn="just" rtl="0">
              <a:spcBef>
                <a:spcPts val="0"/>
              </a:spcBef>
              <a:spcAft>
                <a:spcPts val="0"/>
              </a:spcAft>
              <a:buClr>
                <a:srgbClr val="7030A0"/>
              </a:buClr>
              <a:buSzPts val="1800"/>
              <a:buFont typeface="Arial"/>
              <a:buChar char="•"/>
            </a:pPr>
            <a:r>
              <a:rPr lang="en-US" sz="1700" b="1" dirty="0">
                <a:solidFill>
                  <a:srgbClr val="002060"/>
                </a:solidFill>
                <a:latin typeface="Times New Roman" panose="02020603050405020304" pitchFamily="18" charset="0"/>
                <a:ea typeface="Century Gothic"/>
                <a:cs typeface="Times New Roman" panose="02020603050405020304" pitchFamily="18" charset="0"/>
                <a:sym typeface="Century Gothic"/>
              </a:rPr>
              <a:t>Manageable</a:t>
            </a:r>
            <a:r>
              <a:rPr lang="en-US" sz="1700" dirty="0">
                <a:solidFill>
                  <a:srgbClr val="002060"/>
                </a:solidFill>
                <a:latin typeface="Times New Roman" panose="02020603050405020304" pitchFamily="18" charset="0"/>
                <a:ea typeface="Century Gothic"/>
                <a:cs typeface="Times New Roman" panose="02020603050405020304" pitchFamily="18" charset="0"/>
                <a:sym typeface="Century Gothic"/>
              </a:rPr>
              <a:t>—a meaningful unit of work where specific responsibility and authority can be assigned to a responsible individual.</a:t>
            </a:r>
            <a:endParaRPr lang="en-US" sz="1700" dirty="0">
              <a:solidFill>
                <a:srgbClr val="002060"/>
              </a:solidFill>
              <a:latin typeface="Times New Roman" panose="02020603050405020304" pitchFamily="18" charset="0"/>
              <a:cs typeface="Times New Roman" panose="02020603050405020304" pitchFamily="18" charset="0"/>
            </a:endParaRPr>
          </a:p>
          <a:p>
            <a:pPr marL="0" marR="0" lvl="0" indent="-114300" algn="just" rtl="0">
              <a:spcBef>
                <a:spcPts val="0"/>
              </a:spcBef>
              <a:spcAft>
                <a:spcPts val="0"/>
              </a:spcAft>
              <a:buClr>
                <a:srgbClr val="7030A0"/>
              </a:buClr>
              <a:buSzPts val="1800"/>
              <a:buFont typeface="Arial"/>
              <a:buChar char="•"/>
            </a:pPr>
            <a:r>
              <a:rPr lang="en-US" sz="1700" b="1" dirty="0" err="1">
                <a:solidFill>
                  <a:srgbClr val="002060"/>
                </a:solidFill>
                <a:latin typeface="Times New Roman" panose="02020603050405020304" pitchFamily="18" charset="0"/>
                <a:ea typeface="Century Gothic"/>
                <a:cs typeface="Times New Roman" panose="02020603050405020304" pitchFamily="18" charset="0"/>
                <a:sym typeface="Century Gothic"/>
              </a:rPr>
              <a:t>Estimateable</a:t>
            </a:r>
            <a:r>
              <a:rPr lang="en-US" sz="1700" dirty="0">
                <a:solidFill>
                  <a:srgbClr val="002060"/>
                </a:solidFill>
                <a:latin typeface="Times New Roman" panose="02020603050405020304" pitchFamily="18" charset="0"/>
                <a:ea typeface="Century Gothic"/>
                <a:cs typeface="Times New Roman" panose="02020603050405020304" pitchFamily="18" charset="0"/>
                <a:sym typeface="Century Gothic"/>
              </a:rPr>
              <a:t>—duration can be estimated in time required to complete, and cost can be estimated in resources required to complete.</a:t>
            </a:r>
            <a:endParaRPr lang="en-US" sz="1700" dirty="0">
              <a:solidFill>
                <a:srgbClr val="002060"/>
              </a:solidFill>
              <a:latin typeface="Times New Roman" panose="02020603050405020304" pitchFamily="18" charset="0"/>
              <a:cs typeface="Times New Roman" panose="02020603050405020304" pitchFamily="18" charset="0"/>
            </a:endParaRPr>
          </a:p>
          <a:p>
            <a:pPr marL="0" marR="0" lvl="0" indent="-114300" algn="just" rtl="0">
              <a:spcBef>
                <a:spcPts val="0"/>
              </a:spcBef>
              <a:spcAft>
                <a:spcPts val="0"/>
              </a:spcAft>
              <a:buClr>
                <a:srgbClr val="7030A0"/>
              </a:buClr>
              <a:buSzPts val="1800"/>
              <a:buFont typeface="Arial"/>
              <a:buChar char="•"/>
            </a:pPr>
            <a:r>
              <a:rPr lang="en-US" sz="1700" b="1" dirty="0">
                <a:solidFill>
                  <a:srgbClr val="002060"/>
                </a:solidFill>
                <a:latin typeface="Times New Roman" panose="02020603050405020304" pitchFamily="18" charset="0"/>
                <a:ea typeface="Century Gothic"/>
                <a:cs typeface="Times New Roman" panose="02020603050405020304" pitchFamily="18" charset="0"/>
                <a:sym typeface="Century Gothic"/>
              </a:rPr>
              <a:t>Independent</a:t>
            </a:r>
            <a:r>
              <a:rPr lang="en-US" sz="1700" dirty="0">
                <a:solidFill>
                  <a:srgbClr val="002060"/>
                </a:solidFill>
                <a:latin typeface="Times New Roman" panose="02020603050405020304" pitchFamily="18" charset="0"/>
                <a:ea typeface="Century Gothic"/>
                <a:cs typeface="Times New Roman" panose="02020603050405020304" pitchFamily="18" charset="0"/>
                <a:sym typeface="Century Gothic"/>
              </a:rPr>
              <a:t>—minimum interface with or dependence on other ongoing elements (i.e., assignable to a single control account, and clearly distinguishable from other work packages).</a:t>
            </a:r>
            <a:endParaRPr lang="en-US" sz="1700" dirty="0">
              <a:solidFill>
                <a:srgbClr val="002060"/>
              </a:solidFill>
              <a:latin typeface="Times New Roman" panose="02020603050405020304" pitchFamily="18" charset="0"/>
              <a:cs typeface="Times New Roman" panose="02020603050405020304" pitchFamily="18" charset="0"/>
            </a:endParaRPr>
          </a:p>
          <a:p>
            <a:pPr marL="0" marR="0" lvl="0" indent="-114300" algn="just" rtl="0">
              <a:spcBef>
                <a:spcPts val="0"/>
              </a:spcBef>
              <a:spcAft>
                <a:spcPts val="0"/>
              </a:spcAft>
              <a:buClr>
                <a:srgbClr val="7030A0"/>
              </a:buClr>
              <a:buSzPts val="1800"/>
              <a:buFont typeface="Arial"/>
              <a:buChar char="•"/>
            </a:pPr>
            <a:r>
              <a:rPr lang="en-US" sz="1700" b="1" dirty="0" err="1">
                <a:solidFill>
                  <a:srgbClr val="002060"/>
                </a:solidFill>
                <a:latin typeface="Times New Roman" panose="02020603050405020304" pitchFamily="18" charset="0"/>
                <a:ea typeface="Century Gothic"/>
                <a:cs typeface="Times New Roman" panose="02020603050405020304" pitchFamily="18" charset="0"/>
                <a:sym typeface="Century Gothic"/>
              </a:rPr>
              <a:t>Integratable</a:t>
            </a:r>
            <a:r>
              <a:rPr lang="en-US" sz="1700" dirty="0">
                <a:solidFill>
                  <a:srgbClr val="002060"/>
                </a:solidFill>
                <a:latin typeface="Times New Roman" panose="02020603050405020304" pitchFamily="18" charset="0"/>
                <a:ea typeface="Century Gothic"/>
                <a:cs typeface="Times New Roman" panose="02020603050405020304" pitchFamily="18" charset="0"/>
                <a:sym typeface="Century Gothic"/>
              </a:rPr>
              <a:t>—integrates with other project work elements and with higher level cost estimates and schedules to include the entire project.</a:t>
            </a:r>
            <a:endParaRPr lang="en-US" sz="1700" dirty="0">
              <a:solidFill>
                <a:srgbClr val="002060"/>
              </a:solidFill>
              <a:latin typeface="Times New Roman" panose="02020603050405020304" pitchFamily="18" charset="0"/>
              <a:cs typeface="Times New Roman" panose="02020603050405020304" pitchFamily="18" charset="0"/>
            </a:endParaRPr>
          </a:p>
          <a:p>
            <a:pPr marL="0" marR="0" lvl="0" indent="-114300" algn="just" rtl="0">
              <a:spcBef>
                <a:spcPts val="0"/>
              </a:spcBef>
              <a:spcAft>
                <a:spcPts val="0"/>
              </a:spcAft>
              <a:buClr>
                <a:srgbClr val="7030A0"/>
              </a:buClr>
              <a:buSzPts val="1800"/>
              <a:buFont typeface="Arial"/>
              <a:buChar char="•"/>
            </a:pPr>
            <a:r>
              <a:rPr lang="en-US" sz="1700" b="1" dirty="0">
                <a:solidFill>
                  <a:srgbClr val="002060"/>
                </a:solidFill>
                <a:latin typeface="Times New Roman" panose="02020603050405020304" pitchFamily="18" charset="0"/>
                <a:ea typeface="Century Gothic"/>
                <a:cs typeface="Times New Roman" panose="02020603050405020304" pitchFamily="18" charset="0"/>
                <a:sym typeface="Century Gothic"/>
              </a:rPr>
              <a:t>Measurable</a:t>
            </a:r>
            <a:r>
              <a:rPr lang="en-US" sz="1700" dirty="0">
                <a:solidFill>
                  <a:srgbClr val="002060"/>
                </a:solidFill>
                <a:latin typeface="Times New Roman" panose="02020603050405020304" pitchFamily="18" charset="0"/>
                <a:ea typeface="Century Gothic"/>
                <a:cs typeface="Times New Roman" panose="02020603050405020304" pitchFamily="18" charset="0"/>
                <a:sym typeface="Century Gothic"/>
              </a:rPr>
              <a:t>—can be used to measure progress; has start and completion dates and measurable interim milestones.</a:t>
            </a:r>
            <a:endParaRPr lang="en-US" sz="1700" dirty="0">
              <a:solidFill>
                <a:srgbClr val="002060"/>
              </a:solidFill>
              <a:latin typeface="Times New Roman" panose="02020603050405020304" pitchFamily="18" charset="0"/>
              <a:cs typeface="Times New Roman" panose="02020603050405020304" pitchFamily="18" charset="0"/>
            </a:endParaRPr>
          </a:p>
          <a:p>
            <a:pPr marL="0" marR="0" lvl="0" indent="-114300" algn="just" rtl="0">
              <a:spcBef>
                <a:spcPts val="0"/>
              </a:spcBef>
              <a:spcAft>
                <a:spcPts val="0"/>
              </a:spcAft>
              <a:buClr>
                <a:srgbClr val="7030A0"/>
              </a:buClr>
              <a:buSzPts val="1800"/>
              <a:buFont typeface="Arial"/>
              <a:buChar char="•"/>
            </a:pPr>
            <a:r>
              <a:rPr lang="en-US" sz="1700" b="1" dirty="0">
                <a:solidFill>
                  <a:srgbClr val="002060"/>
                </a:solidFill>
                <a:latin typeface="Times New Roman" panose="02020603050405020304" pitchFamily="18" charset="0"/>
                <a:ea typeface="Century Gothic"/>
                <a:cs typeface="Times New Roman" panose="02020603050405020304" pitchFamily="18" charset="0"/>
                <a:sym typeface="Century Gothic"/>
              </a:rPr>
              <a:t>Adaptable</a:t>
            </a:r>
            <a:r>
              <a:rPr lang="en-US" sz="1700" dirty="0">
                <a:solidFill>
                  <a:srgbClr val="002060"/>
                </a:solidFill>
                <a:latin typeface="Times New Roman" panose="02020603050405020304" pitchFamily="18" charset="0"/>
                <a:ea typeface="Century Gothic"/>
                <a:cs typeface="Times New Roman" panose="02020603050405020304" pitchFamily="18" charset="0"/>
                <a:sym typeface="Century Gothic"/>
              </a:rPr>
              <a:t>—sufficiently flexible so the addition/elimination of work scope can be readily accommodated in the WBS framework.</a:t>
            </a:r>
            <a:endParaRPr lang="en-US" sz="1700" b="0" i="0" u="none" strike="noStrike" dirty="0">
              <a:solidFill>
                <a:srgbClr val="002060"/>
              </a:solidFill>
              <a:latin typeface="Times New Roman" panose="02020603050405020304" pitchFamily="18" charset="0"/>
              <a:ea typeface="Open Sans"/>
              <a:cs typeface="Times New Roman" panose="02020603050405020304" pitchFamily="18" charset="0"/>
              <a:sym typeface="Open Sans"/>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50" y="1019069"/>
            <a:ext cx="648701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Work Breakdown Structure (WBS)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954038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lvl="0" indent="-228600" algn="l" rtl="0">
              <a:lnSpc>
                <a:spcPct val="120000"/>
              </a:lnSpc>
              <a:spcBef>
                <a:spcPts val="0"/>
              </a:spcBef>
              <a:spcAft>
                <a:spcPts val="0"/>
              </a:spcAft>
              <a:buSzPct val="100000"/>
              <a:buChar char="•"/>
            </a:pPr>
            <a:endParaRPr lang="en-US" sz="1600" dirty="0">
              <a:solidFill>
                <a:srgbClr val="002060"/>
              </a:solidFill>
              <a:latin typeface="Times New Roman" panose="02020603050405020304" pitchFamily="18" charset="0"/>
              <a:cs typeface="Times New Roman" panose="02020603050405020304" pitchFamily="18" charset="0"/>
            </a:endParaRPr>
          </a:p>
          <a:p>
            <a:pPr marL="228600" lvl="0" indent="-228600" algn="l" rtl="0">
              <a:lnSpc>
                <a:spcPct val="120000"/>
              </a:lnSpc>
              <a:spcBef>
                <a:spcPts val="0"/>
              </a:spcBef>
              <a:spcAft>
                <a:spcPts val="0"/>
              </a:spcAft>
              <a:buSzPct val="100000"/>
              <a:buChar char="•"/>
            </a:pPr>
            <a:r>
              <a:rPr lang="en-US" sz="1600" dirty="0">
                <a:solidFill>
                  <a:srgbClr val="002060"/>
                </a:solidFill>
                <a:latin typeface="Times New Roman" panose="02020603050405020304" pitchFamily="18" charset="0"/>
                <a:cs typeface="Times New Roman" panose="02020603050405020304" pitchFamily="18" charset="0"/>
              </a:rPr>
              <a:t>Organizes elements with ‘sub-</a:t>
            </a:r>
            <a:br>
              <a:rPr lang="en-US" sz="1600" dirty="0">
                <a:solidFill>
                  <a:srgbClr val="002060"/>
                </a:solidFill>
                <a:latin typeface="Times New Roman" panose="02020603050405020304" pitchFamily="18" charset="0"/>
                <a:cs typeface="Times New Roman" panose="02020603050405020304" pitchFamily="18" charset="0"/>
              </a:rPr>
            </a:br>
            <a:r>
              <a:rPr lang="en-US" sz="1600" dirty="0">
                <a:solidFill>
                  <a:srgbClr val="002060"/>
                </a:solidFill>
                <a:latin typeface="Times New Roman" panose="02020603050405020304" pitchFamily="18" charset="0"/>
                <a:cs typeface="Times New Roman" panose="02020603050405020304" pitchFamily="18" charset="0"/>
              </a:rPr>
              <a:t>numbers.’ 1.2.3 is part of 1.2</a:t>
            </a:r>
          </a:p>
          <a:p>
            <a:pPr marL="228600" lvl="0" indent="-228600" algn="l" rtl="0">
              <a:lnSpc>
                <a:spcPct val="120000"/>
              </a:lnSpc>
              <a:spcBef>
                <a:spcPts val="1000"/>
              </a:spcBef>
              <a:spcAft>
                <a:spcPts val="0"/>
              </a:spcAft>
              <a:buSzPct val="100000"/>
              <a:buChar char="•"/>
            </a:pPr>
            <a:r>
              <a:rPr lang="en-US" sz="1600" dirty="0">
                <a:solidFill>
                  <a:srgbClr val="002060"/>
                </a:solidFill>
                <a:latin typeface="Times New Roman" panose="02020603050405020304" pitchFamily="18" charset="0"/>
                <a:cs typeface="Times New Roman" panose="02020603050405020304" pitchFamily="18" charset="0"/>
              </a:rPr>
              <a:t>Two types: product &amp; process</a:t>
            </a:r>
          </a:p>
          <a:p>
            <a:pPr marL="685800" lvl="1" indent="-228600" algn="l" rtl="0">
              <a:lnSpc>
                <a:spcPct val="120000"/>
              </a:lnSpc>
              <a:spcBef>
                <a:spcPts val="500"/>
              </a:spcBef>
              <a:spcAft>
                <a:spcPts val="0"/>
              </a:spcAft>
              <a:buSzPct val="100000"/>
              <a:buChar char="•"/>
            </a:pPr>
            <a:r>
              <a:rPr lang="en-US" sz="1400" dirty="0">
                <a:solidFill>
                  <a:srgbClr val="002060"/>
                </a:solidFill>
                <a:latin typeface="Times New Roman" panose="02020603050405020304" pitchFamily="18" charset="0"/>
                <a:cs typeface="Times New Roman" panose="02020603050405020304" pitchFamily="18" charset="0"/>
              </a:rPr>
              <a:t>Product divides by components</a:t>
            </a:r>
          </a:p>
          <a:p>
            <a:pPr marL="685800" lvl="1" indent="-228600" algn="l" rtl="0">
              <a:lnSpc>
                <a:spcPct val="120000"/>
              </a:lnSpc>
              <a:spcBef>
                <a:spcPts val="500"/>
              </a:spcBef>
              <a:spcAft>
                <a:spcPts val="0"/>
              </a:spcAft>
              <a:buSzPct val="100000"/>
              <a:buChar char="•"/>
            </a:pPr>
            <a:r>
              <a:rPr lang="en-US" sz="1400" dirty="0">
                <a:solidFill>
                  <a:srgbClr val="002060"/>
                </a:solidFill>
                <a:latin typeface="Times New Roman" panose="02020603050405020304" pitchFamily="18" charset="0"/>
                <a:cs typeface="Times New Roman" panose="02020603050405020304" pitchFamily="18" charset="0"/>
              </a:rPr>
              <a:t>Process divides by activities/tasks</a:t>
            </a:r>
          </a:p>
          <a:p>
            <a:pPr marL="228600" lvl="0" indent="-228600" algn="l" rtl="0">
              <a:lnSpc>
                <a:spcPct val="120000"/>
              </a:lnSpc>
              <a:spcBef>
                <a:spcPts val="1000"/>
              </a:spcBef>
              <a:spcAft>
                <a:spcPts val="0"/>
              </a:spcAft>
              <a:buSzPct val="100000"/>
              <a:buChar char="•"/>
            </a:pPr>
            <a:r>
              <a:rPr lang="en-US" sz="1600" dirty="0">
                <a:solidFill>
                  <a:srgbClr val="002060"/>
                </a:solidFill>
                <a:latin typeface="Times New Roman" panose="02020603050405020304" pitchFamily="18" charset="0"/>
                <a:cs typeface="Times New Roman" panose="02020603050405020304" pitchFamily="18" charset="0"/>
              </a:rPr>
              <a:t>Can be built ‘top down,’ </a:t>
            </a:r>
            <a:br>
              <a:rPr lang="en-US" sz="1600" dirty="0">
                <a:solidFill>
                  <a:srgbClr val="002060"/>
                </a:solidFill>
                <a:latin typeface="Times New Roman" panose="02020603050405020304" pitchFamily="18" charset="0"/>
                <a:cs typeface="Times New Roman" panose="02020603050405020304" pitchFamily="18" charset="0"/>
              </a:rPr>
            </a:br>
            <a:r>
              <a:rPr lang="en-US" sz="1600" dirty="0">
                <a:solidFill>
                  <a:srgbClr val="002060"/>
                </a:solidFill>
                <a:latin typeface="Times New Roman" panose="02020603050405020304" pitchFamily="18" charset="0"/>
                <a:cs typeface="Times New Roman" panose="02020603050405020304" pitchFamily="18" charset="0"/>
              </a:rPr>
              <a:t>‘bottom-up,’ or ‘rolling-wave’</a:t>
            </a:r>
          </a:p>
          <a:p>
            <a:pPr marL="228600" lvl="0" indent="-228600" algn="l" rtl="0">
              <a:lnSpc>
                <a:spcPct val="120000"/>
              </a:lnSpc>
              <a:spcBef>
                <a:spcPts val="1000"/>
              </a:spcBef>
              <a:spcAft>
                <a:spcPts val="0"/>
              </a:spcAft>
              <a:buSzPct val="100000"/>
              <a:buChar char="•"/>
            </a:pPr>
            <a:r>
              <a:rPr lang="en-US" sz="1600" dirty="0">
                <a:solidFill>
                  <a:srgbClr val="002060"/>
                </a:solidFill>
                <a:latin typeface="Times New Roman" panose="02020603050405020304" pitchFamily="18" charset="0"/>
                <a:cs typeface="Times New Roman" panose="02020603050405020304" pitchFamily="18" charset="0"/>
              </a:rPr>
              <a:t>A good way to organize brain-</a:t>
            </a:r>
            <a:br>
              <a:rPr lang="en-US" sz="1600" dirty="0">
                <a:solidFill>
                  <a:srgbClr val="002060"/>
                </a:solidFill>
                <a:latin typeface="Times New Roman" panose="02020603050405020304" pitchFamily="18" charset="0"/>
                <a:cs typeface="Times New Roman" panose="02020603050405020304" pitchFamily="18" charset="0"/>
              </a:rPr>
            </a:br>
            <a:r>
              <a:rPr lang="en-US" sz="1600" dirty="0">
                <a:solidFill>
                  <a:srgbClr val="002060"/>
                </a:solidFill>
                <a:latin typeface="Times New Roman" panose="02020603050405020304" pitchFamily="18" charset="0"/>
                <a:cs typeface="Times New Roman" panose="02020603050405020304" pitchFamily="18" charset="0"/>
              </a:rPr>
              <a:t>storming efforts early in the project</a:t>
            </a:r>
          </a:p>
          <a:p>
            <a:pPr marL="228600" lvl="0" indent="-228600" algn="l" rtl="0">
              <a:lnSpc>
                <a:spcPct val="120000"/>
              </a:lnSpc>
              <a:spcBef>
                <a:spcPts val="1000"/>
              </a:spcBef>
              <a:spcAft>
                <a:spcPts val="0"/>
              </a:spcAft>
              <a:buSzPct val="100000"/>
              <a:buChar char="•"/>
            </a:pPr>
            <a:r>
              <a:rPr lang="en-US" sz="1600" dirty="0">
                <a:solidFill>
                  <a:srgbClr val="002060"/>
                </a:solidFill>
                <a:latin typeface="Times New Roman" panose="02020603050405020304" pitchFamily="18" charset="0"/>
                <a:cs typeface="Times New Roman" panose="02020603050405020304" pitchFamily="18" charset="0"/>
              </a:rPr>
              <a:t>Sequencing of tasks or components </a:t>
            </a:r>
            <a:br>
              <a:rPr lang="en-US" sz="1600" dirty="0">
                <a:solidFill>
                  <a:srgbClr val="002060"/>
                </a:solidFill>
                <a:latin typeface="Times New Roman" panose="02020603050405020304" pitchFamily="18" charset="0"/>
                <a:cs typeface="Times New Roman" panose="02020603050405020304" pitchFamily="18" charset="0"/>
              </a:rPr>
            </a:br>
            <a:r>
              <a:rPr lang="en-US" sz="1600" dirty="0">
                <a:solidFill>
                  <a:srgbClr val="002060"/>
                </a:solidFill>
                <a:latin typeface="Times New Roman" panose="02020603050405020304" pitchFamily="18" charset="0"/>
                <a:cs typeface="Times New Roman" panose="02020603050405020304" pitchFamily="18" charset="0"/>
              </a:rPr>
              <a:t>isn’t needed until later in scheduling efforts</a:t>
            </a: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9" y="1019069"/>
            <a:ext cx="675147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Work Breakdown Structure (WBS)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Google Shape;441;p34" descr="C:\Users\sam\Dropbox\Books\Project Team Leadership and Communication\curriculum\images\WorkBreakdownStructure.png">
            <a:extLst>
              <a:ext uri="{FF2B5EF4-FFF2-40B4-BE49-F238E27FC236}">
                <a16:creationId xmlns:a16="http://schemas.microsoft.com/office/drawing/2014/main" xmlns="" id="{81C5DBD0-AC31-9569-2F76-AF5BB380E810}"/>
              </a:ext>
            </a:extLst>
          </p:cNvPr>
          <p:cNvPicPr preferRelativeResize="0"/>
          <p:nvPr/>
        </p:nvPicPr>
        <p:blipFill rotWithShape="1">
          <a:blip r:embed="rId3">
            <a:alphaModFix/>
          </a:blip>
          <a:srcRect/>
          <a:stretch/>
        </p:blipFill>
        <p:spPr>
          <a:xfrm>
            <a:off x="4451779" y="2202066"/>
            <a:ext cx="3888670" cy="2970439"/>
          </a:xfrm>
          <a:prstGeom prst="rect">
            <a:avLst/>
          </a:prstGeom>
          <a:noFill/>
          <a:ln>
            <a:noFill/>
          </a:ln>
        </p:spPr>
      </p:pic>
      <p:pic>
        <p:nvPicPr>
          <p:cNvPr id="8" name="Google Shape;440;p34" descr="C:\Users\sam\Dropbox\Books\Project Team Leadership and Communication\curriculum\images\WorkBreakdownStructureText.png">
            <a:extLst>
              <a:ext uri="{FF2B5EF4-FFF2-40B4-BE49-F238E27FC236}">
                <a16:creationId xmlns:a16="http://schemas.microsoft.com/office/drawing/2014/main" xmlns="" id="{E63FD02B-687F-99D6-4761-70FEBCD7EB4A}"/>
              </a:ext>
            </a:extLst>
          </p:cNvPr>
          <p:cNvPicPr preferRelativeResize="0"/>
          <p:nvPr/>
        </p:nvPicPr>
        <p:blipFill rotWithShape="1">
          <a:blip r:embed="rId4">
            <a:alphaModFix/>
          </a:blip>
          <a:srcRect/>
          <a:stretch/>
        </p:blipFill>
        <p:spPr>
          <a:xfrm>
            <a:off x="8568771" y="2152132"/>
            <a:ext cx="2409050" cy="3333673"/>
          </a:xfrm>
          <a:prstGeom prst="rect">
            <a:avLst/>
          </a:prstGeom>
          <a:noFill/>
          <a:ln>
            <a:noFill/>
          </a:ln>
        </p:spPr>
      </p:pic>
    </p:spTree>
    <p:extLst>
      <p:ext uri="{BB962C8B-B14F-4D97-AF65-F5344CB8AC3E}">
        <p14:creationId xmlns:p14="http://schemas.microsoft.com/office/powerpoint/2010/main" val="14779865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0" indent="0" algn="l" rtl="0">
              <a:lnSpc>
                <a:spcPct val="120000"/>
              </a:lnSpc>
              <a:spcBef>
                <a:spcPts val="0"/>
              </a:spcBef>
              <a:spcAft>
                <a:spcPts val="0"/>
              </a:spcAft>
              <a:buSzPts val="2000"/>
              <a:buNone/>
            </a:pPr>
            <a:r>
              <a:rPr lang="en-US" sz="2000" dirty="0">
                <a:solidFill>
                  <a:srgbClr val="002060"/>
                </a:solidFill>
                <a:latin typeface="Times New Roman" panose="02020603050405020304" pitchFamily="18" charset="0"/>
                <a:cs typeface="Times New Roman" panose="02020603050405020304" pitchFamily="18" charset="0"/>
              </a:rPr>
              <a:t>How do you know when you’ve divided tasks into small enough ‘chunks’?</a:t>
            </a:r>
          </a:p>
          <a:p>
            <a:pPr marL="228600" lvl="0" indent="-228600" algn="l" rtl="0">
              <a:lnSpc>
                <a:spcPct val="120000"/>
              </a:lnSpc>
              <a:spcBef>
                <a:spcPts val="1000"/>
              </a:spcBef>
              <a:spcAft>
                <a:spcPts val="0"/>
              </a:spcAft>
              <a:buSzPts val="2000"/>
              <a:buChar char="•"/>
            </a:pPr>
            <a:r>
              <a:rPr lang="en-US" sz="2000" dirty="0">
                <a:solidFill>
                  <a:srgbClr val="002060"/>
                </a:solidFill>
                <a:latin typeface="Times New Roman" panose="02020603050405020304" pitchFamily="18" charset="0"/>
                <a:cs typeface="Times New Roman" panose="02020603050405020304" pitchFamily="18" charset="0"/>
              </a:rPr>
              <a:t>If tasks are too large, it becomes difficult to track progress</a:t>
            </a:r>
          </a:p>
          <a:p>
            <a:pPr marL="228600" lvl="0" indent="-228600" algn="l" rtl="0">
              <a:lnSpc>
                <a:spcPct val="120000"/>
              </a:lnSpc>
              <a:spcBef>
                <a:spcPts val="1000"/>
              </a:spcBef>
              <a:spcAft>
                <a:spcPts val="0"/>
              </a:spcAft>
              <a:buSzPts val="2000"/>
              <a:buChar char="•"/>
            </a:pPr>
            <a:r>
              <a:rPr lang="en-US" sz="2000" dirty="0">
                <a:solidFill>
                  <a:srgbClr val="002060"/>
                </a:solidFill>
                <a:latin typeface="Times New Roman" panose="02020603050405020304" pitchFamily="18" charset="0"/>
                <a:cs typeface="Times New Roman" panose="02020603050405020304" pitchFamily="18" charset="0"/>
              </a:rPr>
              <a:t>If tasks are too small, time is wasted micromanaging the project</a:t>
            </a:r>
          </a:p>
          <a:p>
            <a:pPr marL="228600" lvl="0" indent="-101600" algn="l" rtl="0">
              <a:lnSpc>
                <a:spcPct val="120000"/>
              </a:lnSpc>
              <a:spcBef>
                <a:spcPts val="1000"/>
              </a:spcBef>
              <a:spcAft>
                <a:spcPts val="0"/>
              </a:spcAft>
              <a:buSzPts val="2000"/>
              <a:buNone/>
            </a:pPr>
            <a:endParaRPr lang="en-US" sz="2000" dirty="0">
              <a:solidFill>
                <a:srgbClr val="002060"/>
              </a:solidFill>
              <a:latin typeface="Times New Roman" panose="02020603050405020304" pitchFamily="18" charset="0"/>
              <a:cs typeface="Times New Roman" panose="02020603050405020304" pitchFamily="18" charset="0"/>
            </a:endParaRPr>
          </a:p>
          <a:p>
            <a:pPr marL="0" lvl="0" indent="0" algn="l" rtl="0">
              <a:lnSpc>
                <a:spcPct val="120000"/>
              </a:lnSpc>
              <a:spcBef>
                <a:spcPts val="1000"/>
              </a:spcBef>
              <a:spcAft>
                <a:spcPts val="0"/>
              </a:spcAft>
              <a:buSzPts val="2000"/>
              <a:buNone/>
            </a:pPr>
            <a:r>
              <a:rPr lang="en-US" sz="2000" dirty="0">
                <a:solidFill>
                  <a:srgbClr val="002060"/>
                </a:solidFill>
                <a:latin typeface="Times New Roman" panose="02020603050405020304" pitchFamily="18" charset="0"/>
                <a:cs typeface="Times New Roman" panose="02020603050405020304" pitchFamily="18" charset="0"/>
              </a:rPr>
              <a:t>Optimize with ‘The One-to-Two Rule,’ </a:t>
            </a:r>
            <a:br>
              <a:rPr lang="en-US" sz="2000" dirty="0">
                <a:solidFill>
                  <a:srgbClr val="002060"/>
                </a:solidFill>
                <a:latin typeface="Times New Roman" panose="02020603050405020304" pitchFamily="18" charset="0"/>
                <a:cs typeface="Times New Roman" panose="02020603050405020304" pitchFamily="18" charset="0"/>
              </a:rPr>
            </a:br>
            <a:r>
              <a:rPr lang="en-US" sz="2000" dirty="0">
                <a:solidFill>
                  <a:srgbClr val="002060"/>
                </a:solidFill>
                <a:latin typeface="Times New Roman" panose="02020603050405020304" pitchFamily="18" charset="0"/>
                <a:cs typeface="Times New Roman" panose="02020603050405020304" pitchFamily="18" charset="0"/>
              </a:rPr>
              <a:t>which states that tasks have been </a:t>
            </a:r>
            <a:br>
              <a:rPr lang="en-US" sz="2000" dirty="0">
                <a:solidFill>
                  <a:srgbClr val="002060"/>
                </a:solidFill>
                <a:latin typeface="Times New Roman" panose="02020603050405020304" pitchFamily="18" charset="0"/>
                <a:cs typeface="Times New Roman" panose="02020603050405020304" pitchFamily="18" charset="0"/>
              </a:rPr>
            </a:br>
            <a:r>
              <a:rPr lang="en-US" sz="2000" dirty="0">
                <a:solidFill>
                  <a:srgbClr val="002060"/>
                </a:solidFill>
                <a:latin typeface="Times New Roman" panose="02020603050405020304" pitchFamily="18" charset="0"/>
                <a:cs typeface="Times New Roman" panose="02020603050405020304" pitchFamily="18" charset="0"/>
              </a:rPr>
              <a:t>divided enough when each requires </a:t>
            </a:r>
            <a:br>
              <a:rPr lang="en-US" sz="2000" dirty="0">
                <a:solidFill>
                  <a:srgbClr val="002060"/>
                </a:solidFill>
                <a:latin typeface="Times New Roman" panose="02020603050405020304" pitchFamily="18" charset="0"/>
                <a:cs typeface="Times New Roman" panose="02020603050405020304" pitchFamily="18" charset="0"/>
              </a:rPr>
            </a:br>
            <a:r>
              <a:rPr lang="en-US" sz="2000" dirty="0">
                <a:solidFill>
                  <a:srgbClr val="002060"/>
                </a:solidFill>
                <a:latin typeface="Times New Roman" panose="02020603050405020304" pitchFamily="18" charset="0"/>
                <a:cs typeface="Times New Roman" panose="02020603050405020304" pitchFamily="18" charset="0"/>
              </a:rPr>
              <a:t>1-2 resources 1-2 weeks to complete it</a:t>
            </a: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50" y="1019069"/>
            <a:ext cx="417532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One-to-Two Rule</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Google Shape;452;p35" descr="C:\Users\sam\Dropbox\Books\Project Team Leadership and Communication\curriculum\images\1to2Rule.png">
            <a:extLst>
              <a:ext uri="{FF2B5EF4-FFF2-40B4-BE49-F238E27FC236}">
                <a16:creationId xmlns:a16="http://schemas.microsoft.com/office/drawing/2014/main" xmlns="" id="{5B235BB5-8CF8-4A0D-599D-5595C62C96D5}"/>
              </a:ext>
            </a:extLst>
          </p:cNvPr>
          <p:cNvPicPr preferRelativeResize="0"/>
          <p:nvPr/>
        </p:nvPicPr>
        <p:blipFill rotWithShape="1">
          <a:blip r:embed="rId3">
            <a:alphaModFix/>
          </a:blip>
          <a:srcRect/>
          <a:stretch/>
        </p:blipFill>
        <p:spPr>
          <a:xfrm>
            <a:off x="6872632" y="3819057"/>
            <a:ext cx="4460001" cy="1531108"/>
          </a:xfrm>
          <a:prstGeom prst="rect">
            <a:avLst/>
          </a:prstGeom>
          <a:noFill/>
          <a:ln>
            <a:noFill/>
          </a:ln>
        </p:spPr>
      </p:pic>
    </p:spTree>
    <p:extLst>
      <p:ext uri="{BB962C8B-B14F-4D97-AF65-F5344CB8AC3E}">
        <p14:creationId xmlns:p14="http://schemas.microsoft.com/office/powerpoint/2010/main" val="18970291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5156796"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lvl="0" indent="-228600" algn="l" rtl="0">
              <a:lnSpc>
                <a:spcPct val="120000"/>
              </a:lnSpc>
              <a:spcBef>
                <a:spcPts val="0"/>
              </a:spcBef>
              <a:spcAft>
                <a:spcPts val="0"/>
              </a:spcAft>
              <a:buSzPct val="100000"/>
              <a:buChar char="•"/>
            </a:pPr>
            <a:endParaRPr lang="en-US" dirty="0">
              <a:solidFill>
                <a:srgbClr val="002060"/>
              </a:solidFill>
              <a:latin typeface="Times New Roman" panose="02020603050405020304" pitchFamily="18" charset="0"/>
              <a:cs typeface="Times New Roman" panose="02020603050405020304" pitchFamily="18" charset="0"/>
            </a:endParaRPr>
          </a:p>
          <a:p>
            <a:pPr marL="228600" lvl="0" indent="-228600" algn="l" rtl="0">
              <a:lnSpc>
                <a:spcPct val="120000"/>
              </a:lnSpc>
              <a:spcBef>
                <a:spcPts val="0"/>
              </a:spcBef>
              <a:spcAft>
                <a:spcPts val="0"/>
              </a:spcAft>
              <a:buSzPct val="100000"/>
              <a:buChar char="•"/>
            </a:pPr>
            <a:r>
              <a:rPr lang="en-US" dirty="0">
                <a:solidFill>
                  <a:srgbClr val="002060"/>
                </a:solidFill>
                <a:latin typeface="Times New Roman" panose="02020603050405020304" pitchFamily="18" charset="0"/>
                <a:cs typeface="Times New Roman" panose="02020603050405020304" pitchFamily="18" charset="0"/>
              </a:rPr>
              <a:t>Predecessors or dependencies are determined for all tasks</a:t>
            </a:r>
          </a:p>
          <a:p>
            <a:pPr marL="228600" lvl="0" indent="-228600" algn="l" rtl="0">
              <a:lnSpc>
                <a:spcPct val="120000"/>
              </a:lnSpc>
              <a:spcBef>
                <a:spcPts val="1000"/>
              </a:spcBef>
              <a:spcAft>
                <a:spcPts val="0"/>
              </a:spcAft>
              <a:buSzPct val="100000"/>
              <a:buChar char="•"/>
            </a:pPr>
            <a:r>
              <a:rPr lang="en-US" dirty="0">
                <a:solidFill>
                  <a:srgbClr val="002060"/>
                </a:solidFill>
                <a:latin typeface="Times New Roman" panose="02020603050405020304" pitchFamily="18" charset="0"/>
                <a:cs typeface="Times New Roman" panose="02020603050405020304" pitchFamily="18" charset="0"/>
              </a:rPr>
              <a:t>Using this information, a </a:t>
            </a:r>
            <a:r>
              <a:rPr lang="en-US" i="1" dirty="0">
                <a:solidFill>
                  <a:srgbClr val="002060"/>
                </a:solidFill>
                <a:latin typeface="Times New Roman" panose="02020603050405020304" pitchFamily="18" charset="0"/>
                <a:cs typeface="Times New Roman" panose="02020603050405020304" pitchFamily="18" charset="0"/>
              </a:rPr>
              <a:t>precedence</a:t>
            </a:r>
            <a:r>
              <a:rPr lang="en-US" dirty="0">
                <a:solidFill>
                  <a:srgbClr val="002060"/>
                </a:solidFill>
                <a:latin typeface="Times New Roman" panose="02020603050405020304" pitchFamily="18" charset="0"/>
                <a:cs typeface="Times New Roman" panose="02020603050405020304" pitchFamily="18" charset="0"/>
              </a:rPr>
              <a:t> diagram is created</a:t>
            </a:r>
          </a:p>
          <a:p>
            <a:pPr marL="685800" lvl="1" indent="-228600" algn="l" rtl="0">
              <a:lnSpc>
                <a:spcPct val="120000"/>
              </a:lnSpc>
              <a:spcBef>
                <a:spcPts val="500"/>
              </a:spcBef>
              <a:spcAft>
                <a:spcPts val="0"/>
              </a:spcAft>
              <a:buSzPct val="100000"/>
              <a:buChar char="•"/>
            </a:pPr>
            <a:r>
              <a:rPr lang="en-US" sz="1600" dirty="0">
                <a:solidFill>
                  <a:srgbClr val="002060"/>
                </a:solidFill>
                <a:latin typeface="Times New Roman" panose="02020603050405020304" pitchFamily="18" charset="0"/>
                <a:cs typeface="Times New Roman" panose="02020603050405020304" pitchFamily="18" charset="0"/>
              </a:rPr>
              <a:t>The longest path, called the </a:t>
            </a:r>
            <a:r>
              <a:rPr lang="en-US" sz="1600" i="1" dirty="0">
                <a:solidFill>
                  <a:srgbClr val="002060"/>
                </a:solidFill>
                <a:highlight>
                  <a:srgbClr val="F5FAA4"/>
                </a:highlight>
                <a:latin typeface="Times New Roman" panose="02020603050405020304" pitchFamily="18" charset="0"/>
                <a:cs typeface="Times New Roman" panose="02020603050405020304" pitchFamily="18" charset="0"/>
              </a:rPr>
              <a:t>critical path</a:t>
            </a:r>
            <a:r>
              <a:rPr lang="en-US" sz="1600" dirty="0">
                <a:solidFill>
                  <a:srgbClr val="002060"/>
                </a:solidFill>
                <a:highlight>
                  <a:srgbClr val="F5FAA4"/>
                </a:highlight>
                <a:latin typeface="Times New Roman" panose="02020603050405020304" pitchFamily="18" charset="0"/>
                <a:cs typeface="Times New Roman" panose="02020603050405020304" pitchFamily="18" charset="0"/>
              </a:rPr>
              <a:t>, </a:t>
            </a:r>
            <a:r>
              <a:rPr lang="en-US" sz="1600" dirty="0">
                <a:solidFill>
                  <a:srgbClr val="002060"/>
                </a:solidFill>
                <a:latin typeface="Times New Roman" panose="02020603050405020304" pitchFamily="18" charset="0"/>
                <a:cs typeface="Times New Roman" panose="02020603050405020304" pitchFamily="18" charset="0"/>
              </a:rPr>
              <a:t>determines project length.</a:t>
            </a:r>
          </a:p>
          <a:p>
            <a:pPr marL="685800" lvl="1" indent="-228600" algn="l" rtl="0">
              <a:lnSpc>
                <a:spcPct val="120000"/>
              </a:lnSpc>
              <a:spcBef>
                <a:spcPts val="500"/>
              </a:spcBef>
              <a:spcAft>
                <a:spcPts val="0"/>
              </a:spcAft>
              <a:buSzPct val="100000"/>
              <a:buChar char="•"/>
            </a:pPr>
            <a:r>
              <a:rPr lang="en-US" sz="1600" i="1" dirty="0">
                <a:solidFill>
                  <a:srgbClr val="002060"/>
                </a:solidFill>
                <a:highlight>
                  <a:srgbClr val="F5FAA4"/>
                </a:highlight>
                <a:latin typeface="Times New Roman" panose="02020603050405020304" pitchFamily="18" charset="0"/>
                <a:cs typeface="Times New Roman" panose="02020603050405020304" pitchFamily="18" charset="0"/>
              </a:rPr>
              <a:t>Slack time</a:t>
            </a:r>
            <a:r>
              <a:rPr lang="en-US" sz="1600" dirty="0">
                <a:solidFill>
                  <a:srgbClr val="002060"/>
                </a:solidFill>
                <a:latin typeface="Times New Roman" panose="02020603050405020304" pitchFamily="18" charset="0"/>
                <a:cs typeface="Times New Roman" panose="02020603050405020304" pitchFamily="18" charset="0"/>
              </a:rPr>
              <a:t>, the ability to delay starting without impacting the schedule, is available to some tasks which are not on the critical path</a:t>
            </a:r>
          </a:p>
          <a:p>
            <a:pPr marL="228600" lvl="0" indent="-228600" algn="l" rtl="0">
              <a:lnSpc>
                <a:spcPct val="120000"/>
              </a:lnSpc>
              <a:spcBef>
                <a:spcPts val="1000"/>
              </a:spcBef>
              <a:spcAft>
                <a:spcPts val="0"/>
              </a:spcAft>
              <a:buSzPct val="100000"/>
              <a:buChar char="•"/>
            </a:pPr>
            <a:r>
              <a:rPr lang="en-US" dirty="0">
                <a:solidFill>
                  <a:srgbClr val="002060"/>
                </a:solidFill>
                <a:latin typeface="Times New Roman" panose="02020603050405020304" pitchFamily="18" charset="0"/>
                <a:cs typeface="Times New Roman" panose="02020603050405020304" pitchFamily="18" charset="0"/>
              </a:rPr>
              <a:t>Tasks are then ‘</a:t>
            </a:r>
            <a:r>
              <a:rPr lang="en-US" b="1" dirty="0">
                <a:solidFill>
                  <a:srgbClr val="002060"/>
                </a:solidFill>
                <a:latin typeface="Times New Roman" panose="02020603050405020304" pitchFamily="18" charset="0"/>
                <a:cs typeface="Times New Roman" panose="02020603050405020304" pitchFamily="18" charset="0"/>
              </a:rPr>
              <a:t>calendarized,</a:t>
            </a:r>
            <a:r>
              <a:rPr lang="en-US" dirty="0">
                <a:solidFill>
                  <a:srgbClr val="002060"/>
                </a:solidFill>
                <a:latin typeface="Times New Roman" panose="02020603050405020304" pitchFamily="18" charset="0"/>
                <a:cs typeface="Times New Roman" panose="02020603050405020304" pitchFamily="18" charset="0"/>
              </a:rPr>
              <a:t>’ with actual dates based on resources available.</a:t>
            </a: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50" y="1019069"/>
            <a:ext cx="544932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Sequencing and Scheduling Tasks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9" name="Google Shape;465;p36" descr="C:\Users\sam\Dropbox\Books\Project Team Leadership and Communication\curriculum\images\PrecedenceNetworkDiagram.png">
            <a:extLst>
              <a:ext uri="{FF2B5EF4-FFF2-40B4-BE49-F238E27FC236}">
                <a16:creationId xmlns:a16="http://schemas.microsoft.com/office/drawing/2014/main" xmlns="" id="{8E39AF49-1427-31DD-7E01-91596AF4AED5}"/>
              </a:ext>
            </a:extLst>
          </p:cNvPr>
          <p:cNvPicPr preferRelativeResize="0"/>
          <p:nvPr/>
        </p:nvPicPr>
        <p:blipFill rotWithShape="1">
          <a:blip r:embed="rId3">
            <a:alphaModFix/>
          </a:blip>
          <a:srcRect/>
          <a:stretch/>
        </p:blipFill>
        <p:spPr>
          <a:xfrm>
            <a:off x="5953205" y="3552205"/>
            <a:ext cx="6030786" cy="2321628"/>
          </a:xfrm>
          <a:prstGeom prst="rect">
            <a:avLst/>
          </a:prstGeom>
          <a:noFill/>
          <a:ln>
            <a:noFill/>
          </a:ln>
        </p:spPr>
      </p:pic>
      <p:pic>
        <p:nvPicPr>
          <p:cNvPr id="11" name="Google Shape;464;p36" descr="C:\Users\sam\Dropbox\Books\Project Team Leadership and Communication\curriculum\images\PrecedenceTasks.png">
            <a:extLst>
              <a:ext uri="{FF2B5EF4-FFF2-40B4-BE49-F238E27FC236}">
                <a16:creationId xmlns:a16="http://schemas.microsoft.com/office/drawing/2014/main" xmlns="" id="{B177E392-ACEC-D6F1-D09D-8F5074B55B88}"/>
              </a:ext>
            </a:extLst>
          </p:cNvPr>
          <p:cNvPicPr preferRelativeResize="0"/>
          <p:nvPr/>
        </p:nvPicPr>
        <p:blipFill rotWithShape="1">
          <a:blip r:embed="rId4">
            <a:alphaModFix/>
          </a:blip>
          <a:srcRect/>
          <a:stretch/>
        </p:blipFill>
        <p:spPr>
          <a:xfrm>
            <a:off x="6370975" y="1685494"/>
            <a:ext cx="5160467" cy="1743505"/>
          </a:xfrm>
          <a:prstGeom prst="rect">
            <a:avLst/>
          </a:prstGeom>
          <a:noFill/>
          <a:ln>
            <a:noFill/>
          </a:ln>
        </p:spPr>
      </p:pic>
    </p:spTree>
    <p:extLst>
      <p:ext uri="{BB962C8B-B14F-4D97-AF65-F5344CB8AC3E}">
        <p14:creationId xmlns:p14="http://schemas.microsoft.com/office/powerpoint/2010/main" val="17882825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lgn="l" rtl="0">
              <a:lnSpc>
                <a:spcPct val="120000"/>
              </a:lnSpc>
              <a:spcBef>
                <a:spcPts val="0"/>
              </a:spcBef>
              <a:spcAft>
                <a:spcPts val="0"/>
              </a:spcAft>
              <a:buSzPct val="100000"/>
              <a:buFont typeface="Arial" panose="020B0604020202020204" pitchFamily="34" charset="0"/>
              <a:buChar char="•"/>
            </a:pPr>
            <a:endParaRPr lang="en-US" sz="2000" b="1" dirty="0">
              <a:solidFill>
                <a:srgbClr val="002060"/>
              </a:solidFill>
              <a:latin typeface="Times New Roman" panose="02020603050405020304" pitchFamily="18" charset="0"/>
              <a:cs typeface="Times New Roman" panose="02020603050405020304" pitchFamily="18" charset="0"/>
            </a:endParaRPr>
          </a:p>
          <a:p>
            <a:pPr marL="285750" lvl="0" indent="-285750" algn="l" rtl="0">
              <a:lnSpc>
                <a:spcPct val="120000"/>
              </a:lnSpc>
              <a:spcBef>
                <a:spcPts val="0"/>
              </a:spcBef>
              <a:spcAft>
                <a:spcPts val="0"/>
              </a:spcAft>
              <a:buSzPct val="100000"/>
              <a:buFont typeface="Arial" panose="020B0604020202020204" pitchFamily="34" charset="0"/>
              <a:buChar char="•"/>
            </a:pPr>
            <a:r>
              <a:rPr lang="en-US" sz="2000" b="1" dirty="0">
                <a:solidFill>
                  <a:srgbClr val="002060"/>
                </a:solidFill>
                <a:latin typeface="Times New Roman" panose="02020603050405020304" pitchFamily="18" charset="0"/>
                <a:cs typeface="Times New Roman" panose="02020603050405020304" pitchFamily="18" charset="0"/>
              </a:rPr>
              <a:t>Consider the following scenario:</a:t>
            </a:r>
            <a:br>
              <a:rPr lang="en-US" sz="2000" b="1" dirty="0">
                <a:solidFill>
                  <a:srgbClr val="002060"/>
                </a:solidFill>
                <a:latin typeface="Times New Roman" panose="02020603050405020304" pitchFamily="18" charset="0"/>
                <a:cs typeface="Times New Roman" panose="02020603050405020304" pitchFamily="18" charset="0"/>
              </a:rPr>
            </a:br>
            <a:endParaRPr lang="en-US" sz="2000" b="1" dirty="0">
              <a:solidFill>
                <a:srgbClr val="002060"/>
              </a:solidFill>
              <a:latin typeface="Times New Roman" panose="02020603050405020304" pitchFamily="18" charset="0"/>
              <a:cs typeface="Times New Roman" panose="02020603050405020304" pitchFamily="18" charset="0"/>
            </a:endParaRPr>
          </a:p>
          <a:p>
            <a:pPr marL="0" lvl="0" indent="0" algn="l" rtl="0">
              <a:lnSpc>
                <a:spcPct val="120000"/>
              </a:lnSpc>
              <a:spcBef>
                <a:spcPts val="1000"/>
              </a:spcBef>
              <a:spcAft>
                <a:spcPts val="0"/>
              </a:spcAft>
              <a:buSzPct val="100000"/>
              <a:buNone/>
            </a:pPr>
            <a:r>
              <a:rPr lang="en-US" sz="2000" b="1" i="1" dirty="0">
                <a:solidFill>
                  <a:srgbClr val="002060"/>
                </a:solidFill>
                <a:latin typeface="Times New Roman" panose="02020603050405020304" pitchFamily="18" charset="0"/>
                <a:cs typeface="Times New Roman" panose="02020603050405020304" pitchFamily="18" charset="0"/>
              </a:rPr>
              <a:t>One of your best friends is graduating from college and you’ve decided to throw her a big party.  Her parents have volunteered to let you decorate and hold the event at their house, the food is to be catered, and you would like to invite as many of her friends and family as you can.</a:t>
            </a:r>
            <a:endParaRPr lang="en-US" sz="2000" dirty="0">
              <a:solidFill>
                <a:srgbClr val="002060"/>
              </a:solidFill>
              <a:latin typeface="Times New Roman" panose="02020603050405020304" pitchFamily="18" charset="0"/>
              <a:cs typeface="Times New Roman" panose="02020603050405020304" pitchFamily="18" charset="0"/>
            </a:endParaRPr>
          </a:p>
          <a:p>
            <a:pPr marL="0" lvl="0" indent="0" algn="l" rtl="0">
              <a:lnSpc>
                <a:spcPct val="120000"/>
              </a:lnSpc>
              <a:spcBef>
                <a:spcPts val="1000"/>
              </a:spcBef>
              <a:spcAft>
                <a:spcPts val="0"/>
              </a:spcAft>
              <a:buSzPct val="100000"/>
              <a:buNone/>
            </a:pPr>
            <a:endParaRPr lang="en-US" sz="2000" dirty="0">
              <a:solidFill>
                <a:srgbClr val="002060"/>
              </a:solidFill>
              <a:latin typeface="Times New Roman" panose="02020603050405020304" pitchFamily="18" charset="0"/>
              <a:cs typeface="Times New Roman" panose="02020603050405020304" pitchFamily="18" charset="0"/>
            </a:endParaRPr>
          </a:p>
          <a:p>
            <a:pPr marL="457200" lvl="0" indent="-457200" algn="l" rtl="0">
              <a:lnSpc>
                <a:spcPct val="120000"/>
              </a:lnSpc>
              <a:spcBef>
                <a:spcPts val="1000"/>
              </a:spcBef>
              <a:spcAft>
                <a:spcPts val="0"/>
              </a:spcAft>
              <a:buSzPct val="100000"/>
              <a:buFont typeface="Century Gothic"/>
              <a:buAutoNum type="arabicPeriod"/>
            </a:pPr>
            <a:r>
              <a:rPr lang="en-US" sz="2000" dirty="0">
                <a:solidFill>
                  <a:srgbClr val="002060"/>
                </a:solidFill>
                <a:latin typeface="Times New Roman" panose="02020603050405020304" pitchFamily="18" charset="0"/>
                <a:cs typeface="Times New Roman" panose="02020603050405020304" pitchFamily="18" charset="0"/>
              </a:rPr>
              <a:t>Create a basic work breakdown structure, </a:t>
            </a:r>
            <a:r>
              <a:rPr lang="en-US" sz="2000" b="1" dirty="0">
                <a:solidFill>
                  <a:srgbClr val="002060"/>
                </a:solidFill>
                <a:latin typeface="Times New Roman" panose="02020603050405020304" pitchFamily="18" charset="0"/>
                <a:cs typeface="Times New Roman" panose="02020603050405020304" pitchFamily="18" charset="0"/>
              </a:rPr>
              <a:t>listing 15 planning activities that must take place</a:t>
            </a:r>
            <a:endParaRPr lang="en-US" sz="2000" dirty="0">
              <a:solidFill>
                <a:srgbClr val="002060"/>
              </a:solidFill>
              <a:latin typeface="Times New Roman" panose="02020603050405020304" pitchFamily="18" charset="0"/>
              <a:cs typeface="Times New Roman" panose="02020603050405020304" pitchFamily="18" charset="0"/>
            </a:endParaRPr>
          </a:p>
          <a:p>
            <a:pPr marL="457200" lvl="0" indent="-457200" algn="l" rtl="0">
              <a:lnSpc>
                <a:spcPct val="120000"/>
              </a:lnSpc>
              <a:spcBef>
                <a:spcPts val="1000"/>
              </a:spcBef>
              <a:spcAft>
                <a:spcPts val="0"/>
              </a:spcAft>
              <a:buSzPct val="100000"/>
              <a:buFont typeface="Century Gothic"/>
              <a:buAutoNum type="arabicPeriod"/>
            </a:pPr>
            <a:r>
              <a:rPr lang="en-US" sz="2000" dirty="0">
                <a:solidFill>
                  <a:srgbClr val="002060"/>
                </a:solidFill>
                <a:latin typeface="Times New Roman" panose="02020603050405020304" pitchFamily="18" charset="0"/>
                <a:cs typeface="Times New Roman" panose="02020603050405020304" pitchFamily="18" charset="0"/>
              </a:rPr>
              <a:t>After determining which activities must occur before others, create a </a:t>
            </a:r>
            <a:r>
              <a:rPr lang="en-US" sz="2000" i="1" dirty="0">
                <a:solidFill>
                  <a:srgbClr val="002060"/>
                </a:solidFill>
                <a:latin typeface="Times New Roman" panose="02020603050405020304" pitchFamily="18" charset="0"/>
                <a:cs typeface="Times New Roman" panose="02020603050405020304" pitchFamily="18" charset="0"/>
              </a:rPr>
              <a:t>precedence diagram</a:t>
            </a:r>
            <a:r>
              <a:rPr lang="en-US" sz="2000" dirty="0">
                <a:solidFill>
                  <a:srgbClr val="002060"/>
                </a:solidFill>
                <a:latin typeface="Times New Roman" panose="02020603050405020304" pitchFamily="18" charset="0"/>
                <a:cs typeface="Times New Roman" panose="02020603050405020304" pitchFamily="18" charset="0"/>
              </a:rPr>
              <a:t> with the activities and tasks outlined in your work breakdown structure</a:t>
            </a: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50" y="1019069"/>
            <a:ext cx="700690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Activity – Organizing and Sequencing Tasks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7434761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864734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rtl="0">
              <a:spcBef>
                <a:spcPts val="0"/>
              </a:spcBef>
              <a:spcAft>
                <a:spcPts val="0"/>
              </a:spcAft>
              <a:buNone/>
            </a:pPr>
            <a:r>
              <a:rPr lang="en-US" sz="2400" dirty="0">
                <a:solidFill>
                  <a:srgbClr val="002060"/>
                </a:solidFill>
                <a:latin typeface="Times New Roman" panose="02020603050405020304" pitchFamily="18" charset="0"/>
                <a:ea typeface="Source Sans Pro"/>
                <a:cs typeface="Times New Roman" panose="02020603050405020304" pitchFamily="18" charset="0"/>
                <a:sym typeface="Source Sans Pro"/>
              </a:rPr>
              <a:t>A combination of </a:t>
            </a:r>
            <a:r>
              <a:rPr lang="en-US" sz="2400" b="1" dirty="0">
                <a:solidFill>
                  <a:srgbClr val="002060"/>
                </a:solidFill>
                <a:latin typeface="Times New Roman" panose="02020603050405020304" pitchFamily="18" charset="0"/>
                <a:ea typeface="Source Sans Pro"/>
                <a:cs typeface="Times New Roman" panose="02020603050405020304" pitchFamily="18" charset="0"/>
                <a:sym typeface="Source Sans Pro"/>
              </a:rPr>
              <a:t>cost </a:t>
            </a:r>
            <a:r>
              <a:rPr lang="en-US" sz="2400" dirty="0">
                <a:solidFill>
                  <a:srgbClr val="002060"/>
                </a:solidFill>
                <a:latin typeface="Times New Roman" panose="02020603050405020304" pitchFamily="18" charset="0"/>
                <a:ea typeface="Source Sans Pro"/>
                <a:cs typeface="Times New Roman" panose="02020603050405020304" pitchFamily="18" charset="0"/>
                <a:sym typeface="Source Sans Pro"/>
              </a:rPr>
              <a:t>and </a:t>
            </a:r>
            <a:r>
              <a:rPr lang="en-US" sz="2400" b="1" dirty="0">
                <a:solidFill>
                  <a:srgbClr val="002060"/>
                </a:solidFill>
                <a:latin typeface="Times New Roman" panose="02020603050405020304" pitchFamily="18" charset="0"/>
                <a:ea typeface="Source Sans Pro"/>
                <a:cs typeface="Times New Roman" panose="02020603050405020304" pitchFamily="18" charset="0"/>
                <a:sym typeface="Source Sans Pro"/>
              </a:rPr>
              <a:t>time tracking</a:t>
            </a:r>
            <a:r>
              <a:rPr lang="en-US" sz="2400" dirty="0">
                <a:solidFill>
                  <a:srgbClr val="002060"/>
                </a:solidFill>
                <a:latin typeface="Times New Roman" panose="02020603050405020304" pitchFamily="18" charset="0"/>
                <a:ea typeface="Source Sans Pro"/>
                <a:cs typeface="Times New Roman" panose="02020603050405020304" pitchFamily="18" charset="0"/>
                <a:sym typeface="Source Sans Pro"/>
              </a:rPr>
              <a:t> will let you finish tasks earlier, delay non-critical tasks for the same of keeping to the project baseline, and find ways for reducing costs and the project scope.</a:t>
            </a:r>
            <a:endParaRPr lang="en-US" sz="2400" dirty="0">
              <a:solidFill>
                <a:srgbClr val="002060"/>
              </a:solidFill>
              <a:latin typeface="Times New Roman" panose="02020603050405020304" pitchFamily="18" charset="0"/>
              <a:ea typeface="Century Gothic"/>
              <a:cs typeface="Times New Roman" panose="02020603050405020304" pitchFamily="18" charset="0"/>
              <a:sym typeface="Century Gothic"/>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50" y="1019069"/>
            <a:ext cx="417532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Tracking</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Google Shape;492;p39">
            <a:extLst>
              <a:ext uri="{FF2B5EF4-FFF2-40B4-BE49-F238E27FC236}">
                <a16:creationId xmlns:a16="http://schemas.microsoft.com/office/drawing/2014/main" xmlns="" id="{D3A66758-04AD-0AF9-D3E6-7ADF01342F9E}"/>
              </a:ext>
            </a:extLst>
          </p:cNvPr>
          <p:cNvPicPr preferRelativeResize="0"/>
          <p:nvPr/>
        </p:nvPicPr>
        <p:blipFill rotWithShape="1">
          <a:blip r:embed="rId3">
            <a:alphaModFix/>
          </a:blip>
          <a:srcRect/>
          <a:stretch/>
        </p:blipFill>
        <p:spPr>
          <a:xfrm>
            <a:off x="9402166" y="1812373"/>
            <a:ext cx="1964886" cy="4260574"/>
          </a:xfrm>
          <a:prstGeom prst="rect">
            <a:avLst/>
          </a:prstGeom>
          <a:noFill/>
          <a:ln>
            <a:noFill/>
          </a:ln>
        </p:spPr>
      </p:pic>
    </p:spTree>
    <p:extLst>
      <p:ext uri="{BB962C8B-B14F-4D97-AF65-F5344CB8AC3E}">
        <p14:creationId xmlns:p14="http://schemas.microsoft.com/office/powerpoint/2010/main" val="32852563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rtl="0">
              <a:spcBef>
                <a:spcPts val="0"/>
              </a:spcBef>
              <a:spcAft>
                <a:spcPts val="0"/>
              </a:spcAft>
              <a:buNone/>
            </a:pPr>
            <a:r>
              <a:rPr lang="en-US" sz="2400" dirty="0">
                <a:solidFill>
                  <a:srgbClr val="0070C0"/>
                </a:solidFill>
                <a:latin typeface="Times New Roman" panose="02020603050405020304" pitchFamily="18" charset="0"/>
                <a:ea typeface="Source Sans Pro"/>
                <a:cs typeface="Times New Roman" panose="02020603050405020304" pitchFamily="18" charset="0"/>
                <a:sym typeface="Source Sans Pro"/>
              </a:rPr>
              <a:t>To succeed in delivering your project, you will need to get an understanding of how to track your project and what items need to be monitored.</a:t>
            </a:r>
            <a:endParaRPr lang="en-US" dirty="0">
              <a:solidFill>
                <a:srgbClr val="0070C0"/>
              </a:solidFill>
              <a:latin typeface="Times New Roman" panose="02020603050405020304" pitchFamily="18" charset="0"/>
              <a:cs typeface="Times New Roman" panose="02020603050405020304" pitchFamily="18" charset="0"/>
            </a:endParaRPr>
          </a:p>
          <a:p>
            <a:pPr marL="0" marR="0" lvl="0" indent="0" algn="l" rtl="0">
              <a:spcBef>
                <a:spcPts val="0"/>
              </a:spcBef>
              <a:spcAft>
                <a:spcPts val="0"/>
              </a:spcAft>
              <a:buNone/>
            </a:pPr>
            <a:endParaRPr lang="en-US" sz="2400" dirty="0">
              <a:solidFill>
                <a:srgbClr val="002060"/>
              </a:solidFill>
              <a:latin typeface="Times New Roman" panose="02020603050405020304" pitchFamily="18" charset="0"/>
              <a:ea typeface="Source Sans Pro"/>
              <a:cs typeface="Times New Roman" panose="02020603050405020304" pitchFamily="18" charset="0"/>
              <a:sym typeface="Source Sans Pro"/>
            </a:endParaRPr>
          </a:p>
          <a:p>
            <a:pPr marL="285750" marR="0" lvl="0" indent="-285750" algn="l" rtl="0">
              <a:spcBef>
                <a:spcPts val="0"/>
              </a:spcBef>
              <a:spcAft>
                <a:spcPts val="0"/>
              </a:spcAft>
              <a:buClr>
                <a:srgbClr val="7030A0"/>
              </a:buClr>
              <a:buSzPts val="1800"/>
              <a:buFont typeface="Arial"/>
              <a:buChar char="•"/>
            </a:pPr>
            <a:r>
              <a:rPr lang="en-US" sz="2400" dirty="0">
                <a:solidFill>
                  <a:srgbClr val="002060"/>
                </a:solidFill>
                <a:latin typeface="Times New Roman" panose="02020603050405020304" pitchFamily="18" charset="0"/>
                <a:ea typeface="Century Gothic"/>
                <a:cs typeface="Times New Roman" panose="02020603050405020304" pitchFamily="18" charset="0"/>
                <a:sym typeface="Century Gothic"/>
              </a:rPr>
              <a:t>Track time and cost</a:t>
            </a:r>
            <a:endParaRPr lang="en-US" dirty="0">
              <a:solidFill>
                <a:srgbClr val="002060"/>
              </a:solidFill>
              <a:latin typeface="Times New Roman" panose="02020603050405020304" pitchFamily="18" charset="0"/>
              <a:cs typeface="Times New Roman" panose="02020603050405020304" pitchFamily="18" charset="0"/>
            </a:endParaRPr>
          </a:p>
          <a:p>
            <a:pPr marL="285750" marR="0" lvl="0" indent="-285750" algn="l" rtl="0">
              <a:spcBef>
                <a:spcPts val="0"/>
              </a:spcBef>
              <a:spcAft>
                <a:spcPts val="0"/>
              </a:spcAft>
              <a:buClr>
                <a:srgbClr val="7030A0"/>
              </a:buClr>
              <a:buSzPts val="1800"/>
              <a:buFont typeface="Arial"/>
              <a:buChar char="•"/>
            </a:pPr>
            <a:r>
              <a:rPr lang="en-US" sz="2400" dirty="0">
                <a:solidFill>
                  <a:srgbClr val="002060"/>
                </a:solidFill>
                <a:latin typeface="Times New Roman" panose="02020603050405020304" pitchFamily="18" charset="0"/>
                <a:ea typeface="Century Gothic"/>
                <a:cs typeface="Times New Roman" panose="02020603050405020304" pitchFamily="18" charset="0"/>
                <a:sym typeface="Century Gothic"/>
              </a:rPr>
              <a:t>Track human resources</a:t>
            </a:r>
            <a:endParaRPr lang="en-US" dirty="0">
              <a:solidFill>
                <a:srgbClr val="002060"/>
              </a:solidFill>
              <a:latin typeface="Times New Roman" panose="02020603050405020304" pitchFamily="18" charset="0"/>
              <a:cs typeface="Times New Roman" panose="02020603050405020304" pitchFamily="18" charset="0"/>
            </a:endParaRPr>
          </a:p>
          <a:p>
            <a:pPr marL="285750" marR="0" lvl="0" indent="-285750" algn="l" rtl="0">
              <a:spcBef>
                <a:spcPts val="0"/>
              </a:spcBef>
              <a:spcAft>
                <a:spcPts val="0"/>
              </a:spcAft>
              <a:buClr>
                <a:srgbClr val="7030A0"/>
              </a:buClr>
              <a:buSzPts val="1800"/>
              <a:buFont typeface="Arial"/>
              <a:buChar char="•"/>
            </a:pPr>
            <a:r>
              <a:rPr lang="en-US" sz="2400" dirty="0">
                <a:solidFill>
                  <a:srgbClr val="002060"/>
                </a:solidFill>
                <a:latin typeface="Times New Roman" panose="02020603050405020304" pitchFamily="18" charset="0"/>
                <a:ea typeface="Century Gothic"/>
                <a:cs typeface="Times New Roman" panose="02020603050405020304" pitchFamily="18" charset="0"/>
                <a:sym typeface="Century Gothic"/>
              </a:rPr>
              <a:t>Track team progress and efficiency</a:t>
            </a:r>
            <a:endParaRPr lang="en-US" dirty="0">
              <a:solidFill>
                <a:srgbClr val="002060"/>
              </a:solidFill>
              <a:latin typeface="Times New Roman" panose="02020603050405020304" pitchFamily="18" charset="0"/>
              <a:cs typeface="Times New Roman" panose="02020603050405020304" pitchFamily="18" charset="0"/>
            </a:endParaRPr>
          </a:p>
          <a:p>
            <a:pPr marL="285750" marR="0" lvl="0" indent="-285750" algn="l" rtl="0">
              <a:spcBef>
                <a:spcPts val="0"/>
              </a:spcBef>
              <a:spcAft>
                <a:spcPts val="0"/>
              </a:spcAft>
              <a:buClr>
                <a:srgbClr val="7030A0"/>
              </a:buClr>
              <a:buSzPts val="1800"/>
              <a:buFont typeface="Arial"/>
              <a:buChar char="•"/>
            </a:pPr>
            <a:r>
              <a:rPr lang="en-US" sz="2400" dirty="0">
                <a:solidFill>
                  <a:srgbClr val="002060"/>
                </a:solidFill>
                <a:latin typeface="Times New Roman" panose="02020603050405020304" pitchFamily="18" charset="0"/>
                <a:ea typeface="Century Gothic"/>
                <a:cs typeface="Times New Roman" panose="02020603050405020304" pitchFamily="18" charset="0"/>
                <a:sym typeface="Century Gothic"/>
              </a:rPr>
              <a:t>Track risks, changes, issues</a:t>
            </a:r>
            <a:endParaRPr lang="en-US" dirty="0">
              <a:solidFill>
                <a:srgbClr val="002060"/>
              </a:solidFill>
              <a:latin typeface="Times New Roman" panose="02020603050405020304" pitchFamily="18" charset="0"/>
              <a:cs typeface="Times New Roman" panose="02020603050405020304" pitchFamily="18" charset="0"/>
            </a:endParaRPr>
          </a:p>
          <a:p>
            <a:pPr marL="285750" marR="0" lvl="0" indent="-285750" algn="l" rtl="0">
              <a:spcBef>
                <a:spcPts val="0"/>
              </a:spcBef>
              <a:spcAft>
                <a:spcPts val="0"/>
              </a:spcAft>
              <a:buClr>
                <a:srgbClr val="7030A0"/>
              </a:buClr>
              <a:buSzPts val="1800"/>
              <a:buFont typeface="Arial"/>
              <a:buChar char="•"/>
            </a:pPr>
            <a:r>
              <a:rPr lang="en-US" sz="2400" dirty="0">
                <a:solidFill>
                  <a:srgbClr val="002060"/>
                </a:solidFill>
                <a:latin typeface="Times New Roman" panose="02020603050405020304" pitchFamily="18" charset="0"/>
                <a:ea typeface="Century Gothic"/>
                <a:cs typeface="Times New Roman" panose="02020603050405020304" pitchFamily="18" charset="0"/>
                <a:sym typeface="Century Gothic"/>
              </a:rPr>
              <a:t>Track project health</a:t>
            </a:r>
            <a:endParaRPr lang="en-US" dirty="0">
              <a:solidFill>
                <a:srgbClr val="00206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Google Shape;503;p40" descr="Project Tracker: How can Gantt Chart do for your company | Gantt Schema">
            <a:extLst>
              <a:ext uri="{FF2B5EF4-FFF2-40B4-BE49-F238E27FC236}">
                <a16:creationId xmlns:a16="http://schemas.microsoft.com/office/drawing/2014/main" xmlns="" id="{A9EB02B6-DCE4-8A64-FEC4-110564F47C78}"/>
              </a:ext>
            </a:extLst>
          </p:cNvPr>
          <p:cNvPicPr preferRelativeResize="0"/>
          <p:nvPr/>
        </p:nvPicPr>
        <p:blipFill rotWithShape="1">
          <a:blip r:embed="rId3">
            <a:alphaModFix/>
          </a:blip>
          <a:srcRect/>
          <a:stretch/>
        </p:blipFill>
        <p:spPr>
          <a:xfrm>
            <a:off x="8498940" y="3429000"/>
            <a:ext cx="2845059" cy="2097810"/>
          </a:xfrm>
          <a:prstGeom prst="rect">
            <a:avLst/>
          </a:prstGeom>
          <a:noFill/>
          <a:ln>
            <a:noFill/>
          </a:ln>
        </p:spPr>
      </p:pic>
      <p:sp>
        <p:nvSpPr>
          <p:cNvPr id="3" name="TextBox 2">
            <a:extLst>
              <a:ext uri="{FF2B5EF4-FFF2-40B4-BE49-F238E27FC236}">
                <a16:creationId xmlns:a16="http://schemas.microsoft.com/office/drawing/2014/main" xmlns="" id="{75803BE7-5A6A-4C01-E244-42D0FC2FEFC5}"/>
              </a:ext>
            </a:extLst>
          </p:cNvPr>
          <p:cNvSpPr txBox="1"/>
          <p:nvPr/>
        </p:nvSpPr>
        <p:spPr>
          <a:xfrm>
            <a:off x="2513150" y="1019069"/>
            <a:ext cx="417532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Tracking</a:t>
            </a:r>
          </a:p>
        </p:txBody>
      </p:sp>
    </p:spTree>
    <p:extLst>
      <p:ext uri="{BB962C8B-B14F-4D97-AF65-F5344CB8AC3E}">
        <p14:creationId xmlns:p14="http://schemas.microsoft.com/office/powerpoint/2010/main" val="8861354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50" y="1019069"/>
            <a:ext cx="417532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Tracking Progress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Google Shape;509;p41">
            <a:extLst>
              <a:ext uri="{FF2B5EF4-FFF2-40B4-BE49-F238E27FC236}">
                <a16:creationId xmlns:a16="http://schemas.microsoft.com/office/drawing/2014/main" xmlns="" id="{4ABC46CF-D30B-C0CE-4DD0-D5AE61A1183E}"/>
              </a:ext>
            </a:extLst>
          </p:cNvPr>
          <p:cNvSpPr txBox="1">
            <a:spLocks/>
          </p:cNvSpPr>
          <p:nvPr/>
        </p:nvSpPr>
        <p:spPr>
          <a:xfrm>
            <a:off x="617280" y="4484035"/>
            <a:ext cx="10972800" cy="1376940"/>
          </a:xfrm>
          <a:prstGeom prst="rect">
            <a:avLst/>
          </a:prstGeom>
          <a:noFill/>
          <a:ln>
            <a:noFill/>
          </a:ln>
        </p:spPr>
        <p:txBody>
          <a:bodyPr spcFirstLastPara="1" wrap="square" lIns="91425" tIns="45700" rIns="91425" bIns="45700" anchor="t"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spcBef>
                <a:spcPts val="0"/>
              </a:spcBef>
              <a:buSzPts val="2000"/>
            </a:pPr>
            <a:r>
              <a:rPr lang="en-US" sz="2000" dirty="0">
                <a:solidFill>
                  <a:srgbClr val="002060"/>
                </a:solidFill>
                <a:latin typeface="Times New Roman" panose="02020603050405020304" pitchFamily="18" charset="0"/>
                <a:cs typeface="Times New Roman" panose="02020603050405020304" pitchFamily="18" charset="0"/>
              </a:rPr>
              <a:t>A main concern of project tracking is </a:t>
            </a:r>
            <a:r>
              <a:rPr lang="en-US" sz="2000" dirty="0">
                <a:solidFill>
                  <a:srgbClr val="002060"/>
                </a:solidFill>
                <a:highlight>
                  <a:srgbClr val="C0C0C0"/>
                </a:highlight>
                <a:latin typeface="Times New Roman" panose="02020603050405020304" pitchFamily="18" charset="0"/>
                <a:cs typeface="Times New Roman" panose="02020603050405020304" pitchFamily="18" charset="0"/>
              </a:rPr>
              <a:t>visibility.</a:t>
            </a:r>
            <a:r>
              <a:rPr lang="en-US" sz="2000" dirty="0">
                <a:solidFill>
                  <a:srgbClr val="002060"/>
                </a:solidFill>
                <a:latin typeface="Times New Roman" panose="02020603050405020304" pitchFamily="18" charset="0"/>
                <a:cs typeface="Times New Roman" panose="02020603050405020304" pitchFamily="18" charset="0"/>
              </a:rPr>
              <a:t>  Often, the team isn’t aware of how far along they are due to long phases</a:t>
            </a:r>
          </a:p>
          <a:p>
            <a:pPr>
              <a:lnSpc>
                <a:spcPct val="120000"/>
              </a:lnSpc>
              <a:buSzPts val="2000"/>
            </a:pPr>
            <a:r>
              <a:rPr lang="en-US" sz="2000" i="1" dirty="0">
                <a:solidFill>
                  <a:srgbClr val="002060"/>
                </a:solidFill>
                <a:latin typeface="Times New Roman" panose="02020603050405020304" pitchFamily="18" charset="0"/>
                <a:cs typeface="Times New Roman" panose="02020603050405020304" pitchFamily="18" charset="0"/>
              </a:rPr>
              <a:t>Project Visibility</a:t>
            </a:r>
            <a:r>
              <a:rPr lang="en-US" sz="2000" dirty="0">
                <a:solidFill>
                  <a:srgbClr val="002060"/>
                </a:solidFill>
                <a:latin typeface="Times New Roman" panose="02020603050405020304" pitchFamily="18" charset="0"/>
                <a:cs typeface="Times New Roman" panose="02020603050405020304" pitchFamily="18" charset="0"/>
              </a:rPr>
              <a:t> is often only achieved when phases are started or completed</a:t>
            </a:r>
          </a:p>
        </p:txBody>
      </p:sp>
      <p:grpSp>
        <p:nvGrpSpPr>
          <p:cNvPr id="8" name="Google Shape;511;p41">
            <a:extLst>
              <a:ext uri="{FF2B5EF4-FFF2-40B4-BE49-F238E27FC236}">
                <a16:creationId xmlns:a16="http://schemas.microsoft.com/office/drawing/2014/main" xmlns="" id="{04E30B94-63D4-ED89-EE26-EDF43C14F852}"/>
              </a:ext>
            </a:extLst>
          </p:cNvPr>
          <p:cNvGrpSpPr/>
          <p:nvPr/>
        </p:nvGrpSpPr>
        <p:grpSpPr>
          <a:xfrm>
            <a:off x="2079623" y="2190472"/>
            <a:ext cx="8318678" cy="2150357"/>
            <a:chOff x="5768068" y="3834040"/>
            <a:chExt cx="5745163" cy="1485110"/>
          </a:xfrm>
        </p:grpSpPr>
        <p:pic>
          <p:nvPicPr>
            <p:cNvPr id="9" name="Google Shape;512;p41" descr="C:\Users\sam\Dropbox\Books\Project Team Leadership and Communication\curriculum\images\TrackingVisibility3.png">
              <a:extLst>
                <a:ext uri="{FF2B5EF4-FFF2-40B4-BE49-F238E27FC236}">
                  <a16:creationId xmlns:a16="http://schemas.microsoft.com/office/drawing/2014/main" xmlns="" id="{1CDF9820-3E9C-47EB-2E58-00908106FD20}"/>
                </a:ext>
              </a:extLst>
            </p:cNvPr>
            <p:cNvPicPr preferRelativeResize="0"/>
            <p:nvPr/>
          </p:nvPicPr>
          <p:blipFill rotWithShape="1">
            <a:blip r:embed="rId3">
              <a:alphaModFix/>
            </a:blip>
            <a:srcRect/>
            <a:stretch/>
          </p:blipFill>
          <p:spPr>
            <a:xfrm>
              <a:off x="5768068" y="4893582"/>
              <a:ext cx="5745163" cy="425568"/>
            </a:xfrm>
            <a:prstGeom prst="rect">
              <a:avLst/>
            </a:prstGeom>
            <a:noFill/>
            <a:ln>
              <a:noFill/>
            </a:ln>
          </p:spPr>
        </p:pic>
        <p:pic>
          <p:nvPicPr>
            <p:cNvPr id="11" name="Google Shape;513;p41" descr="C:\Users\sam\Dropbox\Books\Project Team Leadership and Communication\curriculum\images\TrackingVisibility1.png">
              <a:extLst>
                <a:ext uri="{FF2B5EF4-FFF2-40B4-BE49-F238E27FC236}">
                  <a16:creationId xmlns:a16="http://schemas.microsoft.com/office/drawing/2014/main" xmlns="" id="{93EC8189-E9FE-81BE-8C22-6C36A2AF9992}"/>
                </a:ext>
              </a:extLst>
            </p:cNvPr>
            <p:cNvPicPr preferRelativeResize="0"/>
            <p:nvPr/>
          </p:nvPicPr>
          <p:blipFill rotWithShape="1">
            <a:blip r:embed="rId4">
              <a:alphaModFix/>
            </a:blip>
            <a:srcRect/>
            <a:stretch/>
          </p:blipFill>
          <p:spPr>
            <a:xfrm>
              <a:off x="5768068" y="3834040"/>
              <a:ext cx="5745163" cy="425568"/>
            </a:xfrm>
            <a:prstGeom prst="rect">
              <a:avLst/>
            </a:prstGeom>
            <a:noFill/>
            <a:ln>
              <a:noFill/>
            </a:ln>
          </p:spPr>
        </p:pic>
        <p:pic>
          <p:nvPicPr>
            <p:cNvPr id="12" name="Google Shape;514;p41" descr="C:\Users\sam\Dropbox\Books\Project Team Leadership and Communication\curriculum\images\TrackingVisibility2.png">
              <a:extLst>
                <a:ext uri="{FF2B5EF4-FFF2-40B4-BE49-F238E27FC236}">
                  <a16:creationId xmlns:a16="http://schemas.microsoft.com/office/drawing/2014/main" xmlns="" id="{7E7D821C-9FAD-8E65-E2A0-E2D3619F5F05}"/>
                </a:ext>
              </a:extLst>
            </p:cNvPr>
            <p:cNvPicPr preferRelativeResize="0"/>
            <p:nvPr/>
          </p:nvPicPr>
          <p:blipFill rotWithShape="1">
            <a:blip r:embed="rId5">
              <a:alphaModFix/>
            </a:blip>
            <a:srcRect/>
            <a:stretch/>
          </p:blipFill>
          <p:spPr>
            <a:xfrm>
              <a:off x="5768068" y="4363811"/>
              <a:ext cx="5745163" cy="425568"/>
            </a:xfrm>
            <a:prstGeom prst="rect">
              <a:avLst/>
            </a:prstGeom>
            <a:noFill/>
            <a:ln>
              <a:noFill/>
            </a:ln>
          </p:spPr>
        </p:pic>
      </p:grpSp>
    </p:spTree>
    <p:extLst>
      <p:ext uri="{BB962C8B-B14F-4D97-AF65-F5344CB8AC3E}">
        <p14:creationId xmlns:p14="http://schemas.microsoft.com/office/powerpoint/2010/main" val="35741726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6420518"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lvl="0" indent="-228600" algn="l" rtl="0">
              <a:lnSpc>
                <a:spcPct val="120000"/>
              </a:lnSpc>
              <a:spcBef>
                <a:spcPts val="0"/>
              </a:spcBef>
              <a:spcAft>
                <a:spcPts val="0"/>
              </a:spcAft>
              <a:buSzPts val="2000"/>
              <a:buChar char="•"/>
            </a:pPr>
            <a:r>
              <a:rPr lang="en-US" sz="2000" dirty="0">
                <a:solidFill>
                  <a:srgbClr val="002060"/>
                </a:solidFill>
                <a:latin typeface="Times New Roman" panose="02020603050405020304" pitchFamily="18" charset="0"/>
                <a:cs typeface="Times New Roman" panose="02020603050405020304" pitchFamily="18" charset="0"/>
              </a:rPr>
              <a:t>Tasks or groups of tasks are often tracked with little </a:t>
            </a:r>
            <a:r>
              <a:rPr lang="en-US" sz="2000" i="1" dirty="0">
                <a:solidFill>
                  <a:srgbClr val="002060"/>
                </a:solidFill>
                <a:latin typeface="Times New Roman" panose="02020603050405020304" pitchFamily="18" charset="0"/>
                <a:cs typeface="Times New Roman" panose="02020603050405020304" pitchFamily="18" charset="0"/>
              </a:rPr>
              <a:t>granularity</a:t>
            </a:r>
            <a:r>
              <a:rPr lang="en-US" sz="2000" dirty="0">
                <a:solidFill>
                  <a:srgbClr val="002060"/>
                </a:solidFill>
                <a:latin typeface="Times New Roman" panose="02020603050405020304" pitchFamily="18" charset="0"/>
                <a:cs typeface="Times New Roman" panose="02020603050405020304" pitchFamily="18" charset="0"/>
              </a:rPr>
              <a:t> (large chunks instead of small) and simple not-started / started / complete progress reporting</a:t>
            </a:r>
            <a:br>
              <a:rPr lang="en-US" sz="2000" dirty="0">
                <a:solidFill>
                  <a:srgbClr val="002060"/>
                </a:solidFill>
                <a:latin typeface="Times New Roman" panose="02020603050405020304" pitchFamily="18" charset="0"/>
                <a:cs typeface="Times New Roman" panose="02020603050405020304" pitchFamily="18" charset="0"/>
              </a:rPr>
            </a:br>
            <a:endParaRPr lang="en-US" sz="2000" dirty="0">
              <a:solidFill>
                <a:srgbClr val="002060"/>
              </a:solidFill>
              <a:latin typeface="Times New Roman" panose="02020603050405020304" pitchFamily="18" charset="0"/>
              <a:cs typeface="Times New Roman" panose="02020603050405020304" pitchFamily="18" charset="0"/>
            </a:endParaRPr>
          </a:p>
          <a:p>
            <a:pPr marL="228600" lvl="0" indent="-228600" algn="l" rtl="0">
              <a:lnSpc>
                <a:spcPct val="120000"/>
              </a:lnSpc>
              <a:spcBef>
                <a:spcPts val="1000"/>
              </a:spcBef>
              <a:spcAft>
                <a:spcPts val="0"/>
              </a:spcAft>
              <a:buSzPts val="2000"/>
              <a:buChar char="•"/>
            </a:pPr>
            <a:r>
              <a:rPr lang="en-US" sz="2000" dirty="0">
                <a:solidFill>
                  <a:srgbClr val="002060"/>
                </a:solidFill>
                <a:latin typeface="Times New Roman" panose="02020603050405020304" pitchFamily="18" charset="0"/>
                <a:cs typeface="Times New Roman" panose="02020603050405020304" pitchFamily="18" charset="0"/>
              </a:rPr>
              <a:t>By giving each task </a:t>
            </a:r>
            <a:r>
              <a:rPr lang="en-US" sz="2000" b="1" dirty="0">
                <a:solidFill>
                  <a:srgbClr val="002060"/>
                </a:solidFill>
                <a:latin typeface="Times New Roman" panose="02020603050405020304" pitchFamily="18" charset="0"/>
                <a:cs typeface="Times New Roman" panose="02020603050405020304" pitchFamily="18" charset="0"/>
              </a:rPr>
              <a:t>a relative weight </a:t>
            </a:r>
            <a:r>
              <a:rPr lang="en-US" sz="2000" dirty="0">
                <a:solidFill>
                  <a:srgbClr val="002060"/>
                </a:solidFill>
                <a:latin typeface="Times New Roman" panose="02020603050405020304" pitchFamily="18" charset="0"/>
                <a:cs typeface="Times New Roman" panose="02020603050405020304" pitchFamily="18" charset="0"/>
              </a:rPr>
              <a:t>and assigning </a:t>
            </a:r>
            <a:r>
              <a:rPr lang="en-US" sz="2000" i="1" dirty="0">
                <a:solidFill>
                  <a:srgbClr val="002060"/>
                </a:solidFill>
                <a:latin typeface="Times New Roman" panose="02020603050405020304" pitchFamily="18" charset="0"/>
                <a:cs typeface="Times New Roman" panose="02020603050405020304" pitchFamily="18" charset="0"/>
              </a:rPr>
              <a:t>earned value</a:t>
            </a:r>
            <a:r>
              <a:rPr lang="en-US" sz="2000" dirty="0">
                <a:solidFill>
                  <a:srgbClr val="002060"/>
                </a:solidFill>
                <a:latin typeface="Times New Roman" panose="02020603050405020304" pitchFamily="18" charset="0"/>
                <a:cs typeface="Times New Roman" panose="02020603050405020304" pitchFamily="18" charset="0"/>
              </a:rPr>
              <a:t> to sub-tasks, the percentage of progress can be calculated (example: </a:t>
            </a:r>
            <a:r>
              <a:rPr lang="en-US" sz="2000" b="1" dirty="0">
                <a:solidFill>
                  <a:srgbClr val="002060"/>
                </a:solidFill>
                <a:latin typeface="Times New Roman" panose="02020603050405020304" pitchFamily="18" charset="0"/>
                <a:cs typeface="Times New Roman" panose="02020603050405020304" pitchFamily="18" charset="0"/>
              </a:rPr>
              <a:t>660/2100=31% </a:t>
            </a:r>
            <a:r>
              <a:rPr lang="en-US" sz="2000" dirty="0">
                <a:solidFill>
                  <a:srgbClr val="002060"/>
                </a:solidFill>
                <a:latin typeface="Times New Roman" panose="02020603050405020304" pitchFamily="18" charset="0"/>
                <a:cs typeface="Times New Roman" panose="02020603050405020304" pitchFamily="18" charset="0"/>
              </a:rPr>
              <a:t>complete)</a:t>
            </a:r>
          </a:p>
          <a:p>
            <a:pPr marL="228600" lvl="0" indent="-228600" algn="l" rtl="0">
              <a:lnSpc>
                <a:spcPct val="120000"/>
              </a:lnSpc>
              <a:spcBef>
                <a:spcPts val="1000"/>
              </a:spcBef>
              <a:spcAft>
                <a:spcPts val="0"/>
              </a:spcAft>
              <a:buSzPts val="2000"/>
              <a:buChar char="•"/>
            </a:pPr>
            <a:r>
              <a:rPr lang="en-US" sz="2000" dirty="0">
                <a:solidFill>
                  <a:srgbClr val="002060"/>
                </a:solidFill>
                <a:latin typeface="Times New Roman" panose="02020603050405020304" pitchFamily="18" charset="0"/>
                <a:cs typeface="Times New Roman" panose="02020603050405020304" pitchFamily="18" charset="0"/>
              </a:rPr>
              <a:t>Calculated </a:t>
            </a:r>
            <a:r>
              <a:rPr lang="en-US" sz="2000" i="1" dirty="0">
                <a:solidFill>
                  <a:srgbClr val="002060"/>
                </a:solidFill>
                <a:latin typeface="Times New Roman" panose="02020603050405020304" pitchFamily="18" charset="0"/>
                <a:cs typeface="Times New Roman" panose="02020603050405020304" pitchFamily="18" charset="0"/>
              </a:rPr>
              <a:t>earned value</a:t>
            </a:r>
            <a:r>
              <a:rPr lang="en-US" sz="2000" dirty="0">
                <a:solidFill>
                  <a:srgbClr val="002060"/>
                </a:solidFill>
                <a:latin typeface="Times New Roman" panose="02020603050405020304" pitchFamily="18" charset="0"/>
                <a:cs typeface="Times New Roman" panose="02020603050405020304" pitchFamily="18" charset="0"/>
              </a:rPr>
              <a:t> can be compared to the </a:t>
            </a:r>
            <a:r>
              <a:rPr lang="en-US" sz="2000" u="sng" dirty="0">
                <a:solidFill>
                  <a:srgbClr val="002060"/>
                </a:solidFill>
                <a:latin typeface="Times New Roman" panose="02020603050405020304" pitchFamily="18" charset="0"/>
                <a:cs typeface="Times New Roman" panose="02020603050405020304" pitchFamily="18" charset="0"/>
              </a:rPr>
              <a:t>time or resources expended</a:t>
            </a:r>
            <a:endParaRPr lang="en-US" sz="2000" dirty="0">
              <a:solidFill>
                <a:srgbClr val="002060"/>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50" y="1019069"/>
            <a:ext cx="417532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Tracking Earned Value</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Google Shape;525;p42" descr="C:\Users\sam\Dropbox\Books\Project Team Leadership and Communication\curriculum\images\EarnedValue1.png">
            <a:extLst>
              <a:ext uri="{FF2B5EF4-FFF2-40B4-BE49-F238E27FC236}">
                <a16:creationId xmlns:a16="http://schemas.microsoft.com/office/drawing/2014/main" xmlns="" id="{1E352BF9-9D74-91D6-9043-260521E0AFA7}"/>
              </a:ext>
            </a:extLst>
          </p:cNvPr>
          <p:cNvPicPr preferRelativeResize="0"/>
          <p:nvPr/>
        </p:nvPicPr>
        <p:blipFill rotWithShape="1">
          <a:blip r:embed="rId3">
            <a:alphaModFix/>
          </a:blip>
          <a:srcRect/>
          <a:stretch/>
        </p:blipFill>
        <p:spPr>
          <a:xfrm>
            <a:off x="7183542" y="1957892"/>
            <a:ext cx="4179157" cy="1613853"/>
          </a:xfrm>
          <a:prstGeom prst="rect">
            <a:avLst/>
          </a:prstGeom>
          <a:noFill/>
          <a:ln>
            <a:noFill/>
          </a:ln>
        </p:spPr>
      </p:pic>
      <p:pic>
        <p:nvPicPr>
          <p:cNvPr id="8" name="Google Shape;526;p42" descr="C:\Users\sam\Dropbox\Books\Project Team Leadership and Communication\curriculum\images\EarnedValue2.png">
            <a:extLst>
              <a:ext uri="{FF2B5EF4-FFF2-40B4-BE49-F238E27FC236}">
                <a16:creationId xmlns:a16="http://schemas.microsoft.com/office/drawing/2014/main" xmlns="" id="{C4C6D496-80B9-7017-502A-062EFD832789}"/>
              </a:ext>
            </a:extLst>
          </p:cNvPr>
          <p:cNvPicPr preferRelativeResize="0"/>
          <p:nvPr/>
        </p:nvPicPr>
        <p:blipFill rotWithShape="1">
          <a:blip r:embed="rId4">
            <a:alphaModFix/>
          </a:blip>
          <a:srcRect/>
          <a:stretch/>
        </p:blipFill>
        <p:spPr>
          <a:xfrm>
            <a:off x="7183542" y="4111999"/>
            <a:ext cx="4176146" cy="1610842"/>
          </a:xfrm>
          <a:prstGeom prst="rect">
            <a:avLst/>
          </a:prstGeom>
          <a:noFill/>
          <a:ln>
            <a:noFill/>
          </a:ln>
        </p:spPr>
      </p:pic>
    </p:spTree>
    <p:extLst>
      <p:ext uri="{BB962C8B-B14F-4D97-AF65-F5344CB8AC3E}">
        <p14:creationId xmlns:p14="http://schemas.microsoft.com/office/powerpoint/2010/main" val="15123118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Scheduling/Tracking Tools and Visualizations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Google Shape;536;p43" descr="C:\Users\sam\Dropbox\Books\Project Team Leadership and Communication\curriculum\images\MilestoneChart.png">
            <a:extLst>
              <a:ext uri="{FF2B5EF4-FFF2-40B4-BE49-F238E27FC236}">
                <a16:creationId xmlns:a16="http://schemas.microsoft.com/office/drawing/2014/main" xmlns="" id="{81902690-FF86-8DCD-C41A-8E3C7AA2ADDC}"/>
              </a:ext>
            </a:extLst>
          </p:cNvPr>
          <p:cNvPicPr preferRelativeResize="0"/>
          <p:nvPr/>
        </p:nvPicPr>
        <p:blipFill rotWithShape="1">
          <a:blip r:embed="rId3">
            <a:alphaModFix/>
          </a:blip>
          <a:srcRect/>
          <a:stretch/>
        </p:blipFill>
        <p:spPr>
          <a:xfrm>
            <a:off x="773477" y="2155119"/>
            <a:ext cx="4973624" cy="1486377"/>
          </a:xfrm>
          <a:prstGeom prst="rect">
            <a:avLst/>
          </a:prstGeom>
          <a:noFill/>
          <a:ln>
            <a:noFill/>
          </a:ln>
        </p:spPr>
      </p:pic>
      <p:pic>
        <p:nvPicPr>
          <p:cNvPr id="8" name="Google Shape;537;p43" descr="C:\Users\sam\Dropbox\Books\Project Team Leadership and Communication\curriculum\images\TrackingGanttChart.png">
            <a:extLst>
              <a:ext uri="{FF2B5EF4-FFF2-40B4-BE49-F238E27FC236}">
                <a16:creationId xmlns:a16="http://schemas.microsoft.com/office/drawing/2014/main" xmlns="" id="{CA7695E1-D126-1FDE-2D43-3B3EBE6D4B10}"/>
              </a:ext>
            </a:extLst>
          </p:cNvPr>
          <p:cNvPicPr preferRelativeResize="0"/>
          <p:nvPr/>
        </p:nvPicPr>
        <p:blipFill rotWithShape="1">
          <a:blip r:embed="rId4">
            <a:alphaModFix/>
          </a:blip>
          <a:srcRect/>
          <a:stretch/>
        </p:blipFill>
        <p:spPr>
          <a:xfrm>
            <a:off x="6258127" y="2743982"/>
            <a:ext cx="4904201" cy="1787282"/>
          </a:xfrm>
          <a:prstGeom prst="rect">
            <a:avLst/>
          </a:prstGeom>
          <a:noFill/>
          <a:ln>
            <a:noFill/>
          </a:ln>
        </p:spPr>
      </p:pic>
      <p:pic>
        <p:nvPicPr>
          <p:cNvPr id="9" name="Google Shape;538;p43" descr="C:\Users\sam\Dropbox\Books\Project Team Leadership and Communication\curriculum\images\SchedulingDashboard.png">
            <a:extLst>
              <a:ext uri="{FF2B5EF4-FFF2-40B4-BE49-F238E27FC236}">
                <a16:creationId xmlns:a16="http://schemas.microsoft.com/office/drawing/2014/main" xmlns="" id="{6EC63C50-E8E3-9732-ACA0-583C89830CFA}"/>
              </a:ext>
            </a:extLst>
          </p:cNvPr>
          <p:cNvPicPr preferRelativeResize="0"/>
          <p:nvPr/>
        </p:nvPicPr>
        <p:blipFill rotWithShape="1">
          <a:blip r:embed="rId5">
            <a:alphaModFix/>
          </a:blip>
          <a:srcRect/>
          <a:stretch/>
        </p:blipFill>
        <p:spPr>
          <a:xfrm>
            <a:off x="773477" y="3708421"/>
            <a:ext cx="5060782" cy="2280562"/>
          </a:xfrm>
          <a:prstGeom prst="rect">
            <a:avLst/>
          </a:prstGeom>
          <a:noFill/>
          <a:ln>
            <a:noFill/>
          </a:ln>
        </p:spPr>
      </p:pic>
      <p:sp>
        <p:nvSpPr>
          <p:cNvPr id="11" name="Google Shape;539;p43">
            <a:extLst>
              <a:ext uri="{FF2B5EF4-FFF2-40B4-BE49-F238E27FC236}">
                <a16:creationId xmlns:a16="http://schemas.microsoft.com/office/drawing/2014/main" xmlns="" id="{000028B7-436E-1450-F1A8-FA844503853C}"/>
              </a:ext>
            </a:extLst>
          </p:cNvPr>
          <p:cNvSpPr txBox="1"/>
          <p:nvPr/>
        </p:nvSpPr>
        <p:spPr>
          <a:xfrm>
            <a:off x="6258127" y="1821100"/>
            <a:ext cx="5066328" cy="70784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i="1" dirty="0">
                <a:solidFill>
                  <a:srgbClr val="002060"/>
                </a:solidFill>
                <a:highlight>
                  <a:srgbClr val="F5FAA4"/>
                </a:highlight>
                <a:latin typeface="Times New Roman" panose="02020603050405020304" pitchFamily="18" charset="0"/>
                <a:ea typeface="Century Gothic"/>
                <a:cs typeface="Times New Roman" panose="02020603050405020304" pitchFamily="18" charset="0"/>
                <a:sym typeface="Century Gothic"/>
              </a:rPr>
              <a:t>Milestone Charts </a:t>
            </a:r>
            <a:r>
              <a:rPr lang="en-US" sz="2000" dirty="0">
                <a:solidFill>
                  <a:srgbClr val="002060"/>
                </a:solidFill>
                <a:latin typeface="Times New Roman" panose="02020603050405020304" pitchFamily="18" charset="0"/>
                <a:ea typeface="Century Gothic"/>
                <a:cs typeface="Times New Roman" panose="02020603050405020304" pitchFamily="18" charset="0"/>
                <a:sym typeface="Century Gothic"/>
              </a:rPr>
              <a:t>list major points in time, or </a:t>
            </a:r>
            <a:r>
              <a:rPr lang="en-US" sz="2000" i="1" dirty="0">
                <a:solidFill>
                  <a:srgbClr val="002060"/>
                </a:solidFill>
                <a:latin typeface="Times New Roman" panose="02020603050405020304" pitchFamily="18" charset="0"/>
                <a:ea typeface="Century Gothic"/>
                <a:cs typeface="Times New Roman" panose="02020603050405020304" pitchFamily="18" charset="0"/>
                <a:sym typeface="Century Gothic"/>
              </a:rPr>
              <a:t>milestones,</a:t>
            </a:r>
            <a:r>
              <a:rPr lang="en-US" sz="2000" dirty="0">
                <a:solidFill>
                  <a:srgbClr val="002060"/>
                </a:solidFill>
                <a:latin typeface="Times New Roman" panose="02020603050405020304" pitchFamily="18" charset="0"/>
                <a:ea typeface="Century Gothic"/>
                <a:cs typeface="Times New Roman" panose="02020603050405020304" pitchFamily="18" charset="0"/>
                <a:sym typeface="Century Gothic"/>
              </a:rPr>
              <a:t> such as phases ending </a:t>
            </a:r>
            <a:endParaRPr dirty="0">
              <a:solidFill>
                <a:srgbClr val="002060"/>
              </a:solidFill>
              <a:latin typeface="Times New Roman" panose="02020603050405020304" pitchFamily="18" charset="0"/>
              <a:cs typeface="Times New Roman" panose="02020603050405020304" pitchFamily="18" charset="0"/>
            </a:endParaRPr>
          </a:p>
        </p:txBody>
      </p:sp>
      <p:sp>
        <p:nvSpPr>
          <p:cNvPr id="12" name="Google Shape;541;p43">
            <a:extLst>
              <a:ext uri="{FF2B5EF4-FFF2-40B4-BE49-F238E27FC236}">
                <a16:creationId xmlns:a16="http://schemas.microsoft.com/office/drawing/2014/main" xmlns="" id="{CB19C5EC-213D-B6E9-3D00-76B1D99C51F7}"/>
              </a:ext>
            </a:extLst>
          </p:cNvPr>
          <p:cNvSpPr txBox="1"/>
          <p:nvPr/>
        </p:nvSpPr>
        <p:spPr>
          <a:xfrm>
            <a:off x="6525799" y="5216268"/>
            <a:ext cx="5420999"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b="1" dirty="0">
                <a:solidFill>
                  <a:srgbClr val="002060"/>
                </a:solidFill>
                <a:latin typeface="Times New Roman" panose="02020603050405020304" pitchFamily="18" charset="0"/>
                <a:ea typeface="Century Gothic"/>
                <a:cs typeface="Times New Roman" panose="02020603050405020304" pitchFamily="18" charset="0"/>
                <a:sym typeface="Century Gothic"/>
              </a:rPr>
              <a:t>Many software packages </a:t>
            </a:r>
            <a:r>
              <a:rPr lang="en-US" sz="1800" dirty="0">
                <a:solidFill>
                  <a:srgbClr val="002060"/>
                </a:solidFill>
                <a:latin typeface="Times New Roman" panose="02020603050405020304" pitchFamily="18" charset="0"/>
                <a:ea typeface="Century Gothic"/>
                <a:cs typeface="Times New Roman" panose="02020603050405020304" pitchFamily="18" charset="0"/>
                <a:sym typeface="Century Gothic"/>
              </a:rPr>
              <a:t>and online tools are specifically designed for managing projects</a:t>
            </a:r>
            <a:endParaRPr dirty="0">
              <a:solidFill>
                <a:srgbClr val="002060"/>
              </a:solidFill>
              <a:latin typeface="Times New Roman" panose="02020603050405020304" pitchFamily="18" charset="0"/>
              <a:cs typeface="Times New Roman" panose="02020603050405020304" pitchFamily="18" charset="0"/>
            </a:endParaRPr>
          </a:p>
        </p:txBody>
      </p:sp>
      <p:sp>
        <p:nvSpPr>
          <p:cNvPr id="13" name="Google Shape;542;p43">
            <a:extLst>
              <a:ext uri="{FF2B5EF4-FFF2-40B4-BE49-F238E27FC236}">
                <a16:creationId xmlns:a16="http://schemas.microsoft.com/office/drawing/2014/main" xmlns="" id="{CE1BEC53-E5F1-2383-3525-306720C5C613}"/>
              </a:ext>
            </a:extLst>
          </p:cNvPr>
          <p:cNvSpPr txBox="1"/>
          <p:nvPr/>
        </p:nvSpPr>
        <p:spPr>
          <a:xfrm>
            <a:off x="6525799" y="4563578"/>
            <a:ext cx="4904201"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i="1" dirty="0">
                <a:solidFill>
                  <a:srgbClr val="002060"/>
                </a:solidFill>
                <a:highlight>
                  <a:srgbClr val="F5FAA4"/>
                </a:highlight>
                <a:latin typeface="Times New Roman" panose="02020603050405020304" pitchFamily="18" charset="0"/>
                <a:ea typeface="Century Gothic"/>
                <a:cs typeface="Times New Roman" panose="02020603050405020304" pitchFamily="18" charset="0"/>
                <a:sym typeface="Century Gothic"/>
              </a:rPr>
              <a:t>Gantt Charts</a:t>
            </a:r>
            <a:r>
              <a:rPr lang="en-US" dirty="0">
                <a:solidFill>
                  <a:srgbClr val="002060"/>
                </a:solidFill>
                <a:highlight>
                  <a:srgbClr val="F5FAA4"/>
                </a:highlight>
                <a:latin typeface="Times New Roman" panose="02020603050405020304" pitchFamily="18" charset="0"/>
                <a:ea typeface="Century Gothic"/>
                <a:cs typeface="Times New Roman" panose="02020603050405020304" pitchFamily="18" charset="0"/>
                <a:sym typeface="Century Gothic"/>
              </a:rPr>
              <a:t> </a:t>
            </a:r>
            <a:r>
              <a:rPr lang="en-US" dirty="0">
                <a:solidFill>
                  <a:srgbClr val="002060"/>
                </a:solidFill>
                <a:latin typeface="Times New Roman" panose="02020603050405020304" pitchFamily="18" charset="0"/>
                <a:ea typeface="Century Gothic"/>
                <a:cs typeface="Times New Roman" panose="02020603050405020304" pitchFamily="18" charset="0"/>
                <a:sym typeface="Century Gothic"/>
              </a:rPr>
              <a:t>provide an easy-to-understand visualization of the schedule and progress</a:t>
            </a:r>
            <a:endParaRPr i="1" dirty="0">
              <a:solidFill>
                <a:srgbClr val="002060"/>
              </a:solidFill>
              <a:latin typeface="Times New Roman" panose="02020603050405020304" pitchFamily="18" charset="0"/>
              <a:ea typeface="Century Gothic"/>
              <a:cs typeface="Times New Roman" panose="02020603050405020304" pitchFamily="18" charset="0"/>
              <a:sym typeface="Century Gothic"/>
            </a:endParaRPr>
          </a:p>
        </p:txBody>
      </p:sp>
    </p:spTree>
    <p:extLst>
      <p:ext uri="{BB962C8B-B14F-4D97-AF65-F5344CB8AC3E}">
        <p14:creationId xmlns:p14="http://schemas.microsoft.com/office/powerpoint/2010/main" val="13779303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120000"/>
              </a:lnSpc>
              <a:spcBef>
                <a:spcPts val="0"/>
              </a:spcBef>
              <a:spcAft>
                <a:spcPts val="0"/>
              </a:spcAft>
              <a:buClrTx/>
              <a:buSzPct val="100000"/>
              <a:buFontTx/>
              <a:buChar char="•"/>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28600" marR="0" lvl="0" indent="-228600" algn="l" defTabSz="914400" rtl="0" eaLnBrk="1" fontAlgn="auto" latinLnBrk="0" hangingPunct="1">
              <a:lnSpc>
                <a:spcPct val="120000"/>
              </a:lnSpc>
              <a:spcBef>
                <a:spcPts val="0"/>
              </a:spcBef>
              <a:spcAft>
                <a:spcPts val="0"/>
              </a:spcAft>
              <a:buClrTx/>
              <a:buSzPct val="100000"/>
              <a:buFontTx/>
              <a:buChar char="•"/>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Examine the following project status information:</a:t>
            </a:r>
          </a:p>
          <a:p>
            <a:pPr marL="228600" marR="0" lvl="0" indent="-228600" algn="l" defTabSz="914400" rtl="0" eaLnBrk="1" fontAlgn="auto" latinLnBrk="0" hangingPunct="1">
              <a:lnSpc>
                <a:spcPct val="120000"/>
              </a:lnSpc>
              <a:spcBef>
                <a:spcPts val="0"/>
              </a:spcBef>
              <a:spcAft>
                <a:spcPts val="0"/>
              </a:spcAft>
              <a:buClrTx/>
              <a:buSzPct val="100000"/>
              <a:buFontTx/>
              <a:buChar char="•"/>
              <a:tabLst/>
              <a:defRPr/>
            </a:pPr>
            <a:endParaRPr lang="en-US" dirty="0">
              <a:solidFill>
                <a:prstClr val="black"/>
              </a:solidFill>
              <a:latin typeface="Calibri" panose="020F0502020204030204"/>
            </a:endParaRPr>
          </a:p>
          <a:p>
            <a:pPr marR="0" lvl="0" algn="l" defTabSz="914400" rtl="0" eaLnBrk="1" fontAlgn="auto" latinLnBrk="0" hangingPunct="1">
              <a:lnSpc>
                <a:spcPct val="120000"/>
              </a:lnSpc>
              <a:spcBef>
                <a:spcPts val="0"/>
              </a:spcBef>
              <a:spcAft>
                <a:spcPts val="0"/>
              </a:spcAft>
              <a:buClrTx/>
              <a:buSzPct val="100000"/>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28600" marR="0" lvl="0" indent="-228600" algn="l" defTabSz="914400" rtl="0" eaLnBrk="1" fontAlgn="auto" latinLnBrk="0" hangingPunct="1">
              <a:lnSpc>
                <a:spcPct val="120000"/>
              </a:lnSpc>
              <a:spcBef>
                <a:spcPts val="0"/>
              </a:spcBef>
              <a:spcAft>
                <a:spcPts val="0"/>
              </a:spcAft>
              <a:buClrTx/>
              <a:buSzPct val="100000"/>
              <a:buFontTx/>
              <a:buChar char="•"/>
              <a:tabLst/>
              <a:defRPr/>
            </a:pPr>
            <a:endParaRPr lang="en-US" dirty="0">
              <a:solidFill>
                <a:prstClr val="black"/>
              </a:solidFill>
              <a:latin typeface="Calibri" panose="020F0502020204030204"/>
            </a:endParaRPr>
          </a:p>
          <a:p>
            <a:pPr marL="228600" marR="0" lvl="0" indent="-228600" algn="l" defTabSz="914400" rtl="0" eaLnBrk="1" fontAlgn="auto" latinLnBrk="0" hangingPunct="1">
              <a:lnSpc>
                <a:spcPct val="120000"/>
              </a:lnSpc>
              <a:spcBef>
                <a:spcPts val="0"/>
              </a:spcBef>
              <a:spcAft>
                <a:spcPts val="0"/>
              </a:spcAft>
              <a:buClrTx/>
              <a:buSzPct val="100000"/>
              <a:buFontTx/>
              <a:buChar char="•"/>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28600" marR="0" lvl="0" indent="-228600" algn="l" defTabSz="914400" rtl="0" eaLnBrk="1" fontAlgn="auto" latinLnBrk="0" hangingPunct="1">
              <a:lnSpc>
                <a:spcPct val="120000"/>
              </a:lnSpc>
              <a:spcBef>
                <a:spcPts val="0"/>
              </a:spcBef>
              <a:spcAft>
                <a:spcPts val="0"/>
              </a:spcAft>
              <a:buClrTx/>
              <a:buSzPct val="100000"/>
              <a:buFontTx/>
              <a:buChar char="•"/>
              <a:tabLst/>
              <a:defRPr/>
            </a:pPr>
            <a:endParaRPr lang="en-US" dirty="0">
              <a:solidFill>
                <a:prstClr val="black"/>
              </a:solidFill>
              <a:latin typeface="Calibri" panose="020F0502020204030204"/>
            </a:endParaRPr>
          </a:p>
          <a:p>
            <a:pPr marL="228600" marR="0" lvl="0" indent="-228600" algn="l" defTabSz="914400" rtl="0" eaLnBrk="1" fontAlgn="auto" latinLnBrk="0" hangingPunct="1">
              <a:lnSpc>
                <a:spcPct val="120000"/>
              </a:lnSpc>
              <a:spcBef>
                <a:spcPts val="0"/>
              </a:spcBef>
              <a:spcAft>
                <a:spcPts val="0"/>
              </a:spcAft>
              <a:buClrTx/>
              <a:buSzPct val="100000"/>
              <a:buFontTx/>
              <a:buChar char="•"/>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R="0" lvl="0" algn="l" defTabSz="914400" rtl="0" eaLnBrk="1" fontAlgn="auto" latinLnBrk="0" hangingPunct="1">
              <a:lnSpc>
                <a:spcPct val="120000"/>
              </a:lnSpc>
              <a:spcBef>
                <a:spcPts val="0"/>
              </a:spcBef>
              <a:spcAft>
                <a:spcPts val="0"/>
              </a:spcAft>
              <a:buClrTx/>
              <a:buSzPct val="100000"/>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28600" lvl="0" indent="-228600" algn="l" rtl="0">
              <a:lnSpc>
                <a:spcPct val="120000"/>
              </a:lnSpc>
              <a:spcBef>
                <a:spcPts val="1000"/>
              </a:spcBef>
              <a:spcAft>
                <a:spcPts val="0"/>
              </a:spcAft>
              <a:buSzPct val="100000"/>
              <a:buChar char="•"/>
            </a:pPr>
            <a:endParaRPr lang="en-US" dirty="0">
              <a:solidFill>
                <a:schemeClr val="tx1"/>
              </a:solidFill>
            </a:endParaRPr>
          </a:p>
          <a:p>
            <a:pPr marL="228600" lvl="0" indent="-228600" algn="l" rtl="0">
              <a:lnSpc>
                <a:spcPct val="120000"/>
              </a:lnSpc>
              <a:spcBef>
                <a:spcPts val="1000"/>
              </a:spcBef>
              <a:spcAft>
                <a:spcPts val="0"/>
              </a:spcAft>
              <a:buSzPct val="100000"/>
              <a:buChar char="•"/>
            </a:pPr>
            <a:r>
              <a:rPr lang="en-US" dirty="0">
                <a:solidFill>
                  <a:schemeClr val="tx1"/>
                </a:solidFill>
              </a:rPr>
              <a:t>Calculate the percentage complete, or </a:t>
            </a:r>
            <a:r>
              <a:rPr lang="en-US" i="1" dirty="0">
                <a:solidFill>
                  <a:schemeClr val="tx1"/>
                </a:solidFill>
              </a:rPr>
              <a:t>earned value</a:t>
            </a:r>
            <a:endParaRPr lang="en-US" dirty="0">
              <a:solidFill>
                <a:schemeClr val="tx1"/>
              </a:solidFill>
            </a:endParaRPr>
          </a:p>
          <a:p>
            <a:pPr marL="228600" lvl="0" indent="-228600" algn="l" rtl="0">
              <a:lnSpc>
                <a:spcPct val="120000"/>
              </a:lnSpc>
              <a:spcAft>
                <a:spcPts val="0"/>
              </a:spcAft>
              <a:buSzPct val="100000"/>
              <a:buChar char="•"/>
            </a:pPr>
            <a:r>
              <a:rPr lang="en-US" dirty="0">
                <a:solidFill>
                  <a:schemeClr val="tx1"/>
                </a:solidFill>
              </a:rPr>
              <a:t>Using a whiteboard or application, create a basic </a:t>
            </a:r>
            <a:r>
              <a:rPr lang="en-US" i="1" dirty="0">
                <a:solidFill>
                  <a:schemeClr val="tx1"/>
                </a:solidFill>
              </a:rPr>
              <a:t>Gantt chart.</a:t>
            </a:r>
            <a:r>
              <a:rPr lang="en-US" dirty="0">
                <a:solidFill>
                  <a:schemeClr val="tx1"/>
                </a:solidFill>
              </a:rPr>
              <a:t>  Estimate the total time elapsed for the project</a:t>
            </a:r>
            <a:endParaRPr kumimoji="0" lang="en-US" sz="18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9" y="1019069"/>
            <a:ext cx="579864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Activity – Tracking Project Progress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9" name="Picture 8">
            <a:extLst>
              <a:ext uri="{FF2B5EF4-FFF2-40B4-BE49-F238E27FC236}">
                <a16:creationId xmlns:a16="http://schemas.microsoft.com/office/drawing/2014/main" xmlns="" id="{4980C7A3-09E7-6995-209E-461D8996B583}"/>
              </a:ext>
            </a:extLst>
          </p:cNvPr>
          <p:cNvPicPr>
            <a:picLocks noChangeAspect="1"/>
          </p:cNvPicPr>
          <p:nvPr/>
        </p:nvPicPr>
        <p:blipFill>
          <a:blip r:embed="rId3"/>
          <a:stretch>
            <a:fillRect/>
          </a:stretch>
        </p:blipFill>
        <p:spPr>
          <a:xfrm>
            <a:off x="2044857" y="2441585"/>
            <a:ext cx="8102286" cy="2730920"/>
          </a:xfrm>
          <a:prstGeom prst="rect">
            <a:avLst/>
          </a:prstGeom>
        </p:spPr>
      </p:pic>
    </p:spTree>
    <p:extLst>
      <p:ext uri="{BB962C8B-B14F-4D97-AF65-F5344CB8AC3E}">
        <p14:creationId xmlns:p14="http://schemas.microsoft.com/office/powerpoint/2010/main" val="29327589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l" rtl="0">
              <a:lnSpc>
                <a:spcPct val="120000"/>
              </a:lnSpc>
              <a:spcBef>
                <a:spcPts val="0"/>
              </a:spcBef>
              <a:spcAft>
                <a:spcPts val="0"/>
              </a:spcAft>
              <a:buSzPct val="100000"/>
            </a:pPr>
            <a:endParaRPr lang="en-US" dirty="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9" y="1019069"/>
            <a:ext cx="527466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Prioritizing Stakeholders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Google Shape;568;p46">
            <a:extLst>
              <a:ext uri="{FF2B5EF4-FFF2-40B4-BE49-F238E27FC236}">
                <a16:creationId xmlns:a16="http://schemas.microsoft.com/office/drawing/2014/main" xmlns="" id="{33C32524-77CB-85FB-47BE-9ED01234104F}"/>
              </a:ext>
            </a:extLst>
          </p:cNvPr>
          <p:cNvSpPr txBox="1">
            <a:spLocks/>
          </p:cNvSpPr>
          <p:nvPr/>
        </p:nvSpPr>
        <p:spPr>
          <a:xfrm>
            <a:off x="617279" y="2094691"/>
            <a:ext cx="10801027" cy="3670293"/>
          </a:xfrm>
          <a:prstGeom prst="rect">
            <a:avLst/>
          </a:prstGeom>
          <a:noFill/>
          <a:ln>
            <a:noFill/>
          </a:ln>
        </p:spPr>
        <p:txBody>
          <a:bodyPr spcFirstLastPara="1" wrap="square" lIns="91425" tIns="45700" rIns="91425" bIns="45700" anchor="t"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spcBef>
                <a:spcPts val="0"/>
              </a:spcBef>
              <a:buSzPts val="2000"/>
            </a:pPr>
            <a:r>
              <a:rPr lang="en-US" sz="2400" dirty="0">
                <a:solidFill>
                  <a:srgbClr val="002060"/>
                </a:solidFill>
                <a:latin typeface="Times New Roman" panose="02020603050405020304" pitchFamily="18" charset="0"/>
                <a:cs typeface="Times New Roman" panose="02020603050405020304" pitchFamily="18" charset="0"/>
              </a:rPr>
              <a:t>Stakeholders are people who can </a:t>
            </a:r>
            <a:r>
              <a:rPr lang="en-US" sz="2400" b="1" dirty="0">
                <a:solidFill>
                  <a:srgbClr val="002060"/>
                </a:solidFill>
                <a:latin typeface="Times New Roman" panose="02020603050405020304" pitchFamily="18" charset="0"/>
                <a:cs typeface="Times New Roman" panose="02020603050405020304" pitchFamily="18" charset="0"/>
              </a:rPr>
              <a:t>affect or are affected by the execution or outcome of a project.</a:t>
            </a:r>
            <a:r>
              <a:rPr lang="en-US" sz="2400" dirty="0">
                <a:solidFill>
                  <a:srgbClr val="002060"/>
                </a:solidFill>
                <a:latin typeface="Times New Roman" panose="02020603050405020304" pitchFamily="18" charset="0"/>
                <a:cs typeface="Times New Roman" panose="02020603050405020304" pitchFamily="18" charset="0"/>
              </a:rPr>
              <a:t>  Everyone should be involved in identifying them</a:t>
            </a:r>
          </a:p>
          <a:p>
            <a:pPr lvl="1">
              <a:lnSpc>
                <a:spcPct val="120000"/>
              </a:lnSpc>
              <a:buSzPts val="1800"/>
            </a:pPr>
            <a:r>
              <a:rPr lang="en-US" sz="2000" dirty="0">
                <a:solidFill>
                  <a:srgbClr val="002060"/>
                </a:solidFill>
                <a:latin typeface="Times New Roman" panose="02020603050405020304" pitchFamily="18" charset="0"/>
                <a:cs typeface="Times New Roman" panose="02020603050405020304" pitchFamily="18" charset="0"/>
              </a:rPr>
              <a:t>Stakeholders can be groups</a:t>
            </a:r>
          </a:p>
          <a:p>
            <a:pPr>
              <a:lnSpc>
                <a:spcPct val="120000"/>
              </a:lnSpc>
              <a:buSzPts val="2000"/>
            </a:pPr>
            <a:r>
              <a:rPr lang="en-US" sz="2400" dirty="0">
                <a:solidFill>
                  <a:srgbClr val="002060"/>
                </a:solidFill>
                <a:latin typeface="Times New Roman" panose="02020603050405020304" pitchFamily="18" charset="0"/>
                <a:cs typeface="Times New Roman" panose="02020603050405020304" pitchFamily="18" charset="0"/>
              </a:rPr>
              <a:t>Once identified, they should be analyzed</a:t>
            </a:r>
          </a:p>
          <a:p>
            <a:pPr lvl="1">
              <a:lnSpc>
                <a:spcPct val="120000"/>
              </a:lnSpc>
              <a:buSzPts val="1800"/>
            </a:pPr>
            <a:r>
              <a:rPr lang="en-US" sz="2000" dirty="0">
                <a:solidFill>
                  <a:srgbClr val="002060"/>
                </a:solidFill>
                <a:latin typeface="Times New Roman" panose="02020603050405020304" pitchFamily="18" charset="0"/>
                <a:cs typeface="Times New Roman" panose="02020603050405020304" pitchFamily="18" charset="0"/>
              </a:rPr>
              <a:t>High or low power, or ability to affect the project</a:t>
            </a:r>
          </a:p>
          <a:p>
            <a:pPr lvl="1">
              <a:lnSpc>
                <a:spcPct val="120000"/>
              </a:lnSpc>
              <a:buSzPts val="1800"/>
            </a:pPr>
            <a:r>
              <a:rPr lang="en-US" sz="2000" dirty="0">
                <a:solidFill>
                  <a:srgbClr val="002060"/>
                </a:solidFill>
                <a:latin typeface="Times New Roman" panose="02020603050405020304" pitchFamily="18" charset="0"/>
                <a:cs typeface="Times New Roman" panose="02020603050405020304" pitchFamily="18" charset="0"/>
              </a:rPr>
              <a:t>High or low interest, or how they’re affected by</a:t>
            </a:r>
            <a:br>
              <a:rPr lang="en-US" sz="2000" dirty="0">
                <a:solidFill>
                  <a:srgbClr val="002060"/>
                </a:solidFill>
                <a:latin typeface="Times New Roman" panose="02020603050405020304" pitchFamily="18" charset="0"/>
                <a:cs typeface="Times New Roman" panose="02020603050405020304" pitchFamily="18" charset="0"/>
              </a:rPr>
            </a:br>
            <a:r>
              <a:rPr lang="en-US" sz="2000" dirty="0">
                <a:solidFill>
                  <a:srgbClr val="002060"/>
                </a:solidFill>
                <a:latin typeface="Times New Roman" panose="02020603050405020304" pitchFamily="18" charset="0"/>
                <a:cs typeface="Times New Roman" panose="02020603050405020304" pitchFamily="18" charset="0"/>
              </a:rPr>
              <a:t>the projects positive or negative outcome</a:t>
            </a:r>
          </a:p>
          <a:p>
            <a:pPr indent="-101600">
              <a:lnSpc>
                <a:spcPct val="120000"/>
              </a:lnSpc>
              <a:buSzPts val="2000"/>
              <a:buFont typeface="Arial" panose="020B0604020202020204" pitchFamily="34" charset="0"/>
              <a:buNone/>
            </a:pPr>
            <a:endParaRPr lang="en-US" dirty="0">
              <a:solidFill>
                <a:srgbClr val="002060"/>
              </a:solidFill>
            </a:endParaRPr>
          </a:p>
        </p:txBody>
      </p:sp>
      <p:pic>
        <p:nvPicPr>
          <p:cNvPr id="8" name="Google Shape;571;p46" descr="C:\Users\sam\Dropbox\Books\Project Team Leadership and Communication\curriculum\images\PowerInterest.png">
            <a:extLst>
              <a:ext uri="{FF2B5EF4-FFF2-40B4-BE49-F238E27FC236}">
                <a16:creationId xmlns:a16="http://schemas.microsoft.com/office/drawing/2014/main" xmlns="" id="{003EC58C-16DB-E73C-CBE3-344758FC7BCE}"/>
              </a:ext>
            </a:extLst>
          </p:cNvPr>
          <p:cNvPicPr preferRelativeResize="0"/>
          <p:nvPr/>
        </p:nvPicPr>
        <p:blipFill rotWithShape="1">
          <a:blip r:embed="rId3">
            <a:alphaModFix/>
          </a:blip>
          <a:srcRect/>
          <a:stretch/>
        </p:blipFill>
        <p:spPr>
          <a:xfrm>
            <a:off x="6771389" y="3253911"/>
            <a:ext cx="4493482" cy="2043112"/>
          </a:xfrm>
          <a:prstGeom prst="rect">
            <a:avLst/>
          </a:prstGeom>
          <a:noFill/>
          <a:ln>
            <a:noFill/>
          </a:ln>
        </p:spPr>
      </p:pic>
    </p:spTree>
    <p:extLst>
      <p:ext uri="{BB962C8B-B14F-4D97-AF65-F5344CB8AC3E}">
        <p14:creationId xmlns:p14="http://schemas.microsoft.com/office/powerpoint/2010/main" val="15696949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lvl="0" indent="-228600" rtl="0">
              <a:lnSpc>
                <a:spcPct val="120000"/>
              </a:lnSpc>
              <a:spcBef>
                <a:spcPts val="0"/>
              </a:spcBef>
              <a:spcAft>
                <a:spcPts val="0"/>
              </a:spcAft>
              <a:buSzPts val="2000"/>
              <a:buChar char="•"/>
            </a:pPr>
            <a:r>
              <a:rPr lang="en-US" sz="2400" dirty="0">
                <a:solidFill>
                  <a:srgbClr val="002060"/>
                </a:solidFill>
                <a:latin typeface="Times New Roman" panose="02020603050405020304" pitchFamily="18" charset="0"/>
                <a:cs typeface="Times New Roman" panose="02020603050405020304" pitchFamily="18" charset="0"/>
              </a:rPr>
              <a:t>All information should be recorded/tracked  in a </a:t>
            </a:r>
            <a:r>
              <a:rPr lang="en-US" sz="2400" i="1" dirty="0">
                <a:solidFill>
                  <a:srgbClr val="002060"/>
                </a:solidFill>
                <a:latin typeface="Times New Roman" panose="02020603050405020304" pitchFamily="18" charset="0"/>
                <a:cs typeface="Times New Roman" panose="02020603050405020304" pitchFamily="18" charset="0"/>
              </a:rPr>
              <a:t>stakeholder register.</a:t>
            </a:r>
            <a:endParaRPr lang="en-US" sz="2000" i="1" dirty="0">
              <a:solidFill>
                <a:srgbClr val="002060"/>
              </a:solidFill>
              <a:latin typeface="Times New Roman" panose="02020603050405020304" pitchFamily="18" charset="0"/>
              <a:cs typeface="Times New Roman" panose="02020603050405020304" pitchFamily="18" charset="0"/>
            </a:endParaRPr>
          </a:p>
          <a:p>
            <a:pPr marL="228600" lvl="0" indent="-228600" rtl="0">
              <a:lnSpc>
                <a:spcPct val="120000"/>
              </a:lnSpc>
              <a:spcBef>
                <a:spcPts val="0"/>
              </a:spcBef>
              <a:spcAft>
                <a:spcPts val="0"/>
              </a:spcAft>
              <a:buSzPts val="2000"/>
              <a:buChar char="•"/>
            </a:pPr>
            <a:endParaRPr lang="en-US" sz="2000" i="1" dirty="0">
              <a:solidFill>
                <a:srgbClr val="002060"/>
              </a:solidFill>
              <a:latin typeface="Times New Roman" panose="02020603050405020304" pitchFamily="18" charset="0"/>
              <a:cs typeface="Times New Roman" panose="02020603050405020304" pitchFamily="18" charset="0"/>
            </a:endParaRPr>
          </a:p>
          <a:p>
            <a:pPr marL="228600" lvl="0" indent="-228600" rtl="0">
              <a:lnSpc>
                <a:spcPct val="120000"/>
              </a:lnSpc>
              <a:spcBef>
                <a:spcPts val="0"/>
              </a:spcBef>
              <a:spcAft>
                <a:spcPts val="0"/>
              </a:spcAft>
              <a:buSzPts val="2000"/>
              <a:buChar char="•"/>
            </a:pPr>
            <a:endParaRPr lang="en-US" sz="2000" i="1" dirty="0">
              <a:solidFill>
                <a:srgbClr val="002060"/>
              </a:solidFill>
              <a:latin typeface="Times New Roman" panose="02020603050405020304" pitchFamily="18" charset="0"/>
              <a:cs typeface="Times New Roman" panose="02020603050405020304" pitchFamily="18" charset="0"/>
            </a:endParaRPr>
          </a:p>
          <a:p>
            <a:pPr marL="228600" lvl="0" indent="-228600" rtl="0">
              <a:lnSpc>
                <a:spcPct val="120000"/>
              </a:lnSpc>
              <a:spcBef>
                <a:spcPts val="0"/>
              </a:spcBef>
              <a:spcAft>
                <a:spcPts val="0"/>
              </a:spcAft>
              <a:buSzPts val="2000"/>
              <a:buChar char="•"/>
            </a:pPr>
            <a:endParaRPr lang="en-US" sz="2000" i="1" dirty="0">
              <a:solidFill>
                <a:srgbClr val="002060"/>
              </a:solidFill>
              <a:latin typeface="Times New Roman" panose="02020603050405020304" pitchFamily="18" charset="0"/>
              <a:cs typeface="Times New Roman" panose="02020603050405020304" pitchFamily="18" charset="0"/>
            </a:endParaRPr>
          </a:p>
          <a:p>
            <a:pPr marL="228600" lvl="0" indent="-228600" rtl="0">
              <a:lnSpc>
                <a:spcPct val="120000"/>
              </a:lnSpc>
              <a:spcBef>
                <a:spcPts val="0"/>
              </a:spcBef>
              <a:spcAft>
                <a:spcPts val="0"/>
              </a:spcAft>
              <a:buSzPts val="2000"/>
              <a:buChar char="•"/>
            </a:pPr>
            <a:endParaRPr lang="en-US" sz="2000" i="1" dirty="0">
              <a:solidFill>
                <a:srgbClr val="002060"/>
              </a:solidFill>
              <a:latin typeface="Times New Roman" panose="02020603050405020304" pitchFamily="18" charset="0"/>
              <a:cs typeface="Times New Roman" panose="02020603050405020304" pitchFamily="18" charset="0"/>
            </a:endParaRPr>
          </a:p>
          <a:p>
            <a:pPr marL="228600" lvl="0" indent="-228600" rtl="0">
              <a:lnSpc>
                <a:spcPct val="120000"/>
              </a:lnSpc>
              <a:spcBef>
                <a:spcPts val="0"/>
              </a:spcBef>
              <a:spcAft>
                <a:spcPts val="0"/>
              </a:spcAft>
              <a:buSzPts val="2000"/>
              <a:buChar char="•"/>
            </a:pPr>
            <a:endParaRPr lang="en-US" sz="2000" i="1" dirty="0">
              <a:solidFill>
                <a:srgbClr val="002060"/>
              </a:solidFill>
              <a:latin typeface="Times New Roman" panose="02020603050405020304" pitchFamily="18" charset="0"/>
              <a:cs typeface="Times New Roman" panose="02020603050405020304" pitchFamily="18" charset="0"/>
            </a:endParaRPr>
          </a:p>
          <a:p>
            <a:pPr marL="228600" lvl="0" indent="-228600" rtl="0">
              <a:lnSpc>
                <a:spcPct val="120000"/>
              </a:lnSpc>
              <a:spcBef>
                <a:spcPts val="0"/>
              </a:spcBef>
              <a:spcAft>
                <a:spcPts val="0"/>
              </a:spcAft>
              <a:buSzPts val="2000"/>
              <a:buChar char="•"/>
            </a:pPr>
            <a:endParaRPr lang="en-US" sz="2000" i="1" dirty="0">
              <a:solidFill>
                <a:srgbClr val="002060"/>
              </a:solidFill>
              <a:latin typeface="Times New Roman" panose="02020603050405020304" pitchFamily="18" charset="0"/>
              <a:cs typeface="Times New Roman" panose="02020603050405020304" pitchFamily="18" charset="0"/>
            </a:endParaRPr>
          </a:p>
          <a:p>
            <a:pPr marL="228600" lvl="0" indent="-228600" rtl="0">
              <a:lnSpc>
                <a:spcPct val="120000"/>
              </a:lnSpc>
              <a:spcBef>
                <a:spcPts val="0"/>
              </a:spcBef>
              <a:spcAft>
                <a:spcPts val="0"/>
              </a:spcAft>
              <a:buSzPts val="2000"/>
              <a:buChar char="•"/>
            </a:pPr>
            <a:endParaRPr lang="en-US" sz="2000" dirty="0">
              <a:solidFill>
                <a:srgbClr val="002060"/>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50" y="1019069"/>
            <a:ext cx="417532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Prioritizing Stakeholders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9" name="Picture 8">
            <a:extLst>
              <a:ext uri="{FF2B5EF4-FFF2-40B4-BE49-F238E27FC236}">
                <a16:creationId xmlns:a16="http://schemas.microsoft.com/office/drawing/2014/main" xmlns="" id="{DC855BF1-DC52-4616-0ECA-D901EC4CD13B}"/>
              </a:ext>
            </a:extLst>
          </p:cNvPr>
          <p:cNvPicPr>
            <a:picLocks noChangeAspect="1"/>
          </p:cNvPicPr>
          <p:nvPr/>
        </p:nvPicPr>
        <p:blipFill>
          <a:blip r:embed="rId3"/>
          <a:stretch>
            <a:fillRect/>
          </a:stretch>
        </p:blipFill>
        <p:spPr>
          <a:xfrm>
            <a:off x="898332" y="3047379"/>
            <a:ext cx="10279951" cy="2578832"/>
          </a:xfrm>
          <a:prstGeom prst="rect">
            <a:avLst/>
          </a:prstGeom>
        </p:spPr>
      </p:pic>
    </p:spTree>
    <p:extLst>
      <p:ext uri="{BB962C8B-B14F-4D97-AF65-F5344CB8AC3E}">
        <p14:creationId xmlns:p14="http://schemas.microsoft.com/office/powerpoint/2010/main" val="33340194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0" indent="0" algn="just" rtl="0">
              <a:lnSpc>
                <a:spcPct val="120000"/>
              </a:lnSpc>
              <a:spcBef>
                <a:spcPts val="0"/>
              </a:spcBef>
              <a:spcAft>
                <a:spcPts val="0"/>
              </a:spcAft>
              <a:buSzPts val="1600"/>
              <a:buNone/>
            </a:pPr>
            <a:r>
              <a:rPr lang="en-US" sz="2000" dirty="0">
                <a:solidFill>
                  <a:srgbClr val="002060"/>
                </a:solidFill>
                <a:latin typeface="Times New Roman" panose="02020603050405020304" pitchFamily="18" charset="0"/>
                <a:cs typeface="Times New Roman" panose="02020603050405020304" pitchFamily="18" charset="0"/>
              </a:rPr>
              <a:t>Consider the stakeholders in a typical wedding.  Remember that stakeholders with a similar stake can be listed as groups.</a:t>
            </a:r>
            <a:endParaRPr lang="en-US" sz="2800" dirty="0">
              <a:solidFill>
                <a:srgbClr val="002060"/>
              </a:solidFill>
              <a:latin typeface="Times New Roman" panose="02020603050405020304" pitchFamily="18" charset="0"/>
              <a:cs typeface="Times New Roman" panose="02020603050405020304" pitchFamily="18" charset="0"/>
            </a:endParaRPr>
          </a:p>
          <a:p>
            <a:pPr marL="228600" lvl="0" indent="-228600" algn="just" rtl="0">
              <a:lnSpc>
                <a:spcPct val="120000"/>
              </a:lnSpc>
              <a:spcBef>
                <a:spcPts val="1000"/>
              </a:spcBef>
              <a:spcAft>
                <a:spcPts val="0"/>
              </a:spcAft>
              <a:buSzPts val="1600"/>
              <a:buChar char="•"/>
            </a:pPr>
            <a:r>
              <a:rPr lang="en-US" sz="2000" b="1" dirty="0">
                <a:solidFill>
                  <a:srgbClr val="002060"/>
                </a:solidFill>
                <a:latin typeface="Times New Roman" panose="02020603050405020304" pitchFamily="18" charset="0"/>
                <a:cs typeface="Times New Roman" panose="02020603050405020304" pitchFamily="18" charset="0"/>
              </a:rPr>
              <a:t>list 15 stakeholders</a:t>
            </a:r>
            <a:r>
              <a:rPr lang="en-US" sz="2000" dirty="0">
                <a:solidFill>
                  <a:srgbClr val="002060"/>
                </a:solidFill>
                <a:latin typeface="Times New Roman" panose="02020603050405020304" pitchFamily="18" charset="0"/>
                <a:cs typeface="Times New Roman" panose="02020603050405020304" pitchFamily="18" charset="0"/>
              </a:rPr>
              <a:t>/stakeholder groups on a whiteboard.</a:t>
            </a:r>
            <a:endParaRPr lang="en-US" sz="2800" dirty="0">
              <a:solidFill>
                <a:srgbClr val="002060"/>
              </a:solidFill>
              <a:latin typeface="Times New Roman" panose="02020603050405020304" pitchFamily="18" charset="0"/>
              <a:cs typeface="Times New Roman" panose="02020603050405020304" pitchFamily="18" charset="0"/>
            </a:endParaRPr>
          </a:p>
          <a:p>
            <a:pPr marL="228600" lvl="0" indent="-228600" algn="just" rtl="0">
              <a:lnSpc>
                <a:spcPct val="120000"/>
              </a:lnSpc>
              <a:spcBef>
                <a:spcPts val="1000"/>
              </a:spcBef>
              <a:spcAft>
                <a:spcPts val="0"/>
              </a:spcAft>
              <a:buSzPts val="1600"/>
              <a:buChar char="•"/>
            </a:pPr>
            <a:r>
              <a:rPr lang="en-US" sz="2000" dirty="0">
                <a:solidFill>
                  <a:srgbClr val="002060"/>
                </a:solidFill>
                <a:latin typeface="Times New Roman" panose="02020603050405020304" pitchFamily="18" charset="0"/>
                <a:cs typeface="Times New Roman" panose="02020603050405020304" pitchFamily="18" charset="0"/>
              </a:rPr>
              <a:t>For each, </a:t>
            </a:r>
            <a:r>
              <a:rPr lang="en-US" sz="2000" b="1" dirty="0">
                <a:solidFill>
                  <a:srgbClr val="002060"/>
                </a:solidFill>
                <a:latin typeface="Times New Roman" panose="02020603050405020304" pitchFamily="18" charset="0"/>
                <a:cs typeface="Times New Roman" panose="02020603050405020304" pitchFamily="18" charset="0"/>
              </a:rPr>
              <a:t>analyze their level of interest and power</a:t>
            </a:r>
            <a:r>
              <a:rPr lang="en-US" sz="2000" dirty="0">
                <a:solidFill>
                  <a:srgbClr val="002060"/>
                </a:solidFill>
                <a:latin typeface="Times New Roman" panose="02020603050405020304" pitchFamily="18" charset="0"/>
                <a:cs typeface="Times New Roman" panose="02020603050405020304" pitchFamily="18" charset="0"/>
              </a:rPr>
              <a:t> as it pertains to the planning and execution.</a:t>
            </a:r>
            <a:endParaRPr lang="en-US" sz="2800" dirty="0">
              <a:solidFill>
                <a:srgbClr val="002060"/>
              </a:solidFill>
              <a:latin typeface="Times New Roman" panose="02020603050405020304" pitchFamily="18" charset="0"/>
              <a:cs typeface="Times New Roman" panose="02020603050405020304" pitchFamily="18" charset="0"/>
            </a:endParaRPr>
          </a:p>
          <a:p>
            <a:pPr marL="228600" lvl="0" indent="-228600" algn="just" rtl="0">
              <a:lnSpc>
                <a:spcPct val="120000"/>
              </a:lnSpc>
              <a:spcBef>
                <a:spcPts val="1000"/>
              </a:spcBef>
              <a:spcAft>
                <a:spcPts val="0"/>
              </a:spcAft>
              <a:buSzPts val="1600"/>
              <a:buChar char="•"/>
            </a:pPr>
            <a:r>
              <a:rPr lang="en-US" sz="2000" dirty="0">
                <a:solidFill>
                  <a:srgbClr val="002060"/>
                </a:solidFill>
                <a:latin typeface="Times New Roman" panose="02020603050405020304" pitchFamily="18" charset="0"/>
                <a:cs typeface="Times New Roman" panose="02020603050405020304" pitchFamily="18" charset="0"/>
              </a:rPr>
              <a:t>Determine each stakeholder’s </a:t>
            </a:r>
            <a:r>
              <a:rPr lang="en-US" sz="2000" b="1" dirty="0">
                <a:solidFill>
                  <a:srgbClr val="002060"/>
                </a:solidFill>
                <a:latin typeface="Times New Roman" panose="02020603050405020304" pitchFamily="18" charset="0"/>
                <a:cs typeface="Times New Roman" panose="02020603050405020304" pitchFamily="18" charset="0"/>
              </a:rPr>
              <a:t>management strategy</a:t>
            </a:r>
            <a:r>
              <a:rPr lang="en-US" sz="2000" dirty="0">
                <a:solidFill>
                  <a:srgbClr val="002060"/>
                </a:solidFill>
                <a:latin typeface="Times New Roman" panose="02020603050405020304" pitchFamily="18" charset="0"/>
                <a:cs typeface="Times New Roman" panose="02020603050405020304" pitchFamily="18" charset="0"/>
              </a:rPr>
              <a:t> (monitor, keep informed, etc.)</a:t>
            </a:r>
          </a:p>
          <a:p>
            <a:pPr marL="228600" lvl="0" indent="-228600" algn="just" rtl="0">
              <a:lnSpc>
                <a:spcPct val="120000"/>
              </a:lnSpc>
              <a:spcBef>
                <a:spcPts val="1000"/>
              </a:spcBef>
              <a:spcAft>
                <a:spcPts val="0"/>
              </a:spcAft>
              <a:buSzPts val="1600"/>
              <a:buChar char="•"/>
            </a:pPr>
            <a:endParaRPr lang="en-US" sz="2000" dirty="0">
              <a:solidFill>
                <a:srgbClr val="002060"/>
              </a:solidFill>
              <a:latin typeface="Times New Roman" panose="02020603050405020304" pitchFamily="18" charset="0"/>
              <a:cs typeface="Times New Roman" panose="02020603050405020304" pitchFamily="18" charset="0"/>
            </a:endParaRPr>
          </a:p>
          <a:p>
            <a:pPr lvl="0" algn="just" rtl="0">
              <a:lnSpc>
                <a:spcPct val="120000"/>
              </a:lnSpc>
              <a:spcBef>
                <a:spcPts val="1000"/>
              </a:spcBef>
              <a:spcAft>
                <a:spcPts val="0"/>
              </a:spcAft>
              <a:buSzPts val="1600"/>
            </a:pPr>
            <a:endParaRPr lang="en-US" sz="2800" dirty="0">
              <a:solidFill>
                <a:srgbClr val="002060"/>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9" y="1019069"/>
            <a:ext cx="746305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Activity – Finding and Analyzing Stakeholders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xmlns="" id="{27A3FE8D-8205-3327-9D25-B285423866E7}"/>
              </a:ext>
            </a:extLst>
          </p:cNvPr>
          <p:cNvPicPr>
            <a:picLocks noChangeAspect="1"/>
          </p:cNvPicPr>
          <p:nvPr/>
        </p:nvPicPr>
        <p:blipFill rotWithShape="1">
          <a:blip r:embed="rId3"/>
          <a:srcRect b="7618"/>
          <a:stretch/>
        </p:blipFill>
        <p:spPr>
          <a:xfrm>
            <a:off x="1214179" y="4432979"/>
            <a:ext cx="9120406" cy="1554480"/>
          </a:xfrm>
          <a:prstGeom prst="rect">
            <a:avLst/>
          </a:prstGeom>
        </p:spPr>
      </p:pic>
    </p:spTree>
    <p:extLst>
      <p:ext uri="{BB962C8B-B14F-4D97-AF65-F5344CB8AC3E}">
        <p14:creationId xmlns:p14="http://schemas.microsoft.com/office/powerpoint/2010/main" val="30554792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0">
              <a:lnSpc>
                <a:spcPct val="120000"/>
              </a:lnSpc>
              <a:spcBef>
                <a:spcPts val="0"/>
              </a:spcBef>
              <a:spcAft>
                <a:spcPts val="0"/>
              </a:spcAft>
              <a:buSzPct val="100000"/>
            </a:pPr>
            <a:endParaRPr lang="en-US" dirty="0">
              <a:solidFill>
                <a:srgbClr val="002060"/>
              </a:solidFill>
              <a:latin typeface="Times New Roman" panose="02020603050405020304" pitchFamily="18" charset="0"/>
              <a:cs typeface="Times New Roman" panose="02020603050405020304" pitchFamily="18" charset="0"/>
            </a:endParaRPr>
          </a:p>
          <a:p>
            <a:pPr marL="228600" lvl="0" indent="-228600" algn="just" rtl="0">
              <a:spcBef>
                <a:spcPts val="0"/>
              </a:spcBef>
              <a:spcAft>
                <a:spcPts val="0"/>
              </a:spcAft>
              <a:buSzPct val="100000"/>
              <a:buChar char="•"/>
            </a:pPr>
            <a:r>
              <a:rPr lang="en-US" sz="1800" dirty="0">
                <a:solidFill>
                  <a:srgbClr val="002060"/>
                </a:solidFill>
                <a:latin typeface="Times New Roman" panose="02020603050405020304" pitchFamily="18" charset="0"/>
                <a:cs typeface="Times New Roman" panose="02020603050405020304" pitchFamily="18" charset="0"/>
              </a:rPr>
              <a:t>Project work requires planning, estimating, scheduling, and tracking.</a:t>
            </a:r>
            <a:endParaRPr lang="en-US" sz="1200" dirty="0">
              <a:solidFill>
                <a:srgbClr val="002060"/>
              </a:solidFill>
              <a:latin typeface="Times New Roman" panose="02020603050405020304" pitchFamily="18" charset="0"/>
              <a:cs typeface="Times New Roman" panose="02020603050405020304" pitchFamily="18" charset="0"/>
            </a:endParaRPr>
          </a:p>
          <a:p>
            <a:pPr marL="228600" lvl="0" indent="-228600" algn="just" rtl="0">
              <a:spcBef>
                <a:spcPts val="1000"/>
              </a:spcBef>
              <a:spcAft>
                <a:spcPts val="0"/>
              </a:spcAft>
              <a:buSzPct val="100000"/>
              <a:buChar char="•"/>
            </a:pPr>
            <a:r>
              <a:rPr lang="en-US" sz="1800" dirty="0">
                <a:solidFill>
                  <a:srgbClr val="002060"/>
                </a:solidFill>
                <a:latin typeface="Times New Roman" panose="02020603050405020304" pitchFamily="18" charset="0"/>
                <a:cs typeface="Times New Roman" panose="02020603050405020304" pitchFamily="18" charset="0"/>
              </a:rPr>
              <a:t>Estimating judges how long project work will take:</a:t>
            </a:r>
            <a:endParaRPr lang="en-US" sz="1200" dirty="0">
              <a:solidFill>
                <a:srgbClr val="002060"/>
              </a:solidFill>
              <a:latin typeface="Times New Roman" panose="02020603050405020304" pitchFamily="18" charset="0"/>
              <a:cs typeface="Times New Roman" panose="02020603050405020304" pitchFamily="18" charset="0"/>
            </a:endParaRPr>
          </a:p>
          <a:p>
            <a:pPr marL="685800" lvl="1" indent="-228600" algn="just" rtl="0">
              <a:spcBef>
                <a:spcPts val="500"/>
              </a:spcBef>
              <a:spcAft>
                <a:spcPts val="0"/>
              </a:spcAft>
              <a:buSzPct val="100000"/>
              <a:buChar char="•"/>
            </a:pPr>
            <a:r>
              <a:rPr lang="en-US" sz="1600" dirty="0">
                <a:solidFill>
                  <a:srgbClr val="002060"/>
                </a:solidFill>
                <a:latin typeface="Times New Roman" panose="02020603050405020304" pitchFamily="18" charset="0"/>
                <a:cs typeface="Times New Roman" panose="02020603050405020304" pitchFamily="18" charset="0"/>
              </a:rPr>
              <a:t>There are several techniques (top-down, bottom-up, analogy, etc.)</a:t>
            </a:r>
            <a:endParaRPr lang="en-US" sz="1100" dirty="0">
              <a:solidFill>
                <a:srgbClr val="002060"/>
              </a:solidFill>
              <a:latin typeface="Times New Roman" panose="02020603050405020304" pitchFamily="18" charset="0"/>
              <a:cs typeface="Times New Roman" panose="02020603050405020304" pitchFamily="18" charset="0"/>
            </a:endParaRPr>
          </a:p>
          <a:p>
            <a:pPr marL="685800" lvl="1" indent="-228600" algn="just" rtl="0">
              <a:spcBef>
                <a:spcPts val="500"/>
              </a:spcBef>
              <a:spcAft>
                <a:spcPts val="0"/>
              </a:spcAft>
              <a:buSzPct val="100000"/>
              <a:buChar char="•"/>
            </a:pPr>
            <a:r>
              <a:rPr lang="en-US" sz="1600" dirty="0">
                <a:solidFill>
                  <a:srgbClr val="002060"/>
                </a:solidFill>
                <a:latin typeface="Times New Roman" panose="02020603050405020304" pitchFamily="18" charset="0"/>
                <a:cs typeface="Times New Roman" panose="02020603050405020304" pitchFamily="18" charset="0"/>
              </a:rPr>
              <a:t>Teams must provide clarity between and estimate and a commitment</a:t>
            </a:r>
            <a:endParaRPr lang="en-US" sz="1100" dirty="0">
              <a:solidFill>
                <a:srgbClr val="002060"/>
              </a:solidFill>
              <a:latin typeface="Times New Roman" panose="02020603050405020304" pitchFamily="18" charset="0"/>
              <a:cs typeface="Times New Roman" panose="02020603050405020304" pitchFamily="18" charset="0"/>
            </a:endParaRPr>
          </a:p>
          <a:p>
            <a:pPr marL="685800" lvl="1" indent="-228600" algn="just" rtl="0">
              <a:spcBef>
                <a:spcPts val="500"/>
              </a:spcBef>
              <a:spcAft>
                <a:spcPts val="0"/>
              </a:spcAft>
              <a:buSzPct val="100000"/>
              <a:buChar char="•"/>
            </a:pPr>
            <a:r>
              <a:rPr lang="en-US" sz="1600" dirty="0">
                <a:solidFill>
                  <a:srgbClr val="002060"/>
                </a:solidFill>
                <a:latin typeface="Times New Roman" panose="02020603050405020304" pitchFamily="18" charset="0"/>
                <a:cs typeface="Times New Roman" panose="02020603050405020304" pitchFamily="18" charset="0"/>
              </a:rPr>
              <a:t>Early estimations should be imprecise (ranges, etc.) to remain accurate</a:t>
            </a:r>
            <a:endParaRPr lang="en-US" sz="1100" dirty="0">
              <a:solidFill>
                <a:srgbClr val="002060"/>
              </a:solidFill>
              <a:latin typeface="Times New Roman" panose="02020603050405020304" pitchFamily="18" charset="0"/>
              <a:cs typeface="Times New Roman" panose="02020603050405020304" pitchFamily="18" charset="0"/>
            </a:endParaRPr>
          </a:p>
          <a:p>
            <a:pPr marL="228600" lvl="0" indent="-228600" algn="just" rtl="0">
              <a:spcBef>
                <a:spcPts val="1000"/>
              </a:spcBef>
              <a:spcAft>
                <a:spcPts val="0"/>
              </a:spcAft>
              <a:buSzPct val="100000"/>
              <a:buChar char="•"/>
            </a:pPr>
            <a:r>
              <a:rPr lang="en-US" sz="1800" dirty="0">
                <a:solidFill>
                  <a:srgbClr val="002060"/>
                </a:solidFill>
                <a:latin typeface="Times New Roman" panose="02020603050405020304" pitchFamily="18" charset="0"/>
                <a:cs typeface="Times New Roman" panose="02020603050405020304" pitchFamily="18" charset="0"/>
              </a:rPr>
              <a:t>In order to properly schedule tasks, they must first be sequenced</a:t>
            </a:r>
            <a:endParaRPr lang="en-US" sz="1200" dirty="0">
              <a:solidFill>
                <a:srgbClr val="002060"/>
              </a:solidFill>
              <a:latin typeface="Times New Roman" panose="02020603050405020304" pitchFamily="18" charset="0"/>
              <a:cs typeface="Times New Roman" panose="02020603050405020304" pitchFamily="18" charset="0"/>
            </a:endParaRPr>
          </a:p>
          <a:p>
            <a:pPr marL="685800" lvl="1" indent="-228600" algn="just" rtl="0">
              <a:spcBef>
                <a:spcPts val="500"/>
              </a:spcBef>
              <a:spcAft>
                <a:spcPts val="0"/>
              </a:spcAft>
              <a:buSzPct val="100000"/>
              <a:buChar char="•"/>
            </a:pPr>
            <a:r>
              <a:rPr lang="en-US" sz="1600" dirty="0">
                <a:solidFill>
                  <a:srgbClr val="002060"/>
                </a:solidFill>
                <a:latin typeface="Times New Roman" panose="02020603050405020304" pitchFamily="18" charset="0"/>
                <a:cs typeface="Times New Roman" panose="02020603050405020304" pitchFamily="18" charset="0"/>
              </a:rPr>
              <a:t>Work Breakdown Structures assist in dividing work into smaller, estimate-able tasks</a:t>
            </a:r>
            <a:endParaRPr lang="en-US" sz="1100" dirty="0">
              <a:solidFill>
                <a:srgbClr val="002060"/>
              </a:solidFill>
              <a:latin typeface="Times New Roman" panose="02020603050405020304" pitchFamily="18" charset="0"/>
              <a:cs typeface="Times New Roman" panose="02020603050405020304" pitchFamily="18" charset="0"/>
            </a:endParaRPr>
          </a:p>
          <a:p>
            <a:pPr marL="685800" lvl="1" indent="-228600" algn="just" rtl="0">
              <a:spcBef>
                <a:spcPts val="500"/>
              </a:spcBef>
              <a:spcAft>
                <a:spcPts val="0"/>
              </a:spcAft>
              <a:buSzPct val="100000"/>
              <a:buChar char="•"/>
            </a:pPr>
            <a:r>
              <a:rPr lang="en-US" sz="1600" dirty="0">
                <a:solidFill>
                  <a:srgbClr val="002060"/>
                </a:solidFill>
                <a:latin typeface="Times New Roman" panose="02020603050405020304" pitchFamily="18" charset="0"/>
                <a:cs typeface="Times New Roman" panose="02020603050405020304" pitchFamily="18" charset="0"/>
              </a:rPr>
              <a:t>Tasks have dependencies/</a:t>
            </a:r>
            <a:r>
              <a:rPr lang="en-US" sz="1600" i="1" dirty="0">
                <a:solidFill>
                  <a:srgbClr val="002060"/>
                </a:solidFill>
                <a:latin typeface="Times New Roman" panose="02020603050405020304" pitchFamily="18" charset="0"/>
                <a:cs typeface="Times New Roman" panose="02020603050405020304" pitchFamily="18" charset="0"/>
              </a:rPr>
              <a:t>precedence</a:t>
            </a:r>
            <a:r>
              <a:rPr lang="en-US" sz="1600" dirty="0">
                <a:solidFill>
                  <a:srgbClr val="002060"/>
                </a:solidFill>
                <a:latin typeface="Times New Roman" panose="02020603050405020304" pitchFamily="18" charset="0"/>
                <a:cs typeface="Times New Roman" panose="02020603050405020304" pitchFamily="18" charset="0"/>
              </a:rPr>
              <a:t> which must be accounted for in final schedule</a:t>
            </a:r>
            <a:endParaRPr lang="en-US" sz="1100" dirty="0">
              <a:solidFill>
                <a:srgbClr val="002060"/>
              </a:solidFill>
              <a:latin typeface="Times New Roman" panose="02020603050405020304" pitchFamily="18" charset="0"/>
              <a:cs typeface="Times New Roman" panose="02020603050405020304" pitchFamily="18" charset="0"/>
            </a:endParaRPr>
          </a:p>
          <a:p>
            <a:pPr marL="685800" lvl="1" indent="-228600" algn="just" rtl="0">
              <a:spcBef>
                <a:spcPts val="500"/>
              </a:spcBef>
              <a:spcAft>
                <a:spcPts val="0"/>
              </a:spcAft>
              <a:buSzPct val="100000"/>
              <a:buChar char="•"/>
            </a:pPr>
            <a:r>
              <a:rPr lang="en-US" sz="1600" dirty="0">
                <a:solidFill>
                  <a:srgbClr val="002060"/>
                </a:solidFill>
                <a:latin typeface="Times New Roman" panose="02020603050405020304" pitchFamily="18" charset="0"/>
                <a:cs typeface="Times New Roman" panose="02020603050405020304" pitchFamily="18" charset="0"/>
              </a:rPr>
              <a:t>Use visualizations and tools such as milestone charts, Gantt charts, and </a:t>
            </a:r>
            <a:r>
              <a:rPr lang="en-US" sz="1600" i="1" dirty="0">
                <a:solidFill>
                  <a:srgbClr val="002060"/>
                </a:solidFill>
                <a:latin typeface="Times New Roman" panose="02020603050405020304" pitchFamily="18" charset="0"/>
                <a:cs typeface="Times New Roman" panose="02020603050405020304" pitchFamily="18" charset="0"/>
              </a:rPr>
              <a:t>precedence</a:t>
            </a:r>
            <a:r>
              <a:rPr lang="en-US" sz="1600" dirty="0">
                <a:solidFill>
                  <a:srgbClr val="002060"/>
                </a:solidFill>
                <a:latin typeface="Times New Roman" panose="02020603050405020304" pitchFamily="18" charset="0"/>
                <a:cs typeface="Times New Roman" panose="02020603050405020304" pitchFamily="18" charset="0"/>
              </a:rPr>
              <a:t> diagrams</a:t>
            </a:r>
            <a:endParaRPr lang="en-US" sz="1100" dirty="0">
              <a:solidFill>
                <a:srgbClr val="002060"/>
              </a:solidFill>
              <a:latin typeface="Times New Roman" panose="02020603050405020304" pitchFamily="18" charset="0"/>
              <a:cs typeface="Times New Roman" panose="02020603050405020304" pitchFamily="18" charset="0"/>
            </a:endParaRPr>
          </a:p>
          <a:p>
            <a:pPr marL="228600" lvl="0" indent="-228600" algn="just" rtl="0">
              <a:spcBef>
                <a:spcPts val="1000"/>
              </a:spcBef>
              <a:spcAft>
                <a:spcPts val="0"/>
              </a:spcAft>
              <a:buSzPct val="100000"/>
              <a:buChar char="•"/>
            </a:pPr>
            <a:r>
              <a:rPr lang="en-US" sz="1800" dirty="0">
                <a:solidFill>
                  <a:srgbClr val="002060"/>
                </a:solidFill>
                <a:latin typeface="Times New Roman" panose="02020603050405020304" pitchFamily="18" charset="0"/>
                <a:cs typeface="Times New Roman" panose="02020603050405020304" pitchFamily="18" charset="0"/>
              </a:rPr>
              <a:t>Tracking after the project begins is what makes scheduling efforts ‘worth it’</a:t>
            </a:r>
            <a:endParaRPr lang="en-US" sz="1200" dirty="0">
              <a:solidFill>
                <a:srgbClr val="002060"/>
              </a:solidFill>
              <a:latin typeface="Times New Roman" panose="02020603050405020304" pitchFamily="18" charset="0"/>
              <a:cs typeface="Times New Roman" panose="02020603050405020304" pitchFamily="18" charset="0"/>
            </a:endParaRPr>
          </a:p>
          <a:p>
            <a:pPr marL="228600" lvl="0" indent="-228600" algn="just" rtl="0">
              <a:spcBef>
                <a:spcPts val="1000"/>
              </a:spcBef>
              <a:spcAft>
                <a:spcPts val="0"/>
              </a:spcAft>
              <a:buSzPct val="100000"/>
              <a:buChar char="•"/>
            </a:pPr>
            <a:r>
              <a:rPr lang="en-US" sz="1800" dirty="0">
                <a:solidFill>
                  <a:srgbClr val="002060"/>
                </a:solidFill>
                <a:latin typeface="Times New Roman" panose="02020603050405020304" pitchFamily="18" charset="0"/>
                <a:cs typeface="Times New Roman" panose="02020603050405020304" pitchFamily="18" charset="0"/>
              </a:rPr>
              <a:t>Stakeholder prioritization starts with identification, then analyzes and formulates strategies</a:t>
            </a:r>
            <a:endParaRPr lang="en-US" dirty="0">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9" y="1019069"/>
            <a:ext cx="4750679"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Summary and Conclusions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8633296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xmlns=""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xmlns=""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xmlns=""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xmlns=""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xmlns=""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Reference</a:t>
            </a:r>
          </a:p>
        </p:txBody>
      </p:sp>
      <p:pic>
        <p:nvPicPr>
          <p:cNvPr id="3" name="Picture 2">
            <a:extLst>
              <a:ext uri="{FF2B5EF4-FFF2-40B4-BE49-F238E27FC236}">
                <a16:creationId xmlns:a16="http://schemas.microsoft.com/office/drawing/2014/main" xmlns="" id="{C581195E-D972-C136-379C-9CF0944212BF}"/>
              </a:ext>
            </a:extLst>
          </p:cNvPr>
          <p:cNvPicPr>
            <a:picLocks noChangeAspect="1"/>
          </p:cNvPicPr>
          <p:nvPr/>
        </p:nvPicPr>
        <p:blipFill>
          <a:blip r:embed="rId2"/>
          <a:stretch>
            <a:fillRect/>
          </a:stretch>
        </p:blipFill>
        <p:spPr>
          <a:xfrm>
            <a:off x="3328827" y="1212351"/>
            <a:ext cx="4366517" cy="4849401"/>
          </a:xfrm>
          <a:prstGeom prst="rect">
            <a:avLst/>
          </a:prstGeom>
        </p:spPr>
      </p:pic>
    </p:spTree>
    <p:extLst>
      <p:ext uri="{BB962C8B-B14F-4D97-AF65-F5344CB8AC3E}">
        <p14:creationId xmlns:p14="http://schemas.microsoft.com/office/powerpoint/2010/main" val="3254647076"/>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FA783F9-C710-44C8-81C4-0DD63DCAAA4D}">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62F832BC-2E04-4066-955D-CDCB5445E3E8}">
  <ds:schemaRefs>
    <ds:schemaRef ds:uri="http://schemas.microsoft.com/sharepoint/v3/contenttype/forms"/>
  </ds:schemaRefs>
</ds:datastoreItem>
</file>

<file path=customXml/itemProps3.xml><?xml version="1.0" encoding="utf-8"?>
<ds:datastoreItem xmlns:ds="http://schemas.openxmlformats.org/officeDocument/2006/customXml" ds:itemID="{E679A622-A3E0-4AFC-8EFA-7D6E516A9EA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924</TotalTime>
  <Words>2197</Words>
  <Application>Microsoft Office PowerPoint</Application>
  <PresentationFormat>Widescreen</PresentationFormat>
  <Paragraphs>391</Paragraphs>
  <Slides>45</Slides>
  <Notes>3</Notes>
  <HiddenSlides>0</HiddenSlides>
  <MMClips>0</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45</vt:i4>
      </vt:variant>
    </vt:vector>
  </HeadingPairs>
  <TitlesOfParts>
    <vt:vector size="59" baseType="lpstr">
      <vt:lpstr>Alexandria</vt:lpstr>
      <vt:lpstr>Arial</vt:lpstr>
      <vt:lpstr>Arial</vt:lpstr>
      <vt:lpstr>Arimo</vt:lpstr>
      <vt:lpstr>Calibri</vt:lpstr>
      <vt:lpstr>Calibri Light</vt:lpstr>
      <vt:lpstr>Century Gothic</vt:lpstr>
      <vt:lpstr>Lato</vt:lpstr>
      <vt:lpstr>Noto Sans Symbols</vt:lpstr>
      <vt:lpstr>Open Sans</vt:lpstr>
      <vt:lpstr>Roboto Light</vt:lpstr>
      <vt:lpstr>Source Sans Pro</vt:lpstr>
      <vt:lpstr>Times New Roman</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Reference</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account</cp:lastModifiedBy>
  <cp:revision>76</cp:revision>
  <dcterms:created xsi:type="dcterms:W3CDTF">2023-04-29T09:08:23Z</dcterms:created>
  <dcterms:modified xsi:type="dcterms:W3CDTF">2024-07-06T17:43:02Z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