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diagrams/data5.xml" ContentType="application/vnd.openxmlformats-officedocument.drawingml.diagramData+xml"/>
  <Override PartName="/ppt/diagrams/data4.xml" ContentType="application/vnd.openxmlformats-officedocument.drawingml.diagramData+xml"/>
  <Override PartName="/ppt/diagrams/data1.xml" ContentType="application/vnd.openxmlformats-officedocument.drawingml.diagramData+xml"/>
  <Override PartName="/ppt/presentation.xml" ContentType="application/vnd.openxmlformats-officedocument.presentationml.presentation.main+xml"/>
  <Override PartName="/ppt/diagrams/data3.xml" ContentType="application/vnd.openxmlformats-officedocument.drawingml.diagramData+xml"/>
  <Override PartName="/ppt/diagrams/data2.xml" ContentType="application/vnd.openxmlformats-officedocument.drawingml.diagramData+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notesSlides/notesSlide8.xml" ContentType="application/vnd.openxmlformats-officedocument.presentationml.notesSlide+xml"/>
  <Override PartName="/ppt/slideLayouts/slideLayout10.xml" ContentType="application/vnd.openxmlformats-officedocument.presentationml.slideLayout+xml"/>
  <Override PartName="/ppt/notesSlides/notesSlide7.xml" ContentType="application/vnd.openxmlformats-officedocument.presentationml.notesSlide+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9.xml" ContentType="application/vnd.openxmlformats-officedocument.presentationml.notesSlide+xml"/>
  <Override PartName="/ppt/slideLayouts/slideLayout15.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6.xml" ContentType="application/vnd.openxmlformats-officedocument.presentationml.notesSlide+xml"/>
  <Override PartName="/ppt/notesSlides/notesSlide5.xml" ContentType="application/vnd.openxmlformats-officedocument.presentationml.notesSlide+xml"/>
  <Override PartName="/ppt/theme/theme2.xml" ContentType="application/vnd.openxmlformats-officedocument.theme+xml"/>
  <Override PartName="/ppt/diagrams/drawing5.xml" ContentType="application/vnd.ms-office.drawingml.diagramDrawing+xml"/>
  <Override PartName="/ppt/diagrams/colors5.xml" ContentType="application/vnd.openxmlformats-officedocument.drawingml.diagramColors+xml"/>
  <Override PartName="/ppt/diagrams/quickStyle5.xml" ContentType="application/vnd.openxmlformats-officedocument.drawingml.diagramStyle+xml"/>
  <Override PartName="/ppt/diagrams/layout5.xml" ContentType="application/vnd.openxmlformats-officedocument.drawingml.diagramLayout+xml"/>
  <Override PartName="/ppt/diagrams/drawing4.xml" ContentType="application/vnd.ms-office.drawingml.diagramDrawing+xml"/>
  <Override PartName="/ppt/theme/theme1.xml" ContentType="application/vnd.openxmlformats-officedocument.theme+xml"/>
  <Override PartName="/ppt/diagrams/colors4.xml" ContentType="application/vnd.openxmlformats-officedocument.drawingml.diagramColors+xml"/>
  <Override PartName="/ppt/diagrams/quickStyle4.xml" ContentType="application/vnd.openxmlformats-officedocument.drawingml.diagramStyle+xml"/>
  <Override PartName="/ppt/diagrams/layout4.xml" ContentType="application/vnd.openxmlformats-officedocument.drawingml.diagramLayout+xml"/>
  <Override PartName="/ppt/diagrams/layout1.xml" ContentType="application/vnd.openxmlformats-officedocument.drawingml.diagramLayout+xml"/>
  <Override PartName="/ppt/diagrams/drawing3.xml" ContentType="application/vnd.ms-office.drawingml.diagramDrawing+xml"/>
  <Override PartName="/ppt/diagrams/colors3.xml" ContentType="application/vnd.openxmlformats-officedocument.drawingml.diagramColors+xml"/>
  <Override PartName="/ppt/diagrams/quickStyle3.xml" ContentType="application/vnd.openxmlformats-officedocument.drawingml.diagramStyle+xml"/>
  <Override PartName="/ppt/diagrams/layout3.xml" ContentType="application/vnd.openxmlformats-officedocument.drawingml.diagramLayout+xml"/>
  <Override PartName="/ppt/diagrams/quickStyle1.xml" ContentType="application/vnd.openxmlformats-officedocument.drawingml.diagramStyle+xml"/>
  <Override PartName="/ppt/diagrams/drawing2.xml" ContentType="application/vnd.ms-office.drawingml.diagramDrawing+xml"/>
  <Override PartName="/ppt/diagrams/colors2.xml" ContentType="application/vnd.openxmlformats-officedocument.drawingml.diagramColors+xml"/>
  <Override PartName="/ppt/diagrams/quickStyle2.xml" ContentType="application/vnd.openxmlformats-officedocument.drawingml.diagramStyle+xml"/>
  <Override PartName="/ppt/diagrams/layout2.xml" ContentType="application/vnd.openxmlformats-officedocument.drawingml.diagramLayout+xml"/>
  <Override PartName="/ppt/diagrams/colors1.xml" ContentType="application/vnd.openxmlformats-officedocument.drawingml.diagramColors+xml"/>
  <Override PartName="/ppt/diagrams/drawing1.xml" ContentType="application/vnd.ms-office.drawingml.diagramDrawing+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81" r:id="rId2"/>
    <p:sldId id="303" r:id="rId3"/>
    <p:sldId id="313" r:id="rId4"/>
    <p:sldId id="461" r:id="rId5"/>
    <p:sldId id="454" r:id="rId6"/>
    <p:sldId id="455" r:id="rId7"/>
    <p:sldId id="456" r:id="rId8"/>
    <p:sldId id="457" r:id="rId9"/>
    <p:sldId id="458" r:id="rId10"/>
    <p:sldId id="459" r:id="rId11"/>
    <p:sldId id="460" r:id="rId12"/>
    <p:sldId id="468" r:id="rId13"/>
    <p:sldId id="486" r:id="rId14"/>
    <p:sldId id="469" r:id="rId15"/>
    <p:sldId id="487" r:id="rId16"/>
    <p:sldId id="488" r:id="rId17"/>
    <p:sldId id="367" r:id="rId18"/>
    <p:sldId id="368" r:id="rId19"/>
    <p:sldId id="361" r:id="rId20"/>
    <p:sldId id="485" r:id="rId21"/>
    <p:sldId id="369" r:id="rId22"/>
    <p:sldId id="370" r:id="rId23"/>
    <p:sldId id="372" r:id="rId24"/>
    <p:sldId id="371" r:id="rId25"/>
    <p:sldId id="373" r:id="rId26"/>
    <p:sldId id="374" r:id="rId27"/>
    <p:sldId id="375" r:id="rId28"/>
    <p:sldId id="376" r:id="rId29"/>
    <p:sldId id="377" r:id="rId30"/>
    <p:sldId id="441" r:id="rId31"/>
    <p:sldId id="378" r:id="rId32"/>
    <p:sldId id="448" r:id="rId33"/>
    <p:sldId id="379" r:id="rId34"/>
    <p:sldId id="482" r:id="rId35"/>
    <p:sldId id="483" r:id="rId36"/>
    <p:sldId id="354" r:id="rId37"/>
    <p:sldId id="351" r:id="rId38"/>
    <p:sldId id="484" r:id="rId39"/>
    <p:sldId id="352"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1"/>
            <p14:sldId id="303"/>
            <p14:sldId id="313"/>
            <p14:sldId id="461"/>
            <p14:sldId id="454"/>
            <p14:sldId id="455"/>
            <p14:sldId id="456"/>
            <p14:sldId id="457"/>
            <p14:sldId id="458"/>
            <p14:sldId id="459"/>
            <p14:sldId id="460"/>
            <p14:sldId id="468"/>
            <p14:sldId id="486"/>
            <p14:sldId id="469"/>
            <p14:sldId id="487"/>
            <p14:sldId id="488"/>
            <p14:sldId id="367"/>
            <p14:sldId id="368"/>
            <p14:sldId id="361"/>
            <p14:sldId id="485"/>
            <p14:sldId id="369"/>
            <p14:sldId id="370"/>
            <p14:sldId id="372"/>
            <p14:sldId id="371"/>
            <p14:sldId id="373"/>
            <p14:sldId id="374"/>
            <p14:sldId id="375"/>
            <p14:sldId id="376"/>
            <p14:sldId id="377"/>
            <p14:sldId id="441"/>
            <p14:sldId id="378"/>
            <p14:sldId id="448"/>
            <p14:sldId id="379"/>
            <p14:sldId id="482"/>
            <p14:sldId id="483"/>
            <p14:sldId id="354"/>
            <p14:sldId id="351"/>
            <p14:sldId id="484"/>
            <p14:sldId id="35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1"/>
    <p:restoredTop sz="93741" autoAdjust="0"/>
  </p:normalViewPr>
  <p:slideViewPr>
    <p:cSldViewPr snapToGrid="0">
      <p:cViewPr varScale="1">
        <p:scale>
          <a:sx n="120" d="100"/>
          <a:sy n="120" d="100"/>
        </p:scale>
        <p:origin x="800"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openxmlformats.org/officeDocument/2006/relationships/customXml" Target="../customXml/item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diagrams/_rels/data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svg"/><Relationship Id="rId1" Type="http://schemas.openxmlformats.org/officeDocument/2006/relationships/image" Target="../media/image18.png"/><Relationship Id="rId6" Type="http://schemas.openxmlformats.org/officeDocument/2006/relationships/image" Target="../media/image23.svg"/><Relationship Id="rId5" Type="http://schemas.openxmlformats.org/officeDocument/2006/relationships/image" Target="../media/image22.png"/><Relationship Id="rId4" Type="http://schemas.openxmlformats.org/officeDocument/2006/relationships/image" Target="../media/image21.svg"/></Relationships>
</file>

<file path=ppt/diagrams/_rels/data4.xml.rels><?xml version="1.0" encoding="UTF-8" standalone="yes"?>
<Relationships xmlns="http://schemas.openxmlformats.org/package/2006/relationships"><Relationship Id="rId8" Type="http://schemas.openxmlformats.org/officeDocument/2006/relationships/image" Target="../media/image31.svg"/><Relationship Id="rId3" Type="http://schemas.openxmlformats.org/officeDocument/2006/relationships/image" Target="../media/image27.png"/><Relationship Id="rId7" Type="http://schemas.openxmlformats.org/officeDocument/2006/relationships/image" Target="../media/image22.png"/><Relationship Id="rId2" Type="http://schemas.openxmlformats.org/officeDocument/2006/relationships/image" Target="../media/image26.svg"/><Relationship Id="rId1" Type="http://schemas.openxmlformats.org/officeDocument/2006/relationships/image" Target="../media/image25.png"/><Relationship Id="rId6" Type="http://schemas.openxmlformats.org/officeDocument/2006/relationships/image" Target="../media/image30.svg"/><Relationship Id="rId5" Type="http://schemas.openxmlformats.org/officeDocument/2006/relationships/image" Target="../media/image29.png"/><Relationship Id="rId4" Type="http://schemas.openxmlformats.org/officeDocument/2006/relationships/image" Target="../media/image28.svg"/></Relationships>
</file>

<file path=ppt/diagrams/_rels/drawing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svg"/><Relationship Id="rId1" Type="http://schemas.openxmlformats.org/officeDocument/2006/relationships/image" Target="../media/image18.png"/><Relationship Id="rId6" Type="http://schemas.openxmlformats.org/officeDocument/2006/relationships/image" Target="../media/image23.svg"/><Relationship Id="rId5" Type="http://schemas.openxmlformats.org/officeDocument/2006/relationships/image" Target="../media/image22.png"/><Relationship Id="rId4" Type="http://schemas.openxmlformats.org/officeDocument/2006/relationships/image" Target="../media/image21.svg"/></Relationships>
</file>

<file path=ppt/diagrams/_rels/drawing4.xml.rels><?xml version="1.0" encoding="UTF-8" standalone="yes"?>
<Relationships xmlns="http://schemas.openxmlformats.org/package/2006/relationships"><Relationship Id="rId8" Type="http://schemas.openxmlformats.org/officeDocument/2006/relationships/image" Target="../media/image31.svg"/><Relationship Id="rId3" Type="http://schemas.openxmlformats.org/officeDocument/2006/relationships/image" Target="../media/image27.png"/><Relationship Id="rId7" Type="http://schemas.openxmlformats.org/officeDocument/2006/relationships/image" Target="../media/image22.png"/><Relationship Id="rId2" Type="http://schemas.openxmlformats.org/officeDocument/2006/relationships/image" Target="../media/image26.svg"/><Relationship Id="rId1" Type="http://schemas.openxmlformats.org/officeDocument/2006/relationships/image" Target="../media/image25.png"/><Relationship Id="rId6" Type="http://schemas.openxmlformats.org/officeDocument/2006/relationships/image" Target="../media/image30.svg"/><Relationship Id="rId5" Type="http://schemas.openxmlformats.org/officeDocument/2006/relationships/image" Target="../media/image29.png"/><Relationship Id="rId4" Type="http://schemas.openxmlformats.org/officeDocument/2006/relationships/image" Target="../media/image28.svg"/></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icontext_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bg1"/>
    </dgm:fillClrLst>
    <dgm:linClrLst meth="repeat">
      <a:schemeClr val="lt2">
        <a:alpha val="0"/>
      </a:schemeClr>
    </dgm:linClrLst>
    <dgm:effectClrLst/>
    <dgm:txLinClrLst/>
    <dgm:txFillClrLst meth="repeat">
      <a:schemeClr val="dk1"/>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dgm:fillClrLst>
    <dgm:linClrLst meth="repeat">
      <a:schemeClr val="lt2">
        <a:alpha val="0"/>
      </a:schemeClr>
    </dgm:linClrLst>
    <dgm:effectClrLst/>
    <dgm:txLinClrLst/>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1850ADD-C398-43D8-8ED6-397EEABECA5B}" type="doc">
      <dgm:prSet loTypeId="urn:microsoft.com/office/officeart/2005/8/layout/vProcess5" loCatId="process" qsTypeId="urn:microsoft.com/office/officeart/2005/8/quickstyle/simple4" qsCatId="simple" csTypeId="urn:microsoft.com/office/officeart/2005/8/colors/colorful5" csCatId="colorful"/>
      <dgm:spPr/>
      <dgm:t>
        <a:bodyPr/>
        <a:lstStyle/>
        <a:p>
          <a:endParaRPr lang="en-US"/>
        </a:p>
      </dgm:t>
    </dgm:pt>
    <dgm:pt modelId="{9AF1921B-C2BA-4367-83B3-C89B76B8A1D8}">
      <dgm:prSet custT="1"/>
      <dgm:spPr/>
      <dgm:t>
        <a:bodyPr/>
        <a:lstStyle/>
        <a:p>
          <a:r>
            <a:rPr lang="en-US" sz="1800" dirty="0">
              <a:latin typeface="Times New Roman" panose="02020603050405020304" pitchFamily="18" charset="0"/>
              <a:cs typeface="Times New Roman" panose="02020603050405020304" pitchFamily="18" charset="0"/>
            </a:rPr>
            <a:t>A sole proprietorship is a business owned by an </a:t>
          </a:r>
          <a:r>
            <a:rPr lang="en-US" sz="1800" b="1" dirty="0">
              <a:latin typeface="Times New Roman" panose="02020603050405020304" pitchFamily="18" charset="0"/>
              <a:cs typeface="Times New Roman" panose="02020603050405020304" pitchFamily="18" charset="0"/>
            </a:rPr>
            <a:t>individual.</a:t>
          </a:r>
          <a:endParaRPr lang="en-US" sz="1800" dirty="0">
            <a:latin typeface="Times New Roman" panose="02020603050405020304" pitchFamily="18" charset="0"/>
            <a:cs typeface="Times New Roman" panose="02020603050405020304" pitchFamily="18" charset="0"/>
          </a:endParaRPr>
        </a:p>
      </dgm:t>
    </dgm:pt>
    <dgm:pt modelId="{6CF26A0D-1E0E-4543-A997-0BF30554A144}" type="parTrans" cxnId="{3DC9A849-79D7-4C08-A379-ACCBFCE3FD4F}">
      <dgm:prSet/>
      <dgm:spPr/>
      <dgm:t>
        <a:bodyPr/>
        <a:lstStyle/>
        <a:p>
          <a:endParaRPr lang="en-US" sz="2400">
            <a:latin typeface="Times New Roman" panose="02020603050405020304" pitchFamily="18" charset="0"/>
            <a:cs typeface="Times New Roman" panose="02020603050405020304" pitchFamily="18" charset="0"/>
          </a:endParaRPr>
        </a:p>
      </dgm:t>
    </dgm:pt>
    <dgm:pt modelId="{5A7E73FA-A2C0-41B0-A53A-4C931AF1B225}" type="sibTrans" cxnId="{3DC9A849-79D7-4C08-A379-ACCBFCE3FD4F}">
      <dgm:prSet custT="1"/>
      <dgm:spPr/>
      <dgm:t>
        <a:bodyPr/>
        <a:lstStyle/>
        <a:p>
          <a:endParaRPr lang="en-US" sz="2800">
            <a:latin typeface="Times New Roman" panose="02020603050405020304" pitchFamily="18" charset="0"/>
            <a:cs typeface="Times New Roman" panose="02020603050405020304" pitchFamily="18" charset="0"/>
          </a:endParaRPr>
        </a:p>
      </dgm:t>
    </dgm:pt>
    <dgm:pt modelId="{40183162-63C3-4446-BEDA-2529E2EF183D}">
      <dgm:prSet custT="1"/>
      <dgm:spPr/>
      <dgm:t>
        <a:bodyPr/>
        <a:lstStyle/>
        <a:p>
          <a:r>
            <a:rPr lang="en-US" sz="1800">
              <a:latin typeface="Times New Roman" panose="02020603050405020304" pitchFamily="18" charset="0"/>
              <a:cs typeface="Times New Roman" panose="02020603050405020304" pitchFamily="18" charset="0"/>
            </a:rPr>
            <a:t>The owner retains the </a:t>
          </a:r>
          <a:r>
            <a:rPr lang="en-US" sz="1800" b="1">
              <a:latin typeface="Times New Roman" panose="02020603050405020304" pitchFamily="18" charset="0"/>
              <a:cs typeface="Times New Roman" panose="02020603050405020304" pitchFamily="18" charset="0"/>
            </a:rPr>
            <a:t>title</a:t>
          </a:r>
          <a:r>
            <a:rPr lang="en-US" sz="1800">
              <a:latin typeface="Times New Roman" panose="02020603050405020304" pitchFamily="18" charset="0"/>
              <a:cs typeface="Times New Roman" panose="02020603050405020304" pitchFamily="18" charset="0"/>
            </a:rPr>
            <a:t> to the business’s assets and is </a:t>
          </a:r>
          <a:r>
            <a:rPr lang="en-US" sz="1800" b="1">
              <a:latin typeface="Times New Roman" panose="02020603050405020304" pitchFamily="18" charset="0"/>
              <a:cs typeface="Times New Roman" panose="02020603050405020304" pitchFamily="18" charset="0"/>
            </a:rPr>
            <a:t>responsible</a:t>
          </a:r>
          <a:r>
            <a:rPr lang="en-US" sz="1800">
              <a:latin typeface="Times New Roman" panose="02020603050405020304" pitchFamily="18" charset="0"/>
              <a:cs typeface="Times New Roman" panose="02020603050405020304" pitchFamily="18" charset="0"/>
            </a:rPr>
            <a:t>, generally </a:t>
          </a:r>
          <a:r>
            <a:rPr lang="en-US" sz="1800" b="1">
              <a:latin typeface="Times New Roman" panose="02020603050405020304" pitchFamily="18" charset="0"/>
              <a:cs typeface="Times New Roman" panose="02020603050405020304" pitchFamily="18" charset="0"/>
            </a:rPr>
            <a:t>without limitation</a:t>
          </a:r>
          <a:r>
            <a:rPr lang="en-US" sz="1800">
              <a:latin typeface="Times New Roman" panose="02020603050405020304" pitchFamily="18" charset="0"/>
              <a:cs typeface="Times New Roman" panose="02020603050405020304" pitchFamily="18" charset="0"/>
            </a:rPr>
            <a:t>, for the liabilities incurred. </a:t>
          </a:r>
        </a:p>
      </dgm:t>
    </dgm:pt>
    <dgm:pt modelId="{36D91645-F832-4A15-A886-81CD0A931041}" type="parTrans" cxnId="{A34BB744-1BAD-42C6-ACAE-FA50BAFCE70F}">
      <dgm:prSet/>
      <dgm:spPr/>
      <dgm:t>
        <a:bodyPr/>
        <a:lstStyle/>
        <a:p>
          <a:endParaRPr lang="en-US" sz="2400">
            <a:latin typeface="Times New Roman" panose="02020603050405020304" pitchFamily="18" charset="0"/>
            <a:cs typeface="Times New Roman" panose="02020603050405020304" pitchFamily="18" charset="0"/>
          </a:endParaRPr>
        </a:p>
      </dgm:t>
    </dgm:pt>
    <dgm:pt modelId="{271975A5-44ED-4D1A-B2EA-C1E65D035F23}" type="sibTrans" cxnId="{A34BB744-1BAD-42C6-ACAE-FA50BAFCE70F}">
      <dgm:prSet custT="1"/>
      <dgm:spPr/>
      <dgm:t>
        <a:bodyPr/>
        <a:lstStyle/>
        <a:p>
          <a:endParaRPr lang="en-US" sz="2800">
            <a:latin typeface="Times New Roman" panose="02020603050405020304" pitchFamily="18" charset="0"/>
            <a:cs typeface="Times New Roman" panose="02020603050405020304" pitchFamily="18" charset="0"/>
          </a:endParaRPr>
        </a:p>
      </dgm:t>
    </dgm:pt>
    <dgm:pt modelId="{4B7C4D50-68EA-4194-BC15-298CA2BB6CB3}">
      <dgm:prSet custT="1"/>
      <dgm:spPr/>
      <dgm:t>
        <a:bodyPr/>
        <a:lstStyle/>
        <a:p>
          <a:r>
            <a:rPr lang="en-US" sz="1800" dirty="0">
              <a:latin typeface="Times New Roman" panose="02020603050405020304" pitchFamily="18" charset="0"/>
              <a:cs typeface="Times New Roman" panose="02020603050405020304" pitchFamily="18" charset="0"/>
            </a:rPr>
            <a:t>The proprietor is entitled to the profits from the business but must also absorb any losses. </a:t>
          </a:r>
        </a:p>
      </dgm:t>
    </dgm:pt>
    <dgm:pt modelId="{4D017F16-0E81-4258-8F09-6E0122F23563}" type="parTrans" cxnId="{44311064-1953-4963-9238-D8851DEB6961}">
      <dgm:prSet/>
      <dgm:spPr/>
      <dgm:t>
        <a:bodyPr/>
        <a:lstStyle/>
        <a:p>
          <a:endParaRPr lang="en-US" sz="2400">
            <a:latin typeface="Times New Roman" panose="02020603050405020304" pitchFamily="18" charset="0"/>
            <a:cs typeface="Times New Roman" panose="02020603050405020304" pitchFamily="18" charset="0"/>
          </a:endParaRPr>
        </a:p>
      </dgm:t>
    </dgm:pt>
    <dgm:pt modelId="{BC6BEE0B-9A08-4A97-A549-313F41377879}" type="sibTrans" cxnId="{44311064-1953-4963-9238-D8851DEB6961}">
      <dgm:prSet custT="1"/>
      <dgm:spPr/>
      <dgm:t>
        <a:bodyPr/>
        <a:lstStyle/>
        <a:p>
          <a:endParaRPr lang="en-US" sz="2800">
            <a:latin typeface="Times New Roman" panose="02020603050405020304" pitchFamily="18" charset="0"/>
            <a:cs typeface="Times New Roman" panose="02020603050405020304" pitchFamily="18" charset="0"/>
          </a:endParaRPr>
        </a:p>
      </dgm:t>
    </dgm:pt>
    <dgm:pt modelId="{A301B86C-3475-4406-89E9-E6731D3E5817}">
      <dgm:prSet custT="1"/>
      <dgm:spPr/>
      <dgm:t>
        <a:bodyPr/>
        <a:lstStyle/>
        <a:p>
          <a:r>
            <a:rPr lang="en-US" sz="1800">
              <a:latin typeface="Times New Roman" panose="02020603050405020304" pitchFamily="18" charset="0"/>
              <a:cs typeface="Times New Roman" panose="02020603050405020304" pitchFamily="18" charset="0"/>
            </a:rPr>
            <a:t>Termination of the sole proprietorship occurs on the owner’s death or by the owner’s choice. </a:t>
          </a:r>
        </a:p>
      </dgm:t>
    </dgm:pt>
    <dgm:pt modelId="{E40F3058-92F7-46A7-B269-A393C46AE557}" type="parTrans" cxnId="{2F3C6BCF-ACC5-40DA-94E0-F44C23EDCB1A}">
      <dgm:prSet/>
      <dgm:spPr/>
      <dgm:t>
        <a:bodyPr/>
        <a:lstStyle/>
        <a:p>
          <a:endParaRPr lang="en-US" sz="2400">
            <a:latin typeface="Times New Roman" panose="02020603050405020304" pitchFamily="18" charset="0"/>
            <a:cs typeface="Times New Roman" panose="02020603050405020304" pitchFamily="18" charset="0"/>
          </a:endParaRPr>
        </a:p>
      </dgm:t>
    </dgm:pt>
    <dgm:pt modelId="{C7BAB05D-05BF-46F6-A542-712E1BED9923}" type="sibTrans" cxnId="{2F3C6BCF-ACC5-40DA-94E0-F44C23EDCB1A}">
      <dgm:prSet custT="1"/>
      <dgm:spPr/>
      <dgm:t>
        <a:bodyPr/>
        <a:lstStyle/>
        <a:p>
          <a:endParaRPr lang="en-US" sz="2800">
            <a:latin typeface="Times New Roman" panose="02020603050405020304" pitchFamily="18" charset="0"/>
            <a:cs typeface="Times New Roman" panose="02020603050405020304" pitchFamily="18" charset="0"/>
          </a:endParaRPr>
        </a:p>
      </dgm:t>
    </dgm:pt>
    <dgm:pt modelId="{E8FCCA3C-1A4D-414C-8412-70572A748F53}">
      <dgm:prSet custT="1"/>
      <dgm:spPr/>
      <dgm:t>
        <a:bodyPr/>
        <a:lstStyle/>
        <a:p>
          <a:r>
            <a:rPr lang="en-US" sz="1800">
              <a:latin typeface="Times New Roman" panose="02020603050405020304" pitchFamily="18" charset="0"/>
              <a:cs typeface="Times New Roman" panose="02020603050405020304" pitchFamily="18" charset="0"/>
            </a:rPr>
            <a:t>Briefly stated, the sole proprietorship is for all practical purposes the absence of any formal legal business structure.</a:t>
          </a:r>
        </a:p>
      </dgm:t>
    </dgm:pt>
    <dgm:pt modelId="{D6F52B7D-D505-4671-B4B6-F21B09DC084D}" type="parTrans" cxnId="{947861DA-11D9-4E06-BF2E-55D9D610FA25}">
      <dgm:prSet/>
      <dgm:spPr/>
      <dgm:t>
        <a:bodyPr/>
        <a:lstStyle/>
        <a:p>
          <a:endParaRPr lang="en-US" sz="2400">
            <a:latin typeface="Times New Roman" panose="02020603050405020304" pitchFamily="18" charset="0"/>
            <a:cs typeface="Times New Roman" panose="02020603050405020304" pitchFamily="18" charset="0"/>
          </a:endParaRPr>
        </a:p>
      </dgm:t>
    </dgm:pt>
    <dgm:pt modelId="{0A98762F-DDD6-4FF9-981E-CB4025009844}" type="sibTrans" cxnId="{947861DA-11D9-4E06-BF2E-55D9D610FA25}">
      <dgm:prSet/>
      <dgm:spPr/>
      <dgm:t>
        <a:bodyPr/>
        <a:lstStyle/>
        <a:p>
          <a:endParaRPr lang="en-US" sz="2400">
            <a:latin typeface="Times New Roman" panose="02020603050405020304" pitchFamily="18" charset="0"/>
            <a:cs typeface="Times New Roman" panose="02020603050405020304" pitchFamily="18" charset="0"/>
          </a:endParaRPr>
        </a:p>
      </dgm:t>
    </dgm:pt>
    <dgm:pt modelId="{E86982DC-48D7-0044-9589-ED58235F0388}" type="pres">
      <dgm:prSet presAssocID="{E1850ADD-C398-43D8-8ED6-397EEABECA5B}" presName="outerComposite" presStyleCnt="0">
        <dgm:presLayoutVars>
          <dgm:chMax val="5"/>
          <dgm:dir/>
          <dgm:resizeHandles val="exact"/>
        </dgm:presLayoutVars>
      </dgm:prSet>
      <dgm:spPr/>
    </dgm:pt>
    <dgm:pt modelId="{A613FC0A-73F5-4848-B159-7F86FF7656FC}" type="pres">
      <dgm:prSet presAssocID="{E1850ADD-C398-43D8-8ED6-397EEABECA5B}" presName="dummyMaxCanvas" presStyleCnt="0">
        <dgm:presLayoutVars/>
      </dgm:prSet>
      <dgm:spPr/>
    </dgm:pt>
    <dgm:pt modelId="{A28B68F3-02F1-BF49-8053-AA1CE8599FEB}" type="pres">
      <dgm:prSet presAssocID="{E1850ADD-C398-43D8-8ED6-397EEABECA5B}" presName="FiveNodes_1" presStyleLbl="node1" presStyleIdx="0" presStyleCnt="5">
        <dgm:presLayoutVars>
          <dgm:bulletEnabled val="1"/>
        </dgm:presLayoutVars>
      </dgm:prSet>
      <dgm:spPr/>
    </dgm:pt>
    <dgm:pt modelId="{86079F25-2308-5041-8823-3312C98ADF4C}" type="pres">
      <dgm:prSet presAssocID="{E1850ADD-C398-43D8-8ED6-397EEABECA5B}" presName="FiveNodes_2" presStyleLbl="node1" presStyleIdx="1" presStyleCnt="5">
        <dgm:presLayoutVars>
          <dgm:bulletEnabled val="1"/>
        </dgm:presLayoutVars>
      </dgm:prSet>
      <dgm:spPr/>
    </dgm:pt>
    <dgm:pt modelId="{EF5E05C1-06BB-6C4A-9714-AF708B989BE6}" type="pres">
      <dgm:prSet presAssocID="{E1850ADD-C398-43D8-8ED6-397EEABECA5B}" presName="FiveNodes_3" presStyleLbl="node1" presStyleIdx="2" presStyleCnt="5">
        <dgm:presLayoutVars>
          <dgm:bulletEnabled val="1"/>
        </dgm:presLayoutVars>
      </dgm:prSet>
      <dgm:spPr/>
    </dgm:pt>
    <dgm:pt modelId="{9C1F4919-42B2-4D46-AAA3-D494C72E2DFD}" type="pres">
      <dgm:prSet presAssocID="{E1850ADD-C398-43D8-8ED6-397EEABECA5B}" presName="FiveNodes_4" presStyleLbl="node1" presStyleIdx="3" presStyleCnt="5">
        <dgm:presLayoutVars>
          <dgm:bulletEnabled val="1"/>
        </dgm:presLayoutVars>
      </dgm:prSet>
      <dgm:spPr/>
    </dgm:pt>
    <dgm:pt modelId="{1EF68271-4BD8-8149-AF2F-5AB05CF3B380}" type="pres">
      <dgm:prSet presAssocID="{E1850ADD-C398-43D8-8ED6-397EEABECA5B}" presName="FiveNodes_5" presStyleLbl="node1" presStyleIdx="4" presStyleCnt="5">
        <dgm:presLayoutVars>
          <dgm:bulletEnabled val="1"/>
        </dgm:presLayoutVars>
      </dgm:prSet>
      <dgm:spPr/>
    </dgm:pt>
    <dgm:pt modelId="{379CCE60-4538-FB44-B436-4EC1E3F0A869}" type="pres">
      <dgm:prSet presAssocID="{E1850ADD-C398-43D8-8ED6-397EEABECA5B}" presName="FiveConn_1-2" presStyleLbl="fgAccFollowNode1" presStyleIdx="0" presStyleCnt="4">
        <dgm:presLayoutVars>
          <dgm:bulletEnabled val="1"/>
        </dgm:presLayoutVars>
      </dgm:prSet>
      <dgm:spPr/>
    </dgm:pt>
    <dgm:pt modelId="{D3F1B3B7-E5B7-5441-8899-5520D92D04E6}" type="pres">
      <dgm:prSet presAssocID="{E1850ADD-C398-43D8-8ED6-397EEABECA5B}" presName="FiveConn_2-3" presStyleLbl="fgAccFollowNode1" presStyleIdx="1" presStyleCnt="4">
        <dgm:presLayoutVars>
          <dgm:bulletEnabled val="1"/>
        </dgm:presLayoutVars>
      </dgm:prSet>
      <dgm:spPr/>
    </dgm:pt>
    <dgm:pt modelId="{B69C83C1-52A4-BC47-80A1-49C360C75568}" type="pres">
      <dgm:prSet presAssocID="{E1850ADD-C398-43D8-8ED6-397EEABECA5B}" presName="FiveConn_3-4" presStyleLbl="fgAccFollowNode1" presStyleIdx="2" presStyleCnt="4">
        <dgm:presLayoutVars>
          <dgm:bulletEnabled val="1"/>
        </dgm:presLayoutVars>
      </dgm:prSet>
      <dgm:spPr/>
    </dgm:pt>
    <dgm:pt modelId="{909BDC1B-950A-8B4E-9249-E502DBEF5D40}" type="pres">
      <dgm:prSet presAssocID="{E1850ADD-C398-43D8-8ED6-397EEABECA5B}" presName="FiveConn_4-5" presStyleLbl="fgAccFollowNode1" presStyleIdx="3" presStyleCnt="4">
        <dgm:presLayoutVars>
          <dgm:bulletEnabled val="1"/>
        </dgm:presLayoutVars>
      </dgm:prSet>
      <dgm:spPr/>
    </dgm:pt>
    <dgm:pt modelId="{F040AEE3-46F0-3348-8308-7D6D74B6B685}" type="pres">
      <dgm:prSet presAssocID="{E1850ADD-C398-43D8-8ED6-397EEABECA5B}" presName="FiveNodes_1_text" presStyleLbl="node1" presStyleIdx="4" presStyleCnt="5">
        <dgm:presLayoutVars>
          <dgm:bulletEnabled val="1"/>
        </dgm:presLayoutVars>
      </dgm:prSet>
      <dgm:spPr/>
    </dgm:pt>
    <dgm:pt modelId="{141B8426-17DF-2545-B1E3-BCB21B13ACA1}" type="pres">
      <dgm:prSet presAssocID="{E1850ADD-C398-43D8-8ED6-397EEABECA5B}" presName="FiveNodes_2_text" presStyleLbl="node1" presStyleIdx="4" presStyleCnt="5">
        <dgm:presLayoutVars>
          <dgm:bulletEnabled val="1"/>
        </dgm:presLayoutVars>
      </dgm:prSet>
      <dgm:spPr/>
    </dgm:pt>
    <dgm:pt modelId="{1D7005E5-5B95-274A-AE43-C63D821813BB}" type="pres">
      <dgm:prSet presAssocID="{E1850ADD-C398-43D8-8ED6-397EEABECA5B}" presName="FiveNodes_3_text" presStyleLbl="node1" presStyleIdx="4" presStyleCnt="5">
        <dgm:presLayoutVars>
          <dgm:bulletEnabled val="1"/>
        </dgm:presLayoutVars>
      </dgm:prSet>
      <dgm:spPr/>
    </dgm:pt>
    <dgm:pt modelId="{12925075-01D9-C643-80D7-1B58FB6B8B68}" type="pres">
      <dgm:prSet presAssocID="{E1850ADD-C398-43D8-8ED6-397EEABECA5B}" presName="FiveNodes_4_text" presStyleLbl="node1" presStyleIdx="4" presStyleCnt="5">
        <dgm:presLayoutVars>
          <dgm:bulletEnabled val="1"/>
        </dgm:presLayoutVars>
      </dgm:prSet>
      <dgm:spPr/>
    </dgm:pt>
    <dgm:pt modelId="{1BF775E9-4A7D-3447-9B05-B13CC8D8E40D}" type="pres">
      <dgm:prSet presAssocID="{E1850ADD-C398-43D8-8ED6-397EEABECA5B}" presName="FiveNodes_5_text" presStyleLbl="node1" presStyleIdx="4" presStyleCnt="5">
        <dgm:presLayoutVars>
          <dgm:bulletEnabled val="1"/>
        </dgm:presLayoutVars>
      </dgm:prSet>
      <dgm:spPr/>
    </dgm:pt>
  </dgm:ptLst>
  <dgm:cxnLst>
    <dgm:cxn modelId="{58730C0A-5FD0-BF47-BF4E-9F3E0D52873B}" type="presOf" srcId="{A301B86C-3475-4406-89E9-E6731D3E5817}" destId="{12925075-01D9-C643-80D7-1B58FB6B8B68}" srcOrd="1" destOrd="0" presId="urn:microsoft.com/office/officeart/2005/8/layout/vProcess5"/>
    <dgm:cxn modelId="{FECFFB22-AA98-7B4A-87BE-0413F6477F51}" type="presOf" srcId="{4B7C4D50-68EA-4194-BC15-298CA2BB6CB3}" destId="{1D7005E5-5B95-274A-AE43-C63D821813BB}" srcOrd="1" destOrd="0" presId="urn:microsoft.com/office/officeart/2005/8/layout/vProcess5"/>
    <dgm:cxn modelId="{50D7E62B-39BF-FE4F-81A9-CF8BEEF371D2}" type="presOf" srcId="{C7BAB05D-05BF-46F6-A542-712E1BED9923}" destId="{909BDC1B-950A-8B4E-9249-E502DBEF5D40}" srcOrd="0" destOrd="0" presId="urn:microsoft.com/office/officeart/2005/8/layout/vProcess5"/>
    <dgm:cxn modelId="{1E14A840-2312-7B47-A1D2-487B0294F7ED}" type="presOf" srcId="{271975A5-44ED-4D1A-B2EA-C1E65D035F23}" destId="{D3F1B3B7-E5B7-5441-8899-5520D92D04E6}" srcOrd="0" destOrd="0" presId="urn:microsoft.com/office/officeart/2005/8/layout/vProcess5"/>
    <dgm:cxn modelId="{A34BB744-1BAD-42C6-ACAE-FA50BAFCE70F}" srcId="{E1850ADD-C398-43D8-8ED6-397EEABECA5B}" destId="{40183162-63C3-4446-BEDA-2529E2EF183D}" srcOrd="1" destOrd="0" parTransId="{36D91645-F832-4A15-A886-81CD0A931041}" sibTransId="{271975A5-44ED-4D1A-B2EA-C1E65D035F23}"/>
    <dgm:cxn modelId="{3DC9A849-79D7-4C08-A379-ACCBFCE3FD4F}" srcId="{E1850ADD-C398-43D8-8ED6-397EEABECA5B}" destId="{9AF1921B-C2BA-4367-83B3-C89B76B8A1D8}" srcOrd="0" destOrd="0" parTransId="{6CF26A0D-1E0E-4543-A997-0BF30554A144}" sibTransId="{5A7E73FA-A2C0-41B0-A53A-4C931AF1B225}"/>
    <dgm:cxn modelId="{A038A94D-67B6-E64F-997C-D4152659F2A1}" type="presOf" srcId="{40183162-63C3-4446-BEDA-2529E2EF183D}" destId="{86079F25-2308-5041-8823-3312C98ADF4C}" srcOrd="0" destOrd="0" presId="urn:microsoft.com/office/officeart/2005/8/layout/vProcess5"/>
    <dgm:cxn modelId="{28F05E59-CBA9-FD40-8AEC-E4D4EF76FA52}" type="presOf" srcId="{40183162-63C3-4446-BEDA-2529E2EF183D}" destId="{141B8426-17DF-2545-B1E3-BCB21B13ACA1}" srcOrd="1" destOrd="0" presId="urn:microsoft.com/office/officeart/2005/8/layout/vProcess5"/>
    <dgm:cxn modelId="{44311064-1953-4963-9238-D8851DEB6961}" srcId="{E1850ADD-C398-43D8-8ED6-397EEABECA5B}" destId="{4B7C4D50-68EA-4194-BC15-298CA2BB6CB3}" srcOrd="2" destOrd="0" parTransId="{4D017F16-0E81-4258-8F09-6E0122F23563}" sibTransId="{BC6BEE0B-9A08-4A97-A549-313F41377879}"/>
    <dgm:cxn modelId="{944F4369-F163-D148-A729-160F4AFEC1FD}" type="presOf" srcId="{9AF1921B-C2BA-4367-83B3-C89B76B8A1D8}" destId="{F040AEE3-46F0-3348-8308-7D6D74B6B685}" srcOrd="1" destOrd="0" presId="urn:microsoft.com/office/officeart/2005/8/layout/vProcess5"/>
    <dgm:cxn modelId="{27A35974-84F5-BD4F-B2AF-BF23A8052312}" type="presOf" srcId="{E8FCCA3C-1A4D-414C-8412-70572A748F53}" destId="{1BF775E9-4A7D-3447-9B05-B13CC8D8E40D}" srcOrd="1" destOrd="0" presId="urn:microsoft.com/office/officeart/2005/8/layout/vProcess5"/>
    <dgm:cxn modelId="{BD39A874-AEF7-3544-AD23-1A72E616B336}" type="presOf" srcId="{4B7C4D50-68EA-4194-BC15-298CA2BB6CB3}" destId="{EF5E05C1-06BB-6C4A-9714-AF708B989BE6}" srcOrd="0" destOrd="0" presId="urn:microsoft.com/office/officeart/2005/8/layout/vProcess5"/>
    <dgm:cxn modelId="{9E3A627D-99FA-DC4C-86BD-B781AFAFA1EA}" type="presOf" srcId="{9AF1921B-C2BA-4367-83B3-C89B76B8A1D8}" destId="{A28B68F3-02F1-BF49-8053-AA1CE8599FEB}" srcOrd="0" destOrd="0" presId="urn:microsoft.com/office/officeart/2005/8/layout/vProcess5"/>
    <dgm:cxn modelId="{B2B2407F-B2D4-094A-89D6-2688033D0232}" type="presOf" srcId="{A301B86C-3475-4406-89E9-E6731D3E5817}" destId="{9C1F4919-42B2-4D46-AAA3-D494C72E2DFD}" srcOrd="0" destOrd="0" presId="urn:microsoft.com/office/officeart/2005/8/layout/vProcess5"/>
    <dgm:cxn modelId="{6760D083-6D29-C848-A305-7783A2A88EF7}" type="presOf" srcId="{E1850ADD-C398-43D8-8ED6-397EEABECA5B}" destId="{E86982DC-48D7-0044-9589-ED58235F0388}" srcOrd="0" destOrd="0" presId="urn:microsoft.com/office/officeart/2005/8/layout/vProcess5"/>
    <dgm:cxn modelId="{5A985DBD-6FF4-8A4A-A269-8AC2B1096219}" type="presOf" srcId="{BC6BEE0B-9A08-4A97-A549-313F41377879}" destId="{B69C83C1-52A4-BC47-80A1-49C360C75568}" srcOrd="0" destOrd="0" presId="urn:microsoft.com/office/officeart/2005/8/layout/vProcess5"/>
    <dgm:cxn modelId="{2F3C6BCF-ACC5-40DA-94E0-F44C23EDCB1A}" srcId="{E1850ADD-C398-43D8-8ED6-397EEABECA5B}" destId="{A301B86C-3475-4406-89E9-E6731D3E5817}" srcOrd="3" destOrd="0" parTransId="{E40F3058-92F7-46A7-B269-A393C46AE557}" sibTransId="{C7BAB05D-05BF-46F6-A542-712E1BED9923}"/>
    <dgm:cxn modelId="{947861DA-11D9-4E06-BF2E-55D9D610FA25}" srcId="{E1850ADD-C398-43D8-8ED6-397EEABECA5B}" destId="{E8FCCA3C-1A4D-414C-8412-70572A748F53}" srcOrd="4" destOrd="0" parTransId="{D6F52B7D-D505-4671-B4B6-F21B09DC084D}" sibTransId="{0A98762F-DDD6-4FF9-981E-CB4025009844}"/>
    <dgm:cxn modelId="{EBEB9EEB-6E8D-A343-9BA4-D7BE17195398}" type="presOf" srcId="{E8FCCA3C-1A4D-414C-8412-70572A748F53}" destId="{1EF68271-4BD8-8149-AF2F-5AB05CF3B380}" srcOrd="0" destOrd="0" presId="urn:microsoft.com/office/officeart/2005/8/layout/vProcess5"/>
    <dgm:cxn modelId="{70AEB1F0-8C20-5D46-AF35-2883469D5F32}" type="presOf" srcId="{5A7E73FA-A2C0-41B0-A53A-4C931AF1B225}" destId="{379CCE60-4538-FB44-B436-4EC1E3F0A869}" srcOrd="0" destOrd="0" presId="urn:microsoft.com/office/officeart/2005/8/layout/vProcess5"/>
    <dgm:cxn modelId="{90C8B0EA-B8DD-694C-AFF0-215A29334C43}" type="presParOf" srcId="{E86982DC-48D7-0044-9589-ED58235F0388}" destId="{A613FC0A-73F5-4848-B159-7F86FF7656FC}" srcOrd="0" destOrd="0" presId="urn:microsoft.com/office/officeart/2005/8/layout/vProcess5"/>
    <dgm:cxn modelId="{8EE8F2CA-22AC-2B46-B39C-1A800BCCFD23}" type="presParOf" srcId="{E86982DC-48D7-0044-9589-ED58235F0388}" destId="{A28B68F3-02F1-BF49-8053-AA1CE8599FEB}" srcOrd="1" destOrd="0" presId="urn:microsoft.com/office/officeart/2005/8/layout/vProcess5"/>
    <dgm:cxn modelId="{32998538-899B-9841-AA24-AE7AC8B4AFB8}" type="presParOf" srcId="{E86982DC-48D7-0044-9589-ED58235F0388}" destId="{86079F25-2308-5041-8823-3312C98ADF4C}" srcOrd="2" destOrd="0" presId="urn:microsoft.com/office/officeart/2005/8/layout/vProcess5"/>
    <dgm:cxn modelId="{220CE62B-607C-124B-8B84-D16693D20329}" type="presParOf" srcId="{E86982DC-48D7-0044-9589-ED58235F0388}" destId="{EF5E05C1-06BB-6C4A-9714-AF708B989BE6}" srcOrd="3" destOrd="0" presId="urn:microsoft.com/office/officeart/2005/8/layout/vProcess5"/>
    <dgm:cxn modelId="{32437D06-A684-9E4D-8307-E7042D30DEDD}" type="presParOf" srcId="{E86982DC-48D7-0044-9589-ED58235F0388}" destId="{9C1F4919-42B2-4D46-AAA3-D494C72E2DFD}" srcOrd="4" destOrd="0" presId="urn:microsoft.com/office/officeart/2005/8/layout/vProcess5"/>
    <dgm:cxn modelId="{B7B7A71C-8B2C-FF4B-BCF0-87A0DADEB2CF}" type="presParOf" srcId="{E86982DC-48D7-0044-9589-ED58235F0388}" destId="{1EF68271-4BD8-8149-AF2F-5AB05CF3B380}" srcOrd="5" destOrd="0" presId="urn:microsoft.com/office/officeart/2005/8/layout/vProcess5"/>
    <dgm:cxn modelId="{C2C2DF6D-4510-6142-9600-29AAF687956D}" type="presParOf" srcId="{E86982DC-48D7-0044-9589-ED58235F0388}" destId="{379CCE60-4538-FB44-B436-4EC1E3F0A869}" srcOrd="6" destOrd="0" presId="urn:microsoft.com/office/officeart/2005/8/layout/vProcess5"/>
    <dgm:cxn modelId="{4E8FE418-A22D-1A43-B1C1-CB9F48A46101}" type="presParOf" srcId="{E86982DC-48D7-0044-9589-ED58235F0388}" destId="{D3F1B3B7-E5B7-5441-8899-5520D92D04E6}" srcOrd="7" destOrd="0" presId="urn:microsoft.com/office/officeart/2005/8/layout/vProcess5"/>
    <dgm:cxn modelId="{31A86686-E493-3E43-82E5-868AE31B4B12}" type="presParOf" srcId="{E86982DC-48D7-0044-9589-ED58235F0388}" destId="{B69C83C1-52A4-BC47-80A1-49C360C75568}" srcOrd="8" destOrd="0" presId="urn:microsoft.com/office/officeart/2005/8/layout/vProcess5"/>
    <dgm:cxn modelId="{EBE6A30D-DF1E-D844-94C8-8C91B701BF7F}" type="presParOf" srcId="{E86982DC-48D7-0044-9589-ED58235F0388}" destId="{909BDC1B-950A-8B4E-9249-E502DBEF5D40}" srcOrd="9" destOrd="0" presId="urn:microsoft.com/office/officeart/2005/8/layout/vProcess5"/>
    <dgm:cxn modelId="{ECD354F5-67B2-FD4C-A578-1F4A48169204}" type="presParOf" srcId="{E86982DC-48D7-0044-9589-ED58235F0388}" destId="{F040AEE3-46F0-3348-8308-7D6D74B6B685}" srcOrd="10" destOrd="0" presId="urn:microsoft.com/office/officeart/2005/8/layout/vProcess5"/>
    <dgm:cxn modelId="{018DFE95-FC05-C749-B71A-CB8CFE1F5CA7}" type="presParOf" srcId="{E86982DC-48D7-0044-9589-ED58235F0388}" destId="{141B8426-17DF-2545-B1E3-BCB21B13ACA1}" srcOrd="11" destOrd="0" presId="urn:microsoft.com/office/officeart/2005/8/layout/vProcess5"/>
    <dgm:cxn modelId="{B6AFD34F-157D-B94C-B877-9F8360025088}" type="presParOf" srcId="{E86982DC-48D7-0044-9589-ED58235F0388}" destId="{1D7005E5-5B95-274A-AE43-C63D821813BB}" srcOrd="12" destOrd="0" presId="urn:microsoft.com/office/officeart/2005/8/layout/vProcess5"/>
    <dgm:cxn modelId="{0A86B01E-54C7-9842-BA0C-6C714EDAE547}" type="presParOf" srcId="{E86982DC-48D7-0044-9589-ED58235F0388}" destId="{12925075-01D9-C643-80D7-1B58FB6B8B68}" srcOrd="13" destOrd="0" presId="urn:microsoft.com/office/officeart/2005/8/layout/vProcess5"/>
    <dgm:cxn modelId="{3022F5F4-63A9-814A-9DA1-49CFAF0DE14F}" type="presParOf" srcId="{E86982DC-48D7-0044-9589-ED58235F0388}" destId="{1BF775E9-4A7D-3447-9B05-B13CC8D8E40D}" srcOrd="14"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09858FE-CC1E-4748-BC0A-F521D333E2A2}" type="doc">
      <dgm:prSet loTypeId="urn:microsoft.com/office/officeart/2008/layout/LinedList" loCatId="list" qsTypeId="urn:microsoft.com/office/officeart/2005/8/quickstyle/simple1" qsCatId="simple" csTypeId="urn:microsoft.com/office/officeart/2005/8/colors/colorful1" csCatId="colorful"/>
      <dgm:spPr/>
      <dgm:t>
        <a:bodyPr/>
        <a:lstStyle/>
        <a:p>
          <a:endParaRPr lang="en-US"/>
        </a:p>
      </dgm:t>
    </dgm:pt>
    <dgm:pt modelId="{507B5855-062A-4ACE-B7F0-816D40C5092D}">
      <dgm:prSet/>
      <dgm:spPr/>
      <dgm:t>
        <a:bodyPr/>
        <a:lstStyle/>
        <a:p>
          <a:pPr algn="just"/>
          <a:r>
            <a:rPr lang="en-US" dirty="0">
              <a:solidFill>
                <a:schemeClr val="bg1"/>
              </a:solidFill>
            </a:rPr>
            <a:t>In a general partnership each partner is fully responsible for the liabilities incurred by the partnership. </a:t>
          </a:r>
        </a:p>
      </dgm:t>
    </dgm:pt>
    <dgm:pt modelId="{50D25D79-6498-4425-90E6-DD86962E4696}" type="parTrans" cxnId="{553AB87E-0960-4CC2-9953-4C91D412AB33}">
      <dgm:prSet/>
      <dgm:spPr/>
      <dgm:t>
        <a:bodyPr/>
        <a:lstStyle/>
        <a:p>
          <a:pPr algn="just"/>
          <a:endParaRPr lang="en-US">
            <a:solidFill>
              <a:schemeClr val="bg1"/>
            </a:solidFill>
          </a:endParaRPr>
        </a:p>
      </dgm:t>
    </dgm:pt>
    <dgm:pt modelId="{468A6E54-B41F-4719-9F76-06CDA6372498}" type="sibTrans" cxnId="{553AB87E-0960-4CC2-9953-4C91D412AB33}">
      <dgm:prSet/>
      <dgm:spPr/>
      <dgm:t>
        <a:bodyPr/>
        <a:lstStyle/>
        <a:p>
          <a:pPr algn="just"/>
          <a:endParaRPr lang="en-US">
            <a:solidFill>
              <a:schemeClr val="bg1"/>
            </a:solidFill>
          </a:endParaRPr>
        </a:p>
      </dgm:t>
    </dgm:pt>
    <dgm:pt modelId="{7B959BE7-CFE6-44EB-80A4-E123899BAD86}">
      <dgm:prSet/>
      <dgm:spPr/>
      <dgm:t>
        <a:bodyPr/>
        <a:lstStyle/>
        <a:p>
          <a:pPr algn="just"/>
          <a:r>
            <a:rPr lang="en-US">
              <a:solidFill>
                <a:schemeClr val="bg1"/>
              </a:solidFill>
            </a:rPr>
            <a:t>Thus, any partner’s faulty conduct, even having the appearance of relating to the firm’s business, renders the remaining partners liable as well.</a:t>
          </a:r>
        </a:p>
      </dgm:t>
    </dgm:pt>
    <dgm:pt modelId="{9477209A-9B2B-4CFD-AA95-D06E4CFA8A69}" type="parTrans" cxnId="{EEA2AA99-ABE7-4DE3-9E80-8219BCF5FF85}">
      <dgm:prSet/>
      <dgm:spPr/>
      <dgm:t>
        <a:bodyPr/>
        <a:lstStyle/>
        <a:p>
          <a:pPr algn="just"/>
          <a:endParaRPr lang="en-US">
            <a:solidFill>
              <a:schemeClr val="bg1"/>
            </a:solidFill>
          </a:endParaRPr>
        </a:p>
      </dgm:t>
    </dgm:pt>
    <dgm:pt modelId="{88D3A512-4A3B-4C10-887A-44B3BC9BFB98}" type="sibTrans" cxnId="{EEA2AA99-ABE7-4DE3-9E80-8219BCF5FF85}">
      <dgm:prSet/>
      <dgm:spPr/>
      <dgm:t>
        <a:bodyPr/>
        <a:lstStyle/>
        <a:p>
          <a:pPr algn="just"/>
          <a:endParaRPr lang="en-US">
            <a:solidFill>
              <a:schemeClr val="bg1"/>
            </a:solidFill>
          </a:endParaRPr>
        </a:p>
      </dgm:t>
    </dgm:pt>
    <dgm:pt modelId="{B519BABC-E25B-476F-864F-A0DF98978B54}">
      <dgm:prSet/>
      <dgm:spPr/>
      <dgm:t>
        <a:bodyPr/>
        <a:lstStyle/>
        <a:p>
          <a:pPr algn="just"/>
          <a:r>
            <a:rPr lang="en-US">
              <a:solidFill>
                <a:schemeClr val="bg1"/>
              </a:solidFill>
            </a:rPr>
            <a:t>The relationship among partners is dictated entirely by the partnership agreement, which may be an oral commitment or a formal document.</a:t>
          </a:r>
        </a:p>
      </dgm:t>
    </dgm:pt>
    <dgm:pt modelId="{1BF0247C-C093-448A-AD0B-E4B0216F5562}" type="parTrans" cxnId="{92E239BE-8C5D-42EC-82CB-3CCB291EEE65}">
      <dgm:prSet/>
      <dgm:spPr/>
      <dgm:t>
        <a:bodyPr/>
        <a:lstStyle/>
        <a:p>
          <a:pPr algn="just"/>
          <a:endParaRPr lang="en-US">
            <a:solidFill>
              <a:schemeClr val="bg1"/>
            </a:solidFill>
          </a:endParaRPr>
        </a:p>
      </dgm:t>
    </dgm:pt>
    <dgm:pt modelId="{D36DFB29-E64D-4D3F-BDBC-EE15D52CE835}" type="sibTrans" cxnId="{92E239BE-8C5D-42EC-82CB-3CCB291EEE65}">
      <dgm:prSet/>
      <dgm:spPr/>
      <dgm:t>
        <a:bodyPr/>
        <a:lstStyle/>
        <a:p>
          <a:pPr algn="just"/>
          <a:endParaRPr lang="en-US">
            <a:solidFill>
              <a:schemeClr val="bg1"/>
            </a:solidFill>
          </a:endParaRPr>
        </a:p>
      </dgm:t>
    </dgm:pt>
    <dgm:pt modelId="{E18E45A9-8A57-6E43-8193-D98685DD7942}" type="pres">
      <dgm:prSet presAssocID="{609858FE-CC1E-4748-BC0A-F521D333E2A2}" presName="vert0" presStyleCnt="0">
        <dgm:presLayoutVars>
          <dgm:dir/>
          <dgm:animOne val="branch"/>
          <dgm:animLvl val="lvl"/>
        </dgm:presLayoutVars>
      </dgm:prSet>
      <dgm:spPr/>
    </dgm:pt>
    <dgm:pt modelId="{46A85036-0203-C542-8946-6551C73AF61A}" type="pres">
      <dgm:prSet presAssocID="{507B5855-062A-4ACE-B7F0-816D40C5092D}" presName="thickLine" presStyleLbl="alignNode1" presStyleIdx="0" presStyleCnt="3"/>
      <dgm:spPr/>
    </dgm:pt>
    <dgm:pt modelId="{CCA45B9B-E2C4-0D44-8E59-CCBB81E50286}" type="pres">
      <dgm:prSet presAssocID="{507B5855-062A-4ACE-B7F0-816D40C5092D}" presName="horz1" presStyleCnt="0"/>
      <dgm:spPr/>
    </dgm:pt>
    <dgm:pt modelId="{10160E87-9314-494E-B082-DA2DDB82150F}" type="pres">
      <dgm:prSet presAssocID="{507B5855-062A-4ACE-B7F0-816D40C5092D}" presName="tx1" presStyleLbl="revTx" presStyleIdx="0" presStyleCnt="3"/>
      <dgm:spPr/>
    </dgm:pt>
    <dgm:pt modelId="{ED0CC822-CA08-D44D-9EA6-D8185F4F6791}" type="pres">
      <dgm:prSet presAssocID="{507B5855-062A-4ACE-B7F0-816D40C5092D}" presName="vert1" presStyleCnt="0"/>
      <dgm:spPr/>
    </dgm:pt>
    <dgm:pt modelId="{569D75A7-7619-4A43-A03B-AF2BE094DAEF}" type="pres">
      <dgm:prSet presAssocID="{7B959BE7-CFE6-44EB-80A4-E123899BAD86}" presName="thickLine" presStyleLbl="alignNode1" presStyleIdx="1" presStyleCnt="3"/>
      <dgm:spPr/>
    </dgm:pt>
    <dgm:pt modelId="{8D5FB0EB-4F0A-2A4F-B926-2E1A41274136}" type="pres">
      <dgm:prSet presAssocID="{7B959BE7-CFE6-44EB-80A4-E123899BAD86}" presName="horz1" presStyleCnt="0"/>
      <dgm:spPr/>
    </dgm:pt>
    <dgm:pt modelId="{F2850B16-AA8E-CB4A-9866-7C1250B22EFC}" type="pres">
      <dgm:prSet presAssocID="{7B959BE7-CFE6-44EB-80A4-E123899BAD86}" presName="tx1" presStyleLbl="revTx" presStyleIdx="1" presStyleCnt="3"/>
      <dgm:spPr/>
    </dgm:pt>
    <dgm:pt modelId="{14F4CA38-8A92-1748-8AAA-25633CEE948E}" type="pres">
      <dgm:prSet presAssocID="{7B959BE7-CFE6-44EB-80A4-E123899BAD86}" presName="vert1" presStyleCnt="0"/>
      <dgm:spPr/>
    </dgm:pt>
    <dgm:pt modelId="{FAA8B160-CE10-0B43-AA16-0F4333335CDB}" type="pres">
      <dgm:prSet presAssocID="{B519BABC-E25B-476F-864F-A0DF98978B54}" presName="thickLine" presStyleLbl="alignNode1" presStyleIdx="2" presStyleCnt="3"/>
      <dgm:spPr/>
    </dgm:pt>
    <dgm:pt modelId="{99FDF5F6-8EF8-1A49-9B76-CAF8A1D9F3EF}" type="pres">
      <dgm:prSet presAssocID="{B519BABC-E25B-476F-864F-A0DF98978B54}" presName="horz1" presStyleCnt="0"/>
      <dgm:spPr/>
    </dgm:pt>
    <dgm:pt modelId="{F4D30DC5-9431-F54C-9DA2-9548831CF593}" type="pres">
      <dgm:prSet presAssocID="{B519BABC-E25B-476F-864F-A0DF98978B54}" presName="tx1" presStyleLbl="revTx" presStyleIdx="2" presStyleCnt="3"/>
      <dgm:spPr/>
    </dgm:pt>
    <dgm:pt modelId="{3C1CD349-2C47-CE4A-9AB6-4156473A2F34}" type="pres">
      <dgm:prSet presAssocID="{B519BABC-E25B-476F-864F-A0DF98978B54}" presName="vert1" presStyleCnt="0"/>
      <dgm:spPr/>
    </dgm:pt>
  </dgm:ptLst>
  <dgm:cxnLst>
    <dgm:cxn modelId="{DCB6673B-0102-6C41-95FA-A1DDA76C443E}" type="presOf" srcId="{507B5855-062A-4ACE-B7F0-816D40C5092D}" destId="{10160E87-9314-494E-B082-DA2DDB82150F}" srcOrd="0" destOrd="0" presId="urn:microsoft.com/office/officeart/2008/layout/LinedList"/>
    <dgm:cxn modelId="{553AB87E-0960-4CC2-9953-4C91D412AB33}" srcId="{609858FE-CC1E-4748-BC0A-F521D333E2A2}" destId="{507B5855-062A-4ACE-B7F0-816D40C5092D}" srcOrd="0" destOrd="0" parTransId="{50D25D79-6498-4425-90E6-DD86962E4696}" sibTransId="{468A6E54-B41F-4719-9F76-06CDA6372498}"/>
    <dgm:cxn modelId="{FE92E294-5629-8945-8A74-1AA6739564D4}" type="presOf" srcId="{7B959BE7-CFE6-44EB-80A4-E123899BAD86}" destId="{F2850B16-AA8E-CB4A-9866-7C1250B22EFC}" srcOrd="0" destOrd="0" presId="urn:microsoft.com/office/officeart/2008/layout/LinedList"/>
    <dgm:cxn modelId="{EEA2AA99-ABE7-4DE3-9E80-8219BCF5FF85}" srcId="{609858FE-CC1E-4748-BC0A-F521D333E2A2}" destId="{7B959BE7-CFE6-44EB-80A4-E123899BAD86}" srcOrd="1" destOrd="0" parTransId="{9477209A-9B2B-4CFD-AA95-D06E4CFA8A69}" sibTransId="{88D3A512-4A3B-4C10-887A-44B3BC9BFB98}"/>
    <dgm:cxn modelId="{733854AB-220E-6247-9690-012709033076}" type="presOf" srcId="{B519BABC-E25B-476F-864F-A0DF98978B54}" destId="{F4D30DC5-9431-F54C-9DA2-9548831CF593}" srcOrd="0" destOrd="0" presId="urn:microsoft.com/office/officeart/2008/layout/LinedList"/>
    <dgm:cxn modelId="{8BBD84B3-8156-2940-BBEE-423BC148183B}" type="presOf" srcId="{609858FE-CC1E-4748-BC0A-F521D333E2A2}" destId="{E18E45A9-8A57-6E43-8193-D98685DD7942}" srcOrd="0" destOrd="0" presId="urn:microsoft.com/office/officeart/2008/layout/LinedList"/>
    <dgm:cxn modelId="{92E239BE-8C5D-42EC-82CB-3CCB291EEE65}" srcId="{609858FE-CC1E-4748-BC0A-F521D333E2A2}" destId="{B519BABC-E25B-476F-864F-A0DF98978B54}" srcOrd="2" destOrd="0" parTransId="{1BF0247C-C093-448A-AD0B-E4B0216F5562}" sibTransId="{D36DFB29-E64D-4D3F-BDBC-EE15D52CE835}"/>
    <dgm:cxn modelId="{875CD9AA-6C24-C349-AADC-F949BBF46F33}" type="presParOf" srcId="{E18E45A9-8A57-6E43-8193-D98685DD7942}" destId="{46A85036-0203-C542-8946-6551C73AF61A}" srcOrd="0" destOrd="0" presId="urn:microsoft.com/office/officeart/2008/layout/LinedList"/>
    <dgm:cxn modelId="{79AA9A18-ABF1-9B47-B420-40EC7F1CE73E}" type="presParOf" srcId="{E18E45A9-8A57-6E43-8193-D98685DD7942}" destId="{CCA45B9B-E2C4-0D44-8E59-CCBB81E50286}" srcOrd="1" destOrd="0" presId="urn:microsoft.com/office/officeart/2008/layout/LinedList"/>
    <dgm:cxn modelId="{69E3F794-8F4C-DC4B-AFA7-2BC819256914}" type="presParOf" srcId="{CCA45B9B-E2C4-0D44-8E59-CCBB81E50286}" destId="{10160E87-9314-494E-B082-DA2DDB82150F}" srcOrd="0" destOrd="0" presId="urn:microsoft.com/office/officeart/2008/layout/LinedList"/>
    <dgm:cxn modelId="{C4292788-ECBA-8745-9C06-385399C12F22}" type="presParOf" srcId="{CCA45B9B-E2C4-0D44-8E59-CCBB81E50286}" destId="{ED0CC822-CA08-D44D-9EA6-D8185F4F6791}" srcOrd="1" destOrd="0" presId="urn:microsoft.com/office/officeart/2008/layout/LinedList"/>
    <dgm:cxn modelId="{C4624C14-40FB-374D-8B42-FFA82387E15B}" type="presParOf" srcId="{E18E45A9-8A57-6E43-8193-D98685DD7942}" destId="{569D75A7-7619-4A43-A03B-AF2BE094DAEF}" srcOrd="2" destOrd="0" presId="urn:microsoft.com/office/officeart/2008/layout/LinedList"/>
    <dgm:cxn modelId="{C8F907C7-818C-194B-ACCA-1E8B9A9E57FE}" type="presParOf" srcId="{E18E45A9-8A57-6E43-8193-D98685DD7942}" destId="{8D5FB0EB-4F0A-2A4F-B926-2E1A41274136}" srcOrd="3" destOrd="0" presId="urn:microsoft.com/office/officeart/2008/layout/LinedList"/>
    <dgm:cxn modelId="{587FA2C1-635F-7C4E-B688-019056A486DE}" type="presParOf" srcId="{8D5FB0EB-4F0A-2A4F-B926-2E1A41274136}" destId="{F2850B16-AA8E-CB4A-9866-7C1250B22EFC}" srcOrd="0" destOrd="0" presId="urn:microsoft.com/office/officeart/2008/layout/LinedList"/>
    <dgm:cxn modelId="{8AD3C606-7F79-A44A-909F-438AB0E77339}" type="presParOf" srcId="{8D5FB0EB-4F0A-2A4F-B926-2E1A41274136}" destId="{14F4CA38-8A92-1748-8AAA-25633CEE948E}" srcOrd="1" destOrd="0" presId="urn:microsoft.com/office/officeart/2008/layout/LinedList"/>
    <dgm:cxn modelId="{FD397E7F-D674-6241-B23D-38799A6AAC3E}" type="presParOf" srcId="{E18E45A9-8A57-6E43-8193-D98685DD7942}" destId="{FAA8B160-CE10-0B43-AA16-0F4333335CDB}" srcOrd="4" destOrd="0" presId="urn:microsoft.com/office/officeart/2008/layout/LinedList"/>
    <dgm:cxn modelId="{DFDC535E-490D-304A-BE66-ADC56F122A17}" type="presParOf" srcId="{E18E45A9-8A57-6E43-8193-D98685DD7942}" destId="{99FDF5F6-8EF8-1A49-9B76-CAF8A1D9F3EF}" srcOrd="5" destOrd="0" presId="urn:microsoft.com/office/officeart/2008/layout/LinedList"/>
    <dgm:cxn modelId="{BB908924-A886-D04F-9087-4DF27687CA51}" type="presParOf" srcId="{99FDF5F6-8EF8-1A49-9B76-CAF8A1D9F3EF}" destId="{F4D30DC5-9431-F54C-9DA2-9548831CF593}" srcOrd="0" destOrd="0" presId="urn:microsoft.com/office/officeart/2008/layout/LinedList"/>
    <dgm:cxn modelId="{F0EEE23E-7945-AF44-B391-1FC2EBF275DD}" type="presParOf" srcId="{99FDF5F6-8EF8-1A49-9B76-CAF8A1D9F3EF}" destId="{3C1CD349-2C47-CE4A-9AB6-4156473A2F34}"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6C82025-693B-43D5-9452-13EDA83C05A1}" type="doc">
      <dgm:prSet loTypeId="urn:microsoft.com/office/officeart/2018/2/layout/IconVerticalSolidList" loCatId="icon" qsTypeId="urn:microsoft.com/office/officeart/2005/8/quickstyle/simple1" qsCatId="simple" csTypeId="urn:microsoft.com/office/officeart/2018/5/colors/Iconchunking_neutralicontext_accent0_3" csCatId="mainScheme" phldr="1"/>
      <dgm:spPr/>
      <dgm:t>
        <a:bodyPr/>
        <a:lstStyle/>
        <a:p>
          <a:endParaRPr lang="en-US"/>
        </a:p>
      </dgm:t>
    </dgm:pt>
    <dgm:pt modelId="{ED78B4C5-3095-4D63-A277-2582B8B9AB59}">
      <dgm:prSet/>
      <dgm:spPr/>
      <dgm:t>
        <a:bodyPr/>
        <a:lstStyle/>
        <a:p>
          <a:r>
            <a:rPr lang="en-US"/>
            <a:t>Limited Partnerships permit one or more of the partners to have limited liability, restricted to the amount of capital invested in the partnership. </a:t>
          </a:r>
        </a:p>
      </dgm:t>
    </dgm:pt>
    <dgm:pt modelId="{6C24F4A3-3FC1-4A00-AD74-5FAAD8FE4B0C}" type="parTrans" cxnId="{D2399240-39DC-4BB6-9742-6F6D5D535645}">
      <dgm:prSet/>
      <dgm:spPr/>
      <dgm:t>
        <a:bodyPr/>
        <a:lstStyle/>
        <a:p>
          <a:endParaRPr lang="en-US"/>
        </a:p>
      </dgm:t>
    </dgm:pt>
    <dgm:pt modelId="{3C7FA45B-DD8F-400B-BEE0-6F9AB233B90D}" type="sibTrans" cxnId="{D2399240-39DC-4BB6-9742-6F6D5D535645}">
      <dgm:prSet/>
      <dgm:spPr/>
      <dgm:t>
        <a:bodyPr/>
        <a:lstStyle/>
        <a:p>
          <a:endParaRPr lang="en-US"/>
        </a:p>
      </dgm:t>
    </dgm:pt>
    <dgm:pt modelId="{53D08F31-01CB-4624-AB58-23269D967F55}">
      <dgm:prSet/>
      <dgm:spPr/>
      <dgm:t>
        <a:bodyPr/>
        <a:lstStyle/>
        <a:p>
          <a:r>
            <a:rPr lang="en-US"/>
            <a:t>Several conditions must be met to qualify as a limited partner.</a:t>
          </a:r>
        </a:p>
      </dgm:t>
    </dgm:pt>
    <dgm:pt modelId="{6DCF3F88-2023-4970-A07F-32A1169CBB8B}" type="parTrans" cxnId="{958FDDBD-90EE-4EDA-960F-209E73A83293}">
      <dgm:prSet/>
      <dgm:spPr/>
      <dgm:t>
        <a:bodyPr/>
        <a:lstStyle/>
        <a:p>
          <a:endParaRPr lang="en-US"/>
        </a:p>
      </dgm:t>
    </dgm:pt>
    <dgm:pt modelId="{A433EDA3-55BD-4499-9924-FC3122623CA4}" type="sibTrans" cxnId="{958FDDBD-90EE-4EDA-960F-209E73A83293}">
      <dgm:prSet/>
      <dgm:spPr/>
      <dgm:t>
        <a:bodyPr/>
        <a:lstStyle/>
        <a:p>
          <a:endParaRPr lang="en-US"/>
        </a:p>
      </dgm:t>
    </dgm:pt>
    <dgm:pt modelId="{C9528B57-994C-4DE0-A132-FADDF659973F}">
      <dgm:prSet/>
      <dgm:spPr/>
      <dgm:t>
        <a:bodyPr/>
        <a:lstStyle/>
        <a:p>
          <a:r>
            <a:rPr lang="en-US"/>
            <a:t>First, at least one general partner must have unlimited liability. </a:t>
          </a:r>
        </a:p>
      </dgm:t>
    </dgm:pt>
    <dgm:pt modelId="{48281DC1-2435-4D21-96D1-C4222760BDE9}" type="parTrans" cxnId="{930CC862-8AF1-4FC2-859C-8533F5DCB600}">
      <dgm:prSet/>
      <dgm:spPr/>
      <dgm:t>
        <a:bodyPr/>
        <a:lstStyle/>
        <a:p>
          <a:endParaRPr lang="en-US"/>
        </a:p>
      </dgm:t>
    </dgm:pt>
    <dgm:pt modelId="{27F3AF00-0C91-4596-B50A-42260DBAAC6B}" type="sibTrans" cxnId="{930CC862-8AF1-4FC2-859C-8533F5DCB600}">
      <dgm:prSet/>
      <dgm:spPr/>
      <dgm:t>
        <a:bodyPr/>
        <a:lstStyle/>
        <a:p>
          <a:endParaRPr lang="en-US"/>
        </a:p>
      </dgm:t>
    </dgm:pt>
    <dgm:pt modelId="{A82FB7FF-FA5F-4DF3-AD98-A49A3E3BC367}">
      <dgm:prSet/>
      <dgm:spPr/>
      <dgm:t>
        <a:bodyPr/>
        <a:lstStyle/>
        <a:p>
          <a:r>
            <a:rPr lang="en-US"/>
            <a:t>Second, the names of the limited partners may not appear in the name of the firm. </a:t>
          </a:r>
        </a:p>
      </dgm:t>
    </dgm:pt>
    <dgm:pt modelId="{FFCCE625-7E03-472D-8170-D6CD0FB8E47C}" type="parTrans" cxnId="{BABE0354-4E4A-4CD8-8A9B-6DEFD453D240}">
      <dgm:prSet/>
      <dgm:spPr/>
      <dgm:t>
        <a:bodyPr/>
        <a:lstStyle/>
        <a:p>
          <a:endParaRPr lang="en-US"/>
        </a:p>
      </dgm:t>
    </dgm:pt>
    <dgm:pt modelId="{B7C3897C-93E6-4E33-B9BC-62FEC428E2D8}" type="sibTrans" cxnId="{BABE0354-4E4A-4CD8-8A9B-6DEFD453D240}">
      <dgm:prSet/>
      <dgm:spPr/>
      <dgm:t>
        <a:bodyPr/>
        <a:lstStyle/>
        <a:p>
          <a:endParaRPr lang="en-US"/>
        </a:p>
      </dgm:t>
    </dgm:pt>
    <dgm:pt modelId="{8C84C2D8-12DF-4575-AA67-4E0A4705269A}">
      <dgm:prSet/>
      <dgm:spPr/>
      <dgm:t>
        <a:bodyPr/>
        <a:lstStyle/>
        <a:p>
          <a:r>
            <a:rPr lang="en-US"/>
            <a:t>Third, the limited partners may not participate in the management of the business. </a:t>
          </a:r>
        </a:p>
      </dgm:t>
    </dgm:pt>
    <dgm:pt modelId="{02E5EDE8-4DB0-4635-8231-EE01FD061E79}" type="parTrans" cxnId="{AE7DBC5B-12C3-4A38-8165-2C9D4BD9D5B3}">
      <dgm:prSet/>
      <dgm:spPr/>
      <dgm:t>
        <a:bodyPr/>
        <a:lstStyle/>
        <a:p>
          <a:endParaRPr lang="en-US"/>
        </a:p>
      </dgm:t>
    </dgm:pt>
    <dgm:pt modelId="{20E49579-89C2-43B2-BA5C-49A847B78519}" type="sibTrans" cxnId="{AE7DBC5B-12C3-4A38-8165-2C9D4BD9D5B3}">
      <dgm:prSet/>
      <dgm:spPr/>
      <dgm:t>
        <a:bodyPr/>
        <a:lstStyle/>
        <a:p>
          <a:endParaRPr lang="en-US"/>
        </a:p>
      </dgm:t>
    </dgm:pt>
    <dgm:pt modelId="{8CF56EC3-4EAB-4564-A834-61AA6074FF94}">
      <dgm:prSet/>
      <dgm:spPr/>
      <dgm:t>
        <a:bodyPr/>
        <a:lstStyle/>
        <a:p>
          <a:r>
            <a:rPr lang="en-US"/>
            <a:t>Thus, a limited partnership provides limited liability for a partner who is purely an investor.</a:t>
          </a:r>
        </a:p>
      </dgm:t>
    </dgm:pt>
    <dgm:pt modelId="{C0BAE33D-63A9-4789-B861-8C6F5F6F9148}" type="parTrans" cxnId="{51D67B93-36B8-453D-8AA0-34B3D3F7DAE2}">
      <dgm:prSet/>
      <dgm:spPr/>
      <dgm:t>
        <a:bodyPr/>
        <a:lstStyle/>
        <a:p>
          <a:endParaRPr lang="en-US"/>
        </a:p>
      </dgm:t>
    </dgm:pt>
    <dgm:pt modelId="{52977BD1-82D5-4648-90E2-B5A5E5727E41}" type="sibTrans" cxnId="{51D67B93-36B8-453D-8AA0-34B3D3F7DAE2}">
      <dgm:prSet/>
      <dgm:spPr/>
      <dgm:t>
        <a:bodyPr/>
        <a:lstStyle/>
        <a:p>
          <a:endParaRPr lang="en-US"/>
        </a:p>
      </dgm:t>
    </dgm:pt>
    <dgm:pt modelId="{B5234E11-D68E-4487-9E25-5C48CC2C9A7F}" type="pres">
      <dgm:prSet presAssocID="{B6C82025-693B-43D5-9452-13EDA83C05A1}" presName="root" presStyleCnt="0">
        <dgm:presLayoutVars>
          <dgm:dir/>
          <dgm:resizeHandles val="exact"/>
        </dgm:presLayoutVars>
      </dgm:prSet>
      <dgm:spPr/>
    </dgm:pt>
    <dgm:pt modelId="{4806905C-8AB4-4161-A337-F2C4846699B4}" type="pres">
      <dgm:prSet presAssocID="{ED78B4C5-3095-4D63-A277-2582B8B9AB59}" presName="compNode" presStyleCnt="0"/>
      <dgm:spPr/>
    </dgm:pt>
    <dgm:pt modelId="{2230F483-1CA5-41A6-8FAC-DE67EB1156B8}" type="pres">
      <dgm:prSet presAssocID="{ED78B4C5-3095-4D63-A277-2582B8B9AB59}" presName="bgRect" presStyleLbl="bgShp" presStyleIdx="0" presStyleCnt="3"/>
      <dgm:spPr/>
    </dgm:pt>
    <dgm:pt modelId="{494DBC89-921A-4101-A156-EC9E4EE6A8C9}" type="pres">
      <dgm:prSet presAssocID="{ED78B4C5-3095-4D63-A277-2582B8B9AB59}"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andshake"/>
        </a:ext>
      </dgm:extLst>
    </dgm:pt>
    <dgm:pt modelId="{E1C511BF-15B0-4F96-8586-8AABC773AF90}" type="pres">
      <dgm:prSet presAssocID="{ED78B4C5-3095-4D63-A277-2582B8B9AB59}" presName="spaceRect" presStyleCnt="0"/>
      <dgm:spPr/>
    </dgm:pt>
    <dgm:pt modelId="{9A1704D8-7DF2-4D98-B2EC-1F0578CA750A}" type="pres">
      <dgm:prSet presAssocID="{ED78B4C5-3095-4D63-A277-2582B8B9AB59}" presName="parTx" presStyleLbl="revTx" presStyleIdx="0" presStyleCnt="4">
        <dgm:presLayoutVars>
          <dgm:chMax val="0"/>
          <dgm:chPref val="0"/>
        </dgm:presLayoutVars>
      </dgm:prSet>
      <dgm:spPr/>
    </dgm:pt>
    <dgm:pt modelId="{3EF2107D-1C4B-4B45-A6D3-E5D9B7FAA026}" type="pres">
      <dgm:prSet presAssocID="{3C7FA45B-DD8F-400B-BEE0-6F9AB233B90D}" presName="sibTrans" presStyleCnt="0"/>
      <dgm:spPr/>
    </dgm:pt>
    <dgm:pt modelId="{D3BDC8E6-BCBA-4205-8582-E8CBBBC4667F}" type="pres">
      <dgm:prSet presAssocID="{53D08F31-01CB-4624-AB58-23269D967F55}" presName="compNode" presStyleCnt="0"/>
      <dgm:spPr/>
    </dgm:pt>
    <dgm:pt modelId="{3918AD57-E28F-4DEB-9306-584DD5940065}" type="pres">
      <dgm:prSet presAssocID="{53D08F31-01CB-4624-AB58-23269D967F55}" presName="bgRect" presStyleLbl="bgShp" presStyleIdx="1" presStyleCnt="3"/>
      <dgm:spPr/>
    </dgm:pt>
    <dgm:pt modelId="{934787D3-D766-43D3-949B-890C04CEFB0A}" type="pres">
      <dgm:prSet presAssocID="{53D08F31-01CB-4624-AB58-23269D967F55}"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ontract"/>
        </a:ext>
      </dgm:extLst>
    </dgm:pt>
    <dgm:pt modelId="{4F00DFC1-FA8E-4A32-93A0-E53C3DD92522}" type="pres">
      <dgm:prSet presAssocID="{53D08F31-01CB-4624-AB58-23269D967F55}" presName="spaceRect" presStyleCnt="0"/>
      <dgm:spPr/>
    </dgm:pt>
    <dgm:pt modelId="{F6A60F90-5A69-4EEB-9BAB-3283675DEB51}" type="pres">
      <dgm:prSet presAssocID="{53D08F31-01CB-4624-AB58-23269D967F55}" presName="parTx" presStyleLbl="revTx" presStyleIdx="1" presStyleCnt="4" custScaleX="74542" custLinFactNeighborX="-13083" custLinFactNeighborY="1643">
        <dgm:presLayoutVars>
          <dgm:chMax val="0"/>
          <dgm:chPref val="0"/>
        </dgm:presLayoutVars>
      </dgm:prSet>
      <dgm:spPr/>
    </dgm:pt>
    <dgm:pt modelId="{9CEF7166-B86E-4495-8185-90BA5D2CECA8}" type="pres">
      <dgm:prSet presAssocID="{53D08F31-01CB-4624-AB58-23269D967F55}" presName="desTx" presStyleLbl="revTx" presStyleIdx="2" presStyleCnt="4" custScaleX="146398">
        <dgm:presLayoutVars/>
      </dgm:prSet>
      <dgm:spPr/>
    </dgm:pt>
    <dgm:pt modelId="{95813C3F-9402-4A57-A5AD-B47BEABFAB7A}" type="pres">
      <dgm:prSet presAssocID="{A433EDA3-55BD-4499-9924-FC3122623CA4}" presName="sibTrans" presStyleCnt="0"/>
      <dgm:spPr/>
    </dgm:pt>
    <dgm:pt modelId="{2AFEDEA0-620D-4409-970A-418407E162B6}" type="pres">
      <dgm:prSet presAssocID="{8CF56EC3-4EAB-4564-A834-61AA6074FF94}" presName="compNode" presStyleCnt="0"/>
      <dgm:spPr/>
    </dgm:pt>
    <dgm:pt modelId="{F266AD38-8231-4AF0-8FD7-446DF02AD559}" type="pres">
      <dgm:prSet presAssocID="{8CF56EC3-4EAB-4564-A834-61AA6074FF94}" presName="bgRect" presStyleLbl="bgShp" presStyleIdx="2" presStyleCnt="3"/>
      <dgm:spPr/>
    </dgm:pt>
    <dgm:pt modelId="{C843471A-31BA-499C-9EF6-F37A2A5439AF}" type="pres">
      <dgm:prSet presAssocID="{8CF56EC3-4EAB-4564-A834-61AA6074FF94}"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Dollar"/>
        </a:ext>
      </dgm:extLst>
    </dgm:pt>
    <dgm:pt modelId="{4B068544-6650-41DF-BB80-A95C8616F79B}" type="pres">
      <dgm:prSet presAssocID="{8CF56EC3-4EAB-4564-A834-61AA6074FF94}" presName="spaceRect" presStyleCnt="0"/>
      <dgm:spPr/>
    </dgm:pt>
    <dgm:pt modelId="{F27B95BF-33BB-4B03-84D6-3D74DE14EF24}" type="pres">
      <dgm:prSet presAssocID="{8CF56EC3-4EAB-4564-A834-61AA6074FF94}" presName="parTx" presStyleLbl="revTx" presStyleIdx="3" presStyleCnt="4">
        <dgm:presLayoutVars>
          <dgm:chMax val="0"/>
          <dgm:chPref val="0"/>
        </dgm:presLayoutVars>
      </dgm:prSet>
      <dgm:spPr/>
    </dgm:pt>
  </dgm:ptLst>
  <dgm:cxnLst>
    <dgm:cxn modelId="{13BC7E07-39F0-D74B-89DC-58AD969ADB62}" type="presOf" srcId="{C9528B57-994C-4DE0-A132-FADDF659973F}" destId="{9CEF7166-B86E-4495-8185-90BA5D2CECA8}" srcOrd="0" destOrd="0" presId="urn:microsoft.com/office/officeart/2018/2/layout/IconVerticalSolidList"/>
    <dgm:cxn modelId="{47C69407-442B-A047-97FC-A7B94BF127FA}" type="presOf" srcId="{8CF56EC3-4EAB-4564-A834-61AA6074FF94}" destId="{F27B95BF-33BB-4B03-84D6-3D74DE14EF24}" srcOrd="0" destOrd="0" presId="urn:microsoft.com/office/officeart/2018/2/layout/IconVerticalSolidList"/>
    <dgm:cxn modelId="{F0D90432-CC6E-C34D-9DED-7C3A0779F994}" type="presOf" srcId="{A82FB7FF-FA5F-4DF3-AD98-A49A3E3BC367}" destId="{9CEF7166-B86E-4495-8185-90BA5D2CECA8}" srcOrd="0" destOrd="1" presId="urn:microsoft.com/office/officeart/2018/2/layout/IconVerticalSolidList"/>
    <dgm:cxn modelId="{D2399240-39DC-4BB6-9742-6F6D5D535645}" srcId="{B6C82025-693B-43D5-9452-13EDA83C05A1}" destId="{ED78B4C5-3095-4D63-A277-2582B8B9AB59}" srcOrd="0" destOrd="0" parTransId="{6C24F4A3-3FC1-4A00-AD74-5FAAD8FE4B0C}" sibTransId="{3C7FA45B-DD8F-400B-BEE0-6F9AB233B90D}"/>
    <dgm:cxn modelId="{D2B0B248-EFD8-7041-9C21-3819B46F91E6}" type="presOf" srcId="{8C84C2D8-12DF-4575-AA67-4E0A4705269A}" destId="{9CEF7166-B86E-4495-8185-90BA5D2CECA8}" srcOrd="0" destOrd="2" presId="urn:microsoft.com/office/officeart/2018/2/layout/IconVerticalSolidList"/>
    <dgm:cxn modelId="{BABE0354-4E4A-4CD8-8A9B-6DEFD453D240}" srcId="{53D08F31-01CB-4624-AB58-23269D967F55}" destId="{A82FB7FF-FA5F-4DF3-AD98-A49A3E3BC367}" srcOrd="1" destOrd="0" parTransId="{FFCCE625-7E03-472D-8170-D6CD0FB8E47C}" sibTransId="{B7C3897C-93E6-4E33-B9BC-62FEC428E2D8}"/>
    <dgm:cxn modelId="{AE7DBC5B-12C3-4A38-8165-2C9D4BD9D5B3}" srcId="{53D08F31-01CB-4624-AB58-23269D967F55}" destId="{8C84C2D8-12DF-4575-AA67-4E0A4705269A}" srcOrd="2" destOrd="0" parTransId="{02E5EDE8-4DB0-4635-8231-EE01FD061E79}" sibTransId="{20E49579-89C2-43B2-BA5C-49A847B78519}"/>
    <dgm:cxn modelId="{930CC862-8AF1-4FC2-859C-8533F5DCB600}" srcId="{53D08F31-01CB-4624-AB58-23269D967F55}" destId="{C9528B57-994C-4DE0-A132-FADDF659973F}" srcOrd="0" destOrd="0" parTransId="{48281DC1-2435-4D21-96D1-C4222760BDE9}" sibTransId="{27F3AF00-0C91-4596-B50A-42260DBAAC6B}"/>
    <dgm:cxn modelId="{49B22D68-D58E-5B46-930A-1B8D9BEE3A0A}" type="presOf" srcId="{ED78B4C5-3095-4D63-A277-2582B8B9AB59}" destId="{9A1704D8-7DF2-4D98-B2EC-1F0578CA750A}" srcOrd="0" destOrd="0" presId="urn:microsoft.com/office/officeart/2018/2/layout/IconVerticalSolidList"/>
    <dgm:cxn modelId="{51D67B93-36B8-453D-8AA0-34B3D3F7DAE2}" srcId="{B6C82025-693B-43D5-9452-13EDA83C05A1}" destId="{8CF56EC3-4EAB-4564-A834-61AA6074FF94}" srcOrd="2" destOrd="0" parTransId="{C0BAE33D-63A9-4789-B861-8C6F5F6F9148}" sibTransId="{52977BD1-82D5-4648-90E2-B5A5E5727E41}"/>
    <dgm:cxn modelId="{958FDDBD-90EE-4EDA-960F-209E73A83293}" srcId="{B6C82025-693B-43D5-9452-13EDA83C05A1}" destId="{53D08F31-01CB-4624-AB58-23269D967F55}" srcOrd="1" destOrd="0" parTransId="{6DCF3F88-2023-4970-A07F-32A1169CBB8B}" sibTransId="{A433EDA3-55BD-4499-9924-FC3122623CA4}"/>
    <dgm:cxn modelId="{157A9ACE-AEB7-5841-B6D2-6F3D57B719FA}" type="presOf" srcId="{B6C82025-693B-43D5-9452-13EDA83C05A1}" destId="{B5234E11-D68E-4487-9E25-5C48CC2C9A7F}" srcOrd="0" destOrd="0" presId="urn:microsoft.com/office/officeart/2018/2/layout/IconVerticalSolidList"/>
    <dgm:cxn modelId="{986C62F7-BAE0-F143-AF2A-041496F25E4F}" type="presOf" srcId="{53D08F31-01CB-4624-AB58-23269D967F55}" destId="{F6A60F90-5A69-4EEB-9BAB-3283675DEB51}" srcOrd="0" destOrd="0" presId="urn:microsoft.com/office/officeart/2018/2/layout/IconVerticalSolidList"/>
    <dgm:cxn modelId="{78BA8BC3-EBF5-CC41-B563-19E3A3CC0524}" type="presParOf" srcId="{B5234E11-D68E-4487-9E25-5C48CC2C9A7F}" destId="{4806905C-8AB4-4161-A337-F2C4846699B4}" srcOrd="0" destOrd="0" presId="urn:microsoft.com/office/officeart/2018/2/layout/IconVerticalSolidList"/>
    <dgm:cxn modelId="{38A828F3-DAFE-284A-8012-A8D15DC518B6}" type="presParOf" srcId="{4806905C-8AB4-4161-A337-F2C4846699B4}" destId="{2230F483-1CA5-41A6-8FAC-DE67EB1156B8}" srcOrd="0" destOrd="0" presId="urn:microsoft.com/office/officeart/2018/2/layout/IconVerticalSolidList"/>
    <dgm:cxn modelId="{F6B0FEAC-6031-F646-861B-A82B17175E4D}" type="presParOf" srcId="{4806905C-8AB4-4161-A337-F2C4846699B4}" destId="{494DBC89-921A-4101-A156-EC9E4EE6A8C9}" srcOrd="1" destOrd="0" presId="urn:microsoft.com/office/officeart/2018/2/layout/IconVerticalSolidList"/>
    <dgm:cxn modelId="{D114E996-49FF-BE41-A862-38C836DA37CB}" type="presParOf" srcId="{4806905C-8AB4-4161-A337-F2C4846699B4}" destId="{E1C511BF-15B0-4F96-8586-8AABC773AF90}" srcOrd="2" destOrd="0" presId="urn:microsoft.com/office/officeart/2018/2/layout/IconVerticalSolidList"/>
    <dgm:cxn modelId="{246A7643-D9C5-D24B-A051-BEE213BFD416}" type="presParOf" srcId="{4806905C-8AB4-4161-A337-F2C4846699B4}" destId="{9A1704D8-7DF2-4D98-B2EC-1F0578CA750A}" srcOrd="3" destOrd="0" presId="urn:microsoft.com/office/officeart/2018/2/layout/IconVerticalSolidList"/>
    <dgm:cxn modelId="{D9D48C22-51C8-644C-9C69-40E4C7CE34D6}" type="presParOf" srcId="{B5234E11-D68E-4487-9E25-5C48CC2C9A7F}" destId="{3EF2107D-1C4B-4B45-A6D3-E5D9B7FAA026}" srcOrd="1" destOrd="0" presId="urn:microsoft.com/office/officeart/2018/2/layout/IconVerticalSolidList"/>
    <dgm:cxn modelId="{24700E63-AA22-BE4C-B7BE-0F9E8EA67440}" type="presParOf" srcId="{B5234E11-D68E-4487-9E25-5C48CC2C9A7F}" destId="{D3BDC8E6-BCBA-4205-8582-E8CBBBC4667F}" srcOrd="2" destOrd="0" presId="urn:microsoft.com/office/officeart/2018/2/layout/IconVerticalSolidList"/>
    <dgm:cxn modelId="{832BE0C2-19FE-3247-B5F9-822D109A382F}" type="presParOf" srcId="{D3BDC8E6-BCBA-4205-8582-E8CBBBC4667F}" destId="{3918AD57-E28F-4DEB-9306-584DD5940065}" srcOrd="0" destOrd="0" presId="urn:microsoft.com/office/officeart/2018/2/layout/IconVerticalSolidList"/>
    <dgm:cxn modelId="{B9E78093-F5D0-884B-BF8C-63DED640D000}" type="presParOf" srcId="{D3BDC8E6-BCBA-4205-8582-E8CBBBC4667F}" destId="{934787D3-D766-43D3-949B-890C04CEFB0A}" srcOrd="1" destOrd="0" presId="urn:microsoft.com/office/officeart/2018/2/layout/IconVerticalSolidList"/>
    <dgm:cxn modelId="{85C1C56F-636E-5140-B269-B4F5E595F194}" type="presParOf" srcId="{D3BDC8E6-BCBA-4205-8582-E8CBBBC4667F}" destId="{4F00DFC1-FA8E-4A32-93A0-E53C3DD92522}" srcOrd="2" destOrd="0" presId="urn:microsoft.com/office/officeart/2018/2/layout/IconVerticalSolidList"/>
    <dgm:cxn modelId="{62DFCE99-FE75-3946-A261-54255CE1C4E5}" type="presParOf" srcId="{D3BDC8E6-BCBA-4205-8582-E8CBBBC4667F}" destId="{F6A60F90-5A69-4EEB-9BAB-3283675DEB51}" srcOrd="3" destOrd="0" presId="urn:microsoft.com/office/officeart/2018/2/layout/IconVerticalSolidList"/>
    <dgm:cxn modelId="{50C9BDFD-6BAD-1B43-8247-06DE42778337}" type="presParOf" srcId="{D3BDC8E6-BCBA-4205-8582-E8CBBBC4667F}" destId="{9CEF7166-B86E-4495-8185-90BA5D2CECA8}" srcOrd="4" destOrd="0" presId="urn:microsoft.com/office/officeart/2018/2/layout/IconVerticalSolidList"/>
    <dgm:cxn modelId="{26745AA4-015C-5449-9145-8F7AB3255018}" type="presParOf" srcId="{B5234E11-D68E-4487-9E25-5C48CC2C9A7F}" destId="{95813C3F-9402-4A57-A5AD-B47BEABFAB7A}" srcOrd="3" destOrd="0" presId="urn:microsoft.com/office/officeart/2018/2/layout/IconVerticalSolidList"/>
    <dgm:cxn modelId="{0D1C5E92-A210-9149-AE28-CFA39CD84DDB}" type="presParOf" srcId="{B5234E11-D68E-4487-9E25-5C48CC2C9A7F}" destId="{2AFEDEA0-620D-4409-970A-418407E162B6}" srcOrd="4" destOrd="0" presId="urn:microsoft.com/office/officeart/2018/2/layout/IconVerticalSolidList"/>
    <dgm:cxn modelId="{1F9E52C9-55C0-5947-993D-1F5DC13F07BE}" type="presParOf" srcId="{2AFEDEA0-620D-4409-970A-418407E162B6}" destId="{F266AD38-8231-4AF0-8FD7-446DF02AD559}" srcOrd="0" destOrd="0" presId="urn:microsoft.com/office/officeart/2018/2/layout/IconVerticalSolidList"/>
    <dgm:cxn modelId="{487B3219-318E-C445-BC38-47F9BA754E77}" type="presParOf" srcId="{2AFEDEA0-620D-4409-970A-418407E162B6}" destId="{C843471A-31BA-499C-9EF6-F37A2A5439AF}" srcOrd="1" destOrd="0" presId="urn:microsoft.com/office/officeart/2018/2/layout/IconVerticalSolidList"/>
    <dgm:cxn modelId="{24D45341-8DA8-8249-A2CA-4E8D00A06DE7}" type="presParOf" srcId="{2AFEDEA0-620D-4409-970A-418407E162B6}" destId="{4B068544-6650-41DF-BB80-A95C8616F79B}" srcOrd="2" destOrd="0" presId="urn:microsoft.com/office/officeart/2018/2/layout/IconVerticalSolidList"/>
    <dgm:cxn modelId="{9D042AE4-BFFA-1745-A86A-0AAA3B403727}" type="presParOf" srcId="{2AFEDEA0-620D-4409-970A-418407E162B6}" destId="{F27B95BF-33BB-4B03-84D6-3D74DE14EF24}"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5C91E6A-AF51-4D83-A636-99C004C8BC56}"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6A8B2584-CA03-4B57-932D-0A4A980DB2FA}">
      <dgm:prSet custT="1"/>
      <dgm:spPr/>
      <dgm:t>
        <a:bodyPr/>
        <a:lstStyle/>
        <a:p>
          <a:pPr algn="just"/>
          <a:r>
            <a:rPr lang="en-US" sz="1600" dirty="0">
              <a:latin typeface="Times New Roman" panose="02020603050405020304" pitchFamily="18" charset="0"/>
              <a:cs typeface="Times New Roman" panose="02020603050405020304" pitchFamily="18" charset="0"/>
            </a:rPr>
            <a:t>Ownership is reflected in common stock certificates, each designating the number of shares owned by its holder. </a:t>
          </a:r>
        </a:p>
      </dgm:t>
    </dgm:pt>
    <dgm:pt modelId="{9FBCDC79-82E0-4B16-BAC3-E62844AD31F0}" type="parTrans" cxnId="{8006BE6D-C7FF-4DE9-B567-79C572844432}">
      <dgm:prSet/>
      <dgm:spPr/>
      <dgm:t>
        <a:bodyPr/>
        <a:lstStyle/>
        <a:p>
          <a:pPr algn="just"/>
          <a:endParaRPr lang="en-US" sz="1800">
            <a:latin typeface="Times New Roman" panose="02020603050405020304" pitchFamily="18" charset="0"/>
            <a:cs typeface="Times New Roman" panose="02020603050405020304" pitchFamily="18" charset="0"/>
          </a:endParaRPr>
        </a:p>
      </dgm:t>
    </dgm:pt>
    <dgm:pt modelId="{22C0F4DC-DACF-4D01-AE6D-A111A471F93F}" type="sibTrans" cxnId="{8006BE6D-C7FF-4DE9-B567-79C572844432}">
      <dgm:prSet/>
      <dgm:spPr/>
      <dgm:t>
        <a:bodyPr/>
        <a:lstStyle/>
        <a:p>
          <a:pPr algn="just"/>
          <a:endParaRPr lang="en-US" sz="1800">
            <a:latin typeface="Times New Roman" panose="02020603050405020304" pitchFamily="18" charset="0"/>
            <a:cs typeface="Times New Roman" panose="02020603050405020304" pitchFamily="18" charset="0"/>
          </a:endParaRPr>
        </a:p>
      </dgm:t>
    </dgm:pt>
    <dgm:pt modelId="{01258827-C2A4-42CC-8558-D194DE03AA36}">
      <dgm:prSet custT="1"/>
      <dgm:spPr/>
      <dgm:t>
        <a:bodyPr/>
        <a:lstStyle/>
        <a:p>
          <a:pPr algn="just"/>
          <a:r>
            <a:rPr lang="en-US" sz="1600">
              <a:latin typeface="Times New Roman" panose="02020603050405020304" pitchFamily="18" charset="0"/>
              <a:cs typeface="Times New Roman" panose="02020603050405020304" pitchFamily="18" charset="0"/>
            </a:rPr>
            <a:t>The number of shares owned relative to the total number of shares outstanding determines the stockholder’s proportionate ownership in the business. Because the shares are transferable, ownership in a corporation may be changed by a shareholder simply remitting the shares to a new shareholder.</a:t>
          </a:r>
        </a:p>
      </dgm:t>
    </dgm:pt>
    <dgm:pt modelId="{41A9C393-B03F-426E-8E3C-127A4E7DAE02}" type="parTrans" cxnId="{AED7E60F-7492-48FE-8B8C-CB0D99461A89}">
      <dgm:prSet/>
      <dgm:spPr/>
      <dgm:t>
        <a:bodyPr/>
        <a:lstStyle/>
        <a:p>
          <a:pPr algn="just"/>
          <a:endParaRPr lang="en-US" sz="1800">
            <a:latin typeface="Times New Roman" panose="02020603050405020304" pitchFamily="18" charset="0"/>
            <a:cs typeface="Times New Roman" panose="02020603050405020304" pitchFamily="18" charset="0"/>
          </a:endParaRPr>
        </a:p>
      </dgm:t>
    </dgm:pt>
    <dgm:pt modelId="{B6DD4572-F8EC-431C-AB01-EB506B1AFD69}" type="sibTrans" cxnId="{AED7E60F-7492-48FE-8B8C-CB0D99461A89}">
      <dgm:prSet/>
      <dgm:spPr/>
      <dgm:t>
        <a:bodyPr/>
        <a:lstStyle/>
        <a:p>
          <a:pPr algn="just"/>
          <a:endParaRPr lang="en-US" sz="1800">
            <a:latin typeface="Times New Roman" panose="02020603050405020304" pitchFamily="18" charset="0"/>
            <a:cs typeface="Times New Roman" panose="02020603050405020304" pitchFamily="18" charset="0"/>
          </a:endParaRPr>
        </a:p>
      </dgm:t>
    </dgm:pt>
    <dgm:pt modelId="{210DE4CD-D68E-417E-AC9A-F93CA0B69988}">
      <dgm:prSet custT="1"/>
      <dgm:spPr/>
      <dgm:t>
        <a:bodyPr/>
        <a:lstStyle/>
        <a:p>
          <a:pPr algn="just"/>
          <a:r>
            <a:rPr lang="en-US" sz="1600">
              <a:latin typeface="Times New Roman" panose="02020603050405020304" pitchFamily="18" charset="0"/>
              <a:cs typeface="Times New Roman" panose="02020603050405020304" pitchFamily="18" charset="0"/>
            </a:rPr>
            <a:t>The shareholder’s liability is confined to the amount of the investment in the company, thereby preventing creditors from confiscating stockholders’ personal assets in settlement of unresolved claims. This is an extremely important advantage of a corporation.</a:t>
          </a:r>
        </a:p>
      </dgm:t>
    </dgm:pt>
    <dgm:pt modelId="{39A6F30C-8C7E-4376-94E9-84B70953AFDE}" type="parTrans" cxnId="{BFD813D4-C150-4BF0-B3FD-79429AA61BE9}">
      <dgm:prSet/>
      <dgm:spPr/>
      <dgm:t>
        <a:bodyPr/>
        <a:lstStyle/>
        <a:p>
          <a:pPr algn="just"/>
          <a:endParaRPr lang="en-US" sz="1800">
            <a:latin typeface="Times New Roman" panose="02020603050405020304" pitchFamily="18" charset="0"/>
            <a:cs typeface="Times New Roman" panose="02020603050405020304" pitchFamily="18" charset="0"/>
          </a:endParaRPr>
        </a:p>
      </dgm:t>
    </dgm:pt>
    <dgm:pt modelId="{008163A3-ADDC-4795-AD05-FE5F36B07583}" type="sibTrans" cxnId="{BFD813D4-C150-4BF0-B3FD-79429AA61BE9}">
      <dgm:prSet/>
      <dgm:spPr/>
      <dgm:t>
        <a:bodyPr/>
        <a:lstStyle/>
        <a:p>
          <a:pPr algn="just"/>
          <a:endParaRPr lang="en-US" sz="1800">
            <a:latin typeface="Times New Roman" panose="02020603050405020304" pitchFamily="18" charset="0"/>
            <a:cs typeface="Times New Roman" panose="02020603050405020304" pitchFamily="18" charset="0"/>
          </a:endParaRPr>
        </a:p>
      </dgm:t>
    </dgm:pt>
    <dgm:pt modelId="{678E2AEF-DACE-4B7D-B715-BB0AE432F731}">
      <dgm:prSet custT="1"/>
      <dgm:spPr/>
      <dgm:t>
        <a:bodyPr/>
        <a:lstStyle/>
        <a:p>
          <a:pPr algn="just"/>
          <a:r>
            <a:rPr lang="en-US" sz="1600">
              <a:latin typeface="Times New Roman" panose="02020603050405020304" pitchFamily="18" charset="0"/>
              <a:cs typeface="Times New Roman" panose="02020603050405020304" pitchFamily="18" charset="0"/>
            </a:rPr>
            <a:t>Finally, the life of a corporation is not dependent on the status of the investors. The death or withdrawal of an investor does not affect the continuity of the corporation. Its managers continue to run the corporation when stock is sold or when it is passed on through inheritance.</a:t>
          </a:r>
        </a:p>
      </dgm:t>
    </dgm:pt>
    <dgm:pt modelId="{29AE353E-622C-479C-A460-3844DF5F5550}" type="parTrans" cxnId="{A83A6B93-14C6-4302-8665-76F920AA3E68}">
      <dgm:prSet/>
      <dgm:spPr/>
      <dgm:t>
        <a:bodyPr/>
        <a:lstStyle/>
        <a:p>
          <a:pPr algn="just"/>
          <a:endParaRPr lang="en-US" sz="1800">
            <a:latin typeface="Times New Roman" panose="02020603050405020304" pitchFamily="18" charset="0"/>
            <a:cs typeface="Times New Roman" panose="02020603050405020304" pitchFamily="18" charset="0"/>
          </a:endParaRPr>
        </a:p>
      </dgm:t>
    </dgm:pt>
    <dgm:pt modelId="{9FCF6971-998D-48ED-9F6D-E70DF037368E}" type="sibTrans" cxnId="{A83A6B93-14C6-4302-8665-76F920AA3E68}">
      <dgm:prSet/>
      <dgm:spPr/>
      <dgm:t>
        <a:bodyPr/>
        <a:lstStyle/>
        <a:p>
          <a:pPr algn="just"/>
          <a:endParaRPr lang="en-US" sz="1800">
            <a:latin typeface="Times New Roman" panose="02020603050405020304" pitchFamily="18" charset="0"/>
            <a:cs typeface="Times New Roman" panose="02020603050405020304" pitchFamily="18" charset="0"/>
          </a:endParaRPr>
        </a:p>
      </dgm:t>
    </dgm:pt>
    <dgm:pt modelId="{62FF3BF7-CF22-4AD9-AC78-E805B6E38BAC}" type="pres">
      <dgm:prSet presAssocID="{B5C91E6A-AF51-4D83-A636-99C004C8BC56}" presName="root" presStyleCnt="0">
        <dgm:presLayoutVars>
          <dgm:dir/>
          <dgm:resizeHandles val="exact"/>
        </dgm:presLayoutVars>
      </dgm:prSet>
      <dgm:spPr/>
    </dgm:pt>
    <dgm:pt modelId="{8643A3FD-7693-49CF-9361-0D9F279F8729}" type="pres">
      <dgm:prSet presAssocID="{6A8B2584-CA03-4B57-932D-0A4A980DB2FA}" presName="compNode" presStyleCnt="0"/>
      <dgm:spPr/>
    </dgm:pt>
    <dgm:pt modelId="{CD68D948-67CB-4348-B30A-2C901D9C298E}" type="pres">
      <dgm:prSet presAssocID="{6A8B2584-CA03-4B57-932D-0A4A980DB2FA}" presName="bgRect" presStyleLbl="bgShp" presStyleIdx="0" presStyleCnt="4"/>
      <dgm:spPr/>
    </dgm:pt>
    <dgm:pt modelId="{43812651-1F2B-4C4B-AC36-C16D1BB7C94E}" type="pres">
      <dgm:prSet presAssocID="{6A8B2584-CA03-4B57-932D-0A4A980DB2FA}"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Yuan"/>
        </a:ext>
      </dgm:extLst>
    </dgm:pt>
    <dgm:pt modelId="{824C9EAB-E72E-4A13-AE8D-A33834818223}" type="pres">
      <dgm:prSet presAssocID="{6A8B2584-CA03-4B57-932D-0A4A980DB2FA}" presName="spaceRect" presStyleCnt="0"/>
      <dgm:spPr/>
    </dgm:pt>
    <dgm:pt modelId="{904B742E-437C-4D67-B08E-BFA277F6202A}" type="pres">
      <dgm:prSet presAssocID="{6A8B2584-CA03-4B57-932D-0A4A980DB2FA}" presName="parTx" presStyleLbl="revTx" presStyleIdx="0" presStyleCnt="4">
        <dgm:presLayoutVars>
          <dgm:chMax val="0"/>
          <dgm:chPref val="0"/>
        </dgm:presLayoutVars>
      </dgm:prSet>
      <dgm:spPr/>
    </dgm:pt>
    <dgm:pt modelId="{36C2B165-C095-4033-A409-116BCACF1004}" type="pres">
      <dgm:prSet presAssocID="{22C0F4DC-DACF-4D01-AE6D-A111A471F93F}" presName="sibTrans" presStyleCnt="0"/>
      <dgm:spPr/>
    </dgm:pt>
    <dgm:pt modelId="{5BA872F7-2DD7-44C3-8046-70EADF743198}" type="pres">
      <dgm:prSet presAssocID="{01258827-C2A4-42CC-8558-D194DE03AA36}" presName="compNode" presStyleCnt="0"/>
      <dgm:spPr/>
    </dgm:pt>
    <dgm:pt modelId="{06888907-6B70-42A4-A123-9FCE60B84CC7}" type="pres">
      <dgm:prSet presAssocID="{01258827-C2A4-42CC-8558-D194DE03AA36}" presName="bgRect" presStyleLbl="bgShp" presStyleIdx="1" presStyleCnt="4"/>
      <dgm:spPr/>
    </dgm:pt>
    <dgm:pt modelId="{9CEC6D3A-B3D4-4DE8-8447-E118170197EB}" type="pres">
      <dgm:prSet presAssocID="{01258827-C2A4-42CC-8558-D194DE03AA36}"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Upward trend"/>
        </a:ext>
      </dgm:extLst>
    </dgm:pt>
    <dgm:pt modelId="{C06EBF9D-1691-4569-9917-79B758D433CB}" type="pres">
      <dgm:prSet presAssocID="{01258827-C2A4-42CC-8558-D194DE03AA36}" presName="spaceRect" presStyleCnt="0"/>
      <dgm:spPr/>
    </dgm:pt>
    <dgm:pt modelId="{9DFCD900-55FE-475F-9614-6C71D2D831D7}" type="pres">
      <dgm:prSet presAssocID="{01258827-C2A4-42CC-8558-D194DE03AA36}" presName="parTx" presStyleLbl="revTx" presStyleIdx="1" presStyleCnt="4">
        <dgm:presLayoutVars>
          <dgm:chMax val="0"/>
          <dgm:chPref val="0"/>
        </dgm:presLayoutVars>
      </dgm:prSet>
      <dgm:spPr/>
    </dgm:pt>
    <dgm:pt modelId="{056972AC-66C5-4F9F-8CCA-D61DA21E7B23}" type="pres">
      <dgm:prSet presAssocID="{B6DD4572-F8EC-431C-AB01-EB506B1AFD69}" presName="sibTrans" presStyleCnt="0"/>
      <dgm:spPr/>
    </dgm:pt>
    <dgm:pt modelId="{D21E02D8-7B4C-4401-8960-AF172FE1A55D}" type="pres">
      <dgm:prSet presAssocID="{210DE4CD-D68E-417E-AC9A-F93CA0B69988}" presName="compNode" presStyleCnt="0"/>
      <dgm:spPr/>
    </dgm:pt>
    <dgm:pt modelId="{C0FF476F-6CC5-4432-863A-4A81E235D279}" type="pres">
      <dgm:prSet presAssocID="{210DE4CD-D68E-417E-AC9A-F93CA0B69988}" presName="bgRect" presStyleLbl="bgShp" presStyleIdx="2" presStyleCnt="4"/>
      <dgm:spPr/>
    </dgm:pt>
    <dgm:pt modelId="{CAD4E241-1670-4801-808A-E66C11B69D29}" type="pres">
      <dgm:prSet presAssocID="{210DE4CD-D68E-417E-AC9A-F93CA0B69988}"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Money"/>
        </a:ext>
      </dgm:extLst>
    </dgm:pt>
    <dgm:pt modelId="{2FCA057C-79E7-4542-8745-6642DC16B2A7}" type="pres">
      <dgm:prSet presAssocID="{210DE4CD-D68E-417E-AC9A-F93CA0B69988}" presName="spaceRect" presStyleCnt="0"/>
      <dgm:spPr/>
    </dgm:pt>
    <dgm:pt modelId="{C0E5CA52-7E20-466D-989D-C47B92B345D5}" type="pres">
      <dgm:prSet presAssocID="{210DE4CD-D68E-417E-AC9A-F93CA0B69988}" presName="parTx" presStyleLbl="revTx" presStyleIdx="2" presStyleCnt="4">
        <dgm:presLayoutVars>
          <dgm:chMax val="0"/>
          <dgm:chPref val="0"/>
        </dgm:presLayoutVars>
      </dgm:prSet>
      <dgm:spPr/>
    </dgm:pt>
    <dgm:pt modelId="{066F491B-4864-4555-8DDF-AD99F5C27AD2}" type="pres">
      <dgm:prSet presAssocID="{008163A3-ADDC-4795-AD05-FE5F36B07583}" presName="sibTrans" presStyleCnt="0"/>
      <dgm:spPr/>
    </dgm:pt>
    <dgm:pt modelId="{3D4C9819-7E24-41F4-9EB2-AC6981CD58D4}" type="pres">
      <dgm:prSet presAssocID="{678E2AEF-DACE-4B7D-B715-BB0AE432F731}" presName="compNode" presStyleCnt="0"/>
      <dgm:spPr/>
    </dgm:pt>
    <dgm:pt modelId="{DC86DC08-3F70-400B-9469-274326C2D112}" type="pres">
      <dgm:prSet presAssocID="{678E2AEF-DACE-4B7D-B715-BB0AE432F731}" presName="bgRect" presStyleLbl="bgShp" presStyleIdx="3" presStyleCnt="4"/>
      <dgm:spPr/>
    </dgm:pt>
    <dgm:pt modelId="{EEE0AFF0-BA1C-4ED6-BC25-57A91154D18A}" type="pres">
      <dgm:prSet presAssocID="{678E2AEF-DACE-4B7D-B715-BB0AE432F731}"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Dollar"/>
        </a:ext>
      </dgm:extLst>
    </dgm:pt>
    <dgm:pt modelId="{1730079D-EAF6-42C6-9A34-CD5405E8D732}" type="pres">
      <dgm:prSet presAssocID="{678E2AEF-DACE-4B7D-B715-BB0AE432F731}" presName="spaceRect" presStyleCnt="0"/>
      <dgm:spPr/>
    </dgm:pt>
    <dgm:pt modelId="{02482613-6D7E-4AEC-B762-CD27E47EF9A3}" type="pres">
      <dgm:prSet presAssocID="{678E2AEF-DACE-4B7D-B715-BB0AE432F731}" presName="parTx" presStyleLbl="revTx" presStyleIdx="3" presStyleCnt="4">
        <dgm:presLayoutVars>
          <dgm:chMax val="0"/>
          <dgm:chPref val="0"/>
        </dgm:presLayoutVars>
      </dgm:prSet>
      <dgm:spPr/>
    </dgm:pt>
  </dgm:ptLst>
  <dgm:cxnLst>
    <dgm:cxn modelId="{AED7E60F-7492-48FE-8B8C-CB0D99461A89}" srcId="{B5C91E6A-AF51-4D83-A636-99C004C8BC56}" destId="{01258827-C2A4-42CC-8558-D194DE03AA36}" srcOrd="1" destOrd="0" parTransId="{41A9C393-B03F-426E-8E3C-127A4E7DAE02}" sibTransId="{B6DD4572-F8EC-431C-AB01-EB506B1AFD69}"/>
    <dgm:cxn modelId="{D6F58F18-4D9E-4B30-B4B7-F580EE990DD9}" type="presOf" srcId="{678E2AEF-DACE-4B7D-B715-BB0AE432F731}" destId="{02482613-6D7E-4AEC-B762-CD27E47EF9A3}" srcOrd="0" destOrd="0" presId="urn:microsoft.com/office/officeart/2018/2/layout/IconVerticalSolidList"/>
    <dgm:cxn modelId="{DD237321-1E4A-4154-8458-3DBF6AE6B272}" type="presOf" srcId="{210DE4CD-D68E-417E-AC9A-F93CA0B69988}" destId="{C0E5CA52-7E20-466D-989D-C47B92B345D5}" srcOrd="0" destOrd="0" presId="urn:microsoft.com/office/officeart/2018/2/layout/IconVerticalSolidList"/>
    <dgm:cxn modelId="{DBFD2427-F08A-4DCA-BA54-7343BE9AE016}" type="presOf" srcId="{6A8B2584-CA03-4B57-932D-0A4A980DB2FA}" destId="{904B742E-437C-4D67-B08E-BFA277F6202A}" srcOrd="0" destOrd="0" presId="urn:microsoft.com/office/officeart/2018/2/layout/IconVerticalSolidList"/>
    <dgm:cxn modelId="{8006BE6D-C7FF-4DE9-B567-79C572844432}" srcId="{B5C91E6A-AF51-4D83-A636-99C004C8BC56}" destId="{6A8B2584-CA03-4B57-932D-0A4A980DB2FA}" srcOrd="0" destOrd="0" parTransId="{9FBCDC79-82E0-4B16-BAC3-E62844AD31F0}" sibTransId="{22C0F4DC-DACF-4D01-AE6D-A111A471F93F}"/>
    <dgm:cxn modelId="{A83A6B93-14C6-4302-8665-76F920AA3E68}" srcId="{B5C91E6A-AF51-4D83-A636-99C004C8BC56}" destId="{678E2AEF-DACE-4B7D-B715-BB0AE432F731}" srcOrd="3" destOrd="0" parTransId="{29AE353E-622C-479C-A460-3844DF5F5550}" sibTransId="{9FCF6971-998D-48ED-9F6D-E70DF037368E}"/>
    <dgm:cxn modelId="{03D508D1-3567-48A6-B810-A2944A3CFBD3}" type="presOf" srcId="{B5C91E6A-AF51-4D83-A636-99C004C8BC56}" destId="{62FF3BF7-CF22-4AD9-AC78-E805B6E38BAC}" srcOrd="0" destOrd="0" presId="urn:microsoft.com/office/officeart/2018/2/layout/IconVerticalSolidList"/>
    <dgm:cxn modelId="{BFD813D4-C150-4BF0-B3FD-79429AA61BE9}" srcId="{B5C91E6A-AF51-4D83-A636-99C004C8BC56}" destId="{210DE4CD-D68E-417E-AC9A-F93CA0B69988}" srcOrd="2" destOrd="0" parTransId="{39A6F30C-8C7E-4376-94E9-84B70953AFDE}" sibTransId="{008163A3-ADDC-4795-AD05-FE5F36B07583}"/>
    <dgm:cxn modelId="{15C334EB-9A5A-4604-859D-B082EF70A189}" type="presOf" srcId="{01258827-C2A4-42CC-8558-D194DE03AA36}" destId="{9DFCD900-55FE-475F-9614-6C71D2D831D7}" srcOrd="0" destOrd="0" presId="urn:microsoft.com/office/officeart/2018/2/layout/IconVerticalSolidList"/>
    <dgm:cxn modelId="{EEAAAC3A-2B19-4921-A2D9-AEF0D2F32200}" type="presParOf" srcId="{62FF3BF7-CF22-4AD9-AC78-E805B6E38BAC}" destId="{8643A3FD-7693-49CF-9361-0D9F279F8729}" srcOrd="0" destOrd="0" presId="urn:microsoft.com/office/officeart/2018/2/layout/IconVerticalSolidList"/>
    <dgm:cxn modelId="{3E7F6199-DAF6-4346-B60D-6035A6197CD1}" type="presParOf" srcId="{8643A3FD-7693-49CF-9361-0D9F279F8729}" destId="{CD68D948-67CB-4348-B30A-2C901D9C298E}" srcOrd="0" destOrd="0" presId="urn:microsoft.com/office/officeart/2018/2/layout/IconVerticalSolidList"/>
    <dgm:cxn modelId="{59E50519-B8A7-41AC-B5D2-A9AEF1444C0F}" type="presParOf" srcId="{8643A3FD-7693-49CF-9361-0D9F279F8729}" destId="{43812651-1F2B-4C4B-AC36-C16D1BB7C94E}" srcOrd="1" destOrd="0" presId="urn:microsoft.com/office/officeart/2018/2/layout/IconVerticalSolidList"/>
    <dgm:cxn modelId="{66D4FECA-B227-4BA9-8FDD-5446844D0481}" type="presParOf" srcId="{8643A3FD-7693-49CF-9361-0D9F279F8729}" destId="{824C9EAB-E72E-4A13-AE8D-A33834818223}" srcOrd="2" destOrd="0" presId="urn:microsoft.com/office/officeart/2018/2/layout/IconVerticalSolidList"/>
    <dgm:cxn modelId="{4A2DE2AA-355D-48FD-A67C-E1DBB0EA03BF}" type="presParOf" srcId="{8643A3FD-7693-49CF-9361-0D9F279F8729}" destId="{904B742E-437C-4D67-B08E-BFA277F6202A}" srcOrd="3" destOrd="0" presId="urn:microsoft.com/office/officeart/2018/2/layout/IconVerticalSolidList"/>
    <dgm:cxn modelId="{0B0A6C5B-4C42-4C7D-A19A-3D5187F766A5}" type="presParOf" srcId="{62FF3BF7-CF22-4AD9-AC78-E805B6E38BAC}" destId="{36C2B165-C095-4033-A409-116BCACF1004}" srcOrd="1" destOrd="0" presId="urn:microsoft.com/office/officeart/2018/2/layout/IconVerticalSolidList"/>
    <dgm:cxn modelId="{160E1752-C78E-40E9-8B84-FCDB17B7CCA0}" type="presParOf" srcId="{62FF3BF7-CF22-4AD9-AC78-E805B6E38BAC}" destId="{5BA872F7-2DD7-44C3-8046-70EADF743198}" srcOrd="2" destOrd="0" presId="urn:microsoft.com/office/officeart/2018/2/layout/IconVerticalSolidList"/>
    <dgm:cxn modelId="{F9C4D9FA-E27F-4021-BECF-162C92FCE1DC}" type="presParOf" srcId="{5BA872F7-2DD7-44C3-8046-70EADF743198}" destId="{06888907-6B70-42A4-A123-9FCE60B84CC7}" srcOrd="0" destOrd="0" presId="urn:microsoft.com/office/officeart/2018/2/layout/IconVerticalSolidList"/>
    <dgm:cxn modelId="{102832CA-AAC5-4AB8-96AB-7BC5CB9CF403}" type="presParOf" srcId="{5BA872F7-2DD7-44C3-8046-70EADF743198}" destId="{9CEC6D3A-B3D4-4DE8-8447-E118170197EB}" srcOrd="1" destOrd="0" presId="urn:microsoft.com/office/officeart/2018/2/layout/IconVerticalSolidList"/>
    <dgm:cxn modelId="{65AC5A99-EDCD-4C2E-807F-783429E6F306}" type="presParOf" srcId="{5BA872F7-2DD7-44C3-8046-70EADF743198}" destId="{C06EBF9D-1691-4569-9917-79B758D433CB}" srcOrd="2" destOrd="0" presId="urn:microsoft.com/office/officeart/2018/2/layout/IconVerticalSolidList"/>
    <dgm:cxn modelId="{10C200AC-8680-426F-A0BD-2FB69914C9D9}" type="presParOf" srcId="{5BA872F7-2DD7-44C3-8046-70EADF743198}" destId="{9DFCD900-55FE-475F-9614-6C71D2D831D7}" srcOrd="3" destOrd="0" presId="urn:microsoft.com/office/officeart/2018/2/layout/IconVerticalSolidList"/>
    <dgm:cxn modelId="{B559BB8B-7A77-4505-939C-FD47558CDFE9}" type="presParOf" srcId="{62FF3BF7-CF22-4AD9-AC78-E805B6E38BAC}" destId="{056972AC-66C5-4F9F-8CCA-D61DA21E7B23}" srcOrd="3" destOrd="0" presId="urn:microsoft.com/office/officeart/2018/2/layout/IconVerticalSolidList"/>
    <dgm:cxn modelId="{BB844D19-E935-4F19-9FB9-FEFD3520D102}" type="presParOf" srcId="{62FF3BF7-CF22-4AD9-AC78-E805B6E38BAC}" destId="{D21E02D8-7B4C-4401-8960-AF172FE1A55D}" srcOrd="4" destOrd="0" presId="urn:microsoft.com/office/officeart/2018/2/layout/IconVerticalSolidList"/>
    <dgm:cxn modelId="{471DE3B7-4FDD-44B1-BABE-63C30CEA6949}" type="presParOf" srcId="{D21E02D8-7B4C-4401-8960-AF172FE1A55D}" destId="{C0FF476F-6CC5-4432-863A-4A81E235D279}" srcOrd="0" destOrd="0" presId="urn:microsoft.com/office/officeart/2018/2/layout/IconVerticalSolidList"/>
    <dgm:cxn modelId="{480A1EBC-899E-4FF7-9C46-2A18FD8BD73F}" type="presParOf" srcId="{D21E02D8-7B4C-4401-8960-AF172FE1A55D}" destId="{CAD4E241-1670-4801-808A-E66C11B69D29}" srcOrd="1" destOrd="0" presId="urn:microsoft.com/office/officeart/2018/2/layout/IconVerticalSolidList"/>
    <dgm:cxn modelId="{F5635F73-C6E1-417A-A865-9625C1C88D5A}" type="presParOf" srcId="{D21E02D8-7B4C-4401-8960-AF172FE1A55D}" destId="{2FCA057C-79E7-4542-8745-6642DC16B2A7}" srcOrd="2" destOrd="0" presId="urn:microsoft.com/office/officeart/2018/2/layout/IconVerticalSolidList"/>
    <dgm:cxn modelId="{CA2FFDDD-B974-49BF-814E-69FEC07EEAF8}" type="presParOf" srcId="{D21E02D8-7B4C-4401-8960-AF172FE1A55D}" destId="{C0E5CA52-7E20-466D-989D-C47B92B345D5}" srcOrd="3" destOrd="0" presId="urn:microsoft.com/office/officeart/2018/2/layout/IconVerticalSolidList"/>
    <dgm:cxn modelId="{8A2BC47A-BF3F-4B6A-A18E-F46DBAB35661}" type="presParOf" srcId="{62FF3BF7-CF22-4AD9-AC78-E805B6E38BAC}" destId="{066F491B-4864-4555-8DDF-AD99F5C27AD2}" srcOrd="5" destOrd="0" presId="urn:microsoft.com/office/officeart/2018/2/layout/IconVerticalSolidList"/>
    <dgm:cxn modelId="{1982AD41-3D05-47AC-8A1A-5D071466943D}" type="presParOf" srcId="{62FF3BF7-CF22-4AD9-AC78-E805B6E38BAC}" destId="{3D4C9819-7E24-41F4-9EB2-AC6981CD58D4}" srcOrd="6" destOrd="0" presId="urn:microsoft.com/office/officeart/2018/2/layout/IconVerticalSolidList"/>
    <dgm:cxn modelId="{CEFAE2D8-84C7-4030-BFC0-5D7D12923334}" type="presParOf" srcId="{3D4C9819-7E24-41F4-9EB2-AC6981CD58D4}" destId="{DC86DC08-3F70-400B-9469-274326C2D112}" srcOrd="0" destOrd="0" presId="urn:microsoft.com/office/officeart/2018/2/layout/IconVerticalSolidList"/>
    <dgm:cxn modelId="{31FCA5DC-F571-4935-BA48-ECF5C720AD10}" type="presParOf" srcId="{3D4C9819-7E24-41F4-9EB2-AC6981CD58D4}" destId="{EEE0AFF0-BA1C-4ED6-BC25-57A91154D18A}" srcOrd="1" destOrd="0" presId="urn:microsoft.com/office/officeart/2018/2/layout/IconVerticalSolidList"/>
    <dgm:cxn modelId="{B629159C-8BF8-4087-92A8-3E132E1A9A1B}" type="presParOf" srcId="{3D4C9819-7E24-41F4-9EB2-AC6981CD58D4}" destId="{1730079D-EAF6-42C6-9A34-CD5405E8D732}" srcOrd="2" destOrd="0" presId="urn:microsoft.com/office/officeart/2018/2/layout/IconVerticalSolidList"/>
    <dgm:cxn modelId="{0BA4F647-2A9A-4D46-B71B-DB9EE6E1D4DA}" type="presParOf" srcId="{3D4C9819-7E24-41F4-9EB2-AC6981CD58D4}" destId="{02482613-6D7E-4AEC-B762-CD27E47EF9A3}"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9C9627E7-A82C-40BE-B9F5-E1BA8D0F1BC7}"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AD3221B1-7802-4DB7-B276-872934D99F9B}">
      <dgm:prSet/>
      <dgm:spPr/>
      <dgm:t>
        <a:bodyPr/>
        <a:lstStyle/>
        <a:p>
          <a:pPr algn="just"/>
          <a:r>
            <a:rPr lang="en-US" dirty="0"/>
            <a:t>Investors react to poor investment or dividend decisions by causing the total value of the firm’s stock to fall, and they react to good decisions by pushing up the price of the stock. </a:t>
          </a:r>
        </a:p>
      </dgm:t>
    </dgm:pt>
    <dgm:pt modelId="{24F87FCA-D799-4706-AA41-0A077036EB28}" type="parTrans" cxnId="{58312E63-EA27-4352-A3A6-939464DF7D29}">
      <dgm:prSet/>
      <dgm:spPr/>
      <dgm:t>
        <a:bodyPr/>
        <a:lstStyle/>
        <a:p>
          <a:pPr algn="just"/>
          <a:endParaRPr lang="en-US"/>
        </a:p>
      </dgm:t>
    </dgm:pt>
    <dgm:pt modelId="{2F1C41E0-E023-4CEB-A7B6-3B9287D700C6}" type="sibTrans" cxnId="{58312E63-EA27-4352-A3A6-939464DF7D29}">
      <dgm:prSet/>
      <dgm:spPr/>
      <dgm:t>
        <a:bodyPr/>
        <a:lstStyle/>
        <a:p>
          <a:pPr algn="just"/>
          <a:endParaRPr lang="en-US"/>
        </a:p>
      </dgm:t>
    </dgm:pt>
    <dgm:pt modelId="{3864B818-031D-4687-A0E7-3F96B106504C}">
      <dgm:prSet/>
      <dgm:spPr/>
      <dgm:t>
        <a:bodyPr/>
        <a:lstStyle/>
        <a:p>
          <a:pPr algn="just"/>
          <a:r>
            <a:rPr lang="en-US"/>
            <a:t>Obviously, there are some </a:t>
          </a:r>
          <a:r>
            <a:rPr lang="en-US" b="1"/>
            <a:t>serious practical problems in using changes in the firm’s stock to evaluate financial decisions</a:t>
          </a:r>
          <a:r>
            <a:rPr lang="en-US"/>
            <a:t>.  </a:t>
          </a:r>
        </a:p>
      </dgm:t>
    </dgm:pt>
    <dgm:pt modelId="{9532791A-9D6A-461A-A585-1EB06BC143CD}" type="parTrans" cxnId="{3CC71688-185B-4F6D-A654-C75C67F0C0B7}">
      <dgm:prSet/>
      <dgm:spPr/>
      <dgm:t>
        <a:bodyPr/>
        <a:lstStyle/>
        <a:p>
          <a:pPr algn="just"/>
          <a:endParaRPr lang="en-US"/>
        </a:p>
      </dgm:t>
    </dgm:pt>
    <dgm:pt modelId="{7265235B-D170-4F5D-A494-95E4814D15C8}" type="sibTrans" cxnId="{3CC71688-185B-4F6D-A654-C75C67F0C0B7}">
      <dgm:prSet/>
      <dgm:spPr/>
      <dgm:t>
        <a:bodyPr/>
        <a:lstStyle/>
        <a:p>
          <a:pPr algn="just"/>
          <a:endParaRPr lang="en-US"/>
        </a:p>
      </dgm:t>
    </dgm:pt>
    <dgm:pt modelId="{8CBB7441-0C81-412D-9E5F-8530C07701B5}">
      <dgm:prSet/>
      <dgm:spPr/>
      <dgm:t>
        <a:bodyPr/>
        <a:lstStyle/>
        <a:p>
          <a:pPr algn="just"/>
          <a:r>
            <a:rPr lang="en-US">
              <a:solidFill>
                <a:schemeClr val="bg1"/>
              </a:solidFill>
            </a:rPr>
            <a:t>Many things affect stock prices; to attempt to identify a reaction to a particular financial decision would simply be impossible, but fortunately that is unnecessary. </a:t>
          </a:r>
        </a:p>
      </dgm:t>
    </dgm:pt>
    <dgm:pt modelId="{7C1FDAA6-6216-4779-8007-DF634EBB9CE6}" type="parTrans" cxnId="{D21BA5D4-EB16-479C-8AC0-23F46847E97C}">
      <dgm:prSet/>
      <dgm:spPr/>
      <dgm:t>
        <a:bodyPr/>
        <a:lstStyle/>
        <a:p>
          <a:pPr algn="just"/>
          <a:endParaRPr lang="en-US"/>
        </a:p>
      </dgm:t>
    </dgm:pt>
    <dgm:pt modelId="{5D3EA8E9-6941-426D-B009-59D03ABA60C6}" type="sibTrans" cxnId="{D21BA5D4-EB16-479C-8AC0-23F46847E97C}">
      <dgm:prSet/>
      <dgm:spPr/>
      <dgm:t>
        <a:bodyPr/>
        <a:lstStyle/>
        <a:p>
          <a:pPr algn="just"/>
          <a:endParaRPr lang="en-US"/>
        </a:p>
      </dgm:t>
    </dgm:pt>
    <dgm:pt modelId="{7AB56300-161F-44AE-B303-24CA141E0FC6}">
      <dgm:prSet/>
      <dgm:spPr/>
      <dgm:t>
        <a:bodyPr/>
        <a:lstStyle/>
        <a:p>
          <a:pPr algn="just"/>
          <a:r>
            <a:rPr lang="en-US" dirty="0">
              <a:solidFill>
                <a:schemeClr val="bg1"/>
              </a:solidFill>
            </a:rPr>
            <a:t>To employ this goal, we need not consider every stock price change to be a market interpretation of the worth of our decisions. Other factors, such as changes in the economy, also affect stock prices. </a:t>
          </a:r>
        </a:p>
      </dgm:t>
    </dgm:pt>
    <dgm:pt modelId="{980638C1-9F9C-469F-8264-F845A4E9DCEA}" type="parTrans" cxnId="{B15A5C9E-5961-411B-B695-B328BF680F8E}">
      <dgm:prSet/>
      <dgm:spPr/>
      <dgm:t>
        <a:bodyPr/>
        <a:lstStyle/>
        <a:p>
          <a:pPr algn="just"/>
          <a:endParaRPr lang="en-US"/>
        </a:p>
      </dgm:t>
    </dgm:pt>
    <dgm:pt modelId="{5E0BE341-3BFF-4D69-AA57-40A96E5D1592}" type="sibTrans" cxnId="{B15A5C9E-5961-411B-B695-B328BF680F8E}">
      <dgm:prSet/>
      <dgm:spPr/>
      <dgm:t>
        <a:bodyPr/>
        <a:lstStyle/>
        <a:p>
          <a:pPr algn="just"/>
          <a:endParaRPr lang="en-US"/>
        </a:p>
      </dgm:t>
    </dgm:pt>
    <dgm:pt modelId="{C51E2C9F-E43F-40CC-9700-4B12E247C792}">
      <dgm:prSet/>
      <dgm:spPr/>
      <dgm:t>
        <a:bodyPr/>
        <a:lstStyle/>
        <a:p>
          <a:pPr algn="just"/>
          <a:r>
            <a:rPr lang="en-US"/>
            <a:t>Accordingly, what we do focus on is the effect that our decision should have on the stock price if everything else were held constant. </a:t>
          </a:r>
        </a:p>
      </dgm:t>
    </dgm:pt>
    <dgm:pt modelId="{BE1552F2-F514-49C0-88BC-9141FF9F2AA2}" type="parTrans" cxnId="{A3B4334E-CF5E-43FF-A1A4-A1C91AED897D}">
      <dgm:prSet/>
      <dgm:spPr/>
      <dgm:t>
        <a:bodyPr/>
        <a:lstStyle/>
        <a:p>
          <a:pPr algn="just"/>
          <a:endParaRPr lang="en-US"/>
        </a:p>
      </dgm:t>
    </dgm:pt>
    <dgm:pt modelId="{061EBE33-FC16-47F4-B2A5-918DF7782F91}" type="sibTrans" cxnId="{A3B4334E-CF5E-43FF-A1A4-A1C91AED897D}">
      <dgm:prSet/>
      <dgm:spPr/>
      <dgm:t>
        <a:bodyPr/>
        <a:lstStyle/>
        <a:p>
          <a:pPr algn="just"/>
          <a:endParaRPr lang="en-US"/>
        </a:p>
      </dgm:t>
    </dgm:pt>
    <dgm:pt modelId="{46D2316F-00FB-43B1-AD7E-EEF09EBACC60}">
      <dgm:prSet/>
      <dgm:spPr/>
      <dgm:t>
        <a:bodyPr/>
        <a:lstStyle/>
        <a:p>
          <a:pPr algn="just"/>
          <a:r>
            <a:rPr lang="en-US" b="1"/>
            <a:t>The market price of the firm’s stock reflects the value of the firm as seen by its owners and takes into account the complexities and complications of the real-world risk. </a:t>
          </a:r>
          <a:endParaRPr lang="en-US"/>
        </a:p>
      </dgm:t>
    </dgm:pt>
    <dgm:pt modelId="{19021438-99C2-4093-8989-6907C355E28F}" type="parTrans" cxnId="{CC30C220-C31E-4319-91C5-7836B2A93D07}">
      <dgm:prSet/>
      <dgm:spPr/>
      <dgm:t>
        <a:bodyPr/>
        <a:lstStyle/>
        <a:p>
          <a:pPr algn="just"/>
          <a:endParaRPr lang="en-US"/>
        </a:p>
      </dgm:t>
    </dgm:pt>
    <dgm:pt modelId="{C725F1D4-7D4E-41FF-97A6-17A3354DBFB1}" type="sibTrans" cxnId="{CC30C220-C31E-4319-91C5-7836B2A93D07}">
      <dgm:prSet/>
      <dgm:spPr/>
      <dgm:t>
        <a:bodyPr/>
        <a:lstStyle/>
        <a:p>
          <a:pPr algn="just"/>
          <a:endParaRPr lang="en-US"/>
        </a:p>
      </dgm:t>
    </dgm:pt>
    <dgm:pt modelId="{B7620C9F-53B3-1A43-8170-82B29F32DD78}" type="pres">
      <dgm:prSet presAssocID="{9C9627E7-A82C-40BE-B9F5-E1BA8D0F1BC7}" presName="linear" presStyleCnt="0">
        <dgm:presLayoutVars>
          <dgm:animLvl val="lvl"/>
          <dgm:resizeHandles val="exact"/>
        </dgm:presLayoutVars>
      </dgm:prSet>
      <dgm:spPr/>
    </dgm:pt>
    <dgm:pt modelId="{6CB076C0-F162-0D41-8C82-33B072451858}" type="pres">
      <dgm:prSet presAssocID="{AD3221B1-7802-4DB7-B276-872934D99F9B}" presName="parentText" presStyleLbl="node1" presStyleIdx="0" presStyleCnt="4">
        <dgm:presLayoutVars>
          <dgm:chMax val="0"/>
          <dgm:bulletEnabled val="1"/>
        </dgm:presLayoutVars>
      </dgm:prSet>
      <dgm:spPr/>
    </dgm:pt>
    <dgm:pt modelId="{463BFE5C-1F4D-7A4A-A421-2A90D93C18FC}" type="pres">
      <dgm:prSet presAssocID="{2F1C41E0-E023-4CEB-A7B6-3B9287D700C6}" presName="spacer" presStyleCnt="0"/>
      <dgm:spPr/>
    </dgm:pt>
    <dgm:pt modelId="{964C31C1-5341-334D-B477-EFE4489BE27E}" type="pres">
      <dgm:prSet presAssocID="{3864B818-031D-4687-A0E7-3F96B106504C}" presName="parentText" presStyleLbl="node1" presStyleIdx="1" presStyleCnt="4">
        <dgm:presLayoutVars>
          <dgm:chMax val="0"/>
          <dgm:bulletEnabled val="1"/>
        </dgm:presLayoutVars>
      </dgm:prSet>
      <dgm:spPr/>
    </dgm:pt>
    <dgm:pt modelId="{531038AA-5F84-5C45-BD57-AAFB3F8C3DBF}" type="pres">
      <dgm:prSet presAssocID="{3864B818-031D-4687-A0E7-3F96B106504C}" presName="childText" presStyleLbl="revTx" presStyleIdx="0" presStyleCnt="1">
        <dgm:presLayoutVars>
          <dgm:bulletEnabled val="1"/>
        </dgm:presLayoutVars>
      </dgm:prSet>
      <dgm:spPr/>
    </dgm:pt>
    <dgm:pt modelId="{205B0CBB-9C4A-B84D-BF19-4F77A8AE2064}" type="pres">
      <dgm:prSet presAssocID="{C51E2C9F-E43F-40CC-9700-4B12E247C792}" presName="parentText" presStyleLbl="node1" presStyleIdx="2" presStyleCnt="4">
        <dgm:presLayoutVars>
          <dgm:chMax val="0"/>
          <dgm:bulletEnabled val="1"/>
        </dgm:presLayoutVars>
      </dgm:prSet>
      <dgm:spPr/>
    </dgm:pt>
    <dgm:pt modelId="{F68CE0C9-610A-5C47-83B7-BA3E91FBB282}" type="pres">
      <dgm:prSet presAssocID="{061EBE33-FC16-47F4-B2A5-918DF7782F91}" presName="spacer" presStyleCnt="0"/>
      <dgm:spPr/>
    </dgm:pt>
    <dgm:pt modelId="{DB1C5C3D-84B2-8E45-ABC4-E0FF12782AAE}" type="pres">
      <dgm:prSet presAssocID="{46D2316F-00FB-43B1-AD7E-EEF09EBACC60}" presName="parentText" presStyleLbl="node1" presStyleIdx="3" presStyleCnt="4">
        <dgm:presLayoutVars>
          <dgm:chMax val="0"/>
          <dgm:bulletEnabled val="1"/>
        </dgm:presLayoutVars>
      </dgm:prSet>
      <dgm:spPr/>
    </dgm:pt>
  </dgm:ptLst>
  <dgm:cxnLst>
    <dgm:cxn modelId="{CC30C220-C31E-4319-91C5-7836B2A93D07}" srcId="{9C9627E7-A82C-40BE-B9F5-E1BA8D0F1BC7}" destId="{46D2316F-00FB-43B1-AD7E-EEF09EBACC60}" srcOrd="3" destOrd="0" parTransId="{19021438-99C2-4093-8989-6907C355E28F}" sibTransId="{C725F1D4-7D4E-41FF-97A6-17A3354DBFB1}"/>
    <dgm:cxn modelId="{A3B4334E-CF5E-43FF-A1A4-A1C91AED897D}" srcId="{9C9627E7-A82C-40BE-B9F5-E1BA8D0F1BC7}" destId="{C51E2C9F-E43F-40CC-9700-4B12E247C792}" srcOrd="2" destOrd="0" parTransId="{BE1552F2-F514-49C0-88BC-9141FF9F2AA2}" sibTransId="{061EBE33-FC16-47F4-B2A5-918DF7782F91}"/>
    <dgm:cxn modelId="{58312E63-EA27-4352-A3A6-939464DF7D29}" srcId="{9C9627E7-A82C-40BE-B9F5-E1BA8D0F1BC7}" destId="{AD3221B1-7802-4DB7-B276-872934D99F9B}" srcOrd="0" destOrd="0" parTransId="{24F87FCA-D799-4706-AA41-0A077036EB28}" sibTransId="{2F1C41E0-E023-4CEB-A7B6-3B9287D700C6}"/>
    <dgm:cxn modelId="{786A7B78-8041-984C-A469-D7D11E7A83D4}" type="presOf" srcId="{7AB56300-161F-44AE-B303-24CA141E0FC6}" destId="{531038AA-5F84-5C45-BD57-AAFB3F8C3DBF}" srcOrd="0" destOrd="1" presId="urn:microsoft.com/office/officeart/2005/8/layout/vList2"/>
    <dgm:cxn modelId="{2FA72385-EDBB-FA4F-B59A-80F75B9B0E8D}" type="presOf" srcId="{3864B818-031D-4687-A0E7-3F96B106504C}" destId="{964C31C1-5341-334D-B477-EFE4489BE27E}" srcOrd="0" destOrd="0" presId="urn:microsoft.com/office/officeart/2005/8/layout/vList2"/>
    <dgm:cxn modelId="{3CC71688-185B-4F6D-A654-C75C67F0C0B7}" srcId="{9C9627E7-A82C-40BE-B9F5-E1BA8D0F1BC7}" destId="{3864B818-031D-4687-A0E7-3F96B106504C}" srcOrd="1" destOrd="0" parTransId="{9532791A-9D6A-461A-A585-1EB06BC143CD}" sibTransId="{7265235B-D170-4F5D-A494-95E4814D15C8}"/>
    <dgm:cxn modelId="{EF103394-ABC8-F14B-91BA-39216F8D017B}" type="presOf" srcId="{AD3221B1-7802-4DB7-B276-872934D99F9B}" destId="{6CB076C0-F162-0D41-8C82-33B072451858}" srcOrd="0" destOrd="0" presId="urn:microsoft.com/office/officeart/2005/8/layout/vList2"/>
    <dgm:cxn modelId="{28D6D69C-06E6-A64F-8799-02D282DDAE07}" type="presOf" srcId="{C51E2C9F-E43F-40CC-9700-4B12E247C792}" destId="{205B0CBB-9C4A-B84D-BF19-4F77A8AE2064}" srcOrd="0" destOrd="0" presId="urn:microsoft.com/office/officeart/2005/8/layout/vList2"/>
    <dgm:cxn modelId="{B15A5C9E-5961-411B-B695-B328BF680F8E}" srcId="{3864B818-031D-4687-A0E7-3F96B106504C}" destId="{7AB56300-161F-44AE-B303-24CA141E0FC6}" srcOrd="1" destOrd="0" parTransId="{980638C1-9F9C-469F-8264-F845A4E9DCEA}" sibTransId="{5E0BE341-3BFF-4D69-AA57-40A96E5D1592}"/>
    <dgm:cxn modelId="{C767EEA0-188F-EA42-BA20-5C86CE0F754D}" type="presOf" srcId="{9C9627E7-A82C-40BE-B9F5-E1BA8D0F1BC7}" destId="{B7620C9F-53B3-1A43-8170-82B29F32DD78}" srcOrd="0" destOrd="0" presId="urn:microsoft.com/office/officeart/2005/8/layout/vList2"/>
    <dgm:cxn modelId="{D21BA5D4-EB16-479C-8AC0-23F46847E97C}" srcId="{3864B818-031D-4687-A0E7-3F96B106504C}" destId="{8CBB7441-0C81-412D-9E5F-8530C07701B5}" srcOrd="0" destOrd="0" parTransId="{7C1FDAA6-6216-4779-8007-DF634EBB9CE6}" sibTransId="{5D3EA8E9-6941-426D-B009-59D03ABA60C6}"/>
    <dgm:cxn modelId="{1C537DD7-8A77-1B42-B711-F6CD2BEC0840}" type="presOf" srcId="{46D2316F-00FB-43B1-AD7E-EEF09EBACC60}" destId="{DB1C5C3D-84B2-8E45-ABC4-E0FF12782AAE}" srcOrd="0" destOrd="0" presId="urn:microsoft.com/office/officeart/2005/8/layout/vList2"/>
    <dgm:cxn modelId="{F4BC28F9-47F7-9B4E-B8FA-5B14F73BBA15}" type="presOf" srcId="{8CBB7441-0C81-412D-9E5F-8530C07701B5}" destId="{531038AA-5F84-5C45-BD57-AAFB3F8C3DBF}" srcOrd="0" destOrd="0" presId="urn:microsoft.com/office/officeart/2005/8/layout/vList2"/>
    <dgm:cxn modelId="{2E662034-943B-8543-B531-A9BC8BEF06A8}" type="presParOf" srcId="{B7620C9F-53B3-1A43-8170-82B29F32DD78}" destId="{6CB076C0-F162-0D41-8C82-33B072451858}" srcOrd="0" destOrd="0" presId="urn:microsoft.com/office/officeart/2005/8/layout/vList2"/>
    <dgm:cxn modelId="{033E008D-1656-874C-BC45-73E5C80197E8}" type="presParOf" srcId="{B7620C9F-53B3-1A43-8170-82B29F32DD78}" destId="{463BFE5C-1F4D-7A4A-A421-2A90D93C18FC}" srcOrd="1" destOrd="0" presId="urn:microsoft.com/office/officeart/2005/8/layout/vList2"/>
    <dgm:cxn modelId="{9CCFAA1F-46D6-0D4E-859C-2ABDD12EF9EB}" type="presParOf" srcId="{B7620C9F-53B3-1A43-8170-82B29F32DD78}" destId="{964C31C1-5341-334D-B477-EFE4489BE27E}" srcOrd="2" destOrd="0" presId="urn:microsoft.com/office/officeart/2005/8/layout/vList2"/>
    <dgm:cxn modelId="{7CDB90C5-078E-3340-9D87-BB80C57970E4}" type="presParOf" srcId="{B7620C9F-53B3-1A43-8170-82B29F32DD78}" destId="{531038AA-5F84-5C45-BD57-AAFB3F8C3DBF}" srcOrd="3" destOrd="0" presId="urn:microsoft.com/office/officeart/2005/8/layout/vList2"/>
    <dgm:cxn modelId="{43CDACF0-4796-3148-8701-5DE1DBCD7958}" type="presParOf" srcId="{B7620C9F-53B3-1A43-8170-82B29F32DD78}" destId="{205B0CBB-9C4A-B84D-BF19-4F77A8AE2064}" srcOrd="4" destOrd="0" presId="urn:microsoft.com/office/officeart/2005/8/layout/vList2"/>
    <dgm:cxn modelId="{67CC7A86-C8D2-9948-8296-A877388AFDB6}" type="presParOf" srcId="{B7620C9F-53B3-1A43-8170-82B29F32DD78}" destId="{F68CE0C9-610A-5C47-83B7-BA3E91FBB282}" srcOrd="5" destOrd="0" presId="urn:microsoft.com/office/officeart/2005/8/layout/vList2"/>
    <dgm:cxn modelId="{56196351-30AB-4A4A-A406-0E9655E45338}" type="presParOf" srcId="{B7620C9F-53B3-1A43-8170-82B29F32DD78}" destId="{DB1C5C3D-84B2-8E45-ABC4-E0FF12782AAE}"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8B68F3-02F1-BF49-8053-AA1CE8599FEB}">
      <dsp:nvSpPr>
        <dsp:cNvPr id="0" name=""/>
        <dsp:cNvSpPr/>
      </dsp:nvSpPr>
      <dsp:spPr>
        <a:xfrm>
          <a:off x="0" y="0"/>
          <a:ext cx="5169435" cy="741450"/>
        </a:xfrm>
        <a:prstGeom prst="roundRect">
          <a:avLst>
            <a:gd name="adj" fmla="val 10000"/>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dirty="0">
              <a:latin typeface="Times New Roman" panose="02020603050405020304" pitchFamily="18" charset="0"/>
              <a:cs typeface="Times New Roman" panose="02020603050405020304" pitchFamily="18" charset="0"/>
            </a:rPr>
            <a:t>A sole proprietorship is a business owned by an </a:t>
          </a:r>
          <a:r>
            <a:rPr lang="en-US" sz="1800" b="1" kern="1200" dirty="0">
              <a:latin typeface="Times New Roman" panose="02020603050405020304" pitchFamily="18" charset="0"/>
              <a:cs typeface="Times New Roman" panose="02020603050405020304" pitchFamily="18" charset="0"/>
            </a:rPr>
            <a:t>individual.</a:t>
          </a:r>
          <a:endParaRPr lang="en-US" sz="1800" kern="1200" dirty="0">
            <a:latin typeface="Times New Roman" panose="02020603050405020304" pitchFamily="18" charset="0"/>
            <a:cs typeface="Times New Roman" panose="02020603050405020304" pitchFamily="18" charset="0"/>
          </a:endParaRPr>
        </a:p>
      </dsp:txBody>
      <dsp:txXfrm>
        <a:off x="21716" y="21716"/>
        <a:ext cx="4282602" cy="698018"/>
      </dsp:txXfrm>
    </dsp:sp>
    <dsp:sp modelId="{86079F25-2308-5041-8823-3312C98ADF4C}">
      <dsp:nvSpPr>
        <dsp:cNvPr id="0" name=""/>
        <dsp:cNvSpPr/>
      </dsp:nvSpPr>
      <dsp:spPr>
        <a:xfrm>
          <a:off x="386029" y="844430"/>
          <a:ext cx="5169435" cy="741450"/>
        </a:xfrm>
        <a:prstGeom prst="roundRect">
          <a:avLst>
            <a:gd name="adj" fmla="val 10000"/>
          </a:avLst>
        </a:prstGeom>
        <a:gradFill rotWithShape="0">
          <a:gsLst>
            <a:gs pos="0">
              <a:schemeClr val="accent5">
                <a:hueOff val="-1689636"/>
                <a:satOff val="-4355"/>
                <a:lumOff val="-2941"/>
                <a:alphaOff val="0"/>
                <a:satMod val="103000"/>
                <a:lumMod val="102000"/>
                <a:tint val="94000"/>
              </a:schemeClr>
            </a:gs>
            <a:gs pos="50000">
              <a:schemeClr val="accent5">
                <a:hueOff val="-1689636"/>
                <a:satOff val="-4355"/>
                <a:lumOff val="-2941"/>
                <a:alphaOff val="0"/>
                <a:satMod val="110000"/>
                <a:lumMod val="100000"/>
                <a:shade val="100000"/>
              </a:schemeClr>
            </a:gs>
            <a:gs pos="100000">
              <a:schemeClr val="accent5">
                <a:hueOff val="-1689636"/>
                <a:satOff val="-4355"/>
                <a:lumOff val="-2941"/>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a:latin typeface="Times New Roman" panose="02020603050405020304" pitchFamily="18" charset="0"/>
              <a:cs typeface="Times New Roman" panose="02020603050405020304" pitchFamily="18" charset="0"/>
            </a:rPr>
            <a:t>The owner retains the </a:t>
          </a:r>
          <a:r>
            <a:rPr lang="en-US" sz="1800" b="1" kern="1200">
              <a:latin typeface="Times New Roman" panose="02020603050405020304" pitchFamily="18" charset="0"/>
              <a:cs typeface="Times New Roman" panose="02020603050405020304" pitchFamily="18" charset="0"/>
            </a:rPr>
            <a:t>title</a:t>
          </a:r>
          <a:r>
            <a:rPr lang="en-US" sz="1800" kern="1200">
              <a:latin typeface="Times New Roman" panose="02020603050405020304" pitchFamily="18" charset="0"/>
              <a:cs typeface="Times New Roman" panose="02020603050405020304" pitchFamily="18" charset="0"/>
            </a:rPr>
            <a:t> to the business’s assets and is </a:t>
          </a:r>
          <a:r>
            <a:rPr lang="en-US" sz="1800" b="1" kern="1200">
              <a:latin typeface="Times New Roman" panose="02020603050405020304" pitchFamily="18" charset="0"/>
              <a:cs typeface="Times New Roman" panose="02020603050405020304" pitchFamily="18" charset="0"/>
            </a:rPr>
            <a:t>responsible</a:t>
          </a:r>
          <a:r>
            <a:rPr lang="en-US" sz="1800" kern="1200">
              <a:latin typeface="Times New Roman" panose="02020603050405020304" pitchFamily="18" charset="0"/>
              <a:cs typeface="Times New Roman" panose="02020603050405020304" pitchFamily="18" charset="0"/>
            </a:rPr>
            <a:t>, generally </a:t>
          </a:r>
          <a:r>
            <a:rPr lang="en-US" sz="1800" b="1" kern="1200">
              <a:latin typeface="Times New Roman" panose="02020603050405020304" pitchFamily="18" charset="0"/>
              <a:cs typeface="Times New Roman" panose="02020603050405020304" pitchFamily="18" charset="0"/>
            </a:rPr>
            <a:t>without limitation</a:t>
          </a:r>
          <a:r>
            <a:rPr lang="en-US" sz="1800" kern="1200">
              <a:latin typeface="Times New Roman" panose="02020603050405020304" pitchFamily="18" charset="0"/>
              <a:cs typeface="Times New Roman" panose="02020603050405020304" pitchFamily="18" charset="0"/>
            </a:rPr>
            <a:t>, for the liabilities incurred. </a:t>
          </a:r>
        </a:p>
      </dsp:txBody>
      <dsp:txXfrm>
        <a:off x="407745" y="866146"/>
        <a:ext cx="4258030" cy="698018"/>
      </dsp:txXfrm>
    </dsp:sp>
    <dsp:sp modelId="{EF5E05C1-06BB-6C4A-9714-AF708B989BE6}">
      <dsp:nvSpPr>
        <dsp:cNvPr id="0" name=""/>
        <dsp:cNvSpPr/>
      </dsp:nvSpPr>
      <dsp:spPr>
        <a:xfrm>
          <a:off x="772058" y="1688860"/>
          <a:ext cx="5169435" cy="741450"/>
        </a:xfrm>
        <a:prstGeom prst="roundRect">
          <a:avLst>
            <a:gd name="adj" fmla="val 10000"/>
          </a:avLst>
        </a:prstGeom>
        <a:gradFill rotWithShape="0">
          <a:gsLst>
            <a:gs pos="0">
              <a:schemeClr val="accent5">
                <a:hueOff val="-3379271"/>
                <a:satOff val="-8710"/>
                <a:lumOff val="-5883"/>
                <a:alphaOff val="0"/>
                <a:satMod val="103000"/>
                <a:lumMod val="102000"/>
                <a:tint val="94000"/>
              </a:schemeClr>
            </a:gs>
            <a:gs pos="50000">
              <a:schemeClr val="accent5">
                <a:hueOff val="-3379271"/>
                <a:satOff val="-8710"/>
                <a:lumOff val="-5883"/>
                <a:alphaOff val="0"/>
                <a:satMod val="110000"/>
                <a:lumMod val="100000"/>
                <a:shade val="100000"/>
              </a:schemeClr>
            </a:gs>
            <a:gs pos="100000">
              <a:schemeClr val="accent5">
                <a:hueOff val="-3379271"/>
                <a:satOff val="-8710"/>
                <a:lumOff val="-5883"/>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dirty="0">
              <a:latin typeface="Times New Roman" panose="02020603050405020304" pitchFamily="18" charset="0"/>
              <a:cs typeface="Times New Roman" panose="02020603050405020304" pitchFamily="18" charset="0"/>
            </a:rPr>
            <a:t>The proprietor is entitled to the profits from the business but must also absorb any losses. </a:t>
          </a:r>
        </a:p>
      </dsp:txBody>
      <dsp:txXfrm>
        <a:off x="793774" y="1710576"/>
        <a:ext cx="4258030" cy="698018"/>
      </dsp:txXfrm>
    </dsp:sp>
    <dsp:sp modelId="{9C1F4919-42B2-4D46-AAA3-D494C72E2DFD}">
      <dsp:nvSpPr>
        <dsp:cNvPr id="0" name=""/>
        <dsp:cNvSpPr/>
      </dsp:nvSpPr>
      <dsp:spPr>
        <a:xfrm>
          <a:off x="1158087" y="2533290"/>
          <a:ext cx="5169435" cy="741450"/>
        </a:xfrm>
        <a:prstGeom prst="roundRect">
          <a:avLst>
            <a:gd name="adj" fmla="val 10000"/>
          </a:avLst>
        </a:prstGeom>
        <a:gradFill rotWithShape="0">
          <a:gsLst>
            <a:gs pos="0">
              <a:schemeClr val="accent5">
                <a:hueOff val="-5068907"/>
                <a:satOff val="-13064"/>
                <a:lumOff val="-8824"/>
                <a:alphaOff val="0"/>
                <a:satMod val="103000"/>
                <a:lumMod val="102000"/>
                <a:tint val="94000"/>
              </a:schemeClr>
            </a:gs>
            <a:gs pos="50000">
              <a:schemeClr val="accent5">
                <a:hueOff val="-5068907"/>
                <a:satOff val="-13064"/>
                <a:lumOff val="-8824"/>
                <a:alphaOff val="0"/>
                <a:satMod val="110000"/>
                <a:lumMod val="100000"/>
                <a:shade val="100000"/>
              </a:schemeClr>
            </a:gs>
            <a:gs pos="100000">
              <a:schemeClr val="accent5">
                <a:hueOff val="-5068907"/>
                <a:satOff val="-13064"/>
                <a:lumOff val="-8824"/>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a:latin typeface="Times New Roman" panose="02020603050405020304" pitchFamily="18" charset="0"/>
              <a:cs typeface="Times New Roman" panose="02020603050405020304" pitchFamily="18" charset="0"/>
            </a:rPr>
            <a:t>Termination of the sole proprietorship occurs on the owner’s death or by the owner’s choice. </a:t>
          </a:r>
        </a:p>
      </dsp:txBody>
      <dsp:txXfrm>
        <a:off x="1179803" y="2555006"/>
        <a:ext cx="4258030" cy="698018"/>
      </dsp:txXfrm>
    </dsp:sp>
    <dsp:sp modelId="{1EF68271-4BD8-8149-AF2F-5AB05CF3B380}">
      <dsp:nvSpPr>
        <dsp:cNvPr id="0" name=""/>
        <dsp:cNvSpPr/>
      </dsp:nvSpPr>
      <dsp:spPr>
        <a:xfrm>
          <a:off x="1544116" y="3377721"/>
          <a:ext cx="5169435" cy="741450"/>
        </a:xfrm>
        <a:prstGeom prst="roundRect">
          <a:avLst>
            <a:gd name="adj" fmla="val 10000"/>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a:latin typeface="Times New Roman" panose="02020603050405020304" pitchFamily="18" charset="0"/>
              <a:cs typeface="Times New Roman" panose="02020603050405020304" pitchFamily="18" charset="0"/>
            </a:rPr>
            <a:t>Briefly stated, the sole proprietorship is for all practical purposes the absence of any formal legal business structure.</a:t>
          </a:r>
        </a:p>
      </dsp:txBody>
      <dsp:txXfrm>
        <a:off x="1565832" y="3399437"/>
        <a:ext cx="4258030" cy="698018"/>
      </dsp:txXfrm>
    </dsp:sp>
    <dsp:sp modelId="{379CCE60-4538-FB44-B436-4EC1E3F0A869}">
      <dsp:nvSpPr>
        <dsp:cNvPr id="0" name=""/>
        <dsp:cNvSpPr/>
      </dsp:nvSpPr>
      <dsp:spPr>
        <a:xfrm>
          <a:off x="4687491" y="541671"/>
          <a:ext cx="481943" cy="481943"/>
        </a:xfrm>
        <a:prstGeom prst="downArrow">
          <a:avLst>
            <a:gd name="adj1" fmla="val 55000"/>
            <a:gd name="adj2" fmla="val 45000"/>
          </a:avLst>
        </a:prstGeom>
        <a:solidFill>
          <a:schemeClr val="accent5">
            <a:tint val="40000"/>
            <a:alpha val="90000"/>
            <a:hueOff val="0"/>
            <a:satOff val="0"/>
            <a:lumOff val="0"/>
            <a:alphaOff val="0"/>
          </a:schemeClr>
        </a:solidFill>
        <a:ln w="6350" cap="flat" cmpd="sng" algn="ctr">
          <a:solidFill>
            <a:schemeClr val="accent5">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en-US" sz="2800" kern="1200">
            <a:latin typeface="Times New Roman" panose="02020603050405020304" pitchFamily="18" charset="0"/>
            <a:cs typeface="Times New Roman" panose="02020603050405020304" pitchFamily="18" charset="0"/>
          </a:endParaRPr>
        </a:p>
      </dsp:txBody>
      <dsp:txXfrm>
        <a:off x="4795928" y="541671"/>
        <a:ext cx="265069" cy="362662"/>
      </dsp:txXfrm>
    </dsp:sp>
    <dsp:sp modelId="{D3F1B3B7-E5B7-5441-8899-5520D92D04E6}">
      <dsp:nvSpPr>
        <dsp:cNvPr id="0" name=""/>
        <dsp:cNvSpPr/>
      </dsp:nvSpPr>
      <dsp:spPr>
        <a:xfrm>
          <a:off x="5073521" y="1386101"/>
          <a:ext cx="481943" cy="481943"/>
        </a:xfrm>
        <a:prstGeom prst="downArrow">
          <a:avLst>
            <a:gd name="adj1" fmla="val 55000"/>
            <a:gd name="adj2" fmla="val 45000"/>
          </a:avLst>
        </a:prstGeom>
        <a:solidFill>
          <a:schemeClr val="accent5">
            <a:tint val="40000"/>
            <a:alpha val="90000"/>
            <a:hueOff val="-2246587"/>
            <a:satOff val="-7611"/>
            <a:lumOff val="-976"/>
            <a:alphaOff val="0"/>
          </a:schemeClr>
        </a:solidFill>
        <a:ln w="6350" cap="flat" cmpd="sng" algn="ctr">
          <a:solidFill>
            <a:schemeClr val="accent5">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en-US" sz="2800" kern="1200">
            <a:latin typeface="Times New Roman" panose="02020603050405020304" pitchFamily="18" charset="0"/>
            <a:cs typeface="Times New Roman" panose="02020603050405020304" pitchFamily="18" charset="0"/>
          </a:endParaRPr>
        </a:p>
      </dsp:txBody>
      <dsp:txXfrm>
        <a:off x="5181958" y="1386101"/>
        <a:ext cx="265069" cy="362662"/>
      </dsp:txXfrm>
    </dsp:sp>
    <dsp:sp modelId="{B69C83C1-52A4-BC47-80A1-49C360C75568}">
      <dsp:nvSpPr>
        <dsp:cNvPr id="0" name=""/>
        <dsp:cNvSpPr/>
      </dsp:nvSpPr>
      <dsp:spPr>
        <a:xfrm>
          <a:off x="5459550" y="2218174"/>
          <a:ext cx="481943" cy="481943"/>
        </a:xfrm>
        <a:prstGeom prst="downArrow">
          <a:avLst>
            <a:gd name="adj1" fmla="val 55000"/>
            <a:gd name="adj2" fmla="val 45000"/>
          </a:avLst>
        </a:prstGeom>
        <a:solidFill>
          <a:schemeClr val="accent5">
            <a:tint val="40000"/>
            <a:alpha val="90000"/>
            <a:hueOff val="-4493175"/>
            <a:satOff val="-15221"/>
            <a:lumOff val="-1952"/>
            <a:alphaOff val="0"/>
          </a:schemeClr>
        </a:solidFill>
        <a:ln w="6350" cap="flat" cmpd="sng" algn="ctr">
          <a:solidFill>
            <a:schemeClr val="accent5">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en-US" sz="2800" kern="1200">
            <a:latin typeface="Times New Roman" panose="02020603050405020304" pitchFamily="18" charset="0"/>
            <a:cs typeface="Times New Roman" panose="02020603050405020304" pitchFamily="18" charset="0"/>
          </a:endParaRPr>
        </a:p>
      </dsp:txBody>
      <dsp:txXfrm>
        <a:off x="5567987" y="2218174"/>
        <a:ext cx="265069" cy="362662"/>
      </dsp:txXfrm>
    </dsp:sp>
    <dsp:sp modelId="{909BDC1B-950A-8B4E-9249-E502DBEF5D40}">
      <dsp:nvSpPr>
        <dsp:cNvPr id="0" name=""/>
        <dsp:cNvSpPr/>
      </dsp:nvSpPr>
      <dsp:spPr>
        <a:xfrm>
          <a:off x="5845579" y="3070842"/>
          <a:ext cx="481943" cy="481943"/>
        </a:xfrm>
        <a:prstGeom prst="downArrow">
          <a:avLst>
            <a:gd name="adj1" fmla="val 55000"/>
            <a:gd name="adj2" fmla="val 45000"/>
          </a:avLst>
        </a:prstGeom>
        <a:solidFill>
          <a:schemeClr val="accent5">
            <a:tint val="40000"/>
            <a:alpha val="90000"/>
            <a:hueOff val="-6739762"/>
            <a:satOff val="-22832"/>
            <a:lumOff val="-2928"/>
            <a:alphaOff val="0"/>
          </a:schemeClr>
        </a:solidFill>
        <a:ln w="6350" cap="flat" cmpd="sng" algn="ctr">
          <a:solidFill>
            <a:schemeClr val="accent5">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en-US" sz="2800" kern="1200">
            <a:latin typeface="Times New Roman" panose="02020603050405020304" pitchFamily="18" charset="0"/>
            <a:cs typeface="Times New Roman" panose="02020603050405020304" pitchFamily="18" charset="0"/>
          </a:endParaRPr>
        </a:p>
      </dsp:txBody>
      <dsp:txXfrm>
        <a:off x="5954016" y="3070842"/>
        <a:ext cx="265069" cy="36266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6A85036-0203-C542-8946-6551C73AF61A}">
      <dsp:nvSpPr>
        <dsp:cNvPr id="0" name=""/>
        <dsp:cNvSpPr/>
      </dsp:nvSpPr>
      <dsp:spPr>
        <a:xfrm>
          <a:off x="0" y="2703"/>
          <a:ext cx="6900512"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0160E87-9314-494E-B082-DA2DDB82150F}">
      <dsp:nvSpPr>
        <dsp:cNvPr id="0" name=""/>
        <dsp:cNvSpPr/>
      </dsp:nvSpPr>
      <dsp:spPr>
        <a:xfrm>
          <a:off x="0" y="2703"/>
          <a:ext cx="6900512" cy="18435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just" defTabSz="1289050">
            <a:lnSpc>
              <a:spcPct val="90000"/>
            </a:lnSpc>
            <a:spcBef>
              <a:spcPct val="0"/>
            </a:spcBef>
            <a:spcAft>
              <a:spcPct val="35000"/>
            </a:spcAft>
            <a:buNone/>
          </a:pPr>
          <a:r>
            <a:rPr lang="en-US" sz="2900" kern="1200" dirty="0">
              <a:solidFill>
                <a:schemeClr val="bg1"/>
              </a:solidFill>
            </a:rPr>
            <a:t>In a general partnership each partner is fully responsible for the liabilities incurred by the partnership. </a:t>
          </a:r>
        </a:p>
      </dsp:txBody>
      <dsp:txXfrm>
        <a:off x="0" y="2703"/>
        <a:ext cx="6900512" cy="1843578"/>
      </dsp:txXfrm>
    </dsp:sp>
    <dsp:sp modelId="{569D75A7-7619-4A43-A03B-AF2BE094DAEF}">
      <dsp:nvSpPr>
        <dsp:cNvPr id="0" name=""/>
        <dsp:cNvSpPr/>
      </dsp:nvSpPr>
      <dsp:spPr>
        <a:xfrm>
          <a:off x="0" y="1846281"/>
          <a:ext cx="6900512"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2850B16-AA8E-CB4A-9866-7C1250B22EFC}">
      <dsp:nvSpPr>
        <dsp:cNvPr id="0" name=""/>
        <dsp:cNvSpPr/>
      </dsp:nvSpPr>
      <dsp:spPr>
        <a:xfrm>
          <a:off x="0" y="1846281"/>
          <a:ext cx="6900512" cy="18435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just" defTabSz="1289050">
            <a:lnSpc>
              <a:spcPct val="90000"/>
            </a:lnSpc>
            <a:spcBef>
              <a:spcPct val="0"/>
            </a:spcBef>
            <a:spcAft>
              <a:spcPct val="35000"/>
            </a:spcAft>
            <a:buNone/>
          </a:pPr>
          <a:r>
            <a:rPr lang="en-US" sz="2900" kern="1200">
              <a:solidFill>
                <a:schemeClr val="bg1"/>
              </a:solidFill>
            </a:rPr>
            <a:t>Thus, any partner’s faulty conduct, even having the appearance of relating to the firm’s business, renders the remaining partners liable as well.</a:t>
          </a:r>
        </a:p>
      </dsp:txBody>
      <dsp:txXfrm>
        <a:off x="0" y="1846281"/>
        <a:ext cx="6900512" cy="1843578"/>
      </dsp:txXfrm>
    </dsp:sp>
    <dsp:sp modelId="{FAA8B160-CE10-0B43-AA16-0F4333335CDB}">
      <dsp:nvSpPr>
        <dsp:cNvPr id="0" name=""/>
        <dsp:cNvSpPr/>
      </dsp:nvSpPr>
      <dsp:spPr>
        <a:xfrm>
          <a:off x="0" y="3689859"/>
          <a:ext cx="6900512"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4D30DC5-9431-F54C-9DA2-9548831CF593}">
      <dsp:nvSpPr>
        <dsp:cNvPr id="0" name=""/>
        <dsp:cNvSpPr/>
      </dsp:nvSpPr>
      <dsp:spPr>
        <a:xfrm>
          <a:off x="0" y="3689859"/>
          <a:ext cx="6900512" cy="18435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just" defTabSz="1289050">
            <a:lnSpc>
              <a:spcPct val="90000"/>
            </a:lnSpc>
            <a:spcBef>
              <a:spcPct val="0"/>
            </a:spcBef>
            <a:spcAft>
              <a:spcPct val="35000"/>
            </a:spcAft>
            <a:buNone/>
          </a:pPr>
          <a:r>
            <a:rPr lang="en-US" sz="2900" kern="1200">
              <a:solidFill>
                <a:schemeClr val="bg1"/>
              </a:solidFill>
            </a:rPr>
            <a:t>The relationship among partners is dictated entirely by the partnership agreement, which may be an oral commitment or a formal document.</a:t>
          </a:r>
        </a:p>
      </dsp:txBody>
      <dsp:txXfrm>
        <a:off x="0" y="3689859"/>
        <a:ext cx="6900512" cy="184357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230F483-1CA5-41A6-8FAC-DE67EB1156B8}">
      <dsp:nvSpPr>
        <dsp:cNvPr id="0" name=""/>
        <dsp:cNvSpPr/>
      </dsp:nvSpPr>
      <dsp:spPr>
        <a:xfrm>
          <a:off x="0" y="4778"/>
          <a:ext cx="10515600" cy="1240853"/>
        </a:xfrm>
        <a:prstGeom prst="roundRect">
          <a:avLst>
            <a:gd name="adj" fmla="val 10000"/>
          </a:avLst>
        </a:prstGeom>
        <a:solidFill>
          <a:schemeClr val="dk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94DBC89-921A-4101-A156-EC9E4EE6A8C9}">
      <dsp:nvSpPr>
        <dsp:cNvPr id="0" name=""/>
        <dsp:cNvSpPr/>
      </dsp:nvSpPr>
      <dsp:spPr>
        <a:xfrm>
          <a:off x="375358" y="283970"/>
          <a:ext cx="682469" cy="68246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A1704D8-7DF2-4D98-B2EC-1F0578CA750A}">
      <dsp:nvSpPr>
        <dsp:cNvPr id="0" name=""/>
        <dsp:cNvSpPr/>
      </dsp:nvSpPr>
      <dsp:spPr>
        <a:xfrm>
          <a:off x="1433185" y="4778"/>
          <a:ext cx="9081013" cy="124085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324" tIns="131324" rIns="131324" bIns="131324" numCol="1" spcCol="1270" anchor="ctr" anchorCtr="0">
          <a:noAutofit/>
        </a:bodyPr>
        <a:lstStyle/>
        <a:p>
          <a:pPr marL="0" lvl="0" indent="0" algn="l" defTabSz="889000">
            <a:lnSpc>
              <a:spcPct val="90000"/>
            </a:lnSpc>
            <a:spcBef>
              <a:spcPct val="0"/>
            </a:spcBef>
            <a:spcAft>
              <a:spcPct val="35000"/>
            </a:spcAft>
            <a:buNone/>
          </a:pPr>
          <a:r>
            <a:rPr lang="en-US" sz="2000" kern="1200"/>
            <a:t>Limited Partnerships permit one or more of the partners to have limited liability, restricted to the amount of capital invested in the partnership. </a:t>
          </a:r>
        </a:p>
      </dsp:txBody>
      <dsp:txXfrm>
        <a:off x="1433185" y="4778"/>
        <a:ext cx="9081013" cy="1240853"/>
      </dsp:txXfrm>
    </dsp:sp>
    <dsp:sp modelId="{3918AD57-E28F-4DEB-9306-584DD5940065}">
      <dsp:nvSpPr>
        <dsp:cNvPr id="0" name=""/>
        <dsp:cNvSpPr/>
      </dsp:nvSpPr>
      <dsp:spPr>
        <a:xfrm>
          <a:off x="0" y="1555845"/>
          <a:ext cx="10515600" cy="1240853"/>
        </a:xfrm>
        <a:prstGeom prst="roundRect">
          <a:avLst>
            <a:gd name="adj" fmla="val 10000"/>
          </a:avLst>
        </a:prstGeom>
        <a:solidFill>
          <a:schemeClr val="dk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34787D3-D766-43D3-949B-890C04CEFB0A}">
      <dsp:nvSpPr>
        <dsp:cNvPr id="0" name=""/>
        <dsp:cNvSpPr/>
      </dsp:nvSpPr>
      <dsp:spPr>
        <a:xfrm>
          <a:off x="375358" y="1835037"/>
          <a:ext cx="682469" cy="68246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6A60F90-5A69-4EEB-9BAB-3283675DEB51}">
      <dsp:nvSpPr>
        <dsp:cNvPr id="0" name=""/>
        <dsp:cNvSpPr/>
      </dsp:nvSpPr>
      <dsp:spPr>
        <a:xfrm>
          <a:off x="1420698" y="1576232"/>
          <a:ext cx="2629351" cy="124085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324" tIns="131324" rIns="131324" bIns="131324" numCol="1" spcCol="1270" anchor="ctr" anchorCtr="0">
          <a:noAutofit/>
        </a:bodyPr>
        <a:lstStyle/>
        <a:p>
          <a:pPr marL="0" lvl="0" indent="0" algn="l" defTabSz="889000">
            <a:lnSpc>
              <a:spcPct val="90000"/>
            </a:lnSpc>
            <a:spcBef>
              <a:spcPct val="0"/>
            </a:spcBef>
            <a:spcAft>
              <a:spcPct val="35000"/>
            </a:spcAft>
            <a:buNone/>
          </a:pPr>
          <a:r>
            <a:rPr lang="en-US" sz="2000" kern="1200"/>
            <a:t>Several conditions must be met to qualify as a limited partner.</a:t>
          </a:r>
        </a:p>
      </dsp:txBody>
      <dsp:txXfrm>
        <a:off x="1420698" y="1576232"/>
        <a:ext cx="2629351" cy="1240853"/>
      </dsp:txXfrm>
    </dsp:sp>
    <dsp:sp modelId="{9CEF7166-B86E-4495-8185-90BA5D2CECA8}">
      <dsp:nvSpPr>
        <dsp:cNvPr id="0" name=""/>
        <dsp:cNvSpPr/>
      </dsp:nvSpPr>
      <dsp:spPr>
        <a:xfrm>
          <a:off x="3951604" y="1555845"/>
          <a:ext cx="6366839" cy="124085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324" tIns="131324" rIns="131324" bIns="131324" numCol="1" spcCol="1270" anchor="ctr" anchorCtr="0">
          <a:noAutofit/>
        </a:bodyPr>
        <a:lstStyle/>
        <a:p>
          <a:pPr marL="0" lvl="0" indent="0" algn="l" defTabSz="533400">
            <a:lnSpc>
              <a:spcPct val="90000"/>
            </a:lnSpc>
            <a:spcBef>
              <a:spcPct val="0"/>
            </a:spcBef>
            <a:spcAft>
              <a:spcPct val="35000"/>
            </a:spcAft>
            <a:buNone/>
          </a:pPr>
          <a:r>
            <a:rPr lang="en-US" sz="1200" kern="1200"/>
            <a:t>First, at least one general partner must have unlimited liability. </a:t>
          </a:r>
        </a:p>
        <a:p>
          <a:pPr marL="0" lvl="0" indent="0" algn="l" defTabSz="533400">
            <a:lnSpc>
              <a:spcPct val="90000"/>
            </a:lnSpc>
            <a:spcBef>
              <a:spcPct val="0"/>
            </a:spcBef>
            <a:spcAft>
              <a:spcPct val="35000"/>
            </a:spcAft>
            <a:buNone/>
          </a:pPr>
          <a:r>
            <a:rPr lang="en-US" sz="1200" kern="1200"/>
            <a:t>Second, the names of the limited partners may not appear in the name of the firm. </a:t>
          </a:r>
        </a:p>
        <a:p>
          <a:pPr marL="0" lvl="0" indent="0" algn="l" defTabSz="533400">
            <a:lnSpc>
              <a:spcPct val="90000"/>
            </a:lnSpc>
            <a:spcBef>
              <a:spcPct val="0"/>
            </a:spcBef>
            <a:spcAft>
              <a:spcPct val="35000"/>
            </a:spcAft>
            <a:buNone/>
          </a:pPr>
          <a:r>
            <a:rPr lang="en-US" sz="1200" kern="1200"/>
            <a:t>Third, the limited partners may not participate in the management of the business. </a:t>
          </a:r>
        </a:p>
      </dsp:txBody>
      <dsp:txXfrm>
        <a:off x="3951604" y="1555845"/>
        <a:ext cx="6366839" cy="1240853"/>
      </dsp:txXfrm>
    </dsp:sp>
    <dsp:sp modelId="{F266AD38-8231-4AF0-8FD7-446DF02AD559}">
      <dsp:nvSpPr>
        <dsp:cNvPr id="0" name=""/>
        <dsp:cNvSpPr/>
      </dsp:nvSpPr>
      <dsp:spPr>
        <a:xfrm>
          <a:off x="0" y="3106911"/>
          <a:ext cx="10515600" cy="1240853"/>
        </a:xfrm>
        <a:prstGeom prst="roundRect">
          <a:avLst>
            <a:gd name="adj" fmla="val 10000"/>
          </a:avLst>
        </a:prstGeom>
        <a:solidFill>
          <a:schemeClr val="dk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843471A-31BA-499C-9EF6-F37A2A5439AF}">
      <dsp:nvSpPr>
        <dsp:cNvPr id="0" name=""/>
        <dsp:cNvSpPr/>
      </dsp:nvSpPr>
      <dsp:spPr>
        <a:xfrm>
          <a:off x="375358" y="3386103"/>
          <a:ext cx="682469" cy="682469"/>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27B95BF-33BB-4B03-84D6-3D74DE14EF24}">
      <dsp:nvSpPr>
        <dsp:cNvPr id="0" name=""/>
        <dsp:cNvSpPr/>
      </dsp:nvSpPr>
      <dsp:spPr>
        <a:xfrm>
          <a:off x="1433185" y="3106911"/>
          <a:ext cx="9081013" cy="124085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324" tIns="131324" rIns="131324" bIns="131324" numCol="1" spcCol="1270" anchor="ctr" anchorCtr="0">
          <a:noAutofit/>
        </a:bodyPr>
        <a:lstStyle/>
        <a:p>
          <a:pPr marL="0" lvl="0" indent="0" algn="l" defTabSz="889000">
            <a:lnSpc>
              <a:spcPct val="90000"/>
            </a:lnSpc>
            <a:spcBef>
              <a:spcPct val="0"/>
            </a:spcBef>
            <a:spcAft>
              <a:spcPct val="35000"/>
            </a:spcAft>
            <a:buNone/>
          </a:pPr>
          <a:r>
            <a:rPr lang="en-US" sz="2000" kern="1200"/>
            <a:t>Thus, a limited partnership provides limited liability for a partner who is purely an investor.</a:t>
          </a:r>
        </a:p>
      </dsp:txBody>
      <dsp:txXfrm>
        <a:off x="1433185" y="3106911"/>
        <a:ext cx="9081013" cy="124085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D68D948-67CB-4348-B30A-2C901D9C298E}">
      <dsp:nvSpPr>
        <dsp:cNvPr id="0" name=""/>
        <dsp:cNvSpPr/>
      </dsp:nvSpPr>
      <dsp:spPr>
        <a:xfrm>
          <a:off x="0" y="1808"/>
          <a:ext cx="10515600" cy="916611"/>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3812651-1F2B-4C4B-AC36-C16D1BB7C94E}">
      <dsp:nvSpPr>
        <dsp:cNvPr id="0" name=""/>
        <dsp:cNvSpPr/>
      </dsp:nvSpPr>
      <dsp:spPr>
        <a:xfrm>
          <a:off x="277275" y="208046"/>
          <a:ext cx="504136" cy="50413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04B742E-437C-4D67-B08E-BFA277F6202A}">
      <dsp:nvSpPr>
        <dsp:cNvPr id="0" name=""/>
        <dsp:cNvSpPr/>
      </dsp:nvSpPr>
      <dsp:spPr>
        <a:xfrm>
          <a:off x="1058686" y="1808"/>
          <a:ext cx="9456913" cy="9166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7008" tIns="97008" rIns="97008" bIns="97008" numCol="1" spcCol="1270" anchor="ctr" anchorCtr="0">
          <a:noAutofit/>
        </a:bodyPr>
        <a:lstStyle/>
        <a:p>
          <a:pPr marL="0" lvl="0" indent="0" algn="just" defTabSz="711200">
            <a:lnSpc>
              <a:spcPct val="90000"/>
            </a:lnSpc>
            <a:spcBef>
              <a:spcPct val="0"/>
            </a:spcBef>
            <a:spcAft>
              <a:spcPct val="35000"/>
            </a:spcAft>
            <a:buNone/>
          </a:pPr>
          <a:r>
            <a:rPr lang="en-US" sz="1600" kern="1200" dirty="0">
              <a:latin typeface="Times New Roman" panose="02020603050405020304" pitchFamily="18" charset="0"/>
              <a:cs typeface="Times New Roman" panose="02020603050405020304" pitchFamily="18" charset="0"/>
            </a:rPr>
            <a:t>Ownership is reflected in common stock certificates, each designating the number of shares owned by its holder. </a:t>
          </a:r>
        </a:p>
      </dsp:txBody>
      <dsp:txXfrm>
        <a:off x="1058686" y="1808"/>
        <a:ext cx="9456913" cy="916611"/>
      </dsp:txXfrm>
    </dsp:sp>
    <dsp:sp modelId="{06888907-6B70-42A4-A123-9FCE60B84CC7}">
      <dsp:nvSpPr>
        <dsp:cNvPr id="0" name=""/>
        <dsp:cNvSpPr/>
      </dsp:nvSpPr>
      <dsp:spPr>
        <a:xfrm>
          <a:off x="0" y="1147573"/>
          <a:ext cx="10515600" cy="916611"/>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CEC6D3A-B3D4-4DE8-8447-E118170197EB}">
      <dsp:nvSpPr>
        <dsp:cNvPr id="0" name=""/>
        <dsp:cNvSpPr/>
      </dsp:nvSpPr>
      <dsp:spPr>
        <a:xfrm>
          <a:off x="277275" y="1353811"/>
          <a:ext cx="504136" cy="50413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DFCD900-55FE-475F-9614-6C71D2D831D7}">
      <dsp:nvSpPr>
        <dsp:cNvPr id="0" name=""/>
        <dsp:cNvSpPr/>
      </dsp:nvSpPr>
      <dsp:spPr>
        <a:xfrm>
          <a:off x="1058686" y="1147573"/>
          <a:ext cx="9456913" cy="9166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7008" tIns="97008" rIns="97008" bIns="97008" numCol="1" spcCol="1270" anchor="ctr" anchorCtr="0">
          <a:noAutofit/>
        </a:bodyPr>
        <a:lstStyle/>
        <a:p>
          <a:pPr marL="0" lvl="0" indent="0" algn="just" defTabSz="711200">
            <a:lnSpc>
              <a:spcPct val="90000"/>
            </a:lnSpc>
            <a:spcBef>
              <a:spcPct val="0"/>
            </a:spcBef>
            <a:spcAft>
              <a:spcPct val="35000"/>
            </a:spcAft>
            <a:buNone/>
          </a:pPr>
          <a:r>
            <a:rPr lang="en-US" sz="1600" kern="1200">
              <a:latin typeface="Times New Roman" panose="02020603050405020304" pitchFamily="18" charset="0"/>
              <a:cs typeface="Times New Roman" panose="02020603050405020304" pitchFamily="18" charset="0"/>
            </a:rPr>
            <a:t>The number of shares owned relative to the total number of shares outstanding determines the stockholder’s proportionate ownership in the business. Because the shares are transferable, ownership in a corporation may be changed by a shareholder simply remitting the shares to a new shareholder.</a:t>
          </a:r>
        </a:p>
      </dsp:txBody>
      <dsp:txXfrm>
        <a:off x="1058686" y="1147573"/>
        <a:ext cx="9456913" cy="916611"/>
      </dsp:txXfrm>
    </dsp:sp>
    <dsp:sp modelId="{C0FF476F-6CC5-4432-863A-4A81E235D279}">
      <dsp:nvSpPr>
        <dsp:cNvPr id="0" name=""/>
        <dsp:cNvSpPr/>
      </dsp:nvSpPr>
      <dsp:spPr>
        <a:xfrm>
          <a:off x="0" y="2293338"/>
          <a:ext cx="10515600" cy="916611"/>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AD4E241-1670-4801-808A-E66C11B69D29}">
      <dsp:nvSpPr>
        <dsp:cNvPr id="0" name=""/>
        <dsp:cNvSpPr/>
      </dsp:nvSpPr>
      <dsp:spPr>
        <a:xfrm>
          <a:off x="277275" y="2499576"/>
          <a:ext cx="504136" cy="50413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0E5CA52-7E20-466D-989D-C47B92B345D5}">
      <dsp:nvSpPr>
        <dsp:cNvPr id="0" name=""/>
        <dsp:cNvSpPr/>
      </dsp:nvSpPr>
      <dsp:spPr>
        <a:xfrm>
          <a:off x="1058686" y="2293338"/>
          <a:ext cx="9456913" cy="9166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7008" tIns="97008" rIns="97008" bIns="97008" numCol="1" spcCol="1270" anchor="ctr" anchorCtr="0">
          <a:noAutofit/>
        </a:bodyPr>
        <a:lstStyle/>
        <a:p>
          <a:pPr marL="0" lvl="0" indent="0" algn="just" defTabSz="711200">
            <a:lnSpc>
              <a:spcPct val="90000"/>
            </a:lnSpc>
            <a:spcBef>
              <a:spcPct val="0"/>
            </a:spcBef>
            <a:spcAft>
              <a:spcPct val="35000"/>
            </a:spcAft>
            <a:buNone/>
          </a:pPr>
          <a:r>
            <a:rPr lang="en-US" sz="1600" kern="1200">
              <a:latin typeface="Times New Roman" panose="02020603050405020304" pitchFamily="18" charset="0"/>
              <a:cs typeface="Times New Roman" panose="02020603050405020304" pitchFamily="18" charset="0"/>
            </a:rPr>
            <a:t>The shareholder’s liability is confined to the amount of the investment in the company, thereby preventing creditors from confiscating stockholders’ personal assets in settlement of unresolved claims. This is an extremely important advantage of a corporation.</a:t>
          </a:r>
        </a:p>
      </dsp:txBody>
      <dsp:txXfrm>
        <a:off x="1058686" y="2293338"/>
        <a:ext cx="9456913" cy="916611"/>
      </dsp:txXfrm>
    </dsp:sp>
    <dsp:sp modelId="{DC86DC08-3F70-400B-9469-274326C2D112}">
      <dsp:nvSpPr>
        <dsp:cNvPr id="0" name=""/>
        <dsp:cNvSpPr/>
      </dsp:nvSpPr>
      <dsp:spPr>
        <a:xfrm>
          <a:off x="0" y="3439103"/>
          <a:ext cx="10515600" cy="916611"/>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EE0AFF0-BA1C-4ED6-BC25-57A91154D18A}">
      <dsp:nvSpPr>
        <dsp:cNvPr id="0" name=""/>
        <dsp:cNvSpPr/>
      </dsp:nvSpPr>
      <dsp:spPr>
        <a:xfrm>
          <a:off x="277275" y="3645341"/>
          <a:ext cx="504136" cy="504136"/>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2482613-6D7E-4AEC-B762-CD27E47EF9A3}">
      <dsp:nvSpPr>
        <dsp:cNvPr id="0" name=""/>
        <dsp:cNvSpPr/>
      </dsp:nvSpPr>
      <dsp:spPr>
        <a:xfrm>
          <a:off x="1058686" y="3439103"/>
          <a:ext cx="9456913" cy="9166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7008" tIns="97008" rIns="97008" bIns="97008" numCol="1" spcCol="1270" anchor="ctr" anchorCtr="0">
          <a:noAutofit/>
        </a:bodyPr>
        <a:lstStyle/>
        <a:p>
          <a:pPr marL="0" lvl="0" indent="0" algn="just" defTabSz="711200">
            <a:lnSpc>
              <a:spcPct val="90000"/>
            </a:lnSpc>
            <a:spcBef>
              <a:spcPct val="0"/>
            </a:spcBef>
            <a:spcAft>
              <a:spcPct val="35000"/>
            </a:spcAft>
            <a:buNone/>
          </a:pPr>
          <a:r>
            <a:rPr lang="en-US" sz="1600" kern="1200">
              <a:latin typeface="Times New Roman" panose="02020603050405020304" pitchFamily="18" charset="0"/>
              <a:cs typeface="Times New Roman" panose="02020603050405020304" pitchFamily="18" charset="0"/>
            </a:rPr>
            <a:t>Finally, the life of a corporation is not dependent on the status of the investors. The death or withdrawal of an investor does not affect the continuity of the corporation. Its managers continue to run the corporation when stock is sold or when it is passed on through inheritance.</a:t>
          </a:r>
        </a:p>
      </dsp:txBody>
      <dsp:txXfrm>
        <a:off x="1058686" y="3439103"/>
        <a:ext cx="9456913" cy="91661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CB076C0-F162-0D41-8C82-33B072451858}">
      <dsp:nvSpPr>
        <dsp:cNvPr id="0" name=""/>
        <dsp:cNvSpPr/>
      </dsp:nvSpPr>
      <dsp:spPr>
        <a:xfrm>
          <a:off x="0" y="153141"/>
          <a:ext cx="7559504" cy="1154789"/>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just" defTabSz="933450">
            <a:lnSpc>
              <a:spcPct val="90000"/>
            </a:lnSpc>
            <a:spcBef>
              <a:spcPct val="0"/>
            </a:spcBef>
            <a:spcAft>
              <a:spcPct val="35000"/>
            </a:spcAft>
            <a:buNone/>
          </a:pPr>
          <a:r>
            <a:rPr lang="en-US" sz="2100" kern="1200" dirty="0"/>
            <a:t>Investors react to poor investment or dividend decisions by causing the total value of the firm’s stock to fall, and they react to good decisions by pushing up the price of the stock. </a:t>
          </a:r>
        </a:p>
      </dsp:txBody>
      <dsp:txXfrm>
        <a:off x="56372" y="209513"/>
        <a:ext cx="7446760" cy="1042045"/>
      </dsp:txXfrm>
    </dsp:sp>
    <dsp:sp modelId="{964C31C1-5341-334D-B477-EFE4489BE27E}">
      <dsp:nvSpPr>
        <dsp:cNvPr id="0" name=""/>
        <dsp:cNvSpPr/>
      </dsp:nvSpPr>
      <dsp:spPr>
        <a:xfrm>
          <a:off x="0" y="1368411"/>
          <a:ext cx="7559504" cy="1154789"/>
        </a:xfrm>
        <a:prstGeom prst="roundRect">
          <a:avLst/>
        </a:prstGeom>
        <a:solidFill>
          <a:schemeClr val="accent2">
            <a:hueOff val="-485121"/>
            <a:satOff val="-27976"/>
            <a:lumOff val="287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just" defTabSz="933450">
            <a:lnSpc>
              <a:spcPct val="90000"/>
            </a:lnSpc>
            <a:spcBef>
              <a:spcPct val="0"/>
            </a:spcBef>
            <a:spcAft>
              <a:spcPct val="35000"/>
            </a:spcAft>
            <a:buNone/>
          </a:pPr>
          <a:r>
            <a:rPr lang="en-US" sz="2100" kern="1200"/>
            <a:t>Obviously, there are some </a:t>
          </a:r>
          <a:r>
            <a:rPr lang="en-US" sz="2100" b="1" kern="1200"/>
            <a:t>serious practical problems in using changes in the firm’s stock to evaluate financial decisions</a:t>
          </a:r>
          <a:r>
            <a:rPr lang="en-US" sz="2100" kern="1200"/>
            <a:t>.  </a:t>
          </a:r>
        </a:p>
      </dsp:txBody>
      <dsp:txXfrm>
        <a:off x="56372" y="1424783"/>
        <a:ext cx="7446760" cy="1042045"/>
      </dsp:txXfrm>
    </dsp:sp>
    <dsp:sp modelId="{531038AA-5F84-5C45-BD57-AAFB3F8C3DBF}">
      <dsp:nvSpPr>
        <dsp:cNvPr id="0" name=""/>
        <dsp:cNvSpPr/>
      </dsp:nvSpPr>
      <dsp:spPr>
        <a:xfrm>
          <a:off x="0" y="2523201"/>
          <a:ext cx="7559504" cy="12388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0014" tIns="26670" rIns="149352" bIns="26670" numCol="1" spcCol="1270" anchor="t" anchorCtr="0">
          <a:noAutofit/>
        </a:bodyPr>
        <a:lstStyle/>
        <a:p>
          <a:pPr marL="171450" lvl="1" indent="-171450" algn="just" defTabSz="711200">
            <a:lnSpc>
              <a:spcPct val="90000"/>
            </a:lnSpc>
            <a:spcBef>
              <a:spcPct val="0"/>
            </a:spcBef>
            <a:spcAft>
              <a:spcPct val="20000"/>
            </a:spcAft>
            <a:buChar char="•"/>
          </a:pPr>
          <a:r>
            <a:rPr lang="en-US" sz="1600" kern="1200">
              <a:solidFill>
                <a:schemeClr val="bg1"/>
              </a:solidFill>
            </a:rPr>
            <a:t>Many things affect stock prices; to attempt to identify a reaction to a particular financial decision would simply be impossible, but fortunately that is unnecessary. </a:t>
          </a:r>
        </a:p>
        <a:p>
          <a:pPr marL="171450" lvl="1" indent="-171450" algn="just" defTabSz="711200">
            <a:lnSpc>
              <a:spcPct val="90000"/>
            </a:lnSpc>
            <a:spcBef>
              <a:spcPct val="0"/>
            </a:spcBef>
            <a:spcAft>
              <a:spcPct val="20000"/>
            </a:spcAft>
            <a:buChar char="•"/>
          </a:pPr>
          <a:r>
            <a:rPr lang="en-US" sz="1600" kern="1200" dirty="0">
              <a:solidFill>
                <a:schemeClr val="bg1"/>
              </a:solidFill>
            </a:rPr>
            <a:t>To employ this goal, we need not consider every stock price change to be a market interpretation of the worth of our decisions. Other factors, such as changes in the economy, also affect stock prices. </a:t>
          </a:r>
        </a:p>
      </dsp:txBody>
      <dsp:txXfrm>
        <a:off x="0" y="2523201"/>
        <a:ext cx="7559504" cy="1238895"/>
      </dsp:txXfrm>
    </dsp:sp>
    <dsp:sp modelId="{205B0CBB-9C4A-B84D-BF19-4F77A8AE2064}">
      <dsp:nvSpPr>
        <dsp:cNvPr id="0" name=""/>
        <dsp:cNvSpPr/>
      </dsp:nvSpPr>
      <dsp:spPr>
        <a:xfrm>
          <a:off x="0" y="3762096"/>
          <a:ext cx="7559504" cy="1154789"/>
        </a:xfrm>
        <a:prstGeom prst="roundRect">
          <a:avLst/>
        </a:prstGeom>
        <a:solidFill>
          <a:schemeClr val="accent2">
            <a:hueOff val="-970242"/>
            <a:satOff val="-55952"/>
            <a:lumOff val="575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just" defTabSz="933450">
            <a:lnSpc>
              <a:spcPct val="90000"/>
            </a:lnSpc>
            <a:spcBef>
              <a:spcPct val="0"/>
            </a:spcBef>
            <a:spcAft>
              <a:spcPct val="35000"/>
            </a:spcAft>
            <a:buNone/>
          </a:pPr>
          <a:r>
            <a:rPr lang="en-US" sz="2100" kern="1200"/>
            <a:t>Accordingly, what we do focus on is the effect that our decision should have on the stock price if everything else were held constant. </a:t>
          </a:r>
        </a:p>
      </dsp:txBody>
      <dsp:txXfrm>
        <a:off x="56372" y="3818468"/>
        <a:ext cx="7446760" cy="1042045"/>
      </dsp:txXfrm>
    </dsp:sp>
    <dsp:sp modelId="{DB1C5C3D-84B2-8E45-ABC4-E0FF12782AAE}">
      <dsp:nvSpPr>
        <dsp:cNvPr id="0" name=""/>
        <dsp:cNvSpPr/>
      </dsp:nvSpPr>
      <dsp:spPr>
        <a:xfrm>
          <a:off x="0" y="4977366"/>
          <a:ext cx="7559504" cy="1154789"/>
        </a:xfrm>
        <a:prstGeom prst="roundRect">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just" defTabSz="933450">
            <a:lnSpc>
              <a:spcPct val="90000"/>
            </a:lnSpc>
            <a:spcBef>
              <a:spcPct val="0"/>
            </a:spcBef>
            <a:spcAft>
              <a:spcPct val="35000"/>
            </a:spcAft>
            <a:buNone/>
          </a:pPr>
          <a:r>
            <a:rPr lang="en-US" sz="2100" b="1" kern="1200"/>
            <a:t>The market price of the firm’s stock reflects the value of the firm as seen by its owners and takes into account the complexities and complications of the real-world risk. </a:t>
          </a:r>
          <a:endParaRPr lang="en-US" sz="2100" kern="1200"/>
        </a:p>
      </dsp:txBody>
      <dsp:txXfrm>
        <a:off x="56372" y="5033738"/>
        <a:ext cx="7446760" cy="1042045"/>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10/19/23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50B4EB-D9F6-4F2F-973A-15D71B3F5057}" type="slidenum">
              <a:rPr lang="en-US" smtClean="0"/>
              <a:t>17</a:t>
            </a:fld>
            <a:endParaRPr lang="en-US"/>
          </a:p>
        </p:txBody>
      </p:sp>
    </p:spTree>
    <p:extLst>
      <p:ext uri="{BB962C8B-B14F-4D97-AF65-F5344CB8AC3E}">
        <p14:creationId xmlns:p14="http://schemas.microsoft.com/office/powerpoint/2010/main" val="1257308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Footer Placeholder 3"/>
          <p:cNvSpPr>
            <a:spLocks noGrp="1"/>
          </p:cNvSpPr>
          <p:nvPr>
            <p:ph type="ftr" sz="quarter" idx="4"/>
          </p:nvPr>
        </p:nvSpPr>
        <p:spPr/>
        <p:txBody>
          <a:bodyPr/>
          <a:lstStyle/>
          <a:p>
            <a:endParaRPr lang="en-US"/>
          </a:p>
        </p:txBody>
      </p:sp>
      <p:sp>
        <p:nvSpPr>
          <p:cNvPr id="5" name="Slide Number Placeholder 4"/>
          <p:cNvSpPr>
            <a:spLocks noGrp="1"/>
          </p:cNvSpPr>
          <p:nvPr>
            <p:ph type="sldNum" sz="quarter" idx="5"/>
          </p:nvPr>
        </p:nvSpPr>
        <p:spPr/>
        <p:txBody>
          <a:bodyPr/>
          <a:lstStyle/>
          <a:p>
            <a:fld id="{2305299D-9A16-44C7-951F-7D568EE2E6AD}" type="slidenum">
              <a:rPr lang="en-US" smtClean="0"/>
              <a:pPr/>
              <a:t>22</a:t>
            </a:fld>
            <a:endParaRPr lang="en-US"/>
          </a:p>
        </p:txBody>
      </p:sp>
    </p:spTree>
    <p:extLst>
      <p:ext uri="{BB962C8B-B14F-4D97-AF65-F5344CB8AC3E}">
        <p14:creationId xmlns:p14="http://schemas.microsoft.com/office/powerpoint/2010/main" val="156066250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50B4EB-D9F6-4F2F-973A-15D71B3F5057}" type="slidenum">
              <a:rPr lang="en-US" smtClean="0"/>
              <a:t>23</a:t>
            </a:fld>
            <a:endParaRPr lang="en-US"/>
          </a:p>
        </p:txBody>
      </p:sp>
    </p:spTree>
    <p:extLst>
      <p:ext uri="{BB962C8B-B14F-4D97-AF65-F5344CB8AC3E}">
        <p14:creationId xmlns:p14="http://schemas.microsoft.com/office/powerpoint/2010/main" val="332289849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Footer Placeholder 3"/>
          <p:cNvSpPr>
            <a:spLocks noGrp="1"/>
          </p:cNvSpPr>
          <p:nvPr>
            <p:ph type="ftr" sz="quarter" idx="4"/>
          </p:nvPr>
        </p:nvSpPr>
        <p:spPr/>
        <p:txBody>
          <a:bodyPr/>
          <a:lstStyle/>
          <a:p>
            <a:endParaRPr lang="en-US"/>
          </a:p>
        </p:txBody>
      </p:sp>
      <p:sp>
        <p:nvSpPr>
          <p:cNvPr id="5" name="Slide Number Placeholder 4"/>
          <p:cNvSpPr>
            <a:spLocks noGrp="1"/>
          </p:cNvSpPr>
          <p:nvPr>
            <p:ph type="sldNum" sz="quarter" idx="5"/>
          </p:nvPr>
        </p:nvSpPr>
        <p:spPr/>
        <p:txBody>
          <a:bodyPr/>
          <a:lstStyle/>
          <a:p>
            <a:fld id="{2305299D-9A16-44C7-951F-7D568EE2E6AD}" type="slidenum">
              <a:rPr lang="en-US" smtClean="0"/>
              <a:pPr/>
              <a:t>24</a:t>
            </a:fld>
            <a:endParaRPr lang="en-US"/>
          </a:p>
        </p:txBody>
      </p:sp>
    </p:spTree>
    <p:extLst>
      <p:ext uri="{BB962C8B-B14F-4D97-AF65-F5344CB8AC3E}">
        <p14:creationId xmlns:p14="http://schemas.microsoft.com/office/powerpoint/2010/main" val="38836337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50B4EB-D9F6-4F2F-973A-15D71B3F5057}" type="slidenum">
              <a:rPr lang="en-US" smtClean="0"/>
              <a:t>36</a:t>
            </a:fld>
            <a:endParaRPr lang="en-US"/>
          </a:p>
        </p:txBody>
      </p:sp>
    </p:spTree>
    <p:extLst>
      <p:ext uri="{BB962C8B-B14F-4D97-AF65-F5344CB8AC3E}">
        <p14:creationId xmlns:p14="http://schemas.microsoft.com/office/powerpoint/2010/main" val="136077118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solidFill>
                  <a:schemeClr val="accent1">
                    <a:lumMod val="75000"/>
                  </a:schemeClr>
                </a:solidFill>
              </a:defRPr>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10/19/23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lvl1pPr>
              <a:defRPr b="1">
                <a:solidFill>
                  <a:schemeClr val="accent1">
                    <a:lumMod val="75000"/>
                  </a:schemeClr>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lvl1pPr algn="just">
              <a:defRPr>
                <a:solidFill>
                  <a:schemeClr val="bg1"/>
                </a:solidFill>
              </a:defRPr>
            </a:lvl1pPr>
            <a:lvl2pPr algn="just">
              <a:defRPr>
                <a:solidFill>
                  <a:schemeClr val="bg1"/>
                </a:solidFill>
              </a:defRPr>
            </a:lvl2pPr>
            <a:lvl3pPr algn="just">
              <a:defRPr>
                <a:solidFill>
                  <a:schemeClr val="bg1"/>
                </a:solidFill>
              </a:defRPr>
            </a:lvl3pPr>
            <a:lvl4pPr algn="just">
              <a:defRPr>
                <a:solidFill>
                  <a:schemeClr val="bg1"/>
                </a:solidFill>
              </a:defRPr>
            </a:lvl4pPr>
            <a:lvl5pPr algn="just">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10/19/23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solidFill>
                  <a:schemeClr val="accent1">
                    <a:lumMod val="75000"/>
                  </a:schemeClr>
                </a:solidFill>
              </a:defRPr>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10/19/23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10/19/23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10/19/23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10/19/23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10/19/23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10/19/23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10/19/23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10/19/23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10/19/23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637534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917081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10/19/23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7" r:id="rId13"/>
    <p:sldLayoutId id="2147483668" r:id="rId14"/>
    <p:sldLayoutId id="2147483669"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4.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11.svg"/></Relationships>
</file>

<file path=ppt/slides/_rels/slide10.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microsoft.com/office/2007/relationships/hdphoto" Target="../media/hdphoto1.wdp"/></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6.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40.xml.rels><?xml version="1.0" encoding="UTF-8" standalone="yes"?>
<Relationships xmlns="http://schemas.openxmlformats.org/package/2006/relationships"><Relationship Id="rId8" Type="http://schemas.openxmlformats.org/officeDocument/2006/relationships/image" Target="../media/image37.jpg"/><Relationship Id="rId3" Type="http://schemas.openxmlformats.org/officeDocument/2006/relationships/image" Target="../media/image35.png"/><Relationship Id="rId7"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3.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3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658009" y="2001775"/>
            <a:ext cx="4186370" cy="2123658"/>
          </a:xfrm>
          <a:prstGeom prst="rect">
            <a:avLst/>
          </a:prstGeom>
          <a:noFill/>
        </p:spPr>
        <p:txBody>
          <a:bodyPr wrap="square" rtlCol="0">
            <a:spAutoFit/>
          </a:bodyPr>
          <a:lstStyle/>
          <a:p>
            <a:pPr lvl="1"/>
            <a:r>
              <a:rPr lang="en-US" sz="4400" b="1" dirty="0">
                <a:solidFill>
                  <a:srgbClr val="00B0F0"/>
                </a:solidFill>
                <a:latin typeface="Times New Roman" panose="02020603050405020304" pitchFamily="18" charset="0"/>
                <a:cs typeface="Times New Roman" panose="02020603050405020304" pitchFamily="18" charset="0"/>
              </a:rPr>
              <a:t>Master of Financial Technology</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7150" y="5959234"/>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Finance Concepts</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4"/>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925578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5572927" cy="1323439"/>
          </a:xfrm>
          <a:prstGeom prst="rect">
            <a:avLst/>
          </a:prstGeom>
          <a:noFill/>
        </p:spPr>
        <p:txBody>
          <a:bodyPr wrap="square" rtlCol="0">
            <a:spAutoFit/>
          </a:bodyPr>
          <a:lstStyle/>
          <a:p>
            <a:pPr algn="ctr"/>
            <a:r>
              <a:rPr lang="en-EG" sz="4000" b="1" dirty="0">
                <a:solidFill>
                  <a:schemeClr val="accent5">
                    <a:lumMod val="75000"/>
                  </a:schemeClr>
                </a:solidFill>
                <a:latin typeface="Times New Roman" panose="02020603050405020304" pitchFamily="18" charset="0"/>
                <a:cs typeface="Times New Roman" panose="02020603050405020304" pitchFamily="18" charset="0"/>
              </a:rPr>
              <a:t>Foundations of Financial Management </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en-US" sz="2800" b="1" dirty="0">
                <a:solidFill>
                  <a:schemeClr val="tx1"/>
                </a:solidFill>
                <a:latin typeface="Times New Roman" panose="02020603050405020304" pitchFamily="18" charset="0"/>
                <a:cs typeface="Times New Roman" panose="02020603050405020304" pitchFamily="18" charset="0"/>
              </a:rPr>
              <a:t>Chapter 3</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5145857"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Intended Learning Outcomes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2677656"/>
          </a:xfrm>
          <a:prstGeom prst="rect">
            <a:avLst/>
          </a:prstGeom>
          <a:noFill/>
        </p:spPr>
        <p:txBody>
          <a:bodyPr wrap="square" rtlCol="0">
            <a:spAutoFit/>
          </a:bodyPr>
          <a:lstStyle/>
          <a:p>
            <a:r>
              <a:rPr lang="en-US" sz="2400" b="1" u="sng" dirty="0">
                <a:solidFill>
                  <a:srgbClr val="FEFFFF"/>
                </a:solidFill>
              </a:rPr>
              <a:t>After reading this chapter, you should be able to:</a:t>
            </a:r>
          </a:p>
          <a:p>
            <a:pPr marL="914400" lvl="1" indent="-457200">
              <a:buFont typeface="+mj-lt"/>
              <a:buAutoNum type="arabicPeriod"/>
            </a:pPr>
            <a:r>
              <a:rPr lang="en-US" dirty="0">
                <a:solidFill>
                  <a:srgbClr val="FEFFFF"/>
                </a:solidFill>
              </a:rPr>
              <a:t>Understand the basic principles of finance, their Five Principles That Form the importance, and the importance of ethics and trust,</a:t>
            </a:r>
          </a:p>
          <a:p>
            <a:pPr marL="914400" lvl="1" indent="-457200">
              <a:buFont typeface="+mj-lt"/>
              <a:buAutoNum type="arabicPeriod"/>
            </a:pPr>
            <a:r>
              <a:rPr lang="en-US" dirty="0">
                <a:solidFill>
                  <a:srgbClr val="FEFFFF"/>
                </a:solidFill>
              </a:rPr>
              <a:t>Describe the role of finance in business,</a:t>
            </a:r>
          </a:p>
          <a:p>
            <a:pPr marL="914400" lvl="1" indent="-457200">
              <a:buFont typeface="+mj-lt"/>
              <a:buAutoNum type="arabicPeriod"/>
            </a:pPr>
            <a:r>
              <a:rPr lang="en-US" dirty="0">
                <a:solidFill>
                  <a:srgbClr val="FEFFFF"/>
                </a:solidFill>
              </a:rPr>
              <a:t>Distinguish between the different legal forms of business, and</a:t>
            </a:r>
          </a:p>
          <a:p>
            <a:pPr marL="914400" lvl="1" indent="-457200">
              <a:buFont typeface="+mj-lt"/>
              <a:buAutoNum type="arabicPeriod"/>
            </a:pPr>
            <a:r>
              <a:rPr lang="en-US" dirty="0">
                <a:solidFill>
                  <a:srgbClr val="FEFFFF"/>
                </a:solidFill>
              </a:rPr>
              <a:t>Identify the goal of the firm. </a:t>
            </a:r>
          </a:p>
          <a:p>
            <a:endParaRPr lang="en-US" sz="2400" dirty="0">
              <a:solidFill>
                <a:schemeClr val="bg1"/>
              </a:solidFill>
              <a:latin typeface="Times New Roman" panose="02020603050405020304" pitchFamily="18" charset="0"/>
              <a:cs typeface="Times New Roman" panose="02020603050405020304" pitchFamily="18" charset="0"/>
            </a:endParaRPr>
          </a:p>
          <a:p>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ED1F0B0-295C-014A-D5FF-A85C3BD186E8}"/>
              </a:ext>
            </a:extLst>
          </p:cNvPr>
          <p:cNvSpPr>
            <a:spLocks noGrp="1"/>
          </p:cNvSpPr>
          <p:nvPr>
            <p:ph type="ctrTitle"/>
          </p:nvPr>
        </p:nvSpPr>
        <p:spPr>
          <a:xfrm>
            <a:off x="1524003" y="1999615"/>
            <a:ext cx="9144000" cy="2764028"/>
          </a:xfrm>
        </p:spPr>
        <p:txBody>
          <a:bodyPr anchor="ctr">
            <a:normAutofit/>
          </a:bodyPr>
          <a:lstStyle/>
          <a:p>
            <a:r>
              <a:rPr lang="en-EG" sz="7200" dirty="0"/>
              <a:t>1</a:t>
            </a:r>
            <a:r>
              <a:rPr lang="en-EG" sz="7200" b="1" dirty="0"/>
              <a:t>. The Five Principles of Finance</a:t>
            </a:r>
          </a:p>
        </p:txBody>
      </p:sp>
    </p:spTree>
    <p:extLst>
      <p:ext uri="{BB962C8B-B14F-4D97-AF65-F5344CB8AC3E}">
        <p14:creationId xmlns:p14="http://schemas.microsoft.com/office/powerpoint/2010/main" val="1409467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1DE819-7716-77F0-F952-3931C3A9FF69}"/>
              </a:ext>
            </a:extLst>
          </p:cNvPr>
          <p:cNvSpPr>
            <a:spLocks noGrp="1"/>
          </p:cNvSpPr>
          <p:nvPr>
            <p:ph type="title"/>
          </p:nvPr>
        </p:nvSpPr>
        <p:spPr>
          <a:xfrm>
            <a:off x="640080" y="325369"/>
            <a:ext cx="4368602" cy="1956841"/>
          </a:xfrm>
        </p:spPr>
        <p:txBody>
          <a:bodyPr anchor="b">
            <a:normAutofit/>
          </a:bodyPr>
          <a:lstStyle/>
          <a:p>
            <a:r>
              <a:rPr lang="en-US" sz="4200" b="1" dirty="0">
                <a:solidFill>
                  <a:schemeClr val="accent1">
                    <a:lumMod val="75000"/>
                  </a:schemeClr>
                </a:solidFill>
              </a:rPr>
              <a:t>The Five Principles of Finance</a:t>
            </a:r>
            <a:endParaRPr lang="en-EG" sz="4200" dirty="0">
              <a:solidFill>
                <a:schemeClr val="accent1">
                  <a:lumMod val="75000"/>
                </a:schemeClr>
              </a:solidFill>
            </a:endParaRPr>
          </a:p>
        </p:txBody>
      </p:sp>
      <p:sp>
        <p:nvSpPr>
          <p:cNvPr id="3" name="Content Placeholder 2">
            <a:extLst>
              <a:ext uri="{FF2B5EF4-FFF2-40B4-BE49-F238E27FC236}">
                <a16:creationId xmlns:a16="http://schemas.microsoft.com/office/drawing/2014/main" id="{DF4B3DAE-6940-8CA1-6BE9-6C57BCBEEBBB}"/>
              </a:ext>
            </a:extLst>
          </p:cNvPr>
          <p:cNvSpPr>
            <a:spLocks noGrp="1"/>
          </p:cNvSpPr>
          <p:nvPr>
            <p:ph idx="1"/>
          </p:nvPr>
        </p:nvSpPr>
        <p:spPr>
          <a:xfrm>
            <a:off x="640080" y="2872899"/>
            <a:ext cx="4243589" cy="3320668"/>
          </a:xfrm>
        </p:spPr>
        <p:txBody>
          <a:bodyPr>
            <a:normAutofit/>
          </a:bodyPr>
          <a:lstStyle/>
          <a:p>
            <a:pPr algn="just"/>
            <a:r>
              <a:rPr lang="en-US" sz="2200" dirty="0">
                <a:solidFill>
                  <a:schemeClr val="bg1"/>
                </a:solidFill>
              </a:rPr>
              <a:t>To the first-time student of finance, the subject matter may seem like a collection of unrelated decision rules. </a:t>
            </a:r>
          </a:p>
          <a:p>
            <a:pPr algn="just"/>
            <a:r>
              <a:rPr lang="en-US" sz="2200" dirty="0">
                <a:solidFill>
                  <a:schemeClr val="bg1"/>
                </a:solidFill>
              </a:rPr>
              <a:t>In fact, our decision rules, and the logic that underlies them, spring from five simple principles that do not require knowledge of finance to understand. </a:t>
            </a:r>
          </a:p>
          <a:p>
            <a:pPr algn="just"/>
            <a:endParaRPr lang="en-EG" sz="2200" dirty="0">
              <a:solidFill>
                <a:schemeClr val="bg1"/>
              </a:solidFill>
            </a:endParaRPr>
          </a:p>
        </p:txBody>
      </p:sp>
      <p:pic>
        <p:nvPicPr>
          <p:cNvPr id="14338" name="Picture 2" descr="Run Further With These 17 Uncommon Principles - Long Run Living">
            <a:extLst>
              <a:ext uri="{FF2B5EF4-FFF2-40B4-BE49-F238E27FC236}">
                <a16:creationId xmlns:a16="http://schemas.microsoft.com/office/drawing/2014/main" id="{2D164649-9234-A19C-E2A7-3456192ACAFF}"/>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7067" r="16231"/>
          <a:stretch/>
        </p:blipFill>
        <p:spPr bwMode="auto">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a:noFill/>
          <a:extLst>
            <a:ext uri="{909E8E84-426E-40DD-AFC4-6F175D3DCCD1}">
              <a14:hiddenFill xmlns:a14="http://schemas.microsoft.com/office/drawing/2010/main">
                <a:solidFill>
                  <a:srgbClr val="FFFFFF"/>
                </a:solidFill>
              </a14:hiddenFill>
            </a:ext>
          </a:extLst>
        </p:spPr>
      </p:pic>
      <p:sp>
        <p:nvSpPr>
          <p:cNvPr id="5" name="Slide Number Placeholder 4">
            <a:extLst>
              <a:ext uri="{FF2B5EF4-FFF2-40B4-BE49-F238E27FC236}">
                <a16:creationId xmlns:a16="http://schemas.microsoft.com/office/drawing/2014/main" id="{68E851AB-407A-EAE1-83D9-3F4B83B6C5AE}"/>
              </a:ext>
            </a:extLst>
          </p:cNvPr>
          <p:cNvSpPr>
            <a:spLocks noGrp="1"/>
          </p:cNvSpPr>
          <p:nvPr>
            <p:ph type="sldNum" sz="quarter" idx="12"/>
          </p:nvPr>
        </p:nvSpPr>
        <p:spPr>
          <a:xfrm>
            <a:off x="10439400" y="6356350"/>
            <a:ext cx="914400" cy="365125"/>
          </a:xfrm>
        </p:spPr>
        <p:txBody>
          <a:bodyPr>
            <a:normAutofit/>
          </a:bodyPr>
          <a:lstStyle/>
          <a:p>
            <a:pPr>
              <a:spcAft>
                <a:spcPts val="600"/>
              </a:spcAft>
            </a:pPr>
            <a:fld id="{53D902E5-DA95-3648-96C4-3B61E2C1363D}" type="slidenum">
              <a:rPr lang="en-EG">
                <a:solidFill>
                  <a:srgbClr val="FFFFFF"/>
                </a:solidFill>
              </a:rPr>
              <a:pPr>
                <a:spcAft>
                  <a:spcPts val="600"/>
                </a:spcAft>
              </a:pPr>
              <a:t>5</a:t>
            </a:fld>
            <a:endParaRPr lang="en-EG">
              <a:solidFill>
                <a:srgbClr val="FFFFFF"/>
              </a:solidFill>
            </a:endParaRPr>
          </a:p>
        </p:txBody>
      </p:sp>
    </p:spTree>
    <p:extLst>
      <p:ext uri="{BB962C8B-B14F-4D97-AF65-F5344CB8AC3E}">
        <p14:creationId xmlns:p14="http://schemas.microsoft.com/office/powerpoint/2010/main" val="8457993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1F0DDD-CD0F-38A7-F8F4-0F52B6A945BD}"/>
              </a:ext>
            </a:extLst>
          </p:cNvPr>
          <p:cNvSpPr>
            <a:spLocks noGrp="1"/>
          </p:cNvSpPr>
          <p:nvPr>
            <p:ph type="title"/>
          </p:nvPr>
        </p:nvSpPr>
        <p:spPr>
          <a:xfrm>
            <a:off x="960100" y="978102"/>
            <a:ext cx="10588434" cy="1062644"/>
          </a:xfrm>
        </p:spPr>
        <p:txBody>
          <a:bodyPr anchor="b">
            <a:normAutofit/>
          </a:bodyPr>
          <a:lstStyle/>
          <a:p>
            <a:r>
              <a:rPr lang="en-US" b="1" dirty="0">
                <a:solidFill>
                  <a:schemeClr val="accent1">
                    <a:lumMod val="75000"/>
                  </a:schemeClr>
                </a:solidFill>
              </a:rPr>
              <a:t>Principle 1: Cash Flow Is What Matters</a:t>
            </a:r>
            <a:endParaRPr lang="en-EG" dirty="0">
              <a:solidFill>
                <a:schemeClr val="accent1">
                  <a:lumMod val="75000"/>
                </a:schemeClr>
              </a:solidFill>
            </a:endParaRPr>
          </a:p>
        </p:txBody>
      </p:sp>
      <p:pic>
        <p:nvPicPr>
          <p:cNvPr id="14" name="Graphic 6" descr="Money">
            <a:extLst>
              <a:ext uri="{FF2B5EF4-FFF2-40B4-BE49-F238E27FC236}">
                <a16:creationId xmlns:a16="http://schemas.microsoft.com/office/drawing/2014/main" id="{86C09600-DCF1-1C94-A22A-518CBD82B228}"/>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333206" y="2811104"/>
            <a:ext cx="2928114" cy="2928114"/>
          </a:xfrm>
          <a:prstGeom prst="rect">
            <a:avLst/>
          </a:prstGeom>
        </p:spPr>
      </p:pic>
      <p:sp>
        <p:nvSpPr>
          <p:cNvPr id="3" name="Content Placeholder 2">
            <a:extLst>
              <a:ext uri="{FF2B5EF4-FFF2-40B4-BE49-F238E27FC236}">
                <a16:creationId xmlns:a16="http://schemas.microsoft.com/office/drawing/2014/main" id="{2C14C8A4-5D72-E00A-A832-486AF71FB551}"/>
              </a:ext>
            </a:extLst>
          </p:cNvPr>
          <p:cNvSpPr>
            <a:spLocks noGrp="1"/>
          </p:cNvSpPr>
          <p:nvPr>
            <p:ph idx="1"/>
          </p:nvPr>
        </p:nvSpPr>
        <p:spPr>
          <a:xfrm>
            <a:off x="4955354" y="2682433"/>
            <a:ext cx="6282169" cy="3759778"/>
          </a:xfrm>
        </p:spPr>
        <p:txBody>
          <a:bodyPr>
            <a:normAutofit/>
          </a:bodyPr>
          <a:lstStyle/>
          <a:p>
            <a:pPr algn="just"/>
            <a:r>
              <a:rPr lang="en-US" sz="1800" dirty="0">
                <a:solidFill>
                  <a:schemeClr val="bg1"/>
                </a:solidFill>
              </a:rPr>
              <a:t>A company’s </a:t>
            </a:r>
            <a:r>
              <a:rPr lang="en-US" sz="1800" b="1" dirty="0">
                <a:solidFill>
                  <a:schemeClr val="bg1"/>
                </a:solidFill>
              </a:rPr>
              <a:t>cash flows </a:t>
            </a:r>
            <a:r>
              <a:rPr lang="en-US" sz="1800" dirty="0">
                <a:solidFill>
                  <a:schemeClr val="bg1"/>
                </a:solidFill>
              </a:rPr>
              <a:t>represent money that can be spent or received. </a:t>
            </a:r>
          </a:p>
          <a:p>
            <a:pPr algn="just"/>
            <a:r>
              <a:rPr lang="en-US" sz="1800" dirty="0">
                <a:solidFill>
                  <a:schemeClr val="bg1"/>
                </a:solidFill>
              </a:rPr>
              <a:t>Consequently, it is </a:t>
            </a:r>
            <a:r>
              <a:rPr lang="en-US" sz="1800" b="1" dirty="0">
                <a:solidFill>
                  <a:schemeClr val="bg1"/>
                </a:solidFill>
              </a:rPr>
              <a:t>cash flow, not profits</a:t>
            </a:r>
            <a:r>
              <a:rPr lang="en-US" sz="1800" dirty="0">
                <a:solidFill>
                  <a:schemeClr val="bg1"/>
                </a:solidFill>
              </a:rPr>
              <a:t>, that determines the value of a business.  </a:t>
            </a:r>
          </a:p>
          <a:p>
            <a:pPr algn="just"/>
            <a:r>
              <a:rPr lang="en-US" sz="1800" dirty="0">
                <a:solidFill>
                  <a:schemeClr val="bg1"/>
                </a:solidFill>
              </a:rPr>
              <a:t>For this reason, when we analyze the consequences of a managerial decision, we focus on the resulting cash flows, not profits.</a:t>
            </a:r>
          </a:p>
          <a:p>
            <a:pPr algn="just"/>
            <a:r>
              <a:rPr lang="en-US" sz="1800" dirty="0">
                <a:solidFill>
                  <a:schemeClr val="bg1"/>
                </a:solidFill>
              </a:rPr>
              <a:t>we should always look at the </a:t>
            </a:r>
            <a:r>
              <a:rPr lang="en-US" sz="1800" b="1" dirty="0">
                <a:solidFill>
                  <a:schemeClr val="bg1"/>
                </a:solidFill>
              </a:rPr>
              <a:t>incremental cash flow </a:t>
            </a:r>
            <a:r>
              <a:rPr lang="en-US" sz="1800" dirty="0">
                <a:solidFill>
                  <a:schemeClr val="bg1"/>
                </a:solidFill>
              </a:rPr>
              <a:t>to the company is the difference between the cash flows the company will produce both with and without the investment it’s thinking about making. </a:t>
            </a:r>
          </a:p>
          <a:p>
            <a:pPr marL="0" indent="0" algn="just">
              <a:buNone/>
            </a:pPr>
            <a:r>
              <a:rPr lang="en-US" sz="1800" b="1" dirty="0">
                <a:solidFill>
                  <a:schemeClr val="bg1"/>
                </a:solidFill>
              </a:rPr>
              <a:t>Cash Inflows vs. Cash Outflows</a:t>
            </a:r>
          </a:p>
          <a:p>
            <a:pPr algn="just"/>
            <a:endParaRPr lang="en-EG" sz="1800" dirty="0">
              <a:solidFill>
                <a:schemeClr val="bg1"/>
              </a:solidFill>
            </a:endParaRPr>
          </a:p>
        </p:txBody>
      </p:sp>
      <p:sp>
        <p:nvSpPr>
          <p:cNvPr id="4" name="Slide Number Placeholder 3">
            <a:extLst>
              <a:ext uri="{FF2B5EF4-FFF2-40B4-BE49-F238E27FC236}">
                <a16:creationId xmlns:a16="http://schemas.microsoft.com/office/drawing/2014/main" id="{D0FA8944-A9DB-4581-A877-EDC83ACC9CF8}"/>
              </a:ext>
            </a:extLst>
          </p:cNvPr>
          <p:cNvSpPr>
            <a:spLocks noGrp="1"/>
          </p:cNvSpPr>
          <p:nvPr>
            <p:ph type="sldNum" sz="quarter" idx="12"/>
          </p:nvPr>
        </p:nvSpPr>
        <p:spPr>
          <a:xfrm>
            <a:off x="10330903" y="6217920"/>
            <a:ext cx="914400" cy="365125"/>
          </a:xfrm>
        </p:spPr>
        <p:txBody>
          <a:bodyPr>
            <a:normAutofit/>
          </a:bodyPr>
          <a:lstStyle/>
          <a:p>
            <a:pPr>
              <a:spcAft>
                <a:spcPts val="600"/>
              </a:spcAft>
            </a:pPr>
            <a:fld id="{53D902E5-DA95-3648-96C4-3B61E2C1363D}" type="slidenum">
              <a:rPr lang="en-EG">
                <a:solidFill>
                  <a:prstClr val="black">
                    <a:lumMod val="50000"/>
                    <a:lumOff val="50000"/>
                  </a:prstClr>
                </a:solidFill>
              </a:rPr>
              <a:pPr>
                <a:spcAft>
                  <a:spcPts val="600"/>
                </a:spcAft>
              </a:pPr>
              <a:t>6</a:t>
            </a:fld>
            <a:endParaRPr lang="en-EG">
              <a:solidFill>
                <a:prstClr val="black">
                  <a:lumMod val="50000"/>
                  <a:lumOff val="50000"/>
                </a:prstClr>
              </a:solidFill>
            </a:endParaRPr>
          </a:p>
        </p:txBody>
      </p:sp>
    </p:spTree>
    <p:extLst>
      <p:ext uri="{BB962C8B-B14F-4D97-AF65-F5344CB8AC3E}">
        <p14:creationId xmlns:p14="http://schemas.microsoft.com/office/powerpoint/2010/main" val="16729456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77AE49-33C6-E43B-2E6C-948A274CA582}"/>
              </a:ext>
            </a:extLst>
          </p:cNvPr>
          <p:cNvSpPr>
            <a:spLocks noGrp="1"/>
          </p:cNvSpPr>
          <p:nvPr>
            <p:ph type="title"/>
          </p:nvPr>
        </p:nvSpPr>
        <p:spPr>
          <a:xfrm>
            <a:off x="5374660" y="436316"/>
            <a:ext cx="6777716" cy="950193"/>
          </a:xfrm>
        </p:spPr>
        <p:txBody>
          <a:bodyPr anchor="b">
            <a:normAutofit/>
          </a:bodyPr>
          <a:lstStyle/>
          <a:p>
            <a:r>
              <a:rPr lang="en-US" sz="3200" b="1" dirty="0">
                <a:solidFill>
                  <a:schemeClr val="accent1">
                    <a:lumMod val="75000"/>
                  </a:schemeClr>
                </a:solidFill>
              </a:rPr>
              <a:t>Principle 2: Money Has a Time Value</a:t>
            </a:r>
            <a:endParaRPr lang="en-EG" sz="3200" dirty="0">
              <a:solidFill>
                <a:schemeClr val="accent1">
                  <a:lumMod val="75000"/>
                </a:schemeClr>
              </a:solidFill>
            </a:endParaRPr>
          </a:p>
        </p:txBody>
      </p:sp>
      <p:pic>
        <p:nvPicPr>
          <p:cNvPr id="5" name="Graphic 6" descr="Money">
            <a:extLst>
              <a:ext uri="{FF2B5EF4-FFF2-40B4-BE49-F238E27FC236}">
                <a16:creationId xmlns:a16="http://schemas.microsoft.com/office/drawing/2014/main" id="{A2D33DF2-4FA0-D021-8C9E-D7D0D6D5CC43}"/>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68130" y="1275070"/>
            <a:ext cx="3876165" cy="3876165"/>
          </a:xfrm>
          <a:prstGeom prst="rect">
            <a:avLst/>
          </a:prstGeom>
        </p:spPr>
      </p:pic>
      <p:sp>
        <p:nvSpPr>
          <p:cNvPr id="3" name="Content Placeholder 2">
            <a:extLst>
              <a:ext uri="{FF2B5EF4-FFF2-40B4-BE49-F238E27FC236}">
                <a16:creationId xmlns:a16="http://schemas.microsoft.com/office/drawing/2014/main" id="{0AEB22AE-1047-D940-3542-6D176BE9B96F}"/>
              </a:ext>
            </a:extLst>
          </p:cNvPr>
          <p:cNvSpPr>
            <a:spLocks noGrp="1"/>
          </p:cNvSpPr>
          <p:nvPr>
            <p:ph idx="1"/>
          </p:nvPr>
        </p:nvSpPr>
        <p:spPr>
          <a:xfrm>
            <a:off x="5237922" y="1570383"/>
            <a:ext cx="6466398" cy="4462669"/>
          </a:xfrm>
        </p:spPr>
        <p:txBody>
          <a:bodyPr anchor="t">
            <a:normAutofit/>
          </a:bodyPr>
          <a:lstStyle/>
          <a:p>
            <a:r>
              <a:rPr lang="en-US" sz="2000" dirty="0"/>
              <a:t>Perhaps the most fundamental principle of finance is that </a:t>
            </a:r>
            <a:r>
              <a:rPr lang="en-US" sz="2000" b="1" dirty="0">
                <a:solidFill>
                  <a:schemeClr val="accent4">
                    <a:lumMod val="75000"/>
                  </a:schemeClr>
                </a:solidFill>
              </a:rPr>
              <a:t>money has a “time” value. </a:t>
            </a:r>
          </a:p>
          <a:p>
            <a:r>
              <a:rPr lang="en-US" sz="2000" dirty="0"/>
              <a:t>Very simply, a dollar received today is more valuable than a dollar received one year from now because we can invest the dollar, we have today to earn</a:t>
            </a:r>
            <a:r>
              <a:rPr lang="en-US" sz="2000" b="1" dirty="0"/>
              <a:t> </a:t>
            </a:r>
            <a:r>
              <a:rPr lang="en-US" sz="2000" b="1" dirty="0">
                <a:solidFill>
                  <a:schemeClr val="accent4">
                    <a:lumMod val="75000"/>
                  </a:schemeClr>
                </a:solidFill>
              </a:rPr>
              <a:t>interest</a:t>
            </a:r>
            <a:r>
              <a:rPr lang="en-US" sz="2000" b="1" dirty="0"/>
              <a:t> </a:t>
            </a:r>
            <a:r>
              <a:rPr lang="en-US" sz="2000" dirty="0"/>
              <a:t>so that at the end of one year we will have more than one dollar.</a:t>
            </a:r>
          </a:p>
          <a:p>
            <a:r>
              <a:rPr lang="en-US" sz="2000" dirty="0"/>
              <a:t>So, if you loan money to your brother at no interest, money that otherwise would have been loaned to a friend for 8 percent interest (who is equally likely to repay you), then the opportunity cost of making the loan to your brother is 8 percent.</a:t>
            </a:r>
          </a:p>
          <a:p>
            <a:r>
              <a:rPr lang="en-US" sz="2000" b="1" i="1" dirty="0">
                <a:solidFill>
                  <a:schemeClr val="accent4">
                    <a:lumMod val="75000"/>
                  </a:schemeClr>
                </a:solidFill>
              </a:rPr>
              <a:t>Without recognizing the existence of the time value of money, it is impossible to evaluate projects with future benefits and costs in a meaningful way.</a:t>
            </a:r>
          </a:p>
          <a:p>
            <a:endParaRPr lang="en-EG" sz="2000" dirty="0"/>
          </a:p>
        </p:txBody>
      </p:sp>
      <p:sp>
        <p:nvSpPr>
          <p:cNvPr id="4" name="Slide Number Placeholder 3">
            <a:extLst>
              <a:ext uri="{FF2B5EF4-FFF2-40B4-BE49-F238E27FC236}">
                <a16:creationId xmlns:a16="http://schemas.microsoft.com/office/drawing/2014/main" id="{73C55BEC-830F-4ECD-FAE3-57BA8AB73A2D}"/>
              </a:ext>
            </a:extLst>
          </p:cNvPr>
          <p:cNvSpPr>
            <a:spLocks noGrp="1"/>
          </p:cNvSpPr>
          <p:nvPr>
            <p:ph type="sldNum" sz="quarter" idx="12"/>
          </p:nvPr>
        </p:nvSpPr>
        <p:spPr>
          <a:xfrm>
            <a:off x="11704320" y="6455664"/>
            <a:ext cx="448056" cy="365125"/>
          </a:xfrm>
        </p:spPr>
        <p:txBody>
          <a:bodyPr>
            <a:normAutofit/>
          </a:bodyPr>
          <a:lstStyle/>
          <a:p>
            <a:pPr>
              <a:spcAft>
                <a:spcPts val="600"/>
              </a:spcAft>
            </a:pPr>
            <a:fld id="{53D902E5-DA95-3648-96C4-3B61E2C1363D}" type="slidenum">
              <a:rPr lang="en-EG" sz="1100">
                <a:solidFill>
                  <a:srgbClr val="FFFFFF"/>
                </a:solidFill>
              </a:rPr>
              <a:pPr>
                <a:spcAft>
                  <a:spcPts val="600"/>
                </a:spcAft>
              </a:pPr>
              <a:t>7</a:t>
            </a:fld>
            <a:endParaRPr lang="en-EG" sz="1100">
              <a:solidFill>
                <a:srgbClr val="FFFFFF"/>
              </a:solidFill>
            </a:endParaRPr>
          </a:p>
        </p:txBody>
      </p:sp>
    </p:spTree>
    <p:extLst>
      <p:ext uri="{BB962C8B-B14F-4D97-AF65-F5344CB8AC3E}">
        <p14:creationId xmlns:p14="http://schemas.microsoft.com/office/powerpoint/2010/main" val="8982348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FAF33E-806D-5463-E8FB-F0F3A67ECE05}"/>
              </a:ext>
            </a:extLst>
          </p:cNvPr>
          <p:cNvSpPr>
            <a:spLocks noGrp="1"/>
          </p:cNvSpPr>
          <p:nvPr>
            <p:ph type="title"/>
          </p:nvPr>
        </p:nvSpPr>
        <p:spPr>
          <a:xfrm>
            <a:off x="1137034" y="435608"/>
            <a:ext cx="6881026" cy="1322887"/>
          </a:xfrm>
        </p:spPr>
        <p:txBody>
          <a:bodyPr>
            <a:normAutofit/>
          </a:bodyPr>
          <a:lstStyle/>
          <a:p>
            <a:r>
              <a:rPr lang="en-US" sz="3600" b="1" dirty="0"/>
              <a:t>Principle 3: Risk Requires a Reward</a:t>
            </a:r>
            <a:endParaRPr lang="en-EG" sz="3600" dirty="0"/>
          </a:p>
        </p:txBody>
      </p:sp>
      <p:sp>
        <p:nvSpPr>
          <p:cNvPr id="3" name="Content Placeholder 2">
            <a:extLst>
              <a:ext uri="{FF2B5EF4-FFF2-40B4-BE49-F238E27FC236}">
                <a16:creationId xmlns:a16="http://schemas.microsoft.com/office/drawing/2014/main" id="{9074BCA5-8446-077E-A48D-33CBD5C959F0}"/>
              </a:ext>
            </a:extLst>
          </p:cNvPr>
          <p:cNvSpPr>
            <a:spLocks noGrp="1"/>
          </p:cNvSpPr>
          <p:nvPr>
            <p:ph idx="1"/>
          </p:nvPr>
        </p:nvSpPr>
        <p:spPr>
          <a:xfrm>
            <a:off x="968069" y="1577876"/>
            <a:ext cx="6573951" cy="4423943"/>
          </a:xfrm>
        </p:spPr>
        <p:txBody>
          <a:bodyPr>
            <a:normAutofit lnSpcReduction="10000"/>
          </a:bodyPr>
          <a:lstStyle/>
          <a:p>
            <a:r>
              <a:rPr lang="en-US" sz="2000" dirty="0"/>
              <a:t>Even the unexperienced investor knows there are an unlimited number of investment alternatives to consider. But without exception, investors will not invest if they do not expect to receive a return on their investment. </a:t>
            </a:r>
          </a:p>
          <a:p>
            <a:r>
              <a:rPr lang="en-US" sz="2000" dirty="0"/>
              <a:t>Investors will want a return that satisfies two requirements:</a:t>
            </a:r>
          </a:p>
          <a:p>
            <a:pPr lvl="1">
              <a:buFont typeface="Wingdings" pitchFamily="2" charset="2"/>
              <a:buChar char="Ø"/>
            </a:pPr>
            <a:r>
              <a:rPr lang="en-US" sz="2000" b="1" dirty="0">
                <a:solidFill>
                  <a:schemeClr val="accent4">
                    <a:lumMod val="75000"/>
                  </a:schemeClr>
                </a:solidFill>
              </a:rPr>
              <a:t>A return for delaying consumption. </a:t>
            </a:r>
            <a:r>
              <a:rPr lang="en-US" sz="2000" dirty="0"/>
              <a:t>Why would anyone make an investment that would not at least pay them something for delaying consumption? They won’t—even if there is no risk. </a:t>
            </a:r>
          </a:p>
          <a:p>
            <a:pPr lvl="1">
              <a:buFont typeface="Wingdings" pitchFamily="2" charset="2"/>
              <a:buChar char="Ø"/>
            </a:pPr>
            <a:r>
              <a:rPr lang="en-US" sz="2000" b="1" dirty="0">
                <a:solidFill>
                  <a:schemeClr val="accent4">
                    <a:lumMod val="75000"/>
                  </a:schemeClr>
                </a:solidFill>
              </a:rPr>
              <a:t>An additional return for taking on risk. </a:t>
            </a:r>
            <a:r>
              <a:rPr lang="en-US" sz="2000" dirty="0"/>
              <a:t>Investors generally don’t like risk. Thus, risky investments are less attractive—unless they offer the prospect of higher returns. That said, the more unsure people are about how an investment will perform, the higher the return they will demand for making that investment. </a:t>
            </a:r>
            <a:endParaRPr lang="en-EG" sz="2000" dirty="0"/>
          </a:p>
          <a:p>
            <a:endParaRPr lang="en-EG" sz="2000" dirty="0"/>
          </a:p>
        </p:txBody>
      </p:sp>
      <p:pic>
        <p:nvPicPr>
          <p:cNvPr id="5" name="Graphic 6" descr="Money">
            <a:extLst>
              <a:ext uri="{FF2B5EF4-FFF2-40B4-BE49-F238E27FC236}">
                <a16:creationId xmlns:a16="http://schemas.microsoft.com/office/drawing/2014/main" id="{A5F2DA05-9A43-539D-C8BA-282DAE993720}"/>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795981" y="1990229"/>
            <a:ext cx="2906973" cy="2906973"/>
          </a:xfrm>
          <a:prstGeom prst="rect">
            <a:avLst/>
          </a:prstGeom>
        </p:spPr>
      </p:pic>
      <p:sp>
        <p:nvSpPr>
          <p:cNvPr id="4" name="Slide Number Placeholder 3">
            <a:extLst>
              <a:ext uri="{FF2B5EF4-FFF2-40B4-BE49-F238E27FC236}">
                <a16:creationId xmlns:a16="http://schemas.microsoft.com/office/drawing/2014/main" id="{82353750-F4DE-8C22-FE4E-B4BCF73E7B57}"/>
              </a:ext>
            </a:extLst>
          </p:cNvPr>
          <p:cNvSpPr>
            <a:spLocks noGrp="1"/>
          </p:cNvSpPr>
          <p:nvPr>
            <p:ph type="sldNum" sz="quarter" idx="12"/>
          </p:nvPr>
        </p:nvSpPr>
        <p:spPr>
          <a:xfrm>
            <a:off x="8610600" y="6356350"/>
            <a:ext cx="2743200" cy="365125"/>
          </a:xfrm>
        </p:spPr>
        <p:txBody>
          <a:bodyPr>
            <a:normAutofit/>
          </a:bodyPr>
          <a:lstStyle/>
          <a:p>
            <a:pPr>
              <a:spcAft>
                <a:spcPts val="600"/>
              </a:spcAft>
            </a:pPr>
            <a:fld id="{53D902E5-DA95-3648-96C4-3B61E2C1363D}" type="slidenum">
              <a:rPr lang="en-EG" sz="1000">
                <a:solidFill>
                  <a:schemeClr val="tx1">
                    <a:lumMod val="50000"/>
                    <a:lumOff val="50000"/>
                  </a:schemeClr>
                </a:solidFill>
              </a:rPr>
              <a:pPr>
                <a:spcAft>
                  <a:spcPts val="600"/>
                </a:spcAft>
              </a:pPr>
              <a:t>8</a:t>
            </a:fld>
            <a:endParaRPr lang="en-EG" sz="1000">
              <a:solidFill>
                <a:schemeClr val="tx1">
                  <a:lumMod val="50000"/>
                  <a:lumOff val="50000"/>
                </a:schemeClr>
              </a:solidFill>
            </a:endParaRPr>
          </a:p>
        </p:txBody>
      </p:sp>
    </p:spTree>
    <p:extLst>
      <p:ext uri="{BB962C8B-B14F-4D97-AF65-F5344CB8AC3E}">
        <p14:creationId xmlns:p14="http://schemas.microsoft.com/office/powerpoint/2010/main" val="22789974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DD1006-5566-569A-0B99-B1DFAB09DD08}"/>
              </a:ext>
            </a:extLst>
          </p:cNvPr>
          <p:cNvSpPr>
            <a:spLocks noGrp="1"/>
          </p:cNvSpPr>
          <p:nvPr>
            <p:ph type="title"/>
          </p:nvPr>
        </p:nvSpPr>
        <p:spPr>
          <a:xfrm>
            <a:off x="1851992" y="494334"/>
            <a:ext cx="10515600" cy="1325563"/>
          </a:xfrm>
        </p:spPr>
        <p:txBody>
          <a:bodyPr/>
          <a:lstStyle/>
          <a:p>
            <a:r>
              <a:rPr lang="en-US" b="1" dirty="0"/>
              <a:t>Principle 3: Risk Requires a Reward</a:t>
            </a:r>
            <a:endParaRPr lang="en-EG" dirty="0"/>
          </a:p>
        </p:txBody>
      </p:sp>
      <p:pic>
        <p:nvPicPr>
          <p:cNvPr id="4" name="Content Placeholder 6">
            <a:extLst>
              <a:ext uri="{FF2B5EF4-FFF2-40B4-BE49-F238E27FC236}">
                <a16:creationId xmlns:a16="http://schemas.microsoft.com/office/drawing/2014/main" id="{57272B9F-5CF9-9D18-5AF4-A946DD48A634}"/>
              </a:ext>
            </a:extLst>
          </p:cNvPr>
          <p:cNvPicPr>
            <a:picLocks noChangeAspect="1"/>
          </p:cNvPicPr>
          <p:nvPr/>
        </p:nvPicPr>
        <p:blipFill rotWithShape="1">
          <a:blip r:embed="rId2"/>
          <a:srcRect l="41125" t="22959" r="24845" b="51686"/>
          <a:stretch/>
        </p:blipFill>
        <p:spPr>
          <a:xfrm>
            <a:off x="985361" y="1959429"/>
            <a:ext cx="10515600" cy="3876292"/>
          </a:xfrm>
          <a:prstGeom prst="rect">
            <a:avLst/>
          </a:prstGeom>
        </p:spPr>
      </p:pic>
      <p:sp>
        <p:nvSpPr>
          <p:cNvPr id="5" name="Slide Number Placeholder 4">
            <a:extLst>
              <a:ext uri="{FF2B5EF4-FFF2-40B4-BE49-F238E27FC236}">
                <a16:creationId xmlns:a16="http://schemas.microsoft.com/office/drawing/2014/main" id="{5176FB40-1914-4C3D-F834-D4CD8899BE3A}"/>
              </a:ext>
            </a:extLst>
          </p:cNvPr>
          <p:cNvSpPr>
            <a:spLocks noGrp="1"/>
          </p:cNvSpPr>
          <p:nvPr>
            <p:ph type="sldNum" sz="quarter" idx="12"/>
          </p:nvPr>
        </p:nvSpPr>
        <p:spPr/>
        <p:txBody>
          <a:bodyPr/>
          <a:lstStyle/>
          <a:p>
            <a:fld id="{53D902E5-DA95-3648-96C4-3B61E2C1363D}" type="slidenum">
              <a:rPr lang="en-EG" smtClean="0"/>
              <a:t>9</a:t>
            </a:fld>
            <a:endParaRPr lang="en-EG"/>
          </a:p>
        </p:txBody>
      </p:sp>
      <p:pic>
        <p:nvPicPr>
          <p:cNvPr id="6" name="Graphic 6" descr="Money">
            <a:extLst>
              <a:ext uri="{FF2B5EF4-FFF2-40B4-BE49-F238E27FC236}">
                <a16:creationId xmlns:a16="http://schemas.microsoft.com/office/drawing/2014/main" id="{454DF30C-C09D-0B30-A8E9-D0BA755A43F4}"/>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38200" y="570706"/>
            <a:ext cx="914400" cy="914400"/>
          </a:xfrm>
          <a:prstGeom prst="rect">
            <a:avLst/>
          </a:prstGeom>
        </p:spPr>
      </p:pic>
    </p:spTree>
    <p:extLst>
      <p:ext uri="{BB962C8B-B14F-4D97-AF65-F5344CB8AC3E}">
        <p14:creationId xmlns:p14="http://schemas.microsoft.com/office/powerpoint/2010/main" val="35082228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3E0CC3-0107-0D9D-183E-C6DC379D2A74}"/>
              </a:ext>
            </a:extLst>
          </p:cNvPr>
          <p:cNvSpPr>
            <a:spLocks noGrp="1"/>
          </p:cNvSpPr>
          <p:nvPr>
            <p:ph type="title"/>
          </p:nvPr>
        </p:nvSpPr>
        <p:spPr>
          <a:xfrm>
            <a:off x="5214580" y="136525"/>
            <a:ext cx="6422849" cy="1676603"/>
          </a:xfrm>
        </p:spPr>
        <p:txBody>
          <a:bodyPr>
            <a:normAutofit/>
          </a:bodyPr>
          <a:lstStyle/>
          <a:p>
            <a:r>
              <a:rPr lang="en-US" b="1" dirty="0"/>
              <a:t>Principle 4: Market Prices Are Generally Right</a:t>
            </a:r>
            <a:endParaRPr lang="en-EG" dirty="0"/>
          </a:p>
        </p:txBody>
      </p:sp>
      <p:pic>
        <p:nvPicPr>
          <p:cNvPr id="5" name="Graphic 6" descr="Money">
            <a:extLst>
              <a:ext uri="{FF2B5EF4-FFF2-40B4-BE49-F238E27FC236}">
                <a16:creationId xmlns:a16="http://schemas.microsoft.com/office/drawing/2014/main" id="{42A081C7-D503-09D2-5B06-6D4F1BE24298}"/>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61364" y="1872360"/>
            <a:ext cx="3113280" cy="3113280"/>
          </a:xfrm>
          <a:prstGeom prst="rect">
            <a:avLst/>
          </a:prstGeom>
          <a:effectLst/>
        </p:spPr>
      </p:pic>
      <p:sp>
        <p:nvSpPr>
          <p:cNvPr id="3" name="Content Placeholder 2">
            <a:extLst>
              <a:ext uri="{FF2B5EF4-FFF2-40B4-BE49-F238E27FC236}">
                <a16:creationId xmlns:a16="http://schemas.microsoft.com/office/drawing/2014/main" id="{1BB1ABF6-C731-289B-60C1-5D16F78BA7C3}"/>
              </a:ext>
            </a:extLst>
          </p:cNvPr>
          <p:cNvSpPr>
            <a:spLocks noGrp="1"/>
          </p:cNvSpPr>
          <p:nvPr>
            <p:ph idx="1"/>
          </p:nvPr>
        </p:nvSpPr>
        <p:spPr>
          <a:xfrm>
            <a:off x="4912740" y="1689652"/>
            <a:ext cx="6986652" cy="4214191"/>
          </a:xfrm>
        </p:spPr>
        <p:txBody>
          <a:bodyPr>
            <a:normAutofit lnSpcReduction="10000"/>
          </a:bodyPr>
          <a:lstStyle/>
          <a:p>
            <a:r>
              <a:rPr lang="en-US" sz="1600" dirty="0"/>
              <a:t>To understand how securities such as bonds and stocks are valued or priced in the financial markets, it is necessary to have an understanding of the concept of an </a:t>
            </a:r>
            <a:r>
              <a:rPr lang="en-US" sz="1600" b="1" dirty="0">
                <a:solidFill>
                  <a:schemeClr val="accent4">
                    <a:lumMod val="75000"/>
                  </a:schemeClr>
                </a:solidFill>
              </a:rPr>
              <a:t>efficient market</a:t>
            </a:r>
            <a:r>
              <a:rPr lang="en-US" sz="1600" dirty="0">
                <a:solidFill>
                  <a:schemeClr val="accent4">
                    <a:lumMod val="75000"/>
                  </a:schemeClr>
                </a:solidFill>
              </a:rPr>
              <a:t>.</a:t>
            </a:r>
          </a:p>
          <a:p>
            <a:r>
              <a:rPr lang="en-US" sz="1600" dirty="0">
                <a:solidFill>
                  <a:schemeClr val="accent4">
                    <a:lumMod val="75000"/>
                  </a:schemeClr>
                </a:solidFill>
              </a:rPr>
              <a:t> </a:t>
            </a:r>
            <a:r>
              <a:rPr lang="en-US" sz="1600" b="1" dirty="0">
                <a:solidFill>
                  <a:schemeClr val="accent4">
                    <a:lumMod val="75000"/>
                  </a:schemeClr>
                </a:solidFill>
              </a:rPr>
              <a:t>An efficient market is one where the prices of the assets traded in that market fully reflect all available information at any instant in time.</a:t>
            </a:r>
          </a:p>
          <a:p>
            <a:r>
              <a:rPr lang="en-US" sz="1600" dirty="0"/>
              <a:t>The efficiency of the market depends on the speed with which newly released information is impounded into prices.  Specifically, an efficient stock market is characterized by a large number of profit-driven individuals who act very quickly by buying (or selling) shares of stock in response to the release of new information.</a:t>
            </a:r>
          </a:p>
          <a:p>
            <a:r>
              <a:rPr lang="en-US" sz="1600" b="1" dirty="0">
                <a:solidFill>
                  <a:schemeClr val="accent4">
                    <a:lumMod val="75000"/>
                  </a:schemeClr>
                </a:solidFill>
              </a:rPr>
              <a:t>The key learning point here is the following: </a:t>
            </a:r>
            <a:r>
              <a:rPr lang="en-US" sz="1600" dirty="0"/>
              <a:t>Stock market prices are a useful barometer of the value of a firm. Specifically, managers can expect their company’s share prices to respond quickly to investors’ assessment of their decisions. If investors on the whole agree that the decision is a good one that creates value, then they will push up the price of the firm’s stock to reflect that added value. On the other hand, if investors feel that a decision is bad for share prices, then the firm’s share value will be driven down.</a:t>
            </a:r>
          </a:p>
          <a:p>
            <a:r>
              <a:rPr lang="en-US" sz="1600" b="1" dirty="0">
                <a:solidFill>
                  <a:schemeClr val="accent4">
                    <a:lumMod val="75000"/>
                  </a:schemeClr>
                </a:solidFill>
              </a:rPr>
              <a:t>Unfortunately, this principle doesn’t always work perfectly in the real world. </a:t>
            </a:r>
          </a:p>
          <a:p>
            <a:endParaRPr lang="en-EG" sz="1600" dirty="0"/>
          </a:p>
        </p:txBody>
      </p:sp>
      <p:sp>
        <p:nvSpPr>
          <p:cNvPr id="4" name="Slide Number Placeholder 3">
            <a:extLst>
              <a:ext uri="{FF2B5EF4-FFF2-40B4-BE49-F238E27FC236}">
                <a16:creationId xmlns:a16="http://schemas.microsoft.com/office/drawing/2014/main" id="{CE428C97-9D36-E01E-B540-295FC6D99ABE}"/>
              </a:ext>
            </a:extLst>
          </p:cNvPr>
          <p:cNvSpPr>
            <a:spLocks noGrp="1"/>
          </p:cNvSpPr>
          <p:nvPr>
            <p:ph type="sldNum" sz="quarter" idx="12"/>
          </p:nvPr>
        </p:nvSpPr>
        <p:spPr>
          <a:xfrm>
            <a:off x="292608" y="6356350"/>
            <a:ext cx="685800" cy="365125"/>
          </a:xfrm>
        </p:spPr>
        <p:txBody>
          <a:bodyPr>
            <a:normAutofit/>
          </a:bodyPr>
          <a:lstStyle/>
          <a:p>
            <a:pPr>
              <a:spcAft>
                <a:spcPts val="600"/>
              </a:spcAft>
            </a:pPr>
            <a:fld id="{53D902E5-DA95-3648-96C4-3B61E2C1363D}" type="slidenum">
              <a:rPr lang="en-EG">
                <a:solidFill>
                  <a:srgbClr val="595959"/>
                </a:solidFill>
              </a:rPr>
              <a:pPr>
                <a:spcAft>
                  <a:spcPts val="600"/>
                </a:spcAft>
              </a:pPr>
              <a:t>10</a:t>
            </a:fld>
            <a:endParaRPr lang="en-EG">
              <a:solidFill>
                <a:srgbClr val="595959"/>
              </a:solidFill>
            </a:endParaRPr>
          </a:p>
        </p:txBody>
      </p:sp>
    </p:spTree>
    <p:extLst>
      <p:ext uri="{BB962C8B-B14F-4D97-AF65-F5344CB8AC3E}">
        <p14:creationId xmlns:p14="http://schemas.microsoft.com/office/powerpoint/2010/main" val="40564240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865D8B-4EA0-64E6-8A80-8A3A6B7FE9C5}"/>
              </a:ext>
            </a:extLst>
          </p:cNvPr>
          <p:cNvSpPr>
            <a:spLocks noGrp="1"/>
          </p:cNvSpPr>
          <p:nvPr>
            <p:ph type="title"/>
          </p:nvPr>
        </p:nvSpPr>
        <p:spPr>
          <a:xfrm>
            <a:off x="648929" y="255397"/>
            <a:ext cx="6422849" cy="1676603"/>
          </a:xfrm>
        </p:spPr>
        <p:txBody>
          <a:bodyPr>
            <a:normAutofit/>
          </a:bodyPr>
          <a:lstStyle/>
          <a:p>
            <a:r>
              <a:rPr lang="en-US" sz="3700" b="1" dirty="0"/>
              <a:t>Principle 5: Conflicts of Interest Cause Agency Problems</a:t>
            </a:r>
            <a:endParaRPr lang="en-EG" sz="3700" dirty="0"/>
          </a:p>
        </p:txBody>
      </p:sp>
      <p:sp>
        <p:nvSpPr>
          <p:cNvPr id="3" name="Content Placeholder 2">
            <a:extLst>
              <a:ext uri="{FF2B5EF4-FFF2-40B4-BE49-F238E27FC236}">
                <a16:creationId xmlns:a16="http://schemas.microsoft.com/office/drawing/2014/main" id="{B2B0C4B0-DFA4-961A-DB2B-3AF8A0450192}"/>
              </a:ext>
            </a:extLst>
          </p:cNvPr>
          <p:cNvSpPr>
            <a:spLocks noGrp="1"/>
          </p:cNvSpPr>
          <p:nvPr>
            <p:ph idx="1"/>
          </p:nvPr>
        </p:nvSpPr>
        <p:spPr>
          <a:xfrm>
            <a:off x="648929" y="1932000"/>
            <a:ext cx="6422848" cy="4071235"/>
          </a:xfrm>
        </p:spPr>
        <p:txBody>
          <a:bodyPr>
            <a:normAutofit lnSpcReduction="10000"/>
          </a:bodyPr>
          <a:lstStyle/>
          <a:p>
            <a:r>
              <a:rPr lang="en-US" sz="2400" dirty="0"/>
              <a:t>Conflicts of interest lead to what are referred to by economists as an </a:t>
            </a:r>
            <a:r>
              <a:rPr lang="en-US" sz="2400" b="1" dirty="0">
                <a:solidFill>
                  <a:schemeClr val="accent4">
                    <a:lumMod val="75000"/>
                  </a:schemeClr>
                </a:solidFill>
              </a:rPr>
              <a:t>agency cost or agency problem</a:t>
            </a:r>
            <a:r>
              <a:rPr lang="en-US" sz="2400" dirty="0">
                <a:solidFill>
                  <a:schemeClr val="accent4">
                    <a:lumMod val="75000"/>
                  </a:schemeClr>
                </a:solidFill>
              </a:rPr>
              <a:t>. </a:t>
            </a:r>
            <a:r>
              <a:rPr lang="en-US" sz="2400" dirty="0"/>
              <a:t>That is, managers are the agents of the firm’s stockholders (the owners) and if the agents do not act in the best interests of their principal, this leads to an agency cost. </a:t>
            </a:r>
          </a:p>
          <a:p>
            <a:r>
              <a:rPr lang="en-US" sz="2400" dirty="0"/>
              <a:t>Although the goal of the firm is to maximize shareholder value, in reality the agency problem may interfere with the implementation of this goal. </a:t>
            </a:r>
          </a:p>
          <a:p>
            <a:r>
              <a:rPr lang="en-US" sz="2400" dirty="0"/>
              <a:t>The </a:t>
            </a:r>
            <a:r>
              <a:rPr lang="en-US" sz="2400" b="1" dirty="0">
                <a:solidFill>
                  <a:schemeClr val="accent4">
                    <a:lumMod val="75000"/>
                  </a:schemeClr>
                </a:solidFill>
              </a:rPr>
              <a:t>agency problem </a:t>
            </a:r>
            <a:r>
              <a:rPr lang="en-US" sz="2400" dirty="0"/>
              <a:t>results from the separation of management and the ownership of the firm. </a:t>
            </a:r>
          </a:p>
          <a:p>
            <a:pPr marL="0" indent="0">
              <a:buNone/>
            </a:pPr>
            <a:endParaRPr lang="en-US" sz="2400" dirty="0"/>
          </a:p>
          <a:p>
            <a:endParaRPr lang="en-EG" sz="2400" dirty="0"/>
          </a:p>
          <a:p>
            <a:endParaRPr lang="en-EG" sz="2400" dirty="0"/>
          </a:p>
        </p:txBody>
      </p:sp>
      <p:pic>
        <p:nvPicPr>
          <p:cNvPr id="5" name="Graphic 6" descr="Money">
            <a:extLst>
              <a:ext uri="{FF2B5EF4-FFF2-40B4-BE49-F238E27FC236}">
                <a16:creationId xmlns:a16="http://schemas.microsoft.com/office/drawing/2014/main" id="{5A2ABA1D-2BA9-060B-5E66-C02A7850D03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361082" y="1914045"/>
            <a:ext cx="3026664" cy="3026664"/>
          </a:xfrm>
          <a:prstGeom prst="rect">
            <a:avLst/>
          </a:prstGeom>
          <a:effectLst/>
        </p:spPr>
      </p:pic>
      <p:sp>
        <p:nvSpPr>
          <p:cNvPr id="4" name="Slide Number Placeholder 3">
            <a:extLst>
              <a:ext uri="{FF2B5EF4-FFF2-40B4-BE49-F238E27FC236}">
                <a16:creationId xmlns:a16="http://schemas.microsoft.com/office/drawing/2014/main" id="{83C6FD8F-8413-FC16-36EC-0F97BB443421}"/>
              </a:ext>
            </a:extLst>
          </p:cNvPr>
          <p:cNvSpPr>
            <a:spLocks noGrp="1"/>
          </p:cNvSpPr>
          <p:nvPr>
            <p:ph type="sldNum" sz="quarter" idx="12"/>
          </p:nvPr>
        </p:nvSpPr>
        <p:spPr>
          <a:xfrm>
            <a:off x="10853928" y="6356350"/>
            <a:ext cx="685800" cy="365125"/>
          </a:xfrm>
        </p:spPr>
        <p:txBody>
          <a:bodyPr>
            <a:normAutofit/>
          </a:bodyPr>
          <a:lstStyle/>
          <a:p>
            <a:pPr>
              <a:spcAft>
                <a:spcPts val="600"/>
              </a:spcAft>
            </a:pPr>
            <a:fld id="{53D902E5-DA95-3648-96C4-3B61E2C1363D}" type="slidenum">
              <a:rPr lang="en-EG">
                <a:solidFill>
                  <a:srgbClr val="404040"/>
                </a:solidFill>
              </a:rPr>
              <a:pPr>
                <a:spcAft>
                  <a:spcPts val="600"/>
                </a:spcAft>
              </a:pPr>
              <a:t>11</a:t>
            </a:fld>
            <a:endParaRPr lang="en-EG">
              <a:solidFill>
                <a:srgbClr val="404040"/>
              </a:solidFill>
            </a:endParaRPr>
          </a:p>
        </p:txBody>
      </p:sp>
    </p:spTree>
    <p:extLst>
      <p:ext uri="{BB962C8B-B14F-4D97-AF65-F5344CB8AC3E}">
        <p14:creationId xmlns:p14="http://schemas.microsoft.com/office/powerpoint/2010/main" val="21176631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F25EA3-9E4E-9024-2461-48DBB69FD28C}"/>
              </a:ext>
            </a:extLst>
          </p:cNvPr>
          <p:cNvSpPr>
            <a:spLocks noGrp="1"/>
          </p:cNvSpPr>
          <p:nvPr>
            <p:ph type="title"/>
          </p:nvPr>
        </p:nvSpPr>
        <p:spPr>
          <a:xfrm>
            <a:off x="838200" y="631825"/>
            <a:ext cx="10515600" cy="1325563"/>
          </a:xfrm>
        </p:spPr>
        <p:txBody>
          <a:bodyPr>
            <a:normAutofit/>
          </a:bodyPr>
          <a:lstStyle/>
          <a:p>
            <a:r>
              <a:rPr lang="en-US"/>
              <a:t>Avoiding Financial Crisis—Back to the Principles</a:t>
            </a:r>
            <a:endParaRPr lang="en-EG"/>
          </a:p>
        </p:txBody>
      </p:sp>
      <p:sp>
        <p:nvSpPr>
          <p:cNvPr id="3" name="Content Placeholder 2">
            <a:extLst>
              <a:ext uri="{FF2B5EF4-FFF2-40B4-BE49-F238E27FC236}">
                <a16:creationId xmlns:a16="http://schemas.microsoft.com/office/drawing/2014/main" id="{7015D6A8-CC7C-DF4B-782D-862801F1C9A5}"/>
              </a:ext>
            </a:extLst>
          </p:cNvPr>
          <p:cNvSpPr>
            <a:spLocks noGrp="1"/>
          </p:cNvSpPr>
          <p:nvPr>
            <p:ph idx="1"/>
          </p:nvPr>
        </p:nvSpPr>
        <p:spPr>
          <a:xfrm>
            <a:off x="838200" y="2057400"/>
            <a:ext cx="10515600" cy="3871762"/>
          </a:xfrm>
        </p:spPr>
        <p:txBody>
          <a:bodyPr>
            <a:normAutofit/>
          </a:bodyPr>
          <a:lstStyle/>
          <a:p>
            <a:r>
              <a:rPr lang="en-US" sz="1800" dirty="0">
                <a:effectLst/>
                <a:latin typeface="Times" pitchFamily="2" charset="0"/>
              </a:rPr>
              <a:t>Four significant economic events that have occurred during the last decade all point to the importance of keeping our eye closely affixed to the five principles of finance: the </a:t>
            </a:r>
            <a:r>
              <a:rPr lang="en-US" sz="1800" dirty="0" err="1">
                <a:effectLst/>
                <a:latin typeface="Times" pitchFamily="2" charset="0"/>
              </a:rPr>
              <a:t>dot.com</a:t>
            </a:r>
            <a:r>
              <a:rPr lang="en-US" sz="1800" dirty="0">
                <a:latin typeface="Times" pitchFamily="2" charset="0"/>
              </a:rPr>
              <a:t> </a:t>
            </a:r>
            <a:r>
              <a:rPr lang="en-US" sz="1800" dirty="0">
                <a:effectLst/>
                <a:latin typeface="Times" pitchFamily="2" charset="0"/>
              </a:rPr>
              <a:t>bubble; the accounting scandals headlined by Enron, WorldCom, and Bernie Madoff; the housing bubble; and, finally, the recent economic crisis. Specifically, the problems that firms encounter in times of crisis are often brought on by, and made worse as a result of, not paying close attention to the foundational principles of finance. </a:t>
            </a:r>
          </a:p>
          <a:p>
            <a:r>
              <a:rPr lang="en-US" sz="1800" dirty="0">
                <a:effectLst/>
                <a:latin typeface="Times" pitchFamily="2" charset="0"/>
              </a:rPr>
              <a:t>To illustrate, consider the following:</a:t>
            </a:r>
          </a:p>
          <a:p>
            <a:pPr lvl="1"/>
            <a:r>
              <a:rPr lang="en-US" sz="1800" b="1" dirty="0">
                <a:solidFill>
                  <a:schemeClr val="accent4">
                    <a:lumMod val="75000"/>
                  </a:schemeClr>
                </a:solidFill>
                <a:effectLst/>
                <a:latin typeface="Helvetica" pitchFamily="2" charset="0"/>
              </a:rPr>
              <a:t>Forgetting Principle 1: Cash Flow Is What Matters </a:t>
            </a:r>
            <a:r>
              <a:rPr lang="en-US" sz="1800" dirty="0">
                <a:effectLst/>
                <a:latin typeface="Times" pitchFamily="2" charset="0"/>
              </a:rPr>
              <a:t>(Focusing on earnings instead</a:t>
            </a:r>
            <a:r>
              <a:rPr lang="en-US" sz="1800" dirty="0">
                <a:latin typeface="Helvetica" pitchFamily="2" charset="0"/>
              </a:rPr>
              <a:t> </a:t>
            </a:r>
            <a:r>
              <a:rPr lang="en-US" sz="1800" dirty="0">
                <a:effectLst/>
                <a:latin typeface="Times" pitchFamily="2" charset="0"/>
              </a:rPr>
              <a:t>of cash flow). The financial fraud committed by Bernie Madoff, WorldCom, and others at the turn of the 21st century was a direct result of managerial efforts to manage the firm’s reported earnings to the detriment of the firm’s cash flows. The belief in the importance of current period earnings as the most critical determinant of the market valuation of the firm’s shares led some firms to sacrifice future cash flows in order to maintain the illusion of high and growing earnings.</a:t>
            </a:r>
          </a:p>
          <a:p>
            <a:endParaRPr lang="en-EG" sz="1800" dirty="0"/>
          </a:p>
        </p:txBody>
      </p:sp>
      <p:sp>
        <p:nvSpPr>
          <p:cNvPr id="4" name="Slide Number Placeholder 3">
            <a:extLst>
              <a:ext uri="{FF2B5EF4-FFF2-40B4-BE49-F238E27FC236}">
                <a16:creationId xmlns:a16="http://schemas.microsoft.com/office/drawing/2014/main" id="{27745F74-BF81-B032-6271-A293B0D97152}"/>
              </a:ext>
            </a:extLst>
          </p:cNvPr>
          <p:cNvSpPr>
            <a:spLocks noGrp="1"/>
          </p:cNvSpPr>
          <p:nvPr>
            <p:ph type="sldNum" sz="quarter" idx="12"/>
          </p:nvPr>
        </p:nvSpPr>
        <p:spPr>
          <a:xfrm>
            <a:off x="8610600" y="6077585"/>
            <a:ext cx="2743200" cy="365125"/>
          </a:xfrm>
        </p:spPr>
        <p:txBody>
          <a:bodyPr>
            <a:normAutofit/>
          </a:bodyPr>
          <a:lstStyle/>
          <a:p>
            <a:pPr>
              <a:spcAft>
                <a:spcPts val="600"/>
              </a:spcAft>
            </a:pPr>
            <a:fld id="{53D902E5-DA95-3648-96C4-3B61E2C1363D}" type="slidenum">
              <a:rPr lang="en-EG">
                <a:solidFill>
                  <a:schemeClr val="tx1">
                    <a:lumMod val="75000"/>
                    <a:lumOff val="25000"/>
                  </a:schemeClr>
                </a:solidFill>
              </a:rPr>
              <a:pPr>
                <a:spcAft>
                  <a:spcPts val="600"/>
                </a:spcAft>
              </a:pPr>
              <a:t>12</a:t>
            </a:fld>
            <a:endParaRPr lang="en-EG">
              <a:solidFill>
                <a:schemeClr val="tx1">
                  <a:lumMod val="75000"/>
                  <a:lumOff val="25000"/>
                </a:schemeClr>
              </a:solidFill>
            </a:endParaRPr>
          </a:p>
        </p:txBody>
      </p:sp>
    </p:spTree>
    <p:extLst>
      <p:ext uri="{BB962C8B-B14F-4D97-AF65-F5344CB8AC3E}">
        <p14:creationId xmlns:p14="http://schemas.microsoft.com/office/powerpoint/2010/main" val="8541476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F25EA3-9E4E-9024-2461-48DBB69FD28C}"/>
              </a:ext>
            </a:extLst>
          </p:cNvPr>
          <p:cNvSpPr>
            <a:spLocks noGrp="1"/>
          </p:cNvSpPr>
          <p:nvPr>
            <p:ph type="title"/>
          </p:nvPr>
        </p:nvSpPr>
        <p:spPr>
          <a:xfrm>
            <a:off x="838200" y="631825"/>
            <a:ext cx="10515600" cy="1325563"/>
          </a:xfrm>
        </p:spPr>
        <p:txBody>
          <a:bodyPr>
            <a:normAutofit/>
          </a:bodyPr>
          <a:lstStyle/>
          <a:p>
            <a:r>
              <a:rPr lang="en-US"/>
              <a:t>Avoiding Financial Crisis—Back to the Principles</a:t>
            </a:r>
            <a:endParaRPr lang="en-EG"/>
          </a:p>
        </p:txBody>
      </p:sp>
      <p:sp>
        <p:nvSpPr>
          <p:cNvPr id="3" name="Content Placeholder 2">
            <a:extLst>
              <a:ext uri="{FF2B5EF4-FFF2-40B4-BE49-F238E27FC236}">
                <a16:creationId xmlns:a16="http://schemas.microsoft.com/office/drawing/2014/main" id="{7015D6A8-CC7C-DF4B-782D-862801F1C9A5}"/>
              </a:ext>
            </a:extLst>
          </p:cNvPr>
          <p:cNvSpPr>
            <a:spLocks noGrp="1"/>
          </p:cNvSpPr>
          <p:nvPr>
            <p:ph idx="1"/>
          </p:nvPr>
        </p:nvSpPr>
        <p:spPr>
          <a:xfrm>
            <a:off x="838200" y="2057400"/>
            <a:ext cx="10515600" cy="3871762"/>
          </a:xfrm>
        </p:spPr>
        <p:txBody>
          <a:bodyPr>
            <a:normAutofit/>
          </a:bodyPr>
          <a:lstStyle/>
          <a:p>
            <a:pPr lvl="1"/>
            <a:r>
              <a:rPr lang="en-US" sz="3200" b="1" dirty="0">
                <a:solidFill>
                  <a:schemeClr val="accent4">
                    <a:lumMod val="75000"/>
                  </a:schemeClr>
                </a:solidFill>
                <a:latin typeface="Helvetica" pitchFamily="2" charset="0"/>
              </a:rPr>
              <a:t>Forgetting Principle 2: Money Has a Time Value </a:t>
            </a:r>
            <a:r>
              <a:rPr lang="en-US" sz="3200" dirty="0">
                <a:effectLst/>
                <a:latin typeface="Times" pitchFamily="2" charset="0"/>
              </a:rPr>
              <a:t>(Focusing on the short run). When</a:t>
            </a:r>
            <a:r>
              <a:rPr lang="en-US" sz="3200" dirty="0">
                <a:latin typeface="Helvetica" pitchFamily="2" charset="0"/>
              </a:rPr>
              <a:t> </a:t>
            </a:r>
            <a:r>
              <a:rPr lang="en-US" sz="3200" dirty="0">
                <a:effectLst/>
                <a:latin typeface="Times" pitchFamily="2" charset="0"/>
              </a:rPr>
              <a:t>trying to put in place a system that would align the interests of managers and shareholders, many firms tied managerial compensation to short-run performance. Consequently, the focus shifted in many firms from what was best in the long run to what was best in the short run.</a:t>
            </a:r>
          </a:p>
          <a:p>
            <a:endParaRPr lang="en-EG" sz="3200" dirty="0"/>
          </a:p>
        </p:txBody>
      </p:sp>
      <p:sp>
        <p:nvSpPr>
          <p:cNvPr id="4" name="Slide Number Placeholder 3">
            <a:extLst>
              <a:ext uri="{FF2B5EF4-FFF2-40B4-BE49-F238E27FC236}">
                <a16:creationId xmlns:a16="http://schemas.microsoft.com/office/drawing/2014/main" id="{27745F74-BF81-B032-6271-A293B0D97152}"/>
              </a:ext>
            </a:extLst>
          </p:cNvPr>
          <p:cNvSpPr>
            <a:spLocks noGrp="1"/>
          </p:cNvSpPr>
          <p:nvPr>
            <p:ph type="sldNum" sz="quarter" idx="12"/>
          </p:nvPr>
        </p:nvSpPr>
        <p:spPr>
          <a:xfrm>
            <a:off x="8610600" y="6077585"/>
            <a:ext cx="2743200" cy="365125"/>
          </a:xfrm>
        </p:spPr>
        <p:txBody>
          <a:bodyPr>
            <a:normAutofit/>
          </a:bodyPr>
          <a:lstStyle/>
          <a:p>
            <a:pPr>
              <a:spcAft>
                <a:spcPts val="600"/>
              </a:spcAft>
            </a:pPr>
            <a:fld id="{53D902E5-DA95-3648-96C4-3B61E2C1363D}" type="slidenum">
              <a:rPr lang="en-EG">
                <a:solidFill>
                  <a:schemeClr val="tx1">
                    <a:lumMod val="75000"/>
                    <a:lumOff val="25000"/>
                  </a:schemeClr>
                </a:solidFill>
              </a:rPr>
              <a:pPr>
                <a:spcAft>
                  <a:spcPts val="600"/>
                </a:spcAft>
              </a:pPr>
              <a:t>13</a:t>
            </a:fld>
            <a:endParaRPr lang="en-EG">
              <a:solidFill>
                <a:schemeClr val="tx1">
                  <a:lumMod val="75000"/>
                  <a:lumOff val="25000"/>
                </a:schemeClr>
              </a:solidFill>
            </a:endParaRPr>
          </a:p>
        </p:txBody>
      </p:sp>
    </p:spTree>
    <p:extLst>
      <p:ext uri="{BB962C8B-B14F-4D97-AF65-F5344CB8AC3E}">
        <p14:creationId xmlns:p14="http://schemas.microsoft.com/office/powerpoint/2010/main" val="198998166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F25EA3-9E4E-9024-2461-48DBB69FD28C}"/>
              </a:ext>
            </a:extLst>
          </p:cNvPr>
          <p:cNvSpPr>
            <a:spLocks noGrp="1"/>
          </p:cNvSpPr>
          <p:nvPr>
            <p:ph type="title"/>
          </p:nvPr>
        </p:nvSpPr>
        <p:spPr>
          <a:xfrm>
            <a:off x="838200" y="631825"/>
            <a:ext cx="10515600" cy="1325563"/>
          </a:xfrm>
        </p:spPr>
        <p:txBody>
          <a:bodyPr>
            <a:normAutofit/>
          </a:bodyPr>
          <a:lstStyle/>
          <a:p>
            <a:r>
              <a:rPr lang="en-US" dirty="0"/>
              <a:t>Avoiding Financial Crisis—Back to the Principles</a:t>
            </a:r>
            <a:endParaRPr lang="en-EG" dirty="0"/>
          </a:p>
        </p:txBody>
      </p:sp>
      <p:sp>
        <p:nvSpPr>
          <p:cNvPr id="3" name="Content Placeholder 2">
            <a:extLst>
              <a:ext uri="{FF2B5EF4-FFF2-40B4-BE49-F238E27FC236}">
                <a16:creationId xmlns:a16="http://schemas.microsoft.com/office/drawing/2014/main" id="{7015D6A8-CC7C-DF4B-782D-862801F1C9A5}"/>
              </a:ext>
            </a:extLst>
          </p:cNvPr>
          <p:cNvSpPr>
            <a:spLocks noGrp="1"/>
          </p:cNvSpPr>
          <p:nvPr>
            <p:ph idx="1"/>
          </p:nvPr>
        </p:nvSpPr>
        <p:spPr>
          <a:xfrm>
            <a:off x="838200" y="2057400"/>
            <a:ext cx="10515600" cy="3871762"/>
          </a:xfrm>
        </p:spPr>
        <p:txBody>
          <a:bodyPr>
            <a:normAutofit lnSpcReduction="10000"/>
          </a:bodyPr>
          <a:lstStyle/>
          <a:p>
            <a:r>
              <a:rPr lang="en-US" sz="2400" b="1" dirty="0">
                <a:solidFill>
                  <a:schemeClr val="accent4">
                    <a:lumMod val="75000"/>
                  </a:schemeClr>
                </a:solidFill>
                <a:latin typeface="Helvetica" pitchFamily="2" charset="0"/>
              </a:rPr>
              <a:t>Forgetting Principle 3: Risk Requires a Reward </a:t>
            </a:r>
            <a:r>
              <a:rPr lang="en-US" sz="2400" dirty="0">
                <a:effectLst/>
                <a:latin typeface="Times" pitchFamily="2" charset="0"/>
              </a:rPr>
              <a:t>(Excessive risk taking due to underestimation</a:t>
            </a:r>
            <a:r>
              <a:rPr lang="en-US" sz="2400" dirty="0">
                <a:latin typeface="Helvetica" pitchFamily="2" charset="0"/>
              </a:rPr>
              <a:t> </a:t>
            </a:r>
            <a:r>
              <a:rPr lang="en-US" sz="2400" dirty="0">
                <a:effectLst/>
                <a:latin typeface="Times" pitchFamily="2" charset="0"/>
              </a:rPr>
              <a:t>of risk). Relying on historical evidence, managers often underestimated the real risks that their decisions entailed. This underestimation of the underlying riskiness of their decisions led managers to borrow excessively. This excessive use of borrowed money (or financial leverage) led to financial disaster and bankruptcy for many firms as the economy slipped into recession. Moreover, the financial crisis was exacerbated by the fact that many times companies simply didn’t understand how much risk they were taking on. For example, AIG (AIG), the giant insurance company that the government bailed out, was involved in investments whose value is based on the price of oil in 50 years. Let’s face it, no one knows what the price of oil will be in a half a century—being involved in this type of investment is blind risk.</a:t>
            </a:r>
          </a:p>
          <a:p>
            <a:endParaRPr lang="en-EG" sz="1800" dirty="0"/>
          </a:p>
        </p:txBody>
      </p:sp>
      <p:sp>
        <p:nvSpPr>
          <p:cNvPr id="4" name="Slide Number Placeholder 3">
            <a:extLst>
              <a:ext uri="{FF2B5EF4-FFF2-40B4-BE49-F238E27FC236}">
                <a16:creationId xmlns:a16="http://schemas.microsoft.com/office/drawing/2014/main" id="{27745F74-BF81-B032-6271-A293B0D97152}"/>
              </a:ext>
            </a:extLst>
          </p:cNvPr>
          <p:cNvSpPr>
            <a:spLocks noGrp="1"/>
          </p:cNvSpPr>
          <p:nvPr>
            <p:ph type="sldNum" sz="quarter" idx="12"/>
          </p:nvPr>
        </p:nvSpPr>
        <p:spPr>
          <a:xfrm>
            <a:off x="8610600" y="6077585"/>
            <a:ext cx="2743200" cy="365125"/>
          </a:xfrm>
        </p:spPr>
        <p:txBody>
          <a:bodyPr>
            <a:normAutofit/>
          </a:bodyPr>
          <a:lstStyle/>
          <a:p>
            <a:pPr>
              <a:spcAft>
                <a:spcPts val="600"/>
              </a:spcAft>
            </a:pPr>
            <a:fld id="{53D902E5-DA95-3648-96C4-3B61E2C1363D}" type="slidenum">
              <a:rPr lang="en-EG">
                <a:solidFill>
                  <a:schemeClr val="tx1">
                    <a:lumMod val="75000"/>
                    <a:lumOff val="25000"/>
                  </a:schemeClr>
                </a:solidFill>
              </a:rPr>
              <a:pPr>
                <a:spcAft>
                  <a:spcPts val="600"/>
                </a:spcAft>
              </a:pPr>
              <a:t>14</a:t>
            </a:fld>
            <a:endParaRPr lang="en-EG">
              <a:solidFill>
                <a:schemeClr val="tx1">
                  <a:lumMod val="75000"/>
                  <a:lumOff val="25000"/>
                </a:schemeClr>
              </a:solidFill>
            </a:endParaRPr>
          </a:p>
        </p:txBody>
      </p:sp>
    </p:spTree>
    <p:extLst>
      <p:ext uri="{BB962C8B-B14F-4D97-AF65-F5344CB8AC3E}">
        <p14:creationId xmlns:p14="http://schemas.microsoft.com/office/powerpoint/2010/main" val="199760433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F25EA3-9E4E-9024-2461-48DBB69FD28C}"/>
              </a:ext>
            </a:extLst>
          </p:cNvPr>
          <p:cNvSpPr>
            <a:spLocks noGrp="1"/>
          </p:cNvSpPr>
          <p:nvPr>
            <p:ph type="title"/>
          </p:nvPr>
        </p:nvSpPr>
        <p:spPr>
          <a:xfrm>
            <a:off x="838200" y="631825"/>
            <a:ext cx="10515600" cy="1325563"/>
          </a:xfrm>
        </p:spPr>
        <p:txBody>
          <a:bodyPr>
            <a:normAutofit/>
          </a:bodyPr>
          <a:lstStyle/>
          <a:p>
            <a:r>
              <a:rPr lang="en-US" dirty="0"/>
              <a:t>Avoiding Financial Crisis—Back to the Principles</a:t>
            </a:r>
            <a:endParaRPr lang="en-EG" dirty="0"/>
          </a:p>
        </p:txBody>
      </p:sp>
      <p:sp>
        <p:nvSpPr>
          <p:cNvPr id="3" name="Content Placeholder 2">
            <a:extLst>
              <a:ext uri="{FF2B5EF4-FFF2-40B4-BE49-F238E27FC236}">
                <a16:creationId xmlns:a16="http://schemas.microsoft.com/office/drawing/2014/main" id="{7015D6A8-CC7C-DF4B-782D-862801F1C9A5}"/>
              </a:ext>
            </a:extLst>
          </p:cNvPr>
          <p:cNvSpPr>
            <a:spLocks noGrp="1"/>
          </p:cNvSpPr>
          <p:nvPr>
            <p:ph idx="1"/>
          </p:nvPr>
        </p:nvSpPr>
        <p:spPr>
          <a:xfrm>
            <a:off x="838200" y="2057400"/>
            <a:ext cx="10515600" cy="3871762"/>
          </a:xfrm>
        </p:spPr>
        <p:txBody>
          <a:bodyPr>
            <a:normAutofit/>
          </a:bodyPr>
          <a:lstStyle/>
          <a:p>
            <a:r>
              <a:rPr lang="en-US" b="1" dirty="0">
                <a:solidFill>
                  <a:schemeClr val="accent4">
                    <a:lumMod val="75000"/>
                  </a:schemeClr>
                </a:solidFill>
                <a:latin typeface="Helvetica" pitchFamily="2" charset="0"/>
              </a:rPr>
              <a:t>Forgetting Principle 4: Market Prices Are Generally Right </a:t>
            </a:r>
            <a:r>
              <a:rPr lang="en-US" dirty="0">
                <a:effectLst/>
                <a:latin typeface="Times" pitchFamily="2" charset="0"/>
              </a:rPr>
              <a:t>(Ignoring the efficiency</a:t>
            </a:r>
            <a:r>
              <a:rPr lang="en-US" dirty="0">
                <a:latin typeface="Helvetica" pitchFamily="2" charset="0"/>
              </a:rPr>
              <a:t> </a:t>
            </a:r>
            <a:r>
              <a:rPr lang="en-US" dirty="0">
                <a:effectLst/>
                <a:latin typeface="Times" pitchFamily="2" charset="0"/>
              </a:rPr>
              <a:t>of financial markets). Huge numbers of so-called hedge funds sprang up over the last decade and entered into investment strategies that presupposed that security prices could be predicted. Many of these same firms borrowed heavily in an effort to boost their returns and later discovered that security markets were a lot smarter than they thought and consequently realized huge losses on their highly leveraged portfolios.</a:t>
            </a:r>
          </a:p>
          <a:p>
            <a:endParaRPr lang="en-EG" sz="2000" dirty="0"/>
          </a:p>
        </p:txBody>
      </p:sp>
      <p:sp>
        <p:nvSpPr>
          <p:cNvPr id="4" name="Slide Number Placeholder 3">
            <a:extLst>
              <a:ext uri="{FF2B5EF4-FFF2-40B4-BE49-F238E27FC236}">
                <a16:creationId xmlns:a16="http://schemas.microsoft.com/office/drawing/2014/main" id="{27745F74-BF81-B032-6271-A293B0D97152}"/>
              </a:ext>
            </a:extLst>
          </p:cNvPr>
          <p:cNvSpPr>
            <a:spLocks noGrp="1"/>
          </p:cNvSpPr>
          <p:nvPr>
            <p:ph type="sldNum" sz="quarter" idx="12"/>
          </p:nvPr>
        </p:nvSpPr>
        <p:spPr>
          <a:xfrm>
            <a:off x="8610600" y="6077585"/>
            <a:ext cx="2743200" cy="365125"/>
          </a:xfrm>
        </p:spPr>
        <p:txBody>
          <a:bodyPr>
            <a:normAutofit/>
          </a:bodyPr>
          <a:lstStyle/>
          <a:p>
            <a:pPr>
              <a:spcAft>
                <a:spcPts val="600"/>
              </a:spcAft>
            </a:pPr>
            <a:fld id="{53D902E5-DA95-3648-96C4-3B61E2C1363D}" type="slidenum">
              <a:rPr lang="en-EG">
                <a:solidFill>
                  <a:schemeClr val="tx1">
                    <a:lumMod val="75000"/>
                    <a:lumOff val="25000"/>
                  </a:schemeClr>
                </a:solidFill>
              </a:rPr>
              <a:pPr>
                <a:spcAft>
                  <a:spcPts val="600"/>
                </a:spcAft>
              </a:pPr>
              <a:t>15</a:t>
            </a:fld>
            <a:endParaRPr lang="en-EG">
              <a:solidFill>
                <a:schemeClr val="tx1">
                  <a:lumMod val="75000"/>
                  <a:lumOff val="25000"/>
                </a:schemeClr>
              </a:solidFill>
            </a:endParaRPr>
          </a:p>
        </p:txBody>
      </p:sp>
    </p:spTree>
    <p:extLst>
      <p:ext uri="{BB962C8B-B14F-4D97-AF65-F5344CB8AC3E}">
        <p14:creationId xmlns:p14="http://schemas.microsoft.com/office/powerpoint/2010/main" val="40429606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F25EA3-9E4E-9024-2461-48DBB69FD28C}"/>
              </a:ext>
            </a:extLst>
          </p:cNvPr>
          <p:cNvSpPr>
            <a:spLocks noGrp="1"/>
          </p:cNvSpPr>
          <p:nvPr>
            <p:ph type="title"/>
          </p:nvPr>
        </p:nvSpPr>
        <p:spPr>
          <a:xfrm>
            <a:off x="838200" y="631825"/>
            <a:ext cx="10515600" cy="1325563"/>
          </a:xfrm>
        </p:spPr>
        <p:txBody>
          <a:bodyPr>
            <a:normAutofit/>
          </a:bodyPr>
          <a:lstStyle/>
          <a:p>
            <a:r>
              <a:rPr lang="en-US" dirty="0"/>
              <a:t>Avoiding Financial Crisis—Back to the Principles</a:t>
            </a:r>
            <a:endParaRPr lang="en-EG" dirty="0"/>
          </a:p>
        </p:txBody>
      </p:sp>
      <p:sp>
        <p:nvSpPr>
          <p:cNvPr id="3" name="Content Placeholder 2">
            <a:extLst>
              <a:ext uri="{FF2B5EF4-FFF2-40B4-BE49-F238E27FC236}">
                <a16:creationId xmlns:a16="http://schemas.microsoft.com/office/drawing/2014/main" id="{7015D6A8-CC7C-DF4B-782D-862801F1C9A5}"/>
              </a:ext>
            </a:extLst>
          </p:cNvPr>
          <p:cNvSpPr>
            <a:spLocks noGrp="1"/>
          </p:cNvSpPr>
          <p:nvPr>
            <p:ph idx="1"/>
          </p:nvPr>
        </p:nvSpPr>
        <p:spPr>
          <a:xfrm>
            <a:off x="838200" y="2057400"/>
            <a:ext cx="10515600" cy="3871762"/>
          </a:xfrm>
        </p:spPr>
        <p:txBody>
          <a:bodyPr>
            <a:normAutofit fontScale="92500" lnSpcReduction="20000"/>
          </a:bodyPr>
          <a:lstStyle/>
          <a:p>
            <a:r>
              <a:rPr lang="en-US" b="1" dirty="0">
                <a:solidFill>
                  <a:schemeClr val="accent4">
                    <a:lumMod val="75000"/>
                  </a:schemeClr>
                </a:solidFill>
                <a:latin typeface="Helvetica" pitchFamily="2" charset="0"/>
              </a:rPr>
              <a:t>Forgetting Principle 5: Conflicts of Interest Cause Agency Problems </a:t>
            </a:r>
            <a:r>
              <a:rPr lang="en-US" dirty="0">
                <a:effectLst/>
                <a:latin typeface="Times" pitchFamily="2" charset="0"/>
              </a:rPr>
              <a:t>(Executive</a:t>
            </a:r>
            <a:r>
              <a:rPr lang="en-US" dirty="0">
                <a:latin typeface="Helvetica" pitchFamily="2" charset="0"/>
              </a:rPr>
              <a:t> </a:t>
            </a:r>
            <a:r>
              <a:rPr lang="en-US" dirty="0">
                <a:effectLst/>
                <a:latin typeface="Times" pitchFamily="2" charset="0"/>
              </a:rPr>
              <a:t>compensation is out of control). Executive compensation in the United States is dominated by performance-based compensation in the form of stock options and grants. The use of these forms of compensation over the last decade in the face of one of the longest bull markets in history has resulted in tremendous growth in executive compensation. The motivations behind these methods of compensation are primarily tied to a desire to make managers behave like stockholders (owners). Unfortunately, this practice has resulted in pay for nonperformance in many cases and a feeling among the general public that executive compensation is excessive. We are reminded again that solving the principal–agent problem is not easy to do, but it has to be done!</a:t>
            </a:r>
          </a:p>
          <a:p>
            <a:endParaRPr lang="en-EG" sz="2000" dirty="0"/>
          </a:p>
        </p:txBody>
      </p:sp>
      <p:sp>
        <p:nvSpPr>
          <p:cNvPr id="4" name="Slide Number Placeholder 3">
            <a:extLst>
              <a:ext uri="{FF2B5EF4-FFF2-40B4-BE49-F238E27FC236}">
                <a16:creationId xmlns:a16="http://schemas.microsoft.com/office/drawing/2014/main" id="{27745F74-BF81-B032-6271-A293B0D97152}"/>
              </a:ext>
            </a:extLst>
          </p:cNvPr>
          <p:cNvSpPr>
            <a:spLocks noGrp="1"/>
          </p:cNvSpPr>
          <p:nvPr>
            <p:ph type="sldNum" sz="quarter" idx="12"/>
          </p:nvPr>
        </p:nvSpPr>
        <p:spPr>
          <a:xfrm>
            <a:off x="8610600" y="6077585"/>
            <a:ext cx="2743200" cy="365125"/>
          </a:xfrm>
        </p:spPr>
        <p:txBody>
          <a:bodyPr>
            <a:normAutofit/>
          </a:bodyPr>
          <a:lstStyle/>
          <a:p>
            <a:pPr>
              <a:spcAft>
                <a:spcPts val="600"/>
              </a:spcAft>
            </a:pPr>
            <a:fld id="{53D902E5-DA95-3648-96C4-3B61E2C1363D}" type="slidenum">
              <a:rPr lang="en-EG">
                <a:solidFill>
                  <a:schemeClr val="tx1">
                    <a:lumMod val="75000"/>
                    <a:lumOff val="25000"/>
                  </a:schemeClr>
                </a:solidFill>
              </a:rPr>
              <a:pPr>
                <a:spcAft>
                  <a:spcPts val="600"/>
                </a:spcAft>
              </a:pPr>
              <a:t>16</a:t>
            </a:fld>
            <a:endParaRPr lang="en-EG">
              <a:solidFill>
                <a:schemeClr val="tx1">
                  <a:lumMod val="75000"/>
                  <a:lumOff val="25000"/>
                </a:schemeClr>
              </a:solidFill>
            </a:endParaRPr>
          </a:p>
        </p:txBody>
      </p:sp>
    </p:spTree>
    <p:extLst>
      <p:ext uri="{BB962C8B-B14F-4D97-AF65-F5344CB8AC3E}">
        <p14:creationId xmlns:p14="http://schemas.microsoft.com/office/powerpoint/2010/main" val="175938787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a:xfrm>
            <a:off x="1524003" y="1999615"/>
            <a:ext cx="9144000" cy="2764028"/>
          </a:xfrm>
        </p:spPr>
        <p:txBody>
          <a:bodyPr vert="horz" lIns="91440" tIns="45720" rIns="91440" bIns="45720" rtlCol="0" anchor="ctr">
            <a:normAutofit/>
          </a:bodyPr>
          <a:lstStyle/>
          <a:p>
            <a:pPr algn="ctr"/>
            <a:r>
              <a:rPr lang="en-US" sz="7200" b="1" kern="1200" dirty="0">
                <a:solidFill>
                  <a:schemeClr val="accent1">
                    <a:lumMod val="75000"/>
                  </a:schemeClr>
                </a:solidFill>
                <a:latin typeface="+mj-lt"/>
                <a:ea typeface="+mj-ea"/>
                <a:cs typeface="+mj-cs"/>
              </a:rPr>
              <a:t>2. The Role of Finance in Business</a:t>
            </a:r>
          </a:p>
        </p:txBody>
      </p:sp>
      <p:sp>
        <p:nvSpPr>
          <p:cNvPr id="3" name="Slide Number Placeholder 2">
            <a:extLst>
              <a:ext uri="{FF2B5EF4-FFF2-40B4-BE49-F238E27FC236}">
                <a16:creationId xmlns:a16="http://schemas.microsoft.com/office/drawing/2014/main" id="{A04A9127-0F55-EE4C-8D81-5AD4674383FF}"/>
              </a:ext>
            </a:extLst>
          </p:cNvPr>
          <p:cNvSpPr>
            <a:spLocks noGrp="1"/>
          </p:cNvSpPr>
          <p:nvPr>
            <p:ph type="sldNum" sz="quarter" idx="12"/>
          </p:nvPr>
        </p:nvSpPr>
        <p:spPr>
          <a:xfrm>
            <a:off x="10489019" y="6356350"/>
            <a:ext cx="1268818" cy="365125"/>
          </a:xfrm>
        </p:spPr>
        <p:txBody>
          <a:bodyPr vert="horz" lIns="91440" tIns="45720" rIns="91440" bIns="45720" rtlCol="0" anchor="ctr">
            <a:normAutofit/>
          </a:bodyPr>
          <a:lstStyle/>
          <a:p>
            <a:pPr>
              <a:spcAft>
                <a:spcPts val="600"/>
              </a:spcAft>
            </a:pPr>
            <a:fld id="{AF3A9E09-1372-4915-B62F-D3AC7680CC12}" type="slidenum">
              <a:rPr lang="en-US">
                <a:solidFill>
                  <a:schemeClr val="tx1">
                    <a:lumMod val="50000"/>
                    <a:lumOff val="50000"/>
                  </a:schemeClr>
                </a:solidFill>
              </a:rPr>
              <a:pPr>
                <a:spcAft>
                  <a:spcPts val="600"/>
                </a:spcAft>
              </a:pPr>
              <a:t>17</a:t>
            </a:fld>
            <a:endParaRPr lang="en-US">
              <a:solidFill>
                <a:schemeClr val="tx1">
                  <a:lumMod val="50000"/>
                  <a:lumOff val="50000"/>
                </a:schemeClr>
              </a:solidFill>
            </a:endParaRPr>
          </a:p>
        </p:txBody>
      </p:sp>
    </p:spTree>
    <p:extLst>
      <p:ext uri="{BB962C8B-B14F-4D97-AF65-F5344CB8AC3E}">
        <p14:creationId xmlns:p14="http://schemas.microsoft.com/office/powerpoint/2010/main" val="4940171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4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D32609-7233-BD43-B770-FDDDAD87CB32}"/>
              </a:ext>
            </a:extLst>
          </p:cNvPr>
          <p:cNvSpPr>
            <a:spLocks noGrp="1"/>
          </p:cNvSpPr>
          <p:nvPr>
            <p:ph type="title"/>
          </p:nvPr>
        </p:nvSpPr>
        <p:spPr/>
        <p:txBody>
          <a:bodyPr>
            <a:normAutofit/>
          </a:bodyPr>
          <a:lstStyle/>
          <a:p>
            <a:r>
              <a:rPr lang="en-US" sz="3200" dirty="0"/>
              <a:t>The Role of Finance in Business</a:t>
            </a:r>
            <a:endParaRPr lang="en-EG" sz="3200" dirty="0"/>
          </a:p>
        </p:txBody>
      </p:sp>
      <p:sp>
        <p:nvSpPr>
          <p:cNvPr id="3" name="Content Placeholder 2">
            <a:extLst>
              <a:ext uri="{FF2B5EF4-FFF2-40B4-BE49-F238E27FC236}">
                <a16:creationId xmlns:a16="http://schemas.microsoft.com/office/drawing/2014/main" id="{5F3F1ACD-032A-544A-ADE5-40081827B6D3}"/>
              </a:ext>
            </a:extLst>
          </p:cNvPr>
          <p:cNvSpPr>
            <a:spLocks noGrp="1"/>
          </p:cNvSpPr>
          <p:nvPr>
            <p:ph idx="1"/>
          </p:nvPr>
        </p:nvSpPr>
        <p:spPr>
          <a:xfrm>
            <a:off x="838200" y="1626717"/>
            <a:ext cx="10515600" cy="4351338"/>
          </a:xfrm>
        </p:spPr>
        <p:txBody>
          <a:bodyPr>
            <a:normAutofit/>
          </a:bodyPr>
          <a:lstStyle/>
          <a:p>
            <a:pPr algn="just"/>
            <a:r>
              <a:rPr lang="en-US" dirty="0"/>
              <a:t>Finance is the study of how people and businesses evaluate investments and raise capital to fund them. </a:t>
            </a:r>
          </a:p>
          <a:p>
            <a:pPr algn="just"/>
            <a:r>
              <a:rPr lang="en-US" dirty="0"/>
              <a:t>Thus, there are three basic types of issues that are addressed by the study of finance:</a:t>
            </a:r>
          </a:p>
          <a:p>
            <a:pPr marL="914400" lvl="1" indent="-457200" algn="just">
              <a:buFont typeface="+mj-lt"/>
              <a:buAutoNum type="arabicPeriod"/>
            </a:pPr>
            <a:r>
              <a:rPr lang="en-US" dirty="0"/>
              <a:t>What long-term investments should the firm undertake? This area of finance is generally referred to as </a:t>
            </a:r>
            <a:r>
              <a:rPr lang="en-US" b="1" dirty="0">
                <a:solidFill>
                  <a:schemeClr val="accent4">
                    <a:lumMod val="75000"/>
                  </a:schemeClr>
                </a:solidFill>
              </a:rPr>
              <a:t>capital budgeting</a:t>
            </a:r>
            <a:r>
              <a:rPr lang="en-US" dirty="0">
                <a:solidFill>
                  <a:schemeClr val="accent4">
                    <a:lumMod val="75000"/>
                  </a:schemeClr>
                </a:solidFill>
              </a:rPr>
              <a:t>.</a:t>
            </a:r>
          </a:p>
          <a:p>
            <a:pPr marL="914400" lvl="1" indent="-457200" algn="just">
              <a:buFont typeface="+mj-lt"/>
              <a:buAutoNum type="arabicPeriod"/>
            </a:pPr>
            <a:r>
              <a:rPr lang="en-US" dirty="0"/>
              <a:t>How should the firm raise money to fund these investments? The firm’s funding choices are generally referred to as </a:t>
            </a:r>
            <a:r>
              <a:rPr lang="en-US" b="1" dirty="0">
                <a:solidFill>
                  <a:schemeClr val="accent4">
                    <a:lumMod val="75000"/>
                  </a:schemeClr>
                </a:solidFill>
              </a:rPr>
              <a:t>capital structure </a:t>
            </a:r>
            <a:r>
              <a:rPr lang="en-US" dirty="0"/>
              <a:t>decisions.</a:t>
            </a:r>
          </a:p>
          <a:p>
            <a:pPr marL="914400" lvl="1" indent="-457200" algn="just">
              <a:buFont typeface="+mj-lt"/>
              <a:buAutoNum type="arabicPeriod"/>
            </a:pPr>
            <a:r>
              <a:rPr lang="en-US" dirty="0"/>
              <a:t>How can the firm best manage its cash flows as they arise in its day-to-day operations? This area of finance is generally referred to as </a:t>
            </a:r>
            <a:r>
              <a:rPr lang="en-US" b="1" dirty="0">
                <a:solidFill>
                  <a:schemeClr val="accent4">
                    <a:lumMod val="75000"/>
                  </a:schemeClr>
                </a:solidFill>
              </a:rPr>
              <a:t>working capital management.</a:t>
            </a:r>
          </a:p>
          <a:p>
            <a:pPr marL="914400" lvl="1" indent="-457200" algn="just">
              <a:buFont typeface="+mj-lt"/>
              <a:buAutoNum type="arabicPeriod"/>
            </a:pPr>
            <a:endParaRPr lang="en-US" dirty="0"/>
          </a:p>
          <a:p>
            <a:pPr algn="just"/>
            <a:endParaRPr lang="en-EG" dirty="0"/>
          </a:p>
        </p:txBody>
      </p:sp>
      <p:sp>
        <p:nvSpPr>
          <p:cNvPr id="5" name="Slide Number Placeholder 4">
            <a:extLst>
              <a:ext uri="{FF2B5EF4-FFF2-40B4-BE49-F238E27FC236}">
                <a16:creationId xmlns:a16="http://schemas.microsoft.com/office/drawing/2014/main" id="{06ED3522-2C9E-7E40-A07A-ABBA2CE6E706}"/>
              </a:ext>
            </a:extLst>
          </p:cNvPr>
          <p:cNvSpPr>
            <a:spLocks noGrp="1"/>
          </p:cNvSpPr>
          <p:nvPr>
            <p:ph type="sldNum" sz="quarter" idx="12"/>
          </p:nvPr>
        </p:nvSpPr>
        <p:spPr/>
        <p:txBody>
          <a:bodyPr/>
          <a:lstStyle/>
          <a:p>
            <a:fld id="{672B7600-67E3-4D97-B453-880E2742B982}" type="slidenum">
              <a:rPr lang="en-US" smtClean="0"/>
              <a:pPr/>
              <a:t>18</a:t>
            </a:fld>
            <a:endParaRPr lang="en-US" dirty="0"/>
          </a:p>
        </p:txBody>
      </p:sp>
    </p:spTree>
    <p:extLst>
      <p:ext uri="{BB962C8B-B14F-4D97-AF65-F5344CB8AC3E}">
        <p14:creationId xmlns:p14="http://schemas.microsoft.com/office/powerpoint/2010/main" val="9619887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C27622-3AAD-1945-BDF0-AF00CBE18601}"/>
              </a:ext>
            </a:extLst>
          </p:cNvPr>
          <p:cNvSpPr>
            <a:spLocks noGrp="1"/>
          </p:cNvSpPr>
          <p:nvPr>
            <p:ph type="title"/>
          </p:nvPr>
        </p:nvSpPr>
        <p:spPr>
          <a:xfrm>
            <a:off x="1137033" y="670559"/>
            <a:ext cx="4683321" cy="2148841"/>
          </a:xfrm>
        </p:spPr>
        <p:txBody>
          <a:bodyPr anchor="t">
            <a:normAutofit/>
          </a:bodyPr>
          <a:lstStyle/>
          <a:p>
            <a:r>
              <a:rPr lang="en-US" b="1"/>
              <a:t>W</a:t>
            </a:r>
            <a:r>
              <a:rPr lang="en-EG" b="1"/>
              <a:t>hy Study Finance?</a:t>
            </a:r>
            <a:endParaRPr lang="en-EG" b="1" dirty="0"/>
          </a:p>
        </p:txBody>
      </p:sp>
      <p:pic>
        <p:nvPicPr>
          <p:cNvPr id="7" name="Picture 6">
            <a:extLst>
              <a:ext uri="{FF2B5EF4-FFF2-40B4-BE49-F238E27FC236}">
                <a16:creationId xmlns:a16="http://schemas.microsoft.com/office/drawing/2014/main" id="{E2D283C2-66AD-10F5-4B96-2C34DFD0EE06}"/>
              </a:ext>
            </a:extLst>
          </p:cNvPr>
          <p:cNvPicPr>
            <a:picLocks noChangeAspect="1"/>
          </p:cNvPicPr>
          <p:nvPr/>
        </p:nvPicPr>
        <p:blipFill rotWithShape="1">
          <a:blip r:embed="rId2"/>
          <a:srcRect l="3347" r="-2" b="-2"/>
          <a:stretch/>
        </p:blipFill>
        <p:spPr>
          <a:xfrm>
            <a:off x="1" y="3105151"/>
            <a:ext cx="4683321" cy="3752849"/>
          </a:xfrm>
          <a:custGeom>
            <a:avLst/>
            <a:gdLst/>
            <a:ahLst/>
            <a:cxnLst/>
            <a:rect l="l" t="t" r="r" b="b"/>
            <a:pathLst>
              <a:path w="6448424" h="3752849">
                <a:moveTo>
                  <a:pt x="0" y="0"/>
                </a:moveTo>
                <a:lnTo>
                  <a:pt x="137978" y="22215"/>
                </a:lnTo>
                <a:cubicBezTo>
                  <a:pt x="196046" y="32277"/>
                  <a:pt x="252469" y="42437"/>
                  <a:pt x="295660" y="49771"/>
                </a:cubicBezTo>
                <a:cubicBezTo>
                  <a:pt x="364885" y="66610"/>
                  <a:pt x="403214" y="32071"/>
                  <a:pt x="456941" y="65635"/>
                </a:cubicBezTo>
                <a:cubicBezTo>
                  <a:pt x="529612" y="69090"/>
                  <a:pt x="662508" y="71245"/>
                  <a:pt x="731691" y="70501"/>
                </a:cubicBezTo>
                <a:cubicBezTo>
                  <a:pt x="768741" y="62400"/>
                  <a:pt x="808263" y="64633"/>
                  <a:pt x="841820" y="61171"/>
                </a:cubicBezTo>
                <a:cubicBezTo>
                  <a:pt x="958973" y="43639"/>
                  <a:pt x="1009730" y="45863"/>
                  <a:pt x="1068219" y="39136"/>
                </a:cubicBezTo>
                <a:cubicBezTo>
                  <a:pt x="1104329" y="33447"/>
                  <a:pt x="1156536" y="44203"/>
                  <a:pt x="1174190" y="38808"/>
                </a:cubicBezTo>
                <a:cubicBezTo>
                  <a:pt x="1188943" y="36385"/>
                  <a:pt x="1213832" y="14880"/>
                  <a:pt x="1225923" y="34507"/>
                </a:cubicBezTo>
                <a:cubicBezTo>
                  <a:pt x="1305283" y="8501"/>
                  <a:pt x="1319617" y="30839"/>
                  <a:pt x="1385617" y="18003"/>
                </a:cubicBezTo>
                <a:cubicBezTo>
                  <a:pt x="1461876" y="-26747"/>
                  <a:pt x="1519510" y="56342"/>
                  <a:pt x="1563967" y="4638"/>
                </a:cubicBezTo>
                <a:lnTo>
                  <a:pt x="1676634" y="10582"/>
                </a:lnTo>
                <a:lnTo>
                  <a:pt x="1769429" y="20265"/>
                </a:lnTo>
                <a:cubicBezTo>
                  <a:pt x="1790625" y="23534"/>
                  <a:pt x="1880369" y="18448"/>
                  <a:pt x="1900584" y="27732"/>
                </a:cubicBezTo>
                <a:cubicBezTo>
                  <a:pt x="2072430" y="22762"/>
                  <a:pt x="2014935" y="5831"/>
                  <a:pt x="2127041" y="22101"/>
                </a:cubicBezTo>
                <a:cubicBezTo>
                  <a:pt x="2168847" y="65820"/>
                  <a:pt x="2153052" y="28773"/>
                  <a:pt x="2211644" y="44507"/>
                </a:cubicBezTo>
                <a:cubicBezTo>
                  <a:pt x="2211201" y="9921"/>
                  <a:pt x="2277596" y="73686"/>
                  <a:pt x="2299605" y="38004"/>
                </a:cubicBezTo>
                <a:cubicBezTo>
                  <a:pt x="2309570" y="41997"/>
                  <a:pt x="2318531" y="46991"/>
                  <a:pt x="2327359" y="52270"/>
                </a:cubicBezTo>
                <a:lnTo>
                  <a:pt x="2331995" y="55017"/>
                </a:lnTo>
                <a:lnTo>
                  <a:pt x="2353777" y="59755"/>
                </a:lnTo>
                <a:lnTo>
                  <a:pt x="2355893" y="68914"/>
                </a:lnTo>
                <a:lnTo>
                  <a:pt x="2385794" y="81650"/>
                </a:lnTo>
                <a:cubicBezTo>
                  <a:pt x="2397613" y="85211"/>
                  <a:pt x="2411061" y="87627"/>
                  <a:pt x="2427010" y="88184"/>
                </a:cubicBezTo>
                <a:cubicBezTo>
                  <a:pt x="2486314" y="76422"/>
                  <a:pt x="2553170" y="126870"/>
                  <a:pt x="2627153" y="110451"/>
                </a:cubicBezTo>
                <a:cubicBezTo>
                  <a:pt x="2653722" y="107383"/>
                  <a:pt x="2732043" y="116068"/>
                  <a:pt x="2744462" y="128780"/>
                </a:cubicBezTo>
                <a:cubicBezTo>
                  <a:pt x="2760299" y="132873"/>
                  <a:pt x="2780248" y="130843"/>
                  <a:pt x="2785202" y="143610"/>
                </a:cubicBezTo>
                <a:cubicBezTo>
                  <a:pt x="2794558" y="159316"/>
                  <a:pt x="2856498" y="142821"/>
                  <a:pt x="2844667" y="159029"/>
                </a:cubicBezTo>
                <a:cubicBezTo>
                  <a:pt x="2888530" y="147871"/>
                  <a:pt x="2914187" y="181391"/>
                  <a:pt x="2946649" y="192330"/>
                </a:cubicBezTo>
                <a:cubicBezTo>
                  <a:pt x="2981872" y="180417"/>
                  <a:pt x="3015239" y="215115"/>
                  <a:pt x="3088812" y="226485"/>
                </a:cubicBezTo>
                <a:cubicBezTo>
                  <a:pt x="3127734" y="212524"/>
                  <a:pt x="3138301" y="234381"/>
                  <a:pt x="3208669" y="217774"/>
                </a:cubicBezTo>
                <a:cubicBezTo>
                  <a:pt x="3242208" y="219284"/>
                  <a:pt x="3229623" y="233297"/>
                  <a:pt x="3290045" y="235553"/>
                </a:cubicBezTo>
                <a:cubicBezTo>
                  <a:pt x="3399655" y="215239"/>
                  <a:pt x="3444518" y="245862"/>
                  <a:pt x="3529335" y="249571"/>
                </a:cubicBezTo>
                <a:cubicBezTo>
                  <a:pt x="3623697" y="257405"/>
                  <a:pt x="3587652" y="268832"/>
                  <a:pt x="3716766" y="252690"/>
                </a:cubicBezTo>
                <a:cubicBezTo>
                  <a:pt x="3723469" y="267318"/>
                  <a:pt x="3737863" y="269842"/>
                  <a:pt x="3765333" y="266823"/>
                </a:cubicBezTo>
                <a:cubicBezTo>
                  <a:pt x="3810754" y="271601"/>
                  <a:pt x="3792745" y="303866"/>
                  <a:pt x="3846897" y="290090"/>
                </a:cubicBezTo>
                <a:cubicBezTo>
                  <a:pt x="3830941" y="306608"/>
                  <a:pt x="3929114" y="308026"/>
                  <a:pt x="3900217" y="323590"/>
                </a:cubicBezTo>
                <a:cubicBezTo>
                  <a:pt x="3922367" y="343425"/>
                  <a:pt x="3948574" y="318948"/>
                  <a:pt x="3971444" y="336662"/>
                </a:cubicBezTo>
                <a:cubicBezTo>
                  <a:pt x="4002781" y="344193"/>
                  <a:pt x="3960997" y="315419"/>
                  <a:pt x="3997868" y="318867"/>
                </a:cubicBezTo>
                <a:cubicBezTo>
                  <a:pt x="4041159" y="326219"/>
                  <a:pt x="4055435" y="293981"/>
                  <a:pt x="4070852" y="339615"/>
                </a:cubicBezTo>
                <a:cubicBezTo>
                  <a:pt x="4121286" y="335828"/>
                  <a:pt x="4121920" y="355506"/>
                  <a:pt x="4180483" y="373369"/>
                </a:cubicBezTo>
                <a:cubicBezTo>
                  <a:pt x="4211379" y="366707"/>
                  <a:pt x="4230171" y="374664"/>
                  <a:pt x="4246264" y="387458"/>
                </a:cubicBezTo>
                <a:cubicBezTo>
                  <a:pt x="4308508" y="393310"/>
                  <a:pt x="4357326" y="416142"/>
                  <a:pt x="4423169" y="431783"/>
                </a:cubicBezTo>
                <a:lnTo>
                  <a:pt x="4446752" y="435383"/>
                </a:lnTo>
                <a:lnTo>
                  <a:pt x="4446954" y="435566"/>
                </a:lnTo>
                <a:cubicBezTo>
                  <a:pt x="4508528" y="480137"/>
                  <a:pt x="4617740" y="529869"/>
                  <a:pt x="4662523" y="553169"/>
                </a:cubicBezTo>
                <a:cubicBezTo>
                  <a:pt x="4720320" y="547046"/>
                  <a:pt x="4678644" y="560102"/>
                  <a:pt x="4715641" y="575354"/>
                </a:cubicBezTo>
                <a:cubicBezTo>
                  <a:pt x="4682056" y="593278"/>
                  <a:pt x="4768370" y="586520"/>
                  <a:pt x="4742071" y="614016"/>
                </a:cubicBezTo>
                <a:cubicBezTo>
                  <a:pt x="4749637" y="615922"/>
                  <a:pt x="4757797" y="616899"/>
                  <a:pt x="4766183" y="617675"/>
                </a:cubicBezTo>
                <a:lnTo>
                  <a:pt x="4770562" y="618094"/>
                </a:lnTo>
                <a:lnTo>
                  <a:pt x="4783240" y="624350"/>
                </a:lnTo>
                <a:lnTo>
                  <a:pt x="4792882" y="620401"/>
                </a:lnTo>
                <a:lnTo>
                  <a:pt x="4816310" y="625721"/>
                </a:lnTo>
                <a:cubicBezTo>
                  <a:pt x="4824144" y="628595"/>
                  <a:pt x="4831482" y="632720"/>
                  <a:pt x="4837953" y="638824"/>
                </a:cubicBezTo>
                <a:cubicBezTo>
                  <a:pt x="4848645" y="668753"/>
                  <a:pt x="4922266" y="669148"/>
                  <a:pt x="4933914" y="707398"/>
                </a:cubicBezTo>
                <a:cubicBezTo>
                  <a:pt x="4940833" y="719653"/>
                  <a:pt x="4978358" y="746502"/>
                  <a:pt x="4995259" y="744825"/>
                </a:cubicBezTo>
                <a:cubicBezTo>
                  <a:pt x="5005107" y="749034"/>
                  <a:pt x="5010567" y="758092"/>
                  <a:pt x="5024744" y="753396"/>
                </a:cubicBezTo>
                <a:cubicBezTo>
                  <a:pt x="5047511" y="761361"/>
                  <a:pt x="5109162" y="783016"/>
                  <a:pt x="5131877" y="792613"/>
                </a:cubicBezTo>
                <a:cubicBezTo>
                  <a:pt x="5132671" y="802792"/>
                  <a:pt x="5144554" y="806683"/>
                  <a:pt x="5161031" y="810975"/>
                </a:cubicBezTo>
                <a:lnTo>
                  <a:pt x="5176815" y="815342"/>
                </a:lnTo>
                <a:lnTo>
                  <a:pt x="5180064" y="831233"/>
                </a:lnTo>
                <a:cubicBezTo>
                  <a:pt x="5202966" y="819270"/>
                  <a:pt x="5188976" y="863361"/>
                  <a:pt x="5215059" y="865080"/>
                </a:cubicBezTo>
                <a:cubicBezTo>
                  <a:pt x="5235765" y="864786"/>
                  <a:pt x="5236347" y="878098"/>
                  <a:pt x="5245643" y="887119"/>
                </a:cubicBezTo>
                <a:cubicBezTo>
                  <a:pt x="5267660" y="891609"/>
                  <a:pt x="5295742" y="939348"/>
                  <a:pt x="5295952" y="957174"/>
                </a:cubicBezTo>
                <a:cubicBezTo>
                  <a:pt x="5284322" y="1008946"/>
                  <a:pt x="5374979" y="1038019"/>
                  <a:pt x="5367826" y="1079140"/>
                </a:cubicBezTo>
                <a:cubicBezTo>
                  <a:pt x="5371668" y="1089190"/>
                  <a:pt x="5377921" y="1097135"/>
                  <a:pt x="5385646" y="1103730"/>
                </a:cubicBezTo>
                <a:lnTo>
                  <a:pt x="5410965" y="1119397"/>
                </a:lnTo>
                <a:lnTo>
                  <a:pt x="5436960" y="1130910"/>
                </a:lnTo>
                <a:lnTo>
                  <a:pt x="5442083" y="1133134"/>
                </a:lnTo>
                <a:cubicBezTo>
                  <a:pt x="5451910" y="1137346"/>
                  <a:pt x="5457170" y="1169188"/>
                  <a:pt x="5465219" y="1174479"/>
                </a:cubicBezTo>
                <a:cubicBezTo>
                  <a:pt x="5488744" y="1195184"/>
                  <a:pt x="5467141" y="1223401"/>
                  <a:pt x="5488171" y="1238604"/>
                </a:cubicBezTo>
                <a:cubicBezTo>
                  <a:pt x="5523491" y="1271811"/>
                  <a:pt x="5486623" y="1305961"/>
                  <a:pt x="5562172" y="1320840"/>
                </a:cubicBezTo>
                <a:cubicBezTo>
                  <a:pt x="5601634" y="1385316"/>
                  <a:pt x="5636528" y="1453139"/>
                  <a:pt x="5686905" y="1512529"/>
                </a:cubicBezTo>
                <a:cubicBezTo>
                  <a:pt x="5729049" y="1575678"/>
                  <a:pt x="5699691" y="1553768"/>
                  <a:pt x="5748726" y="1623716"/>
                </a:cubicBezTo>
                <a:cubicBezTo>
                  <a:pt x="5783098" y="1689734"/>
                  <a:pt x="5789710" y="1639740"/>
                  <a:pt x="5842593" y="1726595"/>
                </a:cubicBezTo>
                <a:cubicBezTo>
                  <a:pt x="5837824" y="1733043"/>
                  <a:pt x="5862023" y="1845188"/>
                  <a:pt x="5861042" y="1851837"/>
                </a:cubicBezTo>
                <a:cubicBezTo>
                  <a:pt x="5874156" y="1887981"/>
                  <a:pt x="5901790" y="1919218"/>
                  <a:pt x="5921290" y="1943460"/>
                </a:cubicBezTo>
                <a:lnTo>
                  <a:pt x="5978046" y="1997284"/>
                </a:lnTo>
                <a:lnTo>
                  <a:pt x="5992479" y="2056720"/>
                </a:lnTo>
                <a:cubicBezTo>
                  <a:pt x="6011078" y="2079033"/>
                  <a:pt x="6072687" y="2117397"/>
                  <a:pt x="6089639" y="2131171"/>
                </a:cubicBezTo>
                <a:lnTo>
                  <a:pt x="6094199" y="2139379"/>
                </a:lnTo>
                <a:lnTo>
                  <a:pt x="6094822" y="2139386"/>
                </a:lnTo>
                <a:cubicBezTo>
                  <a:pt x="6096947" y="2140841"/>
                  <a:pt x="6098876" y="2143416"/>
                  <a:pt x="6100692" y="2147736"/>
                </a:cubicBezTo>
                <a:lnTo>
                  <a:pt x="6102516" y="2154343"/>
                </a:lnTo>
                <a:lnTo>
                  <a:pt x="6111361" y="2170264"/>
                </a:lnTo>
                <a:lnTo>
                  <a:pt x="6215475" y="2270153"/>
                </a:lnTo>
                <a:lnTo>
                  <a:pt x="6255966" y="2335401"/>
                </a:lnTo>
                <a:lnTo>
                  <a:pt x="6272711" y="2385144"/>
                </a:lnTo>
                <a:cubicBezTo>
                  <a:pt x="6282320" y="2406495"/>
                  <a:pt x="6299066" y="2405139"/>
                  <a:pt x="6304347" y="2439388"/>
                </a:cubicBezTo>
                <a:cubicBezTo>
                  <a:pt x="6297131" y="2486231"/>
                  <a:pt x="6325530" y="2500962"/>
                  <a:pt x="6326729" y="2549400"/>
                </a:cubicBezTo>
                <a:cubicBezTo>
                  <a:pt x="6325926" y="2572066"/>
                  <a:pt x="6339111" y="2599957"/>
                  <a:pt x="6344663" y="2628839"/>
                </a:cubicBezTo>
                <a:lnTo>
                  <a:pt x="6375811" y="2639204"/>
                </a:lnTo>
                <a:cubicBezTo>
                  <a:pt x="6375427" y="2643533"/>
                  <a:pt x="6375041" y="2647863"/>
                  <a:pt x="6374657" y="2652193"/>
                </a:cubicBezTo>
                <a:cubicBezTo>
                  <a:pt x="6373555" y="2658134"/>
                  <a:pt x="6371943" y="2662665"/>
                  <a:pt x="6369740" y="2664642"/>
                </a:cubicBezTo>
                <a:cubicBezTo>
                  <a:pt x="6368032" y="2674540"/>
                  <a:pt x="6371528" y="2686899"/>
                  <a:pt x="6361964" y="2690172"/>
                </a:cubicBezTo>
                <a:cubicBezTo>
                  <a:pt x="6350507" y="2696218"/>
                  <a:pt x="6369375" y="2734440"/>
                  <a:pt x="6355511" y="2727335"/>
                </a:cubicBezTo>
                <a:cubicBezTo>
                  <a:pt x="6358746" y="2734104"/>
                  <a:pt x="6360434" y="2742096"/>
                  <a:pt x="6361058" y="2750592"/>
                </a:cubicBezTo>
                <a:cubicBezTo>
                  <a:pt x="6361013" y="2751998"/>
                  <a:pt x="6360970" y="2753408"/>
                  <a:pt x="6360926" y="2754814"/>
                </a:cubicBezTo>
                <a:lnTo>
                  <a:pt x="6339285" y="2810353"/>
                </a:lnTo>
                <a:cubicBezTo>
                  <a:pt x="6360091" y="2854187"/>
                  <a:pt x="6313103" y="2870086"/>
                  <a:pt x="6325672" y="2908809"/>
                </a:cubicBezTo>
                <a:cubicBezTo>
                  <a:pt x="6341563" y="2966972"/>
                  <a:pt x="6291836" y="2935388"/>
                  <a:pt x="6333498" y="3009772"/>
                </a:cubicBezTo>
                <a:cubicBezTo>
                  <a:pt x="6345476" y="3039254"/>
                  <a:pt x="6345955" y="3068963"/>
                  <a:pt x="6334947" y="3095405"/>
                </a:cubicBezTo>
                <a:lnTo>
                  <a:pt x="6344768" y="3155941"/>
                </a:lnTo>
                <a:cubicBezTo>
                  <a:pt x="6348643" y="3153663"/>
                  <a:pt x="6311793" y="3186588"/>
                  <a:pt x="6314754" y="3197987"/>
                </a:cubicBezTo>
                <a:cubicBezTo>
                  <a:pt x="6318695" y="3221971"/>
                  <a:pt x="6319257" y="3226752"/>
                  <a:pt x="6304230" y="3239690"/>
                </a:cubicBezTo>
                <a:cubicBezTo>
                  <a:pt x="6306321" y="3248567"/>
                  <a:pt x="6307305" y="3254005"/>
                  <a:pt x="6308837" y="3264003"/>
                </a:cubicBezTo>
                <a:cubicBezTo>
                  <a:pt x="6301812" y="3288243"/>
                  <a:pt x="6298529" y="3302527"/>
                  <a:pt x="6309285" y="3324103"/>
                </a:cubicBezTo>
                <a:cubicBezTo>
                  <a:pt x="6301188" y="3343007"/>
                  <a:pt x="6329285" y="3359307"/>
                  <a:pt x="6342503" y="3405661"/>
                </a:cubicBezTo>
                <a:cubicBezTo>
                  <a:pt x="6338012" y="3447477"/>
                  <a:pt x="6408325" y="3505721"/>
                  <a:pt x="6401531" y="3550593"/>
                </a:cubicBezTo>
                <a:cubicBezTo>
                  <a:pt x="6395655" y="3579549"/>
                  <a:pt x="6423437" y="3594758"/>
                  <a:pt x="6427705" y="3624684"/>
                </a:cubicBezTo>
                <a:cubicBezTo>
                  <a:pt x="6416402" y="3629199"/>
                  <a:pt x="6435787" y="3639516"/>
                  <a:pt x="6448424" y="3657106"/>
                </a:cubicBezTo>
                <a:lnTo>
                  <a:pt x="6444014" y="3752742"/>
                </a:lnTo>
                <a:cubicBezTo>
                  <a:pt x="6443990" y="3752777"/>
                  <a:pt x="6443967" y="3752813"/>
                  <a:pt x="6443946" y="3752849"/>
                </a:cubicBezTo>
                <a:lnTo>
                  <a:pt x="0" y="3752849"/>
                </a:lnTo>
                <a:close/>
              </a:path>
            </a:pathLst>
          </a:custGeom>
        </p:spPr>
      </p:pic>
      <p:sp>
        <p:nvSpPr>
          <p:cNvPr id="17" name="Content Placeholder 2">
            <a:extLst>
              <a:ext uri="{FF2B5EF4-FFF2-40B4-BE49-F238E27FC236}">
                <a16:creationId xmlns:a16="http://schemas.microsoft.com/office/drawing/2014/main" id="{BF02CD8B-F4CD-274E-BDF2-A13936877D05}"/>
              </a:ext>
            </a:extLst>
          </p:cNvPr>
          <p:cNvSpPr>
            <a:spLocks noGrp="1"/>
          </p:cNvSpPr>
          <p:nvPr>
            <p:ph idx="1"/>
          </p:nvPr>
        </p:nvSpPr>
        <p:spPr>
          <a:xfrm>
            <a:off x="4819135" y="670559"/>
            <a:ext cx="7216346" cy="5445076"/>
          </a:xfrm>
        </p:spPr>
        <p:txBody>
          <a:bodyPr anchor="t">
            <a:normAutofit/>
          </a:bodyPr>
          <a:lstStyle/>
          <a:p>
            <a:r>
              <a:rPr lang="en-US" sz="3200" dirty="0"/>
              <a:t>Even if you're not planning a career in finance, a working knowledge of finance will take you far in both your personal and professional life.</a:t>
            </a:r>
          </a:p>
          <a:p>
            <a:r>
              <a:rPr lang="en-US" sz="3200" dirty="0"/>
              <a:t>Those interested in management will need to study topics like strategic planning, personnel, organizational behavior, and human relations, all of which involve spending money today in the hopes of generating more money in the future which is related to finance </a:t>
            </a:r>
          </a:p>
          <a:p>
            <a:endParaRPr lang="en-US" sz="3200" dirty="0"/>
          </a:p>
          <a:p>
            <a:endParaRPr lang="en-EG" sz="3200" dirty="0"/>
          </a:p>
        </p:txBody>
      </p:sp>
      <p:sp>
        <p:nvSpPr>
          <p:cNvPr id="5" name="Slide Number Placeholder 4">
            <a:extLst>
              <a:ext uri="{FF2B5EF4-FFF2-40B4-BE49-F238E27FC236}">
                <a16:creationId xmlns:a16="http://schemas.microsoft.com/office/drawing/2014/main" id="{7229A98B-7E60-3F42-839E-CCF0E3345D31}"/>
              </a:ext>
            </a:extLst>
          </p:cNvPr>
          <p:cNvSpPr>
            <a:spLocks noGrp="1"/>
          </p:cNvSpPr>
          <p:nvPr>
            <p:ph type="sldNum" sz="quarter" idx="12"/>
          </p:nvPr>
        </p:nvSpPr>
        <p:spPr>
          <a:xfrm>
            <a:off x="8610600" y="6356350"/>
            <a:ext cx="2743200" cy="365125"/>
          </a:xfrm>
        </p:spPr>
        <p:txBody>
          <a:bodyPr>
            <a:normAutofit/>
          </a:bodyPr>
          <a:lstStyle/>
          <a:p>
            <a:pPr>
              <a:spcAft>
                <a:spcPts val="600"/>
              </a:spcAft>
            </a:pPr>
            <a:fld id="{672B7600-67E3-4D97-B453-880E2742B982}" type="slidenum">
              <a:rPr lang="en-US" sz="1000"/>
              <a:pPr>
                <a:spcAft>
                  <a:spcPts val="600"/>
                </a:spcAft>
              </a:pPr>
              <a:t>19</a:t>
            </a:fld>
            <a:endParaRPr lang="en-US" sz="1000"/>
          </a:p>
        </p:txBody>
      </p:sp>
    </p:spTree>
    <p:extLst>
      <p:ext uri="{BB962C8B-B14F-4D97-AF65-F5344CB8AC3E}">
        <p14:creationId xmlns:p14="http://schemas.microsoft.com/office/powerpoint/2010/main" val="296287232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C27622-3AAD-1945-BDF0-AF00CBE18601}"/>
              </a:ext>
            </a:extLst>
          </p:cNvPr>
          <p:cNvSpPr>
            <a:spLocks noGrp="1"/>
          </p:cNvSpPr>
          <p:nvPr>
            <p:ph type="title"/>
          </p:nvPr>
        </p:nvSpPr>
        <p:spPr>
          <a:xfrm>
            <a:off x="1137033" y="670559"/>
            <a:ext cx="4683321" cy="2148841"/>
          </a:xfrm>
        </p:spPr>
        <p:txBody>
          <a:bodyPr anchor="t">
            <a:normAutofit/>
          </a:bodyPr>
          <a:lstStyle/>
          <a:p>
            <a:r>
              <a:rPr lang="en-US" b="1"/>
              <a:t>W</a:t>
            </a:r>
            <a:r>
              <a:rPr lang="en-EG" b="1"/>
              <a:t>hy Study Finance?</a:t>
            </a:r>
            <a:endParaRPr lang="en-EG" b="1" dirty="0"/>
          </a:p>
        </p:txBody>
      </p:sp>
      <p:pic>
        <p:nvPicPr>
          <p:cNvPr id="7" name="Picture 6">
            <a:extLst>
              <a:ext uri="{FF2B5EF4-FFF2-40B4-BE49-F238E27FC236}">
                <a16:creationId xmlns:a16="http://schemas.microsoft.com/office/drawing/2014/main" id="{E2D283C2-66AD-10F5-4B96-2C34DFD0EE06}"/>
              </a:ext>
            </a:extLst>
          </p:cNvPr>
          <p:cNvPicPr>
            <a:picLocks noChangeAspect="1"/>
          </p:cNvPicPr>
          <p:nvPr/>
        </p:nvPicPr>
        <p:blipFill rotWithShape="1">
          <a:blip r:embed="rId2"/>
          <a:srcRect l="3347" r="-2" b="-2"/>
          <a:stretch/>
        </p:blipFill>
        <p:spPr>
          <a:xfrm>
            <a:off x="1" y="3105151"/>
            <a:ext cx="4683321" cy="3752849"/>
          </a:xfrm>
          <a:custGeom>
            <a:avLst/>
            <a:gdLst/>
            <a:ahLst/>
            <a:cxnLst/>
            <a:rect l="l" t="t" r="r" b="b"/>
            <a:pathLst>
              <a:path w="6448424" h="3752849">
                <a:moveTo>
                  <a:pt x="0" y="0"/>
                </a:moveTo>
                <a:lnTo>
                  <a:pt x="137978" y="22215"/>
                </a:lnTo>
                <a:cubicBezTo>
                  <a:pt x="196046" y="32277"/>
                  <a:pt x="252469" y="42437"/>
                  <a:pt x="295660" y="49771"/>
                </a:cubicBezTo>
                <a:cubicBezTo>
                  <a:pt x="364885" y="66610"/>
                  <a:pt x="403214" y="32071"/>
                  <a:pt x="456941" y="65635"/>
                </a:cubicBezTo>
                <a:cubicBezTo>
                  <a:pt x="529612" y="69090"/>
                  <a:pt x="662508" y="71245"/>
                  <a:pt x="731691" y="70501"/>
                </a:cubicBezTo>
                <a:cubicBezTo>
                  <a:pt x="768741" y="62400"/>
                  <a:pt x="808263" y="64633"/>
                  <a:pt x="841820" y="61171"/>
                </a:cubicBezTo>
                <a:cubicBezTo>
                  <a:pt x="958973" y="43639"/>
                  <a:pt x="1009730" y="45863"/>
                  <a:pt x="1068219" y="39136"/>
                </a:cubicBezTo>
                <a:cubicBezTo>
                  <a:pt x="1104329" y="33447"/>
                  <a:pt x="1156536" y="44203"/>
                  <a:pt x="1174190" y="38808"/>
                </a:cubicBezTo>
                <a:cubicBezTo>
                  <a:pt x="1188943" y="36385"/>
                  <a:pt x="1213832" y="14880"/>
                  <a:pt x="1225923" y="34507"/>
                </a:cubicBezTo>
                <a:cubicBezTo>
                  <a:pt x="1305283" y="8501"/>
                  <a:pt x="1319617" y="30839"/>
                  <a:pt x="1385617" y="18003"/>
                </a:cubicBezTo>
                <a:cubicBezTo>
                  <a:pt x="1461876" y="-26747"/>
                  <a:pt x="1519510" y="56342"/>
                  <a:pt x="1563967" y="4638"/>
                </a:cubicBezTo>
                <a:lnTo>
                  <a:pt x="1676634" y="10582"/>
                </a:lnTo>
                <a:lnTo>
                  <a:pt x="1769429" y="20265"/>
                </a:lnTo>
                <a:cubicBezTo>
                  <a:pt x="1790625" y="23534"/>
                  <a:pt x="1880369" y="18448"/>
                  <a:pt x="1900584" y="27732"/>
                </a:cubicBezTo>
                <a:cubicBezTo>
                  <a:pt x="2072430" y="22762"/>
                  <a:pt x="2014935" y="5831"/>
                  <a:pt x="2127041" y="22101"/>
                </a:cubicBezTo>
                <a:cubicBezTo>
                  <a:pt x="2168847" y="65820"/>
                  <a:pt x="2153052" y="28773"/>
                  <a:pt x="2211644" y="44507"/>
                </a:cubicBezTo>
                <a:cubicBezTo>
                  <a:pt x="2211201" y="9921"/>
                  <a:pt x="2277596" y="73686"/>
                  <a:pt x="2299605" y="38004"/>
                </a:cubicBezTo>
                <a:cubicBezTo>
                  <a:pt x="2309570" y="41997"/>
                  <a:pt x="2318531" y="46991"/>
                  <a:pt x="2327359" y="52270"/>
                </a:cubicBezTo>
                <a:lnTo>
                  <a:pt x="2331995" y="55017"/>
                </a:lnTo>
                <a:lnTo>
                  <a:pt x="2353777" y="59755"/>
                </a:lnTo>
                <a:lnTo>
                  <a:pt x="2355893" y="68914"/>
                </a:lnTo>
                <a:lnTo>
                  <a:pt x="2385794" y="81650"/>
                </a:lnTo>
                <a:cubicBezTo>
                  <a:pt x="2397613" y="85211"/>
                  <a:pt x="2411061" y="87627"/>
                  <a:pt x="2427010" y="88184"/>
                </a:cubicBezTo>
                <a:cubicBezTo>
                  <a:pt x="2486314" y="76422"/>
                  <a:pt x="2553170" y="126870"/>
                  <a:pt x="2627153" y="110451"/>
                </a:cubicBezTo>
                <a:cubicBezTo>
                  <a:pt x="2653722" y="107383"/>
                  <a:pt x="2732043" y="116068"/>
                  <a:pt x="2744462" y="128780"/>
                </a:cubicBezTo>
                <a:cubicBezTo>
                  <a:pt x="2760299" y="132873"/>
                  <a:pt x="2780248" y="130843"/>
                  <a:pt x="2785202" y="143610"/>
                </a:cubicBezTo>
                <a:cubicBezTo>
                  <a:pt x="2794558" y="159316"/>
                  <a:pt x="2856498" y="142821"/>
                  <a:pt x="2844667" y="159029"/>
                </a:cubicBezTo>
                <a:cubicBezTo>
                  <a:pt x="2888530" y="147871"/>
                  <a:pt x="2914187" y="181391"/>
                  <a:pt x="2946649" y="192330"/>
                </a:cubicBezTo>
                <a:cubicBezTo>
                  <a:pt x="2981872" y="180417"/>
                  <a:pt x="3015239" y="215115"/>
                  <a:pt x="3088812" y="226485"/>
                </a:cubicBezTo>
                <a:cubicBezTo>
                  <a:pt x="3127734" y="212524"/>
                  <a:pt x="3138301" y="234381"/>
                  <a:pt x="3208669" y="217774"/>
                </a:cubicBezTo>
                <a:cubicBezTo>
                  <a:pt x="3242208" y="219284"/>
                  <a:pt x="3229623" y="233297"/>
                  <a:pt x="3290045" y="235553"/>
                </a:cubicBezTo>
                <a:cubicBezTo>
                  <a:pt x="3399655" y="215239"/>
                  <a:pt x="3444518" y="245862"/>
                  <a:pt x="3529335" y="249571"/>
                </a:cubicBezTo>
                <a:cubicBezTo>
                  <a:pt x="3623697" y="257405"/>
                  <a:pt x="3587652" y="268832"/>
                  <a:pt x="3716766" y="252690"/>
                </a:cubicBezTo>
                <a:cubicBezTo>
                  <a:pt x="3723469" y="267318"/>
                  <a:pt x="3737863" y="269842"/>
                  <a:pt x="3765333" y="266823"/>
                </a:cubicBezTo>
                <a:cubicBezTo>
                  <a:pt x="3810754" y="271601"/>
                  <a:pt x="3792745" y="303866"/>
                  <a:pt x="3846897" y="290090"/>
                </a:cubicBezTo>
                <a:cubicBezTo>
                  <a:pt x="3830941" y="306608"/>
                  <a:pt x="3929114" y="308026"/>
                  <a:pt x="3900217" y="323590"/>
                </a:cubicBezTo>
                <a:cubicBezTo>
                  <a:pt x="3922367" y="343425"/>
                  <a:pt x="3948574" y="318948"/>
                  <a:pt x="3971444" y="336662"/>
                </a:cubicBezTo>
                <a:cubicBezTo>
                  <a:pt x="4002781" y="344193"/>
                  <a:pt x="3960997" y="315419"/>
                  <a:pt x="3997868" y="318867"/>
                </a:cubicBezTo>
                <a:cubicBezTo>
                  <a:pt x="4041159" y="326219"/>
                  <a:pt x="4055435" y="293981"/>
                  <a:pt x="4070852" y="339615"/>
                </a:cubicBezTo>
                <a:cubicBezTo>
                  <a:pt x="4121286" y="335828"/>
                  <a:pt x="4121920" y="355506"/>
                  <a:pt x="4180483" y="373369"/>
                </a:cubicBezTo>
                <a:cubicBezTo>
                  <a:pt x="4211379" y="366707"/>
                  <a:pt x="4230171" y="374664"/>
                  <a:pt x="4246264" y="387458"/>
                </a:cubicBezTo>
                <a:cubicBezTo>
                  <a:pt x="4308508" y="393310"/>
                  <a:pt x="4357326" y="416142"/>
                  <a:pt x="4423169" y="431783"/>
                </a:cubicBezTo>
                <a:lnTo>
                  <a:pt x="4446752" y="435383"/>
                </a:lnTo>
                <a:lnTo>
                  <a:pt x="4446954" y="435566"/>
                </a:lnTo>
                <a:cubicBezTo>
                  <a:pt x="4508528" y="480137"/>
                  <a:pt x="4617740" y="529869"/>
                  <a:pt x="4662523" y="553169"/>
                </a:cubicBezTo>
                <a:cubicBezTo>
                  <a:pt x="4720320" y="547046"/>
                  <a:pt x="4678644" y="560102"/>
                  <a:pt x="4715641" y="575354"/>
                </a:cubicBezTo>
                <a:cubicBezTo>
                  <a:pt x="4682056" y="593278"/>
                  <a:pt x="4768370" y="586520"/>
                  <a:pt x="4742071" y="614016"/>
                </a:cubicBezTo>
                <a:cubicBezTo>
                  <a:pt x="4749637" y="615922"/>
                  <a:pt x="4757797" y="616899"/>
                  <a:pt x="4766183" y="617675"/>
                </a:cubicBezTo>
                <a:lnTo>
                  <a:pt x="4770562" y="618094"/>
                </a:lnTo>
                <a:lnTo>
                  <a:pt x="4783240" y="624350"/>
                </a:lnTo>
                <a:lnTo>
                  <a:pt x="4792882" y="620401"/>
                </a:lnTo>
                <a:lnTo>
                  <a:pt x="4816310" y="625721"/>
                </a:lnTo>
                <a:cubicBezTo>
                  <a:pt x="4824144" y="628595"/>
                  <a:pt x="4831482" y="632720"/>
                  <a:pt x="4837953" y="638824"/>
                </a:cubicBezTo>
                <a:cubicBezTo>
                  <a:pt x="4848645" y="668753"/>
                  <a:pt x="4922266" y="669148"/>
                  <a:pt x="4933914" y="707398"/>
                </a:cubicBezTo>
                <a:cubicBezTo>
                  <a:pt x="4940833" y="719653"/>
                  <a:pt x="4978358" y="746502"/>
                  <a:pt x="4995259" y="744825"/>
                </a:cubicBezTo>
                <a:cubicBezTo>
                  <a:pt x="5005107" y="749034"/>
                  <a:pt x="5010567" y="758092"/>
                  <a:pt x="5024744" y="753396"/>
                </a:cubicBezTo>
                <a:cubicBezTo>
                  <a:pt x="5047511" y="761361"/>
                  <a:pt x="5109162" y="783016"/>
                  <a:pt x="5131877" y="792613"/>
                </a:cubicBezTo>
                <a:cubicBezTo>
                  <a:pt x="5132671" y="802792"/>
                  <a:pt x="5144554" y="806683"/>
                  <a:pt x="5161031" y="810975"/>
                </a:cubicBezTo>
                <a:lnTo>
                  <a:pt x="5176815" y="815342"/>
                </a:lnTo>
                <a:lnTo>
                  <a:pt x="5180064" y="831233"/>
                </a:lnTo>
                <a:cubicBezTo>
                  <a:pt x="5202966" y="819270"/>
                  <a:pt x="5188976" y="863361"/>
                  <a:pt x="5215059" y="865080"/>
                </a:cubicBezTo>
                <a:cubicBezTo>
                  <a:pt x="5235765" y="864786"/>
                  <a:pt x="5236347" y="878098"/>
                  <a:pt x="5245643" y="887119"/>
                </a:cubicBezTo>
                <a:cubicBezTo>
                  <a:pt x="5267660" y="891609"/>
                  <a:pt x="5295742" y="939348"/>
                  <a:pt x="5295952" y="957174"/>
                </a:cubicBezTo>
                <a:cubicBezTo>
                  <a:pt x="5284322" y="1008946"/>
                  <a:pt x="5374979" y="1038019"/>
                  <a:pt x="5367826" y="1079140"/>
                </a:cubicBezTo>
                <a:cubicBezTo>
                  <a:pt x="5371668" y="1089190"/>
                  <a:pt x="5377921" y="1097135"/>
                  <a:pt x="5385646" y="1103730"/>
                </a:cubicBezTo>
                <a:lnTo>
                  <a:pt x="5410965" y="1119397"/>
                </a:lnTo>
                <a:lnTo>
                  <a:pt x="5436960" y="1130910"/>
                </a:lnTo>
                <a:lnTo>
                  <a:pt x="5442083" y="1133134"/>
                </a:lnTo>
                <a:cubicBezTo>
                  <a:pt x="5451910" y="1137346"/>
                  <a:pt x="5457170" y="1169188"/>
                  <a:pt x="5465219" y="1174479"/>
                </a:cubicBezTo>
                <a:cubicBezTo>
                  <a:pt x="5488744" y="1195184"/>
                  <a:pt x="5467141" y="1223401"/>
                  <a:pt x="5488171" y="1238604"/>
                </a:cubicBezTo>
                <a:cubicBezTo>
                  <a:pt x="5523491" y="1271811"/>
                  <a:pt x="5486623" y="1305961"/>
                  <a:pt x="5562172" y="1320840"/>
                </a:cubicBezTo>
                <a:cubicBezTo>
                  <a:pt x="5601634" y="1385316"/>
                  <a:pt x="5636528" y="1453139"/>
                  <a:pt x="5686905" y="1512529"/>
                </a:cubicBezTo>
                <a:cubicBezTo>
                  <a:pt x="5729049" y="1575678"/>
                  <a:pt x="5699691" y="1553768"/>
                  <a:pt x="5748726" y="1623716"/>
                </a:cubicBezTo>
                <a:cubicBezTo>
                  <a:pt x="5783098" y="1689734"/>
                  <a:pt x="5789710" y="1639740"/>
                  <a:pt x="5842593" y="1726595"/>
                </a:cubicBezTo>
                <a:cubicBezTo>
                  <a:pt x="5837824" y="1733043"/>
                  <a:pt x="5862023" y="1845188"/>
                  <a:pt x="5861042" y="1851837"/>
                </a:cubicBezTo>
                <a:cubicBezTo>
                  <a:pt x="5874156" y="1887981"/>
                  <a:pt x="5901790" y="1919218"/>
                  <a:pt x="5921290" y="1943460"/>
                </a:cubicBezTo>
                <a:lnTo>
                  <a:pt x="5978046" y="1997284"/>
                </a:lnTo>
                <a:lnTo>
                  <a:pt x="5992479" y="2056720"/>
                </a:lnTo>
                <a:cubicBezTo>
                  <a:pt x="6011078" y="2079033"/>
                  <a:pt x="6072687" y="2117397"/>
                  <a:pt x="6089639" y="2131171"/>
                </a:cubicBezTo>
                <a:lnTo>
                  <a:pt x="6094199" y="2139379"/>
                </a:lnTo>
                <a:lnTo>
                  <a:pt x="6094822" y="2139386"/>
                </a:lnTo>
                <a:cubicBezTo>
                  <a:pt x="6096947" y="2140841"/>
                  <a:pt x="6098876" y="2143416"/>
                  <a:pt x="6100692" y="2147736"/>
                </a:cubicBezTo>
                <a:lnTo>
                  <a:pt x="6102516" y="2154343"/>
                </a:lnTo>
                <a:lnTo>
                  <a:pt x="6111361" y="2170264"/>
                </a:lnTo>
                <a:lnTo>
                  <a:pt x="6215475" y="2270153"/>
                </a:lnTo>
                <a:lnTo>
                  <a:pt x="6255966" y="2335401"/>
                </a:lnTo>
                <a:lnTo>
                  <a:pt x="6272711" y="2385144"/>
                </a:lnTo>
                <a:cubicBezTo>
                  <a:pt x="6282320" y="2406495"/>
                  <a:pt x="6299066" y="2405139"/>
                  <a:pt x="6304347" y="2439388"/>
                </a:cubicBezTo>
                <a:cubicBezTo>
                  <a:pt x="6297131" y="2486231"/>
                  <a:pt x="6325530" y="2500962"/>
                  <a:pt x="6326729" y="2549400"/>
                </a:cubicBezTo>
                <a:cubicBezTo>
                  <a:pt x="6325926" y="2572066"/>
                  <a:pt x="6339111" y="2599957"/>
                  <a:pt x="6344663" y="2628839"/>
                </a:cubicBezTo>
                <a:lnTo>
                  <a:pt x="6375811" y="2639204"/>
                </a:lnTo>
                <a:cubicBezTo>
                  <a:pt x="6375427" y="2643533"/>
                  <a:pt x="6375041" y="2647863"/>
                  <a:pt x="6374657" y="2652193"/>
                </a:cubicBezTo>
                <a:cubicBezTo>
                  <a:pt x="6373555" y="2658134"/>
                  <a:pt x="6371943" y="2662665"/>
                  <a:pt x="6369740" y="2664642"/>
                </a:cubicBezTo>
                <a:cubicBezTo>
                  <a:pt x="6368032" y="2674540"/>
                  <a:pt x="6371528" y="2686899"/>
                  <a:pt x="6361964" y="2690172"/>
                </a:cubicBezTo>
                <a:cubicBezTo>
                  <a:pt x="6350507" y="2696218"/>
                  <a:pt x="6369375" y="2734440"/>
                  <a:pt x="6355511" y="2727335"/>
                </a:cubicBezTo>
                <a:cubicBezTo>
                  <a:pt x="6358746" y="2734104"/>
                  <a:pt x="6360434" y="2742096"/>
                  <a:pt x="6361058" y="2750592"/>
                </a:cubicBezTo>
                <a:cubicBezTo>
                  <a:pt x="6361013" y="2751998"/>
                  <a:pt x="6360970" y="2753408"/>
                  <a:pt x="6360926" y="2754814"/>
                </a:cubicBezTo>
                <a:lnTo>
                  <a:pt x="6339285" y="2810353"/>
                </a:lnTo>
                <a:cubicBezTo>
                  <a:pt x="6360091" y="2854187"/>
                  <a:pt x="6313103" y="2870086"/>
                  <a:pt x="6325672" y="2908809"/>
                </a:cubicBezTo>
                <a:cubicBezTo>
                  <a:pt x="6341563" y="2966972"/>
                  <a:pt x="6291836" y="2935388"/>
                  <a:pt x="6333498" y="3009772"/>
                </a:cubicBezTo>
                <a:cubicBezTo>
                  <a:pt x="6345476" y="3039254"/>
                  <a:pt x="6345955" y="3068963"/>
                  <a:pt x="6334947" y="3095405"/>
                </a:cubicBezTo>
                <a:lnTo>
                  <a:pt x="6344768" y="3155941"/>
                </a:lnTo>
                <a:cubicBezTo>
                  <a:pt x="6348643" y="3153663"/>
                  <a:pt x="6311793" y="3186588"/>
                  <a:pt x="6314754" y="3197987"/>
                </a:cubicBezTo>
                <a:cubicBezTo>
                  <a:pt x="6318695" y="3221971"/>
                  <a:pt x="6319257" y="3226752"/>
                  <a:pt x="6304230" y="3239690"/>
                </a:cubicBezTo>
                <a:cubicBezTo>
                  <a:pt x="6306321" y="3248567"/>
                  <a:pt x="6307305" y="3254005"/>
                  <a:pt x="6308837" y="3264003"/>
                </a:cubicBezTo>
                <a:cubicBezTo>
                  <a:pt x="6301812" y="3288243"/>
                  <a:pt x="6298529" y="3302527"/>
                  <a:pt x="6309285" y="3324103"/>
                </a:cubicBezTo>
                <a:cubicBezTo>
                  <a:pt x="6301188" y="3343007"/>
                  <a:pt x="6329285" y="3359307"/>
                  <a:pt x="6342503" y="3405661"/>
                </a:cubicBezTo>
                <a:cubicBezTo>
                  <a:pt x="6338012" y="3447477"/>
                  <a:pt x="6408325" y="3505721"/>
                  <a:pt x="6401531" y="3550593"/>
                </a:cubicBezTo>
                <a:cubicBezTo>
                  <a:pt x="6395655" y="3579549"/>
                  <a:pt x="6423437" y="3594758"/>
                  <a:pt x="6427705" y="3624684"/>
                </a:cubicBezTo>
                <a:cubicBezTo>
                  <a:pt x="6416402" y="3629199"/>
                  <a:pt x="6435787" y="3639516"/>
                  <a:pt x="6448424" y="3657106"/>
                </a:cubicBezTo>
                <a:lnTo>
                  <a:pt x="6444014" y="3752742"/>
                </a:lnTo>
                <a:cubicBezTo>
                  <a:pt x="6443990" y="3752777"/>
                  <a:pt x="6443967" y="3752813"/>
                  <a:pt x="6443946" y="3752849"/>
                </a:cubicBezTo>
                <a:lnTo>
                  <a:pt x="0" y="3752849"/>
                </a:lnTo>
                <a:close/>
              </a:path>
            </a:pathLst>
          </a:custGeom>
        </p:spPr>
      </p:pic>
      <p:sp>
        <p:nvSpPr>
          <p:cNvPr id="17" name="Content Placeholder 2">
            <a:extLst>
              <a:ext uri="{FF2B5EF4-FFF2-40B4-BE49-F238E27FC236}">
                <a16:creationId xmlns:a16="http://schemas.microsoft.com/office/drawing/2014/main" id="{BF02CD8B-F4CD-274E-BDF2-A13936877D05}"/>
              </a:ext>
            </a:extLst>
          </p:cNvPr>
          <p:cNvSpPr>
            <a:spLocks noGrp="1"/>
          </p:cNvSpPr>
          <p:nvPr>
            <p:ph idx="1"/>
          </p:nvPr>
        </p:nvSpPr>
        <p:spPr>
          <a:xfrm>
            <a:off x="4819135" y="670559"/>
            <a:ext cx="7216346" cy="5445076"/>
          </a:xfrm>
        </p:spPr>
        <p:txBody>
          <a:bodyPr anchor="t">
            <a:normAutofit/>
          </a:bodyPr>
          <a:lstStyle/>
          <a:p>
            <a:r>
              <a:rPr lang="en-US" sz="3200" dirty="0"/>
              <a:t>Indeed, if you </a:t>
            </a:r>
            <a:r>
              <a:rPr lang="en-US" sz="3200" b="1" dirty="0">
                <a:solidFill>
                  <a:schemeClr val="accent4">
                    <a:lumMod val="75000"/>
                  </a:schemeClr>
                </a:solidFill>
              </a:rPr>
              <a:t>pursue a career in management </a:t>
            </a:r>
            <a:r>
              <a:rPr lang="en-US" sz="3200" dirty="0"/>
              <a:t>information systems or accounting, the finance managers are likely to be your most important clients. </a:t>
            </a:r>
          </a:p>
          <a:p>
            <a:r>
              <a:rPr lang="en-US" sz="3200" dirty="0"/>
              <a:t>For the student with </a:t>
            </a:r>
            <a:r>
              <a:rPr lang="en-US" sz="3200" b="1" dirty="0">
                <a:solidFill>
                  <a:schemeClr val="accent4">
                    <a:lumMod val="75000"/>
                  </a:schemeClr>
                </a:solidFill>
              </a:rPr>
              <a:t>entrepreneurial aspirations</a:t>
            </a:r>
            <a:r>
              <a:rPr lang="en-US" sz="3200" dirty="0"/>
              <a:t>, an understanding of finance is essential—after all, if you can’t manage your finances, you won’t be in business very long. </a:t>
            </a:r>
          </a:p>
          <a:p>
            <a:r>
              <a:rPr lang="en-US" sz="3200" dirty="0"/>
              <a:t>Finally, an understanding of finance is important to you as </a:t>
            </a:r>
            <a:r>
              <a:rPr lang="en-US" sz="3200" b="1" dirty="0">
                <a:solidFill>
                  <a:schemeClr val="accent4">
                    <a:lumMod val="75000"/>
                  </a:schemeClr>
                </a:solidFill>
              </a:rPr>
              <a:t>an individual. </a:t>
            </a:r>
          </a:p>
          <a:p>
            <a:endParaRPr lang="en-US" sz="3200" dirty="0"/>
          </a:p>
          <a:p>
            <a:endParaRPr lang="en-US" sz="3200" dirty="0"/>
          </a:p>
          <a:p>
            <a:endParaRPr lang="en-EG" sz="3200" dirty="0"/>
          </a:p>
        </p:txBody>
      </p:sp>
      <p:sp>
        <p:nvSpPr>
          <p:cNvPr id="5" name="Slide Number Placeholder 4">
            <a:extLst>
              <a:ext uri="{FF2B5EF4-FFF2-40B4-BE49-F238E27FC236}">
                <a16:creationId xmlns:a16="http://schemas.microsoft.com/office/drawing/2014/main" id="{7229A98B-7E60-3F42-839E-CCF0E3345D31}"/>
              </a:ext>
            </a:extLst>
          </p:cNvPr>
          <p:cNvSpPr>
            <a:spLocks noGrp="1"/>
          </p:cNvSpPr>
          <p:nvPr>
            <p:ph type="sldNum" sz="quarter" idx="12"/>
          </p:nvPr>
        </p:nvSpPr>
        <p:spPr>
          <a:xfrm>
            <a:off x="8610600" y="6356350"/>
            <a:ext cx="2743200" cy="365125"/>
          </a:xfrm>
        </p:spPr>
        <p:txBody>
          <a:bodyPr>
            <a:normAutofit/>
          </a:bodyPr>
          <a:lstStyle/>
          <a:p>
            <a:pPr>
              <a:spcAft>
                <a:spcPts val="600"/>
              </a:spcAft>
            </a:pPr>
            <a:fld id="{672B7600-67E3-4D97-B453-880E2742B982}" type="slidenum">
              <a:rPr lang="en-US" sz="1000"/>
              <a:pPr>
                <a:spcAft>
                  <a:spcPts val="600"/>
                </a:spcAft>
              </a:pPr>
              <a:t>20</a:t>
            </a:fld>
            <a:endParaRPr lang="en-US" sz="1000"/>
          </a:p>
        </p:txBody>
      </p:sp>
    </p:spTree>
    <p:extLst>
      <p:ext uri="{BB962C8B-B14F-4D97-AF65-F5344CB8AC3E}">
        <p14:creationId xmlns:p14="http://schemas.microsoft.com/office/powerpoint/2010/main" val="111958195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ow Do You Measure the Success of a CFO? - CFOShare">
            <a:extLst>
              <a:ext uri="{FF2B5EF4-FFF2-40B4-BE49-F238E27FC236}">
                <a16:creationId xmlns:a16="http://schemas.microsoft.com/office/drawing/2014/main" id="{4CDB4500-4846-155D-E0B9-1BAEF30A6E9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8812" r="4474"/>
          <a:stretch/>
        </p:blipFill>
        <p:spPr bwMode="auto">
          <a:xfrm>
            <a:off x="0" y="10"/>
            <a:ext cx="5975498" cy="685799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D16A6736-DC79-3142-9788-570948C333BE}"/>
              </a:ext>
            </a:extLst>
          </p:cNvPr>
          <p:cNvSpPr>
            <a:spLocks noGrp="1"/>
          </p:cNvSpPr>
          <p:nvPr>
            <p:ph type="title"/>
          </p:nvPr>
        </p:nvSpPr>
        <p:spPr>
          <a:xfrm>
            <a:off x="7531610" y="0"/>
            <a:ext cx="4491514" cy="1899912"/>
          </a:xfrm>
        </p:spPr>
        <p:txBody>
          <a:bodyPr>
            <a:normAutofit/>
          </a:bodyPr>
          <a:lstStyle/>
          <a:p>
            <a:r>
              <a:rPr lang="en-EG" sz="4000" b="1" dirty="0"/>
              <a:t>The Role of the Financial Manager</a:t>
            </a:r>
          </a:p>
        </p:txBody>
      </p:sp>
      <p:sp>
        <p:nvSpPr>
          <p:cNvPr id="3" name="Content Placeholder 2">
            <a:extLst>
              <a:ext uri="{FF2B5EF4-FFF2-40B4-BE49-F238E27FC236}">
                <a16:creationId xmlns:a16="http://schemas.microsoft.com/office/drawing/2014/main" id="{AF30AC42-DF1B-E644-82C4-A60371D68847}"/>
              </a:ext>
            </a:extLst>
          </p:cNvPr>
          <p:cNvSpPr>
            <a:spLocks noGrp="1"/>
          </p:cNvSpPr>
          <p:nvPr>
            <p:ph idx="1"/>
          </p:nvPr>
        </p:nvSpPr>
        <p:spPr>
          <a:xfrm>
            <a:off x="6096000" y="1899911"/>
            <a:ext cx="5849881" cy="4319913"/>
          </a:xfrm>
        </p:spPr>
        <p:txBody>
          <a:bodyPr>
            <a:normAutofit/>
          </a:bodyPr>
          <a:lstStyle/>
          <a:p>
            <a:r>
              <a:rPr lang="en-US" sz="1600" dirty="0"/>
              <a:t>A firm can assume many different organizational structures.  The vice president for finance, also called </a:t>
            </a:r>
            <a:r>
              <a:rPr lang="en-US" sz="1600" b="1" dirty="0">
                <a:solidFill>
                  <a:schemeClr val="accent4">
                    <a:lumMod val="75000"/>
                  </a:schemeClr>
                </a:solidFill>
              </a:rPr>
              <a:t>the chief financial officer (CFO)</a:t>
            </a:r>
            <a:r>
              <a:rPr lang="en-US" sz="1600" dirty="0">
                <a:solidFill>
                  <a:schemeClr val="accent4">
                    <a:lumMod val="75000"/>
                  </a:schemeClr>
                </a:solidFill>
              </a:rPr>
              <a:t>, </a:t>
            </a:r>
            <a:r>
              <a:rPr lang="en-US" sz="1600" dirty="0"/>
              <a:t>serves under the firm’s chief executive officer (CEO) and is responsible for overseeing financial planning, strategic planning, and controlling the firm’s cash flow. </a:t>
            </a:r>
          </a:p>
          <a:p>
            <a:r>
              <a:rPr lang="en-US" sz="1600" dirty="0"/>
              <a:t>Typically, a </a:t>
            </a:r>
            <a:r>
              <a:rPr lang="en-US" sz="1600" b="1" dirty="0">
                <a:solidFill>
                  <a:schemeClr val="accent4">
                    <a:lumMod val="75000"/>
                  </a:schemeClr>
                </a:solidFill>
              </a:rPr>
              <a:t>treasurer and controller </a:t>
            </a:r>
            <a:r>
              <a:rPr lang="en-US" sz="1600" dirty="0"/>
              <a:t>serve under the CFO. In a smaller firm, the same person may fill both roles, with just one office handling all the duties. </a:t>
            </a:r>
          </a:p>
          <a:p>
            <a:r>
              <a:rPr lang="en-US" sz="1600" b="1" dirty="0">
                <a:solidFill>
                  <a:schemeClr val="accent4">
                    <a:lumMod val="75000"/>
                  </a:schemeClr>
                </a:solidFill>
              </a:rPr>
              <a:t>The treasurer </a:t>
            </a:r>
            <a:r>
              <a:rPr lang="en-US" sz="1600" dirty="0"/>
              <a:t>generally handles the firm’s financial activities, including cash and credit management, making capital expenditure decisions, raising funds, financial planning, and managing any foreign currency received by the firm.</a:t>
            </a:r>
          </a:p>
          <a:p>
            <a:r>
              <a:rPr lang="en-US" sz="1600" b="1" dirty="0"/>
              <a:t> </a:t>
            </a:r>
            <a:r>
              <a:rPr lang="en-US" sz="1600" b="1" dirty="0">
                <a:solidFill>
                  <a:schemeClr val="accent4">
                    <a:lumMod val="75000"/>
                  </a:schemeClr>
                </a:solidFill>
              </a:rPr>
              <a:t>The controller </a:t>
            </a:r>
            <a:r>
              <a:rPr lang="en-US" sz="1600" dirty="0"/>
              <a:t>is responsible for managing the firm’s accounting duties, including producing financial statements, cost accounting, paying taxes, and gathering and monitoring the data necessary to oversee the firm’s financial wellbeing.</a:t>
            </a:r>
          </a:p>
          <a:p>
            <a:endParaRPr lang="en-EG" sz="1600" dirty="0"/>
          </a:p>
        </p:txBody>
      </p:sp>
      <p:sp>
        <p:nvSpPr>
          <p:cNvPr id="5" name="Slide Number Placeholder 4">
            <a:extLst>
              <a:ext uri="{FF2B5EF4-FFF2-40B4-BE49-F238E27FC236}">
                <a16:creationId xmlns:a16="http://schemas.microsoft.com/office/drawing/2014/main" id="{BF75F00D-18F0-8449-BA1D-859CF2D3D806}"/>
              </a:ext>
            </a:extLst>
          </p:cNvPr>
          <p:cNvSpPr>
            <a:spLocks noGrp="1"/>
          </p:cNvSpPr>
          <p:nvPr>
            <p:ph type="sldNum" sz="quarter" idx="12"/>
          </p:nvPr>
        </p:nvSpPr>
        <p:spPr>
          <a:xfrm>
            <a:off x="8610600" y="6356350"/>
            <a:ext cx="2743200" cy="365125"/>
          </a:xfrm>
        </p:spPr>
        <p:txBody>
          <a:bodyPr>
            <a:normAutofit/>
          </a:bodyPr>
          <a:lstStyle/>
          <a:p>
            <a:pPr>
              <a:spcAft>
                <a:spcPts val="600"/>
              </a:spcAft>
            </a:pPr>
            <a:fld id="{672B7600-67E3-4D97-B453-880E2742B982}" type="slidenum">
              <a:rPr lang="en-US"/>
              <a:pPr>
                <a:spcAft>
                  <a:spcPts val="600"/>
                </a:spcAft>
              </a:pPr>
              <a:t>21</a:t>
            </a:fld>
            <a:endParaRPr lang="en-US"/>
          </a:p>
        </p:txBody>
      </p:sp>
    </p:spTree>
    <p:extLst>
      <p:ext uri="{BB962C8B-B14F-4D97-AF65-F5344CB8AC3E}">
        <p14:creationId xmlns:p14="http://schemas.microsoft.com/office/powerpoint/2010/main" val="29022441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C0FE40-D197-BB4F-AF03-0E4C53490C44}"/>
              </a:ext>
            </a:extLst>
          </p:cNvPr>
          <p:cNvSpPr>
            <a:spLocks noGrp="1"/>
          </p:cNvSpPr>
          <p:nvPr>
            <p:ph type="title"/>
          </p:nvPr>
        </p:nvSpPr>
        <p:spPr/>
        <p:txBody>
          <a:bodyPr/>
          <a:lstStyle/>
          <a:p>
            <a:r>
              <a:rPr lang="en-EG" b="1" dirty="0"/>
              <a:t>The Role of the Financial Manager</a:t>
            </a:r>
          </a:p>
        </p:txBody>
      </p:sp>
      <p:pic>
        <p:nvPicPr>
          <p:cNvPr id="7" name="Content Placeholder 6">
            <a:extLst>
              <a:ext uri="{FF2B5EF4-FFF2-40B4-BE49-F238E27FC236}">
                <a16:creationId xmlns:a16="http://schemas.microsoft.com/office/drawing/2014/main" id="{8689C76F-ECC7-4F43-9FB5-E3F697E19EDB}"/>
              </a:ext>
            </a:extLst>
          </p:cNvPr>
          <p:cNvPicPr>
            <a:picLocks noGrp="1" noChangeAspect="1"/>
          </p:cNvPicPr>
          <p:nvPr>
            <p:ph idx="1"/>
          </p:nvPr>
        </p:nvPicPr>
        <p:blipFill rotWithShape="1">
          <a:blip r:embed="rId3">
            <a:extLst>
              <a:ext uri="{BEBA8EAE-BF5A-486C-A8C5-ECC9F3942E4B}">
                <a14:imgProps xmlns:a14="http://schemas.microsoft.com/office/drawing/2010/main">
                  <a14:imgLayer r:embed="rId4">
                    <a14:imgEffect>
                      <a14:colorTemperature colorTemp="4700"/>
                    </a14:imgEffect>
                  </a14:imgLayer>
                </a14:imgProps>
              </a:ext>
            </a:extLst>
          </a:blip>
          <a:srcRect l="40712" t="39546" r="24856" b="14733"/>
          <a:stretch/>
        </p:blipFill>
        <p:spPr>
          <a:xfrm>
            <a:off x="1099753" y="1735199"/>
            <a:ext cx="10046042" cy="4282541"/>
          </a:xfrm>
        </p:spPr>
      </p:pic>
      <p:sp>
        <p:nvSpPr>
          <p:cNvPr id="5" name="Slide Number Placeholder 4">
            <a:extLst>
              <a:ext uri="{FF2B5EF4-FFF2-40B4-BE49-F238E27FC236}">
                <a16:creationId xmlns:a16="http://schemas.microsoft.com/office/drawing/2014/main" id="{05F5B59F-2870-3A46-B05F-6AB147BA78FE}"/>
              </a:ext>
            </a:extLst>
          </p:cNvPr>
          <p:cNvSpPr>
            <a:spLocks noGrp="1"/>
          </p:cNvSpPr>
          <p:nvPr>
            <p:ph type="sldNum" sz="quarter" idx="12"/>
          </p:nvPr>
        </p:nvSpPr>
        <p:spPr/>
        <p:txBody>
          <a:bodyPr/>
          <a:lstStyle/>
          <a:p>
            <a:fld id="{672B7600-67E3-4D97-B453-880E2742B982}" type="slidenum">
              <a:rPr lang="en-US" smtClean="0"/>
              <a:pPr/>
              <a:t>22</a:t>
            </a:fld>
            <a:endParaRPr lang="en-US" dirty="0"/>
          </a:p>
        </p:txBody>
      </p:sp>
    </p:spTree>
    <p:extLst>
      <p:ext uri="{BB962C8B-B14F-4D97-AF65-F5344CB8AC3E}">
        <p14:creationId xmlns:p14="http://schemas.microsoft.com/office/powerpoint/2010/main" val="417772193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a:xfrm>
            <a:off x="1524003" y="1999615"/>
            <a:ext cx="9144000" cy="2764028"/>
          </a:xfrm>
        </p:spPr>
        <p:txBody>
          <a:bodyPr vert="horz" lIns="91440" tIns="45720" rIns="91440" bIns="45720" rtlCol="0" anchor="ctr">
            <a:normAutofit/>
          </a:bodyPr>
          <a:lstStyle/>
          <a:p>
            <a:pPr algn="ctr"/>
            <a:r>
              <a:rPr lang="en-US" sz="7200" b="1" kern="1200" dirty="0">
                <a:solidFill>
                  <a:schemeClr val="accent1">
                    <a:lumMod val="75000"/>
                  </a:schemeClr>
                </a:solidFill>
                <a:latin typeface="+mj-lt"/>
                <a:ea typeface="+mj-ea"/>
                <a:cs typeface="+mj-cs"/>
              </a:rPr>
              <a:t>3. The Legal Forms of Business</a:t>
            </a:r>
          </a:p>
        </p:txBody>
      </p:sp>
      <p:sp>
        <p:nvSpPr>
          <p:cNvPr id="3" name="Slide Number Placeholder 2">
            <a:extLst>
              <a:ext uri="{FF2B5EF4-FFF2-40B4-BE49-F238E27FC236}">
                <a16:creationId xmlns:a16="http://schemas.microsoft.com/office/drawing/2014/main" id="{719D424D-F76F-2E46-8E19-F3F149A8FFBB}"/>
              </a:ext>
            </a:extLst>
          </p:cNvPr>
          <p:cNvSpPr>
            <a:spLocks noGrp="1"/>
          </p:cNvSpPr>
          <p:nvPr>
            <p:ph type="sldNum" sz="quarter" idx="12"/>
          </p:nvPr>
        </p:nvSpPr>
        <p:spPr>
          <a:xfrm>
            <a:off x="10489019" y="6356350"/>
            <a:ext cx="1268818" cy="365125"/>
          </a:xfrm>
        </p:spPr>
        <p:txBody>
          <a:bodyPr vert="horz" lIns="91440" tIns="45720" rIns="91440" bIns="45720" rtlCol="0" anchor="ctr">
            <a:normAutofit/>
          </a:bodyPr>
          <a:lstStyle/>
          <a:p>
            <a:pPr>
              <a:spcAft>
                <a:spcPts val="600"/>
              </a:spcAft>
            </a:pPr>
            <a:fld id="{AF3A9E09-1372-4915-B62F-D3AC7680CC12}" type="slidenum">
              <a:rPr lang="en-US">
                <a:solidFill>
                  <a:schemeClr val="tx1">
                    <a:lumMod val="50000"/>
                    <a:lumOff val="50000"/>
                  </a:schemeClr>
                </a:solidFill>
              </a:rPr>
              <a:pPr>
                <a:spcAft>
                  <a:spcPts val="600"/>
                </a:spcAft>
              </a:pPr>
              <a:t>23</a:t>
            </a:fld>
            <a:endParaRPr lang="en-US">
              <a:solidFill>
                <a:schemeClr val="tx1">
                  <a:lumMod val="50000"/>
                  <a:lumOff val="50000"/>
                </a:schemeClr>
              </a:solidFill>
            </a:endParaRPr>
          </a:p>
        </p:txBody>
      </p:sp>
    </p:spTree>
    <p:extLst>
      <p:ext uri="{BB962C8B-B14F-4D97-AF65-F5344CB8AC3E}">
        <p14:creationId xmlns:p14="http://schemas.microsoft.com/office/powerpoint/2010/main" val="34259393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A61BAC-E84F-0344-8F6B-42C8D7444014}"/>
              </a:ext>
            </a:extLst>
          </p:cNvPr>
          <p:cNvSpPr>
            <a:spLocks noGrp="1"/>
          </p:cNvSpPr>
          <p:nvPr>
            <p:ph type="title"/>
          </p:nvPr>
        </p:nvSpPr>
        <p:spPr>
          <a:xfrm>
            <a:off x="479759" y="439193"/>
            <a:ext cx="8960098" cy="1188950"/>
          </a:xfrm>
        </p:spPr>
        <p:txBody>
          <a:bodyPr anchor="b">
            <a:normAutofit/>
          </a:bodyPr>
          <a:lstStyle/>
          <a:p>
            <a:r>
              <a:rPr lang="en-US" sz="5400" b="1" dirty="0"/>
              <a:t>The Legal Forms of Business</a:t>
            </a:r>
            <a:endParaRPr lang="en-EG" sz="5400" b="1" dirty="0"/>
          </a:p>
        </p:txBody>
      </p:sp>
      <p:sp>
        <p:nvSpPr>
          <p:cNvPr id="20" name="Content Placeholder 2">
            <a:extLst>
              <a:ext uri="{FF2B5EF4-FFF2-40B4-BE49-F238E27FC236}">
                <a16:creationId xmlns:a16="http://schemas.microsoft.com/office/drawing/2014/main" id="{34BBAA38-2FEF-0C42-90AA-968D71EC5420}"/>
              </a:ext>
            </a:extLst>
          </p:cNvPr>
          <p:cNvSpPr>
            <a:spLocks noGrp="1"/>
          </p:cNvSpPr>
          <p:nvPr>
            <p:ph idx="1"/>
          </p:nvPr>
        </p:nvSpPr>
        <p:spPr>
          <a:xfrm>
            <a:off x="793660" y="2599509"/>
            <a:ext cx="10143668" cy="3435531"/>
          </a:xfrm>
        </p:spPr>
        <p:txBody>
          <a:bodyPr anchor="ctr">
            <a:normAutofit/>
          </a:bodyPr>
          <a:lstStyle/>
          <a:p>
            <a:r>
              <a:rPr lang="en-US" sz="2400" dirty="0"/>
              <a:t>The legal forms of business organization fall into three categories: </a:t>
            </a:r>
          </a:p>
          <a:p>
            <a:pPr lvl="1"/>
            <a:r>
              <a:rPr lang="en-US" b="1" dirty="0">
                <a:solidFill>
                  <a:schemeClr val="accent4">
                    <a:lumMod val="75000"/>
                  </a:schemeClr>
                </a:solidFill>
              </a:rPr>
              <a:t>Sole proprietorship, </a:t>
            </a:r>
          </a:p>
          <a:p>
            <a:pPr lvl="1"/>
            <a:r>
              <a:rPr lang="en-US" b="1" dirty="0">
                <a:solidFill>
                  <a:schemeClr val="accent4">
                    <a:lumMod val="75000"/>
                  </a:schemeClr>
                </a:solidFill>
              </a:rPr>
              <a:t>Partnership, and </a:t>
            </a:r>
          </a:p>
          <a:p>
            <a:pPr lvl="1"/>
            <a:r>
              <a:rPr lang="en-US" b="1" dirty="0">
                <a:solidFill>
                  <a:schemeClr val="accent4">
                    <a:lumMod val="75000"/>
                  </a:schemeClr>
                </a:solidFill>
              </a:rPr>
              <a:t>Corporation. </a:t>
            </a:r>
          </a:p>
          <a:p>
            <a:r>
              <a:rPr lang="en-US" sz="2400" dirty="0"/>
              <a:t>As the firm grows, the advantages of the corporation begin to dominate, as a result, most large firms take on the corporate form.</a:t>
            </a:r>
          </a:p>
          <a:p>
            <a:endParaRPr lang="en-EG" sz="2400" dirty="0"/>
          </a:p>
        </p:txBody>
      </p:sp>
      <p:sp>
        <p:nvSpPr>
          <p:cNvPr id="5" name="Slide Number Placeholder 4">
            <a:extLst>
              <a:ext uri="{FF2B5EF4-FFF2-40B4-BE49-F238E27FC236}">
                <a16:creationId xmlns:a16="http://schemas.microsoft.com/office/drawing/2014/main" id="{7454BDFF-4E27-BD44-A304-598E26B6AE00}"/>
              </a:ext>
            </a:extLst>
          </p:cNvPr>
          <p:cNvSpPr>
            <a:spLocks noGrp="1"/>
          </p:cNvSpPr>
          <p:nvPr>
            <p:ph type="sldNum" sz="quarter" idx="12"/>
          </p:nvPr>
        </p:nvSpPr>
        <p:spPr>
          <a:xfrm>
            <a:off x="8610600" y="6492240"/>
            <a:ext cx="2743200" cy="365125"/>
          </a:xfrm>
        </p:spPr>
        <p:txBody>
          <a:bodyPr>
            <a:normAutofit/>
          </a:bodyPr>
          <a:lstStyle/>
          <a:p>
            <a:pPr>
              <a:spcAft>
                <a:spcPts val="600"/>
              </a:spcAft>
            </a:pPr>
            <a:fld id="{672B7600-67E3-4D97-B453-880E2742B982}" type="slidenum">
              <a:rPr lang="en-US" smtClean="0"/>
              <a:pPr>
                <a:spcAft>
                  <a:spcPts val="600"/>
                </a:spcAft>
              </a:pPr>
              <a:t>24</a:t>
            </a:fld>
            <a:endParaRPr lang="en-US"/>
          </a:p>
        </p:txBody>
      </p:sp>
    </p:spTree>
    <p:extLst>
      <p:ext uri="{BB962C8B-B14F-4D97-AF65-F5344CB8AC3E}">
        <p14:creationId xmlns:p14="http://schemas.microsoft.com/office/powerpoint/2010/main" val="29594094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45857C-1D93-C143-848C-E75E348E9A37}"/>
              </a:ext>
            </a:extLst>
          </p:cNvPr>
          <p:cNvSpPr>
            <a:spLocks noGrp="1"/>
          </p:cNvSpPr>
          <p:nvPr>
            <p:ph type="title"/>
          </p:nvPr>
        </p:nvSpPr>
        <p:spPr>
          <a:xfrm>
            <a:off x="572493" y="238539"/>
            <a:ext cx="11018520" cy="1434415"/>
          </a:xfrm>
        </p:spPr>
        <p:txBody>
          <a:bodyPr anchor="b">
            <a:normAutofit/>
          </a:bodyPr>
          <a:lstStyle/>
          <a:p>
            <a:r>
              <a:rPr lang="en-US" sz="5400" b="1" dirty="0"/>
              <a:t>Sole Proprietorship</a:t>
            </a:r>
            <a:endParaRPr lang="en-EG" sz="5400" b="1" dirty="0"/>
          </a:p>
        </p:txBody>
      </p:sp>
      <p:pic>
        <p:nvPicPr>
          <p:cNvPr id="1026" name="Picture 2" descr="Proprietorship Advantages, Merits and Importance - Exam Notes">
            <a:extLst>
              <a:ext uri="{FF2B5EF4-FFF2-40B4-BE49-F238E27FC236}">
                <a16:creationId xmlns:a16="http://schemas.microsoft.com/office/drawing/2014/main" id="{991FAB4A-765B-A34B-A8AE-2BAAE4B5C05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1842" r="11118" b="2"/>
          <a:stretch/>
        </p:blipFill>
        <p:spPr bwMode="auto">
          <a:xfrm>
            <a:off x="7675658" y="2093976"/>
            <a:ext cx="3941064" cy="4096512"/>
          </a:xfrm>
          <a:prstGeom prst="rect">
            <a:avLst/>
          </a:prstGeom>
          <a:noFill/>
          <a:extLst>
            <a:ext uri="{909E8E84-426E-40DD-AFC4-6F175D3DCCD1}">
              <a14:hiddenFill xmlns:a14="http://schemas.microsoft.com/office/drawing/2010/main">
                <a:solidFill>
                  <a:srgbClr val="FFFFFF"/>
                </a:solidFill>
              </a14:hiddenFill>
            </a:ext>
          </a:extLst>
        </p:spPr>
      </p:pic>
      <p:sp>
        <p:nvSpPr>
          <p:cNvPr id="5" name="Slide Number Placeholder 4">
            <a:extLst>
              <a:ext uri="{FF2B5EF4-FFF2-40B4-BE49-F238E27FC236}">
                <a16:creationId xmlns:a16="http://schemas.microsoft.com/office/drawing/2014/main" id="{EBFD5D2E-61A4-D64C-AC3B-074CAB105233}"/>
              </a:ext>
            </a:extLst>
          </p:cNvPr>
          <p:cNvSpPr>
            <a:spLocks noGrp="1"/>
          </p:cNvSpPr>
          <p:nvPr>
            <p:ph type="sldNum" sz="quarter" idx="12"/>
          </p:nvPr>
        </p:nvSpPr>
        <p:spPr>
          <a:xfrm>
            <a:off x="8610600" y="6356350"/>
            <a:ext cx="2743200" cy="365125"/>
          </a:xfrm>
        </p:spPr>
        <p:txBody>
          <a:bodyPr>
            <a:normAutofit/>
          </a:bodyPr>
          <a:lstStyle/>
          <a:p>
            <a:pPr>
              <a:spcAft>
                <a:spcPts val="600"/>
              </a:spcAft>
            </a:pPr>
            <a:fld id="{672B7600-67E3-4D97-B453-880E2742B982}" type="slidenum">
              <a:rPr lang="en-US" smtClean="0"/>
              <a:pPr>
                <a:spcAft>
                  <a:spcPts val="600"/>
                </a:spcAft>
              </a:pPr>
              <a:t>25</a:t>
            </a:fld>
            <a:endParaRPr lang="en-US"/>
          </a:p>
        </p:txBody>
      </p:sp>
      <p:graphicFrame>
        <p:nvGraphicFramePr>
          <p:cNvPr id="1030" name="Content Placeholder 2">
            <a:extLst>
              <a:ext uri="{FF2B5EF4-FFF2-40B4-BE49-F238E27FC236}">
                <a16:creationId xmlns:a16="http://schemas.microsoft.com/office/drawing/2014/main" id="{031517EF-A737-41B1-8061-1A055A4FAC08}"/>
              </a:ext>
            </a:extLst>
          </p:cNvPr>
          <p:cNvGraphicFramePr>
            <a:graphicFrameLocks noGrp="1"/>
          </p:cNvGraphicFramePr>
          <p:nvPr>
            <p:ph idx="1"/>
          </p:nvPr>
        </p:nvGraphicFramePr>
        <p:xfrm>
          <a:off x="572493" y="2071316"/>
          <a:ext cx="6713552" cy="411917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23915704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7D9932-A43B-2243-B025-325B1E0A9B8F}"/>
              </a:ext>
            </a:extLst>
          </p:cNvPr>
          <p:cNvSpPr>
            <a:spLocks noGrp="1"/>
          </p:cNvSpPr>
          <p:nvPr>
            <p:ph type="title"/>
          </p:nvPr>
        </p:nvSpPr>
        <p:spPr>
          <a:xfrm>
            <a:off x="5214579" y="629266"/>
            <a:ext cx="6422849" cy="1676603"/>
          </a:xfrm>
        </p:spPr>
        <p:txBody>
          <a:bodyPr vert="horz" lIns="91440" tIns="45720" rIns="91440" bIns="45720" rtlCol="0">
            <a:normAutofit/>
          </a:bodyPr>
          <a:lstStyle/>
          <a:p>
            <a:r>
              <a:rPr lang="en-US" b="1"/>
              <a:t>General Partnerships</a:t>
            </a:r>
            <a:endParaRPr lang="en-US" b="1" dirty="0"/>
          </a:p>
        </p:txBody>
      </p:sp>
      <p:pic>
        <p:nvPicPr>
          <p:cNvPr id="2050" name="Picture 2" descr="7 Tips for Making a Business Partnership Work">
            <a:extLst>
              <a:ext uri="{FF2B5EF4-FFF2-40B4-BE49-F238E27FC236}">
                <a16:creationId xmlns:a16="http://schemas.microsoft.com/office/drawing/2014/main" id="{78C3AE16-1CC9-F243-9DDF-1B6D930956D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2355" r="12355"/>
          <a:stretch/>
        </p:blipFill>
        <p:spPr bwMode="auto">
          <a:xfrm>
            <a:off x="761364" y="1872369"/>
            <a:ext cx="3113280" cy="3113261"/>
          </a:xfrm>
          <a:prstGeom prst="rect">
            <a:avLst/>
          </a:prstGeom>
          <a:noFill/>
          <a:effectLst/>
          <a:extLst>
            <a:ext uri="{909E8E84-426E-40DD-AFC4-6F175D3DCCD1}">
              <a14:hiddenFill xmlns:a14="http://schemas.microsoft.com/office/drawing/2010/main">
                <a:solidFill>
                  <a:srgbClr val="FFFFFF"/>
                </a:solidFill>
              </a14:hiddenFill>
            </a:ext>
          </a:extLst>
        </p:spPr>
      </p:pic>
      <p:sp>
        <p:nvSpPr>
          <p:cNvPr id="2054" name="Content Placeholder 2">
            <a:extLst>
              <a:ext uri="{FF2B5EF4-FFF2-40B4-BE49-F238E27FC236}">
                <a16:creationId xmlns:a16="http://schemas.microsoft.com/office/drawing/2014/main" id="{FE6A1817-13D8-DF41-8233-7D4A5A14023F}"/>
              </a:ext>
            </a:extLst>
          </p:cNvPr>
          <p:cNvSpPr>
            <a:spLocks noGrp="1"/>
          </p:cNvSpPr>
          <p:nvPr>
            <p:ph idx="1"/>
          </p:nvPr>
        </p:nvSpPr>
        <p:spPr>
          <a:xfrm>
            <a:off x="5214581" y="2438400"/>
            <a:ext cx="6422848" cy="3785419"/>
          </a:xfrm>
        </p:spPr>
        <p:txBody>
          <a:bodyPr vert="horz" lIns="91440" tIns="45720" rIns="91440" bIns="45720" rtlCol="0">
            <a:normAutofit/>
          </a:bodyPr>
          <a:lstStyle/>
          <a:p>
            <a:r>
              <a:rPr lang="en-US" sz="2000" dirty="0"/>
              <a:t>The primary difference between a partnership and a sole proprietorship is that the partnership has more than one owner. </a:t>
            </a:r>
          </a:p>
          <a:p>
            <a:r>
              <a:rPr lang="en-US" sz="2000" dirty="0"/>
              <a:t>A partnership is an association of two or more persons coming together as co-owners for the purpose of operating a business for profit.</a:t>
            </a:r>
          </a:p>
          <a:p>
            <a:r>
              <a:rPr lang="en-US" sz="2000" dirty="0"/>
              <a:t> </a:t>
            </a:r>
            <a:r>
              <a:rPr lang="en-US" sz="2000" b="1" u="sng" dirty="0"/>
              <a:t>Partnerships fall into two types:</a:t>
            </a:r>
          </a:p>
          <a:p>
            <a:pPr marL="228600" lvl="1" indent="0">
              <a:buNone/>
            </a:pPr>
            <a:r>
              <a:rPr lang="en-US" sz="2000" dirty="0"/>
              <a:t> (1) General partnerships and </a:t>
            </a:r>
          </a:p>
          <a:p>
            <a:pPr marL="228600" lvl="1" indent="0">
              <a:buNone/>
            </a:pPr>
            <a:r>
              <a:rPr lang="en-US" sz="2000" dirty="0"/>
              <a:t> (2) Limited partnerships.</a:t>
            </a:r>
          </a:p>
          <a:p>
            <a:endParaRPr lang="en-US" sz="2000" dirty="0"/>
          </a:p>
        </p:txBody>
      </p:sp>
      <p:sp>
        <p:nvSpPr>
          <p:cNvPr id="5" name="Slide Number Placeholder 4">
            <a:extLst>
              <a:ext uri="{FF2B5EF4-FFF2-40B4-BE49-F238E27FC236}">
                <a16:creationId xmlns:a16="http://schemas.microsoft.com/office/drawing/2014/main" id="{3B291F95-920D-AC4F-BDC2-F8106115A3FF}"/>
              </a:ext>
            </a:extLst>
          </p:cNvPr>
          <p:cNvSpPr>
            <a:spLocks noGrp="1"/>
          </p:cNvSpPr>
          <p:nvPr>
            <p:ph type="sldNum" sz="quarter" idx="12"/>
          </p:nvPr>
        </p:nvSpPr>
        <p:spPr>
          <a:xfrm>
            <a:off x="292608" y="6356350"/>
            <a:ext cx="685800" cy="365125"/>
          </a:xfrm>
          <a:prstGeom prst="ellipse">
            <a:avLst/>
          </a:prstGeom>
        </p:spPr>
        <p:txBody>
          <a:bodyPr vert="horz" lIns="91440" tIns="45720" rIns="91440" bIns="45720" rtlCol="0">
            <a:normAutofit/>
          </a:bodyPr>
          <a:lstStyle/>
          <a:p>
            <a:pPr>
              <a:lnSpc>
                <a:spcPct val="90000"/>
              </a:lnSpc>
              <a:spcAft>
                <a:spcPts val="600"/>
              </a:spcAft>
              <a:defRPr/>
            </a:pPr>
            <a:fld id="{672B7600-67E3-4D97-B453-880E2742B982}" type="slidenum">
              <a:rPr lang="en-US">
                <a:solidFill>
                  <a:srgbClr val="595959"/>
                </a:solidFill>
                <a:latin typeface="Calibri" panose="020F0502020204030204"/>
              </a:rPr>
              <a:pPr>
                <a:lnSpc>
                  <a:spcPct val="90000"/>
                </a:lnSpc>
                <a:spcAft>
                  <a:spcPts val="600"/>
                </a:spcAft>
                <a:defRPr/>
              </a:pPr>
              <a:t>26</a:t>
            </a:fld>
            <a:endParaRPr lang="en-US">
              <a:solidFill>
                <a:srgbClr val="595959"/>
              </a:solidFill>
              <a:latin typeface="Calibri" panose="020F0502020204030204"/>
            </a:endParaRPr>
          </a:p>
        </p:txBody>
      </p:sp>
    </p:spTree>
    <p:extLst>
      <p:ext uri="{BB962C8B-B14F-4D97-AF65-F5344CB8AC3E}">
        <p14:creationId xmlns:p14="http://schemas.microsoft.com/office/powerpoint/2010/main" val="305324290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CF8A34-372E-4343-9EEF-36DA909F0C1C}"/>
              </a:ext>
            </a:extLst>
          </p:cNvPr>
          <p:cNvSpPr>
            <a:spLocks noGrp="1"/>
          </p:cNvSpPr>
          <p:nvPr>
            <p:ph type="title"/>
          </p:nvPr>
        </p:nvSpPr>
        <p:spPr>
          <a:xfrm>
            <a:off x="635000" y="640823"/>
            <a:ext cx="3554228" cy="5583148"/>
          </a:xfrm>
        </p:spPr>
        <p:txBody>
          <a:bodyPr vert="horz" lIns="91440" tIns="45720" rIns="91440" bIns="45720" rtlCol="0" anchor="ctr">
            <a:normAutofit/>
          </a:bodyPr>
          <a:lstStyle/>
          <a:p>
            <a:pPr algn="ctr"/>
            <a:r>
              <a:rPr lang="en-US" sz="5000" b="1" kern="1200" dirty="0">
                <a:latin typeface="+mj-lt"/>
                <a:ea typeface="+mj-ea"/>
                <a:cs typeface="+mj-cs"/>
              </a:rPr>
              <a:t>General Partnerships</a:t>
            </a:r>
          </a:p>
        </p:txBody>
      </p:sp>
      <p:sp>
        <p:nvSpPr>
          <p:cNvPr id="4" name="Slide Number Placeholder 3">
            <a:extLst>
              <a:ext uri="{FF2B5EF4-FFF2-40B4-BE49-F238E27FC236}">
                <a16:creationId xmlns:a16="http://schemas.microsoft.com/office/drawing/2014/main" id="{509C5606-5BDF-2F71-1951-CAC638B459C2}"/>
              </a:ext>
            </a:extLst>
          </p:cNvPr>
          <p:cNvSpPr>
            <a:spLocks noGrp="1"/>
          </p:cNvSpPr>
          <p:nvPr>
            <p:ph type="sldNum" sz="quarter" idx="12"/>
          </p:nvPr>
        </p:nvSpPr>
        <p:spPr>
          <a:xfrm>
            <a:off x="8610600" y="6356350"/>
            <a:ext cx="2743200" cy="365125"/>
          </a:xfrm>
        </p:spPr>
        <p:txBody>
          <a:bodyPr>
            <a:normAutofit/>
          </a:bodyPr>
          <a:lstStyle/>
          <a:p>
            <a:pPr>
              <a:spcAft>
                <a:spcPts val="600"/>
              </a:spcAft>
            </a:pPr>
            <a:fld id="{53D902E5-DA95-3648-96C4-3B61E2C1363D}" type="slidenum">
              <a:rPr lang="en-EG" smtClean="0"/>
              <a:pPr>
                <a:spcAft>
                  <a:spcPts val="600"/>
                </a:spcAft>
              </a:pPr>
              <a:t>27</a:t>
            </a:fld>
            <a:endParaRPr lang="en-EG"/>
          </a:p>
        </p:txBody>
      </p:sp>
      <p:graphicFrame>
        <p:nvGraphicFramePr>
          <p:cNvPr id="6" name="Content Placeholder 2">
            <a:extLst>
              <a:ext uri="{FF2B5EF4-FFF2-40B4-BE49-F238E27FC236}">
                <a16:creationId xmlns:a16="http://schemas.microsoft.com/office/drawing/2014/main" id="{34EA5EAE-EC2D-5CF6-5F82-A10703C6EAD2}"/>
              </a:ext>
            </a:extLst>
          </p:cNvPr>
          <p:cNvGraphicFramePr>
            <a:graphicFrameLocks noGrp="1"/>
          </p:cNvGraphicFramePr>
          <p:nvPr>
            <p:ph idx="1"/>
            <p:extLst>
              <p:ext uri="{D42A27DB-BD31-4B8C-83A1-F6EECF244321}">
                <p14:modId xmlns:p14="http://schemas.microsoft.com/office/powerpoint/2010/main" val="3398982396"/>
              </p:ext>
            </p:extLst>
          </p:nvPr>
        </p:nvGraphicFramePr>
        <p:xfrm>
          <a:off x="4648018" y="640822"/>
          <a:ext cx="6900512" cy="55361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8547694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5A0DD8-739A-7F48-9F57-AA17FB83665A}"/>
              </a:ext>
            </a:extLst>
          </p:cNvPr>
          <p:cNvSpPr>
            <a:spLocks noGrp="1"/>
          </p:cNvSpPr>
          <p:nvPr>
            <p:ph type="title"/>
          </p:nvPr>
        </p:nvSpPr>
        <p:spPr>
          <a:xfrm>
            <a:off x="838200" y="557188"/>
            <a:ext cx="10515600" cy="1133499"/>
          </a:xfrm>
        </p:spPr>
        <p:txBody>
          <a:bodyPr>
            <a:normAutofit/>
          </a:bodyPr>
          <a:lstStyle/>
          <a:p>
            <a:pPr algn="ctr"/>
            <a:r>
              <a:rPr lang="en-US" sz="5200" b="1"/>
              <a:t>Limited Partnerships</a:t>
            </a:r>
            <a:endParaRPr lang="en-EG" sz="5200" b="1"/>
          </a:p>
        </p:txBody>
      </p:sp>
      <p:sp>
        <p:nvSpPr>
          <p:cNvPr id="5" name="Slide Number Placeholder 4">
            <a:extLst>
              <a:ext uri="{FF2B5EF4-FFF2-40B4-BE49-F238E27FC236}">
                <a16:creationId xmlns:a16="http://schemas.microsoft.com/office/drawing/2014/main" id="{4B209DDE-9F33-394C-AA2A-C22713533469}"/>
              </a:ext>
            </a:extLst>
          </p:cNvPr>
          <p:cNvSpPr>
            <a:spLocks noGrp="1"/>
          </p:cNvSpPr>
          <p:nvPr>
            <p:ph type="sldNum" sz="quarter" idx="12"/>
          </p:nvPr>
        </p:nvSpPr>
        <p:spPr>
          <a:xfrm>
            <a:off x="8610600" y="6356350"/>
            <a:ext cx="2743200" cy="365125"/>
          </a:xfrm>
        </p:spPr>
        <p:txBody>
          <a:bodyPr>
            <a:normAutofit/>
          </a:bodyPr>
          <a:lstStyle/>
          <a:p>
            <a:pPr>
              <a:spcAft>
                <a:spcPts val="600"/>
              </a:spcAft>
            </a:pPr>
            <a:fld id="{672B7600-67E3-4D97-B453-880E2742B982}" type="slidenum">
              <a:rPr lang="en-US" smtClean="0"/>
              <a:pPr>
                <a:spcAft>
                  <a:spcPts val="600"/>
                </a:spcAft>
              </a:pPr>
              <a:t>28</a:t>
            </a:fld>
            <a:endParaRPr lang="en-US"/>
          </a:p>
        </p:txBody>
      </p:sp>
      <p:graphicFrame>
        <p:nvGraphicFramePr>
          <p:cNvPr id="7" name="Content Placeholder 2">
            <a:extLst>
              <a:ext uri="{FF2B5EF4-FFF2-40B4-BE49-F238E27FC236}">
                <a16:creationId xmlns:a16="http://schemas.microsoft.com/office/drawing/2014/main" id="{0BBE19D0-05D3-407D-8EE2-043A8F3CB646}"/>
              </a:ext>
            </a:extLst>
          </p:cNvPr>
          <p:cNvGraphicFramePr>
            <a:graphicFrameLocks noGrp="1"/>
          </p:cNvGraphicFramePr>
          <p:nvPr>
            <p:ph idx="1"/>
          </p:nvPr>
        </p:nvGraphicFramePr>
        <p:xfrm>
          <a:off x="838200" y="1828800"/>
          <a:ext cx="10515600" cy="435254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657681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1D8833-177D-8A4C-9C23-51E1AEB8D7C0}"/>
              </a:ext>
            </a:extLst>
          </p:cNvPr>
          <p:cNvSpPr>
            <a:spLocks noGrp="1"/>
          </p:cNvSpPr>
          <p:nvPr>
            <p:ph type="title"/>
          </p:nvPr>
        </p:nvSpPr>
        <p:spPr>
          <a:xfrm>
            <a:off x="962886" y="856180"/>
            <a:ext cx="4560584" cy="1128068"/>
          </a:xfrm>
        </p:spPr>
        <p:txBody>
          <a:bodyPr vert="horz" lIns="91440" tIns="45720" rIns="91440" bIns="45720" rtlCol="0" anchor="ctr">
            <a:normAutofit/>
          </a:bodyPr>
          <a:lstStyle/>
          <a:p>
            <a:r>
              <a:rPr lang="en-US" b="1" dirty="0"/>
              <a:t>Corporations</a:t>
            </a:r>
          </a:p>
        </p:txBody>
      </p:sp>
      <p:sp>
        <p:nvSpPr>
          <p:cNvPr id="3" name="Content Placeholder 2">
            <a:extLst>
              <a:ext uri="{FF2B5EF4-FFF2-40B4-BE49-F238E27FC236}">
                <a16:creationId xmlns:a16="http://schemas.microsoft.com/office/drawing/2014/main" id="{C2AF0E65-F5DC-7946-840D-290351B5FB17}"/>
              </a:ext>
            </a:extLst>
          </p:cNvPr>
          <p:cNvSpPr>
            <a:spLocks noGrp="1"/>
          </p:cNvSpPr>
          <p:nvPr>
            <p:ph idx="1"/>
          </p:nvPr>
        </p:nvSpPr>
        <p:spPr>
          <a:xfrm>
            <a:off x="159341" y="2330505"/>
            <a:ext cx="5364129" cy="3979585"/>
          </a:xfrm>
        </p:spPr>
        <p:txBody>
          <a:bodyPr vert="horz" lIns="91440" tIns="45720" rIns="91440" bIns="45720" rtlCol="0" anchor="ctr">
            <a:normAutofit/>
          </a:bodyPr>
          <a:lstStyle/>
          <a:p>
            <a:r>
              <a:rPr lang="en-US" sz="1600" dirty="0"/>
              <a:t>The legal definition of a corporation as “</a:t>
            </a:r>
            <a:r>
              <a:rPr lang="en-US" sz="1600" dirty="0">
                <a:solidFill>
                  <a:schemeClr val="accent4">
                    <a:lumMod val="75000"/>
                  </a:schemeClr>
                </a:solidFill>
              </a:rPr>
              <a:t>a</a:t>
            </a:r>
            <a:r>
              <a:rPr lang="en-US" sz="1600" b="1" dirty="0">
                <a:solidFill>
                  <a:schemeClr val="accent4">
                    <a:lumMod val="75000"/>
                  </a:schemeClr>
                </a:solidFill>
              </a:rPr>
              <a:t>n artificial being, invisible, intangible, and existing only in the contemplation of law.”</a:t>
            </a:r>
          </a:p>
          <a:p>
            <a:r>
              <a:rPr lang="en-US" sz="1600" dirty="0"/>
              <a:t> This entity legally functions separate and apart from its owners. </a:t>
            </a:r>
          </a:p>
          <a:p>
            <a:r>
              <a:rPr lang="en-US" sz="1600" dirty="0"/>
              <a:t>As such, the corporation can individually sue and be sued and purchase, sell, or own property, and its personnel are subject to criminal punishment for crimes. </a:t>
            </a:r>
          </a:p>
          <a:p>
            <a:r>
              <a:rPr lang="en-US" sz="1600" dirty="0"/>
              <a:t>However, despite this legal separation, the corporation is composed of owners who dictate its direction and policies. </a:t>
            </a:r>
          </a:p>
          <a:p>
            <a:r>
              <a:rPr lang="en-US" sz="1600" dirty="0"/>
              <a:t>The owners elect a board of directors, whose members in turn select individuals to serve as corporate officers, including the company’s president, vice president, secretary, and treasurer. </a:t>
            </a:r>
          </a:p>
          <a:p>
            <a:endParaRPr lang="en-US" sz="1600" dirty="0"/>
          </a:p>
        </p:txBody>
      </p:sp>
      <p:sp>
        <p:nvSpPr>
          <p:cNvPr id="5" name="Slide Number Placeholder 4">
            <a:extLst>
              <a:ext uri="{FF2B5EF4-FFF2-40B4-BE49-F238E27FC236}">
                <a16:creationId xmlns:a16="http://schemas.microsoft.com/office/drawing/2014/main" id="{3FC36F0B-C710-D145-AB6D-625D69BEED28}"/>
              </a:ext>
            </a:extLst>
          </p:cNvPr>
          <p:cNvSpPr>
            <a:spLocks noGrp="1"/>
          </p:cNvSpPr>
          <p:nvPr>
            <p:ph type="sldNum" sz="quarter" idx="12"/>
          </p:nvPr>
        </p:nvSpPr>
        <p:spPr>
          <a:xfrm>
            <a:off x="9385070" y="6492240"/>
            <a:ext cx="1055716" cy="365125"/>
          </a:xfrm>
          <a:prstGeom prst="ellipse">
            <a:avLst/>
          </a:prstGeom>
        </p:spPr>
        <p:txBody>
          <a:bodyPr vert="horz" lIns="91440" tIns="45720" rIns="91440" bIns="45720" rtlCol="0">
            <a:normAutofit/>
          </a:bodyPr>
          <a:lstStyle/>
          <a:p>
            <a:pPr>
              <a:lnSpc>
                <a:spcPct val="90000"/>
              </a:lnSpc>
              <a:spcAft>
                <a:spcPts val="600"/>
              </a:spcAft>
              <a:defRPr/>
            </a:pPr>
            <a:fld id="{672B7600-67E3-4D97-B453-880E2742B982}" type="slidenum">
              <a:rPr lang="en-US">
                <a:latin typeface="Calibri" panose="020F0502020204030204"/>
              </a:rPr>
              <a:pPr>
                <a:lnSpc>
                  <a:spcPct val="90000"/>
                </a:lnSpc>
                <a:spcAft>
                  <a:spcPts val="600"/>
                </a:spcAft>
                <a:defRPr/>
              </a:pPr>
              <a:t>29</a:t>
            </a:fld>
            <a:endParaRPr lang="en-US">
              <a:latin typeface="Calibri" panose="020F0502020204030204"/>
            </a:endParaRPr>
          </a:p>
        </p:txBody>
      </p:sp>
      <p:pic>
        <p:nvPicPr>
          <p:cNvPr id="20484" name="Picture 4" descr="Corporation Pros and Cons-Everything to Know - WholesaleSamurai">
            <a:extLst>
              <a:ext uri="{FF2B5EF4-FFF2-40B4-BE49-F238E27FC236}">
                <a16:creationId xmlns:a16="http://schemas.microsoft.com/office/drawing/2014/main" id="{880286DD-771D-AD18-CEB6-AEAF5B9C01B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46514" y="1359242"/>
            <a:ext cx="4929485" cy="41148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643704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1D8833-177D-8A4C-9C23-51E1AEB8D7C0}"/>
              </a:ext>
            </a:extLst>
          </p:cNvPr>
          <p:cNvSpPr>
            <a:spLocks noGrp="1"/>
          </p:cNvSpPr>
          <p:nvPr>
            <p:ph type="title"/>
          </p:nvPr>
        </p:nvSpPr>
        <p:spPr>
          <a:xfrm>
            <a:off x="841248" y="256032"/>
            <a:ext cx="10506456" cy="1014984"/>
          </a:xfrm>
        </p:spPr>
        <p:txBody>
          <a:bodyPr anchor="b">
            <a:normAutofit/>
          </a:bodyPr>
          <a:lstStyle/>
          <a:p>
            <a:r>
              <a:rPr lang="en-EG" b="1" dirty="0"/>
              <a:t>Corporations</a:t>
            </a:r>
          </a:p>
        </p:txBody>
      </p:sp>
      <p:sp>
        <p:nvSpPr>
          <p:cNvPr id="5" name="Slide Number Placeholder 4">
            <a:extLst>
              <a:ext uri="{FF2B5EF4-FFF2-40B4-BE49-F238E27FC236}">
                <a16:creationId xmlns:a16="http://schemas.microsoft.com/office/drawing/2014/main" id="{3FC36F0B-C710-D145-AB6D-625D69BEED28}"/>
              </a:ext>
            </a:extLst>
          </p:cNvPr>
          <p:cNvSpPr>
            <a:spLocks noGrp="1"/>
          </p:cNvSpPr>
          <p:nvPr>
            <p:ph type="sldNum" sz="quarter" idx="12"/>
          </p:nvPr>
        </p:nvSpPr>
        <p:spPr>
          <a:xfrm>
            <a:off x="8873254" y="6356350"/>
            <a:ext cx="2477498" cy="365125"/>
          </a:xfrm>
        </p:spPr>
        <p:txBody>
          <a:bodyPr>
            <a:normAutofit/>
          </a:bodyPr>
          <a:lstStyle/>
          <a:p>
            <a:pPr>
              <a:spcAft>
                <a:spcPts val="600"/>
              </a:spcAft>
            </a:pPr>
            <a:fld id="{672B7600-67E3-4D97-B453-880E2742B982}" type="slidenum">
              <a:rPr lang="en-US">
                <a:solidFill>
                  <a:schemeClr val="tx1">
                    <a:lumMod val="50000"/>
                    <a:lumOff val="50000"/>
                  </a:schemeClr>
                </a:solidFill>
              </a:rPr>
              <a:pPr>
                <a:spcAft>
                  <a:spcPts val="600"/>
                </a:spcAft>
              </a:pPr>
              <a:t>30</a:t>
            </a:fld>
            <a:endParaRPr lang="en-US">
              <a:solidFill>
                <a:schemeClr val="tx1">
                  <a:lumMod val="50000"/>
                  <a:lumOff val="50000"/>
                </a:schemeClr>
              </a:solidFill>
            </a:endParaRPr>
          </a:p>
        </p:txBody>
      </p:sp>
      <p:graphicFrame>
        <p:nvGraphicFramePr>
          <p:cNvPr id="7" name="Content Placeholder 2">
            <a:extLst>
              <a:ext uri="{FF2B5EF4-FFF2-40B4-BE49-F238E27FC236}">
                <a16:creationId xmlns:a16="http://schemas.microsoft.com/office/drawing/2014/main" id="{067C0EBE-6B9D-35B0-8D41-3C5AD038AFBF}"/>
              </a:ext>
            </a:extLst>
          </p:cNvPr>
          <p:cNvGraphicFramePr>
            <a:graphicFrameLocks noGrp="1"/>
          </p:cNvGraphicFramePr>
          <p:nvPr>
            <p:ph idx="1"/>
          </p:nvPr>
        </p:nvGraphicFramePr>
        <p:xfrm>
          <a:off x="838200" y="1926266"/>
          <a:ext cx="10515600" cy="43575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4998121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5911C5-AE7A-854A-B6DF-9AA8A42A4B5B}"/>
              </a:ext>
            </a:extLst>
          </p:cNvPr>
          <p:cNvSpPr>
            <a:spLocks noGrp="1"/>
          </p:cNvSpPr>
          <p:nvPr>
            <p:ph type="title"/>
          </p:nvPr>
        </p:nvSpPr>
        <p:spPr/>
        <p:txBody>
          <a:bodyPr>
            <a:noAutofit/>
          </a:bodyPr>
          <a:lstStyle/>
          <a:p>
            <a:r>
              <a:rPr lang="en-US" sz="3600" b="1" dirty="0"/>
              <a:t>Organizational Form and Taxes: The Double Taxation on Dividends</a:t>
            </a:r>
            <a:endParaRPr lang="en-EG" sz="3600" b="1" dirty="0"/>
          </a:p>
        </p:txBody>
      </p:sp>
      <p:sp>
        <p:nvSpPr>
          <p:cNvPr id="3" name="Content Placeholder 2">
            <a:extLst>
              <a:ext uri="{FF2B5EF4-FFF2-40B4-BE49-F238E27FC236}">
                <a16:creationId xmlns:a16="http://schemas.microsoft.com/office/drawing/2014/main" id="{62F9625D-B8E6-144A-9055-56B3362ED7E4}"/>
              </a:ext>
            </a:extLst>
          </p:cNvPr>
          <p:cNvSpPr>
            <a:spLocks noGrp="1"/>
          </p:cNvSpPr>
          <p:nvPr>
            <p:ph idx="1"/>
          </p:nvPr>
        </p:nvSpPr>
        <p:spPr/>
        <p:txBody>
          <a:bodyPr>
            <a:normAutofit/>
          </a:bodyPr>
          <a:lstStyle/>
          <a:p>
            <a:pPr algn="just"/>
            <a:r>
              <a:rPr lang="en-US" sz="2400" dirty="0"/>
              <a:t>Historically, one of the drawbacks of the corporate form was the </a:t>
            </a:r>
            <a:r>
              <a:rPr lang="en-US" sz="2400" b="1" dirty="0">
                <a:solidFill>
                  <a:schemeClr val="accent4">
                    <a:lumMod val="75000"/>
                  </a:schemeClr>
                </a:solidFill>
              </a:rPr>
              <a:t>double taxation of dividends.</a:t>
            </a:r>
          </a:p>
          <a:p>
            <a:pPr algn="just"/>
            <a:r>
              <a:rPr lang="en-US" sz="2400" dirty="0"/>
              <a:t>This occurs when a corporation earns a profit, </a:t>
            </a:r>
            <a:r>
              <a:rPr lang="en-US" sz="2400" b="1" dirty="0">
                <a:solidFill>
                  <a:schemeClr val="accent4">
                    <a:lumMod val="75000"/>
                  </a:schemeClr>
                </a:solidFill>
              </a:rPr>
              <a:t>pays taxes on those profits </a:t>
            </a:r>
            <a:r>
              <a:rPr lang="en-US" sz="2400" dirty="0"/>
              <a:t>(the first taxation of earnings), and pays some of those profits back to the shareholders in the form of dividends, and </a:t>
            </a:r>
            <a:r>
              <a:rPr lang="en-US" sz="2400" b="1" dirty="0">
                <a:solidFill>
                  <a:schemeClr val="accent4">
                    <a:lumMod val="75000"/>
                  </a:schemeClr>
                </a:solidFill>
              </a:rPr>
              <a:t>then the shareholders pay personal income taxes on those dividends </a:t>
            </a:r>
            <a:r>
              <a:rPr lang="en-US" sz="2400" dirty="0"/>
              <a:t>(the second taxation of those earnings). </a:t>
            </a:r>
          </a:p>
          <a:p>
            <a:pPr algn="just"/>
            <a:r>
              <a:rPr lang="en-US" sz="2400" dirty="0"/>
              <a:t>This double taxation of earnings does not take place with proprietorships and partnerships. </a:t>
            </a:r>
          </a:p>
          <a:p>
            <a:pPr algn="just"/>
            <a:r>
              <a:rPr lang="en-US" sz="2400" dirty="0"/>
              <a:t>Needless to say, that had been a major disadvantage of corporations. </a:t>
            </a:r>
            <a:endParaRPr lang="en-EG" sz="2400" dirty="0"/>
          </a:p>
        </p:txBody>
      </p:sp>
      <p:sp>
        <p:nvSpPr>
          <p:cNvPr id="5" name="Slide Number Placeholder 4">
            <a:extLst>
              <a:ext uri="{FF2B5EF4-FFF2-40B4-BE49-F238E27FC236}">
                <a16:creationId xmlns:a16="http://schemas.microsoft.com/office/drawing/2014/main" id="{6DB43D25-9F5F-5140-95F3-83AFDAD32660}"/>
              </a:ext>
            </a:extLst>
          </p:cNvPr>
          <p:cNvSpPr>
            <a:spLocks noGrp="1"/>
          </p:cNvSpPr>
          <p:nvPr>
            <p:ph type="sldNum" sz="quarter" idx="12"/>
          </p:nvPr>
        </p:nvSpPr>
        <p:spPr/>
        <p:txBody>
          <a:bodyPr/>
          <a:lstStyle/>
          <a:p>
            <a:fld id="{672B7600-67E3-4D97-B453-880E2742B982}" type="slidenum">
              <a:rPr lang="en-US" smtClean="0"/>
              <a:pPr/>
              <a:t>31</a:t>
            </a:fld>
            <a:endParaRPr lang="en-US" dirty="0"/>
          </a:p>
        </p:txBody>
      </p:sp>
    </p:spTree>
    <p:extLst>
      <p:ext uri="{BB962C8B-B14F-4D97-AF65-F5344CB8AC3E}">
        <p14:creationId xmlns:p14="http://schemas.microsoft.com/office/powerpoint/2010/main" val="255031358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4" name="Picture 4" descr="Smart thinking Vectors &amp; Illustrations for Free Download | Freepik">
            <a:extLst>
              <a:ext uri="{FF2B5EF4-FFF2-40B4-BE49-F238E27FC236}">
                <a16:creationId xmlns:a16="http://schemas.microsoft.com/office/drawing/2014/main" id="{B57E2A71-6286-D3F1-00C7-39DC631493A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6308" r="9089" b="11768"/>
          <a:stretch/>
        </p:blipFill>
        <p:spPr bwMode="auto">
          <a:xfrm>
            <a:off x="4412512" y="0"/>
            <a:ext cx="7779488" cy="6858000"/>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a:extLst>
              <a:ext uri="{FF2B5EF4-FFF2-40B4-BE49-F238E27FC236}">
                <a16:creationId xmlns:a16="http://schemas.microsoft.com/office/drawing/2014/main" id="{D11251F2-C87C-814C-A959-0AA0D24E5D7B}"/>
              </a:ext>
            </a:extLst>
          </p:cNvPr>
          <p:cNvSpPr/>
          <p:nvPr/>
        </p:nvSpPr>
        <p:spPr>
          <a:xfrm>
            <a:off x="477981" y="1122363"/>
            <a:ext cx="4023360" cy="3204134"/>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4800" b="1" dirty="0">
                <a:solidFill>
                  <a:schemeClr val="bg1"/>
                </a:solidFill>
                <a:latin typeface="+mj-lt"/>
                <a:ea typeface="+mj-ea"/>
                <a:cs typeface="+mj-cs"/>
              </a:rPr>
              <a:t>Which Organizational Form Should Be Chosen?</a:t>
            </a:r>
          </a:p>
        </p:txBody>
      </p:sp>
      <p:sp>
        <p:nvSpPr>
          <p:cNvPr id="7" name="Slide Number Placeholder 6">
            <a:extLst>
              <a:ext uri="{FF2B5EF4-FFF2-40B4-BE49-F238E27FC236}">
                <a16:creationId xmlns:a16="http://schemas.microsoft.com/office/drawing/2014/main" id="{DFD1E5A7-616B-6B4C-8C3B-0CB774D8BC0D}"/>
              </a:ext>
            </a:extLst>
          </p:cNvPr>
          <p:cNvSpPr>
            <a:spLocks noGrp="1"/>
          </p:cNvSpPr>
          <p:nvPr>
            <p:ph type="sldNum" sz="quarter" idx="12"/>
          </p:nvPr>
        </p:nvSpPr>
        <p:spPr>
          <a:xfrm>
            <a:off x="8970819" y="6356350"/>
            <a:ext cx="2743200" cy="365125"/>
          </a:xfrm>
        </p:spPr>
        <p:txBody>
          <a:bodyPr vert="horz" lIns="91440" tIns="45720" rIns="91440" bIns="45720" rtlCol="0" anchor="ctr">
            <a:normAutofit/>
          </a:bodyPr>
          <a:lstStyle/>
          <a:p>
            <a:pPr>
              <a:spcAft>
                <a:spcPts val="600"/>
              </a:spcAft>
              <a:defRPr/>
            </a:pPr>
            <a:fld id="{AF3A9E09-1372-4915-B62F-D3AC7680CC12}" type="slidenum">
              <a:rPr lang="en-US">
                <a:solidFill>
                  <a:schemeClr val="bg1"/>
                </a:solidFill>
                <a:latin typeface="Calibri" panose="020F0502020204030204"/>
              </a:rPr>
              <a:pPr>
                <a:spcAft>
                  <a:spcPts val="600"/>
                </a:spcAft>
                <a:defRPr/>
              </a:pPr>
              <a:t>32</a:t>
            </a:fld>
            <a:endParaRPr lang="en-US">
              <a:solidFill>
                <a:schemeClr val="bg1"/>
              </a:solidFill>
              <a:latin typeface="Calibri" panose="020F0502020204030204"/>
            </a:endParaRPr>
          </a:p>
        </p:txBody>
      </p:sp>
    </p:spTree>
    <p:extLst>
      <p:ext uri="{BB962C8B-B14F-4D97-AF65-F5344CB8AC3E}">
        <p14:creationId xmlns:p14="http://schemas.microsoft.com/office/powerpoint/2010/main" val="357031194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5B27FE-01D3-A640-A57C-37FCEA9CEAA9}"/>
              </a:ext>
            </a:extLst>
          </p:cNvPr>
          <p:cNvSpPr>
            <a:spLocks noGrp="1"/>
          </p:cNvSpPr>
          <p:nvPr>
            <p:ph type="title"/>
          </p:nvPr>
        </p:nvSpPr>
        <p:spPr>
          <a:xfrm>
            <a:off x="572493" y="238539"/>
            <a:ext cx="11018520" cy="1434415"/>
          </a:xfrm>
        </p:spPr>
        <p:txBody>
          <a:bodyPr anchor="b">
            <a:normAutofit/>
          </a:bodyPr>
          <a:lstStyle/>
          <a:p>
            <a:r>
              <a:rPr lang="en-US" sz="4600" b="1"/>
              <a:t>Which Organizational Form Should Be Chosen?</a:t>
            </a:r>
            <a:endParaRPr lang="en-EG" sz="4600" b="1"/>
          </a:p>
        </p:txBody>
      </p:sp>
      <p:sp>
        <p:nvSpPr>
          <p:cNvPr id="3" name="Content Placeholder 2">
            <a:extLst>
              <a:ext uri="{FF2B5EF4-FFF2-40B4-BE49-F238E27FC236}">
                <a16:creationId xmlns:a16="http://schemas.microsoft.com/office/drawing/2014/main" id="{82415B04-0980-2E4E-9A19-002862533893}"/>
              </a:ext>
            </a:extLst>
          </p:cNvPr>
          <p:cNvSpPr>
            <a:spLocks noGrp="1"/>
          </p:cNvSpPr>
          <p:nvPr>
            <p:ph idx="1"/>
          </p:nvPr>
        </p:nvSpPr>
        <p:spPr>
          <a:xfrm>
            <a:off x="572492" y="2071316"/>
            <a:ext cx="7063983" cy="4119172"/>
          </a:xfrm>
        </p:spPr>
        <p:txBody>
          <a:bodyPr anchor="t">
            <a:normAutofit lnSpcReduction="10000"/>
          </a:bodyPr>
          <a:lstStyle/>
          <a:p>
            <a:r>
              <a:rPr lang="en-US" dirty="0"/>
              <a:t>Whereas each business form seems to have some advantages over the others, the advantages of the corporation begin to dominate as the firm grows and needs access to the capital markets to raise funds.</a:t>
            </a:r>
          </a:p>
          <a:p>
            <a:r>
              <a:rPr lang="en-US" dirty="0"/>
              <a:t>Because of the limited liability, the </a:t>
            </a:r>
            <a:r>
              <a:rPr lang="en-US" b="1" dirty="0">
                <a:solidFill>
                  <a:schemeClr val="accent4">
                    <a:lumMod val="75000"/>
                  </a:schemeClr>
                </a:solidFill>
              </a:rPr>
              <a:t>ease of transferring ownership </a:t>
            </a:r>
            <a:r>
              <a:rPr lang="en-US" dirty="0"/>
              <a:t>through the sale of common shares, and the flexibility in dividing the shares, the corporation is the ideal business entity in terms of attracting new capital. </a:t>
            </a:r>
          </a:p>
          <a:p>
            <a:endParaRPr lang="en-EG" dirty="0"/>
          </a:p>
        </p:txBody>
      </p:sp>
      <p:sp>
        <p:nvSpPr>
          <p:cNvPr id="5" name="Slide Number Placeholder 4">
            <a:extLst>
              <a:ext uri="{FF2B5EF4-FFF2-40B4-BE49-F238E27FC236}">
                <a16:creationId xmlns:a16="http://schemas.microsoft.com/office/drawing/2014/main" id="{225D7809-6D21-3B41-B700-BC462781CC66}"/>
              </a:ext>
            </a:extLst>
          </p:cNvPr>
          <p:cNvSpPr>
            <a:spLocks noGrp="1"/>
          </p:cNvSpPr>
          <p:nvPr>
            <p:ph type="sldNum" sz="quarter" idx="12"/>
          </p:nvPr>
        </p:nvSpPr>
        <p:spPr>
          <a:xfrm>
            <a:off x="8610600" y="6356350"/>
            <a:ext cx="2743200" cy="365125"/>
          </a:xfrm>
        </p:spPr>
        <p:txBody>
          <a:bodyPr>
            <a:normAutofit/>
          </a:bodyPr>
          <a:lstStyle/>
          <a:p>
            <a:pPr>
              <a:spcAft>
                <a:spcPts val="600"/>
              </a:spcAft>
            </a:pPr>
            <a:fld id="{672B7600-67E3-4D97-B453-880E2742B982}" type="slidenum">
              <a:rPr lang="en-US"/>
              <a:pPr>
                <a:spcAft>
                  <a:spcPts val="600"/>
                </a:spcAft>
              </a:pPr>
              <a:t>33</a:t>
            </a:fld>
            <a:endParaRPr lang="en-US"/>
          </a:p>
        </p:txBody>
      </p:sp>
      <p:pic>
        <p:nvPicPr>
          <p:cNvPr id="11268" name="Picture 4" descr="660 Sole Proprietorship Images, Stock Photos &amp; Vectors | Shutterstock">
            <a:extLst>
              <a:ext uri="{FF2B5EF4-FFF2-40B4-BE49-F238E27FC236}">
                <a16:creationId xmlns:a16="http://schemas.microsoft.com/office/drawing/2014/main" id="{990CC273-7D69-E256-1A74-495828FC383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6209"/>
          <a:stretch/>
        </p:blipFill>
        <p:spPr bwMode="auto">
          <a:xfrm>
            <a:off x="8009613" y="1923484"/>
            <a:ext cx="3581400" cy="33351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8616286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5B27FE-01D3-A640-A57C-37FCEA9CEAA9}"/>
              </a:ext>
            </a:extLst>
          </p:cNvPr>
          <p:cNvSpPr>
            <a:spLocks noGrp="1"/>
          </p:cNvSpPr>
          <p:nvPr>
            <p:ph type="title"/>
          </p:nvPr>
        </p:nvSpPr>
        <p:spPr>
          <a:xfrm>
            <a:off x="572493" y="238539"/>
            <a:ext cx="11018520" cy="1434415"/>
          </a:xfrm>
        </p:spPr>
        <p:txBody>
          <a:bodyPr anchor="b">
            <a:normAutofit/>
          </a:bodyPr>
          <a:lstStyle/>
          <a:p>
            <a:r>
              <a:rPr lang="en-US" sz="4600" b="1"/>
              <a:t>Which Organizational Form Should Be Chosen?</a:t>
            </a:r>
            <a:endParaRPr lang="en-EG" sz="4600" b="1"/>
          </a:p>
        </p:txBody>
      </p:sp>
      <p:sp>
        <p:nvSpPr>
          <p:cNvPr id="3" name="Content Placeholder 2">
            <a:extLst>
              <a:ext uri="{FF2B5EF4-FFF2-40B4-BE49-F238E27FC236}">
                <a16:creationId xmlns:a16="http://schemas.microsoft.com/office/drawing/2014/main" id="{82415B04-0980-2E4E-9A19-002862533893}"/>
              </a:ext>
            </a:extLst>
          </p:cNvPr>
          <p:cNvSpPr>
            <a:spLocks noGrp="1"/>
          </p:cNvSpPr>
          <p:nvPr>
            <p:ph idx="1"/>
          </p:nvPr>
        </p:nvSpPr>
        <p:spPr>
          <a:xfrm>
            <a:off x="572492" y="2071316"/>
            <a:ext cx="7063983" cy="4119172"/>
          </a:xfrm>
        </p:spPr>
        <p:txBody>
          <a:bodyPr anchor="t">
            <a:normAutofit/>
          </a:bodyPr>
          <a:lstStyle/>
          <a:p>
            <a:r>
              <a:rPr lang="en-US" sz="3200" dirty="0"/>
              <a:t>In contrast, the </a:t>
            </a:r>
            <a:r>
              <a:rPr lang="en-US" sz="3200" b="1" dirty="0">
                <a:solidFill>
                  <a:schemeClr val="accent4">
                    <a:lumMod val="75000"/>
                  </a:schemeClr>
                </a:solidFill>
              </a:rPr>
              <a:t>unlimited liabilities </a:t>
            </a:r>
            <a:r>
              <a:rPr lang="en-US" sz="3200" dirty="0"/>
              <a:t>of the sole proprietorship and the general partnership are deterrents to raising equity capital. </a:t>
            </a:r>
          </a:p>
          <a:p>
            <a:r>
              <a:rPr lang="en-US" sz="3200" dirty="0"/>
              <a:t>Between the extremes, the limited partnership does provide limited liability for limited partners, which has a tendency to attract wealthy investors. </a:t>
            </a:r>
          </a:p>
          <a:p>
            <a:endParaRPr lang="en-EG" sz="3200" dirty="0"/>
          </a:p>
        </p:txBody>
      </p:sp>
      <p:sp>
        <p:nvSpPr>
          <p:cNvPr id="5" name="Slide Number Placeholder 4">
            <a:extLst>
              <a:ext uri="{FF2B5EF4-FFF2-40B4-BE49-F238E27FC236}">
                <a16:creationId xmlns:a16="http://schemas.microsoft.com/office/drawing/2014/main" id="{225D7809-6D21-3B41-B700-BC462781CC66}"/>
              </a:ext>
            </a:extLst>
          </p:cNvPr>
          <p:cNvSpPr>
            <a:spLocks noGrp="1"/>
          </p:cNvSpPr>
          <p:nvPr>
            <p:ph type="sldNum" sz="quarter" idx="12"/>
          </p:nvPr>
        </p:nvSpPr>
        <p:spPr>
          <a:xfrm>
            <a:off x="8610600" y="6356350"/>
            <a:ext cx="2743200" cy="365125"/>
          </a:xfrm>
        </p:spPr>
        <p:txBody>
          <a:bodyPr>
            <a:normAutofit/>
          </a:bodyPr>
          <a:lstStyle/>
          <a:p>
            <a:pPr>
              <a:spcAft>
                <a:spcPts val="600"/>
              </a:spcAft>
            </a:pPr>
            <a:fld id="{672B7600-67E3-4D97-B453-880E2742B982}" type="slidenum">
              <a:rPr lang="en-US"/>
              <a:pPr>
                <a:spcAft>
                  <a:spcPts val="600"/>
                </a:spcAft>
              </a:pPr>
              <a:t>34</a:t>
            </a:fld>
            <a:endParaRPr lang="en-US"/>
          </a:p>
        </p:txBody>
      </p:sp>
      <p:pic>
        <p:nvPicPr>
          <p:cNvPr id="11268" name="Picture 4" descr="660 Sole Proprietorship Images, Stock Photos &amp; Vectors | Shutterstock">
            <a:extLst>
              <a:ext uri="{FF2B5EF4-FFF2-40B4-BE49-F238E27FC236}">
                <a16:creationId xmlns:a16="http://schemas.microsoft.com/office/drawing/2014/main" id="{990CC273-7D69-E256-1A74-495828FC383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6209"/>
          <a:stretch/>
        </p:blipFill>
        <p:spPr bwMode="auto">
          <a:xfrm>
            <a:off x="8009613" y="1923484"/>
            <a:ext cx="3581400" cy="33351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7281902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5B27FE-01D3-A640-A57C-37FCEA9CEAA9}"/>
              </a:ext>
            </a:extLst>
          </p:cNvPr>
          <p:cNvSpPr>
            <a:spLocks noGrp="1"/>
          </p:cNvSpPr>
          <p:nvPr>
            <p:ph type="title"/>
          </p:nvPr>
        </p:nvSpPr>
        <p:spPr>
          <a:xfrm>
            <a:off x="572493" y="238539"/>
            <a:ext cx="11018520" cy="1434415"/>
          </a:xfrm>
        </p:spPr>
        <p:txBody>
          <a:bodyPr anchor="b">
            <a:normAutofit/>
          </a:bodyPr>
          <a:lstStyle/>
          <a:p>
            <a:r>
              <a:rPr lang="en-US" sz="4600" b="1"/>
              <a:t>Which Organizational Form Should Be Chosen?</a:t>
            </a:r>
            <a:endParaRPr lang="en-EG" sz="4600" b="1"/>
          </a:p>
        </p:txBody>
      </p:sp>
      <p:sp>
        <p:nvSpPr>
          <p:cNvPr id="3" name="Content Placeholder 2">
            <a:extLst>
              <a:ext uri="{FF2B5EF4-FFF2-40B4-BE49-F238E27FC236}">
                <a16:creationId xmlns:a16="http://schemas.microsoft.com/office/drawing/2014/main" id="{82415B04-0980-2E4E-9A19-002862533893}"/>
              </a:ext>
            </a:extLst>
          </p:cNvPr>
          <p:cNvSpPr>
            <a:spLocks noGrp="1"/>
          </p:cNvSpPr>
          <p:nvPr>
            <p:ph idx="1"/>
          </p:nvPr>
        </p:nvSpPr>
        <p:spPr>
          <a:xfrm>
            <a:off x="572492" y="2071316"/>
            <a:ext cx="7063983" cy="4119172"/>
          </a:xfrm>
        </p:spPr>
        <p:txBody>
          <a:bodyPr anchor="t">
            <a:normAutofit fontScale="92500" lnSpcReduction="10000"/>
          </a:bodyPr>
          <a:lstStyle/>
          <a:p>
            <a:r>
              <a:rPr lang="en-US" sz="3200" dirty="0"/>
              <a:t>However, the impracticality of having a large number of partners and the restricted marketability of an interest in a partnership prevent this form of organization from competing effectively with the corporation. </a:t>
            </a:r>
          </a:p>
          <a:p>
            <a:r>
              <a:rPr lang="en-US" sz="3200" dirty="0"/>
              <a:t>Therefore, when developing our decision models, we assume we are dealing with the corporate form and corporate tax codes.</a:t>
            </a:r>
          </a:p>
          <a:p>
            <a:endParaRPr lang="en-EG" sz="3200" dirty="0"/>
          </a:p>
        </p:txBody>
      </p:sp>
      <p:sp>
        <p:nvSpPr>
          <p:cNvPr id="5" name="Slide Number Placeholder 4">
            <a:extLst>
              <a:ext uri="{FF2B5EF4-FFF2-40B4-BE49-F238E27FC236}">
                <a16:creationId xmlns:a16="http://schemas.microsoft.com/office/drawing/2014/main" id="{225D7809-6D21-3B41-B700-BC462781CC66}"/>
              </a:ext>
            </a:extLst>
          </p:cNvPr>
          <p:cNvSpPr>
            <a:spLocks noGrp="1"/>
          </p:cNvSpPr>
          <p:nvPr>
            <p:ph type="sldNum" sz="quarter" idx="12"/>
          </p:nvPr>
        </p:nvSpPr>
        <p:spPr>
          <a:xfrm>
            <a:off x="8610600" y="6356350"/>
            <a:ext cx="2743200" cy="365125"/>
          </a:xfrm>
        </p:spPr>
        <p:txBody>
          <a:bodyPr>
            <a:normAutofit/>
          </a:bodyPr>
          <a:lstStyle/>
          <a:p>
            <a:pPr>
              <a:spcAft>
                <a:spcPts val="600"/>
              </a:spcAft>
            </a:pPr>
            <a:fld id="{672B7600-67E3-4D97-B453-880E2742B982}" type="slidenum">
              <a:rPr lang="en-US"/>
              <a:pPr>
                <a:spcAft>
                  <a:spcPts val="600"/>
                </a:spcAft>
              </a:pPr>
              <a:t>35</a:t>
            </a:fld>
            <a:endParaRPr lang="en-US"/>
          </a:p>
        </p:txBody>
      </p:sp>
      <p:pic>
        <p:nvPicPr>
          <p:cNvPr id="11268" name="Picture 4" descr="660 Sole Proprietorship Images, Stock Photos &amp; Vectors | Shutterstock">
            <a:extLst>
              <a:ext uri="{FF2B5EF4-FFF2-40B4-BE49-F238E27FC236}">
                <a16:creationId xmlns:a16="http://schemas.microsoft.com/office/drawing/2014/main" id="{990CC273-7D69-E256-1A74-495828FC383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6209"/>
          <a:stretch/>
        </p:blipFill>
        <p:spPr bwMode="auto">
          <a:xfrm>
            <a:off x="8009613" y="1923484"/>
            <a:ext cx="3581400" cy="33351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06005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a:xfrm>
            <a:off x="1537097" y="1428750"/>
            <a:ext cx="9117807" cy="2105026"/>
          </a:xfrm>
        </p:spPr>
        <p:txBody>
          <a:bodyPr vert="horz" lIns="91440" tIns="45720" rIns="91440" bIns="45720" rtlCol="0" anchor="b">
            <a:normAutofit/>
          </a:bodyPr>
          <a:lstStyle/>
          <a:p>
            <a:pPr algn="ctr"/>
            <a:r>
              <a:rPr lang="en-US" sz="6000" b="1" kern="1200" dirty="0">
                <a:solidFill>
                  <a:schemeClr val="accent1">
                    <a:lumMod val="75000"/>
                  </a:schemeClr>
                </a:solidFill>
                <a:latin typeface="+mj-lt"/>
                <a:ea typeface="+mj-ea"/>
                <a:cs typeface="+mj-cs"/>
              </a:rPr>
              <a:t>4. The Goal of the Firm</a:t>
            </a:r>
          </a:p>
        </p:txBody>
      </p:sp>
      <p:sp>
        <p:nvSpPr>
          <p:cNvPr id="2" name="Slide Number Placeholder 1">
            <a:extLst>
              <a:ext uri="{FF2B5EF4-FFF2-40B4-BE49-F238E27FC236}">
                <a16:creationId xmlns:a16="http://schemas.microsoft.com/office/drawing/2014/main" id="{28B94A20-B2A3-0AC8-23BE-E5852E171436}"/>
              </a:ext>
            </a:extLst>
          </p:cNvPr>
          <p:cNvSpPr>
            <a:spLocks noGrp="1"/>
          </p:cNvSpPr>
          <p:nvPr>
            <p:ph type="sldNum" sz="quarter" idx="12"/>
          </p:nvPr>
        </p:nvSpPr>
        <p:spPr>
          <a:xfrm>
            <a:off x="8610600" y="6159710"/>
            <a:ext cx="2743200" cy="365125"/>
          </a:xfrm>
        </p:spPr>
        <p:txBody>
          <a:bodyPr vert="horz" lIns="91440" tIns="45720" rIns="91440" bIns="45720" rtlCol="0" anchor="ctr">
            <a:normAutofit/>
          </a:bodyPr>
          <a:lstStyle/>
          <a:p>
            <a:pPr>
              <a:spcAft>
                <a:spcPts val="600"/>
              </a:spcAft>
            </a:pPr>
            <a:fld id="{53D902E5-DA95-3648-96C4-3B61E2C1363D}" type="slidenum">
              <a:rPr lang="en-US">
                <a:solidFill>
                  <a:schemeClr val="bg1"/>
                </a:solidFill>
              </a:rPr>
              <a:pPr>
                <a:spcAft>
                  <a:spcPts val="600"/>
                </a:spcAft>
              </a:pPr>
              <a:t>36</a:t>
            </a:fld>
            <a:endParaRPr lang="en-US">
              <a:solidFill>
                <a:schemeClr val="bg1"/>
              </a:solidFill>
            </a:endParaRPr>
          </a:p>
        </p:txBody>
      </p:sp>
      <p:sp>
        <p:nvSpPr>
          <p:cNvPr id="3" name="TextBox 2">
            <a:extLst>
              <a:ext uri="{FF2B5EF4-FFF2-40B4-BE49-F238E27FC236}">
                <a16:creationId xmlns:a16="http://schemas.microsoft.com/office/drawing/2014/main" id="{A9F60166-48A2-1549-961E-F2C7EF9AB2BB}"/>
              </a:ext>
            </a:extLst>
          </p:cNvPr>
          <p:cNvSpPr txBox="1"/>
          <p:nvPr/>
        </p:nvSpPr>
        <p:spPr>
          <a:xfrm>
            <a:off x="936172" y="6183086"/>
            <a:ext cx="301686" cy="369332"/>
          </a:xfrm>
          <a:prstGeom prst="rect">
            <a:avLst/>
          </a:prstGeom>
          <a:noFill/>
        </p:spPr>
        <p:txBody>
          <a:bodyPr wrap="none" rtlCol="0">
            <a:spAutoFit/>
          </a:bodyPr>
          <a:lstStyle/>
          <a:p>
            <a:pPr>
              <a:spcAft>
                <a:spcPts val="600"/>
              </a:spcAft>
            </a:pPr>
            <a:r>
              <a:rPr lang="en-EG" dirty="0"/>
              <a:t>7</a:t>
            </a:r>
            <a:endParaRPr lang="en-EG"/>
          </a:p>
        </p:txBody>
      </p:sp>
    </p:spTree>
    <p:extLst>
      <p:ext uri="{BB962C8B-B14F-4D97-AF65-F5344CB8AC3E}">
        <p14:creationId xmlns:p14="http://schemas.microsoft.com/office/powerpoint/2010/main" val="42035014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4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001B28-65D3-9E46-A324-8DBC5F8E6106}"/>
              </a:ext>
            </a:extLst>
          </p:cNvPr>
          <p:cNvSpPr>
            <a:spLocks noGrp="1"/>
          </p:cNvSpPr>
          <p:nvPr>
            <p:ph type="title"/>
          </p:nvPr>
        </p:nvSpPr>
        <p:spPr>
          <a:xfrm>
            <a:off x="1137034" y="609597"/>
            <a:ext cx="9392421" cy="1330841"/>
          </a:xfrm>
        </p:spPr>
        <p:txBody>
          <a:bodyPr>
            <a:normAutofit/>
          </a:bodyPr>
          <a:lstStyle/>
          <a:p>
            <a:r>
              <a:rPr lang="en-EG" b="1" dirty="0"/>
              <a:t>The Goal of the Firm</a:t>
            </a:r>
          </a:p>
        </p:txBody>
      </p:sp>
      <p:sp>
        <p:nvSpPr>
          <p:cNvPr id="3" name="Content Placeholder 2">
            <a:extLst>
              <a:ext uri="{FF2B5EF4-FFF2-40B4-BE49-F238E27FC236}">
                <a16:creationId xmlns:a16="http://schemas.microsoft.com/office/drawing/2014/main" id="{1EE1FB74-4870-F640-A828-B915DD07C793}"/>
              </a:ext>
            </a:extLst>
          </p:cNvPr>
          <p:cNvSpPr>
            <a:spLocks noGrp="1"/>
          </p:cNvSpPr>
          <p:nvPr>
            <p:ph idx="1"/>
          </p:nvPr>
        </p:nvSpPr>
        <p:spPr>
          <a:xfrm>
            <a:off x="333633" y="2198362"/>
            <a:ext cx="7845352" cy="4011052"/>
          </a:xfrm>
        </p:spPr>
        <p:txBody>
          <a:bodyPr>
            <a:normAutofit/>
          </a:bodyPr>
          <a:lstStyle/>
          <a:p>
            <a:r>
              <a:rPr lang="en-US" dirty="0"/>
              <a:t>The fundamental goal of a business is to create value for the company’s owners (shareholders).  This goal is frequently stated as “</a:t>
            </a:r>
            <a:r>
              <a:rPr lang="en-US" b="1" i="1" dirty="0"/>
              <a:t>maximization of shareholder wealth” as </a:t>
            </a:r>
            <a:r>
              <a:rPr lang="en-US" dirty="0"/>
              <a:t>Shareholders are the legal owners of the firm.</a:t>
            </a:r>
            <a:endParaRPr lang="en-US" b="1" i="1" dirty="0"/>
          </a:p>
          <a:p>
            <a:r>
              <a:rPr lang="en-US" dirty="0"/>
              <a:t>Thus, the goal of the financial manager is to create wealth for the shareholders, by making decisions that will maximize the price of the existing common stock. </a:t>
            </a:r>
          </a:p>
          <a:p>
            <a:endParaRPr lang="en-EG" dirty="0"/>
          </a:p>
        </p:txBody>
      </p:sp>
      <p:pic>
        <p:nvPicPr>
          <p:cNvPr id="4098" name="Picture 2" descr="What Are SMART Goals? | Lattice">
            <a:extLst>
              <a:ext uri="{FF2B5EF4-FFF2-40B4-BE49-F238E27FC236}">
                <a16:creationId xmlns:a16="http://schemas.microsoft.com/office/drawing/2014/main" id="{1BEA8343-3418-5F54-6920-2D239B9F48F4}"/>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8391897" y="1544595"/>
            <a:ext cx="3587191" cy="4060053"/>
          </a:xfrm>
          <a:prstGeom prst="rect">
            <a:avLst/>
          </a:prstGeom>
          <a:noFill/>
          <a:extLst>
            <a:ext uri="{909E8E84-426E-40DD-AFC4-6F175D3DCCD1}">
              <a14:hiddenFill xmlns:a14="http://schemas.microsoft.com/office/drawing/2010/main">
                <a:solidFill>
                  <a:srgbClr val="FFFFFF"/>
                </a:solidFill>
              </a14:hiddenFill>
            </a:ext>
          </a:extLst>
        </p:spPr>
      </p:pic>
      <p:sp>
        <p:nvSpPr>
          <p:cNvPr id="5" name="Slide Number Placeholder 4">
            <a:extLst>
              <a:ext uri="{FF2B5EF4-FFF2-40B4-BE49-F238E27FC236}">
                <a16:creationId xmlns:a16="http://schemas.microsoft.com/office/drawing/2014/main" id="{B199C657-177F-F948-95EC-EA1455E22C33}"/>
              </a:ext>
            </a:extLst>
          </p:cNvPr>
          <p:cNvSpPr>
            <a:spLocks noGrp="1"/>
          </p:cNvSpPr>
          <p:nvPr>
            <p:ph type="sldNum" sz="quarter" idx="12"/>
          </p:nvPr>
        </p:nvSpPr>
        <p:spPr>
          <a:xfrm>
            <a:off x="8610600" y="6356350"/>
            <a:ext cx="2743200" cy="365125"/>
          </a:xfrm>
        </p:spPr>
        <p:txBody>
          <a:bodyPr>
            <a:normAutofit/>
          </a:bodyPr>
          <a:lstStyle/>
          <a:p>
            <a:pPr>
              <a:spcAft>
                <a:spcPts val="600"/>
              </a:spcAft>
            </a:pPr>
            <a:fld id="{672B7600-67E3-4D97-B453-880E2742B982}" type="slidenum">
              <a:rPr lang="en-US" sz="1000"/>
              <a:pPr>
                <a:spcAft>
                  <a:spcPts val="600"/>
                </a:spcAft>
              </a:pPr>
              <a:t>37</a:t>
            </a:fld>
            <a:endParaRPr lang="en-US" sz="1000"/>
          </a:p>
        </p:txBody>
      </p:sp>
    </p:spTree>
    <p:extLst>
      <p:ext uri="{BB962C8B-B14F-4D97-AF65-F5344CB8AC3E}">
        <p14:creationId xmlns:p14="http://schemas.microsoft.com/office/powerpoint/2010/main" val="274072374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001B28-65D3-9E46-A324-8DBC5F8E6106}"/>
              </a:ext>
            </a:extLst>
          </p:cNvPr>
          <p:cNvSpPr>
            <a:spLocks noGrp="1"/>
          </p:cNvSpPr>
          <p:nvPr>
            <p:ph type="title"/>
          </p:nvPr>
        </p:nvSpPr>
        <p:spPr>
          <a:xfrm>
            <a:off x="1137034" y="609597"/>
            <a:ext cx="9392421" cy="1330841"/>
          </a:xfrm>
        </p:spPr>
        <p:txBody>
          <a:bodyPr>
            <a:normAutofit/>
          </a:bodyPr>
          <a:lstStyle/>
          <a:p>
            <a:r>
              <a:rPr lang="en-EG" b="1" dirty="0"/>
              <a:t>The Goal of the Firm</a:t>
            </a:r>
          </a:p>
        </p:txBody>
      </p:sp>
      <p:sp>
        <p:nvSpPr>
          <p:cNvPr id="3" name="Content Placeholder 2">
            <a:extLst>
              <a:ext uri="{FF2B5EF4-FFF2-40B4-BE49-F238E27FC236}">
                <a16:creationId xmlns:a16="http://schemas.microsoft.com/office/drawing/2014/main" id="{1EE1FB74-4870-F640-A828-B915DD07C793}"/>
              </a:ext>
            </a:extLst>
          </p:cNvPr>
          <p:cNvSpPr>
            <a:spLocks noGrp="1"/>
          </p:cNvSpPr>
          <p:nvPr>
            <p:ph idx="1"/>
          </p:nvPr>
        </p:nvSpPr>
        <p:spPr>
          <a:xfrm>
            <a:off x="333633" y="2198362"/>
            <a:ext cx="7845352" cy="4011052"/>
          </a:xfrm>
        </p:spPr>
        <p:txBody>
          <a:bodyPr>
            <a:normAutofit fontScale="92500" lnSpcReduction="10000"/>
          </a:bodyPr>
          <a:lstStyle/>
          <a:p>
            <a:r>
              <a:rPr lang="en-US" dirty="0"/>
              <a:t>Not only does this goal directly benefit the shareholders of the company but it also provides benefits to society as scarce resources are directed to their most productive use by businesses competing to create wealth.</a:t>
            </a:r>
          </a:p>
          <a:p>
            <a:r>
              <a:rPr lang="en-US" dirty="0"/>
              <a:t>We have chosen maximization of shareholder wealth—that is, </a:t>
            </a:r>
            <a:r>
              <a:rPr lang="en-US" b="1" i="1" dirty="0">
                <a:solidFill>
                  <a:schemeClr val="accent4">
                    <a:lumMod val="75000"/>
                  </a:schemeClr>
                </a:solidFill>
              </a:rPr>
              <a:t>maximizing the market value of the existing shareholders’ common stock</a:t>
            </a:r>
            <a:r>
              <a:rPr lang="en-US" dirty="0">
                <a:solidFill>
                  <a:schemeClr val="accent2">
                    <a:lumMod val="75000"/>
                  </a:schemeClr>
                </a:solidFill>
              </a:rPr>
              <a:t>—</a:t>
            </a:r>
            <a:r>
              <a:rPr lang="en-US" dirty="0"/>
              <a:t>because all financial decisions ultimately affect the firm’s stock price. </a:t>
            </a:r>
          </a:p>
          <a:p>
            <a:r>
              <a:rPr lang="en-US" b="1" dirty="0">
                <a:solidFill>
                  <a:schemeClr val="accent4">
                    <a:lumMod val="75000"/>
                  </a:schemeClr>
                </a:solidFill>
              </a:rPr>
              <a:t>In effect, under this goal, good decisions are those that create wealth for the shareholder.</a:t>
            </a:r>
          </a:p>
          <a:p>
            <a:endParaRPr lang="en-EG" dirty="0"/>
          </a:p>
        </p:txBody>
      </p:sp>
      <p:pic>
        <p:nvPicPr>
          <p:cNvPr id="4098" name="Picture 2" descr="What Are SMART Goals? | Lattice">
            <a:extLst>
              <a:ext uri="{FF2B5EF4-FFF2-40B4-BE49-F238E27FC236}">
                <a16:creationId xmlns:a16="http://schemas.microsoft.com/office/drawing/2014/main" id="{1BEA8343-3418-5F54-6920-2D239B9F48F4}"/>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8391897" y="1544595"/>
            <a:ext cx="3587191" cy="4060053"/>
          </a:xfrm>
          <a:prstGeom prst="rect">
            <a:avLst/>
          </a:prstGeom>
          <a:noFill/>
          <a:extLst>
            <a:ext uri="{909E8E84-426E-40DD-AFC4-6F175D3DCCD1}">
              <a14:hiddenFill xmlns:a14="http://schemas.microsoft.com/office/drawing/2010/main">
                <a:solidFill>
                  <a:srgbClr val="FFFFFF"/>
                </a:solidFill>
              </a14:hiddenFill>
            </a:ext>
          </a:extLst>
        </p:spPr>
      </p:pic>
      <p:sp>
        <p:nvSpPr>
          <p:cNvPr id="5" name="Slide Number Placeholder 4">
            <a:extLst>
              <a:ext uri="{FF2B5EF4-FFF2-40B4-BE49-F238E27FC236}">
                <a16:creationId xmlns:a16="http://schemas.microsoft.com/office/drawing/2014/main" id="{B199C657-177F-F948-95EC-EA1455E22C33}"/>
              </a:ext>
            </a:extLst>
          </p:cNvPr>
          <p:cNvSpPr>
            <a:spLocks noGrp="1"/>
          </p:cNvSpPr>
          <p:nvPr>
            <p:ph type="sldNum" sz="quarter" idx="12"/>
          </p:nvPr>
        </p:nvSpPr>
        <p:spPr>
          <a:xfrm>
            <a:off x="8610600" y="6356350"/>
            <a:ext cx="2743200" cy="365125"/>
          </a:xfrm>
        </p:spPr>
        <p:txBody>
          <a:bodyPr>
            <a:normAutofit/>
          </a:bodyPr>
          <a:lstStyle/>
          <a:p>
            <a:pPr>
              <a:spcAft>
                <a:spcPts val="600"/>
              </a:spcAft>
            </a:pPr>
            <a:fld id="{672B7600-67E3-4D97-B453-880E2742B982}" type="slidenum">
              <a:rPr lang="en-US" sz="1000"/>
              <a:pPr>
                <a:spcAft>
                  <a:spcPts val="600"/>
                </a:spcAft>
              </a:pPr>
              <a:t>38</a:t>
            </a:fld>
            <a:endParaRPr lang="en-US" sz="1000"/>
          </a:p>
        </p:txBody>
      </p:sp>
    </p:spTree>
    <p:extLst>
      <p:ext uri="{BB962C8B-B14F-4D97-AF65-F5344CB8AC3E}">
        <p14:creationId xmlns:p14="http://schemas.microsoft.com/office/powerpoint/2010/main" val="163757980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C5413B-102A-9948-90F9-2BD8A335F672}"/>
              </a:ext>
            </a:extLst>
          </p:cNvPr>
          <p:cNvSpPr>
            <a:spLocks noGrp="1"/>
          </p:cNvSpPr>
          <p:nvPr>
            <p:ph type="title"/>
          </p:nvPr>
        </p:nvSpPr>
        <p:spPr>
          <a:xfrm rot="16200000">
            <a:off x="-1325880" y="1947672"/>
            <a:ext cx="5961888" cy="2788920"/>
          </a:xfrm>
        </p:spPr>
        <p:txBody>
          <a:bodyPr anchor="ctr">
            <a:normAutofit/>
          </a:bodyPr>
          <a:lstStyle/>
          <a:p>
            <a:pPr algn="ctr"/>
            <a:r>
              <a:rPr lang="en-EG" sz="4800" b="1" dirty="0">
                <a:solidFill>
                  <a:schemeClr val="bg1"/>
                </a:solidFill>
              </a:rPr>
              <a:t>The Goal of the Firm Contd’</a:t>
            </a:r>
          </a:p>
        </p:txBody>
      </p:sp>
      <p:sp>
        <p:nvSpPr>
          <p:cNvPr id="5" name="Slide Number Placeholder 4">
            <a:extLst>
              <a:ext uri="{FF2B5EF4-FFF2-40B4-BE49-F238E27FC236}">
                <a16:creationId xmlns:a16="http://schemas.microsoft.com/office/drawing/2014/main" id="{A8BA1F98-D7DE-9543-B541-DB912CF5A090}"/>
              </a:ext>
            </a:extLst>
          </p:cNvPr>
          <p:cNvSpPr>
            <a:spLocks noGrp="1"/>
          </p:cNvSpPr>
          <p:nvPr>
            <p:ph type="sldNum" sz="quarter" idx="12"/>
          </p:nvPr>
        </p:nvSpPr>
        <p:spPr>
          <a:xfrm>
            <a:off x="11548872" y="6217920"/>
            <a:ext cx="640080" cy="640080"/>
          </a:xfrm>
        </p:spPr>
        <p:txBody>
          <a:bodyPr>
            <a:normAutofit/>
          </a:bodyPr>
          <a:lstStyle/>
          <a:p>
            <a:pPr algn="ctr">
              <a:spcAft>
                <a:spcPts val="600"/>
              </a:spcAft>
            </a:pPr>
            <a:fld id="{672B7600-67E3-4D97-B453-880E2742B982}" type="slidenum">
              <a:rPr lang="en-US" sz="1600">
                <a:solidFill>
                  <a:schemeClr val="tx2"/>
                </a:solidFill>
              </a:rPr>
              <a:pPr algn="ctr">
                <a:spcAft>
                  <a:spcPts val="600"/>
                </a:spcAft>
              </a:pPr>
              <a:t>39</a:t>
            </a:fld>
            <a:endParaRPr lang="en-US" sz="1600">
              <a:solidFill>
                <a:schemeClr val="tx2"/>
              </a:solidFill>
            </a:endParaRPr>
          </a:p>
        </p:txBody>
      </p:sp>
      <p:graphicFrame>
        <p:nvGraphicFramePr>
          <p:cNvPr id="30" name="Content Placeholder 2">
            <a:extLst>
              <a:ext uri="{FF2B5EF4-FFF2-40B4-BE49-F238E27FC236}">
                <a16:creationId xmlns:a16="http://schemas.microsoft.com/office/drawing/2014/main" id="{57A20D42-5499-00DA-1E86-5462853B27E5}"/>
              </a:ext>
            </a:extLst>
          </p:cNvPr>
          <p:cNvGraphicFramePr>
            <a:graphicFrameLocks noGrp="1"/>
          </p:cNvGraphicFramePr>
          <p:nvPr>
            <p:ph idx="1"/>
            <p:extLst>
              <p:ext uri="{D42A27DB-BD31-4B8C-83A1-F6EECF244321}">
                <p14:modId xmlns:p14="http://schemas.microsoft.com/office/powerpoint/2010/main" val="2764641611"/>
              </p:ext>
            </p:extLst>
          </p:nvPr>
        </p:nvGraphicFramePr>
        <p:xfrm>
          <a:off x="3794296" y="288758"/>
          <a:ext cx="7559504" cy="628529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187656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8" ma:contentTypeDescription="Create a new document." ma:contentTypeScope="" ma:versionID="5f1cae4c8eb7cc202a240699ca9e1619">
  <xsd:schema xmlns:xsd="http://www.w3.org/2001/XMLSchema" xmlns:xs="http://www.w3.org/2001/XMLSchema" xmlns:p="http://schemas.microsoft.com/office/2006/metadata/properties" xmlns:ns2="d13aca44-ef33-4cf4-9980-7f0b00e6eeb9" targetNamespace="http://schemas.microsoft.com/office/2006/metadata/properties" ma:root="true" ma:fieldsID="5fdb043ca00364bad0d54b7a49ad11f8" ns2:_="">
    <xsd:import namespace="d13aca44-ef33-4cf4-9980-7f0b00e6eeb9"/>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1991C3A-AE7A-48E9-8E3C-57B169861FF6}"/>
</file>

<file path=customXml/itemProps2.xml><?xml version="1.0" encoding="utf-8"?>
<ds:datastoreItem xmlns:ds="http://schemas.openxmlformats.org/officeDocument/2006/customXml" ds:itemID="{5BF89511-36C7-4049-9AC0-0803A2AF9DC5}"/>
</file>

<file path=docProps/app.xml><?xml version="1.0" encoding="utf-8"?>
<Properties xmlns="http://schemas.openxmlformats.org/officeDocument/2006/extended-properties" xmlns:vt="http://schemas.openxmlformats.org/officeDocument/2006/docPropsVTypes">
  <TotalTime>601</TotalTime>
  <Words>3437</Words>
  <Application>Microsoft Macintosh PowerPoint</Application>
  <PresentationFormat>Widescreen</PresentationFormat>
  <Paragraphs>196</Paragraphs>
  <Slides>40</Slides>
  <Notes>9</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Arial</vt:lpstr>
      <vt:lpstr>Calibri</vt:lpstr>
      <vt:lpstr>Calibri Light</vt:lpstr>
      <vt:lpstr>Helvetica</vt:lpstr>
      <vt:lpstr>Times</vt:lpstr>
      <vt:lpstr>Times New Roman</vt:lpstr>
      <vt:lpstr>Wingdings</vt:lpstr>
      <vt:lpstr>Office Theme</vt:lpstr>
      <vt:lpstr>PowerPoint Presentation</vt:lpstr>
      <vt:lpstr>PowerPoint Presentation</vt:lpstr>
      <vt:lpstr>PowerPoint Presentation</vt:lpstr>
      <vt:lpstr>1. The Five Principles of Finance</vt:lpstr>
      <vt:lpstr>The Five Principles of Finance</vt:lpstr>
      <vt:lpstr>Principle 1: Cash Flow Is What Matters</vt:lpstr>
      <vt:lpstr>Principle 2: Money Has a Time Value</vt:lpstr>
      <vt:lpstr>Principle 3: Risk Requires a Reward</vt:lpstr>
      <vt:lpstr>Principle 3: Risk Requires a Reward</vt:lpstr>
      <vt:lpstr>Principle 4: Market Prices Are Generally Right</vt:lpstr>
      <vt:lpstr>Principle 5: Conflicts of Interest Cause Agency Problems</vt:lpstr>
      <vt:lpstr>Avoiding Financial Crisis—Back to the Principles</vt:lpstr>
      <vt:lpstr>Avoiding Financial Crisis—Back to the Principles</vt:lpstr>
      <vt:lpstr>Avoiding Financial Crisis—Back to the Principles</vt:lpstr>
      <vt:lpstr>Avoiding Financial Crisis—Back to the Principles</vt:lpstr>
      <vt:lpstr>Avoiding Financial Crisis—Back to the Principles</vt:lpstr>
      <vt:lpstr>2. The Role of Finance in Business</vt:lpstr>
      <vt:lpstr>The Role of Finance in Business</vt:lpstr>
      <vt:lpstr>Why Study Finance?</vt:lpstr>
      <vt:lpstr>Why Study Finance?</vt:lpstr>
      <vt:lpstr>The Role of the Financial Manager</vt:lpstr>
      <vt:lpstr>The Role of the Financial Manager</vt:lpstr>
      <vt:lpstr>3. The Legal Forms of Business</vt:lpstr>
      <vt:lpstr>The Legal Forms of Business</vt:lpstr>
      <vt:lpstr>Sole Proprietorship</vt:lpstr>
      <vt:lpstr>General Partnerships</vt:lpstr>
      <vt:lpstr>General Partnerships</vt:lpstr>
      <vt:lpstr>Limited Partnerships</vt:lpstr>
      <vt:lpstr>Corporations</vt:lpstr>
      <vt:lpstr>Corporations</vt:lpstr>
      <vt:lpstr>Organizational Form and Taxes: The Double Taxation on Dividends</vt:lpstr>
      <vt:lpstr>PowerPoint Presentation</vt:lpstr>
      <vt:lpstr>Which Organizational Form Should Be Chosen?</vt:lpstr>
      <vt:lpstr>Which Organizational Form Should Be Chosen?</vt:lpstr>
      <vt:lpstr>Which Organizational Form Should Be Chosen?</vt:lpstr>
      <vt:lpstr>4. The Goal of the Firm</vt:lpstr>
      <vt:lpstr>The Goal of the Firm</vt:lpstr>
      <vt:lpstr>The Goal of the Firm</vt:lpstr>
      <vt:lpstr>The Goal of the Firm Contd’</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Office User</cp:lastModifiedBy>
  <cp:revision>22</cp:revision>
  <dcterms:created xsi:type="dcterms:W3CDTF">2023-04-29T09:08:23Z</dcterms:created>
  <dcterms:modified xsi:type="dcterms:W3CDTF">2023-10-19T13:00:36Z</dcterms:modified>
</cp:coreProperties>
</file>