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35"/>
  </p:notesMasterIdLst>
  <p:sldIdLst>
    <p:sldId id="256" r:id="rId5"/>
    <p:sldId id="311" r:id="rId6"/>
    <p:sldId id="347" r:id="rId7"/>
    <p:sldId id="348" r:id="rId8"/>
    <p:sldId id="349" r:id="rId9"/>
    <p:sldId id="257" r:id="rId10"/>
    <p:sldId id="299" r:id="rId11"/>
    <p:sldId id="350" r:id="rId12"/>
    <p:sldId id="355" r:id="rId13"/>
    <p:sldId id="356" r:id="rId14"/>
    <p:sldId id="357" r:id="rId15"/>
    <p:sldId id="358" r:id="rId16"/>
    <p:sldId id="351" r:id="rId17"/>
    <p:sldId id="381" r:id="rId18"/>
    <p:sldId id="382" r:id="rId19"/>
    <p:sldId id="383" r:id="rId20"/>
    <p:sldId id="384" r:id="rId21"/>
    <p:sldId id="385" r:id="rId22"/>
    <p:sldId id="386" r:id="rId23"/>
    <p:sldId id="387" r:id="rId24"/>
    <p:sldId id="388" r:id="rId25"/>
    <p:sldId id="389" r:id="rId26"/>
    <p:sldId id="390" r:id="rId27"/>
    <p:sldId id="391" r:id="rId28"/>
    <p:sldId id="392" r:id="rId29"/>
    <p:sldId id="393" r:id="rId30"/>
    <p:sldId id="394" r:id="rId31"/>
    <p:sldId id="395" r:id="rId32"/>
    <p:sldId id="396" r:id="rId33"/>
    <p:sldId id="290" r:id="rId3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10190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0569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525A9CAA-4FA7-BD86-2E92-4AB34AB03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6D3CCFB-A38A-9F97-E742-478F78E97FE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B7515B83-9DDF-A822-A5E6-9A470715AEA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69432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9C955CE2-4E03-C18F-921C-EF6142EBCF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7911D313-3A95-6DA9-539F-B7A42520CB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2861BC2A-1A98-79BF-4797-5FA9FEEED3B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91237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97EB038D-0749-DE53-06ED-2AA8F8693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6B790A08-782C-8A48-C671-D9F2353C25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1AE85A7B-AE0B-F004-F428-2128D4632A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06076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FE6D21CF-A055-2783-AD9E-BED3A5EBD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E557D5EC-31B3-DBF6-6573-8B5723B709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62667B8-1845-D20B-6DFD-EF9101A57C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61268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34957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37598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2044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932285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844973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52938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63502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476105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74178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954717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536338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352183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778719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507779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898158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182822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79123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508676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910827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658299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577467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746476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2563062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="" xmlns:a16="http://schemas.microsoft.com/office/drawing/2014/main" id="{2C44833B-D7DB-92B5-BAAD-16DC2B22E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="" xmlns:a16="http://schemas.microsoft.com/office/drawing/2014/main" id="{43F279E2-EA7D-12C6-9559-366ACA76FF4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="" xmlns:a16="http://schemas.microsoft.com/office/drawing/2014/main" id="{832F48B1-0AA4-3768-80CF-CA8707333C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9599489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4" name="Google Shape;62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5" name="Google Shape;625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0779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496514" y="2625740"/>
            <a:ext cx="43263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English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190225" y="0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84"/>
    </mc:Choice>
    <mc:Fallback xmlns="">
      <p:transition spd="slow" advTm="97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8CFCB3F4-D46B-17BF-7AD9-140CD757F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B32ADC02-43F6-3678-BC3D-B62634B582AE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0C3715A0-F99B-2B66-2E44-9A8A72A8B84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97957E49-015C-274E-1070-51B22C5196C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6091FE94-7FCC-15E5-FC1F-C210E3ADEE8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47BD48C8-2F3E-9F47-EAAA-2F93EA96C196}"/>
              </a:ext>
            </a:extLst>
          </p:cNvPr>
          <p:cNvSpPr txBox="1"/>
          <p:nvPr/>
        </p:nvSpPr>
        <p:spPr>
          <a:xfrm>
            <a:off x="785732" y="1296401"/>
            <a:ext cx="10475685" cy="22159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smtClean="0">
                <a:solidFill>
                  <a:srgbClr val="FF0000"/>
                </a:solidFill>
              </a:rPr>
              <a:t>Warm up:</a:t>
            </a:r>
          </a:p>
          <a:p>
            <a:pPr>
              <a:lnSpc>
                <a:spcPct val="150000"/>
              </a:lnSpc>
            </a:pPr>
            <a:r>
              <a:rPr lang="en-US" sz="2800" b="1" dirty="0" smtClean="0">
                <a:solidFill>
                  <a:schemeClr val="accent1"/>
                </a:solidFill>
              </a:rPr>
              <a:t>Two </a:t>
            </a:r>
            <a:r>
              <a:rPr lang="en-US" sz="2800" b="1" dirty="0" smtClean="0">
                <a:solidFill>
                  <a:schemeClr val="accent1"/>
                </a:solidFill>
              </a:rPr>
              <a:t>truths and a </a:t>
            </a:r>
            <a:r>
              <a:rPr lang="en-US" sz="2800" b="1" dirty="0" smtClean="0">
                <a:solidFill>
                  <a:schemeClr val="accent1"/>
                </a:solidFill>
              </a:rPr>
              <a:t>Lie</a:t>
            </a:r>
          </a:p>
          <a:p>
            <a:pPr>
              <a:lnSpc>
                <a:spcPct val="150000"/>
              </a:lnSpc>
            </a:pPr>
            <a:endParaRPr lang="en-US" sz="3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5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82B72775-7732-3AC0-A6EE-654EC03FAF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F86456D3-263A-DC47-21F4-27ED56A229C9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800"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E9901241-838D-4B9C-4D2F-8F04A00FD1B1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SzPts val="1100"/>
            </a:pPr>
            <a:endParaRPr sz="3100">
              <a:solidFill>
                <a:srgbClr val="FFFFFF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24C2107C-DE7F-3EF7-8EAC-BC63D7711BC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600"/>
            </a:pPr>
            <a:endParaRPr sz="16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1C4EADCF-B934-67A8-0D9C-18585A968FD1}"/>
              </a:ext>
            </a:extLst>
          </p:cNvPr>
          <p:cNvSpPr txBox="1"/>
          <p:nvPr/>
        </p:nvSpPr>
        <p:spPr>
          <a:xfrm>
            <a:off x="617275" y="1231789"/>
            <a:ext cx="10812600" cy="5288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spcBef>
                <a:spcPts val="400"/>
              </a:spcBef>
            </a:pPr>
            <a:r>
              <a:rPr lang="en-US" sz="3000" b="1" dirty="0">
                <a:solidFill>
                  <a:srgbClr val="FF0000"/>
                </a:solidFill>
              </a:rPr>
              <a:t>✅ </a:t>
            </a:r>
            <a:r>
              <a:rPr lang="en-US" sz="3000" b="1" dirty="0" smtClean="0">
                <a:solidFill>
                  <a:srgbClr val="FF0000"/>
                </a:solidFill>
              </a:rPr>
              <a:t>Before the Interview – </a:t>
            </a:r>
            <a:r>
              <a:rPr lang="en-US" sz="3000" b="1" dirty="0">
                <a:solidFill>
                  <a:srgbClr val="FF0000"/>
                </a:solidFill>
              </a:rPr>
              <a:t>Preparation.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Research the company </a:t>
            </a:r>
            <a:r>
              <a:rPr lang="en-US" sz="3000" dirty="0"/>
              <a:t>(What do they do? Values? Mission?)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Study the job description </a:t>
            </a:r>
            <a:r>
              <a:rPr lang="en-US" sz="3000" dirty="0"/>
              <a:t>(Required skills and responsibilities).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Prepare your CV and Cover Letter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Think about your strengths and achievements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Prepare answers to common questions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Plan your outfit </a:t>
            </a:r>
            <a:r>
              <a:rPr lang="en-US" sz="3000" dirty="0"/>
              <a:t>– dress professionally</a:t>
            </a:r>
          </a:p>
          <a:p>
            <a:pPr>
              <a:spcBef>
                <a:spcPts val="400"/>
              </a:spcBef>
            </a:pPr>
            <a:r>
              <a:rPr lang="en-US" sz="3000" dirty="0">
                <a:solidFill>
                  <a:srgbClr val="0070C0"/>
                </a:solidFill>
              </a:rPr>
              <a:t>✔ Prepare questions to ask the employer</a:t>
            </a:r>
          </a:p>
        </p:txBody>
      </p:sp>
      <p:sp>
        <p:nvSpPr>
          <p:cNvPr id="3" name="Rectangle 2"/>
          <p:cNvSpPr/>
          <p:nvPr/>
        </p:nvSpPr>
        <p:spPr>
          <a:xfrm>
            <a:off x="723476" y="641533"/>
            <a:ext cx="16834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Revision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9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46B02FAE-89C7-B98C-1A61-CB259CFED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F6DB5FE5-913A-9FF0-B6CA-85817C04DB05}"/>
              </a:ext>
            </a:extLst>
          </p:cNvPr>
          <p:cNvSpPr/>
          <p:nvPr/>
        </p:nvSpPr>
        <p:spPr>
          <a:xfrm>
            <a:off x="617275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800"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90A81644-A081-E244-EBAF-9AB9F340257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SzPts val="1100"/>
            </a:pPr>
            <a:endParaRPr sz="3100">
              <a:solidFill>
                <a:srgbClr val="FFFFFF"/>
              </a:solidFill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69393DAF-DB31-3DDD-880B-1FE06933EF9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endParaRPr sz="2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4BC922B6-C669-BAC0-B0E9-F8841CC1259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600"/>
            </a:pPr>
            <a:endParaRPr sz="16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F48D83ED-5DC4-2E6F-0D06-38237F3FBD30}"/>
              </a:ext>
            </a:extLst>
          </p:cNvPr>
          <p:cNvSpPr txBox="1"/>
          <p:nvPr/>
        </p:nvSpPr>
        <p:spPr>
          <a:xfrm>
            <a:off x="687479" y="1231789"/>
            <a:ext cx="10742395" cy="446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spcBef>
                <a:spcPts val="1200"/>
              </a:spcBef>
              <a:buSzPts val="1100"/>
            </a:pPr>
            <a:r>
              <a:rPr lang="en-US" sz="2800" b="1" dirty="0" smtClean="0">
                <a:solidFill>
                  <a:srgbClr val="FF0000"/>
                </a:solidFill>
              </a:rPr>
              <a:t>🎤 </a:t>
            </a:r>
            <a:r>
              <a:rPr lang="en-US" sz="3200" b="1" dirty="0">
                <a:solidFill>
                  <a:srgbClr val="FF0000"/>
                </a:solidFill>
              </a:rPr>
              <a:t>STAR Technique</a:t>
            </a:r>
          </a:p>
          <a:p>
            <a:pPr algn="just">
              <a:spcBef>
                <a:spcPts val="1200"/>
              </a:spcBef>
              <a:buSzPts val="1100"/>
            </a:pPr>
            <a:r>
              <a:rPr lang="en-US" sz="3200" dirty="0"/>
              <a:t>For behavioral questions (e.g. "Tell me about a time when..."), use </a:t>
            </a:r>
            <a:r>
              <a:rPr lang="en-US" sz="3200" dirty="0">
                <a:solidFill>
                  <a:srgbClr val="FF0000"/>
                </a:solidFill>
              </a:rPr>
              <a:t>STAR</a:t>
            </a:r>
            <a:r>
              <a:rPr lang="en-US" sz="3200" dirty="0"/>
              <a:t>:</a:t>
            </a:r>
          </a:p>
          <a:p>
            <a:pPr marL="457200" indent="-457200">
              <a:spcBef>
                <a:spcPts val="1200"/>
              </a:spcBef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S</a:t>
            </a:r>
            <a:r>
              <a:rPr lang="en-US" sz="3200" dirty="0">
                <a:solidFill>
                  <a:srgbClr val="0070C0"/>
                </a:solidFill>
              </a:rPr>
              <a:t> – Situation: </a:t>
            </a:r>
            <a:r>
              <a:rPr lang="en-US" sz="3200" dirty="0"/>
              <a:t>Explain the context</a:t>
            </a:r>
          </a:p>
          <a:p>
            <a:pPr marL="457200" indent="-457200">
              <a:spcBef>
                <a:spcPts val="1200"/>
              </a:spcBef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T </a:t>
            </a:r>
            <a:r>
              <a:rPr lang="en-US" sz="3200" dirty="0">
                <a:solidFill>
                  <a:srgbClr val="0070C0"/>
                </a:solidFill>
              </a:rPr>
              <a:t>– Task: </a:t>
            </a:r>
            <a:r>
              <a:rPr lang="en-US" sz="3200" dirty="0"/>
              <a:t>What was your responsibility?</a:t>
            </a:r>
          </a:p>
          <a:p>
            <a:pPr marL="457200" indent="-457200">
              <a:spcBef>
                <a:spcPts val="1200"/>
              </a:spcBef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A</a:t>
            </a:r>
            <a:r>
              <a:rPr lang="en-US" sz="3200" dirty="0">
                <a:solidFill>
                  <a:srgbClr val="0070C0"/>
                </a:solidFill>
              </a:rPr>
              <a:t> – Action: </a:t>
            </a:r>
            <a:r>
              <a:rPr lang="en-US" sz="3200" dirty="0"/>
              <a:t>What did you do?</a:t>
            </a:r>
          </a:p>
          <a:p>
            <a:pPr marL="457200" indent="-457200">
              <a:spcBef>
                <a:spcPts val="1200"/>
              </a:spcBef>
              <a:buSzPts val="11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R</a:t>
            </a:r>
            <a:r>
              <a:rPr lang="en-US" sz="3200" dirty="0">
                <a:solidFill>
                  <a:srgbClr val="0070C0"/>
                </a:solidFill>
              </a:rPr>
              <a:t> – Result: </a:t>
            </a:r>
            <a:r>
              <a:rPr lang="en-US" sz="3200" dirty="0"/>
              <a:t>What was the outcome?</a:t>
            </a:r>
            <a:endParaRPr lang="ar-EG" sz="3200" dirty="0"/>
          </a:p>
        </p:txBody>
      </p:sp>
    </p:spTree>
    <p:extLst>
      <p:ext uri="{BB962C8B-B14F-4D97-AF65-F5344CB8AC3E}">
        <p14:creationId xmlns:p14="http://schemas.microsoft.com/office/powerpoint/2010/main" val="405099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52038FD2-EF4F-F099-9A58-684A8D11F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752F2B63-0C81-092B-C652-AD92B265F03B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800"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83BF0E1D-EFC6-A779-D199-BF3D14893A9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buSzPts val="1100"/>
            </a:pPr>
            <a:endParaRPr sz="3100">
              <a:solidFill>
                <a:srgbClr val="FFFFFF"/>
              </a:solidFill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25BBC294-B590-8A4A-C4D2-84ED628F093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endParaRPr sz="2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4EC905B-0193-A75B-4EAA-95591FAEF2D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600"/>
            </a:pPr>
            <a:endParaRPr sz="1600" b="1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DA47A7EC-5B22-9602-C965-21C83837C408}"/>
              </a:ext>
            </a:extLst>
          </p:cNvPr>
          <p:cNvSpPr txBox="1"/>
          <p:nvPr/>
        </p:nvSpPr>
        <p:spPr>
          <a:xfrm>
            <a:off x="762125" y="1384025"/>
            <a:ext cx="9862800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✅</a:t>
            </a:r>
            <a:r>
              <a:rPr lang="en-US" sz="3200" b="1" dirty="0">
                <a:solidFill>
                  <a:srgbClr val="FF0000"/>
                </a:solidFill>
              </a:rPr>
              <a:t> Example:</a:t>
            </a:r>
            <a:r>
              <a:rPr lang="en-US" sz="3200" dirty="0">
                <a:solidFill>
                  <a:srgbClr val="0070C0"/>
                </a:solidFill>
              </a:rPr>
              <a:t/>
            </a:r>
            <a:br>
              <a:rPr lang="en-US" sz="3200" dirty="0">
                <a:solidFill>
                  <a:srgbClr val="0070C0"/>
                </a:solidFill>
              </a:rPr>
            </a:br>
            <a:r>
              <a:rPr lang="en-US" sz="3200" i="1" dirty="0">
                <a:solidFill>
                  <a:srgbClr val="0070C0"/>
                </a:solidFill>
              </a:rPr>
              <a:t>"Tell me about a time you solved a problem."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S:</a:t>
            </a:r>
            <a:r>
              <a:rPr lang="en-US" sz="3200" dirty="0">
                <a:solidFill>
                  <a:srgbClr val="0070C0"/>
                </a:solidFill>
              </a:rPr>
              <a:t> </a:t>
            </a:r>
            <a:r>
              <a:rPr lang="en-US" sz="3200" dirty="0"/>
              <a:t>Our sales dropped last quarter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T: </a:t>
            </a:r>
            <a:r>
              <a:rPr lang="en-US" sz="3200" dirty="0"/>
              <a:t>I had to find out why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A: </a:t>
            </a:r>
            <a:r>
              <a:rPr lang="en-US" sz="3200" dirty="0"/>
              <a:t>I analyzed customer feedback and improved the product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FF0000"/>
                </a:solidFill>
              </a:rPr>
              <a:t>R: </a:t>
            </a:r>
            <a:r>
              <a:rPr lang="en-US" sz="3200" dirty="0"/>
              <a:t>Sales increased 15% next quarter</a:t>
            </a:r>
          </a:p>
        </p:txBody>
      </p:sp>
    </p:spTree>
    <p:extLst>
      <p:ext uri="{BB962C8B-B14F-4D97-AF65-F5344CB8AC3E}">
        <p14:creationId xmlns:p14="http://schemas.microsoft.com/office/powerpoint/2010/main" val="224560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772655" y="1231789"/>
            <a:ext cx="9862800" cy="3477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/>
            <a:endParaRPr lang="en-US" sz="4400" b="1" dirty="0">
              <a:solidFill>
                <a:srgbClr val="FF0000"/>
              </a:solidFill>
            </a:endParaRPr>
          </a:p>
          <a:p>
            <a:pPr algn="ctr"/>
            <a:endParaRPr lang="en-US" sz="4400" b="1" dirty="0">
              <a:solidFill>
                <a:srgbClr val="FF0000"/>
              </a:solidFill>
            </a:endParaRPr>
          </a:p>
          <a:p>
            <a:pPr algn="ctr"/>
            <a:endParaRPr lang="en-US" sz="4400" b="1" dirty="0">
              <a:solidFill>
                <a:srgbClr val="FF0000"/>
              </a:solidFill>
            </a:endParaRPr>
          </a:p>
          <a:p>
            <a:pPr algn="ctr"/>
            <a:r>
              <a:rPr lang="en-US" sz="4400" b="1" dirty="0">
                <a:solidFill>
                  <a:srgbClr val="FF0000"/>
                </a:solidFill>
              </a:rPr>
              <a:t>Professional Communication and Email Writing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62125" y="1384025"/>
            <a:ext cx="9862800" cy="4616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800"/>
            </a:pPr>
            <a:r>
              <a:rPr lang="en-US" sz="3200" b="1" dirty="0">
                <a:solidFill>
                  <a:srgbClr val="FF0000"/>
                </a:solidFill>
              </a:rPr>
              <a:t>Objectives</a:t>
            </a:r>
            <a:endParaRPr lang="en-US" sz="3200" b="1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Understand professional communication in the workplace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Learn email structure and etiquette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Avoid common mistakes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70C0"/>
                </a:solidFill>
              </a:rPr>
              <a:t>Practice writing clear, polite, effective emails</a:t>
            </a:r>
          </a:p>
        </p:txBody>
      </p:sp>
    </p:spTree>
    <p:extLst>
      <p:ext uri="{BB962C8B-B14F-4D97-AF65-F5344CB8AC3E}">
        <p14:creationId xmlns:p14="http://schemas.microsoft.com/office/powerpoint/2010/main" val="185162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62125" y="1384025"/>
            <a:ext cx="9862800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50000"/>
              </a:lnSpc>
              <a:buSzPts val="1800"/>
            </a:pPr>
            <a:r>
              <a:rPr lang="en-US" sz="3200" b="1" dirty="0">
                <a:solidFill>
                  <a:srgbClr val="FF0000"/>
                </a:solidFill>
              </a:rPr>
              <a:t>What is Professional Communication</a:t>
            </a:r>
            <a:r>
              <a:rPr lang="en-US" sz="3200" b="1" dirty="0">
                <a:solidFill>
                  <a:srgbClr val="FF0000"/>
                </a:solidFill>
              </a:rPr>
              <a:t>?</a:t>
            </a:r>
          </a:p>
          <a:p>
            <a:pPr>
              <a:lnSpc>
                <a:spcPct val="150000"/>
              </a:lnSpc>
              <a:defRPr sz="2000"/>
            </a:pPr>
            <a:r>
              <a:rPr lang="en-US" sz="3200" dirty="0"/>
              <a:t>Clear, polite, respectful, purposeful</a:t>
            </a:r>
          </a:p>
          <a:p>
            <a:pPr>
              <a:lnSpc>
                <a:spcPct val="150000"/>
              </a:lnSpc>
              <a:defRPr sz="2000"/>
            </a:pPr>
            <a:r>
              <a:rPr lang="en-US" sz="3200" dirty="0"/>
              <a:t>Formal or semi-formal tone</a:t>
            </a:r>
          </a:p>
          <a:p>
            <a:pPr>
              <a:lnSpc>
                <a:spcPct val="150000"/>
              </a:lnSpc>
              <a:defRPr sz="2000"/>
            </a:pPr>
            <a:r>
              <a:rPr lang="en-US" sz="3200" dirty="0"/>
              <a:t>Essential for the workplace</a:t>
            </a:r>
          </a:p>
          <a:p>
            <a:pPr>
              <a:lnSpc>
                <a:spcPct val="150000"/>
              </a:lnSpc>
              <a:defRPr sz="2000"/>
            </a:pPr>
            <a:r>
              <a:rPr lang="en-US" sz="3200" dirty="0"/>
              <a:t>Builds trust, avoids misunderstanding</a:t>
            </a:r>
          </a:p>
          <a:p>
            <a:pPr lvl="0">
              <a:lnSpc>
                <a:spcPct val="150000"/>
              </a:lnSpc>
              <a:buSzPts val="1800"/>
            </a:pP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34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62125" y="1384025"/>
            <a:ext cx="9862800" cy="6001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800"/>
            </a:pPr>
            <a:r>
              <a:rPr lang="en-US" sz="3200" b="1" dirty="0">
                <a:solidFill>
                  <a:srgbClr val="FF0000"/>
                </a:solidFill>
              </a:rPr>
              <a:t>Examples of Professional </a:t>
            </a:r>
            <a:r>
              <a:rPr lang="en-US" sz="3200" b="1" dirty="0">
                <a:solidFill>
                  <a:srgbClr val="FF0000"/>
                </a:solidFill>
              </a:rPr>
              <a:t>Communication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/>
                </a:solidFill>
              </a:rPr>
              <a:t>Emails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/>
                </a:solidFill>
              </a:rPr>
              <a:t>Reports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/>
                </a:solidFill>
              </a:rPr>
              <a:t>Meetings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/>
                </a:solidFill>
              </a:rPr>
              <a:t>Calls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/>
                </a:solidFill>
              </a:rPr>
              <a:t>Video conferences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1"/>
                </a:solidFill>
              </a:rPr>
              <a:t>Messaging apps at work</a:t>
            </a:r>
          </a:p>
          <a:p>
            <a:pPr lvl="0">
              <a:lnSpc>
                <a:spcPct val="150000"/>
              </a:lnSpc>
              <a:buSzPts val="1800"/>
            </a:pP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8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75774" y="1324473"/>
            <a:ext cx="9862800" cy="526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800"/>
            </a:pPr>
            <a:r>
              <a:rPr lang="en-US" sz="3200" b="1" dirty="0">
                <a:solidFill>
                  <a:srgbClr val="FF0000"/>
                </a:solidFill>
              </a:rPr>
              <a:t>Why is Email Important</a:t>
            </a:r>
            <a:r>
              <a:rPr lang="en-US" sz="3200" b="1" dirty="0" smtClean="0">
                <a:solidFill>
                  <a:srgbClr val="FF0000"/>
                </a:solidFill>
              </a:rPr>
              <a:t>?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Used daily in business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Creates a written record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Fast and convenient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Formal or semi-formal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Shows professionalism</a:t>
            </a:r>
          </a:p>
          <a:p>
            <a:pPr lvl="0">
              <a:lnSpc>
                <a:spcPct val="150000"/>
              </a:lnSpc>
              <a:buSzPts val="1800"/>
            </a:pP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5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89422" y="1303775"/>
            <a:ext cx="9862800" cy="6001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800"/>
            </a:pPr>
            <a:r>
              <a:rPr lang="en-US" sz="3200" b="1" dirty="0">
                <a:solidFill>
                  <a:srgbClr val="FF0000"/>
                </a:solidFill>
              </a:rPr>
              <a:t>Common Uses for </a:t>
            </a:r>
            <a:r>
              <a:rPr lang="en-US" sz="3200" b="1" dirty="0" smtClean="0">
                <a:solidFill>
                  <a:srgbClr val="FF0000"/>
                </a:solidFill>
              </a:rPr>
              <a:t>Email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Sending information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Making requests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Confirming meetings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Applying for jobs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Following up</a:t>
            </a:r>
          </a:p>
          <a:p>
            <a:pPr marL="457200" lvl="0" indent="-457200">
              <a:lnSpc>
                <a:spcPct val="150000"/>
              </a:lnSpc>
              <a:buSzPts val="1800"/>
              <a:buFont typeface="Arial" panose="020B0604020202020204" pitchFamily="34" charset="0"/>
              <a:buChar char="•"/>
            </a:pPr>
            <a:r>
              <a:rPr lang="en-US" sz="3200" dirty="0"/>
              <a:t>Handling complaints</a:t>
            </a:r>
          </a:p>
          <a:p>
            <a:pPr lvl="0">
              <a:lnSpc>
                <a:spcPct val="150000"/>
              </a:lnSpc>
              <a:buSzPts val="1800"/>
            </a:pP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23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="" xmlns:a16="http://schemas.microsoft.com/office/drawing/2014/main" id="{5EE4AA6A-F986-7C98-E579-358C56D28810}"/>
              </a:ext>
            </a:extLst>
          </p:cNvPr>
          <p:cNvSpPr txBox="1"/>
          <p:nvPr/>
        </p:nvSpPr>
        <p:spPr>
          <a:xfrm>
            <a:off x="775774" y="1284300"/>
            <a:ext cx="9862800" cy="5355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800"/>
            </a:pPr>
            <a:r>
              <a:rPr lang="en-US" sz="3200" b="1" dirty="0">
                <a:solidFill>
                  <a:srgbClr val="FF0000"/>
                </a:solidFill>
              </a:rPr>
              <a:t>Parts of a Professional </a:t>
            </a:r>
            <a:r>
              <a:rPr lang="en-US" sz="3200" b="1" dirty="0" smtClean="0">
                <a:solidFill>
                  <a:srgbClr val="FF0000"/>
                </a:solidFill>
              </a:rPr>
              <a:t>Email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Subject Line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Greeting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Opening Sentence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Body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Closing Sentence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>
                <a:solidFill>
                  <a:schemeClr val="accent1"/>
                </a:solidFill>
              </a:rPr>
              <a:t>Sign-off</a:t>
            </a:r>
          </a:p>
          <a:p>
            <a:pPr marL="514350" lvl="0" indent="-514350">
              <a:lnSpc>
                <a:spcPct val="150000"/>
              </a:lnSpc>
              <a:buSzPts val="1800"/>
              <a:buFont typeface="+mj-lt"/>
              <a:buAutoNum type="arabicPeriod"/>
            </a:pPr>
            <a:r>
              <a:rPr lang="en-US" sz="2800" dirty="0" smtClean="0">
                <a:solidFill>
                  <a:schemeClr val="accent1"/>
                </a:solidFill>
              </a:rPr>
              <a:t>Signature</a:t>
            </a:r>
            <a:endParaRPr lang="en-US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98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767399" y="1300028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41521" y="1498275"/>
            <a:ext cx="8270717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1- Subject </a:t>
            </a:r>
            <a:r>
              <a:rPr lang="en-US" sz="3200" b="1" dirty="0">
                <a:solidFill>
                  <a:schemeClr val="accent1"/>
                </a:solidFill>
                <a:sym typeface="Calibri"/>
              </a:rPr>
              <a:t>Line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 sz="2000"/>
            </a:pPr>
            <a:r>
              <a:rPr lang="en-US" sz="2800" dirty="0"/>
              <a:t>Clear and specific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 sz="2000"/>
            </a:pPr>
            <a:r>
              <a:rPr lang="en-US" sz="2800" dirty="0"/>
              <a:t>Example: Request for Meeting </a:t>
            </a:r>
            <a:r>
              <a:rPr lang="en-US" sz="2800" dirty="0" smtClean="0"/>
              <a:t>on Friday</a:t>
            </a:r>
            <a:endParaRPr lang="en-US" sz="2800" dirty="0"/>
          </a:p>
          <a:p>
            <a:pPr marL="342900" lvl="0" indent="-342900">
              <a:buSzPts val="1600"/>
              <a:buAutoNum type="arabicPeriod"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777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45987" y="1336405"/>
            <a:ext cx="7629272" cy="36625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2- Greeting</a:t>
            </a:r>
            <a:endParaRPr lang="en-US" sz="3200" b="1" dirty="0">
              <a:solidFill>
                <a:schemeClr val="accent1"/>
              </a:solidFill>
              <a:sym typeface="Calibri"/>
            </a:endParaRP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Dear Mr. Smith</a:t>
            </a:r>
            <a:r>
              <a:rPr lang="en-US" sz="2800" dirty="0"/>
              <a:t>,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Dear Hiring Manager,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Dear Sir/Madam</a:t>
            </a:r>
            <a:endParaRPr lang="en-US" sz="2800" dirty="0"/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Hello Team</a:t>
            </a:r>
            <a:r>
              <a:rPr lang="en-US" sz="2800" dirty="0"/>
              <a:t>,</a:t>
            </a:r>
          </a:p>
          <a:p>
            <a:pPr lvl="0">
              <a:buSzPts val="1600"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0612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27874" y="1449918"/>
            <a:ext cx="6851648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3- Opening </a:t>
            </a:r>
            <a:r>
              <a:rPr lang="en-US" sz="3200" b="1" dirty="0">
                <a:solidFill>
                  <a:schemeClr val="accent1"/>
                </a:solidFill>
                <a:sym typeface="Calibri"/>
              </a:rPr>
              <a:t>Sentence</a:t>
            </a:r>
            <a:endParaRPr lang="en-US" sz="3200" b="1" dirty="0">
              <a:solidFill>
                <a:schemeClr val="accent1"/>
              </a:solidFill>
              <a:sym typeface="Calibri"/>
            </a:endParaRP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I hope this email finds you well.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Thank you for your message.</a:t>
            </a:r>
          </a:p>
          <a:p>
            <a:pPr lvl="0">
              <a:buSzPts val="1600"/>
            </a:pPr>
            <a:endParaRPr sz="1600" b="1" i="0" u="none" strike="noStrike" cap="none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14226" y="1490861"/>
            <a:ext cx="6851648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4- Body</a:t>
            </a:r>
            <a:endParaRPr lang="en-US" sz="3200" b="1" dirty="0">
              <a:solidFill>
                <a:schemeClr val="accent1"/>
              </a:solidFill>
              <a:sym typeface="Calibri"/>
            </a:endParaRP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Short, clear paragraphs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Main point first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Polite language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Professional tone</a:t>
            </a:r>
          </a:p>
        </p:txBody>
      </p:sp>
    </p:spTree>
    <p:extLst>
      <p:ext uri="{BB962C8B-B14F-4D97-AF65-F5344CB8AC3E}">
        <p14:creationId xmlns:p14="http://schemas.microsoft.com/office/powerpoint/2010/main" val="604195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27873" y="1303775"/>
            <a:ext cx="9321595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5- Closing </a:t>
            </a:r>
            <a:r>
              <a:rPr lang="en-US" sz="3200" b="1" dirty="0">
                <a:solidFill>
                  <a:schemeClr val="accent1"/>
                </a:solidFill>
                <a:sym typeface="Calibri"/>
              </a:rPr>
              <a:t>Sentence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Please let me know if you need more details.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I look forward to your response.</a:t>
            </a:r>
          </a:p>
        </p:txBody>
      </p:sp>
    </p:spTree>
    <p:extLst>
      <p:ext uri="{BB962C8B-B14F-4D97-AF65-F5344CB8AC3E}">
        <p14:creationId xmlns:p14="http://schemas.microsoft.com/office/powerpoint/2010/main" val="62786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86930" y="1477213"/>
            <a:ext cx="7479147" cy="252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6- Sign-off</a:t>
            </a:r>
            <a:endParaRPr lang="en-US" sz="3200" b="1" dirty="0">
              <a:solidFill>
                <a:schemeClr val="accent1"/>
              </a:solidFill>
              <a:sym typeface="Calibri"/>
            </a:endParaRP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Best regards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Kind regards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Sincerely</a:t>
            </a:r>
          </a:p>
        </p:txBody>
      </p:sp>
    </p:spTree>
    <p:extLst>
      <p:ext uri="{BB962C8B-B14F-4D97-AF65-F5344CB8AC3E}">
        <p14:creationId xmlns:p14="http://schemas.microsoft.com/office/powerpoint/2010/main" val="116372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82465" y="1518740"/>
            <a:ext cx="6851648" cy="252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 smtClean="0">
                <a:solidFill>
                  <a:schemeClr val="accent1"/>
                </a:solidFill>
                <a:sym typeface="Calibri"/>
              </a:rPr>
              <a:t>7- Signature</a:t>
            </a:r>
            <a:endParaRPr lang="en-US" sz="3200" b="1" dirty="0">
              <a:solidFill>
                <a:schemeClr val="accent1"/>
              </a:solidFill>
              <a:sym typeface="Calibri"/>
            </a:endParaRP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Your name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Title (if needed)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Contact information</a:t>
            </a:r>
          </a:p>
        </p:txBody>
      </p:sp>
    </p:spTree>
    <p:extLst>
      <p:ext uri="{BB962C8B-B14F-4D97-AF65-F5344CB8AC3E}">
        <p14:creationId xmlns:p14="http://schemas.microsoft.com/office/powerpoint/2010/main" val="32724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723332" y="1297948"/>
            <a:ext cx="10788429" cy="446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Example Email</a:t>
            </a:r>
            <a:endParaRPr lang="en-US" sz="3200" b="1" dirty="0">
              <a:solidFill>
                <a:srgbClr val="FF0000"/>
              </a:solidFill>
              <a:sym typeface="Calibri"/>
            </a:endParaRPr>
          </a:p>
          <a:p>
            <a:pPr lvl="0">
              <a:buSzPts val="1600"/>
            </a:pPr>
            <a:r>
              <a:rPr lang="en-US" sz="2800" dirty="0"/>
              <a:t>Subject: Meeting Request for Friday</a:t>
            </a:r>
          </a:p>
          <a:p>
            <a:pPr lvl="0">
              <a:buSzPts val="1600"/>
            </a:pPr>
            <a:r>
              <a:rPr lang="en-US" sz="2800" dirty="0"/>
              <a:t>Dear Mr. Ahmed,</a:t>
            </a:r>
          </a:p>
          <a:p>
            <a:pPr lvl="0">
              <a:buSzPts val="1600"/>
            </a:pPr>
            <a:r>
              <a:rPr lang="en-US" sz="2800" dirty="0"/>
              <a:t>I hope this email finds you </a:t>
            </a:r>
            <a:r>
              <a:rPr lang="en-US" sz="2800" dirty="0" smtClean="0"/>
              <a:t>well. I </a:t>
            </a:r>
            <a:r>
              <a:rPr lang="en-US" sz="2800" dirty="0"/>
              <a:t>am writing to request a meeting on Friday to discuss the marketing plan.</a:t>
            </a:r>
          </a:p>
          <a:p>
            <a:pPr lvl="0">
              <a:buSzPts val="1600"/>
            </a:pPr>
            <a:r>
              <a:rPr lang="en-US" sz="2800" dirty="0"/>
              <a:t>Please let me know if 10:00 a.m. is convenient, or suggest another time.</a:t>
            </a:r>
          </a:p>
          <a:p>
            <a:pPr lvl="0">
              <a:buSzPts val="1600"/>
            </a:pPr>
            <a:r>
              <a:rPr lang="en-US" sz="2800" dirty="0"/>
              <a:t>I look forward to your reply.</a:t>
            </a:r>
          </a:p>
          <a:p>
            <a:pPr lvl="0">
              <a:buSzPts val="1600"/>
            </a:pPr>
            <a:r>
              <a:rPr lang="en-US" sz="2800" dirty="0"/>
              <a:t>Best regards,</a:t>
            </a:r>
          </a:p>
          <a:p>
            <a:pPr lvl="0">
              <a:buSzPts val="1600"/>
            </a:pPr>
            <a:r>
              <a:rPr lang="en-US" sz="2800" dirty="0"/>
              <a:t>Mohamed Saleh</a:t>
            </a:r>
          </a:p>
        </p:txBody>
      </p:sp>
    </p:spTree>
    <p:extLst>
      <p:ext uri="{BB962C8B-B14F-4D97-AF65-F5344CB8AC3E}">
        <p14:creationId xmlns:p14="http://schemas.microsoft.com/office/powerpoint/2010/main" val="293439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32512" y="1337481"/>
            <a:ext cx="10058401" cy="446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Common Email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Mistakes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No subject line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Casual language (Hey man)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Spelling/grammar errors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ALL CAPS (shouting)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Long, unbroken paragraphs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No greeting or closing</a:t>
            </a:r>
          </a:p>
        </p:txBody>
      </p:sp>
    </p:spTree>
    <p:extLst>
      <p:ext uri="{BB962C8B-B14F-4D97-AF65-F5344CB8AC3E}">
        <p14:creationId xmlns:p14="http://schemas.microsoft.com/office/powerpoint/2010/main" val="304627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18692" y="1303775"/>
            <a:ext cx="9267004" cy="252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Bad Email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Example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hey ahmed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 err="1"/>
              <a:t>i</a:t>
            </a:r>
            <a:r>
              <a:rPr lang="en-US" sz="2800" dirty="0"/>
              <a:t> need meeting tomorrow tell me if ok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2832841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16866" y="1303775"/>
            <a:ext cx="10304234" cy="446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Corrected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Version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Subject: Meeting Request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Dear Ahmed,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I hope you are </a:t>
            </a:r>
            <a:r>
              <a:rPr lang="en-US" sz="2800" dirty="0" smtClean="0"/>
              <a:t>well. I </a:t>
            </a:r>
            <a:r>
              <a:rPr lang="en-US" sz="2800" dirty="0"/>
              <a:t>would like to arrange a meeting tomorrow.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Please let me know if that works for you.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Best regards,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Mohamed</a:t>
            </a:r>
          </a:p>
        </p:txBody>
      </p:sp>
    </p:spTree>
    <p:extLst>
      <p:ext uri="{BB962C8B-B14F-4D97-AF65-F5344CB8AC3E}">
        <p14:creationId xmlns:p14="http://schemas.microsoft.com/office/powerpoint/2010/main" val="409909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00579" y="1463565"/>
            <a:ext cx="10372472" cy="3816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Polite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Language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000" dirty="0"/>
              <a:t>I </a:t>
            </a:r>
            <a:r>
              <a:rPr lang="en-US" sz="2800" dirty="0"/>
              <a:t>want → I would like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Send me that → Could you please send me that?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I need it now → Would it be possible to get it today?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Tell me → Could you let me know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Thanks → Thank you / Best regards</a:t>
            </a:r>
          </a:p>
        </p:txBody>
      </p:sp>
    </p:spTree>
    <p:extLst>
      <p:ext uri="{BB962C8B-B14F-4D97-AF65-F5344CB8AC3E}">
        <p14:creationId xmlns:p14="http://schemas.microsoft.com/office/powerpoint/2010/main" val="4119168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982465" y="1518740"/>
            <a:ext cx="10167756" cy="252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Activity: Politeness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Practice</a:t>
            </a:r>
          </a:p>
          <a:p>
            <a:pPr lvl="0">
              <a:lnSpc>
                <a:spcPct val="150000"/>
              </a:lnSpc>
              <a:buSzPts val="1600"/>
            </a:pPr>
            <a:r>
              <a:rPr lang="en-US" sz="2800" dirty="0"/>
              <a:t>Rewrite these informal phrases in professional language.</a:t>
            </a:r>
          </a:p>
          <a:p>
            <a:pPr lvl="0">
              <a:lnSpc>
                <a:spcPct val="150000"/>
              </a:lnSpc>
              <a:buSzPts val="1600"/>
            </a:pPr>
            <a:r>
              <a:rPr lang="en-US" sz="2800" dirty="0"/>
              <a:t>I want the report → I would like the report</a:t>
            </a:r>
          </a:p>
          <a:p>
            <a:pPr lvl="0">
              <a:lnSpc>
                <a:spcPct val="150000"/>
              </a:lnSpc>
              <a:buSzPts val="1600"/>
            </a:pPr>
            <a:r>
              <a:rPr lang="en-US" sz="2800" dirty="0"/>
              <a:t>Send me the file → Could you please send me the file?</a:t>
            </a:r>
          </a:p>
        </p:txBody>
      </p:sp>
    </p:spTree>
    <p:extLst>
      <p:ext uri="{BB962C8B-B14F-4D97-AF65-F5344CB8AC3E}">
        <p14:creationId xmlns:p14="http://schemas.microsoft.com/office/powerpoint/2010/main" val="420358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86929" y="1303775"/>
            <a:ext cx="9867505" cy="400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STAR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Technique </a:t>
            </a:r>
            <a:r>
              <a:rPr lang="en-US" sz="4400" dirty="0" smtClean="0">
                <a:latin typeface="Calibri"/>
                <a:cs typeface="Calibri"/>
                <a:sym typeface="Calibri"/>
              </a:rPr>
              <a:t>(Optional)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Situation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Task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Action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Result</a:t>
            </a:r>
          </a:p>
          <a:p>
            <a:pPr marL="457200" lvl="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b="1" dirty="0"/>
              <a:t>Use STAR to explain achievements clearly in emails</a:t>
            </a:r>
          </a:p>
        </p:txBody>
      </p:sp>
    </p:spTree>
    <p:extLst>
      <p:ext uri="{BB962C8B-B14F-4D97-AF65-F5344CB8AC3E}">
        <p14:creationId xmlns:p14="http://schemas.microsoft.com/office/powerpoint/2010/main" val="2675466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32339" y="1449918"/>
            <a:ext cx="10345177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STAR Example in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Email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Last month, I worked on the marketing report (S).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My task was to complete it in 3 days (T).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I created a new template and organized the data quickly (A).</a:t>
            </a:r>
          </a:p>
          <a:p>
            <a:pPr>
              <a:lnSpc>
                <a:spcPct val="150000"/>
              </a:lnSpc>
              <a:buSzPts val="1600"/>
            </a:pPr>
            <a:r>
              <a:rPr lang="en-US" sz="2800" dirty="0"/>
              <a:t>We delivered it early and impressed the client (R).</a:t>
            </a:r>
          </a:p>
        </p:txBody>
      </p:sp>
    </p:spTree>
    <p:extLst>
      <p:ext uri="{BB962C8B-B14F-4D97-AF65-F5344CB8AC3E}">
        <p14:creationId xmlns:p14="http://schemas.microsoft.com/office/powerpoint/2010/main" val="135953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699161" y="1474909"/>
            <a:ext cx="10812600" cy="252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Writing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Activity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700" dirty="0">
                <a:solidFill>
                  <a:schemeClr val="accent1"/>
                </a:solidFill>
              </a:rPr>
              <a:t>Write an email to your manager requesting time off for a personal reason.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800" dirty="0"/>
              <a:t>Use professional structure and tone.</a:t>
            </a:r>
          </a:p>
        </p:txBody>
      </p:sp>
    </p:spTree>
    <p:extLst>
      <p:ext uri="{BB962C8B-B14F-4D97-AF65-F5344CB8AC3E}">
        <p14:creationId xmlns:p14="http://schemas.microsoft.com/office/powerpoint/2010/main" val="123544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="" xmlns:a16="http://schemas.microsoft.com/office/drawing/2014/main" id="{E6D7389D-DF61-F5B4-595E-A08724E8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="" xmlns:a16="http://schemas.microsoft.com/office/drawing/2014/main" id="{45D08FAF-78C2-9780-526E-BC3B662AB3BD}"/>
              </a:ext>
            </a:extLst>
          </p:cNvPr>
          <p:cNvSpPr/>
          <p:nvPr/>
        </p:nvSpPr>
        <p:spPr>
          <a:xfrm>
            <a:off x="699161" y="1231789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SzPts val="1800"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="" xmlns:a16="http://schemas.microsoft.com/office/drawing/2014/main" id="{54324ED3-8FD3-ED36-D324-D1BB0E0D93A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="" xmlns:a16="http://schemas.microsoft.com/office/drawing/2014/main" id="{CDD3BD7F-DD9C-F917-1C90-AB80E6E8A96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="" xmlns:a16="http://schemas.microsoft.com/office/drawing/2014/main" id="{0D692719-BF97-FAA5-C696-0A926036E478}"/>
              </a:ext>
            </a:extLst>
          </p:cNvPr>
          <p:cNvSpPr txBox="1"/>
          <p:nvPr/>
        </p:nvSpPr>
        <p:spPr>
          <a:xfrm>
            <a:off x="805219" y="1242878"/>
            <a:ext cx="10706542" cy="5386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US" sz="3200" b="1" dirty="0">
                <a:solidFill>
                  <a:srgbClr val="FF0000"/>
                </a:solidFill>
                <a:sym typeface="Calibri"/>
              </a:rPr>
              <a:t>Wrap-Up </a:t>
            </a:r>
            <a:r>
              <a:rPr lang="en-US" sz="3200" b="1" dirty="0">
                <a:solidFill>
                  <a:srgbClr val="FF0000"/>
                </a:solidFill>
                <a:sym typeface="Calibri"/>
              </a:rPr>
              <a:t>Discussion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Why is professional email important?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What can happen if you write a bad email?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What will you do differently next time?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Key Takeaways: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- Be clear and polite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- Use professional tone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- Check for errors</a:t>
            </a:r>
          </a:p>
          <a:p>
            <a:pPr marL="457200" indent="-457200">
              <a:lnSpc>
                <a:spcPct val="150000"/>
              </a:lnSpc>
              <a:buSzPts val="1600"/>
              <a:buFont typeface="Arial" panose="020B0604020202020204" pitchFamily="34" charset="0"/>
              <a:buChar char="•"/>
            </a:pPr>
            <a:r>
              <a:rPr lang="en-US" sz="2600" dirty="0"/>
              <a:t>- Think about your reader</a:t>
            </a:r>
          </a:p>
        </p:txBody>
      </p:sp>
    </p:spTree>
    <p:extLst>
      <p:ext uri="{BB962C8B-B14F-4D97-AF65-F5344CB8AC3E}">
        <p14:creationId xmlns:p14="http://schemas.microsoft.com/office/powerpoint/2010/main" val="41200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" name="Google Shape;627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44"/>
    </mc:Choice>
    <mc:Fallback xmlns="">
      <p:transition spd="slow" advTm="19644"/>
    </mc:Fallback>
  </mc:AlternateContent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2611E2-D508-4E6C-9434-9F15AEFC8261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49100919-8a76-4266-be0c-7dc583902cb4"/>
    <ds:schemaRef ds:uri="d13aca44-ef33-4cf4-9980-7f0b00e6eeb9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86ABA3F-4720-4D58-A5FB-F35D13859A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4EF24A3-1681-4863-B11B-47C8FB4C9BC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1603</TotalTime>
  <Words>725</Words>
  <Application>Microsoft Office PowerPoint</Application>
  <PresentationFormat>Widescreen</PresentationFormat>
  <Paragraphs>157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</cp:lastModifiedBy>
  <cp:revision>61</cp:revision>
  <dcterms:modified xsi:type="dcterms:W3CDTF">2025-07-13T22:13:20Z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