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49" r:id="rId2"/>
    <p:sldId id="260" r:id="rId3"/>
    <p:sldId id="426" r:id="rId4"/>
    <p:sldId id="303" r:id="rId5"/>
    <p:sldId id="291" r:id="rId6"/>
    <p:sldId id="331" r:id="rId7"/>
    <p:sldId id="262" r:id="rId8"/>
    <p:sldId id="427" r:id="rId9"/>
    <p:sldId id="370" r:id="rId10"/>
    <p:sldId id="371" r:id="rId11"/>
    <p:sldId id="428" r:id="rId12"/>
    <p:sldId id="388" r:id="rId13"/>
    <p:sldId id="387" r:id="rId14"/>
    <p:sldId id="394" r:id="rId15"/>
    <p:sldId id="395" r:id="rId16"/>
    <p:sldId id="396" r:id="rId17"/>
    <p:sldId id="397" r:id="rId18"/>
    <p:sldId id="398" r:id="rId19"/>
    <p:sldId id="399" r:id="rId20"/>
    <p:sldId id="400" r:id="rId21"/>
    <p:sldId id="401" r:id="rId22"/>
    <p:sldId id="404" r:id="rId23"/>
    <p:sldId id="405" r:id="rId24"/>
    <p:sldId id="406" r:id="rId25"/>
    <p:sldId id="407" r:id="rId26"/>
    <p:sldId id="408" r:id="rId27"/>
    <p:sldId id="409" r:id="rId28"/>
    <p:sldId id="413" r:id="rId29"/>
    <p:sldId id="411" r:id="rId30"/>
    <p:sldId id="412" r:id="rId31"/>
    <p:sldId id="424" r:id="rId32"/>
    <p:sldId id="414" r:id="rId33"/>
    <p:sldId id="319" r:id="rId34"/>
    <p:sldId id="315" r:id="rId35"/>
    <p:sldId id="317" r:id="rId36"/>
    <p:sldId id="425" r:id="rId37"/>
    <p:sldId id="350" r:id="rId38"/>
    <p:sldId id="308" r:id="rId39"/>
    <p:sldId id="359" r:id="rId40"/>
    <p:sldId id="367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79" d="100"/>
          <a:sy n="79" d="100"/>
        </p:scale>
        <p:origin x="68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845108-3E13-443B-81C2-3105F15B80A6}" type="datetimeFigureOut">
              <a:rPr lang="en-US" smtClean="0"/>
              <a:t>7/16/2023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2EA41C-3344-42CA-90C5-C9A9A4522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482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C9FB8-3AE0-4D94-B731-2AC51E46694B}" type="datetime1">
              <a:rPr lang="en-US" smtClean="0"/>
              <a:t>7/16/2023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74A29-887C-4689-87A7-66DB243FA3C8}" type="datetime1">
              <a:rPr lang="en-US" smtClean="0"/>
              <a:t>7/16/2023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F878D-A250-4A33-BB7D-7658601F348C}" type="datetime1">
              <a:rPr lang="en-US" smtClean="0"/>
              <a:t>7/16/2023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6F244-7A0F-4DD2-9318-B46037696CCE}" type="datetime1">
              <a:rPr lang="en-US" smtClean="0"/>
              <a:t>7/16/2023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F8FE5-4BFB-48B0-BE04-BFE1ADC56031}" type="datetime1">
              <a:rPr lang="en-US" smtClean="0"/>
              <a:t>7/16/2023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D14A8-8EA8-4DB1-B373-21054BD237E3}" type="datetime1">
              <a:rPr lang="en-US" smtClean="0"/>
              <a:t>7/16/2023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10E98-5494-4B4D-98B9-9E976B6D2687}" type="datetime1">
              <a:rPr lang="en-US" smtClean="0"/>
              <a:t>7/16/2023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A51D-380A-40F0-8CC7-55A091436349}" type="datetime1">
              <a:rPr lang="en-US" smtClean="0"/>
              <a:t>7/16/2023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4EAE8-9BF6-4116-A6AA-288169CFD7AD}" type="datetime1">
              <a:rPr lang="en-US" smtClean="0"/>
              <a:t>7/16/2023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F3E47-9D1C-46B5-99C1-479B2A8D0BE7}" type="datetime1">
              <a:rPr lang="en-US" smtClean="0"/>
              <a:t>7/16/2023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409E-041D-417E-8D28-49D18067041C}" type="datetime1">
              <a:rPr lang="en-US" smtClean="0"/>
              <a:t>7/16/2023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8787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6512B-1A02-4FCD-BF39-4B8459CACB48}" type="datetime1">
              <a:rPr lang="en-US" smtClean="0"/>
              <a:t>7/16/2023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6.svg"/><Relationship Id="rId7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8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1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3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7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6.svg"/><Relationship Id="rId7" Type="http://schemas.openxmlformats.org/officeDocument/2006/relationships/image" Target="../media/image2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30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31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6.svg"/><Relationship Id="rId7" Type="http://schemas.openxmlformats.org/officeDocument/2006/relationships/image" Target="../media/image3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3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35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3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3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6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sv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sv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sv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sv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sv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111709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 – MAT132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-125056" y="4703297"/>
            <a:ext cx="789745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 – Calculus for </a:t>
            </a:r>
            <a:r>
              <a:rPr lang="en-US" sz="2400" b="1" kern="0" dirty="0">
                <a:solidFill>
                  <a:srgbClr val="784658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Fourier Series </a:t>
            </a:r>
            <a:endParaRPr lang="en-US" sz="24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Israa Lewaa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219" y="4967880"/>
            <a:ext cx="3798791" cy="27087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Objective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9481B3-417A-A64B-00FD-8D8C4575406A}"/>
              </a:ext>
            </a:extLst>
          </p:cNvPr>
          <p:cNvSpPr txBox="1"/>
          <p:nvPr/>
        </p:nvSpPr>
        <p:spPr>
          <a:xfrm>
            <a:off x="1420238" y="1704264"/>
            <a:ext cx="8921467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50000"/>
              </a:lnSpc>
              <a:buFontTx/>
              <a:buChar char="-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Revision for som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integration Rules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250000"/>
              </a:lnSpc>
              <a:buFontTx/>
              <a:buChar char="-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of Basic Trigonometric Functions</a:t>
            </a:r>
          </a:p>
          <a:p>
            <a:pPr marL="285750" indent="-285750">
              <a:lnSpc>
                <a:spcPct val="250000"/>
              </a:lnSpc>
              <a:buFontTx/>
              <a:buChar char="-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for other functions with Trigonometric Functions</a:t>
            </a:r>
          </a:p>
          <a:p>
            <a:pPr marL="285750" indent="-285750">
              <a:lnSpc>
                <a:spcPct val="250000"/>
              </a:lnSpc>
              <a:buFontTx/>
              <a:buChar char="-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definite Integration 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250000"/>
              </a:lnSpc>
              <a:buFontTx/>
              <a:buChar char="-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Practice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Basic Rules in Integration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D5B271-04A7-9519-4AB0-6FE8AE6959DE}"/>
              </a:ext>
            </a:extLst>
          </p:cNvPr>
          <p:cNvSpPr txBox="1"/>
          <p:nvPr/>
        </p:nvSpPr>
        <p:spPr>
          <a:xfrm>
            <a:off x="2097148" y="2977509"/>
            <a:ext cx="75928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Revising some main rules in the integration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055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221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2- Rules of Integration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6494B93-8A06-2569-43E1-835E0139A3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1758411"/>
            <a:ext cx="2571750" cy="9620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1B6A7AC-5DCA-DD12-4A35-E2CCD75D7C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3521" y="2911304"/>
            <a:ext cx="4210959" cy="329944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97EC6373-4B53-5FC8-3EA8-C02BE3E6D288}"/>
              </a:ext>
            </a:extLst>
          </p:cNvPr>
          <p:cNvSpPr txBox="1">
            <a:spLocks/>
          </p:cNvSpPr>
          <p:nvPr/>
        </p:nvSpPr>
        <p:spPr>
          <a:xfrm>
            <a:off x="130614" y="144691"/>
            <a:ext cx="9047110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Rules of Integration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E75069F-1201-6921-931D-3212C39CE41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15" name="Graphic 26">
            <a:extLst>
              <a:ext uri="{FF2B5EF4-FFF2-40B4-BE49-F238E27FC236}">
                <a16:creationId xmlns:a16="http://schemas.microsoft.com/office/drawing/2014/main" id="{59663558-E524-EE4F-11AF-5C72877478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E9F09F1-0917-4114-A21E-975B7F927145}"/>
              </a:ext>
            </a:extLst>
          </p:cNvPr>
          <p:cNvSpPr/>
          <p:nvPr/>
        </p:nvSpPr>
        <p:spPr>
          <a:xfrm>
            <a:off x="1359123" y="5984918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D5231AF6-29EE-6640-25BF-BEBF3CA05BEC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50780F03-E8CC-D8BB-E148-54A5FC279F02}"/>
              </a:ext>
            </a:extLst>
          </p:cNvPr>
          <p:cNvSpPr/>
          <p:nvPr/>
        </p:nvSpPr>
        <p:spPr>
          <a:xfrm>
            <a:off x="-105424" y="219682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88DD2B6-3503-BD01-BDD1-12BF90580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1096" y="1973910"/>
            <a:ext cx="5619750" cy="22383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8DD9CC54-5A72-E603-E010-F11C82A367EC}"/>
              </a:ext>
            </a:extLst>
          </p:cNvPr>
          <p:cNvSpPr txBox="1">
            <a:spLocks/>
          </p:cNvSpPr>
          <p:nvPr/>
        </p:nvSpPr>
        <p:spPr>
          <a:xfrm>
            <a:off x="130614" y="144691"/>
            <a:ext cx="9047110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D944D8D-D61A-4361-F58C-F681ADA55D9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14" name="Graphic 26">
            <a:extLst>
              <a:ext uri="{FF2B5EF4-FFF2-40B4-BE49-F238E27FC236}">
                <a16:creationId xmlns:a16="http://schemas.microsoft.com/office/drawing/2014/main" id="{4BD67B61-A397-5468-4691-7B14A824E8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2D951460-2A52-60D8-9EDC-475985198A1E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06AB91E-8BF3-D74F-1899-0E92642B24A1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E76FE64F-908A-BA77-5F93-CBC3AF70EEF7}"/>
              </a:ext>
            </a:extLst>
          </p:cNvPr>
          <p:cNvSpPr/>
          <p:nvPr/>
        </p:nvSpPr>
        <p:spPr>
          <a:xfrm>
            <a:off x="-5354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D24BDB79-E9EA-E84B-32DE-1991954746BA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981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F9C11C8-CA57-0D1D-6904-832F403572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7887" y="2057400"/>
            <a:ext cx="7896225" cy="27432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097C5F2F-B03A-CBFD-1098-3F20B07C3B65}"/>
              </a:ext>
            </a:extLst>
          </p:cNvPr>
          <p:cNvSpPr txBox="1">
            <a:spLocks/>
          </p:cNvSpPr>
          <p:nvPr/>
        </p:nvSpPr>
        <p:spPr>
          <a:xfrm>
            <a:off x="130614" y="144691"/>
            <a:ext cx="9047110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935895D-0D69-F89E-78B5-6C7CA05C1D7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14" name="Graphic 26">
            <a:extLst>
              <a:ext uri="{FF2B5EF4-FFF2-40B4-BE49-F238E27FC236}">
                <a16:creationId xmlns:a16="http://schemas.microsoft.com/office/drawing/2014/main" id="{BDB51A36-A4F1-9515-9116-97FC8633B1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2400" y="6087313"/>
            <a:ext cx="2376110" cy="64861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36F85AD-A37E-0671-8F19-3B2BCC1C0430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0A7860A-E454-9E85-B7C6-E135BE65F55A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03C83742-A640-0E56-B2C5-F090B124383C}"/>
              </a:ext>
            </a:extLst>
          </p:cNvPr>
          <p:cNvSpPr/>
          <p:nvPr/>
        </p:nvSpPr>
        <p:spPr>
          <a:xfrm>
            <a:off x="-111915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3B9749B0-86CA-FB0D-F64F-728E12658C0F}"/>
              </a:ext>
            </a:extLst>
          </p:cNvPr>
          <p:cNvSpPr/>
          <p:nvPr/>
        </p:nvSpPr>
        <p:spPr>
          <a:xfrm>
            <a:off x="12076888" y="215143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85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2915DBF-40C1-F6FC-154D-FBD20D2DC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8460" y="1337137"/>
            <a:ext cx="5619750" cy="484822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4A373FED-96BE-EA7A-0FE7-2CBDF3A86926}"/>
              </a:ext>
            </a:extLst>
          </p:cNvPr>
          <p:cNvSpPr txBox="1">
            <a:spLocks/>
          </p:cNvSpPr>
          <p:nvPr/>
        </p:nvSpPr>
        <p:spPr>
          <a:xfrm>
            <a:off x="130614" y="144691"/>
            <a:ext cx="9047110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729FF2F-7CD2-A6E4-74B9-5BB3552E59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14" name="Graphic 26">
            <a:extLst>
              <a:ext uri="{FF2B5EF4-FFF2-40B4-BE49-F238E27FC236}">
                <a16:creationId xmlns:a16="http://schemas.microsoft.com/office/drawing/2014/main" id="{CAAADFC5-51AE-F4B1-8957-F6EEAFCE3B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2400" y="6110303"/>
            <a:ext cx="2166521" cy="591402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B43D32B0-8D56-4DED-52E5-5F8F4F5A098B}"/>
              </a:ext>
            </a:extLst>
          </p:cNvPr>
          <p:cNvSpPr/>
          <p:nvPr/>
        </p:nvSpPr>
        <p:spPr>
          <a:xfrm>
            <a:off x="1057563" y="5868187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2B3E9D75-E349-C21D-14CE-98A2247D82F5}"/>
              </a:ext>
            </a:extLst>
          </p:cNvPr>
          <p:cNvSpPr/>
          <p:nvPr/>
        </p:nvSpPr>
        <p:spPr>
          <a:xfrm>
            <a:off x="-11191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5C96F309-14EF-B204-5814-AA646C3A279E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Basic Rules in Integration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D5B271-04A7-9519-4AB0-6FE8AE6959DE}"/>
              </a:ext>
            </a:extLst>
          </p:cNvPr>
          <p:cNvSpPr txBox="1"/>
          <p:nvPr/>
        </p:nvSpPr>
        <p:spPr>
          <a:xfrm>
            <a:off x="1920292" y="2746144"/>
            <a:ext cx="75928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 Notes for Trigonometric Functions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397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1309" y="6062126"/>
            <a:ext cx="2376110" cy="648614"/>
          </a:xfrm>
          <a:prstGeom prst="rect">
            <a:avLst/>
          </a:prstGeom>
        </p:spPr>
      </p:pic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24909" y="6540677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Important Notes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0C5CA9-8FAE-C23A-A17B-55C692EE76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34071" y="1293494"/>
            <a:ext cx="7191375" cy="534352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4114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Important Notes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676CC8-4FBB-2F54-A8EF-4F8016D01F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32711" y="2102794"/>
            <a:ext cx="7780430" cy="225519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4732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Practice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D5B271-04A7-9519-4AB0-6FE8AE6959DE}"/>
              </a:ext>
            </a:extLst>
          </p:cNvPr>
          <p:cNvSpPr txBox="1"/>
          <p:nvPr/>
        </p:nvSpPr>
        <p:spPr>
          <a:xfrm>
            <a:off x="1754922" y="2905780"/>
            <a:ext cx="842141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Practice for different ideas in Integration !!!!!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5064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70568-FEFC-556B-6AEE-2560A297709C}"/>
              </a:ext>
            </a:extLst>
          </p:cNvPr>
          <p:cNvSpPr txBox="1"/>
          <p:nvPr/>
        </p:nvSpPr>
        <p:spPr>
          <a:xfrm>
            <a:off x="2227634" y="1867711"/>
            <a:ext cx="7960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Integrate the following function: 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28AAE95-1CFB-4231-A4C7-00F6BE62E8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24364" y="2937287"/>
            <a:ext cx="4341458" cy="141958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5141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6157" y="-94064"/>
            <a:ext cx="1902534" cy="1682719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8" y="220981"/>
            <a:ext cx="9916323" cy="1062874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 Solution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F1571D-167D-1433-A634-BE2C82474D77}"/>
              </a:ext>
            </a:extLst>
          </p:cNvPr>
          <p:cNvPicPr>
            <a:picLocks noChangeAspect="1"/>
          </p:cNvPicPr>
          <p:nvPr/>
        </p:nvPicPr>
        <p:blipFill>
          <a:blip r:embed="rId7">
            <a:grayscl/>
          </a:blip>
          <a:stretch>
            <a:fillRect/>
          </a:stretch>
        </p:blipFill>
        <p:spPr>
          <a:xfrm>
            <a:off x="1850601" y="1623665"/>
            <a:ext cx="6408182" cy="411651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905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2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70568-FEFC-556B-6AEE-2560A297709C}"/>
              </a:ext>
            </a:extLst>
          </p:cNvPr>
          <p:cNvSpPr txBox="1"/>
          <p:nvPr/>
        </p:nvSpPr>
        <p:spPr>
          <a:xfrm>
            <a:off x="2227634" y="1867711"/>
            <a:ext cx="7960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Integrate the following function: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6FBBA7-158F-BE71-0B59-627E70805D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35430" y="2559573"/>
            <a:ext cx="4597449" cy="194507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2721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6157" y="-94064"/>
            <a:ext cx="1902534" cy="1682719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8" y="220981"/>
            <a:ext cx="9916323" cy="1062874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2 Solution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0D9D25-D768-CC25-5312-85EE237F29D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76349" y="1732819"/>
            <a:ext cx="6457139" cy="398147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6391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3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70568-FEFC-556B-6AEE-2560A297709C}"/>
              </a:ext>
            </a:extLst>
          </p:cNvPr>
          <p:cNvSpPr txBox="1"/>
          <p:nvPr/>
        </p:nvSpPr>
        <p:spPr>
          <a:xfrm>
            <a:off x="2227634" y="1867711"/>
            <a:ext cx="7960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Integrate the following function: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0D646DE-25DF-79C7-15F8-FCACBCBD37B9}"/>
              </a:ext>
            </a:extLst>
          </p:cNvPr>
          <p:cNvPicPr>
            <a:picLocks noChangeAspect="1"/>
          </p:cNvPicPr>
          <p:nvPr/>
        </p:nvPicPr>
        <p:blipFill>
          <a:blip r:embed="rId7">
            <a:grayscl/>
          </a:blip>
          <a:stretch>
            <a:fillRect/>
          </a:stretch>
        </p:blipFill>
        <p:spPr>
          <a:xfrm>
            <a:off x="1750978" y="2907825"/>
            <a:ext cx="4854102" cy="1323846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5523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6157" y="-94064"/>
            <a:ext cx="1902534" cy="1682719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8" y="220981"/>
            <a:ext cx="9916323" cy="1062874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3 Solution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606E54-A82F-6447-1B23-68CCB9DE0698}"/>
              </a:ext>
            </a:extLst>
          </p:cNvPr>
          <p:cNvPicPr>
            <a:picLocks noChangeAspect="1"/>
          </p:cNvPicPr>
          <p:nvPr/>
        </p:nvPicPr>
        <p:blipFill>
          <a:blip r:embed="rId7">
            <a:grayscl/>
          </a:blip>
          <a:stretch>
            <a:fillRect/>
          </a:stretch>
        </p:blipFill>
        <p:spPr>
          <a:xfrm>
            <a:off x="2202059" y="1916673"/>
            <a:ext cx="4023643" cy="346033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3744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4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70568-FEFC-556B-6AEE-2560A297709C}"/>
              </a:ext>
            </a:extLst>
          </p:cNvPr>
          <p:cNvSpPr txBox="1"/>
          <p:nvPr/>
        </p:nvSpPr>
        <p:spPr>
          <a:xfrm>
            <a:off x="2227634" y="1867711"/>
            <a:ext cx="7960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Integrate the following function: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CE304B-0CEA-4FDF-F3B0-DDDEA4E2C322}"/>
              </a:ext>
            </a:extLst>
          </p:cNvPr>
          <p:cNvPicPr>
            <a:picLocks noChangeAspect="1"/>
          </p:cNvPicPr>
          <p:nvPr/>
        </p:nvPicPr>
        <p:blipFill>
          <a:blip r:embed="rId7">
            <a:grayscl/>
          </a:blip>
          <a:stretch>
            <a:fillRect/>
          </a:stretch>
        </p:blipFill>
        <p:spPr>
          <a:xfrm>
            <a:off x="2494097" y="2791426"/>
            <a:ext cx="2415600" cy="168125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4362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6157" y="-94064"/>
            <a:ext cx="1902534" cy="1682719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8" y="220981"/>
            <a:ext cx="9916323" cy="1062874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4 Solution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3D5EC5-A2FA-1129-E76A-E53A517EF78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91522" y="2348621"/>
            <a:ext cx="4590525" cy="207746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3630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5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70568-FEFC-556B-6AEE-2560A297709C}"/>
              </a:ext>
            </a:extLst>
          </p:cNvPr>
          <p:cNvSpPr txBox="1"/>
          <p:nvPr/>
        </p:nvSpPr>
        <p:spPr>
          <a:xfrm>
            <a:off x="2227634" y="1867711"/>
            <a:ext cx="7960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Integrate the following function: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97F70C-DEA1-87E5-2305-1F1AF298F1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56343" y="3282576"/>
            <a:ext cx="4261015" cy="1122939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0600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6157" y="-94064"/>
            <a:ext cx="1902534" cy="1682719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8" y="220981"/>
            <a:ext cx="9916323" cy="1062874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5 Solution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52B78FB-7F93-72B3-0AFA-1EF005665DDB}"/>
              </a:ext>
            </a:extLst>
          </p:cNvPr>
          <p:cNvPicPr>
            <a:picLocks noChangeAspect="1"/>
          </p:cNvPicPr>
          <p:nvPr/>
        </p:nvPicPr>
        <p:blipFill>
          <a:blip r:embed="rId7">
            <a:lum/>
          </a:blip>
          <a:stretch>
            <a:fillRect/>
          </a:stretch>
        </p:blipFill>
        <p:spPr>
          <a:xfrm>
            <a:off x="2124364" y="2044367"/>
            <a:ext cx="3877602" cy="3488543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6599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6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70568-FEFC-556B-6AEE-2560A297709C}"/>
              </a:ext>
            </a:extLst>
          </p:cNvPr>
          <p:cNvSpPr txBox="1"/>
          <p:nvPr/>
        </p:nvSpPr>
        <p:spPr>
          <a:xfrm>
            <a:off x="2227634" y="1867711"/>
            <a:ext cx="7960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Integrate the following function: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A5B8EA-25D9-F8A8-75E8-1CD4B8367C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64003" y="2632480"/>
            <a:ext cx="3537052" cy="2242443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9723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6157" y="-94064"/>
            <a:ext cx="1902534" cy="1682719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8" y="220981"/>
            <a:ext cx="9916323" cy="1062874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6 Solution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283389-0335-5179-A9B5-7D8BDC323C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94097" y="2242230"/>
            <a:ext cx="5778839" cy="2388136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1736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7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70568-FEFC-556B-6AEE-2560A297709C}"/>
              </a:ext>
            </a:extLst>
          </p:cNvPr>
          <p:cNvSpPr txBox="1"/>
          <p:nvPr/>
        </p:nvSpPr>
        <p:spPr>
          <a:xfrm>
            <a:off x="2227634" y="1867711"/>
            <a:ext cx="7960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Integrate the following function: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52FF72-2F7C-3A34-3BC6-3FCC8A7AB3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27634" y="3021469"/>
            <a:ext cx="2616740" cy="117897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1947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6157" y="-94064"/>
            <a:ext cx="1902534" cy="1682719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8" y="220981"/>
            <a:ext cx="9916323" cy="1062874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7 Solution</a:t>
            </a:r>
            <a:endParaRPr lang="en-US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7A0DD076-87AB-81D0-30EF-D4495BC0B9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35302" y="2353614"/>
            <a:ext cx="3515932" cy="2150772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3914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8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70568-FEFC-556B-6AEE-2560A297709C}"/>
              </a:ext>
            </a:extLst>
          </p:cNvPr>
          <p:cNvSpPr txBox="1"/>
          <p:nvPr/>
        </p:nvSpPr>
        <p:spPr>
          <a:xfrm>
            <a:off x="2227634" y="1867711"/>
            <a:ext cx="7960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Integrate the following function: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D974DBA-708D-EA2B-1E61-5623BC5022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94097" y="3249590"/>
            <a:ext cx="3488414" cy="1220163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9000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6157" y="-94064"/>
            <a:ext cx="1902534" cy="1682719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8" y="220981"/>
            <a:ext cx="9916323" cy="1062874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8 Solution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034A46-160B-3951-FEF3-703D1AA5EFB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98381" y="1525999"/>
            <a:ext cx="6696075" cy="404812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6229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6157" y="-94064"/>
            <a:ext cx="1902534" cy="1682719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8" y="220981"/>
            <a:ext cx="9916323" cy="1062874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8 Solution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F005B45-F542-5A20-1B6B-FA67D48477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52925" y="1543050"/>
            <a:ext cx="3486150" cy="37719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1173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</a:t>
            </a:r>
            <a:r>
              <a:rPr lang="en-US" dirty="0"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70568-FEFC-556B-6AEE-2560A297709C}"/>
              </a:ext>
            </a:extLst>
          </p:cNvPr>
          <p:cNvSpPr txBox="1"/>
          <p:nvPr/>
        </p:nvSpPr>
        <p:spPr>
          <a:xfrm>
            <a:off x="2227634" y="1867711"/>
            <a:ext cx="7960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Integrate the following function: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E8E26D-28D5-0DFB-E9F0-EEB16FB413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62375" y="2843822"/>
            <a:ext cx="4005813" cy="114451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8967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6157" y="-94064"/>
            <a:ext cx="1902534" cy="1682719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8" y="220981"/>
            <a:ext cx="9916323" cy="1062874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  <a:r>
              <a:rPr lang="en-US" dirty="0"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Solution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D33EB8-A31C-13E7-E225-297D7265AE33}"/>
              </a:ext>
            </a:extLst>
          </p:cNvPr>
          <p:cNvPicPr>
            <a:picLocks noChangeAspect="1"/>
          </p:cNvPicPr>
          <p:nvPr/>
        </p:nvPicPr>
        <p:blipFill>
          <a:blip r:embed="rId7">
            <a:grayscl/>
          </a:blip>
          <a:stretch>
            <a:fillRect/>
          </a:stretch>
        </p:blipFill>
        <p:spPr>
          <a:xfrm>
            <a:off x="1822888" y="2242230"/>
            <a:ext cx="7393342" cy="2650783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8505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6157" y="-94064"/>
            <a:ext cx="1902534" cy="1682719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8" y="220981"/>
            <a:ext cx="9916323" cy="1062874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  <a:r>
              <a:rPr lang="en-US" dirty="0"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Solution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33445A5-C602-FF04-46A1-4A87DA173556}"/>
              </a:ext>
            </a:extLst>
          </p:cNvPr>
          <p:cNvPicPr>
            <a:picLocks noChangeAspect="1"/>
          </p:cNvPicPr>
          <p:nvPr/>
        </p:nvPicPr>
        <p:blipFill>
          <a:blip r:embed="rId7">
            <a:grayscl/>
          </a:blip>
          <a:stretch>
            <a:fillRect/>
          </a:stretch>
        </p:blipFill>
        <p:spPr>
          <a:xfrm>
            <a:off x="2899231" y="2032122"/>
            <a:ext cx="5524922" cy="295607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7564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10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F70568-FEFC-556B-6AEE-2560A297709C}"/>
              </a:ext>
            </a:extLst>
          </p:cNvPr>
          <p:cNvSpPr txBox="1"/>
          <p:nvPr/>
        </p:nvSpPr>
        <p:spPr>
          <a:xfrm>
            <a:off x="2227634" y="1867711"/>
            <a:ext cx="7960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Integrate the following function: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A8CF6D3-4F12-F156-8065-41FED36AD5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5498" y="3091154"/>
            <a:ext cx="3235675" cy="95624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8149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7CB423B-6939-C128-9FB5-E0EA203400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0337" y="1573254"/>
            <a:ext cx="7334250" cy="40671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D62CC052-AAA6-0673-A2A5-65F476704432}"/>
              </a:ext>
            </a:extLst>
          </p:cNvPr>
          <p:cNvSpPr txBox="1">
            <a:spLocks/>
          </p:cNvSpPr>
          <p:nvPr/>
        </p:nvSpPr>
        <p:spPr>
          <a:xfrm>
            <a:off x="188258" y="220981"/>
            <a:ext cx="9451853" cy="969850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10 Solution</a:t>
            </a:r>
            <a:endParaRPr lang="en-US" dirty="0"/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85F59688-FED2-3BA1-4B82-1F20228B58E6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62B6F47-5A11-12FE-889D-D24C0B0816DE}"/>
              </a:ext>
            </a:extLst>
          </p:cNvPr>
          <p:cNvSpPr/>
          <p:nvPr/>
        </p:nvSpPr>
        <p:spPr>
          <a:xfrm>
            <a:off x="-105436" y="2245466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7A477305-AE93-2F87-F9E6-6C9C553E98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143174"/>
            <a:ext cx="2060371" cy="56242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A3F6BF7-FB68-DB2D-096F-09C8B2FB0E44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8A974C86-1B17-48DD-D395-87FF52563AEA}"/>
              </a:ext>
            </a:extLst>
          </p:cNvPr>
          <p:cNvSpPr/>
          <p:nvPr/>
        </p:nvSpPr>
        <p:spPr>
          <a:xfrm>
            <a:off x="1057563" y="5955736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CE7ED02-38D3-B6FB-0C28-137A712B75D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92210" y="-36260"/>
            <a:ext cx="1540990" cy="1362947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04F62177-B706-640A-3CBA-892E9581BE05}"/>
              </a:ext>
            </a:extLst>
          </p:cNvPr>
          <p:cNvSpPr/>
          <p:nvPr/>
        </p:nvSpPr>
        <p:spPr>
          <a:xfrm>
            <a:off x="3888712" y="1573252"/>
            <a:ext cx="1303941" cy="48665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63A8F91-3871-6303-B410-77E74C01CB93}"/>
              </a:ext>
            </a:extLst>
          </p:cNvPr>
          <p:cNvSpPr/>
          <p:nvPr/>
        </p:nvSpPr>
        <p:spPr>
          <a:xfrm>
            <a:off x="3610243" y="1352440"/>
            <a:ext cx="1303941" cy="6170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321AF48-E4D9-11B4-64FE-78566E48D14A}"/>
              </a:ext>
            </a:extLst>
          </p:cNvPr>
          <p:cNvSpPr/>
          <p:nvPr/>
        </p:nvSpPr>
        <p:spPr>
          <a:xfrm>
            <a:off x="1990337" y="1475729"/>
            <a:ext cx="6450278" cy="4133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7481FE5-D8FA-EB86-92B4-58ABDE83887E}"/>
              </a:ext>
            </a:extLst>
          </p:cNvPr>
          <p:cNvSpPr/>
          <p:nvPr/>
        </p:nvSpPr>
        <p:spPr>
          <a:xfrm>
            <a:off x="4914184" y="1657978"/>
            <a:ext cx="3616867" cy="231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7FF811E-CA8A-B9D6-6EBA-1FBD0E84A999}"/>
              </a:ext>
            </a:extLst>
          </p:cNvPr>
          <p:cNvSpPr/>
          <p:nvPr/>
        </p:nvSpPr>
        <p:spPr>
          <a:xfrm>
            <a:off x="2100105" y="1475729"/>
            <a:ext cx="1657979" cy="4133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31926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7917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 1 - Definite Integration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0377" y="2053246"/>
            <a:ext cx="2630472" cy="111380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49952C77-4FCB-5E99-5372-395B511D9EEA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11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57AB7C-E0A1-F2B2-E408-9C75BB752575}"/>
              </a:ext>
            </a:extLst>
          </p:cNvPr>
          <p:cNvSpPr txBox="1"/>
          <p:nvPr/>
        </p:nvSpPr>
        <p:spPr>
          <a:xfrm>
            <a:off x="840603" y="1404046"/>
            <a:ext cx="62500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/>
              <a:t>Integrate the following function: </a:t>
            </a: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6345D611-DD30-F4F4-4A7F-D8F8B2619491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8DFBA5F9-6CA2-D6C5-EBE5-8AA6744B51EE}"/>
              </a:ext>
            </a:extLst>
          </p:cNvPr>
          <p:cNvSpPr/>
          <p:nvPr/>
        </p:nvSpPr>
        <p:spPr>
          <a:xfrm>
            <a:off x="-9653" y="2182614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Graphic 26">
            <a:extLst>
              <a:ext uri="{FF2B5EF4-FFF2-40B4-BE49-F238E27FC236}">
                <a16:creationId xmlns:a16="http://schemas.microsoft.com/office/drawing/2014/main" id="{333208EF-8BBC-326E-4C96-DF131C6F68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29011"/>
            <a:ext cx="2060371" cy="676589"/>
          </a:xfrm>
          <a:prstGeom prst="rect">
            <a:avLst/>
          </a:prstGeom>
        </p:spPr>
      </p:pic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DAD3C502-4F96-7039-09E4-5963957364BB}"/>
              </a:ext>
            </a:extLst>
          </p:cNvPr>
          <p:cNvSpPr/>
          <p:nvPr/>
        </p:nvSpPr>
        <p:spPr>
          <a:xfrm>
            <a:off x="2791838" y="6403208"/>
            <a:ext cx="9242245" cy="102321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6528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 Solution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3793" y="1603836"/>
            <a:ext cx="5886450" cy="4314825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F36A07-A9AD-851B-0003-BA26557E64D2}"/>
              </a:ext>
            </a:extLst>
          </p:cNvPr>
          <p:cNvSpPr txBox="1">
            <a:spLocks/>
          </p:cNvSpPr>
          <p:nvPr/>
        </p:nvSpPr>
        <p:spPr>
          <a:xfrm>
            <a:off x="188258" y="220981"/>
            <a:ext cx="9916323" cy="1062874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11 Solution</a:t>
            </a:r>
            <a:endParaRPr lang="en-US" dirty="0"/>
          </a:p>
        </p:txBody>
      </p:sp>
      <p:pic>
        <p:nvPicPr>
          <p:cNvPr id="13" name="Graphic 26">
            <a:extLst>
              <a:ext uri="{FF2B5EF4-FFF2-40B4-BE49-F238E27FC236}">
                <a16:creationId xmlns:a16="http://schemas.microsoft.com/office/drawing/2014/main" id="{8215F8EF-952B-2207-1034-4A1A092F2D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29011"/>
            <a:ext cx="2060371" cy="67658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BA4A85F-5E4E-6789-01FE-9AE132C94FE1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10B82DF6-DA67-D053-B358-3293AA0E86A9}"/>
              </a:ext>
            </a:extLst>
          </p:cNvPr>
          <p:cNvSpPr/>
          <p:nvPr/>
        </p:nvSpPr>
        <p:spPr>
          <a:xfrm>
            <a:off x="1407760" y="5868186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997DEFA-DB6E-5365-BD63-6BFE2DED27E4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16B374B1-84E5-8F78-040B-7892FFABB49F}"/>
              </a:ext>
            </a:extLst>
          </p:cNvPr>
          <p:cNvSpPr/>
          <p:nvPr/>
        </p:nvSpPr>
        <p:spPr>
          <a:xfrm>
            <a:off x="-124888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9569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2031879"/>
            <a:ext cx="3581400" cy="1152525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B8DD2281-13FE-0ACD-7EB4-FFFB1F0CE35C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12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F02BB0-179F-AC0D-A34C-10D253DBCF96}"/>
              </a:ext>
            </a:extLst>
          </p:cNvPr>
          <p:cNvSpPr txBox="1"/>
          <p:nvPr/>
        </p:nvSpPr>
        <p:spPr>
          <a:xfrm>
            <a:off x="881815" y="1400916"/>
            <a:ext cx="622570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/>
              <a:t>Integrate the following function: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CF7A6928-6CA2-9E88-F8DA-8D79AF2194F4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AA7B2241-8974-3404-4053-BF6551D0DE66}"/>
              </a:ext>
            </a:extLst>
          </p:cNvPr>
          <p:cNvSpPr/>
          <p:nvPr/>
        </p:nvSpPr>
        <p:spPr>
          <a:xfrm>
            <a:off x="-115159" y="213846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Graphic 26">
            <a:extLst>
              <a:ext uri="{FF2B5EF4-FFF2-40B4-BE49-F238E27FC236}">
                <a16:creationId xmlns:a16="http://schemas.microsoft.com/office/drawing/2014/main" id="{61077CFA-0CEC-7B26-49F1-25036E01B1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8" y="6029011"/>
            <a:ext cx="1901380" cy="624379"/>
          </a:xfrm>
          <a:prstGeom prst="rect">
            <a:avLst/>
          </a:prstGeom>
        </p:spPr>
      </p:pic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26455E0D-3B6B-DB69-C33A-7CD40DC7B7DC}"/>
              </a:ext>
            </a:extLst>
          </p:cNvPr>
          <p:cNvSpPr/>
          <p:nvPr/>
        </p:nvSpPr>
        <p:spPr>
          <a:xfrm>
            <a:off x="1631495" y="5877915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511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1322849"/>
            <a:ext cx="3771900" cy="48768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EC080BB3-2D56-88C4-AAAB-172BEA1DA05B}"/>
              </a:ext>
            </a:extLst>
          </p:cNvPr>
          <p:cNvSpPr txBox="1">
            <a:spLocks/>
          </p:cNvSpPr>
          <p:nvPr/>
        </p:nvSpPr>
        <p:spPr>
          <a:xfrm>
            <a:off x="188258" y="220981"/>
            <a:ext cx="9916323" cy="1062874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12 Solution</a:t>
            </a:r>
            <a:endParaRPr lang="en-US" dirty="0"/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B09ED2DB-879A-0298-AD55-149034DBCEB6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15F018F4-A320-39A0-1D29-2DFF634066F5}"/>
              </a:ext>
            </a:extLst>
          </p:cNvPr>
          <p:cNvSpPr/>
          <p:nvPr/>
        </p:nvSpPr>
        <p:spPr>
          <a:xfrm>
            <a:off x="-85977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4D82E3C8-4ED2-F84B-95F9-F54E436BAF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02956" y="5944687"/>
            <a:ext cx="2060371" cy="67658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2895F35-A5ED-DAF1-54FF-2F633442F207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0D9CD38A-E9CB-7F56-1114-846FCA49851A}"/>
              </a:ext>
            </a:extLst>
          </p:cNvPr>
          <p:cNvSpPr/>
          <p:nvPr/>
        </p:nvSpPr>
        <p:spPr>
          <a:xfrm>
            <a:off x="2494097" y="5994646"/>
            <a:ext cx="9715084" cy="76501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22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3570" y="1878012"/>
            <a:ext cx="3714750" cy="866775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1DCBD2A1-F0C2-E18F-4771-15BB373E786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</a:t>
            </a:r>
            <a:r>
              <a:rPr lang="en-US" dirty="0">
                <a:latin typeface="Tajawal Medium" panose="00000600000000000000" pitchFamily="2" charset="-78"/>
                <a:cs typeface="Tajawal Medium" panose="00000600000000000000" pitchFamily="2" charset="-78"/>
              </a:rPr>
              <a:t>13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6198B01-DD8C-079D-ABAF-7203869BCB76}"/>
              </a:ext>
            </a:extLst>
          </p:cNvPr>
          <p:cNvSpPr txBox="1"/>
          <p:nvPr/>
        </p:nvSpPr>
        <p:spPr>
          <a:xfrm>
            <a:off x="1478604" y="1280843"/>
            <a:ext cx="91634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/>
              <a:t>Integrate the following function: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3A9E5326-3EC9-5754-33CB-F36F5F1AD295}"/>
              </a:ext>
            </a:extLst>
          </p:cNvPr>
          <p:cNvSpPr/>
          <p:nvPr/>
        </p:nvSpPr>
        <p:spPr>
          <a:xfrm>
            <a:off x="12076888" y="212225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86D6FF23-5F05-D9AC-8BD4-3E9260AED570}"/>
              </a:ext>
            </a:extLst>
          </p:cNvPr>
          <p:cNvSpPr/>
          <p:nvPr/>
        </p:nvSpPr>
        <p:spPr>
          <a:xfrm>
            <a:off x="-115159" y="209955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Graphic 26">
            <a:extLst>
              <a:ext uri="{FF2B5EF4-FFF2-40B4-BE49-F238E27FC236}">
                <a16:creationId xmlns:a16="http://schemas.microsoft.com/office/drawing/2014/main" id="{001E516D-1276-40B4-BD4F-C38DAFCA4E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29011"/>
            <a:ext cx="2060371" cy="676589"/>
          </a:xfrm>
          <a:prstGeom prst="rect">
            <a:avLst/>
          </a:prstGeom>
        </p:spPr>
      </p:pic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1385195D-C515-52DF-5377-0CA5469A462B}"/>
              </a:ext>
            </a:extLst>
          </p:cNvPr>
          <p:cNvSpPr/>
          <p:nvPr/>
        </p:nvSpPr>
        <p:spPr>
          <a:xfrm>
            <a:off x="1339667" y="5887641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38713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2397" y="1415344"/>
            <a:ext cx="4238625" cy="45339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6D998351-4812-DFAA-C73B-AD40DCF14096}"/>
              </a:ext>
            </a:extLst>
          </p:cNvPr>
          <p:cNvSpPr txBox="1">
            <a:spLocks/>
          </p:cNvSpPr>
          <p:nvPr/>
        </p:nvSpPr>
        <p:spPr>
          <a:xfrm>
            <a:off x="188258" y="220981"/>
            <a:ext cx="9916323" cy="1062874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13 Solution</a:t>
            </a:r>
            <a:endParaRPr lang="en-US" dirty="0"/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D33ADD8C-F40F-63EF-49ED-9132072D3E36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14E5974-4F5F-A9CE-C87A-606BE01CD8E7}"/>
              </a:ext>
            </a:extLst>
          </p:cNvPr>
          <p:cNvSpPr/>
          <p:nvPr/>
        </p:nvSpPr>
        <p:spPr>
          <a:xfrm>
            <a:off x="-115156" y="222601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E21EC80C-5551-5C58-D8E9-6DD0ADA3F3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29011"/>
            <a:ext cx="2060371" cy="67658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4B84CC0-051D-6985-7199-ADCF5FA789EB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72FE701-F1ED-6D47-C69B-3FB3DCFFDAB7}"/>
              </a:ext>
            </a:extLst>
          </p:cNvPr>
          <p:cNvSpPr/>
          <p:nvPr/>
        </p:nvSpPr>
        <p:spPr>
          <a:xfrm>
            <a:off x="1505036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2826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</a:t>
            </a:r>
            <a:r>
              <a:rPr lang="en-US" dirty="0">
                <a:latin typeface="Tajawal Medium" panose="00000600000000000000" pitchFamily="2" charset="-78"/>
                <a:cs typeface="Tajawal Medium" panose="00000600000000000000" pitchFamily="2" charset="-78"/>
              </a:rPr>
              <a:t>mmary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162638D-8EAB-F2C2-687E-5DC4930DF68B}"/>
              </a:ext>
            </a:extLst>
          </p:cNvPr>
          <p:cNvSpPr txBox="1"/>
          <p:nvPr/>
        </p:nvSpPr>
        <p:spPr>
          <a:xfrm>
            <a:off x="1420238" y="1704264"/>
            <a:ext cx="8921467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50000"/>
              </a:lnSpc>
              <a:buFontTx/>
              <a:buChar char="-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Revision for som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integration Rules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250000"/>
              </a:lnSpc>
              <a:buFontTx/>
              <a:buChar char="-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of Basic Trigonometric Functions</a:t>
            </a:r>
          </a:p>
          <a:p>
            <a:pPr marL="285750" indent="-285750">
              <a:lnSpc>
                <a:spcPct val="250000"/>
              </a:lnSpc>
              <a:buFontTx/>
              <a:buChar char="-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for other functions with Trigonometric Functions</a:t>
            </a:r>
          </a:p>
          <a:p>
            <a:pPr marL="285750" indent="-285750">
              <a:lnSpc>
                <a:spcPct val="250000"/>
              </a:lnSpc>
              <a:buFontTx/>
              <a:buChar char="-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Definite Integration 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250000"/>
              </a:lnSpc>
              <a:buFontTx/>
              <a:buChar char="-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Practice</a:t>
            </a: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2660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3710</TotalTime>
  <Words>742</Words>
  <Application>Microsoft Office PowerPoint</Application>
  <PresentationFormat>Widescreen</PresentationFormat>
  <Paragraphs>258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Israa.Lewaa</cp:lastModifiedBy>
  <cp:revision>190</cp:revision>
  <dcterms:created xsi:type="dcterms:W3CDTF">2021-08-03T13:03:26Z</dcterms:created>
  <dcterms:modified xsi:type="dcterms:W3CDTF">2023-07-16T20:20:23Z</dcterms:modified>
</cp:coreProperties>
</file>