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17"/>
  </p:notesMasterIdLst>
  <p:sldIdLst>
    <p:sldId id="480" r:id="rId5"/>
    <p:sldId id="303" r:id="rId6"/>
    <p:sldId id="522" r:id="rId7"/>
    <p:sldId id="511" r:id="rId8"/>
    <p:sldId id="523" r:id="rId9"/>
    <p:sldId id="529" r:id="rId10"/>
    <p:sldId id="532" r:id="rId11"/>
    <p:sldId id="533" r:id="rId12"/>
    <p:sldId id="524" r:id="rId13"/>
    <p:sldId id="531" r:id="rId14"/>
    <p:sldId id="525" r:id="rId15"/>
    <p:sldId id="349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522"/>
            <p14:sldId id="511"/>
            <p14:sldId id="523"/>
            <p14:sldId id="529"/>
            <p14:sldId id="532"/>
            <p14:sldId id="533"/>
            <p14:sldId id="524"/>
            <p14:sldId id="531"/>
            <p14:sldId id="525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BE8C1"/>
    <a:srgbClr val="F58221"/>
    <a:srgbClr val="CCECFF"/>
    <a:srgbClr val="FFE2C5"/>
    <a:srgbClr val="FFD7AF"/>
    <a:srgbClr val="FAE3B4"/>
    <a:srgbClr val="FAC748"/>
    <a:srgbClr val="00AEEF"/>
    <a:srgbClr val="FFD200"/>
    <a:srgbClr val="203E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15" autoAdjust="0"/>
    <p:restoredTop sz="94660"/>
  </p:normalViewPr>
  <p:slideViewPr>
    <p:cSldViewPr snapToGrid="0">
      <p:cViewPr varScale="1">
        <p:scale>
          <a:sx n="66" d="100"/>
          <a:sy n="66" d="100"/>
        </p:scale>
        <p:origin x="79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12/4/2025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12/4/2025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5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1.png"/><Relationship Id="rId4" Type="http://schemas.openxmlformats.org/officeDocument/2006/relationships/image" Target="../media/image1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Weam </a:t>
            </a:r>
            <a:r>
              <a:rPr lang="en-US" sz="2000" dirty="0" err="1">
                <a:latin typeface="Alexandria" charset="0"/>
                <a:cs typeface="Alexandria" charset="0"/>
              </a:rPr>
              <a:t>Nasan</a:t>
            </a:r>
            <a:r>
              <a:rPr lang="en-US" sz="2000" dirty="0">
                <a:latin typeface="Alexandria" charset="0"/>
                <a:cs typeface="Alexandria" charset="0"/>
              </a:rPr>
              <a:t> Agha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184731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US" sz="4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40362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Panel Discussion </a:t>
            </a:r>
            <a:r>
              <a:rPr lang="ar-SY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404950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REA619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Property and Facilities Management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598881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Real Estate Management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70224" y="4022315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Panel Discussion </a:t>
            </a:r>
            <a:r>
              <a:rPr lang="ar-SY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8</a:t>
            </a:r>
            <a:endParaRPr lang="en-US" sz="28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370224" y="4802552"/>
            <a:ext cx="39555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REA619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Property and Facilities Management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Weam </a:t>
            </a:r>
            <a:r>
              <a:rPr lang="en-US" sz="2800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Nasan</a:t>
            </a:r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Agha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A38A7D-3F99-BF5F-68EE-BF620B7F0A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15B6D905-B212-6444-8EB5-C8B8A7DCB6F4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0CF39FE-AC34-A8E4-A4CB-6A2F638918D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7BCF3B9-81B1-8F5E-C8CD-8D0820CD62F7}"/>
              </a:ext>
            </a:extLst>
          </p:cNvPr>
          <p:cNvSpPr txBox="1"/>
          <p:nvPr/>
        </p:nvSpPr>
        <p:spPr>
          <a:xfrm>
            <a:off x="211810" y="1155869"/>
            <a:ext cx="11799759" cy="5447645"/>
          </a:xfrm>
          <a:prstGeom prst="rect">
            <a:avLst/>
          </a:prstGeom>
          <a:solidFill>
            <a:srgbClr val="CCECFF"/>
          </a:solidFill>
        </p:spPr>
        <p:txBody>
          <a:bodyPr wrap="square">
            <a:spAutoFit/>
          </a:bodyPr>
          <a:lstStyle/>
          <a:p>
            <a:pPr lvl="0" algn="r" rtl="1">
              <a:spcBef>
                <a:spcPts val="600"/>
              </a:spcBef>
              <a:spcAft>
                <a:spcPts val="600"/>
              </a:spcAft>
            </a:pPr>
            <a:r>
              <a:rPr lang="ar-SY" sz="2400" b="1" dirty="0">
                <a:solidFill>
                  <a:srgbClr val="C00000"/>
                </a:solidFill>
                <a:latin typeface="Alexandria"/>
              </a:rPr>
              <a:t>الحالة (1): الكفاءات الستة لمدير المرافق</a:t>
            </a:r>
          </a:p>
          <a:p>
            <a:pPr lvl="0" algn="r" rtl="1">
              <a:spcBef>
                <a:spcPts val="600"/>
              </a:spcBef>
              <a:spcAft>
                <a:spcPts val="600"/>
              </a:spcAft>
            </a:pPr>
            <a:r>
              <a:rPr lang="ar-SY" sz="2400" b="1" dirty="0">
                <a:latin typeface="Alexandria"/>
              </a:rPr>
              <a:t>شركة تقنية ناشئة كبرى (800 موظف) عيّنت مهندساً (خبرة 18 سنة في التصميم) مديراً للمرافق في مقرها الجديد (برج 34 دور – افتتح 2023).</a:t>
            </a:r>
          </a:p>
          <a:p>
            <a:pPr lvl="0" algn="r" rtl="1">
              <a:spcBef>
                <a:spcPts val="600"/>
              </a:spcBef>
              <a:spcAft>
                <a:spcPts val="600"/>
              </a:spcAft>
            </a:pPr>
            <a:r>
              <a:rPr lang="ar-SY" sz="2400" b="1" dirty="0">
                <a:latin typeface="Alexandria"/>
              </a:rPr>
              <a:t>بعد 14 شهراً فقط:</a:t>
            </a:r>
          </a:p>
          <a:p>
            <a:pPr lvl="0" algn="r" rtl="1"/>
            <a:r>
              <a:rPr lang="ar-SY" sz="2400" b="1" dirty="0">
                <a:latin typeface="Alexandria"/>
              </a:rPr>
              <a:t>ارتفعت تكلفة الكهرباء 41%</a:t>
            </a:r>
          </a:p>
          <a:p>
            <a:pPr lvl="0" algn="r" rtl="1"/>
            <a:r>
              <a:rPr lang="ar-SY" sz="2400" b="1" dirty="0">
                <a:latin typeface="Alexandria"/>
              </a:rPr>
              <a:t>شكاوى الموظفين من درجات الحرارة 178 شكوى/شهر</a:t>
            </a:r>
          </a:p>
          <a:p>
            <a:pPr lvl="0" algn="r" rtl="1"/>
            <a:r>
              <a:rPr lang="ar-SY" sz="2400" b="1" dirty="0">
                <a:latin typeface="Alexandria"/>
              </a:rPr>
              <a:t>استقال 3 فنيين رئيسيين</a:t>
            </a:r>
          </a:p>
          <a:p>
            <a:pPr lvl="0" algn="r" rtl="1"/>
            <a:r>
              <a:rPr lang="ar-SY" sz="2400" b="1" dirty="0">
                <a:latin typeface="Alexandria"/>
              </a:rPr>
              <a:t>هدد المالك بفسخ عقد الإيجار لأن المبنى "غير صالح للعمل".</a:t>
            </a:r>
          </a:p>
          <a:p>
            <a:pPr lvl="0" algn="r" rtl="1">
              <a:spcBef>
                <a:spcPts val="600"/>
              </a:spcBef>
              <a:spcAft>
                <a:spcPts val="600"/>
              </a:spcAft>
            </a:pPr>
            <a:r>
              <a:rPr lang="ar-SY" sz="2400" b="1" u="sng" dirty="0">
                <a:solidFill>
                  <a:srgbClr val="0070C0"/>
                </a:solidFill>
                <a:latin typeface="Alexandria"/>
              </a:rPr>
              <a:t>أسئلة النقاش</a:t>
            </a:r>
          </a:p>
          <a:p>
            <a:pPr marL="457200" lvl="0" indent="-457200" algn="r" rtl="1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ar-SY" sz="2400" b="1" dirty="0">
                <a:latin typeface="Alexandria"/>
              </a:rPr>
              <a:t>هل كان التعيين خطأ؟ ولماذا؟</a:t>
            </a:r>
          </a:p>
          <a:p>
            <a:pPr marL="457200" lvl="0" indent="-457200" algn="r" rtl="1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ar-SY" sz="2400" b="1" dirty="0">
                <a:latin typeface="Alexandria"/>
              </a:rPr>
              <a:t>أي من الكفاءات الستة كانت مفقودة لدى هذا المدير؟ رتبهم من الأكثر تأثيراً إلى الأقل.</a:t>
            </a:r>
          </a:p>
          <a:p>
            <a:pPr marL="457200" lvl="0" indent="-457200" algn="r" rtl="1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ar-SY" sz="2400" b="1" dirty="0">
                <a:latin typeface="Alexandria"/>
              </a:rPr>
              <a:t>لو كنت مكان مجلس الإدارة، هل كنت ستتركه في منصبه أم تغيّره؟ وكيف تحل المشكلة فوراً</a:t>
            </a:r>
          </a:p>
        </p:txBody>
      </p:sp>
    </p:spTree>
    <p:extLst>
      <p:ext uri="{BB962C8B-B14F-4D97-AF65-F5344CB8AC3E}">
        <p14:creationId xmlns:p14="http://schemas.microsoft.com/office/powerpoint/2010/main" val="2904307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FF6D02-13E7-4767-F7F7-CE1D08D4C8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E4C030F4-E9C4-A8E4-2A49-5DFAB245AAB9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E3EA2C7-96BE-487C-A128-54F2D017BB9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C11B8EB-55FA-71BA-CC4F-16A9A9D9B11C}"/>
              </a:ext>
            </a:extLst>
          </p:cNvPr>
          <p:cNvSpPr txBox="1"/>
          <p:nvPr/>
        </p:nvSpPr>
        <p:spPr>
          <a:xfrm>
            <a:off x="873071" y="1155869"/>
            <a:ext cx="10848814" cy="157812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r" rtl="1">
              <a:spcBef>
                <a:spcPts val="600"/>
              </a:spcBef>
              <a:spcAft>
                <a:spcPts val="600"/>
              </a:spcAft>
            </a:pPr>
            <a:r>
              <a:rPr lang="ar-SY" sz="2400" b="1" dirty="0">
                <a:solidFill>
                  <a:srgbClr val="C00000"/>
                </a:solidFill>
                <a:latin typeface="Alexandria"/>
              </a:rPr>
              <a:t>الحالة (1): الكفاءات الستة لمدير المرافق</a:t>
            </a:r>
          </a:p>
          <a:p>
            <a:pPr marL="457200" indent="-457200" algn="r" rtl="1">
              <a:lnSpc>
                <a:spcPct val="150000"/>
              </a:lnSpc>
              <a:buAutoNum type="arabicPeriod"/>
            </a:pPr>
            <a:r>
              <a:rPr lang="ar-SY" sz="2400" b="1" dirty="0"/>
              <a:t>المدير يملك فقط الكفاءة الثانية (إدارة المباني) بقوة، لكنه يفتقد ٤ و٥ و٦ تماماً (الإدارة التنظيمية، إدارة التغيير، الموارد البشرية)، وجزئياً </a:t>
            </a:r>
            <a:r>
              <a:rPr lang="en-US" sz="2400" b="1" dirty="0"/>
              <a:t>1</a:t>
            </a:r>
            <a:r>
              <a:rPr lang="ar-SY" sz="2400" b="1" dirty="0"/>
              <a:t> و</a:t>
            </a:r>
            <a:r>
              <a:rPr lang="en-US" sz="2400" b="1" dirty="0"/>
              <a:t>3</a:t>
            </a:r>
            <a:r>
              <a:rPr lang="ar-SY" sz="2400" b="1" dirty="0"/>
              <a:t> ( إدارة العقار ، الإدارة المالية).</a:t>
            </a:r>
          </a:p>
        </p:txBody>
      </p:sp>
    </p:spTree>
    <p:extLst>
      <p:ext uri="{BB962C8B-B14F-4D97-AF65-F5344CB8AC3E}">
        <p14:creationId xmlns:p14="http://schemas.microsoft.com/office/powerpoint/2010/main" val="1711817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E86B3B-DB71-1C97-2A60-48411022E7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49DA5B3-FBC9-5207-A44D-C8280144CD60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00E5441-2622-6EC7-A0DE-2D9CE2F4F8F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FE2976E-FBE2-0062-1666-278A8A446BFB}"/>
              </a:ext>
            </a:extLst>
          </p:cNvPr>
          <p:cNvSpPr txBox="1"/>
          <p:nvPr/>
        </p:nvSpPr>
        <p:spPr>
          <a:xfrm>
            <a:off x="211810" y="948690"/>
            <a:ext cx="11799759" cy="4493538"/>
          </a:xfrm>
          <a:prstGeom prst="rect">
            <a:avLst/>
          </a:prstGeom>
          <a:solidFill>
            <a:srgbClr val="CCECFF"/>
          </a:solidFill>
        </p:spPr>
        <p:txBody>
          <a:bodyPr wrap="square">
            <a:spAutoFit/>
          </a:bodyPr>
          <a:lstStyle/>
          <a:p>
            <a:pPr algn="r" rtl="1">
              <a:spcBef>
                <a:spcPts val="600"/>
              </a:spcBef>
              <a:spcAft>
                <a:spcPts val="600"/>
              </a:spcAft>
            </a:pPr>
            <a:r>
              <a:rPr lang="ar-SY" sz="2400" b="1" dirty="0">
                <a:solidFill>
                  <a:srgbClr val="C00000"/>
                </a:solidFill>
                <a:latin typeface="Alexandria"/>
              </a:rPr>
              <a:t>الحالة (</a:t>
            </a:r>
            <a:r>
              <a:rPr lang="en-US" sz="2400" b="1" dirty="0">
                <a:solidFill>
                  <a:srgbClr val="C00000"/>
                </a:solidFill>
                <a:latin typeface="Alexandria"/>
              </a:rPr>
              <a:t>2</a:t>
            </a:r>
            <a:r>
              <a:rPr lang="ar-SY" sz="2400" b="1" dirty="0">
                <a:solidFill>
                  <a:srgbClr val="C00000"/>
                </a:solidFill>
                <a:latin typeface="Alexandria"/>
              </a:rPr>
              <a:t>):  دليل المرافق</a:t>
            </a:r>
          </a:p>
          <a:p>
            <a:pPr algn="r" rtl="1">
              <a:spcBef>
                <a:spcPts val="600"/>
              </a:spcBef>
              <a:spcAft>
                <a:spcPts val="600"/>
              </a:spcAft>
            </a:pPr>
            <a:r>
              <a:rPr lang="ar-SY" sz="2400" b="1" dirty="0">
                <a:latin typeface="Alexandria"/>
              </a:rPr>
              <a:t>مستشفى خاص كبير (تسليم 2018 – 620 سرير).</a:t>
            </a:r>
          </a:p>
          <a:p>
            <a:pPr algn="r" rtl="1">
              <a:spcBef>
                <a:spcPts val="600"/>
              </a:spcBef>
              <a:spcAft>
                <a:spcPts val="600"/>
              </a:spcAft>
            </a:pPr>
            <a:r>
              <a:rPr lang="ar-SY" sz="2400" b="1" dirty="0">
                <a:latin typeface="Alexandria"/>
              </a:rPr>
              <a:t>المقاول سلم المبنى بدون دليل مرافق رقمي كامل، فقط "كرتونة أوراق + </a:t>
            </a:r>
            <a:r>
              <a:rPr lang="en-US" sz="2400" b="1" dirty="0">
                <a:latin typeface="Alexandria"/>
              </a:rPr>
              <a:t> CD </a:t>
            </a:r>
            <a:r>
              <a:rPr lang="ar-SY" sz="2400" b="1" dirty="0">
                <a:latin typeface="Alexandria"/>
              </a:rPr>
              <a:t>قديم".</a:t>
            </a:r>
          </a:p>
          <a:p>
            <a:pPr algn="r" rtl="1">
              <a:spcBef>
                <a:spcPts val="600"/>
              </a:spcBef>
              <a:spcAft>
                <a:spcPts val="600"/>
              </a:spcAft>
            </a:pPr>
            <a:r>
              <a:rPr lang="ar-SY" sz="2400" b="1" dirty="0">
                <a:latin typeface="Alexandria"/>
              </a:rPr>
              <a:t>في 2024  تم </a:t>
            </a:r>
            <a:r>
              <a:rPr lang="ar-SY" sz="2400" b="1" dirty="0">
                <a:solidFill>
                  <a:srgbClr val="0070C0"/>
                </a:solidFill>
                <a:highlight>
                  <a:srgbClr val="FBE8C1"/>
                </a:highlight>
                <a:latin typeface="Alexandria"/>
              </a:rPr>
              <a:t>تعيين مدير مرافق </a:t>
            </a:r>
            <a:r>
              <a:rPr lang="ar-SY" sz="2400" b="1" dirty="0">
                <a:latin typeface="Alexandria"/>
              </a:rPr>
              <a:t>، حصل تسرب مياه رئيسي في الدور 7، استغرق الفريق </a:t>
            </a:r>
            <a:r>
              <a:rPr lang="en-US" sz="2400" b="1" dirty="0">
                <a:latin typeface="Alexandria"/>
              </a:rPr>
              <a:t>29</a:t>
            </a:r>
            <a:r>
              <a:rPr lang="ar-SY" sz="2400" b="1" dirty="0">
                <a:latin typeface="Alexandria"/>
              </a:rPr>
              <a:t> ساعة لتحديد موقع الصمام الرئيسي → توقف غرف العمليات </a:t>
            </a:r>
            <a:r>
              <a:rPr lang="en-US" sz="2400" b="1" dirty="0">
                <a:latin typeface="Alexandria"/>
              </a:rPr>
              <a:t>19</a:t>
            </a:r>
            <a:r>
              <a:rPr lang="ar-SY" sz="2400" b="1" dirty="0">
                <a:latin typeface="Alexandria"/>
              </a:rPr>
              <a:t> ساعة → خسارة مباشرة </a:t>
            </a:r>
            <a:r>
              <a:rPr lang="en-US" sz="2400" b="1" dirty="0">
                <a:latin typeface="Alexandria"/>
              </a:rPr>
              <a:t>8.6</a:t>
            </a:r>
            <a:r>
              <a:rPr lang="ar-SY" sz="2400" b="1" dirty="0">
                <a:latin typeface="Alexandria"/>
              </a:rPr>
              <a:t> مليون ريال + دعوى قضائية من مريض.</a:t>
            </a:r>
          </a:p>
          <a:p>
            <a:pPr algn="r" rtl="1">
              <a:spcBef>
                <a:spcPts val="600"/>
              </a:spcBef>
              <a:spcAft>
                <a:spcPts val="600"/>
              </a:spcAft>
            </a:pPr>
            <a:r>
              <a:rPr lang="ar-SY" sz="2400" b="1" u="sng" dirty="0">
                <a:solidFill>
                  <a:srgbClr val="0070C0"/>
                </a:solidFill>
                <a:latin typeface="Alexandria"/>
              </a:rPr>
              <a:t>أسئلة النقاش</a:t>
            </a:r>
          </a:p>
          <a:p>
            <a:pPr marL="457200" indent="-457200" algn="r" rtl="1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ar-SY" sz="2400" b="1" dirty="0">
                <a:latin typeface="Alexandria"/>
              </a:rPr>
              <a:t>في أي مرحلة من مراحل إعداد دليل المرافق فشل المشروع؟</a:t>
            </a:r>
          </a:p>
          <a:p>
            <a:pPr marL="457200" indent="-457200" algn="r" rtl="1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ar-SY" sz="2400" b="1" dirty="0">
                <a:latin typeface="Alexandria"/>
              </a:rPr>
              <a:t>لو كان الدليل موجوداً ومحدثاً بـ </a:t>
            </a:r>
            <a:r>
              <a:rPr lang="en-US" sz="2400" b="1" dirty="0">
                <a:latin typeface="Alexandria"/>
              </a:rPr>
              <a:t>BIM، </a:t>
            </a:r>
            <a:r>
              <a:rPr lang="ar-SY" sz="2400" b="1" dirty="0">
                <a:latin typeface="Alexandria"/>
              </a:rPr>
              <a:t>كم كان سيستغرق إغلاق الصمام؟</a:t>
            </a:r>
          </a:p>
          <a:p>
            <a:pPr marL="457200" indent="-457200" algn="r" rtl="1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ar-SY" sz="2400" b="1" dirty="0">
                <a:latin typeface="Alexandria"/>
              </a:rPr>
              <a:t>من المسؤول الأول عن هذا الفشل: المالك؟ المصمم؟ المقاول؟ مدير المرافق؟</a:t>
            </a:r>
          </a:p>
        </p:txBody>
      </p:sp>
    </p:spTree>
    <p:extLst>
      <p:ext uri="{BB962C8B-B14F-4D97-AF65-F5344CB8AC3E}">
        <p14:creationId xmlns:p14="http://schemas.microsoft.com/office/powerpoint/2010/main" val="1312126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F51E9E-3696-337A-A3C4-44359F3A5F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2F88DED0-C460-5BFF-DD57-116448B598C4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F59B847-B3D0-272D-84C7-5736D703A87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73C0E88-3F9B-A559-7605-F55337BD4825}"/>
              </a:ext>
            </a:extLst>
          </p:cNvPr>
          <p:cNvSpPr txBox="1"/>
          <p:nvPr/>
        </p:nvSpPr>
        <p:spPr>
          <a:xfrm>
            <a:off x="916614" y="1155869"/>
            <a:ext cx="10848814" cy="161505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r" rtl="1">
              <a:spcBef>
                <a:spcPts val="600"/>
              </a:spcBef>
              <a:spcAft>
                <a:spcPts val="600"/>
              </a:spcAft>
            </a:pPr>
            <a:r>
              <a:rPr lang="ar-SY" sz="2400" b="1" dirty="0">
                <a:solidFill>
                  <a:srgbClr val="C00000"/>
                </a:solidFill>
                <a:latin typeface="Alexandria"/>
              </a:rPr>
              <a:t>الحالة (2):  دليل المرافق</a:t>
            </a:r>
          </a:p>
          <a:p>
            <a:pPr marL="457200" indent="-457200" algn="r" rtl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AutoNum type="arabicPeriod"/>
            </a:pPr>
            <a:r>
              <a:rPr lang="ar-SY" sz="2400" b="1" dirty="0"/>
              <a:t>الفشل حدث في المرحلة الأكثر حساسية وهي: مرحلة التسليم  والتشغيل</a:t>
            </a:r>
          </a:p>
          <a:p>
            <a:pPr algn="r" rtl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endParaRPr lang="ar-SY" sz="2400" b="1" dirty="0"/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71FAAF4-4778-9FA5-A252-468E678C21E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8101634"/>
              </p:ext>
            </p:extLst>
          </p:nvPr>
        </p:nvGraphicFramePr>
        <p:xfrm>
          <a:off x="916614" y="2379042"/>
          <a:ext cx="10848812" cy="3383280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2712203">
                  <a:extLst>
                    <a:ext uri="{9D8B030D-6E8A-4147-A177-3AD203B41FA5}">
                      <a16:colId xmlns:a16="http://schemas.microsoft.com/office/drawing/2014/main" val="1875860621"/>
                    </a:ext>
                  </a:extLst>
                </a:gridCol>
                <a:gridCol w="2712203">
                  <a:extLst>
                    <a:ext uri="{9D8B030D-6E8A-4147-A177-3AD203B41FA5}">
                      <a16:colId xmlns:a16="http://schemas.microsoft.com/office/drawing/2014/main" val="3011408371"/>
                    </a:ext>
                  </a:extLst>
                </a:gridCol>
                <a:gridCol w="2712203">
                  <a:extLst>
                    <a:ext uri="{9D8B030D-6E8A-4147-A177-3AD203B41FA5}">
                      <a16:colId xmlns:a16="http://schemas.microsoft.com/office/drawing/2014/main" val="2885654152"/>
                    </a:ext>
                  </a:extLst>
                </a:gridCol>
                <a:gridCol w="2712203">
                  <a:extLst>
                    <a:ext uri="{9D8B030D-6E8A-4147-A177-3AD203B41FA5}">
                      <a16:colId xmlns:a16="http://schemas.microsoft.com/office/drawing/2014/main" val="260751509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Y" sz="2200" b="1" dirty="0"/>
                        <a:t>المرحلة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Y" sz="2200" b="1" dirty="0"/>
                        <a:t>الوصف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Y" sz="2200" b="1" dirty="0"/>
                        <a:t>هل حدث فيها الفشل؟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Y" sz="2200" b="1" dirty="0"/>
                        <a:t>درجة المسؤولية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8953542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Y" sz="2200" b="1" dirty="0"/>
                        <a:t>مرحلة التصميم</a:t>
                      </a:r>
                      <a:endParaRPr lang="ar-SY" sz="2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>
                        <a:buNone/>
                      </a:pPr>
                      <a:r>
                        <a:rPr lang="ar-SY" sz="2200" dirty="0"/>
                        <a:t>لم يتم اشتراط دليل  </a:t>
                      </a:r>
                      <a:r>
                        <a:rPr lang="en-US" sz="2200" dirty="0"/>
                        <a:t> FM </a:t>
                      </a:r>
                      <a:r>
                        <a:rPr lang="ar-SY" sz="2200" dirty="0"/>
                        <a:t>أو </a:t>
                      </a:r>
                      <a:r>
                        <a:rPr lang="en-US" sz="2200" dirty="0"/>
                        <a:t>BIM  </a:t>
                      </a:r>
                      <a:r>
                        <a:rPr lang="ar-SY" sz="2200" dirty="0"/>
                        <a:t> ضمن المتطلبات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Y" sz="2200" dirty="0"/>
                        <a:t>⚠ فشل جزئي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Y" sz="2200" dirty="0"/>
                        <a:t>متوسط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18321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Y" sz="2200" b="1" dirty="0"/>
                        <a:t>مرحلة التنفيذ</a:t>
                      </a:r>
                      <a:endParaRPr lang="ar-SY" sz="2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>
                        <a:buNone/>
                      </a:pPr>
                      <a:r>
                        <a:rPr lang="ar-SY" sz="2200" dirty="0"/>
                        <a:t>عدم إعداد رسومات</a:t>
                      </a:r>
                      <a:r>
                        <a:rPr lang="en-US" sz="2200" dirty="0"/>
                        <a:t> As-Built </a:t>
                      </a:r>
                      <a:r>
                        <a:rPr lang="ar-SY" sz="2200" dirty="0"/>
                        <a:t> حقيقية وعدم تجهيز بيانات الأصول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Y" sz="2200" dirty="0"/>
                        <a:t>⚠ فشل جزئي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Y" sz="2200" dirty="0"/>
                        <a:t>متوسط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45576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Y" sz="2200" b="1" dirty="0"/>
                        <a:t>مرحلة التسليم والتشغيل</a:t>
                      </a:r>
                      <a:endParaRPr lang="en-US" sz="2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>
                        <a:buNone/>
                      </a:pPr>
                      <a:r>
                        <a:rPr lang="ar-SY" sz="2200" dirty="0"/>
                        <a:t>غياب الدليل الرقمي + عدم تسليم </a:t>
                      </a:r>
                      <a:r>
                        <a:rPr lang="en-US" sz="2200" dirty="0"/>
                        <a:t>O&amp;M </a:t>
                      </a:r>
                      <a:r>
                        <a:rPr lang="ar-SY" sz="2200" dirty="0"/>
                        <a:t> + عدم تدريب الفريق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200" b="1" dirty="0"/>
                        <a:t>❌ </a:t>
                      </a:r>
                      <a:r>
                        <a:rPr lang="ar-SY" sz="2200" b="1" dirty="0"/>
                        <a:t>الفشل الرئيسي</a:t>
                      </a:r>
                      <a:endParaRPr lang="ar-SY" sz="22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Y" sz="2200" b="1" dirty="0"/>
                        <a:t>عالي جدًا</a:t>
                      </a:r>
                      <a:endParaRPr lang="ar-SY" sz="22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495439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06992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19D55D-E43E-3C0D-DACB-DA7FE29BC2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45D8F165-7FB2-D67C-09E9-A4F7420645F0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1B63CB31-6300-BA55-775A-0F4FEFA6459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74FFB6C-B4FD-B1A1-5AED-4C5DBCDB3B32}"/>
              </a:ext>
            </a:extLst>
          </p:cNvPr>
          <p:cNvSpPr txBox="1"/>
          <p:nvPr/>
        </p:nvSpPr>
        <p:spPr>
          <a:xfrm>
            <a:off x="873071" y="1155869"/>
            <a:ext cx="10848814" cy="101797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ar-SY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Arial" panose="020B0604020202020204" pitchFamily="34" charset="0"/>
              </a:rPr>
              <a:t>الحالة (2):  دليل المرافق</a:t>
            </a:r>
          </a:p>
          <a:p>
            <a:pPr marL="0" marR="0" lvl="0" indent="0" algn="r" defTabSz="914400" rtl="1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ar-SY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9D1D15-110C-C8DC-4F68-72C98F1ACAF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2988257"/>
              </p:ext>
            </p:extLst>
          </p:nvPr>
        </p:nvGraphicFramePr>
        <p:xfrm>
          <a:off x="873071" y="1810838"/>
          <a:ext cx="10848816" cy="3474720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2712204">
                  <a:extLst>
                    <a:ext uri="{9D8B030D-6E8A-4147-A177-3AD203B41FA5}">
                      <a16:colId xmlns:a16="http://schemas.microsoft.com/office/drawing/2014/main" val="3872261337"/>
                    </a:ext>
                  </a:extLst>
                </a:gridCol>
                <a:gridCol w="2712204">
                  <a:extLst>
                    <a:ext uri="{9D8B030D-6E8A-4147-A177-3AD203B41FA5}">
                      <a16:colId xmlns:a16="http://schemas.microsoft.com/office/drawing/2014/main" val="2799592251"/>
                    </a:ext>
                  </a:extLst>
                </a:gridCol>
                <a:gridCol w="2712204">
                  <a:extLst>
                    <a:ext uri="{9D8B030D-6E8A-4147-A177-3AD203B41FA5}">
                      <a16:colId xmlns:a16="http://schemas.microsoft.com/office/drawing/2014/main" val="1222173351"/>
                    </a:ext>
                  </a:extLst>
                </a:gridCol>
                <a:gridCol w="2712204">
                  <a:extLst>
                    <a:ext uri="{9D8B030D-6E8A-4147-A177-3AD203B41FA5}">
                      <a16:colId xmlns:a16="http://schemas.microsoft.com/office/drawing/2014/main" val="391246656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 rtl="1">
                        <a:buNone/>
                      </a:pPr>
                      <a:r>
                        <a:rPr lang="ar-SY" sz="2400" b="1" dirty="0"/>
                        <a:t>الخطوة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>
                        <a:buNone/>
                      </a:pPr>
                      <a:r>
                        <a:rPr lang="ar-SY" sz="2400" b="1" dirty="0"/>
                        <a:t>الزمن المتوقع بدون </a:t>
                      </a:r>
                      <a:r>
                        <a:rPr lang="en-US" sz="2400" b="1" dirty="0"/>
                        <a:t>BIM</a:t>
                      </a:r>
                      <a:endParaRPr lang="ar-SY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>
                        <a:buNone/>
                      </a:pPr>
                      <a:r>
                        <a:rPr lang="ar-SY" sz="2400" b="1" dirty="0"/>
                        <a:t>الزمن المتوقع مع </a:t>
                      </a:r>
                      <a:r>
                        <a:rPr lang="en-US" sz="2400" b="1" dirty="0"/>
                        <a:t>BIM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>
                        <a:buNone/>
                      </a:pPr>
                      <a:r>
                        <a:rPr lang="ar-SY" sz="2400" b="1" dirty="0"/>
                        <a:t>نسبة التحسن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8731099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buNone/>
                      </a:pPr>
                      <a:r>
                        <a:rPr lang="ar-SY" sz="2400" dirty="0"/>
                        <a:t>تحديد موقع الصمام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>
                        <a:buNone/>
                      </a:pPr>
                      <a:r>
                        <a:rPr lang="ar-SY" sz="2400" dirty="0"/>
                        <a:t>ساعات طويلة من البحث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buNone/>
                      </a:pPr>
                      <a:r>
                        <a:rPr lang="ar-SY" sz="2400"/>
                        <a:t>1 دقيقة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buNone/>
                      </a:pPr>
                      <a:r>
                        <a:rPr lang="en-US" sz="2400"/>
                        <a:t>99%+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346684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buNone/>
                      </a:pPr>
                      <a:r>
                        <a:rPr lang="ar-SY" sz="2400" dirty="0"/>
                        <a:t>معرفة مسار الخط + الوصول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>
                        <a:buNone/>
                      </a:pPr>
                      <a:r>
                        <a:rPr lang="ar-SY" sz="2400" dirty="0"/>
                        <a:t>5–7 ساعات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buNone/>
                      </a:pPr>
                      <a:r>
                        <a:rPr lang="ar-SY" sz="2400" dirty="0"/>
                        <a:t>3–5 دقائق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buNone/>
                      </a:pPr>
                      <a:r>
                        <a:rPr lang="en-US" sz="2400"/>
                        <a:t>95%+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9852936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buNone/>
                      </a:pPr>
                      <a:r>
                        <a:rPr lang="ar-SY" sz="2400"/>
                        <a:t>وصول الفريق الفني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>
                        <a:buNone/>
                      </a:pPr>
                      <a:r>
                        <a:rPr lang="ar-SY" sz="2400" dirty="0"/>
                        <a:t>1–2 ساعة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buNone/>
                      </a:pPr>
                      <a:r>
                        <a:rPr lang="ar-SY" sz="2400" dirty="0"/>
                        <a:t>5–10 دقائق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buNone/>
                      </a:pPr>
                      <a:r>
                        <a:rPr lang="en-US" sz="2400" dirty="0"/>
                        <a:t>80%+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768504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buNone/>
                      </a:pPr>
                      <a:r>
                        <a:rPr lang="ar-SY" sz="2400"/>
                        <a:t>الإغلاق والتحقق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>
                        <a:buNone/>
                      </a:pPr>
                      <a:r>
                        <a:rPr lang="ar-SY" sz="2400"/>
                        <a:t>1–2 ساعة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buNone/>
                      </a:pPr>
                      <a:r>
                        <a:rPr lang="ar-SY" sz="2400" dirty="0"/>
                        <a:t>3–5 دقائق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buNone/>
                      </a:pPr>
                      <a:r>
                        <a:rPr lang="en-US" sz="2400" dirty="0"/>
                        <a:t>70%+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174638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buNone/>
                      </a:pPr>
                      <a:r>
                        <a:rPr lang="ar-SY" sz="2400" b="1"/>
                        <a:t>الوقت الإجمالي</a:t>
                      </a:r>
                      <a:endParaRPr lang="ar-SY" sz="2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>
                        <a:buNone/>
                      </a:pPr>
                      <a:r>
                        <a:rPr lang="ar-SY" sz="2400" b="1"/>
                        <a:t>29 ساعة</a:t>
                      </a:r>
                      <a:endParaRPr lang="ar-SY" sz="240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buNone/>
                      </a:pPr>
                      <a:r>
                        <a:rPr lang="ar-SY" sz="2400" b="1" dirty="0"/>
                        <a:t>10–20 دقيقة فقط</a:t>
                      </a:r>
                      <a:endParaRPr lang="ar-SY" sz="24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buNone/>
                      </a:pPr>
                      <a:r>
                        <a:rPr lang="ar-SY" sz="2400" b="1" dirty="0"/>
                        <a:t>أكثر من 99% تحسين</a:t>
                      </a:r>
                      <a:endParaRPr lang="ar-SY" sz="24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07376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4550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9F9EB4-E80D-E1B1-3D3E-718DE42BAD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C49A320F-7A15-3C92-58DB-B16B1049B8D5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A98CD16-8778-BE65-57FE-3EF5CF307C3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2A31D2A-B628-3743-B20E-E135A456D2DE}"/>
              </a:ext>
            </a:extLst>
          </p:cNvPr>
          <p:cNvSpPr txBox="1"/>
          <p:nvPr/>
        </p:nvSpPr>
        <p:spPr>
          <a:xfrm>
            <a:off x="873071" y="1155869"/>
            <a:ext cx="10848814" cy="101797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ar-SY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Arial" panose="020B0604020202020204" pitchFamily="34" charset="0"/>
              </a:rPr>
              <a:t>الحالة (2):  دليل المرافق</a:t>
            </a:r>
          </a:p>
          <a:p>
            <a:pPr marL="0" marR="0" lvl="0" indent="0" algn="r" defTabSz="914400" rtl="1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ar-SY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4ACA73A8-E35E-5D65-D7B1-86C61CAF88F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3068481"/>
              </p:ext>
            </p:extLst>
          </p:nvPr>
        </p:nvGraphicFramePr>
        <p:xfrm>
          <a:off x="873071" y="1810838"/>
          <a:ext cx="10848816" cy="4114800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2712204">
                  <a:extLst>
                    <a:ext uri="{9D8B030D-6E8A-4147-A177-3AD203B41FA5}">
                      <a16:colId xmlns:a16="http://schemas.microsoft.com/office/drawing/2014/main" val="3070726639"/>
                    </a:ext>
                  </a:extLst>
                </a:gridCol>
                <a:gridCol w="2712204">
                  <a:extLst>
                    <a:ext uri="{9D8B030D-6E8A-4147-A177-3AD203B41FA5}">
                      <a16:colId xmlns:a16="http://schemas.microsoft.com/office/drawing/2014/main" val="546192854"/>
                    </a:ext>
                  </a:extLst>
                </a:gridCol>
                <a:gridCol w="2712204">
                  <a:extLst>
                    <a:ext uri="{9D8B030D-6E8A-4147-A177-3AD203B41FA5}">
                      <a16:colId xmlns:a16="http://schemas.microsoft.com/office/drawing/2014/main" val="4168329846"/>
                    </a:ext>
                  </a:extLst>
                </a:gridCol>
                <a:gridCol w="2712204">
                  <a:extLst>
                    <a:ext uri="{9D8B030D-6E8A-4147-A177-3AD203B41FA5}">
                      <a16:colId xmlns:a16="http://schemas.microsoft.com/office/drawing/2014/main" val="362898310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 rtl="1">
                        <a:buNone/>
                      </a:pPr>
                      <a:r>
                        <a:rPr lang="ar-SY" sz="2400" b="1" dirty="0"/>
                        <a:t>الطرف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>
                        <a:buNone/>
                      </a:pPr>
                      <a:r>
                        <a:rPr lang="ar-SY" sz="2400" b="1" dirty="0"/>
                        <a:t>دوره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>
                        <a:buNone/>
                      </a:pPr>
                      <a:r>
                        <a:rPr lang="ar-SY" sz="2400" b="1" dirty="0"/>
                        <a:t>مسؤوليته في هذا الفشل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>
                        <a:buNone/>
                      </a:pPr>
                      <a:r>
                        <a:rPr lang="ar-SY" sz="2400" b="1" dirty="0"/>
                        <a:t>التقييم النهائي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2989802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buNone/>
                      </a:pPr>
                      <a:r>
                        <a:rPr lang="ar-SY" sz="2400" b="1" dirty="0"/>
                        <a:t>المقاول</a:t>
                      </a:r>
                      <a:endParaRPr lang="ar-SY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>
                        <a:buNone/>
                      </a:pPr>
                      <a:r>
                        <a:rPr lang="ar-SY" sz="2400" dirty="0"/>
                        <a:t>إعداد دليل المرافق</a:t>
                      </a:r>
                      <a:r>
                        <a:rPr lang="en-US" sz="2400" dirty="0"/>
                        <a:t> </a:t>
                      </a:r>
                      <a:r>
                        <a:rPr lang="ar-SY" sz="2400" dirty="0"/>
                        <a:t>+</a:t>
                      </a:r>
                      <a:r>
                        <a:rPr lang="en-US" sz="2400" dirty="0"/>
                        <a:t>  </a:t>
                      </a:r>
                      <a:r>
                        <a:rPr lang="ar-SY" sz="2400" dirty="0"/>
                        <a:t> </a:t>
                      </a:r>
                      <a:r>
                        <a:rPr lang="en-US" sz="2400"/>
                        <a:t>As-Built +  O&amp;M</a:t>
                      </a:r>
                      <a:endParaRPr lang="en-US" sz="24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buNone/>
                      </a:pPr>
                      <a:r>
                        <a:rPr lang="ar-SY" sz="2400"/>
                        <a:t>لم يسلم أي دليل رقمي، قدم أوراق مبعثرة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buNone/>
                      </a:pPr>
                      <a:r>
                        <a:rPr lang="ar-SY" sz="2400" b="1"/>
                        <a:t>المسؤول الأول</a:t>
                      </a:r>
                      <a:endParaRPr lang="ar-SY" sz="240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673525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buNone/>
                      </a:pPr>
                      <a:r>
                        <a:rPr lang="ar-SY" sz="2400" b="1"/>
                        <a:t>المالك</a:t>
                      </a:r>
                      <a:endParaRPr lang="ar-SY" sz="2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>
                        <a:buNone/>
                      </a:pPr>
                      <a:r>
                        <a:rPr lang="ar-SY" sz="2400" dirty="0"/>
                        <a:t>قبول التسليم + الرقابة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buNone/>
                      </a:pPr>
                      <a:r>
                        <a:rPr lang="ar-SY" sz="2400" dirty="0"/>
                        <a:t>قبل تسليماً ناقصاً ولم يطلب استيفاء المتطلبات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buNone/>
                      </a:pPr>
                      <a:r>
                        <a:rPr lang="ar-SY" sz="2400"/>
                        <a:t>مسؤولية ثانوية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3225161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buNone/>
                      </a:pPr>
                      <a:r>
                        <a:rPr lang="ar-SY" sz="2400" b="1"/>
                        <a:t>المصمم/الاستشاري</a:t>
                      </a:r>
                      <a:endParaRPr lang="ar-SY" sz="2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>
                        <a:buNone/>
                      </a:pPr>
                      <a:r>
                        <a:rPr lang="ar-SY" sz="2400"/>
                        <a:t>مراجعة المتطلبات (إن كانت ضمن عقده)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buNone/>
                      </a:pPr>
                      <a:r>
                        <a:rPr lang="ar-SY" sz="2400" dirty="0"/>
                        <a:t>لم يفرض تسليمًا رقميًا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buNone/>
                      </a:pPr>
                      <a:r>
                        <a:rPr lang="ar-SY" sz="2400" dirty="0"/>
                        <a:t>مسؤولية محدودة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439873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buNone/>
                      </a:pPr>
                      <a:r>
                        <a:rPr lang="ar-SY" sz="2400" b="1"/>
                        <a:t>مدير المرافق</a:t>
                      </a:r>
                      <a:endParaRPr lang="ar-SY" sz="2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>
                        <a:buNone/>
                      </a:pPr>
                      <a:r>
                        <a:rPr lang="ar-SY" sz="2400" dirty="0"/>
                        <a:t>بعد أن تم تعيينه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buNone/>
                      </a:pPr>
                      <a:r>
                        <a:rPr lang="ar-SY" sz="2400" dirty="0"/>
                        <a:t>ليس مسؤولًا عن نقص مستندات 2018 كونه لم يكن قد تم تعيينه 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buNone/>
                      </a:pPr>
                      <a:r>
                        <a:rPr lang="ar-SY" sz="2400" dirty="0"/>
                        <a:t>-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40214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98274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3814BC-C420-C11E-9A49-C207A7F87E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7452BEB9-610A-7851-60A5-A056023F16EC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D1C74E6-092B-C51E-576E-71BC5F2A201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ACD8314-F957-78FF-04AE-60F59DC830A7}"/>
              </a:ext>
            </a:extLst>
          </p:cNvPr>
          <p:cNvSpPr txBox="1"/>
          <p:nvPr/>
        </p:nvSpPr>
        <p:spPr>
          <a:xfrm>
            <a:off x="196120" y="1220853"/>
            <a:ext cx="11799759" cy="5016758"/>
          </a:xfrm>
          <a:prstGeom prst="rect">
            <a:avLst/>
          </a:prstGeom>
          <a:solidFill>
            <a:srgbClr val="CCECFF"/>
          </a:solidFill>
        </p:spPr>
        <p:txBody>
          <a:bodyPr wrap="square">
            <a:spAutoFit/>
          </a:bodyPr>
          <a:lstStyle/>
          <a:p>
            <a:pPr algn="r" rtl="1">
              <a:spcBef>
                <a:spcPts val="600"/>
              </a:spcBef>
              <a:spcAft>
                <a:spcPts val="600"/>
              </a:spcAft>
            </a:pPr>
            <a:r>
              <a:rPr lang="ar-SY" sz="2400" b="1" dirty="0">
                <a:solidFill>
                  <a:srgbClr val="C00000"/>
                </a:solidFill>
                <a:latin typeface="Alexandria"/>
              </a:rPr>
              <a:t>الحالة (3): أصحاب المصلحة</a:t>
            </a:r>
          </a:p>
          <a:p>
            <a:pPr algn="r" rtl="1">
              <a:spcBef>
                <a:spcPts val="600"/>
              </a:spcBef>
              <a:spcAft>
                <a:spcPts val="600"/>
              </a:spcAft>
            </a:pPr>
            <a:r>
              <a:rPr lang="ar-SY" sz="2400" b="1" dirty="0">
                <a:latin typeface="Alexandria"/>
              </a:rPr>
              <a:t>مجمع سكني فاخر (12 برج – 2400 وحدة).</a:t>
            </a:r>
          </a:p>
          <a:p>
            <a:pPr algn="r" rtl="1">
              <a:spcBef>
                <a:spcPts val="600"/>
              </a:spcBef>
              <a:spcAft>
                <a:spcPts val="600"/>
              </a:spcAft>
            </a:pPr>
            <a:r>
              <a:rPr lang="ar-SY" sz="2400" b="1" dirty="0">
                <a:latin typeface="Alexandria"/>
              </a:rPr>
              <a:t>إدارة المرافق الجديدة (2023) قررت تغيير شركة الأمن والنظافة لتوفير 23 مليون درهم سنوياً.</a:t>
            </a:r>
          </a:p>
          <a:p>
            <a:pPr algn="r" rtl="1">
              <a:spcBef>
                <a:spcPts val="600"/>
              </a:spcBef>
              <a:spcAft>
                <a:spcPts val="600"/>
              </a:spcAft>
            </a:pPr>
            <a:r>
              <a:rPr lang="ar-SY" sz="2400" b="1" dirty="0">
                <a:latin typeface="Alexandria"/>
              </a:rPr>
              <a:t>لم يتم استشارة أحد من الملاك أو لجنة الملاك.</a:t>
            </a:r>
          </a:p>
          <a:p>
            <a:pPr algn="r" rtl="1">
              <a:spcBef>
                <a:spcPts val="600"/>
              </a:spcBef>
              <a:spcAft>
                <a:spcPts val="600"/>
              </a:spcAft>
            </a:pPr>
            <a:r>
              <a:rPr lang="ar-SY" sz="2400" b="1" dirty="0">
                <a:latin typeface="Alexandria"/>
              </a:rPr>
              <a:t>نتيجة: توقف دفع رسوم الخدمة بنسبة 68%، قضية في المحكمة، والشركة الجديدة انسحبت بعد 4 أشهر.</a:t>
            </a:r>
          </a:p>
          <a:p>
            <a:pPr algn="r" rtl="1">
              <a:spcBef>
                <a:spcPts val="600"/>
              </a:spcBef>
              <a:spcAft>
                <a:spcPts val="600"/>
              </a:spcAft>
            </a:pPr>
            <a:r>
              <a:rPr lang="ar-SY" sz="2400" b="1" u="sng" dirty="0">
                <a:solidFill>
                  <a:srgbClr val="0070C0"/>
                </a:solidFill>
                <a:latin typeface="Alexandria"/>
              </a:rPr>
              <a:t>أسئلة النقاش</a:t>
            </a:r>
          </a:p>
          <a:p>
            <a:pPr marL="457200" indent="-457200" algn="r" rtl="1">
              <a:spcBef>
                <a:spcPts val="600"/>
              </a:spcBef>
              <a:spcAft>
                <a:spcPts val="600"/>
              </a:spcAft>
              <a:buFont typeface="+mj-lt"/>
              <a:buAutoNum type="arabicParenR"/>
            </a:pPr>
            <a:r>
              <a:rPr lang="ar-SY" sz="2400" b="1" dirty="0">
                <a:latin typeface="Alexandria"/>
              </a:rPr>
              <a:t>ضعوا هذه الأطراف في مصفوفة  </a:t>
            </a:r>
            <a:r>
              <a:rPr lang="en-US" sz="2400" b="1" dirty="0">
                <a:latin typeface="Alexandria"/>
              </a:rPr>
              <a:t> : Power/Interest Grid</a:t>
            </a:r>
            <a:r>
              <a:rPr lang="ar-SY" sz="2400" b="1" dirty="0">
                <a:latin typeface="Alexandria"/>
              </a:rPr>
              <a:t>لجنة الملاك – شركة الأمن الجديدة – الجيران – البلدية – المستثمر الأجنبي).</a:t>
            </a:r>
          </a:p>
          <a:p>
            <a:pPr marL="457200" indent="-457200" algn="r" rtl="1">
              <a:spcBef>
                <a:spcPts val="600"/>
              </a:spcBef>
              <a:spcAft>
                <a:spcPts val="600"/>
              </a:spcAft>
              <a:buFont typeface="+mj-lt"/>
              <a:buAutoNum type="arabicParenR"/>
            </a:pPr>
            <a:r>
              <a:rPr lang="ar-SY" sz="2400" b="1" dirty="0">
                <a:latin typeface="Alexandria"/>
              </a:rPr>
              <a:t>من كان يجب أن يكون في خانة </a:t>
            </a:r>
            <a:r>
              <a:rPr lang="en-US" sz="2400" b="1" dirty="0">
                <a:latin typeface="Alexandria"/>
              </a:rPr>
              <a:t>Manage Closely </a:t>
            </a:r>
            <a:r>
              <a:rPr lang="ar-SY" sz="2400" b="1" dirty="0">
                <a:latin typeface="Alexandria"/>
              </a:rPr>
              <a:t> وتم تجاهله؟</a:t>
            </a:r>
          </a:p>
          <a:p>
            <a:pPr marL="457200" indent="-457200" algn="r" rtl="1">
              <a:spcBef>
                <a:spcPts val="600"/>
              </a:spcBef>
              <a:spcAft>
                <a:spcPts val="600"/>
              </a:spcAft>
              <a:buFont typeface="+mj-lt"/>
              <a:buAutoNum type="arabicParenR"/>
            </a:pPr>
            <a:r>
              <a:rPr lang="ar-SY" sz="2400" b="1" dirty="0">
                <a:latin typeface="Alexandria"/>
              </a:rPr>
              <a:t>لو استخدمتم </a:t>
            </a:r>
            <a:r>
              <a:rPr lang="en-US" sz="2400" b="1" dirty="0">
                <a:latin typeface="Alexandria"/>
              </a:rPr>
              <a:t>RASCI، </a:t>
            </a:r>
            <a:r>
              <a:rPr lang="ar-SY" sz="2400" b="1" dirty="0">
                <a:latin typeface="Alexandria"/>
              </a:rPr>
              <a:t>من كان يجب أن يكون </a:t>
            </a:r>
            <a:r>
              <a:rPr lang="en-US" sz="2400" b="1" dirty="0">
                <a:latin typeface="Alexandria"/>
              </a:rPr>
              <a:t>C </a:t>
            </a:r>
            <a:r>
              <a:rPr lang="ar-SY" sz="2400" b="1" dirty="0">
                <a:latin typeface="Alexandria"/>
              </a:rPr>
              <a:t> ومن </a:t>
            </a:r>
            <a:r>
              <a:rPr lang="en-US" sz="2400" b="1" dirty="0">
                <a:latin typeface="Alexandria"/>
              </a:rPr>
              <a:t>  S </a:t>
            </a:r>
            <a:r>
              <a:rPr lang="ar-SY" sz="2400" b="1" dirty="0">
                <a:latin typeface="Alexandria"/>
              </a:rPr>
              <a:t>في مهمة تغيير مزود الخدمة؟</a:t>
            </a:r>
          </a:p>
        </p:txBody>
      </p:sp>
    </p:spTree>
    <p:extLst>
      <p:ext uri="{BB962C8B-B14F-4D97-AF65-F5344CB8AC3E}">
        <p14:creationId xmlns:p14="http://schemas.microsoft.com/office/powerpoint/2010/main" val="2303316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D2FA80-82DD-525D-02E9-111AD8A6B8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7FCD145D-55A2-EA0C-B2E5-AB6D9A83B901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B46A718-8C85-1F5A-0B1D-7E37CC7D329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AB8641D-F586-C1CB-774E-657A6F8BFA23}"/>
              </a:ext>
            </a:extLst>
          </p:cNvPr>
          <p:cNvSpPr txBox="1"/>
          <p:nvPr/>
        </p:nvSpPr>
        <p:spPr>
          <a:xfrm>
            <a:off x="6254457" y="500900"/>
            <a:ext cx="5467427" cy="3724096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r" rtl="1">
              <a:spcBef>
                <a:spcPts val="600"/>
              </a:spcBef>
              <a:spcAft>
                <a:spcPts val="600"/>
              </a:spcAft>
            </a:pPr>
            <a:r>
              <a:rPr lang="ar-SY" sz="2400" b="1" dirty="0">
                <a:solidFill>
                  <a:srgbClr val="C00000"/>
                </a:solidFill>
                <a:latin typeface="Alexandria"/>
              </a:rPr>
              <a:t>الحالة (3): أصحاب المصلحة</a:t>
            </a:r>
            <a:endParaRPr lang="en-US" sz="2400" b="1" dirty="0">
              <a:solidFill>
                <a:srgbClr val="C00000"/>
              </a:solidFill>
              <a:latin typeface="Alexandria"/>
            </a:endParaRPr>
          </a:p>
          <a:p>
            <a:pPr algn="r" rtl="1">
              <a:spcBef>
                <a:spcPts val="600"/>
              </a:spcBef>
              <a:spcAft>
                <a:spcPts val="600"/>
              </a:spcAft>
            </a:pPr>
            <a:r>
              <a:rPr lang="ar-SY" sz="2400" b="1" dirty="0"/>
              <a:t>لجنة الملاك: عالية السلطة + عالية الاهتمام → </a:t>
            </a:r>
            <a:r>
              <a:rPr lang="en-US" sz="2400" b="1" dirty="0"/>
              <a:t>Manage Closely، </a:t>
            </a:r>
            <a:r>
              <a:rPr lang="ar-SY" sz="2400" b="1" dirty="0"/>
              <a:t>وتم تجاهلهم تماماً.</a:t>
            </a:r>
          </a:p>
          <a:p>
            <a:pPr algn="ctr"/>
            <a:r>
              <a:rPr lang="ar-SY" sz="2400" dirty="0"/>
              <a:t>صلاحية اعتماد العقود</a:t>
            </a:r>
          </a:p>
          <a:p>
            <a:pPr algn="ctr"/>
            <a:r>
              <a:rPr lang="ar-SY" sz="2400" dirty="0"/>
              <a:t>مراقبة الميزانية</a:t>
            </a:r>
          </a:p>
          <a:p>
            <a:pPr algn="ctr"/>
            <a:r>
              <a:rPr lang="ar-SY" sz="2400" dirty="0"/>
              <a:t>تمثيل الملاك قانونيًا</a:t>
            </a:r>
          </a:p>
          <a:p>
            <a:pPr algn="ctr"/>
            <a:r>
              <a:rPr lang="ar-SY" sz="2400" dirty="0"/>
              <a:t>القدرة على العرقلة (كما حصل بالفعل)</a:t>
            </a:r>
          </a:p>
          <a:p>
            <a:pPr algn="r" rtl="1">
              <a:spcBef>
                <a:spcPts val="600"/>
              </a:spcBef>
              <a:spcAft>
                <a:spcPts val="600"/>
              </a:spcAft>
            </a:pPr>
            <a:br>
              <a:rPr lang="ar-SY" sz="2400" b="1" dirty="0"/>
            </a:br>
            <a:endParaRPr lang="ar-SY" sz="2400" b="1" dirty="0">
              <a:solidFill>
                <a:srgbClr val="C00000"/>
              </a:solidFill>
              <a:latin typeface="Alexandria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D7B6634-5757-D937-DE49-483D90FB02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408" y="2595242"/>
            <a:ext cx="4694327" cy="415783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E5DF5E7-7B4D-284E-5858-53A86CBEDFFD}"/>
              </a:ext>
            </a:extLst>
          </p:cNvPr>
          <p:cNvSpPr txBox="1"/>
          <p:nvPr/>
        </p:nvSpPr>
        <p:spPr>
          <a:xfrm>
            <a:off x="3829527" y="4674158"/>
            <a:ext cx="1104808" cy="1015663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ar-SY" sz="2000" b="1" dirty="0"/>
              <a:t>شركة الأمن الجديدة</a:t>
            </a:r>
            <a:endParaRPr lang="en-US" sz="2000" b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4248C1E-1569-16D1-B75F-D07437F9CA22}"/>
              </a:ext>
            </a:extLst>
          </p:cNvPr>
          <p:cNvSpPr txBox="1"/>
          <p:nvPr/>
        </p:nvSpPr>
        <p:spPr>
          <a:xfrm>
            <a:off x="3843519" y="3078597"/>
            <a:ext cx="1104808" cy="707886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ar-SY" sz="2000" b="1" dirty="0"/>
              <a:t>لجنة الملاك </a:t>
            </a:r>
            <a:endParaRPr lang="en-US" sz="2000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B9AF01A-51DA-0D74-DF4A-2110FEC49909}"/>
              </a:ext>
            </a:extLst>
          </p:cNvPr>
          <p:cNvSpPr txBox="1"/>
          <p:nvPr/>
        </p:nvSpPr>
        <p:spPr>
          <a:xfrm>
            <a:off x="-12300" y="3078597"/>
            <a:ext cx="1104808" cy="1015663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ar-SY" sz="2000" b="1" dirty="0"/>
              <a:t>الجيران / السكان /البلدية</a:t>
            </a:r>
            <a:endParaRPr lang="en-US" sz="2000" b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334B982-AA7A-8978-FCF8-82CFC0734A0D}"/>
              </a:ext>
            </a:extLst>
          </p:cNvPr>
          <p:cNvSpPr txBox="1"/>
          <p:nvPr/>
        </p:nvSpPr>
        <p:spPr>
          <a:xfrm>
            <a:off x="4991192" y="3075057"/>
            <a:ext cx="1104808" cy="707886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ar-SY" sz="2000" b="1" dirty="0"/>
              <a:t>المستثمر الاجنبي</a:t>
            </a:r>
            <a:endParaRPr lang="en-US" sz="2000" b="1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9566FD1-66A3-BE2F-1FCF-2FE5885F9850}"/>
              </a:ext>
            </a:extLst>
          </p:cNvPr>
          <p:cNvSpPr txBox="1"/>
          <p:nvPr/>
        </p:nvSpPr>
        <p:spPr>
          <a:xfrm>
            <a:off x="6240464" y="3752165"/>
            <a:ext cx="5481419" cy="304698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r" rtl="1">
              <a:buNone/>
            </a:pPr>
            <a:r>
              <a:rPr lang="ar-SY" sz="2400" b="1" dirty="0"/>
              <a:t> </a:t>
            </a:r>
            <a:r>
              <a:rPr lang="en-US" sz="2400" b="1" dirty="0"/>
              <a:t> C </a:t>
            </a:r>
            <a:r>
              <a:rPr lang="ar-SY" sz="2400" b="1" dirty="0"/>
              <a:t>في </a:t>
            </a:r>
            <a:r>
              <a:rPr lang="en-US" sz="2400" b="1" dirty="0"/>
              <a:t>RASCI؟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SY" sz="2400" dirty="0"/>
              <a:t>لجنة الملاك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SY" sz="2400" dirty="0"/>
              <a:t>البلدية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SY" sz="2400" dirty="0"/>
              <a:t>المستثمر الأجنبي</a:t>
            </a:r>
          </a:p>
          <a:p>
            <a:pPr algn="r" rtl="1">
              <a:buNone/>
            </a:pPr>
            <a:r>
              <a:rPr lang="en-US" sz="2400" b="1" dirty="0"/>
              <a:t>S  </a:t>
            </a:r>
            <a:r>
              <a:rPr lang="ar-SY" sz="2400" b="1" dirty="0"/>
              <a:t> في </a:t>
            </a:r>
            <a:r>
              <a:rPr lang="en-US" sz="2400" b="1" dirty="0"/>
              <a:t>RASCI؟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SY" sz="2400" dirty="0"/>
              <a:t>شركة الأمن الجديدة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SY" sz="2400" dirty="0"/>
              <a:t>فريق التشغيل الداخلي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SY" sz="2400" dirty="0"/>
              <a:t>السكان</a:t>
            </a:r>
          </a:p>
        </p:txBody>
      </p:sp>
    </p:spTree>
    <p:extLst>
      <p:ext uri="{BB962C8B-B14F-4D97-AF65-F5344CB8AC3E}">
        <p14:creationId xmlns:p14="http://schemas.microsoft.com/office/powerpoint/2010/main" val="1382652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426322-02BA-D448-BE61-58B714EAA0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ECD612DD-545F-2510-F60C-8F06AA354E94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935E8BD-B9A4-EFDC-F452-AB68BAB46BF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AD57A2A-3405-16E7-CB01-B2AD410E6268}"/>
              </a:ext>
            </a:extLst>
          </p:cNvPr>
          <p:cNvSpPr txBox="1"/>
          <p:nvPr/>
        </p:nvSpPr>
        <p:spPr>
          <a:xfrm>
            <a:off x="211810" y="1049104"/>
            <a:ext cx="11799759" cy="5539978"/>
          </a:xfrm>
          <a:prstGeom prst="rect">
            <a:avLst/>
          </a:prstGeom>
          <a:solidFill>
            <a:srgbClr val="CCECFF"/>
          </a:solidFill>
        </p:spPr>
        <p:txBody>
          <a:bodyPr wrap="square">
            <a:spAutoFit/>
          </a:bodyPr>
          <a:lstStyle/>
          <a:p>
            <a:pPr algn="r" rtl="1">
              <a:spcBef>
                <a:spcPts val="600"/>
              </a:spcBef>
              <a:spcAft>
                <a:spcPts val="600"/>
              </a:spcAft>
            </a:pPr>
            <a:r>
              <a:rPr lang="ar-SY" sz="2400" b="1" dirty="0">
                <a:solidFill>
                  <a:srgbClr val="C00000"/>
                </a:solidFill>
                <a:latin typeface="Alexandria"/>
              </a:rPr>
              <a:t>الحالة (4):</a:t>
            </a:r>
          </a:p>
          <a:p>
            <a:pPr algn="r" rtl="1">
              <a:spcBef>
                <a:spcPts val="600"/>
              </a:spcBef>
              <a:spcAft>
                <a:spcPts val="600"/>
              </a:spcAft>
            </a:pPr>
            <a:r>
              <a:rPr lang="ar-SY" sz="2400" b="1" dirty="0">
                <a:latin typeface="Alexandria"/>
              </a:rPr>
              <a:t>شركة بتروكيماويات كبرى (2021–2024) طبقت كل ما درسناه:</a:t>
            </a:r>
          </a:p>
          <a:p>
            <a:pPr algn="r" rtl="1">
              <a:spcBef>
                <a:spcPts val="600"/>
              </a:spcBef>
              <a:spcAft>
                <a:spcPts val="600"/>
              </a:spcAft>
            </a:pPr>
            <a:r>
              <a:rPr lang="ar-SY" sz="2400" b="1" dirty="0">
                <a:latin typeface="Alexandria"/>
              </a:rPr>
              <a:t>عينت مدير مرافق يملك الكفاءات الستة</a:t>
            </a:r>
          </a:p>
          <a:p>
            <a:pPr algn="r" rtl="1">
              <a:spcBef>
                <a:spcPts val="600"/>
              </a:spcBef>
              <a:spcAft>
                <a:spcPts val="600"/>
              </a:spcAft>
            </a:pPr>
            <a:r>
              <a:rPr lang="ar-SY" sz="2400" b="1" dirty="0">
                <a:latin typeface="Alexandria"/>
              </a:rPr>
              <a:t>أعدت دليل مرافق </a:t>
            </a:r>
            <a:r>
              <a:rPr lang="en-US" sz="2400" b="1" dirty="0">
                <a:latin typeface="Alexandria"/>
              </a:rPr>
              <a:t> BIM </a:t>
            </a:r>
            <a:r>
              <a:rPr lang="ar-SY" sz="2400" b="1" dirty="0">
                <a:latin typeface="Alexandria"/>
              </a:rPr>
              <a:t>محدث سنوياً</a:t>
            </a:r>
          </a:p>
          <a:p>
            <a:pPr algn="r" rtl="1">
              <a:spcBef>
                <a:spcPts val="600"/>
              </a:spcBef>
              <a:spcAft>
                <a:spcPts val="600"/>
              </a:spcAft>
            </a:pPr>
            <a:r>
              <a:rPr lang="ar-SY" sz="2400" b="1" dirty="0">
                <a:latin typeface="Alexandria"/>
              </a:rPr>
              <a:t>استخدمت </a:t>
            </a:r>
            <a:r>
              <a:rPr lang="en-US" sz="2400" b="1" dirty="0">
                <a:latin typeface="Alexandria"/>
              </a:rPr>
              <a:t> RASCI </a:t>
            </a:r>
            <a:r>
              <a:rPr lang="ar-SY" sz="2400" b="1" dirty="0">
                <a:latin typeface="Alexandria"/>
              </a:rPr>
              <a:t>في كل عقد</a:t>
            </a:r>
          </a:p>
          <a:p>
            <a:pPr algn="r" rtl="1">
              <a:spcBef>
                <a:spcPts val="600"/>
              </a:spcBef>
              <a:spcAft>
                <a:spcPts val="600"/>
              </a:spcAft>
            </a:pPr>
            <a:r>
              <a:rPr lang="ar-SY" sz="2400" b="1" dirty="0">
                <a:latin typeface="Alexandria"/>
              </a:rPr>
              <a:t>طبقت المستويات الثلاثة مع تواصل ثنائي الاتجاه</a:t>
            </a:r>
          </a:p>
          <a:p>
            <a:pPr algn="r" rtl="1">
              <a:spcBef>
                <a:spcPts val="600"/>
              </a:spcBef>
              <a:spcAft>
                <a:spcPts val="600"/>
              </a:spcAft>
            </a:pPr>
            <a:r>
              <a:rPr lang="ar-SY" sz="2400" b="1" dirty="0">
                <a:latin typeface="Alexandria"/>
              </a:rPr>
              <a:t>وصلت للمستوى </a:t>
            </a:r>
            <a:r>
              <a:rPr lang="en-US" sz="2400" b="1" dirty="0">
                <a:latin typeface="Alexandria"/>
              </a:rPr>
              <a:t>5</a:t>
            </a:r>
            <a:r>
              <a:rPr lang="ar-SY" sz="2400" b="1" dirty="0">
                <a:latin typeface="Alexandria"/>
              </a:rPr>
              <a:t> في النضج</a:t>
            </a:r>
          </a:p>
          <a:p>
            <a:pPr algn="r" rtl="1">
              <a:spcBef>
                <a:spcPts val="600"/>
              </a:spcBef>
              <a:spcAft>
                <a:spcPts val="600"/>
              </a:spcAft>
            </a:pPr>
            <a:r>
              <a:rPr lang="ar-SY" sz="2400" b="1" dirty="0">
                <a:latin typeface="Alexandria"/>
              </a:rPr>
              <a:t>النتيجة: خفضت تكاليف التشغيل </a:t>
            </a:r>
            <a:r>
              <a:rPr lang="en-US" sz="2400" b="1" dirty="0">
                <a:latin typeface="Alexandria"/>
              </a:rPr>
              <a:t>38</a:t>
            </a:r>
            <a:r>
              <a:rPr lang="ar-SY" sz="2400" b="1" dirty="0">
                <a:latin typeface="Alexandria"/>
              </a:rPr>
              <a:t>%، وزادت رضا الموظفين من </a:t>
            </a:r>
            <a:r>
              <a:rPr lang="en-US" sz="2400" b="1" dirty="0">
                <a:latin typeface="Alexandria"/>
              </a:rPr>
              <a:t>62</a:t>
            </a:r>
            <a:r>
              <a:rPr lang="ar-SY" sz="2400" b="1" dirty="0">
                <a:latin typeface="Alexandria"/>
              </a:rPr>
              <a:t>% إلى </a:t>
            </a:r>
            <a:r>
              <a:rPr lang="en-US" sz="2400" b="1" dirty="0">
                <a:latin typeface="Alexandria"/>
              </a:rPr>
              <a:t>94</a:t>
            </a:r>
            <a:r>
              <a:rPr lang="ar-SY" sz="2400" b="1" dirty="0">
                <a:latin typeface="Alexandria"/>
              </a:rPr>
              <a:t>%، وحصلت على جائزة أفضل إدارة مرافق في الشرق الأوسط </a:t>
            </a:r>
            <a:r>
              <a:rPr lang="en-US" sz="2400" b="1" dirty="0">
                <a:latin typeface="Alexandria"/>
              </a:rPr>
              <a:t>2024</a:t>
            </a:r>
            <a:r>
              <a:rPr lang="ar-SY" sz="2400" b="1" dirty="0">
                <a:latin typeface="Alexandria"/>
              </a:rPr>
              <a:t>.</a:t>
            </a:r>
          </a:p>
          <a:p>
            <a:pPr algn="r" rtl="1">
              <a:spcBef>
                <a:spcPts val="600"/>
              </a:spcBef>
              <a:spcAft>
                <a:spcPts val="600"/>
              </a:spcAft>
            </a:pPr>
            <a:r>
              <a:rPr lang="ar-SY" sz="2400" b="1" u="sng" dirty="0">
                <a:solidFill>
                  <a:srgbClr val="0070C0"/>
                </a:solidFill>
                <a:latin typeface="Alexandria"/>
              </a:rPr>
              <a:t>سؤال النقاش الختامي</a:t>
            </a:r>
          </a:p>
          <a:p>
            <a:pPr algn="r" rtl="1">
              <a:spcBef>
                <a:spcPts val="600"/>
              </a:spcBef>
              <a:spcAft>
                <a:spcPts val="600"/>
              </a:spcAft>
            </a:pPr>
            <a:r>
              <a:rPr lang="ar-SY" sz="2400" b="1" dirty="0">
                <a:latin typeface="Alexandria"/>
              </a:rPr>
              <a:t>"ما هو الشيء الوحيد الذي لو طبقته في مؤسستك غداً صباحاً سيُحدث أكبر فرق خلال سنتين؟"</a:t>
            </a:r>
          </a:p>
        </p:txBody>
      </p:sp>
    </p:spTree>
    <p:extLst>
      <p:ext uri="{BB962C8B-B14F-4D97-AF65-F5344CB8AC3E}">
        <p14:creationId xmlns:p14="http://schemas.microsoft.com/office/powerpoint/2010/main" val="3642939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Props1.xml><?xml version="1.0" encoding="utf-8"?>
<ds:datastoreItem xmlns:ds="http://schemas.openxmlformats.org/officeDocument/2006/customXml" ds:itemID="{01F37DF6-44CB-4806-BC5F-3CBF13C386BC}">
  <ds:schemaRefs>
    <ds:schemaRef ds:uri="688354b5-287c-4cda-825e-1d7935aea40e"/>
    <ds:schemaRef ds:uri="aca13214-df29-4e3c-a050-857c0bf7bd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867</TotalTime>
  <Words>830</Words>
  <Application>Microsoft Office PowerPoint</Application>
  <PresentationFormat>Widescreen</PresentationFormat>
  <Paragraphs>136</Paragraphs>
  <Slides>12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Alexandria</vt:lpstr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Weam Agha</cp:lastModifiedBy>
  <cp:revision>27</cp:revision>
  <dcterms:created xsi:type="dcterms:W3CDTF">2023-04-29T09:08:00Z</dcterms:created>
  <dcterms:modified xsi:type="dcterms:W3CDTF">2025-12-04T08:54:38Z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  <property fmtid="{D5CDD505-2E9C-101B-9397-08002B2CF9AE}" pid="5" name="MediaServiceImageTags">
    <vt:lpwstr/>
  </property>
</Properties>
</file>