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9" r:id="rId3"/>
    <p:sldId id="343" r:id="rId4"/>
    <p:sldId id="345" r:id="rId5"/>
    <p:sldId id="346" r:id="rId6"/>
    <p:sldId id="347" r:id="rId7"/>
    <p:sldId id="348" r:id="rId8"/>
    <p:sldId id="349" r:id="rId9"/>
    <p:sldId id="344" r:id="rId10"/>
    <p:sldId id="350" r:id="rId11"/>
    <p:sldId id="351" r:id="rId12"/>
    <p:sldId id="352" r:id="rId13"/>
    <p:sldId id="353" r:id="rId14"/>
    <p:sldId id="354" r:id="rId15"/>
    <p:sldId id="384" r:id="rId16"/>
    <p:sldId id="385" r:id="rId17"/>
    <p:sldId id="386" r:id="rId18"/>
    <p:sldId id="355" r:id="rId19"/>
    <p:sldId id="356" r:id="rId20"/>
    <p:sldId id="357" r:id="rId21"/>
    <p:sldId id="358" r:id="rId22"/>
    <p:sldId id="387" r:id="rId23"/>
    <p:sldId id="360" r:id="rId24"/>
    <p:sldId id="388" r:id="rId25"/>
    <p:sldId id="390" r:id="rId26"/>
    <p:sldId id="389" r:id="rId27"/>
    <p:sldId id="364" r:id="rId28"/>
    <p:sldId id="365" r:id="rId29"/>
    <p:sldId id="366" r:id="rId30"/>
    <p:sldId id="367" r:id="rId31"/>
    <p:sldId id="368" r:id="rId32"/>
    <p:sldId id="370" r:id="rId33"/>
    <p:sldId id="371" r:id="rId34"/>
    <p:sldId id="369" r:id="rId35"/>
    <p:sldId id="372" r:id="rId36"/>
    <p:sldId id="373" r:id="rId37"/>
    <p:sldId id="374" r:id="rId38"/>
    <p:sldId id="375" r:id="rId39"/>
    <p:sldId id="376" r:id="rId40"/>
    <p:sldId id="377" r:id="rId41"/>
    <p:sldId id="378" r:id="rId42"/>
    <p:sldId id="342" r:id="rId43"/>
    <p:sldId id="379" r:id="rId44"/>
    <p:sldId id="381" r:id="rId45"/>
    <p:sldId id="382" r:id="rId46"/>
    <p:sldId id="380" r:id="rId47"/>
    <p:sldId id="383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6/22/2022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6/22/2022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6/22/2022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6/22/2022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23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openxmlformats.org/officeDocument/2006/relationships/image" Target="../media/image25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3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12" Type="http://schemas.openxmlformats.org/officeDocument/2006/relationships/image" Target="../media/image30.png"/><Relationship Id="rId2" Type="http://schemas.openxmlformats.org/officeDocument/2006/relationships/tags" Target="../tags/tag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11" Type="http://schemas.openxmlformats.org/officeDocument/2006/relationships/image" Target="../media/image29.wmf"/><Relationship Id="rId5" Type="http://schemas.openxmlformats.org/officeDocument/2006/relationships/image" Target="../media/image7.emf"/><Relationship Id="rId10" Type="http://schemas.openxmlformats.org/officeDocument/2006/relationships/oleObject" Target="../embeddings/oleObject5.bin"/><Relationship Id="rId4" Type="http://schemas.openxmlformats.org/officeDocument/2006/relationships/image" Target="../media/image6.png"/><Relationship Id="rId9" Type="http://schemas.openxmlformats.org/officeDocument/2006/relationships/image" Target="../media/image28.wmf"/><Relationship Id="rId1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emf"/><Relationship Id="rId11" Type="http://schemas.openxmlformats.org/officeDocument/2006/relationships/image" Target="../media/image35.png"/><Relationship Id="rId5" Type="http://schemas.openxmlformats.org/officeDocument/2006/relationships/image" Target="../media/image7.emf"/><Relationship Id="rId10" Type="http://schemas.openxmlformats.org/officeDocument/2006/relationships/image" Target="../media/image34.png"/><Relationship Id="rId4" Type="http://schemas.openxmlformats.org/officeDocument/2006/relationships/image" Target="../media/image6.png"/><Relationship Id="rId9" Type="http://schemas.openxmlformats.org/officeDocument/2006/relationships/image" Target="../media/image3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12" Type="http://schemas.openxmlformats.org/officeDocument/2006/relationships/image" Target="../media/image44.wmf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8.emf"/><Relationship Id="rId11" Type="http://schemas.openxmlformats.org/officeDocument/2006/relationships/oleObject" Target="../embeddings/oleObject7.bin"/><Relationship Id="rId5" Type="http://schemas.openxmlformats.org/officeDocument/2006/relationships/image" Target="../media/image7.emf"/><Relationship Id="rId10" Type="http://schemas.openxmlformats.org/officeDocument/2006/relationships/image" Target="../media/image71.png"/><Relationship Id="rId4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emf"/><Relationship Id="rId12" Type="http://schemas.openxmlformats.org/officeDocument/2006/relationships/image" Target="../media/image47.wmf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8.emf"/><Relationship Id="rId11" Type="http://schemas.openxmlformats.org/officeDocument/2006/relationships/oleObject" Target="../embeddings/oleObject8.bin"/><Relationship Id="rId5" Type="http://schemas.openxmlformats.org/officeDocument/2006/relationships/image" Target="../media/image7.emf"/><Relationship Id="rId10" Type="http://schemas.openxmlformats.org/officeDocument/2006/relationships/image" Target="../media/image78.png"/><Relationship Id="rId4" Type="http://schemas.openxmlformats.org/officeDocument/2006/relationships/image" Target="../media/image6.png"/><Relationship Id="rId14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3128" y="3214391"/>
            <a:ext cx="7421936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1110" y="3213540"/>
            <a:ext cx="74219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STA 201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Normal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Distributions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66"/>
    </mc:Choice>
    <mc:Fallback xmlns="">
      <p:transition spd="slow" advTm="2636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87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Normal </a:t>
            </a:r>
            <a:r>
              <a:rPr lang="en-US" sz="2800" dirty="0">
                <a:solidFill>
                  <a:schemeClr val="bg1"/>
                </a:solidFill>
              </a:rPr>
              <a:t>Probability Distributions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2473" y="1691763"/>
            <a:ext cx="98113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 Introduction to Normal Distributions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 Normal Distributions: Finding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Probabilities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 Normal Distributions: Finding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 Sampling Distributions and the Central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Theorem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 Normal Approximations to Binomial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518"/>
    </mc:Choice>
    <mc:Fallback xmlns="">
      <p:transition spd="slow" advTm="13951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431" y="506544"/>
            <a:ext cx="5477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27201" y="1684734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Continuous random variable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</a:p>
          <a:p>
            <a:r>
              <a:rPr lang="en-US" sz="2400" dirty="0">
                <a:solidFill>
                  <a:srgbClr val="3A1D00"/>
                </a:solidFill>
              </a:rPr>
              <a:t>Has an infinite number of </a:t>
            </a:r>
            <a:r>
              <a:rPr lang="en-US" sz="2400" dirty="0"/>
              <a:t>possible values that can be represented by an interval on the number line.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b="1" dirty="0" smtClean="0">
              <a:solidFill>
                <a:schemeClr val="accent2"/>
              </a:solidFill>
            </a:endParaRPr>
          </a:p>
          <a:p>
            <a:endParaRPr lang="en-US" sz="2400" b="1" dirty="0">
              <a:solidFill>
                <a:schemeClr val="accent2"/>
              </a:solidFill>
            </a:endParaRPr>
          </a:p>
          <a:p>
            <a:r>
              <a:rPr lang="en-US" sz="2400" b="1" dirty="0" smtClean="0">
                <a:solidFill>
                  <a:schemeClr val="accent2"/>
                </a:solidFill>
              </a:rPr>
              <a:t>Continuous </a:t>
            </a:r>
            <a:r>
              <a:rPr lang="en-US" sz="2400" b="1" dirty="0">
                <a:solidFill>
                  <a:schemeClr val="accent2"/>
                </a:solidFill>
              </a:rPr>
              <a:t>probability distribution</a:t>
            </a:r>
          </a:p>
          <a:p>
            <a:r>
              <a:rPr lang="en-US" sz="2400" dirty="0"/>
              <a:t>The probability distribution of a continuous random variable.</a:t>
            </a:r>
          </a:p>
        </p:txBody>
      </p:sp>
      <p:grpSp>
        <p:nvGrpSpPr>
          <p:cNvPr id="12" name="Group 4"/>
          <p:cNvGrpSpPr>
            <a:grpSpLocks/>
          </p:cNvGrpSpPr>
          <p:nvPr/>
        </p:nvGrpSpPr>
        <p:grpSpPr bwMode="auto">
          <a:xfrm>
            <a:off x="2085108" y="3090863"/>
            <a:ext cx="5334000" cy="1012825"/>
            <a:chOff x="672" y="1714"/>
            <a:chExt cx="3360" cy="638"/>
          </a:xfrm>
        </p:grpSpPr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1344" y="1714"/>
              <a:ext cx="216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dirty="0">
                  <a:latin typeface="Times New Roman" pitchFamily="18" charset="0"/>
                </a:rPr>
                <a:t>Hours spent studying in a day</a:t>
              </a:r>
            </a:p>
          </p:txBody>
        </p:sp>
        <p:grpSp>
          <p:nvGrpSpPr>
            <p:cNvPr id="14" name="Group 6"/>
            <p:cNvGrpSpPr>
              <a:grpSpLocks/>
            </p:cNvGrpSpPr>
            <p:nvPr/>
          </p:nvGrpSpPr>
          <p:grpSpPr bwMode="auto">
            <a:xfrm>
              <a:off x="672" y="2002"/>
              <a:ext cx="3360" cy="350"/>
              <a:chOff x="1056" y="2236"/>
              <a:chExt cx="3360" cy="350"/>
            </a:xfrm>
          </p:grpSpPr>
          <p:grpSp>
            <p:nvGrpSpPr>
              <p:cNvPr id="15" name="Group 7"/>
              <p:cNvGrpSpPr>
                <a:grpSpLocks/>
              </p:cNvGrpSpPr>
              <p:nvPr/>
            </p:nvGrpSpPr>
            <p:grpSpPr bwMode="auto">
              <a:xfrm>
                <a:off x="1056" y="2236"/>
                <a:ext cx="3360" cy="144"/>
                <a:chOff x="1056" y="2236"/>
                <a:chExt cx="3360" cy="144"/>
              </a:xfrm>
            </p:grpSpPr>
            <p:sp>
              <p:nvSpPr>
                <p:cNvPr id="25" name="Line 8"/>
                <p:cNvSpPr>
                  <a:spLocks noChangeShapeType="1"/>
                </p:cNvSpPr>
                <p:nvPr/>
              </p:nvSpPr>
              <p:spPr bwMode="auto">
                <a:xfrm>
                  <a:off x="1056" y="2304"/>
                  <a:ext cx="336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6" name="Line 9"/>
                <p:cNvSpPr>
                  <a:spLocks noChangeShapeType="1"/>
                </p:cNvSpPr>
                <p:nvPr/>
              </p:nvSpPr>
              <p:spPr bwMode="auto">
                <a:xfrm>
                  <a:off x="4224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7" name="Line 10"/>
                <p:cNvSpPr>
                  <a:spLocks noChangeShapeType="1"/>
                </p:cNvSpPr>
                <p:nvPr/>
              </p:nvSpPr>
              <p:spPr bwMode="auto">
                <a:xfrm>
                  <a:off x="1248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8" name="Line 11"/>
                <p:cNvSpPr>
                  <a:spLocks noChangeShapeType="1"/>
                </p:cNvSpPr>
                <p:nvPr/>
              </p:nvSpPr>
              <p:spPr bwMode="auto">
                <a:xfrm>
                  <a:off x="1620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9" name="Line 12"/>
                <p:cNvSpPr>
                  <a:spLocks noChangeShapeType="1"/>
                </p:cNvSpPr>
                <p:nvPr/>
              </p:nvSpPr>
              <p:spPr bwMode="auto">
                <a:xfrm>
                  <a:off x="1992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0" name="Line 13"/>
                <p:cNvSpPr>
                  <a:spLocks noChangeShapeType="1"/>
                </p:cNvSpPr>
                <p:nvPr/>
              </p:nvSpPr>
              <p:spPr bwMode="auto">
                <a:xfrm>
                  <a:off x="2364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1" name="Line 14"/>
                <p:cNvSpPr>
                  <a:spLocks noChangeShapeType="1"/>
                </p:cNvSpPr>
                <p:nvPr/>
              </p:nvSpPr>
              <p:spPr bwMode="auto">
                <a:xfrm>
                  <a:off x="2736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2" name="Line 15"/>
                <p:cNvSpPr>
                  <a:spLocks noChangeShapeType="1"/>
                </p:cNvSpPr>
                <p:nvPr/>
              </p:nvSpPr>
              <p:spPr bwMode="auto">
                <a:xfrm>
                  <a:off x="3108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3" name="Line 16"/>
                <p:cNvSpPr>
                  <a:spLocks noChangeShapeType="1"/>
                </p:cNvSpPr>
                <p:nvPr/>
              </p:nvSpPr>
              <p:spPr bwMode="auto">
                <a:xfrm>
                  <a:off x="3480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4" name="Line 17"/>
                <p:cNvSpPr>
                  <a:spLocks noChangeShapeType="1"/>
                </p:cNvSpPr>
                <p:nvPr/>
              </p:nvSpPr>
              <p:spPr bwMode="auto">
                <a:xfrm>
                  <a:off x="3852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sp>
            <p:nvSpPr>
              <p:cNvPr id="16" name="Text Box 18"/>
              <p:cNvSpPr txBox="1">
                <a:spLocks noChangeArrowheads="1"/>
              </p:cNvSpPr>
              <p:nvPr/>
            </p:nvSpPr>
            <p:spPr bwMode="auto">
              <a:xfrm>
                <a:off x="116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17" name="Text Box 19"/>
              <p:cNvSpPr txBox="1">
                <a:spLocks noChangeArrowheads="1"/>
              </p:cNvSpPr>
              <p:nvPr/>
            </p:nvSpPr>
            <p:spPr bwMode="auto">
              <a:xfrm>
                <a:off x="1881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18" name="Text Box 20"/>
              <p:cNvSpPr txBox="1">
                <a:spLocks noChangeArrowheads="1"/>
              </p:cNvSpPr>
              <p:nvPr/>
            </p:nvSpPr>
            <p:spPr bwMode="auto">
              <a:xfrm>
                <a:off x="1523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19" name="Text Box 21"/>
              <p:cNvSpPr txBox="1">
                <a:spLocks noChangeArrowheads="1"/>
              </p:cNvSpPr>
              <p:nvPr/>
            </p:nvSpPr>
            <p:spPr bwMode="auto">
              <a:xfrm>
                <a:off x="227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9</a:t>
                </a:r>
              </a:p>
            </p:txBody>
          </p:sp>
          <p:sp>
            <p:nvSpPr>
              <p:cNvPr id="20" name="Text Box 22"/>
              <p:cNvSpPr txBox="1">
                <a:spLocks noChangeArrowheads="1"/>
              </p:cNvSpPr>
              <p:nvPr/>
            </p:nvSpPr>
            <p:spPr bwMode="auto">
              <a:xfrm>
                <a:off x="2984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15</a:t>
                </a:r>
              </a:p>
            </p:txBody>
          </p:sp>
          <p:sp>
            <p:nvSpPr>
              <p:cNvPr id="21" name="Text Box 23"/>
              <p:cNvSpPr txBox="1">
                <a:spLocks noChangeArrowheads="1"/>
              </p:cNvSpPr>
              <p:nvPr/>
            </p:nvSpPr>
            <p:spPr bwMode="auto">
              <a:xfrm>
                <a:off x="2598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2" name="Text Box 24"/>
              <p:cNvSpPr txBox="1">
                <a:spLocks noChangeArrowheads="1"/>
              </p:cNvSpPr>
              <p:nvPr/>
            </p:nvSpPr>
            <p:spPr bwMode="auto">
              <a:xfrm>
                <a:off x="3357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18</a:t>
                </a:r>
              </a:p>
            </p:txBody>
          </p:sp>
          <p:sp>
            <p:nvSpPr>
              <p:cNvPr id="23" name="Text Box 25"/>
              <p:cNvSpPr txBox="1">
                <a:spLocks noChangeArrowheads="1"/>
              </p:cNvSpPr>
              <p:nvPr/>
            </p:nvSpPr>
            <p:spPr bwMode="auto">
              <a:xfrm>
                <a:off x="409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24</a:t>
                </a:r>
              </a:p>
            </p:txBody>
          </p:sp>
          <p:sp>
            <p:nvSpPr>
              <p:cNvPr id="24" name="Text Box 26"/>
              <p:cNvSpPr txBox="1">
                <a:spLocks noChangeArrowheads="1"/>
              </p:cNvSpPr>
              <p:nvPr/>
            </p:nvSpPr>
            <p:spPr bwMode="auto">
              <a:xfrm>
                <a:off x="3736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21</a:t>
                </a:r>
              </a:p>
            </p:txBody>
          </p:sp>
        </p:grpSp>
      </p:grpSp>
      <p:sp>
        <p:nvSpPr>
          <p:cNvPr id="35" name="Text Box 29"/>
          <p:cNvSpPr txBox="1">
            <a:spLocks noChangeArrowheads="1"/>
          </p:cNvSpPr>
          <p:nvPr/>
        </p:nvSpPr>
        <p:spPr bwMode="auto">
          <a:xfrm>
            <a:off x="8615217" y="3000375"/>
            <a:ext cx="2362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accent2"/>
                </a:solidFill>
                <a:latin typeface="Times New Roman" pitchFamily="18" charset="0"/>
              </a:rPr>
              <a:t>The time spent studying can be any number between 0 and 24.</a:t>
            </a:r>
          </a:p>
        </p:txBody>
      </p:sp>
      <p:sp>
        <p:nvSpPr>
          <p:cNvPr id="36" name="Line 27"/>
          <p:cNvSpPr>
            <a:spLocks noChangeShapeType="1"/>
          </p:cNvSpPr>
          <p:nvPr/>
        </p:nvSpPr>
        <p:spPr bwMode="auto">
          <a:xfrm>
            <a:off x="2380668" y="3689350"/>
            <a:ext cx="4724400" cy="0"/>
          </a:xfrm>
          <a:prstGeom prst="line">
            <a:avLst/>
          </a:prstGeom>
          <a:noFill/>
          <a:ln w="31750">
            <a:solidFill>
              <a:schemeClr val="hlink"/>
            </a:solidFill>
            <a:round/>
            <a:headEnd type="oval" w="med" len="med"/>
            <a:tailEnd type="oval" w="med" len="med"/>
          </a:ln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40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093"/>
    </mc:Choice>
    <mc:Fallback xmlns="">
      <p:transition spd="slow" advTm="12309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9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46183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4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Properties of a Normal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874165" y="1495569"/>
            <a:ext cx="9864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Normal distribution </a:t>
            </a:r>
            <a:endParaRPr lang="en-US" sz="2400" b="1" dirty="0" smtClean="0">
              <a:solidFill>
                <a:schemeClr val="accent2"/>
              </a:solidFill>
            </a:endParaRPr>
          </a:p>
          <a:p>
            <a:endParaRPr lang="en-US" sz="2400" b="1" dirty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continuous probability distribution for a random variable, </a:t>
            </a:r>
            <a:r>
              <a:rPr lang="en-US" sz="2400" i="1" dirty="0"/>
              <a:t>x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most important continuous probability distribution in statistics</a:t>
            </a:r>
            <a:r>
              <a:rPr lang="en-US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graph of a normal distribution is called the </a:t>
            </a:r>
            <a:r>
              <a:rPr lang="en-US" sz="2400" b="1" dirty="0"/>
              <a:t>normal curve</a:t>
            </a:r>
            <a:r>
              <a:rPr lang="en-US" sz="2400" dirty="0"/>
              <a:t>.</a:t>
            </a:r>
            <a:r>
              <a:rPr lang="en-US" sz="2400" b="1" dirty="0">
                <a:solidFill>
                  <a:srgbClr val="000066"/>
                </a:solidFill>
              </a:rPr>
              <a:t> </a:t>
            </a:r>
          </a:p>
        </p:txBody>
      </p:sp>
      <p:grpSp>
        <p:nvGrpSpPr>
          <p:cNvPr id="12" name="Group 15"/>
          <p:cNvGrpSpPr>
            <a:grpSpLocks/>
          </p:cNvGrpSpPr>
          <p:nvPr/>
        </p:nvGrpSpPr>
        <p:grpSpPr bwMode="auto">
          <a:xfrm>
            <a:off x="2840182" y="4138286"/>
            <a:ext cx="6705600" cy="1792287"/>
            <a:chOff x="914400" y="4495800"/>
            <a:chExt cx="7142163" cy="1908176"/>
          </a:xfrm>
        </p:grpSpPr>
        <p:pic>
          <p:nvPicPr>
            <p:cNvPr id="13" name="Picture 1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28800" y="4495800"/>
              <a:ext cx="4972050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4311650" y="4508500"/>
              <a:ext cx="0" cy="17335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914400" y="6253163"/>
              <a:ext cx="68786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861278" y="4509321"/>
              <a:ext cx="4908547" cy="1732401"/>
            </a:xfrm>
            <a:custGeom>
              <a:avLst/>
              <a:gdLst>
                <a:gd name="T0" fmla="*/ 0 w 3092"/>
                <a:gd name="T1" fmla="*/ 2147483647 h 1092"/>
                <a:gd name="T2" fmla="*/ 2147483647 w 3092"/>
                <a:gd name="T3" fmla="*/ 2147483647 h 1092"/>
                <a:gd name="T4" fmla="*/ 2147483647 w 3092"/>
                <a:gd name="T5" fmla="*/ 2147483647 h 1092"/>
                <a:gd name="T6" fmla="*/ 2147483647 w 3092"/>
                <a:gd name="T7" fmla="*/ 2147483647 h 1092"/>
                <a:gd name="T8" fmla="*/ 2147483647 w 3092"/>
                <a:gd name="T9" fmla="*/ 2147483647 h 1092"/>
                <a:gd name="T10" fmla="*/ 2147483647 w 3092"/>
                <a:gd name="T11" fmla="*/ 2147483647 h 1092"/>
                <a:gd name="T12" fmla="*/ 2147483647 w 3092"/>
                <a:gd name="T13" fmla="*/ 2147483647 h 1092"/>
                <a:gd name="T14" fmla="*/ 2147483647 w 3092"/>
                <a:gd name="T15" fmla="*/ 2147483647 h 1092"/>
                <a:gd name="T16" fmla="*/ 2147483647 w 3092"/>
                <a:gd name="T17" fmla="*/ 2147483647 h 1092"/>
                <a:gd name="T18" fmla="*/ 2147483647 w 3092"/>
                <a:gd name="T19" fmla="*/ 2147483647 h 1092"/>
                <a:gd name="T20" fmla="*/ 2147483647 w 3092"/>
                <a:gd name="T21" fmla="*/ 2147483647 h 1092"/>
                <a:gd name="T22" fmla="*/ 2147483647 w 3092"/>
                <a:gd name="T23" fmla="*/ 2147483647 h 1092"/>
                <a:gd name="T24" fmla="*/ 2147483647 w 3092"/>
                <a:gd name="T25" fmla="*/ 2147483647 h 1092"/>
                <a:gd name="T26" fmla="*/ 2147483647 w 3092"/>
                <a:gd name="T27" fmla="*/ 2147483647 h 1092"/>
                <a:gd name="T28" fmla="*/ 2147483647 w 3092"/>
                <a:gd name="T29" fmla="*/ 2147483647 h 1092"/>
                <a:gd name="T30" fmla="*/ 2147483647 w 3092"/>
                <a:gd name="T31" fmla="*/ 2147483647 h 1092"/>
                <a:gd name="T32" fmla="*/ 2147483647 w 3092"/>
                <a:gd name="T33" fmla="*/ 2147483647 h 1092"/>
                <a:gd name="T34" fmla="*/ 2147483647 w 3092"/>
                <a:gd name="T35" fmla="*/ 2147483647 h 1092"/>
                <a:gd name="T36" fmla="*/ 2147483647 w 3092"/>
                <a:gd name="T37" fmla="*/ 0 h 1092"/>
                <a:gd name="T38" fmla="*/ 2147483647 w 3092"/>
                <a:gd name="T39" fmla="*/ 0 h 1092"/>
                <a:gd name="T40" fmla="*/ 2147483647 w 3092"/>
                <a:gd name="T41" fmla="*/ 2147483647 h 1092"/>
                <a:gd name="T42" fmla="*/ 2147483647 w 3092"/>
                <a:gd name="T43" fmla="*/ 2147483647 h 1092"/>
                <a:gd name="T44" fmla="*/ 2147483647 w 3092"/>
                <a:gd name="T45" fmla="*/ 2147483647 h 1092"/>
                <a:gd name="T46" fmla="*/ 2147483647 w 3092"/>
                <a:gd name="T47" fmla="*/ 2147483647 h 1092"/>
                <a:gd name="T48" fmla="*/ 2147483647 w 3092"/>
                <a:gd name="T49" fmla="*/ 2147483647 h 1092"/>
                <a:gd name="T50" fmla="*/ 2147483647 w 3092"/>
                <a:gd name="T51" fmla="*/ 2147483647 h 1092"/>
                <a:gd name="T52" fmla="*/ 2147483647 w 3092"/>
                <a:gd name="T53" fmla="*/ 2147483647 h 1092"/>
                <a:gd name="T54" fmla="*/ 2147483647 w 3092"/>
                <a:gd name="T55" fmla="*/ 2147483647 h 1092"/>
                <a:gd name="T56" fmla="*/ 2147483647 w 3092"/>
                <a:gd name="T57" fmla="*/ 2147483647 h 1092"/>
                <a:gd name="T58" fmla="*/ 2147483647 w 3092"/>
                <a:gd name="T59" fmla="*/ 2147483647 h 1092"/>
                <a:gd name="T60" fmla="*/ 2147483647 w 3092"/>
                <a:gd name="T61" fmla="*/ 2147483647 h 1092"/>
                <a:gd name="T62" fmla="*/ 2147483647 w 3092"/>
                <a:gd name="T63" fmla="*/ 2147483647 h 1092"/>
                <a:gd name="T64" fmla="*/ 2147483647 w 3092"/>
                <a:gd name="T65" fmla="*/ 2147483647 h 1092"/>
                <a:gd name="T66" fmla="*/ 2147483647 w 3092"/>
                <a:gd name="T67" fmla="*/ 2147483647 h 1092"/>
                <a:gd name="T68" fmla="*/ 2147483647 w 3092"/>
                <a:gd name="T69" fmla="*/ 2147483647 h 1092"/>
                <a:gd name="T70" fmla="*/ 2147483647 w 3092"/>
                <a:gd name="T71" fmla="*/ 2147483647 h 1092"/>
                <a:gd name="T72" fmla="*/ 2147483647 w 3092"/>
                <a:gd name="T73" fmla="*/ 2147483647 h 1092"/>
                <a:gd name="T74" fmla="*/ 0 w 3092"/>
                <a:gd name="T75" fmla="*/ 2147483647 h 10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92"/>
                <a:gd name="T115" fmla="*/ 0 h 1092"/>
                <a:gd name="T116" fmla="*/ 3092 w 3092"/>
                <a:gd name="T117" fmla="*/ 1092 h 10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92" h="1092">
                  <a:moveTo>
                    <a:pt x="0" y="1092"/>
                  </a:moveTo>
                  <a:lnTo>
                    <a:pt x="64" y="1084"/>
                  </a:lnTo>
                  <a:lnTo>
                    <a:pt x="120" y="1080"/>
                  </a:lnTo>
                  <a:lnTo>
                    <a:pt x="368" y="1056"/>
                  </a:lnTo>
                  <a:lnTo>
                    <a:pt x="548" y="1004"/>
                  </a:lnTo>
                  <a:lnTo>
                    <a:pt x="748" y="908"/>
                  </a:lnTo>
                  <a:lnTo>
                    <a:pt x="866" y="826"/>
                  </a:lnTo>
                  <a:lnTo>
                    <a:pt x="950" y="746"/>
                  </a:lnTo>
                  <a:lnTo>
                    <a:pt x="1000" y="684"/>
                  </a:lnTo>
                  <a:lnTo>
                    <a:pt x="1070" y="588"/>
                  </a:lnTo>
                  <a:lnTo>
                    <a:pt x="1082" y="564"/>
                  </a:lnTo>
                  <a:lnTo>
                    <a:pt x="1132" y="476"/>
                  </a:lnTo>
                  <a:lnTo>
                    <a:pt x="1180" y="380"/>
                  </a:lnTo>
                  <a:lnTo>
                    <a:pt x="1228" y="284"/>
                  </a:lnTo>
                  <a:lnTo>
                    <a:pt x="1288" y="176"/>
                  </a:lnTo>
                  <a:lnTo>
                    <a:pt x="1336" y="104"/>
                  </a:lnTo>
                  <a:lnTo>
                    <a:pt x="1380" y="56"/>
                  </a:lnTo>
                  <a:lnTo>
                    <a:pt x="1432" y="28"/>
                  </a:lnTo>
                  <a:lnTo>
                    <a:pt x="1516" y="0"/>
                  </a:lnTo>
                  <a:lnTo>
                    <a:pt x="1576" y="0"/>
                  </a:lnTo>
                  <a:lnTo>
                    <a:pt x="1656" y="28"/>
                  </a:lnTo>
                  <a:lnTo>
                    <a:pt x="1744" y="92"/>
                  </a:lnTo>
                  <a:lnTo>
                    <a:pt x="1816" y="180"/>
                  </a:lnTo>
                  <a:lnTo>
                    <a:pt x="1912" y="368"/>
                  </a:lnTo>
                  <a:lnTo>
                    <a:pt x="1960" y="472"/>
                  </a:lnTo>
                  <a:lnTo>
                    <a:pt x="2004" y="564"/>
                  </a:lnTo>
                  <a:lnTo>
                    <a:pt x="2044" y="620"/>
                  </a:lnTo>
                  <a:lnTo>
                    <a:pt x="2116" y="720"/>
                  </a:lnTo>
                  <a:lnTo>
                    <a:pt x="2168" y="778"/>
                  </a:lnTo>
                  <a:lnTo>
                    <a:pt x="2228" y="832"/>
                  </a:lnTo>
                  <a:lnTo>
                    <a:pt x="2334" y="908"/>
                  </a:lnTo>
                  <a:lnTo>
                    <a:pt x="2428" y="956"/>
                  </a:lnTo>
                  <a:lnTo>
                    <a:pt x="2524" y="996"/>
                  </a:lnTo>
                  <a:lnTo>
                    <a:pt x="2620" y="1024"/>
                  </a:lnTo>
                  <a:lnTo>
                    <a:pt x="2748" y="1060"/>
                  </a:lnTo>
                  <a:lnTo>
                    <a:pt x="2956" y="1080"/>
                  </a:lnTo>
                  <a:lnTo>
                    <a:pt x="3092" y="1088"/>
                  </a:lnTo>
                  <a:lnTo>
                    <a:pt x="0" y="1092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7750175" y="6037263"/>
              <a:ext cx="306388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830452" y="5694509"/>
            <a:ext cx="457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l-GR" sz="2800" dirty="0">
                <a:solidFill>
                  <a:schemeClr val="accent2"/>
                </a:solidFill>
                <a:latin typeface="+mn-lt"/>
                <a:cs typeface="+mn-cs"/>
              </a:rPr>
              <a:t>μ</a:t>
            </a:r>
            <a:endParaRPr lang="en-US" sz="2800" dirty="0" err="1">
              <a:solidFill>
                <a:schemeClr val="accent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30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77"/>
    </mc:Choice>
    <mc:Fallback xmlns="">
      <p:transition spd="slow" advTm="34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298" y="62909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4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Properties of a Normal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89364" y="1771267"/>
            <a:ext cx="98644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mean, median, and mode are equal.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normal curve is bell-shaped and symmetric about the mean.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total area under the curve is equal to one.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normal curve approaches, but never touches the </a:t>
            </a:r>
            <a:r>
              <a:rPr lang="en-US" sz="2400" i="1" dirty="0"/>
              <a:t>x</a:t>
            </a:r>
            <a:r>
              <a:rPr lang="en-US" sz="2400" dirty="0"/>
              <a:t>-axis as it extends farther and farther away from the mean.</a:t>
            </a:r>
          </a:p>
        </p:txBody>
      </p:sp>
      <p:grpSp>
        <p:nvGrpSpPr>
          <p:cNvPr id="12" name="Group 13"/>
          <p:cNvGrpSpPr>
            <a:grpSpLocks/>
          </p:cNvGrpSpPr>
          <p:nvPr/>
        </p:nvGrpSpPr>
        <p:grpSpPr bwMode="auto">
          <a:xfrm>
            <a:off x="2440788" y="4072107"/>
            <a:ext cx="6705600" cy="1792287"/>
            <a:chOff x="1066800" y="4456113"/>
            <a:chExt cx="6705600" cy="1792287"/>
          </a:xfrm>
        </p:grpSpPr>
        <p:pic>
          <p:nvPicPr>
            <p:cNvPr id="13" name="Picture 1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25308" y="4456113"/>
              <a:ext cx="4668135" cy="1646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4256394" y="4468042"/>
              <a:ext cx="0" cy="16282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>
              <a:off x="1066800" y="6106746"/>
              <a:ext cx="64581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955800" y="4468813"/>
              <a:ext cx="4608513" cy="1627187"/>
            </a:xfrm>
            <a:custGeom>
              <a:avLst/>
              <a:gdLst>
                <a:gd name="T0" fmla="*/ 0 w 3092"/>
                <a:gd name="T1" fmla="*/ 2147483647 h 1092"/>
                <a:gd name="T2" fmla="*/ 2147483647 w 3092"/>
                <a:gd name="T3" fmla="*/ 2147483647 h 1092"/>
                <a:gd name="T4" fmla="*/ 2147483647 w 3092"/>
                <a:gd name="T5" fmla="*/ 2147483647 h 1092"/>
                <a:gd name="T6" fmla="*/ 2147483647 w 3092"/>
                <a:gd name="T7" fmla="*/ 2147483647 h 1092"/>
                <a:gd name="T8" fmla="*/ 2147483647 w 3092"/>
                <a:gd name="T9" fmla="*/ 2147483647 h 1092"/>
                <a:gd name="T10" fmla="*/ 2147483647 w 3092"/>
                <a:gd name="T11" fmla="*/ 2147483647 h 1092"/>
                <a:gd name="T12" fmla="*/ 2147483647 w 3092"/>
                <a:gd name="T13" fmla="*/ 2147483647 h 1092"/>
                <a:gd name="T14" fmla="*/ 2147483647 w 3092"/>
                <a:gd name="T15" fmla="*/ 2147483647 h 1092"/>
                <a:gd name="T16" fmla="*/ 2147483647 w 3092"/>
                <a:gd name="T17" fmla="*/ 2147483647 h 1092"/>
                <a:gd name="T18" fmla="*/ 2147483647 w 3092"/>
                <a:gd name="T19" fmla="*/ 2147483647 h 1092"/>
                <a:gd name="T20" fmla="*/ 2147483647 w 3092"/>
                <a:gd name="T21" fmla="*/ 2147483647 h 1092"/>
                <a:gd name="T22" fmla="*/ 2147483647 w 3092"/>
                <a:gd name="T23" fmla="*/ 2147483647 h 1092"/>
                <a:gd name="T24" fmla="*/ 2147483647 w 3092"/>
                <a:gd name="T25" fmla="*/ 2147483647 h 1092"/>
                <a:gd name="T26" fmla="*/ 2147483647 w 3092"/>
                <a:gd name="T27" fmla="*/ 2147483647 h 1092"/>
                <a:gd name="T28" fmla="*/ 2147483647 w 3092"/>
                <a:gd name="T29" fmla="*/ 2147483647 h 1092"/>
                <a:gd name="T30" fmla="*/ 2147483647 w 3092"/>
                <a:gd name="T31" fmla="*/ 2147483647 h 1092"/>
                <a:gd name="T32" fmla="*/ 2147483647 w 3092"/>
                <a:gd name="T33" fmla="*/ 2147483647 h 1092"/>
                <a:gd name="T34" fmla="*/ 2147483647 w 3092"/>
                <a:gd name="T35" fmla="*/ 2147483647 h 1092"/>
                <a:gd name="T36" fmla="*/ 2147483647 w 3092"/>
                <a:gd name="T37" fmla="*/ 0 h 1092"/>
                <a:gd name="T38" fmla="*/ 2147483647 w 3092"/>
                <a:gd name="T39" fmla="*/ 0 h 1092"/>
                <a:gd name="T40" fmla="*/ 2147483647 w 3092"/>
                <a:gd name="T41" fmla="*/ 2147483647 h 1092"/>
                <a:gd name="T42" fmla="*/ 2147483647 w 3092"/>
                <a:gd name="T43" fmla="*/ 2147483647 h 1092"/>
                <a:gd name="T44" fmla="*/ 2147483647 w 3092"/>
                <a:gd name="T45" fmla="*/ 2147483647 h 1092"/>
                <a:gd name="T46" fmla="*/ 2147483647 w 3092"/>
                <a:gd name="T47" fmla="*/ 2147483647 h 1092"/>
                <a:gd name="T48" fmla="*/ 2147483647 w 3092"/>
                <a:gd name="T49" fmla="*/ 2147483647 h 1092"/>
                <a:gd name="T50" fmla="*/ 2147483647 w 3092"/>
                <a:gd name="T51" fmla="*/ 2147483647 h 1092"/>
                <a:gd name="T52" fmla="*/ 2147483647 w 3092"/>
                <a:gd name="T53" fmla="*/ 2147483647 h 1092"/>
                <a:gd name="T54" fmla="*/ 2147483647 w 3092"/>
                <a:gd name="T55" fmla="*/ 2147483647 h 1092"/>
                <a:gd name="T56" fmla="*/ 2147483647 w 3092"/>
                <a:gd name="T57" fmla="*/ 2147483647 h 1092"/>
                <a:gd name="T58" fmla="*/ 2147483647 w 3092"/>
                <a:gd name="T59" fmla="*/ 2147483647 h 1092"/>
                <a:gd name="T60" fmla="*/ 2147483647 w 3092"/>
                <a:gd name="T61" fmla="*/ 2147483647 h 1092"/>
                <a:gd name="T62" fmla="*/ 2147483647 w 3092"/>
                <a:gd name="T63" fmla="*/ 2147483647 h 1092"/>
                <a:gd name="T64" fmla="*/ 2147483647 w 3092"/>
                <a:gd name="T65" fmla="*/ 2147483647 h 1092"/>
                <a:gd name="T66" fmla="*/ 2147483647 w 3092"/>
                <a:gd name="T67" fmla="*/ 2147483647 h 1092"/>
                <a:gd name="T68" fmla="*/ 2147483647 w 3092"/>
                <a:gd name="T69" fmla="*/ 2147483647 h 1092"/>
                <a:gd name="T70" fmla="*/ 2147483647 w 3092"/>
                <a:gd name="T71" fmla="*/ 2147483647 h 1092"/>
                <a:gd name="T72" fmla="*/ 2147483647 w 3092"/>
                <a:gd name="T73" fmla="*/ 2147483647 h 1092"/>
                <a:gd name="T74" fmla="*/ 0 w 3092"/>
                <a:gd name="T75" fmla="*/ 2147483647 h 10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92"/>
                <a:gd name="T115" fmla="*/ 0 h 1092"/>
                <a:gd name="T116" fmla="*/ 3092 w 3092"/>
                <a:gd name="T117" fmla="*/ 1092 h 10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92" h="1092">
                  <a:moveTo>
                    <a:pt x="0" y="1092"/>
                  </a:moveTo>
                  <a:lnTo>
                    <a:pt x="64" y="1084"/>
                  </a:lnTo>
                  <a:lnTo>
                    <a:pt x="120" y="1080"/>
                  </a:lnTo>
                  <a:lnTo>
                    <a:pt x="368" y="1056"/>
                  </a:lnTo>
                  <a:lnTo>
                    <a:pt x="548" y="1004"/>
                  </a:lnTo>
                  <a:lnTo>
                    <a:pt x="748" y="908"/>
                  </a:lnTo>
                  <a:lnTo>
                    <a:pt x="866" y="826"/>
                  </a:lnTo>
                  <a:lnTo>
                    <a:pt x="950" y="746"/>
                  </a:lnTo>
                  <a:lnTo>
                    <a:pt x="1000" y="684"/>
                  </a:lnTo>
                  <a:lnTo>
                    <a:pt x="1070" y="588"/>
                  </a:lnTo>
                  <a:lnTo>
                    <a:pt x="1082" y="564"/>
                  </a:lnTo>
                  <a:lnTo>
                    <a:pt x="1132" y="476"/>
                  </a:lnTo>
                  <a:lnTo>
                    <a:pt x="1180" y="380"/>
                  </a:lnTo>
                  <a:lnTo>
                    <a:pt x="1228" y="284"/>
                  </a:lnTo>
                  <a:lnTo>
                    <a:pt x="1288" y="176"/>
                  </a:lnTo>
                  <a:lnTo>
                    <a:pt x="1336" y="104"/>
                  </a:lnTo>
                  <a:lnTo>
                    <a:pt x="1380" y="56"/>
                  </a:lnTo>
                  <a:lnTo>
                    <a:pt x="1432" y="28"/>
                  </a:lnTo>
                  <a:lnTo>
                    <a:pt x="1516" y="0"/>
                  </a:lnTo>
                  <a:lnTo>
                    <a:pt x="1576" y="0"/>
                  </a:lnTo>
                  <a:lnTo>
                    <a:pt x="1656" y="28"/>
                  </a:lnTo>
                  <a:lnTo>
                    <a:pt x="1744" y="92"/>
                  </a:lnTo>
                  <a:lnTo>
                    <a:pt x="1816" y="180"/>
                  </a:lnTo>
                  <a:lnTo>
                    <a:pt x="1912" y="368"/>
                  </a:lnTo>
                  <a:lnTo>
                    <a:pt x="1960" y="472"/>
                  </a:lnTo>
                  <a:lnTo>
                    <a:pt x="2004" y="564"/>
                  </a:lnTo>
                  <a:lnTo>
                    <a:pt x="2044" y="620"/>
                  </a:lnTo>
                  <a:lnTo>
                    <a:pt x="2116" y="720"/>
                  </a:lnTo>
                  <a:lnTo>
                    <a:pt x="2168" y="778"/>
                  </a:lnTo>
                  <a:lnTo>
                    <a:pt x="2228" y="832"/>
                  </a:lnTo>
                  <a:lnTo>
                    <a:pt x="2334" y="908"/>
                  </a:lnTo>
                  <a:lnTo>
                    <a:pt x="2428" y="956"/>
                  </a:lnTo>
                  <a:lnTo>
                    <a:pt x="2524" y="996"/>
                  </a:lnTo>
                  <a:lnTo>
                    <a:pt x="2620" y="1024"/>
                  </a:lnTo>
                  <a:lnTo>
                    <a:pt x="2748" y="1060"/>
                  </a:lnTo>
                  <a:lnTo>
                    <a:pt x="2956" y="1080"/>
                  </a:lnTo>
                  <a:lnTo>
                    <a:pt x="3092" y="1088"/>
                  </a:lnTo>
                  <a:lnTo>
                    <a:pt x="0" y="1092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7484740" y="5903959"/>
              <a:ext cx="287660" cy="344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</p:grpSp>
      <p:grpSp>
        <p:nvGrpSpPr>
          <p:cNvPr id="18" name="Group 20"/>
          <p:cNvGrpSpPr>
            <a:grpSpLocks/>
          </p:cNvGrpSpPr>
          <p:nvPr/>
        </p:nvGrpSpPr>
        <p:grpSpPr bwMode="auto">
          <a:xfrm>
            <a:off x="6516257" y="4015511"/>
            <a:ext cx="2676525" cy="838200"/>
            <a:chOff x="4724400" y="4495800"/>
            <a:chExt cx="2676858" cy="838200"/>
          </a:xfrm>
        </p:grpSpPr>
        <p:sp>
          <p:nvSpPr>
            <p:cNvPr id="19" name="Rectangle 33"/>
            <p:cNvSpPr>
              <a:spLocks noChangeArrowheads="1"/>
            </p:cNvSpPr>
            <p:nvPr/>
          </p:nvSpPr>
          <p:spPr bwMode="auto">
            <a:xfrm>
              <a:off x="5410200" y="4495800"/>
              <a:ext cx="199105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  <a:latin typeface="Times New Roman" pitchFamily="18" charset="0"/>
                </a:rPr>
                <a:t>Total area = 1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rot="10800000" flipV="1">
              <a:off x="4724400" y="4953000"/>
              <a:ext cx="1524190" cy="38100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5405578" y="5602148"/>
            <a:ext cx="457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l-GR" sz="2800" dirty="0">
                <a:solidFill>
                  <a:schemeClr val="accent2"/>
                </a:solidFill>
                <a:latin typeface="+mn-lt"/>
                <a:cs typeface="+mn-cs"/>
              </a:rPr>
              <a:t>μ</a:t>
            </a:r>
            <a:endParaRPr lang="en-US" sz="2800" dirty="0" err="1">
              <a:solidFill>
                <a:schemeClr val="accent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049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06"/>
    </mc:Choice>
    <mc:Fallback xmlns="">
      <p:transition spd="slow" advTm="122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533" y="641105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04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Properties of a Normal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45673" y="1823312"/>
            <a:ext cx="9864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5000"/>
              </a:spcBef>
              <a:buFont typeface="+mj-lt"/>
              <a:buAutoNum type="arabicPeriod" startAt="5"/>
              <a:defRPr/>
            </a:pPr>
            <a:r>
              <a:rPr lang="en-US" sz="2400" dirty="0"/>
              <a:t>Between μ – σ and μ + σ (in the center of the curve), the graph curves downward.  The graph curves upward to the left of μ – σ and to the right of μ + σ.  The points at which the curve changes from curving upward to curving downward are called the </a:t>
            </a:r>
            <a:r>
              <a:rPr lang="en-US" sz="2400" b="1" dirty="0"/>
              <a:t>inflection points</a:t>
            </a:r>
            <a:r>
              <a:rPr lang="en-US" sz="2400" dirty="0"/>
              <a:t>. </a:t>
            </a:r>
          </a:p>
        </p:txBody>
      </p:sp>
      <p:grpSp>
        <p:nvGrpSpPr>
          <p:cNvPr id="12" name="Group 49"/>
          <p:cNvGrpSpPr>
            <a:grpSpLocks/>
          </p:cNvGrpSpPr>
          <p:nvPr/>
        </p:nvGrpSpPr>
        <p:grpSpPr bwMode="auto">
          <a:xfrm>
            <a:off x="2812472" y="3620106"/>
            <a:ext cx="7077075" cy="2563813"/>
            <a:chOff x="1066800" y="3812398"/>
            <a:chExt cx="7077075" cy="2564589"/>
          </a:xfrm>
        </p:grpSpPr>
        <p:sp>
          <p:nvSpPr>
            <p:cNvPr id="13" name="Line 3"/>
            <p:cNvSpPr>
              <a:spLocks noChangeShapeType="1"/>
            </p:cNvSpPr>
            <p:nvPr/>
          </p:nvSpPr>
          <p:spPr bwMode="auto">
            <a:xfrm>
              <a:off x="4449392" y="3840752"/>
              <a:ext cx="0" cy="21733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Freeform 4"/>
            <p:cNvSpPr>
              <a:spLocks/>
            </p:cNvSpPr>
            <p:nvPr/>
          </p:nvSpPr>
          <p:spPr bwMode="auto">
            <a:xfrm>
              <a:off x="1262063" y="3812398"/>
              <a:ext cx="6383337" cy="2210469"/>
            </a:xfrm>
            <a:custGeom>
              <a:avLst/>
              <a:gdLst>
                <a:gd name="T0" fmla="*/ 0 w 4502"/>
                <a:gd name="T1" fmla="*/ 2147483647 h 1559"/>
                <a:gd name="T2" fmla="*/ 2147483647 w 4502"/>
                <a:gd name="T3" fmla="*/ 2147483647 h 1559"/>
                <a:gd name="T4" fmla="*/ 2147483647 w 4502"/>
                <a:gd name="T5" fmla="*/ 2147483647 h 1559"/>
                <a:gd name="T6" fmla="*/ 2147483647 w 4502"/>
                <a:gd name="T7" fmla="*/ 2147483647 h 1559"/>
                <a:gd name="T8" fmla="*/ 2147483647 w 4502"/>
                <a:gd name="T9" fmla="*/ 2147483647 h 1559"/>
                <a:gd name="T10" fmla="*/ 2147483647 w 4502"/>
                <a:gd name="T11" fmla="*/ 2147483647 h 1559"/>
                <a:gd name="T12" fmla="*/ 2147483647 w 4502"/>
                <a:gd name="T13" fmla="*/ 2147483647 h 1559"/>
                <a:gd name="T14" fmla="*/ 2147483647 w 4502"/>
                <a:gd name="T15" fmla="*/ 2147483647 h 1559"/>
                <a:gd name="T16" fmla="*/ 2147483647 w 4502"/>
                <a:gd name="T17" fmla="*/ 2147483647 h 1559"/>
                <a:gd name="T18" fmla="*/ 2147483647 w 4502"/>
                <a:gd name="T19" fmla="*/ 2147483647 h 1559"/>
                <a:gd name="T20" fmla="*/ 2147483647 w 4502"/>
                <a:gd name="T21" fmla="*/ 2147483647 h 1559"/>
                <a:gd name="T22" fmla="*/ 2147483647 w 4502"/>
                <a:gd name="T23" fmla="*/ 2147483647 h 1559"/>
                <a:gd name="T24" fmla="*/ 2147483647 w 4502"/>
                <a:gd name="T25" fmla="*/ 2147483647 h 1559"/>
                <a:gd name="T26" fmla="*/ 2147483647 w 4502"/>
                <a:gd name="T27" fmla="*/ 2147483647 h 1559"/>
                <a:gd name="T28" fmla="*/ 2147483647 w 4502"/>
                <a:gd name="T29" fmla="*/ 2147483647 h 1559"/>
                <a:gd name="T30" fmla="*/ 2147483647 w 4502"/>
                <a:gd name="T31" fmla="*/ 2147483647 h 1559"/>
                <a:gd name="T32" fmla="*/ 2147483647 w 4502"/>
                <a:gd name="T33" fmla="*/ 2147483647 h 1559"/>
                <a:gd name="T34" fmla="*/ 2147483647 w 4502"/>
                <a:gd name="T35" fmla="*/ 2147483647 h 1559"/>
                <a:gd name="T36" fmla="*/ 2147483647 w 4502"/>
                <a:gd name="T37" fmla="*/ 2147483647 h 1559"/>
                <a:gd name="T38" fmla="*/ 2147483647 w 4502"/>
                <a:gd name="T39" fmla="*/ 2147483647 h 1559"/>
                <a:gd name="T40" fmla="*/ 2147483647 w 4502"/>
                <a:gd name="T41" fmla="*/ 2147483647 h 1559"/>
                <a:gd name="T42" fmla="*/ 2147483647 w 4502"/>
                <a:gd name="T43" fmla="*/ 2147483647 h 1559"/>
                <a:gd name="T44" fmla="*/ 2147483647 w 4502"/>
                <a:gd name="T45" fmla="*/ 2147483647 h 1559"/>
                <a:gd name="T46" fmla="*/ 2147483647 w 4502"/>
                <a:gd name="T47" fmla="*/ 2147483647 h 1559"/>
                <a:gd name="T48" fmla="*/ 2147483647 w 4502"/>
                <a:gd name="T49" fmla="*/ 2147483647 h 1559"/>
                <a:gd name="T50" fmla="*/ 2147483647 w 4502"/>
                <a:gd name="T51" fmla="*/ 2147483647 h 1559"/>
                <a:gd name="T52" fmla="*/ 2147483647 w 4502"/>
                <a:gd name="T53" fmla="*/ 2147483647 h 1559"/>
                <a:gd name="T54" fmla="*/ 2147483647 w 4502"/>
                <a:gd name="T55" fmla="*/ 2147483647 h 1559"/>
                <a:gd name="T56" fmla="*/ 2147483647 w 4502"/>
                <a:gd name="T57" fmla="*/ 2147483647 h 1559"/>
                <a:gd name="T58" fmla="*/ 2147483647 w 4502"/>
                <a:gd name="T59" fmla="*/ 2147483647 h 1559"/>
                <a:gd name="T60" fmla="*/ 2147483647 w 4502"/>
                <a:gd name="T61" fmla="*/ 2147483647 h 1559"/>
                <a:gd name="T62" fmla="*/ 2147483647 w 4502"/>
                <a:gd name="T63" fmla="*/ 2147483647 h 1559"/>
                <a:gd name="T64" fmla="*/ 2147483647 w 4502"/>
                <a:gd name="T65" fmla="*/ 2147483647 h 1559"/>
                <a:gd name="T66" fmla="*/ 0 w 4502"/>
                <a:gd name="T67" fmla="*/ 2147483647 h 155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502"/>
                <a:gd name="T103" fmla="*/ 0 h 1559"/>
                <a:gd name="T104" fmla="*/ 4502 w 4502"/>
                <a:gd name="T105" fmla="*/ 1559 h 155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502" h="1559">
                  <a:moveTo>
                    <a:pt x="0" y="1559"/>
                  </a:moveTo>
                  <a:lnTo>
                    <a:pt x="93" y="1548"/>
                  </a:lnTo>
                  <a:lnTo>
                    <a:pt x="175" y="1542"/>
                  </a:lnTo>
                  <a:cubicBezTo>
                    <a:pt x="249" y="1535"/>
                    <a:pt x="432" y="1526"/>
                    <a:pt x="536" y="1508"/>
                  </a:cubicBezTo>
                  <a:cubicBezTo>
                    <a:pt x="640" y="1490"/>
                    <a:pt x="706" y="1469"/>
                    <a:pt x="798" y="1435"/>
                  </a:cubicBezTo>
                  <a:cubicBezTo>
                    <a:pt x="890" y="1401"/>
                    <a:pt x="1012" y="1342"/>
                    <a:pt x="1089" y="1301"/>
                  </a:cubicBezTo>
                  <a:cubicBezTo>
                    <a:pt x="1166" y="1260"/>
                    <a:pt x="1212" y="1224"/>
                    <a:pt x="1261" y="1186"/>
                  </a:cubicBezTo>
                  <a:cubicBezTo>
                    <a:pt x="1310" y="1148"/>
                    <a:pt x="1351" y="1106"/>
                    <a:pt x="1383" y="1073"/>
                  </a:cubicBezTo>
                  <a:cubicBezTo>
                    <a:pt x="1415" y="1040"/>
                    <a:pt x="1424" y="1028"/>
                    <a:pt x="1456" y="986"/>
                  </a:cubicBezTo>
                  <a:lnTo>
                    <a:pt x="1575" y="818"/>
                  </a:lnTo>
                  <a:lnTo>
                    <a:pt x="1648" y="694"/>
                  </a:lnTo>
                  <a:lnTo>
                    <a:pt x="1718" y="559"/>
                  </a:lnTo>
                  <a:lnTo>
                    <a:pt x="1788" y="425"/>
                  </a:lnTo>
                  <a:lnTo>
                    <a:pt x="1875" y="273"/>
                  </a:lnTo>
                  <a:cubicBezTo>
                    <a:pt x="1909" y="222"/>
                    <a:pt x="1951" y="158"/>
                    <a:pt x="1993" y="117"/>
                  </a:cubicBezTo>
                  <a:cubicBezTo>
                    <a:pt x="2035" y="76"/>
                    <a:pt x="2083" y="46"/>
                    <a:pt x="2125" y="27"/>
                  </a:cubicBezTo>
                  <a:cubicBezTo>
                    <a:pt x="2167" y="8"/>
                    <a:pt x="2204" y="5"/>
                    <a:pt x="2245" y="3"/>
                  </a:cubicBezTo>
                  <a:cubicBezTo>
                    <a:pt x="2286" y="1"/>
                    <a:pt x="2326" y="0"/>
                    <a:pt x="2371" y="15"/>
                  </a:cubicBezTo>
                  <a:cubicBezTo>
                    <a:pt x="2416" y="30"/>
                    <a:pt x="2470" y="49"/>
                    <a:pt x="2515" y="93"/>
                  </a:cubicBezTo>
                  <a:cubicBezTo>
                    <a:pt x="2560" y="137"/>
                    <a:pt x="2599" y="204"/>
                    <a:pt x="2644" y="279"/>
                  </a:cubicBezTo>
                  <a:cubicBezTo>
                    <a:pt x="2689" y="354"/>
                    <a:pt x="2749" y="475"/>
                    <a:pt x="2784" y="543"/>
                  </a:cubicBezTo>
                  <a:cubicBezTo>
                    <a:pt x="2819" y="611"/>
                    <a:pt x="2822" y="630"/>
                    <a:pt x="2854" y="689"/>
                  </a:cubicBezTo>
                  <a:cubicBezTo>
                    <a:pt x="2886" y="748"/>
                    <a:pt x="2938" y="838"/>
                    <a:pt x="2976" y="896"/>
                  </a:cubicBezTo>
                  <a:lnTo>
                    <a:pt x="3081" y="1037"/>
                  </a:lnTo>
                  <a:cubicBezTo>
                    <a:pt x="3111" y="1074"/>
                    <a:pt x="3130" y="1092"/>
                    <a:pt x="3157" y="1118"/>
                  </a:cubicBezTo>
                  <a:cubicBezTo>
                    <a:pt x="3184" y="1144"/>
                    <a:pt x="3204" y="1164"/>
                    <a:pt x="3244" y="1194"/>
                  </a:cubicBezTo>
                  <a:cubicBezTo>
                    <a:pt x="3284" y="1224"/>
                    <a:pt x="3349" y="1272"/>
                    <a:pt x="3398" y="1301"/>
                  </a:cubicBezTo>
                  <a:lnTo>
                    <a:pt x="3535" y="1368"/>
                  </a:lnTo>
                  <a:lnTo>
                    <a:pt x="3675" y="1424"/>
                  </a:lnTo>
                  <a:lnTo>
                    <a:pt x="3815" y="1464"/>
                  </a:lnTo>
                  <a:cubicBezTo>
                    <a:pt x="3878" y="1480"/>
                    <a:pt x="3970" y="1508"/>
                    <a:pt x="4051" y="1521"/>
                  </a:cubicBezTo>
                  <a:cubicBezTo>
                    <a:pt x="4132" y="1534"/>
                    <a:pt x="4229" y="1537"/>
                    <a:pt x="4304" y="1542"/>
                  </a:cubicBezTo>
                  <a:lnTo>
                    <a:pt x="4502" y="1553"/>
                  </a:lnTo>
                  <a:lnTo>
                    <a:pt x="0" y="1559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5" name="Line 5"/>
            <p:cNvSpPr>
              <a:spLocks noChangeShapeType="1"/>
            </p:cNvSpPr>
            <p:nvPr/>
          </p:nvSpPr>
          <p:spPr bwMode="auto">
            <a:xfrm>
              <a:off x="1066800" y="6031072"/>
              <a:ext cx="6809132" cy="14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6" name="Rectangle 6"/>
            <p:cNvSpPr>
              <a:spLocks noChangeArrowheads="1"/>
            </p:cNvSpPr>
            <p:nvPr/>
          </p:nvSpPr>
          <p:spPr bwMode="auto">
            <a:xfrm>
              <a:off x="1095154" y="6049503"/>
              <a:ext cx="732942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3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17" name="Rectangle 7"/>
            <p:cNvSpPr>
              <a:spLocks noChangeArrowheads="1"/>
            </p:cNvSpPr>
            <p:nvPr/>
          </p:nvSpPr>
          <p:spPr bwMode="auto">
            <a:xfrm>
              <a:off x="5179499" y="6045249"/>
              <a:ext cx="630870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18" name="Line 8"/>
            <p:cNvSpPr>
              <a:spLocks noChangeShapeType="1"/>
            </p:cNvSpPr>
            <p:nvPr/>
          </p:nvSpPr>
          <p:spPr bwMode="auto">
            <a:xfrm>
              <a:off x="3454179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9" name="Line 9"/>
            <p:cNvSpPr>
              <a:spLocks noChangeShapeType="1"/>
            </p:cNvSpPr>
            <p:nvPr/>
          </p:nvSpPr>
          <p:spPr bwMode="auto">
            <a:xfrm>
              <a:off x="2450459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0" name="Line 10"/>
            <p:cNvSpPr>
              <a:spLocks noChangeShapeType="1"/>
            </p:cNvSpPr>
            <p:nvPr/>
          </p:nvSpPr>
          <p:spPr bwMode="auto">
            <a:xfrm>
              <a:off x="5463035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1" name="Line 11"/>
            <p:cNvSpPr>
              <a:spLocks noChangeShapeType="1"/>
            </p:cNvSpPr>
            <p:nvPr/>
          </p:nvSpPr>
          <p:spPr bwMode="auto">
            <a:xfrm>
              <a:off x="6466755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2" name="Line 12"/>
            <p:cNvSpPr>
              <a:spLocks noChangeShapeType="1"/>
            </p:cNvSpPr>
            <p:nvPr/>
          </p:nvSpPr>
          <p:spPr bwMode="auto">
            <a:xfrm>
              <a:off x="1446739" y="5981454"/>
              <a:ext cx="0" cy="1360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3" name="Line 13"/>
            <p:cNvSpPr>
              <a:spLocks noChangeShapeType="1"/>
            </p:cNvSpPr>
            <p:nvPr/>
          </p:nvSpPr>
          <p:spPr bwMode="auto">
            <a:xfrm>
              <a:off x="4459316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4" name="Line 14"/>
            <p:cNvSpPr>
              <a:spLocks noChangeShapeType="1"/>
            </p:cNvSpPr>
            <p:nvPr/>
          </p:nvSpPr>
          <p:spPr bwMode="auto">
            <a:xfrm>
              <a:off x="7471893" y="5981454"/>
              <a:ext cx="0" cy="1360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5" name="Line 15"/>
            <p:cNvSpPr>
              <a:spLocks noChangeShapeType="1"/>
            </p:cNvSpPr>
            <p:nvPr/>
          </p:nvSpPr>
          <p:spPr bwMode="auto">
            <a:xfrm flipV="1">
              <a:off x="3451343" y="5050035"/>
              <a:ext cx="9923" cy="9129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6" name="Line 16"/>
            <p:cNvSpPr>
              <a:spLocks noChangeShapeType="1"/>
            </p:cNvSpPr>
            <p:nvPr/>
          </p:nvSpPr>
          <p:spPr bwMode="auto">
            <a:xfrm flipV="1">
              <a:off x="5463035" y="5050035"/>
              <a:ext cx="0" cy="9030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7" name="Line 17"/>
            <p:cNvSpPr>
              <a:spLocks noChangeShapeType="1"/>
            </p:cNvSpPr>
            <p:nvPr/>
          </p:nvSpPr>
          <p:spPr bwMode="auto">
            <a:xfrm flipV="1">
              <a:off x="2446205" y="5787231"/>
              <a:ext cx="0" cy="1658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8" name="Line 18"/>
            <p:cNvSpPr>
              <a:spLocks noChangeShapeType="1"/>
            </p:cNvSpPr>
            <p:nvPr/>
          </p:nvSpPr>
          <p:spPr bwMode="auto">
            <a:xfrm flipV="1">
              <a:off x="6461084" y="5787231"/>
              <a:ext cx="0" cy="1658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2077608" y="6049503"/>
              <a:ext cx="732943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2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0" name="Rectangle 20"/>
            <p:cNvSpPr>
              <a:spLocks noChangeArrowheads="1"/>
            </p:cNvSpPr>
            <p:nvPr/>
          </p:nvSpPr>
          <p:spPr bwMode="auto">
            <a:xfrm>
              <a:off x="3194742" y="6049503"/>
              <a:ext cx="619528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1" name="Rectangle 21"/>
            <p:cNvSpPr>
              <a:spLocks noChangeArrowheads="1"/>
            </p:cNvSpPr>
            <p:nvPr/>
          </p:nvSpPr>
          <p:spPr bwMode="auto">
            <a:xfrm>
              <a:off x="4351572" y="6045249"/>
              <a:ext cx="289207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2" name="Rectangle 22"/>
            <p:cNvSpPr>
              <a:spLocks noChangeArrowheads="1"/>
            </p:cNvSpPr>
            <p:nvPr/>
          </p:nvSpPr>
          <p:spPr bwMode="auto">
            <a:xfrm>
              <a:off x="6166206" y="6045249"/>
              <a:ext cx="744284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+ 2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7205369" y="6045249"/>
              <a:ext cx="744283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+ 3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4" name="Rectangle 39"/>
            <p:cNvSpPr>
              <a:spLocks noChangeArrowheads="1"/>
            </p:cNvSpPr>
            <p:nvPr/>
          </p:nvSpPr>
          <p:spPr bwMode="auto">
            <a:xfrm>
              <a:off x="7870262" y="5832597"/>
              <a:ext cx="273613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35" name="Oval 30"/>
            <p:cNvSpPr>
              <a:spLocks noChangeArrowheads="1"/>
            </p:cNvSpPr>
            <p:nvPr/>
          </p:nvSpPr>
          <p:spPr bwMode="auto">
            <a:xfrm>
              <a:off x="3429000" y="4953000"/>
              <a:ext cx="76200" cy="762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6" name="Oval 31"/>
            <p:cNvSpPr>
              <a:spLocks noChangeArrowheads="1"/>
            </p:cNvSpPr>
            <p:nvPr/>
          </p:nvSpPr>
          <p:spPr bwMode="auto">
            <a:xfrm>
              <a:off x="5429250" y="5029200"/>
              <a:ext cx="76200" cy="762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grpSp>
        <p:nvGrpSpPr>
          <p:cNvPr id="37" name="Group 48"/>
          <p:cNvGrpSpPr>
            <a:grpSpLocks/>
          </p:cNvGrpSpPr>
          <p:nvPr/>
        </p:nvGrpSpPr>
        <p:grpSpPr bwMode="auto">
          <a:xfrm>
            <a:off x="5213926" y="3781564"/>
            <a:ext cx="4003675" cy="1090612"/>
            <a:chOff x="3505199" y="3939007"/>
            <a:chExt cx="4003676" cy="1090193"/>
          </a:xfrm>
        </p:grpSpPr>
        <p:sp>
          <p:nvSpPr>
            <p:cNvPr id="38" name="Rectangle 26"/>
            <p:cNvSpPr>
              <a:spLocks noChangeArrowheads="1"/>
            </p:cNvSpPr>
            <p:nvPr/>
          </p:nvSpPr>
          <p:spPr bwMode="auto">
            <a:xfrm>
              <a:off x="5715000" y="3939007"/>
              <a:ext cx="1793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chemeClr val="accent2"/>
                  </a:solidFill>
                  <a:latin typeface="Times New Roman" pitchFamily="18" charset="0"/>
                </a:rPr>
                <a:t>Inflection points</a:t>
              </a:r>
            </a:p>
          </p:txBody>
        </p:sp>
        <p:sp>
          <p:nvSpPr>
            <p:cNvPr id="39" name="Line 28"/>
            <p:cNvSpPr>
              <a:spLocks noChangeShapeType="1"/>
            </p:cNvSpPr>
            <p:nvPr/>
          </p:nvSpPr>
          <p:spPr bwMode="auto">
            <a:xfrm flipH="1">
              <a:off x="3505199" y="4248150"/>
              <a:ext cx="2838451" cy="70485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0" name="Line 29"/>
            <p:cNvSpPr>
              <a:spLocks noChangeShapeType="1"/>
            </p:cNvSpPr>
            <p:nvPr/>
          </p:nvSpPr>
          <p:spPr bwMode="auto">
            <a:xfrm flipH="1">
              <a:off x="5486399" y="4248150"/>
              <a:ext cx="857251" cy="78105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3264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87"/>
    </mc:Choice>
    <mc:Fallback xmlns="">
      <p:transition spd="slow" advTm="12768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49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Means and standard deviations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84707" y="1771267"/>
            <a:ext cx="109266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normal distribution can have any mean and any positive standard deviation.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mean gives the location of the line of symmetry.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standard deviation describes the spread of the data.</a:t>
            </a:r>
          </a:p>
        </p:txBody>
      </p:sp>
      <p:grpSp>
        <p:nvGrpSpPr>
          <p:cNvPr id="12" name="Group 7"/>
          <p:cNvGrpSpPr>
            <a:grpSpLocks/>
          </p:cNvGrpSpPr>
          <p:nvPr/>
        </p:nvGrpSpPr>
        <p:grpSpPr bwMode="auto">
          <a:xfrm>
            <a:off x="2163041" y="3341448"/>
            <a:ext cx="7512050" cy="2506662"/>
            <a:chOff x="869950" y="3741738"/>
            <a:chExt cx="7512050" cy="2506662"/>
          </a:xfrm>
        </p:grpSpPr>
        <p:pic>
          <p:nvPicPr>
            <p:cNvPr id="13" name="Picture 6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69950" y="3741738"/>
              <a:ext cx="7512050" cy="1862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4478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3.5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1.5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624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3.5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0.7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1722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1.5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0.7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966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494"/>
    </mc:Choice>
    <mc:Fallback xmlns="">
      <p:transition spd="slow" advTm="198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974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Example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89364" y="1191290"/>
            <a:ext cx="98644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Which </a:t>
            </a:r>
            <a:r>
              <a:rPr lang="en-US" sz="2400" dirty="0"/>
              <a:t>curve has the greater </a:t>
            </a:r>
            <a:r>
              <a:rPr lang="en-US" sz="2400" dirty="0" smtClean="0"/>
              <a:t>mean?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Which curve has the greater standard deviation?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12" name="Picture 3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26759" y="3145336"/>
            <a:ext cx="45688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212273" y="2608142"/>
            <a:ext cx="6096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itchFamily="18" charset="0"/>
              </a:rPr>
              <a:t>Solution:</a:t>
            </a: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Curve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A 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has the greater mean  </a:t>
            </a:r>
            <a:r>
              <a:rPr lang="en-US" sz="2400" dirty="0">
                <a:latin typeface="Times New Roman" pitchFamily="18" charset="0"/>
              </a:rPr>
              <a:t>(The line of symmetry of curve </a:t>
            </a:r>
            <a:r>
              <a:rPr lang="en-US" sz="2400" i="1" dirty="0">
                <a:latin typeface="Times New Roman" pitchFamily="18" charset="0"/>
              </a:rPr>
              <a:t>A</a:t>
            </a:r>
            <a:r>
              <a:rPr lang="en-US" sz="2400" dirty="0">
                <a:latin typeface="Times New Roman" pitchFamily="18" charset="0"/>
              </a:rPr>
              <a:t> occurs at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15.  The line of symmetry of curve </a:t>
            </a:r>
            <a:r>
              <a:rPr lang="en-US" sz="2400" i="1" dirty="0">
                <a:latin typeface="Times New Roman" pitchFamily="18" charset="0"/>
              </a:rPr>
              <a:t>B</a:t>
            </a:r>
            <a:r>
              <a:rPr lang="en-US" sz="2400" dirty="0">
                <a:latin typeface="Times New Roman" pitchFamily="18" charset="0"/>
              </a:rPr>
              <a:t> occurs at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</a:t>
            </a:r>
            <a:r>
              <a:rPr lang="en-US" sz="2400" dirty="0" smtClean="0">
                <a:latin typeface="Times New Roman" pitchFamily="18" charset="0"/>
              </a:rPr>
              <a:t>12)</a:t>
            </a:r>
          </a:p>
          <a:p>
            <a:pPr>
              <a:defRPr/>
            </a:pPr>
            <a:endParaRPr lang="en-US" sz="2400" dirty="0">
              <a:latin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Curve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B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has the greater standard deviation </a:t>
            </a:r>
            <a:r>
              <a:rPr lang="en-US" sz="2400" dirty="0">
                <a:latin typeface="Times New Roman" pitchFamily="18" charset="0"/>
              </a:rPr>
              <a:t>(Curve </a:t>
            </a:r>
            <a:r>
              <a:rPr lang="en-US" sz="2400" i="1" dirty="0">
                <a:latin typeface="Times New Roman" pitchFamily="18" charset="0"/>
              </a:rPr>
              <a:t>B</a:t>
            </a:r>
            <a:r>
              <a:rPr lang="en-US" sz="2400" dirty="0">
                <a:latin typeface="Times New Roman" pitchFamily="18" charset="0"/>
              </a:rPr>
              <a:t> is more spread out than curve </a:t>
            </a:r>
            <a:r>
              <a:rPr lang="en-US" sz="2400" i="1" dirty="0">
                <a:latin typeface="Times New Roman" pitchFamily="18" charset="0"/>
              </a:rPr>
              <a:t>A.</a:t>
            </a:r>
            <a:r>
              <a:rPr lang="en-US" sz="2400" dirty="0">
                <a:latin typeface="Times New Roman" pitchFamily="18" charset="0"/>
              </a:rPr>
              <a:t>)</a:t>
            </a:r>
          </a:p>
          <a:p>
            <a:pPr>
              <a:defRPr/>
            </a:pPr>
            <a:endParaRPr 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65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868"/>
    </mc:Choice>
    <mc:Fallback xmlns="">
      <p:transition spd="slow" advTm="15686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46182"/>
            <a:ext cx="10314218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74807" y="1986845"/>
                <a:ext cx="10494315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/>
                  <a:t>If </a:t>
                </a:r>
                <a:r>
                  <a:rPr lang="en-US" sz="2800" dirty="0"/>
                  <a:t>x is normal with a mean,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>
                        <a:latin typeface="Cambria Math"/>
                        <a:ea typeface="Cambria Math"/>
                      </a:rPr>
                      <m:t>μ</m:t>
                    </m:r>
                  </m:oMath>
                </a14:m>
                <a:r>
                  <a:rPr lang="en-US" sz="2800" dirty="0"/>
                  <a:t>, and a standard deviation,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>
                        <a:latin typeface="Cambria Math"/>
                        <a:ea typeface="Cambria Math"/>
                      </a:rPr>
                      <m:t>σ</m:t>
                    </m:r>
                  </m:oMath>
                </a14:m>
                <a:r>
                  <a:rPr lang="en-US" sz="2800" dirty="0"/>
                  <a:t>.</a:t>
                </a:r>
              </a:p>
              <a:p>
                <a:r>
                  <a:rPr lang="en-US" sz="2800" dirty="0"/>
                  <a:t>Any normal (X) probability can be converted to the standard normal (Z) probability distribution with the following </a:t>
                </a:r>
                <a:r>
                  <a:rPr lang="en-US" sz="2800" dirty="0" smtClean="0"/>
                  <a:t>formula</a:t>
                </a:r>
              </a:p>
              <a:p>
                <a:endParaRPr lang="en-US" sz="2800" dirty="0"/>
              </a:p>
              <a:p>
                <a:endParaRPr lang="en-US" sz="2800" dirty="0"/>
              </a:p>
              <a:p>
                <a:endParaRPr lang="en-US" sz="2800" dirty="0"/>
              </a:p>
              <a:p>
                <a:r>
                  <a:rPr lang="en-US" sz="2800" dirty="0"/>
                  <a:t>This rule is very important to find the area under the normal curve.</a:t>
                </a: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4807" y="1986845"/>
                <a:ext cx="10494315" cy="3539430"/>
              </a:xfrm>
              <a:prstGeom prst="rect">
                <a:avLst/>
              </a:prstGeom>
              <a:blipFill>
                <a:blip r:embed="rId8"/>
                <a:stretch>
                  <a:fillRect l="-1161" t="-1721" r="-11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36437" y="2101598"/>
            <a:ext cx="9864436" cy="71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45995" y="3559589"/>
            <a:ext cx="4045907" cy="925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sp>
        <p:nvSpPr>
          <p:cNvPr id="9" name="Rectangle 8"/>
          <p:cNvSpPr/>
          <p:nvPr/>
        </p:nvSpPr>
        <p:spPr>
          <a:xfrm>
            <a:off x="2781625" y="576788"/>
            <a:ext cx="56421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Convert from normal to standard normal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77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001"/>
    </mc:Choice>
    <mc:Fallback xmlns="">
      <p:transition spd="slow" advTm="12100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662" y="611549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957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The Standard Normal Distribution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858507" y="1402848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Standard normal distribution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endParaRPr lang="en-US" sz="2400" dirty="0"/>
          </a:p>
          <a:p>
            <a:r>
              <a:rPr lang="en-US" sz="2400" dirty="0"/>
              <a:t>A normal distribution with a mean of 0 and a standard deviation of 1.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24"/>
          <p:cNvGrpSpPr>
            <a:grpSpLocks/>
          </p:cNvGrpSpPr>
          <p:nvPr/>
        </p:nvGrpSpPr>
        <p:grpSpPr bwMode="auto">
          <a:xfrm>
            <a:off x="2142404" y="2283696"/>
            <a:ext cx="7227887" cy="1976438"/>
            <a:chOff x="317500" y="2895601"/>
            <a:chExt cx="8042275" cy="2198687"/>
          </a:xfrm>
        </p:grpSpPr>
        <p:sp>
          <p:nvSpPr>
            <p:cNvPr id="13" name="Freeform 2"/>
            <p:cNvSpPr>
              <a:spLocks/>
            </p:cNvSpPr>
            <p:nvPr/>
          </p:nvSpPr>
          <p:spPr bwMode="auto">
            <a:xfrm>
              <a:off x="656322" y="2895601"/>
              <a:ext cx="7115228" cy="1751885"/>
            </a:xfrm>
            <a:custGeom>
              <a:avLst/>
              <a:gdLst>
                <a:gd name="T0" fmla="*/ 0 w 4502"/>
                <a:gd name="T1" fmla="*/ 2147483647 h 1559"/>
                <a:gd name="T2" fmla="*/ 2147483647 w 4502"/>
                <a:gd name="T3" fmla="*/ 2147483647 h 1559"/>
                <a:gd name="T4" fmla="*/ 2147483647 w 4502"/>
                <a:gd name="T5" fmla="*/ 2147483647 h 1559"/>
                <a:gd name="T6" fmla="*/ 2147483647 w 4502"/>
                <a:gd name="T7" fmla="*/ 2147483647 h 1559"/>
                <a:gd name="T8" fmla="*/ 2147483647 w 4502"/>
                <a:gd name="T9" fmla="*/ 2147483647 h 1559"/>
                <a:gd name="T10" fmla="*/ 2147483647 w 4502"/>
                <a:gd name="T11" fmla="*/ 2147483647 h 1559"/>
                <a:gd name="T12" fmla="*/ 2147483647 w 4502"/>
                <a:gd name="T13" fmla="*/ 2147483647 h 1559"/>
                <a:gd name="T14" fmla="*/ 2147483647 w 4502"/>
                <a:gd name="T15" fmla="*/ 2147483647 h 1559"/>
                <a:gd name="T16" fmla="*/ 2147483647 w 4502"/>
                <a:gd name="T17" fmla="*/ 2147483647 h 1559"/>
                <a:gd name="T18" fmla="*/ 2147483647 w 4502"/>
                <a:gd name="T19" fmla="*/ 2147483647 h 1559"/>
                <a:gd name="T20" fmla="*/ 2147483647 w 4502"/>
                <a:gd name="T21" fmla="*/ 2147483647 h 1559"/>
                <a:gd name="T22" fmla="*/ 2147483647 w 4502"/>
                <a:gd name="T23" fmla="*/ 2147483647 h 1559"/>
                <a:gd name="T24" fmla="*/ 2147483647 w 4502"/>
                <a:gd name="T25" fmla="*/ 2147483647 h 1559"/>
                <a:gd name="T26" fmla="*/ 2147483647 w 4502"/>
                <a:gd name="T27" fmla="*/ 2147483647 h 1559"/>
                <a:gd name="T28" fmla="*/ 2147483647 w 4502"/>
                <a:gd name="T29" fmla="*/ 2147483647 h 1559"/>
                <a:gd name="T30" fmla="*/ 2147483647 w 4502"/>
                <a:gd name="T31" fmla="*/ 2147483647 h 1559"/>
                <a:gd name="T32" fmla="*/ 2147483647 w 4502"/>
                <a:gd name="T33" fmla="*/ 2147483647 h 1559"/>
                <a:gd name="T34" fmla="*/ 2147483647 w 4502"/>
                <a:gd name="T35" fmla="*/ 2147483647 h 1559"/>
                <a:gd name="T36" fmla="*/ 2147483647 w 4502"/>
                <a:gd name="T37" fmla="*/ 2147483647 h 1559"/>
                <a:gd name="T38" fmla="*/ 2147483647 w 4502"/>
                <a:gd name="T39" fmla="*/ 2147483647 h 1559"/>
                <a:gd name="T40" fmla="*/ 2147483647 w 4502"/>
                <a:gd name="T41" fmla="*/ 2147483647 h 1559"/>
                <a:gd name="T42" fmla="*/ 2147483647 w 4502"/>
                <a:gd name="T43" fmla="*/ 2147483647 h 1559"/>
                <a:gd name="T44" fmla="*/ 2147483647 w 4502"/>
                <a:gd name="T45" fmla="*/ 2147483647 h 1559"/>
                <a:gd name="T46" fmla="*/ 2147483647 w 4502"/>
                <a:gd name="T47" fmla="*/ 2147483647 h 1559"/>
                <a:gd name="T48" fmla="*/ 2147483647 w 4502"/>
                <a:gd name="T49" fmla="*/ 2147483647 h 1559"/>
                <a:gd name="T50" fmla="*/ 2147483647 w 4502"/>
                <a:gd name="T51" fmla="*/ 2147483647 h 1559"/>
                <a:gd name="T52" fmla="*/ 2147483647 w 4502"/>
                <a:gd name="T53" fmla="*/ 2147483647 h 1559"/>
                <a:gd name="T54" fmla="*/ 2147483647 w 4502"/>
                <a:gd name="T55" fmla="*/ 2147483647 h 1559"/>
                <a:gd name="T56" fmla="*/ 2147483647 w 4502"/>
                <a:gd name="T57" fmla="*/ 2147483647 h 1559"/>
                <a:gd name="T58" fmla="*/ 2147483647 w 4502"/>
                <a:gd name="T59" fmla="*/ 2147483647 h 1559"/>
                <a:gd name="T60" fmla="*/ 2147483647 w 4502"/>
                <a:gd name="T61" fmla="*/ 2147483647 h 1559"/>
                <a:gd name="T62" fmla="*/ 2147483647 w 4502"/>
                <a:gd name="T63" fmla="*/ 2147483647 h 1559"/>
                <a:gd name="T64" fmla="*/ 2147483647 w 4502"/>
                <a:gd name="T65" fmla="*/ 2147483647 h 1559"/>
                <a:gd name="T66" fmla="*/ 0 w 4502"/>
                <a:gd name="T67" fmla="*/ 2147483647 h 155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502"/>
                <a:gd name="T103" fmla="*/ 0 h 1559"/>
                <a:gd name="T104" fmla="*/ 4502 w 4502"/>
                <a:gd name="T105" fmla="*/ 1559 h 155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502" h="1559">
                  <a:moveTo>
                    <a:pt x="0" y="1559"/>
                  </a:moveTo>
                  <a:lnTo>
                    <a:pt x="93" y="1548"/>
                  </a:lnTo>
                  <a:lnTo>
                    <a:pt x="175" y="1542"/>
                  </a:lnTo>
                  <a:cubicBezTo>
                    <a:pt x="249" y="1535"/>
                    <a:pt x="432" y="1526"/>
                    <a:pt x="536" y="1508"/>
                  </a:cubicBezTo>
                  <a:cubicBezTo>
                    <a:pt x="640" y="1490"/>
                    <a:pt x="706" y="1469"/>
                    <a:pt x="798" y="1435"/>
                  </a:cubicBezTo>
                  <a:cubicBezTo>
                    <a:pt x="890" y="1401"/>
                    <a:pt x="1012" y="1342"/>
                    <a:pt x="1089" y="1301"/>
                  </a:cubicBezTo>
                  <a:cubicBezTo>
                    <a:pt x="1166" y="1260"/>
                    <a:pt x="1212" y="1224"/>
                    <a:pt x="1261" y="1186"/>
                  </a:cubicBezTo>
                  <a:cubicBezTo>
                    <a:pt x="1310" y="1148"/>
                    <a:pt x="1351" y="1106"/>
                    <a:pt x="1383" y="1073"/>
                  </a:cubicBezTo>
                  <a:cubicBezTo>
                    <a:pt x="1415" y="1040"/>
                    <a:pt x="1424" y="1028"/>
                    <a:pt x="1456" y="986"/>
                  </a:cubicBezTo>
                  <a:lnTo>
                    <a:pt x="1575" y="818"/>
                  </a:lnTo>
                  <a:lnTo>
                    <a:pt x="1648" y="694"/>
                  </a:lnTo>
                  <a:lnTo>
                    <a:pt x="1718" y="559"/>
                  </a:lnTo>
                  <a:lnTo>
                    <a:pt x="1788" y="425"/>
                  </a:lnTo>
                  <a:lnTo>
                    <a:pt x="1875" y="273"/>
                  </a:lnTo>
                  <a:cubicBezTo>
                    <a:pt x="1909" y="222"/>
                    <a:pt x="1951" y="158"/>
                    <a:pt x="1993" y="117"/>
                  </a:cubicBezTo>
                  <a:cubicBezTo>
                    <a:pt x="2035" y="76"/>
                    <a:pt x="2083" y="46"/>
                    <a:pt x="2125" y="27"/>
                  </a:cubicBezTo>
                  <a:cubicBezTo>
                    <a:pt x="2167" y="8"/>
                    <a:pt x="2204" y="5"/>
                    <a:pt x="2245" y="3"/>
                  </a:cubicBezTo>
                  <a:cubicBezTo>
                    <a:pt x="2286" y="1"/>
                    <a:pt x="2326" y="0"/>
                    <a:pt x="2371" y="15"/>
                  </a:cubicBezTo>
                  <a:cubicBezTo>
                    <a:pt x="2416" y="30"/>
                    <a:pt x="2470" y="49"/>
                    <a:pt x="2515" y="93"/>
                  </a:cubicBezTo>
                  <a:cubicBezTo>
                    <a:pt x="2560" y="137"/>
                    <a:pt x="2599" y="204"/>
                    <a:pt x="2644" y="279"/>
                  </a:cubicBezTo>
                  <a:cubicBezTo>
                    <a:pt x="2689" y="354"/>
                    <a:pt x="2749" y="475"/>
                    <a:pt x="2784" y="543"/>
                  </a:cubicBezTo>
                  <a:cubicBezTo>
                    <a:pt x="2819" y="611"/>
                    <a:pt x="2822" y="630"/>
                    <a:pt x="2854" y="689"/>
                  </a:cubicBezTo>
                  <a:cubicBezTo>
                    <a:pt x="2886" y="748"/>
                    <a:pt x="2938" y="838"/>
                    <a:pt x="2976" y="896"/>
                  </a:cubicBezTo>
                  <a:lnTo>
                    <a:pt x="3081" y="1037"/>
                  </a:lnTo>
                  <a:cubicBezTo>
                    <a:pt x="3111" y="1074"/>
                    <a:pt x="3130" y="1092"/>
                    <a:pt x="3157" y="1118"/>
                  </a:cubicBezTo>
                  <a:cubicBezTo>
                    <a:pt x="3184" y="1144"/>
                    <a:pt x="3204" y="1164"/>
                    <a:pt x="3244" y="1194"/>
                  </a:cubicBezTo>
                  <a:cubicBezTo>
                    <a:pt x="3284" y="1224"/>
                    <a:pt x="3349" y="1272"/>
                    <a:pt x="3398" y="1301"/>
                  </a:cubicBezTo>
                  <a:lnTo>
                    <a:pt x="3535" y="1368"/>
                  </a:lnTo>
                  <a:lnTo>
                    <a:pt x="3675" y="1424"/>
                  </a:lnTo>
                  <a:lnTo>
                    <a:pt x="3815" y="1464"/>
                  </a:lnTo>
                  <a:cubicBezTo>
                    <a:pt x="3878" y="1480"/>
                    <a:pt x="3970" y="1508"/>
                    <a:pt x="4051" y="1521"/>
                  </a:cubicBezTo>
                  <a:cubicBezTo>
                    <a:pt x="4132" y="1534"/>
                    <a:pt x="4229" y="1537"/>
                    <a:pt x="4304" y="1542"/>
                  </a:cubicBezTo>
                  <a:lnTo>
                    <a:pt x="4502" y="1553"/>
                  </a:lnTo>
                  <a:lnTo>
                    <a:pt x="0" y="1559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grpSp>
          <p:nvGrpSpPr>
            <p:cNvPr id="14" name="Group 3"/>
            <p:cNvGrpSpPr>
              <a:grpSpLocks/>
            </p:cNvGrpSpPr>
            <p:nvPr/>
          </p:nvGrpSpPr>
          <p:grpSpPr bwMode="auto">
            <a:xfrm>
              <a:off x="317500" y="3487738"/>
              <a:ext cx="8042275" cy="1606550"/>
              <a:chOff x="200" y="2197"/>
              <a:chExt cx="5066" cy="1012"/>
            </a:xfrm>
          </p:grpSpPr>
          <p:sp>
            <p:nvSpPr>
              <p:cNvPr id="16" name="Line 4"/>
              <p:cNvSpPr>
                <a:spLocks noChangeShapeType="1"/>
              </p:cNvSpPr>
              <p:nvPr/>
            </p:nvSpPr>
            <p:spPr bwMode="auto">
              <a:xfrm>
                <a:off x="200" y="2922"/>
                <a:ext cx="4803" cy="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7" name="Rectangle 5"/>
              <p:cNvSpPr>
                <a:spLocks noChangeArrowheads="1"/>
              </p:cNvSpPr>
              <p:nvPr/>
            </p:nvSpPr>
            <p:spPr bwMode="auto">
              <a:xfrm>
                <a:off x="309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3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18" name="Rectangle 6"/>
              <p:cNvSpPr>
                <a:spLocks noChangeArrowheads="1"/>
              </p:cNvSpPr>
              <p:nvPr/>
            </p:nvSpPr>
            <p:spPr bwMode="auto">
              <a:xfrm>
                <a:off x="3206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19" name="Line 7"/>
              <p:cNvSpPr>
                <a:spLocks noChangeShapeType="1"/>
              </p:cNvSpPr>
              <p:nvPr/>
            </p:nvSpPr>
            <p:spPr bwMode="auto">
              <a:xfrm>
                <a:off x="1876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0" name="Line 8"/>
              <p:cNvSpPr>
                <a:spLocks noChangeShapeType="1"/>
              </p:cNvSpPr>
              <p:nvPr/>
            </p:nvSpPr>
            <p:spPr bwMode="auto">
              <a:xfrm>
                <a:off x="1168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1" name="Line 9"/>
              <p:cNvSpPr>
                <a:spLocks noChangeShapeType="1"/>
              </p:cNvSpPr>
              <p:nvPr/>
            </p:nvSpPr>
            <p:spPr bwMode="auto">
              <a:xfrm>
                <a:off x="3293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2" name="Line 10"/>
              <p:cNvSpPr>
                <a:spLocks noChangeShapeType="1"/>
              </p:cNvSpPr>
              <p:nvPr/>
            </p:nvSpPr>
            <p:spPr bwMode="auto">
              <a:xfrm>
                <a:off x="4001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3" name="Line 11"/>
              <p:cNvSpPr>
                <a:spLocks noChangeShapeType="1"/>
              </p:cNvSpPr>
              <p:nvPr/>
            </p:nvSpPr>
            <p:spPr bwMode="auto">
              <a:xfrm>
                <a:off x="460" y="290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4" name="Line 12"/>
              <p:cNvSpPr>
                <a:spLocks noChangeShapeType="1"/>
              </p:cNvSpPr>
              <p:nvPr/>
            </p:nvSpPr>
            <p:spPr bwMode="auto">
              <a:xfrm>
                <a:off x="2585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5" name="Line 13"/>
              <p:cNvSpPr>
                <a:spLocks noChangeShapeType="1"/>
              </p:cNvSpPr>
              <p:nvPr/>
            </p:nvSpPr>
            <p:spPr bwMode="auto">
              <a:xfrm>
                <a:off x="4710" y="290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6" name="Rectangle 14"/>
              <p:cNvSpPr>
                <a:spLocks noChangeArrowheads="1"/>
              </p:cNvSpPr>
              <p:nvPr/>
            </p:nvSpPr>
            <p:spPr bwMode="auto">
              <a:xfrm>
                <a:off x="1008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2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7" name="Rectangle 15"/>
              <p:cNvSpPr>
                <a:spLocks noChangeArrowheads="1"/>
              </p:cNvSpPr>
              <p:nvPr/>
            </p:nvSpPr>
            <p:spPr bwMode="auto">
              <a:xfrm>
                <a:off x="1728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</a:t>
                </a:r>
                <a:r>
                  <a:rPr lang="en-US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8" name="Rectangle 16"/>
              <p:cNvSpPr>
                <a:spLocks noChangeArrowheads="1"/>
              </p:cNvSpPr>
              <p:nvPr/>
            </p:nvSpPr>
            <p:spPr bwMode="auto">
              <a:xfrm>
                <a:off x="2495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9" name="Rectangle 17"/>
              <p:cNvSpPr>
                <a:spLocks noChangeArrowheads="1"/>
              </p:cNvSpPr>
              <p:nvPr/>
            </p:nvSpPr>
            <p:spPr bwMode="auto">
              <a:xfrm>
                <a:off x="3906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2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30" name="Rectangle 18"/>
              <p:cNvSpPr>
                <a:spLocks noChangeArrowheads="1"/>
              </p:cNvSpPr>
              <p:nvPr/>
            </p:nvSpPr>
            <p:spPr bwMode="auto">
              <a:xfrm>
                <a:off x="4612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3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31" name="Rectangle 19"/>
              <p:cNvSpPr>
                <a:spLocks noChangeArrowheads="1"/>
              </p:cNvSpPr>
              <p:nvPr/>
            </p:nvSpPr>
            <p:spPr bwMode="auto">
              <a:xfrm>
                <a:off x="2160" y="2197"/>
                <a:ext cx="16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latin typeface="Times New Roman" pitchFamily="18" charset="0"/>
                  </a:rPr>
                  <a:t> </a:t>
                </a:r>
              </a:p>
            </p:txBody>
          </p:sp>
          <p:sp>
            <p:nvSpPr>
              <p:cNvPr id="32" name="Text Box 20"/>
              <p:cNvSpPr txBox="1">
                <a:spLocks noChangeArrowheads="1"/>
              </p:cNvSpPr>
              <p:nvPr/>
            </p:nvSpPr>
            <p:spPr bwMode="auto">
              <a:xfrm>
                <a:off x="4978" y="2763"/>
                <a:ext cx="288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2400" i="1">
                    <a:latin typeface="Times New Roman" pitchFamily="18" charset="0"/>
                  </a:rPr>
                  <a:t>z</a:t>
                </a:r>
              </a:p>
            </p:txBody>
          </p:sp>
        </p:grpSp>
        <p:sp>
          <p:nvSpPr>
            <p:cNvPr id="15" name="Text Box 24"/>
            <p:cNvSpPr txBox="1">
              <a:spLocks noChangeArrowheads="1"/>
            </p:cNvSpPr>
            <p:nvPr/>
          </p:nvSpPr>
          <p:spPr bwMode="auto">
            <a:xfrm>
              <a:off x="3496611" y="3489126"/>
              <a:ext cx="1641174" cy="513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>
                  <a:latin typeface="Times New Roman" pitchFamily="18" charset="0"/>
                </a:rPr>
                <a:t>Area = 1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1459345" y="4310888"/>
            <a:ext cx="10613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en-US" sz="2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-value can be transformed into a </a:t>
            </a:r>
            <a:r>
              <a:rPr lang="en-US" sz="2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-score by using the formula </a:t>
            </a:r>
          </a:p>
        </p:txBody>
      </p:sp>
      <p:graphicFrame>
        <p:nvGraphicFramePr>
          <p:cNvPr id="3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7637302"/>
              </p:ext>
            </p:extLst>
          </p:nvPr>
        </p:nvGraphicFramePr>
        <p:xfrm>
          <a:off x="3969466" y="4965951"/>
          <a:ext cx="4747375" cy="904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1" name="Equation" r:id="rId7" imgW="1930320" imgH="368280" progId="Equation.DSMT4">
                  <p:embed/>
                </p:oleObj>
              </mc:Choice>
              <mc:Fallback>
                <p:oleObj name="Equation" r:id="rId7" imgW="1930320" imgH="368280" progId="Equation.DSMT4">
                  <p:embed/>
                  <p:pic>
                    <p:nvPicPr>
                      <p:cNvPr id="680985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9466" y="4965951"/>
                        <a:ext cx="4747375" cy="9048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57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56"/>
    </mc:Choice>
    <mc:Fallback xmlns="">
      <p:transition spd="slow" advTm="56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4481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957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The Standard Normal Distribution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1393099"/>
            <a:ext cx="8800257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1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10"/>
    </mc:Choice>
    <mc:Fallback xmlns="">
      <p:transition spd="slow" advTm="2661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010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Properties </a:t>
            </a:r>
            <a:r>
              <a:rPr lang="en-US" sz="2800" dirty="0">
                <a:solidFill>
                  <a:schemeClr val="bg1"/>
                </a:solidFill>
              </a:rPr>
              <a:t>of the Standard Normal Distribution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36437" y="2101598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en-US" sz="2400" dirty="0"/>
              <a:t>The cumulative area is close to 0 for </a:t>
            </a:r>
            <a:r>
              <a:rPr lang="en-US" sz="2400" i="1" dirty="0"/>
              <a:t>z</a:t>
            </a:r>
            <a:r>
              <a:rPr lang="en-US" sz="2400" dirty="0"/>
              <a:t>-scores close to </a:t>
            </a:r>
            <a:r>
              <a:rPr lang="en-US" sz="2400" i="1" dirty="0"/>
              <a:t>z</a:t>
            </a:r>
            <a:r>
              <a:rPr lang="en-US" sz="2400" dirty="0"/>
              <a:t> = </a:t>
            </a:r>
            <a:r>
              <a:rPr lang="en-US" sz="2400" dirty="0">
                <a:sym typeface="Symbol" pitchFamily="18" charset="2"/>
              </a:rPr>
              <a:t>3.49.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n-US" sz="2400" dirty="0"/>
              <a:t>The cumulative area increases as the </a:t>
            </a:r>
            <a:r>
              <a:rPr lang="en-US" sz="2400" i="1" dirty="0"/>
              <a:t>z</a:t>
            </a:r>
            <a:r>
              <a:rPr lang="en-US" sz="2400" dirty="0"/>
              <a:t>-scores increase.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8659" y="3032479"/>
            <a:ext cx="67437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3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7"/>
    </mc:Choice>
    <mc:Fallback xmlns="">
      <p:transition spd="slow" advTm="3096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078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39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accent3"/>
                </a:solidFill>
              </a:rPr>
              <a:t>Example: Using The Standard Normal Table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82618" y="1331286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Find the cumulative area that corresponds to a </a:t>
            </a:r>
            <a:r>
              <a:rPr lang="en-US" sz="2400" i="1" dirty="0"/>
              <a:t>z</a:t>
            </a:r>
            <a:r>
              <a:rPr lang="en-US" sz="2400" dirty="0"/>
              <a:t>-score of 1.15.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5287" y="2013999"/>
            <a:ext cx="6743700" cy="34385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50377" y="5603451"/>
            <a:ext cx="5353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The area to the left of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z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= 1.15 is 0.8749.</a:t>
            </a:r>
          </a:p>
        </p:txBody>
      </p:sp>
    </p:spTree>
    <p:extLst>
      <p:ext uri="{BB962C8B-B14F-4D97-AF65-F5344CB8AC3E}">
        <p14:creationId xmlns:p14="http://schemas.microsoft.com/office/powerpoint/2010/main" val="332496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32"/>
    </mc:Choice>
    <mc:Fallback xmlns="">
      <p:transition spd="slow" advTm="10003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709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39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Using The Standard Normal Table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54909" y="1373033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Find the cumulative area that corresponds to a </a:t>
            </a:r>
            <a:r>
              <a:rPr lang="en-US" sz="2400" i="1" dirty="0"/>
              <a:t>z</a:t>
            </a:r>
            <a:r>
              <a:rPr lang="en-US" sz="2400" dirty="0"/>
              <a:t>-score of -0.24.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0908" y="2101598"/>
            <a:ext cx="6848475" cy="30384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90986" y="5456842"/>
            <a:ext cx="6893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The area to the left of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z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= -0.24 is 0.4052.</a:t>
            </a:r>
          </a:p>
        </p:txBody>
      </p:sp>
    </p:spTree>
    <p:extLst>
      <p:ext uri="{BB962C8B-B14F-4D97-AF65-F5344CB8AC3E}">
        <p14:creationId xmlns:p14="http://schemas.microsoft.com/office/powerpoint/2010/main" val="320434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62"/>
    </mc:Choice>
    <mc:Fallback xmlns="">
      <p:transition spd="slow" advTm="7356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709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39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Using The Standard Normal Table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54909" y="1373033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Find the cumulative area that corresponds to a </a:t>
            </a:r>
            <a:r>
              <a:rPr lang="en-US" sz="2400" i="1" dirty="0"/>
              <a:t>z</a:t>
            </a:r>
            <a:r>
              <a:rPr lang="en-US" sz="2400" dirty="0"/>
              <a:t>-score of -0.24.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0908" y="2101598"/>
            <a:ext cx="6848475" cy="30384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90986" y="5456842"/>
            <a:ext cx="6893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The area to the left of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z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= -0.24 is 0.4052.</a:t>
            </a:r>
          </a:p>
        </p:txBody>
      </p:sp>
    </p:spTree>
    <p:extLst>
      <p:ext uri="{BB962C8B-B14F-4D97-AF65-F5344CB8AC3E}">
        <p14:creationId xmlns:p14="http://schemas.microsoft.com/office/powerpoint/2010/main" val="291894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62"/>
    </mc:Choice>
    <mc:Fallback xmlns="">
      <p:transition spd="slow" advTm="7356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588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09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 smtClean="0">
                <a:solidFill>
                  <a:schemeClr val="bg1"/>
                </a:solidFill>
              </a:rPr>
              <a:t>       The </a:t>
            </a:r>
            <a:r>
              <a:rPr lang="en-US" altLang="en-US" sz="2800" dirty="0">
                <a:solidFill>
                  <a:schemeClr val="bg1"/>
                </a:solidFill>
              </a:rPr>
              <a:t>Standard Normal Table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259576"/>
            <a:ext cx="7241310" cy="527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28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51"/>
    </mc:Choice>
    <mc:Fallback xmlns="">
      <p:transition spd="slow" advTm="3735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6327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09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 smtClean="0">
                <a:solidFill>
                  <a:schemeClr val="bg1"/>
                </a:solidFill>
              </a:rPr>
              <a:t>       The </a:t>
            </a:r>
            <a:r>
              <a:rPr lang="en-US" altLang="en-US" sz="2800" dirty="0">
                <a:solidFill>
                  <a:schemeClr val="bg1"/>
                </a:solidFill>
              </a:rPr>
              <a:t>Standard Normal Table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9" y="1343090"/>
            <a:ext cx="7275866" cy="501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38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30"/>
    </mc:Choice>
    <mc:Fallback xmlns="">
      <p:transition spd="slow" advTm="2563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3010" y="622634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0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Finding Areas Under the Standard Normal Curve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8698" y="1216491"/>
            <a:ext cx="829627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55"/>
    </mc:Choice>
    <mc:Fallback xmlns="">
      <p:transition spd="slow" advTm="73155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201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Finding Areas Under the Standard Normal Curve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89364" y="1487917"/>
            <a:ext cx="9864436" cy="21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area to the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the Standard Normal Table to find the area that corresponds to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Then subtract the area from 1.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9240" y="3165701"/>
            <a:ext cx="6886575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33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13"/>
    </mc:Choice>
    <mc:Fallback xmlns="">
      <p:transition spd="slow" advTm="104813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54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 Distributions: Finding Probabilities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64146" y="1771267"/>
            <a:ext cx="9864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sz="2400" dirty="0"/>
          </a:p>
        </p:txBody>
      </p:sp>
      <p:graphicFrame>
        <p:nvGraphicFramePr>
          <p:cNvPr id="12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9302341"/>
              </p:ext>
            </p:extLst>
          </p:nvPr>
        </p:nvGraphicFramePr>
        <p:xfrm>
          <a:off x="3292763" y="3161703"/>
          <a:ext cx="4576618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Equation" r:id="rId8" imgW="1612800" imgH="393480" progId="Equation.DSMT4">
                  <p:embed/>
                </p:oleObj>
              </mc:Choice>
              <mc:Fallback>
                <p:oleObj name="Equation" r:id="rId8" imgW="1612800" imgH="393480" progId="Equation.DSMT4">
                  <p:embed/>
                  <p:pic>
                    <p:nvPicPr>
                      <p:cNvPr id="39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763" y="3161703"/>
                        <a:ext cx="4576618" cy="8461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4146" y="1771267"/>
            <a:ext cx="9966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X value equal to 600, we have to transform this value to standard value by the rule to be able to use the table: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274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641"/>
    </mc:Choice>
    <mc:Fallback xmlns="">
      <p:transition spd="slow" advTm="87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93305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4502" y="506544"/>
            <a:ext cx="8246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89364" y="1972289"/>
            <a:ext cx="98644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A survey indicates that people use their computers an average of 2.4 years before upgrading to a new machine. The standard deviation is 0.5 year. A computer owner is selected at random. Find the probability that he or she will use it for fewer than 2 years before upgrading. Assume that the variable </a:t>
            </a:r>
            <a:r>
              <a:rPr lang="en-US" sz="2400" i="1" dirty="0"/>
              <a:t>x</a:t>
            </a:r>
            <a:r>
              <a:rPr lang="en-US" sz="2400" dirty="0"/>
              <a:t> is normally distributed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Solution: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12" name="Picture 5" descr="C:\Documents and Settings\Lyn\Local Settings\Temporary Internet Files\Content.IE5\A10JMHA5\MCj0432646000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70138" y="4104313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696206" y="4756038"/>
            <a:ext cx="36622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2800" i="1" dirty="0" smtClean="0">
                <a:latin typeface="Times New Roman" pitchFamily="18" charset="0"/>
              </a:rPr>
              <a:t>We need to find P</a:t>
            </a:r>
            <a:r>
              <a:rPr lang="en-US" altLang="en-US" sz="2800" dirty="0" smtClean="0">
                <a:latin typeface="Times New Roman" pitchFamily="18" charset="0"/>
              </a:rPr>
              <a:t>(</a:t>
            </a:r>
            <a:r>
              <a:rPr lang="en-US" altLang="en-US" sz="2800" i="1" dirty="0" smtClean="0">
                <a:latin typeface="Times New Roman" pitchFamily="18" charset="0"/>
              </a:rPr>
              <a:t>x</a:t>
            </a:r>
            <a:r>
              <a:rPr lang="en-US" altLang="en-US" sz="2800" dirty="0" smtClean="0">
                <a:latin typeface="Times New Roman" pitchFamily="18" charset="0"/>
              </a:rPr>
              <a:t> </a:t>
            </a:r>
            <a:r>
              <a:rPr lang="en-US" altLang="en-US" sz="2800" dirty="0">
                <a:latin typeface="Times New Roman" pitchFamily="18" charset="0"/>
              </a:rPr>
              <a:t>&lt; 2</a:t>
            </a:r>
            <a:r>
              <a:rPr lang="en-US" altLang="en-US" sz="2800" dirty="0" smtClean="0">
                <a:latin typeface="Times New Roman" pitchFamily="18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749"/>
    </mc:Choice>
    <mc:Fallback xmlns="">
      <p:transition spd="slow" advTm="169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28175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6946"/>
            <a:ext cx="114618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220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Solution: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3966314"/>
              </p:ext>
            </p:extLst>
          </p:nvPr>
        </p:nvGraphicFramePr>
        <p:xfrm>
          <a:off x="2412620" y="1406943"/>
          <a:ext cx="3127375" cy="919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0" name="Equation" r:id="rId8" imgW="1739880" imgH="393480" progId="Equation.DSMT4">
                  <p:embed/>
                </p:oleObj>
              </mc:Choice>
              <mc:Fallback>
                <p:oleObj name="Equation" r:id="rId8" imgW="1739880" imgH="39348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620" y="1406943"/>
                        <a:ext cx="3127375" cy="91991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337791" y="5509678"/>
            <a:ext cx="4159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</a:t>
            </a:r>
            <a:r>
              <a:rPr lang="en-US" altLang="en-US" sz="2400" dirty="0">
                <a:latin typeface="Times New Roman" pitchFamily="18" charset="0"/>
              </a:rPr>
              <a:t> &lt; -0.80)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</a:rPr>
              <a:t>0.2119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pSp>
        <p:nvGrpSpPr>
          <p:cNvPr id="14" name="Group 40"/>
          <p:cNvGrpSpPr>
            <a:grpSpLocks/>
          </p:cNvGrpSpPr>
          <p:nvPr/>
        </p:nvGrpSpPr>
        <p:grpSpPr bwMode="auto">
          <a:xfrm>
            <a:off x="1592110" y="2849671"/>
            <a:ext cx="4403725" cy="2057423"/>
            <a:chOff x="4740274" y="2971800"/>
            <a:chExt cx="4403726" cy="2057468"/>
          </a:xfrm>
        </p:grpSpPr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4884544" y="3153565"/>
              <a:ext cx="1668656" cy="1440717"/>
            </a:xfrm>
            <a:custGeom>
              <a:avLst/>
              <a:gdLst>
                <a:gd name="T0" fmla="*/ 0 w 1328"/>
                <a:gd name="T1" fmla="*/ 2147483647 h 1108"/>
                <a:gd name="T2" fmla="*/ 2147483647 w 1328"/>
                <a:gd name="T3" fmla="*/ 2147483647 h 1108"/>
                <a:gd name="T4" fmla="*/ 2147483647 w 1328"/>
                <a:gd name="T5" fmla="*/ 2147483647 h 1108"/>
                <a:gd name="T6" fmla="*/ 2147483647 w 1328"/>
                <a:gd name="T7" fmla="*/ 2147483647 h 1108"/>
                <a:gd name="T8" fmla="*/ 2147483647 w 1328"/>
                <a:gd name="T9" fmla="*/ 2147483647 h 1108"/>
                <a:gd name="T10" fmla="*/ 2147483647 w 1328"/>
                <a:gd name="T11" fmla="*/ 2147483647 h 1108"/>
                <a:gd name="T12" fmla="*/ 2147483647 w 1328"/>
                <a:gd name="T13" fmla="*/ 0 h 1108"/>
                <a:gd name="T14" fmla="*/ 2147483647 w 1328"/>
                <a:gd name="T15" fmla="*/ 2147483647 h 1108"/>
                <a:gd name="T16" fmla="*/ 2147483647 w 1328"/>
                <a:gd name="T17" fmla="*/ 2147483647 h 110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28"/>
                <a:gd name="T28" fmla="*/ 0 h 1108"/>
                <a:gd name="T29" fmla="*/ 1328 w 1328"/>
                <a:gd name="T30" fmla="*/ 1108 h 110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28" h="1108">
                  <a:moveTo>
                    <a:pt x="0" y="1108"/>
                  </a:moveTo>
                  <a:cubicBezTo>
                    <a:pt x="56" y="1099"/>
                    <a:pt x="232" y="1077"/>
                    <a:pt x="337" y="1051"/>
                  </a:cubicBezTo>
                  <a:cubicBezTo>
                    <a:pt x="441" y="1027"/>
                    <a:pt x="538" y="1005"/>
                    <a:pt x="628" y="949"/>
                  </a:cubicBezTo>
                  <a:cubicBezTo>
                    <a:pt x="723" y="893"/>
                    <a:pt x="852" y="784"/>
                    <a:pt x="926" y="708"/>
                  </a:cubicBezTo>
                  <a:cubicBezTo>
                    <a:pt x="1000" y="633"/>
                    <a:pt x="1022" y="578"/>
                    <a:pt x="1071" y="496"/>
                  </a:cubicBezTo>
                  <a:cubicBezTo>
                    <a:pt x="1094" y="449"/>
                    <a:pt x="1157" y="303"/>
                    <a:pt x="1201" y="217"/>
                  </a:cubicBezTo>
                  <a:cubicBezTo>
                    <a:pt x="1250" y="110"/>
                    <a:pt x="1230" y="123"/>
                    <a:pt x="1309" y="0"/>
                  </a:cubicBezTo>
                  <a:cubicBezTo>
                    <a:pt x="1328" y="60"/>
                    <a:pt x="1314" y="393"/>
                    <a:pt x="1315" y="575"/>
                  </a:cubicBezTo>
                  <a:cubicBezTo>
                    <a:pt x="1316" y="757"/>
                    <a:pt x="1317" y="984"/>
                    <a:pt x="1317" y="1092"/>
                  </a:cubicBezTo>
                </a:path>
              </a:pathLst>
            </a:custGeom>
            <a:solidFill>
              <a:srgbClr val="71ADDF">
                <a:alpha val="79999"/>
              </a:srgbClr>
            </a:solidFill>
            <a:ln w="12700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grpSp>
          <p:nvGrpSpPr>
            <p:cNvPr id="17" name="Group 42"/>
            <p:cNvGrpSpPr>
              <a:grpSpLocks/>
            </p:cNvGrpSpPr>
            <p:nvPr/>
          </p:nvGrpSpPr>
          <p:grpSpPr bwMode="auto">
            <a:xfrm>
              <a:off x="4740274" y="2971800"/>
              <a:ext cx="4403726" cy="2057468"/>
              <a:chOff x="4724400" y="3352800"/>
              <a:chExt cx="4403726" cy="2057468"/>
            </a:xfrm>
          </p:grpSpPr>
          <p:sp>
            <p:nvSpPr>
              <p:cNvPr id="19" name="Line 22"/>
              <p:cNvSpPr>
                <a:spLocks noChangeShapeType="1"/>
              </p:cNvSpPr>
              <p:nvPr/>
            </p:nvSpPr>
            <p:spPr bwMode="auto">
              <a:xfrm>
                <a:off x="6797675" y="4605338"/>
                <a:ext cx="0" cy="92075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Text Box 23"/>
              <p:cNvSpPr txBox="1">
                <a:spLocks noChangeArrowheads="1"/>
              </p:cNvSpPr>
              <p:nvPr/>
            </p:nvSpPr>
            <p:spPr bwMode="auto">
              <a:xfrm>
                <a:off x="6004179" y="5010150"/>
                <a:ext cx="718466" cy="4001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>
                    <a:latin typeface="Times New Roman" pitchFamily="18" charset="0"/>
                  </a:rPr>
                  <a:t>-0.80</a:t>
                </a:r>
              </a:p>
            </p:txBody>
          </p:sp>
          <p:sp>
            <p:nvSpPr>
              <p:cNvPr id="21" name="Line 24"/>
              <p:cNvSpPr>
                <a:spLocks noChangeShapeType="1"/>
              </p:cNvSpPr>
              <p:nvPr/>
            </p:nvSpPr>
            <p:spPr bwMode="auto">
              <a:xfrm>
                <a:off x="6524325" y="4908979"/>
                <a:ext cx="0" cy="1428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" name="Freeform 26"/>
              <p:cNvSpPr>
                <a:spLocks/>
              </p:cNvSpPr>
              <p:nvPr/>
            </p:nvSpPr>
            <p:spPr bwMode="auto">
              <a:xfrm>
                <a:off x="4724400" y="4970463"/>
                <a:ext cx="4146550" cy="1588"/>
              </a:xfrm>
              <a:custGeom>
                <a:avLst/>
                <a:gdLst>
                  <a:gd name="T0" fmla="*/ 0 w 3152"/>
                  <a:gd name="T1" fmla="*/ 0 h 1"/>
                  <a:gd name="T2" fmla="*/ 2147483647 w 3152"/>
                  <a:gd name="T3" fmla="*/ 0 h 1"/>
                  <a:gd name="T4" fmla="*/ 0 60000 65536"/>
                  <a:gd name="T5" fmla="*/ 0 60000 65536"/>
                  <a:gd name="T6" fmla="*/ 0 w 3152"/>
                  <a:gd name="T7" fmla="*/ 0 h 1"/>
                  <a:gd name="T8" fmla="*/ 3152 w 315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52" h="1">
                    <a:moveTo>
                      <a:pt x="0" y="0"/>
                    </a:moveTo>
                    <a:lnTo>
                      <a:pt x="3152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 type="arrow" w="med" len="med"/>
              </a:ln>
            </p:spPr>
            <p:txBody>
              <a:bodyPr wrap="none" anchor="ctr"/>
              <a:lstStyle/>
              <a:p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3" name="Freeform 27"/>
              <p:cNvSpPr>
                <a:spLocks/>
              </p:cNvSpPr>
              <p:nvPr/>
            </p:nvSpPr>
            <p:spPr bwMode="auto">
              <a:xfrm>
                <a:off x="4851400" y="3387725"/>
                <a:ext cx="3940175" cy="1577975"/>
              </a:xfrm>
              <a:custGeom>
                <a:avLst/>
                <a:gdLst>
                  <a:gd name="T0" fmla="*/ 0 w 2996"/>
                  <a:gd name="T1" fmla="*/ 2147483647 h 1213"/>
                  <a:gd name="T2" fmla="*/ 2147483647 w 2996"/>
                  <a:gd name="T3" fmla="*/ 2147483647 h 1213"/>
                  <a:gd name="T4" fmla="*/ 2147483647 w 2996"/>
                  <a:gd name="T5" fmla="*/ 2147483647 h 1213"/>
                  <a:gd name="T6" fmla="*/ 2147483647 w 2996"/>
                  <a:gd name="T7" fmla="*/ 2147483647 h 1213"/>
                  <a:gd name="T8" fmla="*/ 2147483647 w 2996"/>
                  <a:gd name="T9" fmla="*/ 2147483647 h 1213"/>
                  <a:gd name="T10" fmla="*/ 2147483647 w 2996"/>
                  <a:gd name="T11" fmla="*/ 2147483647 h 1213"/>
                  <a:gd name="T12" fmla="*/ 2147483647 w 2996"/>
                  <a:gd name="T13" fmla="*/ 2147483647 h 1213"/>
                  <a:gd name="T14" fmla="*/ 2147483647 w 2996"/>
                  <a:gd name="T15" fmla="*/ 2147483647 h 1213"/>
                  <a:gd name="T16" fmla="*/ 2147483647 w 2996"/>
                  <a:gd name="T17" fmla="*/ 2147483647 h 1213"/>
                  <a:gd name="T18" fmla="*/ 2147483647 w 2996"/>
                  <a:gd name="T19" fmla="*/ 2147483647 h 1213"/>
                  <a:gd name="T20" fmla="*/ 2147483647 w 2996"/>
                  <a:gd name="T21" fmla="*/ 2147483647 h 1213"/>
                  <a:gd name="T22" fmla="*/ 2147483647 w 2996"/>
                  <a:gd name="T23" fmla="*/ 2147483647 h 1213"/>
                  <a:gd name="T24" fmla="*/ 2147483647 w 2996"/>
                  <a:gd name="T25" fmla="*/ 2147483647 h 1213"/>
                  <a:gd name="T26" fmla="*/ 2147483647 w 2996"/>
                  <a:gd name="T27" fmla="*/ 2147483647 h 1213"/>
                  <a:gd name="T28" fmla="*/ 2147483647 w 2996"/>
                  <a:gd name="T29" fmla="*/ 2147483647 h 1213"/>
                  <a:gd name="T30" fmla="*/ 2147483647 w 2996"/>
                  <a:gd name="T31" fmla="*/ 2147483647 h 1213"/>
                  <a:gd name="T32" fmla="*/ 2147483647 w 2996"/>
                  <a:gd name="T33" fmla="*/ 2147483647 h 1213"/>
                  <a:gd name="T34" fmla="*/ 2147483647 w 2996"/>
                  <a:gd name="T35" fmla="*/ 2147483647 h 12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96"/>
                  <a:gd name="T55" fmla="*/ 0 h 1213"/>
                  <a:gd name="T56" fmla="*/ 2996 w 2996"/>
                  <a:gd name="T57" fmla="*/ 1213 h 121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96" h="1213">
                    <a:moveTo>
                      <a:pt x="0" y="1213"/>
                    </a:moveTo>
                    <a:cubicBezTo>
                      <a:pt x="54" y="1205"/>
                      <a:pt x="222" y="1185"/>
                      <a:pt x="325" y="1159"/>
                    </a:cubicBezTo>
                    <a:cubicBezTo>
                      <a:pt x="429" y="1135"/>
                      <a:pt x="526" y="1113"/>
                      <a:pt x="616" y="1057"/>
                    </a:cubicBezTo>
                    <a:cubicBezTo>
                      <a:pt x="711" y="1001"/>
                      <a:pt x="823" y="899"/>
                      <a:pt x="895" y="820"/>
                    </a:cubicBezTo>
                    <a:cubicBezTo>
                      <a:pt x="967" y="741"/>
                      <a:pt x="1004" y="666"/>
                      <a:pt x="1048" y="583"/>
                    </a:cubicBezTo>
                    <a:cubicBezTo>
                      <a:pt x="1092" y="500"/>
                      <a:pt x="1130" y="392"/>
                      <a:pt x="1162" y="322"/>
                    </a:cubicBezTo>
                    <a:cubicBezTo>
                      <a:pt x="1194" y="252"/>
                      <a:pt x="1208" y="208"/>
                      <a:pt x="1237" y="163"/>
                    </a:cubicBezTo>
                    <a:cubicBezTo>
                      <a:pt x="1266" y="118"/>
                      <a:pt x="1296" y="76"/>
                      <a:pt x="1336" y="49"/>
                    </a:cubicBezTo>
                    <a:cubicBezTo>
                      <a:pt x="1376" y="22"/>
                      <a:pt x="1434" y="2"/>
                      <a:pt x="1480" y="1"/>
                    </a:cubicBezTo>
                    <a:cubicBezTo>
                      <a:pt x="1526" y="0"/>
                      <a:pt x="1575" y="18"/>
                      <a:pt x="1615" y="43"/>
                    </a:cubicBezTo>
                    <a:cubicBezTo>
                      <a:pt x="1655" y="68"/>
                      <a:pt x="1685" y="93"/>
                      <a:pt x="1720" y="154"/>
                    </a:cubicBezTo>
                    <a:cubicBezTo>
                      <a:pt x="1755" y="215"/>
                      <a:pt x="1798" y="346"/>
                      <a:pt x="1825" y="412"/>
                    </a:cubicBezTo>
                    <a:cubicBezTo>
                      <a:pt x="1852" y="478"/>
                      <a:pt x="1854" y="488"/>
                      <a:pt x="1885" y="550"/>
                    </a:cubicBezTo>
                    <a:cubicBezTo>
                      <a:pt x="1916" y="612"/>
                      <a:pt x="1966" y="717"/>
                      <a:pt x="2014" y="787"/>
                    </a:cubicBezTo>
                    <a:cubicBezTo>
                      <a:pt x="2062" y="857"/>
                      <a:pt x="2112" y="918"/>
                      <a:pt x="2176" y="969"/>
                    </a:cubicBezTo>
                    <a:cubicBezTo>
                      <a:pt x="2240" y="1020"/>
                      <a:pt x="2330" y="1062"/>
                      <a:pt x="2398" y="1093"/>
                    </a:cubicBezTo>
                    <a:cubicBezTo>
                      <a:pt x="2466" y="1124"/>
                      <a:pt x="2484" y="1134"/>
                      <a:pt x="2584" y="1153"/>
                    </a:cubicBezTo>
                    <a:cubicBezTo>
                      <a:pt x="2684" y="1172"/>
                      <a:pt x="2910" y="1194"/>
                      <a:pt x="2996" y="1205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4" name="Line 28"/>
              <p:cNvSpPr>
                <a:spLocks noChangeShapeType="1"/>
              </p:cNvSpPr>
              <p:nvPr/>
            </p:nvSpPr>
            <p:spPr bwMode="auto">
              <a:xfrm>
                <a:off x="6797675" y="3389313"/>
                <a:ext cx="0" cy="156051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5" name="Text Box 29"/>
              <p:cNvSpPr txBox="1">
                <a:spLocks noChangeArrowheads="1"/>
              </p:cNvSpPr>
              <p:nvPr/>
            </p:nvSpPr>
            <p:spPr bwMode="auto">
              <a:xfrm>
                <a:off x="6617500" y="5010150"/>
                <a:ext cx="37702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alt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6" name="Line 30"/>
              <p:cNvSpPr>
                <a:spLocks noChangeShapeType="1"/>
              </p:cNvSpPr>
              <p:nvPr/>
            </p:nvSpPr>
            <p:spPr bwMode="auto">
              <a:xfrm>
                <a:off x="6797675" y="4913313"/>
                <a:ext cx="0" cy="1428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Rectangle 33"/>
              <p:cNvSpPr>
                <a:spLocks noChangeArrowheads="1"/>
              </p:cNvSpPr>
              <p:nvPr/>
            </p:nvSpPr>
            <p:spPr bwMode="auto">
              <a:xfrm>
                <a:off x="8843963" y="4762500"/>
                <a:ext cx="284163" cy="3365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600" i="1">
                    <a:latin typeface="Times New Roman" pitchFamily="18" charset="0"/>
                  </a:rPr>
                  <a:t>z</a:t>
                </a:r>
              </a:p>
            </p:txBody>
          </p:sp>
          <p:sp>
            <p:nvSpPr>
              <p:cNvPr id="29" name="Rectangle 34"/>
              <p:cNvSpPr>
                <a:spLocks noChangeArrowheads="1"/>
              </p:cNvSpPr>
              <p:nvPr/>
            </p:nvSpPr>
            <p:spPr bwMode="auto">
              <a:xfrm>
                <a:off x="7070726" y="3352800"/>
                <a:ext cx="1717137" cy="4616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en-US" sz="2400" i="1">
                    <a:latin typeface="Times New Roman" pitchFamily="18" charset="0"/>
                  </a:rPr>
                  <a:t>P</a:t>
                </a:r>
                <a:r>
                  <a:rPr lang="en-US" altLang="en-US" sz="2400">
                    <a:latin typeface="Times New Roman" pitchFamily="18" charset="0"/>
                  </a:rPr>
                  <a:t>(</a:t>
                </a:r>
                <a:r>
                  <a:rPr lang="en-US" altLang="en-US" sz="2400" i="1">
                    <a:latin typeface="Times New Roman" pitchFamily="18" charset="0"/>
                  </a:rPr>
                  <a:t>z</a:t>
                </a:r>
                <a:r>
                  <a:rPr lang="en-US" altLang="en-US" sz="2400">
                    <a:latin typeface="Times New Roman" pitchFamily="18" charset="0"/>
                  </a:rPr>
                  <a:t> &lt; -0.80)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30" name="Line 35"/>
              <p:cNvSpPr>
                <a:spLocks noChangeShapeType="1"/>
              </p:cNvSpPr>
              <p:nvPr/>
            </p:nvSpPr>
            <p:spPr bwMode="auto">
              <a:xfrm flipH="1">
                <a:off x="6384926" y="3733800"/>
                <a:ext cx="91440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18" name="Line 9"/>
            <p:cNvSpPr>
              <a:spLocks noChangeShapeType="1"/>
            </p:cNvSpPr>
            <p:nvPr/>
          </p:nvSpPr>
          <p:spPr bwMode="auto">
            <a:xfrm flipV="1">
              <a:off x="6540199" y="3167715"/>
              <a:ext cx="0" cy="1444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31" name="TextBox 30"/>
          <p:cNvSpPr txBox="1"/>
          <p:nvPr/>
        </p:nvSpPr>
        <p:spPr bwMode="auto">
          <a:xfrm>
            <a:off x="3094175" y="4130916"/>
            <a:ext cx="1524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chemeClr val="accent2"/>
                </a:solidFill>
                <a:latin typeface="+mn-lt"/>
              </a:rPr>
              <a:t>0.2119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1676" y="1515923"/>
            <a:ext cx="5247935" cy="2834822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47251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407"/>
    </mc:Choice>
    <mc:Fallback xmlns="">
      <p:transition spd="slow" advTm="308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100477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246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36437" y="2101598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A survey indicates that for each trip to the supermarket, a shopper spends an average of 45 minutes with a standard deviation of 12 minutes in the store. The length of time spent in the store is normally distributed and is represented by the variable </a:t>
            </a:r>
            <a:r>
              <a:rPr lang="en-US" sz="2400" i="1" dirty="0"/>
              <a:t>x</a:t>
            </a:r>
            <a:r>
              <a:rPr lang="en-US" sz="2400" dirty="0"/>
              <a:t>. A shopper enters the store. Find the probability that the shopper will be in the store for between 24 and 54 minutes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Solution:</a:t>
            </a:r>
          </a:p>
          <a:p>
            <a:endParaRPr lang="en-US" sz="2400" dirty="0"/>
          </a:p>
          <a:p>
            <a:r>
              <a:rPr lang="en-US" altLang="en-US" sz="2400" i="1" dirty="0">
                <a:latin typeface="Times New Roman" pitchFamily="18" charset="0"/>
              </a:rPr>
              <a:t>We need to find </a:t>
            </a:r>
            <a:r>
              <a:rPr lang="en-US" altLang="en-US" sz="2400" i="1" dirty="0" smtClean="0">
                <a:latin typeface="Times New Roman" pitchFamily="18" charset="0"/>
              </a:rPr>
              <a:t>P</a:t>
            </a:r>
            <a:r>
              <a:rPr lang="en-US" altLang="en-US" sz="2400" dirty="0" smtClean="0">
                <a:latin typeface="Times New Roman" pitchFamily="18" charset="0"/>
              </a:rPr>
              <a:t>(24&lt; </a:t>
            </a:r>
            <a:r>
              <a:rPr lang="en-US" altLang="en-US" sz="2400" i="1" dirty="0" smtClean="0">
                <a:latin typeface="Times New Roman" pitchFamily="18" charset="0"/>
              </a:rPr>
              <a:t>x</a:t>
            </a:r>
            <a:r>
              <a:rPr lang="en-US" altLang="en-US" sz="2400" dirty="0" smtClean="0">
                <a:latin typeface="Times New Roman" pitchFamily="18" charset="0"/>
              </a:rPr>
              <a:t> </a:t>
            </a:r>
            <a:r>
              <a:rPr lang="en-US" altLang="en-US" sz="2400" dirty="0">
                <a:latin typeface="Times New Roman" pitchFamily="18" charset="0"/>
              </a:rPr>
              <a:t>&lt; </a:t>
            </a:r>
            <a:r>
              <a:rPr lang="en-US" altLang="en-US" sz="2400" dirty="0" smtClean="0">
                <a:latin typeface="Times New Roman" pitchFamily="18" charset="0"/>
              </a:rPr>
              <a:t>54)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  <a:p>
            <a:endParaRPr lang="en-US" sz="2400" dirty="0"/>
          </a:p>
        </p:txBody>
      </p:sp>
      <p:pic>
        <p:nvPicPr>
          <p:cNvPr id="12" name="Picture 6" descr="C:\Documents and Settings\Lyn\Local Settings\Temporary Internet Files\Content.IE5\O7HXM29P\MCj0250557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03518" y="4152149"/>
            <a:ext cx="1757363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050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46"/>
    </mc:Choice>
    <mc:Fallback xmlns="">
      <p:transition spd="slow" advTm="13604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5219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6946"/>
            <a:ext cx="114618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220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Solution: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64499" y="5630933"/>
            <a:ext cx="89893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i="1" dirty="0" smtClean="0">
                <a:latin typeface="Times New Roman" pitchFamily="18" charset="0"/>
              </a:rPr>
              <a:t>P</a:t>
            </a:r>
            <a:r>
              <a:rPr lang="en-US" altLang="en-US" sz="2400" dirty="0" smtClean="0">
                <a:latin typeface="Times New Roman" pitchFamily="18" charset="0"/>
              </a:rPr>
              <a:t>(24 </a:t>
            </a:r>
            <a:r>
              <a:rPr lang="en-US" altLang="en-US" sz="2400" dirty="0">
                <a:latin typeface="Times New Roman" pitchFamily="18" charset="0"/>
              </a:rPr>
              <a:t>&lt;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54)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(-1.75 &lt; </a:t>
            </a:r>
            <a:r>
              <a:rPr lang="en-US" altLang="en-US" sz="2400" i="1" dirty="0">
                <a:latin typeface="Times New Roman" pitchFamily="18" charset="0"/>
              </a:rPr>
              <a:t>z </a:t>
            </a:r>
            <a:r>
              <a:rPr lang="en-US" altLang="en-US" sz="2400" i="1" dirty="0" smtClean="0">
                <a:latin typeface="Times New Roman" pitchFamily="18" charset="0"/>
              </a:rPr>
              <a:t>&lt;</a:t>
            </a:r>
            <a:r>
              <a:rPr lang="en-US" altLang="en-US" sz="2400" dirty="0" smtClean="0">
                <a:latin typeface="Times New Roman" pitchFamily="18" charset="0"/>
              </a:rPr>
              <a:t> 0.75)  = 0.7734 – 0.0401 = </a:t>
            </a:r>
            <a:r>
              <a:rPr lang="en-US" altLang="en-US" sz="2400" b="1" dirty="0" smtClean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0.7333</a:t>
            </a:r>
            <a:r>
              <a:rPr lang="en-US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400" b="1" dirty="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640644"/>
              </p:ext>
            </p:extLst>
          </p:nvPr>
        </p:nvGraphicFramePr>
        <p:xfrm>
          <a:off x="2076450" y="1474821"/>
          <a:ext cx="2849563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4" name="Equation" r:id="rId8" imgW="1701720" imgH="355320" progId="Equation.DSMT4">
                  <p:embed/>
                </p:oleObj>
              </mc:Choice>
              <mc:Fallback>
                <p:oleObj name="Equation" r:id="rId8" imgW="1701720" imgH="3553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6450" y="1474821"/>
                        <a:ext cx="2849563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7985864"/>
              </p:ext>
            </p:extLst>
          </p:nvPr>
        </p:nvGraphicFramePr>
        <p:xfrm>
          <a:off x="2001407" y="2078942"/>
          <a:ext cx="2786063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5" name="Equation" r:id="rId10" imgW="1663560" imgH="355320" progId="Equation.DSMT4">
                  <p:embed/>
                </p:oleObj>
              </mc:Choice>
              <mc:Fallback>
                <p:oleObj name="Equation" r:id="rId10" imgW="1663560" imgH="355320" progId="Equation.DSMT4">
                  <p:embed/>
                  <p:pic>
                    <p:nvPicPr>
                      <p:cNvPr id="1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407" y="2078942"/>
                        <a:ext cx="2786063" cy="595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62952" y="2816801"/>
            <a:ext cx="3916219" cy="24563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50408" y="1281281"/>
            <a:ext cx="6078190" cy="19310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9239" y="3511675"/>
            <a:ext cx="5360528" cy="2098647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23405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292"/>
    </mc:Choice>
    <mc:Fallback xmlns="">
      <p:transition spd="slow" advTm="410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7" y="-36946"/>
            <a:ext cx="1100477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246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662546" y="1542876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/>
              <a:t>Find the probability that the shopper will be in the store more than 39 minutes. (Recall </a:t>
            </a:r>
            <a:r>
              <a:rPr lang="el-GR" sz="2400" dirty="0"/>
              <a:t>μ</a:t>
            </a:r>
            <a:r>
              <a:rPr lang="en-US" sz="2400" dirty="0"/>
              <a:t> = 45 minutes and </a:t>
            </a:r>
            <a:r>
              <a:rPr lang="el-GR" sz="2400" dirty="0" smtClean="0"/>
              <a:t>σ</a:t>
            </a:r>
            <a:r>
              <a:rPr lang="en-US" sz="2400" dirty="0" smtClean="0"/>
              <a:t> </a:t>
            </a:r>
            <a:r>
              <a:rPr lang="en-US" sz="2400" dirty="0"/>
              <a:t>= 12 minutes</a:t>
            </a:r>
            <a:r>
              <a:rPr lang="en-US" sz="24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sz="2400" dirty="0" smtClean="0"/>
              <a:t>Solution: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6" descr="C:\Documents and Settings\Lyn\Local Settings\Temporary Internet Files\Content.IE5\O7HXM29P\MCj0250557000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69619" y="3913541"/>
            <a:ext cx="1757363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764653" y="4029652"/>
            <a:ext cx="723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800" i="1" dirty="0" smtClean="0">
                <a:latin typeface="Times New Roman" pitchFamily="18" charset="0"/>
              </a:rPr>
              <a:t>We need to get P</a:t>
            </a:r>
            <a:r>
              <a:rPr lang="en-US" altLang="en-US" sz="2800" dirty="0" smtClean="0">
                <a:latin typeface="Times New Roman" pitchFamily="18" charset="0"/>
              </a:rPr>
              <a:t>(</a:t>
            </a:r>
            <a:r>
              <a:rPr lang="en-US" altLang="en-US" sz="2800" i="1" dirty="0" smtClean="0">
                <a:latin typeface="Times New Roman" pitchFamily="18" charset="0"/>
              </a:rPr>
              <a:t>x</a:t>
            </a:r>
            <a:r>
              <a:rPr lang="en-US" altLang="en-US" sz="2800" dirty="0" smtClean="0">
                <a:latin typeface="Times New Roman" pitchFamily="18" charset="0"/>
              </a:rPr>
              <a:t> </a:t>
            </a:r>
            <a:r>
              <a:rPr lang="en-US" altLang="en-US" sz="2800" dirty="0">
                <a:latin typeface="Times New Roman" pitchFamily="18" charset="0"/>
              </a:rPr>
              <a:t>&gt; 39</a:t>
            </a:r>
            <a:r>
              <a:rPr lang="en-US" altLang="en-US" sz="2800" dirty="0" smtClean="0">
                <a:latin typeface="Times New Roman" pitchFamily="18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668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97"/>
    </mc:Choice>
    <mc:Fallback xmlns="">
      <p:transition spd="slow" advTm="89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6946"/>
            <a:ext cx="114618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220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Solution:  Finding Probabilities for Normal Distributions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071781" y="4887767"/>
            <a:ext cx="723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800" i="1" dirty="0">
                <a:latin typeface="Times New Roman" pitchFamily="18" charset="0"/>
              </a:rPr>
              <a:t>P</a:t>
            </a:r>
            <a:r>
              <a:rPr lang="en-US" altLang="en-US" sz="2800" dirty="0">
                <a:latin typeface="Times New Roman" pitchFamily="18" charset="0"/>
              </a:rPr>
              <a:t>(</a:t>
            </a:r>
            <a:r>
              <a:rPr lang="en-US" altLang="en-US" sz="2800" i="1" dirty="0">
                <a:latin typeface="Times New Roman" pitchFamily="18" charset="0"/>
              </a:rPr>
              <a:t>x</a:t>
            </a:r>
            <a:r>
              <a:rPr lang="en-US" altLang="en-US" sz="2800" dirty="0">
                <a:latin typeface="Times New Roman" pitchFamily="18" charset="0"/>
              </a:rPr>
              <a:t> &gt; 39) = </a:t>
            </a:r>
            <a:r>
              <a:rPr lang="en-US" altLang="en-US" sz="2800" i="1" dirty="0">
                <a:latin typeface="Times New Roman" pitchFamily="18" charset="0"/>
              </a:rPr>
              <a:t>P</a:t>
            </a:r>
            <a:r>
              <a:rPr lang="en-US" altLang="en-US" sz="2800" dirty="0">
                <a:latin typeface="Times New Roman" pitchFamily="18" charset="0"/>
              </a:rPr>
              <a:t>(</a:t>
            </a:r>
            <a:r>
              <a:rPr lang="en-US" altLang="en-US" sz="2800" i="1" dirty="0">
                <a:latin typeface="Times New Roman" pitchFamily="18" charset="0"/>
              </a:rPr>
              <a:t>z &gt;</a:t>
            </a:r>
            <a:r>
              <a:rPr lang="en-US" altLang="en-US" sz="2800" dirty="0">
                <a:latin typeface="Times New Roman" pitchFamily="18" charset="0"/>
              </a:rPr>
              <a:t> -0.50) = 1– 0.3085 =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0.6915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578442"/>
              </p:ext>
            </p:extLst>
          </p:nvPr>
        </p:nvGraphicFramePr>
        <p:xfrm>
          <a:off x="1532778" y="1797124"/>
          <a:ext cx="2786062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8" imgW="1663560" imgH="355320" progId="Equation.DSMT4">
                  <p:embed/>
                </p:oleObj>
              </mc:Choice>
              <mc:Fallback>
                <p:oleObj name="Equation" r:id="rId8" imgW="1663560" imgH="35532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2778" y="1797124"/>
                        <a:ext cx="2786062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3636" y="2492775"/>
            <a:ext cx="4252068" cy="25369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05437" y="1443358"/>
            <a:ext cx="6410325" cy="222885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5072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689"/>
    </mc:Choice>
    <mc:Fallback xmlns="">
      <p:transition spd="slow" advTm="271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093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5.3  Normal </a:t>
            </a:r>
            <a:r>
              <a:rPr lang="en-US" sz="2800" dirty="0">
                <a:solidFill>
                  <a:schemeClr val="bg1"/>
                </a:solidFill>
              </a:rPr>
              <a:t>Distributions: Finding Values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36437" y="2101598"/>
            <a:ext cx="9864436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 a </a:t>
            </a:r>
            <a:r>
              <a:rPr lang="en-US" sz="2800" i="1" dirty="0"/>
              <a:t>z</a:t>
            </a:r>
            <a:r>
              <a:rPr lang="en-US" sz="2800" dirty="0"/>
              <a:t>-score given the area under the normal curve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Transform a </a:t>
            </a:r>
            <a:r>
              <a:rPr lang="en-US" sz="2800" i="1" dirty="0"/>
              <a:t>z</a:t>
            </a:r>
            <a:r>
              <a:rPr lang="en-US" sz="2800" dirty="0"/>
              <a:t>-score to an </a:t>
            </a:r>
            <a:r>
              <a:rPr lang="en-US" sz="2800" i="1" dirty="0"/>
              <a:t>x</a:t>
            </a:r>
            <a:r>
              <a:rPr lang="en-US" sz="2800" dirty="0"/>
              <a:t>-value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 a specific data value of a normal distribution given the probability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49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21"/>
    </mc:Choice>
    <mc:Fallback xmlns="">
      <p:transition spd="slow" advTm="4282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027" y="65957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63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Finding a </a:t>
            </a:r>
            <a:r>
              <a:rPr lang="en-US" altLang="en-US" sz="2800" i="1" dirty="0">
                <a:solidFill>
                  <a:schemeClr val="bg1"/>
                </a:solidFill>
              </a:rPr>
              <a:t>z</a:t>
            </a:r>
            <a:r>
              <a:rPr lang="en-US" altLang="en-US" sz="2800" dirty="0">
                <a:solidFill>
                  <a:schemeClr val="bg1"/>
                </a:solidFill>
              </a:rPr>
              <a:t>-Score Given an Area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50471" y="1364860"/>
            <a:ext cx="10022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that corresponds to a cumulative area of 0.3632.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1919046"/>
            <a:ext cx="8658225" cy="464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92"/>
    </mc:Choice>
    <mc:Fallback xmlns="">
      <p:transition spd="slow" advTm="15889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45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Transforming a </a:t>
            </a:r>
            <a:r>
              <a:rPr lang="en-US" alt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-Score to an </a:t>
            </a:r>
            <a:r>
              <a:rPr lang="en-US" alt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-Score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36437" y="2110834"/>
            <a:ext cx="9864436" cy="2219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transform a standard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to a data value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given population, use the formula</a:t>
            </a:r>
          </a:p>
          <a:p>
            <a:pPr>
              <a:lnSpc>
                <a:spcPct val="150000"/>
              </a:lnSpc>
              <a:defRPr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32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2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l-GR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487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62"/>
    </mc:Choice>
    <mc:Fallback xmlns="">
      <p:transition spd="slow" advTm="9356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81" y="623557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522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Example: Finding an x-Value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91855" y="1390398"/>
            <a:ext cx="986443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speeds of vehicles along a stretch of highway are normally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distributed,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mean of 67 miles per hour and a standard deviation of 4 miles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 hour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Find the speeds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corresponding to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-sores of 1.96, -2.33,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pPr>
              <a:spcAft>
                <a:spcPts val="1200"/>
              </a:spcAft>
              <a:defRPr/>
            </a:pPr>
            <a:r>
              <a:rPr lang="en-US" sz="2400" b="1" dirty="0">
                <a:solidFill>
                  <a:schemeClr val="accent3"/>
                </a:solidFill>
              </a:rPr>
              <a:t>Solution:   </a:t>
            </a:r>
            <a:r>
              <a:rPr lang="en-US" sz="2400" dirty="0"/>
              <a:t>Use the formula </a:t>
            </a:r>
            <a:r>
              <a:rPr lang="en-US" sz="2400" i="1" dirty="0"/>
              <a:t>x</a:t>
            </a:r>
            <a:r>
              <a:rPr lang="en-US" sz="2400" dirty="0">
                <a:latin typeface="Arial" pitchFamily="34" charset="0"/>
              </a:rPr>
              <a:t> = </a:t>
            </a:r>
            <a:r>
              <a:rPr lang="el-GR" sz="2400" dirty="0">
                <a:latin typeface="Times New Roman"/>
                <a:cs typeface="Times New Roman"/>
              </a:rPr>
              <a:t>μ</a:t>
            </a:r>
            <a:r>
              <a:rPr lang="en-US" sz="2400" dirty="0">
                <a:latin typeface="Times New Roman"/>
                <a:cs typeface="Times New Roman"/>
              </a:rPr>
              <a:t> + </a:t>
            </a:r>
            <a:r>
              <a:rPr lang="en-US" sz="2400" i="1" dirty="0">
                <a:latin typeface="Times New Roman"/>
                <a:cs typeface="Times New Roman"/>
              </a:rPr>
              <a:t>z</a:t>
            </a:r>
            <a:r>
              <a:rPr lang="el-GR" sz="2400" dirty="0">
                <a:latin typeface="Times New Roman"/>
                <a:cs typeface="Times New Roman"/>
              </a:rPr>
              <a:t>σ</a:t>
            </a:r>
            <a:r>
              <a:rPr lang="en-US" sz="2400" dirty="0">
                <a:latin typeface="Arial" pitchFamily="34" charset="0"/>
              </a:rPr>
              <a:t> </a:t>
            </a:r>
            <a:endParaRPr lang="en-US" sz="2400" dirty="0"/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/>
              <a:t>z</a:t>
            </a:r>
            <a:r>
              <a:rPr lang="en-US" sz="2400" dirty="0"/>
              <a:t> = 1.96:	</a:t>
            </a:r>
            <a:r>
              <a:rPr lang="en-US" sz="2400" i="1" dirty="0">
                <a:solidFill>
                  <a:schemeClr val="accent2"/>
                </a:solidFill>
              </a:rPr>
              <a:t>x</a:t>
            </a:r>
            <a:r>
              <a:rPr lang="en-US" sz="2400" dirty="0">
                <a:solidFill>
                  <a:schemeClr val="accent2"/>
                </a:solidFill>
              </a:rPr>
              <a:t> = 67 + 1.96(4) = 74.84 miles per hour</a:t>
            </a:r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/>
              <a:t>z</a:t>
            </a:r>
            <a:r>
              <a:rPr lang="en-US" sz="2400" dirty="0"/>
              <a:t> = -2.33:	</a:t>
            </a:r>
            <a:r>
              <a:rPr lang="en-US" sz="2400" i="1" dirty="0">
                <a:solidFill>
                  <a:schemeClr val="accent2"/>
                </a:solidFill>
              </a:rPr>
              <a:t>x</a:t>
            </a:r>
            <a:r>
              <a:rPr lang="en-US" sz="2400" dirty="0">
                <a:solidFill>
                  <a:schemeClr val="accent2"/>
                </a:solidFill>
              </a:rPr>
              <a:t> = 67 + (-2.33)(4) = 57.68 miles per hour</a:t>
            </a:r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>
                <a:solidFill>
                  <a:prstClr val="black"/>
                </a:solidFill>
              </a:rPr>
              <a:t>z</a:t>
            </a:r>
            <a:r>
              <a:rPr lang="en-US" sz="2400" dirty="0">
                <a:solidFill>
                  <a:prstClr val="black"/>
                </a:solidFill>
              </a:rPr>
              <a:t> = 0:	</a:t>
            </a:r>
            <a:r>
              <a:rPr lang="en-US" sz="2400" i="1" dirty="0">
                <a:solidFill>
                  <a:srgbClr val="AE0337"/>
                </a:solidFill>
              </a:rPr>
              <a:t>x</a:t>
            </a:r>
            <a:r>
              <a:rPr lang="en-US" sz="2400" dirty="0">
                <a:solidFill>
                  <a:srgbClr val="AE0337"/>
                </a:solidFill>
              </a:rPr>
              <a:t> = 67 + 0(4) = 67 miles per hour</a:t>
            </a: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8" descr="C:\Documents and Settings\Lyn\Local Settings\Temporary Internet Files\Content.IE5\W9M7WLEZ\MCj0290391000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656621" y="4038600"/>
            <a:ext cx="1227138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6659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415"/>
    </mc:Choice>
    <mc:Fallback xmlns="">
      <p:transition spd="slow" advTm="197415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15334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95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Sampling Distributions and the Central Limit Theorem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228436" y="2101598"/>
            <a:ext cx="103724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sampling distributions and verify their properties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 the Central Limit Theorem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the Central Limit Theorem to find the probability of a sample mean</a:t>
            </a:r>
          </a:p>
        </p:txBody>
      </p:sp>
    </p:spTree>
    <p:extLst>
      <p:ext uri="{BB962C8B-B14F-4D97-AF65-F5344CB8AC3E}">
        <p14:creationId xmlns:p14="http://schemas.microsoft.com/office/powerpoint/2010/main" val="394265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65"/>
    </mc:Choice>
    <mc:Fallback xmlns="">
      <p:transition spd="slow" advTm="3596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012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 b="1" dirty="0">
                <a:solidFill>
                  <a:schemeClr val="bg1"/>
                </a:solidFill>
              </a:rPr>
              <a:t>Sampling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distribution of sample mean 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0737" y="1404937"/>
            <a:ext cx="8010525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7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454"/>
    </mc:Choice>
    <mc:Fallback xmlns="">
      <p:transition spd="slow" advTm="199454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9145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81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charset="0"/>
              <a:buNone/>
            </a:pPr>
            <a:r>
              <a:rPr lang="en-US" sz="2800" b="1" dirty="0">
                <a:solidFill>
                  <a:schemeClr val="bg1"/>
                </a:solidFill>
              </a:rPr>
              <a:t>Properties of </a:t>
            </a:r>
            <a:r>
              <a:rPr lang="en-US" altLang="en-US" sz="2800" b="1" dirty="0" smtClean="0">
                <a:solidFill>
                  <a:schemeClr val="bg1"/>
                </a:solidFill>
              </a:rPr>
              <a:t>Sampling </a:t>
            </a:r>
            <a:r>
              <a:rPr lang="en-US" altLang="en-US" sz="2800" b="1" dirty="0">
                <a:solidFill>
                  <a:schemeClr val="bg1"/>
                </a:solidFill>
              </a:rPr>
              <a:t>distribution of sample mean 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2162" y="1366548"/>
            <a:ext cx="8642783" cy="443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28"/>
    </mc:Choice>
    <mc:Fallback xmlns="">
      <p:transition spd="slow" advTm="11692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62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171" y="64203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31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Central Limit Theorem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7586" y="1560507"/>
            <a:ext cx="8834497" cy="463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9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08"/>
    </mc:Choice>
    <mc:Fallback xmlns="">
      <p:transition spd="slow" advTm="7720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448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31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Central Limit Theorem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0546" y="1464189"/>
            <a:ext cx="7405110" cy="479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74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839"/>
    </mc:Choice>
    <mc:Fallback xmlns="">
      <p:transition spd="slow" advTm="5383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6" y="568446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118" y="646648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31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Central Limit Theorem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6655" y="1317903"/>
            <a:ext cx="9008692" cy="516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14"/>
    </mc:Choice>
    <mc:Fallback xmlns="">
      <p:transition spd="slow" advTm="102714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43490"/>
                <a:ext cx="5053691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800" dirty="0">
                    <a:solidFill>
                      <a:schemeClr val="bg1"/>
                    </a:solidFill>
                  </a:rPr>
                  <a:t>Example: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43490"/>
                <a:ext cx="5053691" cy="954107"/>
              </a:xfrm>
              <a:prstGeom prst="rect">
                <a:avLst/>
              </a:prstGeom>
              <a:blipFill>
                <a:blip r:embed="rId8"/>
                <a:stretch>
                  <a:fillRect l="-2533" t="-57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3257" y="1409171"/>
            <a:ext cx="816292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54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21"/>
    </mc:Choice>
    <mc:Fallback xmlns="">
      <p:transition spd="slow" advTm="139821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20786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43490"/>
                <a:ext cx="5028108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800" dirty="0">
                    <a:solidFill>
                      <a:schemeClr val="bg1"/>
                    </a:solidFill>
                  </a:rPr>
                  <a:t>Solution: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43490"/>
                <a:ext cx="5028108" cy="954107"/>
              </a:xfrm>
              <a:prstGeom prst="rect">
                <a:avLst/>
              </a:prstGeom>
              <a:blipFill>
                <a:blip r:embed="rId10"/>
                <a:stretch>
                  <a:fillRect l="-2545" t="-57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179782" y="5064640"/>
            <a:ext cx="9724608" cy="71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2500)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 &lt;</a:t>
            </a:r>
            <a:r>
              <a:rPr lang="en-US" altLang="en-US" sz="2400" dirty="0">
                <a:latin typeface="Times New Roman" pitchFamily="18" charset="0"/>
              </a:rPr>
              <a:t> -0.41)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0.3409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157486"/>
              </p:ext>
            </p:extLst>
          </p:nvPr>
        </p:nvGraphicFramePr>
        <p:xfrm>
          <a:off x="1335221" y="1671509"/>
          <a:ext cx="4766423" cy="860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0" name="Equation" r:id="rId11" imgW="1968480" imgH="355320" progId="Equation.DSMT4">
                  <p:embed/>
                </p:oleObj>
              </mc:Choice>
              <mc:Fallback>
                <p:oleObj name="Equation" r:id="rId11" imgW="1968480" imgH="35532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5221" y="1671509"/>
                        <a:ext cx="4766423" cy="86017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5170" y="2629942"/>
            <a:ext cx="4324350" cy="25622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97375" y="1785528"/>
            <a:ext cx="5795398" cy="2954998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45966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702"/>
    </mc:Choice>
    <mc:Fallback xmlns="">
      <p:transition spd="slow" advTm="269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3397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34254"/>
                <a:ext cx="505369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800" dirty="0" smtClean="0">
                    <a:solidFill>
                      <a:schemeClr val="bg1"/>
                    </a:solidFill>
                  </a:rPr>
                  <a:t>Example: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34254"/>
                <a:ext cx="5053691" cy="523220"/>
              </a:xfrm>
              <a:prstGeom prst="rect">
                <a:avLst/>
              </a:prstGeom>
              <a:blipFill>
                <a:blip r:embed="rId8"/>
                <a:stretch>
                  <a:fillRect l="-2533" t="-11765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43257" y="1428221"/>
            <a:ext cx="8162925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927"/>
    </mc:Choice>
    <mc:Fallback xmlns="">
      <p:transition spd="slow" advTm="206927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46182"/>
            <a:ext cx="10314218" cy="1610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650377" y="543490"/>
                <a:ext cx="50075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defRPr/>
                </a:pPr>
                <a:r>
                  <a:rPr lang="en-US" sz="2800" dirty="0">
                    <a:solidFill>
                      <a:schemeClr val="bg1"/>
                    </a:solidFill>
                  </a:rPr>
                  <a:t>Example: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377" y="543490"/>
                <a:ext cx="5007525" cy="523220"/>
              </a:xfrm>
              <a:prstGeom prst="rect">
                <a:avLst/>
              </a:prstGeom>
              <a:blipFill>
                <a:blip r:embed="rId10"/>
                <a:stretch>
                  <a:fillRect l="-2558" t="-10465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722101"/>
              </p:ext>
            </p:extLst>
          </p:nvPr>
        </p:nvGraphicFramePr>
        <p:xfrm>
          <a:off x="1457667" y="1564018"/>
          <a:ext cx="3284538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11" imgW="2019240" imgH="520560" progId="Equation.DSMT4">
                  <p:embed/>
                </p:oleObj>
              </mc:Choice>
              <mc:Fallback>
                <p:oleObj name="Equation" r:id="rId11" imgW="2019240" imgH="5205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7667" y="1564018"/>
                        <a:ext cx="3284538" cy="846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383820" y="5043488"/>
            <a:ext cx="57297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2500)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 &lt;</a:t>
            </a:r>
            <a:r>
              <a:rPr lang="en-US" altLang="en-US" sz="2400" dirty="0">
                <a:latin typeface="Times New Roman" pitchFamily="18" charset="0"/>
              </a:rPr>
              <a:t> -2.06)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0.0197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6477" y="2585541"/>
            <a:ext cx="4210050" cy="22383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77000" y="1731079"/>
            <a:ext cx="6060880" cy="3090364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66489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149"/>
    </mc:Choice>
    <mc:Fallback xmlns="">
      <p:transition spd="slow" advTm="363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55418"/>
            <a:ext cx="109238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4254"/>
            <a:ext cx="78890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5.5 Normal </a:t>
            </a:r>
            <a:r>
              <a:rPr lang="en-US" sz="2800" dirty="0">
                <a:solidFill>
                  <a:schemeClr val="bg1"/>
                </a:solidFill>
              </a:rPr>
              <a:t>Approximations to Binomial Distributions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54907" y="2007976"/>
            <a:ext cx="90608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when the normal distribution can approximate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binomial distribution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normal distribution to approximate binomial probabilities</a:t>
            </a:r>
          </a:p>
        </p:txBody>
      </p:sp>
    </p:spTree>
    <p:extLst>
      <p:ext uri="{BB962C8B-B14F-4D97-AF65-F5344CB8AC3E}">
        <p14:creationId xmlns:p14="http://schemas.microsoft.com/office/powerpoint/2010/main" val="404000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127"/>
    </mc:Choice>
    <mc:Fallback xmlns="">
      <p:transition spd="slow" advTm="105127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14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</a:rPr>
              <a:t>Normal Approximation to a Binomial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844" y="1415344"/>
            <a:ext cx="82296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46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912"/>
    </mc:Choice>
    <mc:Fallback xmlns="">
      <p:transition spd="slow" advTm="91912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191" y="59769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4254"/>
            <a:ext cx="5514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Normal Approximation to a Binomial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43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6628" y="1331817"/>
            <a:ext cx="7531848" cy="461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3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044"/>
    </mc:Choice>
    <mc:Fallback xmlns="">
      <p:transition spd="slow" advTm="78044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14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</a:rPr>
              <a:t>Normal Approximation to a Binomial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44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844" y="1415344"/>
            <a:ext cx="82296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3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2"/>
    </mc:Choice>
    <mc:Fallback xmlns="">
      <p:transition spd="slow" advTm="8352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53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 smtClean="0">
                <a:solidFill>
                  <a:schemeClr val="accent3"/>
                </a:solidFill>
              </a:rPr>
              <a:t>Approximating </a:t>
            </a:r>
            <a:r>
              <a:rPr lang="en-US" altLang="en-US" sz="2800" dirty="0">
                <a:solidFill>
                  <a:schemeClr val="accent3"/>
                </a:solidFill>
              </a:rPr>
              <a:t>the Binomial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45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5975" y="1557049"/>
            <a:ext cx="8020050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4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334"/>
    </mc:Choice>
    <mc:Fallback xmlns="">
      <p:transition spd="slow" advTm="171334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4254"/>
            <a:ext cx="5636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accent3"/>
                </a:solidFill>
              </a:rPr>
              <a:t>Solution: Approximating the Binomial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46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3839" y="1432151"/>
            <a:ext cx="8410575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27"/>
    </mc:Choice>
    <mc:Fallback xmlns="">
      <p:transition spd="slow" advTm="133927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236"/>
            <a:ext cx="103142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4254"/>
            <a:ext cx="2894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12325" y="1677342"/>
            <a:ext cx="9495293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probabilities for normally distributed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given the area under the normal curve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Transformed 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to an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Central Limit Theorem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normal distribution to approximate binomial probabilities</a:t>
            </a:r>
          </a:p>
        </p:txBody>
      </p:sp>
    </p:spTree>
    <p:extLst>
      <p:ext uri="{BB962C8B-B14F-4D97-AF65-F5344CB8AC3E}">
        <p14:creationId xmlns:p14="http://schemas.microsoft.com/office/powerpoint/2010/main" val="18625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099"/>
    </mc:Choice>
    <mc:Fallback xmlns="">
      <p:transition spd="slow" advTm="302099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1733</TotalTime>
  <Words>1539</Words>
  <Application>Microsoft Office PowerPoint</Application>
  <PresentationFormat>Widescreen</PresentationFormat>
  <Paragraphs>336</Paragraphs>
  <Slides>47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Calibri</vt:lpstr>
      <vt:lpstr>Calibri Light</vt:lpstr>
      <vt:lpstr>Cambria Math</vt:lpstr>
      <vt:lpstr>Symbol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175</cp:revision>
  <dcterms:created xsi:type="dcterms:W3CDTF">2021-08-03T13:03:26Z</dcterms:created>
  <dcterms:modified xsi:type="dcterms:W3CDTF">2022-06-22T16:34:13Z</dcterms:modified>
</cp:coreProperties>
</file>