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326" r:id="rId2"/>
    <p:sldId id="327" r:id="rId3"/>
    <p:sldId id="328" r:id="rId4"/>
    <p:sldId id="329" r:id="rId5"/>
    <p:sldId id="330" r:id="rId6"/>
    <p:sldId id="324" r:id="rId7"/>
    <p:sldId id="332" r:id="rId8"/>
    <p:sldId id="331" r:id="rId9"/>
    <p:sldId id="323" r:id="rId10"/>
    <p:sldId id="33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84658"/>
    <a:srgbClr val="669B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05462-EE3E-43A4-BE38-C093E293B290}" type="datetimeFigureOut">
              <a:rPr lang="en-US" smtClean="0"/>
              <a:t>6/3/2023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0719F-2C8D-455B-B6A3-AA2646540AFC}" type="slidenum">
              <a:rPr lang="en-US" smtClean="0"/>
              <a:t>‹#›</a:t>
            </a:fld>
            <a:endParaRPr lang="en-US"/>
          </a:p>
        </p:txBody>
      </p:sp>
    </p:spTree>
    <p:extLst>
      <p:ext uri="{BB962C8B-B14F-4D97-AF65-F5344CB8AC3E}">
        <p14:creationId xmlns:p14="http://schemas.microsoft.com/office/powerpoint/2010/main" val="3685692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4019444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2</a:t>
            </a:fld>
            <a:endParaRPr lang="en-US"/>
          </a:p>
        </p:txBody>
      </p:sp>
    </p:spTree>
    <p:extLst>
      <p:ext uri="{BB962C8B-B14F-4D97-AF65-F5344CB8AC3E}">
        <p14:creationId xmlns:p14="http://schemas.microsoft.com/office/powerpoint/2010/main" val="3998250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7138-254B-03A2-AC84-0D34233F3C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55188D-2AA0-D079-78FA-6848836B9E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3E1DF37-B6E3-2663-C86C-D80EE008765D}"/>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5" name="Footer Placeholder 4">
            <a:extLst>
              <a:ext uri="{FF2B5EF4-FFF2-40B4-BE49-F238E27FC236}">
                <a16:creationId xmlns:a16="http://schemas.microsoft.com/office/drawing/2014/main" id="{ADAF4065-6F93-97F5-DF0B-EBB103797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298699-AD28-2842-540B-CF143AB058BB}"/>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3135809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5CCB-28FB-EC80-5DAF-297C3C430F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A1C23A-29A1-28D4-766D-4E5B8901BA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D0A7FF-38AB-ED1C-3281-C422729ACBF1}"/>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5" name="Footer Placeholder 4">
            <a:extLst>
              <a:ext uri="{FF2B5EF4-FFF2-40B4-BE49-F238E27FC236}">
                <a16:creationId xmlns:a16="http://schemas.microsoft.com/office/drawing/2014/main" id="{9EB63074-9929-AFE8-404D-4E879ECE00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81E6B4-E97D-0043-CE12-C2BABC133862}"/>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1410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2DFE-7A5D-6DE2-3186-8A2E98956C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9539AD-EA57-FDBF-C916-FF3FB4BB5E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7DAEDA-850F-588D-93BF-C5C28C3B71F2}"/>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5" name="Footer Placeholder 4">
            <a:extLst>
              <a:ext uri="{FF2B5EF4-FFF2-40B4-BE49-F238E27FC236}">
                <a16:creationId xmlns:a16="http://schemas.microsoft.com/office/drawing/2014/main" id="{1A8AD32A-E6CD-E882-EC6B-6DD2087D16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08AFBC-4E54-15EC-6B6E-DD942AE41958}"/>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1155656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C706-7A20-6F50-E052-72A72D5A68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89287D-EAAB-35CE-E116-F0EC42E1C0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19B11F-173E-2134-C537-85DB116B75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C2029A-0961-9369-0827-6120665345B0}"/>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6" name="Footer Placeholder 5">
            <a:extLst>
              <a:ext uri="{FF2B5EF4-FFF2-40B4-BE49-F238E27FC236}">
                <a16:creationId xmlns:a16="http://schemas.microsoft.com/office/drawing/2014/main" id="{E53E848C-7418-472B-B905-3B7F64C080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739C1F-3386-D126-EE70-EB24D4254EDC}"/>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29108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020DC-31D2-488E-FD77-91E490BC43E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1A5C1FE-917C-C78F-D4B8-F921EC426F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8A4991-9EFF-C0C6-C9C2-123B21B2CF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9D5E783-E000-971F-2F50-54FE45484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00A0FA-21AC-2E2F-5B52-80ACD8C3F9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C6AE67B-BB3D-A781-BF77-D44333E804E0}"/>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8" name="Footer Placeholder 7">
            <a:extLst>
              <a:ext uri="{FF2B5EF4-FFF2-40B4-BE49-F238E27FC236}">
                <a16:creationId xmlns:a16="http://schemas.microsoft.com/office/drawing/2014/main" id="{541C8AB9-3E01-4A4C-94EC-EA41E93ADA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D13C62-D84C-3AF4-2D51-D4DD04B7B143}"/>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516529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8C63-3B56-16B3-B06F-1A2A635DB8A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2467AF3-735F-4812-E964-C9ED4362778C}"/>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4" name="Footer Placeholder 3">
            <a:extLst>
              <a:ext uri="{FF2B5EF4-FFF2-40B4-BE49-F238E27FC236}">
                <a16:creationId xmlns:a16="http://schemas.microsoft.com/office/drawing/2014/main" id="{D148FB88-B77F-15D4-2A13-D61F740B0C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CF97B5-D41B-BBF2-47D1-76C639894DCA}"/>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761468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4AA5A7-2026-3286-5987-87029BB560F0}"/>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3" name="Footer Placeholder 2">
            <a:extLst>
              <a:ext uri="{FF2B5EF4-FFF2-40B4-BE49-F238E27FC236}">
                <a16:creationId xmlns:a16="http://schemas.microsoft.com/office/drawing/2014/main" id="{AE831B36-9A8B-1B0E-0934-433D80179FC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8DA9D-5B2C-F090-BA06-EFBA3F123DE7}"/>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1112954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7E44-7E1C-8288-3002-0D60327E49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C9A88A8-1CF6-5E2F-6D43-1C938C913A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386C-687E-B6B3-30EE-76274F2F9B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98F930-7EFF-71BE-EEF8-3C1195EB39EE}"/>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6" name="Footer Placeholder 5">
            <a:extLst>
              <a:ext uri="{FF2B5EF4-FFF2-40B4-BE49-F238E27FC236}">
                <a16:creationId xmlns:a16="http://schemas.microsoft.com/office/drawing/2014/main" id="{0B8DEF70-DC42-B539-3FBE-5C0B5653EA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81C20-CB22-047F-E3D6-3FE228887D37}"/>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487651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1322-F317-7CF1-4D8B-7345F6D42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C68B439-185F-5131-CA5C-C18568C798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F8AB33-189C-BF1E-1C8D-3F38DD0F7C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17E170-2D38-B8F3-7135-754C7A3A4C00}"/>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6" name="Footer Placeholder 5">
            <a:extLst>
              <a:ext uri="{FF2B5EF4-FFF2-40B4-BE49-F238E27FC236}">
                <a16:creationId xmlns:a16="http://schemas.microsoft.com/office/drawing/2014/main" id="{BE377722-3C43-7F59-E8C3-96E829FD33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363303-92E3-D018-DA40-D885AD34C8FA}"/>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305683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AECEE-381E-DDA3-5207-DB84C8A234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214E84-FA20-6475-E1C5-51DDEBAF5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489B02-DF96-DD1C-422D-6118EBDACFE5}"/>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5" name="Footer Placeholder 4">
            <a:extLst>
              <a:ext uri="{FF2B5EF4-FFF2-40B4-BE49-F238E27FC236}">
                <a16:creationId xmlns:a16="http://schemas.microsoft.com/office/drawing/2014/main" id="{89797C8B-C91E-1F22-39B8-AF0593304D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8BEB17-C82F-07D8-B66D-19D4B01BBFAC}"/>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8975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8AC318-5AED-80AC-B163-A1361C86D28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443780B-AB1E-94A9-4D17-D64AC0AC91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85CFAA-59E4-A075-092E-4AED3DD01DC0}"/>
              </a:ext>
            </a:extLst>
          </p:cNvPr>
          <p:cNvSpPr>
            <a:spLocks noGrp="1"/>
          </p:cNvSpPr>
          <p:nvPr>
            <p:ph type="dt" sz="half" idx="10"/>
          </p:nvPr>
        </p:nvSpPr>
        <p:spPr/>
        <p:txBody>
          <a:bodyPr/>
          <a:lstStyle/>
          <a:p>
            <a:fld id="{E26C1DE1-F788-4A47-A078-3F22CCFC4808}" type="datetimeFigureOut">
              <a:rPr lang="en-US" smtClean="0"/>
              <a:t>6/3/2023</a:t>
            </a:fld>
            <a:endParaRPr lang="en-US"/>
          </a:p>
        </p:txBody>
      </p:sp>
      <p:sp>
        <p:nvSpPr>
          <p:cNvPr id="5" name="Footer Placeholder 4">
            <a:extLst>
              <a:ext uri="{FF2B5EF4-FFF2-40B4-BE49-F238E27FC236}">
                <a16:creationId xmlns:a16="http://schemas.microsoft.com/office/drawing/2014/main" id="{7A17A9B4-30AB-4ED2-5AF3-B1607E11BA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235522-F550-2B73-6DEF-04AD23DA58C9}"/>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32439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4761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31468C-B3FE-244F-D0B1-A2E6763AFD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3A040E6-62F0-5E81-0E0E-A3C209A10F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EAF44D-85B1-9E18-F661-5AA6669DB2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6C1DE1-F788-4A47-A078-3F22CCFC4808}" type="datetimeFigureOut">
              <a:rPr lang="en-US" smtClean="0"/>
              <a:t>6/3/2023</a:t>
            </a:fld>
            <a:endParaRPr lang="en-US"/>
          </a:p>
        </p:txBody>
      </p:sp>
      <p:sp>
        <p:nvSpPr>
          <p:cNvPr id="5" name="Footer Placeholder 4">
            <a:extLst>
              <a:ext uri="{FF2B5EF4-FFF2-40B4-BE49-F238E27FC236}">
                <a16:creationId xmlns:a16="http://schemas.microsoft.com/office/drawing/2014/main" id="{42F22B4B-93A8-F58A-C306-7292BBBF45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51005A2-D15A-F3ED-633F-95FE9D06D3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31DE14-DCC4-4833-85DE-8A49746C1190}" type="slidenum">
              <a:rPr lang="en-US" smtClean="0"/>
              <a:t>‹#›</a:t>
            </a:fld>
            <a:endParaRPr lang="en-US"/>
          </a:p>
        </p:txBody>
      </p:sp>
    </p:spTree>
    <p:extLst>
      <p:ext uri="{BB962C8B-B14F-4D97-AF65-F5344CB8AC3E}">
        <p14:creationId xmlns:p14="http://schemas.microsoft.com/office/powerpoint/2010/main" val="1865405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4.png"/><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6836" y="-178352"/>
            <a:ext cx="12191999" cy="5816453"/>
          </a:xfrm>
          <a:prstGeom prst="round1Rect">
            <a:avLst>
              <a:gd name="adj" fmla="val 32222"/>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178352"/>
            <a:ext cx="6117514" cy="3744684"/>
          </a:xfrm>
        </p:spPr>
      </p:pic>
      <p:sp>
        <p:nvSpPr>
          <p:cNvPr id="9" name="TextBox 8">
            <a:extLst>
              <a:ext uri="{FF2B5EF4-FFF2-40B4-BE49-F238E27FC236}">
                <a16:creationId xmlns:a16="http://schemas.microsoft.com/office/drawing/2014/main" id="{25760A6C-566F-B7E3-1EEE-CB29F0CF0113}"/>
              </a:ext>
            </a:extLst>
          </p:cNvPr>
          <p:cNvSpPr txBox="1"/>
          <p:nvPr/>
        </p:nvSpPr>
        <p:spPr>
          <a:xfrm>
            <a:off x="2701395" y="2915751"/>
            <a:ext cx="7909455" cy="707886"/>
          </a:xfrm>
          <a:prstGeom prst="rect">
            <a:avLst/>
          </a:prstGeom>
          <a:noFill/>
        </p:spPr>
        <p:txBody>
          <a:bodyPr wrap="square" rtlCol="0">
            <a:spAutoFit/>
          </a:bodyPr>
          <a:lstStyle/>
          <a:p>
            <a:r>
              <a:rPr lang="en-US" sz="4000" b="1" dirty="0">
                <a:solidFill>
                  <a:srgbClr val="C00000"/>
                </a:solidFill>
                <a:latin typeface="Times New Roman" panose="02020603050405020304" pitchFamily="18" charset="0"/>
                <a:cs typeface="Times New Roman" panose="02020603050405020304" pitchFamily="18" charset="0"/>
              </a:rPr>
              <a:t>Red Hat Linux Administration I</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192317" y="4649420"/>
            <a:ext cx="7409267"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784658"/>
                </a:solidFill>
                <a:latin typeface="Times New Roman" panose="02020603050405020304" pitchFamily="18" charset="0"/>
                <a:cs typeface="Times New Roman" panose="02020603050405020304" pitchFamily="18" charset="0"/>
              </a:rPr>
              <a:t>Lecture Intro -  Orientation Session</a:t>
            </a:r>
          </a:p>
        </p:txBody>
      </p:sp>
      <p:sp>
        <p:nvSpPr>
          <p:cNvPr id="12" name="TextBox 11">
            <a:extLst>
              <a:ext uri="{FF2B5EF4-FFF2-40B4-BE49-F238E27FC236}">
                <a16:creationId xmlns:a16="http://schemas.microsoft.com/office/drawing/2014/main" id="{8C520B7F-7764-8B81-C7C7-A7440DA2CCAF}"/>
              </a:ext>
            </a:extLst>
          </p:cNvPr>
          <p:cNvSpPr txBox="1"/>
          <p:nvPr/>
        </p:nvSpPr>
        <p:spPr>
          <a:xfrm>
            <a:off x="2701395" y="3629551"/>
            <a:ext cx="5867402"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Dr. Eng. Gamal Selim</a:t>
            </a:r>
          </a:p>
        </p:txBody>
      </p:sp>
      <p:pic>
        <p:nvPicPr>
          <p:cNvPr id="7" name="Picture 6">
            <a:extLst>
              <a:ext uri="{FF2B5EF4-FFF2-40B4-BE49-F238E27FC236}">
                <a16:creationId xmlns:a16="http://schemas.microsoft.com/office/drawing/2014/main" id="{E5E2D01B-0E78-027F-160A-F532D98C46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056" y="4910013"/>
            <a:ext cx="3798791" cy="2708741"/>
          </a:xfrm>
          <a:prstGeom prst="rect">
            <a:avLst/>
          </a:prstGeom>
        </p:spPr>
      </p:pic>
      <p:pic>
        <p:nvPicPr>
          <p:cNvPr id="11" name="Picture 10">
            <a:extLst>
              <a:ext uri="{FF2B5EF4-FFF2-40B4-BE49-F238E27FC236}">
                <a16:creationId xmlns:a16="http://schemas.microsoft.com/office/drawing/2014/main" id="{3997DA2A-1886-F527-AEBC-CAB7231349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36150" y="6194454"/>
            <a:ext cx="2351050" cy="381742"/>
          </a:xfrm>
          <a:prstGeom prst="rect">
            <a:avLst/>
          </a:prstGeom>
        </p:spPr>
      </p:pic>
      <p:pic>
        <p:nvPicPr>
          <p:cNvPr id="3" name="Picture 2">
            <a:extLst>
              <a:ext uri="{FF2B5EF4-FFF2-40B4-BE49-F238E27FC236}">
                <a16:creationId xmlns:a16="http://schemas.microsoft.com/office/drawing/2014/main" id="{995326B8-C239-A883-A009-BB42D9F56C78}"/>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3762089" y="5363886"/>
            <a:ext cx="2036258" cy="1800993"/>
          </a:xfrm>
          <a:prstGeom prst="rect">
            <a:avLst/>
          </a:prstGeom>
        </p:spPr>
      </p:pic>
    </p:spTree>
    <p:extLst>
      <p:ext uri="{BB962C8B-B14F-4D97-AF65-F5344CB8AC3E}">
        <p14:creationId xmlns:p14="http://schemas.microsoft.com/office/powerpoint/2010/main" val="325556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944E65-1BF2-B075-4ABF-A33EC7E22EF5}"/>
              </a:ext>
            </a:extLst>
          </p:cNvPr>
          <p:cNvSpPr/>
          <p:nvPr/>
        </p:nvSpPr>
        <p:spPr>
          <a:xfrm>
            <a:off x="5658678" y="631329"/>
            <a:ext cx="4018722"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E63544AC-315C-4BC0-FE91-E3539D735B94}"/>
              </a:ext>
            </a:extLst>
          </p:cNvPr>
          <p:cNvSpPr/>
          <p:nvPr/>
        </p:nvSpPr>
        <p:spPr>
          <a:xfrm>
            <a:off x="310902" y="1499618"/>
            <a:ext cx="11684496" cy="414236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3" name="Content Placeholder 2"/>
          <p:cNvSpPr>
            <a:spLocks noGrp="1"/>
          </p:cNvSpPr>
          <p:nvPr>
            <p:ph idx="1"/>
          </p:nvPr>
        </p:nvSpPr>
        <p:spPr>
          <a:xfrm>
            <a:off x="504263" y="1821885"/>
            <a:ext cx="11298531" cy="3406595"/>
          </a:xfrm>
        </p:spPr>
        <p:txBody>
          <a:bodyPr>
            <a:normAutofit/>
          </a:bodyPr>
          <a:lstStyle/>
          <a:p>
            <a:r>
              <a:rPr lang="en-US" sz="2600" dirty="0"/>
              <a:t>Red Hat System Administration I (RH124) course is designed for IT professionals without previous Linux system administration experience</a:t>
            </a:r>
          </a:p>
          <a:p>
            <a:r>
              <a:rPr lang="en-US" sz="2600" dirty="0"/>
              <a:t>The course provides students with Linux administration competence by focusing on core administration tasks</a:t>
            </a:r>
          </a:p>
          <a:p>
            <a:r>
              <a:rPr lang="en-US" sz="2600" dirty="0"/>
              <a:t>This course will build the foundation for new Linux system administrators to efficiently and securely resolve configuration issues, integrate Red Hat Enterprise Linux with other existing systems, manage user and group administration, and use available storage solutions</a:t>
            </a:r>
          </a:p>
        </p:txBody>
      </p:sp>
      <p:sp>
        <p:nvSpPr>
          <p:cNvPr id="4" name="TextBox 3">
            <a:extLst>
              <a:ext uri="{FF2B5EF4-FFF2-40B4-BE49-F238E27FC236}">
                <a16:creationId xmlns:a16="http://schemas.microsoft.com/office/drawing/2014/main" id="{8E2D941B-169A-E083-33B8-6FC641850116}"/>
              </a:ext>
            </a:extLst>
          </p:cNvPr>
          <p:cNvSpPr txBox="1"/>
          <p:nvPr/>
        </p:nvSpPr>
        <p:spPr>
          <a:xfrm>
            <a:off x="1622397" y="318557"/>
            <a:ext cx="3988592" cy="707886"/>
          </a:xfrm>
          <a:prstGeom prst="rect">
            <a:avLst/>
          </a:prstGeom>
          <a:noFill/>
        </p:spPr>
        <p:txBody>
          <a:bodyPr wrap="none" rtlCol="0">
            <a:spAutoFit/>
          </a:bodyPr>
          <a:lstStyle/>
          <a:p>
            <a:r>
              <a:rPr lang="en-US" sz="4000" b="1" dirty="0">
                <a:solidFill>
                  <a:srgbClr val="784658"/>
                </a:solidFill>
                <a:latin typeface="Times New Roman" panose="02020603050405020304" pitchFamily="18" charset="0"/>
                <a:cs typeface="Times New Roman" panose="02020603050405020304" pitchFamily="18" charset="0"/>
              </a:rPr>
              <a:t>Course Overview</a:t>
            </a:r>
            <a:endParaRPr lang="en-US" sz="1600" b="1" dirty="0">
              <a:solidFill>
                <a:srgbClr val="784658"/>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1981642C-E4DD-4091-7AE1-D505A8E19C4F}"/>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B9BD4EF-B61B-84D0-69A1-3F651AEB3667}"/>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Intro – Orientation Session</a:t>
            </a:r>
          </a:p>
        </p:txBody>
      </p:sp>
      <p:sp>
        <p:nvSpPr>
          <p:cNvPr id="10" name="TextBox 9">
            <a:extLst>
              <a:ext uri="{FF2B5EF4-FFF2-40B4-BE49-F238E27FC236}">
                <a16:creationId xmlns:a16="http://schemas.microsoft.com/office/drawing/2014/main" id="{E152FDB4-783F-7C16-7C6B-266FC9AD4FFA}"/>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Gamal Selim</a:t>
            </a:r>
          </a:p>
        </p:txBody>
      </p:sp>
      <p:sp>
        <p:nvSpPr>
          <p:cNvPr id="14" name="Rectangle 13">
            <a:extLst>
              <a:ext uri="{FF2B5EF4-FFF2-40B4-BE49-F238E27FC236}">
                <a16:creationId xmlns:a16="http://schemas.microsoft.com/office/drawing/2014/main" id="{376ED870-C6F5-0F77-963B-6B716DDEBB44}"/>
              </a:ext>
            </a:extLst>
          </p:cNvPr>
          <p:cNvSpPr/>
          <p:nvPr/>
        </p:nvSpPr>
        <p:spPr>
          <a:xfrm>
            <a:off x="7885044" y="5858094"/>
            <a:ext cx="4306955"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13" name="TextBox 12">
            <a:extLst>
              <a:ext uri="{FF2B5EF4-FFF2-40B4-BE49-F238E27FC236}">
                <a16:creationId xmlns:a16="http://schemas.microsoft.com/office/drawing/2014/main" id="{38A2E19B-7369-DE98-F670-DA0099530C67}"/>
              </a:ext>
            </a:extLst>
          </p:cNvPr>
          <p:cNvSpPr txBox="1"/>
          <p:nvPr/>
        </p:nvSpPr>
        <p:spPr>
          <a:xfrm>
            <a:off x="8060634" y="5857608"/>
            <a:ext cx="3742159" cy="379000"/>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Red Hat Linux Administration I</a:t>
            </a:r>
          </a:p>
        </p:txBody>
      </p:sp>
      <p:pic>
        <p:nvPicPr>
          <p:cNvPr id="15" name="Graphic 14">
            <a:extLst>
              <a:ext uri="{FF2B5EF4-FFF2-40B4-BE49-F238E27FC236}">
                <a16:creationId xmlns:a16="http://schemas.microsoft.com/office/drawing/2014/main" id="{CECBA8B8-71A9-8603-069C-115C45F103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34386" y="376669"/>
            <a:ext cx="2167470" cy="591661"/>
          </a:xfrm>
          <a:prstGeom prst="rect">
            <a:avLst/>
          </a:prstGeom>
        </p:spPr>
      </p:pic>
      <p:pic>
        <p:nvPicPr>
          <p:cNvPr id="16" name="Picture 15">
            <a:extLst>
              <a:ext uri="{FF2B5EF4-FFF2-40B4-BE49-F238E27FC236}">
                <a16:creationId xmlns:a16="http://schemas.microsoft.com/office/drawing/2014/main" id="{5092E51C-54AB-B146-0B1B-50066E716A7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04263" y="5359954"/>
            <a:ext cx="2036258" cy="1800993"/>
          </a:xfrm>
          <a:prstGeom prst="rect">
            <a:avLst/>
          </a:prstGeom>
        </p:spPr>
      </p:pic>
      <p:sp>
        <p:nvSpPr>
          <p:cNvPr id="5" name="Rectangle 4">
            <a:extLst>
              <a:ext uri="{FF2B5EF4-FFF2-40B4-BE49-F238E27FC236}">
                <a16:creationId xmlns:a16="http://schemas.microsoft.com/office/drawing/2014/main" id="{5B992CD5-7985-EA6B-FBDB-9653F49B63EF}"/>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TextBox 5">
            <a:extLst>
              <a:ext uri="{FF2B5EF4-FFF2-40B4-BE49-F238E27FC236}">
                <a16:creationId xmlns:a16="http://schemas.microsoft.com/office/drawing/2014/main" id="{F7950B66-148A-1F9D-10E9-139B7EE36BBA}"/>
              </a:ext>
            </a:extLst>
          </p:cNvPr>
          <p:cNvSpPr txBox="1"/>
          <p:nvPr/>
        </p:nvSpPr>
        <p:spPr>
          <a:xfrm>
            <a:off x="383428" y="263111"/>
            <a:ext cx="99664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2C5B14EE-6C29-B9BD-4A32-770780E31339}"/>
              </a:ext>
            </a:extLst>
          </p:cNvPr>
          <p:cNvSpPr txBox="1"/>
          <p:nvPr/>
        </p:nvSpPr>
        <p:spPr>
          <a:xfrm>
            <a:off x="418319" y="541477"/>
            <a:ext cx="942618" cy="400110"/>
          </a:xfrm>
          <a:prstGeom prst="rect">
            <a:avLst/>
          </a:prstGeom>
          <a:noFill/>
        </p:spPr>
        <p:txBody>
          <a:bodyPr wrap="square" rtlCol="0">
            <a:spAutoFit/>
          </a:bodyPr>
          <a:lstStyle/>
          <a:p>
            <a:pPr algn="ctr"/>
            <a:r>
              <a:rPr lang="en-US" sz="2000" b="1" dirty="0">
                <a:solidFill>
                  <a:srgbClr val="8E5A6D"/>
                </a:solidFill>
                <a:latin typeface="Times New Roman" panose="02020603050405020304" pitchFamily="18" charset="0"/>
                <a:cs typeface="Times New Roman" panose="02020603050405020304" pitchFamily="18" charset="0"/>
              </a:rPr>
              <a:t>Intro</a:t>
            </a:r>
            <a:endParaRPr lang="en-US" sz="120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0197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Rounded Corners 21">
            <a:extLst>
              <a:ext uri="{FF2B5EF4-FFF2-40B4-BE49-F238E27FC236}">
                <a16:creationId xmlns:a16="http://schemas.microsoft.com/office/drawing/2014/main" id="{96189CAC-EBC2-84EE-24E8-D2C013D54950}"/>
              </a:ext>
            </a:extLst>
          </p:cNvPr>
          <p:cNvSpPr/>
          <p:nvPr/>
        </p:nvSpPr>
        <p:spPr>
          <a:xfrm>
            <a:off x="310902" y="1499618"/>
            <a:ext cx="11684496" cy="414236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2" name="Rectangle 11">
            <a:extLst>
              <a:ext uri="{FF2B5EF4-FFF2-40B4-BE49-F238E27FC236}">
                <a16:creationId xmlns:a16="http://schemas.microsoft.com/office/drawing/2014/main" id="{DFE66840-D412-3936-77D4-0E995F097F93}"/>
              </a:ext>
            </a:extLst>
          </p:cNvPr>
          <p:cNvSpPr/>
          <p:nvPr/>
        </p:nvSpPr>
        <p:spPr>
          <a:xfrm>
            <a:off x="7439024" y="631329"/>
            <a:ext cx="2238375"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9A485275-C19F-8D08-4D13-9F41BB458441}"/>
              </a:ext>
            </a:extLst>
          </p:cNvPr>
          <p:cNvSpPr txBox="1"/>
          <p:nvPr/>
        </p:nvSpPr>
        <p:spPr>
          <a:xfrm>
            <a:off x="1727172" y="242357"/>
            <a:ext cx="5716630" cy="707886"/>
          </a:xfrm>
          <a:prstGeom prst="rect">
            <a:avLst/>
          </a:prstGeom>
          <a:noFill/>
        </p:spPr>
        <p:txBody>
          <a:bodyPr wrap="none" rtlCol="0">
            <a:spAutoFit/>
          </a:bodyPr>
          <a:lstStyle/>
          <a:p>
            <a:r>
              <a:rPr lang="en-US" sz="4000" b="1" dirty="0">
                <a:solidFill>
                  <a:srgbClr val="784658"/>
                </a:solidFill>
                <a:latin typeface="Times New Roman" panose="02020603050405020304" pitchFamily="18" charset="0"/>
                <a:cs typeface="Times New Roman" panose="02020603050405020304" pitchFamily="18" charset="0"/>
              </a:rPr>
              <a:t>Course content summary</a:t>
            </a:r>
          </a:p>
        </p:txBody>
      </p:sp>
      <p:sp>
        <p:nvSpPr>
          <p:cNvPr id="3" name="Content Placeholder 2"/>
          <p:cNvSpPr>
            <a:spLocks noGrp="1"/>
          </p:cNvSpPr>
          <p:nvPr>
            <p:ph idx="1"/>
          </p:nvPr>
        </p:nvSpPr>
        <p:spPr>
          <a:xfrm>
            <a:off x="742950" y="1900314"/>
            <a:ext cx="10515600" cy="3302328"/>
          </a:xfrm>
        </p:spPr>
        <p:txBody>
          <a:bodyPr>
            <a:normAutofit fontScale="92500" lnSpcReduction="20000"/>
          </a:bodyPr>
          <a:lstStyle/>
          <a:p>
            <a:pPr>
              <a:buFont typeface="Arial" panose="020B0604020202020204" pitchFamily="34" charset="0"/>
              <a:buChar char="•"/>
            </a:pPr>
            <a:r>
              <a:rPr lang="en-US" dirty="0"/>
              <a:t>Introduce Linux and the Red Hat Enterprise Linux </a:t>
            </a:r>
          </a:p>
          <a:p>
            <a:pPr>
              <a:buFont typeface="Arial" panose="020B0604020202020204" pitchFamily="34" charset="0"/>
              <a:buChar char="•"/>
            </a:pPr>
            <a:r>
              <a:rPr lang="en-US" dirty="0"/>
              <a:t>Run commands and view shell environments</a:t>
            </a:r>
          </a:p>
          <a:p>
            <a:pPr>
              <a:buFont typeface="Arial" panose="020B0604020202020204" pitchFamily="34" charset="0"/>
              <a:buChar char="•"/>
            </a:pPr>
            <a:r>
              <a:rPr lang="en-US" dirty="0"/>
              <a:t>Manage, organize, and secure files</a:t>
            </a:r>
          </a:p>
          <a:p>
            <a:pPr>
              <a:buFont typeface="Arial" panose="020B0604020202020204" pitchFamily="34" charset="0"/>
              <a:buChar char="•"/>
            </a:pPr>
            <a:r>
              <a:rPr lang="en-US" dirty="0"/>
              <a:t>Manage users, groups and user security policies</a:t>
            </a:r>
          </a:p>
          <a:p>
            <a:pPr>
              <a:buFont typeface="Arial" panose="020B0604020202020204" pitchFamily="34" charset="0"/>
              <a:buChar char="•"/>
            </a:pPr>
            <a:r>
              <a:rPr lang="en-US" dirty="0"/>
              <a:t>Control and monitor </a:t>
            </a:r>
            <a:r>
              <a:rPr lang="en-US" dirty="0" err="1"/>
              <a:t>systemd</a:t>
            </a:r>
            <a:r>
              <a:rPr lang="en-US" dirty="0"/>
              <a:t> services</a:t>
            </a:r>
          </a:p>
          <a:p>
            <a:pPr>
              <a:buFont typeface="Arial" panose="020B0604020202020204" pitchFamily="34" charset="0"/>
              <a:buChar char="•"/>
            </a:pPr>
            <a:r>
              <a:rPr lang="en-US" dirty="0"/>
              <a:t>Configure remote access using the web console and SSH</a:t>
            </a:r>
          </a:p>
          <a:p>
            <a:pPr>
              <a:buFont typeface="Arial" panose="020B0604020202020204" pitchFamily="34" charset="0"/>
              <a:buChar char="•"/>
            </a:pPr>
            <a:r>
              <a:rPr lang="en-US" dirty="0"/>
              <a:t>Configure network interfaces and settings</a:t>
            </a:r>
          </a:p>
          <a:p>
            <a:pPr>
              <a:buFont typeface="Arial" panose="020B0604020202020204" pitchFamily="34" charset="0"/>
              <a:buChar char="•"/>
            </a:pPr>
            <a:r>
              <a:rPr lang="en-US" dirty="0"/>
              <a:t>Manage software using DNF</a:t>
            </a:r>
          </a:p>
        </p:txBody>
      </p:sp>
      <p:pic>
        <p:nvPicPr>
          <p:cNvPr id="6" name="Graphic 5">
            <a:extLst>
              <a:ext uri="{FF2B5EF4-FFF2-40B4-BE49-F238E27FC236}">
                <a16:creationId xmlns:a16="http://schemas.microsoft.com/office/drawing/2014/main" id="{27FF5666-4343-5C1F-0918-A2591D14252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34386" y="376669"/>
            <a:ext cx="2167470" cy="591661"/>
          </a:xfrm>
          <a:prstGeom prst="rect">
            <a:avLst/>
          </a:prstGeom>
        </p:spPr>
      </p:pic>
      <p:pic>
        <p:nvPicPr>
          <p:cNvPr id="8" name="Picture 7">
            <a:extLst>
              <a:ext uri="{FF2B5EF4-FFF2-40B4-BE49-F238E27FC236}">
                <a16:creationId xmlns:a16="http://schemas.microsoft.com/office/drawing/2014/main" id="{C0E0544A-3E4D-840E-5F7C-584B5A102BE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04263" y="5359954"/>
            <a:ext cx="2036258" cy="1800993"/>
          </a:xfrm>
          <a:prstGeom prst="rect">
            <a:avLst/>
          </a:prstGeom>
        </p:spPr>
      </p:pic>
      <p:sp>
        <p:nvSpPr>
          <p:cNvPr id="9" name="Rectangle 8">
            <a:extLst>
              <a:ext uri="{FF2B5EF4-FFF2-40B4-BE49-F238E27FC236}">
                <a16:creationId xmlns:a16="http://schemas.microsoft.com/office/drawing/2014/main" id="{629EF828-BB21-0BBD-AD47-412A79757D4F}"/>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2CC92389-4882-DCFE-FF25-28A28665569F}"/>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Intro – Orientation Session</a:t>
            </a:r>
          </a:p>
        </p:txBody>
      </p:sp>
      <p:sp>
        <p:nvSpPr>
          <p:cNvPr id="11" name="TextBox 10">
            <a:extLst>
              <a:ext uri="{FF2B5EF4-FFF2-40B4-BE49-F238E27FC236}">
                <a16:creationId xmlns:a16="http://schemas.microsoft.com/office/drawing/2014/main" id="{E9AF0799-F4CB-4EB3-C3C7-FE4F6947DB8A}"/>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Gamal Selim</a:t>
            </a:r>
          </a:p>
        </p:txBody>
      </p:sp>
      <p:sp>
        <p:nvSpPr>
          <p:cNvPr id="15" name="Rectangle 14">
            <a:extLst>
              <a:ext uri="{FF2B5EF4-FFF2-40B4-BE49-F238E27FC236}">
                <a16:creationId xmlns:a16="http://schemas.microsoft.com/office/drawing/2014/main" id="{C7B1E395-1D39-A96E-5363-B20E3E01106A}"/>
              </a:ext>
            </a:extLst>
          </p:cNvPr>
          <p:cNvSpPr/>
          <p:nvPr/>
        </p:nvSpPr>
        <p:spPr>
          <a:xfrm>
            <a:off x="7885044" y="5858094"/>
            <a:ext cx="4306955"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16" name="TextBox 15">
            <a:extLst>
              <a:ext uri="{FF2B5EF4-FFF2-40B4-BE49-F238E27FC236}">
                <a16:creationId xmlns:a16="http://schemas.microsoft.com/office/drawing/2014/main" id="{B1A02D84-DB0F-962E-8787-0C7862BA6B40}"/>
              </a:ext>
            </a:extLst>
          </p:cNvPr>
          <p:cNvSpPr txBox="1"/>
          <p:nvPr/>
        </p:nvSpPr>
        <p:spPr>
          <a:xfrm>
            <a:off x="8060634" y="5857608"/>
            <a:ext cx="3742159" cy="379000"/>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Red Hat Linux Administration I</a:t>
            </a:r>
          </a:p>
        </p:txBody>
      </p:sp>
      <p:sp>
        <p:nvSpPr>
          <p:cNvPr id="4" name="Rectangle 3">
            <a:extLst>
              <a:ext uri="{FF2B5EF4-FFF2-40B4-BE49-F238E27FC236}">
                <a16:creationId xmlns:a16="http://schemas.microsoft.com/office/drawing/2014/main" id="{E752713A-A654-AF52-F9DF-C8EE5ECC654F}"/>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7" name="TextBox 6">
            <a:extLst>
              <a:ext uri="{FF2B5EF4-FFF2-40B4-BE49-F238E27FC236}">
                <a16:creationId xmlns:a16="http://schemas.microsoft.com/office/drawing/2014/main" id="{238046EA-27D2-2D26-0C68-B3BC54F0B72C}"/>
              </a:ext>
            </a:extLst>
          </p:cNvPr>
          <p:cNvSpPr txBox="1"/>
          <p:nvPr/>
        </p:nvSpPr>
        <p:spPr>
          <a:xfrm>
            <a:off x="383428" y="263111"/>
            <a:ext cx="99664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7A3A05BF-7905-2144-83B2-E9CD62A1B59B}"/>
              </a:ext>
            </a:extLst>
          </p:cNvPr>
          <p:cNvSpPr txBox="1"/>
          <p:nvPr/>
        </p:nvSpPr>
        <p:spPr>
          <a:xfrm>
            <a:off x="418319" y="541477"/>
            <a:ext cx="942618" cy="400110"/>
          </a:xfrm>
          <a:prstGeom prst="rect">
            <a:avLst/>
          </a:prstGeom>
          <a:noFill/>
        </p:spPr>
        <p:txBody>
          <a:bodyPr wrap="square" rtlCol="0">
            <a:spAutoFit/>
          </a:bodyPr>
          <a:lstStyle/>
          <a:p>
            <a:pPr algn="ctr"/>
            <a:r>
              <a:rPr lang="en-US" sz="2000" b="1" dirty="0">
                <a:solidFill>
                  <a:srgbClr val="8E5A6D"/>
                </a:solidFill>
                <a:latin typeface="Times New Roman" panose="02020603050405020304" pitchFamily="18" charset="0"/>
                <a:cs typeface="Times New Roman" panose="02020603050405020304" pitchFamily="18" charset="0"/>
              </a:rPr>
              <a:t>Intro</a:t>
            </a:r>
            <a:endParaRPr lang="en-US" sz="120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426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nodeType="clickEffect">
                                  <p:stCondLst>
                                    <p:cond delay="0"/>
                                  </p:stCondLst>
                                  <p:childTnLst>
                                    <p:animEffect transition="out" filter="fade">
                                      <p:cBhvr>
                                        <p:cTn id="31" dur="500" tmFilter="0, 0; .2, .5; .8, .5; 1, 0"/>
                                        <p:tgtEl>
                                          <p:spTgt spid="3">
                                            <p:txEl>
                                              <p:pRg st="5" end="5"/>
                                            </p:txEl>
                                          </p:spTgt>
                                        </p:tgtEl>
                                      </p:cBhvr>
                                    </p:animEffect>
                                    <p:animScale>
                                      <p:cBhvr>
                                        <p:cTn id="32" dur="250" autoRev="1" fill="hold"/>
                                        <p:tgtEl>
                                          <p:spTgt spid="3">
                                            <p:txEl>
                                              <p:pRg st="5" end="5"/>
                                            </p:txEl>
                                          </p:spTgt>
                                        </p:tgtEl>
                                      </p:cBhvr>
                                      <p:by x="105000" y="105000"/>
                                    </p:animScale>
                                  </p:childTnLst>
                                </p:cTn>
                              </p:par>
                            </p:childTnLst>
                          </p:cTn>
                        </p:par>
                      </p:childTnLst>
                    </p:cTn>
                  </p:par>
                  <p:par>
                    <p:cTn id="33" fill="hold">
                      <p:stCondLst>
                        <p:cond delay="indefinite"/>
                      </p:stCondLst>
                      <p:childTnLst>
                        <p:par>
                          <p:cTn id="34" fill="hold">
                            <p:stCondLst>
                              <p:cond delay="0"/>
                            </p:stCondLst>
                            <p:childTnLst>
                              <p:par>
                                <p:cTn id="35" presetID="26" presetClass="emph" presetSubtype="0" fill="hold" nodeType="clickEffect">
                                  <p:stCondLst>
                                    <p:cond delay="0"/>
                                  </p:stCondLst>
                                  <p:childTnLst>
                                    <p:animEffect transition="out" filter="fade">
                                      <p:cBhvr>
                                        <p:cTn id="36" dur="500" tmFilter="0, 0; .2, .5; .8, .5; 1, 0"/>
                                        <p:tgtEl>
                                          <p:spTgt spid="3">
                                            <p:txEl>
                                              <p:pRg st="6" end="6"/>
                                            </p:txEl>
                                          </p:spTgt>
                                        </p:tgtEl>
                                      </p:cBhvr>
                                    </p:animEffect>
                                    <p:animScale>
                                      <p:cBhvr>
                                        <p:cTn id="37" dur="250" autoRev="1" fill="hold"/>
                                        <p:tgtEl>
                                          <p:spTgt spid="3">
                                            <p:txEl>
                                              <p:pRg st="6" end="6"/>
                                            </p:txEl>
                                          </p:spTgt>
                                        </p:tgtEl>
                                      </p:cBhvr>
                                      <p:by x="105000" y="105000"/>
                                    </p:animScale>
                                  </p:childTnLst>
                                </p:cTn>
                              </p:par>
                            </p:childTnLst>
                          </p:cTn>
                        </p:par>
                      </p:childTnLst>
                    </p:cTn>
                  </p:par>
                  <p:par>
                    <p:cTn id="38" fill="hold">
                      <p:stCondLst>
                        <p:cond delay="indefinite"/>
                      </p:stCondLst>
                      <p:childTnLst>
                        <p:par>
                          <p:cTn id="39" fill="hold">
                            <p:stCondLst>
                              <p:cond delay="0"/>
                            </p:stCondLst>
                            <p:childTnLst>
                              <p:par>
                                <p:cTn id="40" presetID="26" presetClass="emph" presetSubtype="0" fill="hold" nodeType="clickEffect">
                                  <p:stCondLst>
                                    <p:cond delay="0"/>
                                  </p:stCondLst>
                                  <p:childTnLst>
                                    <p:animEffect transition="out" filter="fade">
                                      <p:cBhvr>
                                        <p:cTn id="41" dur="500" tmFilter="0, 0; .2, .5; .8, .5; 1, 0"/>
                                        <p:tgtEl>
                                          <p:spTgt spid="3">
                                            <p:txEl>
                                              <p:pRg st="7" end="7"/>
                                            </p:txEl>
                                          </p:spTgt>
                                        </p:tgtEl>
                                      </p:cBhvr>
                                    </p:animEffect>
                                    <p:animScale>
                                      <p:cBhvr>
                                        <p:cTn id="42" dur="250" autoRev="1" fill="hold"/>
                                        <p:tgtEl>
                                          <p:spTgt spid="3">
                                            <p:txEl>
                                              <p:pRg st="7" end="7"/>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Rounded Corners 26">
            <a:extLst>
              <a:ext uri="{FF2B5EF4-FFF2-40B4-BE49-F238E27FC236}">
                <a16:creationId xmlns:a16="http://schemas.microsoft.com/office/drawing/2014/main" id="{998F9D2C-722B-B5DB-F43D-74CCFB850FA0}"/>
              </a:ext>
            </a:extLst>
          </p:cNvPr>
          <p:cNvSpPr/>
          <p:nvPr/>
        </p:nvSpPr>
        <p:spPr>
          <a:xfrm>
            <a:off x="310902" y="1499618"/>
            <a:ext cx="11684496" cy="414236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658678" y="631329"/>
            <a:ext cx="4018722"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7" name="TextBox 16">
            <a:extLst>
              <a:ext uri="{FF2B5EF4-FFF2-40B4-BE49-F238E27FC236}">
                <a16:creationId xmlns:a16="http://schemas.microsoft.com/office/drawing/2014/main" id="{9A485275-C19F-8D08-4D13-9F41BB458441}"/>
              </a:ext>
            </a:extLst>
          </p:cNvPr>
          <p:cNvSpPr txBox="1"/>
          <p:nvPr/>
        </p:nvSpPr>
        <p:spPr>
          <a:xfrm>
            <a:off x="1622397" y="318557"/>
            <a:ext cx="4095993" cy="646331"/>
          </a:xfrm>
          <a:prstGeom prst="rect">
            <a:avLst/>
          </a:prstGeom>
          <a:noFill/>
        </p:spPr>
        <p:txBody>
          <a:bodyPr wrap="none" rtlCol="0">
            <a:spAutoFit/>
          </a:bodyPr>
          <a:lstStyle/>
          <a:p>
            <a:r>
              <a:rPr lang="en-US" sz="3600" b="1" dirty="0">
                <a:solidFill>
                  <a:srgbClr val="784658"/>
                </a:solidFill>
                <a:latin typeface="Times New Roman" panose="02020603050405020304" pitchFamily="18" charset="0"/>
                <a:cs typeface="Times New Roman" panose="02020603050405020304" pitchFamily="18" charset="0"/>
              </a:rPr>
              <a:t>Learning Outcomes</a:t>
            </a:r>
          </a:p>
        </p:txBody>
      </p:sp>
      <p:sp>
        <p:nvSpPr>
          <p:cNvPr id="3" name="Content Placeholder 2"/>
          <p:cNvSpPr>
            <a:spLocks noGrp="1"/>
          </p:cNvSpPr>
          <p:nvPr>
            <p:ph idx="1"/>
          </p:nvPr>
        </p:nvSpPr>
        <p:spPr>
          <a:xfrm>
            <a:off x="602109" y="1963290"/>
            <a:ext cx="10515600" cy="3302328"/>
          </a:xfrm>
        </p:spPr>
        <p:txBody>
          <a:bodyPr/>
          <a:lstStyle/>
          <a:p>
            <a:r>
              <a:rPr lang="en-US" sz="2800" dirty="0"/>
              <a:t>This course is the first cours</a:t>
            </a:r>
            <a:r>
              <a:rPr lang="en-US" dirty="0"/>
              <a:t>e of Linux administration courses </a:t>
            </a:r>
            <a:r>
              <a:rPr lang="en-US" sz="2800" dirty="0"/>
              <a:t>that takes a computer professional without Linux system administration knowledge to become a fully capable Linux administrator</a:t>
            </a:r>
          </a:p>
          <a:p>
            <a:r>
              <a:rPr lang="en-US" sz="2800" dirty="0"/>
              <a:t>This course also provides a foundation for students who plan to become full-time Linux system administrators by introducing key command-line concepts and enterprise-level tools</a:t>
            </a:r>
          </a:p>
          <a:p>
            <a:endParaRPr lang="en-US"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AA9950D1-3015-D788-89DD-94704EC5CD5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0FA4C3D7-2BB3-B389-E792-3B5C3D23F7FA}"/>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Intro – Orientation Session</a:t>
            </a:r>
          </a:p>
        </p:txBody>
      </p:sp>
      <p:sp>
        <p:nvSpPr>
          <p:cNvPr id="22" name="TextBox 21">
            <a:extLst>
              <a:ext uri="{FF2B5EF4-FFF2-40B4-BE49-F238E27FC236}">
                <a16:creationId xmlns:a16="http://schemas.microsoft.com/office/drawing/2014/main" id="{C4EC1999-66B9-34FD-5661-D1840C4A065D}"/>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Gamal Selim</a:t>
            </a:r>
          </a:p>
        </p:txBody>
      </p:sp>
      <p:sp>
        <p:nvSpPr>
          <p:cNvPr id="23" name="Rectangle 22">
            <a:extLst>
              <a:ext uri="{FF2B5EF4-FFF2-40B4-BE49-F238E27FC236}">
                <a16:creationId xmlns:a16="http://schemas.microsoft.com/office/drawing/2014/main" id="{5753CA3E-EF82-F88A-B691-8325039D5BA0}"/>
              </a:ext>
            </a:extLst>
          </p:cNvPr>
          <p:cNvSpPr/>
          <p:nvPr/>
        </p:nvSpPr>
        <p:spPr>
          <a:xfrm>
            <a:off x="7885044" y="5858094"/>
            <a:ext cx="4306955"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4" name="TextBox 23">
            <a:extLst>
              <a:ext uri="{FF2B5EF4-FFF2-40B4-BE49-F238E27FC236}">
                <a16:creationId xmlns:a16="http://schemas.microsoft.com/office/drawing/2014/main" id="{A08A3518-7DBC-D77F-8453-EF978C3646E7}"/>
              </a:ext>
            </a:extLst>
          </p:cNvPr>
          <p:cNvSpPr txBox="1"/>
          <p:nvPr/>
        </p:nvSpPr>
        <p:spPr>
          <a:xfrm>
            <a:off x="8060634" y="5857608"/>
            <a:ext cx="3742159" cy="379000"/>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Red Hat Linux Administration I</a:t>
            </a:r>
          </a:p>
        </p:txBody>
      </p:sp>
      <p:sp>
        <p:nvSpPr>
          <p:cNvPr id="6" name="Rectangle 5">
            <a:extLst>
              <a:ext uri="{FF2B5EF4-FFF2-40B4-BE49-F238E27FC236}">
                <a16:creationId xmlns:a16="http://schemas.microsoft.com/office/drawing/2014/main" id="{2F8710B7-A94C-710B-80F3-2EB3FB98BA14}"/>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7" name="TextBox 6">
            <a:extLst>
              <a:ext uri="{FF2B5EF4-FFF2-40B4-BE49-F238E27FC236}">
                <a16:creationId xmlns:a16="http://schemas.microsoft.com/office/drawing/2014/main" id="{E016968C-13F5-B153-7BCA-39966B7F507C}"/>
              </a:ext>
            </a:extLst>
          </p:cNvPr>
          <p:cNvSpPr txBox="1"/>
          <p:nvPr/>
        </p:nvSpPr>
        <p:spPr>
          <a:xfrm>
            <a:off x="383428" y="263111"/>
            <a:ext cx="99664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17D20DB-4663-8424-A1FA-EC0FB8A0A318}"/>
              </a:ext>
            </a:extLst>
          </p:cNvPr>
          <p:cNvSpPr txBox="1"/>
          <p:nvPr/>
        </p:nvSpPr>
        <p:spPr>
          <a:xfrm>
            <a:off x="418319" y="541477"/>
            <a:ext cx="942618" cy="400110"/>
          </a:xfrm>
          <a:prstGeom prst="rect">
            <a:avLst/>
          </a:prstGeom>
          <a:noFill/>
        </p:spPr>
        <p:txBody>
          <a:bodyPr wrap="square" rtlCol="0">
            <a:spAutoFit/>
          </a:bodyPr>
          <a:lstStyle/>
          <a:p>
            <a:pPr algn="ctr"/>
            <a:r>
              <a:rPr lang="en-US" sz="2000" b="1" dirty="0">
                <a:solidFill>
                  <a:srgbClr val="8E5A6D"/>
                </a:solidFill>
                <a:latin typeface="Times New Roman" panose="02020603050405020304" pitchFamily="18" charset="0"/>
                <a:cs typeface="Times New Roman" panose="02020603050405020304" pitchFamily="18" charset="0"/>
              </a:rPr>
              <a:t>Intro</a:t>
            </a:r>
            <a:endParaRPr lang="en-US" sz="120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616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14">
            <a:extLst>
              <a:ext uri="{FF2B5EF4-FFF2-40B4-BE49-F238E27FC236}">
                <a16:creationId xmlns:a16="http://schemas.microsoft.com/office/drawing/2014/main" id="{CACE9CBE-1A3A-1AE1-082E-7F870949D86E}"/>
              </a:ext>
            </a:extLst>
          </p:cNvPr>
          <p:cNvSpPr/>
          <p:nvPr/>
        </p:nvSpPr>
        <p:spPr>
          <a:xfrm>
            <a:off x="310902" y="2375918"/>
            <a:ext cx="11684496" cy="18009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336663" y="660878"/>
            <a:ext cx="252958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7" name="TextBox 16">
            <a:extLst>
              <a:ext uri="{FF2B5EF4-FFF2-40B4-BE49-F238E27FC236}">
                <a16:creationId xmlns:a16="http://schemas.microsoft.com/office/drawing/2014/main" id="{9A485275-C19F-8D08-4D13-9F41BB458441}"/>
              </a:ext>
            </a:extLst>
          </p:cNvPr>
          <p:cNvSpPr txBox="1"/>
          <p:nvPr/>
        </p:nvSpPr>
        <p:spPr>
          <a:xfrm>
            <a:off x="1622397" y="298679"/>
            <a:ext cx="5686813" cy="646331"/>
          </a:xfrm>
          <a:prstGeom prst="rect">
            <a:avLst/>
          </a:prstGeom>
          <a:noFill/>
        </p:spPr>
        <p:txBody>
          <a:bodyPr wrap="none" rtlCol="0">
            <a:spAutoFit/>
          </a:bodyPr>
          <a:lstStyle/>
          <a:p>
            <a:r>
              <a:rPr lang="en-US" sz="3600" b="1" dirty="0">
                <a:solidFill>
                  <a:srgbClr val="784658"/>
                </a:solidFill>
                <a:latin typeface="Times New Roman" panose="02020603050405020304" pitchFamily="18" charset="0"/>
                <a:cs typeface="Times New Roman" panose="02020603050405020304" pitchFamily="18" charset="0"/>
              </a:rPr>
              <a:t>Prerequisites for this course</a:t>
            </a:r>
          </a:p>
        </p:txBody>
      </p:sp>
      <p:sp>
        <p:nvSpPr>
          <p:cNvPr id="3" name="Content Placeholder 2"/>
          <p:cNvSpPr>
            <a:spLocks noGrp="1"/>
          </p:cNvSpPr>
          <p:nvPr>
            <p:ph idx="1"/>
          </p:nvPr>
        </p:nvSpPr>
        <p:spPr>
          <a:xfrm>
            <a:off x="602108" y="2765509"/>
            <a:ext cx="10989441" cy="950891"/>
          </a:xfrm>
        </p:spPr>
        <p:txBody>
          <a:bodyPr/>
          <a:lstStyle/>
          <a:p>
            <a:r>
              <a:rPr lang="en-US" dirty="0"/>
              <a:t>Basic technical user skills with computer applications on some operating systems are expected</a:t>
            </a:r>
            <a:endParaRPr lang="en-US" sz="2800" dirty="0"/>
          </a:p>
          <a:p>
            <a:endParaRPr lang="en-US"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F0B6DAD1-2104-40F3-CD31-FCAE1922B4E6}"/>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4AD6704-3523-6DA6-4CE5-540B27645AB7}"/>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Intro – Orientation Session</a:t>
            </a:r>
          </a:p>
        </p:txBody>
      </p:sp>
      <p:sp>
        <p:nvSpPr>
          <p:cNvPr id="9" name="TextBox 8">
            <a:extLst>
              <a:ext uri="{FF2B5EF4-FFF2-40B4-BE49-F238E27FC236}">
                <a16:creationId xmlns:a16="http://schemas.microsoft.com/office/drawing/2014/main" id="{03EFAB6D-BCBE-DFEF-F280-EC8886058882}"/>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Gamal Selim</a:t>
            </a:r>
          </a:p>
        </p:txBody>
      </p:sp>
      <p:sp>
        <p:nvSpPr>
          <p:cNvPr id="10" name="Rectangle 9">
            <a:extLst>
              <a:ext uri="{FF2B5EF4-FFF2-40B4-BE49-F238E27FC236}">
                <a16:creationId xmlns:a16="http://schemas.microsoft.com/office/drawing/2014/main" id="{49C78635-980E-0623-D349-72711776E182}"/>
              </a:ext>
            </a:extLst>
          </p:cNvPr>
          <p:cNvSpPr/>
          <p:nvPr/>
        </p:nvSpPr>
        <p:spPr>
          <a:xfrm>
            <a:off x="7885044" y="5858094"/>
            <a:ext cx="4306955"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11" name="TextBox 10">
            <a:extLst>
              <a:ext uri="{FF2B5EF4-FFF2-40B4-BE49-F238E27FC236}">
                <a16:creationId xmlns:a16="http://schemas.microsoft.com/office/drawing/2014/main" id="{D5D0673A-755F-574E-0B8E-36E935AD4616}"/>
              </a:ext>
            </a:extLst>
          </p:cNvPr>
          <p:cNvSpPr txBox="1"/>
          <p:nvPr/>
        </p:nvSpPr>
        <p:spPr>
          <a:xfrm>
            <a:off x="8060634" y="5857608"/>
            <a:ext cx="3742159" cy="379000"/>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Red Hat Linux Administration I</a:t>
            </a:r>
          </a:p>
        </p:txBody>
      </p:sp>
      <p:sp>
        <p:nvSpPr>
          <p:cNvPr id="7" name="Rectangle 6">
            <a:extLst>
              <a:ext uri="{FF2B5EF4-FFF2-40B4-BE49-F238E27FC236}">
                <a16:creationId xmlns:a16="http://schemas.microsoft.com/office/drawing/2014/main" id="{4455A0C5-A770-7376-2C66-DE217B4DAA8A}"/>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6" name="TextBox 15">
            <a:extLst>
              <a:ext uri="{FF2B5EF4-FFF2-40B4-BE49-F238E27FC236}">
                <a16:creationId xmlns:a16="http://schemas.microsoft.com/office/drawing/2014/main" id="{F396CAB9-8233-F313-A17A-A3A8C198A9EE}"/>
              </a:ext>
            </a:extLst>
          </p:cNvPr>
          <p:cNvSpPr txBox="1"/>
          <p:nvPr/>
        </p:nvSpPr>
        <p:spPr>
          <a:xfrm>
            <a:off x="383428" y="263111"/>
            <a:ext cx="99664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86530DEA-62B9-2414-5DD1-5046A17B1B05}"/>
              </a:ext>
            </a:extLst>
          </p:cNvPr>
          <p:cNvSpPr txBox="1"/>
          <p:nvPr/>
        </p:nvSpPr>
        <p:spPr>
          <a:xfrm>
            <a:off x="418319" y="541477"/>
            <a:ext cx="942618" cy="400110"/>
          </a:xfrm>
          <a:prstGeom prst="rect">
            <a:avLst/>
          </a:prstGeom>
          <a:noFill/>
        </p:spPr>
        <p:txBody>
          <a:bodyPr wrap="square" rtlCol="0">
            <a:spAutoFit/>
          </a:bodyPr>
          <a:lstStyle/>
          <a:p>
            <a:pPr algn="ctr"/>
            <a:r>
              <a:rPr lang="en-US" sz="2000" b="1" dirty="0">
                <a:solidFill>
                  <a:srgbClr val="8E5A6D"/>
                </a:solidFill>
                <a:latin typeface="Times New Roman" panose="02020603050405020304" pitchFamily="18" charset="0"/>
                <a:cs typeface="Times New Roman" panose="02020603050405020304" pitchFamily="18" charset="0"/>
              </a:rPr>
              <a:t>Intro</a:t>
            </a:r>
            <a:endParaRPr lang="en-US" sz="120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0485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D6EDD09F-9C26-7CE2-A9D3-5F0105707F3B}"/>
              </a:ext>
            </a:extLst>
          </p:cNvPr>
          <p:cNvSpPr txBox="1">
            <a:spLocks/>
          </p:cNvSpPr>
          <p:nvPr/>
        </p:nvSpPr>
        <p:spPr>
          <a:xfrm>
            <a:off x="3248026" y="1144469"/>
            <a:ext cx="8792892" cy="4769049"/>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600" b="1" dirty="0">
                <a:solidFill>
                  <a:srgbClr val="C00000"/>
                </a:solidFill>
              </a:rPr>
              <a:t>Dr. Eng. Gamal Eldin Ibrahim Selim</a:t>
            </a:r>
          </a:p>
          <a:p>
            <a:pPr marL="0" indent="0">
              <a:buNone/>
            </a:pPr>
            <a:endParaRPr lang="en-US" b="1" dirty="0">
              <a:solidFill>
                <a:srgbClr val="669BBC"/>
              </a:solidFill>
            </a:endParaRPr>
          </a:p>
          <a:p>
            <a:pPr marL="0" indent="0">
              <a:buNone/>
            </a:pPr>
            <a:r>
              <a:rPr lang="en-US" b="1" u="sng" dirty="0">
                <a:solidFill>
                  <a:srgbClr val="669BBC"/>
                </a:solidFill>
              </a:rPr>
              <a:t>Position</a:t>
            </a:r>
            <a:r>
              <a:rPr lang="en-US" sz="2800" b="1" u="sng" dirty="0">
                <a:solidFill>
                  <a:srgbClr val="669BBC"/>
                </a:solidFill>
              </a:rPr>
              <a:t>: </a:t>
            </a:r>
            <a:endParaRPr lang="en-US" b="1" dirty="0">
              <a:solidFill>
                <a:srgbClr val="669BBC"/>
              </a:solidFill>
            </a:endParaRPr>
          </a:p>
          <a:p>
            <a:pPr>
              <a:buFontTx/>
              <a:buChar char="-"/>
            </a:pPr>
            <a:r>
              <a:rPr lang="en-US" sz="2300" b="1" dirty="0">
                <a:solidFill>
                  <a:srgbClr val="669BBC"/>
                </a:solidFill>
              </a:rPr>
              <a:t>Lecturer at CSE Department, Faculty of Electronic Engineering, Menoufia University – Egypt</a:t>
            </a:r>
          </a:p>
          <a:p>
            <a:pPr>
              <a:buFontTx/>
              <a:buChar char="-"/>
            </a:pPr>
            <a:r>
              <a:rPr lang="en-US" sz="2300" b="1" dirty="0">
                <a:solidFill>
                  <a:srgbClr val="669BBC"/>
                </a:solidFill>
              </a:rPr>
              <a:t>Lecturer at Cybersecurity Department, Everything University</a:t>
            </a:r>
          </a:p>
          <a:p>
            <a:pPr>
              <a:buFontTx/>
              <a:buChar char="-"/>
            </a:pPr>
            <a:r>
              <a:rPr lang="en-US" sz="2300" b="1" dirty="0">
                <a:solidFill>
                  <a:srgbClr val="669BBC"/>
                </a:solidFill>
              </a:rPr>
              <a:t>IT Operations and Automation Technical Team Lead and Linux System Consultant </a:t>
            </a:r>
          </a:p>
          <a:p>
            <a:pPr marL="0" indent="0">
              <a:buNone/>
            </a:pPr>
            <a:r>
              <a:rPr lang="en-US" sz="3200" b="1" u="sng" dirty="0">
                <a:solidFill>
                  <a:srgbClr val="669BBC"/>
                </a:solidFill>
              </a:rPr>
              <a:t>Education: </a:t>
            </a:r>
          </a:p>
          <a:p>
            <a:pPr>
              <a:buFontTx/>
              <a:buChar char="-"/>
            </a:pPr>
            <a:r>
              <a:rPr lang="en-US" sz="2200" b="1" dirty="0">
                <a:solidFill>
                  <a:srgbClr val="669BBC"/>
                </a:solidFill>
              </a:rPr>
              <a:t>PhD, Computer Science and Engineering </a:t>
            </a:r>
            <a:r>
              <a:rPr lang="en-US" sz="2000" b="1" dirty="0">
                <a:solidFill>
                  <a:srgbClr val="669BBC"/>
                </a:solidFill>
              </a:rPr>
              <a:t>Department</a:t>
            </a:r>
            <a:r>
              <a:rPr lang="en-US" sz="2200" b="1" dirty="0">
                <a:solidFill>
                  <a:srgbClr val="669BBC"/>
                </a:solidFill>
              </a:rPr>
              <a:t>, </a:t>
            </a:r>
            <a:r>
              <a:rPr lang="en-US" sz="2000" b="1" dirty="0">
                <a:solidFill>
                  <a:srgbClr val="669BBC"/>
                </a:solidFill>
              </a:rPr>
              <a:t>Faculty of Electronic Engineering, Menoufia University – Egypt</a:t>
            </a:r>
            <a:endParaRPr lang="en-US" sz="2200" b="1" dirty="0">
              <a:solidFill>
                <a:srgbClr val="669BBC"/>
              </a:solidFill>
            </a:endParaRPr>
          </a:p>
          <a:p>
            <a:pPr>
              <a:buFontTx/>
              <a:buChar char="-"/>
            </a:pPr>
            <a:r>
              <a:rPr lang="en-US" sz="2200" b="1" dirty="0">
                <a:solidFill>
                  <a:srgbClr val="669BBC"/>
                </a:solidFill>
              </a:rPr>
              <a:t>MSc, Computer Science and Engineering </a:t>
            </a:r>
            <a:r>
              <a:rPr lang="en-US" sz="2000" b="1" dirty="0">
                <a:solidFill>
                  <a:srgbClr val="669BBC"/>
                </a:solidFill>
              </a:rPr>
              <a:t>Department</a:t>
            </a:r>
            <a:r>
              <a:rPr lang="en-US" sz="2200" b="1" dirty="0">
                <a:solidFill>
                  <a:srgbClr val="669BBC"/>
                </a:solidFill>
              </a:rPr>
              <a:t>, </a:t>
            </a:r>
            <a:r>
              <a:rPr lang="en-US" sz="2000" b="1" dirty="0">
                <a:solidFill>
                  <a:srgbClr val="669BBC"/>
                </a:solidFill>
              </a:rPr>
              <a:t>Faculty of Electronic Engineering, Menoufia University – Egypt</a:t>
            </a:r>
            <a:endParaRPr lang="en-US" sz="2200" b="1" dirty="0">
              <a:solidFill>
                <a:srgbClr val="669BBC"/>
              </a:solidFill>
            </a:endParaRPr>
          </a:p>
          <a:p>
            <a:pPr>
              <a:buFontTx/>
              <a:buChar char="-"/>
            </a:pPr>
            <a:r>
              <a:rPr lang="en-US" sz="2200" b="1" dirty="0">
                <a:solidFill>
                  <a:srgbClr val="669BBC"/>
                </a:solidFill>
              </a:rPr>
              <a:t>Diploma of UNIX/Linux Administration at Information Technology Institute (ITI)</a:t>
            </a:r>
          </a:p>
          <a:p>
            <a:pPr>
              <a:buFontTx/>
              <a:buChar char="-"/>
            </a:pPr>
            <a:r>
              <a:rPr lang="en-US" sz="2200" b="1" dirty="0">
                <a:solidFill>
                  <a:srgbClr val="669BBC"/>
                </a:solidFill>
              </a:rPr>
              <a:t>Bachelor's degree, Computer Science and Engineering </a:t>
            </a:r>
            <a:r>
              <a:rPr lang="en-US" sz="2000" b="1" dirty="0">
                <a:solidFill>
                  <a:srgbClr val="669BBC"/>
                </a:solidFill>
              </a:rPr>
              <a:t>Department</a:t>
            </a:r>
            <a:r>
              <a:rPr lang="en-US" sz="2200" b="1" dirty="0">
                <a:solidFill>
                  <a:srgbClr val="669BBC"/>
                </a:solidFill>
              </a:rPr>
              <a:t>, </a:t>
            </a:r>
            <a:r>
              <a:rPr lang="en-US" sz="2000" b="1" dirty="0">
                <a:solidFill>
                  <a:srgbClr val="669BBC"/>
                </a:solidFill>
              </a:rPr>
              <a:t>Faculty of Electronic Engineering, Menoufia University – Egypt</a:t>
            </a:r>
            <a:endParaRPr lang="en-US" sz="2200" b="1" dirty="0">
              <a:solidFill>
                <a:srgbClr val="669BBC"/>
              </a:solidFill>
            </a:endParaRPr>
          </a:p>
          <a:p>
            <a:pPr marL="0" indent="0">
              <a:buNone/>
            </a:pPr>
            <a:r>
              <a:rPr lang="en-US" sz="3100" b="1" u="sng" dirty="0">
                <a:solidFill>
                  <a:srgbClr val="669BBC"/>
                </a:solidFill>
              </a:rPr>
              <a:t>Contacts: </a:t>
            </a:r>
          </a:p>
          <a:p>
            <a:pPr marL="0" indent="0">
              <a:buNone/>
            </a:pPr>
            <a:r>
              <a:rPr lang="en-US" sz="2200" b="1" dirty="0">
                <a:solidFill>
                  <a:srgbClr val="669BBC"/>
                </a:solidFill>
              </a:rPr>
              <a:t>   </a:t>
            </a:r>
            <a:r>
              <a:rPr lang="en-US" sz="2200" b="1" u="sng" dirty="0">
                <a:solidFill>
                  <a:srgbClr val="669BBC"/>
                </a:solidFill>
              </a:rPr>
              <a:t>E-mail:</a:t>
            </a:r>
            <a:r>
              <a:rPr lang="en-US" sz="2200" b="1" dirty="0">
                <a:solidFill>
                  <a:srgbClr val="669BBC"/>
                </a:solidFill>
              </a:rPr>
              <a:t> </a:t>
            </a:r>
            <a:r>
              <a:rPr lang="en-US" sz="2200" b="1" dirty="0">
                <a:solidFill>
                  <a:srgbClr val="0070C0"/>
                </a:solidFill>
              </a:rPr>
              <a:t>gamal.selim@esu.ac.ae</a:t>
            </a:r>
          </a:p>
          <a:p>
            <a:pPr marL="0" indent="0">
              <a:buNone/>
            </a:pPr>
            <a:r>
              <a:rPr lang="en-US" sz="2200" b="1" dirty="0">
                <a:solidFill>
                  <a:srgbClr val="669BBC"/>
                </a:solidFill>
              </a:rPr>
              <a:t>   </a:t>
            </a:r>
            <a:r>
              <a:rPr lang="en-US" sz="2200" b="1" u="sng" dirty="0">
                <a:solidFill>
                  <a:srgbClr val="669BBC"/>
                </a:solidFill>
              </a:rPr>
              <a:t>LinkedIn:</a:t>
            </a:r>
            <a:r>
              <a:rPr lang="en-US" sz="2200" b="1" dirty="0">
                <a:solidFill>
                  <a:srgbClr val="669BBC"/>
                </a:solidFill>
              </a:rPr>
              <a:t> </a:t>
            </a:r>
            <a:r>
              <a:rPr lang="en-US" sz="2200" b="1" dirty="0">
                <a:solidFill>
                  <a:srgbClr val="0070C0"/>
                </a:solidFill>
              </a:rPr>
              <a:t>linkedin.com/in/gamal-selim/</a:t>
            </a:r>
          </a:p>
          <a:p>
            <a:pPr marL="0" indent="0">
              <a:buNone/>
            </a:pPr>
            <a:endParaRPr lang="en-US" dirty="0"/>
          </a:p>
        </p:txBody>
      </p:sp>
      <p:sp>
        <p:nvSpPr>
          <p:cNvPr id="13" name="Rectangle 12">
            <a:extLst>
              <a:ext uri="{FF2B5EF4-FFF2-40B4-BE49-F238E27FC236}">
                <a16:creationId xmlns:a16="http://schemas.microsoft.com/office/drawing/2014/main" id="{21A8E3D8-93F3-8D04-0152-31C020CDE177}"/>
              </a:ext>
            </a:extLst>
          </p:cNvPr>
          <p:cNvSpPr/>
          <p:nvPr/>
        </p:nvSpPr>
        <p:spPr>
          <a:xfrm>
            <a:off x="4291671" y="462256"/>
            <a:ext cx="4899954" cy="45719"/>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669BBC"/>
              </a:solidFill>
            </a:endParaRPr>
          </a:p>
        </p:txBody>
      </p:sp>
      <p:sp>
        <p:nvSpPr>
          <p:cNvPr id="16" name="TextBox 15">
            <a:extLst>
              <a:ext uri="{FF2B5EF4-FFF2-40B4-BE49-F238E27FC236}">
                <a16:creationId xmlns:a16="http://schemas.microsoft.com/office/drawing/2014/main" id="{50BAE459-5FAE-29D9-2416-9F82CC75ED14}"/>
              </a:ext>
            </a:extLst>
          </p:cNvPr>
          <p:cNvSpPr txBox="1"/>
          <p:nvPr/>
        </p:nvSpPr>
        <p:spPr>
          <a:xfrm>
            <a:off x="903180" y="77535"/>
            <a:ext cx="3207929" cy="769441"/>
          </a:xfrm>
          <a:prstGeom prst="rect">
            <a:avLst/>
          </a:prstGeom>
          <a:noFill/>
        </p:spPr>
        <p:txBody>
          <a:bodyPr wrap="none" rtlCol="0">
            <a:spAutoFit/>
          </a:bodyPr>
          <a:lstStyle/>
          <a:p>
            <a:r>
              <a:rPr lang="en-US" sz="4400" b="1" dirty="0">
                <a:solidFill>
                  <a:srgbClr val="784658"/>
                </a:solidFill>
                <a:latin typeface="Times New Roman" panose="02020603050405020304" pitchFamily="18" charset="0"/>
                <a:cs typeface="Times New Roman" panose="02020603050405020304" pitchFamily="18" charset="0"/>
              </a:rPr>
              <a:t>Course Staff</a:t>
            </a:r>
          </a:p>
        </p:txBody>
      </p:sp>
      <p:pic>
        <p:nvPicPr>
          <p:cNvPr id="3" name="Graphic 2">
            <a:extLst>
              <a:ext uri="{FF2B5EF4-FFF2-40B4-BE49-F238E27FC236}">
                <a16:creationId xmlns:a16="http://schemas.microsoft.com/office/drawing/2014/main" id="{917A835A-092D-6755-0181-DDA7AA861D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72187" y="189284"/>
            <a:ext cx="2167470" cy="591661"/>
          </a:xfrm>
          <a:prstGeom prst="rect">
            <a:avLst/>
          </a:prstGeom>
        </p:spPr>
      </p:pic>
      <p:sp>
        <p:nvSpPr>
          <p:cNvPr id="17" name="Rectangle 16">
            <a:extLst>
              <a:ext uri="{FF2B5EF4-FFF2-40B4-BE49-F238E27FC236}">
                <a16:creationId xmlns:a16="http://schemas.microsoft.com/office/drawing/2014/main" id="{ED702E17-9B4F-ECA8-3D1F-FAA5F87976E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A8BC06D6-595D-FCD8-E5B5-4AF61E6F5FE4}"/>
              </a:ext>
            </a:extLst>
          </p:cNvPr>
          <p:cNvSpPr txBox="1"/>
          <p:nvPr/>
        </p:nvSpPr>
        <p:spPr>
          <a:xfrm>
            <a:off x="3834774" y="626227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Intro – Orientation Session</a:t>
            </a:r>
          </a:p>
        </p:txBody>
      </p:sp>
      <p:sp>
        <p:nvSpPr>
          <p:cNvPr id="20" name="TextBox 19">
            <a:extLst>
              <a:ext uri="{FF2B5EF4-FFF2-40B4-BE49-F238E27FC236}">
                <a16:creationId xmlns:a16="http://schemas.microsoft.com/office/drawing/2014/main" id="{FA0E9732-F04B-6AED-D016-1866BAE18BB3}"/>
              </a:ext>
            </a:extLst>
          </p:cNvPr>
          <p:cNvSpPr txBox="1"/>
          <p:nvPr/>
        </p:nvSpPr>
        <p:spPr>
          <a:xfrm>
            <a:off x="8700472" y="626045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Gamal Selim</a:t>
            </a:r>
          </a:p>
        </p:txBody>
      </p:sp>
      <p:sp>
        <p:nvSpPr>
          <p:cNvPr id="21" name="Rectangle 20">
            <a:extLst>
              <a:ext uri="{FF2B5EF4-FFF2-40B4-BE49-F238E27FC236}">
                <a16:creationId xmlns:a16="http://schemas.microsoft.com/office/drawing/2014/main" id="{EDD0BA2E-EEC3-2124-E6DC-E397EC485E30}"/>
              </a:ext>
            </a:extLst>
          </p:cNvPr>
          <p:cNvSpPr/>
          <p:nvPr/>
        </p:nvSpPr>
        <p:spPr>
          <a:xfrm>
            <a:off x="7885044" y="5858094"/>
            <a:ext cx="4306955"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2" name="TextBox 21">
            <a:extLst>
              <a:ext uri="{FF2B5EF4-FFF2-40B4-BE49-F238E27FC236}">
                <a16:creationId xmlns:a16="http://schemas.microsoft.com/office/drawing/2014/main" id="{28996FB8-D3D0-A611-734D-5FB5DF960D10}"/>
              </a:ext>
            </a:extLst>
          </p:cNvPr>
          <p:cNvSpPr txBox="1"/>
          <p:nvPr/>
        </p:nvSpPr>
        <p:spPr>
          <a:xfrm>
            <a:off x="8060634" y="5857608"/>
            <a:ext cx="3742159" cy="379000"/>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Red Hat Linux Administration I</a:t>
            </a:r>
          </a:p>
        </p:txBody>
      </p:sp>
      <p:pic>
        <p:nvPicPr>
          <p:cNvPr id="29" name="Picture 28" descr="A person in a suit">
            <a:extLst>
              <a:ext uri="{FF2B5EF4-FFF2-40B4-BE49-F238E27FC236}">
                <a16:creationId xmlns:a16="http://schemas.microsoft.com/office/drawing/2014/main" id="{B1E26024-CB52-7648-EFAC-555B0C136507}"/>
              </a:ext>
            </a:extLst>
          </p:cNvPr>
          <p:cNvPicPr>
            <a:picLocks noChangeAspect="1"/>
          </p:cNvPicPr>
          <p:nvPr/>
        </p:nvPicPr>
        <p:blipFill rotWithShape="1">
          <a:blip r:embed="rId4">
            <a:extLst>
              <a:ext uri="{28A0092B-C50C-407E-A947-70E740481C1C}">
                <a14:useLocalDpi xmlns:a14="http://schemas.microsoft.com/office/drawing/2010/main" val="0"/>
              </a:ext>
            </a:extLst>
          </a:blip>
          <a:srcRect l="7010" t="18599" r="11806" b="22025"/>
          <a:stretch/>
        </p:blipFill>
        <p:spPr>
          <a:xfrm>
            <a:off x="438525" y="1264408"/>
            <a:ext cx="2523750" cy="29337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9019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0">
                                            <p:txEl>
                                              <p:pRg st="3" end="3"/>
                                            </p:txEl>
                                          </p:spTgt>
                                        </p:tgtEl>
                                      </p:cBhvr>
                                    </p:animEffect>
                                    <p:animScale>
                                      <p:cBhvr>
                                        <p:cTn id="7" dur="250" autoRev="1" fill="hold"/>
                                        <p:tgtEl>
                                          <p:spTgt spid="10">
                                            <p:txEl>
                                              <p:pRg st="3" end="3"/>
                                            </p:txEl>
                                          </p:spTgt>
                                        </p:tgtEl>
                                      </p:cBhvr>
                                      <p:by x="105000" y="105000"/>
                                    </p:animScale>
                                  </p:childTnLst>
                                </p:cTn>
                              </p:par>
                              <p:par>
                                <p:cTn id="8" presetID="26" presetClass="emph" presetSubtype="0" fill="hold" nodeType="withEffect">
                                  <p:stCondLst>
                                    <p:cond delay="0"/>
                                  </p:stCondLst>
                                  <p:childTnLst>
                                    <p:animEffect transition="out" filter="fade">
                                      <p:cBhvr>
                                        <p:cTn id="9" dur="500" tmFilter="0, 0; .2, .5; .8, .5; 1, 0"/>
                                        <p:tgtEl>
                                          <p:spTgt spid="10">
                                            <p:txEl>
                                              <p:pRg st="4" end="4"/>
                                            </p:txEl>
                                          </p:spTgt>
                                        </p:tgtEl>
                                      </p:cBhvr>
                                    </p:animEffect>
                                    <p:animScale>
                                      <p:cBhvr>
                                        <p:cTn id="10" dur="250" autoRev="1" fill="hold"/>
                                        <p:tgtEl>
                                          <p:spTgt spid="10">
                                            <p:txEl>
                                              <p:pRg st="4" end="4"/>
                                            </p:txEl>
                                          </p:spTgt>
                                        </p:tgtEl>
                                      </p:cBhvr>
                                      <p:by x="105000" y="105000"/>
                                    </p:animScale>
                                  </p:childTnLst>
                                </p:cTn>
                              </p:par>
                              <p:par>
                                <p:cTn id="11" presetID="26" presetClass="emph" presetSubtype="0" fill="hold" nodeType="withEffect">
                                  <p:stCondLst>
                                    <p:cond delay="0"/>
                                  </p:stCondLst>
                                  <p:childTnLst>
                                    <p:animEffect transition="out" filter="fade">
                                      <p:cBhvr>
                                        <p:cTn id="12" dur="500" tmFilter="0, 0; .2, .5; .8, .5; 1, 0"/>
                                        <p:tgtEl>
                                          <p:spTgt spid="10">
                                            <p:txEl>
                                              <p:pRg st="5" end="5"/>
                                            </p:txEl>
                                          </p:spTgt>
                                        </p:tgtEl>
                                      </p:cBhvr>
                                    </p:animEffect>
                                    <p:animScale>
                                      <p:cBhvr>
                                        <p:cTn id="13" dur="250" autoRev="1" fill="hold"/>
                                        <p:tgtEl>
                                          <p:spTgt spid="10">
                                            <p:txEl>
                                              <p:pRg st="5" end="5"/>
                                            </p:txEl>
                                          </p:spTgt>
                                        </p:tgtEl>
                                      </p:cBhvr>
                                      <p:by x="105000" y="105000"/>
                                    </p:animScale>
                                  </p:childTnLst>
                                </p:cTn>
                              </p:par>
                            </p:childTnLst>
                          </p:cTn>
                        </p:par>
                      </p:childTnLst>
                    </p:cTn>
                  </p:par>
                  <p:par>
                    <p:cTn id="14" fill="hold">
                      <p:stCondLst>
                        <p:cond delay="indefinite"/>
                      </p:stCondLst>
                      <p:childTnLst>
                        <p:par>
                          <p:cTn id="15" fill="hold">
                            <p:stCondLst>
                              <p:cond delay="0"/>
                            </p:stCondLst>
                            <p:childTnLst>
                              <p:par>
                                <p:cTn id="16" presetID="26" presetClass="emph" presetSubtype="0" fill="hold" nodeType="clickEffect">
                                  <p:stCondLst>
                                    <p:cond delay="0"/>
                                  </p:stCondLst>
                                  <p:childTnLst>
                                    <p:animEffect transition="out" filter="fade">
                                      <p:cBhvr>
                                        <p:cTn id="17" dur="500" tmFilter="0, 0; .2, .5; .8, .5; 1, 0"/>
                                        <p:tgtEl>
                                          <p:spTgt spid="10">
                                            <p:txEl>
                                              <p:pRg st="7" end="7"/>
                                            </p:txEl>
                                          </p:spTgt>
                                        </p:tgtEl>
                                      </p:cBhvr>
                                    </p:animEffect>
                                    <p:animScale>
                                      <p:cBhvr>
                                        <p:cTn id="18" dur="250" autoRev="1" fill="hold"/>
                                        <p:tgtEl>
                                          <p:spTgt spid="10">
                                            <p:txEl>
                                              <p:pRg st="7" end="7"/>
                                            </p:txEl>
                                          </p:spTgt>
                                        </p:tgtEl>
                                      </p:cBhvr>
                                      <p:by x="105000" y="105000"/>
                                    </p:animScale>
                                  </p:childTnLst>
                                </p:cTn>
                              </p:par>
                              <p:par>
                                <p:cTn id="19" presetID="26" presetClass="emph" presetSubtype="0" fill="hold" nodeType="withEffect">
                                  <p:stCondLst>
                                    <p:cond delay="0"/>
                                  </p:stCondLst>
                                  <p:childTnLst>
                                    <p:animEffect transition="out" filter="fade">
                                      <p:cBhvr>
                                        <p:cTn id="20" dur="500" tmFilter="0, 0; .2, .5; .8, .5; 1, 0"/>
                                        <p:tgtEl>
                                          <p:spTgt spid="10">
                                            <p:txEl>
                                              <p:pRg st="8" end="8"/>
                                            </p:txEl>
                                          </p:spTgt>
                                        </p:tgtEl>
                                      </p:cBhvr>
                                    </p:animEffect>
                                    <p:animScale>
                                      <p:cBhvr>
                                        <p:cTn id="21" dur="250" autoRev="1" fill="hold"/>
                                        <p:tgtEl>
                                          <p:spTgt spid="10">
                                            <p:txEl>
                                              <p:pRg st="8" end="8"/>
                                            </p:txEl>
                                          </p:spTgt>
                                        </p:tgtEl>
                                      </p:cBhvr>
                                      <p:by x="105000" y="105000"/>
                                    </p:animScale>
                                  </p:childTnLst>
                                </p:cTn>
                              </p:par>
                              <p:par>
                                <p:cTn id="22" presetID="26" presetClass="emph" presetSubtype="0" fill="hold" nodeType="withEffect">
                                  <p:stCondLst>
                                    <p:cond delay="0"/>
                                  </p:stCondLst>
                                  <p:childTnLst>
                                    <p:animEffect transition="out" filter="fade">
                                      <p:cBhvr>
                                        <p:cTn id="23" dur="500" tmFilter="0, 0; .2, .5; .8, .5; 1, 0"/>
                                        <p:tgtEl>
                                          <p:spTgt spid="10">
                                            <p:txEl>
                                              <p:pRg st="9" end="9"/>
                                            </p:txEl>
                                          </p:spTgt>
                                        </p:tgtEl>
                                      </p:cBhvr>
                                    </p:animEffect>
                                    <p:animScale>
                                      <p:cBhvr>
                                        <p:cTn id="24" dur="250" autoRev="1" fill="hold"/>
                                        <p:tgtEl>
                                          <p:spTgt spid="10">
                                            <p:txEl>
                                              <p:pRg st="9" end="9"/>
                                            </p:txEl>
                                          </p:spTgt>
                                        </p:tgtEl>
                                      </p:cBhvr>
                                      <p:by x="105000" y="105000"/>
                                    </p:animScale>
                                  </p:childTnLst>
                                </p:cTn>
                              </p:par>
                              <p:par>
                                <p:cTn id="25" presetID="26" presetClass="emph" presetSubtype="0" fill="hold" nodeType="withEffect">
                                  <p:stCondLst>
                                    <p:cond delay="0"/>
                                  </p:stCondLst>
                                  <p:childTnLst>
                                    <p:animEffect transition="out" filter="fade">
                                      <p:cBhvr>
                                        <p:cTn id="26" dur="500" tmFilter="0, 0; .2, .5; .8, .5; 1, 0"/>
                                        <p:tgtEl>
                                          <p:spTgt spid="10">
                                            <p:txEl>
                                              <p:pRg st="10" end="10"/>
                                            </p:txEl>
                                          </p:spTgt>
                                        </p:tgtEl>
                                      </p:cBhvr>
                                    </p:animEffect>
                                    <p:animScale>
                                      <p:cBhvr>
                                        <p:cTn id="27" dur="250" autoRev="1" fill="hold"/>
                                        <p:tgtEl>
                                          <p:spTgt spid="10">
                                            <p:txEl>
                                              <p:pRg st="10" end="10"/>
                                            </p:txEl>
                                          </p:spTgt>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nodeType="clickEffect">
                                  <p:stCondLst>
                                    <p:cond delay="0"/>
                                  </p:stCondLst>
                                  <p:childTnLst>
                                    <p:animEffect transition="out" filter="fade">
                                      <p:cBhvr>
                                        <p:cTn id="31" dur="500" tmFilter="0, 0; .2, .5; .8, .5; 1, 0"/>
                                        <p:tgtEl>
                                          <p:spTgt spid="10">
                                            <p:txEl>
                                              <p:pRg st="12" end="12"/>
                                            </p:txEl>
                                          </p:spTgt>
                                        </p:tgtEl>
                                      </p:cBhvr>
                                    </p:animEffect>
                                    <p:animScale>
                                      <p:cBhvr>
                                        <p:cTn id="32" dur="250" autoRev="1" fill="hold"/>
                                        <p:tgtEl>
                                          <p:spTgt spid="10">
                                            <p:txEl>
                                              <p:pRg st="12" end="12"/>
                                            </p:txEl>
                                          </p:spTgt>
                                        </p:tgtEl>
                                      </p:cBhvr>
                                      <p:by x="105000" y="105000"/>
                                    </p:animScale>
                                  </p:childTnLst>
                                </p:cTn>
                              </p:par>
                              <p:par>
                                <p:cTn id="33" presetID="26" presetClass="emph" presetSubtype="0" fill="hold" nodeType="withEffect">
                                  <p:stCondLst>
                                    <p:cond delay="0"/>
                                  </p:stCondLst>
                                  <p:childTnLst>
                                    <p:animEffect transition="out" filter="fade">
                                      <p:cBhvr>
                                        <p:cTn id="34" dur="500" tmFilter="0, 0; .2, .5; .8, .5; 1, 0"/>
                                        <p:tgtEl>
                                          <p:spTgt spid="10">
                                            <p:txEl>
                                              <p:pRg st="13" end="13"/>
                                            </p:txEl>
                                          </p:spTgt>
                                        </p:tgtEl>
                                      </p:cBhvr>
                                    </p:animEffect>
                                    <p:animScale>
                                      <p:cBhvr>
                                        <p:cTn id="35" dur="250" autoRev="1" fill="hold"/>
                                        <p:tgtEl>
                                          <p:spTgt spid="10">
                                            <p:txEl>
                                              <p:pRg st="13" end="13"/>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screenshot, number, font&#10;&#10;Description automatically generated">
            <a:extLst>
              <a:ext uri="{FF2B5EF4-FFF2-40B4-BE49-F238E27FC236}">
                <a16:creationId xmlns:a16="http://schemas.microsoft.com/office/drawing/2014/main" id="{055ADD3A-6D4E-5B41-A3E9-EA1017EFFA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37336" y="135255"/>
            <a:ext cx="6319307" cy="6109757"/>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04340A9-D1ED-9DF7-956B-321884A127A2}"/>
              </a:ext>
            </a:extLst>
          </p:cNvPr>
          <p:cNvPicPr>
            <a:picLocks noChangeAspect="1"/>
          </p:cNvPicPr>
          <p:nvPr/>
        </p:nvPicPr>
        <p:blipFill rotWithShape="1">
          <a:blip r:embed="rId3">
            <a:extLst>
              <a:ext uri="{28A0092B-C50C-407E-A947-70E740481C1C}">
                <a14:useLocalDpi xmlns:a14="http://schemas.microsoft.com/office/drawing/2010/main" val="0"/>
              </a:ext>
            </a:extLst>
          </a:blip>
          <a:srcRect l="5811" t="63259" r="6196" b="25914"/>
          <a:stretch/>
        </p:blipFill>
        <p:spPr>
          <a:xfrm>
            <a:off x="81280" y="3114675"/>
            <a:ext cx="3966690" cy="6468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624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7"/>
                                        </p:tgtEl>
                                      </p:cBhvr>
                                    </p:animEffect>
                                    <p:animScale>
                                      <p:cBhvr>
                                        <p:cTn id="7" dur="25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creenshot, font&#10;&#10;Description automatically generated">
            <a:extLst>
              <a:ext uri="{FF2B5EF4-FFF2-40B4-BE49-F238E27FC236}">
                <a16:creationId xmlns:a16="http://schemas.microsoft.com/office/drawing/2014/main" id="{6B884ECE-7E92-C0C5-87D6-22BCC30527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9708" y="228843"/>
            <a:ext cx="5852583" cy="5995457"/>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6326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DCCD8BD-346C-E767-69AA-09173D746180}"/>
              </a:ext>
            </a:extLst>
          </p:cNvPr>
          <p:cNvSpPr/>
          <p:nvPr/>
        </p:nvSpPr>
        <p:spPr>
          <a:xfrm>
            <a:off x="5658678" y="631329"/>
            <a:ext cx="4018722"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32F399A1-533F-30EB-834C-5D42B6ABCF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3900" y="6354835"/>
            <a:ext cx="1947956" cy="316291"/>
          </a:xfrm>
          <a:prstGeom prst="rect">
            <a:avLst/>
          </a:prstGeom>
        </p:spPr>
      </p:pic>
      <p:sp>
        <p:nvSpPr>
          <p:cNvPr id="13" name="Rectangle: Diagonal Corners Rounded 12">
            <a:extLst>
              <a:ext uri="{FF2B5EF4-FFF2-40B4-BE49-F238E27FC236}">
                <a16:creationId xmlns:a16="http://schemas.microsoft.com/office/drawing/2014/main" id="{0BFE267D-E537-8360-51C0-28DBA7842056}"/>
              </a:ext>
            </a:extLst>
          </p:cNvPr>
          <p:cNvSpPr/>
          <p:nvPr/>
        </p:nvSpPr>
        <p:spPr>
          <a:xfrm>
            <a:off x="-140677" y="318557"/>
            <a:ext cx="3950850" cy="707886"/>
          </a:xfrm>
          <a:prstGeom prst="round2Diag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solidFill>
                <a:srgbClr val="669BBC"/>
              </a:solidFill>
            </a:endParaRPr>
          </a:p>
        </p:txBody>
      </p:sp>
      <p:sp>
        <p:nvSpPr>
          <p:cNvPr id="14" name="Rectangle 13">
            <a:extLst>
              <a:ext uri="{FF2B5EF4-FFF2-40B4-BE49-F238E27FC236}">
                <a16:creationId xmlns:a16="http://schemas.microsoft.com/office/drawing/2014/main" id="{082AE33C-F9FA-F310-23AD-160D4761E4DE}"/>
              </a:ext>
            </a:extLst>
          </p:cNvPr>
          <p:cNvSpPr/>
          <p:nvPr/>
        </p:nvSpPr>
        <p:spPr>
          <a:xfrm>
            <a:off x="172890" y="1738623"/>
            <a:ext cx="12019110" cy="3380754"/>
          </a:xfrm>
          <a:prstGeom prst="rect">
            <a:avLst/>
          </a:prstGeom>
          <a:solidFill>
            <a:schemeClr val="bg2">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3676706-5611-4BE4-D3F2-FB60117AF9D7}"/>
              </a:ext>
            </a:extLst>
          </p:cNvPr>
          <p:cNvSpPr txBox="1"/>
          <p:nvPr/>
        </p:nvSpPr>
        <p:spPr>
          <a:xfrm>
            <a:off x="862741" y="300245"/>
            <a:ext cx="2368277" cy="707886"/>
          </a:xfrm>
          <a:prstGeom prst="rect">
            <a:avLst/>
          </a:prstGeom>
          <a:noFill/>
        </p:spPr>
        <p:txBody>
          <a:bodyPr wrap="non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Reference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1A468D37-0550-7F2C-02C5-4898CA5D905B}"/>
              </a:ext>
            </a:extLst>
          </p:cNvPr>
          <p:cNvSpPr/>
          <p:nvPr/>
        </p:nvSpPr>
        <p:spPr>
          <a:xfrm>
            <a:off x="11802794"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4F58621-FDA3-BE18-DE28-08E38628A53D}"/>
              </a:ext>
            </a:extLst>
          </p:cNvPr>
          <p:cNvSpPr/>
          <p:nvPr/>
        </p:nvSpPr>
        <p:spPr>
          <a:xfrm>
            <a:off x="-219986"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75C7B4FF-2F6C-D049-DD88-DB3B7B8A836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34386" y="376669"/>
            <a:ext cx="2167470" cy="591661"/>
          </a:xfrm>
          <a:prstGeom prst="rect">
            <a:avLst/>
          </a:prstGeom>
        </p:spPr>
      </p:pic>
      <p:pic>
        <p:nvPicPr>
          <p:cNvPr id="17" name="Picture 16">
            <a:extLst>
              <a:ext uri="{FF2B5EF4-FFF2-40B4-BE49-F238E27FC236}">
                <a16:creationId xmlns:a16="http://schemas.microsoft.com/office/drawing/2014/main" id="{27947401-6B2E-AFFF-7FDB-1D458B805091}"/>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04263" y="5359954"/>
            <a:ext cx="2036258" cy="1800993"/>
          </a:xfrm>
          <a:prstGeom prst="rect">
            <a:avLst/>
          </a:prstGeom>
        </p:spPr>
      </p:pic>
      <p:pic>
        <p:nvPicPr>
          <p:cNvPr id="20" name="Picture 19">
            <a:extLst>
              <a:ext uri="{FF2B5EF4-FFF2-40B4-BE49-F238E27FC236}">
                <a16:creationId xmlns:a16="http://schemas.microsoft.com/office/drawing/2014/main" id="{9FE33334-4B38-B6A3-C295-6B3BC005E923}"/>
              </a:ext>
            </a:extLst>
          </p:cNvPr>
          <p:cNvPicPr>
            <a:picLocks noChangeAspect="1"/>
          </p:cNvPicPr>
          <p:nvPr/>
        </p:nvPicPr>
        <p:blipFill rotWithShape="1">
          <a:blip r:embed="rId6"/>
          <a:srcRect t="40463" r="19608"/>
          <a:stretch/>
        </p:blipFill>
        <p:spPr>
          <a:xfrm>
            <a:off x="612224" y="2382571"/>
            <a:ext cx="7131602" cy="1440576"/>
          </a:xfrm>
          <a:prstGeom prst="rect">
            <a:avLst/>
          </a:prstGeom>
        </p:spPr>
      </p:pic>
      <p:sp>
        <p:nvSpPr>
          <p:cNvPr id="22" name="TextBox 21">
            <a:extLst>
              <a:ext uri="{FF2B5EF4-FFF2-40B4-BE49-F238E27FC236}">
                <a16:creationId xmlns:a16="http://schemas.microsoft.com/office/drawing/2014/main" id="{B03A6608-B12D-1469-67D5-C6A73EA0897B}"/>
              </a:ext>
            </a:extLst>
          </p:cNvPr>
          <p:cNvSpPr txBox="1"/>
          <p:nvPr/>
        </p:nvSpPr>
        <p:spPr>
          <a:xfrm>
            <a:off x="573911" y="4072128"/>
            <a:ext cx="8827264" cy="369332"/>
          </a:xfrm>
          <a:prstGeom prst="rect">
            <a:avLst/>
          </a:prstGeom>
          <a:noFill/>
        </p:spPr>
        <p:txBody>
          <a:bodyPr wrap="square">
            <a:spAutoFit/>
          </a:bodyPr>
          <a:lstStyle/>
          <a:p>
            <a:r>
              <a:rPr lang="en-US" u="sng" dirty="0">
                <a:solidFill>
                  <a:schemeClr val="accent1"/>
                </a:solidFill>
              </a:rPr>
              <a:t>https://www.redhat.com/en/services/training/rh124-red-hat-system-administration-i</a:t>
            </a:r>
          </a:p>
        </p:txBody>
      </p:sp>
      <p:sp>
        <p:nvSpPr>
          <p:cNvPr id="23" name="Rectangle 22">
            <a:extLst>
              <a:ext uri="{FF2B5EF4-FFF2-40B4-BE49-F238E27FC236}">
                <a16:creationId xmlns:a16="http://schemas.microsoft.com/office/drawing/2014/main" id="{93E40E78-DFFF-8876-35EF-40882AE6FBA1}"/>
              </a:ext>
            </a:extLst>
          </p:cNvPr>
          <p:cNvSpPr/>
          <p:nvPr/>
        </p:nvSpPr>
        <p:spPr>
          <a:xfrm>
            <a:off x="3834774" y="577627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0E4C1C2E-B5F3-EAE5-795D-4B46A5DF7A24}"/>
              </a:ext>
            </a:extLst>
          </p:cNvPr>
          <p:cNvSpPr txBox="1"/>
          <p:nvPr/>
        </p:nvSpPr>
        <p:spPr>
          <a:xfrm>
            <a:off x="3834774" y="5786020"/>
            <a:ext cx="4050271"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Intro – Orientation Session</a:t>
            </a:r>
          </a:p>
        </p:txBody>
      </p:sp>
      <p:sp>
        <p:nvSpPr>
          <p:cNvPr id="25" name="TextBox 24">
            <a:extLst>
              <a:ext uri="{FF2B5EF4-FFF2-40B4-BE49-F238E27FC236}">
                <a16:creationId xmlns:a16="http://schemas.microsoft.com/office/drawing/2014/main" id="{43C95FAB-E57F-665C-E163-7A3AAE50EB63}"/>
              </a:ext>
            </a:extLst>
          </p:cNvPr>
          <p:cNvSpPr txBox="1"/>
          <p:nvPr/>
        </p:nvSpPr>
        <p:spPr>
          <a:xfrm>
            <a:off x="8700472" y="5784201"/>
            <a:ext cx="2891078"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Eng. Gamal Selim</a:t>
            </a:r>
          </a:p>
        </p:txBody>
      </p:sp>
      <p:sp>
        <p:nvSpPr>
          <p:cNvPr id="26" name="Rectangle 25">
            <a:extLst>
              <a:ext uri="{FF2B5EF4-FFF2-40B4-BE49-F238E27FC236}">
                <a16:creationId xmlns:a16="http://schemas.microsoft.com/office/drawing/2014/main" id="{E5989B35-088D-4271-55C5-0F893A2CC4C8}"/>
              </a:ext>
            </a:extLst>
          </p:cNvPr>
          <p:cNvSpPr/>
          <p:nvPr/>
        </p:nvSpPr>
        <p:spPr>
          <a:xfrm>
            <a:off x="7885044" y="5381844"/>
            <a:ext cx="4306955"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7" name="TextBox 26">
            <a:extLst>
              <a:ext uri="{FF2B5EF4-FFF2-40B4-BE49-F238E27FC236}">
                <a16:creationId xmlns:a16="http://schemas.microsoft.com/office/drawing/2014/main" id="{E9FFACF6-33FB-A07B-02D6-DF072BE6850F}"/>
              </a:ext>
            </a:extLst>
          </p:cNvPr>
          <p:cNvSpPr txBox="1"/>
          <p:nvPr/>
        </p:nvSpPr>
        <p:spPr>
          <a:xfrm>
            <a:off x="8060634" y="5381358"/>
            <a:ext cx="3742159" cy="379000"/>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Red Hat Linux Administration I</a:t>
            </a:r>
          </a:p>
        </p:txBody>
      </p:sp>
    </p:spTree>
    <p:extLst>
      <p:ext uri="{BB962C8B-B14F-4D97-AF65-F5344CB8AC3E}">
        <p14:creationId xmlns:p14="http://schemas.microsoft.com/office/powerpoint/2010/main" val="1113278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up of a pen&#10;&#10;Description automatically generated with medium confidence">
            <a:extLst>
              <a:ext uri="{FF2B5EF4-FFF2-40B4-BE49-F238E27FC236}">
                <a16:creationId xmlns:a16="http://schemas.microsoft.com/office/drawing/2014/main" id="{3077E9F8-A6B0-C5C8-DFAD-A559E7585E7A}"/>
              </a:ext>
            </a:extLst>
          </p:cNvPr>
          <p:cNvPicPr>
            <a:picLocks noChangeAspect="1"/>
          </p:cNvPicPr>
          <p:nvPr/>
        </p:nvPicPr>
        <p:blipFill>
          <a:blip r:embed="rId2"/>
          <a:stretch>
            <a:fillRect/>
          </a:stretch>
        </p:blipFill>
        <p:spPr>
          <a:xfrm>
            <a:off x="962163" y="1653483"/>
            <a:ext cx="6246003" cy="3509459"/>
          </a:xfrm>
          <a:prstGeom prst="rect">
            <a:avLst/>
          </a:prstGeom>
        </p:spPr>
      </p:pic>
      <p:sp>
        <p:nvSpPr>
          <p:cNvPr id="22" name="Right Triangle 21">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AF672EB3-7F15-E92A-A2E3-0C3B909C6185}"/>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7531606" y="1141485"/>
            <a:ext cx="3217333" cy="2845609"/>
          </a:xfrm>
          <a:prstGeom prst="rect">
            <a:avLst/>
          </a:prstGeom>
        </p:spPr>
      </p:pic>
      <p:pic>
        <p:nvPicPr>
          <p:cNvPr id="5" name="Picture 4">
            <a:extLst>
              <a:ext uri="{FF2B5EF4-FFF2-40B4-BE49-F238E27FC236}">
                <a16:creationId xmlns:a16="http://schemas.microsoft.com/office/drawing/2014/main" id="{7759B2B5-CD4E-27CE-9EBA-F75C467211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47824" y="6347801"/>
            <a:ext cx="1947956" cy="316291"/>
          </a:xfrm>
          <a:prstGeom prst="rect">
            <a:avLst/>
          </a:prstGeom>
        </p:spPr>
      </p:pic>
      <p:pic>
        <p:nvPicPr>
          <p:cNvPr id="7" name="Picture 6">
            <a:extLst>
              <a:ext uri="{FF2B5EF4-FFF2-40B4-BE49-F238E27FC236}">
                <a16:creationId xmlns:a16="http://schemas.microsoft.com/office/drawing/2014/main" id="{6ED9BCCE-4395-3BF1-6C23-B001CCB234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29087" y="2775934"/>
            <a:ext cx="3798791" cy="2708741"/>
          </a:xfrm>
          <a:prstGeom prst="rect">
            <a:avLst/>
          </a:prstGeom>
        </p:spPr>
      </p:pic>
    </p:spTree>
    <p:extLst>
      <p:ext uri="{BB962C8B-B14F-4D97-AF65-F5344CB8AC3E}">
        <p14:creationId xmlns:p14="http://schemas.microsoft.com/office/powerpoint/2010/main" val="384816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364</TotalTime>
  <Words>479</Words>
  <Application>Microsoft Office PowerPoint</Application>
  <PresentationFormat>Widescreen</PresentationFormat>
  <Paragraphs>70</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د. جمال الدين ابراهيم الدسوقى</cp:lastModifiedBy>
  <cp:revision>26</cp:revision>
  <dcterms:created xsi:type="dcterms:W3CDTF">2023-05-27T09:20:30Z</dcterms:created>
  <dcterms:modified xsi:type="dcterms:W3CDTF">2023-06-02T23:20:44Z</dcterms:modified>
</cp:coreProperties>
</file>