
<file path=[Content_Types].xml><?xml version="1.0" encoding="utf-8"?>
<Types xmlns="http://schemas.openxmlformats.org/package/2006/content-types">
  <Default Extension="gif" ContentType="image/gif"/>
  <Default Extension="glb" ContentType="model/gltf.binary"/>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498" r:id="rId7"/>
    <p:sldId id="769" r:id="rId8"/>
    <p:sldId id="624" r:id="rId9"/>
    <p:sldId id="761" r:id="rId10"/>
    <p:sldId id="770" r:id="rId11"/>
    <p:sldId id="772" r:id="rId12"/>
    <p:sldId id="673" r:id="rId13"/>
    <p:sldId id="679" r:id="rId14"/>
    <p:sldId id="660" r:id="rId15"/>
    <p:sldId id="675" r:id="rId16"/>
    <p:sldId id="676" r:id="rId17"/>
    <p:sldId id="677" r:id="rId18"/>
    <p:sldId id="678" r:id="rId19"/>
    <p:sldId id="656" r:id="rId20"/>
    <p:sldId id="658" r:id="rId21"/>
    <p:sldId id="668" r:id="rId22"/>
    <p:sldId id="659" r:id="rId23"/>
    <p:sldId id="671" r:id="rId24"/>
    <p:sldId id="672" r:id="rId25"/>
    <p:sldId id="773" r:id="rId26"/>
    <p:sldId id="774" r:id="rId27"/>
    <p:sldId id="775" r:id="rId28"/>
    <p:sldId id="776" r:id="rId29"/>
    <p:sldId id="781" r:id="rId30"/>
    <p:sldId id="780" r:id="rId31"/>
    <p:sldId id="777" r:id="rId32"/>
    <p:sldId id="782" r:id="rId33"/>
    <p:sldId id="610" r:id="rId34"/>
    <p:sldId id="786" r:id="rId35"/>
    <p:sldId id="785" r:id="rId36"/>
    <p:sldId id="783" r:id="rId37"/>
    <p:sldId id="784" r:id="rId38"/>
    <p:sldId id="787" r:id="rId39"/>
    <p:sldId id="666" r:id="rId40"/>
    <p:sldId id="778" r:id="rId41"/>
    <p:sldId id="513" r:id="rId42"/>
    <p:sldId id="598" r:id="rId43"/>
    <p:sldId id="51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769"/>
            <p14:sldId id="624"/>
            <p14:sldId id="761"/>
            <p14:sldId id="770"/>
            <p14:sldId id="772"/>
            <p14:sldId id="673"/>
            <p14:sldId id="679"/>
            <p14:sldId id="660"/>
            <p14:sldId id="675"/>
            <p14:sldId id="676"/>
            <p14:sldId id="677"/>
            <p14:sldId id="678"/>
            <p14:sldId id="656"/>
            <p14:sldId id="658"/>
            <p14:sldId id="668"/>
            <p14:sldId id="659"/>
            <p14:sldId id="671"/>
            <p14:sldId id="672"/>
            <p14:sldId id="773"/>
            <p14:sldId id="774"/>
            <p14:sldId id="775"/>
            <p14:sldId id="776"/>
            <p14:sldId id="781"/>
            <p14:sldId id="780"/>
            <p14:sldId id="777"/>
            <p14:sldId id="782"/>
            <p14:sldId id="610"/>
            <p14:sldId id="786"/>
            <p14:sldId id="785"/>
            <p14:sldId id="783"/>
            <p14:sldId id="784"/>
            <p14:sldId id="787"/>
            <p14:sldId id="666"/>
            <p14:sldId id="778"/>
            <p14:sldId id="513"/>
            <p14:sldId id="598"/>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9" autoAdjust="0"/>
    <p:restoredTop sz="94660"/>
  </p:normalViewPr>
  <p:slideViewPr>
    <p:cSldViewPr snapToGrid="0">
      <p:cViewPr varScale="1">
        <p:scale>
          <a:sx n="118" d="100"/>
          <a:sy n="118" d="100"/>
        </p:scale>
        <p:origin x="270" y="9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B63008-74D2-49A8-9CB1-4920F8EE1CF0}" type="doc">
      <dgm:prSet loTypeId="urn:microsoft.com/office/officeart/2005/8/layout/equation2" loCatId="relationship" qsTypeId="urn:microsoft.com/office/officeart/2005/8/quickstyle/3d1" qsCatId="3D" csTypeId="urn:microsoft.com/office/officeart/2005/8/colors/accent1_2" csCatId="accent1" phldr="1"/>
      <dgm:spPr/>
    </dgm:pt>
    <dgm:pt modelId="{20C29C18-2B56-4F9C-84CE-63FFD8EE5DDE}">
      <dgm:prSet phldrT="[Text]"/>
      <dgm:spPr/>
      <dgm:t>
        <a:bodyPr/>
        <a:lstStyle/>
        <a:p>
          <a:pPr>
            <a:buNone/>
          </a:pPr>
          <a:r>
            <a:rPr lang="ar-SA" b="1" dirty="0"/>
            <a:t>المُتغير المُستقل</a:t>
          </a:r>
          <a:r>
            <a:rPr lang="en-US" b="1" dirty="0"/>
            <a:t> (Independent Variable)</a:t>
          </a:r>
          <a:endParaRPr lang="en-US" dirty="0"/>
        </a:p>
      </dgm:t>
    </dgm:pt>
    <dgm:pt modelId="{5501E55D-50B4-4208-994E-FCD0E93A7297}" type="parTrans" cxnId="{86A9DA12-9217-4495-952E-FEBCDA8DCAC4}">
      <dgm:prSet/>
      <dgm:spPr/>
      <dgm:t>
        <a:bodyPr/>
        <a:lstStyle/>
        <a:p>
          <a:endParaRPr lang="en-US"/>
        </a:p>
      </dgm:t>
    </dgm:pt>
    <dgm:pt modelId="{517E7AF8-F8D2-4444-A3FD-79EA9B6CA542}" type="sibTrans" cxnId="{86A9DA12-9217-4495-952E-FEBCDA8DCAC4}">
      <dgm:prSet/>
      <dgm:spPr/>
      <dgm:t>
        <a:bodyPr/>
        <a:lstStyle/>
        <a:p>
          <a:endParaRPr lang="en-US"/>
        </a:p>
      </dgm:t>
    </dgm:pt>
    <dgm:pt modelId="{4527A116-8AFC-4759-B746-7A1A57AB55C0}">
      <dgm:prSet phldrT="[Text]"/>
      <dgm:spPr/>
      <dgm:t>
        <a:bodyPr/>
        <a:lstStyle/>
        <a:p>
          <a:pPr>
            <a:buNone/>
          </a:pPr>
          <a:r>
            <a:rPr lang="ar-SA" b="1" dirty="0"/>
            <a:t>المُتغير التابع</a:t>
          </a:r>
          <a:r>
            <a:rPr lang="en-US" b="1" dirty="0"/>
            <a:t> (Dependent Variable)</a:t>
          </a:r>
          <a:endParaRPr lang="en-US" dirty="0"/>
        </a:p>
      </dgm:t>
    </dgm:pt>
    <dgm:pt modelId="{B4AD3614-1D3A-49A3-BBA3-8A639FF1DED8}" type="parTrans" cxnId="{C47BB97F-5B3A-4388-B372-2B4815615FEB}">
      <dgm:prSet/>
      <dgm:spPr/>
      <dgm:t>
        <a:bodyPr/>
        <a:lstStyle/>
        <a:p>
          <a:endParaRPr lang="en-US"/>
        </a:p>
      </dgm:t>
    </dgm:pt>
    <dgm:pt modelId="{D29B4F59-358D-41A0-BA7A-7568DBBB361F}" type="sibTrans" cxnId="{C47BB97F-5B3A-4388-B372-2B4815615FEB}">
      <dgm:prSet/>
      <dgm:spPr/>
      <dgm:t>
        <a:bodyPr/>
        <a:lstStyle/>
        <a:p>
          <a:endParaRPr lang="en-US"/>
        </a:p>
      </dgm:t>
    </dgm:pt>
    <dgm:pt modelId="{E6A75BC1-3E3F-47C6-AB1B-7460D827B835}" type="pres">
      <dgm:prSet presAssocID="{75B63008-74D2-49A8-9CB1-4920F8EE1CF0}" presName="Name0" presStyleCnt="0">
        <dgm:presLayoutVars>
          <dgm:dir val="rev"/>
          <dgm:resizeHandles val="exact"/>
        </dgm:presLayoutVars>
      </dgm:prSet>
      <dgm:spPr/>
    </dgm:pt>
    <dgm:pt modelId="{353AD6DE-0F1A-4D93-9E0F-FB19703887EF}" type="pres">
      <dgm:prSet presAssocID="{75B63008-74D2-49A8-9CB1-4920F8EE1CF0}" presName="vNodes" presStyleCnt="0"/>
      <dgm:spPr/>
    </dgm:pt>
    <dgm:pt modelId="{02D97810-99BC-4755-929F-253142840D3A}" type="pres">
      <dgm:prSet presAssocID="{20C29C18-2B56-4F9C-84CE-63FFD8EE5DDE}" presName="node" presStyleLbl="node1" presStyleIdx="0" presStyleCnt="2">
        <dgm:presLayoutVars>
          <dgm:bulletEnabled val="1"/>
        </dgm:presLayoutVars>
      </dgm:prSet>
      <dgm:spPr/>
    </dgm:pt>
    <dgm:pt modelId="{C2B68109-59F1-4BD6-B70F-95F01F8E4D49}" type="pres">
      <dgm:prSet presAssocID="{75B63008-74D2-49A8-9CB1-4920F8EE1CF0}" presName="sibTransLast" presStyleLbl="sibTrans2D1" presStyleIdx="0" presStyleCnt="1"/>
      <dgm:spPr/>
    </dgm:pt>
    <dgm:pt modelId="{F0248022-06E1-47BA-971C-443B82595C5E}" type="pres">
      <dgm:prSet presAssocID="{75B63008-74D2-49A8-9CB1-4920F8EE1CF0}" presName="connectorText" presStyleLbl="sibTrans2D1" presStyleIdx="0" presStyleCnt="1"/>
      <dgm:spPr/>
    </dgm:pt>
    <dgm:pt modelId="{ACA25063-E075-4E97-BDBA-E8A817A42F5F}" type="pres">
      <dgm:prSet presAssocID="{75B63008-74D2-49A8-9CB1-4920F8EE1CF0}" presName="lastNode" presStyleLbl="node1" presStyleIdx="1" presStyleCnt="2">
        <dgm:presLayoutVars>
          <dgm:bulletEnabled val="1"/>
        </dgm:presLayoutVars>
      </dgm:prSet>
      <dgm:spPr/>
    </dgm:pt>
  </dgm:ptLst>
  <dgm:cxnLst>
    <dgm:cxn modelId="{86A9DA12-9217-4495-952E-FEBCDA8DCAC4}" srcId="{75B63008-74D2-49A8-9CB1-4920F8EE1CF0}" destId="{20C29C18-2B56-4F9C-84CE-63FFD8EE5DDE}" srcOrd="0" destOrd="0" parTransId="{5501E55D-50B4-4208-994E-FCD0E93A7297}" sibTransId="{517E7AF8-F8D2-4444-A3FD-79EA9B6CA542}"/>
    <dgm:cxn modelId="{938E5262-87AF-406D-B660-EB1AF986B4A8}" type="presOf" srcId="{20C29C18-2B56-4F9C-84CE-63FFD8EE5DDE}" destId="{02D97810-99BC-4755-929F-253142840D3A}" srcOrd="0" destOrd="0" presId="urn:microsoft.com/office/officeart/2005/8/layout/equation2"/>
    <dgm:cxn modelId="{F5F16C66-7F93-448C-8A03-2B0CAF242E7D}" type="presOf" srcId="{75B63008-74D2-49A8-9CB1-4920F8EE1CF0}" destId="{E6A75BC1-3E3F-47C6-AB1B-7460D827B835}" srcOrd="0" destOrd="0" presId="urn:microsoft.com/office/officeart/2005/8/layout/equation2"/>
    <dgm:cxn modelId="{C47BB97F-5B3A-4388-B372-2B4815615FEB}" srcId="{75B63008-74D2-49A8-9CB1-4920F8EE1CF0}" destId="{4527A116-8AFC-4759-B746-7A1A57AB55C0}" srcOrd="1" destOrd="0" parTransId="{B4AD3614-1D3A-49A3-BBA3-8A639FF1DED8}" sibTransId="{D29B4F59-358D-41A0-BA7A-7568DBBB361F}"/>
    <dgm:cxn modelId="{6E73A7E2-06B7-4722-A632-1952F18816E3}" type="presOf" srcId="{4527A116-8AFC-4759-B746-7A1A57AB55C0}" destId="{ACA25063-E075-4E97-BDBA-E8A817A42F5F}" srcOrd="0" destOrd="0" presId="urn:microsoft.com/office/officeart/2005/8/layout/equation2"/>
    <dgm:cxn modelId="{915152FB-4574-440E-94A0-C06497366718}" type="presOf" srcId="{517E7AF8-F8D2-4444-A3FD-79EA9B6CA542}" destId="{F0248022-06E1-47BA-971C-443B82595C5E}" srcOrd="1" destOrd="0" presId="urn:microsoft.com/office/officeart/2005/8/layout/equation2"/>
    <dgm:cxn modelId="{861A8CFC-8F7B-4FC6-94D5-073FC7763D01}" type="presOf" srcId="{517E7AF8-F8D2-4444-A3FD-79EA9B6CA542}" destId="{C2B68109-59F1-4BD6-B70F-95F01F8E4D49}" srcOrd="0" destOrd="0" presId="urn:microsoft.com/office/officeart/2005/8/layout/equation2"/>
    <dgm:cxn modelId="{88C7DA33-E979-47E6-B5C9-FCD95EAA5CFC}" type="presParOf" srcId="{E6A75BC1-3E3F-47C6-AB1B-7460D827B835}" destId="{353AD6DE-0F1A-4D93-9E0F-FB19703887EF}" srcOrd="0" destOrd="0" presId="urn:microsoft.com/office/officeart/2005/8/layout/equation2"/>
    <dgm:cxn modelId="{C3957621-0B17-4047-83CF-7ED76FFB9AD7}" type="presParOf" srcId="{353AD6DE-0F1A-4D93-9E0F-FB19703887EF}" destId="{02D97810-99BC-4755-929F-253142840D3A}" srcOrd="0" destOrd="0" presId="urn:microsoft.com/office/officeart/2005/8/layout/equation2"/>
    <dgm:cxn modelId="{658EA53E-DF23-4517-9D23-62CE934858CC}" type="presParOf" srcId="{E6A75BC1-3E3F-47C6-AB1B-7460D827B835}" destId="{C2B68109-59F1-4BD6-B70F-95F01F8E4D49}" srcOrd="1" destOrd="0" presId="urn:microsoft.com/office/officeart/2005/8/layout/equation2"/>
    <dgm:cxn modelId="{1C2B6F70-8747-446D-8B6A-EA03339B51BB}" type="presParOf" srcId="{C2B68109-59F1-4BD6-B70F-95F01F8E4D49}" destId="{F0248022-06E1-47BA-971C-443B82595C5E}" srcOrd="0" destOrd="0" presId="urn:microsoft.com/office/officeart/2005/8/layout/equation2"/>
    <dgm:cxn modelId="{D76186A3-8F4D-461D-A826-BF1A76865971}" type="presParOf" srcId="{E6A75BC1-3E3F-47C6-AB1B-7460D827B835}" destId="{ACA25063-E075-4E97-BDBA-E8A817A42F5F}"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A67B07-2C28-4A7E-864D-F5BE831A99CC}" type="doc">
      <dgm:prSet loTypeId="urn:microsoft.com/office/officeart/2005/8/layout/process1" loCatId="process" qsTypeId="urn:microsoft.com/office/officeart/2005/8/quickstyle/3d1" qsCatId="3D" csTypeId="urn:microsoft.com/office/officeart/2005/8/colors/accent1_2" csCatId="accent1" phldr="1"/>
      <dgm:spPr/>
    </dgm:pt>
    <dgm:pt modelId="{21CD796A-3A55-4DD4-99A8-A6322079D7C1}">
      <dgm:prSet phldrT="[Text]" custT="1"/>
      <dgm:spPr/>
      <dgm:t>
        <a:bodyPr/>
        <a:lstStyle/>
        <a:p>
          <a:r>
            <a:rPr lang="ar-EG" sz="2800" dirty="0"/>
            <a:t>المُتغير المُستقل</a:t>
          </a:r>
          <a:endParaRPr lang="en-US" sz="2800" dirty="0"/>
        </a:p>
      </dgm:t>
    </dgm:pt>
    <dgm:pt modelId="{9AC0D9B2-E4A2-4223-AA4D-DA2109BA6E29}" type="parTrans" cxnId="{8C42E7A3-95FC-48DB-9F5C-6F3DC271CEC8}">
      <dgm:prSet/>
      <dgm:spPr/>
      <dgm:t>
        <a:bodyPr/>
        <a:lstStyle/>
        <a:p>
          <a:endParaRPr lang="en-US" sz="2800"/>
        </a:p>
      </dgm:t>
    </dgm:pt>
    <dgm:pt modelId="{A16EBE88-25CA-418D-8893-1B763AB7FC35}" type="sibTrans" cxnId="{8C42E7A3-95FC-48DB-9F5C-6F3DC271CEC8}">
      <dgm:prSet custT="1"/>
      <dgm:spPr/>
      <dgm:t>
        <a:bodyPr/>
        <a:lstStyle/>
        <a:p>
          <a:endParaRPr lang="en-US" sz="2800"/>
        </a:p>
      </dgm:t>
    </dgm:pt>
    <dgm:pt modelId="{D972CF4D-CB86-49BA-B965-9057611CAF88}">
      <dgm:prSet phldrT="[Text]" custT="1"/>
      <dgm:spPr/>
      <dgm:t>
        <a:bodyPr/>
        <a:lstStyle/>
        <a:p>
          <a:r>
            <a:rPr lang="ar-EG" sz="2800" dirty="0"/>
            <a:t>المُتغير الوسيط</a:t>
          </a:r>
          <a:endParaRPr lang="en-US" sz="2800" dirty="0"/>
        </a:p>
      </dgm:t>
    </dgm:pt>
    <dgm:pt modelId="{DB74C830-813E-425C-BA52-760D5420A555}" type="parTrans" cxnId="{7F8A3C12-0C7B-4960-9C1B-23939C2C2906}">
      <dgm:prSet/>
      <dgm:spPr/>
      <dgm:t>
        <a:bodyPr/>
        <a:lstStyle/>
        <a:p>
          <a:endParaRPr lang="en-US" sz="2800"/>
        </a:p>
      </dgm:t>
    </dgm:pt>
    <dgm:pt modelId="{6BD16D19-A2B5-494E-BCD5-56674869F67B}" type="sibTrans" cxnId="{7F8A3C12-0C7B-4960-9C1B-23939C2C2906}">
      <dgm:prSet custT="1"/>
      <dgm:spPr/>
      <dgm:t>
        <a:bodyPr/>
        <a:lstStyle/>
        <a:p>
          <a:endParaRPr lang="en-US" sz="2800"/>
        </a:p>
      </dgm:t>
    </dgm:pt>
    <dgm:pt modelId="{4C1747B4-0260-424F-99E8-12E91F3D4465}">
      <dgm:prSet phldrT="[Text]" custT="1"/>
      <dgm:spPr/>
      <dgm:t>
        <a:bodyPr/>
        <a:lstStyle/>
        <a:p>
          <a:r>
            <a:rPr lang="ar-EG" sz="2800" dirty="0"/>
            <a:t>المُتغير التابع</a:t>
          </a:r>
          <a:endParaRPr lang="en-US" sz="2800" dirty="0"/>
        </a:p>
      </dgm:t>
    </dgm:pt>
    <dgm:pt modelId="{1C816B97-51FB-4142-ADDB-7ECF401022B3}" type="parTrans" cxnId="{FEBF9C56-6592-433F-A3DD-947FCF294F0A}">
      <dgm:prSet/>
      <dgm:spPr/>
      <dgm:t>
        <a:bodyPr/>
        <a:lstStyle/>
        <a:p>
          <a:endParaRPr lang="en-US" sz="2800"/>
        </a:p>
      </dgm:t>
    </dgm:pt>
    <dgm:pt modelId="{1938AAC7-9C1F-4681-9F63-22F206EA97F8}" type="sibTrans" cxnId="{FEBF9C56-6592-433F-A3DD-947FCF294F0A}">
      <dgm:prSet/>
      <dgm:spPr/>
      <dgm:t>
        <a:bodyPr/>
        <a:lstStyle/>
        <a:p>
          <a:endParaRPr lang="en-US" sz="2800"/>
        </a:p>
      </dgm:t>
    </dgm:pt>
    <dgm:pt modelId="{E9699927-5D27-4831-A245-94DBF497E8C3}" type="pres">
      <dgm:prSet presAssocID="{CDA67B07-2C28-4A7E-864D-F5BE831A99CC}" presName="Name0" presStyleCnt="0">
        <dgm:presLayoutVars>
          <dgm:dir val="rev"/>
          <dgm:resizeHandles val="exact"/>
        </dgm:presLayoutVars>
      </dgm:prSet>
      <dgm:spPr/>
    </dgm:pt>
    <dgm:pt modelId="{96337748-990E-44CF-B39C-DB288DB46843}" type="pres">
      <dgm:prSet presAssocID="{21CD796A-3A55-4DD4-99A8-A6322079D7C1}" presName="node" presStyleLbl="node1" presStyleIdx="0" presStyleCnt="3">
        <dgm:presLayoutVars>
          <dgm:bulletEnabled val="1"/>
        </dgm:presLayoutVars>
      </dgm:prSet>
      <dgm:spPr/>
    </dgm:pt>
    <dgm:pt modelId="{CB8B5C8B-6546-4F39-BCE5-463C647B178A}" type="pres">
      <dgm:prSet presAssocID="{A16EBE88-25CA-418D-8893-1B763AB7FC35}" presName="sibTrans" presStyleLbl="sibTrans2D1" presStyleIdx="0" presStyleCnt="2"/>
      <dgm:spPr/>
    </dgm:pt>
    <dgm:pt modelId="{BFD92A64-BF30-4DE2-851A-22602207250E}" type="pres">
      <dgm:prSet presAssocID="{A16EBE88-25CA-418D-8893-1B763AB7FC35}" presName="connectorText" presStyleLbl="sibTrans2D1" presStyleIdx="0" presStyleCnt="2"/>
      <dgm:spPr/>
    </dgm:pt>
    <dgm:pt modelId="{5EEE9C07-C826-429C-A66C-A3E2E79A5C69}" type="pres">
      <dgm:prSet presAssocID="{D972CF4D-CB86-49BA-B965-9057611CAF88}" presName="node" presStyleLbl="node1" presStyleIdx="1" presStyleCnt="3" custLinFactNeighborX="7109" custLinFactNeighborY="7846">
        <dgm:presLayoutVars>
          <dgm:bulletEnabled val="1"/>
        </dgm:presLayoutVars>
      </dgm:prSet>
      <dgm:spPr/>
    </dgm:pt>
    <dgm:pt modelId="{2363EC89-EBF8-4733-AB21-ED75E3B12711}" type="pres">
      <dgm:prSet presAssocID="{6BD16D19-A2B5-494E-BCD5-56674869F67B}" presName="sibTrans" presStyleLbl="sibTrans2D1" presStyleIdx="1" presStyleCnt="2"/>
      <dgm:spPr/>
    </dgm:pt>
    <dgm:pt modelId="{60BB5E2B-6A54-4EB0-91DC-F6B44A94E0DF}" type="pres">
      <dgm:prSet presAssocID="{6BD16D19-A2B5-494E-BCD5-56674869F67B}" presName="connectorText" presStyleLbl="sibTrans2D1" presStyleIdx="1" presStyleCnt="2"/>
      <dgm:spPr/>
    </dgm:pt>
    <dgm:pt modelId="{08500D44-2589-4220-B023-7AC01FC4C22D}" type="pres">
      <dgm:prSet presAssocID="{4C1747B4-0260-424F-99E8-12E91F3D4465}" presName="node" presStyleLbl="node1" presStyleIdx="2" presStyleCnt="3">
        <dgm:presLayoutVars>
          <dgm:bulletEnabled val="1"/>
        </dgm:presLayoutVars>
      </dgm:prSet>
      <dgm:spPr/>
    </dgm:pt>
  </dgm:ptLst>
  <dgm:cxnLst>
    <dgm:cxn modelId="{7C6FFA04-3C1C-4A36-9721-1E36DCB4E062}" type="presOf" srcId="{A16EBE88-25CA-418D-8893-1B763AB7FC35}" destId="{BFD92A64-BF30-4DE2-851A-22602207250E}" srcOrd="1" destOrd="0" presId="urn:microsoft.com/office/officeart/2005/8/layout/process1"/>
    <dgm:cxn modelId="{7F8A3C12-0C7B-4960-9C1B-23939C2C2906}" srcId="{CDA67B07-2C28-4A7E-864D-F5BE831A99CC}" destId="{D972CF4D-CB86-49BA-B965-9057611CAF88}" srcOrd="1" destOrd="0" parTransId="{DB74C830-813E-425C-BA52-760D5420A555}" sibTransId="{6BD16D19-A2B5-494E-BCD5-56674869F67B}"/>
    <dgm:cxn modelId="{22F40C24-BDEA-4244-964E-88B072AE66A1}" type="presOf" srcId="{21CD796A-3A55-4DD4-99A8-A6322079D7C1}" destId="{96337748-990E-44CF-B39C-DB288DB46843}" srcOrd="0" destOrd="0" presId="urn:microsoft.com/office/officeart/2005/8/layout/process1"/>
    <dgm:cxn modelId="{F3002975-2A3A-40B9-99B1-5F48B1320B4F}" type="presOf" srcId="{4C1747B4-0260-424F-99E8-12E91F3D4465}" destId="{08500D44-2589-4220-B023-7AC01FC4C22D}" srcOrd="0" destOrd="0" presId="urn:microsoft.com/office/officeart/2005/8/layout/process1"/>
    <dgm:cxn modelId="{FEBF9C56-6592-433F-A3DD-947FCF294F0A}" srcId="{CDA67B07-2C28-4A7E-864D-F5BE831A99CC}" destId="{4C1747B4-0260-424F-99E8-12E91F3D4465}" srcOrd="2" destOrd="0" parTransId="{1C816B97-51FB-4142-ADDB-7ECF401022B3}" sibTransId="{1938AAC7-9C1F-4681-9F63-22F206EA97F8}"/>
    <dgm:cxn modelId="{00318F83-99A1-4CD7-8AFD-445F00C905BB}" type="presOf" srcId="{6BD16D19-A2B5-494E-BCD5-56674869F67B}" destId="{2363EC89-EBF8-4733-AB21-ED75E3B12711}" srcOrd="0" destOrd="0" presId="urn:microsoft.com/office/officeart/2005/8/layout/process1"/>
    <dgm:cxn modelId="{2D7EB58A-3C5D-40E1-8016-D136C2DC1C5F}" type="presOf" srcId="{6BD16D19-A2B5-494E-BCD5-56674869F67B}" destId="{60BB5E2B-6A54-4EB0-91DC-F6B44A94E0DF}" srcOrd="1" destOrd="0" presId="urn:microsoft.com/office/officeart/2005/8/layout/process1"/>
    <dgm:cxn modelId="{8C42E7A3-95FC-48DB-9F5C-6F3DC271CEC8}" srcId="{CDA67B07-2C28-4A7E-864D-F5BE831A99CC}" destId="{21CD796A-3A55-4DD4-99A8-A6322079D7C1}" srcOrd="0" destOrd="0" parTransId="{9AC0D9B2-E4A2-4223-AA4D-DA2109BA6E29}" sibTransId="{A16EBE88-25CA-418D-8893-1B763AB7FC35}"/>
    <dgm:cxn modelId="{613B33A6-A637-4836-A2BE-730C46EFA0C4}" type="presOf" srcId="{CDA67B07-2C28-4A7E-864D-F5BE831A99CC}" destId="{E9699927-5D27-4831-A245-94DBF497E8C3}" srcOrd="0" destOrd="0" presId="urn:microsoft.com/office/officeart/2005/8/layout/process1"/>
    <dgm:cxn modelId="{EC64F9C1-2FBE-4344-94B7-1C6F599AD5E0}" type="presOf" srcId="{A16EBE88-25CA-418D-8893-1B763AB7FC35}" destId="{CB8B5C8B-6546-4F39-BCE5-463C647B178A}" srcOrd="0" destOrd="0" presId="urn:microsoft.com/office/officeart/2005/8/layout/process1"/>
    <dgm:cxn modelId="{8CD58AFB-FA13-43DF-8EFB-218CAAC67DFD}" type="presOf" srcId="{D972CF4D-CB86-49BA-B965-9057611CAF88}" destId="{5EEE9C07-C826-429C-A66C-A3E2E79A5C69}" srcOrd="0" destOrd="0" presId="urn:microsoft.com/office/officeart/2005/8/layout/process1"/>
    <dgm:cxn modelId="{4DBCE094-3367-45D4-BEA1-2D3ECFFE6151}" type="presParOf" srcId="{E9699927-5D27-4831-A245-94DBF497E8C3}" destId="{96337748-990E-44CF-B39C-DB288DB46843}" srcOrd="0" destOrd="0" presId="urn:microsoft.com/office/officeart/2005/8/layout/process1"/>
    <dgm:cxn modelId="{24803E04-6707-4E0E-B288-65C15FA99606}" type="presParOf" srcId="{E9699927-5D27-4831-A245-94DBF497E8C3}" destId="{CB8B5C8B-6546-4F39-BCE5-463C647B178A}" srcOrd="1" destOrd="0" presId="urn:microsoft.com/office/officeart/2005/8/layout/process1"/>
    <dgm:cxn modelId="{A2DEAB56-69BE-4D9E-86A1-3D1CC1536986}" type="presParOf" srcId="{CB8B5C8B-6546-4F39-BCE5-463C647B178A}" destId="{BFD92A64-BF30-4DE2-851A-22602207250E}" srcOrd="0" destOrd="0" presId="urn:microsoft.com/office/officeart/2005/8/layout/process1"/>
    <dgm:cxn modelId="{3E70C83D-FA52-4DF8-9632-88F52DC2E93E}" type="presParOf" srcId="{E9699927-5D27-4831-A245-94DBF497E8C3}" destId="{5EEE9C07-C826-429C-A66C-A3E2E79A5C69}" srcOrd="2" destOrd="0" presId="urn:microsoft.com/office/officeart/2005/8/layout/process1"/>
    <dgm:cxn modelId="{DA3CBCCD-8F0B-4E8E-BAE9-AA6885D8E70D}" type="presParOf" srcId="{E9699927-5D27-4831-A245-94DBF497E8C3}" destId="{2363EC89-EBF8-4733-AB21-ED75E3B12711}" srcOrd="3" destOrd="0" presId="urn:microsoft.com/office/officeart/2005/8/layout/process1"/>
    <dgm:cxn modelId="{A7D4C773-74D4-48A8-950C-6F4B63FC0E1C}" type="presParOf" srcId="{2363EC89-EBF8-4733-AB21-ED75E3B12711}" destId="{60BB5E2B-6A54-4EB0-91DC-F6B44A94E0DF}" srcOrd="0" destOrd="0" presId="urn:microsoft.com/office/officeart/2005/8/layout/process1"/>
    <dgm:cxn modelId="{6F5C2D81-CFFB-4007-A895-05813AC9E4C9}" type="presParOf" srcId="{E9699927-5D27-4831-A245-94DBF497E8C3}" destId="{08500D44-2589-4220-B023-7AC01FC4C22D}"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A67B07-2C28-4A7E-864D-F5BE831A99CC}" type="doc">
      <dgm:prSet loTypeId="urn:microsoft.com/office/officeart/2005/8/layout/process1" loCatId="process" qsTypeId="urn:microsoft.com/office/officeart/2005/8/quickstyle/3d3" qsCatId="3D" csTypeId="urn:microsoft.com/office/officeart/2005/8/colors/accent1_2" csCatId="accent1" phldr="1"/>
      <dgm:spPr/>
    </dgm:pt>
    <dgm:pt modelId="{21CD796A-3A55-4DD4-99A8-A6322079D7C1}">
      <dgm:prSet phldrT="[Text]" custT="1"/>
      <dgm:spPr/>
      <dgm:t>
        <a:bodyPr/>
        <a:lstStyle/>
        <a:p>
          <a:r>
            <a:rPr lang="ar-EG" sz="2400" dirty="0"/>
            <a:t>مُشاهدة المُحتوى التوعوي</a:t>
          </a:r>
          <a:endParaRPr lang="en-US" sz="2400" dirty="0"/>
        </a:p>
      </dgm:t>
    </dgm:pt>
    <dgm:pt modelId="{9AC0D9B2-E4A2-4223-AA4D-DA2109BA6E29}" type="parTrans" cxnId="{8C42E7A3-95FC-48DB-9F5C-6F3DC271CEC8}">
      <dgm:prSet/>
      <dgm:spPr/>
      <dgm:t>
        <a:bodyPr/>
        <a:lstStyle/>
        <a:p>
          <a:endParaRPr lang="en-US" sz="2800"/>
        </a:p>
      </dgm:t>
    </dgm:pt>
    <dgm:pt modelId="{A16EBE88-25CA-418D-8893-1B763AB7FC35}" type="sibTrans" cxnId="{8C42E7A3-95FC-48DB-9F5C-6F3DC271CEC8}">
      <dgm:prSet custT="1"/>
      <dgm:spPr/>
      <dgm:t>
        <a:bodyPr/>
        <a:lstStyle/>
        <a:p>
          <a:endParaRPr lang="en-US" sz="2400"/>
        </a:p>
      </dgm:t>
    </dgm:pt>
    <dgm:pt modelId="{D972CF4D-CB86-49BA-B965-9057611CAF88}">
      <dgm:prSet phldrT="[Text]" custT="1"/>
      <dgm:spPr/>
      <dgm:t>
        <a:bodyPr/>
        <a:lstStyle/>
        <a:p>
          <a:r>
            <a:rPr lang="ar-EG" sz="2400" dirty="0"/>
            <a:t>الوعيّ بالمخاطر الرقمية</a:t>
          </a:r>
          <a:endParaRPr lang="en-US" sz="2400" dirty="0"/>
        </a:p>
      </dgm:t>
    </dgm:pt>
    <dgm:pt modelId="{DB74C830-813E-425C-BA52-760D5420A555}" type="parTrans" cxnId="{7F8A3C12-0C7B-4960-9C1B-23939C2C2906}">
      <dgm:prSet/>
      <dgm:spPr/>
      <dgm:t>
        <a:bodyPr/>
        <a:lstStyle/>
        <a:p>
          <a:endParaRPr lang="en-US" sz="2800"/>
        </a:p>
      </dgm:t>
    </dgm:pt>
    <dgm:pt modelId="{6BD16D19-A2B5-494E-BCD5-56674869F67B}" type="sibTrans" cxnId="{7F8A3C12-0C7B-4960-9C1B-23939C2C2906}">
      <dgm:prSet custT="1"/>
      <dgm:spPr/>
      <dgm:t>
        <a:bodyPr/>
        <a:lstStyle/>
        <a:p>
          <a:endParaRPr lang="en-US" sz="2400"/>
        </a:p>
      </dgm:t>
    </dgm:pt>
    <dgm:pt modelId="{4C1747B4-0260-424F-99E8-12E91F3D4465}">
      <dgm:prSet phldrT="[Text]" custT="1"/>
      <dgm:spPr/>
      <dgm:t>
        <a:bodyPr/>
        <a:lstStyle/>
        <a:p>
          <a:r>
            <a:rPr lang="ar-EG" sz="2400" dirty="0"/>
            <a:t>السلوك الرقمي</a:t>
          </a:r>
          <a:endParaRPr lang="en-US" sz="2400" dirty="0"/>
        </a:p>
      </dgm:t>
    </dgm:pt>
    <dgm:pt modelId="{1C816B97-51FB-4142-ADDB-7ECF401022B3}" type="parTrans" cxnId="{FEBF9C56-6592-433F-A3DD-947FCF294F0A}">
      <dgm:prSet/>
      <dgm:spPr/>
      <dgm:t>
        <a:bodyPr/>
        <a:lstStyle/>
        <a:p>
          <a:endParaRPr lang="en-US" sz="2800"/>
        </a:p>
      </dgm:t>
    </dgm:pt>
    <dgm:pt modelId="{1938AAC7-9C1F-4681-9F63-22F206EA97F8}" type="sibTrans" cxnId="{FEBF9C56-6592-433F-A3DD-947FCF294F0A}">
      <dgm:prSet/>
      <dgm:spPr/>
      <dgm:t>
        <a:bodyPr/>
        <a:lstStyle/>
        <a:p>
          <a:endParaRPr lang="en-US" sz="2800"/>
        </a:p>
      </dgm:t>
    </dgm:pt>
    <dgm:pt modelId="{E9699927-5D27-4831-A245-94DBF497E8C3}" type="pres">
      <dgm:prSet presAssocID="{CDA67B07-2C28-4A7E-864D-F5BE831A99CC}" presName="Name0" presStyleCnt="0">
        <dgm:presLayoutVars>
          <dgm:dir val="rev"/>
          <dgm:resizeHandles val="exact"/>
        </dgm:presLayoutVars>
      </dgm:prSet>
      <dgm:spPr/>
    </dgm:pt>
    <dgm:pt modelId="{96337748-990E-44CF-B39C-DB288DB46843}" type="pres">
      <dgm:prSet presAssocID="{21CD796A-3A55-4DD4-99A8-A6322079D7C1}" presName="node" presStyleLbl="node1" presStyleIdx="0" presStyleCnt="3">
        <dgm:presLayoutVars>
          <dgm:bulletEnabled val="1"/>
        </dgm:presLayoutVars>
      </dgm:prSet>
      <dgm:spPr/>
    </dgm:pt>
    <dgm:pt modelId="{CB8B5C8B-6546-4F39-BCE5-463C647B178A}" type="pres">
      <dgm:prSet presAssocID="{A16EBE88-25CA-418D-8893-1B763AB7FC35}" presName="sibTrans" presStyleLbl="sibTrans2D1" presStyleIdx="0" presStyleCnt="2"/>
      <dgm:spPr/>
    </dgm:pt>
    <dgm:pt modelId="{BFD92A64-BF30-4DE2-851A-22602207250E}" type="pres">
      <dgm:prSet presAssocID="{A16EBE88-25CA-418D-8893-1B763AB7FC35}" presName="connectorText" presStyleLbl="sibTrans2D1" presStyleIdx="0" presStyleCnt="2"/>
      <dgm:spPr/>
    </dgm:pt>
    <dgm:pt modelId="{5EEE9C07-C826-429C-A66C-A3E2E79A5C69}" type="pres">
      <dgm:prSet presAssocID="{D972CF4D-CB86-49BA-B965-9057611CAF88}" presName="node" presStyleLbl="node1" presStyleIdx="1" presStyleCnt="3" custLinFactNeighborX="7109" custLinFactNeighborY="918">
        <dgm:presLayoutVars>
          <dgm:bulletEnabled val="1"/>
        </dgm:presLayoutVars>
      </dgm:prSet>
      <dgm:spPr/>
    </dgm:pt>
    <dgm:pt modelId="{2363EC89-EBF8-4733-AB21-ED75E3B12711}" type="pres">
      <dgm:prSet presAssocID="{6BD16D19-A2B5-494E-BCD5-56674869F67B}" presName="sibTrans" presStyleLbl="sibTrans2D1" presStyleIdx="1" presStyleCnt="2"/>
      <dgm:spPr/>
    </dgm:pt>
    <dgm:pt modelId="{60BB5E2B-6A54-4EB0-91DC-F6B44A94E0DF}" type="pres">
      <dgm:prSet presAssocID="{6BD16D19-A2B5-494E-BCD5-56674869F67B}" presName="connectorText" presStyleLbl="sibTrans2D1" presStyleIdx="1" presStyleCnt="2"/>
      <dgm:spPr/>
    </dgm:pt>
    <dgm:pt modelId="{08500D44-2589-4220-B023-7AC01FC4C22D}" type="pres">
      <dgm:prSet presAssocID="{4C1747B4-0260-424F-99E8-12E91F3D4465}" presName="node" presStyleLbl="node1" presStyleIdx="2" presStyleCnt="3">
        <dgm:presLayoutVars>
          <dgm:bulletEnabled val="1"/>
        </dgm:presLayoutVars>
      </dgm:prSet>
      <dgm:spPr/>
    </dgm:pt>
  </dgm:ptLst>
  <dgm:cxnLst>
    <dgm:cxn modelId="{7C6FFA04-3C1C-4A36-9721-1E36DCB4E062}" type="presOf" srcId="{A16EBE88-25CA-418D-8893-1B763AB7FC35}" destId="{BFD92A64-BF30-4DE2-851A-22602207250E}" srcOrd="1" destOrd="0" presId="urn:microsoft.com/office/officeart/2005/8/layout/process1"/>
    <dgm:cxn modelId="{7F8A3C12-0C7B-4960-9C1B-23939C2C2906}" srcId="{CDA67B07-2C28-4A7E-864D-F5BE831A99CC}" destId="{D972CF4D-CB86-49BA-B965-9057611CAF88}" srcOrd="1" destOrd="0" parTransId="{DB74C830-813E-425C-BA52-760D5420A555}" sibTransId="{6BD16D19-A2B5-494E-BCD5-56674869F67B}"/>
    <dgm:cxn modelId="{22F40C24-BDEA-4244-964E-88B072AE66A1}" type="presOf" srcId="{21CD796A-3A55-4DD4-99A8-A6322079D7C1}" destId="{96337748-990E-44CF-B39C-DB288DB46843}" srcOrd="0" destOrd="0" presId="urn:microsoft.com/office/officeart/2005/8/layout/process1"/>
    <dgm:cxn modelId="{F3002975-2A3A-40B9-99B1-5F48B1320B4F}" type="presOf" srcId="{4C1747B4-0260-424F-99E8-12E91F3D4465}" destId="{08500D44-2589-4220-B023-7AC01FC4C22D}" srcOrd="0" destOrd="0" presId="urn:microsoft.com/office/officeart/2005/8/layout/process1"/>
    <dgm:cxn modelId="{FEBF9C56-6592-433F-A3DD-947FCF294F0A}" srcId="{CDA67B07-2C28-4A7E-864D-F5BE831A99CC}" destId="{4C1747B4-0260-424F-99E8-12E91F3D4465}" srcOrd="2" destOrd="0" parTransId="{1C816B97-51FB-4142-ADDB-7ECF401022B3}" sibTransId="{1938AAC7-9C1F-4681-9F63-22F206EA97F8}"/>
    <dgm:cxn modelId="{00318F83-99A1-4CD7-8AFD-445F00C905BB}" type="presOf" srcId="{6BD16D19-A2B5-494E-BCD5-56674869F67B}" destId="{2363EC89-EBF8-4733-AB21-ED75E3B12711}" srcOrd="0" destOrd="0" presId="urn:microsoft.com/office/officeart/2005/8/layout/process1"/>
    <dgm:cxn modelId="{2D7EB58A-3C5D-40E1-8016-D136C2DC1C5F}" type="presOf" srcId="{6BD16D19-A2B5-494E-BCD5-56674869F67B}" destId="{60BB5E2B-6A54-4EB0-91DC-F6B44A94E0DF}" srcOrd="1" destOrd="0" presId="urn:microsoft.com/office/officeart/2005/8/layout/process1"/>
    <dgm:cxn modelId="{8C42E7A3-95FC-48DB-9F5C-6F3DC271CEC8}" srcId="{CDA67B07-2C28-4A7E-864D-F5BE831A99CC}" destId="{21CD796A-3A55-4DD4-99A8-A6322079D7C1}" srcOrd="0" destOrd="0" parTransId="{9AC0D9B2-E4A2-4223-AA4D-DA2109BA6E29}" sibTransId="{A16EBE88-25CA-418D-8893-1B763AB7FC35}"/>
    <dgm:cxn modelId="{613B33A6-A637-4836-A2BE-730C46EFA0C4}" type="presOf" srcId="{CDA67B07-2C28-4A7E-864D-F5BE831A99CC}" destId="{E9699927-5D27-4831-A245-94DBF497E8C3}" srcOrd="0" destOrd="0" presId="urn:microsoft.com/office/officeart/2005/8/layout/process1"/>
    <dgm:cxn modelId="{EC64F9C1-2FBE-4344-94B7-1C6F599AD5E0}" type="presOf" srcId="{A16EBE88-25CA-418D-8893-1B763AB7FC35}" destId="{CB8B5C8B-6546-4F39-BCE5-463C647B178A}" srcOrd="0" destOrd="0" presId="urn:microsoft.com/office/officeart/2005/8/layout/process1"/>
    <dgm:cxn modelId="{8CD58AFB-FA13-43DF-8EFB-218CAAC67DFD}" type="presOf" srcId="{D972CF4D-CB86-49BA-B965-9057611CAF88}" destId="{5EEE9C07-C826-429C-A66C-A3E2E79A5C69}" srcOrd="0" destOrd="0" presId="urn:microsoft.com/office/officeart/2005/8/layout/process1"/>
    <dgm:cxn modelId="{4DBCE094-3367-45D4-BEA1-2D3ECFFE6151}" type="presParOf" srcId="{E9699927-5D27-4831-A245-94DBF497E8C3}" destId="{96337748-990E-44CF-B39C-DB288DB46843}" srcOrd="0" destOrd="0" presId="urn:microsoft.com/office/officeart/2005/8/layout/process1"/>
    <dgm:cxn modelId="{24803E04-6707-4E0E-B288-65C15FA99606}" type="presParOf" srcId="{E9699927-5D27-4831-A245-94DBF497E8C3}" destId="{CB8B5C8B-6546-4F39-BCE5-463C647B178A}" srcOrd="1" destOrd="0" presId="urn:microsoft.com/office/officeart/2005/8/layout/process1"/>
    <dgm:cxn modelId="{A2DEAB56-69BE-4D9E-86A1-3D1CC1536986}" type="presParOf" srcId="{CB8B5C8B-6546-4F39-BCE5-463C647B178A}" destId="{BFD92A64-BF30-4DE2-851A-22602207250E}" srcOrd="0" destOrd="0" presId="urn:microsoft.com/office/officeart/2005/8/layout/process1"/>
    <dgm:cxn modelId="{3E70C83D-FA52-4DF8-9632-88F52DC2E93E}" type="presParOf" srcId="{E9699927-5D27-4831-A245-94DBF497E8C3}" destId="{5EEE9C07-C826-429C-A66C-A3E2E79A5C69}" srcOrd="2" destOrd="0" presId="urn:microsoft.com/office/officeart/2005/8/layout/process1"/>
    <dgm:cxn modelId="{DA3CBCCD-8F0B-4E8E-BAE9-AA6885D8E70D}" type="presParOf" srcId="{E9699927-5D27-4831-A245-94DBF497E8C3}" destId="{2363EC89-EBF8-4733-AB21-ED75E3B12711}" srcOrd="3" destOrd="0" presId="urn:microsoft.com/office/officeart/2005/8/layout/process1"/>
    <dgm:cxn modelId="{A7D4C773-74D4-48A8-950C-6F4B63FC0E1C}" type="presParOf" srcId="{2363EC89-EBF8-4733-AB21-ED75E3B12711}" destId="{60BB5E2B-6A54-4EB0-91DC-F6B44A94E0DF}" srcOrd="0" destOrd="0" presId="urn:microsoft.com/office/officeart/2005/8/layout/process1"/>
    <dgm:cxn modelId="{6F5C2D81-CFFB-4007-A895-05813AC9E4C9}" type="presParOf" srcId="{E9699927-5D27-4831-A245-94DBF497E8C3}" destId="{08500D44-2589-4220-B023-7AC01FC4C22D}"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97810-99BC-4755-929F-253142840D3A}">
      <dsp:nvSpPr>
        <dsp:cNvPr id="0" name=""/>
        <dsp:cNvSpPr/>
      </dsp:nvSpPr>
      <dsp:spPr>
        <a:xfrm>
          <a:off x="5995873" y="1640"/>
          <a:ext cx="2629010" cy="262901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ar-SA" sz="2500" b="1" kern="1200" dirty="0"/>
            <a:t>المُتغير المُستقل</a:t>
          </a:r>
          <a:r>
            <a:rPr lang="en-US" sz="2500" b="1" kern="1200" dirty="0"/>
            <a:t> (Independent Variable)</a:t>
          </a:r>
          <a:endParaRPr lang="en-US" sz="2500" kern="1200" dirty="0"/>
        </a:p>
      </dsp:txBody>
      <dsp:txXfrm>
        <a:off x="6380883" y="386650"/>
        <a:ext cx="1858990" cy="1858990"/>
      </dsp:txXfrm>
    </dsp:sp>
    <dsp:sp modelId="{C2B68109-59F1-4BD6-B70F-95F01F8E4D49}">
      <dsp:nvSpPr>
        <dsp:cNvPr id="0" name=""/>
        <dsp:cNvSpPr/>
      </dsp:nvSpPr>
      <dsp:spPr>
        <a:xfrm rot="10800000">
          <a:off x="4765496" y="827149"/>
          <a:ext cx="836025" cy="977992"/>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5016303" y="1022747"/>
        <a:ext cx="585218" cy="586796"/>
      </dsp:txXfrm>
    </dsp:sp>
    <dsp:sp modelId="{ACA25063-E075-4E97-BDBA-E8A817A42F5F}">
      <dsp:nvSpPr>
        <dsp:cNvPr id="0" name=""/>
        <dsp:cNvSpPr/>
      </dsp:nvSpPr>
      <dsp:spPr>
        <a:xfrm>
          <a:off x="1789456" y="1640"/>
          <a:ext cx="2629010" cy="262901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ar-SA" sz="2500" b="1" kern="1200" dirty="0"/>
            <a:t>المُتغير التابع</a:t>
          </a:r>
          <a:r>
            <a:rPr lang="en-US" sz="2500" b="1" kern="1200" dirty="0"/>
            <a:t> (Dependent Variable)</a:t>
          </a:r>
          <a:endParaRPr lang="en-US" sz="2500" kern="1200" dirty="0"/>
        </a:p>
      </dsp:txBody>
      <dsp:txXfrm>
        <a:off x="2174466" y="386650"/>
        <a:ext cx="1858990" cy="18589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37748-990E-44CF-B39C-DB288DB46843}">
      <dsp:nvSpPr>
        <dsp:cNvPr id="0" name=""/>
        <dsp:cNvSpPr/>
      </dsp:nvSpPr>
      <dsp:spPr>
        <a:xfrm>
          <a:off x="5579555" y="0"/>
          <a:ext cx="1989000" cy="57658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المُتغير المُستقل</a:t>
          </a:r>
          <a:endParaRPr lang="en-US" sz="2800" kern="1200" dirty="0"/>
        </a:p>
      </dsp:txBody>
      <dsp:txXfrm>
        <a:off x="5596443" y="16888"/>
        <a:ext cx="1955224" cy="542808"/>
      </dsp:txXfrm>
    </dsp:sp>
    <dsp:sp modelId="{CB8B5C8B-6546-4F39-BCE5-463C647B178A}">
      <dsp:nvSpPr>
        <dsp:cNvPr id="0" name=""/>
        <dsp:cNvSpPr/>
      </dsp:nvSpPr>
      <dsp:spPr>
        <a:xfrm rot="10800000">
          <a:off x="5003103" y="41655"/>
          <a:ext cx="391691" cy="493272"/>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10800000">
        <a:off x="5120610" y="140309"/>
        <a:ext cx="274184" cy="295964"/>
      </dsp:txXfrm>
    </dsp:sp>
    <dsp:sp modelId="{5EEE9C07-C826-429C-A66C-A3E2E79A5C69}">
      <dsp:nvSpPr>
        <dsp:cNvPr id="0" name=""/>
        <dsp:cNvSpPr/>
      </dsp:nvSpPr>
      <dsp:spPr>
        <a:xfrm>
          <a:off x="2851514" y="0"/>
          <a:ext cx="1989000" cy="57658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المُتغير الوسيط</a:t>
          </a:r>
          <a:endParaRPr lang="en-US" sz="2800" kern="1200" dirty="0"/>
        </a:p>
      </dsp:txBody>
      <dsp:txXfrm>
        <a:off x="2868402" y="16888"/>
        <a:ext cx="1955224" cy="542808"/>
      </dsp:txXfrm>
    </dsp:sp>
    <dsp:sp modelId="{2363EC89-EBF8-4733-AB21-ED75E3B12711}">
      <dsp:nvSpPr>
        <dsp:cNvPr id="0" name=""/>
        <dsp:cNvSpPr/>
      </dsp:nvSpPr>
      <dsp:spPr>
        <a:xfrm rot="10800000">
          <a:off x="2186830" y="41655"/>
          <a:ext cx="451644" cy="493272"/>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10800000">
        <a:off x="2322323" y="140309"/>
        <a:ext cx="316151" cy="295964"/>
      </dsp:txXfrm>
    </dsp:sp>
    <dsp:sp modelId="{08500D44-2589-4220-B023-7AC01FC4C22D}">
      <dsp:nvSpPr>
        <dsp:cNvPr id="0" name=""/>
        <dsp:cNvSpPr/>
      </dsp:nvSpPr>
      <dsp:spPr>
        <a:xfrm>
          <a:off x="10355" y="0"/>
          <a:ext cx="1989000" cy="57658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المُتغير التابع</a:t>
          </a:r>
          <a:endParaRPr lang="en-US" sz="2800" kern="1200" dirty="0"/>
        </a:p>
      </dsp:txBody>
      <dsp:txXfrm>
        <a:off x="27243" y="16888"/>
        <a:ext cx="1955224" cy="542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37748-990E-44CF-B39C-DB288DB46843}">
      <dsp:nvSpPr>
        <dsp:cNvPr id="0" name=""/>
        <dsp:cNvSpPr/>
      </dsp:nvSpPr>
      <dsp:spPr>
        <a:xfrm>
          <a:off x="5544647" y="0"/>
          <a:ext cx="1976556" cy="668300"/>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مُشاهدة المُحتوى التوعوي</a:t>
          </a:r>
          <a:endParaRPr lang="en-US" sz="2400" kern="1200" dirty="0"/>
        </a:p>
      </dsp:txBody>
      <dsp:txXfrm>
        <a:off x="5564221" y="19574"/>
        <a:ext cx="1937408" cy="629152"/>
      </dsp:txXfrm>
    </dsp:sp>
    <dsp:sp modelId="{CB8B5C8B-6546-4F39-BCE5-463C647B178A}">
      <dsp:nvSpPr>
        <dsp:cNvPr id="0" name=""/>
        <dsp:cNvSpPr/>
      </dsp:nvSpPr>
      <dsp:spPr>
        <a:xfrm rot="10800000">
          <a:off x="4971802" y="89057"/>
          <a:ext cx="389241" cy="490185"/>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5088574" y="187094"/>
        <a:ext cx="272469" cy="294111"/>
      </dsp:txXfrm>
    </dsp:sp>
    <dsp:sp modelId="{5EEE9C07-C826-429C-A66C-A3E2E79A5C69}">
      <dsp:nvSpPr>
        <dsp:cNvPr id="0" name=""/>
        <dsp:cNvSpPr/>
      </dsp:nvSpPr>
      <dsp:spPr>
        <a:xfrm>
          <a:off x="2833674" y="0"/>
          <a:ext cx="1976556" cy="668300"/>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الوعيّ بالمخاطر الرقمية</a:t>
          </a:r>
          <a:endParaRPr lang="en-US" sz="2400" kern="1200" dirty="0"/>
        </a:p>
      </dsp:txBody>
      <dsp:txXfrm>
        <a:off x="2853248" y="19574"/>
        <a:ext cx="1937408" cy="629152"/>
      </dsp:txXfrm>
    </dsp:sp>
    <dsp:sp modelId="{2363EC89-EBF8-4733-AB21-ED75E3B12711}">
      <dsp:nvSpPr>
        <dsp:cNvPr id="0" name=""/>
        <dsp:cNvSpPr/>
      </dsp:nvSpPr>
      <dsp:spPr>
        <a:xfrm rot="10800000">
          <a:off x="2173148" y="89057"/>
          <a:ext cx="448818" cy="490185"/>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2307793" y="187094"/>
        <a:ext cx="314173" cy="294111"/>
      </dsp:txXfrm>
    </dsp:sp>
    <dsp:sp modelId="{08500D44-2589-4220-B023-7AC01FC4C22D}">
      <dsp:nvSpPr>
        <dsp:cNvPr id="0" name=""/>
        <dsp:cNvSpPr/>
      </dsp:nvSpPr>
      <dsp:spPr>
        <a:xfrm>
          <a:off x="10290" y="0"/>
          <a:ext cx="1976556" cy="668300"/>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السلوك الرقمي</a:t>
          </a:r>
          <a:endParaRPr lang="en-US" sz="2400" kern="1200" dirty="0"/>
        </a:p>
      </dsp:txBody>
      <dsp:txXfrm>
        <a:off x="29864" y="19574"/>
        <a:ext cx="1937408" cy="629152"/>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2025-11-06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36B57-C3EF-267A-3063-63B5ADF773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B73D03-457D-3428-93EF-4628B307AF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CFEF40-027E-AA5D-939E-4F47EFED84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A0830B-55D9-9628-8A3F-F7323C645280}"/>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607249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32425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65F1A-4778-B67C-9E30-853D44E07E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4F726F-0BEB-E0F6-A36F-887B2C682C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5FD061-406F-FAB6-0991-B33FECF852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78534B-2286-9BE0-0A3B-FF2F493C4EA9}"/>
              </a:ext>
            </a:extLst>
          </p:cNvPr>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008374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57F9A-A39E-0D8F-1A0E-BB29BCCB3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5F26B-D212-2C74-30AE-9FA721428F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A566F7-BE6F-C3B6-EC57-463633EB02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42023D-B00A-A181-E7E4-99A56504F6B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35602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7C28D-D39E-A51D-F4D3-7201701BB9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C02E82-53EC-05CF-6BDB-B9CF12D913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24D579-82DB-D20A-45AD-7F3C989DF1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4781F5-1E20-CDD6-6447-7AFED07DA606}"/>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98700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7374E-9F30-6D64-6B06-253AAE17FE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F06B08-FD52-CB79-7AA5-4965A46B7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7B5684-20A5-95D8-5769-020C11952E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86C380-D055-A077-F90B-6A61EA2DE996}"/>
              </a:ext>
            </a:extLst>
          </p:cNvPr>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73540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A1A68-1ECA-2DDE-872A-EAC2429A4C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8E0050-C4CA-0A9B-D8A4-B2B6268B6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6F9EC3-F667-BCB8-4AAA-2ECC323941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47199F-641C-5E61-4141-8B977BB35C6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35538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48029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2025-11-06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2025-11-06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2025-11-06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2025-11-06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2025-11-06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18.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20.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3.xml"/><Relationship Id="rId7" Type="http://schemas.openxmlformats.org/officeDocument/2006/relationships/image" Target="../media/image25.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8.png"/><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0.gif"/><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microsoft.com/office/2007/relationships/hdphoto" Target="../media/hdphoto4.wdp"/></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microsoft.com/office/2007/relationships/hdphoto" Target="../media/hdphoto5.wdp"/></Relationships>
</file>

<file path=ppt/slides/_rels/slide2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4.png"/><Relationship Id="rId1" Type="http://schemas.openxmlformats.org/officeDocument/2006/relationships/slideLayout" Target="../slideLayouts/slideLayout14.xml"/><Relationship Id="rId5" Type="http://schemas.microsoft.com/office/2007/relationships/hdphoto" Target="../media/hdphoto8.wdp"/><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hyperlink" Target="https://books.google.com.eg/books?hl=en&amp;lr=&amp;id=ch5pDwAAQBAJ&amp;oi=fnd&amp;pg=PP1&amp;dq=research+methods+for+social+work&amp;ots=ixMRcCjGta&amp;sig=DZUwyw75OOImkhLv5q_kWq9v8xg&amp;redir_esc=y#v=onepage&amp;q=research%20methods%20for%20social%20work&amp;f=fals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2.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4922730"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t>تحديد مُتغيرات البحث وصياغة التساؤلات والفروض</a:t>
            </a:r>
            <a:endParaRPr lang="en-US" sz="2200" b="1" dirty="0">
              <a:solidFill>
                <a:schemeClr val="bg1"/>
              </a:solidFill>
              <a:latin typeface="Alexandria" charset="0"/>
              <a:cs typeface="Alexandria" charset="0"/>
            </a:endParaRPr>
          </a:p>
        </p:txBody>
      </p:sp>
      <p:sp>
        <p:nvSpPr>
          <p:cNvPr id="46" name="TextBox 45"/>
          <p:cNvSpPr txBox="1"/>
          <p:nvPr/>
        </p:nvSpPr>
        <p:spPr>
          <a:xfrm>
            <a:off x="1562840"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1451568" y="5367347"/>
            <a:ext cx="1433406"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الخامسة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268601"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134581"/>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889092822"/>
                  </p:ext>
                </p:extLst>
              </p:nvPr>
            </p:nvGraphicFramePr>
            <p:xfrm>
              <a:off x="1077384" y="764011"/>
              <a:ext cx="3673433" cy="4510900"/>
            </p:xfrm>
            <a:graphic>
              <a:graphicData uri="http://schemas.microsoft.com/office/drawing/2017/model3d">
                <am3d:model3d r:embed="rId4">
                  <am3d:spPr>
                    <a:xfrm>
                      <a:off x="0" y="0"/>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77384" y="764011"/>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3" name="TextBox 2">
            <a:extLst>
              <a:ext uri="{FF2B5EF4-FFF2-40B4-BE49-F238E27FC236}">
                <a16:creationId xmlns:a16="http://schemas.microsoft.com/office/drawing/2014/main" id="{2B695DEB-7968-CB58-79CF-A8854611ED10}"/>
              </a:ext>
            </a:extLst>
          </p:cNvPr>
          <p:cNvSpPr txBox="1"/>
          <p:nvPr/>
        </p:nvSpPr>
        <p:spPr>
          <a:xfrm>
            <a:off x="4699000" y="26965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الأولى: صياغة المُشكلة:</a:t>
            </a:r>
          </a:p>
        </p:txBody>
      </p:sp>
      <p:sp>
        <p:nvSpPr>
          <p:cNvPr id="6" name="TextBox 5">
            <a:extLst>
              <a:ext uri="{FF2B5EF4-FFF2-40B4-BE49-F238E27FC236}">
                <a16:creationId xmlns:a16="http://schemas.microsoft.com/office/drawing/2014/main" id="{13802018-FC25-D9CF-4E04-1183EA103D6F}"/>
              </a:ext>
            </a:extLst>
          </p:cNvPr>
          <p:cNvSpPr txBox="1"/>
          <p:nvPr/>
        </p:nvSpPr>
        <p:spPr>
          <a:xfrm>
            <a:off x="4292600" y="3375606"/>
            <a:ext cx="6527799" cy="707886"/>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عرض الدراسات السابقة.</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بناء </a:t>
            </a: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
        <p:nvSpPr>
          <p:cNvPr id="8" name="TextBox 7">
            <a:extLst>
              <a:ext uri="{FF2B5EF4-FFF2-40B4-BE49-F238E27FC236}">
                <a16:creationId xmlns:a16="http://schemas.microsoft.com/office/drawing/2014/main" id="{489D26A5-2681-3A57-03BC-50654FD82497}"/>
              </a:ext>
            </a:extLst>
          </p:cNvPr>
          <p:cNvSpPr txBox="1"/>
          <p:nvPr/>
        </p:nvSpPr>
        <p:spPr>
          <a:xfrm>
            <a:off x="4705350" y="4132116"/>
            <a:ext cx="6527799" cy="707886"/>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خُطوات إجراء البحث العِلمي.</a:t>
            </a:r>
          </a:p>
          <a:p>
            <a:pPr marL="457200" indent="-457200" algn="just" rtl="1">
              <a:buFontTx/>
              <a:buAutoNum type="arabicPeriod" startAt="3"/>
            </a:pPr>
            <a:r>
              <a:rPr lang="ar-EG" sz="2000" b="1" dirty="0">
                <a:solidFill>
                  <a:srgbClr val="2E3957"/>
                </a:solidFill>
                <a:latin typeface="Alexandria"/>
              </a:rPr>
              <a:t>الخطوة الثانية: تصميم البحث.</a:t>
            </a:r>
          </a:p>
        </p:txBody>
      </p:sp>
      <p:sp>
        <p:nvSpPr>
          <p:cNvPr id="10" name="TextBox 9">
            <a:extLst>
              <a:ext uri="{FF2B5EF4-FFF2-40B4-BE49-F238E27FC236}">
                <a16:creationId xmlns:a16="http://schemas.microsoft.com/office/drawing/2014/main" id="{41003BAD-F96B-1C2C-A7CE-73F4D9F67EDD}"/>
              </a:ext>
            </a:extLst>
          </p:cNvPr>
          <p:cNvSpPr txBox="1"/>
          <p:nvPr/>
        </p:nvSpPr>
        <p:spPr>
          <a:xfrm>
            <a:off x="4288425" y="4824447"/>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تحديد المُتغيرات.</a:t>
            </a:r>
          </a:p>
        </p:txBody>
      </p:sp>
      <p:sp>
        <p:nvSpPr>
          <p:cNvPr id="11" name="TextBox 10">
            <a:extLst>
              <a:ext uri="{FF2B5EF4-FFF2-40B4-BE49-F238E27FC236}">
                <a16:creationId xmlns:a16="http://schemas.microsoft.com/office/drawing/2014/main" id="{864E0D31-1AB5-C16E-269E-CD0A83CA347D}"/>
              </a:ext>
            </a:extLst>
          </p:cNvPr>
          <p:cNvSpPr txBox="1"/>
          <p:nvPr/>
        </p:nvSpPr>
        <p:spPr>
          <a:xfrm>
            <a:off x="4705350" y="5265719"/>
            <a:ext cx="6527799" cy="400110"/>
          </a:xfrm>
          <a:prstGeom prst="rect">
            <a:avLst/>
          </a:prstGeom>
          <a:noFill/>
        </p:spPr>
        <p:txBody>
          <a:bodyPr wrap="square" rtlCol="0">
            <a:spAutoFit/>
          </a:bodyPr>
          <a:lstStyle/>
          <a:p>
            <a:pPr algn="just" rtl="1"/>
            <a:r>
              <a:rPr lang="ar-EG" sz="2000" b="1" dirty="0">
                <a:solidFill>
                  <a:srgbClr val="2E3957"/>
                </a:solidFill>
                <a:latin typeface="Alexandria"/>
              </a:rPr>
              <a:t>5.   المَراجِع.</a:t>
            </a: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P spid="8"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20062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تحديد مُتغيرات البحث وصياغة التساؤلات والفروض:</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2" name="Question Animation - 1749998043519">
            <a:hlinkClick r:id="" action="ppaction://media"/>
            <a:extLst>
              <a:ext uri="{FF2B5EF4-FFF2-40B4-BE49-F238E27FC236}">
                <a16:creationId xmlns:a16="http://schemas.microsoft.com/office/drawing/2014/main" id="{03B03604-499D-02F3-7978-A169BE99CF0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254899" y="2692865"/>
            <a:ext cx="2211731" cy="2336335"/>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
        <p:nvSpPr>
          <p:cNvPr id="3" name="TextBox 2">
            <a:extLst>
              <a:ext uri="{FF2B5EF4-FFF2-40B4-BE49-F238E27FC236}">
                <a16:creationId xmlns:a16="http://schemas.microsoft.com/office/drawing/2014/main" id="{EAF023DE-B720-43CE-0FF8-D0717111CC63}"/>
              </a:ext>
            </a:extLst>
          </p:cNvPr>
          <p:cNvSpPr txBox="1"/>
          <p:nvPr/>
        </p:nvSpPr>
        <p:spPr>
          <a:xfrm>
            <a:off x="4699000" y="26965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375606"/>
            <a:ext cx="6527799" cy="1015663"/>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تحديد المُتغيرات.</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تساؤلات البحث.</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صياغة</a:t>
            </a:r>
            <a:r>
              <a:rPr lang="ar-SA" sz="2000" b="1" dirty="0">
                <a:solidFill>
                  <a:schemeClr val="accent5">
                    <a:lumMod val="50000"/>
                  </a:schemeClr>
                </a:solidFill>
                <a:latin typeface="Alexandria"/>
              </a:rPr>
              <a:t> الفرض</a:t>
            </a:r>
            <a:r>
              <a:rPr lang="ar-EG" sz="2000" b="1" dirty="0" err="1">
                <a:solidFill>
                  <a:schemeClr val="accent5">
                    <a:lumMod val="50000"/>
                  </a:schemeClr>
                </a:solidFill>
                <a:latin typeface="Alexandria"/>
              </a:rPr>
              <a:t>ية</a:t>
            </a:r>
            <a:r>
              <a:rPr lang="ar-EG" sz="2000" b="1" dirty="0">
                <a:solidFill>
                  <a:schemeClr val="accent5">
                    <a:lumMod val="50000"/>
                  </a:schemeClr>
                </a:solidFill>
                <a:latin typeface="Alexandria"/>
              </a:rPr>
              <a:t>.</a:t>
            </a:r>
          </a:p>
        </p:txBody>
      </p:sp>
      <p:sp>
        <p:nvSpPr>
          <p:cNvPr id="9" name="TextBox 8">
            <a:extLst>
              <a:ext uri="{FF2B5EF4-FFF2-40B4-BE49-F238E27FC236}">
                <a16:creationId xmlns:a16="http://schemas.microsoft.com/office/drawing/2014/main" id="{0CFDE8BA-7F88-F042-A9D9-2D102EB2D343}"/>
              </a:ext>
            </a:extLst>
          </p:cNvPr>
          <p:cNvSpPr txBox="1"/>
          <p:nvPr/>
        </p:nvSpPr>
        <p:spPr>
          <a:xfrm>
            <a:off x="4705350" y="4488060"/>
            <a:ext cx="6527799"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Tree>
    <p:extLst>
      <p:ext uri="{BB962C8B-B14F-4D97-AF65-F5344CB8AC3E}">
        <p14:creationId xmlns:p14="http://schemas.microsoft.com/office/powerpoint/2010/main" val="17133669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1" presetClass="mediacall" presetSubtype="0" fill="hold" nodeType="withEffect">
                                  <p:stCondLst>
                                    <p:cond delay="4500"/>
                                  </p:stCondLst>
                                  <p:childTnLst>
                                    <p:cmd type="call" cmd="playFrom(0.0)">
                                      <p:cBhvr>
                                        <p:cTn id="31" dur="48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2" repeatCount="indefinite" fill="remove" display="0">
                  <p:stCondLst>
                    <p:cond delay="indefinite"/>
                  </p:stCondLst>
                </p:cTn>
                <p:tgtEl>
                  <p:spTgt spid="2"/>
                </p:tgtEl>
              </p:cMediaNode>
            </p:video>
          </p:childTnLst>
        </p:cTn>
      </p:par>
    </p:tnLst>
    <p:bldLst>
      <p:bldP spid="4" grpId="0"/>
      <p:bldP spid="6" grpId="0"/>
      <p:bldP spid="3"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104097" y="4893566"/>
            <a:ext cx="2606034"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مُقدمة</a:t>
            </a:r>
          </a:p>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 </a:t>
            </a:r>
          </a:p>
        </p:txBody>
      </p:sp>
      <p:sp>
        <p:nvSpPr>
          <p:cNvPr id="7" name="TextBox 6">
            <a:extLst>
              <a:ext uri="{FF2B5EF4-FFF2-40B4-BE49-F238E27FC236}">
                <a16:creationId xmlns:a16="http://schemas.microsoft.com/office/drawing/2014/main" id="{867BB606-D0BA-1708-5125-FCAAD84AF3E9}"/>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DE879D9-CB44-655A-EE8F-5123B3470429}"/>
              </a:ext>
            </a:extLst>
          </p:cNvPr>
          <p:cNvSpPr txBox="1"/>
          <p:nvPr/>
        </p:nvSpPr>
        <p:spPr>
          <a:xfrm>
            <a:off x="4711700" y="2821777"/>
            <a:ext cx="6558073" cy="1323439"/>
          </a:xfrm>
          <a:prstGeom prst="rect">
            <a:avLst/>
          </a:prstGeom>
          <a:noFill/>
        </p:spPr>
        <p:txBody>
          <a:bodyPr wrap="square" rtlCol="0">
            <a:spAutoFit/>
          </a:bodyPr>
          <a:lstStyle/>
          <a:p>
            <a:pPr algn="just" rtl="1"/>
            <a:r>
              <a:rPr lang="ar-EG" sz="2000" dirty="0"/>
              <a:t>نستكمل في هذه المُحاضرة ما بدأناه في المُحاضرة السابقة حول الخطوة الثانية في مسار البحث العِلمي، وهي خطوة تصميم البحث. </a:t>
            </a:r>
          </a:p>
          <a:p>
            <a:pPr algn="just" rtl="1"/>
            <a:r>
              <a:rPr lang="ar-EG" sz="2000" dirty="0"/>
              <a:t>فقد بدأنا المرة السابقة أول مكونات هذه المرحلة، وهو تحديد المُتغيرات. </a:t>
            </a:r>
          </a:p>
          <a:p>
            <a:pPr algn="just" rtl="1"/>
            <a:r>
              <a:rPr lang="ar-EG" sz="2000" dirty="0"/>
              <a:t>واليوم نُتمّم هذا العنصر، </a:t>
            </a:r>
            <a:r>
              <a:rPr lang="ar-EG" sz="2000" u="sng" dirty="0"/>
              <a:t>وننتقل للعناصر التالية:</a:t>
            </a:r>
          </a:p>
        </p:txBody>
      </p:sp>
      <p:sp>
        <p:nvSpPr>
          <p:cNvPr id="4" name="TextBox 3">
            <a:extLst>
              <a:ext uri="{FF2B5EF4-FFF2-40B4-BE49-F238E27FC236}">
                <a16:creationId xmlns:a16="http://schemas.microsoft.com/office/drawing/2014/main" id="{ED0BE18E-D5BA-A0A9-C0B9-301C8968153A}"/>
              </a:ext>
            </a:extLst>
          </p:cNvPr>
          <p:cNvSpPr txBox="1"/>
          <p:nvPr/>
        </p:nvSpPr>
        <p:spPr>
          <a:xfrm>
            <a:off x="5664370" y="4370403"/>
            <a:ext cx="559421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تساؤلات البحث (</a:t>
            </a:r>
            <a:r>
              <a:rPr lang="en-US" dirty="0"/>
              <a:t>Research Questions</a:t>
            </a:r>
            <a:r>
              <a:rPr lang="ar-EG" dirty="0"/>
              <a:t>).</a:t>
            </a:r>
          </a:p>
          <a:p>
            <a:pPr marL="285750" indent="-285750" algn="just" rtl="1">
              <a:buFont typeface="Arial" panose="020B0604020202020204" pitchFamily="34" charset="0"/>
              <a:buChar char="•"/>
            </a:pPr>
            <a:r>
              <a:rPr lang="ar-SA" dirty="0"/>
              <a:t>وضع الفرضية</a:t>
            </a:r>
            <a:r>
              <a:rPr lang="en-US" dirty="0"/>
              <a:t>(Setting the Hypothesis) </a:t>
            </a:r>
            <a:r>
              <a:rPr lang="ar-EG" dirty="0"/>
              <a:t>.</a:t>
            </a:r>
          </a:p>
        </p:txBody>
      </p:sp>
      <p:sp>
        <p:nvSpPr>
          <p:cNvPr id="2" name="TextBox 1">
            <a:extLst>
              <a:ext uri="{FF2B5EF4-FFF2-40B4-BE49-F238E27FC236}">
                <a16:creationId xmlns:a16="http://schemas.microsoft.com/office/drawing/2014/main" id="{4BC95675-9640-7869-97D0-C3F9EC4B770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مُقدمة: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B6E4AE7D-9CA8-15F6-895D-4E5C930F1521}"/>
              </a:ext>
            </a:extLst>
          </p:cNvPr>
          <p:cNvSpPr txBox="1"/>
          <p:nvPr/>
        </p:nvSpPr>
        <p:spPr>
          <a:xfrm>
            <a:off x="6658550" y="1952261"/>
            <a:ext cx="4550138"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a:t>
            </a:r>
            <a:endParaRPr lang="en-US" sz="28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8585E0F4-02F7-7136-0DE2-17BF81AEA6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pic>
        <p:nvPicPr>
          <p:cNvPr id="7" name="Picture 6" descr="A diagram of a research design&#10;&#10;AI-generated content may be incorrect.">
            <a:extLst>
              <a:ext uri="{FF2B5EF4-FFF2-40B4-BE49-F238E27FC236}">
                <a16:creationId xmlns:a16="http://schemas.microsoft.com/office/drawing/2014/main" id="{5018C8DE-C503-1FD4-F253-AC1C77B9D2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5599" y="2332538"/>
            <a:ext cx="3156930" cy="3156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173796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99982-1032-D1D5-A358-24A1181106A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50E8E8D9-3CA6-7DD3-7E97-D1F7F9900B7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550FF80-1E1E-F86D-D49B-694F35DA69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CDE024C3-6E2C-37A6-F8C3-296607966938}"/>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9A8B275C-E3A2-E0F5-F14D-508AEAD969F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C5F3762-752B-4E24-A9D7-9F4136500A3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CDA20AB4-F400-46AE-F9C2-19692BF243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AD71A8A2-892C-1C76-5110-E4E25477CDC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0A7A9B0-1CF3-6934-B136-BCF173B51DFC}"/>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F81EFE4B-748C-49FC-6364-A46A41EAF123}"/>
              </a:ext>
            </a:extLst>
          </p:cNvPr>
          <p:cNvSpPr txBox="1"/>
          <p:nvPr/>
        </p:nvSpPr>
        <p:spPr>
          <a:xfrm>
            <a:off x="1625156" y="4906161"/>
            <a:ext cx="3530968" cy="1077218"/>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تحديد المُتغيرات</a:t>
            </a:r>
          </a:p>
          <a:p>
            <a:pPr algn="ctr" rtl="1"/>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(Defining Variables) </a:t>
            </a:r>
          </a:p>
        </p:txBody>
      </p:sp>
    </p:spTree>
    <p:extLst>
      <p:ext uri="{BB962C8B-B14F-4D97-AF65-F5344CB8AC3E}">
        <p14:creationId xmlns:p14="http://schemas.microsoft.com/office/powerpoint/2010/main" val="4018858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AD78A-60CA-3FF7-A3E5-CBD12DD1102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7773ECD-0D1E-421F-9165-022323E5A031}"/>
              </a:ext>
            </a:extLst>
          </p:cNvPr>
          <p:cNvSpPr txBox="1"/>
          <p:nvPr/>
        </p:nvSpPr>
        <p:spPr>
          <a:xfrm>
            <a:off x="4537196" y="2733586"/>
            <a:ext cx="6558073" cy="707886"/>
          </a:xfrm>
          <a:prstGeom prst="rect">
            <a:avLst/>
          </a:prstGeom>
          <a:noFill/>
        </p:spPr>
        <p:txBody>
          <a:bodyPr wrap="square" rtlCol="0">
            <a:spAutoFit/>
          </a:bodyPr>
          <a:lstStyle/>
          <a:p>
            <a:pPr algn="just" rtl="1"/>
            <a:r>
              <a:rPr lang="ar-EG" sz="2000" dirty="0"/>
              <a:t>استعرضنا في المُحاضرة السابقة مُشكلة المُتغيرات المُجردة وصعوبة قياسها. وهو ما يستلزم تحويل المُتغيرات المُجردة إلى مُتغيرات قابلة للقياس.</a:t>
            </a:r>
          </a:p>
        </p:txBody>
      </p:sp>
      <p:sp>
        <p:nvSpPr>
          <p:cNvPr id="12" name="TextBox 11">
            <a:extLst>
              <a:ext uri="{FF2B5EF4-FFF2-40B4-BE49-F238E27FC236}">
                <a16:creationId xmlns:a16="http://schemas.microsoft.com/office/drawing/2014/main" id="{98757A03-5CA0-542D-F6D0-7B6B9DF1F3A3}"/>
              </a:ext>
            </a:extLst>
          </p:cNvPr>
          <p:cNvSpPr txBox="1"/>
          <p:nvPr/>
        </p:nvSpPr>
        <p:spPr>
          <a:xfrm>
            <a:off x="1901655" y="1952261"/>
            <a:ext cx="930703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تحديد المُتغيرات:</a:t>
            </a:r>
            <a:endParaRPr lang="en-US" sz="28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DF7D66B4-C339-CDAE-3496-5102A02ADA2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8370B02-2CDD-11A2-B7D1-4F30EADBD71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pic>
        <p:nvPicPr>
          <p:cNvPr id="8" name="Picture 7">
            <a:extLst>
              <a:ext uri="{FF2B5EF4-FFF2-40B4-BE49-F238E27FC236}">
                <a16:creationId xmlns:a16="http://schemas.microsoft.com/office/drawing/2014/main" id="{5C62F876-D993-5288-7182-FAE3E392F5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49678" y="2586883"/>
            <a:ext cx="2638677" cy="2638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31A196C4-BB7B-4E40-F16E-5CF4825F53C0}"/>
              </a:ext>
            </a:extLst>
          </p:cNvPr>
          <p:cNvSpPr txBox="1"/>
          <p:nvPr/>
        </p:nvSpPr>
        <p:spPr>
          <a:xfrm>
            <a:off x="3317775" y="4470655"/>
            <a:ext cx="7955204" cy="923330"/>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يُمثل التعريف الإجرائي الخطوة التي يُحوّل فيها المُتغير من مُستوى نظري إلى أداة قابلة للقياس. </a:t>
            </a:r>
          </a:p>
          <a:p>
            <a:pPr marL="285750" indent="-285750" algn="r" rtl="1">
              <a:buFont typeface="Arial" panose="020B0604020202020204" pitchFamily="34" charset="0"/>
              <a:buChar char="•"/>
            </a:pPr>
            <a:r>
              <a:rPr lang="ar-EG" dirty="0"/>
              <a:t>هذا يتطلب تحديد الطريقة التي سيتم بها قياس المُتغير داخل سياق الدراسة.</a:t>
            </a:r>
          </a:p>
          <a:p>
            <a:pPr marL="285750" indent="-285750" algn="r" rtl="1">
              <a:buFont typeface="Arial" panose="020B0604020202020204" pitchFamily="34" charset="0"/>
              <a:buChar char="•"/>
            </a:pPr>
            <a:r>
              <a:rPr lang="ar-EG" dirty="0"/>
              <a:t>وهنا يجب أن يعي الباحث الفرق بين التعريف المفاهيمي والتعريف الإجرائي، </a:t>
            </a:r>
            <a:r>
              <a:rPr lang="ar-EG" u="sng" dirty="0"/>
              <a:t>وهو كالتالي:</a:t>
            </a:r>
          </a:p>
        </p:txBody>
      </p:sp>
      <p:sp>
        <p:nvSpPr>
          <p:cNvPr id="11" name="TextBox 10">
            <a:extLst>
              <a:ext uri="{FF2B5EF4-FFF2-40B4-BE49-F238E27FC236}">
                <a16:creationId xmlns:a16="http://schemas.microsoft.com/office/drawing/2014/main" id="{13D3C463-D0A8-B21F-10B2-A66E61BB21E8}"/>
              </a:ext>
            </a:extLst>
          </p:cNvPr>
          <p:cNvSpPr txBox="1"/>
          <p:nvPr/>
        </p:nvSpPr>
        <p:spPr>
          <a:xfrm>
            <a:off x="5430033" y="3916527"/>
            <a:ext cx="5820690"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كيف يتم تحويل </a:t>
            </a:r>
            <a:r>
              <a:rPr lang="ar-SA" sz="2400" b="1" dirty="0">
                <a:solidFill>
                  <a:srgbClr val="0070C0"/>
                </a:solidFill>
                <a:effectLst>
                  <a:outerShdw blurRad="38100" dist="38100" dir="2700000" algn="tl">
                    <a:srgbClr val="000000">
                      <a:alpha val="43137"/>
                    </a:srgbClr>
                  </a:outerShdw>
                </a:effectLst>
              </a:rPr>
              <a:t>الم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تغير</a:t>
            </a:r>
            <a:r>
              <a:rPr lang="ar-EG" sz="2400" b="1" dirty="0">
                <a:solidFill>
                  <a:srgbClr val="0070C0"/>
                </a:solidFill>
                <a:effectLst>
                  <a:outerShdw blurRad="38100" dist="38100" dir="2700000" algn="tl">
                    <a:srgbClr val="000000">
                      <a:alpha val="43137"/>
                    </a:srgbClr>
                  </a:outerShdw>
                </a:effectLst>
              </a:rPr>
              <a:t> إلى مُتغير قابل للقياس؟</a:t>
            </a:r>
            <a:endParaRPr lang="en-US" sz="24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535013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300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30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5"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8DBD1-4F39-027B-8666-34A6DEE797A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7A1AB9D-C1AD-5ECB-D26C-5551E468ACC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FDB6BCF-8E63-9BE8-A416-05254F3B04E8}"/>
              </a:ext>
            </a:extLst>
          </p:cNvPr>
          <p:cNvSpPr txBox="1"/>
          <p:nvPr/>
        </p:nvSpPr>
        <p:spPr>
          <a:xfrm>
            <a:off x="4662742" y="2549741"/>
            <a:ext cx="6575708" cy="369332"/>
          </a:xfrm>
          <a:prstGeom prst="rect">
            <a:avLst/>
          </a:prstGeom>
          <a:noFill/>
        </p:spPr>
        <p:txBody>
          <a:bodyPr wrap="square" rtlCol="0">
            <a:spAutoFit/>
          </a:bodyPr>
          <a:lstStyle/>
          <a:p>
            <a:pPr algn="r" rtl="1"/>
            <a:r>
              <a:rPr lang="ar-EG" b="1" dirty="0">
                <a:effectLst>
                  <a:outerShdw blurRad="38100" dist="38100" dir="2700000" algn="tl">
                    <a:srgbClr val="000000">
                      <a:alpha val="43137"/>
                    </a:srgbClr>
                  </a:outerShdw>
                </a:effectLst>
              </a:rPr>
              <a:t>(1)</a:t>
            </a:r>
            <a:r>
              <a:rPr lang="en-US" b="1" dirty="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التعريف ال</a:t>
            </a:r>
            <a:r>
              <a:rPr lang="ar-EG" b="1" dirty="0">
                <a:effectLst>
                  <a:outerShdw blurRad="38100" dist="38100" dir="2700000" algn="tl">
                    <a:srgbClr val="000000">
                      <a:alpha val="43137"/>
                    </a:srgbClr>
                  </a:outerShdw>
                </a:effectLst>
              </a:rPr>
              <a:t>اصطلاحي/ ال</a:t>
            </a:r>
            <a:r>
              <a:rPr lang="ar-SA" b="1" dirty="0">
                <a:effectLst>
                  <a:outerShdw blurRad="38100" dist="38100" dir="2700000" algn="tl">
                    <a:srgbClr val="000000">
                      <a:alpha val="43137"/>
                    </a:srgbClr>
                  </a:outerShdw>
                </a:effectLst>
              </a:rPr>
              <a:t>مفاهيمي</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Conceptual Definition</a:t>
            </a:r>
            <a:r>
              <a:rPr lang="ar-EG" b="1" dirty="0">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755CDDE4-68DA-2DA1-965C-FF989B2318E2}"/>
              </a:ext>
            </a:extLst>
          </p:cNvPr>
          <p:cNvSpPr txBox="1"/>
          <p:nvPr/>
        </p:nvSpPr>
        <p:spPr>
          <a:xfrm>
            <a:off x="3369165" y="3086227"/>
            <a:ext cx="7869285"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هو التعريف النظري</a:t>
            </a:r>
            <a:r>
              <a:rPr lang="ar-EG" dirty="0"/>
              <a:t> أو الاصطلاحي</a:t>
            </a:r>
            <a:r>
              <a:rPr lang="ar-SA" dirty="0"/>
              <a:t> للمفهوم كما يظهر في الأدبيات</a:t>
            </a:r>
            <a:r>
              <a:rPr lang="ar-EG" dirty="0"/>
              <a:t> أو الكتب</a:t>
            </a:r>
            <a:r>
              <a:rPr lang="ar-SA" dirty="0"/>
              <a:t> الع</a:t>
            </a:r>
            <a:r>
              <a:rPr lang="ar-EG" dirty="0"/>
              <a:t>ِ</a:t>
            </a:r>
            <a:r>
              <a:rPr lang="ar-SA" dirty="0"/>
              <a:t>لمية.</a:t>
            </a:r>
            <a:endParaRPr lang="ar-EG" dirty="0"/>
          </a:p>
          <a:p>
            <a:pPr marL="285750" indent="-285750" algn="just" rtl="1">
              <a:buFont typeface="Arial" panose="020B0604020202020204" pitchFamily="34" charset="0"/>
              <a:buChar char="•"/>
            </a:pPr>
            <a:r>
              <a:rPr lang="ar-EG" dirty="0"/>
              <a:t>و</a:t>
            </a:r>
            <a:r>
              <a:rPr lang="ar-SA" dirty="0"/>
              <a:t>ي</a:t>
            </a:r>
            <a:r>
              <a:rPr lang="ar-EG" dirty="0"/>
              <a:t>ُستخدم لتوضيح </a:t>
            </a:r>
            <a:r>
              <a:rPr lang="ar-SA" b="1" dirty="0"/>
              <a:t>المعنى العام أو الفلسفي أو </a:t>
            </a:r>
            <a:r>
              <a:rPr lang="ar-EG" b="1" dirty="0"/>
              <a:t>العِلمي </a:t>
            </a:r>
            <a:r>
              <a:rPr lang="ar-EG" dirty="0"/>
              <a:t>للمفهوم ضمن السياق الأكاديمي</a:t>
            </a:r>
            <a:r>
              <a:rPr lang="en-US" dirty="0"/>
              <a:t>.</a:t>
            </a:r>
            <a:endParaRPr lang="ar-EG" dirty="0"/>
          </a:p>
          <a:p>
            <a:pPr marL="285750" indent="-285750" algn="just" rtl="1">
              <a:buFont typeface="Arial" panose="020B0604020202020204" pitchFamily="34" charset="0"/>
              <a:buChar char="•"/>
            </a:pPr>
            <a:r>
              <a:rPr lang="ar-EG" dirty="0"/>
              <a:t>✳️ </a:t>
            </a:r>
            <a:r>
              <a:rPr lang="ar-EG" b="1" dirty="0"/>
              <a:t>يجب أن يُؤخذ من مصدر موثوق، مع توثيق المصدر بدقة (اسم المؤلف، سنة النشر، الصفحة).</a:t>
            </a:r>
            <a:endParaRPr lang="en-US" dirty="0"/>
          </a:p>
        </p:txBody>
      </p:sp>
      <p:sp>
        <p:nvSpPr>
          <p:cNvPr id="9" name="TextBox 8">
            <a:extLst>
              <a:ext uri="{FF2B5EF4-FFF2-40B4-BE49-F238E27FC236}">
                <a16:creationId xmlns:a16="http://schemas.microsoft.com/office/drawing/2014/main" id="{76C4323A-FCE8-5F57-C7BB-73F355853061}"/>
              </a:ext>
            </a:extLst>
          </p:cNvPr>
          <p:cNvSpPr txBox="1"/>
          <p:nvPr/>
        </p:nvSpPr>
        <p:spPr>
          <a:xfrm>
            <a:off x="754843" y="4479925"/>
            <a:ext cx="10612541" cy="1415772"/>
          </a:xfrm>
          <a:prstGeom prst="rect">
            <a:avLst/>
          </a:prstGeom>
          <a:noFill/>
        </p:spPr>
        <p:txBody>
          <a:bodyPr wrap="square" rtlCol="0">
            <a:spAutoFit/>
          </a:bodyPr>
          <a:lstStyle/>
          <a:p>
            <a:pPr algn="just" rtl="1"/>
            <a:r>
              <a:rPr lang="en-US" dirty="0"/>
              <a:t>🧠 </a:t>
            </a:r>
            <a:r>
              <a:rPr lang="ar-SA" i="1" dirty="0"/>
              <a:t>مثال</a:t>
            </a:r>
            <a:r>
              <a:rPr lang="en-US" i="1" dirty="0"/>
              <a:t>:</a:t>
            </a:r>
            <a:r>
              <a:rPr lang="ar-EG" i="1" dirty="0"/>
              <a:t> </a:t>
            </a:r>
            <a:r>
              <a:rPr lang="ar-EG" dirty="0"/>
              <a:t>في حال تناولنا مفهوم </a:t>
            </a:r>
            <a:r>
              <a:rPr lang="en-US" dirty="0">
                <a:effectLst>
                  <a:outerShdw blurRad="38100" dist="38100" dir="2700000" algn="tl">
                    <a:srgbClr val="000000">
                      <a:alpha val="43137"/>
                    </a:srgbClr>
                  </a:outerShdw>
                </a:effectLst>
              </a:rPr>
              <a:t>"</a:t>
            </a:r>
            <a:r>
              <a:rPr lang="ar-EG" dirty="0">
                <a:effectLst>
                  <a:outerShdw blurRad="38100" dist="38100" dir="2700000" algn="tl">
                    <a:srgbClr val="000000">
                      <a:alpha val="43137"/>
                    </a:srgbClr>
                  </a:outerShdw>
                </a:effectLst>
              </a:rPr>
              <a:t>الدوافع في بحوث الإعلام</a:t>
            </a:r>
            <a:r>
              <a:rPr lang="ar-SA" dirty="0">
                <a:effectLst>
                  <a:outerShdw blurRad="38100" dist="38100" dir="2700000" algn="tl">
                    <a:srgbClr val="000000">
                      <a:alpha val="43137"/>
                    </a:srgbClr>
                  </a:outerShdw>
                </a:effectLst>
              </a:rPr>
              <a:t>"</a:t>
            </a:r>
            <a:r>
              <a:rPr lang="ar-EG" dirty="0"/>
              <a:t>،</a:t>
            </a:r>
            <a:r>
              <a:rPr lang="ar-EG" dirty="0">
                <a:effectLst>
                  <a:outerShdw blurRad="38100" dist="38100" dir="2700000" algn="tl">
                    <a:srgbClr val="000000">
                      <a:alpha val="43137"/>
                    </a:srgbClr>
                  </a:outerShdw>
                </a:effectLst>
              </a:rPr>
              <a:t> </a:t>
            </a:r>
            <a:r>
              <a:rPr lang="ar-EG" dirty="0"/>
              <a:t>يمكن أن نرجع لأحد المَراجِع العِلمية التي قامت بتعريفها، </a:t>
            </a:r>
            <a:r>
              <a:rPr lang="ar-EG" u="sng" dirty="0"/>
              <a:t>مع توثيق هذا المَرجِع على النحو التالي</a:t>
            </a:r>
            <a:r>
              <a:rPr lang="en-US" u="sng" dirty="0"/>
              <a:t>:</a:t>
            </a:r>
            <a:endParaRPr lang="ar-EG" u="sng" dirty="0"/>
          </a:p>
          <a:p>
            <a:pPr algn="just" rtl="1"/>
            <a:r>
              <a:rPr lang="ar-EG" dirty="0">
                <a:effectLst>
                  <a:outerShdw blurRad="38100" dist="38100" dir="2700000" algn="tl">
                    <a:srgbClr val="000000">
                      <a:alpha val="43137"/>
                    </a:srgbClr>
                  </a:outerShdw>
                </a:effectLst>
                <a:latin typeface="Aptos" panose="020B0004020202020204" pitchFamily="34" charset="0"/>
                <a:ea typeface="Aptos" panose="020B0004020202020204" pitchFamily="34" charset="0"/>
              </a:rPr>
              <a:t>"الدوافع هي حالة من "القلق الداخلي" أو الرغبة" عند الكائن الحيّ للقيام بسلوك ما لإشباع أو تحقيق رغباته أو احتياجاته"*.</a:t>
            </a:r>
          </a:p>
          <a:p>
            <a:pPr algn="just" rtl="1"/>
            <a:r>
              <a:rPr lang="ar-EG" sz="1600" dirty="0"/>
              <a:t>*منقول من المرجع التالي:</a:t>
            </a:r>
          </a:p>
          <a:p>
            <a:pPr algn="just" rtl="1"/>
            <a:r>
              <a:rPr lang="ar-EG" sz="1600" dirty="0"/>
              <a:t>الكامل، ف. (2023). </a:t>
            </a:r>
            <a:r>
              <a:rPr lang="ar-EG" sz="1600" i="1" dirty="0"/>
              <a:t>تأثير وسائل الإعلام والتواصل الاجتماعي: الأسس النفسية والاجتماعية والنظريات العلمية</a:t>
            </a:r>
            <a:r>
              <a:rPr lang="ar-EG" sz="1600" dirty="0"/>
              <a:t>. ط 1. القاهرة: الدار المصرية اللبنانية، ص.45.</a:t>
            </a:r>
            <a:endParaRPr lang="en-US" sz="1600" dirty="0"/>
          </a:p>
        </p:txBody>
      </p:sp>
      <p:pic>
        <p:nvPicPr>
          <p:cNvPr id="12" name="Picture 11" descr="A black and white sign with a thought bubble&#10;&#10;AI-generated content may be incorrect.">
            <a:extLst>
              <a:ext uri="{FF2B5EF4-FFF2-40B4-BE49-F238E27FC236}">
                <a16:creationId xmlns:a16="http://schemas.microsoft.com/office/drawing/2014/main" id="{D7FE6D69-CF51-1E1F-EF1E-1AE71B51A3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6227" y="2224020"/>
            <a:ext cx="1930856" cy="1930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DA360572-C44E-69D2-A3BB-13E7246662A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sp>
        <p:nvSpPr>
          <p:cNvPr id="2" name="TextBox 1">
            <a:extLst>
              <a:ext uri="{FF2B5EF4-FFF2-40B4-BE49-F238E27FC236}">
                <a16:creationId xmlns:a16="http://schemas.microsoft.com/office/drawing/2014/main" id="{3E6FAAE3-5FCE-E232-C73A-E6AF672E035E}"/>
              </a:ext>
            </a:extLst>
          </p:cNvPr>
          <p:cNvSpPr txBox="1"/>
          <p:nvPr/>
        </p:nvSpPr>
        <p:spPr>
          <a:xfrm>
            <a:off x="1901655" y="1877105"/>
            <a:ext cx="930703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أنواع تعريف المفاهيم في البحث العِلمي:</a:t>
            </a:r>
            <a:endParaRPr lang="en-US" sz="28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8854612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9"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5F55A-9CD6-5292-3959-6B599976477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4C2EE97-365F-4A48-3797-0AB50454489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E26228F-4FD4-0931-CBC2-4027F0859FBC}"/>
              </a:ext>
            </a:extLst>
          </p:cNvPr>
          <p:cNvSpPr txBox="1"/>
          <p:nvPr/>
        </p:nvSpPr>
        <p:spPr>
          <a:xfrm>
            <a:off x="3283246" y="1786363"/>
            <a:ext cx="7955204" cy="369332"/>
          </a:xfrm>
          <a:prstGeom prst="rect">
            <a:avLst/>
          </a:prstGeom>
          <a:noFill/>
        </p:spPr>
        <p:txBody>
          <a:bodyPr wrap="square" rtlCol="0">
            <a:spAutoFit/>
          </a:bodyPr>
          <a:lstStyle/>
          <a:p>
            <a:pPr algn="r" rtl="1"/>
            <a:r>
              <a:rPr lang="ar-EG" b="1" dirty="0">
                <a:effectLst>
                  <a:outerShdw blurRad="38100" dist="38100" dir="2700000" algn="tl">
                    <a:srgbClr val="000000">
                      <a:alpha val="43137"/>
                    </a:srgbClr>
                  </a:outerShdw>
                </a:effectLst>
              </a:rPr>
              <a:t>(2)</a:t>
            </a:r>
            <a:r>
              <a:rPr lang="en-US" b="1" dirty="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التعريف الإجرائي (</a:t>
            </a:r>
            <a:r>
              <a:rPr lang="en-US" b="1" dirty="0">
                <a:effectLst>
                  <a:outerShdw blurRad="38100" dist="38100" dir="2700000" algn="tl">
                    <a:srgbClr val="000000">
                      <a:alpha val="43137"/>
                    </a:srgbClr>
                  </a:outerShdw>
                </a:effectLst>
              </a:rPr>
              <a:t>Operational Definition</a:t>
            </a:r>
            <a:r>
              <a:rPr lang="ar-SA" b="1" dirty="0">
                <a:effectLst>
                  <a:outerShdw blurRad="38100" dist="38100" dir="2700000" algn="tl">
                    <a:srgbClr val="000000">
                      <a:alpha val="43137"/>
                    </a:srgbClr>
                  </a:outerShdw>
                </a:effectLst>
              </a:rPr>
              <a:t>)</a:t>
            </a:r>
            <a:r>
              <a:rPr lang="ar-EG" b="1" dirty="0">
                <a:effectLst>
                  <a:outerShdw blurRad="38100" dist="38100" dir="2700000" algn="tl">
                    <a:srgbClr val="000000">
                      <a:alpha val="43137"/>
                    </a:srgbClr>
                  </a:outerShdw>
                </a:effectLst>
              </a:rPr>
              <a:t>:</a:t>
            </a:r>
          </a:p>
        </p:txBody>
      </p:sp>
      <p:pic>
        <p:nvPicPr>
          <p:cNvPr id="8" name="Picture 7" descr="A sign with text and a magnifying glass&#10;&#10;AI-generated content may be incorrect.">
            <a:extLst>
              <a:ext uri="{FF2B5EF4-FFF2-40B4-BE49-F238E27FC236}">
                <a16:creationId xmlns:a16="http://schemas.microsoft.com/office/drawing/2014/main" id="{85325DB5-2504-962B-7AB9-D547930333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1616" y="2546196"/>
            <a:ext cx="2170689" cy="21706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0CEACA50-4AA6-4BC9-8C93-B7E3E5CF521C}"/>
              </a:ext>
            </a:extLst>
          </p:cNvPr>
          <p:cNvSpPr txBox="1"/>
          <p:nvPr/>
        </p:nvSpPr>
        <p:spPr>
          <a:xfrm>
            <a:off x="3571683" y="2246635"/>
            <a:ext cx="7783370"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هو التعريف الذي يضعه الباحث بنفسه، ليُوضح </a:t>
            </a:r>
            <a:r>
              <a:rPr lang="ar-EG" b="1" dirty="0"/>
              <a:t>كيف سيتم قياس المفهوم</a:t>
            </a:r>
            <a:r>
              <a:rPr lang="ar-EG" dirty="0"/>
              <a:t> داخل دراسته تحديدًا.</a:t>
            </a:r>
          </a:p>
          <a:p>
            <a:pPr marL="285750" indent="-285750" algn="just" rtl="1">
              <a:buFont typeface="Arial" panose="020B0604020202020204" pitchFamily="34" charset="0"/>
              <a:buChar char="•"/>
            </a:pPr>
            <a:r>
              <a:rPr lang="ar-EG" dirty="0"/>
              <a:t>✳️ </a:t>
            </a:r>
            <a:r>
              <a:rPr lang="ar-EG" b="1" dirty="0"/>
              <a:t>يُصاغ بأسلوب الباحث، وفقًا لأهداف دراسته، كي يعكس الطريقة التي سيتعامل بها مع المفهوم على المُستوى العملي.</a:t>
            </a:r>
          </a:p>
          <a:p>
            <a:pPr marL="285750" indent="-285750" algn="just" rtl="1">
              <a:buFont typeface="Arial" panose="020B0604020202020204" pitchFamily="34" charset="0"/>
              <a:buChar char="•"/>
            </a:pPr>
            <a:r>
              <a:rPr lang="ar-EG" dirty="0"/>
              <a:t>✳️ أي أنه </a:t>
            </a:r>
            <a:r>
              <a:rPr lang="ar-EG" b="1" dirty="0"/>
              <a:t>يُستخدم لربط المفهوم المُجرد بأداة أو أسلوب قياس كمي أو وصفي.</a:t>
            </a:r>
            <a:endParaRPr lang="ar-EG" dirty="0"/>
          </a:p>
        </p:txBody>
      </p:sp>
      <p:sp>
        <p:nvSpPr>
          <p:cNvPr id="9" name="TextBox 8">
            <a:extLst>
              <a:ext uri="{FF2B5EF4-FFF2-40B4-BE49-F238E27FC236}">
                <a16:creationId xmlns:a16="http://schemas.microsoft.com/office/drawing/2014/main" id="{6DAA49BF-3383-2DE3-2C37-A6B2F850979F}"/>
              </a:ext>
            </a:extLst>
          </p:cNvPr>
          <p:cNvSpPr txBox="1"/>
          <p:nvPr/>
        </p:nvSpPr>
        <p:spPr>
          <a:xfrm>
            <a:off x="3325180" y="3583357"/>
            <a:ext cx="7955204" cy="1415772"/>
          </a:xfrm>
          <a:prstGeom prst="rect">
            <a:avLst/>
          </a:prstGeom>
          <a:noFill/>
        </p:spPr>
        <p:txBody>
          <a:bodyPr wrap="square" rtlCol="0">
            <a:spAutoFit/>
          </a:bodyPr>
          <a:lstStyle/>
          <a:p>
            <a:pPr algn="just" rtl="1"/>
            <a:r>
              <a:rPr lang="en-US" dirty="0"/>
              <a:t>🧠 </a:t>
            </a:r>
            <a:r>
              <a:rPr lang="ar-SA" i="1" dirty="0"/>
              <a:t>مثال</a:t>
            </a:r>
            <a:r>
              <a:rPr lang="en-US" i="1" dirty="0"/>
              <a:t>:</a:t>
            </a:r>
            <a:r>
              <a:rPr lang="ar-EG" i="1" dirty="0"/>
              <a:t> </a:t>
            </a:r>
            <a:r>
              <a:rPr lang="ar-EG" dirty="0">
                <a:effectLst>
                  <a:outerShdw blurRad="38100" dist="38100" dir="2700000" algn="tl">
                    <a:srgbClr val="000000">
                      <a:alpha val="43137"/>
                    </a:srgbClr>
                  </a:outerShdw>
                </a:effectLst>
              </a:rPr>
              <a:t>"الدوافع" </a:t>
            </a:r>
            <a:r>
              <a:rPr lang="ar-EG" dirty="0"/>
              <a:t>قد يتم قياسها من خلال مجموعة من البنود في استبيان مُغلق، تشمل دوافع ترفيهية، تعليمية، اجتماعية، ودوافع للهروب من الواقع، ويتم تقييمها بمقياس </a:t>
            </a:r>
            <a:r>
              <a:rPr lang="ar-EG" dirty="0" err="1"/>
              <a:t>ليكرت</a:t>
            </a:r>
            <a:r>
              <a:rPr lang="ar-EG" dirty="0"/>
              <a:t> خماسي."</a:t>
            </a:r>
          </a:p>
          <a:p>
            <a:pPr algn="just" rtl="1"/>
            <a:endParaRPr lang="ar-EG" sz="1400" dirty="0"/>
          </a:p>
          <a:p>
            <a:pPr algn="just" rtl="1"/>
            <a:r>
              <a:rPr lang="ar-EG" dirty="0"/>
              <a:t>أو </a:t>
            </a:r>
            <a:r>
              <a:rPr lang="en-US"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كثافة مُشاهدة المُحتوى التوعوي" </a:t>
            </a:r>
            <a:r>
              <a:rPr lang="ar-EG" dirty="0"/>
              <a:t>قد</a:t>
            </a:r>
            <a:r>
              <a:rPr lang="ar-EG" dirty="0">
                <a:effectLst>
                  <a:outerShdw blurRad="38100" dist="38100" dir="2700000" algn="tl">
                    <a:srgbClr val="000000">
                      <a:alpha val="43137"/>
                    </a:srgbClr>
                  </a:outerShdw>
                </a:effectLst>
              </a:rPr>
              <a:t> </a:t>
            </a:r>
            <a:r>
              <a:rPr lang="ar-SA" dirty="0"/>
              <a:t>تُقاس من خلال</a:t>
            </a:r>
            <a:r>
              <a:rPr lang="en-US" dirty="0"/>
              <a:t>:</a:t>
            </a:r>
            <a:r>
              <a:rPr lang="ar-EG" dirty="0"/>
              <a:t> </a:t>
            </a:r>
            <a:r>
              <a:rPr lang="en-US" dirty="0"/>
              <a:t>"</a:t>
            </a:r>
            <a:r>
              <a:rPr lang="ar-SA" dirty="0">
                <a:effectLst>
                  <a:outerShdw blurRad="38100" dist="38100" dir="2700000" algn="tl">
                    <a:srgbClr val="000000">
                      <a:alpha val="43137"/>
                    </a:srgbClr>
                  </a:outerShdw>
                </a:effectLst>
              </a:rPr>
              <a:t>عدد مرات مُشاهدة المُحتوى التوعوي خلال الأسبوع على منصات محددة مثل فيسبوك ويوتيوب وتيك توك، كما ي</a:t>
            </a: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عبّر عنها المبحوث في استبيان م</a:t>
            </a: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غلق</a:t>
            </a:r>
            <a:r>
              <a:rPr lang="en-US" dirty="0">
                <a:effectLst>
                  <a:outerShdw blurRad="38100" dist="38100" dir="2700000" algn="tl">
                    <a:srgbClr val="000000">
                      <a:alpha val="43137"/>
                    </a:srgbClr>
                  </a:outerShdw>
                </a:effectLst>
              </a:rPr>
              <a:t>."</a:t>
            </a:r>
          </a:p>
        </p:txBody>
      </p:sp>
      <p:sp>
        <p:nvSpPr>
          <p:cNvPr id="10" name="TextBox 9">
            <a:extLst>
              <a:ext uri="{FF2B5EF4-FFF2-40B4-BE49-F238E27FC236}">
                <a16:creationId xmlns:a16="http://schemas.microsoft.com/office/drawing/2014/main" id="{43F06526-262F-4E69-A040-2F3A8395D8BC}"/>
              </a:ext>
            </a:extLst>
          </p:cNvPr>
          <p:cNvSpPr txBox="1"/>
          <p:nvPr/>
        </p:nvSpPr>
        <p:spPr>
          <a:xfrm>
            <a:off x="3325180" y="5108530"/>
            <a:ext cx="7955204" cy="923330"/>
          </a:xfrm>
          <a:prstGeom prst="rect">
            <a:avLst/>
          </a:prstGeom>
          <a:noFill/>
        </p:spPr>
        <p:txBody>
          <a:bodyPr wrap="square" rtlCol="0">
            <a:spAutoFit/>
          </a:bodyPr>
          <a:lstStyle/>
          <a:p>
            <a:pPr algn="just" rtl="1"/>
            <a:r>
              <a:rPr lang="ar-EG" dirty="0"/>
              <a:t>✳️ </a:t>
            </a:r>
            <a:r>
              <a:rPr lang="ar-EG" b="1" dirty="0"/>
              <a:t>الخُلاصة:</a:t>
            </a:r>
            <a:endParaRPr lang="ar-EG" dirty="0"/>
          </a:p>
          <a:p>
            <a:pPr marL="285750" indent="-285750" algn="just" rtl="1">
              <a:buFont typeface="Arial" panose="020B0604020202020204" pitchFamily="34" charset="0"/>
              <a:buChar char="•"/>
            </a:pPr>
            <a:r>
              <a:rPr lang="ar-EG" dirty="0"/>
              <a:t>التعريف المفاهيمي = يشرح المعنى.</a:t>
            </a:r>
          </a:p>
          <a:p>
            <a:pPr marL="285750" indent="-285750" algn="just" rtl="1">
              <a:buFont typeface="Arial" panose="020B0604020202020204" pitchFamily="34" charset="0"/>
              <a:buChar char="•"/>
            </a:pPr>
            <a:r>
              <a:rPr lang="ar-EG" dirty="0"/>
              <a:t>التعريف الإجرائي = يحدد كيف نقيسه فعليًا.</a:t>
            </a:r>
          </a:p>
        </p:txBody>
      </p:sp>
      <p:sp>
        <p:nvSpPr>
          <p:cNvPr id="2" name="TextBox 1">
            <a:extLst>
              <a:ext uri="{FF2B5EF4-FFF2-40B4-BE49-F238E27FC236}">
                <a16:creationId xmlns:a16="http://schemas.microsoft.com/office/drawing/2014/main" id="{C98FA8E8-6C15-7E2C-56D0-C367B0B05A5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spTree>
    <p:extLst>
      <p:ext uri="{BB962C8B-B14F-4D97-AF65-F5344CB8AC3E}">
        <p14:creationId xmlns:p14="http://schemas.microsoft.com/office/powerpoint/2010/main" val="386356420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FA1E6-9CFE-8206-D5AD-48C3E8E9AB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8DC82CF-7250-33CE-F249-18D01E1C349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EFFC2CD-A9EF-6E94-D3B6-775700CC6718}"/>
              </a:ext>
            </a:extLst>
          </p:cNvPr>
          <p:cNvSpPr txBox="1"/>
          <p:nvPr/>
        </p:nvSpPr>
        <p:spPr>
          <a:xfrm>
            <a:off x="3442808" y="3066952"/>
            <a:ext cx="7985888"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رغم أن الفروض العِلمية غالبًا ما تُصاغ باستخدام مفاهيم مُجردة أو نظرية (</a:t>
            </a:r>
            <a:r>
              <a:rPr lang="en-US" dirty="0"/>
              <a:t>Conceptual Variables</a:t>
            </a:r>
            <a:r>
              <a:rPr lang="ar-EG" dirty="0"/>
              <a:t>) مثل "الثقة بالمنصة" أو "الوعيّ الرقمي"، فإن اختبارها ميدانيًا يتطلب </a:t>
            </a:r>
            <a:r>
              <a:rPr lang="ar-EG" b="1" dirty="0"/>
              <a:t>تحويلها إلى مُتغيرات قابلة للقياس الكمي (</a:t>
            </a:r>
            <a:r>
              <a:rPr lang="en-US" b="1" dirty="0"/>
              <a:t>Metric Variables</a:t>
            </a:r>
            <a:r>
              <a:rPr lang="ar-EG" b="1" dirty="0"/>
              <a:t>).</a:t>
            </a:r>
            <a:endParaRPr lang="ar-EG" dirty="0"/>
          </a:p>
        </p:txBody>
      </p:sp>
      <p:sp>
        <p:nvSpPr>
          <p:cNvPr id="13" name="TextBox 12">
            <a:extLst>
              <a:ext uri="{FF2B5EF4-FFF2-40B4-BE49-F238E27FC236}">
                <a16:creationId xmlns:a16="http://schemas.microsoft.com/office/drawing/2014/main" id="{53C8A9B4-72C5-CBA8-4E7F-3AD11EE8D2A1}"/>
              </a:ext>
            </a:extLst>
          </p:cNvPr>
          <p:cNvSpPr txBox="1"/>
          <p:nvPr/>
        </p:nvSpPr>
        <p:spPr>
          <a:xfrm>
            <a:off x="3970583" y="4083563"/>
            <a:ext cx="7507388" cy="677108"/>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مثال</a:t>
            </a:r>
            <a:r>
              <a:rPr lang="en-US" sz="2000" dirty="0">
                <a:solidFill>
                  <a:srgbClr val="0070C0"/>
                </a:solidFill>
              </a:rPr>
              <a:t>:</a:t>
            </a:r>
            <a:r>
              <a:rPr lang="ar-EG" sz="2000" dirty="0">
                <a:solidFill>
                  <a:srgbClr val="0070C0"/>
                </a:solidFill>
              </a:rPr>
              <a:t> </a:t>
            </a:r>
            <a:r>
              <a:rPr lang="ar-EG" dirty="0"/>
              <a:t>يمكن تحويل مفهوم "مُستوى التعليم" إلى "السنوات الدراسية المكتملة"، أو "أعلى مرحلة تعليمية حصل عليها المبحوث".</a:t>
            </a:r>
          </a:p>
        </p:txBody>
      </p:sp>
      <p:sp>
        <p:nvSpPr>
          <p:cNvPr id="14" name="TextBox 13">
            <a:extLst>
              <a:ext uri="{FF2B5EF4-FFF2-40B4-BE49-F238E27FC236}">
                <a16:creationId xmlns:a16="http://schemas.microsoft.com/office/drawing/2014/main" id="{40A0171D-C297-B945-5887-10427C425880}"/>
              </a:ext>
            </a:extLst>
          </p:cNvPr>
          <p:cNvSpPr txBox="1"/>
          <p:nvPr/>
        </p:nvSpPr>
        <p:spPr>
          <a:xfrm>
            <a:off x="3233125" y="5009213"/>
            <a:ext cx="8114944" cy="369332"/>
          </a:xfrm>
          <a:prstGeom prst="rect">
            <a:avLst/>
          </a:prstGeom>
          <a:noFill/>
        </p:spPr>
        <p:txBody>
          <a:bodyPr wrap="square" rtlCol="0">
            <a:spAutoFit/>
          </a:bodyPr>
          <a:lstStyle/>
          <a:p>
            <a:pPr algn="just" rtl="1"/>
            <a:r>
              <a:rPr lang="ar-EG" dirty="0"/>
              <a:t>وبالتطبيق على المثال السابق بشأن كثافة مُشاهدة الطالب للمُحتوى التوعوي،</a:t>
            </a:r>
            <a:r>
              <a:rPr lang="ar-EG" u="sng" dirty="0"/>
              <a:t> يُمكن القياس كما يلي:</a:t>
            </a:r>
          </a:p>
        </p:txBody>
      </p:sp>
      <p:pic>
        <p:nvPicPr>
          <p:cNvPr id="16" name="Picture 15" descr="A cartoon of a person thinking&#10;&#10;AI-generated content may be incorrect.">
            <a:extLst>
              <a:ext uri="{FF2B5EF4-FFF2-40B4-BE49-F238E27FC236}">
                <a16:creationId xmlns:a16="http://schemas.microsoft.com/office/drawing/2014/main" id="{B48CD071-F763-729D-FA17-CB280EA564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5745" y="2919488"/>
            <a:ext cx="2427162" cy="2427162"/>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FB8CDBAE-8864-6DCE-679B-AA32D7D67E0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2" name="TextBox 1">
            <a:extLst>
              <a:ext uri="{FF2B5EF4-FFF2-40B4-BE49-F238E27FC236}">
                <a16:creationId xmlns:a16="http://schemas.microsoft.com/office/drawing/2014/main" id="{F7585EF4-C5C6-0332-4AF8-4EF068624E38}"/>
              </a:ext>
            </a:extLst>
          </p:cNvPr>
          <p:cNvSpPr txBox="1"/>
          <p:nvPr/>
        </p:nvSpPr>
        <p:spPr>
          <a:xfrm>
            <a:off x="5351388" y="2229058"/>
            <a:ext cx="5899335"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كيف يتم تحويل المفاهيم إلى</a:t>
            </a:r>
            <a:r>
              <a:rPr lang="ar-SA" sz="2400" b="1" dirty="0">
                <a:solidFill>
                  <a:srgbClr val="0070C0"/>
                </a:solidFill>
                <a:effectLst>
                  <a:outerShdw blurRad="38100" dist="38100" dir="2700000" algn="tl">
                    <a:srgbClr val="000000">
                      <a:alpha val="43137"/>
                    </a:srgbClr>
                  </a:outerShdw>
                </a:effectLst>
              </a:rPr>
              <a:t> 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تغيرات</a:t>
            </a:r>
            <a:r>
              <a:rPr lang="ar-EG" sz="2400" b="1" dirty="0">
                <a:solidFill>
                  <a:srgbClr val="0070C0"/>
                </a:solidFill>
                <a:effectLst>
                  <a:outerShdw blurRad="38100" dist="38100" dir="2700000" algn="tl">
                    <a:srgbClr val="000000">
                      <a:alpha val="43137"/>
                    </a:srgbClr>
                  </a:outerShdw>
                </a:effectLst>
              </a:rPr>
              <a:t> قابلة للقياس؟</a:t>
            </a:r>
            <a:endParaRPr lang="en-US" sz="24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7638974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anim calcmode="lin" valueType="num">
                                      <p:cBhvr>
                                        <p:cTn id="28" dur="1000" fill="hold"/>
                                        <p:tgtEl>
                                          <p:spTgt spid="16"/>
                                        </p:tgtEl>
                                        <p:attrNameLst>
                                          <p:attrName>ppt_x</p:attrName>
                                        </p:attrNameLst>
                                      </p:cBhvr>
                                      <p:tavLst>
                                        <p:tav tm="0">
                                          <p:val>
                                            <p:strVal val="#ppt_x"/>
                                          </p:val>
                                        </p:tav>
                                        <p:tav tm="100000">
                                          <p:val>
                                            <p:strVal val="#ppt_x"/>
                                          </p:val>
                                        </p:tav>
                                      </p:tavLst>
                                    </p:anim>
                                    <p:anim calcmode="lin" valueType="num">
                                      <p:cBhvr>
                                        <p:cTn id="2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4"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003DD-AC61-CFE5-4E7B-AD485A0C1C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58DE863-B57F-5670-95D0-210E26A05D3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45FC387-2E8C-64D2-8F31-F88F349D08A6}"/>
              </a:ext>
            </a:extLst>
          </p:cNvPr>
          <p:cNvSpPr txBox="1"/>
          <p:nvPr/>
        </p:nvSpPr>
        <p:spPr>
          <a:xfrm>
            <a:off x="3608739" y="2360219"/>
            <a:ext cx="7819957" cy="1200329"/>
          </a:xfrm>
          <a:prstGeom prst="rect">
            <a:avLst/>
          </a:prstGeom>
          <a:noFill/>
        </p:spPr>
        <p:txBody>
          <a:bodyPr wrap="square" rtlCol="0">
            <a:spAutoFit/>
          </a:bodyPr>
          <a:lstStyle/>
          <a:p>
            <a:pPr algn="just" rtl="1"/>
            <a:r>
              <a:rPr lang="en-US" b="1" dirty="0"/>
              <a:t> </a:t>
            </a:r>
            <a:r>
              <a:rPr lang="ar-EG" b="1" dirty="0"/>
              <a:t>المفهوم المجرد: كثافة مُشاهدة المُحتوى التوعوي:</a:t>
            </a:r>
          </a:p>
          <a:p>
            <a:pPr algn="just" rtl="1"/>
            <a:r>
              <a:rPr lang="ar-EG" dirty="0"/>
              <a:t>هو مفهوم يشير إلى مدى تعرّض الفرد لمُحتوى إعلامي يهدف إلى التوعية (مثل: التوعية الصحية، البيئية، الحقوقية، أو السلوكية) على المنصات الرقمية أو التلفزيونية أو غيرها.</a:t>
            </a:r>
          </a:p>
          <a:p>
            <a:pPr algn="just" rtl="1"/>
            <a:r>
              <a:rPr lang="ar-EG" dirty="0"/>
              <a:t>لكن هذا المفهوم لا يمكن قياسه مباشرة لأنه </a:t>
            </a:r>
            <a:r>
              <a:rPr lang="ar-EG" b="1" dirty="0"/>
              <a:t>مجرّد (</a:t>
            </a:r>
            <a:r>
              <a:rPr lang="en-US" b="1" dirty="0"/>
              <a:t>Abstract</a:t>
            </a:r>
            <a:r>
              <a:rPr lang="ar-EG" b="1" dirty="0"/>
              <a:t>).</a:t>
            </a:r>
            <a:endParaRPr lang="en-US" dirty="0"/>
          </a:p>
        </p:txBody>
      </p:sp>
      <p:sp>
        <p:nvSpPr>
          <p:cNvPr id="14" name="TextBox 13">
            <a:extLst>
              <a:ext uri="{FF2B5EF4-FFF2-40B4-BE49-F238E27FC236}">
                <a16:creationId xmlns:a16="http://schemas.microsoft.com/office/drawing/2014/main" id="{EBFC7693-F36B-29C6-D31E-20D0D7243C2F}"/>
              </a:ext>
            </a:extLst>
          </p:cNvPr>
          <p:cNvSpPr txBox="1"/>
          <p:nvPr/>
        </p:nvSpPr>
        <p:spPr>
          <a:xfrm>
            <a:off x="4737697" y="3941382"/>
            <a:ext cx="6610372" cy="369332"/>
          </a:xfrm>
          <a:prstGeom prst="rect">
            <a:avLst/>
          </a:prstGeom>
          <a:noFill/>
        </p:spPr>
        <p:txBody>
          <a:bodyPr wrap="square" rtlCol="0">
            <a:spAutoFit/>
          </a:bodyPr>
          <a:lstStyle/>
          <a:p>
            <a:pPr algn="just" rtl="1"/>
            <a:r>
              <a:rPr lang="ar-EG" b="1" dirty="0">
                <a:solidFill>
                  <a:srgbClr val="0070C0"/>
                </a:solidFill>
              </a:rPr>
              <a:t>كيف نحوله إلى مُتغير قابل للقياس (مُتغير قياسي </a:t>
            </a:r>
            <a:r>
              <a:rPr lang="en-US" b="1" dirty="0">
                <a:solidFill>
                  <a:srgbClr val="0070C0"/>
                </a:solidFill>
              </a:rPr>
              <a:t>Metric Variable</a:t>
            </a:r>
            <a:r>
              <a:rPr lang="ar-EG" b="1" dirty="0">
                <a:solidFill>
                  <a:srgbClr val="0070C0"/>
                </a:solidFill>
              </a:rPr>
              <a:t>)</a:t>
            </a:r>
            <a:r>
              <a:rPr lang="en-US" b="1" dirty="0">
                <a:solidFill>
                  <a:srgbClr val="0070C0"/>
                </a:solidFill>
              </a:rPr>
              <a:t>؟</a:t>
            </a:r>
            <a:endParaRPr lang="ar-EG" b="1" dirty="0">
              <a:solidFill>
                <a:srgbClr val="0070C0"/>
              </a:solidFill>
            </a:endParaRPr>
          </a:p>
        </p:txBody>
      </p:sp>
      <p:sp>
        <p:nvSpPr>
          <p:cNvPr id="4" name="TextBox 3">
            <a:extLst>
              <a:ext uri="{FF2B5EF4-FFF2-40B4-BE49-F238E27FC236}">
                <a16:creationId xmlns:a16="http://schemas.microsoft.com/office/drawing/2014/main" id="{244DA0BA-D010-5C45-5815-03B37F94FD1A}"/>
              </a:ext>
            </a:extLst>
          </p:cNvPr>
          <p:cNvSpPr txBox="1"/>
          <p:nvPr/>
        </p:nvSpPr>
        <p:spPr>
          <a:xfrm>
            <a:off x="3282400" y="4360813"/>
            <a:ext cx="8065669"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نستطيع تحويل المفهوم إلى مُتغيرات كمية ملموسة يمكن جمع بيانات حولها، بعدة طرق.</a:t>
            </a:r>
          </a:p>
          <a:p>
            <a:pPr marL="285750" lvl="0" indent="-285750" algn="just" rtl="1">
              <a:buFont typeface="Arial" panose="020B0604020202020204" pitchFamily="34" charset="0"/>
              <a:buChar char="•"/>
            </a:pPr>
            <a:r>
              <a:rPr lang="ar-SA" dirty="0"/>
              <a:t>من الأفضل </a:t>
            </a:r>
            <a:r>
              <a:rPr lang="ar-SA" b="1" dirty="0"/>
              <a:t>دمج أكثر من طريقة</a:t>
            </a:r>
            <a:r>
              <a:rPr lang="ar-SA" dirty="0"/>
              <a:t> للحصول على نتائج دقيقة وشاملة</a:t>
            </a:r>
            <a:r>
              <a:rPr lang="en-US" dirty="0"/>
              <a:t>.</a:t>
            </a:r>
          </a:p>
          <a:p>
            <a:pPr marL="285750" lvl="0" indent="-285750" algn="just" rtl="1">
              <a:buFont typeface="Arial" panose="020B0604020202020204" pitchFamily="34" charset="0"/>
              <a:buChar char="•"/>
            </a:pPr>
            <a:r>
              <a:rPr lang="ar-SA" dirty="0"/>
              <a:t>يجب التأكد من أن المُتغير النهائي </a:t>
            </a:r>
            <a:r>
              <a:rPr lang="ar-SA" b="1" dirty="0"/>
              <a:t>واضح، قابل للقياس، ومفهوم للمبحوثين</a:t>
            </a:r>
            <a:r>
              <a:rPr lang="en-US" dirty="0"/>
              <a:t>.</a:t>
            </a:r>
          </a:p>
        </p:txBody>
      </p:sp>
      <p:pic>
        <p:nvPicPr>
          <p:cNvPr id="7" name="Picture 6" descr="A black arrow pointing to the right&#10;&#10;AI-generated content may be incorrect.">
            <a:extLst>
              <a:ext uri="{FF2B5EF4-FFF2-40B4-BE49-F238E27FC236}">
                <a16:creationId xmlns:a16="http://schemas.microsoft.com/office/drawing/2014/main" id="{49FDB94A-97BE-615A-9119-5524E3512D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592564"/>
            <a:ext cx="2506929" cy="25069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DD3520AE-8046-9853-A3D6-B902057165F4}"/>
              </a:ext>
            </a:extLst>
          </p:cNvPr>
          <p:cNvSpPr txBox="1"/>
          <p:nvPr/>
        </p:nvSpPr>
        <p:spPr>
          <a:xfrm>
            <a:off x="6673263" y="5577663"/>
            <a:ext cx="3599930" cy="369332"/>
          </a:xfrm>
          <a:prstGeom prst="rect">
            <a:avLst/>
          </a:prstGeom>
          <a:noFill/>
        </p:spPr>
        <p:txBody>
          <a:bodyPr wrap="square" rtlCol="0">
            <a:spAutoFit/>
          </a:bodyPr>
          <a:lstStyle/>
          <a:p>
            <a:pPr algn="just" rtl="1"/>
            <a:r>
              <a:rPr lang="ar-EG" u="sng" dirty="0"/>
              <a:t>ومن أمثلة هذه الطرق ما يلي:</a:t>
            </a:r>
            <a:endParaRPr lang="en-US" u="sng" dirty="0"/>
          </a:p>
        </p:txBody>
      </p:sp>
      <p:sp>
        <p:nvSpPr>
          <p:cNvPr id="8" name="TextBox 7">
            <a:extLst>
              <a:ext uri="{FF2B5EF4-FFF2-40B4-BE49-F238E27FC236}">
                <a16:creationId xmlns:a16="http://schemas.microsoft.com/office/drawing/2014/main" id="{7F9E3F0F-6EDA-5D58-0BE4-7D94EF4B5A9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98282783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4"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28189-B170-5BAB-4D65-6BBB74AEAFE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816DDE3-BFDA-8130-BB72-81967BE7DCD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3A6BBE27-FA58-394D-41A7-87C71759F2D5}"/>
              </a:ext>
            </a:extLst>
          </p:cNvPr>
          <p:cNvSpPr txBox="1"/>
          <p:nvPr/>
        </p:nvSpPr>
        <p:spPr>
          <a:xfrm>
            <a:off x="3363027" y="2377861"/>
            <a:ext cx="8065669" cy="369332"/>
          </a:xfrm>
          <a:prstGeom prst="rect">
            <a:avLst/>
          </a:prstGeom>
          <a:noFill/>
        </p:spPr>
        <p:txBody>
          <a:bodyPr wrap="square" rtlCol="0">
            <a:spAutoFit/>
          </a:bodyPr>
          <a:lstStyle/>
          <a:p>
            <a:pPr algn="just" rtl="1"/>
            <a:r>
              <a:rPr lang="ar-EG" b="1" dirty="0"/>
              <a:t>1. قياس الزمن: </a:t>
            </a:r>
            <a:r>
              <a:rPr lang="ar-EG" dirty="0"/>
              <a:t>مثل "عدد الساعات الأسبوعية التي يقضيها الفرد في مُشاهدة المُحتوى التوعوي".</a:t>
            </a:r>
            <a:endParaRPr lang="en-US" dirty="0"/>
          </a:p>
        </p:txBody>
      </p:sp>
      <p:sp>
        <p:nvSpPr>
          <p:cNvPr id="4" name="TextBox 3">
            <a:extLst>
              <a:ext uri="{FF2B5EF4-FFF2-40B4-BE49-F238E27FC236}">
                <a16:creationId xmlns:a16="http://schemas.microsoft.com/office/drawing/2014/main" id="{1C3A0655-B660-06A4-2FC8-AE44718C1FFC}"/>
              </a:ext>
            </a:extLst>
          </p:cNvPr>
          <p:cNvSpPr txBox="1"/>
          <p:nvPr/>
        </p:nvSpPr>
        <p:spPr>
          <a:xfrm>
            <a:off x="7705433" y="4195552"/>
            <a:ext cx="3621696" cy="1477328"/>
          </a:xfrm>
          <a:prstGeom prst="rect">
            <a:avLst/>
          </a:prstGeom>
          <a:noFill/>
        </p:spPr>
        <p:txBody>
          <a:bodyPr wrap="square" rtlCol="0">
            <a:spAutoFit/>
          </a:bodyPr>
          <a:lstStyle/>
          <a:p>
            <a:pPr algn="just" rtl="1"/>
            <a:r>
              <a:rPr lang="en-US" dirty="0"/>
              <a:t>🧾 </a:t>
            </a:r>
            <a:r>
              <a:rPr lang="ar-EG" u="sng" dirty="0"/>
              <a:t>بدائل </a:t>
            </a:r>
            <a:r>
              <a:rPr lang="ar-SA" u="sng" dirty="0"/>
              <a:t>الإجاب</a:t>
            </a:r>
            <a:r>
              <a:rPr lang="ar-EG" u="sng" dirty="0"/>
              <a:t>ة</a:t>
            </a:r>
            <a:r>
              <a:rPr lang="en-US" u="sng" dirty="0"/>
              <a:t>:</a:t>
            </a:r>
          </a:p>
          <a:p>
            <a:pPr marL="285750" lvl="0" indent="-285750" algn="just" rtl="1">
              <a:buFont typeface="Arial" panose="020B0604020202020204" pitchFamily="34" charset="0"/>
              <a:buChar char="•"/>
            </a:pPr>
            <a:r>
              <a:rPr lang="ar-SA" dirty="0"/>
              <a:t>أقل من ساعة</a:t>
            </a:r>
            <a:r>
              <a:rPr lang="ar-EG" dirty="0"/>
              <a:t>.</a:t>
            </a:r>
            <a:endParaRPr lang="en-US" dirty="0"/>
          </a:p>
          <a:p>
            <a:pPr marL="285750" lvl="0" indent="-285750" algn="just" rtl="1">
              <a:buFont typeface="Arial" panose="020B0604020202020204" pitchFamily="34" charset="0"/>
              <a:buChar char="•"/>
            </a:pPr>
            <a:r>
              <a:rPr lang="ar-EG" dirty="0"/>
              <a:t>1</a:t>
            </a:r>
            <a:r>
              <a:rPr lang="en-US" dirty="0"/>
              <a:t> –</a:t>
            </a:r>
            <a:r>
              <a:rPr lang="ar-EG" dirty="0"/>
              <a:t>3 </a:t>
            </a:r>
            <a:r>
              <a:rPr lang="ar-SA" dirty="0"/>
              <a:t>ساعات</a:t>
            </a:r>
            <a:r>
              <a:rPr lang="ar-EG" dirty="0"/>
              <a:t>.</a:t>
            </a:r>
          </a:p>
          <a:p>
            <a:pPr marL="285750" lvl="0" indent="-285750" algn="just" rtl="1">
              <a:buFont typeface="Arial" panose="020B0604020202020204" pitchFamily="34" charset="0"/>
              <a:buChar char="•"/>
            </a:pPr>
            <a:r>
              <a:rPr lang="ar-EG" dirty="0"/>
              <a:t>4 </a:t>
            </a:r>
            <a:r>
              <a:rPr lang="en-US" dirty="0"/>
              <a:t>–</a:t>
            </a:r>
            <a:r>
              <a:rPr lang="ar-EG" dirty="0"/>
              <a:t> 6 </a:t>
            </a:r>
            <a:r>
              <a:rPr lang="ar-SA" dirty="0"/>
              <a:t>ساعات</a:t>
            </a:r>
            <a:r>
              <a:rPr lang="ar-EG" dirty="0"/>
              <a:t>.</a:t>
            </a:r>
            <a:endParaRPr lang="en-US" dirty="0"/>
          </a:p>
          <a:p>
            <a:pPr marL="285750" lvl="0" indent="-285750" algn="just" rtl="1">
              <a:buFont typeface="Arial" panose="020B0604020202020204" pitchFamily="34" charset="0"/>
              <a:buChar char="•"/>
            </a:pPr>
            <a:r>
              <a:rPr lang="ar-SA" dirty="0"/>
              <a:t>أكثر من 6 ساعات</a:t>
            </a:r>
            <a:r>
              <a:rPr lang="ar-EG" dirty="0"/>
              <a:t>.</a:t>
            </a:r>
            <a:endParaRPr lang="en-US" dirty="0"/>
          </a:p>
        </p:txBody>
      </p:sp>
      <p:sp>
        <p:nvSpPr>
          <p:cNvPr id="9" name="TextBox 8">
            <a:extLst>
              <a:ext uri="{FF2B5EF4-FFF2-40B4-BE49-F238E27FC236}">
                <a16:creationId xmlns:a16="http://schemas.microsoft.com/office/drawing/2014/main" id="{B8563958-4B4A-299D-DE45-D1F410069C22}"/>
              </a:ext>
            </a:extLst>
          </p:cNvPr>
          <p:cNvSpPr txBox="1"/>
          <p:nvPr/>
        </p:nvSpPr>
        <p:spPr>
          <a:xfrm>
            <a:off x="3363027" y="3084379"/>
            <a:ext cx="8065669" cy="923330"/>
          </a:xfrm>
          <a:prstGeom prst="rect">
            <a:avLst/>
          </a:prstGeom>
          <a:noFill/>
        </p:spPr>
        <p:txBody>
          <a:bodyPr wrap="square" rtlCol="0">
            <a:spAutoFit/>
          </a:bodyPr>
          <a:lstStyle/>
          <a:p>
            <a:pPr algn="just" rtl="1"/>
            <a:r>
              <a:rPr lang="en-US" dirty="0"/>
              <a:t> 🧠 </a:t>
            </a:r>
            <a:r>
              <a:rPr lang="ar-SA" u="sng" dirty="0"/>
              <a:t>مثال </a:t>
            </a:r>
            <a:r>
              <a:rPr lang="ar-EG" u="sng" dirty="0"/>
              <a:t>ل</a:t>
            </a:r>
            <a:r>
              <a:rPr lang="ar-SA" u="sng" dirty="0"/>
              <a:t>سؤال استبيان</a:t>
            </a:r>
            <a:r>
              <a:rPr lang="en-US" u="sng" dirty="0"/>
              <a:t>:</a:t>
            </a:r>
          </a:p>
          <a:p>
            <a:pPr algn="just" rtl="1"/>
            <a:r>
              <a:rPr lang="en-US" dirty="0"/>
              <a:t>"</a:t>
            </a:r>
            <a:r>
              <a:rPr lang="ar-SA" dirty="0"/>
              <a:t>في المتوسط، كم ساعة تقضي أسبوعيًا في مُشاهدة مُحتوى توعوي (مثل حملات التوعية، فيديوهات تعليمية، برامج تثقيفية</a:t>
            </a:r>
            <a:r>
              <a:rPr lang="ar-EG" dirty="0"/>
              <a:t>، أفلام وثائقية</a:t>
            </a:r>
            <a:r>
              <a:rPr lang="ar-SA" dirty="0"/>
              <a:t>)</a:t>
            </a:r>
            <a:r>
              <a:rPr lang="ar-EG" dirty="0"/>
              <a:t> </a:t>
            </a:r>
            <a:r>
              <a:rPr lang="ar-SA" dirty="0"/>
              <a:t>على ال</a:t>
            </a:r>
            <a:r>
              <a:rPr lang="ar-EG" dirty="0"/>
              <a:t>منصات الرقمية</a:t>
            </a:r>
            <a:r>
              <a:rPr lang="ar-SA" dirty="0"/>
              <a:t>؟</a:t>
            </a:r>
            <a:r>
              <a:rPr lang="en-US" dirty="0"/>
              <a:t>"</a:t>
            </a:r>
          </a:p>
        </p:txBody>
      </p:sp>
      <p:pic>
        <p:nvPicPr>
          <p:cNvPr id="12" name="Picture 11" descr="A black clock with a curved arrow pointing to the left&#10;&#10;AI-generated content may be incorrect.">
            <a:extLst>
              <a:ext uri="{FF2B5EF4-FFF2-40B4-BE49-F238E27FC236}">
                <a16:creationId xmlns:a16="http://schemas.microsoft.com/office/drawing/2014/main" id="{F77BEF0A-0A2B-224D-F04E-738CA3053F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7294" y="3497106"/>
            <a:ext cx="2232791" cy="223279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8F86C2F4-FAB6-69F4-15BD-CDAE610CEB2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0654095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3E164-A42A-51D6-FF02-E8D81E26CCE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B10245-02F3-1641-C461-8C6B8FA23C0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61AEB63D-34EA-24EF-F4B1-7BBF14BD8435}"/>
              </a:ext>
            </a:extLst>
          </p:cNvPr>
          <p:cNvSpPr txBox="1"/>
          <p:nvPr/>
        </p:nvSpPr>
        <p:spPr>
          <a:xfrm>
            <a:off x="3363027" y="2391134"/>
            <a:ext cx="8065669" cy="369332"/>
          </a:xfrm>
          <a:prstGeom prst="rect">
            <a:avLst/>
          </a:prstGeom>
          <a:noFill/>
        </p:spPr>
        <p:txBody>
          <a:bodyPr wrap="square" rtlCol="0">
            <a:spAutoFit/>
          </a:bodyPr>
          <a:lstStyle/>
          <a:p>
            <a:pPr algn="just" rtl="1"/>
            <a:r>
              <a:rPr lang="ar-EG" b="1" dirty="0"/>
              <a:t>2. قياس التكرار: </a:t>
            </a:r>
            <a:r>
              <a:rPr lang="ar-EG" dirty="0"/>
              <a:t>مثل "عدد مرات مُشاهدة المُحتوى التوعوي خلال آخر أسبوع / شهر".</a:t>
            </a:r>
            <a:endParaRPr lang="en-US" dirty="0"/>
          </a:p>
        </p:txBody>
      </p:sp>
      <p:sp>
        <p:nvSpPr>
          <p:cNvPr id="4" name="TextBox 3">
            <a:extLst>
              <a:ext uri="{FF2B5EF4-FFF2-40B4-BE49-F238E27FC236}">
                <a16:creationId xmlns:a16="http://schemas.microsoft.com/office/drawing/2014/main" id="{968AF55D-ACFD-93D7-E481-E01DEC8BAD78}"/>
              </a:ext>
            </a:extLst>
          </p:cNvPr>
          <p:cNvSpPr txBox="1"/>
          <p:nvPr/>
        </p:nvSpPr>
        <p:spPr>
          <a:xfrm>
            <a:off x="7049954" y="4060103"/>
            <a:ext cx="4291135" cy="1477328"/>
          </a:xfrm>
          <a:prstGeom prst="rect">
            <a:avLst/>
          </a:prstGeom>
          <a:noFill/>
        </p:spPr>
        <p:txBody>
          <a:bodyPr wrap="square" rtlCol="0">
            <a:spAutoFit/>
          </a:bodyPr>
          <a:lstStyle/>
          <a:p>
            <a:pPr algn="just" rtl="1"/>
            <a:r>
              <a:rPr lang="en-US" dirty="0"/>
              <a:t>🧾 </a:t>
            </a:r>
            <a:r>
              <a:rPr lang="ar-EG" u="sng" dirty="0"/>
              <a:t>بدائل </a:t>
            </a:r>
            <a:r>
              <a:rPr lang="ar-SA" u="sng" dirty="0"/>
              <a:t>الإجاب</a:t>
            </a:r>
            <a:r>
              <a:rPr lang="ar-EG" u="sng" dirty="0"/>
              <a:t>ة</a:t>
            </a:r>
            <a:r>
              <a:rPr lang="en-US" u="sng" dirty="0"/>
              <a:t>:</a:t>
            </a:r>
          </a:p>
          <a:p>
            <a:pPr marL="285750" indent="-285750" algn="just" rtl="1">
              <a:buFont typeface="Arial" panose="020B0604020202020204" pitchFamily="34" charset="0"/>
              <a:buChar char="•"/>
            </a:pPr>
            <a:r>
              <a:rPr lang="ar-SA" dirty="0"/>
              <a:t>لم أشاهد أي مُحتوى</a:t>
            </a:r>
            <a:r>
              <a:rPr lang="ar-EG" dirty="0"/>
              <a:t>.</a:t>
            </a:r>
            <a:endParaRPr lang="en-US" dirty="0"/>
          </a:p>
          <a:p>
            <a:pPr marL="285750" indent="-285750" algn="just" rtl="1">
              <a:buFont typeface="Arial" panose="020B0604020202020204" pitchFamily="34" charset="0"/>
              <a:buChar char="•"/>
            </a:pPr>
            <a:r>
              <a:rPr lang="ar-SA" dirty="0"/>
              <a:t>مرة أو مرتين</a:t>
            </a:r>
            <a:r>
              <a:rPr lang="ar-EG" dirty="0"/>
              <a:t>.</a:t>
            </a:r>
            <a:endParaRPr lang="en-US" dirty="0"/>
          </a:p>
          <a:p>
            <a:pPr marL="285750" indent="-285750" algn="just" rtl="1">
              <a:buFont typeface="Arial" panose="020B0604020202020204" pitchFamily="34" charset="0"/>
              <a:buChar char="•"/>
            </a:pPr>
            <a:r>
              <a:rPr lang="ar-SA" dirty="0"/>
              <a:t>من 3 إلى 5 مرات</a:t>
            </a:r>
            <a:r>
              <a:rPr lang="ar-EG" dirty="0"/>
              <a:t>.</a:t>
            </a:r>
            <a:endParaRPr lang="en-US" dirty="0"/>
          </a:p>
          <a:p>
            <a:pPr marL="285750" indent="-285750" algn="just" rtl="1">
              <a:buFont typeface="Arial" panose="020B0604020202020204" pitchFamily="34" charset="0"/>
              <a:buChar char="•"/>
            </a:pPr>
            <a:r>
              <a:rPr lang="ar-SA" dirty="0"/>
              <a:t>أكثر من 5 مرات</a:t>
            </a:r>
            <a:r>
              <a:rPr lang="ar-EG" dirty="0"/>
              <a:t>.</a:t>
            </a:r>
            <a:endParaRPr lang="en-US" dirty="0"/>
          </a:p>
        </p:txBody>
      </p:sp>
      <p:sp>
        <p:nvSpPr>
          <p:cNvPr id="9" name="TextBox 8">
            <a:extLst>
              <a:ext uri="{FF2B5EF4-FFF2-40B4-BE49-F238E27FC236}">
                <a16:creationId xmlns:a16="http://schemas.microsoft.com/office/drawing/2014/main" id="{4FFDC0B0-D315-CCEB-8717-08516BB88FDA}"/>
              </a:ext>
            </a:extLst>
          </p:cNvPr>
          <p:cNvSpPr txBox="1"/>
          <p:nvPr/>
        </p:nvSpPr>
        <p:spPr>
          <a:xfrm>
            <a:off x="5151353" y="3142845"/>
            <a:ext cx="6249423" cy="646331"/>
          </a:xfrm>
          <a:prstGeom prst="rect">
            <a:avLst/>
          </a:prstGeom>
          <a:noFill/>
        </p:spPr>
        <p:txBody>
          <a:bodyPr wrap="square" rtlCol="0">
            <a:spAutoFit/>
          </a:bodyPr>
          <a:lstStyle/>
          <a:p>
            <a:pPr algn="just" rtl="1"/>
            <a:r>
              <a:rPr lang="en-US" dirty="0"/>
              <a:t> 🧠 </a:t>
            </a:r>
            <a:r>
              <a:rPr lang="ar-SA" u="sng" dirty="0"/>
              <a:t>مثال </a:t>
            </a:r>
            <a:r>
              <a:rPr lang="ar-EG" u="sng" dirty="0"/>
              <a:t>ل</a:t>
            </a:r>
            <a:r>
              <a:rPr lang="ar-SA" u="sng" dirty="0"/>
              <a:t>سؤال استبيان</a:t>
            </a:r>
            <a:r>
              <a:rPr lang="en-US" u="sng" dirty="0"/>
              <a:t>:</a:t>
            </a:r>
          </a:p>
          <a:p>
            <a:pPr algn="just" rtl="1"/>
            <a:r>
              <a:rPr lang="ar-EG" dirty="0"/>
              <a:t>"كم مرة شاهدت مُحتوى توعويًا خلال الأسبوع الماضي؟"</a:t>
            </a:r>
            <a:endParaRPr lang="en-US" dirty="0"/>
          </a:p>
        </p:txBody>
      </p:sp>
      <p:pic>
        <p:nvPicPr>
          <p:cNvPr id="10" name="Picture 9" descr="A black and white image of a graph&#10;&#10;AI-generated content may be incorrect.">
            <a:extLst>
              <a:ext uri="{FF2B5EF4-FFF2-40B4-BE49-F238E27FC236}">
                <a16:creationId xmlns:a16="http://schemas.microsoft.com/office/drawing/2014/main" id="{6A639D47-DBD2-4216-33EC-E92F4C87F7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3931" y="2588128"/>
            <a:ext cx="2524884" cy="252488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83485F8E-63BE-23B4-DFFD-1AE9E90D854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86548262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E0C96-85DB-6D22-B2A6-365E9696A3F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AC74E7-71B9-8D16-C74C-90CE3A289D6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44DD79D-FF56-9FCC-0743-CD2FA0B3300E}"/>
              </a:ext>
            </a:extLst>
          </p:cNvPr>
          <p:cNvSpPr txBox="1"/>
          <p:nvPr/>
        </p:nvSpPr>
        <p:spPr>
          <a:xfrm>
            <a:off x="3363027" y="1970217"/>
            <a:ext cx="8065669" cy="369332"/>
          </a:xfrm>
          <a:prstGeom prst="rect">
            <a:avLst/>
          </a:prstGeom>
          <a:noFill/>
        </p:spPr>
        <p:txBody>
          <a:bodyPr wrap="square" rtlCol="0">
            <a:spAutoFit/>
          </a:bodyPr>
          <a:lstStyle/>
          <a:p>
            <a:pPr algn="just" rtl="1"/>
            <a:r>
              <a:rPr lang="ar-EG" b="1" dirty="0"/>
              <a:t>3. قياس عدد منصات التعرض: </a:t>
            </a:r>
            <a:r>
              <a:rPr lang="ar-EG" dirty="0"/>
              <a:t>مثل "كثافة المُشاهدة حسب المنصة الإعلامية".</a:t>
            </a:r>
            <a:endParaRPr lang="en-US" dirty="0"/>
          </a:p>
        </p:txBody>
      </p:sp>
      <p:sp>
        <p:nvSpPr>
          <p:cNvPr id="4" name="TextBox 3">
            <a:extLst>
              <a:ext uri="{FF2B5EF4-FFF2-40B4-BE49-F238E27FC236}">
                <a16:creationId xmlns:a16="http://schemas.microsoft.com/office/drawing/2014/main" id="{EA62C824-AC63-C780-2A91-796367C9C224}"/>
              </a:ext>
            </a:extLst>
          </p:cNvPr>
          <p:cNvSpPr txBox="1"/>
          <p:nvPr/>
        </p:nvSpPr>
        <p:spPr>
          <a:xfrm>
            <a:off x="9724819" y="3521372"/>
            <a:ext cx="1623250" cy="369332"/>
          </a:xfrm>
          <a:prstGeom prst="rect">
            <a:avLst/>
          </a:prstGeom>
          <a:noFill/>
        </p:spPr>
        <p:txBody>
          <a:bodyPr wrap="square" rtlCol="0">
            <a:spAutoFit/>
          </a:bodyPr>
          <a:lstStyle/>
          <a:p>
            <a:pPr algn="just" rtl="1"/>
            <a:r>
              <a:rPr lang="en-US" dirty="0"/>
              <a:t>🧾 </a:t>
            </a:r>
            <a:r>
              <a:rPr lang="ar-EG" u="sng" dirty="0"/>
              <a:t>بدائل </a:t>
            </a:r>
            <a:r>
              <a:rPr lang="ar-SA" u="sng" dirty="0"/>
              <a:t>الإجاب</a:t>
            </a:r>
            <a:r>
              <a:rPr lang="ar-EG" u="sng" dirty="0"/>
              <a:t>ة</a:t>
            </a:r>
            <a:r>
              <a:rPr lang="en-US" u="sng" dirty="0"/>
              <a:t>:</a:t>
            </a:r>
          </a:p>
        </p:txBody>
      </p:sp>
      <p:sp>
        <p:nvSpPr>
          <p:cNvPr id="9" name="TextBox 8">
            <a:extLst>
              <a:ext uri="{FF2B5EF4-FFF2-40B4-BE49-F238E27FC236}">
                <a16:creationId xmlns:a16="http://schemas.microsoft.com/office/drawing/2014/main" id="{2D1279B5-4E53-F0AF-0077-A4EEBE49D84F}"/>
              </a:ext>
            </a:extLst>
          </p:cNvPr>
          <p:cNvSpPr txBox="1"/>
          <p:nvPr/>
        </p:nvSpPr>
        <p:spPr>
          <a:xfrm>
            <a:off x="3363027" y="2402566"/>
            <a:ext cx="8065669" cy="923330"/>
          </a:xfrm>
          <a:prstGeom prst="rect">
            <a:avLst/>
          </a:prstGeom>
          <a:noFill/>
        </p:spPr>
        <p:txBody>
          <a:bodyPr wrap="square" rtlCol="0">
            <a:spAutoFit/>
          </a:bodyPr>
          <a:lstStyle/>
          <a:p>
            <a:pPr algn="just" rtl="1"/>
            <a:r>
              <a:rPr lang="en-US" dirty="0"/>
              <a:t>🧠 </a:t>
            </a:r>
            <a:r>
              <a:rPr lang="ar-SA" u="sng" dirty="0"/>
              <a:t>مثال </a:t>
            </a:r>
            <a:r>
              <a:rPr lang="ar-EG" u="sng" dirty="0"/>
              <a:t>ل</a:t>
            </a:r>
            <a:r>
              <a:rPr lang="ar-SA" u="sng" dirty="0"/>
              <a:t>سؤال استبيان</a:t>
            </a:r>
            <a:r>
              <a:rPr lang="en-US" u="sng" dirty="0"/>
              <a:t>:</a:t>
            </a:r>
          </a:p>
          <a:p>
            <a:pPr algn="just" rtl="1"/>
            <a:r>
              <a:rPr lang="ar-EG" dirty="0"/>
              <a:t>"خلال الأسبوع الماضي، كم مرة شاهدت مُحتوى توعويًا على كل منصة من المنصات التالية؟"</a:t>
            </a:r>
          </a:p>
          <a:p>
            <a:pPr algn="just" rtl="1"/>
            <a:r>
              <a:rPr lang="ar-EG" dirty="0"/>
              <a:t>(اختر العدد التقريبي للمُشاهدات خلال الأسبوع الماضي)</a:t>
            </a:r>
            <a:endParaRPr lang="en-US" dirty="0"/>
          </a:p>
        </p:txBody>
      </p:sp>
      <p:pic>
        <p:nvPicPr>
          <p:cNvPr id="12" name="Picture 11" descr="A black and white logo&#10;&#10;AI-generated content may be incorrect.">
            <a:extLst>
              <a:ext uri="{FF2B5EF4-FFF2-40B4-BE49-F238E27FC236}">
                <a16:creationId xmlns:a16="http://schemas.microsoft.com/office/drawing/2014/main" id="{593BD353-6C2B-ED78-CAF7-13A77BA687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4622" y="2607838"/>
            <a:ext cx="2476243" cy="247624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13" name="Table 12">
            <a:extLst>
              <a:ext uri="{FF2B5EF4-FFF2-40B4-BE49-F238E27FC236}">
                <a16:creationId xmlns:a16="http://schemas.microsoft.com/office/drawing/2014/main" id="{3F652FAD-1CDA-1259-47B9-10E44D3F0F10}"/>
              </a:ext>
            </a:extLst>
          </p:cNvPr>
          <p:cNvGraphicFramePr>
            <a:graphicFrameLocks noGrp="1"/>
          </p:cNvGraphicFramePr>
          <p:nvPr>
            <p:extLst>
              <p:ext uri="{D42A27DB-BD31-4B8C-83A1-F6EECF244321}">
                <p14:modId xmlns:p14="http://schemas.microsoft.com/office/powerpoint/2010/main" val="3538407655"/>
              </p:ext>
            </p:extLst>
          </p:nvPr>
        </p:nvGraphicFramePr>
        <p:xfrm>
          <a:off x="6186876" y="3893401"/>
          <a:ext cx="4541318" cy="2030035"/>
        </p:xfrm>
        <a:graphic>
          <a:graphicData uri="http://schemas.openxmlformats.org/drawingml/2006/table">
            <a:tbl>
              <a:tblPr firstRow="1" bandRow="1">
                <a:tableStyleId>{5C22544A-7EE6-4342-B048-85BDC9FD1C3A}</a:tableStyleId>
              </a:tblPr>
              <a:tblGrid>
                <a:gridCol w="1172152">
                  <a:extLst>
                    <a:ext uri="{9D8B030D-6E8A-4147-A177-3AD203B41FA5}">
                      <a16:colId xmlns:a16="http://schemas.microsoft.com/office/drawing/2014/main" val="2254300744"/>
                    </a:ext>
                  </a:extLst>
                </a:gridCol>
                <a:gridCol w="515500">
                  <a:extLst>
                    <a:ext uri="{9D8B030D-6E8A-4147-A177-3AD203B41FA5}">
                      <a16:colId xmlns:a16="http://schemas.microsoft.com/office/drawing/2014/main" val="3883130215"/>
                    </a:ext>
                  </a:extLst>
                </a:gridCol>
                <a:gridCol w="460269">
                  <a:extLst>
                    <a:ext uri="{9D8B030D-6E8A-4147-A177-3AD203B41FA5}">
                      <a16:colId xmlns:a16="http://schemas.microsoft.com/office/drawing/2014/main" val="747023029"/>
                    </a:ext>
                  </a:extLst>
                </a:gridCol>
                <a:gridCol w="429584">
                  <a:extLst>
                    <a:ext uri="{9D8B030D-6E8A-4147-A177-3AD203B41FA5}">
                      <a16:colId xmlns:a16="http://schemas.microsoft.com/office/drawing/2014/main" val="2156382211"/>
                    </a:ext>
                  </a:extLst>
                </a:gridCol>
                <a:gridCol w="606673">
                  <a:extLst>
                    <a:ext uri="{9D8B030D-6E8A-4147-A177-3AD203B41FA5}">
                      <a16:colId xmlns:a16="http://schemas.microsoft.com/office/drawing/2014/main" val="1366787551"/>
                    </a:ext>
                  </a:extLst>
                </a:gridCol>
                <a:gridCol w="1357140">
                  <a:extLst>
                    <a:ext uri="{9D8B030D-6E8A-4147-A177-3AD203B41FA5}">
                      <a16:colId xmlns:a16="http://schemas.microsoft.com/office/drawing/2014/main" val="2943939273"/>
                    </a:ext>
                  </a:extLst>
                </a:gridCol>
              </a:tblGrid>
              <a:tr h="290005">
                <a:tc>
                  <a:txBody>
                    <a:bodyPr/>
                    <a:lstStyle/>
                    <a:p>
                      <a:pPr algn="ctr" rtl="1"/>
                      <a:r>
                        <a:rPr lang="ar-EG" sz="1200" dirty="0"/>
                        <a:t>أكثر من 10 مرات</a:t>
                      </a:r>
                      <a:endParaRPr lang="en-US" sz="1200" dirty="0"/>
                    </a:p>
                  </a:txBody>
                  <a:tcPr/>
                </a:tc>
                <a:tc>
                  <a:txBody>
                    <a:bodyPr/>
                    <a:lstStyle/>
                    <a:p>
                      <a:pPr algn="ctr" rtl="1"/>
                      <a:r>
                        <a:rPr lang="ar-EG" sz="1200"/>
                        <a:t>6</a:t>
                      </a:r>
                      <a:r>
                        <a:rPr lang="en-US" sz="1200"/>
                        <a:t>–</a:t>
                      </a:r>
                      <a:r>
                        <a:rPr lang="ar-EG" sz="1200"/>
                        <a:t>10</a:t>
                      </a:r>
                      <a:endParaRPr lang="en-US" sz="1200" dirty="0"/>
                    </a:p>
                  </a:txBody>
                  <a:tcPr/>
                </a:tc>
                <a:tc>
                  <a:txBody>
                    <a:bodyPr/>
                    <a:lstStyle/>
                    <a:p>
                      <a:pPr algn="ctr" rtl="1"/>
                      <a:r>
                        <a:rPr lang="ar-EG" sz="1200"/>
                        <a:t>3</a:t>
                      </a:r>
                      <a:r>
                        <a:rPr lang="en-US" sz="1200"/>
                        <a:t>–</a:t>
                      </a:r>
                      <a:r>
                        <a:rPr lang="ar-EG" sz="1200"/>
                        <a:t>5</a:t>
                      </a:r>
                      <a:endParaRPr lang="en-US" sz="1200" dirty="0"/>
                    </a:p>
                  </a:txBody>
                  <a:tcPr/>
                </a:tc>
                <a:tc>
                  <a:txBody>
                    <a:bodyPr/>
                    <a:lstStyle/>
                    <a:p>
                      <a:pPr algn="ctr" rtl="1"/>
                      <a:r>
                        <a:rPr lang="ar-EG" sz="1200"/>
                        <a:t>1</a:t>
                      </a:r>
                      <a:r>
                        <a:rPr lang="en-US" sz="1200"/>
                        <a:t>–</a:t>
                      </a:r>
                      <a:r>
                        <a:rPr lang="ar-EG" sz="1200"/>
                        <a:t>2</a:t>
                      </a:r>
                      <a:endParaRPr lang="en-US" sz="1200" dirty="0"/>
                    </a:p>
                  </a:txBody>
                  <a:tcPr/>
                </a:tc>
                <a:tc>
                  <a:txBody>
                    <a:bodyPr/>
                    <a:lstStyle/>
                    <a:p>
                      <a:pPr algn="ctr" rtl="1"/>
                      <a:r>
                        <a:rPr lang="ar-EG" sz="1200"/>
                        <a:t>لم أشاهد</a:t>
                      </a:r>
                      <a:endParaRPr lang="en-US" sz="1200" dirty="0"/>
                    </a:p>
                  </a:txBody>
                  <a:tcPr/>
                </a:tc>
                <a:tc>
                  <a:txBody>
                    <a:bodyPr/>
                    <a:lstStyle/>
                    <a:p>
                      <a:pPr algn="ctr" rtl="1"/>
                      <a:r>
                        <a:rPr lang="ar-EG" sz="1200"/>
                        <a:t>المنصة الإعلامية</a:t>
                      </a:r>
                      <a:endParaRPr lang="en-US" sz="1200" dirty="0"/>
                    </a:p>
                  </a:txBody>
                  <a:tcPr/>
                </a:tc>
                <a:extLst>
                  <a:ext uri="{0D108BD9-81ED-4DB2-BD59-A6C34878D82A}">
                    <a16:rowId xmlns:a16="http://schemas.microsoft.com/office/drawing/2014/main" val="2110652257"/>
                  </a:ext>
                </a:extLst>
              </a:tr>
              <a:tr h="290005">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en-US" sz="1200" b="1" dirty="0"/>
                        <a:t>Facebook </a:t>
                      </a:r>
                    </a:p>
                  </a:txBody>
                  <a:tcPr/>
                </a:tc>
                <a:extLst>
                  <a:ext uri="{0D108BD9-81ED-4DB2-BD59-A6C34878D82A}">
                    <a16:rowId xmlns:a16="http://schemas.microsoft.com/office/drawing/2014/main" val="1416416780"/>
                  </a:ext>
                </a:extLst>
              </a:tr>
              <a:tr h="290005">
                <a:tc>
                  <a:txBody>
                    <a:bodyPr/>
                    <a:lstStyle/>
                    <a:p>
                      <a:pPr algn="ctr" rtl="1"/>
                      <a:endParaRPr lang="en-US" sz="1200" dirty="0"/>
                    </a:p>
                  </a:txBody>
                  <a:tcPr/>
                </a:tc>
                <a:tc>
                  <a:txBody>
                    <a:bodyPr/>
                    <a:lstStyle/>
                    <a:p>
                      <a:pPr algn="ctr" rtl="1"/>
                      <a:endParaRPr lang="en-US" sz="120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en-US" sz="1200" b="1" dirty="0"/>
                        <a:t>YouTube </a:t>
                      </a:r>
                    </a:p>
                  </a:txBody>
                  <a:tcPr/>
                </a:tc>
                <a:extLst>
                  <a:ext uri="{0D108BD9-81ED-4DB2-BD59-A6C34878D82A}">
                    <a16:rowId xmlns:a16="http://schemas.microsoft.com/office/drawing/2014/main" val="1214460889"/>
                  </a:ext>
                </a:extLst>
              </a:tr>
              <a:tr h="290005">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en-US" sz="1200" b="1"/>
                        <a:t>Instagram </a:t>
                      </a:r>
                      <a:endParaRPr lang="en-US" sz="1200" b="1" dirty="0"/>
                    </a:p>
                  </a:txBody>
                  <a:tcPr/>
                </a:tc>
                <a:extLst>
                  <a:ext uri="{0D108BD9-81ED-4DB2-BD59-A6C34878D82A}">
                    <a16:rowId xmlns:a16="http://schemas.microsoft.com/office/drawing/2014/main" val="3650165042"/>
                  </a:ext>
                </a:extLst>
              </a:tr>
              <a:tr h="290005">
                <a:tc>
                  <a:txBody>
                    <a:bodyPr/>
                    <a:lstStyle/>
                    <a:p>
                      <a:pPr algn="ctr" rtl="1"/>
                      <a:endParaRPr lang="en-US" sz="1200"/>
                    </a:p>
                  </a:txBody>
                  <a:tcPr/>
                </a:tc>
                <a:tc>
                  <a:txBody>
                    <a:bodyPr/>
                    <a:lstStyle/>
                    <a:p>
                      <a:pPr algn="ctr" rtl="1"/>
                      <a:endParaRPr lang="en-US" sz="120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en-US" sz="1200" b="1" dirty="0"/>
                        <a:t>TikTok</a:t>
                      </a:r>
                    </a:p>
                  </a:txBody>
                  <a:tcPr/>
                </a:tc>
                <a:extLst>
                  <a:ext uri="{0D108BD9-81ED-4DB2-BD59-A6C34878D82A}">
                    <a16:rowId xmlns:a16="http://schemas.microsoft.com/office/drawing/2014/main" val="4084013354"/>
                  </a:ext>
                </a:extLst>
              </a:tr>
              <a:tr h="290005">
                <a:tc>
                  <a:txBody>
                    <a:bodyPr/>
                    <a:lstStyle/>
                    <a:p>
                      <a:pPr algn="ctr" rtl="1"/>
                      <a:endParaRPr lang="en-US" sz="1200" dirty="0"/>
                    </a:p>
                  </a:txBody>
                  <a:tcPr/>
                </a:tc>
                <a:tc>
                  <a:txBody>
                    <a:bodyPr/>
                    <a:lstStyle/>
                    <a:p>
                      <a:pPr algn="ctr" rtl="1"/>
                      <a:endParaRPr lang="en-US" sz="120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en-US" sz="1200" b="1" dirty="0"/>
                        <a:t>X </a:t>
                      </a:r>
                    </a:p>
                  </a:txBody>
                  <a:tcPr/>
                </a:tc>
                <a:extLst>
                  <a:ext uri="{0D108BD9-81ED-4DB2-BD59-A6C34878D82A}">
                    <a16:rowId xmlns:a16="http://schemas.microsoft.com/office/drawing/2014/main" val="2804972202"/>
                  </a:ext>
                </a:extLst>
              </a:tr>
              <a:tr h="290005">
                <a:tc>
                  <a:txBody>
                    <a:bodyPr/>
                    <a:lstStyle/>
                    <a:p>
                      <a:pPr algn="ctr" rtl="1"/>
                      <a:endParaRPr lang="en-US" sz="1200" dirty="0"/>
                    </a:p>
                  </a:txBody>
                  <a:tcPr/>
                </a:tc>
                <a:tc>
                  <a:txBody>
                    <a:bodyPr/>
                    <a:lstStyle/>
                    <a:p>
                      <a:pPr algn="ctr" rtl="1"/>
                      <a:endParaRPr lang="en-US" sz="1200"/>
                    </a:p>
                  </a:txBody>
                  <a:tcPr/>
                </a:tc>
                <a:tc>
                  <a:txBody>
                    <a:bodyPr/>
                    <a:lstStyle/>
                    <a:p>
                      <a:pPr algn="ctr" rtl="1"/>
                      <a:endParaRPr lang="en-US" sz="1200"/>
                    </a:p>
                  </a:txBody>
                  <a:tcPr/>
                </a:tc>
                <a:tc>
                  <a:txBody>
                    <a:bodyPr/>
                    <a:lstStyle/>
                    <a:p>
                      <a:pPr algn="ctr" rtl="1"/>
                      <a:endParaRPr lang="en-US" sz="1200" dirty="0"/>
                    </a:p>
                  </a:txBody>
                  <a:tcPr/>
                </a:tc>
                <a:tc>
                  <a:txBody>
                    <a:bodyPr/>
                    <a:lstStyle/>
                    <a:p>
                      <a:pPr algn="ctr" rtl="1"/>
                      <a:endParaRPr lang="en-US" sz="1200" dirty="0"/>
                    </a:p>
                  </a:txBody>
                  <a:tcPr/>
                </a:tc>
                <a:tc>
                  <a:txBody>
                    <a:bodyPr/>
                    <a:lstStyle/>
                    <a:p>
                      <a:pPr algn="ctr" rtl="1"/>
                      <a:r>
                        <a:rPr lang="ar-EG" sz="1200" b="1" dirty="0"/>
                        <a:t>منصات أخرى (حددها):</a:t>
                      </a:r>
                      <a:endParaRPr lang="en-US" sz="1200" b="1" dirty="0"/>
                    </a:p>
                  </a:txBody>
                  <a:tcPr/>
                </a:tc>
                <a:extLst>
                  <a:ext uri="{0D108BD9-81ED-4DB2-BD59-A6C34878D82A}">
                    <a16:rowId xmlns:a16="http://schemas.microsoft.com/office/drawing/2014/main" val="2617291600"/>
                  </a:ext>
                </a:extLst>
              </a:tr>
            </a:tbl>
          </a:graphicData>
        </a:graphic>
      </p:graphicFrame>
      <p:sp>
        <p:nvSpPr>
          <p:cNvPr id="7" name="TextBox 6">
            <a:extLst>
              <a:ext uri="{FF2B5EF4-FFF2-40B4-BE49-F238E27FC236}">
                <a16:creationId xmlns:a16="http://schemas.microsoft.com/office/drawing/2014/main" id="{0A4105B2-E99E-8734-E935-9D793BFBE2F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5753312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D760E-3361-2057-2A8E-3E0D2F66305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9B42C4C-8CD9-5676-5E8B-213FF706DA5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D0FF7B3C-D9CC-D5AF-B157-2C6550275065}"/>
              </a:ext>
            </a:extLst>
          </p:cNvPr>
          <p:cNvSpPr txBox="1"/>
          <p:nvPr/>
        </p:nvSpPr>
        <p:spPr>
          <a:xfrm>
            <a:off x="1943690" y="1822485"/>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ما هي أنواع</a:t>
            </a:r>
            <a:r>
              <a:rPr lang="ar-SA" sz="2400" b="1" dirty="0">
                <a:solidFill>
                  <a:srgbClr val="0070C0"/>
                </a:solidFill>
                <a:effectLst>
                  <a:outerShdw blurRad="38100" dist="38100" dir="2700000" algn="tl">
                    <a:srgbClr val="000000">
                      <a:alpha val="43137"/>
                    </a:srgbClr>
                  </a:outerShdw>
                </a:effectLst>
              </a:rPr>
              <a:t> الم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تغيرات</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96BDD0B0-0DC9-F24A-E16B-71F67748DEEB}"/>
              </a:ext>
            </a:extLst>
          </p:cNvPr>
          <p:cNvSpPr txBox="1"/>
          <p:nvPr/>
        </p:nvSpPr>
        <p:spPr>
          <a:xfrm>
            <a:off x="8812607" y="2440189"/>
            <a:ext cx="2573430" cy="369332"/>
          </a:xfrm>
          <a:prstGeom prst="rect">
            <a:avLst/>
          </a:prstGeom>
          <a:noFill/>
        </p:spPr>
        <p:txBody>
          <a:bodyPr wrap="square" rtlCol="0">
            <a:spAutoFit/>
          </a:bodyPr>
          <a:lstStyle/>
          <a:p>
            <a:pPr algn="just" rtl="1"/>
            <a:r>
              <a:rPr lang="en-US" u="sng" dirty="0">
                <a:effectLst>
                  <a:outerShdw blurRad="38100" dist="38100" dir="2700000" algn="tl">
                    <a:srgbClr val="000000">
                      <a:alpha val="43137"/>
                    </a:srgbClr>
                  </a:outerShdw>
                </a:effectLst>
              </a:rPr>
              <a:t>🟦 </a:t>
            </a:r>
            <a:r>
              <a:rPr lang="ar-EG" u="sng" dirty="0">
                <a:effectLst>
                  <a:outerShdw blurRad="38100" dist="38100" dir="2700000" algn="tl">
                    <a:srgbClr val="000000">
                      <a:alpha val="43137"/>
                    </a:srgbClr>
                  </a:outerShdw>
                </a:effectLst>
              </a:rPr>
              <a:t>أنواع المُتغيرات:-</a:t>
            </a:r>
          </a:p>
        </p:txBody>
      </p:sp>
      <p:graphicFrame>
        <p:nvGraphicFramePr>
          <p:cNvPr id="10" name="Diagram 9">
            <a:extLst>
              <a:ext uri="{FF2B5EF4-FFF2-40B4-BE49-F238E27FC236}">
                <a16:creationId xmlns:a16="http://schemas.microsoft.com/office/drawing/2014/main" id="{4B2A7893-C640-C0CB-B982-B26051F713F1}"/>
              </a:ext>
            </a:extLst>
          </p:cNvPr>
          <p:cNvGraphicFramePr/>
          <p:nvPr>
            <p:extLst>
              <p:ext uri="{D42A27DB-BD31-4B8C-83A1-F6EECF244321}">
                <p14:modId xmlns:p14="http://schemas.microsoft.com/office/powerpoint/2010/main" val="110681379"/>
              </p:ext>
            </p:extLst>
          </p:nvPr>
        </p:nvGraphicFramePr>
        <p:xfrm>
          <a:off x="711881" y="3327289"/>
          <a:ext cx="10414341" cy="2632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D25BA07-54CE-BCD4-C572-D22415FF0A73}"/>
              </a:ext>
            </a:extLst>
          </p:cNvPr>
          <p:cNvSpPr txBox="1"/>
          <p:nvPr/>
        </p:nvSpPr>
        <p:spPr>
          <a:xfrm>
            <a:off x="7167914" y="2851528"/>
            <a:ext cx="4155731" cy="369332"/>
          </a:xfrm>
          <a:prstGeom prst="rect">
            <a:avLst/>
          </a:prstGeom>
          <a:noFill/>
        </p:spPr>
        <p:txBody>
          <a:bodyPr wrap="square" rtlCol="0">
            <a:spAutoFit/>
          </a:bodyPr>
          <a:lstStyle/>
          <a:p>
            <a:pPr algn="just" rtl="1"/>
            <a:r>
              <a:rPr lang="ar-EG" b="1" dirty="0"/>
              <a:t>(أ) المُتغيرات الأساسية (</a:t>
            </a:r>
            <a:r>
              <a:rPr lang="en-US" b="1" dirty="0"/>
              <a:t>Primary Variables</a:t>
            </a:r>
            <a:r>
              <a:rPr lang="ar-EG" b="1" dirty="0"/>
              <a:t>):</a:t>
            </a:r>
          </a:p>
        </p:txBody>
      </p:sp>
      <p:sp>
        <p:nvSpPr>
          <p:cNvPr id="8" name="TextBox 7">
            <a:extLst>
              <a:ext uri="{FF2B5EF4-FFF2-40B4-BE49-F238E27FC236}">
                <a16:creationId xmlns:a16="http://schemas.microsoft.com/office/drawing/2014/main" id="{A73C68A1-AB9B-5EEA-5B45-A19AF7F5D0D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7028733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p:bldGraphic spid="10" grpId="0">
        <p:bldAsOne/>
      </p:bldGraphic>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856EF-ADEB-9E35-5C33-D1F875B80F4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7571EE-1649-71FB-1501-239B741282E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86115A4-51B2-DAB3-CCD5-48FC6AF82DEE}"/>
              </a:ext>
            </a:extLst>
          </p:cNvPr>
          <p:cNvSpPr txBox="1"/>
          <p:nvPr/>
        </p:nvSpPr>
        <p:spPr>
          <a:xfrm>
            <a:off x="5823930" y="2919667"/>
            <a:ext cx="5635452" cy="369332"/>
          </a:xfrm>
          <a:prstGeom prst="rect">
            <a:avLst/>
          </a:prstGeom>
          <a:noFill/>
        </p:spPr>
        <p:txBody>
          <a:bodyPr wrap="square" rtlCol="0">
            <a:spAutoFit/>
          </a:bodyPr>
          <a:lstStyle/>
          <a:p>
            <a:pPr algn="just" rtl="1"/>
            <a:r>
              <a:rPr lang="ar-EG" b="1" dirty="0"/>
              <a:t>1) المُتغير المُستقل (</a:t>
            </a:r>
            <a:r>
              <a:rPr lang="en-US" b="1" dirty="0"/>
              <a:t>Independent Variable</a:t>
            </a:r>
            <a:r>
              <a:rPr lang="ar-EG" b="1" dirty="0"/>
              <a:t>):</a:t>
            </a:r>
            <a:endParaRPr lang="en-US" dirty="0"/>
          </a:p>
        </p:txBody>
      </p:sp>
      <p:sp>
        <p:nvSpPr>
          <p:cNvPr id="4" name="TextBox 3">
            <a:extLst>
              <a:ext uri="{FF2B5EF4-FFF2-40B4-BE49-F238E27FC236}">
                <a16:creationId xmlns:a16="http://schemas.microsoft.com/office/drawing/2014/main" id="{70F08522-47A3-ED29-5FF8-B62A29FFB836}"/>
              </a:ext>
            </a:extLst>
          </p:cNvPr>
          <p:cNvSpPr txBox="1"/>
          <p:nvPr/>
        </p:nvSpPr>
        <p:spPr>
          <a:xfrm>
            <a:off x="2749338" y="3233764"/>
            <a:ext cx="8722617"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هو العامل الذي يُفترض أن يكون له تأثير على مُتغير آخر يُعرف بالمُتغير التابع، أي أن له دورًا </a:t>
            </a:r>
            <a:r>
              <a:rPr lang="ar-EG" b="1" dirty="0"/>
              <a:t>تفسيريًا أو سببيًا</a:t>
            </a:r>
            <a:r>
              <a:rPr lang="ar-EG" dirty="0"/>
              <a:t>.</a:t>
            </a:r>
          </a:p>
          <a:p>
            <a:pPr marL="285750" indent="-285750" algn="just" rtl="1">
              <a:buFont typeface="Arial" panose="020B0604020202020204" pitchFamily="34" charset="0"/>
              <a:buChar char="•"/>
            </a:pPr>
            <a:r>
              <a:rPr lang="ar-EG" dirty="0"/>
              <a:t>في البحوث التجريبية، يقوم الباحث بضبط هذا المُتغير أو تغييره عمدًا لدراسة أثره.</a:t>
            </a:r>
          </a:p>
          <a:p>
            <a:pPr marL="285750" indent="-285750" algn="just" rtl="1">
              <a:buFont typeface="Arial" panose="020B0604020202020204" pitchFamily="34" charset="0"/>
              <a:buChar char="•"/>
            </a:pPr>
            <a:r>
              <a:rPr lang="ar-EG" dirty="0"/>
              <a:t>أما في البحوث غير التجريبية، فيكتفي الباحث بملاحظته أو تصنيفه كما هو موجود في الواقع دون التدخل فيه.</a:t>
            </a:r>
            <a:endParaRPr lang="en-US" dirty="0"/>
          </a:p>
        </p:txBody>
      </p:sp>
      <p:pic>
        <p:nvPicPr>
          <p:cNvPr id="8" name="Picture 7" descr="A diagram of a variable&#10;&#10;AI-generated content may be incorrect.">
            <a:extLst>
              <a:ext uri="{FF2B5EF4-FFF2-40B4-BE49-F238E27FC236}">
                <a16:creationId xmlns:a16="http://schemas.microsoft.com/office/drawing/2014/main" id="{49593ABC-3577-86FF-425B-87195EC43F06}"/>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720045" y="2422492"/>
            <a:ext cx="1981488" cy="2231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2586B2CA-86F1-9481-D2B3-A52C3ED6E62A}"/>
              </a:ext>
            </a:extLst>
          </p:cNvPr>
          <p:cNvSpPr txBox="1"/>
          <p:nvPr/>
        </p:nvSpPr>
        <p:spPr>
          <a:xfrm>
            <a:off x="3015251" y="4293440"/>
            <a:ext cx="8445832" cy="95410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على سبيل ال</a:t>
            </a: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t>عند دراسة العلاقة بين </a:t>
            </a:r>
            <a:r>
              <a:rPr lang="ar-EG" dirty="0">
                <a:effectLst>
                  <a:outerShdw blurRad="38100" dist="38100" dir="2700000" algn="tl">
                    <a:srgbClr val="000000">
                      <a:alpha val="43137"/>
                    </a:srgbClr>
                  </a:outerShdw>
                </a:effectLst>
              </a:rPr>
              <a:t>"عدد الإعلانات الرقمية التي يراها المستهلك يوميًا" </a:t>
            </a:r>
            <a:r>
              <a:rPr lang="ar-EG" dirty="0"/>
              <a:t>و"نية الشراء"، فإن عدد الإعلانات هو المُتغير المُستقل، سواء قام الباحث بعرض عدد معين منها (في التجريب) أو اكتفى بقياس ما يتعرض له المستهلك بالفعل (في الملاحظة).</a:t>
            </a:r>
          </a:p>
        </p:txBody>
      </p:sp>
      <mc:AlternateContent xmlns:mc="http://schemas.openxmlformats.org/markup-compatibility/2006">
        <mc:Choice xmlns:am3d="http://schemas.microsoft.com/office/drawing/2017/model3d" Requires="am3d">
          <p:graphicFrame>
            <p:nvGraphicFramePr>
              <p:cNvPr id="12" name="3D Model 11" descr="Pointing Arrow">
                <a:extLst>
                  <a:ext uri="{FF2B5EF4-FFF2-40B4-BE49-F238E27FC236}">
                    <a16:creationId xmlns:a16="http://schemas.microsoft.com/office/drawing/2014/main" id="{E1BE45E1-5F75-1D44-9121-977542C758A7}"/>
                  </a:ext>
                </a:extLst>
              </p:cNvPr>
              <p:cNvGraphicFramePr>
                <a:graphicFrameLocks noChangeAspect="1"/>
              </p:cNvGraphicFramePr>
              <p:nvPr/>
            </p:nvGraphicFramePr>
            <p:xfrm rot="4576341">
              <a:off x="2473998" y="2466347"/>
              <a:ext cx="423530" cy="693408"/>
            </p:xfrm>
            <a:graphic>
              <a:graphicData uri="http://schemas.microsoft.com/office/drawing/2017/model3d">
                <am3d:model3d r:embed="rId3">
                  <am3d:spPr>
                    <a:xfrm rot="4576341">
                      <a:off x="0" y="0"/>
                      <a:ext cx="423530" cy="693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674" ay="2677072" az="-19447"/>
                    <am3d:postTrans dx="0" dy="0" dz="0"/>
                  </am3d:trans>
                  <am3d:raster rName="Office3DRenderer" rVer="16.0.8326">
                    <am3d:blip r:embed="rId4"/>
                  </am3d:raster>
                  <am3d:objViewport viewportSz="71396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Pointing Arrow">
                <a:extLst>
                  <a:ext uri="{FF2B5EF4-FFF2-40B4-BE49-F238E27FC236}">
                    <a16:creationId xmlns:a16="http://schemas.microsoft.com/office/drawing/2014/main" id="{E1BE45E1-5F75-1D44-9121-977542C758A7}"/>
                  </a:ext>
                </a:extLst>
              </p:cNvPr>
              <p:cNvPicPr>
                <a:picLocks noGrp="1" noRot="1" noChangeAspect="1" noMove="1" noResize="1" noEditPoints="1" noAdjustHandles="1" noChangeArrowheads="1" noChangeShapeType="1" noCrop="1"/>
              </p:cNvPicPr>
              <p:nvPr/>
            </p:nvPicPr>
            <p:blipFill>
              <a:blip r:embed="rId4"/>
              <a:stretch>
                <a:fillRect/>
              </a:stretch>
            </p:blipFill>
            <p:spPr>
              <a:xfrm rot="4576341">
                <a:off x="2473998" y="2466347"/>
                <a:ext cx="423530" cy="693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13" name="TextBox 12">
            <a:extLst>
              <a:ext uri="{FF2B5EF4-FFF2-40B4-BE49-F238E27FC236}">
                <a16:creationId xmlns:a16="http://schemas.microsoft.com/office/drawing/2014/main" id="{FED456B9-0231-7E1F-8686-4D807A90BF67}"/>
              </a:ext>
            </a:extLst>
          </p:cNvPr>
          <p:cNvSpPr txBox="1"/>
          <p:nvPr/>
        </p:nvSpPr>
        <p:spPr>
          <a:xfrm>
            <a:off x="810071" y="5427752"/>
            <a:ext cx="10435192" cy="646331"/>
          </a:xfrm>
          <a:prstGeom prst="rect">
            <a:avLst/>
          </a:prstGeom>
          <a:noFill/>
        </p:spPr>
        <p:txBody>
          <a:bodyPr wrap="square" rtlCol="0">
            <a:spAutoFit/>
          </a:bodyPr>
          <a:lstStyle/>
          <a:p>
            <a:pPr algn="just" rtl="1"/>
            <a:r>
              <a:rPr lang="ar-EG" dirty="0"/>
              <a:t>✳️ </a:t>
            </a:r>
            <a:r>
              <a:rPr lang="ar-EG" b="1" dirty="0"/>
              <a:t>نصيحة للباحث</a:t>
            </a:r>
            <a:r>
              <a:rPr lang="ar-EG" dirty="0"/>
              <a:t>: عند تحديد المُتغير المُستقل، تأكد من أنه يمكن تعريفه وقياسه بدقة، سواء من خلال التجريب أو الملاحظة. ولا يشترط أن يكون دائمًا تحت سيطرتك.</a:t>
            </a:r>
          </a:p>
        </p:txBody>
      </p:sp>
      <p:sp>
        <p:nvSpPr>
          <p:cNvPr id="14" name="TextBox 13">
            <a:extLst>
              <a:ext uri="{FF2B5EF4-FFF2-40B4-BE49-F238E27FC236}">
                <a16:creationId xmlns:a16="http://schemas.microsoft.com/office/drawing/2014/main" id="{8A993A23-3BEE-7374-28A9-0131104D5CD2}"/>
              </a:ext>
            </a:extLst>
          </p:cNvPr>
          <p:cNvSpPr txBox="1"/>
          <p:nvPr/>
        </p:nvSpPr>
        <p:spPr>
          <a:xfrm>
            <a:off x="8817716" y="2446956"/>
            <a:ext cx="2573430" cy="369332"/>
          </a:xfrm>
          <a:prstGeom prst="rect">
            <a:avLst/>
          </a:prstGeom>
          <a:noFill/>
        </p:spPr>
        <p:txBody>
          <a:bodyPr wrap="square" rtlCol="0">
            <a:spAutoFit/>
          </a:bodyPr>
          <a:lstStyle/>
          <a:p>
            <a:pPr algn="just" rtl="1"/>
            <a:r>
              <a:rPr lang="ar-EG" b="1" dirty="0"/>
              <a:t>(أ) المُتغيرات الأساسية:</a:t>
            </a:r>
          </a:p>
        </p:txBody>
      </p:sp>
      <p:sp>
        <p:nvSpPr>
          <p:cNvPr id="3" name="TextBox 2">
            <a:extLst>
              <a:ext uri="{FF2B5EF4-FFF2-40B4-BE49-F238E27FC236}">
                <a16:creationId xmlns:a16="http://schemas.microsoft.com/office/drawing/2014/main" id="{A1B188F1-30F3-4C95-99A9-DC7BAA0E6AC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99475043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10"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2733D-418E-3B97-3AC2-E0A65D874D3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C2D24D9-3159-C997-3860-4001724D3D8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C8580BB-A425-83AF-A078-21AC430B3AC5}"/>
              </a:ext>
            </a:extLst>
          </p:cNvPr>
          <p:cNvSpPr txBox="1"/>
          <p:nvPr/>
        </p:nvSpPr>
        <p:spPr>
          <a:xfrm>
            <a:off x="7450212" y="3097641"/>
            <a:ext cx="4009170" cy="369332"/>
          </a:xfrm>
          <a:prstGeom prst="rect">
            <a:avLst/>
          </a:prstGeom>
          <a:noFill/>
        </p:spPr>
        <p:txBody>
          <a:bodyPr wrap="square" rtlCol="0">
            <a:spAutoFit/>
          </a:bodyPr>
          <a:lstStyle/>
          <a:p>
            <a:pPr algn="just" rtl="1"/>
            <a:r>
              <a:rPr lang="ar-EG" b="1" dirty="0"/>
              <a:t>2) المُتغير التابع (</a:t>
            </a:r>
            <a:r>
              <a:rPr lang="en-US" b="1" dirty="0"/>
              <a:t>Dependent Variable</a:t>
            </a:r>
            <a:r>
              <a:rPr lang="ar-EG" b="1" dirty="0"/>
              <a:t>):</a:t>
            </a:r>
            <a:endParaRPr lang="en-US" dirty="0"/>
          </a:p>
        </p:txBody>
      </p:sp>
      <p:sp>
        <p:nvSpPr>
          <p:cNvPr id="4" name="TextBox 3">
            <a:extLst>
              <a:ext uri="{FF2B5EF4-FFF2-40B4-BE49-F238E27FC236}">
                <a16:creationId xmlns:a16="http://schemas.microsoft.com/office/drawing/2014/main" id="{BB7D2635-00A2-7ABF-779A-8A5F8CC98402}"/>
              </a:ext>
            </a:extLst>
          </p:cNvPr>
          <p:cNvSpPr txBox="1"/>
          <p:nvPr/>
        </p:nvSpPr>
        <p:spPr>
          <a:xfrm>
            <a:off x="3172784" y="3595852"/>
            <a:ext cx="8250075"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هو المُتغير الذي يسعى الباحث إلى تفسيره أو قياس أثر العوامل الأخرى عليه (وتحديدًا أثر المُتغير المُستقل).</a:t>
            </a:r>
          </a:p>
          <a:p>
            <a:pPr marL="285750" indent="-285750" algn="just" rtl="1">
              <a:buFont typeface="Arial" panose="020B0604020202020204" pitchFamily="34" charset="0"/>
              <a:buChar char="•"/>
            </a:pPr>
            <a:r>
              <a:rPr lang="ar-EG" dirty="0"/>
              <a:t>يُفترض أن التغير في هذا المُتغير يحدث نتيجة لتأثير المُتغير المُستقل، سواء كان هذا التأثير ناتجًا عن تدخل الباحث في الدراسات التجريبية أو عن الملاحظة في الدراسات غير التجريبية.</a:t>
            </a:r>
            <a:endParaRPr lang="en-US" dirty="0"/>
          </a:p>
        </p:txBody>
      </p:sp>
      <p:pic>
        <p:nvPicPr>
          <p:cNvPr id="8" name="Picture 7" descr="A diagram of a variable&#10;&#10;AI-generated content may be incorrect.">
            <a:extLst>
              <a:ext uri="{FF2B5EF4-FFF2-40B4-BE49-F238E27FC236}">
                <a16:creationId xmlns:a16="http://schemas.microsoft.com/office/drawing/2014/main" id="{94CE4C2F-888D-456B-33A7-70103B4CFAB7}"/>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701635" y="2495421"/>
            <a:ext cx="2150656" cy="2421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BFCBD638-C495-CD82-9C87-37B04A3F6C6A}"/>
              </a:ext>
            </a:extLst>
          </p:cNvPr>
          <p:cNvSpPr txBox="1"/>
          <p:nvPr/>
        </p:nvSpPr>
        <p:spPr>
          <a:xfrm>
            <a:off x="3080729" y="4747570"/>
            <a:ext cx="8380353" cy="677108"/>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على سبيل ال</a:t>
            </a: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t>إذا كان الباحث يدرس "تأثير عدد الإعلانات الرقمية على نية الشراء"، فإن </a:t>
            </a:r>
            <a:r>
              <a:rPr lang="ar-EG" dirty="0">
                <a:effectLst>
                  <a:outerShdw blurRad="38100" dist="38100" dir="2700000" algn="tl">
                    <a:srgbClr val="000000">
                      <a:alpha val="43137"/>
                    </a:srgbClr>
                  </a:outerShdw>
                </a:effectLst>
              </a:rPr>
              <a:t>"نية الشراء" </a:t>
            </a:r>
            <a:r>
              <a:rPr lang="ar-EG" dirty="0"/>
              <a:t>هي المُتغير التابع.</a:t>
            </a:r>
          </a:p>
        </p:txBody>
      </p:sp>
      <mc:AlternateContent xmlns:mc="http://schemas.openxmlformats.org/markup-compatibility/2006">
        <mc:Choice xmlns:am3d="http://schemas.microsoft.com/office/drawing/2017/model3d" Requires="am3d">
          <p:graphicFrame>
            <p:nvGraphicFramePr>
              <p:cNvPr id="12" name="3D Model 11" descr="Pointing Arrow">
                <a:extLst>
                  <a:ext uri="{FF2B5EF4-FFF2-40B4-BE49-F238E27FC236}">
                    <a16:creationId xmlns:a16="http://schemas.microsoft.com/office/drawing/2014/main" id="{8E738A78-1A26-8FFC-DB2B-1CBD2F4090F2}"/>
                  </a:ext>
                </a:extLst>
              </p:cNvPr>
              <p:cNvGraphicFramePr>
                <a:graphicFrameLocks noChangeAspect="1"/>
              </p:cNvGraphicFramePr>
              <p:nvPr/>
            </p:nvGraphicFramePr>
            <p:xfrm rot="4576341">
              <a:off x="2602714" y="3681983"/>
              <a:ext cx="459689" cy="752607"/>
            </p:xfrm>
            <a:graphic>
              <a:graphicData uri="http://schemas.microsoft.com/office/drawing/2017/model3d">
                <am3d:model3d r:embed="rId3">
                  <am3d:spPr>
                    <a:xfrm rot="4576341">
                      <a:off x="0" y="0"/>
                      <a:ext cx="459689" cy="7526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674" ay="2677072" az="-19447"/>
                    <am3d:postTrans dx="0" dy="0" dz="0"/>
                  </am3d:trans>
                  <am3d:raster rName="Office3DRenderer" rVer="16.0.8326">
                    <am3d:blip r:embed="rId4"/>
                  </am3d:raster>
                  <am3d:objViewport viewportSz="77492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Pointing Arrow">
                <a:extLst>
                  <a:ext uri="{FF2B5EF4-FFF2-40B4-BE49-F238E27FC236}">
                    <a16:creationId xmlns:a16="http://schemas.microsoft.com/office/drawing/2014/main" id="{8E738A78-1A26-8FFC-DB2B-1CBD2F4090F2}"/>
                  </a:ext>
                </a:extLst>
              </p:cNvPr>
              <p:cNvPicPr>
                <a:picLocks noGrp="1" noRot="1" noChangeAspect="1" noMove="1" noResize="1" noEditPoints="1" noAdjustHandles="1" noChangeArrowheads="1" noChangeShapeType="1" noCrop="1"/>
              </p:cNvPicPr>
              <p:nvPr/>
            </p:nvPicPr>
            <p:blipFill>
              <a:blip r:embed="rId4"/>
              <a:stretch>
                <a:fillRect/>
              </a:stretch>
            </p:blipFill>
            <p:spPr>
              <a:xfrm rot="4576341">
                <a:off x="2602714" y="3681983"/>
                <a:ext cx="459689" cy="7526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9" name="TextBox 8">
            <a:extLst>
              <a:ext uri="{FF2B5EF4-FFF2-40B4-BE49-F238E27FC236}">
                <a16:creationId xmlns:a16="http://schemas.microsoft.com/office/drawing/2014/main" id="{F9930379-5F89-E5BD-0FE4-0389E8FD0674}"/>
              </a:ext>
            </a:extLst>
          </p:cNvPr>
          <p:cNvSpPr txBox="1"/>
          <p:nvPr/>
        </p:nvSpPr>
        <p:spPr>
          <a:xfrm>
            <a:off x="754840" y="5632946"/>
            <a:ext cx="10575435" cy="369332"/>
          </a:xfrm>
          <a:prstGeom prst="rect">
            <a:avLst/>
          </a:prstGeom>
          <a:noFill/>
        </p:spPr>
        <p:txBody>
          <a:bodyPr wrap="square">
            <a:spAutoFit/>
          </a:bodyPr>
          <a:lstStyle/>
          <a:p>
            <a:pPr algn="r" rtl="1"/>
            <a:r>
              <a:rPr lang="ar-EG" dirty="0"/>
              <a:t>✳️ </a:t>
            </a:r>
            <a:r>
              <a:rPr lang="ar-EG" b="1" dirty="0"/>
              <a:t>نصيحة للباحث</a:t>
            </a:r>
            <a:r>
              <a:rPr lang="ar-EG" dirty="0"/>
              <a:t>: المُتغير التابع يجب أن يكون قابلًا للملاحظة والقياس بدقة، وأن يعكس الفكرة التي تحاول اختبارها في بحثك.</a:t>
            </a:r>
            <a:endParaRPr lang="en-US" dirty="0"/>
          </a:p>
        </p:txBody>
      </p:sp>
      <p:sp>
        <p:nvSpPr>
          <p:cNvPr id="14" name="TextBox 13">
            <a:extLst>
              <a:ext uri="{FF2B5EF4-FFF2-40B4-BE49-F238E27FC236}">
                <a16:creationId xmlns:a16="http://schemas.microsoft.com/office/drawing/2014/main" id="{0BCB7ADF-886E-A695-1981-72CA4DFF325A}"/>
              </a:ext>
            </a:extLst>
          </p:cNvPr>
          <p:cNvSpPr txBox="1"/>
          <p:nvPr/>
        </p:nvSpPr>
        <p:spPr>
          <a:xfrm>
            <a:off x="8817716" y="2446956"/>
            <a:ext cx="2573430" cy="369332"/>
          </a:xfrm>
          <a:prstGeom prst="rect">
            <a:avLst/>
          </a:prstGeom>
          <a:noFill/>
        </p:spPr>
        <p:txBody>
          <a:bodyPr wrap="square" rtlCol="0">
            <a:spAutoFit/>
          </a:bodyPr>
          <a:lstStyle/>
          <a:p>
            <a:pPr algn="just" rtl="1"/>
            <a:r>
              <a:rPr lang="ar-EG" b="1" dirty="0"/>
              <a:t>(أ) المُتغيرات الأساسية:</a:t>
            </a:r>
          </a:p>
        </p:txBody>
      </p:sp>
      <p:sp>
        <p:nvSpPr>
          <p:cNvPr id="3" name="TextBox 2">
            <a:extLst>
              <a:ext uri="{FF2B5EF4-FFF2-40B4-BE49-F238E27FC236}">
                <a16:creationId xmlns:a16="http://schemas.microsoft.com/office/drawing/2014/main" id="{F8929E01-3B3E-4446-72C5-8C95F6F33D3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105133784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10" grpId="0"/>
      <p:bldP spid="9"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DED19-B84E-148A-4B56-0F155DD38EA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D324704-E921-F4D3-AD0B-8DF92917412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57EADDB-A7A9-61AB-BC5F-430D8B79DBC1}"/>
              </a:ext>
            </a:extLst>
          </p:cNvPr>
          <p:cNvSpPr txBox="1"/>
          <p:nvPr/>
        </p:nvSpPr>
        <p:spPr>
          <a:xfrm>
            <a:off x="4670191" y="3011719"/>
            <a:ext cx="6690999"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هي المُتغيرات التي لا تكون محور الدراسة، لكنها ضرورية </a:t>
            </a:r>
            <a:r>
              <a:rPr lang="ar-EG" b="1" dirty="0"/>
              <a:t>لفهم أو تفسير أو ضبط العلاقة</a:t>
            </a:r>
            <a:r>
              <a:rPr lang="ar-EG" dirty="0"/>
              <a:t> بين المُتغيرات الأساسية.</a:t>
            </a:r>
            <a:endParaRPr lang="en-US"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فإلى جانب المُتغيرات الأساسية (المُستقل والتابع)، هناك أنواع متعددة من المُتغيرات تظهر حسب تصميم الدراسة وأهدافها، ومن أبرزها: المُتغيرات الضابطة والمُتغيرات الوسيطة.</a:t>
            </a:r>
            <a:endParaRPr lang="en-US" dirty="0"/>
          </a:p>
        </p:txBody>
      </p:sp>
      <p:sp>
        <p:nvSpPr>
          <p:cNvPr id="4" name="TextBox 3">
            <a:extLst>
              <a:ext uri="{FF2B5EF4-FFF2-40B4-BE49-F238E27FC236}">
                <a16:creationId xmlns:a16="http://schemas.microsoft.com/office/drawing/2014/main" id="{312A8C1F-BC8B-9424-C487-266204AE926E}"/>
              </a:ext>
            </a:extLst>
          </p:cNvPr>
          <p:cNvSpPr txBox="1"/>
          <p:nvPr/>
        </p:nvSpPr>
        <p:spPr>
          <a:xfrm>
            <a:off x="5750287" y="5045001"/>
            <a:ext cx="5475888" cy="369332"/>
          </a:xfrm>
          <a:prstGeom prst="rect">
            <a:avLst/>
          </a:prstGeom>
          <a:noFill/>
        </p:spPr>
        <p:txBody>
          <a:bodyPr wrap="square" rtlCol="0">
            <a:spAutoFit/>
          </a:bodyPr>
          <a:lstStyle/>
          <a:p>
            <a:pPr algn="ctr" rtl="1"/>
            <a:r>
              <a:rPr lang="ar-EG" b="1" dirty="0"/>
              <a:t>سنتناول كل منها بإيجاز فيما يلي:</a:t>
            </a:r>
            <a:endParaRPr lang="en-US" dirty="0"/>
          </a:p>
        </p:txBody>
      </p:sp>
      <p:sp>
        <p:nvSpPr>
          <p:cNvPr id="3" name="TextBox 2">
            <a:extLst>
              <a:ext uri="{FF2B5EF4-FFF2-40B4-BE49-F238E27FC236}">
                <a16:creationId xmlns:a16="http://schemas.microsoft.com/office/drawing/2014/main" id="{10BA0DC9-0CBE-64D5-4C24-AB31D22CC3E2}"/>
              </a:ext>
            </a:extLst>
          </p:cNvPr>
          <p:cNvSpPr txBox="1"/>
          <p:nvPr/>
        </p:nvSpPr>
        <p:spPr>
          <a:xfrm>
            <a:off x="5345251" y="2526737"/>
            <a:ext cx="6045895" cy="369332"/>
          </a:xfrm>
          <a:prstGeom prst="rect">
            <a:avLst/>
          </a:prstGeom>
          <a:noFill/>
        </p:spPr>
        <p:txBody>
          <a:bodyPr wrap="square" rtlCol="0">
            <a:spAutoFit/>
          </a:bodyPr>
          <a:lstStyle/>
          <a:p>
            <a:pPr algn="just" rtl="1"/>
            <a:r>
              <a:rPr lang="ar-EG" b="1" dirty="0"/>
              <a:t>(ب) مُتغيرات مساندة أو داعمة (</a:t>
            </a:r>
            <a:r>
              <a:rPr lang="en-US" b="1" dirty="0"/>
              <a:t>Secondary/ Supporting Variables</a:t>
            </a:r>
            <a:r>
              <a:rPr lang="ar-EG" b="1" dirty="0"/>
              <a:t>):</a:t>
            </a:r>
          </a:p>
        </p:txBody>
      </p:sp>
      <p:pic>
        <p:nvPicPr>
          <p:cNvPr id="9" name="Picture 8" descr="A cartoon of a person thinking&#10;&#10;AI-generated content may be incorrect.">
            <a:extLst>
              <a:ext uri="{FF2B5EF4-FFF2-40B4-BE49-F238E27FC236}">
                <a16:creationId xmlns:a16="http://schemas.microsoft.com/office/drawing/2014/main" id="{3B024341-7519-454A-2DA4-976D1697C7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2641" y="2554178"/>
            <a:ext cx="2482381" cy="2482381"/>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1C9617F7-60AF-B514-CF8F-CDA74861FCE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89545309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9A7F2-F7C4-3AA1-EC45-BA45AFBE33D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402423E-AAB3-49C1-5948-E80CB252B47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C06BDC05-912E-4125-5BCE-EA96DC547AEF}"/>
              </a:ext>
            </a:extLst>
          </p:cNvPr>
          <p:cNvSpPr txBox="1"/>
          <p:nvPr/>
        </p:nvSpPr>
        <p:spPr>
          <a:xfrm>
            <a:off x="3316514" y="2532562"/>
            <a:ext cx="8069223" cy="1754326"/>
          </a:xfrm>
          <a:prstGeom prst="rect">
            <a:avLst/>
          </a:prstGeom>
          <a:noFill/>
        </p:spPr>
        <p:txBody>
          <a:bodyPr wrap="square" rtlCol="0">
            <a:spAutoFit/>
          </a:bodyPr>
          <a:lstStyle/>
          <a:p>
            <a:pPr algn="just" rtl="1"/>
            <a:r>
              <a:rPr lang="ar-EG" b="1" dirty="0"/>
              <a:t>1) المُتغيرات الضابطة (</a:t>
            </a:r>
            <a:r>
              <a:rPr lang="en-US" b="1" dirty="0"/>
              <a:t>Control Variables</a:t>
            </a:r>
            <a:r>
              <a:rPr lang="ar-EG" b="1" dirty="0"/>
              <a:t>):</a:t>
            </a:r>
          </a:p>
          <a:p>
            <a:pPr marL="285750" indent="-285750" algn="just" rtl="1">
              <a:buFont typeface="Arial" panose="020B0604020202020204" pitchFamily="34" charset="0"/>
              <a:buChar char="•"/>
            </a:pPr>
            <a:r>
              <a:rPr lang="ar-SA" dirty="0"/>
              <a:t>تتأثر المُتغيرات التابعة في كثير من الأحيان بمُتغيرات أخرى بالإضافة إلى المُتغيرات المُستقلة التي يحددها الباحث</a:t>
            </a:r>
            <a:r>
              <a:rPr lang="ar-EG" dirty="0"/>
              <a:t>. </a:t>
            </a:r>
            <a:r>
              <a:rPr lang="ar-SA" dirty="0"/>
              <a:t>ودون تحديد هذه المُتغيرات الأخرى، فإن العلاقة بين المُتغير المُستقل والتابع قد لا تكون واضحة.</a:t>
            </a:r>
            <a:endParaRPr lang="ar-EG" dirty="0"/>
          </a:p>
          <a:p>
            <a:pPr marL="285750" indent="-285750" algn="just" rtl="1">
              <a:buFont typeface="Arial" panose="020B0604020202020204" pitchFamily="34" charset="0"/>
              <a:buChar char="•"/>
            </a:pPr>
            <a:r>
              <a:rPr lang="ar-EG" dirty="0"/>
              <a:t>بعبارة أُخرى، فالمُتغيرات التابعة قد تتأثر بعوامل إضافية لا تكون من صلب الفرضية، لكنها قد تؤثر على العلاقة بين المُتغير المُستقل والتابع. فإذا لم تُؤخذ هذه المُتغيرات في الاعتبار، قد تكون النتائج </a:t>
            </a:r>
            <a:r>
              <a:rPr lang="ar-EG" b="1" dirty="0"/>
              <a:t>غير دقيقة أو مضللة أو متحيزة</a:t>
            </a:r>
            <a:r>
              <a:rPr lang="ar-EG" dirty="0"/>
              <a:t>.</a:t>
            </a:r>
            <a:endParaRPr lang="en-US" dirty="0"/>
          </a:p>
        </p:txBody>
      </p:sp>
      <p:sp>
        <p:nvSpPr>
          <p:cNvPr id="3" name="TextBox 2">
            <a:extLst>
              <a:ext uri="{FF2B5EF4-FFF2-40B4-BE49-F238E27FC236}">
                <a16:creationId xmlns:a16="http://schemas.microsoft.com/office/drawing/2014/main" id="{27A90219-7379-0AB4-3920-394D465347E0}"/>
              </a:ext>
            </a:extLst>
          </p:cNvPr>
          <p:cNvSpPr txBox="1"/>
          <p:nvPr/>
        </p:nvSpPr>
        <p:spPr>
          <a:xfrm>
            <a:off x="5345251" y="1946216"/>
            <a:ext cx="6045895" cy="369332"/>
          </a:xfrm>
          <a:prstGeom prst="rect">
            <a:avLst/>
          </a:prstGeom>
          <a:noFill/>
        </p:spPr>
        <p:txBody>
          <a:bodyPr wrap="square" rtlCol="0">
            <a:spAutoFit/>
          </a:bodyPr>
          <a:lstStyle/>
          <a:p>
            <a:pPr algn="just" rtl="1"/>
            <a:r>
              <a:rPr lang="ar-EG" b="1" dirty="0"/>
              <a:t>(ب) مُتغيرات مُساندة أو داعمة (</a:t>
            </a:r>
            <a:r>
              <a:rPr lang="en-US" b="1" dirty="0"/>
              <a:t>Secondary/ Supporting Variables</a:t>
            </a:r>
            <a:r>
              <a:rPr lang="ar-EG" b="1" dirty="0"/>
              <a:t>):</a:t>
            </a:r>
          </a:p>
        </p:txBody>
      </p:sp>
      <p:sp>
        <p:nvSpPr>
          <p:cNvPr id="7" name="TextBox 6">
            <a:extLst>
              <a:ext uri="{FF2B5EF4-FFF2-40B4-BE49-F238E27FC236}">
                <a16:creationId xmlns:a16="http://schemas.microsoft.com/office/drawing/2014/main" id="{2CDD6D3B-DC52-29CD-F06F-299F456E30D8}"/>
              </a:ext>
            </a:extLst>
          </p:cNvPr>
          <p:cNvSpPr txBox="1"/>
          <p:nvPr/>
        </p:nvSpPr>
        <p:spPr>
          <a:xfrm>
            <a:off x="805964" y="4613817"/>
            <a:ext cx="10611398" cy="1508105"/>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على سبيل ال</a:t>
            </a: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t>قد تختلف العلاقة بين كثافة تعرض الطالب للمُحتوى التوعوي التفاعلي وحجم مشاركته في حملات التوعية الرقمية تبعًا </a:t>
            </a:r>
            <a:r>
              <a:rPr lang="ar-EG" dirty="0">
                <a:effectLst>
                  <a:outerShdw blurRad="38100" dist="38100" dir="2700000" algn="tl">
                    <a:srgbClr val="000000">
                      <a:alpha val="43137"/>
                    </a:srgbClr>
                  </a:outerShdw>
                </a:effectLst>
              </a:rPr>
              <a:t>للنوع الاجتماعي (ذكو/ إناث)</a:t>
            </a:r>
            <a:r>
              <a:rPr lang="ar-EG" dirty="0"/>
              <a:t>.</a:t>
            </a:r>
            <a:r>
              <a:rPr lang="ar-EG" dirty="0">
                <a:effectLst>
                  <a:outerShdw blurRad="38100" dist="38100" dir="2700000" algn="tl">
                    <a:srgbClr val="000000">
                      <a:alpha val="43137"/>
                    </a:srgbClr>
                  </a:outerShdw>
                </a:effectLst>
              </a:rPr>
              <a:t> </a:t>
            </a:r>
            <a:r>
              <a:rPr lang="ar-EG" dirty="0"/>
              <a:t>فقد تكون العلاقة إيجابية لدى الإناث وسلبية لدى الذكور.</a:t>
            </a:r>
          </a:p>
          <a:p>
            <a:pPr marL="285750" indent="-285750" algn="just" rtl="1">
              <a:buFont typeface="Arial" panose="020B0604020202020204" pitchFamily="34" charset="0"/>
              <a:buChar char="•"/>
            </a:pPr>
            <a:r>
              <a:rPr lang="ar-EG" dirty="0"/>
              <a:t>لذلك، يجب على الباحث </a:t>
            </a:r>
            <a:r>
              <a:rPr lang="ar-EG" b="1" dirty="0"/>
              <a:t>"ضبط" </a:t>
            </a:r>
            <a:r>
              <a:rPr lang="ar-EG" dirty="0"/>
              <a:t>مُتغير النوع عند تحليل البيانات.</a:t>
            </a:r>
          </a:p>
          <a:p>
            <a:pPr marL="285750" indent="-285750" algn="just" rtl="1">
              <a:buFont typeface="Arial" panose="020B0604020202020204" pitchFamily="34" charset="0"/>
              <a:buChar char="•"/>
            </a:pPr>
            <a:r>
              <a:rPr lang="ar-EG" dirty="0"/>
              <a:t>ويُمكن القيام بذلك إما باستخدام أساليب إحصائية متقدمة أو بتحليل العلاقة بشكل منفصل داخل عينتين: إحداهما تمثل الذكور، والأخرى تمثل الإناث.</a:t>
            </a:r>
            <a:endParaRPr lang="en-US" dirty="0"/>
          </a:p>
        </p:txBody>
      </p:sp>
      <p:pic>
        <p:nvPicPr>
          <p:cNvPr id="9" name="Picture 8" descr="A black and white sign with black text&#10;&#10;AI-generated content may be incorrect.">
            <a:extLst>
              <a:ext uri="{FF2B5EF4-FFF2-40B4-BE49-F238E27FC236}">
                <a16:creationId xmlns:a16="http://schemas.microsoft.com/office/drawing/2014/main" id="{1E7F087F-A82F-0DC1-BBF7-6C4BABE4DB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0854" y="2206742"/>
            <a:ext cx="2305203" cy="23052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AB9A292A-B040-7E6C-DBDB-AD6C316D84C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35294286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8BC9D-9365-E0E8-11BC-B1ECB10232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3B7393-B2E4-EC1C-DFD2-7B25AF3BAF8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38BC9A8E-3A46-84B5-0762-3CF3FC3052E9}"/>
              </a:ext>
            </a:extLst>
          </p:cNvPr>
          <p:cNvSpPr txBox="1"/>
          <p:nvPr/>
        </p:nvSpPr>
        <p:spPr>
          <a:xfrm>
            <a:off x="3454399" y="2355396"/>
            <a:ext cx="7802459" cy="2585323"/>
          </a:xfrm>
          <a:prstGeom prst="rect">
            <a:avLst/>
          </a:prstGeom>
          <a:noFill/>
        </p:spPr>
        <p:txBody>
          <a:bodyPr wrap="square" rtlCol="0">
            <a:spAutoFit/>
          </a:bodyPr>
          <a:lstStyle/>
          <a:p>
            <a:pPr algn="just" rtl="1"/>
            <a:r>
              <a:rPr lang="ar-EG" b="1" dirty="0"/>
              <a:t>2) المُتغيرات الوسيطة (</a:t>
            </a:r>
            <a:r>
              <a:rPr lang="en-US" b="1" dirty="0"/>
              <a:t>Intervening / Mediating Variables</a:t>
            </a:r>
            <a:r>
              <a:rPr lang="ar-EG" b="1" dirty="0"/>
              <a:t>):</a:t>
            </a:r>
          </a:p>
          <a:p>
            <a:pPr marL="285750" indent="-285750" algn="just" rtl="1">
              <a:buFont typeface="Arial" panose="020B0604020202020204" pitchFamily="34" charset="0"/>
              <a:buChar char="•"/>
            </a:pPr>
            <a:r>
              <a:rPr lang="ar-EG" dirty="0"/>
              <a:t>المُتغير الوسيط هو مُتغير يُسهم في </a:t>
            </a:r>
            <a:r>
              <a:rPr lang="ar-EG" b="1" dirty="0"/>
              <a:t>تفسير كيفية حدوث العلاقة</a:t>
            </a:r>
            <a:r>
              <a:rPr lang="ar-EG" dirty="0"/>
              <a:t> بين المُتغيريّن: المُستقل والتابع.</a:t>
            </a:r>
          </a:p>
          <a:p>
            <a:pPr marL="285750" indent="-285750" algn="just" rtl="1">
              <a:buFont typeface="Arial" panose="020B0604020202020204" pitchFamily="34" charset="0"/>
              <a:buChar char="•"/>
            </a:pPr>
            <a:r>
              <a:rPr lang="ar-EG" dirty="0"/>
              <a:t>أحيانًا، لا تؤثر </a:t>
            </a:r>
            <a:r>
              <a:rPr lang="ar-EG" b="1" dirty="0"/>
              <a:t>المُتغيرات المُستقلة</a:t>
            </a:r>
            <a:r>
              <a:rPr lang="ar-EG" dirty="0"/>
              <a:t> مُباشرة على </a:t>
            </a:r>
            <a:r>
              <a:rPr lang="ar-EG" b="1" dirty="0"/>
              <a:t>المُتغيرات التابعة</a:t>
            </a:r>
            <a:r>
              <a:rPr lang="ar-EG" dirty="0"/>
              <a:t>، بل تمر هذه العلاقة عبر ما يُعرف بـ "</a:t>
            </a:r>
            <a:r>
              <a:rPr lang="ar-EG" b="1" dirty="0"/>
              <a:t>المُتغير الوسيط"</a:t>
            </a:r>
            <a:r>
              <a:rPr lang="ar-EG" dirty="0"/>
              <a:t>.</a:t>
            </a:r>
          </a:p>
          <a:p>
            <a:pPr marL="285750" indent="-285750" algn="just" rtl="1">
              <a:buFont typeface="Arial" panose="020B0604020202020204" pitchFamily="34" charset="0"/>
              <a:buChar char="•"/>
            </a:pPr>
            <a:r>
              <a:rPr lang="ar-EG" dirty="0"/>
              <a:t>بمعنى آخر، فإن </a:t>
            </a:r>
            <a:r>
              <a:rPr lang="ar-EG" b="1" dirty="0"/>
              <a:t>المُتغير المُستقل</a:t>
            </a:r>
            <a:r>
              <a:rPr lang="ar-EG" dirty="0"/>
              <a:t> يُحدث تأثيرًا أوليًا على </a:t>
            </a:r>
            <a:r>
              <a:rPr lang="ar-EG" b="1" dirty="0"/>
              <a:t>المُتغير الوسيط</a:t>
            </a:r>
            <a:r>
              <a:rPr lang="ar-EG" dirty="0"/>
              <a:t>، والذي بدوره يُؤثر على </a:t>
            </a:r>
            <a:r>
              <a:rPr lang="ar-EG" b="1" dirty="0"/>
              <a:t>المُتغير التابع</a:t>
            </a:r>
            <a:r>
              <a:rPr lang="ar-EG" dirty="0"/>
              <a:t>. وبالتالي، يكون المُتغير الوسيط بمثابة "حلقة وصل" تفسيرية تُوضّح كيف ولماذا يحدث التأثير من المُستقل إلى التابع.</a:t>
            </a:r>
          </a:p>
          <a:p>
            <a:pPr marL="285750" indent="-285750" algn="just" rtl="1">
              <a:buFont typeface="Arial" panose="020B0604020202020204" pitchFamily="34" charset="0"/>
              <a:buChar char="•"/>
            </a:pPr>
            <a:r>
              <a:rPr lang="ar-EG" dirty="0"/>
              <a:t>وتظهر هذه العلاقة بشكل أوضح من خلال الرسم التالي، الذي يُوضح كيف يؤثر المُتغير المُستقل على المُتغير الوسيط، ثم ينتقل التأثير إلى المُتغير التابع:</a:t>
            </a:r>
          </a:p>
        </p:txBody>
      </p:sp>
      <p:sp>
        <p:nvSpPr>
          <p:cNvPr id="3" name="TextBox 2">
            <a:extLst>
              <a:ext uri="{FF2B5EF4-FFF2-40B4-BE49-F238E27FC236}">
                <a16:creationId xmlns:a16="http://schemas.microsoft.com/office/drawing/2014/main" id="{355D5800-B59A-A783-163F-6A6D01542DC4}"/>
              </a:ext>
            </a:extLst>
          </p:cNvPr>
          <p:cNvSpPr txBox="1"/>
          <p:nvPr/>
        </p:nvSpPr>
        <p:spPr>
          <a:xfrm>
            <a:off x="5345251" y="1875452"/>
            <a:ext cx="6045895" cy="369332"/>
          </a:xfrm>
          <a:prstGeom prst="rect">
            <a:avLst/>
          </a:prstGeom>
          <a:noFill/>
        </p:spPr>
        <p:txBody>
          <a:bodyPr wrap="square" rtlCol="0">
            <a:spAutoFit/>
          </a:bodyPr>
          <a:lstStyle/>
          <a:p>
            <a:pPr algn="just" rtl="1"/>
            <a:r>
              <a:rPr lang="ar-EG" b="1" dirty="0"/>
              <a:t>(ب) مُتغيرات مُساندة أو داعمة (</a:t>
            </a:r>
            <a:r>
              <a:rPr lang="en-US" b="1" dirty="0"/>
              <a:t>Secondary/ Supporting Variables</a:t>
            </a:r>
            <a:r>
              <a:rPr lang="ar-EG" b="1" dirty="0"/>
              <a:t>):</a:t>
            </a:r>
          </a:p>
        </p:txBody>
      </p:sp>
      <p:pic>
        <p:nvPicPr>
          <p:cNvPr id="9" name="Picture 8" descr="A black and white sign with text&#10;&#10;AI-generated content may be incorrect.">
            <a:extLst>
              <a:ext uri="{FF2B5EF4-FFF2-40B4-BE49-F238E27FC236}">
                <a16:creationId xmlns:a16="http://schemas.microsoft.com/office/drawing/2014/main" id="{7A85A189-129A-6F9C-9AF3-6D9274E8FF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466" y="2257896"/>
            <a:ext cx="2459247" cy="24592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4981AC01-41E8-E22E-58CC-D690A2F6BB3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graphicFrame>
        <p:nvGraphicFramePr>
          <p:cNvPr id="2" name="Diagram 1">
            <a:extLst>
              <a:ext uri="{FF2B5EF4-FFF2-40B4-BE49-F238E27FC236}">
                <a16:creationId xmlns:a16="http://schemas.microsoft.com/office/drawing/2014/main" id="{C793869C-2EF4-1516-6825-3BC14B8B4EEA}"/>
              </a:ext>
            </a:extLst>
          </p:cNvPr>
          <p:cNvGraphicFramePr/>
          <p:nvPr>
            <p:extLst>
              <p:ext uri="{D42A27DB-BD31-4B8C-83A1-F6EECF244321}">
                <p14:modId xmlns:p14="http://schemas.microsoft.com/office/powerpoint/2010/main" val="2804458836"/>
              </p:ext>
            </p:extLst>
          </p:nvPr>
        </p:nvGraphicFramePr>
        <p:xfrm>
          <a:off x="3528043" y="5222513"/>
          <a:ext cx="7578911" cy="57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496224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3361B-9A27-1442-55A2-5E11998B52E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2DDBC57-9BB4-1663-DD33-0D7A4092BB5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DD41CC75-5283-6114-3EF2-CEC000CA8526}"/>
              </a:ext>
            </a:extLst>
          </p:cNvPr>
          <p:cNvSpPr txBox="1"/>
          <p:nvPr/>
        </p:nvSpPr>
        <p:spPr>
          <a:xfrm>
            <a:off x="3841706" y="2278568"/>
            <a:ext cx="7415153" cy="369332"/>
          </a:xfrm>
          <a:prstGeom prst="rect">
            <a:avLst/>
          </a:prstGeom>
          <a:noFill/>
        </p:spPr>
        <p:txBody>
          <a:bodyPr wrap="square" rtlCol="0">
            <a:spAutoFit/>
          </a:bodyPr>
          <a:lstStyle/>
          <a:p>
            <a:pPr algn="just" rtl="1"/>
            <a:r>
              <a:rPr lang="ar-EG" b="1" dirty="0"/>
              <a:t>2) المُتغيرات الوسيطة (</a:t>
            </a:r>
            <a:r>
              <a:rPr lang="en-US" b="1" dirty="0"/>
              <a:t>Intervening / Mediating Variables</a:t>
            </a:r>
            <a:r>
              <a:rPr lang="ar-EG" b="1" dirty="0"/>
              <a:t>):</a:t>
            </a:r>
          </a:p>
        </p:txBody>
      </p:sp>
      <p:sp>
        <p:nvSpPr>
          <p:cNvPr id="3" name="TextBox 2">
            <a:extLst>
              <a:ext uri="{FF2B5EF4-FFF2-40B4-BE49-F238E27FC236}">
                <a16:creationId xmlns:a16="http://schemas.microsoft.com/office/drawing/2014/main" id="{0300AF27-30FA-6C9E-1A32-7B812C51C2A9}"/>
              </a:ext>
            </a:extLst>
          </p:cNvPr>
          <p:cNvSpPr txBox="1"/>
          <p:nvPr/>
        </p:nvSpPr>
        <p:spPr>
          <a:xfrm>
            <a:off x="5345251" y="1888158"/>
            <a:ext cx="6045895" cy="369332"/>
          </a:xfrm>
          <a:prstGeom prst="rect">
            <a:avLst/>
          </a:prstGeom>
          <a:noFill/>
        </p:spPr>
        <p:txBody>
          <a:bodyPr wrap="square" rtlCol="0">
            <a:spAutoFit/>
          </a:bodyPr>
          <a:lstStyle/>
          <a:p>
            <a:pPr algn="just" rtl="1"/>
            <a:r>
              <a:rPr lang="ar-EG" b="1" dirty="0"/>
              <a:t>(ب) مُتغيرات مُساندة أو داعمة (</a:t>
            </a:r>
            <a:r>
              <a:rPr lang="en-US" b="1" dirty="0"/>
              <a:t>Secondary/ Supporting Variables</a:t>
            </a:r>
            <a:r>
              <a:rPr lang="ar-EG" b="1" dirty="0"/>
              <a:t>):</a:t>
            </a:r>
          </a:p>
        </p:txBody>
      </p:sp>
      <p:sp>
        <p:nvSpPr>
          <p:cNvPr id="7" name="TextBox 6">
            <a:extLst>
              <a:ext uri="{FF2B5EF4-FFF2-40B4-BE49-F238E27FC236}">
                <a16:creationId xmlns:a16="http://schemas.microsoft.com/office/drawing/2014/main" id="{A57EC2CC-A0D6-5CAF-4A30-E11BD754A53A}"/>
              </a:ext>
            </a:extLst>
          </p:cNvPr>
          <p:cNvSpPr txBox="1"/>
          <p:nvPr/>
        </p:nvSpPr>
        <p:spPr>
          <a:xfrm>
            <a:off x="3025036" y="2728178"/>
            <a:ext cx="8392326" cy="1785104"/>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على سبيل ال</a:t>
            </a: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t>إذا افترضنا أن كثافة مُشاهدة الطالب للمُحتوى التوعوي (المُتغير المُستقل) يؤثر على سلوكه الرقمي (المُتغير التابع)، فقد يكون السبب في هذا التأثير هو أن هذا المُحتوى يزيد من </a:t>
            </a:r>
            <a:r>
              <a:rPr lang="ar-EG" dirty="0">
                <a:effectLst>
                  <a:outerShdw blurRad="38100" dist="38100" dir="2700000" algn="tl">
                    <a:srgbClr val="000000">
                      <a:alpha val="43137"/>
                    </a:srgbClr>
                  </a:outerShdw>
                </a:effectLst>
              </a:rPr>
              <a:t>الوعيّ بالمخاطر الرقمية</a:t>
            </a:r>
            <a:r>
              <a:rPr lang="ar-EG" dirty="0"/>
              <a:t>، والذي بدوره يؤدي إلى تحسين السلوك الرقمي.</a:t>
            </a:r>
          </a:p>
          <a:p>
            <a:pPr marL="285750" indent="-285750" algn="just" rtl="1">
              <a:buFont typeface="Arial" panose="020B0604020202020204" pitchFamily="34" charset="0"/>
              <a:buChar char="•"/>
            </a:pPr>
            <a:r>
              <a:rPr lang="ar-EG" dirty="0"/>
              <a:t>في هذه الحالة، </a:t>
            </a:r>
            <a:r>
              <a:rPr lang="ar-EG" dirty="0">
                <a:effectLst>
                  <a:outerShdw blurRad="38100" dist="38100" dir="2700000" algn="tl">
                    <a:srgbClr val="000000">
                      <a:alpha val="43137"/>
                    </a:srgbClr>
                  </a:outerShdw>
                </a:effectLst>
              </a:rPr>
              <a:t>الوعيّ بالمخاطر الرقمية </a:t>
            </a:r>
            <a:r>
              <a:rPr lang="ar-EG" dirty="0"/>
              <a:t>هو المُتغير الوسيط لأنه العامل الذي افترضنا أن يتأثر بالمُشاهدة أولًا</a:t>
            </a:r>
            <a:r>
              <a:rPr lang="ar-SA" altLang="en-US" dirty="0">
                <a:latin typeface="Arial" panose="020B0604020202020204" pitchFamily="34" charset="0"/>
              </a:rPr>
              <a:t>، ثم يُسهم لاحقًا في</a:t>
            </a:r>
            <a:r>
              <a:rPr lang="ar-EG" altLang="en-US" dirty="0">
                <a:latin typeface="Arial" panose="020B0604020202020204" pitchFamily="34" charset="0"/>
              </a:rPr>
              <a:t> تشكيل السلوك الرقمي</a:t>
            </a:r>
            <a:r>
              <a:rPr lang="ar-EG" dirty="0"/>
              <a:t>.</a:t>
            </a:r>
          </a:p>
          <a:p>
            <a:pPr marL="285750" indent="-285750" algn="just" rtl="1">
              <a:buFont typeface="Arial" panose="020B0604020202020204" pitchFamily="34" charset="0"/>
              <a:buChar char="•"/>
            </a:pPr>
            <a:r>
              <a:rPr lang="ar-EG" dirty="0"/>
              <a:t>وهنا، يمكن للباحث تقديم هذا التصوّر من خلال رسم يُبيّن اتجاهات التأثير بين المُتغيرات، على النحو التالي:</a:t>
            </a:r>
            <a:endParaRPr lang="en-US" dirty="0"/>
          </a:p>
        </p:txBody>
      </p:sp>
      <p:sp>
        <p:nvSpPr>
          <p:cNvPr id="8" name="TextBox 7">
            <a:extLst>
              <a:ext uri="{FF2B5EF4-FFF2-40B4-BE49-F238E27FC236}">
                <a16:creationId xmlns:a16="http://schemas.microsoft.com/office/drawing/2014/main" id="{85F17BD7-6DB8-C41E-33B5-039021D1287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graphicFrame>
        <p:nvGraphicFramePr>
          <p:cNvPr id="2" name="Diagram 1">
            <a:extLst>
              <a:ext uri="{FF2B5EF4-FFF2-40B4-BE49-F238E27FC236}">
                <a16:creationId xmlns:a16="http://schemas.microsoft.com/office/drawing/2014/main" id="{28744FB5-7DB9-FB39-75FE-AC5D34B289B9}"/>
              </a:ext>
            </a:extLst>
          </p:cNvPr>
          <p:cNvGraphicFramePr/>
          <p:nvPr>
            <p:extLst>
              <p:ext uri="{D42A27DB-BD31-4B8C-83A1-F6EECF244321}">
                <p14:modId xmlns:p14="http://schemas.microsoft.com/office/powerpoint/2010/main" val="3870241417"/>
              </p:ext>
            </p:extLst>
          </p:nvPr>
        </p:nvGraphicFramePr>
        <p:xfrm>
          <a:off x="3280230" y="4811486"/>
          <a:ext cx="7531494" cy="668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13" descr="A diagram of a method&#10;&#10;AI-generated content may be incorrect.">
            <a:extLst>
              <a:ext uri="{FF2B5EF4-FFF2-40B4-BE49-F238E27FC236}">
                <a16:creationId xmlns:a16="http://schemas.microsoft.com/office/drawing/2014/main" id="{0F3977D9-7A70-DE0E-3578-BE932F6E523E}"/>
              </a:ext>
            </a:extLst>
          </p:cNvPr>
          <p:cNvPicPr>
            <a:picLocks noChangeAspect="1"/>
          </p:cNvPicPr>
          <p:nvPr/>
        </p:nvPicPr>
        <p:blipFill>
          <a:blip r:embed="rId7" cstate="email">
            <a:duotone>
              <a:schemeClr val="accent5">
                <a:shade val="45000"/>
                <a:satMod val="135000"/>
              </a:schemeClr>
              <a:prstClr val="white"/>
            </a:duotone>
            <a:extLst>
              <a:ext uri="{BEBA8EAE-BF5A-486C-A8C5-ECC9F3942E4B}">
                <a14:imgProps xmlns:a14="http://schemas.microsoft.com/office/drawing/2010/main">
                  <a14:imgLayer r:embed="rId8">
                    <a14:imgEffect>
                      <a14:artisticFilmGrain/>
                    </a14:imgEffect>
                  </a14:imgLayer>
                </a14:imgProps>
              </a:ext>
              <a:ext uri="{28A0092B-C50C-407E-A947-70E740481C1C}">
                <a14:useLocalDpi xmlns:a14="http://schemas.microsoft.com/office/drawing/2010/main"/>
              </a:ext>
            </a:extLst>
          </a:blip>
          <a:srcRect/>
          <a:stretch>
            <a:fillRect/>
          </a:stretch>
        </p:blipFill>
        <p:spPr>
          <a:xfrm>
            <a:off x="911249" y="2350957"/>
            <a:ext cx="1723094" cy="331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445447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D7615-ADE5-50A7-C7FD-8909EC2A8CD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D33A688-DF16-E86C-3FBC-EBFFE0819E2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E6B18F8-4B23-2CE5-CFCE-2D5F7824198C}"/>
              </a:ext>
            </a:extLst>
          </p:cNvPr>
          <p:cNvSpPr txBox="1"/>
          <p:nvPr/>
        </p:nvSpPr>
        <p:spPr>
          <a:xfrm>
            <a:off x="4143829" y="2074314"/>
            <a:ext cx="7138568" cy="2308324"/>
          </a:xfrm>
          <a:prstGeom prst="rect">
            <a:avLst/>
          </a:prstGeom>
          <a:noFill/>
        </p:spPr>
        <p:txBody>
          <a:bodyPr wrap="square" rtlCol="0">
            <a:spAutoFit/>
          </a:bodyPr>
          <a:lstStyle/>
          <a:p>
            <a:pPr algn="just" rtl="1"/>
            <a:r>
              <a:rPr lang="en-US" dirty="0"/>
              <a:t>🔁 </a:t>
            </a:r>
            <a:r>
              <a:rPr lang="ar-EG" u="sng" dirty="0"/>
              <a:t>الفرق الأساسي بين المُتغير الوسيط والمُتغير الضابط هو أن:</a:t>
            </a:r>
          </a:p>
          <a:p>
            <a:pPr marL="285750" indent="-285750" algn="just" rtl="1">
              <a:buFont typeface="Arial" panose="020B0604020202020204" pitchFamily="34" charset="0"/>
              <a:buChar char="•"/>
            </a:pPr>
            <a:r>
              <a:rPr lang="ar-SA" b="1" dirty="0"/>
              <a:t>المُتغير الوسيط</a:t>
            </a:r>
            <a:r>
              <a:rPr lang="ar-SA" dirty="0"/>
              <a:t> هو المُتغير الذي </a:t>
            </a:r>
            <a:r>
              <a:rPr lang="ar-SA" b="1" dirty="0"/>
              <a:t>يتوسط العلاقة</a:t>
            </a:r>
            <a:r>
              <a:rPr lang="ar-SA" dirty="0"/>
              <a:t> بين المُتغير المُستقل والمُتغير التابع</a:t>
            </a:r>
            <a:r>
              <a:rPr lang="en-US" dirty="0"/>
              <a:t>.</a:t>
            </a:r>
            <a:br>
              <a:rPr lang="en-US" dirty="0"/>
            </a:br>
            <a:r>
              <a:rPr lang="ar-SA" dirty="0"/>
              <a:t>أي أن: المُتغير المُستقل يؤثر أولًا على المُتغير الوسيط، ثم هذا المُتغير الوسيط يؤثر بدوره على المُتغير التابع</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SA" b="1" dirty="0"/>
              <a:t>المُتغير الضابط</a:t>
            </a:r>
            <a:r>
              <a:rPr lang="ar-SA" dirty="0"/>
              <a:t> هو المُتغير الذي </a:t>
            </a:r>
            <a:r>
              <a:rPr lang="ar-SA" b="1" dirty="0"/>
              <a:t>لا يكون محل الدراسة المُباشرة</a:t>
            </a:r>
            <a:r>
              <a:rPr lang="ar-SA" dirty="0"/>
              <a:t>، لكنه قد يؤثر في العلاقة بين المُتغير المُستقل والتابع، ولهذا يقوم الباحث "بالتحكم فيه" لضمان أن النتائج تعكس العلاقة الحقيقية بين المُتغيرات الأساسية</a:t>
            </a:r>
            <a:r>
              <a:rPr lang="en-US" dirty="0"/>
              <a:t>.</a:t>
            </a:r>
            <a:endParaRPr lang="ar-EG" dirty="0"/>
          </a:p>
        </p:txBody>
      </p:sp>
      <p:sp>
        <p:nvSpPr>
          <p:cNvPr id="8" name="TextBox 7">
            <a:extLst>
              <a:ext uri="{FF2B5EF4-FFF2-40B4-BE49-F238E27FC236}">
                <a16:creationId xmlns:a16="http://schemas.microsoft.com/office/drawing/2014/main" id="{9C49E8E3-EDB7-7BE8-8D72-118C214C487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17" name="TextBox 16">
            <a:extLst>
              <a:ext uri="{FF2B5EF4-FFF2-40B4-BE49-F238E27FC236}">
                <a16:creationId xmlns:a16="http://schemas.microsoft.com/office/drawing/2014/main" id="{1971A51A-6CE7-240B-2496-FB898B269AC1}"/>
              </a:ext>
            </a:extLst>
          </p:cNvPr>
          <p:cNvSpPr txBox="1"/>
          <p:nvPr/>
        </p:nvSpPr>
        <p:spPr>
          <a:xfrm>
            <a:off x="1175658" y="4672021"/>
            <a:ext cx="10106740" cy="1200329"/>
          </a:xfrm>
          <a:prstGeom prst="rect">
            <a:avLst/>
          </a:prstGeom>
          <a:noFill/>
        </p:spPr>
        <p:txBody>
          <a:bodyPr wrap="square">
            <a:spAutoFit/>
          </a:bodyPr>
          <a:lstStyle/>
          <a:p>
            <a:pPr algn="just" rtl="1">
              <a:buNone/>
            </a:pPr>
            <a:r>
              <a:rPr lang="en-US" dirty="0"/>
              <a:t>📌 </a:t>
            </a:r>
            <a:r>
              <a:rPr lang="ar-EG" b="1" dirty="0"/>
              <a:t>خُلاصة الفرق:</a:t>
            </a:r>
            <a:endParaRPr lang="ar-EG" dirty="0"/>
          </a:p>
          <a:p>
            <a:pPr marL="285750" indent="-285750" algn="just" rtl="1">
              <a:buFont typeface="Wingdings" panose="05000000000000000000" pitchFamily="2" charset="2"/>
              <a:buChar char="q"/>
            </a:pPr>
            <a:r>
              <a:rPr lang="ar-EG" u="sng" dirty="0"/>
              <a:t>المُتغير الوسيط:</a:t>
            </a:r>
            <a:r>
              <a:rPr lang="ar-EG" dirty="0"/>
              <a:t> </a:t>
            </a:r>
            <a:r>
              <a:rPr lang="ar-EG" b="1" dirty="0"/>
              <a:t>جزء من سلسلة التأثير</a:t>
            </a:r>
            <a:r>
              <a:rPr lang="ar-EG" dirty="0"/>
              <a:t>، يدخل ضمن التحليل.</a:t>
            </a:r>
          </a:p>
          <a:p>
            <a:pPr marL="285750" indent="-285750" algn="just" rtl="1">
              <a:buFont typeface="Wingdings" panose="05000000000000000000" pitchFamily="2" charset="2"/>
              <a:buChar char="q"/>
            </a:pPr>
            <a:r>
              <a:rPr lang="ar-EG" u="sng" dirty="0"/>
              <a:t>المُتغير الضابط:</a:t>
            </a:r>
            <a:r>
              <a:rPr lang="ar-EG" dirty="0"/>
              <a:t> </a:t>
            </a:r>
            <a:r>
              <a:rPr lang="ar-EG" b="1" dirty="0"/>
              <a:t>عامل خارجي يُضبط</a:t>
            </a:r>
            <a:r>
              <a:rPr lang="ar-EG" dirty="0"/>
              <a:t> لتفادي تأثيره على النتائج. فهو لا يُفترض أن يكون له علاقة بالمُستقل، لكنه قد يؤثر في التابع، مما يتطلب التحكم فيه.</a:t>
            </a:r>
          </a:p>
        </p:txBody>
      </p:sp>
      <p:pic>
        <p:nvPicPr>
          <p:cNvPr id="19" name="Picture 18" descr="A diagram of a variable&#10;&#10;AI-generated content may be incorrect.">
            <a:extLst>
              <a:ext uri="{FF2B5EF4-FFF2-40B4-BE49-F238E27FC236}">
                <a16:creationId xmlns:a16="http://schemas.microsoft.com/office/drawing/2014/main" id="{BB547F1E-8CFF-3E51-715F-CCDBCCDFBD4D}"/>
              </a:ext>
            </a:extLst>
          </p:cNvPr>
          <p:cNvPicPr>
            <a:picLocks noChangeAspect="1"/>
          </p:cNvPicPr>
          <p:nvPr/>
        </p:nvPicPr>
        <p:blipFill>
          <a:blip r:embed="rId3" cstate="email">
            <a:duotone>
              <a:schemeClr val="accent5">
                <a:shade val="45000"/>
                <a:satMod val="135000"/>
              </a:schemeClr>
              <a:prstClr val="white"/>
            </a:duotone>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a:ext>
            </a:extLst>
          </a:blip>
          <a:srcRect/>
          <a:stretch>
            <a:fillRect/>
          </a:stretch>
        </p:blipFill>
        <p:spPr>
          <a:xfrm>
            <a:off x="909603" y="2489023"/>
            <a:ext cx="2794000" cy="22803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77332649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D07A4-53F4-61BF-A7D1-8BB966BECA9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484A92D-4B59-0AE7-9C99-34EAB36AE7EA}"/>
              </a:ext>
            </a:extLst>
          </p:cNvPr>
          <p:cNvSpPr txBox="1"/>
          <p:nvPr/>
        </p:nvSpPr>
        <p:spPr>
          <a:xfrm>
            <a:off x="4007221" y="2973315"/>
            <a:ext cx="7224197" cy="646331"/>
          </a:xfrm>
          <a:prstGeom prst="rect">
            <a:avLst/>
          </a:prstGeom>
          <a:noFill/>
        </p:spPr>
        <p:txBody>
          <a:bodyPr wrap="square" rtlCol="0">
            <a:spAutoFit/>
          </a:bodyPr>
          <a:lstStyle/>
          <a:p>
            <a:pPr algn="just" rtl="1"/>
            <a:r>
              <a:rPr lang="ar-EG" dirty="0"/>
              <a:t>إذا أردنا دراسة تأثير "المُحتوى الرقمي العنيف" على "سلوك العنف لدى المراهقين"،</a:t>
            </a:r>
          </a:p>
          <a:p>
            <a:pPr algn="just" rtl="1"/>
            <a:r>
              <a:rPr lang="ar-EG" u="sng" dirty="0"/>
              <a:t>في هذه الحالة قم بتحديد ما يلي:</a:t>
            </a:r>
          </a:p>
        </p:txBody>
      </p:sp>
      <p:sp>
        <p:nvSpPr>
          <p:cNvPr id="8" name="TextBox 7">
            <a:extLst>
              <a:ext uri="{FF2B5EF4-FFF2-40B4-BE49-F238E27FC236}">
                <a16:creationId xmlns:a16="http://schemas.microsoft.com/office/drawing/2014/main" id="{25182F96-84C8-2C64-D8BB-32136C35E320}"/>
              </a:ext>
            </a:extLst>
          </p:cNvPr>
          <p:cNvSpPr txBox="1"/>
          <p:nvPr/>
        </p:nvSpPr>
        <p:spPr>
          <a:xfrm>
            <a:off x="4363571" y="3808359"/>
            <a:ext cx="6875911" cy="1477328"/>
          </a:xfrm>
          <a:prstGeom prst="rect">
            <a:avLst/>
          </a:prstGeom>
          <a:noFill/>
        </p:spPr>
        <p:txBody>
          <a:bodyPr wrap="square" rtlCol="0">
            <a:spAutoFit/>
          </a:bodyPr>
          <a:lstStyle/>
          <a:p>
            <a:pPr marL="285750" lvl="0" indent="-285750" algn="just" rtl="1">
              <a:buFont typeface="Arial" panose="020B0604020202020204" pitchFamily="34" charset="0"/>
              <a:buChar char="•"/>
            </a:pPr>
            <a:r>
              <a:rPr lang="ar-EG" dirty="0"/>
              <a:t>ما هو </a:t>
            </a:r>
            <a:r>
              <a:rPr lang="ar-SA" dirty="0"/>
              <a:t>الم</a:t>
            </a:r>
            <a:r>
              <a:rPr lang="ar-EG" dirty="0"/>
              <a:t>ُ</a:t>
            </a:r>
            <a:r>
              <a:rPr lang="ar-SA" dirty="0"/>
              <a:t>تغير الم</a:t>
            </a:r>
            <a:r>
              <a:rPr lang="ar-EG" dirty="0"/>
              <a:t>ُ</a:t>
            </a:r>
            <a:r>
              <a:rPr lang="ar-SA" dirty="0"/>
              <a:t>ستقل</a:t>
            </a:r>
            <a:r>
              <a:rPr lang="ar-EG" dirty="0"/>
              <a:t>؟</a:t>
            </a:r>
          </a:p>
          <a:p>
            <a:pPr marL="285750" lvl="0" indent="-285750" algn="just" rtl="1">
              <a:buFont typeface="Arial" panose="020B0604020202020204" pitchFamily="34" charset="0"/>
              <a:buChar char="•"/>
            </a:pPr>
            <a:r>
              <a:rPr lang="ar-EG" dirty="0"/>
              <a:t>ما هو </a:t>
            </a:r>
            <a:r>
              <a:rPr lang="ar-SA" dirty="0"/>
              <a:t>الم</a:t>
            </a:r>
            <a:r>
              <a:rPr lang="ar-EG" dirty="0"/>
              <a:t>ُ</a:t>
            </a:r>
            <a:r>
              <a:rPr lang="ar-SA" dirty="0"/>
              <a:t>تغير التابع</a:t>
            </a:r>
            <a:r>
              <a:rPr lang="ar-EG" dirty="0"/>
              <a:t>؟</a:t>
            </a:r>
          </a:p>
          <a:p>
            <a:pPr marL="285750" lvl="0" indent="-285750" algn="just" rtl="1">
              <a:buFont typeface="Arial" panose="020B0604020202020204" pitchFamily="34" charset="0"/>
              <a:buChar char="•"/>
            </a:pPr>
            <a:r>
              <a:rPr lang="ar-SA" dirty="0"/>
              <a:t>اقترح </a:t>
            </a:r>
            <a:r>
              <a:rPr lang="ar-SA" b="1" dirty="0"/>
              <a:t>تعريفًا مفاهيميًا</a:t>
            </a:r>
            <a:r>
              <a:rPr lang="ar-SA" dirty="0"/>
              <a:t> لأحد هذه الم</a:t>
            </a:r>
            <a:r>
              <a:rPr lang="ar-EG" dirty="0"/>
              <a:t>ُ</a:t>
            </a:r>
            <a:r>
              <a:rPr lang="ar-SA" dirty="0"/>
              <a:t>تغيرات</a:t>
            </a:r>
            <a:r>
              <a:rPr lang="en-US" dirty="0"/>
              <a:t>.</a:t>
            </a:r>
            <a:endParaRPr lang="ar-EG" dirty="0"/>
          </a:p>
          <a:p>
            <a:pPr marL="285750" lvl="0" indent="-285750" algn="just" rtl="1">
              <a:buFont typeface="Arial" panose="020B0604020202020204" pitchFamily="34" charset="0"/>
              <a:buChar char="•"/>
            </a:pPr>
            <a:r>
              <a:rPr lang="ar-EG" dirty="0"/>
              <a:t>قم بتحويل هذا التعريف المفاهيمي </a:t>
            </a:r>
            <a:r>
              <a:rPr lang="ar-SA" dirty="0"/>
              <a:t>إلى </a:t>
            </a:r>
            <a:r>
              <a:rPr lang="ar-SA" b="1" dirty="0"/>
              <a:t>تعريف إجرائي</a:t>
            </a:r>
            <a:r>
              <a:rPr lang="ar-SA" dirty="0"/>
              <a:t> </a:t>
            </a:r>
            <a:r>
              <a:rPr lang="ar-EG" dirty="0"/>
              <a:t>(حدد </a:t>
            </a:r>
            <a:r>
              <a:rPr lang="ar-SA" dirty="0"/>
              <a:t>كيف يمكن قياسه</a:t>
            </a:r>
            <a:r>
              <a:rPr lang="ar-EG" dirty="0"/>
              <a:t>).</a:t>
            </a:r>
            <a:endParaRPr lang="en-US" dirty="0"/>
          </a:p>
          <a:p>
            <a:pPr algn="just" rtl="1"/>
            <a:r>
              <a:rPr lang="en-US" dirty="0"/>
              <a:t> </a:t>
            </a:r>
          </a:p>
        </p:txBody>
      </p:sp>
      <p:sp>
        <p:nvSpPr>
          <p:cNvPr id="9" name="TextBox 8">
            <a:extLst>
              <a:ext uri="{FF2B5EF4-FFF2-40B4-BE49-F238E27FC236}">
                <a16:creationId xmlns:a16="http://schemas.microsoft.com/office/drawing/2014/main" id="{44E716D7-AD59-8FB5-8AD0-2B5B1BC10499}"/>
              </a:ext>
            </a:extLst>
          </p:cNvPr>
          <p:cNvSpPr txBox="1"/>
          <p:nvPr/>
        </p:nvSpPr>
        <p:spPr>
          <a:xfrm>
            <a:off x="5432612" y="1939420"/>
            <a:ext cx="5919711" cy="461665"/>
          </a:xfrm>
          <a:prstGeom prst="rect">
            <a:avLst/>
          </a:prstGeom>
          <a:noFill/>
        </p:spPr>
        <p:txBody>
          <a:bodyPr wrap="square" rtlCol="0">
            <a:spAutoFit/>
          </a:bodyPr>
          <a:lstStyle/>
          <a:p>
            <a:pPr algn="just" rtl="1"/>
            <a:r>
              <a:rPr lang="ar-EG" sz="2400" b="1" dirty="0">
                <a:solidFill>
                  <a:schemeClr val="accent1"/>
                </a:solidFill>
                <a:effectLst>
                  <a:outerShdw blurRad="38100" dist="38100" dir="2700000" algn="tl">
                    <a:srgbClr val="000000">
                      <a:alpha val="43137"/>
                    </a:srgbClr>
                  </a:outerShdw>
                </a:effectLst>
              </a:rPr>
              <a:t>تدريب تطبيقي قصير على تحديد المُتغيرات:</a:t>
            </a:r>
            <a:endParaRPr lang="en-US" sz="2400" b="1" dirty="0">
              <a:solidFill>
                <a:schemeClr val="accent1"/>
              </a:solidFill>
              <a:effectLst>
                <a:outerShdw blurRad="38100" dist="38100" dir="2700000" algn="tl">
                  <a:srgbClr val="000000">
                    <a:alpha val="43137"/>
                  </a:srgbClr>
                </a:outerShdw>
              </a:effectLst>
            </a:endParaRPr>
          </a:p>
        </p:txBody>
      </p:sp>
      <p:pic>
        <p:nvPicPr>
          <p:cNvPr id="10" name="Picture 9" descr="A notebook with a pen and headphones on a table&#10;&#10;AI-generated content may be incorrect.">
            <a:extLst>
              <a:ext uri="{FF2B5EF4-FFF2-40B4-BE49-F238E27FC236}">
                <a16:creationId xmlns:a16="http://schemas.microsoft.com/office/drawing/2014/main" id="{12AFCFDE-8B38-405B-4E70-DC4B89E549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20667513">
            <a:off x="1155250" y="2382963"/>
            <a:ext cx="2675529" cy="26755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 name="33">
            <a:hlinkClick r:id="" action="ppaction://media"/>
            <a:extLst>
              <a:ext uri="{FF2B5EF4-FFF2-40B4-BE49-F238E27FC236}">
                <a16:creationId xmlns:a16="http://schemas.microsoft.com/office/drawing/2014/main" id="{E3CF9A69-3620-2C2C-030B-A05032CD07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06947" y="6177430"/>
            <a:ext cx="406400" cy="406400"/>
          </a:xfrm>
          <a:prstGeom prst="rect">
            <a:avLst/>
          </a:prstGeom>
        </p:spPr>
      </p:pic>
      <p:sp>
        <p:nvSpPr>
          <p:cNvPr id="7" name="TextBox 6">
            <a:extLst>
              <a:ext uri="{FF2B5EF4-FFF2-40B4-BE49-F238E27FC236}">
                <a16:creationId xmlns:a16="http://schemas.microsoft.com/office/drawing/2014/main" id="{2A253B9C-3287-24AE-4AFD-411908C2DB8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تحديد المُتغيرات:</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CC770944-DB80-3DCB-37F0-9310806B78A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87265491"/>
      </p:ext>
    </p:extLst>
  </p:cSld>
  <p:clrMapOvr>
    <a:masterClrMapping/>
  </p:clrMapOvr>
  <mc:AlternateContent xmlns:mc="http://schemas.openxmlformats.org/markup-compatibility/2006" xmlns:p14="http://schemas.microsoft.com/office/powerpoint/2010/main">
    <mc:Choice Requires="p14">
      <p:transition spd="slow" p14:dur="2000" advTm="94000"/>
    </mc:Choice>
    <mc:Fallback xmlns="">
      <p:transition spd="slow" advTm="9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3785" fill="hold"/>
                                        <p:tgtEl>
                                          <p:spTgt spid="3"/>
                                        </p:tgtEl>
                                      </p:cBhvr>
                                    </p:cmd>
                                  </p:childTnLst>
                                </p:cTn>
                              </p:par>
                              <p:par>
                                <p:cTn id="7" presetID="42" presetClass="entr" presetSubtype="0" fill="hold" grpId="0" nodeType="withEffect">
                                  <p:stCondLst>
                                    <p:cond delay="900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5000"/>
                                        <p:tgtEl>
                                          <p:spTgt spid="9"/>
                                        </p:tgtEl>
                                      </p:cBhvr>
                                    </p:animEffect>
                                    <p:anim calcmode="lin" valueType="num">
                                      <p:cBhvr>
                                        <p:cTn id="10" dur="5000" fill="hold"/>
                                        <p:tgtEl>
                                          <p:spTgt spid="9"/>
                                        </p:tgtEl>
                                        <p:attrNameLst>
                                          <p:attrName>ppt_x</p:attrName>
                                        </p:attrNameLst>
                                      </p:cBhvr>
                                      <p:tavLst>
                                        <p:tav tm="0">
                                          <p:val>
                                            <p:strVal val="#ppt_x"/>
                                          </p:val>
                                        </p:tav>
                                        <p:tav tm="100000">
                                          <p:val>
                                            <p:strVal val="#ppt_x"/>
                                          </p:val>
                                        </p:tav>
                                      </p:tavLst>
                                    </p:anim>
                                    <p:anim calcmode="lin" valueType="num">
                                      <p:cBhvr>
                                        <p:cTn id="11" dur="5000" fill="hold"/>
                                        <p:tgtEl>
                                          <p:spTgt spid="9"/>
                                        </p:tgtEl>
                                        <p:attrNameLst>
                                          <p:attrName>ppt_y</p:attrName>
                                        </p:attrNameLst>
                                      </p:cBhvr>
                                      <p:tavLst>
                                        <p:tav tm="0">
                                          <p:val>
                                            <p:strVal val="#ppt_y+.1"/>
                                          </p:val>
                                        </p:tav>
                                        <p:tav tm="100000">
                                          <p:val>
                                            <p:strVal val="#ppt_y"/>
                                          </p:val>
                                        </p:tav>
                                      </p:tavLst>
                                    </p:anim>
                                  </p:childTnLst>
                                </p:cTn>
                              </p:par>
                              <p:par>
                                <p:cTn id="12" presetID="42" presetClass="entr" presetSubtype="0" fill="hold" nodeType="withEffect">
                                  <p:stCondLst>
                                    <p:cond delay="150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0"/>
                                        <p:tgtEl>
                                          <p:spTgt spid="10"/>
                                        </p:tgtEl>
                                      </p:cBhvr>
                                    </p:animEffect>
                                    <p:anim calcmode="lin" valueType="num">
                                      <p:cBhvr>
                                        <p:cTn id="15" dur="10000" fill="hold"/>
                                        <p:tgtEl>
                                          <p:spTgt spid="10"/>
                                        </p:tgtEl>
                                        <p:attrNameLst>
                                          <p:attrName>ppt_x</p:attrName>
                                        </p:attrNameLst>
                                      </p:cBhvr>
                                      <p:tavLst>
                                        <p:tav tm="0">
                                          <p:val>
                                            <p:strVal val="#ppt_x"/>
                                          </p:val>
                                        </p:tav>
                                        <p:tav tm="100000">
                                          <p:val>
                                            <p:strVal val="#ppt_x"/>
                                          </p:val>
                                        </p:tav>
                                      </p:tavLst>
                                    </p:anim>
                                    <p:anim calcmode="lin" valueType="num">
                                      <p:cBhvr>
                                        <p:cTn id="16" dur="10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250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ppt_x</p:attrName>
                                        </p:attrNameLst>
                                      </p:cBhvr>
                                      <p:tavLst>
                                        <p:tav tm="0">
                                          <p:val>
                                            <p:strVal val="#ppt_x"/>
                                          </p:val>
                                        </p:tav>
                                        <p:tav tm="100000">
                                          <p:val>
                                            <p:strVal val="#ppt_x"/>
                                          </p:val>
                                        </p:tav>
                                      </p:tavLst>
                                    </p:anim>
                                    <p:anim calcmode="lin" valueType="num">
                                      <p:cBhvr>
                                        <p:cTn id="21" dur="5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33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0"/>
                                        <p:tgtEl>
                                          <p:spTgt spid="8"/>
                                        </p:tgtEl>
                                      </p:cBhvr>
                                    </p:animEffect>
                                    <p:anim calcmode="lin" valueType="num">
                                      <p:cBhvr>
                                        <p:cTn id="25" dur="10000" fill="hold"/>
                                        <p:tgtEl>
                                          <p:spTgt spid="8"/>
                                        </p:tgtEl>
                                        <p:attrNameLst>
                                          <p:attrName>ppt_x</p:attrName>
                                        </p:attrNameLst>
                                      </p:cBhvr>
                                      <p:tavLst>
                                        <p:tav tm="0">
                                          <p:val>
                                            <p:strVal val="#ppt_x"/>
                                          </p:val>
                                        </p:tav>
                                        <p:tav tm="100000">
                                          <p:val>
                                            <p:strVal val="#ppt_x"/>
                                          </p:val>
                                        </p:tav>
                                      </p:tavLst>
                                    </p:anim>
                                    <p:anim calcmode="lin" valueType="num">
                                      <p:cBhvr>
                                        <p:cTn id="26" dur="10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7" fill="hold" display="0">
                  <p:stCondLst>
                    <p:cond delay="indefinite"/>
                  </p:stCondLst>
                  <p:endCondLst>
                    <p:cond evt="onStopAudio" delay="0">
                      <p:tgtEl>
                        <p:sldTgt/>
                      </p:tgtEl>
                    </p:cond>
                  </p:endCondLst>
                </p:cTn>
                <p:tgtEl>
                  <p:spTgt spid="3"/>
                </p:tgtEl>
              </p:cMediaNode>
            </p:audio>
          </p:childTnLst>
        </p:cTn>
      </p:par>
    </p:tnLst>
    <p:bldLst>
      <p:bldP spid="4"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0D988-1178-F8CA-C788-A15602A282E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8EF418A-1F90-549B-A64B-9E4F8316F1B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70A29D5-5DF1-51EC-FBD6-C252F933305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BFCDC85-36E5-0F25-2FAF-7A0F061D9310}"/>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667C2DE0-55E3-760B-2948-81DED087BEE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5144FEF-18D3-7957-1B95-97EB8F340B2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EFF71F06-895E-A2D0-DD1A-D385580E5CC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DD50E12D-D77A-2D6F-C1ED-36975871882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4C1B1ED-8113-C7B0-D894-5BBFF8015F2F}"/>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88B8C96F-1766-D1CF-BB9A-CE01E329A8B1}"/>
              </a:ext>
            </a:extLst>
          </p:cNvPr>
          <p:cNvSpPr txBox="1"/>
          <p:nvPr/>
        </p:nvSpPr>
        <p:spPr>
          <a:xfrm>
            <a:off x="1535132" y="4906161"/>
            <a:ext cx="3711017" cy="1077218"/>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تساؤلات البحث</a:t>
            </a:r>
          </a:p>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Questions</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308178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E04D6-4BE6-C2CA-53FB-976F8DC788F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A70A0C6-005F-149D-0F0E-A13E18BF225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40E4DB16-0545-A680-A251-7DAD6C45D87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تساؤلات البحث:</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17" name="TextBox 16">
            <a:extLst>
              <a:ext uri="{FF2B5EF4-FFF2-40B4-BE49-F238E27FC236}">
                <a16:creationId xmlns:a16="http://schemas.microsoft.com/office/drawing/2014/main" id="{85B3864E-7BC9-726F-9A28-3263F3620669}"/>
              </a:ext>
            </a:extLst>
          </p:cNvPr>
          <p:cNvSpPr txBox="1"/>
          <p:nvPr/>
        </p:nvSpPr>
        <p:spPr>
          <a:xfrm>
            <a:off x="4477872" y="4295502"/>
            <a:ext cx="6804526" cy="1200329"/>
          </a:xfrm>
          <a:prstGeom prst="rect">
            <a:avLst/>
          </a:prstGeom>
          <a:noFill/>
        </p:spPr>
        <p:txBody>
          <a:bodyPr wrap="square">
            <a:spAutoFit/>
          </a:bodyPr>
          <a:lstStyle/>
          <a:p>
            <a:pPr algn="just" rtl="1"/>
            <a:r>
              <a:rPr lang="ar-EG" b="1" dirty="0"/>
              <a:t>معايير صياغة تساؤلات البحث الجيدة:</a:t>
            </a:r>
            <a:endParaRPr lang="ar-EG" dirty="0"/>
          </a:p>
          <a:p>
            <a:pPr marL="285750" indent="-285750" algn="just" rtl="1">
              <a:buFont typeface="Arial" panose="020B0604020202020204" pitchFamily="34" charset="0"/>
              <a:buChar char="•"/>
            </a:pPr>
            <a:r>
              <a:rPr lang="ar-EG" dirty="0"/>
              <a:t>أن تُستمد مُباشرة من المُشكلة البحثية.</a:t>
            </a:r>
          </a:p>
          <a:p>
            <a:pPr marL="285750" indent="-285750" algn="just" rtl="1">
              <a:buFont typeface="Arial" panose="020B0604020202020204" pitchFamily="34" charset="0"/>
              <a:buChar char="•"/>
            </a:pPr>
            <a:r>
              <a:rPr lang="ar-EG" dirty="0"/>
              <a:t>ألا تكون إجابتها متاحة مسبقًا، وإنما يتم التوصل إليها من خلال إجراء البحث.</a:t>
            </a:r>
          </a:p>
          <a:p>
            <a:pPr marL="285750" indent="-285750" algn="just" rtl="1">
              <a:buFont typeface="Arial" panose="020B0604020202020204" pitchFamily="34" charset="0"/>
              <a:buChar char="•"/>
            </a:pPr>
            <a:r>
              <a:rPr lang="ar-EG" dirty="0"/>
              <a:t>أن تُعبّر عن أبعاد الظاهرة بشكل شامل ومنظم.</a:t>
            </a:r>
          </a:p>
        </p:txBody>
      </p:sp>
      <p:sp>
        <p:nvSpPr>
          <p:cNvPr id="2" name="TextBox 1">
            <a:extLst>
              <a:ext uri="{FF2B5EF4-FFF2-40B4-BE49-F238E27FC236}">
                <a16:creationId xmlns:a16="http://schemas.microsoft.com/office/drawing/2014/main" id="{0ADF3836-0CA0-8C27-ED2B-74336C00E67D}"/>
              </a:ext>
            </a:extLst>
          </p:cNvPr>
          <p:cNvSpPr txBox="1"/>
          <p:nvPr/>
        </p:nvSpPr>
        <p:spPr>
          <a:xfrm>
            <a:off x="4652682" y="1930064"/>
            <a:ext cx="6598041"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تساؤلات البحث:</a:t>
            </a:r>
            <a:endParaRPr lang="en-US" sz="28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707CFD95-4FA8-FBE2-50F6-042ADE10DE94}"/>
              </a:ext>
            </a:extLst>
          </p:cNvPr>
          <p:cNvSpPr txBox="1"/>
          <p:nvPr/>
        </p:nvSpPr>
        <p:spPr>
          <a:xfrm>
            <a:off x="4237962" y="2828835"/>
            <a:ext cx="7138568"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بعد أن يُحدد الباحث مُشكلته البحثية بدقة، يبدأ في تقسيمها إلى </a:t>
            </a:r>
            <a:r>
              <a:rPr lang="ar-EG" b="1" dirty="0"/>
              <a:t>مُشكلات فرعية</a:t>
            </a:r>
            <a:r>
              <a:rPr lang="ar-EG" dirty="0"/>
              <a:t>، ليُجيب عنها من خلال </a:t>
            </a:r>
            <a:r>
              <a:rPr lang="ar-EG" b="1" dirty="0"/>
              <a:t>تساؤلات بحثية</a:t>
            </a:r>
            <a:r>
              <a:rPr lang="ar-EG" dirty="0"/>
              <a:t> واضحة.</a:t>
            </a:r>
          </a:p>
          <a:p>
            <a:pPr marL="285750" indent="-285750" algn="just" rtl="1">
              <a:buFont typeface="Arial" panose="020B0604020202020204" pitchFamily="34" charset="0"/>
              <a:buChar char="•"/>
            </a:pPr>
            <a:r>
              <a:rPr lang="ar-EG" dirty="0"/>
              <a:t>يُمكن أن تُصاغ تساؤلات الدراسة على هيئة سؤال رئيس وعدة أسئلة فرعية، أو تُكتفى بالأسئلة الفرعية فقط، بشرط أن تغطي هذه الأسئلة كل جوانب المُشكلة.</a:t>
            </a:r>
          </a:p>
        </p:txBody>
      </p:sp>
      <p:pic>
        <p:nvPicPr>
          <p:cNvPr id="7" name="Picture 6" descr="A black and white sign with text&#10;&#10;AI-generated content may be incorrect.">
            <a:extLst>
              <a:ext uri="{FF2B5EF4-FFF2-40B4-BE49-F238E27FC236}">
                <a16:creationId xmlns:a16="http://schemas.microsoft.com/office/drawing/2014/main" id="{FDA95ADB-471D-2275-E25C-0A9358E6ADFE}"/>
              </a:ext>
            </a:extLst>
          </p:cNvPr>
          <p:cNvPicPr>
            <a:picLocks noChangeAspect="1"/>
          </p:cNvPicPr>
          <p:nvPr/>
        </p:nvPicPr>
        <p:blipFill>
          <a:blip r:embed="rId3" cstate="email">
            <a:duotone>
              <a:schemeClr val="accent5">
                <a:shade val="45000"/>
                <a:satMod val="135000"/>
              </a:schemeClr>
              <a:prstClr val="white"/>
            </a:duotone>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a:ext>
            </a:extLst>
          </a:blip>
          <a:stretch>
            <a:fillRect/>
          </a:stretch>
        </p:blipFill>
        <p:spPr>
          <a:xfrm>
            <a:off x="983312" y="2225488"/>
            <a:ext cx="2286000" cy="3429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9" name="Picture 8" descr="A colorful circle with dots on it&#10;&#10;AI-generated content may be incorrect.">
            <a:extLst>
              <a:ext uri="{FF2B5EF4-FFF2-40B4-BE49-F238E27FC236}">
                <a16:creationId xmlns:a16="http://schemas.microsoft.com/office/drawing/2014/main" id="{D44CB4AD-4BA9-6A86-9791-0AA2EDFADA5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01327" y="1637681"/>
            <a:ext cx="1084722" cy="1084722"/>
          </a:xfrm>
          <a:prstGeom prst="rect">
            <a:avLst/>
          </a:prstGeom>
        </p:spPr>
      </p:pic>
    </p:spTree>
    <p:extLst>
      <p:ext uri="{BB962C8B-B14F-4D97-AF65-F5344CB8AC3E}">
        <p14:creationId xmlns:p14="http://schemas.microsoft.com/office/powerpoint/2010/main" val="366111315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250"/>
                                        <p:tgtEl>
                                          <p:spTgt spid="9"/>
                                        </p:tgtEl>
                                      </p:cBhvr>
                                    </p:animEffect>
                                    <p:anim calcmode="lin" valueType="num">
                                      <p:cBhvr>
                                        <p:cTn id="18" dur="2250" fill="hold"/>
                                        <p:tgtEl>
                                          <p:spTgt spid="9"/>
                                        </p:tgtEl>
                                        <p:attrNameLst>
                                          <p:attrName>ppt_x</p:attrName>
                                        </p:attrNameLst>
                                      </p:cBhvr>
                                      <p:tavLst>
                                        <p:tav tm="0">
                                          <p:val>
                                            <p:strVal val="#ppt_x"/>
                                          </p:val>
                                        </p:tav>
                                        <p:tav tm="100000">
                                          <p:val>
                                            <p:strVal val="#ppt_x"/>
                                          </p:val>
                                        </p:tav>
                                      </p:tavLst>
                                    </p:anim>
                                    <p:anim calcmode="lin" valueType="num">
                                      <p:cBhvr>
                                        <p:cTn id="19" dur="2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8B9BA-65EF-32DA-A4C6-02FEAE49903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9543FC3-80BC-04DE-AE52-A8A18F46913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C4573429-922F-832A-5C2E-70BD9C1E76A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تساؤلات البحث:</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2" name="TextBox 1">
            <a:extLst>
              <a:ext uri="{FF2B5EF4-FFF2-40B4-BE49-F238E27FC236}">
                <a16:creationId xmlns:a16="http://schemas.microsoft.com/office/drawing/2014/main" id="{23A1FD9E-66AB-AEDB-A1E1-17ED9C06D2A9}"/>
              </a:ext>
            </a:extLst>
          </p:cNvPr>
          <p:cNvSpPr txBox="1"/>
          <p:nvPr/>
        </p:nvSpPr>
        <p:spPr>
          <a:xfrm>
            <a:off x="3301253" y="3967295"/>
            <a:ext cx="7949470"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متى نستخدم التساؤلات؟</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59E090F5-6696-DE5E-1F62-264A3EAA6113}"/>
              </a:ext>
            </a:extLst>
          </p:cNvPr>
          <p:cNvSpPr txBox="1"/>
          <p:nvPr/>
        </p:nvSpPr>
        <p:spPr>
          <a:xfrm>
            <a:off x="3106271" y="4481341"/>
            <a:ext cx="8297153" cy="923330"/>
          </a:xfrm>
          <a:prstGeom prst="rect">
            <a:avLst/>
          </a:prstGeom>
          <a:noFill/>
        </p:spPr>
        <p:txBody>
          <a:bodyPr wrap="square" rtlCol="0">
            <a:spAutoFit/>
          </a:bodyPr>
          <a:lstStyle/>
          <a:p>
            <a:pPr marL="285750" indent="-285750" algn="just" rtl="1">
              <a:buFont typeface="Arial" panose="020B0604020202020204" pitchFamily="34" charset="0"/>
              <a:buChar char="•"/>
            </a:pPr>
            <a:r>
              <a:rPr lang="en-US" dirty="0"/>
              <a:t> </a:t>
            </a:r>
            <a:r>
              <a:rPr lang="ar-SA" dirty="0"/>
              <a:t>في</a:t>
            </a:r>
            <a:r>
              <a:rPr lang="ar-EG" dirty="0"/>
              <a:t> بعض</a:t>
            </a:r>
            <a:r>
              <a:rPr lang="ar-SA" dirty="0"/>
              <a:t> الدراسات </a:t>
            </a:r>
            <a:r>
              <a:rPr lang="ar-SA" b="1" dirty="0"/>
              <a:t>الوصفية</a:t>
            </a:r>
            <a:r>
              <a:rPr lang="ar-SA" dirty="0"/>
              <a:t> أو </a:t>
            </a:r>
            <a:r>
              <a:rPr lang="ar-SA" b="1" dirty="0"/>
              <a:t>الاستكشافية</a:t>
            </a:r>
            <a:r>
              <a:rPr lang="ar-SA" dirty="0"/>
              <a:t> التي تهدف إلى جمع معلومات أولية دون اختبار علاقات سببية</a:t>
            </a:r>
            <a:r>
              <a:rPr lang="en-US" dirty="0"/>
              <a:t>.</a:t>
            </a:r>
            <a:endParaRPr lang="ar-EG" dirty="0"/>
          </a:p>
          <a:p>
            <a:pPr marL="285750" indent="-285750" algn="just" rtl="1">
              <a:buFont typeface="Arial" panose="020B0604020202020204" pitchFamily="34" charset="0"/>
              <a:buChar char="•"/>
            </a:pPr>
            <a:r>
              <a:rPr lang="en-US" dirty="0"/>
              <a:t>  </a:t>
            </a:r>
            <a:r>
              <a:rPr lang="ar-SA" dirty="0"/>
              <a:t>في</a:t>
            </a:r>
            <a:r>
              <a:rPr lang="ar-EG" dirty="0"/>
              <a:t> بعض</a:t>
            </a:r>
            <a:r>
              <a:rPr lang="ar-SA" dirty="0"/>
              <a:t> </a:t>
            </a:r>
            <a:r>
              <a:rPr lang="ar-SA" b="1" dirty="0"/>
              <a:t>المجالات الجديدة</a:t>
            </a:r>
            <a:r>
              <a:rPr lang="ar-SA" dirty="0"/>
              <a:t> التي لم يُكتب عنها كثير</a:t>
            </a:r>
            <a:r>
              <a:rPr lang="ar-EG" dirty="0"/>
              <a:t>ًا</a:t>
            </a:r>
            <a:r>
              <a:rPr lang="ar-SA" dirty="0"/>
              <a:t> من الأدبيات السابقة</a:t>
            </a:r>
            <a:r>
              <a:rPr lang="en-US" dirty="0"/>
              <a:t>.</a:t>
            </a:r>
          </a:p>
          <a:p>
            <a:pPr marL="285750" indent="-285750" algn="just" rtl="1">
              <a:buFont typeface="Arial" panose="020B0604020202020204" pitchFamily="34" charset="0"/>
              <a:buChar char="•"/>
            </a:pPr>
            <a:r>
              <a:rPr lang="en-US" dirty="0"/>
              <a:t> </a:t>
            </a:r>
            <a:r>
              <a:rPr lang="ar-SA" dirty="0"/>
              <a:t>عندما تكون </a:t>
            </a:r>
            <a:r>
              <a:rPr lang="ar-SA" b="1" dirty="0"/>
              <a:t>المعلومات المتوفرة قليلة</a:t>
            </a:r>
            <a:r>
              <a:rPr lang="ar-SA" dirty="0"/>
              <a:t>، أو لا تُتيح بناء توقعات واضحة</a:t>
            </a:r>
            <a:r>
              <a:rPr lang="en-US" dirty="0"/>
              <a:t>.</a:t>
            </a:r>
            <a:endParaRPr lang="ar-EG" dirty="0"/>
          </a:p>
        </p:txBody>
      </p:sp>
      <p:sp>
        <p:nvSpPr>
          <p:cNvPr id="9" name="TextBox 8">
            <a:extLst>
              <a:ext uri="{FF2B5EF4-FFF2-40B4-BE49-F238E27FC236}">
                <a16:creationId xmlns:a16="http://schemas.microsoft.com/office/drawing/2014/main" id="{6C6EAFE2-054F-69DF-C498-35E740350059}"/>
              </a:ext>
            </a:extLst>
          </p:cNvPr>
          <p:cNvSpPr txBox="1"/>
          <p:nvPr/>
        </p:nvSpPr>
        <p:spPr>
          <a:xfrm>
            <a:off x="3025036" y="2262235"/>
            <a:ext cx="8392326" cy="120032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أمثلة لتساؤلات بحثية:</a:t>
            </a:r>
          </a:p>
          <a:p>
            <a:pPr marL="285750" indent="-285750" algn="just" rtl="1">
              <a:buFont typeface="Arial" panose="020B0604020202020204" pitchFamily="34" charset="0"/>
              <a:buChar char="•"/>
            </a:pPr>
            <a:r>
              <a:rPr lang="ar-EG" dirty="0"/>
              <a:t>ما أسباب عزوف الشباب عن متابعة القنوات التليفزيونية التقليدية؟</a:t>
            </a:r>
          </a:p>
          <a:p>
            <a:pPr marL="285750" indent="-285750" algn="just" rtl="1">
              <a:buFont typeface="Arial" panose="020B0604020202020204" pitchFamily="34" charset="0"/>
              <a:buChar char="•"/>
            </a:pPr>
            <a:r>
              <a:rPr lang="ar-EG" dirty="0"/>
              <a:t>كيف تُغطي القنوات الفضائية العربية الأحداث السياسية الجارية؟</a:t>
            </a:r>
          </a:p>
          <a:p>
            <a:pPr marL="285750" indent="-285750" algn="just" rtl="1">
              <a:buFont typeface="Arial" panose="020B0604020202020204" pitchFamily="34" charset="0"/>
              <a:buChar char="•"/>
            </a:pPr>
            <a:r>
              <a:rPr lang="ar-EG" dirty="0"/>
              <a:t>ما أبرز استراتيجيات الإقناع في الحملات الإعلانية على منصات التواصل الاجتماعي؟</a:t>
            </a:r>
          </a:p>
        </p:txBody>
      </p:sp>
      <p:pic>
        <p:nvPicPr>
          <p:cNvPr id="11" name="Picture 10" descr="A black and white sign with text&#10;&#10;AI-generated content may be incorrect.">
            <a:extLst>
              <a:ext uri="{FF2B5EF4-FFF2-40B4-BE49-F238E27FC236}">
                <a16:creationId xmlns:a16="http://schemas.microsoft.com/office/drawing/2014/main" id="{74B03AC2-BF5B-B6DD-2C6D-F4AE626F5EF7}"/>
              </a:ext>
            </a:extLst>
          </p:cNvPr>
          <p:cNvPicPr>
            <a:picLocks noChangeAspect="1"/>
          </p:cNvPicPr>
          <p:nvPr/>
        </p:nvPicPr>
        <p:blipFill>
          <a:blip r:embed="rId3" cstate="email">
            <a:duotone>
              <a:schemeClr val="accent5">
                <a:shade val="45000"/>
                <a:satMod val="135000"/>
              </a:schemeClr>
              <a:prstClr val="white"/>
            </a:duotone>
            <a:extLst>
              <a:ext uri="{BEBA8EAE-BF5A-486C-A8C5-ECC9F3942E4B}">
                <a14:imgProps xmlns:a14="http://schemas.microsoft.com/office/drawing/2010/main">
                  <a14:imgLayer r:embed="rId4">
                    <a14:imgEffect>
                      <a14:artisticWatercolorSponge/>
                    </a14:imgEffect>
                  </a14:imgLayer>
                </a14:imgProps>
              </a:ext>
              <a:ext uri="{28A0092B-C50C-407E-A947-70E740481C1C}">
                <a14:useLocalDpi xmlns:a14="http://schemas.microsoft.com/office/drawing/2010/main"/>
              </a:ext>
            </a:extLst>
          </a:blip>
          <a:stretch>
            <a:fillRect/>
          </a:stretch>
        </p:blipFill>
        <p:spPr>
          <a:xfrm>
            <a:off x="920554" y="2334707"/>
            <a:ext cx="2078716" cy="31180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5543632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A08DC-5FF4-532E-D106-2659680BD10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D5437CF-E683-73C8-E4E5-D29DA29F5381}"/>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1037B16-F8B2-05AC-08ED-0010DE10BE0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C7E5FAF5-4179-6DE3-28AA-A123861E6698}"/>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A7E0BB13-955D-0AE6-58CD-C10D56890B0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31B22433-0BE0-48C7-9C04-DDDA745E0C1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2B09BC3D-BA0F-2BBC-A546-8062DA7A09DC}"/>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9BC234D-88FF-AD71-3159-7BDCB640254C}"/>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6DC6BA5-D6CA-8F7C-F7D1-85AA6B14CD91}"/>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8EC84B47-D8BA-2751-21ED-A9C32ABDF2BF}"/>
              </a:ext>
            </a:extLst>
          </p:cNvPr>
          <p:cNvSpPr txBox="1"/>
          <p:nvPr/>
        </p:nvSpPr>
        <p:spPr>
          <a:xfrm>
            <a:off x="1294553" y="4906161"/>
            <a:ext cx="4192173" cy="1077218"/>
          </a:xfrm>
          <a:prstGeom prst="rect">
            <a:avLst/>
          </a:prstGeom>
          <a:noFill/>
        </p:spPr>
        <p:txBody>
          <a:bodyPr wrap="none" rtlCol="0">
            <a:spAutoFit/>
          </a:bodyPr>
          <a:lstStyle/>
          <a:p>
            <a:pPr algn="ctr" rtl="1"/>
            <a:r>
              <a:rPr lang="ar-SA"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وضع الفرضية</a:t>
            </a:r>
            <a:endPar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Setting the Hypothesis</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323036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196CB-9ADC-1C79-C3D8-2B857DC8207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9BD496F-4BD0-E075-F5BA-2ECC30AE71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45FA4A1B-1DCA-133E-055F-06ECF6870C9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وضع الفرضية:</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9" name="TextBox 8">
            <a:extLst>
              <a:ext uri="{FF2B5EF4-FFF2-40B4-BE49-F238E27FC236}">
                <a16:creationId xmlns:a16="http://schemas.microsoft.com/office/drawing/2014/main" id="{2248B56A-A044-E880-2AA5-9F5612BD0BE1}"/>
              </a:ext>
            </a:extLst>
          </p:cNvPr>
          <p:cNvSpPr txBox="1"/>
          <p:nvPr/>
        </p:nvSpPr>
        <p:spPr>
          <a:xfrm>
            <a:off x="3559878" y="2511009"/>
            <a:ext cx="7857484"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ترتبط صياغة الفروض الع</a:t>
            </a:r>
            <a:r>
              <a:rPr lang="ar-EG" dirty="0"/>
              <a:t>ِ</a:t>
            </a:r>
            <a:r>
              <a:rPr lang="ar-SA" dirty="0"/>
              <a:t>لمية بالأهداف التي يسعى الباحث لتحقيقها من خلال دراسته. ويمكن النظر إلى الغرض من الفرض باعتباره </a:t>
            </a:r>
            <a:r>
              <a:rPr lang="ar-SA" b="1" dirty="0"/>
              <a:t>تعميمًا مؤقتًا</a:t>
            </a:r>
            <a:r>
              <a:rPr lang="ar-SA" dirty="0"/>
              <a:t> أو </a:t>
            </a:r>
            <a:r>
              <a:rPr lang="ar-SA" b="1" dirty="0"/>
              <a:t>تفسيرًا احتماليًا</a:t>
            </a:r>
            <a:r>
              <a:rPr lang="ar-SA" dirty="0"/>
              <a:t> للعلاقة بين مُتغيرين أو أكثر، يتم التحقق منه لاحقًا من خلال إجراءات البحث العلمي، سواء بالم</a:t>
            </a:r>
            <a:r>
              <a:rPr lang="ar-EG" dirty="0"/>
              <a:t>ُ</a:t>
            </a:r>
            <a:r>
              <a:rPr lang="ar-SA" dirty="0"/>
              <a:t>لاحظة أو بالتجربة</a:t>
            </a:r>
            <a:r>
              <a:rPr lang="en-US" dirty="0"/>
              <a:t>.</a:t>
            </a:r>
            <a:endParaRPr lang="ar-EG" dirty="0"/>
          </a:p>
          <a:p>
            <a:pPr marL="285750" indent="-285750" algn="just" rtl="1">
              <a:buFont typeface="Arial" panose="020B0604020202020204" pitchFamily="34" charset="0"/>
              <a:buChar char="•"/>
            </a:pPr>
            <a:r>
              <a:rPr lang="ar-SA" dirty="0"/>
              <a:t>وتُشكّل هذه الفرضي</a:t>
            </a:r>
            <a:r>
              <a:rPr lang="ar-EG" dirty="0"/>
              <a:t>ات</a:t>
            </a:r>
            <a:r>
              <a:rPr lang="ar-SA" dirty="0"/>
              <a:t> الإطار الذي تُبنى عليه المراحل اللاحقة، خاصة جمع البيانات وتحليلها</a:t>
            </a:r>
            <a:r>
              <a:rPr lang="ar-EG" dirty="0"/>
              <a:t>.</a:t>
            </a:r>
            <a:endParaRPr lang="en-US" dirty="0"/>
          </a:p>
          <a:p>
            <a:pPr marL="285750" indent="-285750" algn="just" rtl="1">
              <a:buFont typeface="Arial" panose="020B0604020202020204" pitchFamily="34" charset="0"/>
              <a:buChar char="•"/>
            </a:pPr>
            <a:r>
              <a:rPr lang="ar-SA" dirty="0"/>
              <a:t>ويُعرف ال</a:t>
            </a:r>
            <a:r>
              <a:rPr lang="ar-EG" dirty="0"/>
              <a:t>ف</a:t>
            </a:r>
            <a:r>
              <a:rPr lang="ar-SA" dirty="0"/>
              <a:t>رض الع</a:t>
            </a:r>
            <a:r>
              <a:rPr lang="ar-EG" dirty="0"/>
              <a:t>ِ</a:t>
            </a:r>
            <a:r>
              <a:rPr lang="ar-SA" dirty="0"/>
              <a:t>لمي بأنه</a:t>
            </a:r>
            <a:r>
              <a:rPr lang="ar-EG" dirty="0"/>
              <a:t> </a:t>
            </a:r>
            <a:r>
              <a:rPr lang="en-US" dirty="0"/>
              <a:t>"</a:t>
            </a:r>
            <a:r>
              <a:rPr lang="ar-SA" u="sng" dirty="0"/>
              <a:t>عبارة مؤقتة تفترض وجود علاقة بين مُتغيرات معينة، ويمكن اختبارها والتحقق من صحتها في إطار الواقع الاجتماعي المدروس</a:t>
            </a:r>
            <a:r>
              <a:rPr lang="ar-EG" dirty="0"/>
              <a:t>".</a:t>
            </a:r>
            <a:endParaRPr lang="en-US" dirty="0"/>
          </a:p>
          <a:p>
            <a:pPr marL="285750" indent="-285750" algn="just" rtl="1">
              <a:buFont typeface="Arial" panose="020B0604020202020204" pitchFamily="34" charset="0"/>
              <a:buChar char="•"/>
            </a:pPr>
            <a:r>
              <a:rPr lang="ar-SA" dirty="0"/>
              <a:t>فكل فرض علمي هو </a:t>
            </a:r>
            <a:r>
              <a:rPr lang="ar-SA" b="1" dirty="0"/>
              <a:t>تفسير مبدئي للظاهرة محل الدراسة</a:t>
            </a:r>
            <a:r>
              <a:rPr lang="ar-SA" dirty="0"/>
              <a:t>، فإذا ثبتت صحته من خلال الدراسة أصبح قاعدة قابلة للتعميم تُستخدم لتفسير ظواهر مشابهة. أما إذا تم رفضه، فذلك يُعد بدوره نتيجة علمية تُسهم في تصحيح المسار المعرفي للبحث</a:t>
            </a:r>
            <a:r>
              <a:rPr lang="en-US" dirty="0"/>
              <a:t>.</a:t>
            </a:r>
          </a:p>
          <a:p>
            <a:pPr marL="285750" indent="-285750" algn="just" rtl="1">
              <a:buFont typeface="Arial" panose="020B0604020202020204" pitchFamily="34" charset="0"/>
              <a:buChar char="•"/>
            </a:pPr>
            <a:r>
              <a:rPr lang="ar-EG" dirty="0"/>
              <a:t>وتأتي الفرضية البحثية </a:t>
            </a:r>
            <a:r>
              <a:rPr lang="ar-SA" dirty="0"/>
              <a:t>بناءً على أسئلة البحث، </a:t>
            </a:r>
            <a:r>
              <a:rPr lang="ar-EG" dirty="0"/>
              <a:t>حيث </a:t>
            </a:r>
            <a:r>
              <a:rPr lang="ar-SA" dirty="0"/>
              <a:t>يُقدّم الباحث فرضي</a:t>
            </a:r>
            <a:r>
              <a:rPr lang="ar-EG" dirty="0"/>
              <a:t>ة أو فرضيات</a:t>
            </a:r>
            <a:r>
              <a:rPr lang="ar-SA" dirty="0"/>
              <a:t> بحثية (</a:t>
            </a:r>
            <a:r>
              <a:rPr lang="ar-EG" dirty="0"/>
              <a:t>تكون كل منها </a:t>
            </a:r>
            <a:r>
              <a:rPr lang="ar-SA" dirty="0"/>
              <a:t>إما </a:t>
            </a:r>
            <a:r>
              <a:rPr lang="ar-SA" b="1" dirty="0"/>
              <a:t>فرضية صفرية </a:t>
            </a:r>
            <a:r>
              <a:rPr lang="ar-SA" dirty="0"/>
              <a:t>أو </a:t>
            </a:r>
            <a:r>
              <a:rPr lang="ar-EG" b="1" dirty="0"/>
              <a:t>فرضية </a:t>
            </a:r>
            <a:r>
              <a:rPr lang="ar-SA" b="1" dirty="0"/>
              <a:t>بديلة</a:t>
            </a:r>
            <a:r>
              <a:rPr lang="ar-SA" dirty="0"/>
              <a:t>).</a:t>
            </a:r>
            <a:endParaRPr lang="en-US" dirty="0"/>
          </a:p>
        </p:txBody>
      </p:sp>
      <p:sp>
        <p:nvSpPr>
          <p:cNvPr id="4" name="TextBox 3">
            <a:extLst>
              <a:ext uri="{FF2B5EF4-FFF2-40B4-BE49-F238E27FC236}">
                <a16:creationId xmlns:a16="http://schemas.microsoft.com/office/drawing/2014/main" id="{FD426F7C-8122-95AE-1A89-DCCE30898C20}"/>
              </a:ext>
            </a:extLst>
          </p:cNvPr>
          <p:cNvSpPr txBox="1"/>
          <p:nvPr/>
        </p:nvSpPr>
        <p:spPr>
          <a:xfrm>
            <a:off x="8836873" y="1994419"/>
            <a:ext cx="2432900"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وضع </a:t>
            </a:r>
            <a:r>
              <a:rPr lang="ar-SA" sz="2400" b="1" dirty="0">
                <a:solidFill>
                  <a:srgbClr val="0070C0"/>
                </a:solidFill>
                <a:effectLst>
                  <a:outerShdw blurRad="38100" dist="38100" dir="2700000" algn="tl">
                    <a:srgbClr val="000000">
                      <a:alpha val="43137"/>
                    </a:srgbClr>
                  </a:outerShdw>
                </a:effectLst>
              </a:rPr>
              <a:t>الفرضية</a:t>
            </a:r>
            <a:r>
              <a:rPr lang="ar-EG"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pic>
        <p:nvPicPr>
          <p:cNvPr id="6" name="Picture 5" descr="A notebook with a microphone and a microphone on a table&#10;&#10;AI-generated content may be incorrect.">
            <a:extLst>
              <a:ext uri="{FF2B5EF4-FFF2-40B4-BE49-F238E27FC236}">
                <a16:creationId xmlns:a16="http://schemas.microsoft.com/office/drawing/2014/main" id="{E14B06AE-7F42-E529-D641-F55C0FA6683F}"/>
              </a:ext>
            </a:extLst>
          </p:cNvPr>
          <p:cNvPicPr>
            <a:picLocks noChangeAspect="1"/>
          </p:cNvPicPr>
          <p:nvPr/>
        </p:nvPicPr>
        <p:blipFill>
          <a:blip r:embed="rId3" cstate="email">
            <a:alphaModFix amt="85000"/>
            <a:extLst>
              <a:ext uri="{BEBA8EAE-BF5A-486C-A8C5-ECC9F3942E4B}">
                <a14:imgProps xmlns:a14="http://schemas.microsoft.com/office/drawing/2010/main">
                  <a14:imgLayer r:embed="rId4">
                    <a14:imgEffect>
                      <a14:artisticTexturizer/>
                    </a14:imgEffect>
                    <a14:imgEffect>
                      <a14:colorTemperature colorTemp="5900"/>
                    </a14:imgEffect>
                  </a14:imgLayer>
                </a14:imgProps>
              </a:ext>
              <a:ext uri="{28A0092B-C50C-407E-A947-70E740481C1C}">
                <a14:useLocalDpi xmlns:a14="http://schemas.microsoft.com/office/drawing/2010/main"/>
              </a:ext>
            </a:extLst>
          </a:blip>
          <a:stretch>
            <a:fillRect/>
          </a:stretch>
        </p:blipFill>
        <p:spPr>
          <a:xfrm>
            <a:off x="787278" y="2588063"/>
            <a:ext cx="2503520" cy="2503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12F00F70-5AB8-DFFB-255D-8D7491131C75}"/>
              </a:ext>
            </a:extLst>
          </p:cNvPr>
          <p:cNvSpPr txBox="1"/>
          <p:nvPr/>
        </p:nvSpPr>
        <p:spPr>
          <a:xfrm>
            <a:off x="774638" y="5650330"/>
            <a:ext cx="10483908" cy="400110"/>
          </a:xfrm>
          <a:prstGeom prst="rect">
            <a:avLst/>
          </a:prstGeom>
          <a:noFill/>
        </p:spPr>
        <p:txBody>
          <a:bodyPr wrap="square" rtlCol="0">
            <a:spAutoFit/>
          </a:bodyPr>
          <a:lstStyle/>
          <a:p>
            <a:pPr marL="285750" indent="-285750" algn="r"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t>قد يفترض الباحث أن </a:t>
            </a:r>
            <a:r>
              <a:rPr lang="ar-SA" dirty="0">
                <a:effectLst>
                  <a:outerShdw blurRad="38100" dist="38100" dir="2700000" algn="tl">
                    <a:srgbClr val="000000">
                      <a:alpha val="43137"/>
                    </a:srgbClr>
                  </a:outerShdw>
                </a:effectLst>
              </a:rPr>
              <a:t>"الإعلانات الرقمية تؤثر بشكل أكبر على الشباب مقارنة بالإعلانات التقليدية"</a:t>
            </a:r>
            <a:r>
              <a:rPr lang="ar-EG"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4828512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4D98D-A353-671B-7886-6EF4A090770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CC0DBC5-4D15-1CF0-A76D-05F6A218211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2CD1985-B46D-7E79-43A3-A59E526D7A55}"/>
              </a:ext>
            </a:extLst>
          </p:cNvPr>
          <p:cNvSpPr txBox="1"/>
          <p:nvPr/>
        </p:nvSpPr>
        <p:spPr>
          <a:xfrm>
            <a:off x="2822976" y="2813885"/>
            <a:ext cx="8502184" cy="646331"/>
          </a:xfrm>
          <a:prstGeom prst="rect">
            <a:avLst/>
          </a:prstGeom>
          <a:noFill/>
        </p:spPr>
        <p:txBody>
          <a:bodyPr wrap="square" rtlCol="0">
            <a:spAutoFit/>
          </a:bodyPr>
          <a:lstStyle/>
          <a:p>
            <a:pPr algn="just" rtl="1"/>
            <a:r>
              <a:rPr lang="ar-SA" b="1" dirty="0">
                <a:effectLst>
                  <a:outerShdw blurRad="38100" dist="38100" dir="2700000" algn="tl">
                    <a:srgbClr val="000000">
                      <a:alpha val="43137"/>
                    </a:srgbClr>
                  </a:outerShdw>
                </a:effectLst>
              </a:rPr>
              <a:t>1</a:t>
            </a:r>
            <a:r>
              <a:rPr lang="ar-EG" b="1" dirty="0">
                <a:effectLst>
                  <a:outerShdw blurRad="38100" dist="38100" dir="2700000" algn="tl">
                    <a:srgbClr val="000000">
                      <a:alpha val="43137"/>
                    </a:srgbClr>
                  </a:outerShdw>
                </a:effectLst>
              </a:rPr>
              <a:t>)</a:t>
            </a:r>
            <a:r>
              <a:rPr lang="ar-SA" b="1" dirty="0">
                <a:effectLst>
                  <a:outerShdw blurRad="38100" dist="38100" dir="2700000" algn="tl">
                    <a:srgbClr val="000000">
                      <a:alpha val="43137"/>
                    </a:srgbClr>
                  </a:outerShdw>
                </a:effectLst>
              </a:rPr>
              <a:t> الفرضية الصفرية </a:t>
            </a:r>
            <a:r>
              <a:rPr lang="en-US" b="1" dirty="0">
                <a:effectLst>
                  <a:outerShdw blurRad="38100" dist="38100" dir="2700000" algn="tl">
                    <a:srgbClr val="000000">
                      <a:alpha val="43137"/>
                    </a:srgbClr>
                  </a:outerShdw>
                </a:effectLst>
              </a:rPr>
              <a:t>Null Hypothesis</a:t>
            </a:r>
            <a:r>
              <a:rPr lang="ar-SA"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H₀</a:t>
            </a:r>
            <a:r>
              <a:rPr lang="ar-SA" b="1" dirty="0">
                <a:effectLst>
                  <a:outerShdw blurRad="38100" dist="38100" dir="2700000" algn="tl">
                    <a:srgbClr val="000000">
                      <a:alpha val="43137"/>
                    </a:srgbClr>
                  </a:outerShdw>
                </a:effectLst>
              </a:rPr>
              <a:t>)</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a:p>
            <a:pPr algn="just" rtl="1"/>
            <a:r>
              <a:rPr lang="ar-SA" dirty="0"/>
              <a:t>- تفترض عدم وجود علاقة أو تأثير بين المُتغيرات. </a:t>
            </a:r>
            <a:r>
              <a:rPr lang="ar-EG" dirty="0"/>
              <a:t>وعادة ما يسعى الباحث لرفض هذا الفرض الصفري.</a:t>
            </a:r>
            <a:endParaRPr lang="en-US" dirty="0"/>
          </a:p>
        </p:txBody>
      </p:sp>
      <p:sp>
        <p:nvSpPr>
          <p:cNvPr id="4" name="TextBox 3">
            <a:extLst>
              <a:ext uri="{FF2B5EF4-FFF2-40B4-BE49-F238E27FC236}">
                <a16:creationId xmlns:a16="http://schemas.microsoft.com/office/drawing/2014/main" id="{0AEC2B26-A24B-11F7-2504-08EF41FC8F2A}"/>
              </a:ext>
            </a:extLst>
          </p:cNvPr>
          <p:cNvSpPr txBox="1"/>
          <p:nvPr/>
        </p:nvSpPr>
        <p:spPr>
          <a:xfrm>
            <a:off x="920539" y="5353708"/>
            <a:ext cx="10483908" cy="400110"/>
          </a:xfrm>
          <a:prstGeom prst="rect">
            <a:avLst/>
          </a:prstGeom>
          <a:noFill/>
        </p:spPr>
        <p:txBody>
          <a:bodyPr wrap="square" rtlCol="0">
            <a:spAutoFit/>
          </a:bodyPr>
          <a:lstStyle/>
          <a:p>
            <a:pPr marL="285750" indent="-285750" algn="r"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SA" dirty="0">
                <a:effectLst>
                  <a:outerShdw blurRad="38100" dist="38100" dir="2700000" algn="tl">
                    <a:srgbClr val="000000">
                      <a:alpha val="43137"/>
                    </a:srgbClr>
                  </a:outerShdw>
                </a:effectLst>
              </a:rPr>
              <a:t>"توجد فروق ذات دلالة إحصائية في التحصيل الدراسي بين الطلاب الذين يدرسون بال</a:t>
            </a:r>
            <a:r>
              <a:rPr lang="ar-EG" dirty="0">
                <a:effectLst>
                  <a:outerShdw blurRad="38100" dist="38100" dir="2700000" algn="tl">
                    <a:srgbClr val="000000">
                      <a:alpha val="43137"/>
                    </a:srgbClr>
                  </a:outerShdw>
                </a:effectLst>
              </a:rPr>
              <a:t>أسلوب</a:t>
            </a:r>
            <a:r>
              <a:rPr lang="ar-SA" dirty="0">
                <a:effectLst>
                  <a:outerShdw blurRad="38100" dist="38100" dir="2700000" algn="tl">
                    <a:srgbClr val="000000">
                      <a:alpha val="43137"/>
                    </a:srgbClr>
                  </a:outerShdw>
                </a:effectLst>
              </a:rPr>
              <a:t> الرقمي مقارنة بال</a:t>
            </a:r>
            <a:r>
              <a:rPr lang="ar-EG" dirty="0">
                <a:effectLst>
                  <a:outerShdw blurRad="38100" dist="38100" dir="2700000" algn="tl">
                    <a:srgbClr val="000000">
                      <a:alpha val="43137"/>
                    </a:srgbClr>
                  </a:outerShdw>
                </a:effectLst>
              </a:rPr>
              <a:t>أسلوب ال</a:t>
            </a:r>
            <a:r>
              <a:rPr lang="ar-SA" dirty="0">
                <a:effectLst>
                  <a:outerShdw blurRad="38100" dist="38100" dir="2700000" algn="tl">
                    <a:srgbClr val="000000">
                      <a:alpha val="43137"/>
                    </a:srgbClr>
                  </a:outerShdw>
                </a:effectLst>
              </a:rPr>
              <a:t>تقليدي"</a:t>
            </a:r>
            <a:r>
              <a:rPr lang="ar-EG" dirty="0">
                <a:effectLst>
                  <a:outerShdw blurRad="38100" dist="38100" dir="2700000" algn="tl">
                    <a:srgbClr val="000000">
                      <a:alpha val="43137"/>
                    </a:srgbClr>
                  </a:outerShdw>
                </a:effectLst>
              </a:rPr>
              <a:t>.</a:t>
            </a:r>
          </a:p>
        </p:txBody>
      </p:sp>
      <p:pic>
        <p:nvPicPr>
          <p:cNvPr id="10" name="Picture 9" descr="A sign with black text and black letters&#10;&#10;AI-generated content may be incorrect.">
            <a:extLst>
              <a:ext uri="{FF2B5EF4-FFF2-40B4-BE49-F238E27FC236}">
                <a16:creationId xmlns:a16="http://schemas.microsoft.com/office/drawing/2014/main" id="{1FD5CC6F-1DE0-3B68-6B05-36E0C99F3708}"/>
              </a:ext>
            </a:extLst>
          </p:cNvPr>
          <p:cNvPicPr>
            <a:picLocks noChangeAspect="1"/>
          </p:cNvPicPr>
          <p:nvPr/>
        </p:nvPicPr>
        <p:blipFill>
          <a:blip r:embed="rId2" cstate="email">
            <a:alphaModFix/>
            <a:duotone>
              <a:schemeClr val="accent1">
                <a:shade val="45000"/>
                <a:satMod val="135000"/>
              </a:schemeClr>
              <a:prstClr val="white"/>
            </a:duotone>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a:ext>
            </a:extLst>
          </a:blip>
          <a:stretch>
            <a:fillRect/>
          </a:stretch>
        </p:blipFill>
        <p:spPr>
          <a:xfrm>
            <a:off x="742768" y="2282965"/>
            <a:ext cx="2803150" cy="24017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1" name="TextBox 10">
            <a:extLst>
              <a:ext uri="{FF2B5EF4-FFF2-40B4-BE49-F238E27FC236}">
                <a16:creationId xmlns:a16="http://schemas.microsoft.com/office/drawing/2014/main" id="{94118AEE-3D6F-C0D3-B7F4-127E24BAA6BD}"/>
              </a:ext>
            </a:extLst>
          </p:cNvPr>
          <p:cNvSpPr txBox="1"/>
          <p:nvPr/>
        </p:nvSpPr>
        <p:spPr>
          <a:xfrm>
            <a:off x="3215741" y="3498297"/>
            <a:ext cx="8199957" cy="677108"/>
          </a:xfrm>
          <a:prstGeom prst="rect">
            <a:avLst/>
          </a:prstGeom>
          <a:noFill/>
        </p:spPr>
        <p:txBody>
          <a:bodyPr wrap="square" rtlCol="0">
            <a:spAutoFit/>
          </a:bodyPr>
          <a:lstStyle/>
          <a:p>
            <a:pPr marL="285750" indent="-285750" algn="r"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SA" dirty="0">
                <a:effectLst>
                  <a:outerShdw blurRad="38100" dist="38100" dir="2700000" algn="tl">
                    <a:srgbClr val="000000">
                      <a:alpha val="43137"/>
                    </a:srgbClr>
                  </a:outerShdw>
                </a:effectLst>
              </a:rPr>
              <a:t>"</a:t>
            </a:r>
            <a:r>
              <a:rPr lang="ar-EG" dirty="0">
                <a:effectLst>
                  <a:outerShdw blurRad="38100" dist="38100" dir="2700000" algn="tl">
                    <a:srgbClr val="000000">
                      <a:alpha val="43137"/>
                    </a:srgbClr>
                  </a:outerShdw>
                </a:effectLst>
              </a:rPr>
              <a:t>لا </a:t>
            </a:r>
            <a:r>
              <a:rPr lang="ar-SA" dirty="0">
                <a:effectLst>
                  <a:outerShdw blurRad="38100" dist="38100" dir="2700000" algn="tl">
                    <a:srgbClr val="000000">
                      <a:alpha val="43137"/>
                    </a:srgbClr>
                  </a:outerShdw>
                </a:effectLst>
              </a:rPr>
              <a:t>توجد فروق ذات دلالة إحصائية في التحصيل الدراسي بين الطلاب الذين يدرسون بال</a:t>
            </a:r>
            <a:r>
              <a:rPr lang="ar-EG" dirty="0">
                <a:effectLst>
                  <a:outerShdw blurRad="38100" dist="38100" dir="2700000" algn="tl">
                    <a:srgbClr val="000000">
                      <a:alpha val="43137"/>
                    </a:srgbClr>
                  </a:outerShdw>
                </a:effectLst>
              </a:rPr>
              <a:t>أسلوب </a:t>
            </a:r>
            <a:r>
              <a:rPr lang="ar-SA" dirty="0">
                <a:effectLst>
                  <a:outerShdw blurRad="38100" dist="38100" dir="2700000" algn="tl">
                    <a:srgbClr val="000000">
                      <a:alpha val="43137"/>
                    </a:srgbClr>
                  </a:outerShdw>
                </a:effectLst>
              </a:rPr>
              <a:t>الرقمي مقارنة بال</a:t>
            </a:r>
            <a:r>
              <a:rPr lang="ar-EG" dirty="0">
                <a:effectLst>
                  <a:outerShdw blurRad="38100" dist="38100" dir="2700000" algn="tl">
                    <a:srgbClr val="000000">
                      <a:alpha val="43137"/>
                    </a:srgbClr>
                  </a:outerShdw>
                </a:effectLst>
              </a:rPr>
              <a:t>أسلوب ال</a:t>
            </a:r>
            <a:r>
              <a:rPr lang="ar-SA" dirty="0">
                <a:effectLst>
                  <a:outerShdw blurRad="38100" dist="38100" dir="2700000" algn="tl">
                    <a:srgbClr val="000000">
                      <a:alpha val="43137"/>
                    </a:srgbClr>
                  </a:outerShdw>
                </a:effectLst>
              </a:rPr>
              <a:t>تقليدي"</a:t>
            </a:r>
            <a:r>
              <a:rPr lang="ar-EG" dirty="0">
                <a:effectLst>
                  <a:outerShdw blurRad="38100" dist="38100" dir="2700000" algn="tl">
                    <a:srgbClr val="000000">
                      <a:alpha val="43137"/>
                    </a:srgbClr>
                  </a:outerShdw>
                </a:effectLst>
              </a:rPr>
              <a:t>.</a:t>
            </a:r>
          </a:p>
        </p:txBody>
      </p:sp>
      <p:sp>
        <p:nvSpPr>
          <p:cNvPr id="12" name="TextBox 11">
            <a:extLst>
              <a:ext uri="{FF2B5EF4-FFF2-40B4-BE49-F238E27FC236}">
                <a16:creationId xmlns:a16="http://schemas.microsoft.com/office/drawing/2014/main" id="{FEEF3438-5001-6D64-C324-6033456C2656}"/>
              </a:ext>
            </a:extLst>
          </p:cNvPr>
          <p:cNvSpPr txBox="1"/>
          <p:nvPr/>
        </p:nvSpPr>
        <p:spPr>
          <a:xfrm>
            <a:off x="694750" y="4682792"/>
            <a:ext cx="10630410" cy="646331"/>
          </a:xfrm>
          <a:prstGeom prst="rect">
            <a:avLst/>
          </a:prstGeom>
          <a:noFill/>
        </p:spPr>
        <p:txBody>
          <a:bodyPr wrap="square" rtlCol="0">
            <a:spAutoFit/>
          </a:bodyPr>
          <a:lstStyle/>
          <a:p>
            <a:pPr algn="just" rtl="1"/>
            <a:r>
              <a:rPr lang="ar-SA" b="1" dirty="0">
                <a:effectLst>
                  <a:outerShdw blurRad="38100" dist="38100" dir="2700000" algn="tl">
                    <a:srgbClr val="000000">
                      <a:alpha val="43137"/>
                    </a:srgbClr>
                  </a:outerShdw>
                </a:effectLst>
              </a:rPr>
              <a:t>2</a:t>
            </a:r>
            <a:r>
              <a:rPr lang="ar-EG" b="1" dirty="0">
                <a:effectLst>
                  <a:outerShdw blurRad="38100" dist="38100" dir="2700000" algn="tl">
                    <a:srgbClr val="000000">
                      <a:alpha val="43137"/>
                    </a:srgbClr>
                  </a:outerShdw>
                </a:effectLst>
              </a:rPr>
              <a:t>)</a:t>
            </a:r>
            <a:r>
              <a:rPr lang="ar-SA" b="1" dirty="0">
                <a:effectLst>
                  <a:outerShdw blurRad="38100" dist="38100" dir="2700000" algn="tl">
                    <a:srgbClr val="000000">
                      <a:alpha val="43137"/>
                    </a:srgbClr>
                  </a:outerShdw>
                </a:effectLst>
              </a:rPr>
              <a:t> الفرضية البديلة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Alternative Hypothesis</a:t>
            </a:r>
            <a:r>
              <a:rPr lang="ar-SA"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H₁</a:t>
            </a:r>
            <a:r>
              <a:rPr lang="ar-SA" b="1" dirty="0">
                <a:effectLst>
                  <a:outerShdw blurRad="38100" dist="38100" dir="2700000" algn="tl">
                    <a:srgbClr val="000000">
                      <a:alpha val="43137"/>
                    </a:srgbClr>
                  </a:outerShdw>
                </a:effectLst>
              </a:rPr>
              <a:t>)</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a:p>
            <a:pPr algn="just" rtl="1"/>
            <a:r>
              <a:rPr lang="ar-SA" dirty="0"/>
              <a:t>- تفترض وجود علاقة أو تأثير بين المُتغيرات. </a:t>
            </a:r>
            <a:r>
              <a:rPr lang="ar-EG" dirty="0"/>
              <a:t>وعادة ما يسعى الباحث لقبول هذا الفرض البديل بوجود علاقة ذات دلالة إحصائية بين مُتغيراته.</a:t>
            </a:r>
            <a:endParaRPr lang="en-US" dirty="0"/>
          </a:p>
        </p:txBody>
      </p:sp>
      <p:sp>
        <p:nvSpPr>
          <p:cNvPr id="8" name="TextBox 7">
            <a:extLst>
              <a:ext uri="{FF2B5EF4-FFF2-40B4-BE49-F238E27FC236}">
                <a16:creationId xmlns:a16="http://schemas.microsoft.com/office/drawing/2014/main" id="{7BFA24EF-5D16-E559-54E2-C4C0436D7BE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وضع الفرضية:</a:t>
            </a:r>
            <a:endParaRPr lang="ar-EG" sz="2800" b="1" dirty="0">
              <a:solidFill>
                <a:srgbClr val="2E3957"/>
              </a:solidFill>
              <a:effectLst>
                <a:outerShdw blurRad="38100" dist="38100" dir="2700000" algn="tl">
                  <a:srgbClr val="000000">
                    <a:alpha val="43137"/>
                  </a:srgbClr>
                </a:outerShdw>
              </a:effectLst>
              <a:latin typeface="Alexandria"/>
            </a:endParaRPr>
          </a:p>
        </p:txBody>
      </p:sp>
      <p:sp>
        <p:nvSpPr>
          <p:cNvPr id="3" name="TextBox 2">
            <a:extLst>
              <a:ext uri="{FF2B5EF4-FFF2-40B4-BE49-F238E27FC236}">
                <a16:creationId xmlns:a16="http://schemas.microsoft.com/office/drawing/2014/main" id="{3D206657-4969-93CE-F642-C1073D95B00B}"/>
              </a:ext>
            </a:extLst>
          </p:cNvPr>
          <p:cNvSpPr txBox="1"/>
          <p:nvPr/>
        </p:nvSpPr>
        <p:spPr>
          <a:xfrm>
            <a:off x="3301253" y="2044371"/>
            <a:ext cx="7949470"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ما الفرق بين الفرضية الصفرية والفرضية البديلة؟</a:t>
            </a:r>
            <a:endParaRPr lang="en-US" sz="24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4279170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p:bldP spid="1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61608-DAC5-9700-07D3-8D694A2266F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D9640BF-A06A-9CF1-ABEC-D5661294869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3B26D3C-131D-9FAE-83DB-FB6F774432B5}"/>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وضع الفرضية:</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9" name="TextBox 8">
            <a:extLst>
              <a:ext uri="{FF2B5EF4-FFF2-40B4-BE49-F238E27FC236}">
                <a16:creationId xmlns:a16="http://schemas.microsoft.com/office/drawing/2014/main" id="{00E4F0BF-BD25-65B6-3CC0-9157C2A249B9}"/>
              </a:ext>
            </a:extLst>
          </p:cNvPr>
          <p:cNvSpPr txBox="1"/>
          <p:nvPr/>
        </p:nvSpPr>
        <p:spPr>
          <a:xfrm>
            <a:off x="2121265" y="1847494"/>
            <a:ext cx="7949470"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متى نستخدم الفرضيات؟</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2248B56A-A044-E880-2AA5-9F5612BD0BE1}"/>
              </a:ext>
            </a:extLst>
          </p:cNvPr>
          <p:cNvSpPr txBox="1"/>
          <p:nvPr/>
        </p:nvSpPr>
        <p:spPr>
          <a:xfrm>
            <a:off x="2693581" y="2284013"/>
            <a:ext cx="7440784"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عندما يكون لدى الباحث </a:t>
            </a:r>
            <a:r>
              <a:rPr lang="ar-SA" b="1" dirty="0"/>
              <a:t>إطار نظري</a:t>
            </a:r>
            <a:r>
              <a:rPr lang="ar-SA" dirty="0"/>
              <a:t> أو </a:t>
            </a:r>
            <a:r>
              <a:rPr lang="ar-SA" b="1" dirty="0"/>
              <a:t>دراسات سابقة</a:t>
            </a:r>
            <a:r>
              <a:rPr lang="ar-SA" dirty="0"/>
              <a:t> تساعده على توقع علاقات بين المُتغيرات</a:t>
            </a:r>
            <a:r>
              <a:rPr lang="en-US" dirty="0"/>
              <a:t>.</a:t>
            </a:r>
          </a:p>
          <a:p>
            <a:pPr marL="285750" indent="-285750" algn="just" rtl="1">
              <a:buFont typeface="Arial" panose="020B0604020202020204" pitchFamily="34" charset="0"/>
              <a:buChar char="•"/>
            </a:pPr>
            <a:r>
              <a:rPr lang="en-US" dirty="0"/>
              <a:t> </a:t>
            </a:r>
            <a:r>
              <a:rPr lang="ar-SA" dirty="0"/>
              <a:t>في الدراسات التي تهدف إلى </a:t>
            </a:r>
            <a:r>
              <a:rPr lang="ar-SA" b="1" dirty="0"/>
              <a:t>اختبار علاقة سببية</a:t>
            </a:r>
            <a:r>
              <a:rPr lang="ar-SA" dirty="0"/>
              <a:t>، مثل الدراسات التجريبية أو التحليلية</a:t>
            </a:r>
            <a:r>
              <a:rPr lang="en-US" dirty="0"/>
              <a:t>.</a:t>
            </a:r>
          </a:p>
          <a:p>
            <a:pPr marL="285750" indent="-285750" algn="just" rtl="1">
              <a:buFont typeface="Arial" panose="020B0604020202020204" pitchFamily="34" charset="0"/>
              <a:buChar char="•"/>
            </a:pPr>
            <a:r>
              <a:rPr lang="en-US" dirty="0"/>
              <a:t> </a:t>
            </a:r>
            <a:r>
              <a:rPr lang="ar-SA" dirty="0"/>
              <a:t>عندما يكون الهدف من البحث هو </a:t>
            </a:r>
            <a:r>
              <a:rPr lang="ar-SA" b="1" dirty="0"/>
              <a:t>التحقق من تأثير</a:t>
            </a:r>
            <a:r>
              <a:rPr lang="ar-SA" dirty="0"/>
              <a:t> مُتغير على آخر</a:t>
            </a:r>
            <a:r>
              <a:rPr lang="en-US" dirty="0"/>
              <a:t>.</a:t>
            </a:r>
          </a:p>
        </p:txBody>
      </p:sp>
      <p:pic>
        <p:nvPicPr>
          <p:cNvPr id="12" name="Picture 11" descr="A black and white sign with text&#10;&#10;AI-generated content may be incorrect.">
            <a:extLst>
              <a:ext uri="{FF2B5EF4-FFF2-40B4-BE49-F238E27FC236}">
                <a16:creationId xmlns:a16="http://schemas.microsoft.com/office/drawing/2014/main" id="{B74086B1-E353-2A54-74C0-A1985B63BC68}"/>
              </a:ext>
            </a:extLst>
          </p:cNvPr>
          <p:cNvPicPr>
            <a:picLocks noChangeAspect="1"/>
          </p:cNvPicPr>
          <p:nvPr/>
        </p:nvPicPr>
        <p:blipFill>
          <a:blip r:embed="rId2" cstate="email">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colorTemperature colorTemp="11200"/>
                    </a14:imgEffect>
                    <a14:imgEffect>
                      <a14:saturation sat="33000"/>
                    </a14:imgEffect>
                  </a14:imgLayer>
                </a14:imgProps>
              </a:ext>
              <a:ext uri="{28A0092B-C50C-407E-A947-70E740481C1C}">
                <a14:useLocalDpi xmlns:a14="http://schemas.microsoft.com/office/drawing/2010/main"/>
              </a:ext>
            </a:extLst>
          </a:blip>
          <a:stretch>
            <a:fillRect/>
          </a:stretch>
        </p:blipFill>
        <p:spPr>
          <a:xfrm>
            <a:off x="10148543" y="1955219"/>
            <a:ext cx="1205868" cy="1198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8B20A4B1-7D08-BC4B-B401-3D1BA90B169F}"/>
              </a:ext>
            </a:extLst>
          </p:cNvPr>
          <p:cNvSpPr txBox="1"/>
          <p:nvPr/>
        </p:nvSpPr>
        <p:spPr>
          <a:xfrm>
            <a:off x="5940064" y="3844694"/>
            <a:ext cx="4625373" cy="1200329"/>
          </a:xfrm>
          <a:prstGeom prst="rect">
            <a:avLst/>
          </a:prstGeom>
          <a:noFill/>
        </p:spPr>
        <p:txBody>
          <a:bodyPr wrap="square">
            <a:spAutoFit/>
          </a:bodyPr>
          <a:lstStyle/>
          <a:p>
            <a:pPr marL="285750" lvl="0" indent="-285750" algn="just" rtl="1">
              <a:buFont typeface="Arial" panose="020B0604020202020204" pitchFamily="34" charset="0"/>
              <a:buChar char="•"/>
            </a:pPr>
            <a:r>
              <a:rPr lang="ar-SA" dirty="0"/>
              <a:t>توجّه الباحث في جمع البيانات وتحليلها</a:t>
            </a:r>
            <a:r>
              <a:rPr lang="en-US" dirty="0"/>
              <a:t>.</a:t>
            </a:r>
          </a:p>
          <a:p>
            <a:pPr marL="285750" lvl="0" indent="-285750" algn="just" rtl="1">
              <a:buFont typeface="Arial" panose="020B0604020202020204" pitchFamily="34" charset="0"/>
              <a:buChar char="•"/>
            </a:pPr>
            <a:r>
              <a:rPr lang="ar-SA" dirty="0"/>
              <a:t>تساعد على تحديد الم</a:t>
            </a:r>
            <a:r>
              <a:rPr lang="ar-EG" dirty="0"/>
              <a:t>ُ</a:t>
            </a:r>
            <a:r>
              <a:rPr lang="ar-SA" dirty="0"/>
              <a:t>تغيرات الرئيسة في الدراسة</a:t>
            </a:r>
            <a:r>
              <a:rPr lang="en-US" dirty="0"/>
              <a:t>.</a:t>
            </a:r>
          </a:p>
          <a:p>
            <a:pPr marL="285750" lvl="0" indent="-285750" algn="just" rtl="1">
              <a:buFont typeface="Arial" panose="020B0604020202020204" pitchFamily="34" charset="0"/>
              <a:buChar char="•"/>
            </a:pPr>
            <a:r>
              <a:rPr lang="ar-SA" dirty="0"/>
              <a:t>تُوفر إطارًا منطقيًا لتفسير النتائج</a:t>
            </a:r>
            <a:r>
              <a:rPr lang="en-US" dirty="0"/>
              <a:t>.</a:t>
            </a:r>
          </a:p>
          <a:p>
            <a:pPr marL="285750" lvl="0" indent="-285750" algn="just" rtl="1">
              <a:buFont typeface="Arial" panose="020B0604020202020204" pitchFamily="34" charset="0"/>
              <a:buChar char="•"/>
            </a:pPr>
            <a:r>
              <a:rPr lang="ar-SA" dirty="0"/>
              <a:t>تُعزز من دقة الدراسة ومن إمكانية تعميم نتائجها لاحقًا</a:t>
            </a:r>
            <a:r>
              <a:rPr lang="en-US" dirty="0"/>
              <a:t>.</a:t>
            </a:r>
          </a:p>
        </p:txBody>
      </p:sp>
      <p:sp>
        <p:nvSpPr>
          <p:cNvPr id="13" name="TextBox 12">
            <a:extLst>
              <a:ext uri="{FF2B5EF4-FFF2-40B4-BE49-F238E27FC236}">
                <a16:creationId xmlns:a16="http://schemas.microsoft.com/office/drawing/2014/main" id="{4C6A4C2D-EA9B-ECA5-4D1C-823BD6406791}"/>
              </a:ext>
            </a:extLst>
          </p:cNvPr>
          <p:cNvSpPr txBox="1"/>
          <p:nvPr/>
        </p:nvSpPr>
        <p:spPr>
          <a:xfrm>
            <a:off x="6757495" y="3453909"/>
            <a:ext cx="4516771"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ما أهمية الفروض في البحث العِلمي؟</a:t>
            </a:r>
            <a:endParaRPr lang="en-US" sz="2400" b="1" dirty="0">
              <a:solidFill>
                <a:srgbClr val="0070C0"/>
              </a:solidFill>
              <a:effectLst>
                <a:outerShdw blurRad="38100" dist="38100" dir="2700000" algn="tl">
                  <a:srgbClr val="000000">
                    <a:alpha val="43137"/>
                  </a:srgbClr>
                </a:outerShdw>
              </a:effectLst>
            </a:endParaRPr>
          </a:p>
        </p:txBody>
      </p:sp>
      <p:pic>
        <p:nvPicPr>
          <p:cNvPr id="14" name="Picture 13" descr="A close-up of a white background&#10;&#10;AI-generated content may be incorrect.">
            <a:extLst>
              <a:ext uri="{FF2B5EF4-FFF2-40B4-BE49-F238E27FC236}">
                <a16:creationId xmlns:a16="http://schemas.microsoft.com/office/drawing/2014/main" id="{A3F0CB33-12E2-6856-9AAA-5EEBA700747F}"/>
              </a:ext>
            </a:extLst>
          </p:cNvPr>
          <p:cNvPicPr>
            <a:picLocks noChangeAspect="1"/>
          </p:cNvPicPr>
          <p:nvPr/>
        </p:nvPicPr>
        <p:blipFill>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artisticWatercolorSponge/>
                    </a14:imgEffect>
                  </a14:imgLayer>
                </a14:imgProps>
              </a:ext>
              <a:ext uri="{28A0092B-C50C-407E-A947-70E740481C1C}">
                <a14:useLocalDpi xmlns:a14="http://schemas.microsoft.com/office/drawing/2010/main"/>
              </a:ext>
            </a:extLst>
          </a:blip>
          <a:stretch>
            <a:fillRect/>
          </a:stretch>
        </p:blipFill>
        <p:spPr>
          <a:xfrm>
            <a:off x="802558" y="2870791"/>
            <a:ext cx="1601275" cy="240191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5" name="TextBox 14">
            <a:extLst>
              <a:ext uri="{FF2B5EF4-FFF2-40B4-BE49-F238E27FC236}">
                <a16:creationId xmlns:a16="http://schemas.microsoft.com/office/drawing/2014/main" id="{EC3BF9BF-49D3-B60D-19F5-34251D3D5D19}"/>
              </a:ext>
            </a:extLst>
          </p:cNvPr>
          <p:cNvSpPr txBox="1"/>
          <p:nvPr/>
        </p:nvSpPr>
        <p:spPr>
          <a:xfrm>
            <a:off x="1233377" y="5142804"/>
            <a:ext cx="10156065" cy="9233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rgbClr val="0070C0"/>
                </a:solidFill>
              </a:rPr>
              <a:t>أمثلة لفروض بحثية:</a:t>
            </a:r>
          </a:p>
          <a:p>
            <a:pPr algn="just" rtl="1"/>
            <a:r>
              <a:rPr lang="en-US" dirty="0"/>
              <a:t>✅ </a:t>
            </a:r>
            <a:r>
              <a:rPr lang="ar-EG" b="1" dirty="0"/>
              <a:t>"توجد علاقة طردية ذات دلالة إحصائية بين كثافة التعرض للإعلانات الرقمية والاتجاه نحو الشراء لدى المُستخدمين".</a:t>
            </a:r>
          </a:p>
          <a:p>
            <a:pPr algn="just" rtl="1"/>
            <a:r>
              <a:rPr lang="en-US" dirty="0"/>
              <a:t>✅ </a:t>
            </a:r>
            <a:r>
              <a:rPr lang="ar-EG" dirty="0"/>
              <a:t>"</a:t>
            </a:r>
            <a:r>
              <a:rPr lang="ar-EG" b="1" dirty="0"/>
              <a:t>تختلف درجة الثقة في المُحتوى الإخباري بين مُستخدمي المواقع الإخبارية التقليدية ومُستخدمي منصات التواصل الاجتماعي".</a:t>
            </a:r>
            <a:endParaRPr lang="ar-EG" dirty="0"/>
          </a:p>
        </p:txBody>
      </p:sp>
    </p:spTree>
    <p:extLst>
      <p:ext uri="{BB962C8B-B14F-4D97-AF65-F5344CB8AC3E}">
        <p14:creationId xmlns:p14="http://schemas.microsoft.com/office/powerpoint/2010/main" val="324650031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3"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80E8E-6A0F-E0C7-E298-EC01EDFF1CD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B6CCF07-277D-7855-8DDA-B4431EA33D7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05B3C29-CF3D-668E-1D67-DD59B6429C4E}"/>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وضع الفرضية:</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C55E375A-590D-2745-E0C0-6DC9C42CF112}"/>
              </a:ext>
            </a:extLst>
          </p:cNvPr>
          <p:cNvSpPr txBox="1"/>
          <p:nvPr/>
        </p:nvSpPr>
        <p:spPr>
          <a:xfrm>
            <a:off x="3301253" y="2044371"/>
            <a:ext cx="7949470"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خصائص ا</a:t>
            </a:r>
            <a:r>
              <a:rPr lang="ar-EG" sz="2400" b="1" dirty="0">
                <a:solidFill>
                  <a:srgbClr val="0070C0"/>
                </a:solidFill>
                <a:effectLst>
                  <a:outerShdw blurRad="38100" dist="38100" dir="2700000" algn="tl">
                    <a:srgbClr val="000000">
                      <a:alpha val="43137"/>
                    </a:srgbClr>
                  </a:outerShdw>
                </a:effectLst>
              </a:rPr>
              <a:t>ل</a:t>
            </a:r>
            <a:r>
              <a:rPr lang="ar-SA" sz="2400" b="1" dirty="0">
                <a:solidFill>
                  <a:srgbClr val="0070C0"/>
                </a:solidFill>
                <a:effectLst>
                  <a:outerShdw blurRad="38100" dist="38100" dir="2700000" algn="tl">
                    <a:srgbClr val="000000">
                      <a:alpha val="43137"/>
                    </a:srgbClr>
                  </a:outerShdw>
                </a:effectLst>
              </a:rPr>
              <a:t>فرض </a:t>
            </a:r>
            <a:r>
              <a:rPr lang="ar-EG" sz="2400" b="1" dirty="0">
                <a:solidFill>
                  <a:srgbClr val="0070C0"/>
                </a:solidFill>
                <a:effectLst>
                  <a:outerShdw blurRad="38100" dist="38100" dir="2700000" algn="tl">
                    <a:srgbClr val="000000">
                      <a:alpha val="43137"/>
                    </a:srgbClr>
                  </a:outerShdw>
                </a:effectLst>
              </a:rPr>
              <a:t>ال</a:t>
            </a:r>
            <a:r>
              <a:rPr lang="ar-SA" sz="2400" b="1" dirty="0">
                <a:solidFill>
                  <a:srgbClr val="0070C0"/>
                </a:solidFill>
                <a:effectLst>
                  <a:outerShdw blurRad="38100" dist="38100" dir="2700000" algn="tl">
                    <a:srgbClr val="000000">
                      <a:alpha val="43137"/>
                    </a:srgbClr>
                  </a:outerShdw>
                </a:effectLst>
              </a:rPr>
              <a:t>ع</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لمي </a:t>
            </a:r>
            <a:r>
              <a:rPr lang="ar-EG" sz="2400" b="1" dirty="0">
                <a:solidFill>
                  <a:srgbClr val="0070C0"/>
                </a:solidFill>
                <a:effectLst>
                  <a:outerShdw blurRad="38100" dist="38100" dir="2700000" algn="tl">
                    <a:srgbClr val="000000">
                      <a:alpha val="43137"/>
                    </a:srgbClr>
                  </a:outerShdw>
                </a:effectLst>
              </a:rPr>
              <a:t>ال</a:t>
            </a:r>
            <a:r>
              <a:rPr lang="ar-SA" sz="2400" b="1" dirty="0">
                <a:solidFill>
                  <a:srgbClr val="0070C0"/>
                </a:solidFill>
                <a:effectLst>
                  <a:outerShdw blurRad="38100" dist="38100" dir="2700000" algn="tl">
                    <a:srgbClr val="000000">
                      <a:alpha val="43137"/>
                    </a:srgbClr>
                  </a:outerShdw>
                </a:effectLst>
              </a:rPr>
              <a:t>جيد</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2D61C6BA-53CA-B97E-3876-62370799291C}"/>
              </a:ext>
            </a:extLst>
          </p:cNvPr>
          <p:cNvSpPr txBox="1"/>
          <p:nvPr/>
        </p:nvSpPr>
        <p:spPr>
          <a:xfrm>
            <a:off x="3399334" y="2506036"/>
            <a:ext cx="8016154" cy="3693319"/>
          </a:xfrm>
          <a:prstGeom prst="rect">
            <a:avLst/>
          </a:prstGeom>
          <a:noFill/>
        </p:spPr>
        <p:txBody>
          <a:bodyPr wrap="square">
            <a:spAutoFit/>
          </a:bodyPr>
          <a:lstStyle/>
          <a:p>
            <a:pPr marL="285750" lvl="0" indent="-285750" algn="just" rtl="1">
              <a:buFont typeface="Arial" panose="020B0604020202020204" pitchFamily="34" charset="0"/>
              <a:buChar char="•"/>
            </a:pPr>
            <a:r>
              <a:rPr lang="ar-SA" b="1" dirty="0"/>
              <a:t>القابلية للاختبار</a:t>
            </a:r>
            <a:r>
              <a:rPr lang="ar-EG" b="1" dirty="0"/>
              <a:t> </a:t>
            </a:r>
            <a:r>
              <a:rPr lang="en-US" b="1" dirty="0"/>
              <a:t>(Testability)</a:t>
            </a:r>
            <a:r>
              <a:rPr lang="ar-EG" b="1" dirty="0"/>
              <a:t>: </a:t>
            </a:r>
            <a:r>
              <a:rPr lang="ar-SA" dirty="0"/>
              <a:t>لا يُعد الفرض ذا قيمة ع</a:t>
            </a:r>
            <a:r>
              <a:rPr lang="ar-EG" dirty="0"/>
              <a:t>ِ</a:t>
            </a:r>
            <a:r>
              <a:rPr lang="ar-SA" dirty="0"/>
              <a:t>لمية ما لم يكن قابلًا </a:t>
            </a:r>
            <a:r>
              <a:rPr lang="ar-SA" dirty="0" err="1"/>
              <a:t>لل</a:t>
            </a:r>
            <a:r>
              <a:rPr lang="ar-EG" dirty="0"/>
              <a:t>قياس باستخدام </a:t>
            </a:r>
            <a:r>
              <a:rPr lang="ar-SA" dirty="0"/>
              <a:t>أدوات البحث. فلا فائدة من فرض لا يمكن قياسه أو التحقق منه بطريقة منهجية</a:t>
            </a:r>
            <a:r>
              <a:rPr lang="en-US" dirty="0"/>
              <a:t>.</a:t>
            </a:r>
          </a:p>
          <a:p>
            <a:pPr lvl="0" algn="just" rtl="1"/>
            <a:endParaRPr lang="ar-EG" sz="1600" b="1" dirty="0"/>
          </a:p>
          <a:p>
            <a:pPr marL="285750" lvl="0" indent="-285750" algn="just" rtl="1">
              <a:buFont typeface="Arial" panose="020B0604020202020204" pitchFamily="34" charset="0"/>
              <a:buChar char="•"/>
            </a:pPr>
            <a:r>
              <a:rPr lang="ar-SA" b="1" dirty="0"/>
              <a:t>الوضوح والدقة</a:t>
            </a:r>
            <a:r>
              <a:rPr lang="en-US" b="1" dirty="0"/>
              <a:t>:</a:t>
            </a:r>
            <a:r>
              <a:rPr lang="ar-EG" b="1" dirty="0"/>
              <a:t> </a:t>
            </a:r>
            <a:r>
              <a:rPr lang="ar-SA" dirty="0"/>
              <a:t>يجب أن يكون كل مفهوم أو مُتغير في صياغة الفرض مُحددًا بدقة. وهذا يتطلب تقديم تعريفات واضحة للمفاهيم الأساسية في الفرض</a:t>
            </a:r>
            <a:r>
              <a:rPr lang="en-US" dirty="0"/>
              <a:t>.</a:t>
            </a:r>
            <a:endParaRPr lang="ar-EG" dirty="0"/>
          </a:p>
          <a:p>
            <a:pPr marL="285750" lvl="0" indent="-285750" algn="just" rtl="1">
              <a:buFont typeface="Arial" panose="020B0604020202020204" pitchFamily="34" charset="0"/>
              <a:buChar char="•"/>
            </a:pPr>
            <a:endParaRPr lang="ar-EG" sz="1600" dirty="0"/>
          </a:p>
          <a:p>
            <a:pPr marL="285750" lvl="0" indent="-285750" algn="just" rtl="1">
              <a:buFont typeface="Arial" panose="020B0604020202020204" pitchFamily="34" charset="0"/>
              <a:buChar char="•"/>
            </a:pPr>
            <a:r>
              <a:rPr lang="ar-SA" b="1" dirty="0"/>
              <a:t>الواقعية والسياق الاجتماعي</a:t>
            </a:r>
            <a:r>
              <a:rPr lang="en-US" b="1" dirty="0"/>
              <a:t>:</a:t>
            </a:r>
            <a:r>
              <a:rPr lang="ar-EG" b="1" dirty="0"/>
              <a:t> </a:t>
            </a:r>
            <a:r>
              <a:rPr lang="ar-SA" dirty="0"/>
              <a:t>يجب أن ي</a:t>
            </a:r>
            <a:r>
              <a:rPr lang="ar-EG" dirty="0"/>
              <a:t>نطلق</a:t>
            </a:r>
            <a:r>
              <a:rPr lang="ar-SA" dirty="0"/>
              <a:t> الفرض من الواقع أو الظاهرة المدروسة وقابل</a:t>
            </a:r>
            <a:r>
              <a:rPr lang="ar-EG" dirty="0"/>
              <a:t>ً</a:t>
            </a:r>
            <a:r>
              <a:rPr lang="ar-SA" dirty="0"/>
              <a:t>ا </a:t>
            </a:r>
            <a:r>
              <a:rPr lang="ar-SA" dirty="0" err="1"/>
              <a:t>لل</a:t>
            </a:r>
            <a:r>
              <a:rPr lang="ar-EG" dirty="0"/>
              <a:t>قياس</a:t>
            </a:r>
            <a:r>
              <a:rPr lang="ar-SA" dirty="0"/>
              <a:t> </a:t>
            </a:r>
            <a:r>
              <a:rPr lang="ar-EG" dirty="0"/>
              <a:t>في سياق </a:t>
            </a:r>
            <a:r>
              <a:rPr lang="ar-SA" dirty="0"/>
              <a:t>البيئة الاجتماعية أو الإعلامية التي ينتمي إليها البحث</a:t>
            </a:r>
            <a:r>
              <a:rPr lang="en-US" dirty="0"/>
              <a:t>.</a:t>
            </a:r>
            <a:endParaRPr lang="ar-EG" dirty="0"/>
          </a:p>
          <a:p>
            <a:pPr marL="285750" lvl="0" indent="-285750" algn="just" rtl="1">
              <a:buFont typeface="Arial" panose="020B0604020202020204" pitchFamily="34" charset="0"/>
              <a:buChar char="•"/>
            </a:pPr>
            <a:endParaRPr lang="ar-EG" sz="1600" dirty="0"/>
          </a:p>
          <a:p>
            <a:pPr marL="285750" lvl="0" indent="-285750" algn="just" rtl="1">
              <a:buFont typeface="Arial" panose="020B0604020202020204" pitchFamily="34" charset="0"/>
              <a:buChar char="•"/>
            </a:pPr>
            <a:r>
              <a:rPr lang="ar-SA" b="1" dirty="0"/>
              <a:t>إمكانية إدخال مُتغيرات وسيطة</a:t>
            </a:r>
            <a:r>
              <a:rPr lang="ar-EG" b="1" dirty="0"/>
              <a:t> </a:t>
            </a:r>
            <a:r>
              <a:rPr lang="en-US" b="1" dirty="0"/>
              <a:t>(Intervening Variables)</a:t>
            </a:r>
            <a:r>
              <a:rPr lang="ar-EG" b="1" dirty="0"/>
              <a:t>:</a:t>
            </a:r>
            <a:r>
              <a:rPr lang="ar-EG" dirty="0"/>
              <a:t> </a:t>
            </a:r>
            <a:r>
              <a:rPr lang="ar-SA" dirty="0"/>
              <a:t>في بعض الأحيان، تُضاف مُتغيرات م</a:t>
            </a:r>
            <a:r>
              <a:rPr lang="ar-EG" dirty="0"/>
              <a:t>ُ</a:t>
            </a:r>
            <a:r>
              <a:rPr lang="ar-SA" dirty="0"/>
              <a:t>ساعدة لاختبار دقة العلاقة الم</a:t>
            </a:r>
            <a:r>
              <a:rPr lang="ar-EG" dirty="0"/>
              <a:t>ُ</a:t>
            </a:r>
            <a:r>
              <a:rPr lang="ar-SA" dirty="0" err="1"/>
              <a:t>فترضة</a:t>
            </a:r>
            <a:r>
              <a:rPr lang="ar-SA" dirty="0"/>
              <a:t> بين المُتغيرين الأساسيين، أو للكشف عن العوامل المؤثرة في هذه العلاقة. ويُعد هذا مهمًا بشكل خاص في </a:t>
            </a:r>
            <a:r>
              <a:rPr lang="ar-SA" b="1" dirty="0"/>
              <a:t>البحوث الاجتماعية والإعلامية</a:t>
            </a:r>
            <a:r>
              <a:rPr lang="ar-SA" dirty="0"/>
              <a:t> التي غالبًا ما تتسم بوجود عوامل متداخلة ومُتغيرة</a:t>
            </a:r>
            <a:r>
              <a:rPr lang="en-US" dirty="0"/>
              <a:t>.</a:t>
            </a:r>
          </a:p>
        </p:txBody>
      </p:sp>
      <p:pic>
        <p:nvPicPr>
          <p:cNvPr id="7" name="Picture 6" descr="A black and white text on a white background&#10;&#10;AI-generated content may be incorrect.">
            <a:extLst>
              <a:ext uri="{FF2B5EF4-FFF2-40B4-BE49-F238E27FC236}">
                <a16:creationId xmlns:a16="http://schemas.microsoft.com/office/drawing/2014/main" id="{3AD977D5-D578-F94F-A8AE-7029D704AD42}"/>
              </a:ext>
            </a:extLst>
          </p:cNvPr>
          <p:cNvPicPr>
            <a:picLocks noChangeAspect="1"/>
          </p:cNvPicPr>
          <p:nvPr/>
        </p:nvPicPr>
        <p:blipFill>
          <a:blip r:embed="rId2" cstate="email">
            <a:duotone>
              <a:schemeClr val="accent5">
                <a:shade val="45000"/>
                <a:satMod val="135000"/>
              </a:schemeClr>
              <a:prstClr val="white"/>
            </a:duotone>
            <a:extLst>
              <a:ext uri="{BEBA8EAE-BF5A-486C-A8C5-ECC9F3942E4B}">
                <a14:imgProps xmlns:a14="http://schemas.microsoft.com/office/drawing/2010/main">
                  <a14:imgLayer r:embed="rId3">
                    <a14:imgEffect>
                      <a14:artisticTexturizer/>
                    </a14:imgEffect>
                  </a14:imgLayer>
                </a14:imgProps>
              </a:ext>
              <a:ext uri="{28A0092B-C50C-407E-A947-70E740481C1C}">
                <a14:useLocalDpi xmlns:a14="http://schemas.microsoft.com/office/drawing/2010/main"/>
              </a:ext>
            </a:extLst>
          </a:blip>
          <a:stretch>
            <a:fillRect/>
          </a:stretch>
        </p:blipFill>
        <p:spPr>
          <a:xfrm>
            <a:off x="936793" y="2313711"/>
            <a:ext cx="2143479" cy="321521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7938145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52B53-5B9A-BE83-5088-524F647A7F8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B71216E-127D-44C7-AB5D-6E6207F246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6B13777-EA43-3606-A2BF-78014DBA8DCB}"/>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وضع الفرضية:</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7CE72D74-549B-8471-D944-97F32F2BEC47}"/>
              </a:ext>
            </a:extLst>
          </p:cNvPr>
          <p:cNvSpPr txBox="1"/>
          <p:nvPr/>
        </p:nvSpPr>
        <p:spPr>
          <a:xfrm>
            <a:off x="3301253" y="2299550"/>
            <a:ext cx="7949470"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ما الفرق بين التساؤلات والفروض؟</a:t>
            </a:r>
            <a:endParaRPr lang="en-US" sz="2400" b="1" dirty="0">
              <a:solidFill>
                <a:srgbClr val="0070C0"/>
              </a:solidFill>
              <a:effectLst>
                <a:outerShdw blurRad="38100" dist="38100" dir="2700000" algn="tl">
                  <a:srgbClr val="000000">
                    <a:alpha val="43137"/>
                  </a:srgbClr>
                </a:outerShdw>
              </a:effectLst>
            </a:endParaRPr>
          </a:p>
        </p:txBody>
      </p:sp>
      <p:graphicFrame>
        <p:nvGraphicFramePr>
          <p:cNvPr id="3" name="Table 2">
            <a:extLst>
              <a:ext uri="{FF2B5EF4-FFF2-40B4-BE49-F238E27FC236}">
                <a16:creationId xmlns:a16="http://schemas.microsoft.com/office/drawing/2014/main" id="{BD090636-FD0C-3668-6A1E-1F37A1843093}"/>
              </a:ext>
            </a:extLst>
          </p:cNvPr>
          <p:cNvGraphicFramePr>
            <a:graphicFrameLocks noGrp="1"/>
          </p:cNvGraphicFramePr>
          <p:nvPr>
            <p:extLst>
              <p:ext uri="{D42A27DB-BD31-4B8C-83A1-F6EECF244321}">
                <p14:modId xmlns:p14="http://schemas.microsoft.com/office/powerpoint/2010/main" val="1406183074"/>
              </p:ext>
            </p:extLst>
          </p:nvPr>
        </p:nvGraphicFramePr>
        <p:xfrm>
          <a:off x="3934046" y="3034033"/>
          <a:ext cx="7345880" cy="2194560"/>
        </p:xfrm>
        <a:graphic>
          <a:graphicData uri="http://schemas.openxmlformats.org/drawingml/2006/table">
            <a:tbl>
              <a:tblPr firstRow="1">
                <a:tableStyleId>{7DF18680-E054-41AD-8BC1-D1AEF772440D}</a:tableStyleId>
              </a:tblPr>
              <a:tblGrid>
                <a:gridCol w="3296094">
                  <a:extLst>
                    <a:ext uri="{9D8B030D-6E8A-4147-A177-3AD203B41FA5}">
                      <a16:colId xmlns:a16="http://schemas.microsoft.com/office/drawing/2014/main" val="4152585282"/>
                    </a:ext>
                  </a:extLst>
                </a:gridCol>
                <a:gridCol w="2567555">
                  <a:extLst>
                    <a:ext uri="{9D8B030D-6E8A-4147-A177-3AD203B41FA5}">
                      <a16:colId xmlns:a16="http://schemas.microsoft.com/office/drawing/2014/main" val="1978500678"/>
                    </a:ext>
                  </a:extLst>
                </a:gridCol>
                <a:gridCol w="1482231">
                  <a:extLst>
                    <a:ext uri="{9D8B030D-6E8A-4147-A177-3AD203B41FA5}">
                      <a16:colId xmlns:a16="http://schemas.microsoft.com/office/drawing/2014/main" val="1844959734"/>
                    </a:ext>
                  </a:extLst>
                </a:gridCol>
              </a:tblGrid>
              <a:tr h="0">
                <a:tc>
                  <a:txBody>
                    <a:bodyPr/>
                    <a:lstStyle/>
                    <a:p>
                      <a:pPr algn="ctr">
                        <a:buNone/>
                      </a:pPr>
                      <a:r>
                        <a:rPr lang="ar-EG" dirty="0"/>
                        <a:t>الفروض</a:t>
                      </a:r>
                    </a:p>
                  </a:txBody>
                  <a:tcPr anchor="ctr"/>
                </a:tc>
                <a:tc>
                  <a:txBody>
                    <a:bodyPr/>
                    <a:lstStyle/>
                    <a:p>
                      <a:pPr algn="ctr">
                        <a:buNone/>
                      </a:pPr>
                      <a:r>
                        <a:rPr lang="ar-EG" dirty="0"/>
                        <a:t>التساؤلات</a:t>
                      </a:r>
                    </a:p>
                  </a:txBody>
                  <a:tcPr anchor="ctr"/>
                </a:tc>
                <a:tc>
                  <a:txBody>
                    <a:bodyPr/>
                    <a:lstStyle/>
                    <a:p>
                      <a:pPr algn="ctr">
                        <a:buNone/>
                      </a:pPr>
                      <a:r>
                        <a:rPr lang="ar-EG" dirty="0"/>
                        <a:t>عنصر المُقارنة</a:t>
                      </a:r>
                    </a:p>
                  </a:txBody>
                  <a:tcPr anchor="ctr"/>
                </a:tc>
                <a:extLst>
                  <a:ext uri="{0D108BD9-81ED-4DB2-BD59-A6C34878D82A}">
                    <a16:rowId xmlns:a16="http://schemas.microsoft.com/office/drawing/2014/main" val="3068244315"/>
                  </a:ext>
                </a:extLst>
              </a:tr>
              <a:tr h="0">
                <a:tc>
                  <a:txBody>
                    <a:bodyPr/>
                    <a:lstStyle/>
                    <a:p>
                      <a:pPr algn="ctr">
                        <a:buNone/>
                      </a:pPr>
                      <a:r>
                        <a:rPr lang="ar-EG" dirty="0"/>
                        <a:t>اختبار علاقات سببية بين مُتغيرات</a:t>
                      </a:r>
                    </a:p>
                  </a:txBody>
                  <a:tcPr anchor="ctr"/>
                </a:tc>
                <a:tc>
                  <a:txBody>
                    <a:bodyPr/>
                    <a:lstStyle/>
                    <a:p>
                      <a:pPr algn="ctr">
                        <a:buNone/>
                      </a:pPr>
                      <a:r>
                        <a:rPr lang="ar-EG" dirty="0"/>
                        <a:t>وصف الظاهرة أو جمع معلومات</a:t>
                      </a:r>
                    </a:p>
                  </a:txBody>
                  <a:tcPr anchor="ctr"/>
                </a:tc>
                <a:tc>
                  <a:txBody>
                    <a:bodyPr/>
                    <a:lstStyle/>
                    <a:p>
                      <a:pPr algn="ctr">
                        <a:buNone/>
                      </a:pPr>
                      <a:r>
                        <a:rPr lang="ar-EG" b="1" dirty="0"/>
                        <a:t>الهدف</a:t>
                      </a:r>
                      <a:endParaRPr lang="ar-EG" dirty="0"/>
                    </a:p>
                  </a:txBody>
                  <a:tcPr anchor="ctr"/>
                </a:tc>
                <a:extLst>
                  <a:ext uri="{0D108BD9-81ED-4DB2-BD59-A6C34878D82A}">
                    <a16:rowId xmlns:a16="http://schemas.microsoft.com/office/drawing/2014/main" val="157509296"/>
                  </a:ext>
                </a:extLst>
              </a:tr>
              <a:tr h="0">
                <a:tc>
                  <a:txBody>
                    <a:bodyPr/>
                    <a:lstStyle/>
                    <a:p>
                      <a:pPr algn="ctr">
                        <a:buNone/>
                      </a:pPr>
                      <a:r>
                        <a:rPr lang="ar-EG" dirty="0"/>
                        <a:t>تحليلية، تجريبية</a:t>
                      </a:r>
                    </a:p>
                  </a:txBody>
                  <a:tcPr anchor="ctr"/>
                </a:tc>
                <a:tc>
                  <a:txBody>
                    <a:bodyPr/>
                    <a:lstStyle/>
                    <a:p>
                      <a:pPr algn="ctr">
                        <a:buNone/>
                      </a:pPr>
                      <a:r>
                        <a:rPr lang="ar-EG" dirty="0"/>
                        <a:t>وصفية، استكشافية</a:t>
                      </a:r>
                    </a:p>
                  </a:txBody>
                  <a:tcPr anchor="ctr"/>
                </a:tc>
                <a:tc>
                  <a:txBody>
                    <a:bodyPr/>
                    <a:lstStyle/>
                    <a:p>
                      <a:pPr algn="ctr">
                        <a:buNone/>
                      </a:pPr>
                      <a:r>
                        <a:rPr lang="ar-EG" sz="1800" b="1" kern="1200" dirty="0">
                          <a:solidFill>
                            <a:schemeClr val="dk1"/>
                          </a:solidFill>
                        </a:rPr>
                        <a:t>نوع الدراسة</a:t>
                      </a:r>
                      <a:endParaRPr lang="ar-EG" sz="1800" b="1" kern="1200" dirty="0">
                        <a:solidFill>
                          <a:schemeClr val="dk1"/>
                        </a:solidFill>
                        <a:latin typeface="+mn-lt"/>
                        <a:ea typeface="+mn-ea"/>
                        <a:cs typeface="+mn-cs"/>
                      </a:endParaRPr>
                    </a:p>
                  </a:txBody>
                  <a:tcPr anchor="ctr"/>
                </a:tc>
                <a:extLst>
                  <a:ext uri="{0D108BD9-81ED-4DB2-BD59-A6C34878D82A}">
                    <a16:rowId xmlns:a16="http://schemas.microsoft.com/office/drawing/2014/main" val="2390648010"/>
                  </a:ext>
                </a:extLst>
              </a:tr>
              <a:tr h="0">
                <a:tc>
                  <a:txBody>
                    <a:bodyPr/>
                    <a:lstStyle/>
                    <a:p>
                      <a:pPr algn="ctr">
                        <a:buNone/>
                      </a:pPr>
                      <a:r>
                        <a:rPr lang="ar-EG" dirty="0"/>
                        <a:t>صيغة تُعبّر عن علاقة بين متغيرين أو أكثر</a:t>
                      </a:r>
                    </a:p>
                  </a:txBody>
                  <a:tcPr anchor="ctr"/>
                </a:tc>
                <a:tc>
                  <a:txBody>
                    <a:bodyPr/>
                    <a:lstStyle/>
                    <a:p>
                      <a:pPr algn="ctr">
                        <a:buNone/>
                      </a:pPr>
                      <a:r>
                        <a:rPr lang="ar-EG" dirty="0"/>
                        <a:t>تبدأ بـ: ما، كيف، لماذا...</a:t>
                      </a:r>
                    </a:p>
                  </a:txBody>
                  <a:tcPr anchor="ctr"/>
                </a:tc>
                <a:tc>
                  <a:txBody>
                    <a:bodyPr/>
                    <a:lstStyle/>
                    <a:p>
                      <a:pPr algn="ctr">
                        <a:buNone/>
                      </a:pPr>
                      <a:r>
                        <a:rPr lang="ar-EG" sz="1800" b="1" kern="1200" dirty="0">
                          <a:solidFill>
                            <a:schemeClr val="dk1"/>
                          </a:solidFill>
                        </a:rPr>
                        <a:t>الصياغة</a:t>
                      </a:r>
                      <a:endParaRPr lang="ar-EG" sz="1800" b="1" kern="1200" dirty="0">
                        <a:solidFill>
                          <a:schemeClr val="dk1"/>
                        </a:solidFill>
                        <a:latin typeface="+mn-lt"/>
                        <a:ea typeface="+mn-ea"/>
                        <a:cs typeface="+mn-cs"/>
                      </a:endParaRPr>
                    </a:p>
                  </a:txBody>
                  <a:tcPr anchor="ctr"/>
                </a:tc>
                <a:extLst>
                  <a:ext uri="{0D108BD9-81ED-4DB2-BD59-A6C34878D82A}">
                    <a16:rowId xmlns:a16="http://schemas.microsoft.com/office/drawing/2014/main" val="3469262307"/>
                  </a:ext>
                </a:extLst>
              </a:tr>
              <a:tr h="0">
                <a:tc>
                  <a:txBody>
                    <a:bodyPr/>
                    <a:lstStyle/>
                    <a:p>
                      <a:pPr algn="ctr">
                        <a:buNone/>
                      </a:pPr>
                      <a:r>
                        <a:rPr lang="ar-EG" dirty="0"/>
                        <a:t>يتطلب توقعًا مبنيًا على دليل عِلمي</a:t>
                      </a:r>
                    </a:p>
                  </a:txBody>
                  <a:tcPr anchor="ctr"/>
                </a:tc>
                <a:tc>
                  <a:txBody>
                    <a:bodyPr/>
                    <a:lstStyle/>
                    <a:p>
                      <a:pPr algn="ctr">
                        <a:buNone/>
                      </a:pPr>
                      <a:r>
                        <a:rPr lang="ar-EG" dirty="0"/>
                        <a:t>لا يتطلب توقعًا مسبقًا</a:t>
                      </a:r>
                    </a:p>
                  </a:txBody>
                  <a:tcPr anchor="ctr"/>
                </a:tc>
                <a:tc>
                  <a:txBody>
                    <a:bodyPr/>
                    <a:lstStyle/>
                    <a:p>
                      <a:pPr algn="ctr">
                        <a:buNone/>
                      </a:pPr>
                      <a:r>
                        <a:rPr lang="ar-EG" sz="1800" b="1" kern="1200" dirty="0">
                          <a:solidFill>
                            <a:schemeClr val="dk1"/>
                          </a:solidFill>
                        </a:rPr>
                        <a:t>التوقعات المُسبقة</a:t>
                      </a:r>
                      <a:endParaRPr lang="ar-EG" sz="1800" b="1" kern="1200" dirty="0">
                        <a:solidFill>
                          <a:schemeClr val="dk1"/>
                        </a:solidFill>
                        <a:latin typeface="+mn-lt"/>
                        <a:ea typeface="+mn-ea"/>
                        <a:cs typeface="+mn-cs"/>
                      </a:endParaRPr>
                    </a:p>
                  </a:txBody>
                  <a:tcPr anchor="ctr"/>
                </a:tc>
                <a:extLst>
                  <a:ext uri="{0D108BD9-81ED-4DB2-BD59-A6C34878D82A}">
                    <a16:rowId xmlns:a16="http://schemas.microsoft.com/office/drawing/2014/main" val="276629000"/>
                  </a:ext>
                </a:extLst>
              </a:tr>
              <a:tr h="0">
                <a:tc>
                  <a:txBody>
                    <a:bodyPr/>
                    <a:lstStyle/>
                    <a:p>
                      <a:pPr algn="ctr">
                        <a:buNone/>
                      </a:pPr>
                      <a:r>
                        <a:rPr lang="ar-EG" dirty="0"/>
                        <a:t>ضروري لاختبار صحة الفرض</a:t>
                      </a:r>
                    </a:p>
                  </a:txBody>
                  <a:tcPr anchor="ctr"/>
                </a:tc>
                <a:tc>
                  <a:txBody>
                    <a:bodyPr/>
                    <a:lstStyle/>
                    <a:p>
                      <a:pPr algn="ctr">
                        <a:buNone/>
                      </a:pPr>
                      <a:r>
                        <a:rPr lang="ar-EG" dirty="0"/>
                        <a:t>ممكن، لكنه ليس ضروريًا</a:t>
                      </a:r>
                    </a:p>
                  </a:txBody>
                  <a:tcPr anchor="ctr"/>
                </a:tc>
                <a:tc>
                  <a:txBody>
                    <a:bodyPr/>
                    <a:lstStyle/>
                    <a:p>
                      <a:pPr algn="ctr">
                        <a:buNone/>
                      </a:pPr>
                      <a:r>
                        <a:rPr lang="ar-EG" b="1" dirty="0"/>
                        <a:t>التحليل الإحصائي</a:t>
                      </a:r>
                      <a:endParaRPr lang="ar-EG" dirty="0"/>
                    </a:p>
                  </a:txBody>
                  <a:tcPr anchor="ctr"/>
                </a:tc>
                <a:extLst>
                  <a:ext uri="{0D108BD9-81ED-4DB2-BD59-A6C34878D82A}">
                    <a16:rowId xmlns:a16="http://schemas.microsoft.com/office/drawing/2014/main" val="2710001359"/>
                  </a:ext>
                </a:extLst>
              </a:tr>
            </a:tbl>
          </a:graphicData>
        </a:graphic>
      </p:graphicFrame>
      <p:pic>
        <p:nvPicPr>
          <p:cNvPr id="9" name="Picture 8" descr="A black and white image of a question and a question mark&#10;&#10;AI-generated content may be incorrect.">
            <a:extLst>
              <a:ext uri="{FF2B5EF4-FFF2-40B4-BE49-F238E27FC236}">
                <a16:creationId xmlns:a16="http://schemas.microsoft.com/office/drawing/2014/main" id="{BE0A095E-60DC-7A4A-06CE-B69BBCF741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6693" y="2999506"/>
            <a:ext cx="2194560" cy="21945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27291367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C5DF9-E3B0-37D6-0240-DC8E2DBC3B0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7C86DC2-0CDA-E99F-9E44-04ECB878BDC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0F4997F-49E4-F52F-882D-64DB7DB85C53}"/>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وضع الفرضية:</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E29FA060-4D9F-B5D9-3A83-9E73EB6257C1}"/>
              </a:ext>
            </a:extLst>
          </p:cNvPr>
          <p:cNvSpPr txBox="1"/>
          <p:nvPr/>
        </p:nvSpPr>
        <p:spPr>
          <a:xfrm>
            <a:off x="3301253" y="2044371"/>
            <a:ext cx="7949470"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ما الفرق بين التساؤلات والفروض؟</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F2A6BB4E-2AC1-7695-C152-AF7D0B09DAC2}"/>
              </a:ext>
            </a:extLst>
          </p:cNvPr>
          <p:cNvSpPr txBox="1"/>
          <p:nvPr/>
        </p:nvSpPr>
        <p:spPr>
          <a:xfrm>
            <a:off x="1332615" y="4921053"/>
            <a:ext cx="9971333" cy="923330"/>
          </a:xfrm>
          <a:prstGeom prst="rect">
            <a:avLst/>
          </a:prstGeom>
          <a:noFill/>
        </p:spPr>
        <p:txBody>
          <a:bodyPr wrap="square" rtlCol="0">
            <a:spAutoFit/>
          </a:bodyPr>
          <a:lstStyle/>
          <a:p>
            <a:pPr algn="just" rtl="1"/>
            <a:r>
              <a:rPr lang="ar-EG" b="1" dirty="0"/>
              <a:t>أمثلة ل</a:t>
            </a:r>
            <a:r>
              <a:rPr lang="ar-SA" b="1" dirty="0"/>
              <a:t>فروض م</a:t>
            </a:r>
            <a:r>
              <a:rPr lang="ar-EG" b="1" dirty="0"/>
              <a:t>ُ</a:t>
            </a:r>
            <a:r>
              <a:rPr lang="ar-SA" b="1" dirty="0" err="1"/>
              <a:t>حتملة</a:t>
            </a:r>
            <a:r>
              <a:rPr lang="en-US" b="1" dirty="0"/>
              <a:t>:</a:t>
            </a:r>
            <a:endParaRPr lang="en-US" dirty="0"/>
          </a:p>
          <a:p>
            <a:pPr marL="285750" lvl="0" indent="-285750" algn="just" rtl="1">
              <a:buFont typeface="Arial" panose="020B0604020202020204" pitchFamily="34" charset="0"/>
              <a:buChar char="•"/>
            </a:pPr>
            <a:r>
              <a:rPr lang="ar-SA" dirty="0"/>
              <a:t>توجد علاقة </a:t>
            </a:r>
            <a:r>
              <a:rPr lang="ar-EG" dirty="0"/>
              <a:t>طردية</a:t>
            </a:r>
            <a:r>
              <a:rPr lang="ar-SA" dirty="0"/>
              <a:t> </a:t>
            </a:r>
            <a:r>
              <a:rPr lang="ar-EG" dirty="0"/>
              <a:t>ذات دلالة إحصائية </a:t>
            </a:r>
            <a:r>
              <a:rPr lang="ar-SA" dirty="0"/>
              <a:t>بين عدد ساعات الاستخدام اليومي لوسائل التواصل </a:t>
            </a:r>
            <a:r>
              <a:rPr lang="ar-EG" dirty="0"/>
              <a:t>الاجتماعي </a:t>
            </a:r>
            <a:r>
              <a:rPr lang="ar-SA" dirty="0"/>
              <a:t>ودرجة الم</a:t>
            </a:r>
            <a:r>
              <a:rPr lang="ar-EG" dirty="0"/>
              <a:t>ُ</a:t>
            </a:r>
            <a:r>
              <a:rPr lang="ar-SA" dirty="0" err="1"/>
              <a:t>شاركة</a:t>
            </a:r>
            <a:r>
              <a:rPr lang="ar-SA" dirty="0"/>
              <a:t> الم</a:t>
            </a:r>
            <a:r>
              <a:rPr lang="ar-EG" dirty="0"/>
              <a:t>ُ</a:t>
            </a:r>
            <a:r>
              <a:rPr lang="ar-SA" dirty="0" err="1"/>
              <a:t>جتمعية</a:t>
            </a:r>
            <a:r>
              <a:rPr lang="en-US" dirty="0"/>
              <a:t>.</a:t>
            </a:r>
          </a:p>
          <a:p>
            <a:pPr marL="285750" lvl="0" indent="-285750" algn="just" rtl="1">
              <a:buFont typeface="Arial" panose="020B0604020202020204" pitchFamily="34" charset="0"/>
              <a:buChar char="•"/>
            </a:pPr>
            <a:r>
              <a:rPr lang="ar-EG" dirty="0"/>
              <a:t>يؤثر نوع المُحتوى (مرئي/ نصي) بشكل دال إحصائيًا على درجة تحفيز الشباب للمُشاركة.</a:t>
            </a:r>
            <a:endParaRPr lang="en-US" dirty="0"/>
          </a:p>
        </p:txBody>
      </p:sp>
      <p:sp>
        <p:nvSpPr>
          <p:cNvPr id="3" name="TextBox 2">
            <a:extLst>
              <a:ext uri="{FF2B5EF4-FFF2-40B4-BE49-F238E27FC236}">
                <a16:creationId xmlns:a16="http://schemas.microsoft.com/office/drawing/2014/main" id="{9EBC1325-F4CF-EA8A-1446-E95EB2A87EC0}"/>
              </a:ext>
            </a:extLst>
          </p:cNvPr>
          <p:cNvSpPr txBox="1"/>
          <p:nvPr/>
        </p:nvSpPr>
        <p:spPr>
          <a:xfrm>
            <a:off x="3301254" y="2511009"/>
            <a:ext cx="8116108" cy="646331"/>
          </a:xfrm>
          <a:prstGeom prst="rect">
            <a:avLst/>
          </a:prstGeom>
          <a:noFill/>
        </p:spPr>
        <p:txBody>
          <a:bodyPr wrap="square" rtlCol="0">
            <a:spAutoFit/>
          </a:bodyPr>
          <a:lstStyle/>
          <a:p>
            <a:pPr algn="just" rtl="1"/>
            <a:r>
              <a:rPr lang="en-US" b="1" dirty="0"/>
              <a:t> </a:t>
            </a:r>
            <a:r>
              <a:rPr lang="ar-SA" b="1" dirty="0"/>
              <a:t>نموذج تطبيقي من دراسات الإعلام</a:t>
            </a:r>
            <a:r>
              <a:rPr lang="en-US" b="1" dirty="0"/>
              <a:t>:</a:t>
            </a:r>
            <a:endParaRPr lang="en-US" dirty="0"/>
          </a:p>
          <a:p>
            <a:pPr algn="just" rtl="1"/>
            <a:r>
              <a:rPr lang="en-US" dirty="0"/>
              <a:t>🔹 </a:t>
            </a:r>
            <a:r>
              <a:rPr lang="ar-SA" b="1" dirty="0"/>
              <a:t>عنوان الدراسة</a:t>
            </a:r>
            <a:r>
              <a:rPr lang="en-US" b="1" dirty="0"/>
              <a:t>:</a:t>
            </a:r>
            <a:r>
              <a:rPr lang="ar-EG" b="1" dirty="0"/>
              <a:t> </a:t>
            </a:r>
            <a:r>
              <a:rPr lang="ar-SA" dirty="0"/>
              <a:t>تأثير مواقع التواصل الاجتماعي على م</a:t>
            </a:r>
            <a:r>
              <a:rPr lang="ar-EG" dirty="0"/>
              <a:t>ُ</a:t>
            </a:r>
            <a:r>
              <a:rPr lang="ar-SA" dirty="0" err="1"/>
              <a:t>شاركة</a:t>
            </a:r>
            <a:r>
              <a:rPr lang="ar-SA" dirty="0"/>
              <a:t> الشباب في الم</a:t>
            </a:r>
            <a:r>
              <a:rPr lang="ar-EG" dirty="0"/>
              <a:t>ُ</a:t>
            </a:r>
            <a:r>
              <a:rPr lang="ar-SA" dirty="0" err="1"/>
              <a:t>بادرات</a:t>
            </a:r>
            <a:r>
              <a:rPr lang="ar-SA" dirty="0"/>
              <a:t> الم</a:t>
            </a:r>
            <a:r>
              <a:rPr lang="ar-EG" dirty="0"/>
              <a:t>ُ</a:t>
            </a:r>
            <a:r>
              <a:rPr lang="ar-SA" dirty="0" err="1"/>
              <a:t>جتمعية</a:t>
            </a:r>
            <a:r>
              <a:rPr lang="en-US" dirty="0"/>
              <a:t>.</a:t>
            </a:r>
          </a:p>
        </p:txBody>
      </p:sp>
      <p:sp>
        <p:nvSpPr>
          <p:cNvPr id="7" name="TextBox 6">
            <a:extLst>
              <a:ext uri="{FF2B5EF4-FFF2-40B4-BE49-F238E27FC236}">
                <a16:creationId xmlns:a16="http://schemas.microsoft.com/office/drawing/2014/main" id="{F15373FE-8125-7B21-6EBC-F5BA91CE8B8F}"/>
              </a:ext>
            </a:extLst>
          </p:cNvPr>
          <p:cNvSpPr txBox="1"/>
          <p:nvPr/>
        </p:nvSpPr>
        <p:spPr>
          <a:xfrm>
            <a:off x="3109870" y="3290730"/>
            <a:ext cx="8116108" cy="1200329"/>
          </a:xfrm>
          <a:prstGeom prst="rect">
            <a:avLst/>
          </a:prstGeom>
          <a:noFill/>
        </p:spPr>
        <p:txBody>
          <a:bodyPr wrap="square" rtlCol="0">
            <a:spAutoFit/>
          </a:bodyPr>
          <a:lstStyle/>
          <a:p>
            <a:pPr algn="just" rtl="1"/>
            <a:r>
              <a:rPr lang="ar-EG" b="1" dirty="0"/>
              <a:t>أمثلة ل</a:t>
            </a:r>
            <a:r>
              <a:rPr lang="ar-SA" b="1" dirty="0"/>
              <a:t>تساؤلات م</a:t>
            </a:r>
            <a:r>
              <a:rPr lang="ar-EG" b="1" dirty="0"/>
              <a:t>ُ</a:t>
            </a:r>
            <a:r>
              <a:rPr lang="ar-SA" b="1" dirty="0" err="1"/>
              <a:t>حتملة</a:t>
            </a:r>
            <a:r>
              <a:rPr lang="en-US" b="1" dirty="0"/>
              <a:t>:</a:t>
            </a:r>
            <a:endParaRPr lang="en-US" dirty="0"/>
          </a:p>
          <a:p>
            <a:pPr marL="285750" lvl="0" indent="-285750" algn="just" rtl="1">
              <a:buFont typeface="Arial" panose="020B0604020202020204" pitchFamily="34" charset="0"/>
              <a:buChar char="•"/>
            </a:pPr>
            <a:r>
              <a:rPr lang="ar-SA" dirty="0"/>
              <a:t>ما مدى استخدام الشباب لمنصات التواصل الاجتماعي؟</a:t>
            </a:r>
            <a:endParaRPr lang="en-US" dirty="0"/>
          </a:p>
          <a:p>
            <a:pPr marL="285750" lvl="0" indent="-285750" algn="just" rtl="1">
              <a:buFont typeface="Arial" panose="020B0604020202020204" pitchFamily="34" charset="0"/>
              <a:buChar char="•"/>
            </a:pPr>
            <a:r>
              <a:rPr lang="ar-SA" dirty="0"/>
              <a:t>ما نوع الم</a:t>
            </a:r>
            <a:r>
              <a:rPr lang="ar-EG" dirty="0"/>
              <a:t>ُ</a:t>
            </a:r>
            <a:r>
              <a:rPr lang="ar-SA" dirty="0" err="1"/>
              <a:t>حتوى</a:t>
            </a:r>
            <a:r>
              <a:rPr lang="ar-SA" dirty="0"/>
              <a:t> الذي يتفاعل معه</a:t>
            </a:r>
            <a:r>
              <a:rPr lang="ar-EG" dirty="0"/>
              <a:t> الشباب بشكل</a:t>
            </a:r>
            <a:r>
              <a:rPr lang="ar-SA" dirty="0"/>
              <a:t> أك</a:t>
            </a:r>
            <a:r>
              <a:rPr lang="ar-EG" dirty="0"/>
              <a:t>ب</a:t>
            </a:r>
            <a:r>
              <a:rPr lang="ar-SA" dirty="0"/>
              <a:t>ر؟</a:t>
            </a:r>
            <a:endParaRPr lang="en-US" dirty="0"/>
          </a:p>
          <a:p>
            <a:pPr marL="285750" lvl="0" indent="-285750" algn="just" rtl="1">
              <a:buFont typeface="Arial" panose="020B0604020202020204" pitchFamily="34" charset="0"/>
              <a:buChar char="•"/>
            </a:pPr>
            <a:r>
              <a:rPr lang="ar-SA" dirty="0"/>
              <a:t>ما العوامل التي تُحفزهم على الم</a:t>
            </a:r>
            <a:r>
              <a:rPr lang="ar-EG" dirty="0"/>
              <a:t>ُ</a:t>
            </a:r>
            <a:r>
              <a:rPr lang="ar-SA" dirty="0" err="1"/>
              <a:t>شاركة</a:t>
            </a:r>
            <a:r>
              <a:rPr lang="ar-SA" dirty="0"/>
              <a:t> في حملات توعوية عبر الإنترنت؟</a:t>
            </a:r>
            <a:endParaRPr lang="en-US" dirty="0"/>
          </a:p>
        </p:txBody>
      </p:sp>
      <p:pic>
        <p:nvPicPr>
          <p:cNvPr id="8" name="Picture 7" descr="A black and white image of a question and a question mark&#10;&#10;AI-generated content may be incorrect.">
            <a:extLst>
              <a:ext uri="{FF2B5EF4-FFF2-40B4-BE49-F238E27FC236}">
                <a16:creationId xmlns:a16="http://schemas.microsoft.com/office/drawing/2014/main" id="{BABFEA2C-0809-9DAE-FF3A-22D776F85055}"/>
              </a:ext>
            </a:extLst>
          </p:cNvPr>
          <p:cNvPicPr>
            <a:picLocks noChangeAspect="1"/>
          </p:cNvPicPr>
          <p:nvPr/>
        </p:nvPicPr>
        <p:blipFill>
          <a:blip r:embed="rId2" cstate="email">
            <a:duotone>
              <a:schemeClr val="accent5">
                <a:shade val="45000"/>
                <a:satMod val="135000"/>
              </a:schemeClr>
              <a:prstClr val="white"/>
            </a:duotone>
            <a:extLst>
              <a:ext uri="{BEBA8EAE-BF5A-486C-A8C5-ECC9F3942E4B}">
                <a14:imgProps xmlns:a14="http://schemas.microsoft.com/office/drawing/2010/main">
                  <a14:imgLayer r:embed="rId3">
                    <a14:imgEffect>
                      <a14:artisticWatercolorSponge/>
                    </a14:imgEffect>
                  </a14:imgLayer>
                </a14:imgProps>
              </a:ext>
              <a:ext uri="{28A0092B-C50C-407E-A947-70E740481C1C}">
                <a14:useLocalDpi xmlns:a14="http://schemas.microsoft.com/office/drawing/2010/main"/>
              </a:ext>
            </a:extLst>
          </a:blip>
          <a:stretch>
            <a:fillRect/>
          </a:stretch>
        </p:blipFill>
        <p:spPr>
          <a:xfrm>
            <a:off x="966022" y="2506036"/>
            <a:ext cx="2194560" cy="21945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060596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2" grpId="0"/>
      <p:bldP spid="3"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D07A4-53F4-61BF-A7D1-8BB966BECA9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484A92D-4B59-0AE7-9C99-34EAB36AE7EA}"/>
              </a:ext>
            </a:extLst>
          </p:cNvPr>
          <p:cNvSpPr txBox="1"/>
          <p:nvPr/>
        </p:nvSpPr>
        <p:spPr>
          <a:xfrm>
            <a:off x="3820633" y="2796108"/>
            <a:ext cx="7410785" cy="646331"/>
          </a:xfrm>
          <a:prstGeom prst="rect">
            <a:avLst/>
          </a:prstGeom>
          <a:noFill/>
        </p:spPr>
        <p:txBody>
          <a:bodyPr wrap="square" rtlCol="0">
            <a:spAutoFit/>
          </a:bodyPr>
          <a:lstStyle/>
          <a:p>
            <a:pPr algn="just" rtl="1"/>
            <a:r>
              <a:rPr lang="en-US" b="1" dirty="0"/>
              <a:t>🔹 </a:t>
            </a:r>
            <a:r>
              <a:rPr lang="ar-EG" b="1" dirty="0"/>
              <a:t>الموضوع البحثي:</a:t>
            </a:r>
          </a:p>
          <a:p>
            <a:pPr algn="just" rtl="1"/>
            <a:r>
              <a:rPr lang="ar-EG" dirty="0"/>
              <a:t>"تأثير استخدام </a:t>
            </a:r>
            <a:r>
              <a:rPr lang="ar-EG" dirty="0" err="1"/>
              <a:t>الإنفوجرافيك</a:t>
            </a:r>
            <a:r>
              <a:rPr lang="ar-EG" dirty="0"/>
              <a:t> على فهم مُستخدمي مواقع التواصل الاجتماعي للمُحتوى الإخباري"</a:t>
            </a:r>
          </a:p>
        </p:txBody>
      </p:sp>
      <p:sp>
        <p:nvSpPr>
          <p:cNvPr id="8" name="TextBox 7">
            <a:extLst>
              <a:ext uri="{FF2B5EF4-FFF2-40B4-BE49-F238E27FC236}">
                <a16:creationId xmlns:a16="http://schemas.microsoft.com/office/drawing/2014/main" id="{25182F96-84C8-2C64-D8BB-32136C35E320}"/>
              </a:ext>
            </a:extLst>
          </p:cNvPr>
          <p:cNvSpPr txBox="1"/>
          <p:nvPr/>
        </p:nvSpPr>
        <p:spPr>
          <a:xfrm>
            <a:off x="5188690" y="4364212"/>
            <a:ext cx="5879697" cy="1200329"/>
          </a:xfrm>
          <a:prstGeom prst="rect">
            <a:avLst/>
          </a:prstGeom>
          <a:noFill/>
        </p:spPr>
        <p:txBody>
          <a:bodyPr wrap="square" rtlCol="0">
            <a:spAutoFit/>
          </a:bodyPr>
          <a:lstStyle/>
          <a:p>
            <a:pPr marL="285750" lvl="0" indent="-285750" algn="just" rtl="1">
              <a:buFont typeface="Arial" panose="020B0604020202020204" pitchFamily="34" charset="0"/>
              <a:buChar char="•"/>
            </a:pPr>
            <a:r>
              <a:rPr lang="ar-SA" dirty="0"/>
              <a:t>الم</a:t>
            </a:r>
            <a:r>
              <a:rPr lang="ar-EG" dirty="0"/>
              <a:t>ُ</a:t>
            </a:r>
            <a:r>
              <a:rPr lang="ar-SA" dirty="0"/>
              <a:t>تغير الم</a:t>
            </a:r>
            <a:r>
              <a:rPr lang="ar-EG" dirty="0"/>
              <a:t>ُ</a:t>
            </a:r>
            <a:r>
              <a:rPr lang="ar-SA" dirty="0"/>
              <a:t>ستقل</a:t>
            </a:r>
            <a:r>
              <a:rPr lang="ar-EG" dirty="0"/>
              <a:t> و</a:t>
            </a:r>
            <a:r>
              <a:rPr lang="ar-SA" dirty="0"/>
              <a:t>الم</a:t>
            </a:r>
            <a:r>
              <a:rPr lang="ar-EG" dirty="0"/>
              <a:t>ُ</a:t>
            </a:r>
            <a:r>
              <a:rPr lang="ar-SA" dirty="0"/>
              <a:t>تغير التابع</a:t>
            </a:r>
            <a:r>
              <a:rPr lang="ar-EG" dirty="0"/>
              <a:t>.</a:t>
            </a:r>
          </a:p>
          <a:p>
            <a:pPr marL="285750" lvl="0" indent="-285750" algn="just" rtl="1">
              <a:buFont typeface="Arial" panose="020B0604020202020204" pitchFamily="34" charset="0"/>
              <a:buChar char="•"/>
            </a:pPr>
            <a:r>
              <a:rPr lang="ar-SA" dirty="0"/>
              <a:t>هل </a:t>
            </a:r>
            <a:r>
              <a:rPr lang="ar-EG" dirty="0"/>
              <a:t>هذا الموضوع البحثي ي</a:t>
            </a:r>
            <a:r>
              <a:rPr lang="ar-SA" dirty="0" err="1"/>
              <a:t>حتاج</a:t>
            </a:r>
            <a:r>
              <a:rPr lang="ar-SA" dirty="0"/>
              <a:t> </a:t>
            </a:r>
            <a:r>
              <a:rPr lang="ar-EG" dirty="0"/>
              <a:t>ل</a:t>
            </a:r>
            <a:r>
              <a:rPr lang="ar-SA" dirty="0"/>
              <a:t>تساؤلات أم فروض؟ ولماذا؟</a:t>
            </a:r>
            <a:endParaRPr lang="ar-EG" dirty="0"/>
          </a:p>
          <a:p>
            <a:pPr marL="285750" lvl="0" indent="-285750" algn="just" rtl="1">
              <a:buFont typeface="Arial" panose="020B0604020202020204" pitchFamily="34" charset="0"/>
              <a:buChar char="•"/>
            </a:pPr>
            <a:r>
              <a:rPr lang="ar-SA" dirty="0"/>
              <a:t>ما </a:t>
            </a:r>
            <a:r>
              <a:rPr lang="ar-EG" dirty="0"/>
              <a:t>هي التساؤلات المُحتملة لهذا الموضوع؟</a:t>
            </a:r>
          </a:p>
          <a:p>
            <a:pPr marL="285750" indent="-285750" algn="just" rtl="1">
              <a:buFont typeface="Arial" panose="020B0604020202020204" pitchFamily="34" charset="0"/>
              <a:buChar char="•"/>
            </a:pPr>
            <a:r>
              <a:rPr lang="ar-EG" dirty="0"/>
              <a:t>ما هي الفروض</a:t>
            </a:r>
            <a:r>
              <a:rPr lang="en-US" dirty="0"/>
              <a:t> </a:t>
            </a:r>
            <a:r>
              <a:rPr lang="ar-EG" dirty="0"/>
              <a:t>المُحتملة لهذا الموضوع؟</a:t>
            </a:r>
          </a:p>
        </p:txBody>
      </p:sp>
      <p:sp>
        <p:nvSpPr>
          <p:cNvPr id="9" name="TextBox 8">
            <a:extLst>
              <a:ext uri="{FF2B5EF4-FFF2-40B4-BE49-F238E27FC236}">
                <a16:creationId xmlns:a16="http://schemas.microsoft.com/office/drawing/2014/main" id="{44E716D7-AD59-8FB5-8AD0-2B5B1BC10499}"/>
              </a:ext>
            </a:extLst>
          </p:cNvPr>
          <p:cNvSpPr txBox="1"/>
          <p:nvPr/>
        </p:nvSpPr>
        <p:spPr>
          <a:xfrm>
            <a:off x="5432612" y="1939420"/>
            <a:ext cx="5919711" cy="461665"/>
          </a:xfrm>
          <a:prstGeom prst="rect">
            <a:avLst/>
          </a:prstGeom>
          <a:noFill/>
        </p:spPr>
        <p:txBody>
          <a:bodyPr wrap="square" rtlCol="0">
            <a:spAutoFit/>
          </a:bodyPr>
          <a:lstStyle/>
          <a:p>
            <a:pPr algn="just" rtl="1"/>
            <a:r>
              <a:rPr lang="ar-EG" sz="2400" b="1" dirty="0">
                <a:solidFill>
                  <a:schemeClr val="accent1"/>
                </a:solidFill>
                <a:effectLst>
                  <a:outerShdw blurRad="38100" dist="38100" dir="2700000" algn="tl">
                    <a:srgbClr val="000000">
                      <a:alpha val="43137"/>
                    </a:srgbClr>
                  </a:outerShdw>
                </a:effectLst>
              </a:rPr>
              <a:t>تدريب تطبيقي قصير:</a:t>
            </a:r>
            <a:endParaRPr lang="en-US" sz="2400" b="1" dirty="0">
              <a:solidFill>
                <a:schemeClr val="accent1"/>
              </a:solidFill>
              <a:effectLst>
                <a:outerShdw blurRad="38100" dist="38100" dir="2700000" algn="tl">
                  <a:srgbClr val="000000">
                    <a:alpha val="43137"/>
                  </a:srgbClr>
                </a:outerShdw>
              </a:effectLst>
            </a:endParaRPr>
          </a:p>
        </p:txBody>
      </p:sp>
      <p:pic>
        <p:nvPicPr>
          <p:cNvPr id="10" name="Picture 9" descr="A notebook with a pen and headphones on a table&#10;&#10;AI-generated content may be incorrect.">
            <a:extLst>
              <a:ext uri="{FF2B5EF4-FFF2-40B4-BE49-F238E27FC236}">
                <a16:creationId xmlns:a16="http://schemas.microsoft.com/office/drawing/2014/main" id="{12AFCFDE-8B38-405B-4E70-DC4B89E549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667513">
            <a:off x="991369" y="2802615"/>
            <a:ext cx="2577193" cy="257719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1" name="TextBox 10">
            <a:extLst>
              <a:ext uri="{FF2B5EF4-FFF2-40B4-BE49-F238E27FC236}">
                <a16:creationId xmlns:a16="http://schemas.microsoft.com/office/drawing/2014/main" id="{CC770944-DB80-3DCB-37F0-9310806B78A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B51D3ADD-9126-66DE-BBBF-9F87829B04F0}"/>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وضع الفرضية:</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5" name="TextBox 4">
            <a:extLst>
              <a:ext uri="{FF2B5EF4-FFF2-40B4-BE49-F238E27FC236}">
                <a16:creationId xmlns:a16="http://schemas.microsoft.com/office/drawing/2014/main" id="{3387C763-1AC0-C3F9-51C6-255D52563E26}"/>
              </a:ext>
            </a:extLst>
          </p:cNvPr>
          <p:cNvSpPr txBox="1"/>
          <p:nvPr/>
        </p:nvSpPr>
        <p:spPr>
          <a:xfrm>
            <a:off x="3866708" y="3841641"/>
            <a:ext cx="7410785" cy="369332"/>
          </a:xfrm>
          <a:prstGeom prst="rect">
            <a:avLst/>
          </a:prstGeom>
          <a:noFill/>
        </p:spPr>
        <p:txBody>
          <a:bodyPr wrap="square" rtlCol="0">
            <a:spAutoFit/>
          </a:bodyPr>
          <a:lstStyle/>
          <a:p>
            <a:pPr algn="just" rtl="1"/>
            <a:r>
              <a:rPr lang="ar-EG" u="sng" dirty="0"/>
              <a:t>في الموضوع السابق، قم بتحديد ما يلي:</a:t>
            </a:r>
          </a:p>
        </p:txBody>
      </p:sp>
    </p:spTree>
    <p:extLst>
      <p:ext uri="{BB962C8B-B14F-4D97-AF65-F5344CB8AC3E}">
        <p14:creationId xmlns:p14="http://schemas.microsoft.com/office/powerpoint/2010/main" val="1874099495"/>
      </p:ext>
    </p:extLst>
  </p:cSld>
  <p:clrMapOvr>
    <a:masterClrMapping/>
  </p:clrMapOvr>
  <mc:AlternateContent xmlns:mc="http://schemas.openxmlformats.org/markup-compatibility/2006" xmlns:p14="http://schemas.microsoft.com/office/powerpoint/2010/main">
    <mc:Choice Requires="p14">
      <p:transition spd="slow" p14:dur="2000" advTm="94000"/>
    </mc:Choice>
    <mc:Fallback xmlns="">
      <p:transition spd="slow" advTm="9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9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0"/>
                                        <p:tgtEl>
                                          <p:spTgt spid="9"/>
                                        </p:tgtEl>
                                      </p:cBhvr>
                                    </p:animEffect>
                                    <p:anim calcmode="lin" valueType="num">
                                      <p:cBhvr>
                                        <p:cTn id="8" dur="5000" fill="hold"/>
                                        <p:tgtEl>
                                          <p:spTgt spid="9"/>
                                        </p:tgtEl>
                                        <p:attrNameLst>
                                          <p:attrName>ppt_x</p:attrName>
                                        </p:attrNameLst>
                                      </p:cBhvr>
                                      <p:tavLst>
                                        <p:tav tm="0">
                                          <p:val>
                                            <p:strVal val="#ppt_x"/>
                                          </p:val>
                                        </p:tav>
                                        <p:tav tm="100000">
                                          <p:val>
                                            <p:strVal val="#ppt_x"/>
                                          </p:val>
                                        </p:tav>
                                      </p:tavLst>
                                    </p:anim>
                                    <p:anim calcmode="lin" valueType="num">
                                      <p:cBhvr>
                                        <p:cTn id="9" dur="5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50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0"/>
                                        <p:tgtEl>
                                          <p:spTgt spid="10"/>
                                        </p:tgtEl>
                                      </p:cBhvr>
                                    </p:animEffect>
                                    <p:anim calcmode="lin" valueType="num">
                                      <p:cBhvr>
                                        <p:cTn id="13" dur="10000" fill="hold"/>
                                        <p:tgtEl>
                                          <p:spTgt spid="10"/>
                                        </p:tgtEl>
                                        <p:attrNameLst>
                                          <p:attrName>ppt_x</p:attrName>
                                        </p:attrNameLst>
                                      </p:cBhvr>
                                      <p:tavLst>
                                        <p:tav tm="0">
                                          <p:val>
                                            <p:strVal val="#ppt_x"/>
                                          </p:val>
                                        </p:tav>
                                        <p:tav tm="100000">
                                          <p:val>
                                            <p:strVal val="#ppt_x"/>
                                          </p:val>
                                        </p:tav>
                                      </p:tavLst>
                                    </p:anim>
                                    <p:anim calcmode="lin" valueType="num">
                                      <p:cBhvr>
                                        <p:cTn id="14" dur="10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anim calcmode="lin" valueType="num">
                                      <p:cBhvr>
                                        <p:cTn id="18" dur="5000" fill="hold"/>
                                        <p:tgtEl>
                                          <p:spTgt spid="4"/>
                                        </p:tgtEl>
                                        <p:attrNameLst>
                                          <p:attrName>ppt_x</p:attrName>
                                        </p:attrNameLst>
                                      </p:cBhvr>
                                      <p:tavLst>
                                        <p:tav tm="0">
                                          <p:val>
                                            <p:strVal val="#ppt_x"/>
                                          </p:val>
                                        </p:tav>
                                        <p:tav tm="100000">
                                          <p:val>
                                            <p:strVal val="#ppt_x"/>
                                          </p:val>
                                        </p:tav>
                                      </p:tavLst>
                                    </p:anim>
                                    <p:anim calcmode="lin" valueType="num">
                                      <p:cBhvr>
                                        <p:cTn id="19" dur="5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33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0"/>
                                        <p:tgtEl>
                                          <p:spTgt spid="8"/>
                                        </p:tgtEl>
                                      </p:cBhvr>
                                    </p:animEffect>
                                    <p:anim calcmode="lin" valueType="num">
                                      <p:cBhvr>
                                        <p:cTn id="23" dur="10000" fill="hold"/>
                                        <p:tgtEl>
                                          <p:spTgt spid="8"/>
                                        </p:tgtEl>
                                        <p:attrNameLst>
                                          <p:attrName>ppt_x</p:attrName>
                                        </p:attrNameLst>
                                      </p:cBhvr>
                                      <p:tavLst>
                                        <p:tav tm="0">
                                          <p:val>
                                            <p:strVal val="#ppt_x"/>
                                          </p:val>
                                        </p:tav>
                                        <p:tav tm="100000">
                                          <p:val>
                                            <p:strVal val="#ppt_x"/>
                                          </p:val>
                                        </p:tav>
                                      </p:tavLst>
                                    </p:anim>
                                    <p:anim calcmode="lin" valueType="num">
                                      <p:cBhvr>
                                        <p:cTn id="24" dur="10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0"/>
                                        <p:tgtEl>
                                          <p:spTgt spid="5"/>
                                        </p:tgtEl>
                                      </p:cBhvr>
                                    </p:animEffect>
                                    <p:anim calcmode="lin" valueType="num">
                                      <p:cBhvr>
                                        <p:cTn id="33" dur="5000" fill="hold"/>
                                        <p:tgtEl>
                                          <p:spTgt spid="5"/>
                                        </p:tgtEl>
                                        <p:attrNameLst>
                                          <p:attrName>ppt_x</p:attrName>
                                        </p:attrNameLst>
                                      </p:cBhvr>
                                      <p:tavLst>
                                        <p:tav tm="0">
                                          <p:val>
                                            <p:strVal val="#ppt_x"/>
                                          </p:val>
                                        </p:tav>
                                        <p:tav tm="100000">
                                          <p:val>
                                            <p:strVal val="#ppt_x"/>
                                          </p:val>
                                        </p:tav>
                                      </p:tavLst>
                                    </p:anim>
                                    <p:anim calcmode="lin" valueType="num">
                                      <p:cBhvr>
                                        <p:cTn id="34"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2"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2" name="Question Animation - 1749998043519">
            <a:hlinkClick r:id="" action="ppaction://media"/>
            <a:extLst>
              <a:ext uri="{FF2B5EF4-FFF2-40B4-BE49-F238E27FC236}">
                <a16:creationId xmlns:a16="http://schemas.microsoft.com/office/drawing/2014/main" id="{03B03604-499D-02F3-7978-A169BE99CF0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254899" y="2692865"/>
            <a:ext cx="2211731" cy="2336335"/>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
        <p:nvSpPr>
          <p:cNvPr id="3" name="TextBox 2">
            <a:extLst>
              <a:ext uri="{FF2B5EF4-FFF2-40B4-BE49-F238E27FC236}">
                <a16:creationId xmlns:a16="http://schemas.microsoft.com/office/drawing/2014/main" id="{EAF023DE-B720-43CE-0FF8-D0717111CC63}"/>
              </a:ext>
            </a:extLst>
          </p:cNvPr>
          <p:cNvSpPr txBox="1"/>
          <p:nvPr/>
        </p:nvSpPr>
        <p:spPr>
          <a:xfrm>
            <a:off x="4699000" y="26965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375606"/>
            <a:ext cx="6527799" cy="1015663"/>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تحديد المُتغيرات.</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تساؤلات البحث.</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صياغة</a:t>
            </a:r>
            <a:r>
              <a:rPr lang="ar-SA" sz="2000" b="1" dirty="0">
                <a:solidFill>
                  <a:schemeClr val="accent5">
                    <a:lumMod val="50000"/>
                  </a:schemeClr>
                </a:solidFill>
                <a:latin typeface="Alexandria"/>
              </a:rPr>
              <a:t> الفرض</a:t>
            </a:r>
            <a:r>
              <a:rPr lang="ar-EG" sz="2000" b="1" dirty="0" err="1">
                <a:solidFill>
                  <a:schemeClr val="accent5">
                    <a:lumMod val="50000"/>
                  </a:schemeClr>
                </a:solidFill>
                <a:latin typeface="Alexandria"/>
              </a:rPr>
              <a:t>ية</a:t>
            </a:r>
            <a:r>
              <a:rPr lang="ar-EG" sz="2000" b="1" dirty="0">
                <a:solidFill>
                  <a:schemeClr val="accent5">
                    <a:lumMod val="50000"/>
                  </a:schemeClr>
                </a:solidFill>
                <a:latin typeface="Alexandria"/>
              </a:rPr>
              <a:t>.</a:t>
            </a:r>
          </a:p>
        </p:txBody>
      </p:sp>
      <p:sp>
        <p:nvSpPr>
          <p:cNvPr id="9" name="TextBox 8">
            <a:extLst>
              <a:ext uri="{FF2B5EF4-FFF2-40B4-BE49-F238E27FC236}">
                <a16:creationId xmlns:a16="http://schemas.microsoft.com/office/drawing/2014/main" id="{0CFDE8BA-7F88-F042-A9D9-2D102EB2D343}"/>
              </a:ext>
            </a:extLst>
          </p:cNvPr>
          <p:cNvSpPr txBox="1"/>
          <p:nvPr/>
        </p:nvSpPr>
        <p:spPr>
          <a:xfrm>
            <a:off x="4705350" y="4488060"/>
            <a:ext cx="6527799"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7" name="TextBox 6">
            <a:extLst>
              <a:ext uri="{FF2B5EF4-FFF2-40B4-BE49-F238E27FC236}">
                <a16:creationId xmlns:a16="http://schemas.microsoft.com/office/drawing/2014/main" id="{1B1A4B0E-6B57-6647-0E12-0E7389E3D9FD}"/>
              </a:ext>
            </a:extLst>
          </p:cNvPr>
          <p:cNvSpPr txBox="1"/>
          <p:nvPr/>
        </p:nvSpPr>
        <p:spPr>
          <a:xfrm>
            <a:off x="3486200" y="20062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تحديد مُتغيرات البحث وصياغة التساؤلات والفروض:</a:t>
            </a:r>
            <a:endParaRPr lang="ar-EG" sz="2000" b="1" dirty="0">
              <a:solidFill>
                <a:srgbClr val="2E3957"/>
              </a:solidFill>
              <a:latin typeface="Alexandria"/>
              <a:cs typeface="+mj-cs"/>
            </a:endParaRPr>
          </a:p>
        </p:txBody>
      </p:sp>
    </p:spTree>
    <p:extLst>
      <p:ext uri="{BB962C8B-B14F-4D97-AF65-F5344CB8AC3E}">
        <p14:creationId xmlns:p14="http://schemas.microsoft.com/office/powerpoint/2010/main" val="108616712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4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1" presetClass="mediacall" presetSubtype="0" fill="hold" nodeType="withEffect">
                                  <p:stCondLst>
                                    <p:cond delay="4500"/>
                                  </p:stCondLst>
                                  <p:childTnLst>
                                    <p:cmd type="call" cmd="playFrom(0.0)">
                                      <p:cBhvr>
                                        <p:cTn id="26" dur="4840" fill="hold"/>
                                        <p:tgtEl>
                                          <p:spTgt spid="2"/>
                                        </p:tgtEl>
                                      </p:cBhvr>
                                    </p:cmd>
                                  </p:childTnLst>
                                </p:cTn>
                              </p:par>
                              <p:par>
                                <p:cTn id="27" presetID="42"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32" repeatCount="indefinite" fill="remove" display="0">
                  <p:stCondLst>
                    <p:cond delay="indefinite"/>
                  </p:stCondLst>
                </p:cTn>
                <p:tgtEl>
                  <p:spTgt spid="2"/>
                </p:tgtEl>
              </p:cMediaNode>
            </p:video>
          </p:childTnLst>
        </p:cTn>
      </p:par>
    </p:tnLst>
    <p:bldLst>
      <p:bldP spid="6" grpId="0"/>
      <p:bldP spid="3" grpId="0"/>
      <p:bldP spid="8" grpId="0"/>
      <p:bldP spid="9"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1000"/>
                                        <p:tgtEl>
                                          <p:spTgt spid="41"/>
                                        </p:tgtEl>
                                      </p:cBhvr>
                                    </p:animEffect>
                                    <p:anim calcmode="lin" valueType="num">
                                      <p:cBhvr>
                                        <p:cTn id="17" dur="1000" fill="hold"/>
                                        <p:tgtEl>
                                          <p:spTgt spid="41"/>
                                        </p:tgtEl>
                                        <p:attrNameLst>
                                          <p:attrName>ppt_x</p:attrName>
                                        </p:attrNameLst>
                                      </p:cBhvr>
                                      <p:tavLst>
                                        <p:tav tm="0">
                                          <p:val>
                                            <p:strVal val="#ppt_x"/>
                                          </p:val>
                                        </p:tav>
                                        <p:tav tm="100000">
                                          <p:val>
                                            <p:strVal val="#ppt_x"/>
                                          </p:val>
                                        </p:tav>
                                      </p:tavLst>
                                    </p:anim>
                                    <p:anim calcmode="lin" valueType="num">
                                      <p:cBhvr>
                                        <p:cTn id="1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305982"/>
            <a:ext cx="10446972" cy="3774367"/>
          </a:xfrm>
          <a:prstGeom prst="rect">
            <a:avLst/>
          </a:prstGeom>
          <a:noFill/>
        </p:spPr>
        <p:txBody>
          <a:bodyPr wrap="square" rtlCol="0">
            <a:spAutoFit/>
          </a:bodyPr>
          <a:lstStyle/>
          <a:p>
            <a:pPr marL="285750" lvl="1" indent="-285750" algn="just">
              <a:lnSpc>
                <a:spcPct val="150000"/>
              </a:lnSpc>
              <a:buFont typeface="Arial" panose="020B0604020202020204" pitchFamily="34" charset="0"/>
              <a:buChar char="•"/>
            </a:pPr>
            <a:r>
              <a:rPr lang="en-US" dirty="0"/>
              <a:t>Berg, B.</a:t>
            </a:r>
            <a:r>
              <a:rPr lang="ar-EG" dirty="0"/>
              <a:t> </a:t>
            </a:r>
            <a:r>
              <a:rPr lang="en-US" dirty="0"/>
              <a:t>&amp; Lune, H. (2014). </a:t>
            </a:r>
            <a:r>
              <a:rPr lang="en-US" i="1" dirty="0"/>
              <a:t>Qualitative Research Methods for the Social Sciences. </a:t>
            </a:r>
            <a:r>
              <a:rPr lang="en-US" dirty="0"/>
              <a:t>Pearson Education.</a:t>
            </a:r>
            <a:endParaRPr lang="ar-EG" dirty="0"/>
          </a:p>
          <a:p>
            <a:pPr marL="285750" indent="-285750" algn="just">
              <a:buFont typeface="Arial" panose="020B0604020202020204" pitchFamily="34" charset="0"/>
              <a:buChar char="•"/>
            </a:pPr>
            <a:endParaRPr lang="ar-EG" sz="1100" dirty="0"/>
          </a:p>
          <a:p>
            <a:pPr marL="285750" indent="-285750" algn="just">
              <a:buFont typeface="Arial" panose="020B0604020202020204" pitchFamily="34" charset="0"/>
              <a:buChar char="•"/>
            </a:pPr>
            <a:r>
              <a:rPr lang="en-US" dirty="0"/>
              <a:t>Croucher, S. M., &amp; Cronn-Mills, D. (2015). </a:t>
            </a:r>
            <a:r>
              <a:rPr lang="en-US" i="1" dirty="0"/>
              <a:t>Understanding Communication Research Methods: A Theoretical and Practical Approach</a:t>
            </a:r>
            <a:r>
              <a:rPr lang="en-US" dirty="0"/>
              <a:t>. Routledge</a:t>
            </a:r>
            <a:r>
              <a:rPr lang="ar-EG" dirty="0"/>
              <a:t>.</a:t>
            </a:r>
            <a:endParaRPr lang="en-US" dirty="0"/>
          </a:p>
          <a:p>
            <a:pPr marL="285750" indent="-285750" algn="just">
              <a:buFont typeface="Arial" panose="020B0604020202020204" pitchFamily="34" charset="0"/>
              <a:buChar char="•"/>
            </a:pPr>
            <a:endParaRPr lang="en-US" sz="1100" dirty="0"/>
          </a:p>
          <a:p>
            <a:pPr marL="2857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Faulkner, S. S., &amp; Faulkner, C. A. (2018).</a:t>
            </a:r>
            <a:r>
              <a:rPr lang="en-US" i="1" dirty="0">
                <a:latin typeface="Times New Roman" panose="02020603050405020304" pitchFamily="18" charset="0"/>
                <a:cs typeface="Times New Roman" panose="02020603050405020304" pitchFamily="18" charset="0"/>
              </a:rPr>
              <a:t> Research Methods for Social Workers: A Practice-Based Approach</a:t>
            </a:r>
            <a:r>
              <a:rPr lang="en-US" dirty="0">
                <a:latin typeface="Times New Roman" panose="02020603050405020304" pitchFamily="18" charset="0"/>
                <a:cs typeface="Times New Roman" panose="02020603050405020304" pitchFamily="18" charset="0"/>
              </a:rPr>
              <a:t>. Oxford University Press</a:t>
            </a:r>
            <a:r>
              <a:rPr lang="en-US" dirty="0"/>
              <a:t>. Retrieved at:</a:t>
            </a:r>
          </a:p>
          <a:p>
            <a:pPr marL="285750" lvl="1" indent="-285750" algn="just">
              <a:lnSpc>
                <a:spcPct val="150000"/>
              </a:lnSpc>
              <a:buFont typeface="Arial" panose="020B0604020202020204" pitchFamily="34" charset="0"/>
              <a:buChar char="•"/>
            </a:pPr>
            <a:r>
              <a:rPr lang="en-US" sz="1000" u="sng" dirty="0">
                <a:latin typeface="Arial" panose="020B0604020202020204" pitchFamily="34" charset="0"/>
                <a:cs typeface="Arial" panose="020B0604020202020204" pitchFamily="34" charset="0"/>
                <a:hlinkClick r:id="rId4"/>
              </a:rPr>
              <a:t>https://books.google.com.eg/books?hl=en&amp;lr=&amp;id=ch5pDwAAQBAJ&amp;oi=fnd&amp;pg=PP1&amp;dq=research+methods+for+social+work&amp;ots=ixMRcCjGta&amp;sig=DZUwyw75OOImkhLv5q_kWq9v8xg&amp;redir_esc=y#v=onepage&amp;q=research%20methods%20for%20social%20work&amp;f=false</a:t>
            </a:r>
            <a:endParaRPr lang="en-US" sz="1000" u="sng" dirty="0">
              <a:solidFill>
                <a:schemeClr val="accent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endParaRPr lang="en-US" sz="11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Habib, M., Maryam, H., &amp; Pathik, B. B. (2014). </a:t>
            </a:r>
            <a:r>
              <a:rPr lang="en-US" i="1" dirty="0">
                <a:latin typeface="Times New Roman" panose="02020603050405020304" pitchFamily="18" charset="0"/>
                <a:cs typeface="Times New Roman" panose="02020603050405020304" pitchFamily="18" charset="0"/>
              </a:rPr>
              <a:t>Research Methodology-Contemporary Practices: Guidelines for Academic Researchers.</a:t>
            </a:r>
            <a:r>
              <a:rPr lang="en-US" dirty="0">
                <a:latin typeface="Times New Roman" panose="02020603050405020304" pitchFamily="18" charset="0"/>
                <a:cs typeface="Times New Roman" panose="02020603050405020304" pitchFamily="18" charset="0"/>
              </a:rPr>
              <a:t> Cambridge Scholars Publishing.</a:t>
            </a: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859014" y="2533067"/>
            <a:ext cx="10296334" cy="3416320"/>
          </a:xfrm>
          <a:prstGeom prst="rect">
            <a:avLst/>
          </a:prstGeom>
          <a:noFill/>
        </p:spPr>
        <p:txBody>
          <a:bodyPr wrap="square" rtlCol="0">
            <a:spAutoFit/>
          </a:bodyPr>
          <a:lstStyle/>
          <a:p>
            <a:pPr marL="285750" indent="-285750" algn="r" rtl="1">
              <a:buFont typeface="Arial" panose="020B0604020202020204" pitchFamily="34" charset="0"/>
              <a:buChar char="•"/>
            </a:pPr>
            <a:r>
              <a:rPr lang="ar-SA" dirty="0"/>
              <a:t>الحاج، ك. (2020). </a:t>
            </a:r>
            <a:r>
              <a:rPr lang="ar-SA" i="1" dirty="0"/>
              <a:t>مناهج البحث الإعلامي</a:t>
            </a:r>
            <a:r>
              <a:rPr lang="ar-SA" dirty="0"/>
              <a:t>. الجامعة الافتراضية السورية.</a:t>
            </a:r>
            <a:endParaRPr lang="ar-EG"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الكامل، ف. (2023). </a:t>
            </a:r>
            <a:r>
              <a:rPr lang="ar-EG" i="1" dirty="0"/>
              <a:t>تأثير وسائل الإعلام والتواصل الاجتماعي: الأسس النفسية والاجتماعية والنظريات العلمية</a:t>
            </a:r>
            <a:r>
              <a:rPr lang="ar-EG" dirty="0"/>
              <a:t>. ط 1. القاهرة: الدار المصرية اللبنانية.</a:t>
            </a:r>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الكامل، ف. (2001). </a:t>
            </a:r>
            <a:r>
              <a:rPr lang="ar-EG" i="1" dirty="0"/>
              <a:t>بحوث الإعلام والرأي العام</a:t>
            </a:r>
            <a:r>
              <a:rPr lang="ar-EG" dirty="0"/>
              <a:t>. دار النشر للجامعات. ط 1. القاهرة.</a:t>
            </a:r>
            <a:endParaRPr lang="en-US"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SA" dirty="0"/>
              <a:t>المحمودي، م. س. ع</a:t>
            </a:r>
            <a:r>
              <a:rPr lang="en-US" dirty="0"/>
              <a:t>.(2019). </a:t>
            </a:r>
            <a:r>
              <a:rPr lang="ar-EG" dirty="0"/>
              <a:t> </a:t>
            </a:r>
            <a:r>
              <a:rPr lang="ar-SA" i="1" dirty="0"/>
              <a:t>مناهج البحث العِلمي</a:t>
            </a:r>
            <a:r>
              <a:rPr lang="ar-SA" dirty="0"/>
              <a:t>. ط</a:t>
            </a:r>
            <a:r>
              <a:rPr lang="ar-EG" dirty="0"/>
              <a:t> </a:t>
            </a:r>
            <a:r>
              <a:rPr lang="ar-SA" dirty="0"/>
              <a:t>3. دار الكتب</a:t>
            </a:r>
            <a:r>
              <a:rPr lang="en-US" dirty="0"/>
              <a:t>.</a:t>
            </a:r>
            <a:endParaRPr lang="ar-EG"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المشهداني، س. (2020). </a:t>
            </a:r>
            <a:r>
              <a:rPr lang="ar-EG" i="1" dirty="0"/>
              <a:t>مناهج البحث الإعلامي</a:t>
            </a:r>
            <a:r>
              <a:rPr lang="ar-EG" dirty="0"/>
              <a:t>. ط 2. دار الكتاب الجامعي. الإمارات.</a:t>
            </a:r>
          </a:p>
          <a:p>
            <a:pPr marL="285750" indent="-285750" algn="r" rtl="1">
              <a:buFont typeface="Arial" panose="020B0604020202020204" pitchFamily="34" charset="0"/>
              <a:buChar char="•"/>
            </a:pPr>
            <a:endParaRPr lang="ar-EG"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endParaRPr lang="ar-EG" dirty="0"/>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F19234E-CD58-42B6-B63D-62B54A7F84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purl.org/dc/dcmitype/"/>
    <ds:schemaRef ds:uri="d13aca44-ef33-4cf4-9980-7f0b00e6eeb9"/>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11087</TotalTime>
  <Words>3700</Words>
  <Application>Microsoft Office PowerPoint</Application>
  <PresentationFormat>Widescreen</PresentationFormat>
  <Paragraphs>370</Paragraphs>
  <Slides>40</Slides>
  <Notes>10</Notes>
  <HiddenSlides>0</HiddenSlides>
  <MMClips>3</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Alexandria</vt:lpstr>
      <vt:lpstr>Aptos</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237</cp:revision>
  <dcterms:created xsi:type="dcterms:W3CDTF">2023-04-29T09:08:00Z</dcterms:created>
  <dcterms:modified xsi:type="dcterms:W3CDTF">2025-11-06T10:32:26Z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