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480" r:id="rId2"/>
    <p:sldId id="303" r:id="rId3"/>
    <p:sldId id="594" r:id="rId4"/>
    <p:sldId id="729" r:id="rId5"/>
    <p:sldId id="768" r:id="rId6"/>
    <p:sldId id="829" r:id="rId7"/>
    <p:sldId id="830" r:id="rId8"/>
    <p:sldId id="763" r:id="rId9"/>
    <p:sldId id="764" r:id="rId10"/>
    <p:sldId id="765" r:id="rId11"/>
    <p:sldId id="766" r:id="rId12"/>
    <p:sldId id="767" r:id="rId13"/>
    <p:sldId id="828" r:id="rId14"/>
    <p:sldId id="769" r:id="rId15"/>
    <p:sldId id="770" r:id="rId16"/>
    <p:sldId id="771" r:id="rId17"/>
    <p:sldId id="772" r:id="rId18"/>
    <p:sldId id="773" r:id="rId19"/>
    <p:sldId id="774" r:id="rId20"/>
    <p:sldId id="775" r:id="rId21"/>
    <p:sldId id="776" r:id="rId22"/>
    <p:sldId id="777" r:id="rId23"/>
    <p:sldId id="778" r:id="rId24"/>
    <p:sldId id="779" r:id="rId25"/>
    <p:sldId id="780" r:id="rId26"/>
    <p:sldId id="781" r:id="rId27"/>
    <p:sldId id="782" r:id="rId28"/>
    <p:sldId id="783" r:id="rId29"/>
    <p:sldId id="784" r:id="rId30"/>
    <p:sldId id="785" r:id="rId31"/>
    <p:sldId id="786" r:id="rId32"/>
    <p:sldId id="787" r:id="rId33"/>
    <p:sldId id="788" r:id="rId34"/>
    <p:sldId id="789" r:id="rId35"/>
    <p:sldId id="790" r:id="rId36"/>
    <p:sldId id="791" r:id="rId37"/>
    <p:sldId id="792" r:id="rId38"/>
    <p:sldId id="793" r:id="rId39"/>
    <p:sldId id="794" r:id="rId40"/>
    <p:sldId id="795" r:id="rId41"/>
    <p:sldId id="796" r:id="rId42"/>
    <p:sldId id="797" r:id="rId43"/>
    <p:sldId id="798" r:id="rId44"/>
    <p:sldId id="799" r:id="rId45"/>
    <p:sldId id="827" r:id="rId46"/>
    <p:sldId id="800" r:id="rId47"/>
    <p:sldId id="802" r:id="rId48"/>
    <p:sldId id="803" r:id="rId49"/>
    <p:sldId id="804" r:id="rId50"/>
    <p:sldId id="805" r:id="rId51"/>
    <p:sldId id="806" r:id="rId52"/>
    <p:sldId id="807" r:id="rId53"/>
    <p:sldId id="808" r:id="rId54"/>
    <p:sldId id="809" r:id="rId55"/>
    <p:sldId id="810" r:id="rId56"/>
    <p:sldId id="811" r:id="rId57"/>
    <p:sldId id="819" r:id="rId58"/>
    <p:sldId id="820" r:id="rId59"/>
    <p:sldId id="821" r:id="rId60"/>
    <p:sldId id="822" r:id="rId61"/>
    <p:sldId id="823" r:id="rId62"/>
    <p:sldId id="824" r:id="rId63"/>
    <p:sldId id="825" r:id="rId64"/>
    <p:sldId id="826" r:id="rId65"/>
    <p:sldId id="349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4"/>
            <p14:sldId id="729"/>
            <p14:sldId id="768"/>
            <p14:sldId id="829"/>
            <p14:sldId id="830"/>
            <p14:sldId id="763"/>
            <p14:sldId id="764"/>
            <p14:sldId id="765"/>
            <p14:sldId id="766"/>
            <p14:sldId id="767"/>
            <p14:sldId id="82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795"/>
            <p14:sldId id="796"/>
            <p14:sldId id="797"/>
            <p14:sldId id="798"/>
            <p14:sldId id="799"/>
            <p14:sldId id="827"/>
            <p14:sldId id="800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6" autoAdjust="0"/>
    <p:restoredTop sz="97849" autoAdjust="0"/>
  </p:normalViewPr>
  <p:slideViewPr>
    <p:cSldViewPr snapToGrid="0">
      <p:cViewPr varScale="1">
        <p:scale>
          <a:sx n="83" d="100"/>
          <a:sy n="83" d="100"/>
        </p:scale>
        <p:origin x="869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db514fd84_0_3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8db514fd84_0_3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8239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dcdfac922_0_66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8dcdfac922_0_66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178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8dcdfac922_0_7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8dcdfac922_0_7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67675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8dcdfac922_0_70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Google Shape;416;g8dcdfac922_0_70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5398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8dcdfac922_0_70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Google Shape;457;g8dcdfac922_0_70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3869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8dcdfac922_0_7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3" name="Google Shape;513;g8dcdfac922_0_7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2560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8dcdfac922_0_7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8dcdfac922_0_7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8606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g8dcdfac922_0_7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5" name="Google Shape;625;g8dcdfac922_0_7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9456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g8dcdfac922_0_73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4" name="Google Shape;674;g8dcdfac922_0_73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7599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g8dcdfac922_0_74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3" name="Google Shape;723;g8dcdfac922_0_74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8857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8dcdfac922_0_74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8dcdfac922_0_74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76271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g8dcdfac922_0_75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1" name="Google Shape;821;g8dcdfac922_0_75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38771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g8dcdfac922_0_75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0" name="Google Shape;870;g8dcdfac922_0_75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48780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g8dcdfac922_0_7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9" name="Google Shape;919;g8dcdfac922_0_7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38484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g8dcdfac922_0_76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8" name="Google Shape;968;g8dcdfac922_0_76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09813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6" name="Google Shape;1016;g8dcdfac922_0_78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7" name="Google Shape;1017;g8dcdfac922_0_78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35640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g8dcdfac922_0_78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6" name="Google Shape;1066;g8dcdfac922_0_78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74788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g8dcdfac922_0_79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5" name="Google Shape;1115;g8dcdfac922_0_79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3441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" name="Google Shape;1163;g8dcdfac922_0_79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4" name="Google Shape;1164;g8dcdfac922_0_79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53942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2" name="Google Shape;1212;g8dcdfac922_0_8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3" name="Google Shape;1213;g8dcdfac922_0_8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89411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g8dcdfac922_0_80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2" name="Google Shape;1262;g8dcdfac922_0_80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98865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" name="Google Shape;1310;g8dcdfac922_0_8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1" name="Google Shape;1311;g8dcdfac922_0_8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447339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g8dcdfac922_0_8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0" name="Google Shape;1360;g8dcdfac922_0_8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65997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8" name="Google Shape;1408;g8dcdfac922_0_8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9" name="Google Shape;1409;g8dcdfac922_0_8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62511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7" name="Google Shape;1457;g8dcdfac922_0_82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8" name="Google Shape;1458;g8dcdfac922_0_82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81653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6" name="Google Shape;1506;g8dcdfac922_0_83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7" name="Google Shape;1507;g8dcdfac922_0_83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635337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8dcdfac922_0_83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8dcdfac922_0_83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24770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4" name="Google Shape;1604;g8dcdfac922_0_8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5" name="Google Shape;1605;g8dcdfac922_0_84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038921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3" name="Google Shape;1653;g8dcdfac922_0_85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4" name="Google Shape;1654;g8dcdfac922_0_85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00465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2" name="Google Shape;1702;g8dcdfac922_0_85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3" name="Google Shape;1703;g8dcdfac922_0_85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08998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" name="Google Shape;1751;g8dcdfac922_0_86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2" name="Google Shape;1752;g8dcdfac922_0_86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4777146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0" name="Google Shape;1800;g8dcdfac922_0_86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1" name="Google Shape;1801;g8dcdfac922_0_86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74099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9" name="Google Shape;1849;g8dcdfac922_0_86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0" name="Google Shape;1850;g8dcdfac922_0_86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13352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8" name="Google Shape;1898;g8dcdfac922_0_87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9" name="Google Shape;1899;g8dcdfac922_0_87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552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15600" y="1474833"/>
            <a:ext cx="113608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 dirty="0"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solidFill>
                  <a:schemeClr val="tx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9068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4">
  <p:cSld name="Title and body 4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0" name="Google Shape;110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88545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ssistant Light"/>
              <a:buChar char="●"/>
              <a:defRPr sz="20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1pPr>
            <a:lvl2pPr marL="914400" lvl="1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2pPr>
            <a:lvl3pPr marL="1371600" lvl="2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3pPr>
            <a:lvl4pPr marL="1828800" lvl="3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4pPr>
            <a:lvl5pPr marL="2286000" lvl="4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5pPr>
            <a:lvl6pPr marL="2743200" lvl="5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6pPr>
            <a:lvl7pPr marL="3200400" lvl="6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7pPr>
            <a:lvl8pPr marL="3657600" lvl="7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8pPr>
            <a:lvl9pPr marL="4114800" lvl="8" indent="-330200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64" name="Google Shape;64;p16"/>
          <p:cNvSpPr txBox="1"/>
          <p:nvPr/>
        </p:nvSpPr>
        <p:spPr>
          <a:xfrm>
            <a:off x="415600" y="494900"/>
            <a:ext cx="11360800" cy="862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85112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4/5/2024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70" r:id="rId17"/>
    <p:sldLayoutId id="2147483671" r:id="rId18"/>
    <p:sldLayoutId id="2147483672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7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2351" y="1514397"/>
            <a:ext cx="10378083" cy="477823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endParaRPr lang="en-US" sz="800" b="1" dirty="0" smtClean="0"/>
          </a:p>
          <a:p>
            <a:pPr>
              <a:lnSpc>
                <a:spcPct val="150000"/>
              </a:lnSpc>
            </a:pPr>
            <a:r>
              <a:rPr lang="en-US" sz="2000" b="1" dirty="0" smtClean="0"/>
              <a:t>Single-Source </a:t>
            </a:r>
            <a:r>
              <a:rPr lang="en-US" sz="2000" b="1" dirty="0"/>
              <a:t>Shortest Path</a:t>
            </a:r>
          </a:p>
          <a:p>
            <a:pPr>
              <a:lnSpc>
                <a:spcPct val="150000"/>
              </a:lnSpc>
            </a:pPr>
            <a:r>
              <a:rPr lang="en-US" sz="2000" b="1" dirty="0" err="1"/>
              <a:t>Dijkstra's</a:t>
            </a:r>
            <a:r>
              <a:rPr lang="en-US" sz="2000" b="1" dirty="0"/>
              <a:t> algorithm Applications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/>
              <a:t>Problem </a:t>
            </a:r>
            <a:r>
              <a:rPr lang="en-US" sz="2000" b="1" dirty="0" err="1"/>
              <a:t>Dijkstra's</a:t>
            </a:r>
            <a:r>
              <a:rPr lang="en-US" sz="2000" b="1" dirty="0"/>
              <a:t> algorithm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Idea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sz="2000" b="1" dirty="0">
                <a:sym typeface="Lato Light"/>
              </a:rPr>
              <a:t>Dijkstra by example</a:t>
            </a:r>
            <a:endParaRPr lang="en-US" sz="2000" b="1" dirty="0"/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Pseudocode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Dijkstra's</a:t>
            </a:r>
            <a:r>
              <a:rPr lang="en-US" sz="2000" b="1" dirty="0"/>
              <a:t> algorithm - steps</a:t>
            </a:r>
          </a:p>
          <a:p>
            <a:pPr>
              <a:lnSpc>
                <a:spcPct val="150000"/>
              </a:lnSpc>
            </a:pPr>
            <a:r>
              <a:rPr lang="en-US" sz="2000" b="1" dirty="0" err="1"/>
              <a:t>Dijkstra</a:t>
            </a:r>
            <a:r>
              <a:rPr lang="en-US" sz="2000" b="1" dirty="0"/>
              <a:t> Animated Example </a:t>
            </a:r>
          </a:p>
          <a:p>
            <a:pPr>
              <a:lnSpc>
                <a:spcPct val="150000"/>
              </a:lnSpc>
            </a:pPr>
            <a:r>
              <a:rPr lang="en-US" sz="2000" b="1" dirty="0" err="1"/>
              <a:t>Dijkstra’s</a:t>
            </a:r>
            <a:r>
              <a:rPr lang="en-US" sz="2000" b="1" dirty="0"/>
              <a:t> algorithm running time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AF33E-0A1C-46E3-9991-6D8C3A2F4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600" b="1" dirty="0" err="1">
                <a:solidFill>
                  <a:srgbClr val="002060"/>
                </a:solidFill>
              </a:rPr>
              <a:t>Dijkstra’s</a:t>
            </a:r>
            <a:r>
              <a:rPr lang="en-US" sz="4600" b="1" dirty="0">
                <a:solidFill>
                  <a:srgbClr val="002060"/>
                </a:solidFill>
              </a:rPr>
              <a:t> </a:t>
            </a:r>
            <a:r>
              <a:rPr lang="en-US" sz="4600" b="1" dirty="0" smtClean="0">
                <a:solidFill>
                  <a:srgbClr val="002060"/>
                </a:solidFill>
              </a:rPr>
              <a:t>Algorithm</a:t>
            </a:r>
            <a:endParaRPr lang="en-US" sz="4600" b="1" dirty="0">
              <a:solidFill>
                <a:srgbClr val="002060"/>
              </a:solidFill>
            </a:endParaRPr>
          </a:p>
        </p:txBody>
      </p:sp>
      <p:sp>
        <p:nvSpPr>
          <p:cNvPr id="148" name="Google Shape;148;p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1124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E3260EA6-9611-4FEE-B5B2-395268B41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698" y="954035"/>
            <a:ext cx="11360800" cy="7636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2800" b="1" dirty="0" err="1">
                <a:solidFill>
                  <a:srgbClr val="3B62AF"/>
                </a:solidFill>
                <a:latin typeface="Arial" charset="0"/>
              </a:rPr>
              <a:t>Dijkstra's</a:t>
            </a:r>
            <a:r>
              <a:rPr lang="en-US" sz="2800" b="1" dirty="0">
                <a:solidFill>
                  <a:srgbClr val="3B62AF"/>
                </a:solidFill>
                <a:latin typeface="Arial" charset="0"/>
              </a:rPr>
              <a:t> </a:t>
            </a:r>
            <a:r>
              <a:rPr lang="en-US" sz="2800" b="1" dirty="0" smtClean="0">
                <a:solidFill>
                  <a:srgbClr val="3B62AF"/>
                </a:solidFill>
                <a:latin typeface="Arial" charset="0"/>
              </a:rPr>
              <a:t>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36468602-8E88-457C-ABFC-A98CB41AD1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46546" y="1447285"/>
            <a:ext cx="11379235" cy="45552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1. Digital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Mapping Services in Google Maps:</a:t>
            </a:r>
            <a:r>
              <a:rPr lang="en-US" sz="2000" dirty="0">
                <a:solidFill>
                  <a:srgbClr val="444444"/>
                </a:solidFill>
                <a:latin typeface="Arial" panose="020B0604020202020204" pitchFamily="34" charset="0"/>
              </a:rPr>
              <a:t> Many times we have tried to find the distance in G-Maps, from one city to another, or from your location to the nearest desired location. </a:t>
            </a:r>
            <a:endParaRPr lang="en-US" sz="2000" dirty="0" smtClean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800100" lvl="1">
              <a:lnSpc>
                <a:spcPct val="150000"/>
              </a:lnSpc>
              <a:spcBef>
                <a:spcPct val="0"/>
              </a:spcBef>
            </a:pPr>
            <a:r>
              <a:rPr lang="en-US" sz="1800" dirty="0" smtClean="0">
                <a:solidFill>
                  <a:srgbClr val="444444"/>
                </a:solidFill>
                <a:latin typeface="Arial" panose="020B0604020202020204" pitchFamily="34" charset="0"/>
              </a:rPr>
              <a:t>There </a:t>
            </a:r>
            <a:r>
              <a:rPr lang="en-US" sz="1800" dirty="0">
                <a:solidFill>
                  <a:srgbClr val="444444"/>
                </a:solidFill>
                <a:latin typeface="Arial" panose="020B0604020202020204" pitchFamily="34" charset="0"/>
              </a:rPr>
              <a:t>encounters the Shortest Path Algorithm, as there are various routes/paths connecting them but it has to show the minimum distance, so </a:t>
            </a:r>
            <a:r>
              <a:rPr lang="en-US" sz="1800" dirty="0" err="1">
                <a:solidFill>
                  <a:srgbClr val="FF0000"/>
                </a:solidFill>
                <a:latin typeface="Arial" panose="020B0604020202020204" pitchFamily="34" charset="0"/>
              </a:rPr>
              <a:t>Dijkstra’s</a:t>
            </a:r>
            <a:r>
              <a:rPr 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 Algorithm is used to find the minimum distance between two locations along the path</a:t>
            </a:r>
            <a:r>
              <a:rPr lang="en-US" sz="1800" dirty="0">
                <a:solidFill>
                  <a:srgbClr val="444444"/>
                </a:solidFill>
                <a:latin typeface="Arial" panose="020B0604020202020204" pitchFamily="34" charset="0"/>
              </a:rPr>
              <a:t>. </a:t>
            </a:r>
            <a:endParaRPr lang="en-US" altLang="en-US" sz="1800" b="1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2. Social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Networking Applications:</a:t>
            </a:r>
            <a:r>
              <a:rPr lang="en-US" sz="2000" dirty="0">
                <a:solidFill>
                  <a:srgbClr val="444444"/>
                </a:solidFill>
                <a:latin typeface="Arial" panose="020B0604020202020204" pitchFamily="34" charset="0"/>
              </a:rPr>
              <a:t> In many applications you might have seen the app suggests the list of friends that a particular user may know. How do you think many social media companies implement this feature efficiently, especially when the system has over a billion users. </a:t>
            </a:r>
            <a:endParaRPr lang="en-US" sz="2000" dirty="0" smtClean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800100" lvl="1" algn="just">
              <a:lnSpc>
                <a:spcPct val="150000"/>
              </a:lnSpc>
              <a:spcBef>
                <a:spcPct val="0"/>
              </a:spcBef>
            </a:pPr>
            <a:r>
              <a:rPr lang="en-US" sz="1800" dirty="0" smtClean="0">
                <a:solidFill>
                  <a:srgbClr val="444444"/>
                </a:solidFill>
                <a:latin typeface="Arial" panose="020B0604020202020204" pitchFamily="34" charset="0"/>
              </a:rPr>
              <a:t>The </a:t>
            </a:r>
            <a:r>
              <a:rPr lang="en-US" sz="1800" dirty="0">
                <a:solidFill>
                  <a:srgbClr val="444444"/>
                </a:solidFill>
                <a:latin typeface="Arial" panose="020B0604020202020204" pitchFamily="34" charset="0"/>
              </a:rPr>
              <a:t>standard </a:t>
            </a:r>
            <a:r>
              <a:rPr lang="en-US" sz="1800" dirty="0" err="1">
                <a:solidFill>
                  <a:srgbClr val="FF0000"/>
                </a:solidFill>
                <a:latin typeface="Arial" panose="020B0604020202020204" pitchFamily="34" charset="0"/>
              </a:rPr>
              <a:t>Dijkstra</a:t>
            </a:r>
            <a:r>
              <a:rPr 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 algorithm can be applied using the shortest path between users measured through handshakes or connections among them</a:t>
            </a:r>
            <a:r>
              <a:rPr lang="en-US" sz="1600" dirty="0">
                <a:solidFill>
                  <a:srgbClr val="444444"/>
                </a:solidFill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37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E3260EA6-9611-4FEE-B5B2-395268B41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698" y="954035"/>
            <a:ext cx="11360800" cy="7636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2800" b="1" dirty="0" err="1">
                <a:solidFill>
                  <a:srgbClr val="3B62AF"/>
                </a:solidFill>
                <a:latin typeface="Arial" charset="0"/>
              </a:rPr>
              <a:t>Dijkstra's</a:t>
            </a:r>
            <a:r>
              <a:rPr lang="en-US" sz="2800" b="1" dirty="0">
                <a:solidFill>
                  <a:srgbClr val="3B62AF"/>
                </a:solidFill>
                <a:latin typeface="Arial" charset="0"/>
              </a:rPr>
              <a:t> </a:t>
            </a:r>
            <a:r>
              <a:rPr lang="en-US" sz="2800" b="1" dirty="0" smtClean="0">
                <a:solidFill>
                  <a:srgbClr val="3B62AF"/>
                </a:solidFill>
                <a:latin typeface="Arial" charset="0"/>
              </a:rPr>
              <a:t>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36468602-8E88-457C-ABFC-A98CB41AD1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46546" y="1447285"/>
            <a:ext cx="11379235" cy="45552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 marL="114300" indent="0" fontAlgn="base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3. Telephone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Network: </a:t>
            </a:r>
            <a:r>
              <a:rPr lang="en-US" sz="2000" dirty="0"/>
              <a:t>As we know, in a telephone network, each line has a bandwidth, ‘b</a:t>
            </a:r>
            <a:r>
              <a:rPr lang="en-US" sz="2000" dirty="0" smtClean="0"/>
              <a:t>’. </a:t>
            </a:r>
            <a:r>
              <a:rPr lang="en-US" sz="2000" dirty="0"/>
              <a:t>Bandwidth represents the amount of information that can be transmitted by the line. If we imagine a city to be a graph, the vertices represent the switching stations, and the edges represent the transmission lines and the weight of the edges represents ‘b’. </a:t>
            </a:r>
            <a:r>
              <a:rPr lang="en-US" sz="2000" dirty="0" smtClean="0"/>
              <a:t>It </a:t>
            </a:r>
            <a:r>
              <a:rPr lang="en-US" sz="2000" dirty="0">
                <a:solidFill>
                  <a:srgbClr val="FF0000"/>
                </a:solidFill>
              </a:rPr>
              <a:t>fall into the category of shortest distance problem, for which the </a:t>
            </a:r>
            <a:r>
              <a:rPr lang="en-US" sz="2000" dirty="0" err="1">
                <a:solidFill>
                  <a:srgbClr val="FF0000"/>
                </a:solidFill>
              </a:rPr>
              <a:t>Dijkstra</a:t>
            </a:r>
            <a:r>
              <a:rPr lang="en-US" sz="2000" dirty="0">
                <a:solidFill>
                  <a:srgbClr val="FF0000"/>
                </a:solidFill>
              </a:rPr>
              <a:t> is can be used</a:t>
            </a:r>
            <a:r>
              <a:rPr lang="en-US" sz="2000" dirty="0"/>
              <a:t>.</a:t>
            </a:r>
          </a:p>
          <a:p>
            <a:pPr marL="114300" indent="0" fontAlgn="base">
              <a:buNone/>
            </a:pPr>
            <a:endParaRPr lang="en-US" sz="2000" b="1" dirty="0" smtClean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114300" indent="0" fontAlgn="base"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4. IP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routing to find Open shortest Path First: </a:t>
            </a:r>
            <a:r>
              <a:rPr lang="en-US" sz="2000" dirty="0"/>
              <a:t>Open Shortest Path First (OSPF) is a link-state routing protocol that is used to find the best path between the source and the destination router using its own Shortest Path First. </a:t>
            </a:r>
            <a:endParaRPr lang="en-US" sz="2000" dirty="0" smtClean="0"/>
          </a:p>
          <a:p>
            <a:pPr lvl="1" fontAlgn="base"/>
            <a:r>
              <a:rPr lang="en-US" sz="1600" dirty="0" err="1" smtClean="0"/>
              <a:t>Dijkstra’s</a:t>
            </a:r>
            <a:r>
              <a:rPr lang="en-US" sz="1600" dirty="0" smtClean="0"/>
              <a:t> </a:t>
            </a:r>
            <a:r>
              <a:rPr lang="en-US" sz="1600" dirty="0"/>
              <a:t>algorithm </a:t>
            </a:r>
            <a:r>
              <a:rPr lang="en-US" sz="1600" dirty="0" smtClean="0"/>
              <a:t>provides </a:t>
            </a:r>
            <a:r>
              <a:rPr lang="en-US" sz="1600" dirty="0"/>
              <a:t>the shortest cost path from the source router to other routers in the network.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63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E3260EA6-9611-4FEE-B5B2-395268B41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698" y="954035"/>
            <a:ext cx="11360800" cy="7636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2800" b="1" dirty="0" err="1">
                <a:solidFill>
                  <a:srgbClr val="3B62AF"/>
                </a:solidFill>
                <a:latin typeface="Arial" charset="0"/>
              </a:rPr>
              <a:t>Dijkstra's</a:t>
            </a:r>
            <a:r>
              <a:rPr lang="en-US" sz="2800" b="1" dirty="0">
                <a:solidFill>
                  <a:srgbClr val="3B62AF"/>
                </a:solidFill>
                <a:latin typeface="Arial" charset="0"/>
              </a:rPr>
              <a:t> </a:t>
            </a:r>
            <a:r>
              <a:rPr lang="en-US" sz="2800" b="1" dirty="0" smtClean="0">
                <a:solidFill>
                  <a:srgbClr val="3B62AF"/>
                </a:solidFill>
                <a:latin typeface="Arial" charset="0"/>
              </a:rPr>
              <a:t>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36468602-8E88-457C-ABFC-A98CB41AD1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2499" y="1421128"/>
            <a:ext cx="11379235" cy="45552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 marL="114300" indent="0" algn="just" fontAlgn="base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5. </a:t>
            </a:r>
            <a:r>
              <a:rPr lang="en-US" sz="2000" b="1" dirty="0" err="1" smtClean="0">
                <a:solidFill>
                  <a:srgbClr val="C00000"/>
                </a:solidFill>
                <a:latin typeface="Arial" panose="020B0604020202020204" pitchFamily="34" charset="0"/>
              </a:rPr>
              <a:t>Flighting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Agenda:</a:t>
            </a:r>
            <a:r>
              <a:rPr lang="en-US" dirty="0"/>
              <a:t> </a:t>
            </a:r>
            <a:r>
              <a:rPr lang="en-US" sz="2400" dirty="0" smtClean="0"/>
              <a:t>The </a:t>
            </a:r>
            <a:r>
              <a:rPr lang="en-US" sz="2400" dirty="0"/>
              <a:t>agent has access to a database with all airports and flights. </a:t>
            </a:r>
            <a:r>
              <a:rPr lang="en-US" sz="2400" dirty="0" smtClean="0"/>
              <a:t>Specifically</a:t>
            </a:r>
            <a:r>
              <a:rPr lang="en-US" sz="2400" dirty="0"/>
              <a:t>, the agent wants to determine the earliest arrival time for the destination given an origin airport and start time. </a:t>
            </a:r>
            <a:endParaRPr lang="en-US" sz="2400" dirty="0" smtClean="0"/>
          </a:p>
          <a:p>
            <a:pPr lvl="1" algn="just" fontAlgn="base">
              <a:lnSpc>
                <a:spcPct val="150000"/>
              </a:lnSpc>
            </a:pPr>
            <a:r>
              <a:rPr lang="en-US" sz="2000" dirty="0" err="1"/>
              <a:t>Dijkstra’s</a:t>
            </a:r>
            <a:r>
              <a:rPr lang="en-US" sz="2000" dirty="0"/>
              <a:t> algorithm </a:t>
            </a:r>
            <a:r>
              <a:rPr lang="en-US" sz="2000" dirty="0" smtClean="0"/>
              <a:t>comes </a:t>
            </a:r>
            <a:r>
              <a:rPr lang="en-US" sz="2000" dirty="0"/>
              <a:t>into use</a:t>
            </a:r>
            <a:r>
              <a:rPr lang="en-US" sz="2000" dirty="0" smtClean="0"/>
              <a:t>.</a:t>
            </a:r>
          </a:p>
          <a:p>
            <a:pPr marL="114300" indent="0" algn="just" fontAlgn="base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6. Designate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file server:</a:t>
            </a:r>
            <a:r>
              <a:rPr lang="en-US" dirty="0"/>
              <a:t> </a:t>
            </a:r>
            <a:r>
              <a:rPr lang="en-US" sz="2400" dirty="0"/>
              <a:t>To designate a file server in a </a:t>
            </a:r>
            <a:r>
              <a:rPr lang="en-US" sz="2400" u="sng" dirty="0"/>
              <a:t>LAN(local area network)</a:t>
            </a:r>
            <a:r>
              <a:rPr lang="en-US" sz="2400" dirty="0"/>
              <a:t>, </a:t>
            </a:r>
            <a:r>
              <a:rPr lang="en-US" sz="2400" dirty="0" err="1"/>
              <a:t>Dijkstra’s</a:t>
            </a:r>
            <a:r>
              <a:rPr lang="en-US" sz="2400" dirty="0"/>
              <a:t> algorithm can be used. </a:t>
            </a:r>
            <a:endParaRPr lang="en-US" sz="2400" dirty="0" smtClean="0"/>
          </a:p>
          <a:p>
            <a:pPr lvl="1" algn="just" fontAlgn="base">
              <a:lnSpc>
                <a:spcPct val="150000"/>
              </a:lnSpc>
            </a:pPr>
            <a:r>
              <a:rPr lang="en-US" sz="2000" dirty="0" smtClean="0"/>
              <a:t>To </a:t>
            </a:r>
            <a:r>
              <a:rPr lang="en-US" sz="2000" dirty="0"/>
              <a:t>minimize the number of “hops” from the file server to every other computer on the network the idea is to use </a:t>
            </a:r>
            <a:r>
              <a:rPr lang="en-US" sz="2000" dirty="0" err="1"/>
              <a:t>Dijkstra’s</a:t>
            </a:r>
            <a:r>
              <a:rPr lang="en-US" sz="2000" dirty="0"/>
              <a:t> algorithm to minimize the shortest path between the networks resulting in the minimum number of hops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77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2"/>
          <p:cNvSpPr txBox="1">
            <a:spLocks noGrp="1"/>
          </p:cNvSpPr>
          <p:nvPr>
            <p:ph type="ctrTitle"/>
          </p:nvPr>
        </p:nvSpPr>
        <p:spPr>
          <a:xfrm>
            <a:off x="2301000" y="2161600"/>
            <a:ext cx="7590000" cy="1751700"/>
          </a:xfrm>
          <a:prstGeom prst="rect">
            <a:avLst/>
          </a:prstGeom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4000" dirty="0">
                <a:solidFill>
                  <a:srgbClr val="002060"/>
                </a:solidFill>
                <a:sym typeface="Lato Light"/>
              </a:rPr>
              <a:t>DIJKSTRA’S ALGORITHM</a:t>
            </a:r>
            <a:endParaRPr sz="4000" dirty="0">
              <a:solidFill>
                <a:srgbClr val="002060"/>
              </a:solidFill>
              <a:sym typeface="Lato Light"/>
            </a:endParaRPr>
          </a:p>
        </p:txBody>
      </p:sp>
      <p:sp>
        <p:nvSpPr>
          <p:cNvPr id="137" name="Google Shape;137;p32"/>
          <p:cNvSpPr txBox="1">
            <a:spLocks noGrp="1"/>
          </p:cNvSpPr>
          <p:nvPr>
            <p:ph type="subTitle" idx="1"/>
          </p:nvPr>
        </p:nvSpPr>
        <p:spPr>
          <a:xfrm>
            <a:off x="1835700" y="4124725"/>
            <a:ext cx="8520600" cy="792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>
              <a:buClr>
                <a:schemeClr val="dk1"/>
              </a:buClr>
              <a:buSzPts val="5200"/>
            </a:pPr>
            <a:r>
              <a:rPr lang="en" dirty="0">
                <a:solidFill>
                  <a:srgbClr val="002060"/>
                </a:solidFill>
                <a:sym typeface="Assistant ExtraLight"/>
              </a:rPr>
              <a:t>Single-source shortest paths for weighted graphs </a:t>
            </a:r>
            <a:br>
              <a:rPr lang="en" dirty="0">
                <a:solidFill>
                  <a:srgbClr val="002060"/>
                </a:solidFill>
                <a:sym typeface="Assistant ExtraLight"/>
              </a:rPr>
            </a:br>
            <a:r>
              <a:rPr lang="en" dirty="0">
                <a:solidFill>
                  <a:srgbClr val="002060"/>
                </a:solidFill>
                <a:sym typeface="Assistant ExtraLight"/>
              </a:rPr>
              <a:t>(non-negative edges)</a:t>
            </a:r>
            <a:endParaRPr dirty="0">
              <a:solidFill>
                <a:srgbClr val="002060"/>
              </a:solidFill>
              <a:sym typeface="Assistant ExtraLight"/>
            </a:endParaRPr>
          </a:p>
        </p:txBody>
      </p:sp>
      <p:sp>
        <p:nvSpPr>
          <p:cNvPr id="138" name="Google Shape;138;p32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58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CDF6AD55-95DE-4A4C-BDB2-40F077A12B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6395" y="1058841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b="1" dirty="0">
                <a:solidFill>
                  <a:srgbClr val="3B62AF"/>
                </a:solidFill>
                <a:latin typeface="Arial" charset="0"/>
              </a:rPr>
              <a:t>Single-Source Shortest Path Problem 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95EAB25-4763-450B-A269-83A05777C5D1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1874495" y="2135184"/>
            <a:ext cx="8698230" cy="4216036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b="1" u="sng" dirty="0">
                <a:solidFill>
                  <a:srgbClr val="444444"/>
                </a:solidFill>
                <a:latin typeface="Arial" panose="020B0604020202020204" pitchFamily="34" charset="0"/>
              </a:rPr>
              <a:t>Single-Source Shortest Path Problem</a:t>
            </a:r>
            <a:r>
              <a:rPr lang="en-US" altLang="en-US" b="1" dirty="0">
                <a:solidFill>
                  <a:srgbClr val="444444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444444"/>
                </a:solidFill>
                <a:latin typeface="Arial" panose="020B0604020202020204" pitchFamily="34" charset="0"/>
              </a:rPr>
              <a:t>- The problem of finding shortest paths from a source vertex </a:t>
            </a:r>
            <a:r>
              <a:rPr lang="en-US" altLang="en-US" i="1" dirty="0">
                <a:solidFill>
                  <a:srgbClr val="444444"/>
                </a:solidFill>
                <a:latin typeface="Arial" panose="020B0604020202020204" pitchFamily="34" charset="0"/>
              </a:rPr>
              <a:t>v</a:t>
            </a:r>
            <a:r>
              <a:rPr lang="en-US" altLang="en-US" dirty="0">
                <a:solidFill>
                  <a:srgbClr val="444444"/>
                </a:solidFill>
                <a:latin typeface="Arial" panose="020B0604020202020204" pitchFamily="34" charset="0"/>
              </a:rPr>
              <a:t> to all other vertices in the graph.</a:t>
            </a: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164332FA-ED6A-4DE9-882C-E8775AF84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304" y="3776602"/>
            <a:ext cx="3807618" cy="2516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05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1E22D-E632-4149-80DA-1930D32E2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11" y="949266"/>
            <a:ext cx="11360800" cy="763600"/>
          </a:xfrm>
        </p:spPr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dirty="0" smtClean="0">
                <a:solidFill>
                  <a:srgbClr val="3B62AF"/>
                </a:solidFill>
                <a:latin typeface="Arial" charset="0"/>
              </a:rPr>
              <a:t>Exercise 1: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68782D-A089-4FBC-A6ED-FC1C72A18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201" y="1506263"/>
            <a:ext cx="11360800" cy="4555200"/>
          </a:xfrm>
        </p:spPr>
        <p:txBody>
          <a:bodyPr/>
          <a:lstStyle/>
          <a:p>
            <a:r>
              <a:rPr lang="en-US" b="1" dirty="0"/>
              <a:t>Consider the following input to the single-source shortest path problem, with starting vertex s and with each edge labeled with its length:</a:t>
            </a:r>
          </a:p>
          <a:p>
            <a:endParaRPr lang="en-US" b="1" dirty="0"/>
          </a:p>
          <a:p>
            <a:r>
              <a:rPr lang="en-US" b="1" dirty="0"/>
              <a:t>What are the shortest-path distances to s, v, w, and t, respectively?</a:t>
            </a:r>
          </a:p>
          <a:p>
            <a:endParaRPr lang="en-US" b="1" dirty="0"/>
          </a:p>
          <a:p>
            <a:pPr marL="749300" indent="0">
              <a:lnSpc>
                <a:spcPct val="200000"/>
              </a:lnSpc>
              <a:buNone/>
            </a:pPr>
            <a:r>
              <a:rPr lang="en-US" b="1" dirty="0"/>
              <a:t>a) 0, 1, 2, 3</a:t>
            </a:r>
          </a:p>
          <a:p>
            <a:pPr marL="749300" indent="0">
              <a:lnSpc>
                <a:spcPct val="200000"/>
              </a:lnSpc>
              <a:buNone/>
            </a:pPr>
            <a:r>
              <a:rPr lang="en-US" b="1" dirty="0"/>
              <a:t>b) 0, 1, 3, 6</a:t>
            </a:r>
          </a:p>
          <a:p>
            <a:pPr marL="749300" indent="0">
              <a:lnSpc>
                <a:spcPct val="200000"/>
              </a:lnSpc>
              <a:buNone/>
            </a:pPr>
            <a:r>
              <a:rPr lang="en-US" b="1" dirty="0"/>
              <a:t>c) 0, 1, 4, 6</a:t>
            </a:r>
          </a:p>
          <a:p>
            <a:pPr marL="749300" indent="0">
              <a:lnSpc>
                <a:spcPct val="200000"/>
              </a:lnSpc>
              <a:buNone/>
            </a:pPr>
            <a:r>
              <a:rPr lang="en-US" b="1" dirty="0"/>
              <a:t>d) 0, 1, 4, 7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49EF2-8A24-4DF4-B9C2-260682D98DF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7BA3D6-6F49-42FC-989A-4A1C1FAF6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418" y="3522861"/>
            <a:ext cx="3429000" cy="245745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46198FF-EA6B-454B-BE37-A4F25CE4AE10}"/>
              </a:ext>
            </a:extLst>
          </p:cNvPr>
          <p:cNvSpPr/>
          <p:nvPr/>
        </p:nvSpPr>
        <p:spPr>
          <a:xfrm>
            <a:off x="1982819" y="4626055"/>
            <a:ext cx="1716421" cy="5246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81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824" y="807869"/>
            <a:ext cx="10515600" cy="790744"/>
          </a:xfrm>
        </p:spPr>
        <p:txBody>
          <a:bodyPr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200" b="1" dirty="0">
                <a:solidFill>
                  <a:srgbClr val="3B62AF"/>
                </a:solidFill>
                <a:latin typeface="Arial" charset="0"/>
              </a:rPr>
              <a:t>Single-Source </a:t>
            </a:r>
            <a:r>
              <a:rPr lang="en-US" sz="3200" b="1" dirty="0">
                <a:solidFill>
                  <a:srgbClr val="0B5394"/>
                </a:solidFill>
                <a:latin typeface="Arial" charset="0"/>
              </a:rPr>
              <a:t>Shortest path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8016" y="1304837"/>
            <a:ext cx="8898164" cy="610311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What is the </a:t>
            </a:r>
            <a:r>
              <a:rPr lang="en-US" sz="2400" dirty="0">
                <a:solidFill>
                  <a:srgbClr val="CF6E6C"/>
                </a:solidFill>
              </a:rPr>
              <a:t>shortest path </a:t>
            </a:r>
            <a:r>
              <a:rPr lang="en-US" sz="2400" dirty="0"/>
              <a:t>between u and v in a weighted graph?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accent4"/>
                </a:solidFill>
              </a:rPr>
              <a:t>the </a:t>
            </a:r>
            <a:r>
              <a:rPr lang="en-US" sz="1800" b="1" dirty="0">
                <a:solidFill>
                  <a:schemeClr val="accent4"/>
                </a:solidFill>
              </a:rPr>
              <a:t>cost</a:t>
            </a:r>
            <a:r>
              <a:rPr lang="en-US" sz="1800" dirty="0">
                <a:solidFill>
                  <a:schemeClr val="accent4"/>
                </a:solidFill>
              </a:rPr>
              <a:t> of a path </a:t>
            </a:r>
            <a:r>
              <a:rPr lang="en-US" sz="1800" b="1" dirty="0">
                <a:solidFill>
                  <a:srgbClr val="FF0000"/>
                </a:solidFill>
              </a:rPr>
              <a:t>is the sum of the weights along that path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accent4"/>
                </a:solidFill>
              </a:rPr>
              <a:t>The </a:t>
            </a:r>
            <a:r>
              <a:rPr lang="en-US" sz="1800" b="1" dirty="0">
                <a:solidFill>
                  <a:schemeClr val="accent4"/>
                </a:solidFill>
              </a:rPr>
              <a:t>shortest path </a:t>
            </a:r>
            <a:r>
              <a:rPr lang="en-US" sz="1800" dirty="0">
                <a:solidFill>
                  <a:schemeClr val="accent4"/>
                </a:solidFill>
              </a:rPr>
              <a:t>is the one with the minimum cost.</a:t>
            </a:r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pPr lvl="1"/>
            <a:endParaRPr lang="en-US" sz="1800" dirty="0"/>
          </a:p>
          <a:p>
            <a:endParaRPr lang="en-US" dirty="0"/>
          </a:p>
          <a:p>
            <a:endParaRPr lang="en-US" dirty="0"/>
          </a:p>
          <a:p>
            <a:r>
              <a:rPr lang="en-US" sz="2400" dirty="0"/>
              <a:t>The </a:t>
            </a:r>
            <a:r>
              <a:rPr lang="en-US" sz="2400" b="1" dirty="0"/>
              <a:t>distance</a:t>
            </a:r>
            <a:r>
              <a:rPr lang="en-US" sz="2400" dirty="0"/>
              <a:t> d(</a:t>
            </a:r>
            <a:r>
              <a:rPr lang="en-US" sz="2400" dirty="0" err="1"/>
              <a:t>u,v</a:t>
            </a:r>
            <a:r>
              <a:rPr lang="en-US" sz="2400" dirty="0"/>
              <a:t>) between two vertices u and v is the cost of </a:t>
            </a:r>
            <a:r>
              <a:rPr lang="en-US" sz="2400" dirty="0" smtClean="0"/>
              <a:t>the shortest </a:t>
            </a:r>
            <a:r>
              <a:rPr lang="en-US" sz="2400" dirty="0"/>
              <a:t>path between u and v.</a:t>
            </a:r>
          </a:p>
          <a:p>
            <a:r>
              <a:rPr lang="en-US" sz="2400" dirty="0"/>
              <a:t>For this lecture </a:t>
            </a:r>
            <a:r>
              <a:rPr lang="en-US" sz="2400" b="1" dirty="0"/>
              <a:t>all graphs are directed</a:t>
            </a:r>
            <a:r>
              <a:rPr lang="en-US" sz="2400" dirty="0"/>
              <a:t>, but to save on notation I’m just going to draw </a:t>
            </a:r>
            <a:r>
              <a:rPr lang="en-US" sz="2400" dirty="0" smtClean="0"/>
              <a:t>undirected </a:t>
            </a:r>
            <a:r>
              <a:rPr lang="en-US" sz="2400" dirty="0"/>
              <a:t>edges.</a:t>
            </a:r>
          </a:p>
        </p:txBody>
      </p:sp>
      <p:sp>
        <p:nvSpPr>
          <p:cNvPr id="6" name="Oval 5"/>
          <p:cNvSpPr/>
          <p:nvPr/>
        </p:nvSpPr>
        <p:spPr>
          <a:xfrm>
            <a:off x="7398460" y="3795561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7" name="Oval 6"/>
          <p:cNvSpPr/>
          <p:nvPr/>
        </p:nvSpPr>
        <p:spPr>
          <a:xfrm>
            <a:off x="6150069" y="3241384"/>
            <a:ext cx="454016" cy="46492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493324" y="4227088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81751" y="3458985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645267" y="3231066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>
            <a:cxnSpLocks/>
            <a:endCxn id="9" idx="6"/>
          </p:cNvCxnSpPr>
          <p:nvPr/>
        </p:nvCxnSpPr>
        <p:spPr>
          <a:xfrm flipH="1">
            <a:off x="3003159" y="3389329"/>
            <a:ext cx="642108" cy="286534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8" idx="2"/>
          </p:cNvCxnSpPr>
          <p:nvPr/>
        </p:nvCxnSpPr>
        <p:spPr>
          <a:xfrm>
            <a:off x="3003160" y="3667008"/>
            <a:ext cx="1490165" cy="776958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7" idx="1"/>
          </p:cNvCxnSpPr>
          <p:nvPr/>
        </p:nvCxnSpPr>
        <p:spPr>
          <a:xfrm flipH="1">
            <a:off x="4104096" y="3309470"/>
            <a:ext cx="2112462" cy="82733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118456" y="2982262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/>
                </a:solidFill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3112" y="4580305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accent5"/>
                </a:solidFill>
              </a:rPr>
              <a:t>1</a:t>
            </a:r>
            <a:endParaRPr lang="en-US" sz="2800" dirty="0">
              <a:solidFill>
                <a:schemeClr val="accent5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39695" y="2853593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/>
                </a:solidFill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48727" y="3224620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/>
                </a:solidFill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21292" y="2644318"/>
            <a:ext cx="2336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CF6E6C"/>
                </a:solidFill>
              </a:rPr>
              <a:t>This path from s to t has cost 25.</a:t>
            </a:r>
          </a:p>
        </p:txBody>
      </p:sp>
      <p:cxnSp>
        <p:nvCxnSpPr>
          <p:cNvPr id="28" name="Straight Connector 27"/>
          <p:cNvCxnSpPr>
            <a:endCxn id="8" idx="6"/>
          </p:cNvCxnSpPr>
          <p:nvPr/>
        </p:nvCxnSpPr>
        <p:spPr>
          <a:xfrm flipH="1">
            <a:off x="4914732" y="4236946"/>
            <a:ext cx="429102" cy="207020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5280401" y="3969025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6179438" y="4100364"/>
            <a:ext cx="421408" cy="4337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cxnSp>
        <p:nvCxnSpPr>
          <p:cNvPr id="33" name="Straight Connector 32"/>
          <p:cNvCxnSpPr>
            <a:stCxn id="31" idx="6"/>
            <a:endCxn id="32" idx="2"/>
          </p:cNvCxnSpPr>
          <p:nvPr/>
        </p:nvCxnSpPr>
        <p:spPr>
          <a:xfrm>
            <a:off x="5701810" y="4185904"/>
            <a:ext cx="477629" cy="131339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6" idx="2"/>
            <a:endCxn id="32" idx="6"/>
          </p:cNvCxnSpPr>
          <p:nvPr/>
        </p:nvCxnSpPr>
        <p:spPr>
          <a:xfrm flipH="1">
            <a:off x="6600846" y="4012440"/>
            <a:ext cx="797614" cy="304803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7" idx="6"/>
            <a:endCxn id="6" idx="1"/>
          </p:cNvCxnSpPr>
          <p:nvPr/>
        </p:nvCxnSpPr>
        <p:spPr>
          <a:xfrm>
            <a:off x="6604086" y="3473845"/>
            <a:ext cx="856089" cy="385239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828923" y="3778489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accent5"/>
                </a:solidFill>
              </a:rPr>
              <a:t>1</a:t>
            </a:r>
            <a:endParaRPr lang="en-US" sz="2800" dirty="0">
              <a:solidFill>
                <a:schemeClr val="accent5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014573" y="4019682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accent5"/>
                </a:solidFill>
              </a:rPr>
              <a:t>1</a:t>
            </a:r>
            <a:endParaRPr lang="en-US" sz="2800" dirty="0">
              <a:solidFill>
                <a:schemeClr val="accent5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382970" y="3943727"/>
            <a:ext cx="59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/>
                </a:solidFill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819869" y="4150509"/>
            <a:ext cx="2348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CF6E6C"/>
                </a:solidFill>
              </a:rPr>
              <a:t>This path is shorter, it has cost 5.</a:t>
            </a:r>
          </a:p>
        </p:txBody>
      </p:sp>
      <p:sp>
        <p:nvSpPr>
          <p:cNvPr id="54" name="Oval 53"/>
          <p:cNvSpPr/>
          <p:nvPr/>
        </p:nvSpPr>
        <p:spPr>
          <a:xfrm>
            <a:off x="7991165" y="6276419"/>
            <a:ext cx="228344" cy="1971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8697138" y="6309177"/>
            <a:ext cx="228344" cy="1971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8219510" y="6345019"/>
            <a:ext cx="477629" cy="32758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9462658" y="6245313"/>
            <a:ext cx="228344" cy="1971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10168631" y="6278071"/>
            <a:ext cx="228344" cy="1971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</a:endParaRPr>
          </a:p>
        </p:txBody>
      </p:sp>
      <p:cxnSp>
        <p:nvCxnSpPr>
          <p:cNvPr id="60" name="Straight Connector 59"/>
          <p:cNvCxnSpPr>
            <a:stCxn id="58" idx="5"/>
            <a:endCxn id="59" idx="4"/>
          </p:cNvCxnSpPr>
          <p:nvPr/>
        </p:nvCxnSpPr>
        <p:spPr>
          <a:xfrm>
            <a:off x="9657563" y="6413601"/>
            <a:ext cx="625241" cy="61632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  <a:headEnd type="stealth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8" idx="7"/>
            <a:endCxn id="59" idx="0"/>
          </p:cNvCxnSpPr>
          <p:nvPr/>
        </p:nvCxnSpPr>
        <p:spPr>
          <a:xfrm>
            <a:off x="9657563" y="6274187"/>
            <a:ext cx="625241" cy="3884"/>
          </a:xfrm>
          <a:prstGeom prst="line">
            <a:avLst/>
          </a:prstGeom>
          <a:solidFill>
            <a:schemeClr val="accent1">
              <a:lumMod val="20000"/>
              <a:lumOff val="80000"/>
            </a:schemeClr>
          </a:solidFill>
          <a:ln w="50800">
            <a:solidFill>
              <a:schemeClr val="accent4"/>
            </a:solidFill>
            <a:tailEnd type="stealth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962268" y="6085446"/>
            <a:ext cx="47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=</a:t>
            </a:r>
          </a:p>
        </p:txBody>
      </p:sp>
      <p:cxnSp>
        <p:nvCxnSpPr>
          <p:cNvPr id="5" name="Straight Arrow Connector 4"/>
          <p:cNvCxnSpPr>
            <a:stCxn id="23" idx="1"/>
          </p:cNvCxnSpPr>
          <p:nvPr/>
        </p:nvCxnSpPr>
        <p:spPr>
          <a:xfrm flipH="1">
            <a:off x="6977016" y="3033656"/>
            <a:ext cx="344276" cy="265358"/>
          </a:xfrm>
          <a:prstGeom prst="straightConnector1">
            <a:avLst/>
          </a:prstGeom>
          <a:ln>
            <a:solidFill>
              <a:srgbClr val="CF6E6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 flipV="1">
            <a:off x="6804736" y="4511672"/>
            <a:ext cx="1015133" cy="60125"/>
          </a:xfrm>
          <a:prstGeom prst="straightConnector1">
            <a:avLst/>
          </a:prstGeom>
          <a:ln>
            <a:solidFill>
              <a:srgbClr val="CF6E6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B3776C-4855-8940-8F8A-CB937AA98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657562" y="645380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66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  <p:bldP spid="6" grpId="0" animBg="1"/>
      <p:bldP spid="6" grpId="1" animBg="1"/>
      <p:bldP spid="7" grpId="0" animBg="1"/>
      <p:bldP spid="8" grpId="0" animBg="1"/>
      <p:bldP spid="9" grpId="0" animBg="1"/>
      <p:bldP spid="11" grpId="0" animBg="1"/>
      <p:bldP spid="19" grpId="0"/>
      <p:bldP spid="20" grpId="0"/>
      <p:bldP spid="21" grpId="0"/>
      <p:bldP spid="22" grpId="0"/>
      <p:bldP spid="23" grpId="0"/>
      <p:bldP spid="31" grpId="0" animBg="1"/>
      <p:bldP spid="32" grpId="0" animBg="1"/>
      <p:bldP spid="47" grpId="0"/>
      <p:bldP spid="48" grpId="0"/>
      <p:bldP spid="49" grpId="0"/>
      <p:bldP spid="50" grpId="0"/>
      <p:bldP spid="54" grpId="0" animBg="1"/>
      <p:bldP spid="55" grpId="0" animBg="1"/>
      <p:bldP spid="58" grpId="0" animBg="1"/>
      <p:bldP spid="59" grpId="0" animBg="1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EF39F982-236D-4792-AAD6-D431955BA5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48753" y="996167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b="1" dirty="0" err="1">
                <a:solidFill>
                  <a:srgbClr val="0B5394"/>
                </a:solidFill>
                <a:latin typeface="Arial" charset="0"/>
              </a:rPr>
              <a:t>Edsger</a:t>
            </a:r>
            <a:r>
              <a:rPr lang="en-US" sz="3600" b="1" dirty="0">
                <a:solidFill>
                  <a:srgbClr val="0B5394"/>
                </a:solidFill>
                <a:latin typeface="Arial" charset="0"/>
              </a:rPr>
              <a:t> </a:t>
            </a:r>
            <a:r>
              <a:rPr lang="en-US" sz="3600" b="1" dirty="0" err="1">
                <a:solidFill>
                  <a:srgbClr val="0B5394"/>
                </a:solidFill>
                <a:latin typeface="Arial" charset="0"/>
              </a:rPr>
              <a:t>Wybe</a:t>
            </a:r>
            <a:r>
              <a:rPr lang="en-US" sz="3600" b="1" dirty="0">
                <a:solidFill>
                  <a:srgbClr val="0B5394"/>
                </a:solidFill>
                <a:latin typeface="Arial" charset="0"/>
              </a:rPr>
              <a:t> Dijkstra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C61F9AE9-806A-49C2-AECF-9B7998D33B89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1440872" y="1781117"/>
            <a:ext cx="6428509" cy="4940618"/>
          </a:xfrm>
        </p:spPr>
        <p:txBody>
          <a:bodyPr spcFirstLastPara="1" vert="horz" wrap="square" lIns="0" tIns="0" rIns="0" bIns="0" rtlCol="0" anchor="t" anchorCtr="0">
            <a:normAutofit fontScale="85000" lnSpcReduction="10000"/>
          </a:bodyPr>
          <a:lstStyle/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- May 11, 1930 – August 6, 2002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- Received the 1972 A. M. Turing Award, widely considered the most prestigious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</a:rPr>
              <a:t>award in computer science</a:t>
            </a: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.  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dirty="0" smtClean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- The Schlumberger Centennial Chair of Computer Sciences at </a:t>
            </a:r>
            <a:r>
              <a:rPr lang="en-US" altLang="en-US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The University of Texas at Austin from 1984 until 2000</a:t>
            </a:r>
            <a:endParaRPr lang="en-US" altLang="en-US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- Made a strong case against use of the GOTO statement in programming languages and helped lead to its deprecation.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444444"/>
                </a:solidFill>
                <a:latin typeface="Arial" panose="020B0604020202020204" pitchFamily="34" charset="0"/>
              </a:rPr>
              <a:t>- Known for his many essays on programming.</a:t>
            </a:r>
            <a:endParaRPr lang="en-US" altLang="en-US" dirty="0" smtClean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dirty="0" smtClean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dirty="0" smtClean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dirty="0">
              <a:solidFill>
                <a:srgbClr val="444444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3A177E-CFD9-42A4-95E3-344AD41EF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901" y="2201208"/>
            <a:ext cx="2573178" cy="3430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27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E3260EA6-9611-4FEE-B5B2-395268B41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0698" y="974867"/>
            <a:ext cx="11360800" cy="7636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b="1" dirty="0">
                <a:solidFill>
                  <a:srgbClr val="3B62AF"/>
                </a:solidFill>
                <a:latin typeface="Arial" charset="0"/>
              </a:rPr>
              <a:t>Dijkstra's algorithm 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36468602-8E88-457C-ABFC-A98CB41AD1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87490" y="1536633"/>
            <a:ext cx="10388909" cy="4555200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b="1" u="sng" dirty="0">
                <a:solidFill>
                  <a:srgbClr val="444444"/>
                </a:solidFill>
                <a:latin typeface="Arial" panose="020B0604020202020204" pitchFamily="34" charset="0"/>
              </a:rPr>
              <a:t>Dijkstra's algorithm</a:t>
            </a:r>
            <a:r>
              <a:rPr lang="en-US" altLang="en-US" sz="2400" b="1" dirty="0">
                <a:solidFill>
                  <a:srgbClr val="444444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-</a:t>
            </a:r>
            <a:r>
              <a:rPr lang="en-US" altLang="en-US" sz="2400" b="1" dirty="0">
                <a:solidFill>
                  <a:srgbClr val="444444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is a solution to the single-source shortest path problem in graph theory. </a:t>
            </a:r>
            <a:endParaRPr lang="en-US" altLang="en-US" sz="2400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endParaRPr lang="en-US" altLang="en-US" sz="2400" dirty="0"/>
          </a:p>
          <a:p>
            <a:pPr marL="285750" indent="-285750">
              <a:lnSpc>
                <a:spcPct val="95000"/>
              </a:lnSpc>
              <a:spcBef>
                <a:spcPct val="0"/>
              </a:spcBef>
            </a:pP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Works on both </a:t>
            </a:r>
            <a:r>
              <a:rPr lang="en-US" altLang="en-US" sz="2400" b="1" dirty="0">
                <a:solidFill>
                  <a:srgbClr val="444444"/>
                </a:solidFill>
                <a:latin typeface="Arial" panose="020B0604020202020204" pitchFamily="34" charset="0"/>
              </a:rPr>
              <a:t>directed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and </a:t>
            </a:r>
            <a:r>
              <a:rPr lang="en-US" altLang="en-US" sz="2400" b="1" dirty="0">
                <a:solidFill>
                  <a:srgbClr val="444444"/>
                </a:solidFill>
                <a:latin typeface="Arial" panose="020B0604020202020204" pitchFamily="34" charset="0"/>
              </a:rPr>
              <a:t>undirected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graphs. </a:t>
            </a:r>
            <a:r>
              <a:rPr lang="en-US" altLang="en-US" sz="2400" dirty="0" smtClean="0">
                <a:solidFill>
                  <a:srgbClr val="444444"/>
                </a:solidFill>
                <a:latin typeface="Arial" panose="020B0604020202020204" pitchFamily="34" charset="0"/>
              </a:rPr>
              <a:t>However,</a:t>
            </a:r>
          </a:p>
          <a:p>
            <a:pPr marL="285750" indent="-285750">
              <a:lnSpc>
                <a:spcPct val="95000"/>
              </a:lnSpc>
              <a:spcBef>
                <a:spcPct val="0"/>
              </a:spcBef>
            </a:pPr>
            <a:endParaRPr lang="en-US" altLang="en-US" sz="2400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285750" indent="-285750">
              <a:lnSpc>
                <a:spcPct val="95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rgbClr val="444444"/>
                </a:solidFill>
                <a:latin typeface="Arial" panose="020B0604020202020204" pitchFamily="34" charset="0"/>
              </a:rPr>
              <a:t>All 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edges must have </a:t>
            </a:r>
            <a:r>
              <a:rPr lang="en-US" altLang="en-US" sz="2400" b="1" dirty="0">
                <a:solidFill>
                  <a:srgbClr val="444444"/>
                </a:solidFill>
                <a:latin typeface="Arial" panose="020B0604020202020204" pitchFamily="34" charset="0"/>
              </a:rPr>
              <a:t>nonnegative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weights.</a:t>
            </a: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sz="2400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dirty="0">
                <a:solidFill>
                  <a:srgbClr val="990000"/>
                </a:solidFill>
                <a:latin typeface="Arial" panose="020B0604020202020204" pitchFamily="34" charset="0"/>
              </a:rPr>
              <a:t>Approach: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Greedy</a:t>
            </a: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sz="2400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dirty="0">
                <a:solidFill>
                  <a:srgbClr val="990000"/>
                </a:solidFill>
                <a:latin typeface="Arial" panose="020B0604020202020204" pitchFamily="34" charset="0"/>
              </a:rPr>
              <a:t>Input: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Weighted graph G={E,V} and source vertex </a:t>
            </a:r>
            <a:r>
              <a:rPr lang="en-US" altLang="en-US" sz="2400" i="1" dirty="0" smtClean="0">
                <a:solidFill>
                  <a:srgbClr val="444444"/>
                </a:solidFill>
                <a:latin typeface="Arial" panose="020B0604020202020204" pitchFamily="34" charset="0"/>
              </a:rPr>
              <a:t>v </a:t>
            </a:r>
            <a:r>
              <a:rPr lang="en-US" altLang="en-US" sz="2400" dirty="0" smtClean="0">
                <a:latin typeface="Constantia" panose="02030602050306030303" pitchFamily="18" charset="0"/>
              </a:rPr>
              <a:t>∈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V, such that all edge weights are nonnegative</a:t>
            </a:r>
            <a:endParaRPr lang="en-US" altLang="en-US" sz="2400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endParaRPr lang="en-US" altLang="en-US" sz="2400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sz="2400" dirty="0">
                <a:solidFill>
                  <a:srgbClr val="990000"/>
                </a:solidFill>
                <a:latin typeface="Arial" panose="020B0604020202020204" pitchFamily="34" charset="0"/>
              </a:rPr>
              <a:t>Output: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 Lengths of shortest paths (or the shortest paths themselves) from a given source vertex</a:t>
            </a:r>
            <a:r>
              <a:rPr lang="en-US" altLang="en-US" sz="2400" i="1" dirty="0">
                <a:solidFill>
                  <a:srgbClr val="444444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i="1" dirty="0" smtClean="0">
                <a:solidFill>
                  <a:srgbClr val="444444"/>
                </a:solidFill>
                <a:latin typeface="Arial" panose="020B0604020202020204" pitchFamily="34" charset="0"/>
              </a:rPr>
              <a:t>v </a:t>
            </a:r>
            <a:r>
              <a:rPr lang="en-US" altLang="en-US" sz="2400" dirty="0" smtClean="0">
                <a:latin typeface="Constantia" panose="02030602050306030303" pitchFamily="18" charset="0"/>
              </a:rPr>
              <a:t>∈</a:t>
            </a:r>
            <a:r>
              <a:rPr lang="en-US" altLang="en-US" sz="2400" dirty="0">
                <a:solidFill>
                  <a:srgbClr val="444444"/>
                </a:solidFill>
                <a:latin typeface="Arial" panose="020B0604020202020204" pitchFamily="34" charset="0"/>
              </a:rPr>
              <a:t>V  to all other vertices</a:t>
            </a:r>
            <a:endParaRPr lang="en-US" altLang="en-US" sz="2400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sz="2400" b="1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endParaRPr lang="en-US" altLang="en-US" sz="2400" b="1" u="sng" dirty="0">
              <a:solidFill>
                <a:srgbClr val="444444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1"/>
          <p:cNvSpPr txBox="1">
            <a:spLocks noGrp="1"/>
          </p:cNvSpPr>
          <p:nvPr>
            <p:ph type="sldNum" idx="12"/>
          </p:nvPr>
        </p:nvSpPr>
        <p:spPr>
          <a:xfrm>
            <a:off x="9996458" y="5742141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14</a:t>
            </a:fld>
            <a:endParaRPr/>
          </a:p>
        </p:txBody>
      </p:sp>
      <p:sp>
        <p:nvSpPr>
          <p:cNvPr id="405" name="Google Shape;405;p41"/>
          <p:cNvSpPr txBox="1"/>
          <p:nvPr/>
        </p:nvSpPr>
        <p:spPr>
          <a:xfrm>
            <a:off x="450245" y="905536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>
                <a:solidFill>
                  <a:srgbClr val="3B62AF"/>
                </a:solidFill>
                <a:latin typeface="Arial" charset="0"/>
              </a:rPr>
              <a:t>Dijkstra's algorithm - Idea</a:t>
            </a:r>
            <a:endParaRPr sz="3600" dirty="0">
              <a:solidFill>
                <a:srgbClr val="0097A7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06" name="Google Shape;406;p41"/>
          <p:cNvSpPr/>
          <p:nvPr/>
        </p:nvSpPr>
        <p:spPr>
          <a:xfrm>
            <a:off x="2374977" y="1708726"/>
            <a:ext cx="6902400" cy="109568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Source node is </a:t>
            </a:r>
            <a:r>
              <a:rPr lang="en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s</a:t>
            </a:r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. </a:t>
            </a:r>
            <a:b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For each node </a:t>
            </a:r>
            <a:r>
              <a:rPr lang="en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, store an </a:t>
            </a:r>
            <a:r>
              <a:rPr lang="en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over-estimate</a:t>
            </a:r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of d(s, v). </a:t>
            </a:r>
            <a:endParaRPr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These over-estimates start off as </a:t>
            </a:r>
            <a:r>
              <a:rPr lang="en" sz="23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r>
              <a:rPr lang="en" sz="16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, </a:t>
            </a:r>
            <a:r>
              <a:rPr lang="en" sz="160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ssistant"/>
                <a:ea typeface="Assistant"/>
                <a:cs typeface="Assistant"/>
                <a:sym typeface="Assistant"/>
              </a:rPr>
              <a:t>and we’ll iteratively work to make these over-estimates tighter and tighter</a:t>
            </a:r>
            <a:r>
              <a:rPr lang="en" sz="16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, </a:t>
            </a:r>
            <a:r>
              <a:rPr lang="en" sz="1600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ssistant"/>
                <a:ea typeface="Assistant"/>
                <a:cs typeface="Assistant"/>
                <a:sym typeface="Assistant"/>
              </a:rPr>
              <a:t>until they reach the true distance</a:t>
            </a:r>
            <a:r>
              <a:rPr lang="en" sz="16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 b="1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7" name="Google Shape;407;p41"/>
          <p:cNvSpPr/>
          <p:nvPr/>
        </p:nvSpPr>
        <p:spPr>
          <a:xfrm>
            <a:off x="1708650" y="4347066"/>
            <a:ext cx="8774700" cy="623700"/>
          </a:xfrm>
          <a:prstGeom prst="roundRect">
            <a:avLst>
              <a:gd name="adj" fmla="val 3045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Aft>
                <a:spcPts val="1000"/>
              </a:spcAft>
            </a:pPr>
            <a:r>
              <a:rPr lang="en" sz="1600" dirty="0">
                <a:latin typeface="Assistant"/>
                <a:ea typeface="Assistant"/>
                <a:cs typeface="Assistant"/>
                <a:sym typeface="Assistant"/>
              </a:rPr>
              <a:t>For demonstration purposes, we’ll use three colors again to keep track of the state of each node: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8" name="Google Shape;408;p41"/>
          <p:cNvSpPr/>
          <p:nvPr/>
        </p:nvSpPr>
        <p:spPr>
          <a:xfrm>
            <a:off x="5113800" y="5094435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09" name="Google Shape;409;p41"/>
          <p:cNvSpPr txBox="1"/>
          <p:nvPr/>
        </p:nvSpPr>
        <p:spPr>
          <a:xfrm>
            <a:off x="5652300" y="5074486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0" name="Google Shape;410;p41"/>
          <p:cNvSpPr/>
          <p:nvPr/>
        </p:nvSpPr>
        <p:spPr>
          <a:xfrm>
            <a:off x="5113800" y="5716160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11" name="Google Shape;411;p41"/>
          <p:cNvSpPr/>
          <p:nvPr/>
        </p:nvSpPr>
        <p:spPr>
          <a:xfrm>
            <a:off x="5113800" y="6310177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12" name="Google Shape;412;p41"/>
          <p:cNvSpPr txBox="1"/>
          <p:nvPr/>
        </p:nvSpPr>
        <p:spPr>
          <a:xfrm>
            <a:off x="5652300" y="5696211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3" name="Google Shape;413;p41"/>
          <p:cNvSpPr txBox="1"/>
          <p:nvPr/>
        </p:nvSpPr>
        <p:spPr>
          <a:xfrm>
            <a:off x="5652300" y="6290228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" name="Content Placeholder 7">
            <a:extLst>
              <a:ext uri="{FF2B5EF4-FFF2-40B4-BE49-F238E27FC236}">
                <a16:creationId xmlns:a16="http://schemas.microsoft.com/office/drawing/2014/main" id="{7A8E9DBA-B925-4755-BB56-71C852C995BF}"/>
              </a:ext>
            </a:extLst>
          </p:cNvPr>
          <p:cNvSpPr txBox="1">
            <a:spLocks/>
          </p:cNvSpPr>
          <p:nvPr/>
        </p:nvSpPr>
        <p:spPr>
          <a:xfrm>
            <a:off x="1895707" y="2857567"/>
            <a:ext cx="8520600" cy="1020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ssistant Light"/>
              <a:buChar char="●"/>
              <a:defRPr sz="2000" b="0" i="0" u="none" strike="noStrike" cap="none" baseline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1pPr>
            <a:lvl2pPr marL="914400" marR="0" lvl="1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2pPr>
            <a:lvl3pPr marL="1371600" marR="0" lvl="2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3pPr>
            <a:lvl4pPr marL="1828800" marR="0" lvl="3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4pPr>
            <a:lvl5pPr marL="2286000" marR="0" lvl="4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5pPr>
            <a:lvl6pPr marL="2743200" marR="0" lvl="5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6pPr>
            <a:lvl7pPr marL="3200400" marR="0" lvl="6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7pPr>
            <a:lvl8pPr marL="3657600" marR="0" lvl="7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8pPr>
            <a:lvl9pPr marL="4114800" marR="0" lvl="8" indent="-3302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 b="0" i="0" u="none" strike="noStrike" cap="none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9pPr>
          </a:lstStyle>
          <a:p>
            <a:r>
              <a:rPr lang="en-US" sz="1800" dirty="0"/>
              <a:t>Each iteration of its main loop processes one new vertex. </a:t>
            </a:r>
          </a:p>
          <a:p>
            <a:r>
              <a:rPr lang="en-US" sz="1800" dirty="0">
                <a:solidFill>
                  <a:srgbClr val="FF0000"/>
                </a:solidFill>
              </a:rPr>
              <a:t>The algorithm’s sophistication </a:t>
            </a:r>
            <a:r>
              <a:rPr lang="en-US" sz="1800" dirty="0"/>
              <a:t>lies in its clever rule </a:t>
            </a:r>
            <a:r>
              <a:rPr lang="en-US" sz="1800" dirty="0">
                <a:solidFill>
                  <a:srgbClr val="FF0000"/>
                </a:solidFill>
              </a:rPr>
              <a:t>for selecting which vertex to process next</a:t>
            </a:r>
            <a:r>
              <a:rPr lang="en-US" sz="1800" dirty="0"/>
              <a:t>: the </a:t>
            </a:r>
            <a:r>
              <a:rPr lang="en-US" sz="1800" b="1" dirty="0"/>
              <a:t>not-yet-processed vertex that appears to be closest to the starting vertex.</a:t>
            </a:r>
            <a:r>
              <a:rPr lang="en-US" sz="1800" dirty="0"/>
              <a:t>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06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2"/>
          <p:cNvSpPr txBox="1">
            <a:spLocks noGrp="1"/>
          </p:cNvSpPr>
          <p:nvPr>
            <p:ph type="title" idx="4294967295"/>
          </p:nvPr>
        </p:nvSpPr>
        <p:spPr>
          <a:xfrm>
            <a:off x="1741795" y="99499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419" name="Google Shape;419;p42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15</a:t>
            </a:fld>
            <a:endParaRPr/>
          </a:p>
        </p:txBody>
      </p:sp>
      <p:sp>
        <p:nvSpPr>
          <p:cNvPr id="420" name="Google Shape;420;p42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 dirty="0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1" name="Google Shape;421;p42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2" name="Google Shape;422;p42"/>
          <p:cNvSpPr/>
          <p:nvPr/>
        </p:nvSpPr>
        <p:spPr>
          <a:xfrm>
            <a:off x="5621552" y="2762700"/>
            <a:ext cx="884798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3" name="Google Shape;423;p42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4" name="Google Shape;424;p42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5" name="Google Shape;425;p42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6853900" y="3911725"/>
            <a:ext cx="975366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7" name="Google Shape;427;p42"/>
          <p:cNvCxnSpPr>
            <a:stCxn id="420" idx="3"/>
            <a:endCxn id="425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28" name="Google Shape;428;p42"/>
          <p:cNvCxnSpPr>
            <a:stCxn id="425" idx="6"/>
            <a:endCxn id="424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29" name="Google Shape;429;p42"/>
          <p:cNvCxnSpPr>
            <a:stCxn id="424" idx="7"/>
            <a:endCxn id="423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0" name="Google Shape;430;p42"/>
          <p:cNvSpPr/>
          <p:nvPr/>
        </p:nvSpPr>
        <p:spPr>
          <a:xfrm>
            <a:off x="3466001" y="3762388"/>
            <a:ext cx="890375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31" name="Google Shape;431;p42"/>
          <p:cNvCxnSpPr>
            <a:stCxn id="420" idx="5"/>
            <a:endCxn id="430" idx="1"/>
          </p:cNvCxnSpPr>
          <p:nvPr/>
        </p:nvCxnSpPr>
        <p:spPr>
          <a:xfrm>
            <a:off x="3375994" y="3390050"/>
            <a:ext cx="220398" cy="479976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2" name="Google Shape;432;p42"/>
          <p:cNvCxnSpPr>
            <a:stCxn id="430" idx="6"/>
            <a:endCxn id="423" idx="2"/>
          </p:cNvCxnSpPr>
          <p:nvPr/>
        </p:nvCxnSpPr>
        <p:spPr>
          <a:xfrm>
            <a:off x="4356375" y="4129889"/>
            <a:ext cx="764000" cy="1493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3" name="Google Shape;433;p42"/>
          <p:cNvCxnSpPr>
            <a:stCxn id="420" idx="7"/>
            <a:endCxn id="421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4" name="Google Shape;434;p42"/>
          <p:cNvCxnSpPr>
            <a:stCxn id="421" idx="6"/>
            <a:endCxn id="422" idx="1"/>
          </p:cNvCxnSpPr>
          <p:nvPr/>
        </p:nvCxnSpPr>
        <p:spPr>
          <a:xfrm>
            <a:off x="4942278" y="2402814"/>
            <a:ext cx="808850" cy="4675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5" name="Google Shape;435;p42"/>
          <p:cNvCxnSpPr>
            <a:stCxn id="423" idx="6"/>
            <a:endCxn id="426" idx="2"/>
          </p:cNvCxnSpPr>
          <p:nvPr/>
        </p:nvCxnSpPr>
        <p:spPr>
          <a:xfrm>
            <a:off x="5894076" y="4279213"/>
            <a:ext cx="959825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6" name="Google Shape;436;p42"/>
          <p:cNvCxnSpPr>
            <a:stCxn id="422" idx="5"/>
            <a:endCxn id="426" idx="1"/>
          </p:cNvCxnSpPr>
          <p:nvPr/>
        </p:nvCxnSpPr>
        <p:spPr>
          <a:xfrm>
            <a:off x="6376775" y="3390063"/>
            <a:ext cx="619965" cy="629301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7" name="Google Shape;437;p42"/>
          <p:cNvCxnSpPr>
            <a:stCxn id="422" idx="2"/>
            <a:endCxn id="420" idx="6"/>
          </p:cNvCxnSpPr>
          <p:nvPr/>
        </p:nvCxnSpPr>
        <p:spPr>
          <a:xfrm flipH="1" flipV="1">
            <a:off x="3489300" y="3130188"/>
            <a:ext cx="2132252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8" name="Google Shape;438;p42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39" name="Google Shape;439;p42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0" name="Google Shape;440;p42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1" name="Google Shape;441;p42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2" name="Google Shape;442;p42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3" name="Google Shape;443;p42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4" name="Google Shape;444;p42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5" name="Google Shape;445;p42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6" name="Google Shape;446;p42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7" name="Google Shape;447;p42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8" name="Google Shape;448;p42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49" name="Google Shape;449;p42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50" name="Google Shape;450;p42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51" name="Google Shape;451;p42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52" name="Google Shape;452;p42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53" name="Google Shape;453;p42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54" name="Google Shape;454;p42"/>
          <p:cNvSpPr txBox="1"/>
          <p:nvPr/>
        </p:nvSpPr>
        <p:spPr>
          <a:xfrm>
            <a:off x="1835700" y="1995550"/>
            <a:ext cx="1540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2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Suppose our single source node is Gates.</a:t>
            </a:r>
            <a:endParaRPr sz="12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66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3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16</a:t>
            </a:fld>
            <a:endParaRPr/>
          </a:p>
        </p:txBody>
      </p:sp>
      <p:sp>
        <p:nvSpPr>
          <p:cNvPr id="461" name="Google Shape;461;p43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2" name="Google Shape;462;p43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3" name="Google Shape;463;p43"/>
          <p:cNvSpPr/>
          <p:nvPr/>
        </p:nvSpPr>
        <p:spPr>
          <a:xfrm>
            <a:off x="5621552" y="2762700"/>
            <a:ext cx="884798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4" name="Google Shape;464;p43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5" name="Google Shape;465;p43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6" name="Google Shape;466;p43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7" name="Google Shape;467;p43"/>
          <p:cNvSpPr/>
          <p:nvPr/>
        </p:nvSpPr>
        <p:spPr>
          <a:xfrm>
            <a:off x="6853900" y="3911725"/>
            <a:ext cx="941113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68" name="Google Shape;468;p43"/>
          <p:cNvCxnSpPr>
            <a:stCxn id="461" idx="3"/>
            <a:endCxn id="466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69" name="Google Shape;469;p43"/>
          <p:cNvCxnSpPr>
            <a:stCxn id="466" idx="6"/>
            <a:endCxn id="465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0" name="Google Shape;470;p43"/>
          <p:cNvCxnSpPr>
            <a:stCxn id="465" idx="7"/>
            <a:endCxn id="464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1" name="Google Shape;471;p43"/>
          <p:cNvSpPr/>
          <p:nvPr/>
        </p:nvSpPr>
        <p:spPr>
          <a:xfrm>
            <a:off x="3489301" y="3762388"/>
            <a:ext cx="867075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72" name="Google Shape;472;p43"/>
          <p:cNvCxnSpPr>
            <a:stCxn id="461" idx="5"/>
            <a:endCxn id="471" idx="1"/>
          </p:cNvCxnSpPr>
          <p:nvPr/>
        </p:nvCxnSpPr>
        <p:spPr>
          <a:xfrm>
            <a:off x="3375994" y="3390050"/>
            <a:ext cx="240286" cy="479976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3" name="Google Shape;473;p43"/>
          <p:cNvCxnSpPr>
            <a:stCxn id="471" idx="6"/>
            <a:endCxn id="464" idx="2"/>
          </p:cNvCxnSpPr>
          <p:nvPr/>
        </p:nvCxnSpPr>
        <p:spPr>
          <a:xfrm>
            <a:off x="4356375" y="4129889"/>
            <a:ext cx="764000" cy="1493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4" name="Google Shape;474;p43"/>
          <p:cNvCxnSpPr>
            <a:stCxn id="461" idx="7"/>
            <a:endCxn id="462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5" name="Google Shape;475;p43"/>
          <p:cNvCxnSpPr>
            <a:stCxn id="462" idx="6"/>
            <a:endCxn id="463" idx="1"/>
          </p:cNvCxnSpPr>
          <p:nvPr/>
        </p:nvCxnSpPr>
        <p:spPr>
          <a:xfrm>
            <a:off x="4942278" y="2402814"/>
            <a:ext cx="808850" cy="4675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6" name="Google Shape;476;p43"/>
          <p:cNvCxnSpPr>
            <a:stCxn id="464" idx="6"/>
            <a:endCxn id="467" idx="2"/>
          </p:cNvCxnSpPr>
          <p:nvPr/>
        </p:nvCxnSpPr>
        <p:spPr>
          <a:xfrm>
            <a:off x="5894075" y="4279213"/>
            <a:ext cx="959824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7" name="Google Shape;477;p43"/>
          <p:cNvCxnSpPr>
            <a:stCxn id="463" idx="5"/>
            <a:endCxn id="467" idx="1"/>
          </p:cNvCxnSpPr>
          <p:nvPr/>
        </p:nvCxnSpPr>
        <p:spPr>
          <a:xfrm>
            <a:off x="6376774" y="3390063"/>
            <a:ext cx="614948" cy="629301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78" name="Google Shape;478;p43"/>
          <p:cNvCxnSpPr>
            <a:stCxn id="463" idx="2"/>
            <a:endCxn id="461" idx="6"/>
          </p:cNvCxnSpPr>
          <p:nvPr/>
        </p:nvCxnSpPr>
        <p:spPr>
          <a:xfrm flipH="1" flipV="1">
            <a:off x="3489300" y="3130188"/>
            <a:ext cx="2132252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9" name="Google Shape;479;p43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0" name="Google Shape;480;p43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1" name="Google Shape;481;p43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2" name="Google Shape;482;p43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3" name="Google Shape;483;p43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4" name="Google Shape;484;p43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5" name="Google Shape;485;p43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6" name="Google Shape;486;p43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7" name="Google Shape;487;p43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8" name="Google Shape;488;p43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9" name="Google Shape;489;p43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90" name="Google Shape;490;p43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1" name="Google Shape;491;p43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92" name="Google Shape;492;p43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493" name="Google Shape;493;p43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4" name="Google Shape;494;p43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5" name="Google Shape;495;p43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496" name="Google Shape;496;p43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497" name="Google Shape;497;p43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498" name="Google Shape;498;p43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499" name="Google Shape;499;p43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00" name="Google Shape;500;p43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01" name="Google Shape;501;p43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02" name="Google Shape;502;p43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03" name="Google Shape;503;p43"/>
          <p:cNvSpPr txBox="1"/>
          <p:nvPr/>
        </p:nvSpPr>
        <p:spPr>
          <a:xfrm>
            <a:off x="6795275" y="4769405"/>
            <a:ext cx="3152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 initialize all our overestimates: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 =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22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2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for all vertices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22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4" name="Google Shape;504;p43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5" name="Google Shape;505;p43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6" name="Google Shape;506;p43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7" name="Google Shape;507;p43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8" name="Google Shape;508;p43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09" name="Google Shape;509;p43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10" name="Google Shape;510;p43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Google Shape;418;p42">
            <a:extLst>
              <a:ext uri="{FF2B5EF4-FFF2-40B4-BE49-F238E27FC236}">
                <a16:creationId xmlns:a16="http://schemas.microsoft.com/office/drawing/2014/main" id="{6607264E-3D38-439D-9AE9-10802DD57289}"/>
              </a:ext>
            </a:extLst>
          </p:cNvPr>
          <p:cNvSpPr txBox="1">
            <a:spLocks/>
          </p:cNvSpPr>
          <p:nvPr/>
        </p:nvSpPr>
        <p:spPr>
          <a:xfrm>
            <a:off x="1447700" y="106000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60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4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/>
          </a:p>
        </p:txBody>
      </p:sp>
      <p:sp>
        <p:nvSpPr>
          <p:cNvPr id="517" name="Google Shape;517;p44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18" name="Google Shape;518;p44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19" name="Google Shape;519;p44"/>
          <p:cNvSpPr/>
          <p:nvPr/>
        </p:nvSpPr>
        <p:spPr>
          <a:xfrm>
            <a:off x="5621552" y="2762700"/>
            <a:ext cx="884798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20" name="Google Shape;520;p44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21" name="Google Shape;521;p44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22" name="Google Shape;522;p44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23" name="Google Shape;523;p44"/>
          <p:cNvSpPr/>
          <p:nvPr/>
        </p:nvSpPr>
        <p:spPr>
          <a:xfrm>
            <a:off x="6853900" y="3911725"/>
            <a:ext cx="941113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24" name="Google Shape;524;p44"/>
          <p:cNvCxnSpPr>
            <a:stCxn id="517" idx="3"/>
            <a:endCxn id="522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5" name="Google Shape;525;p44"/>
          <p:cNvCxnSpPr>
            <a:stCxn id="522" idx="6"/>
            <a:endCxn id="521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6" name="Google Shape;526;p44"/>
          <p:cNvCxnSpPr>
            <a:stCxn id="521" idx="7"/>
            <a:endCxn id="520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7" name="Google Shape;527;p44"/>
          <p:cNvSpPr/>
          <p:nvPr/>
        </p:nvSpPr>
        <p:spPr>
          <a:xfrm>
            <a:off x="3466001" y="3762388"/>
            <a:ext cx="890375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28" name="Google Shape;528;p44"/>
          <p:cNvCxnSpPr>
            <a:stCxn id="517" idx="5"/>
            <a:endCxn id="527" idx="1"/>
          </p:cNvCxnSpPr>
          <p:nvPr/>
        </p:nvCxnSpPr>
        <p:spPr>
          <a:xfrm>
            <a:off x="3375994" y="3390050"/>
            <a:ext cx="220398" cy="479976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9" name="Google Shape;529;p44"/>
          <p:cNvCxnSpPr>
            <a:stCxn id="527" idx="6"/>
            <a:endCxn id="520" idx="2"/>
          </p:cNvCxnSpPr>
          <p:nvPr/>
        </p:nvCxnSpPr>
        <p:spPr>
          <a:xfrm>
            <a:off x="4356375" y="4129889"/>
            <a:ext cx="764000" cy="1493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0" name="Google Shape;530;p44"/>
          <p:cNvCxnSpPr>
            <a:stCxn id="517" idx="7"/>
            <a:endCxn id="518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1" name="Google Shape;531;p44"/>
          <p:cNvCxnSpPr>
            <a:stCxn id="518" idx="6"/>
            <a:endCxn id="519" idx="1"/>
          </p:cNvCxnSpPr>
          <p:nvPr/>
        </p:nvCxnSpPr>
        <p:spPr>
          <a:xfrm>
            <a:off x="4942278" y="2402814"/>
            <a:ext cx="808850" cy="467525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2" name="Google Shape;532;p44"/>
          <p:cNvCxnSpPr>
            <a:stCxn id="520" idx="6"/>
            <a:endCxn id="523" idx="2"/>
          </p:cNvCxnSpPr>
          <p:nvPr/>
        </p:nvCxnSpPr>
        <p:spPr>
          <a:xfrm>
            <a:off x="5894075" y="4279213"/>
            <a:ext cx="959824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3" name="Google Shape;533;p44"/>
          <p:cNvCxnSpPr>
            <a:stCxn id="519" idx="5"/>
            <a:endCxn id="523" idx="1"/>
          </p:cNvCxnSpPr>
          <p:nvPr/>
        </p:nvCxnSpPr>
        <p:spPr>
          <a:xfrm>
            <a:off x="6376774" y="3390063"/>
            <a:ext cx="614948" cy="629301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4" name="Google Shape;534;p44"/>
          <p:cNvCxnSpPr>
            <a:stCxn id="519" idx="2"/>
            <a:endCxn id="517" idx="6"/>
          </p:cNvCxnSpPr>
          <p:nvPr/>
        </p:nvCxnSpPr>
        <p:spPr>
          <a:xfrm flipH="1" flipV="1">
            <a:off x="3489300" y="3130188"/>
            <a:ext cx="2132252" cy="12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35" name="Google Shape;535;p44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36" name="Google Shape;536;p44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37" name="Google Shape;537;p44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38" name="Google Shape;538;p44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39" name="Google Shape;539;p44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0" name="Google Shape;540;p44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1" name="Google Shape;541;p44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2" name="Google Shape;542;p44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3" name="Google Shape;543;p44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4" name="Google Shape;544;p44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5" name="Google Shape;545;p44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46" name="Google Shape;546;p44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7" name="Google Shape;547;p44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48" name="Google Shape;548;p44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49" name="Google Shape;549;p44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50" name="Google Shape;550;p44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51" name="Google Shape;551;p44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2" name="Google Shape;552;p44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3" name="Google Shape;553;p44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4" name="Google Shape;554;p44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5" name="Google Shape;555;p44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6" name="Google Shape;556;p44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7" name="Google Shape;557;p44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</a:rPr>
              <a:t>0</a:t>
            </a:r>
            <a:endParaRPr sz="2300" b="1">
              <a:solidFill>
                <a:srgbClr val="FFFFFF"/>
              </a:solidFill>
            </a:endParaRPr>
          </a:p>
        </p:txBody>
      </p:sp>
      <p:sp>
        <p:nvSpPr>
          <p:cNvPr id="558" name="Google Shape;558;p44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559" name="Google Shape;559;p44"/>
          <p:cNvSpPr txBox="1"/>
          <p:nvPr/>
        </p:nvSpPr>
        <p:spPr>
          <a:xfrm>
            <a:off x="6795275" y="4835151"/>
            <a:ext cx="31521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Since Gates is our source, first set 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d[Gates]  = 0</a:t>
            </a:r>
            <a:endParaRPr sz="22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0" name="Google Shape;560;p44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1" name="Google Shape;561;p44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2" name="Google Shape;562;p44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3" name="Google Shape;563;p44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4" name="Google Shape;564;p44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5" name="Google Shape;565;p44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6" name="Google Shape;566;p44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Google Shape;418;p42">
            <a:extLst>
              <a:ext uri="{FF2B5EF4-FFF2-40B4-BE49-F238E27FC236}">
                <a16:creationId xmlns:a16="http://schemas.microsoft.com/office/drawing/2014/main" id="{5D076D62-334B-45BF-9263-2BD1DFCD7041}"/>
              </a:ext>
            </a:extLst>
          </p:cNvPr>
          <p:cNvSpPr txBox="1">
            <a:spLocks/>
          </p:cNvSpPr>
          <p:nvPr/>
        </p:nvSpPr>
        <p:spPr>
          <a:xfrm>
            <a:off x="1750208" y="97739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74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45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18</a:t>
            </a:fld>
            <a:endParaRPr/>
          </a:p>
        </p:txBody>
      </p:sp>
      <p:sp>
        <p:nvSpPr>
          <p:cNvPr id="573" name="Google Shape;573;p45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4" name="Google Shape;574;p45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5" name="Google Shape;575;p45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6" name="Google Shape;576;p45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7" name="Google Shape;577;p45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8" name="Google Shape;578;p45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9" name="Google Shape;579;p45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0" name="Google Shape;580;p45"/>
          <p:cNvCxnSpPr>
            <a:stCxn id="573" idx="3"/>
            <a:endCxn id="578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1" name="Google Shape;581;p45"/>
          <p:cNvCxnSpPr>
            <a:stCxn id="578" idx="6"/>
            <a:endCxn id="577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2" name="Google Shape;582;p45"/>
          <p:cNvCxnSpPr>
            <a:stCxn id="577" idx="7"/>
            <a:endCxn id="576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3" name="Google Shape;583;p45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4" name="Google Shape;584;p45"/>
          <p:cNvCxnSpPr>
            <a:stCxn id="573" idx="5"/>
            <a:endCxn id="583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5" name="Google Shape;585;p45"/>
          <p:cNvCxnSpPr>
            <a:stCxn id="583" idx="6"/>
            <a:endCxn id="576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6" name="Google Shape;586;p45"/>
          <p:cNvCxnSpPr>
            <a:stCxn id="573" idx="7"/>
            <a:endCxn id="574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7" name="Google Shape;587;p45"/>
          <p:cNvCxnSpPr>
            <a:stCxn id="574" idx="6"/>
            <a:endCxn id="575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8" name="Google Shape;588;p45"/>
          <p:cNvCxnSpPr>
            <a:stCxn id="576" idx="6"/>
            <a:endCxn id="579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9" name="Google Shape;589;p45"/>
          <p:cNvCxnSpPr>
            <a:stCxn id="575" idx="5"/>
            <a:endCxn id="579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0" name="Google Shape;590;p45"/>
          <p:cNvCxnSpPr>
            <a:stCxn id="575" idx="2"/>
            <a:endCxn id="573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1" name="Google Shape;591;p45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2" name="Google Shape;592;p45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3" name="Google Shape;593;p45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4" name="Google Shape;594;p45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5" name="Google Shape;595;p45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6" name="Google Shape;596;p45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7" name="Google Shape;597;p45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8" name="Google Shape;598;p45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9" name="Google Shape;599;p45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0" name="Google Shape;600;p45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1" name="Google Shape;601;p45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02" name="Google Shape;602;p45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3" name="Google Shape;603;p45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04" name="Google Shape;604;p45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05" name="Google Shape;605;p45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6" name="Google Shape;606;p45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7" name="Google Shape;607;p45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08" name="Google Shape;608;p45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09" name="Google Shape;609;p45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10" name="Google Shape;610;p45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11" name="Google Shape;611;p45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12" name="Google Shape;612;p45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13" name="Google Shape;613;p45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</a:rPr>
              <a:t>0</a:t>
            </a:r>
            <a:endParaRPr sz="2300" b="1">
              <a:solidFill>
                <a:srgbClr val="FFFFFF"/>
              </a:solidFill>
            </a:endParaRPr>
          </a:p>
        </p:txBody>
      </p:sp>
      <p:sp>
        <p:nvSpPr>
          <p:cNvPr id="614" name="Google Shape;614;p45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800" b="1">
                <a:solidFill>
                  <a:srgbClr val="FFFFFF"/>
                </a:solidFill>
              </a:rPr>
              <a:t>∞</a:t>
            </a:r>
            <a:endParaRPr sz="2800" b="1">
              <a:solidFill>
                <a:srgbClr val="FFFFFF"/>
              </a:solidFill>
            </a:endParaRPr>
          </a:p>
        </p:txBody>
      </p:sp>
      <p:sp>
        <p:nvSpPr>
          <p:cNvPr id="615" name="Google Shape;615;p45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</a:t>
            </a:r>
            <a:r>
              <a:rPr lang="en" sz="1600" b="1" dirty="0">
                <a:solidFill>
                  <a:srgbClr val="0070C0"/>
                </a:solidFill>
                <a:latin typeface="Assistant"/>
                <a:ea typeface="Assistant"/>
                <a:cs typeface="Assistant"/>
                <a:sym typeface="Assistant"/>
              </a:rPr>
              <a:t>pick the node with the smallest d[v]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 That’s obviously Gates.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Call this node </a:t>
            </a:r>
            <a:r>
              <a:rPr lang="en" sz="21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6" name="Google Shape;616;p45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7" name="Google Shape;617;p45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8" name="Google Shape;618;p45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9" name="Google Shape;619;p45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0" name="Google Shape;620;p45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1" name="Google Shape;621;p45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2" name="Google Shape;622;p45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Google Shape;418;p42">
            <a:extLst>
              <a:ext uri="{FF2B5EF4-FFF2-40B4-BE49-F238E27FC236}">
                <a16:creationId xmlns:a16="http://schemas.microsoft.com/office/drawing/2014/main" id="{E1F7AC9C-1EDE-45AA-97F5-D1F8370A14FA}"/>
              </a:ext>
            </a:extLst>
          </p:cNvPr>
          <p:cNvSpPr txBox="1">
            <a:spLocks/>
          </p:cNvSpPr>
          <p:nvPr/>
        </p:nvSpPr>
        <p:spPr>
          <a:xfrm>
            <a:off x="1633775" y="99622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45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46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19</a:t>
            </a:fld>
            <a:endParaRPr/>
          </a:p>
        </p:txBody>
      </p:sp>
      <p:sp>
        <p:nvSpPr>
          <p:cNvPr id="629" name="Google Shape;629;p46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0" name="Google Shape;630;p46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1" name="Google Shape;631;p46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32" name="Google Shape;632;p46"/>
          <p:cNvCxnSpPr>
            <a:stCxn id="633" idx="3"/>
            <a:endCxn id="634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5" name="Google Shape;635;p46"/>
          <p:cNvCxnSpPr>
            <a:stCxn id="634" idx="6"/>
            <a:endCxn id="630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6" name="Google Shape;636;p46"/>
          <p:cNvCxnSpPr>
            <a:stCxn id="630" idx="7"/>
            <a:endCxn id="629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7" name="Google Shape;637;p46"/>
          <p:cNvCxnSpPr>
            <a:stCxn id="633" idx="5"/>
            <a:endCxn id="638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9" name="Google Shape;639;p46"/>
          <p:cNvCxnSpPr>
            <a:stCxn id="638" idx="6"/>
            <a:endCxn id="629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0" name="Google Shape;640;p46"/>
          <p:cNvCxnSpPr>
            <a:stCxn id="633" idx="7"/>
            <a:endCxn id="641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2" name="Google Shape;642;p46"/>
          <p:cNvCxnSpPr>
            <a:stCxn id="641" idx="6"/>
            <a:endCxn id="643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4" name="Google Shape;644;p46"/>
          <p:cNvCxnSpPr>
            <a:stCxn id="629" idx="6"/>
            <a:endCxn id="631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5" name="Google Shape;645;p46"/>
          <p:cNvCxnSpPr>
            <a:stCxn id="643" idx="5"/>
            <a:endCxn id="631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6" name="Google Shape;646;p46"/>
          <p:cNvCxnSpPr>
            <a:stCxn id="643" idx="2"/>
            <a:endCxn id="633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47" name="Google Shape;647;p46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8" name="Google Shape;648;p46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9" name="Google Shape;649;p46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0" name="Google Shape;650;p46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1" name="Google Shape;651;p46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2" name="Google Shape;652;p46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3" name="Google Shape;653;p46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4" name="Google Shape;654;p46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5" name="Google Shape;655;p46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6" name="Google Shape;656;p46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7" name="Google Shape;657;p46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8" name="Google Shape;658;p46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9" name="Google Shape;659;p46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60" name="Google Shape;660;p46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61" name="Google Shape;661;p46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2" name="Google Shape;662;p46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3" name="Google Shape;663;p46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4" name="Google Shape;664;p46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5" name="Google Shape;665;p46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6" name="Google Shape;666;p46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=min(</a:t>
            </a: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∞,0+12)=min(∞,12)=12</a:t>
            </a:r>
          </a:p>
          <a:p>
            <a:pPr algn="ctr"/>
            <a:r>
              <a:rPr lang="en-US" b="1" dirty="0"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in(∞,0+3)=3</a:t>
            </a:r>
          </a:p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=min(∞,0+2)=2</a:t>
            </a:r>
          </a:p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=min(∞,0+21)=21</a:t>
            </a:r>
          </a:p>
        </p:txBody>
      </p:sp>
      <p:sp>
        <p:nvSpPr>
          <p:cNvPr id="633" name="Google Shape;633;p46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 dirty="0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1" name="Google Shape;641;p46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 dirty="0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3" name="Google Shape;643;p46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8" name="Google Shape;638;p46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4" name="Google Shape;634;p46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7" name="Google Shape;667;p46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8" name="Google Shape;668;p46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 dirty="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9" name="Google Shape;669;p46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 dirty="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70" name="Google Shape;670;p46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71" name="Google Shape;671;p46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13D37ACA-402F-46BF-9F5A-B2EB1EFFF1E4}"/>
              </a:ext>
            </a:extLst>
          </p:cNvPr>
          <p:cNvSpPr txBox="1">
            <a:spLocks/>
          </p:cNvSpPr>
          <p:nvPr/>
        </p:nvSpPr>
        <p:spPr>
          <a:xfrm>
            <a:off x="1475858" y="1024094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56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47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20</a:t>
            </a:fld>
            <a:endParaRPr/>
          </a:p>
        </p:txBody>
      </p:sp>
      <p:sp>
        <p:nvSpPr>
          <p:cNvPr id="678" name="Google Shape;678;p47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79" name="Google Shape;679;p47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0" name="Google Shape;680;p47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81" name="Google Shape;681;p47"/>
          <p:cNvCxnSpPr>
            <a:stCxn id="682" idx="3"/>
            <a:endCxn id="683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4" name="Google Shape;684;p47"/>
          <p:cNvCxnSpPr>
            <a:stCxn id="683" idx="6"/>
            <a:endCxn id="679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5" name="Google Shape;685;p47"/>
          <p:cNvCxnSpPr>
            <a:stCxn id="679" idx="7"/>
            <a:endCxn id="678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6" name="Google Shape;686;p47"/>
          <p:cNvCxnSpPr>
            <a:stCxn id="682" idx="5"/>
            <a:endCxn id="687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47"/>
          <p:cNvCxnSpPr>
            <a:stCxn id="687" idx="6"/>
            <a:endCxn id="678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47"/>
          <p:cNvCxnSpPr>
            <a:stCxn id="682" idx="7"/>
            <a:endCxn id="690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1" name="Google Shape;691;p47"/>
          <p:cNvCxnSpPr>
            <a:stCxn id="690" idx="6"/>
            <a:endCxn id="692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3" name="Google Shape;693;p47"/>
          <p:cNvCxnSpPr>
            <a:stCxn id="678" idx="6"/>
            <a:endCxn id="680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4" name="Google Shape;694;p47"/>
          <p:cNvCxnSpPr>
            <a:stCxn id="692" idx="5"/>
            <a:endCxn id="680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5" name="Google Shape;695;p47"/>
          <p:cNvCxnSpPr>
            <a:stCxn id="692" idx="2"/>
            <a:endCxn id="682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6" name="Google Shape;696;p47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7" name="Google Shape;697;p47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8" name="Google Shape;698;p47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9" name="Google Shape;699;p47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0" name="Google Shape;700;p47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1" name="Google Shape;701;p47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2" name="Google Shape;702;p47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3" name="Google Shape;703;p47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4" name="Google Shape;704;p47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5" name="Google Shape;705;p47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6" name="Google Shape;706;p47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7" name="Google Shape;707;p47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8" name="Google Shape;708;p47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9" name="Google Shape;709;p47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10" name="Google Shape;710;p47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1" name="Google Shape;711;p47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2" name="Google Shape;712;p47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3" name="Google Shape;713;p47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4" name="Google Shape;714;p47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5" name="Google Shape;715;p47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2" name="Google Shape;682;p47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0" name="Google Shape;690;p47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2" name="Google Shape;692;p47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7" name="Google Shape;687;p47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3" name="Google Shape;683;p47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6" name="Google Shape;716;p47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7" name="Google Shape;717;p47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8" name="Google Shape;718;p47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9" name="Google Shape;719;p47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0" name="Google Shape;720;p47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8CB97228-8C51-4982-AAFF-1DCB310B177F}"/>
              </a:ext>
            </a:extLst>
          </p:cNvPr>
          <p:cNvSpPr txBox="1">
            <a:spLocks/>
          </p:cNvSpPr>
          <p:nvPr/>
        </p:nvSpPr>
        <p:spPr>
          <a:xfrm>
            <a:off x="1633775" y="1023063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3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Google Shape;726;p48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21</a:t>
            </a:fld>
            <a:endParaRPr/>
          </a:p>
        </p:txBody>
      </p:sp>
      <p:sp>
        <p:nvSpPr>
          <p:cNvPr id="727" name="Google Shape;727;p48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8" name="Google Shape;728;p48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9" name="Google Shape;729;p48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0" name="Google Shape;730;p48"/>
          <p:cNvCxnSpPr>
            <a:stCxn id="731" idx="3"/>
            <a:endCxn id="732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3" name="Google Shape;733;p48"/>
          <p:cNvCxnSpPr>
            <a:stCxn id="732" idx="6"/>
            <a:endCxn id="728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4" name="Google Shape;734;p48"/>
          <p:cNvCxnSpPr>
            <a:stCxn id="728" idx="7"/>
            <a:endCxn id="727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5" name="Google Shape;735;p48"/>
          <p:cNvCxnSpPr>
            <a:stCxn id="731" idx="5"/>
            <a:endCxn id="736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7" name="Google Shape;737;p48"/>
          <p:cNvCxnSpPr>
            <a:stCxn id="736" idx="6"/>
            <a:endCxn id="727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8" name="Google Shape;738;p48"/>
          <p:cNvCxnSpPr>
            <a:stCxn id="731" idx="7"/>
            <a:endCxn id="739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0" name="Google Shape;740;p48"/>
          <p:cNvCxnSpPr>
            <a:stCxn id="739" idx="6"/>
            <a:endCxn id="741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2" name="Google Shape;742;p48"/>
          <p:cNvCxnSpPr>
            <a:stCxn id="727" idx="6"/>
            <a:endCxn id="729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3" name="Google Shape;743;p48"/>
          <p:cNvCxnSpPr>
            <a:stCxn id="741" idx="5"/>
            <a:endCxn id="729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4" name="Google Shape;744;p48"/>
          <p:cNvCxnSpPr>
            <a:stCxn id="741" idx="2"/>
            <a:endCxn id="731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5" name="Google Shape;745;p48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6" name="Google Shape;746;p48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7" name="Google Shape;747;p48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8" name="Google Shape;748;p48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9" name="Google Shape;749;p48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0" name="Google Shape;750;p48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1" name="Google Shape;751;p48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2" name="Google Shape;752;p48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3" name="Google Shape;753;p48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4" name="Google Shape;754;p48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5" name="Google Shape;755;p48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56" name="Google Shape;756;p48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7" name="Google Shape;757;p48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58" name="Google Shape;758;p48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59" name="Google Shape;759;p48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0" name="Google Shape;760;p48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1" name="Google Shape;761;p48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2" name="Google Shape;762;p48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3" name="Google Shape;763;p48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4" name="Google Shape;764;p48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Mark current node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1" name="Google Shape;731;p48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9" name="Google Shape;739;p48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1" name="Google Shape;741;p48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6" name="Google Shape;736;p48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2" name="Google Shape;732;p48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5" name="Google Shape;765;p48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6" name="Google Shape;766;p48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7" name="Google Shape;767;p48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8" name="Google Shape;768;p48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9" name="Google Shape;769;p48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2D9B6D9B-FB4B-42C6-B9EE-2C46CE065FC2}"/>
              </a:ext>
            </a:extLst>
          </p:cNvPr>
          <p:cNvSpPr txBox="1">
            <a:spLocks/>
          </p:cNvSpPr>
          <p:nvPr/>
        </p:nvSpPr>
        <p:spPr>
          <a:xfrm>
            <a:off x="1633775" y="903909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95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p49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22</a:t>
            </a:fld>
            <a:endParaRPr/>
          </a:p>
        </p:txBody>
      </p:sp>
      <p:sp>
        <p:nvSpPr>
          <p:cNvPr id="776" name="Google Shape;776;p49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77" name="Google Shape;777;p49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78" name="Google Shape;778;p49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79" name="Google Shape;779;p49"/>
          <p:cNvCxnSpPr>
            <a:stCxn id="780" idx="3"/>
            <a:endCxn id="781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2" name="Google Shape;782;p49"/>
          <p:cNvCxnSpPr>
            <a:stCxn id="781" idx="6"/>
            <a:endCxn id="777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3" name="Google Shape;783;p49"/>
          <p:cNvCxnSpPr>
            <a:stCxn id="777" idx="7"/>
            <a:endCxn id="776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4" name="Google Shape;784;p49"/>
          <p:cNvCxnSpPr>
            <a:stCxn id="780" idx="5"/>
            <a:endCxn id="785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6" name="Google Shape;786;p49"/>
          <p:cNvCxnSpPr>
            <a:stCxn id="785" idx="6"/>
            <a:endCxn id="776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7" name="Google Shape;787;p49"/>
          <p:cNvCxnSpPr>
            <a:stCxn id="780" idx="7"/>
            <a:endCxn id="788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9" name="Google Shape;789;p49"/>
          <p:cNvCxnSpPr>
            <a:stCxn id="788" idx="6"/>
            <a:endCxn id="790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1" name="Google Shape;791;p49"/>
          <p:cNvCxnSpPr>
            <a:stCxn id="776" idx="6"/>
            <a:endCxn id="778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2" name="Google Shape;792;p49"/>
          <p:cNvCxnSpPr>
            <a:stCxn id="790" idx="5"/>
            <a:endCxn id="778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3" name="Google Shape;793;p49"/>
          <p:cNvCxnSpPr>
            <a:stCxn id="790" idx="2"/>
            <a:endCxn id="780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4" name="Google Shape;794;p49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5" name="Google Shape;795;p49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6" name="Google Shape;796;p49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7" name="Google Shape;797;p49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8" name="Google Shape;798;p49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9" name="Google Shape;799;p49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0" name="Google Shape;800;p49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1" name="Google Shape;801;p49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2" name="Google Shape;802;p49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3" name="Google Shape;803;p49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4" name="Google Shape;804;p49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05" name="Google Shape;805;p49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6" name="Google Shape;806;p49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07" name="Google Shape;807;p49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08" name="Google Shape;808;p49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9" name="Google Shape;809;p49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0" name="Google Shape;810;p49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1" name="Google Shape;811;p49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2" name="Google Shape;812;p49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80" name="Google Shape;780;p49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88" name="Google Shape;788;p49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0" name="Google Shape;790;p49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85" name="Google Shape;785;p49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81" name="Google Shape;781;p49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3" name="Google Shape;813;p49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4" name="Google Shape;814;p49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5" name="Google Shape;815;p49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6" name="Google Shape;816;p49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7" name="Google Shape;817;p49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8" name="Google Shape;818;p49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</a:t>
            </a:r>
            <a:r>
              <a:rPr lang="en" sz="1600" b="1" dirty="0">
                <a:solidFill>
                  <a:srgbClr val="0070C0"/>
                </a:solidFill>
                <a:latin typeface="Assistant"/>
                <a:ea typeface="Assistant"/>
                <a:cs typeface="Assistant"/>
                <a:sym typeface="Assistant"/>
              </a:rPr>
              <a:t>pick the next node with the smallest d[v]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 That’s </a:t>
            </a:r>
            <a:r>
              <a:rPr lang="en" sz="16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MemChu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A550008F-599A-44C8-B704-1EDA5286CC0D}"/>
              </a:ext>
            </a:extLst>
          </p:cNvPr>
          <p:cNvSpPr txBox="1">
            <a:spLocks/>
          </p:cNvSpPr>
          <p:nvPr/>
        </p:nvSpPr>
        <p:spPr>
          <a:xfrm>
            <a:off x="1750208" y="921235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94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p50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/>
          </a:p>
        </p:txBody>
      </p:sp>
      <p:sp>
        <p:nvSpPr>
          <p:cNvPr id="825" name="Google Shape;825;p50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6" name="Google Shape;826;p50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7" name="Google Shape;827;p50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28" name="Google Shape;828;p50"/>
          <p:cNvCxnSpPr>
            <a:stCxn id="829" idx="3"/>
            <a:endCxn id="830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1" name="Google Shape;831;p50"/>
          <p:cNvCxnSpPr>
            <a:stCxn id="830" idx="6"/>
            <a:endCxn id="826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2" name="Google Shape;832;p50"/>
          <p:cNvCxnSpPr>
            <a:stCxn id="826" idx="7"/>
            <a:endCxn id="825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3" name="Google Shape;833;p50"/>
          <p:cNvCxnSpPr>
            <a:stCxn id="829" idx="5"/>
            <a:endCxn id="834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5" name="Google Shape;835;p50"/>
          <p:cNvCxnSpPr>
            <a:stCxn id="834" idx="6"/>
            <a:endCxn id="825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6" name="Google Shape;836;p50"/>
          <p:cNvCxnSpPr>
            <a:stCxn id="829" idx="7"/>
            <a:endCxn id="837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8" name="Google Shape;838;p50"/>
          <p:cNvCxnSpPr>
            <a:stCxn id="837" idx="6"/>
            <a:endCxn id="839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0" name="Google Shape;840;p50"/>
          <p:cNvCxnSpPr>
            <a:stCxn id="825" idx="6"/>
            <a:endCxn id="827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1" name="Google Shape;841;p50"/>
          <p:cNvCxnSpPr>
            <a:stCxn id="839" idx="5"/>
            <a:endCxn id="827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42" name="Google Shape;842;p50"/>
          <p:cNvCxnSpPr>
            <a:stCxn id="839" idx="2"/>
            <a:endCxn id="829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43" name="Google Shape;843;p50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4" name="Google Shape;844;p50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5" name="Google Shape;845;p50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6" name="Google Shape;846;p50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7" name="Google Shape;847;p50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8" name="Google Shape;848;p50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9" name="Google Shape;849;p50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0" name="Google Shape;850;p50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1" name="Google Shape;851;p50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2" name="Google Shape;852;p50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3" name="Google Shape;853;p50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54" name="Google Shape;854;p50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5" name="Google Shape;855;p50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56" name="Google Shape;856;p50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57" name="Google Shape;857;p50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8" name="Google Shape;858;p50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9" name="Google Shape;859;p50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0" name="Google Shape;860;p50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1" name="Google Shape;861;p50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9" name="Google Shape;829;p50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37" name="Google Shape;837;p50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39" name="Google Shape;839;p50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34" name="Google Shape;834;p50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30" name="Google Shape;830;p50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2" name="Google Shape;862;p50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3" name="Google Shape;863;p50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4" name="Google Shape;864;p50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5" name="Google Shape;865;p50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6" name="Google Shape;866;p50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7" name="Google Shape;867;p50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=min(</a:t>
            </a:r>
            <a:r>
              <a:rPr lang="en" sz="1600" b="1" dirty="0">
                <a:latin typeface="Assistant"/>
                <a:ea typeface="Assistant"/>
                <a:cs typeface="Assistant"/>
                <a:sym typeface="Assistant"/>
              </a:rPr>
              <a:t>∞,2+2)=4</a:t>
            </a:r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E2E2FFAC-1D70-4715-8F5D-8D89A87B3A5B}"/>
              </a:ext>
            </a:extLst>
          </p:cNvPr>
          <p:cNvSpPr txBox="1">
            <a:spLocks/>
          </p:cNvSpPr>
          <p:nvPr/>
        </p:nvSpPr>
        <p:spPr>
          <a:xfrm>
            <a:off x="1750208" y="942244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3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Google Shape;873;p51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874" name="Google Shape;874;p51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5" name="Google Shape;875;p51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76" name="Google Shape;876;p51"/>
          <p:cNvCxnSpPr>
            <a:stCxn id="877" idx="3"/>
            <a:endCxn id="878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9" name="Google Shape;879;p51"/>
          <p:cNvCxnSpPr>
            <a:stCxn id="878" idx="6"/>
            <a:endCxn id="874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0" name="Google Shape;880;p51"/>
          <p:cNvCxnSpPr>
            <a:stCxn id="874" idx="7"/>
            <a:endCxn id="881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2" name="Google Shape;882;p51"/>
          <p:cNvCxnSpPr>
            <a:stCxn id="877" idx="5"/>
            <a:endCxn id="883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4" name="Google Shape;884;p51"/>
          <p:cNvCxnSpPr>
            <a:stCxn id="883" idx="6"/>
            <a:endCxn id="881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5" name="Google Shape;885;p51"/>
          <p:cNvCxnSpPr>
            <a:stCxn id="877" idx="7"/>
            <a:endCxn id="886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7" name="Google Shape;887;p51"/>
          <p:cNvCxnSpPr>
            <a:stCxn id="886" idx="6"/>
            <a:endCxn id="888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9" name="Google Shape;889;p51"/>
          <p:cNvCxnSpPr>
            <a:stCxn id="881" idx="6"/>
            <a:endCxn id="875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0" name="Google Shape;890;p51"/>
          <p:cNvCxnSpPr>
            <a:stCxn id="888" idx="5"/>
            <a:endCxn id="875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1" name="Google Shape;891;p51"/>
          <p:cNvCxnSpPr>
            <a:stCxn id="888" idx="2"/>
            <a:endCxn id="877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2" name="Google Shape;892;p51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3" name="Google Shape;893;p51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4" name="Google Shape;894;p51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5" name="Google Shape;895;p51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6" name="Google Shape;896;p51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7" name="Google Shape;897;p51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8" name="Google Shape;898;p51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9" name="Google Shape;899;p51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0" name="Google Shape;900;p51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1" name="Google Shape;901;p51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2" name="Google Shape;902;p51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3" name="Google Shape;903;p51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4" name="Google Shape;904;p51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5" name="Google Shape;905;p51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6" name="Google Shape;906;p51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7" name="Google Shape;907;p51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8" name="Google Shape;908;p51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9" name="Google Shape;909;p51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7" name="Google Shape;877;p51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6" name="Google Shape;886;p51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8" name="Google Shape;888;p51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3" name="Google Shape;883;p51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8" name="Google Shape;878;p51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0" name="Google Shape;910;p51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1" name="Google Shape;911;p51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2" name="Google Shape;912;p51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3" name="Google Shape;913;p51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4" name="Google Shape;914;p51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5" name="Google Shape;915;p51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1" name="Google Shape;881;p51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6" name="Google Shape;916;p51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92719B3E-E922-49BC-A780-05D24950E182}"/>
              </a:ext>
            </a:extLst>
          </p:cNvPr>
          <p:cNvSpPr txBox="1">
            <a:spLocks/>
          </p:cNvSpPr>
          <p:nvPr/>
        </p:nvSpPr>
        <p:spPr>
          <a:xfrm>
            <a:off x="1633775" y="1023043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84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52"/>
          <p:cNvSpPr txBox="1">
            <a:spLocks noGrp="1"/>
          </p:cNvSpPr>
          <p:nvPr>
            <p:ph type="title" idx="4294967295"/>
          </p:nvPr>
        </p:nvSpPr>
        <p:spPr>
          <a:xfrm>
            <a:off x="1835700" y="1228425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400" b="1" dirty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DIJKSTRA BY EXAMPLE</a:t>
            </a:r>
            <a:endParaRPr sz="40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922" name="Google Shape;922;p52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923" name="Google Shape;923;p52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4" name="Google Shape;924;p52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5" name="Google Shape;925;p52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926" name="Google Shape;926;p52"/>
          <p:cNvCxnSpPr>
            <a:stCxn id="927" idx="3"/>
            <a:endCxn id="928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29" name="Google Shape;929;p52"/>
          <p:cNvCxnSpPr>
            <a:stCxn id="928" idx="6"/>
            <a:endCxn id="924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0" name="Google Shape;930;p52"/>
          <p:cNvCxnSpPr>
            <a:stCxn id="924" idx="7"/>
            <a:endCxn id="923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1" name="Google Shape;931;p52"/>
          <p:cNvCxnSpPr>
            <a:stCxn id="927" idx="5"/>
            <a:endCxn id="932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3" name="Google Shape;933;p52"/>
          <p:cNvCxnSpPr>
            <a:stCxn id="932" idx="6"/>
            <a:endCxn id="923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4" name="Google Shape;934;p52"/>
          <p:cNvCxnSpPr>
            <a:stCxn id="927" idx="7"/>
            <a:endCxn id="935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6" name="Google Shape;936;p52"/>
          <p:cNvCxnSpPr>
            <a:stCxn id="935" idx="6"/>
            <a:endCxn id="937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8" name="Google Shape;938;p52"/>
          <p:cNvCxnSpPr>
            <a:stCxn id="923" idx="6"/>
            <a:endCxn id="925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39" name="Google Shape;939;p52"/>
          <p:cNvCxnSpPr>
            <a:stCxn id="937" idx="5"/>
            <a:endCxn id="925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40" name="Google Shape;940;p52"/>
          <p:cNvCxnSpPr>
            <a:stCxn id="937" idx="2"/>
            <a:endCxn id="927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41" name="Google Shape;941;p52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2" name="Google Shape;942;p52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3" name="Google Shape;943;p52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4" name="Google Shape;944;p52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5" name="Google Shape;945;p52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6" name="Google Shape;946;p52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7" name="Google Shape;947;p52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8" name="Google Shape;948;p52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49" name="Google Shape;949;p52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0" name="Google Shape;950;p52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1" name="Google Shape;951;p52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52" name="Google Shape;952;p52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3" name="Google Shape;953;p52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54" name="Google Shape;954;p52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55" name="Google Shape;955;p52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6" name="Google Shape;956;p52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7" name="Google Shape;957;p52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8" name="Google Shape;958;p52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59" name="Google Shape;959;p52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7" name="Google Shape;927;p52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5" name="Google Shape;935;p52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7" name="Google Shape;937;p52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2" name="Google Shape;932;p52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8" name="Google Shape;928;p52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0" name="Google Shape;960;p52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1" name="Google Shape;961;p52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2" name="Google Shape;962;p52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3" name="Google Shape;963;p52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4" name="Google Shape;964;p52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65" name="Google Shape;965;p52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Mark current node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67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p53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972" name="Google Shape;972;p53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3" name="Google Shape;973;p53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4" name="Google Shape;974;p53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975" name="Google Shape;975;p53"/>
          <p:cNvCxnSpPr>
            <a:stCxn id="976" idx="3"/>
            <a:endCxn id="977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78" name="Google Shape;978;p53"/>
          <p:cNvCxnSpPr>
            <a:stCxn id="977" idx="6"/>
            <a:endCxn id="973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79" name="Google Shape;979;p53"/>
          <p:cNvCxnSpPr>
            <a:stCxn id="973" idx="7"/>
            <a:endCxn id="972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0" name="Google Shape;980;p53"/>
          <p:cNvCxnSpPr>
            <a:stCxn id="976" idx="5"/>
            <a:endCxn id="981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2" name="Google Shape;982;p53"/>
          <p:cNvCxnSpPr>
            <a:stCxn id="981" idx="6"/>
            <a:endCxn id="972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3" name="Google Shape;983;p53"/>
          <p:cNvCxnSpPr>
            <a:stCxn id="976" idx="7"/>
            <a:endCxn id="984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5" name="Google Shape;985;p53"/>
          <p:cNvCxnSpPr>
            <a:stCxn id="984" idx="6"/>
            <a:endCxn id="986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7" name="Google Shape;987;p53"/>
          <p:cNvCxnSpPr>
            <a:stCxn id="972" idx="6"/>
            <a:endCxn id="974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8" name="Google Shape;988;p53"/>
          <p:cNvCxnSpPr>
            <a:stCxn id="986" idx="5"/>
            <a:endCxn id="974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9" name="Google Shape;989;p53"/>
          <p:cNvCxnSpPr>
            <a:stCxn id="986" idx="2"/>
            <a:endCxn id="976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90" name="Google Shape;990;p53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1" name="Google Shape;991;p53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2" name="Google Shape;992;p53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3" name="Google Shape;993;p53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4" name="Google Shape;994;p53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5" name="Google Shape;995;p53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6" name="Google Shape;996;p53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7" name="Google Shape;997;p53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8" name="Google Shape;998;p53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99" name="Google Shape;999;p53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0" name="Google Shape;1000;p53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01" name="Google Shape;1001;p53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2" name="Google Shape;1002;p53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03" name="Google Shape;1003;p53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04" name="Google Shape;1004;p53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5" name="Google Shape;1005;p53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6" name="Google Shape;1006;p53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7" name="Google Shape;1007;p53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8" name="Google Shape;1008;p53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6" name="Google Shape;976;p53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4" name="Google Shape;984;p53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6" name="Google Shape;986;p53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1" name="Google Shape;981;p53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7" name="Google Shape;977;p53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09" name="Google Shape;1009;p53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10" name="Google Shape;1010;p53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11" name="Google Shape;1011;p53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12" name="Google Shape;1012;p53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13" name="Google Shape;1013;p53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14" name="Google Shape;1014;p53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</a:t>
            </a:r>
            <a:r>
              <a:rPr lang="en" sz="1600" b="1" dirty="0">
                <a:solidFill>
                  <a:srgbClr val="0070C0"/>
                </a:solidFill>
                <a:latin typeface="Assistant"/>
                <a:ea typeface="Assistant"/>
                <a:cs typeface="Assistant"/>
                <a:sym typeface="Assistant"/>
              </a:rPr>
              <a:t>pick the next node with the smallest d[v]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 That’s </a:t>
            </a:r>
            <a:r>
              <a:rPr lang="en" sz="16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Stadium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F4DA263A-28F2-49A3-874F-B2EB8883E3A1}"/>
              </a:ext>
            </a:extLst>
          </p:cNvPr>
          <p:cNvSpPr txBox="1">
            <a:spLocks/>
          </p:cNvSpPr>
          <p:nvPr/>
        </p:nvSpPr>
        <p:spPr>
          <a:xfrm>
            <a:off x="1720305" y="985557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98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54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1021" name="Google Shape;1021;p54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22" name="Google Shape;1022;p54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23" name="Google Shape;1023;p54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024" name="Google Shape;1024;p54"/>
          <p:cNvCxnSpPr>
            <a:stCxn id="1025" idx="3"/>
            <a:endCxn id="1026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7" name="Google Shape;1027;p54"/>
          <p:cNvCxnSpPr>
            <a:stCxn id="1026" idx="6"/>
            <a:endCxn id="1022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8" name="Google Shape;1028;p54"/>
          <p:cNvCxnSpPr>
            <a:stCxn id="1022" idx="7"/>
            <a:endCxn id="1021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9" name="Google Shape;1029;p54"/>
          <p:cNvCxnSpPr>
            <a:stCxn id="1025" idx="5"/>
            <a:endCxn id="1030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1" name="Google Shape;1031;p54"/>
          <p:cNvCxnSpPr>
            <a:stCxn id="1030" idx="6"/>
            <a:endCxn id="1021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2" name="Google Shape;1032;p54"/>
          <p:cNvCxnSpPr>
            <a:stCxn id="1025" idx="7"/>
            <a:endCxn id="1033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4" name="Google Shape;1034;p54"/>
          <p:cNvCxnSpPr>
            <a:stCxn id="1033" idx="6"/>
            <a:endCxn id="1035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6" name="Google Shape;1036;p54"/>
          <p:cNvCxnSpPr>
            <a:stCxn id="1021" idx="6"/>
            <a:endCxn id="1023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7" name="Google Shape;1037;p54"/>
          <p:cNvCxnSpPr>
            <a:stCxn id="1035" idx="5"/>
            <a:endCxn id="1023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38" name="Google Shape;1038;p54"/>
          <p:cNvCxnSpPr>
            <a:stCxn id="1035" idx="2"/>
            <a:endCxn id="1025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39" name="Google Shape;1039;p54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0" name="Google Shape;1040;p54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1" name="Google Shape;1041;p54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2" name="Google Shape;1042;p54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3" name="Google Shape;1043;p54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4" name="Google Shape;1044;p54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5" name="Google Shape;1045;p54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6" name="Google Shape;1046;p54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7" name="Google Shape;1047;p54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8" name="Google Shape;1048;p54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49" name="Google Shape;1049;p54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50" name="Google Shape;1050;p54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1" name="Google Shape;1051;p54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52" name="Google Shape;1052;p54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53" name="Google Shape;1053;p54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4" name="Google Shape;1054;p54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5" name="Google Shape;1055;p54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6" name="Google Shape;1056;p54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7" name="Google Shape;1057;p54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 dirty="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25" name="Google Shape;1025;p54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33" name="Google Shape;1033;p54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35" name="Google Shape;1035;p54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30" name="Google Shape;1030;p54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26" name="Google Shape;1026;p54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8" name="Google Shape;1058;p54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59" name="Google Shape;1059;p54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60" name="Google Shape;1060;p54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61" name="Google Shape;1061;p54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62" name="Google Shape;1062;p54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63" name="Google Shape;1063;p54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</a:p>
          <a:p>
            <a:pPr algn="ctr"/>
            <a:r>
              <a:rPr lang="en-US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in(12,3+4)=min(12,7)=7</a:t>
            </a:r>
          </a:p>
          <a:p>
            <a:pPr algn="ctr"/>
            <a:r>
              <a:rPr lang="en-US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in(</a:t>
            </a: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∞, 3+15)=min(∞, 18)=18</a:t>
            </a:r>
          </a:p>
          <a:p>
            <a:pPr algn="ctr"/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7FB93571-7CDE-4A59-8C9A-6336107BBAC8}"/>
              </a:ext>
            </a:extLst>
          </p:cNvPr>
          <p:cNvSpPr txBox="1">
            <a:spLocks/>
          </p:cNvSpPr>
          <p:nvPr/>
        </p:nvSpPr>
        <p:spPr>
          <a:xfrm>
            <a:off x="1743002" y="99622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41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" name="Google Shape;1069;p55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1070" name="Google Shape;1070;p55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71" name="Google Shape;1071;p55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72" name="Google Shape;1072;p55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073" name="Google Shape;1073;p55"/>
          <p:cNvCxnSpPr>
            <a:stCxn id="1074" idx="3"/>
            <a:endCxn id="1075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6" name="Google Shape;1076;p55"/>
          <p:cNvCxnSpPr>
            <a:stCxn id="1075" idx="6"/>
            <a:endCxn id="1071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7" name="Google Shape;1077;p55"/>
          <p:cNvCxnSpPr>
            <a:stCxn id="1071" idx="7"/>
            <a:endCxn id="1070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8" name="Google Shape;1078;p55"/>
          <p:cNvCxnSpPr>
            <a:stCxn id="1074" idx="5"/>
            <a:endCxn id="1079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0" name="Google Shape;1080;p55"/>
          <p:cNvCxnSpPr>
            <a:stCxn id="1079" idx="6"/>
            <a:endCxn id="1070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1" name="Google Shape;1081;p55"/>
          <p:cNvCxnSpPr>
            <a:stCxn id="1074" idx="7"/>
            <a:endCxn id="1082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3" name="Google Shape;1083;p55"/>
          <p:cNvCxnSpPr>
            <a:stCxn id="1082" idx="6"/>
            <a:endCxn id="1084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5" name="Google Shape;1085;p55"/>
          <p:cNvCxnSpPr>
            <a:stCxn id="1070" idx="6"/>
            <a:endCxn id="1072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6" name="Google Shape;1086;p55"/>
          <p:cNvCxnSpPr>
            <a:stCxn id="1084" idx="5"/>
            <a:endCxn id="1072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7" name="Google Shape;1087;p55"/>
          <p:cNvCxnSpPr>
            <a:stCxn id="1084" idx="2"/>
            <a:endCxn id="1074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88" name="Google Shape;1088;p55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89" name="Google Shape;1089;p55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0" name="Google Shape;1090;p55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1" name="Google Shape;1091;p55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2" name="Google Shape;1092;p55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3" name="Google Shape;1093;p55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4" name="Google Shape;1094;p55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5" name="Google Shape;1095;p55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6" name="Google Shape;1096;p55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7" name="Google Shape;1097;p55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98" name="Google Shape;1098;p55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99" name="Google Shape;1099;p55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0" name="Google Shape;1100;p55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01" name="Google Shape;1101;p55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02" name="Google Shape;1102;p55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3" name="Google Shape;1103;p55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4" name="Google Shape;1104;p55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5" name="Google Shape;1105;p55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6" name="Google Shape;1106;p55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18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74" name="Google Shape;1074;p55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82" name="Google Shape;1082;p55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84" name="Google Shape;1084;p55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79" name="Google Shape;1079;p55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075" name="Google Shape;1075;p55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7" name="Google Shape;1107;p55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8" name="Google Shape;1108;p55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9" name="Google Shape;1109;p55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0" name="Google Shape;1110;p55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1" name="Google Shape;1111;p55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2" name="Google Shape;1112;p55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6A56C8B2-E5C9-48E9-AB5A-3DB1BDD45642}"/>
              </a:ext>
            </a:extLst>
          </p:cNvPr>
          <p:cNvSpPr txBox="1">
            <a:spLocks/>
          </p:cNvSpPr>
          <p:nvPr/>
        </p:nvSpPr>
        <p:spPr>
          <a:xfrm>
            <a:off x="1724101" y="100598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9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p56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1119" name="Google Shape;1119;p56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0" name="Google Shape;1120;p56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1" name="Google Shape;1121;p56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22" name="Google Shape;1122;p56"/>
          <p:cNvCxnSpPr>
            <a:stCxn id="1123" idx="3"/>
            <a:endCxn id="1124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5" name="Google Shape;1125;p56"/>
          <p:cNvCxnSpPr>
            <a:stCxn id="1124" idx="6"/>
            <a:endCxn id="1120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6" name="Google Shape;1126;p56"/>
          <p:cNvCxnSpPr>
            <a:stCxn id="1120" idx="7"/>
            <a:endCxn id="1119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7" name="Google Shape;1127;p56"/>
          <p:cNvCxnSpPr>
            <a:stCxn id="1123" idx="5"/>
            <a:endCxn id="1128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9" name="Google Shape;1129;p56"/>
          <p:cNvCxnSpPr>
            <a:stCxn id="1128" idx="6"/>
            <a:endCxn id="1119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0" name="Google Shape;1130;p56"/>
          <p:cNvCxnSpPr>
            <a:stCxn id="1123" idx="7"/>
            <a:endCxn id="1131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2" name="Google Shape;1132;p56"/>
          <p:cNvCxnSpPr>
            <a:stCxn id="1131" idx="6"/>
            <a:endCxn id="1133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4" name="Google Shape;1134;p56"/>
          <p:cNvCxnSpPr>
            <a:stCxn id="1119" idx="6"/>
            <a:endCxn id="1121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5" name="Google Shape;1135;p56"/>
          <p:cNvCxnSpPr>
            <a:stCxn id="1133" idx="5"/>
            <a:endCxn id="1121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6" name="Google Shape;1136;p56"/>
          <p:cNvCxnSpPr>
            <a:stCxn id="1133" idx="2"/>
            <a:endCxn id="1123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37" name="Google Shape;1137;p56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8" name="Google Shape;1138;p56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9" name="Google Shape;1139;p56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0" name="Google Shape;1140;p56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1" name="Google Shape;1141;p56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2" name="Google Shape;1142;p56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3" name="Google Shape;1143;p56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4" name="Google Shape;1144;p56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5" name="Google Shape;1145;p56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6" name="Google Shape;1146;p56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7" name="Google Shape;1147;p56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48" name="Google Shape;1148;p56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9" name="Google Shape;1149;p56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50" name="Google Shape;1150;p56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51" name="Google Shape;1151;p56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2" name="Google Shape;1152;p56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3" name="Google Shape;1153;p56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4" name="Google Shape;1154;p56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5" name="Google Shape;1155;p56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18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3" name="Google Shape;1123;p56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1" name="Google Shape;1131;p56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3" name="Google Shape;1133;p56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8" name="Google Shape;1128;p56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4" name="Google Shape;1124;p56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6" name="Google Shape;1156;p56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7" name="Google Shape;1157;p56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8" name="Google Shape;1158;p56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9" name="Google Shape;1159;p56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0" name="Google Shape;1160;p56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1" name="Google Shape;1161;p56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Mark current node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D2EF04DD-27CD-4A43-B0E9-4F16E4DBCB87}"/>
              </a:ext>
            </a:extLst>
          </p:cNvPr>
          <p:cNvSpPr txBox="1">
            <a:spLocks/>
          </p:cNvSpPr>
          <p:nvPr/>
        </p:nvSpPr>
        <p:spPr>
          <a:xfrm>
            <a:off x="1743002" y="106000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8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p57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30</a:t>
            </a:fld>
            <a:endParaRPr/>
          </a:p>
        </p:txBody>
      </p:sp>
      <p:sp>
        <p:nvSpPr>
          <p:cNvPr id="1168" name="Google Shape;1168;p57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9" name="Google Shape;1169;p57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0" name="Google Shape;1170;p57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71" name="Google Shape;1171;p57"/>
          <p:cNvCxnSpPr>
            <a:stCxn id="1172" idx="3"/>
            <a:endCxn id="1173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4" name="Google Shape;1174;p57"/>
          <p:cNvCxnSpPr>
            <a:stCxn id="1173" idx="6"/>
            <a:endCxn id="1169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5" name="Google Shape;1175;p57"/>
          <p:cNvCxnSpPr>
            <a:stCxn id="1169" idx="7"/>
            <a:endCxn id="1168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6" name="Google Shape;1176;p57"/>
          <p:cNvCxnSpPr>
            <a:stCxn id="1172" idx="5"/>
            <a:endCxn id="1177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8" name="Google Shape;1178;p57"/>
          <p:cNvCxnSpPr>
            <a:stCxn id="1177" idx="6"/>
            <a:endCxn id="1168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9" name="Google Shape;1179;p57"/>
          <p:cNvCxnSpPr>
            <a:stCxn id="1172" idx="7"/>
            <a:endCxn id="1180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81" name="Google Shape;1181;p57"/>
          <p:cNvCxnSpPr>
            <a:stCxn id="1180" idx="6"/>
            <a:endCxn id="1182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83" name="Google Shape;1183;p57"/>
          <p:cNvCxnSpPr>
            <a:stCxn id="1168" idx="6"/>
            <a:endCxn id="1170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84" name="Google Shape;1184;p57"/>
          <p:cNvCxnSpPr>
            <a:stCxn id="1182" idx="5"/>
            <a:endCxn id="1170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85" name="Google Shape;1185;p57"/>
          <p:cNvCxnSpPr>
            <a:stCxn id="1182" idx="2"/>
            <a:endCxn id="1172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86" name="Google Shape;1186;p57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7" name="Google Shape;1187;p57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8" name="Google Shape;1188;p57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9" name="Google Shape;1189;p57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0" name="Google Shape;1190;p57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1" name="Google Shape;1191;p57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2" name="Google Shape;1192;p57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3" name="Google Shape;1193;p57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4" name="Google Shape;1194;p57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5" name="Google Shape;1195;p57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6" name="Google Shape;1196;p57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97" name="Google Shape;1197;p57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8" name="Google Shape;1198;p57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99" name="Google Shape;1199;p57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00" name="Google Shape;1200;p57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1" name="Google Shape;1201;p57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2" name="Google Shape;1202;p57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3" name="Google Shape;1203;p57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4" name="Google Shape;1204;p57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18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2" name="Google Shape;1172;p57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0" name="Google Shape;1180;p57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2" name="Google Shape;1182;p57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7" name="Google Shape;1177;p57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3" name="Google Shape;1173;p57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5" name="Google Shape;1205;p57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6" name="Google Shape;1206;p57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7" name="Google Shape;1207;p57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8" name="Google Shape;1208;p57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9" name="Google Shape;1209;p57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0" name="Google Shape;1210;p57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pick the next node with the smallest d[v]. That’s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699C4CFD-A92C-47B6-93EA-136301451CD3}"/>
              </a:ext>
            </a:extLst>
          </p:cNvPr>
          <p:cNvSpPr txBox="1">
            <a:spLocks/>
          </p:cNvSpPr>
          <p:nvPr/>
        </p:nvSpPr>
        <p:spPr>
          <a:xfrm>
            <a:off x="1725477" y="105166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45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6" name="Google Shape;1216;p58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1217" name="Google Shape;1217;p58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8" name="Google Shape;1218;p58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19" name="Google Shape;1219;p58"/>
          <p:cNvCxnSpPr>
            <a:stCxn id="1220" idx="3"/>
            <a:endCxn id="1221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2" name="Google Shape;1222;p58"/>
          <p:cNvCxnSpPr>
            <a:stCxn id="1221" idx="6"/>
            <a:endCxn id="1217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3" name="Google Shape;1223;p58"/>
          <p:cNvCxnSpPr>
            <a:stCxn id="1217" idx="7"/>
            <a:endCxn id="1224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5" name="Google Shape;1225;p58"/>
          <p:cNvCxnSpPr>
            <a:stCxn id="1220" idx="5"/>
            <a:endCxn id="1226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7" name="Google Shape;1227;p58"/>
          <p:cNvCxnSpPr>
            <a:stCxn id="1226" idx="6"/>
            <a:endCxn id="1224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28" name="Google Shape;1228;p58"/>
          <p:cNvCxnSpPr>
            <a:stCxn id="1220" idx="7"/>
            <a:endCxn id="1229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30" name="Google Shape;1230;p58"/>
          <p:cNvCxnSpPr>
            <a:stCxn id="1229" idx="6"/>
            <a:endCxn id="1231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32" name="Google Shape;1232;p58"/>
          <p:cNvCxnSpPr>
            <a:stCxn id="1224" idx="6"/>
            <a:endCxn id="1218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33" name="Google Shape;1233;p58"/>
          <p:cNvCxnSpPr>
            <a:stCxn id="1231" idx="5"/>
            <a:endCxn id="1218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34" name="Google Shape;1234;p58"/>
          <p:cNvCxnSpPr>
            <a:stCxn id="1231" idx="2"/>
            <a:endCxn id="1220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5" name="Google Shape;1235;p58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6" name="Google Shape;1236;p58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7" name="Google Shape;1237;p58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8" name="Google Shape;1238;p58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9" name="Google Shape;1239;p58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0" name="Google Shape;1240;p58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1" name="Google Shape;1241;p58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2" name="Google Shape;1242;p58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3" name="Google Shape;1243;p58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4" name="Google Shape;1244;p58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5" name="Google Shape;1245;p58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46" name="Google Shape;1246;p58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7" name="Google Shape;1247;p58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48" name="Google Shape;1248;p58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49" name="Google Shape;1249;p58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0" name="Google Shape;1250;p58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1" name="Google Shape;1251;p58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∞</a:t>
            </a:r>
            <a:endParaRPr sz="2300" b="1" dirty="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2" name="Google Shape;1252;p58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18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0" name="Google Shape;1220;p58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9" name="Google Shape;1229;p58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1" name="Google Shape;1231;p58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6" name="Google Shape;1226;p58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1" name="Google Shape;1221;p58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3" name="Google Shape;1253;p58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4" name="Google Shape;1254;p58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5" name="Google Shape;1255;p58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6" name="Google Shape;1256;p58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7" name="Google Shape;1257;p58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8" name="Google Shape;1258;p58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</a:p>
          <a:p>
            <a:pPr algn="ctr"/>
            <a:r>
              <a:rPr lang="en-US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in(18,4+10)=14</a:t>
            </a:r>
          </a:p>
          <a:p>
            <a:pPr algn="ctr"/>
            <a:r>
              <a:rPr lang="en-US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in(</a:t>
            </a:r>
            <a:r>
              <a:rPr lang="en" sz="1600" b="1" dirty="0">
                <a:latin typeface="Assistant"/>
                <a:ea typeface="Assistant"/>
                <a:cs typeface="Assistant"/>
                <a:sym typeface="Assistant"/>
              </a:rPr>
              <a:t>∞, 4+1)=5</a:t>
            </a:r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4" name="Google Shape;1224;p58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9" name="Google Shape;1259;p58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26354D64-3DE3-470E-ADCC-96455E80316F}"/>
              </a:ext>
            </a:extLst>
          </p:cNvPr>
          <p:cNvSpPr txBox="1">
            <a:spLocks/>
          </p:cNvSpPr>
          <p:nvPr/>
        </p:nvSpPr>
        <p:spPr>
          <a:xfrm>
            <a:off x="1742339" y="949993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49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5" name="Google Shape;1265;p59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1266" name="Google Shape;1266;p59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7" name="Google Shape;1267;p59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68" name="Google Shape;1268;p59"/>
          <p:cNvCxnSpPr>
            <a:stCxn id="1269" idx="3"/>
            <a:endCxn id="1270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1" name="Google Shape;1271;p59"/>
          <p:cNvCxnSpPr>
            <a:stCxn id="1270" idx="6"/>
            <a:endCxn id="1266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2" name="Google Shape;1272;p59"/>
          <p:cNvCxnSpPr>
            <a:stCxn id="1266" idx="7"/>
            <a:endCxn id="1273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4" name="Google Shape;1274;p59"/>
          <p:cNvCxnSpPr>
            <a:stCxn id="1269" idx="5"/>
            <a:endCxn id="1275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6" name="Google Shape;1276;p59"/>
          <p:cNvCxnSpPr>
            <a:stCxn id="1275" idx="6"/>
            <a:endCxn id="1273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7" name="Google Shape;1277;p59"/>
          <p:cNvCxnSpPr>
            <a:stCxn id="1269" idx="7"/>
            <a:endCxn id="1278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79" name="Google Shape;1279;p59"/>
          <p:cNvCxnSpPr>
            <a:stCxn id="1278" idx="6"/>
            <a:endCxn id="1280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81" name="Google Shape;1281;p59"/>
          <p:cNvCxnSpPr>
            <a:stCxn id="1273" idx="6"/>
            <a:endCxn id="1267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82" name="Google Shape;1282;p59"/>
          <p:cNvCxnSpPr>
            <a:stCxn id="1280" idx="5"/>
            <a:endCxn id="1267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83" name="Google Shape;1283;p59"/>
          <p:cNvCxnSpPr>
            <a:stCxn id="1280" idx="2"/>
            <a:endCxn id="1269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4" name="Google Shape;1284;p59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5" name="Google Shape;1285;p59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6" name="Google Shape;1286;p59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7" name="Google Shape;1287;p59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8" name="Google Shape;1288;p59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9" name="Google Shape;1289;p59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0" name="Google Shape;1290;p59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1" name="Google Shape;1291;p59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2" name="Google Shape;1292;p59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3" name="Google Shape;1293;p59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4" name="Google Shape;1294;p59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95" name="Google Shape;1295;p59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6" name="Google Shape;1296;p59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97" name="Google Shape;1297;p59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98" name="Google Shape;1298;p59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9" name="Google Shape;1299;p59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0" name="Google Shape;1300;p59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1" name="Google Shape;1301;p59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9" name="Google Shape;1269;p59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8" name="Google Shape;1278;p59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0" name="Google Shape;1280;p59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5" name="Google Shape;1275;p59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0" name="Google Shape;1270;p59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2" name="Google Shape;1302;p59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3" name="Google Shape;1303;p59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4" name="Google Shape;1304;p59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5" name="Google Shape;1305;p59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6" name="Google Shape;1306;p59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7" name="Google Shape;1307;p59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3" name="Google Shape;1273;p59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8" name="Google Shape;1308;p59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E43DB9EA-F749-45D0-8485-DAE039D5C57B}"/>
              </a:ext>
            </a:extLst>
          </p:cNvPr>
          <p:cNvSpPr txBox="1">
            <a:spLocks/>
          </p:cNvSpPr>
          <p:nvPr/>
        </p:nvSpPr>
        <p:spPr>
          <a:xfrm>
            <a:off x="1750208" y="1060000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27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4" name="Google Shape;1314;p60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33</a:t>
            </a:fld>
            <a:endParaRPr/>
          </a:p>
        </p:txBody>
      </p:sp>
      <p:sp>
        <p:nvSpPr>
          <p:cNvPr id="1315" name="Google Shape;1315;p60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6" name="Google Shape;1316;p60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17" name="Google Shape;1317;p60"/>
          <p:cNvCxnSpPr>
            <a:stCxn id="1318" idx="3"/>
            <a:endCxn id="1319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0" name="Google Shape;1320;p60"/>
          <p:cNvCxnSpPr>
            <a:stCxn id="1319" idx="6"/>
            <a:endCxn id="1315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1" name="Google Shape;1321;p60"/>
          <p:cNvCxnSpPr>
            <a:stCxn id="1315" idx="7"/>
            <a:endCxn id="1322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3" name="Google Shape;1323;p60"/>
          <p:cNvCxnSpPr>
            <a:stCxn id="1318" idx="5"/>
            <a:endCxn id="1324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5" name="Google Shape;1325;p60"/>
          <p:cNvCxnSpPr>
            <a:stCxn id="1324" idx="6"/>
            <a:endCxn id="1322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6" name="Google Shape;1326;p60"/>
          <p:cNvCxnSpPr>
            <a:stCxn id="1318" idx="7"/>
            <a:endCxn id="1327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28" name="Google Shape;1328;p60"/>
          <p:cNvCxnSpPr>
            <a:stCxn id="1327" idx="6"/>
            <a:endCxn id="1329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0" name="Google Shape;1330;p60"/>
          <p:cNvCxnSpPr>
            <a:stCxn id="1322" idx="6"/>
            <a:endCxn id="1316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1" name="Google Shape;1331;p60"/>
          <p:cNvCxnSpPr>
            <a:stCxn id="1329" idx="5"/>
            <a:endCxn id="1316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2" name="Google Shape;1332;p60"/>
          <p:cNvCxnSpPr>
            <a:stCxn id="1329" idx="2"/>
            <a:endCxn id="1318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33" name="Google Shape;1333;p60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4" name="Google Shape;1334;p60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5" name="Google Shape;1335;p60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6" name="Google Shape;1336;p60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7" name="Google Shape;1337;p60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8" name="Google Shape;1338;p60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9" name="Google Shape;1339;p60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0" name="Google Shape;1340;p60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1" name="Google Shape;1341;p60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2" name="Google Shape;1342;p60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3" name="Google Shape;1343;p60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44" name="Google Shape;1344;p60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5" name="Google Shape;1345;p60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46" name="Google Shape;1346;p60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47" name="Google Shape;1347;p60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8" name="Google Shape;1348;p60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9" name="Google Shape;1349;p60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0" name="Google Shape;1350;p60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8" name="Google Shape;1318;p60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7" name="Google Shape;1327;p60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9" name="Google Shape;1329;p60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4" name="Google Shape;1324;p60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9" name="Google Shape;1319;p60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1" name="Google Shape;1351;p60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2" name="Google Shape;1352;p60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3" name="Google Shape;1353;p60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4" name="Google Shape;1354;p60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5" name="Google Shape;1355;p60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2" name="Google Shape;1322;p60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6" name="Google Shape;1356;p60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7" name="Google Shape;1357;p60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Mark current node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E8E695B9-D35F-4DDB-8875-93853BB164A6}"/>
              </a:ext>
            </a:extLst>
          </p:cNvPr>
          <p:cNvSpPr txBox="1">
            <a:spLocks/>
          </p:cNvSpPr>
          <p:nvPr/>
        </p:nvSpPr>
        <p:spPr>
          <a:xfrm>
            <a:off x="1745650" y="95978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88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61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34</a:t>
            </a:fld>
            <a:endParaRPr/>
          </a:p>
        </p:txBody>
      </p:sp>
      <p:sp>
        <p:nvSpPr>
          <p:cNvPr id="1364" name="Google Shape;1364;p61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5" name="Google Shape;1365;p61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66" name="Google Shape;1366;p61"/>
          <p:cNvCxnSpPr>
            <a:stCxn id="1367" idx="3"/>
            <a:endCxn id="1368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69" name="Google Shape;1369;p61"/>
          <p:cNvCxnSpPr>
            <a:stCxn id="1368" idx="6"/>
            <a:endCxn id="1364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0" name="Google Shape;1370;p61"/>
          <p:cNvCxnSpPr>
            <a:stCxn id="1364" idx="7"/>
            <a:endCxn id="1371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2" name="Google Shape;1372;p61"/>
          <p:cNvCxnSpPr>
            <a:stCxn id="1367" idx="5"/>
            <a:endCxn id="1373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4" name="Google Shape;1374;p61"/>
          <p:cNvCxnSpPr>
            <a:stCxn id="1373" idx="6"/>
            <a:endCxn id="1371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5" name="Google Shape;1375;p61"/>
          <p:cNvCxnSpPr>
            <a:stCxn id="1367" idx="7"/>
            <a:endCxn id="1376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7" name="Google Shape;1377;p61"/>
          <p:cNvCxnSpPr>
            <a:stCxn id="1376" idx="6"/>
            <a:endCxn id="1378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79" name="Google Shape;1379;p61"/>
          <p:cNvCxnSpPr>
            <a:stCxn id="1371" idx="6"/>
            <a:endCxn id="1365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0" name="Google Shape;1380;p61"/>
          <p:cNvCxnSpPr>
            <a:stCxn id="1378" idx="5"/>
            <a:endCxn id="1365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1" name="Google Shape;1381;p61"/>
          <p:cNvCxnSpPr>
            <a:stCxn id="1378" idx="2"/>
            <a:endCxn id="1367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82" name="Google Shape;1382;p61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3" name="Google Shape;1383;p61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4" name="Google Shape;1384;p61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5" name="Google Shape;1385;p61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6" name="Google Shape;1386;p61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7" name="Google Shape;1387;p61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8" name="Google Shape;1388;p61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9" name="Google Shape;1389;p61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0" name="Google Shape;1390;p61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1" name="Google Shape;1391;p61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2" name="Google Shape;1392;p61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93" name="Google Shape;1393;p61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4" name="Google Shape;1394;p61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95" name="Google Shape;1395;p61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396" name="Google Shape;1396;p61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7" name="Google Shape;1397;p61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8" name="Google Shape;1398;p61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9" name="Google Shape;1399;p61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7" name="Google Shape;1367;p61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6" name="Google Shape;1376;p61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8" name="Google Shape;1378;p61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3" name="Google Shape;1373;p61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8" name="Google Shape;1368;p61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0" name="Google Shape;1400;p61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1" name="Google Shape;1401;p61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2" name="Google Shape;1402;p61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3" name="Google Shape;1403;p61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4" name="Google Shape;1404;p61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1" name="Google Shape;1371;p61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5" name="Google Shape;1405;p61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6" name="Google Shape;1406;p61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pick the next node with the smallest d[v]. That’s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Old Union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32897AD2-8D65-4694-AE6F-041DB05788D1}"/>
              </a:ext>
            </a:extLst>
          </p:cNvPr>
          <p:cNvSpPr txBox="1">
            <a:spLocks/>
          </p:cNvSpPr>
          <p:nvPr/>
        </p:nvSpPr>
        <p:spPr>
          <a:xfrm>
            <a:off x="1743002" y="1025088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57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2" name="Google Shape;1412;p62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35</a:t>
            </a:fld>
            <a:endParaRPr/>
          </a:p>
        </p:txBody>
      </p:sp>
      <p:sp>
        <p:nvSpPr>
          <p:cNvPr id="1413" name="Google Shape;1413;p62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14" name="Google Shape;1414;p62"/>
          <p:cNvCxnSpPr>
            <a:stCxn id="1415" idx="3"/>
            <a:endCxn id="1416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17" name="Google Shape;1417;p62"/>
          <p:cNvCxnSpPr>
            <a:stCxn id="1416" idx="6"/>
            <a:endCxn id="1418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19" name="Google Shape;1419;p62"/>
          <p:cNvCxnSpPr>
            <a:stCxn id="1418" idx="7"/>
            <a:endCxn id="1420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1" name="Google Shape;1421;p62"/>
          <p:cNvCxnSpPr>
            <a:stCxn id="1415" idx="5"/>
            <a:endCxn id="1422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3" name="Google Shape;1423;p62"/>
          <p:cNvCxnSpPr>
            <a:stCxn id="1422" idx="6"/>
            <a:endCxn id="1420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4" name="Google Shape;1424;p62"/>
          <p:cNvCxnSpPr>
            <a:stCxn id="1415" idx="7"/>
            <a:endCxn id="1425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6" name="Google Shape;1426;p62"/>
          <p:cNvCxnSpPr>
            <a:stCxn id="1425" idx="6"/>
            <a:endCxn id="1427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8" name="Google Shape;1428;p62"/>
          <p:cNvCxnSpPr>
            <a:stCxn id="1420" idx="6"/>
            <a:endCxn id="1413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9" name="Google Shape;1429;p62"/>
          <p:cNvCxnSpPr>
            <a:stCxn id="1427" idx="5"/>
            <a:endCxn id="1413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30" name="Google Shape;1430;p62"/>
          <p:cNvCxnSpPr>
            <a:stCxn id="1427" idx="2"/>
            <a:endCxn id="1415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31" name="Google Shape;1431;p62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2" name="Google Shape;1432;p62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3" name="Google Shape;1433;p62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4" name="Google Shape;1434;p62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5" name="Google Shape;1435;p62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6" name="Google Shape;1436;p62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7" name="Google Shape;1437;p62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8" name="Google Shape;1438;p62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9" name="Google Shape;1439;p62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0" name="Google Shape;1440;p62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1" name="Google Shape;1441;p62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42" name="Google Shape;1442;p62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3" name="Google Shape;1443;p62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44" name="Google Shape;1444;p62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45" name="Google Shape;1445;p62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6" name="Google Shape;1446;p62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7" name="Google Shape;1447;p62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5" name="Google Shape;1415;p62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5" name="Google Shape;1425;p62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7" name="Google Shape;1427;p62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2" name="Google Shape;1422;p62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6" name="Google Shape;1416;p62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8" name="Google Shape;1448;p62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9" name="Google Shape;1449;p62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0" name="Google Shape;1450;p62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1" name="Google Shape;1451;p62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2" name="Google Shape;1452;p62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0" name="Google Shape;1420;p62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3" name="Google Shape;1453;p62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4" name="Google Shape;1454;p62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</a:p>
          <a:p>
            <a:pPr algn="ctr"/>
            <a:r>
              <a:rPr lang="en-US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in(21,5+15)=20</a:t>
            </a:r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8" name="Google Shape;1418;p62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5" name="Google Shape;1455;p62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B5E3D096-8885-4502-87B3-DB650C1F725E}"/>
              </a:ext>
            </a:extLst>
          </p:cNvPr>
          <p:cNvSpPr txBox="1">
            <a:spLocks/>
          </p:cNvSpPr>
          <p:nvPr/>
        </p:nvSpPr>
        <p:spPr>
          <a:xfrm>
            <a:off x="1750208" y="997699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56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1" name="Google Shape;1461;p63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36</a:t>
            </a:fld>
            <a:endParaRPr/>
          </a:p>
        </p:txBody>
      </p:sp>
      <p:sp>
        <p:nvSpPr>
          <p:cNvPr id="1462" name="Google Shape;1462;p63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63" name="Google Shape;1463;p63"/>
          <p:cNvCxnSpPr>
            <a:stCxn id="1464" idx="3"/>
            <a:endCxn id="1465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63"/>
          <p:cNvCxnSpPr>
            <a:stCxn id="1465" idx="6"/>
            <a:endCxn id="1467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76200" cap="flat" cmpd="sng">
            <a:solidFill>
              <a:srgbClr val="B4A7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8" name="Google Shape;1468;p63"/>
          <p:cNvCxnSpPr>
            <a:stCxn id="1467" idx="7"/>
            <a:endCxn id="1469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0" name="Google Shape;1470;p63"/>
          <p:cNvCxnSpPr>
            <a:stCxn id="1464" idx="5"/>
            <a:endCxn id="1471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2" name="Google Shape;1472;p63"/>
          <p:cNvCxnSpPr>
            <a:stCxn id="1471" idx="6"/>
            <a:endCxn id="1469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3" name="Google Shape;1473;p63"/>
          <p:cNvCxnSpPr>
            <a:stCxn id="1464" idx="7"/>
            <a:endCxn id="1474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5" name="Google Shape;1475;p63"/>
          <p:cNvCxnSpPr>
            <a:stCxn id="1474" idx="6"/>
            <a:endCxn id="1476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7" name="Google Shape;1477;p63"/>
          <p:cNvCxnSpPr>
            <a:stCxn id="1469" idx="6"/>
            <a:endCxn id="1462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8" name="Google Shape;1478;p63"/>
          <p:cNvCxnSpPr>
            <a:stCxn id="1476" idx="5"/>
            <a:endCxn id="1462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9" name="Google Shape;1479;p63"/>
          <p:cNvCxnSpPr>
            <a:stCxn id="1476" idx="2"/>
            <a:endCxn id="1464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80" name="Google Shape;1480;p63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1" name="Google Shape;1481;p63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2" name="Google Shape;1482;p63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3" name="Google Shape;1483;p63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4" name="Google Shape;1484;p63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5" name="Google Shape;1485;p63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6" name="Google Shape;1486;p63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7" name="Google Shape;1487;p63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8" name="Google Shape;1488;p63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9" name="Google Shape;1489;p63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0" name="Google Shape;1490;p63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91" name="Google Shape;1491;p63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2" name="Google Shape;1492;p63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93" name="Google Shape;1493;p63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94" name="Google Shape;1494;p63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5" name="Google Shape;1495;p63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6" name="Google Shape;1496;p63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4" name="Google Shape;1464;p63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4" name="Google Shape;1474;p63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6" name="Google Shape;1476;p63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1" name="Google Shape;1471;p63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5" name="Google Shape;1465;p63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B4A7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7" name="Google Shape;1497;p63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8" name="Google Shape;1498;p63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9" name="Google Shape;1499;p63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0" name="Google Shape;1500;p63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1" name="Google Shape;1501;p63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9" name="Google Shape;1469;p63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2" name="Google Shape;1502;p63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3" name="Google Shape;1503;p63"/>
          <p:cNvSpPr txBox="1"/>
          <p:nvPr/>
        </p:nvSpPr>
        <p:spPr>
          <a:xfrm>
            <a:off x="5820100" y="4860900"/>
            <a:ext cx="46536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follows: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d[v] = min(d[v], d[u] + w(u, v))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7" name="Google Shape;1467;p63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4" name="Google Shape;1504;p63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89E6EDC6-51D6-4CBA-A852-0CC24A9BB9F7}"/>
              </a:ext>
            </a:extLst>
          </p:cNvPr>
          <p:cNvSpPr txBox="1">
            <a:spLocks/>
          </p:cNvSpPr>
          <p:nvPr/>
        </p:nvSpPr>
        <p:spPr>
          <a:xfrm>
            <a:off x="1750208" y="986857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53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p64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37</a:t>
            </a:fld>
            <a:endParaRPr/>
          </a:p>
        </p:txBody>
      </p:sp>
      <p:sp>
        <p:nvSpPr>
          <p:cNvPr id="1511" name="Google Shape;1511;p64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512" name="Google Shape;1512;p64"/>
          <p:cNvCxnSpPr>
            <a:stCxn id="1513" idx="3"/>
            <a:endCxn id="1514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15" name="Google Shape;1515;p64"/>
          <p:cNvCxnSpPr>
            <a:stCxn id="1514" idx="6"/>
            <a:endCxn id="1516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17" name="Google Shape;1517;p64"/>
          <p:cNvCxnSpPr>
            <a:stCxn id="1516" idx="7"/>
            <a:endCxn id="1518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19" name="Google Shape;1519;p64"/>
          <p:cNvCxnSpPr>
            <a:stCxn id="1513" idx="5"/>
            <a:endCxn id="1520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1" name="Google Shape;1521;p64"/>
          <p:cNvCxnSpPr>
            <a:stCxn id="1520" idx="6"/>
            <a:endCxn id="1518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2" name="Google Shape;1522;p64"/>
          <p:cNvCxnSpPr>
            <a:stCxn id="1513" idx="7"/>
            <a:endCxn id="1523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4" name="Google Shape;1524;p64"/>
          <p:cNvCxnSpPr>
            <a:stCxn id="1523" idx="6"/>
            <a:endCxn id="1525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6" name="Google Shape;1526;p64"/>
          <p:cNvCxnSpPr>
            <a:stCxn id="1518" idx="6"/>
            <a:endCxn id="1511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7" name="Google Shape;1527;p64"/>
          <p:cNvCxnSpPr>
            <a:stCxn id="1525" idx="5"/>
            <a:endCxn id="1511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28" name="Google Shape;1528;p64"/>
          <p:cNvCxnSpPr>
            <a:stCxn id="1525" idx="2"/>
            <a:endCxn id="1513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29" name="Google Shape;1529;p64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0" name="Google Shape;1530;p64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1" name="Google Shape;1531;p64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2" name="Google Shape;1532;p64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3" name="Google Shape;1533;p64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4" name="Google Shape;1534;p64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5" name="Google Shape;1535;p64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6" name="Google Shape;1536;p64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7" name="Google Shape;1537;p64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8" name="Google Shape;1538;p64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9" name="Google Shape;1539;p64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40" name="Google Shape;1540;p64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1" name="Google Shape;1541;p64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42" name="Google Shape;1542;p64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43" name="Google Shape;1543;p64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4" name="Google Shape;1544;p64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5" name="Google Shape;1545;p64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3" name="Google Shape;1513;p64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3" name="Google Shape;1523;p64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5" name="Google Shape;1525;p64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0" name="Google Shape;1520;p64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4" name="Google Shape;1514;p64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6" name="Google Shape;1546;p64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7" name="Google Shape;1547;p64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8" name="Google Shape;1548;p64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9" name="Google Shape;1549;p64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0" name="Google Shape;1550;p64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8" name="Google Shape;1518;p64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1" name="Google Shape;1551;p64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6" name="Google Shape;1516;p64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2" name="Google Shape;1552;p64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3" name="Google Shape;1553;p64"/>
          <p:cNvSpPr txBox="1"/>
          <p:nvPr/>
        </p:nvSpPr>
        <p:spPr>
          <a:xfrm>
            <a:off x="6273250" y="4860900"/>
            <a:ext cx="39930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Mark current node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CED173CB-5C3F-431B-9F2C-576E41CCCA5D}"/>
              </a:ext>
            </a:extLst>
          </p:cNvPr>
          <p:cNvSpPr txBox="1">
            <a:spLocks/>
          </p:cNvSpPr>
          <p:nvPr/>
        </p:nvSpPr>
        <p:spPr>
          <a:xfrm>
            <a:off x="1745650" y="99622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3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p65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38</a:t>
            </a:fld>
            <a:endParaRPr/>
          </a:p>
        </p:txBody>
      </p:sp>
      <p:sp>
        <p:nvSpPr>
          <p:cNvPr id="1560" name="Google Shape;1560;p65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561" name="Google Shape;1561;p65"/>
          <p:cNvCxnSpPr>
            <a:stCxn id="1562" idx="3"/>
            <a:endCxn id="1563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64" name="Google Shape;1564;p65"/>
          <p:cNvCxnSpPr>
            <a:stCxn id="1563" idx="6"/>
            <a:endCxn id="1565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66" name="Google Shape;1566;p65"/>
          <p:cNvCxnSpPr>
            <a:stCxn id="1565" idx="7"/>
            <a:endCxn id="1567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68" name="Google Shape;1568;p65"/>
          <p:cNvCxnSpPr>
            <a:stCxn id="1562" idx="5"/>
            <a:endCxn id="1569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0" name="Google Shape;1570;p65"/>
          <p:cNvCxnSpPr>
            <a:stCxn id="1569" idx="6"/>
            <a:endCxn id="1567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1" name="Google Shape;1571;p65"/>
          <p:cNvCxnSpPr>
            <a:stCxn id="1562" idx="7"/>
            <a:endCxn id="1572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3" name="Google Shape;1573;p65"/>
          <p:cNvCxnSpPr>
            <a:stCxn id="1572" idx="6"/>
            <a:endCxn id="1574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5" name="Google Shape;1575;p65"/>
          <p:cNvCxnSpPr>
            <a:stCxn id="1567" idx="6"/>
            <a:endCxn id="1560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6" name="Google Shape;1576;p65"/>
          <p:cNvCxnSpPr>
            <a:stCxn id="1574" idx="5"/>
            <a:endCxn id="1560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7" name="Google Shape;1577;p65"/>
          <p:cNvCxnSpPr>
            <a:stCxn id="1574" idx="2"/>
            <a:endCxn id="1562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78" name="Google Shape;1578;p65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9" name="Google Shape;1579;p65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0" name="Google Shape;1580;p65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1" name="Google Shape;1581;p65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2" name="Google Shape;1582;p65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3" name="Google Shape;1583;p65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4" name="Google Shape;1584;p65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5" name="Google Shape;1585;p65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6" name="Google Shape;1586;p65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7" name="Google Shape;1587;p65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8" name="Google Shape;1588;p65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89" name="Google Shape;1589;p65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0" name="Google Shape;1590;p65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91" name="Google Shape;1591;p65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92" name="Google Shape;1592;p65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3" name="Google Shape;1593;p65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4" name="Google Shape;1594;p65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2" name="Google Shape;1562;p65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2" name="Google Shape;1572;p65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4" name="Google Shape;1574;p65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9" name="Google Shape;1569;p65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3" name="Google Shape;1563;p65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5" name="Google Shape;1595;p65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6" name="Google Shape;1596;p65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7" name="Google Shape;1597;p65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8" name="Google Shape;1598;p65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9" name="Google Shape;1599;p65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7" name="Google Shape;1567;p65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0" name="Google Shape;1600;p65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5" name="Google Shape;1565;p65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1" name="Google Shape;1601;p65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2" name="Google Shape;1602;p65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pick the next node with the smallest d[v]. That’s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Caltrain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C71ACD77-E023-453E-B535-F7894CC2920B}"/>
              </a:ext>
            </a:extLst>
          </p:cNvPr>
          <p:cNvSpPr txBox="1">
            <a:spLocks/>
          </p:cNvSpPr>
          <p:nvPr/>
        </p:nvSpPr>
        <p:spPr>
          <a:xfrm>
            <a:off x="1750208" y="97633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66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8" name="Google Shape;1608;p66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39</a:t>
            </a:fld>
            <a:endParaRPr/>
          </a:p>
        </p:txBody>
      </p:sp>
      <p:sp>
        <p:nvSpPr>
          <p:cNvPr id="1609" name="Google Shape;1609;p66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610" name="Google Shape;1610;p66"/>
          <p:cNvCxnSpPr>
            <a:stCxn id="1611" idx="3"/>
            <a:endCxn id="1612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13" name="Google Shape;1613;p66"/>
          <p:cNvCxnSpPr>
            <a:stCxn id="1612" idx="6"/>
            <a:endCxn id="1614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15" name="Google Shape;1615;p66"/>
          <p:cNvCxnSpPr>
            <a:stCxn id="1614" idx="7"/>
            <a:endCxn id="1616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17" name="Google Shape;1617;p66"/>
          <p:cNvCxnSpPr>
            <a:stCxn id="1611" idx="5"/>
            <a:endCxn id="1618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19" name="Google Shape;1619;p66"/>
          <p:cNvCxnSpPr>
            <a:stCxn id="1618" idx="6"/>
            <a:endCxn id="1616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0" name="Google Shape;1620;p66"/>
          <p:cNvCxnSpPr>
            <a:stCxn id="1611" idx="7"/>
            <a:endCxn id="1621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2" name="Google Shape;1622;p66"/>
          <p:cNvCxnSpPr>
            <a:stCxn id="1621" idx="6"/>
            <a:endCxn id="1623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4" name="Google Shape;1624;p66"/>
          <p:cNvCxnSpPr>
            <a:stCxn id="1616" idx="6"/>
            <a:endCxn id="1609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5" name="Google Shape;1625;p66"/>
          <p:cNvCxnSpPr>
            <a:stCxn id="1623" idx="5"/>
            <a:endCxn id="1609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6" name="Google Shape;1626;p66"/>
          <p:cNvCxnSpPr>
            <a:stCxn id="1623" idx="2"/>
            <a:endCxn id="1611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27" name="Google Shape;1627;p66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8" name="Google Shape;1628;p66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9" name="Google Shape;1629;p66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0" name="Google Shape;1630;p66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1" name="Google Shape;1631;p66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2" name="Google Shape;1632;p66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3" name="Google Shape;1633;p66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4" name="Google Shape;1634;p66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5" name="Google Shape;1635;p66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6" name="Google Shape;1636;p66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7" name="Google Shape;1637;p66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38" name="Google Shape;1638;p66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9" name="Google Shape;1639;p66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40" name="Google Shape;1640;p66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41" name="Google Shape;1641;p66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2" name="Google Shape;1642;p66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3" name="Google Shape;1643;p66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1" name="Google Shape;1611;p66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1" name="Google Shape;1621;p66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3" name="Google Shape;1623;p66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8" name="Google Shape;1618;p66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2" name="Google Shape;1612;p66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4" name="Google Shape;1644;p66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5" name="Google Shape;1645;p66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6" name="Google Shape;1646;p66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7" name="Google Shape;1647;p66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8" name="Google Shape;1648;p66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6" name="Google Shape;1616;p66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9" name="Google Shape;1649;p66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4" name="Google Shape;1614;p66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0" name="Google Shape;1650;p66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1" name="Google Shape;1651;p66"/>
          <p:cNvSpPr txBox="1"/>
          <p:nvPr/>
        </p:nvSpPr>
        <p:spPr>
          <a:xfrm>
            <a:off x="5733375" y="4860900"/>
            <a:ext cx="48117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We’d update each of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,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but looks like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doesn’t have any unsure neighbors.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Just mark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sure.</a:t>
            </a:r>
            <a:endParaRPr sz="17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51054356-FEBB-479D-9DCF-3DD69F0F982A}"/>
              </a:ext>
            </a:extLst>
          </p:cNvPr>
          <p:cNvSpPr txBox="1">
            <a:spLocks/>
          </p:cNvSpPr>
          <p:nvPr/>
        </p:nvSpPr>
        <p:spPr>
          <a:xfrm>
            <a:off x="1743002" y="99622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50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7" name="Google Shape;1657;p67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40</a:t>
            </a:fld>
            <a:endParaRPr/>
          </a:p>
        </p:txBody>
      </p:sp>
      <p:sp>
        <p:nvSpPr>
          <p:cNvPr id="1658" name="Google Shape;1658;p67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659" name="Google Shape;1659;p67"/>
          <p:cNvCxnSpPr>
            <a:stCxn id="1660" idx="3"/>
            <a:endCxn id="1661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2" name="Google Shape;1662;p67"/>
          <p:cNvCxnSpPr>
            <a:stCxn id="1661" idx="6"/>
            <a:endCxn id="1663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4" name="Google Shape;1664;p67"/>
          <p:cNvCxnSpPr>
            <a:stCxn id="1663" idx="7"/>
            <a:endCxn id="1665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6" name="Google Shape;1666;p67"/>
          <p:cNvCxnSpPr>
            <a:stCxn id="1660" idx="5"/>
            <a:endCxn id="1667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8" name="Google Shape;1668;p67"/>
          <p:cNvCxnSpPr>
            <a:stCxn id="1667" idx="6"/>
            <a:endCxn id="1665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9" name="Google Shape;1669;p67"/>
          <p:cNvCxnSpPr>
            <a:stCxn id="1660" idx="7"/>
            <a:endCxn id="1670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1" name="Google Shape;1671;p67"/>
          <p:cNvCxnSpPr>
            <a:stCxn id="1670" idx="6"/>
            <a:endCxn id="1672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3" name="Google Shape;1673;p67"/>
          <p:cNvCxnSpPr>
            <a:stCxn id="1665" idx="6"/>
            <a:endCxn id="1658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4" name="Google Shape;1674;p67"/>
          <p:cNvCxnSpPr>
            <a:stCxn id="1672" idx="5"/>
            <a:endCxn id="1658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75" name="Google Shape;1675;p67"/>
          <p:cNvCxnSpPr>
            <a:stCxn id="1672" idx="2"/>
            <a:endCxn id="1660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76" name="Google Shape;1676;p67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7" name="Google Shape;1677;p67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8" name="Google Shape;1678;p67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9" name="Google Shape;1679;p67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0" name="Google Shape;1680;p67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1" name="Google Shape;1681;p67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2" name="Google Shape;1682;p67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3" name="Google Shape;1683;p67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4" name="Google Shape;1684;p67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5" name="Google Shape;1685;p67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6" name="Google Shape;1686;p67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87" name="Google Shape;1687;p67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8" name="Google Shape;1688;p67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89" name="Google Shape;1689;p67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690" name="Google Shape;1690;p67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1" name="Google Shape;1691;p67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2" name="Google Shape;1692;p67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0" name="Google Shape;1660;p67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0" name="Google Shape;1670;p67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2" name="Google Shape;1672;p67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7" name="Google Shape;1667;p67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1" name="Google Shape;1661;p67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3" name="Google Shape;1693;p67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4" name="Google Shape;1694;p67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5" name="Google Shape;1695;p67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6" name="Google Shape;1696;p67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7" name="Google Shape;1697;p67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5" name="Google Shape;1665;p67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8" name="Google Shape;1698;p67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3" name="Google Shape;1663;p67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9" name="Google Shape;1699;p67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00" name="Google Shape;1700;p67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pick the next node with the smallest d[v]. That’s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Chipotle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2E7FC04C-E07C-47EE-B939-0249FED80390}"/>
              </a:ext>
            </a:extLst>
          </p:cNvPr>
          <p:cNvSpPr txBox="1">
            <a:spLocks/>
          </p:cNvSpPr>
          <p:nvPr/>
        </p:nvSpPr>
        <p:spPr>
          <a:xfrm>
            <a:off x="1841575" y="956652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82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6" name="Google Shape;1706;p68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41</a:t>
            </a:fld>
            <a:endParaRPr/>
          </a:p>
        </p:txBody>
      </p:sp>
      <p:sp>
        <p:nvSpPr>
          <p:cNvPr id="1707" name="Google Shape;1707;p68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708" name="Google Shape;1708;p68"/>
          <p:cNvCxnSpPr>
            <a:stCxn id="1709" idx="3"/>
            <a:endCxn id="1710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1" name="Google Shape;1711;p68"/>
          <p:cNvCxnSpPr>
            <a:stCxn id="1710" idx="6"/>
            <a:endCxn id="1712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3" name="Google Shape;1713;p68"/>
          <p:cNvCxnSpPr>
            <a:stCxn id="1712" idx="7"/>
            <a:endCxn id="1714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5" name="Google Shape;1715;p68"/>
          <p:cNvCxnSpPr>
            <a:stCxn id="1709" idx="5"/>
            <a:endCxn id="1716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7" name="Google Shape;1717;p68"/>
          <p:cNvCxnSpPr>
            <a:stCxn id="1716" idx="6"/>
            <a:endCxn id="1714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8" name="Google Shape;1718;p68"/>
          <p:cNvCxnSpPr>
            <a:stCxn id="1709" idx="7"/>
            <a:endCxn id="1719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0" name="Google Shape;1720;p68"/>
          <p:cNvCxnSpPr>
            <a:stCxn id="1719" idx="6"/>
            <a:endCxn id="1721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2" name="Google Shape;1722;p68"/>
          <p:cNvCxnSpPr>
            <a:stCxn id="1714" idx="6"/>
            <a:endCxn id="1707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3" name="Google Shape;1723;p68"/>
          <p:cNvCxnSpPr>
            <a:stCxn id="1721" idx="5"/>
            <a:endCxn id="1707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4" name="Google Shape;1724;p68"/>
          <p:cNvCxnSpPr>
            <a:stCxn id="1721" idx="2"/>
            <a:endCxn id="1709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25" name="Google Shape;1725;p68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6" name="Google Shape;1726;p68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7" name="Google Shape;1727;p68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8" name="Google Shape;1728;p68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9" name="Google Shape;1729;p68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0" name="Google Shape;1730;p68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1" name="Google Shape;1731;p68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2" name="Google Shape;1732;p68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3" name="Google Shape;1733;p68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4" name="Google Shape;1734;p68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5" name="Google Shape;1735;p68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36" name="Google Shape;1736;p68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7" name="Google Shape;1737;p68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38" name="Google Shape;1738;p68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39" name="Google Shape;1739;p68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0" name="Google Shape;1740;p68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1" name="Google Shape;1741;p68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09" name="Google Shape;1709;p68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19" name="Google Shape;1719;p68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1" name="Google Shape;1721;p68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16" name="Google Shape;1716;p68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10" name="Google Shape;1710;p68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2" name="Google Shape;1742;p68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3" name="Google Shape;1743;p68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4" name="Google Shape;1744;p68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5" name="Google Shape;1745;p68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6" name="Google Shape;1746;p68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14" name="Google Shape;1714;p68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7" name="Google Shape;1747;p68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12" name="Google Shape;1712;p68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8" name="Google Shape;1748;p68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9" name="Google Shape;1749;p68"/>
          <p:cNvSpPr txBox="1"/>
          <p:nvPr/>
        </p:nvSpPr>
        <p:spPr>
          <a:xfrm>
            <a:off x="5733375" y="4860900"/>
            <a:ext cx="48117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We’d 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,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but looks like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doesn’t have any unsure neighbors.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Just mark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sure.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0B94D76D-E263-4939-BE83-C5A261F44722}"/>
              </a:ext>
            </a:extLst>
          </p:cNvPr>
          <p:cNvSpPr txBox="1">
            <a:spLocks/>
          </p:cNvSpPr>
          <p:nvPr/>
        </p:nvSpPr>
        <p:spPr>
          <a:xfrm>
            <a:off x="1750208" y="930353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60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5" name="Google Shape;1755;p69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42</a:t>
            </a:fld>
            <a:endParaRPr/>
          </a:p>
        </p:txBody>
      </p:sp>
      <p:sp>
        <p:nvSpPr>
          <p:cNvPr id="1756" name="Google Shape;1756;p69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757" name="Google Shape;1757;p69"/>
          <p:cNvCxnSpPr>
            <a:stCxn id="1758" idx="3"/>
            <a:endCxn id="1759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0" name="Google Shape;1760;p69"/>
          <p:cNvCxnSpPr>
            <a:stCxn id="1759" idx="6"/>
            <a:endCxn id="1761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2" name="Google Shape;1762;p69"/>
          <p:cNvCxnSpPr>
            <a:stCxn id="1761" idx="7"/>
            <a:endCxn id="1763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4" name="Google Shape;1764;p69"/>
          <p:cNvCxnSpPr>
            <a:stCxn id="1758" idx="5"/>
            <a:endCxn id="1765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6" name="Google Shape;1766;p69"/>
          <p:cNvCxnSpPr>
            <a:stCxn id="1765" idx="6"/>
            <a:endCxn id="1763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7" name="Google Shape;1767;p69"/>
          <p:cNvCxnSpPr>
            <a:stCxn id="1758" idx="7"/>
            <a:endCxn id="1768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69" name="Google Shape;1769;p69"/>
          <p:cNvCxnSpPr>
            <a:stCxn id="1768" idx="6"/>
            <a:endCxn id="1770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71" name="Google Shape;1771;p69"/>
          <p:cNvCxnSpPr>
            <a:stCxn id="1763" idx="6"/>
            <a:endCxn id="1756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72" name="Google Shape;1772;p69"/>
          <p:cNvCxnSpPr>
            <a:stCxn id="1770" idx="5"/>
            <a:endCxn id="1756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73" name="Google Shape;1773;p69"/>
          <p:cNvCxnSpPr>
            <a:stCxn id="1770" idx="2"/>
            <a:endCxn id="1758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74" name="Google Shape;1774;p69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5" name="Google Shape;1775;p69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6" name="Google Shape;1776;p69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7" name="Google Shape;1777;p69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8" name="Google Shape;1778;p69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9" name="Google Shape;1779;p69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0" name="Google Shape;1780;p69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1" name="Google Shape;1781;p69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2" name="Google Shape;1782;p69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3" name="Google Shape;1783;p69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4" name="Google Shape;1784;p69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85" name="Google Shape;1785;p69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6" name="Google Shape;1786;p69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87" name="Google Shape;1787;p69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788" name="Google Shape;1788;p69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9" name="Google Shape;1789;p69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0" name="Google Shape;1790;p69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8" name="Google Shape;1758;p69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68" name="Google Shape;1768;p69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0" name="Google Shape;1770;p69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65" name="Google Shape;1765;p69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9" name="Google Shape;1759;p69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1" name="Google Shape;1791;p69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8E7CC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2" name="Google Shape;1792;p69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3" name="Google Shape;1793;p69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4" name="Google Shape;1794;p69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5" name="Google Shape;1795;p69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63" name="Google Shape;1763;p69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6" name="Google Shape;1796;p69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61" name="Google Shape;1761;p69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7" name="Google Shape;1797;p69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8" name="Google Shape;1798;p69"/>
          <p:cNvSpPr txBox="1"/>
          <p:nvPr/>
        </p:nvSpPr>
        <p:spPr>
          <a:xfrm>
            <a:off x="6183975" y="4835150"/>
            <a:ext cx="37635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 pick the next node with the smallest d[v]. That’s </a:t>
            </a:r>
            <a:r>
              <a:rPr lang="en" sz="16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The Dish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(we’ll call this node </a:t>
            </a:r>
            <a:r>
              <a:rPr lang="en" sz="21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20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" sz="1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now).</a:t>
            </a:r>
            <a:endParaRPr sz="16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D76CE32A-1D71-403D-8EE9-516680A0FE94}"/>
              </a:ext>
            </a:extLst>
          </p:cNvPr>
          <p:cNvSpPr txBox="1">
            <a:spLocks/>
          </p:cNvSpPr>
          <p:nvPr/>
        </p:nvSpPr>
        <p:spPr>
          <a:xfrm>
            <a:off x="1750208" y="967638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29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4" name="Google Shape;1804;p70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43</a:t>
            </a:fld>
            <a:endParaRPr/>
          </a:p>
        </p:txBody>
      </p:sp>
      <p:sp>
        <p:nvSpPr>
          <p:cNvPr id="1805" name="Google Shape;1805;p70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806" name="Google Shape;1806;p70"/>
          <p:cNvCxnSpPr>
            <a:stCxn id="1807" idx="3"/>
            <a:endCxn id="1808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09" name="Google Shape;1809;p70"/>
          <p:cNvCxnSpPr>
            <a:stCxn id="1808" idx="6"/>
            <a:endCxn id="1810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1" name="Google Shape;1811;p70"/>
          <p:cNvCxnSpPr>
            <a:stCxn id="1810" idx="7"/>
            <a:endCxn id="1812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3" name="Google Shape;1813;p70"/>
          <p:cNvCxnSpPr>
            <a:stCxn id="1807" idx="5"/>
            <a:endCxn id="1814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5" name="Google Shape;1815;p70"/>
          <p:cNvCxnSpPr>
            <a:stCxn id="1814" idx="6"/>
            <a:endCxn id="1812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6" name="Google Shape;1816;p70"/>
          <p:cNvCxnSpPr>
            <a:stCxn id="1807" idx="7"/>
            <a:endCxn id="1817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8" name="Google Shape;1818;p70"/>
          <p:cNvCxnSpPr>
            <a:stCxn id="1817" idx="6"/>
            <a:endCxn id="1819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0" name="Google Shape;1820;p70"/>
          <p:cNvCxnSpPr>
            <a:stCxn id="1812" idx="6"/>
            <a:endCxn id="1805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1" name="Google Shape;1821;p70"/>
          <p:cNvCxnSpPr>
            <a:stCxn id="1819" idx="5"/>
            <a:endCxn id="1805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22" name="Google Shape;1822;p70"/>
          <p:cNvCxnSpPr>
            <a:stCxn id="1819" idx="2"/>
            <a:endCxn id="1807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23" name="Google Shape;1823;p70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4" name="Google Shape;1824;p70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5" name="Google Shape;1825;p70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6" name="Google Shape;1826;p70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7" name="Google Shape;1827;p70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8" name="Google Shape;1828;p70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9" name="Google Shape;1829;p70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0" name="Google Shape;1830;p70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1" name="Google Shape;1831;p70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2" name="Google Shape;1832;p70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3" name="Google Shape;1833;p70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34" name="Google Shape;1834;p70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5" name="Google Shape;1835;p70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36" name="Google Shape;1836;p70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37" name="Google Shape;1837;p70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8" name="Google Shape;1838;p70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9" name="Google Shape;1839;p70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07" name="Google Shape;1807;p70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17" name="Google Shape;1817;p70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19" name="Google Shape;1819;p70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14" name="Google Shape;1814;p70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08" name="Google Shape;1808;p70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0" name="Google Shape;1840;p70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1" name="Google Shape;1841;p70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2" name="Google Shape;1842;p70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3" name="Google Shape;1843;p70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4" name="Google Shape;1844;p70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12" name="Google Shape;1812;p70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5" name="Google Shape;1845;p70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10" name="Google Shape;1810;p70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6" name="Google Shape;1846;p70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7" name="Google Shape;1847;p70"/>
          <p:cNvSpPr txBox="1"/>
          <p:nvPr/>
        </p:nvSpPr>
        <p:spPr>
          <a:xfrm>
            <a:off x="5733375" y="4860900"/>
            <a:ext cx="48117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We’d update each of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’s </a:t>
            </a:r>
            <a:r>
              <a:rPr lang="en" sz="17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 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neighbors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,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but looks like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doesn’t have any unsure neighbors.</a:t>
            </a:r>
            <a:endParaRPr sz="17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Just mark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</a:t>
            </a:r>
            <a:r>
              <a:rPr lang="en" sz="17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as </a:t>
            </a:r>
            <a:r>
              <a:rPr lang="en" sz="1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sure.</a:t>
            </a:r>
            <a:endParaRPr sz="1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604C60BE-C0B4-40F7-B777-DB73D441609E}"/>
              </a:ext>
            </a:extLst>
          </p:cNvPr>
          <p:cNvSpPr txBox="1">
            <a:spLocks/>
          </p:cNvSpPr>
          <p:nvPr/>
        </p:nvSpPr>
        <p:spPr>
          <a:xfrm>
            <a:off x="1743002" y="99622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47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" name="Google Shape;1853;p71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44</a:t>
            </a:fld>
            <a:endParaRPr/>
          </a:p>
        </p:txBody>
      </p:sp>
      <p:sp>
        <p:nvSpPr>
          <p:cNvPr id="1854" name="Google Shape;1854;p71"/>
          <p:cNvSpPr/>
          <p:nvPr/>
        </p:nvSpPr>
        <p:spPr>
          <a:xfrm>
            <a:off x="6853900" y="3911725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Chipotle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855" name="Google Shape;1855;p71"/>
          <p:cNvCxnSpPr>
            <a:stCxn id="1856" idx="3"/>
            <a:endCxn id="1857" idx="0"/>
          </p:cNvCxnSpPr>
          <p:nvPr/>
        </p:nvCxnSpPr>
        <p:spPr>
          <a:xfrm flipH="1">
            <a:off x="2535206" y="3390049"/>
            <a:ext cx="293700" cy="1567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58" name="Google Shape;1858;p71"/>
          <p:cNvCxnSpPr>
            <a:stCxn id="1857" idx="6"/>
            <a:endCxn id="1859" idx="2"/>
          </p:cNvCxnSpPr>
          <p:nvPr/>
        </p:nvCxnSpPr>
        <p:spPr>
          <a:xfrm rot="10800000" flipH="1">
            <a:off x="2916850" y="5319650"/>
            <a:ext cx="1331100" cy="57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0" name="Google Shape;1860;p71"/>
          <p:cNvCxnSpPr>
            <a:stCxn id="1859" idx="7"/>
            <a:endCxn id="1861" idx="3"/>
          </p:cNvCxnSpPr>
          <p:nvPr/>
        </p:nvCxnSpPr>
        <p:spPr>
          <a:xfrm rot="10800000" flipH="1">
            <a:off x="4908419" y="4538988"/>
            <a:ext cx="325200" cy="520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2" name="Google Shape;1862;p71"/>
          <p:cNvCxnSpPr>
            <a:stCxn id="1856" idx="5"/>
            <a:endCxn id="1863" idx="1"/>
          </p:cNvCxnSpPr>
          <p:nvPr/>
        </p:nvCxnSpPr>
        <p:spPr>
          <a:xfrm>
            <a:off x="3375994" y="3390049"/>
            <a:ext cx="328800" cy="4800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4" name="Google Shape;1864;p71"/>
          <p:cNvCxnSpPr>
            <a:stCxn id="1863" idx="6"/>
            <a:endCxn id="1861" idx="2"/>
          </p:cNvCxnSpPr>
          <p:nvPr/>
        </p:nvCxnSpPr>
        <p:spPr>
          <a:xfrm>
            <a:off x="4356375" y="4129888"/>
            <a:ext cx="764100" cy="14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5" name="Google Shape;1865;p71"/>
          <p:cNvCxnSpPr>
            <a:stCxn id="1856" idx="7"/>
            <a:endCxn id="1866" idx="2"/>
          </p:cNvCxnSpPr>
          <p:nvPr/>
        </p:nvCxnSpPr>
        <p:spPr>
          <a:xfrm rot="10800000" flipH="1">
            <a:off x="3375994" y="2402926"/>
            <a:ext cx="7926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7" name="Google Shape;1867;p71"/>
          <p:cNvCxnSpPr>
            <a:stCxn id="1866" idx="6"/>
            <a:endCxn id="1868" idx="1"/>
          </p:cNvCxnSpPr>
          <p:nvPr/>
        </p:nvCxnSpPr>
        <p:spPr>
          <a:xfrm>
            <a:off x="4942278" y="2402813"/>
            <a:ext cx="791100" cy="467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9" name="Google Shape;1869;p71"/>
          <p:cNvCxnSpPr>
            <a:stCxn id="1861" idx="6"/>
            <a:endCxn id="1854" idx="2"/>
          </p:cNvCxnSpPr>
          <p:nvPr/>
        </p:nvCxnSpPr>
        <p:spPr>
          <a:xfrm>
            <a:off x="5894075" y="4279213"/>
            <a:ext cx="9597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70" name="Google Shape;1870;p71"/>
          <p:cNvCxnSpPr>
            <a:stCxn id="1868" idx="5"/>
            <a:endCxn id="1854" idx="1"/>
          </p:cNvCxnSpPr>
          <p:nvPr/>
        </p:nvCxnSpPr>
        <p:spPr>
          <a:xfrm>
            <a:off x="6273240" y="3390062"/>
            <a:ext cx="692400" cy="6294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71" name="Google Shape;1871;p71"/>
          <p:cNvCxnSpPr>
            <a:stCxn id="1868" idx="2"/>
            <a:endCxn id="1856" idx="6"/>
          </p:cNvCxnSpPr>
          <p:nvPr/>
        </p:nvCxnSpPr>
        <p:spPr>
          <a:xfrm rot="10800000">
            <a:off x="3489152" y="3130200"/>
            <a:ext cx="21324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72" name="Google Shape;1872;p71"/>
          <p:cNvSpPr txBox="1"/>
          <p:nvPr/>
        </p:nvSpPr>
        <p:spPr>
          <a:xfrm>
            <a:off x="6506350" y="33900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3" name="Google Shape;1873;p71"/>
          <p:cNvSpPr txBox="1"/>
          <p:nvPr/>
        </p:nvSpPr>
        <p:spPr>
          <a:xfrm>
            <a:off x="6144325" y="4240675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10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4" name="Google Shape;1874;p71"/>
          <p:cNvSpPr txBox="1"/>
          <p:nvPr/>
        </p:nvSpPr>
        <p:spPr>
          <a:xfrm>
            <a:off x="516225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5" name="Google Shape;1875;p71"/>
          <p:cNvSpPr txBox="1"/>
          <p:nvPr/>
        </p:nvSpPr>
        <p:spPr>
          <a:xfrm>
            <a:off x="4325775" y="30668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6" name="Google Shape;1876;p71"/>
          <p:cNvSpPr txBox="1"/>
          <p:nvPr/>
        </p:nvSpPr>
        <p:spPr>
          <a:xfrm>
            <a:off x="3417500" y="23030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7" name="Google Shape;1877;p71"/>
          <p:cNvSpPr txBox="1"/>
          <p:nvPr/>
        </p:nvSpPr>
        <p:spPr>
          <a:xfrm>
            <a:off x="2256288" y="39744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8" name="Google Shape;1878;p71"/>
          <p:cNvSpPr txBox="1"/>
          <p:nvPr/>
        </p:nvSpPr>
        <p:spPr>
          <a:xfrm>
            <a:off x="3310738" y="5288150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15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9" name="Google Shape;1879;p71"/>
          <p:cNvSpPr txBox="1"/>
          <p:nvPr/>
        </p:nvSpPr>
        <p:spPr>
          <a:xfrm>
            <a:off x="3466000" y="3329688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0" name="Google Shape;1880;p71"/>
          <p:cNvSpPr txBox="1"/>
          <p:nvPr/>
        </p:nvSpPr>
        <p:spPr>
          <a:xfrm>
            <a:off x="4508713" y="3841663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1" name="Google Shape;1881;p71"/>
          <p:cNvSpPr txBox="1"/>
          <p:nvPr/>
        </p:nvSpPr>
        <p:spPr>
          <a:xfrm>
            <a:off x="4984613" y="4666422"/>
            <a:ext cx="459300" cy="3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1500"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2" name="Google Shape;1882;p71"/>
          <p:cNvSpPr/>
          <p:nvPr/>
        </p:nvSpPr>
        <p:spPr>
          <a:xfrm>
            <a:off x="8490350" y="21581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83" name="Google Shape;1883;p71"/>
          <p:cNvSpPr txBox="1"/>
          <p:nvPr/>
        </p:nvSpPr>
        <p:spPr>
          <a:xfrm>
            <a:off x="9028850" y="213817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4" name="Google Shape;1884;p71"/>
          <p:cNvSpPr/>
          <p:nvPr/>
        </p:nvSpPr>
        <p:spPr>
          <a:xfrm>
            <a:off x="8490350" y="2779849"/>
            <a:ext cx="481200" cy="4812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85" name="Google Shape;1885;p71"/>
          <p:cNvSpPr/>
          <p:nvPr/>
        </p:nvSpPr>
        <p:spPr>
          <a:xfrm>
            <a:off x="8490350" y="3401574"/>
            <a:ext cx="481200" cy="481200"/>
          </a:xfrm>
          <a:prstGeom prst="ellipse">
            <a:avLst/>
          </a:prstGeom>
          <a:solidFill>
            <a:srgbClr val="66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886" name="Google Shape;1886;p71"/>
          <p:cNvSpPr txBox="1"/>
          <p:nvPr/>
        </p:nvSpPr>
        <p:spPr>
          <a:xfrm>
            <a:off x="9028850" y="2759900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current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7" name="Google Shape;1887;p71"/>
          <p:cNvSpPr txBox="1"/>
          <p:nvPr/>
        </p:nvSpPr>
        <p:spPr>
          <a:xfrm>
            <a:off x="9028850" y="3381625"/>
            <a:ext cx="187890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>
                <a:latin typeface="Assistant"/>
                <a:ea typeface="Assistant"/>
                <a:cs typeface="Assistant"/>
                <a:sym typeface="Assistant"/>
              </a:rPr>
              <a:t>sure</a:t>
            </a:r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 node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8" name="Google Shape;1888;p71"/>
          <p:cNvSpPr/>
          <p:nvPr/>
        </p:nvSpPr>
        <p:spPr>
          <a:xfrm>
            <a:off x="7335713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14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56" name="Google Shape;1856;p71"/>
          <p:cNvSpPr/>
          <p:nvPr/>
        </p:nvSpPr>
        <p:spPr>
          <a:xfrm>
            <a:off x="2715600" y="2762688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Gates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6" name="Google Shape;1866;p71"/>
          <p:cNvSpPr/>
          <p:nvPr/>
        </p:nvSpPr>
        <p:spPr>
          <a:xfrm>
            <a:off x="4168578" y="20353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Caltrain</a:t>
            </a:r>
            <a:endParaRPr sz="1100" b="1" baseline="-25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8" name="Google Shape;1868;p71"/>
          <p:cNvSpPr/>
          <p:nvPr/>
        </p:nvSpPr>
        <p:spPr>
          <a:xfrm>
            <a:off x="5621552" y="276270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Stadium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3" name="Google Shape;1863;p71"/>
          <p:cNvSpPr/>
          <p:nvPr/>
        </p:nvSpPr>
        <p:spPr>
          <a:xfrm>
            <a:off x="3592875" y="3762388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Memchu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57" name="Google Shape;1857;p71"/>
          <p:cNvSpPr/>
          <p:nvPr/>
        </p:nvSpPr>
        <p:spPr>
          <a:xfrm>
            <a:off x="2153350" y="4957850"/>
            <a:ext cx="7635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The Dish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89" name="Google Shape;1889;p71"/>
          <p:cNvSpPr/>
          <p:nvPr/>
        </p:nvSpPr>
        <p:spPr>
          <a:xfrm>
            <a:off x="2033575" y="48351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0" name="Google Shape;1890;p71"/>
          <p:cNvSpPr/>
          <p:nvPr/>
        </p:nvSpPr>
        <p:spPr>
          <a:xfrm>
            <a:off x="4702938" y="197582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1" name="Google Shape;1891;p71"/>
          <p:cNvSpPr/>
          <p:nvPr/>
        </p:nvSpPr>
        <p:spPr>
          <a:xfrm>
            <a:off x="2369588" y="2761638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2" name="Google Shape;1892;p71"/>
          <p:cNvSpPr/>
          <p:nvPr/>
        </p:nvSpPr>
        <p:spPr>
          <a:xfrm>
            <a:off x="3417488" y="4277113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3" name="Google Shape;1893;p71"/>
          <p:cNvSpPr/>
          <p:nvPr/>
        </p:nvSpPr>
        <p:spPr>
          <a:xfrm>
            <a:off x="6183963" y="2642075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1" name="Google Shape;1861;p71"/>
          <p:cNvSpPr/>
          <p:nvPr/>
        </p:nvSpPr>
        <p:spPr>
          <a:xfrm>
            <a:off x="5120375" y="3911713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Wilbur Dining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4" name="Google Shape;1894;p71"/>
          <p:cNvSpPr/>
          <p:nvPr/>
        </p:nvSpPr>
        <p:spPr>
          <a:xfrm>
            <a:off x="5642575" y="378905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59" name="Google Shape;1859;p71"/>
          <p:cNvSpPr/>
          <p:nvPr/>
        </p:nvSpPr>
        <p:spPr>
          <a:xfrm>
            <a:off x="4248025" y="4952150"/>
            <a:ext cx="773700" cy="735000"/>
          </a:xfrm>
          <a:prstGeom prst="ellipse">
            <a:avLst/>
          </a:prstGeom>
          <a:solidFill>
            <a:srgbClr val="9999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1100" b="1">
                <a:latin typeface="Assistant"/>
                <a:ea typeface="Assistant"/>
                <a:cs typeface="Assistant"/>
                <a:sym typeface="Assistant"/>
              </a:rPr>
              <a:t>Old Union</a:t>
            </a:r>
            <a:endParaRPr sz="1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5" name="Google Shape;1895;p71"/>
          <p:cNvSpPr/>
          <p:nvPr/>
        </p:nvSpPr>
        <p:spPr>
          <a:xfrm>
            <a:off x="4942275" y="5279000"/>
            <a:ext cx="459300" cy="326100"/>
          </a:xfrm>
          <a:prstGeom prst="roundRect">
            <a:avLst>
              <a:gd name="adj" fmla="val 16667"/>
            </a:avLst>
          </a:prstGeom>
          <a:solidFill>
            <a:srgbClr val="434343"/>
          </a:solidFill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300" b="1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6" name="Google Shape;1896;p71"/>
          <p:cNvSpPr txBox="1"/>
          <p:nvPr/>
        </p:nvSpPr>
        <p:spPr>
          <a:xfrm>
            <a:off x="5733375" y="4860900"/>
            <a:ext cx="4811700" cy="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There are no more </a:t>
            </a:r>
            <a:r>
              <a:rPr lang="en" sz="17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unsure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nodes! 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We’re done, and </a:t>
            </a:r>
            <a:r>
              <a:rPr lang="en" sz="1700" b="1" dirty="0">
                <a:solidFill>
                  <a:srgbClr val="0070C0"/>
                </a:solidFill>
                <a:latin typeface="Assistant"/>
                <a:ea typeface="Assistant"/>
                <a:cs typeface="Assistant"/>
                <a:sym typeface="Assistant"/>
              </a:rPr>
              <a:t>all d[v] = d(s,v)</a:t>
            </a:r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!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7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(Check for yourself)</a:t>
            </a:r>
            <a:endParaRPr sz="17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" name="Google Shape;418;p42">
            <a:extLst>
              <a:ext uri="{FF2B5EF4-FFF2-40B4-BE49-F238E27FC236}">
                <a16:creationId xmlns:a16="http://schemas.microsoft.com/office/drawing/2014/main" id="{B0D48310-6B38-427E-9215-6A6D8CB62010}"/>
              </a:ext>
            </a:extLst>
          </p:cNvPr>
          <p:cNvSpPr txBox="1">
            <a:spLocks/>
          </p:cNvSpPr>
          <p:nvPr/>
        </p:nvSpPr>
        <p:spPr>
          <a:xfrm>
            <a:off x="1750208" y="893957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82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21040" y="1455957"/>
            <a:ext cx="4565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DIJKSTRA </a:t>
            </a:r>
            <a:r>
              <a:rPr lang="en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PSUEDOCODE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5300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1" name="Google Shape;1901;p72"/>
          <p:cNvSpPr txBox="1">
            <a:spLocks noGrp="1"/>
          </p:cNvSpPr>
          <p:nvPr>
            <p:ph type="title" idx="4294967295"/>
          </p:nvPr>
        </p:nvSpPr>
        <p:spPr>
          <a:xfrm>
            <a:off x="1750208" y="1065775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3B62AF"/>
                </a:solidFill>
                <a:latin typeface="Arial" charset="0"/>
                <a:sym typeface="Lato Light"/>
              </a:rPr>
              <a:t>DIJKSTRA PSUEDOCODE</a:t>
            </a:r>
            <a:endParaRPr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sp>
        <p:nvSpPr>
          <p:cNvPr id="1902" name="Google Shape;1902;p72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46</a:t>
            </a:fld>
            <a:endParaRPr/>
          </a:p>
        </p:txBody>
      </p:sp>
      <p:sp>
        <p:nvSpPr>
          <p:cNvPr id="1903" name="Google Shape;1903;p72"/>
          <p:cNvSpPr/>
          <p:nvPr/>
        </p:nvSpPr>
        <p:spPr>
          <a:xfrm>
            <a:off x="2393430" y="1998275"/>
            <a:ext cx="7603028" cy="352219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DIJKSTRA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(G,s):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Set all vertices to 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not-sure.</a:t>
            </a:r>
            <a:endParaRPr b="1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   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d[v] = </a:t>
            </a:r>
            <a:r>
              <a:rPr lang="en" dirty="0">
                <a:latin typeface="Consolas"/>
                <a:ea typeface="Consolas"/>
                <a:cs typeface="Consolas"/>
                <a:sym typeface="Consolas"/>
              </a:rPr>
              <a:t>∞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for all v in V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d[s] = 0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while there are 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not-sure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nodes: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   pick the 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not-sure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node u with smallest estimate d[u]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   for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v in u.neighbors: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      d[v] ← min(d[v], d[u] + w(u,v))   // update step</a:t>
            </a:r>
            <a:endParaRPr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   mark u as 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sure</a:t>
            </a:r>
            <a:endParaRPr b="1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dirty="0">
                <a:latin typeface="Inconsolata"/>
                <a:ea typeface="Inconsolata"/>
                <a:cs typeface="Inconsolata"/>
                <a:sym typeface="Inconsolata"/>
              </a:rPr>
              <a:t>   now all d[v] indeed equals </a:t>
            </a:r>
            <a:r>
              <a:rPr lang="en" b="1" dirty="0">
                <a:latin typeface="Inconsolata"/>
                <a:ea typeface="Inconsolata"/>
                <a:cs typeface="Inconsolata"/>
                <a:sym typeface="Inconsolata"/>
              </a:rPr>
              <a:t>the true distance d(s,v)</a:t>
            </a:r>
            <a:endParaRPr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55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>
            <a:extLst>
              <a:ext uri="{FF2B5EF4-FFF2-40B4-BE49-F238E27FC236}">
                <a16:creationId xmlns:a16="http://schemas.microsoft.com/office/drawing/2014/main" id="{F3484E42-0053-4118-A9D1-07963DC50A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6395" y="1084808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0D187438-F500-4092-BA24-7154FC674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91" y="1896475"/>
            <a:ext cx="8153673" cy="4697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2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>
            <a:extLst>
              <a:ext uri="{FF2B5EF4-FFF2-40B4-BE49-F238E27FC236}">
                <a16:creationId xmlns:a16="http://schemas.microsoft.com/office/drawing/2014/main" id="{F64E7BF5-BCB3-45DE-B76A-76EF182F05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8521" y="1165763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5363" name="Picture 5">
            <a:extLst>
              <a:ext uri="{FF2B5EF4-FFF2-40B4-BE49-F238E27FC236}">
                <a16:creationId xmlns:a16="http://schemas.microsoft.com/office/drawing/2014/main" id="{C2D74A09-D752-47A5-8886-08E3A9D73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040" y="1945874"/>
            <a:ext cx="7912418" cy="4089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31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>
            <a:extLst>
              <a:ext uri="{FF2B5EF4-FFF2-40B4-BE49-F238E27FC236}">
                <a16:creationId xmlns:a16="http://schemas.microsoft.com/office/drawing/2014/main" id="{289A9238-1A41-4D76-8DE2-780DB795A7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48753" y="971143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6387" name="Picture 5">
            <a:extLst>
              <a:ext uri="{FF2B5EF4-FFF2-40B4-BE49-F238E27FC236}">
                <a16:creationId xmlns:a16="http://schemas.microsoft.com/office/drawing/2014/main" id="{44049112-86BA-4A23-82C7-04CBB11CF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461" y="1823088"/>
            <a:ext cx="8246745" cy="446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0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CC3E8FAE-56A8-4DC4-8004-B483F1747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15978" y="1271844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7411" name="Picture 5">
            <a:extLst>
              <a:ext uri="{FF2B5EF4-FFF2-40B4-BE49-F238E27FC236}">
                <a16:creationId xmlns:a16="http://schemas.microsoft.com/office/drawing/2014/main" id="{0C3BC06C-CBF1-489A-9D4E-3E8DF9055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555" y="1957645"/>
            <a:ext cx="7950428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37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>
            <a:extLst>
              <a:ext uri="{FF2B5EF4-FFF2-40B4-BE49-F238E27FC236}">
                <a16:creationId xmlns:a16="http://schemas.microsoft.com/office/drawing/2014/main" id="{6A1BDA1D-3C6D-4982-992F-FDBCCF8525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23613" y="1373447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8435" name="Picture 5">
            <a:extLst>
              <a:ext uri="{FF2B5EF4-FFF2-40B4-BE49-F238E27FC236}">
                <a16:creationId xmlns:a16="http://schemas.microsoft.com/office/drawing/2014/main" id="{0FC91086-1570-4C78-BBA8-FDCE3DAB2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205" y="2007813"/>
            <a:ext cx="7942186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36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>
            <a:extLst>
              <a:ext uri="{FF2B5EF4-FFF2-40B4-BE49-F238E27FC236}">
                <a16:creationId xmlns:a16="http://schemas.microsoft.com/office/drawing/2014/main" id="{3CEE575F-C7D7-4AB1-B1EA-85E97201CF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70965" y="1371600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19459" name="Picture 5">
            <a:extLst>
              <a:ext uri="{FF2B5EF4-FFF2-40B4-BE49-F238E27FC236}">
                <a16:creationId xmlns:a16="http://schemas.microsoft.com/office/drawing/2014/main" id="{79BA116E-EC36-45AC-A2DF-0307E68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57" y="2005966"/>
            <a:ext cx="7939404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6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FCF762BA-1E35-469B-9F03-449274DAAB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5525" y="1219200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20483" name="Picture 5">
            <a:extLst>
              <a:ext uri="{FF2B5EF4-FFF2-40B4-BE49-F238E27FC236}">
                <a16:creationId xmlns:a16="http://schemas.microsoft.com/office/drawing/2014/main" id="{EB912260-E037-442A-B1A2-8AC45CD30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840" y="2016444"/>
            <a:ext cx="7984174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17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>
            <a:extLst>
              <a:ext uri="{FF2B5EF4-FFF2-40B4-BE49-F238E27FC236}">
                <a16:creationId xmlns:a16="http://schemas.microsoft.com/office/drawing/2014/main" id="{3E732829-99DE-4773-B53A-CFDA344B53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2725" y="1178560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21507" name="Picture 5">
            <a:extLst>
              <a:ext uri="{FF2B5EF4-FFF2-40B4-BE49-F238E27FC236}">
                <a16:creationId xmlns:a16="http://schemas.microsoft.com/office/drawing/2014/main" id="{F2D109E5-5A39-40C8-85F0-696783975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736" y="1975804"/>
            <a:ext cx="824674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718041" y="62905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78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09677A58-ED83-422D-B7E2-912E9B0F4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91285" y="1219200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87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22531" name="Picture 5">
            <a:extLst>
              <a:ext uri="{FF2B5EF4-FFF2-40B4-BE49-F238E27FC236}">
                <a16:creationId xmlns:a16="http://schemas.microsoft.com/office/drawing/2014/main" id="{BC0DC81C-5C03-4AD2-BBB4-401B8C7EC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029" y="2016444"/>
            <a:ext cx="824674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762465" y="63312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0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BE334186-D8ED-44ED-8212-B3D1211D83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2805" y="1049843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600" dirty="0">
                <a:solidFill>
                  <a:srgbClr val="3B62AF"/>
                </a:solidFill>
                <a:latin typeface="Arial" charset="0"/>
              </a:rPr>
              <a:t>Dijkstra Animated Example 1</a:t>
            </a:r>
          </a:p>
        </p:txBody>
      </p:sp>
      <p:pic>
        <p:nvPicPr>
          <p:cNvPr id="23555" name="Picture 5">
            <a:extLst>
              <a:ext uri="{FF2B5EF4-FFF2-40B4-BE49-F238E27FC236}">
                <a16:creationId xmlns:a16="http://schemas.microsoft.com/office/drawing/2014/main" id="{57CD10CE-21C3-47BA-B127-268763B65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680" y="1889602"/>
            <a:ext cx="7781617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51D5D126-B776-46B4-BBDE-6E85671C37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5473140"/>
              </p:ext>
            </p:extLst>
          </p:nvPr>
        </p:nvGraphicFramePr>
        <p:xfrm>
          <a:off x="9376737" y="1283340"/>
          <a:ext cx="2714298" cy="24688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04766">
                  <a:extLst>
                    <a:ext uri="{9D8B030D-6E8A-4147-A177-3AD203B41FA5}">
                      <a16:colId xmlns:a16="http://schemas.microsoft.com/office/drawing/2014/main" val="3321196815"/>
                    </a:ext>
                  </a:extLst>
                </a:gridCol>
                <a:gridCol w="904766">
                  <a:extLst>
                    <a:ext uri="{9D8B030D-6E8A-4147-A177-3AD203B41FA5}">
                      <a16:colId xmlns:a16="http://schemas.microsoft.com/office/drawing/2014/main" val="3148854594"/>
                    </a:ext>
                  </a:extLst>
                </a:gridCol>
                <a:gridCol w="904766">
                  <a:extLst>
                    <a:ext uri="{9D8B030D-6E8A-4147-A177-3AD203B41FA5}">
                      <a16:colId xmlns:a16="http://schemas.microsoft.com/office/drawing/2014/main" val="3314833086"/>
                    </a:ext>
                  </a:extLst>
                </a:gridCol>
              </a:tblGrid>
              <a:tr h="600346">
                <a:tc>
                  <a:txBody>
                    <a:bodyPr/>
                    <a:lstStyle/>
                    <a:p>
                      <a:r>
                        <a:rPr lang="en-US" sz="1200" dirty="0"/>
                        <a:t>Vertex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Shortest distance from start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Previous vertex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45091494"/>
                  </a:ext>
                </a:extLst>
              </a:tr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2298415"/>
                  </a:ext>
                </a:extLst>
              </a:tr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9385592"/>
                  </a:ext>
                </a:extLst>
              </a:tr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5261687"/>
                  </a:ext>
                </a:extLst>
              </a:tr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51241683"/>
                  </a:ext>
                </a:extLst>
              </a:tr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7035597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24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3A20A-6022-459B-B339-84154270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698" y="859517"/>
            <a:ext cx="10515600" cy="701675"/>
          </a:xfrm>
        </p:spPr>
        <p:txBody>
          <a:bodyPr/>
          <a:lstStyle/>
          <a:p>
            <a:r>
              <a:rPr lang="en-US" sz="2800" dirty="0">
                <a:solidFill>
                  <a:srgbClr val="3B62AF"/>
                </a:solidFill>
                <a:latin typeface="Arial" charset="0"/>
              </a:rPr>
              <a:t>Dijkstra Example </a:t>
            </a:r>
            <a:r>
              <a:rPr lang="en-US" sz="2800" dirty="0" smtClean="0">
                <a:solidFill>
                  <a:srgbClr val="3B62AF"/>
                </a:solidFill>
                <a:latin typeface="Arial" charset="0"/>
              </a:rPr>
              <a:t>2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E75EC9B-51A4-4FD5-A9F7-BDF263C01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9506" y="2646573"/>
            <a:ext cx="4086795" cy="272453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E39D9B-400D-4F9E-BBA6-D26E3EEA6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57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0AEDEA-4FB0-4907-91C7-61D30940D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657" y="2626411"/>
            <a:ext cx="2602111" cy="2744692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2144AA7-CF9D-4114-9FC5-59C53C1D34A2}"/>
              </a:ext>
            </a:extLst>
          </p:cNvPr>
          <p:cNvSpPr txBox="1">
            <a:spLocks/>
          </p:cNvSpPr>
          <p:nvPr/>
        </p:nvSpPr>
        <p:spPr>
          <a:xfrm>
            <a:off x="1856020" y="1677023"/>
            <a:ext cx="698851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Find the shortest distance from A to each vertex in the graph</a:t>
            </a:r>
          </a:p>
          <a:p>
            <a:r>
              <a:rPr lang="en-US" dirty="0"/>
              <a:t>Find the shortest path from A to each vertex in the graph</a:t>
            </a:r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5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3A20A-6022-459B-B339-84154270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357" y="757462"/>
            <a:ext cx="10515600" cy="986155"/>
          </a:xfrm>
        </p:spPr>
        <p:txBody>
          <a:bodyPr/>
          <a:lstStyle/>
          <a:p>
            <a:r>
              <a:rPr lang="en-US" sz="2800" dirty="0" err="1">
                <a:solidFill>
                  <a:srgbClr val="3B62AF"/>
                </a:solidFill>
                <a:latin typeface="Arial" charset="0"/>
              </a:rPr>
              <a:t>Dijkstra</a:t>
            </a:r>
            <a:r>
              <a:rPr lang="en-US" sz="2800" dirty="0">
                <a:solidFill>
                  <a:srgbClr val="3B62AF"/>
                </a:solidFill>
                <a:latin typeface="Arial" charset="0"/>
              </a:rPr>
              <a:t> </a:t>
            </a:r>
            <a:r>
              <a:rPr lang="en-US" sz="2800" dirty="0" smtClean="0">
                <a:solidFill>
                  <a:srgbClr val="3B62AF"/>
                </a:solidFill>
                <a:latin typeface="Arial" charset="0"/>
              </a:rPr>
              <a:t>Example 2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E39D9B-400D-4F9E-BBA6-D26E3EEA6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58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2FBAC1-CAEC-4DA3-924D-ED7E15EDF0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656" y="5653543"/>
            <a:ext cx="2649934" cy="38749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2144AA7-CF9D-4114-9FC5-59C53C1D34A2}"/>
              </a:ext>
            </a:extLst>
          </p:cNvPr>
          <p:cNvSpPr txBox="1">
            <a:spLocks/>
          </p:cNvSpPr>
          <p:nvPr/>
        </p:nvSpPr>
        <p:spPr>
          <a:xfrm>
            <a:off x="1249668" y="1812144"/>
            <a:ext cx="4695015" cy="502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Ex: Find the shortest path from A to C</a:t>
            </a:r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3BD9A24-499C-4E26-9255-9586A147A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0452" y="2884731"/>
            <a:ext cx="4105848" cy="2486372"/>
          </a:xfrm>
          <a:prstGeom prst="rect">
            <a:avLst/>
          </a:prstGeom>
        </p:spPr>
      </p:pic>
      <p:pic>
        <p:nvPicPr>
          <p:cNvPr id="17" name="Content Placeholder 13">
            <a:extLst>
              <a:ext uri="{FF2B5EF4-FFF2-40B4-BE49-F238E27FC236}">
                <a16:creationId xmlns:a16="http://schemas.microsoft.com/office/drawing/2014/main" id="{CF83EB47-A3EE-4677-8BAA-6CA190A38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67585" y="2626411"/>
            <a:ext cx="2659182" cy="2694956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11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1F19E16-E457-4D3B-AE21-DCF3811F4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11" y="1137483"/>
            <a:ext cx="11360800" cy="763600"/>
          </a:xfrm>
        </p:spPr>
        <p:txBody>
          <a:bodyPr/>
          <a:lstStyle/>
          <a:p>
            <a:r>
              <a:rPr lang="en-US" sz="3600" b="1" dirty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2F482F5-7D73-4928-AAED-06826B631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6740" y="2112539"/>
            <a:ext cx="8520600" cy="1139468"/>
          </a:xfrm>
        </p:spPr>
        <p:txBody>
          <a:bodyPr/>
          <a:lstStyle/>
          <a:p>
            <a:pPr algn="l"/>
            <a:r>
              <a:rPr lang="en-US" sz="1800" dirty="0">
                <a:latin typeface="+mj-lt"/>
              </a:rPr>
              <a:t>You might be wondering why it matters whether or not edges have negative edge lengths. Can’t we just force all the edge lengths to be nonnegative by adding a big number to every edge’s length?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66B74D-F75E-45A5-95A6-A2CE450E06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40A4E7B3-838E-4D17-A04B-F0AD7382AFD3}" type="slidenum">
              <a:rPr lang="en-US" altLang="en-US" smtClean="0"/>
              <a:pPr/>
              <a:t>59</a:t>
            </a:fld>
            <a:endParaRPr lang="en-US" alt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976AB2B-792F-4269-9E16-16AA530D3B20}"/>
              </a:ext>
            </a:extLst>
          </p:cNvPr>
          <p:cNvSpPr txBox="1">
            <a:spLocks/>
          </p:cNvSpPr>
          <p:nvPr/>
        </p:nvSpPr>
        <p:spPr>
          <a:xfrm>
            <a:off x="1303198" y="3052021"/>
            <a:ext cx="8520600" cy="938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>
                <a:latin typeface="+mj-lt"/>
              </a:rPr>
              <a:t>The problem is that different paths from one vertex to another might not have the same number of edges. 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4196415F-9402-4A6B-93D6-D45EB588F32B}"/>
              </a:ext>
            </a:extLst>
          </p:cNvPr>
          <p:cNvSpPr txBox="1">
            <a:spLocks/>
          </p:cNvSpPr>
          <p:nvPr/>
        </p:nvSpPr>
        <p:spPr>
          <a:xfrm>
            <a:off x="1266740" y="3769683"/>
            <a:ext cx="8520600" cy="1270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>
                <a:latin typeface="+mn-lt"/>
              </a:rPr>
              <a:t>If we add some number to the length of each edge, then the lengths of different paths can increase by different amounts, and a shortest path in the new graph might be different than in the original graph.</a:t>
            </a:r>
          </a:p>
          <a:p>
            <a:endParaRPr lang="en-US" dirty="0"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DDDAF1E-158C-4D58-89AC-C6E42D226A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764" y="5233376"/>
            <a:ext cx="2607398" cy="10592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0B6321-88C7-4FA9-B346-ED9FF6BFC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925" y="5172453"/>
            <a:ext cx="2838450" cy="1181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43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1F19E16-E457-4D3B-AE21-DCF3811F4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025" y="896950"/>
            <a:ext cx="11360800" cy="763600"/>
          </a:xfrm>
        </p:spPr>
        <p:txBody>
          <a:bodyPr/>
          <a:lstStyle/>
          <a:p>
            <a:r>
              <a:rPr lang="en-US" sz="3600" b="1" dirty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2F482F5-7D73-4928-AAED-06826B631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5359" y="1492823"/>
            <a:ext cx="8311840" cy="347995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/>
              <a:t>There are two paths from s to t: the direct path (which has length -2) and the two-hop path s → v → t (which has length 1 + (-5) = -4).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The latter has the smaller (that is, more negative) length, and is the shortest s-t path.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To force the graph to have nonnegative edge lengths, we could add 5 to every edge’s length: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The shortest path from s to t has switched, and is now the direct s-t edge (which has length 3, better than the alternative of 6).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Running a shortest-path algorithm on the </a:t>
            </a:r>
            <a:r>
              <a:rPr lang="en-US" sz="2000" b="1" dirty="0">
                <a:solidFill>
                  <a:srgbClr val="0070C0"/>
                </a:solidFill>
              </a:rPr>
              <a:t>transformed graph </a:t>
            </a:r>
            <a:r>
              <a:rPr lang="en-US" sz="2000" b="1" dirty="0">
                <a:solidFill>
                  <a:srgbClr val="FF0000"/>
                </a:solidFill>
              </a:rPr>
              <a:t>would not produce a correct answer for the original graph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66B74D-F75E-45A5-95A6-A2CE450E06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40A4E7B3-838E-4D17-A04B-F0AD7382AFD3}" type="slidenum">
              <a:rPr lang="en-US" altLang="en-US" smtClean="0"/>
              <a:pPr/>
              <a:t>60</a:t>
            </a:fld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0B318-D7FA-45EA-AA7B-379F2DF70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4625" y="1613714"/>
            <a:ext cx="2616200" cy="1181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DDAF1E-158C-4D58-89AC-C6E42D226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9" y="3446963"/>
            <a:ext cx="2736826" cy="10592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25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1B53C-3257-4D55-ACA1-5A8143EBD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320" y="813627"/>
            <a:ext cx="10515600" cy="1043258"/>
          </a:xfrm>
        </p:spPr>
        <p:txBody>
          <a:bodyPr/>
          <a:lstStyle/>
          <a:p>
            <a:r>
              <a:rPr lang="en-US" dirty="0" smtClean="0">
                <a:solidFill>
                  <a:srgbClr val="3B62AF"/>
                </a:solidFill>
                <a:latin typeface="Arial" charset="0"/>
              </a:rPr>
              <a:t>Exercise 2:</a:t>
            </a:r>
            <a:endParaRPr lang="en-US" dirty="0">
              <a:solidFill>
                <a:srgbClr val="3B62AF"/>
              </a:solidFill>
              <a:latin typeface="Arial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D34C6-E062-42F1-81D8-CFB272568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US" dirty="0"/>
              <a:t>Which of the following running times best describes a straightforward implementation of Dijkstra’s algorithm for graphs in adjacency-list representation? As usual, n and m denote the number of vertices and edges, respectively, of the input graph.</a:t>
            </a:r>
          </a:p>
          <a:p>
            <a:endParaRPr lang="en-US" dirty="0"/>
          </a:p>
          <a:p>
            <a:pPr marL="793750" indent="0">
              <a:lnSpc>
                <a:spcPct val="200000"/>
              </a:lnSpc>
              <a:buNone/>
            </a:pPr>
            <a:r>
              <a:rPr lang="en-US" dirty="0"/>
              <a:t>a) O(m + n)</a:t>
            </a:r>
          </a:p>
          <a:p>
            <a:pPr marL="793750" indent="0">
              <a:lnSpc>
                <a:spcPct val="200000"/>
              </a:lnSpc>
              <a:buNone/>
            </a:pPr>
            <a:r>
              <a:rPr lang="en-US" dirty="0"/>
              <a:t>b) O(</a:t>
            </a:r>
            <a:r>
              <a:rPr lang="en-US" dirty="0" err="1"/>
              <a:t>mlog</a:t>
            </a:r>
            <a:r>
              <a:rPr lang="en-US" dirty="0"/>
              <a:t> n)</a:t>
            </a:r>
          </a:p>
          <a:p>
            <a:pPr marL="793750" indent="0">
              <a:lnSpc>
                <a:spcPct val="200000"/>
              </a:lnSpc>
              <a:buNone/>
            </a:pPr>
            <a:r>
              <a:rPr lang="en-US" dirty="0"/>
              <a:t>c) O(n2)</a:t>
            </a:r>
          </a:p>
          <a:p>
            <a:pPr marL="793750" indent="0">
              <a:lnSpc>
                <a:spcPct val="200000"/>
              </a:lnSpc>
              <a:buNone/>
            </a:pPr>
            <a:r>
              <a:rPr lang="en-US" dirty="0"/>
              <a:t>d) O(</a:t>
            </a:r>
            <a:r>
              <a:rPr lang="en-US" dirty="0" err="1"/>
              <a:t>mn</a:t>
            </a:r>
            <a:r>
              <a:rPr lang="en-US" dirty="0"/>
              <a:t>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2B452C-BEC6-462B-9F62-6BA2012F2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61</a:t>
            </a:fld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41FF82A-FD47-4C33-9AF7-16A6BF1776D6}"/>
              </a:ext>
            </a:extLst>
          </p:cNvPr>
          <p:cNvSpPr/>
          <p:nvPr/>
        </p:nvSpPr>
        <p:spPr>
          <a:xfrm>
            <a:off x="1522287" y="5479673"/>
            <a:ext cx="1716421" cy="5246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9315" y="6231076"/>
            <a:ext cx="2780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/>
              <a:t>Correct answer: (d). </a:t>
            </a:r>
          </a:p>
        </p:txBody>
      </p:sp>
    </p:spTree>
    <p:extLst>
      <p:ext uri="{BB962C8B-B14F-4D97-AF65-F5344CB8AC3E}">
        <p14:creationId xmlns:p14="http://schemas.microsoft.com/office/powerpoint/2010/main" val="413461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1B53C-3257-4D55-ACA1-5A8143EBD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698" y="701290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rgbClr val="3B62AF"/>
                </a:solidFill>
                <a:latin typeface="Arial" charset="0"/>
              </a:rPr>
              <a:t>Dijkstra’s algorithm running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D34C6-E062-42F1-81D8-CFB272568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926" y="1826463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number of iterations is O(n)</a:t>
            </a:r>
            <a:r>
              <a:rPr lang="en-US" dirty="0"/>
              <a:t> and </a:t>
            </a:r>
            <a:r>
              <a:rPr lang="en-US" b="1" dirty="0">
                <a:solidFill>
                  <a:srgbClr val="FF0000"/>
                </a:solidFill>
              </a:rPr>
              <a:t>each takes time O(m</a:t>
            </a:r>
            <a:r>
              <a:rPr lang="en-US" b="1" dirty="0" smtClean="0">
                <a:solidFill>
                  <a:srgbClr val="FF0000"/>
                </a:solidFill>
              </a:rPr>
              <a:t>).</a:t>
            </a:r>
            <a:r>
              <a:rPr lang="en-US" dirty="0" smtClean="0"/>
              <a:t> </a:t>
            </a:r>
          </a:p>
          <a:p>
            <a:pPr algn="just">
              <a:lnSpc>
                <a:spcPct val="200000"/>
              </a:lnSpc>
            </a:pPr>
            <a:r>
              <a:rPr lang="en-US" b="1" dirty="0" smtClean="0">
                <a:solidFill>
                  <a:srgbClr val="0070C0"/>
                </a:solidFill>
              </a:rPr>
              <a:t>The overall </a:t>
            </a:r>
            <a:r>
              <a:rPr lang="en-US" b="1" dirty="0">
                <a:solidFill>
                  <a:srgbClr val="0070C0"/>
                </a:solidFill>
              </a:rPr>
              <a:t>running time is O(</a:t>
            </a:r>
            <a:r>
              <a:rPr lang="en-US" b="1" dirty="0" err="1">
                <a:solidFill>
                  <a:srgbClr val="0070C0"/>
                </a:solidFill>
              </a:rPr>
              <a:t>mn</a:t>
            </a:r>
            <a:r>
              <a:rPr lang="en-US" b="1" dirty="0">
                <a:solidFill>
                  <a:srgbClr val="0070C0"/>
                </a:solidFill>
              </a:rPr>
              <a:t>)</a:t>
            </a:r>
            <a:r>
              <a:rPr lang="en-US" dirty="0"/>
              <a:t>.</a:t>
            </a:r>
          </a:p>
          <a:p>
            <a:pPr algn="just">
              <a:lnSpc>
                <a:spcPct val="200000"/>
              </a:lnSpc>
            </a:pPr>
            <a:endParaRPr lang="en-US" dirty="0"/>
          </a:p>
          <a:p>
            <a:pPr marL="793750" indent="0" algn="just">
              <a:lnSpc>
                <a:spcPct val="200000"/>
              </a:lnSpc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2B452C-BEC6-462B-9F62-6BA2012F2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72726-1625-1D48-938C-A194C6675DE8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2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>
            <a:extLst>
              <a:ext uri="{FF2B5EF4-FFF2-40B4-BE49-F238E27FC236}">
                <a16:creationId xmlns:a16="http://schemas.microsoft.com/office/drawing/2014/main" id="{67684ACD-16ED-45CE-AB6C-180FD95698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6395" y="916443"/>
            <a:ext cx="8698230" cy="822960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870" dirty="0">
                <a:solidFill>
                  <a:srgbClr val="3B62AF"/>
                </a:solidFill>
                <a:latin typeface="Arial" charset="0"/>
              </a:rPr>
              <a:t>Applications of Dijkstra's Algorithm</a:t>
            </a: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9A373C85-79C4-4AF6-93E1-44D841D65450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748753" y="1692399"/>
            <a:ext cx="8703945" cy="4940618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rgbClr val="444444"/>
                </a:solidFill>
                <a:latin typeface="Arial" panose="020B0604020202020204" pitchFamily="34" charset="0"/>
              </a:rPr>
              <a:t>- Traffic Information Systems are most prominent use  </a:t>
            </a:r>
            <a:endParaRPr lang="en-US" altLang="en-US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rgbClr val="444444"/>
                </a:solidFill>
                <a:latin typeface="Arial" panose="020B0604020202020204" pitchFamily="34" charset="0"/>
              </a:rPr>
              <a:t>- Mapping (Map Quest, Google Maps) </a:t>
            </a:r>
            <a:endParaRPr lang="en-US" altLang="en-US" dirty="0"/>
          </a:p>
          <a:p>
            <a:pPr marL="0" indent="0">
              <a:lnSpc>
                <a:spcPct val="95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rgbClr val="444444"/>
                </a:solidFill>
                <a:latin typeface="Arial" panose="020B0604020202020204" pitchFamily="34" charset="0"/>
              </a:rPr>
              <a:t>- Routing Systems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07D0734F-AE34-4D8D-B006-22271C438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805" y="3282016"/>
            <a:ext cx="3413283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>
            <a:extLst>
              <a:ext uri="{FF2B5EF4-FFF2-40B4-BE49-F238E27FC236}">
                <a16:creationId xmlns:a16="http://schemas.microsoft.com/office/drawing/2014/main" id="{2F0D80EB-DFD6-43A6-A585-5115208F8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621" y="3282016"/>
            <a:ext cx="3760470" cy="3312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96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>
            <a:extLst>
              <a:ext uri="{FF2B5EF4-FFF2-40B4-BE49-F238E27FC236}">
                <a16:creationId xmlns:a16="http://schemas.microsoft.com/office/drawing/2014/main" id="{A6C54F4A-ABF6-4F00-BD87-4C934AEF21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4840" y="1024394"/>
            <a:ext cx="10515600" cy="659269"/>
          </a:xfrm>
        </p:spPr>
        <p:txBody>
          <a:bodyPr spcFirstLastPara="1" vert="horz" wrap="square" lIns="0" tIns="0" rIns="0" bIns="0" rtlCol="0" anchor="t" anchorCtr="0">
            <a:normAutofit/>
          </a:bodyPr>
          <a:lstStyle/>
          <a:p>
            <a:pPr>
              <a:lnSpc>
                <a:spcPct val="95000"/>
              </a:lnSpc>
              <a:defRPr/>
            </a:pPr>
            <a:r>
              <a:rPr lang="en-US" sz="3870" dirty="0">
                <a:solidFill>
                  <a:srgbClr val="3B62AF"/>
                </a:solidFill>
                <a:latin typeface="Arial" charset="0"/>
              </a:rPr>
              <a:t>Applications of </a:t>
            </a:r>
            <a:r>
              <a:rPr lang="en-US" sz="3870" dirty="0" err="1">
                <a:solidFill>
                  <a:srgbClr val="3B62AF"/>
                </a:solidFill>
                <a:latin typeface="Arial" charset="0"/>
              </a:rPr>
              <a:t>Dijkstra's</a:t>
            </a:r>
            <a:r>
              <a:rPr lang="en-US" sz="3870" dirty="0">
                <a:solidFill>
                  <a:srgbClr val="3B62AF"/>
                </a:solidFill>
                <a:latin typeface="Arial" charset="0"/>
              </a:rPr>
              <a:t> Algorithm</a:t>
            </a:r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EF97E20-6E21-4388-B01F-745742661D71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>
          <a:xfrm>
            <a:off x="1387491" y="2100737"/>
            <a:ext cx="6720189" cy="4351338"/>
          </a:xfrm>
        </p:spPr>
        <p:txBody>
          <a:bodyPr spcFirstLastPara="1" vert="horz" wrap="square" lIns="0" tIns="0" rIns="0" bIns="0" rtlCol="0" anchor="t" anchorCtr="0">
            <a:normAutofit fontScale="77500" lnSpcReduction="20000"/>
          </a:bodyPr>
          <a:lstStyle/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r>
              <a:rPr lang="en-US" dirty="0">
                <a:solidFill>
                  <a:srgbClr val="444444"/>
                </a:solidFill>
                <a:latin typeface="Arial" charset="0"/>
              </a:rPr>
              <a:t> One particularly relevant this : epidemiology</a:t>
            </a: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endParaRPr lang="en-US" dirty="0">
              <a:solidFill>
                <a:srgbClr val="444444"/>
              </a:solidFill>
              <a:latin typeface="Arial" charset="0"/>
            </a:endParaRP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r>
              <a:rPr lang="en-US" dirty="0">
                <a:solidFill>
                  <a:srgbClr val="444444"/>
                </a:solidFill>
                <a:latin typeface="Arial" charset="0"/>
              </a:rPr>
              <a:t> Prof. Lauren Meyers (Biology Dept.)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uses networks to model the spread of infectious diseases 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and </a:t>
            </a:r>
            <a:r>
              <a:rPr lang="en-US" b="1" dirty="0">
                <a:solidFill>
                  <a:srgbClr val="0070C0"/>
                </a:solidFill>
                <a:latin typeface="Arial" charset="0"/>
              </a:rPr>
              <a:t>design prevention and response strategies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.</a:t>
            </a: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endParaRPr lang="en-US" dirty="0">
              <a:solidFill>
                <a:srgbClr val="444444"/>
              </a:solidFill>
              <a:latin typeface="Arial" charset="0"/>
            </a:endParaRP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r>
              <a:rPr lang="en-US" dirty="0">
                <a:solidFill>
                  <a:srgbClr val="444444"/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Vertices represent individuals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, and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edges their possible contacts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. It is </a:t>
            </a:r>
            <a:r>
              <a:rPr lang="en-US" b="1" dirty="0">
                <a:solidFill>
                  <a:srgbClr val="0070C0"/>
                </a:solidFill>
                <a:latin typeface="Arial" charset="0"/>
              </a:rPr>
              <a:t>useful to calculate how a particular individual is connected to others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.</a:t>
            </a: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None/>
              <a:defRPr/>
            </a:pPr>
            <a:endParaRPr lang="en-US" dirty="0">
              <a:solidFill>
                <a:srgbClr val="444444"/>
              </a:solidFill>
              <a:latin typeface="Arial" charset="0"/>
            </a:endParaRP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Font typeface="Wingdings"/>
              <a:buChar char=""/>
              <a:defRPr/>
            </a:pPr>
            <a:r>
              <a:rPr lang="en-US" dirty="0">
                <a:solidFill>
                  <a:srgbClr val="444444"/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Knowing the shortest path lengths to other individuals</a:t>
            </a:r>
            <a:r>
              <a:rPr lang="en-US" dirty="0">
                <a:solidFill>
                  <a:srgbClr val="444444"/>
                </a:solidFill>
                <a:latin typeface="Arial" charset="0"/>
              </a:rPr>
              <a:t> can be a relevant </a:t>
            </a:r>
            <a:r>
              <a:rPr lang="en-US" b="1" dirty="0">
                <a:solidFill>
                  <a:srgbClr val="0070C0"/>
                </a:solidFill>
                <a:latin typeface="Arial" charset="0"/>
              </a:rPr>
              <a:t>indicator of the potential of a particular individual to infect others</a:t>
            </a:r>
            <a:r>
              <a:rPr lang="en-US" dirty="0" smtClean="0">
                <a:solidFill>
                  <a:srgbClr val="444444"/>
                </a:solidFill>
                <a:latin typeface="Arial" charset="0"/>
              </a:rPr>
              <a:t>.</a:t>
            </a:r>
            <a:endParaRPr lang="en-US" dirty="0">
              <a:solidFill>
                <a:srgbClr val="444444"/>
              </a:solidFill>
              <a:latin typeface="Arial" charset="0"/>
            </a:endParaRPr>
          </a:p>
          <a:p>
            <a:pPr marL="0" indent="0" algn="just">
              <a:lnSpc>
                <a:spcPct val="95000"/>
              </a:lnSpc>
              <a:spcBef>
                <a:spcPct val="0"/>
              </a:spcBef>
              <a:buNone/>
              <a:defRPr/>
            </a:pPr>
            <a:endParaRPr lang="en-US" dirty="0">
              <a:solidFill>
                <a:srgbClr val="444444"/>
              </a:solidFill>
              <a:latin typeface="Arial" charset="0"/>
            </a:endParaRPr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7A1F355A-2DB7-4682-BA58-43AAD7C9605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74380" y="1752560"/>
            <a:ext cx="3657600" cy="3811905"/>
          </a:xfr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25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2213</TotalTime>
  <Words>3001</Words>
  <Application>Microsoft Office PowerPoint</Application>
  <PresentationFormat>Widescreen</PresentationFormat>
  <Paragraphs>1347</Paragraphs>
  <Slides>65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80" baseType="lpstr">
      <vt:lpstr>Arial</vt:lpstr>
      <vt:lpstr>Assistant</vt:lpstr>
      <vt:lpstr>Assistant ExtraLight</vt:lpstr>
      <vt:lpstr>Assistant Light</vt:lpstr>
      <vt:lpstr>Calibri</vt:lpstr>
      <vt:lpstr>Calibri Light</vt:lpstr>
      <vt:lpstr>Consolas</vt:lpstr>
      <vt:lpstr>Constantia</vt:lpstr>
      <vt:lpstr>Inconsolata</vt:lpstr>
      <vt:lpstr>Lato Light</vt:lpstr>
      <vt:lpstr>Roboto Light</vt:lpstr>
      <vt:lpstr>Source Sans Pro</vt:lpstr>
      <vt:lpstr>Times New Roman</vt:lpstr>
      <vt:lpstr>Wingdings</vt:lpstr>
      <vt:lpstr>Office Theme</vt:lpstr>
      <vt:lpstr>PowerPoint Presentation</vt:lpstr>
      <vt:lpstr>PowerPoint Presentation</vt:lpstr>
      <vt:lpstr>Learning Objectives:</vt:lpstr>
      <vt:lpstr>Dijkstra’s Algorithm</vt:lpstr>
      <vt:lpstr>Dijkstra's algorithm Applications: </vt:lpstr>
      <vt:lpstr>Dijkstra's algorithm Applications: </vt:lpstr>
      <vt:lpstr>Dijkstra's algorithm Applications: </vt:lpstr>
      <vt:lpstr>DIJKSTRA’S ALGORITHM</vt:lpstr>
      <vt:lpstr>Single-Source Shortest Path Problem </vt:lpstr>
      <vt:lpstr>Exercise 1:</vt:lpstr>
      <vt:lpstr>Single-Source Shortest path problem</vt:lpstr>
      <vt:lpstr>Edsger Wybe Dijkstra</vt:lpstr>
      <vt:lpstr>Dijkstra's algorithm 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PSUEDOCODE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Example 2</vt:lpstr>
      <vt:lpstr>Dijkstra Example 2</vt:lpstr>
      <vt:lpstr>Dijkstra's algorithm </vt:lpstr>
      <vt:lpstr>Dijkstra's algorithm </vt:lpstr>
      <vt:lpstr>Exercise 2:</vt:lpstr>
      <vt:lpstr>Dijkstra’s algorithm running time</vt:lpstr>
      <vt:lpstr>Applications of Dijkstra's Algorithm</vt:lpstr>
      <vt:lpstr>Applications of Dijkstra's Algorithm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598</cp:revision>
  <dcterms:created xsi:type="dcterms:W3CDTF">2023-04-29T09:08:23Z</dcterms:created>
  <dcterms:modified xsi:type="dcterms:W3CDTF">2024-04-04T22:42:21Z</dcterms:modified>
</cp:coreProperties>
</file>