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10.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480" r:id="rId2"/>
    <p:sldId id="303" r:id="rId3"/>
    <p:sldId id="313" r:id="rId4"/>
    <p:sldId id="501" r:id="rId5"/>
    <p:sldId id="507" r:id="rId6"/>
    <p:sldId id="508" r:id="rId7"/>
    <p:sldId id="509" r:id="rId8"/>
    <p:sldId id="510" r:id="rId9"/>
    <p:sldId id="512" r:id="rId10"/>
    <p:sldId id="513" r:id="rId11"/>
    <p:sldId id="514" r:id="rId12"/>
    <p:sldId id="515" r:id="rId13"/>
    <p:sldId id="516" r:id="rId14"/>
    <p:sldId id="518" r:id="rId15"/>
    <p:sldId id="519" r:id="rId16"/>
    <p:sldId id="520" r:id="rId17"/>
    <p:sldId id="521" r:id="rId18"/>
    <p:sldId id="522" r:id="rId19"/>
    <p:sldId id="527" r:id="rId20"/>
    <p:sldId id="564" r:id="rId21"/>
    <p:sldId id="529" r:id="rId22"/>
    <p:sldId id="530" r:id="rId23"/>
    <p:sldId id="531" r:id="rId24"/>
    <p:sldId id="533" r:id="rId25"/>
    <p:sldId id="534" r:id="rId26"/>
    <p:sldId id="541" r:id="rId27"/>
    <p:sldId id="542" r:id="rId28"/>
    <p:sldId id="543" r:id="rId29"/>
    <p:sldId id="545" r:id="rId30"/>
    <p:sldId id="546" r:id="rId31"/>
    <p:sldId id="547" r:id="rId32"/>
    <p:sldId id="549" r:id="rId33"/>
    <p:sldId id="550" r:id="rId34"/>
    <p:sldId id="552" r:id="rId35"/>
    <p:sldId id="566" r:id="rId36"/>
    <p:sldId id="499" r:id="rId37"/>
    <p:sldId id="349"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501"/>
            <p14:sldId id="507"/>
            <p14:sldId id="508"/>
            <p14:sldId id="509"/>
            <p14:sldId id="510"/>
            <p14:sldId id="512"/>
            <p14:sldId id="513"/>
            <p14:sldId id="514"/>
            <p14:sldId id="515"/>
            <p14:sldId id="516"/>
            <p14:sldId id="518"/>
            <p14:sldId id="519"/>
            <p14:sldId id="520"/>
            <p14:sldId id="521"/>
            <p14:sldId id="522"/>
            <p14:sldId id="527"/>
            <p14:sldId id="564"/>
            <p14:sldId id="529"/>
            <p14:sldId id="530"/>
            <p14:sldId id="531"/>
            <p14:sldId id="533"/>
            <p14:sldId id="534"/>
            <p14:sldId id="541"/>
            <p14:sldId id="542"/>
            <p14:sldId id="543"/>
            <p14:sldId id="545"/>
            <p14:sldId id="546"/>
            <p14:sldId id="547"/>
            <p14:sldId id="549"/>
            <p14:sldId id="550"/>
            <p14:sldId id="552"/>
            <p14:sldId id="566"/>
            <p14:sldId id="4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343" autoAdjust="0"/>
  </p:normalViewPr>
  <p:slideViewPr>
    <p:cSldViewPr snapToGrid="0">
      <p:cViewPr varScale="1">
        <p:scale>
          <a:sx n="63" d="100"/>
          <a:sy n="63" d="100"/>
        </p:scale>
        <p:origin x="764"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45"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3.xml"/><Relationship Id="rId20" Type="http://schemas.openxmlformats.org/officeDocument/2006/relationships/slide" Target="slides/slide19.xml"/><Relationship Id="rId4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569173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101600"/>
            <a:ext cx="7435986" cy="69596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01565" y="2292170"/>
            <a:ext cx="5596404" cy="646331"/>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Supply Chain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9" y="5843657"/>
            <a:ext cx="1768434"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4</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4" name="Oval 13">
            <a:extLst>
              <a:ext uri="{FF2B5EF4-FFF2-40B4-BE49-F238E27FC236}">
                <a16:creationId xmlns:a16="http://schemas.microsoft.com/office/drawing/2014/main" id="{46F3C90B-EB3F-EA91-08C5-03400C278827}"/>
              </a:ext>
            </a:extLst>
          </p:cNvPr>
          <p:cNvSpPr/>
          <p:nvPr/>
        </p:nvSpPr>
        <p:spPr>
          <a:xfrm>
            <a:off x="6831873" y="269653"/>
            <a:ext cx="6778919" cy="68201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031851" y="2891604"/>
            <a:ext cx="5255625"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Designing distribution networks in the Supply Chain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095998" y="4053831"/>
            <a:ext cx="191017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4</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6095999" y="4791119"/>
            <a:ext cx="183930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160531" y="3980013"/>
            <a:ext cx="5573486" cy="304922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417350" y="953614"/>
            <a:ext cx="4113898" cy="646331"/>
          </a:xfrm>
          <a:prstGeom prst="rect">
            <a:avLst/>
          </a:prstGeom>
          <a:noFill/>
        </p:spPr>
        <p:txBody>
          <a:bodyPr wrap="square" rtlCol="0">
            <a:spAutoFit/>
          </a:bodyPr>
          <a:lstStyle/>
          <a:p>
            <a:pPr lvl="0" algn="ctr"/>
            <a:r>
              <a:rPr lang="en-US" sz="3600" b="1" dirty="0">
                <a:solidFill>
                  <a:srgbClr val="00B0F0"/>
                </a:solidFill>
                <a:latin typeface="Times New Roman"/>
                <a:ea typeface="Times New Roman"/>
                <a:cs typeface="Times New Roman"/>
                <a:sym typeface="Times New Roman"/>
              </a:rPr>
              <a:t>Course Agenda</a:t>
            </a:r>
            <a:endParaRPr lang="en-US" sz="36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3150823" y="2211416"/>
            <a:ext cx="9596185" cy="3831818"/>
          </a:xfrm>
          <a:prstGeom prst="rect">
            <a:avLst/>
          </a:prstGeom>
          <a:noFill/>
        </p:spPr>
        <p:txBody>
          <a:bodyPr wrap="square" rtlCol="0">
            <a:spAutoFit/>
          </a:bodyPr>
          <a:lstStyle/>
          <a:p>
            <a:pPr lvl="0" algn="just"/>
            <a:endParaRPr lang="en-US" sz="2700" b="1" dirty="0">
              <a:latin typeface="Times New Roman"/>
              <a:ea typeface="Times New Roman"/>
              <a:cs typeface="Times New Roman"/>
              <a:sym typeface="Times New Roman"/>
            </a:endParaRPr>
          </a:p>
          <a:p>
            <a:pPr lvl="0" algn="just"/>
            <a:r>
              <a:rPr lang="en-US" sz="2700" b="1" dirty="0">
                <a:latin typeface="Times New Roman"/>
                <a:ea typeface="Times New Roman"/>
                <a:cs typeface="Times New Roman"/>
                <a:sym typeface="Times New Roman"/>
              </a:rPr>
              <a:t>1- Identify the key factors to be considered when designing</a:t>
            </a:r>
          </a:p>
          <a:p>
            <a:pPr lvl="0" algn="just"/>
            <a:r>
              <a:rPr lang="en-US" sz="2700" b="1" dirty="0">
                <a:latin typeface="Times New Roman"/>
                <a:ea typeface="Times New Roman"/>
                <a:cs typeface="Times New Roman"/>
                <a:sym typeface="Times New Roman"/>
              </a:rPr>
              <a:t>    a distribution network.</a:t>
            </a:r>
          </a:p>
          <a:p>
            <a:pPr lvl="0" algn="just"/>
            <a:endParaRPr lang="en-US" sz="2700" b="1" dirty="0">
              <a:latin typeface="Times New Roman"/>
              <a:ea typeface="Times New Roman"/>
              <a:cs typeface="Times New Roman"/>
              <a:sym typeface="Times New Roman"/>
            </a:endParaRPr>
          </a:p>
          <a:p>
            <a:pPr lvl="0" algn="just"/>
            <a:r>
              <a:rPr lang="en-US" sz="2700" b="1" dirty="0">
                <a:latin typeface="Times New Roman"/>
                <a:ea typeface="Times New Roman"/>
                <a:cs typeface="Times New Roman"/>
                <a:sym typeface="Times New Roman"/>
              </a:rPr>
              <a:t>2- Discuss the strengths and weaknesses of various</a:t>
            </a:r>
          </a:p>
          <a:p>
            <a:pPr lvl="0" algn="just"/>
            <a:r>
              <a:rPr lang="en-US" sz="2700" b="1" dirty="0">
                <a:latin typeface="Times New Roman"/>
                <a:ea typeface="Times New Roman"/>
                <a:cs typeface="Times New Roman"/>
                <a:sym typeface="Times New Roman"/>
              </a:rPr>
              <a:t>    distribution options.</a:t>
            </a:r>
          </a:p>
          <a:p>
            <a:pPr lvl="0" algn="just"/>
            <a:endParaRPr lang="en-US" sz="2700" b="1" dirty="0">
              <a:latin typeface="Times New Roman"/>
              <a:ea typeface="Times New Roman"/>
              <a:cs typeface="Times New Roman"/>
              <a:sym typeface="Times New Roman"/>
            </a:endParaRPr>
          </a:p>
          <a:p>
            <a:pPr lvl="0" algn="just"/>
            <a:r>
              <a:rPr lang="en-US" sz="2700" b="1" dirty="0">
                <a:latin typeface="Times New Roman"/>
                <a:ea typeface="Times New Roman"/>
                <a:cs typeface="Times New Roman"/>
                <a:sym typeface="Times New Roman"/>
              </a:rPr>
              <a:t>3- Understand how e-business have affected the design of </a:t>
            </a:r>
          </a:p>
          <a:p>
            <a:pPr lvl="0" algn="just"/>
            <a:r>
              <a:rPr lang="en-US" sz="2700" b="1" dirty="0">
                <a:latin typeface="Times New Roman"/>
                <a:ea typeface="Times New Roman"/>
                <a:cs typeface="Times New Roman"/>
                <a:sym typeface="Times New Roman"/>
              </a:rPr>
              <a:t>    distribution networks in different industries.</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14400"/>
            <a:ext cx="4128422" cy="54346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389358"/>
            <a:ext cx="11769065" cy="49032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endPar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sym typeface="Arial"/>
              </a:rPr>
              <a:t>Distribution</a:t>
            </a: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 the steps taken to move and store a product from the supplier stage to the customer stage in a supply chain</a:t>
            </a: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sym typeface="Arial"/>
              </a:rPr>
              <a:t>Distribution</a:t>
            </a: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is a key driver of the overall profitability of a firm because it affects both the supply chain cost and the customer value directly</a:t>
            </a: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Choice of distribution network can achieve supply chain objectives from low cost to high responsiveness</a:t>
            </a: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In the apparel retail industry, for example, distribution affects about 35 percent of the revenue (including its influence on markdowns and lost sales).</a:t>
            </a:r>
          </a:p>
          <a:p>
            <a:pPr marL="0" marR="0" lvl="0" indent="0" algn="just" defTabSz="457200" rtl="0" eaLnBrk="1" fontAlgn="base" latinLnBrk="0" hangingPunct="1">
              <a:lnSpc>
                <a:spcPct val="100000"/>
              </a:lnSpc>
              <a:spcBef>
                <a:spcPct val="0"/>
              </a:spcBef>
              <a:spcAft>
                <a:spcPts val="600"/>
              </a:spcAft>
              <a:buClrTx/>
              <a:buSzPct val="150000"/>
              <a:buFont typeface="Arial"/>
              <a:buNone/>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Slide Number Placeholder 2"/>
          <p:cNvSpPr>
            <a:spLocks noGrp="1"/>
          </p:cNvSpPr>
          <p:nvPr>
            <p:ph type="sldNum" sz="quarter" idx="12"/>
          </p:nvPr>
        </p:nvSpPr>
        <p:spPr/>
        <p:txBody>
          <a:bodyPr/>
          <a:lstStyle/>
          <a:p>
            <a:fld id="{F7542ADD-394E-41F3-B704-951748884AEE}" type="slidenum">
              <a:rPr lang="en-US" smtClean="0"/>
              <a:t>4</a:t>
            </a:fld>
            <a:endParaRPr lang="en-US"/>
          </a:p>
        </p:txBody>
      </p:sp>
    </p:spTree>
    <p:extLst>
      <p:ext uri="{BB962C8B-B14F-4D97-AF65-F5344CB8AC3E}">
        <p14:creationId xmlns:p14="http://schemas.microsoft.com/office/powerpoint/2010/main" val="33661749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11006957" cy="47043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Until 2007, </a:t>
            </a: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Dell</a:t>
            </a: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distributed its PCs directly to end consumers, whereas companies such as </a:t>
            </a: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HP</a:t>
            </a: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distributed through resellers. </a:t>
            </a: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Dell customers waited several days to get a PC, whereas customers could walk away with an </a:t>
            </a: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HP</a:t>
            </a: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computer from a reseller.</a:t>
            </a: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Starting in June 2007, Dell also started selling its PCs through retailers such as Walmart. </a:t>
            </a: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In the late 1990s, </a:t>
            </a: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Gateway</a:t>
            </a: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opened Gateway Country stores, wherein customers could examine the products and have salespeople help them configure a PC that suited their needs. Gateway, however, chose to sell no products at the stores; all PCs were shipped directly from the factory to the customer.</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873867" y="420524"/>
            <a:ext cx="11216639" cy="523220"/>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The Role of Distribution in the Supply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5</a:t>
            </a:fld>
            <a:endParaRPr lang="en-US"/>
          </a:p>
        </p:txBody>
      </p:sp>
    </p:spTree>
    <p:extLst>
      <p:ext uri="{BB962C8B-B14F-4D97-AF65-F5344CB8AC3E}">
        <p14:creationId xmlns:p14="http://schemas.microsoft.com/office/powerpoint/2010/main" val="15315960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92144"/>
            <a:ext cx="4128422" cy="517818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97893" y="1311589"/>
            <a:ext cx="11382931" cy="4981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auto" latinLnBrk="0" hangingPunct="1">
              <a:lnSpc>
                <a:spcPct val="100000"/>
              </a:lnSpc>
              <a:spcBef>
                <a:spcPts val="0"/>
              </a:spcBef>
              <a:spcAft>
                <a:spcPts val="600"/>
              </a:spcAft>
              <a:buClrTx/>
              <a:buSzPct val="150000"/>
              <a:buFont typeface="Arial"/>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Distribution network performance evaluated along two dimensions</a:t>
            </a:r>
          </a:p>
          <a:p>
            <a:pPr marL="971550" marR="0" lvl="1" indent="-514350" algn="just" defTabSz="457200" rtl="0" eaLnBrk="1" fontAlgn="auto" latinLnBrk="0" hangingPunct="1">
              <a:lnSpc>
                <a:spcPct val="100000"/>
              </a:lnSpc>
              <a:spcBef>
                <a:spcPts val="0"/>
              </a:spcBef>
              <a:spcAft>
                <a:spcPts val="600"/>
              </a:spcAft>
              <a:buClrTx/>
              <a:buSzTx/>
              <a:buFont typeface="+mj-lt"/>
              <a:buAutoNum type="arabicPeriod"/>
              <a:tabLst/>
              <a:defRPr/>
            </a:pPr>
            <a:r>
              <a:rPr kumimoji="0" lang="en-US" sz="2600" b="0"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sym typeface="Arial"/>
              </a:rPr>
              <a:t>Customer needs that are met</a:t>
            </a:r>
          </a:p>
          <a:p>
            <a:pPr marL="971550" marR="0" lvl="1" indent="-514350" algn="just" defTabSz="457200" rtl="0" eaLnBrk="1" fontAlgn="auto" latinLnBrk="0" hangingPunct="1">
              <a:lnSpc>
                <a:spcPct val="100000"/>
              </a:lnSpc>
              <a:spcBef>
                <a:spcPts val="0"/>
              </a:spcBef>
              <a:spcAft>
                <a:spcPts val="600"/>
              </a:spcAft>
              <a:buClrTx/>
              <a:buSzTx/>
              <a:buFont typeface="+mj-lt"/>
              <a:buAutoNum type="arabicPeriod"/>
              <a:tabLst/>
              <a:defRPr/>
            </a:pPr>
            <a:r>
              <a:rPr kumimoji="0" lang="en-US" sz="2600" b="0"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sym typeface="Arial"/>
              </a:rPr>
              <a:t>Cost of meeting customer needs</a:t>
            </a:r>
          </a:p>
          <a:p>
            <a:pPr marL="342900" marR="0" lvl="0" indent="-342900" algn="just" defTabSz="457200" rtl="0" eaLnBrk="1" fontAlgn="auto" latinLnBrk="0" hangingPunct="1">
              <a:lnSpc>
                <a:spcPct val="100000"/>
              </a:lnSpc>
              <a:spcBef>
                <a:spcPts val="0"/>
              </a:spcBef>
              <a:spcAft>
                <a:spcPts val="600"/>
              </a:spcAft>
              <a:buClrTx/>
              <a:buSzPct val="150000"/>
              <a:buFont typeface="Arial"/>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Evaluate the impact on customer service and cost for different distribution network options</a:t>
            </a:r>
          </a:p>
          <a:p>
            <a:pPr marL="342900" marR="0" lvl="0" indent="-342900" algn="just" defTabSz="457200" rtl="0" eaLnBrk="1" fontAlgn="auto" latinLnBrk="0" hangingPunct="1">
              <a:lnSpc>
                <a:spcPct val="100000"/>
              </a:lnSpc>
              <a:spcBef>
                <a:spcPts val="0"/>
              </a:spcBef>
              <a:spcAft>
                <a:spcPts val="600"/>
              </a:spcAft>
              <a:buClrTx/>
              <a:buSzPct val="150000"/>
              <a:buFont typeface="Arial"/>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Profitability of the delivery network determined by revenue from met customer needs and network costs</a:t>
            </a:r>
          </a:p>
          <a:p>
            <a:pPr marL="342900" marR="0" lvl="0" indent="-342900" algn="just" defTabSz="457200" rtl="0" eaLnBrk="1" fontAlgn="auto" latinLnBrk="0" hangingPunct="1">
              <a:lnSpc>
                <a:spcPct val="100000"/>
              </a:lnSpc>
              <a:spcBef>
                <a:spcPts val="0"/>
              </a:spcBef>
              <a:spcAft>
                <a:spcPts val="600"/>
              </a:spcAft>
              <a:buClrTx/>
              <a:buSzPct val="150000"/>
              <a:buFont typeface="Arial"/>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Inbound transportation costs are costs incurred in bringing material into a facility</a:t>
            </a:r>
          </a:p>
          <a:p>
            <a:pPr marL="342900" marR="0" lvl="0" indent="-342900" algn="just" defTabSz="457200" rtl="0" eaLnBrk="1" fontAlgn="auto" latinLnBrk="0" hangingPunct="1">
              <a:lnSpc>
                <a:spcPct val="100000"/>
              </a:lnSpc>
              <a:spcBef>
                <a:spcPts val="0"/>
              </a:spcBef>
              <a:spcAft>
                <a:spcPts val="600"/>
              </a:spcAft>
              <a:buClrTx/>
              <a:buSzPct val="150000"/>
              <a:buFont typeface="Arial"/>
              <a:buChar char="•"/>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Outbound transportation costs are costs incurred in sending material out of a facility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65166" y="326062"/>
            <a:ext cx="7707559"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Factors influencing distribution network Design</a:t>
            </a:r>
          </a:p>
        </p:txBody>
      </p:sp>
      <p:sp>
        <p:nvSpPr>
          <p:cNvPr id="4" name="Slide Number Placeholder 3"/>
          <p:cNvSpPr>
            <a:spLocks noGrp="1"/>
          </p:cNvSpPr>
          <p:nvPr>
            <p:ph type="sldNum" sz="quarter" idx="12"/>
          </p:nvPr>
        </p:nvSpPr>
        <p:spPr/>
        <p:txBody>
          <a:bodyPr/>
          <a:lstStyle/>
          <a:p>
            <a:fld id="{F7542ADD-394E-41F3-B704-951748884AEE}" type="slidenum">
              <a:rPr lang="en-US" smtClean="0"/>
              <a:t>6</a:t>
            </a:fld>
            <a:endParaRPr lang="en-US"/>
          </a:p>
        </p:txBody>
      </p:sp>
    </p:spTree>
    <p:extLst>
      <p:ext uri="{BB962C8B-B14F-4D97-AF65-F5344CB8AC3E}">
        <p14:creationId xmlns:p14="http://schemas.microsoft.com/office/powerpoint/2010/main" val="27576838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6" y="1381191"/>
            <a:ext cx="10363093" cy="48827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endPar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Elements of customer service influenced by network structure:</a:t>
            </a:r>
          </a:p>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endPar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a:p>
            <a:pPr marL="742950" marR="0" lvl="1" indent="-285750" algn="l"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sym typeface="Arial"/>
              </a:rPr>
              <a:t>Response time</a:t>
            </a:r>
          </a:p>
          <a:p>
            <a:pPr marL="742950" marR="0" lvl="1" indent="-285750" algn="l"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sym typeface="Arial"/>
              </a:rPr>
              <a:t>Product variety</a:t>
            </a:r>
          </a:p>
          <a:p>
            <a:pPr marL="742950" marR="0" lvl="1" indent="-285750" algn="l"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sym typeface="Arial"/>
              </a:rPr>
              <a:t>Product availability</a:t>
            </a:r>
          </a:p>
          <a:p>
            <a:pPr marL="742950" marR="0" lvl="1" indent="-285750" algn="l"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sym typeface="Arial"/>
              </a:rPr>
              <a:t>Customer experience</a:t>
            </a:r>
          </a:p>
          <a:p>
            <a:pPr marL="742950" marR="0" lvl="1" indent="-285750" algn="l"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sym typeface="Arial"/>
              </a:rPr>
              <a:t>Order visibility</a:t>
            </a:r>
          </a:p>
          <a:p>
            <a:pPr marL="742950" marR="0" lvl="1" indent="-285750" algn="l"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sym typeface="Arial"/>
              </a:rPr>
              <a:t>Returnability</a:t>
            </a:r>
          </a:p>
          <a:p>
            <a:pPr marL="742950" marR="0" lvl="1" indent="-285750" algn="l"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49732" y="420527"/>
            <a:ext cx="748955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Factors influencing distribution network design</a:t>
            </a:r>
          </a:p>
        </p:txBody>
      </p:sp>
      <p:sp>
        <p:nvSpPr>
          <p:cNvPr id="4" name="Slide Number Placeholder 3"/>
          <p:cNvSpPr>
            <a:spLocks noGrp="1"/>
          </p:cNvSpPr>
          <p:nvPr>
            <p:ph type="sldNum" sz="quarter" idx="12"/>
          </p:nvPr>
        </p:nvSpPr>
        <p:spPr/>
        <p:txBody>
          <a:bodyPr/>
          <a:lstStyle/>
          <a:p>
            <a:fld id="{F7542ADD-394E-41F3-B704-951748884AEE}" type="slidenum">
              <a:rPr lang="en-US" smtClean="0"/>
              <a:t>7</a:t>
            </a:fld>
            <a:endParaRPr lang="en-US"/>
          </a:p>
        </p:txBody>
      </p:sp>
    </p:spTree>
    <p:extLst>
      <p:ext uri="{BB962C8B-B14F-4D97-AF65-F5344CB8AC3E}">
        <p14:creationId xmlns:p14="http://schemas.microsoft.com/office/powerpoint/2010/main" val="13839896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29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58478" y="1384701"/>
            <a:ext cx="10595322" cy="48791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Supply chain costs affected by network structure:</a:t>
            </a:r>
          </a:p>
          <a:p>
            <a:pPr marL="914400" marR="0" lvl="1" indent="-457200" algn="just" defTabSz="457200" rtl="0" eaLnBrk="1" fontAlgn="base" latinLnBrk="0" hangingPunct="1">
              <a:lnSpc>
                <a:spcPct val="100000"/>
              </a:lnSpc>
              <a:spcBef>
                <a:spcPct val="0"/>
              </a:spcBef>
              <a:spcAft>
                <a:spcPts val="600"/>
              </a:spcAft>
              <a:buClrTx/>
              <a:buSzTx/>
              <a:buFont typeface="Wingdings" panose="05000000000000000000" pitchFamily="2" charset="2"/>
              <a:buChar char="Ø"/>
              <a:tabLst/>
              <a:defRPr/>
            </a:pPr>
            <a:r>
              <a:rPr kumimoji="0" lang="en-US" altLang="en-US" sz="2800" b="0"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sym typeface="Arial"/>
              </a:rPr>
              <a:t>Inventories</a:t>
            </a:r>
          </a:p>
          <a:p>
            <a:pPr marL="914400" marR="0" lvl="1" indent="-457200" algn="just" defTabSz="457200" rtl="0" eaLnBrk="1" fontAlgn="base" latinLnBrk="0" hangingPunct="1">
              <a:lnSpc>
                <a:spcPct val="100000"/>
              </a:lnSpc>
              <a:spcBef>
                <a:spcPct val="0"/>
              </a:spcBef>
              <a:spcAft>
                <a:spcPts val="600"/>
              </a:spcAft>
              <a:buClrTx/>
              <a:buSzTx/>
              <a:buFont typeface="Wingdings" panose="05000000000000000000" pitchFamily="2" charset="2"/>
              <a:buChar char="Ø"/>
              <a:tabLst/>
              <a:defRPr/>
            </a:pPr>
            <a:r>
              <a:rPr kumimoji="0" lang="en-US" altLang="en-US" sz="2800" b="0"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sym typeface="Arial"/>
              </a:rPr>
              <a:t>Transportation</a:t>
            </a:r>
          </a:p>
          <a:p>
            <a:pPr marL="914400" marR="0" lvl="1" indent="-457200" algn="just" defTabSz="457200" rtl="0" eaLnBrk="1" fontAlgn="base" latinLnBrk="0" hangingPunct="1">
              <a:lnSpc>
                <a:spcPct val="100000"/>
              </a:lnSpc>
              <a:spcBef>
                <a:spcPct val="0"/>
              </a:spcBef>
              <a:spcAft>
                <a:spcPts val="600"/>
              </a:spcAft>
              <a:buClrTx/>
              <a:buSzTx/>
              <a:buFont typeface="Wingdings" panose="05000000000000000000" pitchFamily="2" charset="2"/>
              <a:buChar char="Ø"/>
              <a:tabLst/>
              <a:defRPr/>
            </a:pPr>
            <a:r>
              <a:rPr kumimoji="0" lang="en-US" altLang="en-US" sz="2800" b="0"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sym typeface="Arial"/>
              </a:rPr>
              <a:t>Facilities and handling</a:t>
            </a:r>
          </a:p>
          <a:p>
            <a:pPr marL="914400" marR="0" lvl="1" indent="-457200" algn="just" defTabSz="457200" rtl="0" eaLnBrk="1" fontAlgn="base" latinLnBrk="0" hangingPunct="1">
              <a:lnSpc>
                <a:spcPct val="100000"/>
              </a:lnSpc>
              <a:spcBef>
                <a:spcPct val="0"/>
              </a:spcBef>
              <a:spcAft>
                <a:spcPts val="600"/>
              </a:spcAft>
              <a:buClrTx/>
              <a:buSzTx/>
              <a:buFont typeface="Wingdings" panose="05000000000000000000" pitchFamily="2" charset="2"/>
              <a:buChar char="Ø"/>
              <a:tabLst/>
              <a:defRPr/>
            </a:pPr>
            <a:r>
              <a:rPr kumimoji="0" lang="en-US" altLang="en-US" sz="2800" b="0"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sym typeface="Arial"/>
              </a:rPr>
              <a:t>Information</a:t>
            </a:r>
          </a:p>
          <a:p>
            <a:pPr marL="457200" marR="0" lvl="1" indent="0" algn="just" defTabSz="457200" rtl="0" eaLnBrk="1" fontAlgn="base" latinLnBrk="0" hangingPunct="1">
              <a:lnSpc>
                <a:spcPct val="100000"/>
              </a:lnSpc>
              <a:spcBef>
                <a:spcPct val="0"/>
              </a:spcBef>
              <a:spcAft>
                <a:spcPts val="600"/>
              </a:spcAft>
              <a:buClrTx/>
              <a:buSzTx/>
              <a:buFont typeface="Arial"/>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a:p>
            <a:pPr marL="914400" marR="0" lvl="1" indent="-457200" algn="just" defTabSz="457200" rtl="0" eaLnBrk="1" fontAlgn="base" latinLnBrk="0" hangingPunct="1">
              <a:lnSpc>
                <a:spcPct val="100000"/>
              </a:lnSpc>
              <a:spcBef>
                <a:spcPct val="0"/>
              </a:spcBef>
              <a:spcAft>
                <a:spcPts val="600"/>
              </a:spcAft>
              <a:buClrTx/>
              <a:buSzTx/>
              <a:buFont typeface="Wingdings" panose="05000000000000000000" pitchFamily="2" charset="2"/>
              <a:buChar char="q"/>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The choice of the distribution network can be used to achieve supply chain objectives such as low cost and high responsiveness</a:t>
            </a:r>
          </a:p>
          <a:p>
            <a:pPr marL="914400" marR="0" lvl="1" indent="-457200" algn="just" defTabSz="457200" rtl="0" eaLnBrk="1" fontAlgn="base" latinLnBrk="0" hangingPunct="1">
              <a:lnSpc>
                <a:spcPct val="100000"/>
              </a:lnSpc>
              <a:spcBef>
                <a:spcPct val="0"/>
              </a:spcBef>
              <a:spcAft>
                <a:spcPts val="600"/>
              </a:spcAft>
              <a:buClrTx/>
              <a:buSzTx/>
              <a:buFont typeface="Wingdings" panose="05000000000000000000" pitchFamily="2" charset="2"/>
              <a:buChar char="q"/>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Total logistics costs for a supply chain network are a sum of inventory, transportation, and facility costs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595735" y="140643"/>
            <a:ext cx="4615367" cy="954107"/>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Factors Influencing</a:t>
            </a:r>
            <a:br>
              <a:rPr lang="en-US" sz="2800" b="1" dirty="0">
                <a:solidFill>
                  <a:srgbClr val="00B0F0"/>
                </a:solidFill>
                <a:latin typeface="Times New Roman"/>
                <a:ea typeface="Times New Roman"/>
                <a:cs typeface="Times New Roman"/>
                <a:sym typeface="Times New Roman"/>
              </a:rPr>
            </a:br>
            <a:r>
              <a:rPr lang="en-US" sz="2800" b="1" dirty="0">
                <a:solidFill>
                  <a:srgbClr val="00B0F0"/>
                </a:solidFill>
                <a:latin typeface="Times New Roman"/>
                <a:ea typeface="Times New Roman"/>
                <a:cs typeface="Times New Roman"/>
                <a:sym typeface="Times New Roman"/>
              </a:rPr>
              <a:t>Distribution Network Design</a:t>
            </a:r>
          </a:p>
        </p:txBody>
      </p:sp>
      <p:sp>
        <p:nvSpPr>
          <p:cNvPr id="4" name="Slide Number Placeholder 3"/>
          <p:cNvSpPr>
            <a:spLocks noGrp="1"/>
          </p:cNvSpPr>
          <p:nvPr>
            <p:ph type="sldNum" sz="quarter" idx="12"/>
          </p:nvPr>
        </p:nvSpPr>
        <p:spPr/>
        <p:txBody>
          <a:bodyPr/>
          <a:lstStyle/>
          <a:p>
            <a:fld id="{F7542ADD-394E-41F3-B704-951748884AEE}" type="slidenum">
              <a:rPr lang="en-US" smtClean="0"/>
              <a:t>8</a:t>
            </a:fld>
            <a:endParaRPr lang="en-US"/>
          </a:p>
        </p:txBody>
      </p:sp>
    </p:spTree>
    <p:extLst>
      <p:ext uri="{BB962C8B-B14F-4D97-AF65-F5344CB8AC3E}">
        <p14:creationId xmlns:p14="http://schemas.microsoft.com/office/powerpoint/2010/main" val="1828034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208076"/>
            <a:ext cx="4128422" cy="506225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29920" y="1425501"/>
            <a:ext cx="11470640" cy="47373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7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sym typeface="Arial"/>
              </a:rPr>
              <a:t>Distribution network choices from the manufacturer to the end consumer</a:t>
            </a:r>
          </a:p>
          <a:p>
            <a:pPr marL="0" marR="0" lvl="0" indent="0" algn="just" defTabSz="457200" rtl="0" eaLnBrk="1" fontAlgn="base" latinLnBrk="0" hangingPunct="1">
              <a:lnSpc>
                <a:spcPct val="100000"/>
              </a:lnSpc>
              <a:spcBef>
                <a:spcPct val="0"/>
              </a:spcBef>
              <a:spcAft>
                <a:spcPts val="600"/>
              </a:spcAft>
              <a:buClrTx/>
              <a:buSzPct val="150000"/>
              <a:buFont typeface="Arial"/>
              <a:buNone/>
              <a:tabLst/>
              <a:defRPr/>
            </a:pPr>
            <a:endParaRPr kumimoji="0" lang="en-US" altLang="en-US" sz="27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7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Two key decisions</a:t>
            </a:r>
          </a:p>
          <a:p>
            <a:pPr marL="914400" marR="0" lvl="1" indent="-457200" algn="just" defTabSz="457200" rtl="0" eaLnBrk="1" fontAlgn="base" latinLnBrk="0" hangingPunct="1">
              <a:lnSpc>
                <a:spcPct val="100000"/>
              </a:lnSpc>
              <a:spcBef>
                <a:spcPct val="0"/>
              </a:spcBef>
              <a:spcAft>
                <a:spcPts val="600"/>
              </a:spcAft>
              <a:buClrTx/>
              <a:buSzTx/>
              <a:buFont typeface="Arial" panose="020B0604020202020204" pitchFamily="34" charset="0"/>
              <a:buAutoNum type="arabicPeriod"/>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Will product be delivered to the customer location or picked up from a prearranged site?</a:t>
            </a:r>
          </a:p>
          <a:p>
            <a:pPr marL="914400" marR="0" lvl="1" indent="-457200" algn="just" defTabSz="457200" rtl="0" eaLnBrk="1" fontAlgn="base" latinLnBrk="0" hangingPunct="1">
              <a:lnSpc>
                <a:spcPct val="100000"/>
              </a:lnSpc>
              <a:spcBef>
                <a:spcPct val="0"/>
              </a:spcBef>
              <a:spcAft>
                <a:spcPts val="600"/>
              </a:spcAft>
              <a:buClrTx/>
              <a:buSzTx/>
              <a:buFont typeface="Arial" panose="020B0604020202020204" pitchFamily="34" charset="0"/>
              <a:buAutoNum type="arabicPeriod"/>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Will product flow through an intermediary (or intermediate location)?</a:t>
            </a:r>
          </a:p>
          <a:p>
            <a:pPr marL="914400" marR="0" lvl="1" indent="-457200" algn="just" defTabSz="457200" rtl="0" eaLnBrk="1" fontAlgn="base" latinLnBrk="0" hangingPunct="1">
              <a:lnSpc>
                <a:spcPct val="100000"/>
              </a:lnSpc>
              <a:spcBef>
                <a:spcPct val="0"/>
              </a:spcBef>
              <a:spcAft>
                <a:spcPts val="600"/>
              </a:spcAft>
              <a:buClrTx/>
              <a:buSzTx/>
              <a:buFont typeface="Arial" panose="020B0604020202020204" pitchFamily="34" charset="0"/>
              <a:buAutoNum type="arabicPeriod"/>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125920" y="382191"/>
            <a:ext cx="8666480" cy="523220"/>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Design Options for a Distribution Network</a:t>
            </a:r>
          </a:p>
        </p:txBody>
      </p:sp>
      <p:sp>
        <p:nvSpPr>
          <p:cNvPr id="4" name="Slide Number Placeholder 3"/>
          <p:cNvSpPr>
            <a:spLocks noGrp="1"/>
          </p:cNvSpPr>
          <p:nvPr>
            <p:ph type="sldNum" sz="quarter" idx="12"/>
          </p:nvPr>
        </p:nvSpPr>
        <p:spPr/>
        <p:txBody>
          <a:bodyPr/>
          <a:lstStyle/>
          <a:p>
            <a:fld id="{F7542ADD-394E-41F3-B704-951748884AEE}" type="slidenum">
              <a:rPr lang="en-US" smtClean="0"/>
              <a:t>9</a:t>
            </a:fld>
            <a:endParaRPr lang="en-US"/>
          </a:p>
        </p:txBody>
      </p:sp>
    </p:spTree>
    <p:extLst>
      <p:ext uri="{BB962C8B-B14F-4D97-AF65-F5344CB8AC3E}">
        <p14:creationId xmlns:p14="http://schemas.microsoft.com/office/powerpoint/2010/main" val="9486584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369337"/>
            <a:ext cx="10373253" cy="49647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fontAlgn="base">
              <a:spcBef>
                <a:spcPct val="0"/>
              </a:spcBef>
              <a:spcAft>
                <a:spcPts val="600"/>
              </a:spcAft>
              <a:buClrTx/>
              <a:buSzPct val="150000"/>
              <a:buFont typeface="Arial" panose="020B0604020202020204" pitchFamily="34" charset="0"/>
              <a:buChar char="•"/>
            </a:pPr>
            <a:endParaRPr lang="en-US" altLang="en-US" sz="2800" b="1" kern="1200" dirty="0">
              <a:solidFill>
                <a:prstClr val="black"/>
              </a:solidFill>
              <a:latin typeface="Times New Roman" panose="02020603050405020304" pitchFamily="18" charset="0"/>
              <a:ea typeface="+mn-ea"/>
              <a:cs typeface="Times New Roman" panose="02020603050405020304" pitchFamily="18" charset="0"/>
            </a:endParaRPr>
          </a:p>
          <a:p>
            <a:pPr marL="342900" lvl="0" indent="-342900" algn="just" defTabSz="457200" fontAlgn="base">
              <a:spcBef>
                <a:spcPct val="0"/>
              </a:spcBef>
              <a:spcAft>
                <a:spcPts val="600"/>
              </a:spcAft>
              <a:buClrTx/>
              <a:buSzPct val="150000"/>
              <a:buFont typeface="Arial" panose="020B0604020202020204" pitchFamily="34" charset="0"/>
              <a:buChar char="•"/>
            </a:pPr>
            <a:r>
              <a:rPr lang="en-US" altLang="en-US" sz="2800" b="1" kern="1200" dirty="0">
                <a:solidFill>
                  <a:srgbClr val="C00000"/>
                </a:solidFill>
                <a:latin typeface="Times New Roman" panose="02020603050405020304" pitchFamily="18" charset="0"/>
                <a:ea typeface="+mn-ea"/>
                <a:cs typeface="Times New Roman" panose="02020603050405020304" pitchFamily="18" charset="0"/>
              </a:rPr>
              <a:t>One of six designs may be used</a:t>
            </a:r>
          </a:p>
          <a:p>
            <a:pPr lvl="0" algn="just" defTabSz="457200" fontAlgn="base">
              <a:spcBef>
                <a:spcPct val="0"/>
              </a:spcBef>
              <a:spcAft>
                <a:spcPts val="600"/>
              </a:spcAft>
              <a:buClrTx/>
              <a:buSzPct val="150000"/>
            </a:pPr>
            <a:endParaRPr lang="en-US" altLang="en-US" sz="2800" b="1" kern="1200" dirty="0">
              <a:solidFill>
                <a:prstClr val="black"/>
              </a:solidFill>
              <a:latin typeface="Times New Roman" panose="02020603050405020304" pitchFamily="18" charset="0"/>
              <a:ea typeface="+mn-ea"/>
              <a:cs typeface="Times New Roman" panose="02020603050405020304" pitchFamily="18" charset="0"/>
            </a:endParaRPr>
          </a:p>
          <a:p>
            <a:pPr marL="971550" lvl="1" indent="-514350" algn="just" defTabSz="457200" fontAlgn="base">
              <a:spcBef>
                <a:spcPct val="0"/>
              </a:spcBef>
              <a:spcAft>
                <a:spcPts val="600"/>
              </a:spcAft>
              <a:buClrTx/>
              <a:buFont typeface="Arial" panose="020B0604020202020204" pitchFamily="34" charset="0"/>
              <a:buAutoNum type="arabicPeriod"/>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Manufacturer storage with direct shipping</a:t>
            </a:r>
          </a:p>
          <a:p>
            <a:pPr marL="971550" lvl="1" indent="-514350" algn="just" defTabSz="457200" fontAlgn="base">
              <a:spcBef>
                <a:spcPct val="0"/>
              </a:spcBef>
              <a:spcAft>
                <a:spcPts val="600"/>
              </a:spcAft>
              <a:buClrTx/>
              <a:buFont typeface="Arial" panose="020B0604020202020204" pitchFamily="34" charset="0"/>
              <a:buAutoNum type="arabicPeriod"/>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Manufacturer storage with direct shipping and in-transit merge</a:t>
            </a:r>
          </a:p>
          <a:p>
            <a:pPr marL="971550" lvl="1" indent="-514350" algn="just" defTabSz="457200" fontAlgn="base">
              <a:spcBef>
                <a:spcPct val="0"/>
              </a:spcBef>
              <a:spcAft>
                <a:spcPts val="600"/>
              </a:spcAft>
              <a:buClrTx/>
              <a:buFont typeface="Arial" panose="020B0604020202020204" pitchFamily="34" charset="0"/>
              <a:buAutoNum type="arabicPeriod"/>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Distributor storage with carrier delivery</a:t>
            </a:r>
          </a:p>
          <a:p>
            <a:pPr marL="971550" lvl="1" indent="-514350" algn="just" defTabSz="457200" fontAlgn="base">
              <a:spcBef>
                <a:spcPct val="0"/>
              </a:spcBef>
              <a:spcAft>
                <a:spcPts val="600"/>
              </a:spcAft>
              <a:buClrTx/>
              <a:buFont typeface="Arial" panose="020B0604020202020204" pitchFamily="34" charset="0"/>
              <a:buAutoNum type="arabicPeriod"/>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Distributor storage with last-mile delivery</a:t>
            </a:r>
          </a:p>
          <a:p>
            <a:pPr marL="971550" lvl="1" indent="-514350" algn="just" defTabSz="457200" fontAlgn="base">
              <a:spcBef>
                <a:spcPct val="0"/>
              </a:spcBef>
              <a:spcAft>
                <a:spcPts val="600"/>
              </a:spcAft>
              <a:buClrTx/>
              <a:buFont typeface="Arial" panose="020B0604020202020204" pitchFamily="34" charset="0"/>
              <a:buAutoNum type="arabicPeriod"/>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Manufacturer/distributor storage with customer pickup</a:t>
            </a:r>
          </a:p>
          <a:p>
            <a:pPr marL="971550" lvl="1" indent="-514350" algn="just" defTabSz="457200" fontAlgn="base">
              <a:spcBef>
                <a:spcPct val="0"/>
              </a:spcBef>
              <a:spcAft>
                <a:spcPts val="600"/>
              </a:spcAft>
              <a:buClrTx/>
              <a:buFont typeface="Arial" panose="020B0604020202020204" pitchFamily="34" charset="0"/>
              <a:buAutoNum type="arabicPeriod"/>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Retail storage with customer pickup</a:t>
            </a:r>
          </a:p>
          <a:p>
            <a:pPr marL="971550" lvl="1" indent="-514350" algn="just" defTabSz="457200" fontAlgn="base">
              <a:spcBef>
                <a:spcPct val="0"/>
              </a:spcBef>
              <a:spcAft>
                <a:spcPts val="600"/>
              </a:spcAft>
              <a:buClrTx/>
              <a:buFont typeface="Arial" panose="020B0604020202020204" pitchFamily="34" charset="0"/>
              <a:buAutoNum type="arabicPeriod"/>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971550" lvl="1" indent="-514350" algn="just" defTabSz="457200" fontAlgn="base">
              <a:spcBef>
                <a:spcPct val="0"/>
              </a:spcBef>
              <a:spcAft>
                <a:spcPts val="600"/>
              </a:spcAft>
              <a:buClrTx/>
              <a:buFont typeface="Arial" panose="020B0604020202020204" pitchFamily="34" charset="0"/>
              <a:buAutoNum type="arabicPeriod"/>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68302" y="326063"/>
            <a:ext cx="6734472"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Design Options for a Distribution Network</a:t>
            </a:r>
          </a:p>
        </p:txBody>
      </p:sp>
      <p:sp>
        <p:nvSpPr>
          <p:cNvPr id="4" name="Slide Number Placeholder 3"/>
          <p:cNvSpPr>
            <a:spLocks noGrp="1"/>
          </p:cNvSpPr>
          <p:nvPr>
            <p:ph type="sldNum" sz="quarter" idx="12"/>
          </p:nvPr>
        </p:nvSpPr>
        <p:spPr/>
        <p:txBody>
          <a:bodyPr/>
          <a:lstStyle/>
          <a:p>
            <a:fld id="{F7542ADD-394E-41F3-B704-951748884AEE}" type="slidenum">
              <a:rPr lang="en-US" smtClean="0"/>
              <a:t>10</a:t>
            </a:fld>
            <a:endParaRPr lang="en-US"/>
          </a:p>
        </p:txBody>
      </p:sp>
    </p:spTree>
    <p:extLst>
      <p:ext uri="{BB962C8B-B14F-4D97-AF65-F5344CB8AC3E}">
        <p14:creationId xmlns:p14="http://schemas.microsoft.com/office/powerpoint/2010/main" val="39274882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5"/>
            <a:ext cx="10345676" cy="44070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defTabSz="457200">
              <a:lnSpc>
                <a:spcPct val="90000"/>
              </a:lnSpc>
              <a:spcAft>
                <a:spcPts val="600"/>
              </a:spcAft>
            </a:pPr>
            <a:endParaRPr lang="en-US" sz="2800" dirty="0">
              <a:solidFill>
                <a:prstClr val="black"/>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93060"/>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17252" y="420525"/>
            <a:ext cx="831650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Manufacturer Storage with Direct Shipping Network</a:t>
            </a:r>
          </a:p>
        </p:txBody>
      </p:sp>
      <p:sp>
        <p:nvSpPr>
          <p:cNvPr id="4" name="Slide Number Placeholder 3"/>
          <p:cNvSpPr>
            <a:spLocks noGrp="1"/>
          </p:cNvSpPr>
          <p:nvPr>
            <p:ph type="sldNum" sz="quarter" idx="12"/>
          </p:nvPr>
        </p:nvSpPr>
        <p:spPr/>
        <p:txBody>
          <a:bodyPr/>
          <a:lstStyle/>
          <a:p>
            <a:fld id="{F7542ADD-394E-41F3-B704-951748884AEE}" type="slidenum">
              <a:rPr lang="en-US" smtClean="0"/>
              <a:t>11</a:t>
            </a:fld>
            <a:endParaRPr lang="en-US"/>
          </a:p>
        </p:txBody>
      </p:sp>
      <p:pic>
        <p:nvPicPr>
          <p:cNvPr id="9" name="Picture 8">
            <a:extLst>
              <a:ext uri="{FF2B5EF4-FFF2-40B4-BE49-F238E27FC236}">
                <a16:creationId xmlns:a16="http://schemas.microsoft.com/office/drawing/2014/main" id="{C3BACAF9-C902-45CB-9C91-FB9DA0BD22D0}"/>
              </a:ext>
            </a:extLst>
          </p:cNvPr>
          <p:cNvPicPr>
            <a:picLocks noChangeAspect="1"/>
          </p:cNvPicPr>
          <p:nvPr/>
        </p:nvPicPr>
        <p:blipFill>
          <a:blip r:embed="rId3"/>
          <a:stretch>
            <a:fillRect/>
          </a:stretch>
        </p:blipFill>
        <p:spPr>
          <a:xfrm>
            <a:off x="1087120" y="1536995"/>
            <a:ext cx="9946640" cy="4454433"/>
          </a:xfrm>
          <a:prstGeom prst="rect">
            <a:avLst/>
          </a:prstGeom>
        </p:spPr>
      </p:pic>
    </p:spTree>
    <p:extLst>
      <p:ext uri="{BB962C8B-B14F-4D97-AF65-F5344CB8AC3E}">
        <p14:creationId xmlns:p14="http://schemas.microsoft.com/office/powerpoint/2010/main" val="38786650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5"/>
            <a:ext cx="10479933" cy="47680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defTabSz="457200">
              <a:lnSpc>
                <a:spcPct val="90000"/>
              </a:lnSpc>
              <a:spcAft>
                <a:spcPts val="600"/>
              </a:spcAft>
            </a:pPr>
            <a:endParaRPr lang="en-US" sz="2800" b="1"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14745" y="326063"/>
            <a:ext cx="831650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Manufacturer Storage with Direct Shipping Network</a:t>
            </a:r>
          </a:p>
        </p:txBody>
      </p:sp>
      <p:sp>
        <p:nvSpPr>
          <p:cNvPr id="4" name="Slide Number Placeholder 3"/>
          <p:cNvSpPr>
            <a:spLocks noGrp="1"/>
          </p:cNvSpPr>
          <p:nvPr>
            <p:ph type="sldNum" sz="quarter" idx="12"/>
          </p:nvPr>
        </p:nvSpPr>
        <p:spPr/>
        <p:txBody>
          <a:bodyPr/>
          <a:lstStyle/>
          <a:p>
            <a:fld id="{F7542ADD-394E-41F3-B704-951748884AEE}" type="slidenum">
              <a:rPr lang="en-US" smtClean="0"/>
              <a:t>12</a:t>
            </a:fld>
            <a:endParaRPr lang="en-US"/>
          </a:p>
        </p:txBody>
      </p:sp>
      <p:pic>
        <p:nvPicPr>
          <p:cNvPr id="9" name="Picture 8">
            <a:extLst>
              <a:ext uri="{FF2B5EF4-FFF2-40B4-BE49-F238E27FC236}">
                <a16:creationId xmlns:a16="http://schemas.microsoft.com/office/drawing/2014/main" id="{7732D46A-82D2-49FC-981F-69336D798B10}"/>
              </a:ext>
            </a:extLst>
          </p:cNvPr>
          <p:cNvPicPr>
            <a:picLocks noChangeAspect="1"/>
          </p:cNvPicPr>
          <p:nvPr/>
        </p:nvPicPr>
        <p:blipFill>
          <a:blip r:embed="rId3"/>
          <a:stretch>
            <a:fillRect/>
          </a:stretch>
        </p:blipFill>
        <p:spPr>
          <a:xfrm>
            <a:off x="967706" y="1687279"/>
            <a:ext cx="10269254" cy="4605352"/>
          </a:xfrm>
          <a:prstGeom prst="rect">
            <a:avLst/>
          </a:prstGeom>
        </p:spPr>
      </p:pic>
    </p:spTree>
    <p:extLst>
      <p:ext uri="{BB962C8B-B14F-4D97-AF65-F5344CB8AC3E}">
        <p14:creationId xmlns:p14="http://schemas.microsoft.com/office/powerpoint/2010/main" val="4420270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8" y="1543346"/>
            <a:ext cx="10765138"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341623" y="356087"/>
            <a:ext cx="2838213"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In-Transit Merge</a:t>
            </a:r>
          </a:p>
        </p:txBody>
      </p:sp>
      <p:sp>
        <p:nvSpPr>
          <p:cNvPr id="4" name="Slide Number Placeholder 3"/>
          <p:cNvSpPr>
            <a:spLocks noGrp="1"/>
          </p:cNvSpPr>
          <p:nvPr>
            <p:ph type="sldNum" sz="quarter" idx="12"/>
          </p:nvPr>
        </p:nvSpPr>
        <p:spPr/>
        <p:txBody>
          <a:bodyPr/>
          <a:lstStyle/>
          <a:p>
            <a:fld id="{F7542ADD-394E-41F3-B704-951748884AEE}" type="slidenum">
              <a:rPr lang="en-US" smtClean="0"/>
              <a:t>13</a:t>
            </a:fld>
            <a:endParaRPr lang="en-US"/>
          </a:p>
        </p:txBody>
      </p:sp>
      <p:graphicFrame>
        <p:nvGraphicFramePr>
          <p:cNvPr id="9" name="Table 8">
            <a:extLst>
              <a:ext uri="{FF2B5EF4-FFF2-40B4-BE49-F238E27FC236}">
                <a16:creationId xmlns:a16="http://schemas.microsoft.com/office/drawing/2014/main" id="{4DB5BBB2-614A-4F92-B9DD-9165396703A1}"/>
              </a:ext>
            </a:extLst>
          </p:cNvPr>
          <p:cNvGraphicFramePr>
            <a:graphicFrameLocks noGrp="1"/>
          </p:cNvGraphicFramePr>
          <p:nvPr>
            <p:extLst>
              <p:ext uri="{D42A27DB-BD31-4B8C-83A1-F6EECF244321}">
                <p14:modId xmlns:p14="http://schemas.microsoft.com/office/powerpoint/2010/main" val="3276201253"/>
              </p:ext>
            </p:extLst>
          </p:nvPr>
        </p:nvGraphicFramePr>
        <p:xfrm>
          <a:off x="1109668" y="1527962"/>
          <a:ext cx="10293538" cy="4517038"/>
        </p:xfrm>
        <a:graphic>
          <a:graphicData uri="http://schemas.openxmlformats.org/drawingml/2006/table">
            <a:tbl>
              <a:tblPr firstRow="1" bandRow="1"/>
              <a:tblGrid>
                <a:gridCol w="3084708">
                  <a:extLst>
                    <a:ext uri="{9D8B030D-6E8A-4147-A177-3AD203B41FA5}">
                      <a16:colId xmlns:a16="http://schemas.microsoft.com/office/drawing/2014/main" val="20000"/>
                    </a:ext>
                  </a:extLst>
                </a:gridCol>
                <a:gridCol w="7208830">
                  <a:extLst>
                    <a:ext uri="{9D8B030D-6E8A-4147-A177-3AD203B41FA5}">
                      <a16:colId xmlns:a16="http://schemas.microsoft.com/office/drawing/2014/main" val="20001"/>
                    </a:ext>
                  </a:extLst>
                </a:gridCol>
              </a:tblGrid>
              <a:tr h="629282">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r>
                        <a:rPr lang="en-US" sz="2000" b="1" kern="1200" dirty="0">
                          <a:solidFill>
                            <a:schemeClr val="tx1"/>
                          </a:solidFill>
                          <a:latin typeface="+mn-lt"/>
                          <a:ea typeface="+mn-ea"/>
                          <a:cs typeface="+mn-cs"/>
                        </a:rPr>
                        <a:t>Cost Factor</a:t>
                      </a:r>
                    </a:p>
                  </a:txBody>
                  <a:tcPr marT="45725" marB="45725">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r>
                        <a:rPr lang="en-US" sz="2000" b="1" kern="1200" dirty="0">
                          <a:solidFill>
                            <a:schemeClr val="tx1"/>
                          </a:solidFill>
                          <a:latin typeface="+mn-lt"/>
                          <a:ea typeface="+mn-ea"/>
                          <a:cs typeface="+mn-cs"/>
                        </a:rPr>
                        <a:t>Performance</a:t>
                      </a:r>
                    </a:p>
                  </a:txBody>
                  <a:tcPr marT="45725" marB="45725">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629282">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r>
                        <a:rPr lang="en-US" sz="2000" b="1" kern="1200" dirty="0">
                          <a:solidFill>
                            <a:schemeClr val="tx1"/>
                          </a:solidFill>
                          <a:latin typeface="+mn-lt"/>
                          <a:ea typeface="+mn-ea"/>
                          <a:cs typeface="+mn-cs"/>
                        </a:rPr>
                        <a:t>Inventory</a:t>
                      </a:r>
                    </a:p>
                  </a:txBody>
                  <a:tcPr marT="45725" marB="45725">
                    <a:lnL>
                      <a:noFill/>
                    </a:lnL>
                    <a:lnR>
                      <a:noFill/>
                    </a:lnR>
                    <a:lnT w="28575" cap="flat" cmpd="sng" algn="ctr">
                      <a:solidFill>
                        <a:scrgbClr r="0" g="0" b="0"/>
                      </a:solidFill>
                      <a:prstDash val="solid"/>
                      <a:round/>
                      <a:headEnd type="none" w="med" len="med"/>
                      <a:tailEnd type="none" w="med" len="med"/>
                    </a:lnT>
                    <a:lnB>
                      <a:noFill/>
                    </a:lnB>
                    <a:lnTlToBr w="12700" cmpd="sng">
                      <a:noFill/>
                      <a:prstDash val="solid"/>
                    </a:lnTlToBr>
                    <a:lnBlToTr w="12700" cmpd="sng">
                      <a:noFill/>
                      <a:prstDash val="solid"/>
                    </a:lnBlToTr>
                    <a:no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r>
                        <a:rPr lang="en-US" sz="2000" b="1" kern="1200" dirty="0">
                          <a:solidFill>
                            <a:schemeClr val="tx1"/>
                          </a:solidFill>
                          <a:latin typeface="+mn-lt"/>
                          <a:ea typeface="+mn-ea"/>
                          <a:cs typeface="+mn-cs"/>
                        </a:rPr>
                        <a:t>Similar to drop-shipping. </a:t>
                      </a:r>
                    </a:p>
                  </a:txBody>
                  <a:tcPr marT="45725" marB="45725">
                    <a:lnL>
                      <a:noFill/>
                    </a:lnL>
                    <a:lnR>
                      <a:noFill/>
                    </a:lnR>
                    <a:lnT w="28575" cap="flat" cmpd="sng" algn="ctr">
                      <a:solidFill>
                        <a:scrgbClr r="0" g="0" b="0"/>
                      </a:solidFill>
                      <a:prstDash val="solid"/>
                      <a:round/>
                      <a:headEnd type="none" w="med" len="med"/>
                      <a:tailEnd type="none" w="med" len="med"/>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1086158">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r>
                        <a:rPr lang="en-US" sz="2000" b="1" kern="1200" dirty="0">
                          <a:solidFill>
                            <a:schemeClr val="tx1"/>
                          </a:solidFill>
                          <a:latin typeface="+mn-lt"/>
                          <a:ea typeface="+mn-ea"/>
                          <a:cs typeface="+mn-cs"/>
                        </a:rPr>
                        <a:t>Transportation</a:t>
                      </a:r>
                      <a:endParaRPr lang="en-US" sz="2000" b="1" dirty="0"/>
                    </a:p>
                  </a:txBody>
                  <a:tcPr marT="45725" marB="45725">
                    <a:lnL>
                      <a:noFill/>
                    </a:lnL>
                    <a:lnR>
                      <a:noFill/>
                    </a:lnR>
                    <a:lnT>
                      <a:noFill/>
                    </a:lnT>
                    <a:lnB>
                      <a:noFill/>
                    </a:lnB>
                    <a:lnTlToBr w="12700" cmpd="sng">
                      <a:noFill/>
                      <a:prstDash val="solid"/>
                    </a:lnTlToBr>
                    <a:lnBlToTr w="12700" cmpd="sng">
                      <a:noFill/>
                      <a:prstDash val="solid"/>
                    </a:lnBlToTr>
                    <a:no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b="1" kern="1200" dirty="0">
                          <a:solidFill>
                            <a:schemeClr val="tx1"/>
                          </a:solidFill>
                          <a:latin typeface="+mn-lt"/>
                          <a:ea typeface="+mn-ea"/>
                          <a:cs typeface="+mn-cs"/>
                        </a:rPr>
                        <a:t>Somewhat lower transportation costs than drop-shipping.</a:t>
                      </a:r>
                    </a:p>
                  </a:txBody>
                  <a:tcPr marT="45725" marB="45725">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1086158">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b="1" kern="1200" dirty="0">
                          <a:solidFill>
                            <a:schemeClr val="tx1"/>
                          </a:solidFill>
                          <a:latin typeface="+mn-lt"/>
                          <a:ea typeface="+mn-ea"/>
                          <a:cs typeface="+mn-cs"/>
                        </a:rPr>
                        <a:t>Facilities and handling</a:t>
                      </a:r>
                    </a:p>
                  </a:txBody>
                  <a:tcPr marT="45725" marB="45725">
                    <a:lnL>
                      <a:noFill/>
                    </a:lnL>
                    <a:lnR>
                      <a:noFill/>
                    </a:lnR>
                    <a:lnT>
                      <a:noFill/>
                    </a:lnT>
                    <a:lnB>
                      <a:noFill/>
                    </a:lnB>
                    <a:lnTlToBr w="12700" cmpd="sng">
                      <a:noFill/>
                      <a:prstDash val="solid"/>
                    </a:lnTlToBr>
                    <a:lnBlToTr w="12700" cmpd="sng">
                      <a:noFill/>
                      <a:prstDash val="solid"/>
                    </a:lnBlToTr>
                    <a:no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r>
                        <a:rPr lang="en-US" sz="2000" b="1" kern="1200" dirty="0">
                          <a:solidFill>
                            <a:schemeClr val="tx1"/>
                          </a:solidFill>
                          <a:latin typeface="+mn-lt"/>
                          <a:ea typeface="+mn-ea"/>
                          <a:cs typeface="+mn-cs"/>
                        </a:rPr>
                        <a:t>Handling costs higher than drop-shipping at carrier; receiving costs lower at customer.</a:t>
                      </a:r>
                      <a:endParaRPr lang="en-US" sz="2000" b="1" dirty="0"/>
                    </a:p>
                  </a:txBody>
                  <a:tcPr marT="45725" marB="45725">
                    <a:lnL>
                      <a:noFill/>
                    </a:lnL>
                    <a:lnR>
                      <a:noFill/>
                    </a:lnR>
                    <a:lnT>
                      <a:noFill/>
                    </a:lnT>
                    <a:lnB>
                      <a:noFill/>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1086158">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r>
                        <a:rPr lang="en-US" sz="2000" b="1" kern="1200" dirty="0">
                          <a:solidFill>
                            <a:schemeClr val="tx1"/>
                          </a:solidFill>
                          <a:latin typeface="+mn-lt"/>
                          <a:ea typeface="+mn-ea"/>
                          <a:cs typeface="+mn-cs"/>
                        </a:rPr>
                        <a:t>Information</a:t>
                      </a:r>
                      <a:endParaRPr lang="en-US" sz="2000" b="1" dirty="0"/>
                    </a:p>
                  </a:txBody>
                  <a:tcPr marT="45725" marB="45725">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Arial"/>
                          <a:sym typeface="Arial"/>
                        </a:defRPr>
                      </a:lvl9p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b="1" kern="1200" dirty="0">
                          <a:solidFill>
                            <a:schemeClr val="tx1"/>
                          </a:solidFill>
                          <a:latin typeface="+mn-lt"/>
                          <a:ea typeface="+mn-ea"/>
                          <a:cs typeface="+mn-cs"/>
                        </a:rPr>
                        <a:t>Investment is somewhat higher than for drop-shipping.</a:t>
                      </a:r>
                      <a:endParaRPr lang="en-US" sz="2000" b="1" dirty="0"/>
                    </a:p>
                  </a:txBody>
                  <a:tcPr marT="45725" marB="45725">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287298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strips(downRight)">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6" y="1543346"/>
            <a:ext cx="10235411"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SzPct val="150000"/>
              <a:buFont typeface="Arial"/>
              <a:buChar char="•"/>
            </a:pPr>
            <a:endParaRPr lang="en-US" sz="2600" dirty="0">
              <a:solidFill>
                <a:prstClr val="black"/>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311143" y="366840"/>
            <a:ext cx="2838213"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In-Transit Merge</a:t>
            </a:r>
          </a:p>
        </p:txBody>
      </p:sp>
      <p:sp>
        <p:nvSpPr>
          <p:cNvPr id="4" name="Slide Number Placeholder 3"/>
          <p:cNvSpPr>
            <a:spLocks noGrp="1"/>
          </p:cNvSpPr>
          <p:nvPr>
            <p:ph type="sldNum" sz="quarter" idx="12"/>
          </p:nvPr>
        </p:nvSpPr>
        <p:spPr/>
        <p:txBody>
          <a:bodyPr/>
          <a:lstStyle/>
          <a:p>
            <a:fld id="{F7542ADD-394E-41F3-B704-951748884AEE}" type="slidenum">
              <a:rPr lang="en-US" smtClean="0"/>
              <a:t>14</a:t>
            </a:fld>
            <a:endParaRPr lang="en-US"/>
          </a:p>
        </p:txBody>
      </p:sp>
      <p:pic>
        <p:nvPicPr>
          <p:cNvPr id="6" name="Picture 5">
            <a:extLst>
              <a:ext uri="{FF2B5EF4-FFF2-40B4-BE49-F238E27FC236}">
                <a16:creationId xmlns:a16="http://schemas.microsoft.com/office/drawing/2014/main" id="{655F7545-7B3A-4F06-BA16-83494EFF0057}"/>
              </a:ext>
            </a:extLst>
          </p:cNvPr>
          <p:cNvPicPr>
            <a:picLocks noChangeAspect="1"/>
          </p:cNvPicPr>
          <p:nvPr/>
        </p:nvPicPr>
        <p:blipFill>
          <a:blip r:embed="rId3"/>
          <a:stretch>
            <a:fillRect/>
          </a:stretch>
        </p:blipFill>
        <p:spPr>
          <a:xfrm>
            <a:off x="1020640" y="1682644"/>
            <a:ext cx="10150720" cy="4312994"/>
          </a:xfrm>
          <a:prstGeom prst="rect">
            <a:avLst/>
          </a:prstGeom>
        </p:spPr>
      </p:pic>
    </p:spTree>
    <p:extLst>
      <p:ext uri="{BB962C8B-B14F-4D97-AF65-F5344CB8AC3E}">
        <p14:creationId xmlns:p14="http://schemas.microsoft.com/office/powerpoint/2010/main" val="22178951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996830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42950" lvl="1" indent="-285750" algn="just" defTabSz="457200">
              <a:lnSpc>
                <a:spcPct val="90000"/>
              </a:lnSpc>
              <a:spcAft>
                <a:spcPts val="600"/>
              </a:spcAft>
              <a:buClrTx/>
              <a:buFont typeface="Arial"/>
              <a:buChar char="–"/>
            </a:pPr>
            <a:endParaRPr lang="en-US" sz="22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899343" y="382191"/>
            <a:ext cx="9084194" cy="523220"/>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Distributor Storage with Carrier Delivery</a:t>
            </a:r>
          </a:p>
        </p:txBody>
      </p:sp>
      <p:sp>
        <p:nvSpPr>
          <p:cNvPr id="4" name="Slide Number Placeholder 3"/>
          <p:cNvSpPr>
            <a:spLocks noGrp="1"/>
          </p:cNvSpPr>
          <p:nvPr>
            <p:ph type="sldNum" sz="quarter" idx="12"/>
          </p:nvPr>
        </p:nvSpPr>
        <p:spPr/>
        <p:txBody>
          <a:bodyPr/>
          <a:lstStyle/>
          <a:p>
            <a:fld id="{F7542ADD-394E-41F3-B704-951748884AEE}" type="slidenum">
              <a:rPr lang="en-US" smtClean="0"/>
              <a:t>15</a:t>
            </a:fld>
            <a:endParaRPr lang="en-US"/>
          </a:p>
        </p:txBody>
      </p:sp>
      <p:pic>
        <p:nvPicPr>
          <p:cNvPr id="6" name="Picture 5">
            <a:extLst>
              <a:ext uri="{FF2B5EF4-FFF2-40B4-BE49-F238E27FC236}">
                <a16:creationId xmlns:a16="http://schemas.microsoft.com/office/drawing/2014/main" id="{7E5ADB87-548D-4BD4-9801-9CC9E5B1E3F3}"/>
              </a:ext>
            </a:extLst>
          </p:cNvPr>
          <p:cNvPicPr>
            <a:picLocks noChangeAspect="1"/>
          </p:cNvPicPr>
          <p:nvPr/>
        </p:nvPicPr>
        <p:blipFill>
          <a:blip r:embed="rId3"/>
          <a:stretch>
            <a:fillRect/>
          </a:stretch>
        </p:blipFill>
        <p:spPr>
          <a:xfrm>
            <a:off x="965771" y="1641602"/>
            <a:ext cx="9671749" cy="4403398"/>
          </a:xfrm>
          <a:prstGeom prst="rect">
            <a:avLst/>
          </a:prstGeom>
        </p:spPr>
      </p:pic>
    </p:spTree>
    <p:extLst>
      <p:ext uri="{BB962C8B-B14F-4D97-AF65-F5344CB8AC3E}">
        <p14:creationId xmlns:p14="http://schemas.microsoft.com/office/powerpoint/2010/main" val="28537582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996830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defTabSz="457200">
              <a:lnSpc>
                <a:spcPct val="90000"/>
              </a:lnSpc>
              <a:spcAft>
                <a:spcPts val="600"/>
              </a:spcAft>
              <a:buClrTx/>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63092" y="437006"/>
            <a:ext cx="659013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Distributor Storage with Carrier Delivery</a:t>
            </a:r>
          </a:p>
        </p:txBody>
      </p:sp>
      <p:sp>
        <p:nvSpPr>
          <p:cNvPr id="4" name="Slide Number Placeholder 3"/>
          <p:cNvSpPr>
            <a:spLocks noGrp="1"/>
          </p:cNvSpPr>
          <p:nvPr>
            <p:ph type="sldNum" sz="quarter" idx="12"/>
          </p:nvPr>
        </p:nvSpPr>
        <p:spPr/>
        <p:txBody>
          <a:bodyPr/>
          <a:lstStyle/>
          <a:p>
            <a:fld id="{F7542ADD-394E-41F3-B704-951748884AEE}" type="slidenum">
              <a:rPr lang="en-US" smtClean="0"/>
              <a:t>16</a:t>
            </a:fld>
            <a:endParaRPr lang="en-US"/>
          </a:p>
        </p:txBody>
      </p:sp>
      <p:pic>
        <p:nvPicPr>
          <p:cNvPr id="6" name="Picture 5">
            <a:extLst>
              <a:ext uri="{FF2B5EF4-FFF2-40B4-BE49-F238E27FC236}">
                <a16:creationId xmlns:a16="http://schemas.microsoft.com/office/drawing/2014/main" id="{B9122BFD-EB26-46F3-9B92-7A73408B0247}"/>
              </a:ext>
            </a:extLst>
          </p:cNvPr>
          <p:cNvPicPr>
            <a:picLocks noChangeAspect="1"/>
          </p:cNvPicPr>
          <p:nvPr/>
        </p:nvPicPr>
        <p:blipFill>
          <a:blip r:embed="rId3"/>
          <a:stretch>
            <a:fillRect/>
          </a:stretch>
        </p:blipFill>
        <p:spPr>
          <a:xfrm>
            <a:off x="1093343" y="1717971"/>
            <a:ext cx="9625457" cy="4267570"/>
          </a:xfrm>
          <a:prstGeom prst="rect">
            <a:avLst/>
          </a:prstGeom>
        </p:spPr>
      </p:pic>
    </p:spTree>
    <p:extLst>
      <p:ext uri="{BB962C8B-B14F-4D97-AF65-F5344CB8AC3E}">
        <p14:creationId xmlns:p14="http://schemas.microsoft.com/office/powerpoint/2010/main" val="23367099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996830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143000" lvl="2" indent="-22860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52898" y="407993"/>
            <a:ext cx="7157902" cy="523220"/>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Distributor Storage with Last Mile Delivery</a:t>
            </a:r>
          </a:p>
        </p:txBody>
      </p:sp>
      <p:sp>
        <p:nvSpPr>
          <p:cNvPr id="4" name="Slide Number Placeholder 3"/>
          <p:cNvSpPr>
            <a:spLocks noGrp="1"/>
          </p:cNvSpPr>
          <p:nvPr>
            <p:ph type="sldNum" sz="quarter" idx="12"/>
          </p:nvPr>
        </p:nvSpPr>
        <p:spPr/>
        <p:txBody>
          <a:bodyPr/>
          <a:lstStyle/>
          <a:p>
            <a:fld id="{F7542ADD-394E-41F3-B704-951748884AEE}" type="slidenum">
              <a:rPr lang="en-US" smtClean="0"/>
              <a:t>17</a:t>
            </a:fld>
            <a:endParaRPr lang="en-US"/>
          </a:p>
        </p:txBody>
      </p:sp>
      <p:graphicFrame>
        <p:nvGraphicFramePr>
          <p:cNvPr id="9" name="Table 8">
            <a:extLst>
              <a:ext uri="{FF2B5EF4-FFF2-40B4-BE49-F238E27FC236}">
                <a16:creationId xmlns:a16="http://schemas.microsoft.com/office/drawing/2014/main" id="{34BC20B0-04AF-4DAC-BC6C-D5F7227B31A6}"/>
              </a:ext>
            </a:extLst>
          </p:cNvPr>
          <p:cNvGraphicFramePr>
            <a:graphicFrameLocks noGrp="1"/>
          </p:cNvGraphicFramePr>
          <p:nvPr>
            <p:extLst>
              <p:ext uri="{D42A27DB-BD31-4B8C-83A1-F6EECF244321}">
                <p14:modId xmlns:p14="http://schemas.microsoft.com/office/powerpoint/2010/main" val="233269946"/>
              </p:ext>
            </p:extLst>
          </p:nvPr>
        </p:nvGraphicFramePr>
        <p:xfrm>
          <a:off x="873867" y="1627316"/>
          <a:ext cx="9875413" cy="4417684"/>
        </p:xfrm>
        <a:graphic>
          <a:graphicData uri="http://schemas.openxmlformats.org/drawingml/2006/table">
            <a:tbl>
              <a:tblPr firstRow="1" bandRow="1">
                <a:tableStyleId>{2D5ABB26-0587-4C30-8999-92F81FD0307C}</a:tableStyleId>
              </a:tblPr>
              <a:tblGrid>
                <a:gridCol w="2959407">
                  <a:extLst>
                    <a:ext uri="{9D8B030D-6E8A-4147-A177-3AD203B41FA5}">
                      <a16:colId xmlns:a16="http://schemas.microsoft.com/office/drawing/2014/main" val="20000"/>
                    </a:ext>
                  </a:extLst>
                </a:gridCol>
                <a:gridCol w="6916006">
                  <a:extLst>
                    <a:ext uri="{9D8B030D-6E8A-4147-A177-3AD203B41FA5}">
                      <a16:colId xmlns:a16="http://schemas.microsoft.com/office/drawing/2014/main" val="20001"/>
                    </a:ext>
                  </a:extLst>
                </a:gridCol>
              </a:tblGrid>
              <a:tr h="436388">
                <a:tc>
                  <a:txBody>
                    <a:bodyPr/>
                    <a:lstStyle/>
                    <a:p>
                      <a:r>
                        <a:rPr lang="en-US" sz="2000" b="1" kern="1200" dirty="0">
                          <a:solidFill>
                            <a:schemeClr val="tx1"/>
                          </a:solidFill>
                          <a:latin typeface="+mn-lt"/>
                          <a:ea typeface="+mn-ea"/>
                          <a:cs typeface="+mn-cs"/>
                        </a:rPr>
                        <a:t>Cost Factor</a:t>
                      </a:r>
                    </a:p>
                  </a:txBody>
                  <a:tcPr marT="45724" marB="4572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b="1" kern="1200" dirty="0">
                          <a:solidFill>
                            <a:schemeClr val="tx1"/>
                          </a:solidFill>
                          <a:latin typeface="+mn-lt"/>
                          <a:ea typeface="+mn-ea"/>
                          <a:cs typeface="+mn-cs"/>
                        </a:rPr>
                        <a:t>Performance</a:t>
                      </a:r>
                    </a:p>
                  </a:txBody>
                  <a:tcPr marT="45724" marB="4572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753217">
                <a:tc>
                  <a:txBody>
                    <a:bodyPr/>
                    <a:lstStyle/>
                    <a:p>
                      <a:r>
                        <a:rPr lang="en-US" sz="2000" kern="1200" dirty="0">
                          <a:solidFill>
                            <a:schemeClr val="tx1"/>
                          </a:solidFill>
                          <a:latin typeface="+mn-lt"/>
                          <a:ea typeface="+mn-ea"/>
                          <a:cs typeface="+mn-cs"/>
                        </a:rPr>
                        <a:t>Inventory</a:t>
                      </a:r>
                    </a:p>
                  </a:txBody>
                  <a:tcPr marT="45724" marB="45724">
                    <a:lnL>
                      <a:noFill/>
                    </a:lnL>
                    <a:lnR>
                      <a:noFill/>
                    </a:lnR>
                    <a:lnT w="28575" cap="flat" cmpd="sng" algn="ctr">
                      <a:solidFill>
                        <a:scrgbClr r="0" g="0" b="0"/>
                      </a:solid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r>
                        <a:rPr lang="en-US" sz="2000" kern="1200" dirty="0">
                          <a:solidFill>
                            <a:schemeClr val="tx1"/>
                          </a:solidFill>
                          <a:latin typeface="+mn-lt"/>
                          <a:ea typeface="+mn-ea"/>
                          <a:cs typeface="+mn-cs"/>
                        </a:rPr>
                        <a:t>Higher than distributor storage with package carrier delivery.</a:t>
                      </a:r>
                    </a:p>
                  </a:txBody>
                  <a:tcPr marT="45724" marB="45724">
                    <a:lnL>
                      <a:noFill/>
                    </a:lnL>
                    <a:lnR>
                      <a:noFill/>
                    </a:lnR>
                    <a:lnT w="28575" cap="flat" cmpd="sng" algn="ctr">
                      <a:solidFill>
                        <a:scrgbClr r="0" g="0" b="0"/>
                      </a:solid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1076027">
                <a:tc>
                  <a:txBody>
                    <a:bodyPr/>
                    <a:lstStyle/>
                    <a:p>
                      <a:r>
                        <a:rPr lang="en-US" sz="2000" kern="1200" dirty="0">
                          <a:solidFill>
                            <a:schemeClr val="tx1"/>
                          </a:solidFill>
                          <a:latin typeface="+mn-lt"/>
                          <a:ea typeface="+mn-ea"/>
                          <a:cs typeface="+mn-cs"/>
                        </a:rPr>
                        <a:t>Transportation</a:t>
                      </a:r>
                      <a:endParaRPr lang="en-US" sz="2000" dirty="0"/>
                    </a:p>
                  </a:txBody>
                  <a:tcPr marT="45724" marB="45724">
                    <a:lnL>
                      <a:noFill/>
                    </a:lnL>
                    <a:lnR>
                      <a:noFill/>
                    </a:lnR>
                    <a:lnT>
                      <a:noFill/>
                    </a:lnT>
                    <a:lnB>
                      <a:noFill/>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Very high cost given minimal scale economies. Higher than any other distribution option.</a:t>
                      </a:r>
                    </a:p>
                  </a:txBody>
                  <a:tcPr marT="45724" marB="45724">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1398835">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Facilities and handling</a:t>
                      </a:r>
                    </a:p>
                  </a:txBody>
                  <a:tcPr marT="45724" marB="45724">
                    <a:lnL>
                      <a:noFill/>
                    </a:lnL>
                    <a:lnR>
                      <a:noFill/>
                    </a:lnR>
                    <a:lnT>
                      <a:noFill/>
                    </a:lnT>
                    <a:lnB>
                      <a:noFill/>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Facility costs higher than manufacturer storage or distributor storage with package carrier delivery, but lower than a chain of retail stores.</a:t>
                      </a:r>
                    </a:p>
                  </a:txBody>
                  <a:tcPr marT="45724" marB="45724">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753217">
                <a:tc>
                  <a:txBody>
                    <a:bodyPr/>
                    <a:lstStyle/>
                    <a:p>
                      <a:r>
                        <a:rPr lang="en-US" sz="2000" kern="1200" dirty="0">
                          <a:solidFill>
                            <a:schemeClr val="tx1"/>
                          </a:solidFill>
                          <a:latin typeface="+mn-lt"/>
                          <a:ea typeface="+mn-ea"/>
                          <a:cs typeface="+mn-cs"/>
                        </a:rPr>
                        <a:t>Information</a:t>
                      </a:r>
                      <a:endParaRPr lang="en-US" sz="2000" dirty="0"/>
                    </a:p>
                  </a:txBody>
                  <a:tcPr marT="45724" marB="4572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Similar to distributor storage with package carrier delivery.</a:t>
                      </a:r>
                      <a:endParaRPr lang="en-US" sz="2000" dirty="0"/>
                    </a:p>
                  </a:txBody>
                  <a:tcPr marT="45724" marB="4572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886054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strips(downRight)">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43345"/>
            <a:ext cx="10842171" cy="44207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2" defTabSz="457200">
              <a:lnSpc>
                <a:spcPct val="90000"/>
              </a:lnSpc>
              <a:spcAft>
                <a:spcPts val="600"/>
              </a:spcAft>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38857"/>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71652" y="401258"/>
            <a:ext cx="7349308" cy="523220"/>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Distributor Storage with Last Mile Delivery </a:t>
            </a:r>
          </a:p>
        </p:txBody>
      </p:sp>
      <p:sp>
        <p:nvSpPr>
          <p:cNvPr id="4" name="Slide Number Placeholder 3"/>
          <p:cNvSpPr>
            <a:spLocks noGrp="1"/>
          </p:cNvSpPr>
          <p:nvPr>
            <p:ph type="sldNum" sz="quarter" idx="12"/>
          </p:nvPr>
        </p:nvSpPr>
        <p:spPr/>
        <p:txBody>
          <a:bodyPr/>
          <a:lstStyle/>
          <a:p>
            <a:fld id="{F7542ADD-394E-41F3-B704-951748884AEE}" type="slidenum">
              <a:rPr lang="en-US" smtClean="0"/>
              <a:t>18</a:t>
            </a:fld>
            <a:endParaRPr lang="en-US"/>
          </a:p>
        </p:txBody>
      </p:sp>
      <p:graphicFrame>
        <p:nvGraphicFramePr>
          <p:cNvPr id="9" name="Table 8">
            <a:extLst>
              <a:ext uri="{FF2B5EF4-FFF2-40B4-BE49-F238E27FC236}">
                <a16:creationId xmlns:a16="http://schemas.microsoft.com/office/drawing/2014/main" id="{175F7472-3AD0-461F-BF94-E773962567EC}"/>
              </a:ext>
            </a:extLst>
          </p:cNvPr>
          <p:cNvGraphicFramePr>
            <a:graphicFrameLocks noGrp="1"/>
          </p:cNvGraphicFramePr>
          <p:nvPr>
            <p:extLst>
              <p:ext uri="{D42A27DB-BD31-4B8C-83A1-F6EECF244321}">
                <p14:modId xmlns:p14="http://schemas.microsoft.com/office/powerpoint/2010/main" val="3001531207"/>
              </p:ext>
            </p:extLst>
          </p:nvPr>
        </p:nvGraphicFramePr>
        <p:xfrm>
          <a:off x="740229" y="1629374"/>
          <a:ext cx="10527211" cy="4304148"/>
        </p:xfrm>
        <a:graphic>
          <a:graphicData uri="http://schemas.openxmlformats.org/drawingml/2006/table">
            <a:tbl>
              <a:tblPr firstRow="1" bandRow="1">
                <a:tableStyleId>{2D5ABB26-0587-4C30-8999-92F81FD0307C}</a:tableStyleId>
              </a:tblPr>
              <a:tblGrid>
                <a:gridCol w="2842997">
                  <a:extLst>
                    <a:ext uri="{9D8B030D-6E8A-4147-A177-3AD203B41FA5}">
                      <a16:colId xmlns:a16="http://schemas.microsoft.com/office/drawing/2014/main" val="20000"/>
                    </a:ext>
                  </a:extLst>
                </a:gridCol>
                <a:gridCol w="7684214">
                  <a:extLst>
                    <a:ext uri="{9D8B030D-6E8A-4147-A177-3AD203B41FA5}">
                      <a16:colId xmlns:a16="http://schemas.microsoft.com/office/drawing/2014/main" val="20001"/>
                    </a:ext>
                  </a:extLst>
                </a:gridCol>
              </a:tblGrid>
              <a:tr h="372593">
                <a:tc>
                  <a:txBody>
                    <a:bodyPr/>
                    <a:lstStyle/>
                    <a:p>
                      <a:r>
                        <a:rPr lang="en-US" sz="1800" b="1" kern="1200" dirty="0">
                          <a:solidFill>
                            <a:schemeClr val="tx1"/>
                          </a:solidFill>
                          <a:latin typeface="+mn-lt"/>
                          <a:ea typeface="+mn-ea"/>
                          <a:cs typeface="+mn-cs"/>
                        </a:rPr>
                        <a:t>Service Factor</a:t>
                      </a:r>
                    </a:p>
                  </a:txBody>
                  <a:tcPr marT="45723" marB="45723">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800" b="1" kern="1200" dirty="0">
                          <a:solidFill>
                            <a:schemeClr val="tx1"/>
                          </a:solidFill>
                          <a:latin typeface="+mn-lt"/>
                          <a:ea typeface="+mn-ea"/>
                          <a:cs typeface="+mn-cs"/>
                        </a:rPr>
                        <a:t>Performance</a:t>
                      </a:r>
                    </a:p>
                  </a:txBody>
                  <a:tcPr marT="45723" marB="45723">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372593">
                <a:tc>
                  <a:txBody>
                    <a:bodyPr/>
                    <a:lstStyle/>
                    <a:p>
                      <a:r>
                        <a:rPr lang="en-US" sz="1800" kern="1200" dirty="0">
                          <a:solidFill>
                            <a:schemeClr val="tx1"/>
                          </a:solidFill>
                          <a:latin typeface="+mn-lt"/>
                          <a:ea typeface="+mn-ea"/>
                          <a:cs typeface="+mn-cs"/>
                        </a:rPr>
                        <a:t>Response time</a:t>
                      </a:r>
                    </a:p>
                  </a:txBody>
                  <a:tcPr marT="45723" marB="45723">
                    <a:lnL>
                      <a:noFill/>
                    </a:lnL>
                    <a:lnR>
                      <a:noFill/>
                    </a:lnR>
                    <a:lnT w="28575" cap="flat" cmpd="sng" algn="ctr">
                      <a:solidFill>
                        <a:scrgbClr r="0" g="0" b="0"/>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800" kern="1200" dirty="0">
                          <a:solidFill>
                            <a:schemeClr val="tx1"/>
                          </a:solidFill>
                          <a:latin typeface="+mn-lt"/>
                          <a:ea typeface="+mn-ea"/>
                          <a:cs typeface="+mn-cs"/>
                        </a:rPr>
                        <a:t>Very quick. Same day to next-day delivery.</a:t>
                      </a:r>
                    </a:p>
                  </a:txBody>
                  <a:tcPr marT="45723" marB="45723">
                    <a:lnL>
                      <a:noFill/>
                    </a:lnL>
                    <a:lnR>
                      <a:noFill/>
                    </a:lnR>
                    <a:lnT w="28575" cap="flat" cmpd="sng" algn="ctr">
                      <a:solidFill>
                        <a:scrgbClr r="0" g="0" b="0"/>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652034">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kern="1200" dirty="0">
                          <a:solidFill>
                            <a:schemeClr val="tx1"/>
                          </a:solidFill>
                          <a:latin typeface="+mn-lt"/>
                          <a:ea typeface="+mn-ea"/>
                          <a:cs typeface="+mn-cs"/>
                        </a:rPr>
                        <a:t>Product variety</a:t>
                      </a:r>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800" kern="1200" dirty="0">
                          <a:solidFill>
                            <a:schemeClr val="tx1"/>
                          </a:solidFill>
                          <a:latin typeface="+mn-lt"/>
                          <a:ea typeface="+mn-ea"/>
                          <a:cs typeface="+mn-cs"/>
                        </a:rPr>
                        <a:t>Somewhat less than distributor storage with package carrier delivery but larger than retail stores.</a:t>
                      </a:r>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576410">
                <a:tc>
                  <a:txBody>
                    <a:bodyPr/>
                    <a:lstStyle/>
                    <a:p>
                      <a:r>
                        <a:rPr lang="en-US" sz="1800" kern="1200" dirty="0">
                          <a:solidFill>
                            <a:schemeClr val="tx1"/>
                          </a:solidFill>
                          <a:latin typeface="+mn-lt"/>
                          <a:ea typeface="+mn-ea"/>
                          <a:cs typeface="+mn-cs"/>
                        </a:rPr>
                        <a:t>Product availability</a:t>
                      </a:r>
                      <a:endParaRPr lang="en-US" sz="1800" dirty="0"/>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800" kern="1200" dirty="0">
                          <a:solidFill>
                            <a:schemeClr val="tx1"/>
                          </a:solidFill>
                          <a:latin typeface="+mn-lt"/>
                          <a:ea typeface="+mn-ea"/>
                          <a:cs typeface="+mn-cs"/>
                        </a:rPr>
                        <a:t>More expensive to provide availability than any other option except retail stores.</a:t>
                      </a:r>
                      <a:endParaRPr lang="en-US" sz="1800" dirty="0"/>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79266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kern="1200" dirty="0">
                          <a:solidFill>
                            <a:schemeClr val="tx1"/>
                          </a:solidFill>
                          <a:latin typeface="+mn-lt"/>
                          <a:ea typeface="+mn-ea"/>
                          <a:cs typeface="+mn-cs"/>
                        </a:rPr>
                        <a:t>Customer experience</a:t>
                      </a:r>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800" kern="1200" dirty="0">
                          <a:solidFill>
                            <a:schemeClr val="tx1"/>
                          </a:solidFill>
                          <a:latin typeface="+mn-lt"/>
                          <a:ea typeface="+mn-ea"/>
                          <a:cs typeface="+mn-cs"/>
                        </a:rPr>
                        <a:t>Very good, particularly for bulky items. Slightly higher than distributor storage with package carrier delivery.</a:t>
                      </a:r>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79266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kern="1200" dirty="0">
                          <a:solidFill>
                            <a:schemeClr val="tx1"/>
                          </a:solidFill>
                          <a:latin typeface="+mn-lt"/>
                          <a:ea typeface="+mn-ea"/>
                          <a:cs typeface="+mn-cs"/>
                        </a:rPr>
                        <a:t>Time to market</a:t>
                      </a:r>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kern="1200" dirty="0">
                          <a:solidFill>
                            <a:schemeClr val="tx1"/>
                          </a:solidFill>
                          <a:latin typeface="+mn-lt"/>
                          <a:ea typeface="+mn-ea"/>
                          <a:cs typeface="+mn-cs"/>
                        </a:rPr>
                        <a:t>Less of an issue and easier to implement than manufacturer storage or distributor storage with package carrier delivery.</a:t>
                      </a:r>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2593">
                <a:tc>
                  <a:txBody>
                    <a:bodyPr/>
                    <a:lstStyle/>
                    <a:p>
                      <a:r>
                        <a:rPr lang="en-US" sz="1800" kern="1200" dirty="0">
                          <a:solidFill>
                            <a:schemeClr val="tx1"/>
                          </a:solidFill>
                          <a:latin typeface="+mn-lt"/>
                          <a:ea typeface="+mn-ea"/>
                          <a:cs typeface="+mn-cs"/>
                        </a:rPr>
                        <a:t>Order visibility</a:t>
                      </a:r>
                      <a:endParaRPr lang="en-US" sz="1800" dirty="0"/>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800" kern="1200" dirty="0">
                          <a:solidFill>
                            <a:schemeClr val="tx1"/>
                          </a:solidFill>
                          <a:latin typeface="+mn-lt"/>
                          <a:ea typeface="+mn-ea"/>
                          <a:cs typeface="+mn-cs"/>
                        </a:rPr>
                        <a:t>Easier to implement than other previous options. </a:t>
                      </a:r>
                      <a:endParaRPr lang="en-US" sz="1800" dirty="0"/>
                    </a:p>
                  </a:txBody>
                  <a:tcPr marT="45723" marB="45723">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372593">
                <a:tc>
                  <a:txBody>
                    <a:bodyPr/>
                    <a:lstStyle/>
                    <a:p>
                      <a:r>
                        <a:rPr lang="en-US" sz="1800" kern="1200" dirty="0">
                          <a:solidFill>
                            <a:schemeClr val="tx1"/>
                          </a:solidFill>
                          <a:latin typeface="+mn-lt"/>
                          <a:ea typeface="+mn-ea"/>
                          <a:cs typeface="+mn-cs"/>
                        </a:rPr>
                        <a:t>Returnability</a:t>
                      </a:r>
                      <a:endParaRPr lang="en-US" sz="1800" dirty="0"/>
                    </a:p>
                  </a:txBody>
                  <a:tcPr marT="45723" marB="45723">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kern="1200" dirty="0">
                          <a:solidFill>
                            <a:schemeClr val="tx1"/>
                          </a:solidFill>
                          <a:latin typeface="+mn-lt"/>
                          <a:ea typeface="+mn-ea"/>
                          <a:cs typeface="+mn-cs"/>
                        </a:rPr>
                        <a:t>Harder and more expensive than a retail network.</a:t>
                      </a:r>
                      <a:endParaRPr lang="en-US" sz="1800" dirty="0"/>
                    </a:p>
                  </a:txBody>
                  <a:tcPr marT="45723" marB="45723">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1582553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strips(downRight)">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68"/>
            <a:ext cx="4128422" cy="511445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39430" y="1440187"/>
            <a:ext cx="10579030" cy="45580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a:latin typeface="Times New Roman" panose="02020603050405020304" pitchFamily="18" charset="0"/>
                <a:cs typeface="Times New Roman" panose="02020603050405020304" pitchFamily="18" charset="0"/>
              </a:rPr>
              <a:t>Manufacturer or Distributor Storage with Customer Pickup</a:t>
            </a:r>
            <a:endParaRPr lang="en-US" sz="2000" b="1" dirty="0">
              <a:solidFill>
                <a:schemeClr val="dk1"/>
              </a:solidFill>
              <a:latin typeface="Times New Roman" panose="02020603050405020304" pitchFamily="18" charset="0"/>
              <a:ea typeface="Calibri"/>
              <a:cs typeface="Times New Roman" panose="02020603050405020304" pitchFamily="18" charset="0"/>
              <a:sym typeface="Calibri"/>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385017"/>
            <a:ext cx="9390392"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Manufacturer or Distributor Storage with Customer Pickup</a:t>
            </a:r>
          </a:p>
        </p:txBody>
      </p:sp>
      <p:sp>
        <p:nvSpPr>
          <p:cNvPr id="4" name="Slide Number Placeholder 3"/>
          <p:cNvSpPr>
            <a:spLocks noGrp="1"/>
          </p:cNvSpPr>
          <p:nvPr>
            <p:ph type="sldNum" sz="quarter" idx="12"/>
          </p:nvPr>
        </p:nvSpPr>
        <p:spPr/>
        <p:txBody>
          <a:bodyPr/>
          <a:lstStyle/>
          <a:p>
            <a:fld id="{F7542ADD-394E-41F3-B704-951748884AEE}" type="slidenum">
              <a:rPr lang="en-US" smtClean="0"/>
              <a:t>19</a:t>
            </a:fld>
            <a:endParaRPr lang="en-US"/>
          </a:p>
        </p:txBody>
      </p:sp>
      <p:graphicFrame>
        <p:nvGraphicFramePr>
          <p:cNvPr id="9" name="Table 8">
            <a:extLst>
              <a:ext uri="{FF2B5EF4-FFF2-40B4-BE49-F238E27FC236}">
                <a16:creationId xmlns:a16="http://schemas.microsoft.com/office/drawing/2014/main" id="{F558B1D3-A186-41A1-A0AC-88B74A239F85}"/>
              </a:ext>
            </a:extLst>
          </p:cNvPr>
          <p:cNvGraphicFramePr>
            <a:graphicFrameLocks noGrp="1"/>
          </p:cNvGraphicFramePr>
          <p:nvPr>
            <p:extLst>
              <p:ext uri="{D42A27DB-BD31-4B8C-83A1-F6EECF244321}">
                <p14:modId xmlns:p14="http://schemas.microsoft.com/office/powerpoint/2010/main" val="629550856"/>
              </p:ext>
            </p:extLst>
          </p:nvPr>
        </p:nvGraphicFramePr>
        <p:xfrm>
          <a:off x="808306" y="1522288"/>
          <a:ext cx="10241278" cy="4650088"/>
        </p:xfrm>
        <a:graphic>
          <a:graphicData uri="http://schemas.openxmlformats.org/drawingml/2006/table">
            <a:tbl>
              <a:tblPr firstRow="1" bandRow="1">
                <a:tableStyleId>{2D5ABB26-0587-4C30-8999-92F81FD0307C}</a:tableStyleId>
              </a:tblPr>
              <a:tblGrid>
                <a:gridCol w="3069047">
                  <a:extLst>
                    <a:ext uri="{9D8B030D-6E8A-4147-A177-3AD203B41FA5}">
                      <a16:colId xmlns:a16="http://schemas.microsoft.com/office/drawing/2014/main" val="20000"/>
                    </a:ext>
                  </a:extLst>
                </a:gridCol>
                <a:gridCol w="7172231">
                  <a:extLst>
                    <a:ext uri="{9D8B030D-6E8A-4147-A177-3AD203B41FA5}">
                      <a16:colId xmlns:a16="http://schemas.microsoft.com/office/drawing/2014/main" val="20001"/>
                    </a:ext>
                  </a:extLst>
                </a:gridCol>
              </a:tblGrid>
              <a:tr h="351132">
                <a:tc>
                  <a:txBody>
                    <a:bodyPr/>
                    <a:lstStyle/>
                    <a:p>
                      <a:r>
                        <a:rPr lang="en-US" sz="2000" b="1" kern="1200" dirty="0">
                          <a:solidFill>
                            <a:schemeClr val="tx1"/>
                          </a:solidFill>
                          <a:latin typeface="+mn-lt"/>
                          <a:ea typeface="+mn-ea"/>
                          <a:cs typeface="+mn-cs"/>
                        </a:rPr>
                        <a:t>Cost Factor</a:t>
                      </a:r>
                    </a:p>
                  </a:txBody>
                  <a:tcPr marT="45724" marB="4572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b="1" kern="1200" dirty="0">
                          <a:solidFill>
                            <a:schemeClr val="tx1"/>
                          </a:solidFill>
                          <a:latin typeface="+mn-lt"/>
                          <a:ea typeface="+mn-ea"/>
                          <a:cs typeface="+mn-cs"/>
                        </a:rPr>
                        <a:t>Performance</a:t>
                      </a:r>
                    </a:p>
                  </a:txBody>
                  <a:tcPr marT="45724" marB="4572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804780">
                <a:tc>
                  <a:txBody>
                    <a:bodyPr/>
                    <a:lstStyle/>
                    <a:p>
                      <a:r>
                        <a:rPr lang="en-US" sz="2000" kern="1200" dirty="0">
                          <a:solidFill>
                            <a:schemeClr val="tx1"/>
                          </a:solidFill>
                          <a:latin typeface="+mn-lt"/>
                          <a:ea typeface="+mn-ea"/>
                          <a:cs typeface="+mn-cs"/>
                        </a:rPr>
                        <a:t>Inventory</a:t>
                      </a:r>
                    </a:p>
                  </a:txBody>
                  <a:tcPr marT="45724" marB="45724">
                    <a:lnL>
                      <a:noFill/>
                    </a:lnL>
                    <a:lnR>
                      <a:noFill/>
                    </a:lnR>
                    <a:lnT w="28575" cap="flat" cmpd="sng" algn="ctr">
                      <a:solidFill>
                        <a:scrgbClr r="0" g="0" b="0"/>
                      </a:solid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r>
                        <a:rPr lang="en-US" sz="2000" kern="1200" dirty="0">
                          <a:solidFill>
                            <a:schemeClr val="tx1"/>
                          </a:solidFill>
                          <a:latin typeface="+mn-lt"/>
                          <a:ea typeface="+mn-ea"/>
                          <a:cs typeface="+mn-cs"/>
                        </a:rPr>
                        <a:t>Can match any other option, depending on the location of inventory.</a:t>
                      </a:r>
                    </a:p>
                  </a:txBody>
                  <a:tcPr marT="45724" marB="45724">
                    <a:lnL>
                      <a:noFill/>
                    </a:lnL>
                    <a:lnR>
                      <a:noFill/>
                    </a:lnR>
                    <a:lnT w="28575" cap="flat" cmpd="sng" algn="ctr">
                      <a:solidFill>
                        <a:scrgbClr r="0" g="0" b="0"/>
                      </a:solid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1149687">
                <a:tc>
                  <a:txBody>
                    <a:bodyPr/>
                    <a:lstStyle/>
                    <a:p>
                      <a:r>
                        <a:rPr lang="en-US" sz="2000" kern="1200" dirty="0">
                          <a:solidFill>
                            <a:schemeClr val="tx1"/>
                          </a:solidFill>
                          <a:latin typeface="+mn-lt"/>
                          <a:ea typeface="+mn-ea"/>
                          <a:cs typeface="+mn-cs"/>
                        </a:rPr>
                        <a:t>Transportation</a:t>
                      </a:r>
                      <a:endParaRPr lang="en-US" sz="2000" dirty="0"/>
                    </a:p>
                  </a:txBody>
                  <a:tcPr marT="45724" marB="45724">
                    <a:lnL>
                      <a:noFill/>
                    </a:lnL>
                    <a:lnR>
                      <a:noFill/>
                    </a:lnR>
                    <a:lnT>
                      <a:noFill/>
                    </a:lnT>
                    <a:lnB>
                      <a:noFill/>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Lower than the use of package carriers, especially if using an existing delivery network.</a:t>
                      </a:r>
                    </a:p>
                  </a:txBody>
                  <a:tcPr marT="45724" marB="45724">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1494593">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Facilities and handling</a:t>
                      </a:r>
                    </a:p>
                  </a:txBody>
                  <a:tcPr marT="45724" marB="45724">
                    <a:lnL>
                      <a:noFill/>
                    </a:lnL>
                    <a:lnR>
                      <a:noFill/>
                    </a:lnR>
                    <a:lnT>
                      <a:noFill/>
                    </a:lnT>
                    <a:lnB>
                      <a:noFill/>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Facility costs can be high if new facilities have to be built. Costs are lower if existing facilities are used. The increase in handling cost at the pickup site can be significant.</a:t>
                      </a:r>
                    </a:p>
                  </a:txBody>
                  <a:tcPr marT="45724" marB="45724">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804780">
                <a:tc>
                  <a:txBody>
                    <a:bodyPr/>
                    <a:lstStyle/>
                    <a:p>
                      <a:r>
                        <a:rPr lang="en-US" sz="2000" kern="1200" dirty="0">
                          <a:solidFill>
                            <a:schemeClr val="tx1"/>
                          </a:solidFill>
                          <a:latin typeface="+mn-lt"/>
                          <a:ea typeface="+mn-ea"/>
                          <a:cs typeface="+mn-cs"/>
                        </a:rPr>
                        <a:t>Information</a:t>
                      </a:r>
                      <a:endParaRPr lang="en-US" sz="2000" dirty="0"/>
                    </a:p>
                  </a:txBody>
                  <a:tcPr marT="45724" marB="4572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Significant investment in infrastructure required.</a:t>
                      </a:r>
                      <a:endParaRPr lang="en-US" sz="2000" dirty="0"/>
                    </a:p>
                  </a:txBody>
                  <a:tcPr marT="45724" marB="4572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68299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strips(downRight)">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43345"/>
            <a:ext cx="10513325"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21177" y="339450"/>
            <a:ext cx="9390392"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Manufacturer or Distributor Storage with Customer Pickup</a:t>
            </a:r>
          </a:p>
        </p:txBody>
      </p:sp>
      <p:sp>
        <p:nvSpPr>
          <p:cNvPr id="4" name="Slide Number Placeholder 3"/>
          <p:cNvSpPr>
            <a:spLocks noGrp="1"/>
          </p:cNvSpPr>
          <p:nvPr>
            <p:ph type="sldNum" sz="quarter" idx="12"/>
          </p:nvPr>
        </p:nvSpPr>
        <p:spPr/>
        <p:txBody>
          <a:bodyPr/>
          <a:lstStyle/>
          <a:p>
            <a:fld id="{F7542ADD-394E-41F3-B704-951748884AEE}" type="slidenum">
              <a:rPr lang="en-US" smtClean="0"/>
              <a:t>20</a:t>
            </a:fld>
            <a:endParaRPr lang="en-US"/>
          </a:p>
        </p:txBody>
      </p:sp>
      <p:graphicFrame>
        <p:nvGraphicFramePr>
          <p:cNvPr id="9" name="Table 8">
            <a:extLst>
              <a:ext uri="{FF2B5EF4-FFF2-40B4-BE49-F238E27FC236}">
                <a16:creationId xmlns:a16="http://schemas.microsoft.com/office/drawing/2014/main" id="{27746CD0-A911-4475-A3A1-DB064666E131}"/>
              </a:ext>
            </a:extLst>
          </p:cNvPr>
          <p:cNvGraphicFramePr>
            <a:graphicFrameLocks noGrp="1"/>
          </p:cNvGraphicFramePr>
          <p:nvPr>
            <p:extLst>
              <p:ext uri="{D42A27DB-BD31-4B8C-83A1-F6EECF244321}">
                <p14:modId xmlns:p14="http://schemas.microsoft.com/office/powerpoint/2010/main" val="30413560"/>
              </p:ext>
            </p:extLst>
          </p:nvPr>
        </p:nvGraphicFramePr>
        <p:xfrm>
          <a:off x="838200" y="1671391"/>
          <a:ext cx="9972040" cy="4460212"/>
        </p:xfrm>
        <a:graphic>
          <a:graphicData uri="http://schemas.openxmlformats.org/drawingml/2006/table">
            <a:tbl>
              <a:tblPr firstRow="1" bandRow="1">
                <a:tableStyleId>{2D5ABB26-0587-4C30-8999-92F81FD0307C}</a:tableStyleId>
              </a:tblPr>
              <a:tblGrid>
                <a:gridCol w="2693066">
                  <a:extLst>
                    <a:ext uri="{9D8B030D-6E8A-4147-A177-3AD203B41FA5}">
                      <a16:colId xmlns:a16="http://schemas.microsoft.com/office/drawing/2014/main" val="20000"/>
                    </a:ext>
                  </a:extLst>
                </a:gridCol>
                <a:gridCol w="7278974">
                  <a:extLst>
                    <a:ext uri="{9D8B030D-6E8A-4147-A177-3AD203B41FA5}">
                      <a16:colId xmlns:a16="http://schemas.microsoft.com/office/drawing/2014/main" val="20001"/>
                    </a:ext>
                  </a:extLst>
                </a:gridCol>
              </a:tblGrid>
              <a:tr h="334759">
                <a:tc>
                  <a:txBody>
                    <a:bodyPr/>
                    <a:lstStyle/>
                    <a:p>
                      <a:r>
                        <a:rPr lang="en-US" sz="2000" b="1" kern="1200" dirty="0">
                          <a:solidFill>
                            <a:schemeClr val="tx1"/>
                          </a:solidFill>
                          <a:latin typeface="+mn-lt"/>
                          <a:ea typeface="+mn-ea"/>
                          <a:cs typeface="+mn-cs"/>
                        </a:rPr>
                        <a:t>Service Factor</a:t>
                      </a:r>
                    </a:p>
                  </a:txBody>
                  <a:tcPr marT="45710" marB="45710">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b="1" kern="1200" dirty="0">
                          <a:solidFill>
                            <a:schemeClr val="tx1"/>
                          </a:solidFill>
                          <a:latin typeface="+mn-lt"/>
                          <a:ea typeface="+mn-ea"/>
                          <a:cs typeface="+mn-cs"/>
                        </a:rPr>
                        <a:t>Performance</a:t>
                      </a:r>
                    </a:p>
                  </a:txBody>
                  <a:tcPr marT="45710" marB="45710">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849799">
                <a:tc>
                  <a:txBody>
                    <a:bodyPr/>
                    <a:lstStyle/>
                    <a:p>
                      <a:r>
                        <a:rPr lang="en-US" sz="2000" kern="1200" dirty="0">
                          <a:solidFill>
                            <a:schemeClr val="tx1"/>
                          </a:solidFill>
                          <a:latin typeface="+mn-lt"/>
                          <a:ea typeface="+mn-ea"/>
                          <a:cs typeface="+mn-cs"/>
                        </a:rPr>
                        <a:t>Response time</a:t>
                      </a:r>
                    </a:p>
                  </a:txBody>
                  <a:tcPr marT="45710" marB="45710">
                    <a:lnL>
                      <a:noFill/>
                    </a:lnL>
                    <a:lnR>
                      <a:noFill/>
                    </a:lnR>
                    <a:lnT w="28575" cap="flat" cmpd="sng" algn="ctr">
                      <a:solidFill>
                        <a:scrgbClr r="0" g="0" b="0"/>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Similar to package carrier delivery with manufacturer or distributor storage. Same-day delivery possible for items stored locally at pickup site.</a:t>
                      </a:r>
                    </a:p>
                  </a:txBody>
                  <a:tcPr marT="45710" marB="45710">
                    <a:lnL>
                      <a:noFill/>
                    </a:lnL>
                    <a:lnR>
                      <a:noFill/>
                    </a:lnR>
                    <a:lnT w="28575" cap="flat" cmpd="sng" algn="ctr">
                      <a:solidFill>
                        <a:scrgbClr r="0" g="0" b="0"/>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527501">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Product variety</a:t>
                      </a:r>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Similar to other manufacturer or distributor storage options. </a:t>
                      </a:r>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527501">
                <a:tc>
                  <a:txBody>
                    <a:bodyPr/>
                    <a:lstStyle/>
                    <a:p>
                      <a:r>
                        <a:rPr lang="en-US" sz="2000" kern="1200" dirty="0">
                          <a:solidFill>
                            <a:schemeClr val="tx1"/>
                          </a:solidFill>
                          <a:latin typeface="+mn-lt"/>
                          <a:ea typeface="+mn-ea"/>
                          <a:cs typeface="+mn-cs"/>
                        </a:rPr>
                        <a:t>Product availability</a:t>
                      </a:r>
                      <a:endParaRPr lang="en-US" sz="2000" dirty="0"/>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Similar to other manufacturer or distributor storage options.</a:t>
                      </a:r>
                      <a:endParaRPr lang="en-US" sz="2000" dirty="0"/>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753579">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Customer experience</a:t>
                      </a:r>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Lower than other options because of the lack of home delivery. Experience is sensitive to capability of pickup location.</a:t>
                      </a:r>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334759">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Time to market</a:t>
                      </a:r>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kern="1200" dirty="0">
                          <a:solidFill>
                            <a:schemeClr val="tx1"/>
                          </a:solidFill>
                          <a:latin typeface="+mn-lt"/>
                          <a:ea typeface="+mn-ea"/>
                          <a:cs typeface="+mn-cs"/>
                        </a:rPr>
                        <a:t>Similar to manufacturer storage options. </a:t>
                      </a:r>
                      <a:endParaRPr lang="en-US" sz="2000" dirty="0"/>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34759">
                <a:tc>
                  <a:txBody>
                    <a:bodyPr/>
                    <a:lstStyle/>
                    <a:p>
                      <a:r>
                        <a:rPr lang="en-US" sz="2000" kern="1200" dirty="0">
                          <a:solidFill>
                            <a:schemeClr val="tx1"/>
                          </a:solidFill>
                          <a:latin typeface="+mn-lt"/>
                          <a:ea typeface="+mn-ea"/>
                          <a:cs typeface="+mn-cs"/>
                        </a:rPr>
                        <a:t>Order visibility</a:t>
                      </a:r>
                      <a:endParaRPr lang="en-US" sz="2000" dirty="0"/>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Difficult but essential. </a:t>
                      </a:r>
                      <a:endParaRPr lang="en-US" sz="2000" dirty="0"/>
                    </a:p>
                  </a:txBody>
                  <a:tcPr marT="45710" marB="45710">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457151">
                <a:tc>
                  <a:txBody>
                    <a:bodyPr/>
                    <a:lstStyle/>
                    <a:p>
                      <a:r>
                        <a:rPr lang="en-US" sz="2000" kern="1200" dirty="0">
                          <a:solidFill>
                            <a:schemeClr val="tx1"/>
                          </a:solidFill>
                          <a:latin typeface="+mn-lt"/>
                          <a:ea typeface="+mn-ea"/>
                          <a:cs typeface="+mn-cs"/>
                        </a:rPr>
                        <a:t>Returnability</a:t>
                      </a:r>
                      <a:endParaRPr lang="en-US" sz="2000" dirty="0"/>
                    </a:p>
                  </a:txBody>
                  <a:tcPr marT="45710" marB="45710">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Somewhat easier given that pickup location can handle returns.</a:t>
                      </a:r>
                      <a:endParaRPr lang="en-US" sz="2000" dirty="0"/>
                    </a:p>
                  </a:txBody>
                  <a:tcPr marT="45710" marB="45710">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1098573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strips(downRight)">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6"/>
            <a:ext cx="10842171" cy="40640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42950" lvl="1" indent="-285750"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25882" y="436417"/>
            <a:ext cx="5905719"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Retail Storage with Customer Pickup</a:t>
            </a:r>
          </a:p>
        </p:txBody>
      </p:sp>
      <p:sp>
        <p:nvSpPr>
          <p:cNvPr id="4" name="Slide Number Placeholder 3"/>
          <p:cNvSpPr>
            <a:spLocks noGrp="1"/>
          </p:cNvSpPr>
          <p:nvPr>
            <p:ph type="sldNum" sz="quarter" idx="12"/>
          </p:nvPr>
        </p:nvSpPr>
        <p:spPr/>
        <p:txBody>
          <a:bodyPr/>
          <a:lstStyle/>
          <a:p>
            <a:fld id="{F7542ADD-394E-41F3-B704-951748884AEE}" type="slidenum">
              <a:rPr lang="en-US" smtClean="0"/>
              <a:t>21</a:t>
            </a:fld>
            <a:endParaRPr lang="en-US"/>
          </a:p>
        </p:txBody>
      </p:sp>
      <p:graphicFrame>
        <p:nvGraphicFramePr>
          <p:cNvPr id="9" name="Table 8">
            <a:extLst>
              <a:ext uri="{FF2B5EF4-FFF2-40B4-BE49-F238E27FC236}">
                <a16:creationId xmlns:a16="http://schemas.microsoft.com/office/drawing/2014/main" id="{E6EB9349-92CB-423E-A972-C42FE7D67756}"/>
              </a:ext>
            </a:extLst>
          </p:cNvPr>
          <p:cNvGraphicFramePr>
            <a:graphicFrameLocks noGrp="1"/>
          </p:cNvGraphicFramePr>
          <p:nvPr>
            <p:extLst>
              <p:ext uri="{D42A27DB-BD31-4B8C-83A1-F6EECF244321}">
                <p14:modId xmlns:p14="http://schemas.microsoft.com/office/powerpoint/2010/main" val="1944635158"/>
              </p:ext>
            </p:extLst>
          </p:nvPr>
        </p:nvGraphicFramePr>
        <p:xfrm>
          <a:off x="740230" y="1712687"/>
          <a:ext cx="10613570" cy="4251234"/>
        </p:xfrm>
        <a:graphic>
          <a:graphicData uri="http://schemas.openxmlformats.org/drawingml/2006/table">
            <a:tbl>
              <a:tblPr firstRow="1" bandRow="1">
                <a:tableStyleId>{2D5ABB26-0587-4C30-8999-92F81FD0307C}</a:tableStyleId>
              </a:tblPr>
              <a:tblGrid>
                <a:gridCol w="3180614">
                  <a:extLst>
                    <a:ext uri="{9D8B030D-6E8A-4147-A177-3AD203B41FA5}">
                      <a16:colId xmlns:a16="http://schemas.microsoft.com/office/drawing/2014/main" val="20000"/>
                    </a:ext>
                  </a:extLst>
                </a:gridCol>
                <a:gridCol w="7432956">
                  <a:extLst>
                    <a:ext uri="{9D8B030D-6E8A-4147-A177-3AD203B41FA5}">
                      <a16:colId xmlns:a16="http://schemas.microsoft.com/office/drawing/2014/main" val="20001"/>
                    </a:ext>
                  </a:extLst>
                </a:gridCol>
              </a:tblGrid>
              <a:tr h="658896">
                <a:tc>
                  <a:txBody>
                    <a:bodyPr/>
                    <a:lstStyle/>
                    <a:p>
                      <a:r>
                        <a:rPr lang="en-US" sz="2000" b="1" kern="1200" dirty="0">
                          <a:solidFill>
                            <a:schemeClr val="tx1"/>
                          </a:solidFill>
                          <a:latin typeface="+mn-lt"/>
                          <a:ea typeface="+mn-ea"/>
                          <a:cs typeface="+mn-cs"/>
                        </a:rPr>
                        <a:t>Cost Factor</a:t>
                      </a:r>
                    </a:p>
                  </a:txBody>
                  <a:tcPr>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b="1" kern="1200" dirty="0">
                          <a:solidFill>
                            <a:schemeClr val="tx1"/>
                          </a:solidFill>
                          <a:latin typeface="+mn-lt"/>
                          <a:ea typeface="+mn-ea"/>
                          <a:cs typeface="+mn-cs"/>
                        </a:rPr>
                        <a:t>Performance</a:t>
                      </a:r>
                    </a:p>
                  </a:txBody>
                  <a:tcPr>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658896">
                <a:tc>
                  <a:txBody>
                    <a:bodyPr/>
                    <a:lstStyle/>
                    <a:p>
                      <a:r>
                        <a:rPr lang="en-US" sz="2000" kern="1200" dirty="0">
                          <a:solidFill>
                            <a:schemeClr val="tx1"/>
                          </a:solidFill>
                          <a:latin typeface="+mn-lt"/>
                          <a:ea typeface="+mn-ea"/>
                          <a:cs typeface="+mn-cs"/>
                        </a:rPr>
                        <a:t>Inventory</a:t>
                      </a:r>
                    </a:p>
                  </a:txBody>
                  <a:tcPr>
                    <a:lnL>
                      <a:noFill/>
                    </a:lnL>
                    <a:lnR>
                      <a:noFill/>
                    </a:lnR>
                    <a:lnT w="28575" cap="flat" cmpd="sng" algn="ctr">
                      <a:solidFill>
                        <a:scrgbClr r="0" g="0" b="0"/>
                      </a:solidFill>
                      <a:prstDash val="solid"/>
                      <a:round/>
                      <a:headEnd type="none" w="med" len="med"/>
                      <a:tailEnd type="none" w="med" len="med"/>
                    </a:lnT>
                    <a:lnB>
                      <a:noFill/>
                    </a:lnB>
                    <a:lnTlToBr w="12700" cmpd="sng">
                      <a:noFill/>
                      <a:prstDash val="solid"/>
                    </a:lnTlToBr>
                    <a:lnBlToTr w="12700" cmpd="sng">
                      <a:noFill/>
                      <a:prstDash val="solid"/>
                    </a:lnBlToTr>
                  </a:tcPr>
                </a:tc>
                <a:tc>
                  <a:txBody>
                    <a:bodyPr/>
                    <a:lstStyle/>
                    <a:p>
                      <a:r>
                        <a:rPr lang="en-US" sz="2000" kern="1200" dirty="0">
                          <a:solidFill>
                            <a:schemeClr val="tx1"/>
                          </a:solidFill>
                          <a:latin typeface="+mn-lt"/>
                          <a:ea typeface="+mn-ea"/>
                          <a:cs typeface="+mn-cs"/>
                        </a:rPr>
                        <a:t>Higher than all other options. </a:t>
                      </a:r>
                      <a:endParaRPr lang="en-US" sz="2000" dirty="0"/>
                    </a:p>
                  </a:txBody>
                  <a:tcPr>
                    <a:lnL>
                      <a:noFill/>
                    </a:lnL>
                    <a:lnR>
                      <a:noFill/>
                    </a:lnR>
                    <a:lnT w="28575" cap="flat" cmpd="sng" algn="ctr">
                      <a:solidFill>
                        <a:scrgbClr r="0" g="0" b="0"/>
                      </a:solidFill>
                      <a:prstDash val="solid"/>
                      <a:round/>
                      <a:headEnd type="none" w="med" len="med"/>
                      <a:tailEnd type="none" w="med" len="med"/>
                    </a:lnT>
                    <a:lnB>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658896">
                <a:tc>
                  <a:txBody>
                    <a:bodyPr/>
                    <a:lstStyle/>
                    <a:p>
                      <a:r>
                        <a:rPr lang="en-US" sz="2000" kern="1200" dirty="0">
                          <a:solidFill>
                            <a:schemeClr val="tx1"/>
                          </a:solidFill>
                          <a:latin typeface="+mn-lt"/>
                          <a:ea typeface="+mn-ea"/>
                          <a:cs typeface="+mn-cs"/>
                        </a:rPr>
                        <a:t>Transportation</a:t>
                      </a:r>
                      <a:endParaRPr lang="en-US" sz="2000" dirty="0"/>
                    </a:p>
                  </a:txBody>
                  <a:tcPr>
                    <a:lnL>
                      <a:noFill/>
                    </a:lnL>
                    <a:lnR>
                      <a:noFill/>
                    </a:lnR>
                    <a:lnT>
                      <a:noFill/>
                    </a:lnT>
                    <a:lnB>
                      <a:noFill/>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Lower than all other options.</a:t>
                      </a: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1137273">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Facilities and handling</a:t>
                      </a:r>
                    </a:p>
                  </a:txBody>
                  <a:tcPr>
                    <a:lnL>
                      <a:noFill/>
                    </a:lnL>
                    <a:lnR>
                      <a:noFill/>
                    </a:lnR>
                    <a:lnT>
                      <a:noFill/>
                    </a:lnT>
                    <a:lnB>
                      <a:noFill/>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Higher than other options. The increase in handling cost at the pickup site can be significant for online and phone orders.</a:t>
                      </a:r>
                    </a:p>
                  </a:txBody>
                  <a:tcPr>
                    <a:lnL>
                      <a:noFill/>
                    </a:lnL>
                    <a:lnR>
                      <a:noFill/>
                    </a:lnR>
                    <a:lnT>
                      <a:noFill/>
                    </a:lnT>
                    <a:lnB>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1137273">
                <a:tc>
                  <a:txBody>
                    <a:bodyPr/>
                    <a:lstStyle/>
                    <a:p>
                      <a:r>
                        <a:rPr lang="en-US" sz="2000" kern="1200" dirty="0">
                          <a:solidFill>
                            <a:schemeClr val="tx1"/>
                          </a:solidFill>
                          <a:latin typeface="+mn-lt"/>
                          <a:ea typeface="+mn-ea"/>
                          <a:cs typeface="+mn-cs"/>
                        </a:rPr>
                        <a:t>Information</a:t>
                      </a:r>
                      <a:endParaRPr lang="en-US" sz="2000" dirty="0"/>
                    </a:p>
                  </a:txBody>
                  <a:tcPr>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kern="1200" dirty="0">
                          <a:solidFill>
                            <a:schemeClr val="tx1"/>
                          </a:solidFill>
                          <a:latin typeface="+mn-lt"/>
                          <a:ea typeface="+mn-ea"/>
                          <a:cs typeface="+mn-cs"/>
                        </a:rPr>
                        <a:t>Some investment in infrastructure required for online and phone orders.</a:t>
                      </a:r>
                      <a:endParaRPr lang="en-US" sz="2000" dirty="0"/>
                    </a:p>
                  </a:txBody>
                  <a:tcPr>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168591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strips(downRight)">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6"/>
            <a:ext cx="10842171" cy="43605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ClrTx/>
              <a:buSzPct val="150000"/>
              <a:buFont typeface="Arial"/>
              <a:buChar char="•"/>
            </a:pPr>
            <a:endParaRPr lang="en-US" sz="26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43140" y="335854"/>
            <a:ext cx="5905719"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Retail Storage with Customer Pickup</a:t>
            </a:r>
          </a:p>
        </p:txBody>
      </p:sp>
      <p:sp>
        <p:nvSpPr>
          <p:cNvPr id="4" name="Slide Number Placeholder 3"/>
          <p:cNvSpPr>
            <a:spLocks noGrp="1"/>
          </p:cNvSpPr>
          <p:nvPr>
            <p:ph type="sldNum" sz="quarter" idx="12"/>
          </p:nvPr>
        </p:nvSpPr>
        <p:spPr/>
        <p:txBody>
          <a:bodyPr/>
          <a:lstStyle/>
          <a:p>
            <a:fld id="{F7542ADD-394E-41F3-B704-951748884AEE}" type="slidenum">
              <a:rPr lang="en-US" smtClean="0"/>
              <a:t>22</a:t>
            </a:fld>
            <a:endParaRPr lang="en-US"/>
          </a:p>
        </p:txBody>
      </p:sp>
      <p:graphicFrame>
        <p:nvGraphicFramePr>
          <p:cNvPr id="9" name="Table 8">
            <a:extLst>
              <a:ext uri="{FF2B5EF4-FFF2-40B4-BE49-F238E27FC236}">
                <a16:creationId xmlns:a16="http://schemas.microsoft.com/office/drawing/2014/main" id="{06D3F4E3-0203-46A8-8620-EC25ADBFFF5E}"/>
              </a:ext>
            </a:extLst>
          </p:cNvPr>
          <p:cNvGraphicFramePr>
            <a:graphicFrameLocks noGrp="1"/>
          </p:cNvGraphicFramePr>
          <p:nvPr>
            <p:extLst>
              <p:ext uri="{D42A27DB-BD31-4B8C-83A1-F6EECF244321}">
                <p14:modId xmlns:p14="http://schemas.microsoft.com/office/powerpoint/2010/main" val="473376956"/>
              </p:ext>
            </p:extLst>
          </p:nvPr>
        </p:nvGraphicFramePr>
        <p:xfrm>
          <a:off x="965200" y="1665754"/>
          <a:ext cx="10220960" cy="4454432"/>
        </p:xfrm>
        <a:graphic>
          <a:graphicData uri="http://schemas.openxmlformats.org/drawingml/2006/table">
            <a:tbl>
              <a:tblPr firstRow="1" bandRow="1">
                <a:tableStyleId>{2D5ABB26-0587-4C30-8999-92F81FD0307C}</a:tableStyleId>
              </a:tblPr>
              <a:tblGrid>
                <a:gridCol w="2760291">
                  <a:extLst>
                    <a:ext uri="{9D8B030D-6E8A-4147-A177-3AD203B41FA5}">
                      <a16:colId xmlns:a16="http://schemas.microsoft.com/office/drawing/2014/main" val="20000"/>
                    </a:ext>
                  </a:extLst>
                </a:gridCol>
                <a:gridCol w="7460669">
                  <a:extLst>
                    <a:ext uri="{9D8B030D-6E8A-4147-A177-3AD203B41FA5}">
                      <a16:colId xmlns:a16="http://schemas.microsoft.com/office/drawing/2014/main" val="20001"/>
                    </a:ext>
                  </a:extLst>
                </a:gridCol>
              </a:tblGrid>
              <a:tr h="408483">
                <a:tc>
                  <a:txBody>
                    <a:bodyPr/>
                    <a:lstStyle/>
                    <a:p>
                      <a:r>
                        <a:rPr lang="en-US" sz="2000" b="1" kern="1200" dirty="0">
                          <a:solidFill>
                            <a:schemeClr val="tx1"/>
                          </a:solidFill>
                          <a:latin typeface="+mn-lt"/>
                          <a:ea typeface="+mn-ea"/>
                          <a:cs typeface="+mn-cs"/>
                        </a:rPr>
                        <a:t>Service Factor</a:t>
                      </a:r>
                    </a:p>
                  </a:txBody>
                  <a:tcPr marT="45714" marB="4571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b="1" kern="1200" dirty="0">
                          <a:solidFill>
                            <a:schemeClr val="tx1"/>
                          </a:solidFill>
                          <a:latin typeface="+mn-lt"/>
                          <a:ea typeface="+mn-ea"/>
                          <a:cs typeface="+mn-cs"/>
                        </a:rPr>
                        <a:t>Performance</a:t>
                      </a:r>
                    </a:p>
                  </a:txBody>
                  <a:tcPr marT="45714" marB="4571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705125">
                <a:tc>
                  <a:txBody>
                    <a:bodyPr/>
                    <a:lstStyle/>
                    <a:p>
                      <a:r>
                        <a:rPr lang="en-US" sz="2000" kern="1200" dirty="0">
                          <a:solidFill>
                            <a:schemeClr val="tx1"/>
                          </a:solidFill>
                          <a:latin typeface="+mn-lt"/>
                          <a:ea typeface="+mn-ea"/>
                          <a:cs typeface="+mn-cs"/>
                        </a:rPr>
                        <a:t>Response time</a:t>
                      </a:r>
                    </a:p>
                  </a:txBody>
                  <a:tcPr marT="45714" marB="45714">
                    <a:lnL>
                      <a:noFill/>
                    </a:lnL>
                    <a:lnR>
                      <a:noFill/>
                    </a:lnR>
                    <a:lnT w="28575" cap="flat" cmpd="sng" algn="ctr">
                      <a:solidFill>
                        <a:scrgbClr r="0" g="0" b="0"/>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2000" kern="1200" dirty="0">
                          <a:solidFill>
                            <a:schemeClr val="tx1"/>
                          </a:solidFill>
                          <a:latin typeface="+mn-lt"/>
                          <a:ea typeface="+mn-ea"/>
                          <a:cs typeface="+mn-cs"/>
                        </a:rPr>
                        <a:t>Same-day (immediate) pickup possible for items stored locally at pickup site.</a:t>
                      </a:r>
                    </a:p>
                  </a:txBody>
                  <a:tcPr marT="45714" marB="45714">
                    <a:lnL>
                      <a:noFill/>
                    </a:lnL>
                    <a:lnR>
                      <a:noFill/>
                    </a:lnR>
                    <a:lnT w="28575" cap="flat" cmpd="sng" algn="ctr">
                      <a:solidFill>
                        <a:scrgbClr r="0" g="0" b="0"/>
                      </a:solid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408483">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Product variety</a:t>
                      </a:r>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Lower than all other options.</a:t>
                      </a:r>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408483">
                <a:tc>
                  <a:txBody>
                    <a:bodyPr/>
                    <a:lstStyle/>
                    <a:p>
                      <a:r>
                        <a:rPr lang="en-US" sz="2000" kern="1200" dirty="0">
                          <a:solidFill>
                            <a:schemeClr val="tx1"/>
                          </a:solidFill>
                          <a:latin typeface="+mn-lt"/>
                          <a:ea typeface="+mn-ea"/>
                          <a:cs typeface="+mn-cs"/>
                        </a:rPr>
                        <a:t>Product availability</a:t>
                      </a:r>
                      <a:endParaRPr lang="en-US" sz="2000" dirty="0"/>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More expensive to provide than all other options.</a:t>
                      </a:r>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705125">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Customer experience</a:t>
                      </a:r>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Related to whether shopping is viewed as a positive or negative experience by customer.</a:t>
                      </a:r>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408483">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Time to market</a:t>
                      </a:r>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Highest among distribution options. </a:t>
                      </a:r>
                      <a:endParaRPr lang="en-US" sz="2000" dirty="0"/>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705125">
                <a:tc>
                  <a:txBody>
                    <a:bodyPr/>
                    <a:lstStyle/>
                    <a:p>
                      <a:r>
                        <a:rPr lang="en-US" sz="2000" kern="1200" dirty="0">
                          <a:solidFill>
                            <a:schemeClr val="tx1"/>
                          </a:solidFill>
                          <a:latin typeface="+mn-lt"/>
                          <a:ea typeface="+mn-ea"/>
                          <a:cs typeface="+mn-cs"/>
                        </a:rPr>
                        <a:t>Order visibility</a:t>
                      </a:r>
                      <a:endParaRPr lang="en-US" sz="2000" dirty="0"/>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Trivial for in-store orders. Difficult, but essential, for online and phone orders. </a:t>
                      </a:r>
                      <a:endParaRPr lang="en-US" sz="2000" dirty="0"/>
                    </a:p>
                  </a:txBody>
                  <a:tcPr marT="45714" marB="45714">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705125">
                <a:tc>
                  <a:txBody>
                    <a:bodyPr/>
                    <a:lstStyle/>
                    <a:p>
                      <a:r>
                        <a:rPr lang="en-US" sz="2000" kern="1200" dirty="0">
                          <a:solidFill>
                            <a:schemeClr val="tx1"/>
                          </a:solidFill>
                          <a:latin typeface="+mn-lt"/>
                          <a:ea typeface="+mn-ea"/>
                          <a:cs typeface="+mn-cs"/>
                        </a:rPr>
                        <a:t>Returnability</a:t>
                      </a:r>
                      <a:endParaRPr lang="en-US" sz="2000" dirty="0"/>
                    </a:p>
                  </a:txBody>
                  <a:tcPr marT="45714" marB="4571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Easier than other options because retail store can provide a substitute.</a:t>
                      </a:r>
                      <a:endParaRPr lang="en-US" sz="2000" dirty="0"/>
                    </a:p>
                  </a:txBody>
                  <a:tcPr marT="45714" marB="45714">
                    <a:lnL>
                      <a:noFill/>
                    </a:lnL>
                    <a:lnR>
                      <a:noFill/>
                    </a:lnR>
                    <a:lnT>
                      <a:noFill/>
                    </a:lnT>
                    <a:lnB w="28575" cap="flat" cmpd="sng" algn="ctr">
                      <a:solidFill>
                        <a:scrgbClr r="0" g="0" b="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1391309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after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strips(downRight)">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68983"/>
            <a:ext cx="10540621" cy="46503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spcAft>
                <a:spcPts val="600"/>
              </a:spcAft>
              <a:buClrTx/>
              <a:buSzPct val="150000"/>
              <a:buFont typeface="Arial"/>
              <a:buChar char="•"/>
              <a:defRPr/>
            </a:pPr>
            <a:r>
              <a:rPr lang="en-US" sz="2800" b="1" kern="1200" dirty="0">
                <a:solidFill>
                  <a:srgbClr val="C00000"/>
                </a:solidFill>
                <a:latin typeface="Times New Roman" panose="02020603050405020304" pitchFamily="18" charset="0"/>
                <a:ea typeface="+mn-ea"/>
                <a:cs typeface="Times New Roman" panose="02020603050405020304" pitchFamily="18" charset="0"/>
              </a:rPr>
              <a:t>Response time to customers</a:t>
            </a:r>
          </a:p>
          <a:p>
            <a:pPr marL="742950" lvl="1" indent="-285750" defTabSz="457200">
              <a:spcAft>
                <a:spcPts val="600"/>
              </a:spcAft>
              <a:buClrTx/>
              <a:buFont typeface="Arial"/>
              <a:buChar char="–"/>
              <a:defRPr/>
            </a:pPr>
            <a:r>
              <a:rPr lang="en-US" sz="2800" kern="1200" dirty="0">
                <a:solidFill>
                  <a:prstClr val="black"/>
                </a:solidFill>
                <a:latin typeface="Times New Roman" panose="02020603050405020304" pitchFamily="18" charset="0"/>
                <a:ea typeface="+mn-ea"/>
                <a:cs typeface="Times New Roman" panose="02020603050405020304" pitchFamily="18" charset="0"/>
              </a:rPr>
              <a:t>Physical products take longer to fulfill than retail store</a:t>
            </a:r>
          </a:p>
          <a:p>
            <a:pPr marL="742950" lvl="1" indent="-285750" defTabSz="457200">
              <a:spcAft>
                <a:spcPts val="600"/>
              </a:spcAft>
              <a:buClrTx/>
              <a:buFont typeface="Arial"/>
              <a:buChar char="–"/>
              <a:defRPr/>
            </a:pPr>
            <a:r>
              <a:rPr lang="en-US" sz="2800" kern="1200" dirty="0">
                <a:solidFill>
                  <a:prstClr val="black"/>
                </a:solidFill>
                <a:latin typeface="Times New Roman" panose="02020603050405020304" pitchFamily="18" charset="0"/>
                <a:ea typeface="+mn-ea"/>
                <a:cs typeface="Times New Roman" panose="02020603050405020304" pitchFamily="18" charset="0"/>
              </a:rPr>
              <a:t>No delay for information goods</a:t>
            </a:r>
          </a:p>
          <a:p>
            <a:pPr marL="342900" lvl="0" indent="-342900" defTabSz="457200">
              <a:spcAft>
                <a:spcPts val="600"/>
              </a:spcAft>
              <a:buClrTx/>
              <a:buSzPct val="150000"/>
              <a:buFont typeface="Arial"/>
              <a:buChar char="•"/>
              <a:defRPr/>
            </a:pPr>
            <a:r>
              <a:rPr lang="en-US" sz="2800" b="1" kern="1200" dirty="0">
                <a:solidFill>
                  <a:srgbClr val="C00000"/>
                </a:solidFill>
                <a:latin typeface="Times New Roman" panose="02020603050405020304" pitchFamily="18" charset="0"/>
                <a:ea typeface="+mn-ea"/>
                <a:cs typeface="Times New Roman" panose="02020603050405020304" pitchFamily="18" charset="0"/>
              </a:rPr>
              <a:t>Product variety</a:t>
            </a:r>
            <a:endParaRPr lang="en-US" sz="2800" kern="1200" dirty="0">
              <a:solidFill>
                <a:srgbClr val="C00000"/>
              </a:solidFill>
              <a:latin typeface="Times New Roman" panose="02020603050405020304" pitchFamily="18" charset="0"/>
              <a:ea typeface="+mn-ea"/>
              <a:cs typeface="Times New Roman" panose="02020603050405020304" pitchFamily="18" charset="0"/>
            </a:endParaRPr>
          </a:p>
          <a:p>
            <a:pPr marL="742950" lvl="1" indent="-285750" defTabSz="457200">
              <a:spcAft>
                <a:spcPts val="600"/>
              </a:spcAft>
              <a:buClrTx/>
              <a:buFont typeface="Arial"/>
              <a:buChar char="–"/>
              <a:defRPr/>
            </a:pPr>
            <a:r>
              <a:rPr lang="en-US" sz="2800" kern="1200" dirty="0">
                <a:solidFill>
                  <a:prstClr val="black"/>
                </a:solidFill>
                <a:latin typeface="Times New Roman" panose="02020603050405020304" pitchFamily="18" charset="0"/>
                <a:ea typeface="+mn-ea"/>
                <a:cs typeface="Times New Roman" panose="02020603050405020304" pitchFamily="18" charset="0"/>
              </a:rPr>
              <a:t>Easier to offer larger selection</a:t>
            </a:r>
          </a:p>
          <a:p>
            <a:pPr marL="342900" lvl="0" indent="-342900" defTabSz="457200">
              <a:spcAft>
                <a:spcPts val="600"/>
              </a:spcAft>
              <a:buClrTx/>
              <a:buSzPct val="150000"/>
              <a:buFont typeface="Arial"/>
              <a:buChar char="•"/>
              <a:defRPr/>
            </a:pPr>
            <a:r>
              <a:rPr lang="en-US" sz="2800" b="1" kern="1200" dirty="0">
                <a:solidFill>
                  <a:srgbClr val="C00000"/>
                </a:solidFill>
                <a:latin typeface="Times New Roman" panose="02020603050405020304" pitchFamily="18" charset="0"/>
                <a:ea typeface="+mn-ea"/>
                <a:cs typeface="Times New Roman" panose="02020603050405020304" pitchFamily="18" charset="0"/>
              </a:rPr>
              <a:t>Product availability</a:t>
            </a:r>
            <a:endParaRPr lang="en-US" sz="2800" kern="1200" dirty="0">
              <a:solidFill>
                <a:srgbClr val="C00000"/>
              </a:solidFill>
              <a:latin typeface="Times New Roman" panose="02020603050405020304" pitchFamily="18" charset="0"/>
              <a:ea typeface="+mn-ea"/>
              <a:cs typeface="Times New Roman" panose="02020603050405020304" pitchFamily="18" charset="0"/>
            </a:endParaRPr>
          </a:p>
          <a:p>
            <a:pPr marL="742950" lvl="1" indent="-285750" defTabSz="457200">
              <a:spcAft>
                <a:spcPts val="600"/>
              </a:spcAft>
              <a:buClrTx/>
              <a:buFont typeface="Arial"/>
              <a:buChar char="–"/>
              <a:defRPr/>
            </a:pPr>
            <a:r>
              <a:rPr lang="en-US" sz="2800" kern="1200" dirty="0">
                <a:solidFill>
                  <a:prstClr val="black"/>
                </a:solidFill>
                <a:latin typeface="Times New Roman" panose="02020603050405020304" pitchFamily="18" charset="0"/>
                <a:ea typeface="+mn-ea"/>
                <a:cs typeface="Times New Roman" panose="02020603050405020304" pitchFamily="18" charset="0"/>
              </a:rPr>
              <a:t>Aggregating inventory and better information on customer preferences improves product availability</a:t>
            </a:r>
          </a:p>
          <a:p>
            <a:pPr marL="742950" lvl="1" indent="-285750" defTabSz="457200">
              <a:spcAft>
                <a:spcPts val="600"/>
              </a:spcAft>
              <a:buClrTx/>
              <a:buFont typeface="Arial"/>
              <a:buChar char="–"/>
              <a:defRPr/>
            </a:pPr>
            <a:endParaRPr lang="en-US" sz="2800" kern="1200" dirty="0">
              <a:solidFill>
                <a:prstClr val="black"/>
              </a:solidFill>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42543" y="326063"/>
            <a:ext cx="693965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Impact of Online Sales on Customer Service</a:t>
            </a:r>
          </a:p>
        </p:txBody>
      </p:sp>
      <p:sp>
        <p:nvSpPr>
          <p:cNvPr id="4" name="Slide Number Placeholder 3"/>
          <p:cNvSpPr>
            <a:spLocks noGrp="1"/>
          </p:cNvSpPr>
          <p:nvPr>
            <p:ph type="sldNum" sz="quarter" idx="12"/>
          </p:nvPr>
        </p:nvSpPr>
        <p:spPr/>
        <p:txBody>
          <a:bodyPr/>
          <a:lstStyle/>
          <a:p>
            <a:fld id="{F7542ADD-394E-41F3-B704-951748884AEE}" type="slidenum">
              <a:rPr lang="en-US" smtClean="0"/>
              <a:t>23</a:t>
            </a:fld>
            <a:endParaRPr lang="en-US"/>
          </a:p>
        </p:txBody>
      </p:sp>
    </p:spTree>
    <p:extLst>
      <p:ext uri="{BB962C8B-B14F-4D97-AF65-F5344CB8AC3E}">
        <p14:creationId xmlns:p14="http://schemas.microsoft.com/office/powerpoint/2010/main" val="27945637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1125200"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fontAlgn="base">
              <a:spcBef>
                <a:spcPct val="0"/>
              </a:spcBef>
              <a:spcAft>
                <a:spcPts val="600"/>
              </a:spcAft>
              <a:buClrTx/>
              <a:buSzPct val="150000"/>
              <a:buFont typeface="Arial" panose="020B0604020202020204" pitchFamily="34" charset="0"/>
              <a:buChar char="•"/>
            </a:pPr>
            <a:r>
              <a:rPr lang="en-US" altLang="en-US" sz="2800" b="1" kern="1200" dirty="0">
                <a:solidFill>
                  <a:srgbClr val="C00000"/>
                </a:solidFill>
                <a:latin typeface="Times New Roman" panose="02020603050405020304" pitchFamily="18" charset="0"/>
                <a:ea typeface="+mn-ea"/>
                <a:cs typeface="Times New Roman" panose="02020603050405020304" pitchFamily="18" charset="0"/>
              </a:rPr>
              <a:t>Customer experience</a:t>
            </a:r>
          </a:p>
          <a:p>
            <a:pPr marL="742950" lvl="1" indent="-285750" defTabSz="457200" fontAlgn="base">
              <a:spcBef>
                <a:spcPct val="0"/>
              </a:spcBef>
              <a:spcAft>
                <a:spcPts val="600"/>
              </a:spcAft>
              <a:buClrTx/>
              <a:buFont typeface="Arial" panose="020B0604020202020204" pitchFamily="34" charset="0"/>
              <a:buChar char="–"/>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Improved access, customization, and convenience</a:t>
            </a:r>
          </a:p>
          <a:p>
            <a:pPr marL="342900" lvl="0" indent="-342900" defTabSz="457200" fontAlgn="base">
              <a:spcBef>
                <a:spcPct val="0"/>
              </a:spcBef>
              <a:spcAft>
                <a:spcPts val="600"/>
              </a:spcAft>
              <a:buClrTx/>
              <a:buSzPct val="150000"/>
              <a:buFont typeface="Arial" panose="020B0604020202020204" pitchFamily="34" charset="0"/>
              <a:buChar char="•"/>
            </a:pPr>
            <a:r>
              <a:rPr lang="en-US" altLang="en-US" sz="2800" b="1" kern="1200" dirty="0">
                <a:solidFill>
                  <a:srgbClr val="C00000"/>
                </a:solidFill>
                <a:latin typeface="Times New Roman" panose="02020603050405020304" pitchFamily="18" charset="0"/>
                <a:ea typeface="+mn-ea"/>
                <a:cs typeface="Times New Roman" panose="02020603050405020304" pitchFamily="18" charset="0"/>
              </a:rPr>
              <a:t>Faster time to market</a:t>
            </a:r>
          </a:p>
          <a:p>
            <a:pPr marL="342900" lvl="0" indent="-342900" defTabSz="457200" fontAlgn="base">
              <a:spcBef>
                <a:spcPct val="0"/>
              </a:spcBef>
              <a:spcAft>
                <a:spcPts val="600"/>
              </a:spcAft>
              <a:buClrTx/>
              <a:buSzPct val="150000"/>
              <a:buFont typeface="Arial" panose="020B0604020202020204" pitchFamily="34" charset="0"/>
              <a:buChar char="•"/>
            </a:pPr>
            <a:r>
              <a:rPr lang="en-US" altLang="en-US" sz="2800" b="1" kern="1200" dirty="0">
                <a:solidFill>
                  <a:srgbClr val="C00000"/>
                </a:solidFill>
                <a:latin typeface="Times New Roman" panose="02020603050405020304" pitchFamily="18" charset="0"/>
                <a:ea typeface="+mn-ea"/>
                <a:cs typeface="Times New Roman" panose="02020603050405020304" pitchFamily="18" charset="0"/>
              </a:rPr>
              <a:t>Order Visibility</a:t>
            </a:r>
          </a:p>
          <a:p>
            <a:pPr marL="342900" lvl="0" indent="-342900" defTabSz="457200" fontAlgn="base">
              <a:spcBef>
                <a:spcPct val="0"/>
              </a:spcBef>
              <a:spcAft>
                <a:spcPts val="600"/>
              </a:spcAft>
              <a:buClrTx/>
              <a:buSzPct val="150000"/>
              <a:buFont typeface="Arial" panose="020B0604020202020204" pitchFamily="34" charset="0"/>
              <a:buChar char="•"/>
            </a:pPr>
            <a:r>
              <a:rPr lang="en-US" altLang="en-US" sz="2800" b="1" kern="1200" dirty="0">
                <a:solidFill>
                  <a:srgbClr val="C00000"/>
                </a:solidFill>
                <a:latin typeface="Times New Roman" panose="02020603050405020304" pitchFamily="18" charset="0"/>
                <a:ea typeface="+mn-ea"/>
                <a:cs typeface="Times New Roman" panose="02020603050405020304" pitchFamily="18" charset="0"/>
              </a:rPr>
              <a:t>Returnability</a:t>
            </a:r>
          </a:p>
          <a:p>
            <a:pPr marL="742950" lvl="1" indent="-285750" defTabSz="457200" fontAlgn="base">
              <a:spcBef>
                <a:spcPct val="0"/>
              </a:spcBef>
              <a:spcAft>
                <a:spcPts val="600"/>
              </a:spcAft>
              <a:buClrTx/>
              <a:buFont typeface="Arial" panose="020B0604020202020204" pitchFamily="34" charset="0"/>
              <a:buChar char="–"/>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Harder with online orders</a:t>
            </a:r>
          </a:p>
          <a:p>
            <a:pPr marL="742950" lvl="1" indent="-285750" defTabSz="457200" fontAlgn="base">
              <a:spcBef>
                <a:spcPct val="0"/>
              </a:spcBef>
              <a:spcAft>
                <a:spcPts val="600"/>
              </a:spcAft>
              <a:buClrTx/>
              <a:buFont typeface="Arial" panose="020B0604020202020204" pitchFamily="34" charset="0"/>
              <a:buChar char="–"/>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Proportion of returns likely to be much higher</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42543" y="292844"/>
            <a:ext cx="693965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Impact of Online Sales on Customer Service</a:t>
            </a:r>
          </a:p>
        </p:txBody>
      </p:sp>
      <p:sp>
        <p:nvSpPr>
          <p:cNvPr id="4" name="Slide Number Placeholder 3"/>
          <p:cNvSpPr>
            <a:spLocks noGrp="1"/>
          </p:cNvSpPr>
          <p:nvPr>
            <p:ph type="sldNum" sz="quarter" idx="12"/>
          </p:nvPr>
        </p:nvSpPr>
        <p:spPr/>
        <p:txBody>
          <a:bodyPr/>
          <a:lstStyle/>
          <a:p>
            <a:fld id="{F7542ADD-394E-41F3-B704-951748884AEE}" type="slidenum">
              <a:rPr lang="en-US" smtClean="0"/>
              <a:t>24</a:t>
            </a:fld>
            <a:endParaRPr lang="en-US"/>
          </a:p>
        </p:txBody>
      </p:sp>
    </p:spTree>
    <p:extLst>
      <p:ext uri="{BB962C8B-B14F-4D97-AF65-F5344CB8AC3E}">
        <p14:creationId xmlns:p14="http://schemas.microsoft.com/office/powerpoint/2010/main" val="4635568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841244"/>
            <a:ext cx="10830560" cy="42402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altLang="en-US" sz="28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sym typeface="Arial"/>
              </a:rPr>
              <a:t>Direct Sales to Customers</a:t>
            </a:r>
          </a:p>
          <a:p>
            <a:pPr marL="0" marR="0" lvl="1"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Social networking channels allow firms to directly pitch products and promotion</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altLang="en-US" sz="28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sym typeface="Arial"/>
              </a:rPr>
              <a:t>Flexible Pricing, Product Portfolio, and Promotions</a:t>
            </a:r>
            <a:endParaRPr kumimoji="0" lang="en-US" altLang="en-US" sz="2800" b="0"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sym typeface="Arial"/>
            </a:endParaRPr>
          </a:p>
          <a:p>
            <a:pPr marL="0" marR="0" lvl="1"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Manage revenues from product portfolio more effectively than traditional channels</a:t>
            </a:r>
          </a:p>
          <a:p>
            <a:pPr marL="0" marR="0" lvl="1"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altLang="en-US" sz="28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rPr>
              <a:t>Promotion information can be conveyed to customers quickly and inexpensively </a:t>
            </a:r>
          </a:p>
          <a:p>
            <a:pPr marL="457200" marR="0" lvl="0" indent="-457200" algn="just"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
              <a:tabLst/>
              <a:defRPr/>
            </a:pPr>
            <a:r>
              <a:rPr kumimoji="0" lang="en-US" altLang="en-US" sz="2800" b="1" i="0" u="none" strike="noStrike" kern="0" cap="none" spc="0" normalizeH="0" baseline="0" noProof="0" dirty="0">
                <a:ln>
                  <a:noFill/>
                </a:ln>
                <a:solidFill>
                  <a:srgbClr val="C00000"/>
                </a:solidFill>
                <a:effectLst/>
                <a:uLnTx/>
                <a:uFillTx/>
                <a:latin typeface="Times New Roman" panose="02020603050405020304" pitchFamily="18" charset="0"/>
                <a:cs typeface="Times New Roman" panose="02020603050405020304" pitchFamily="18" charset="0"/>
                <a:sym typeface="Arial"/>
              </a:rPr>
              <a:t>Efficient Funds Transfer</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66292" y="452111"/>
            <a:ext cx="693965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Impact of Online Sales on Customer Service</a:t>
            </a:r>
          </a:p>
        </p:txBody>
      </p:sp>
      <p:sp>
        <p:nvSpPr>
          <p:cNvPr id="4" name="Slide Number Placeholder 3"/>
          <p:cNvSpPr>
            <a:spLocks noGrp="1"/>
          </p:cNvSpPr>
          <p:nvPr>
            <p:ph type="sldNum" sz="quarter" idx="12"/>
          </p:nvPr>
        </p:nvSpPr>
        <p:spPr/>
        <p:txBody>
          <a:bodyPr/>
          <a:lstStyle/>
          <a:p>
            <a:fld id="{F7542ADD-394E-41F3-B704-951748884AEE}" type="slidenum">
              <a:rPr lang="en-US" smtClean="0"/>
              <a:t>25</a:t>
            </a:fld>
            <a:endParaRPr lang="en-US"/>
          </a:p>
        </p:txBody>
      </p:sp>
    </p:spTree>
    <p:extLst>
      <p:ext uri="{BB962C8B-B14F-4D97-AF65-F5344CB8AC3E}">
        <p14:creationId xmlns:p14="http://schemas.microsoft.com/office/powerpoint/2010/main" val="409351922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684792"/>
            <a:ext cx="4128422" cy="55855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188246"/>
            <a:ext cx="11074399" cy="50756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defTabSz="457200" fontAlgn="base">
              <a:spcBef>
                <a:spcPct val="0"/>
              </a:spcBef>
              <a:spcAft>
                <a:spcPts val="600"/>
              </a:spcAft>
              <a:buClrTx/>
              <a:buSzPct val="150000"/>
            </a:pPr>
            <a:r>
              <a:rPr lang="en-US" altLang="en-US" sz="2600" b="1" kern="1200" dirty="0">
                <a:solidFill>
                  <a:srgbClr val="C00000"/>
                </a:solidFill>
                <a:latin typeface="Times New Roman" panose="02020603050405020304" pitchFamily="18" charset="0"/>
                <a:ea typeface="+mn-ea"/>
                <a:cs typeface="Times New Roman" panose="02020603050405020304" pitchFamily="18" charset="0"/>
              </a:rPr>
              <a:t>Inventory</a:t>
            </a:r>
          </a:p>
          <a:p>
            <a:pPr marL="800100" lvl="1" indent="-342900" algn="just" defTabSz="457200" fontAlgn="base">
              <a:spcBef>
                <a:spcPct val="0"/>
              </a:spcBef>
              <a:spcAft>
                <a:spcPts val="600"/>
              </a:spcAft>
              <a:buClrTx/>
              <a:buFont typeface="Wingdings" panose="05000000000000000000" pitchFamily="2" charset="2"/>
              <a:buChar char="Ø"/>
            </a:pPr>
            <a:r>
              <a:rPr lang="en-US" altLang="en-US" sz="2200" kern="1200" dirty="0">
                <a:solidFill>
                  <a:prstClr val="black"/>
                </a:solidFill>
                <a:latin typeface="Times New Roman" panose="02020603050405020304" pitchFamily="18" charset="0"/>
                <a:ea typeface="+mn-ea"/>
                <a:cs typeface="Times New Roman" panose="02020603050405020304" pitchFamily="18" charset="0"/>
              </a:rPr>
              <a:t>Lower inventory levels if customers will wait</a:t>
            </a:r>
          </a:p>
          <a:p>
            <a:pPr marL="800100" lvl="1" indent="-342900" algn="just" defTabSz="457200" fontAlgn="base">
              <a:spcBef>
                <a:spcPct val="0"/>
              </a:spcBef>
              <a:spcAft>
                <a:spcPts val="600"/>
              </a:spcAft>
              <a:buClrTx/>
              <a:buFont typeface="Wingdings" panose="05000000000000000000" pitchFamily="2" charset="2"/>
              <a:buChar char="Ø"/>
            </a:pPr>
            <a:r>
              <a:rPr lang="en-US" altLang="en-US" sz="2200" kern="1200" dirty="0">
                <a:solidFill>
                  <a:prstClr val="black"/>
                </a:solidFill>
                <a:latin typeface="Times New Roman" panose="02020603050405020304" pitchFamily="18" charset="0"/>
                <a:ea typeface="+mn-ea"/>
                <a:cs typeface="Times New Roman" panose="02020603050405020304" pitchFamily="18" charset="0"/>
              </a:rPr>
              <a:t>Postpone variety until after the customer order is received</a:t>
            </a:r>
          </a:p>
          <a:p>
            <a:pPr lvl="0" defTabSz="457200" fontAlgn="base">
              <a:spcBef>
                <a:spcPct val="0"/>
              </a:spcBef>
              <a:spcAft>
                <a:spcPts val="600"/>
              </a:spcAft>
              <a:buClrTx/>
              <a:buSzPct val="150000"/>
            </a:pPr>
            <a:r>
              <a:rPr lang="en-US" altLang="en-US" sz="2600" b="1" kern="1200" dirty="0">
                <a:solidFill>
                  <a:srgbClr val="C00000"/>
                </a:solidFill>
                <a:latin typeface="Times New Roman" panose="02020603050405020304" pitchFamily="18" charset="0"/>
                <a:ea typeface="+mn-ea"/>
                <a:cs typeface="Times New Roman" panose="02020603050405020304" pitchFamily="18" charset="0"/>
              </a:rPr>
              <a:t>Facilities</a:t>
            </a:r>
          </a:p>
          <a:p>
            <a:pPr marL="800100" lvl="1" indent="-342900" algn="just" defTabSz="457200" fontAlgn="base">
              <a:spcBef>
                <a:spcPct val="0"/>
              </a:spcBef>
              <a:spcAft>
                <a:spcPts val="600"/>
              </a:spcAft>
              <a:buClrTx/>
              <a:buFont typeface="Wingdings" panose="05000000000000000000" pitchFamily="2" charset="2"/>
              <a:buChar char="Ø"/>
            </a:pPr>
            <a:r>
              <a:rPr lang="en-US" altLang="en-US" sz="2200" kern="1200" dirty="0">
                <a:solidFill>
                  <a:prstClr val="black"/>
                </a:solidFill>
                <a:latin typeface="Times New Roman" panose="02020603050405020304" pitchFamily="18" charset="0"/>
                <a:ea typeface="+mn-ea"/>
                <a:cs typeface="Times New Roman" panose="02020603050405020304" pitchFamily="18" charset="0"/>
              </a:rPr>
              <a:t>Costs related to the number and location of facilities in a network</a:t>
            </a:r>
          </a:p>
          <a:p>
            <a:pPr marL="800100" lvl="1" indent="-342900" algn="just" defTabSz="457200" fontAlgn="base">
              <a:spcBef>
                <a:spcPct val="0"/>
              </a:spcBef>
              <a:spcAft>
                <a:spcPts val="600"/>
              </a:spcAft>
              <a:buClrTx/>
              <a:buFont typeface="Wingdings" panose="05000000000000000000" pitchFamily="2" charset="2"/>
              <a:buChar char="Ø"/>
            </a:pPr>
            <a:r>
              <a:rPr lang="en-US" altLang="en-US" sz="2200" kern="1200" dirty="0">
                <a:solidFill>
                  <a:prstClr val="black"/>
                </a:solidFill>
                <a:latin typeface="Times New Roman" panose="02020603050405020304" pitchFamily="18" charset="0"/>
                <a:ea typeface="+mn-ea"/>
                <a:cs typeface="Times New Roman" panose="02020603050405020304" pitchFamily="18" charset="0"/>
              </a:rPr>
              <a:t>Costs associated with the operations in these facilities</a:t>
            </a:r>
          </a:p>
          <a:p>
            <a:pPr algn="just" defTabSz="457200" fontAlgn="base">
              <a:spcBef>
                <a:spcPct val="0"/>
              </a:spcBef>
              <a:spcAft>
                <a:spcPts val="600"/>
              </a:spcAft>
            </a:pPr>
            <a:r>
              <a:rPr lang="en-US" altLang="en-US" sz="2600" b="1" kern="1200" dirty="0">
                <a:solidFill>
                  <a:srgbClr val="C00000"/>
                </a:solidFill>
                <a:latin typeface="Times New Roman" panose="02020603050405020304" pitchFamily="18" charset="0"/>
                <a:ea typeface="+mn-ea"/>
                <a:cs typeface="Times New Roman" panose="02020603050405020304" pitchFamily="18" charset="0"/>
              </a:rPr>
              <a:t>Transportation</a:t>
            </a:r>
          </a:p>
          <a:p>
            <a:pPr marL="800100" lvl="1" indent="-342900" algn="just" defTabSz="457200" fontAlgn="base">
              <a:spcBef>
                <a:spcPct val="0"/>
              </a:spcBef>
              <a:spcAft>
                <a:spcPts val="600"/>
              </a:spcAft>
              <a:buClrTx/>
              <a:buFont typeface="Wingdings" panose="05000000000000000000" pitchFamily="2" charset="2"/>
              <a:buChar char="Ø"/>
            </a:pPr>
            <a:r>
              <a:rPr lang="en-US" altLang="en-US" sz="2200" kern="1200" dirty="0">
                <a:solidFill>
                  <a:prstClr val="black"/>
                </a:solidFill>
                <a:latin typeface="Times New Roman" panose="02020603050405020304" pitchFamily="18" charset="0"/>
                <a:ea typeface="+mn-ea"/>
                <a:cs typeface="Times New Roman" panose="02020603050405020304" pitchFamily="18" charset="0"/>
              </a:rPr>
              <a:t>Lower cost of “transporting” information goods in digital form</a:t>
            </a:r>
          </a:p>
          <a:p>
            <a:pPr marL="800100" lvl="1" indent="-342900" algn="just" defTabSz="457200" fontAlgn="base">
              <a:spcBef>
                <a:spcPct val="0"/>
              </a:spcBef>
              <a:spcAft>
                <a:spcPts val="600"/>
              </a:spcAft>
              <a:buClrTx/>
              <a:buFont typeface="Wingdings" panose="05000000000000000000" pitchFamily="2" charset="2"/>
              <a:buChar char="Ø"/>
            </a:pPr>
            <a:r>
              <a:rPr lang="en-US" altLang="en-US" sz="2200" kern="1200" dirty="0">
                <a:solidFill>
                  <a:prstClr val="black"/>
                </a:solidFill>
                <a:latin typeface="Times New Roman" panose="02020603050405020304" pitchFamily="18" charset="0"/>
                <a:ea typeface="+mn-ea"/>
                <a:cs typeface="Times New Roman" panose="02020603050405020304" pitchFamily="18" charset="0"/>
              </a:rPr>
              <a:t>For nondigital, aggregating inventories increases outbound transportation </a:t>
            </a:r>
          </a:p>
          <a:p>
            <a:pPr algn="just" defTabSz="457200" fontAlgn="base">
              <a:spcBef>
                <a:spcPct val="0"/>
              </a:spcBef>
              <a:spcAft>
                <a:spcPts val="600"/>
              </a:spcAft>
            </a:pPr>
            <a:r>
              <a:rPr lang="en-US" altLang="en-US" sz="2600" b="1" kern="1200" dirty="0">
                <a:solidFill>
                  <a:srgbClr val="C00000"/>
                </a:solidFill>
                <a:latin typeface="Times New Roman" panose="02020603050405020304" pitchFamily="18" charset="0"/>
                <a:ea typeface="+mn-ea"/>
                <a:cs typeface="Times New Roman" panose="02020603050405020304" pitchFamily="18" charset="0"/>
              </a:rPr>
              <a:t>Information</a:t>
            </a:r>
          </a:p>
          <a:p>
            <a:pPr marL="800100" lvl="1" indent="-342900" algn="just" defTabSz="457200" fontAlgn="base">
              <a:spcBef>
                <a:spcPct val="0"/>
              </a:spcBef>
              <a:spcAft>
                <a:spcPts val="600"/>
              </a:spcAft>
              <a:buClrTx/>
              <a:buFont typeface="Wingdings" panose="05000000000000000000" pitchFamily="2" charset="2"/>
              <a:buChar char="Ø"/>
            </a:pPr>
            <a:r>
              <a:rPr lang="en-US" altLang="en-US" sz="2200" kern="1200" dirty="0">
                <a:solidFill>
                  <a:prstClr val="black"/>
                </a:solidFill>
                <a:latin typeface="Times New Roman" panose="02020603050405020304" pitchFamily="18" charset="0"/>
                <a:ea typeface="+mn-ea"/>
                <a:cs typeface="Times New Roman" panose="02020603050405020304" pitchFamily="18" charset="0"/>
              </a:rPr>
              <a:t>Share demand, planning, and forecasting information throughout its supply chain</a:t>
            </a:r>
          </a:p>
          <a:p>
            <a:pPr marL="800100" lvl="1" indent="-342900" algn="just" defTabSz="457200" fontAlgn="base">
              <a:spcBef>
                <a:spcPct val="0"/>
              </a:spcBef>
              <a:spcAft>
                <a:spcPts val="600"/>
              </a:spcAft>
              <a:buClrTx/>
              <a:buFont typeface="Wingdings" panose="05000000000000000000" pitchFamily="2" charset="2"/>
              <a:buChar char="Ø"/>
            </a:pPr>
            <a:r>
              <a:rPr lang="en-US" altLang="en-US" sz="2200" kern="1200" dirty="0">
                <a:solidFill>
                  <a:prstClr val="black"/>
                </a:solidFill>
                <a:latin typeface="Times New Roman" panose="02020603050405020304" pitchFamily="18" charset="0"/>
                <a:ea typeface="+mn-ea"/>
                <a:cs typeface="Times New Roman" panose="02020603050405020304" pitchFamily="18" charset="0"/>
              </a:rPr>
              <a:t>Additional costs to build and maintain the information infrastructure</a:t>
            </a:r>
            <a:endParaRPr lang="en-US" sz="22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86003" y="332493"/>
            <a:ext cx="4924746"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Impact of Online Sales on Cost</a:t>
            </a:r>
          </a:p>
        </p:txBody>
      </p:sp>
      <p:sp>
        <p:nvSpPr>
          <p:cNvPr id="4" name="Slide Number Placeholder 3"/>
          <p:cNvSpPr>
            <a:spLocks noGrp="1"/>
          </p:cNvSpPr>
          <p:nvPr>
            <p:ph type="sldNum" sz="quarter" idx="12"/>
          </p:nvPr>
        </p:nvSpPr>
        <p:spPr/>
        <p:txBody>
          <a:bodyPr/>
          <a:lstStyle/>
          <a:p>
            <a:fld id="{F7542ADD-394E-41F3-B704-951748884AEE}" type="slidenum">
              <a:rPr lang="en-US" smtClean="0"/>
              <a:t>26</a:t>
            </a:fld>
            <a:endParaRPr lang="en-US"/>
          </a:p>
        </p:txBody>
      </p:sp>
    </p:spTree>
    <p:extLst>
      <p:ext uri="{BB962C8B-B14F-4D97-AF65-F5344CB8AC3E}">
        <p14:creationId xmlns:p14="http://schemas.microsoft.com/office/powerpoint/2010/main" val="4222232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13841"/>
            <a:ext cx="10921999" cy="45531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defTabSz="457200" fontAlgn="base">
              <a:spcBef>
                <a:spcPct val="0"/>
              </a:spcBef>
              <a:spcAft>
                <a:spcPts val="600"/>
              </a:spcAft>
              <a:buClrTx/>
              <a:buSzPct val="100000"/>
              <a:buFont typeface="Wingdings" panose="05000000000000000000" pitchFamily="2" charset="2"/>
              <a:buChar char="q"/>
            </a:pPr>
            <a:r>
              <a:rPr lang="en-US" altLang="en-US" sz="2800" b="1" kern="1200" dirty="0">
                <a:solidFill>
                  <a:srgbClr val="C00000"/>
                </a:solidFill>
                <a:latin typeface="Times New Roman" panose="02020603050405020304" pitchFamily="18" charset="0"/>
                <a:ea typeface="+mn-ea"/>
                <a:cs typeface="Times New Roman" panose="02020603050405020304" pitchFamily="18" charset="0"/>
              </a:rPr>
              <a:t>Impact of online sales on customer service</a:t>
            </a:r>
          </a:p>
          <a:p>
            <a:pPr marL="457200" lvl="0" indent="-457200" defTabSz="457200" fontAlgn="base">
              <a:spcBef>
                <a:spcPct val="0"/>
              </a:spcBef>
              <a:spcAft>
                <a:spcPts val="600"/>
              </a:spcAft>
              <a:buClrTx/>
              <a:buSzPct val="100000"/>
              <a:buFont typeface="Wingdings" panose="05000000000000000000" pitchFamily="2" charset="2"/>
              <a:buChar char="Ø"/>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Delay in fulfilling customer request</a:t>
            </a:r>
          </a:p>
          <a:p>
            <a:pPr lvl="0" defTabSz="457200" fontAlgn="base">
              <a:spcBef>
                <a:spcPct val="0"/>
              </a:spcBef>
              <a:spcAft>
                <a:spcPts val="600"/>
              </a:spcAft>
              <a:buClrTx/>
              <a:buSzPct val="100000"/>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457200" lvl="0" indent="-457200" defTabSz="457200" fontAlgn="base">
              <a:spcBef>
                <a:spcPct val="0"/>
              </a:spcBef>
              <a:spcAft>
                <a:spcPts val="600"/>
              </a:spcAft>
              <a:buClrTx/>
              <a:buSzPct val="100000"/>
              <a:buFont typeface="Wingdings" panose="05000000000000000000" pitchFamily="2" charset="2"/>
              <a:buChar char="q"/>
            </a:pPr>
            <a:r>
              <a:rPr lang="en-US" altLang="en-US" sz="2800" b="1" kern="1200" dirty="0">
                <a:solidFill>
                  <a:srgbClr val="C00000"/>
                </a:solidFill>
                <a:latin typeface="Times New Roman" panose="02020603050405020304" pitchFamily="18" charset="0"/>
                <a:ea typeface="+mn-ea"/>
                <a:cs typeface="Times New Roman" panose="02020603050405020304" pitchFamily="18" charset="0"/>
              </a:rPr>
              <a:t>Impact of online sales on cost</a:t>
            </a:r>
          </a:p>
          <a:p>
            <a:pPr marL="457200" lvl="0" indent="-457200" defTabSz="457200" fontAlgn="base">
              <a:spcBef>
                <a:spcPct val="0"/>
              </a:spcBef>
              <a:spcAft>
                <a:spcPts val="600"/>
              </a:spcAft>
              <a:buClrTx/>
              <a:buSzPct val="100000"/>
              <a:buFont typeface="Wingdings" panose="05000000000000000000" pitchFamily="2" charset="2"/>
              <a:buChar char="Ø"/>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Reduced inventory costs</a:t>
            </a:r>
          </a:p>
          <a:p>
            <a:pPr marL="457200" lvl="0" indent="-457200" defTabSz="457200" fontAlgn="base">
              <a:spcBef>
                <a:spcPct val="0"/>
              </a:spcBef>
              <a:spcAft>
                <a:spcPts val="600"/>
              </a:spcAft>
              <a:buClrTx/>
              <a:buSzPct val="100000"/>
              <a:buFont typeface="Wingdings" panose="05000000000000000000" pitchFamily="2" charset="2"/>
              <a:buChar char="Ø"/>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Lower facility costs</a:t>
            </a:r>
          </a:p>
          <a:p>
            <a:pPr marL="457200" lvl="0" indent="-457200" defTabSz="457200" fontAlgn="base">
              <a:spcBef>
                <a:spcPct val="0"/>
              </a:spcBef>
              <a:spcAft>
                <a:spcPts val="600"/>
              </a:spcAft>
              <a:buClrTx/>
              <a:buSzPct val="100000"/>
              <a:buFont typeface="Wingdings" panose="05000000000000000000" pitchFamily="2" charset="2"/>
              <a:buChar char="Ø"/>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Higher total transportation costs</a:t>
            </a:r>
          </a:p>
          <a:p>
            <a:pPr marL="457200" lvl="0" indent="-457200" defTabSz="457200" fontAlgn="base">
              <a:spcBef>
                <a:spcPct val="0"/>
              </a:spcBef>
              <a:spcAft>
                <a:spcPts val="600"/>
              </a:spcAft>
              <a:buClrTx/>
              <a:buSzPct val="100000"/>
              <a:buFont typeface="Wingdings" panose="05000000000000000000" pitchFamily="2" charset="2"/>
              <a:buChar char="Ø"/>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Incremental increase in information costs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11875" y="326399"/>
            <a:ext cx="823962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Using Online Sales to Sell Computer Hardware: Dell</a:t>
            </a:r>
          </a:p>
        </p:txBody>
      </p:sp>
      <p:sp>
        <p:nvSpPr>
          <p:cNvPr id="4" name="Slide Number Placeholder 3"/>
          <p:cNvSpPr>
            <a:spLocks noGrp="1"/>
          </p:cNvSpPr>
          <p:nvPr>
            <p:ph type="sldNum" sz="quarter" idx="12"/>
          </p:nvPr>
        </p:nvSpPr>
        <p:spPr/>
        <p:txBody>
          <a:bodyPr/>
          <a:lstStyle/>
          <a:p>
            <a:fld id="{F7542ADD-394E-41F3-B704-951748884AEE}" type="slidenum">
              <a:rPr lang="en-US" smtClean="0"/>
              <a:t>27</a:t>
            </a:fld>
            <a:endParaRPr lang="en-US"/>
          </a:p>
        </p:txBody>
      </p:sp>
    </p:spTree>
    <p:extLst>
      <p:ext uri="{BB962C8B-B14F-4D97-AF65-F5344CB8AC3E}">
        <p14:creationId xmlns:p14="http://schemas.microsoft.com/office/powerpoint/2010/main" val="14708430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68686"/>
            <a:ext cx="4128422" cy="510164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040" y="1503681"/>
            <a:ext cx="11277600" cy="45632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lvl="1" algn="just" defTabSz="457200">
              <a:lnSpc>
                <a:spcPct val="90000"/>
              </a:lnSpc>
              <a:spcAft>
                <a:spcPts val="600"/>
              </a:spcAft>
              <a:buClrTx/>
            </a:pPr>
            <a:r>
              <a:rPr lang="en-US" sz="2800" b="1" dirty="0">
                <a:solidFill>
                  <a:srgbClr val="C00000"/>
                </a:solidFill>
                <a:latin typeface="Times New Roman" panose="02020603050405020304" pitchFamily="18" charset="0"/>
                <a:cs typeface="Times New Roman" panose="02020603050405020304" pitchFamily="18" charset="0"/>
              </a:rPr>
              <a:t>A tailored supply chain network to sell computer hardware for Dell includes :</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A hybrid model can be very effective</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More significant as hardware becomes more of a commodity</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a:p>
            <a:pPr marL="742950" lvl="1" indent="-285750" algn="just" defTabSz="457200">
              <a:lnSpc>
                <a:spcPct val="90000"/>
              </a:lnSpc>
              <a:spcAft>
                <a:spcPts val="600"/>
              </a:spcAft>
              <a:buClrTx/>
              <a:buFont typeface="Arial"/>
              <a:buChar char="–"/>
            </a:pPr>
            <a:r>
              <a:rPr lang="en-US" sz="2800" dirty="0">
                <a:solidFill>
                  <a:prstClr val="black"/>
                </a:solidFill>
                <a:latin typeface="Times New Roman" panose="02020603050405020304" pitchFamily="18" charset="0"/>
                <a:cs typeface="Times New Roman" panose="02020603050405020304" pitchFamily="18" charset="0"/>
              </a:rPr>
              <a:t>Take advantage of the strengths of both online sales and traditional retail and distribution channels</a:t>
            </a:r>
          </a:p>
          <a:p>
            <a:pPr marL="742950" lvl="1" indent="-285750" algn="just" defTabSz="457200">
              <a:lnSpc>
                <a:spcPct val="90000"/>
              </a:lnSpc>
              <a:spcAft>
                <a:spcPts val="600"/>
              </a:spcAft>
              <a:buClrTx/>
              <a:buFont typeface="Arial"/>
              <a:buChar char="–"/>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01389" y="356087"/>
            <a:ext cx="823962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Using Online Sales to Sell Computer Hardware: Dell</a:t>
            </a:r>
          </a:p>
        </p:txBody>
      </p:sp>
      <p:sp>
        <p:nvSpPr>
          <p:cNvPr id="4" name="Slide Number Placeholder 3"/>
          <p:cNvSpPr>
            <a:spLocks noGrp="1"/>
          </p:cNvSpPr>
          <p:nvPr>
            <p:ph type="sldNum" sz="quarter" idx="12"/>
          </p:nvPr>
        </p:nvSpPr>
        <p:spPr/>
        <p:txBody>
          <a:bodyPr/>
          <a:lstStyle/>
          <a:p>
            <a:fld id="{F7542ADD-394E-41F3-B704-951748884AEE}" type="slidenum">
              <a:rPr lang="en-US" smtClean="0"/>
              <a:t>28</a:t>
            </a:fld>
            <a:endParaRPr lang="en-US"/>
          </a:p>
        </p:txBody>
      </p:sp>
    </p:spTree>
    <p:extLst>
      <p:ext uri="{BB962C8B-B14F-4D97-AF65-F5344CB8AC3E}">
        <p14:creationId xmlns:p14="http://schemas.microsoft.com/office/powerpoint/2010/main" val="12909702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16540"/>
            <a:ext cx="4128422" cy="515378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318018"/>
            <a:ext cx="10842171" cy="48905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6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sym typeface="Arial"/>
              </a:rPr>
              <a:t>Impact of online sales on customer service</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Internet has not shortened supply chains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Increased selection, convenience</a:t>
            </a: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6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sym typeface="Arial"/>
              </a:rPr>
              <a:t>Impact of online sales on cost</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Reduced inventory costs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Lower facility costs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Higher total transportation costs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Increase in information costs</a:t>
            </a: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6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sym typeface="Arial"/>
              </a:rPr>
              <a:t>A supply chain network for books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Traditional bookstores pressured from both ends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Amazon more efficient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93647" y="288699"/>
            <a:ext cx="6589689"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Using Online Sales to Sell Books: Amazon</a:t>
            </a:r>
          </a:p>
        </p:txBody>
      </p:sp>
      <p:sp>
        <p:nvSpPr>
          <p:cNvPr id="4" name="Slide Number Placeholder 3"/>
          <p:cNvSpPr>
            <a:spLocks noGrp="1"/>
          </p:cNvSpPr>
          <p:nvPr>
            <p:ph type="sldNum" sz="quarter" idx="12"/>
          </p:nvPr>
        </p:nvSpPr>
        <p:spPr/>
        <p:txBody>
          <a:bodyPr/>
          <a:lstStyle/>
          <a:p>
            <a:fld id="{F7542ADD-394E-41F3-B704-951748884AEE}" type="slidenum">
              <a:rPr lang="en-US" smtClean="0"/>
              <a:t>29</a:t>
            </a:fld>
            <a:endParaRPr lang="en-US"/>
          </a:p>
        </p:txBody>
      </p:sp>
    </p:spTree>
    <p:extLst>
      <p:ext uri="{BB962C8B-B14F-4D97-AF65-F5344CB8AC3E}">
        <p14:creationId xmlns:p14="http://schemas.microsoft.com/office/powerpoint/2010/main" val="190767268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74915" y="1402080"/>
            <a:ext cx="10328366" cy="4806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7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sym typeface="Arial"/>
              </a:rPr>
              <a:t>Impact of online sales on customer service</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Sell convenience and the time savings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Offers less variety</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Creating a personalized shopping experience and customized advertising and promotions</a:t>
            </a: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7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sym typeface="Arial"/>
              </a:rPr>
              <a:t>Impact of online sales on cost</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Reduced inventory costs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Higher facility costs due to picking operation</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Significantly higher total transportation costs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Increase in information costs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82025" y="356087"/>
            <a:ext cx="6938053"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Using the Internet to Sell Groceries: Peapod</a:t>
            </a:r>
          </a:p>
        </p:txBody>
      </p:sp>
      <p:sp>
        <p:nvSpPr>
          <p:cNvPr id="4" name="Slide Number Placeholder 3"/>
          <p:cNvSpPr>
            <a:spLocks noGrp="1"/>
          </p:cNvSpPr>
          <p:nvPr>
            <p:ph type="sldNum" sz="quarter" idx="12"/>
          </p:nvPr>
        </p:nvSpPr>
        <p:spPr/>
        <p:txBody>
          <a:bodyPr/>
          <a:lstStyle/>
          <a:p>
            <a:fld id="{F7542ADD-394E-41F3-B704-951748884AEE}" type="slidenum">
              <a:rPr lang="en-US" smtClean="0"/>
              <a:t>30</a:t>
            </a:fld>
            <a:endParaRPr lang="en-US"/>
          </a:p>
        </p:txBody>
      </p:sp>
    </p:spTree>
    <p:extLst>
      <p:ext uri="{BB962C8B-B14F-4D97-AF65-F5344CB8AC3E}">
        <p14:creationId xmlns:p14="http://schemas.microsoft.com/office/powerpoint/2010/main" val="340093695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0840719"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fontAlgn="base">
              <a:spcBef>
                <a:spcPct val="0"/>
              </a:spcBef>
              <a:spcAft>
                <a:spcPts val="600"/>
              </a:spcAft>
              <a:buClrTx/>
              <a:buSzPct val="150000"/>
              <a:buFont typeface="Arial" panose="020B0604020202020204" pitchFamily="34" charset="0"/>
              <a:buChar char="•"/>
            </a:pPr>
            <a:endParaRPr lang="en-US" altLang="en-US" sz="2800" b="1" kern="1200" dirty="0">
              <a:solidFill>
                <a:prstClr val="black"/>
              </a:solidFill>
              <a:latin typeface="Times New Roman" panose="02020603050405020304" pitchFamily="18" charset="0"/>
              <a:ea typeface="+mn-ea"/>
              <a:cs typeface="Times New Roman" panose="02020603050405020304" pitchFamily="18" charset="0"/>
            </a:endParaRPr>
          </a:p>
          <a:p>
            <a:pPr marL="342900" lvl="0" indent="-342900" algn="just" defTabSz="457200" fontAlgn="base">
              <a:spcBef>
                <a:spcPct val="0"/>
              </a:spcBef>
              <a:spcAft>
                <a:spcPts val="600"/>
              </a:spcAft>
              <a:buClrTx/>
              <a:buSzPct val="150000"/>
              <a:buFont typeface="Arial" panose="020B0604020202020204" pitchFamily="34" charset="0"/>
              <a:buChar char="•"/>
            </a:pPr>
            <a:r>
              <a:rPr lang="en-US" altLang="en-US" sz="2800" b="1" kern="1200" dirty="0">
                <a:solidFill>
                  <a:srgbClr val="C00000"/>
                </a:solidFill>
                <a:latin typeface="Times New Roman" panose="02020603050405020304" pitchFamily="18" charset="0"/>
                <a:ea typeface="+mn-ea"/>
                <a:cs typeface="Times New Roman" panose="02020603050405020304" pitchFamily="18" charset="0"/>
              </a:rPr>
              <a:t>Value of online sales to a traditional grocery chain</a:t>
            </a:r>
            <a:endParaRPr lang="ar-EG" altLang="en-US" sz="2800" b="1" kern="1200" dirty="0">
              <a:solidFill>
                <a:srgbClr val="C00000"/>
              </a:solidFill>
              <a:latin typeface="Times New Roman" panose="02020603050405020304" pitchFamily="18" charset="0"/>
              <a:ea typeface="+mn-ea"/>
              <a:cs typeface="Times New Roman" panose="02020603050405020304" pitchFamily="18" charset="0"/>
            </a:endParaRPr>
          </a:p>
          <a:p>
            <a:pPr lvl="0" algn="just" defTabSz="457200" fontAlgn="base">
              <a:spcBef>
                <a:spcPct val="0"/>
              </a:spcBef>
              <a:spcAft>
                <a:spcPts val="600"/>
              </a:spcAft>
              <a:buClrTx/>
              <a:buSzPct val="150000"/>
            </a:pPr>
            <a:endParaRPr lang="en-US" altLang="en-US" sz="2800" b="1"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algn="just" defTabSz="457200" fontAlgn="base">
              <a:spcBef>
                <a:spcPct val="0"/>
              </a:spcBef>
              <a:spcAft>
                <a:spcPts val="600"/>
              </a:spcAft>
              <a:buClrTx/>
              <a:buFont typeface="Arial" panose="020B0604020202020204" pitchFamily="34" charset="0"/>
              <a:buChar char="–"/>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Complement the strengths of their existing network</a:t>
            </a:r>
          </a:p>
          <a:p>
            <a:pPr marL="457200" lvl="1" algn="just" defTabSz="457200" fontAlgn="base">
              <a:spcBef>
                <a:spcPct val="0"/>
              </a:spcBef>
              <a:spcAft>
                <a:spcPts val="600"/>
              </a:spcAft>
              <a:buClrTx/>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algn="just" defTabSz="457200" fontAlgn="base">
              <a:spcBef>
                <a:spcPct val="0"/>
              </a:spcBef>
              <a:spcAft>
                <a:spcPts val="600"/>
              </a:spcAft>
              <a:buClrTx/>
              <a:buFont typeface="Arial" panose="020B0604020202020204" pitchFamily="34" charset="0"/>
              <a:buChar char="–"/>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Offer an entire array of services at differing prices based on the amount of work the customer does</a:t>
            </a:r>
          </a:p>
          <a:p>
            <a:pPr marL="457200" lvl="1" algn="just" defTabSz="457200" fontAlgn="base">
              <a:spcBef>
                <a:spcPct val="0"/>
              </a:spcBef>
              <a:spcAft>
                <a:spcPts val="600"/>
              </a:spcAft>
              <a:buClrTx/>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algn="just" defTabSz="457200" fontAlgn="base">
              <a:spcBef>
                <a:spcPct val="0"/>
              </a:spcBef>
              <a:spcAft>
                <a:spcPts val="600"/>
              </a:spcAft>
              <a:buClrTx/>
              <a:buFont typeface="Arial" panose="020B0604020202020204" pitchFamily="34" charset="0"/>
              <a:buChar char="–"/>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742950" lvl="1" indent="-285750" algn="just" defTabSz="457200" fontAlgn="base">
              <a:spcBef>
                <a:spcPct val="0"/>
              </a:spcBef>
              <a:spcAft>
                <a:spcPts val="600"/>
              </a:spcAft>
              <a:buClrTx/>
              <a:buFont typeface="Arial" panose="020B0604020202020204" pitchFamily="34" charset="0"/>
              <a:buChar char="–"/>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41172" y="335855"/>
            <a:ext cx="6938053"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Using the Internet to Sell Groceries: Peapod</a:t>
            </a:r>
          </a:p>
        </p:txBody>
      </p:sp>
      <p:sp>
        <p:nvSpPr>
          <p:cNvPr id="4" name="Slide Number Placeholder 3"/>
          <p:cNvSpPr>
            <a:spLocks noGrp="1"/>
          </p:cNvSpPr>
          <p:nvPr>
            <p:ph type="sldNum" sz="quarter" idx="12"/>
          </p:nvPr>
        </p:nvSpPr>
        <p:spPr/>
        <p:txBody>
          <a:bodyPr/>
          <a:lstStyle/>
          <a:p>
            <a:fld id="{F7542ADD-394E-41F3-B704-951748884AEE}" type="slidenum">
              <a:rPr lang="en-US" smtClean="0"/>
              <a:t>31</a:t>
            </a:fld>
            <a:endParaRPr lang="en-US"/>
          </a:p>
        </p:txBody>
      </p:sp>
    </p:spTree>
    <p:extLst>
      <p:ext uri="{BB962C8B-B14F-4D97-AF65-F5344CB8AC3E}">
        <p14:creationId xmlns:p14="http://schemas.microsoft.com/office/powerpoint/2010/main" val="411015778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46480"/>
            <a:ext cx="4128422" cy="522384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12240"/>
            <a:ext cx="10744200" cy="48516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fontAlgn="base">
              <a:spcBef>
                <a:spcPct val="0"/>
              </a:spcBef>
              <a:spcAft>
                <a:spcPts val="600"/>
              </a:spcAft>
              <a:buClrTx/>
              <a:buSzPct val="150000"/>
              <a:buFont typeface="Arial" panose="020B0604020202020204" pitchFamily="34" charset="0"/>
              <a:buChar char="•"/>
            </a:pPr>
            <a:r>
              <a:rPr lang="en-US" altLang="en-US" sz="2700" b="1" kern="1200" dirty="0">
                <a:solidFill>
                  <a:srgbClr val="C00000"/>
                </a:solidFill>
                <a:latin typeface="Times New Roman" panose="02020603050405020304" pitchFamily="18" charset="0"/>
                <a:ea typeface="+mn-ea"/>
                <a:cs typeface="Times New Roman" panose="02020603050405020304" pitchFamily="18" charset="0"/>
              </a:rPr>
              <a:t>Impact of online sales on customer service</a:t>
            </a:r>
          </a:p>
          <a:p>
            <a:pPr marL="742950" lvl="1" indent="-285750" algn="just" defTabSz="457200" fontAlgn="base">
              <a:spcBef>
                <a:spcPct val="0"/>
              </a:spcBef>
              <a:spcAft>
                <a:spcPts val="600"/>
              </a:spcAft>
              <a:buClrTx/>
              <a:buFont typeface="Arial" panose="020B0604020202020204" pitchFamily="34" charset="0"/>
              <a:buChar char="–"/>
            </a:pPr>
            <a:r>
              <a:rPr lang="en-US" altLang="en-US" sz="2700" kern="1200" dirty="0">
                <a:solidFill>
                  <a:prstClr val="black"/>
                </a:solidFill>
                <a:latin typeface="Times New Roman" panose="02020603050405020304" pitchFamily="18" charset="0"/>
                <a:ea typeface="+mn-ea"/>
                <a:cs typeface="Times New Roman" panose="02020603050405020304" pitchFamily="18" charset="0"/>
              </a:rPr>
              <a:t>Staggering selection and an excellent recommendation engine</a:t>
            </a:r>
          </a:p>
          <a:p>
            <a:pPr marL="742950" lvl="1" indent="-285750" algn="just" defTabSz="457200" fontAlgn="base">
              <a:spcBef>
                <a:spcPct val="0"/>
              </a:spcBef>
              <a:spcAft>
                <a:spcPts val="600"/>
              </a:spcAft>
              <a:buClrTx/>
              <a:buFont typeface="Arial" panose="020B0604020202020204" pitchFamily="34" charset="0"/>
              <a:buChar char="–"/>
            </a:pPr>
            <a:r>
              <a:rPr lang="en-US" altLang="en-US" sz="2700" kern="1200" dirty="0">
                <a:solidFill>
                  <a:prstClr val="black"/>
                </a:solidFill>
                <a:latin typeface="Times New Roman" panose="02020603050405020304" pitchFamily="18" charset="0"/>
                <a:ea typeface="+mn-ea"/>
                <a:cs typeface="Times New Roman" panose="02020603050405020304" pitchFamily="18" charset="0"/>
              </a:rPr>
              <a:t>Video streaming through a variety of devices</a:t>
            </a:r>
          </a:p>
          <a:p>
            <a:pPr marL="742950" lvl="1" indent="-285750" algn="just" defTabSz="457200" fontAlgn="base">
              <a:spcBef>
                <a:spcPct val="0"/>
              </a:spcBef>
              <a:spcAft>
                <a:spcPts val="600"/>
              </a:spcAft>
              <a:buClrTx/>
              <a:buFont typeface="Arial" panose="020B0604020202020204" pitchFamily="34" charset="0"/>
              <a:buChar char="–"/>
            </a:pPr>
            <a:r>
              <a:rPr lang="en-US" altLang="en-US" sz="2700" kern="1200" dirty="0">
                <a:solidFill>
                  <a:prstClr val="black"/>
                </a:solidFill>
                <a:latin typeface="Times New Roman" panose="02020603050405020304" pitchFamily="18" charset="0"/>
                <a:ea typeface="+mn-ea"/>
                <a:cs typeface="Times New Roman" panose="02020603050405020304" pitchFamily="18" charset="0"/>
              </a:rPr>
              <a:t>Customers received their DVDs within 24 hours of being shipped</a:t>
            </a:r>
          </a:p>
          <a:p>
            <a:pPr marL="342900" lvl="0" indent="-342900" algn="just" defTabSz="457200" fontAlgn="base">
              <a:spcBef>
                <a:spcPct val="0"/>
              </a:spcBef>
              <a:spcAft>
                <a:spcPts val="600"/>
              </a:spcAft>
              <a:buClrTx/>
              <a:buSzPct val="150000"/>
              <a:buFont typeface="Arial" panose="020B0604020202020204" pitchFamily="34" charset="0"/>
              <a:buChar char="•"/>
            </a:pPr>
            <a:r>
              <a:rPr lang="en-US" altLang="en-US" sz="2700" b="1" kern="1200" dirty="0">
                <a:solidFill>
                  <a:srgbClr val="C00000"/>
                </a:solidFill>
                <a:latin typeface="Times New Roman" panose="02020603050405020304" pitchFamily="18" charset="0"/>
                <a:ea typeface="+mn-ea"/>
                <a:cs typeface="Times New Roman" panose="02020603050405020304" pitchFamily="18" charset="0"/>
              </a:rPr>
              <a:t>Impact of online sales on cost</a:t>
            </a:r>
          </a:p>
          <a:p>
            <a:pPr marL="742950" lvl="1" indent="-285750" algn="just" defTabSz="457200" fontAlgn="base">
              <a:spcBef>
                <a:spcPct val="0"/>
              </a:spcBef>
              <a:spcAft>
                <a:spcPts val="600"/>
              </a:spcAft>
              <a:buClrTx/>
              <a:buFont typeface="Arial" panose="020B0604020202020204" pitchFamily="34" charset="0"/>
              <a:buChar char="–"/>
            </a:pPr>
            <a:r>
              <a:rPr lang="en-US" altLang="en-US" sz="2700" kern="1200" dirty="0">
                <a:solidFill>
                  <a:prstClr val="black"/>
                </a:solidFill>
                <a:latin typeface="Times New Roman" panose="02020603050405020304" pitchFamily="18" charset="0"/>
                <a:ea typeface="+mn-ea"/>
                <a:cs typeface="Times New Roman" panose="02020603050405020304" pitchFamily="18" charset="0"/>
              </a:rPr>
              <a:t>Reduced inventory costs</a:t>
            </a:r>
          </a:p>
          <a:p>
            <a:pPr marL="742950" lvl="1" indent="-285750" algn="just" defTabSz="457200" fontAlgn="base">
              <a:spcBef>
                <a:spcPct val="0"/>
              </a:spcBef>
              <a:spcAft>
                <a:spcPts val="600"/>
              </a:spcAft>
              <a:buClrTx/>
              <a:buFont typeface="Arial" panose="020B0604020202020204" pitchFamily="34" charset="0"/>
              <a:buChar char="–"/>
            </a:pPr>
            <a:r>
              <a:rPr lang="en-US" altLang="en-US" sz="2700" kern="1200" dirty="0">
                <a:solidFill>
                  <a:prstClr val="black"/>
                </a:solidFill>
                <a:latin typeface="Times New Roman" panose="02020603050405020304" pitchFamily="18" charset="0"/>
                <a:ea typeface="+mn-ea"/>
                <a:cs typeface="Times New Roman" panose="02020603050405020304" pitchFamily="18" charset="0"/>
              </a:rPr>
              <a:t>Lower facility costs</a:t>
            </a:r>
          </a:p>
          <a:p>
            <a:pPr marL="742950" lvl="1" indent="-285750" algn="just" defTabSz="457200" fontAlgn="base">
              <a:spcBef>
                <a:spcPct val="0"/>
              </a:spcBef>
              <a:spcAft>
                <a:spcPts val="600"/>
              </a:spcAft>
              <a:buClrTx/>
              <a:buFont typeface="Arial" panose="020B0604020202020204" pitchFamily="34" charset="0"/>
              <a:buChar char="–"/>
            </a:pPr>
            <a:r>
              <a:rPr lang="en-US" altLang="en-US" sz="2700" kern="1200" dirty="0">
                <a:solidFill>
                  <a:prstClr val="black"/>
                </a:solidFill>
                <a:latin typeface="Times New Roman" panose="02020603050405020304" pitchFamily="18" charset="0"/>
                <a:ea typeface="+mn-ea"/>
                <a:cs typeface="Times New Roman" panose="02020603050405020304" pitchFamily="18" charset="0"/>
              </a:rPr>
              <a:t>Considerably higher total transportation costs, increased streaming will reduce transportation costs</a:t>
            </a:r>
          </a:p>
          <a:p>
            <a:pPr marL="742950" lvl="1" indent="-285750" algn="just" defTabSz="457200" fontAlgn="base">
              <a:spcBef>
                <a:spcPct val="0"/>
              </a:spcBef>
              <a:spcAft>
                <a:spcPts val="600"/>
              </a:spcAft>
              <a:buClrTx/>
              <a:buFont typeface="Arial" panose="020B0604020202020204" pitchFamily="34" charset="0"/>
              <a:buChar char="–"/>
            </a:pPr>
            <a:r>
              <a:rPr lang="en-US" altLang="en-US" sz="2700" kern="1200" dirty="0">
                <a:solidFill>
                  <a:prstClr val="black"/>
                </a:solidFill>
                <a:latin typeface="Times New Roman" panose="02020603050405020304" pitchFamily="18" charset="0"/>
                <a:ea typeface="+mn-ea"/>
                <a:cs typeface="Times New Roman" panose="02020603050405020304" pitchFamily="18" charset="0"/>
              </a:rPr>
              <a:t>Increase in information costs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45791" y="357768"/>
            <a:ext cx="662873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Using the Internet to Rent Movies: Netflix</a:t>
            </a:r>
          </a:p>
        </p:txBody>
      </p:sp>
      <p:sp>
        <p:nvSpPr>
          <p:cNvPr id="4" name="Slide Number Placeholder 3"/>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41874498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94581"/>
            <a:ext cx="10842171" cy="44723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algn="just" defTabSz="457200" fontAlgn="base">
              <a:spcBef>
                <a:spcPct val="0"/>
              </a:spcBef>
              <a:spcAft>
                <a:spcPts val="600"/>
              </a:spcAft>
              <a:buClrTx/>
              <a:buSzPct val="100000"/>
              <a:buFont typeface="Wingdings" panose="05000000000000000000" pitchFamily="2" charset="2"/>
              <a:buChar char="q"/>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514350" lvl="0" indent="-514350" algn="just" defTabSz="457200" fontAlgn="base">
              <a:spcBef>
                <a:spcPct val="0"/>
              </a:spcBef>
              <a:spcAft>
                <a:spcPts val="600"/>
              </a:spcAft>
              <a:buClrTx/>
              <a:buSzPct val="100000"/>
              <a:buFont typeface="Wingdings" panose="05000000000000000000" pitchFamily="2" charset="2"/>
              <a:buChar char="q"/>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The ownership structure of the distribution network can have as big as an impact as the type of distribution network</a:t>
            </a:r>
          </a:p>
          <a:p>
            <a:pPr marL="514350" lvl="0" indent="-514350" algn="just" defTabSz="457200" fontAlgn="base">
              <a:spcBef>
                <a:spcPct val="0"/>
              </a:spcBef>
              <a:spcAft>
                <a:spcPts val="600"/>
              </a:spcAft>
              <a:buClrTx/>
              <a:buSzPct val="100000"/>
              <a:buFont typeface="Wingdings" panose="05000000000000000000" pitchFamily="2" charset="2"/>
              <a:buChar char="q"/>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514350" lvl="0" indent="-514350" algn="just" defTabSz="457200" fontAlgn="base">
              <a:spcBef>
                <a:spcPct val="0"/>
              </a:spcBef>
              <a:spcAft>
                <a:spcPts val="600"/>
              </a:spcAft>
              <a:buClrTx/>
              <a:buSzPct val="100000"/>
              <a:buFont typeface="Wingdings" panose="05000000000000000000" pitchFamily="2" charset="2"/>
              <a:buChar char="q"/>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It is important to have adaptable distribution networks</a:t>
            </a:r>
          </a:p>
          <a:p>
            <a:pPr marL="514350" lvl="0" indent="-514350" algn="just" defTabSz="457200" fontAlgn="base">
              <a:spcBef>
                <a:spcPct val="0"/>
              </a:spcBef>
              <a:spcAft>
                <a:spcPts val="600"/>
              </a:spcAft>
              <a:buClrTx/>
              <a:buSzPct val="100000"/>
              <a:buFont typeface="Wingdings" panose="05000000000000000000" pitchFamily="2" charset="2"/>
              <a:buChar char="q"/>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514350" lvl="0" indent="-514350" algn="just" defTabSz="457200" fontAlgn="base">
              <a:spcBef>
                <a:spcPct val="0"/>
              </a:spcBef>
              <a:spcAft>
                <a:spcPts val="600"/>
              </a:spcAft>
              <a:buClrTx/>
              <a:buSzPct val="100000"/>
              <a:buFont typeface="Wingdings" panose="05000000000000000000" pitchFamily="2" charset="2"/>
              <a:buChar char="q"/>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Product price, commoditization, and criticality affect the type of distribution system preferred by customers</a:t>
            </a:r>
          </a:p>
          <a:p>
            <a:pPr marL="514350" lvl="0" indent="-514350" algn="just" defTabSz="457200" fontAlgn="base">
              <a:spcBef>
                <a:spcPct val="0"/>
              </a:spcBef>
              <a:spcAft>
                <a:spcPts val="600"/>
              </a:spcAft>
              <a:buClrTx/>
              <a:buSzPct val="100000"/>
              <a:buFont typeface="Arial" panose="020B0604020202020204" pitchFamily="34" charset="0"/>
              <a:buAutoNum type="arabicPeriod"/>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514350" lvl="0" indent="-514350" algn="just" defTabSz="457200" fontAlgn="base">
              <a:spcBef>
                <a:spcPct val="0"/>
              </a:spcBef>
              <a:spcAft>
                <a:spcPts val="600"/>
              </a:spcAft>
              <a:buClrTx/>
              <a:buSzPct val="100000"/>
              <a:buFont typeface="Arial" panose="020B0604020202020204" pitchFamily="34" charset="0"/>
              <a:buAutoNum type="arabicPeriod"/>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83622" y="356087"/>
            <a:ext cx="5424755"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Distribution Networks in Practice</a:t>
            </a:r>
          </a:p>
        </p:txBody>
      </p:sp>
      <p:sp>
        <p:nvSpPr>
          <p:cNvPr id="4" name="Slide Number Placeholder 3"/>
          <p:cNvSpPr>
            <a:spLocks noGrp="1"/>
          </p:cNvSpPr>
          <p:nvPr>
            <p:ph type="sldNum" sz="quarter" idx="12"/>
          </p:nvPr>
        </p:nvSpPr>
        <p:spPr/>
        <p:txBody>
          <a:bodyPr/>
          <a:lstStyle/>
          <a:p>
            <a:fld id="{F7542ADD-394E-41F3-B704-951748884AEE}" type="slidenum">
              <a:rPr lang="en-US" smtClean="0"/>
              <a:t>33</a:t>
            </a:fld>
            <a:endParaRPr lang="en-US"/>
          </a:p>
        </p:txBody>
      </p:sp>
    </p:spTree>
    <p:extLst>
      <p:ext uri="{BB962C8B-B14F-4D97-AF65-F5344CB8AC3E}">
        <p14:creationId xmlns:p14="http://schemas.microsoft.com/office/powerpoint/2010/main" val="114740406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0842171"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defTabSz="457200" fontAlgn="base">
              <a:spcBef>
                <a:spcPct val="0"/>
              </a:spcBef>
              <a:spcAft>
                <a:spcPts val="600"/>
              </a:spcAft>
              <a:buClrTx/>
              <a:buSzPct val="100000"/>
              <a:buFont typeface="Wingdings" panose="05000000000000000000" pitchFamily="2" charset="2"/>
              <a:buChar char="q"/>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457200" lvl="0" indent="-457200" defTabSz="457200" fontAlgn="base">
              <a:spcBef>
                <a:spcPct val="0"/>
              </a:spcBef>
              <a:spcAft>
                <a:spcPts val="600"/>
              </a:spcAft>
              <a:buClrTx/>
              <a:buSzPct val="100000"/>
              <a:buFont typeface="Wingdings" panose="05000000000000000000" pitchFamily="2" charset="2"/>
              <a:buChar char="q"/>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Integrate the Internet with the existing physical network</a:t>
            </a:r>
          </a:p>
          <a:p>
            <a:pPr lvl="0" defTabSz="457200" fontAlgn="base">
              <a:spcBef>
                <a:spcPct val="0"/>
              </a:spcBef>
              <a:spcAft>
                <a:spcPts val="600"/>
              </a:spcAft>
              <a:buClrTx/>
              <a:buSzPct val="100000"/>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lvl="0" defTabSz="457200" fontAlgn="base">
              <a:spcBef>
                <a:spcPct val="0"/>
              </a:spcBef>
              <a:spcAft>
                <a:spcPts val="600"/>
              </a:spcAft>
              <a:buClrTx/>
              <a:buSzPct val="100000"/>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457200" lvl="0" indent="-457200" defTabSz="457200" fontAlgn="base">
              <a:spcBef>
                <a:spcPct val="0"/>
              </a:spcBef>
              <a:spcAft>
                <a:spcPts val="600"/>
              </a:spcAft>
              <a:buClrTx/>
              <a:buSzPct val="100000"/>
              <a:buFont typeface="Wingdings" panose="05000000000000000000" pitchFamily="2" charset="2"/>
              <a:buChar char="q"/>
            </a:pPr>
            <a:r>
              <a:rPr lang="en-US" altLang="en-US" sz="2800" kern="1200" dirty="0">
                <a:solidFill>
                  <a:prstClr val="black"/>
                </a:solidFill>
                <a:latin typeface="Times New Roman" panose="02020603050405020304" pitchFamily="18" charset="0"/>
                <a:ea typeface="+mn-ea"/>
                <a:cs typeface="Times New Roman" panose="02020603050405020304" pitchFamily="18" charset="0"/>
              </a:rPr>
              <a:t>Consider whether an exclusive distribution strategy is advantageous</a:t>
            </a:r>
          </a:p>
          <a:p>
            <a:pPr lvl="0" defTabSz="457200" fontAlgn="base">
              <a:spcBef>
                <a:spcPct val="0"/>
              </a:spcBef>
              <a:spcAft>
                <a:spcPts val="600"/>
              </a:spcAft>
              <a:buClrTx/>
              <a:buSzPct val="100000"/>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457200" lvl="0" indent="-457200" defTabSz="457200" fontAlgn="base">
              <a:spcBef>
                <a:spcPct val="0"/>
              </a:spcBef>
              <a:spcAft>
                <a:spcPts val="600"/>
              </a:spcAft>
              <a:buClrTx/>
              <a:buSzPct val="100000"/>
              <a:buFont typeface="Wingdings" panose="05000000000000000000" pitchFamily="2" charset="2"/>
              <a:buChar char="q"/>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a:p>
            <a:pPr marL="457200" lvl="0" indent="-457200" defTabSz="457200" fontAlgn="base">
              <a:spcBef>
                <a:spcPct val="0"/>
              </a:spcBef>
              <a:spcAft>
                <a:spcPts val="600"/>
              </a:spcAft>
              <a:buClrTx/>
              <a:buSzPct val="100000"/>
              <a:buFont typeface="Wingdings" panose="05000000000000000000" pitchFamily="2" charset="2"/>
              <a:buChar char="q"/>
            </a:pPr>
            <a:endParaRPr lang="en-US" altLang="en-US" sz="2800" kern="1200" dirty="0">
              <a:solidFill>
                <a:prstClr val="black"/>
              </a:solidFill>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50303" y="356087"/>
            <a:ext cx="5360763"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Distribution Networks in Practice</a:t>
            </a:r>
          </a:p>
        </p:txBody>
      </p:sp>
      <p:sp>
        <p:nvSpPr>
          <p:cNvPr id="4" name="Slide Number Placeholder 3"/>
          <p:cNvSpPr>
            <a:spLocks noGrp="1"/>
          </p:cNvSpPr>
          <p:nvPr>
            <p:ph type="sldNum" sz="quarter" idx="12"/>
          </p:nvPr>
        </p:nvSpPr>
        <p:spPr/>
        <p:txBody>
          <a:bodyPr/>
          <a:lstStyle/>
          <a:p>
            <a:fld id="{F7542ADD-394E-41F3-B704-951748884AEE}" type="slidenum">
              <a:rPr lang="en-US" smtClean="0"/>
              <a:t>34</a:t>
            </a:fld>
            <a:endParaRPr lang="en-US"/>
          </a:p>
        </p:txBody>
      </p:sp>
    </p:spTree>
    <p:extLst>
      <p:ext uri="{BB962C8B-B14F-4D97-AF65-F5344CB8AC3E}">
        <p14:creationId xmlns:p14="http://schemas.microsoft.com/office/powerpoint/2010/main" val="364481794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211331" y="3998075"/>
            <a:ext cx="5573486" cy="315082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216617" y="1134059"/>
            <a:ext cx="5493296" cy="523220"/>
          </a:xfrm>
          <a:prstGeom prst="rect">
            <a:avLst/>
          </a:prstGeom>
          <a:noFill/>
        </p:spPr>
        <p:txBody>
          <a:bodyPr wrap="square" rtlCol="0">
            <a:spAutoFit/>
          </a:bodyPr>
          <a:lstStyle/>
          <a:p>
            <a:pPr lvl="0" algn="ctr"/>
            <a:r>
              <a:rPr lang="en-US" sz="28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293063" y="2199999"/>
            <a:ext cx="9041177" cy="3693319"/>
          </a:xfrm>
          <a:prstGeom prst="rect">
            <a:avLst/>
          </a:prstGeom>
          <a:noFill/>
        </p:spPr>
        <p:txBody>
          <a:bodyPr wrap="square" rtlCol="0">
            <a:spAutoFit/>
          </a:bodyPr>
          <a:lstStyle/>
          <a:p>
            <a:pPr lvl="0" algn="just"/>
            <a:endParaRPr lang="en-US" sz="2600" b="1" dirty="0">
              <a:latin typeface="Times New Roman"/>
              <a:ea typeface="Times New Roman"/>
              <a:cs typeface="Times New Roman"/>
              <a:sym typeface="Times New Roman"/>
            </a:endParaRPr>
          </a:p>
          <a:p>
            <a:pPr lvl="0" algn="just"/>
            <a:r>
              <a:rPr lang="en-US" sz="2600" b="1" dirty="0">
                <a:latin typeface="Times New Roman"/>
                <a:ea typeface="Times New Roman"/>
                <a:cs typeface="Times New Roman"/>
                <a:sym typeface="Times New Roman"/>
              </a:rPr>
              <a:t>1- Identify the key factors to be considered when designing</a:t>
            </a:r>
          </a:p>
          <a:p>
            <a:pPr lvl="0" algn="just"/>
            <a:r>
              <a:rPr lang="en-US" sz="2600" b="1" dirty="0">
                <a:latin typeface="Times New Roman"/>
                <a:ea typeface="Times New Roman"/>
                <a:cs typeface="Times New Roman"/>
                <a:sym typeface="Times New Roman"/>
              </a:rPr>
              <a:t>    a distribution network.</a:t>
            </a:r>
          </a:p>
          <a:p>
            <a:pPr lvl="0" algn="just"/>
            <a:endParaRPr lang="en-US" sz="2600" b="1" dirty="0">
              <a:latin typeface="Times New Roman"/>
              <a:ea typeface="Times New Roman"/>
              <a:cs typeface="Times New Roman"/>
              <a:sym typeface="Times New Roman"/>
            </a:endParaRPr>
          </a:p>
          <a:p>
            <a:pPr lvl="0" algn="just"/>
            <a:r>
              <a:rPr lang="en-US" sz="2600" b="1" dirty="0">
                <a:latin typeface="Times New Roman"/>
                <a:ea typeface="Times New Roman"/>
                <a:cs typeface="Times New Roman"/>
                <a:sym typeface="Times New Roman"/>
              </a:rPr>
              <a:t>2- Discuss the strengths and weaknesses of various</a:t>
            </a:r>
          </a:p>
          <a:p>
            <a:pPr lvl="0" algn="just"/>
            <a:r>
              <a:rPr lang="en-US" sz="2600" b="1" dirty="0">
                <a:latin typeface="Times New Roman"/>
                <a:ea typeface="Times New Roman"/>
                <a:cs typeface="Times New Roman"/>
                <a:sym typeface="Times New Roman"/>
              </a:rPr>
              <a:t>    distribution options.</a:t>
            </a:r>
          </a:p>
          <a:p>
            <a:pPr lvl="0" algn="just"/>
            <a:endParaRPr lang="en-US" sz="2600" b="1" dirty="0">
              <a:latin typeface="Times New Roman"/>
              <a:ea typeface="Times New Roman"/>
              <a:cs typeface="Times New Roman"/>
              <a:sym typeface="Times New Roman"/>
            </a:endParaRPr>
          </a:p>
          <a:p>
            <a:pPr lvl="0" algn="just"/>
            <a:r>
              <a:rPr lang="en-US" sz="2600" b="1" dirty="0">
                <a:latin typeface="Times New Roman"/>
                <a:ea typeface="Times New Roman"/>
                <a:cs typeface="Times New Roman"/>
                <a:sym typeface="Times New Roman"/>
              </a:rPr>
              <a:t>3- Understand how e-business have affected the design of </a:t>
            </a:r>
          </a:p>
          <a:p>
            <a:pPr lvl="0" algn="just"/>
            <a:r>
              <a:rPr lang="en-US" sz="2600" b="1" dirty="0">
                <a:latin typeface="Times New Roman"/>
                <a:ea typeface="Times New Roman"/>
                <a:cs typeface="Times New Roman"/>
                <a:sym typeface="Times New Roman"/>
              </a:rPr>
              <a:t>    distribution networks in different industries.</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6968983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893833"/>
            <a:ext cx="4128422" cy="545517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26736" y="1311588"/>
            <a:ext cx="10427064"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Chopra, S., &amp; Meindl, P. (2016). Global Edition. Pearson Education Limited</a:t>
            </a:r>
          </a:p>
          <a:p>
            <a:pPr>
              <a:buClr>
                <a:srgbClr val="000000"/>
              </a:buClr>
            </a:pPr>
            <a:r>
              <a:rPr lang="en-US" sz="2800" kern="0" dirty="0">
                <a:solidFill>
                  <a:srgbClr val="00B0F0"/>
                </a:solidFill>
                <a:latin typeface="Times New Roman" panose="02020603050405020304" pitchFamily="18" charset="0"/>
                <a:cs typeface="Times New Roman" panose="02020603050405020304" pitchFamily="18" charset="0"/>
                <a:sym typeface="Times New Roman"/>
              </a:rPr>
              <a:t>     </a:t>
            </a:r>
            <a:r>
              <a:rPr lang="en-US" sz="2800" b="1" kern="0" dirty="0">
                <a:solidFill>
                  <a:srgbClr val="00B0F0"/>
                </a:solidFill>
                <a:latin typeface="Times New Roman" panose="02020603050405020304" pitchFamily="18" charset="0"/>
                <a:cs typeface="Times New Roman" panose="02020603050405020304" pitchFamily="18" charset="0"/>
                <a:sym typeface="Times New Roman"/>
              </a:rPr>
              <a:t>Chapter 4</a:t>
            </a:r>
            <a:r>
              <a:rPr lang="en-US" sz="2800" b="1" kern="0" dirty="0">
                <a:solidFill>
                  <a:srgbClr val="00B0F0"/>
                </a:solidFill>
                <a:latin typeface="Times New Roman" panose="02020603050405020304" pitchFamily="18" charset="0"/>
                <a:ea typeface="Times New Roman"/>
                <a:cs typeface="Times New Roman" panose="02020603050405020304" pitchFamily="18" charset="0"/>
                <a:sym typeface="Times New Roman"/>
              </a:rPr>
              <a:t>.</a:t>
            </a:r>
          </a:p>
          <a:p>
            <a:pPr marL="457200" indent="-457200">
              <a:buClr>
                <a:srgbClr val="000000"/>
              </a:buClr>
              <a:buFont typeface="Wingdings" panose="05000000000000000000" pitchFamily="2" charset="2"/>
              <a:buChar char="Ø"/>
            </a:pPr>
            <a:r>
              <a:rPr lang="en-US" sz="2800" i="0" dirty="0">
                <a:solidFill>
                  <a:srgbClr val="222222"/>
                </a:solidFill>
                <a:effectLst/>
                <a:highlight>
                  <a:srgbClr val="FFFFFF"/>
                </a:highlight>
                <a:latin typeface="Times New Roman" panose="02020603050405020304" pitchFamily="18" charset="0"/>
                <a:cs typeface="Times New Roman" panose="02020603050405020304" pitchFamily="18" charset="0"/>
              </a:rPr>
              <a:t>Lysons, K., &amp; Farrington, B. (2020). </a:t>
            </a:r>
            <a:r>
              <a:rPr lang="en-US" sz="2800" i="1" dirty="0">
                <a:solidFill>
                  <a:srgbClr val="222222"/>
                </a:solidFill>
                <a:effectLst/>
                <a:highlight>
                  <a:srgbClr val="FFFFFF"/>
                </a:highlight>
                <a:latin typeface="Times New Roman" panose="02020603050405020304" pitchFamily="18" charset="0"/>
                <a:cs typeface="Times New Roman" panose="02020603050405020304" pitchFamily="18" charset="0"/>
              </a:rPr>
              <a:t>Procurement and supply chain management</a:t>
            </a:r>
            <a:r>
              <a:rPr lang="en-US" sz="2800" i="0" dirty="0">
                <a:solidFill>
                  <a:srgbClr val="222222"/>
                </a:solidFill>
                <a:effectLst/>
                <a:highlight>
                  <a:srgbClr val="FFFFFF"/>
                </a:highlight>
                <a:latin typeface="Times New Roman" panose="02020603050405020304" pitchFamily="18" charset="0"/>
                <a:cs typeface="Times New Roman" panose="02020603050405020304" pitchFamily="18" charset="0"/>
              </a:rPr>
              <a:t>. Pearson UK.</a:t>
            </a: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marL="457200" indent="-457200">
              <a:buClr>
                <a:srgbClr val="000000"/>
              </a:buClr>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Supply Chain Council</a:t>
            </a:r>
            <a:endParaRPr lang="en-US" sz="2800" dirty="0">
              <a:solidFill>
                <a:schemeClr val="dk1"/>
              </a:solidFill>
              <a:latin typeface="Times New Roman" panose="02020603050405020304" pitchFamily="18" charset="0"/>
              <a:cs typeface="Times New Roman" panose="02020603050405020304" pitchFamily="18" charset="0"/>
              <a:sym typeface="Times New Roman"/>
            </a:endParaRPr>
          </a:p>
          <a:p>
            <a:pPr lvl="0">
              <a:buClr>
                <a:srgbClr val="000000"/>
              </a:buCl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buClr>
                <a:srgbClr val="000000"/>
              </a:buClr>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973252" y="216604"/>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36</a:t>
            </a:fld>
            <a:endParaRPr lang="en-US"/>
          </a:p>
        </p:txBody>
      </p:sp>
    </p:spTree>
    <p:extLst>
      <p:ext uri="{BB962C8B-B14F-4D97-AF65-F5344CB8AC3E}">
        <p14:creationId xmlns:p14="http://schemas.microsoft.com/office/powerpoint/2010/main" val="289652441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66839" y="2570849"/>
            <a:ext cx="3801492" cy="299074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2C22EB9-E1A3-46FF-87A5-00CA8F86BA53}"/>
</file>

<file path=customXml/itemProps2.xml><?xml version="1.0" encoding="utf-8"?>
<ds:datastoreItem xmlns:ds="http://schemas.openxmlformats.org/officeDocument/2006/customXml" ds:itemID="{23916B5D-9E11-4ECC-8369-8443FB804F9D}"/>
</file>

<file path=customXml/itemProps3.xml><?xml version="1.0" encoding="utf-8"?>
<ds:datastoreItem xmlns:ds="http://schemas.openxmlformats.org/officeDocument/2006/customXml" ds:itemID="{712E80D8-B038-45DF-BC87-BA58DE3B0150}"/>
</file>

<file path=docProps/app.xml><?xml version="1.0" encoding="utf-8"?>
<Properties xmlns="http://schemas.openxmlformats.org/officeDocument/2006/extended-properties" xmlns:vt="http://schemas.openxmlformats.org/officeDocument/2006/docPropsVTypes">
  <TotalTime>3792</TotalTime>
  <Words>2132</Words>
  <Application>Microsoft Office PowerPoint</Application>
  <PresentationFormat>Widescreen</PresentationFormat>
  <Paragraphs>376</Paragraphs>
  <Slides>37</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37</vt:i4>
      </vt:variant>
    </vt:vector>
  </HeadingPairs>
  <TitlesOfParts>
    <vt:vector size="43" baseType="lpstr">
      <vt:lpstr>Arial</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112</cp:revision>
  <dcterms:created xsi:type="dcterms:W3CDTF">2023-04-29T09:08:23Z</dcterms:created>
  <dcterms:modified xsi:type="dcterms:W3CDTF">2024-10-21T16:42:48Z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