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56" r:id="rId2"/>
    <p:sldId id="262" r:id="rId3"/>
    <p:sldId id="263" r:id="rId4"/>
    <p:sldId id="264" r:id="rId5"/>
    <p:sldId id="295" r:id="rId6"/>
    <p:sldId id="265" r:id="rId7"/>
    <p:sldId id="266" r:id="rId8"/>
    <p:sldId id="267" r:id="rId9"/>
    <p:sldId id="268" r:id="rId10"/>
    <p:sldId id="269" r:id="rId11"/>
    <p:sldId id="270" r:id="rId12"/>
    <p:sldId id="272" r:id="rId13"/>
    <p:sldId id="273" r:id="rId14"/>
    <p:sldId id="274" r:id="rId15"/>
    <p:sldId id="275" r:id="rId16"/>
    <p:sldId id="276" r:id="rId17"/>
    <p:sldId id="277" r:id="rId18"/>
    <p:sldId id="278" r:id="rId19"/>
    <p:sldId id="279" r:id="rId20"/>
    <p:sldId id="280" r:id="rId21"/>
    <p:sldId id="281" r:id="rId22"/>
    <p:sldId id="282" r:id="rId23"/>
    <p:sldId id="296" r:id="rId24"/>
    <p:sldId id="283" r:id="rId25"/>
    <p:sldId id="284" r:id="rId26"/>
    <p:sldId id="285" r:id="rId27"/>
    <p:sldId id="286" r:id="rId28"/>
    <p:sldId id="287" r:id="rId29"/>
    <p:sldId id="288" r:id="rId30"/>
    <p:sldId id="289" r:id="rId31"/>
    <p:sldId id="290" r:id="rId32"/>
    <p:sldId id="291" r:id="rId33"/>
    <p:sldId id="292" r:id="rId34"/>
    <p:sldId id="293" r:id="rId35"/>
    <p:sldId id="294"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E68F1A"/>
    <a:srgbClr val="F04510"/>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0" d="100"/>
          <a:sy n="70" d="100"/>
        </p:scale>
        <p:origin x="66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F12C651-BABF-476F-9F48-A45C0E09E77A}" type="datetimeFigureOut">
              <a:rPr lang="en-US" smtClean="0"/>
              <a:t>10/6/2022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D927AB-CF7A-4980-9C8A-E27D65EB6560}" type="slidenum">
              <a:rPr lang="en-US" smtClean="0"/>
              <a:t>‹#›</a:t>
            </a:fld>
            <a:endParaRPr lang="en-US"/>
          </a:p>
        </p:txBody>
      </p:sp>
    </p:spTree>
    <p:extLst>
      <p:ext uri="{BB962C8B-B14F-4D97-AF65-F5344CB8AC3E}">
        <p14:creationId xmlns:p14="http://schemas.microsoft.com/office/powerpoint/2010/main" val="2337574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6" name="Rectangle 2"/>
          <p:cNvSpPr>
            <a:spLocks noGrp="1" noRot="1" noChangeAspect="1" noChangeArrowheads="1" noTextEdit="1"/>
          </p:cNvSpPr>
          <p:nvPr>
            <p:ph type="sldImg"/>
          </p:nvPr>
        </p:nvSpPr>
        <p:spPr>
          <a:ln/>
        </p:spPr>
      </p:sp>
      <p:sp>
        <p:nvSpPr>
          <p:cNvPr id="241667"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20825136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10/6/2022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10/6/2022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10/6/2022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10/6/2022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15469" y="-556384"/>
            <a:ext cx="12307468"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086475" y="3125529"/>
            <a:ext cx="6229703" cy="1403609"/>
          </a:xfrm>
          <a:prstGeom prst="rect">
            <a:avLst/>
          </a:prstGeom>
        </p:spPr>
      </p:pic>
      <p:sp>
        <p:nvSpPr>
          <p:cNvPr id="14" name="TextBox 13"/>
          <p:cNvSpPr txBox="1"/>
          <p:nvPr/>
        </p:nvSpPr>
        <p:spPr>
          <a:xfrm>
            <a:off x="730762" y="715791"/>
            <a:ext cx="4681474" cy="1384995"/>
          </a:xfrm>
          <a:prstGeom prst="rect">
            <a:avLst/>
          </a:prstGeom>
          <a:noFill/>
        </p:spPr>
        <p:txBody>
          <a:bodyPr wrap="none" rtlCol="0">
            <a:spAutoFit/>
          </a:bodyPr>
          <a:lstStyle/>
          <a:p>
            <a:r>
              <a:rPr lang="en-US" sz="2800" b="1" dirty="0" smtClean="0">
                <a:solidFill>
                  <a:schemeClr val="bg1"/>
                </a:solidFill>
                <a:cs typeface="Calibri Light" panose="020F0302020204030204" pitchFamily="34" charset="0"/>
              </a:rPr>
              <a:t>Supply chain Management</a:t>
            </a:r>
          </a:p>
          <a:p>
            <a:r>
              <a:rPr lang="en-US" sz="2800" b="1" dirty="0" smtClean="0">
                <a:solidFill>
                  <a:srgbClr val="FFFF00"/>
                </a:solidFill>
                <a:cs typeface="Calibri Light" panose="020F0302020204030204" pitchFamily="34" charset="0"/>
              </a:rPr>
              <a:t>Prepared by Dr. Badur elgasim</a:t>
            </a:r>
          </a:p>
          <a:p>
            <a:r>
              <a:rPr lang="en-US" sz="2800" b="1" dirty="0" smtClean="0">
                <a:solidFill>
                  <a:srgbClr val="FF9518"/>
                </a:solidFill>
                <a:cs typeface="Calibri Light" panose="020F0302020204030204" pitchFamily="34" charset="0"/>
              </a:rPr>
              <a:t>Lecture 1</a:t>
            </a:r>
            <a:endParaRPr lang="en-US" sz="2800" b="1" dirty="0">
              <a:solidFill>
                <a:srgbClr val="FF9518"/>
              </a:solidFill>
              <a:cs typeface="Calibri Light" panose="020F0302020204030204" pitchFamily="34" charset="0"/>
            </a:endParaRPr>
          </a:p>
        </p:txBody>
      </p:sp>
      <p:sp>
        <p:nvSpPr>
          <p:cNvPr id="3" name="Rectangle 2"/>
          <p:cNvSpPr/>
          <p:nvPr/>
        </p:nvSpPr>
        <p:spPr>
          <a:xfrm>
            <a:off x="6601562" y="3319696"/>
            <a:ext cx="5192357" cy="954107"/>
          </a:xfrm>
          <a:prstGeom prst="rect">
            <a:avLst/>
          </a:prstGeom>
        </p:spPr>
        <p:txBody>
          <a:bodyPr wrap="square">
            <a:spAutoFit/>
          </a:bodyPr>
          <a:lstStyle/>
          <a:p>
            <a:r>
              <a:rPr lang="en-US" sz="2800" b="1" dirty="0"/>
              <a:t>PMG 660</a:t>
            </a:r>
          </a:p>
          <a:p>
            <a:r>
              <a:rPr lang="en-US" sz="2800" b="1" dirty="0"/>
              <a:t>Understanding the Supply Chain</a:t>
            </a:r>
          </a:p>
        </p:txBody>
      </p:sp>
    </p:spTree>
    <p:extLst>
      <p:ext uri="{BB962C8B-B14F-4D97-AF65-F5344CB8AC3E}">
        <p14:creationId xmlns:p14="http://schemas.microsoft.com/office/powerpoint/2010/main" val="18704294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9613" y="297657"/>
            <a:ext cx="8869537" cy="1325563"/>
          </a:xfr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b="1" dirty="0"/>
              <a:t>Learning </a:t>
            </a:r>
            <a:r>
              <a:rPr lang="en-US" b="1" dirty="0" smtClean="0"/>
              <a:t>Objectives</a:t>
            </a:r>
            <a:endParaRPr lang="en-US" b="1" dirty="0"/>
          </a:p>
        </p:txBody>
      </p:sp>
      <p:sp>
        <p:nvSpPr>
          <p:cNvPr id="3" name="Content Placeholder 2"/>
          <p:cNvSpPr>
            <a:spLocks noGrp="1"/>
          </p:cNvSpPr>
          <p:nvPr>
            <p:ph idx="1"/>
          </p:nvPr>
        </p:nvSpPr>
        <p:spPr>
          <a:xfrm>
            <a:off x="709613" y="1690688"/>
            <a:ext cx="10515600" cy="4689475"/>
          </a:xfrm>
        </p:spPr>
        <p:txBody>
          <a:bodyPr>
            <a:noAutofit/>
          </a:bodyPr>
          <a:lstStyle/>
          <a:p>
            <a:pPr marL="0" indent="0">
              <a:buNone/>
            </a:pPr>
            <a:r>
              <a:rPr lang="en-US" sz="3200" b="1" dirty="0" smtClean="0"/>
              <a:t>After </a:t>
            </a:r>
            <a:r>
              <a:rPr lang="en-US" sz="3200" b="1" dirty="0"/>
              <a:t>reading this chapter, you will be able to</a:t>
            </a:r>
            <a:r>
              <a:rPr lang="en-US" sz="3200" b="1" dirty="0" smtClean="0"/>
              <a:t>:</a:t>
            </a:r>
          </a:p>
          <a:p>
            <a:pPr marL="0" indent="0">
              <a:buNone/>
            </a:pPr>
            <a:endParaRPr lang="en-US" sz="3200" b="1" dirty="0" smtClean="0"/>
          </a:p>
          <a:p>
            <a:pPr marL="0" indent="0">
              <a:buNone/>
            </a:pPr>
            <a:endParaRPr lang="en-US" sz="3200" b="1" dirty="0"/>
          </a:p>
          <a:p>
            <a:pPr marL="0" indent="0">
              <a:buNone/>
            </a:pPr>
            <a:r>
              <a:rPr lang="en-US" sz="3200" b="1" dirty="0"/>
              <a:t>1. Discuss the goal of a supply chain and explain the impact of supply chain decisions on </a:t>
            </a:r>
            <a:r>
              <a:rPr lang="en-US" sz="3200" b="1" dirty="0" smtClean="0"/>
              <a:t>the success </a:t>
            </a:r>
            <a:r>
              <a:rPr lang="en-US" sz="3200" b="1" dirty="0"/>
              <a:t>of a firm.</a:t>
            </a:r>
          </a:p>
          <a:p>
            <a:pPr marL="0" indent="0">
              <a:buNone/>
            </a:pPr>
            <a:r>
              <a:rPr lang="en-US" sz="3200" b="1" dirty="0"/>
              <a:t>2. Identify the three key supply chain decision phases and explain the significance of each one.</a:t>
            </a:r>
          </a:p>
          <a:p>
            <a:pPr marL="0" indent="0">
              <a:buNone/>
            </a:pPr>
            <a:r>
              <a:rPr lang="en-US" sz="3200" b="1" dirty="0"/>
              <a:t>3. Describe the cycle and push/pull views of a supply chain.</a:t>
            </a:r>
          </a:p>
          <a:p>
            <a:pPr marL="0" indent="0">
              <a:buNone/>
            </a:pPr>
            <a:r>
              <a:rPr lang="en-US" sz="3200" b="1" dirty="0"/>
              <a:t>4. Classify the supply chain macro processes in a firm.</a:t>
            </a:r>
          </a:p>
        </p:txBody>
      </p:sp>
      <p:pic>
        <p:nvPicPr>
          <p:cNvPr id="4" name="Picture 3"/>
          <p:cNvPicPr>
            <a:picLocks noChangeAspect="1"/>
          </p:cNvPicPr>
          <p:nvPr/>
        </p:nvPicPr>
        <p:blipFill>
          <a:blip r:embed="rId2"/>
          <a:stretch>
            <a:fillRect/>
          </a:stretch>
        </p:blipFill>
        <p:spPr>
          <a:xfrm>
            <a:off x="9707737" y="362459"/>
            <a:ext cx="1646063" cy="1328230"/>
          </a:xfrm>
          <a:prstGeom prst="rect">
            <a:avLst/>
          </a:prstGeom>
        </p:spPr>
      </p:pic>
      <p:pic>
        <p:nvPicPr>
          <p:cNvPr id="5" name="Picture 4"/>
          <p:cNvPicPr>
            <a:picLocks noChangeAspect="1"/>
          </p:cNvPicPr>
          <p:nvPr/>
        </p:nvPicPr>
        <p:blipFill>
          <a:blip r:embed="rId3"/>
          <a:stretch>
            <a:fillRect/>
          </a:stretch>
        </p:blipFill>
        <p:spPr>
          <a:xfrm>
            <a:off x="9164811" y="1825623"/>
            <a:ext cx="1749704" cy="1566235"/>
          </a:xfrm>
          <a:prstGeom prst="rect">
            <a:avLst/>
          </a:prstGeom>
        </p:spPr>
      </p:pic>
    </p:spTree>
    <p:extLst>
      <p:ext uri="{BB962C8B-B14F-4D97-AF65-F5344CB8AC3E}">
        <p14:creationId xmlns:p14="http://schemas.microsoft.com/office/powerpoint/2010/main" val="15708909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66" name="Rectangle 2"/>
          <p:cNvSpPr>
            <a:spLocks noGrp="1" noChangeArrowheads="1"/>
          </p:cNvSpPr>
          <p:nvPr>
            <p:ph type="title"/>
          </p:nvPr>
        </p:nvSpPr>
        <p:spPr>
          <a:xfrm>
            <a:off x="381000" y="288925"/>
            <a:ext cx="9911191" cy="1325563"/>
          </a:xfr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altLang="en-US" sz="6000" b="1" dirty="0"/>
              <a:t>What is a Supply Chain?</a:t>
            </a:r>
          </a:p>
        </p:txBody>
      </p:sp>
      <p:sp>
        <p:nvSpPr>
          <p:cNvPr id="6" name="Rectangle 3"/>
          <p:cNvSpPr txBox="1">
            <a:spLocks noChangeArrowheads="1"/>
          </p:cNvSpPr>
          <p:nvPr/>
        </p:nvSpPr>
        <p:spPr>
          <a:xfrm>
            <a:off x="381000" y="1600200"/>
            <a:ext cx="11563350" cy="4724400"/>
          </a:xfrm>
          <a:prstGeom prst="rect">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v"/>
            </a:pPr>
            <a:r>
              <a:rPr lang="en-US" altLang="en-US" sz="3000" b="1" dirty="0" smtClean="0"/>
              <a:t>All stages involved, directly or indirectly, in fulfilling a customer request</a:t>
            </a:r>
          </a:p>
          <a:p>
            <a:pPr>
              <a:buFont typeface="Wingdings" panose="05000000000000000000" pitchFamily="2" charset="2"/>
              <a:buChar char="v"/>
            </a:pPr>
            <a:endParaRPr lang="en-US" altLang="en-US" sz="3000" b="1" dirty="0" smtClean="0"/>
          </a:p>
          <a:p>
            <a:pPr>
              <a:buFont typeface="Wingdings" panose="05000000000000000000" pitchFamily="2" charset="2"/>
              <a:buChar char="v"/>
            </a:pPr>
            <a:r>
              <a:rPr lang="en-US" altLang="en-US" sz="3000" b="1" dirty="0" smtClean="0"/>
              <a:t>Includes manufacturers, suppliers, transporters, warehouses, retailers, and customers</a:t>
            </a:r>
          </a:p>
          <a:p>
            <a:pPr>
              <a:buFont typeface="Wingdings" panose="05000000000000000000" pitchFamily="2" charset="2"/>
              <a:buChar char="v"/>
            </a:pPr>
            <a:endParaRPr lang="en-US" altLang="en-US" sz="3000" b="1" dirty="0" smtClean="0"/>
          </a:p>
          <a:p>
            <a:pPr>
              <a:buFont typeface="Wingdings" panose="05000000000000000000" pitchFamily="2" charset="2"/>
              <a:buChar char="v"/>
            </a:pPr>
            <a:r>
              <a:rPr lang="en-US" altLang="en-US" sz="3000" b="1" dirty="0" smtClean="0"/>
              <a:t>Within each company, the supply chain includes all functions involved in fulfilling a customer request (product development, marketing, operations, distribution, finance, customer service)</a:t>
            </a:r>
          </a:p>
        </p:txBody>
      </p:sp>
      <p:pic>
        <p:nvPicPr>
          <p:cNvPr id="3" name="Picture 2"/>
          <p:cNvPicPr>
            <a:picLocks noChangeAspect="1"/>
          </p:cNvPicPr>
          <p:nvPr/>
        </p:nvPicPr>
        <p:blipFill>
          <a:blip r:embed="rId2"/>
          <a:stretch>
            <a:fillRect/>
          </a:stretch>
        </p:blipFill>
        <p:spPr>
          <a:xfrm>
            <a:off x="10292191" y="205835"/>
            <a:ext cx="1652159" cy="1463167"/>
          </a:xfrm>
          <a:prstGeom prst="rect">
            <a:avLst/>
          </a:prstGeom>
        </p:spPr>
      </p:pic>
    </p:spTree>
    <p:extLst>
      <p:ext uri="{BB962C8B-B14F-4D97-AF65-F5344CB8AC3E}">
        <p14:creationId xmlns:p14="http://schemas.microsoft.com/office/powerpoint/2010/main" val="14238646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341025" cy="1325563"/>
          </a:xfr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6000" b="1" dirty="0"/>
              <a:t>What is a supply chain?</a:t>
            </a:r>
          </a:p>
        </p:txBody>
      </p:sp>
      <p:sp>
        <p:nvSpPr>
          <p:cNvPr id="3" name="Content Placeholder 2"/>
          <p:cNvSpPr>
            <a:spLocks noGrp="1"/>
          </p:cNvSpPr>
          <p:nvPr>
            <p:ph idx="1"/>
          </p:nvPr>
        </p:nvSpPr>
        <p:spPr/>
        <p:txBody>
          <a:bodyPr>
            <a:normAutofit lnSpcReduction="10000"/>
          </a:bodyPr>
          <a:lstStyle/>
          <a:p>
            <a:pPr marL="0" indent="0" algn="just">
              <a:buNone/>
            </a:pPr>
            <a:endParaRPr lang="en-US" sz="3200" b="1" dirty="0" smtClean="0"/>
          </a:p>
          <a:p>
            <a:pPr algn="just">
              <a:buFont typeface="Wingdings" panose="05000000000000000000" pitchFamily="2" charset="2"/>
              <a:buChar char="Ø"/>
            </a:pPr>
            <a:r>
              <a:rPr lang="en-US" sz="3200" b="1" dirty="0" smtClean="0"/>
              <a:t>Consider </a:t>
            </a:r>
            <a:r>
              <a:rPr lang="en-US" sz="3200" b="1" dirty="0"/>
              <a:t>a customer walking into a Wal-Mart store to purchase detergent. </a:t>
            </a:r>
            <a:endParaRPr lang="en-US" sz="3200" b="1" dirty="0" smtClean="0"/>
          </a:p>
          <a:p>
            <a:pPr algn="just">
              <a:buFont typeface="Wingdings" panose="05000000000000000000" pitchFamily="2" charset="2"/>
              <a:buChar char="Ø"/>
            </a:pPr>
            <a:endParaRPr lang="en-US" sz="3200" b="1" dirty="0" smtClean="0"/>
          </a:p>
          <a:p>
            <a:pPr algn="just">
              <a:buFont typeface="Wingdings" panose="05000000000000000000" pitchFamily="2" charset="2"/>
              <a:buChar char="Ø"/>
            </a:pPr>
            <a:r>
              <a:rPr lang="en-US" sz="3200" b="1" dirty="0" smtClean="0"/>
              <a:t>The </a:t>
            </a:r>
            <a:r>
              <a:rPr lang="en-US" sz="3200" b="1" dirty="0"/>
              <a:t>supply chain begins with the customer and his or her need for detergent. </a:t>
            </a:r>
            <a:endParaRPr lang="en-US" sz="3200" b="1" dirty="0" smtClean="0"/>
          </a:p>
          <a:p>
            <a:pPr algn="just">
              <a:buFont typeface="Wingdings" panose="05000000000000000000" pitchFamily="2" charset="2"/>
              <a:buChar char="Ø"/>
            </a:pPr>
            <a:endParaRPr lang="en-US" sz="3200" b="1" dirty="0" smtClean="0"/>
          </a:p>
          <a:p>
            <a:pPr algn="just">
              <a:buFont typeface="Wingdings" panose="05000000000000000000" pitchFamily="2" charset="2"/>
              <a:buChar char="Ø"/>
            </a:pPr>
            <a:r>
              <a:rPr lang="en-US" sz="3200" b="1" dirty="0" smtClean="0"/>
              <a:t>The </a:t>
            </a:r>
            <a:r>
              <a:rPr lang="en-US" sz="3200" b="1" dirty="0"/>
              <a:t>next stage of this supply chain is the Wal-Mart retail store that the customer visits. </a:t>
            </a:r>
          </a:p>
        </p:txBody>
      </p:sp>
      <p:pic>
        <p:nvPicPr>
          <p:cNvPr id="4" name="Picture 3"/>
          <p:cNvPicPr>
            <a:picLocks noChangeAspect="1"/>
          </p:cNvPicPr>
          <p:nvPr/>
        </p:nvPicPr>
        <p:blipFill>
          <a:blip r:embed="rId2"/>
          <a:stretch>
            <a:fillRect/>
          </a:stretch>
        </p:blipFill>
        <p:spPr>
          <a:xfrm>
            <a:off x="10179225" y="365125"/>
            <a:ext cx="1646063" cy="1463167"/>
          </a:xfrm>
          <a:prstGeom prst="rect">
            <a:avLst/>
          </a:prstGeom>
        </p:spPr>
      </p:pic>
    </p:spTree>
    <p:extLst>
      <p:ext uri="{BB962C8B-B14F-4D97-AF65-F5344CB8AC3E}">
        <p14:creationId xmlns:p14="http://schemas.microsoft.com/office/powerpoint/2010/main" val="60531148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0" y="2547461"/>
            <a:ext cx="10425113" cy="3046988"/>
          </a:xfrm>
          <a:prstGeom prst="rect">
            <a:avLst/>
          </a:prstGeom>
        </p:spPr>
        <p:txBody>
          <a:bodyPr wrap="square">
            <a:spAutoFit/>
          </a:bodyPr>
          <a:lstStyle/>
          <a:p>
            <a:pPr marL="457200" indent="-457200" algn="just">
              <a:buFont typeface="Wingdings" panose="05000000000000000000" pitchFamily="2" charset="2"/>
              <a:buChar char="Ø"/>
            </a:pPr>
            <a:r>
              <a:rPr lang="en-US" sz="3200" b="1" dirty="0"/>
              <a:t>Wal-Mart stocks its shelves using inventory that may have been supplied from a finished-goods warehouse or a distributor using trucks supplied by a third party. </a:t>
            </a:r>
            <a:endParaRPr lang="en-US" sz="3200" b="1" dirty="0" smtClean="0"/>
          </a:p>
          <a:p>
            <a:pPr algn="just"/>
            <a:endParaRPr lang="en-US" sz="3200" b="1" dirty="0"/>
          </a:p>
          <a:p>
            <a:pPr marL="457200" indent="-457200" algn="just">
              <a:buFont typeface="Wingdings" panose="05000000000000000000" pitchFamily="2" charset="2"/>
              <a:buChar char="Ø"/>
            </a:pPr>
            <a:r>
              <a:rPr lang="en-US" sz="3200" b="1" dirty="0" smtClean="0"/>
              <a:t>The </a:t>
            </a:r>
            <a:r>
              <a:rPr lang="en-US" sz="3200" b="1" dirty="0"/>
              <a:t>distributor in turn is stocked by the manufacturer (say, Proctor &amp; Gamble [P&amp;G] in this case.</a:t>
            </a:r>
          </a:p>
        </p:txBody>
      </p:sp>
      <p:sp>
        <p:nvSpPr>
          <p:cNvPr id="3" name="Title 1"/>
          <p:cNvSpPr txBox="1">
            <a:spLocks/>
          </p:cNvSpPr>
          <p:nvPr/>
        </p:nvSpPr>
        <p:spPr>
          <a:xfrm>
            <a:off x="838200" y="365125"/>
            <a:ext cx="9341025" cy="1325563"/>
          </a:xfrm>
          <a:prstGeom prst="rect">
            <a:avLst/>
          </a:prstGeo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6000" b="1" smtClean="0"/>
              <a:t>What is a supply chain?</a:t>
            </a:r>
            <a:endParaRPr lang="en-US" sz="6000" b="1" dirty="0"/>
          </a:p>
        </p:txBody>
      </p:sp>
      <p:pic>
        <p:nvPicPr>
          <p:cNvPr id="4" name="Picture 3"/>
          <p:cNvPicPr>
            <a:picLocks noChangeAspect="1"/>
          </p:cNvPicPr>
          <p:nvPr/>
        </p:nvPicPr>
        <p:blipFill>
          <a:blip r:embed="rId2"/>
          <a:stretch>
            <a:fillRect/>
          </a:stretch>
        </p:blipFill>
        <p:spPr>
          <a:xfrm>
            <a:off x="10179225" y="365125"/>
            <a:ext cx="1646063" cy="1463167"/>
          </a:xfrm>
          <a:prstGeom prst="rect">
            <a:avLst/>
          </a:prstGeom>
        </p:spPr>
      </p:pic>
    </p:spTree>
    <p:extLst>
      <p:ext uri="{BB962C8B-B14F-4D97-AF65-F5344CB8AC3E}">
        <p14:creationId xmlns:p14="http://schemas.microsoft.com/office/powerpoint/2010/main" val="34300118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294989"/>
            <a:ext cx="1646063" cy="1463167"/>
          </a:xfrm>
          <a:prstGeom prst="rect">
            <a:avLst/>
          </a:prstGeom>
        </p:spPr>
      </p:pic>
      <p:sp>
        <p:nvSpPr>
          <p:cNvPr id="2" name="Title 1"/>
          <p:cNvSpPr>
            <a:spLocks noGrp="1"/>
          </p:cNvSpPr>
          <p:nvPr>
            <p:ph type="title"/>
          </p:nvPr>
        </p:nvSpPr>
        <p:spPr>
          <a:xfrm>
            <a:off x="278605" y="430465"/>
            <a:ext cx="8991600" cy="1192213"/>
          </a:xfr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6000" b="1" dirty="0"/>
              <a:t>What is a supply chain?</a:t>
            </a:r>
          </a:p>
        </p:txBody>
      </p:sp>
      <p:sp>
        <p:nvSpPr>
          <p:cNvPr id="6" name="Content Placeholder 2"/>
          <p:cNvSpPr txBox="1">
            <a:spLocks/>
          </p:cNvSpPr>
          <p:nvPr/>
        </p:nvSpPr>
        <p:spPr>
          <a:xfrm>
            <a:off x="0" y="1758156"/>
            <a:ext cx="6743700" cy="507126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t> </a:t>
            </a:r>
            <a:r>
              <a:rPr lang="en-US" sz="3600" b="1" dirty="0" smtClean="0"/>
              <a:t>P&amp;G manufacturing plant receives raw material from a variety of suppliers. For example, packaging material may come from Tenneco packaging, while Tenneco receives raw materials to manufacture the packaging from other suppliers. This supply chain is illustrated in Figure 1-1.</a:t>
            </a:r>
          </a:p>
          <a:p>
            <a:pPr marL="0" indent="0" algn="just">
              <a:buFont typeface="Arial" panose="020B0604020202020204" pitchFamily="34" charset="0"/>
              <a:buNone/>
            </a:pPr>
            <a:endParaRPr lang="en-US" b="1" dirty="0"/>
          </a:p>
        </p:txBody>
      </p:sp>
      <p:pic>
        <p:nvPicPr>
          <p:cNvPr id="27" name="Picture 26"/>
          <p:cNvPicPr>
            <a:picLocks noChangeAspect="1"/>
          </p:cNvPicPr>
          <p:nvPr/>
        </p:nvPicPr>
        <p:blipFill>
          <a:blip r:embed="rId3"/>
          <a:stretch>
            <a:fillRect/>
          </a:stretch>
        </p:blipFill>
        <p:spPr>
          <a:xfrm>
            <a:off x="6743700" y="1928813"/>
            <a:ext cx="5448299" cy="4286250"/>
          </a:xfrm>
          <a:prstGeom prst="rect">
            <a:avLst/>
          </a:prstGeom>
        </p:spPr>
      </p:pic>
      <p:sp>
        <p:nvSpPr>
          <p:cNvPr id="3" name="Rectangle 2"/>
          <p:cNvSpPr/>
          <p:nvPr/>
        </p:nvSpPr>
        <p:spPr>
          <a:xfrm>
            <a:off x="6673757" y="6279104"/>
            <a:ext cx="5518242" cy="369332"/>
          </a:xfrm>
          <a:prstGeom prst="rect">
            <a:avLst/>
          </a:prstGeom>
          <a:solidFill>
            <a:schemeClr val="accent2"/>
          </a:solidFill>
        </p:spPr>
        <p:txBody>
          <a:bodyPr wrap="none">
            <a:spAutoFit/>
          </a:bodyPr>
          <a:lstStyle/>
          <a:p>
            <a:pPr>
              <a:buFont typeface="Wingdings" panose="05000000000000000000" pitchFamily="2" charset="2"/>
              <a:buChar char="v"/>
            </a:pPr>
            <a:r>
              <a:rPr lang="en-US" altLang="en-US" b="1" dirty="0"/>
              <a:t>Examples: Fig. 1.1 Detergent supply chain (Wal-Mart),</a:t>
            </a:r>
          </a:p>
        </p:txBody>
      </p:sp>
    </p:spTree>
    <p:extLst>
      <p:ext uri="{BB962C8B-B14F-4D97-AF65-F5344CB8AC3E}">
        <p14:creationId xmlns:p14="http://schemas.microsoft.com/office/powerpoint/2010/main" val="59482180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r>
              <a:rPr lang="en-US" altLang="en-US" dirty="0"/>
              <a:t>1-</a:t>
            </a:r>
            <a:fld id="{B20F5B3F-446D-4525-8BEC-C502550646A4}" type="slidenum">
              <a:rPr lang="en-US" altLang="en-US"/>
              <a:pPr/>
              <a:t>7</a:t>
            </a:fld>
            <a:endParaRPr lang="en-US" altLang="en-US" sz="1400" dirty="0">
              <a:latin typeface="Times New Roman" panose="02020603050405020304" pitchFamily="18" charset="0"/>
            </a:endParaRPr>
          </a:p>
        </p:txBody>
      </p:sp>
      <p:sp>
        <p:nvSpPr>
          <p:cNvPr id="218114" name="Rectangle 2"/>
          <p:cNvSpPr>
            <a:spLocks noGrp="1" noChangeArrowheads="1"/>
          </p:cNvSpPr>
          <p:nvPr>
            <p:ph type="title"/>
          </p:nvPr>
        </p:nvSpPr>
        <p:spPr>
          <a:xfrm>
            <a:off x="838200" y="365125"/>
            <a:ext cx="8869537" cy="1325563"/>
          </a:xfr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fontScale="90000"/>
          </a:bodyPr>
          <a:lstStyle/>
          <a:p>
            <a:r>
              <a:rPr lang="en-US" altLang="en-US" sz="6000" b="1" dirty="0"/>
              <a:t>The Objective of a Supply Chain</a:t>
            </a:r>
          </a:p>
        </p:txBody>
      </p:sp>
      <p:sp>
        <p:nvSpPr>
          <p:cNvPr id="218115" name="Rectangle 3"/>
          <p:cNvSpPr>
            <a:spLocks noGrp="1" noChangeArrowheads="1"/>
          </p:cNvSpPr>
          <p:nvPr>
            <p:ph type="body" idx="1"/>
          </p:nvPr>
        </p:nvSpPr>
        <p:spPr>
          <a:xfrm>
            <a:off x="838200" y="1825624"/>
            <a:ext cx="10515600" cy="4530725"/>
          </a:xfrm>
        </p:spPr>
        <p:txBody>
          <a:bodyPr>
            <a:noAutofit/>
          </a:bodyPr>
          <a:lstStyle/>
          <a:p>
            <a:r>
              <a:rPr lang="en-US" altLang="en-US" sz="3200" b="1" dirty="0"/>
              <a:t>Maximize overall value </a:t>
            </a:r>
            <a:r>
              <a:rPr lang="en-US" altLang="en-US" sz="3200" b="1" dirty="0" smtClean="0"/>
              <a:t>created</a:t>
            </a:r>
          </a:p>
          <a:p>
            <a:pPr marL="0" indent="0">
              <a:buNone/>
            </a:pPr>
            <a:endParaRPr lang="en-US" altLang="en-US" sz="3200" b="1" dirty="0"/>
          </a:p>
          <a:p>
            <a:r>
              <a:rPr lang="en-US" altLang="en-US" sz="3200" b="1" dirty="0">
                <a:solidFill>
                  <a:srgbClr val="FF0000"/>
                </a:solidFill>
              </a:rPr>
              <a:t>Supply chain value</a:t>
            </a:r>
            <a:r>
              <a:rPr lang="en-US" altLang="en-US" sz="3200" b="1" dirty="0"/>
              <a:t>: difference between what the final product is worth to the customer and the effort the supply chain expends in filling the customer’s </a:t>
            </a:r>
            <a:r>
              <a:rPr lang="en-US" altLang="en-US" sz="3200" b="1" dirty="0" smtClean="0"/>
              <a:t>request</a:t>
            </a:r>
          </a:p>
          <a:p>
            <a:endParaRPr lang="en-US" altLang="en-US" sz="3200" b="1" dirty="0"/>
          </a:p>
          <a:p>
            <a:r>
              <a:rPr lang="en-US" altLang="en-US" sz="3200" b="1" dirty="0"/>
              <a:t>Value is correlated to supply chain profitability (difference between revenue generated from the customer and the overall cost across the supply chain)</a:t>
            </a:r>
          </a:p>
          <a:p>
            <a:pPr>
              <a:buFont typeface="Monotype Sorts" pitchFamily="2" charset="2"/>
              <a:buNone/>
            </a:pPr>
            <a:endParaRPr lang="en-US" altLang="en-US" sz="3200" b="1" dirty="0"/>
          </a:p>
        </p:txBody>
      </p:sp>
      <p:pic>
        <p:nvPicPr>
          <p:cNvPr id="5" name="Picture 4"/>
          <p:cNvPicPr>
            <a:picLocks noChangeAspect="1"/>
          </p:cNvPicPr>
          <p:nvPr/>
        </p:nvPicPr>
        <p:blipFill>
          <a:blip r:embed="rId2"/>
          <a:stretch>
            <a:fillRect/>
          </a:stretch>
        </p:blipFill>
        <p:spPr>
          <a:xfrm>
            <a:off x="9707737" y="362458"/>
            <a:ext cx="1646063" cy="1463167"/>
          </a:xfrm>
          <a:prstGeom prst="rect">
            <a:avLst/>
          </a:prstGeom>
        </p:spPr>
      </p:pic>
    </p:spTree>
    <p:extLst>
      <p:ext uri="{BB962C8B-B14F-4D97-AF65-F5344CB8AC3E}">
        <p14:creationId xmlns:p14="http://schemas.microsoft.com/office/powerpoint/2010/main" val="32299461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r>
              <a:rPr lang="en-US" altLang="en-US"/>
              <a:t>1-</a:t>
            </a:r>
            <a:fld id="{612D5C10-59B9-4826-972F-79F78FFA0231}" type="slidenum">
              <a:rPr lang="en-US" altLang="en-US"/>
              <a:pPr/>
              <a:t>8</a:t>
            </a:fld>
            <a:endParaRPr lang="en-US" altLang="en-US" sz="1400">
              <a:latin typeface="Times New Roman" panose="02020603050405020304" pitchFamily="18" charset="0"/>
            </a:endParaRPr>
          </a:p>
        </p:txBody>
      </p:sp>
      <p:sp>
        <p:nvSpPr>
          <p:cNvPr id="219139" name="Rectangle 3"/>
          <p:cNvSpPr>
            <a:spLocks noGrp="1" noChangeArrowheads="1"/>
          </p:cNvSpPr>
          <p:nvPr>
            <p:ph type="body" idx="1"/>
          </p:nvPr>
        </p:nvSpPr>
        <p:spPr>
          <a:xfrm>
            <a:off x="342900" y="1541225"/>
            <a:ext cx="11487150" cy="4883927"/>
          </a:xfrm>
        </p:spPr>
        <p:txBody>
          <a:bodyPr>
            <a:noAutofit/>
          </a:bodyPr>
          <a:lstStyle/>
          <a:p>
            <a:pPr>
              <a:lnSpc>
                <a:spcPct val="90000"/>
              </a:lnSpc>
            </a:pPr>
            <a:r>
              <a:rPr lang="en-US" altLang="en-US" sz="3200" b="1" dirty="0"/>
              <a:t>Example: Dell receives $2000 from a customer for a computer (revenue)</a:t>
            </a:r>
          </a:p>
          <a:p>
            <a:pPr>
              <a:lnSpc>
                <a:spcPct val="90000"/>
              </a:lnSpc>
            </a:pPr>
            <a:r>
              <a:rPr lang="en-US" altLang="en-US" sz="3200" b="1" dirty="0"/>
              <a:t>Supply chain incurs costs (information, storage, transportation, components, assembly, etc.)</a:t>
            </a:r>
          </a:p>
          <a:p>
            <a:pPr>
              <a:lnSpc>
                <a:spcPct val="90000"/>
              </a:lnSpc>
            </a:pPr>
            <a:r>
              <a:rPr lang="en-US" altLang="en-US" sz="3200" b="1" dirty="0"/>
              <a:t>Difference between $2000 and the sum of all of these costs is the supply chain profit</a:t>
            </a:r>
          </a:p>
          <a:p>
            <a:pPr>
              <a:lnSpc>
                <a:spcPct val="90000"/>
              </a:lnSpc>
            </a:pPr>
            <a:r>
              <a:rPr lang="en-US" altLang="en-US" sz="3200" b="1" dirty="0"/>
              <a:t>Supply chain profitability is total profit to be shared across all stages of the supply chain</a:t>
            </a:r>
          </a:p>
          <a:p>
            <a:pPr>
              <a:lnSpc>
                <a:spcPct val="90000"/>
              </a:lnSpc>
            </a:pPr>
            <a:r>
              <a:rPr lang="en-US" altLang="en-US" sz="3200" b="1" dirty="0"/>
              <a:t>Supply chain success should be measured by total supply chain profitability, not profits at an individual stage</a:t>
            </a:r>
          </a:p>
        </p:txBody>
      </p:sp>
      <p:pic>
        <p:nvPicPr>
          <p:cNvPr id="5" name="Picture 4"/>
          <p:cNvPicPr>
            <a:picLocks noChangeAspect="1"/>
          </p:cNvPicPr>
          <p:nvPr/>
        </p:nvPicPr>
        <p:blipFill>
          <a:blip r:embed="rId2"/>
          <a:stretch>
            <a:fillRect/>
          </a:stretch>
        </p:blipFill>
        <p:spPr>
          <a:xfrm>
            <a:off x="10501313" y="100014"/>
            <a:ext cx="1652159" cy="1463167"/>
          </a:xfrm>
          <a:prstGeom prst="rect">
            <a:avLst/>
          </a:prstGeom>
        </p:spPr>
      </p:pic>
      <p:sp>
        <p:nvSpPr>
          <p:cNvPr id="7" name="Rectangle 2"/>
          <p:cNvSpPr>
            <a:spLocks noGrp="1" noChangeArrowheads="1"/>
          </p:cNvSpPr>
          <p:nvPr>
            <p:ph type="title"/>
          </p:nvPr>
        </p:nvSpPr>
        <p:spPr>
          <a:xfrm>
            <a:off x="581025" y="168815"/>
            <a:ext cx="8869537" cy="1325563"/>
          </a:xfr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fontScale="90000"/>
          </a:bodyPr>
          <a:lstStyle/>
          <a:p>
            <a:r>
              <a:rPr lang="en-US" altLang="en-US" sz="6000" b="1" dirty="0"/>
              <a:t>The Objective of a Supply Chain</a:t>
            </a:r>
          </a:p>
        </p:txBody>
      </p:sp>
    </p:spTree>
    <p:extLst>
      <p:ext uri="{BB962C8B-B14F-4D97-AF65-F5344CB8AC3E}">
        <p14:creationId xmlns:p14="http://schemas.microsoft.com/office/powerpoint/2010/main" val="236926892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marL="0" indent="0" algn="just">
              <a:buNone/>
            </a:pPr>
            <a:r>
              <a:rPr lang="en-US" sz="3200" b="1" dirty="0"/>
              <a:t>For example, </a:t>
            </a:r>
            <a:endParaRPr lang="en-US" sz="3200" b="1" dirty="0" smtClean="0"/>
          </a:p>
          <a:p>
            <a:pPr algn="just">
              <a:buFont typeface="Wingdings" panose="05000000000000000000" pitchFamily="2" charset="2"/>
              <a:buChar char="Ø"/>
            </a:pPr>
            <a:r>
              <a:rPr lang="en-US" sz="3200" b="1" dirty="0" smtClean="0"/>
              <a:t>a </a:t>
            </a:r>
            <a:r>
              <a:rPr lang="en-US" sz="3200" b="1" dirty="0"/>
              <a:t>customer purchasing a wireless router from Best Buy pays $60, which represents the revenue the supply chain receives. </a:t>
            </a:r>
            <a:endParaRPr lang="en-US" sz="3200" b="1" dirty="0" smtClean="0"/>
          </a:p>
          <a:p>
            <a:pPr algn="just">
              <a:buFont typeface="Wingdings" panose="05000000000000000000" pitchFamily="2" charset="2"/>
              <a:buChar char="Ø"/>
            </a:pPr>
            <a:r>
              <a:rPr lang="en-US" sz="3200" b="1" dirty="0" smtClean="0"/>
              <a:t>Best </a:t>
            </a:r>
            <a:r>
              <a:rPr lang="en-US" sz="3200" b="1" dirty="0"/>
              <a:t>Buy and other stages of the supply chain incur costs to convey information, produce components, store them, transport them, transfer funds, and so on. </a:t>
            </a:r>
            <a:endParaRPr lang="en-US" sz="3200" b="1" dirty="0" smtClean="0"/>
          </a:p>
          <a:p>
            <a:pPr algn="just">
              <a:buFont typeface="Wingdings" panose="05000000000000000000" pitchFamily="2" charset="2"/>
              <a:buChar char="Ø"/>
            </a:pPr>
            <a:r>
              <a:rPr lang="en-US" sz="3200" b="1" dirty="0" smtClean="0"/>
              <a:t>The </a:t>
            </a:r>
            <a:r>
              <a:rPr lang="en-US" sz="3200" b="1" dirty="0"/>
              <a:t>difference between the $60 that the customer paid and the sum of all costs incurred by the supply chain to produce and distribute the router represents the supply chain profitability or surplus.</a:t>
            </a:r>
          </a:p>
        </p:txBody>
      </p:sp>
      <p:pic>
        <p:nvPicPr>
          <p:cNvPr id="4" name="Picture 3"/>
          <p:cNvPicPr>
            <a:picLocks noChangeAspect="1"/>
          </p:cNvPicPr>
          <p:nvPr/>
        </p:nvPicPr>
        <p:blipFill>
          <a:blip r:embed="rId2"/>
          <a:stretch>
            <a:fillRect/>
          </a:stretch>
        </p:blipFill>
        <p:spPr>
          <a:xfrm>
            <a:off x="9910282" y="362458"/>
            <a:ext cx="1646063" cy="1463167"/>
          </a:xfrm>
          <a:prstGeom prst="rect">
            <a:avLst/>
          </a:prstGeom>
        </p:spPr>
      </p:pic>
      <p:sp>
        <p:nvSpPr>
          <p:cNvPr id="6" name="Rectangle 2"/>
          <p:cNvSpPr>
            <a:spLocks noGrp="1" noChangeArrowheads="1"/>
          </p:cNvSpPr>
          <p:nvPr>
            <p:ph type="title"/>
          </p:nvPr>
        </p:nvSpPr>
        <p:spPr>
          <a:xfrm>
            <a:off x="838200" y="365125"/>
            <a:ext cx="8869537" cy="1325563"/>
          </a:xfr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fontScale="90000"/>
          </a:bodyPr>
          <a:lstStyle/>
          <a:p>
            <a:r>
              <a:rPr lang="en-US" altLang="en-US" sz="6000" b="1" dirty="0"/>
              <a:t>The Objective of a Supply Chain</a:t>
            </a:r>
          </a:p>
        </p:txBody>
      </p:sp>
    </p:spTree>
    <p:extLst>
      <p:ext uri="{BB962C8B-B14F-4D97-AF65-F5344CB8AC3E}">
        <p14:creationId xmlns:p14="http://schemas.microsoft.com/office/powerpoint/2010/main" val="292501369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r>
              <a:rPr lang="en-US" altLang="en-US"/>
              <a:t>1-</a:t>
            </a:r>
            <a:fld id="{D238149E-4297-4831-8178-6006BC679D90}" type="slidenum">
              <a:rPr lang="en-US" altLang="en-US"/>
              <a:pPr/>
              <a:t>10</a:t>
            </a:fld>
            <a:endParaRPr lang="en-US" altLang="en-US" sz="1400">
              <a:latin typeface="Times New Roman" panose="02020603050405020304" pitchFamily="18" charset="0"/>
            </a:endParaRPr>
          </a:p>
        </p:txBody>
      </p:sp>
      <p:sp>
        <p:nvSpPr>
          <p:cNvPr id="220163" name="Rectangle 3"/>
          <p:cNvSpPr>
            <a:spLocks noGrp="1" noChangeArrowheads="1"/>
          </p:cNvSpPr>
          <p:nvPr>
            <p:ph type="body" idx="1"/>
          </p:nvPr>
        </p:nvSpPr>
        <p:spPr>
          <a:solidFill>
            <a:schemeClr val="accent2">
              <a:lumMod val="20000"/>
              <a:lumOff val="8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endParaRPr lang="en-US" altLang="en-US" b="1" dirty="0" smtClean="0"/>
          </a:p>
          <a:p>
            <a:r>
              <a:rPr lang="en-US" altLang="en-US" b="1" dirty="0" smtClean="0"/>
              <a:t>Sources </a:t>
            </a:r>
            <a:r>
              <a:rPr lang="en-US" altLang="en-US" b="1" dirty="0"/>
              <a:t>of supply chain revenue: the customer</a:t>
            </a:r>
          </a:p>
          <a:p>
            <a:r>
              <a:rPr lang="en-US" altLang="en-US" b="1" dirty="0"/>
              <a:t>Sources of supply chain cost: flows of information, products, or funds between stages of the supply </a:t>
            </a:r>
            <a:r>
              <a:rPr lang="en-US" altLang="en-US" b="1" dirty="0" smtClean="0"/>
              <a:t>chain</a:t>
            </a:r>
          </a:p>
          <a:p>
            <a:endParaRPr lang="en-US" altLang="en-US" b="1" dirty="0"/>
          </a:p>
          <a:p>
            <a:pPr marL="0" indent="0">
              <a:buNone/>
            </a:pPr>
            <a:endParaRPr lang="en-US" altLang="en-US" b="1" dirty="0"/>
          </a:p>
          <a:p>
            <a:r>
              <a:rPr lang="en-US" altLang="en-US" b="1" i="1" dirty="0"/>
              <a:t>Supply chain management is the management of flows between and among supply chain stages to maximize total supply chain profitability</a:t>
            </a:r>
          </a:p>
        </p:txBody>
      </p:sp>
      <p:pic>
        <p:nvPicPr>
          <p:cNvPr id="5" name="Picture 4"/>
          <p:cNvPicPr>
            <a:picLocks noChangeAspect="1"/>
          </p:cNvPicPr>
          <p:nvPr/>
        </p:nvPicPr>
        <p:blipFill>
          <a:blip r:embed="rId2"/>
          <a:stretch>
            <a:fillRect/>
          </a:stretch>
        </p:blipFill>
        <p:spPr>
          <a:xfrm>
            <a:off x="10501313" y="100014"/>
            <a:ext cx="1652159" cy="1463167"/>
          </a:xfrm>
          <a:prstGeom prst="rect">
            <a:avLst/>
          </a:prstGeom>
        </p:spPr>
      </p:pic>
      <p:sp>
        <p:nvSpPr>
          <p:cNvPr id="7" name="Rectangle 2"/>
          <p:cNvSpPr>
            <a:spLocks noGrp="1" noChangeArrowheads="1"/>
          </p:cNvSpPr>
          <p:nvPr>
            <p:ph type="title"/>
          </p:nvPr>
        </p:nvSpPr>
        <p:spPr>
          <a:xfrm>
            <a:off x="838200" y="365125"/>
            <a:ext cx="8869537" cy="1325563"/>
          </a:xfr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fontScale="90000"/>
          </a:bodyPr>
          <a:lstStyle/>
          <a:p>
            <a:r>
              <a:rPr lang="en-US" altLang="en-US" sz="6000" b="1" dirty="0"/>
              <a:t>The Objective of a Supply Chain</a:t>
            </a:r>
          </a:p>
        </p:txBody>
      </p:sp>
    </p:spTree>
    <p:extLst>
      <p:ext uri="{BB962C8B-B14F-4D97-AF65-F5344CB8AC3E}">
        <p14:creationId xmlns:p14="http://schemas.microsoft.com/office/powerpoint/2010/main" val="341534560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294989"/>
            <a:ext cx="1646063" cy="1463167"/>
          </a:xfrm>
          <a:prstGeom prst="rect">
            <a:avLst/>
          </a:prstGeom>
        </p:spPr>
      </p:pic>
      <p:sp>
        <p:nvSpPr>
          <p:cNvPr id="2" name="Title 1"/>
          <p:cNvSpPr>
            <a:spLocks noGrp="1"/>
          </p:cNvSpPr>
          <p:nvPr>
            <p:ph type="title"/>
          </p:nvPr>
        </p:nvSpPr>
        <p:spPr>
          <a:xfrm>
            <a:off x="365760" y="365125"/>
            <a:ext cx="9341977" cy="1325563"/>
          </a:xfrm>
          <a:solidFill>
            <a:schemeClr val="accent6">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b="1" dirty="0" smtClean="0"/>
              <a:t>The importance of supply chain decisions</a:t>
            </a:r>
            <a:endParaRPr lang="en-US" b="1" dirty="0"/>
          </a:p>
        </p:txBody>
      </p:sp>
      <p:sp>
        <p:nvSpPr>
          <p:cNvPr id="3" name="Content Placeholder 2"/>
          <p:cNvSpPr>
            <a:spLocks noGrp="1"/>
          </p:cNvSpPr>
          <p:nvPr>
            <p:ph idx="1"/>
          </p:nvPr>
        </p:nvSpPr>
        <p:spPr>
          <a:xfrm>
            <a:off x="365760" y="1690688"/>
            <a:ext cx="7263765" cy="4351338"/>
          </a:xfrm>
        </p:spPr>
        <p:txBody>
          <a:bodyPr>
            <a:normAutofit lnSpcReduction="10000"/>
          </a:bodyPr>
          <a:lstStyle/>
          <a:p>
            <a:pPr marL="0" indent="0" algn="just">
              <a:buNone/>
            </a:pPr>
            <a:endParaRPr lang="en-US" sz="3200" b="1" dirty="0" smtClean="0"/>
          </a:p>
          <a:p>
            <a:pPr marL="0" indent="0" algn="just">
              <a:buNone/>
            </a:pPr>
            <a:r>
              <a:rPr lang="en-US" sz="3200" b="1" dirty="0" smtClean="0"/>
              <a:t>There </a:t>
            </a:r>
            <a:r>
              <a:rPr lang="en-US" sz="3200" b="1" dirty="0"/>
              <a:t>is a close connection between the design and management of supply chain flows (product, information, and funds) and the success of a supply chain. </a:t>
            </a:r>
            <a:endParaRPr lang="en-US" sz="3200" b="1" dirty="0" smtClean="0"/>
          </a:p>
          <a:p>
            <a:pPr marL="0" indent="0" algn="just">
              <a:buNone/>
            </a:pPr>
            <a:r>
              <a:rPr lang="en-US" sz="3200" b="1" dirty="0" smtClean="0">
                <a:solidFill>
                  <a:srgbClr val="FF0000"/>
                </a:solidFill>
              </a:rPr>
              <a:t>Wal-Mart</a:t>
            </a:r>
            <a:r>
              <a:rPr lang="en-US" sz="3200" b="1" dirty="0"/>
              <a:t>, </a:t>
            </a:r>
            <a:r>
              <a:rPr lang="en-US" sz="3200" b="1" dirty="0">
                <a:solidFill>
                  <a:srgbClr val="FF0000"/>
                </a:solidFill>
              </a:rPr>
              <a:t>Dell Computer</a:t>
            </a:r>
            <a:r>
              <a:rPr lang="en-US" sz="3200" b="1" dirty="0"/>
              <a:t>, and </a:t>
            </a:r>
            <a:r>
              <a:rPr lang="en-US" sz="3200" b="1" dirty="0">
                <a:solidFill>
                  <a:srgbClr val="FF0000"/>
                </a:solidFill>
              </a:rPr>
              <a:t>Seven-Eleven Japan </a:t>
            </a:r>
            <a:r>
              <a:rPr lang="en-US" sz="3200" b="1" dirty="0"/>
              <a:t>are examples of companies that have built their success on superior design, planning, and operation of their supply chain. </a:t>
            </a:r>
          </a:p>
        </p:txBody>
      </p:sp>
      <p:pic>
        <p:nvPicPr>
          <p:cNvPr id="6" name="Picture 5"/>
          <p:cNvPicPr>
            <a:picLocks noChangeAspect="1"/>
          </p:cNvPicPr>
          <p:nvPr/>
        </p:nvPicPr>
        <p:blipFill>
          <a:blip r:embed="rId3"/>
          <a:stretch>
            <a:fillRect/>
          </a:stretch>
        </p:blipFill>
        <p:spPr>
          <a:xfrm>
            <a:off x="7629526" y="1758156"/>
            <a:ext cx="4364530" cy="4283869"/>
          </a:xfrm>
          <a:prstGeom prst="rect">
            <a:avLst/>
          </a:prstGeom>
        </p:spPr>
      </p:pic>
    </p:spTree>
    <p:extLst>
      <p:ext uri="{BB962C8B-B14F-4D97-AF65-F5344CB8AC3E}">
        <p14:creationId xmlns:p14="http://schemas.microsoft.com/office/powerpoint/2010/main" val="39899636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sz="3200" b="1" dirty="0">
                <a:solidFill>
                  <a:schemeClr val="accent5"/>
                </a:solidFill>
              </a:rPr>
              <a:t>Wal-Mart has been a leader at using supply chain design, planning, and operation to achieve success. </a:t>
            </a:r>
            <a:endParaRPr lang="en-US" sz="3200" b="1" dirty="0" smtClean="0">
              <a:solidFill>
                <a:schemeClr val="accent5"/>
              </a:solidFill>
            </a:endParaRPr>
          </a:p>
          <a:p>
            <a:pPr algn="just">
              <a:buFont typeface="Wingdings" panose="05000000000000000000" pitchFamily="2" charset="2"/>
              <a:buChar char="Ø"/>
            </a:pPr>
            <a:r>
              <a:rPr lang="en-US" sz="3200" b="1" dirty="0" smtClean="0"/>
              <a:t>From </a:t>
            </a:r>
            <a:r>
              <a:rPr lang="en-US" sz="3200" b="1" dirty="0"/>
              <a:t>its beginning, the company invested heavily in transportation and information infrastructure to facilitate the effective flow of goods and information</a:t>
            </a:r>
            <a:r>
              <a:rPr lang="en-US" sz="3200" b="1" dirty="0" smtClean="0"/>
              <a:t>.</a:t>
            </a:r>
          </a:p>
          <a:p>
            <a:pPr algn="just">
              <a:buFont typeface="Wingdings" panose="05000000000000000000" pitchFamily="2" charset="2"/>
              <a:buChar char="Ø"/>
            </a:pPr>
            <a:r>
              <a:rPr lang="en-US" sz="3200" b="1" dirty="0" smtClean="0"/>
              <a:t> </a:t>
            </a:r>
            <a:r>
              <a:rPr lang="en-US" sz="3200" b="1" dirty="0"/>
              <a:t>Wal-Mart designed its supply chain with clusters of stores around distribution centers to facilitate frequent replenishment at its retail stores in a cost-effective manner. Frequent replenishment allows stores to match supply and demand more effectively than the competition. </a:t>
            </a:r>
          </a:p>
        </p:txBody>
      </p:sp>
      <p:pic>
        <p:nvPicPr>
          <p:cNvPr id="4" name="Picture 3"/>
          <p:cNvPicPr>
            <a:picLocks noChangeAspect="1"/>
          </p:cNvPicPr>
          <p:nvPr/>
        </p:nvPicPr>
        <p:blipFill>
          <a:blip r:embed="rId2"/>
          <a:stretch>
            <a:fillRect/>
          </a:stretch>
        </p:blipFill>
        <p:spPr>
          <a:xfrm>
            <a:off x="10050926" y="294989"/>
            <a:ext cx="1652159" cy="1463167"/>
          </a:xfrm>
          <a:prstGeom prst="rect">
            <a:avLst/>
          </a:prstGeom>
        </p:spPr>
      </p:pic>
      <p:sp>
        <p:nvSpPr>
          <p:cNvPr id="6" name="Title 1"/>
          <p:cNvSpPr>
            <a:spLocks noGrp="1"/>
          </p:cNvSpPr>
          <p:nvPr>
            <p:ph type="title"/>
          </p:nvPr>
        </p:nvSpPr>
        <p:spPr>
          <a:xfrm>
            <a:off x="594360" y="294989"/>
            <a:ext cx="9341977" cy="1325563"/>
          </a:xfrm>
          <a:solidFill>
            <a:schemeClr val="accent6">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b="1" dirty="0" smtClean="0"/>
              <a:t>The importance of supply chain decisions</a:t>
            </a:r>
            <a:endParaRPr lang="en-US" b="1" dirty="0"/>
          </a:p>
        </p:txBody>
      </p:sp>
    </p:spTree>
    <p:extLst>
      <p:ext uri="{BB962C8B-B14F-4D97-AF65-F5344CB8AC3E}">
        <p14:creationId xmlns:p14="http://schemas.microsoft.com/office/powerpoint/2010/main" val="22912475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3" name="Content Placeholder 2"/>
          <p:cNvSpPr>
            <a:spLocks noGrp="1"/>
          </p:cNvSpPr>
          <p:nvPr>
            <p:ph idx="1"/>
          </p:nvPr>
        </p:nvSpPr>
        <p:spPr/>
        <p:txBody>
          <a:bodyPr>
            <a:normAutofit/>
          </a:bodyPr>
          <a:lstStyle/>
          <a:p>
            <a:pPr marL="0" indent="0" algn="just">
              <a:buNone/>
            </a:pPr>
            <a:r>
              <a:rPr lang="en-US" sz="3200" b="1" dirty="0"/>
              <a:t>Wal-Mart has been a leader in sharing information and collaborating with suppliers to bring down costs and improve product availability. The results are impressive. </a:t>
            </a:r>
            <a:endParaRPr lang="en-US" sz="3200" b="1" dirty="0" smtClean="0"/>
          </a:p>
          <a:p>
            <a:pPr marL="0" indent="0" algn="just">
              <a:buNone/>
            </a:pPr>
            <a:r>
              <a:rPr lang="en-US" sz="3200" b="1" dirty="0" smtClean="0"/>
              <a:t>In </a:t>
            </a:r>
            <a:r>
              <a:rPr lang="en-US" sz="3200" b="1" dirty="0"/>
              <a:t>their 2004 annual report, the company reported a net income of more than $9 billion on revenues of about $250 billion. These are dramatic results for a company that reached annual sales of only $1 billion in 1980. The growth in sales represents an annual compounded growth rate of 26 percent.</a:t>
            </a:r>
          </a:p>
          <a:p>
            <a:pPr marL="0" indent="0" algn="just">
              <a:buNone/>
            </a:pPr>
            <a:endParaRPr lang="en-US" sz="3200" b="1" dirty="0"/>
          </a:p>
        </p:txBody>
      </p:sp>
      <p:sp>
        <p:nvSpPr>
          <p:cNvPr id="6" name="Title 1"/>
          <p:cNvSpPr>
            <a:spLocks noGrp="1"/>
          </p:cNvSpPr>
          <p:nvPr>
            <p:ph type="title"/>
          </p:nvPr>
        </p:nvSpPr>
        <p:spPr>
          <a:xfrm>
            <a:off x="359664" y="227521"/>
            <a:ext cx="9341977" cy="1325563"/>
          </a:xfrm>
          <a:solidFill>
            <a:schemeClr val="accent6">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b="1" dirty="0" smtClean="0"/>
              <a:t>The importance of supply chain decisions</a:t>
            </a:r>
            <a:endParaRPr lang="en-US" b="1" dirty="0"/>
          </a:p>
        </p:txBody>
      </p:sp>
    </p:spTree>
    <p:extLst>
      <p:ext uri="{BB962C8B-B14F-4D97-AF65-F5344CB8AC3E}">
        <p14:creationId xmlns:p14="http://schemas.microsoft.com/office/powerpoint/2010/main" val="4118845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r>
              <a:rPr lang="en-US" altLang="en-US"/>
              <a:t>1-</a:t>
            </a:r>
            <a:fld id="{8557EDC9-0338-427C-A719-57DCB656BB94}" type="slidenum">
              <a:rPr lang="en-US" altLang="en-US"/>
              <a:pPr/>
              <a:t>14</a:t>
            </a:fld>
            <a:endParaRPr lang="en-US" altLang="en-US" sz="1400">
              <a:latin typeface="Times New Roman" panose="02020603050405020304" pitchFamily="18" charset="0"/>
            </a:endParaRPr>
          </a:p>
        </p:txBody>
      </p:sp>
      <p:sp>
        <p:nvSpPr>
          <p:cNvPr id="221186" name="Rectangle 2"/>
          <p:cNvSpPr>
            <a:spLocks noGrp="1" noChangeArrowheads="1"/>
          </p:cNvSpPr>
          <p:nvPr>
            <p:ph type="title"/>
          </p:nvPr>
        </p:nvSpPr>
        <p:spPr>
          <a:xfrm>
            <a:off x="185738" y="295275"/>
            <a:ext cx="10354103" cy="1104900"/>
          </a:xfrm>
          <a:solidFill>
            <a:srgbClr val="FFC0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Autofit/>
          </a:bodyPr>
          <a:lstStyle/>
          <a:p>
            <a:r>
              <a:rPr lang="en-US" altLang="en-US" sz="6000" b="1" dirty="0"/>
              <a:t>Decision Phases of a Supply Chain</a:t>
            </a:r>
          </a:p>
        </p:txBody>
      </p:sp>
      <p:pic>
        <p:nvPicPr>
          <p:cNvPr id="5" name="Picture 4"/>
          <p:cNvPicPr>
            <a:picLocks noChangeAspect="1"/>
          </p:cNvPicPr>
          <p:nvPr/>
        </p:nvPicPr>
        <p:blipFill>
          <a:blip r:embed="rId3"/>
          <a:stretch>
            <a:fillRect/>
          </a:stretch>
        </p:blipFill>
        <p:spPr>
          <a:xfrm>
            <a:off x="10539841" y="295275"/>
            <a:ext cx="1652159" cy="1463167"/>
          </a:xfrm>
          <a:prstGeom prst="rect">
            <a:avLst/>
          </a:prstGeom>
        </p:spPr>
      </p:pic>
      <p:sp>
        <p:nvSpPr>
          <p:cNvPr id="2" name="Rectangle 1"/>
          <p:cNvSpPr/>
          <p:nvPr/>
        </p:nvSpPr>
        <p:spPr>
          <a:xfrm>
            <a:off x="293107" y="1953026"/>
            <a:ext cx="6128986" cy="646331"/>
          </a:xfrm>
          <a:prstGeom prst="rect">
            <a:avLst/>
          </a:prstGeom>
          <a:solidFill>
            <a:schemeClr val="accent5">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altLang="en-US" sz="3600" b="1" dirty="0"/>
              <a:t>Supply chain strategy or design</a:t>
            </a:r>
          </a:p>
        </p:txBody>
      </p:sp>
      <p:sp>
        <p:nvSpPr>
          <p:cNvPr id="3" name="Rectangle 2"/>
          <p:cNvSpPr/>
          <p:nvPr/>
        </p:nvSpPr>
        <p:spPr>
          <a:xfrm>
            <a:off x="293107" y="3604818"/>
            <a:ext cx="6116866"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altLang="en-US" sz="3200" b="1" dirty="0"/>
              <a:t>Supply chain planning</a:t>
            </a:r>
          </a:p>
        </p:txBody>
      </p:sp>
      <p:sp>
        <p:nvSpPr>
          <p:cNvPr id="7" name="Rectangle 6"/>
          <p:cNvSpPr/>
          <p:nvPr/>
        </p:nvSpPr>
        <p:spPr>
          <a:xfrm>
            <a:off x="293107" y="5261228"/>
            <a:ext cx="6116866" cy="584775"/>
          </a:xfrm>
          <a:prstGeom prst="rect">
            <a:avLst/>
          </a:prstGeom>
          <a:solidFill>
            <a:srgbClr val="92D05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altLang="en-US" sz="3200" b="1" dirty="0"/>
              <a:t>Supply chain operation</a:t>
            </a:r>
          </a:p>
        </p:txBody>
      </p:sp>
    </p:spTree>
    <p:extLst>
      <p:ext uri="{BB962C8B-B14F-4D97-AF65-F5344CB8AC3E}">
        <p14:creationId xmlns:p14="http://schemas.microsoft.com/office/powerpoint/2010/main" val="185159190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527720" y="295275"/>
            <a:ext cx="1652159" cy="1463167"/>
          </a:xfrm>
          <a:prstGeom prst="rect">
            <a:avLst/>
          </a:prstGeom>
        </p:spPr>
      </p:pic>
      <p:sp>
        <p:nvSpPr>
          <p:cNvPr id="3" name="Content Placeholder 2"/>
          <p:cNvSpPr>
            <a:spLocks noGrp="1"/>
          </p:cNvSpPr>
          <p:nvPr>
            <p:ph idx="1"/>
          </p:nvPr>
        </p:nvSpPr>
        <p:spPr/>
        <p:txBody>
          <a:bodyPr>
            <a:normAutofit fontScale="92500"/>
          </a:bodyPr>
          <a:lstStyle/>
          <a:p>
            <a:pPr marL="0" indent="0" algn="just">
              <a:buNone/>
            </a:pPr>
            <a:r>
              <a:rPr lang="en-US" sz="3200" b="1" dirty="0" smtClean="0">
                <a:solidFill>
                  <a:srgbClr val="0070C0"/>
                </a:solidFill>
              </a:rPr>
              <a:t>Successful </a:t>
            </a:r>
            <a:r>
              <a:rPr lang="en-US" sz="3200" b="1" dirty="0">
                <a:solidFill>
                  <a:srgbClr val="0070C0"/>
                </a:solidFill>
              </a:rPr>
              <a:t>supply chain management </a:t>
            </a:r>
            <a:r>
              <a:rPr lang="en-US" sz="3200" b="1" dirty="0"/>
              <a:t>requires many decisions relating to the flow of information, product, and funds</a:t>
            </a:r>
            <a:r>
              <a:rPr lang="en-US" sz="3200" b="1" dirty="0" smtClean="0"/>
              <a:t>.</a:t>
            </a:r>
          </a:p>
          <a:p>
            <a:pPr algn="just">
              <a:buFont typeface="Wingdings" panose="05000000000000000000" pitchFamily="2" charset="2"/>
              <a:buChar char="Ø"/>
            </a:pPr>
            <a:r>
              <a:rPr lang="en-US" sz="3200" b="1" dirty="0" smtClean="0"/>
              <a:t> </a:t>
            </a:r>
            <a:r>
              <a:rPr lang="en-US" sz="3200" b="1" dirty="0"/>
              <a:t>Each decision should be made to raise the supply chain surplus. </a:t>
            </a:r>
            <a:endParaRPr lang="en-US" sz="3200" b="1" dirty="0" smtClean="0"/>
          </a:p>
          <a:p>
            <a:pPr algn="just">
              <a:buFont typeface="Wingdings" panose="05000000000000000000" pitchFamily="2" charset="2"/>
              <a:buChar char="Ø"/>
            </a:pPr>
            <a:r>
              <a:rPr lang="en-US" sz="3200" b="1" dirty="0" smtClean="0"/>
              <a:t>These </a:t>
            </a:r>
            <a:r>
              <a:rPr lang="en-US" sz="3200" b="1" dirty="0"/>
              <a:t>decisions fall into three categories or phases, depending on the frequency of each decision and the time frame during which a decision phase has an impact</a:t>
            </a:r>
            <a:r>
              <a:rPr lang="en-US" sz="3200" b="1" dirty="0" smtClean="0"/>
              <a:t>.</a:t>
            </a:r>
          </a:p>
          <a:p>
            <a:pPr algn="just">
              <a:buFont typeface="Wingdings" panose="05000000000000000000" pitchFamily="2" charset="2"/>
              <a:buChar char="Ø"/>
            </a:pPr>
            <a:r>
              <a:rPr lang="en-US" sz="3200" b="1" dirty="0" smtClean="0"/>
              <a:t> </a:t>
            </a:r>
            <a:r>
              <a:rPr lang="en-US" sz="3200" b="1" dirty="0"/>
              <a:t>As a result, each category of decisions must consider uncertainty over the </a:t>
            </a:r>
            <a:r>
              <a:rPr lang="en-US" sz="3200" b="1" dirty="0" smtClean="0"/>
              <a:t>decision horizon</a:t>
            </a:r>
            <a:r>
              <a:rPr lang="en-US" sz="3200" b="1" dirty="0"/>
              <a:t>.</a:t>
            </a:r>
          </a:p>
        </p:txBody>
      </p:sp>
      <p:sp>
        <p:nvSpPr>
          <p:cNvPr id="6" name="Rectangle 2"/>
          <p:cNvSpPr>
            <a:spLocks noGrp="1" noChangeArrowheads="1"/>
          </p:cNvSpPr>
          <p:nvPr>
            <p:ph type="title"/>
          </p:nvPr>
        </p:nvSpPr>
        <p:spPr>
          <a:xfrm>
            <a:off x="185738" y="295275"/>
            <a:ext cx="10354103" cy="1104900"/>
          </a:xfrm>
          <a:solidFill>
            <a:srgbClr val="FFC0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Autofit/>
          </a:bodyPr>
          <a:lstStyle/>
          <a:p>
            <a:r>
              <a:rPr lang="en-US" altLang="en-US" sz="6000" b="1" dirty="0"/>
              <a:t>Decision Phases of a Supply Chain</a:t>
            </a:r>
          </a:p>
        </p:txBody>
      </p:sp>
    </p:spTree>
    <p:extLst>
      <p:ext uri="{BB962C8B-B14F-4D97-AF65-F5344CB8AC3E}">
        <p14:creationId xmlns:p14="http://schemas.microsoft.com/office/powerpoint/2010/main" val="357963859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r>
              <a:rPr lang="en-US" altLang="en-US"/>
              <a:t>1-</a:t>
            </a:r>
            <a:fld id="{7DA33E3D-18FC-499D-8E03-F69E0B75F9E4}" type="slidenum">
              <a:rPr lang="en-US" altLang="en-US"/>
              <a:pPr/>
              <a:t>16</a:t>
            </a:fld>
            <a:endParaRPr lang="en-US" altLang="en-US" sz="1400">
              <a:latin typeface="Times New Roman" panose="02020603050405020304" pitchFamily="18" charset="0"/>
            </a:endParaRPr>
          </a:p>
        </p:txBody>
      </p:sp>
      <p:sp>
        <p:nvSpPr>
          <p:cNvPr id="222211" name="Rectangle 3"/>
          <p:cNvSpPr>
            <a:spLocks noGrp="1" noChangeArrowheads="1"/>
          </p:cNvSpPr>
          <p:nvPr>
            <p:ph type="body" idx="1"/>
          </p:nvPr>
        </p:nvSpPr>
        <p:spPr>
          <a:xfrm>
            <a:off x="542925" y="1676400"/>
            <a:ext cx="11187113" cy="4876800"/>
          </a:xfrm>
        </p:spPr>
        <p:txBody>
          <a:bodyPr>
            <a:noAutofit/>
          </a:bodyPr>
          <a:lstStyle/>
          <a:p>
            <a:r>
              <a:rPr lang="en-US" b="1" dirty="0" smtClean="0">
                <a:solidFill>
                  <a:srgbClr val="FF0000"/>
                </a:solidFill>
              </a:rPr>
              <a:t>Strategic </a:t>
            </a:r>
            <a:r>
              <a:rPr lang="en-US" b="1" dirty="0">
                <a:solidFill>
                  <a:srgbClr val="FF0000"/>
                </a:solidFill>
              </a:rPr>
              <a:t>decisions </a:t>
            </a:r>
            <a:r>
              <a:rPr lang="en-US" b="1" dirty="0"/>
              <a:t>made by companies include whether to outsource or perform a supply chain function in-house</a:t>
            </a:r>
            <a:endParaRPr lang="en-US" altLang="en-US" b="1" dirty="0"/>
          </a:p>
          <a:p>
            <a:r>
              <a:rPr lang="en-US" altLang="en-US" b="1" dirty="0">
                <a:solidFill>
                  <a:srgbClr val="FF0000"/>
                </a:solidFill>
              </a:rPr>
              <a:t>Strategic supply chain </a:t>
            </a:r>
            <a:r>
              <a:rPr lang="en-US" altLang="en-US" b="1" dirty="0" smtClean="0">
                <a:solidFill>
                  <a:srgbClr val="FF0000"/>
                </a:solidFill>
              </a:rPr>
              <a:t>decisions</a:t>
            </a:r>
            <a:r>
              <a:rPr lang="en-US" altLang="en-US" b="1" dirty="0" smtClean="0"/>
              <a:t>:</a:t>
            </a:r>
            <a:r>
              <a:rPr lang="en-US" altLang="en-US" b="1" dirty="0"/>
              <a:t> the structure of the supply chain and what processes each stage will </a:t>
            </a:r>
            <a:r>
              <a:rPr lang="en-US" altLang="en-US" b="1" dirty="0" smtClean="0"/>
              <a:t>perform:</a:t>
            </a:r>
            <a:r>
              <a:rPr lang="en-US" b="1" dirty="0" smtClean="0"/>
              <a:t> </a:t>
            </a:r>
            <a:endParaRPr lang="en-US" altLang="en-US" b="1" dirty="0"/>
          </a:p>
          <a:p>
            <a:pPr lvl="1">
              <a:lnSpc>
                <a:spcPct val="90000"/>
              </a:lnSpc>
            </a:pPr>
            <a:r>
              <a:rPr lang="en-US" altLang="en-US" sz="2800" b="1" dirty="0"/>
              <a:t>Locations and capacities of facilities</a:t>
            </a:r>
          </a:p>
          <a:p>
            <a:pPr lvl="1">
              <a:lnSpc>
                <a:spcPct val="90000"/>
              </a:lnSpc>
            </a:pPr>
            <a:r>
              <a:rPr lang="en-US" altLang="en-US" sz="2800" b="1" dirty="0"/>
              <a:t>Products to be made or stored at various locations</a:t>
            </a:r>
          </a:p>
          <a:p>
            <a:pPr lvl="1">
              <a:lnSpc>
                <a:spcPct val="90000"/>
              </a:lnSpc>
            </a:pPr>
            <a:r>
              <a:rPr lang="en-US" altLang="en-US" sz="2800" b="1" dirty="0"/>
              <a:t>Modes of transportation</a:t>
            </a:r>
          </a:p>
          <a:p>
            <a:pPr lvl="1">
              <a:lnSpc>
                <a:spcPct val="90000"/>
              </a:lnSpc>
            </a:pPr>
            <a:r>
              <a:rPr lang="en-US" altLang="en-US" sz="2800" b="1" dirty="0"/>
              <a:t>Information </a:t>
            </a:r>
            <a:r>
              <a:rPr lang="en-US" altLang="en-US" sz="2800" b="1" dirty="0" smtClean="0"/>
              <a:t>systems</a:t>
            </a:r>
            <a:endParaRPr lang="en-US" altLang="en-US" sz="2800" b="1" dirty="0"/>
          </a:p>
        </p:txBody>
      </p:sp>
      <p:pic>
        <p:nvPicPr>
          <p:cNvPr id="2" name="Picture 1"/>
          <p:cNvPicPr>
            <a:picLocks noChangeAspect="1"/>
          </p:cNvPicPr>
          <p:nvPr/>
        </p:nvPicPr>
        <p:blipFill>
          <a:blip r:embed="rId2"/>
          <a:stretch>
            <a:fillRect/>
          </a:stretch>
        </p:blipFill>
        <p:spPr>
          <a:xfrm>
            <a:off x="10273141" y="296322"/>
            <a:ext cx="1652159" cy="1463167"/>
          </a:xfrm>
          <a:prstGeom prst="rect">
            <a:avLst/>
          </a:prstGeom>
        </p:spPr>
      </p:pic>
      <p:sp>
        <p:nvSpPr>
          <p:cNvPr id="3" name="Rectangle 2"/>
          <p:cNvSpPr/>
          <p:nvPr/>
        </p:nvSpPr>
        <p:spPr>
          <a:xfrm>
            <a:off x="814387" y="5054444"/>
            <a:ext cx="10644188" cy="1384995"/>
          </a:xfrm>
          <a:prstGeom prst="rect">
            <a:avLst/>
          </a:prstGeom>
        </p:spPr>
        <p:txBody>
          <a:bodyPr wrap="square">
            <a:spAutoFit/>
          </a:bodyPr>
          <a:lstStyle/>
          <a:p>
            <a:pPr algn="just"/>
            <a:r>
              <a:rPr lang="en-US" sz="2800" b="1" dirty="0">
                <a:solidFill>
                  <a:srgbClr val="FF0000"/>
                </a:solidFill>
              </a:rPr>
              <a:t>During this phase</a:t>
            </a:r>
            <a:r>
              <a:rPr lang="en-US" sz="2800" b="1" dirty="0"/>
              <a:t>, given the marketing and pricing plans for a product,, how resources will be allocated, and what processes each stage will perform. </a:t>
            </a:r>
          </a:p>
        </p:txBody>
      </p:sp>
      <p:sp>
        <p:nvSpPr>
          <p:cNvPr id="8" name="Rectangle 7"/>
          <p:cNvSpPr/>
          <p:nvPr/>
        </p:nvSpPr>
        <p:spPr>
          <a:xfrm>
            <a:off x="838200" y="381574"/>
            <a:ext cx="6608284" cy="646331"/>
          </a:xfrm>
          <a:prstGeom prst="rect">
            <a:avLst/>
          </a:prstGeom>
          <a:solidFill>
            <a:schemeClr val="accent5">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altLang="en-US" sz="3600" b="1" dirty="0" smtClean="0"/>
              <a:t>1- Supply </a:t>
            </a:r>
            <a:r>
              <a:rPr lang="en-US" altLang="en-US" sz="3600" b="1" dirty="0"/>
              <a:t>chain strategy or design</a:t>
            </a:r>
          </a:p>
        </p:txBody>
      </p:sp>
    </p:spTree>
    <p:extLst>
      <p:ext uri="{BB962C8B-B14F-4D97-AF65-F5344CB8AC3E}">
        <p14:creationId xmlns:p14="http://schemas.microsoft.com/office/powerpoint/2010/main" val="406857134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365125"/>
            <a:ext cx="1652159" cy="1463167"/>
          </a:xfrm>
          <a:prstGeom prst="rect">
            <a:avLst/>
          </a:prstGeom>
        </p:spPr>
      </p:pic>
      <p:sp>
        <p:nvSpPr>
          <p:cNvPr id="3" name="Content Placeholder 2"/>
          <p:cNvSpPr>
            <a:spLocks noGrp="1"/>
          </p:cNvSpPr>
          <p:nvPr>
            <p:ph idx="1"/>
          </p:nvPr>
        </p:nvSpPr>
        <p:spPr>
          <a:solidFill>
            <a:schemeClr val="accent5">
              <a:lumMod val="20000"/>
              <a:lumOff val="8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lnSpcReduction="10000"/>
          </a:bodyPr>
          <a:lstStyle/>
          <a:p>
            <a:pPr marL="0" indent="0" algn="just">
              <a:buNone/>
            </a:pPr>
            <a:r>
              <a:rPr lang="en-US" sz="3600" b="1" dirty="0" smtClean="0">
                <a:solidFill>
                  <a:srgbClr val="FF0000"/>
                </a:solidFill>
              </a:rPr>
              <a:t> </a:t>
            </a:r>
            <a:r>
              <a:rPr lang="en-US" sz="3600" b="1" dirty="0">
                <a:solidFill>
                  <a:srgbClr val="FF0000"/>
                </a:solidFill>
              </a:rPr>
              <a:t>For decisions made during this phase</a:t>
            </a:r>
            <a:r>
              <a:rPr lang="en-US" sz="3600" b="1" dirty="0" smtClean="0">
                <a:solidFill>
                  <a:srgbClr val="FF0000"/>
                </a:solidFill>
              </a:rPr>
              <a:t>,</a:t>
            </a:r>
          </a:p>
          <a:p>
            <a:pPr algn="just">
              <a:buFont typeface="Wingdings" panose="05000000000000000000" pitchFamily="2" charset="2"/>
              <a:buChar char="Ø"/>
            </a:pPr>
            <a:r>
              <a:rPr lang="en-US" sz="3600" b="1" dirty="0" smtClean="0"/>
              <a:t> </a:t>
            </a:r>
            <a:r>
              <a:rPr lang="en-US" sz="3600" b="1" dirty="0"/>
              <a:t>the time frame considered is a quarter to a year. Therefore, </a:t>
            </a:r>
            <a:endParaRPr lang="en-US" sz="3600" b="1" dirty="0" smtClean="0"/>
          </a:p>
          <a:p>
            <a:pPr algn="just">
              <a:buFont typeface="Wingdings" panose="05000000000000000000" pitchFamily="2" charset="2"/>
              <a:buChar char="Ø"/>
            </a:pPr>
            <a:r>
              <a:rPr lang="en-US" sz="3600" b="1" dirty="0" smtClean="0"/>
              <a:t>the </a:t>
            </a:r>
            <a:r>
              <a:rPr lang="en-US" sz="3600" b="1" dirty="0"/>
              <a:t>supply chain's configuration determined in the strategic phase is </a:t>
            </a:r>
            <a:r>
              <a:rPr lang="en-US" sz="3600" b="1" dirty="0" smtClean="0"/>
              <a:t>fixed. </a:t>
            </a:r>
          </a:p>
          <a:p>
            <a:pPr algn="just">
              <a:buFont typeface="Wingdings" panose="05000000000000000000" pitchFamily="2" charset="2"/>
              <a:buChar char="Ø"/>
            </a:pPr>
            <a:r>
              <a:rPr lang="en-US" sz="3600" b="1" dirty="0" smtClean="0"/>
              <a:t>The </a:t>
            </a:r>
            <a:r>
              <a:rPr lang="en-US" sz="3600" b="1" dirty="0"/>
              <a:t>goal of planning is to maximize the supply chain surplus that can be generated over the planning </a:t>
            </a:r>
            <a:r>
              <a:rPr lang="en-US" sz="3600" b="1" dirty="0" smtClean="0"/>
              <a:t>horizon</a:t>
            </a:r>
            <a:endParaRPr lang="en-US" sz="3600" b="1" dirty="0"/>
          </a:p>
        </p:txBody>
      </p:sp>
      <p:sp>
        <p:nvSpPr>
          <p:cNvPr id="6" name="Rectangle 5"/>
          <p:cNvSpPr/>
          <p:nvPr/>
        </p:nvSpPr>
        <p:spPr>
          <a:xfrm>
            <a:off x="838200" y="510600"/>
            <a:ext cx="6116866" cy="707886"/>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altLang="en-US" sz="4000" b="1" dirty="0" smtClean="0"/>
              <a:t>2- Supply </a:t>
            </a:r>
            <a:r>
              <a:rPr lang="en-US" altLang="en-US" sz="4000" b="1" dirty="0"/>
              <a:t>chain planning</a:t>
            </a:r>
          </a:p>
        </p:txBody>
      </p:sp>
    </p:spTree>
    <p:extLst>
      <p:ext uri="{BB962C8B-B14F-4D97-AF65-F5344CB8AC3E}">
        <p14:creationId xmlns:p14="http://schemas.microsoft.com/office/powerpoint/2010/main" val="386807900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r>
              <a:rPr lang="en-US" altLang="en-US"/>
              <a:t>1-</a:t>
            </a:r>
            <a:fld id="{426C5129-904C-4C03-B5A1-3F71A33014B8}" type="slidenum">
              <a:rPr lang="en-US" altLang="en-US"/>
              <a:pPr/>
              <a:t>18</a:t>
            </a:fld>
            <a:endParaRPr lang="en-US" altLang="en-US" sz="1400">
              <a:latin typeface="Times New Roman" panose="02020603050405020304" pitchFamily="18" charset="0"/>
            </a:endParaRPr>
          </a:p>
        </p:txBody>
      </p:sp>
      <p:sp>
        <p:nvSpPr>
          <p:cNvPr id="224259" name="Rectangle 3"/>
          <p:cNvSpPr>
            <a:spLocks noGrp="1" noChangeArrowheads="1"/>
          </p:cNvSpPr>
          <p:nvPr>
            <p:ph type="body" idx="1"/>
          </p:nvPr>
        </p:nvSpPr>
        <p:spPr>
          <a:xfrm>
            <a:off x="838200" y="1696966"/>
            <a:ext cx="10515600" cy="4659384"/>
          </a:xfrm>
          <a:solidFill>
            <a:schemeClr val="accent4">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Autofit/>
          </a:bodyPr>
          <a:lstStyle/>
          <a:p>
            <a:r>
              <a:rPr lang="en-US" altLang="en-US" sz="3200" b="1" dirty="0">
                <a:solidFill>
                  <a:srgbClr val="FF0000"/>
                </a:solidFill>
              </a:rPr>
              <a:t>Planning decisions</a:t>
            </a:r>
            <a:r>
              <a:rPr lang="en-US" altLang="en-US" sz="3200" b="1" dirty="0" smtClean="0">
                <a:solidFill>
                  <a:srgbClr val="FF0000"/>
                </a:solidFill>
              </a:rPr>
              <a:t>:</a:t>
            </a:r>
          </a:p>
          <a:p>
            <a:pPr marL="0" indent="0">
              <a:buNone/>
            </a:pPr>
            <a:endParaRPr lang="en-US" altLang="en-US" sz="3200" b="1" dirty="0"/>
          </a:p>
          <a:p>
            <a:pPr lvl="1"/>
            <a:r>
              <a:rPr lang="en-US" altLang="en-US" sz="3200" b="1" dirty="0"/>
              <a:t>Which markets will be supplied from which locations</a:t>
            </a:r>
          </a:p>
          <a:p>
            <a:pPr lvl="1"/>
            <a:r>
              <a:rPr lang="en-US" altLang="en-US" sz="3200" b="1" dirty="0"/>
              <a:t>Planned buildup of inventories</a:t>
            </a:r>
          </a:p>
          <a:p>
            <a:pPr lvl="1"/>
            <a:r>
              <a:rPr lang="en-US" altLang="en-US" sz="3200" b="1" dirty="0"/>
              <a:t>Subcontracting, backup locations</a:t>
            </a:r>
          </a:p>
          <a:p>
            <a:pPr lvl="1"/>
            <a:r>
              <a:rPr lang="en-US" altLang="en-US" sz="3200" b="1" dirty="0"/>
              <a:t>Inventory policies</a:t>
            </a:r>
          </a:p>
          <a:p>
            <a:pPr lvl="1"/>
            <a:r>
              <a:rPr lang="en-US" altLang="en-US" sz="3200" b="1" dirty="0"/>
              <a:t>Timing and size of market promotions</a:t>
            </a:r>
          </a:p>
          <a:p>
            <a:r>
              <a:rPr lang="en-US" altLang="en-US" sz="3200" b="1" dirty="0"/>
              <a:t>Must consider in planning decisions demand uncertainty, exchange rates, competition over the time horizon</a:t>
            </a:r>
          </a:p>
        </p:txBody>
      </p:sp>
      <p:sp>
        <p:nvSpPr>
          <p:cNvPr id="6" name="Rectangle 5"/>
          <p:cNvSpPr/>
          <p:nvPr/>
        </p:nvSpPr>
        <p:spPr>
          <a:xfrm>
            <a:off x="838200" y="510600"/>
            <a:ext cx="7177088" cy="707886"/>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altLang="en-US" sz="4000" b="1" dirty="0" smtClean="0"/>
              <a:t>- Supply </a:t>
            </a:r>
            <a:r>
              <a:rPr lang="en-US" altLang="en-US" sz="4000" b="1" dirty="0"/>
              <a:t>chain </a:t>
            </a:r>
            <a:r>
              <a:rPr lang="en-US" altLang="en-US" sz="4000" b="1" dirty="0" smtClean="0"/>
              <a:t>planning-</a:t>
            </a:r>
            <a:r>
              <a:rPr lang="en-US" altLang="en-US" sz="4000" b="1" dirty="0" err="1" smtClean="0"/>
              <a:t>cont</a:t>
            </a:r>
            <a:endParaRPr lang="en-US" altLang="en-US" sz="4000" b="1" dirty="0"/>
          </a:p>
        </p:txBody>
      </p:sp>
      <p:pic>
        <p:nvPicPr>
          <p:cNvPr id="7" name="Picture 6"/>
          <p:cNvPicPr>
            <a:picLocks noChangeAspect="1"/>
          </p:cNvPicPr>
          <p:nvPr/>
        </p:nvPicPr>
        <p:blipFill>
          <a:blip r:embed="rId2"/>
          <a:stretch>
            <a:fillRect/>
          </a:stretch>
        </p:blipFill>
        <p:spPr>
          <a:xfrm>
            <a:off x="9701641" y="365125"/>
            <a:ext cx="1652159" cy="1463167"/>
          </a:xfrm>
          <a:prstGeom prst="rect">
            <a:avLst/>
          </a:prstGeom>
        </p:spPr>
      </p:pic>
    </p:spTree>
    <p:extLst>
      <p:ext uri="{BB962C8B-B14F-4D97-AF65-F5344CB8AC3E}">
        <p14:creationId xmlns:p14="http://schemas.microsoft.com/office/powerpoint/2010/main" val="293944074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solidFill>
            <a:srgbClr val="E68F1A"/>
          </a:solidFill>
        </p:spPr>
        <p:txBody>
          <a:bodyPr>
            <a:normAutofit/>
          </a:bodyPr>
          <a:lstStyle/>
          <a:p>
            <a:pPr marL="0" indent="0" algn="just">
              <a:buNone/>
            </a:pPr>
            <a:r>
              <a:rPr lang="en-US" sz="3200" b="1" dirty="0">
                <a:solidFill>
                  <a:srgbClr val="0070C0"/>
                </a:solidFill>
              </a:rPr>
              <a:t>During this phase, </a:t>
            </a:r>
            <a:endParaRPr lang="en-US" sz="3200" b="1" dirty="0" smtClean="0">
              <a:solidFill>
                <a:srgbClr val="0070C0"/>
              </a:solidFill>
            </a:endParaRPr>
          </a:p>
          <a:p>
            <a:pPr algn="just">
              <a:buFont typeface="Wingdings" panose="05000000000000000000" pitchFamily="2" charset="2"/>
              <a:buChar char="v"/>
            </a:pPr>
            <a:r>
              <a:rPr lang="en-US" sz="3200" b="1" dirty="0" smtClean="0"/>
              <a:t>firms </a:t>
            </a:r>
            <a:r>
              <a:rPr lang="en-US" sz="3200" b="1" dirty="0"/>
              <a:t>allocate inventory or production to individual orders</a:t>
            </a:r>
            <a:r>
              <a:rPr lang="en-US" sz="3200" b="1" dirty="0" smtClean="0"/>
              <a:t>,</a:t>
            </a:r>
          </a:p>
          <a:p>
            <a:pPr algn="just">
              <a:buFont typeface="Wingdings" panose="05000000000000000000" pitchFamily="2" charset="2"/>
              <a:buChar char="v"/>
            </a:pPr>
            <a:r>
              <a:rPr lang="en-US" sz="3200" b="1" dirty="0" smtClean="0"/>
              <a:t> </a:t>
            </a:r>
            <a:r>
              <a:rPr lang="en-US" sz="3200" b="1" dirty="0"/>
              <a:t>set a date that an order is to be filled, </a:t>
            </a:r>
            <a:endParaRPr lang="en-US" sz="3200" b="1" dirty="0" smtClean="0"/>
          </a:p>
          <a:p>
            <a:pPr algn="just">
              <a:buFont typeface="Wingdings" panose="05000000000000000000" pitchFamily="2" charset="2"/>
              <a:buChar char="v"/>
            </a:pPr>
            <a:r>
              <a:rPr lang="en-US" sz="3200" b="1" dirty="0" smtClean="0"/>
              <a:t>generate </a:t>
            </a:r>
            <a:r>
              <a:rPr lang="en-US" sz="3200" b="1" dirty="0"/>
              <a:t>pick lists at a warehouse, </a:t>
            </a:r>
            <a:endParaRPr lang="en-US" sz="3200" b="1" dirty="0" smtClean="0"/>
          </a:p>
          <a:p>
            <a:pPr algn="just">
              <a:buFont typeface="Wingdings" panose="05000000000000000000" pitchFamily="2" charset="2"/>
              <a:buChar char="v"/>
            </a:pPr>
            <a:r>
              <a:rPr lang="en-US" sz="3200" b="1" dirty="0" smtClean="0"/>
              <a:t>allocate </a:t>
            </a:r>
            <a:r>
              <a:rPr lang="en-US" sz="3200" b="1" dirty="0"/>
              <a:t>an order to a particular shipping mode and shipment, </a:t>
            </a:r>
            <a:endParaRPr lang="en-US" sz="3200" b="1" dirty="0" smtClean="0"/>
          </a:p>
          <a:p>
            <a:pPr algn="just">
              <a:buFont typeface="Wingdings" panose="05000000000000000000" pitchFamily="2" charset="2"/>
              <a:buChar char="v"/>
            </a:pPr>
            <a:r>
              <a:rPr lang="en-US" sz="3200" b="1" dirty="0" smtClean="0"/>
              <a:t>set </a:t>
            </a:r>
            <a:r>
              <a:rPr lang="en-US" sz="3200" b="1" dirty="0"/>
              <a:t>delivery schedules of trucks, and place replenishment orders. </a:t>
            </a:r>
            <a:endParaRPr lang="en-US" sz="3200" b="1" dirty="0" smtClean="0"/>
          </a:p>
          <a:p>
            <a:pPr marL="0" indent="0" algn="just">
              <a:buNone/>
            </a:pPr>
            <a:endParaRPr lang="en-US" b="1" dirty="0"/>
          </a:p>
        </p:txBody>
      </p:sp>
      <p:pic>
        <p:nvPicPr>
          <p:cNvPr id="4" name="Picture 3"/>
          <p:cNvPicPr>
            <a:picLocks noChangeAspect="1"/>
          </p:cNvPicPr>
          <p:nvPr/>
        </p:nvPicPr>
        <p:blipFill>
          <a:blip r:embed="rId2"/>
          <a:stretch>
            <a:fillRect/>
          </a:stretch>
        </p:blipFill>
        <p:spPr>
          <a:xfrm>
            <a:off x="9815794" y="294989"/>
            <a:ext cx="1652159" cy="1463167"/>
          </a:xfrm>
          <a:prstGeom prst="rect">
            <a:avLst/>
          </a:prstGeom>
        </p:spPr>
      </p:pic>
      <p:sp>
        <p:nvSpPr>
          <p:cNvPr id="6" name="Rectangle 5"/>
          <p:cNvSpPr/>
          <p:nvPr/>
        </p:nvSpPr>
        <p:spPr>
          <a:xfrm>
            <a:off x="838200" y="294989"/>
            <a:ext cx="8977594" cy="1015663"/>
          </a:xfrm>
          <a:prstGeom prst="rect">
            <a:avLst/>
          </a:prstGeom>
          <a:solidFill>
            <a:srgbClr val="92D05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altLang="en-US" sz="6000" b="1" dirty="0" smtClean="0"/>
              <a:t>3-Supply </a:t>
            </a:r>
            <a:r>
              <a:rPr lang="en-US" altLang="en-US" sz="6000" b="1" dirty="0"/>
              <a:t>chain operation</a:t>
            </a:r>
          </a:p>
        </p:txBody>
      </p:sp>
    </p:spTree>
    <p:extLst>
      <p:ext uri="{BB962C8B-B14F-4D97-AF65-F5344CB8AC3E}">
        <p14:creationId xmlns:p14="http://schemas.microsoft.com/office/powerpoint/2010/main" val="285829833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0050" y="1837462"/>
            <a:ext cx="10872788" cy="4524315"/>
          </a:xfrm>
          <a:prstGeom prst="rect">
            <a:avLst/>
          </a:prstGeom>
        </p:spPr>
        <p:txBody>
          <a:bodyPr wrap="square">
            <a:spAutoFit/>
          </a:bodyPr>
          <a:lstStyle/>
          <a:p>
            <a:pPr marL="457200" indent="-457200" algn="just">
              <a:buFont typeface="Wingdings" panose="05000000000000000000" pitchFamily="2" charset="2"/>
              <a:buChar char="Ø"/>
            </a:pPr>
            <a:r>
              <a:rPr lang="en-US" sz="3200" b="1" dirty="0"/>
              <a:t>Because operational decisions are being made in the short term (minutes, hours, or days</a:t>
            </a:r>
            <a:r>
              <a:rPr lang="en-US" sz="3200" b="1" dirty="0" smtClean="0"/>
              <a:t>).</a:t>
            </a:r>
          </a:p>
          <a:p>
            <a:pPr algn="just"/>
            <a:endParaRPr lang="en-US" sz="3200" b="1" dirty="0" smtClean="0"/>
          </a:p>
          <a:p>
            <a:pPr marL="457200" indent="-457200" algn="just">
              <a:buFont typeface="Wingdings" panose="05000000000000000000" pitchFamily="2" charset="2"/>
              <a:buChar char="Ø"/>
            </a:pPr>
            <a:r>
              <a:rPr lang="en-US" sz="3200" b="1" dirty="0" smtClean="0"/>
              <a:t>there </a:t>
            </a:r>
            <a:r>
              <a:rPr lang="en-US" sz="3200" b="1" dirty="0"/>
              <a:t>is less uncertainty about demand information. Given the constraints established by the configuration and planning </a:t>
            </a:r>
            <a:r>
              <a:rPr lang="en-US" sz="3200" b="1" dirty="0" smtClean="0"/>
              <a:t>policies.</a:t>
            </a:r>
          </a:p>
          <a:p>
            <a:pPr algn="just"/>
            <a:endParaRPr lang="en-US" sz="3200" b="1" dirty="0" smtClean="0"/>
          </a:p>
          <a:p>
            <a:pPr marL="457200" indent="-457200" algn="just">
              <a:buFont typeface="Wingdings" panose="05000000000000000000" pitchFamily="2" charset="2"/>
              <a:buChar char="Ø"/>
            </a:pPr>
            <a:r>
              <a:rPr lang="en-US" sz="3200" b="1" dirty="0" smtClean="0"/>
              <a:t>the </a:t>
            </a:r>
            <a:r>
              <a:rPr lang="en-US" sz="3200" b="1" dirty="0"/>
              <a:t>goal during the operation phase is to exploit the reduction of uncertainty and optimize performance.</a:t>
            </a:r>
          </a:p>
        </p:txBody>
      </p:sp>
      <p:pic>
        <p:nvPicPr>
          <p:cNvPr id="3" name="Picture 2"/>
          <p:cNvPicPr>
            <a:picLocks noChangeAspect="1"/>
          </p:cNvPicPr>
          <p:nvPr/>
        </p:nvPicPr>
        <p:blipFill>
          <a:blip r:embed="rId2"/>
          <a:stretch>
            <a:fillRect/>
          </a:stretch>
        </p:blipFill>
        <p:spPr>
          <a:xfrm>
            <a:off x="9815794" y="294989"/>
            <a:ext cx="1652159" cy="1463167"/>
          </a:xfrm>
          <a:prstGeom prst="rect">
            <a:avLst/>
          </a:prstGeom>
        </p:spPr>
      </p:pic>
      <p:sp>
        <p:nvSpPr>
          <p:cNvPr id="4" name="Rectangle 3"/>
          <p:cNvSpPr/>
          <p:nvPr/>
        </p:nvSpPr>
        <p:spPr>
          <a:xfrm>
            <a:off x="650294" y="589215"/>
            <a:ext cx="6116866" cy="584775"/>
          </a:xfrm>
          <a:prstGeom prst="rect">
            <a:avLst/>
          </a:prstGeom>
          <a:solidFill>
            <a:srgbClr val="92D05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altLang="en-US" sz="3200" b="1" dirty="0"/>
              <a:t>Supply chain </a:t>
            </a:r>
            <a:r>
              <a:rPr lang="en-US" altLang="en-US" sz="3200" b="1" dirty="0" smtClean="0"/>
              <a:t>operation-</a:t>
            </a:r>
            <a:r>
              <a:rPr lang="en-US" altLang="en-US" sz="3200" b="1" dirty="0" err="1" smtClean="0"/>
              <a:t>cont</a:t>
            </a:r>
            <a:endParaRPr lang="en-US" altLang="en-US" sz="3200" b="1" dirty="0"/>
          </a:p>
        </p:txBody>
      </p:sp>
    </p:spTree>
    <p:extLst>
      <p:ext uri="{BB962C8B-B14F-4D97-AF65-F5344CB8AC3E}">
        <p14:creationId xmlns:p14="http://schemas.microsoft.com/office/powerpoint/2010/main" val="112430912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8163" y="296322"/>
            <a:ext cx="9163478" cy="1325563"/>
          </a:xfr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4800" b="1" dirty="0" smtClean="0"/>
              <a:t>Process views of a supply chain</a:t>
            </a:r>
            <a:endParaRPr lang="en-US" sz="4800" b="1" dirty="0"/>
          </a:p>
        </p:txBody>
      </p:sp>
      <p:sp>
        <p:nvSpPr>
          <p:cNvPr id="3" name="Content Placeholder 2"/>
          <p:cNvSpPr>
            <a:spLocks noGrp="1"/>
          </p:cNvSpPr>
          <p:nvPr>
            <p:ph idx="1"/>
          </p:nvPr>
        </p:nvSpPr>
        <p:spPr>
          <a:xfrm>
            <a:off x="838200" y="1825624"/>
            <a:ext cx="10515600" cy="2899074"/>
          </a:xfrm>
        </p:spPr>
        <p:txBody>
          <a:bodyPr>
            <a:noAutofit/>
          </a:bodyPr>
          <a:lstStyle/>
          <a:p>
            <a:pPr marL="0" indent="0" algn="just">
              <a:buNone/>
            </a:pPr>
            <a:r>
              <a:rPr lang="en-US" sz="3600" b="1" dirty="0" smtClean="0"/>
              <a:t>A </a:t>
            </a:r>
            <a:r>
              <a:rPr lang="en-US" sz="3600" b="1" dirty="0"/>
              <a:t>supply chain is a sequence of processes and flows that take place within and between different stages and combine to fill a customer need for a product. </a:t>
            </a:r>
            <a:endParaRPr lang="en-US" sz="3600" b="1" dirty="0" smtClean="0"/>
          </a:p>
          <a:p>
            <a:pPr marL="0" indent="0" algn="just">
              <a:buNone/>
            </a:pPr>
            <a:r>
              <a:rPr lang="en-US" sz="3600" b="1" dirty="0" smtClean="0"/>
              <a:t>There </a:t>
            </a:r>
            <a:r>
              <a:rPr lang="en-US" sz="3600" b="1" dirty="0"/>
              <a:t>are two different ways to view the processes performed in a supply chain</a:t>
            </a:r>
            <a:r>
              <a:rPr lang="en-US" sz="3600" b="1" dirty="0" smtClean="0"/>
              <a:t>.</a:t>
            </a:r>
            <a:endParaRPr lang="en-US" sz="3600" b="1" dirty="0"/>
          </a:p>
        </p:txBody>
      </p:sp>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5" name="Rectangle 4"/>
          <p:cNvSpPr/>
          <p:nvPr/>
        </p:nvSpPr>
        <p:spPr>
          <a:xfrm>
            <a:off x="838200" y="4859634"/>
            <a:ext cx="10582275" cy="1569660"/>
          </a:xfrm>
          <a:prstGeom prst="rect">
            <a:avLst/>
          </a:prstGeom>
          <a:solidFill>
            <a:srgbClr val="92D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just"/>
            <a:r>
              <a:rPr lang="en-US" sz="3200" b="1" dirty="0">
                <a:solidFill>
                  <a:srgbClr val="0070C0"/>
                </a:solidFill>
              </a:rPr>
              <a:t>1. </a:t>
            </a:r>
            <a:r>
              <a:rPr lang="en-US" sz="3200" b="1" dirty="0">
                <a:solidFill>
                  <a:srgbClr val="FF0000"/>
                </a:solidFill>
              </a:rPr>
              <a:t>Cycle View: </a:t>
            </a:r>
            <a:r>
              <a:rPr lang="en-US" sz="3200" b="1" dirty="0">
                <a:solidFill>
                  <a:srgbClr val="0070C0"/>
                </a:solidFill>
              </a:rPr>
              <a:t>The processes in a supply chain are divided into a series of cycles, each performed at the interface between two successive stages of a supply chain.</a:t>
            </a:r>
          </a:p>
        </p:txBody>
      </p:sp>
    </p:spTree>
    <p:extLst>
      <p:ext uri="{BB962C8B-B14F-4D97-AF65-F5344CB8AC3E}">
        <p14:creationId xmlns:p14="http://schemas.microsoft.com/office/powerpoint/2010/main" val="17121483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8163" y="1816100"/>
            <a:ext cx="11206162" cy="4699000"/>
          </a:xfrm>
          <a:solidFill>
            <a:schemeClr val="accent4">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Autofit/>
          </a:bodyPr>
          <a:lstStyle/>
          <a:p>
            <a:pPr marL="0" indent="0" algn="just">
              <a:buNone/>
            </a:pPr>
            <a:r>
              <a:rPr lang="en-US" sz="3200" b="1" dirty="0"/>
              <a:t>2. </a:t>
            </a:r>
            <a:r>
              <a:rPr lang="en-US" sz="3200" b="1" dirty="0">
                <a:solidFill>
                  <a:srgbClr val="FF0000"/>
                </a:solidFill>
              </a:rPr>
              <a:t>Push/Pull View</a:t>
            </a:r>
            <a:r>
              <a:rPr lang="en-US" sz="3200" b="1" dirty="0" smtClean="0"/>
              <a:t>:</a:t>
            </a:r>
          </a:p>
          <a:p>
            <a:pPr marL="0" indent="0" algn="just">
              <a:buNone/>
            </a:pPr>
            <a:endParaRPr lang="en-US" sz="3200" b="1" dirty="0"/>
          </a:p>
          <a:p>
            <a:pPr marL="0" indent="0" algn="just">
              <a:buNone/>
            </a:pPr>
            <a:r>
              <a:rPr lang="en-US" sz="3200" b="1" dirty="0" smtClean="0"/>
              <a:t> </a:t>
            </a:r>
            <a:r>
              <a:rPr lang="en-US" sz="3200" b="1" dirty="0"/>
              <a:t>The processes in a supply chain are divided into two categories depending on whether they are executed in response to a customer order or in anticipation of customer orders</a:t>
            </a:r>
            <a:r>
              <a:rPr lang="en-US" sz="3200" b="1" dirty="0" smtClean="0"/>
              <a:t>.</a:t>
            </a:r>
          </a:p>
          <a:p>
            <a:pPr marL="0" indent="0" algn="just">
              <a:buNone/>
            </a:pPr>
            <a:r>
              <a:rPr lang="en-US" sz="3200" b="1" dirty="0" smtClean="0"/>
              <a:t>  </a:t>
            </a:r>
            <a:endParaRPr lang="en-US" sz="3200" b="1" dirty="0"/>
          </a:p>
        </p:txBody>
      </p:sp>
      <p:pic>
        <p:nvPicPr>
          <p:cNvPr id="4" name="Picture 3"/>
          <p:cNvPicPr>
            <a:picLocks noChangeAspect="1"/>
          </p:cNvPicPr>
          <p:nvPr/>
        </p:nvPicPr>
        <p:blipFill>
          <a:blip r:embed="rId2"/>
          <a:stretch>
            <a:fillRect/>
          </a:stretch>
        </p:blipFill>
        <p:spPr>
          <a:xfrm>
            <a:off x="9854983" y="362458"/>
            <a:ext cx="1652159" cy="1463167"/>
          </a:xfrm>
          <a:prstGeom prst="rect">
            <a:avLst/>
          </a:prstGeom>
        </p:spPr>
      </p:pic>
      <p:sp>
        <p:nvSpPr>
          <p:cNvPr id="6" name="Title 1"/>
          <p:cNvSpPr>
            <a:spLocks noGrp="1"/>
          </p:cNvSpPr>
          <p:nvPr>
            <p:ph type="title"/>
          </p:nvPr>
        </p:nvSpPr>
        <p:spPr>
          <a:xfrm>
            <a:off x="538163" y="296322"/>
            <a:ext cx="9163478" cy="1325563"/>
          </a:xfr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4800" b="1" dirty="0" smtClean="0"/>
              <a:t>Process views of a supply chain</a:t>
            </a:r>
            <a:endParaRPr lang="en-US" sz="4800" b="1" dirty="0"/>
          </a:p>
        </p:txBody>
      </p:sp>
    </p:spTree>
    <p:extLst>
      <p:ext uri="{BB962C8B-B14F-4D97-AF65-F5344CB8AC3E}">
        <p14:creationId xmlns:p14="http://schemas.microsoft.com/office/powerpoint/2010/main" val="16162000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4376" y="1847374"/>
            <a:ext cx="10901362" cy="3970318"/>
          </a:xfrm>
          <a:prstGeom prst="rect">
            <a:avLst/>
          </a:prstGeom>
          <a:solidFill>
            <a:schemeClr val="accent4">
              <a:lumMod val="40000"/>
              <a:lumOff val="60000"/>
            </a:schemeClr>
          </a:solidFill>
        </p:spPr>
        <p:txBody>
          <a:bodyPr wrap="square">
            <a:spAutoFit/>
          </a:bodyPr>
          <a:lstStyle/>
          <a:p>
            <a:pPr algn="just"/>
            <a:r>
              <a:rPr lang="en-US" sz="3600" b="1" dirty="0" smtClean="0"/>
              <a:t>are </a:t>
            </a:r>
            <a:r>
              <a:rPr lang="en-US" sz="3600" b="1" dirty="0"/>
              <a:t>initiated by a customer </a:t>
            </a:r>
            <a:r>
              <a:rPr lang="en-US" sz="3600" b="1" dirty="0" smtClean="0"/>
              <a:t>order</a:t>
            </a:r>
          </a:p>
          <a:p>
            <a:pPr algn="just"/>
            <a:endParaRPr lang="en-US" sz="3600" b="1" dirty="0"/>
          </a:p>
          <a:p>
            <a:r>
              <a:rPr lang="en-US" altLang="en-US" sz="3600" b="1" dirty="0"/>
              <a:t>Example</a:t>
            </a:r>
            <a:r>
              <a:rPr lang="en-US" altLang="en-US" sz="3600" b="1" dirty="0" smtClean="0">
                <a:solidFill>
                  <a:schemeClr val="accent2"/>
                </a:solidFill>
              </a:rPr>
              <a:t>:</a:t>
            </a:r>
          </a:p>
          <a:p>
            <a:endParaRPr lang="en-US" altLang="en-US" sz="3600" b="1" dirty="0">
              <a:solidFill>
                <a:schemeClr val="accent2"/>
              </a:solidFill>
            </a:endParaRPr>
          </a:p>
          <a:p>
            <a:pPr>
              <a:buFontTx/>
              <a:buChar char="•"/>
            </a:pPr>
            <a:r>
              <a:rPr lang="en-US" altLang="en-US" sz="3600" b="1" dirty="0"/>
              <a:t>Dell: Dell assembles its computers to order and therefore, all processes except for those involved in the procurement cycle are “pull</a:t>
            </a:r>
            <a:endParaRPr lang="en-US" sz="3600" b="1" dirty="0"/>
          </a:p>
        </p:txBody>
      </p:sp>
      <p:sp>
        <p:nvSpPr>
          <p:cNvPr id="3" name="Rectangle 2"/>
          <p:cNvSpPr/>
          <p:nvPr/>
        </p:nvSpPr>
        <p:spPr>
          <a:xfrm>
            <a:off x="714376" y="558285"/>
            <a:ext cx="5127879" cy="923330"/>
          </a:xfrm>
          <a:prstGeom prst="rect">
            <a:avLst/>
          </a:prstGeom>
          <a:solidFill>
            <a:srgbClr val="92D050"/>
          </a:solidFill>
        </p:spPr>
        <p:txBody>
          <a:bodyPr wrap="none">
            <a:spAutoFit/>
          </a:bodyPr>
          <a:lstStyle/>
          <a:p>
            <a:r>
              <a:rPr lang="en-US" sz="5400" b="1" dirty="0" smtClean="0"/>
              <a:t>1-Pull </a:t>
            </a:r>
            <a:r>
              <a:rPr lang="en-US" sz="5400" b="1" dirty="0"/>
              <a:t>processes: </a:t>
            </a:r>
            <a:endParaRPr lang="en-US" sz="5400" dirty="0"/>
          </a:p>
        </p:txBody>
      </p:sp>
      <p:pic>
        <p:nvPicPr>
          <p:cNvPr id="4" name="Picture 3"/>
          <p:cNvPicPr>
            <a:picLocks noChangeAspect="1"/>
          </p:cNvPicPr>
          <p:nvPr/>
        </p:nvPicPr>
        <p:blipFill>
          <a:blip r:embed="rId2"/>
          <a:stretch>
            <a:fillRect/>
          </a:stretch>
        </p:blipFill>
        <p:spPr>
          <a:xfrm>
            <a:off x="9854983" y="362458"/>
            <a:ext cx="1652159" cy="1463167"/>
          </a:xfrm>
          <a:prstGeom prst="rect">
            <a:avLst/>
          </a:prstGeom>
        </p:spPr>
      </p:pic>
    </p:spTree>
    <p:extLst>
      <p:ext uri="{BB962C8B-B14F-4D97-AF65-F5344CB8AC3E}">
        <p14:creationId xmlns:p14="http://schemas.microsoft.com/office/powerpoint/2010/main" val="1320608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57225" y="1905685"/>
            <a:ext cx="10872787" cy="3539430"/>
          </a:xfrm>
          <a:prstGeom prst="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just"/>
            <a:r>
              <a:rPr lang="en-US" sz="3200" b="1" dirty="0" smtClean="0"/>
              <a:t>are </a:t>
            </a:r>
            <a:r>
              <a:rPr lang="en-US" sz="3200" b="1" dirty="0"/>
              <a:t>initiated and performed in anticipation of customer orders</a:t>
            </a:r>
            <a:r>
              <a:rPr lang="en-US" sz="3200" b="1" dirty="0" smtClean="0"/>
              <a:t>.</a:t>
            </a:r>
          </a:p>
          <a:p>
            <a:pPr algn="just"/>
            <a:endParaRPr lang="en-US" sz="3200" b="1" dirty="0"/>
          </a:p>
          <a:p>
            <a:pPr algn="just"/>
            <a:r>
              <a:rPr lang="en-US" sz="3200" b="1" dirty="0" smtClean="0"/>
              <a:t>Example:</a:t>
            </a:r>
          </a:p>
          <a:p>
            <a:pPr algn="just"/>
            <a:endParaRPr lang="en-US" sz="3200" b="1" dirty="0"/>
          </a:p>
          <a:p>
            <a:pPr>
              <a:buFontTx/>
              <a:buChar char="•"/>
            </a:pPr>
            <a:r>
              <a:rPr lang="en-US" altLang="en-US" sz="3200" b="1" dirty="0"/>
              <a:t>Compaq: All processes except for those involved in customer order </a:t>
            </a:r>
            <a:r>
              <a:rPr lang="en-US" altLang="en-US" sz="3200" b="1" dirty="0" smtClean="0"/>
              <a:t>cycle </a:t>
            </a:r>
            <a:r>
              <a:rPr lang="en-US" altLang="en-US" sz="3200" b="1" dirty="0"/>
              <a:t>are of “push” type</a:t>
            </a:r>
            <a:endParaRPr lang="en-US" sz="3200" b="1" dirty="0"/>
          </a:p>
          <a:p>
            <a:pPr algn="just"/>
            <a:endParaRPr lang="en-US" sz="3200" b="1" dirty="0"/>
          </a:p>
        </p:txBody>
      </p:sp>
      <p:pic>
        <p:nvPicPr>
          <p:cNvPr id="4" name="Picture 3"/>
          <p:cNvPicPr>
            <a:picLocks noChangeAspect="1"/>
          </p:cNvPicPr>
          <p:nvPr/>
        </p:nvPicPr>
        <p:blipFill>
          <a:blip r:embed="rId2"/>
          <a:stretch>
            <a:fillRect/>
          </a:stretch>
        </p:blipFill>
        <p:spPr>
          <a:xfrm>
            <a:off x="10227682" y="0"/>
            <a:ext cx="1652159" cy="1463167"/>
          </a:xfrm>
          <a:prstGeom prst="rect">
            <a:avLst/>
          </a:prstGeom>
        </p:spPr>
      </p:pic>
      <p:sp>
        <p:nvSpPr>
          <p:cNvPr id="2" name="Rectangle 1"/>
          <p:cNvSpPr/>
          <p:nvPr/>
        </p:nvSpPr>
        <p:spPr>
          <a:xfrm>
            <a:off x="657225" y="258247"/>
            <a:ext cx="6019853" cy="1015663"/>
          </a:xfrm>
          <a:prstGeom prst="rect">
            <a:avLst/>
          </a:prstGeom>
          <a:solidFill>
            <a:srgbClr val="92D05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6000" b="1" dirty="0" smtClean="0"/>
              <a:t>2-push </a:t>
            </a:r>
            <a:r>
              <a:rPr lang="en-US" sz="6000" b="1" dirty="0"/>
              <a:t>processes</a:t>
            </a:r>
            <a:r>
              <a:rPr lang="en-US" sz="6000" dirty="0"/>
              <a:t>: </a:t>
            </a:r>
          </a:p>
        </p:txBody>
      </p:sp>
    </p:spTree>
    <p:extLst>
      <p:ext uri="{BB962C8B-B14F-4D97-AF65-F5344CB8AC3E}">
        <p14:creationId xmlns:p14="http://schemas.microsoft.com/office/powerpoint/2010/main" val="5711693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rmAutofit/>
          </a:bodyPr>
          <a:lstStyle/>
          <a:p>
            <a:pPr marL="0" indent="0" algn="just">
              <a:buNone/>
            </a:pPr>
            <a:r>
              <a:rPr lang="en-US" b="1" dirty="0" smtClean="0"/>
              <a:t>Given </a:t>
            </a:r>
            <a:r>
              <a:rPr lang="en-US" b="1" dirty="0"/>
              <a:t>the five stages of a supply chain shown in Figure 1-2, all supply chain </a:t>
            </a:r>
            <a:r>
              <a:rPr lang="en-US" b="1" dirty="0" smtClean="0"/>
              <a:t>processes can </a:t>
            </a:r>
            <a:r>
              <a:rPr lang="en-US" b="1" dirty="0"/>
              <a:t>be broken down into the following four process cycles, as shown in Figure 1-3</a:t>
            </a:r>
            <a:r>
              <a:rPr lang="en-US" b="1" dirty="0" smtClean="0"/>
              <a:t>:</a:t>
            </a:r>
          </a:p>
          <a:p>
            <a:pPr marL="0" indent="0" algn="just">
              <a:buNone/>
            </a:pPr>
            <a:endParaRPr lang="en-US" b="1" dirty="0"/>
          </a:p>
          <a:p>
            <a:pPr marL="0" indent="0" algn="just">
              <a:buNone/>
            </a:pPr>
            <a:r>
              <a:rPr lang="en-US" b="1" dirty="0"/>
              <a:t>• Customer order cycle</a:t>
            </a:r>
          </a:p>
          <a:p>
            <a:pPr marL="0" indent="0" algn="just">
              <a:buNone/>
            </a:pPr>
            <a:r>
              <a:rPr lang="en-US" b="1" dirty="0"/>
              <a:t>• Replenishment cycle</a:t>
            </a:r>
          </a:p>
          <a:p>
            <a:pPr marL="0" indent="0" algn="just">
              <a:buNone/>
            </a:pPr>
            <a:r>
              <a:rPr lang="en-US" b="1" dirty="0"/>
              <a:t>• Manufacturing cycle</a:t>
            </a:r>
          </a:p>
          <a:p>
            <a:pPr marL="0" indent="0" algn="just">
              <a:buNone/>
            </a:pPr>
            <a:r>
              <a:rPr lang="en-US" b="1" dirty="0"/>
              <a:t>• Procurement cycle</a:t>
            </a:r>
          </a:p>
        </p:txBody>
      </p:sp>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6" name="Rectangle 5"/>
          <p:cNvSpPr/>
          <p:nvPr/>
        </p:nvSpPr>
        <p:spPr>
          <a:xfrm>
            <a:off x="458369" y="388675"/>
            <a:ext cx="9160713" cy="769441"/>
          </a:xfrm>
          <a:prstGeom prst="rect">
            <a:avLst/>
          </a:prstGeom>
          <a:solidFill>
            <a:schemeClr val="accent2">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pPr algn="just"/>
            <a:r>
              <a:rPr lang="en-US" sz="4400" b="1" dirty="0" smtClean="0">
                <a:solidFill>
                  <a:srgbClr val="7030A0"/>
                </a:solidFill>
              </a:rPr>
              <a:t>3-Cycle </a:t>
            </a:r>
            <a:r>
              <a:rPr lang="en-US" sz="4400" b="1" dirty="0">
                <a:solidFill>
                  <a:srgbClr val="7030A0"/>
                </a:solidFill>
              </a:rPr>
              <a:t>view of supply chain processes</a:t>
            </a:r>
          </a:p>
        </p:txBody>
      </p:sp>
    </p:spTree>
    <p:extLst>
      <p:ext uri="{BB962C8B-B14F-4D97-AF65-F5344CB8AC3E}">
        <p14:creationId xmlns:p14="http://schemas.microsoft.com/office/powerpoint/2010/main" val="27871025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6572250" y="2151663"/>
            <a:ext cx="5238821" cy="4448548"/>
          </a:xfrm>
          <a:prstGeom prst="rect">
            <a:avLst/>
          </a:prstGeom>
        </p:spPr>
      </p:pic>
      <p:pic>
        <p:nvPicPr>
          <p:cNvPr id="4" name="Picture 3"/>
          <p:cNvPicPr>
            <a:picLocks noChangeAspect="1"/>
          </p:cNvPicPr>
          <p:nvPr/>
        </p:nvPicPr>
        <p:blipFill>
          <a:blip r:embed="rId3"/>
          <a:stretch>
            <a:fillRect/>
          </a:stretch>
        </p:blipFill>
        <p:spPr>
          <a:xfrm>
            <a:off x="9868046" y="365125"/>
            <a:ext cx="1652159" cy="1463167"/>
          </a:xfrm>
          <a:prstGeom prst="rect">
            <a:avLst/>
          </a:prstGeom>
        </p:spPr>
      </p:pic>
      <p:sp>
        <p:nvSpPr>
          <p:cNvPr id="6" name="Text Box 11"/>
          <p:cNvSpPr txBox="1">
            <a:spLocks noChangeArrowheads="1"/>
          </p:cNvSpPr>
          <p:nvPr/>
        </p:nvSpPr>
        <p:spPr bwMode="auto">
          <a:xfrm>
            <a:off x="204996" y="1690688"/>
            <a:ext cx="6481554" cy="5016758"/>
          </a:xfrm>
          <a:prstGeom prst="rect">
            <a:avLst/>
          </a:prstGeom>
          <a:solidFill>
            <a:schemeClr val="accent4">
              <a:lumMod val="60000"/>
              <a:lumOff val="40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just"/>
            <a:r>
              <a:rPr lang="en-US" altLang="en-US" sz="3200" b="1" dirty="0">
                <a:solidFill>
                  <a:srgbClr val="FF0000"/>
                </a:solidFill>
              </a:rPr>
              <a:t>Cycles: </a:t>
            </a:r>
            <a:r>
              <a:rPr lang="en-US" altLang="en-US" sz="3200" b="1" dirty="0"/>
              <a:t>A sequence of steps </a:t>
            </a:r>
            <a:r>
              <a:rPr lang="en-US" altLang="en-US" sz="3200" b="1" dirty="0" smtClean="0"/>
              <a:t>characterizing the </a:t>
            </a:r>
            <a:r>
              <a:rPr lang="en-US" altLang="en-US" sz="3200" b="1" dirty="0"/>
              <a:t>transactions that take places among two </a:t>
            </a:r>
            <a:r>
              <a:rPr lang="en-US" altLang="en-US" sz="3200" b="1" dirty="0" smtClean="0"/>
              <a:t>successive </a:t>
            </a:r>
            <a:r>
              <a:rPr lang="en-US" altLang="en-US" sz="3200" b="1" dirty="0"/>
              <a:t>stages of the supply </a:t>
            </a:r>
            <a:r>
              <a:rPr lang="en-US" altLang="en-US" sz="3200" b="1" dirty="0" smtClean="0"/>
              <a:t>chain.</a:t>
            </a:r>
          </a:p>
          <a:p>
            <a:pPr algn="just"/>
            <a:r>
              <a:rPr lang="en-US" sz="3200" b="1" dirty="0"/>
              <a:t>The five stages thus result in four supply chain process </a:t>
            </a:r>
            <a:r>
              <a:rPr lang="en-US" sz="3200" b="1" dirty="0" smtClean="0"/>
              <a:t>cycles.</a:t>
            </a:r>
            <a:r>
              <a:rPr lang="en-US" sz="3200" b="1" dirty="0"/>
              <a:t> Each cycle occurs at the interface between two successive stages of the supply chain. Not every supply chain will have all four cycles clearly separated</a:t>
            </a:r>
            <a:endParaRPr lang="en-US" altLang="en-US" sz="3200" b="1" dirty="0"/>
          </a:p>
        </p:txBody>
      </p:sp>
      <p:sp>
        <p:nvSpPr>
          <p:cNvPr id="7" name="Text Box 12"/>
          <p:cNvSpPr txBox="1">
            <a:spLocks noChangeArrowheads="1"/>
          </p:cNvSpPr>
          <p:nvPr/>
        </p:nvSpPr>
        <p:spPr bwMode="auto">
          <a:xfrm>
            <a:off x="7801029" y="1704407"/>
            <a:ext cx="1657296" cy="461665"/>
          </a:xfrm>
          <a:prstGeom prst="rect">
            <a:avLst/>
          </a:prstGeom>
          <a:solidFill>
            <a:srgbClr val="92D050"/>
          </a:solidFill>
          <a:ln>
            <a:noFill/>
          </a:ln>
          <a:effectLst/>
        </p:spPr>
        <p:txBody>
          <a:bodyPr wrap="square">
            <a:spAutoFit/>
          </a:bodyPr>
          <a:lstStyle/>
          <a:p>
            <a:pPr algn="ctr"/>
            <a:r>
              <a:rPr lang="en-US" altLang="en-US" sz="2400" b="1" dirty="0">
                <a:solidFill>
                  <a:srgbClr val="FF0000"/>
                </a:solidFill>
              </a:rPr>
              <a:t>Stages</a:t>
            </a:r>
          </a:p>
        </p:txBody>
      </p:sp>
      <p:sp>
        <p:nvSpPr>
          <p:cNvPr id="8" name="Title 1"/>
          <p:cNvSpPr>
            <a:spLocks noGrp="1"/>
          </p:cNvSpPr>
          <p:nvPr>
            <p:ph type="title"/>
          </p:nvPr>
        </p:nvSpPr>
        <p:spPr>
          <a:xfrm>
            <a:off x="163951" y="41754"/>
            <a:ext cx="9163478" cy="1325563"/>
          </a:xfr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4800" b="1" dirty="0" smtClean="0"/>
              <a:t>Process views of a supply chain</a:t>
            </a:r>
            <a:endParaRPr lang="en-US" sz="4800" b="1" dirty="0"/>
          </a:p>
        </p:txBody>
      </p:sp>
    </p:spTree>
    <p:extLst>
      <p:ext uri="{BB962C8B-B14F-4D97-AF65-F5344CB8AC3E}">
        <p14:creationId xmlns:p14="http://schemas.microsoft.com/office/powerpoint/2010/main" val="42715562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1" y="236643"/>
            <a:ext cx="7404536" cy="954107"/>
          </a:xfrm>
          <a:prstGeom prst="rect">
            <a:avLst/>
          </a:prstGeom>
          <a:solidFill>
            <a:srgbClr val="92D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en-US" sz="2800" b="1" dirty="0"/>
              <a:t>Customer order cycle</a:t>
            </a:r>
          </a:p>
          <a:p>
            <a:endParaRPr lang="en-US" altLang="en-US" sz="2800" b="1" dirty="0" smtClean="0">
              <a:solidFill>
                <a:schemeClr val="tx2"/>
              </a:solidFill>
            </a:endParaRPr>
          </a:p>
        </p:txBody>
      </p:sp>
      <p:sp>
        <p:nvSpPr>
          <p:cNvPr id="3" name="Rectangle 2"/>
          <p:cNvSpPr/>
          <p:nvPr/>
        </p:nvSpPr>
        <p:spPr>
          <a:xfrm>
            <a:off x="609601" y="2160239"/>
            <a:ext cx="3244478" cy="523220"/>
          </a:xfrm>
          <a:prstGeom prst="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bodyPr>
          <a:lstStyle/>
          <a:p>
            <a:pPr algn="just"/>
            <a:r>
              <a:rPr lang="en-US" sz="2800" b="1" dirty="0"/>
              <a:t>Replenishment cycle</a:t>
            </a:r>
          </a:p>
        </p:txBody>
      </p:sp>
      <p:sp>
        <p:nvSpPr>
          <p:cNvPr id="4" name="Rectangle 3"/>
          <p:cNvSpPr/>
          <p:nvPr/>
        </p:nvSpPr>
        <p:spPr>
          <a:xfrm>
            <a:off x="609601" y="2851300"/>
            <a:ext cx="7725898" cy="461665"/>
          </a:xfrm>
          <a:prstGeom prst="rect">
            <a:avLst/>
          </a:prstGeom>
        </p:spPr>
        <p:txBody>
          <a:bodyPr wrap="none">
            <a:spAutoFit/>
          </a:bodyPr>
          <a:lstStyle/>
          <a:p>
            <a:r>
              <a:rPr lang="en-US" altLang="en-US" sz="2400" b="1" dirty="0"/>
              <a:t>All the processes involved in replenishing retailer inventory</a:t>
            </a:r>
            <a:endParaRPr lang="en-US" sz="2400" b="1" dirty="0"/>
          </a:p>
        </p:txBody>
      </p:sp>
      <p:sp>
        <p:nvSpPr>
          <p:cNvPr id="5" name="Rectangle 2"/>
          <p:cNvSpPr txBox="1">
            <a:spLocks noChangeArrowheads="1"/>
          </p:cNvSpPr>
          <p:nvPr/>
        </p:nvSpPr>
        <p:spPr>
          <a:xfrm>
            <a:off x="609601" y="3379674"/>
            <a:ext cx="7772400" cy="411667"/>
          </a:xfrm>
          <a:prstGeom prst="rect">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altLang="en-US" sz="2800" dirty="0" smtClean="0">
                <a:solidFill>
                  <a:schemeClr val="tx1"/>
                </a:solidFill>
              </a:rPr>
              <a:t>Manufacturing Cycle</a:t>
            </a:r>
            <a:endParaRPr lang="en-US" altLang="en-US" sz="2800" dirty="0">
              <a:solidFill>
                <a:schemeClr val="tx1"/>
              </a:solidFill>
            </a:endParaRPr>
          </a:p>
        </p:txBody>
      </p:sp>
      <p:sp>
        <p:nvSpPr>
          <p:cNvPr id="6" name="Rectangle 5"/>
          <p:cNvSpPr/>
          <p:nvPr/>
        </p:nvSpPr>
        <p:spPr>
          <a:xfrm>
            <a:off x="609601" y="3889177"/>
            <a:ext cx="11234737" cy="1421928"/>
          </a:xfrm>
          <a:prstGeom prst="rect">
            <a:avLst/>
          </a:prstGeom>
        </p:spPr>
        <p:txBody>
          <a:bodyPr wrap="square">
            <a:spAutoFit/>
          </a:bodyPr>
          <a:lstStyle/>
          <a:p>
            <a:pPr>
              <a:lnSpc>
                <a:spcPct val="90000"/>
              </a:lnSpc>
            </a:pPr>
            <a:r>
              <a:rPr lang="en-US" altLang="en-US" sz="2400" b="1" dirty="0"/>
              <a:t>All processes involved in generating the product that will fill the customer, retailer and distributor orders. It is driven </a:t>
            </a:r>
            <a:r>
              <a:rPr lang="en-US" altLang="en-US" sz="2400" b="1" dirty="0" smtClean="0"/>
              <a:t>by the </a:t>
            </a:r>
            <a:r>
              <a:rPr lang="en-US" altLang="en-US" sz="2400" b="1" dirty="0"/>
              <a:t>actual orders placed with the manufacturer, </a:t>
            </a:r>
            <a:r>
              <a:rPr lang="en-US" altLang="en-US" sz="2400" b="1" dirty="0" smtClean="0"/>
              <a:t>forecasts </a:t>
            </a:r>
            <a:r>
              <a:rPr lang="en-US" altLang="en-US" sz="2400" b="1" dirty="0"/>
              <a:t>for expected future demand, and </a:t>
            </a:r>
            <a:r>
              <a:rPr lang="en-US" altLang="en-US" sz="2400" b="1" dirty="0" smtClean="0"/>
              <a:t>the </a:t>
            </a:r>
            <a:r>
              <a:rPr lang="en-US" altLang="en-US" sz="2400" b="1" dirty="0"/>
              <a:t>current product availability in the manufacturer’s finished-product warehouse.</a:t>
            </a:r>
          </a:p>
        </p:txBody>
      </p:sp>
      <p:sp>
        <p:nvSpPr>
          <p:cNvPr id="7" name="Rectangle 6"/>
          <p:cNvSpPr/>
          <p:nvPr/>
        </p:nvSpPr>
        <p:spPr>
          <a:xfrm>
            <a:off x="739412" y="5417031"/>
            <a:ext cx="2984856" cy="523220"/>
          </a:xfrm>
          <a:prstGeom prst="rect">
            <a:avLst/>
          </a:prstGeom>
          <a:solidFill>
            <a:schemeClr val="accent4">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bodyPr>
          <a:lstStyle/>
          <a:p>
            <a:r>
              <a:rPr lang="en-US" altLang="en-US" sz="2800" b="1" dirty="0"/>
              <a:t>Procurement Cycle</a:t>
            </a:r>
            <a:endParaRPr lang="en-US" sz="2800" b="1" dirty="0"/>
          </a:p>
        </p:txBody>
      </p:sp>
      <p:sp>
        <p:nvSpPr>
          <p:cNvPr id="8" name="Rectangle 7"/>
          <p:cNvSpPr/>
          <p:nvPr/>
        </p:nvSpPr>
        <p:spPr>
          <a:xfrm>
            <a:off x="739413" y="6049060"/>
            <a:ext cx="11004912" cy="830997"/>
          </a:xfrm>
          <a:prstGeom prst="rect">
            <a:avLst/>
          </a:prstGeom>
        </p:spPr>
        <p:txBody>
          <a:bodyPr wrap="square">
            <a:spAutoFit/>
          </a:bodyPr>
          <a:lstStyle/>
          <a:p>
            <a:r>
              <a:rPr lang="en-US" altLang="en-US" sz="2400" b="1" dirty="0"/>
              <a:t>All the processes necessary to ensure that materials are available for manufacturing to occur according to schedule.</a:t>
            </a:r>
          </a:p>
        </p:txBody>
      </p:sp>
      <p:sp>
        <p:nvSpPr>
          <p:cNvPr id="9" name="Rectangle 8"/>
          <p:cNvSpPr/>
          <p:nvPr/>
        </p:nvSpPr>
        <p:spPr>
          <a:xfrm>
            <a:off x="609601" y="1326580"/>
            <a:ext cx="11234737" cy="461665"/>
          </a:xfrm>
          <a:prstGeom prst="rect">
            <a:avLst/>
          </a:prstGeom>
        </p:spPr>
        <p:txBody>
          <a:bodyPr wrap="square">
            <a:spAutoFit/>
          </a:bodyPr>
          <a:lstStyle/>
          <a:p>
            <a:r>
              <a:rPr lang="en-US" altLang="en-US" sz="2400" b="1" dirty="0"/>
              <a:t>All the processes directly involved in receiving and filling a customer order</a:t>
            </a:r>
            <a:endParaRPr lang="en-US" sz="2400" b="1" dirty="0"/>
          </a:p>
        </p:txBody>
      </p:sp>
      <p:pic>
        <p:nvPicPr>
          <p:cNvPr id="10" name="Picture 9"/>
          <p:cNvPicPr>
            <a:picLocks noChangeAspect="1"/>
          </p:cNvPicPr>
          <p:nvPr/>
        </p:nvPicPr>
        <p:blipFill>
          <a:blip r:embed="rId2"/>
          <a:stretch>
            <a:fillRect/>
          </a:stretch>
        </p:blipFill>
        <p:spPr>
          <a:xfrm>
            <a:off x="10341982" y="19358"/>
            <a:ext cx="1652159" cy="1463167"/>
          </a:xfrm>
          <a:prstGeom prst="rect">
            <a:avLst/>
          </a:prstGeom>
        </p:spPr>
      </p:pic>
    </p:spTree>
    <p:extLst>
      <p:ext uri="{BB962C8B-B14F-4D97-AF65-F5344CB8AC3E}">
        <p14:creationId xmlns:p14="http://schemas.microsoft.com/office/powerpoint/2010/main" val="15897932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5776" y="504654"/>
            <a:ext cx="5872162" cy="5918201"/>
          </a:xfrm>
        </p:spPr>
        <p:txBody>
          <a:bodyPr>
            <a:noAutofit/>
          </a:bodyPr>
          <a:lstStyle/>
          <a:p>
            <a:pPr marL="0" indent="0" algn="just">
              <a:buNone/>
            </a:pPr>
            <a:r>
              <a:rPr lang="en-US" b="1" dirty="0"/>
              <a:t>Each cycle consists of six </a:t>
            </a:r>
            <a:r>
              <a:rPr lang="en-US" b="1" dirty="0" smtClean="0"/>
              <a:t>sub processes </a:t>
            </a:r>
            <a:r>
              <a:rPr lang="en-US" b="1" dirty="0"/>
              <a:t>as shown in Figure 1-4. </a:t>
            </a:r>
            <a:endParaRPr lang="en-US" b="1" dirty="0" smtClean="0"/>
          </a:p>
          <a:p>
            <a:pPr algn="just">
              <a:buFont typeface="Wingdings" panose="05000000000000000000" pitchFamily="2" charset="2"/>
              <a:buChar char="Ø"/>
            </a:pPr>
            <a:r>
              <a:rPr lang="en-US" b="1" dirty="0" smtClean="0"/>
              <a:t>Each </a:t>
            </a:r>
            <a:r>
              <a:rPr lang="en-US" b="1" dirty="0"/>
              <a:t>cycle starts with the supplier marketing the product to customers</a:t>
            </a:r>
            <a:r>
              <a:rPr lang="en-US" b="1" dirty="0" smtClean="0"/>
              <a:t>.</a:t>
            </a:r>
          </a:p>
          <a:p>
            <a:pPr algn="just">
              <a:buFont typeface="Wingdings" panose="05000000000000000000" pitchFamily="2" charset="2"/>
              <a:buChar char="Ø"/>
            </a:pPr>
            <a:r>
              <a:rPr lang="en-US" b="1" dirty="0" smtClean="0"/>
              <a:t> </a:t>
            </a:r>
            <a:r>
              <a:rPr lang="en-US" b="1" dirty="0"/>
              <a:t>A buyer then places an order that is received by the supplier</a:t>
            </a:r>
            <a:r>
              <a:rPr lang="en-US" b="1" dirty="0" smtClean="0"/>
              <a:t>.</a:t>
            </a:r>
          </a:p>
          <a:p>
            <a:pPr algn="just">
              <a:buFont typeface="Wingdings" panose="05000000000000000000" pitchFamily="2" charset="2"/>
              <a:buChar char="Ø"/>
            </a:pPr>
            <a:r>
              <a:rPr lang="en-US" b="1" dirty="0" smtClean="0"/>
              <a:t> </a:t>
            </a:r>
            <a:r>
              <a:rPr lang="en-US" b="1" dirty="0"/>
              <a:t>The supplier supplies the order, which is received by the buyer. </a:t>
            </a:r>
            <a:endParaRPr lang="en-US" b="1" dirty="0" smtClean="0"/>
          </a:p>
          <a:p>
            <a:pPr algn="just">
              <a:buFont typeface="Wingdings" panose="05000000000000000000" pitchFamily="2" charset="2"/>
              <a:buChar char="Ø"/>
            </a:pPr>
            <a:r>
              <a:rPr lang="en-US" b="1" dirty="0" smtClean="0"/>
              <a:t>The </a:t>
            </a:r>
            <a:r>
              <a:rPr lang="en-US" b="1" dirty="0"/>
              <a:t>buyer may return some of the product or other recycled material to the supplier or a third party. The cycle of activities then begins all over again.</a:t>
            </a:r>
          </a:p>
        </p:txBody>
      </p:sp>
      <p:pic>
        <p:nvPicPr>
          <p:cNvPr id="4" name="Picture 3"/>
          <p:cNvPicPr>
            <a:picLocks noChangeAspect="1"/>
          </p:cNvPicPr>
          <p:nvPr/>
        </p:nvPicPr>
        <p:blipFill>
          <a:blip r:embed="rId2"/>
          <a:stretch>
            <a:fillRect/>
          </a:stretch>
        </p:blipFill>
        <p:spPr>
          <a:xfrm>
            <a:off x="10259932" y="365125"/>
            <a:ext cx="1652159" cy="1463167"/>
          </a:xfrm>
          <a:prstGeom prst="rect">
            <a:avLst/>
          </a:prstGeom>
        </p:spPr>
      </p:pic>
      <p:pic>
        <p:nvPicPr>
          <p:cNvPr id="5" name="Picture 4"/>
          <p:cNvPicPr>
            <a:picLocks noChangeAspect="1"/>
          </p:cNvPicPr>
          <p:nvPr/>
        </p:nvPicPr>
        <p:blipFill>
          <a:blip r:embed="rId3"/>
          <a:stretch>
            <a:fillRect/>
          </a:stretch>
        </p:blipFill>
        <p:spPr>
          <a:xfrm>
            <a:off x="6357937" y="1828292"/>
            <a:ext cx="5554153" cy="4594563"/>
          </a:xfrm>
          <a:prstGeom prst="rect">
            <a:avLst/>
          </a:prstGeom>
        </p:spPr>
      </p:pic>
    </p:spTree>
    <p:extLst>
      <p:ext uri="{BB962C8B-B14F-4D97-AF65-F5344CB8AC3E}">
        <p14:creationId xmlns:p14="http://schemas.microsoft.com/office/powerpoint/2010/main" val="16654476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8163" y="1825625"/>
            <a:ext cx="10815637" cy="4351338"/>
          </a:xfrm>
          <a:solidFill>
            <a:schemeClr val="accent6">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rmAutofit/>
          </a:bodyPr>
          <a:lstStyle/>
          <a:p>
            <a:pPr marL="0" indent="0" algn="just">
              <a:buNone/>
            </a:pPr>
            <a:r>
              <a:rPr lang="en-US" sz="3200" b="1" dirty="0"/>
              <a:t>Depending on the transaction in question, the </a:t>
            </a:r>
            <a:r>
              <a:rPr lang="en-US" sz="3200" b="1" dirty="0" smtClean="0"/>
              <a:t>sub processes </a:t>
            </a:r>
            <a:r>
              <a:rPr lang="en-US" sz="3200" b="1" dirty="0"/>
              <a:t>in Figure 1-4 can be applied to the appropriate cycle. </a:t>
            </a:r>
            <a:endParaRPr lang="en-US" sz="3200" b="1" dirty="0" smtClean="0"/>
          </a:p>
          <a:p>
            <a:pPr marL="0" indent="0" algn="just">
              <a:buNone/>
            </a:pPr>
            <a:r>
              <a:rPr lang="en-US" sz="3200" b="1" dirty="0" smtClean="0"/>
              <a:t>When </a:t>
            </a:r>
            <a:r>
              <a:rPr lang="en-US" sz="3200" b="1" dirty="0"/>
              <a:t>customers shop online at Amazon, they are part of the customer order cycle-with the customer as the buyer and Amazon as the supplier. </a:t>
            </a:r>
            <a:endParaRPr lang="en-US" sz="3200" b="1" dirty="0" smtClean="0"/>
          </a:p>
          <a:p>
            <a:pPr marL="0" indent="0" algn="just">
              <a:buNone/>
            </a:pPr>
            <a:r>
              <a:rPr lang="en-US" sz="3200" b="1" dirty="0" smtClean="0"/>
              <a:t>In </a:t>
            </a:r>
            <a:r>
              <a:rPr lang="en-US" sz="3200" b="1" dirty="0"/>
              <a:t>contrast, when Amazon orders books from a distributor to replenish its inventory, it is part of the replenishment cycle-with Amazon as the buyer and the distributor as the supplier.</a:t>
            </a:r>
          </a:p>
        </p:txBody>
      </p:sp>
      <p:pic>
        <p:nvPicPr>
          <p:cNvPr id="4" name="Picture 3"/>
          <p:cNvPicPr>
            <a:picLocks noChangeAspect="1"/>
          </p:cNvPicPr>
          <p:nvPr/>
        </p:nvPicPr>
        <p:blipFill>
          <a:blip r:embed="rId2"/>
          <a:stretch>
            <a:fillRect/>
          </a:stretch>
        </p:blipFill>
        <p:spPr>
          <a:xfrm>
            <a:off x="10259932" y="365125"/>
            <a:ext cx="1652159" cy="1463167"/>
          </a:xfrm>
          <a:prstGeom prst="rect">
            <a:avLst/>
          </a:prstGeom>
        </p:spPr>
      </p:pic>
      <p:sp>
        <p:nvSpPr>
          <p:cNvPr id="6" name="Title 1"/>
          <p:cNvSpPr>
            <a:spLocks noGrp="1"/>
          </p:cNvSpPr>
          <p:nvPr>
            <p:ph type="title"/>
          </p:nvPr>
        </p:nvSpPr>
        <p:spPr>
          <a:xfrm>
            <a:off x="538163" y="296322"/>
            <a:ext cx="9163478" cy="1325563"/>
          </a:xfr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4800" b="1" dirty="0" smtClean="0"/>
              <a:t>Process views of a supply chain</a:t>
            </a:r>
            <a:endParaRPr lang="en-US" sz="4800" b="1" dirty="0"/>
          </a:p>
        </p:txBody>
      </p:sp>
    </p:spTree>
    <p:extLst>
      <p:ext uri="{BB962C8B-B14F-4D97-AF65-F5344CB8AC3E}">
        <p14:creationId xmlns:p14="http://schemas.microsoft.com/office/powerpoint/2010/main" val="7018723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8163" y="1825625"/>
            <a:ext cx="10815637" cy="4732338"/>
          </a:xfrm>
        </p:spPr>
        <p:txBody>
          <a:bodyPr>
            <a:noAutofit/>
          </a:bodyPr>
          <a:lstStyle/>
          <a:p>
            <a:pPr marL="0" indent="0" algn="just">
              <a:buNone/>
            </a:pPr>
            <a:r>
              <a:rPr lang="en-US" sz="3200" b="1" dirty="0"/>
              <a:t>Within each cycle, the goal of the buyer is to ensure product availability and to achieve economies of scale in ordering. </a:t>
            </a:r>
            <a:endParaRPr lang="en-US" sz="3200" b="1" dirty="0" smtClean="0"/>
          </a:p>
          <a:p>
            <a:pPr algn="just">
              <a:buFont typeface="Wingdings" panose="05000000000000000000" pitchFamily="2" charset="2"/>
              <a:buChar char="Ø"/>
            </a:pPr>
            <a:r>
              <a:rPr lang="en-US" sz="3200" b="1" dirty="0" smtClean="0"/>
              <a:t>The </a:t>
            </a:r>
            <a:r>
              <a:rPr lang="en-US" sz="3200" b="1" dirty="0"/>
              <a:t>supplier attempts to forecast customer orders and reduce the cost of receiving the order. </a:t>
            </a:r>
            <a:endParaRPr lang="en-US" sz="3200" b="1" dirty="0" smtClean="0"/>
          </a:p>
          <a:p>
            <a:pPr algn="just">
              <a:buFont typeface="Wingdings" panose="05000000000000000000" pitchFamily="2" charset="2"/>
              <a:buChar char="Ø"/>
            </a:pPr>
            <a:r>
              <a:rPr lang="en-US" sz="3200" b="1" dirty="0" smtClean="0"/>
              <a:t>The </a:t>
            </a:r>
            <a:r>
              <a:rPr lang="en-US" sz="3200" b="1" dirty="0"/>
              <a:t>supplier then works to fill the order on time and improve efficiency and accuracy of the order fulfillment process. </a:t>
            </a:r>
            <a:endParaRPr lang="en-US" sz="3200" b="1" dirty="0" smtClean="0"/>
          </a:p>
          <a:p>
            <a:pPr algn="just">
              <a:buFont typeface="Wingdings" panose="05000000000000000000" pitchFamily="2" charset="2"/>
              <a:buChar char="Ø"/>
            </a:pPr>
            <a:r>
              <a:rPr lang="en-US" sz="3200" b="1" dirty="0" smtClean="0"/>
              <a:t>The </a:t>
            </a:r>
            <a:r>
              <a:rPr lang="en-US" sz="3200" b="1" dirty="0"/>
              <a:t>buyer then works to reduce the cost of the receiving process. Reverse flows are managed to reduce cost and meet environmental objectives.</a:t>
            </a:r>
          </a:p>
        </p:txBody>
      </p:sp>
      <p:pic>
        <p:nvPicPr>
          <p:cNvPr id="4" name="Picture 3"/>
          <p:cNvPicPr>
            <a:picLocks noChangeAspect="1"/>
          </p:cNvPicPr>
          <p:nvPr/>
        </p:nvPicPr>
        <p:blipFill>
          <a:blip r:embed="rId2"/>
          <a:stretch>
            <a:fillRect/>
          </a:stretch>
        </p:blipFill>
        <p:spPr>
          <a:xfrm>
            <a:off x="10527720" y="0"/>
            <a:ext cx="1652159" cy="1463167"/>
          </a:xfrm>
          <a:prstGeom prst="rect">
            <a:avLst/>
          </a:prstGeom>
        </p:spPr>
      </p:pic>
      <p:sp>
        <p:nvSpPr>
          <p:cNvPr id="6" name="Title 1"/>
          <p:cNvSpPr>
            <a:spLocks noGrp="1"/>
          </p:cNvSpPr>
          <p:nvPr>
            <p:ph type="title"/>
          </p:nvPr>
        </p:nvSpPr>
        <p:spPr>
          <a:xfrm>
            <a:off x="538163" y="296322"/>
            <a:ext cx="9163478" cy="1325563"/>
          </a:xfr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4800" b="1" dirty="0" smtClean="0"/>
              <a:t>Process views of a supply chain</a:t>
            </a:r>
            <a:endParaRPr lang="en-US" sz="4800" b="1" dirty="0"/>
          </a:p>
        </p:txBody>
      </p:sp>
    </p:spTree>
    <p:extLst>
      <p:ext uri="{BB962C8B-B14F-4D97-AF65-F5344CB8AC3E}">
        <p14:creationId xmlns:p14="http://schemas.microsoft.com/office/powerpoint/2010/main" val="19696147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marL="0" indent="0" algn="just">
              <a:buNone/>
            </a:pPr>
            <a:r>
              <a:rPr lang="en-US" sz="3200" b="1" dirty="0"/>
              <a:t>Even though each cycle has the same basic </a:t>
            </a:r>
            <a:r>
              <a:rPr lang="en-US" sz="3200" b="1" dirty="0" smtClean="0"/>
              <a:t>sub processes, </a:t>
            </a:r>
            <a:r>
              <a:rPr lang="en-US" sz="3200" b="1" dirty="0"/>
              <a:t>there are a few important differences between cycles</a:t>
            </a:r>
            <a:r>
              <a:rPr lang="en-US" sz="3200" b="1" dirty="0" smtClean="0"/>
              <a:t>.</a:t>
            </a:r>
          </a:p>
          <a:p>
            <a:pPr algn="just">
              <a:buFont typeface="Wingdings" panose="05000000000000000000" pitchFamily="2" charset="2"/>
              <a:buChar char="Ø"/>
            </a:pPr>
            <a:r>
              <a:rPr lang="en-US" sz="3200" b="1" dirty="0" smtClean="0"/>
              <a:t> </a:t>
            </a:r>
            <a:r>
              <a:rPr lang="en-US" sz="3200" b="1" dirty="0"/>
              <a:t>In the customer order cycle, demand is external to the supply chain and thus uncertain. </a:t>
            </a:r>
            <a:endParaRPr lang="en-US" sz="3200" b="1" dirty="0" smtClean="0"/>
          </a:p>
          <a:p>
            <a:pPr algn="just">
              <a:buFont typeface="Wingdings" panose="05000000000000000000" pitchFamily="2" charset="2"/>
              <a:buChar char="Ø"/>
            </a:pPr>
            <a:r>
              <a:rPr lang="en-US" sz="3200" b="1" dirty="0" smtClean="0"/>
              <a:t>In </a:t>
            </a:r>
            <a:r>
              <a:rPr lang="en-US" sz="3200" b="1" dirty="0"/>
              <a:t>all other cycles, order placement is uncertain but can be projected based on policies followed by the particular supply chain stage. </a:t>
            </a:r>
            <a:endParaRPr lang="en-US" sz="3200" b="1" dirty="0" smtClean="0"/>
          </a:p>
          <a:p>
            <a:pPr marL="0" indent="0" algn="just">
              <a:buNone/>
            </a:pPr>
            <a:r>
              <a:rPr lang="en-US" sz="3200" b="1" dirty="0" smtClean="0">
                <a:solidFill>
                  <a:srgbClr val="FF0000"/>
                </a:solidFill>
              </a:rPr>
              <a:t>For </a:t>
            </a:r>
            <a:r>
              <a:rPr lang="en-US" sz="3200" b="1" dirty="0">
                <a:solidFill>
                  <a:srgbClr val="FF0000"/>
                </a:solidFill>
              </a:rPr>
              <a:t>example</a:t>
            </a:r>
            <a:r>
              <a:rPr lang="en-US" sz="3200" b="1" dirty="0"/>
              <a:t>, in the procurement cycle, a tire supplier to an automotive manufacturer can predict tire demand precisely once the production schedule at the manufacturer is known. </a:t>
            </a:r>
          </a:p>
        </p:txBody>
      </p:sp>
      <p:pic>
        <p:nvPicPr>
          <p:cNvPr id="4" name="Picture 3"/>
          <p:cNvPicPr>
            <a:picLocks noChangeAspect="1"/>
          </p:cNvPicPr>
          <p:nvPr/>
        </p:nvPicPr>
        <p:blipFill>
          <a:blip r:embed="rId2"/>
          <a:stretch>
            <a:fillRect/>
          </a:stretch>
        </p:blipFill>
        <p:spPr>
          <a:xfrm>
            <a:off x="10246869" y="294989"/>
            <a:ext cx="1652159" cy="1463167"/>
          </a:xfrm>
          <a:prstGeom prst="rect">
            <a:avLst/>
          </a:prstGeom>
        </p:spPr>
      </p:pic>
      <p:sp>
        <p:nvSpPr>
          <p:cNvPr id="6" name="Title 1"/>
          <p:cNvSpPr>
            <a:spLocks noGrp="1"/>
          </p:cNvSpPr>
          <p:nvPr>
            <p:ph type="title"/>
          </p:nvPr>
        </p:nvSpPr>
        <p:spPr>
          <a:xfrm>
            <a:off x="538163" y="296322"/>
            <a:ext cx="9163478" cy="1325563"/>
          </a:xfr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4800" b="1" dirty="0" smtClean="0"/>
              <a:t>Process views of a supply chain</a:t>
            </a:r>
            <a:endParaRPr lang="en-US" sz="4800" b="1" dirty="0"/>
          </a:p>
        </p:txBody>
      </p:sp>
    </p:spTree>
    <p:extLst>
      <p:ext uri="{BB962C8B-B14F-4D97-AF65-F5344CB8AC3E}">
        <p14:creationId xmlns:p14="http://schemas.microsoft.com/office/powerpoint/2010/main" val="40912446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marL="0" indent="0" algn="just">
              <a:buNone/>
            </a:pPr>
            <a:r>
              <a:rPr lang="en-US" sz="3200" b="1" dirty="0"/>
              <a:t>The second difference across cycles relates to the scale of an order. </a:t>
            </a:r>
            <a:endParaRPr lang="en-US" sz="3200" b="1" dirty="0" smtClean="0"/>
          </a:p>
          <a:p>
            <a:pPr algn="just">
              <a:buFont typeface="Wingdings" panose="05000000000000000000" pitchFamily="2" charset="2"/>
              <a:buChar char="Ø"/>
            </a:pPr>
            <a:r>
              <a:rPr lang="en-US" sz="3200" b="1" dirty="0" smtClean="0"/>
              <a:t>Whereas </a:t>
            </a:r>
            <a:r>
              <a:rPr lang="en-US" sz="3200" b="1" dirty="0"/>
              <a:t>a customer buys a single car, the dealer orders multiple cars at a time from the manufacturer</a:t>
            </a:r>
            <a:r>
              <a:rPr lang="en-US" sz="3200" b="1" dirty="0" smtClean="0"/>
              <a:t>,</a:t>
            </a:r>
          </a:p>
          <a:p>
            <a:pPr algn="just">
              <a:buFont typeface="Wingdings" panose="05000000000000000000" pitchFamily="2" charset="2"/>
              <a:buChar char="Ø"/>
            </a:pPr>
            <a:r>
              <a:rPr lang="en-US" sz="3200" b="1" dirty="0" smtClean="0"/>
              <a:t> </a:t>
            </a:r>
            <a:r>
              <a:rPr lang="en-US" sz="3200" b="1" dirty="0"/>
              <a:t>and the manufacturer, in turn, orders an even larger quantity of tires from the supplier. </a:t>
            </a:r>
            <a:endParaRPr lang="en-US" sz="3200" b="1" dirty="0" smtClean="0"/>
          </a:p>
          <a:p>
            <a:pPr algn="just">
              <a:buFont typeface="Wingdings" panose="05000000000000000000" pitchFamily="2" charset="2"/>
              <a:buChar char="Ø"/>
            </a:pPr>
            <a:r>
              <a:rPr lang="en-US" sz="3200" b="1" dirty="0" smtClean="0"/>
              <a:t>As </a:t>
            </a:r>
            <a:r>
              <a:rPr lang="en-US" sz="3200" b="1" dirty="0"/>
              <a:t>we move from the customer to the supplier, the number of individual orders declines and the size of each order increases</a:t>
            </a:r>
            <a:r>
              <a:rPr lang="en-US" sz="3200" b="1" dirty="0" smtClean="0"/>
              <a:t>.</a:t>
            </a:r>
          </a:p>
          <a:p>
            <a:pPr algn="just">
              <a:buFont typeface="Wingdings" panose="05000000000000000000" pitchFamily="2" charset="2"/>
              <a:buChar char="Ø"/>
            </a:pPr>
            <a:r>
              <a:rPr lang="en-US" sz="3200" b="1" dirty="0" smtClean="0"/>
              <a:t> </a:t>
            </a:r>
            <a:r>
              <a:rPr lang="en-US" sz="3200" b="1" dirty="0"/>
              <a:t>Thus, sharing of information and operating policies across supply chain stages becomes more important as we move farther from the end customer.</a:t>
            </a:r>
          </a:p>
        </p:txBody>
      </p:sp>
      <p:pic>
        <p:nvPicPr>
          <p:cNvPr id="4" name="Picture 3"/>
          <p:cNvPicPr>
            <a:picLocks noChangeAspect="1"/>
          </p:cNvPicPr>
          <p:nvPr/>
        </p:nvPicPr>
        <p:blipFill>
          <a:blip r:embed="rId2"/>
          <a:stretch>
            <a:fillRect/>
          </a:stretch>
        </p:blipFill>
        <p:spPr>
          <a:xfrm>
            <a:off x="10299120" y="294989"/>
            <a:ext cx="1652159" cy="1463167"/>
          </a:xfrm>
          <a:prstGeom prst="rect">
            <a:avLst/>
          </a:prstGeom>
        </p:spPr>
      </p:pic>
      <p:sp>
        <p:nvSpPr>
          <p:cNvPr id="6" name="Title 1"/>
          <p:cNvSpPr>
            <a:spLocks noGrp="1"/>
          </p:cNvSpPr>
          <p:nvPr>
            <p:ph type="title"/>
          </p:nvPr>
        </p:nvSpPr>
        <p:spPr>
          <a:xfrm>
            <a:off x="538163" y="296322"/>
            <a:ext cx="9163478" cy="1325563"/>
          </a:xfr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4800" b="1" dirty="0" smtClean="0"/>
              <a:t>Process views of a supply chain</a:t>
            </a:r>
            <a:endParaRPr lang="en-US" sz="4800" b="1" dirty="0"/>
          </a:p>
        </p:txBody>
      </p:sp>
    </p:spTree>
    <p:extLst>
      <p:ext uri="{BB962C8B-B14F-4D97-AF65-F5344CB8AC3E}">
        <p14:creationId xmlns:p14="http://schemas.microsoft.com/office/powerpoint/2010/main" val="40311118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Autofit/>
          </a:bodyPr>
          <a:lstStyle/>
          <a:p>
            <a:pPr marL="0" indent="0" algn="just">
              <a:buNone/>
            </a:pPr>
            <a:r>
              <a:rPr lang="en-US" sz="3600" b="1" dirty="0"/>
              <a:t>A cycle view of the supply chain is very useful when considering operational decisions because it clearly specifies the roles of each member of the supply chain. The detailed process description of a supply chain in the cycle view forces a supply chain designer to consider the infrastructure required to support these processes. The cycle view is useful, for example, when setting up information systems to support supply chain operations.</a:t>
            </a:r>
          </a:p>
        </p:txBody>
      </p:sp>
      <p:pic>
        <p:nvPicPr>
          <p:cNvPr id="4" name="Picture 3"/>
          <p:cNvPicPr>
            <a:picLocks noChangeAspect="1"/>
          </p:cNvPicPr>
          <p:nvPr/>
        </p:nvPicPr>
        <p:blipFill>
          <a:blip r:embed="rId2"/>
          <a:stretch>
            <a:fillRect/>
          </a:stretch>
        </p:blipFill>
        <p:spPr>
          <a:xfrm>
            <a:off x="10390560" y="294989"/>
            <a:ext cx="1652159" cy="1463167"/>
          </a:xfrm>
          <a:prstGeom prst="rect">
            <a:avLst/>
          </a:prstGeom>
        </p:spPr>
      </p:pic>
      <p:sp>
        <p:nvSpPr>
          <p:cNvPr id="6" name="Title 1"/>
          <p:cNvSpPr>
            <a:spLocks noGrp="1"/>
          </p:cNvSpPr>
          <p:nvPr>
            <p:ph type="title"/>
          </p:nvPr>
        </p:nvSpPr>
        <p:spPr>
          <a:xfrm>
            <a:off x="538163" y="296322"/>
            <a:ext cx="9163478" cy="1325563"/>
          </a:xfr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4800" b="1" dirty="0" smtClean="0"/>
              <a:t>Process views of a supply chain</a:t>
            </a:r>
            <a:endParaRPr lang="en-US" sz="4800" b="1" dirty="0"/>
          </a:p>
        </p:txBody>
      </p:sp>
    </p:spTree>
    <p:extLst>
      <p:ext uri="{BB962C8B-B14F-4D97-AF65-F5344CB8AC3E}">
        <p14:creationId xmlns:p14="http://schemas.microsoft.com/office/powerpoint/2010/main" val="19314807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r>
              <a:rPr lang="en-US" altLang="en-US"/>
              <a:t>1-</a:t>
            </a:r>
            <a:fld id="{A9A2380D-2C16-4A57-AB92-6C3AA13904AC}" type="slidenum">
              <a:rPr lang="en-US" altLang="en-US"/>
              <a:pPr/>
              <a:t>34</a:t>
            </a:fld>
            <a:endParaRPr lang="en-US" altLang="en-US" sz="1400">
              <a:latin typeface="Times New Roman" panose="02020603050405020304" pitchFamily="18" charset="0"/>
            </a:endParaRPr>
          </a:p>
        </p:txBody>
      </p:sp>
      <p:sp>
        <p:nvSpPr>
          <p:cNvPr id="234498" name="Rectangle 2"/>
          <p:cNvSpPr>
            <a:spLocks noGrp="1" noChangeArrowheads="1"/>
          </p:cNvSpPr>
          <p:nvPr>
            <p:ph type="title"/>
          </p:nvPr>
        </p:nvSpPr>
        <p:spPr>
          <a:xfrm>
            <a:off x="128588" y="365125"/>
            <a:ext cx="10301287" cy="1325563"/>
          </a:xfrm>
          <a:solidFill>
            <a:schemeClr val="accent4">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Autofit/>
          </a:bodyPr>
          <a:lstStyle/>
          <a:p>
            <a:r>
              <a:rPr lang="en-US" altLang="en-US" sz="4800" b="1" dirty="0"/>
              <a:t>Supply Chain Macro Processes in a Firm </a:t>
            </a:r>
          </a:p>
        </p:txBody>
      </p:sp>
      <p:sp>
        <p:nvSpPr>
          <p:cNvPr id="234499" name="Rectangle 3"/>
          <p:cNvSpPr>
            <a:spLocks noGrp="1" noChangeArrowheads="1"/>
          </p:cNvSpPr>
          <p:nvPr>
            <p:ph type="body" idx="1"/>
          </p:nvPr>
        </p:nvSpPr>
        <p:spPr>
          <a:xfrm>
            <a:off x="466725" y="1828292"/>
            <a:ext cx="10515600" cy="4351338"/>
          </a:xfrm>
        </p:spPr>
        <p:txBody>
          <a:bodyPr>
            <a:normAutofit fontScale="92500"/>
          </a:bodyPr>
          <a:lstStyle/>
          <a:p>
            <a:r>
              <a:rPr lang="en-US" altLang="en-US" sz="3200" b="1" dirty="0"/>
              <a:t>Supply chain processes discussed in the two views can be classified </a:t>
            </a:r>
            <a:r>
              <a:rPr lang="en-US" altLang="en-US" sz="3200" b="1" dirty="0" smtClean="0"/>
              <a:t>into:</a:t>
            </a:r>
          </a:p>
          <a:p>
            <a:pPr marL="0" indent="0">
              <a:buNone/>
            </a:pPr>
            <a:endParaRPr lang="en-US" altLang="en-US" sz="3200" b="1" dirty="0"/>
          </a:p>
          <a:p>
            <a:pPr lvl="1"/>
            <a:r>
              <a:rPr lang="en-US" altLang="en-US" sz="3200" b="1" dirty="0">
                <a:solidFill>
                  <a:srgbClr val="92D050"/>
                </a:solidFill>
              </a:rPr>
              <a:t>Customer Relationship Management (CRM)</a:t>
            </a:r>
          </a:p>
          <a:p>
            <a:pPr lvl="1"/>
            <a:r>
              <a:rPr lang="en-US" altLang="en-US" sz="3200" b="1" dirty="0">
                <a:solidFill>
                  <a:srgbClr val="24A9E1"/>
                </a:solidFill>
              </a:rPr>
              <a:t>Internal Supply Chain Management (ISCM)</a:t>
            </a:r>
          </a:p>
          <a:p>
            <a:pPr lvl="1"/>
            <a:r>
              <a:rPr lang="en-US" altLang="en-US" sz="3200" b="1" dirty="0">
                <a:solidFill>
                  <a:schemeClr val="accent2"/>
                </a:solidFill>
              </a:rPr>
              <a:t>Supplier Relationship Management (SRM</a:t>
            </a:r>
            <a:r>
              <a:rPr lang="en-US" altLang="en-US" sz="3200" b="1" dirty="0" smtClean="0">
                <a:solidFill>
                  <a:schemeClr val="accent2"/>
                </a:solidFill>
              </a:rPr>
              <a:t>)</a:t>
            </a:r>
          </a:p>
          <a:p>
            <a:pPr marL="457200" lvl="1" indent="0">
              <a:buNone/>
            </a:pPr>
            <a:endParaRPr lang="en-US" altLang="en-US" sz="3200" b="1" dirty="0"/>
          </a:p>
          <a:p>
            <a:r>
              <a:rPr lang="en-US" altLang="en-US" sz="3200" b="1" dirty="0"/>
              <a:t>Integration among the above three macro processes is critical for effective and successful supply chain management</a:t>
            </a:r>
          </a:p>
        </p:txBody>
      </p:sp>
      <p:pic>
        <p:nvPicPr>
          <p:cNvPr id="5" name="Picture 4"/>
          <p:cNvPicPr>
            <a:picLocks noChangeAspect="1"/>
          </p:cNvPicPr>
          <p:nvPr/>
        </p:nvPicPr>
        <p:blipFill>
          <a:blip r:embed="rId2"/>
          <a:stretch>
            <a:fillRect/>
          </a:stretch>
        </p:blipFill>
        <p:spPr>
          <a:xfrm>
            <a:off x="10390560" y="294989"/>
            <a:ext cx="1652159" cy="1463167"/>
          </a:xfrm>
          <a:prstGeom prst="rect">
            <a:avLst/>
          </a:prstGeom>
        </p:spPr>
      </p:pic>
    </p:spTree>
    <p:extLst>
      <p:ext uri="{BB962C8B-B14F-4D97-AF65-F5344CB8AC3E}">
        <p14:creationId xmlns:p14="http://schemas.microsoft.com/office/powerpoint/2010/main" val="86548701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3" name="Content Placeholder 2"/>
          <p:cNvSpPr>
            <a:spLocks noGrp="1"/>
          </p:cNvSpPr>
          <p:nvPr>
            <p:ph idx="1"/>
          </p:nvPr>
        </p:nvSpPr>
        <p:spPr/>
        <p:txBody>
          <a:bodyPr>
            <a:normAutofit/>
          </a:bodyPr>
          <a:lstStyle/>
          <a:p>
            <a:pPr marL="0" indent="0" algn="just">
              <a:buNone/>
            </a:pPr>
            <a:r>
              <a:rPr lang="en-US" dirty="0" smtClean="0"/>
              <a:t>Reference </a:t>
            </a:r>
          </a:p>
          <a:p>
            <a:pPr marL="0" indent="0" algn="just">
              <a:buNone/>
            </a:pPr>
            <a:r>
              <a:rPr lang="en-US" dirty="0" smtClean="0"/>
              <a:t>Supply chain management</a:t>
            </a:r>
          </a:p>
          <a:p>
            <a:pPr marL="0" indent="0" algn="just">
              <a:buNone/>
            </a:pPr>
            <a:r>
              <a:rPr lang="en-US" dirty="0" smtClean="0"/>
              <a:t>Strategy</a:t>
            </a:r>
            <a:r>
              <a:rPr lang="en-US" dirty="0"/>
              <a:t>, Planning, and </a:t>
            </a:r>
            <a:r>
              <a:rPr lang="en-US" dirty="0" smtClean="0"/>
              <a:t>Operation</a:t>
            </a:r>
          </a:p>
          <a:p>
            <a:pPr marL="0" indent="0" algn="just">
              <a:buNone/>
            </a:pPr>
            <a:r>
              <a:rPr lang="en-US" dirty="0" smtClean="0"/>
              <a:t>By: </a:t>
            </a:r>
            <a:r>
              <a:rPr lang="it-IT" dirty="0"/>
              <a:t>Sunil Chopra,</a:t>
            </a:r>
          </a:p>
          <a:p>
            <a:pPr marL="0" indent="0" algn="just">
              <a:buNone/>
            </a:pPr>
            <a:r>
              <a:rPr lang="it-IT" dirty="0" smtClean="0"/>
              <a:t>-3rd </a:t>
            </a:r>
            <a:r>
              <a:rPr lang="it-IT" dirty="0"/>
              <a:t>ed</a:t>
            </a:r>
            <a:r>
              <a:rPr lang="it-IT" dirty="0" smtClean="0"/>
              <a:t>.</a:t>
            </a:r>
          </a:p>
          <a:p>
            <a:pPr marL="0" indent="0" algn="just">
              <a:buNone/>
            </a:pPr>
            <a:endParaRPr lang="it-IT" dirty="0"/>
          </a:p>
          <a:p>
            <a:pPr marL="0" indent="0" algn="just">
              <a:buNone/>
            </a:pPr>
            <a:r>
              <a:rPr lang="it-IT" dirty="0"/>
              <a:t>Chapter </a:t>
            </a:r>
            <a:r>
              <a:rPr lang="it-IT" dirty="0" smtClean="0"/>
              <a:t>1</a:t>
            </a:r>
            <a:endParaRPr lang="en-US" dirty="0"/>
          </a:p>
        </p:txBody>
      </p:sp>
    </p:spTree>
    <p:extLst>
      <p:ext uri="{BB962C8B-B14F-4D97-AF65-F5344CB8AC3E}">
        <p14:creationId xmlns:p14="http://schemas.microsoft.com/office/powerpoint/2010/main" val="180012535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601</TotalTime>
  <Words>2317</Words>
  <Application>Microsoft Office PowerPoint</Application>
  <PresentationFormat>Widescreen</PresentationFormat>
  <Paragraphs>201</Paragraphs>
  <Slides>35</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35</vt:i4>
      </vt:variant>
    </vt:vector>
  </HeadingPairs>
  <TitlesOfParts>
    <vt:vector size="42" baseType="lpstr">
      <vt:lpstr>Arial</vt:lpstr>
      <vt:lpstr>Calibri</vt:lpstr>
      <vt:lpstr>Calibri Light</vt:lpstr>
      <vt:lpstr>Monotype Sorts</vt:lpstr>
      <vt:lpstr>Times New Roman</vt:lpstr>
      <vt:lpstr>Wingdings</vt:lpstr>
      <vt:lpstr>Office Theme</vt:lpstr>
      <vt:lpstr>PowerPoint Presentation</vt:lpstr>
      <vt:lpstr>Learning Objectives</vt:lpstr>
      <vt:lpstr>What is a Supply Chain?</vt:lpstr>
      <vt:lpstr>What is a supply chain?</vt:lpstr>
      <vt:lpstr>PowerPoint Presentation</vt:lpstr>
      <vt:lpstr>What is a supply chain?</vt:lpstr>
      <vt:lpstr>The Objective of a Supply Chain</vt:lpstr>
      <vt:lpstr>The Objective of a Supply Chain</vt:lpstr>
      <vt:lpstr>The Objective of a Supply Chain</vt:lpstr>
      <vt:lpstr>The Objective of a Supply Chain</vt:lpstr>
      <vt:lpstr>The importance of supply chain decisions</vt:lpstr>
      <vt:lpstr>The importance of supply chain decisions</vt:lpstr>
      <vt:lpstr>The importance of supply chain decisions</vt:lpstr>
      <vt:lpstr>Decision Phases of a Supply Chain</vt:lpstr>
      <vt:lpstr>Decision Phases of a Supply Chain</vt:lpstr>
      <vt:lpstr>PowerPoint Presentation</vt:lpstr>
      <vt:lpstr>PowerPoint Presentation</vt:lpstr>
      <vt:lpstr>PowerPoint Presentation</vt:lpstr>
      <vt:lpstr>PowerPoint Presentation</vt:lpstr>
      <vt:lpstr>PowerPoint Presentation</vt:lpstr>
      <vt:lpstr>Process views of a supply chain</vt:lpstr>
      <vt:lpstr>Process views of a supply chain</vt:lpstr>
      <vt:lpstr>PowerPoint Presentation</vt:lpstr>
      <vt:lpstr>PowerPoint Presentation</vt:lpstr>
      <vt:lpstr>PowerPoint Presentation</vt:lpstr>
      <vt:lpstr>Process views of a supply chain</vt:lpstr>
      <vt:lpstr>PowerPoint Presentation</vt:lpstr>
      <vt:lpstr>PowerPoint Presentation</vt:lpstr>
      <vt:lpstr>Process views of a supply chain</vt:lpstr>
      <vt:lpstr>Process views of a supply chain</vt:lpstr>
      <vt:lpstr>Process views of a supply chain</vt:lpstr>
      <vt:lpstr>Process views of a supply chain</vt:lpstr>
      <vt:lpstr>Process views of a supply chain</vt:lpstr>
      <vt:lpstr>Supply Chain Macro Processes in a Firm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badur</dc:creator>
  <cp:lastModifiedBy>shaimaa</cp:lastModifiedBy>
  <cp:revision>40</cp:revision>
  <dcterms:created xsi:type="dcterms:W3CDTF">2021-08-03T13:03:26Z</dcterms:created>
  <dcterms:modified xsi:type="dcterms:W3CDTF">2022-10-06T08:43:11Z</dcterms:modified>
</cp:coreProperties>
</file>