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13" r:id="rId3"/>
    <p:sldId id="256" r:id="rId4"/>
    <p:sldId id="481" r:id="rId5"/>
    <p:sldId id="482" r:id="rId6"/>
    <p:sldId id="483" r:id="rId7"/>
    <p:sldId id="484" r:id="rId8"/>
    <p:sldId id="485" r:id="rId9"/>
    <p:sldId id="486" r:id="rId10"/>
    <p:sldId id="487" r:id="rId11"/>
    <p:sldId id="521" r:id="rId12"/>
    <p:sldId id="488" r:id="rId13"/>
    <p:sldId id="489" r:id="rId14"/>
    <p:sldId id="491" r:id="rId15"/>
    <p:sldId id="492" r:id="rId16"/>
    <p:sldId id="490"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10" r:id="rId34"/>
    <p:sldId id="512" r:id="rId35"/>
    <p:sldId id="513" r:id="rId36"/>
    <p:sldId id="515" r:id="rId37"/>
    <p:sldId id="514" r:id="rId38"/>
    <p:sldId id="516" r:id="rId39"/>
    <p:sldId id="517" r:id="rId40"/>
    <p:sldId id="518" r:id="rId41"/>
    <p:sldId id="519" r:id="rId42"/>
    <p:sldId id="52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481"/>
            <p14:sldId id="482"/>
            <p14:sldId id="483"/>
            <p14:sldId id="484"/>
            <p14:sldId id="485"/>
            <p14:sldId id="486"/>
            <p14:sldId id="487"/>
            <p14:sldId id="521"/>
            <p14:sldId id="488"/>
            <p14:sldId id="489"/>
            <p14:sldId id="491"/>
            <p14:sldId id="492"/>
            <p14:sldId id="490"/>
            <p14:sldId id="493"/>
            <p14:sldId id="494"/>
            <p14:sldId id="495"/>
            <p14:sldId id="496"/>
            <p14:sldId id="497"/>
            <p14:sldId id="498"/>
            <p14:sldId id="499"/>
            <p14:sldId id="500"/>
            <p14:sldId id="501"/>
            <p14:sldId id="502"/>
            <p14:sldId id="503"/>
            <p14:sldId id="504"/>
            <p14:sldId id="505"/>
            <p14:sldId id="506"/>
            <p14:sldId id="507"/>
            <p14:sldId id="508"/>
            <p14:sldId id="510"/>
            <p14:sldId id="512"/>
            <p14:sldId id="513"/>
            <p14:sldId id="515"/>
            <p14:sldId id="514"/>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63" autoAdjust="0"/>
    <p:restoredTop sz="93731" autoAdjust="0"/>
  </p:normalViewPr>
  <p:slideViewPr>
    <p:cSldViewPr snapToGrid="0">
      <p:cViewPr varScale="1">
        <p:scale>
          <a:sx n="106" d="100"/>
          <a:sy n="106" d="100"/>
        </p:scale>
        <p:origin x="82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3.svg"/><Relationship Id="rId7" Type="http://schemas.openxmlformats.org/officeDocument/2006/relationships/image" Target="../media/image7.png"/><Relationship Id="rId8" Type="http://schemas.openxmlformats.org/officeDocument/2006/relationships/image" Target="../media/image8.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7" Type="http://schemas.openxmlformats.org/officeDocument/2006/relationships/image" Target="../media/image8.jpeg"/><Relationship Id="rId8" Type="http://schemas.openxmlformats.org/officeDocument/2006/relationships/image" Target="../media/image9.png"/><Relationship Id="rId9"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svg"/><Relationship Id="rId5" Type="http://schemas.openxmlformats.org/officeDocument/2006/relationships/image" Target="../media/image7.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20.svg"/><Relationship Id="rId5" Type="http://schemas.openxmlformats.org/officeDocument/2006/relationships/image" Target="../media/image13.png"/><Relationship Id="rId6" Type="http://schemas.openxmlformats.org/officeDocument/2006/relationships/image" Target="../media/image10.svg"/><Relationship Id="rId7" Type="http://schemas.openxmlformats.org/officeDocument/2006/relationships/image" Target="../media/image4.png"/><Relationship Id="rId8" Type="http://schemas.openxmlformats.org/officeDocument/2006/relationships/image" Target="../media/image5.svg"/><Relationship Id="rId1" Type="http://schemas.openxmlformats.org/officeDocument/2006/relationships/slideLayout" Target="../slideLayouts/slideLayout14.xml"/><Relationship Id="rId2"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t>
            </a:r>
            <a:r>
              <a:rPr lang="en-US" sz="2400" dirty="0" smtClean="0">
                <a:solidFill>
                  <a:srgbClr val="2D3956"/>
                </a:solidFill>
                <a:latin typeface="Tajawal Medium" panose="00000600000000000000" pitchFamily="2" charset="-78"/>
                <a:cs typeface="Tajawal Medium" panose="00000600000000000000" pitchFamily="2" charset="-78"/>
              </a:rPr>
              <a:t>Ibrahim Siam </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a:t>
            </a:r>
            <a:r>
              <a:rPr lang="en-US" sz="2800" b="1" smtClean="0">
                <a:solidFill>
                  <a:srgbClr val="2D3956"/>
                </a:solidFill>
                <a:latin typeface="Tajawal Medium" panose="00000600000000000000" pitchFamily="2" charset="-78"/>
                <a:cs typeface="Tajawal Medium" panose="00000600000000000000" pitchFamily="2" charset="-78"/>
              </a:rPr>
              <a:t>2</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081460" y="5327472"/>
            <a:ext cx="2646878" cy="707886"/>
          </a:xfrm>
          <a:prstGeom prst="rect">
            <a:avLst/>
          </a:prstGeom>
          <a:noFill/>
        </p:spPr>
        <p:txBody>
          <a:bodyPr wrap="none" rtlCol="0">
            <a:spAutoFit/>
          </a:bodyPr>
          <a:lstStyle/>
          <a:p>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392548" y="1666131"/>
            <a:ext cx="7690210" cy="523220"/>
          </a:xfrm>
          <a:prstGeom prst="rect">
            <a:avLst/>
          </a:prstGeom>
          <a:noFill/>
        </p:spPr>
        <p:txBody>
          <a:bodyPr wrap="square" rtlCol="0">
            <a:spAutoFit/>
          </a:bodyPr>
          <a:lstStyle/>
          <a:p>
            <a:pPr algn="ctr"/>
            <a:r>
              <a:rPr lang="en-US" sz="2800" b="1" dirty="0"/>
              <a:t>Introduction: </a:t>
            </a:r>
            <a:r>
              <a:rPr lang="en-US" sz="2800" b="1" dirty="0" smtClean="0"/>
              <a:t>Entrepreneurship- </a:t>
            </a:r>
            <a:r>
              <a:rPr lang="en-US" sz="2800" b="1" dirty="0"/>
              <a:t>thriving in chaos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066241"/>
            <a:ext cx="8640798" cy="4842351"/>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p>
          <a:p>
            <a:pPr marL="742950" lvl="1" indent="-285750">
              <a:buClr>
                <a:srgbClr val="2B2F36"/>
              </a:buClr>
              <a:buSzPts val="1050"/>
            </a:pPr>
            <a:r>
              <a:rPr lang="en-US" dirty="0"/>
              <a:t>Critically analyze the impact of the rapidly changing environment and global connectivity on larger companies;</a:t>
            </a:r>
          </a:p>
          <a:p>
            <a:pPr marL="742950" lvl="1" indent="-285750">
              <a:buClr>
                <a:srgbClr val="2B2F36"/>
              </a:buClr>
              <a:buSzPts val="1050"/>
            </a:pPr>
            <a:r>
              <a:rPr lang="en-US" dirty="0"/>
              <a:t>Explain the role and importance of entrepreneurship in modern society and, in particular, its link with innovation; Critically analyze the problems Large firms hove in coping with this and the </a:t>
            </a:r>
            <a:r>
              <a:rPr lang="en-US" dirty="0" smtClean="0"/>
              <a:t>advantages </a:t>
            </a:r>
            <a:r>
              <a:rPr lang="en-US" dirty="0"/>
              <a:t>enjoyed by small, more entrepreneurial </a:t>
            </a:r>
            <a:r>
              <a:rPr lang="en-US" dirty="0" smtClean="0"/>
              <a:t>firms.</a:t>
            </a:r>
          </a:p>
          <a:p>
            <a:pPr marL="742950" lvl="1" indent="-285750">
              <a:buClr>
                <a:srgbClr val="2B2F36"/>
              </a:buClr>
              <a:buSzPts val="1050"/>
            </a:pPr>
            <a:endParaRPr lang="en-US" dirty="0"/>
          </a:p>
          <a:p>
            <a:pPr>
              <a:spcBef>
                <a:spcPct val="0"/>
              </a:spcBef>
              <a:tabLst>
                <a:tab pos="435610" algn="l"/>
                <a:tab pos="4808855" algn="r"/>
              </a:tabLst>
            </a:pPr>
            <a:r>
              <a:rPr lang="en-US" sz="2000" b="1" dirty="0"/>
              <a:t>CONTENTS</a:t>
            </a:r>
          </a:p>
          <a:p>
            <a:pPr marL="742950" lvl="1" indent="-285750">
              <a:buClr>
                <a:srgbClr val="2B2F36"/>
              </a:buClr>
              <a:buSzPts val="1050"/>
              <a:buFont typeface="Arial" panose="020B0604020202020204" pitchFamily="34" charset="0"/>
              <a:buChar char="•"/>
              <a:tabLst>
                <a:tab pos="245745" algn="l"/>
              </a:tabLst>
            </a:pPr>
            <a:r>
              <a:rPr lang="en-US" dirty="0"/>
              <a:t>The new age of change and uncertainty</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challenge of entrepreneurship</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Can big companies survive</a:t>
            </a:r>
          </a:p>
          <a:p>
            <a:pPr marL="742950" lvl="1" indent="-285750">
              <a:spcBef>
                <a:spcPts val="385"/>
              </a:spcBef>
              <a:buClr>
                <a:srgbClr val="2B2F36"/>
              </a:buClr>
              <a:buSzPts val="1050"/>
              <a:buFont typeface="Arial" panose="020B0604020202020204" pitchFamily="34" charset="0"/>
              <a:buChar char="•"/>
              <a:tabLst>
                <a:tab pos="258445" algn="l"/>
              </a:tabLst>
            </a:pPr>
            <a:r>
              <a:rPr lang="en-US" dirty="0"/>
              <a:t>Implications for big companies</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entrepreneurial  mindset</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Complexity theory and managing in chaos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3967"/>
            <a:ext cx="8417320" cy="3416320"/>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pace of change has accelerated, making it increasingly difficult to predict and </a:t>
            </a:r>
            <a:r>
              <a:rPr lang="en-US" dirty="0" smtClean="0"/>
              <a:t>manage.</a:t>
            </a:r>
          </a:p>
          <a:p>
            <a:pPr marL="285750" indent="-285750" algn="just">
              <a:buFont typeface="Arial" panose="020B0604020202020204" pitchFamily="34" charset="0"/>
              <a:buChar char="•"/>
            </a:pPr>
            <a:endParaRPr lang="en-US" dirty="0" smtClean="0"/>
          </a:p>
          <a:p>
            <a:pPr marL="285750" indent="-285750" algn="just">
              <a:buFont typeface="Arial" panose="020B0604020202020204" pitchFamily="34" charset="0"/>
              <a:buChar char="•"/>
            </a:pPr>
            <a:r>
              <a:rPr lang="en-US" dirty="0"/>
              <a:t>The idea that change has become endemic, continuous, and, above all, unpredictable, sometimes resulting in discontinuous or revolt­ shifts that can create chaos, has powerful implications for us all, but it is nothing new. Change -continuous and unpredictable, often turbulent and disruptive</a:t>
            </a:r>
            <a:r>
              <a:rPr lang="en-US" dirty="0" smtClean="0"/>
              <a:t>.</a:t>
            </a:r>
          </a:p>
          <a:p>
            <a:pPr algn="just"/>
            <a:endParaRPr lang="en-US" dirty="0" smtClean="0"/>
          </a:p>
          <a:p>
            <a:pPr marL="285750" indent="-285750" algn="just">
              <a:buFont typeface="Arial" panose="020B0604020202020204" pitchFamily="34" charset="0"/>
              <a:buChar char="•"/>
            </a:pPr>
            <a:r>
              <a:rPr lang="en-US" dirty="0"/>
              <a:t>Alongside this, we have seen unprecedented volatility in just about every market, from commodities to exchange rates, from stock markets to bond markets</a:t>
            </a:r>
            <a:r>
              <a:rPr lang="en-US" dirty="0" smtClean="0"/>
              <a:t>.</a:t>
            </a:r>
          </a:p>
          <a:p>
            <a:pPr marL="285750" indent="-285750">
              <a:buFont typeface="Arial" panose="020B0604020202020204" pitchFamily="34" charset="0"/>
              <a:buChar char="•"/>
            </a:pPr>
            <a:endParaRPr lang="en-US" dirty="0" smtClean="0"/>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57382" y="2006296"/>
            <a:ext cx="8417320" cy="372409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Corporate scandals have dominated the headlines. </a:t>
            </a:r>
            <a:r>
              <a:rPr lang="en-US" dirty="0"/>
              <a:t>Many internet giants stand accused of avoiding or at least evading tax and using tax havens to hoard cash. Companies like Alphabet (owners of Google and YouTube), Apple, Facebook and Amazon have been accused of stifling competition and wielding excessive monopoly power because they are able to dominate </a:t>
            </a:r>
            <a:r>
              <a:rPr lang="en-US" dirty="0" smtClean="0"/>
              <a:t>markets.</a:t>
            </a:r>
          </a:p>
          <a:p>
            <a:pPr marL="342900" indent="-342900" algn="just">
              <a:buFont typeface="Arial" panose="020B0604020202020204" pitchFamily="34" charset="0"/>
              <a:buChar char="•"/>
            </a:pPr>
            <a:endParaRPr lang="en-US" dirty="0" smtClean="0"/>
          </a:p>
          <a:p>
            <a:pPr marL="342900" indent="-34290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The European Commission fined Google €2.4 billion in 2017 for abusing its market dominance as a search engine by giving illegal advantage to its own comparison shopping service, Google Shopping, whilst demoting the results of rival sites.</a:t>
            </a:r>
            <a:endParaRPr lang="ar-JO" dirty="0"/>
          </a:p>
          <a:p>
            <a:pPr algn="just"/>
            <a:endParaRPr lang="en-US" dirty="0" smtClean="0"/>
          </a:p>
          <a:p>
            <a:pPr marL="285750" indent="-285750" algn="just">
              <a:buFont typeface="Arial" panose="020B0604020202020204" pitchFamily="34" charset="0"/>
              <a:buChar char="•"/>
            </a:pPr>
            <a:endParaRPr lang="en-US" dirty="0" smtClean="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430887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this volatility is the development of globalization and global connectivity ­ an increasingly complex world full of interconnections formed by a truly global marketplace linked by new technologies that allow instant communication with almost anywhere. </a:t>
            </a:r>
            <a:endParaRPr lang="en-US" sz="2000" dirty="0" smtClean="0"/>
          </a:p>
          <a:p>
            <a:pPr algn="just"/>
            <a:endParaRPr lang="en-US" sz="2000" dirty="0" smtClean="0"/>
          </a:p>
          <a:p>
            <a:pPr algn="just"/>
            <a:r>
              <a:rPr lang="en-US" sz="2000" b="1" dirty="0" smtClean="0"/>
              <a:t>The Role of new social media </a:t>
            </a:r>
            <a:endParaRPr lang="en-US" sz="2000" b="1" dirty="0"/>
          </a:p>
          <a:p>
            <a:pPr marL="342900" indent="-342900" algn="just">
              <a:buFont typeface="Arial" panose="020B0604020202020204" pitchFamily="34" charset="0"/>
              <a:buChar char="•"/>
            </a:pPr>
            <a:r>
              <a:rPr lang="en-US" sz="2000" dirty="0" smtClean="0"/>
              <a:t>We </a:t>
            </a:r>
            <a:r>
              <a:rPr lang="en-US" sz="2000" dirty="0"/>
              <a:t>all know what others are doing - instantly. Social media is replacing mass media as the most effective means of communicate</a:t>
            </a:r>
            <a:r>
              <a:rPr lang="en-US" sz="2000" dirty="0" smtClean="0"/>
              <a:t>.</a:t>
            </a:r>
          </a:p>
          <a:p>
            <a:pPr marL="342900" indent="-342900" algn="just">
              <a:buFont typeface="Arial" panose="020B0604020202020204" pitchFamily="34" charset="0"/>
              <a:buChar char="•"/>
            </a:pPr>
            <a:r>
              <a:rPr lang="en-US" sz="2000" dirty="0"/>
              <a:t>This new globalization has meant that no business is safe from the chill winds of com­petition, a wind that is unforgiving of frailty and no respecter of past reputations.</a:t>
            </a:r>
          </a:p>
          <a:p>
            <a:pPr algn="just"/>
            <a:endParaRPr lang="en-US" dirty="0" smtClean="0"/>
          </a:p>
          <a:p>
            <a:pPr marL="285750" indent="-285750" algn="just">
              <a:buFont typeface="Arial" panose="020B0604020202020204" pitchFamily="34" charset="0"/>
              <a:buChar char="•"/>
            </a:pPr>
            <a:endParaRPr lang="en-US" dirty="0" smtClean="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0154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4339650"/>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Commercial opportunities remain, but competition is now as much about survival as growth. There may be ample opportunities but they only go to those who can spot them first, are swift to adapt and are open and willing to change. Sometimes these opportunities break down established industry barriers and create new and unexpected sources of com­ </a:t>
            </a:r>
            <a:r>
              <a:rPr lang="en-US" sz="2000" dirty="0" smtClean="0"/>
              <a:t>petition.</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 internet has caused disruption, generating as many threats as opportunities. It has led to an enormous growth in home shopping and deliveries and caused many high street retailers to radically reappraise their customer </a:t>
            </a:r>
            <a:r>
              <a:rPr lang="en-US" sz="2000" dirty="0" smtClean="0"/>
              <a:t>of tearing's. reputations.</a:t>
            </a:r>
            <a:r>
              <a:rPr lang="en-US" sz="2000" dirty="0"/>
              <a:t> It will probably lead to high streets looking very different in the future</a:t>
            </a:r>
            <a:endParaRPr lang="en-US" sz="2000" dirty="0" smtClean="0"/>
          </a:p>
          <a:p>
            <a:pPr marL="342900" indent="-342900" algn="just">
              <a:buFont typeface="Arial" panose="020B0604020202020204" pitchFamily="34" charset="0"/>
              <a:buChar char="•"/>
            </a:pPr>
            <a:endParaRPr lang="en-US" sz="2000" dirty="0" smtClean="0"/>
          </a:p>
          <a:p>
            <a:pPr marL="285750" indent="-285750" algn="just">
              <a:buFont typeface="Arial" panose="020B0604020202020204" pitchFamily="34" charset="0"/>
              <a:buChar char="•"/>
            </a:pPr>
            <a:endParaRPr lang="en-US" dirty="0" smtClean="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4339650"/>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To be </a:t>
            </a:r>
            <a:r>
              <a:rPr lang="en-US" sz="2000" dirty="0"/>
              <a:t>the only really sustainable source of competitive advantage. At the same time as seeking new </a:t>
            </a:r>
            <a:r>
              <a:rPr lang="en-US" sz="2000" dirty="0" smtClean="0"/>
              <a:t>sources </a:t>
            </a:r>
            <a:r>
              <a:rPr lang="en-US" sz="2000" dirty="0"/>
              <a:t>of competitive advantage, compa­nies must continue to manage existing </a:t>
            </a:r>
            <a:r>
              <a:rPr lang="en-US" sz="2000" dirty="0" smtClean="0"/>
              <a:t>businesses. They </a:t>
            </a:r>
            <a:r>
              <a:rPr lang="en-US" sz="2000" dirty="0"/>
              <a:t>must find ways of managing to achieve cost efficiencies whilst at the same time differentiating themselves from the competition. They must find ways to innovate at the same time as managing products at the mature stage of their life -cycle.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Multinationals must find ways of understanding and reconciling customer needs in different countries, of reconciling global integration with local differentiation.  And, despite their size, they must respond to changes in these needs quickly, just as they must react quickly to the actions of competitors.</a:t>
            </a:r>
          </a:p>
          <a:p>
            <a:pPr algn="just"/>
            <a:endParaRPr lang="en-US" sz="2000" dirty="0" smtClean="0"/>
          </a:p>
          <a:p>
            <a:pPr marL="285750" indent="-285750" algn="just">
              <a:buFont typeface="Arial" panose="020B0604020202020204" pitchFamily="34" charset="0"/>
              <a:buChar char="•"/>
            </a:pPr>
            <a:endParaRPr lang="en-US" dirty="0" smtClean="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3477875"/>
          </a:xfrm>
          <a:prstGeom prst="rect">
            <a:avLst/>
          </a:prstGeom>
          <a:noFill/>
        </p:spPr>
        <p:txBody>
          <a:bodyPr wrap="square" rtlCol="0">
            <a:spAutoFit/>
          </a:bodyPr>
          <a:lstStyle/>
          <a:p>
            <a:pPr algn="just"/>
            <a:r>
              <a:rPr lang="en-US" sz="2000" dirty="0">
                <a:solidFill>
                  <a:srgbClr val="FF0000"/>
                </a:solidFill>
              </a:rPr>
              <a:t>Where is all this leading? </a:t>
            </a:r>
          </a:p>
          <a:p>
            <a:pPr algn="just"/>
            <a:r>
              <a:rPr lang="en-US" sz="2000" dirty="0"/>
              <a:t>The advances in artificial intelligence and the trend towards more and more automation could lead to mass unemployment and wage stagnation. </a:t>
            </a:r>
            <a:endParaRPr lang="en-US" sz="2000" dirty="0" smtClean="0"/>
          </a:p>
          <a:p>
            <a:pPr algn="just"/>
            <a:endParaRPr lang="en-US" sz="2000" dirty="0"/>
          </a:p>
          <a:p>
            <a:pPr algn="just"/>
            <a:r>
              <a:rPr lang="en-US" sz="2000" dirty="0">
                <a:solidFill>
                  <a:srgbClr val="FF0000"/>
                </a:solidFill>
              </a:rPr>
              <a:t>How will established, larger businesses respond? </a:t>
            </a:r>
          </a:p>
          <a:p>
            <a:pPr algn="just"/>
            <a:r>
              <a:rPr lang="en-US" sz="2000" dirty="0"/>
              <a:t>In the early part of the twentieth century they brought about wealth and prosperity for all, pioneering mass production and mass markets but have they lost their way in the twenty-first century</a:t>
            </a:r>
            <a:r>
              <a:rPr lang="en-US" sz="2000" dirty="0" smtClean="0"/>
              <a:t>?</a:t>
            </a:r>
          </a:p>
          <a:p>
            <a:pPr algn="just"/>
            <a:r>
              <a:rPr lang="en-US" sz="2000" dirty="0" smtClean="0"/>
              <a:t> </a:t>
            </a:r>
            <a:r>
              <a:rPr lang="en-US" sz="2000" dirty="0"/>
              <a:t>They seem not to be responding well to the needs of either the market or society, catering instead to the idea of ever-increas­ing shareholder value - and many question whether they are doing this effectively</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3465771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2763834"/>
          </a:xfrm>
          <a:prstGeom prst="rect">
            <a:avLst/>
          </a:prstGeom>
          <a:noFill/>
        </p:spPr>
        <p:txBody>
          <a:bodyPr wrap="square" rtlCol="0">
            <a:spAutoFit/>
          </a:bodyPr>
          <a:lstStyle/>
          <a:p>
            <a:pPr marL="81915" marR="75565" algn="just">
              <a:lnSpc>
                <a:spcPct val="140000"/>
              </a:lnSpc>
            </a:pPr>
            <a:r>
              <a:rPr lang="en-US" sz="2000" dirty="0"/>
              <a:t>They are employed in low-earning jobs, some­ times earning below the statutory minimum wage and usually without any form of employ­ment rights or protection. Based more on hope than realistic expectation, the reality is that most start-ups are born to stagnate and die, rather than to become the large corpora­tions of the future</a:t>
            </a:r>
            <a:r>
              <a:rPr lang="en-US" sz="2400" dirty="0" smtClean="0">
                <a:solidFill>
                  <a:srgbClr val="5D6064"/>
                </a:solidFill>
                <a:latin typeface="Times New Roman" panose="02020603050405020304" pitchFamily="18" charset="0"/>
                <a:ea typeface="Times New Roman" panose="02020603050405020304" pitchFamily="18" charset="0"/>
                <a:cs typeface="Arial" panose="020B0604020202020204" pitchFamily="34" charset="0"/>
              </a:rPr>
              <a:t>.</a:t>
            </a:r>
            <a:endParaRPr lang="en-US" sz="2000" dirty="0" smtClean="0">
              <a:solidFill>
                <a:srgbClr val="040C28"/>
              </a:solidFill>
              <a:latin typeface="Google Sans"/>
            </a:endParaRPr>
          </a:p>
          <a:p>
            <a:pPr marL="81915" marR="75565">
              <a:lnSpc>
                <a:spcPct val="140000"/>
              </a:lnSpc>
            </a:pPr>
            <a:endParaRPr lang="ar-JO" sz="2000" dirty="0">
              <a:solidFill>
                <a:srgbClr val="040C28"/>
              </a:solidFill>
              <a:latin typeface="Google San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296243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295751" y="4576555"/>
            <a:ext cx="2184157" cy="402546"/>
          </a:xfrm>
          <a:prstGeom prst="rect">
            <a:avLst/>
          </a:prstGeom>
          <a:noFill/>
        </p:spPr>
        <p:txBody>
          <a:bodyPr wrap="square" rtlCol="0">
            <a:spAutoFit/>
          </a:bodyPr>
          <a:lstStyle/>
          <a:p>
            <a:pPr marL="81915" marR="75565" algn="ctr">
              <a:lnSpc>
                <a:spcPct val="112000"/>
              </a:lnSpc>
            </a:pPr>
            <a:r>
              <a:rPr lang="ar-JO" b="1" dirty="0"/>
              <a:t> كريم </a:t>
            </a:r>
            <a:r>
              <a:rPr lang="en-US" b="1" dirty="0" smtClean="0"/>
              <a:t>Kareem</a:t>
            </a:r>
            <a:endParaRPr lang="en-US" b="1"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78552" y="2971800"/>
            <a:ext cx="1770719" cy="1506572"/>
          </a:xfrm>
          <a:prstGeom prst="rect">
            <a:avLst/>
          </a:prstGeom>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72782" y="3115976"/>
            <a:ext cx="2207126" cy="1070811"/>
          </a:xfrm>
          <a:prstGeom prst="rect">
            <a:avLst/>
          </a:prstGeom>
        </p:spPr>
      </p:pic>
      <p:pic>
        <p:nvPicPr>
          <p:cNvPr id="4" name="Picture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27224" y="3144024"/>
            <a:ext cx="1402888" cy="1630947"/>
          </a:xfrm>
          <a:prstGeom prst="rect">
            <a:avLst/>
          </a:prstGeom>
        </p:spPr>
      </p:pic>
      <p:sp>
        <p:nvSpPr>
          <p:cNvPr id="17" name="TextBox 16">
            <a:extLst>
              <a:ext uri="{FF2B5EF4-FFF2-40B4-BE49-F238E27FC236}">
                <a16:creationId xmlns="" xmlns:a16="http://schemas.microsoft.com/office/drawing/2014/main" id="{6083F8E2-699C-9C01-0329-7C9299434C08}"/>
              </a:ext>
            </a:extLst>
          </p:cNvPr>
          <p:cNvSpPr txBox="1"/>
          <p:nvPr/>
        </p:nvSpPr>
        <p:spPr>
          <a:xfrm>
            <a:off x="766706" y="1937723"/>
            <a:ext cx="8773300" cy="385939"/>
          </a:xfrm>
          <a:prstGeom prst="rect">
            <a:avLst/>
          </a:prstGeom>
          <a:noFill/>
        </p:spPr>
        <p:txBody>
          <a:bodyPr wrap="square" rtlCol="0">
            <a:spAutoFit/>
          </a:bodyPr>
          <a:lstStyle/>
          <a:p>
            <a:pPr marL="81915" marR="75565" algn="ctr">
              <a:lnSpc>
                <a:spcPct val="112000"/>
              </a:lnSpc>
            </a:pPr>
            <a:r>
              <a:rPr lang="en-US" b="1" smtClean="0"/>
              <a:t>Jack </a:t>
            </a:r>
            <a:r>
              <a:rPr lang="en-US" b="1" dirty="0" smtClean="0"/>
              <a:t>Ma and Alibaba</a:t>
            </a:r>
            <a:endParaRPr lang="en-US" b="1" dirty="0"/>
          </a:p>
        </p:txBody>
      </p:sp>
      <p:sp>
        <p:nvSpPr>
          <p:cNvPr id="20" name="TextBox 19">
            <a:extLst>
              <a:ext uri="{FF2B5EF4-FFF2-40B4-BE49-F238E27FC236}">
                <a16:creationId xmlns="" xmlns:a16="http://schemas.microsoft.com/office/drawing/2014/main" id="{6083F8E2-699C-9C01-0329-7C9299434C08}"/>
              </a:ext>
            </a:extLst>
          </p:cNvPr>
          <p:cNvSpPr txBox="1"/>
          <p:nvPr/>
        </p:nvSpPr>
        <p:spPr>
          <a:xfrm>
            <a:off x="6678817" y="4698262"/>
            <a:ext cx="2493204" cy="402546"/>
          </a:xfrm>
          <a:prstGeom prst="rect">
            <a:avLst/>
          </a:prstGeom>
          <a:noFill/>
        </p:spPr>
        <p:txBody>
          <a:bodyPr wrap="square" rtlCol="0">
            <a:spAutoFit/>
          </a:bodyPr>
          <a:lstStyle/>
          <a:p>
            <a:pPr marL="81915" marR="75565" algn="ctr">
              <a:lnSpc>
                <a:spcPct val="112000"/>
              </a:lnSpc>
            </a:pPr>
            <a:r>
              <a:rPr lang="ar-JO" b="1" dirty="0"/>
              <a:t> شبكة يوتيرن</a:t>
            </a:r>
            <a:r>
              <a:rPr lang="en-US" b="1" dirty="0"/>
              <a:t> </a:t>
            </a:r>
            <a:r>
              <a:rPr lang="en-US" b="1" dirty="0" smtClean="0"/>
              <a:t>    </a:t>
            </a:r>
            <a:endParaRPr lang="en-US" b="1" dirty="0"/>
          </a:p>
        </p:txBody>
      </p:sp>
      <p:sp>
        <p:nvSpPr>
          <p:cNvPr id="21" name="TextBox 20">
            <a:extLst>
              <a:ext uri="{FF2B5EF4-FFF2-40B4-BE49-F238E27FC236}">
                <a16:creationId xmlns="" xmlns:a16="http://schemas.microsoft.com/office/drawing/2014/main" id="{6083F8E2-699C-9C01-0329-7C9299434C08}"/>
              </a:ext>
            </a:extLst>
          </p:cNvPr>
          <p:cNvSpPr txBox="1"/>
          <p:nvPr/>
        </p:nvSpPr>
        <p:spPr>
          <a:xfrm>
            <a:off x="1414779" y="4665761"/>
            <a:ext cx="2283769" cy="712759"/>
          </a:xfrm>
          <a:prstGeom prst="rect">
            <a:avLst/>
          </a:prstGeom>
          <a:noFill/>
        </p:spPr>
        <p:txBody>
          <a:bodyPr wrap="square" rtlCol="0">
            <a:spAutoFit/>
          </a:bodyPr>
          <a:lstStyle/>
          <a:p>
            <a:pPr marL="81915" marR="75565" algn="ctr">
              <a:lnSpc>
                <a:spcPct val="112000"/>
              </a:lnSpc>
            </a:pPr>
            <a:r>
              <a:rPr lang="ar-JO" b="1" dirty="0" smtClean="0"/>
              <a:t> شركة </a:t>
            </a:r>
            <a:r>
              <a:rPr lang="en-US" b="1" dirty="0" smtClean="0"/>
              <a:t>The Luxury Closet </a:t>
            </a:r>
          </a:p>
        </p:txBody>
      </p:sp>
    </p:spTree>
    <p:extLst>
      <p:ext uri="{BB962C8B-B14F-4D97-AF65-F5344CB8AC3E}">
        <p14:creationId xmlns:p14="http://schemas.microsoft.com/office/powerpoint/2010/main" val="476559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endParaRPr lang="en-US" sz="2000" dirty="0" smtClean="0"/>
          </a:p>
          <a:p>
            <a:pPr algn="just"/>
            <a:endParaRPr lang="en-US" sz="2000" dirty="0" smtClean="0"/>
          </a:p>
          <a:p>
            <a:pPr algn="just"/>
            <a:endParaRPr lang="en-US" sz="2000" dirty="0" smtClean="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65242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Big companies increasingly find it difficult to deal with this new age of uncertainty and super-competition. Start-ups and smaller ventures seem to find opportunities in the changes that these larger, more established firms find threatening. They react by innovating to better meet customer </a:t>
            </a:r>
            <a:r>
              <a:rPr lang="en-US" sz="2000" dirty="0" smtClean="0"/>
              <a:t>needs.</a:t>
            </a:r>
          </a:p>
          <a:p>
            <a:pPr algn="just"/>
            <a:endParaRPr lang="en-US" sz="2000" dirty="0" smtClean="0"/>
          </a:p>
          <a:p>
            <a:pPr marL="342900" indent="-342900" algn="just">
              <a:buFont typeface="Arial" panose="020B0604020202020204" pitchFamily="34" charset="0"/>
              <a:buChar char="•"/>
            </a:pPr>
            <a:r>
              <a:rPr lang="en-US" sz="2000" dirty="0"/>
              <a:t>The success of large companies forces them to focus on the parts of the business that generate the biggest profit, emphasizing efficiency, and neglecting the newer parts and potential innovations. The companies become more </a:t>
            </a:r>
            <a:r>
              <a:rPr lang="en-US" sz="2000" dirty="0" smtClean="0"/>
              <a:t>bureau­cratic</a:t>
            </a:r>
            <a:r>
              <a:rPr lang="en-US" sz="2000" dirty="0"/>
              <a:t>, dominated by notions of economies of scale: 'It is no accident that when you become a massive company your R&amp;D [research and development] is a tiny part of the enterprise.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CAN BIG COMPANIES SURVIVE?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79850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Greiner {1972) popularized the idea with his model of growth stages. In the model, each phase of growth is followed by a crisis that necessitates a change in the way the founder manages the business. If the crisis cannot be overcome, then the business risks failure. The length of time it takes to go through each phase depends on the industry in which the company operates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In fast-growing industries, the growth periods are rela­tively short; in slower-growth industries, they tend to be longer. Each evolutionary phase requires a particular management style or emphasis to achieve growth. Greiner's model predicts four crises: leadership, autonomy, control, and finally bureaucracy.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CAN BIG COMPANIES SURVIVE?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72088" y="184519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Firstly, the same degree of bureaucracy {or lack of it) may not be appropriate for all firms - indeed, even for the divisions and departments within them. At the same time not all firms {or the divisions and departments within them) may require or be able to innovate to the same extent. The issue is how to organize and manage to achieve the differences</a:t>
            </a:r>
            <a:r>
              <a:rPr lang="en-US" sz="2000" dirty="0" smtClean="0"/>
              <a:t>.</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Secondly, whilst accepting that companies, might have a natural life span, they may also,  have spawned new offspring during that time - new ventures that have spun out of the old, all part of the never-ending cycle of birth and death. This is also an important issue that we shall return to later.</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CAN BIG COMPANIES SURVIVE?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 the notion that firms become less entrepreneurial and more bureaucratic as they grow is far from new</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Whilst few experts would dispute the need to avoid too much bureaucracy and the importance of continuous innovation</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So, to answer the question that was asked earlier, big companies can certainly extend their lives - </a:t>
            </a:r>
            <a:r>
              <a:rPr lang="en-US" sz="2000" dirty="0">
                <a:solidFill>
                  <a:srgbClr val="FF0000"/>
                </a:solidFill>
              </a:rPr>
              <a:t>but only by innovation</a:t>
            </a:r>
            <a:r>
              <a:rPr lang="en-US" sz="2000" dirty="0"/>
              <a:t>. And whilst many will die - going into administration or, more likely, being taken over by another big company - the most successful will probably </a:t>
            </a:r>
            <a:r>
              <a:rPr lang="en-US" sz="2000" dirty="0">
                <a:solidFill>
                  <a:srgbClr val="FF0000"/>
                </a:solidFill>
              </a:rPr>
              <a:t>morph into some other form</a:t>
            </a:r>
            <a:r>
              <a:rPr lang="en-US" sz="2000" dirty="0"/>
              <a: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CAN BIG COMPANIES SURVIVE?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winds of change have caused a reappraisal of how shareholder value is maximized. The ability to innovate is highly valued and the speed of response to changing market needs is seen as essential.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Alongside this realization, the focus has shifted from existing and past value to future value.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Existing market share is valuable, but future market share, particularly of a new or emergent market, can be of more value -just look at the valuations put on some of the IPOs {initial public offerings) of internet businesses with little or no current revenue.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862322"/>
          </a:xfrm>
          <a:prstGeom prst="rect">
            <a:avLst/>
          </a:prstGeom>
          <a:noFill/>
        </p:spPr>
        <p:txBody>
          <a:bodyPr wrap="square" rtlCol="0">
            <a:spAutoFit/>
          </a:bodyPr>
          <a:lstStyle/>
          <a:p>
            <a:pPr marL="342900" indent="-342900">
              <a:buFont typeface="Arial" panose="020B0604020202020204" pitchFamily="34" charset="0"/>
              <a:buChar char="•"/>
            </a:pPr>
            <a:r>
              <a:rPr lang="en-US" sz="2000" dirty="0"/>
              <a:t>We have moved from an industrial economy to a knowledge economy, driven by new digital technologies. There has been an accompanying shift in sources of shareholder value - from being vested in physical assets that can be purchased and restrict flexibility, to virtual assets that can be built up and can increase flexibility.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Data and information on customers have become as valuable as the customers themselves - something that can not only be sold but also used to create a competitive advantage.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083666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There is an increased focus on risk minimization and a realization that companies need to maximize their flexibility if they are to survive in this new, unpredictable age.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 Flexibility increases shareholder value. Strategic options are valuable when you face either an unex­pected downturn or upturn, even at the expense of short-term profits. And high liquidity and good cash flow are needed to make the most of these options.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000187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These issues all have implications, not only for how strategy is developed but also for deciding which sectors are attractive. They underline the need to continually question the basis for a firm's sustainable competitive advantage. As we have seen, in the modern economy, data can be more </a:t>
            </a:r>
            <a:r>
              <a:rPr lang="en-US" sz="2000" dirty="0" err="1" smtClean="0"/>
              <a:t>valu</a:t>
            </a:r>
            <a:r>
              <a:rPr lang="en-US" sz="2000" dirty="0" smtClean="0"/>
              <a:t>­ </a:t>
            </a:r>
            <a:r>
              <a:rPr lang="en-US" sz="2000" dirty="0"/>
              <a:t>able than sales.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a super-competitive, global market economies of scope (when less of a resource is used because it is spread over multiple activities) can be more valuable than the economics of scale, particularly when linked to a well-known brand, such as Apple or Virgin, that can be extended over a range of products or services.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Finally, issues of </a:t>
            </a:r>
            <a:r>
              <a:rPr lang="en-US" sz="2000" dirty="0">
                <a:solidFill>
                  <a:srgbClr val="FF0000"/>
                </a:solidFill>
              </a:rPr>
              <a:t>corporate social responsibility (CSR) </a:t>
            </a:r>
            <a:r>
              <a:rPr lang="en-US" sz="2000" dirty="0"/>
              <a:t>and environmental sustainability have also increasingly come to influence shareholder value - for both ethical and commer­cial reasons. Just as they have become increasingly the focus for governments, they have also moved into the mainstream of strategy development for companies.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CSR stock market indices have been developed and there is increasing pressure from customers, shareholders, and governments for business leaders to develop and implement CSR and environmental policies. Brands can be damaged by unethical actions or a lack of social </a:t>
            </a:r>
            <a:r>
              <a:rPr lang="en-US" sz="2000" dirty="0" smtClean="0"/>
              <a:t>responsibility. </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24144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Finally, issues of </a:t>
            </a:r>
            <a:r>
              <a:rPr lang="en-US" sz="2000" dirty="0">
                <a:solidFill>
                  <a:srgbClr val="FF0000"/>
                </a:solidFill>
              </a:rPr>
              <a:t>corporate social responsibility (CSR) </a:t>
            </a:r>
            <a:r>
              <a:rPr lang="en-US" sz="2000" dirty="0"/>
              <a:t>and environmental sustainability have also increasingly come to influence shareholder value - for both ethical and commer­cial reasons. Just as they have become increasingly the focus for governments, they have also moved into the mainstream of strategy development for companies.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CSR stock market indices have been developed and there is increasing pressure from customers, shareholders, and governments for business leaders to develop and implement CSR and environmental policies. Brands can be damaged by unethical actions or a lack of social </a:t>
            </a:r>
            <a:r>
              <a:rPr lang="en-US" sz="2000" dirty="0" smtClean="0"/>
              <a:t>responsibility. </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302718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new age of uncertainty has powerful implications for all organizations and their managers and leaders. Planning for super-competition becomes problematic if you cannot predict the future and strategic management faces completely new challenges as the linear planning models used for decades, based on knowledge and information of the past, seem increasingly unrealistic</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3449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Centralized control seems unable to cope with the scale and pace of change and the uncer­tainty, complexity, and ambiguity associated with it - despite technology's improvements in communication. What is needed is a new approach that can handle complexity and uncer­tainty, one that 'learns by doing; combining the speed of reaction with knowledge gathering and rapid learning from mistakes.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580165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Traditional views of leadership as a command and control function seem increasingly to be obsolete as people show they also have power. Despite cultural diversity, these days 'nudge and influence' seems to be a far more effective form of leadership, at least in the West. In an increasingly affluent society, people are no longer motivated just by money</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They are also more willing to question why they are undertaking certain tasks. Indeed, this is no bad thing in a commercial environment where creativity and innovation are such valuable resources. The questioning just needs to be channeled in the right direction.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Implications  For Big Companies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78899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28751"/>
            <a:ext cx="8773300" cy="3785652"/>
          </a:xfrm>
          <a:prstGeom prst="rect">
            <a:avLst/>
          </a:prstGeom>
          <a:noFill/>
        </p:spPr>
        <p:txBody>
          <a:bodyPr wrap="square" rtlCol="0">
            <a:spAutoFit/>
          </a:bodyPr>
          <a:lstStyle/>
          <a:p>
            <a:pPr algn="just"/>
            <a:r>
              <a:rPr lang="en-US" sz="2000" b="1" u="sng" dirty="0" smtClean="0"/>
              <a:t>1. Entrepreneurial </a:t>
            </a:r>
            <a:r>
              <a:rPr lang="en-US" sz="2000" b="1" u="sng" dirty="0"/>
              <a:t>character traits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is this entrepreneurial view of change that managers in large companies need to embrace and in doing so there are some lessons to be learned from entrepreneurs and how they approach the task of management. Underpinning how entrepreneurs approach a business is their mindset- their character traits and their approach to making decisions in a risky, </a:t>
            </a:r>
            <a:r>
              <a:rPr lang="en-US" sz="2000" dirty="0" smtClean="0"/>
              <a:t>uncer­tain </a:t>
            </a:r>
            <a:r>
              <a:rPr lang="en-US" sz="2000" dirty="0"/>
              <a:t>environment.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Entrepreneurs may be born with some of these traits, but they are also formed through their life experiences - family background, education, job </a:t>
            </a:r>
            <a:r>
              <a:rPr lang="en-US" sz="2000" dirty="0" smtClean="0"/>
              <a:t>experi­ence</a:t>
            </a:r>
            <a:r>
              <a:rPr lang="en-US" sz="2000" dirty="0"/>
              <a:t>, culture, etc. This is important, as it shows that these traits can be influenced by the work environment.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94220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680273"/>
            <a:ext cx="9135745" cy="3477875"/>
          </a:xfrm>
          <a:prstGeom prst="rect">
            <a:avLst/>
          </a:prstGeom>
          <a:noFill/>
        </p:spPr>
        <p:txBody>
          <a:bodyPr wrap="square" rtlCol="0">
            <a:spAutoFit/>
          </a:bodyPr>
          <a:lstStyle/>
          <a:p>
            <a:r>
              <a:rPr lang="en-US" sz="2000" b="1" u="sng" dirty="0" smtClean="0"/>
              <a:t>2.Need </a:t>
            </a:r>
            <a:r>
              <a:rPr lang="en-US" sz="2000" b="1" u="sng" dirty="0"/>
              <a:t>for autonomy and independence</a:t>
            </a:r>
          </a:p>
          <a:p>
            <a:endParaRPr lang="en-US" sz="2000" dirty="0"/>
          </a:p>
          <a:p>
            <a:pPr marL="342900" indent="-342900" algn="just">
              <a:buFont typeface="Arial" panose="020B0604020202020204" pitchFamily="34" charset="0"/>
              <a:buChar char="•"/>
            </a:pPr>
            <a:r>
              <a:rPr lang="en-US" sz="2000" dirty="0"/>
              <a:t>Entrepreneurs have a high need for autonomy and independence - a characteristic you may initially think is incompatible with a manager in a large firm. But you would be wrong. Independence means different things to different people: doing things differently, being in a situation where you can fulfill your potential or control your own destiny</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And, whilst this may not seem to be a character trait that is easily transitioned into an organizational characteristic, the autonomy of action can be a strong motivator when combined with other management tools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997192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1907968"/>
            <a:ext cx="9135745" cy="2554545"/>
          </a:xfrm>
          <a:prstGeom prst="rect">
            <a:avLst/>
          </a:prstGeom>
          <a:noFill/>
        </p:spPr>
        <p:txBody>
          <a:bodyPr wrap="square" rtlCol="0">
            <a:spAutoFit/>
          </a:bodyPr>
          <a:lstStyle/>
          <a:p>
            <a:pPr algn="just"/>
            <a:r>
              <a:rPr lang="en-US" sz="2000" b="1" u="sng" dirty="0" smtClean="0"/>
              <a:t>3. Need </a:t>
            </a:r>
            <a:r>
              <a:rPr lang="en-US" sz="2000" b="1" u="sng" dirty="0"/>
              <a:t>for achievement</a:t>
            </a:r>
          </a:p>
          <a:p>
            <a:pPr algn="just"/>
            <a:endParaRPr lang="en-US" sz="2000" dirty="0"/>
          </a:p>
          <a:p>
            <a:pPr algn="just"/>
            <a:r>
              <a:rPr lang="en-US" sz="2000" dirty="0"/>
              <a:t>Entrepreneurs have a high need for achievement. However, people measure their </a:t>
            </a:r>
            <a:r>
              <a:rPr lang="en-US" sz="2000" dirty="0" smtClean="0"/>
              <a:t>achieve­ment </a:t>
            </a:r>
            <a:r>
              <a:rPr lang="en-US" sz="2000" dirty="0"/>
              <a:t>in different ways, depending on the type of person they are</a:t>
            </a:r>
            <a:r>
              <a:rPr lang="en-US" sz="2000" dirty="0" smtClean="0"/>
              <a:t>:</a:t>
            </a:r>
          </a:p>
          <a:p>
            <a:pPr algn="just"/>
            <a:endParaRPr lang="en-US" sz="2000" dirty="0"/>
          </a:p>
          <a:p>
            <a:pPr algn="just"/>
            <a:r>
              <a:rPr lang="en-US" sz="2000" dirty="0" smtClean="0"/>
              <a:t> </a:t>
            </a:r>
            <a:r>
              <a:rPr lang="en-US" sz="2000" dirty="0"/>
              <a:t>for example, the satisfac­tion of producing a beautiful work of art, employing their hundredth person, or making the magic $1 million dollars. For many entrepreneurs, money is just a badge of success, </a:t>
            </a:r>
            <a:r>
              <a:rPr lang="en-US" sz="2000" dirty="0" smtClean="0"/>
              <a:t>validat­ing </a:t>
            </a:r>
            <a:r>
              <a:rPr lang="en-US" sz="2000" dirty="0"/>
              <a:t>their achievement.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484658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1907968"/>
            <a:ext cx="9135745" cy="2246769"/>
          </a:xfrm>
          <a:prstGeom prst="rect">
            <a:avLst/>
          </a:prstGeom>
          <a:noFill/>
        </p:spPr>
        <p:txBody>
          <a:bodyPr wrap="square" rtlCol="0">
            <a:spAutoFit/>
          </a:bodyPr>
          <a:lstStyle/>
          <a:p>
            <a:pPr algn="just"/>
            <a:r>
              <a:rPr lang="en-US" sz="2000" b="1" u="sng" dirty="0" smtClean="0"/>
              <a:t>4.Internal </a:t>
            </a:r>
            <a:r>
              <a:rPr lang="en-US" sz="2000" b="1" u="sng" dirty="0"/>
              <a:t>locus of control</a:t>
            </a:r>
          </a:p>
          <a:p>
            <a:pPr algn="just"/>
            <a:r>
              <a:rPr lang="en-US" sz="2000" dirty="0"/>
              <a:t> </a:t>
            </a:r>
          </a:p>
          <a:p>
            <a:pPr algn="just"/>
            <a:r>
              <a:rPr lang="en-US" sz="2000" dirty="0"/>
              <a:t>Entrepreneurs have a high internal locus of control - a belief that they control their own destiny. They may believe in luck, but not fate. They believe that they can create their own destiny. This is underpinned by a high level of 'self-efficacy' - self-confidence (possibly unfounded) in their ability to complete a task successfully - which can lead to </a:t>
            </a:r>
            <a:r>
              <a:rPr lang="en-US" sz="2000" dirty="0" smtClean="0"/>
              <a:t>over-opti­mism </a:t>
            </a:r>
            <a:r>
              <a:rPr lang="en-US" sz="2000" dirty="0"/>
              <a:t>in decision-making. </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1766115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970478"/>
            <a:ext cx="9135745" cy="2554545"/>
          </a:xfrm>
          <a:prstGeom prst="rect">
            <a:avLst/>
          </a:prstGeom>
          <a:noFill/>
        </p:spPr>
        <p:txBody>
          <a:bodyPr wrap="square" rtlCol="0">
            <a:spAutoFit/>
          </a:bodyPr>
          <a:lstStyle/>
          <a:p>
            <a:r>
              <a:rPr lang="en-US" sz="2000" b="1" u="sng" dirty="0" smtClean="0"/>
              <a:t>5.Drive </a:t>
            </a:r>
            <a:r>
              <a:rPr lang="en-US" sz="2000" b="1" u="sng" dirty="0"/>
              <a:t>and determination</a:t>
            </a:r>
          </a:p>
          <a:p>
            <a:pPr algn="just"/>
            <a:endParaRPr lang="en-US" sz="2000" dirty="0"/>
          </a:p>
          <a:p>
            <a:pPr algn="just"/>
            <a:r>
              <a:rPr lang="en-US" sz="2000" dirty="0"/>
              <a:t>Entrepreneurs have enormous drive and determination, motivated by their need for achievement and underpinned by an internal locus of control, which gives them self-confi­dence in their ability to complete the task successfully. These three personality dimensions appear prominently in the academic literature. Because of their drive, entrepreneurs are proactive rather than reactive and appear more decisive. They act quickly</a:t>
            </a:r>
            <a:r>
              <a:rPr lang="en-US" sz="2000" b="1" u="sng" dirty="0"/>
              <a:t>.</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1882796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970478"/>
            <a:ext cx="9135745" cy="3170099"/>
          </a:xfrm>
          <a:prstGeom prst="rect">
            <a:avLst/>
          </a:prstGeom>
          <a:noFill/>
        </p:spPr>
        <p:txBody>
          <a:bodyPr wrap="square" rtlCol="0">
            <a:spAutoFit/>
          </a:bodyPr>
          <a:lstStyle/>
          <a:p>
            <a:pPr algn="just"/>
            <a:r>
              <a:rPr lang="en-US" sz="2000" b="1" u="sng" dirty="0"/>
              <a:t>6</a:t>
            </a:r>
            <a:r>
              <a:rPr lang="en-US" sz="2000" b="1" u="sng" dirty="0" smtClean="0"/>
              <a:t>. </a:t>
            </a:r>
            <a:r>
              <a:rPr lang="en-US" sz="2000" b="1" u="sng" dirty="0"/>
              <a:t>Creativity, innovation, and opportunism</a:t>
            </a:r>
          </a:p>
          <a:p>
            <a:pPr algn="just"/>
            <a:endParaRPr lang="en-US" sz="2000" dirty="0"/>
          </a:p>
          <a:p>
            <a:pPr algn="just"/>
            <a:r>
              <a:rPr lang="en-US" sz="2000" dirty="0"/>
              <a:t>The ability to be creative and innovative is an important attribute of entrepreneurs, par­ticularly in growth businesses. But creativity can mean different things in different con­ texts. For entrepreneurs, creativity is focused on commercial opportunities. </a:t>
            </a:r>
          </a:p>
          <a:p>
            <a:pPr algn="just"/>
            <a:endParaRPr lang="en-US" sz="2000" dirty="0"/>
          </a:p>
          <a:p>
            <a:pPr algn="just"/>
            <a:r>
              <a:rPr lang="en-US" sz="2000" dirty="0"/>
              <a:t>They spot an opportunity and then use creativity and innovation to exploit it. They tend to do things differently. It is this trait - a willingness to search out or create new economic opportunities - that distinguishes innovative entrepreneurs from the larger population of self-employed </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17121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73931" y="1768460"/>
            <a:ext cx="9135745" cy="3785652"/>
          </a:xfrm>
          <a:prstGeom prst="rect">
            <a:avLst/>
          </a:prstGeom>
          <a:noFill/>
        </p:spPr>
        <p:txBody>
          <a:bodyPr wrap="square" rtlCol="0">
            <a:spAutoFit/>
          </a:bodyPr>
          <a:lstStyle/>
          <a:p>
            <a:pPr algn="just"/>
            <a:r>
              <a:rPr lang="en-US" sz="2000" b="1" u="sng" dirty="0" smtClean="0"/>
              <a:t>7.Acceptance </a:t>
            </a:r>
            <a:r>
              <a:rPr lang="en-US" sz="2000" b="1" u="sng" dirty="0"/>
              <a:t>of risk and uncertainty</a:t>
            </a:r>
          </a:p>
          <a:p>
            <a:pPr algn="just"/>
            <a:endParaRPr lang="en-US" sz="2000" dirty="0"/>
          </a:p>
          <a:p>
            <a:pPr marL="342900" indent="-342900" algn="just">
              <a:buFont typeface="Arial" panose="020B0604020202020204" pitchFamily="34" charset="0"/>
              <a:buChar char="•"/>
            </a:pPr>
            <a:r>
              <a:rPr lang="en-US" sz="2000" dirty="0"/>
              <a:t>Entrepreneurs are willing to take risks and live with uncertainty - things that can be very stressful for most people. However, this does not mean entrepreneurs are gamblers.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They </a:t>
            </a:r>
            <a:r>
              <a:rPr lang="en-US" sz="2000" dirty="0"/>
              <a:t>do not like risk and they will try to avoid or mitigate the risks they face and insure against them using distinctive approaches that we shall outline in the next section. Most impor­tantly, they are willing to make decisions based upon incomplete information - a charac­teristic based upon their faith that they can influence the outcome (real or otherwise) because of their high self-efficacy and internal locus of control.</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02944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00187" y="2181544"/>
            <a:ext cx="9135745"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is strong empirical support for the view that strong competitive advantage and above-average financial performance stem from high levels of entrepreneurship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 what can we learn from how entre­preneurs manage their businesses, in particular how they manage risk and develop strat­egy? Entrepreneurs are often seen as being intuitive, almost whimsical, in their decision-making</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A result is a different approach to managing, developing strategy and making decisions that is just as logical but little understood.</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Entrepreneurial management and leadership</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26210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2419379"/>
            <a:ext cx="9135745"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is this capacity to self-organize, to create new structures and systems, and to make appro­priate independent decisions rapidly that can give direction to the changes and create com­ competitive advantages. The question, therefore, is how to create an environment that encourages</a:t>
            </a:r>
          </a:p>
          <a:p>
            <a:pPr marL="342900" indent="-342900" algn="just">
              <a:buFont typeface="Arial" panose="020B0604020202020204" pitchFamily="34" charset="0"/>
              <a:buChar char="•"/>
            </a:pPr>
            <a:r>
              <a:rPr lang="en-US" sz="2000" dirty="0"/>
              <a:t> </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74980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2419379"/>
            <a:ext cx="9135745"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is this capacity to self-organize, to create new structures and systems, and to make appro­priate independent decisions rapidly that can give direction to the changes and create com­ competitive advantages. The question, therefore, is how to create an environment that encourages</a:t>
            </a:r>
          </a:p>
          <a:p>
            <a:pPr algn="just"/>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331300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20354" y="1966919"/>
            <a:ext cx="9135745"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Complexity theory also gives us an intellectual basis for the apparent dilemma of whether to encourage incremental or radical change within an entrepreneurial organization</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 theory tells us that the two are not mutually exclusive and shows that systems most likely to thrive in a turbulent environment are those that have the capability of making both small-scale adaptations as well as large-scale revolutions. These systems exist at the 'edge of chaos: adapting all the time but able to make the occasional radical leap.</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186248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655752"/>
            <a:ext cx="9135745" cy="3785652"/>
          </a:xfrm>
          <a:prstGeom prst="rect">
            <a:avLst/>
          </a:prstGeom>
          <a:noFill/>
        </p:spPr>
        <p:txBody>
          <a:bodyPr wrap="square" rtlCol="0">
            <a:spAutoFit/>
          </a:bodyPr>
          <a:lstStyle/>
          <a:p>
            <a:pPr algn="just"/>
            <a:r>
              <a:rPr lang="en-US" sz="2000" dirty="0"/>
              <a:t>self-organization, with systems, structures and leadership that facilitate it. Complexity theory shows that there are three requirements to create effective self-organization: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solidFill>
                  <a:srgbClr val="FF0000"/>
                </a:solidFill>
              </a:rPr>
              <a:t>A </a:t>
            </a:r>
            <a:r>
              <a:rPr lang="en-US" sz="2000" dirty="0">
                <a:solidFill>
                  <a:srgbClr val="FF0000"/>
                </a:solidFill>
              </a:rPr>
              <a:t>common identity and purpose: </a:t>
            </a:r>
            <a:r>
              <a:rPr lang="en-US" sz="2000" dirty="0"/>
              <a:t>There must be a clear understanding of and belief in the 'common good' (head and heart) that permits a common sense-making process within the organization;</a:t>
            </a:r>
          </a:p>
          <a:p>
            <a:pPr marL="342900" indent="-342900" algn="just">
              <a:buFont typeface="Arial" panose="020B0604020202020204" pitchFamily="34" charset="0"/>
              <a:buChar char="•"/>
            </a:pPr>
            <a:r>
              <a:rPr lang="en-US" sz="2000" dirty="0" smtClean="0">
                <a:solidFill>
                  <a:srgbClr val="FF0000"/>
                </a:solidFill>
              </a:rPr>
              <a:t>A </a:t>
            </a:r>
            <a:r>
              <a:rPr lang="en-US" sz="2000" dirty="0">
                <a:solidFill>
                  <a:srgbClr val="FF0000"/>
                </a:solidFill>
              </a:rPr>
              <a:t>free flow of knowledge and information</a:t>
            </a:r>
            <a:r>
              <a:rPr lang="en-US" sz="2000" dirty="0"/>
              <a:t>: The organization as a whole must work on the same information in order to provide the possibility of synchronized behavior;</a:t>
            </a:r>
          </a:p>
          <a:p>
            <a:pPr marL="342900" indent="-342900" algn="just">
              <a:buFont typeface="Arial" panose="020B0604020202020204" pitchFamily="34" charset="0"/>
              <a:buChar char="•"/>
            </a:pPr>
            <a:r>
              <a:rPr lang="en-US" sz="2000" dirty="0" smtClean="0">
                <a:solidFill>
                  <a:srgbClr val="FF0000"/>
                </a:solidFill>
              </a:rPr>
              <a:t>Strong </a:t>
            </a:r>
            <a:r>
              <a:rPr lang="en-US" sz="2000" dirty="0">
                <a:solidFill>
                  <a:srgbClr val="FF0000"/>
                </a:solidFill>
              </a:rPr>
              <a:t>personal relationships: </a:t>
            </a:r>
            <a:r>
              <a:rPr lang="en-US" sz="2000" dirty="0"/>
              <a:t>These relationships are the pathways through which information is transmitted and then transformed into an intelligent, coordinated action</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64608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29542" y="2168584"/>
            <a:ext cx="9135745" cy="1938992"/>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We </a:t>
            </a:r>
            <a:r>
              <a:rPr lang="en-US" sz="2000" dirty="0"/>
              <a:t>are living in an age of </a:t>
            </a:r>
            <a:r>
              <a:rPr lang="en-US" sz="2000" dirty="0">
                <a:solidFill>
                  <a:srgbClr val="FF0000"/>
                </a:solidFill>
              </a:rPr>
              <a:t>uncertainty characterized </a:t>
            </a:r>
            <a:r>
              <a:rPr lang="en-US" sz="2000" dirty="0"/>
              <a:t>by continuing, unpredictable and rapid change ­ </a:t>
            </a:r>
            <a:r>
              <a:rPr lang="en-US" sz="2000" dirty="0" err="1"/>
              <a:t>change</a:t>
            </a:r>
            <a:r>
              <a:rPr lang="en-US" sz="2000" dirty="0"/>
              <a:t> that is both incremental, radical, and discontinuous. It is an increasingly complex world full of interconnections formed by a global marketplace linked by technology allowing instant communication and amplifying much of the volatility in it. And commercial power is shifting from West to East.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SUMMARY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26032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655752"/>
            <a:ext cx="9135745" cy="224676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Many larger firms are unable to cope with this </a:t>
            </a:r>
            <a:r>
              <a:rPr lang="en-US" sz="2000" dirty="0">
                <a:solidFill>
                  <a:srgbClr val="FF0000"/>
                </a:solidFill>
              </a:rPr>
              <a:t>volatility and increased competition</a:t>
            </a:r>
            <a:r>
              <a:rPr lang="en-US" sz="2000" dirty="0"/>
              <a:t>. At the same time, those that arc have been accused of exploiting their dominant market position to stifle competition; some have been accused of avoiding tax; others of using customer data unscrupulously. Many are accused of  not doing enough to ensure environmental sustainability. These are issues that raise questions about their commitment  to CSR</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SUMMARY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39515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1655752"/>
            <a:ext cx="9135745" cy="1631216"/>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entrepreneurial character has six traits: a high need for autonomy and independence; a high need for achievement; a high internal locus of control; a high level of drive and determination; high creativity and innovation; and a willingness to work in uncertain environments and take measured risks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SUMMARY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882590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2402547"/>
            <a:ext cx="9135745"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management is characterized as being a social activity that has a different approach to dealing with risk and uncertainty. Successful entrepreneurs generate strong relationships with all their stakeholders. They create a strong group identity and sense of purpose. They exert 'soft' influence with loose control structures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SUMMARY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67171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2" y="2402547"/>
            <a:ext cx="9135745"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firms grow, they become more complex to manage and more bureaucratic. They tend to become more risk-averse and less innovative, defending their major income streams rather than trying to find new ones ­ a characteristic that can lead to their decline and closure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SUMMARY </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smtClean="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0552063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832</TotalTime>
  <Words>3811</Words>
  <Application>Microsoft Macintosh PowerPoint</Application>
  <PresentationFormat>Widescreen</PresentationFormat>
  <Paragraphs>363</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Calibri</vt:lpstr>
      <vt:lpstr>Calibri Light</vt:lpstr>
      <vt:lpstr>Google Sans</vt:lpstr>
      <vt:lpstr>Roboto Light</vt:lpstr>
      <vt:lpstr>Tajawal ExtraBold</vt:lpstr>
      <vt:lpstr>Tajawal Medium</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30</cp:revision>
  <dcterms:created xsi:type="dcterms:W3CDTF">2023-04-29T09:08:23Z</dcterms:created>
  <dcterms:modified xsi:type="dcterms:W3CDTF">2023-05-31T19:54:21Z</dcterms:modified>
</cp:coreProperties>
</file>