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626" r:id="rId6"/>
    <p:sldId id="503" r:id="rId7"/>
    <p:sldId id="313" r:id="rId8"/>
    <p:sldId id="276" r:id="rId9"/>
    <p:sldId id="671" r:id="rId10"/>
    <p:sldId id="675" r:id="rId11"/>
    <p:sldId id="628" r:id="rId12"/>
    <p:sldId id="670" r:id="rId13"/>
    <p:sldId id="689" r:id="rId14"/>
    <p:sldId id="677" r:id="rId15"/>
    <p:sldId id="678" r:id="rId16"/>
    <p:sldId id="688" r:id="rId17"/>
    <p:sldId id="679" r:id="rId18"/>
    <p:sldId id="690" r:id="rId19"/>
    <p:sldId id="686" r:id="rId20"/>
    <p:sldId id="648" r:id="rId21"/>
    <p:sldId id="680" r:id="rId22"/>
    <p:sldId id="599" r:id="rId23"/>
    <p:sldId id="681" r:id="rId24"/>
    <p:sldId id="682" r:id="rId25"/>
    <p:sldId id="627" r:id="rId26"/>
    <p:sldId id="636" r:id="rId27"/>
    <p:sldId id="676" r:id="rId28"/>
    <p:sldId id="683" r:id="rId29"/>
    <p:sldId id="673" r:id="rId30"/>
    <p:sldId id="637" r:id="rId31"/>
    <p:sldId id="657" r:id="rId32"/>
    <p:sldId id="544" r:id="rId33"/>
    <p:sldId id="653" r:id="rId34"/>
    <p:sldId id="545" r:id="rId35"/>
    <p:sldId id="640" r:id="rId36"/>
    <p:sldId id="687" r:id="rId37"/>
    <p:sldId id="604" r:id="rId38"/>
    <p:sldId id="663" r:id="rId39"/>
    <p:sldId id="605" r:id="rId40"/>
    <p:sldId id="566" r:id="rId41"/>
    <p:sldId id="656" r:id="rId42"/>
    <p:sldId id="685" r:id="rId43"/>
    <p:sldId id="666" r:id="rId44"/>
    <p:sldId id="59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71"/>
            <p14:sldId id="675"/>
            <p14:sldId id="628"/>
            <p14:sldId id="670"/>
            <p14:sldId id="689"/>
            <p14:sldId id="677"/>
            <p14:sldId id="678"/>
            <p14:sldId id="688"/>
            <p14:sldId id="679"/>
            <p14:sldId id="690"/>
            <p14:sldId id="686"/>
            <p14:sldId id="648"/>
            <p14:sldId id="680"/>
            <p14:sldId id="599"/>
            <p14:sldId id="681"/>
            <p14:sldId id="682"/>
            <p14:sldId id="627"/>
            <p14:sldId id="636"/>
            <p14:sldId id="676"/>
            <p14:sldId id="683"/>
            <p14:sldId id="673"/>
            <p14:sldId id="637"/>
            <p14:sldId id="657"/>
            <p14:sldId id="544"/>
            <p14:sldId id="653"/>
            <p14:sldId id="545"/>
            <p14:sldId id="640"/>
            <p14:sldId id="687"/>
            <p14:sldId id="604"/>
            <p14:sldId id="663"/>
            <p14:sldId id="605"/>
            <p14:sldId id="566"/>
            <p14:sldId id="656"/>
            <p14:sldId id="685"/>
            <p14:sldId id="66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24"/>
    <p:restoredTop sz="91691"/>
  </p:normalViewPr>
  <p:slideViewPr>
    <p:cSldViewPr snapToGrid="0">
      <p:cViewPr varScale="1">
        <p:scale>
          <a:sx n="97" d="100"/>
          <a:sy n="97" d="100"/>
        </p:scale>
        <p:origin x="240" y="4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pnews.com/general-news-68a43f18c9aa4a87bfbf350a566404c9" TargetMode="Externa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alborsaanews.com/2024/09/22/1827902"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larabiya.net/"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www.royanews.tv/news/304439" TargetMode="External"/><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bit.ly/verify-mediaorg"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rc-rl.org/&#1583;&#1604;&#1610;&#1604;-&#1575;&#1604;&#1571;&#1605;&#1606;-&#1575;&#1604;&#1585;&#1602;&#1605;&#1610;-&#1604;&#1604;&#1589;&#1581;&#1601;&#1610;&#1610;&#1606;/" TargetMode="External"/><Relationship Id="rId2" Type="http://schemas.openxmlformats.org/officeDocument/2006/relationships/image" Target="../media/image5.png"/><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hyperlink" Target="https://study.sa/&#1575;&#1604;&#1605;&#1580;&#1604;&#1575;&#1578;-&#1575;&#1604;&#1593;&#1585;&#1576;&#1610;&#1577;-&#1604;&#1604;&#1571;&#1605;&#1606;-&#1575;&#1604;&#1587;&#1610;&#1576;&#1585;&#1575;&#1606;&#1610;/" TargetMode="External"/><Relationship Id="rId2" Type="http://schemas.openxmlformats.org/officeDocument/2006/relationships/image" Target="../media/image5.png"/><Relationship Id="rId1" Type="http://schemas.openxmlformats.org/officeDocument/2006/relationships/slideLayout" Target="../slideLayouts/slideLayout5.xml"/><Relationship Id="rId5" Type="http://schemas.openxmlformats.org/officeDocument/2006/relationships/image" Target="../media/image29.png"/><Relationship Id="rId4" Type="http://schemas.openxmlformats.org/officeDocument/2006/relationships/hyperlink" Target="https://drasah.com/Description.aspx?id=8503"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s://freedom.press/digisec/blog/journalists-digital-security-checklist/" TargetMode="External"/><Relationship Id="rId3" Type="http://schemas.openxmlformats.org/officeDocument/2006/relationships/hyperlink" Target="https://drasah.com/Description.aspx?id=8503" TargetMode="External"/><Relationship Id="rId7" Type="http://schemas.openxmlformats.org/officeDocument/2006/relationships/hyperlink" Target="https://royanews.tv/news/304439" TargetMode="External"/><Relationship Id="rId12" Type="http://schemas.openxmlformats.org/officeDocument/2006/relationships/image" Target="../media/image5.png"/><Relationship Id="rId2" Type="http://schemas.openxmlformats.org/officeDocument/2006/relationships/hyperlink" Target="https://rc-rl.org/%D8%AF%D9%84%D9%8A%D9%84-%D8%A7%D9%84%D8%A3%D9%85%D9%86-%D8%A7%D9%84%D8%B1%D9%82%D9%85%D9%8A/" TargetMode="External"/><Relationship Id="rId1" Type="http://schemas.openxmlformats.org/officeDocument/2006/relationships/slideLayout" Target="../slideLayouts/slideLayout16.xml"/><Relationship Id="rId6" Type="http://schemas.openxmlformats.org/officeDocument/2006/relationships/hyperlink" Target="https://www.alborsaanews.com/2024/09/22/1827902" TargetMode="External"/><Relationship Id="rId11" Type="http://schemas.openxmlformats.org/officeDocument/2006/relationships/hyperlink" Target="https://doi.org/10.1177/1461444814543995" TargetMode="External"/><Relationship Id="rId5" Type="http://schemas.openxmlformats.org/officeDocument/2006/relationships/hyperlink" Target="https://cnnbusinessarabic.com/technology/1120881/" TargetMode="External"/><Relationship Id="rId10" Type="http://schemas.openxmlformats.org/officeDocument/2006/relationships/hyperlink" Target="https://owasp.org/www-project-top-ten/" TargetMode="External"/><Relationship Id="rId4" Type="http://schemas.openxmlformats.org/officeDocument/2006/relationships/hyperlink" Target="https://study.sa/%D8%A7%D9%84%D9%85%D8%AC%D9%84%D8%A7%D8%AA%D8%A7%D9%84%D8%B9%D8%B1%D8%A8%D9%8A%D8%A9-%D9%84%D9%84%D8%A3%D9%85%D9%86-%D8%A7%D9%84%D8%B3%D9%8A%D8%A8%D8%B1%D8%A7%D9%86%D9%8A/" TargetMode="External"/><Relationship Id="rId9" Type="http://schemas.openxmlformats.org/officeDocument/2006/relationships/hyperlink" Target="https://cnti.org/article/journalists-cyber-threat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7.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Rounded Rectangle 8">
            <a:extLst>
              <a:ext uri="{FF2B5EF4-FFF2-40B4-BE49-F238E27FC236}">
                <a16:creationId xmlns:a16="http://schemas.microsoft.com/office/drawing/2014/main" id="{9B48AA7F-136A-BD44-8DBD-DAA51CF8CE00}"/>
              </a:ext>
            </a:extLst>
          </p:cNvPr>
          <p:cNvSpPr/>
          <p:nvPr/>
        </p:nvSpPr>
        <p:spPr>
          <a:xfrm>
            <a:off x="5617950" y="58626"/>
            <a:ext cx="6379434" cy="67407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8" name="Picture 7">
            <a:extLst>
              <a:ext uri="{FF2B5EF4-FFF2-40B4-BE49-F238E27FC236}">
                <a16:creationId xmlns:a16="http://schemas.microsoft.com/office/drawing/2014/main" id="{23D8CCF1-305C-3149-A8E5-74FC3BCCD1BE}"/>
              </a:ext>
            </a:extLst>
          </p:cNvPr>
          <p:cNvPicPr>
            <a:picLocks noChangeAspect="1"/>
          </p:cNvPicPr>
          <p:nvPr/>
        </p:nvPicPr>
        <p:blipFill rotWithShape="1">
          <a:blip r:embed="rId4">
            <a:extLst>
              <a:ext uri="{28A0092B-C50C-407E-A947-70E740481C1C}">
                <a14:useLocalDpi xmlns:a14="http://schemas.microsoft.com/office/drawing/2010/main" val="0"/>
              </a:ext>
            </a:extLst>
          </a:blip>
          <a:srcRect l="1336" t="-2026" r="1336" b="2026"/>
          <a:stretch/>
        </p:blipFill>
        <p:spPr>
          <a:xfrm>
            <a:off x="5985286" y="58625"/>
            <a:ext cx="5805290" cy="6606869"/>
          </a:xfrm>
          <a:prstGeom prst="flowChartAlternateProcess">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5326844" y="3760967"/>
            <a:ext cx="6794421" cy="1200329"/>
          </a:xfrm>
          <a:prstGeom prst="rect">
            <a:avLst/>
          </a:prstGeom>
          <a:noFill/>
        </p:spPr>
        <p:txBody>
          <a:bodyPr wrap="square" rtlCol="0">
            <a:spAutoFit/>
          </a:bodyPr>
          <a:lstStyle/>
          <a:p>
            <a:pPr algn="ctr"/>
            <a:r>
              <a:rPr lang="ar-SA" sz="3600" b="1" dirty="0">
                <a:solidFill>
                  <a:srgbClr val="00B0F0"/>
                </a:solidFill>
                <a:latin typeface="Alexandria" charset="0"/>
                <a:cs typeface="Alexandria" charset="0"/>
              </a:rPr>
              <a:t>الأمن والسلامة الرقمية للإعلاميين والمسوقين </a:t>
            </a:r>
            <a:endParaRPr lang="en-US" sz="3600" b="1" dirty="0">
              <a:solidFill>
                <a:srgbClr val="00B0F0"/>
              </a:solidFill>
              <a:latin typeface="Alexandria" charset="0"/>
              <a:cs typeface="Alexandria" charset="0"/>
            </a:endParaRPr>
          </a:p>
        </p:txBody>
      </p:sp>
      <p:sp>
        <p:nvSpPr>
          <p:cNvPr id="10" name="Rectangle: Rounded Corners 9"/>
          <p:cNvSpPr/>
          <p:nvPr/>
        </p:nvSpPr>
        <p:spPr>
          <a:xfrm>
            <a:off x="6865157" y="4961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Placeholder 7">
            <a:extLst>
              <a:ext uri="{FF2B5EF4-FFF2-40B4-BE49-F238E27FC236}">
                <a16:creationId xmlns:a16="http://schemas.microsoft.com/office/drawing/2014/main" id="{24776AFE-5AE6-5B44-815E-96CCA3421AE6}"/>
              </a:ext>
            </a:extLst>
          </p:cNvPr>
          <p:cNvPicPr>
            <a:picLocks noGrp="1" noChangeAspect="1"/>
          </p:cNvPicPr>
          <p:nvPr>
            <p:ph type="pic" sz="quarter" idx="10"/>
          </p:nvPr>
        </p:nvPicPr>
        <p:blipFill rotWithShape="1">
          <a:blip r:embed="rId5">
            <a:extLst>
              <a:ext uri="{28A0092B-C50C-407E-A947-70E740481C1C}">
                <a14:useLocalDpi xmlns:a14="http://schemas.microsoft.com/office/drawing/2010/main" val="0"/>
              </a:ext>
            </a:extLst>
          </a:blip>
          <a:srcRect l="432" t="18875" r="-432" b="-10565"/>
          <a:stretch/>
        </p:blipFill>
        <p:spPr>
          <a:xfrm>
            <a:off x="-28632" y="-49739"/>
            <a:ext cx="9740898" cy="5962650"/>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3349956"/>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الأمن والسلامة الرقمية كضرورة مهنية في الإعلام والتسويق</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المخاطر السيبرانية وحماية البيانات وأساليب الوقاية منها</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استراتيجيات السلامة الرقمية المهنية والأدوات المساندة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البصمة الرقمية والهوية المهنية وبناء السمعة الرقمية الآمنة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الأطر القانونية والأخلاقية للأمن الرقمي وحماية الخصوصية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التطبيق العملي: إعداد خطة سلامة رقمية متكاملة لفريق إعلامي أو تسويقي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923658"/>
            <a:ext cx="12055561" cy="4097725"/>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تفسير مفهوم الأمن والسلامة الرقمية وأهميته في العمل الإعلامي والتسويقي الحديث</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تمييز أنواع المخاطر السيبرانية التي تواجه الصحفيين والمسوقين، وتحليل تأثيرها على المؤسسات والأفراد</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تطبيق استراتيجيات عملية للحماية الرقمية تشمل إدارة البيانات، تأمين الحسابات، ومواجهة الهجمات الإلكترونية</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تحليل العلاقة بين البصمة الرقمية والهوية المهنية وتقييم أثرها على السمعة الرقمية للأفراد والمؤسسات</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بناء خطة متكاملة للسلامة الرقمية المهنية تتضمن إجراءات وقائية وتدريبية وإدارية</a:t>
            </a:r>
          </a:p>
          <a:p>
            <a:pPr marL="285750" indent="-285750" algn="r" rtl="1">
              <a:lnSpc>
                <a:spcPct val="150000"/>
              </a:lnSpc>
              <a:buFont typeface="Wingdings" pitchFamily="2" charset="2"/>
              <a:buChar char="ü"/>
            </a:pPr>
            <a:r>
              <a:rPr lang="ar-SA" sz="2400" b="1" dirty="0">
                <a:solidFill>
                  <a:schemeClr val="accent2">
                    <a:lumMod val="75000"/>
                  </a:schemeClr>
                </a:solidFill>
                <a:latin typeface="Alexandria" charset="0"/>
                <a:cs typeface="Alexandria" charset="0"/>
              </a:rPr>
              <a:t>تقييم الجوانب القانونية والأخلاقية المرتبطة باستخدام البيانات الرقمية وحماية الخصوصية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8786" y="392158"/>
            <a:ext cx="7614945" cy="739754"/>
          </a:xfrm>
          <a:prstGeom prst="rect">
            <a:avLst/>
          </a:prstGeom>
          <a:noFill/>
        </p:spPr>
        <p:txBody>
          <a:bodyPr wrap="square" rtlCol="0">
            <a:spAutoFit/>
          </a:bodyPr>
          <a:lstStyle/>
          <a:p>
            <a:pPr algn="ctr" rtl="1">
              <a:lnSpc>
                <a:spcPct val="150000"/>
              </a:lnSpc>
            </a:pPr>
            <a:r>
              <a:rPr lang="ar-JO" sz="3200" b="1" dirty="0">
                <a:solidFill>
                  <a:srgbClr val="C00000"/>
                </a:solidFill>
                <a:latin typeface="Arial" panose="020B0604020202020204" pitchFamily="34" charset="0"/>
                <a:cs typeface="Arial" panose="020B0604020202020204" pitchFamily="34" charset="0"/>
              </a:rPr>
              <a:t>مقدمة</a:t>
            </a:r>
            <a:endParaRPr lang="ar-JO" sz="32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380010" y="1168607"/>
            <a:ext cx="11368897" cy="5009833"/>
          </a:xfrm>
          <a:prstGeom prst="rect">
            <a:avLst/>
          </a:prstGeom>
          <a:noFill/>
        </p:spPr>
        <p:txBody>
          <a:bodyPr wrap="square" rtlCol="0">
            <a:spAutoFit/>
          </a:bodyPr>
          <a:lstStyle/>
          <a:p>
            <a:pPr algn="just" rtl="1">
              <a:lnSpc>
                <a:spcPct val="150000"/>
              </a:lnSpc>
            </a:pPr>
            <a:r>
              <a:rPr lang="ar-JO" sz="2400" i="0" u="none" strike="noStrike" dirty="0">
                <a:solidFill>
                  <a:schemeClr val="accent1"/>
                </a:solidFill>
                <a:effectLst/>
              </a:rPr>
              <a:t>يشهد العالم اليوم تصاعدًا غير مسبوق في حجم الهجمات السيبرانية التي تستهدف الأفراد والمؤسسات، وبصورة خاصة العاملين في مجالات الإعلام والتسويق الرقمي. فهؤلاء المهنيون يعتمدون على الإنترنت ومنصات التواصل الاجتماعي كأدوات عمل رئيسية، ويتعاملون يومياً مع بيانات حساسة: مصادر، شرائح جمهور، خطط حملات، محتوى مُنتَج، ومرجعيات قانونية. أي اختراق أو تسريب يؤثر مباشرة على المصداقية المهنية، العلاقة مع المصادر، وسمعة العلامة التجارية. </a:t>
            </a:r>
          </a:p>
          <a:p>
            <a:pPr algn="just" rtl="1">
              <a:lnSpc>
                <a:spcPct val="150000"/>
              </a:lnSpc>
            </a:pPr>
            <a:r>
              <a:rPr lang="ar-JO" sz="2400" dirty="0">
                <a:solidFill>
                  <a:schemeClr val="accent1"/>
                </a:solidFill>
              </a:rPr>
              <a:t>إن ا</a:t>
            </a:r>
            <a:r>
              <a:rPr lang="ar-JO" sz="2400" i="0" u="none" strike="noStrike" dirty="0">
                <a:solidFill>
                  <a:schemeClr val="accent1"/>
                </a:solidFill>
                <a:effectLst/>
              </a:rPr>
              <a:t>لأمن الرقمي إذًا ليسَ ترفًا تقنيًا بل عنصر جوهري لممارسة مهنية أخلاقية ومستدامة. مثال: فقدان حساب رسمي لشركة يؤدي لإرسال محتوى مضلل للجمهور وإضرار العلامة التجارية. تتناول هذه المحاضرة الأسس النظرية والعملية للأمن والسلامة الرقمية، وتقدّم أدوات عملية للإعلاميين والمسوقين لحماية بياناتهم المهنية والشخصية، وبناء سمعة رقمية مستقرة وآمنة على المدى الطويل.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584775"/>
          </a:xfrm>
          <a:prstGeom prst="rect">
            <a:avLst/>
          </a:prstGeom>
          <a:noFill/>
        </p:spPr>
        <p:txBody>
          <a:bodyPr wrap="square" rtlCol="0">
            <a:spAutoFit/>
          </a:bodyPr>
          <a:lstStyle/>
          <a:p>
            <a:pPr algn="ctr"/>
            <a:r>
              <a:rPr lang="ar-JO" sz="3200" b="1" u="sng" strike="noStrike" dirty="0">
                <a:solidFill>
                  <a:srgbClr val="002060"/>
                </a:solidFill>
                <a:effectLst/>
              </a:rPr>
              <a:t>تعريف الأمن السيبراني</a:t>
            </a:r>
          </a:p>
        </p:txBody>
      </p:sp>
      <p:sp>
        <p:nvSpPr>
          <p:cNvPr id="48" name="TextBox 47"/>
          <p:cNvSpPr txBox="1"/>
          <p:nvPr/>
        </p:nvSpPr>
        <p:spPr>
          <a:xfrm>
            <a:off x="232609" y="994636"/>
            <a:ext cx="11726779" cy="5018682"/>
          </a:xfrm>
          <a:prstGeom prst="rect">
            <a:avLst/>
          </a:prstGeom>
          <a:noFill/>
        </p:spPr>
        <p:txBody>
          <a:bodyPr wrap="square" rtlCol="0">
            <a:spAutoFit/>
          </a:bodyPr>
          <a:lstStyle/>
          <a:p>
            <a:pPr algn="just" rtl="1">
              <a:lnSpc>
                <a:spcPct val="150000"/>
              </a:lnSpc>
            </a:pPr>
            <a:r>
              <a:rPr lang="ar-JO" sz="2400" i="0" u="none" strike="noStrike" dirty="0">
                <a:solidFill>
                  <a:srgbClr val="000000"/>
                </a:solidFill>
                <a:effectLst/>
              </a:rPr>
              <a:t>الأمن السيبراني هو مجموعة الممارسات والتقنيات المصممة لحماية الأنظمة، والشبكات، والبرامج، والبيانات من الهجمات الرقمية التي تهدف إلى الوصول غير المصرح به أو إتلاف المعلومات أو تعطيل العمليات. ُيعد أحد أهم مكونات الأمن الوطني والمؤسسي في العصر الرقمي.</a:t>
            </a:r>
            <a:endParaRPr lang="ar-JO" sz="2400" dirty="0">
              <a:solidFill>
                <a:srgbClr val="000000"/>
              </a:solidFill>
            </a:endParaRPr>
          </a:p>
          <a:p>
            <a:pPr algn="r">
              <a:lnSpc>
                <a:spcPct val="150000"/>
              </a:lnSpc>
            </a:pPr>
            <a:r>
              <a:rPr lang="ar-JO" sz="2400" b="1" i="0" u="sng" strike="noStrike" dirty="0">
                <a:solidFill>
                  <a:srgbClr val="002060"/>
                </a:solidFill>
                <a:effectLst/>
              </a:rPr>
              <a:t>أبرز أنواع المخاطر السيبرانية:</a:t>
            </a:r>
          </a:p>
          <a:p>
            <a:pPr marL="342900" indent="-342900" algn="just" rtl="1">
              <a:lnSpc>
                <a:spcPct val="150000"/>
              </a:lnSpc>
              <a:buFont typeface="Arial" panose="020B0604020202020204" pitchFamily="34" charset="0"/>
              <a:buChar char="•"/>
            </a:pPr>
            <a:r>
              <a:rPr lang="ar-JO" sz="2400" i="0" u="none" strike="noStrike" dirty="0">
                <a:solidFill>
                  <a:srgbClr val="C00000"/>
                </a:solidFill>
                <a:effectLst/>
              </a:rPr>
              <a:t>البرمجيات الخبيثة:</a:t>
            </a:r>
            <a:r>
              <a:rPr lang="en-US" sz="2400" i="0" u="none" strike="noStrike" dirty="0">
                <a:solidFill>
                  <a:srgbClr val="000000"/>
                </a:solidFill>
                <a:effectLst/>
              </a:rPr>
              <a:t>Malware)</a:t>
            </a:r>
            <a:r>
              <a:rPr lang="ar-SA" sz="2400" i="0" u="none" strike="noStrike" dirty="0">
                <a:solidFill>
                  <a:srgbClr val="000000"/>
                </a:solidFill>
                <a:effectLst/>
              </a:rPr>
              <a:t>: </a:t>
            </a:r>
            <a:r>
              <a:rPr lang="ar-JO" sz="2400" i="0" u="none" strike="noStrike" dirty="0">
                <a:solidFill>
                  <a:srgbClr val="000000"/>
                </a:solidFill>
                <a:effectLst/>
              </a:rPr>
              <a:t>برامج تُزرع في الأجهزة بهدف سرقة المعلومات أو التجسس</a:t>
            </a:r>
          </a:p>
          <a:p>
            <a:pPr marL="342900" indent="-342900" algn="just" rtl="1">
              <a:lnSpc>
                <a:spcPct val="150000"/>
              </a:lnSpc>
              <a:buFont typeface="Arial" panose="020B0604020202020204" pitchFamily="34" charset="0"/>
              <a:buChar char="•"/>
            </a:pPr>
            <a:r>
              <a:rPr lang="ar-JO" sz="2400" i="0" u="none" strike="noStrike" dirty="0">
                <a:solidFill>
                  <a:srgbClr val="C00000"/>
                </a:solidFill>
                <a:effectLst/>
              </a:rPr>
              <a:t>التصيد الإلكتروني:</a:t>
            </a:r>
            <a:r>
              <a:rPr lang="ar-JO" sz="2400" i="0" u="none" strike="noStrike" dirty="0">
                <a:solidFill>
                  <a:srgbClr val="000000"/>
                </a:solidFill>
                <a:effectLst/>
              </a:rPr>
              <a:t>(</a:t>
            </a:r>
            <a:r>
              <a:rPr lang="en-US" sz="2400" i="0" u="none" strike="noStrike" dirty="0">
                <a:solidFill>
                  <a:srgbClr val="000000"/>
                </a:solidFill>
                <a:effectLst/>
              </a:rPr>
              <a:t>Phishing</a:t>
            </a:r>
            <a:r>
              <a:rPr lang="ar-SA" sz="2400" i="0" u="none" strike="noStrike" dirty="0">
                <a:solidFill>
                  <a:srgbClr val="000000"/>
                </a:solidFill>
                <a:effectLst/>
              </a:rPr>
              <a:t> </a:t>
            </a:r>
            <a:r>
              <a:rPr lang="ar-JO" sz="2400" i="0" u="none" strike="noStrike" dirty="0">
                <a:solidFill>
                  <a:srgbClr val="000000"/>
                </a:solidFill>
                <a:effectLst/>
              </a:rPr>
              <a:t>رسائل أو روابط مزيفة تُستخدم لخداع المستخدمين والحصول على بياناتهم</a:t>
            </a:r>
          </a:p>
          <a:p>
            <a:pPr marL="342900" indent="-342900" algn="just" rtl="1">
              <a:lnSpc>
                <a:spcPct val="150000"/>
              </a:lnSpc>
              <a:buFont typeface="Arial" panose="020B0604020202020204" pitchFamily="34" charset="0"/>
              <a:buChar char="•"/>
            </a:pPr>
            <a:r>
              <a:rPr lang="ar-JO" sz="2400" i="0" u="none" strike="noStrike" dirty="0">
                <a:solidFill>
                  <a:srgbClr val="C00000"/>
                </a:solidFill>
                <a:effectLst/>
              </a:rPr>
              <a:t>الاختراق :</a:t>
            </a:r>
            <a:r>
              <a:rPr lang="en-US" sz="2400" i="0" u="none" strike="noStrike" dirty="0">
                <a:solidFill>
                  <a:srgbClr val="000000"/>
                </a:solidFill>
                <a:effectLst/>
              </a:rPr>
              <a:t>Hacking </a:t>
            </a:r>
            <a:r>
              <a:rPr lang="ar-JO" sz="2400" i="0" u="none" strike="noStrike" dirty="0">
                <a:solidFill>
                  <a:srgbClr val="000000"/>
                </a:solidFill>
                <a:effectLst/>
              </a:rPr>
              <a:t>الدخول غير المشروع إلى حسابات أو أنظمة إلكترونية</a:t>
            </a:r>
          </a:p>
          <a:p>
            <a:pPr marL="342900" indent="-342900" algn="just" rtl="1">
              <a:lnSpc>
                <a:spcPct val="150000"/>
              </a:lnSpc>
              <a:buFont typeface="Arial" panose="020B0604020202020204" pitchFamily="34" charset="0"/>
              <a:buChar char="•"/>
            </a:pPr>
            <a:r>
              <a:rPr lang="ar-JO" sz="2400" i="0" u="none" strike="noStrike" dirty="0">
                <a:solidFill>
                  <a:srgbClr val="C00000"/>
                </a:solidFill>
                <a:effectLst/>
              </a:rPr>
              <a:t>تسريب البيانات</a:t>
            </a:r>
            <a:r>
              <a:rPr lang="en-US" sz="2400" i="0" u="none" strike="noStrike" dirty="0">
                <a:solidFill>
                  <a:srgbClr val="C00000"/>
                </a:solidFill>
                <a:effectLst/>
              </a:rPr>
              <a:t>Data Breach)</a:t>
            </a:r>
            <a:r>
              <a:rPr lang="ar-SA" sz="2400" i="0" u="none" strike="noStrike" dirty="0">
                <a:solidFill>
                  <a:srgbClr val="000000"/>
                </a:solidFill>
                <a:effectLst/>
              </a:rPr>
              <a:t>:</a:t>
            </a:r>
            <a:r>
              <a:rPr lang="en-US" sz="2400" i="0" u="none" strike="noStrike" dirty="0">
                <a:solidFill>
                  <a:srgbClr val="000000"/>
                </a:solidFill>
                <a:effectLst/>
              </a:rPr>
              <a:t> </a:t>
            </a:r>
            <a:r>
              <a:rPr lang="ar-JO" sz="2400" i="0" u="none" strike="noStrike" dirty="0">
                <a:solidFill>
                  <a:srgbClr val="000000"/>
                </a:solidFill>
                <a:effectLst/>
              </a:rPr>
              <a:t>الكشف غير المقصود أو المتعمّد لمعلومات حساسة</a:t>
            </a:r>
          </a:p>
          <a:p>
            <a:pPr marL="342900" indent="-342900" algn="just" rtl="1">
              <a:lnSpc>
                <a:spcPct val="150000"/>
              </a:lnSpc>
              <a:buFont typeface="Arial" panose="020B0604020202020204" pitchFamily="34" charset="0"/>
              <a:buChar char="•"/>
            </a:pPr>
            <a:r>
              <a:rPr lang="ar-JO" sz="2400" i="0" u="none" strike="noStrike" dirty="0">
                <a:solidFill>
                  <a:srgbClr val="C00000"/>
                </a:solidFill>
                <a:effectLst/>
              </a:rPr>
              <a:t>الهندسة الاجتماعية</a:t>
            </a:r>
            <a:r>
              <a:rPr lang="en-US" sz="2400" i="0" u="none" strike="noStrike" dirty="0">
                <a:solidFill>
                  <a:srgbClr val="C00000"/>
                </a:solidFill>
                <a:effectLst/>
              </a:rPr>
              <a:t>Social Engineering): </a:t>
            </a:r>
            <a:r>
              <a:rPr lang="ar-SA" sz="2400" i="0" u="none" strike="noStrike" dirty="0">
                <a:solidFill>
                  <a:srgbClr val="C00000"/>
                </a:solidFill>
                <a:effectLst/>
              </a:rPr>
              <a:t> </a:t>
            </a:r>
            <a:r>
              <a:rPr lang="ar-JO" sz="2400" i="0" u="none" strike="noStrike" dirty="0">
                <a:solidFill>
                  <a:srgbClr val="000000"/>
                </a:solidFill>
                <a:effectLst/>
              </a:rPr>
              <a:t>التلاعب النفسي بالمستخدمين لإقناعهم بالإفصاح عن معلومات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88786" y="392158"/>
            <a:ext cx="7614945" cy="584775"/>
          </a:xfrm>
          <a:prstGeom prst="rect">
            <a:avLst/>
          </a:prstGeom>
          <a:noFill/>
        </p:spPr>
        <p:txBody>
          <a:bodyPr wrap="square" rtlCol="0">
            <a:spAutoFit/>
          </a:bodyPr>
          <a:lstStyle/>
          <a:p>
            <a:pPr algn="ctr"/>
            <a:r>
              <a:rPr lang="ar-JO" sz="3200" b="1" i="0" u="none" strike="noStrike" dirty="0">
                <a:solidFill>
                  <a:schemeClr val="accent1">
                    <a:lumMod val="75000"/>
                  </a:schemeClr>
                </a:solidFill>
                <a:effectLst/>
              </a:rPr>
              <a:t>البصمة الرقمية</a:t>
            </a:r>
          </a:p>
        </p:txBody>
      </p:sp>
      <p:sp>
        <p:nvSpPr>
          <p:cNvPr id="48" name="TextBox 47"/>
          <p:cNvSpPr txBox="1"/>
          <p:nvPr/>
        </p:nvSpPr>
        <p:spPr>
          <a:xfrm>
            <a:off x="5735401" y="1168607"/>
            <a:ext cx="6013506" cy="4455835"/>
          </a:xfrm>
          <a:prstGeom prst="rect">
            <a:avLst/>
          </a:prstGeom>
          <a:noFill/>
        </p:spPr>
        <p:txBody>
          <a:bodyPr wrap="square" rtlCol="0">
            <a:spAutoFit/>
          </a:bodyPr>
          <a:lstStyle/>
          <a:p>
            <a:pPr algn="just" rtl="1">
              <a:lnSpc>
                <a:spcPct val="150000"/>
              </a:lnSpc>
            </a:pPr>
            <a:r>
              <a:rPr lang="ar-JO" sz="2400" i="0" u="none" strike="noStrike" dirty="0">
                <a:solidFill>
                  <a:srgbClr val="000000"/>
                </a:solidFill>
                <a:effectLst/>
              </a:rPr>
              <a:t>البصمة الرقمية (</a:t>
            </a:r>
            <a:r>
              <a:rPr lang="en-US" sz="2400" i="0" u="none" strike="noStrike" dirty="0">
                <a:solidFill>
                  <a:srgbClr val="000000"/>
                </a:solidFill>
                <a:effectLst/>
              </a:rPr>
              <a:t>Digital Footprint) </a:t>
            </a:r>
            <a:r>
              <a:rPr lang="ar-JO" sz="2400" i="0" u="none" strike="noStrike" dirty="0">
                <a:solidFill>
                  <a:srgbClr val="000000"/>
                </a:solidFill>
                <a:effectLst/>
              </a:rPr>
              <a:t>تُعرَّف أكاديمياً بأنها مجموعة السجلات والآثار الرقمية المتولدة عن نشاط فرد أو مؤسسة عبر الإنترنت، بما في ذلك المشاركات، التعليقات، عمليات البحث، سجلات التصفح، وبيانات التعريف. البصمة قد تكون سلبية أو إيجابية وتؤثر على إمكانية تتبع المعلومات وصياغة التقييمات الآلية عن الأفراد أو المنظمات. </a:t>
            </a:r>
          </a:p>
          <a:p>
            <a:pPr algn="just" rtl="1">
              <a:lnSpc>
                <a:spcPct val="150000"/>
              </a:lnSpc>
            </a:pPr>
            <a:r>
              <a:rPr lang="ar-JO" sz="2400" b="1" i="0" u="none" strike="noStrike" dirty="0">
                <a:solidFill>
                  <a:srgbClr val="C00000"/>
                </a:solidFill>
                <a:effectLst/>
              </a:rPr>
              <a:t>مثال : بحث سريع عن اسم صحفي يظهر مقالات قديمة، صور، وتغريدات تعكس مواقف سابقة.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4" name="Picture 3">
            <a:extLst>
              <a:ext uri="{FF2B5EF4-FFF2-40B4-BE49-F238E27FC236}">
                <a16:creationId xmlns:a16="http://schemas.microsoft.com/office/drawing/2014/main" id="{7751BFCF-CEF7-124F-A2AD-F16E501991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09" y="1040095"/>
            <a:ext cx="4948641" cy="2895551"/>
          </a:xfrm>
          <a:prstGeom prst="roundRect">
            <a:avLst/>
          </a:prstGeom>
        </p:spPr>
      </p:pic>
      <p:pic>
        <p:nvPicPr>
          <p:cNvPr id="6" name="Picture 5">
            <a:extLst>
              <a:ext uri="{FF2B5EF4-FFF2-40B4-BE49-F238E27FC236}">
                <a16:creationId xmlns:a16="http://schemas.microsoft.com/office/drawing/2014/main" id="{251E8676-E1C9-FA43-8968-ADBECF5134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043" y="3935645"/>
            <a:ext cx="4891607" cy="2788909"/>
          </a:xfrm>
          <a:prstGeom prst="roundRect">
            <a:avLst/>
          </a:prstGeom>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97100" y="345898"/>
            <a:ext cx="7614945" cy="739754"/>
          </a:xfrm>
          <a:prstGeom prst="rect">
            <a:avLst/>
          </a:prstGeom>
          <a:noFill/>
        </p:spPr>
        <p:txBody>
          <a:bodyPr wrap="square" rtlCol="0">
            <a:spAutoFit/>
          </a:bodyPr>
          <a:lstStyle/>
          <a:p>
            <a:pPr algn="ctr" rtl="1">
              <a:lnSpc>
                <a:spcPct val="150000"/>
              </a:lnSpc>
            </a:pPr>
            <a:r>
              <a:rPr lang="ar-JO" sz="3200" b="1" dirty="0">
                <a:solidFill>
                  <a:srgbClr val="002060"/>
                </a:solidFill>
                <a:latin typeface="Arial" panose="020B0604020202020204" pitchFamily="34" charset="0"/>
                <a:cs typeface="Arial" panose="020B0604020202020204" pitchFamily="34" charset="0"/>
              </a:rPr>
              <a:t>الأمن والسلامة الرقمية كضرورة مهنية</a:t>
            </a:r>
          </a:p>
        </p:txBody>
      </p:sp>
      <p:sp>
        <p:nvSpPr>
          <p:cNvPr id="48" name="TextBox 47"/>
          <p:cNvSpPr txBox="1"/>
          <p:nvPr/>
        </p:nvSpPr>
        <p:spPr>
          <a:xfrm>
            <a:off x="389398" y="1059050"/>
            <a:ext cx="11413204" cy="5436745"/>
          </a:xfrm>
          <a:prstGeom prst="rect">
            <a:avLst/>
          </a:prstGeom>
          <a:noFill/>
        </p:spPr>
        <p:txBody>
          <a:bodyPr wrap="square" rtlCol="0">
            <a:spAutoFit/>
          </a:bodyPr>
          <a:lstStyle/>
          <a:p>
            <a:pPr algn="just" rtl="1">
              <a:lnSpc>
                <a:spcPct val="150000"/>
              </a:lnSpc>
            </a:pPr>
            <a:r>
              <a:rPr lang="ar-JO" sz="2000" dirty="0">
                <a:solidFill>
                  <a:srgbClr val="002060"/>
                </a:solidFill>
                <a:latin typeface="Arial" panose="020B0604020202020204" pitchFamily="34" charset="0"/>
                <a:cs typeface="Arial" panose="020B0604020202020204" pitchFamily="34" charset="0"/>
              </a:rPr>
              <a:t>حادثة اختراق وكالة "أسوشيتد برس" كمثال على المخاطر السيبرانية في المجال الإعلامي: </a:t>
            </a:r>
            <a:r>
              <a:rPr lang="en-US" sz="2000" dirty="0">
                <a:solidFill>
                  <a:srgbClr val="002060"/>
                </a:solidFill>
                <a:latin typeface="Arial" panose="020B0604020202020204" pitchFamily="34" charset="0"/>
                <a:cs typeface="Arial" panose="020B0604020202020204" pitchFamily="34" charset="0"/>
              </a:rPr>
              <a:t>Associated Press - AP </a:t>
            </a:r>
            <a:r>
              <a:rPr lang="ar-JO" sz="2000" dirty="0">
                <a:solidFill>
                  <a:srgbClr val="002060"/>
                </a:solidFill>
                <a:latin typeface="Arial" panose="020B0604020202020204" pitchFamily="34" charset="0"/>
                <a:cs typeface="Arial" panose="020B0604020202020204" pitchFamily="34" charset="0"/>
              </a:rPr>
              <a:t>وهي واحدة من أقدم وأكبر وكالات الأنباء في العالم، تأسست عام 1846 ومقرها في نيويورك، وتعد مصدرًا رئيسيًا للأخبار لآلاف المؤسسات الإعلامية حول العالم. في عام 2013، تعرّض حساب وكالة "أسوشيتد برس (</a:t>
            </a:r>
            <a:r>
              <a:rPr lang="en-US" sz="2000" dirty="0">
                <a:solidFill>
                  <a:srgbClr val="002060"/>
                </a:solidFill>
                <a:latin typeface="Arial" panose="020B0604020202020204" pitchFamily="34" charset="0"/>
                <a:cs typeface="Arial" panose="020B0604020202020204" pitchFamily="34" charset="0"/>
              </a:rPr>
              <a:t>Associated Press - AP)" </a:t>
            </a:r>
            <a:r>
              <a:rPr lang="ar-JO" sz="2000" dirty="0">
                <a:solidFill>
                  <a:srgbClr val="002060"/>
                </a:solidFill>
                <a:latin typeface="Arial" panose="020B0604020202020204" pitchFamily="34" charset="0"/>
                <a:cs typeface="Arial" panose="020B0604020202020204" pitchFamily="34" charset="0"/>
              </a:rPr>
              <a:t>على منصة "تويتر" للاختراق، ونُشرت تغريدة زائفة جاء فيها:</a:t>
            </a:r>
          </a:p>
          <a:p>
            <a:pPr algn="ctr" rtl="1">
              <a:lnSpc>
                <a:spcPct val="150000"/>
              </a:lnSpc>
            </a:pPr>
            <a:r>
              <a:rPr lang="ar-JO" sz="2000" b="1" u="sng" dirty="0">
                <a:solidFill>
                  <a:srgbClr val="C00000"/>
                </a:solidFill>
                <a:latin typeface="Arial" panose="020B0604020202020204" pitchFamily="34" charset="0"/>
                <a:cs typeface="Arial" panose="020B0604020202020204" pitchFamily="34" charset="0"/>
              </a:rPr>
              <a:t>"انفجاران في البيت الأبيض وإصابة الرئيس أوباما."</a:t>
            </a:r>
          </a:p>
          <a:p>
            <a:pPr algn="just" rtl="1">
              <a:lnSpc>
                <a:spcPct val="150000"/>
              </a:lnSpc>
            </a:pPr>
            <a:r>
              <a:rPr lang="ar-JO" sz="2000" dirty="0">
                <a:solidFill>
                  <a:srgbClr val="002060"/>
                </a:solidFill>
                <a:latin typeface="Arial" panose="020B0604020202020204" pitchFamily="34" charset="0"/>
                <a:cs typeface="Arial" panose="020B0604020202020204" pitchFamily="34" charset="0"/>
              </a:rPr>
              <a:t>أدت هذه التغريدة إلى انخفاض فوري في مؤشر "داو جونز" الصناعي الأمريكي بأكثر من 140 نقطة خلال دقائق، قبل أن تؤكد الوكالة لاحقًا أن الحساب تم اختراقه. تُعد هذه الحادثة نموذجًا عمليًا يوضح مدى خطورة الهجمات السيبرانية على المؤسسات الإعلامية وتأثيرها المباشر على الأسواق، والرأي العام، والموثوقية المهنية.</a:t>
            </a:r>
          </a:p>
          <a:p>
            <a:pPr algn="just">
              <a:lnSpc>
                <a:spcPct val="150000"/>
              </a:lnSpc>
            </a:pPr>
            <a:r>
              <a:rPr lang="en-US" sz="1400" dirty="0">
                <a:solidFill>
                  <a:srgbClr val="002060"/>
                </a:solidFill>
                <a:latin typeface="Arial" panose="020B0604020202020204" pitchFamily="34" charset="0"/>
                <a:cs typeface="Arial" panose="020B0604020202020204" pitchFamily="34" charset="0"/>
                <a:hlinkClick r:id="rId2"/>
              </a:rPr>
              <a:t>https://apnews.com/general-news-68a43f18c9aa4a87bfbf350a566404c9</a:t>
            </a:r>
            <a:r>
              <a:rPr lang="en-US" sz="1400" dirty="0">
                <a:solidFill>
                  <a:srgbClr val="002060"/>
                </a:solidFill>
                <a:latin typeface="Arial" panose="020B0604020202020204" pitchFamily="34" charset="0"/>
                <a:cs typeface="Arial" panose="020B0604020202020204" pitchFamily="34" charset="0"/>
              </a:rPr>
              <a:t>?</a:t>
            </a:r>
            <a:r>
              <a:rPr lang="ar-SA" sz="1400" dirty="0">
                <a:solidFill>
                  <a:srgbClr val="002060"/>
                </a:solidFill>
                <a:latin typeface="Arial" panose="020B0604020202020204" pitchFamily="34" charset="0"/>
                <a:cs typeface="Arial" panose="020B0604020202020204" pitchFamily="34" charset="0"/>
              </a:rPr>
              <a:t> </a:t>
            </a:r>
            <a:r>
              <a:rPr lang="en-US" sz="1400" dirty="0">
                <a:solidFill>
                  <a:srgbClr val="002060"/>
                </a:solidFill>
                <a:latin typeface="Arial" panose="020B0604020202020204" pitchFamily="34" charset="0"/>
                <a:cs typeface="Arial" panose="020B0604020202020204" pitchFamily="34" charset="0"/>
              </a:rPr>
              <a:t> </a:t>
            </a:r>
            <a:r>
              <a:rPr lang="ar-SA" sz="1400" dirty="0">
                <a:solidFill>
                  <a:srgbClr val="002060"/>
                </a:solidFill>
                <a:latin typeface="Arial" panose="020B0604020202020204" pitchFamily="34" charset="0"/>
                <a:cs typeface="Arial" panose="020B0604020202020204" pitchFamily="34" charset="0"/>
              </a:rPr>
              <a:t> </a:t>
            </a:r>
          </a:p>
          <a:p>
            <a:pPr algn="just" rtl="1">
              <a:lnSpc>
                <a:spcPct val="150000"/>
              </a:lnSpc>
            </a:pPr>
            <a:r>
              <a:rPr lang="ar-SA" sz="2000" dirty="0">
                <a:solidFill>
                  <a:srgbClr val="002060"/>
                </a:solidFill>
                <a:latin typeface="Arial" panose="020B0604020202020204" pitchFamily="34" charset="0"/>
                <a:cs typeface="Arial" panose="020B0604020202020204" pitchFamily="34" charset="0"/>
              </a:rPr>
              <a:t>عقب انتشارها، تم تعليق حساب </a:t>
            </a:r>
            <a:r>
              <a:rPr lang="en-US" sz="2000" dirty="0">
                <a:solidFill>
                  <a:srgbClr val="002060"/>
                </a:solidFill>
                <a:latin typeface="Arial" panose="020B0604020202020204" pitchFamily="34" charset="0"/>
                <a:cs typeface="Arial" panose="020B0604020202020204" pitchFamily="34" charset="0"/>
              </a:rPr>
              <a:t>AP </a:t>
            </a:r>
            <a:r>
              <a:rPr lang="ar-SA" sz="2000" dirty="0">
                <a:solidFill>
                  <a:srgbClr val="002060"/>
                </a:solidFill>
                <a:latin typeface="Arial" panose="020B0604020202020204" pitchFamily="34" charset="0"/>
                <a:cs typeface="Arial" panose="020B0604020202020204" pitchFamily="34" charset="0"/>
              </a:rPr>
              <a:t>على </a:t>
            </a:r>
            <a:r>
              <a:rPr lang="ar-SA" sz="2000" dirty="0" err="1">
                <a:solidFill>
                  <a:srgbClr val="002060"/>
                </a:solidFill>
                <a:latin typeface="Arial" panose="020B0604020202020204" pitchFamily="34" charset="0"/>
                <a:cs typeface="Arial" panose="020B0604020202020204" pitchFamily="34" charset="0"/>
              </a:rPr>
              <a:t>تويتر</a:t>
            </a:r>
            <a:r>
              <a:rPr lang="ar-SA" sz="2000" dirty="0">
                <a:solidFill>
                  <a:srgbClr val="002060"/>
                </a:solidFill>
                <a:latin typeface="Arial" panose="020B0604020202020204" pitchFamily="34" charset="0"/>
                <a:cs typeface="Arial" panose="020B0604020202020204" pitchFamily="34" charset="0"/>
              </a:rPr>
              <a:t> مؤقتًا، وأكدت الوكالة لاحقًا أن التغريدة كانت نتيجة اختراق، وأوضحت أن الأمر بدأ بمحاولة تصيّد</a:t>
            </a:r>
            <a:r>
              <a:rPr lang="en-US" sz="2000" dirty="0">
                <a:solidFill>
                  <a:srgbClr val="C00000"/>
                </a:solidFill>
                <a:latin typeface="Arial" panose="020B0604020202020204" pitchFamily="34" charset="0"/>
                <a:cs typeface="Arial" panose="020B0604020202020204" pitchFamily="34" charset="0"/>
              </a:rPr>
              <a:t>Phishing) </a:t>
            </a:r>
            <a:r>
              <a:rPr lang="ar-SA" sz="2000" dirty="0">
                <a:solidFill>
                  <a:srgbClr val="002060"/>
                </a:solidFill>
                <a:latin typeface="Arial" panose="020B0604020202020204" pitchFamily="34" charset="0"/>
                <a:cs typeface="Arial" panose="020B0604020202020204" pitchFamily="34" charset="0"/>
              </a:rPr>
              <a:t>تستهدف الشبكة الداخلية للوكالة. أثر الهجوم كان سريعًا وخطرًا: الأسواق اضطربت، الأخبار انتشرت، والتصحيح جاء بعد دقائق فقط عندما أوضحت </a:t>
            </a:r>
            <a:r>
              <a:rPr lang="en-US" sz="2000" dirty="0">
                <a:solidFill>
                  <a:srgbClr val="002060"/>
                </a:solidFill>
                <a:latin typeface="Arial" panose="020B0604020202020204" pitchFamily="34" charset="0"/>
                <a:cs typeface="Arial" panose="020B0604020202020204" pitchFamily="34" charset="0"/>
              </a:rPr>
              <a:t>AP </a:t>
            </a:r>
            <a:r>
              <a:rPr lang="ar-SA" sz="2000" dirty="0">
                <a:solidFill>
                  <a:srgbClr val="002060"/>
                </a:solidFill>
                <a:latin typeface="Arial" panose="020B0604020202020204" pitchFamily="34" charset="0"/>
                <a:cs typeface="Arial" panose="020B0604020202020204" pitchFamily="34" charset="0"/>
              </a:rPr>
              <a:t>أن التغريدة كانت خاطئة.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17044" y="282638"/>
            <a:ext cx="7614945" cy="739754"/>
          </a:xfrm>
          <a:prstGeom prst="rect">
            <a:avLst/>
          </a:prstGeom>
          <a:noFill/>
        </p:spPr>
        <p:txBody>
          <a:bodyPr wrap="square" rtlCol="0">
            <a:spAutoFit/>
          </a:bodyPr>
          <a:lstStyle/>
          <a:p>
            <a:pPr algn="ctr" rtl="1">
              <a:lnSpc>
                <a:spcPct val="150000"/>
              </a:lnSpc>
            </a:pPr>
            <a:r>
              <a:rPr lang="ar-JO" sz="3200" b="1" dirty="0">
                <a:solidFill>
                  <a:srgbClr val="002060"/>
                </a:solidFill>
                <a:latin typeface="Arial" panose="020B0604020202020204" pitchFamily="34" charset="0"/>
                <a:cs typeface="Arial" panose="020B0604020202020204" pitchFamily="34" charset="0"/>
              </a:rPr>
              <a:t>الأمن والسلامة الرقمية كضرورة مهنية</a:t>
            </a:r>
          </a:p>
        </p:txBody>
      </p:sp>
      <p:sp>
        <p:nvSpPr>
          <p:cNvPr id="48" name="TextBox 47"/>
          <p:cNvSpPr txBox="1"/>
          <p:nvPr/>
        </p:nvSpPr>
        <p:spPr>
          <a:xfrm>
            <a:off x="389398" y="1059050"/>
            <a:ext cx="11413204" cy="4455835"/>
          </a:xfrm>
          <a:prstGeom prst="rect">
            <a:avLst/>
          </a:prstGeom>
          <a:noFill/>
        </p:spPr>
        <p:txBody>
          <a:bodyPr wrap="square" rtlCol="0">
            <a:spAutoFit/>
          </a:bodyPr>
          <a:lstStyle/>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الأمن الرقمي لم يعد مجالًا تقنيًا بحتًا، بل أصبح جزءًا من الثقافة المهنية لأي صحفي أو مسوّق. فكل محتوى يُنتج أو يُنشر أو يُشارك على الإنترنت هو جزء من منظومة بيانات مترابطة، يسهل تتبعها واستغلالها.</a:t>
            </a:r>
          </a:p>
          <a:p>
            <a:pPr algn="just" rtl="1">
              <a:lnSpc>
                <a:spcPct val="150000"/>
              </a:lnSpc>
            </a:pPr>
            <a:r>
              <a:rPr lang="ar-JO" sz="2400" b="1" u="sng" dirty="0">
                <a:solidFill>
                  <a:srgbClr val="C00000"/>
                </a:solidFill>
                <a:latin typeface="Arial" panose="020B0604020202020204" pitchFamily="34" charset="0"/>
                <a:cs typeface="Arial" panose="020B0604020202020204" pitchFamily="34" charset="0"/>
              </a:rPr>
              <a:t>مفاهيم أساسية:</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الأمن الرقمي </a:t>
            </a:r>
            <a:r>
              <a:rPr lang="en-US" sz="2400" dirty="0">
                <a:solidFill>
                  <a:srgbClr val="C00000"/>
                </a:solidFill>
                <a:latin typeface="Arial" panose="020B0604020202020204" pitchFamily="34" charset="0"/>
                <a:cs typeface="Arial" panose="020B0604020202020204" pitchFamily="34" charset="0"/>
              </a:rPr>
              <a:t>Digital Security</a:t>
            </a:r>
            <a:r>
              <a:rPr lang="en-US" sz="2400" dirty="0">
                <a:solidFill>
                  <a:schemeClr val="accent1"/>
                </a:solidFill>
                <a:latin typeface="Arial" panose="020B0604020202020204" pitchFamily="34" charset="0"/>
                <a:cs typeface="Arial" panose="020B0604020202020204" pitchFamily="34" charset="0"/>
              </a:rPr>
              <a:t>)</a:t>
            </a:r>
            <a:r>
              <a:rPr lang="ar-JO" sz="2400" dirty="0">
                <a:solidFill>
                  <a:schemeClr val="accent1"/>
                </a:solidFill>
                <a:latin typeface="Arial" panose="020B0604020202020204" pitchFamily="34" charset="0"/>
                <a:cs typeface="Arial" panose="020B0604020202020204" pitchFamily="34" charset="0"/>
              </a:rPr>
              <a:t>( حماية المعلومات والأجهزة والأنظمة من الوصول غير المصرّح به أو التلاعب.</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السلامة الرقمية</a:t>
            </a:r>
            <a:r>
              <a:rPr lang="en-US" sz="2400" dirty="0">
                <a:solidFill>
                  <a:srgbClr val="C00000"/>
                </a:solidFill>
                <a:latin typeface="Arial" panose="020B0604020202020204" pitchFamily="34" charset="0"/>
                <a:cs typeface="Arial" panose="020B0604020202020204" pitchFamily="34" charset="0"/>
              </a:rPr>
              <a:t>Digital Safety</a:t>
            </a:r>
            <a:r>
              <a:rPr lang="en-US" sz="2400" dirty="0">
                <a:solidFill>
                  <a:schemeClr val="accent1"/>
                </a:solidFill>
                <a:latin typeface="Arial" panose="020B0604020202020204" pitchFamily="34" charset="0"/>
                <a:cs typeface="Arial" panose="020B0604020202020204" pitchFamily="34" charset="0"/>
              </a:rPr>
              <a:t>): </a:t>
            </a:r>
            <a:r>
              <a:rPr lang="ar-JO" sz="2400" dirty="0">
                <a:solidFill>
                  <a:schemeClr val="accent1"/>
                </a:solidFill>
                <a:latin typeface="Arial" panose="020B0604020202020204" pitchFamily="34" charset="0"/>
                <a:cs typeface="Arial" panose="020B0604020202020204" pitchFamily="34" charset="0"/>
              </a:rPr>
              <a:t>تشمل الأبعاد التقنية والنفسية والاجتماعية لحماية المستخدم من الأذى أثناء النشاط الرقمي.</a:t>
            </a:r>
          </a:p>
          <a:p>
            <a:pPr algn="just" rtl="1">
              <a:lnSpc>
                <a:spcPct val="150000"/>
              </a:lnSpc>
            </a:pPr>
            <a:r>
              <a:rPr lang="ar-JO" sz="2400" b="1" dirty="0">
                <a:solidFill>
                  <a:srgbClr val="C00000"/>
                </a:solidFill>
                <a:latin typeface="Arial" panose="020B0604020202020204" pitchFamily="34" charset="0"/>
                <a:cs typeface="Arial" panose="020B0604020202020204" pitchFamily="34" charset="0"/>
              </a:rPr>
              <a:t>للنقاش: كيف يمكن لمؤسسة إعلامية أن توازن بين حرية النشر والحفاظ على أمن بياناتها الداخلية؟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524194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82C521-24E4-8047-932E-164BF79364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00" y="68580"/>
            <a:ext cx="12001500" cy="6687820"/>
          </a:xfrm>
          <a:prstGeom prst="rect">
            <a:avLst/>
          </a:prstGeom>
        </p:spPr>
      </p:pic>
    </p:spTree>
    <p:extLst>
      <p:ext uri="{BB962C8B-B14F-4D97-AF65-F5344CB8AC3E}">
        <p14:creationId xmlns:p14="http://schemas.microsoft.com/office/powerpoint/2010/main" val="2720265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346108"/>
            <a:ext cx="7614945" cy="752001"/>
          </a:xfrm>
          <a:prstGeom prst="rect">
            <a:avLst/>
          </a:prstGeom>
          <a:noFill/>
        </p:spPr>
        <p:txBody>
          <a:bodyPr wrap="square" rtlCol="0">
            <a:spAutoFit/>
          </a:bodyPr>
          <a:lstStyle/>
          <a:p>
            <a:pPr algn="ctr" rtl="1">
              <a:lnSpc>
                <a:spcPct val="150000"/>
              </a:lnSpc>
            </a:pPr>
            <a:r>
              <a:rPr lang="ar-JO" sz="3200" b="1" dirty="0">
                <a:solidFill>
                  <a:srgbClr val="C00000"/>
                </a:solidFill>
                <a:cs typeface="+mj-cs"/>
              </a:rPr>
              <a:t>التصيّد الاحتيالي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549610" y="1108630"/>
            <a:ext cx="7195086" cy="5399048"/>
          </a:xfrm>
        </p:spPr>
        <p:txBody>
          <a:bodyPr>
            <a:normAutofit fontScale="92500" lnSpcReduction="20000"/>
          </a:bodyPr>
          <a:lstStyle/>
          <a:p>
            <a:pPr marL="0" indent="0" algn="just" rtl="1">
              <a:lnSpc>
                <a:spcPct val="170000"/>
              </a:lnSpc>
              <a:buNone/>
            </a:pPr>
            <a:r>
              <a:rPr lang="ar-JO" dirty="0">
                <a:solidFill>
                  <a:schemeClr val="accent1">
                    <a:lumMod val="75000"/>
                  </a:schemeClr>
                </a:solidFill>
                <a:cs typeface="+mj-cs"/>
              </a:rPr>
              <a:t>التصيّد (</a:t>
            </a:r>
            <a:r>
              <a:rPr lang="en-US" dirty="0">
                <a:solidFill>
                  <a:schemeClr val="accent1">
                    <a:lumMod val="75000"/>
                  </a:schemeClr>
                </a:solidFill>
                <a:cs typeface="+mj-cs"/>
              </a:rPr>
              <a:t>Phishing) </a:t>
            </a:r>
            <a:r>
              <a:rPr lang="ar-JO" dirty="0">
                <a:solidFill>
                  <a:schemeClr val="accent1">
                    <a:lumMod val="75000"/>
                  </a:schemeClr>
                </a:solidFill>
                <a:cs typeface="+mj-cs"/>
              </a:rPr>
              <a:t>هو هجوم يحاكي جهات موثوقة لخداع الضحية للكشف عن بيانات حساسة أو لزرع برمجيات.</a:t>
            </a:r>
          </a:p>
          <a:p>
            <a:pPr marL="0" indent="0" algn="just" rtl="1">
              <a:lnSpc>
                <a:spcPct val="150000"/>
              </a:lnSpc>
              <a:buNone/>
            </a:pPr>
            <a:r>
              <a:rPr lang="ar-JO" b="1" u="sng" dirty="0">
                <a:solidFill>
                  <a:srgbClr val="C00000"/>
                </a:solidFill>
                <a:cs typeface="+mj-cs"/>
              </a:rPr>
              <a:t>علامات التصيد: </a:t>
            </a:r>
          </a:p>
          <a:p>
            <a:pPr marL="514350" indent="-514350" algn="just" rtl="1">
              <a:lnSpc>
                <a:spcPct val="150000"/>
              </a:lnSpc>
              <a:buFont typeface="+mj-lt"/>
              <a:buAutoNum type="arabicPeriod"/>
            </a:pPr>
            <a:r>
              <a:rPr lang="ar-JO" dirty="0">
                <a:solidFill>
                  <a:schemeClr val="accent1">
                    <a:lumMod val="50000"/>
                  </a:schemeClr>
                </a:solidFill>
                <a:cs typeface="+mj-cs"/>
              </a:rPr>
              <a:t>عنوان مرسل غير متطابق </a:t>
            </a:r>
          </a:p>
          <a:p>
            <a:pPr marL="514350" indent="-514350" algn="just" rtl="1">
              <a:lnSpc>
                <a:spcPct val="150000"/>
              </a:lnSpc>
              <a:buFont typeface="+mj-lt"/>
              <a:buAutoNum type="arabicPeriod"/>
            </a:pPr>
            <a:r>
              <a:rPr lang="ar-JO" dirty="0">
                <a:solidFill>
                  <a:schemeClr val="accent1">
                    <a:lumMod val="50000"/>
                  </a:schemeClr>
                </a:solidFill>
                <a:cs typeface="+mj-cs"/>
              </a:rPr>
              <a:t>روابط مختصرة تقود لمواقع مزيفة </a:t>
            </a:r>
          </a:p>
          <a:p>
            <a:pPr marL="514350" indent="-514350" algn="just" rtl="1">
              <a:lnSpc>
                <a:spcPct val="150000"/>
              </a:lnSpc>
              <a:buFont typeface="+mj-lt"/>
              <a:buAutoNum type="arabicPeriod"/>
            </a:pPr>
            <a:r>
              <a:rPr lang="ar-JO" dirty="0">
                <a:solidFill>
                  <a:schemeClr val="accent1">
                    <a:lumMod val="50000"/>
                  </a:schemeClr>
                </a:solidFill>
                <a:cs typeface="+mj-cs"/>
              </a:rPr>
              <a:t>أخطاء لغوية أو استعجال غير مبرر</a:t>
            </a:r>
          </a:p>
          <a:p>
            <a:pPr marL="0" indent="0" algn="just" rtl="1">
              <a:lnSpc>
                <a:spcPct val="150000"/>
              </a:lnSpc>
              <a:buNone/>
            </a:pPr>
            <a:r>
              <a:rPr lang="ar-JO" dirty="0">
                <a:solidFill>
                  <a:srgbClr val="C00000"/>
                </a:solidFill>
                <a:cs typeface="+mj-cs"/>
              </a:rPr>
              <a:t>مثال : رسالة تفيد بضرورة "تحديث" كلمة المرور عبر رابط؛ الحل: المرور عبر الموقع الرسمي والتحقق من شهادة الأمان.</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C196B82E-5884-F249-AEBF-780C80E7BD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48" y="2141370"/>
            <a:ext cx="4488061" cy="3429000"/>
          </a:xfrm>
          <a:prstGeom prst="rect">
            <a:avLst/>
          </a:prstGeom>
        </p:spPr>
      </p:pic>
    </p:spTree>
    <p:extLst>
      <p:ext uri="{BB962C8B-B14F-4D97-AF65-F5344CB8AC3E}">
        <p14:creationId xmlns:p14="http://schemas.microsoft.com/office/powerpoint/2010/main" val="354907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2192000"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36324" y="456464"/>
            <a:ext cx="7614945" cy="584775"/>
          </a:xfrm>
          <a:prstGeom prst="rect">
            <a:avLst/>
          </a:prstGeom>
          <a:noFill/>
        </p:spPr>
        <p:txBody>
          <a:bodyPr wrap="square" rtlCol="0">
            <a:spAutoFit/>
          </a:bodyPr>
          <a:lstStyle/>
          <a:p>
            <a:pPr algn="ctr" rtl="1"/>
            <a:r>
              <a:rPr lang="ar-JO" sz="3200" b="1" i="0" u="none" strike="noStrike" dirty="0">
                <a:solidFill>
                  <a:srgbClr val="C00000"/>
                </a:solidFill>
                <a:effectLst/>
              </a:rPr>
              <a:t>البرمجيات الخبيثة والـ</a:t>
            </a:r>
            <a:r>
              <a:rPr lang="en-US" sz="3200" b="1" i="0" u="none" strike="noStrike" dirty="0">
                <a:solidFill>
                  <a:srgbClr val="C00000"/>
                </a:solidFill>
                <a:effectLst/>
              </a:rPr>
              <a:t>Ransomware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292100" y="3789452"/>
            <a:ext cx="11772900" cy="2962518"/>
          </a:xfrm>
        </p:spPr>
        <p:txBody>
          <a:bodyPr>
            <a:normAutofit fontScale="47500" lnSpcReduction="20000"/>
          </a:bodyPr>
          <a:lstStyle/>
          <a:p>
            <a:pPr algn="l"/>
            <a:endParaRPr lang="ar-JO" b="0" i="0" u="none" strike="noStrike" dirty="0">
              <a:solidFill>
                <a:srgbClr val="000000"/>
              </a:solidFill>
              <a:effectLst/>
            </a:endParaRPr>
          </a:p>
          <a:p>
            <a:pPr marL="0" indent="0" algn="just" rtl="1">
              <a:lnSpc>
                <a:spcPct val="160000"/>
              </a:lnSpc>
              <a:buNone/>
            </a:pPr>
            <a:r>
              <a:rPr lang="ar-JO" sz="5000" i="0" u="none" strike="noStrike" dirty="0">
                <a:solidFill>
                  <a:schemeClr val="accent1">
                    <a:lumMod val="75000"/>
                  </a:schemeClr>
                </a:solidFill>
                <a:effectLst/>
              </a:rPr>
              <a:t>البرمجيات الخبيثة تشمل فيروسات، وبرمجيات فدية تُشفّر الملفات وتطالب بفدية لاستعادتها. الاعتماد على نسخ احتياطية منفصلة وتحديث أنظمة التشغيل يسهمان في التخفيف من الضرر. </a:t>
            </a:r>
          </a:p>
          <a:p>
            <a:pPr marL="0" indent="0" algn="r" rtl="1">
              <a:lnSpc>
                <a:spcPct val="160000"/>
              </a:lnSpc>
              <a:buNone/>
            </a:pPr>
            <a:r>
              <a:rPr lang="ar-JO" sz="5000" i="0" u="sng" strike="noStrike" dirty="0">
                <a:solidFill>
                  <a:srgbClr val="C00000"/>
                </a:solidFill>
                <a:effectLst/>
              </a:rPr>
              <a:t>الخطوة الأولى عند الاصابة: عزل الجهاز عن الشبكة وإخطار فريق تقنية المعلومات</a:t>
            </a:r>
            <a:r>
              <a:rPr lang="ar-JO" sz="9600" i="0" u="sng" strike="noStrike" dirty="0">
                <a:solidFill>
                  <a:srgbClr val="C00000"/>
                </a:solidFill>
                <a:effectLst/>
              </a:rPr>
              <a:t>. </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A2B4B6A1-1CE8-634F-9AEA-00AAFE5E0629}"/>
              </a:ext>
            </a:extLst>
          </p:cNvPr>
          <p:cNvPicPr>
            <a:picLocks noChangeAspect="1"/>
          </p:cNvPicPr>
          <p:nvPr/>
        </p:nvPicPr>
        <p:blipFill rotWithShape="1">
          <a:blip r:embed="rId3">
            <a:extLst>
              <a:ext uri="{28A0092B-C50C-407E-A947-70E740481C1C}">
                <a14:useLocalDpi xmlns:a14="http://schemas.microsoft.com/office/drawing/2010/main" val="0"/>
              </a:ext>
            </a:extLst>
          </a:blip>
          <a:srcRect t="14728"/>
          <a:stretch/>
        </p:blipFill>
        <p:spPr>
          <a:xfrm>
            <a:off x="2852552" y="1041239"/>
            <a:ext cx="6375400" cy="2718224"/>
          </a:xfrm>
          <a:prstGeom prst="rect">
            <a:avLst/>
          </a:prstGeom>
        </p:spPr>
      </p:pic>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2192000"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36324" y="456464"/>
            <a:ext cx="7614945" cy="584775"/>
          </a:xfrm>
          <a:prstGeom prst="rect">
            <a:avLst/>
          </a:prstGeom>
          <a:noFill/>
        </p:spPr>
        <p:txBody>
          <a:bodyPr wrap="square" rtlCol="0">
            <a:spAutoFit/>
          </a:bodyPr>
          <a:lstStyle/>
          <a:p>
            <a:pPr algn="ctr" rtl="1"/>
            <a:r>
              <a:rPr lang="ar-JO" sz="3200" b="1" i="0" u="none" strike="noStrike" dirty="0">
                <a:solidFill>
                  <a:srgbClr val="C00000"/>
                </a:solidFill>
                <a:effectLst/>
              </a:rPr>
              <a:t>البرمجيات الخبيثة والـ</a:t>
            </a:r>
            <a:r>
              <a:rPr lang="en-US" sz="3200" b="1" i="0" u="none" strike="noStrike" dirty="0">
                <a:solidFill>
                  <a:srgbClr val="C00000"/>
                </a:solidFill>
                <a:effectLst/>
              </a:rPr>
              <a:t>Ransomware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8" name="Content Placeholder 7">
            <a:extLst>
              <a:ext uri="{FF2B5EF4-FFF2-40B4-BE49-F238E27FC236}">
                <a16:creationId xmlns:a16="http://schemas.microsoft.com/office/drawing/2014/main" id="{DCB2AC55-8C22-6447-B31C-7252A043739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3199" y="1140704"/>
            <a:ext cx="5891747" cy="5435600"/>
          </a:xfrm>
        </p:spPr>
      </p:pic>
      <p:pic>
        <p:nvPicPr>
          <p:cNvPr id="11" name="Picture 10">
            <a:extLst>
              <a:ext uri="{FF2B5EF4-FFF2-40B4-BE49-F238E27FC236}">
                <a16:creationId xmlns:a16="http://schemas.microsoft.com/office/drawing/2014/main" id="{B23A797A-40DE-3048-9652-3EDF07A300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5999" y="1140704"/>
            <a:ext cx="6007101" cy="5435600"/>
          </a:xfrm>
          <a:prstGeom prst="rect">
            <a:avLst/>
          </a:prstGeom>
        </p:spPr>
      </p:pic>
    </p:spTree>
    <p:extLst>
      <p:ext uri="{BB962C8B-B14F-4D97-AF65-F5344CB8AC3E}">
        <p14:creationId xmlns:p14="http://schemas.microsoft.com/office/powerpoint/2010/main" val="74567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0500" y="874056"/>
            <a:ext cx="11836400" cy="5877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162150" y="289281"/>
            <a:ext cx="7614945" cy="584775"/>
          </a:xfrm>
          <a:prstGeom prst="rect">
            <a:avLst/>
          </a:prstGeom>
          <a:noFill/>
        </p:spPr>
        <p:txBody>
          <a:bodyPr wrap="square" rtlCol="0">
            <a:spAutoFit/>
          </a:bodyPr>
          <a:lstStyle/>
          <a:p>
            <a:pPr algn="ctr"/>
            <a:r>
              <a:rPr lang="ar-JO" sz="3200" b="1" i="0" u="none" strike="noStrike" dirty="0">
                <a:solidFill>
                  <a:srgbClr val="002060"/>
                </a:solidFill>
                <a:effectLst/>
              </a:rPr>
              <a:t>الهندسة الاجتماعية والتهديدات غير التقنية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270500" y="1108630"/>
            <a:ext cx="6629400" cy="5399048"/>
          </a:xfrm>
        </p:spPr>
        <p:txBody>
          <a:bodyPr>
            <a:normAutofit fontScale="32500" lnSpcReduction="20000"/>
          </a:bodyPr>
          <a:lstStyle/>
          <a:p>
            <a:pPr marL="0" indent="0" algn="just" rtl="1">
              <a:lnSpc>
                <a:spcPct val="150000"/>
              </a:lnSpc>
              <a:buNone/>
            </a:pPr>
            <a:r>
              <a:rPr lang="ar-JO" sz="6700" b="0" i="0" u="none" strike="noStrike" dirty="0">
                <a:solidFill>
                  <a:srgbClr val="000000"/>
                </a:solidFill>
                <a:effectLst/>
              </a:rPr>
              <a:t>الهندسة الاجتماعية تستخدم الإقناع والاستغلال النفسي لخداع موظفي المؤسسات لكشف معلومات أو منح صلاحيات. </a:t>
            </a:r>
          </a:p>
          <a:p>
            <a:pPr marL="0" indent="0" algn="just" rtl="1">
              <a:lnSpc>
                <a:spcPct val="150000"/>
              </a:lnSpc>
              <a:buNone/>
            </a:pPr>
            <a:r>
              <a:rPr lang="ar-JO" sz="6700" b="1" i="0" u="sng" strike="noStrike" dirty="0">
                <a:solidFill>
                  <a:srgbClr val="C00000"/>
                </a:solidFill>
                <a:effectLst/>
              </a:rPr>
              <a:t>أساليب شائعة: </a:t>
            </a:r>
          </a:p>
          <a:p>
            <a:pPr marL="457200" indent="-457200" algn="just" rtl="1">
              <a:lnSpc>
                <a:spcPct val="150000"/>
              </a:lnSpc>
              <a:buFont typeface="+mj-lt"/>
              <a:buAutoNum type="arabicPeriod"/>
            </a:pPr>
            <a:r>
              <a:rPr lang="ar-JO" sz="6700" b="0" i="0" u="none" strike="noStrike" dirty="0">
                <a:solidFill>
                  <a:srgbClr val="000000"/>
                </a:solidFill>
                <a:effectLst/>
              </a:rPr>
              <a:t>انتحال صفة موظف داخلي</a:t>
            </a:r>
          </a:p>
          <a:p>
            <a:pPr marL="457200" indent="-457200" algn="just" rtl="1">
              <a:lnSpc>
                <a:spcPct val="150000"/>
              </a:lnSpc>
              <a:buFont typeface="+mj-lt"/>
              <a:buAutoNum type="arabicPeriod"/>
            </a:pPr>
            <a:r>
              <a:rPr lang="ar-JO" sz="6700" b="0" i="0" u="none" strike="noStrike" dirty="0">
                <a:solidFill>
                  <a:srgbClr val="000000"/>
                </a:solidFill>
                <a:effectLst/>
              </a:rPr>
              <a:t>ضغط زمني</a:t>
            </a:r>
          </a:p>
          <a:p>
            <a:pPr marL="457200" indent="-457200" algn="just" rtl="1">
              <a:lnSpc>
                <a:spcPct val="150000"/>
              </a:lnSpc>
              <a:buFont typeface="+mj-lt"/>
              <a:buAutoNum type="arabicPeriod"/>
            </a:pPr>
            <a:r>
              <a:rPr lang="ar-JO" sz="6700" b="0" i="0" u="none" strike="noStrike" dirty="0">
                <a:solidFill>
                  <a:srgbClr val="000000"/>
                </a:solidFill>
                <a:effectLst/>
              </a:rPr>
              <a:t>طلب الوصول لطوابع أو ملفات</a:t>
            </a:r>
          </a:p>
          <a:p>
            <a:pPr marL="0" indent="0" algn="just" rtl="1">
              <a:lnSpc>
                <a:spcPct val="150000"/>
              </a:lnSpc>
              <a:buNone/>
            </a:pPr>
            <a:r>
              <a:rPr lang="ar-JO" sz="6700" b="0" i="0" u="none" strike="noStrike" dirty="0">
                <a:solidFill>
                  <a:srgbClr val="000000"/>
                </a:solidFill>
                <a:effectLst/>
              </a:rPr>
              <a:t>الوقاية تشمل التدريب الدوري، قواعد توثيق الهوية قبل مشاركة المعلومات، وسياسات "لا مشاركة كلمات المرور". </a:t>
            </a:r>
          </a:p>
          <a:p>
            <a:pPr marL="0" indent="0" algn="just" rtl="1">
              <a:lnSpc>
                <a:spcPct val="150000"/>
              </a:lnSpc>
              <a:buNone/>
            </a:pPr>
            <a:r>
              <a:rPr lang="ar-JO" sz="6700" b="1" i="0" u="none" strike="noStrike" dirty="0">
                <a:solidFill>
                  <a:srgbClr val="C00000"/>
                </a:solidFill>
                <a:effectLst/>
              </a:rPr>
              <a:t>مثال: مكالمة تبدو من مزود خدمة تطلب تأكيد بيانات حساسة.</a:t>
            </a:r>
          </a:p>
          <a:p>
            <a:pPr marL="0" indent="0" algn="just" rtl="1">
              <a:lnSpc>
                <a:spcPct val="150000"/>
              </a:lnSpc>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AD9D9960-BC29-424F-93A8-87B520147F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1306688"/>
            <a:ext cx="4686861" cy="5133229"/>
          </a:xfrm>
          <a:prstGeom prst="rect">
            <a:avLst/>
          </a:prstGeom>
        </p:spPr>
      </p:pic>
    </p:spTree>
    <p:extLst>
      <p:ext uri="{BB962C8B-B14F-4D97-AF65-F5344CB8AC3E}">
        <p14:creationId xmlns:p14="http://schemas.microsoft.com/office/powerpoint/2010/main" val="1992926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EE8A7-33EB-C148-9231-AA617E71E8AC}"/>
              </a:ext>
            </a:extLst>
          </p:cNvPr>
          <p:cNvSpPr>
            <a:spLocks noGrp="1"/>
          </p:cNvSpPr>
          <p:nvPr>
            <p:ph type="title"/>
          </p:nvPr>
        </p:nvSpPr>
        <p:spPr>
          <a:xfrm>
            <a:off x="838200" y="153091"/>
            <a:ext cx="10515600" cy="602284"/>
          </a:xfrm>
        </p:spPr>
        <p:txBody>
          <a:bodyPr>
            <a:normAutofit/>
          </a:bodyPr>
          <a:lstStyle/>
          <a:p>
            <a:pPr algn="ctr"/>
            <a:r>
              <a:rPr lang="ar-SA" sz="3200" b="1" u="sng" dirty="0">
                <a:solidFill>
                  <a:srgbClr val="002060"/>
                </a:solidFill>
              </a:rPr>
              <a:t>امثلة على استخدام أسلوب الهندسة الاجتماعية والروابط الوهمية</a:t>
            </a:r>
            <a:endParaRPr lang="en-JO" sz="3200" b="1" u="sng" dirty="0">
              <a:solidFill>
                <a:srgbClr val="002060"/>
              </a:solidFill>
            </a:endParaRPr>
          </a:p>
        </p:txBody>
      </p:sp>
      <p:pic>
        <p:nvPicPr>
          <p:cNvPr id="4" name="Picture 3">
            <a:extLst>
              <a:ext uri="{FF2B5EF4-FFF2-40B4-BE49-F238E27FC236}">
                <a16:creationId xmlns:a16="http://schemas.microsoft.com/office/drawing/2014/main" id="{004B3ED8-1023-F14A-8EB8-D84EAFFDDA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6269"/>
            <a:ext cx="5764696" cy="5891731"/>
          </a:xfrm>
          <a:prstGeom prst="rect">
            <a:avLst/>
          </a:prstGeom>
        </p:spPr>
      </p:pic>
      <p:pic>
        <p:nvPicPr>
          <p:cNvPr id="6" name="Picture 5">
            <a:extLst>
              <a:ext uri="{FF2B5EF4-FFF2-40B4-BE49-F238E27FC236}">
                <a16:creationId xmlns:a16="http://schemas.microsoft.com/office/drawing/2014/main" id="{D46C681A-1847-4440-AB77-B6B2BA0F87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4696" y="966268"/>
            <a:ext cx="6427304" cy="5891731"/>
          </a:xfrm>
          <a:prstGeom prst="rect">
            <a:avLst/>
          </a:prstGeom>
        </p:spPr>
      </p:pic>
    </p:spTree>
    <p:extLst>
      <p:ext uri="{BB962C8B-B14F-4D97-AF65-F5344CB8AC3E}">
        <p14:creationId xmlns:p14="http://schemas.microsoft.com/office/powerpoint/2010/main" val="1385813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737210" y="473307"/>
            <a:ext cx="7614945" cy="584775"/>
          </a:xfrm>
          <a:prstGeom prst="rect">
            <a:avLst/>
          </a:prstGeom>
          <a:noFill/>
        </p:spPr>
        <p:txBody>
          <a:bodyPr wrap="square" rtlCol="0">
            <a:spAutoFit/>
          </a:bodyPr>
          <a:lstStyle/>
          <a:p>
            <a:pPr algn="ctr"/>
            <a:r>
              <a:rPr lang="ar-JO" sz="3200" b="1" i="0" u="none" strike="noStrike" dirty="0">
                <a:solidFill>
                  <a:srgbClr val="002060"/>
                </a:solidFill>
                <a:effectLst/>
              </a:rPr>
              <a:t>الهندسة الاجتماعية والتهديدات غير التقنية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9" y="-60665"/>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256675" y="1108630"/>
            <a:ext cx="11488022" cy="5399048"/>
          </a:xfrm>
        </p:spPr>
        <p:txBody>
          <a:bodyPr>
            <a:normAutofit/>
          </a:bodyPr>
          <a:lstStyle/>
          <a:p>
            <a:pPr marL="0" indent="0" algn="r" rtl="1">
              <a:buNone/>
            </a:pPr>
            <a:r>
              <a:rPr lang="ar-SA" sz="2400" i="0" strike="noStrike" dirty="0">
                <a:solidFill>
                  <a:srgbClr val="000000"/>
                </a:solidFill>
                <a:effectLst/>
                <a:hlinkClick r:id="rId3"/>
              </a:rPr>
              <a:t>يظهر هذا المقال حجم الخطر والهجمات السيبرانية التي تعرضت لها العديد من الشركات والمؤسسات العربية  في آخر ٣ سنوات. ويوضح مصادرها وأسبابها وأهم المشكلات الناجمة عنها</a:t>
            </a:r>
            <a:endParaRPr lang="en-US" sz="2400" i="0" strike="noStrike" dirty="0">
              <a:solidFill>
                <a:srgbClr val="000000"/>
              </a:solidFill>
              <a:effectLst/>
              <a:hlinkClick r:id="rId3"/>
            </a:endParaRPr>
          </a:p>
          <a:p>
            <a:pPr marL="0" indent="0" algn="l">
              <a:buNone/>
            </a:pPr>
            <a:r>
              <a:rPr lang="en-US" sz="2400" i="0" strike="noStrike" dirty="0">
                <a:solidFill>
                  <a:srgbClr val="000000"/>
                </a:solidFill>
                <a:effectLst/>
                <a:hlinkClick r:id="rId3"/>
              </a:rPr>
              <a:t>https://www.alborsaanews.com/2024/09/22/1827902</a:t>
            </a:r>
            <a:r>
              <a:rPr lang="en-US" sz="2400" i="0" strike="noStrike" dirty="0">
                <a:solidFill>
                  <a:srgbClr val="000000"/>
                </a:solidFill>
                <a:effectLst/>
              </a:rPr>
              <a:t> </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B13E65EA-391F-4849-BE08-8F4D1BC32C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3159" y="2899871"/>
            <a:ext cx="9336504" cy="3958129"/>
          </a:xfrm>
          <a:prstGeom prst="rect">
            <a:avLst/>
          </a:prstGeom>
        </p:spPr>
      </p:pic>
    </p:spTree>
    <p:extLst>
      <p:ext uri="{BB962C8B-B14F-4D97-AF65-F5344CB8AC3E}">
        <p14:creationId xmlns:p14="http://schemas.microsoft.com/office/powerpoint/2010/main" val="6791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7" y="336639"/>
            <a:ext cx="7614945" cy="742511"/>
          </a:xfrm>
          <a:prstGeom prst="rect">
            <a:avLst/>
          </a:prstGeom>
          <a:noFill/>
        </p:spPr>
        <p:txBody>
          <a:bodyPr wrap="square" rtlCol="0">
            <a:spAutoFit/>
          </a:bodyPr>
          <a:lstStyle/>
          <a:p>
            <a:pPr algn="ctr" rtl="1">
              <a:lnSpc>
                <a:spcPct val="150000"/>
              </a:lnSpc>
            </a:pPr>
            <a:r>
              <a:rPr lang="ar-JO" sz="3200" b="1" dirty="0">
                <a:solidFill>
                  <a:srgbClr val="002060"/>
                </a:solidFill>
                <a:cs typeface="+mj-cs"/>
              </a:rPr>
              <a:t> المخاطر على الإعلاميين والمسوقين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5143500" y="1108630"/>
            <a:ext cx="6601196" cy="5399048"/>
          </a:xfrm>
        </p:spPr>
        <p:txBody>
          <a:bodyPr>
            <a:normAutofit/>
          </a:bodyPr>
          <a:lstStyle/>
          <a:p>
            <a:pPr algn="just" rtl="1">
              <a:lnSpc>
                <a:spcPct val="150000"/>
              </a:lnSpc>
            </a:pPr>
            <a:r>
              <a:rPr lang="ar-JO" dirty="0">
                <a:solidFill>
                  <a:schemeClr val="accent1">
                    <a:lumMod val="75000"/>
                  </a:schemeClr>
                </a:solidFill>
                <a:cs typeface="+mj-cs"/>
              </a:rPr>
              <a:t>سرقة الحسابات أو البريد الإلكتروني المهني</a:t>
            </a:r>
          </a:p>
          <a:p>
            <a:pPr algn="just" rtl="1">
              <a:lnSpc>
                <a:spcPct val="150000"/>
              </a:lnSpc>
            </a:pPr>
            <a:r>
              <a:rPr lang="ar-JO" dirty="0">
                <a:solidFill>
                  <a:schemeClr val="accent1">
                    <a:lumMod val="75000"/>
                  </a:schemeClr>
                </a:solidFill>
                <a:cs typeface="+mj-cs"/>
              </a:rPr>
              <a:t>تسريب المعلومات الصحفية أو الخطط التسويقية قبل نشرها</a:t>
            </a:r>
          </a:p>
          <a:p>
            <a:pPr algn="just" rtl="1">
              <a:lnSpc>
                <a:spcPct val="150000"/>
              </a:lnSpc>
            </a:pPr>
            <a:r>
              <a:rPr lang="ar-JO" dirty="0">
                <a:solidFill>
                  <a:schemeClr val="accent1">
                    <a:lumMod val="75000"/>
                  </a:schemeClr>
                </a:solidFill>
                <a:cs typeface="+mj-cs"/>
              </a:rPr>
              <a:t>استخدام الهوية الرقمية في حملات تضليل أو نشر أخبار مزيفة</a:t>
            </a:r>
          </a:p>
          <a:p>
            <a:pPr algn="just" rtl="1">
              <a:lnSpc>
                <a:spcPct val="150000"/>
              </a:lnSpc>
            </a:pPr>
            <a:r>
              <a:rPr lang="ar-JO" dirty="0">
                <a:solidFill>
                  <a:schemeClr val="accent1">
                    <a:lumMod val="75000"/>
                  </a:schemeClr>
                </a:solidFill>
                <a:cs typeface="+mj-cs"/>
              </a:rPr>
              <a:t>تشويه السمعة المهنية أو الشخصية عبر فبركة المحتوى</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7868AFEB-802E-EE45-B900-B9B7707009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282700"/>
            <a:ext cx="5107405" cy="5224978"/>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92350" y="456762"/>
            <a:ext cx="7614945" cy="584775"/>
          </a:xfrm>
          <a:prstGeom prst="rect">
            <a:avLst/>
          </a:prstGeom>
          <a:noFill/>
        </p:spPr>
        <p:txBody>
          <a:bodyPr wrap="square" rtlCol="0">
            <a:spAutoFit/>
          </a:bodyPr>
          <a:lstStyle/>
          <a:p>
            <a:pPr algn="ctr"/>
            <a:r>
              <a:rPr lang="ar-JO" sz="3200" b="1" i="0" u="none" strike="noStrike" dirty="0">
                <a:solidFill>
                  <a:srgbClr val="002060"/>
                </a:solidFill>
                <a:effectLst/>
              </a:rPr>
              <a:t>أسباب تعرض الإعلاميين والمسوقين للمخاطر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711700" y="1108630"/>
            <a:ext cx="7032996" cy="5399048"/>
          </a:xfrm>
        </p:spPr>
        <p:txBody>
          <a:bodyPr>
            <a:normAutofit fontScale="92500"/>
          </a:bodyPr>
          <a:lstStyle/>
          <a:p>
            <a:pPr marL="0" indent="0" algn="just" rtl="1">
              <a:lnSpc>
                <a:spcPct val="150000"/>
              </a:lnSpc>
              <a:buNone/>
            </a:pPr>
            <a:r>
              <a:rPr lang="ar-JO" sz="2400" b="1" i="0" u="sng" strike="noStrike" dirty="0">
                <a:solidFill>
                  <a:schemeClr val="accent1"/>
                </a:solidFill>
                <a:effectLst/>
              </a:rPr>
              <a:t> العاملون في الإعلام والتسويق يُستهدَفون لعدة أسباب: </a:t>
            </a:r>
          </a:p>
          <a:p>
            <a:pPr marL="457200" indent="-457200" algn="just" rtl="1">
              <a:lnSpc>
                <a:spcPct val="150000"/>
              </a:lnSpc>
              <a:buFont typeface="+mj-lt"/>
              <a:buAutoNum type="arabicPeriod"/>
            </a:pPr>
            <a:r>
              <a:rPr lang="ar-JO" sz="2400" b="0" i="0" u="none" strike="noStrike" dirty="0">
                <a:solidFill>
                  <a:srgbClr val="002060"/>
                </a:solidFill>
                <a:effectLst/>
              </a:rPr>
              <a:t>وصولهم لمعلومات حساسة</a:t>
            </a:r>
          </a:p>
          <a:p>
            <a:pPr marL="457200" indent="-457200" algn="just" rtl="1">
              <a:lnSpc>
                <a:spcPct val="150000"/>
              </a:lnSpc>
              <a:buFont typeface="+mj-lt"/>
              <a:buAutoNum type="arabicPeriod"/>
            </a:pPr>
            <a:r>
              <a:rPr lang="ar-JO" sz="2400" b="0" i="0" u="none" strike="noStrike" dirty="0">
                <a:solidFill>
                  <a:srgbClr val="002060"/>
                </a:solidFill>
                <a:effectLst/>
              </a:rPr>
              <a:t> تفاعلهم مع جماهير واسعة</a:t>
            </a:r>
          </a:p>
          <a:p>
            <a:pPr marL="457200" indent="-457200" algn="just" rtl="1">
              <a:lnSpc>
                <a:spcPct val="150000"/>
              </a:lnSpc>
              <a:buFont typeface="+mj-lt"/>
              <a:buAutoNum type="arabicPeriod"/>
            </a:pPr>
            <a:r>
              <a:rPr lang="ar-JO" sz="2400" b="0" i="0" u="none" strike="noStrike" dirty="0">
                <a:solidFill>
                  <a:srgbClr val="002060"/>
                </a:solidFill>
                <a:effectLst/>
              </a:rPr>
              <a:t>إدارتهم لعدة حسابات مرتبطة بمصادر ومعلنين</a:t>
            </a:r>
          </a:p>
          <a:p>
            <a:pPr marL="457200" indent="-457200" algn="just" rtl="1">
              <a:lnSpc>
                <a:spcPct val="150000"/>
              </a:lnSpc>
              <a:buFont typeface="+mj-lt"/>
              <a:buAutoNum type="arabicPeriod"/>
            </a:pPr>
            <a:r>
              <a:rPr lang="ar-JO" sz="2400" b="0" i="0" u="none" strike="noStrike" dirty="0">
                <a:solidFill>
                  <a:srgbClr val="002060"/>
                </a:solidFill>
                <a:effectLst/>
              </a:rPr>
              <a:t>بيئة الضغط الزمني تزيد من الأخطاء البشرية</a:t>
            </a:r>
          </a:p>
          <a:p>
            <a:pPr marL="0" indent="0" algn="just" rtl="1">
              <a:lnSpc>
                <a:spcPct val="150000"/>
              </a:lnSpc>
              <a:buNone/>
            </a:pPr>
            <a:r>
              <a:rPr lang="ar-JO" sz="2400" b="0" i="0" u="none" strike="noStrike" dirty="0">
                <a:solidFill>
                  <a:srgbClr val="002060"/>
                </a:solidFill>
                <a:effectLst/>
              </a:rPr>
              <a:t>لذا التوعية والسلوك المهني أمران أساسيان للوقاية من هذه التهديدات. </a:t>
            </a:r>
          </a:p>
          <a:p>
            <a:pPr marL="0" indent="0" algn="just" rtl="1">
              <a:lnSpc>
                <a:spcPct val="150000"/>
              </a:lnSpc>
              <a:buNone/>
            </a:pPr>
            <a:r>
              <a:rPr lang="ar-JO" sz="2400" b="0" i="0" u="sng" strike="noStrike" dirty="0">
                <a:solidFill>
                  <a:srgbClr val="C00000"/>
                </a:solidFill>
                <a:effectLst/>
              </a:rPr>
              <a:t>مثال: مسؤول وسائل تواصل يشارك رابطًا دون مراجعة يؤدي لانتشار خبر خاطئ.</a:t>
            </a: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A1D9C0B4-04E2-F34A-92E7-A47AD362C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00" y="1335735"/>
            <a:ext cx="5410200" cy="3375965"/>
          </a:xfrm>
          <a:prstGeom prst="rect">
            <a:avLst/>
          </a:prstGeom>
        </p:spPr>
      </p:pic>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900356" y="321662"/>
            <a:ext cx="6632113" cy="751424"/>
          </a:xfrm>
          <a:prstGeom prst="rect">
            <a:avLst/>
          </a:prstGeom>
          <a:noFill/>
        </p:spPr>
        <p:txBody>
          <a:bodyPr wrap="square" rtlCol="0">
            <a:spAutoFit/>
          </a:bodyPr>
          <a:lstStyle/>
          <a:p>
            <a:pPr marL="0" indent="0" algn="ctr" rtl="1">
              <a:lnSpc>
                <a:spcPct val="150000"/>
              </a:lnSpc>
              <a:buNone/>
            </a:pPr>
            <a:r>
              <a:rPr lang="ar-JO" sz="3200" b="1" dirty="0">
                <a:solidFill>
                  <a:schemeClr val="accent1"/>
                </a:solidFill>
                <a:cs typeface="+mj-cs"/>
              </a:rPr>
              <a:t>أساليب حماية البيانات في المؤسسات الإعلامية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87927" y="1108630"/>
            <a:ext cx="11457709" cy="5427708"/>
          </a:xfrm>
        </p:spPr>
        <p:txBody>
          <a:bodyPr>
            <a:normAutofit/>
          </a:bodyPr>
          <a:lstStyle/>
          <a:p>
            <a:pPr marL="457200" indent="-457200" algn="just" rtl="1">
              <a:lnSpc>
                <a:spcPct val="150000"/>
              </a:lnSpc>
              <a:buFont typeface="+mj-lt"/>
              <a:buAutoNum type="arabicPeriod"/>
            </a:pPr>
            <a:r>
              <a:rPr lang="ar-JO" sz="2400" dirty="0">
                <a:solidFill>
                  <a:srgbClr val="002060"/>
                </a:solidFill>
              </a:rPr>
              <a:t>تفعيل المصادقة الثنائية (</a:t>
            </a:r>
            <a:r>
              <a:rPr lang="en-US" sz="2400" dirty="0">
                <a:solidFill>
                  <a:srgbClr val="002060"/>
                </a:solidFill>
              </a:rPr>
              <a:t>Two-Factor Authentication) </a:t>
            </a:r>
            <a:r>
              <a:rPr lang="ar-JO" sz="2400" dirty="0">
                <a:solidFill>
                  <a:srgbClr val="002060"/>
                </a:solidFill>
              </a:rPr>
              <a:t>لجميع الحسابات</a:t>
            </a:r>
          </a:p>
          <a:p>
            <a:pPr marL="457200" indent="-457200" algn="just" rtl="1">
              <a:lnSpc>
                <a:spcPct val="150000"/>
              </a:lnSpc>
              <a:buFont typeface="+mj-lt"/>
              <a:buAutoNum type="arabicPeriod"/>
            </a:pPr>
            <a:r>
              <a:rPr lang="ar-JO" sz="2400" dirty="0">
                <a:solidFill>
                  <a:srgbClr val="002060"/>
                </a:solidFill>
              </a:rPr>
              <a:t>تخزين البيانات الحساسة على خوادم آمنة ومشفرة</a:t>
            </a:r>
          </a:p>
          <a:p>
            <a:pPr marL="457200" indent="-457200" algn="just" rtl="1">
              <a:lnSpc>
                <a:spcPct val="150000"/>
              </a:lnSpc>
              <a:buFont typeface="+mj-lt"/>
              <a:buAutoNum type="arabicPeriod"/>
            </a:pPr>
            <a:r>
              <a:rPr lang="ar-JO" sz="2400" dirty="0">
                <a:solidFill>
                  <a:srgbClr val="002060"/>
                </a:solidFill>
              </a:rPr>
              <a:t>تدريب فرق العمل على التعرف إلى محاولات الاختراق</a:t>
            </a:r>
          </a:p>
          <a:p>
            <a:pPr marL="457200" indent="-457200" algn="just" rtl="1">
              <a:lnSpc>
                <a:spcPct val="150000"/>
              </a:lnSpc>
              <a:buFont typeface="+mj-lt"/>
              <a:buAutoNum type="arabicPeriod"/>
            </a:pPr>
            <a:r>
              <a:rPr lang="ar-JO" sz="2400" dirty="0">
                <a:solidFill>
                  <a:srgbClr val="002060"/>
                </a:solidFill>
              </a:rPr>
              <a:t>وضع سياسات خصوصية داخلية تنظم الوصول إلى البيانات</a:t>
            </a:r>
          </a:p>
          <a:p>
            <a:pPr marL="0" indent="0" algn="r" rtl="1">
              <a:lnSpc>
                <a:spcPct val="150000"/>
              </a:lnSpc>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16FFC6F4-0401-5A41-B10A-8AC23D4951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1746061"/>
            <a:ext cx="4337532" cy="4337532"/>
          </a:xfrm>
          <a:prstGeom prst="rect">
            <a:avLst/>
          </a:prstGeom>
        </p:spPr>
      </p:pic>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900356" y="518979"/>
            <a:ext cx="6632113" cy="584775"/>
          </a:xfrm>
          <a:prstGeom prst="rect">
            <a:avLst/>
          </a:prstGeom>
          <a:noFill/>
        </p:spPr>
        <p:txBody>
          <a:bodyPr wrap="square" rtlCol="0">
            <a:spAutoFit/>
          </a:bodyPr>
          <a:lstStyle/>
          <a:p>
            <a:pPr algn="ctr"/>
            <a:r>
              <a:rPr lang="ar-JO" sz="3200" b="1" i="0" u="none" strike="noStrike" dirty="0">
                <a:solidFill>
                  <a:schemeClr val="accent1"/>
                </a:solidFill>
                <a:effectLst/>
              </a:rPr>
              <a:t>أساليب الوقاية الأساسية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87927" y="1108630"/>
            <a:ext cx="11457709" cy="5427708"/>
          </a:xfrm>
        </p:spPr>
        <p:txBody>
          <a:bodyPr>
            <a:normAutofit/>
          </a:bodyPr>
          <a:lstStyle/>
          <a:p>
            <a:pPr algn="r" rtl="1"/>
            <a:r>
              <a:rPr lang="ar-JO" sz="2400" b="1" i="0" u="sng" strike="noStrike" dirty="0">
                <a:solidFill>
                  <a:schemeClr val="accent1"/>
                </a:solidFill>
                <a:effectLst/>
              </a:rPr>
              <a:t>إدارة كلمات المرور</a:t>
            </a:r>
            <a:endParaRPr lang="ar-JO" sz="2400" b="1" i="0" u="sng" strike="noStrike" dirty="0">
              <a:solidFill>
                <a:srgbClr val="000000"/>
              </a:solidFill>
              <a:effectLst/>
            </a:endParaRPr>
          </a:p>
          <a:p>
            <a:pPr algn="r" rtl="1">
              <a:buFont typeface="Wingdings" pitchFamily="2" charset="2"/>
              <a:buChar char="ü"/>
            </a:pPr>
            <a:r>
              <a:rPr lang="ar-JO" sz="2400" b="0" i="0" u="none" strike="noStrike" dirty="0">
                <a:solidFill>
                  <a:srgbClr val="002060"/>
                </a:solidFill>
                <a:effectLst/>
              </a:rPr>
              <a:t>استخدم كلمات مرور طويلة وفريدة لكل حساب</a:t>
            </a:r>
          </a:p>
          <a:p>
            <a:pPr algn="r" rtl="1">
              <a:buFont typeface="Wingdings" pitchFamily="2" charset="2"/>
              <a:buChar char="ü"/>
            </a:pPr>
            <a:r>
              <a:rPr lang="ar-JO" sz="2400" b="0" i="0" u="none" strike="noStrike" dirty="0">
                <a:solidFill>
                  <a:srgbClr val="002060"/>
                </a:solidFill>
                <a:effectLst/>
              </a:rPr>
              <a:t>استخدم مدير كلمات مرور موثوق</a:t>
            </a:r>
          </a:p>
          <a:p>
            <a:pPr algn="r" rtl="1">
              <a:buFont typeface="Wingdings" pitchFamily="2" charset="2"/>
              <a:buChar char="ü"/>
            </a:pPr>
            <a:r>
              <a:rPr lang="ar-JO" sz="2400" b="0" i="0" u="none" strike="noStrike" dirty="0">
                <a:solidFill>
                  <a:srgbClr val="002060"/>
                </a:solidFill>
                <a:effectLst/>
              </a:rPr>
              <a:t>فعل المصادقة متعددة العوامل  </a:t>
            </a:r>
            <a:r>
              <a:rPr lang="en-US" sz="2400" b="0" i="0" u="none" strike="noStrike" dirty="0">
                <a:solidFill>
                  <a:srgbClr val="002060"/>
                </a:solidFill>
                <a:effectLst/>
              </a:rPr>
              <a:t>MFA) </a:t>
            </a:r>
            <a:r>
              <a:rPr lang="ar-JO" sz="2400" b="0" i="0" u="none" strike="noStrike" dirty="0">
                <a:solidFill>
                  <a:srgbClr val="002060"/>
                </a:solidFill>
                <a:effectLst/>
              </a:rPr>
              <a:t>لكل حساب مهني</a:t>
            </a:r>
          </a:p>
          <a:p>
            <a:pPr algn="r" rtl="1">
              <a:buFont typeface="Wingdings" pitchFamily="2" charset="2"/>
              <a:buChar char="ü"/>
            </a:pPr>
            <a:r>
              <a:rPr lang="ar-JO" sz="2400" b="0" i="0" u="none" strike="noStrike" dirty="0">
                <a:solidFill>
                  <a:srgbClr val="002060"/>
                </a:solidFill>
                <a:effectLst/>
              </a:rPr>
              <a:t>تجنب مشاركة كلمات المرور عبر البريد أو الرسائل النصية</a:t>
            </a:r>
          </a:p>
          <a:p>
            <a:pPr algn="r" rtl="1"/>
            <a:r>
              <a:rPr lang="ar-JO" sz="2400" b="1" i="0" u="sng" strike="noStrike" dirty="0">
                <a:solidFill>
                  <a:srgbClr val="0070C0"/>
                </a:solidFill>
                <a:effectLst/>
              </a:rPr>
              <a:t>التشفير — أساسيات وتطبيقات عملية</a:t>
            </a:r>
          </a:p>
          <a:p>
            <a:pPr marL="0" indent="0" algn="just" rtl="1">
              <a:lnSpc>
                <a:spcPct val="150000"/>
              </a:lnSpc>
              <a:buNone/>
            </a:pPr>
            <a:r>
              <a:rPr lang="ar-JO" sz="2400" b="0" i="0" u="none" strike="noStrike" dirty="0">
                <a:solidFill>
                  <a:schemeClr val="accent1">
                    <a:lumMod val="50000"/>
                  </a:schemeClr>
                </a:solidFill>
                <a:effectLst/>
              </a:rPr>
              <a:t>التشفير يحول البيانات لصور غير مفهومة ما لم يتوفر مفتاح فك التشفير. يجب تشفير الرسائل الحساسة، الملفات، والنسخ الاحتياطية أثناء النقل والتخزين. أدوات التشفير البريدية وبرامج التخزين السحابي الآمنة ضرورية للتعامل مع المصادر الحساسة.</a:t>
            </a:r>
          </a:p>
          <a:p>
            <a:pPr marL="0" indent="0" algn="r" rtl="1">
              <a:buNone/>
            </a:pPr>
            <a:r>
              <a:rPr lang="ar-JO" b="0" i="0" u="sng" strike="noStrike" dirty="0">
                <a:solidFill>
                  <a:srgbClr val="C00000"/>
                </a:solidFill>
                <a:effectLst/>
              </a:rPr>
              <a:t>مثال: استخدام </a:t>
            </a:r>
            <a:r>
              <a:rPr lang="en-US" b="0" i="0" u="sng" strike="noStrike" dirty="0">
                <a:solidFill>
                  <a:srgbClr val="C00000"/>
                </a:solidFill>
                <a:effectLst/>
              </a:rPr>
              <a:t>PGP </a:t>
            </a:r>
            <a:r>
              <a:rPr lang="ar-JO" b="0" i="0" u="sng" strike="noStrike" dirty="0">
                <a:solidFill>
                  <a:srgbClr val="C00000"/>
                </a:solidFill>
                <a:effectLst/>
              </a:rPr>
              <a:t>أو ميزة التشفير في خدمات البريد لتأمين المراسلات مع مصدر حساس.</a:t>
            </a:r>
          </a:p>
          <a:p>
            <a:pPr algn="r" rtl="1">
              <a:buFont typeface="Arial" panose="020B0604020202020204" pitchFamily="34" charset="0"/>
              <a:buChar char="•"/>
            </a:pPr>
            <a:endParaRPr lang="en-JO" dirty="0"/>
          </a:p>
        </p:txBody>
      </p:sp>
    </p:spTree>
    <p:extLst>
      <p:ext uri="{BB962C8B-B14F-4D97-AF65-F5344CB8AC3E}">
        <p14:creationId xmlns:p14="http://schemas.microsoft.com/office/powerpoint/2010/main" val="270669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812010"/>
            <a:ext cx="11780791" cy="5918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00724" y="227235"/>
            <a:ext cx="6632113" cy="584775"/>
          </a:xfrm>
          <a:prstGeom prst="rect">
            <a:avLst/>
          </a:prstGeom>
          <a:noFill/>
        </p:spPr>
        <p:txBody>
          <a:bodyPr wrap="square" rtlCol="0">
            <a:spAutoFit/>
          </a:bodyPr>
          <a:lstStyle/>
          <a:p>
            <a:pPr algn="ctr"/>
            <a:r>
              <a:rPr lang="ar-JO" sz="3200" b="1" i="0" u="none" strike="noStrike" dirty="0">
                <a:solidFill>
                  <a:srgbClr val="0070C0"/>
                </a:solidFill>
                <a:effectLst/>
              </a:rPr>
              <a:t>أساليب الوقاية الأساسية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387927" y="984885"/>
            <a:ext cx="11457709" cy="5551453"/>
          </a:xfrm>
        </p:spPr>
        <p:txBody>
          <a:bodyPr>
            <a:normAutofit lnSpcReduction="10000"/>
          </a:bodyPr>
          <a:lstStyle/>
          <a:p>
            <a:pPr algn="r" rtl="1"/>
            <a:r>
              <a:rPr lang="ar-JO" sz="2400" b="1" i="0" u="sng" strike="noStrike" dirty="0">
                <a:solidFill>
                  <a:srgbClr val="0070C0"/>
                </a:solidFill>
                <a:effectLst/>
              </a:rPr>
              <a:t>النسخ الاحتياطية واستراتيجيات التعافي</a:t>
            </a:r>
          </a:p>
          <a:p>
            <a:pPr marL="0" indent="0" algn="just" rtl="1">
              <a:lnSpc>
                <a:spcPct val="150000"/>
              </a:lnSpc>
              <a:buNone/>
            </a:pPr>
            <a:r>
              <a:rPr lang="ar-JO" sz="2400" b="0" i="0" u="none" strike="noStrike" dirty="0">
                <a:solidFill>
                  <a:srgbClr val="000000"/>
                </a:solidFill>
                <a:effectLst/>
              </a:rPr>
              <a:t>استعمل قاعدة 3-2-1 للنسخ الاحتياطية: ثلاث نسخ من البيانات، على الأقل في وسيطين مختلفين، ونسخة واحدة خارج الموقع أو غير متصلة بالإنترنت. اختبر استعادة النسخ بانتظام للتأكد من صلاحيتها. النسخ الاحتياطية المشفرة تحمي من طلبات الفدية. </a:t>
            </a:r>
          </a:p>
          <a:p>
            <a:pPr marL="0" indent="0" algn="r" rtl="1">
              <a:buNone/>
            </a:pPr>
            <a:endParaRPr lang="ar-JO" b="0" i="0" u="none" strike="noStrike" dirty="0">
              <a:solidFill>
                <a:srgbClr val="000000"/>
              </a:solidFill>
              <a:effectLst/>
            </a:endParaRPr>
          </a:p>
          <a:p>
            <a:pPr algn="r" rtl="1"/>
            <a:r>
              <a:rPr lang="ar-JO" sz="2400" b="1" i="0" u="sng" strike="noStrike" dirty="0">
                <a:solidFill>
                  <a:srgbClr val="0070C0"/>
                </a:solidFill>
                <a:effectLst/>
              </a:rPr>
              <a:t>فصل الحسابات والحد من الصلاحيات</a:t>
            </a:r>
          </a:p>
          <a:p>
            <a:pPr marL="0" indent="0" algn="just" rtl="1">
              <a:lnSpc>
                <a:spcPct val="150000"/>
              </a:lnSpc>
              <a:buNone/>
            </a:pPr>
            <a:r>
              <a:rPr lang="ar-JO" sz="2400" b="0" i="0" u="none" strike="noStrike" dirty="0">
                <a:solidFill>
                  <a:srgbClr val="000000"/>
                </a:solidFill>
                <a:effectLst/>
              </a:rPr>
              <a:t>افصل الحسابات الشخصية عن المهنية، وطبّق مبدأ "الأقل صلاحية"</a:t>
            </a:r>
            <a:r>
              <a:rPr lang="en-US" sz="2400" b="0" i="0" u="none" strike="noStrike" dirty="0">
                <a:solidFill>
                  <a:srgbClr val="000000"/>
                </a:solidFill>
                <a:effectLst/>
              </a:rPr>
              <a:t>Least Privilege </a:t>
            </a:r>
            <a:r>
              <a:rPr lang="ar-JO" sz="2400" b="0" i="0" u="none" strike="noStrike" dirty="0">
                <a:solidFill>
                  <a:srgbClr val="000000"/>
                </a:solidFill>
                <a:effectLst/>
              </a:rPr>
              <a:t>لمنح الوصول الضروري فقط. استخدم حسابات خدمة منفصلة للأنظمة الآلية وكلمات مرور منفصلة للمسؤولين. هذا يقلل من نطاق الضرر عند اختراق حساب واحد. </a:t>
            </a:r>
          </a:p>
          <a:p>
            <a:pPr marL="0" indent="0" algn="just" rtl="1">
              <a:lnSpc>
                <a:spcPct val="150000"/>
              </a:lnSpc>
              <a:buNone/>
            </a:pPr>
            <a:r>
              <a:rPr lang="ar-JO" sz="2400" b="0" i="0" u="sng" strike="noStrike" dirty="0">
                <a:solidFill>
                  <a:srgbClr val="C00000"/>
                </a:solidFill>
                <a:effectLst/>
              </a:rPr>
              <a:t>مثال: حساب منشورات فريق التواصل الاجتماعي مستقل عن حسابات المدفوعات الإعلانية.</a:t>
            </a:r>
          </a:p>
          <a:p>
            <a:pPr algn="r" rtl="1"/>
            <a:endParaRPr lang="ar-JO" b="0" i="0" u="none" strike="noStrike" dirty="0">
              <a:solidFill>
                <a:srgbClr val="000000"/>
              </a:solidFill>
              <a:effectLst/>
            </a:endParaRPr>
          </a:p>
          <a:p>
            <a:pPr algn="r" rtl="1">
              <a:buFont typeface="Arial" panose="020B0604020202020204" pitchFamily="34" charset="0"/>
              <a:buChar char="•"/>
            </a:pPr>
            <a:endParaRPr lang="en-JO" dirty="0"/>
          </a:p>
        </p:txBody>
      </p:sp>
    </p:spTree>
    <p:extLst>
      <p:ext uri="{BB962C8B-B14F-4D97-AF65-F5344CB8AC3E}">
        <p14:creationId xmlns:p14="http://schemas.microsoft.com/office/powerpoint/2010/main" val="3015042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46530"/>
            <a:ext cx="11780791" cy="5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970063" y="242494"/>
            <a:ext cx="8455673" cy="776687"/>
          </a:xfrm>
          <a:prstGeom prst="rect">
            <a:avLst/>
          </a:prstGeom>
          <a:noFill/>
        </p:spPr>
        <p:txBody>
          <a:bodyPr wrap="square" rtlCol="0">
            <a:spAutoFit/>
          </a:bodyPr>
          <a:lstStyle/>
          <a:p>
            <a:pPr algn="ctr" rtl="1">
              <a:lnSpc>
                <a:spcPct val="160000"/>
              </a:lnSpc>
            </a:pPr>
            <a:r>
              <a:rPr lang="ar-JO" sz="3200" b="1" i="0" u="none" strike="noStrike" dirty="0">
                <a:solidFill>
                  <a:srgbClr val="002060"/>
                </a:solidFill>
                <a:effectLst/>
                <a:latin typeface="-webkit-standard"/>
              </a:rPr>
              <a:t>استراتيجيات السلامة الرقمية المهنية</a:t>
            </a:r>
            <a:endParaRPr lang="ar-JO" sz="3200" b="1" i="0" strike="noStrike" dirty="0">
              <a:solidFill>
                <a:srgbClr val="00206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447303" y="1198080"/>
            <a:ext cx="11297392" cy="5089422"/>
          </a:xfrm>
        </p:spPr>
        <p:txBody>
          <a:bodyPr>
            <a:normAutofit fontScale="92500" lnSpcReduction="10000"/>
          </a:bodyPr>
          <a:lstStyle/>
          <a:p>
            <a:pPr marL="0" indent="0" algn="just" rtl="1">
              <a:lnSpc>
                <a:spcPct val="160000"/>
              </a:lnSpc>
              <a:buNone/>
            </a:pPr>
            <a:r>
              <a:rPr lang="ar-JO" sz="2400" i="0" strike="noStrike" dirty="0">
                <a:solidFill>
                  <a:srgbClr val="0070C0"/>
                </a:solidFill>
                <a:effectLst/>
              </a:rPr>
              <a:t>تشير السلامة الرقمية المهنية إلى مجموعة الممارسات والسلوكيات التي تحافظ على أمن المهنيين أثناء استخدامهم للمنصات الرقمية. تتعلق هذه الاستراتيجيات ليس فقط بالحماية التقنية، بل أيضًا بالوعي الشخصي والمسؤولية الأخلاقية.</a:t>
            </a:r>
          </a:p>
          <a:p>
            <a:pPr marL="0" indent="0" algn="just" rtl="1">
              <a:lnSpc>
                <a:spcPct val="160000"/>
              </a:lnSpc>
              <a:buNone/>
            </a:pPr>
            <a:r>
              <a:rPr lang="ar-JO" sz="2400" b="1" i="0" u="sng" strike="noStrike" dirty="0">
                <a:solidFill>
                  <a:srgbClr val="002060"/>
                </a:solidFill>
                <a:effectLst/>
              </a:rPr>
              <a:t>مبادئ السلامة الرقمية:</a:t>
            </a:r>
          </a:p>
          <a:p>
            <a:pPr algn="just" rtl="1">
              <a:lnSpc>
                <a:spcPct val="160000"/>
              </a:lnSpc>
              <a:buFont typeface="Wingdings" pitchFamily="2" charset="2"/>
              <a:buChar char="Ø"/>
            </a:pPr>
            <a:r>
              <a:rPr lang="ar-JO" sz="2400" i="0" strike="noStrike" dirty="0">
                <a:solidFill>
                  <a:srgbClr val="0070C0"/>
                </a:solidFill>
                <a:effectLst/>
              </a:rPr>
              <a:t>الوعي بالمخاطر المحتملة في كل تفاعل رقمي</a:t>
            </a:r>
          </a:p>
          <a:p>
            <a:pPr algn="just" rtl="1">
              <a:lnSpc>
                <a:spcPct val="160000"/>
              </a:lnSpc>
              <a:buFont typeface="Wingdings" pitchFamily="2" charset="2"/>
              <a:buChar char="Ø"/>
            </a:pPr>
            <a:r>
              <a:rPr lang="ar-JO" sz="2400" i="0" strike="noStrike" dirty="0">
                <a:solidFill>
                  <a:srgbClr val="0070C0"/>
                </a:solidFill>
                <a:effectLst/>
              </a:rPr>
              <a:t>الفصل بين الحسابات الشخصية والمهنية</a:t>
            </a:r>
          </a:p>
          <a:p>
            <a:pPr algn="just" rtl="1">
              <a:lnSpc>
                <a:spcPct val="160000"/>
              </a:lnSpc>
              <a:buFont typeface="Wingdings" pitchFamily="2" charset="2"/>
              <a:buChar char="Ø"/>
            </a:pPr>
            <a:r>
              <a:rPr lang="ar-JO" sz="2400" i="0" strike="noStrike" dirty="0">
                <a:solidFill>
                  <a:srgbClr val="0070C0"/>
                </a:solidFill>
                <a:effectLst/>
              </a:rPr>
              <a:t>مراجعة إعدادات الخصوصية باستمرار</a:t>
            </a:r>
          </a:p>
          <a:p>
            <a:pPr algn="just" rtl="1">
              <a:lnSpc>
                <a:spcPct val="160000"/>
              </a:lnSpc>
              <a:buFont typeface="Wingdings" pitchFamily="2" charset="2"/>
              <a:buChar char="Ø"/>
            </a:pPr>
            <a:r>
              <a:rPr lang="ar-JO" sz="2400" i="0" strike="noStrike" dirty="0">
                <a:solidFill>
                  <a:srgbClr val="0070C0"/>
                </a:solidFill>
                <a:effectLst/>
              </a:rPr>
              <a:t>الحذر من الروابط المجهولة والمرفقات المشبوهة</a:t>
            </a:r>
          </a:p>
          <a:p>
            <a:pPr algn="just" rtl="1">
              <a:lnSpc>
                <a:spcPct val="160000"/>
              </a:lnSpc>
              <a:buFont typeface="Wingdings" pitchFamily="2" charset="2"/>
              <a:buChar char="Ø"/>
            </a:pPr>
            <a:r>
              <a:rPr lang="ar-JO" sz="2400" i="0" strike="noStrike" dirty="0">
                <a:solidFill>
                  <a:srgbClr val="0070C0"/>
                </a:solidFill>
                <a:effectLst/>
              </a:rPr>
              <a:t>استخدام كلمات مرور قوية ومتجددة</a:t>
            </a:r>
          </a:p>
          <a:p>
            <a:pPr marL="0" indent="0" algn="just" rtl="1">
              <a:lnSpc>
                <a:spcPct val="160000"/>
              </a:lnSpc>
              <a:buNone/>
            </a:pPr>
            <a:endParaRPr lang="en-JO" dirty="0">
              <a:solidFill>
                <a:schemeClr val="accent1">
                  <a:lumMod val="75000"/>
                </a:schemeClr>
              </a:solidFill>
            </a:endParaRPr>
          </a:p>
        </p:txBody>
      </p:sp>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1993900" y="210746"/>
            <a:ext cx="8470900" cy="584901"/>
          </a:xfrm>
        </p:spPr>
        <p:txBody>
          <a:bodyPr>
            <a:noAutofit/>
          </a:bodyPr>
          <a:lstStyle/>
          <a:p>
            <a:pPr marL="0" indent="0" algn="ctr" rtl="1">
              <a:lnSpc>
                <a:spcPct val="150000"/>
              </a:lnSpc>
              <a:buNone/>
            </a:pPr>
            <a:r>
              <a:rPr lang="ar-JO" sz="3200" b="1" u="sng" dirty="0">
                <a:solidFill>
                  <a:srgbClr val="002060"/>
                </a:solidFill>
              </a:rPr>
              <a:t>إطار حماية البيانات — ثلاثية السرية والسلامة والتوافر</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041900" y="1021278"/>
            <a:ext cx="6916552" cy="5836722"/>
          </a:xfrm>
        </p:spPr>
        <p:txBody>
          <a:bodyPr anchor="ctr">
            <a:normAutofit/>
          </a:bodyPr>
          <a:lstStyle/>
          <a:p>
            <a:pPr marL="0" indent="0" algn="just" rtl="1">
              <a:lnSpc>
                <a:spcPct val="150000"/>
              </a:lnSpc>
              <a:buNone/>
            </a:pPr>
            <a:r>
              <a:rPr lang="ar-JO" sz="2400" dirty="0"/>
              <a:t>إطار حماية البيانات الأكاديمي يركّز على ثلاثة مبادئ: </a:t>
            </a:r>
            <a:r>
              <a:rPr lang="ar-JO" sz="2400" b="1" dirty="0">
                <a:solidFill>
                  <a:srgbClr val="002060"/>
                </a:solidFill>
              </a:rPr>
              <a:t>السرية</a:t>
            </a:r>
            <a:r>
              <a:rPr lang="en-US" sz="2400" dirty="0"/>
              <a:t>Confidentiality)،</a:t>
            </a:r>
            <a:r>
              <a:rPr lang="ar-JO" sz="2400" dirty="0"/>
              <a:t>السلامة/السلامة المعلوماتية</a:t>
            </a:r>
            <a:r>
              <a:rPr lang="en-US" sz="2400" b="1" dirty="0">
                <a:solidFill>
                  <a:srgbClr val="002060"/>
                </a:solidFill>
              </a:rPr>
              <a:t>Integrity</a:t>
            </a:r>
            <a:r>
              <a:rPr lang="en-US" sz="2400" dirty="0"/>
              <a:t> </a:t>
            </a:r>
            <a:r>
              <a:rPr lang="ar-JO" sz="2400" dirty="0"/>
              <a:t>والتوافر</a:t>
            </a:r>
            <a:r>
              <a:rPr lang="en-US" sz="2400" b="1" dirty="0">
                <a:solidFill>
                  <a:srgbClr val="002060"/>
                </a:solidFill>
              </a:rPr>
              <a:t>Availability</a:t>
            </a:r>
            <a:r>
              <a:rPr lang="en-US" sz="2400" dirty="0"/>
              <a:t>). </a:t>
            </a:r>
            <a:r>
              <a:rPr lang="ar-JO" sz="2400" dirty="0"/>
              <a:t>تطبيق هذه الثلاثية يتطلب سياسات وصول، آليات تشفير، وإجراءات نسخ احتياطي واستعادة. </a:t>
            </a:r>
          </a:p>
          <a:p>
            <a:pPr marL="0" indent="0" algn="just" rtl="1">
              <a:lnSpc>
                <a:spcPct val="150000"/>
              </a:lnSpc>
              <a:buNone/>
            </a:pPr>
            <a:r>
              <a:rPr lang="ar-JO" sz="2400" dirty="0"/>
              <a:t>الحفاظ على السرية يعني منع الاطلاع غير المصرح به؛ السلامة تعني عدم تعديل البيانات بغير إذن؛ التوافر يعني وصول مصرح عند الحاجة.</a:t>
            </a:r>
            <a:endParaRPr lang="en-JO" sz="2400" dirty="0"/>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8" name="Picture 7">
            <a:extLst>
              <a:ext uri="{FF2B5EF4-FFF2-40B4-BE49-F238E27FC236}">
                <a16:creationId xmlns:a16="http://schemas.microsoft.com/office/drawing/2014/main" id="{109BEBD4-BEAC-C94F-831C-7BBBC6743F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81100"/>
            <a:ext cx="4838700" cy="5676899"/>
          </a:xfrm>
          <a:prstGeom prst="rect">
            <a:avLst/>
          </a:prstGeom>
        </p:spPr>
      </p:pic>
    </p:spTree>
    <p:extLst>
      <p:ext uri="{BB962C8B-B14F-4D97-AF65-F5344CB8AC3E}">
        <p14:creationId xmlns:p14="http://schemas.microsoft.com/office/powerpoint/2010/main" val="2587007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Autofit/>
          </a:bodyPr>
          <a:lstStyle/>
          <a:p>
            <a:pPr marL="0" indent="0" algn="ctr" rtl="1">
              <a:lnSpc>
                <a:spcPct val="150000"/>
              </a:lnSpc>
              <a:buNone/>
            </a:pPr>
            <a:r>
              <a:rPr lang="ar-JO" sz="3200" b="1" u="sng" dirty="0">
                <a:solidFill>
                  <a:srgbClr val="002060"/>
                </a:solidFill>
              </a:rPr>
              <a:t>تطبيقات السلامة المهنية في الإعلام</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1021278"/>
            <a:ext cx="11722924" cy="5836722"/>
          </a:xfrm>
        </p:spPr>
        <p:txBody>
          <a:bodyPr anchor="t">
            <a:normAutofit/>
          </a:bodyPr>
          <a:lstStyle/>
          <a:p>
            <a:pPr algn="just" rtl="1">
              <a:lnSpc>
                <a:spcPct val="150000"/>
              </a:lnSpc>
              <a:buFont typeface="Wingdings" pitchFamily="2" charset="2"/>
              <a:buChar char="ü"/>
            </a:pPr>
            <a:r>
              <a:rPr lang="ar-JO" sz="2400" dirty="0">
                <a:solidFill>
                  <a:schemeClr val="accent1">
                    <a:lumMod val="75000"/>
                  </a:schemeClr>
                </a:solidFill>
              </a:rPr>
              <a:t>حفظ نسخ احتياطية من المواد الصحفية</a:t>
            </a:r>
          </a:p>
          <a:p>
            <a:pPr algn="just" rtl="1">
              <a:lnSpc>
                <a:spcPct val="150000"/>
              </a:lnSpc>
              <a:buFont typeface="Wingdings" pitchFamily="2" charset="2"/>
              <a:buChar char="ü"/>
            </a:pPr>
            <a:r>
              <a:rPr lang="ar-JO" sz="2400" dirty="0">
                <a:solidFill>
                  <a:schemeClr val="accent1">
                    <a:lumMod val="75000"/>
                  </a:schemeClr>
                </a:solidFill>
              </a:rPr>
              <a:t>استخدام شبكات </a:t>
            </a:r>
            <a:r>
              <a:rPr lang="en-US" sz="2400" dirty="0">
                <a:solidFill>
                  <a:schemeClr val="accent1">
                    <a:lumMod val="75000"/>
                  </a:schemeClr>
                </a:solidFill>
              </a:rPr>
              <a:t>VPN </a:t>
            </a:r>
            <a:r>
              <a:rPr lang="ar-JO" sz="2400" dirty="0">
                <a:solidFill>
                  <a:schemeClr val="accent1">
                    <a:lumMod val="75000"/>
                  </a:schemeClr>
                </a:solidFill>
              </a:rPr>
              <a:t>عند العمل من أماكن عامة</a:t>
            </a:r>
          </a:p>
          <a:p>
            <a:pPr algn="just" rtl="1">
              <a:lnSpc>
                <a:spcPct val="150000"/>
              </a:lnSpc>
              <a:buFont typeface="Wingdings" pitchFamily="2" charset="2"/>
              <a:buChar char="ü"/>
            </a:pPr>
            <a:r>
              <a:rPr lang="ar-JO" sz="2400" dirty="0">
                <a:solidFill>
                  <a:schemeClr val="accent1">
                    <a:lumMod val="75000"/>
                  </a:schemeClr>
                </a:solidFill>
              </a:rPr>
              <a:t>التأكد من صحة المصادر الرقمية قبل النشر</a:t>
            </a:r>
          </a:p>
          <a:p>
            <a:pPr algn="just" rtl="1">
              <a:lnSpc>
                <a:spcPct val="150000"/>
              </a:lnSpc>
              <a:buFont typeface="Wingdings" pitchFamily="2" charset="2"/>
              <a:buChar char="ü"/>
            </a:pPr>
            <a:r>
              <a:rPr lang="ar-JO" sz="2400" dirty="0">
                <a:solidFill>
                  <a:schemeClr val="accent1">
                    <a:lumMod val="75000"/>
                  </a:schemeClr>
                </a:solidFill>
              </a:rPr>
              <a:t>التبليغ الفوري عن محاولات اختراق أو انتهاك</a:t>
            </a:r>
          </a:p>
          <a:p>
            <a:pPr marL="0" indent="0" algn="just" rtl="1">
              <a:lnSpc>
                <a:spcPct val="150000"/>
              </a:lnSpc>
              <a:buNone/>
            </a:pPr>
            <a:r>
              <a:rPr lang="ar-JO" sz="2400" b="1" u="sng" dirty="0">
                <a:solidFill>
                  <a:srgbClr val="C00000"/>
                </a:solidFill>
              </a:rPr>
              <a:t>أمثلة مهنية:</a:t>
            </a:r>
          </a:p>
          <a:p>
            <a:pPr marL="0" indent="0" algn="just" rtl="1">
              <a:lnSpc>
                <a:spcPct val="150000"/>
              </a:lnSpc>
              <a:buNone/>
            </a:pPr>
            <a:r>
              <a:rPr lang="ar-JO" sz="2400" dirty="0">
                <a:solidFill>
                  <a:schemeClr val="accent1">
                    <a:lumMod val="75000"/>
                  </a:schemeClr>
                </a:solidFill>
              </a:rPr>
              <a:t>في عام 2020، تعرّضت حسابات عدد من الصحفيين والناشطين في إكس تويترانذاك لهجمات “تصيّد” استهدفتهم برسائل تبدو من “التحقق الأزرق”، ما أدى لاختراق حساباتهم ونشر محتوى مزيف.</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7" name="Picture 6">
            <a:extLst>
              <a:ext uri="{FF2B5EF4-FFF2-40B4-BE49-F238E27FC236}">
                <a16:creationId xmlns:a16="http://schemas.microsoft.com/office/drawing/2014/main" id="{DB367A45-0FCF-034B-9325-B199273547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267"/>
            <a:ext cx="4606336" cy="2967764"/>
          </a:xfrm>
          <a:prstGeom prst="rect">
            <a:avLst/>
          </a:prstGeom>
        </p:spPr>
      </p:pic>
    </p:spTree>
    <p:extLst>
      <p:ext uri="{BB962C8B-B14F-4D97-AF65-F5344CB8AC3E}">
        <p14:creationId xmlns:p14="http://schemas.microsoft.com/office/powerpoint/2010/main" val="1739512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rmAutofit/>
          </a:bodyPr>
          <a:lstStyle/>
          <a:p>
            <a:pPr algn="ctr"/>
            <a:r>
              <a:rPr lang="ar-JO" sz="3200" b="1" i="0" u="sng" strike="noStrike" dirty="0">
                <a:solidFill>
                  <a:srgbClr val="C00000"/>
                </a:solidFill>
                <a:effectLst/>
              </a:rPr>
              <a:t>إدارة الأزمات الرقمية — خطوات أولية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35528" y="901700"/>
            <a:ext cx="11722924" cy="5956300"/>
          </a:xfrm>
        </p:spPr>
        <p:txBody>
          <a:bodyPr anchor="t">
            <a:normAutofit/>
          </a:bodyPr>
          <a:lstStyle/>
          <a:p>
            <a:pPr marL="0" indent="0" algn="r" rtl="1">
              <a:buNone/>
            </a:pPr>
            <a:r>
              <a:rPr lang="ar-JO" sz="2400" b="1" i="0" u="sng" strike="noStrike" dirty="0">
                <a:solidFill>
                  <a:srgbClr val="002060"/>
                </a:solidFill>
                <a:effectLst/>
              </a:rPr>
              <a:t>عند اكتشاف حادث أمني: </a:t>
            </a:r>
          </a:p>
          <a:p>
            <a:pPr algn="r" rtl="1">
              <a:buFont typeface="Wingdings" pitchFamily="2" charset="2"/>
              <a:buChar char="Ø"/>
            </a:pPr>
            <a:r>
              <a:rPr lang="ar-JO" sz="2400" b="0" i="0" u="none" strike="noStrike" dirty="0">
                <a:solidFill>
                  <a:schemeClr val="accent1">
                    <a:lumMod val="75000"/>
                  </a:schemeClr>
                </a:solidFill>
                <a:effectLst/>
              </a:rPr>
              <a:t>عزل النطاق المتأثر</a:t>
            </a:r>
          </a:p>
          <a:p>
            <a:pPr algn="r" rtl="1">
              <a:buFont typeface="Wingdings" pitchFamily="2" charset="2"/>
              <a:buChar char="Ø"/>
            </a:pPr>
            <a:r>
              <a:rPr lang="ar-JO" sz="2400" b="0" i="0" u="none" strike="noStrike" dirty="0">
                <a:solidFill>
                  <a:schemeClr val="accent1">
                    <a:lumMod val="75000"/>
                  </a:schemeClr>
                </a:solidFill>
                <a:effectLst/>
              </a:rPr>
              <a:t>وقف الانتشار (قطع الوصول </a:t>
            </a:r>
          </a:p>
          <a:p>
            <a:pPr algn="r" rtl="1">
              <a:buFont typeface="Wingdings" pitchFamily="2" charset="2"/>
              <a:buChar char="Ø"/>
            </a:pPr>
            <a:r>
              <a:rPr lang="ar-JO" sz="2400" b="0" i="0" u="none" strike="noStrike" dirty="0">
                <a:solidFill>
                  <a:schemeClr val="accent1">
                    <a:lumMod val="75000"/>
                  </a:schemeClr>
                </a:solidFill>
                <a:effectLst/>
              </a:rPr>
              <a:t>استدعاء فريق الاستجابة</a:t>
            </a:r>
          </a:p>
          <a:p>
            <a:pPr algn="r" rtl="1">
              <a:buFont typeface="Wingdings" pitchFamily="2" charset="2"/>
              <a:buChar char="Ø"/>
            </a:pPr>
            <a:r>
              <a:rPr lang="ar-JO" sz="2400" b="0" i="0" u="none" strike="noStrike" dirty="0">
                <a:solidFill>
                  <a:schemeClr val="accent1">
                    <a:lumMod val="75000"/>
                  </a:schemeClr>
                </a:solidFill>
                <a:effectLst/>
              </a:rPr>
              <a:t>تقييم الضرر</a:t>
            </a:r>
          </a:p>
          <a:p>
            <a:pPr algn="r" rtl="1">
              <a:buFont typeface="Wingdings" pitchFamily="2" charset="2"/>
              <a:buChar char="Ø"/>
            </a:pPr>
            <a:r>
              <a:rPr lang="ar-JO" sz="2400" b="0" i="0" u="none" strike="noStrike" dirty="0">
                <a:solidFill>
                  <a:schemeClr val="accent1">
                    <a:lumMod val="75000"/>
                  </a:schemeClr>
                </a:solidFill>
                <a:effectLst/>
              </a:rPr>
              <a:t>إصدار بيان مبدئي داخلي وخارجي بحسب الخطة، الشفافية المنضبطة تُقلّل الضرر على السمعة. </a:t>
            </a:r>
          </a:p>
          <a:p>
            <a:pPr marL="0" indent="0" algn="r" rtl="1">
              <a:buNone/>
            </a:pPr>
            <a:r>
              <a:rPr lang="ar-JO" sz="2400" b="0" i="0" u="none" strike="noStrike" dirty="0">
                <a:solidFill>
                  <a:srgbClr val="000000"/>
                </a:solidFill>
                <a:effectLst/>
              </a:rPr>
              <a:t>مثال: بيان من المؤسسة يوضح أن التحقيق جارٍ ويطلب الصبر دون الإفصاح عن تفاصيل حساسة.</a:t>
            </a:r>
          </a:p>
          <a:p>
            <a:pPr algn="r" rtl="1"/>
            <a:r>
              <a:rPr lang="ar-JO" sz="2400" b="1" i="0" u="sng" strike="noStrike" dirty="0">
                <a:solidFill>
                  <a:schemeClr val="accent1">
                    <a:lumMod val="75000"/>
                  </a:schemeClr>
                </a:solidFill>
                <a:effectLst/>
              </a:rPr>
              <a:t>تدريب المحاكاة واختبارات التصيّد</a:t>
            </a:r>
          </a:p>
          <a:p>
            <a:pPr marL="0" indent="0" algn="just" rtl="1">
              <a:lnSpc>
                <a:spcPct val="150000"/>
              </a:lnSpc>
              <a:buNone/>
            </a:pPr>
            <a:r>
              <a:rPr lang="ar-JO" sz="2400" b="0" i="0" u="none" strike="noStrike" dirty="0">
                <a:solidFill>
                  <a:srgbClr val="000000"/>
                </a:solidFill>
                <a:effectLst/>
              </a:rPr>
              <a:t>نفّذ محاكاة هجمات التصيّد وعمليات اختبار اختراق أخلاقية لتعرّف نقاط الضعف البشرية والتقنية. قِس مؤشرات الأداء مثل نسبة الإجابة على رسائل التصيّد وزمن الاستجابة للحوادث. التدريب المتكرر يخفض الأخطاء البشرية.</a:t>
            </a: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19501697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D8B50-8F59-554D-A02F-0FFCDB0FD246}"/>
              </a:ext>
            </a:extLst>
          </p:cNvPr>
          <p:cNvSpPr>
            <a:spLocks noGrp="1"/>
          </p:cNvSpPr>
          <p:nvPr>
            <p:ph type="title"/>
          </p:nvPr>
        </p:nvSpPr>
        <p:spPr>
          <a:xfrm>
            <a:off x="838200" y="1638301"/>
            <a:ext cx="10515600" cy="1790700"/>
          </a:xfrm>
        </p:spPr>
        <p:txBody>
          <a:bodyPr>
            <a:normAutofit/>
          </a:bodyPr>
          <a:lstStyle/>
          <a:p>
            <a:pPr algn="ctr"/>
            <a:r>
              <a:rPr lang="ar-JO" sz="3600" b="1" i="0" u="sng" strike="noStrike" dirty="0">
                <a:solidFill>
                  <a:schemeClr val="accent1">
                    <a:lumMod val="75000"/>
                  </a:schemeClr>
                </a:solidFill>
                <a:effectLst/>
              </a:rPr>
              <a:t>البصمة الرقمية والهوية الرقمية وبناء السمعة على المنصات</a:t>
            </a:r>
            <a:br>
              <a:rPr lang="ar-JO" sz="3600" b="1" i="0" u="sng" strike="noStrike" dirty="0">
                <a:solidFill>
                  <a:schemeClr val="accent1">
                    <a:lumMod val="75000"/>
                  </a:schemeClr>
                </a:solidFill>
                <a:effectLst/>
              </a:rPr>
            </a:br>
            <a:endParaRPr lang="en-JO" sz="3600" u="sng" dirty="0">
              <a:solidFill>
                <a:schemeClr val="accent1">
                  <a:lumMod val="75000"/>
                </a:schemeClr>
              </a:solidFill>
            </a:endParaRPr>
          </a:p>
        </p:txBody>
      </p:sp>
    </p:spTree>
    <p:extLst>
      <p:ext uri="{BB962C8B-B14F-4D97-AF65-F5344CB8AC3E}">
        <p14:creationId xmlns:p14="http://schemas.microsoft.com/office/powerpoint/2010/main" val="40619338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algn="ctr" rtl="1">
              <a:lnSpc>
                <a:spcPct val="150000"/>
              </a:lnSpc>
            </a:pPr>
            <a:r>
              <a:rPr lang="ar-JO" sz="3200" b="1" i="0" u="sng" strike="noStrike" dirty="0">
                <a:solidFill>
                  <a:schemeClr val="accent1"/>
                </a:solidFill>
                <a:effectLst/>
              </a:rPr>
              <a:t>السمعة الرقمية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27487" y="994635"/>
            <a:ext cx="11708080" cy="5378456"/>
          </a:xfrm>
        </p:spPr>
        <p:txBody>
          <a:bodyPr>
            <a:normAutofit lnSpcReduction="10000"/>
          </a:bodyPr>
          <a:lstStyle/>
          <a:p>
            <a:pPr marL="0" indent="0" algn="just" rtl="1">
              <a:lnSpc>
                <a:spcPct val="150000"/>
              </a:lnSpc>
              <a:buNone/>
            </a:pPr>
            <a:r>
              <a:rPr lang="ar-JO" sz="2600" b="0" i="0" u="none" strike="noStrike" dirty="0">
                <a:solidFill>
                  <a:schemeClr val="accent1"/>
                </a:solidFill>
                <a:effectLst/>
              </a:rPr>
              <a:t>السمعة الرقمية (</a:t>
            </a:r>
            <a:r>
              <a:rPr lang="en-US" sz="2600" b="0" i="0" u="none" strike="noStrike" dirty="0">
                <a:solidFill>
                  <a:schemeClr val="accent1"/>
                </a:solidFill>
                <a:effectLst/>
              </a:rPr>
              <a:t>Digital Reputation) </a:t>
            </a:r>
            <a:r>
              <a:rPr lang="ar-JO" sz="2600" b="0" i="0" u="none" strike="noStrike" dirty="0">
                <a:solidFill>
                  <a:schemeClr val="accent1"/>
                </a:solidFill>
                <a:effectLst/>
              </a:rPr>
              <a:t>هي التقييم العام الذي يُكوّنه الجمهور والمختصون والخوارزميات عن كيان رقمي استنادًا إلى المحتوى، التفاعلات، والتغطية الإخبارية.</a:t>
            </a:r>
            <a:endParaRPr lang="en-US" sz="2600" b="0" i="0" u="none" strike="noStrike" dirty="0">
              <a:solidFill>
                <a:schemeClr val="accent1"/>
              </a:solidFill>
              <a:effectLst/>
            </a:endParaRPr>
          </a:p>
          <a:p>
            <a:pPr marL="0" indent="0" algn="just" rtl="1">
              <a:lnSpc>
                <a:spcPct val="150000"/>
              </a:lnSpc>
              <a:buNone/>
            </a:pPr>
            <a:r>
              <a:rPr lang="ar-JO" sz="2600" b="0" i="0" u="none" strike="noStrike" dirty="0">
                <a:solidFill>
                  <a:schemeClr val="accent1"/>
                </a:solidFill>
                <a:effectLst/>
              </a:rPr>
              <a:t>السمعة تتأثر بسرعة بالحوادث الرقمية وتتطلب إدارة استباقية ومستمرة للحفاظ على المصداقية. </a:t>
            </a:r>
          </a:p>
          <a:p>
            <a:pPr marL="0" indent="0" algn="just" rtl="1">
              <a:lnSpc>
                <a:spcPct val="150000"/>
              </a:lnSpc>
              <a:buNone/>
            </a:pPr>
            <a:r>
              <a:rPr lang="ar-JO" sz="2400" b="1" u="sng" dirty="0">
                <a:solidFill>
                  <a:srgbClr val="C00000"/>
                </a:solidFill>
              </a:rPr>
              <a:t>إدارة السمعة الرقمية</a:t>
            </a:r>
          </a:p>
          <a:p>
            <a:pPr algn="just" rtl="1">
              <a:lnSpc>
                <a:spcPct val="150000"/>
              </a:lnSpc>
              <a:buFont typeface="Wingdings" pitchFamily="2" charset="2"/>
              <a:buChar char="ü"/>
            </a:pPr>
            <a:r>
              <a:rPr lang="ar-JO" sz="2400" dirty="0">
                <a:solidFill>
                  <a:schemeClr val="accent5">
                    <a:lumMod val="50000"/>
                  </a:schemeClr>
                </a:solidFill>
              </a:rPr>
              <a:t>الالتزام بأخلاقيات النشر والمسؤولية في التفاعل</a:t>
            </a:r>
          </a:p>
          <a:p>
            <a:pPr algn="just" rtl="1">
              <a:lnSpc>
                <a:spcPct val="150000"/>
              </a:lnSpc>
              <a:buFont typeface="Wingdings" pitchFamily="2" charset="2"/>
              <a:buChar char="ü"/>
            </a:pPr>
            <a:r>
              <a:rPr lang="ar-JO" sz="2400" dirty="0">
                <a:solidFill>
                  <a:schemeClr val="accent5">
                    <a:lumMod val="50000"/>
                  </a:schemeClr>
                </a:solidFill>
              </a:rPr>
              <a:t>مراقبة الإشارات والمشاركات التي ترتبط بالاسم المهني</a:t>
            </a:r>
          </a:p>
          <a:p>
            <a:pPr algn="just" rtl="1">
              <a:lnSpc>
                <a:spcPct val="150000"/>
              </a:lnSpc>
              <a:buFont typeface="Wingdings" pitchFamily="2" charset="2"/>
              <a:buChar char="ü"/>
            </a:pPr>
            <a:r>
              <a:rPr lang="ar-JO" sz="2400" dirty="0">
                <a:solidFill>
                  <a:schemeClr val="accent5">
                    <a:lumMod val="50000"/>
                  </a:schemeClr>
                </a:solidFill>
              </a:rPr>
              <a:t>الرد الاحترافي على النقد أو الشائعات دون انفعال</a:t>
            </a:r>
          </a:p>
          <a:p>
            <a:pPr algn="just" rtl="1">
              <a:lnSpc>
                <a:spcPct val="150000"/>
              </a:lnSpc>
              <a:buFont typeface="Wingdings" pitchFamily="2" charset="2"/>
              <a:buChar char="ü"/>
            </a:pPr>
            <a:r>
              <a:rPr lang="ar-JO" sz="2400" dirty="0">
                <a:solidFill>
                  <a:schemeClr val="accent5">
                    <a:lumMod val="50000"/>
                  </a:schemeClr>
                </a:solidFill>
              </a:rPr>
              <a:t>بناء محتوى إيجابي ومتسق مع القيم المهنية</a:t>
            </a:r>
            <a:endParaRPr lang="en-JO" sz="2400" dirty="0">
              <a:solidFill>
                <a:schemeClr val="accent5">
                  <a:lumMod val="50000"/>
                </a:schemeClr>
              </a:solidFill>
            </a:endParaRPr>
          </a:p>
          <a:p>
            <a:pPr marL="0" indent="0" algn="just" rtl="1">
              <a:lnSpc>
                <a:spcPct val="150000"/>
              </a:lnSpc>
              <a:buNone/>
            </a:pPr>
            <a:endParaRPr lang="en-US" sz="26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28386064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chor="t">
            <a:normAutofit/>
          </a:bodyPr>
          <a:lstStyle/>
          <a:p>
            <a:pPr marL="0" indent="0" algn="ctr" rtl="1">
              <a:lnSpc>
                <a:spcPct val="150000"/>
              </a:lnSpc>
              <a:buNone/>
            </a:pPr>
            <a:r>
              <a:rPr lang="ar-JO" sz="3200" b="1" i="0" u="sng" strike="noStrike" dirty="0">
                <a:solidFill>
                  <a:srgbClr val="C00000"/>
                </a:solidFill>
                <a:effectLst/>
              </a:rPr>
              <a:t>الهوية الرقمية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139700" y="994635"/>
            <a:ext cx="11895867" cy="5798014"/>
          </a:xfrm>
        </p:spPr>
        <p:txBody>
          <a:bodyPr>
            <a:normAutofit/>
          </a:bodyPr>
          <a:lstStyle/>
          <a:p>
            <a:pPr marL="0" indent="0" algn="just" rtl="1">
              <a:lnSpc>
                <a:spcPct val="150000"/>
              </a:lnSpc>
              <a:buNone/>
            </a:pPr>
            <a:r>
              <a:rPr lang="ar-JO" sz="2600" b="0" i="0" u="none" strike="noStrike" dirty="0">
                <a:solidFill>
                  <a:schemeClr val="accent1"/>
                </a:solidFill>
                <a:effectLst/>
              </a:rPr>
              <a:t>الهوية الرقمية (</a:t>
            </a:r>
            <a:r>
              <a:rPr lang="en-US" sz="2600" b="0" i="0" u="none" strike="noStrike" dirty="0">
                <a:solidFill>
                  <a:schemeClr val="accent1"/>
                </a:solidFill>
                <a:effectLst/>
              </a:rPr>
              <a:t>Digital Identity) </a:t>
            </a:r>
            <a:r>
              <a:rPr lang="ar-JO" sz="2600" b="0" i="0" u="none" strike="noStrike" dirty="0">
                <a:solidFill>
                  <a:schemeClr val="accent1"/>
                </a:solidFill>
                <a:effectLst/>
              </a:rPr>
              <a:t>هي التجميع المنظم للسمات والبيانات التي تُعرّف كيانًا إلكترونياً: أسماء المستخدمين، عناوين البريد، السمات البيومترية المحتملة، القرارات الخوارزمية حول الملف الشخصي، والعلاقات الشبكية. الهوية الرقمية تتبلور عبر المحتوى والسلوك وتُستخدم للتحقق، التفويض، وتخصيص الخدمات. </a:t>
            </a:r>
          </a:p>
          <a:p>
            <a:pPr marL="0" indent="0" algn="just" rtl="1">
              <a:lnSpc>
                <a:spcPct val="150000"/>
              </a:lnSpc>
              <a:buNone/>
            </a:pPr>
            <a:r>
              <a:rPr lang="ar-JO" sz="2600" b="0" i="0" u="none" strike="noStrike" dirty="0">
                <a:solidFill>
                  <a:schemeClr val="accent1"/>
                </a:solidFill>
                <a:effectLst/>
              </a:rPr>
              <a:t>مثال: حساب منصة مهنية يمثل مؤسسة إعلامية يحمل شعارًا، وصفًا رسميًا، وربطًا بموقع إلكتروني مؤسسي.</a:t>
            </a:r>
          </a:p>
          <a:p>
            <a:pPr marL="0" indent="0" algn="just" rtl="1">
              <a:lnSpc>
                <a:spcPct val="150000"/>
              </a:lnSpc>
              <a:buNone/>
            </a:pPr>
            <a:r>
              <a:rPr lang="en-US" sz="2400" b="0" i="0" u="none" strike="noStrike" dirty="0">
                <a:solidFill>
                  <a:schemeClr val="accent1"/>
                </a:solidFill>
                <a:effectLst/>
                <a:hlinkClick r:id="rId2"/>
              </a:rPr>
              <a:t>https://www.alarabiya.net</a:t>
            </a:r>
            <a:r>
              <a:rPr lang="ar-SA" sz="2400" b="0" i="0" u="none" strike="noStrike" dirty="0">
                <a:solidFill>
                  <a:schemeClr val="accent1"/>
                </a:solidFill>
                <a:effectLst/>
              </a:rPr>
              <a:t> </a:t>
            </a:r>
            <a:endParaRPr lang="ar-JO" sz="2400" b="0" i="0" u="none" strike="noStrike" dirty="0">
              <a:solidFill>
                <a:schemeClr val="accent1"/>
              </a:solidFill>
              <a:effectLst/>
            </a:endParaRPr>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9" name="Picture 8">
            <a:extLst>
              <a:ext uri="{FF2B5EF4-FFF2-40B4-BE49-F238E27FC236}">
                <a16:creationId xmlns:a16="http://schemas.microsoft.com/office/drawing/2014/main" id="{47B4DF90-1E13-B443-9389-2C203F2646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7" y="4292600"/>
            <a:ext cx="12192000" cy="2538846"/>
          </a:xfrm>
          <a:prstGeom prst="rect">
            <a:avLst/>
          </a:prstGeom>
        </p:spPr>
      </p:pic>
    </p:spTree>
    <p:extLst>
      <p:ext uri="{BB962C8B-B14F-4D97-AF65-F5344CB8AC3E}">
        <p14:creationId xmlns:p14="http://schemas.microsoft.com/office/powerpoint/2010/main" val="28740905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78774"/>
            <a:ext cx="11718948" cy="593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857501" y="269407"/>
            <a:ext cx="7213600" cy="1399870"/>
          </a:xfrm>
          <a:prstGeom prst="rect">
            <a:avLst/>
          </a:prstGeom>
          <a:noFill/>
        </p:spPr>
        <p:txBody>
          <a:bodyPr wrap="square" rtlCol="0">
            <a:spAutoFit/>
          </a:bodyPr>
          <a:lstStyle/>
          <a:p>
            <a:pPr algn="ctr" rtl="1">
              <a:lnSpc>
                <a:spcPct val="150000"/>
              </a:lnSpc>
            </a:pPr>
            <a:r>
              <a:rPr lang="ar-JO" sz="3200" b="1" i="0" u="none" strike="noStrike" dirty="0">
                <a:solidFill>
                  <a:srgbClr val="C00000"/>
                </a:solidFill>
                <a:effectLst/>
              </a:rPr>
              <a:t>أمثلة تطبيقية</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641" y="1049442"/>
            <a:ext cx="11227724" cy="5539151"/>
          </a:xfrm>
        </p:spPr>
        <p:txBody>
          <a:bodyPr>
            <a:normAutofit/>
          </a:bodyPr>
          <a:lstStyle/>
          <a:p>
            <a:pPr marL="514350" indent="-514350" algn="just" rtl="1">
              <a:lnSpc>
                <a:spcPct val="150000"/>
              </a:lnSpc>
              <a:buFont typeface="+mj-lt"/>
              <a:buAutoNum type="arabicPeriod"/>
            </a:pPr>
            <a:r>
              <a:rPr lang="en-US" sz="2400" i="0" u="none" strike="noStrike" dirty="0">
                <a:solidFill>
                  <a:schemeClr val="accent5">
                    <a:lumMod val="50000"/>
                  </a:schemeClr>
                </a:solidFill>
                <a:effectLst/>
              </a:rPr>
              <a:t>BBC </a:t>
            </a:r>
            <a:r>
              <a:rPr lang="ar-JO" sz="2400" i="0" u="none" strike="noStrike" dirty="0">
                <a:solidFill>
                  <a:schemeClr val="accent5">
                    <a:lumMod val="50000"/>
                  </a:schemeClr>
                </a:solidFill>
                <a:effectLst/>
              </a:rPr>
              <a:t>تفرض على صحفييها قواعد صارمة لإدارة حساباتهم الشخصية منعًا لتضارب الآراء مع سياسة المؤسسة.</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شركات التسويق العالمية مثل </a:t>
            </a:r>
            <a:r>
              <a:rPr lang="en-US" sz="2400" i="0" u="none" strike="noStrike" dirty="0">
                <a:solidFill>
                  <a:schemeClr val="accent5">
                    <a:lumMod val="50000"/>
                  </a:schemeClr>
                </a:solidFill>
                <a:effectLst/>
              </a:rPr>
              <a:t>HubSpot </a:t>
            </a:r>
            <a:r>
              <a:rPr lang="ar-JO" sz="2400" i="0" u="none" strike="noStrike" dirty="0">
                <a:solidFill>
                  <a:schemeClr val="accent5">
                    <a:lumMod val="50000"/>
                  </a:schemeClr>
                </a:solidFill>
                <a:effectLst/>
              </a:rPr>
              <a:t>تدرب موظفيها على بناء هويات رقمية متوافقة مع فلسفة العلامة التجارية.</a:t>
            </a:r>
          </a:p>
          <a:p>
            <a:pPr marL="0" indent="0" algn="just" rtl="1">
              <a:lnSpc>
                <a:spcPct val="150000"/>
              </a:lnSpc>
              <a:buNone/>
            </a:pPr>
            <a:r>
              <a:rPr lang="ar-JO" sz="2400" b="1" i="0" u="sng" strike="noStrike" dirty="0">
                <a:solidFill>
                  <a:srgbClr val="C00000"/>
                </a:solidFill>
                <a:effectLst/>
              </a:rPr>
              <a:t>سؤال تفاعلي:</a:t>
            </a:r>
            <a:r>
              <a:rPr lang="ar-JO" sz="2400" i="0" u="none" strike="noStrike" dirty="0">
                <a:solidFill>
                  <a:srgbClr val="C00000"/>
                </a:solidFill>
                <a:effectLst/>
              </a:rPr>
              <a:t>كيف يمكن للمسوق الرقمي أو الصحفي أن يحافظ على هويته الرقمية من التشويه أو السرقة؟</a:t>
            </a:r>
            <a:endParaRPr lang="ar-JO" sz="240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0F75BF64-E634-4145-BE92-A74BB5CCC9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5900" y="4425168"/>
            <a:ext cx="7213600" cy="2334093"/>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2885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701200" y="309623"/>
            <a:ext cx="8789599" cy="584775"/>
          </a:xfrm>
          <a:prstGeom prst="rect">
            <a:avLst/>
          </a:prstGeom>
          <a:noFill/>
        </p:spPr>
        <p:txBody>
          <a:bodyPr wrap="square" rtlCol="0" anchor="ctr">
            <a:spAutoFit/>
          </a:bodyPr>
          <a:lstStyle/>
          <a:p>
            <a:pPr algn="ctr" rtl="1"/>
            <a:r>
              <a:rPr lang="ar-JO" sz="3200" b="1" i="0" u="none" strike="noStrike" dirty="0">
                <a:solidFill>
                  <a:schemeClr val="accent5">
                    <a:lumMod val="50000"/>
                  </a:schemeClr>
                </a:solidFill>
                <a:effectLst/>
              </a:rPr>
              <a:t>تقييم البصمة الرقمية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sz="half" idx="1"/>
          </p:nvPr>
        </p:nvSpPr>
        <p:spPr>
          <a:xfrm>
            <a:off x="417443" y="894398"/>
            <a:ext cx="6270880" cy="5686511"/>
          </a:xfrm>
        </p:spPr>
        <p:txBody>
          <a:bodyPr anchor="ctr">
            <a:normAutofit/>
          </a:bodyPr>
          <a:lstStyle/>
          <a:p>
            <a:pPr marL="0" indent="0" algn="just" rtl="1">
              <a:lnSpc>
                <a:spcPct val="150000"/>
              </a:lnSpc>
              <a:buNone/>
            </a:pPr>
            <a:r>
              <a:rPr lang="ar-JO" sz="2400" b="0" i="0" u="none" strike="noStrike" dirty="0">
                <a:solidFill>
                  <a:schemeClr val="accent1">
                    <a:lumMod val="75000"/>
                  </a:schemeClr>
                </a:solidFill>
                <a:effectLst/>
              </a:rPr>
              <a:t>راجع ظهورك الرقمي عبر محركات البحث، تحقق من نتائج البحث الأولى، راجع الصور القديمة والمنشورات، وأعد ضبط إعدادات الخصوصية على الشبكات الاجتماعية. أدوات المراقبة والتنبيه تساعد على اكتشاف ذكر العلامة التجارية فورًا. أدوات مقترحة: أنظمة تنبيه البحث و</a:t>
            </a:r>
            <a:r>
              <a:rPr lang="en-US" sz="2400" b="0" i="0" u="none" strike="noStrike" dirty="0">
                <a:solidFill>
                  <a:schemeClr val="accent1">
                    <a:lumMod val="75000"/>
                  </a:schemeClr>
                </a:solidFill>
                <a:effectLst/>
              </a:rPr>
              <a:t>Google Alerts </a:t>
            </a:r>
            <a:r>
              <a:rPr lang="ar-JO" sz="2400" b="0" i="0" u="none" strike="noStrike" dirty="0">
                <a:solidFill>
                  <a:schemeClr val="accent1">
                    <a:lumMod val="75000"/>
                  </a:schemeClr>
                </a:solidFill>
                <a:effectLst/>
              </a:rPr>
              <a:t>للتحقق الدوري.</a:t>
            </a:r>
          </a:p>
          <a:p>
            <a:pPr marL="0" indent="0" algn="just" rtl="1">
              <a:lnSpc>
                <a:spcPct val="150000"/>
              </a:lnSpc>
              <a:buNone/>
            </a:pPr>
            <a:endParaRPr lang="ar-JO" sz="2400" b="0" i="0" u="none" strike="noStrike" dirty="0">
              <a:solidFill>
                <a:srgbClr val="000000"/>
              </a:solidFill>
              <a:effectLst/>
            </a:endParaRPr>
          </a:p>
          <a:p>
            <a:pPr algn="r" rtl="1"/>
            <a:endParaRPr lang="ar-JO" sz="2400" b="0" i="0" u="none" strike="noStrike" dirty="0">
              <a:solidFill>
                <a:srgbClr val="000000"/>
              </a:solidFill>
              <a:effectLst/>
            </a:endParaRPr>
          </a:p>
        </p:txBody>
      </p:sp>
      <p:pic>
        <p:nvPicPr>
          <p:cNvPr id="14" name="Content Placeholder 13">
            <a:extLst>
              <a:ext uri="{FF2B5EF4-FFF2-40B4-BE49-F238E27FC236}">
                <a16:creationId xmlns:a16="http://schemas.microsoft.com/office/drawing/2014/main" id="{9A5422DF-AE86-8143-B98C-A74F85F57DF1}"/>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823751" y="1337888"/>
            <a:ext cx="5024812" cy="5024812"/>
          </a:xfrm>
        </p:spPr>
      </p:pic>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0"/>
            <a:ext cx="10515600" cy="881784"/>
          </a:xfrm>
        </p:spPr>
        <p:txBody>
          <a:bodyPr anchor="ctr">
            <a:noAutofit/>
          </a:bodyPr>
          <a:lstStyle/>
          <a:p>
            <a:pPr algn="ctr" rtl="1"/>
            <a:r>
              <a:rPr lang="ar-JO" sz="3200" b="1" i="0" u="sng" strike="noStrike" dirty="0">
                <a:solidFill>
                  <a:schemeClr val="accent1">
                    <a:lumMod val="75000"/>
                  </a:schemeClr>
                </a:solidFill>
                <a:effectLst/>
              </a:rPr>
              <a:t>بناء الهوية الرقمية المؤسسية والشخصية</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5842000" y="3517900"/>
            <a:ext cx="6183744" cy="3152313"/>
          </a:xfrm>
        </p:spPr>
        <p:txBody>
          <a:bodyPr>
            <a:normAutofit fontScale="77500" lnSpcReduction="20000"/>
          </a:bodyPr>
          <a:lstStyle/>
          <a:p>
            <a:pPr marL="0" indent="0" algn="r" rtl="1">
              <a:buNone/>
            </a:pPr>
            <a:r>
              <a:rPr lang="ar-JO" sz="2400" b="1" i="0" u="sng" strike="noStrike" dirty="0">
                <a:solidFill>
                  <a:srgbClr val="002060"/>
                </a:solidFill>
                <a:effectLst/>
              </a:rPr>
              <a:t>إدارة التفاعل والردود السلبية</a:t>
            </a:r>
          </a:p>
          <a:p>
            <a:pPr marL="0" indent="0" algn="just" rtl="1">
              <a:lnSpc>
                <a:spcPct val="150000"/>
              </a:lnSpc>
              <a:buNone/>
            </a:pPr>
            <a:r>
              <a:rPr lang="ar-JO" sz="2400" b="0" i="0" u="none" strike="noStrike" dirty="0">
                <a:solidFill>
                  <a:srgbClr val="0070C0"/>
                </a:solidFill>
                <a:effectLst/>
              </a:rPr>
              <a:t>عند مواجهة تعليق سلبي، اتبع بروتوكول الرد: </a:t>
            </a:r>
            <a:endParaRPr lang="en-US" sz="2400" b="0" i="0" u="none" strike="noStrike" dirty="0">
              <a:solidFill>
                <a:srgbClr val="0070C0"/>
              </a:solidFill>
              <a:effectLst/>
            </a:endParaRPr>
          </a:p>
          <a:p>
            <a:pPr marL="0" indent="0" algn="just" rtl="1">
              <a:lnSpc>
                <a:spcPct val="150000"/>
              </a:lnSpc>
              <a:buNone/>
            </a:pPr>
            <a:r>
              <a:rPr lang="ar-JO" sz="2400" b="0" i="0" u="none" strike="noStrike" dirty="0">
                <a:solidFill>
                  <a:srgbClr val="0070C0"/>
                </a:solidFill>
                <a:effectLst/>
              </a:rPr>
              <a:t>تقييم الموضوعية، الرد بسرعة ضمن إطار مهني، الاعتذار عند الخطأ، وتقديم خطوات تصحيحية. </a:t>
            </a:r>
            <a:endParaRPr lang="en-US" sz="2400" b="0" i="0" u="none" strike="noStrike" dirty="0">
              <a:solidFill>
                <a:srgbClr val="0070C0"/>
              </a:solidFill>
              <a:effectLst/>
            </a:endParaRPr>
          </a:p>
          <a:p>
            <a:pPr marL="0" indent="0" algn="just" rtl="1">
              <a:lnSpc>
                <a:spcPct val="150000"/>
              </a:lnSpc>
              <a:buNone/>
            </a:pPr>
            <a:r>
              <a:rPr lang="ar-JO" sz="2400" b="0" i="0" u="none" strike="noStrike" dirty="0">
                <a:solidFill>
                  <a:srgbClr val="0070C0"/>
                </a:solidFill>
                <a:effectLst/>
              </a:rPr>
              <a:t>تجنّب الحذف العشوائي للمحتوى أو الدخول في سجالات قد تؤزم السمعة. نموذج: ثلاث خطوات للرد: الاعتراف، التوضيح، التعهد بالإصلاح.</a:t>
            </a:r>
          </a:p>
        </p:txBody>
      </p:sp>
      <p:sp>
        <p:nvSpPr>
          <p:cNvPr id="9" name="Content Placeholder 4">
            <a:extLst>
              <a:ext uri="{FF2B5EF4-FFF2-40B4-BE49-F238E27FC236}">
                <a16:creationId xmlns:a16="http://schemas.microsoft.com/office/drawing/2014/main" id="{C62CC52C-D6A7-724D-A6B8-0FA67F73B0A0}"/>
              </a:ext>
            </a:extLst>
          </p:cNvPr>
          <p:cNvSpPr>
            <a:spLocks noGrp="1"/>
          </p:cNvSpPr>
          <p:nvPr>
            <p:ph sz="half" idx="2"/>
          </p:nvPr>
        </p:nvSpPr>
        <p:spPr>
          <a:xfrm>
            <a:off x="5842000" y="1198764"/>
            <a:ext cx="6183744" cy="2428413"/>
          </a:xfrm>
        </p:spPr>
        <p:txBody>
          <a:bodyPr>
            <a:normAutofit fontScale="77500" lnSpcReduction="20000"/>
          </a:bodyPr>
          <a:lstStyle/>
          <a:p>
            <a:pPr marL="0" indent="0" algn="just" rtl="1">
              <a:lnSpc>
                <a:spcPct val="160000"/>
              </a:lnSpc>
              <a:buNone/>
            </a:pPr>
            <a:r>
              <a:rPr lang="ar-JO" sz="2400" b="0" i="0" u="none" strike="noStrike" dirty="0">
                <a:solidFill>
                  <a:srgbClr val="000000"/>
                </a:solidFill>
                <a:effectLst/>
              </a:rPr>
              <a:t>الهوية الرقمية تُبنى عبر الاتساق في الرسائل، نبرة الصوت، الهوية البصرية، وجود صفحات رسمية متوثقة، وممارسات محتوى متسقة. </a:t>
            </a:r>
            <a:endParaRPr lang="en-US" sz="2400" b="0" i="0" u="none" strike="noStrike" dirty="0">
              <a:solidFill>
                <a:srgbClr val="000000"/>
              </a:solidFill>
              <a:effectLst/>
            </a:endParaRPr>
          </a:p>
          <a:p>
            <a:pPr marL="0" indent="0" algn="just" rtl="1">
              <a:lnSpc>
                <a:spcPct val="160000"/>
              </a:lnSpc>
              <a:buNone/>
            </a:pPr>
            <a:r>
              <a:rPr lang="ar-JO" sz="2400" b="0" i="0" u="none" strike="noStrike" dirty="0">
                <a:solidFill>
                  <a:srgbClr val="000000"/>
                </a:solidFill>
                <a:effectLst/>
              </a:rPr>
              <a:t>دليلًا صوتيًا ومحتوى يحدد من سيكون المتحدث الرسمي وكيفية الرد على الأزمات. الاتساق يبني الثقة ويقلل التباس الجمهور. </a:t>
            </a:r>
            <a:endParaRPr lang="en-US" sz="2400" b="0" i="0" u="none" strike="noStrike" dirty="0">
              <a:solidFill>
                <a:srgbClr val="000000"/>
              </a:solidFill>
              <a:effectLst/>
            </a:endParaRPr>
          </a:p>
          <a:p>
            <a:pPr marL="0" indent="0" algn="just" rtl="1">
              <a:lnSpc>
                <a:spcPct val="160000"/>
              </a:lnSpc>
              <a:buNone/>
            </a:pPr>
            <a:r>
              <a:rPr lang="ar-JO" sz="2400" b="1" i="0" u="none" strike="noStrike" dirty="0">
                <a:solidFill>
                  <a:srgbClr val="C00000"/>
                </a:solidFill>
                <a:effectLst/>
              </a:rPr>
              <a:t>مثال: قالب منشور رسمي موحّد لكل الإعلانات المؤسسية.</a:t>
            </a:r>
          </a:p>
        </p:txBody>
      </p:sp>
      <p:pic>
        <p:nvPicPr>
          <p:cNvPr id="4" name="Picture 3">
            <a:extLst>
              <a:ext uri="{FF2B5EF4-FFF2-40B4-BE49-F238E27FC236}">
                <a16:creationId xmlns:a16="http://schemas.microsoft.com/office/drawing/2014/main" id="{DEE40913-6739-2E46-B290-B2BFA87847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56" y="1292198"/>
            <a:ext cx="5181600" cy="5222902"/>
          </a:xfrm>
          <a:prstGeom prst="rect">
            <a:avLst/>
          </a:prstGeom>
        </p:spPr>
      </p:pic>
    </p:spTree>
    <p:extLst>
      <p:ext uri="{BB962C8B-B14F-4D97-AF65-F5344CB8AC3E}">
        <p14:creationId xmlns:p14="http://schemas.microsoft.com/office/powerpoint/2010/main" val="3920201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3200" b="1" i="0" u="sng" strike="noStrike" dirty="0">
                <a:solidFill>
                  <a:schemeClr val="accent1">
                    <a:lumMod val="75000"/>
                  </a:schemeClr>
                </a:solidFill>
                <a:effectLst/>
                <a:latin typeface="Alexandria"/>
              </a:rPr>
              <a:t>تحديات الامن السيبراني المحلية والإقليمية في سياقنا</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ormAutofit/>
          </a:bodyPr>
          <a:lstStyle/>
          <a:p>
            <a:pPr marL="0" indent="0" algn="just" rtl="1">
              <a:lnSpc>
                <a:spcPct val="150000"/>
              </a:lnSpc>
              <a:buNone/>
            </a:pPr>
            <a:r>
              <a:rPr lang="ar-JO" b="1" i="0" u="sng" strike="noStrike" dirty="0">
                <a:solidFill>
                  <a:srgbClr val="C00000"/>
                </a:solidFill>
                <a:effectLst/>
                <a:latin typeface="Alexandria"/>
              </a:rPr>
              <a:t>التحديات قد تشمل:</a:t>
            </a:r>
          </a:p>
          <a:p>
            <a:pPr algn="just" rtl="1">
              <a:lnSpc>
                <a:spcPct val="150000"/>
              </a:lnSpc>
              <a:buFont typeface="Wingdings" pitchFamily="2" charset="2"/>
              <a:buChar char="ü"/>
            </a:pPr>
            <a:r>
              <a:rPr lang="ar-JO" sz="2400" i="0" strike="noStrike" dirty="0">
                <a:solidFill>
                  <a:schemeClr val="accent1">
                    <a:lumMod val="75000"/>
                  </a:schemeClr>
                </a:solidFill>
                <a:effectLst/>
                <a:latin typeface="Alexandria"/>
              </a:rPr>
              <a:t>ضعف البنية التحتية للإنترنت</a:t>
            </a:r>
          </a:p>
          <a:p>
            <a:pPr algn="just" rtl="1">
              <a:lnSpc>
                <a:spcPct val="150000"/>
              </a:lnSpc>
              <a:buFont typeface="Wingdings" pitchFamily="2" charset="2"/>
              <a:buChar char="ü"/>
            </a:pPr>
            <a:r>
              <a:rPr lang="ar-JO" sz="2400" i="0" strike="noStrike" dirty="0">
                <a:solidFill>
                  <a:schemeClr val="accent1">
                    <a:lumMod val="75000"/>
                  </a:schemeClr>
                </a:solidFill>
                <a:effectLst/>
                <a:latin typeface="Alexandria"/>
              </a:rPr>
              <a:t>نقص الموارد التقنية</a:t>
            </a:r>
          </a:p>
          <a:p>
            <a:pPr algn="just" rtl="1">
              <a:lnSpc>
                <a:spcPct val="150000"/>
              </a:lnSpc>
              <a:buFont typeface="Wingdings" pitchFamily="2" charset="2"/>
              <a:buChar char="ü"/>
            </a:pPr>
            <a:r>
              <a:rPr lang="ar-JO" sz="2400" i="0" strike="noStrike" dirty="0">
                <a:solidFill>
                  <a:schemeClr val="accent1">
                    <a:lumMod val="75000"/>
                  </a:schemeClr>
                </a:solidFill>
                <a:effectLst/>
                <a:latin typeface="Alexandria"/>
              </a:rPr>
              <a:t>اختلاف الأطر القانونية لحماية البيانات</a:t>
            </a:r>
          </a:p>
          <a:p>
            <a:pPr algn="just" rtl="1">
              <a:lnSpc>
                <a:spcPct val="150000"/>
              </a:lnSpc>
              <a:buFont typeface="Wingdings" pitchFamily="2" charset="2"/>
              <a:buChar char="ü"/>
            </a:pPr>
            <a:r>
              <a:rPr lang="ar-JO" sz="2400" i="0" strike="noStrike" dirty="0">
                <a:solidFill>
                  <a:schemeClr val="accent1">
                    <a:lumMod val="75000"/>
                  </a:schemeClr>
                </a:solidFill>
                <a:effectLst/>
                <a:latin typeface="Alexandria"/>
              </a:rPr>
              <a:t>الضغط السياسي الذي يؤثر على سياسات الحماية</a:t>
            </a:r>
          </a:p>
          <a:p>
            <a:pPr marL="0" indent="0" algn="just" rtl="1">
              <a:lnSpc>
                <a:spcPct val="150000"/>
              </a:lnSpc>
              <a:buNone/>
            </a:pPr>
            <a:r>
              <a:rPr lang="ar-JO" sz="2400" i="0" strike="noStrike" dirty="0">
                <a:solidFill>
                  <a:schemeClr val="accent1">
                    <a:lumMod val="75000"/>
                  </a:schemeClr>
                </a:solidFill>
                <a:effectLst/>
                <a:latin typeface="Alexandria"/>
              </a:rPr>
              <a:t>الحلول تحتاج تكييف السياسات مع الواقع المحلي وبناء شراكات تقنية وتدريبية.</a:t>
            </a: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6255428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algn="ctr" rtl="1"/>
            <a:r>
              <a:rPr lang="ar-JO" sz="2400" b="1" u="sng" dirty="0">
                <a:solidFill>
                  <a:srgbClr val="002060"/>
                </a:solidFill>
                <a:effectLst/>
                <a:latin typeface="Almarai-bold"/>
              </a:rPr>
              <a:t>مثال: أزمة اختراق الشركات الخاصة في الأردن تهدد التحول الرقمي</a:t>
            </a:r>
            <a:endParaRPr lang="ar-SA" sz="2400" b="1" i="0" u="sng" strike="noStrike" dirty="0">
              <a:solidFill>
                <a:srgbClr val="002060"/>
              </a:solidFill>
              <a:effectLst/>
              <a:latin typeface="Alexandria"/>
            </a:endParaRP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chor="t">
            <a:normAutofit/>
          </a:bodyPr>
          <a:lstStyle/>
          <a:p>
            <a:pPr marL="0" indent="0" algn="just" rtl="1">
              <a:lnSpc>
                <a:spcPct val="150000"/>
              </a:lnSpc>
              <a:buNone/>
            </a:pPr>
            <a:r>
              <a:rPr lang="ar-JO" sz="2400" b="1" i="0" u="none" strike="noStrike" dirty="0">
                <a:solidFill>
                  <a:srgbClr val="1C2B4F"/>
                </a:solidFill>
                <a:effectLst/>
                <a:latin typeface="Almarai"/>
              </a:rPr>
              <a:t>تقرير إخباري-</a:t>
            </a:r>
            <a:r>
              <a:rPr lang="ar-JO" sz="2400" b="0" i="0" u="none" strike="noStrike" dirty="0">
                <a:solidFill>
                  <a:srgbClr val="1C2B4F"/>
                </a:solidFill>
                <a:effectLst/>
                <a:latin typeface="Almarai"/>
              </a:rPr>
              <a:t> تفاجأ مالك شركة خاصّة تقدم خدمات تكنولوجيا مالية في عمان باختفاء بيانات شركته، قبل أن تصله رسالة تهديد تفيد بطلب فدية بقيمة 0.3 من عملة البيتكوين، بما يقارب 8 آلاف دينار.</a:t>
            </a:r>
          </a:p>
          <a:p>
            <a:pPr marL="0" indent="0" algn="just" rtl="1">
              <a:lnSpc>
                <a:spcPct val="150000"/>
              </a:lnSpc>
              <a:buNone/>
            </a:pPr>
            <a:r>
              <a:rPr lang="ar-JO" sz="2400" b="0" i="0" u="none" strike="noStrike" dirty="0">
                <a:solidFill>
                  <a:srgbClr val="1C2B4F"/>
                </a:solidFill>
                <a:effectLst/>
                <a:latin typeface="Almarai"/>
              </a:rPr>
              <a:t>يوثق هذا التقرير تعرض مواقع شركات خاصة في الأردن لخطر الاختراق وسرقة بياناتها وعملائها. فكيف يمكن صدّ الاختراقات وفق إجراءات وقائية عبر تفعيل قانون الأمن السيبراني وإقرار قانونٍ لحماية البيانات الشخصية.</a:t>
            </a:r>
          </a:p>
          <a:p>
            <a:pPr marL="0" indent="0" rtl="1">
              <a:lnSpc>
                <a:spcPct val="150000"/>
              </a:lnSpc>
              <a:buNone/>
            </a:pPr>
            <a:r>
              <a:rPr lang="en-US" sz="1800" b="0" i="0" u="none" strike="noStrike" dirty="0">
                <a:solidFill>
                  <a:srgbClr val="1C2B4F"/>
                </a:solidFill>
                <a:effectLst/>
                <a:latin typeface="Almarai"/>
                <a:hlinkClick r:id="rId3"/>
              </a:rPr>
              <a:t>https://www.royanews.tv/news/304439</a:t>
            </a:r>
            <a:r>
              <a:rPr lang="ar-SA" sz="1800" b="0" i="0" u="none" strike="noStrike" dirty="0">
                <a:solidFill>
                  <a:srgbClr val="1C2B4F"/>
                </a:solidFill>
                <a:effectLst/>
                <a:latin typeface="Almarai"/>
              </a:rPr>
              <a:t> </a:t>
            </a:r>
            <a:endParaRPr lang="ar-JO" sz="1800" b="0" i="0" u="none" strike="noStrike" dirty="0">
              <a:solidFill>
                <a:srgbClr val="1C2B4F"/>
              </a:solidFill>
              <a:effectLst/>
              <a:latin typeface="Almarai"/>
            </a:endParaRPr>
          </a:p>
          <a:p>
            <a:pPr marL="0" indent="0" algn="just" rtl="1">
              <a:lnSpc>
                <a:spcPct val="150000"/>
              </a:lnSpc>
              <a:buNone/>
            </a:pPr>
            <a:r>
              <a:rPr lang="ar-JO" sz="2400" b="0" i="0" u="none" strike="noStrike" dirty="0">
                <a:solidFill>
                  <a:srgbClr val="1C2B4F"/>
                </a:solidFill>
                <a:effectLst/>
                <a:latin typeface="Almarai"/>
              </a:rPr>
              <a:t>  </a:t>
            </a:r>
          </a:p>
          <a:p>
            <a:pPr marL="0" indent="0" algn="just" rtl="1">
              <a:lnSpc>
                <a:spcPct val="150000"/>
              </a:lnSpc>
              <a:buNone/>
            </a:pPr>
            <a:endParaRPr lang="ar-JO" sz="2400" i="0" strike="noStrike" dirty="0">
              <a:solidFill>
                <a:schemeClr val="accent1"/>
              </a:solidFill>
              <a:effectLst/>
              <a:latin typeface="Alexandria"/>
            </a:endParaRPr>
          </a:p>
          <a:p>
            <a:pPr marL="0" indent="0" algn="just" rtl="1">
              <a:lnSpc>
                <a:spcPct val="150000"/>
              </a:lnSpc>
              <a:buNone/>
            </a:pPr>
            <a:endParaRPr lang="ar-JO" sz="2400" i="0"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pic>
        <p:nvPicPr>
          <p:cNvPr id="13" name="Picture 12">
            <a:extLst>
              <a:ext uri="{FF2B5EF4-FFF2-40B4-BE49-F238E27FC236}">
                <a16:creationId xmlns:a16="http://schemas.microsoft.com/office/drawing/2014/main" id="{5F78B282-CAA3-F54C-B244-FC10635C86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2200" y="3879850"/>
            <a:ext cx="6643598" cy="2978150"/>
          </a:xfrm>
          <a:prstGeom prst="rect">
            <a:avLst/>
          </a:prstGeom>
        </p:spPr>
      </p:pic>
    </p:spTree>
    <p:extLst>
      <p:ext uri="{BB962C8B-B14F-4D97-AF65-F5344CB8AC3E}">
        <p14:creationId xmlns:p14="http://schemas.microsoft.com/office/powerpoint/2010/main" val="34057150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27" y="-119197"/>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305251" y="0"/>
            <a:ext cx="7928810" cy="691404"/>
          </a:xfrm>
        </p:spPr>
        <p:txBody>
          <a:bodyPr anchor="t">
            <a:noAutofit/>
          </a:bodyPr>
          <a:lstStyle/>
          <a:p>
            <a:pPr marL="0" indent="0" algn="ctr" defTabSz="914400" rtl="1" eaLnBrk="1" latinLnBrk="0" hangingPunct="1">
              <a:lnSpc>
                <a:spcPct val="150000"/>
              </a:lnSpc>
              <a:spcBef>
                <a:spcPts val="1000"/>
              </a:spcBef>
              <a:buNone/>
            </a:pPr>
            <a:r>
              <a:rPr lang="ar-JO" sz="3200" b="1" u="sng" dirty="0">
                <a:solidFill>
                  <a:srgbClr val="C00000"/>
                </a:solidFill>
              </a:rPr>
              <a:t>نشاط — تقييم حساسية مصدر</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193964" y="859680"/>
            <a:ext cx="11788769" cy="5880071"/>
          </a:xfrm>
        </p:spPr>
        <p:txBody>
          <a:bodyPr>
            <a:normAutofit/>
          </a:bodyPr>
          <a:lstStyle/>
          <a:p>
            <a:pPr marL="0" indent="0" algn="just" defTabSz="914400" rtl="1" eaLnBrk="1" latinLnBrk="0" hangingPunct="1">
              <a:lnSpc>
                <a:spcPct val="150000"/>
              </a:lnSpc>
              <a:spcBef>
                <a:spcPts val="1000"/>
              </a:spcBef>
              <a:buNone/>
            </a:pPr>
            <a:r>
              <a:rPr lang="ar-JO" sz="3200" dirty="0">
                <a:solidFill>
                  <a:srgbClr val="002060"/>
                </a:solidFill>
              </a:rPr>
              <a:t>قم بتصنيف ثلاثة مصادر مفترضة (مرتبط بمعلومة حساسة، معلومة عامة، وشاهد عيان) من حيث الحساسية وخيارات الحماية اللازمة. ناقش الاختلافات في النهج الأمني لكل حالة. </a:t>
            </a:r>
          </a:p>
          <a:p>
            <a:pPr marL="0" indent="0" algn="just" defTabSz="914400" rtl="1" eaLnBrk="1" latinLnBrk="0" hangingPunct="1">
              <a:lnSpc>
                <a:spcPct val="150000"/>
              </a:lnSpc>
              <a:spcBef>
                <a:spcPts val="1000"/>
              </a:spcBef>
              <a:buNone/>
            </a:pPr>
            <a:r>
              <a:rPr lang="ar-JO" b="1" dirty="0">
                <a:solidFill>
                  <a:srgbClr val="C00000"/>
                </a:solidFill>
              </a:rPr>
              <a:t>أهداف النشاط: ربط الأمن الرقمي بالأخلاقيات المهنية.</a:t>
            </a:r>
          </a:p>
        </p:txBody>
      </p:sp>
    </p:spTree>
    <p:extLst>
      <p:ext uri="{BB962C8B-B14F-4D97-AF65-F5344CB8AC3E}">
        <p14:creationId xmlns:p14="http://schemas.microsoft.com/office/powerpoint/2010/main" val="28809058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graphicFrame>
        <p:nvGraphicFramePr>
          <p:cNvPr id="2" name="Content Placeholder 1">
            <a:extLst>
              <a:ext uri="{FF2B5EF4-FFF2-40B4-BE49-F238E27FC236}">
                <a16:creationId xmlns:a16="http://schemas.microsoft.com/office/drawing/2014/main" id="{27152A02-865F-4F4F-A55B-E8D1BEF21294}"/>
              </a:ext>
            </a:extLst>
          </p:cNvPr>
          <p:cNvGraphicFramePr>
            <a:graphicFrameLocks noGrp="1"/>
          </p:cNvGraphicFramePr>
          <p:nvPr>
            <p:ph idx="1"/>
            <p:extLst>
              <p:ext uri="{D42A27DB-BD31-4B8C-83A1-F6EECF244321}">
                <p14:modId xmlns:p14="http://schemas.microsoft.com/office/powerpoint/2010/main" val="4214378954"/>
              </p:ext>
            </p:extLst>
          </p:nvPr>
        </p:nvGraphicFramePr>
        <p:xfrm>
          <a:off x="630382" y="1056529"/>
          <a:ext cx="10931236" cy="5674153"/>
        </p:xfrm>
        <a:graphic>
          <a:graphicData uri="http://schemas.openxmlformats.org/drawingml/2006/table">
            <a:tbl>
              <a:tblPr rtl="1">
                <a:tableStyleId>{D113A9D2-9D6B-4929-AA2D-F23B5EE8CBE7}</a:tableStyleId>
              </a:tblPr>
              <a:tblGrid>
                <a:gridCol w="2355272">
                  <a:extLst>
                    <a:ext uri="{9D8B030D-6E8A-4147-A177-3AD203B41FA5}">
                      <a16:colId xmlns:a16="http://schemas.microsoft.com/office/drawing/2014/main" val="4026209042"/>
                    </a:ext>
                  </a:extLst>
                </a:gridCol>
                <a:gridCol w="3110346">
                  <a:extLst>
                    <a:ext uri="{9D8B030D-6E8A-4147-A177-3AD203B41FA5}">
                      <a16:colId xmlns:a16="http://schemas.microsoft.com/office/drawing/2014/main" val="822503007"/>
                    </a:ext>
                  </a:extLst>
                </a:gridCol>
                <a:gridCol w="2732809">
                  <a:extLst>
                    <a:ext uri="{9D8B030D-6E8A-4147-A177-3AD203B41FA5}">
                      <a16:colId xmlns:a16="http://schemas.microsoft.com/office/drawing/2014/main" val="1096142480"/>
                    </a:ext>
                  </a:extLst>
                </a:gridCol>
                <a:gridCol w="2732809">
                  <a:extLst>
                    <a:ext uri="{9D8B030D-6E8A-4147-A177-3AD203B41FA5}">
                      <a16:colId xmlns:a16="http://schemas.microsoft.com/office/drawing/2014/main" val="2850995477"/>
                    </a:ext>
                  </a:extLst>
                </a:gridCol>
              </a:tblGrid>
              <a:tr h="258905">
                <a:tc>
                  <a:txBody>
                    <a:bodyPr/>
                    <a:lstStyle/>
                    <a:p>
                      <a:pPr algn="ctr"/>
                      <a:r>
                        <a:rPr lang="ar-JO" sz="1400" b="1"/>
                        <a:t>نوع المصدر</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b="1"/>
                        <a:t>درجة الحساسية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b="1"/>
                        <a:t>وصف موجز</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b="1"/>
                        <a:t>آلية التعامل الفورية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3910195214"/>
                  </a:ext>
                </a:extLst>
              </a:tr>
              <a:tr h="820120">
                <a:tc>
                  <a:txBody>
                    <a:bodyPr/>
                    <a:lstStyle/>
                    <a:p>
                      <a:pPr algn="ctr"/>
                      <a:r>
                        <a:rPr lang="ar-JO" sz="1400" b="1"/>
                        <a:t>مصدر داخلي مطلع على معلومات سرية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عالية (5/5)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موظف أو مطلع يملك وثائق سرية أو بيانات يمكن أن تسبب ضررًا مؤسسيًا أو قانونيًا إذا انكشفت</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تواصل مشفر؛ عدم تخزين بيانات تعريف غير مشفرة؛ تشفير الوثائق؛ استشارة قانونية؛ حذف السجلات غير الضرورية</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4232777223"/>
                  </a:ext>
                </a:extLst>
              </a:tr>
              <a:tr h="650545">
                <a:tc>
                  <a:txBody>
                    <a:bodyPr/>
                    <a:lstStyle/>
                    <a:p>
                      <a:pPr algn="ctr"/>
                      <a:r>
                        <a:rPr lang="ar-JO" sz="1400" b="1"/>
                        <a:t>مبلغ عن فساد (</a:t>
                      </a:r>
                      <a:r>
                        <a:rPr lang="en-US" sz="1400" b="1"/>
                        <a:t>Whistleblower)</a:t>
                      </a:r>
                      <a:endParaRPr lang="en-US"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عالية (5/5)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شخص يقدم معلومات عن فساد أو انتهاكات قد تتسبب بملاحقة أو انتقام ضده</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حماية هوية القطاع؛ قنوات اتصال مشفرة؛ تقييم مخاطر انتقام؛ تخطيط لنشر مشفّر أو مؤجل</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871592796"/>
                  </a:ext>
                </a:extLst>
              </a:tr>
              <a:tr h="650545">
                <a:tc>
                  <a:txBody>
                    <a:bodyPr/>
                    <a:lstStyle/>
                    <a:p>
                      <a:pPr algn="ctr"/>
                      <a:r>
                        <a:rPr lang="ar-JO" sz="1400" b="1"/>
                        <a:t>مصدر متعاون غير رسمي (محادثات خلفية)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متوسطة-عالية (4/5)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يزوّد معلومات غير موثقة رسمياً لكنه يقدم رؤى مهمة قد تكون حساسة</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تحقق مستقل؛ تسجيل موافقة على مستوى الكشف؛ تشفير محتوى الاتصالات؛ تقييد الوصول</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922601185"/>
                  </a:ext>
                </a:extLst>
              </a:tr>
              <a:tr h="630861">
                <a:tc>
                  <a:txBody>
                    <a:bodyPr/>
                    <a:lstStyle/>
                    <a:p>
                      <a:pPr algn="ctr"/>
                      <a:r>
                        <a:rPr lang="ar-JO" sz="1400" b="1"/>
                        <a:t>شاهد عيان لواقعة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متوسطة (3/5)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حضر حدثاً ويمدّ وصفاً للوقائع غالبًا بدون تبعات قانونية مباشرة</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توثيق، اقتراح نشر بلقب أو مجهول حسب الرغبة، التحقق من التفاصيل عند الإمكان</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1847512556"/>
                  </a:ext>
                </a:extLst>
              </a:tr>
              <a:tr h="630861">
                <a:tc>
                  <a:txBody>
                    <a:bodyPr/>
                    <a:lstStyle/>
                    <a:p>
                      <a:pPr algn="ctr"/>
                      <a:r>
                        <a:rPr lang="ar-JO" sz="1400" b="1"/>
                        <a:t>خبير أو محلل يقدم بيانات تفسيرية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منخفضة-متوسطة (2/5)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يوفر تحليلاً أو تعليقًا عامًّا عادةً لا يعرّض أحدًا للخطر</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توثيق المصدر، اقتباس بدقة، لا حاجة لتشفير ما لم يتضمن معلومات حساسة</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1547269506"/>
                  </a:ext>
                </a:extLst>
              </a:tr>
              <a:tr h="630861">
                <a:tc>
                  <a:txBody>
                    <a:bodyPr/>
                    <a:lstStyle/>
                    <a:p>
                      <a:pPr algn="ctr"/>
                      <a:r>
                        <a:rPr lang="ar-JO" sz="1400" b="1"/>
                        <a:t>معلومات حكومية منشورة رسمياً</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منخفضة (1/5)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بيانات وإحصاءات منشورة في سجلات عامة أو بيانات المؤتمر الصحفي الرسمي</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توثيق المرجع ورابط المصدر، تحقق من النسخة الأحدث قبل النشر</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2161409003"/>
                  </a:ext>
                </a:extLst>
              </a:tr>
              <a:tr h="630861">
                <a:tc>
                  <a:txBody>
                    <a:bodyPr/>
                    <a:lstStyle/>
                    <a:p>
                      <a:pPr algn="ctr"/>
                      <a:r>
                        <a:rPr lang="ar-JO" sz="1400" b="1"/>
                        <a:t>محتوى مستخدم منشور على الشبكات الاجتماعية</a:t>
                      </a:r>
                      <a:endParaRPr lang="ar-JO" sz="140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متغير (1–4/5)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منشورات عامة قد تصبح حساسة إن رُبطت بأشخاص محددين أو محتوى محمي</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a:t>تحقق من السند الأصلي؛ احرص على إزالة بيانات تعريفية قبل إعادة النشر إن لزم</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4212988403"/>
                  </a:ext>
                </a:extLst>
              </a:tr>
              <a:tr h="630861">
                <a:tc>
                  <a:txBody>
                    <a:bodyPr/>
                    <a:lstStyle/>
                    <a:p>
                      <a:pPr algn="ctr"/>
                      <a:r>
                        <a:rPr lang="ar-JO" sz="1400" b="1" dirty="0"/>
                        <a:t>معلومات صحية أو شخصية عن فرد خاص</a:t>
                      </a:r>
                      <a:endParaRPr lang="ar-JO" sz="1400" dirty="0"/>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عالية (5/5)</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بيانات طبية أو جنائية أو تعريفية قد تضر بالفرد عند النشر</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tc>
                  <a:txBody>
                    <a:bodyPr/>
                    <a:lstStyle/>
                    <a:p>
                      <a:pPr algn="ctr"/>
                      <a:r>
                        <a:rPr lang="ar-JO" sz="1400" dirty="0"/>
                        <a:t>تعامل كمصدر حساس؛ موافقة صريحة؛ تشفير؛ استشارة قانونية وأخلاقية</a:t>
                      </a:r>
                    </a:p>
                  </a:txBody>
                  <a:tcPr marL="68737" marR="68737" marT="34368" marB="3436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tcPr>
                </a:tc>
                <a:extLst>
                  <a:ext uri="{0D108BD9-81ED-4DB2-BD59-A6C34878D82A}">
                    <a16:rowId xmlns:a16="http://schemas.microsoft.com/office/drawing/2014/main" val="3680142146"/>
                  </a:ext>
                </a:extLst>
              </a:tr>
            </a:tbl>
          </a:graphicData>
        </a:graphic>
      </p:graphicFrame>
      <p:sp>
        <p:nvSpPr>
          <p:cNvPr id="6" name="Rectangle 2">
            <a:extLst>
              <a:ext uri="{FF2B5EF4-FFF2-40B4-BE49-F238E27FC236}">
                <a16:creationId xmlns:a16="http://schemas.microsoft.com/office/drawing/2014/main" id="{CA217032-325D-6E4F-A961-0386C5487109}"/>
              </a:ext>
            </a:extLst>
          </p:cNvPr>
          <p:cNvSpPr>
            <a:spLocks noGrp="1" noChangeArrowheads="1"/>
          </p:cNvSpPr>
          <p:nvPr>
            <p:ph type="title"/>
          </p:nvPr>
        </p:nvSpPr>
        <p:spPr bwMode="auto">
          <a:xfrm>
            <a:off x="3406802" y="215254"/>
            <a:ext cx="537839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en-JO" sz="2400" b="1" i="0" u="sng" strike="noStrike" cap="none" normalizeH="0" baseline="0" dirty="0">
                <a:ln>
                  <a:noFill/>
                </a:ln>
                <a:solidFill>
                  <a:schemeClr val="accent1">
                    <a:lumMod val="75000"/>
                  </a:schemeClr>
                </a:solidFill>
                <a:effectLst/>
                <a:latin typeface="Arial" panose="020B0604020202020204" pitchFamily="34" charset="0"/>
                <a:cs typeface="Arial" panose="020B0604020202020204" pitchFamily="34" charset="0"/>
              </a:rPr>
              <a:t>جدول أنواع المصادر ودرجة الحساسية وآلية التعامل</a:t>
            </a:r>
            <a:endParaRPr kumimoji="0" lang="en-JO" altLang="en-JO" sz="1800" b="0" i="0" u="none" strike="noStrike" cap="none" normalizeH="0" baseline="0" dirty="0">
              <a:ln>
                <a:noFill/>
              </a:ln>
              <a:solidFill>
                <a:schemeClr val="accent1">
                  <a:lumMod val="75000"/>
                </a:schemeClr>
              </a:solidFill>
              <a:effectLst/>
              <a:latin typeface="Arial" panose="020B0604020202020204" pitchFamily="34" charset="0"/>
            </a:endParaRPr>
          </a:p>
        </p:txBody>
      </p:sp>
    </p:spTree>
    <p:extLst>
      <p:ext uri="{BB962C8B-B14F-4D97-AF65-F5344CB8AC3E}">
        <p14:creationId xmlns:p14="http://schemas.microsoft.com/office/powerpoint/2010/main" val="22724883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000" y="-13800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142862"/>
            <a:ext cx="10515600" cy="691404"/>
          </a:xfrm>
        </p:spPr>
        <p:txBody>
          <a:bodyPr anchor="t">
            <a:noAutofit/>
          </a:bodyPr>
          <a:lstStyle/>
          <a:p>
            <a:pPr marL="0" indent="0" algn="ctr" defTabSz="914400" rtl="1" eaLnBrk="1" latinLnBrk="0" hangingPunct="1">
              <a:lnSpc>
                <a:spcPct val="150000"/>
              </a:lnSpc>
              <a:spcBef>
                <a:spcPts val="1000"/>
              </a:spcBef>
              <a:buNone/>
            </a:pPr>
            <a:r>
              <a:rPr lang="ar-JO" sz="3200" b="1" i="0" u="sng" strike="noStrike" dirty="0">
                <a:solidFill>
                  <a:srgbClr val="C00000"/>
                </a:solidFill>
                <a:effectLst/>
                <a:latin typeface="-webkit-standard"/>
              </a:rPr>
              <a:t>نموذج بريد إلكتروني احتيالي</a:t>
            </a:r>
            <a:endParaRPr lang="ar-SA" sz="3200" b="1" u="sng" dirty="0">
              <a:solidFill>
                <a:srgbClr val="C00000"/>
              </a:solidFill>
            </a:endParaRP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138545" y="1303406"/>
            <a:ext cx="11215255" cy="4873557"/>
          </a:xfrm>
        </p:spPr>
        <p:txBody>
          <a:bodyPr>
            <a:normAutofit/>
          </a:bodyPr>
          <a:lstStyle/>
          <a:p>
            <a:pPr marL="0" indent="0" algn="just" defTabSz="914400" rtl="1" eaLnBrk="1" latinLnBrk="0" hangingPunct="1">
              <a:lnSpc>
                <a:spcPct val="150000"/>
              </a:lnSpc>
              <a:spcBef>
                <a:spcPts val="1000"/>
              </a:spcBef>
              <a:buNone/>
            </a:pPr>
            <a:endParaRPr lang="ar-JO" sz="2400" dirty="0"/>
          </a:p>
          <a:p>
            <a:pPr marL="0" indent="0" algn="just" defTabSz="914400" rtl="1" eaLnBrk="1" latinLnBrk="0" hangingPunct="1">
              <a:lnSpc>
                <a:spcPct val="150000"/>
              </a:lnSpc>
              <a:spcBef>
                <a:spcPts val="1000"/>
              </a:spcBef>
              <a:buNone/>
            </a:pPr>
            <a:endParaRPr lang="en-US" sz="2400" dirty="0"/>
          </a:p>
          <a:p>
            <a:pPr marL="0" indent="0" algn="just" defTabSz="914400" rtl="1" eaLnBrk="1" latinLnBrk="0" hangingPunct="1">
              <a:lnSpc>
                <a:spcPct val="150000"/>
              </a:lnSpc>
              <a:spcBef>
                <a:spcPts val="1000"/>
              </a:spcBef>
              <a:buNone/>
            </a:pPr>
            <a:endParaRPr lang="ar-SA" sz="2400" dirty="0"/>
          </a:p>
        </p:txBody>
      </p:sp>
      <p:sp>
        <p:nvSpPr>
          <p:cNvPr id="8" name="TextBox 7">
            <a:extLst>
              <a:ext uri="{FF2B5EF4-FFF2-40B4-BE49-F238E27FC236}">
                <a16:creationId xmlns:a16="http://schemas.microsoft.com/office/drawing/2014/main" id="{5C7CF1B1-E7AA-A24E-A46F-BFA54CC9C223}"/>
              </a:ext>
            </a:extLst>
          </p:cNvPr>
          <p:cNvSpPr txBox="1"/>
          <p:nvPr/>
        </p:nvSpPr>
        <p:spPr>
          <a:xfrm>
            <a:off x="374072" y="1303407"/>
            <a:ext cx="11525827" cy="5018682"/>
          </a:xfrm>
          <a:prstGeom prst="rect">
            <a:avLst/>
          </a:prstGeom>
          <a:noFill/>
        </p:spPr>
        <p:txBody>
          <a:bodyPr wrap="square">
            <a:spAutoFit/>
          </a:bodyPr>
          <a:lstStyle/>
          <a:p>
            <a:pPr algn="l"/>
            <a:r>
              <a:rPr lang="en-US" b="1" i="0" u="none" strike="noStrike" dirty="0">
                <a:solidFill>
                  <a:srgbClr val="C00000"/>
                </a:solidFill>
                <a:effectLst/>
              </a:rPr>
              <a:t>From: </a:t>
            </a:r>
            <a:r>
              <a:rPr lang="en-US" b="1" i="0" u="none" strike="noStrike" dirty="0" err="1">
                <a:solidFill>
                  <a:srgbClr val="C00000"/>
                </a:solidFill>
                <a:effectLst/>
              </a:rPr>
              <a:t>updates@newsroom-secure.com</a:t>
            </a:r>
            <a:r>
              <a:rPr lang="en-US" b="1" i="0" u="none" strike="noStrike" dirty="0">
                <a:solidFill>
                  <a:srgbClr val="C00000"/>
                </a:solidFill>
                <a:effectLst/>
              </a:rPr>
              <a:t> </a:t>
            </a:r>
            <a:endParaRPr lang="ar-SA" b="1" i="0" u="none" strike="noStrike" dirty="0">
              <a:solidFill>
                <a:srgbClr val="C00000"/>
              </a:solidFill>
              <a:effectLst/>
            </a:endParaRPr>
          </a:p>
          <a:p>
            <a:pPr algn="l"/>
            <a:r>
              <a:rPr lang="en-US" b="0" i="0" u="none" strike="noStrike" dirty="0">
                <a:solidFill>
                  <a:srgbClr val="000000"/>
                </a:solidFill>
                <a:effectLst/>
              </a:rPr>
              <a:t>To: </a:t>
            </a:r>
            <a:r>
              <a:rPr lang="en-US" b="0" i="0" u="none" strike="noStrike" dirty="0" err="1">
                <a:solidFill>
                  <a:srgbClr val="000000"/>
                </a:solidFill>
                <a:effectLst/>
              </a:rPr>
              <a:t>editor@mediaorg.org</a:t>
            </a:r>
            <a:r>
              <a:rPr lang="en-US" b="0" i="0" u="none" strike="noStrike" dirty="0">
                <a:solidFill>
                  <a:srgbClr val="000000"/>
                </a:solidFill>
                <a:effectLst/>
              </a:rPr>
              <a:t> </a:t>
            </a:r>
            <a:endParaRPr lang="ar-SA" b="0" i="0" u="none" strike="noStrike" dirty="0">
              <a:solidFill>
                <a:srgbClr val="000000"/>
              </a:solidFill>
              <a:effectLst/>
            </a:endParaRPr>
          </a:p>
          <a:p>
            <a:pPr algn="l"/>
            <a:r>
              <a:rPr lang="en-US" b="0" i="0" u="none" strike="noStrike" dirty="0">
                <a:solidFill>
                  <a:srgbClr val="000000"/>
                </a:solidFill>
                <a:effectLst/>
              </a:rPr>
              <a:t>Subject: </a:t>
            </a:r>
            <a:r>
              <a:rPr lang="en-US" b="1" i="0" u="none" strike="noStrike" dirty="0">
                <a:solidFill>
                  <a:srgbClr val="C00000"/>
                </a:solidFill>
                <a:effectLst/>
              </a:rPr>
              <a:t>Urgent: </a:t>
            </a:r>
            <a:r>
              <a:rPr lang="en-US" b="0" i="0" u="none" strike="noStrike" dirty="0">
                <a:solidFill>
                  <a:srgbClr val="000000"/>
                </a:solidFill>
                <a:effectLst/>
              </a:rPr>
              <a:t>Verify your account to avoid suspension </a:t>
            </a:r>
            <a:endParaRPr lang="ar-SA" b="0" i="0" u="none" strike="noStrike" dirty="0">
              <a:solidFill>
                <a:srgbClr val="000000"/>
              </a:solidFill>
              <a:effectLst/>
            </a:endParaRPr>
          </a:p>
          <a:p>
            <a:pPr algn="l"/>
            <a:r>
              <a:rPr lang="en-US" b="0" i="0" u="none" strike="noStrike" dirty="0">
                <a:solidFill>
                  <a:srgbClr val="000000"/>
                </a:solidFill>
                <a:effectLst/>
              </a:rPr>
              <a:t>Date: 12 Oct 2025 09:14 GMT</a:t>
            </a:r>
          </a:p>
          <a:p>
            <a:pPr algn="l"/>
            <a:r>
              <a:rPr lang="en-US" b="0" i="0" u="none" strike="noStrike" dirty="0">
                <a:solidFill>
                  <a:srgbClr val="000000"/>
                </a:solidFill>
                <a:effectLst/>
              </a:rPr>
              <a:t>Dear Editor, Our security system detected unusual login attempts on your account. Please verify your credentials immediately to avoid suspension. Click the link below to confirm and update your password:</a:t>
            </a:r>
            <a:endParaRPr lang="ar-SA" b="0" i="0" u="none" strike="noStrike" dirty="0">
              <a:solidFill>
                <a:srgbClr val="000000"/>
              </a:solidFill>
              <a:effectLst/>
            </a:endParaRPr>
          </a:p>
          <a:p>
            <a:pPr algn="l"/>
            <a:r>
              <a:rPr lang="en-US" b="1" i="0" u="none" strike="noStrike" dirty="0">
                <a:solidFill>
                  <a:srgbClr val="000000"/>
                </a:solidFill>
                <a:effectLst/>
                <a:hlinkClick r:id="rId3"/>
              </a:rPr>
              <a:t>http://bit.ly/verify-mediaorg</a:t>
            </a:r>
            <a:r>
              <a:rPr lang="ar-SA" b="1" i="0" u="none" strike="noStrike" dirty="0">
                <a:solidFill>
                  <a:srgbClr val="000000"/>
                </a:solidFill>
                <a:effectLst/>
              </a:rPr>
              <a:t> </a:t>
            </a:r>
            <a:endParaRPr lang="en-US" b="1" i="0" u="none" strike="noStrike" dirty="0">
              <a:solidFill>
                <a:srgbClr val="000000"/>
              </a:solidFill>
              <a:effectLst/>
            </a:endParaRPr>
          </a:p>
          <a:p>
            <a:pPr algn="l"/>
            <a:r>
              <a:rPr lang="en-US" b="1" i="0" u="none" strike="noStrike" dirty="0">
                <a:solidFill>
                  <a:srgbClr val="C00000"/>
                </a:solidFill>
                <a:effectLst/>
              </a:rPr>
              <a:t>If you do not act within 24 hours, access will be restricted. </a:t>
            </a:r>
            <a:endParaRPr lang="ar-SA" b="1" i="0" u="none" strike="noStrike" dirty="0">
              <a:solidFill>
                <a:srgbClr val="C00000"/>
              </a:solidFill>
              <a:effectLst/>
            </a:endParaRPr>
          </a:p>
          <a:p>
            <a:pPr algn="l"/>
            <a:r>
              <a:rPr lang="en-US" b="1" i="0" u="none" strike="noStrike" dirty="0">
                <a:solidFill>
                  <a:srgbClr val="C00000"/>
                </a:solidFill>
                <a:effectLst/>
              </a:rPr>
              <a:t>Regards, Security Team — </a:t>
            </a:r>
            <a:r>
              <a:rPr lang="en-US" b="1" i="0" u="none" strike="noStrike" dirty="0" err="1">
                <a:solidFill>
                  <a:srgbClr val="C00000"/>
                </a:solidFill>
                <a:effectLst/>
              </a:rPr>
              <a:t>MediaOrg</a:t>
            </a:r>
            <a:endParaRPr lang="ar-SA" b="1" i="0" u="none" strike="noStrike" dirty="0">
              <a:solidFill>
                <a:srgbClr val="C00000"/>
              </a:solidFill>
              <a:effectLst/>
            </a:endParaRPr>
          </a:p>
          <a:p>
            <a:pPr algn="r" rtl="1"/>
            <a:endParaRPr lang="ar-SA" dirty="0">
              <a:solidFill>
                <a:srgbClr val="000000"/>
              </a:solidFill>
            </a:endParaRPr>
          </a:p>
          <a:p>
            <a:pPr marL="342900" indent="-342900" algn="r" rtl="1">
              <a:lnSpc>
                <a:spcPct val="150000"/>
              </a:lnSpc>
              <a:buFont typeface="Wingdings" pitchFamily="2" charset="2"/>
              <a:buChar char="ü"/>
            </a:pPr>
            <a:r>
              <a:rPr lang="ar-JO" sz="2400" b="0" i="0" u="none" strike="noStrike" dirty="0">
                <a:solidFill>
                  <a:schemeClr val="accent2">
                    <a:lumMod val="75000"/>
                  </a:schemeClr>
                </a:solidFill>
                <a:effectLst/>
              </a:rPr>
              <a:t>لا تنقر على الرابط؛ مرّر مؤشر الفأرة فوق الرابط لتظهر الوجهة الحقيقية قبل النقر</a:t>
            </a:r>
          </a:p>
          <a:p>
            <a:pPr marL="342900" indent="-342900" algn="r" rtl="1">
              <a:lnSpc>
                <a:spcPct val="150000"/>
              </a:lnSpc>
              <a:buFont typeface="Wingdings" pitchFamily="2" charset="2"/>
              <a:buChar char="ü"/>
            </a:pPr>
            <a:r>
              <a:rPr lang="ar-JO" sz="2400" b="0" i="0" u="none" strike="noStrike" dirty="0">
                <a:solidFill>
                  <a:schemeClr val="accent2">
                    <a:lumMod val="75000"/>
                  </a:schemeClr>
                </a:solidFill>
                <a:effectLst/>
              </a:rPr>
              <a:t>تحقق من عنوان المرسل بدقة ومقارنته بقائمة العناوين الرسمية للمؤسسة</a:t>
            </a:r>
          </a:p>
          <a:p>
            <a:pPr marL="342900" indent="-342900" algn="r" rtl="1">
              <a:lnSpc>
                <a:spcPct val="150000"/>
              </a:lnSpc>
              <a:buFont typeface="Wingdings" pitchFamily="2" charset="2"/>
              <a:buChar char="ü"/>
            </a:pPr>
            <a:r>
              <a:rPr lang="ar-JO" sz="2400" b="0" i="0" u="none" strike="noStrike" dirty="0">
                <a:solidFill>
                  <a:schemeClr val="accent2">
                    <a:lumMod val="75000"/>
                  </a:schemeClr>
                </a:solidFill>
                <a:effectLst/>
              </a:rPr>
              <a:t>ابحث عن مؤشرات الاستعجال والتهديد، الأخطاء اللغوية، وغياب معلومات تواصل رسمية</a:t>
            </a:r>
          </a:p>
          <a:p>
            <a:pPr marL="342900" indent="-342900" algn="r" rtl="1">
              <a:lnSpc>
                <a:spcPct val="150000"/>
              </a:lnSpc>
              <a:buFont typeface="Wingdings" pitchFamily="2" charset="2"/>
              <a:buChar char="ü"/>
            </a:pPr>
            <a:r>
              <a:rPr lang="ar-JO" sz="2400" b="0" i="0" u="none" strike="noStrike" dirty="0">
                <a:solidFill>
                  <a:schemeClr val="accent2">
                    <a:lumMod val="75000"/>
                  </a:schemeClr>
                </a:solidFill>
                <a:effectLst/>
              </a:rPr>
              <a:t>الإجراء الأول: التقاط صورة للشاشة أو حفظ البريد وإرساله فورًا إلى فريق تقنية المعلومات مع عدم الرد</a:t>
            </a:r>
            <a:endParaRPr lang="en-US" sz="2400" b="0" i="0" u="none" strike="noStrike" dirty="0">
              <a:solidFill>
                <a:schemeClr val="accent2">
                  <a:lumMod val="75000"/>
                </a:schemeClr>
              </a:solidFill>
              <a:effectLst/>
            </a:endParaRPr>
          </a:p>
        </p:txBody>
      </p:sp>
      <p:cxnSp>
        <p:nvCxnSpPr>
          <p:cNvPr id="6" name="Straight Connector 5">
            <a:extLst>
              <a:ext uri="{FF2B5EF4-FFF2-40B4-BE49-F238E27FC236}">
                <a16:creationId xmlns:a16="http://schemas.microsoft.com/office/drawing/2014/main" id="{0E64A424-7F16-A948-8DC7-B9918DC221A0}"/>
              </a:ext>
            </a:extLst>
          </p:cNvPr>
          <p:cNvCxnSpPr>
            <a:cxnSpLocks/>
          </p:cNvCxnSpPr>
          <p:nvPr/>
        </p:nvCxnSpPr>
        <p:spPr>
          <a:xfrm flipH="1">
            <a:off x="1016000" y="3898900"/>
            <a:ext cx="10337800" cy="0"/>
          </a:xfrm>
          <a:prstGeom prst="line">
            <a:avLst/>
          </a:prstGeom>
          <a:ln w="38100"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3590451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026" y="-21986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18255"/>
            <a:ext cx="10515600" cy="838219"/>
          </a:xfrm>
        </p:spPr>
        <p:txBody>
          <a:bodyPr>
            <a:normAutofit/>
          </a:bodyPr>
          <a:lstStyle/>
          <a:p>
            <a:pPr marL="0" indent="0" algn="ctr" rtl="1">
              <a:lnSpc>
                <a:spcPct val="150000"/>
              </a:lnSpc>
              <a:buNone/>
            </a:pPr>
            <a:r>
              <a:rPr lang="ar-JO" sz="2800" b="1" i="0" u="sng" strike="noStrike" dirty="0">
                <a:solidFill>
                  <a:srgbClr val="C00000"/>
                </a:solidFill>
                <a:effectLst/>
              </a:rPr>
              <a:t>قائمة مؤشرات البريد الاحتيالي التي يجب الانتباه لها </a:t>
            </a:r>
          </a:p>
        </p:txBody>
      </p:sp>
      <p:sp>
        <p:nvSpPr>
          <p:cNvPr id="10" name="Content Placeholder 9">
            <a:extLst>
              <a:ext uri="{FF2B5EF4-FFF2-40B4-BE49-F238E27FC236}">
                <a16:creationId xmlns:a16="http://schemas.microsoft.com/office/drawing/2014/main" id="{5F93E1B0-DE59-A246-89B9-36EC26439E98}"/>
              </a:ext>
            </a:extLst>
          </p:cNvPr>
          <p:cNvSpPr>
            <a:spLocks noGrp="1"/>
          </p:cNvSpPr>
          <p:nvPr>
            <p:ph sz="half" idx="2"/>
          </p:nvPr>
        </p:nvSpPr>
        <p:spPr>
          <a:xfrm>
            <a:off x="0" y="979796"/>
            <a:ext cx="12192000" cy="5759956"/>
          </a:xfrm>
        </p:spPr>
        <p:txBody>
          <a:bodyPr>
            <a:normAutofit fontScale="70000" lnSpcReduction="20000"/>
          </a:bodyPr>
          <a:lstStyle/>
          <a:p>
            <a:pPr marL="514350" indent="-514350" algn="just" rtl="1">
              <a:lnSpc>
                <a:spcPct val="150000"/>
              </a:lnSpc>
              <a:buFont typeface="+mj-lt"/>
              <a:buAutoNum type="arabicPeriod"/>
            </a:pPr>
            <a:r>
              <a:rPr lang="ar-JO" i="0" strike="noStrike" dirty="0">
                <a:solidFill>
                  <a:schemeClr val="accent1"/>
                </a:solidFill>
                <a:effectLst/>
              </a:rPr>
              <a:t>اختلاف عنوان المرسل الظاهر عن عنوان النطاق الرسمي للمؤسسة (مثال: @</a:t>
            </a:r>
            <a:r>
              <a:rPr lang="en-US" i="0" strike="noStrike" dirty="0">
                <a:solidFill>
                  <a:schemeClr val="accent1"/>
                </a:solidFill>
                <a:effectLst/>
              </a:rPr>
              <a:t>newsroom-</a:t>
            </a:r>
            <a:r>
              <a:rPr lang="en-US" i="0" strike="noStrike" dirty="0" err="1">
                <a:solidFill>
                  <a:schemeClr val="accent1"/>
                </a:solidFill>
                <a:effectLst/>
              </a:rPr>
              <a:t>secure.com</a:t>
            </a:r>
            <a:r>
              <a:rPr lang="en-US" i="0" strike="noStrike" dirty="0">
                <a:solidFill>
                  <a:schemeClr val="accent1"/>
                </a:solidFill>
                <a:effectLst/>
              </a:rPr>
              <a:t> </a:t>
            </a:r>
            <a:r>
              <a:rPr lang="ar-JO" i="0" strike="noStrike" dirty="0">
                <a:solidFill>
                  <a:schemeClr val="accent1"/>
                </a:solidFill>
                <a:effectLst/>
              </a:rPr>
              <a:t>بدل @</a:t>
            </a:r>
            <a:r>
              <a:rPr lang="en-US" i="0" strike="noStrike" dirty="0" err="1">
                <a:solidFill>
                  <a:schemeClr val="accent1"/>
                </a:solidFill>
                <a:effectLst/>
              </a:rPr>
              <a:t>mediaorg.org</a:t>
            </a:r>
            <a:r>
              <a:rPr lang="en-US" i="0" strike="noStrike" dirty="0">
                <a:solidFill>
                  <a:schemeClr val="accent1"/>
                </a:solidFill>
                <a:effectLst/>
              </a:rPr>
              <a:t>).</a:t>
            </a:r>
          </a:p>
          <a:p>
            <a:pPr marL="514350" indent="-514350" algn="just" rtl="1">
              <a:lnSpc>
                <a:spcPct val="150000"/>
              </a:lnSpc>
              <a:buFont typeface="+mj-lt"/>
              <a:buAutoNum type="arabicPeriod"/>
            </a:pPr>
            <a:r>
              <a:rPr lang="ar-JO" i="0" strike="noStrike" dirty="0">
                <a:solidFill>
                  <a:schemeClr val="accent1"/>
                </a:solidFill>
                <a:effectLst/>
              </a:rPr>
              <a:t>وجود روابط مختصرة أو روابط لا تطابق النطاق الرسمي؛ مرّر فوق الرابط دون النقر لرؤية الوجهة الحقيقية</a:t>
            </a:r>
          </a:p>
          <a:p>
            <a:pPr marL="514350" indent="-514350" algn="just" rtl="1">
              <a:lnSpc>
                <a:spcPct val="150000"/>
              </a:lnSpc>
              <a:buFont typeface="+mj-lt"/>
              <a:buAutoNum type="arabicPeriod"/>
            </a:pPr>
            <a:r>
              <a:rPr lang="ar-JO" i="0" strike="noStrike" dirty="0">
                <a:solidFill>
                  <a:schemeClr val="accent1"/>
                </a:solidFill>
                <a:effectLst/>
              </a:rPr>
              <a:t>نبرة استعجال غير مبررة تهدد بالإيقاف أو العقوبة الزمنية</a:t>
            </a:r>
          </a:p>
          <a:p>
            <a:pPr marL="514350" indent="-514350" algn="just" rtl="1">
              <a:lnSpc>
                <a:spcPct val="150000"/>
              </a:lnSpc>
              <a:buFont typeface="+mj-lt"/>
              <a:buAutoNum type="arabicPeriod"/>
            </a:pPr>
            <a:r>
              <a:rPr lang="ar-JO" i="0" strike="noStrike" dirty="0">
                <a:solidFill>
                  <a:schemeClr val="accent1"/>
                </a:solidFill>
                <a:effectLst/>
              </a:rPr>
              <a:t>أخطاء لغوية أو صياغية ركيكة في البريد الرسمي</a:t>
            </a:r>
          </a:p>
          <a:p>
            <a:pPr marL="514350" indent="-514350" algn="just" rtl="1">
              <a:lnSpc>
                <a:spcPct val="150000"/>
              </a:lnSpc>
              <a:buFont typeface="+mj-lt"/>
              <a:buAutoNum type="arabicPeriod"/>
            </a:pPr>
            <a:r>
              <a:rPr lang="ar-JO" i="0" strike="noStrike" dirty="0">
                <a:solidFill>
                  <a:schemeClr val="accent1"/>
                </a:solidFill>
                <a:effectLst/>
              </a:rPr>
              <a:t>طلب بيانات سرية عبر رابط أو مرفق (كلمات مرور، رموز تحقق، ملفات الدفع)</a:t>
            </a:r>
          </a:p>
          <a:p>
            <a:pPr marL="514350" indent="-514350" algn="just" rtl="1">
              <a:lnSpc>
                <a:spcPct val="150000"/>
              </a:lnSpc>
              <a:buFont typeface="+mj-lt"/>
              <a:buAutoNum type="arabicPeriod"/>
            </a:pPr>
            <a:r>
              <a:rPr lang="ar-JO" i="0" strike="noStrike" dirty="0">
                <a:solidFill>
                  <a:schemeClr val="accent1"/>
                </a:solidFill>
                <a:effectLst/>
              </a:rPr>
              <a:t>مرفقات بامتدادات قابلة للتنفيذ (.</a:t>
            </a:r>
            <a:r>
              <a:rPr lang="en-US" i="0" strike="noStrike" dirty="0">
                <a:solidFill>
                  <a:schemeClr val="accent1"/>
                </a:solidFill>
                <a:effectLst/>
              </a:rPr>
              <a:t>exe, .</a:t>
            </a:r>
            <a:r>
              <a:rPr lang="en-US" i="0" strike="noStrike" dirty="0" err="1">
                <a:solidFill>
                  <a:schemeClr val="accent1"/>
                </a:solidFill>
                <a:effectLst/>
              </a:rPr>
              <a:t>scr</a:t>
            </a:r>
            <a:r>
              <a:rPr lang="en-US" i="0" strike="noStrike" dirty="0">
                <a:solidFill>
                  <a:schemeClr val="accent1"/>
                </a:solidFill>
                <a:effectLst/>
              </a:rPr>
              <a:t>) </a:t>
            </a:r>
            <a:r>
              <a:rPr lang="ar-JO" i="0" strike="noStrike" dirty="0">
                <a:solidFill>
                  <a:schemeClr val="accent1"/>
                </a:solidFill>
                <a:effectLst/>
              </a:rPr>
              <a:t>أو ملفات مضغوطة غير متوقعة</a:t>
            </a:r>
          </a:p>
          <a:p>
            <a:pPr marL="514350" indent="-514350" algn="just" rtl="1">
              <a:lnSpc>
                <a:spcPct val="150000"/>
              </a:lnSpc>
              <a:buFont typeface="+mj-lt"/>
              <a:buAutoNum type="arabicPeriod"/>
            </a:pPr>
            <a:r>
              <a:rPr lang="ar-JO" i="0" strike="noStrike" dirty="0">
                <a:solidFill>
                  <a:schemeClr val="accent1"/>
                </a:solidFill>
                <a:effectLst/>
              </a:rPr>
              <a:t>غياب توقيع رسمي أو معلومات تواصل يمكن التحقق منها (هاتف داخلي، اسم مسؤول معروف)</a:t>
            </a:r>
          </a:p>
          <a:p>
            <a:pPr marL="514350" indent="-514350" algn="just" rtl="1">
              <a:lnSpc>
                <a:spcPct val="150000"/>
              </a:lnSpc>
              <a:buFont typeface="+mj-lt"/>
              <a:buAutoNum type="arabicPeriod"/>
            </a:pPr>
            <a:r>
              <a:rPr lang="ar-JO" i="0" strike="noStrike" dirty="0">
                <a:solidFill>
                  <a:schemeClr val="accent1"/>
                </a:solidFill>
                <a:effectLst/>
              </a:rPr>
              <a:t>عدم وجود شهادة أمان </a:t>
            </a:r>
            <a:r>
              <a:rPr lang="en-US" i="0" strike="noStrike" dirty="0">
                <a:solidFill>
                  <a:schemeClr val="accent1"/>
                </a:solidFill>
                <a:effectLst/>
              </a:rPr>
              <a:t>HTTPS </a:t>
            </a:r>
            <a:r>
              <a:rPr lang="ar-JO" i="0" strike="noStrike" dirty="0">
                <a:solidFill>
                  <a:schemeClr val="accent1"/>
                </a:solidFill>
                <a:effectLst/>
              </a:rPr>
              <a:t>حقيقية عند فتح الرابط أو شهادة غير صالحة</a:t>
            </a:r>
          </a:p>
          <a:p>
            <a:pPr marL="514350" indent="-514350" algn="just" rtl="1">
              <a:lnSpc>
                <a:spcPct val="150000"/>
              </a:lnSpc>
              <a:buFont typeface="+mj-lt"/>
              <a:buAutoNum type="arabicPeriod"/>
            </a:pPr>
            <a:r>
              <a:rPr lang="ar-JO" i="0" strike="noStrike" dirty="0">
                <a:solidFill>
                  <a:schemeClr val="accent1"/>
                </a:solidFill>
                <a:effectLst/>
              </a:rPr>
              <a:t>إرسال إلى قائمة توزيع واسعة غير مرتبطة بالموضوع (</a:t>
            </a:r>
            <a:r>
              <a:rPr lang="en-US" i="0" strike="noStrike" dirty="0">
                <a:solidFill>
                  <a:schemeClr val="accent1"/>
                </a:solidFill>
                <a:effectLst/>
              </a:rPr>
              <a:t>Cc/Bcc </a:t>
            </a:r>
            <a:r>
              <a:rPr lang="ar-JO" i="0" strike="noStrike" dirty="0">
                <a:solidFill>
                  <a:schemeClr val="accent1"/>
                </a:solidFill>
                <a:effectLst/>
              </a:rPr>
              <a:t>غير ضرورية)</a:t>
            </a:r>
          </a:p>
          <a:p>
            <a:pPr marL="514350" indent="-514350" algn="just" rtl="1">
              <a:lnSpc>
                <a:spcPct val="150000"/>
              </a:lnSpc>
              <a:buFont typeface="+mj-lt"/>
              <a:buAutoNum type="arabicPeriod"/>
            </a:pPr>
            <a:r>
              <a:rPr lang="ar-JO" i="0" strike="noStrike" dirty="0">
                <a:solidFill>
                  <a:schemeClr val="accent1"/>
                </a:solidFill>
                <a:effectLst/>
              </a:rPr>
              <a:t>اختلاف توقيت الإرسال أو توقيع إلكتروني لا يتطابق مع السجلات المؤسسية</a:t>
            </a: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Tree>
    <p:extLst>
      <p:ext uri="{BB962C8B-B14F-4D97-AF65-F5344CB8AC3E}">
        <p14:creationId xmlns:p14="http://schemas.microsoft.com/office/powerpoint/2010/main" val="14662851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مثال : مؤسسات حقوقية عربية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3823855" y="1216602"/>
            <a:ext cx="7840230" cy="5239602"/>
          </a:xfrm>
        </p:spPr>
        <p:txBody>
          <a:bodyPr>
            <a:normAutofit/>
          </a:bodyPr>
          <a:lstStyle/>
          <a:p>
            <a:pPr marL="228600" indent="-228600" algn="l" defTabSz="914400" eaLnBrk="1" latinLnBrk="0" hangingPunct="1">
              <a:lnSpc>
                <a:spcPct val="150000"/>
              </a:lnSpc>
              <a:spcBef>
                <a:spcPts val="1000"/>
              </a:spcBef>
              <a:buFont typeface="Arial" panose="020B0604020202020204" pitchFamily="34" charset="0"/>
              <a:buChar char="•"/>
            </a:pPr>
            <a:r>
              <a:rPr lang="en-US" sz="2400" dirty="0">
                <a:solidFill>
                  <a:schemeClr val="accent1">
                    <a:lumMod val="75000"/>
                  </a:schemeClr>
                </a:solidFill>
                <a:hlinkClick r:id="rId3"/>
              </a:rPr>
              <a:t>https://</a:t>
            </a:r>
            <a:r>
              <a:rPr lang="en-US" sz="2400" dirty="0" err="1">
                <a:solidFill>
                  <a:schemeClr val="accent1">
                    <a:lumMod val="75000"/>
                  </a:schemeClr>
                </a:solidFill>
                <a:hlinkClick r:id="rId3"/>
              </a:rPr>
              <a:t>rc-rl.org</a:t>
            </a:r>
            <a:r>
              <a:rPr lang="en-US" sz="2400" dirty="0">
                <a:solidFill>
                  <a:schemeClr val="accent1">
                    <a:lumMod val="75000"/>
                  </a:schemeClr>
                </a:solidFill>
                <a:hlinkClick r:id="rId3"/>
              </a:rPr>
              <a:t>/</a:t>
            </a:r>
            <a:r>
              <a:rPr lang="ar-JO" sz="2400" dirty="0">
                <a:solidFill>
                  <a:schemeClr val="accent1">
                    <a:lumMod val="75000"/>
                  </a:schemeClr>
                </a:solidFill>
                <a:hlinkClick r:id="rId3"/>
              </a:rPr>
              <a:t>دليل-الأمن-الرقمي-للصحفيين/</a:t>
            </a:r>
            <a:endParaRPr lang="ar-JO" sz="2400" dirty="0">
              <a:solidFill>
                <a:schemeClr val="accent1">
                  <a:lumMod val="75000"/>
                </a:schemeClr>
              </a:solidFill>
            </a:endParaRPr>
          </a:p>
          <a:p>
            <a:pPr marL="0" indent="0" algn="just" defTabSz="914400" rtl="1" eaLnBrk="1" latinLnBrk="0" hangingPunct="1">
              <a:lnSpc>
                <a:spcPct val="150000"/>
              </a:lnSpc>
              <a:spcBef>
                <a:spcPts val="1000"/>
              </a:spcBef>
              <a:buNone/>
            </a:pPr>
            <a:r>
              <a:rPr lang="ar-JO" sz="2400" dirty="0">
                <a:solidFill>
                  <a:schemeClr val="accent1">
                    <a:lumMod val="75000"/>
                  </a:schemeClr>
                </a:solidFill>
              </a:rPr>
              <a:t>المركز الاقليمى للحقوق و الحريات هى مؤسسة قانونية مصرية تأسست فى يناير 2016 على يد مجموعة من نشطاء حقوق الانسان الشباب حيث تضم مجموعة من المحامين و الباحثين.</a:t>
            </a:r>
          </a:p>
          <a:p>
            <a:pPr marL="0" indent="0" algn="just" defTabSz="914400" rtl="1" eaLnBrk="1" latinLnBrk="0" hangingPunct="1">
              <a:lnSpc>
                <a:spcPct val="150000"/>
              </a:lnSpc>
              <a:spcBef>
                <a:spcPts val="1000"/>
              </a:spcBef>
              <a:buNone/>
            </a:pPr>
            <a:r>
              <a:rPr lang="ar-JO" sz="2400" dirty="0">
                <a:solidFill>
                  <a:schemeClr val="accent1">
                    <a:lumMod val="75000"/>
                  </a:schemeClr>
                </a:solidFill>
              </a:rPr>
              <a:t>يسعى المركز للوصول إلى مجتمع منفتح وعادل يتيح حرية البحث عن المعلومات وخلق الأفكار وتلقيها والتعبير عنها وتبادلها مع الآخرين دون خوف أو تدخل ظالم من الدولة وذلك بتمكين أفراد المجتمع ومساعدتهم في الحصول على حقوقهم والتمتع بحرياتهم بتمثيل احتياجاتهم أمام الجهات المسؤولة والتأكيد على ضرورة الالتزام بحقوق الانسان وسيادة القانون.</a:t>
            </a:r>
          </a:p>
        </p:txBody>
      </p:sp>
      <p:pic>
        <p:nvPicPr>
          <p:cNvPr id="5" name="Picture 4">
            <a:extLst>
              <a:ext uri="{FF2B5EF4-FFF2-40B4-BE49-F238E27FC236}">
                <a16:creationId xmlns:a16="http://schemas.microsoft.com/office/drawing/2014/main" id="{29C0B8A3-84AF-5541-8EAC-50B54E0F78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012" y="2204700"/>
            <a:ext cx="3320714" cy="2399383"/>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40179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دراسات عربية في الامن السيبراني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3823855" y="1216602"/>
            <a:ext cx="7840230" cy="5239602"/>
          </a:xfrm>
        </p:spPr>
        <p:txBody>
          <a:bodyPr>
            <a:normAutofit fontScale="85000" lnSpcReduction="20000"/>
          </a:bodyPr>
          <a:lstStyle/>
          <a:p>
            <a:pPr marL="0" indent="0" algn="l" defTabSz="914400" eaLnBrk="1" latinLnBrk="0" hangingPunct="1">
              <a:lnSpc>
                <a:spcPct val="160000"/>
              </a:lnSpc>
              <a:spcBef>
                <a:spcPts val="1000"/>
              </a:spcBef>
              <a:buNone/>
            </a:pPr>
            <a:r>
              <a:rPr lang="en-US" sz="2400" dirty="0">
                <a:solidFill>
                  <a:schemeClr val="accent1">
                    <a:lumMod val="75000"/>
                  </a:schemeClr>
                </a:solidFill>
                <a:hlinkClick r:id="rId3"/>
              </a:rPr>
              <a:t>https://</a:t>
            </a:r>
            <a:r>
              <a:rPr lang="en-US" sz="2400" dirty="0" err="1">
                <a:solidFill>
                  <a:schemeClr val="accent1">
                    <a:lumMod val="75000"/>
                  </a:schemeClr>
                </a:solidFill>
                <a:hlinkClick r:id="rId3"/>
              </a:rPr>
              <a:t>study.sa</a:t>
            </a:r>
            <a:r>
              <a:rPr lang="en-US" sz="2400" dirty="0">
                <a:solidFill>
                  <a:schemeClr val="accent1">
                    <a:lumMod val="75000"/>
                  </a:schemeClr>
                </a:solidFill>
                <a:hlinkClick r:id="rId3"/>
              </a:rPr>
              <a:t>/</a:t>
            </a:r>
            <a:r>
              <a:rPr lang="ar-JO" sz="2400" dirty="0">
                <a:solidFill>
                  <a:schemeClr val="accent1">
                    <a:lumMod val="75000"/>
                  </a:schemeClr>
                </a:solidFill>
                <a:hlinkClick r:id="rId3"/>
              </a:rPr>
              <a:t>المجلات-العربية-للأمن-السيبراني/</a:t>
            </a:r>
            <a:r>
              <a:rPr lang="ar-JO" sz="2400" dirty="0">
                <a:solidFill>
                  <a:schemeClr val="accent1">
                    <a:lumMod val="75000"/>
                  </a:schemeClr>
                </a:solidFill>
              </a:rPr>
              <a:t> </a:t>
            </a:r>
          </a:p>
          <a:p>
            <a:pPr marL="0" indent="0" algn="r" rtl="1">
              <a:lnSpc>
                <a:spcPct val="160000"/>
              </a:lnSpc>
              <a:buNone/>
            </a:pPr>
            <a:r>
              <a:rPr lang="ar-JO" sz="2400" dirty="0">
                <a:effectLst/>
              </a:rPr>
              <a:t>الأمن السيبراني أصبح أحد المجالات الحيوية في العصر الرقمي، ومع ذلك، يبقى الوصول إلى مصادر متخصصة باللغة العربية تحديًا. تسعى العديد من المجلات العربية لسد هذه الفجوة، من خلال تقديم محتوى غني ومفيد. </a:t>
            </a:r>
            <a:r>
              <a:rPr lang="ar-JO" sz="2400" dirty="0"/>
              <a:t>الدكتوره حصة العمري قائمة بإعداد مقال يضم كل المجلات الأكاديمية الموثوقة الت يتوفر معلومات ودراسات موثقة وشاملة للباحثين والمهتمين في هذا المجال تجدونها في الرابط المرفق. </a:t>
            </a:r>
            <a:br>
              <a:rPr lang="ar-JO" sz="2400" dirty="0">
                <a:effectLst/>
              </a:rPr>
            </a:br>
            <a:endParaRPr lang="ar-JO" sz="2400" dirty="0">
              <a:effectLst/>
            </a:endParaRPr>
          </a:p>
          <a:p>
            <a:pPr marL="0" indent="0" algn="just" defTabSz="914400" rtl="1" eaLnBrk="1" latinLnBrk="0" hangingPunct="1">
              <a:lnSpc>
                <a:spcPct val="160000"/>
              </a:lnSpc>
              <a:spcBef>
                <a:spcPts val="1000"/>
              </a:spcBef>
              <a:buNone/>
            </a:pPr>
            <a:r>
              <a:rPr lang="en-US" sz="2400" dirty="0">
                <a:solidFill>
                  <a:schemeClr val="accent1">
                    <a:lumMod val="75000"/>
                  </a:schemeClr>
                </a:solidFill>
                <a:hlinkClick r:id="rId4"/>
              </a:rPr>
              <a:t>https://drasah.com/Description.aspx?id=8503</a:t>
            </a:r>
            <a:r>
              <a:rPr lang="ar-SA" sz="2400" dirty="0">
                <a:solidFill>
                  <a:schemeClr val="accent1">
                    <a:lumMod val="75000"/>
                  </a:schemeClr>
                </a:solidFill>
              </a:rPr>
              <a:t> الدكتور طارق عفيفي أورد في هذا المقال أهم المجلات والمصادر الرقمية العربية التي تعنى بموضوعات الامن </a:t>
            </a:r>
            <a:r>
              <a:rPr lang="ar-SA" sz="2400" dirty="0" err="1">
                <a:solidFill>
                  <a:schemeClr val="accent1">
                    <a:lumMod val="75000"/>
                  </a:schemeClr>
                </a:solidFill>
              </a:rPr>
              <a:t>السيبراني</a:t>
            </a:r>
            <a:r>
              <a:rPr lang="ar-SA" sz="2400" dirty="0">
                <a:solidFill>
                  <a:schemeClr val="accent1">
                    <a:lumMod val="75000"/>
                  </a:schemeClr>
                </a:solidFill>
              </a:rPr>
              <a:t> والعديد من النقاط الأخرى المهمة للباحثين والمهتمين في هذا المجال ستجدونها عبر الرابط المرفق </a:t>
            </a:r>
            <a:endParaRPr lang="ar-JO" sz="2400" dirty="0">
              <a:solidFill>
                <a:schemeClr val="accent1">
                  <a:lumMod val="75000"/>
                </a:schemeClr>
              </a:solidFill>
            </a:endParaRP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chemeClr val="accent1">
                    <a:lumMod val="75000"/>
                  </a:schemeClr>
                </a:solidFill>
              </a:rPr>
              <a:t> </a:t>
            </a:r>
            <a:endParaRPr lang="en-JO" sz="2400" dirty="0">
              <a:solidFill>
                <a:schemeClr val="accent1">
                  <a:lumMod val="75000"/>
                </a:schemeClr>
              </a:solidFill>
            </a:endParaRPr>
          </a:p>
        </p:txBody>
      </p:sp>
      <p:pic>
        <p:nvPicPr>
          <p:cNvPr id="6" name="Picture 5">
            <a:extLst>
              <a:ext uri="{FF2B5EF4-FFF2-40B4-BE49-F238E27FC236}">
                <a16:creationId xmlns:a16="http://schemas.microsoft.com/office/drawing/2014/main" id="{6DE0684B-912F-624E-A757-1883F26C0D0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7646" y="1889469"/>
            <a:ext cx="3192379" cy="3545305"/>
          </a:xfrm>
          <a:prstGeom prst="rect">
            <a:avLst/>
          </a:prstGeom>
        </p:spPr>
      </p:pic>
    </p:spTree>
    <p:extLst>
      <p:ext uri="{BB962C8B-B14F-4D97-AF65-F5344CB8AC3E}">
        <p14:creationId xmlns:p14="http://schemas.microsoft.com/office/powerpoint/2010/main" val="91626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388326"/>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dirty="0">
                <a:solidFill>
                  <a:schemeClr val="accent1">
                    <a:lumMod val="75000"/>
                  </a:schemeClr>
                </a:solidFill>
              </a:rPr>
              <a:t>نشاط تطبيقي مقترح-غير إلزامي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4</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15637" y="991100"/>
            <a:ext cx="11291454" cy="5659160"/>
          </a:xfrm>
        </p:spPr>
        <p:txBody>
          <a:bodyPr>
            <a:normAutofit/>
          </a:bodyPr>
          <a:lstStyle/>
          <a:p>
            <a:pPr marL="0" indent="0" algn="ctr" rtl="1">
              <a:buNone/>
            </a:pPr>
            <a:r>
              <a:rPr lang="ar-JO" sz="2400" b="1" dirty="0">
                <a:solidFill>
                  <a:schemeClr val="accent1">
                    <a:lumMod val="75000"/>
                  </a:schemeClr>
                </a:solidFill>
              </a:rPr>
              <a:t>تحليل حالة واقعية لاختراق أو تشويه سمعة رقمية لإعلامي أو مؤسسة إعلامية أو تسويقية.</a:t>
            </a:r>
          </a:p>
          <a:p>
            <a:pPr marL="0" indent="0" algn="r" rtl="1">
              <a:buNone/>
            </a:pPr>
            <a:r>
              <a:rPr lang="ar-JO" sz="2400" b="1" u="sng" dirty="0">
                <a:solidFill>
                  <a:schemeClr val="accent2">
                    <a:lumMod val="75000"/>
                  </a:schemeClr>
                </a:solidFill>
              </a:rPr>
              <a:t>قم بتحديد:</a:t>
            </a:r>
          </a:p>
          <a:p>
            <a:pPr algn="r" rtl="1">
              <a:buFont typeface="Wingdings" pitchFamily="2" charset="2"/>
              <a:buChar char="Ø"/>
            </a:pPr>
            <a:r>
              <a:rPr lang="ar-JO" sz="2400" dirty="0">
                <a:solidFill>
                  <a:schemeClr val="accent1">
                    <a:lumMod val="75000"/>
                  </a:schemeClr>
                </a:solidFill>
              </a:rPr>
              <a:t>نوع الخطر السيبراني الذي حدث.</a:t>
            </a:r>
          </a:p>
          <a:p>
            <a:pPr algn="r" rtl="1">
              <a:buFont typeface="Wingdings" pitchFamily="2" charset="2"/>
              <a:buChar char="Ø"/>
            </a:pPr>
            <a:r>
              <a:rPr lang="ar-JO" sz="2400" dirty="0">
                <a:solidFill>
                  <a:schemeClr val="accent1">
                    <a:lumMod val="75000"/>
                  </a:schemeClr>
                </a:solidFill>
              </a:rPr>
              <a:t>أثره على السمعة أو المصداقية.</a:t>
            </a:r>
          </a:p>
          <a:p>
            <a:pPr algn="r" rtl="1">
              <a:buFont typeface="Wingdings" pitchFamily="2" charset="2"/>
              <a:buChar char="Ø"/>
            </a:pPr>
            <a:r>
              <a:rPr lang="ar-JO" sz="2400" dirty="0">
                <a:solidFill>
                  <a:schemeClr val="accent1">
                    <a:lumMod val="75000"/>
                  </a:schemeClr>
                </a:solidFill>
              </a:rPr>
              <a:t>الإجراءات الوقائية التي كان يجب اتباعها.</a:t>
            </a:r>
          </a:p>
          <a:p>
            <a:pPr algn="r" rtl="1">
              <a:buFont typeface="Wingdings" pitchFamily="2" charset="2"/>
              <a:buChar char="Ø"/>
            </a:pPr>
            <a:r>
              <a:rPr lang="ar-JO" sz="2400" dirty="0">
                <a:solidFill>
                  <a:schemeClr val="accent1">
                    <a:lumMod val="75000"/>
                  </a:schemeClr>
                </a:solidFill>
              </a:rPr>
              <a:t>توصيات لتعزيز الأمن الرقمي في حالات مشابهة.</a:t>
            </a:r>
          </a:p>
          <a:p>
            <a:pPr marL="0" indent="0" algn="r" rtl="1">
              <a:buNone/>
            </a:pPr>
            <a:r>
              <a:rPr lang="ar-JO" sz="2400" u="sng" dirty="0">
                <a:solidFill>
                  <a:schemeClr val="accent1">
                    <a:lumMod val="75000"/>
                  </a:schemeClr>
                </a:solidFill>
              </a:rPr>
              <a:t>يُقدَّم التحليل في عرض شفهي قصير خلال الجلسة النقاشية القادمة.</a:t>
            </a:r>
            <a:endParaRPr lang="en-JO" u="sng" dirty="0"/>
          </a:p>
        </p:txBody>
      </p:sp>
    </p:spTree>
    <p:extLst>
      <p:ext uri="{BB962C8B-B14F-4D97-AF65-F5344CB8AC3E}">
        <p14:creationId xmlns:p14="http://schemas.microsoft.com/office/powerpoint/2010/main" val="139470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615206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Regional Centre for Reporting and Local. (2024). </a:t>
            </a:r>
            <a:r>
              <a:rPr lang="ar-JO" sz="1400" dirty="0">
                <a:solidFill>
                  <a:schemeClr val="accent1">
                    <a:lumMod val="75000"/>
                  </a:schemeClr>
                </a:solidFill>
                <a:latin typeface="Arial" panose="020B0604020202020204" pitchFamily="34" charset="0"/>
                <a:cs typeface="Arial" panose="020B0604020202020204" pitchFamily="34" charset="0"/>
              </a:rPr>
              <a:t>دليل الأمن الرقمي للصحفيين.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https://rc-rl.org/%D8%AF%D9%84%D9%8A%D9%84-%D8%A7%D9%84%D8%A3%D9%85%D9%86-%D8%A7%D9%84%D8%B1%D9%82%D9%85%D9%8A/</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400" dirty="0">
                <a:solidFill>
                  <a:schemeClr val="accent1">
                    <a:lumMod val="75000"/>
                  </a:schemeClr>
                </a:solidFill>
                <a:latin typeface="Arial" panose="020B0604020202020204" pitchFamily="34" charset="0"/>
                <a:cs typeface="Arial" panose="020B0604020202020204" pitchFamily="34" charset="0"/>
              </a:rPr>
              <a:t>العفيفي، طارق. (2024). أفضل 10 ممارسات عربية متخصّصة في الأمن السيبراني للمؤسسات الإعلامية. دراسَة.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https://drasah.com/Description.aspx?id=8503</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Study.sa</a:t>
            </a:r>
            <a:r>
              <a:rPr lang="en-US" sz="1400" dirty="0">
                <a:solidFill>
                  <a:schemeClr val="accent1">
                    <a:lumMod val="75000"/>
                  </a:schemeClr>
                </a:solidFill>
                <a:latin typeface="Arial" panose="020B0604020202020204" pitchFamily="34" charset="0"/>
                <a:cs typeface="Arial" panose="020B0604020202020204" pitchFamily="34" charset="0"/>
              </a:rPr>
              <a:t>. . (2024). </a:t>
            </a:r>
            <a:r>
              <a:rPr lang="ar-JO" sz="1400" dirty="0">
                <a:solidFill>
                  <a:schemeClr val="accent1">
                    <a:lumMod val="75000"/>
                  </a:schemeClr>
                </a:solidFill>
                <a:latin typeface="Arial" panose="020B0604020202020204" pitchFamily="34" charset="0"/>
                <a:cs typeface="Arial" panose="020B0604020202020204" pitchFamily="34" charset="0"/>
              </a:rPr>
              <a:t>المجلّات العربية للأمن السيبراني: دلائل ومصادر للتعليم والتطبيق.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https://study.sa/%D8%A7%D9%84%D9%85%D8%AC%D9%84%D8%A7%D8%AA%D8%A7%D9%84%D8%B9%D8%B1%D8%A8%D9%8A%D8%A9-%D9%84%D9%84%D8%A3%D9%85%D9%86-%D8%A7%D9%84%D8%B3%D9%8A%D8%A8%D8%B1%D8%A7%D9%86%D9%8A/</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CNN Arabic. (2025, June 18). </a:t>
            </a:r>
            <a:r>
              <a:rPr lang="ar-JO" sz="1400" dirty="0">
                <a:solidFill>
                  <a:schemeClr val="accent1">
                    <a:lumMod val="75000"/>
                  </a:schemeClr>
                </a:solidFill>
                <a:latin typeface="Arial" panose="020B0604020202020204" pitchFamily="34" charset="0"/>
                <a:cs typeface="Arial" panose="020B0604020202020204" pitchFamily="34" charset="0"/>
              </a:rPr>
              <a:t>الشرك الأمنيّة تحت وابل من الهجمات السيبرانية المتعددة لعلامات إعلامية.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https://cnnbusinessarabic.com/technology/1120881/</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Alborsa</a:t>
            </a:r>
            <a:r>
              <a:rPr lang="en-US" sz="1400" dirty="0">
                <a:solidFill>
                  <a:schemeClr val="accent1">
                    <a:lumMod val="75000"/>
                  </a:schemeClr>
                </a:solidFill>
                <a:latin typeface="Arial" panose="020B0604020202020204" pitchFamily="34" charset="0"/>
                <a:cs typeface="Arial" panose="020B0604020202020204" pitchFamily="34" charset="0"/>
              </a:rPr>
              <a:t> News. (2024, September 22). 70% </a:t>
            </a:r>
            <a:r>
              <a:rPr lang="ar-JO" sz="1400" dirty="0">
                <a:solidFill>
                  <a:schemeClr val="accent1">
                    <a:lumMod val="75000"/>
                  </a:schemeClr>
                </a:solidFill>
                <a:latin typeface="Arial" panose="020B0604020202020204" pitchFamily="34" charset="0"/>
                <a:cs typeface="Arial" panose="020B0604020202020204" pitchFamily="34" charset="0"/>
              </a:rPr>
              <a:t>من المواقع العربية تعرضت لهجمات سيبرانية خلال سنوات قليلة. </a:t>
            </a:r>
            <a:r>
              <a:rPr lang="en-US" sz="1400" dirty="0">
                <a:solidFill>
                  <a:schemeClr val="accent1">
                    <a:lumMod val="75000"/>
                  </a:schemeClr>
                </a:solidFill>
                <a:latin typeface="Arial" panose="020B0604020202020204" pitchFamily="34" charset="0"/>
                <a:cs typeface="Arial" panose="020B0604020202020204" pitchFamily="34" charset="0"/>
                <a:hlinkClick r:id="rId6"/>
              </a:rPr>
              <a:t>https://www.alborsaanews.com/2024/09/22/1827902</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Roya News. (2023, July 20; updated 2024, August 30). </a:t>
            </a:r>
            <a:r>
              <a:rPr lang="ar-JO" sz="1400" dirty="0">
                <a:solidFill>
                  <a:schemeClr val="accent1">
                    <a:lumMod val="75000"/>
                  </a:schemeClr>
                </a:solidFill>
                <a:latin typeface="Arial" panose="020B0604020202020204" pitchFamily="34" charset="0"/>
                <a:cs typeface="Arial" panose="020B0604020202020204" pitchFamily="34" charset="0"/>
              </a:rPr>
              <a:t>ازمة اختراق المواقع الخاصة في الأردن تهدد التحول الرقمي. </a:t>
            </a:r>
            <a:r>
              <a:rPr lang="en-US" sz="1400" dirty="0">
                <a:solidFill>
                  <a:schemeClr val="accent1">
                    <a:lumMod val="75000"/>
                  </a:schemeClr>
                </a:solidFill>
                <a:latin typeface="Arial" panose="020B0604020202020204" pitchFamily="34" charset="0"/>
                <a:cs typeface="Arial" panose="020B0604020202020204" pitchFamily="34" charset="0"/>
                <a:hlinkClick r:id="rId7"/>
              </a:rPr>
              <a:t>https://royanews.tv/news/304439</a:t>
            </a:r>
            <a:endParaRPr lang="ar-SA"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Freedom of the Press Foundation. (2024). The journalist’s digital security checklist. </a:t>
            </a:r>
            <a:r>
              <a:rPr lang="en-US" sz="1400" dirty="0">
                <a:solidFill>
                  <a:schemeClr val="accent1">
                    <a:lumMod val="75000"/>
                  </a:schemeClr>
                </a:solidFill>
                <a:latin typeface="Arial" panose="020B0604020202020204" pitchFamily="34" charset="0"/>
                <a:cs typeface="Arial" panose="020B0604020202020204" pitchFamily="34" charset="0"/>
                <a:hlinkClick r:id="rId8"/>
              </a:rPr>
              <a:t>https://freedom.press/digisec/blog/journalists-digital-security-checklist/</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Center for News, Technology &amp; Innovation. (2024). Journalists &amp; cyber threats — Issue primer. </a:t>
            </a:r>
            <a:r>
              <a:rPr lang="en-US" sz="1400" dirty="0">
                <a:solidFill>
                  <a:schemeClr val="accent1">
                    <a:lumMod val="75000"/>
                  </a:schemeClr>
                </a:solidFill>
                <a:latin typeface="Arial" panose="020B0604020202020204" pitchFamily="34" charset="0"/>
                <a:cs typeface="Arial" panose="020B0604020202020204" pitchFamily="34" charset="0"/>
                <a:hlinkClick r:id="rId9"/>
              </a:rPr>
              <a:t>https://cnti.org/article/journalists-cyber-threats/</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OWASP Foundation. (2023). OWASP Top Ten Web Application Security Risks. </a:t>
            </a:r>
            <a:r>
              <a:rPr lang="en-US" sz="1400" dirty="0">
                <a:solidFill>
                  <a:schemeClr val="accent1">
                    <a:lumMod val="75000"/>
                  </a:schemeClr>
                </a:solidFill>
                <a:latin typeface="Arial" panose="020B0604020202020204" pitchFamily="34" charset="0"/>
                <a:cs typeface="Arial" panose="020B0604020202020204" pitchFamily="34" charset="0"/>
                <a:hlinkClick r:id="rId10"/>
              </a:rPr>
              <a:t>https://owasp.org/www-project-top-ten/</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Singer, N., &amp; </a:t>
            </a:r>
            <a:r>
              <a:rPr lang="en-US" sz="1400" dirty="0" err="1">
                <a:solidFill>
                  <a:schemeClr val="accent1">
                    <a:lumMod val="75000"/>
                  </a:schemeClr>
                </a:solidFill>
                <a:latin typeface="Arial" panose="020B0604020202020204" pitchFamily="34" charset="0"/>
                <a:cs typeface="Arial" panose="020B0604020202020204" pitchFamily="34" charset="0"/>
              </a:rPr>
              <a:t>Perlroth</a:t>
            </a:r>
            <a:r>
              <a:rPr lang="en-US" sz="1400" dirty="0">
                <a:solidFill>
                  <a:schemeClr val="accent1">
                    <a:lumMod val="75000"/>
                  </a:schemeClr>
                </a:solidFill>
                <a:latin typeface="Arial" panose="020B0604020202020204" pitchFamily="34" charset="0"/>
                <a:cs typeface="Arial" panose="020B0604020202020204" pitchFamily="34" charset="0"/>
              </a:rPr>
              <a:t>, N. (2016). Blackout: How a Computer Virus Crashed the World’s Power Grid. Crown.</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West, D. M. (2018). Data-Driven Journalism: A Practical Guide. Tow Center for Digital Journalism, Columbia University.</a:t>
            </a: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Marwick, A., &amp; boyd, d. (2014). Networked privacy: How teenagers negotiate context in social media. New Media &amp; Society, 16(7), 1051–1067.</a:t>
            </a:r>
            <a:r>
              <a:rPr lang="ar-SA"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rPr>
              <a:t> </a:t>
            </a:r>
            <a:r>
              <a:rPr lang="en-US" sz="1400" dirty="0">
                <a:solidFill>
                  <a:schemeClr val="accent1">
                    <a:lumMod val="75000"/>
                  </a:schemeClr>
                </a:solidFill>
                <a:latin typeface="Arial" panose="020B0604020202020204" pitchFamily="34" charset="0"/>
                <a:cs typeface="Arial" panose="020B0604020202020204" pitchFamily="34" charset="0"/>
                <a:hlinkClick r:id="rId11"/>
              </a:rPr>
              <a:t>https://doi.org/10.1177/1461444814543995</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Rosen, J., &amp; Gellman, R. (2014). Tools for source protection and secure communications. Journal of Digital Security Practice, 5(2), 45–62.</a:t>
            </a:r>
            <a:r>
              <a:rPr lang="ar-SA" sz="14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a:solidFill>
                  <a:schemeClr val="accent1">
                    <a:lumMod val="75000"/>
                  </a:schemeClr>
                </a:solidFill>
              </a:rPr>
              <a:t>4</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8F1BC2-F4D7-4E99-AFD9-6B7CE9725C0C}"/>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41482</TotalTime>
  <Words>3693</Words>
  <Application>Microsoft Macintosh PowerPoint</Application>
  <PresentationFormat>Widescreen</PresentationFormat>
  <Paragraphs>314</Paragraphs>
  <Slides>42</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-webkit-standard</vt:lpstr>
      <vt:lpstr>Alexandria</vt:lpstr>
      <vt:lpstr>Almarai</vt:lpstr>
      <vt:lpstr>Almarai-bold</vt:lpstr>
      <vt:lpstr>Arial</vt:lpstr>
      <vt:lpstr>Calibri</vt:lpstr>
      <vt:lpstr>Calibri Light</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امثلة على استخدام أسلوب الهندسة الاجتماعية والروابط الوهمية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إطار حماية البيانات — ثلاثية السرية والسلامة والتوافر</vt:lpstr>
      <vt:lpstr>تطبيقات السلامة المهنية في الإعلام</vt:lpstr>
      <vt:lpstr>إدارة الأزمات الرقمية — خطوات أولية</vt:lpstr>
      <vt:lpstr>البصمة الرقمية والهوية الرقمية وبناء السمعة على المنصات </vt:lpstr>
      <vt:lpstr>السمعة الرقمية</vt:lpstr>
      <vt:lpstr>الهوية الرقمية</vt:lpstr>
      <vt:lpstr>PowerPoint Presentation</vt:lpstr>
      <vt:lpstr>PowerPoint Presentation</vt:lpstr>
      <vt:lpstr>بناء الهوية الرقمية المؤسسية والشخصية</vt:lpstr>
      <vt:lpstr>تحديات الامن السيبراني المحلية والإقليمية في سياقنا</vt:lpstr>
      <vt:lpstr>مثال: أزمة اختراق الشركات الخاصة في الأردن تهدد التحول الرقمي</vt:lpstr>
      <vt:lpstr>نشاط — تقييم حساسية مصدر</vt:lpstr>
      <vt:lpstr>جدول أنواع المصادر ودرجة الحساسية وآلية التعامل</vt:lpstr>
      <vt:lpstr>نموذج بريد إلكتروني احتيالي</vt:lpstr>
      <vt:lpstr>قائمة مؤشرات البريد الاحتيالي التي يجب الانتباه لها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587</cp:revision>
  <dcterms:created xsi:type="dcterms:W3CDTF">2023-04-29T09:08:00Z</dcterms:created>
  <dcterms:modified xsi:type="dcterms:W3CDTF">2025-10-16T21:30:33Z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