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494" r:id="rId6"/>
    <p:sldId id="555" r:id="rId7"/>
    <p:sldId id="592" r:id="rId8"/>
    <p:sldId id="556" r:id="rId9"/>
    <p:sldId id="557" r:id="rId10"/>
    <p:sldId id="593" r:id="rId11"/>
    <p:sldId id="558" r:id="rId12"/>
    <p:sldId id="559" r:id="rId13"/>
    <p:sldId id="560" r:id="rId14"/>
    <p:sldId id="561" r:id="rId15"/>
    <p:sldId id="562" r:id="rId16"/>
    <p:sldId id="563" r:id="rId17"/>
    <p:sldId id="564" r:id="rId18"/>
    <p:sldId id="565" r:id="rId19"/>
    <p:sldId id="566" r:id="rId20"/>
    <p:sldId id="567" r:id="rId21"/>
    <p:sldId id="595" r:id="rId22"/>
    <p:sldId id="570" r:id="rId23"/>
    <p:sldId id="571" r:id="rId24"/>
    <p:sldId id="572" r:id="rId25"/>
    <p:sldId id="573" r:id="rId26"/>
    <p:sldId id="574" r:id="rId27"/>
    <p:sldId id="578" r:id="rId28"/>
    <p:sldId id="576" r:id="rId29"/>
    <p:sldId id="579" r:id="rId30"/>
    <p:sldId id="580" r:id="rId31"/>
    <p:sldId id="581" r:id="rId32"/>
    <p:sldId id="582" r:id="rId33"/>
    <p:sldId id="583" r:id="rId34"/>
    <p:sldId id="584" r:id="rId35"/>
    <p:sldId id="587" r:id="rId36"/>
    <p:sldId id="588" r:id="rId37"/>
    <p:sldId id="594" r:id="rId38"/>
    <p:sldId id="589" r:id="rId39"/>
    <p:sldId id="598" r:id="rId40"/>
    <p:sldId id="599" r:id="rId41"/>
    <p:sldId id="600" r:id="rId42"/>
    <p:sldId id="601" r:id="rId43"/>
    <p:sldId id="602" r:id="rId44"/>
    <p:sldId id="603" r:id="rId45"/>
    <p:sldId id="604" r:id="rId46"/>
    <p:sldId id="605" r:id="rId47"/>
    <p:sldId id="606" r:id="rId48"/>
    <p:sldId id="607" r:id="rId49"/>
    <p:sldId id="608" r:id="rId50"/>
    <p:sldId id="609" r:id="rId51"/>
    <p:sldId id="610" r:id="rId52"/>
    <p:sldId id="590" r:id="rId53"/>
    <p:sldId id="591" r:id="rId54"/>
    <p:sldId id="596" r:id="rId55"/>
    <p:sldId id="597" r:id="rId56"/>
    <p:sldId id="554"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B93FFA-9AD7-3842-8B78-3455B2E310C8}">
          <p14:sldIdLst>
            <p14:sldId id="480"/>
          </p14:sldIdLst>
        </p14:section>
        <p14:section name="Default Section" id="{2C365367-C9E1-5C42-B0DE-76C8E0420EC8}">
          <p14:sldIdLst>
            <p14:sldId id="494"/>
            <p14:sldId id="555"/>
            <p14:sldId id="592"/>
            <p14:sldId id="556"/>
            <p14:sldId id="557"/>
            <p14:sldId id="593"/>
            <p14:sldId id="558"/>
            <p14:sldId id="559"/>
            <p14:sldId id="560"/>
            <p14:sldId id="561"/>
            <p14:sldId id="562"/>
            <p14:sldId id="563"/>
            <p14:sldId id="564"/>
            <p14:sldId id="565"/>
            <p14:sldId id="566"/>
            <p14:sldId id="567"/>
            <p14:sldId id="595"/>
            <p14:sldId id="570"/>
            <p14:sldId id="571"/>
            <p14:sldId id="572"/>
            <p14:sldId id="573"/>
            <p14:sldId id="574"/>
            <p14:sldId id="578"/>
            <p14:sldId id="576"/>
            <p14:sldId id="579"/>
            <p14:sldId id="580"/>
            <p14:sldId id="581"/>
            <p14:sldId id="582"/>
            <p14:sldId id="583"/>
            <p14:sldId id="584"/>
            <p14:sldId id="587"/>
            <p14:sldId id="588"/>
            <p14:sldId id="594"/>
            <p14:sldId id="589"/>
            <p14:sldId id="598"/>
            <p14:sldId id="599"/>
            <p14:sldId id="600"/>
            <p14:sldId id="601"/>
            <p14:sldId id="602"/>
            <p14:sldId id="603"/>
            <p14:sldId id="604"/>
            <p14:sldId id="605"/>
            <p14:sldId id="606"/>
            <p14:sldId id="607"/>
            <p14:sldId id="608"/>
            <p14:sldId id="609"/>
            <p14:sldId id="610"/>
            <p14:sldId id="590"/>
            <p14:sldId id="591"/>
            <p14:sldId id="596"/>
            <p14:sldId id="597"/>
            <p14:sldId id="554"/>
          </p14:sldIdLst>
        </p14:section>
        <p14:section name="Untitled Section" id="{5633989F-2401-534B-9DA0-66F82743A7D0}">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97ABC7-8D80-B8EB-2D0E-80F9F2B92F86}" v="4" dt="2025-11-20T12:23:38.2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18"/>
    <p:restoredTop sz="93781" autoAdjust="0"/>
  </p:normalViewPr>
  <p:slideViewPr>
    <p:cSldViewPr snapToGrid="0">
      <p:cViewPr varScale="1">
        <p:scale>
          <a:sx n="92" d="100"/>
          <a:sy n="92" d="100"/>
        </p:scale>
        <p:origin x="2008"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AC97ABC7-8D80-B8EB-2D0E-80F9F2B92F86}"/>
    <pc:docChg chg="delSection">
      <pc:chgData name="Husni Samara" userId="S::husnisamara@midocean.edu.km::da87f59a-6d7b-41f5-941f-efd14f894eb3" providerId="AD" clId="Web-{AC97ABC7-8D80-B8EB-2D0E-80F9F2B92F86}" dt="2025-11-20T12:23:38.287" v="3"/>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100106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7</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Cryptocurrency &amp; Monetary Policy</a:t>
            </a:r>
          </a:p>
        </p:txBody>
      </p:sp>
    </p:spTree>
    <p:extLst>
      <p:ext uri="{BB962C8B-B14F-4D97-AF65-F5344CB8AC3E}">
        <p14:creationId xmlns:p14="http://schemas.microsoft.com/office/powerpoint/2010/main" val="3808467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BF9D-20E4-F708-2648-BE07FA261B43}"/>
              </a:ext>
            </a:extLst>
          </p:cNvPr>
          <p:cNvSpPr>
            <a:spLocks noGrp="1"/>
          </p:cNvSpPr>
          <p:nvPr>
            <p:ph type="title"/>
          </p:nvPr>
        </p:nvSpPr>
        <p:spPr/>
        <p:txBody>
          <a:bodyPr/>
          <a:lstStyle/>
          <a:p>
            <a:r>
              <a:rPr lang="en-EG" dirty="0"/>
              <a:t>Table of Contents</a:t>
            </a:r>
          </a:p>
        </p:txBody>
      </p:sp>
      <p:sp>
        <p:nvSpPr>
          <p:cNvPr id="3" name="Content Placeholder 2">
            <a:extLst>
              <a:ext uri="{FF2B5EF4-FFF2-40B4-BE49-F238E27FC236}">
                <a16:creationId xmlns:a16="http://schemas.microsoft.com/office/drawing/2014/main" id="{1229052F-EF7E-D008-BDBD-982C379A98A2}"/>
              </a:ext>
            </a:extLst>
          </p:cNvPr>
          <p:cNvSpPr>
            <a:spLocks noGrp="1"/>
          </p:cNvSpPr>
          <p:nvPr>
            <p:ph idx="1"/>
          </p:nvPr>
        </p:nvSpPr>
        <p:spPr/>
        <p:txBody>
          <a:bodyPr>
            <a:normAutofit/>
          </a:bodyPr>
          <a:lstStyle/>
          <a:p>
            <a:r>
              <a:rPr lang="en-US" b="1" dirty="0">
                <a:effectLst/>
                <a:latin typeface="Helvetica" pitchFamily="2" charset="0"/>
              </a:rPr>
              <a:t>INTRODUCTION </a:t>
            </a:r>
            <a:endParaRPr lang="en-US" dirty="0">
              <a:effectLst/>
              <a:latin typeface="Helvetica" pitchFamily="2" charset="0"/>
            </a:endParaRPr>
          </a:p>
          <a:p>
            <a:r>
              <a:rPr lang="en-US" b="1" dirty="0">
                <a:effectLst/>
                <a:latin typeface="Helvetica" pitchFamily="2" charset="0"/>
              </a:rPr>
              <a:t>CRYPTOCURRENCIES: A ROLE AS MONEY? </a:t>
            </a:r>
            <a:endParaRPr lang="en-US" dirty="0">
              <a:effectLst/>
              <a:latin typeface="Helvetica" pitchFamily="2" charset="0"/>
            </a:endParaRPr>
          </a:p>
          <a:p>
            <a:pPr lvl="1"/>
            <a:r>
              <a:rPr lang="en-US" dirty="0">
                <a:effectLst/>
                <a:latin typeface="Helvetica" pitchFamily="2" charset="0"/>
              </a:rPr>
              <a:t>A taxonomy of money: where do cryptocurrencies fit in?  </a:t>
            </a:r>
          </a:p>
          <a:p>
            <a:pPr lvl="1"/>
            <a:r>
              <a:rPr lang="en-US" dirty="0">
                <a:effectLst/>
                <a:latin typeface="Helvetica" pitchFamily="2" charset="0"/>
              </a:rPr>
              <a:t>The state of cryptocurrencies  </a:t>
            </a:r>
          </a:p>
          <a:p>
            <a:r>
              <a:rPr lang="en-US" b="1" dirty="0">
                <a:effectLst/>
                <a:latin typeface="Helvetica" pitchFamily="2" charset="0"/>
              </a:rPr>
              <a:t>WHAT ARE THE CONDITIONS FOR CURRENCIES TO FULFIL THE FUNCTIONS OF MONEY? </a:t>
            </a:r>
            <a:endParaRPr lang="en-US" dirty="0">
              <a:effectLst/>
              <a:latin typeface="Helvetica" pitchFamily="2" charset="0"/>
            </a:endParaRPr>
          </a:p>
          <a:p>
            <a:r>
              <a:rPr lang="en-US" b="1" dirty="0">
                <a:effectLst/>
                <a:latin typeface="Helvetica" pitchFamily="2" charset="0"/>
              </a:rPr>
              <a:t>EVALUATING THE MONEY ROLE OF CRYPTOCURRENCIES </a:t>
            </a:r>
            <a:endParaRPr lang="en-US" dirty="0">
              <a:effectLst/>
              <a:latin typeface="Helvetica" pitchFamily="2" charset="0"/>
            </a:endParaRPr>
          </a:p>
          <a:p>
            <a:pPr lvl="1"/>
            <a:r>
              <a:rPr lang="en-US" dirty="0">
                <a:effectLst/>
                <a:latin typeface="Helvetica" pitchFamily="2" charset="0"/>
              </a:rPr>
              <a:t>Today: More of an asset than a currency </a:t>
            </a:r>
          </a:p>
          <a:p>
            <a:pPr lvl="1"/>
            <a:r>
              <a:rPr lang="en-US" dirty="0">
                <a:effectLst/>
                <a:latin typeface="Helvetica" pitchFamily="2" charset="0"/>
              </a:rPr>
              <a:t>A money role in the future? </a:t>
            </a:r>
          </a:p>
          <a:p>
            <a:r>
              <a:rPr lang="en-US" b="1" dirty="0">
                <a:effectLst/>
                <a:latin typeface="Helvetica" pitchFamily="2" charset="0"/>
              </a:rPr>
              <a:t>CRYPTOCURRENCIES AND MONETARY POLICY </a:t>
            </a:r>
            <a:endParaRPr lang="en-US" dirty="0">
              <a:effectLst/>
              <a:latin typeface="Helvetica" pitchFamily="2" charset="0"/>
            </a:endParaRPr>
          </a:p>
          <a:p>
            <a:pPr lvl="1"/>
            <a:r>
              <a:rPr lang="en-US" dirty="0">
                <a:effectLst/>
                <a:latin typeface="Helvetica" pitchFamily="2" charset="0"/>
              </a:rPr>
              <a:t>Crypto- and official currencies: a ‘peaceful’ coexistence? </a:t>
            </a:r>
          </a:p>
          <a:p>
            <a:pPr lvl="1"/>
            <a:r>
              <a:rPr lang="en-US" dirty="0">
                <a:effectLst/>
                <a:latin typeface="Helvetica" pitchFamily="2" charset="0"/>
              </a:rPr>
              <a:t>Financial stability implications of a potential cryptocurrency takeover</a:t>
            </a:r>
          </a:p>
          <a:p>
            <a:pPr lvl="1"/>
            <a:r>
              <a:rPr lang="en-US" dirty="0">
                <a:effectLst/>
                <a:latin typeface="Helvetica" pitchFamily="2" charset="0"/>
              </a:rPr>
              <a:t>Money and power: ensuring a system of checks and balances</a:t>
            </a:r>
          </a:p>
          <a:p>
            <a:r>
              <a:rPr lang="en-US" b="1" dirty="0">
                <a:effectLst/>
                <a:latin typeface="Helvetica" pitchFamily="2" charset="0"/>
              </a:rPr>
              <a:t>CONCLUSIONS </a:t>
            </a:r>
            <a:endParaRPr lang="en-US" dirty="0">
              <a:effectLst/>
              <a:latin typeface="Helvetica" pitchFamily="2" charset="0"/>
            </a:endParaRPr>
          </a:p>
          <a:p>
            <a:endParaRPr lang="en-EG" dirty="0"/>
          </a:p>
        </p:txBody>
      </p:sp>
    </p:spTree>
    <p:extLst>
      <p:ext uri="{BB962C8B-B14F-4D97-AF65-F5344CB8AC3E}">
        <p14:creationId xmlns:p14="http://schemas.microsoft.com/office/powerpoint/2010/main" val="711602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p:txBody>
          <a:bodyPr>
            <a:normAutofit/>
          </a:bodyPr>
          <a:lstStyle/>
          <a:p>
            <a:r>
              <a:rPr lang="en-US" dirty="0">
                <a:effectLst/>
                <a:latin typeface="Helvetica" pitchFamily="2" charset="0"/>
              </a:rPr>
              <a:t>The emergence of cryptocurrencies enabled by the development of intelligent digital technologies, could be a challenge to the monopoly of official central bank-controlled currencies. </a:t>
            </a:r>
          </a:p>
          <a:p>
            <a:r>
              <a:rPr lang="en-US" dirty="0">
                <a:effectLst/>
                <a:latin typeface="Helvetica" pitchFamily="2" charset="0"/>
              </a:rPr>
              <a:t>Cryptocurrencies are increasingly thought of as actual currencies that can be used as mediums of exchange. </a:t>
            </a:r>
          </a:p>
          <a:p>
            <a:r>
              <a:rPr lang="en-US" dirty="0">
                <a:effectLst/>
                <a:latin typeface="Helvetica" pitchFamily="2" charset="0"/>
              </a:rPr>
              <a:t>Understanding the capacity of cryptocurrencies to replace current currencies requires an examination of how well cryptocurrencies fulfil the main attributes of money: namely a measure of value, a store of value and a medium of exchange.</a:t>
            </a:r>
          </a:p>
          <a:p>
            <a:r>
              <a:rPr lang="en-US" dirty="0">
                <a:effectLst/>
                <a:latin typeface="Helvetica" pitchFamily="2" charset="0"/>
              </a:rPr>
              <a:t> We show that the attractiveness of a currency rests on two characteristics: first, its stability – knowing that the value it represents in terms of what it can buy (be it a particular commodity like gold or a basket of goods and services included in the consumer price index) is broadly constant – and second, how widely accepted it is, known as the extensiveness of the network. </a:t>
            </a:r>
          </a:p>
          <a:p>
            <a:r>
              <a:rPr lang="en-US" dirty="0">
                <a:effectLst/>
                <a:latin typeface="Helvetica" pitchFamily="2" charset="0"/>
              </a:rPr>
              <a:t>Our analysis shows that the volume of transactions carried out using cryptocurrencies is still insignificant compared to those carried out using official currencies.</a:t>
            </a:r>
          </a:p>
          <a:p>
            <a:r>
              <a:rPr lang="en-US" dirty="0">
                <a:effectLst/>
                <a:latin typeface="Helvetica" pitchFamily="2" charset="0"/>
              </a:rPr>
              <a:t> This implies that, at least for the moment, cryptocurrencies are not real contenders to replace official currencies. </a:t>
            </a:r>
          </a:p>
          <a:p>
            <a:endParaRPr lang="en-EG" dirty="0"/>
          </a:p>
        </p:txBody>
      </p:sp>
    </p:spTree>
    <p:extLst>
      <p:ext uri="{BB962C8B-B14F-4D97-AF65-F5344CB8AC3E}">
        <p14:creationId xmlns:p14="http://schemas.microsoft.com/office/powerpoint/2010/main" val="3006128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a:xfrm>
            <a:off x="838200" y="1520456"/>
            <a:ext cx="10515600" cy="4656507"/>
          </a:xfrm>
        </p:spPr>
        <p:txBody>
          <a:bodyPr>
            <a:normAutofit/>
          </a:bodyPr>
          <a:lstStyle/>
          <a:p>
            <a:r>
              <a:rPr lang="en-US" sz="1800" dirty="0">
                <a:effectLst/>
                <a:latin typeface="Helvetica" pitchFamily="2" charset="0"/>
              </a:rPr>
              <a:t>However, cryptocurrencies do have interesting characteristics that make them attractive in ways other currencies are not. </a:t>
            </a:r>
          </a:p>
          <a:p>
            <a:r>
              <a:rPr lang="en-US" sz="1800" dirty="0">
                <a:effectLst/>
                <a:latin typeface="Helvetica" pitchFamily="2" charset="0"/>
              </a:rPr>
              <a:t>They are truly global in nature and easily accessible to potential users. </a:t>
            </a:r>
          </a:p>
          <a:p>
            <a:r>
              <a:rPr lang="en-US" sz="1800" dirty="0">
                <a:effectLst/>
                <a:latin typeface="Helvetica" pitchFamily="2" charset="0"/>
              </a:rPr>
              <a:t>The US dollar and possibly the euro are global currencies but might not always be as readily available (for instance, if a government wants to restrict their use in its jurisdiction). </a:t>
            </a:r>
          </a:p>
          <a:p>
            <a:r>
              <a:rPr lang="en-US" sz="1800" dirty="0">
                <a:effectLst/>
                <a:latin typeface="Helvetica" pitchFamily="2" charset="0"/>
              </a:rPr>
              <a:t>Also, the fact that they are not backed by a government protects them from political influence and the threat of manipulation. </a:t>
            </a:r>
          </a:p>
          <a:p>
            <a:r>
              <a:rPr lang="en-US" sz="1800" dirty="0">
                <a:effectLst/>
                <a:latin typeface="Helvetica" pitchFamily="2" charset="0"/>
              </a:rPr>
              <a:t>Our second issue is how cryptocurrencies might alter the nature of monetary policy and its application. </a:t>
            </a:r>
          </a:p>
          <a:p>
            <a:r>
              <a:rPr lang="en-US" sz="1800" dirty="0">
                <a:effectLst/>
                <a:latin typeface="Helvetica" pitchFamily="2" charset="0"/>
              </a:rPr>
              <a:t>The management of traditional money by monetary policy authorities (</a:t>
            </a:r>
            <a:r>
              <a:rPr lang="en-US" sz="1800" dirty="0" err="1">
                <a:effectLst/>
                <a:latin typeface="Helvetica" pitchFamily="2" charset="0"/>
              </a:rPr>
              <a:t>ie</a:t>
            </a:r>
            <a:r>
              <a:rPr lang="en-US" sz="1800" dirty="0">
                <a:effectLst/>
                <a:latin typeface="Helvetica" pitchFamily="2" charset="0"/>
              </a:rPr>
              <a:t> central banks) is partly automatic (or at least rules-based) and partly discretionary. </a:t>
            </a:r>
            <a:endParaRPr lang="en-EG" sz="1800" dirty="0"/>
          </a:p>
        </p:txBody>
      </p:sp>
    </p:spTree>
    <p:extLst>
      <p:ext uri="{BB962C8B-B14F-4D97-AF65-F5344CB8AC3E}">
        <p14:creationId xmlns:p14="http://schemas.microsoft.com/office/powerpoint/2010/main" val="2759036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a:xfrm>
            <a:off x="838200" y="1520456"/>
            <a:ext cx="10515600" cy="4656507"/>
          </a:xfrm>
        </p:spPr>
        <p:txBody>
          <a:bodyPr>
            <a:normAutofit/>
          </a:bodyPr>
          <a:lstStyle/>
          <a:p>
            <a:r>
              <a:rPr lang="en-US" sz="1800" dirty="0">
                <a:effectLst/>
                <a:latin typeface="Helvetica" pitchFamily="2" charset="0"/>
              </a:rPr>
              <a:t>A cryptocurrency’s protocol is operated by a predefined algorithm, making its management fully automatic. It is currently difficult to imagine how algorithms could be fully effective in dealing with complex decisions in an uncertain world. </a:t>
            </a:r>
          </a:p>
          <a:p>
            <a:r>
              <a:rPr lang="en-US" sz="1800" dirty="0">
                <a:effectLst/>
                <a:latin typeface="Helvetica" pitchFamily="2" charset="0"/>
              </a:rPr>
              <a:t>More importantly however, the lack of a real person behind the automatic decision-making implies that such algorithms could not be held to account. </a:t>
            </a:r>
          </a:p>
          <a:p>
            <a:r>
              <a:rPr lang="en-US" sz="1800" dirty="0">
                <a:effectLst/>
                <a:latin typeface="Helvetica" pitchFamily="2" charset="0"/>
              </a:rPr>
              <a:t>This is an important shortcoming because the value of a currency is a crucial component of a society’s ability to prosper and therefore decision making in relation to that currency is a power that should be carefully monitored. </a:t>
            </a:r>
          </a:p>
          <a:p>
            <a:r>
              <a:rPr lang="en-US" sz="1800" dirty="0">
                <a:effectLst/>
                <a:latin typeface="Helvetica" pitchFamily="2" charset="0"/>
              </a:rPr>
              <a:t>Monetary policymakers who are granted that power are part of the package of national policies that are subject to monitoring and review. </a:t>
            </a:r>
          </a:p>
          <a:p>
            <a:r>
              <a:rPr lang="en-US" sz="1800" dirty="0">
                <a:effectLst/>
                <a:latin typeface="Helvetica" pitchFamily="2" charset="0"/>
              </a:rPr>
              <a:t>Monetary policymakers can ultimately be dismissed if deemed necessary. </a:t>
            </a:r>
          </a:p>
          <a:p>
            <a:endParaRPr lang="en-EG" sz="1800" dirty="0"/>
          </a:p>
        </p:txBody>
      </p:sp>
    </p:spTree>
    <p:extLst>
      <p:ext uri="{BB962C8B-B14F-4D97-AF65-F5344CB8AC3E}">
        <p14:creationId xmlns:p14="http://schemas.microsoft.com/office/powerpoint/2010/main" val="3298242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3CD4-5CCE-82CF-A6B8-BFCE8F38D439}"/>
              </a:ext>
            </a:extLst>
          </p:cNvPr>
          <p:cNvSpPr>
            <a:spLocks noGrp="1"/>
          </p:cNvSpPr>
          <p:nvPr>
            <p:ph type="title"/>
          </p:nvPr>
        </p:nvSpPr>
        <p:spPr/>
        <p:txBody>
          <a:bodyPr/>
          <a:lstStyle/>
          <a:p>
            <a:r>
              <a:rPr lang="en-US" b="1" dirty="0">
                <a:effectLst/>
                <a:latin typeface="Helvetica" pitchFamily="2" charset="0"/>
              </a:rPr>
              <a:t>CRYPTOCURRENCIES: A ROLE AS MONEY? </a:t>
            </a:r>
            <a:endParaRPr lang="en-EG" dirty="0"/>
          </a:p>
        </p:txBody>
      </p:sp>
      <p:sp>
        <p:nvSpPr>
          <p:cNvPr id="3" name="Content Placeholder 2">
            <a:extLst>
              <a:ext uri="{FF2B5EF4-FFF2-40B4-BE49-F238E27FC236}">
                <a16:creationId xmlns:a16="http://schemas.microsoft.com/office/drawing/2014/main" id="{1448909E-3611-6B58-A3ED-12366C44551F}"/>
              </a:ext>
            </a:extLst>
          </p:cNvPr>
          <p:cNvSpPr>
            <a:spLocks noGrp="1"/>
          </p:cNvSpPr>
          <p:nvPr>
            <p:ph idx="1"/>
          </p:nvPr>
        </p:nvSpPr>
        <p:spPr/>
        <p:txBody>
          <a:bodyPr/>
          <a:lstStyle/>
          <a:p>
            <a:r>
              <a:rPr lang="en-US" dirty="0">
                <a:effectLst/>
                <a:latin typeface="Helvetica" pitchFamily="2" charset="0"/>
              </a:rPr>
              <a:t>Money is a social convention that, in particular, facilitates trade when there is a lack of a double coincidence of wants, by solving the problem of a lack of trust in exchanges. </a:t>
            </a:r>
          </a:p>
          <a:p>
            <a:r>
              <a:rPr lang="en-US" dirty="0">
                <a:effectLst/>
                <a:latin typeface="Helvetica" pitchFamily="2" charset="0"/>
              </a:rPr>
              <a:t>In practice, money tends to be defined by the three functions it traditionally performs: first, a unit of account, as it serves as a common measure of value for goods and services traded in an economy; second, a medium of exchange, as an item accepted for the payment of goods and services, and for the repayment of debts; third, a store of value, a way to store wealth in order to transfer purchasing power from the present to the future. </a:t>
            </a:r>
          </a:p>
          <a:p>
            <a:r>
              <a:rPr lang="en-US" dirty="0">
                <a:effectLst/>
                <a:latin typeface="Helvetica" pitchFamily="2" charset="0"/>
              </a:rPr>
              <a:t>To perform these tasks, money can take various forms, including non-perishable goods and non-financial and financial assets. </a:t>
            </a:r>
          </a:p>
          <a:p>
            <a:r>
              <a:rPr lang="en-US" dirty="0">
                <a:effectLst/>
                <a:latin typeface="Helvetica" pitchFamily="2" charset="0"/>
              </a:rPr>
              <a:t>Various goods and assets have been used and even co-existed as money, but some have been very successful while others have led to monetary instability and have been replaced. </a:t>
            </a:r>
          </a:p>
          <a:p>
            <a:r>
              <a:rPr lang="en-US" dirty="0">
                <a:effectLst/>
                <a:latin typeface="Helvetica" pitchFamily="2" charset="0"/>
              </a:rPr>
              <a:t>Therefore, money can vary both with respect to its characteristics and its relative success in performing its three main functions. </a:t>
            </a:r>
          </a:p>
          <a:p>
            <a:endParaRPr lang="en-EG" dirty="0"/>
          </a:p>
        </p:txBody>
      </p:sp>
    </p:spTree>
    <p:extLst>
      <p:ext uri="{BB962C8B-B14F-4D97-AF65-F5344CB8AC3E}">
        <p14:creationId xmlns:p14="http://schemas.microsoft.com/office/powerpoint/2010/main" val="3425266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79CCD-5B6C-A296-37F2-1952366373D6}"/>
              </a:ext>
            </a:extLst>
          </p:cNvPr>
          <p:cNvSpPr>
            <a:spLocks noGrp="1"/>
          </p:cNvSpPr>
          <p:nvPr>
            <p:ph type="title"/>
          </p:nvPr>
        </p:nvSpPr>
        <p:spPr>
          <a:xfrm>
            <a:off x="761840" y="1138265"/>
            <a:ext cx="4544762" cy="1401183"/>
          </a:xfrm>
        </p:spPr>
        <p:txBody>
          <a:bodyPr anchor="t">
            <a:normAutofit/>
          </a:bodyPr>
          <a:lstStyle/>
          <a:p>
            <a:r>
              <a:rPr lang="en-US" sz="2400" b="1" dirty="0">
                <a:effectLst/>
                <a:latin typeface="Helvetica" pitchFamily="2" charset="0"/>
              </a:rPr>
              <a:t>A taxonomy of money: where do cryptocurrencies fit in? </a:t>
            </a:r>
            <a:endParaRPr lang="en-EG" sz="2400" dirty="0"/>
          </a:p>
        </p:txBody>
      </p:sp>
      <p:sp>
        <p:nvSpPr>
          <p:cNvPr id="3" name="Content Placeholder 2">
            <a:extLst>
              <a:ext uri="{FF2B5EF4-FFF2-40B4-BE49-F238E27FC236}">
                <a16:creationId xmlns:a16="http://schemas.microsoft.com/office/drawing/2014/main" id="{84D17D8A-D0D7-DD61-1DB5-59D0B5650199}"/>
              </a:ext>
            </a:extLst>
          </p:cNvPr>
          <p:cNvSpPr>
            <a:spLocks noGrp="1"/>
          </p:cNvSpPr>
          <p:nvPr>
            <p:ph idx="1"/>
          </p:nvPr>
        </p:nvSpPr>
        <p:spPr>
          <a:xfrm>
            <a:off x="761840" y="2551176"/>
            <a:ext cx="4544762" cy="3602935"/>
          </a:xfrm>
        </p:spPr>
        <p:txBody>
          <a:bodyPr>
            <a:normAutofit/>
          </a:bodyPr>
          <a:lstStyle/>
          <a:p>
            <a:r>
              <a:rPr lang="en-US" sz="1700" dirty="0">
                <a:effectLst/>
                <a:latin typeface="Helvetica" pitchFamily="2" charset="0"/>
              </a:rPr>
              <a:t>Before we turn to the conditions for the success of a particular form of money, it is useful to classify the various types of money to understand how cryptocurrencies differ from other forms of money. </a:t>
            </a:r>
          </a:p>
          <a:p>
            <a:r>
              <a:rPr lang="en-US" sz="1700" dirty="0">
                <a:effectLst/>
                <a:latin typeface="Helvetica" pitchFamily="2" charset="0"/>
              </a:rPr>
              <a:t>We focus on three main criteria (among others discussed by </a:t>
            </a:r>
            <a:r>
              <a:rPr lang="en-US" sz="1700" dirty="0" err="1">
                <a:effectLst/>
                <a:latin typeface="Helvetica" pitchFamily="2" charset="0"/>
              </a:rPr>
              <a:t>Bech</a:t>
            </a:r>
            <a:r>
              <a:rPr lang="en-US" sz="1700" dirty="0">
                <a:effectLst/>
                <a:latin typeface="Helvetica" pitchFamily="2" charset="0"/>
              </a:rPr>
              <a:t> and Garratt, 2017): a) the issuer: government or private; b) the form it takes: physical or digital; and c) how transactions are settled: </a:t>
            </a:r>
            <a:r>
              <a:rPr lang="en-US" sz="1700" dirty="0" err="1">
                <a:effectLst/>
                <a:latin typeface="Helvetica" pitchFamily="2" charset="0"/>
              </a:rPr>
              <a:t>centralised</a:t>
            </a:r>
            <a:r>
              <a:rPr lang="en-US" sz="1700" dirty="0">
                <a:effectLst/>
                <a:latin typeface="Helvetica" pitchFamily="2" charset="0"/>
              </a:rPr>
              <a:t> or </a:t>
            </a:r>
            <a:r>
              <a:rPr lang="en-US" sz="1700" dirty="0" err="1">
                <a:effectLst/>
                <a:latin typeface="Helvetica" pitchFamily="2" charset="0"/>
              </a:rPr>
              <a:t>decentralised</a:t>
            </a:r>
            <a:r>
              <a:rPr lang="en-US" sz="1700" dirty="0">
                <a:effectLst/>
                <a:latin typeface="Helvetica" pitchFamily="2" charset="0"/>
              </a:rPr>
              <a:t>. </a:t>
            </a:r>
          </a:p>
          <a:p>
            <a:endParaRPr lang="en-EG" sz="1700" dirty="0"/>
          </a:p>
        </p:txBody>
      </p:sp>
      <p:pic>
        <p:nvPicPr>
          <p:cNvPr id="5" name="Picture 4">
            <a:extLst>
              <a:ext uri="{FF2B5EF4-FFF2-40B4-BE49-F238E27FC236}">
                <a16:creationId xmlns:a16="http://schemas.microsoft.com/office/drawing/2014/main" id="{1B691A53-EF40-8292-13BE-702EB1248355}"/>
              </a:ext>
            </a:extLst>
          </p:cNvPr>
          <p:cNvPicPr>
            <a:picLocks noChangeAspect="1"/>
          </p:cNvPicPr>
          <p:nvPr/>
        </p:nvPicPr>
        <p:blipFill rotWithShape="1">
          <a:blip r:embed="rId2">
            <a:extLst>
              <a:ext uri="{28A0092B-C50C-407E-A947-70E740481C1C}">
                <a14:useLocalDpi xmlns:a14="http://schemas.microsoft.com/office/drawing/2010/main" val="0"/>
              </a:ext>
            </a:extLst>
          </a:blip>
          <a:srcRect l="21877" t="32197" r="58816" b="24526"/>
          <a:stretch/>
        </p:blipFill>
        <p:spPr>
          <a:xfrm>
            <a:off x="6096000" y="1439348"/>
            <a:ext cx="5130684" cy="4427620"/>
          </a:xfrm>
          <a:prstGeom prst="rect">
            <a:avLst/>
          </a:prstGeom>
        </p:spPr>
      </p:pic>
    </p:spTree>
    <p:extLst>
      <p:ext uri="{BB962C8B-B14F-4D97-AF65-F5344CB8AC3E}">
        <p14:creationId xmlns:p14="http://schemas.microsoft.com/office/powerpoint/2010/main" val="199189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ABEEA-D37D-E6E3-EA21-17B6A46CB925}"/>
              </a:ext>
            </a:extLst>
          </p:cNvPr>
          <p:cNvSpPr>
            <a:spLocks noGrp="1"/>
          </p:cNvSpPr>
          <p:nvPr>
            <p:ph type="title"/>
          </p:nvPr>
        </p:nvSpPr>
        <p:spPr/>
        <p:txBody>
          <a:bodyPr/>
          <a:lstStyle/>
          <a:p>
            <a:r>
              <a:rPr lang="en-US" sz="2000" b="1" dirty="0">
                <a:effectLst/>
                <a:latin typeface="Helvetica" pitchFamily="2" charset="0"/>
              </a:rPr>
              <a:t>A taxonomy of money: where do cryptocurrencies fit in? </a:t>
            </a:r>
            <a:endParaRPr lang="en-EG" dirty="0"/>
          </a:p>
        </p:txBody>
      </p:sp>
      <p:sp>
        <p:nvSpPr>
          <p:cNvPr id="3" name="Content Placeholder 2">
            <a:extLst>
              <a:ext uri="{FF2B5EF4-FFF2-40B4-BE49-F238E27FC236}">
                <a16:creationId xmlns:a16="http://schemas.microsoft.com/office/drawing/2014/main" id="{3962A24E-A3F7-CC7A-C8E4-FD91E6EB73C4}"/>
              </a:ext>
            </a:extLst>
          </p:cNvPr>
          <p:cNvSpPr>
            <a:spLocks noGrp="1"/>
          </p:cNvSpPr>
          <p:nvPr>
            <p:ph idx="1"/>
          </p:nvPr>
        </p:nvSpPr>
        <p:spPr/>
        <p:txBody>
          <a:bodyPr>
            <a:normAutofit lnSpcReduction="10000"/>
          </a:bodyPr>
          <a:lstStyle/>
          <a:p>
            <a:r>
              <a:rPr lang="en-US" dirty="0">
                <a:effectLst/>
                <a:latin typeface="Helvetica" pitchFamily="2" charset="0"/>
              </a:rPr>
              <a:t>Cryptocurrencies would thus represent a form of money that was not previously available as a particular combination in the money taxonomy. Specifically, cryptocurrencies are: </a:t>
            </a:r>
          </a:p>
          <a:p>
            <a:r>
              <a:rPr lang="en-US" dirty="0">
                <a:effectLst/>
                <a:latin typeface="Helvetica" pitchFamily="2" charset="0"/>
              </a:rPr>
              <a:t>Privately issued. This is not new </a:t>
            </a:r>
            <a:r>
              <a:rPr lang="en-US" i="1" dirty="0">
                <a:effectLst/>
                <a:latin typeface="Helvetica" pitchFamily="2" charset="0"/>
              </a:rPr>
              <a:t>per se</a:t>
            </a:r>
            <a:r>
              <a:rPr lang="en-US" dirty="0">
                <a:effectLst/>
                <a:latin typeface="Helvetica" pitchFamily="2" charset="0"/>
              </a:rPr>
              <a:t>. Privately-issued currencies have been used and have performed well in the past. However, unlike bank deposits for instance, they are not a liability and cannot be redeemed. </a:t>
            </a:r>
          </a:p>
          <a:p>
            <a:r>
              <a:rPr lang="en-US" dirty="0">
                <a:effectLst/>
                <a:latin typeface="Helvetica" pitchFamily="2" charset="0"/>
              </a:rPr>
              <a:t>Digital. This is also not new </a:t>
            </a:r>
            <a:r>
              <a:rPr lang="en-US" i="1" dirty="0">
                <a:effectLst/>
                <a:latin typeface="Helvetica" pitchFamily="2" charset="0"/>
              </a:rPr>
              <a:t>per se</a:t>
            </a:r>
            <a:r>
              <a:rPr lang="en-US" dirty="0">
                <a:effectLst/>
                <a:latin typeface="Helvetica" pitchFamily="2" charset="0"/>
              </a:rPr>
              <a:t>; it is similar to electronic money issued by central and commercial banks. Like this type of money, cryptocurrencies are also fiduciary (they have no intrinsic value). </a:t>
            </a:r>
          </a:p>
          <a:p>
            <a:r>
              <a:rPr lang="en-US" dirty="0">
                <a:effectLst/>
                <a:latin typeface="Helvetica" pitchFamily="2" charset="0"/>
              </a:rPr>
              <a:t>Allowing the settlement of transactions in a </a:t>
            </a:r>
            <a:r>
              <a:rPr lang="en-US" dirty="0" err="1">
                <a:effectLst/>
                <a:latin typeface="Helvetica" pitchFamily="2" charset="0"/>
              </a:rPr>
              <a:t>decentralised</a:t>
            </a:r>
            <a:r>
              <a:rPr lang="en-US" dirty="0">
                <a:effectLst/>
                <a:latin typeface="Helvetica" pitchFamily="2" charset="0"/>
              </a:rPr>
              <a:t> fashion. Exchanges via cryptocurrencies are peer-to-peer. </a:t>
            </a:r>
          </a:p>
          <a:p>
            <a:r>
              <a:rPr lang="en-US" dirty="0" err="1">
                <a:effectLst/>
                <a:latin typeface="Helvetica" pitchFamily="2" charset="0"/>
              </a:rPr>
              <a:t>Decentralised</a:t>
            </a:r>
            <a:r>
              <a:rPr lang="en-US" dirty="0">
                <a:effectLst/>
                <a:latin typeface="Helvetica" pitchFamily="2" charset="0"/>
              </a:rPr>
              <a:t> ledger technology (DLT) – for example, the blockchain – is used to avoid the so-called ‘double spending problem’ that arises with digital currencies because of their easy replicability and which is traditionally solved through record-keeping by a trusted central agent. </a:t>
            </a:r>
          </a:p>
          <a:p>
            <a:r>
              <a:rPr lang="en-US" dirty="0">
                <a:effectLst/>
                <a:latin typeface="Helvetica" pitchFamily="2" charset="0"/>
              </a:rPr>
              <a:t>This means that with a DLT there is no central authority needed for the settlement of digital transactions between counterparties. </a:t>
            </a:r>
          </a:p>
          <a:p>
            <a:r>
              <a:rPr lang="en-US" dirty="0">
                <a:effectLst/>
                <a:latin typeface="Helvetica" pitchFamily="2" charset="0"/>
              </a:rPr>
              <a:t>In fact, no single entity is responsible for operating cryptocurrencies, though a number of intermediaries are needed to provide technical services (a digital wallet is needed to use the cryptocurrencies, and intermediaries are involved when exchanging them with other currencies, etc.).</a:t>
            </a:r>
          </a:p>
          <a:p>
            <a:r>
              <a:rPr lang="en-US" dirty="0">
                <a:effectLst/>
                <a:latin typeface="Helvetica" pitchFamily="2" charset="0"/>
              </a:rPr>
              <a:t> Essentially, the novelty of cryptocurrencies is the feasibility of peer-to-peer digital transactions (see Figure 1). </a:t>
            </a:r>
          </a:p>
          <a:p>
            <a:endParaRPr lang="en-EG" dirty="0"/>
          </a:p>
        </p:txBody>
      </p:sp>
    </p:spTree>
    <p:extLst>
      <p:ext uri="{BB962C8B-B14F-4D97-AF65-F5344CB8AC3E}">
        <p14:creationId xmlns:p14="http://schemas.microsoft.com/office/powerpoint/2010/main" val="2232409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6B3D2-3E3D-03C9-E6DE-B1C0C437AFEB}"/>
              </a:ext>
            </a:extLst>
          </p:cNvPr>
          <p:cNvSpPr>
            <a:spLocks noGrp="1"/>
          </p:cNvSpPr>
          <p:nvPr>
            <p:ph type="title"/>
          </p:nvPr>
        </p:nvSpPr>
        <p:spPr/>
        <p:txBody>
          <a:bodyPr/>
          <a:lstStyle/>
          <a:p>
            <a:r>
              <a:rPr lang="en-US" sz="2000" b="1" dirty="0">
                <a:effectLst/>
                <a:latin typeface="Helvetica" pitchFamily="2" charset="0"/>
              </a:rPr>
              <a:t>A taxonomy of money: where do cryptocurrencies fit in? </a:t>
            </a:r>
            <a:endParaRPr lang="en-EG" dirty="0"/>
          </a:p>
        </p:txBody>
      </p:sp>
      <p:sp>
        <p:nvSpPr>
          <p:cNvPr id="3" name="Content Placeholder 2">
            <a:extLst>
              <a:ext uri="{FF2B5EF4-FFF2-40B4-BE49-F238E27FC236}">
                <a16:creationId xmlns:a16="http://schemas.microsoft.com/office/drawing/2014/main" id="{4463D784-2C9A-F7C2-E191-6C055A3F2B9D}"/>
              </a:ext>
            </a:extLst>
          </p:cNvPr>
          <p:cNvSpPr>
            <a:spLocks noGrp="1"/>
          </p:cNvSpPr>
          <p:nvPr>
            <p:ph idx="1"/>
          </p:nvPr>
        </p:nvSpPr>
        <p:spPr/>
        <p:txBody>
          <a:bodyPr/>
          <a:lstStyle/>
          <a:p>
            <a:r>
              <a:rPr lang="en-US" sz="1800" b="1" u="sng" dirty="0">
                <a:effectLst/>
                <a:latin typeface="Helvetica" pitchFamily="2" charset="0"/>
              </a:rPr>
              <a:t>What could be the main advantages of cryptocurrencies given these main characteristics? </a:t>
            </a:r>
          </a:p>
          <a:p>
            <a:r>
              <a:rPr lang="en-US" dirty="0">
                <a:effectLst/>
                <a:latin typeface="Helvetica" pitchFamily="2" charset="0"/>
              </a:rPr>
              <a:t>• </a:t>
            </a:r>
            <a:r>
              <a:rPr lang="en-US" dirty="0" err="1">
                <a:effectLst/>
                <a:latin typeface="Helvetica" pitchFamily="2" charset="0"/>
              </a:rPr>
              <a:t>Decentralisation</a:t>
            </a:r>
            <a:r>
              <a:rPr lang="en-US" dirty="0">
                <a:effectLst/>
                <a:latin typeface="Helvetica" pitchFamily="2" charset="0"/>
              </a:rPr>
              <a:t> would ensure (almost) anonymity of transactions, which is good for privacy, although it could also mean that cryptocurrencies can facilitate transactions related to illegal activities or tax evasion. </a:t>
            </a:r>
          </a:p>
          <a:p>
            <a:r>
              <a:rPr lang="en-US" dirty="0">
                <a:effectLst/>
                <a:latin typeface="Helvetica" pitchFamily="2" charset="0"/>
              </a:rPr>
              <a:t>Arguably cryptocurrencies are even more prone to such activities than cash given the enhanced possibility to handle large transactions. </a:t>
            </a:r>
          </a:p>
          <a:p>
            <a:r>
              <a:rPr lang="en-US" dirty="0">
                <a:effectLst/>
                <a:latin typeface="Helvetica" pitchFamily="2" charset="0"/>
              </a:rPr>
              <a:t>The DLT is also in principle less vulnerable to malicious attacks compared to </a:t>
            </a:r>
            <a:r>
              <a:rPr lang="en-US" dirty="0" err="1">
                <a:effectLst/>
                <a:latin typeface="Helvetica" pitchFamily="2" charset="0"/>
              </a:rPr>
              <a:t>centralised</a:t>
            </a:r>
            <a:r>
              <a:rPr lang="en-US" dirty="0">
                <a:effectLst/>
                <a:latin typeface="Helvetica" pitchFamily="2" charset="0"/>
              </a:rPr>
              <a:t> systems and therefore should allow a reliable ledger of past transactions to be maintained; </a:t>
            </a:r>
          </a:p>
          <a:p>
            <a:r>
              <a:rPr lang="en-US" dirty="0">
                <a:effectLst/>
                <a:latin typeface="Helvetica" pitchFamily="2" charset="0"/>
              </a:rPr>
              <a:t>• Private issuance is decided not by a political institution but by an algorithm which is seen by supporters of cryptocurrencies as a way to avoid discretionary decisions that can lead to too much inflation. </a:t>
            </a:r>
          </a:p>
          <a:p>
            <a:r>
              <a:rPr lang="en-US" dirty="0">
                <a:effectLst/>
                <a:latin typeface="Helvetica" pitchFamily="2" charset="0"/>
              </a:rPr>
              <a:t>The automatic issuance of cryptocurrencies would also increase transparency (for anyone able to read the algorithm at least) and the predictability of their ‘monetary policy’. As we will later discuss, this is also a disadvantage because discretionary decision-making allows for flexibility to deal with shocks. </a:t>
            </a:r>
          </a:p>
          <a:p>
            <a:r>
              <a:rPr lang="en-US" dirty="0">
                <a:effectLst/>
                <a:latin typeface="Helvetica" pitchFamily="2" charset="0"/>
              </a:rPr>
              <a:t>• The digital form of cryptocurrencies and the absence of a link to a particular jurisdiction allow for a truly global and easily accessible currency that could facilitate global trade. </a:t>
            </a:r>
          </a:p>
          <a:p>
            <a:endParaRPr lang="en-EG" dirty="0"/>
          </a:p>
        </p:txBody>
      </p:sp>
    </p:spTree>
    <p:extLst>
      <p:ext uri="{BB962C8B-B14F-4D97-AF65-F5344CB8AC3E}">
        <p14:creationId xmlns:p14="http://schemas.microsoft.com/office/powerpoint/2010/main" val="3562502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6192E-CF85-4666-3177-1A8CD87C9BC2}"/>
              </a:ext>
            </a:extLst>
          </p:cNvPr>
          <p:cNvSpPr>
            <a:spLocks noGrp="1"/>
          </p:cNvSpPr>
          <p:nvPr>
            <p:ph type="title"/>
          </p:nvPr>
        </p:nvSpPr>
        <p:spPr/>
        <p:txBody>
          <a:bodyPr/>
          <a:lstStyle/>
          <a:p>
            <a:r>
              <a:rPr lang="en-US" b="1" dirty="0">
                <a:effectLst/>
                <a:latin typeface="Helvetica" pitchFamily="2" charset="0"/>
              </a:rPr>
              <a:t>The state of cryptocurrencies </a:t>
            </a:r>
            <a:endParaRPr lang="en-EG" dirty="0"/>
          </a:p>
        </p:txBody>
      </p:sp>
      <p:sp>
        <p:nvSpPr>
          <p:cNvPr id="3" name="Content Placeholder 2">
            <a:extLst>
              <a:ext uri="{FF2B5EF4-FFF2-40B4-BE49-F238E27FC236}">
                <a16:creationId xmlns:a16="http://schemas.microsoft.com/office/drawing/2014/main" id="{C1E7839F-5378-CAE9-2168-BDBEB8B562B1}"/>
              </a:ext>
            </a:extLst>
          </p:cNvPr>
          <p:cNvSpPr>
            <a:spLocks noGrp="1"/>
          </p:cNvSpPr>
          <p:nvPr>
            <p:ph idx="1"/>
          </p:nvPr>
        </p:nvSpPr>
        <p:spPr/>
        <p:txBody>
          <a:bodyPr/>
          <a:lstStyle/>
          <a:p>
            <a:r>
              <a:rPr lang="en-US" dirty="0">
                <a:effectLst/>
                <a:latin typeface="Helvetica" pitchFamily="2" charset="0"/>
              </a:rPr>
              <a:t>At least 1500 cryptocurrencies exist but a vast majority of cryptocurrency transactions are done in just a few of them. </a:t>
            </a:r>
          </a:p>
          <a:p>
            <a:r>
              <a:rPr lang="en-US" dirty="0">
                <a:effectLst/>
                <a:latin typeface="Helvetica" pitchFamily="2" charset="0"/>
              </a:rPr>
              <a:t>At the end of May 2018 cryptocurrencies represented around $330 billion in terms of market value (Figure 2). </a:t>
            </a:r>
          </a:p>
          <a:p>
            <a:r>
              <a:rPr lang="en-US" dirty="0">
                <a:effectLst/>
                <a:latin typeface="Helvetica" pitchFamily="2" charset="0"/>
              </a:rPr>
              <a:t>The 10 most important represented 80 percent of the total market, while the two most important, bitcoin and </a:t>
            </a:r>
            <a:r>
              <a:rPr lang="en-US" dirty="0" err="1">
                <a:effectLst/>
                <a:latin typeface="Helvetica" pitchFamily="2" charset="0"/>
              </a:rPr>
              <a:t>etherium</a:t>
            </a:r>
            <a:r>
              <a:rPr lang="en-US" dirty="0">
                <a:effectLst/>
                <a:latin typeface="Helvetica" pitchFamily="2" charset="0"/>
              </a:rPr>
              <a:t>, represented around 55 percent of the market value. </a:t>
            </a:r>
          </a:p>
          <a:p>
            <a:r>
              <a:rPr lang="en-US" dirty="0">
                <a:effectLst/>
                <a:latin typeface="Helvetica" pitchFamily="2" charset="0"/>
              </a:rPr>
              <a:t> comparison, bills and coins issued by the Fed represented at the same time $1.6 trillion, while those issued by the European Central Bank represented €1.2 trillion. </a:t>
            </a:r>
          </a:p>
          <a:p>
            <a:endParaRPr lang="en-EG" dirty="0"/>
          </a:p>
        </p:txBody>
      </p:sp>
    </p:spTree>
    <p:extLst>
      <p:ext uri="{BB962C8B-B14F-4D97-AF65-F5344CB8AC3E}">
        <p14:creationId xmlns:p14="http://schemas.microsoft.com/office/powerpoint/2010/main" val="3247288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4A9AB-9CBF-6C79-AB31-9CC90193092D}"/>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64C403C1-C546-E680-C962-728DCAE929E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753" t="22193" r="35599" b="27483"/>
          <a:stretch/>
        </p:blipFill>
        <p:spPr>
          <a:xfrm>
            <a:off x="838200" y="1460809"/>
            <a:ext cx="10515600" cy="4769869"/>
          </a:xfrm>
        </p:spPr>
      </p:pic>
    </p:spTree>
    <p:extLst>
      <p:ext uri="{BB962C8B-B14F-4D97-AF65-F5344CB8AC3E}">
        <p14:creationId xmlns:p14="http://schemas.microsoft.com/office/powerpoint/2010/main" val="3912648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1148E-E6B7-595F-023B-E3DA8B5E8650}"/>
              </a:ext>
            </a:extLst>
          </p:cNvPr>
          <p:cNvSpPr>
            <a:spLocks noGrp="1"/>
          </p:cNvSpPr>
          <p:nvPr>
            <p:ph type="title"/>
          </p:nvPr>
        </p:nvSpPr>
        <p:spPr/>
        <p:txBody>
          <a:bodyPr/>
          <a:lstStyle/>
          <a:p>
            <a:r>
              <a:rPr lang="en-US" b="1" dirty="0">
                <a:effectLst/>
                <a:latin typeface="Helvetica" pitchFamily="2" charset="0"/>
              </a:rPr>
              <a:t>The state of cryptocurrencies </a:t>
            </a:r>
            <a:endParaRPr lang="en-EG" dirty="0"/>
          </a:p>
        </p:txBody>
      </p:sp>
      <p:sp>
        <p:nvSpPr>
          <p:cNvPr id="3" name="Content Placeholder 2">
            <a:extLst>
              <a:ext uri="{FF2B5EF4-FFF2-40B4-BE49-F238E27FC236}">
                <a16:creationId xmlns:a16="http://schemas.microsoft.com/office/drawing/2014/main" id="{E7629C1F-1BA0-8335-6B24-8A25D22232F8}"/>
              </a:ext>
            </a:extLst>
          </p:cNvPr>
          <p:cNvSpPr>
            <a:spLocks noGrp="1"/>
          </p:cNvSpPr>
          <p:nvPr>
            <p:ph idx="1"/>
          </p:nvPr>
        </p:nvSpPr>
        <p:spPr/>
        <p:txBody>
          <a:bodyPr/>
          <a:lstStyle/>
          <a:p>
            <a:r>
              <a:rPr lang="en-US" dirty="0">
                <a:effectLst/>
                <a:latin typeface="Helvetica" pitchFamily="2" charset="0"/>
              </a:rPr>
              <a:t>Table 1 compares the euro and bitcoin in terms of number and value of transactions.</a:t>
            </a:r>
          </a:p>
          <a:p>
            <a:r>
              <a:rPr lang="en-US" dirty="0">
                <a:effectLst/>
                <a:latin typeface="Helvetica" pitchFamily="2" charset="0"/>
              </a:rPr>
              <a:t> It shows that cryptocurrencies are nowhere close to replacing today’s major currencies. </a:t>
            </a:r>
          </a:p>
          <a:p>
            <a:r>
              <a:rPr lang="en-US" dirty="0">
                <a:effectLst/>
                <a:latin typeface="Helvetica" pitchFamily="2" charset="0"/>
              </a:rPr>
              <a:t>In addition, transactions in euro and in bitcoin are not directly comparable: the euro-area number excludes financial institutions and records only transactions resulting from the exchange of goods and services. </a:t>
            </a:r>
          </a:p>
          <a:p>
            <a:r>
              <a:rPr lang="en-US" dirty="0">
                <a:effectLst/>
                <a:latin typeface="Helvetica" pitchFamily="2" charset="0"/>
              </a:rPr>
              <a:t>Transactions in bitcoin include all changes in the blockchain ledger (and therefore also financial transactions such as foreign-exchange transactions between bitcoin and other currencies), which means that this number is biased upwards. </a:t>
            </a:r>
          </a:p>
          <a:p>
            <a:r>
              <a:rPr lang="en-US" dirty="0">
                <a:effectLst/>
                <a:latin typeface="Helvetica" pitchFamily="2" charset="0"/>
              </a:rPr>
              <a:t>The values of these transactions also tend to be overestimated by the strong increase in the bitcoin value in 2017. </a:t>
            </a:r>
          </a:p>
          <a:p>
            <a:endParaRPr lang="en-EG" dirty="0"/>
          </a:p>
        </p:txBody>
      </p:sp>
    </p:spTree>
    <p:extLst>
      <p:ext uri="{BB962C8B-B14F-4D97-AF65-F5344CB8AC3E}">
        <p14:creationId xmlns:p14="http://schemas.microsoft.com/office/powerpoint/2010/main" val="1820801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0BD3A-7213-9064-CBBD-137B345ACF05}"/>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EBAC6B1F-9D77-45E0-B7B1-8066904450B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753" t="46749" r="34389" b="17530"/>
          <a:stretch/>
        </p:blipFill>
        <p:spPr>
          <a:xfrm>
            <a:off x="668544" y="1505415"/>
            <a:ext cx="10854912" cy="4757162"/>
          </a:xfrm>
        </p:spPr>
      </p:pic>
    </p:spTree>
    <p:extLst>
      <p:ext uri="{BB962C8B-B14F-4D97-AF65-F5344CB8AC3E}">
        <p14:creationId xmlns:p14="http://schemas.microsoft.com/office/powerpoint/2010/main" val="1247576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BAFDF-A9A6-8904-3C80-5956262138F1}"/>
              </a:ext>
            </a:extLst>
          </p:cNvPr>
          <p:cNvSpPr>
            <a:spLocks noGrp="1"/>
          </p:cNvSpPr>
          <p:nvPr>
            <p:ph type="title"/>
          </p:nvPr>
        </p:nvSpPr>
        <p:spPr/>
        <p:txBody>
          <a:bodyPr/>
          <a:lstStyle/>
          <a:p>
            <a:r>
              <a:rPr lang="en-US" b="1" dirty="0">
                <a:effectLst/>
                <a:latin typeface="Helvetica" pitchFamily="2" charset="0"/>
              </a:rPr>
              <a:t>WHAT ARE THE CONDITIONS FOR CURRENCIES TO FULFIL THE FUNCTIONS OF MONEY? </a:t>
            </a:r>
            <a:endParaRPr lang="en-EG" dirty="0"/>
          </a:p>
        </p:txBody>
      </p:sp>
      <p:sp>
        <p:nvSpPr>
          <p:cNvPr id="3" name="Content Placeholder 2">
            <a:extLst>
              <a:ext uri="{FF2B5EF4-FFF2-40B4-BE49-F238E27FC236}">
                <a16:creationId xmlns:a16="http://schemas.microsoft.com/office/drawing/2014/main" id="{A6D85F3B-4F6D-73E2-B87D-C8B674A0562A}"/>
              </a:ext>
            </a:extLst>
          </p:cNvPr>
          <p:cNvSpPr>
            <a:spLocks noGrp="1"/>
          </p:cNvSpPr>
          <p:nvPr>
            <p:ph idx="1"/>
          </p:nvPr>
        </p:nvSpPr>
        <p:spPr/>
        <p:txBody>
          <a:bodyPr>
            <a:normAutofit lnSpcReduction="10000"/>
          </a:bodyPr>
          <a:lstStyle/>
          <a:p>
            <a:r>
              <a:rPr lang="en-US" dirty="0">
                <a:effectLst/>
                <a:latin typeface="Helvetica" pitchFamily="2" charset="0"/>
              </a:rPr>
              <a:t>Historically two key features have </a:t>
            </a:r>
            <a:r>
              <a:rPr lang="en-US" dirty="0" err="1">
                <a:effectLst/>
                <a:latin typeface="Helvetica" pitchFamily="2" charset="0"/>
              </a:rPr>
              <a:t>characterised</a:t>
            </a:r>
            <a:r>
              <a:rPr lang="en-US" dirty="0">
                <a:effectLst/>
                <a:latin typeface="Helvetica" pitchFamily="2" charset="0"/>
              </a:rPr>
              <a:t> successful currencies: price stability and a sufficiently large network of users.</a:t>
            </a:r>
          </a:p>
          <a:p>
            <a:r>
              <a:rPr lang="en-US" dirty="0">
                <a:effectLst/>
                <a:latin typeface="Helvetica" pitchFamily="2" charset="0"/>
              </a:rPr>
              <a:t> Among the three functions of money, being a good store of value appears to be a necessary condition for the other two (unit of account and medium of exchange). </a:t>
            </a:r>
          </a:p>
          <a:p>
            <a:r>
              <a:rPr lang="en-US" dirty="0">
                <a:effectLst/>
                <a:latin typeface="Helvetica" pitchFamily="2" charset="0"/>
              </a:rPr>
              <a:t>In other words, unless the value of money is relatively stable over time, it will not be widely used, either as an accounting device or a medium of exchange. Stability in the value of the currency, in turn, requires that supply follows demand in a way that avoids both high inflation (rapid loss of value) and deflation (rapid gain in value).</a:t>
            </a:r>
          </a:p>
          <a:p>
            <a:r>
              <a:rPr lang="en-US" dirty="0">
                <a:effectLst/>
                <a:latin typeface="Helvetica" pitchFamily="2" charset="0"/>
              </a:rPr>
              <a:t> In practice, the former requires that the supply of the currency is somehow constrained, whereas the latter requires a supply that can be sufficiently elastic in order to keep up with demand. </a:t>
            </a:r>
          </a:p>
          <a:p>
            <a:r>
              <a:rPr lang="en-US" dirty="0">
                <a:effectLst/>
                <a:latin typeface="Helvetica" pitchFamily="2" charset="0"/>
              </a:rPr>
              <a:t>But beyond value stability, for a currency to be successful requires a critical mass of users. </a:t>
            </a:r>
          </a:p>
          <a:p>
            <a:r>
              <a:rPr lang="en-US" dirty="0">
                <a:effectLst/>
                <a:latin typeface="Helvetica" pitchFamily="2" charset="0"/>
              </a:rPr>
              <a:t>The two features are complementary and mutually reinforcing. </a:t>
            </a:r>
          </a:p>
          <a:p>
            <a:r>
              <a:rPr lang="en-US" dirty="0">
                <a:effectLst/>
                <a:latin typeface="Helvetica" pitchFamily="2" charset="0"/>
              </a:rPr>
              <a:t>Currencies are widely used if they have a stable value. However, this is not sufficient: the extent of the network of users is also crucial to the success of a stable currency. </a:t>
            </a:r>
          </a:p>
          <a:p>
            <a:r>
              <a:rPr lang="en-US" dirty="0">
                <a:effectLst/>
                <a:latin typeface="Helvetica" pitchFamily="2" charset="0"/>
              </a:rPr>
              <a:t>As a social convention, a currency relies on the expectation that there will be enough users to transact with it. </a:t>
            </a:r>
          </a:p>
          <a:p>
            <a:r>
              <a:rPr lang="en-US" dirty="0">
                <a:effectLst/>
                <a:latin typeface="Helvetica" pitchFamily="2" charset="0"/>
              </a:rPr>
              <a:t>Historically, in order to build up that network of users, currencies have traditionally relied on some form of backing, coercion, or a combination of the two. </a:t>
            </a:r>
          </a:p>
          <a:p>
            <a:endParaRPr lang="en-EG" dirty="0"/>
          </a:p>
        </p:txBody>
      </p:sp>
    </p:spTree>
    <p:extLst>
      <p:ext uri="{BB962C8B-B14F-4D97-AF65-F5344CB8AC3E}">
        <p14:creationId xmlns:p14="http://schemas.microsoft.com/office/powerpoint/2010/main" val="3946024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B7F56-C202-B9C5-5122-9B8119260093}"/>
              </a:ext>
            </a:extLst>
          </p:cNvPr>
          <p:cNvSpPr>
            <a:spLocks noGrp="1"/>
          </p:cNvSpPr>
          <p:nvPr>
            <p:ph type="title"/>
          </p:nvPr>
        </p:nvSpPr>
        <p:spPr/>
        <p:txBody>
          <a:bodyPr/>
          <a:lstStyle/>
          <a:p>
            <a:r>
              <a:rPr lang="en-US" b="1" dirty="0">
                <a:effectLst/>
                <a:latin typeface="Helvetica" pitchFamily="2" charset="0"/>
              </a:rPr>
              <a:t>WHAT ARE THE CONDITIONS FOR CURRENCIES TO FULFIL THE FUNCTIONS OF MONEY? </a:t>
            </a:r>
            <a:endParaRPr lang="en-EG" dirty="0"/>
          </a:p>
        </p:txBody>
      </p:sp>
      <p:sp>
        <p:nvSpPr>
          <p:cNvPr id="3" name="Content Placeholder 2">
            <a:extLst>
              <a:ext uri="{FF2B5EF4-FFF2-40B4-BE49-F238E27FC236}">
                <a16:creationId xmlns:a16="http://schemas.microsoft.com/office/drawing/2014/main" id="{C4A55843-34DA-690B-74B1-166D0FF3F2F7}"/>
              </a:ext>
            </a:extLst>
          </p:cNvPr>
          <p:cNvSpPr>
            <a:spLocks noGrp="1"/>
          </p:cNvSpPr>
          <p:nvPr>
            <p:ph idx="1"/>
          </p:nvPr>
        </p:nvSpPr>
        <p:spPr/>
        <p:txBody>
          <a:bodyPr/>
          <a:lstStyle/>
          <a:p>
            <a:r>
              <a:rPr lang="en-US" dirty="0">
                <a:effectLst/>
                <a:latin typeface="Helvetica" pitchFamily="2" charset="0"/>
              </a:rPr>
              <a:t>A currency’s stability and the extent of its network of users are founded on different forms of trust and are closely intertwined. </a:t>
            </a:r>
          </a:p>
          <a:p>
            <a:r>
              <a:rPr lang="en-US" dirty="0">
                <a:effectLst/>
                <a:latin typeface="Helvetica" pitchFamily="2" charset="0"/>
              </a:rPr>
              <a:t>Ultimately, the success of money can be attributed to the institutional arrangements (or rules) that underpin it and the degree to which they provide stable and predictable purchasing power, a wide network and common knowledge about both.</a:t>
            </a:r>
          </a:p>
          <a:p>
            <a:r>
              <a:rPr lang="en-US" dirty="0">
                <a:effectLst/>
                <a:latin typeface="Helvetica" pitchFamily="2" charset="0"/>
              </a:rPr>
              <a:t> The rules that underpin the management of official currencies are part of the greater system of rules governing any nation. </a:t>
            </a:r>
          </a:p>
          <a:p>
            <a:r>
              <a:rPr lang="en-US" dirty="0">
                <a:effectLst/>
                <a:latin typeface="Helvetica" pitchFamily="2" charset="0"/>
              </a:rPr>
              <a:t>The quality of the currency is inexorably linked to them. </a:t>
            </a:r>
          </a:p>
          <a:p>
            <a:r>
              <a:rPr lang="en-US" dirty="0">
                <a:effectLst/>
                <a:latin typeface="Helvetica" pitchFamily="2" charset="0"/>
              </a:rPr>
              <a:t>Today’s fiat currencies issued by the world’s major central banks (and the bank deposits that can be exchanged against them at par) perform well all three traditional functions of money. </a:t>
            </a:r>
          </a:p>
          <a:p>
            <a:r>
              <a:rPr lang="en-US" dirty="0">
                <a:effectLst/>
                <a:latin typeface="Helvetica" pitchFamily="2" charset="0"/>
              </a:rPr>
              <a:t>In jurisdictions where independent central banks have a price stability mandate and fulfil it, currency is a reliable store of value, the predominant medium of exchange and the unit of account. </a:t>
            </a:r>
          </a:p>
          <a:p>
            <a:endParaRPr lang="en-EG" dirty="0"/>
          </a:p>
        </p:txBody>
      </p:sp>
    </p:spTree>
    <p:extLst>
      <p:ext uri="{BB962C8B-B14F-4D97-AF65-F5344CB8AC3E}">
        <p14:creationId xmlns:p14="http://schemas.microsoft.com/office/powerpoint/2010/main" val="1889755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72123A-5DD5-5BA8-529B-8CDF06965FFB}"/>
              </a:ext>
            </a:extLst>
          </p:cNvPr>
          <p:cNvSpPr>
            <a:spLocks noGrp="1"/>
          </p:cNvSpPr>
          <p:nvPr>
            <p:ph type="title"/>
          </p:nvPr>
        </p:nvSpPr>
        <p:spPr/>
        <p:txBody>
          <a:bodyPr>
            <a:normAutofit/>
          </a:bodyPr>
          <a:lstStyle/>
          <a:p>
            <a:pPr algn="ctr"/>
            <a:r>
              <a:rPr lang="en-US" sz="4800" b="1" dirty="0">
                <a:effectLst/>
                <a:latin typeface="Helvetica" pitchFamily="2" charset="0"/>
              </a:rPr>
              <a:t>EVALUATING THE MONEY ROLE OF CRYPTOCURRENCIES </a:t>
            </a:r>
            <a:endParaRPr lang="en-EG" sz="4800" dirty="0"/>
          </a:p>
        </p:txBody>
      </p:sp>
    </p:spTree>
    <p:extLst>
      <p:ext uri="{BB962C8B-B14F-4D97-AF65-F5344CB8AC3E}">
        <p14:creationId xmlns:p14="http://schemas.microsoft.com/office/powerpoint/2010/main" val="365232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FDEB-0F39-3C10-0D74-A817D6608439}"/>
              </a:ext>
            </a:extLst>
          </p:cNvPr>
          <p:cNvSpPr>
            <a:spLocks noGrp="1"/>
          </p:cNvSpPr>
          <p:nvPr>
            <p:ph type="title"/>
          </p:nvPr>
        </p:nvSpPr>
        <p:spPr/>
        <p:txBody>
          <a:bodyPr/>
          <a:lstStyle/>
          <a:p>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4666AA6E-6B8E-A131-681A-AE7AA63071CB}"/>
              </a:ext>
            </a:extLst>
          </p:cNvPr>
          <p:cNvSpPr>
            <a:spLocks noGrp="1"/>
          </p:cNvSpPr>
          <p:nvPr>
            <p:ph idx="1"/>
          </p:nvPr>
        </p:nvSpPr>
        <p:spPr/>
        <p:txBody>
          <a:bodyPr>
            <a:normAutofit/>
          </a:bodyPr>
          <a:lstStyle/>
          <a:p>
            <a:r>
              <a:rPr lang="en-US" dirty="0">
                <a:effectLst/>
                <a:latin typeface="Helvetica" pitchFamily="2" charset="0"/>
              </a:rPr>
              <a:t>Arguably, the cryptocurrencies available today are not performing the functions of money very well. As a result, they can only be considered as speculative assets, which are expected to yield returns only as a result of capital gains. </a:t>
            </a:r>
          </a:p>
          <a:p>
            <a:r>
              <a:rPr lang="en-US" dirty="0">
                <a:effectLst/>
                <a:latin typeface="Helvetica" pitchFamily="2" charset="0"/>
              </a:rPr>
              <a:t>The first reason for this is the inherent volatility of the values of today’s main cryptocurrencies, which are by-products of their supply protocols. </a:t>
            </a:r>
          </a:p>
          <a:p>
            <a:r>
              <a:rPr lang="en-US" dirty="0">
                <a:effectLst/>
                <a:latin typeface="Helvetica" pitchFamily="2" charset="0"/>
              </a:rPr>
              <a:t>In the case of bitcoin, the quantity supplied is fixed at an upper limit (21 million), which is approached following a predictable, near-predetermined path. Importantly, the supply does not match the quantity demanded. </a:t>
            </a:r>
          </a:p>
          <a:p>
            <a:r>
              <a:rPr lang="en-US" dirty="0">
                <a:effectLst/>
                <a:latin typeface="Helvetica" pitchFamily="2" charset="0"/>
              </a:rPr>
              <a:t>The inelastic nature of the supply embedded in the protocol rules (which for bitcoin looks like a rule derived from the gold standard) results in volatility, which prevents these currencies from functioning as good stores of value. </a:t>
            </a:r>
          </a:p>
          <a:p>
            <a:r>
              <a:rPr lang="en-US" dirty="0">
                <a:effectLst/>
                <a:latin typeface="Helvetica" pitchFamily="2" charset="0"/>
              </a:rPr>
              <a:t>This, in turn, also limits their adoption and keeps the network of users relatively small, thus reducing their role as mediums of exchange and as units of account. </a:t>
            </a:r>
          </a:p>
          <a:p>
            <a:endParaRPr lang="en-EG" dirty="0"/>
          </a:p>
        </p:txBody>
      </p:sp>
    </p:spTree>
    <p:extLst>
      <p:ext uri="{BB962C8B-B14F-4D97-AF65-F5344CB8AC3E}">
        <p14:creationId xmlns:p14="http://schemas.microsoft.com/office/powerpoint/2010/main" val="956624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FDEB-0F39-3C10-0D74-A817D6608439}"/>
              </a:ext>
            </a:extLst>
          </p:cNvPr>
          <p:cNvSpPr>
            <a:spLocks noGrp="1"/>
          </p:cNvSpPr>
          <p:nvPr>
            <p:ph type="title"/>
          </p:nvPr>
        </p:nvSpPr>
        <p:spPr/>
        <p:txBody>
          <a:bodyPr/>
          <a:lstStyle/>
          <a:p>
            <a:r>
              <a:rPr lang="en-US" b="1" dirty="0">
                <a:effectLst/>
                <a:latin typeface="Helvetica" pitchFamily="2" charset="0"/>
              </a:rPr>
              <a:t>EVALUATING THE MONEY ROLE OF CRYPTOCURRENCIES </a:t>
            </a:r>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4666AA6E-6B8E-A131-681A-AE7AA63071CB}"/>
              </a:ext>
            </a:extLst>
          </p:cNvPr>
          <p:cNvSpPr>
            <a:spLocks noGrp="1"/>
          </p:cNvSpPr>
          <p:nvPr>
            <p:ph idx="1"/>
          </p:nvPr>
        </p:nvSpPr>
        <p:spPr/>
        <p:txBody>
          <a:bodyPr>
            <a:normAutofit/>
          </a:bodyPr>
          <a:lstStyle/>
          <a:p>
            <a:r>
              <a:rPr lang="en-US" sz="2000" dirty="0">
                <a:effectLst/>
                <a:latin typeface="Helvetica" pitchFamily="2" charset="0"/>
              </a:rPr>
              <a:t>These two problems reinforce each other because the high volatility of today’s cryptocurrencies is also partly the result of their limited use and the fact that the networks of users consist mainly of speculators. </a:t>
            </a:r>
          </a:p>
          <a:p>
            <a:r>
              <a:rPr lang="en-US" sz="2000" dirty="0">
                <a:effectLst/>
                <a:latin typeface="Helvetica" pitchFamily="2" charset="0"/>
              </a:rPr>
              <a:t>Figure 3 shows that given its volatility, bitcoin cannot perform well the basic function expected from a currency. With inflation (and deflation) rates closer to those observed in Venezuela than those observed in the euro area, bitcoin is clearly not a good store of value. </a:t>
            </a:r>
          </a:p>
          <a:p>
            <a:r>
              <a:rPr lang="en-US" sz="2000" dirty="0">
                <a:effectLst/>
                <a:latin typeface="Helvetica" pitchFamily="2" charset="0"/>
              </a:rPr>
              <a:t>This also means that most retailers who accept bitcoin do not want to take the exchange rate risk and thus update their prices in bitcoin frequently and exchange bitcoins just after the transactions (highlighting bitcoin’s limitation as a unit of account) (see Koning, 2015). </a:t>
            </a:r>
          </a:p>
          <a:p>
            <a:endParaRPr lang="en-EG" sz="2000" dirty="0"/>
          </a:p>
        </p:txBody>
      </p:sp>
    </p:spTree>
    <p:extLst>
      <p:ext uri="{BB962C8B-B14F-4D97-AF65-F5344CB8AC3E}">
        <p14:creationId xmlns:p14="http://schemas.microsoft.com/office/powerpoint/2010/main" val="2927174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8D739-CE5E-1ED2-A197-4089FD35E6E3}"/>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1B615990-5967-4602-3E4A-5D4BC09163A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4308" t="22746" r="30587" b="28865"/>
          <a:stretch/>
        </p:blipFill>
        <p:spPr>
          <a:xfrm>
            <a:off x="493293" y="1471961"/>
            <a:ext cx="11008896" cy="4661210"/>
          </a:xfrm>
        </p:spPr>
      </p:pic>
    </p:spTree>
    <p:extLst>
      <p:ext uri="{BB962C8B-B14F-4D97-AF65-F5344CB8AC3E}">
        <p14:creationId xmlns:p14="http://schemas.microsoft.com/office/powerpoint/2010/main" val="4194056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8F8D3-674D-E012-57FB-7EFD4903321A}"/>
              </a:ext>
            </a:extLst>
          </p:cNvPr>
          <p:cNvSpPr>
            <a:spLocks noGrp="1"/>
          </p:cNvSpPr>
          <p:nvPr>
            <p:ph type="title"/>
          </p:nvPr>
        </p:nvSpPr>
        <p:spPr/>
        <p:txBody>
          <a:bodyPr/>
          <a:lstStyle/>
          <a:p>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59BC535A-8E44-CDAA-AD9B-2E1C1806F957}"/>
              </a:ext>
            </a:extLst>
          </p:cNvPr>
          <p:cNvSpPr>
            <a:spLocks noGrp="1"/>
          </p:cNvSpPr>
          <p:nvPr>
            <p:ph idx="1"/>
          </p:nvPr>
        </p:nvSpPr>
        <p:spPr/>
        <p:txBody>
          <a:bodyPr>
            <a:normAutofit lnSpcReduction="10000"/>
          </a:bodyPr>
          <a:lstStyle/>
          <a:p>
            <a:r>
              <a:rPr lang="en-US" dirty="0">
                <a:effectLst/>
                <a:latin typeface="Helvetica" pitchFamily="2" charset="0"/>
              </a:rPr>
              <a:t>The second reason why cryptocurrencies are not a good medium of exchange is the cost of the transactions and the time they take to be recorded in the </a:t>
            </a:r>
            <a:r>
              <a:rPr lang="en-US" dirty="0" err="1">
                <a:effectLst/>
                <a:latin typeface="Helvetica" pitchFamily="2" charset="0"/>
              </a:rPr>
              <a:t>decentralised</a:t>
            </a:r>
            <a:r>
              <a:rPr lang="en-US" dirty="0">
                <a:effectLst/>
                <a:latin typeface="Helvetica" pitchFamily="2" charset="0"/>
              </a:rPr>
              <a:t> ledger. </a:t>
            </a:r>
          </a:p>
          <a:p>
            <a:r>
              <a:rPr lang="en-US" dirty="0">
                <a:effectLst/>
                <a:latin typeface="Helvetica" pitchFamily="2" charset="0"/>
              </a:rPr>
              <a:t>Despite the absence of the fixed cost associated with building a </a:t>
            </a:r>
            <a:r>
              <a:rPr lang="en-US" dirty="0" err="1">
                <a:effectLst/>
                <a:latin typeface="Helvetica" pitchFamily="2" charset="0"/>
              </a:rPr>
              <a:t>centralised</a:t>
            </a:r>
            <a:r>
              <a:rPr lang="en-US" dirty="0">
                <a:effectLst/>
                <a:latin typeface="Helvetica" pitchFamily="2" charset="0"/>
              </a:rPr>
              <a:t> network, the amount of computing power needed to validate cryptocurrency transactions in order to avoid any falsification of the ledger is energy inefficient and represents a significant waste of resources. </a:t>
            </a:r>
          </a:p>
          <a:p>
            <a:r>
              <a:rPr lang="en-US" dirty="0">
                <a:effectLst/>
                <a:latin typeface="Helvetica" pitchFamily="2" charset="0"/>
              </a:rPr>
              <a:t>The borderless nature of today’s main cryptocurrencies could also be a major issue: price stability means that the basket of goods and services included in the CPI of a particular (homogenous) jurisdiction has a stable price. </a:t>
            </a:r>
          </a:p>
          <a:p>
            <a:r>
              <a:rPr lang="en-US" dirty="0">
                <a:effectLst/>
                <a:latin typeface="Helvetica" pitchFamily="2" charset="0"/>
              </a:rPr>
              <a:t>But current cryptocurrencies are global and not attached to a particular country or region. From a monetary policy perspective, a global cryptocurrency area is unlikely to be an optimal currency area, as this would lead to an inability to adjust exchange rates within the ‘area’. </a:t>
            </a:r>
          </a:p>
          <a:p>
            <a:r>
              <a:rPr lang="en-US" dirty="0">
                <a:effectLst/>
                <a:latin typeface="Helvetica" pitchFamily="2" charset="0"/>
              </a:rPr>
              <a:t>The result would thus be a crypto-monetary policy (</a:t>
            </a:r>
            <a:r>
              <a:rPr lang="en-US" dirty="0" err="1">
                <a:effectLst/>
                <a:latin typeface="Helvetica" pitchFamily="2" charset="0"/>
              </a:rPr>
              <a:t>ie</a:t>
            </a:r>
            <a:r>
              <a:rPr lang="en-US" dirty="0">
                <a:effectLst/>
                <a:latin typeface="Helvetica" pitchFamily="2" charset="0"/>
              </a:rPr>
              <a:t> its supply protocol) that would be consistently too tight and too accommodative for different countries at different times. </a:t>
            </a:r>
          </a:p>
          <a:p>
            <a:r>
              <a:rPr lang="en-US" dirty="0">
                <a:effectLst/>
                <a:latin typeface="Helvetica" pitchFamily="2" charset="0"/>
              </a:rPr>
              <a:t>Other major risks that could undermine trust in cryptocurrencies could arise from market concentration (which could lead to the falsification of the ledger and to ‘double spend’ issues), from the manipulation of the value of the currency via insider trading and from the reliance on unregulated intermediaries necessary to use cryptocurrencies.</a:t>
            </a:r>
          </a:p>
          <a:p>
            <a:endParaRPr lang="en-EG" dirty="0"/>
          </a:p>
        </p:txBody>
      </p:sp>
    </p:spTree>
    <p:extLst>
      <p:ext uri="{BB962C8B-B14F-4D97-AF65-F5344CB8AC3E}">
        <p14:creationId xmlns:p14="http://schemas.microsoft.com/office/powerpoint/2010/main" val="29360891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4E2A9-B21D-4E6D-379D-1061AEEE9E8A}"/>
              </a:ext>
            </a:extLst>
          </p:cNvPr>
          <p:cNvSpPr>
            <a:spLocks noGrp="1"/>
          </p:cNvSpPr>
          <p:nvPr>
            <p:ph type="title"/>
          </p:nvPr>
        </p:nvSpPr>
        <p:spPr/>
        <p:txBody>
          <a:bodyPr/>
          <a:lstStyle/>
          <a:p>
            <a:r>
              <a:rPr lang="en-US" b="1" dirty="0">
                <a:effectLst/>
                <a:latin typeface="Helvetica" pitchFamily="2" charset="0"/>
              </a:rPr>
              <a:t>4.2. A money role in the future? </a:t>
            </a:r>
            <a:endParaRPr lang="en-EG" dirty="0"/>
          </a:p>
        </p:txBody>
      </p:sp>
      <p:sp>
        <p:nvSpPr>
          <p:cNvPr id="3" name="Content Placeholder 2">
            <a:extLst>
              <a:ext uri="{FF2B5EF4-FFF2-40B4-BE49-F238E27FC236}">
                <a16:creationId xmlns:a16="http://schemas.microsoft.com/office/drawing/2014/main" id="{9936D1C3-6EED-000D-CAA6-FBF075F199F1}"/>
              </a:ext>
            </a:extLst>
          </p:cNvPr>
          <p:cNvSpPr>
            <a:spLocks noGrp="1"/>
          </p:cNvSpPr>
          <p:nvPr>
            <p:ph idx="1"/>
          </p:nvPr>
        </p:nvSpPr>
        <p:spPr>
          <a:xfrm>
            <a:off x="838200" y="1395663"/>
            <a:ext cx="10515600" cy="4781300"/>
          </a:xfrm>
        </p:spPr>
        <p:txBody>
          <a:bodyPr>
            <a:normAutofit/>
          </a:bodyPr>
          <a:lstStyle/>
          <a:p>
            <a:r>
              <a:rPr lang="en-US" dirty="0">
                <a:effectLst/>
                <a:latin typeface="Helvetica" pitchFamily="2" charset="0"/>
              </a:rPr>
              <a:t>Despite the clear limitations of current cryptocurrencies, it is possible that developers will be able to improve their supply protocols to limit the volatility of their currency values resulting from their supply rule, at least in normal times. </a:t>
            </a:r>
          </a:p>
          <a:p>
            <a:r>
              <a:rPr lang="en-US" dirty="0">
                <a:effectLst/>
                <a:latin typeface="Helvetica" pitchFamily="2" charset="0"/>
              </a:rPr>
              <a:t>The developers of cryptocurrencies could learn from past experience in order to improve their algorithms to supply the currencies in ways that are more responsive to demand conditions and to correct other deficiencies of today’s cryptocurrencies (in particular their negative environmental impact). </a:t>
            </a:r>
          </a:p>
          <a:p>
            <a:r>
              <a:rPr lang="en-US" dirty="0">
                <a:effectLst/>
                <a:latin typeface="Helvetica" pitchFamily="2" charset="0"/>
              </a:rPr>
              <a:t>There are already cryptocurrencies that are trying to solve these issues and provide so-called ‘</a:t>
            </a:r>
            <a:r>
              <a:rPr lang="en-US" dirty="0" err="1">
                <a:effectLst/>
                <a:latin typeface="Helvetica" pitchFamily="2" charset="0"/>
              </a:rPr>
              <a:t>stablecoins</a:t>
            </a:r>
            <a:r>
              <a:rPr lang="en-US" dirty="0">
                <a:effectLst/>
                <a:latin typeface="Helvetica" pitchFamily="2" charset="0"/>
              </a:rPr>
              <a:t>’. </a:t>
            </a:r>
          </a:p>
          <a:p>
            <a:r>
              <a:rPr lang="en-US" dirty="0">
                <a:effectLst/>
                <a:latin typeface="Helvetica" pitchFamily="2" charset="0"/>
              </a:rPr>
              <a:t>For example, the creators of a new currency called ‘Basis’ aim to provide a currency of which the supply can expand and contract with demand to maintain a stable value relative to an official currency (e.g. the US dollar). </a:t>
            </a:r>
          </a:p>
          <a:p>
            <a:r>
              <a:rPr lang="en-US" dirty="0">
                <a:effectLst/>
                <a:latin typeface="Helvetica" pitchFamily="2" charset="0"/>
              </a:rPr>
              <a:t>Should Basis manage to overtake the dollar in use, then its creators’ intention is to tie its supply directly to a Consumer Price Index measured in that currency. </a:t>
            </a:r>
          </a:p>
          <a:p>
            <a:r>
              <a:rPr lang="en-US" dirty="0">
                <a:effectLst/>
                <a:latin typeface="Helvetica" pitchFamily="2" charset="0"/>
              </a:rPr>
              <a:t>This runs against the international nature of cryptocurrencies that are not tied to any jurisdiction. </a:t>
            </a:r>
          </a:p>
          <a:p>
            <a:r>
              <a:rPr lang="en-US" dirty="0">
                <a:effectLst/>
                <a:latin typeface="Helvetica" pitchFamily="2" charset="0"/>
              </a:rPr>
              <a:t>The creators of Basis acknowledge that it might be better to have a currency related to a particular (homogenous) jurisdiction that reflects better an optimal currency area. </a:t>
            </a:r>
          </a:p>
          <a:p>
            <a:r>
              <a:rPr lang="en-US" dirty="0">
                <a:effectLst/>
                <a:latin typeface="Helvetica" pitchFamily="2" charset="0"/>
              </a:rPr>
              <a:t>The details of the Basis supply protocol are still problematic, but it shows that designing a stable cryptocurrency might be the next step. </a:t>
            </a:r>
          </a:p>
          <a:p>
            <a:endParaRPr lang="en-EG" dirty="0"/>
          </a:p>
        </p:txBody>
      </p:sp>
    </p:spTree>
    <p:extLst>
      <p:ext uri="{BB962C8B-B14F-4D97-AF65-F5344CB8AC3E}">
        <p14:creationId xmlns:p14="http://schemas.microsoft.com/office/powerpoint/2010/main" val="3015789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72123A-5DD5-5BA8-529B-8CDF06965FFB}"/>
              </a:ext>
            </a:extLst>
          </p:cNvPr>
          <p:cNvSpPr>
            <a:spLocks noGrp="1"/>
          </p:cNvSpPr>
          <p:nvPr>
            <p:ph type="title"/>
          </p:nvPr>
        </p:nvSpPr>
        <p:spPr/>
        <p:txBody>
          <a:bodyPr>
            <a:normAutofit/>
          </a:bodyPr>
          <a:lstStyle/>
          <a:p>
            <a:pPr algn="ctr"/>
            <a:r>
              <a:rPr lang="en-US" sz="4800" b="1" dirty="0">
                <a:effectLst/>
                <a:latin typeface="Helvetica" pitchFamily="2" charset="0"/>
              </a:rPr>
              <a:t>CRYPTOCURRENCIES AND MONETARY POLICY </a:t>
            </a:r>
            <a:endParaRPr lang="en-US" sz="4800" dirty="0">
              <a:effectLst/>
              <a:latin typeface="Helvetica" pitchFamily="2" charset="0"/>
            </a:endParaRPr>
          </a:p>
        </p:txBody>
      </p:sp>
    </p:spTree>
    <p:extLst>
      <p:ext uri="{BB962C8B-B14F-4D97-AF65-F5344CB8AC3E}">
        <p14:creationId xmlns:p14="http://schemas.microsoft.com/office/powerpoint/2010/main" val="28676122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DC9E0-A70E-D2C8-1968-6E814ADAE972}"/>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FA570FC5-D0EF-0525-A53D-A8C55EE12CE8}"/>
              </a:ext>
            </a:extLst>
          </p:cNvPr>
          <p:cNvSpPr>
            <a:spLocks noGrp="1"/>
          </p:cNvSpPr>
          <p:nvPr>
            <p:ph idx="1"/>
          </p:nvPr>
        </p:nvSpPr>
        <p:spPr/>
        <p:txBody>
          <a:bodyPr/>
          <a:lstStyle/>
          <a:p>
            <a:r>
              <a:rPr lang="en-US" dirty="0">
                <a:effectLst/>
                <a:latin typeface="Helvetica" pitchFamily="2" charset="0"/>
              </a:rPr>
              <a:t>At the moment, cryptocurrencies operate alongside official currencies. </a:t>
            </a:r>
          </a:p>
          <a:p>
            <a:r>
              <a:rPr lang="en-US" dirty="0">
                <a:effectLst/>
                <a:latin typeface="Helvetica" pitchFamily="2" charset="0"/>
              </a:rPr>
              <a:t>The current volumes are small and do not challenge the position of official money as the main currency. </a:t>
            </a:r>
          </a:p>
          <a:p>
            <a:r>
              <a:rPr lang="en-US" dirty="0">
                <a:effectLst/>
                <a:latin typeface="Helvetica" pitchFamily="2" charset="0"/>
              </a:rPr>
              <a:t>But as algorithms improve to limit the volatility of cryptocurrencies, their popularity and use could increase. </a:t>
            </a:r>
          </a:p>
          <a:p>
            <a:r>
              <a:rPr lang="en-US" dirty="0">
                <a:effectLst/>
                <a:latin typeface="Helvetica" pitchFamily="2" charset="0"/>
              </a:rPr>
              <a:t>This would lead to a coexistence with other official currencies. </a:t>
            </a:r>
          </a:p>
          <a:p>
            <a:r>
              <a:rPr lang="en-US" dirty="0">
                <a:effectLst/>
                <a:latin typeface="Helvetica" pitchFamily="2" charset="0"/>
              </a:rPr>
              <a:t>We examine whether such coexistence would entail risks for central bank monetary policy. </a:t>
            </a:r>
          </a:p>
          <a:p>
            <a:r>
              <a:rPr lang="en-US" dirty="0">
                <a:effectLst/>
                <a:latin typeface="Helvetica" pitchFamily="2" charset="0"/>
              </a:rPr>
              <a:t>Could the central bank lose its grip on the economy as a result? </a:t>
            </a:r>
          </a:p>
          <a:p>
            <a:r>
              <a:rPr lang="en-US" dirty="0">
                <a:effectLst/>
                <a:latin typeface="Helvetica" pitchFamily="2" charset="0"/>
              </a:rPr>
              <a:t>The interaction between cryptocurrencies and central bank monetary policy is treated in detail by Fernandes-</a:t>
            </a:r>
            <a:r>
              <a:rPr lang="en-US" dirty="0" err="1">
                <a:effectLst/>
                <a:latin typeface="Helvetica" pitchFamily="2" charset="0"/>
              </a:rPr>
              <a:t>Villaverde</a:t>
            </a:r>
            <a:r>
              <a:rPr lang="en-US" dirty="0">
                <a:effectLst/>
                <a:latin typeface="Helvetica" pitchFamily="2" charset="0"/>
              </a:rPr>
              <a:t> and </a:t>
            </a:r>
            <a:r>
              <a:rPr lang="en-US" dirty="0" err="1">
                <a:effectLst/>
                <a:latin typeface="Helvetica" pitchFamily="2" charset="0"/>
              </a:rPr>
              <a:t>Sanches</a:t>
            </a:r>
            <a:r>
              <a:rPr lang="en-US" dirty="0">
                <a:effectLst/>
                <a:latin typeface="Helvetica" pitchFamily="2" charset="0"/>
              </a:rPr>
              <a:t> (2018). </a:t>
            </a:r>
          </a:p>
          <a:p>
            <a:r>
              <a:rPr lang="en-US" dirty="0">
                <a:effectLst/>
                <a:latin typeface="Helvetica" pitchFamily="2" charset="0"/>
              </a:rPr>
              <a:t>Their theoretical model predicts that the coexistence of central bank and private money depends on the type of monetary policy the former follows. </a:t>
            </a:r>
          </a:p>
          <a:p>
            <a:r>
              <a:rPr lang="en-US" dirty="0">
                <a:effectLst/>
                <a:latin typeface="Helvetica" pitchFamily="2" charset="0"/>
              </a:rPr>
              <a:t>In particular, privately-issued currencies would be used if the official currencies do not ensure price stability, but would lose their value as a medium of exchange when the central bank credibly guarantees the real value of money balances. </a:t>
            </a:r>
          </a:p>
          <a:p>
            <a:endParaRPr lang="en-EG" dirty="0"/>
          </a:p>
        </p:txBody>
      </p:sp>
    </p:spTree>
    <p:extLst>
      <p:ext uri="{BB962C8B-B14F-4D97-AF65-F5344CB8AC3E}">
        <p14:creationId xmlns:p14="http://schemas.microsoft.com/office/powerpoint/2010/main" val="31825812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9B0B-54BC-07AE-0CAF-7845F6D8C34E}"/>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A61BC7D5-E9F6-5CBE-0EC6-D6CF119F0EBD}"/>
              </a:ext>
            </a:extLst>
          </p:cNvPr>
          <p:cNvSpPr>
            <a:spLocks noGrp="1"/>
          </p:cNvSpPr>
          <p:nvPr>
            <p:ph idx="1"/>
          </p:nvPr>
        </p:nvSpPr>
        <p:spPr/>
        <p:txBody>
          <a:bodyPr/>
          <a:lstStyle/>
          <a:p>
            <a:r>
              <a:rPr lang="en-US" dirty="0">
                <a:effectLst/>
                <a:latin typeface="Helvetica" pitchFamily="2" charset="0"/>
              </a:rPr>
              <a:t>The ramifications are two-fold. </a:t>
            </a:r>
          </a:p>
          <a:p>
            <a:r>
              <a:rPr lang="en-US" dirty="0">
                <a:effectLst/>
                <a:latin typeface="Helvetica" pitchFamily="2" charset="0"/>
              </a:rPr>
              <a:t>First, the coexistence of government money and cryptocurrencies that are valued as mediums of exchange is not a theoretical impossibility. </a:t>
            </a:r>
          </a:p>
          <a:p>
            <a:r>
              <a:rPr lang="en-US" dirty="0">
                <a:effectLst/>
                <a:latin typeface="Helvetica" pitchFamily="2" charset="0"/>
              </a:rPr>
              <a:t>Second, the central banks have the advantage: by choosing a specific type of monetary policy they can prevent cryptocurrencies from being valued as a medium of exchange (but they could still be valued for other reasons, for instance as a pure speculative asset). </a:t>
            </a:r>
          </a:p>
          <a:p>
            <a:r>
              <a:rPr lang="en-US" dirty="0">
                <a:effectLst/>
                <a:latin typeface="Helvetica" pitchFamily="2" charset="0"/>
              </a:rPr>
              <a:t>From this perspective, rather than posing a threat, the coexistence of government money and cryptocurrencies can have a positive effect by acting as a disciplining device on central banks. </a:t>
            </a:r>
          </a:p>
          <a:p>
            <a:r>
              <a:rPr lang="en-US" dirty="0">
                <a:effectLst/>
                <a:latin typeface="Helvetica" pitchFamily="2" charset="0"/>
              </a:rPr>
              <a:t>This is a partial vindication of Hayek (1976), who argued in </a:t>
            </a:r>
            <a:r>
              <a:rPr lang="en-US" dirty="0" err="1">
                <a:effectLst/>
                <a:latin typeface="Helvetica" pitchFamily="2" charset="0"/>
              </a:rPr>
              <a:t>favour</a:t>
            </a:r>
            <a:r>
              <a:rPr lang="en-US" dirty="0">
                <a:effectLst/>
                <a:latin typeface="Helvetica" pitchFamily="2" charset="0"/>
              </a:rPr>
              <a:t> of breaking the state monopoly on money as a way to ensure the stability of the official currency. </a:t>
            </a:r>
          </a:p>
          <a:p>
            <a:r>
              <a:rPr lang="en-US" dirty="0">
                <a:effectLst/>
                <a:latin typeface="Helvetica" pitchFamily="2" charset="0"/>
              </a:rPr>
              <a:t>Nevertheless, from a more practical standpoint, central banks could face some risks from the emergence of cryptocurrencies as relevant mediums of exchange with stable purchasing power. </a:t>
            </a:r>
          </a:p>
          <a:p>
            <a:endParaRPr lang="en-EG" dirty="0"/>
          </a:p>
        </p:txBody>
      </p:sp>
    </p:spTree>
    <p:extLst>
      <p:ext uri="{BB962C8B-B14F-4D97-AF65-F5344CB8AC3E}">
        <p14:creationId xmlns:p14="http://schemas.microsoft.com/office/powerpoint/2010/main" val="3031643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C93F7-BBA9-3B26-5B36-6A01F484D583}"/>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A15FC60D-87D4-D4AB-B271-7A1D4F559F54}"/>
              </a:ext>
            </a:extLst>
          </p:cNvPr>
          <p:cNvSpPr>
            <a:spLocks noGrp="1"/>
          </p:cNvSpPr>
          <p:nvPr>
            <p:ph idx="1"/>
          </p:nvPr>
        </p:nvSpPr>
        <p:spPr/>
        <p:txBody>
          <a:bodyPr/>
          <a:lstStyle/>
          <a:p>
            <a:r>
              <a:rPr lang="en-US" dirty="0">
                <a:effectLst/>
                <a:latin typeface="Helvetica" pitchFamily="2" charset="0"/>
              </a:rPr>
              <a:t>First, the extent of the substitution by economic agents of cash and bank deposits for cryptocurrencies will determine the effectiveness of monetary policy. </a:t>
            </a:r>
          </a:p>
          <a:p>
            <a:r>
              <a:rPr lang="en-US" dirty="0">
                <a:effectLst/>
                <a:latin typeface="Helvetica" pitchFamily="2" charset="0"/>
              </a:rPr>
              <a:t>Extensive substitution of bank deposits in particular would translate to reduced control over monetary conditions, because of the shrinking of the amount of broad money in the economy. </a:t>
            </a:r>
          </a:p>
          <a:p>
            <a:r>
              <a:rPr lang="en-US" dirty="0">
                <a:effectLst/>
                <a:latin typeface="Helvetica" pitchFamily="2" charset="0"/>
              </a:rPr>
              <a:t>At the extreme, the provision of base money and the resulting influence over interest rates would be rendered ineffective. </a:t>
            </a:r>
          </a:p>
          <a:p>
            <a:r>
              <a:rPr lang="en-US" dirty="0">
                <a:effectLst/>
                <a:latin typeface="Helvetica" pitchFamily="2" charset="0"/>
              </a:rPr>
              <a:t>However, as Stevens (2017) points out, as long as money issued by central banks retains the role of unit of account, the switch to cryptocurrencies as a medium of exchange would be limited and thus the associated threat to monetary control would also be limited. </a:t>
            </a:r>
          </a:p>
          <a:p>
            <a:r>
              <a:rPr lang="en-US" dirty="0">
                <a:effectLst/>
                <a:latin typeface="Helvetica" pitchFamily="2" charset="0"/>
              </a:rPr>
              <a:t>Second, the shrinking role of central bank money creates a possible fiscal risk in the form of reduced seigniorage revenue. </a:t>
            </a:r>
          </a:p>
          <a:p>
            <a:r>
              <a:rPr lang="en-US" dirty="0">
                <a:effectLst/>
                <a:latin typeface="Helvetica" pitchFamily="2" charset="0"/>
              </a:rPr>
              <a:t>The response could be higher distortionary taxes that would hurt growth. </a:t>
            </a:r>
          </a:p>
          <a:p>
            <a:r>
              <a:rPr lang="en-US" dirty="0">
                <a:effectLst/>
                <a:latin typeface="Helvetica" pitchFamily="2" charset="0"/>
              </a:rPr>
              <a:t>That said, such risks appear to be exaggerated given that seigniorage revenues make up an insignificant fraction of total government revenue. </a:t>
            </a:r>
          </a:p>
          <a:p>
            <a:endParaRPr lang="en-EG" dirty="0"/>
          </a:p>
        </p:txBody>
      </p:sp>
    </p:spTree>
    <p:extLst>
      <p:ext uri="{BB962C8B-B14F-4D97-AF65-F5344CB8AC3E}">
        <p14:creationId xmlns:p14="http://schemas.microsoft.com/office/powerpoint/2010/main" val="1384323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53B1C-D9C4-7D9E-0895-275030B007A8}"/>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4A6E5CA3-B819-967F-1C77-B925559B1086}"/>
              </a:ext>
            </a:extLst>
          </p:cNvPr>
          <p:cNvSpPr>
            <a:spLocks noGrp="1"/>
          </p:cNvSpPr>
          <p:nvPr>
            <p:ph idx="1"/>
          </p:nvPr>
        </p:nvSpPr>
        <p:spPr/>
        <p:txBody>
          <a:bodyPr/>
          <a:lstStyle/>
          <a:p>
            <a:r>
              <a:rPr lang="en-US" dirty="0">
                <a:effectLst/>
                <a:latin typeface="Helvetica" pitchFamily="2" charset="0"/>
              </a:rPr>
              <a:t>The last, but probably most pertinent, threat does not emanate from the potential use of cryptocurrencies as money, but from their attractiveness as investment assets. </a:t>
            </a:r>
          </a:p>
          <a:p>
            <a:r>
              <a:rPr lang="en-US" dirty="0">
                <a:effectLst/>
                <a:latin typeface="Helvetica" pitchFamily="2" charset="0"/>
              </a:rPr>
              <a:t>As a speculative investment – an investment made in expectation of a return from capital gains only – cryptocurrencies will be prone to bubbles. </a:t>
            </a:r>
          </a:p>
          <a:p>
            <a:r>
              <a:rPr lang="en-US" dirty="0">
                <a:effectLst/>
                <a:latin typeface="Helvetica" pitchFamily="2" charset="0"/>
              </a:rPr>
              <a:t>The collapse of a cryptocurrency bubble could reverberate into wider financial instability if households, corporates and financial institutions hold unhedged debt positions. </a:t>
            </a:r>
          </a:p>
          <a:p>
            <a:r>
              <a:rPr lang="en-US" dirty="0">
                <a:effectLst/>
                <a:latin typeface="Helvetica" pitchFamily="2" charset="0"/>
              </a:rPr>
              <a:t>Central banks would then face a double risk: first to the stability of financial institutions they supervise, from the potentially unregulated cryptocurrency debt markets, and, second, to price stability, from the effects on the real economy of deleveraging and defaulting by economic agents. </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445393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A3FE0-4A95-AC62-7FDD-37AE59FC93BA}"/>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9316F50E-A34C-AA55-64D7-0F24CDB0C3BB}"/>
              </a:ext>
            </a:extLst>
          </p:cNvPr>
          <p:cNvSpPr>
            <a:spLocks noGrp="1"/>
          </p:cNvSpPr>
          <p:nvPr>
            <p:ph idx="1"/>
          </p:nvPr>
        </p:nvSpPr>
        <p:spPr/>
        <p:txBody>
          <a:bodyPr/>
          <a:lstStyle/>
          <a:p>
            <a:r>
              <a:rPr lang="en-US" dirty="0">
                <a:effectLst/>
                <a:latin typeface="Helvetica" pitchFamily="2" charset="0"/>
              </a:rPr>
              <a:t>Given the natural monopoly enjoyed by central bank-controlled currencies, it would take a deep crisis of trust for a cryptocurrency to replace an established currency in full. </a:t>
            </a:r>
          </a:p>
          <a:p>
            <a:r>
              <a:rPr lang="en-US" dirty="0">
                <a:effectLst/>
                <a:latin typeface="Helvetica" pitchFamily="2" charset="0"/>
              </a:rPr>
              <a:t>An episode of very high inflation could be such a shock, but even then, agents might wish to switch to other established safe-haven currencies (such as the US dollar or the Swiss franc) before resorting to cryptocurrencies. </a:t>
            </a:r>
          </a:p>
          <a:p>
            <a:r>
              <a:rPr lang="en-US" dirty="0">
                <a:effectLst/>
                <a:latin typeface="Helvetica" pitchFamily="2" charset="0"/>
              </a:rPr>
              <a:t>However, as argued earlier, the broad accessibility of cryptocurrencies, compared to other currencies, might offer an easy path to switch. How would the financial system and the broader economy be affected? </a:t>
            </a:r>
          </a:p>
          <a:p>
            <a:r>
              <a:rPr lang="en-US" dirty="0">
                <a:effectLst/>
                <a:latin typeface="Helvetica" pitchFamily="2" charset="0"/>
              </a:rPr>
              <a:t>In particular, we can ask ourselves if a fractional reserve banking system, as we have today, would be possible in a cryptocurrency world and how the cryptocurrency protocol could influence it. </a:t>
            </a:r>
          </a:p>
          <a:p>
            <a:r>
              <a:rPr lang="en-US" dirty="0">
                <a:effectLst/>
                <a:latin typeface="Helvetica" pitchFamily="2" charset="0"/>
              </a:rPr>
              <a:t>In a fractional reserve banking system, bank deposits are matched by currency (bills, coins and central bank reserves) only up to a fraction. </a:t>
            </a:r>
          </a:p>
          <a:p>
            <a:r>
              <a:rPr lang="en-US" dirty="0">
                <a:effectLst/>
                <a:latin typeface="Helvetica" pitchFamily="2" charset="0"/>
              </a:rPr>
              <a:t>In such a system, bank deposits are the result of the provision of loans by commercial banks to companies and households, and, therefore, money and credit creation are closely intertwined. </a:t>
            </a:r>
          </a:p>
          <a:p>
            <a:endParaRPr lang="en-EG" dirty="0"/>
          </a:p>
        </p:txBody>
      </p:sp>
    </p:spTree>
    <p:extLst>
      <p:ext uri="{BB962C8B-B14F-4D97-AF65-F5344CB8AC3E}">
        <p14:creationId xmlns:p14="http://schemas.microsoft.com/office/powerpoint/2010/main" val="344986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4CE59-174D-9D15-634B-8D1595A99102}"/>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3FE4C5AB-67C9-BAD8-3C21-C16DC046D205}"/>
              </a:ext>
            </a:extLst>
          </p:cNvPr>
          <p:cNvSpPr>
            <a:spLocks noGrp="1"/>
          </p:cNvSpPr>
          <p:nvPr>
            <p:ph idx="1"/>
          </p:nvPr>
        </p:nvSpPr>
        <p:spPr/>
        <p:txBody>
          <a:bodyPr/>
          <a:lstStyle/>
          <a:p>
            <a:r>
              <a:rPr lang="en-US" dirty="0">
                <a:effectLst/>
                <a:latin typeface="Helvetica" pitchFamily="2" charset="0"/>
              </a:rPr>
              <a:t>In theory, there is nothing that prevents fractional reserve banking from emerging in a full cryptocurrency regime. </a:t>
            </a:r>
          </a:p>
          <a:p>
            <a:r>
              <a:rPr lang="en-US" dirty="0">
                <a:effectLst/>
                <a:latin typeface="Helvetica" pitchFamily="2" charset="0"/>
              </a:rPr>
              <a:t>However, money creation by private banks would reduce the level of control the cryptocurrency protocol exerts over the money supply, placing additional complexity on the supply algorithm. </a:t>
            </a:r>
          </a:p>
          <a:p>
            <a:r>
              <a:rPr lang="en-US" dirty="0">
                <a:effectLst/>
                <a:latin typeface="Helvetica" pitchFamily="2" charset="0"/>
              </a:rPr>
              <a:t>In fact, central banks that have tried to target the total stock of money in the past renounced it because they found it difficult to achieve price stability with that strategy. </a:t>
            </a:r>
          </a:p>
          <a:p>
            <a:r>
              <a:rPr lang="en-US" dirty="0">
                <a:effectLst/>
                <a:latin typeface="Helvetica" pitchFamily="2" charset="0"/>
              </a:rPr>
              <a:t>Today, the money stock that is created by private banks is ultimately influenced, but not fully controlled, by the central bank. </a:t>
            </a:r>
          </a:p>
          <a:p>
            <a:r>
              <a:rPr lang="en-US" dirty="0">
                <a:effectLst/>
                <a:latin typeface="Helvetica" pitchFamily="2" charset="0"/>
              </a:rPr>
              <a:t>Monetary policy operates mainly through the interest rate at which the central bank provides currency to private banks. </a:t>
            </a:r>
          </a:p>
          <a:p>
            <a:r>
              <a:rPr lang="en-US" dirty="0">
                <a:effectLst/>
                <a:latin typeface="Helvetica" pitchFamily="2" charset="0"/>
              </a:rPr>
              <a:t>Successful influence over monetary conditions in the presence of a fractional reserve banking system would, thus, require an algorithm that is able to affect the lending </a:t>
            </a:r>
            <a:r>
              <a:rPr lang="en-US" dirty="0" err="1">
                <a:effectLst/>
                <a:latin typeface="Helvetica" pitchFamily="2" charset="0"/>
              </a:rPr>
              <a:t>behaviour</a:t>
            </a:r>
            <a:r>
              <a:rPr lang="en-US" dirty="0">
                <a:effectLst/>
                <a:latin typeface="Helvetica" pitchFamily="2" charset="0"/>
              </a:rPr>
              <a:t> of banks. </a:t>
            </a:r>
          </a:p>
          <a:p>
            <a:endParaRPr lang="en-EG" dirty="0"/>
          </a:p>
        </p:txBody>
      </p:sp>
    </p:spTree>
    <p:extLst>
      <p:ext uri="{BB962C8B-B14F-4D97-AF65-F5344CB8AC3E}">
        <p14:creationId xmlns:p14="http://schemas.microsoft.com/office/powerpoint/2010/main" val="29906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52237-87FC-DA5F-03F2-0799B35906E8}"/>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CBED4103-B228-9C60-B173-C775D99F0602}"/>
              </a:ext>
            </a:extLst>
          </p:cNvPr>
          <p:cNvSpPr>
            <a:spLocks noGrp="1"/>
          </p:cNvSpPr>
          <p:nvPr>
            <p:ph idx="1"/>
          </p:nvPr>
        </p:nvSpPr>
        <p:spPr/>
        <p:txBody>
          <a:bodyPr/>
          <a:lstStyle/>
          <a:p>
            <a:r>
              <a:rPr lang="en-US" dirty="0">
                <a:effectLst/>
                <a:latin typeface="Helvetica" pitchFamily="2" charset="0"/>
              </a:rPr>
              <a:t>Even if this were to be achieved, these banks would still be vulnerable to bank runs. </a:t>
            </a:r>
          </a:p>
          <a:p>
            <a:r>
              <a:rPr lang="en-US" dirty="0">
                <a:effectLst/>
                <a:latin typeface="Helvetica" pitchFamily="2" charset="0"/>
              </a:rPr>
              <a:t>Under a fractional reserve system, banks generate profits by engaging in maturity transformation: using short-term, money-like deposits as funding for illiquid, long-term loans. </a:t>
            </a:r>
          </a:p>
          <a:p>
            <a:r>
              <a:rPr lang="en-US" dirty="0">
                <a:effectLst/>
                <a:latin typeface="Helvetica" pitchFamily="2" charset="0"/>
              </a:rPr>
              <a:t>This leaves them vulnerable to the possibility of bank runs. </a:t>
            </a:r>
          </a:p>
          <a:p>
            <a:r>
              <a:rPr lang="en-US" dirty="0">
                <a:effectLst/>
                <a:latin typeface="Helvetica" pitchFamily="2" charset="0"/>
              </a:rPr>
              <a:t>When there is such a general flight to liquidity, the central bank acts as a lender of last resort to restore confidence in the banks and in financial stability. </a:t>
            </a:r>
          </a:p>
          <a:p>
            <a:r>
              <a:rPr lang="en-US" dirty="0">
                <a:effectLst/>
                <a:latin typeface="Helvetica" pitchFamily="2" charset="0"/>
              </a:rPr>
              <a:t>Arguably cryptocurrencies would not be able readily to provide liquidity in times of crisis. </a:t>
            </a:r>
          </a:p>
          <a:p>
            <a:r>
              <a:rPr lang="en-US" dirty="0">
                <a:effectLst/>
                <a:latin typeface="Helvetica" pitchFamily="2" charset="0"/>
              </a:rPr>
              <a:t>This is not unlike the gold standard, where new currency could not be mined in real time and made available to absorb excessive demand. </a:t>
            </a:r>
          </a:p>
          <a:p>
            <a:r>
              <a:rPr lang="en-US" dirty="0">
                <a:effectLst/>
                <a:latin typeface="Helvetica" pitchFamily="2" charset="0"/>
              </a:rPr>
              <a:t>Similarly, deposit guarantees would not be available as a solution in a crypto-financial system. </a:t>
            </a:r>
          </a:p>
          <a:p>
            <a:endParaRPr lang="en-EG" dirty="0"/>
          </a:p>
        </p:txBody>
      </p:sp>
    </p:spTree>
    <p:extLst>
      <p:ext uri="{BB962C8B-B14F-4D97-AF65-F5344CB8AC3E}">
        <p14:creationId xmlns:p14="http://schemas.microsoft.com/office/powerpoint/2010/main" val="30632224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F9201-BBE3-0C0C-4820-588A49E1A56D}"/>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2D7B999A-641C-EB06-BA28-3CCD03398AD4}"/>
              </a:ext>
            </a:extLst>
          </p:cNvPr>
          <p:cNvSpPr>
            <a:spLocks noGrp="1"/>
          </p:cNvSpPr>
          <p:nvPr>
            <p:ph idx="1"/>
          </p:nvPr>
        </p:nvSpPr>
        <p:spPr/>
        <p:txBody>
          <a:bodyPr/>
          <a:lstStyle/>
          <a:p>
            <a:r>
              <a:rPr lang="en-US" dirty="0">
                <a:effectLst/>
                <a:latin typeface="Helvetica" pitchFamily="2" charset="0"/>
              </a:rPr>
              <a:t>To sum up, it seems that in a full crypto-financial system, savers would have to choose between holding a cryptocurrency unit of account issued by unstable banks (not benefiting from a lender of last resort) or sticking to cryptocurrencies that stay idle in the ledger. </a:t>
            </a:r>
          </a:p>
          <a:p>
            <a:r>
              <a:rPr lang="en-US" dirty="0">
                <a:effectLst/>
                <a:latin typeface="Helvetica" pitchFamily="2" charset="0"/>
              </a:rPr>
              <a:t>In that case, who would provide lending to the rest of the economy? One possibility is direct peer-to-peer lending but this would force individuals to screen, monitor and diversify their investments themselves, unless individuals pool their wealth (in cryptocurrencies) to share risks and lend to other agents.</a:t>
            </a:r>
          </a:p>
          <a:p>
            <a:r>
              <a:rPr lang="en-US" dirty="0">
                <a:effectLst/>
                <a:latin typeface="Helvetica" pitchFamily="2" charset="0"/>
              </a:rPr>
              <a:t> However, these entities that would provide loans to the economy would look more like investment funds than banks, as their funding sources (in cryptocurrencies) would not be deposits but equity. </a:t>
            </a:r>
          </a:p>
          <a:p>
            <a:r>
              <a:rPr lang="en-US" dirty="0">
                <a:effectLst/>
                <a:latin typeface="Helvetica" pitchFamily="2" charset="0"/>
              </a:rPr>
              <a:t>Although liquidity risk would be less of a concern for the holders of equity, they would also be more exposed to credit risk than bank depositors, because they would not benefit from the seniority that bank depositors enjoy in case of default compared to other creditors. </a:t>
            </a:r>
          </a:p>
          <a:p>
            <a:r>
              <a:rPr lang="en-US" dirty="0">
                <a:effectLst/>
                <a:latin typeface="Helvetica" pitchFamily="2" charset="0"/>
              </a:rPr>
              <a:t>This risk could thus </a:t>
            </a:r>
            <a:r>
              <a:rPr lang="en-US" dirty="0" err="1">
                <a:effectLst/>
                <a:latin typeface="Helvetica" pitchFamily="2" charset="0"/>
              </a:rPr>
              <a:t>disincentivise</a:t>
            </a:r>
            <a:r>
              <a:rPr lang="en-US" dirty="0">
                <a:effectLst/>
                <a:latin typeface="Helvetica" pitchFamily="2" charset="0"/>
              </a:rPr>
              <a:t> savers from lending and could thus lead to a severe credit squeeze that would clearly be detrimental for the economy. </a:t>
            </a:r>
          </a:p>
          <a:p>
            <a:endParaRPr lang="en-EG" dirty="0"/>
          </a:p>
        </p:txBody>
      </p:sp>
    </p:spTree>
    <p:extLst>
      <p:ext uri="{BB962C8B-B14F-4D97-AF65-F5344CB8AC3E}">
        <p14:creationId xmlns:p14="http://schemas.microsoft.com/office/powerpoint/2010/main" val="460031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7B63A-92E1-8822-5BD0-94F117797E3F}"/>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313064A4-132C-D8A4-B589-A8802FE0E3AA}"/>
              </a:ext>
            </a:extLst>
          </p:cNvPr>
          <p:cNvSpPr>
            <a:spLocks noGrp="1"/>
          </p:cNvSpPr>
          <p:nvPr>
            <p:ph idx="1"/>
          </p:nvPr>
        </p:nvSpPr>
        <p:spPr>
          <a:xfrm>
            <a:off x="838200" y="2004511"/>
            <a:ext cx="10515600" cy="4853489"/>
          </a:xfrm>
        </p:spPr>
        <p:txBody>
          <a:bodyPr>
            <a:normAutofit/>
          </a:bodyPr>
          <a:lstStyle/>
          <a:p>
            <a:r>
              <a:rPr lang="en-US" dirty="0">
                <a:effectLst/>
                <a:latin typeface="Helvetica" pitchFamily="2" charset="0"/>
              </a:rPr>
              <a:t>The potential of cryptocurrencies to credibly challenge official currencies cannot only be based on the intelligence of underlying algorithms. </a:t>
            </a:r>
          </a:p>
          <a:p>
            <a:r>
              <a:rPr lang="en-US" dirty="0">
                <a:effectLst/>
                <a:latin typeface="Helvetica" pitchFamily="2" charset="0"/>
              </a:rPr>
              <a:t>Technology and our understanding of underlying economic mechanisms can always help improve those algorithms just as they currently inform monetary policy decisions. </a:t>
            </a:r>
          </a:p>
          <a:p>
            <a:r>
              <a:rPr lang="en-US" dirty="0">
                <a:effectLst/>
                <a:latin typeface="Helvetica" pitchFamily="2" charset="0"/>
              </a:rPr>
              <a:t>But is that all we need, or is there something more intrinsic to the power of the money issuer? Can a cryptocurrency ever be a credible money? </a:t>
            </a:r>
          </a:p>
          <a:p>
            <a:r>
              <a:rPr lang="en-US" dirty="0">
                <a:effectLst/>
                <a:latin typeface="Helvetica" pitchFamily="2" charset="0"/>
              </a:rPr>
              <a:t>Currency management has a societal value – effectively the societal value of monetary policy. </a:t>
            </a:r>
          </a:p>
          <a:p>
            <a:r>
              <a:rPr lang="en-US" dirty="0">
                <a:effectLst/>
                <a:latin typeface="Helvetica" pitchFamily="2" charset="0"/>
              </a:rPr>
              <a:t>The value and stability of money is what enables societies to function well and is not separate from broader choices governments make when they run policy.</a:t>
            </a:r>
          </a:p>
          <a:p>
            <a:endParaRPr lang="en-EG" dirty="0"/>
          </a:p>
        </p:txBody>
      </p:sp>
    </p:spTree>
    <p:extLst>
      <p:ext uri="{BB962C8B-B14F-4D97-AF65-F5344CB8AC3E}">
        <p14:creationId xmlns:p14="http://schemas.microsoft.com/office/powerpoint/2010/main" val="1565829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7B63A-92E1-8822-5BD0-94F117797E3F}"/>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313064A4-132C-D8A4-B589-A8802FE0E3AA}"/>
              </a:ext>
            </a:extLst>
          </p:cNvPr>
          <p:cNvSpPr>
            <a:spLocks noGrp="1"/>
          </p:cNvSpPr>
          <p:nvPr>
            <p:ph idx="1"/>
          </p:nvPr>
        </p:nvSpPr>
        <p:spPr>
          <a:xfrm>
            <a:off x="838200" y="1690688"/>
            <a:ext cx="10515600" cy="4853489"/>
          </a:xfrm>
        </p:spPr>
        <p:txBody>
          <a:bodyPr>
            <a:normAutofit/>
          </a:bodyPr>
          <a:lstStyle/>
          <a:p>
            <a:r>
              <a:rPr lang="en-US" sz="1800" dirty="0">
                <a:effectLst/>
                <a:latin typeface="Helvetica" pitchFamily="2" charset="0"/>
              </a:rPr>
              <a:t>It is therefore also a part of what constitutes the social contract (Collard, 2017) between the principal (the citizen) and the agent (the government). </a:t>
            </a:r>
          </a:p>
          <a:p>
            <a:r>
              <a:rPr lang="en-US" sz="1800" dirty="0">
                <a:effectLst/>
                <a:latin typeface="Helvetica" pitchFamily="2" charset="0"/>
              </a:rPr>
              <a:t>Manipulating a currency has historically been a powerful means of enabling the sovereign to pursue certain objectives, including financing wars. In other words, this power of controlling money can be used and abused. </a:t>
            </a:r>
          </a:p>
          <a:p>
            <a:r>
              <a:rPr lang="en-US" sz="1800" dirty="0">
                <a:effectLst/>
                <a:latin typeface="Helvetica" pitchFamily="2" charset="0"/>
              </a:rPr>
              <a:t>This is why in modern democracies currency management goes through appropriate layers of legitimacy and accountability. </a:t>
            </a:r>
          </a:p>
          <a:p>
            <a:r>
              <a:rPr lang="en-US" sz="1800" dirty="0">
                <a:effectLst/>
                <a:latin typeface="Helvetica" pitchFamily="2" charset="0"/>
              </a:rPr>
              <a:t>A modern authority that controls the currency will be evaluated according to how well it sticks to the implicit social contract agreed through democratic procedures. </a:t>
            </a:r>
          </a:p>
          <a:p>
            <a:r>
              <a:rPr lang="en-US" sz="1800">
                <a:effectLst/>
                <a:latin typeface="Helvetica" pitchFamily="2" charset="0"/>
              </a:rPr>
              <a:t>This </a:t>
            </a:r>
            <a:r>
              <a:rPr lang="en-US" sz="1800" dirty="0">
                <a:effectLst/>
                <a:latin typeface="Helvetica" pitchFamily="2" charset="0"/>
              </a:rPr>
              <a:t>means that any authority can be released for not delivering on what the social contract dictated. </a:t>
            </a:r>
          </a:p>
          <a:p>
            <a:endParaRPr lang="en-EG" sz="1800" dirty="0"/>
          </a:p>
        </p:txBody>
      </p:sp>
    </p:spTree>
    <p:extLst>
      <p:ext uri="{BB962C8B-B14F-4D97-AF65-F5344CB8AC3E}">
        <p14:creationId xmlns:p14="http://schemas.microsoft.com/office/powerpoint/2010/main" val="20319942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31E1B-7AD9-C93E-A5C6-681BC2E4CB6A}"/>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5A7A61A4-BC31-B33B-1649-1C67C9CC9277}"/>
              </a:ext>
            </a:extLst>
          </p:cNvPr>
          <p:cNvSpPr>
            <a:spLocks noGrp="1"/>
          </p:cNvSpPr>
          <p:nvPr>
            <p:ph idx="1"/>
          </p:nvPr>
        </p:nvSpPr>
        <p:spPr/>
        <p:txBody>
          <a:bodyPr/>
          <a:lstStyle/>
          <a:p>
            <a:r>
              <a:rPr lang="en-US" dirty="0">
                <a:effectLst/>
                <a:latin typeface="Helvetica" pitchFamily="2" charset="0"/>
              </a:rPr>
              <a:t>How could an intelligent algorithm that is automatic and anonymous ever be held responsible for failing to deliver agreements? The complexity of currency management implies that the system will fail sometimes, just like financial crises periodically happen. </a:t>
            </a:r>
          </a:p>
          <a:p>
            <a:r>
              <a:rPr lang="en-US" dirty="0">
                <a:effectLst/>
                <a:latin typeface="Helvetica" pitchFamily="2" charset="0"/>
              </a:rPr>
              <a:t>No algorithm, no matter how intelligent (and indeed benevolent), will remove the possibility of crisis. The automation of monetary policy would remove it also from the system of checks and balances. </a:t>
            </a:r>
          </a:p>
          <a:p>
            <a:r>
              <a:rPr lang="en-US" dirty="0">
                <a:effectLst/>
                <a:latin typeface="Helvetica" pitchFamily="2" charset="0"/>
              </a:rPr>
              <a:t>This type of ‘independence’ of monetary policy effectively also makes accountability impossible, and makes monetary policy exogenous to the process that identifies, monitors and evaluates agreements. </a:t>
            </a:r>
          </a:p>
          <a:p>
            <a:r>
              <a:rPr lang="en-US" dirty="0">
                <a:effectLst/>
                <a:latin typeface="Helvetica" pitchFamily="2" charset="0"/>
              </a:rPr>
              <a:t>It is only the existence of this system of checks and balances that allows modern lenders of last resort to create money out of nothing and provide ample liquidity in times of crisis. </a:t>
            </a:r>
          </a:p>
          <a:p>
            <a:r>
              <a:rPr lang="en-US" dirty="0">
                <a:effectLst/>
                <a:latin typeface="Helvetica" pitchFamily="2" charset="0"/>
              </a:rPr>
              <a:t>As soon as this system breaks down and trust in authorities goes, the currency ceases to be an acceptable means of payment or even unit of account.</a:t>
            </a:r>
          </a:p>
          <a:p>
            <a:r>
              <a:rPr lang="en-US">
                <a:effectLst/>
                <a:latin typeface="Helvetica" pitchFamily="2" charset="0"/>
              </a:rPr>
              <a:t>The </a:t>
            </a:r>
            <a:r>
              <a:rPr lang="en-US" dirty="0">
                <a:effectLst/>
                <a:latin typeface="Helvetica" pitchFamily="2" charset="0"/>
              </a:rPr>
              <a:t>currency is only as strong as its lender of last resort, and the lender of last resort is only as strong as the backing it has from its constituents. Constituents in turn, build trust depending on how well social contracts are adhered to. </a:t>
            </a:r>
          </a:p>
          <a:p>
            <a:endParaRPr lang="en-EG" dirty="0"/>
          </a:p>
        </p:txBody>
      </p:sp>
    </p:spTree>
    <p:extLst>
      <p:ext uri="{BB962C8B-B14F-4D97-AF65-F5344CB8AC3E}">
        <p14:creationId xmlns:p14="http://schemas.microsoft.com/office/powerpoint/2010/main" val="31903527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BCEE6-A185-000B-EFAD-6C0D78E5A22B}"/>
              </a:ext>
            </a:extLst>
          </p:cNvPr>
          <p:cNvSpPr>
            <a:spLocks noGrp="1"/>
          </p:cNvSpPr>
          <p:nvPr>
            <p:ph type="title"/>
          </p:nvPr>
        </p:nvSpPr>
        <p:spPr/>
        <p:txBody>
          <a:bodyPr/>
          <a:lstStyle/>
          <a:p>
            <a:r>
              <a:rPr lang="en-US" b="0" dirty="0"/>
              <a:t>Beyond the Basics: Why Cryptocurrencies Matter Today</a:t>
            </a:r>
            <a:endParaRPr lang="en-EG" dirty="0"/>
          </a:p>
        </p:txBody>
      </p:sp>
      <p:sp>
        <p:nvSpPr>
          <p:cNvPr id="4" name="Rectangle 1">
            <a:extLst>
              <a:ext uri="{FF2B5EF4-FFF2-40B4-BE49-F238E27FC236}">
                <a16:creationId xmlns:a16="http://schemas.microsoft.com/office/drawing/2014/main" id="{D2F937D9-C5D4-167D-5809-BD756D586E4C}"/>
              </a:ext>
            </a:extLst>
          </p:cNvPr>
          <p:cNvSpPr>
            <a:spLocks noGrp="1" noChangeArrowheads="1"/>
          </p:cNvSpPr>
          <p:nvPr>
            <p:ph idx="1"/>
          </p:nvPr>
        </p:nvSpPr>
        <p:spPr bwMode="auto">
          <a:xfrm>
            <a:off x="1217341" y="2052711"/>
            <a:ext cx="975731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Cryptocurrencies are no longer just a technological experiment; they have evolved into a global financial asset class that influences investor behavior, international payments, and the design of future monetary systems.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Their rise has triggered new discussions about the nature of money, the role of trust, and how financial systems should balance innovation with stability.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Policymakers, financial institutions, and central banks must now evaluate whether cryptocurrencies represent a complement, competitor, or potential disruptor to traditional monetary systems.</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295018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7D3CF-6C0A-22DD-B437-030A61AD9E61}"/>
              </a:ext>
            </a:extLst>
          </p:cNvPr>
          <p:cNvSpPr>
            <a:spLocks noGrp="1"/>
          </p:cNvSpPr>
          <p:nvPr>
            <p:ph type="title"/>
          </p:nvPr>
        </p:nvSpPr>
        <p:spPr/>
        <p:txBody>
          <a:bodyPr/>
          <a:lstStyle/>
          <a:p>
            <a:r>
              <a:rPr lang="en-US" b="0" dirty="0"/>
              <a:t>The Evolution of Cryptocurrency Use Cases</a:t>
            </a:r>
            <a:endParaRPr lang="en-EG" dirty="0"/>
          </a:p>
        </p:txBody>
      </p:sp>
      <p:sp>
        <p:nvSpPr>
          <p:cNvPr id="4" name="Rectangle 1">
            <a:extLst>
              <a:ext uri="{FF2B5EF4-FFF2-40B4-BE49-F238E27FC236}">
                <a16:creationId xmlns:a16="http://schemas.microsoft.com/office/drawing/2014/main" id="{B9923589-28E5-593B-5ACE-D7984590B66F}"/>
              </a:ext>
            </a:extLst>
          </p:cNvPr>
          <p:cNvSpPr>
            <a:spLocks noGrp="1" noChangeArrowheads="1"/>
          </p:cNvSpPr>
          <p:nvPr>
            <p:ph idx="1"/>
          </p:nvPr>
        </p:nvSpPr>
        <p:spPr bwMode="auto">
          <a:xfrm>
            <a:off x="838200" y="2008925"/>
            <a:ext cx="1032585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In early stages, cryptocurrencies were primarily used for peer-to-peer payments, but use cases have expanded to include investment, store-of-value functions, decentralized finance (DeFi), and digital ownership through tokenization.</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New layers built on blockchains—such as smart contracts, layer-two scaling solutions, and decentralized applications—are transforming long-standing financial processes.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These developments illustrate how cryptocurrencies have shifted from simple digital cash to a broader ecosystem that challenges existing financial infrastructure.</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61680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063B5-D61B-E496-676E-E72B96902B01}"/>
              </a:ext>
            </a:extLst>
          </p:cNvPr>
          <p:cNvSpPr>
            <a:spLocks noGrp="1"/>
          </p:cNvSpPr>
          <p:nvPr>
            <p:ph type="title"/>
          </p:nvPr>
        </p:nvSpPr>
        <p:spPr/>
        <p:txBody>
          <a:bodyPr/>
          <a:lstStyle/>
          <a:p>
            <a:r>
              <a:rPr lang="en-US" b="0" dirty="0"/>
              <a:t>The Rise of Decentralized Finance (DeFi)</a:t>
            </a:r>
            <a:endParaRPr lang="en-EG" dirty="0"/>
          </a:p>
        </p:txBody>
      </p:sp>
      <p:sp>
        <p:nvSpPr>
          <p:cNvPr id="4" name="Rectangle 1">
            <a:extLst>
              <a:ext uri="{FF2B5EF4-FFF2-40B4-BE49-F238E27FC236}">
                <a16:creationId xmlns:a16="http://schemas.microsoft.com/office/drawing/2014/main" id="{388587FE-F0C6-83E7-9396-6BE3FB7A0AE6}"/>
              </a:ext>
            </a:extLst>
          </p:cNvPr>
          <p:cNvSpPr>
            <a:spLocks noGrp="1" noChangeArrowheads="1"/>
          </p:cNvSpPr>
          <p:nvPr>
            <p:ph idx="1"/>
          </p:nvPr>
        </p:nvSpPr>
        <p:spPr bwMode="auto">
          <a:xfrm>
            <a:off x="968785" y="1720839"/>
            <a:ext cx="9788861"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DeFi refers to a system of financial services that operates without banks or intermediaries, allowing users worldwide to lend, borrow, trade, and earn interest purely through blockchain protocols.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By removing centralized authorities, DeFi increases transparency, reduces entry barriers, and enables continuous financial activity without traditional business-hours constraints.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However, its vulnerabilities—including smart contract bugs, governance attacks, liquidity shortages, and regulatory ambiguity—pose significant risks to users and the broader financial system.</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26465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41D41-07DB-6E59-A227-998717ABB589}"/>
              </a:ext>
            </a:extLst>
          </p:cNvPr>
          <p:cNvSpPr>
            <a:spLocks noGrp="1"/>
          </p:cNvSpPr>
          <p:nvPr>
            <p:ph type="title"/>
          </p:nvPr>
        </p:nvSpPr>
        <p:spPr/>
        <p:txBody>
          <a:bodyPr/>
          <a:lstStyle/>
          <a:p>
            <a:r>
              <a:rPr lang="en-US" b="0" dirty="0"/>
              <a:t>The Growth of Stablecoins</a:t>
            </a:r>
            <a:endParaRPr lang="en-EG" dirty="0"/>
          </a:p>
        </p:txBody>
      </p:sp>
      <p:sp>
        <p:nvSpPr>
          <p:cNvPr id="4" name="Rectangle 1">
            <a:extLst>
              <a:ext uri="{FF2B5EF4-FFF2-40B4-BE49-F238E27FC236}">
                <a16:creationId xmlns:a16="http://schemas.microsoft.com/office/drawing/2014/main" id="{C5BC122A-5A7F-A29F-A2DF-3673159386A0}"/>
              </a:ext>
            </a:extLst>
          </p:cNvPr>
          <p:cNvSpPr>
            <a:spLocks noGrp="1" noChangeArrowheads="1"/>
          </p:cNvSpPr>
          <p:nvPr>
            <p:ph idx="1"/>
          </p:nvPr>
        </p:nvSpPr>
        <p:spPr bwMode="auto">
          <a:xfrm>
            <a:off x="1010770" y="1720840"/>
            <a:ext cx="1017045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Stablecoins, such as USDT or USDC, attempt to bridge traditional finance and crypto markets by maintaining a stable value through backing with assets like US dollars or short-term government debt.</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These instruments have become essential for trading, cross-border payments, and settlement, accounting for billions of dollars in daily volume.</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Their rapid growth raises questions about reserve transparency, systemic risk, and whether private stablecoins could undermine or compete with central bank currencies.</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25499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F8FE4-3722-1B6D-30A9-AD83D50CB2C6}"/>
              </a:ext>
            </a:extLst>
          </p:cNvPr>
          <p:cNvSpPr>
            <a:spLocks noGrp="1"/>
          </p:cNvSpPr>
          <p:nvPr>
            <p:ph type="title"/>
          </p:nvPr>
        </p:nvSpPr>
        <p:spPr/>
        <p:txBody>
          <a:bodyPr/>
          <a:lstStyle/>
          <a:p>
            <a:r>
              <a:rPr lang="en-US" b="0" dirty="0"/>
              <a:t>Are Cryptocurrencies Competing With Banks?</a:t>
            </a:r>
            <a:endParaRPr lang="en-EG" dirty="0"/>
          </a:p>
        </p:txBody>
      </p:sp>
      <p:sp>
        <p:nvSpPr>
          <p:cNvPr id="4" name="Rectangle 1">
            <a:extLst>
              <a:ext uri="{FF2B5EF4-FFF2-40B4-BE49-F238E27FC236}">
                <a16:creationId xmlns:a16="http://schemas.microsoft.com/office/drawing/2014/main" id="{68B71D53-E69A-2A63-0248-DD1DF7DDFA0D}"/>
              </a:ext>
            </a:extLst>
          </p:cNvPr>
          <p:cNvSpPr>
            <a:spLocks noGrp="1" noChangeArrowheads="1"/>
          </p:cNvSpPr>
          <p:nvPr>
            <p:ph idx="1"/>
          </p:nvPr>
        </p:nvSpPr>
        <p:spPr bwMode="auto">
          <a:xfrm>
            <a:off x="838200" y="2293135"/>
            <a:ext cx="105156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Because cryptocurrencies allow users to conduct financial transactions without banks, they challenge the traditional banking model built on deposits, lending, and intermediation.</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If consumers increasingly choose crypto wallets over bank accounts, commercial banks could face funding pressure, reduced lending capacity, and increased competition from decentralized systems.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At the same time, banks are exploring blockchain-based payment systems, tokenization of assets, and custody services, showing a shift from resistance toward integration.</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31166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8166C-CBB6-2FA4-5F6E-0BFB55EBA3C5}"/>
              </a:ext>
            </a:extLst>
          </p:cNvPr>
          <p:cNvSpPr>
            <a:spLocks noGrp="1"/>
          </p:cNvSpPr>
          <p:nvPr>
            <p:ph type="title"/>
          </p:nvPr>
        </p:nvSpPr>
        <p:spPr/>
        <p:txBody>
          <a:bodyPr/>
          <a:lstStyle/>
          <a:p>
            <a:r>
              <a:rPr lang="en-US" b="0" dirty="0"/>
              <a:t>Central Bank Digital Currencies (CBDCs): A Strategic Response</a:t>
            </a:r>
            <a:endParaRPr lang="en-EG" dirty="0"/>
          </a:p>
        </p:txBody>
      </p:sp>
      <p:sp>
        <p:nvSpPr>
          <p:cNvPr id="4" name="Rectangle 1">
            <a:extLst>
              <a:ext uri="{FF2B5EF4-FFF2-40B4-BE49-F238E27FC236}">
                <a16:creationId xmlns:a16="http://schemas.microsoft.com/office/drawing/2014/main" id="{09BA03CC-A8DE-3900-FC56-15DA9B977652}"/>
              </a:ext>
            </a:extLst>
          </p:cNvPr>
          <p:cNvSpPr>
            <a:spLocks noGrp="1" noChangeArrowheads="1"/>
          </p:cNvSpPr>
          <p:nvPr>
            <p:ph idx="1"/>
          </p:nvPr>
        </p:nvSpPr>
        <p:spPr bwMode="auto">
          <a:xfrm>
            <a:off x="838200" y="2293134"/>
            <a:ext cx="105156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Many central banks are exploring CBDCs to modernize payment infrastructure, enhance financial inclusion, and retain monetary sovereignty in an increasingly digital world.</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CBDCs differ from cryptocurrencies by offering state-backed stability, regulatory protection, and centralized control—features designed to support, rather than disrupt, monetary policy.</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A well-designed CBDC could improve cross-border settlement, reduce payment costs, and prevent private digital currencies from dominating national financial systems.</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918597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36AAB-E7FB-F487-B938-A979BEC2558C}"/>
              </a:ext>
            </a:extLst>
          </p:cNvPr>
          <p:cNvSpPr>
            <a:spLocks noGrp="1"/>
          </p:cNvSpPr>
          <p:nvPr>
            <p:ph type="title"/>
          </p:nvPr>
        </p:nvSpPr>
        <p:spPr/>
        <p:txBody>
          <a:bodyPr/>
          <a:lstStyle/>
          <a:p>
            <a:r>
              <a:rPr lang="en-US" b="0" dirty="0"/>
              <a:t>Conditions for a Currency to Dominate: Lessons for Crypto</a:t>
            </a:r>
            <a:endParaRPr lang="en-EG" dirty="0"/>
          </a:p>
        </p:txBody>
      </p:sp>
      <p:sp>
        <p:nvSpPr>
          <p:cNvPr id="4" name="Rectangle 1">
            <a:extLst>
              <a:ext uri="{FF2B5EF4-FFF2-40B4-BE49-F238E27FC236}">
                <a16:creationId xmlns:a16="http://schemas.microsoft.com/office/drawing/2014/main" id="{70AAE9E6-EB6F-A58D-11E6-B0C3E2E11648}"/>
              </a:ext>
            </a:extLst>
          </p:cNvPr>
          <p:cNvSpPr>
            <a:spLocks noGrp="1" noChangeArrowheads="1"/>
          </p:cNvSpPr>
          <p:nvPr>
            <p:ph idx="1"/>
          </p:nvPr>
        </p:nvSpPr>
        <p:spPr bwMode="auto">
          <a:xfrm>
            <a:off x="1075764" y="2016136"/>
            <a:ext cx="1027803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A currency must satisfy widespread acceptance, stability of value, legal recognition, and trust in the issuing authority to become dominant.</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Cryptocurrencies currently struggle with volatility, lack of universal acceptance, and absence of formal backing, which limits their effectiveness as everyday money.</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However, technological advantages such as programmability, speed, and global accessibility give them potential to become more money-like as infrastructure and regulation mature.</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745766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3072E-AC43-BAD3-CCF6-A1BF64762C91}"/>
              </a:ext>
            </a:extLst>
          </p:cNvPr>
          <p:cNvSpPr>
            <a:spLocks noGrp="1"/>
          </p:cNvSpPr>
          <p:nvPr>
            <p:ph type="title"/>
          </p:nvPr>
        </p:nvSpPr>
        <p:spPr/>
        <p:txBody>
          <a:bodyPr/>
          <a:lstStyle/>
          <a:p>
            <a:r>
              <a:rPr lang="en-US" b="0" dirty="0"/>
              <a:t>Cryptocurrencies as a Parallel Financial System</a:t>
            </a:r>
            <a:endParaRPr lang="en-EG" dirty="0"/>
          </a:p>
        </p:txBody>
      </p:sp>
      <p:sp>
        <p:nvSpPr>
          <p:cNvPr id="4" name="Rectangle 1">
            <a:extLst>
              <a:ext uri="{FF2B5EF4-FFF2-40B4-BE49-F238E27FC236}">
                <a16:creationId xmlns:a16="http://schemas.microsoft.com/office/drawing/2014/main" id="{EE19C85F-E3AF-B92C-C267-8764ED07A905}"/>
              </a:ext>
            </a:extLst>
          </p:cNvPr>
          <p:cNvSpPr>
            <a:spLocks noGrp="1" noChangeArrowheads="1"/>
          </p:cNvSpPr>
          <p:nvPr>
            <p:ph idx="1"/>
          </p:nvPr>
        </p:nvSpPr>
        <p:spPr bwMode="auto">
          <a:xfrm>
            <a:off x="1129552" y="2016135"/>
            <a:ext cx="1022424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Cryptocurrencies operate in a parallel financial ecosystem: one built on decentralized networks, automated contracts, and global participation without borders.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This parallel system competes with traditional finance in payments, lending, investment, and settlement, creating opportunities for innovation but also gaps in oversight.</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The coexistence of these two systems raises fundamental questions about competition, integration, and the long-term structure of global money.</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79180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510E3-E7D8-65D7-2BAF-C54672181568}"/>
              </a:ext>
            </a:extLst>
          </p:cNvPr>
          <p:cNvSpPr>
            <a:spLocks noGrp="1"/>
          </p:cNvSpPr>
          <p:nvPr>
            <p:ph type="title"/>
          </p:nvPr>
        </p:nvSpPr>
        <p:spPr/>
        <p:txBody>
          <a:bodyPr/>
          <a:lstStyle/>
          <a:p>
            <a:r>
              <a:rPr lang="en-US" b="0" dirty="0"/>
              <a:t>Monetary Policy Transmission Challenges</a:t>
            </a:r>
            <a:endParaRPr lang="en-EG" dirty="0"/>
          </a:p>
        </p:txBody>
      </p:sp>
      <p:sp>
        <p:nvSpPr>
          <p:cNvPr id="4" name="Rectangle 1">
            <a:extLst>
              <a:ext uri="{FF2B5EF4-FFF2-40B4-BE49-F238E27FC236}">
                <a16:creationId xmlns:a16="http://schemas.microsoft.com/office/drawing/2014/main" id="{8E61B2B9-D423-ABFD-22EB-461263CC9C72}"/>
              </a:ext>
            </a:extLst>
          </p:cNvPr>
          <p:cNvSpPr>
            <a:spLocks noGrp="1" noChangeArrowheads="1"/>
          </p:cNvSpPr>
          <p:nvPr>
            <p:ph idx="1"/>
          </p:nvPr>
        </p:nvSpPr>
        <p:spPr bwMode="auto">
          <a:xfrm>
            <a:off x="1102658" y="1800693"/>
            <a:ext cx="1025114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Monetary policy influences the economy through interest rates, bank credit, and liquidity conditions, but widespread cryptocurrency adoption may weaken these transmission channels.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If households and firms increasingly hold wealth in crypto rather than bank deposits, central banks may find it more difficult to influence borrowing activity and aggregate demand.</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Changes in official interest rates may have limited effect on decentralized financial markets, potentially reducing the effectiveness of traditional policy tools.</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033853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5E35A-0B6E-493B-1E63-6EBC1A0FFD93}"/>
              </a:ext>
            </a:extLst>
          </p:cNvPr>
          <p:cNvSpPr>
            <a:spLocks noGrp="1"/>
          </p:cNvSpPr>
          <p:nvPr>
            <p:ph type="title"/>
          </p:nvPr>
        </p:nvSpPr>
        <p:spPr/>
        <p:txBody>
          <a:bodyPr/>
          <a:lstStyle/>
          <a:p>
            <a:r>
              <a:rPr lang="en-US" b="0" dirty="0"/>
              <a:t>Exchange Rate and Capital Flow Considerations</a:t>
            </a:r>
            <a:endParaRPr lang="en-EG" dirty="0"/>
          </a:p>
        </p:txBody>
      </p:sp>
      <p:sp>
        <p:nvSpPr>
          <p:cNvPr id="4" name="Rectangle 1">
            <a:extLst>
              <a:ext uri="{FF2B5EF4-FFF2-40B4-BE49-F238E27FC236}">
                <a16:creationId xmlns:a16="http://schemas.microsoft.com/office/drawing/2014/main" id="{10E1E867-0C17-5A0F-9225-1B6C7F06CC7D}"/>
              </a:ext>
            </a:extLst>
          </p:cNvPr>
          <p:cNvSpPr>
            <a:spLocks noGrp="1" noChangeArrowheads="1"/>
          </p:cNvSpPr>
          <p:nvPr>
            <p:ph idx="1"/>
          </p:nvPr>
        </p:nvSpPr>
        <p:spPr bwMode="auto">
          <a:xfrm>
            <a:off x="838200" y="2016136"/>
            <a:ext cx="105156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Cryptocurrencies introduce new pathways for international capital flows that are difficult for authorities to monitor or regulate in real time.</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They can enable rapid cross-border movements of wealth, bypassing traditional capital controls and weakening central bank influence over the exchange rate.</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In economies with unstable currencies, cryptocurrency adoption may accelerate currency substitution, undermining monetary sovereignty and increasing vulnerability to financial shocks.</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006688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D981A-1263-DF3E-0C2E-69796D372F7B}"/>
              </a:ext>
            </a:extLst>
          </p:cNvPr>
          <p:cNvSpPr>
            <a:spLocks noGrp="1"/>
          </p:cNvSpPr>
          <p:nvPr>
            <p:ph type="title"/>
          </p:nvPr>
        </p:nvSpPr>
        <p:spPr/>
        <p:txBody>
          <a:bodyPr/>
          <a:lstStyle/>
          <a:p>
            <a:r>
              <a:rPr lang="en-US" b="0" dirty="0"/>
              <a:t>Financial Stability Scenarios: A Cryptocurrency Takeover</a:t>
            </a:r>
            <a:endParaRPr lang="en-EG" dirty="0"/>
          </a:p>
        </p:txBody>
      </p:sp>
      <p:sp>
        <p:nvSpPr>
          <p:cNvPr id="4" name="Rectangle 1">
            <a:extLst>
              <a:ext uri="{FF2B5EF4-FFF2-40B4-BE49-F238E27FC236}">
                <a16:creationId xmlns:a16="http://schemas.microsoft.com/office/drawing/2014/main" id="{F4687CA0-259F-A398-D83E-5896EBCCCF28}"/>
              </a:ext>
            </a:extLst>
          </p:cNvPr>
          <p:cNvSpPr>
            <a:spLocks noGrp="1" noChangeArrowheads="1"/>
          </p:cNvSpPr>
          <p:nvPr>
            <p:ph idx="1"/>
          </p:nvPr>
        </p:nvSpPr>
        <p:spPr bwMode="auto">
          <a:xfrm>
            <a:off x="838200" y="2016135"/>
            <a:ext cx="105156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A large-scale shift from official money to cryptocurrencies could reduce the deposit base of banks, limit credit creation, and destabilize lending markets.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High volatility in cryptocurrency markets could transmit instability to households, firms, and financial institutions that gain exposure to digital assets.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The absence of lender-of-last-resort support and deposit insurance mechanisms in crypto systems raises concerns about systemic runs, liquidity crises, and contagion effects.</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72080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C7CB2-6BAC-EFD9-9EA1-501DAAA22812}"/>
              </a:ext>
            </a:extLst>
          </p:cNvPr>
          <p:cNvSpPr>
            <a:spLocks noGrp="1"/>
          </p:cNvSpPr>
          <p:nvPr>
            <p:ph type="title"/>
          </p:nvPr>
        </p:nvSpPr>
        <p:spPr/>
        <p:txBody>
          <a:bodyPr/>
          <a:lstStyle/>
          <a:p>
            <a:r>
              <a:rPr lang="en-US" b="0" dirty="0"/>
              <a:t>Money, Power, and Governance</a:t>
            </a:r>
            <a:endParaRPr lang="en-EG" dirty="0"/>
          </a:p>
        </p:txBody>
      </p:sp>
      <p:sp>
        <p:nvSpPr>
          <p:cNvPr id="4" name="Rectangle 1">
            <a:extLst>
              <a:ext uri="{FF2B5EF4-FFF2-40B4-BE49-F238E27FC236}">
                <a16:creationId xmlns:a16="http://schemas.microsoft.com/office/drawing/2014/main" id="{3DA7CB8B-3024-758D-0A0C-2F50C6007343}"/>
              </a:ext>
            </a:extLst>
          </p:cNvPr>
          <p:cNvSpPr>
            <a:spLocks noGrp="1" noChangeArrowheads="1"/>
          </p:cNvSpPr>
          <p:nvPr>
            <p:ph idx="1"/>
          </p:nvPr>
        </p:nvSpPr>
        <p:spPr bwMode="auto">
          <a:xfrm>
            <a:off x="838200" y="2016135"/>
            <a:ext cx="105156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a:ln>
                  <a:noFill/>
                </a:ln>
                <a:solidFill>
                  <a:srgbClr val="000000"/>
                </a:solidFill>
                <a:effectLst/>
                <a:latin typeface="Arial" panose="020B0604020202020204" pitchFamily="34" charset="0"/>
              </a:rPr>
              <a:t>The </a:t>
            </a:r>
            <a:r>
              <a:rPr kumimoji="0" lang="en-EG" altLang="en-EG" sz="2800" b="0" i="0" u="none" strike="noStrike" cap="none" normalizeH="0" baseline="0" dirty="0">
                <a:ln>
                  <a:noFill/>
                </a:ln>
                <a:solidFill>
                  <a:srgbClr val="000000"/>
                </a:solidFill>
                <a:effectLst/>
                <a:latin typeface="Arial" panose="020B0604020202020204" pitchFamily="34" charset="0"/>
              </a:rPr>
              <a:t>architecture of monetary systems shapes political power, economic governance, and the distribution of wealth within societies.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Cryptocurrencies shift power away from governments toward decentralized networks, altering who controls payment systems, financial data, and the issuance of money.</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Policymakers must balance innovation with democratic accountability, ensuring that future financial structures retain transparency, oversight, and mechanisms of public trust.</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92396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29745-F8BD-CAFA-E19E-3AC908ADD144}"/>
              </a:ext>
            </a:extLst>
          </p:cNvPr>
          <p:cNvSpPr>
            <a:spLocks noGrp="1"/>
          </p:cNvSpPr>
          <p:nvPr>
            <p:ph type="title"/>
          </p:nvPr>
        </p:nvSpPr>
        <p:spPr/>
        <p:txBody>
          <a:bodyPr/>
          <a:lstStyle/>
          <a:p>
            <a:r>
              <a:rPr lang="en-US" b="0" dirty="0"/>
              <a:t>The Future Role of Cryptocurrencies in the Global Economy</a:t>
            </a:r>
            <a:endParaRPr lang="en-EG" dirty="0"/>
          </a:p>
        </p:txBody>
      </p:sp>
      <p:sp>
        <p:nvSpPr>
          <p:cNvPr id="4" name="Rectangle 1">
            <a:extLst>
              <a:ext uri="{FF2B5EF4-FFF2-40B4-BE49-F238E27FC236}">
                <a16:creationId xmlns:a16="http://schemas.microsoft.com/office/drawing/2014/main" id="{87D6DE0C-E2AB-8815-6726-5881F5D71775}"/>
              </a:ext>
            </a:extLst>
          </p:cNvPr>
          <p:cNvSpPr>
            <a:spLocks noGrp="1" noChangeArrowheads="1"/>
          </p:cNvSpPr>
          <p:nvPr>
            <p:ph idx="1"/>
          </p:nvPr>
        </p:nvSpPr>
        <p:spPr bwMode="auto">
          <a:xfrm>
            <a:off x="838200" y="2293135"/>
            <a:ext cx="105156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Though cryptocurrencies currently function more as speculative assets than everyday money, technological and regulatory developments could increase their use in payments, savings, and financial infrastructure.</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A likely future scenario involves a hybrid monetary system where cryptocurrencies, stablecoins, CBDCs, and traditional money coexist, each serving different functions.</a:t>
            </a:r>
          </a:p>
          <a:p>
            <a:pPr marL="0" marR="0" lvl="0" indent="0" defTabSz="914400" rtl="0" eaLnBrk="0" fontAlgn="base" latinLnBrk="0" hangingPunct="0">
              <a:lnSpc>
                <a:spcPct val="100000"/>
              </a:lnSpc>
              <a:spcBef>
                <a:spcPct val="0"/>
              </a:spcBef>
              <a:spcAft>
                <a:spcPct val="0"/>
              </a:spcAft>
              <a:buClrTx/>
              <a:buSzTx/>
              <a:buFontTx/>
              <a:buChar char="•"/>
              <a:tabLst/>
            </a:pPr>
            <a:r>
              <a:rPr kumimoji="0" lang="en-EG" altLang="en-EG" sz="2400" b="0" i="0" u="none" strike="noStrike" cap="none" normalizeH="0" baseline="0" dirty="0">
                <a:ln>
                  <a:noFill/>
                </a:ln>
                <a:solidFill>
                  <a:srgbClr val="000000"/>
                </a:solidFill>
                <a:effectLst/>
                <a:latin typeface="Arial" panose="020B0604020202020204" pitchFamily="34" charset="0"/>
              </a:rPr>
              <a:t>The evolution of these systems will depend on regulatory clarity, market behavior, technological improvements, and the willingness of governments to integrate digital currencies into formal economic frameworks.</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247295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1624B-7D23-5881-DE19-394265DE3B11}"/>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26B9FB6B-92BE-B51F-413B-9F576FF510B5}"/>
              </a:ext>
            </a:extLst>
          </p:cNvPr>
          <p:cNvSpPr>
            <a:spLocks noGrp="1"/>
          </p:cNvSpPr>
          <p:nvPr>
            <p:ph idx="1"/>
          </p:nvPr>
        </p:nvSpPr>
        <p:spPr/>
        <p:txBody>
          <a:bodyPr/>
          <a:lstStyle/>
          <a:p>
            <a:r>
              <a:rPr lang="en-US" dirty="0">
                <a:effectLst/>
                <a:latin typeface="Helvetica" pitchFamily="2" charset="0"/>
              </a:rPr>
              <a:t>The emergence of </a:t>
            </a:r>
            <a:r>
              <a:rPr lang="en-US" dirty="0" err="1">
                <a:effectLst/>
                <a:latin typeface="Helvetica" pitchFamily="2" charset="0"/>
              </a:rPr>
              <a:t>decentralised</a:t>
            </a:r>
            <a:r>
              <a:rPr lang="en-US" dirty="0">
                <a:effectLst/>
                <a:latin typeface="Helvetica" pitchFamily="2" charset="0"/>
              </a:rPr>
              <a:t> ledger technology has allowed innovations in peer-to-peer transactions that were difficult to imagine just a decade ago. </a:t>
            </a:r>
          </a:p>
          <a:p>
            <a:r>
              <a:rPr lang="en-US" dirty="0">
                <a:effectLst/>
                <a:latin typeface="Helvetica" pitchFamily="2" charset="0"/>
              </a:rPr>
              <a:t>This technology has also led to the development of cryptocurrencies and allowed them to challenge the role of money as mediums of exchange. </a:t>
            </a:r>
          </a:p>
          <a:p>
            <a:r>
              <a:rPr lang="en-US" dirty="0">
                <a:effectLst/>
                <a:latin typeface="Helvetica" pitchFamily="2" charset="0"/>
              </a:rPr>
              <a:t>However, the evidence so far suggests that cryptocurrencies are not as widely used as any official currency and are not real contenders for currency substitution. </a:t>
            </a:r>
          </a:p>
          <a:p>
            <a:r>
              <a:rPr lang="en-US" dirty="0">
                <a:effectLst/>
                <a:latin typeface="Helvetica" pitchFamily="2" charset="0"/>
              </a:rPr>
              <a:t>The design of their protocols, at least so far, is very primitive and arbitrary relative to what the management of modern financial systems requires. </a:t>
            </a:r>
          </a:p>
          <a:p>
            <a:r>
              <a:rPr lang="en-US" dirty="0">
                <a:effectLst/>
                <a:latin typeface="Helvetica" pitchFamily="2" charset="0"/>
              </a:rPr>
              <a:t>We therefore do not see an immediate risk of cryptocurrencies challenging central bank-controlled currencies, and certainly not international currencies like the US dollar and the euro. </a:t>
            </a:r>
          </a:p>
          <a:p>
            <a:r>
              <a:rPr lang="en-US" dirty="0">
                <a:effectLst/>
                <a:latin typeface="Helvetica" pitchFamily="2" charset="0"/>
              </a:rPr>
              <a:t>Years of good practices and price stability, combined with their legal statuses and strong networks of users, have given official currencies a natural monopoly. </a:t>
            </a:r>
          </a:p>
          <a:p>
            <a:r>
              <a:rPr lang="en-US" dirty="0">
                <a:effectLst/>
                <a:latin typeface="Helvetica" pitchFamily="2" charset="0"/>
              </a:rPr>
              <a:t>However, as the underling algorithms of cryptocurrencies develop to reflect better demand for money and more general economic conditions, one could envisage an increase in their popularity and use. </a:t>
            </a:r>
          </a:p>
          <a:p>
            <a:endParaRPr lang="en-EG" dirty="0"/>
          </a:p>
        </p:txBody>
      </p:sp>
    </p:spTree>
    <p:extLst>
      <p:ext uri="{BB962C8B-B14F-4D97-AF65-F5344CB8AC3E}">
        <p14:creationId xmlns:p14="http://schemas.microsoft.com/office/powerpoint/2010/main" val="33083957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368C-7AF2-2097-B005-C501F4084D04}"/>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B0FCE6E1-E09D-0AFE-58E8-9E6135887F07}"/>
              </a:ext>
            </a:extLst>
          </p:cNvPr>
          <p:cNvSpPr>
            <a:spLocks noGrp="1"/>
          </p:cNvSpPr>
          <p:nvPr>
            <p:ph idx="1"/>
          </p:nvPr>
        </p:nvSpPr>
        <p:spPr/>
        <p:txBody>
          <a:bodyPr>
            <a:normAutofit/>
          </a:bodyPr>
          <a:lstStyle/>
          <a:p>
            <a:r>
              <a:rPr lang="en-US" sz="1800" dirty="0">
                <a:effectLst/>
                <a:latin typeface="Helvetica" pitchFamily="2" charset="0"/>
              </a:rPr>
              <a:t>But the features that create the hype around cryptocurrencies, such as their international and automated natures and the absence of the risk of political control, set limits in terms of how far they can go in replacing official money. </a:t>
            </a:r>
          </a:p>
          <a:p>
            <a:r>
              <a:rPr lang="en-US" sz="1800" dirty="0">
                <a:effectLst/>
                <a:latin typeface="Helvetica" pitchFamily="2" charset="0"/>
              </a:rPr>
              <a:t>Control over the value of money is a very significant power to have. This is why those that are given this power are subject to systems of checks and balances designed through social contracts. </a:t>
            </a:r>
          </a:p>
          <a:p>
            <a:r>
              <a:rPr lang="en-US" sz="1800" dirty="0">
                <a:effectLst/>
                <a:latin typeface="Helvetica" pitchFamily="2" charset="0"/>
              </a:rPr>
              <a:t>Taking this power outside the system of checks and balances by rendering it anonymous and automatic could be a serious threat to a society’s stability.</a:t>
            </a:r>
          </a:p>
          <a:p>
            <a:endParaRPr lang="en-EG" sz="1800" dirty="0"/>
          </a:p>
        </p:txBody>
      </p:sp>
    </p:spTree>
    <p:extLst>
      <p:ext uri="{BB962C8B-B14F-4D97-AF65-F5344CB8AC3E}">
        <p14:creationId xmlns:p14="http://schemas.microsoft.com/office/powerpoint/2010/main" val="4879346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368C-7AF2-2097-B005-C501F4084D04}"/>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B0FCE6E1-E09D-0AFE-58E8-9E6135887F07}"/>
              </a:ext>
            </a:extLst>
          </p:cNvPr>
          <p:cNvSpPr>
            <a:spLocks noGrp="1"/>
          </p:cNvSpPr>
          <p:nvPr>
            <p:ph idx="1"/>
          </p:nvPr>
        </p:nvSpPr>
        <p:spPr/>
        <p:txBody>
          <a:bodyPr/>
          <a:lstStyle/>
          <a:p>
            <a:r>
              <a:rPr lang="en-US" dirty="0">
                <a:effectLst/>
                <a:latin typeface="Helvetica" pitchFamily="2" charset="0"/>
              </a:rPr>
              <a:t>The stability of a currency necessary for the development of an economy relies on trust and universal agreements. </a:t>
            </a:r>
          </a:p>
          <a:p>
            <a:r>
              <a:rPr lang="en-US" dirty="0">
                <a:effectLst/>
                <a:latin typeface="Helvetica" pitchFamily="2" charset="0"/>
              </a:rPr>
              <a:t>Trust in turn is built on the ability to monitor, review and change. </a:t>
            </a:r>
          </a:p>
          <a:p>
            <a:r>
              <a:rPr lang="en-US" dirty="0">
                <a:effectLst/>
                <a:latin typeface="Helvetica" pitchFamily="2" charset="0"/>
              </a:rPr>
              <a:t>So, while cryptocurrencies could evolve into legitimate private means of payment, we do not see them evolving in ways that would challenge the powers of official currencies. </a:t>
            </a:r>
          </a:p>
          <a:p>
            <a:r>
              <a:rPr lang="en-US" dirty="0">
                <a:effectLst/>
                <a:latin typeface="Helvetica" pitchFamily="2" charset="0"/>
              </a:rPr>
              <a:t>Ultimately, as a potential competitor to official currencies, cryptocurrencies could even have a positive effect by acting as a disciplining device pushing central banks (especially in countries with histories of lax monetary policy) to take their price stability mandates seriously. </a:t>
            </a:r>
          </a:p>
          <a:p>
            <a:endParaRPr lang="en-EG" dirty="0"/>
          </a:p>
        </p:txBody>
      </p:sp>
    </p:spTree>
    <p:extLst>
      <p:ext uri="{BB962C8B-B14F-4D97-AF65-F5344CB8AC3E}">
        <p14:creationId xmlns:p14="http://schemas.microsoft.com/office/powerpoint/2010/main" val="18133179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a:bodyPr>
          <a:lstStyle/>
          <a:p>
            <a:r>
              <a:rPr lang="en-US" dirty="0" err="1">
                <a:effectLst/>
                <a:latin typeface="Helvetica" pitchFamily="2" charset="0"/>
              </a:rPr>
              <a:t>Bech</a:t>
            </a:r>
            <a:r>
              <a:rPr lang="en-US" dirty="0">
                <a:effectLst/>
                <a:latin typeface="Helvetica" pitchFamily="2" charset="0"/>
              </a:rPr>
              <a:t>, M. and R. Garratt (2017) ‘Central bank cryptocurrencies’, </a:t>
            </a:r>
            <a:r>
              <a:rPr lang="en-US" i="1" dirty="0">
                <a:effectLst/>
                <a:latin typeface="Helvetica" pitchFamily="2" charset="0"/>
              </a:rPr>
              <a:t>BIS Quarterly Review September 2017</a:t>
            </a:r>
            <a:r>
              <a:rPr lang="en-US" dirty="0">
                <a:effectLst/>
                <a:latin typeface="Helvetica" pitchFamily="2" charset="0"/>
              </a:rPr>
              <a:t>, Bank for International Settlements. </a:t>
            </a:r>
          </a:p>
          <a:p>
            <a:r>
              <a:rPr lang="en-US" dirty="0">
                <a:effectLst/>
                <a:latin typeface="Helvetica" pitchFamily="2" charset="0"/>
              </a:rPr>
              <a:t>BIS (2018) </a:t>
            </a:r>
            <a:r>
              <a:rPr lang="en-US" i="1" dirty="0">
                <a:effectLst/>
                <a:latin typeface="Helvetica" pitchFamily="2" charset="0"/>
              </a:rPr>
              <a:t>Cryptocurrencies: looking beyond the hype</a:t>
            </a:r>
            <a:r>
              <a:rPr lang="en-US" dirty="0">
                <a:effectLst/>
                <a:latin typeface="Helvetica" pitchFamily="2" charset="0"/>
              </a:rPr>
              <a:t>, BIS Annual Economic Report, Bank for International Settlements. </a:t>
            </a:r>
          </a:p>
          <a:p>
            <a:r>
              <a:rPr lang="en-US" dirty="0">
                <a:effectLst/>
                <a:latin typeface="Helvetica" pitchFamily="2" charset="0"/>
              </a:rPr>
              <a:t>Cochrane, J. (2018) ‘</a:t>
            </a:r>
            <a:r>
              <a:rPr lang="en-US" dirty="0" err="1">
                <a:effectLst/>
                <a:latin typeface="Helvetica" pitchFamily="2" charset="0"/>
              </a:rPr>
              <a:t>Basecoin</a:t>
            </a:r>
            <a:r>
              <a:rPr lang="en-US" dirty="0">
                <a:effectLst/>
                <a:latin typeface="Helvetica" pitchFamily="2" charset="0"/>
              </a:rPr>
              <a:t>’, </a:t>
            </a:r>
            <a:r>
              <a:rPr lang="en-US" i="1" dirty="0">
                <a:effectLst/>
                <a:latin typeface="Helvetica" pitchFamily="2" charset="0"/>
              </a:rPr>
              <a:t>The Grumpy Economist – John Cochrane’s blog</a:t>
            </a:r>
            <a:r>
              <a:rPr lang="en-US" dirty="0">
                <a:effectLst/>
                <a:latin typeface="Helvetica" pitchFamily="2" charset="0"/>
              </a:rPr>
              <a:t>, 22 April, available at https://</a:t>
            </a:r>
            <a:r>
              <a:rPr lang="en-US" dirty="0" err="1">
                <a:effectLst/>
                <a:latin typeface="Helvetica" pitchFamily="2" charset="0"/>
              </a:rPr>
              <a:t>johnhcochrane.blogspot.com</a:t>
            </a:r>
            <a:r>
              <a:rPr lang="en-US" dirty="0">
                <a:effectLst/>
                <a:latin typeface="Helvetica" pitchFamily="2" charset="0"/>
              </a:rPr>
              <a:t>/2018/04/</a:t>
            </a:r>
            <a:r>
              <a:rPr lang="en-US" dirty="0" err="1">
                <a:effectLst/>
                <a:latin typeface="Helvetica" pitchFamily="2" charset="0"/>
              </a:rPr>
              <a:t>basecoin.html</a:t>
            </a:r>
            <a:r>
              <a:rPr lang="en-US" dirty="0">
                <a:effectLst/>
                <a:latin typeface="Helvetica" pitchFamily="2" charset="0"/>
              </a:rPr>
              <a:t>. </a:t>
            </a:r>
          </a:p>
          <a:p>
            <a:r>
              <a:rPr lang="en-US" dirty="0">
                <a:effectLst/>
                <a:latin typeface="Helvetica" pitchFamily="2" charset="0"/>
              </a:rPr>
              <a:t>Collard, B. (2017) ‘Money is the Real Social Contract’, </a:t>
            </a:r>
            <a:r>
              <a:rPr lang="en-US" i="1" dirty="0">
                <a:effectLst/>
                <a:latin typeface="Helvetica" pitchFamily="2" charset="0"/>
              </a:rPr>
              <a:t>Foundation for Economic Education Blog</a:t>
            </a:r>
            <a:r>
              <a:rPr lang="en-US" dirty="0">
                <a:effectLst/>
                <a:latin typeface="Helvetica" pitchFamily="2" charset="0"/>
              </a:rPr>
              <a:t>, 25 August, available at https://</a:t>
            </a:r>
            <a:r>
              <a:rPr lang="en-US" dirty="0" err="1">
                <a:effectLst/>
                <a:latin typeface="Helvetica" pitchFamily="2" charset="0"/>
              </a:rPr>
              <a:t>fee.org</a:t>
            </a:r>
            <a:r>
              <a:rPr lang="en-US" dirty="0">
                <a:effectLst/>
                <a:latin typeface="Helvetica" pitchFamily="2" charset="0"/>
              </a:rPr>
              <a:t>/articles/money-is-the-real-social-contract/. </a:t>
            </a:r>
          </a:p>
          <a:p>
            <a:endParaRPr lang="en-EG" dirty="0"/>
          </a:p>
        </p:txBody>
      </p:sp>
    </p:spTree>
    <p:extLst>
      <p:ext uri="{BB962C8B-B14F-4D97-AF65-F5344CB8AC3E}">
        <p14:creationId xmlns:p14="http://schemas.microsoft.com/office/powerpoint/2010/main" val="35472637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a:bodyPr>
          <a:lstStyle/>
          <a:p>
            <a:r>
              <a:rPr lang="en-US" dirty="0">
                <a:effectLst/>
                <a:latin typeface="Helvetica" pitchFamily="2" charset="0"/>
              </a:rPr>
              <a:t>Fernandes-</a:t>
            </a:r>
            <a:r>
              <a:rPr lang="en-US" dirty="0" err="1">
                <a:effectLst/>
                <a:latin typeface="Helvetica" pitchFamily="2" charset="0"/>
              </a:rPr>
              <a:t>Villaverde</a:t>
            </a:r>
            <a:r>
              <a:rPr lang="en-US" dirty="0">
                <a:effectLst/>
                <a:latin typeface="Helvetica" pitchFamily="2" charset="0"/>
              </a:rPr>
              <a:t>, J. and D. R. </a:t>
            </a:r>
            <a:r>
              <a:rPr lang="en-US" dirty="0" err="1">
                <a:effectLst/>
                <a:latin typeface="Helvetica" pitchFamily="2" charset="0"/>
              </a:rPr>
              <a:t>Sanches</a:t>
            </a:r>
            <a:r>
              <a:rPr lang="en-US" dirty="0">
                <a:effectLst/>
                <a:latin typeface="Helvetica" pitchFamily="2" charset="0"/>
              </a:rPr>
              <a:t> (2018) ‘On the Economics of Digital Currencies’, </a:t>
            </a:r>
            <a:r>
              <a:rPr lang="en-US" i="1" dirty="0">
                <a:effectLst/>
                <a:latin typeface="Helvetica" pitchFamily="2" charset="0"/>
              </a:rPr>
              <a:t>Working Papers 18-7</a:t>
            </a:r>
            <a:r>
              <a:rPr lang="en-US" dirty="0">
                <a:effectLst/>
                <a:latin typeface="Helvetica" pitchFamily="2" charset="0"/>
              </a:rPr>
              <a:t>, Federal Reserve Bank of Philadelphia. </a:t>
            </a:r>
          </a:p>
          <a:p>
            <a:r>
              <a:rPr lang="en-US" dirty="0">
                <a:effectLst/>
                <a:latin typeface="Helvetica" pitchFamily="2" charset="0"/>
              </a:rPr>
              <a:t>Frieden, J. (2016) </a:t>
            </a:r>
            <a:r>
              <a:rPr lang="en-US" i="1" dirty="0">
                <a:effectLst/>
                <a:latin typeface="Helvetica" pitchFamily="2" charset="0"/>
              </a:rPr>
              <a:t>Lessons for the euro from early American monetary and financial history</a:t>
            </a:r>
            <a:r>
              <a:rPr lang="en-US" dirty="0">
                <a:effectLst/>
                <a:latin typeface="Helvetica" pitchFamily="2" charset="0"/>
              </a:rPr>
              <a:t>, Essay and Lecture Series, Bruegel. </a:t>
            </a:r>
          </a:p>
          <a:p>
            <a:r>
              <a:rPr lang="en-US" dirty="0">
                <a:effectLst/>
                <a:latin typeface="Helvetica" pitchFamily="2" charset="0"/>
              </a:rPr>
              <a:t>Griffin, J.M. and A. Shams (2018) ‘Is Bitcoin Really Un-Tethered?’ mimeo, available at https://</a:t>
            </a:r>
            <a:r>
              <a:rPr lang="en-US" dirty="0" err="1">
                <a:effectLst/>
                <a:latin typeface="Helvetica" pitchFamily="2" charset="0"/>
              </a:rPr>
              <a:t>papers.ssrn.com</a:t>
            </a:r>
            <a:r>
              <a:rPr lang="en-US" dirty="0">
                <a:effectLst/>
                <a:latin typeface="Helvetica" pitchFamily="2" charset="0"/>
              </a:rPr>
              <a:t>/sol3/</a:t>
            </a:r>
            <a:r>
              <a:rPr lang="en-US" dirty="0" err="1">
                <a:effectLst/>
                <a:latin typeface="Helvetica" pitchFamily="2" charset="0"/>
              </a:rPr>
              <a:t>papers.cfm?abstract_id</a:t>
            </a:r>
            <a:r>
              <a:rPr lang="en-US" dirty="0">
                <a:effectLst/>
                <a:latin typeface="Helvetica" pitchFamily="2" charset="0"/>
              </a:rPr>
              <a:t>=3195066. </a:t>
            </a:r>
          </a:p>
          <a:p>
            <a:r>
              <a:rPr lang="en-US" dirty="0">
                <a:effectLst/>
                <a:latin typeface="Helvetica" pitchFamily="2" charset="0"/>
              </a:rPr>
              <a:t>Hayek, F.A. (1976) ‘Choice in Currency: A Way to Stop Inflation’, </a:t>
            </a:r>
            <a:r>
              <a:rPr lang="en-US" i="1" dirty="0">
                <a:effectLst/>
                <a:latin typeface="Helvetica" pitchFamily="2" charset="0"/>
              </a:rPr>
              <a:t>Occasional Papers</a:t>
            </a:r>
            <a:r>
              <a:rPr lang="en-US" dirty="0">
                <a:effectLst/>
                <a:latin typeface="Helvetica" pitchFamily="2" charset="0"/>
              </a:rPr>
              <a:t>, The Institute of Economic Affairs. </a:t>
            </a:r>
          </a:p>
          <a:p>
            <a:r>
              <a:rPr lang="en-US" dirty="0">
                <a:effectLst/>
                <a:latin typeface="Helvetica" pitchFamily="2" charset="0"/>
              </a:rPr>
              <a:t>Koning, J.P. (2015) ‘The dollarization of bitcoin’, </a:t>
            </a:r>
            <a:r>
              <a:rPr lang="en-US" i="1" dirty="0">
                <a:effectLst/>
                <a:latin typeface="Helvetica" pitchFamily="2" charset="0"/>
              </a:rPr>
              <a:t>Moneyness Blog</a:t>
            </a:r>
            <a:r>
              <a:rPr lang="en-US" dirty="0">
                <a:effectLst/>
                <a:latin typeface="Helvetica" pitchFamily="2" charset="0"/>
              </a:rPr>
              <a:t>, 12 June, available at http://</a:t>
            </a:r>
            <a:r>
              <a:rPr lang="en-US" dirty="0" err="1">
                <a:effectLst/>
                <a:latin typeface="Helvetica" pitchFamily="2" charset="0"/>
              </a:rPr>
              <a:t>jpkoning.blogspot.com</a:t>
            </a:r>
            <a:r>
              <a:rPr lang="en-US" dirty="0">
                <a:effectLst/>
                <a:latin typeface="Helvetica" pitchFamily="2" charset="0"/>
              </a:rPr>
              <a:t>/2015/06/the-dollarization-of-</a:t>
            </a:r>
            <a:r>
              <a:rPr lang="en-US" dirty="0" err="1">
                <a:effectLst/>
                <a:latin typeface="Helvetica" pitchFamily="2" charset="0"/>
              </a:rPr>
              <a:t>bitcoin.html</a:t>
            </a:r>
            <a:r>
              <a:rPr lang="en-US" dirty="0">
                <a:effectLst/>
                <a:latin typeface="Helvetica" pitchFamily="2" charset="0"/>
              </a:rPr>
              <a:t>. </a:t>
            </a:r>
          </a:p>
          <a:p>
            <a:r>
              <a:rPr lang="en-US" dirty="0">
                <a:effectLst/>
                <a:latin typeface="Helvetica" pitchFamily="2" charset="0"/>
              </a:rPr>
              <a:t>Stevens, A. (2017) ‘Digital currencies: Threats and opportunities for monetary policy’, </a:t>
            </a:r>
            <a:r>
              <a:rPr lang="en-US" i="1" dirty="0">
                <a:effectLst/>
                <a:latin typeface="Helvetica" pitchFamily="2" charset="0"/>
              </a:rPr>
              <a:t>NBB Economic Review June 2017, </a:t>
            </a:r>
            <a:r>
              <a:rPr lang="en-US" dirty="0">
                <a:effectLst/>
                <a:latin typeface="Helvetica" pitchFamily="2" charset="0"/>
              </a:rPr>
              <a:t>National Bank of Belgium. </a:t>
            </a:r>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B9E785C-2E8E-4D2D-AF68-66E8C5FD8F4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EF7EF0F-F2CC-4568-8006-689161277B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BFFFC8D-20D6-4710-97A6-15CD1BEE2B0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441</TotalTime>
  <Words>6748</Words>
  <Application>Microsoft Office PowerPoint</Application>
  <PresentationFormat>Widescreen</PresentationFormat>
  <Paragraphs>285</Paragraphs>
  <Slides>54</Slides>
  <Notes>2</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PowerPoint Presentation</vt:lpstr>
      <vt:lpstr>PowerPoint Presentation</vt:lpstr>
      <vt:lpstr>Cryptocurrency &amp; Monetary Policy</vt:lpstr>
      <vt:lpstr>Table of Contents</vt:lpstr>
      <vt:lpstr>Introduction</vt:lpstr>
      <vt:lpstr>Introduction</vt:lpstr>
      <vt:lpstr>Introduction</vt:lpstr>
      <vt:lpstr>CRYPTOCURRENCIES: A ROLE AS MONEY? </vt:lpstr>
      <vt:lpstr>A taxonomy of money: where do cryptocurrencies fit in? </vt:lpstr>
      <vt:lpstr>A taxonomy of money: where do cryptocurrencies fit in? </vt:lpstr>
      <vt:lpstr>A taxonomy of money: where do cryptocurrencies fit in? </vt:lpstr>
      <vt:lpstr>The state of cryptocurrencies </vt:lpstr>
      <vt:lpstr>PowerPoint Presentation</vt:lpstr>
      <vt:lpstr>The state of cryptocurrencies </vt:lpstr>
      <vt:lpstr>PowerPoint Presentation</vt:lpstr>
      <vt:lpstr>WHAT ARE THE CONDITIONS FOR CURRENCIES TO FULFIL THE FUNCTIONS OF MONEY? </vt:lpstr>
      <vt:lpstr>WHAT ARE THE CONDITIONS FOR CURRENCIES TO FULFIL THE FUNCTIONS OF MONEY? </vt:lpstr>
      <vt:lpstr>EVALUATING THE MONEY ROLE OF CRYPTOCURRENCIES </vt:lpstr>
      <vt:lpstr> 4.1. Today: More of an asset than a currency </vt:lpstr>
      <vt:lpstr>EVALUATING THE MONEY ROLE OF CRYPTOCURRENCIES  4.1. Today: More of an asset than a currency </vt:lpstr>
      <vt:lpstr>PowerPoint Presentation</vt:lpstr>
      <vt:lpstr> 4.1. Today: More of an asset than a currency </vt:lpstr>
      <vt:lpstr>4.2. A money role in the future? </vt:lpstr>
      <vt:lpstr>CRYPTOCURRENCIES AND MONETARY POLICY </vt:lpstr>
      <vt:lpstr>Crypto- and official currencies: a ‘peaceful’ coexistence? </vt:lpstr>
      <vt:lpstr>Crypto- and official currencies: a ‘peaceful’ coexistence? </vt:lpstr>
      <vt:lpstr>Crypto- and official currencies: a ‘peaceful’ coexistence? </vt:lpstr>
      <vt:lpstr>Crypto- and official currencies: a ‘peaceful’ coexistence? </vt:lpstr>
      <vt:lpstr>Financial stability implications of a potential cryptocurrency takeover </vt:lpstr>
      <vt:lpstr>Financial stability implications of a potential cryptocurrency takeover </vt:lpstr>
      <vt:lpstr>Financial stability implications of a potential cryptocurrency takeover </vt:lpstr>
      <vt:lpstr>Financial stability implications of a potential cryptocurrency takeover </vt:lpstr>
      <vt:lpstr>Money and power: ensuring a system of checks and balances </vt:lpstr>
      <vt:lpstr>Money and power: ensuring a system of checks and balances </vt:lpstr>
      <vt:lpstr>Money and power: ensuring a system of checks and balances </vt:lpstr>
      <vt:lpstr>Beyond the Basics: Why Cryptocurrencies Matter Today</vt:lpstr>
      <vt:lpstr>The Evolution of Cryptocurrency Use Cases</vt:lpstr>
      <vt:lpstr>The Rise of Decentralized Finance (DeFi)</vt:lpstr>
      <vt:lpstr>The Growth of Stablecoins</vt:lpstr>
      <vt:lpstr>Are Cryptocurrencies Competing With Banks?</vt:lpstr>
      <vt:lpstr>Central Bank Digital Currencies (CBDCs): A Strategic Response</vt:lpstr>
      <vt:lpstr>Conditions for a Currency to Dominate: Lessons for Crypto</vt:lpstr>
      <vt:lpstr>Cryptocurrencies as a Parallel Financial System</vt:lpstr>
      <vt:lpstr>Monetary Policy Transmission Challenges</vt:lpstr>
      <vt:lpstr>Exchange Rate and Capital Flow Considerations</vt:lpstr>
      <vt:lpstr>Financial Stability Scenarios: A Cryptocurrency Takeover</vt:lpstr>
      <vt:lpstr>Money, Power, and Governance</vt:lpstr>
      <vt:lpstr>The Future Role of Cryptocurrencies in the Global Economy</vt:lpstr>
      <vt:lpstr>CONCLUSIONS</vt:lpstr>
      <vt:lpstr>CONCLUSIONS</vt:lpstr>
      <vt:lpstr>CONCLUSIONS</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118</cp:revision>
  <dcterms:created xsi:type="dcterms:W3CDTF">2023-04-29T09:08:00Z</dcterms:created>
  <dcterms:modified xsi:type="dcterms:W3CDTF">2025-11-20T12:23:48Z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