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2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2"/>
  </p:notesMasterIdLst>
  <p:sldIdLst>
    <p:sldId id="480" r:id="rId3"/>
    <p:sldId id="303" r:id="rId4"/>
    <p:sldId id="271" r:id="rId5"/>
    <p:sldId id="313" r:id="rId6"/>
    <p:sldId id="276" r:id="rId7"/>
    <p:sldId id="483" r:id="rId8"/>
    <p:sldId id="494" r:id="rId9"/>
    <p:sldId id="306" r:id="rId10"/>
    <p:sldId id="495" r:id="rId11"/>
    <p:sldId id="496" r:id="rId12"/>
    <p:sldId id="493" r:id="rId13"/>
    <p:sldId id="498" r:id="rId14"/>
    <p:sldId id="500" r:id="rId15"/>
    <p:sldId id="499" r:id="rId16"/>
    <p:sldId id="497" r:id="rId17"/>
    <p:sldId id="502" r:id="rId18"/>
    <p:sldId id="506" r:id="rId19"/>
    <p:sldId id="505" r:id="rId20"/>
    <p:sldId id="507" r:id="rId21"/>
    <p:sldId id="508" r:id="rId22"/>
    <p:sldId id="509" r:id="rId23"/>
    <p:sldId id="527" r:id="rId24"/>
    <p:sldId id="503" r:id="rId25"/>
    <p:sldId id="511" r:id="rId26"/>
    <p:sldId id="512" r:id="rId27"/>
    <p:sldId id="504" r:id="rId28"/>
    <p:sldId id="513" r:id="rId29"/>
    <p:sldId id="514" r:id="rId30"/>
    <p:sldId id="515" r:id="rId31"/>
    <p:sldId id="516" r:id="rId32"/>
    <p:sldId id="517" r:id="rId33"/>
    <p:sldId id="518" r:id="rId34"/>
    <p:sldId id="519" r:id="rId35"/>
    <p:sldId id="520" r:id="rId36"/>
    <p:sldId id="521" r:id="rId37"/>
    <p:sldId id="522" r:id="rId38"/>
    <p:sldId id="526" r:id="rId39"/>
    <p:sldId id="501" r:id="rId40"/>
    <p:sldId id="52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3"/>
            <p14:sldId id="494"/>
            <p14:sldId id="306"/>
            <p14:sldId id="495"/>
            <p14:sldId id="496"/>
            <p14:sldId id="493"/>
            <p14:sldId id="498"/>
            <p14:sldId id="500"/>
            <p14:sldId id="499"/>
            <p14:sldId id="497"/>
            <p14:sldId id="502"/>
            <p14:sldId id="506"/>
            <p14:sldId id="505"/>
            <p14:sldId id="507"/>
            <p14:sldId id="508"/>
            <p14:sldId id="509"/>
            <p14:sldId id="527"/>
            <p14:sldId id="503"/>
            <p14:sldId id="511"/>
            <p14:sldId id="512"/>
            <p14:sldId id="504"/>
            <p14:sldId id="513"/>
            <p14:sldId id="514"/>
            <p14:sldId id="515"/>
            <p14:sldId id="516"/>
            <p14:sldId id="517"/>
            <p14:sldId id="518"/>
            <p14:sldId id="519"/>
            <p14:sldId id="520"/>
            <p14:sldId id="521"/>
            <p14:sldId id="522"/>
            <p14:sldId id="526"/>
            <p14:sldId id="501"/>
            <p14:sldId id="52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5" d="100"/>
          <a:sy n="75" d="100"/>
        </p:scale>
        <p:origin x="51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87221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839622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24/1/2024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24/1/2024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24/1/2024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0876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46978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3166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07318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20364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2198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1707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97235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687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8184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24/1/2024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35973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59926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7400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50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531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964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698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8313241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e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Layout" Target="../slideLayouts/slideLayout19.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14.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17.png"/><Relationship Id="rId4" Type="http://schemas.openxmlformats.org/officeDocument/2006/relationships/image" Target="../media/image16.sv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56756" y="3794396"/>
            <a:ext cx="5991660" cy="369332"/>
          </a:xfrm>
          <a:prstGeom prst="rect">
            <a:avLst/>
          </a:prstGeom>
          <a:noFill/>
        </p:spPr>
        <p:txBody>
          <a:bodyPr wrap="square" rtlCol="0">
            <a:spAutoFit/>
          </a:bodyPr>
          <a:lstStyle/>
          <a:p>
            <a:pPr algn="ctr"/>
            <a:r>
              <a:rPr lang="ar-EG" b="1" dirty="0">
                <a:latin typeface="Alexandria" pitchFamily="2" charset="-78"/>
                <a:cs typeface="Alexandria" pitchFamily="2" charset="-78"/>
              </a:rPr>
              <a:t>أ. م. د. السيد عبدالرحمن علي</a:t>
            </a:r>
            <a:endParaRPr lang="en-US" b="1" dirty="0">
              <a:latin typeface="Alexandria" pitchFamily="2" charset="-78"/>
              <a:cs typeface="Alexandria" pitchFamily="2" charset="-78"/>
            </a:endParaRPr>
          </a:p>
        </p:txBody>
      </p:sp>
      <p:sp>
        <p:nvSpPr>
          <p:cNvPr id="31" name="TextBox 30"/>
          <p:cNvSpPr txBox="1"/>
          <p:nvPr/>
        </p:nvSpPr>
        <p:spPr>
          <a:xfrm>
            <a:off x="502708" y="2424037"/>
            <a:ext cx="5471641" cy="400110"/>
          </a:xfrm>
          <a:prstGeom prst="rect">
            <a:avLst/>
          </a:prstGeom>
          <a:noFill/>
        </p:spPr>
        <p:txBody>
          <a:bodyPr wrap="square" rtlCol="0">
            <a:spAutoFit/>
          </a:bodyPr>
          <a:lstStyle/>
          <a:p>
            <a:pPr algn="ctr"/>
            <a:r>
              <a:rPr lang="ar-EG" sz="2000" b="1" dirty="0">
                <a:solidFill>
                  <a:srgbClr val="00B0F0"/>
                </a:solidFill>
                <a:latin typeface="Alexandria Black" pitchFamily="2" charset="-78"/>
                <a:cs typeface="Alexandria Black" pitchFamily="2" charset="-78"/>
              </a:rPr>
              <a:t>إدارة العلاقات العامة</a:t>
            </a:r>
            <a:endParaRPr lang="en-US" sz="2000" b="1" dirty="0">
              <a:solidFill>
                <a:srgbClr val="00B0F0"/>
              </a:solidFill>
              <a:latin typeface="Alexandria Black" pitchFamily="2" charset="-78"/>
              <a:cs typeface="Alexandria Black"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Medium" pitchFamily="2" charset="-78"/>
                <a:cs typeface="Alexandria Medium" pitchFamily="2" charset="-78"/>
              </a:rPr>
              <a:t>محاضرة توجيهية </a:t>
            </a:r>
            <a:endParaRPr lang="en-US" b="1" dirty="0">
              <a:solidFill>
                <a:schemeClr val="bg1"/>
              </a:solidFill>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11953" y="3203723"/>
            <a:ext cx="2940228" cy="400110"/>
          </a:xfrm>
          <a:prstGeom prst="rect">
            <a:avLst/>
          </a:prstGeom>
          <a:noFill/>
        </p:spPr>
        <p:txBody>
          <a:bodyPr wrap="none" rtlCol="0">
            <a:spAutoFit/>
          </a:bodyPr>
          <a:lstStyle/>
          <a:p>
            <a:r>
              <a:rPr lang="ar-EG" sz="2000" b="1" dirty="0">
                <a:solidFill>
                  <a:srgbClr val="00B0F0"/>
                </a:solidFill>
                <a:latin typeface="Alexandria Black" pitchFamily="2" charset="-78"/>
                <a:cs typeface="Alexandria Black" pitchFamily="2" charset="-78"/>
              </a:rPr>
              <a:t>إدارة العلاقات العامة</a:t>
            </a:r>
          </a:p>
        </p:txBody>
      </p:sp>
      <p:sp>
        <p:nvSpPr>
          <p:cNvPr id="10" name="Rectangle: Rounded Corners 9"/>
          <p:cNvSpPr/>
          <p:nvPr/>
        </p:nvSpPr>
        <p:spPr>
          <a:xfrm>
            <a:off x="5992857" y="418000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Medium" pitchFamily="2" charset="-78"/>
                <a:cs typeface="Alexandria Medium" pitchFamily="2" charset="-78"/>
              </a:rPr>
              <a:t>محاضرة توجيهية </a:t>
            </a:r>
          </a:p>
        </p:txBody>
      </p:sp>
      <p:sp>
        <p:nvSpPr>
          <p:cNvPr id="12" name="TextBox 11"/>
          <p:cNvSpPr txBox="1"/>
          <p:nvPr/>
        </p:nvSpPr>
        <p:spPr>
          <a:xfrm>
            <a:off x="459185" y="6187539"/>
            <a:ext cx="5432164"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 </a:t>
            </a:r>
            <a:r>
              <a:rPr lang="ar-EG" sz="2000" dirty="0">
                <a:solidFill>
                  <a:srgbClr val="00B0F0"/>
                </a:solidFill>
                <a:latin typeface="Alexandria" pitchFamily="2" charset="-78"/>
                <a:cs typeface="Alexandria" pitchFamily="2" charset="-78"/>
              </a:rPr>
              <a:t>أ. م. د. السيد عبدالرحمن علي</a:t>
            </a:r>
            <a:endParaRPr lang="en-US" sz="2000"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846659"/>
          </a:xfrm>
          <a:prstGeom prst="rect">
            <a:avLst/>
          </a:prstGeom>
          <a:noFill/>
        </p:spPr>
        <p:txBody>
          <a:bodyPr wrap="square">
            <a:spAutoFit/>
          </a:bodyPr>
          <a:lstStyle/>
          <a:p>
            <a:pPr indent="108000" algn="justLow" rtl="1">
              <a:spcBef>
                <a:spcPts val="600"/>
              </a:spcBef>
            </a:pPr>
            <a:r>
              <a:rPr lang="en-US" dirty="0">
                <a:latin typeface="Alexandria" pitchFamily="2" charset="-78"/>
                <a:cs typeface="Alexandria" pitchFamily="2" charset="-78"/>
              </a:rPr>
              <a:t> </a:t>
            </a:r>
            <a:r>
              <a:rPr lang="en-US" sz="1600" dirty="0">
                <a:solidFill>
                  <a:srgbClr val="000000"/>
                </a:solidFill>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إن بداية العلاقات العامة قديمة قدم التاريخ، إلا أنها أصبحت ذات أهمية كبيرة في الوقت الحاضر؛ حيث بدأت دول العالم في تصميم حملات العلاقات العامة لكسب تأييد الرأي العام، وكذلك الترويج السياحي على المستوى الدولي؛ وذلك لأسباب عديدة، منها على سبيل المثال: انتشار وسائل الإعلام بصورة كبيرة، </a:t>
            </a:r>
            <a:endParaRPr lang="en-US" sz="1600"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301339" y="1259391"/>
            <a:ext cx="1364476" cy="400110"/>
          </a:xfrm>
          <a:prstGeom prst="rect">
            <a:avLst/>
          </a:prstGeom>
          <a:noFill/>
        </p:spPr>
        <p:txBody>
          <a:bodyPr wrap="none" rtlCol="0">
            <a:spAutoFit/>
          </a:bodyPr>
          <a:lstStyle/>
          <a:p>
            <a:r>
              <a:rPr lang="ar-EG" sz="2000" b="1" dirty="0">
                <a:solidFill>
                  <a:srgbClr val="00B0F0"/>
                </a:solidFill>
                <a:latin typeface="Alexandria ExtraBold" pitchFamily="2" charset="-78"/>
                <a:cs typeface="Alexandria ExtraBold" pitchFamily="2" charset="-78"/>
              </a:rPr>
              <a:t>المقدمة</a:t>
            </a:r>
            <a:endParaRPr lang="en-US" sz="2000" b="1" dirty="0">
              <a:solidFill>
                <a:srgbClr val="00B0F0"/>
              </a:solidFill>
              <a:latin typeface="Alexandria ExtraBold" pitchFamily="2" charset="-78"/>
              <a:cs typeface="Alexandria ExtraBold" pitchFamily="2" charset="-78"/>
            </a:endParaRPr>
          </a:p>
        </p:txBody>
      </p:sp>
      <p:sp>
        <p:nvSpPr>
          <p:cNvPr id="42" name="TextBox 41"/>
          <p:cNvSpPr txBox="1"/>
          <p:nvPr/>
        </p:nvSpPr>
        <p:spPr>
          <a:xfrm>
            <a:off x="4949176" y="1139330"/>
            <a:ext cx="1039219" cy="338554"/>
          </a:xfrm>
          <a:prstGeom prst="rect">
            <a:avLst/>
          </a:prstGeom>
          <a:noFill/>
        </p:spPr>
        <p:txBody>
          <a:bodyPr wrap="square" rtlCol="0">
            <a:spAutoFit/>
          </a:bodyPr>
          <a:lstStyle/>
          <a:p>
            <a:pPr algn="ctr"/>
            <a:r>
              <a:rPr lang="ar-EG" sz="1600" dirty="0">
                <a:solidFill>
                  <a:schemeClr val="bg1"/>
                </a:solidFill>
                <a:latin typeface="Alexandria" pitchFamily="2" charset="-78"/>
                <a:cs typeface="Alexandria" pitchFamily="2" charset="-78"/>
              </a:rPr>
              <a:t>الفصل</a:t>
            </a:r>
            <a:endParaRPr lang="en-US" sz="1600" dirty="0">
              <a:solidFill>
                <a:schemeClr val="bg1"/>
              </a:solidFill>
              <a:latin typeface="Alexandria" pitchFamily="2" charset="-78"/>
              <a:cs typeface="Alexandria" pitchFamily="2" charset="-78"/>
            </a:endParaRPr>
          </a:p>
        </p:txBody>
      </p:sp>
      <p:sp>
        <p:nvSpPr>
          <p:cNvPr id="43" name="TextBox 42"/>
          <p:cNvSpPr txBox="1"/>
          <p:nvPr/>
        </p:nvSpPr>
        <p:spPr>
          <a:xfrm>
            <a:off x="4951095" y="1705992"/>
            <a:ext cx="1171099" cy="338554"/>
          </a:xfrm>
          <a:prstGeom prst="rect">
            <a:avLst/>
          </a:prstGeom>
          <a:noFill/>
        </p:spPr>
        <p:txBody>
          <a:bodyPr wrap="square" rtlCol="0">
            <a:spAutoFit/>
          </a:bodyPr>
          <a:lstStyle/>
          <a:p>
            <a:pPr algn="ctr"/>
            <a:r>
              <a:rPr lang="ar-EG" sz="1600" b="1" dirty="0">
                <a:solidFill>
                  <a:schemeClr val="bg1"/>
                </a:solidFill>
                <a:latin typeface="Alexandria Light" pitchFamily="2" charset="-78"/>
                <a:cs typeface="Alexandria Light" pitchFamily="2" charset="-78"/>
              </a:rPr>
              <a:t>00</a:t>
            </a:r>
            <a:endParaRPr lang="en-US" sz="1600" b="1" dirty="0">
              <a:solidFill>
                <a:schemeClr val="bg1"/>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01737" y="1566478"/>
            <a:ext cx="8087455" cy="4482637"/>
          </a:xfrm>
          <a:prstGeom prst="rect">
            <a:avLst/>
          </a:prstGeom>
          <a:noFill/>
        </p:spPr>
        <p:txBody>
          <a:bodyPr wrap="square" rtlCol="0">
            <a:spAutoFit/>
          </a:bodyPr>
          <a:lstStyle/>
          <a:p>
            <a:pPr indent="108000" algn="justLow" rtl="1">
              <a:lnSpc>
                <a:spcPct val="150000"/>
              </a:lnSpc>
              <a:spcBef>
                <a:spcPts val="600"/>
              </a:spcBef>
              <a:defRPr/>
            </a:pPr>
            <a:r>
              <a:rPr kumimoji="0" lang="ar-EG"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بالإضافة إلى ذلك، </a:t>
            </a:r>
            <a:r>
              <a:rPr lang="ar-EG" sz="1600" dirty="0">
                <a:solidFill>
                  <a:prstClr val="black"/>
                </a:solidFill>
                <a:latin typeface="Alexandria" pitchFamily="2" charset="-78"/>
                <a:ea typeface="Calibri" panose="020F0502020204030204" pitchFamily="34" charset="0"/>
                <a:cs typeface="Alexandria" pitchFamily="2" charset="-78"/>
              </a:rPr>
              <a:t>ساهم </a:t>
            </a:r>
            <a:r>
              <a:rPr kumimoji="0" lang="ar-EG"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انتشار الإنترنت بشكل واسع عالميًّا إلى اختصار عاملي الزمن والوقت بين دول العالم المختلفة، حتى أن دول العالم الثالث أصبحت تلجأ إلى وكالات العلاقات العامة الدولية لتحسين صورتها خارجيًّا.</a:t>
            </a:r>
            <a:r>
              <a:rPr kumimoji="0" lang="en-US"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ومن ثم، لم تعد العلاقات العامة ذلك النشاط المبهم الذي تتردد الإدارة في تبنيه، بل أصبحت ضرورة لأي شخص أو أية هيئة أو منظمة تمارس عمل</a:t>
            </a:r>
            <a:r>
              <a:rPr lang="ar-EG" sz="1600" dirty="0">
                <a:effectLst/>
                <a:latin typeface="Alexandria" pitchFamily="2" charset="-78"/>
                <a:ea typeface="Times New Roman" panose="02020603050405020304" pitchFamily="18" charset="0"/>
                <a:cs typeface="Alexandria" pitchFamily="2" charset="-78"/>
              </a:rPr>
              <a:t>ا </a:t>
            </a:r>
            <a:r>
              <a:rPr lang="ar-SA" sz="1600" dirty="0">
                <a:effectLst/>
                <a:latin typeface="Alexandria" pitchFamily="2" charset="-78"/>
                <a:ea typeface="Times New Roman" panose="02020603050405020304" pitchFamily="18" charset="0"/>
                <a:cs typeface="Alexandria" pitchFamily="2" charset="-78"/>
              </a:rPr>
              <a:t>يمس فئـات مـن الجمهور، بضرورة مباشرة أو غير مباشرة، والعلاقات العامة هي إحدى النتائج للتوسـع فـي الإعلام الذي يسود العالم اليوم، ويُعزى عادة ذلك التوسع إلى التقدم التكنولوجي والاختراعات في هذا الميدان، والتي ربطت جميع إنحاء العالم إعلاميًّا، غير أنه من الواضح أن تلك الاختراعات وتطويرها لم تتم إلّا لمواجهة حاجة ملحة لها وهي الحاجة إلى المزيد من الإعلام السريع وتبادل المعلومات في المجتمـع الحـديث، هـذا المجتمع الذي يتميز بصفات عديدة، في مقدمتها: زيـادة التخـصص، وتوسـع نطـاق العلـوم والمعارف، ونمو حجم المنظمات، وزيادة تعاملها مع أعداد هائلة من العملاء، وزيادة الوعي لدى الفرد، والاهتمام برفاهيته</a:t>
            </a:r>
            <a:r>
              <a:rPr lang="ar-EG" sz="1600" dirty="0">
                <a:effectLst/>
                <a:latin typeface="Alexandria" pitchFamily="2" charset="-78"/>
                <a:ea typeface="Times New Roman" panose="02020603050405020304" pitchFamily="18"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JO" sz="1200" dirty="0">
                <a:effectLst/>
                <a:latin typeface="Alexandria" pitchFamily="2" charset="-78"/>
                <a:ea typeface="Calibri" panose="020F0502020204030204" pitchFamily="34" charset="0"/>
                <a:cs typeface="Alexandria" pitchFamily="2" charset="-78"/>
              </a:rPr>
              <a:t>السيد عبدالرحمن علي، 2021</a:t>
            </a:r>
            <a:r>
              <a:rPr lang="ar-EG" sz="1200" dirty="0">
                <a:effectLst/>
                <a:latin typeface="Alexandria" pitchFamily="2" charset="-78"/>
                <a:ea typeface="Times New Roman" panose="02020603050405020304" pitchFamily="18" charset="0"/>
                <a:cs typeface="Alexandria" pitchFamily="2" charset="-78"/>
              </a:rPr>
              <a:t>)</a:t>
            </a:r>
            <a:r>
              <a:rPr lang="ar-EG" sz="1600" dirty="0">
                <a:effectLst/>
                <a:latin typeface="Alexandria" pitchFamily="2" charset="-78"/>
                <a:ea typeface="Times New Roman" panose="02020603050405020304" pitchFamily="18" charset="0"/>
                <a:cs typeface="Alexandria" pitchFamily="2" charset="-78"/>
              </a:rPr>
              <a:t>.</a:t>
            </a:r>
            <a:endParaRPr lang="en-US" sz="1600" dirty="0">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62000" y="1924848"/>
            <a:ext cx="10563498" cy="4312847"/>
          </a:xfrm>
          <a:prstGeom prst="rect">
            <a:avLst/>
          </a:prstGeom>
          <a:noFill/>
        </p:spPr>
        <p:txBody>
          <a:bodyPr wrap="square" rtlCol="0">
            <a:spAutoFit/>
          </a:bodyPr>
          <a:lstStyle/>
          <a:p>
            <a:pPr indent="108000" algn="justLow" rtl="1">
              <a:lnSpc>
                <a:spcPct val="150000"/>
              </a:lnSpc>
            </a:pPr>
            <a:r>
              <a:rPr lang="ar-EG" sz="1600" dirty="0">
                <a:latin typeface="Alexandria" pitchFamily="2" charset="-78"/>
                <a:ea typeface="Times New Roman" panose="02020603050405020304" pitchFamily="18" charset="0"/>
                <a:cs typeface="Alexandria" pitchFamily="2" charset="-78"/>
              </a:rPr>
              <a:t>و</a:t>
            </a:r>
            <a:r>
              <a:rPr lang="ar-SA" dirty="0">
                <a:latin typeface="Alexandria" pitchFamily="2" charset="-78"/>
                <a:ea typeface="Times New Roman" panose="02020603050405020304" pitchFamily="18" charset="0"/>
                <a:cs typeface="Alexandria" pitchFamily="2" charset="-78"/>
              </a:rPr>
              <a:t>تساعد</a:t>
            </a:r>
            <a:r>
              <a:rPr lang="ar-EG" dirty="0">
                <a:latin typeface="Alexandria Light" pitchFamily="2" charset="-78"/>
                <a:cs typeface="Alexandria Light" pitchFamily="2" charset="-78"/>
              </a:rPr>
              <a:t> </a:t>
            </a:r>
            <a:r>
              <a:rPr lang="ar-SA" sz="1600" dirty="0">
                <a:effectLst/>
                <a:latin typeface="Alexandria" pitchFamily="2" charset="-78"/>
                <a:ea typeface="Times New Roman" panose="02020603050405020304" pitchFamily="18" charset="0"/>
                <a:cs typeface="Alexandria" pitchFamily="2" charset="-78"/>
              </a:rPr>
              <a:t>العلاقات العامة المنظمات على خدمة الفرد بأفضل صورة، فالمساهمة في خدمة الفرد ورفاهيته هي السبيل الوحيد لبقاء أية منظمة، مهما كان نوعها وهدفها، ولا تتمكن المنظمة من تحقيق ذلك إلّا إذا علمت ما هي رغبات الفرد، وتعرفت على حاجاته؛ لذلك فـالإعلام فـي العلاقات العامة لا يعني نشر المعلومات إلى العملاء فقط بل تبادل المعلومات معهم؛ أي أنه إعلام ذو اتجاهين</a:t>
            </a:r>
            <a:r>
              <a:rPr lang="ar-EG" sz="1600" dirty="0">
                <a:effectLst/>
                <a:latin typeface="Alexandria" pitchFamily="2" charset="-78"/>
                <a:ea typeface="Times New Roman" panose="02020603050405020304" pitchFamily="18"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SA" sz="1200" dirty="0">
                <a:effectLst/>
                <a:latin typeface="Alexandria" pitchFamily="2" charset="-78"/>
                <a:ea typeface="Times New Roman" panose="02020603050405020304" pitchFamily="18" charset="0"/>
                <a:cs typeface="Alexandria" pitchFamily="2" charset="-78"/>
              </a:rPr>
              <a:t>هاشم فوزي وعمار </a:t>
            </a:r>
            <a:r>
              <a:rPr lang="ar-SA" sz="1200" dirty="0" err="1">
                <a:effectLst/>
                <a:latin typeface="Alexandria" pitchFamily="2" charset="-78"/>
                <a:ea typeface="Times New Roman" panose="02020603050405020304" pitchFamily="18" charset="0"/>
                <a:cs typeface="Alexandria" pitchFamily="2" charset="-78"/>
              </a:rPr>
              <a:t>عبدالأمير</a:t>
            </a:r>
            <a:r>
              <a:rPr lang="ar-EG" sz="1200" dirty="0">
                <a:effectLst/>
                <a:latin typeface="Alexandria" pitchFamily="2" charset="-78"/>
                <a:ea typeface="Times New Roman" panose="02020603050405020304" pitchFamily="18" charset="0"/>
                <a:cs typeface="Alexandria" pitchFamily="2" charset="-78"/>
              </a:rPr>
              <a:t>، 2006)</a:t>
            </a:r>
            <a:r>
              <a:rPr lang="ar-EG" sz="1600" dirty="0">
                <a:effectLst/>
                <a:latin typeface="Alexandria" pitchFamily="2" charset="-78"/>
                <a:ea typeface="Times New Roman" panose="02020603050405020304" pitchFamily="18" charset="0"/>
                <a:cs typeface="Alexandria" pitchFamily="2" charset="-78"/>
              </a:rPr>
              <a:t>. </a:t>
            </a:r>
          </a:p>
          <a:p>
            <a:pPr indent="108000" algn="justLow" rtl="1">
              <a:lnSpc>
                <a:spcPct val="150000"/>
              </a:lnSpc>
            </a:pPr>
            <a:r>
              <a:rPr lang="ar-SA" sz="1600" dirty="0">
                <a:effectLst/>
                <a:latin typeface="Alexandria" pitchFamily="2" charset="-78"/>
                <a:ea typeface="Times New Roman" panose="02020603050405020304" pitchFamily="18" charset="0"/>
                <a:cs typeface="Alexandria" pitchFamily="2" charset="-78"/>
              </a:rPr>
              <a:t>وقد نمت العلاقات ال</a:t>
            </a:r>
            <a:r>
              <a:rPr lang="ar-EG" sz="1600" dirty="0">
                <a:effectLst/>
                <a:latin typeface="Alexandria" pitchFamily="2" charset="-78"/>
                <a:ea typeface="Times New Roman" panose="02020603050405020304" pitchFamily="18" charset="0"/>
                <a:cs typeface="Alexandria" pitchFamily="2" charset="-78"/>
              </a:rPr>
              <a:t>ع</a:t>
            </a:r>
            <a:r>
              <a:rPr lang="ar-SA" sz="1600" dirty="0">
                <a:effectLst/>
                <a:latin typeface="Alexandria" pitchFamily="2" charset="-78"/>
                <a:ea typeface="Times New Roman" panose="02020603050405020304" pitchFamily="18" charset="0"/>
                <a:cs typeface="Alexandria" pitchFamily="2" charset="-78"/>
              </a:rPr>
              <a:t>امة كمفهوم إداري وعمل مؤسسي سريعًا في الخمسين عامًا الماضية، وذلك نتيجة حتمية التطورات الحاصلة في المجتمع الحديث، والقوة المتزايدة للرأي العام، وأصبحت العلاقات العامة بين الأفراد في المنظمة، وبين المنظمة وجمهورها الخارجي أحد أهم مقومات تطور المنظمة ونموها</a:t>
            </a:r>
            <a:r>
              <a:rPr lang="ar-EG" sz="1600" dirty="0">
                <a:effectLst/>
                <a:latin typeface="Alexandria" pitchFamily="2" charset="-78"/>
                <a:ea typeface="Times New Roman" panose="02020603050405020304" pitchFamily="18"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a:t>
            </a:r>
            <a:r>
              <a:rPr lang="ar-SA" sz="1200" dirty="0">
                <a:latin typeface="Alexandria" pitchFamily="2" charset="-78"/>
                <a:ea typeface="Times New Roman" panose="02020603050405020304" pitchFamily="18" charset="0"/>
                <a:cs typeface="Alexandria" pitchFamily="2" charset="-78"/>
              </a:rPr>
              <a:t>فهمي محمد العدوي، </a:t>
            </a:r>
            <a:r>
              <a:rPr lang="ar-EG" sz="1200" dirty="0">
                <a:latin typeface="Alexandria" pitchFamily="2" charset="-78"/>
                <a:ea typeface="Times New Roman" panose="02020603050405020304" pitchFamily="18" charset="0"/>
                <a:cs typeface="Alexandria" pitchFamily="2" charset="-78"/>
              </a:rPr>
              <a:t>2011</a:t>
            </a:r>
            <a:r>
              <a:rPr lang="ar-EG" sz="1200" dirty="0">
                <a:effectLst/>
                <a:latin typeface="Alexandria" pitchFamily="2" charset="-78"/>
                <a:ea typeface="Times New Roman" panose="02020603050405020304" pitchFamily="18" charset="0"/>
                <a:cs typeface="Alexandria" pitchFamily="2" charset="-78"/>
              </a:rPr>
              <a:t>).</a:t>
            </a:r>
          </a:p>
          <a:p>
            <a:pPr indent="108000" algn="justLow" rtl="1">
              <a:lnSpc>
                <a:spcPct val="150000"/>
              </a:lnSpc>
            </a:pPr>
            <a:r>
              <a:rPr lang="ar-SA" sz="1600" dirty="0">
                <a:effectLst/>
                <a:latin typeface="Alexandria" pitchFamily="2" charset="-78"/>
                <a:ea typeface="Times New Roman" panose="02020603050405020304" pitchFamily="18" charset="0"/>
                <a:cs typeface="Alexandria" pitchFamily="2" charset="-78"/>
              </a:rPr>
              <a:t>أما بالنسبة للوقت الراهن، فإنه نتيجة لتطور تكنولوجيا الاتصالات ــ وما اتصل بها من استحداث تقنيات وبرامج رقمية، لعبت دورًا بارزًا في تعزيز فاعلية الوسائط الاتصالية والإعلامية ــ حدث تطور هائل في مجالات العلاقات العامة والاتصالات التسويقية المتكاملة ووظائفهما؛ بما تتضمنه هذه المجالات من وسائل استفادت من خصائص هذه التكنولوجيا الحديثة؛ كالمرونة، والتفاعلية، وتعددية الوسائط، واختراق الحدود الجغرافية والزمنية، وغيرها.</a:t>
            </a:r>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286934"/>
            <a:ext cx="10845801" cy="4927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969000" y="1375834"/>
            <a:ext cx="5571066" cy="4113306"/>
          </a:xfrm>
          <a:prstGeom prst="rect">
            <a:avLst/>
          </a:prstGeom>
          <a:noFill/>
        </p:spPr>
        <p:txBody>
          <a:bodyPr wrap="square" rtlCol="0">
            <a:spAutoFit/>
          </a:bodyPr>
          <a:lstStyle/>
          <a:p>
            <a:pPr marR="0" lvl="0" indent="108000" algn="justLow" defTabSz="914400" rtl="1" eaLnBrk="1" fontAlgn="auto" latinLnBrk="0" hangingPunct="1">
              <a:lnSpc>
                <a:spcPct val="150000"/>
              </a:lnSpc>
              <a:spcBef>
                <a:spcPts val="600"/>
              </a:spcBef>
              <a:spcAft>
                <a:spcPts val="0"/>
              </a:spcAft>
              <a:buClrTx/>
              <a:buSzTx/>
              <a:tabLst/>
              <a:defRPr/>
            </a:pPr>
            <a:r>
              <a:rPr lang="ar-SA" sz="1600" dirty="0">
                <a:effectLst/>
                <a:latin typeface="Alexandria" pitchFamily="2" charset="-78"/>
                <a:ea typeface="Times New Roman" panose="02020603050405020304" pitchFamily="18" charset="0"/>
                <a:cs typeface="Alexandria" pitchFamily="2" charset="-78"/>
              </a:rPr>
              <a:t>ومع توظيف العلاقات العامة لكل هذه التطبيقات التكنولوجية في تحقيق أهدافها وتنفيذ مهامها ووظائفها المعروفة؛ ظهر مصطلح العلاقات العامة الإلكترونية؛ </a:t>
            </a:r>
            <a:r>
              <a:rPr lang="ar-SA" sz="1600" dirty="0">
                <a:latin typeface="Alexandria" pitchFamily="2" charset="-78"/>
                <a:cs typeface="Alexandria" pitchFamily="2" charset="-78"/>
              </a:rPr>
              <a:t>ليشير إلى استفادة </a:t>
            </a:r>
            <a:r>
              <a:rPr lang="ar-SA" sz="1600" dirty="0">
                <a:effectLst/>
                <a:latin typeface="Alexandria" pitchFamily="2" charset="-78"/>
                <a:ea typeface="Times New Roman" panose="02020603050405020304" pitchFamily="18" charset="0"/>
                <a:cs typeface="Alexandria" pitchFamily="2" charset="-78"/>
              </a:rPr>
              <a:t>المنظمات الإنتاجية والخدمية كليهما من مزايا الاتصال والإعلام الرقمي في تفعيل أهدافها الاتصالية، وإدارة علاقاتها مع الجمهور؛ باستخدام أساليب ووسائل اتصالية توظف هذه التقنيات، كالدعاية والإعلان عبر الإنترنت، والتسويق الإلكتروني عبر منافذ البيع والمعارض الإلكترونية، وتنظيم وتسويق الأحداث الخاصة الإلكترونية، مثل: المؤتمرات، واجتماعات العمل الافتراضية وغيرها</a:t>
            </a:r>
            <a:r>
              <a:rPr lang="ar-EG" sz="1600" baseline="30000" dirty="0">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a:t>
            </a:r>
            <a:r>
              <a:rPr lang="ar-SA" sz="1200" dirty="0">
                <a:effectLst/>
                <a:latin typeface="Alexandria" pitchFamily="2" charset="-78"/>
                <a:ea typeface="Times New Roman" panose="02020603050405020304" pitchFamily="18" charset="0"/>
                <a:cs typeface="Alexandria" pitchFamily="2" charset="-78"/>
              </a:rPr>
              <a:t>محمود فوزي رشاد وسمر أحمد حسان،2019</a:t>
            </a:r>
            <a:r>
              <a:rPr lang="ar-EG" sz="1200" dirty="0">
                <a:effectLst/>
                <a:latin typeface="Alexandria" pitchFamily="2" charset="-78"/>
                <a:ea typeface="Times New Roman" panose="02020603050405020304" pitchFamily="18" charset="0"/>
                <a:cs typeface="Alexandria" pitchFamily="2" charset="-78"/>
              </a:rPr>
              <a:t>)</a:t>
            </a:r>
            <a:r>
              <a:rPr lang="ar-SA" sz="1600" dirty="0">
                <a:effectLst/>
                <a:latin typeface="Alexandria" pitchFamily="2" charset="-78"/>
                <a:ea typeface="Times New Roman" panose="02020603050405020304" pitchFamily="18" charset="0"/>
                <a:cs typeface="Alexandria" pitchFamily="2" charset="-78"/>
              </a:rPr>
              <a:t>.</a:t>
            </a:r>
            <a:endParaRPr kumimoji="0" lang="ar-EG" sz="1600" b="0" i="0" u="none" strike="noStrike" kern="0" cap="none" spc="0" normalizeH="0" baseline="0" noProof="0" dirty="0">
              <a:ln>
                <a:noFill/>
              </a:ln>
              <a:effectLst/>
              <a:uLnTx/>
              <a:uFill>
                <a:solidFill>
                  <a:srgbClr val="000000"/>
                </a:solidFill>
              </a:uFill>
              <a:latin typeface="Alexandria" pitchFamily="2" charset="-78"/>
              <a:ea typeface="Sakkal Majalla" panose="02000000000000000000" pitchFamily="2" charset="-78"/>
              <a:cs typeface="Alexandria" pitchFamily="2" charset="-78"/>
            </a:endParaRP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4528" y="1951566"/>
            <a:ext cx="4591844" cy="2366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256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709831"/>
            <a:ext cx="8417320" cy="3743974"/>
          </a:xfrm>
          <a:prstGeom prst="rect">
            <a:avLst/>
          </a:prstGeom>
          <a:noFill/>
        </p:spPr>
        <p:txBody>
          <a:bodyPr wrap="square" rtlCol="0">
            <a:spAutoFit/>
          </a:bodyPr>
          <a:lstStyle/>
          <a:p>
            <a:pPr indent="108000" algn="justLow" rtl="1">
              <a:lnSpc>
                <a:spcPct val="150000"/>
              </a:lnSpc>
            </a:pPr>
            <a:r>
              <a:rPr lang="ar-EG" sz="1600" dirty="0">
                <a:solidFill>
                  <a:srgbClr val="2D3956"/>
                </a:solidFill>
                <a:latin typeface="Alexandria" pitchFamily="2" charset="-78"/>
                <a:cs typeface="Alexandria" pitchFamily="2" charset="-78"/>
              </a:rPr>
              <a:t> </a:t>
            </a:r>
            <a:r>
              <a:rPr lang="ar-EG" sz="1600" b="1"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و</a:t>
            </a:r>
            <a:r>
              <a:rPr lang="ar-JO" sz="1600" dirty="0">
                <a:effectLst/>
                <a:latin typeface="Alexandria" pitchFamily="2" charset="-78"/>
                <a:ea typeface="Calibri" panose="020F0502020204030204" pitchFamily="34" charset="0"/>
                <a:cs typeface="Alexandria" pitchFamily="2" charset="-78"/>
              </a:rPr>
              <a:t>العلاقات العامة ــ تلك الوظيفة الإدارية الاتصالية التي </a:t>
            </a:r>
            <a:r>
              <a:rPr lang="ar-SA" sz="1600" dirty="0">
                <a:effectLst/>
                <a:latin typeface="Alexandria" pitchFamily="2" charset="-78"/>
                <a:ea typeface="Calibri" panose="020F0502020204030204" pitchFamily="34" charset="0"/>
                <a:cs typeface="Alexandria" pitchFamily="2" charset="-78"/>
              </a:rPr>
              <a:t>أصبحت مصطلحًا وتعبيرًا شائعًا، ويزداد شيوعًا وذيوعًا وانتشارًا على مر الأيام، منذ أن استخدمه "</a:t>
            </a:r>
            <a:r>
              <a:rPr lang="ar-SA" sz="1600" dirty="0" err="1">
                <a:effectLst/>
                <a:latin typeface="Alexandria" pitchFamily="2" charset="-78"/>
                <a:ea typeface="Calibri" panose="020F0502020204030204" pitchFamily="34" charset="0"/>
                <a:cs typeface="Alexandria" pitchFamily="2" charset="-78"/>
              </a:rPr>
              <a:t>إيفي</a:t>
            </a:r>
            <a:r>
              <a:rPr lang="ar-SA" sz="1600" dirty="0">
                <a:effectLst/>
                <a:latin typeface="Alexandria" pitchFamily="2" charset="-78"/>
                <a:ea typeface="Calibri" panose="020F0502020204030204" pitchFamily="34" charset="0"/>
                <a:cs typeface="Alexandria" pitchFamily="2" charset="-78"/>
              </a:rPr>
              <a:t> لي" (</a:t>
            </a:r>
            <a:r>
              <a:rPr lang="en-US" sz="1600" dirty="0">
                <a:effectLst/>
                <a:latin typeface="Alexandria" pitchFamily="2" charset="-78"/>
                <a:ea typeface="Calibri" panose="020F0502020204030204" pitchFamily="34" charset="0"/>
                <a:cs typeface="Alexandria" pitchFamily="2" charset="-78"/>
              </a:rPr>
              <a:t>Ivy Lee</a:t>
            </a:r>
            <a:r>
              <a:rPr lang="ar-SA" sz="1600" dirty="0">
                <a:effectLst/>
                <a:latin typeface="Alexandria" pitchFamily="2" charset="-78"/>
                <a:ea typeface="Calibri" panose="020F0502020204030204" pitchFamily="34" charset="0"/>
                <a:cs typeface="Alexandria" pitchFamily="2" charset="-78"/>
              </a:rPr>
              <a:t>)، أبو العلاقات العامة، للمرة الأولى في عام 1921م ــ اختلف العديد من الباحثين والكتاب والممارسين لها في وضع تعريف واحد قاطع جازم لها، حيث اختلفت الآراء وتعددت الاتجاهات وتباينت الميول، وإن كان جوهرها في الحقيقة واحد، وهو أن العلاقات العامة تسعى إلى الحصول على تأييد وكسب ثقة الجمهور والرأي العام، وأن العلاقات العامة هي فن استخدام العلوم السلوكية والاتصال والتفاوض في الوصول إلى التوعية والثقة والإقناع اللازم لتكوين صورة ذهنية وسمعة مؤسسية طيبة وإيجابية عن المنظمة لدى الجمهور؛ لذلك نجد أن اهتمامات العلاقات العامة تنصب نحو تصميم البرامج لخلق هذه الصورة والسمعة الإيجابية عن أعمال المنظمة ومنتجاتها (السلع أو الخدمات أو الأفكار). </a:t>
            </a:r>
            <a:endParaRPr lang="en-US" sz="12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5150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5" y="1397680"/>
            <a:ext cx="4098545"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478662" y="1486579"/>
            <a:ext cx="5579484" cy="3204801"/>
          </a:xfrm>
        </p:spPr>
      </p:pic>
      <p:sp>
        <p:nvSpPr>
          <p:cNvPr id="6" name="Rectangle 5"/>
          <p:cNvSpPr/>
          <p:nvPr/>
        </p:nvSpPr>
        <p:spPr>
          <a:xfrm>
            <a:off x="1127300" y="1676486"/>
            <a:ext cx="4003500" cy="3374642"/>
          </a:xfrm>
          <a:prstGeom prst="rect">
            <a:avLst/>
          </a:prstGeom>
        </p:spPr>
        <p:txBody>
          <a:bodyPr wrap="square">
            <a:spAutoFit/>
          </a:bodyPr>
          <a:lstStyle/>
          <a:p>
            <a:pPr indent="108000" algn="justLow" rtl="1">
              <a:lnSpc>
                <a:spcPct val="150000"/>
              </a:lnSpc>
            </a:pPr>
            <a:r>
              <a:rPr lang="ar-EG" sz="1600" dirty="0">
                <a:latin typeface="Alexandria" pitchFamily="2" charset="-78"/>
                <a:cs typeface="Alexandria" pitchFamily="2" charset="-78"/>
              </a:rPr>
              <a:t> </a:t>
            </a:r>
            <a:r>
              <a:rPr lang="ar-SA" sz="1600" dirty="0">
                <a:effectLst/>
                <a:latin typeface="Alexandria" pitchFamily="2" charset="-78"/>
                <a:ea typeface="Calibri" panose="020F0502020204030204" pitchFamily="34" charset="0"/>
                <a:cs typeface="Alexandria" pitchFamily="2" charset="-78"/>
              </a:rPr>
              <a:t>ويُعتبر نشاط العلاقات العامة نشاطًا جوهريًّا في حياة المنظمات وعـاملًا رئيـسًا مـن عوامل كفاءتها وفاعليتها، خاصة وقد فرض الاتساع في الأنشطة والفعاليات التـي تمارسـها المجتمعات نموًّا كبيرًا وتنوعًا في منظماتها، وزيادة حاجة بعضها البعض الآخـر، وضـرورة التنسيق فيما بينها، سواء فيما يتعلق أو يتصل بحصولها علـى مـستلزماتها أو فـي تـرويج منتجاتها</a:t>
            </a:r>
            <a:r>
              <a:rPr lang="ar-EG" sz="16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48100" y="1713799"/>
            <a:ext cx="8341092" cy="3820918"/>
          </a:xfrm>
          <a:prstGeom prst="rect">
            <a:avLst/>
          </a:prstGeom>
          <a:noFill/>
        </p:spPr>
        <p:txBody>
          <a:bodyPr wrap="square" rtlCol="0">
            <a:spAutoFit/>
          </a:bodyPr>
          <a:lstStyle/>
          <a:p>
            <a:pPr marL="0" marR="0" lvl="0" indent="108000" algn="justLow" defTabSz="914400" rtl="1" eaLnBrk="1" fontAlgn="auto" latinLnBrk="0" hangingPunct="1">
              <a:lnSpc>
                <a:spcPct val="150000"/>
              </a:lnSpc>
              <a:spcBef>
                <a:spcPts val="600"/>
              </a:spcBef>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وقد أدى هذا التوسع في استخدام مفهوم العلاقات العامة إلى تنوع معانيه وتعدده وفق الغرض من استخدامه؛ إذ يُقصد بالعلاقات العامة في أبسط معانيها إقامة الصلات الطيبـة بـين المنظمة وعملائها وإدامة هذه الصلات، بما يضمن تحقيق الرضا والتفاهم والثقة المتبادلة بينهما.</a:t>
            </a:r>
            <a:endParaRPr lang="ar-EG" sz="1600" dirty="0">
              <a:effectLst/>
              <a:latin typeface="Alexandria" pitchFamily="2" charset="-78"/>
              <a:ea typeface="Calibri" panose="020F0502020204030204" pitchFamily="34" charset="0"/>
              <a:cs typeface="Alexandria" pitchFamily="2" charset="-78"/>
            </a:endParaRPr>
          </a:p>
          <a:p>
            <a:pPr indent="108000" algn="justLow" rtl="1">
              <a:lnSpc>
                <a:spcPct val="150000"/>
              </a:lnSpc>
              <a:spcBef>
                <a:spcPts val="600"/>
              </a:spcBef>
              <a:defRPr/>
            </a:pPr>
            <a:r>
              <a:rPr lang="ar-SA" sz="1600" dirty="0">
                <a:effectLst/>
                <a:latin typeface="Alexandria" pitchFamily="2" charset="-78"/>
                <a:ea typeface="Calibri" panose="020F0502020204030204" pitchFamily="34" charset="0"/>
                <a:cs typeface="Alexandria" pitchFamily="2" charset="-78"/>
              </a:rPr>
              <a:t>وتُعتبر العلاقات العامة حلقة وصل بين المنظمة والمجتمع الذي يحيط بها، فكل منظمـة في المجتمع تقوم بتقديم خدمة معينة أو إنتاج معين لأفراد المجتمع، ولابد من تقوية علاقـات عامة مع أولئك الأفراد تهدف إلى إعلامهم وإقناعهم بالخدمة، وتستمع لآرائهم في تقييم الخدمة، وتأييدهم ودعمهم لها، وتحترم تلك الآراء وتهتدي بها، والمنظمات الحديثة بمختلـف أنواعهـا تسعى للحصول على رضا العملاء عنها، وذلك ناتج عن أهمية الفرد في المجتمع.</a:t>
            </a:r>
            <a:endParaRPr lang="en-US" sz="16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2575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204817"/>
          </a:xfrm>
          <a:prstGeom prst="rect">
            <a:avLst/>
          </a:prstGeom>
          <a:noFill/>
        </p:spPr>
        <p:txBody>
          <a:bodyPr wrap="square">
            <a:spAutoFit/>
          </a:bodyPr>
          <a:lstStyle/>
          <a:p>
            <a:pPr indent="108000" algn="justLow" rtl="1">
              <a:lnSpc>
                <a:spcPct val="150000"/>
              </a:lnSpc>
              <a:spcBef>
                <a:spcPts val="600"/>
              </a:spcBef>
            </a:pPr>
            <a:r>
              <a:rPr lang="en-US" dirty="0">
                <a:latin typeface="Alexandria" pitchFamily="2" charset="-78"/>
                <a:cs typeface="Alexandria" pitchFamily="2" charset="-78"/>
              </a:rPr>
              <a:t> </a:t>
            </a:r>
            <a:r>
              <a:rPr lang="en-US" sz="1600" dirty="0">
                <a:solidFill>
                  <a:srgbClr val="000000"/>
                </a:solidFill>
                <a:effectLst/>
                <a:latin typeface="Alexandria" pitchFamily="2" charset="-78"/>
                <a:ea typeface="Calibri" panose="020F0502020204030204" pitchFamily="34" charset="0"/>
                <a:cs typeface="Alexandria" pitchFamily="2" charset="-78"/>
              </a:rPr>
              <a:t> </a:t>
            </a:r>
            <a:r>
              <a:rPr lang="ar-EG" sz="1600" dirty="0">
                <a:effectLst/>
                <a:latin typeface="Alexandria" pitchFamily="2" charset="-78"/>
                <a:ea typeface="Calibri" panose="020F0502020204030204" pitchFamily="34" charset="0"/>
                <a:cs typeface="Alexandria" pitchFamily="2" charset="-78"/>
              </a:rPr>
              <a:t>وعليه، فقد أضحت دراسة العلاقات العامة أمرًا جوهريًّا؛ نظرًا لأهميتها الأكاديمية والعملية التطبيقية في المنظمات والمؤسسات الحديثة.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55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5400" y="1392331"/>
            <a:ext cx="9105900" cy="4493538"/>
          </a:xfrm>
          <a:prstGeom prst="rect">
            <a:avLst/>
          </a:prstGeom>
          <a:noFill/>
        </p:spPr>
        <p:txBody>
          <a:bodyPr wrap="square" rtlCol="0">
            <a:spAutoFit/>
          </a:bodyPr>
          <a:lstStyle/>
          <a:p>
            <a:pPr indent="107950" algn="justLow" rtl="1">
              <a:spcBef>
                <a:spcPts val="600"/>
              </a:spcBef>
            </a:pPr>
            <a:r>
              <a:rPr lang="ar-EG" sz="1600" dirty="0">
                <a:solidFill>
                  <a:srgbClr val="2D3956"/>
                </a:solidFill>
                <a:latin typeface="Alexandria" pitchFamily="2" charset="-78"/>
                <a:cs typeface="Alexandria" pitchFamily="2" charset="-78"/>
              </a:rPr>
              <a:t> </a:t>
            </a:r>
            <a:r>
              <a:rPr lang="ar-JO" sz="1400" dirty="0">
                <a:effectLst/>
                <a:latin typeface="Alexandria Light" pitchFamily="2" charset="-78"/>
                <a:ea typeface="Calibri" panose="020F0502020204030204" pitchFamily="34" charset="0"/>
                <a:cs typeface="Alexandria Light" pitchFamily="2" charset="-78"/>
              </a:rPr>
              <a:t>ومن ثم، يسعى مقرر إدارة العلاقات العامة إلى استكشاف النقاط الآتية:</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1 </a:t>
            </a:r>
            <a:r>
              <a:rPr lang="en-US" sz="1400" b="1" dirty="0">
                <a:effectLst/>
                <a:latin typeface="Alexandria Light" pitchFamily="2" charset="-78"/>
                <a:ea typeface="Calibri" panose="020F0502020204030204" pitchFamily="34" charset="0"/>
                <a:cs typeface="Alexandria Light" pitchFamily="2" charset="-78"/>
              </a:rPr>
              <a:t>Orientation</a:t>
            </a:r>
            <a:r>
              <a:rPr lang="ar-SA" sz="1400" b="1" dirty="0">
                <a:effectLst/>
                <a:latin typeface="Alexandria Light" pitchFamily="2" charset="-78"/>
                <a:ea typeface="Calibri" panose="020F0502020204030204" pitchFamily="34" charset="0"/>
                <a:cs typeface="Alexandria Light" pitchFamily="2" charset="-78"/>
              </a:rPr>
              <a:t>: محاضرة تمهيدية </a:t>
            </a:r>
            <a:r>
              <a:rPr lang="en-US" sz="1400" b="1"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2 </a:t>
            </a:r>
            <a:r>
              <a:rPr lang="en-US" sz="1400" b="1" dirty="0">
                <a:effectLst/>
                <a:latin typeface="Alexandria Light" pitchFamily="2" charset="-78"/>
                <a:ea typeface="Calibri" panose="020F0502020204030204" pitchFamily="34" charset="0"/>
                <a:cs typeface="Alexandria Light" pitchFamily="2" charset="-78"/>
              </a:rPr>
              <a:t>L1</a:t>
            </a:r>
            <a:r>
              <a:rPr lang="ar-SA" sz="1400" b="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ماهية إدارة العلاقات العامة، من حيث: النشأة والتطور، والمفاهيم، والأهمية، والأدوات، والأهداف.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pPr>
            <a:r>
              <a:rPr lang="ar-SA" sz="1400" b="1" dirty="0">
                <a:effectLst/>
                <a:latin typeface="Alexandria Light" pitchFamily="2" charset="-78"/>
                <a:ea typeface="Calibri" panose="020F0502020204030204" pitchFamily="34" charset="0"/>
                <a:cs typeface="Alexandria Light" pitchFamily="2" charset="-78"/>
              </a:rPr>
              <a:t>الأسبوع 3 </a:t>
            </a:r>
            <a:r>
              <a:rPr lang="en-US" sz="1400" b="1" dirty="0">
                <a:effectLst/>
                <a:latin typeface="Alexandria Light" pitchFamily="2" charset="-78"/>
                <a:ea typeface="Calibri" panose="020F0502020204030204" pitchFamily="34" charset="0"/>
                <a:cs typeface="Alexandria Light" pitchFamily="2" charset="-78"/>
              </a:rPr>
              <a:t>L2</a:t>
            </a:r>
            <a:r>
              <a:rPr lang="ar-SA" sz="1400" b="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ماهية إدارة العلاقات العامة، من حيث: المجالات، والجماهير، والرسائل، والأخلاقيات، والتكتيكات، واختلاف مفهومها عن مفاهيم ومصطلحات إعلامية أخرى؛ مثل: الإعلام والإعلان والدعاية.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4 </a:t>
            </a:r>
            <a:r>
              <a:rPr lang="en-US" sz="1400" b="1" dirty="0">
                <a:effectLst/>
                <a:latin typeface="Alexandria Light" pitchFamily="2" charset="-78"/>
                <a:ea typeface="Calibri" panose="020F0502020204030204" pitchFamily="34" charset="0"/>
                <a:cs typeface="Alexandria Light" pitchFamily="2" charset="-78"/>
              </a:rPr>
              <a:t>L3</a:t>
            </a:r>
            <a:r>
              <a:rPr lang="ar-SA" sz="1400" b="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تنظيم إدارة العلاقات العامة: مفهوم الإدارة والعملية الإدارية، وأساليب إدارة العلاقات العامة وتنظيمها، والمهارات الأساسية للعاملين بها. </a:t>
            </a:r>
            <a:r>
              <a:rPr lang="en-US" sz="1400" b="1"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5 </a:t>
            </a:r>
            <a:r>
              <a:rPr lang="en-US" sz="1400" b="1" dirty="0">
                <a:effectLst/>
                <a:latin typeface="Alexandria Light" pitchFamily="2" charset="-78"/>
                <a:ea typeface="Calibri" panose="020F0502020204030204" pitchFamily="34" charset="0"/>
                <a:cs typeface="Alexandria Light" pitchFamily="2" charset="-78"/>
              </a:rPr>
              <a:t>L4</a:t>
            </a:r>
            <a:r>
              <a:rPr lang="ar-SA" sz="1400" b="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وظائف إدارة العلاقات العامة: البحوث والتخطيط.</a:t>
            </a:r>
            <a:r>
              <a:rPr lang="en-US" sz="1400" b="1"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6 </a:t>
            </a:r>
            <a:r>
              <a:rPr lang="en-US" sz="1400" b="1" dirty="0">
                <a:effectLst/>
                <a:latin typeface="Alexandria Light" pitchFamily="2" charset="-78"/>
                <a:ea typeface="Calibri" panose="020F0502020204030204" pitchFamily="34" charset="0"/>
                <a:cs typeface="Alexandria Light" pitchFamily="2" charset="-78"/>
              </a:rPr>
              <a:t>L5</a:t>
            </a:r>
            <a:r>
              <a:rPr lang="ar-SA" sz="1400" b="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وظائف إدارة العلاقات العامة: الاتصال والتقييم.</a:t>
            </a:r>
            <a:r>
              <a:rPr lang="ar-EG" sz="1400" b="1"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7 </a:t>
            </a:r>
            <a:r>
              <a:rPr lang="en-US" sz="1400" b="1" dirty="0">
                <a:effectLst/>
                <a:latin typeface="Alexandria Light" pitchFamily="2" charset="-78"/>
                <a:ea typeface="Calibri" panose="020F0502020204030204" pitchFamily="34" charset="0"/>
                <a:cs typeface="Alexandria Light" pitchFamily="2" charset="-78"/>
              </a:rPr>
              <a:t>L6</a:t>
            </a:r>
            <a:r>
              <a:rPr lang="ar-SA" sz="1400" b="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أدوار ومسئوليات: الأدوار والمسئوليات المتخصصة لإدارة العلاقات العامة. </a:t>
            </a:r>
            <a:r>
              <a:rPr lang="en-US" sz="1400" b="1"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8 </a:t>
            </a:r>
            <a:r>
              <a:rPr lang="en-US" sz="1400" b="1" dirty="0">
                <a:effectLst/>
                <a:latin typeface="Alexandria Light" pitchFamily="2" charset="-78"/>
                <a:ea typeface="Calibri" panose="020F0502020204030204" pitchFamily="34" charset="0"/>
                <a:cs typeface="Alexandria Light" pitchFamily="2" charset="-78"/>
              </a:rPr>
              <a:t>L7</a:t>
            </a:r>
            <a:r>
              <a:rPr lang="ar-SA" sz="1400" b="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أدوار ومسئوليات: إدارة العلاقات العامة والتسويق.  </a:t>
            </a:r>
            <a:r>
              <a:rPr lang="ar-EG" sz="1400" b="1"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9 </a:t>
            </a:r>
            <a:r>
              <a:rPr lang="en-US" sz="1400" b="1" dirty="0">
                <a:effectLst/>
                <a:latin typeface="Alexandria Light" pitchFamily="2" charset="-78"/>
                <a:ea typeface="Calibri" panose="020F0502020204030204" pitchFamily="34" charset="0"/>
                <a:cs typeface="Alexandria Light" pitchFamily="2" charset="-78"/>
              </a:rPr>
              <a:t>L8</a:t>
            </a:r>
            <a:r>
              <a:rPr lang="ar-SA" sz="1400" b="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أدوار ومسئوليات: إدارة العلاقات العامة والأزمات.</a:t>
            </a:r>
            <a:r>
              <a:rPr lang="en-US" sz="1400" b="1"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10 </a:t>
            </a:r>
            <a:r>
              <a:rPr lang="en-US" sz="1400" b="1" dirty="0">
                <a:effectLst/>
                <a:latin typeface="Alexandria Light" pitchFamily="2" charset="-78"/>
                <a:ea typeface="Calibri" panose="020F0502020204030204" pitchFamily="34" charset="0"/>
                <a:cs typeface="Alexandria Light" pitchFamily="2" charset="-78"/>
              </a:rPr>
              <a:t>L9</a:t>
            </a:r>
            <a:r>
              <a:rPr lang="ar-SA" sz="1400" b="1" dirty="0">
                <a:effectLst/>
                <a:latin typeface="Alexandria Light" pitchFamily="2" charset="-78"/>
                <a:ea typeface="Calibri" panose="020F0502020204030204" pitchFamily="34"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أدوار ومسئوليات: إدارة العلاقات العامة والصورة الذهنية والهوية والسمعة المؤسسية.</a:t>
            </a:r>
            <a:r>
              <a:rPr lang="ar-EG" sz="1400" b="1"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11 </a:t>
            </a:r>
            <a:r>
              <a:rPr lang="en-US" sz="1400" b="1" dirty="0">
                <a:effectLst/>
                <a:latin typeface="Alexandria Light" pitchFamily="2" charset="-78"/>
                <a:ea typeface="Calibri" panose="020F0502020204030204" pitchFamily="34" charset="0"/>
                <a:cs typeface="Alexandria Light" pitchFamily="2" charset="-78"/>
              </a:rPr>
              <a:t>L10</a:t>
            </a:r>
            <a:r>
              <a:rPr lang="ar-SA" sz="1400" b="1" dirty="0">
                <a:effectLst/>
                <a:latin typeface="Alexandria Light" pitchFamily="2" charset="-78"/>
                <a:ea typeface="Calibri" panose="020F0502020204030204" pitchFamily="34" charset="0"/>
                <a:cs typeface="Alexandria Light" pitchFamily="2" charset="-78"/>
              </a:rPr>
              <a:t>:</a:t>
            </a:r>
            <a:r>
              <a:rPr lang="ar-SA" sz="1400" dirty="0">
                <a:effectLst/>
                <a:latin typeface="Alexandria Light" pitchFamily="2" charset="-78"/>
                <a:ea typeface="Calibri" panose="020F0502020204030204" pitchFamily="34" charset="0"/>
                <a:cs typeface="Alexandria Light" pitchFamily="2" charset="-78"/>
              </a:rPr>
              <a:t> أدوار ومسئوليات : إدارة العلاقات العامة والصراع والتغيير التنظيمي.</a:t>
            </a:r>
            <a:r>
              <a:rPr lang="en-US" sz="1400" b="1"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12:</a:t>
            </a:r>
            <a:r>
              <a:rPr lang="ar-SA" sz="1400" dirty="0">
                <a:effectLst/>
                <a:latin typeface="Alexandria Light" pitchFamily="2" charset="-78"/>
                <a:ea typeface="Calibri" panose="020F0502020204030204" pitchFamily="34" charset="0"/>
                <a:cs typeface="Alexandria Light" pitchFamily="2" charset="-78"/>
              </a:rPr>
              <a:t> حلقة نقاش </a:t>
            </a:r>
            <a:r>
              <a:rPr lang="en-US" sz="1400" dirty="0">
                <a:effectLst/>
                <a:latin typeface="Alexandria Light" pitchFamily="2" charset="-78"/>
                <a:ea typeface="Calibri" panose="020F0502020204030204" pitchFamily="34" charset="0"/>
                <a:cs typeface="Alexandria Light" pitchFamily="2" charset="-78"/>
              </a:rPr>
              <a:t>	</a:t>
            </a:r>
            <a:endParaRPr lang="ar-EG" sz="1400" dirty="0">
              <a:latin typeface="Alexandria Light" pitchFamily="2" charset="-78"/>
              <a:ea typeface="Calibri" panose="020F0502020204030204" pitchFamily="34" charset="0"/>
              <a:cs typeface="Alexandria Light" pitchFamily="2" charset="-78"/>
            </a:endParaRPr>
          </a:p>
          <a:p>
            <a:pPr lvl="0" indent="-144000" algn="justLow" rtl="1">
              <a:spcAft>
                <a:spcPts val="600"/>
              </a:spcAft>
              <a:buFont typeface="Simplified Arabic" panose="02020603050405020304" pitchFamily="18" charset="-78"/>
              <a:buChar char="-"/>
              <a:tabLst>
                <a:tab pos="4029075" algn="l"/>
              </a:tabLst>
            </a:pPr>
            <a:r>
              <a:rPr lang="ar-SA" sz="1400" b="1" dirty="0">
                <a:effectLst/>
                <a:latin typeface="Alexandria Light" pitchFamily="2" charset="-78"/>
                <a:ea typeface="Calibri" panose="020F0502020204030204" pitchFamily="34" charset="0"/>
                <a:cs typeface="Alexandria Light" pitchFamily="2" charset="-78"/>
              </a:rPr>
              <a:t>الأسبوع 13:</a:t>
            </a:r>
            <a:r>
              <a:rPr lang="ar-SA" sz="1400" dirty="0">
                <a:effectLst/>
                <a:latin typeface="Alexandria Light" pitchFamily="2" charset="-78"/>
                <a:ea typeface="Calibri" panose="020F0502020204030204" pitchFamily="34" charset="0"/>
                <a:cs typeface="Alexandria Light" pitchFamily="2" charset="-78"/>
              </a:rPr>
              <a:t> الاختبارات النهائية</a:t>
            </a:r>
            <a:endParaRPr lang="en-US" sz="1400" dirty="0">
              <a:solidFill>
                <a:srgbClr val="2D3956"/>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471943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95400" y="1341531"/>
            <a:ext cx="9105900" cy="4580228"/>
          </a:xfrm>
          <a:prstGeom prst="rect">
            <a:avLst/>
          </a:prstGeom>
          <a:noFill/>
        </p:spPr>
        <p:txBody>
          <a:bodyPr wrap="square" rtlCol="0">
            <a:spAutoFit/>
          </a:bodyPr>
          <a:lstStyle/>
          <a:p>
            <a:pPr indent="-144000" algn="justLow" rtl="1">
              <a:lnSpc>
                <a:spcPct val="150000"/>
              </a:lnSpc>
            </a:pPr>
            <a:r>
              <a:rPr lang="ar-EG" sz="1400" dirty="0">
                <a:solidFill>
                  <a:srgbClr val="2D3956"/>
                </a:solidFill>
                <a:latin typeface="Alexandria" pitchFamily="2" charset="-78"/>
                <a:cs typeface="Alexandria" pitchFamily="2" charset="-78"/>
              </a:rPr>
              <a:t> </a:t>
            </a:r>
            <a:r>
              <a:rPr lang="ar-SA" sz="1400" b="1" dirty="0">
                <a:effectLst/>
                <a:latin typeface="Alexandria" pitchFamily="2" charset="-78"/>
                <a:ea typeface="Calibri" panose="020F0502020204030204" pitchFamily="34" charset="0"/>
                <a:cs typeface="Alexandria" pitchFamily="2" charset="-78"/>
              </a:rPr>
              <a:t>أهداف تدريس المادة ونتاجات تعلمها</a:t>
            </a:r>
            <a:r>
              <a:rPr lang="ar-EG" sz="1400" b="1"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a:p>
            <a:pPr indent="-144000" algn="justLow" rtl="1">
              <a:lnSpc>
                <a:spcPct val="150000"/>
              </a:lnSpc>
            </a:pPr>
            <a:r>
              <a:rPr lang="ar-SA" sz="1400" b="1" dirty="0">
                <a:effectLst/>
                <a:latin typeface="Alexandria" pitchFamily="2" charset="-78"/>
                <a:ea typeface="Calibri" panose="020F0502020204030204" pitchFamily="34" charset="0"/>
                <a:cs typeface="Alexandria" pitchFamily="2" charset="-78"/>
              </a:rPr>
              <a:t>يتوقع من الطالب بعد الانتهاء من دراسة هذا المساق أن يكون قادرا على تحقيق الأهداف </a:t>
            </a:r>
            <a:r>
              <a:rPr lang="ar-EG" sz="1400" b="1" dirty="0">
                <a:effectLst/>
                <a:latin typeface="Alexandria" pitchFamily="2" charset="-78"/>
                <a:ea typeface="Calibri" panose="020F0502020204030204" pitchFamily="34" charset="0"/>
                <a:cs typeface="Alexandria" pitchFamily="2" charset="-78"/>
              </a:rPr>
              <a:t>الآتية</a:t>
            </a:r>
            <a:r>
              <a:rPr lang="ar-SA" sz="1400" b="1" dirty="0">
                <a:effectLst/>
                <a:latin typeface="Alexandria" pitchFamily="2" charset="-78"/>
                <a:ea typeface="Calibri" panose="020F0502020204030204" pitchFamily="34" charset="0"/>
                <a:cs typeface="Alexandria" pitchFamily="2" charset="-78"/>
              </a:rPr>
              <a:t>: </a:t>
            </a:r>
            <a:endParaRPr lang="en-US" sz="1400" dirty="0">
              <a:effectLst/>
              <a:latin typeface="Alexandria" pitchFamily="2" charset="-78"/>
              <a:ea typeface="Calibri" panose="020F0502020204030204" pitchFamily="34" charset="0"/>
              <a:cs typeface="Alexandria" pitchFamily="2" charset="-78"/>
            </a:endParaRP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يعرف ماهية إدارة العلاقات العامة</a:t>
            </a:r>
            <a:r>
              <a:rPr lang="en-US" sz="1400" dirty="0">
                <a:effectLst/>
                <a:latin typeface="Alexandria" pitchFamily="2" charset="-78"/>
                <a:ea typeface="Calibri" panose="020F0502020204030204" pitchFamily="34" charset="0"/>
                <a:cs typeface="Alexandria" pitchFamily="2" charset="-78"/>
              </a:rPr>
              <a:t>. </a:t>
            </a: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يناقش وضع إدارة العلاقات العامة في الهيكل التنظيمي للمؤسسة</a:t>
            </a:r>
            <a:r>
              <a:rPr lang="en-US" sz="1400" dirty="0">
                <a:effectLst/>
                <a:latin typeface="Alexandria" pitchFamily="2" charset="-78"/>
                <a:ea typeface="Calibri" panose="020F0502020204030204" pitchFamily="34" charset="0"/>
                <a:cs typeface="Alexandria" pitchFamily="2" charset="-78"/>
              </a:rPr>
              <a:t>.</a:t>
            </a: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يوضح المهارات الأساسية للعاملين بإدارة العلاقات العامة</a:t>
            </a:r>
            <a:r>
              <a:rPr lang="ar-EG" sz="14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يعدد ويعرف وظائف العلاقات العامة وأدوارها ومسئولياتها وكيفية التعامل معها</a:t>
            </a:r>
            <a:r>
              <a:rPr lang="en-US" sz="1400" dirty="0">
                <a:effectLst/>
                <a:latin typeface="Alexandria" pitchFamily="2" charset="-78"/>
                <a:ea typeface="Calibri" panose="020F0502020204030204" pitchFamily="34" charset="0"/>
                <a:cs typeface="Alexandria" pitchFamily="2" charset="-78"/>
              </a:rPr>
              <a:t>.</a:t>
            </a: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يقوم بإجراء بحوث إدارة العلاقات العامة</a:t>
            </a:r>
            <a:r>
              <a:rPr lang="ar-EG" sz="14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يخطط لإعداد برامج إدارة العلاقات العامة، ويشارك في وضع الخطط الاستراتيجية للمؤسسات المختلة</a:t>
            </a:r>
            <a:r>
              <a:rPr lang="ar-EG" sz="14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يستخدم وسائل الاتصال الخاصة بإدارة العلاقات العامة مع جمهور المؤسسات، للتعبير عن رسالة المؤسسة وأهدافها ومنتجاتها، وتعزيز سمعتها وصورتها وهويتها على المستويين المحلي والعالمي</a:t>
            </a:r>
            <a:r>
              <a:rPr lang="ar-EG" sz="14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يكتب تقارير تقييمية حول برامج إدارة العلاقات العامة</a:t>
            </a:r>
            <a:r>
              <a:rPr lang="ar-EG" sz="14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يتعامل مع جماهير المؤسسة في أوقات الأزمات</a:t>
            </a:r>
            <a:r>
              <a:rPr lang="ar-EG" sz="1400" dirty="0">
                <a:effectLst/>
                <a:latin typeface="Alexandria" pitchFamily="2" charset="-78"/>
                <a:ea typeface="Calibri" panose="020F0502020204030204" pitchFamily="34" charset="0"/>
                <a:cs typeface="Alexandria" pitchFamily="2" charset="-78"/>
              </a:rPr>
              <a:t>.</a:t>
            </a:r>
            <a:endParaRPr lang="en-US" sz="1400" dirty="0">
              <a:effectLst/>
              <a:latin typeface="Alexandria" pitchFamily="2" charset="-78"/>
              <a:ea typeface="Calibri" panose="020F0502020204030204" pitchFamily="34" charset="0"/>
              <a:cs typeface="Alexandria" pitchFamily="2" charset="-78"/>
            </a:endParaRP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يعلم نفسه بنفسه.</a:t>
            </a:r>
            <a:endParaRPr lang="en-US" sz="1400" dirty="0">
              <a:effectLst/>
              <a:latin typeface="Alexandria" pitchFamily="2" charset="-78"/>
              <a:ea typeface="Calibri" panose="020F0502020204030204" pitchFamily="34" charset="0"/>
              <a:cs typeface="Alexandria" pitchFamily="2" charset="-78"/>
            </a:endParaRPr>
          </a:p>
          <a:p>
            <a:pPr lvl="0" indent="-144000" algn="justLow" rtl="1">
              <a:lnSpc>
                <a:spcPct val="150000"/>
              </a:lnSpc>
              <a:buFont typeface="Simplified Arabic" panose="02020603050405020304" pitchFamily="18" charset="-78"/>
              <a:buChar char="-"/>
            </a:pPr>
            <a:r>
              <a:rPr lang="ar-SA" sz="1400" dirty="0">
                <a:effectLst/>
                <a:latin typeface="Alexandria" pitchFamily="2" charset="-78"/>
                <a:ea typeface="Calibri" panose="020F0502020204030204" pitchFamily="34" charset="0"/>
                <a:cs typeface="Alexandria" pitchFamily="2" charset="-78"/>
              </a:rPr>
              <a:t>يفكر بأسلوب نقدي.</a:t>
            </a:r>
            <a:endParaRPr lang="en-US" sz="14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5902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292020"/>
          </a:xfrm>
          <a:prstGeom prst="rect">
            <a:avLst/>
          </a:prstGeom>
          <a:noFill/>
        </p:spPr>
        <p:txBody>
          <a:bodyPr wrap="square">
            <a:spAutoFit/>
          </a:bodyPr>
          <a:lstStyle/>
          <a:p>
            <a:pPr indent="108000" algn="justLow" rtl="1">
              <a:lnSpc>
                <a:spcPct val="150000"/>
              </a:lnSpc>
              <a:spcBef>
                <a:spcPts val="600"/>
              </a:spcBef>
            </a:pPr>
            <a:r>
              <a:rPr lang="en-US" dirty="0">
                <a:latin typeface="Alexandria" pitchFamily="2" charset="-78"/>
                <a:cs typeface="Alexandria" pitchFamily="2" charset="-78"/>
              </a:rPr>
              <a:t> </a:t>
            </a:r>
            <a:r>
              <a:rPr lang="ar-EG" dirty="0">
                <a:effectLst/>
                <a:latin typeface="Alexandria" pitchFamily="2" charset="-78"/>
                <a:ea typeface="Calibri" panose="020F0502020204030204" pitchFamily="34" charset="0"/>
                <a:cs typeface="Alexandria" pitchFamily="2" charset="-78"/>
              </a:rPr>
              <a:t>ماهية إدارة العلاقات العامة، من حيث: النشأة والتطور، والمفاهيم، والأهمية، والأدوات، والأهداف. </a:t>
            </a:r>
            <a:endParaRPr lang="en-US"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1379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38600" y="1612199"/>
            <a:ext cx="8150592" cy="4057906"/>
          </a:xfrm>
          <a:prstGeom prst="rect">
            <a:avLst/>
          </a:prstGeom>
          <a:noFill/>
        </p:spPr>
        <p:txBody>
          <a:bodyPr wrap="square" rtlCol="0">
            <a:spAutoFit/>
          </a:bodyPr>
          <a:lstStyle/>
          <a:p>
            <a:pPr marR="0" lvl="0" indent="108000" algn="justLow" defTabSz="914400" rtl="1" eaLnBrk="1" fontAlgn="auto" latinLnBrk="0" hangingPunct="1">
              <a:lnSpc>
                <a:spcPct val="130000"/>
              </a:lnSpc>
              <a:spcBef>
                <a:spcPts val="600"/>
              </a:spcBef>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 </a:t>
            </a:r>
            <a:r>
              <a:rPr lang="ar-SA" sz="1600" b="1" dirty="0">
                <a:effectLst/>
                <a:latin typeface="Alexandria" pitchFamily="2" charset="-78"/>
                <a:ea typeface="Calibri" panose="020F0502020204030204" pitchFamily="34" charset="0"/>
                <a:cs typeface="Alexandria" pitchFamily="2" charset="-78"/>
              </a:rPr>
              <a:t>نشأة العلاقات العامة وتطورها:</a:t>
            </a:r>
          </a:p>
          <a:p>
            <a:pPr marR="0" lvl="0" indent="108000" algn="justLow" defTabSz="914400" rtl="1" eaLnBrk="1" fontAlgn="auto" latinLnBrk="0" hangingPunct="1">
              <a:lnSpc>
                <a:spcPct val="130000"/>
              </a:lnSpc>
              <a:spcBef>
                <a:spcPts val="600"/>
              </a:spcBef>
              <a:buClrTx/>
              <a:buSzTx/>
              <a:buFontTx/>
              <a:buNone/>
              <a:tabLst/>
              <a:defRPr/>
            </a:pPr>
            <a:r>
              <a:rPr lang="ar-SA" sz="1600" dirty="0">
                <a:effectLst/>
                <a:latin typeface="Alexandria" pitchFamily="2" charset="-78"/>
                <a:ea typeface="Calibri" panose="020F0502020204030204" pitchFamily="34" charset="0"/>
                <a:cs typeface="Alexandria" pitchFamily="2" charset="-78"/>
              </a:rPr>
              <a:t>يكاد يكون هناك إجماع ــ من الناحية التاريخية ــ على أن العلاقات العامة الحديثة قد ولدت في الولايات المتحدة الأمريكية، وأن تاريخها القديم قد انتهى في الوقت الذي أوجد فيه "</a:t>
            </a:r>
            <a:r>
              <a:rPr lang="ar-SA" sz="1600" dirty="0" err="1">
                <a:effectLst/>
                <a:latin typeface="Alexandria" pitchFamily="2" charset="-78"/>
                <a:ea typeface="Calibri" panose="020F0502020204030204" pitchFamily="34" charset="0"/>
                <a:cs typeface="Alexandria" pitchFamily="2" charset="-78"/>
              </a:rPr>
              <a:t>إيفي</a:t>
            </a:r>
            <a:r>
              <a:rPr lang="ar-SA" sz="1600" dirty="0">
                <a:effectLst/>
                <a:latin typeface="Alexandria" pitchFamily="2" charset="-78"/>
                <a:ea typeface="Calibri" panose="020F0502020204030204" pitchFamily="34" charset="0"/>
                <a:cs typeface="Alexandria" pitchFamily="2" charset="-78"/>
              </a:rPr>
              <a:t> لي" (</a:t>
            </a:r>
            <a:r>
              <a:rPr lang="en-US" sz="1600" dirty="0">
                <a:effectLst/>
                <a:latin typeface="Alexandria" pitchFamily="2" charset="-78"/>
                <a:ea typeface="Calibri" panose="020F0502020204030204" pitchFamily="34" charset="0"/>
                <a:cs typeface="Alexandria" pitchFamily="2" charset="-78"/>
              </a:rPr>
              <a:t>(Ivy Lee، </a:t>
            </a:r>
            <a:r>
              <a:rPr lang="ar-SA" sz="1600" dirty="0">
                <a:effectLst/>
                <a:latin typeface="Alexandria" pitchFamily="2" charset="-78"/>
                <a:ea typeface="Calibri" panose="020F0502020204030204" pitchFamily="34" charset="0"/>
                <a:cs typeface="Alexandria" pitchFamily="2" charset="-78"/>
              </a:rPr>
              <a:t>مؤسسها الحقيقي، الغرفة العالمية للعلاقات العامة في نيويورك سنة 1906م</a:t>
            </a:r>
            <a:r>
              <a:rPr lang="ar-EG" sz="1200" dirty="0">
                <a:effectLst/>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Times New Roman" panose="02020603050405020304" pitchFamily="18" charset="0"/>
                <a:cs typeface="Alexandria" pitchFamily="2" charset="-78"/>
              </a:rPr>
              <a:t>سلامة فاطمة،</a:t>
            </a:r>
            <a:r>
              <a:rPr lang="ar-EG" sz="1200" dirty="0">
                <a:effectLst/>
                <a:latin typeface="Alexandria" pitchFamily="2" charset="-78"/>
                <a:ea typeface="Times New Roman" panose="02020603050405020304" pitchFamily="18" charset="0"/>
                <a:cs typeface="Alexandria" pitchFamily="2" charset="-78"/>
              </a:rPr>
              <a:t> </a:t>
            </a:r>
            <a:r>
              <a:rPr lang="ar-SA" sz="1200" dirty="0">
                <a:effectLst/>
                <a:latin typeface="Alexandria" pitchFamily="2" charset="-78"/>
                <a:ea typeface="Times New Roman" panose="02020603050405020304" pitchFamily="18" charset="0"/>
                <a:cs typeface="Alexandria" pitchFamily="2" charset="-78"/>
              </a:rPr>
              <a:t>2008</a:t>
            </a:r>
            <a:r>
              <a:rPr lang="ar-EG" sz="1200" dirty="0">
                <a:effectLst/>
                <a:latin typeface="Alexandria" pitchFamily="2" charset="-78"/>
                <a:ea typeface="Calibri" panose="020F0502020204030204" pitchFamily="34" charset="0"/>
                <a:cs typeface="Alexandria" pitchFamily="2" charset="-78"/>
              </a:rPr>
              <a:t>)</a:t>
            </a:r>
            <a:r>
              <a:rPr lang="ar-SA" sz="1600" dirty="0">
                <a:effectLst/>
                <a:latin typeface="Alexandria" pitchFamily="2" charset="-78"/>
                <a:ea typeface="Calibri" panose="020F0502020204030204" pitchFamily="34" charset="0"/>
                <a:cs typeface="Alexandria" pitchFamily="2" charset="-78"/>
              </a:rPr>
              <a:t>، رغم أن اصطلاح العلاقات العامة ــ بمعناه الحديث ــ يبدو أنه قد استُخدم للمرة الأولى في السنوات الأخيرة من القرن التاسع عشر</a:t>
            </a:r>
            <a:r>
              <a:rPr lang="ar-EG" sz="16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محمد مصطفى، 2012</a:t>
            </a:r>
            <a:r>
              <a:rPr lang="ar-EG" sz="1200" dirty="0">
                <a:effectLst/>
                <a:latin typeface="Alexandria" pitchFamily="2" charset="-78"/>
                <a:ea typeface="Calibri" panose="020F0502020204030204" pitchFamily="34" charset="0"/>
                <a:cs typeface="Alexandria" pitchFamily="2" charset="-78"/>
              </a:rPr>
              <a:t>)</a:t>
            </a:r>
            <a:r>
              <a:rPr lang="ar-SA" sz="1200" dirty="0">
                <a:effectLst/>
                <a:latin typeface="Alexandria" pitchFamily="2" charset="-78"/>
                <a:ea typeface="Calibri" panose="020F0502020204030204" pitchFamily="34" charset="0"/>
                <a:cs typeface="Alexandria" pitchFamily="2" charset="-78"/>
              </a:rPr>
              <a:t>.  </a:t>
            </a:r>
          </a:p>
          <a:p>
            <a:pPr marR="0" lvl="0" indent="108000" algn="justLow" defTabSz="914400" rtl="1" eaLnBrk="1" fontAlgn="auto" latinLnBrk="0" hangingPunct="1">
              <a:lnSpc>
                <a:spcPct val="130000"/>
              </a:lnSpc>
              <a:spcBef>
                <a:spcPts val="600"/>
              </a:spcBef>
              <a:buClrTx/>
              <a:buSzTx/>
              <a:buFontTx/>
              <a:buNone/>
              <a:tabLst/>
              <a:defRPr/>
            </a:pPr>
            <a:r>
              <a:rPr lang="ar-SA" sz="1600" dirty="0">
                <a:effectLst/>
                <a:latin typeface="Alexandria" pitchFamily="2" charset="-78"/>
                <a:ea typeface="Calibri" panose="020F0502020204030204" pitchFamily="34" charset="0"/>
                <a:cs typeface="Alexandria" pitchFamily="2" charset="-78"/>
              </a:rPr>
              <a:t>وقد أشار العلماء إلى أن هناك عدد من الدوافع التي أدت إلى الاهتمام بدراسة العلاقات العامة، هي:</a:t>
            </a:r>
            <a:endParaRPr lang="ar-EG" sz="1600" dirty="0">
              <a:effectLst/>
              <a:latin typeface="Alexandria" pitchFamily="2" charset="-78"/>
              <a:ea typeface="Calibri" panose="020F0502020204030204" pitchFamily="34" charset="0"/>
              <a:cs typeface="Alexandria" pitchFamily="2" charset="-78"/>
            </a:endParaRPr>
          </a:p>
          <a:p>
            <a:pPr lvl="0" indent="108000" algn="justLow" rtl="1">
              <a:lnSpc>
                <a:spcPct val="130000"/>
              </a:lnSpc>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 ظهور الأنظمة الديمقراطية. </a:t>
            </a:r>
            <a:endParaRPr lang="en-US" sz="1600" dirty="0">
              <a:effectLst/>
              <a:latin typeface="Alexandria" pitchFamily="2" charset="-78"/>
              <a:ea typeface="Times New Roman" panose="02020603050405020304" pitchFamily="18" charset="0"/>
              <a:cs typeface="Alexandria" pitchFamily="2" charset="-78"/>
            </a:endParaRPr>
          </a:p>
          <a:p>
            <a:pPr lvl="0" indent="108000" algn="justLow" rtl="1">
              <a:lnSpc>
                <a:spcPct val="130000"/>
              </a:lnSpc>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الإنتاج الكبير.</a:t>
            </a:r>
            <a:endParaRPr lang="en-US" sz="1600" dirty="0">
              <a:effectLst/>
              <a:latin typeface="Alexandria" pitchFamily="2" charset="-78"/>
              <a:ea typeface="Times New Roman" panose="02020603050405020304" pitchFamily="18" charset="0"/>
              <a:cs typeface="Alexandria" pitchFamily="2" charset="-78"/>
            </a:endParaRPr>
          </a:p>
          <a:p>
            <a:pPr lvl="0" indent="108000" algn="justLow" rtl="1">
              <a:lnSpc>
                <a:spcPct val="130000"/>
              </a:lnSpc>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تطور وسائل الاتصال الجماهيري.</a:t>
            </a:r>
            <a:endParaRPr lang="en-US" sz="1600" dirty="0">
              <a:effectLst/>
              <a:latin typeface="Alexandria" pitchFamily="2" charset="-78"/>
              <a:ea typeface="Times New Roman" panose="02020603050405020304" pitchFamily="18" charset="0"/>
              <a:cs typeface="Alexandria" pitchFamily="2" charset="-78"/>
            </a:endParaRPr>
          </a:p>
          <a:p>
            <a:pPr lvl="0" indent="108000" algn="justLow" rtl="1">
              <a:lnSpc>
                <a:spcPct val="130000"/>
              </a:lnSpc>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الانفجار السكاني</a:t>
            </a:r>
            <a:r>
              <a:rPr lang="ar-EG" sz="1200" dirty="0">
                <a:latin typeface="Alexandria" pitchFamily="2" charset="-78"/>
                <a:ea typeface="Times New Roman" panose="02020603050405020304" pitchFamily="18" charset="0"/>
                <a:cs typeface="Alexandria" pitchFamily="2" charset="-78"/>
              </a:rPr>
              <a:t>.</a:t>
            </a:r>
            <a:r>
              <a:rPr lang="en-US" sz="1200" dirty="0">
                <a:latin typeface="Alexandria" pitchFamily="2" charset="-78"/>
                <a:ea typeface="Times New Roman" panose="02020603050405020304" pitchFamily="18" charset="0"/>
                <a:cs typeface="Alexandria" pitchFamily="2" charset="-78"/>
              </a:rPr>
              <a:t> </a:t>
            </a:r>
            <a:r>
              <a:rPr lang="ar-SA" sz="1200" dirty="0">
                <a:effectLst/>
                <a:latin typeface="Alexandria" pitchFamily="2" charset="-78"/>
                <a:ea typeface="Calibri" panose="020F0502020204030204" pitchFamily="34" charset="0"/>
                <a:cs typeface="Alexandria" pitchFamily="2" charset="-78"/>
              </a:rPr>
              <a:t>(</a:t>
            </a:r>
            <a:r>
              <a:rPr lang="ar-JO" sz="1200" dirty="0">
                <a:effectLst/>
                <a:latin typeface="Alexandria" pitchFamily="2" charset="-78"/>
                <a:ea typeface="Times New Roman" panose="02020603050405020304" pitchFamily="18" charset="0"/>
                <a:cs typeface="Alexandria" pitchFamily="2" charset="-78"/>
              </a:rPr>
              <a:t>علي عجوة،</a:t>
            </a:r>
            <a:r>
              <a:rPr lang="ar-SA" sz="1200" dirty="0">
                <a:effectLst/>
                <a:latin typeface="Alexandria" pitchFamily="2" charset="-78"/>
                <a:ea typeface="Calibri" panose="020F0502020204030204" pitchFamily="34" charset="0"/>
                <a:cs typeface="Alexandria" pitchFamily="2" charset="-78"/>
              </a:rPr>
              <a:t> </a:t>
            </a:r>
            <a:r>
              <a:rPr lang="ar-EG" sz="1200" dirty="0">
                <a:effectLst/>
                <a:latin typeface="Alexandria" pitchFamily="2" charset="-78"/>
                <a:ea typeface="Times New Roman" panose="02020603050405020304" pitchFamily="18" charset="0"/>
                <a:cs typeface="Alexandria" pitchFamily="2" charset="-78"/>
              </a:rPr>
              <a:t>2008</a:t>
            </a:r>
            <a:r>
              <a:rPr lang="ar-SA" sz="1200" dirty="0">
                <a:effectLst/>
                <a:latin typeface="Alexandria" pitchFamily="2" charset="-78"/>
                <a:ea typeface="Calibri" panose="020F0502020204030204" pitchFamily="34" charset="0"/>
                <a:cs typeface="Alexandria" pitchFamily="2" charset="-78"/>
              </a:rPr>
              <a:t>)</a:t>
            </a:r>
            <a:endParaRPr lang="en-US" sz="1200" dirty="0">
              <a:effectLst/>
              <a:latin typeface="Alexandria" pitchFamily="2" charset="-78"/>
              <a:ea typeface="Times New Roman" panose="02020603050405020304" pitchFamily="18"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45271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544731"/>
            <a:ext cx="8417320" cy="3159198"/>
          </a:xfrm>
          <a:prstGeom prst="rect">
            <a:avLst/>
          </a:prstGeom>
          <a:noFill/>
        </p:spPr>
        <p:txBody>
          <a:bodyPr wrap="square" rtlCol="0">
            <a:spAutoFit/>
          </a:bodyPr>
          <a:lstStyle/>
          <a:p>
            <a:pPr indent="108000" algn="justLow" rtl="1">
              <a:lnSpc>
                <a:spcPct val="150000"/>
              </a:lnSpc>
            </a:pPr>
            <a:r>
              <a:rPr lang="ar-SA" sz="1600" b="1" dirty="0">
                <a:effectLst/>
                <a:latin typeface="Alexandria" pitchFamily="2" charset="-78"/>
                <a:ea typeface="Times New Roman" panose="02020603050405020304" pitchFamily="18" charset="0"/>
                <a:cs typeface="Alexandria" pitchFamily="2" charset="-78"/>
              </a:rPr>
              <a:t>مفهوم العلاقات العامة:</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Bef>
                <a:spcPts val="600"/>
              </a:spcBef>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عرّفتها جمعية العلاقات العامة الأمريكية بأنها نشاط في أية صناعة أو اتحاد أو هيئة أو مهنة أو حكومة أو أية منشأة أخرى تهدف إلى بناء وتدعيم علاقات سليمة بينها وبين فئة من الجمهور؛ كالعملاء والموظفين أو المساهمين، والعمل على تكييف المؤسسة حسب الظروف البيئية المحيطة، وشرح المؤسسة للمجتمع.</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Bef>
                <a:spcPts val="600"/>
              </a:spcBef>
            </a:pPr>
            <a:r>
              <a:rPr lang="ar-EG" sz="1600" dirty="0">
                <a:effectLst/>
                <a:latin typeface="Alexandria" pitchFamily="2" charset="-78"/>
                <a:ea typeface="Times New Roman" panose="02020603050405020304" pitchFamily="18" charset="0"/>
                <a:cs typeface="Alexandria" pitchFamily="2" charset="-78"/>
              </a:rPr>
              <a:t>وعرفها باحثون بأنها الجهود المخططة التي يقوم بها الفرد أو المؤسسة أو الدولة لكسب ثقة الجمهور وتحقيق التفاهم المتبادل من خلال الاتصالات المستمرة والسياسات والأفعال المرغوبة، لتلبية احتياجات الجمهور في إطار ما هو ممكن ومشروع</a:t>
            </a:r>
            <a:r>
              <a:rPr lang="ar-EG" sz="1600" dirty="0">
                <a:effectLst/>
                <a:latin typeface="Alexandria" pitchFamily="2" charset="-78"/>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139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313086"/>
          </a:xfrm>
          <a:prstGeom prst="rect">
            <a:avLst/>
          </a:prstGeom>
          <a:noFill/>
        </p:spPr>
        <p:txBody>
          <a:bodyPr wrap="square" rtlCol="0">
            <a:spAutoFit/>
          </a:bodyPr>
          <a:lstStyle/>
          <a:p>
            <a:pPr indent="108000" algn="justLow" rtl="1">
              <a:lnSpc>
                <a:spcPct val="150000"/>
              </a:lnSpc>
              <a:spcBef>
                <a:spcPts val="600"/>
              </a:spcBef>
            </a:pPr>
            <a:r>
              <a:rPr lang="ar-SA" sz="1600" b="1" dirty="0">
                <a:effectLst/>
                <a:latin typeface="Alexandria" pitchFamily="2" charset="-78"/>
                <a:ea typeface="Times New Roman" panose="02020603050405020304" pitchFamily="18" charset="0"/>
                <a:cs typeface="Alexandria" pitchFamily="2" charset="-78"/>
              </a:rPr>
              <a:t>أهمية العلاقات العامة: </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Bef>
                <a:spcPts val="600"/>
              </a:spcBef>
            </a:pPr>
            <a:r>
              <a:rPr lang="ar-SA" sz="1600" dirty="0">
                <a:effectLst/>
                <a:latin typeface="Alexandria" pitchFamily="2" charset="-78"/>
                <a:ea typeface="Times New Roman" panose="02020603050405020304" pitchFamily="18" charset="0"/>
                <a:cs typeface="Alexandria" pitchFamily="2" charset="-78"/>
              </a:rPr>
              <a:t>بالنظر إلى أهمية العلاقات العامة نجد أنها تحظى بأهمية كبيرة، وذلك نظرًا للمهام والوظائف والأدوار المتعددة والمتنوعة التي تقوم بها العلاقات العامة، والتي لا يمكن رصدها وحصرها جميعًا إلى حد كبير، فهي مهام ووظائف وأدوار متجددة ومتعددة في كل وقت ومكان، وتختلف من منظمة لمنظمة، ومن بيئة لأخرى، ويمكن عرض بعض منها :</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Bef>
                <a:spcPts val="600"/>
              </a:spcBef>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بناء سمعة جيدة، بصورة ذهنية طيبة عن المنظمة</a:t>
            </a:r>
            <a:r>
              <a:rPr lang="ar-EG" sz="1600" dirty="0">
                <a:effectLst/>
                <a:latin typeface="Alexandria" pitchFamily="2" charset="-78"/>
                <a:ea typeface="Times New Roman" panose="02020603050405020304" pitchFamily="18" charset="0"/>
                <a:cs typeface="Alexandria" pitchFamily="2" charset="-78"/>
              </a:rPr>
              <a:t>.</a:t>
            </a:r>
          </a:p>
          <a:p>
            <a:pPr indent="108000" algn="justLow" rtl="1">
              <a:lnSpc>
                <a:spcPct val="150000"/>
              </a:lnSpc>
              <a:spcBef>
                <a:spcPts val="600"/>
              </a:spcBef>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تغيير اتجاهات الأفراد إيجابًا نحو عمل المنظمة وأنشطتها</a:t>
            </a:r>
            <a:r>
              <a:rPr lang="ar-EG" sz="1600" dirty="0">
                <a:effectLst/>
                <a:latin typeface="Alexandria" pitchFamily="2" charset="-78"/>
                <a:ea typeface="Times New Roman" panose="02020603050405020304" pitchFamily="18" charset="0"/>
                <a:cs typeface="Alexandria" pitchFamily="2" charset="-78"/>
              </a:rPr>
              <a:t>.</a:t>
            </a:r>
          </a:p>
          <a:p>
            <a:pPr indent="108000" algn="justLow" rtl="1">
              <a:lnSpc>
                <a:spcPct val="150000"/>
              </a:lnSpc>
              <a:spcBef>
                <a:spcPts val="600"/>
              </a:spcBef>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جعل الأفراد أو الجمهور أكثر إدراكًا لمنتجات الشركة والأنشطة التي تقوم بها</a:t>
            </a:r>
            <a:r>
              <a:rPr lang="ar-EG"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96112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968240" cy="912429"/>
          </a:xfrm>
          <a:prstGeom prst="rect">
            <a:avLst/>
          </a:prstGeom>
          <a:noFill/>
        </p:spPr>
        <p:txBody>
          <a:bodyPr wrap="square">
            <a:spAutoFit/>
          </a:bodyPr>
          <a:lstStyle/>
          <a:p>
            <a:pPr indent="108000" algn="justLow" rtl="1">
              <a:lnSpc>
                <a:spcPct val="150000"/>
              </a:lnSpc>
              <a:spcBef>
                <a:spcPts val="600"/>
              </a:spcBef>
            </a:pPr>
            <a:r>
              <a:rPr lang="en-US" dirty="0">
                <a:latin typeface="Alexandria" pitchFamily="2" charset="-78"/>
                <a:cs typeface="Alexandria" pitchFamily="2" charset="-78"/>
              </a:rPr>
              <a:t> </a:t>
            </a:r>
            <a:r>
              <a:rPr lang="ar-SA" sz="1600" b="1" dirty="0">
                <a:effectLst/>
                <a:latin typeface="Alexandria ExtraBold" pitchFamily="2" charset="-78"/>
                <a:ea typeface="Times New Roman" panose="02020603050405020304" pitchFamily="18" charset="0"/>
                <a:cs typeface="Alexandria ExtraBold" pitchFamily="2" charset="-78"/>
              </a:rPr>
              <a:t>تنظيم إدارة العلاقات العامة</a:t>
            </a:r>
            <a:r>
              <a:rPr lang="ar-EG" sz="1600" b="1" dirty="0">
                <a:effectLst/>
                <a:latin typeface="Alexandria ExtraBold" pitchFamily="2" charset="-78"/>
                <a:ea typeface="Times New Roman" panose="02020603050405020304" pitchFamily="18" charset="0"/>
                <a:cs typeface="Alexandria ExtraBold" pitchFamily="2" charset="-78"/>
              </a:rPr>
              <a:t> و</a:t>
            </a:r>
            <a:r>
              <a:rPr lang="ar-SA" sz="1600" b="1" dirty="0">
                <a:effectLst/>
                <a:latin typeface="Alexandria ExtraBold" pitchFamily="2" charset="-78"/>
                <a:ea typeface="Times New Roman" panose="02020603050405020304" pitchFamily="18" charset="0"/>
                <a:cs typeface="Alexandria ExtraBold" pitchFamily="2" charset="-78"/>
              </a:rPr>
              <a:t>أساليب </a:t>
            </a:r>
            <a:r>
              <a:rPr lang="ar-SA" sz="1600" b="1" dirty="0" err="1">
                <a:effectLst/>
                <a:latin typeface="Alexandria ExtraBold" pitchFamily="2" charset="-78"/>
                <a:ea typeface="Times New Roman" panose="02020603050405020304" pitchFamily="18" charset="0"/>
                <a:cs typeface="Alexandria ExtraBold" pitchFamily="2" charset="-78"/>
              </a:rPr>
              <a:t>إدار</a:t>
            </a:r>
            <a:r>
              <a:rPr lang="ar-EG" sz="1600" b="1" dirty="0" err="1">
                <a:effectLst/>
                <a:latin typeface="Alexandria ExtraBold" pitchFamily="2" charset="-78"/>
                <a:ea typeface="Times New Roman" panose="02020603050405020304" pitchFamily="18" charset="0"/>
                <a:cs typeface="Alexandria ExtraBold" pitchFamily="2" charset="-78"/>
              </a:rPr>
              <a:t>تها</a:t>
            </a:r>
            <a:endParaRPr lang="ar-EG" sz="1600" b="1" dirty="0">
              <a:effectLst/>
              <a:latin typeface="Alexandria ExtraBold" pitchFamily="2" charset="-78"/>
              <a:ea typeface="Times New Roman" panose="02020603050405020304" pitchFamily="18" charset="0"/>
              <a:cs typeface="Alexandria ExtraBold" pitchFamily="2" charset="-78"/>
            </a:endParaRPr>
          </a:p>
          <a:p>
            <a:pPr indent="108000" algn="justLow" rtl="1">
              <a:lnSpc>
                <a:spcPct val="150000"/>
              </a:lnSpc>
              <a:spcBef>
                <a:spcPts val="600"/>
              </a:spcBef>
            </a:pP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7493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925731"/>
            <a:ext cx="8417320" cy="2396810"/>
          </a:xfrm>
          <a:prstGeom prst="rect">
            <a:avLst/>
          </a:prstGeom>
          <a:noFill/>
        </p:spPr>
        <p:txBody>
          <a:bodyPr wrap="square" rtlCol="0">
            <a:spAutoFit/>
          </a:bodyPr>
          <a:lstStyle/>
          <a:p>
            <a:pPr indent="108000" algn="justLow" rtl="1">
              <a:lnSpc>
                <a:spcPct val="150000"/>
              </a:lnSpc>
              <a:spcBef>
                <a:spcPts val="600"/>
              </a:spcBef>
            </a:pPr>
            <a:r>
              <a:rPr lang="ar-SA" sz="1600" b="1" dirty="0">
                <a:effectLst/>
                <a:latin typeface="Alexandria" pitchFamily="2" charset="-78"/>
                <a:ea typeface="Times New Roman" panose="02020603050405020304" pitchFamily="18" charset="0"/>
                <a:cs typeface="Alexandria" pitchFamily="2" charset="-78"/>
              </a:rPr>
              <a:t>فوائد الوظيفة التنظيمية لإدارة العلاقات العامة:</a:t>
            </a:r>
          </a:p>
          <a:p>
            <a:pPr indent="108000" algn="justLow" rtl="1">
              <a:lnSpc>
                <a:spcPct val="150000"/>
              </a:lnSpc>
              <a:spcBef>
                <a:spcPts val="600"/>
              </a:spcBef>
            </a:pPr>
            <a:r>
              <a:rPr lang="ar-SA" sz="1600" dirty="0">
                <a:effectLst/>
                <a:latin typeface="Alexandria" pitchFamily="2" charset="-78"/>
                <a:ea typeface="Times New Roman" panose="02020603050405020304" pitchFamily="18" charset="0"/>
                <a:cs typeface="Alexandria" pitchFamily="2" charset="-78"/>
              </a:rPr>
              <a:t>تحقق الوظيفة التنظيمية لإدارة العلاقات العامة مجموعة من الفوائد، من أهمها:</a:t>
            </a:r>
          </a:p>
          <a:p>
            <a:pPr indent="-216000" algn="justLow" rtl="1">
              <a:lnSpc>
                <a:spcPct val="150000"/>
              </a:lnSpc>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تحديد السلطة الممنوحة للفرد وأوجه ممارستها.</a:t>
            </a:r>
          </a:p>
          <a:p>
            <a:pPr indent="-216000" algn="justLow" rtl="1">
              <a:lnSpc>
                <a:spcPct val="150000"/>
              </a:lnSpc>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تحديد العلاقات بوضوح بين الأفراد العاملين في الإدارة.</a:t>
            </a:r>
          </a:p>
          <a:p>
            <a:pPr indent="-216000" algn="justLow" rtl="1">
              <a:lnSpc>
                <a:spcPct val="150000"/>
              </a:lnSpc>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تمكن من التوزيع العملي للأعمال والوظائف،</a:t>
            </a:r>
            <a:endParaRPr lang="ar-EG" sz="1600" dirty="0">
              <a:effectLst/>
              <a:latin typeface="Alexandria" pitchFamily="2" charset="-78"/>
              <a:ea typeface="Times New Roman" panose="02020603050405020304" pitchFamily="18" charset="0"/>
              <a:cs typeface="Alexandria" pitchFamily="2" charset="-78"/>
            </a:endParaRPr>
          </a:p>
          <a:p>
            <a:pPr indent="-216000" algn="justLow" rtl="1">
              <a:lnSpc>
                <a:spcPct val="150000"/>
              </a:lnSpc>
            </a:pPr>
            <a:r>
              <a:rPr lang="ar-EG" sz="1600" dirty="0">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القضاء على الازدواجية في العمل.</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813728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595531"/>
            <a:ext cx="8417320" cy="2943755"/>
          </a:xfrm>
          <a:prstGeom prst="rect">
            <a:avLst/>
          </a:prstGeom>
          <a:noFill/>
        </p:spPr>
        <p:txBody>
          <a:bodyPr wrap="square" rtlCol="0">
            <a:spAutoFit/>
          </a:bodyPr>
          <a:lstStyle/>
          <a:p>
            <a:pPr indent="108000" algn="justLow" rtl="1">
              <a:lnSpc>
                <a:spcPct val="150000"/>
              </a:lnSpc>
              <a:spcBef>
                <a:spcPts val="600"/>
              </a:spcBef>
            </a:pPr>
            <a:r>
              <a:rPr lang="ar-SA" sz="1600" b="1" dirty="0">
                <a:effectLst/>
                <a:latin typeface="Alexandria" pitchFamily="2" charset="-78"/>
                <a:ea typeface="Times New Roman" panose="02020603050405020304" pitchFamily="18" charset="0"/>
                <a:cs typeface="Alexandria" pitchFamily="2" charset="-78"/>
              </a:rPr>
              <a:t>أساليب إدارة العلاقات العامة:</a:t>
            </a:r>
          </a:p>
          <a:p>
            <a:pPr indent="108000" algn="justLow" rtl="1">
              <a:lnSpc>
                <a:spcPct val="150000"/>
              </a:lnSpc>
              <a:spcBef>
                <a:spcPts val="600"/>
              </a:spcBef>
            </a:pPr>
            <a:r>
              <a:rPr lang="ar-SA" sz="1600" dirty="0">
                <a:effectLst/>
                <a:latin typeface="Alexandria" pitchFamily="2" charset="-78"/>
                <a:ea typeface="Times New Roman" panose="02020603050405020304" pitchFamily="18" charset="0"/>
                <a:cs typeface="Alexandria" pitchFamily="2" charset="-78"/>
              </a:rPr>
              <a:t>من الصعب رسم نظام معين لإدارة العلاقات العامة في منظمة من المنظمات؛ فهي تختلف حسب عوامل كثيرة، كما يختلف جهاز العلاقات العامة حسب فهم القائمين بالإدارة، ومن أبرز أساليب إدارة العلاقات العامة الآتي: </a:t>
            </a:r>
          </a:p>
          <a:p>
            <a:pPr indent="10800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الأسلوب الاتصالي العام. </a:t>
            </a:r>
          </a:p>
          <a:p>
            <a:pPr indent="10800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الأسلوب الاتصالي النوعي</a:t>
            </a:r>
            <a:r>
              <a:rPr lang="ar-EG" sz="1600" dirty="0">
                <a:effectLst/>
                <a:latin typeface="Alexandria" pitchFamily="2" charset="-78"/>
                <a:ea typeface="Times New Roman" panose="02020603050405020304" pitchFamily="18" charset="0"/>
                <a:cs typeface="Alexandria" pitchFamily="2" charset="-78"/>
              </a:rPr>
              <a:t>.</a:t>
            </a:r>
            <a:endParaRPr lang="ar-SA"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الأسلوب الاتصالي المزدوج</a:t>
            </a:r>
            <a:r>
              <a:rPr lang="ar-EG"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83859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595531"/>
            <a:ext cx="8417320" cy="2943755"/>
          </a:xfrm>
          <a:prstGeom prst="rect">
            <a:avLst/>
          </a:prstGeom>
          <a:noFill/>
        </p:spPr>
        <p:txBody>
          <a:bodyPr wrap="square" rtlCol="0">
            <a:spAutoFit/>
          </a:bodyPr>
          <a:lstStyle/>
          <a:p>
            <a:pPr indent="108000" algn="justLow" rtl="1">
              <a:lnSpc>
                <a:spcPct val="150000"/>
              </a:lnSpc>
              <a:spcBef>
                <a:spcPts val="600"/>
              </a:spcBef>
            </a:pPr>
            <a:r>
              <a:rPr lang="ar-SA" sz="1600" b="1" dirty="0">
                <a:effectLst/>
                <a:latin typeface="Alexandria" pitchFamily="2" charset="-78"/>
                <a:ea typeface="Times New Roman" panose="02020603050405020304" pitchFamily="18" charset="0"/>
                <a:cs typeface="Alexandria" pitchFamily="2" charset="-78"/>
              </a:rPr>
              <a:t>أساليب تنظيم العمل في إدارة العلاقات العامة:</a:t>
            </a:r>
          </a:p>
          <a:p>
            <a:pPr indent="108000" algn="justLow" rtl="1">
              <a:lnSpc>
                <a:spcPct val="150000"/>
              </a:lnSpc>
              <a:spcBef>
                <a:spcPts val="600"/>
              </a:spcBef>
            </a:pPr>
            <a:r>
              <a:rPr lang="ar-SA" sz="1600" dirty="0">
                <a:effectLst/>
                <a:latin typeface="Alexandria" pitchFamily="2" charset="-78"/>
                <a:ea typeface="Times New Roman" panose="02020603050405020304" pitchFamily="18" charset="0"/>
                <a:cs typeface="Alexandria" pitchFamily="2" charset="-78"/>
              </a:rPr>
              <a:t>يختلف أسلوب تنظيم العمل في إدارة العلاقات العامة من منظمة إلى أخرى، ليلائم أهداف كل منظمة، وأنشطتها والجماهير التي تسعى إلى كسب تأييدها. ويمكن القول بصفة عامة إن هناك ثلاثة طرق رئيسة يمكن بها تنظيم عمل العلاقات العامة في المنظمة، هي:</a:t>
            </a:r>
          </a:p>
          <a:p>
            <a:pPr indent="10800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إنشاء إدارة علاقات عامة</a:t>
            </a:r>
            <a:r>
              <a:rPr lang="ar-EG" sz="1600" dirty="0">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الاستعانة بمكتب خبير؛ كمستشار خارجي للعلاقات العامة</a:t>
            </a:r>
            <a:r>
              <a:rPr lang="ar-EG" sz="1600" dirty="0">
                <a:effectLst/>
                <a:latin typeface="Alexandria" pitchFamily="2" charset="-78"/>
                <a:ea typeface="Times New Roman" panose="02020603050405020304" pitchFamily="18" charset="0"/>
                <a:cs typeface="Alexandria" pitchFamily="2" charset="-78"/>
              </a:rPr>
              <a:t>.</a:t>
            </a:r>
          </a:p>
          <a:p>
            <a:pPr indent="10800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الجمع بين الأسلوبين (التكامل بين إدارة العلاقات العامة والمستشار الخارجي).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74529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595531"/>
            <a:ext cx="8417320" cy="3390031"/>
          </a:xfrm>
          <a:prstGeom prst="rect">
            <a:avLst/>
          </a:prstGeom>
          <a:noFill/>
        </p:spPr>
        <p:txBody>
          <a:bodyPr wrap="square" rtlCol="0">
            <a:spAutoFit/>
          </a:bodyPr>
          <a:lstStyle/>
          <a:p>
            <a:pPr indent="108000" algn="justLow" rtl="1">
              <a:lnSpc>
                <a:spcPct val="150000"/>
              </a:lnSpc>
              <a:spcBef>
                <a:spcPts val="600"/>
              </a:spcBef>
            </a:pPr>
            <a:r>
              <a:rPr lang="ar-SA" sz="1600" b="1" dirty="0">
                <a:effectLst/>
                <a:latin typeface="Alexandria" pitchFamily="2" charset="-78"/>
                <a:ea typeface="Times New Roman" panose="02020603050405020304" pitchFamily="18" charset="0"/>
                <a:cs typeface="Alexandria" pitchFamily="2" charset="-78"/>
              </a:rPr>
              <a:t>مراحل العلاقات العامة:</a:t>
            </a:r>
          </a:p>
          <a:p>
            <a:pPr indent="108000" algn="justLow" rtl="1">
              <a:lnSpc>
                <a:spcPct val="150000"/>
              </a:lnSpc>
              <a:spcBef>
                <a:spcPts val="600"/>
              </a:spcBef>
            </a:pPr>
            <a:r>
              <a:rPr lang="ar-SA" sz="1600" dirty="0">
                <a:effectLst/>
                <a:latin typeface="Alexandria" pitchFamily="2" charset="-78"/>
                <a:ea typeface="Times New Roman" panose="02020603050405020304" pitchFamily="18" charset="0"/>
                <a:cs typeface="Alexandria" pitchFamily="2" charset="-78"/>
              </a:rPr>
              <a:t>تتحدد مراحل العلاقات العامة في أربع مراحل متخصصة، والتي تُعَد وظائف العلاقات العامة أو خطوات وعمليات للعلاقات العامة، وسوف يتم دراسة هذه المراحل بنوع من التوضيح والشرح في فصول تالية لهذا الفصل، وهذه المراحل هي:</a:t>
            </a:r>
          </a:p>
          <a:p>
            <a:pPr indent="10800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البحث وجمع المعلومات.</a:t>
            </a:r>
          </a:p>
          <a:p>
            <a:pPr indent="10800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التخطيط.</a:t>
            </a:r>
          </a:p>
          <a:p>
            <a:pPr indent="10800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الاتصال. </a:t>
            </a:r>
            <a:endParaRPr lang="ar-EG" sz="1600" dirty="0">
              <a:effectLst/>
              <a:latin typeface="Alexandria" pitchFamily="2" charset="-78"/>
              <a:ea typeface="Times New Roman" panose="02020603050405020304" pitchFamily="18" charset="0"/>
              <a:cs typeface="Alexandria" pitchFamily="2" charset="-78"/>
            </a:endParaRPr>
          </a:p>
          <a:p>
            <a:pPr indent="10800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التقييم والتقويم.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76798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2255" y="3088979"/>
            <a:ext cx="4098545" cy="1076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133854" y="3396639"/>
            <a:ext cx="4003500" cy="461024"/>
          </a:xfrm>
          <a:prstGeom prst="rect">
            <a:avLst/>
          </a:prstGeom>
        </p:spPr>
        <p:txBody>
          <a:bodyPr wrap="square">
            <a:spAutoFit/>
          </a:bodyPr>
          <a:lstStyle/>
          <a:p>
            <a:pPr marL="0" marR="0" lvl="0" indent="108000" algn="justLow" defTabSz="914400" rtl="1" eaLnBrk="1" fontAlgn="auto" latinLnBrk="0" hangingPunct="1">
              <a:lnSpc>
                <a:spcPct val="1500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Alexandria ExtraBold" pitchFamily="2" charset="-78"/>
                <a:ea typeface="Calibri" panose="020F0502020204030204" pitchFamily="34" charset="0"/>
                <a:cs typeface="Alexandria ExtraBold" pitchFamily="2" charset="-78"/>
              </a:rPr>
              <a:t>إدارة العلاقات العامة والتسويق</a:t>
            </a:r>
            <a:endParaRPr kumimoji="0" lang="en-US" sz="1600" b="0" i="0" u="none" strike="noStrike" kern="1200" cap="none" spc="0" normalizeH="0" baseline="0" noProof="0" dirty="0">
              <a:ln>
                <a:noFill/>
              </a:ln>
              <a:solidFill>
                <a:prstClr val="black"/>
              </a:solidFill>
              <a:effectLst/>
              <a:uLnTx/>
              <a:uFillTx/>
              <a:latin typeface="Alexandria ExtraBold" pitchFamily="2" charset="-78"/>
              <a:ea typeface="Calibri" panose="020F0502020204030204" pitchFamily="34" charset="0"/>
              <a:cs typeface="Alexandria ExtraBold"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4413132"/>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374642"/>
          </a:xfrm>
          <a:prstGeom prst="rect">
            <a:avLst/>
          </a:prstGeom>
          <a:noFill/>
        </p:spPr>
        <p:txBody>
          <a:bodyPr wrap="square" rtlCol="0">
            <a:spAutoFit/>
          </a:bodyPr>
          <a:lstStyle/>
          <a:p>
            <a:pPr indent="107950" algn="justLow" rtl="1">
              <a:lnSpc>
                <a:spcPct val="150000"/>
              </a:lnSpc>
            </a:pPr>
            <a:r>
              <a:rPr lang="ar-EG" sz="1600" dirty="0">
                <a:effectLst/>
                <a:latin typeface="Alexandria" pitchFamily="2" charset="-78"/>
                <a:ea typeface="Times New Roman" panose="02020603050405020304" pitchFamily="18" charset="0"/>
                <a:cs typeface="Alexandria" pitchFamily="2" charset="-78"/>
              </a:rPr>
              <a:t>بعد التوجه نحو منظومة الاتصالات التسويقية المتكاملة، الناتجة من الدعوة إلى اتحاد الأدوات الاتصالية الترويجية وتكاملها، برزت العلاقات العامة، لما لها من أدوار ووظائف ومهام حيوية ومهمة في المجال التسويقي، فضلًا عن أهمية أدوارها ووظائفها في المجال الإداري (الاتصالي)، حيثما تتوقع وتحلل وتفسر العلاقات العامة الرأي العام، والمواقف والقضايا التي قد تؤثر في المنظمة وأهدافها وخططها، سواءً إيجابيًّا أو سلبيًّا، وإدارة الاستشارات على جميع المستويات، فيما يتعلق بقرارات الإدارة العليا، وإجراءات العمل، وجمع البيانات، وإجراء البحوث وتقييمها، على أساس مستمر، والاتصال لتحقيق فهم مستنير مع الجمهور، وتخطيط وتنفيذ برامج المنظمة، للتأثير أو تغيير السياسة العامة، وإدارة الموارد اللازمة لأداء وظائف العلاقات العامة، بالإضافة إلى دور العلاقات العامة في النشر،</a:t>
            </a:r>
            <a:r>
              <a:rPr lang="en-US" sz="1600" dirty="0" err="1">
                <a:solidFill>
                  <a:srgbClr val="FFFFFF"/>
                </a:solidFill>
                <a:effectLst/>
                <a:latin typeface="Alexandria" pitchFamily="2" charset="-78"/>
                <a:ea typeface="Times New Roman" panose="02020603050405020304" pitchFamily="18" charset="0"/>
                <a:cs typeface="Alexandria" pitchFamily="2" charset="-78"/>
              </a:rPr>
              <a:t>i</a:t>
            </a:r>
            <a:r>
              <a:rPr lang="ar-EG" sz="1600" dirty="0">
                <a:solidFill>
                  <a:srgbClr val="000000"/>
                </a:solidFill>
                <a:effectLst/>
                <a:latin typeface="Alexandria" pitchFamily="2" charset="-78"/>
                <a:ea typeface="Times New Roman" panose="02020603050405020304" pitchFamily="18" charset="0"/>
                <a:cs typeface="Alexandria" pitchFamily="2" charset="-78"/>
              </a:rPr>
              <a:t>وإعلانات العلاقات العامة... إلخ.</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022430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743974"/>
          </a:xfrm>
          <a:prstGeom prst="rect">
            <a:avLst/>
          </a:prstGeom>
          <a:noFill/>
        </p:spPr>
        <p:txBody>
          <a:bodyPr wrap="square" rtlCol="0">
            <a:spAutoFit/>
          </a:bodyPr>
          <a:lstStyle/>
          <a:p>
            <a:pPr indent="107950" algn="justLow" rtl="1">
              <a:lnSpc>
                <a:spcPct val="150000"/>
              </a:lnSpc>
            </a:pPr>
            <a:r>
              <a:rPr lang="ar-EG" sz="1600" dirty="0">
                <a:effectLst/>
                <a:latin typeface="Alexandria" pitchFamily="2" charset="-78"/>
                <a:ea typeface="Times New Roman" panose="02020603050405020304" pitchFamily="18" charset="0"/>
                <a:cs typeface="Alexandria" pitchFamily="2" charset="-78"/>
              </a:rPr>
              <a:t> كما تتعدد وظائف وأدوار العلاقات العامة في التسويق، من مساهمة في تحسين صورة المنظمة وعلامتها التجارية، والوصول إلى جماهير بعيدة منفصلة، والدعاية للمنظمة، وتعزيز سمعتها، وزيادة الوعي بالمنظمة، وتدعيم الأنشطة التسويقية والترويجية، وخلق السلوك الشرائي أو تغييره وغيرها من أدوار ووظائف.</a:t>
            </a:r>
            <a:endParaRPr lang="en-US"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pPr>
            <a:r>
              <a:rPr lang="ar-EG" sz="1600" dirty="0">
                <a:effectLst/>
                <a:latin typeface="Alexandria" pitchFamily="2" charset="-78"/>
                <a:ea typeface="Times New Roman" panose="02020603050405020304" pitchFamily="18" charset="0"/>
                <a:cs typeface="Alexandria" pitchFamily="2" charset="-78"/>
              </a:rPr>
              <a:t>فيما يتصل بالعلاقة التي تربط العلاقات العامة بالتسويق فإن</a:t>
            </a:r>
            <a:r>
              <a:rPr lang="ar-SA" sz="1600" dirty="0">
                <a:effectLst/>
                <a:latin typeface="Alexandria" pitchFamily="2" charset="-78"/>
                <a:ea typeface="Times New Roman" panose="02020603050405020304" pitchFamily="18" charset="0"/>
                <a:cs typeface="Alexandria" pitchFamily="2" charset="-78"/>
              </a:rPr>
              <a:t> هناك ثلاثة آراء أو رؤى حول هذه </a:t>
            </a:r>
            <a:r>
              <a:rPr lang="ar-EG" sz="1600" dirty="0">
                <a:effectLst/>
                <a:latin typeface="Alexandria" pitchFamily="2" charset="-78"/>
                <a:ea typeface="Times New Roman" panose="02020603050405020304" pitchFamily="18" charset="0"/>
                <a:cs typeface="Alexandria" pitchFamily="2" charset="-78"/>
              </a:rPr>
              <a:t>العلاقة؛ </a:t>
            </a:r>
            <a:r>
              <a:rPr lang="ar-SA" sz="1600" dirty="0">
                <a:effectLst/>
                <a:latin typeface="Alexandria" pitchFamily="2" charset="-78"/>
                <a:ea typeface="Times New Roman" panose="02020603050405020304" pitchFamily="18" charset="0"/>
                <a:cs typeface="Alexandria" pitchFamily="2" charset="-78"/>
              </a:rPr>
              <a:t>فثمة رأي يذكر أنه ليس هناك علاقة أو صلة بين الاثنين، فالاثنان منفصلان مستقلان عن بعضهما البعض، ويشير الرأي </a:t>
            </a:r>
            <a:r>
              <a:rPr lang="ar-SA" sz="1600" dirty="0">
                <a:latin typeface="Alexandria" pitchFamily="2" charset="-78"/>
                <a:ea typeface="Times New Roman" panose="02020603050405020304" pitchFamily="18" charset="0"/>
                <a:cs typeface="Alexandria" pitchFamily="2" charset="-78"/>
              </a:rPr>
              <a:t>الثاني إلى</a:t>
            </a:r>
            <a:r>
              <a:rPr lang="ar-EG" sz="1600" dirty="0">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أن هناك علاقة تبعية، فالعلاقات العامة غير مستقلة، وتابعة للتسويق أو الاتصالات التسويقية المتكاملة</a:t>
            </a:r>
            <a:r>
              <a:rPr lang="ar-SA" sz="1600" dirty="0">
                <a:effectLst/>
                <a:latin typeface="Alexandria" pitchFamily="2" charset="-78"/>
                <a:ea typeface="Times New Roman" panose="02020603050405020304" pitchFamily="18" charset="0"/>
                <a:cs typeface="Alexandria" pitchFamily="2" charset="-78"/>
              </a:rPr>
              <a:t>، أما الرأي </a:t>
            </a:r>
            <a:r>
              <a:rPr lang="ar-SA" sz="1600" dirty="0">
                <a:latin typeface="Alexandria" pitchFamily="2" charset="-78"/>
                <a:ea typeface="Times New Roman" panose="02020603050405020304" pitchFamily="18" charset="0"/>
                <a:cs typeface="Alexandria" pitchFamily="2" charset="-78"/>
              </a:rPr>
              <a:t>الثالث فيرى</a:t>
            </a:r>
            <a:r>
              <a:rPr lang="ar-EG" sz="1600" dirty="0">
                <a:latin typeface="Alexandria" pitchFamily="2" charset="-78"/>
                <a:ea typeface="Times New Roman" panose="02020603050405020304" pitchFamily="18" charset="0"/>
                <a:cs typeface="Alexandria" pitchFamily="2" charset="-78"/>
              </a:rPr>
              <a:t> </a:t>
            </a:r>
            <a:r>
              <a:rPr lang="ar-SA" sz="1600" dirty="0">
                <a:latin typeface="Alexandria" pitchFamily="2" charset="-78"/>
                <a:ea typeface="Times New Roman" panose="02020603050405020304" pitchFamily="18" charset="0"/>
                <a:cs typeface="Alexandria" pitchFamily="2" charset="-78"/>
              </a:rPr>
              <a:t>وجود علاقةٍ بالفعل بينهما، لكن علاقة تكاملية، فكلاهما يتكاملان مع بعضهما البعض. </a:t>
            </a:r>
            <a:endParaRPr lang="en-US"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pP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0359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5138389"/>
            <a:ext cx="4747323" cy="461024"/>
          </a:xfrm>
          <a:prstGeom prst="rect">
            <a:avLst/>
          </a:prstGeom>
          <a:noFill/>
        </p:spPr>
        <p:txBody>
          <a:bodyPr wrap="square">
            <a:spAutoFit/>
          </a:bodyPr>
          <a:lstStyle/>
          <a:p>
            <a:pPr indent="108000" algn="justLow" rtl="1">
              <a:lnSpc>
                <a:spcPct val="150000"/>
              </a:lnSpc>
              <a:spcBef>
                <a:spcPts val="600"/>
              </a:spcBef>
            </a:pPr>
            <a:r>
              <a:rPr lang="ar-SA" sz="1800" dirty="0">
                <a:effectLst/>
                <a:latin typeface="Alexandria ExtraBold" pitchFamily="2" charset="-78"/>
                <a:ea typeface="Calibri" panose="020F0502020204030204" pitchFamily="34" charset="0"/>
                <a:cs typeface="Alexandria ExtraBold" pitchFamily="2" charset="-78"/>
              </a:rPr>
              <a:t>إدارة العلاقات العامة والأزمات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1348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782446"/>
          </a:xfrm>
          <a:prstGeom prst="rect">
            <a:avLst/>
          </a:prstGeom>
          <a:noFill/>
        </p:spPr>
        <p:txBody>
          <a:bodyPr wrap="square" rtlCol="0">
            <a:spAutoFit/>
          </a:bodyPr>
          <a:lstStyle/>
          <a:p>
            <a:pPr indent="107950" algn="justLow" rtl="1">
              <a:lnSpc>
                <a:spcPct val="150000"/>
              </a:lnSpc>
              <a:spcBef>
                <a:spcPts val="300"/>
              </a:spcBef>
            </a:pPr>
            <a:r>
              <a:rPr lang="ar-SA" sz="1600" dirty="0">
                <a:effectLst/>
                <a:latin typeface="Alexandria" pitchFamily="2" charset="-78"/>
                <a:ea typeface="Times New Roman" panose="02020603050405020304" pitchFamily="18" charset="0"/>
                <a:cs typeface="Alexandria" pitchFamily="2" charset="-78"/>
              </a:rPr>
              <a:t>لا شك أن الأزمات ظاهرة</a:t>
            </a:r>
            <a:r>
              <a:rPr lang="ar-EG" sz="1600" dirty="0">
                <a:effectLst/>
                <a:latin typeface="Alexandria" pitchFamily="2" charset="-78"/>
                <a:ea typeface="Times New Roman" panose="02020603050405020304" pitchFamily="18" charset="0"/>
                <a:cs typeface="Alexandria" pitchFamily="2" charset="-78"/>
              </a:rPr>
              <a:t> بشريـة</a:t>
            </a:r>
            <a:r>
              <a:rPr lang="ar-SA" sz="1600" dirty="0">
                <a:effectLst/>
                <a:latin typeface="Alexandria" pitchFamily="2" charset="-78"/>
                <a:ea typeface="Times New Roman" panose="02020603050405020304" pitchFamily="18" charset="0"/>
                <a:cs typeface="Alexandria" pitchFamily="2" charset="-78"/>
              </a:rPr>
              <a:t> بش قديمة قدم التاريخ، وثابت من ثوابت الحياة، وقد تطورت وتعقدت الأزمات بتعقد وتطور الحياة والمجتمعات الحديثة والمعاصرة مع التطور التكنولوجي؛ ومن ثم ف</a:t>
            </a:r>
            <a:r>
              <a:rPr lang="ar-JO" sz="1600" dirty="0">
                <a:effectLst/>
                <a:latin typeface="Alexandria" pitchFamily="2" charset="-78"/>
                <a:ea typeface="Times New Roman" panose="02020603050405020304" pitchFamily="18" charset="0"/>
                <a:cs typeface="Alexandria" pitchFamily="2" charset="-78"/>
              </a:rPr>
              <a:t>إن وقوع الأزمات وحدوثها سنة أصيلة من سنن الحياة التي نعيشها، فهي تحدث على مستوى الفرد والجماعة والمنظمة والدولة؛ </a:t>
            </a:r>
            <a:r>
              <a:rPr lang="ar-EG" sz="1600" dirty="0">
                <a:effectLst/>
                <a:latin typeface="Alexandria" pitchFamily="2" charset="-78"/>
                <a:ea typeface="Times New Roman" panose="02020603050405020304" pitchFamily="18" charset="0"/>
                <a:cs typeface="Alexandria" pitchFamily="2" charset="-78"/>
              </a:rPr>
              <a:t>وبالتالي فإنه </a:t>
            </a:r>
            <a:r>
              <a:rPr lang="ar-JO" sz="1600" dirty="0">
                <a:effectLst/>
                <a:latin typeface="Alexandria" pitchFamily="2" charset="-78"/>
                <a:ea typeface="Times New Roman" panose="02020603050405020304" pitchFamily="18" charset="0"/>
                <a:cs typeface="Alexandria" pitchFamily="2" charset="-78"/>
              </a:rPr>
              <a:t>من الصعب تصور وجود منظمة تخلو من الأزمات، حتى أنه يمكن القول بأن الأزمات أصبحت سمة من سمات المنظمات المعاصرة والتطور الإداري والتنظيمي.</a:t>
            </a:r>
            <a:endParaRPr lang="en-US"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600" dirty="0">
                <a:effectLst/>
                <a:latin typeface="Alexandria" pitchFamily="2" charset="-78"/>
                <a:ea typeface="Times New Roman" panose="02020603050405020304" pitchFamily="18" charset="0"/>
                <a:cs typeface="Alexandria" pitchFamily="2" charset="-78"/>
              </a:rPr>
              <a:t>وتعود </a:t>
            </a:r>
            <a:r>
              <a:rPr lang="ar-SA" sz="1600" dirty="0">
                <a:effectLst/>
                <a:latin typeface="Alexandria" pitchFamily="2" charset="-78"/>
                <a:ea typeface="Times New Roman" panose="02020603050405020304" pitchFamily="18" charset="0"/>
                <a:cs typeface="Alexandria" pitchFamily="2" charset="-78"/>
              </a:rPr>
              <a:t>أهمية العلاقات العامة في مواجهة الأزمات وإدارتها إلى دورها الفعال في الأنشطة الاتصالية، وبرامجها المختلفة في المنظمات، والتي تمكن </a:t>
            </a:r>
            <a:r>
              <a:rPr lang="ar-EG" sz="1600" dirty="0">
                <a:effectLst/>
                <a:latin typeface="Alexandria" pitchFamily="2" charset="-78"/>
                <a:ea typeface="Times New Roman" panose="02020603050405020304" pitchFamily="18" charset="0"/>
                <a:cs typeface="Alexandria" pitchFamily="2" charset="-78"/>
              </a:rPr>
              <a:t>المنظمات </a:t>
            </a:r>
            <a:r>
              <a:rPr lang="ar-SA" sz="1600" dirty="0">
                <a:effectLst/>
                <a:latin typeface="Alexandria" pitchFamily="2" charset="-78"/>
                <a:ea typeface="Times New Roman" panose="02020603050405020304" pitchFamily="18" charset="0"/>
                <a:cs typeface="Alexandria" pitchFamily="2" charset="-78"/>
              </a:rPr>
              <a:t>من التوافق والتعاطي مع الأزمات وحلها، فضلًا عن مقدرة العلاقات العامة على التنبؤ بالأزمات قبل وقوعها، وتجنب المنظمات عواقبها وتبعاتها. </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106382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374642"/>
          </a:xfrm>
          <a:prstGeom prst="rect">
            <a:avLst/>
          </a:prstGeom>
          <a:noFill/>
        </p:spPr>
        <p:txBody>
          <a:bodyPr wrap="square" rtlCol="0">
            <a:spAutoFit/>
          </a:bodyPr>
          <a:lstStyle/>
          <a:p>
            <a:pPr indent="107950" algn="justLow" rtl="1">
              <a:lnSpc>
                <a:spcPct val="150000"/>
              </a:lnSpc>
              <a:spcBef>
                <a:spcPts val="300"/>
              </a:spcBef>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ومرد أهمية جهاز العلاقات العامة في مواجهة الأزمات ليس فقط الدور الفاعل الذي تؤديه من خلال أنشطتها الاتصالية، وبرامجها التي تمكن الشركة من التوافق والتعاطي مع الأزمة، بل قدرة العلاقات العامة على اكتشاف الأزمات قبل وقوعها، وتجنب المنظمة عواقبها، من خلال إعداد الخطط والدراسات والبحوث الوقائية، وتحديد المخاطر المحتملة. ويظهر دور العلاقات العامة في الأخذ بيد الإدارة العليا في المنظمة ومساعدتها لتخطي الأزمات التي قد تتعرض لها، من خلال القيام بعمل أجندة معلوماتية تحمل في طياتها كافة التفاصيل المهمة التي تساعد الإدارة على معرفة ماهية أزمتها؛ ومن ثم كشف غموضها حتى يمكن مواجهتها، إضافة إلى أن العلاقات العامة أثناء الأزمات تقوم بأداة مهام وأنشطة اتصالية تأخذ في اعتبارها كافة الأطراف ذات العلاقة بالأزمة من جمهور داخلي وخارجي ووسائل الإعلام.</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74169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5087589"/>
            <a:ext cx="4747323" cy="461024"/>
          </a:xfrm>
          <a:prstGeom prst="rect">
            <a:avLst/>
          </a:prstGeom>
          <a:noFill/>
        </p:spPr>
        <p:txBody>
          <a:bodyPr wrap="square">
            <a:spAutoFit/>
          </a:bodyPr>
          <a:lstStyle/>
          <a:p>
            <a:pPr indent="108000" algn="justLow" rtl="1">
              <a:lnSpc>
                <a:spcPct val="150000"/>
              </a:lnSpc>
              <a:spcBef>
                <a:spcPts val="600"/>
              </a:spcBef>
            </a:pPr>
            <a:r>
              <a:rPr lang="ar-SA" sz="1800" dirty="0">
                <a:effectLst/>
                <a:latin typeface="Alexandria ExtraBold" pitchFamily="2" charset="-78"/>
                <a:ea typeface="Calibri" panose="020F0502020204030204" pitchFamily="34" charset="0"/>
                <a:cs typeface="Alexandria ExtraBold" pitchFamily="2" charset="-78"/>
              </a:rPr>
              <a:t>إدارة العلاقات العامة والصورة الذهنية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27018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051750"/>
          </a:xfrm>
          <a:prstGeom prst="rect">
            <a:avLst/>
          </a:prstGeom>
          <a:noFill/>
        </p:spPr>
        <p:txBody>
          <a:bodyPr wrap="square" rtlCol="0">
            <a:spAutoFit/>
          </a:bodyPr>
          <a:lstStyle/>
          <a:p>
            <a:pPr indent="107950" algn="justLow" rtl="1">
              <a:lnSpc>
                <a:spcPct val="150000"/>
              </a:lnSpc>
              <a:spcBef>
                <a:spcPts val="300"/>
              </a:spcBef>
            </a:pPr>
            <a:r>
              <a:rPr lang="ar-EG" sz="1600" dirty="0">
                <a:effectLst/>
                <a:latin typeface="Alexandria" pitchFamily="2" charset="-78"/>
                <a:ea typeface="Times New Roman" panose="02020603050405020304" pitchFamily="18" charset="0"/>
                <a:cs typeface="Alexandria" pitchFamily="2" charset="-78"/>
              </a:rPr>
              <a:t> تتمركز </a:t>
            </a:r>
            <a:r>
              <a:rPr lang="ar-SA" sz="1600" dirty="0">
                <a:effectLst/>
                <a:latin typeface="Alexandria" pitchFamily="2" charset="-78"/>
                <a:ea typeface="Times New Roman" panose="02020603050405020304" pitchFamily="18" charset="0"/>
                <a:cs typeface="Alexandria" pitchFamily="2" charset="-78"/>
              </a:rPr>
              <a:t>استراتيجيات العلاقات العامة في تشكيل الصورة</a:t>
            </a:r>
            <a:r>
              <a:rPr lang="ar-JO" sz="1600" dirty="0">
                <a:effectLst/>
                <a:latin typeface="Alexandria" pitchFamily="2" charset="-78"/>
                <a:ea typeface="Times New Roman" panose="02020603050405020304" pitchFamily="18" charset="0"/>
                <a:cs typeface="Alexandria" pitchFamily="2" charset="-78"/>
              </a:rPr>
              <a:t> الذهنية وتحسينها </a:t>
            </a:r>
            <a:r>
              <a:rPr lang="ar-SA" sz="1600" dirty="0">
                <a:effectLst/>
                <a:latin typeface="Alexandria" pitchFamily="2" charset="-78"/>
                <a:ea typeface="Times New Roman" panose="02020603050405020304" pitchFamily="18" charset="0"/>
                <a:cs typeface="Alexandria" pitchFamily="2" charset="-78"/>
              </a:rPr>
              <a:t>في عدد من النقاط من أهمها: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إبراز سمعة المنظمة الطيبة،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التركيز على الدور الاجتماعي للمنظمة للحصول على تقدير المجتمع لها،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تميز منتجات المنظمة وفائدتها، وربحية المنظمة وقوة مركزها المالي،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زيادة شهرتها، ومصداقيتها،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إبراز رؤية المنظمة ورسالتها،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إبراز صورة المنظمة الحسنة وخدماتها المتميزة، </a:t>
            </a:r>
            <a:r>
              <a:rPr lang="ar-EG" sz="1600" dirty="0">
                <a:effectLst/>
                <a:latin typeface="Alexandria" pitchFamily="2" charset="-78"/>
                <a:ea typeface="Times New Roman" panose="02020603050405020304" pitchFamily="18" charset="0"/>
                <a:cs typeface="Alexandria" pitchFamily="2" charset="-78"/>
              </a:rPr>
              <a:t> </a:t>
            </a:r>
          </a:p>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نشر المعلومات المحايدة عن المنظمة، </a:t>
            </a:r>
            <a:r>
              <a:rPr lang="ar-EG" sz="1600" dirty="0">
                <a:effectLst/>
                <a:latin typeface="Alexandria" pitchFamily="2" charset="-78"/>
                <a:ea typeface="Times New Roman" panose="02020603050405020304" pitchFamily="18" charset="0"/>
                <a:cs typeface="Alexandria" pitchFamily="2" charset="-78"/>
              </a:rPr>
              <a:t> </a:t>
            </a:r>
          </a:p>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الحيلولة دون نشر المعلومات السلبية عن المنظمة</a:t>
            </a:r>
            <a:r>
              <a:rPr lang="ar-EG"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86477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811431"/>
            <a:ext cx="8417320" cy="2751394"/>
          </a:xfrm>
          <a:prstGeom prst="rect">
            <a:avLst/>
          </a:prstGeom>
          <a:noFill/>
        </p:spPr>
        <p:txBody>
          <a:bodyPr wrap="square" rtlCol="0">
            <a:spAutoFit/>
          </a:bodyPr>
          <a:lstStyle/>
          <a:p>
            <a:pPr indent="107950" algn="justLow" rtl="1">
              <a:lnSpc>
                <a:spcPct val="150000"/>
              </a:lnSpc>
              <a:spcBef>
                <a:spcPts val="300"/>
              </a:spcBef>
            </a:pPr>
            <a:r>
              <a:rPr lang="ar-EG" sz="1600" dirty="0">
                <a:effectLst/>
                <a:latin typeface="Alexandria" pitchFamily="2" charset="-78"/>
                <a:ea typeface="Times New Roman" panose="02020603050405020304" pitchFamily="18" charset="0"/>
                <a:cs typeface="Alexandria" pitchFamily="2" charset="-78"/>
              </a:rPr>
              <a:t>- ت</a:t>
            </a:r>
            <a:r>
              <a:rPr lang="ar-SA" sz="1600" dirty="0">
                <a:effectLst/>
                <a:latin typeface="Alexandria" pitchFamily="2" charset="-78"/>
                <a:ea typeface="Times New Roman" panose="02020603050405020304" pitchFamily="18" charset="0"/>
                <a:cs typeface="Alexandria" pitchFamily="2" charset="-78"/>
              </a:rPr>
              <a:t>قوم العلاقات العامة </a:t>
            </a:r>
            <a:r>
              <a:rPr lang="ar-JO" sz="1600" dirty="0">
                <a:effectLst/>
                <a:latin typeface="Alexandria" pitchFamily="2" charset="-78"/>
                <a:ea typeface="Times New Roman" panose="02020603050405020304" pitchFamily="18" charset="0"/>
                <a:cs typeface="Alexandria" pitchFamily="2" charset="-78"/>
              </a:rPr>
              <a:t>فيما يتعلق بتشكيل الصورة الذهنية أثناء الأزمات</a:t>
            </a:r>
            <a:r>
              <a:rPr lang="ar-SA" sz="1600" dirty="0">
                <a:effectLst/>
                <a:latin typeface="Alexandria" pitchFamily="2" charset="-78"/>
                <a:ea typeface="Times New Roman" panose="02020603050405020304" pitchFamily="18" charset="0"/>
                <a:cs typeface="Alexandria" pitchFamily="2" charset="-78"/>
              </a:rPr>
              <a:t> بعملية البحث وجمع المعلومات المعنية بالمنظمة وتحليلها وتقديمها للإدارة العليا، للاسترشاد بها عند اتخاذ القرارات المختلفة في المنظمة،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والتخطيط للبرامج والفعاليات والأحداث المختلفة في المنظمة وتنفيذها،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وإجراء الاتصالات اللازمة للعمل، داخل المنظمة وخارجها، وذلك للتواصل مع جمهور المنظمة الداخلي والخارجي بأنواعه المختلفة،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والقيام بعمليات التقييم والتقويم لكافة برامجها وفعالياتها وأنشطتها الاتصالية</a:t>
            </a:r>
            <a:r>
              <a:rPr lang="ar-EG"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64026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15060" y="5100289"/>
            <a:ext cx="4860635" cy="461024"/>
          </a:xfrm>
          <a:prstGeom prst="rect">
            <a:avLst/>
          </a:prstGeom>
          <a:noFill/>
        </p:spPr>
        <p:txBody>
          <a:bodyPr wrap="square">
            <a:spAutoFit/>
          </a:bodyPr>
          <a:lstStyle/>
          <a:p>
            <a:pPr indent="108000" algn="justLow" rtl="1">
              <a:lnSpc>
                <a:spcPct val="150000"/>
              </a:lnSpc>
              <a:spcBef>
                <a:spcPts val="600"/>
              </a:spcBef>
            </a:pPr>
            <a:r>
              <a:rPr lang="ar-SA" sz="1800" dirty="0">
                <a:effectLst/>
                <a:latin typeface="Alexandria ExtraBold" pitchFamily="2" charset="-78"/>
                <a:ea typeface="Calibri" panose="020F0502020204030204" pitchFamily="34" charset="0"/>
                <a:cs typeface="Alexandria ExtraBold" pitchFamily="2" charset="-78"/>
              </a:rPr>
              <a:t>إدارة العلاقات العامة والصراع</a:t>
            </a:r>
            <a:r>
              <a:rPr lang="ar-EG" sz="1800" dirty="0">
                <a:effectLst/>
                <a:latin typeface="Alexandria ExtraBold" pitchFamily="2" charset="-78"/>
                <a:ea typeface="Calibri" panose="020F0502020204030204" pitchFamily="34" charset="0"/>
                <a:cs typeface="Alexandria ExtraBold" pitchFamily="2" charset="-78"/>
              </a:rPr>
              <a:t> التنظيمي</a:t>
            </a:r>
            <a:r>
              <a:rPr lang="ar-SA" sz="1800" dirty="0">
                <a:effectLst/>
                <a:latin typeface="Alexandria ExtraBold" pitchFamily="2" charset="-78"/>
                <a:ea typeface="Calibri" panose="020F0502020204030204" pitchFamily="34" charset="0"/>
                <a:cs typeface="Alexandria ExtraBold"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5969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859390"/>
          </a:xfrm>
          <a:prstGeom prst="rect">
            <a:avLst/>
          </a:prstGeom>
          <a:noFill/>
        </p:spPr>
        <p:txBody>
          <a:bodyPr wrap="square" rtlCol="0">
            <a:spAutoFit/>
          </a:bodyPr>
          <a:lstStyle/>
          <a:p>
            <a:pPr indent="107950" algn="justLow" rtl="1">
              <a:lnSpc>
                <a:spcPct val="150000"/>
              </a:lnSpc>
              <a:spcBef>
                <a:spcPts val="600"/>
              </a:spcBef>
            </a:pP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يأتي الصراع كتسلسل طبيعي للتفاعلات الإنسانية بالمنظمة؛ ومن ثم يمثل الصراع شكلًا من أشكال الاتصال، حيث يفتح قنوات اتصال جديدة في المنظمة، كما يُعتبر الصراع ظاهرة اجتماعية مرتبطة بالسلوك الإنساني، ويظهر أثرها بوضوح في حالة الإحباط وعدم التوازن، التي تصيب الفرد بسبب الفشل المحتمل الذي قد يتسم به السلوك عند بلوغ الغاية المسببة لهذه الحالة بدوافع معينة؛ ومن ثم نجد أن فعالية الاتصال تلعب دورًا مهمًّا</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في التخفيف من حدة الصراع أو الخلاف. </a:t>
            </a:r>
            <a:endParaRPr lang="en-US"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600"/>
              </a:spcBef>
            </a:pPr>
            <a:r>
              <a:rPr lang="ar-SA" sz="1600" dirty="0">
                <a:effectLst/>
                <a:latin typeface="Alexandria" pitchFamily="2" charset="-78"/>
                <a:ea typeface="Times New Roman" panose="02020603050405020304" pitchFamily="18" charset="0"/>
                <a:cs typeface="Alexandria" pitchFamily="2" charset="-78"/>
              </a:rPr>
              <a:t>وكذلك توجد علاقة تفاعل وتكامل بين كل من الاتصال والصراع من حيث الاتجاه الهادف لكل منهما وعلاقته السببية المرتبطة بحاجات الأفراد ومدى إلحاحها والدوافع المحركة للسلوك الإنساني وأثره على طريقة معالجة تلك الظواهر السلوكية. </a:t>
            </a:r>
            <a:endParaRPr lang="en-US"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300"/>
              </a:spcBef>
            </a:pP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94645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379631"/>
            <a:ext cx="8417320" cy="4190250"/>
          </a:xfrm>
          <a:prstGeom prst="rect">
            <a:avLst/>
          </a:prstGeom>
          <a:noFill/>
        </p:spPr>
        <p:txBody>
          <a:bodyPr wrap="square" rtlCol="0">
            <a:spAutoFit/>
          </a:bodyPr>
          <a:lstStyle/>
          <a:p>
            <a:pPr indent="107950" algn="justLow" rtl="1">
              <a:lnSpc>
                <a:spcPct val="150000"/>
              </a:lnSpc>
              <a:spcBef>
                <a:spcPts val="600"/>
              </a:spcBef>
            </a:pPr>
            <a:r>
              <a:rPr lang="ar-EG" sz="1600" dirty="0">
                <a:effectLst/>
                <a:latin typeface="Alexandria" pitchFamily="2" charset="-78"/>
                <a:ea typeface="Times New Roman" panose="02020603050405020304" pitchFamily="18" charset="0"/>
                <a:cs typeface="Alexandria" pitchFamily="2" charset="-78"/>
              </a:rPr>
              <a:t> وي</a:t>
            </a:r>
            <a:r>
              <a:rPr lang="ar-SA" sz="1600" dirty="0">
                <a:effectLst/>
                <a:latin typeface="Alexandria" pitchFamily="2" charset="-78"/>
                <a:ea typeface="Times New Roman" panose="02020603050405020304" pitchFamily="18" charset="0"/>
                <a:cs typeface="Alexandria" pitchFamily="2" charset="-78"/>
              </a:rPr>
              <a:t>ساهم الاتصال الفعال</a:t>
            </a:r>
            <a:r>
              <a:rPr lang="ar-EG" sz="1600" dirty="0">
                <a:effectLst/>
                <a:latin typeface="Alexandria" pitchFamily="2" charset="-78"/>
                <a:ea typeface="Times New Roman" panose="02020603050405020304" pitchFamily="18" charset="0"/>
                <a:cs typeface="Alexandria" pitchFamily="2" charset="-78"/>
              </a:rPr>
              <a:t> من خلال إدارة العلاقات العامة</a:t>
            </a:r>
            <a:r>
              <a:rPr lang="ar-SA" sz="1600" dirty="0">
                <a:effectLst/>
                <a:latin typeface="Alexandria" pitchFamily="2" charset="-78"/>
                <a:ea typeface="Times New Roman" panose="02020603050405020304" pitchFamily="18" charset="0"/>
                <a:cs typeface="Alexandria" pitchFamily="2" charset="-78"/>
              </a:rPr>
              <a:t> في تخفيف حدة الصراع، حيث يتوافر في الاتجاه التعاوني للصراع جسر مفتوح من الاتصالات، حيث تتدفق المعلومات والبيانات في كل اتجاه بين أعضاء المنظمة وأعضاء الجماعات المختلفة، من منطلق حرص طرف من أطراف الصراع على إمداد الطرف الآخر بالمعلومات والبيانات، نظرًا لتقدير الأطراف المعنية في الصراع لأهمية الاتصالات في تحقيق الاستفادة المتوقعة من الصراع، ومدى الكسب المادي أو المعنوي العائد على كافة الأطراف؛ ومن ثم يكون الاتصال المفتوح والأمانة والإخلاص وغير ذلك من القيم كمؤشرات للاتجاه التعاوني للصراع.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600"/>
              </a:spcBef>
            </a:pPr>
            <a:r>
              <a:rPr lang="ar-SA" sz="1600" dirty="0">
                <a:effectLst/>
                <a:latin typeface="Alexandria" pitchFamily="2" charset="-78"/>
                <a:ea typeface="Times New Roman" panose="02020603050405020304" pitchFamily="18" charset="0"/>
                <a:cs typeface="Alexandria" pitchFamily="2" charset="-78"/>
              </a:rPr>
              <a:t> وعلى العكس من ذلك نجد أن الاتجاه التنافسي للصراع يرتبط بالعديد من معوقات الاتصال ومشكلاته، نظرًا لسيادة جوّ من عدم الثقة، وصعوبة توافر المعلومات، وإن وجدت المعلومات نجد أنها تتسم بالتشويه وعدم الوضوح وعدم الأمانة والإخلاص في معالجتها ونقلها، حيث يحرص كل طرف على السيطرة والتحكم في الطرف الآخر</a:t>
            </a:r>
            <a:r>
              <a:rPr lang="ar-EG"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912267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5112989"/>
            <a:ext cx="4860635" cy="461024"/>
          </a:xfrm>
          <a:prstGeom prst="rect">
            <a:avLst/>
          </a:prstGeom>
          <a:noFill/>
        </p:spPr>
        <p:txBody>
          <a:bodyPr wrap="square">
            <a:spAutoFit/>
          </a:bodyPr>
          <a:lstStyle/>
          <a:p>
            <a:pPr indent="108000" algn="justLow" rtl="1">
              <a:lnSpc>
                <a:spcPct val="150000"/>
              </a:lnSpc>
              <a:spcBef>
                <a:spcPts val="600"/>
              </a:spcBef>
            </a:pPr>
            <a:r>
              <a:rPr lang="ar-SA" sz="1800" dirty="0">
                <a:effectLst/>
                <a:latin typeface="Alexandria ExtraBold" pitchFamily="2" charset="-78"/>
                <a:ea typeface="Calibri" panose="020F0502020204030204" pitchFamily="34" charset="0"/>
                <a:cs typeface="Alexandria ExtraBold" pitchFamily="2" charset="-78"/>
              </a:rPr>
              <a:t>إدارة العلاقات العامة </a:t>
            </a:r>
            <a:r>
              <a:rPr lang="ar-EG" sz="1800" dirty="0">
                <a:effectLst/>
                <a:latin typeface="Alexandria ExtraBold" pitchFamily="2" charset="-78"/>
                <a:ea typeface="Calibri" panose="020F0502020204030204" pitchFamily="34" charset="0"/>
                <a:cs typeface="Alexandria ExtraBold" pitchFamily="2" charset="-78"/>
              </a:rPr>
              <a:t>والتغيير التنظيمي</a:t>
            </a:r>
            <a:r>
              <a:rPr lang="ar-SA" sz="1800" dirty="0">
                <a:effectLst/>
                <a:latin typeface="Alexandria ExtraBold" pitchFamily="2" charset="-78"/>
                <a:ea typeface="Calibri" panose="020F0502020204030204" pitchFamily="34" charset="0"/>
                <a:cs typeface="Alexandria ExtraBold"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27046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082254"/>
          </a:xfrm>
          <a:prstGeom prst="rect">
            <a:avLst/>
          </a:prstGeom>
          <a:noFill/>
        </p:spPr>
        <p:txBody>
          <a:bodyPr wrap="square" rtlCol="0">
            <a:spAutoFit/>
          </a:bodyPr>
          <a:lstStyle/>
          <a:p>
            <a:pPr indent="107950" algn="justLow" rtl="1">
              <a:lnSpc>
                <a:spcPct val="150000"/>
              </a:lnSpc>
              <a:spcBef>
                <a:spcPts val="600"/>
              </a:spcBef>
            </a:pPr>
            <a:r>
              <a:rPr lang="ar-SA" sz="1600" dirty="0">
                <a:effectLst/>
                <a:latin typeface="Alexandria" pitchFamily="2" charset="-78"/>
                <a:ea typeface="Times New Roman" panose="02020603050405020304" pitchFamily="18" charset="0"/>
                <a:cs typeface="Alexandria" pitchFamily="2" charset="-78"/>
              </a:rPr>
              <a:t>تتطلب عملية إدارة التغيير التنظيمي ــ بفاعلية وبنجاح ــ ضرورة الاهتمام بالاتصال التنظيمي</a:t>
            </a:r>
            <a:r>
              <a:rPr lang="ar-EG" sz="1600" dirty="0">
                <a:effectLst/>
                <a:latin typeface="Alexandria" pitchFamily="2" charset="-78"/>
                <a:ea typeface="Times New Roman" panose="02020603050405020304" pitchFamily="18" charset="0"/>
                <a:cs typeface="Alexandria" pitchFamily="2" charset="-78"/>
              </a:rPr>
              <a:t> من خلال إدارة العلاقات العامة</a:t>
            </a:r>
            <a:r>
              <a:rPr lang="ar-SA" sz="1600" dirty="0">
                <a:effectLst/>
                <a:latin typeface="Alexandria" pitchFamily="2" charset="-78"/>
                <a:ea typeface="Times New Roman" panose="02020603050405020304" pitchFamily="18" charset="0"/>
                <a:cs typeface="Alexandria" pitchFamily="2" charset="-78"/>
              </a:rPr>
              <a:t>، ويؤكد العديد من الباحثين والكتّاب على المستويين الدولي والعربي أهمية دور الاتصال التنظيمي في إدارة التغيير التنظيمي، </a:t>
            </a:r>
            <a:endParaRPr lang="ar-EG" sz="1600" dirty="0">
              <a:effectLst/>
              <a:latin typeface="Alexandria" pitchFamily="2" charset="-78"/>
              <a:ea typeface="Times New Roman" panose="02020603050405020304" pitchFamily="18" charset="0"/>
              <a:cs typeface="Alexandria" pitchFamily="2" charset="-78"/>
            </a:endParaRPr>
          </a:p>
          <a:p>
            <a:pPr indent="107950" algn="justLow" rtl="1">
              <a:lnSpc>
                <a:spcPct val="150000"/>
              </a:lnSpc>
              <a:spcBef>
                <a:spcPts val="600"/>
              </a:spcBef>
            </a:pPr>
            <a:r>
              <a:rPr lang="ar-EG" sz="1600" dirty="0">
                <a:latin typeface="Alexandria" pitchFamily="2" charset="-78"/>
                <a:ea typeface="Times New Roman" panose="02020603050405020304" pitchFamily="18" charset="0"/>
                <a:cs typeface="Alexandria" pitchFamily="2" charset="-78"/>
              </a:rPr>
              <a:t>و</a:t>
            </a:r>
            <a:r>
              <a:rPr lang="ar-SA" sz="1600" dirty="0">
                <a:effectLst/>
                <a:latin typeface="Alexandria" pitchFamily="2" charset="-78"/>
                <a:ea typeface="Times New Roman" panose="02020603050405020304" pitchFamily="18" charset="0"/>
                <a:cs typeface="Alexandria" pitchFamily="2" charset="-78"/>
              </a:rPr>
              <a:t>يذكر أحد الباحثين أن </a:t>
            </a:r>
            <a:r>
              <a:rPr lang="ar-JO" sz="1600" dirty="0">
                <a:effectLst/>
                <a:latin typeface="Alexandria" pitchFamily="2" charset="-78"/>
                <a:ea typeface="Times New Roman" panose="02020603050405020304" pitchFamily="18" charset="0"/>
                <a:cs typeface="Alexandria" pitchFamily="2" charset="-78"/>
              </a:rPr>
              <a:t>الاتصالات بالمنظمات تحظى أثناء التغييرات بعناية متزايدة في السنوات الأخيرة، فقد ساهمت ــ وبشكل كبير ــ في تفسير عمليات التغيير وتقليل مقاومة العاملين لتنفيذ تلك التغييرات، وهذا يلقي الضوء على الدور المهم للاتصالات في تحسين عملية تدفق المعلومات داخل المنظمة وخارجها؛ ومن ثم فعلى القائمين بالاتصال أن يحددوا كيفية التعامل مع التغييرات الواقعة على الأفراد، والتحديات التي تفرضها</a:t>
            </a:r>
            <a:r>
              <a:rPr lang="ar-EG" sz="1600" dirty="0">
                <a:effectLst/>
                <a:latin typeface="Alexandria" pitchFamily="2" charset="-78"/>
                <a:ea typeface="Times New Roman" panose="02020603050405020304" pitchFamily="18" charset="0"/>
                <a:cs typeface="Alexandria" pitchFamily="2" charset="-78"/>
              </a:rPr>
              <a:t>.</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495106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4113306"/>
          </a:xfrm>
          <a:prstGeom prst="rect">
            <a:avLst/>
          </a:prstGeom>
          <a:noFill/>
        </p:spPr>
        <p:txBody>
          <a:bodyPr wrap="square" rtlCol="0">
            <a:spAutoFit/>
          </a:bodyPr>
          <a:lstStyle/>
          <a:p>
            <a:pPr indent="107950" algn="justLow" rtl="1">
              <a:lnSpc>
                <a:spcPct val="150000"/>
              </a:lnSpc>
              <a:spcBef>
                <a:spcPts val="600"/>
              </a:spcBef>
            </a:pPr>
            <a:r>
              <a:rPr lang="ar-EG" sz="1600" dirty="0">
                <a:effectLst/>
                <a:latin typeface="Alexandria" pitchFamily="2" charset="-78"/>
                <a:ea typeface="Times New Roman" panose="02020603050405020304" pitchFamily="18" charset="0"/>
                <a:cs typeface="Alexandria" pitchFamily="2" charset="-78"/>
              </a:rPr>
              <a:t>وتذكر الأدبيات العلمية أن الدور الذي يمارسـه الاتصال من خلال إدارة العلاقات العامة أثناء التغيير في المنظمات هو أمر ضروري للإدارة الناجحة للتغيير. فيهدف الاتصال أثناء "مرحلة </a:t>
            </a:r>
            <a:r>
              <a:rPr lang="ar-JO" sz="1600" dirty="0">
                <a:effectLst/>
                <a:latin typeface="Alexandria" pitchFamily="2" charset="-78"/>
                <a:ea typeface="Times New Roman" panose="02020603050405020304" pitchFamily="18" charset="0"/>
                <a:cs typeface="Alexandria" pitchFamily="2" charset="-78"/>
              </a:rPr>
              <a:t>إزالة الجمود" إلى </a:t>
            </a:r>
            <a:r>
              <a:rPr lang="ar-EG" sz="1600" dirty="0">
                <a:effectLst/>
                <a:latin typeface="Alexandria" pitchFamily="2" charset="-78"/>
                <a:ea typeface="Times New Roman" panose="02020603050405020304" pitchFamily="18" charset="0"/>
                <a:cs typeface="Alexandria" pitchFamily="2" charset="-78"/>
              </a:rPr>
              <a:t>إعداد العاملين والمنظمة من أجل التغيير. فمن المهم الاتصال بالمعنيين بالتغيير لتعريفهم بالهدف من وراء التغيير وماذا يحدث في التغيير. وأن أول ما يجب توصيله من خلال الاتصال هو أن هناك حاجة للتغيير، وذلك عن طريق الإشارة إلى التناقض فيما بين النتائج المرجوة والنتائج الفعلية. كما أن للاتصال دورًا مهمًّا جدًّا في "مرحلة التغيير</a:t>
            </a:r>
            <a:r>
              <a:rPr lang="ar-JO" sz="1600" dirty="0">
                <a:effectLst/>
                <a:latin typeface="Alexandria" pitchFamily="2" charset="-78"/>
                <a:ea typeface="Times New Roman" panose="02020603050405020304" pitchFamily="18" charset="0"/>
                <a:cs typeface="Alexandria" pitchFamily="2" charset="-78"/>
              </a:rPr>
              <a:t>"</a:t>
            </a:r>
            <a:r>
              <a:rPr lang="ar-EG" sz="1600" dirty="0">
                <a:effectLst/>
                <a:latin typeface="Alexandria" pitchFamily="2" charset="-78"/>
                <a:ea typeface="Times New Roman" panose="02020603050405020304" pitchFamily="18" charset="0"/>
                <a:cs typeface="Alexandria" pitchFamily="2" charset="-78"/>
              </a:rPr>
              <a:t>، والتي يتم خلالها إجراء التغيير؛ وذلك نظرًا لوجود الكثير من الأنشطة التنظيمية، وأن معظم العاملين في المنظمة لا يشاركون بشكل مباشر في عملية التغيير، ولا يعرفون على وجه التحديد ما يحدث؛ وبالتالي يزيد مستوى الشك، وتظهر الشائعات، ويهدف الاتصال في هذا المرحلة إلى إمداد غير المشاركين في تنفيذ التغيير بمعلومات مفصلة ودقيقة حول ما يحدث، وتزويد المشاركين في العملية بمعلومات عن أدوارهم في عملية التغيير.</a:t>
            </a:r>
            <a:endParaRPr lang="en-US" sz="1600" dirty="0">
              <a:effectLst/>
              <a:latin typeface="Alexandria" pitchFamily="2" charset="-78"/>
              <a:ea typeface="Times New Roman" panose="02020603050405020304" pitchFamily="18"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89264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45175" y="11195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936" y="695206"/>
            <a:ext cx="7095548" cy="5204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27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4456936" y="1640119"/>
            <a:ext cx="6648836" cy="2266646"/>
          </a:xfrm>
          <a:prstGeom prst="rect">
            <a:avLst/>
          </a:prstGeom>
          <a:noFill/>
        </p:spPr>
        <p:txBody>
          <a:bodyPr wrap="square" rtlCol="0">
            <a:spAutoFit/>
          </a:bodyPr>
          <a:lstStyle/>
          <a:p>
            <a:pPr indent="107950" algn="justLow" rtl="1">
              <a:lnSpc>
                <a:spcPct val="150000"/>
              </a:lnSpc>
            </a:pPr>
            <a:r>
              <a:rPr lang="ar-EG" sz="1600" dirty="0">
                <a:effectLst/>
                <a:latin typeface="Alexandria" pitchFamily="2" charset="-78"/>
                <a:ea typeface="Times New Roman" panose="02020603050405020304" pitchFamily="18" charset="0"/>
                <a:cs typeface="Alexandria" pitchFamily="2" charset="-78"/>
              </a:rPr>
              <a:t>ويهدف الاتصال</a:t>
            </a:r>
            <a:r>
              <a:rPr lang="ar-EG" sz="1600" dirty="0">
                <a:latin typeface="Alexandria" pitchFamily="2" charset="-78"/>
                <a:ea typeface="Times New Roman" panose="02020603050405020304" pitchFamily="18" charset="0"/>
                <a:cs typeface="Alexandria" pitchFamily="2" charset="-78"/>
              </a:rPr>
              <a:t> من خلال إدارة العلاقات العامة </a:t>
            </a:r>
            <a:r>
              <a:rPr lang="ar-EG" sz="1600" dirty="0">
                <a:effectLst/>
                <a:latin typeface="Alexandria" pitchFamily="2" charset="-78"/>
                <a:ea typeface="Times New Roman" panose="02020603050405020304" pitchFamily="18" charset="0"/>
                <a:cs typeface="Alexandria" pitchFamily="2" charset="-78"/>
              </a:rPr>
              <a:t>أثناء "مرحلة إعادة التجميد" ــ بشكل أساسي ــ إلى بناء الهياكل والعمليات التي تدعم الأساليب الجديدة. ويجب أن تتمحور الاتصالات حول الإجابة على أسئلة العاملين المتعلقة بالكفاءة والمكافآت والتوجيه والأدوار. ويجب أن يكون تدفق المعلومات مستمرًا وملموسًا ومتعدد الاتجاهات، بحيث يكون لدى العاملين فهم كافٍ للتأثيرات الشخصية التي قد تترتب على التغيير.</a:t>
            </a:r>
            <a:endParaRPr kumimoji="0" lang="ar-EG" sz="1800" b="0" i="0" u="none" strike="noStrike" kern="0" cap="none" spc="0" normalizeH="0" baseline="0" noProof="0" dirty="0">
              <a:ln>
                <a:noFill/>
              </a:ln>
              <a:solidFill>
                <a:prstClr val="black">
                  <a:lumMod val="85000"/>
                  <a:lumOff val="15000"/>
                </a:prstClr>
              </a:solidFill>
              <a:effectLst/>
              <a:uLnTx/>
              <a:uFill>
                <a:solidFill>
                  <a:srgbClr val="000000"/>
                </a:solidFill>
              </a:uFill>
              <a:latin typeface="Alexandria" pitchFamily="2" charset="-78"/>
              <a:ea typeface="+mn-ea"/>
              <a:cs typeface="Alexandria" pitchFamily="2" charset="-78"/>
            </a:endParaRPr>
          </a:p>
        </p:txBody>
      </p:sp>
      <p:pic>
        <p:nvPicPr>
          <p:cNvPr id="4098" name="Picture 2" descr="D:\الفصل الأول 2024\بحث_عن_كيفية_إدارة_الوق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64" y="3906765"/>
            <a:ext cx="4693708" cy="1974998"/>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2CAA3D25-80C1-612F-B6DD-6A209BDCC5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4643" y="73392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364027"/>
            <a:ext cx="8417320" cy="4216539"/>
          </a:xfrm>
          <a:prstGeom prst="rect">
            <a:avLst/>
          </a:prstGeom>
          <a:noFill/>
        </p:spPr>
        <p:txBody>
          <a:bodyPr wrap="square" rtlCol="0">
            <a:spAutoFit/>
          </a:bodyPr>
          <a:lstStyle/>
          <a:p>
            <a:pPr indent="107950" algn="justLow" rtl="1">
              <a:spcBef>
                <a:spcPts val="600"/>
              </a:spcBef>
            </a:pPr>
            <a:r>
              <a:rPr lang="ar-EG" sz="1600" b="1" dirty="0">
                <a:effectLst/>
                <a:latin typeface="Alexandria" pitchFamily="2" charset="-78"/>
                <a:ea typeface="Times New Roman" panose="02020603050405020304" pitchFamily="18" charset="0"/>
                <a:cs typeface="Alexandria" pitchFamily="2" charset="-78"/>
              </a:rPr>
              <a:t>الهوامش:</a:t>
            </a:r>
            <a:r>
              <a:rPr lang="ar-EG" sz="1800" b="1" dirty="0">
                <a:effectLst/>
                <a:latin typeface="Alexandria Light" pitchFamily="2" charset="-78"/>
                <a:ea typeface="Calibri" panose="020F0502020204030204" pitchFamily="34" charset="0"/>
                <a:cs typeface="Alexandria Light" pitchFamily="2" charset="-78"/>
              </a:rPr>
              <a:t>	</a:t>
            </a:r>
            <a:endParaRPr lang="en-US" sz="1800" dirty="0">
              <a:effectLst/>
              <a:latin typeface="Alexandria Light" pitchFamily="2" charset="-78"/>
              <a:ea typeface="Calibri" panose="020F0502020204030204" pitchFamily="34" charset="0"/>
              <a:cs typeface="Alexandria Light" pitchFamily="2" charset="-78"/>
            </a:endParaRPr>
          </a:p>
          <a:p>
            <a:pPr indent="-108000" algn="justLow" rtl="1">
              <a:spcBef>
                <a:spcPts val="600"/>
              </a:spcBef>
            </a:pPr>
            <a:r>
              <a:rPr lang="ar-EG" sz="1400" dirty="0">
                <a:latin typeface="Alexandria" pitchFamily="2" charset="-78"/>
                <a:cs typeface="Alexandria" pitchFamily="2" charset="-78"/>
              </a:rPr>
              <a:t>- </a:t>
            </a:r>
            <a:r>
              <a:rPr lang="ar-JO" sz="1400" dirty="0">
                <a:latin typeface="Alexandria" pitchFamily="2" charset="-78"/>
                <a:cs typeface="Alexandria" pitchFamily="2" charset="-78"/>
              </a:rPr>
              <a:t>السيد عبدالرحمن علي، </a:t>
            </a:r>
            <a:r>
              <a:rPr lang="ar-JO" sz="1400" b="1" dirty="0">
                <a:latin typeface="Alexandria" pitchFamily="2" charset="-78"/>
                <a:cs typeface="Alexandria" pitchFamily="2" charset="-78"/>
              </a:rPr>
              <a:t>العلاقات العامة: محليًّا ودوليًّا </a:t>
            </a:r>
            <a:r>
              <a:rPr lang="ar-JO" sz="1400" dirty="0">
                <a:latin typeface="Alexandria" pitchFamily="2" charset="-78"/>
                <a:cs typeface="Alexandria" pitchFamily="2" charset="-78"/>
              </a:rPr>
              <a:t>(القاهرة: الوكالة العربية للعلاقات العامة، 2021).</a:t>
            </a:r>
            <a:endParaRPr lang="ar-EG" sz="1400" dirty="0">
              <a:latin typeface="Alexandria" pitchFamily="2" charset="-78"/>
              <a:cs typeface="Alexandria" pitchFamily="2" charset="-78"/>
            </a:endParaRPr>
          </a:p>
          <a:p>
            <a:pPr indent="-108000" algn="justLow" rtl="1">
              <a:spcBef>
                <a:spcPts val="600"/>
              </a:spcBef>
            </a:pPr>
            <a:r>
              <a:rPr lang="ar-EG" sz="1400" dirty="0">
                <a:latin typeface="Alexandria" pitchFamily="2" charset="-78"/>
                <a:ea typeface="Times New Roman" panose="02020603050405020304" pitchFamily="18" charset="0"/>
                <a:cs typeface="Alexandria" pitchFamily="2" charset="-78"/>
              </a:rPr>
              <a:t>- </a:t>
            </a:r>
            <a:r>
              <a:rPr lang="ar-SA" sz="1400" dirty="0" err="1">
                <a:latin typeface="Alexandria" pitchFamily="2" charset="-78"/>
                <a:ea typeface="Times New Roman" panose="02020603050405020304" pitchFamily="18" charset="0"/>
                <a:cs typeface="Alexandria" pitchFamily="2" charset="-78"/>
              </a:rPr>
              <a:t>بوشعير</a:t>
            </a:r>
            <a:r>
              <a:rPr lang="ar-SA" sz="1400" dirty="0">
                <a:latin typeface="Alexandria" pitchFamily="2" charset="-78"/>
                <a:ea typeface="Times New Roman" panose="02020603050405020304" pitchFamily="18" charset="0"/>
                <a:cs typeface="Alexandria" pitchFamily="2" charset="-78"/>
              </a:rPr>
              <a:t> لويزة</a:t>
            </a:r>
            <a:r>
              <a:rPr lang="ar-EG" sz="1400" dirty="0">
                <a:latin typeface="Alexandria" pitchFamily="2" charset="-78"/>
                <a:ea typeface="Times New Roman" panose="02020603050405020304" pitchFamily="18" charset="0"/>
                <a:cs typeface="Alexandria" pitchFamily="2" charset="-78"/>
              </a:rPr>
              <a:t>، </a:t>
            </a:r>
            <a:r>
              <a:rPr lang="ar-SA" sz="1400" dirty="0">
                <a:latin typeface="Alexandria" pitchFamily="2" charset="-78"/>
                <a:ea typeface="Times New Roman" panose="02020603050405020304" pitchFamily="18" charset="0"/>
                <a:cs typeface="Alexandria" pitchFamily="2" charset="-78"/>
              </a:rPr>
              <a:t>استراتيجيات الاتصال التسويقي ومدى تأثيرها على سلوك المستهلك الجزائري، </a:t>
            </a:r>
            <a:r>
              <a:rPr lang="ar-SA" sz="1400" b="1" dirty="0">
                <a:latin typeface="Alexandria" pitchFamily="2" charset="-78"/>
                <a:ea typeface="Times New Roman" panose="02020603050405020304" pitchFamily="18" charset="0"/>
                <a:cs typeface="Alexandria" pitchFamily="2" charset="-78"/>
              </a:rPr>
              <a:t>رسالة</a:t>
            </a:r>
            <a:r>
              <a:rPr lang="ar-SA" sz="1400" dirty="0">
                <a:latin typeface="Alexandria" pitchFamily="2" charset="-78"/>
                <a:ea typeface="Times New Roman" panose="02020603050405020304" pitchFamily="18" charset="0"/>
                <a:cs typeface="Alexandria" pitchFamily="2" charset="-78"/>
              </a:rPr>
              <a:t> </a:t>
            </a:r>
            <a:r>
              <a:rPr lang="ar-SA" sz="1400" b="1" dirty="0">
                <a:latin typeface="Alexandria" pitchFamily="2" charset="-78"/>
                <a:ea typeface="Times New Roman" panose="02020603050405020304" pitchFamily="18" charset="0"/>
                <a:cs typeface="Alexandria" pitchFamily="2" charset="-78"/>
              </a:rPr>
              <a:t>دكتوراه</a:t>
            </a:r>
            <a:r>
              <a:rPr lang="ar-SA" sz="1400" dirty="0">
                <a:latin typeface="Alexandria" pitchFamily="2" charset="-78"/>
                <a:ea typeface="Times New Roman" panose="02020603050405020304" pitchFamily="18" charset="0"/>
                <a:cs typeface="Alexandria" pitchFamily="2" charset="-78"/>
              </a:rPr>
              <a:t>، غير منشورة (كلية العلوم الاقتصادية: جامعة الجزائر3، 2014).</a:t>
            </a:r>
            <a:r>
              <a:rPr lang="ar-EG" sz="1400" dirty="0">
                <a:latin typeface="Alexandria" pitchFamily="2" charset="-78"/>
                <a:ea typeface="Times New Roman" panose="02020603050405020304" pitchFamily="18" charset="0"/>
                <a:cs typeface="Alexandria" pitchFamily="2" charset="-78"/>
              </a:rPr>
              <a:t> </a:t>
            </a:r>
          </a:p>
          <a:p>
            <a:pPr indent="-108000" algn="justLow" rtl="1">
              <a:spcBef>
                <a:spcPts val="600"/>
              </a:spcBef>
            </a:pPr>
            <a:r>
              <a:rPr lang="ar-EG" sz="1400" dirty="0">
                <a:latin typeface="Alexandria" pitchFamily="2" charset="-78"/>
                <a:ea typeface="Times New Roman" panose="02020603050405020304" pitchFamily="18" charset="0"/>
                <a:cs typeface="Alexandria" pitchFamily="2" charset="-78"/>
              </a:rPr>
              <a:t>- </a:t>
            </a:r>
            <a:r>
              <a:rPr lang="ar-SA" sz="1400" dirty="0">
                <a:latin typeface="Alexandria" pitchFamily="2" charset="-78"/>
                <a:ea typeface="Times New Roman" panose="02020603050405020304" pitchFamily="18" charset="0"/>
                <a:cs typeface="Alexandria" pitchFamily="2" charset="-78"/>
              </a:rPr>
              <a:t>سلامة فاطمة، واقع العلاقات العامة في المؤسسة الصناعية العامة الجزائرية في ظل اقتصاد السوق، </a:t>
            </a:r>
            <a:r>
              <a:rPr lang="ar-SA" sz="1400" b="1" dirty="0">
                <a:latin typeface="Alexandria" pitchFamily="2" charset="-78"/>
                <a:ea typeface="Times New Roman" panose="02020603050405020304" pitchFamily="18" charset="0"/>
                <a:cs typeface="Alexandria" pitchFamily="2" charset="-78"/>
              </a:rPr>
              <a:t>رسالة ماجستير</a:t>
            </a:r>
            <a:r>
              <a:rPr lang="ar-SA" sz="1400" dirty="0">
                <a:latin typeface="Alexandria" pitchFamily="2" charset="-78"/>
                <a:ea typeface="Times New Roman" panose="02020603050405020304" pitchFamily="18" charset="0"/>
                <a:cs typeface="Alexandria" pitchFamily="2" charset="-78"/>
              </a:rPr>
              <a:t>، غير منشورة (</a:t>
            </a:r>
            <a:r>
              <a:rPr lang="ar-SA" sz="1400" dirty="0" err="1">
                <a:latin typeface="Alexandria" pitchFamily="2" charset="-78"/>
                <a:ea typeface="Times New Roman" panose="02020603050405020304" pitchFamily="18" charset="0"/>
                <a:cs typeface="Alexandria" pitchFamily="2" charset="-78"/>
              </a:rPr>
              <a:t>كلیة</a:t>
            </a:r>
            <a:r>
              <a:rPr lang="ar-SA" sz="1400" dirty="0">
                <a:latin typeface="Alexandria" pitchFamily="2" charset="-78"/>
                <a:ea typeface="Times New Roman" panose="02020603050405020304" pitchFamily="18" charset="0"/>
                <a:cs typeface="Alexandria" pitchFamily="2" charset="-78"/>
              </a:rPr>
              <a:t> العلوم </a:t>
            </a:r>
            <a:r>
              <a:rPr lang="ar-SA" sz="1400" dirty="0" err="1">
                <a:latin typeface="Alexandria" pitchFamily="2" charset="-78"/>
                <a:ea typeface="Times New Roman" panose="02020603050405020304" pitchFamily="18" charset="0"/>
                <a:cs typeface="Alexandria" pitchFamily="2" charset="-78"/>
              </a:rPr>
              <a:t>الإنسانیة</a:t>
            </a:r>
            <a:r>
              <a:rPr lang="ar-SA" sz="1400" dirty="0">
                <a:latin typeface="Alexandria" pitchFamily="2" charset="-78"/>
                <a:ea typeface="Times New Roman" panose="02020603050405020304" pitchFamily="18" charset="0"/>
                <a:cs typeface="Alexandria" pitchFamily="2" charset="-78"/>
              </a:rPr>
              <a:t>: جامعة الإخوة </a:t>
            </a:r>
            <a:r>
              <a:rPr lang="ar-SA" sz="1400" dirty="0" err="1">
                <a:latin typeface="Alexandria" pitchFamily="2" charset="-78"/>
                <a:ea typeface="Times New Roman" panose="02020603050405020304" pitchFamily="18" charset="0"/>
                <a:cs typeface="Alexandria" pitchFamily="2" charset="-78"/>
              </a:rPr>
              <a:t>منتوري</a:t>
            </a:r>
            <a:r>
              <a:rPr lang="ar-SA" sz="1400" dirty="0">
                <a:latin typeface="Alexandria" pitchFamily="2" charset="-78"/>
                <a:ea typeface="Times New Roman" panose="02020603050405020304" pitchFamily="18" charset="0"/>
                <a:cs typeface="Alexandria" pitchFamily="2" charset="-78"/>
              </a:rPr>
              <a:t> ــ قسنطينة، 2008)، ص 46.</a:t>
            </a:r>
            <a:endParaRPr lang="en-US" sz="1400" dirty="0">
              <a:latin typeface="Alexandria" pitchFamily="2" charset="-78"/>
              <a:ea typeface="Times New Roman" panose="02020603050405020304" pitchFamily="18" charset="0"/>
              <a:cs typeface="Alexandria" pitchFamily="2" charset="-78"/>
            </a:endParaRPr>
          </a:p>
          <a:p>
            <a:pPr indent="-108000" algn="justLow" rtl="1">
              <a:spcBef>
                <a:spcPts val="600"/>
              </a:spcBef>
            </a:pPr>
            <a:r>
              <a:rPr lang="ar-EG" sz="1400" dirty="0">
                <a:latin typeface="Alexandria" pitchFamily="2" charset="-78"/>
                <a:ea typeface="Times New Roman" panose="02020603050405020304" pitchFamily="18" charset="0"/>
                <a:cs typeface="Alexandria" pitchFamily="2" charset="-78"/>
              </a:rPr>
              <a:t>- </a:t>
            </a:r>
            <a:r>
              <a:rPr lang="ar-JO" sz="1400" dirty="0">
                <a:latin typeface="Alexandria" pitchFamily="2" charset="-78"/>
                <a:ea typeface="Times New Roman" panose="02020603050405020304" pitchFamily="18" charset="0"/>
                <a:cs typeface="Alexandria" pitchFamily="2" charset="-78"/>
              </a:rPr>
              <a:t>علي عجوة، </a:t>
            </a:r>
            <a:r>
              <a:rPr lang="ar-EG" sz="1400" b="1" dirty="0">
                <a:latin typeface="Alexandria" pitchFamily="2" charset="-78"/>
                <a:ea typeface="Times New Roman" panose="02020603050405020304" pitchFamily="18" charset="0"/>
                <a:cs typeface="Alexandria" pitchFamily="2" charset="-78"/>
              </a:rPr>
              <a:t>الأسس العلمية للعلاقات العامة</a:t>
            </a:r>
            <a:r>
              <a:rPr lang="ar-EG" sz="1400" dirty="0">
                <a:latin typeface="Alexandria" pitchFamily="2" charset="-78"/>
                <a:ea typeface="Times New Roman" panose="02020603050405020304" pitchFamily="18" charset="0"/>
                <a:cs typeface="Alexandria" pitchFamily="2" charset="-78"/>
              </a:rPr>
              <a:t>، ط5 (القاهرة: عالم الكتب، 2008)</a:t>
            </a:r>
            <a:r>
              <a:rPr lang="ar-SA" sz="1400" dirty="0">
                <a:latin typeface="Alexandria" pitchFamily="2" charset="-78"/>
                <a:ea typeface="Times New Roman" panose="02020603050405020304" pitchFamily="18" charset="0"/>
                <a:cs typeface="Alexandria" pitchFamily="2" charset="-78"/>
              </a:rPr>
              <a:t>.</a:t>
            </a:r>
            <a:r>
              <a:rPr lang="ar-EG" sz="1400" dirty="0">
                <a:latin typeface="Alexandria" pitchFamily="2" charset="-78"/>
                <a:ea typeface="Times New Roman" panose="02020603050405020304" pitchFamily="18" charset="0"/>
                <a:cs typeface="Alexandria" pitchFamily="2" charset="-78"/>
              </a:rPr>
              <a:t> </a:t>
            </a:r>
          </a:p>
          <a:p>
            <a:pPr indent="-108000" algn="justLow" rtl="1">
              <a:spcBef>
                <a:spcPts val="600"/>
              </a:spcBef>
            </a:pPr>
            <a:r>
              <a:rPr lang="ar-EG" sz="1400"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فهمي محمد العدوي، </a:t>
            </a:r>
            <a:r>
              <a:rPr lang="ar-SA" sz="1400" b="1" dirty="0">
                <a:effectLst/>
                <a:latin typeface="Alexandria" pitchFamily="2" charset="-78"/>
                <a:ea typeface="Times New Roman" panose="02020603050405020304" pitchFamily="18" charset="0"/>
                <a:cs typeface="Alexandria" pitchFamily="2" charset="-78"/>
              </a:rPr>
              <a:t>مفاهيم جديدة في العلاقات العامة</a:t>
            </a:r>
            <a:r>
              <a:rPr lang="ar-SA" sz="1400" dirty="0">
                <a:effectLst/>
                <a:latin typeface="Alexandria" pitchFamily="2" charset="-78"/>
                <a:ea typeface="Times New Roman" panose="02020603050405020304" pitchFamily="18" charset="0"/>
                <a:cs typeface="Alexandria" pitchFamily="2" charset="-78"/>
              </a:rPr>
              <a:t> (عمان: دار أسامة، 2011).</a:t>
            </a:r>
            <a:r>
              <a:rPr lang="ar-SA" sz="1400" b="1" dirty="0">
                <a:solidFill>
                  <a:srgbClr val="002060"/>
                </a:solidFill>
                <a:effectLst/>
                <a:latin typeface="Alexandria" pitchFamily="2" charset="-78"/>
                <a:ea typeface="Times New Roman" panose="02020603050405020304" pitchFamily="18" charset="0"/>
                <a:cs typeface="Alexandria" pitchFamily="2" charset="-78"/>
              </a:rPr>
              <a:t> </a:t>
            </a:r>
            <a:endParaRPr lang="en-US" sz="1400" dirty="0">
              <a:effectLst/>
              <a:latin typeface="Alexandria" pitchFamily="2" charset="-78"/>
              <a:ea typeface="Times New Roman" panose="02020603050405020304" pitchFamily="18" charset="0"/>
              <a:cs typeface="Alexandria" pitchFamily="2" charset="-78"/>
            </a:endParaRPr>
          </a:p>
          <a:p>
            <a:pPr indent="-108000" algn="justLow" rtl="1">
              <a:spcBef>
                <a:spcPts val="600"/>
              </a:spcBef>
            </a:pPr>
            <a:r>
              <a:rPr lang="en-US" sz="1400" dirty="0">
                <a:effectLst/>
                <a:latin typeface="Alexandria" pitchFamily="2" charset="-78"/>
                <a:ea typeface="Times New Roman" panose="02020603050405020304" pitchFamily="18" charset="0"/>
                <a:cs typeface="Alexandria" pitchFamily="2" charset="-78"/>
              </a:rPr>
              <a:t> </a:t>
            </a:r>
            <a:r>
              <a:rPr lang="ar-EG" sz="1400" dirty="0">
                <a:latin typeface="Alexandria" pitchFamily="2" charset="-78"/>
                <a:ea typeface="Times New Roman" panose="02020603050405020304" pitchFamily="18" charset="0"/>
                <a:cs typeface="Alexandria" pitchFamily="2" charset="-78"/>
              </a:rPr>
              <a:t>- محمد مصطفى، </a:t>
            </a:r>
            <a:r>
              <a:rPr lang="ar-EG" sz="1400" b="1" dirty="0">
                <a:latin typeface="Alexandria" pitchFamily="2" charset="-78"/>
                <a:ea typeface="Times New Roman" panose="02020603050405020304" pitchFamily="18" charset="0"/>
                <a:cs typeface="Alexandria" pitchFamily="2" charset="-78"/>
              </a:rPr>
              <a:t>العلاقات العامة بين تكنولوجيا الاتصال والأزمات</a:t>
            </a:r>
            <a:r>
              <a:rPr lang="ar-EG" sz="1400" dirty="0">
                <a:latin typeface="Alexandria" pitchFamily="2" charset="-78"/>
                <a:ea typeface="Times New Roman" panose="02020603050405020304" pitchFamily="18" charset="0"/>
                <a:cs typeface="Alexandria" pitchFamily="2" charset="-78"/>
              </a:rPr>
              <a:t>، ط1 (بيروت: دار المنهل اللبناني، 2012). </a:t>
            </a:r>
          </a:p>
          <a:p>
            <a:pPr indent="-108000" algn="justLow" rtl="1">
              <a:spcBef>
                <a:spcPts val="600"/>
              </a:spcBef>
            </a:pPr>
            <a:r>
              <a:rPr lang="ar-EG" sz="1400" dirty="0">
                <a:effectLst/>
                <a:latin typeface="Alexandria" pitchFamily="2" charset="-78"/>
                <a:ea typeface="Times New Roman" panose="02020603050405020304" pitchFamily="18" charset="0"/>
                <a:cs typeface="Alexandria" pitchFamily="2" charset="-78"/>
              </a:rPr>
              <a:t>- </a:t>
            </a:r>
            <a:r>
              <a:rPr lang="ar-SA" sz="1400" dirty="0">
                <a:effectLst/>
                <a:latin typeface="Alexandria" pitchFamily="2" charset="-78"/>
                <a:ea typeface="Times New Roman" panose="02020603050405020304" pitchFamily="18" charset="0"/>
                <a:cs typeface="Alexandria" pitchFamily="2" charset="-78"/>
              </a:rPr>
              <a:t>محمود فوزي رشاد وسمر أحمد حسان، أهداف ووظائف العلاقات العامة عبر تطبيقات الاتصال الرقمية: رؤية نقدية مستقبلية، </a:t>
            </a:r>
            <a:r>
              <a:rPr lang="ar-SA" sz="1400" b="1" dirty="0">
                <a:effectLst/>
                <a:latin typeface="Alexandria" pitchFamily="2" charset="-78"/>
                <a:ea typeface="Times New Roman" panose="02020603050405020304" pitchFamily="18" charset="0"/>
                <a:cs typeface="Alexandria" pitchFamily="2" charset="-78"/>
              </a:rPr>
              <a:t>المجلة العربية لبحوث الإعلام والاتصال</a:t>
            </a:r>
            <a:r>
              <a:rPr lang="ar-SA" sz="1400" dirty="0">
                <a:effectLst/>
                <a:latin typeface="Alexandria" pitchFamily="2" charset="-78"/>
                <a:ea typeface="Times New Roman" panose="02020603050405020304" pitchFamily="18" charset="0"/>
                <a:cs typeface="Alexandria" pitchFamily="2" charset="-78"/>
              </a:rPr>
              <a:t>، كلية الإعلام، جامعة الأهرام الكندية، مصر، العدد الرابع والعشرون، يناير ــ مارس 2019.</a:t>
            </a:r>
            <a:endParaRPr lang="ar-EG" sz="1400" dirty="0">
              <a:effectLst/>
              <a:latin typeface="Alexandria" pitchFamily="2" charset="-78"/>
              <a:ea typeface="Times New Roman" panose="02020603050405020304" pitchFamily="18" charset="0"/>
              <a:cs typeface="Alexandria" pitchFamily="2" charset="-78"/>
            </a:endParaRPr>
          </a:p>
          <a:p>
            <a:pPr indent="-108000" algn="justLow" rtl="1">
              <a:spcBef>
                <a:spcPts val="600"/>
              </a:spcBef>
              <a:defRPr/>
            </a:pPr>
            <a:r>
              <a:rPr lang="ar-EG" sz="1400" dirty="0">
                <a:latin typeface="Alexandria" pitchFamily="2" charset="-78"/>
                <a:ea typeface="Times New Roman" panose="02020603050405020304" pitchFamily="18" charset="0"/>
                <a:cs typeface="Alexandria" pitchFamily="2" charset="-78"/>
              </a:rPr>
              <a:t>-</a:t>
            </a:r>
            <a:r>
              <a:rPr lang="ar-SA" sz="1400" dirty="0">
                <a:latin typeface="Alexandria" pitchFamily="2" charset="-78"/>
                <a:ea typeface="Times New Roman" panose="02020603050405020304" pitchFamily="18" charset="0"/>
                <a:cs typeface="Alexandria" pitchFamily="2" charset="-78"/>
              </a:rPr>
              <a:t> هاشم فوزي وعمار </a:t>
            </a:r>
            <a:r>
              <a:rPr lang="ar-SA" sz="1400" dirty="0" err="1">
                <a:latin typeface="Alexandria" pitchFamily="2" charset="-78"/>
                <a:ea typeface="Times New Roman" panose="02020603050405020304" pitchFamily="18" charset="0"/>
                <a:cs typeface="Alexandria" pitchFamily="2" charset="-78"/>
              </a:rPr>
              <a:t>عبدالأمير</a:t>
            </a:r>
            <a:r>
              <a:rPr lang="ar-SA" sz="1400" dirty="0">
                <a:latin typeface="Alexandria" pitchFamily="2" charset="-78"/>
                <a:ea typeface="Times New Roman" panose="02020603050405020304" pitchFamily="18" charset="0"/>
                <a:cs typeface="Alexandria" pitchFamily="2" charset="-78"/>
              </a:rPr>
              <a:t>، مدى معرفة دور العلاقات العامة في مواجهة الأزمات: دراسة تطبيقية في شركة بغداد للمنتجات الغذائية، </a:t>
            </a:r>
            <a:r>
              <a:rPr lang="ar-SA" sz="1400" b="1" dirty="0">
                <a:latin typeface="Alexandria" pitchFamily="2" charset="-78"/>
                <a:ea typeface="Times New Roman" panose="02020603050405020304" pitchFamily="18" charset="0"/>
                <a:cs typeface="Alexandria" pitchFamily="2" charset="-78"/>
              </a:rPr>
              <a:t>القادسية للعلوم الإدارية والاقتصادية</a:t>
            </a:r>
            <a:r>
              <a:rPr lang="ar-SA" sz="1400" dirty="0">
                <a:latin typeface="Alexandria" pitchFamily="2" charset="-78"/>
                <a:ea typeface="Times New Roman" panose="02020603050405020304" pitchFamily="18" charset="0"/>
                <a:cs typeface="Alexandria" pitchFamily="2" charset="-78"/>
              </a:rPr>
              <a:t>، كلية الإدارة والاقتصاد، جامعة الكوفة، العراق، المجلد الثامن، العدد الرابع، ٢٠٠٦،.</a:t>
            </a:r>
            <a:r>
              <a:rPr lang="ar-SA" sz="1400" b="1" dirty="0">
                <a:solidFill>
                  <a:srgbClr val="002060"/>
                </a:solidFill>
                <a:latin typeface="Alexandria" pitchFamily="2" charset="-78"/>
                <a:ea typeface="Times New Roman" panose="02020603050405020304" pitchFamily="18" charset="0"/>
                <a:cs typeface="Alexandria" pitchFamily="2" charset="-78"/>
              </a:rPr>
              <a:t> </a:t>
            </a:r>
            <a:endParaRPr lang="en-US" sz="12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496408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4">
            <a:extLst>
              <a:ext uri="{FF2B5EF4-FFF2-40B4-BE49-F238E27FC236}">
                <a16:creationId xmlns:a16="http://schemas.microsoft.com/office/drawing/2014/main" id="{8EB4B225-B3F7-90E6-9ECA-B3236120E842}"/>
              </a:ext>
            </a:extLst>
          </p:cNvPr>
          <p:cNvSpPr/>
          <p:nvPr/>
        </p:nvSpPr>
        <p:spPr>
          <a:xfrm>
            <a:off x="1468709" y="1526062"/>
            <a:ext cx="9473666" cy="4142390"/>
          </a:xfrm>
          <a:prstGeom prst="rect">
            <a:avLst/>
          </a:prstGeom>
          <a:blipFill dpi="0" rotWithShape="1">
            <a:blip r:embed="rId8"/>
            <a:srcRect/>
            <a:tile tx="0" ty="-381000" sx="99000" sy="98000" flip="none" algn="ctr"/>
          </a:bli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صورة 3">
            <a:extLst>
              <a:ext uri="{FF2B5EF4-FFF2-40B4-BE49-F238E27FC236}">
                <a16:creationId xmlns:a16="http://schemas.microsoft.com/office/drawing/2014/main" id="{82BF0142-FE55-4E77-B3BA-73DCA50A73F3}"/>
              </a:ext>
            </a:extLst>
          </p:cNvPr>
          <p:cNvPicPr>
            <a:picLocks noChangeAspect="1"/>
          </p:cNvPicPr>
          <p:nvPr/>
        </p:nvPicPr>
        <p:blipFill>
          <a:blip r:embed="rId9"/>
          <a:stretch>
            <a:fillRect/>
          </a:stretch>
        </p:blipFill>
        <p:spPr>
          <a:xfrm>
            <a:off x="6630854" y="4814507"/>
            <a:ext cx="4176122" cy="963251"/>
          </a:xfrm>
          <a:prstGeom prst="rect">
            <a:avLst/>
          </a:prstGeom>
        </p:spPr>
      </p:pic>
    </p:spTree>
    <p:extLst>
      <p:ext uri="{BB962C8B-B14F-4D97-AF65-F5344CB8AC3E}">
        <p14:creationId xmlns:p14="http://schemas.microsoft.com/office/powerpoint/2010/main" val="35353236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997CB6-61A0-438A-9BB4-128EC506739E}"/>
</file>

<file path=customXml/itemProps2.xml><?xml version="1.0" encoding="utf-8"?>
<ds:datastoreItem xmlns:ds="http://schemas.openxmlformats.org/officeDocument/2006/customXml" ds:itemID="{D68898B9-34B8-4E46-89BF-487284BE2566}"/>
</file>

<file path=customXml/itemProps3.xml><?xml version="1.0" encoding="utf-8"?>
<ds:datastoreItem xmlns:ds="http://schemas.openxmlformats.org/officeDocument/2006/customXml" ds:itemID="{5A989A9E-FEB3-4CB8-B49C-2BBEFF1D9DA5}"/>
</file>

<file path=docProps/app.xml><?xml version="1.0" encoding="utf-8"?>
<Properties xmlns="http://schemas.openxmlformats.org/officeDocument/2006/extended-properties" xmlns:vt="http://schemas.openxmlformats.org/officeDocument/2006/docPropsVTypes">
  <TotalTime>1160</TotalTime>
  <Words>3590</Words>
  <Application>Microsoft Office PowerPoint</Application>
  <PresentationFormat>شاشة عريضة</PresentationFormat>
  <Paragraphs>172</Paragraphs>
  <Slides>39</Slides>
  <Notes>5</Notes>
  <HiddenSlides>0</HiddenSlides>
  <MMClips>0</MMClips>
  <ScaleCrop>false</ScaleCrop>
  <HeadingPairs>
    <vt:vector size="6" baseType="variant">
      <vt:variant>
        <vt:lpstr>الخطوط المستخدمة</vt:lpstr>
      </vt:variant>
      <vt:variant>
        <vt:i4>11</vt:i4>
      </vt:variant>
      <vt:variant>
        <vt:lpstr>نسق</vt:lpstr>
      </vt:variant>
      <vt:variant>
        <vt:i4>2</vt:i4>
      </vt:variant>
      <vt:variant>
        <vt:lpstr>عناوين الشرائح</vt:lpstr>
      </vt:variant>
      <vt:variant>
        <vt:i4>39</vt:i4>
      </vt:variant>
    </vt:vector>
  </HeadingPairs>
  <TitlesOfParts>
    <vt:vector size="52" baseType="lpstr">
      <vt:lpstr>Alexandria</vt:lpstr>
      <vt:lpstr>Alexandria Black</vt:lpstr>
      <vt:lpstr>Alexandria ExtraBold</vt:lpstr>
      <vt:lpstr>Alexandria Light</vt:lpstr>
      <vt:lpstr>Alexandria Medium</vt:lpstr>
      <vt:lpstr>Arial</vt:lpstr>
      <vt:lpstr>Calibri</vt:lpstr>
      <vt:lpstr>Calibri Light</vt:lpstr>
      <vt:lpstr>Roboto Light</vt:lpstr>
      <vt:lpstr>Simplified Arabic</vt:lpstr>
      <vt:lpstr>Times New Roman</vt: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ElSayed</cp:lastModifiedBy>
  <cp:revision>138</cp:revision>
  <dcterms:created xsi:type="dcterms:W3CDTF">2023-04-29T09:08:00Z</dcterms:created>
  <dcterms:modified xsi:type="dcterms:W3CDTF">2024-01-24T19:11:01Z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