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theme/theme2.xml" ContentType="application/vnd.openxmlformats-officedocument.theme+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 id="2147483664" r:id="rId5"/>
    <p:sldMasterId id="2147483679" r:id="rId6"/>
  </p:sldMasterIdLst>
  <p:notesMasterIdLst>
    <p:notesMasterId r:id="rId45"/>
  </p:notesMasterIdLst>
  <p:sldIdLst>
    <p:sldId id="303" r:id="rId7"/>
    <p:sldId id="990" r:id="rId8"/>
    <p:sldId id="1038" r:id="rId9"/>
    <p:sldId id="1006" r:id="rId10"/>
    <p:sldId id="1039" r:id="rId11"/>
    <p:sldId id="1311" r:id="rId12"/>
    <p:sldId id="1315" r:id="rId13"/>
    <p:sldId id="1316" r:id="rId14"/>
    <p:sldId id="1317" r:id="rId15"/>
    <p:sldId id="1319" r:id="rId16"/>
    <p:sldId id="1321" r:id="rId17"/>
    <p:sldId id="1322" r:id="rId18"/>
    <p:sldId id="1320" r:id="rId19"/>
    <p:sldId id="1318" r:id="rId20"/>
    <p:sldId id="1323" r:id="rId21"/>
    <p:sldId id="1327" r:id="rId22"/>
    <p:sldId id="1331" r:id="rId23"/>
    <p:sldId id="1332" r:id="rId24"/>
    <p:sldId id="1328" r:id="rId25"/>
    <p:sldId id="1333" r:id="rId26"/>
    <p:sldId id="1334" r:id="rId27"/>
    <p:sldId id="1335" r:id="rId28"/>
    <p:sldId id="1336" r:id="rId29"/>
    <p:sldId id="1337" r:id="rId30"/>
    <p:sldId id="1338" r:id="rId31"/>
    <p:sldId id="1324" r:id="rId32"/>
    <p:sldId id="1325" r:id="rId33"/>
    <p:sldId id="1326" r:id="rId34"/>
    <p:sldId id="1312" r:id="rId35"/>
    <p:sldId id="1339" r:id="rId36"/>
    <p:sldId id="1340" r:id="rId37"/>
    <p:sldId id="1344" r:id="rId38"/>
    <p:sldId id="1345" r:id="rId39"/>
    <p:sldId id="1346" r:id="rId40"/>
    <p:sldId id="1342" r:id="rId41"/>
    <p:sldId id="1313" r:id="rId42"/>
    <p:sldId id="947" r:id="rId43"/>
    <p:sldId id="349" r:id="rId4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303"/>
            <p14:sldId id="990"/>
            <p14:sldId id="1038"/>
            <p14:sldId id="1006"/>
            <p14:sldId id="1039"/>
            <p14:sldId id="1311"/>
            <p14:sldId id="1315"/>
            <p14:sldId id="1316"/>
            <p14:sldId id="1317"/>
            <p14:sldId id="1319"/>
            <p14:sldId id="1321"/>
            <p14:sldId id="1322"/>
            <p14:sldId id="1320"/>
            <p14:sldId id="1318"/>
            <p14:sldId id="1323"/>
            <p14:sldId id="1327"/>
            <p14:sldId id="1331"/>
            <p14:sldId id="1332"/>
            <p14:sldId id="1328"/>
            <p14:sldId id="1333"/>
            <p14:sldId id="1334"/>
            <p14:sldId id="1335"/>
            <p14:sldId id="1336"/>
            <p14:sldId id="1337"/>
            <p14:sldId id="1338"/>
            <p14:sldId id="1324"/>
            <p14:sldId id="1325"/>
            <p14:sldId id="1326"/>
            <p14:sldId id="1312"/>
            <p14:sldId id="1339"/>
            <p14:sldId id="1340"/>
            <p14:sldId id="1344"/>
            <p14:sldId id="1345"/>
            <p14:sldId id="1346"/>
            <p14:sldId id="1342"/>
            <p14:sldId id="1313"/>
            <p14:sldId id="947"/>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FFD200"/>
    <a:srgbClr val="203E5F"/>
    <a:srgbClr val="F58221"/>
    <a:srgbClr val="000000"/>
    <a:srgbClr val="669BBC"/>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CE359496-721F-1AC2-D587-83139EE496DA}" v="24" dt="2026-04-10T17:19:55.299"/>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86980" autoAdjust="0"/>
  </p:normalViewPr>
  <p:slideViewPr>
    <p:cSldViewPr snapToGrid="0">
      <p:cViewPr varScale="1">
        <p:scale>
          <a:sx n="56" d="100"/>
          <a:sy n="56" d="100"/>
        </p:scale>
        <p:origin x="1260" y="7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7.xml"/><Relationship Id="rId18" Type="http://schemas.openxmlformats.org/officeDocument/2006/relationships/slide" Target="slides/slide12.xml"/><Relationship Id="rId26" Type="http://schemas.openxmlformats.org/officeDocument/2006/relationships/slide" Target="slides/slide20.xml"/><Relationship Id="rId39" Type="http://schemas.openxmlformats.org/officeDocument/2006/relationships/slide" Target="slides/slide33.xml"/><Relationship Id="rId21" Type="http://schemas.openxmlformats.org/officeDocument/2006/relationships/slide" Target="slides/slide15.xml"/><Relationship Id="rId34" Type="http://schemas.openxmlformats.org/officeDocument/2006/relationships/slide" Target="slides/slide28.xml"/><Relationship Id="rId42" Type="http://schemas.openxmlformats.org/officeDocument/2006/relationships/slide" Target="slides/slide36.xml"/><Relationship Id="rId47" Type="http://schemas.openxmlformats.org/officeDocument/2006/relationships/viewProps" Target="viewProps.xml"/><Relationship Id="rId50" Type="http://schemas.microsoft.com/office/2016/11/relationships/changesInfo" Target="changesInfos/changesInfo1.xml"/><Relationship Id="rId7" Type="http://schemas.openxmlformats.org/officeDocument/2006/relationships/slide" Target="slides/slide1.xml"/><Relationship Id="rId2" Type="http://schemas.openxmlformats.org/officeDocument/2006/relationships/customXml" Target="../customXml/item2.xml"/><Relationship Id="rId16" Type="http://schemas.openxmlformats.org/officeDocument/2006/relationships/slide" Target="slides/slide10.xml"/><Relationship Id="rId29" Type="http://schemas.openxmlformats.org/officeDocument/2006/relationships/slide" Target="slides/slide23.xml"/><Relationship Id="rId11" Type="http://schemas.openxmlformats.org/officeDocument/2006/relationships/slide" Target="slides/slide5.xml"/><Relationship Id="rId24" Type="http://schemas.openxmlformats.org/officeDocument/2006/relationships/slide" Target="slides/slide18.xml"/><Relationship Id="rId32" Type="http://schemas.openxmlformats.org/officeDocument/2006/relationships/slide" Target="slides/slide26.xml"/><Relationship Id="rId37" Type="http://schemas.openxmlformats.org/officeDocument/2006/relationships/slide" Target="slides/slide31.xml"/><Relationship Id="rId40" Type="http://schemas.openxmlformats.org/officeDocument/2006/relationships/slide" Target="slides/slide34.xml"/><Relationship Id="rId45" Type="http://schemas.openxmlformats.org/officeDocument/2006/relationships/notesMaster" Target="notesMasters/notesMaster1.xml"/><Relationship Id="rId5" Type="http://schemas.openxmlformats.org/officeDocument/2006/relationships/slideMaster" Target="slideMasters/slideMaster2.xml"/><Relationship Id="rId15" Type="http://schemas.openxmlformats.org/officeDocument/2006/relationships/slide" Target="slides/slide9.xml"/><Relationship Id="rId23" Type="http://schemas.openxmlformats.org/officeDocument/2006/relationships/slide" Target="slides/slide17.xml"/><Relationship Id="rId28" Type="http://schemas.openxmlformats.org/officeDocument/2006/relationships/slide" Target="slides/slide22.xml"/><Relationship Id="rId36" Type="http://schemas.openxmlformats.org/officeDocument/2006/relationships/slide" Target="slides/slide30.xml"/><Relationship Id="rId49" Type="http://schemas.openxmlformats.org/officeDocument/2006/relationships/tableStyles" Target="tableStyles.xml"/><Relationship Id="rId10" Type="http://schemas.openxmlformats.org/officeDocument/2006/relationships/slide" Target="slides/slide4.xml"/><Relationship Id="rId19" Type="http://schemas.openxmlformats.org/officeDocument/2006/relationships/slide" Target="slides/slide13.xml"/><Relationship Id="rId31" Type="http://schemas.openxmlformats.org/officeDocument/2006/relationships/slide" Target="slides/slide25.xml"/><Relationship Id="rId44" Type="http://schemas.openxmlformats.org/officeDocument/2006/relationships/slide" Target="slides/slide38.xml"/><Relationship Id="rId4" Type="http://schemas.openxmlformats.org/officeDocument/2006/relationships/slideMaster" Target="slideMasters/slideMaster1.xml"/><Relationship Id="rId9" Type="http://schemas.openxmlformats.org/officeDocument/2006/relationships/slide" Target="slides/slide3.xml"/><Relationship Id="rId14" Type="http://schemas.openxmlformats.org/officeDocument/2006/relationships/slide" Target="slides/slide8.xml"/><Relationship Id="rId22" Type="http://schemas.openxmlformats.org/officeDocument/2006/relationships/slide" Target="slides/slide16.xml"/><Relationship Id="rId27" Type="http://schemas.openxmlformats.org/officeDocument/2006/relationships/slide" Target="slides/slide21.xml"/><Relationship Id="rId30" Type="http://schemas.openxmlformats.org/officeDocument/2006/relationships/slide" Target="slides/slide24.xml"/><Relationship Id="rId35" Type="http://schemas.openxmlformats.org/officeDocument/2006/relationships/slide" Target="slides/slide29.xml"/><Relationship Id="rId43" Type="http://schemas.openxmlformats.org/officeDocument/2006/relationships/slide" Target="slides/slide37.xml"/><Relationship Id="rId48" Type="http://schemas.openxmlformats.org/officeDocument/2006/relationships/theme" Target="theme/theme1.xml"/><Relationship Id="rId8" Type="http://schemas.openxmlformats.org/officeDocument/2006/relationships/slide" Target="slides/slide2.xml"/><Relationship Id="rId51" Type="http://schemas.microsoft.com/office/2015/10/relationships/revisionInfo" Target="revisionInfo.xml"/><Relationship Id="rId3" Type="http://schemas.openxmlformats.org/officeDocument/2006/relationships/customXml" Target="../customXml/item3.xml"/><Relationship Id="rId12" Type="http://schemas.openxmlformats.org/officeDocument/2006/relationships/slide" Target="slides/slide6.xml"/><Relationship Id="rId17" Type="http://schemas.openxmlformats.org/officeDocument/2006/relationships/slide" Target="slides/slide11.xml"/><Relationship Id="rId25" Type="http://schemas.openxmlformats.org/officeDocument/2006/relationships/slide" Target="slides/slide19.xml"/><Relationship Id="rId33" Type="http://schemas.openxmlformats.org/officeDocument/2006/relationships/slide" Target="slides/slide27.xml"/><Relationship Id="rId38" Type="http://schemas.openxmlformats.org/officeDocument/2006/relationships/slide" Target="slides/slide32.xml"/><Relationship Id="rId46" Type="http://schemas.openxmlformats.org/officeDocument/2006/relationships/presProps" Target="presProps.xml"/><Relationship Id="rId20" Type="http://schemas.openxmlformats.org/officeDocument/2006/relationships/slide" Target="slides/slide14.xml"/><Relationship Id="rId41" Type="http://schemas.openxmlformats.org/officeDocument/2006/relationships/slide" Target="slides/slide35.xml"/><Relationship Id="rId1" Type="http://schemas.openxmlformats.org/officeDocument/2006/relationships/customXml" Target="../customXml/item1.xml"/><Relationship Id="rId6" Type="http://schemas.openxmlformats.org/officeDocument/2006/relationships/slideMaster" Target="slideMasters/slideMaster3.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Nayel Alomran" userId="S::nayelalomran@midocean.edu.km::fbd71701-877d-432d-ac7c-76244d363772" providerId="AD" clId="Web-{CE359496-721F-1AC2-D587-83139EE496DA}"/>
    <pc:docChg chg="modSld">
      <pc:chgData name="Nayel Alomran" userId="S::nayelalomran@midocean.edu.km::fbd71701-877d-432d-ac7c-76244d363772" providerId="AD" clId="Web-{CE359496-721F-1AC2-D587-83139EE496DA}" dt="2026-04-10T17:19:55.299" v="11" actId="20577"/>
      <pc:docMkLst>
        <pc:docMk/>
      </pc:docMkLst>
      <pc:sldChg chg="modSp">
        <pc:chgData name="Nayel Alomran" userId="S::nayelalomran@midocean.edu.km::fbd71701-877d-432d-ac7c-76244d363772" providerId="AD" clId="Web-{CE359496-721F-1AC2-D587-83139EE496DA}" dt="2026-04-10T17:19:55.299" v="11" actId="20577"/>
        <pc:sldMkLst>
          <pc:docMk/>
          <pc:sldMk cId="0" sldId="303"/>
        </pc:sldMkLst>
        <pc:spChg chg="mod">
          <ac:chgData name="Nayel Alomran" userId="S::nayelalomran@midocean.edu.km::fbd71701-877d-432d-ac7c-76244d363772" providerId="AD" clId="Web-{CE359496-721F-1AC2-D587-83139EE496DA}" dt="2026-04-10T17:19:55.299" v="11" actId="20577"/>
          <ac:spMkLst>
            <pc:docMk/>
            <pc:sldMk cId="0" sldId="303"/>
            <ac:spMk id="12" creationId="{00000000-0000-0000-0000-000000000000}"/>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4/10/2026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0A839A8-E914-9C18-AFE2-9D1AF2122A9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1F2E853-AD8C-3148-BD05-82217418CDC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D103BE6F-EB25-8C56-D0F2-E7E784BB935D}"/>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4F4EA0E6-D018-86E3-0E7C-7078ED0EB101}"/>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35735073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E68911B-6FF7-5B0C-377D-66E3DDA481D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2714E56-73C2-0FC3-0ABE-682E326A94C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401B37C1-0ADD-9D07-C39A-88385AE8DC47}"/>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873F9AE8-0177-2331-93EE-9F1D12E7205C}"/>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86322092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4D89A40-A07D-B6AC-D19E-82673E638F7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DC69ECB-1E22-E173-CAA8-67DA3DA4F8B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768A41C-B0E9-DE83-4E91-30FA53978997}"/>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6FDE8AD7-09DB-D4C3-F13C-C868C327E9DD}"/>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81862686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F814E1D-42A5-79F1-7660-6DDCE11A778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526A136-799F-0E71-1369-4BD023832BC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872D67D-0589-5947-6BBB-E6EDB54244BD}"/>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8018186F-1404-FCBF-2488-E191A765E17F}"/>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71784439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F5562E7-1969-31B1-4A63-35AAF3C75A6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3C4F841-27B7-1BC9-7092-787CF96DD95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9A20F81-2D9B-B990-72F7-5A8035A578D1}"/>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A47BA136-2324-357B-0169-BFE764A52274}"/>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8284797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9B3AEB5-CB4B-551C-B8B2-9F10885F885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7369284-1A49-1AD0-5616-F973C3FDC3A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AE0B584-55A7-F27F-7645-55C569230C64}"/>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491A0D63-3206-32DF-A145-4671A9011896}"/>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13754045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CAD865F-9AAC-4759-3CA5-2CDCEF1DED1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ADC213A-AACB-A760-8007-E874E9D1F9E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6772529-334C-1785-A745-26E3D1B735B2}"/>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5CD23DB8-F915-344D-6E90-18C201B389B0}"/>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9</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96762671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F571BEB-4B52-1037-8665-BEFA334B1B1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0867DBF-AB7F-7B5F-6ACE-56D6AA94F46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9E9E5AD6-F243-D4DC-86A5-75F92974AB44}"/>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125E40F0-9A51-FCC2-2999-80333CB82B1C}"/>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10</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50415885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28FCFBB-8024-15A6-0108-8EED03E714C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0B9DE56-BFF9-45FC-9EEA-9B86488FA4CD}"/>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A2BF850D-EF46-DD99-5686-AC2A8032631D}"/>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7FBE9CA2-DF72-3BD8-4702-5A250A37C838}"/>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11</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37071135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B566D9D-41BD-E0A0-9790-37D27D7D8F1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77F5457-E953-94FE-7EE2-F18A6C8EC8A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457B9614-5013-DEE5-7D7F-C5C282D75FB5}"/>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72C0935B-FFF1-05C6-634C-6CEB027A776D}"/>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12</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47083107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E4CAEC4-DDB4-DC61-CD4D-4D549415C26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F0E5014-5111-A386-3AAC-115C58C8F00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27673B14-A4A1-C009-21F8-9FD1ED1C8E30}"/>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3359F23D-E9F4-6846-72AA-4010EFD01C4E}"/>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13</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64495203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92CA835-E154-FE7C-D7F8-26320482D1D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1EE9474-9F66-C2CB-B931-30D27819663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9F695AF-CE8D-A19D-C4F7-D19D51AD8EA8}"/>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01339060-134C-02E4-DD86-DD5CF178B6FA}"/>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14</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87869376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4383552-D05E-D391-7522-AF57D971C74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122DCE2-D889-731D-1643-270E780178A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70B4C9D-2044-1E95-0A5A-39C46F81FE4E}"/>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965A1055-4CE6-020A-37DE-C4EAEB8B1B99}"/>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15</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997894519"/>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F1C79A3-B14D-C703-5038-84AEE3853F1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2A921D7-3E45-3A93-6F15-C7D22173B0F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A9971234-4A42-5C0D-C622-B328ABF2FACD}"/>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90C5F8AE-C46E-D0CC-084D-4D68BF9D8097}"/>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16</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17038995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C1FDA0B-E70A-24C9-D751-062E9DA4037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8C66CE9-2383-0BE6-935B-ED8451097E6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96270A22-E92D-7AA9-393F-2BDD468264D4}"/>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DF1A9FB2-71D8-F507-4D25-B0BF4361A2D2}"/>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17</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29764295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2695E2A-B977-6E89-A260-F0C783E2BF3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5818467-DF73-A17C-7992-C70F497881C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99926FE8-DE45-0BD2-62E7-9B8E236DE036}"/>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02E27F48-B7A5-A2A0-D4AC-5AD7503F7603}"/>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18</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150126288"/>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5B35542-8327-5E14-3A3B-6B5F4B7B18E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E5BCB93-F828-7B93-E7B2-05C0B99B423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457A63E5-C2B9-8A79-CC5E-FA39253D09D6}"/>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E2BE3153-AF25-6222-38ED-FA3B5C1B9B14}"/>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19</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625998499"/>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C1001BF-ED81-9420-35C7-9EA32266BEA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D12FDD5-D95C-B6D1-B212-EFBD2BE976D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AD51F199-CBF2-1DC1-430A-EA0E0A50D8AA}"/>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D1C19308-1989-3DC5-8CC6-0050F27B1C66}"/>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20</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873704326"/>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FC454A9-FE0E-A7F6-2C29-E5B5E9150A1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DDF406D-A929-00DD-08E3-F72B50DF8F2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C491F18-D78F-1DF4-D55C-E85CB7C5F5CD}"/>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7C4D313E-257E-E3EE-A6CF-704E1BE13B64}"/>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21</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852367333"/>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37DD838-24D0-111A-8C89-1D17F12710E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B85D455-8F08-7F1D-3C03-24DB8B8A75A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510B130-AAFA-D56F-BC96-21F70E32521E}"/>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13254DF3-E640-CEEF-251F-A725A29CC18F}"/>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22</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622927622"/>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ACD1481-4FC4-E345-E4C1-454333E7A6E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B636064-6F88-D900-CD8D-FCC8221B905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A5BE9558-6345-1D9D-1759-458CE960D610}"/>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C2B889C7-5672-E1A7-9824-31DA982BA3E5}"/>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23</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893658352"/>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F76951C-CFFA-C8F5-81FE-B82B75426E0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CACB510-1736-B612-FD1F-4557803BBCD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218A1CA2-6813-F94D-DC7C-1EAB44A459A5}"/>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84F4871D-6AD3-B4DB-05E2-6B6A29161E0E}"/>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24</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486837339"/>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5FAE9A1-4A8C-D422-F0CF-C6E847BD21B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B3AAD48-F339-8FA0-F95A-8C177FC3AD7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7F2AB89-99AA-00D9-A244-3D7B5AB66004}"/>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D6EF3129-E9C9-0149-A0EB-6C69D4019AF0}"/>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25</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917890512"/>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72D5E8F-8392-764E-8E06-E8F9E6E57F0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BA33ABE-E26D-26E1-6C58-BA6D76616A5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96B2CC0-DA8D-BD99-6E1C-1487CD72D7B4}"/>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22C54B9C-0B62-5EF3-EDFE-B3A6A9D56987}"/>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26</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853175570"/>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A6FA617-679F-6D22-2AFE-47C79D3FECB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0756FC3-A399-B4AE-44CB-20605BEAE2D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4ADB7BBB-0C22-37F7-7999-1D600D175EB6}"/>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ED279A6D-50FF-A4C1-0006-73C00D97111B}"/>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27</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975741447"/>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76B3CDC-775E-FF34-4ED8-E070C71A3F8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0D51779-4E16-494E-BF92-A03A60E651D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0D6E24B-DA73-F1E3-A356-A354FC071287}"/>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515EDDDB-9C68-B1B0-ECB9-D38A233937DE}"/>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28</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013021900"/>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F246227-0708-957A-F81C-5F25EC9AF4C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E1FECA4-0F0B-D03A-35DB-D1696F65955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59393688-229F-26D8-EB58-CAC0789ED173}"/>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46427446-796A-7BE9-A429-BF1143629FB5}"/>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29</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258857521"/>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4E0E73B-B362-9F9A-8476-40E01E2DB73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F242450-4B77-89FD-DE2C-49E8660DFB2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6790D79-4705-21C4-9227-11CCE9D314AF}"/>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EF70D8B3-21F0-3664-8E2E-1E4F70318DF9}"/>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30</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649247144"/>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ED0EE8B-8C11-9651-4179-2CE68D02666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818BDA9-4469-855D-B0FC-DAFEE9E249F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2DCC4D8-B67B-5E96-A95F-52553BE2212E}"/>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EE2C6EE7-7AF5-BDB3-7A52-1943A9176565}"/>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31</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671309793"/>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FC57FFB-4480-052E-3AEE-CCDDFDAA6DB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8408A80-D887-BA35-812F-E3F4E038867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63772B9-422C-521F-C115-9ADC9CB3C8C6}"/>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9280E1A1-28E2-E808-1833-F2AB2972356E}"/>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32</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856919566"/>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941FB60-DB8F-60C3-1339-8F4E503219A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86F148B-2559-2916-FF20-40B34E10733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E0EBB81C-FBAC-94EE-E1DB-A7A6E87F5743}"/>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B1FCC8E0-1051-617C-5AE1-569B71DC6BE3}"/>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33</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529669469"/>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6D260F7-71A5-017E-6230-3D0B300995E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36D058A-68DD-63E7-114E-C3AF13CEF62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91594CF6-B876-BEA8-46BB-3E8DB58DAA91}"/>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3538DC80-73BA-C874-F3F3-6F80CBD3D95F}"/>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34</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350984090"/>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0A64474-98A6-7B01-3A9B-B0BD5053355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BE1ACB4-6A0D-3912-E31F-70690F5B681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C197511-2496-15AB-3F76-F36C53035990}"/>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535C63B9-A312-81CC-996A-40445630987D}"/>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35</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412867057"/>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9DEEC8A-7DC6-C39D-F81C-6B2DFA08949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2BD99E3-595E-8971-C26F-00556261D18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3EC51BAE-FB67-5AB1-1F78-3D6393AF4129}"/>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48C124FD-AB44-A2DD-32BD-0668E88D875A}"/>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36</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852047961"/>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A1EDF19-4F1F-A336-5C6D-A3A095C548D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1B575F8-C473-FDDB-6239-F84CA290AA6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ECEB2F7C-D4F7-2D6C-66E0-90EEB8891597}"/>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32C2DF93-5FF8-DE52-2DFD-C2D4730865E1}"/>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37</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50637527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4/10/2026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4/10/2026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4/10/2026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4/10/2026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4/10/2026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4/10/2026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4/10/2026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4/10/2026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4/10/2026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4/10/2026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4/10/2026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4/10/2026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776029695"/>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4/10/2026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04137453"/>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4/10/2026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240104232"/>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4/10/2026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23967695"/>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4/10/2026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291722979"/>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4/10/2026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059992146"/>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4/10/2026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64952746"/>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4/10/2026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56260945"/>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4/10/2026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095480936"/>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4/10/2026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787481341"/>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4/10/2026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633696669"/>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2214972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26.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7550872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27.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5895246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28.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4/10/2026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61310521"/>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4/10/2026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794824089"/>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4/10/2026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805522855"/>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4/10/2026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602972052"/>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4/10/2026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707939742"/>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4/10/2026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632543644"/>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4/10/2026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135509426"/>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4/10/2026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853025492"/>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4/10/2026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19796052"/>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4/10/2026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060291961"/>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4/10/2026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988360115"/>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0991386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40.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7661153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41.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35336480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1.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1.xml"/><Relationship Id="rId13" Type="http://schemas.openxmlformats.org/officeDocument/2006/relationships/slideLayout" Target="../slideLayouts/slideLayout26.xml"/><Relationship Id="rId3" Type="http://schemas.openxmlformats.org/officeDocument/2006/relationships/slideLayout" Target="../slideLayouts/slideLayout16.xml"/><Relationship Id="rId7" Type="http://schemas.openxmlformats.org/officeDocument/2006/relationships/slideLayout" Target="../slideLayouts/slideLayout20.xml"/><Relationship Id="rId12" Type="http://schemas.openxmlformats.org/officeDocument/2006/relationships/slideLayout" Target="../slideLayouts/slideLayout25.xml"/><Relationship Id="rId2" Type="http://schemas.openxmlformats.org/officeDocument/2006/relationships/slideLayout" Target="../slideLayouts/slideLayout15.xml"/><Relationship Id="rId16" Type="http://schemas.openxmlformats.org/officeDocument/2006/relationships/image" Target="../media/image1.png"/><Relationship Id="rId1" Type="http://schemas.openxmlformats.org/officeDocument/2006/relationships/slideLayout" Target="../slideLayouts/slideLayout14.xml"/><Relationship Id="rId6" Type="http://schemas.openxmlformats.org/officeDocument/2006/relationships/slideLayout" Target="../slideLayouts/slideLayout19.xml"/><Relationship Id="rId11" Type="http://schemas.openxmlformats.org/officeDocument/2006/relationships/slideLayout" Target="../slideLayouts/slideLayout24.xml"/><Relationship Id="rId5" Type="http://schemas.openxmlformats.org/officeDocument/2006/relationships/slideLayout" Target="../slideLayouts/slideLayout18.xml"/><Relationship Id="rId15" Type="http://schemas.openxmlformats.org/officeDocument/2006/relationships/theme" Target="../theme/theme2.xml"/><Relationship Id="rId10" Type="http://schemas.openxmlformats.org/officeDocument/2006/relationships/slideLayout" Target="../slideLayouts/slideLayout23.xml"/><Relationship Id="rId4" Type="http://schemas.openxmlformats.org/officeDocument/2006/relationships/slideLayout" Target="../slideLayouts/slideLayout17.xml"/><Relationship Id="rId9" Type="http://schemas.openxmlformats.org/officeDocument/2006/relationships/slideLayout" Target="../slideLayouts/slideLayout22.xml"/><Relationship Id="rId14" Type="http://schemas.openxmlformats.org/officeDocument/2006/relationships/slideLayout" Target="../slideLayouts/slideLayout27.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5.xml"/><Relationship Id="rId13" Type="http://schemas.openxmlformats.org/officeDocument/2006/relationships/slideLayout" Target="../slideLayouts/slideLayout40.xml"/><Relationship Id="rId3" Type="http://schemas.openxmlformats.org/officeDocument/2006/relationships/slideLayout" Target="../slideLayouts/slideLayout30.xml"/><Relationship Id="rId7" Type="http://schemas.openxmlformats.org/officeDocument/2006/relationships/slideLayout" Target="../slideLayouts/slideLayout34.xml"/><Relationship Id="rId12" Type="http://schemas.openxmlformats.org/officeDocument/2006/relationships/slideLayout" Target="../slideLayouts/slideLayout39.xml"/><Relationship Id="rId2" Type="http://schemas.openxmlformats.org/officeDocument/2006/relationships/slideLayout" Target="../slideLayouts/slideLayout29.xml"/><Relationship Id="rId16" Type="http://schemas.openxmlformats.org/officeDocument/2006/relationships/image" Target="../media/image1.png"/><Relationship Id="rId1" Type="http://schemas.openxmlformats.org/officeDocument/2006/relationships/slideLayout" Target="../slideLayouts/slideLayout28.xml"/><Relationship Id="rId6" Type="http://schemas.openxmlformats.org/officeDocument/2006/relationships/slideLayout" Target="../slideLayouts/slideLayout33.xml"/><Relationship Id="rId11" Type="http://schemas.openxmlformats.org/officeDocument/2006/relationships/slideLayout" Target="../slideLayouts/slideLayout38.xml"/><Relationship Id="rId5" Type="http://schemas.openxmlformats.org/officeDocument/2006/relationships/slideLayout" Target="../slideLayouts/slideLayout32.xml"/><Relationship Id="rId15" Type="http://schemas.openxmlformats.org/officeDocument/2006/relationships/theme" Target="../theme/theme3.xml"/><Relationship Id="rId10" Type="http://schemas.openxmlformats.org/officeDocument/2006/relationships/slideLayout" Target="../slideLayouts/slideLayout37.xml"/><Relationship Id="rId4" Type="http://schemas.openxmlformats.org/officeDocument/2006/relationships/slideLayout" Target="../slideLayouts/slideLayout31.xml"/><Relationship Id="rId9" Type="http://schemas.openxmlformats.org/officeDocument/2006/relationships/slideLayout" Target="../slideLayouts/slideLayout36.xml"/><Relationship Id="rId14" Type="http://schemas.openxmlformats.org/officeDocument/2006/relationships/slideLayout" Target="../slideLayouts/slideLayout4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5">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4/10/2026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1" r:id="rId12"/>
    <p:sldLayoutId id="2147483663" r:id="rId1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4/10/2026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3347440802"/>
      </p:ext>
    </p:extLst>
  </p:cSld>
  <p:clrMap bg1="lt1" tx1="dk1" bg2="lt2" tx2="dk2" accent1="accent1" accent2="accent2" accent3="accent3" accent4="accent4" accent5="accent5" accent6="accent6" hlink="hlink" folHlink="folHlink"/>
  <p:sldLayoutIdLst>
    <p:sldLayoutId id="2147483665" r:id="rId1"/>
    <p:sldLayoutId id="2147483666" r:id="rId2"/>
    <p:sldLayoutId id="2147483667" r:id="rId3"/>
    <p:sldLayoutId id="2147483668" r:id="rId4"/>
    <p:sldLayoutId id="2147483669" r:id="rId5"/>
    <p:sldLayoutId id="2147483670" r:id="rId6"/>
    <p:sldLayoutId id="2147483671" r:id="rId7"/>
    <p:sldLayoutId id="2147483672" r:id="rId8"/>
    <p:sldLayoutId id="2147483673" r:id="rId9"/>
    <p:sldLayoutId id="2147483674" r:id="rId10"/>
    <p:sldLayoutId id="2147483675" r:id="rId11"/>
    <p:sldLayoutId id="2147483676" r:id="rId12"/>
    <p:sldLayoutId id="2147483677" r:id="rId13"/>
    <p:sldLayoutId id="2147483678"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4/10/2026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241356143"/>
      </p:ext>
    </p:extLst>
  </p:cSld>
  <p:clrMap bg1="lt1" tx1="dk1" bg2="lt2" tx2="dk2" accent1="accent1" accent2="accent2" accent3="accent3" accent4="accent4" accent5="accent5" accent6="accent6" hlink="hlink" folHlink="folHlink"/>
  <p:sldLayoutIdLst>
    <p:sldLayoutId id="2147483680" r:id="rId1"/>
    <p:sldLayoutId id="2147483681" r:id="rId2"/>
    <p:sldLayoutId id="2147483682" r:id="rId3"/>
    <p:sldLayoutId id="2147483683" r:id="rId4"/>
    <p:sldLayoutId id="2147483684" r:id="rId5"/>
    <p:sldLayoutId id="2147483685" r:id="rId6"/>
    <p:sldLayoutId id="2147483686" r:id="rId7"/>
    <p:sldLayoutId id="2147483687" r:id="rId8"/>
    <p:sldLayoutId id="2147483688" r:id="rId9"/>
    <p:sldLayoutId id="2147483689" r:id="rId10"/>
    <p:sldLayoutId id="2147483690" r:id="rId11"/>
    <p:sldLayoutId id="2147483691" r:id="rId12"/>
    <p:sldLayoutId id="2147483692" r:id="rId13"/>
    <p:sldLayoutId id="2147483693"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4.png"/><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6.xml"/></Relationships>
</file>

<file path=ppt/slides/_rels/slide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xml"/><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xml"/><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4.xml"/><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5.xml"/><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6.xml"/><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7.xml"/><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8.xml"/><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9.xml"/><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0.xml"/><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1.xml"/><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2.xml"/><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3.xml"/><Relationship Id="rId1" Type="http://schemas.openxmlformats.org/officeDocument/2006/relationships/slideLayout" Target="../slideLayouts/slideLayout13.xml"/></Relationships>
</file>

<file path=ppt/slides/_rels/slide1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4.xml"/><Relationship Id="rId1" Type="http://schemas.openxmlformats.org/officeDocument/2006/relationships/slideLayout" Target="../slideLayouts/slideLayout13.xml"/></Relationships>
</file>

<file path=ppt/slides/_rels/slide1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5.xml"/><Relationship Id="rId1" Type="http://schemas.openxmlformats.org/officeDocument/2006/relationships/slideLayout" Target="../slideLayouts/slideLayout13.xml"/></Relationships>
</file>

<file path=ppt/slides/_rels/slide1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6.xml"/><Relationship Id="rId1" Type="http://schemas.openxmlformats.org/officeDocument/2006/relationships/slideLayout" Target="../slideLayouts/slideLayout13.xml"/></Relationships>
</file>

<file path=ppt/slides/_rels/slide1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7.xml"/><Relationship Id="rId1" Type="http://schemas.openxmlformats.org/officeDocument/2006/relationships/slideLayout" Target="../slideLayouts/slideLayout13.xml"/></Relationships>
</file>

<file path=ppt/slides/_rels/slide1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8.xml"/><Relationship Id="rId1" Type="http://schemas.openxmlformats.org/officeDocument/2006/relationships/slideLayout" Target="../slideLayouts/slideLayout13.xml"/></Relationships>
</file>

<file path=ppt/slides/_rels/slide2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9.xml"/><Relationship Id="rId1" Type="http://schemas.openxmlformats.org/officeDocument/2006/relationships/slideLayout" Target="../slideLayouts/slideLayout13.xml"/></Relationships>
</file>

<file path=ppt/slides/_rels/slide2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0.xml"/><Relationship Id="rId1" Type="http://schemas.openxmlformats.org/officeDocument/2006/relationships/slideLayout" Target="../slideLayouts/slideLayout13.xml"/></Relationships>
</file>

<file path=ppt/slides/_rels/slide2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1.xml"/><Relationship Id="rId1" Type="http://schemas.openxmlformats.org/officeDocument/2006/relationships/slideLayout" Target="../slideLayouts/slideLayout13.xml"/></Relationships>
</file>

<file path=ppt/slides/_rels/slide2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2.xml"/><Relationship Id="rId1" Type="http://schemas.openxmlformats.org/officeDocument/2006/relationships/slideLayout" Target="../slideLayouts/slideLayout13.xml"/></Relationships>
</file>

<file path=ppt/slides/_rels/slide2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3.xml"/><Relationship Id="rId1" Type="http://schemas.openxmlformats.org/officeDocument/2006/relationships/slideLayout" Target="../slideLayouts/slideLayout13.xml"/></Relationships>
</file>

<file path=ppt/slides/_rels/slide2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4.xml"/><Relationship Id="rId1" Type="http://schemas.openxmlformats.org/officeDocument/2006/relationships/slideLayout" Target="../slideLayouts/slideLayout13.xml"/></Relationships>
</file>

<file path=ppt/slides/_rels/slide2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5.xml"/><Relationship Id="rId1" Type="http://schemas.openxmlformats.org/officeDocument/2006/relationships/slideLayout" Target="../slideLayouts/slideLayout13.xml"/></Relationships>
</file>

<file path=ppt/slides/_rels/slide2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6.xml"/><Relationship Id="rId1" Type="http://schemas.openxmlformats.org/officeDocument/2006/relationships/slideLayout" Target="../slideLayouts/slideLayout13.xml"/></Relationships>
</file>

<file path=ppt/slides/_rels/slide2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7.xml"/><Relationship Id="rId1" Type="http://schemas.openxmlformats.org/officeDocument/2006/relationships/slideLayout" Target="../slideLayouts/slideLayout13.xml"/></Relationships>
</file>

<file path=ppt/slides/_rels/slide2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8.xml"/><Relationship Id="rId1" Type="http://schemas.openxmlformats.org/officeDocument/2006/relationships/slideLayout" Target="../slideLayouts/slideLayout13.xml"/></Relationships>
</file>

<file path=ppt/slides/_rels/slide3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9.xml"/><Relationship Id="rId1" Type="http://schemas.openxmlformats.org/officeDocument/2006/relationships/slideLayout" Target="../slideLayouts/slideLayout13.xml"/></Relationships>
</file>

<file path=ppt/slides/_rels/slide3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0.xml"/><Relationship Id="rId1" Type="http://schemas.openxmlformats.org/officeDocument/2006/relationships/slideLayout" Target="../slideLayouts/slideLayout13.xml"/></Relationships>
</file>

<file path=ppt/slides/_rels/slide3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1.xml"/><Relationship Id="rId1" Type="http://schemas.openxmlformats.org/officeDocument/2006/relationships/slideLayout" Target="../slideLayouts/slideLayout13.xml"/></Relationships>
</file>

<file path=ppt/slides/_rels/slide3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2.xml"/><Relationship Id="rId1" Type="http://schemas.openxmlformats.org/officeDocument/2006/relationships/slideLayout" Target="../slideLayouts/slideLayout13.xml"/></Relationships>
</file>

<file path=ppt/slides/_rels/slide3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3.xml"/><Relationship Id="rId1" Type="http://schemas.openxmlformats.org/officeDocument/2006/relationships/slideLayout" Target="../slideLayouts/slideLayout13.xml"/></Relationships>
</file>

<file path=ppt/slides/_rels/slide3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4.xml"/><Relationship Id="rId1" Type="http://schemas.openxmlformats.org/officeDocument/2006/relationships/slideLayout" Target="../slideLayouts/slideLayout13.xml"/></Relationships>
</file>

<file path=ppt/slides/_rels/slide3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5.xml"/><Relationship Id="rId1" Type="http://schemas.openxmlformats.org/officeDocument/2006/relationships/slideLayout" Target="../slideLayouts/slideLayout13.xml"/></Relationships>
</file>

<file path=ppt/slides/_rels/slide37.xml.rels><?xml version="1.0" encoding="UTF-8" standalone="yes"?>
<Relationships xmlns="http://schemas.openxmlformats.org/package/2006/relationships"><Relationship Id="rId3" Type="http://schemas.openxmlformats.org/officeDocument/2006/relationships/hyperlink" Target="https://cma.org.sa/" TargetMode="External"/><Relationship Id="rId7" Type="http://schemas.openxmlformats.org/officeDocument/2006/relationships/image" Target="../media/image5.png"/><Relationship Id="rId2" Type="http://schemas.openxmlformats.org/officeDocument/2006/relationships/notesSlide" Target="../notesSlides/notesSlide36.xml"/><Relationship Id="rId1" Type="http://schemas.openxmlformats.org/officeDocument/2006/relationships/slideLayout" Target="../slideLayouts/slideLayout13.xml"/><Relationship Id="rId6" Type="http://schemas.openxmlformats.org/officeDocument/2006/relationships/hyperlink" Target="https://www.centralbank.ae/" TargetMode="External"/><Relationship Id="rId5" Type="http://schemas.openxmlformats.org/officeDocument/2006/relationships/hyperlink" Target="https://www.cbj.gov.jo/" TargetMode="External"/><Relationship Id="rId4" Type="http://schemas.openxmlformats.org/officeDocument/2006/relationships/hyperlink" Target="https://www.cbe.org.eg/" TargetMode="External"/></Relationships>
</file>

<file path=ppt/slides/_rels/slide38.xml.rels><?xml version="1.0" encoding="UTF-8" standalone="yes"?>
<Relationships xmlns="http://schemas.openxmlformats.org/package/2006/relationships"><Relationship Id="rId3" Type="http://schemas.openxmlformats.org/officeDocument/2006/relationships/image" Target="../media/image7.svg"/><Relationship Id="rId2" Type="http://schemas.openxmlformats.org/officeDocument/2006/relationships/image" Target="../media/image6.jpeg"/><Relationship Id="rId1" Type="http://schemas.openxmlformats.org/officeDocument/2006/relationships/slideLayout" Target="../slideLayouts/slideLayout41.xml"/><Relationship Id="rId4" Type="http://schemas.openxmlformats.org/officeDocument/2006/relationships/image" Target="../media/image8.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5345648" y="3109919"/>
            <a:ext cx="6742492" cy="1477328"/>
          </a:xfrm>
          <a:prstGeom prst="rect">
            <a:avLst/>
          </a:prstGeom>
          <a:noFill/>
        </p:spPr>
        <p:txBody>
          <a:bodyPr wrap="square" rtlCol="0">
            <a:spAutoFit/>
          </a:bodyPr>
          <a:lstStyle/>
          <a:p>
            <a:pPr algn="ctr"/>
            <a:r>
              <a:rPr lang="ar-EG" sz="2400" b="1" dirty="0">
                <a:solidFill>
                  <a:srgbClr val="00B0F0"/>
                </a:solidFill>
                <a:latin typeface="Alexandria" charset="0"/>
                <a:cs typeface="+mj-cs"/>
              </a:rPr>
              <a:t>(ماجستير القانون الرقمي) </a:t>
            </a:r>
          </a:p>
          <a:p>
            <a:r>
              <a:rPr lang="ar-EG" sz="4000" b="1" dirty="0">
                <a:solidFill>
                  <a:srgbClr val="00B0F0"/>
                </a:solidFill>
                <a:latin typeface="Alexandria" charset="0"/>
                <a:cs typeface="+mj-cs"/>
              </a:rPr>
              <a:t>مقرر : قانون تنظيم التكنولوجيا المالية</a:t>
            </a:r>
            <a:endParaRPr lang="en-US" sz="4000" b="1" dirty="0">
              <a:solidFill>
                <a:srgbClr val="00B0F0"/>
              </a:solidFill>
              <a:latin typeface="Alexandria" charset="0"/>
              <a:cs typeface="+mj-cs"/>
            </a:endParaRPr>
          </a:p>
          <a:p>
            <a:pPr algn="ctr"/>
            <a:r>
              <a:rPr lang="en-US" sz="2600" b="1" dirty="0">
                <a:solidFill>
                  <a:srgbClr val="00B0F0"/>
                </a:solidFill>
                <a:latin typeface="Alexandria" charset="0"/>
                <a:cs typeface="+mj-cs"/>
              </a:rPr>
              <a:t>Financial technology regulation law</a:t>
            </a:r>
            <a:endParaRPr lang="en-US" sz="4400" b="1" dirty="0">
              <a:solidFill>
                <a:srgbClr val="00B0F0"/>
              </a:solidFill>
              <a:latin typeface="Alexandria" charset="0"/>
              <a:cs typeface="+mj-cs"/>
            </a:endParaRPr>
          </a:p>
        </p:txBody>
      </p:sp>
      <p:sp>
        <p:nvSpPr>
          <p:cNvPr id="10" name="Rectangle: Rounded Corners 9"/>
          <p:cNvSpPr/>
          <p:nvPr/>
        </p:nvSpPr>
        <p:spPr>
          <a:xfrm>
            <a:off x="7328849" y="5170862"/>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cs typeface="Alexandria" charset="0"/>
              </a:rPr>
              <a:t>Lecture 10</a:t>
            </a:r>
          </a:p>
        </p:txBody>
      </p:sp>
      <p:sp>
        <p:nvSpPr>
          <p:cNvPr id="12" name="TextBox 11"/>
          <p:cNvSpPr txBox="1"/>
          <p:nvPr/>
        </p:nvSpPr>
        <p:spPr>
          <a:xfrm>
            <a:off x="459185" y="6187539"/>
            <a:ext cx="4886463" cy="523220"/>
          </a:xfrm>
          <a:prstGeom prst="rect">
            <a:avLst/>
          </a:prstGeom>
          <a:noFill/>
        </p:spPr>
        <p:txBody>
          <a:bodyPr wrap="square" lIns="91440" tIns="45720" rIns="91440" bIns="45720" rtlCol="0" anchor="t">
            <a:spAutoFit/>
          </a:bodyPr>
          <a:lstStyle/>
          <a:p>
            <a:r>
              <a:rPr lang="en-US" sz="2800" b="1" dirty="0">
                <a:solidFill>
                  <a:srgbClr val="00B0F0"/>
                </a:solidFill>
                <a:cs typeface="Alexandria" charset="0"/>
              </a:rPr>
              <a:t>Dr. Nayel </a:t>
            </a:r>
            <a:r>
              <a:rPr lang="en-US" sz="2800" b="1" dirty="0" err="1">
                <a:solidFill>
                  <a:srgbClr val="00B0F0"/>
                </a:solidFill>
                <a:cs typeface="Alexandria" charset="0"/>
              </a:rPr>
              <a:t>AlOmran</a:t>
            </a:r>
            <a:endParaRPr lang="en-US" sz="2800" b="1" dirty="0" err="1">
              <a:solidFill>
                <a:srgbClr val="00B0F0"/>
              </a:solidFill>
              <a:ea typeface="Calibri"/>
              <a:cs typeface="Alexandria" charset="0"/>
            </a:endParaRPr>
          </a:p>
        </p:txBody>
      </p:sp>
      <p:sp>
        <p:nvSpPr>
          <p:cNvPr id="13" name="TextBox 12"/>
          <p:cNvSpPr txBox="1"/>
          <p:nvPr/>
        </p:nvSpPr>
        <p:spPr>
          <a:xfrm>
            <a:off x="459185" y="5830966"/>
            <a:ext cx="4886463" cy="460375"/>
          </a:xfrm>
          <a:prstGeom prst="rect">
            <a:avLst/>
          </a:prstGeom>
          <a:noFill/>
        </p:spPr>
        <p:txBody>
          <a:bodyPr wrap="square" rtlCol="0">
            <a:spAutoFit/>
          </a:bodyPr>
          <a:lstStyle/>
          <a:p>
            <a:r>
              <a:rPr lang="en-US" sz="2400" dirty="0">
                <a:solidFill>
                  <a:srgbClr val="00B0F0"/>
                </a:solidFill>
                <a:cs typeface="Alexandria" charset="0"/>
              </a:rPr>
              <a:t>Prepared by</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3" name="TextBox 2">
            <a:extLst>
              <a:ext uri="{FF2B5EF4-FFF2-40B4-BE49-F238E27FC236}">
                <a16:creationId xmlns:a16="http://schemas.microsoft.com/office/drawing/2014/main" id="{2422C08E-EEEB-F4B4-1635-2567C7C613F3}"/>
              </a:ext>
            </a:extLst>
          </p:cNvPr>
          <p:cNvSpPr txBox="1"/>
          <p:nvPr/>
        </p:nvSpPr>
        <p:spPr>
          <a:xfrm>
            <a:off x="2522046" y="5269142"/>
            <a:ext cx="3500018" cy="430887"/>
          </a:xfrm>
          <a:prstGeom prst="rect">
            <a:avLst/>
          </a:prstGeom>
          <a:noFill/>
        </p:spPr>
        <p:txBody>
          <a:bodyPr wrap="square" rtlCol="0">
            <a:spAutoFit/>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en-US" sz="2200" b="1" i="0" u="none" strike="noStrike" kern="1200" cap="none" spc="0" normalizeH="0" baseline="0" noProof="0" dirty="0">
                <a:ln>
                  <a:noFill/>
                </a:ln>
                <a:solidFill>
                  <a:prstClr val="black"/>
                </a:solidFill>
                <a:effectLst/>
                <a:uLnTx/>
                <a:uFillTx/>
                <a:cs typeface="Alexandria" pitchFamily="2" charset="-78"/>
              </a:rPr>
              <a:t>LAW631</a:t>
            </a:r>
          </a:p>
        </p:txBody>
      </p:sp>
    </p:spTree>
  </p:cSld>
  <p:clrMapOvr>
    <a:masterClrMapping/>
  </p:clrMapOvr>
  <mc:AlternateContent xmlns:mc="http://schemas.openxmlformats.org/markup-compatibility/2006" xmlns:p14="http://schemas.microsoft.com/office/powerpoint/2010/main">
    <mc:Choice Requires="p14">
      <p:transition spd="slow" p14:dur="2000" advTm="25147"/>
    </mc:Choice>
    <mc:Fallback xmlns="">
      <p:transition spd="slow" advTm="25147"/>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A76F454-2837-0434-577F-5BA613D284D5}"/>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B7E4789-A5BC-304C-BDF4-9CC4A03B00A4}"/>
              </a:ext>
            </a:extLst>
          </p:cNvPr>
          <p:cNvSpPr/>
          <p:nvPr/>
        </p:nvSpPr>
        <p:spPr>
          <a:xfrm>
            <a:off x="617280" y="1799855"/>
            <a:ext cx="10812720" cy="425605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FE433DC3-60C5-2A6E-1080-AE8CA34BED76}"/>
              </a:ext>
            </a:extLst>
          </p:cNvPr>
          <p:cNvSpPr txBox="1"/>
          <p:nvPr/>
        </p:nvSpPr>
        <p:spPr>
          <a:xfrm>
            <a:off x="2091690" y="445770"/>
            <a:ext cx="7587161"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Alexandria Black" pitchFamily="2" charset="-78"/>
                <a:ea typeface="+mn-ea"/>
                <a:cs typeface="Alexandria Black" pitchFamily="2" charset="-78"/>
              </a:rPr>
              <a:t>التكنولوجيا المالية (التقنية المالية) في الشرق الاوسط</a:t>
            </a:r>
          </a:p>
        </p:txBody>
      </p:sp>
      <p:sp>
        <p:nvSpPr>
          <p:cNvPr id="5" name="Rectangle 4">
            <a:extLst>
              <a:ext uri="{FF2B5EF4-FFF2-40B4-BE49-F238E27FC236}">
                <a16:creationId xmlns:a16="http://schemas.microsoft.com/office/drawing/2014/main" id="{5B1DA3CD-C56C-3EDC-C9AA-EDA8DF2BD99B}"/>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a:extLst>
              <a:ext uri="{FF2B5EF4-FFF2-40B4-BE49-F238E27FC236}">
                <a16:creationId xmlns:a16="http://schemas.microsoft.com/office/drawing/2014/main" id="{0F9A7399-70B8-2C72-FE3B-8F309B6ABA73}"/>
              </a:ext>
            </a:extLst>
          </p:cNvPr>
          <p:cNvSpPr txBox="1"/>
          <p:nvPr/>
        </p:nvSpPr>
        <p:spPr>
          <a:xfrm>
            <a:off x="1153149" y="975974"/>
            <a:ext cx="1034822"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Week</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10" name="TextBox 9">
            <a:extLst>
              <a:ext uri="{FF2B5EF4-FFF2-40B4-BE49-F238E27FC236}">
                <a16:creationId xmlns:a16="http://schemas.microsoft.com/office/drawing/2014/main" id="{B729680B-15FA-828B-AE1A-D63C4ADEE055}"/>
              </a:ext>
            </a:extLst>
          </p:cNvPr>
          <p:cNvSpPr txBox="1"/>
          <p:nvPr/>
        </p:nvSpPr>
        <p:spPr>
          <a:xfrm>
            <a:off x="1214179" y="1231789"/>
            <a:ext cx="966228" cy="92333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5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11</a:t>
            </a:r>
            <a:endPar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8" name="TextBox 47">
            <a:extLst>
              <a:ext uri="{FF2B5EF4-FFF2-40B4-BE49-F238E27FC236}">
                <a16:creationId xmlns:a16="http://schemas.microsoft.com/office/drawing/2014/main" id="{86649A8B-C4FE-7681-2B68-D1FE2EFE7197}"/>
              </a:ext>
            </a:extLst>
          </p:cNvPr>
          <p:cNvSpPr txBox="1"/>
          <p:nvPr/>
        </p:nvSpPr>
        <p:spPr>
          <a:xfrm>
            <a:off x="617280" y="1691640"/>
            <a:ext cx="10812720" cy="3674852"/>
          </a:xfrm>
          <a:prstGeom prst="rect">
            <a:avLst/>
          </a:prstGeom>
          <a:noFill/>
        </p:spPr>
        <p:txBody>
          <a:bodyPr wrap="square" rtlCol="0">
            <a:spAutoFit/>
          </a:bodyPr>
          <a:lstStyle/>
          <a:p>
            <a:pPr marL="0" marR="0" lvl="0" indent="0" algn="r" defTabSz="914400" rtl="1" eaLnBrk="0" fontAlgn="base" latinLnBrk="0" hangingPunct="0">
              <a:lnSpc>
                <a:spcPct val="150000"/>
              </a:lnSpc>
              <a:spcBef>
                <a:spcPct val="20000"/>
              </a:spcBef>
              <a:spcAft>
                <a:spcPct val="0"/>
              </a:spcAft>
              <a:buClrTx/>
              <a:buSzPct val="80000"/>
              <a:buFontTx/>
              <a:buNone/>
              <a:tabLst/>
              <a:defRPr/>
            </a:pPr>
            <a:r>
              <a:rPr kumimoji="0" lang="ar-EG" altLang="en-US" sz="2400" b="1"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أهداف المحاضرة : </a:t>
            </a:r>
            <a:r>
              <a:rPr kumimoji="0" lang="ar-AE" altLang="en-US" sz="2400" b="1"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بنهاية هذه المحاضرة، سيكون الطالب قادراً على:</a:t>
            </a:r>
            <a:endParaRPr kumimoji="0" lang="ar-EG" altLang="en-US" sz="240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endParaRPr>
          </a:p>
          <a:p>
            <a:pPr marL="342900" marR="0" lvl="0" indent="-342900" algn="r" defTabSz="914400" rtl="1" eaLnBrk="0" fontAlgn="base" latinLnBrk="0" hangingPunct="0">
              <a:spcBef>
                <a:spcPct val="20000"/>
              </a:spcBef>
              <a:spcAft>
                <a:spcPct val="0"/>
              </a:spcAft>
              <a:buClrTx/>
              <a:buSzPct val="80000"/>
              <a:buFontTx/>
              <a:buChar char="-"/>
              <a:tabLst/>
              <a:defRPr/>
            </a:pPr>
            <a:r>
              <a:rPr kumimoji="0" lang="ar-AE" altLang="en-US" sz="240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يشرح مفهوم التكنولوجيا المالية ودورها في تطوير الخدمات المالية في أسواق الشرق الأوسط.</a:t>
            </a:r>
            <a:endParaRPr kumimoji="0" lang="ar-EG" altLang="en-US" sz="240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endParaRPr>
          </a:p>
          <a:p>
            <a:pPr marL="342900" marR="0" lvl="0" indent="-342900" algn="r" defTabSz="914400" rtl="1" eaLnBrk="0" fontAlgn="base" latinLnBrk="0" hangingPunct="0">
              <a:spcBef>
                <a:spcPct val="20000"/>
              </a:spcBef>
              <a:spcAft>
                <a:spcPct val="0"/>
              </a:spcAft>
              <a:buClrTx/>
              <a:buSzPct val="80000"/>
              <a:buFontTx/>
              <a:buChar char="-"/>
              <a:tabLst/>
              <a:defRPr/>
            </a:pPr>
            <a:r>
              <a:rPr kumimoji="0" lang="ar-AE" altLang="en-US" sz="240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يقيّم حجم وأسواق التكنولوجيا المالية في المنطقة، مع تحديد الدول والشركات الرائدة في المجال.</a:t>
            </a:r>
            <a:endParaRPr kumimoji="0" lang="ar-EG" altLang="en-US" sz="240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endParaRPr>
          </a:p>
          <a:p>
            <a:pPr marL="342900" marR="0" lvl="0" indent="-342900" algn="r" defTabSz="914400" rtl="1" eaLnBrk="0" fontAlgn="base" latinLnBrk="0" hangingPunct="0">
              <a:spcBef>
                <a:spcPct val="20000"/>
              </a:spcBef>
              <a:spcAft>
                <a:spcPct val="0"/>
              </a:spcAft>
              <a:buClrTx/>
              <a:buSzPct val="80000"/>
              <a:buFontTx/>
              <a:buChar char="-"/>
              <a:tabLst/>
              <a:defRPr/>
            </a:pPr>
            <a:r>
              <a:rPr kumimoji="0" lang="ar-AE" altLang="en-US" sz="240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يحلل الحوافز الحكومية والتنظيمية التي تساهم في دعم وتبني حلول </a:t>
            </a:r>
            <a:r>
              <a:rPr kumimoji="0" lang="en-US" altLang="en-US" sz="240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FinTech </a:t>
            </a:r>
            <a:r>
              <a:rPr kumimoji="0" lang="ar-EG" altLang="en-US" sz="240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 ف</a:t>
            </a:r>
            <a:r>
              <a:rPr kumimoji="0" lang="ar-AE" altLang="en-US" sz="240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ي </a:t>
            </a:r>
            <a:r>
              <a:rPr kumimoji="0" lang="ar-EG" altLang="en-US" sz="240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منطقة الشرق الأوسط.</a:t>
            </a:r>
          </a:p>
          <a:p>
            <a:pPr marL="342900" marR="0" lvl="0" indent="-342900" algn="r" defTabSz="914400" rtl="1" eaLnBrk="0" fontAlgn="base" latinLnBrk="0" hangingPunct="0">
              <a:spcBef>
                <a:spcPct val="20000"/>
              </a:spcBef>
              <a:spcAft>
                <a:spcPct val="0"/>
              </a:spcAft>
              <a:buClrTx/>
              <a:buSzPct val="80000"/>
              <a:buFontTx/>
              <a:buChar char="-"/>
              <a:tabLst/>
              <a:defRPr/>
            </a:pPr>
            <a:r>
              <a:rPr kumimoji="0" lang="ar-AE" altLang="en-US" sz="240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يتعرف على أهم الشركات الناشئة في المجال ودورها في تطوير منتجات مالية مبتكرة.</a:t>
            </a:r>
            <a:endParaRPr kumimoji="0" lang="ar-EG" altLang="en-US" sz="240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endParaRPr>
          </a:p>
          <a:p>
            <a:pPr marL="342900" marR="0" lvl="0" indent="-342900" algn="r" defTabSz="914400" rtl="1" eaLnBrk="0" fontAlgn="base" latinLnBrk="0" hangingPunct="0">
              <a:spcBef>
                <a:spcPct val="20000"/>
              </a:spcBef>
              <a:spcAft>
                <a:spcPct val="0"/>
              </a:spcAft>
              <a:buClrTx/>
              <a:buSzPct val="80000"/>
              <a:buFontTx/>
              <a:buChar char="-"/>
              <a:tabLst/>
              <a:defRPr/>
            </a:pPr>
            <a:r>
              <a:rPr kumimoji="0" lang="ar-AE" altLang="en-US" sz="240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يستعرض البيئات الحاضنة ودورها في توفير بيئة تنظيمية واستثمارية محفزة لنمو قطاع </a:t>
            </a:r>
            <a:r>
              <a:rPr kumimoji="0" lang="ar-EG" altLang="en-US" sz="240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التكنولوجيا المالية.</a:t>
            </a:r>
          </a:p>
          <a:p>
            <a:pPr marL="342900" marR="0" lvl="0" indent="-342900" algn="r" defTabSz="914400" rtl="1" eaLnBrk="0" fontAlgn="base" latinLnBrk="0" hangingPunct="0">
              <a:spcBef>
                <a:spcPct val="20000"/>
              </a:spcBef>
              <a:spcAft>
                <a:spcPct val="0"/>
              </a:spcAft>
              <a:buClrTx/>
              <a:buSzPct val="80000"/>
              <a:buFontTx/>
              <a:buChar char="-"/>
              <a:tabLst/>
              <a:defRPr/>
            </a:pPr>
            <a:r>
              <a:rPr kumimoji="0" lang="ar-EG" altLang="en-US" sz="240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مناقشة التحديات القانونية، التنظيمية، الثقافية، والتمويلية التي تواجه قطاع التكنولوجيا المالية في الشرق الأوسط.</a:t>
            </a:r>
          </a:p>
        </p:txBody>
      </p:sp>
      <p:pic>
        <p:nvPicPr>
          <p:cNvPr id="7" name="Graphic 21">
            <a:extLst>
              <a:ext uri="{FF2B5EF4-FFF2-40B4-BE49-F238E27FC236}">
                <a16:creationId xmlns:a16="http://schemas.microsoft.com/office/drawing/2014/main" id="{69C12C15-E41D-3729-4343-C670E581DEC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533515695"/>
      </p:ext>
    </p:extLst>
  </p:cSld>
  <p:clrMapOvr>
    <a:masterClrMapping/>
  </p:clrMapOvr>
  <mc:AlternateContent xmlns:mc="http://schemas.openxmlformats.org/markup-compatibility/2006" xmlns:p14="http://schemas.microsoft.com/office/powerpoint/2010/main">
    <mc:Choice Requires="p14">
      <p:transition p14:dur="10" advTm="104869"/>
    </mc:Choice>
    <mc:Fallback xmlns="">
      <p:transition advTm="104869"/>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CE6D7EB-9F5F-6E85-AF04-FF2792FF2F15}"/>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E1237D6C-2F8E-AF0C-2AF4-7A2163F860B7}"/>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E05E5A4B-1D24-A009-7F7B-59CDC1E5FCF8}"/>
              </a:ext>
            </a:extLst>
          </p:cNvPr>
          <p:cNvSpPr txBox="1"/>
          <p:nvPr/>
        </p:nvSpPr>
        <p:spPr>
          <a:xfrm>
            <a:off x="4609707" y="859830"/>
            <a:ext cx="5173292"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نظرة عن المحاضرة السابقة </a:t>
            </a:r>
            <a:endParaRPr kumimoji="0" lang="en-US" sz="2800" b="1" i="0" u="none" strike="noStrike" kern="1200" cap="none" spc="0" normalizeH="0" baseline="0" noProof="0" dirty="0">
              <a:ln>
                <a:noFill/>
              </a:ln>
              <a:solidFill>
                <a:prstClr val="black"/>
              </a:solidFill>
              <a:effectLst/>
              <a:uLnTx/>
              <a:uFillTx/>
              <a:latin typeface="Alexandria" pitchFamily="2" charset="-78"/>
              <a:ea typeface="+mn-ea"/>
              <a:cs typeface="+mn-cs"/>
            </a:endParaRPr>
          </a:p>
        </p:txBody>
      </p:sp>
      <p:sp>
        <p:nvSpPr>
          <p:cNvPr id="28" name="Rectangle 27">
            <a:extLst>
              <a:ext uri="{FF2B5EF4-FFF2-40B4-BE49-F238E27FC236}">
                <a16:creationId xmlns:a16="http://schemas.microsoft.com/office/drawing/2014/main" id="{92BBBB5D-C7B6-814D-8661-3ED59D6496A9}"/>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8C33D21F-5ECD-4476-9A2C-D82B9EF3E8B9}"/>
              </a:ext>
            </a:extLst>
          </p:cNvPr>
          <p:cNvSpPr txBox="1"/>
          <p:nvPr/>
        </p:nvSpPr>
        <p:spPr>
          <a:xfrm>
            <a:off x="1489436" y="1613714"/>
            <a:ext cx="9747316" cy="2934458"/>
          </a:xfrm>
          <a:prstGeom prst="rect">
            <a:avLst/>
          </a:prstGeom>
          <a:noFill/>
        </p:spPr>
        <p:txBody>
          <a:bodyPr wrap="square" rtlCol="0">
            <a:spAutoFit/>
          </a:bodyPr>
          <a:lstStyle/>
          <a:p>
            <a:pPr marL="0" marR="0" lvl="0" indent="0" algn="just" defTabSz="914400" rtl="1" eaLnBrk="1" fontAlgn="auto" latinLnBrk="0" hangingPunct="1">
              <a:lnSpc>
                <a:spcPct val="200000"/>
              </a:lnSpc>
              <a:spcBef>
                <a:spcPts val="0"/>
              </a:spcBef>
              <a:spcAft>
                <a:spcPts val="0"/>
              </a:spcAft>
              <a:buClrTx/>
              <a:buSzTx/>
              <a:buFontTx/>
              <a:buNone/>
              <a:tabLst/>
              <a:defRPr/>
            </a:pP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الموضوعات التى تم مناقشتها : </a:t>
            </a:r>
            <a:endParaRPr kumimoji="0" lang="en-US"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a:p>
            <a:pPr marL="0" marR="0" lvl="0" indent="0" algn="just" defTabSz="914400" rtl="1" eaLnBrk="1" fontAlgn="auto" latinLnBrk="0" hangingPunct="1">
              <a:lnSpc>
                <a:spcPct val="200000"/>
              </a:lnSpc>
              <a:spcBef>
                <a:spcPts val="0"/>
              </a:spcBef>
              <a:spcAft>
                <a:spcPts val="0"/>
              </a:spcAft>
              <a:buClrTx/>
              <a:buSzTx/>
              <a:buFontTx/>
              <a:buNone/>
              <a:tabLst/>
              <a:defRPr/>
            </a:pPr>
            <a:r>
              <a:rPr lang="ar-EG" sz="2400" dirty="0">
                <a:solidFill>
                  <a:prstClr val="black"/>
                </a:solidFill>
                <a:latin typeface="Alexandria regular" pitchFamily="2" charset="-78"/>
                <a:cs typeface="Times New Roman" panose="02020603050405020304" pitchFamily="18" charset="0"/>
              </a:rPr>
              <a:t>في المحاضرة السابقة تم مناقشة عدد من الموضوعات واقع التكنولوجيا المالية ، التقنية المالية في الدول العربية ، علاقة التقنية المالية بالشمول المالي في الدول العربية.</a:t>
            </a:r>
          </a:p>
          <a:p>
            <a:pPr marL="0" marR="0" lvl="0" indent="0" algn="just" defTabSz="914400" rtl="1" eaLnBrk="1" fontAlgn="auto" latinLnBrk="0" hangingPunct="1">
              <a:lnSpc>
                <a:spcPct val="200000"/>
              </a:lnSpc>
              <a:spcBef>
                <a:spcPts val="0"/>
              </a:spcBef>
              <a:spcAft>
                <a:spcPts val="0"/>
              </a:spcAft>
              <a:buClrTx/>
              <a:buSzTx/>
              <a:buFontTx/>
              <a:buNone/>
              <a:tabLst/>
              <a:defRPr/>
            </a:pPr>
            <a:endParaRPr lang="ar-AE" sz="2400" dirty="0">
              <a:solidFill>
                <a:prstClr val="black"/>
              </a:solidFill>
              <a:latin typeface="Alexandria regular" pitchFamily="2" charset="-78"/>
              <a:cs typeface="Times New Roman" panose="02020603050405020304" pitchFamily="18" charset="0"/>
            </a:endParaRPr>
          </a:p>
        </p:txBody>
      </p:sp>
      <p:pic>
        <p:nvPicPr>
          <p:cNvPr id="6" name="Graphic 21">
            <a:extLst>
              <a:ext uri="{FF2B5EF4-FFF2-40B4-BE49-F238E27FC236}">
                <a16:creationId xmlns:a16="http://schemas.microsoft.com/office/drawing/2014/main" id="{47CC2601-EBD5-35D1-7BED-13A5E78030C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499378404"/>
      </p:ext>
    </p:extLst>
  </p:cSld>
  <p:clrMapOvr>
    <a:masterClrMapping/>
  </p:clrMapOvr>
  <mc:AlternateContent xmlns:mc="http://schemas.openxmlformats.org/markup-compatibility/2006" xmlns:p14="http://schemas.microsoft.com/office/powerpoint/2010/main">
    <mc:Choice Requires="p14">
      <p:transition spd="slow" p14:dur="2000" advTm="38043"/>
    </mc:Choice>
    <mc:Fallback xmlns="">
      <p:transition spd="slow" advTm="38043"/>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D1CF47A-D511-1C25-0E7A-AD7DFBDFA0BC}"/>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F6FE316F-7584-D9A2-0DF1-B324BDE94D2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089E9774-5275-9856-383F-B01D956DF35A}"/>
              </a:ext>
            </a:extLst>
          </p:cNvPr>
          <p:cNvSpPr txBox="1"/>
          <p:nvPr/>
        </p:nvSpPr>
        <p:spPr>
          <a:xfrm>
            <a:off x="2988298" y="820132"/>
            <a:ext cx="6353666"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الموضوعات </a:t>
            </a:r>
          </a:p>
        </p:txBody>
      </p:sp>
      <p:sp>
        <p:nvSpPr>
          <p:cNvPr id="28" name="Rectangle 27">
            <a:extLst>
              <a:ext uri="{FF2B5EF4-FFF2-40B4-BE49-F238E27FC236}">
                <a16:creationId xmlns:a16="http://schemas.microsoft.com/office/drawing/2014/main" id="{802B0B8F-9705-CAD2-FDDF-CB0F47F9E9DF}"/>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22C2C637-04CB-DDCA-3BB8-7BE152A760D4}"/>
              </a:ext>
            </a:extLst>
          </p:cNvPr>
          <p:cNvSpPr txBox="1"/>
          <p:nvPr/>
        </p:nvSpPr>
        <p:spPr>
          <a:xfrm>
            <a:off x="2281287" y="1810877"/>
            <a:ext cx="9228841" cy="2795958"/>
          </a:xfrm>
          <a:prstGeom prst="rect">
            <a:avLst/>
          </a:prstGeom>
          <a:noFill/>
        </p:spPr>
        <p:txBody>
          <a:bodyPr wrap="square" rtlCol="0">
            <a:spAutoFit/>
          </a:bodyPr>
          <a:lstStyle/>
          <a:p>
            <a:pPr marL="285750" marR="0" lvl="0" indent="-285750" algn="r" defTabSz="914400" rtl="1" eaLnBrk="1" fontAlgn="auto" latinLnBrk="0" hangingPunct="1">
              <a:lnSpc>
                <a:spcPct val="150000"/>
              </a:lnSpc>
              <a:spcBef>
                <a:spcPts val="0"/>
              </a:spcBef>
              <a:spcAft>
                <a:spcPts val="0"/>
              </a:spcAft>
              <a:buClrTx/>
              <a:buSzTx/>
              <a:buFont typeface="Wingdings" panose="05000000000000000000" pitchFamily="2" charset="2"/>
              <a:buChar char="§"/>
              <a:tabLst/>
              <a:defRPr/>
            </a:pPr>
            <a:r>
              <a:rPr lang="ar-EG" sz="2400" dirty="0">
                <a:solidFill>
                  <a:prstClr val="black"/>
                </a:solidFill>
                <a:latin typeface="Alexandria regular" pitchFamily="2" charset="-78"/>
                <a:cs typeface="Times New Roman" panose="02020603050405020304" pitchFamily="18" charset="0"/>
              </a:rPr>
              <a:t>التكنولوجيا المالية (التقنية المالية) في الشرق الاوسط</a:t>
            </a:r>
          </a:p>
          <a:p>
            <a:pPr marL="285750" marR="0" lvl="0" indent="-285750" algn="r" defTabSz="914400" rtl="1" eaLnBrk="1" fontAlgn="auto" latinLnBrk="0" hangingPunct="1">
              <a:lnSpc>
                <a:spcPct val="150000"/>
              </a:lnSpc>
              <a:spcBef>
                <a:spcPts val="0"/>
              </a:spcBef>
              <a:spcAft>
                <a:spcPts val="0"/>
              </a:spcAft>
              <a:buClrTx/>
              <a:buSzTx/>
              <a:buFont typeface="Wingdings" panose="05000000000000000000" pitchFamily="2" charset="2"/>
              <a:buChar char="§"/>
              <a:tabLst/>
              <a:defRPr/>
            </a:pPr>
            <a:r>
              <a:rPr lang="ar-EG" sz="2400" dirty="0">
                <a:solidFill>
                  <a:prstClr val="black"/>
                </a:solidFill>
                <a:latin typeface="Alexandria regular" pitchFamily="2" charset="-78"/>
                <a:cs typeface="Times New Roman" panose="02020603050405020304" pitchFamily="18" charset="0"/>
              </a:rPr>
              <a:t>الاسواق ، الحوافز لاستخدام التكنولوجيا المالية </a:t>
            </a:r>
          </a:p>
          <a:p>
            <a:pPr marL="285750" marR="0" lvl="0" indent="-285750" algn="r" defTabSz="914400" rtl="1" eaLnBrk="1" fontAlgn="auto" latinLnBrk="0" hangingPunct="1">
              <a:lnSpc>
                <a:spcPct val="150000"/>
              </a:lnSpc>
              <a:spcBef>
                <a:spcPts val="0"/>
              </a:spcBef>
              <a:spcAft>
                <a:spcPts val="0"/>
              </a:spcAft>
              <a:buClrTx/>
              <a:buSzTx/>
              <a:buFont typeface="Wingdings" panose="05000000000000000000" pitchFamily="2" charset="2"/>
              <a:buChar char="§"/>
              <a:tabLst/>
              <a:defRPr/>
            </a:pPr>
            <a:r>
              <a:rPr lang="ar-EG" sz="2400" dirty="0">
                <a:solidFill>
                  <a:prstClr val="black"/>
                </a:solidFill>
                <a:latin typeface="Alexandria regular" pitchFamily="2" charset="-78"/>
                <a:cs typeface="Times New Roman" panose="02020603050405020304" pitchFamily="18" charset="0"/>
              </a:rPr>
              <a:t> الشركات الناشئة ، البيئة الحاضنة</a:t>
            </a:r>
          </a:p>
          <a:p>
            <a:pPr marL="285750" marR="0" lvl="0" indent="-285750" algn="r" defTabSz="914400" rtl="1" eaLnBrk="1" fontAlgn="auto" latinLnBrk="0" hangingPunct="1">
              <a:lnSpc>
                <a:spcPct val="150000"/>
              </a:lnSpc>
              <a:spcBef>
                <a:spcPts val="0"/>
              </a:spcBef>
              <a:spcAft>
                <a:spcPts val="0"/>
              </a:spcAft>
              <a:buClrTx/>
              <a:buSzTx/>
              <a:buFont typeface="Wingdings" panose="05000000000000000000" pitchFamily="2" charset="2"/>
              <a:buChar char="§"/>
              <a:tabLst/>
              <a:defRPr/>
            </a:pPr>
            <a:r>
              <a:rPr lang="ar-EG" sz="2400" dirty="0">
                <a:solidFill>
                  <a:prstClr val="black"/>
                </a:solidFill>
                <a:latin typeface="Alexandria regular" pitchFamily="2" charset="-78"/>
                <a:cs typeface="Times New Roman" panose="02020603050405020304" pitchFamily="18" charset="0"/>
              </a:rPr>
              <a:t> التحديات</a:t>
            </a:r>
          </a:p>
          <a:p>
            <a:pPr marL="285750" marR="0" lvl="0" indent="-285750" algn="r" defTabSz="914400" rtl="1" eaLnBrk="1" fontAlgn="auto" latinLnBrk="0" hangingPunct="1">
              <a:lnSpc>
                <a:spcPct val="150000"/>
              </a:lnSpc>
              <a:spcBef>
                <a:spcPts val="0"/>
              </a:spcBef>
              <a:spcAft>
                <a:spcPts val="0"/>
              </a:spcAft>
              <a:buClrTx/>
              <a:buSzTx/>
              <a:buFont typeface="Wingdings" panose="05000000000000000000" pitchFamily="2" charset="2"/>
              <a:buChar char="§"/>
              <a:tabLst/>
              <a:defRPr/>
            </a:pPr>
            <a:r>
              <a:rPr lang="ar-EG" sz="2400" dirty="0">
                <a:solidFill>
                  <a:prstClr val="black"/>
                </a:solidFill>
                <a:latin typeface="Alexandria regular" pitchFamily="2" charset="-78"/>
                <a:cs typeface="Times New Roman" panose="02020603050405020304" pitchFamily="18" charset="0"/>
              </a:rPr>
              <a:t> نظرة للمستقبل</a:t>
            </a:r>
          </a:p>
        </p:txBody>
      </p:sp>
      <p:pic>
        <p:nvPicPr>
          <p:cNvPr id="6" name="Graphic 21">
            <a:extLst>
              <a:ext uri="{FF2B5EF4-FFF2-40B4-BE49-F238E27FC236}">
                <a16:creationId xmlns:a16="http://schemas.microsoft.com/office/drawing/2014/main" id="{676A9AE6-5B52-8AC1-5FD4-D341D60CB99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677375389"/>
      </p:ext>
    </p:extLst>
  </p:cSld>
  <p:clrMapOvr>
    <a:masterClrMapping/>
  </p:clrMapOvr>
  <mc:AlternateContent xmlns:mc="http://schemas.openxmlformats.org/markup-compatibility/2006" xmlns:p14="http://schemas.microsoft.com/office/powerpoint/2010/main">
    <mc:Choice Requires="p14">
      <p:transition spd="slow" p14:dur="2000" advTm="38043"/>
    </mc:Choice>
    <mc:Fallback xmlns="">
      <p:transition spd="slow" advTm="38043"/>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2775EDA-9753-18CE-FC40-F10ABFAC72AA}"/>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58596954-8F3D-8551-9555-BCAAC07B30D5}"/>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F86B5075-E4B7-C5B6-CF3A-08FEDE0DF379}"/>
              </a:ext>
            </a:extLst>
          </p:cNvPr>
          <p:cNvSpPr txBox="1"/>
          <p:nvPr/>
        </p:nvSpPr>
        <p:spPr>
          <a:xfrm>
            <a:off x="1417320" y="725864"/>
            <a:ext cx="8066046"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التكنولوجيا المالية(التقنية المالية) في الشرق الاوسط</a:t>
            </a:r>
          </a:p>
        </p:txBody>
      </p:sp>
      <p:sp>
        <p:nvSpPr>
          <p:cNvPr id="28" name="Rectangle 27">
            <a:extLst>
              <a:ext uri="{FF2B5EF4-FFF2-40B4-BE49-F238E27FC236}">
                <a16:creationId xmlns:a16="http://schemas.microsoft.com/office/drawing/2014/main" id="{933B2E6B-D714-658D-6ABF-33EB573E4A8A}"/>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F988EDD2-E8AE-E4D1-7AC4-8C21C81F3E4E}"/>
              </a:ext>
            </a:extLst>
          </p:cNvPr>
          <p:cNvSpPr txBox="1"/>
          <p:nvPr/>
        </p:nvSpPr>
        <p:spPr>
          <a:xfrm>
            <a:off x="628651" y="1703071"/>
            <a:ext cx="10881360" cy="3693319"/>
          </a:xfrm>
          <a:prstGeom prst="rect">
            <a:avLst/>
          </a:prstGeom>
          <a:noFill/>
        </p:spPr>
        <p:txBody>
          <a:bodyPr wrap="square" rtlCol="0">
            <a:spAutoFit/>
          </a:bodyPr>
          <a:lstStyle/>
          <a:p>
            <a:pPr algn="r" rtl="1">
              <a:lnSpc>
                <a:spcPct val="150000"/>
              </a:lnSpc>
              <a:buNone/>
            </a:pPr>
            <a:r>
              <a:rPr lang="ar-AE" sz="2400" b="1" dirty="0"/>
              <a:t>الدوافع </a:t>
            </a:r>
            <a:r>
              <a:rPr lang="ar-EG" sz="2400" b="1" dirty="0"/>
              <a:t>للاهتمام بالتكنولوجيا المالية </a:t>
            </a:r>
            <a:r>
              <a:rPr lang="en-US" sz="2400" b="1" dirty="0"/>
              <a:t> </a:t>
            </a:r>
            <a:r>
              <a:rPr lang="ar-AE" sz="2400" b="1" dirty="0"/>
              <a:t>في الشرق الأوسط</a:t>
            </a:r>
            <a:r>
              <a:rPr lang="ar-EG" sz="2400" b="1" dirty="0"/>
              <a:t> :</a:t>
            </a:r>
            <a:endParaRPr lang="ar-AE" sz="2400" b="1" dirty="0"/>
          </a:p>
          <a:p>
            <a:pPr marL="342900" indent="-342900" algn="r" rtl="1">
              <a:lnSpc>
                <a:spcPct val="150000"/>
              </a:lnSpc>
              <a:buFont typeface="Arial" panose="020B0604020202020204" pitchFamily="34" charset="0"/>
              <a:buChar char="•"/>
            </a:pPr>
            <a:r>
              <a:rPr lang="ar-AE" sz="2400" dirty="0"/>
              <a:t>نسبة الشباب المرتفعة في السكان.</a:t>
            </a:r>
          </a:p>
          <a:p>
            <a:pPr marL="342900" indent="-342900" algn="r" rtl="1">
              <a:lnSpc>
                <a:spcPct val="150000"/>
              </a:lnSpc>
              <a:buFont typeface="Arial" panose="020B0604020202020204" pitchFamily="34" charset="0"/>
              <a:buChar char="•"/>
            </a:pPr>
            <a:r>
              <a:rPr lang="ar-AE" sz="2400" dirty="0"/>
              <a:t>انتشار الهواتف الذكية.</a:t>
            </a:r>
          </a:p>
          <a:p>
            <a:pPr marL="342900" indent="-342900" algn="r" rtl="1">
              <a:lnSpc>
                <a:spcPct val="150000"/>
              </a:lnSpc>
              <a:buFont typeface="Arial" panose="020B0604020202020204" pitchFamily="34" charset="0"/>
              <a:buChar char="•"/>
            </a:pPr>
            <a:r>
              <a:rPr lang="ar-AE" sz="2400" dirty="0"/>
              <a:t>مبادرات الحكومات للتحول الرقمي.</a:t>
            </a:r>
            <a:r>
              <a:rPr lang="ar-EG" sz="2400" dirty="0"/>
              <a:t>(على سبيل المثال رؤية السعودية 2030، الإمارات 2031 الرقمية).</a:t>
            </a:r>
          </a:p>
          <a:p>
            <a:pPr marL="342900" indent="-342900" algn="r" rtl="1">
              <a:lnSpc>
                <a:spcPct val="150000"/>
              </a:lnSpc>
              <a:buFont typeface="Arial" panose="020B0604020202020204" pitchFamily="34" charset="0"/>
              <a:buChar char="•"/>
            </a:pPr>
            <a:r>
              <a:rPr lang="ar-AE" sz="2400" dirty="0"/>
              <a:t>فجوات في الخدمات المالية التقليدية.</a:t>
            </a:r>
          </a:p>
          <a:p>
            <a:pPr marL="342900" indent="-342900" algn="r" rtl="1">
              <a:lnSpc>
                <a:spcPct val="150000"/>
              </a:lnSpc>
              <a:buFont typeface="Arial" panose="020B0604020202020204" pitchFamily="34" charset="0"/>
              <a:buChar char="•"/>
            </a:pPr>
            <a:r>
              <a:rPr lang="ar-AE" sz="2400" dirty="0"/>
              <a:t>الحاجة لتوسيع الشمول المالي.</a:t>
            </a:r>
          </a:p>
          <a:p>
            <a:pPr marL="0" marR="0" lvl="0" indent="0" algn="r" defTabSz="914400" rtl="1" eaLnBrk="1" fontAlgn="auto" latinLnBrk="0" hangingPunct="1">
              <a:spcBef>
                <a:spcPts val="0"/>
              </a:spcBef>
              <a:spcAft>
                <a:spcPts val="0"/>
              </a:spcAft>
              <a:buClrTx/>
              <a:buSzTx/>
              <a:buFontTx/>
              <a:buNone/>
              <a:tabLst/>
              <a:defRPr/>
            </a:pPr>
            <a:endPar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p:txBody>
      </p:sp>
      <p:pic>
        <p:nvPicPr>
          <p:cNvPr id="6" name="Graphic 21">
            <a:extLst>
              <a:ext uri="{FF2B5EF4-FFF2-40B4-BE49-F238E27FC236}">
                <a16:creationId xmlns:a16="http://schemas.microsoft.com/office/drawing/2014/main" id="{EE9EB2A4-7267-9218-73FF-6CD0D36DAA70}"/>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459026343"/>
      </p:ext>
    </p:extLst>
  </p:cSld>
  <p:clrMapOvr>
    <a:masterClrMapping/>
  </p:clrMapOvr>
  <mc:AlternateContent xmlns:mc="http://schemas.openxmlformats.org/markup-compatibility/2006" xmlns:p14="http://schemas.microsoft.com/office/powerpoint/2010/main">
    <mc:Choice Requires="p14">
      <p:transition spd="slow" p14:dur="2000" advTm="38043"/>
    </mc:Choice>
    <mc:Fallback xmlns="">
      <p:transition spd="slow" advTm="38043"/>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E827EB5-F38A-3F05-F2AC-9C366CF7C7B8}"/>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F5EBF76E-E748-BB5C-464D-6F1925D113D4}"/>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FF135E49-D140-49D0-C018-4244B527C89B}"/>
              </a:ext>
            </a:extLst>
          </p:cNvPr>
          <p:cNvSpPr txBox="1"/>
          <p:nvPr/>
        </p:nvSpPr>
        <p:spPr>
          <a:xfrm>
            <a:off x="308610" y="725864"/>
            <a:ext cx="9174756" cy="523220"/>
          </a:xfrm>
          <a:prstGeom prst="rect">
            <a:avLst/>
          </a:prstGeom>
          <a:noFill/>
        </p:spPr>
        <p:txBody>
          <a:bodyPr wrap="square" rtlCol="0">
            <a:spAutoFit/>
          </a:bodyP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الأطر القانونية والتنظيمية لقطاع (التقنية المالية) في الشرق الاوسط</a:t>
            </a:r>
          </a:p>
        </p:txBody>
      </p:sp>
      <p:sp>
        <p:nvSpPr>
          <p:cNvPr id="28" name="Rectangle 27">
            <a:extLst>
              <a:ext uri="{FF2B5EF4-FFF2-40B4-BE49-F238E27FC236}">
                <a16:creationId xmlns:a16="http://schemas.microsoft.com/office/drawing/2014/main" id="{541519EB-8B7E-A445-CA82-E5E6C745BE30}"/>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95F7AFAA-34BF-F796-2744-175FEE2EAFA9}"/>
              </a:ext>
            </a:extLst>
          </p:cNvPr>
          <p:cNvSpPr txBox="1"/>
          <p:nvPr/>
        </p:nvSpPr>
        <p:spPr>
          <a:xfrm>
            <a:off x="1272619" y="1799303"/>
            <a:ext cx="9492791" cy="4334520"/>
          </a:xfrm>
          <a:prstGeom prst="rect">
            <a:avLst/>
          </a:prstGeom>
          <a:noFill/>
        </p:spPr>
        <p:txBody>
          <a:bodyPr wrap="square" rtlCol="0">
            <a:spAutoFit/>
          </a:bodyPr>
          <a:lstStyle/>
          <a:p>
            <a:pPr algn="r" rtl="1">
              <a:lnSpc>
                <a:spcPct val="150000"/>
              </a:lnSpc>
              <a:buFont typeface="+mj-lt"/>
              <a:buAutoNum type="arabicPeriod"/>
            </a:pPr>
            <a:r>
              <a:rPr lang="ar-AE" sz="2400" dirty="0"/>
              <a:t>متطلبات الترخيص والحوكمة.</a:t>
            </a:r>
          </a:p>
          <a:p>
            <a:pPr algn="r" rtl="1">
              <a:lnSpc>
                <a:spcPct val="150000"/>
              </a:lnSpc>
              <a:buFont typeface="+mj-lt"/>
              <a:buAutoNum type="arabicPeriod"/>
            </a:pPr>
            <a:r>
              <a:rPr lang="ar-AE" sz="2400" dirty="0"/>
              <a:t>مكافحة غسل الأموال وتمويل الإرهاب</a:t>
            </a:r>
            <a:r>
              <a:rPr lang="ar-EG" sz="2400" dirty="0"/>
              <a:t> (</a:t>
            </a:r>
            <a:r>
              <a:rPr lang="en-US" sz="2400" dirty="0"/>
              <a:t>(AML/CFT</a:t>
            </a:r>
          </a:p>
          <a:p>
            <a:pPr algn="r" rtl="1">
              <a:lnSpc>
                <a:spcPct val="150000"/>
              </a:lnSpc>
              <a:buFont typeface="+mj-lt"/>
              <a:buAutoNum type="arabicPeriod"/>
            </a:pPr>
            <a:r>
              <a:rPr lang="ar-AE" sz="2400" dirty="0"/>
              <a:t>حماية المستهلك والبيانات الشخصية.</a:t>
            </a:r>
          </a:p>
          <a:p>
            <a:pPr algn="r" rtl="1">
              <a:lnSpc>
                <a:spcPct val="150000"/>
              </a:lnSpc>
              <a:buFont typeface="+mj-lt"/>
              <a:buAutoNum type="arabicPeriod"/>
            </a:pPr>
            <a:r>
              <a:rPr lang="ar-AE" sz="2400" dirty="0"/>
              <a:t>البيئة التجريبية </a:t>
            </a:r>
            <a:r>
              <a:rPr lang="en-US" sz="2400" dirty="0"/>
              <a:t>(Regulatory Sandbox)</a:t>
            </a:r>
            <a:r>
              <a:rPr lang="ar-EG" sz="2400" dirty="0"/>
              <a:t> .</a:t>
            </a:r>
            <a:endParaRPr lang="en-US" sz="2400" dirty="0"/>
          </a:p>
          <a:p>
            <a:pPr algn="r" rtl="1">
              <a:lnSpc>
                <a:spcPct val="150000"/>
              </a:lnSpc>
              <a:buNone/>
            </a:pPr>
            <a:r>
              <a:rPr lang="ar-EG" sz="2400" b="1" dirty="0"/>
              <a:t>مع ملاحظة الاعتبارات التالية :</a:t>
            </a:r>
            <a:endParaRPr lang="ar-AE" sz="2400" dirty="0"/>
          </a:p>
          <a:p>
            <a:pPr algn="r" rtl="1">
              <a:lnSpc>
                <a:spcPct val="150000"/>
              </a:lnSpc>
              <a:buFont typeface="Arial" panose="020B0604020202020204" pitchFamily="34" charset="0"/>
              <a:buChar char="•"/>
            </a:pPr>
            <a:r>
              <a:rPr lang="ar-EG" sz="2400" dirty="0"/>
              <a:t> </a:t>
            </a:r>
            <a:r>
              <a:rPr lang="ar-AE" sz="2400" dirty="0"/>
              <a:t>اختلاف في مستوى النضج التنظيمي بين الدول.</a:t>
            </a:r>
          </a:p>
          <a:p>
            <a:pPr algn="r" rtl="1">
              <a:lnSpc>
                <a:spcPct val="150000"/>
              </a:lnSpc>
              <a:buFont typeface="Arial" panose="020B0604020202020204" pitchFamily="34" charset="0"/>
              <a:buChar char="•"/>
            </a:pPr>
            <a:r>
              <a:rPr lang="ar-EG" sz="2400" dirty="0"/>
              <a:t> </a:t>
            </a:r>
            <a:r>
              <a:rPr lang="ar-AE" sz="2400" dirty="0"/>
              <a:t>دور المصارف المركزية وهيئات الرقابة المالية.</a:t>
            </a:r>
            <a:endParaRPr kumimoji="0" lang="ar-EG" sz="2400" b="0" i="0" u="none" strike="noStrike" kern="1200" cap="none" spc="0" normalizeH="0" baseline="0" noProof="0" dirty="0">
              <a:ln>
                <a:noFill/>
              </a:ln>
              <a:solidFill>
                <a:prstClr val="black"/>
              </a:solidFill>
              <a:effectLst/>
              <a:uLnTx/>
              <a:uFillTx/>
              <a:latin typeface="Alexandria regular" pitchFamily="2" charset="-78"/>
              <a:ea typeface="+mn-ea"/>
            </a:endParaRPr>
          </a:p>
          <a:p>
            <a:pPr marL="0" marR="0" lvl="0" indent="0" algn="r" defTabSz="914400" rtl="1" eaLnBrk="1" fontAlgn="auto" latinLnBrk="0" hangingPunct="1">
              <a:lnSpc>
                <a:spcPct val="150000"/>
              </a:lnSpc>
              <a:spcBef>
                <a:spcPts val="0"/>
              </a:spcBef>
              <a:spcAft>
                <a:spcPts val="0"/>
              </a:spcAft>
              <a:buClrTx/>
              <a:buSzTx/>
              <a:buFontTx/>
              <a:buNone/>
              <a:tabLst/>
              <a:defRPr/>
            </a:pPr>
            <a:endParaRPr kumimoji="0" lang="ar-EG" sz="1800" b="0" i="0" u="none" strike="noStrike" kern="1200" cap="none" spc="0" normalizeH="0" baseline="0" noProof="0" dirty="0">
              <a:ln>
                <a:noFill/>
              </a:ln>
              <a:solidFill>
                <a:prstClr val="black"/>
              </a:solidFill>
              <a:effectLst/>
              <a:uLnTx/>
              <a:uFillTx/>
              <a:latin typeface="Alexandria regular" pitchFamily="2" charset="-78"/>
              <a:ea typeface="+mn-ea"/>
            </a:endParaRPr>
          </a:p>
        </p:txBody>
      </p:sp>
      <p:pic>
        <p:nvPicPr>
          <p:cNvPr id="6" name="Graphic 21">
            <a:extLst>
              <a:ext uri="{FF2B5EF4-FFF2-40B4-BE49-F238E27FC236}">
                <a16:creationId xmlns:a16="http://schemas.microsoft.com/office/drawing/2014/main" id="{B7B7BD85-7072-8721-CD86-B9CA955E4F9A}"/>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15121644"/>
      </p:ext>
    </p:extLst>
  </p:cSld>
  <p:clrMapOvr>
    <a:masterClrMapping/>
  </p:clrMapOvr>
  <mc:AlternateContent xmlns:mc="http://schemas.openxmlformats.org/markup-compatibility/2006" xmlns:p14="http://schemas.microsoft.com/office/powerpoint/2010/main">
    <mc:Choice Requires="p14">
      <p:transition spd="slow" p14:dur="2000" advTm="38043"/>
    </mc:Choice>
    <mc:Fallback xmlns="">
      <p:transition spd="slow" advTm="38043"/>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ABE77EF-7841-98FB-D3B7-5B9D29D42E99}"/>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9492D240-32FE-5140-1FF8-98B41FA4C533}"/>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0E706541-DC11-6ABA-0B7D-10633A5C1A58}"/>
              </a:ext>
            </a:extLst>
          </p:cNvPr>
          <p:cNvSpPr txBox="1"/>
          <p:nvPr/>
        </p:nvSpPr>
        <p:spPr>
          <a:xfrm>
            <a:off x="308610" y="725864"/>
            <a:ext cx="9174756" cy="523220"/>
          </a:xfrm>
          <a:prstGeom prst="rect">
            <a:avLst/>
          </a:prstGeom>
          <a:noFill/>
        </p:spPr>
        <p:txBody>
          <a:bodyPr wrap="square" rtlCol="0">
            <a:spAutoFit/>
          </a:bodyP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التحديات القانونية في التكنولوجيا المالية </a:t>
            </a:r>
            <a:r>
              <a:rPr kumimoji="0" lang="ar-EG" sz="20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a:t>
            </a:r>
            <a:r>
              <a:rPr kumimoji="0" lang="en-US" sz="20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FinTech </a:t>
            </a:r>
            <a:r>
              <a:rPr kumimoji="0" lang="ar-EG" sz="20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 ) </a:t>
            </a:r>
            <a:r>
              <a:rPr kumimoji="0" lang="ar-EG"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بالشرق الأوسط</a:t>
            </a:r>
          </a:p>
        </p:txBody>
      </p:sp>
      <p:sp>
        <p:nvSpPr>
          <p:cNvPr id="28" name="Rectangle 27">
            <a:extLst>
              <a:ext uri="{FF2B5EF4-FFF2-40B4-BE49-F238E27FC236}">
                <a16:creationId xmlns:a16="http://schemas.microsoft.com/office/drawing/2014/main" id="{62695CFC-4C67-B147-0AED-61CF76D3362A}"/>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E3803742-7624-1083-9CD4-5254072FCDB9}"/>
              </a:ext>
            </a:extLst>
          </p:cNvPr>
          <p:cNvSpPr txBox="1"/>
          <p:nvPr/>
        </p:nvSpPr>
        <p:spPr>
          <a:xfrm>
            <a:off x="1272619" y="1799303"/>
            <a:ext cx="9492791" cy="4062651"/>
          </a:xfrm>
          <a:prstGeom prst="rect">
            <a:avLst/>
          </a:prstGeom>
          <a:noFill/>
        </p:spPr>
        <p:txBody>
          <a:bodyPr wrap="square" rtlCol="0">
            <a:spAutoFit/>
          </a:bodyPr>
          <a:lstStyle/>
          <a:p>
            <a:pPr marR="0" lvl="0" algn="just" defTabSz="914400" rtl="1" eaLnBrk="1" fontAlgn="auto" latinLnBrk="0" hangingPunct="1">
              <a:lnSpc>
                <a:spcPct val="150000"/>
              </a:lnSpc>
              <a:spcBef>
                <a:spcPts val="0"/>
              </a:spcBef>
              <a:spcAft>
                <a:spcPts val="0"/>
              </a:spcAft>
              <a:buClrTx/>
              <a:buSzTx/>
              <a:tabLst/>
              <a:defRPr/>
            </a:pP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أهم التحديات القانونية :-</a:t>
            </a:r>
          </a:p>
          <a:p>
            <a:pPr marL="342900" marR="0" lvl="0" indent="-34290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غياب معايير موحدة بين الدول.</a:t>
            </a:r>
          </a:p>
          <a:p>
            <a:pPr marL="342900" marR="0" lvl="0" indent="-34290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غموض تنظيم العملات الرقمية.</a:t>
            </a:r>
          </a:p>
          <a:p>
            <a:pPr marL="342900" marR="0" lvl="0" indent="-34290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صعوبة التوفيق بين الابتكار ومتطلبات الحماية القانونية.</a:t>
            </a:r>
          </a:p>
          <a:p>
            <a:pPr marL="342900" marR="0" lvl="0" indent="-34290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ضعف البنية التحتية القانونية للبيانات والأمن السيبراني.</a:t>
            </a:r>
          </a:p>
          <a:p>
            <a:pPr marL="342900" marR="0" lvl="0" indent="-34290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صعوبة مواكبة التشريعات لتطور التقنيات الحديثة.</a:t>
            </a:r>
          </a:p>
          <a:p>
            <a:pPr marL="0" marR="0" lvl="0" indent="0" algn="r"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a:p>
            <a:pPr marL="0" marR="0" lvl="0" indent="0" algn="r" defTabSz="914400" rtl="1" eaLnBrk="1" fontAlgn="auto" latinLnBrk="0" hangingPunct="1">
              <a:lnSpc>
                <a:spcPct val="100000"/>
              </a:lnSpc>
              <a:spcBef>
                <a:spcPts val="0"/>
              </a:spcBef>
              <a:spcAft>
                <a:spcPts val="0"/>
              </a:spcAft>
              <a:buClrTx/>
              <a:buSzTx/>
              <a:buFontTx/>
              <a:buNone/>
              <a:tabLst/>
              <a:defRPr/>
            </a:pPr>
            <a:endPar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p:txBody>
      </p:sp>
      <p:pic>
        <p:nvPicPr>
          <p:cNvPr id="6" name="Graphic 21">
            <a:extLst>
              <a:ext uri="{FF2B5EF4-FFF2-40B4-BE49-F238E27FC236}">
                <a16:creationId xmlns:a16="http://schemas.microsoft.com/office/drawing/2014/main" id="{D9265B00-1447-AEE2-32BE-E852B76683C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516829483"/>
      </p:ext>
    </p:extLst>
  </p:cSld>
  <p:clrMapOvr>
    <a:masterClrMapping/>
  </p:clrMapOvr>
  <mc:AlternateContent xmlns:mc="http://schemas.openxmlformats.org/markup-compatibility/2006" xmlns:p14="http://schemas.microsoft.com/office/powerpoint/2010/main">
    <mc:Choice Requires="p14">
      <p:transition spd="slow" p14:dur="2000" advTm="38043"/>
    </mc:Choice>
    <mc:Fallback xmlns="">
      <p:transition spd="slow" advTm="38043"/>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038FDB8-1D7C-7E69-0146-29B6A7DB2047}"/>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1AD67AFC-3FDA-0BEC-8669-B72E784D1D4F}"/>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71482FE2-5ED8-25B8-3A35-0EF790DFAA6F}"/>
              </a:ext>
            </a:extLst>
          </p:cNvPr>
          <p:cNvSpPr txBox="1"/>
          <p:nvPr/>
        </p:nvSpPr>
        <p:spPr>
          <a:xfrm>
            <a:off x="308610" y="725864"/>
            <a:ext cx="9174756" cy="523220"/>
          </a:xfrm>
          <a:prstGeom prst="rect">
            <a:avLst/>
          </a:prstGeom>
          <a:noFill/>
        </p:spPr>
        <p:txBody>
          <a:bodyPr wrap="square" rtlCol="0">
            <a:spAutoFit/>
          </a:bodyP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الفرص المستقبلية لقطاع </a:t>
            </a:r>
            <a:r>
              <a:rPr kumimoji="0" lang="en-US"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FinTech </a:t>
            </a:r>
            <a:r>
              <a:rPr kumimoji="0" lang="ar-EG"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 في منطقة الشرق الأوسط</a:t>
            </a:r>
          </a:p>
        </p:txBody>
      </p:sp>
      <p:sp>
        <p:nvSpPr>
          <p:cNvPr id="28" name="Rectangle 27">
            <a:extLst>
              <a:ext uri="{FF2B5EF4-FFF2-40B4-BE49-F238E27FC236}">
                <a16:creationId xmlns:a16="http://schemas.microsoft.com/office/drawing/2014/main" id="{DF12641D-2ED6-83EB-6F26-3AD819D9A911}"/>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64DCFC60-45CF-31D6-3AA5-E0A1EFC14BD2}"/>
              </a:ext>
            </a:extLst>
          </p:cNvPr>
          <p:cNvSpPr txBox="1"/>
          <p:nvPr/>
        </p:nvSpPr>
        <p:spPr>
          <a:xfrm>
            <a:off x="1272619" y="1799303"/>
            <a:ext cx="9492791" cy="3508653"/>
          </a:xfrm>
          <a:prstGeom prst="rect">
            <a:avLst/>
          </a:prstGeom>
          <a:noFill/>
        </p:spPr>
        <p:txBody>
          <a:bodyPr wrap="square" rtlCol="0">
            <a:spAutoFit/>
          </a:bodyPr>
          <a:lstStyle/>
          <a:p>
            <a:pPr marL="342900" marR="0" lvl="0" indent="-34290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تعزيز الشمول المالي.</a:t>
            </a:r>
          </a:p>
          <a:p>
            <a:pPr marL="342900" marR="0" lvl="0" indent="-34290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فرص للشراكات بين </a:t>
            </a:r>
            <a:r>
              <a:rPr kumimoji="0" lang="en-US"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FinTech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والبنوك التقليدية.</a:t>
            </a:r>
          </a:p>
          <a:p>
            <a:pPr marL="342900" marR="0" lvl="0" indent="-34290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تحول الدول لمراكز إقليمية للتكنولوجيا المالية.</a:t>
            </a:r>
          </a:p>
          <a:p>
            <a:pPr marL="342900" marR="0" lvl="0" indent="-34290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إمكانية جذب الاستثمارات الأجنبية المباشرة.</a:t>
            </a:r>
          </a:p>
          <a:p>
            <a:pPr marL="342900" marR="0" lvl="0" indent="-34290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دعم المشاريع الناشئة </a:t>
            </a:r>
            <a:r>
              <a:rPr kumimoji="0" lang="en-US"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Startups)</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a:t>
            </a:r>
          </a:p>
          <a:p>
            <a:pPr marL="0" marR="0" lvl="0" indent="0" algn="r"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a:p>
            <a:pPr marL="0" marR="0" lvl="0" indent="0" algn="r" defTabSz="914400" rtl="1" eaLnBrk="1" fontAlgn="auto" latinLnBrk="0" hangingPunct="1">
              <a:lnSpc>
                <a:spcPct val="100000"/>
              </a:lnSpc>
              <a:spcBef>
                <a:spcPts val="0"/>
              </a:spcBef>
              <a:spcAft>
                <a:spcPts val="0"/>
              </a:spcAft>
              <a:buClrTx/>
              <a:buSzTx/>
              <a:buFontTx/>
              <a:buNone/>
              <a:tabLst/>
              <a:defRPr/>
            </a:pPr>
            <a:endPar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p:txBody>
      </p:sp>
      <p:pic>
        <p:nvPicPr>
          <p:cNvPr id="6" name="Graphic 21">
            <a:extLst>
              <a:ext uri="{FF2B5EF4-FFF2-40B4-BE49-F238E27FC236}">
                <a16:creationId xmlns:a16="http://schemas.microsoft.com/office/drawing/2014/main" id="{C75688E3-7EB6-7B54-687D-E30577594CBA}"/>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4060506267"/>
      </p:ext>
    </p:extLst>
  </p:cSld>
  <p:clrMapOvr>
    <a:masterClrMapping/>
  </p:clrMapOvr>
  <mc:AlternateContent xmlns:mc="http://schemas.openxmlformats.org/markup-compatibility/2006" xmlns:p14="http://schemas.microsoft.com/office/powerpoint/2010/main">
    <mc:Choice Requires="p14">
      <p:transition spd="slow" p14:dur="2000" advTm="38043"/>
    </mc:Choice>
    <mc:Fallback xmlns="">
      <p:transition spd="slow" advTm="38043"/>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6EF4F22-30E5-5D47-2685-2123F0C62613}"/>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EE6A6C17-1D02-F356-F91C-8C843CB6BFFD}"/>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987359C6-1CE0-6B8F-01F3-CE4484DCFF56}"/>
              </a:ext>
            </a:extLst>
          </p:cNvPr>
          <p:cNvSpPr txBox="1"/>
          <p:nvPr/>
        </p:nvSpPr>
        <p:spPr>
          <a:xfrm>
            <a:off x="308609" y="725864"/>
            <a:ext cx="9359127" cy="523220"/>
          </a:xfrm>
          <a:prstGeom prst="rect">
            <a:avLst/>
          </a:prstGeom>
          <a:noFill/>
        </p:spPr>
        <p:txBody>
          <a:bodyPr wrap="square" rtlCol="0">
            <a:spAutoFit/>
          </a:bodyP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دور الهيئات التشريعية والقضائية في قطاع (التقنية المالية) في الشرق الاوسط</a:t>
            </a:r>
          </a:p>
        </p:txBody>
      </p:sp>
      <p:sp>
        <p:nvSpPr>
          <p:cNvPr id="28" name="Rectangle 27">
            <a:extLst>
              <a:ext uri="{FF2B5EF4-FFF2-40B4-BE49-F238E27FC236}">
                <a16:creationId xmlns:a16="http://schemas.microsoft.com/office/drawing/2014/main" id="{D362E5DD-0DDC-AD52-2B66-232F7225F257}"/>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7611B071-B783-B685-15E4-611F05F5398A}"/>
              </a:ext>
            </a:extLst>
          </p:cNvPr>
          <p:cNvSpPr txBox="1"/>
          <p:nvPr/>
        </p:nvSpPr>
        <p:spPr>
          <a:xfrm>
            <a:off x="1272619" y="1799303"/>
            <a:ext cx="9492791" cy="2954655"/>
          </a:xfrm>
          <a:prstGeom prst="rect">
            <a:avLst/>
          </a:prstGeom>
          <a:noFill/>
        </p:spPr>
        <p:txBody>
          <a:bodyPr wrap="square" rtlCol="0">
            <a:spAutoFit/>
          </a:bodyPr>
          <a:lstStyle/>
          <a:p>
            <a:pPr marL="342900" marR="0" lvl="0" indent="-34290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تطوير قوانين جديدة متوافقة مع الابتكار المالي.</a:t>
            </a:r>
          </a:p>
          <a:p>
            <a:pPr marL="342900" marR="0" lvl="0" indent="-34290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إنشاء محاكم أو لجان متخصصة في منازعات التكنولوجيا المالية </a:t>
            </a:r>
            <a:r>
              <a:rPr kumimoji="0" lang="ar-EG" sz="20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a:t>
            </a:r>
            <a:r>
              <a:rPr kumimoji="0" lang="en-US" sz="20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FinTech</a:t>
            </a:r>
            <a:r>
              <a:rPr kumimoji="0" lang="ar-EG" sz="20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a:t>
            </a:r>
          </a:p>
          <a:p>
            <a:pPr marL="342900" marR="0" lvl="0" indent="-34290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تحديث أنظمة حماية المستهلك والخصوصية الرقمية.</a:t>
            </a:r>
          </a:p>
          <a:p>
            <a:pPr marL="342900" marR="0" lvl="0" indent="-34290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أهمية التأهيل القضائي لمواكبة قضايا العملات الرقمية، العقود الذكية.</a:t>
            </a:r>
          </a:p>
          <a:p>
            <a:pPr marL="0" marR="0" lvl="0" indent="0" algn="r"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a:p>
            <a:pPr marL="0" marR="0" lvl="0" indent="0" algn="r" defTabSz="914400" rtl="1" eaLnBrk="1" fontAlgn="auto" latinLnBrk="0" hangingPunct="1">
              <a:lnSpc>
                <a:spcPct val="100000"/>
              </a:lnSpc>
              <a:spcBef>
                <a:spcPts val="0"/>
              </a:spcBef>
              <a:spcAft>
                <a:spcPts val="0"/>
              </a:spcAft>
              <a:buClrTx/>
              <a:buSzTx/>
              <a:buFontTx/>
              <a:buNone/>
              <a:tabLst/>
              <a:defRPr/>
            </a:pPr>
            <a:endPar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p:txBody>
      </p:sp>
      <p:pic>
        <p:nvPicPr>
          <p:cNvPr id="6" name="Graphic 21">
            <a:extLst>
              <a:ext uri="{FF2B5EF4-FFF2-40B4-BE49-F238E27FC236}">
                <a16:creationId xmlns:a16="http://schemas.microsoft.com/office/drawing/2014/main" id="{1D796F4A-1986-54BF-C764-D23813ADEE50}"/>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174175092"/>
      </p:ext>
    </p:extLst>
  </p:cSld>
  <p:clrMapOvr>
    <a:masterClrMapping/>
  </p:clrMapOvr>
  <mc:AlternateContent xmlns:mc="http://schemas.openxmlformats.org/markup-compatibility/2006" xmlns:p14="http://schemas.microsoft.com/office/powerpoint/2010/main">
    <mc:Choice Requires="p14">
      <p:transition spd="slow" p14:dur="2000" advTm="38043"/>
    </mc:Choice>
    <mc:Fallback xmlns="">
      <p:transition spd="slow" advTm="38043"/>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A27CA13-B986-1B04-170F-7281A8FDE5E0}"/>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E2867663-94E7-9921-4F44-5B6D74826F3D}"/>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60CC3AA3-29F7-7C67-89C0-2B18AFEE38F4}"/>
              </a:ext>
            </a:extLst>
          </p:cNvPr>
          <p:cNvSpPr txBox="1"/>
          <p:nvPr/>
        </p:nvSpPr>
        <p:spPr>
          <a:xfrm>
            <a:off x="308610" y="725864"/>
            <a:ext cx="9174756" cy="523220"/>
          </a:xfrm>
          <a:prstGeom prst="rect">
            <a:avLst/>
          </a:prstGeom>
          <a:noFill/>
        </p:spPr>
        <p:txBody>
          <a:bodyPr wrap="square" rtlCol="0">
            <a:spAutoFit/>
          </a:bodyP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الأطر القانونية والتنظيمية لقطاع (التقنية المالية) في الشرق الاوسط</a:t>
            </a:r>
          </a:p>
        </p:txBody>
      </p:sp>
      <p:sp>
        <p:nvSpPr>
          <p:cNvPr id="28" name="Rectangle 27">
            <a:extLst>
              <a:ext uri="{FF2B5EF4-FFF2-40B4-BE49-F238E27FC236}">
                <a16:creationId xmlns:a16="http://schemas.microsoft.com/office/drawing/2014/main" id="{60A97235-46B2-4FC3-DF6D-F87277A93E3A}"/>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24FF08CF-217C-136B-BD22-8357C13B2F13}"/>
              </a:ext>
            </a:extLst>
          </p:cNvPr>
          <p:cNvSpPr txBox="1"/>
          <p:nvPr/>
        </p:nvSpPr>
        <p:spPr>
          <a:xfrm>
            <a:off x="788671" y="1799303"/>
            <a:ext cx="10767060" cy="4616648"/>
          </a:xfrm>
          <a:prstGeom prst="rect">
            <a:avLst/>
          </a:prstGeom>
          <a:noFill/>
        </p:spPr>
        <p:txBody>
          <a:bodyPr wrap="square" rtlCol="0">
            <a:spAutoFit/>
          </a:bodyPr>
          <a:lstStyle/>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إصدار أو تعديل القوانين والأنظمة التقليدية (مثل قوانين البنوك، أسواق المال، حماية المستهلك، مكافحة غسل الأموال) لتتلاءم مع المنتجات والخدمات المالية الجديدة الناتجة عن التكنولوجيا المالية.</a:t>
            </a:r>
          </a:p>
          <a:p>
            <a:pPr marL="0" marR="0" lvl="0" indent="0" algn="just" defTabSz="914400" rtl="1" eaLnBrk="1" fontAlgn="auto" latinLnBrk="0" hangingPunct="1">
              <a:lnSpc>
                <a:spcPct val="150000"/>
              </a:lnSpc>
              <a:spcBef>
                <a:spcPts val="0"/>
              </a:spcBef>
              <a:spcAft>
                <a:spcPts val="0"/>
              </a:spcAft>
              <a:buClrTx/>
              <a:buSzTx/>
              <a:buFontTx/>
              <a:buNone/>
              <a:tabLst/>
              <a:defRPr/>
            </a:pPr>
            <a:r>
              <a:rPr lang="ar-EG" sz="2400" dirty="0">
                <a:solidFill>
                  <a:prstClr val="black"/>
                </a:solidFill>
                <a:latin typeface="Alexandria regular" pitchFamily="2" charset="-78"/>
                <a:cs typeface="Times New Roman" panose="02020603050405020304" pitchFamily="18" charset="0"/>
              </a:rPr>
              <a:t>يجب أن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يشمل التطوير القانوني أيضًا:-</a:t>
            </a:r>
          </a:p>
          <a:p>
            <a:pPr marL="342900" marR="0" lvl="0" indent="-34290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الاعتراف بالأصول الرقمية والعملات المشفرة.</a:t>
            </a:r>
          </a:p>
          <a:p>
            <a:pPr marL="342900" marR="0" lvl="0" indent="-34290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تنظيم منصات التمويل الجماعي والتمويل البديل.</a:t>
            </a:r>
          </a:p>
          <a:p>
            <a:pPr marL="342900" marR="0" lvl="0" indent="-34290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وضع أطر قانونية للعقود الذكية </a:t>
            </a:r>
            <a:r>
              <a:rPr kumimoji="0" lang="en-US" sz="20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Smart Contracts)</a:t>
            </a:r>
            <a:r>
              <a:rPr kumimoji="0" lang="ar-EG" sz="20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a:t>
            </a:r>
          </a:p>
          <a:p>
            <a:pPr marL="342900" marR="0" lvl="0" indent="-34290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ضمان حماية بيانات مستخدمي التطبيقات المالية.</a:t>
            </a:r>
          </a:p>
          <a:p>
            <a:pPr marL="0" marR="0" lvl="0" indent="0" algn="r"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a:p>
            <a:pPr marL="0" marR="0" lvl="0" indent="0" algn="r" defTabSz="914400" rtl="1" eaLnBrk="1" fontAlgn="auto" latinLnBrk="0" hangingPunct="1">
              <a:lnSpc>
                <a:spcPct val="100000"/>
              </a:lnSpc>
              <a:spcBef>
                <a:spcPts val="0"/>
              </a:spcBef>
              <a:spcAft>
                <a:spcPts val="0"/>
              </a:spcAft>
              <a:buClrTx/>
              <a:buSzTx/>
              <a:buFontTx/>
              <a:buNone/>
              <a:tabLst/>
              <a:defRPr/>
            </a:pPr>
            <a:endPar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p:txBody>
      </p:sp>
      <p:pic>
        <p:nvPicPr>
          <p:cNvPr id="6" name="Graphic 21">
            <a:extLst>
              <a:ext uri="{FF2B5EF4-FFF2-40B4-BE49-F238E27FC236}">
                <a16:creationId xmlns:a16="http://schemas.microsoft.com/office/drawing/2014/main" id="{09192BE9-E954-D5B3-7FDE-FFF54256DDE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32623623"/>
      </p:ext>
    </p:extLst>
  </p:cSld>
  <p:clrMapOvr>
    <a:masterClrMapping/>
  </p:clrMapOvr>
  <mc:AlternateContent xmlns:mc="http://schemas.openxmlformats.org/markup-compatibility/2006" xmlns:p14="http://schemas.microsoft.com/office/powerpoint/2010/main">
    <mc:Choice Requires="p14">
      <p:transition spd="slow" p14:dur="2000" advTm="38043"/>
    </mc:Choice>
    <mc:Fallback xmlns="">
      <p:transition spd="slow" advTm="38043"/>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CAEC2B6-F357-72DE-A11F-647167F50641}"/>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BA34D5D7-C173-8AA6-F6F7-651148D1D950}"/>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BE1D51CE-4F16-BF11-86CE-A872876CE74F}"/>
              </a:ext>
            </a:extLst>
          </p:cNvPr>
          <p:cNvSpPr txBox="1"/>
          <p:nvPr/>
        </p:nvSpPr>
        <p:spPr>
          <a:xfrm>
            <a:off x="194310" y="725864"/>
            <a:ext cx="9473427" cy="523220"/>
          </a:xfrm>
          <a:prstGeom prst="rect">
            <a:avLst/>
          </a:prstGeom>
          <a:noFill/>
        </p:spPr>
        <p:txBody>
          <a:bodyPr wrap="square" rtlCol="0">
            <a:spAutoFit/>
          </a:bodyP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أهمية تطوير القوانين وتأثيرها على  الابتكار المالي و (التقنية المالية)</a:t>
            </a:r>
          </a:p>
        </p:txBody>
      </p:sp>
      <p:sp>
        <p:nvSpPr>
          <p:cNvPr id="28" name="Rectangle 27">
            <a:extLst>
              <a:ext uri="{FF2B5EF4-FFF2-40B4-BE49-F238E27FC236}">
                <a16:creationId xmlns:a16="http://schemas.microsoft.com/office/drawing/2014/main" id="{E74EA14E-031C-4EC7-D401-2E7BF109977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04AA3411-7A50-3774-1D22-9BDB302AB070}"/>
              </a:ext>
            </a:extLst>
          </p:cNvPr>
          <p:cNvSpPr txBox="1"/>
          <p:nvPr/>
        </p:nvSpPr>
        <p:spPr>
          <a:xfrm>
            <a:off x="1272619" y="1799303"/>
            <a:ext cx="10077371" cy="4062651"/>
          </a:xfrm>
          <a:prstGeom prst="rect">
            <a:avLst/>
          </a:prstGeom>
          <a:noFill/>
        </p:spPr>
        <p:txBody>
          <a:bodyPr wrap="square" rtlCol="0">
            <a:spAutoFit/>
          </a:bodyPr>
          <a:lstStyle/>
          <a:p>
            <a:pPr marL="342900" indent="-342900" algn="r" rtl="1">
              <a:lnSpc>
                <a:spcPct val="150000"/>
              </a:lnSpc>
              <a:buFont typeface="Arial" panose="020B0604020202020204" pitchFamily="34" charset="0"/>
              <a:buChar char="•"/>
            </a:pPr>
            <a:r>
              <a:rPr lang="ar-AE" sz="2400" b="1" dirty="0"/>
              <a:t>سرعة تطور </a:t>
            </a:r>
            <a:r>
              <a:rPr lang="en-US" sz="2400" b="1" dirty="0"/>
              <a:t>FinTech </a:t>
            </a:r>
            <a:r>
              <a:rPr lang="ar-EG" sz="2400" b="1" dirty="0"/>
              <a:t> م</a:t>
            </a:r>
            <a:r>
              <a:rPr lang="ar-AE" sz="2400" b="1" dirty="0"/>
              <a:t>قابل بطء التشريع:</a:t>
            </a:r>
            <a:br>
              <a:rPr lang="ar-AE" sz="2400" dirty="0"/>
            </a:br>
            <a:r>
              <a:rPr lang="ar-AE" sz="2400" dirty="0"/>
              <a:t>التقنيات مثل الذكاء الاصطناعي والبلوكشين والرموز المشفرة تتطور أسرع من القوانين التقليدية.</a:t>
            </a:r>
          </a:p>
          <a:p>
            <a:pPr marL="342900" indent="-342900" algn="r" rtl="1">
              <a:lnSpc>
                <a:spcPct val="150000"/>
              </a:lnSpc>
              <a:buFont typeface="Arial" panose="020B0604020202020204" pitchFamily="34" charset="0"/>
              <a:buChar char="•"/>
            </a:pPr>
            <a:r>
              <a:rPr lang="ar-AE" sz="2400" b="1" dirty="0"/>
              <a:t>التقليل من المخاطر القانونية والتنظيمية:</a:t>
            </a:r>
            <a:br>
              <a:rPr lang="ar-AE" sz="2400" dirty="0"/>
            </a:br>
            <a:r>
              <a:rPr lang="ar-AE" sz="2400" dirty="0"/>
              <a:t>وجود فراغ تشريعي قد يؤدي للاحتيال، غسل الأموال، أو انتهاك خصوصية البيانات.</a:t>
            </a:r>
          </a:p>
          <a:p>
            <a:pPr marL="342900" indent="-342900" algn="r" rtl="1">
              <a:lnSpc>
                <a:spcPct val="150000"/>
              </a:lnSpc>
              <a:buFont typeface="Arial" panose="020B0604020202020204" pitchFamily="34" charset="0"/>
              <a:buChar char="•"/>
            </a:pPr>
            <a:r>
              <a:rPr lang="ar-AE" sz="2400" b="1" dirty="0"/>
              <a:t>تحقيق التوازن بين الابتكار والحماية:</a:t>
            </a:r>
            <a:br>
              <a:rPr lang="ar-AE" sz="2400" dirty="0"/>
            </a:br>
            <a:r>
              <a:rPr lang="ar-EG" sz="2400" dirty="0"/>
              <a:t>تحديث وتطوير القوانين </a:t>
            </a:r>
            <a:r>
              <a:rPr lang="ar-AE" sz="2400" dirty="0"/>
              <a:t>يضمن حماية المستهلك دون خنق الابتكار.</a:t>
            </a:r>
          </a:p>
          <a:p>
            <a:pPr marL="0" marR="0" lvl="0" indent="0" algn="r"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a:p>
            <a:pPr marL="0" marR="0" lvl="0" indent="0" algn="r" defTabSz="914400" rtl="1" eaLnBrk="1" fontAlgn="auto" latinLnBrk="0" hangingPunct="1">
              <a:lnSpc>
                <a:spcPct val="100000"/>
              </a:lnSpc>
              <a:spcBef>
                <a:spcPts val="0"/>
              </a:spcBef>
              <a:spcAft>
                <a:spcPts val="0"/>
              </a:spcAft>
              <a:buClrTx/>
              <a:buSzTx/>
              <a:buFontTx/>
              <a:buNone/>
              <a:tabLst/>
              <a:defRPr/>
            </a:pPr>
            <a:endPar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p:txBody>
      </p:sp>
      <p:pic>
        <p:nvPicPr>
          <p:cNvPr id="6" name="Graphic 21">
            <a:extLst>
              <a:ext uri="{FF2B5EF4-FFF2-40B4-BE49-F238E27FC236}">
                <a16:creationId xmlns:a16="http://schemas.microsoft.com/office/drawing/2014/main" id="{C2AA3CF2-FDDF-7E21-3263-2070C17B12FF}"/>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456873668"/>
      </p:ext>
    </p:extLst>
  </p:cSld>
  <p:clrMapOvr>
    <a:masterClrMapping/>
  </p:clrMapOvr>
  <mc:AlternateContent xmlns:mc="http://schemas.openxmlformats.org/markup-compatibility/2006" xmlns:p14="http://schemas.microsoft.com/office/powerpoint/2010/main">
    <mc:Choice Requires="p14">
      <p:transition spd="slow" p14:dur="2000" advTm="38043"/>
    </mc:Choice>
    <mc:Fallback xmlns="">
      <p:transition spd="slow" advTm="38043"/>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540ED39-A5CF-8A10-EC1E-6E4A97DCAA54}"/>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1497BF0F-EB94-8350-EDEC-C607E17C1B44}"/>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4F6EF2AF-D221-DD19-5877-EB4BF9910F18}"/>
              </a:ext>
            </a:extLst>
          </p:cNvPr>
          <p:cNvSpPr txBox="1"/>
          <p:nvPr/>
        </p:nvSpPr>
        <p:spPr>
          <a:xfrm>
            <a:off x="1520190" y="629166"/>
            <a:ext cx="7818120" cy="954107"/>
          </a:xfrm>
          <a:prstGeom prst="rect">
            <a:avLst/>
          </a:prstGeom>
          <a:noFill/>
        </p:spPr>
        <p:txBody>
          <a:bodyPr wrap="square" rtlCol="0">
            <a:spAutoFit/>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أمثلة لتطوير القوانين واللوائح التنظيمية لقطاع (التقنية المالية) </a:t>
            </a:r>
          </a:p>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في منطقة الشرق الاوسط </a:t>
            </a:r>
          </a:p>
        </p:txBody>
      </p:sp>
      <p:sp>
        <p:nvSpPr>
          <p:cNvPr id="28" name="Rectangle 27">
            <a:extLst>
              <a:ext uri="{FF2B5EF4-FFF2-40B4-BE49-F238E27FC236}">
                <a16:creationId xmlns:a16="http://schemas.microsoft.com/office/drawing/2014/main" id="{8C8DACD2-97E4-C513-EA53-578346FFA859}"/>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770F192C-963F-0E0B-2626-DE33B3DE8179}"/>
              </a:ext>
            </a:extLst>
          </p:cNvPr>
          <p:cNvSpPr txBox="1"/>
          <p:nvPr/>
        </p:nvSpPr>
        <p:spPr>
          <a:xfrm>
            <a:off x="297180" y="1583273"/>
            <a:ext cx="11624310" cy="4893647"/>
          </a:xfrm>
          <a:prstGeom prst="rect">
            <a:avLst/>
          </a:prstGeom>
          <a:noFill/>
        </p:spPr>
        <p:txBody>
          <a:bodyPr wrap="square" rtlCol="0">
            <a:spAutoFit/>
          </a:bodyPr>
          <a:lstStyle/>
          <a:p>
            <a:pPr marL="342900" indent="-342900" algn="r" rtl="1">
              <a:buFont typeface="Wingdings" panose="05000000000000000000" pitchFamily="2" charset="2"/>
              <a:buChar char="§"/>
            </a:pPr>
            <a:r>
              <a:rPr lang="ar-EG" sz="2400" b="1" dirty="0"/>
              <a:t>المملكة العربية </a:t>
            </a:r>
            <a:r>
              <a:rPr lang="ar-AE" sz="2400" b="1" dirty="0"/>
              <a:t>السعودية:</a:t>
            </a:r>
            <a:endParaRPr lang="ar-AE" sz="2400" dirty="0"/>
          </a:p>
          <a:p>
            <a:pPr marL="742950" lvl="1" indent="-285750" algn="r" rtl="1">
              <a:buFont typeface="+mj-lt"/>
              <a:buAutoNum type="arabicPeriod"/>
            </a:pPr>
            <a:r>
              <a:rPr lang="ar-AE" sz="2400" dirty="0"/>
              <a:t>إصدار لائحة تنظيم التقنية المالية من البنك المركزي وهيئة السوق المالية (2018–2020).</a:t>
            </a:r>
          </a:p>
          <a:p>
            <a:pPr marL="742950" lvl="1" indent="-285750" algn="r" rtl="1">
              <a:buFont typeface="+mj-lt"/>
              <a:buAutoNum type="arabicPeriod"/>
            </a:pPr>
            <a:r>
              <a:rPr lang="ar-AE" sz="2400" dirty="0"/>
              <a:t>تنظيم البيئة التجريبية </a:t>
            </a:r>
            <a:r>
              <a:rPr lang="en-US" sz="2400" dirty="0"/>
              <a:t>Regulatory Sandbox)</a:t>
            </a:r>
            <a:r>
              <a:rPr lang="ar-EG" sz="2400" dirty="0"/>
              <a:t>) لإ</a:t>
            </a:r>
            <a:r>
              <a:rPr lang="ar-AE" sz="2400" dirty="0"/>
              <a:t>ختبار الحلول الجديدة.</a:t>
            </a:r>
          </a:p>
          <a:p>
            <a:pPr marL="742950" lvl="1" indent="-285750" algn="r" rtl="1">
              <a:buFont typeface="+mj-lt"/>
              <a:buAutoNum type="arabicPeriod"/>
            </a:pPr>
            <a:r>
              <a:rPr lang="ar-AE" sz="2400" dirty="0"/>
              <a:t>مشروع لائحة الأصول الافتراضية لمواكبة تداول العملات الرقمية.</a:t>
            </a:r>
          </a:p>
          <a:p>
            <a:pPr marL="342900" indent="-342900" algn="r" rtl="1">
              <a:buFont typeface="Wingdings" panose="05000000000000000000" pitchFamily="2" charset="2"/>
              <a:buChar char="§"/>
            </a:pPr>
            <a:r>
              <a:rPr lang="ar-EG" sz="2400" b="1" dirty="0"/>
              <a:t>دولة </a:t>
            </a:r>
            <a:r>
              <a:rPr lang="ar-AE" sz="2400" b="1" dirty="0"/>
              <a:t>الإمارات</a:t>
            </a:r>
            <a:r>
              <a:rPr lang="ar-EG" sz="2400" b="1" dirty="0"/>
              <a:t> العربية المتحدة</a:t>
            </a:r>
            <a:r>
              <a:rPr lang="ar-AE" sz="2400" b="1" dirty="0"/>
              <a:t>:</a:t>
            </a:r>
            <a:endParaRPr lang="ar-AE" sz="2400" dirty="0"/>
          </a:p>
          <a:p>
            <a:pPr marL="742950" lvl="1" indent="-285750" algn="r" rtl="1">
              <a:buFont typeface="+mj-lt"/>
              <a:buAutoNum type="arabicPeriod"/>
            </a:pPr>
            <a:r>
              <a:rPr lang="ar-AE" sz="2400" dirty="0"/>
              <a:t>تأسيس هيئة تنظيم الأصول الافتراضية </a:t>
            </a:r>
            <a:r>
              <a:rPr lang="en-US" sz="2400" dirty="0"/>
              <a:t>VARA) </a:t>
            </a:r>
            <a:r>
              <a:rPr lang="ar-EG" sz="2400" dirty="0"/>
              <a:t>) ب</a:t>
            </a:r>
            <a:r>
              <a:rPr lang="ar-AE" sz="2400" dirty="0"/>
              <a:t>دبي 2022 كأول جهة حكومية متخصصة لتنظيم العملات الرقمية.</a:t>
            </a:r>
          </a:p>
          <a:p>
            <a:pPr marL="742950" lvl="1" indent="-285750" algn="r" rtl="1">
              <a:buFont typeface="+mj-lt"/>
              <a:buAutoNum type="arabicPeriod"/>
            </a:pPr>
            <a:r>
              <a:rPr lang="ar-AE" sz="2400" dirty="0"/>
              <a:t>إصدار قانون لتنظيم العقود الذكية وتسجيل الأصول الرقمية في المناطق الحرة مثل </a:t>
            </a:r>
            <a:r>
              <a:rPr lang="en-US" sz="2400" dirty="0"/>
              <a:t>ADGM </a:t>
            </a:r>
            <a:r>
              <a:rPr lang="ar-EG" sz="2400" dirty="0"/>
              <a:t> و </a:t>
            </a:r>
            <a:r>
              <a:rPr lang="en-US" sz="2400" dirty="0"/>
              <a:t>DIFC</a:t>
            </a:r>
            <a:r>
              <a:rPr lang="ar-EG" sz="2400" dirty="0"/>
              <a:t>.</a:t>
            </a:r>
            <a:endParaRPr lang="en-US" sz="2400" dirty="0"/>
          </a:p>
          <a:p>
            <a:pPr marL="342900" indent="-342900" algn="r" rtl="1">
              <a:buFont typeface="Wingdings" panose="05000000000000000000" pitchFamily="2" charset="2"/>
              <a:buChar char="§"/>
            </a:pPr>
            <a:r>
              <a:rPr lang="ar-EG" sz="2400" b="1" dirty="0"/>
              <a:t>جمهورية </a:t>
            </a:r>
            <a:r>
              <a:rPr lang="ar-AE" sz="2400" b="1" dirty="0"/>
              <a:t>مصر</a:t>
            </a:r>
            <a:r>
              <a:rPr lang="ar-EG" sz="2400" b="1" dirty="0"/>
              <a:t> العربية </a:t>
            </a:r>
            <a:r>
              <a:rPr lang="ar-AE" sz="2400" b="1" dirty="0"/>
              <a:t>:</a:t>
            </a:r>
            <a:endParaRPr lang="ar-AE" sz="2400" dirty="0"/>
          </a:p>
          <a:p>
            <a:pPr marL="742950" lvl="1" indent="-285750" algn="r" rtl="1">
              <a:buFont typeface="+mj-lt"/>
              <a:buAutoNum type="arabicPeriod"/>
            </a:pPr>
            <a:r>
              <a:rPr lang="ar-AE" sz="2400" dirty="0"/>
              <a:t>تعديل قانون البنك المركزي (2020) ليشمل تنظيم خدمات الدفع الإلكتروني والمصارف الرقمية.</a:t>
            </a:r>
          </a:p>
          <a:p>
            <a:pPr marL="742950" lvl="1" indent="-285750" algn="r" rtl="1">
              <a:buFont typeface="+mj-lt"/>
              <a:buAutoNum type="arabicPeriod"/>
            </a:pPr>
            <a:r>
              <a:rPr lang="ar-AE" sz="2400" dirty="0"/>
              <a:t>قانون حماية البيانات الشخصية رقم 151 لسنة 2020 لتأمين بيانات مستخدم</a:t>
            </a:r>
            <a:r>
              <a:rPr lang="ar-EG" sz="2400" dirty="0"/>
              <a:t>ي التكنولوجيا المالية </a:t>
            </a:r>
            <a:r>
              <a:rPr lang="ar-AE" sz="2400" dirty="0"/>
              <a:t> </a:t>
            </a:r>
            <a:r>
              <a:rPr lang="en-US" sz="2400" dirty="0"/>
              <a:t>FinTech</a:t>
            </a:r>
            <a:r>
              <a:rPr lang="ar-EG" sz="2400" dirty="0"/>
              <a:t>.</a:t>
            </a:r>
            <a:endParaRPr lang="en-US" sz="2400" dirty="0"/>
          </a:p>
          <a:p>
            <a:pPr marL="342900" indent="-342900" algn="r" rtl="1">
              <a:buFont typeface="Wingdings" panose="05000000000000000000" pitchFamily="2" charset="2"/>
              <a:buChar char="§"/>
            </a:pPr>
            <a:r>
              <a:rPr lang="ar-EG" sz="2400" b="1" dirty="0"/>
              <a:t>مملكة </a:t>
            </a:r>
            <a:r>
              <a:rPr lang="ar-AE" sz="2400" b="1" dirty="0"/>
              <a:t>البحرين:</a:t>
            </a:r>
            <a:endParaRPr lang="ar-AE" sz="2400" dirty="0"/>
          </a:p>
          <a:p>
            <a:pPr marL="742950" lvl="1" indent="-285750" algn="r" rtl="1">
              <a:buFont typeface="+mj-lt"/>
              <a:buAutoNum type="arabicPeriod"/>
            </a:pPr>
            <a:r>
              <a:rPr lang="ar-AE" sz="2400" dirty="0"/>
              <a:t>وضع أول </a:t>
            </a:r>
            <a:r>
              <a:rPr lang="en-US" sz="2400" dirty="0"/>
              <a:t>Sandbox </a:t>
            </a:r>
            <a:r>
              <a:rPr lang="ar-EG" sz="2400" dirty="0"/>
              <a:t> ر</a:t>
            </a:r>
            <a:r>
              <a:rPr lang="ar-AE" sz="2400" dirty="0"/>
              <a:t>سمي بالمنطقة 2017، سمح للشركات باختبار الحلول التقنية قبل تطبيقها رسميًا.</a:t>
            </a:r>
            <a:endPar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p:txBody>
      </p:sp>
      <p:pic>
        <p:nvPicPr>
          <p:cNvPr id="6" name="Graphic 21">
            <a:extLst>
              <a:ext uri="{FF2B5EF4-FFF2-40B4-BE49-F238E27FC236}">
                <a16:creationId xmlns:a16="http://schemas.microsoft.com/office/drawing/2014/main" id="{060460BE-B846-98FB-B6B2-4CEB2025AE10}"/>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4053898839"/>
      </p:ext>
    </p:extLst>
  </p:cSld>
  <p:clrMapOvr>
    <a:masterClrMapping/>
  </p:clrMapOvr>
  <mc:AlternateContent xmlns:mc="http://schemas.openxmlformats.org/markup-compatibility/2006" xmlns:p14="http://schemas.microsoft.com/office/powerpoint/2010/main">
    <mc:Choice Requires="p14">
      <p:transition spd="slow" p14:dur="2000" advTm="38043"/>
    </mc:Choice>
    <mc:Fallback xmlns="">
      <p:transition spd="slow" advTm="38043"/>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BA29E93-7AB8-C87C-901D-B2FFCB97BD46}"/>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4AFCE945-E988-4AED-5EE0-FE587AF8AC8A}"/>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4F3CFB19-EF9E-7861-61A9-8C110DBB6A3F}"/>
              </a:ext>
            </a:extLst>
          </p:cNvPr>
          <p:cNvSpPr txBox="1"/>
          <p:nvPr/>
        </p:nvSpPr>
        <p:spPr>
          <a:xfrm>
            <a:off x="308610" y="725864"/>
            <a:ext cx="9174756" cy="523220"/>
          </a:xfrm>
          <a:prstGeom prst="rect">
            <a:avLst/>
          </a:prstGeom>
          <a:noFill/>
        </p:spPr>
        <p:txBody>
          <a:bodyPr wrap="square" rtlCol="0">
            <a:spAutoFit/>
          </a:bodyP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التحديات المستقبلية في تطوير القوانين في منطقة الشرق الاوسط</a:t>
            </a:r>
          </a:p>
        </p:txBody>
      </p:sp>
      <p:sp>
        <p:nvSpPr>
          <p:cNvPr id="28" name="Rectangle 27">
            <a:extLst>
              <a:ext uri="{FF2B5EF4-FFF2-40B4-BE49-F238E27FC236}">
                <a16:creationId xmlns:a16="http://schemas.microsoft.com/office/drawing/2014/main" id="{18CFC383-8AFC-9580-A012-1D8D1F96B04F}"/>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659E10AA-E4DF-FF6F-DC72-FEB7CE13718F}"/>
              </a:ext>
            </a:extLst>
          </p:cNvPr>
          <p:cNvSpPr txBox="1"/>
          <p:nvPr/>
        </p:nvSpPr>
        <p:spPr>
          <a:xfrm>
            <a:off x="1590654" y="1861995"/>
            <a:ext cx="9530736" cy="3508653"/>
          </a:xfrm>
          <a:prstGeom prst="rect">
            <a:avLst/>
          </a:prstGeom>
          <a:noFill/>
        </p:spPr>
        <p:txBody>
          <a:bodyPr wrap="square" rtlCol="0">
            <a:spAutoFit/>
          </a:bodyPr>
          <a:lstStyle/>
          <a:p>
            <a:pPr algn="r" rtl="1">
              <a:lnSpc>
                <a:spcPct val="150000"/>
              </a:lnSpc>
              <a:buFont typeface="+mj-lt"/>
              <a:buAutoNum type="arabicPeriod"/>
            </a:pPr>
            <a:r>
              <a:rPr lang="ar-EG" sz="2400" dirty="0"/>
              <a:t> </a:t>
            </a:r>
            <a:r>
              <a:rPr lang="ar-AE" sz="2400" dirty="0"/>
              <a:t>كيف تنظم العقود الذكية ذات التنفيذ الذاتي؟</a:t>
            </a:r>
          </a:p>
          <a:p>
            <a:pPr algn="r" rtl="1">
              <a:lnSpc>
                <a:spcPct val="150000"/>
              </a:lnSpc>
              <a:buFont typeface="+mj-lt"/>
              <a:buAutoNum type="arabicPeriod"/>
            </a:pPr>
            <a:r>
              <a:rPr lang="ar-EG" sz="2400" dirty="0"/>
              <a:t> </a:t>
            </a:r>
            <a:r>
              <a:rPr lang="ar-AE" sz="2400" dirty="0"/>
              <a:t>كيف تعترف المحاكم بالأدلة الرقمية؟</a:t>
            </a:r>
          </a:p>
          <a:p>
            <a:pPr algn="r" rtl="1">
              <a:lnSpc>
                <a:spcPct val="150000"/>
              </a:lnSpc>
              <a:buFont typeface="+mj-lt"/>
              <a:buAutoNum type="arabicPeriod"/>
            </a:pPr>
            <a:r>
              <a:rPr lang="ar-EG" sz="2400" dirty="0"/>
              <a:t> </a:t>
            </a:r>
            <a:r>
              <a:rPr lang="ar-AE" sz="2400" dirty="0"/>
              <a:t>هل تلزم البنوك بالتعامل مع العملات المشفرة؟</a:t>
            </a:r>
          </a:p>
          <a:p>
            <a:pPr algn="r" rtl="1">
              <a:lnSpc>
                <a:spcPct val="150000"/>
              </a:lnSpc>
              <a:buFont typeface="+mj-lt"/>
              <a:buAutoNum type="arabicPeriod"/>
            </a:pPr>
            <a:r>
              <a:rPr lang="ar-EG" sz="2400" dirty="0"/>
              <a:t> </a:t>
            </a:r>
            <a:r>
              <a:rPr lang="ar-AE" sz="2400" dirty="0"/>
              <a:t>كيف تحمي البيانات الشخصية عبر الحدود </a:t>
            </a:r>
            <a:r>
              <a:rPr lang="en-US" sz="2400" dirty="0"/>
              <a:t>Cross-border Data Protection)</a:t>
            </a:r>
            <a:r>
              <a:rPr lang="ar-EG" sz="2400" dirty="0"/>
              <a:t>)</a:t>
            </a:r>
            <a:r>
              <a:rPr lang="en-US" sz="2400" dirty="0"/>
              <a:t>؟</a:t>
            </a:r>
          </a:p>
          <a:p>
            <a:pPr marL="0" marR="0" lvl="0" indent="0" algn="just" defTabSz="914400" rtl="1" eaLnBrk="1" fontAlgn="auto" latinLnBrk="0" hangingPunct="1">
              <a:lnSpc>
                <a:spcPct val="150000"/>
              </a:lnSpc>
              <a:spcBef>
                <a:spcPts val="0"/>
              </a:spcBef>
              <a:spcAft>
                <a:spcPts val="0"/>
              </a:spcAft>
              <a:buClrTx/>
              <a:buSzTx/>
              <a:buFontTx/>
              <a:buNone/>
              <a:tabLst/>
              <a:defRPr/>
            </a:pPr>
            <a:endPar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a:p>
            <a:pPr marL="0" marR="0" lvl="0" indent="0" algn="r"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a:p>
            <a:pPr marL="0" marR="0" lvl="0" indent="0" algn="r" defTabSz="914400" rtl="1" eaLnBrk="1" fontAlgn="auto" latinLnBrk="0" hangingPunct="1">
              <a:lnSpc>
                <a:spcPct val="100000"/>
              </a:lnSpc>
              <a:spcBef>
                <a:spcPts val="0"/>
              </a:spcBef>
              <a:spcAft>
                <a:spcPts val="0"/>
              </a:spcAft>
              <a:buClrTx/>
              <a:buSzTx/>
              <a:buFontTx/>
              <a:buNone/>
              <a:tabLst/>
              <a:defRPr/>
            </a:pPr>
            <a:endPar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p:txBody>
      </p:sp>
      <p:pic>
        <p:nvPicPr>
          <p:cNvPr id="6" name="Graphic 21">
            <a:extLst>
              <a:ext uri="{FF2B5EF4-FFF2-40B4-BE49-F238E27FC236}">
                <a16:creationId xmlns:a16="http://schemas.microsoft.com/office/drawing/2014/main" id="{DC42EE79-9513-B646-04F3-3F84C8FA9EF0}"/>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591069729"/>
      </p:ext>
    </p:extLst>
  </p:cSld>
  <p:clrMapOvr>
    <a:masterClrMapping/>
  </p:clrMapOvr>
  <mc:AlternateContent xmlns:mc="http://schemas.openxmlformats.org/markup-compatibility/2006" xmlns:p14="http://schemas.microsoft.com/office/powerpoint/2010/main">
    <mc:Choice Requires="p14">
      <p:transition spd="slow" p14:dur="2000" advTm="38043"/>
    </mc:Choice>
    <mc:Fallback xmlns="">
      <p:transition spd="slow" advTm="38043"/>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3423BF0-9D25-D119-09E5-F96C49613763}"/>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F3C88BA9-EB75-CB5A-2548-DB5857728B8F}"/>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D147C5AD-82C7-E358-8F6D-C676ADA8D6D7}"/>
              </a:ext>
            </a:extLst>
          </p:cNvPr>
          <p:cNvSpPr txBox="1"/>
          <p:nvPr/>
        </p:nvSpPr>
        <p:spPr>
          <a:xfrm>
            <a:off x="308610" y="725864"/>
            <a:ext cx="9492790" cy="523220"/>
          </a:xfrm>
          <a:prstGeom prst="rect">
            <a:avLst/>
          </a:prstGeom>
          <a:noFill/>
        </p:spPr>
        <p:txBody>
          <a:bodyPr wrap="square" rtlCol="0">
            <a:spAutoFit/>
          </a:bodyP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الاسواق ، الحوافز لاستخدام التكنولوجيا المالية في الشرق الاوسط</a:t>
            </a:r>
          </a:p>
        </p:txBody>
      </p:sp>
      <p:sp>
        <p:nvSpPr>
          <p:cNvPr id="28" name="Rectangle 27">
            <a:extLst>
              <a:ext uri="{FF2B5EF4-FFF2-40B4-BE49-F238E27FC236}">
                <a16:creationId xmlns:a16="http://schemas.microsoft.com/office/drawing/2014/main" id="{E87503C2-2E10-3404-322E-87AB354F42F0}"/>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6733C247-8D9C-6E2F-F705-408D580B5285}"/>
              </a:ext>
            </a:extLst>
          </p:cNvPr>
          <p:cNvSpPr txBox="1"/>
          <p:nvPr/>
        </p:nvSpPr>
        <p:spPr>
          <a:xfrm>
            <a:off x="1272619" y="1799303"/>
            <a:ext cx="9492791" cy="4801314"/>
          </a:xfrm>
          <a:prstGeom prst="rect">
            <a:avLst/>
          </a:prstGeom>
          <a:noFill/>
        </p:spPr>
        <p:txBody>
          <a:bodyPr wrap="square" rtlCol="0">
            <a:spAutoFit/>
          </a:bodyPr>
          <a:lstStyle/>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مفهوم السوق في مجال التكنولوجيا المالية :-</a:t>
            </a:r>
          </a:p>
          <a:p>
            <a:pPr marR="0" lvl="0" algn="just" defTabSz="914400" rtl="1" eaLnBrk="1" fontAlgn="auto" latinLnBrk="0" hangingPunct="1">
              <a:lnSpc>
                <a:spcPct val="150000"/>
              </a:lnSpc>
              <a:spcBef>
                <a:spcPts val="0"/>
              </a:spcBef>
              <a:spcAft>
                <a:spcPts val="0"/>
              </a:spcAft>
              <a:buClrTx/>
              <a:buSzTx/>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سوق التكنولوجيا المالية يشمل جميع الأفراد، الشركات، والمؤسسات التي تقدم أو تستخدم حلولاً مالية رقمية، </a:t>
            </a: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مثل:</a:t>
            </a:r>
          </a:p>
          <a:p>
            <a:pPr marL="342900" marR="0" lvl="0" indent="-342900" algn="just" defTabSz="914400" rtl="1" eaLnBrk="1" fontAlgn="auto" latinLnBrk="0" hangingPunct="1">
              <a:lnSpc>
                <a:spcPct val="150000"/>
              </a:lnSpc>
              <a:spcBef>
                <a:spcPts val="0"/>
              </a:spcBef>
              <a:spcAft>
                <a:spcPts val="0"/>
              </a:spcAft>
              <a:buClrTx/>
              <a:buSzTx/>
              <a:buFontTx/>
              <a:buChar char="-"/>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البنوك الرقمية.</a:t>
            </a:r>
          </a:p>
          <a:p>
            <a:pPr marL="342900" marR="0" lvl="0" indent="-342900" algn="just" defTabSz="914400" rtl="1" eaLnBrk="1" fontAlgn="auto" latinLnBrk="0" hangingPunct="1">
              <a:lnSpc>
                <a:spcPct val="150000"/>
              </a:lnSpc>
              <a:spcBef>
                <a:spcPts val="0"/>
              </a:spcBef>
              <a:spcAft>
                <a:spcPts val="0"/>
              </a:spcAft>
              <a:buClrTx/>
              <a:buSzTx/>
              <a:buFontTx/>
              <a:buChar char="-"/>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تطبيقات المحافظ الإلكترونية.</a:t>
            </a:r>
          </a:p>
          <a:p>
            <a:pPr marL="342900" marR="0" lvl="0" indent="-342900" algn="just" defTabSz="914400" rtl="1" eaLnBrk="1" fontAlgn="auto" latinLnBrk="0" hangingPunct="1">
              <a:lnSpc>
                <a:spcPct val="150000"/>
              </a:lnSpc>
              <a:spcBef>
                <a:spcPts val="0"/>
              </a:spcBef>
              <a:spcAft>
                <a:spcPts val="0"/>
              </a:spcAft>
              <a:buClrTx/>
              <a:buSzTx/>
              <a:buFontTx/>
              <a:buChar char="-"/>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منصات التمويل الجماعي.</a:t>
            </a:r>
          </a:p>
          <a:p>
            <a:pPr marL="342900" marR="0" lvl="0" indent="-342900" algn="just" defTabSz="914400" rtl="1" eaLnBrk="1" fontAlgn="auto" latinLnBrk="0" hangingPunct="1">
              <a:lnSpc>
                <a:spcPct val="150000"/>
              </a:lnSpc>
              <a:spcBef>
                <a:spcPts val="0"/>
              </a:spcBef>
              <a:spcAft>
                <a:spcPts val="0"/>
              </a:spcAft>
              <a:buClrTx/>
              <a:buSzTx/>
              <a:buFontTx/>
              <a:buChar char="-"/>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شركات المدفوعات الرقمية.</a:t>
            </a:r>
          </a:p>
          <a:p>
            <a:pPr marL="342900" marR="0" lvl="0" indent="-342900" algn="just" defTabSz="914400" rtl="1" eaLnBrk="1" fontAlgn="auto" latinLnBrk="0" hangingPunct="1">
              <a:lnSpc>
                <a:spcPct val="150000"/>
              </a:lnSpc>
              <a:spcBef>
                <a:spcPts val="0"/>
              </a:spcBef>
              <a:spcAft>
                <a:spcPts val="0"/>
              </a:spcAft>
              <a:buClrTx/>
              <a:buSzTx/>
              <a:buFontTx/>
              <a:buChar char="-"/>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تطبيقات </a:t>
            </a:r>
            <a:r>
              <a:rPr kumimoji="0" lang="en-US"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Robo-Advisors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لإدارة الأصول.</a:t>
            </a:r>
          </a:p>
          <a:p>
            <a:pPr marL="0" marR="0" lvl="0" indent="0" algn="r" defTabSz="914400" rtl="1" eaLnBrk="1" fontAlgn="auto" latinLnBrk="0" hangingPunct="1">
              <a:lnSpc>
                <a:spcPct val="100000"/>
              </a:lnSpc>
              <a:spcBef>
                <a:spcPts val="0"/>
              </a:spcBef>
              <a:spcAft>
                <a:spcPts val="0"/>
              </a:spcAft>
              <a:buClrTx/>
              <a:buSzTx/>
              <a:buFontTx/>
              <a:buNone/>
              <a:tabLst/>
              <a:defRPr/>
            </a:pPr>
            <a:endPar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p:txBody>
      </p:sp>
      <p:pic>
        <p:nvPicPr>
          <p:cNvPr id="6" name="Graphic 21">
            <a:extLst>
              <a:ext uri="{FF2B5EF4-FFF2-40B4-BE49-F238E27FC236}">
                <a16:creationId xmlns:a16="http://schemas.microsoft.com/office/drawing/2014/main" id="{DD68E739-25A2-0F9F-E97C-1DCB0B45E39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975613074"/>
      </p:ext>
    </p:extLst>
  </p:cSld>
  <p:clrMapOvr>
    <a:masterClrMapping/>
  </p:clrMapOvr>
  <mc:AlternateContent xmlns:mc="http://schemas.openxmlformats.org/markup-compatibility/2006" xmlns:p14="http://schemas.microsoft.com/office/powerpoint/2010/main">
    <mc:Choice Requires="p14">
      <p:transition spd="slow" p14:dur="2000" advTm="38043"/>
    </mc:Choice>
    <mc:Fallback xmlns="">
      <p:transition spd="slow" advTm="38043"/>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90A65E4-18D2-E6C4-F04D-C321A504FF7A}"/>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B3509C8F-F5AF-BF96-E9DE-3FD3FE91B7F3}"/>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C34844D2-8E40-6744-2CA7-7D73E0DF2FF1}"/>
              </a:ext>
            </a:extLst>
          </p:cNvPr>
          <p:cNvSpPr txBox="1"/>
          <p:nvPr/>
        </p:nvSpPr>
        <p:spPr>
          <a:xfrm>
            <a:off x="308610" y="725864"/>
            <a:ext cx="8823960" cy="523220"/>
          </a:xfrm>
          <a:prstGeom prst="rect">
            <a:avLst/>
          </a:prstGeom>
          <a:noFill/>
        </p:spPr>
        <p:txBody>
          <a:bodyPr wrap="square" rtlCol="0">
            <a:spAutoFit/>
          </a:bodyP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 خصائص سوق التكنولوجيا المالية  في الشرق الأوسط</a:t>
            </a:r>
          </a:p>
        </p:txBody>
      </p:sp>
      <p:sp>
        <p:nvSpPr>
          <p:cNvPr id="28" name="Rectangle 27">
            <a:extLst>
              <a:ext uri="{FF2B5EF4-FFF2-40B4-BE49-F238E27FC236}">
                <a16:creationId xmlns:a16="http://schemas.microsoft.com/office/drawing/2014/main" id="{0F670955-24C0-2D11-C1F2-E76DC0BD9A21}"/>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C69BE97F-2922-3B2B-C3A2-D3F0A85D683F}"/>
              </a:ext>
            </a:extLst>
          </p:cNvPr>
          <p:cNvSpPr txBox="1"/>
          <p:nvPr/>
        </p:nvSpPr>
        <p:spPr>
          <a:xfrm>
            <a:off x="537210" y="1611631"/>
            <a:ext cx="11029951" cy="4431983"/>
          </a:xfrm>
          <a:prstGeom prst="rect">
            <a:avLst/>
          </a:prstGeom>
          <a:noFill/>
        </p:spPr>
        <p:txBody>
          <a:bodyPr wrap="square" rtlCol="0">
            <a:spAutoFit/>
          </a:bodyPr>
          <a:lstStyle/>
          <a:p>
            <a:pPr marL="342900" indent="-342900" algn="r" rtl="1">
              <a:buFont typeface="Arial" panose="020B0604020202020204" pitchFamily="34" charset="0"/>
              <a:buChar char="•"/>
            </a:pPr>
            <a:r>
              <a:rPr lang="ar-AE" sz="2400" b="1" dirty="0"/>
              <a:t>نمو متسارع:</a:t>
            </a:r>
            <a:br>
              <a:rPr lang="ar-AE" sz="2400" dirty="0"/>
            </a:br>
            <a:r>
              <a:rPr lang="ar-AE" sz="2400" dirty="0"/>
              <a:t>ارتفاع عدد المستخدمين الرقميين وخاصة الشباب.</a:t>
            </a:r>
            <a:endParaRPr lang="ar-EG" sz="2400" dirty="0"/>
          </a:p>
          <a:p>
            <a:pPr marL="342900" indent="-342900" algn="r" rtl="1">
              <a:buFont typeface="Arial" panose="020B0604020202020204" pitchFamily="34" charset="0"/>
              <a:buChar char="•"/>
            </a:pPr>
            <a:r>
              <a:rPr lang="ar-AE" sz="2400" b="1" dirty="0"/>
              <a:t>شمول مالي منخفض نسبيًا:</a:t>
            </a:r>
            <a:br>
              <a:rPr lang="ar-AE" sz="2400" dirty="0"/>
            </a:br>
            <a:r>
              <a:rPr lang="ar-AE" sz="2400" dirty="0"/>
              <a:t>كثير من الأفراد بلا حسابات مصرفية تقليدية</a:t>
            </a:r>
            <a:r>
              <a:rPr lang="ar-EG" sz="2400" dirty="0"/>
              <a:t> ، </a:t>
            </a:r>
            <a:r>
              <a:rPr lang="ar-AE" sz="2400" dirty="0"/>
              <a:t>ما يفتح مجالًا ضخمًا لـ </a:t>
            </a:r>
            <a:r>
              <a:rPr lang="en-US" sz="2400" dirty="0"/>
              <a:t>FinTech.</a:t>
            </a:r>
          </a:p>
          <a:p>
            <a:pPr marL="342900" indent="-342900" algn="r" rtl="1">
              <a:buFont typeface="Arial" panose="020B0604020202020204" pitchFamily="34" charset="0"/>
              <a:buChar char="•"/>
            </a:pPr>
            <a:r>
              <a:rPr lang="ar-AE" sz="2400" b="1" dirty="0"/>
              <a:t>توجه حكومي قوي لدعم القطاع:</a:t>
            </a:r>
            <a:br>
              <a:rPr lang="ar-AE" sz="2400" dirty="0"/>
            </a:br>
            <a:r>
              <a:rPr lang="ar-AE" sz="2400" dirty="0"/>
              <a:t>عبر استراتيجيات وطنية مثل:</a:t>
            </a:r>
            <a:br>
              <a:rPr lang="ar-AE" sz="2400" dirty="0"/>
            </a:br>
            <a:r>
              <a:rPr lang="ar-EG" sz="2400" dirty="0"/>
              <a:t>- </a:t>
            </a:r>
            <a:r>
              <a:rPr lang="ar-AE" sz="2400" dirty="0"/>
              <a:t>رؤية السعودية 2030</a:t>
            </a:r>
            <a:r>
              <a:rPr lang="ar-EG" sz="2400" dirty="0"/>
              <a:t>.</a:t>
            </a:r>
          </a:p>
          <a:p>
            <a:pPr algn="r" rtl="1"/>
            <a:r>
              <a:rPr lang="ar-EG" sz="2400" dirty="0"/>
              <a:t>    - </a:t>
            </a:r>
            <a:r>
              <a:rPr lang="ar-AE" sz="2400" dirty="0"/>
              <a:t>استراتيجية الإمارات للتحول الرقمي 2031.</a:t>
            </a:r>
          </a:p>
          <a:p>
            <a:pPr algn="r" rtl="1">
              <a:buFont typeface="+mj-lt"/>
              <a:buAutoNum type="arabicPeriod"/>
            </a:pPr>
            <a:r>
              <a:rPr lang="ar-AE" sz="2400" b="1" dirty="0"/>
              <a:t>وجود فجوات تمويلية للمشاريع الصغيرة:</a:t>
            </a:r>
            <a:br>
              <a:rPr lang="ar-AE" sz="2400" dirty="0"/>
            </a:br>
            <a:r>
              <a:rPr lang="ar-AE" sz="2400" dirty="0"/>
              <a:t>البنوك التقليدية لا تغطي تمويل بعض القطاعات، ما أفسح المجال لـ:</a:t>
            </a:r>
            <a:r>
              <a:rPr lang="ar-EG" sz="2400" dirty="0"/>
              <a:t> </a:t>
            </a:r>
            <a:r>
              <a:rPr lang="ar-AE" sz="2400" dirty="0"/>
              <a:t>منصات التمويل الجماعي (</a:t>
            </a:r>
            <a:r>
              <a:rPr lang="en-US" sz="2400" dirty="0"/>
              <a:t>Crowdfunding Platforms) </a:t>
            </a:r>
            <a:r>
              <a:rPr lang="ar-EG" sz="2400" dirty="0"/>
              <a:t>) م</a:t>
            </a:r>
            <a:r>
              <a:rPr lang="ar-AE" sz="2400" dirty="0"/>
              <a:t>ثل </a:t>
            </a:r>
            <a:r>
              <a:rPr lang="en-US" sz="2400" dirty="0"/>
              <a:t>Beehive</a:t>
            </a:r>
            <a:r>
              <a:rPr lang="ar-EG" sz="2400" dirty="0"/>
              <a:t> </a:t>
            </a:r>
            <a:r>
              <a:rPr lang="en-US" sz="2400" dirty="0"/>
              <a:t> </a:t>
            </a:r>
            <a:r>
              <a:rPr lang="ar-EG" sz="2400" dirty="0"/>
              <a:t> ف</a:t>
            </a:r>
            <a:r>
              <a:rPr lang="ar-AE" sz="2400" dirty="0"/>
              <a:t>ي الإمارات.</a:t>
            </a:r>
            <a:endPar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a:p>
            <a:pPr marL="0" marR="0" lvl="0" indent="0" algn="r" defTabSz="914400" rtl="1" eaLnBrk="1" fontAlgn="auto" latinLnBrk="0" hangingPunct="1">
              <a:lnSpc>
                <a:spcPct val="100000"/>
              </a:lnSpc>
              <a:spcBef>
                <a:spcPts val="0"/>
              </a:spcBef>
              <a:spcAft>
                <a:spcPts val="0"/>
              </a:spcAft>
              <a:buClrTx/>
              <a:buSzTx/>
              <a:buFontTx/>
              <a:buNone/>
              <a:tabLst/>
              <a:defRPr/>
            </a:pPr>
            <a:endPar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p:txBody>
      </p:sp>
      <p:pic>
        <p:nvPicPr>
          <p:cNvPr id="6" name="Graphic 21">
            <a:extLst>
              <a:ext uri="{FF2B5EF4-FFF2-40B4-BE49-F238E27FC236}">
                <a16:creationId xmlns:a16="http://schemas.microsoft.com/office/drawing/2014/main" id="{4510AF20-8049-5579-7AB4-B2E719D4EB9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811075007"/>
      </p:ext>
    </p:extLst>
  </p:cSld>
  <p:clrMapOvr>
    <a:masterClrMapping/>
  </p:clrMapOvr>
  <mc:AlternateContent xmlns:mc="http://schemas.openxmlformats.org/markup-compatibility/2006" xmlns:p14="http://schemas.microsoft.com/office/powerpoint/2010/main">
    <mc:Choice Requires="p14">
      <p:transition spd="slow" p14:dur="2000" advTm="38043"/>
    </mc:Choice>
    <mc:Fallback xmlns="">
      <p:transition spd="slow" advTm="38043"/>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8164956-4562-7F26-BE88-0C530528579F}"/>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10A2BE47-02B1-106D-7E6A-1CE870427544}"/>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6CABDEAA-72F6-EC97-1B26-FD3732EF1D59}"/>
              </a:ext>
            </a:extLst>
          </p:cNvPr>
          <p:cNvSpPr txBox="1"/>
          <p:nvPr/>
        </p:nvSpPr>
        <p:spPr>
          <a:xfrm>
            <a:off x="502920" y="1085842"/>
            <a:ext cx="9944100" cy="523220"/>
          </a:xfrm>
          <a:prstGeom prst="rect">
            <a:avLst/>
          </a:prstGeom>
          <a:noFill/>
        </p:spPr>
        <p:txBody>
          <a:bodyPr wrap="square" rtlCol="0">
            <a:spAutoFit/>
          </a:bodyP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الحوافز التي تدفع الأفراد والشركات لاستخدام التكنولوجيا المالية </a:t>
            </a:r>
            <a:r>
              <a:rPr kumimoji="0" lang="en-US"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 </a:t>
            </a:r>
            <a:r>
              <a:rPr kumimoji="0" lang="ar-EG"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في الشرق الأوسط</a:t>
            </a:r>
          </a:p>
        </p:txBody>
      </p:sp>
      <p:sp>
        <p:nvSpPr>
          <p:cNvPr id="28" name="Rectangle 27">
            <a:extLst>
              <a:ext uri="{FF2B5EF4-FFF2-40B4-BE49-F238E27FC236}">
                <a16:creationId xmlns:a16="http://schemas.microsoft.com/office/drawing/2014/main" id="{59A27957-B471-2C9C-5488-CED361D283E9}"/>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7BF45AE2-940F-52A7-A70C-2C64629FCBD6}"/>
              </a:ext>
            </a:extLst>
          </p:cNvPr>
          <p:cNvSpPr txBox="1"/>
          <p:nvPr/>
        </p:nvSpPr>
        <p:spPr>
          <a:xfrm>
            <a:off x="502920" y="1799303"/>
            <a:ext cx="10961369" cy="3782061"/>
          </a:xfrm>
          <a:prstGeom prst="rect">
            <a:avLst/>
          </a:prstGeom>
          <a:noFill/>
        </p:spPr>
        <p:txBody>
          <a:bodyPr wrap="square" rtlCol="0">
            <a:spAutoFit/>
          </a:bodyPr>
          <a:lstStyle/>
          <a:p>
            <a:pPr marL="342900" marR="0" lvl="0" indent="-342900" algn="r"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AE" sz="2400" b="1" i="0" u="none" strike="noStrike" kern="1200" cap="none" spc="0" normalizeH="0" baseline="0" noProof="0" dirty="0">
                <a:ln>
                  <a:noFill/>
                </a:ln>
                <a:solidFill>
                  <a:prstClr val="black"/>
                </a:solidFill>
                <a:effectLst/>
                <a:uLnTx/>
                <a:uFillTx/>
                <a:latin typeface="Calibri"/>
                <a:ea typeface="+mn-ea"/>
                <a:cs typeface="Arial" panose="020B0604020202020204" pitchFamily="34" charset="0"/>
              </a:rPr>
              <a:t>سهولة الوصول للخدمات المالية</a:t>
            </a:r>
            <a:r>
              <a:rPr kumimoji="0" lang="ar-EG" sz="2400" b="1" i="0" u="none" strike="noStrike" kern="1200" cap="none" spc="0" normalizeH="0" baseline="0" noProof="0" dirty="0">
                <a:ln>
                  <a:noFill/>
                </a:ln>
                <a:solidFill>
                  <a:prstClr val="black"/>
                </a:solidFill>
                <a:effectLst/>
                <a:uLnTx/>
                <a:uFillTx/>
                <a:latin typeface="Calibri"/>
                <a:ea typeface="+mn-ea"/>
                <a:cs typeface="Arial" panose="020B0604020202020204" pitchFamily="34" charset="0"/>
              </a:rPr>
              <a:t> : </a:t>
            </a:r>
            <a:r>
              <a:rPr kumimoji="0" lang="ar-EG" sz="2400" b="0" i="0" u="none" strike="noStrike" kern="1200" cap="none" spc="0" normalizeH="0" baseline="0" noProof="0" dirty="0">
                <a:ln>
                  <a:noFill/>
                </a:ln>
                <a:solidFill>
                  <a:prstClr val="black"/>
                </a:solidFill>
                <a:effectLst/>
                <a:uLnTx/>
                <a:uFillTx/>
                <a:latin typeface="Calibri"/>
                <a:ea typeface="+mn-ea"/>
                <a:cs typeface="Arial" panose="020B0604020202020204" pitchFamily="34" charset="0"/>
              </a:rPr>
              <a:t>التكنولوجيا المالية توفر خدمات مالية دون الحاجة لزيارة الفروع البنكية.</a:t>
            </a:r>
            <a:endParaRPr lang="ar-EG" sz="2400" dirty="0">
              <a:solidFill>
                <a:prstClr val="black"/>
              </a:solidFill>
              <a:latin typeface="Calibri"/>
              <a:cs typeface="Arial" panose="020B0604020202020204" pitchFamily="34" charset="0"/>
            </a:endParaRPr>
          </a:p>
          <a:p>
            <a:pPr marL="342900" marR="0" lvl="0" indent="-342900" algn="r"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EG" sz="2400" b="1" i="0" u="none" strike="noStrike" kern="1200" cap="none" spc="0" normalizeH="0" baseline="0" noProof="0" dirty="0">
                <a:ln>
                  <a:noFill/>
                </a:ln>
                <a:solidFill>
                  <a:prstClr val="black"/>
                </a:solidFill>
                <a:effectLst/>
                <a:uLnTx/>
                <a:uFillTx/>
                <a:latin typeface="Calibri"/>
                <a:ea typeface="+mn-ea"/>
                <a:cs typeface="Arial" panose="020B0604020202020204" pitchFamily="34" charset="0"/>
              </a:rPr>
              <a:t>انخفاض التكاليف : </a:t>
            </a:r>
            <a:r>
              <a:rPr kumimoji="0" lang="ar-EG" sz="2400" b="0" i="0" u="none" strike="noStrike" kern="1200" cap="none" spc="0" normalizeH="0" baseline="0" noProof="0" dirty="0">
                <a:ln>
                  <a:noFill/>
                </a:ln>
                <a:solidFill>
                  <a:prstClr val="black"/>
                </a:solidFill>
                <a:effectLst/>
                <a:uLnTx/>
                <a:uFillTx/>
                <a:latin typeface="Calibri"/>
                <a:ea typeface="+mn-ea"/>
                <a:cs typeface="Arial" panose="020B0604020202020204" pitchFamily="34" charset="0"/>
              </a:rPr>
              <a:t>العمليات الرقمية تقلل التكاليف مقارنة بالخدمات البنكية التقليدية.</a:t>
            </a:r>
          </a:p>
          <a:p>
            <a:pPr marL="342900" marR="0" lvl="0" indent="-342900" algn="r"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EG" sz="2400" b="1" i="0" u="none" strike="noStrike" kern="1200" cap="none" spc="0" normalizeH="0" baseline="0" noProof="0" dirty="0">
                <a:ln>
                  <a:noFill/>
                </a:ln>
                <a:solidFill>
                  <a:prstClr val="black"/>
                </a:solidFill>
                <a:effectLst/>
                <a:uLnTx/>
                <a:uFillTx/>
                <a:latin typeface="Calibri"/>
                <a:ea typeface="+mn-ea"/>
                <a:cs typeface="Arial" panose="020B0604020202020204" pitchFamily="34" charset="0"/>
              </a:rPr>
              <a:t>الدعم الحكومي : </a:t>
            </a:r>
            <a:r>
              <a:rPr kumimoji="0" lang="ar-EG" sz="2400" b="0" i="0" u="none" strike="noStrike" kern="1200" cap="none" spc="0" normalizeH="0" baseline="0" noProof="0" dirty="0">
                <a:ln>
                  <a:noFill/>
                </a:ln>
                <a:solidFill>
                  <a:prstClr val="black"/>
                </a:solidFill>
                <a:effectLst/>
                <a:uLnTx/>
                <a:uFillTx/>
                <a:latin typeface="Calibri"/>
                <a:ea typeface="+mn-ea"/>
                <a:cs typeface="Arial" panose="020B0604020202020204" pitchFamily="34" charset="0"/>
              </a:rPr>
              <a:t>حكومات تقدم </a:t>
            </a:r>
            <a:r>
              <a:rPr kumimoji="0" lang="en-US" sz="2400" b="0" i="0" u="none" strike="noStrike" kern="1200" cap="none" spc="0" normalizeH="0" baseline="0" noProof="0" dirty="0">
                <a:ln>
                  <a:noFill/>
                </a:ln>
                <a:solidFill>
                  <a:prstClr val="black"/>
                </a:solidFill>
                <a:effectLst/>
                <a:uLnTx/>
                <a:uFillTx/>
                <a:latin typeface="Calibri"/>
                <a:ea typeface="+mn-ea"/>
                <a:cs typeface="Arial" panose="020B0604020202020204" pitchFamily="34" charset="0"/>
              </a:rPr>
              <a:t>Sandbox، </a:t>
            </a:r>
            <a:r>
              <a:rPr kumimoji="0" lang="ar-EG" sz="2400" b="0" i="0" u="none" strike="noStrike" kern="1200" cap="none" spc="0" normalizeH="0" baseline="0" noProof="0" dirty="0">
                <a:ln>
                  <a:noFill/>
                </a:ln>
                <a:solidFill>
                  <a:prstClr val="black"/>
                </a:solidFill>
                <a:effectLst/>
                <a:uLnTx/>
                <a:uFillTx/>
                <a:latin typeface="Calibri"/>
                <a:ea typeface="+mn-ea"/>
                <a:cs typeface="Arial" panose="020B0604020202020204" pitchFamily="34" charset="0"/>
              </a:rPr>
              <a:t>إعفاءات ضريبية، منح للشركات الناشئة.</a:t>
            </a:r>
          </a:p>
          <a:p>
            <a:pPr marL="342900" marR="0" lvl="0" indent="-342900" algn="r"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EG" sz="2400" b="1" i="0" u="none" strike="noStrike" kern="1200" cap="none" spc="0" normalizeH="0" baseline="0" noProof="0" dirty="0">
                <a:ln>
                  <a:noFill/>
                </a:ln>
                <a:solidFill>
                  <a:prstClr val="black"/>
                </a:solidFill>
                <a:effectLst/>
                <a:uLnTx/>
                <a:uFillTx/>
                <a:latin typeface="Calibri"/>
                <a:ea typeface="+mn-ea"/>
                <a:cs typeface="Arial" panose="020B0604020202020204" pitchFamily="34" charset="0"/>
              </a:rPr>
              <a:t>نمو التجارة الإلكترونية : </a:t>
            </a:r>
            <a:r>
              <a:rPr kumimoji="0" lang="ar-EG" sz="2400" b="0" i="0" u="none" strike="noStrike" kern="1200" cap="none" spc="0" normalizeH="0" baseline="0" noProof="0" dirty="0">
                <a:ln>
                  <a:noFill/>
                </a:ln>
                <a:solidFill>
                  <a:prstClr val="black"/>
                </a:solidFill>
                <a:effectLst/>
                <a:uLnTx/>
                <a:uFillTx/>
                <a:latin typeface="Calibri"/>
                <a:ea typeface="+mn-ea"/>
                <a:cs typeface="Arial" panose="020B0604020202020204" pitchFamily="34" charset="0"/>
              </a:rPr>
              <a:t>زيادة الطلب على المدفوعات الإلكترونية مع التجارة عبر الإنترنت.</a:t>
            </a:r>
          </a:p>
          <a:p>
            <a:pPr marL="342900" marR="0" lvl="0" indent="-342900" algn="r"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رغبة الشركات في الابتكار :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البنوك والمؤسسات التقليدية تسعى للتكيف مع متطلبات السوق.</a:t>
            </a:r>
          </a:p>
          <a:p>
            <a:pPr marR="0" lvl="0" algn="r" defTabSz="914400" rtl="1" eaLnBrk="1" fontAlgn="auto" latinLnBrk="0" hangingPunct="1">
              <a:lnSpc>
                <a:spcPct val="150000"/>
              </a:lnSpc>
              <a:spcBef>
                <a:spcPts val="0"/>
              </a:spcBef>
              <a:spcAft>
                <a:spcPts val="0"/>
              </a:spcAft>
              <a:buClrTx/>
              <a:buSzTx/>
              <a:tabLst/>
              <a:defRPr/>
            </a:pPr>
            <a:endPar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a:p>
            <a:pPr marL="0" marR="0" lvl="0" indent="0" algn="r" defTabSz="914400" rtl="1" eaLnBrk="1" fontAlgn="auto" latinLnBrk="0" hangingPunct="1">
              <a:lnSpc>
                <a:spcPct val="150000"/>
              </a:lnSpc>
              <a:spcBef>
                <a:spcPts val="0"/>
              </a:spcBef>
              <a:spcAft>
                <a:spcPts val="0"/>
              </a:spcAft>
              <a:buClrTx/>
              <a:buSzTx/>
              <a:buFontTx/>
              <a:buNone/>
              <a:tabLst/>
              <a:defRPr/>
            </a:pPr>
            <a:endPar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p:txBody>
      </p:sp>
      <p:pic>
        <p:nvPicPr>
          <p:cNvPr id="6" name="Graphic 21">
            <a:extLst>
              <a:ext uri="{FF2B5EF4-FFF2-40B4-BE49-F238E27FC236}">
                <a16:creationId xmlns:a16="http://schemas.microsoft.com/office/drawing/2014/main" id="{9FF64BE6-6B8F-153D-857D-42FFE50ED3F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738231867"/>
      </p:ext>
    </p:extLst>
  </p:cSld>
  <p:clrMapOvr>
    <a:masterClrMapping/>
  </p:clrMapOvr>
  <mc:AlternateContent xmlns:mc="http://schemas.openxmlformats.org/markup-compatibility/2006" xmlns:p14="http://schemas.microsoft.com/office/powerpoint/2010/main">
    <mc:Choice Requires="p14">
      <p:transition spd="slow" p14:dur="2000" advTm="38043"/>
    </mc:Choice>
    <mc:Fallback xmlns="">
      <p:transition spd="slow" advTm="38043"/>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51DEEA2-20ED-FD8F-B81A-B0DCCB1AFE88}"/>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60943040-9D4A-D972-260A-BEC2C296A734}"/>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81BD1FAD-16BA-8BCB-5DB9-9AE03A9EC675}"/>
              </a:ext>
            </a:extLst>
          </p:cNvPr>
          <p:cNvSpPr txBox="1"/>
          <p:nvPr/>
        </p:nvSpPr>
        <p:spPr>
          <a:xfrm>
            <a:off x="537210" y="725864"/>
            <a:ext cx="9130528" cy="954107"/>
          </a:xfrm>
          <a:prstGeom prst="rect">
            <a:avLst/>
          </a:prstGeom>
          <a:noFill/>
        </p:spPr>
        <p:txBody>
          <a:bodyPr wrap="square" rtlCol="0">
            <a:spAutoFit/>
          </a:bodyP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تأثير الحوافز على الأسواق التي تدفع الأفراد والشركات لاستخدام التكنولوجيا المالية </a:t>
            </a:r>
            <a:r>
              <a:rPr kumimoji="0" lang="en-US"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 </a:t>
            </a:r>
            <a:r>
              <a:rPr kumimoji="0" lang="ar-EG"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في الشرق الأوسط</a:t>
            </a:r>
          </a:p>
        </p:txBody>
      </p:sp>
      <p:sp>
        <p:nvSpPr>
          <p:cNvPr id="28" name="Rectangle 27">
            <a:extLst>
              <a:ext uri="{FF2B5EF4-FFF2-40B4-BE49-F238E27FC236}">
                <a16:creationId xmlns:a16="http://schemas.microsoft.com/office/drawing/2014/main" id="{93DF97CA-F0AF-8CC5-2530-66B9D45C915F}"/>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1A0CF953-F57F-E67E-0139-4F96E7BC64A7}"/>
              </a:ext>
            </a:extLst>
          </p:cNvPr>
          <p:cNvSpPr txBox="1"/>
          <p:nvPr/>
        </p:nvSpPr>
        <p:spPr>
          <a:xfrm>
            <a:off x="445770" y="2119336"/>
            <a:ext cx="11121391" cy="4431983"/>
          </a:xfrm>
          <a:prstGeom prst="rect">
            <a:avLst/>
          </a:prstGeom>
          <a:noFill/>
        </p:spPr>
        <p:txBody>
          <a:bodyPr wrap="square" rtlCol="0">
            <a:spAutoFit/>
          </a:bodyPr>
          <a:lstStyle/>
          <a:p>
            <a:pPr marL="342900" indent="-342900" algn="r" rtl="1">
              <a:lnSpc>
                <a:spcPct val="150000"/>
              </a:lnSpc>
              <a:buFont typeface="Arial" panose="020B0604020202020204" pitchFamily="34" charset="0"/>
              <a:buChar char="•"/>
            </a:pPr>
            <a:r>
              <a:rPr lang="ar-AE" sz="2400" b="1" dirty="0"/>
              <a:t>زيادة عدد المستخدمين:</a:t>
            </a:r>
            <a:br>
              <a:rPr lang="ar-AE" sz="2400" dirty="0"/>
            </a:br>
            <a:r>
              <a:rPr lang="ar-AE" sz="2400" dirty="0"/>
              <a:t>نمو في عدد الأفراد المستخدمين للتطبيقات والمحافظ الرقمية.</a:t>
            </a:r>
            <a:endParaRPr lang="ar-EG" sz="2400" dirty="0"/>
          </a:p>
          <a:p>
            <a:pPr marL="342900" indent="-342900" algn="r" rtl="1">
              <a:lnSpc>
                <a:spcPct val="150000"/>
              </a:lnSpc>
              <a:buFont typeface="Arial" panose="020B0604020202020204" pitchFamily="34" charset="0"/>
              <a:buChar char="•"/>
            </a:pPr>
            <a:r>
              <a:rPr lang="ar-AE" sz="2400" b="1" dirty="0"/>
              <a:t>ارتفاع استثمارات رأس المال الجريء في </a:t>
            </a:r>
            <a:r>
              <a:rPr lang="en-US" sz="2400" b="1" dirty="0"/>
              <a:t>FinTech:</a:t>
            </a:r>
            <a:br>
              <a:rPr lang="en-US" sz="2400" dirty="0"/>
            </a:br>
            <a:r>
              <a:rPr lang="ar-AE" sz="2400" dirty="0"/>
              <a:t>الشركات الناشئة تحصل على تمويلات ضخمة بفضل الفرص السوقية.</a:t>
            </a:r>
            <a:endParaRPr lang="ar-EG" sz="2400" dirty="0"/>
          </a:p>
          <a:p>
            <a:pPr marL="342900" indent="-342900" algn="r" rtl="1">
              <a:lnSpc>
                <a:spcPct val="150000"/>
              </a:lnSpc>
              <a:buFont typeface="Arial" panose="020B0604020202020204" pitchFamily="34" charset="0"/>
              <a:buChar char="•"/>
            </a:pPr>
            <a:r>
              <a:rPr lang="ar-AE" sz="2400" b="1" dirty="0"/>
              <a:t>تحفيز البنوك التقليدية لتطوير خدمات رقمية:</a:t>
            </a:r>
            <a:br>
              <a:rPr lang="ar-AE" sz="2400" dirty="0"/>
            </a:br>
            <a:r>
              <a:rPr lang="ar-EG" sz="2400" dirty="0"/>
              <a:t>على سبيل المثال : إطلاق البنوك </a:t>
            </a:r>
            <a:r>
              <a:rPr lang="ar-AE" sz="2400" dirty="0"/>
              <a:t>منص</a:t>
            </a:r>
            <a:r>
              <a:rPr lang="ar-EG" sz="2400" dirty="0"/>
              <a:t>ات </a:t>
            </a:r>
            <a:r>
              <a:rPr lang="ar-AE" sz="2400" dirty="0"/>
              <a:t>لتقديم خدمات مالية رقمية متكاملة.</a:t>
            </a:r>
            <a:endParaRPr kumimoji="0" lang="ar-EG" sz="2400" b="0" i="0" u="none" strike="noStrike" kern="1200" cap="none" spc="0" normalizeH="0" baseline="0" noProof="0" dirty="0">
              <a:ln>
                <a:noFill/>
              </a:ln>
              <a:solidFill>
                <a:prstClr val="black"/>
              </a:solidFill>
              <a:effectLst/>
              <a:uLnTx/>
              <a:uFillTx/>
              <a:latin typeface="Calibri"/>
              <a:ea typeface="+mn-ea"/>
              <a:cs typeface="Arial" panose="020B0604020202020204" pitchFamily="34" charset="0"/>
            </a:endParaRPr>
          </a:p>
          <a:p>
            <a:pPr marL="0" marR="0" lvl="0" indent="0" algn="r"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prstClr val="black"/>
              </a:solidFill>
              <a:effectLst/>
              <a:uLnTx/>
              <a:uFillTx/>
              <a:latin typeface="Calibri"/>
              <a:ea typeface="+mn-ea"/>
              <a:cs typeface="Arial" panose="020B0604020202020204" pitchFamily="34" charset="0"/>
            </a:endParaRPr>
          </a:p>
          <a:p>
            <a:pPr marL="0" marR="0" lvl="0" indent="0" algn="r"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a:p>
            <a:pPr marL="0" marR="0" lvl="0" indent="0" algn="r" defTabSz="914400" rtl="1" eaLnBrk="1" fontAlgn="auto" latinLnBrk="0" hangingPunct="1">
              <a:lnSpc>
                <a:spcPct val="100000"/>
              </a:lnSpc>
              <a:spcBef>
                <a:spcPts val="0"/>
              </a:spcBef>
              <a:spcAft>
                <a:spcPts val="0"/>
              </a:spcAft>
              <a:buClrTx/>
              <a:buSzTx/>
              <a:buFontTx/>
              <a:buNone/>
              <a:tabLst/>
              <a:defRPr/>
            </a:pPr>
            <a:endPar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p:txBody>
      </p:sp>
      <p:pic>
        <p:nvPicPr>
          <p:cNvPr id="6" name="Graphic 21">
            <a:extLst>
              <a:ext uri="{FF2B5EF4-FFF2-40B4-BE49-F238E27FC236}">
                <a16:creationId xmlns:a16="http://schemas.microsoft.com/office/drawing/2014/main" id="{A2BD3ABA-9BB0-2C99-9030-08DCFACA0E9D}"/>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345913973"/>
      </p:ext>
    </p:extLst>
  </p:cSld>
  <p:clrMapOvr>
    <a:masterClrMapping/>
  </p:clrMapOvr>
  <mc:AlternateContent xmlns:mc="http://schemas.openxmlformats.org/markup-compatibility/2006" xmlns:p14="http://schemas.microsoft.com/office/powerpoint/2010/main">
    <mc:Choice Requires="p14">
      <p:transition spd="slow" p14:dur="2000" advTm="38043"/>
    </mc:Choice>
    <mc:Fallback xmlns="">
      <p:transition spd="slow" advTm="38043"/>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355B2EB-867A-D8F7-EF92-D51D9CA3A176}"/>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5FC2BBD7-5379-67D5-6A5A-E876E2ACA0E4}"/>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9FC22474-4C77-DC45-49E4-4B8E1F4412C3}"/>
              </a:ext>
            </a:extLst>
          </p:cNvPr>
          <p:cNvSpPr txBox="1"/>
          <p:nvPr/>
        </p:nvSpPr>
        <p:spPr>
          <a:xfrm>
            <a:off x="457199" y="725864"/>
            <a:ext cx="9509761" cy="523220"/>
          </a:xfrm>
          <a:prstGeom prst="rect">
            <a:avLst/>
          </a:prstGeom>
          <a:noFill/>
        </p:spPr>
        <p:txBody>
          <a:bodyPr wrap="square" rtlCol="0">
            <a:spAutoFit/>
          </a:bodyP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 الشركات الناشئة ، البيئة الحاضنة للتكنولجيا المالية في منطقة الشرق الاوسط</a:t>
            </a:r>
          </a:p>
        </p:txBody>
      </p:sp>
      <p:sp>
        <p:nvSpPr>
          <p:cNvPr id="28" name="Rectangle 27">
            <a:extLst>
              <a:ext uri="{FF2B5EF4-FFF2-40B4-BE49-F238E27FC236}">
                <a16:creationId xmlns:a16="http://schemas.microsoft.com/office/drawing/2014/main" id="{817CE80A-93A3-C823-D128-0B1A40480B74}"/>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BF6163CF-296E-D347-0315-D66FC292F1D5}"/>
              </a:ext>
            </a:extLst>
          </p:cNvPr>
          <p:cNvSpPr txBox="1"/>
          <p:nvPr/>
        </p:nvSpPr>
        <p:spPr>
          <a:xfrm>
            <a:off x="581024" y="1643283"/>
            <a:ext cx="11029951" cy="3228063"/>
          </a:xfrm>
          <a:prstGeom prst="rect">
            <a:avLst/>
          </a:prstGeom>
          <a:noFill/>
        </p:spPr>
        <p:txBody>
          <a:bodyPr wrap="square" rtlCol="0">
            <a:spAutoFit/>
          </a:bodyPr>
          <a:lstStyle/>
          <a:p>
            <a:pPr marL="0" marR="0" lvl="0" indent="0" algn="r" defTabSz="914400" rtl="1" eaLnBrk="1" fontAlgn="auto" latinLnBrk="0" hangingPunct="1">
              <a:lnSpc>
                <a:spcPct val="150000"/>
              </a:lnSpc>
              <a:spcBef>
                <a:spcPts val="0"/>
              </a:spcBef>
              <a:spcAft>
                <a:spcPts val="0"/>
              </a:spcAft>
              <a:buClrTx/>
              <a:buSzTx/>
              <a:buFontTx/>
              <a:buNone/>
              <a:tabLst/>
              <a:defRPr/>
            </a:pPr>
            <a:r>
              <a:rPr kumimoji="0" lang="ar-AE" sz="2400" b="1" i="0" u="none" strike="noStrike" kern="1200" cap="none" spc="0" normalizeH="0" baseline="0" noProof="0" dirty="0">
                <a:ln>
                  <a:noFill/>
                </a:ln>
                <a:solidFill>
                  <a:prstClr val="black"/>
                </a:solidFill>
                <a:effectLst/>
                <a:uLnTx/>
                <a:uFillTx/>
                <a:latin typeface="Calibri"/>
                <a:ea typeface="+mn-ea"/>
                <a:cs typeface="Arial" panose="020B0604020202020204" pitchFamily="34" charset="0"/>
              </a:rPr>
              <a:t>تعريف الشركات الناشئة </a:t>
            </a:r>
            <a:r>
              <a:rPr kumimoji="0" lang="en-US" sz="2400" b="1" i="0" u="none" strike="noStrike" kern="1200" cap="none" spc="0" normalizeH="0" baseline="0" noProof="0" dirty="0">
                <a:ln>
                  <a:noFill/>
                </a:ln>
                <a:solidFill>
                  <a:prstClr val="black"/>
                </a:solidFill>
                <a:effectLst/>
                <a:uLnTx/>
                <a:uFillTx/>
                <a:latin typeface="Calibri"/>
                <a:ea typeface="+mn-ea"/>
                <a:cs typeface="Arial" panose="020B0604020202020204" pitchFamily="34" charset="0"/>
              </a:rPr>
              <a:t>Startups)</a:t>
            </a:r>
            <a:r>
              <a:rPr kumimoji="0" lang="ar-EG" sz="2400" b="1" i="0" u="none" strike="noStrike" kern="1200" cap="none" spc="0" normalizeH="0" baseline="0" noProof="0" dirty="0">
                <a:ln>
                  <a:noFill/>
                </a:ln>
                <a:solidFill>
                  <a:prstClr val="black"/>
                </a:solidFill>
                <a:effectLst/>
                <a:uLnTx/>
                <a:uFillTx/>
                <a:latin typeface="Calibri"/>
                <a:ea typeface="+mn-ea"/>
                <a:cs typeface="Arial" panose="020B0604020202020204" pitchFamily="34" charset="0"/>
              </a:rPr>
              <a:t>) :-</a:t>
            </a: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AE" sz="2400" b="1" i="0" u="none" strike="noStrike" kern="1200" cap="none" spc="0" normalizeH="0" baseline="0" noProof="0" dirty="0">
                <a:ln>
                  <a:noFill/>
                </a:ln>
                <a:solidFill>
                  <a:prstClr val="black"/>
                </a:solidFill>
                <a:effectLst/>
                <a:uLnTx/>
                <a:uFillTx/>
                <a:latin typeface="Calibri"/>
                <a:ea typeface="+mn-ea"/>
                <a:cs typeface="Arial" panose="020B0604020202020204" pitchFamily="34" charset="0"/>
              </a:rPr>
              <a:t>الشركات الناشئة هي:</a:t>
            </a:r>
            <a:r>
              <a:rPr kumimoji="0" lang="ar-EG" sz="2400" b="1" i="0" u="none" strike="noStrike" kern="1200" cap="none" spc="0" normalizeH="0" baseline="0" noProof="0" dirty="0">
                <a:ln>
                  <a:noFill/>
                </a:ln>
                <a:solidFill>
                  <a:prstClr val="black"/>
                </a:solidFill>
                <a:effectLst/>
                <a:uLnTx/>
                <a:uFillTx/>
                <a:latin typeface="Calibri"/>
                <a:ea typeface="+mn-ea"/>
                <a:cs typeface="Arial" panose="020B0604020202020204" pitchFamily="34" charset="0"/>
              </a:rPr>
              <a:t> </a:t>
            </a:r>
            <a:r>
              <a:rPr kumimoji="0" lang="ar-AE" sz="2400" b="0" i="0" u="none" strike="noStrike" kern="1200" cap="none" spc="0" normalizeH="0" baseline="0" noProof="0" dirty="0">
                <a:ln>
                  <a:noFill/>
                </a:ln>
                <a:solidFill>
                  <a:prstClr val="black"/>
                </a:solidFill>
                <a:effectLst/>
                <a:uLnTx/>
                <a:uFillTx/>
                <a:latin typeface="Calibri"/>
                <a:ea typeface="+mn-ea"/>
                <a:cs typeface="Arial" panose="020B0604020202020204" pitchFamily="34" charset="0"/>
              </a:rPr>
              <a:t>مشروعات تجارية جديدة، في مراحلها الأولى من التأسيس، تقوم على فكرة مبتكرة وغير تقليدية، وتركز في الغالب على استغلال التقنيات الرقمية الحديثة لتقديم منتج أو خدمة لحل مشكلة قائمة في السوق أو لتلبية احتياجات جديدة لم تتم تلبيتها بعد، مع وجود قابلية كبيرة للنمو السريع والانتشار في أسواق محلية أو إقليمية أو دولية.</a:t>
            </a:r>
            <a:endParaRPr kumimoji="0" lang="ar-EG" sz="2400" b="0" i="0" u="none" strike="noStrike" kern="1200" cap="none" spc="0" normalizeH="0" baseline="0" noProof="0" dirty="0">
              <a:ln>
                <a:noFill/>
              </a:ln>
              <a:solidFill>
                <a:prstClr val="black"/>
              </a:solidFill>
              <a:effectLst/>
              <a:uLnTx/>
              <a:uFillTx/>
              <a:latin typeface="Calibri"/>
              <a:ea typeface="+mn-ea"/>
              <a:cs typeface="Arial" panose="020B0604020202020204" pitchFamily="34" charset="0"/>
            </a:endParaRPr>
          </a:p>
          <a:p>
            <a:pPr marL="0" marR="0" lvl="0" indent="0" algn="r" defTabSz="914400" rtl="1" eaLnBrk="1" fontAlgn="auto" latinLnBrk="0" hangingPunct="1">
              <a:lnSpc>
                <a:spcPct val="150000"/>
              </a:lnSpc>
              <a:spcBef>
                <a:spcPts val="0"/>
              </a:spcBef>
              <a:spcAft>
                <a:spcPts val="0"/>
              </a:spcAft>
              <a:buClrTx/>
              <a:buSzTx/>
              <a:buFontTx/>
              <a:buNone/>
              <a:tabLst/>
              <a:defRPr/>
            </a:pPr>
            <a:endPar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p:txBody>
      </p:sp>
      <p:pic>
        <p:nvPicPr>
          <p:cNvPr id="6" name="Graphic 21">
            <a:extLst>
              <a:ext uri="{FF2B5EF4-FFF2-40B4-BE49-F238E27FC236}">
                <a16:creationId xmlns:a16="http://schemas.microsoft.com/office/drawing/2014/main" id="{96D60311-03F9-7340-54D9-E69E35186A8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1533675850"/>
      </p:ext>
    </p:extLst>
  </p:cSld>
  <p:clrMapOvr>
    <a:masterClrMapping/>
  </p:clrMapOvr>
  <mc:AlternateContent xmlns:mc="http://schemas.openxmlformats.org/markup-compatibility/2006" xmlns:p14="http://schemas.microsoft.com/office/powerpoint/2010/main">
    <mc:Choice Requires="p14">
      <p:transition spd="slow" p14:dur="2000" advTm="38043"/>
    </mc:Choice>
    <mc:Fallback xmlns="">
      <p:transition spd="slow" advTm="38043"/>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1F9FD75-AC2C-D319-6F9D-B97DE8DE8705}"/>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3FDEA951-8C1A-F831-35D1-AED2867177F1}"/>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B51487C6-E0DB-CC52-1641-7A58201402D1}"/>
              </a:ext>
            </a:extLst>
          </p:cNvPr>
          <p:cNvSpPr txBox="1"/>
          <p:nvPr/>
        </p:nvSpPr>
        <p:spPr>
          <a:xfrm>
            <a:off x="308610" y="725864"/>
            <a:ext cx="8823960" cy="523220"/>
          </a:xfrm>
          <a:prstGeom prst="rect">
            <a:avLst/>
          </a:prstGeom>
          <a:noFill/>
        </p:spPr>
        <p:txBody>
          <a:bodyPr wrap="square" rtlCol="0">
            <a:spAutoFit/>
          </a:bodyP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ea typeface="+mn-ea"/>
                <a:cs typeface="+mj-cs"/>
              </a:rPr>
              <a:t>خصائص شركات التكنولوجيا المالية الناشئة</a:t>
            </a:r>
          </a:p>
        </p:txBody>
      </p:sp>
      <p:sp>
        <p:nvSpPr>
          <p:cNvPr id="28" name="Rectangle 27">
            <a:extLst>
              <a:ext uri="{FF2B5EF4-FFF2-40B4-BE49-F238E27FC236}">
                <a16:creationId xmlns:a16="http://schemas.microsoft.com/office/drawing/2014/main" id="{E3D1AEDA-EB73-DD55-BD4B-56FE07F42A4C}"/>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437A72F4-F3D8-A5AB-49D3-59DDC146A2F1}"/>
              </a:ext>
            </a:extLst>
          </p:cNvPr>
          <p:cNvSpPr txBox="1"/>
          <p:nvPr/>
        </p:nvSpPr>
        <p:spPr>
          <a:xfrm>
            <a:off x="537210" y="1611631"/>
            <a:ext cx="11029951" cy="3877985"/>
          </a:xfrm>
          <a:prstGeom prst="rect">
            <a:avLst/>
          </a:prstGeom>
          <a:noFill/>
        </p:spPr>
        <p:txBody>
          <a:bodyPr wrap="square" rtlCol="0">
            <a:spAutoFit/>
          </a:bodyPr>
          <a:lstStyle/>
          <a:p>
            <a:pPr marL="342900" indent="-342900" algn="r" rtl="1">
              <a:lnSpc>
                <a:spcPct val="150000"/>
              </a:lnSpc>
              <a:buFont typeface="Wingdings" panose="05000000000000000000" pitchFamily="2" charset="2"/>
              <a:buChar char="§"/>
            </a:pPr>
            <a:r>
              <a:rPr lang="ar-AE" sz="2400" dirty="0"/>
              <a:t>التكنولوجيا الرقمية </a:t>
            </a:r>
            <a:r>
              <a:rPr lang="en-US" sz="2400" dirty="0"/>
              <a:t>Blockchain, AI, Big Data)</a:t>
            </a:r>
            <a:r>
              <a:rPr lang="ar-EG" sz="2400" dirty="0"/>
              <a:t>).</a:t>
            </a:r>
            <a:endParaRPr lang="en-US" sz="2400" dirty="0"/>
          </a:p>
          <a:p>
            <a:pPr marL="342900" indent="-342900" algn="r" rtl="1">
              <a:lnSpc>
                <a:spcPct val="150000"/>
              </a:lnSpc>
              <a:buFont typeface="Wingdings" panose="05000000000000000000" pitchFamily="2" charset="2"/>
              <a:buChar char="§"/>
            </a:pPr>
            <a:r>
              <a:rPr lang="ar-AE" sz="2400" dirty="0"/>
              <a:t>تقديم حلول مالية جديدة (مثل المحافظ الرقمية، التمويل الجماعي).</a:t>
            </a:r>
          </a:p>
          <a:p>
            <a:pPr marL="342900" indent="-342900" algn="r" rtl="1">
              <a:lnSpc>
                <a:spcPct val="150000"/>
              </a:lnSpc>
              <a:buFont typeface="Wingdings" panose="05000000000000000000" pitchFamily="2" charset="2"/>
              <a:buChar char="§"/>
            </a:pPr>
            <a:r>
              <a:rPr lang="ar-AE" sz="2400" dirty="0"/>
              <a:t>التوسع السريع.</a:t>
            </a:r>
          </a:p>
          <a:p>
            <a:pPr marL="342900" indent="-342900" algn="r" rtl="1">
              <a:lnSpc>
                <a:spcPct val="150000"/>
              </a:lnSpc>
              <a:buFont typeface="Wingdings" panose="05000000000000000000" pitchFamily="2" charset="2"/>
              <a:buChar char="§"/>
            </a:pPr>
            <a:r>
              <a:rPr lang="ar-AE" sz="2400" dirty="0"/>
              <a:t>العمل في بيئة تشريعية ناشئة.</a:t>
            </a:r>
          </a:p>
          <a:p>
            <a:pPr marL="0" marR="0" lvl="0" indent="0" algn="r" defTabSz="914400" rtl="1" eaLnBrk="1" fontAlgn="auto" latinLnBrk="0" hangingPunct="1">
              <a:lnSpc>
                <a:spcPct val="150000"/>
              </a:lnSpc>
              <a:spcBef>
                <a:spcPts val="0"/>
              </a:spcBef>
              <a:spcAft>
                <a:spcPts val="0"/>
              </a:spcAft>
              <a:buClrTx/>
              <a:buSzTx/>
              <a:buFontTx/>
              <a:buNone/>
              <a:tabLst/>
              <a:defRPr/>
            </a:pPr>
            <a:endParaRPr kumimoji="0" lang="ar-EG" sz="2400" b="0" i="0" u="none" strike="noStrike" kern="1200" cap="none" spc="0" normalizeH="0" baseline="0" noProof="0" dirty="0">
              <a:ln>
                <a:noFill/>
              </a:ln>
              <a:solidFill>
                <a:prstClr val="black"/>
              </a:solidFill>
              <a:effectLst/>
              <a:uLnTx/>
              <a:uFillTx/>
              <a:latin typeface="Calibri"/>
              <a:ea typeface="+mn-ea"/>
              <a:cs typeface="Arial" panose="020B0604020202020204" pitchFamily="34" charset="0"/>
            </a:endParaRPr>
          </a:p>
          <a:p>
            <a:pPr marL="0" marR="0" lvl="0" indent="0" algn="r"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prstClr val="black"/>
              </a:solidFill>
              <a:effectLst/>
              <a:uLnTx/>
              <a:uFillTx/>
              <a:latin typeface="Calibri"/>
              <a:ea typeface="+mn-ea"/>
              <a:cs typeface="Arial" panose="020B0604020202020204" pitchFamily="34" charset="0"/>
            </a:endParaRPr>
          </a:p>
          <a:p>
            <a:pPr marL="0" marR="0" lvl="0" indent="0" algn="r"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a:p>
            <a:pPr marL="0" marR="0" lvl="0" indent="0" algn="r" defTabSz="914400" rtl="1" eaLnBrk="1" fontAlgn="auto" latinLnBrk="0" hangingPunct="1">
              <a:lnSpc>
                <a:spcPct val="100000"/>
              </a:lnSpc>
              <a:spcBef>
                <a:spcPts val="0"/>
              </a:spcBef>
              <a:spcAft>
                <a:spcPts val="0"/>
              </a:spcAft>
              <a:buClrTx/>
              <a:buSzTx/>
              <a:buFontTx/>
              <a:buNone/>
              <a:tabLst/>
              <a:defRPr/>
            </a:pPr>
            <a:endPar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p:txBody>
      </p:sp>
      <p:pic>
        <p:nvPicPr>
          <p:cNvPr id="6" name="Graphic 21">
            <a:extLst>
              <a:ext uri="{FF2B5EF4-FFF2-40B4-BE49-F238E27FC236}">
                <a16:creationId xmlns:a16="http://schemas.microsoft.com/office/drawing/2014/main" id="{BD839000-FF55-1537-AEA6-54D2A42B6CFC}"/>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99344308"/>
      </p:ext>
    </p:extLst>
  </p:cSld>
  <p:clrMapOvr>
    <a:masterClrMapping/>
  </p:clrMapOvr>
  <mc:AlternateContent xmlns:mc="http://schemas.openxmlformats.org/markup-compatibility/2006" xmlns:p14="http://schemas.microsoft.com/office/powerpoint/2010/main">
    <mc:Choice Requires="p14">
      <p:transition spd="slow" p14:dur="2000" advTm="38043"/>
    </mc:Choice>
    <mc:Fallback xmlns="">
      <p:transition spd="slow" advTm="38043"/>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76D2D48-006E-434C-CE3B-B664D84640D6}"/>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99485038-98E6-77B3-5E9B-E9597678FEE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AE5289CA-156B-C5EA-46EF-B6E61B314842}"/>
              </a:ext>
            </a:extLst>
          </p:cNvPr>
          <p:cNvSpPr txBox="1"/>
          <p:nvPr/>
        </p:nvSpPr>
        <p:spPr>
          <a:xfrm>
            <a:off x="308610" y="725864"/>
            <a:ext cx="9144000" cy="954107"/>
          </a:xfrm>
          <a:prstGeom prst="rect">
            <a:avLst/>
          </a:prstGeom>
          <a:noFill/>
        </p:spPr>
        <p:txBody>
          <a:bodyPr wrap="square" rtlCol="0">
            <a:spAutoFit/>
          </a:bodyP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Calibri"/>
                <a:ea typeface="+mn-ea"/>
                <a:cs typeface="Times New Roman" panose="02020603050405020304" pitchFamily="18" charset="0"/>
              </a:rPr>
              <a:t>مفهوم ومكونات البيئة الحاضنة </a:t>
            </a:r>
            <a:r>
              <a:rPr kumimoji="0" lang="en-US" sz="2800" b="1" i="0" u="none" strike="noStrike" kern="1200" cap="none" spc="0" normalizeH="0" baseline="0" noProof="0" dirty="0">
                <a:ln>
                  <a:noFill/>
                </a:ln>
                <a:solidFill>
                  <a:prstClr val="black"/>
                </a:solidFill>
                <a:effectLst/>
                <a:uLnTx/>
                <a:uFillTx/>
                <a:latin typeface="Calibri"/>
                <a:ea typeface="+mn-ea"/>
                <a:cs typeface="Times New Roman" panose="02020603050405020304" pitchFamily="18" charset="0"/>
              </a:rPr>
              <a:t>FinTech Ecosystem)</a:t>
            </a:r>
            <a:r>
              <a:rPr kumimoji="0" lang="ar-EG" sz="2800" b="1" i="0" u="none" strike="noStrike" kern="1200" cap="none" spc="0" normalizeH="0" baseline="0" noProof="0" dirty="0">
                <a:ln>
                  <a:noFill/>
                </a:ln>
                <a:solidFill>
                  <a:prstClr val="black"/>
                </a:solidFill>
                <a:effectLst/>
                <a:uLnTx/>
                <a:uFillTx/>
                <a:latin typeface="Calibri"/>
                <a:ea typeface="+mn-ea"/>
                <a:cs typeface="Times New Roman" panose="02020603050405020304" pitchFamily="18" charset="0"/>
              </a:rPr>
              <a:t>) لشركات  التكنولوجيا المالية الناشئة</a:t>
            </a:r>
          </a:p>
        </p:txBody>
      </p:sp>
      <p:sp>
        <p:nvSpPr>
          <p:cNvPr id="28" name="Rectangle 27">
            <a:extLst>
              <a:ext uri="{FF2B5EF4-FFF2-40B4-BE49-F238E27FC236}">
                <a16:creationId xmlns:a16="http://schemas.microsoft.com/office/drawing/2014/main" id="{A8470213-E3C1-6F6A-CF78-4C62E838E549}"/>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6F2AEAF2-8C39-B4D4-140B-7844C068425E}"/>
              </a:ext>
            </a:extLst>
          </p:cNvPr>
          <p:cNvSpPr txBox="1"/>
          <p:nvPr/>
        </p:nvSpPr>
        <p:spPr>
          <a:xfrm>
            <a:off x="1668780" y="1896001"/>
            <a:ext cx="9624060" cy="4247317"/>
          </a:xfrm>
          <a:prstGeom prst="rect">
            <a:avLst/>
          </a:prstGeom>
          <a:noFill/>
        </p:spPr>
        <p:txBody>
          <a:bodyPr wrap="square" rtlCol="0">
            <a:spAutoFit/>
          </a:bodyPr>
          <a:lstStyle/>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Calibri"/>
                <a:ea typeface="+mn-ea"/>
                <a:cs typeface="Arial" panose="020B0604020202020204" pitchFamily="34" charset="0"/>
              </a:rPr>
              <a:t>هي م</a:t>
            </a:r>
            <a:r>
              <a:rPr kumimoji="0" lang="ar-AE" sz="2400" b="0" i="0" u="none" strike="noStrike" kern="1200" cap="none" spc="0" normalizeH="0" baseline="0" noProof="0" dirty="0">
                <a:ln>
                  <a:noFill/>
                </a:ln>
                <a:solidFill>
                  <a:prstClr val="black"/>
                </a:solidFill>
                <a:effectLst/>
                <a:uLnTx/>
                <a:uFillTx/>
                <a:latin typeface="Calibri"/>
                <a:ea typeface="+mn-ea"/>
                <a:cs typeface="Arial" panose="020B0604020202020204" pitchFamily="34" charset="0"/>
              </a:rPr>
              <a:t>زيج من العوامل المؤسسية، الحكومية، التكنولوجية، التمويلية والتنظيمية التي تساهم في </a:t>
            </a:r>
            <a:endParaRPr kumimoji="0" lang="ar-EG" sz="2400" b="0" i="0" u="none" strike="noStrike" kern="1200" cap="none" spc="0" normalizeH="0" baseline="0" noProof="0" dirty="0">
              <a:ln>
                <a:noFill/>
              </a:ln>
              <a:solidFill>
                <a:prstClr val="black"/>
              </a:solidFill>
              <a:effectLst/>
              <a:uLnTx/>
              <a:uFillTx/>
              <a:latin typeface="Calibri"/>
              <a:ea typeface="+mn-ea"/>
              <a:cs typeface="Arial" panose="020B0604020202020204" pitchFamily="34" charset="0"/>
            </a:endParaRP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AE" sz="2400" b="0" i="0" u="none" strike="noStrike" kern="1200" cap="none" spc="0" normalizeH="0" baseline="0" noProof="0" dirty="0">
                <a:ln>
                  <a:noFill/>
                </a:ln>
                <a:solidFill>
                  <a:prstClr val="black"/>
                </a:solidFill>
                <a:effectLst/>
                <a:uLnTx/>
                <a:uFillTx/>
                <a:latin typeface="Calibri"/>
                <a:ea typeface="+mn-ea"/>
                <a:cs typeface="Arial" panose="020B0604020202020204" pitchFamily="34" charset="0"/>
              </a:rPr>
              <a:t>دعم </a:t>
            </a:r>
            <a:r>
              <a:rPr kumimoji="0" lang="en-US" sz="2400" b="0" i="0" u="none" strike="noStrike" kern="1200" cap="none" spc="0" normalizeH="0" baseline="0" noProof="0" dirty="0">
                <a:ln>
                  <a:noFill/>
                </a:ln>
                <a:solidFill>
                  <a:prstClr val="black"/>
                </a:solidFill>
                <a:effectLst/>
                <a:uLnTx/>
                <a:uFillTx/>
                <a:latin typeface="Calibri"/>
                <a:ea typeface="+mn-ea"/>
                <a:cs typeface="Arial" panose="020B0604020202020204" pitchFamily="34" charset="0"/>
              </a:rPr>
              <a:t>FinTech Startups.</a:t>
            </a:r>
            <a:endParaRPr kumimoji="0" lang="ar-EG" sz="2400" b="0" i="0" u="none" strike="noStrike" kern="1200" cap="none" spc="0" normalizeH="0" baseline="0" noProof="0" dirty="0">
              <a:ln>
                <a:noFill/>
              </a:ln>
              <a:solidFill>
                <a:prstClr val="black"/>
              </a:solidFill>
              <a:effectLst/>
              <a:uLnTx/>
              <a:uFillTx/>
              <a:latin typeface="Calibri"/>
              <a:ea typeface="+mn-ea"/>
              <a:cs typeface="Arial" panose="020B0604020202020204" pitchFamily="34" charset="0"/>
            </a:endParaRPr>
          </a:p>
          <a:p>
            <a:pPr algn="just" rtl="1">
              <a:lnSpc>
                <a:spcPct val="150000"/>
              </a:lnSpc>
              <a:buNone/>
            </a:pPr>
            <a:r>
              <a:rPr lang="ar-AE" sz="2400" b="1" dirty="0"/>
              <a:t>مكونات البيئة الحاضنة لقطاع </a:t>
            </a:r>
            <a:r>
              <a:rPr lang="en-US" sz="2400" b="1" dirty="0"/>
              <a:t>FinTech</a:t>
            </a:r>
            <a:r>
              <a:rPr lang="ar-EG" sz="2400" b="1" dirty="0"/>
              <a:t> :-</a:t>
            </a:r>
            <a:endParaRPr lang="en-US" sz="2400" b="1" dirty="0"/>
          </a:p>
          <a:p>
            <a:pPr algn="just" rtl="1">
              <a:lnSpc>
                <a:spcPct val="150000"/>
              </a:lnSpc>
              <a:buFont typeface="+mj-lt"/>
              <a:buAutoNum type="arabicPeriod"/>
            </a:pPr>
            <a:r>
              <a:rPr lang="ar-EG" sz="2400" b="1" dirty="0"/>
              <a:t> </a:t>
            </a:r>
            <a:r>
              <a:rPr lang="ar-AE" sz="2400" b="1" dirty="0"/>
              <a:t>القوانين والتنظيمات</a:t>
            </a:r>
            <a:r>
              <a:rPr lang="ar-EG" sz="2400" b="1" dirty="0"/>
              <a:t> : </a:t>
            </a:r>
            <a:r>
              <a:rPr lang="ar-EG" sz="2400" dirty="0"/>
              <a:t>تنظيم منح التراخيص والبيئة التجريبية.</a:t>
            </a:r>
            <a:endParaRPr lang="ar-AE" sz="2400" dirty="0"/>
          </a:p>
          <a:p>
            <a:pPr algn="just" rtl="1">
              <a:lnSpc>
                <a:spcPct val="150000"/>
              </a:lnSpc>
              <a:buFont typeface="+mj-lt"/>
              <a:buAutoNum type="arabicPeriod"/>
            </a:pPr>
            <a:r>
              <a:rPr lang="ar-EG" sz="2400" b="1" dirty="0"/>
              <a:t> </a:t>
            </a:r>
            <a:r>
              <a:rPr lang="ar-AE" sz="2400" b="1" dirty="0"/>
              <a:t>التمويل والاستثمار</a:t>
            </a:r>
            <a:r>
              <a:rPr lang="ar-AE" sz="2400" dirty="0"/>
              <a:t> </a:t>
            </a:r>
            <a:endParaRPr lang="ar-EG" sz="2400" dirty="0"/>
          </a:p>
          <a:p>
            <a:pPr algn="just" rtl="1">
              <a:lnSpc>
                <a:spcPct val="150000"/>
              </a:lnSpc>
              <a:buFont typeface="+mj-lt"/>
              <a:buAutoNum type="arabicPeriod"/>
            </a:pPr>
            <a:r>
              <a:rPr lang="ar-EG" sz="2400" b="1" dirty="0"/>
              <a:t> </a:t>
            </a:r>
            <a:r>
              <a:rPr lang="ar-AE" sz="2400" b="1" dirty="0"/>
              <a:t>الدعم الحكومي</a:t>
            </a:r>
            <a:r>
              <a:rPr lang="ar-AE" sz="2400" dirty="0"/>
              <a:t> (حوافز ضريبية، منح).</a:t>
            </a:r>
          </a:p>
          <a:p>
            <a:pPr algn="just" rtl="1">
              <a:lnSpc>
                <a:spcPct val="150000"/>
              </a:lnSpc>
              <a:buFont typeface="+mj-lt"/>
              <a:buAutoNum type="arabicPeriod"/>
            </a:pPr>
            <a:r>
              <a:rPr lang="ar-EG" sz="2400" b="1" dirty="0"/>
              <a:t> </a:t>
            </a:r>
            <a:r>
              <a:rPr lang="ar-AE" sz="2400" b="1" dirty="0"/>
              <a:t>المواهب البشرية</a:t>
            </a:r>
            <a:r>
              <a:rPr lang="ar-AE" sz="2400" dirty="0"/>
              <a:t> (برامج جامعية، مسرعات أعمال).</a:t>
            </a:r>
            <a:endPar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p:txBody>
      </p:sp>
      <p:pic>
        <p:nvPicPr>
          <p:cNvPr id="6" name="Graphic 21">
            <a:extLst>
              <a:ext uri="{FF2B5EF4-FFF2-40B4-BE49-F238E27FC236}">
                <a16:creationId xmlns:a16="http://schemas.microsoft.com/office/drawing/2014/main" id="{221A0117-CB17-5ACE-EC1B-86930CA59F1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851408008"/>
      </p:ext>
    </p:extLst>
  </p:cSld>
  <p:clrMapOvr>
    <a:masterClrMapping/>
  </p:clrMapOvr>
  <mc:AlternateContent xmlns:mc="http://schemas.openxmlformats.org/markup-compatibility/2006" xmlns:p14="http://schemas.microsoft.com/office/powerpoint/2010/main">
    <mc:Choice Requires="p14">
      <p:transition spd="slow" p14:dur="2000" advTm="38043"/>
    </mc:Choice>
    <mc:Fallback xmlns="">
      <p:transition spd="slow" advTm="38043"/>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866ED95-D8F8-3DE4-271A-E1C6D850194F}"/>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51A11A18-3367-F987-6AB6-52995F8EC43A}"/>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36F65341-7181-F022-FE03-27E141E60C4B}"/>
              </a:ext>
            </a:extLst>
          </p:cNvPr>
          <p:cNvSpPr txBox="1"/>
          <p:nvPr/>
        </p:nvSpPr>
        <p:spPr>
          <a:xfrm>
            <a:off x="308610" y="725864"/>
            <a:ext cx="8823960" cy="523220"/>
          </a:xfrm>
          <a:prstGeom prst="rect">
            <a:avLst/>
          </a:prstGeom>
          <a:noFill/>
        </p:spPr>
        <p:txBody>
          <a:bodyPr wrap="square" rtlCol="0">
            <a:spAutoFit/>
          </a:bodyP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Calibri"/>
                <a:ea typeface="+mn-ea"/>
                <a:cs typeface="Times New Roman" panose="02020603050405020304" pitchFamily="18" charset="0"/>
              </a:rPr>
              <a:t>خصائص شركات التكنولوجيا المالية الناشئة</a:t>
            </a:r>
          </a:p>
        </p:txBody>
      </p:sp>
      <p:sp>
        <p:nvSpPr>
          <p:cNvPr id="28" name="Rectangle 27">
            <a:extLst>
              <a:ext uri="{FF2B5EF4-FFF2-40B4-BE49-F238E27FC236}">
                <a16:creationId xmlns:a16="http://schemas.microsoft.com/office/drawing/2014/main" id="{79EE5E44-F9FD-1692-E4FE-5ECFD111A673}"/>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B977BB9F-D5A9-6DCB-5072-0B8EEBA9C596}"/>
              </a:ext>
            </a:extLst>
          </p:cNvPr>
          <p:cNvSpPr txBox="1"/>
          <p:nvPr/>
        </p:nvSpPr>
        <p:spPr>
          <a:xfrm>
            <a:off x="468630" y="1249085"/>
            <a:ext cx="11372850" cy="5011565"/>
          </a:xfrm>
          <a:prstGeom prst="rect">
            <a:avLst/>
          </a:prstGeom>
          <a:noFill/>
        </p:spPr>
        <p:txBody>
          <a:bodyPr wrap="square" rtlCol="0">
            <a:spAutoFit/>
          </a:bodyPr>
          <a:lstStyle/>
          <a:p>
            <a:pPr algn="r" rtl="1">
              <a:lnSpc>
                <a:spcPct val="150000"/>
              </a:lnSpc>
              <a:buNone/>
            </a:pPr>
            <a:r>
              <a:rPr lang="ar-AE" sz="2400" b="1" dirty="0"/>
              <a:t>بيئة الحاضنات في السعودية</a:t>
            </a:r>
            <a:r>
              <a:rPr lang="ar-EG" sz="2400" b="1" dirty="0"/>
              <a:t> :</a:t>
            </a:r>
            <a:endParaRPr lang="ar-AE" sz="2400" b="1" dirty="0"/>
          </a:p>
          <a:p>
            <a:pPr algn="r" rtl="1">
              <a:lnSpc>
                <a:spcPct val="150000"/>
              </a:lnSpc>
              <a:buFont typeface="Arial" panose="020B0604020202020204" pitchFamily="34" charset="0"/>
              <a:buChar char="•"/>
            </a:pPr>
            <a:r>
              <a:rPr lang="ar-EG" sz="2400" dirty="0"/>
              <a:t> البنك المركزي السعودي : ينظم البيئة التجريبية.</a:t>
            </a:r>
            <a:endParaRPr lang="en-US" sz="2400" dirty="0"/>
          </a:p>
          <a:p>
            <a:pPr algn="r" rtl="1">
              <a:lnSpc>
                <a:spcPct val="150000"/>
              </a:lnSpc>
              <a:buFont typeface="Arial" panose="020B0604020202020204" pitchFamily="34" charset="0"/>
              <a:buChar char="•"/>
            </a:pPr>
            <a:r>
              <a:rPr lang="ar-EG" sz="2400" dirty="0"/>
              <a:t> </a:t>
            </a:r>
            <a:r>
              <a:rPr lang="ar-AE" sz="2400" dirty="0"/>
              <a:t>مركز الابتكار المالي في هيئة السوق المالية.</a:t>
            </a:r>
          </a:p>
          <a:p>
            <a:pPr algn="r" rtl="1">
              <a:lnSpc>
                <a:spcPct val="150000"/>
              </a:lnSpc>
              <a:buFont typeface="Arial" panose="020B0604020202020204" pitchFamily="34" charset="0"/>
              <a:buChar char="•"/>
            </a:pPr>
            <a:r>
              <a:rPr lang="ar-EG" sz="2400" dirty="0"/>
              <a:t> </a:t>
            </a:r>
            <a:r>
              <a:rPr lang="ar-AE" sz="2400" dirty="0"/>
              <a:t>دعم "مسرعة فنتك السعودية".</a:t>
            </a:r>
          </a:p>
          <a:p>
            <a:pPr algn="r" rtl="1">
              <a:lnSpc>
                <a:spcPct val="150000"/>
              </a:lnSpc>
            </a:pPr>
            <a:r>
              <a:rPr lang="ar-AE" sz="2400" b="1" dirty="0"/>
              <a:t>مثال:</a:t>
            </a:r>
            <a:br>
              <a:rPr lang="ar-AE" sz="2400" dirty="0"/>
            </a:br>
            <a:r>
              <a:rPr lang="en-US" sz="2400" dirty="0"/>
              <a:t>Tamam</a:t>
            </a:r>
            <a:r>
              <a:rPr lang="ar-EG" sz="2400" dirty="0"/>
              <a:t>: </a:t>
            </a:r>
            <a:r>
              <a:rPr kumimoji="0" lang="ar-EG" sz="2400" b="0" i="0" u="none" strike="noStrike" kern="1200" cap="none" spc="0" normalizeH="0" baseline="0" noProof="0" dirty="0">
                <a:ln>
                  <a:noFill/>
                </a:ln>
                <a:solidFill>
                  <a:prstClr val="black"/>
                </a:solidFill>
                <a:effectLst/>
                <a:uLnTx/>
                <a:uFillTx/>
                <a:latin typeface="Calibri"/>
                <a:ea typeface="+mn-ea"/>
                <a:cs typeface="Arial" panose="020B0604020202020204" pitchFamily="34" charset="0"/>
              </a:rPr>
              <a:t> شركة تقنية مالية</a:t>
            </a:r>
            <a:r>
              <a:rPr kumimoji="0" lang="en-US" sz="2400" b="0" i="0" u="none" strike="noStrike" kern="1200" cap="none" spc="0" normalizeH="0" baseline="0" noProof="0" dirty="0">
                <a:ln>
                  <a:noFill/>
                </a:ln>
                <a:solidFill>
                  <a:prstClr val="black"/>
                </a:solidFill>
                <a:effectLst/>
                <a:uLnTx/>
                <a:uFillTx/>
                <a:latin typeface="Calibri"/>
                <a:ea typeface="+mn-ea"/>
                <a:cs typeface="Arial" panose="020B0604020202020204" pitchFamily="34" charset="0"/>
              </a:rPr>
              <a:t>FinTech) </a:t>
            </a:r>
            <a:r>
              <a:rPr kumimoji="0" lang="ar-EG" sz="2400" b="0" i="0" u="none" strike="noStrike" kern="1200" cap="none" spc="0" normalizeH="0" baseline="0" noProof="0" dirty="0">
                <a:ln>
                  <a:noFill/>
                </a:ln>
                <a:solidFill>
                  <a:prstClr val="black"/>
                </a:solidFill>
                <a:effectLst/>
                <a:uLnTx/>
                <a:uFillTx/>
                <a:latin typeface="Calibri"/>
                <a:ea typeface="+mn-ea"/>
                <a:cs typeface="Arial" panose="020B0604020202020204" pitchFamily="34" charset="0"/>
              </a:rPr>
              <a:t>) سعودية متخصصة في تقديم خدمات القروض المصغرة الرقمية بالكامل عبر تطبيق الهاتف الذكي، وهي تابعة لمجموعة الاتصالات السعودية </a:t>
            </a:r>
            <a:r>
              <a:rPr kumimoji="0" lang="en-US" sz="2400" b="0" i="0" u="none" strike="noStrike" kern="1200" cap="none" spc="0" normalizeH="0" baseline="0" noProof="0" dirty="0">
                <a:ln>
                  <a:noFill/>
                </a:ln>
                <a:solidFill>
                  <a:prstClr val="black"/>
                </a:solidFill>
                <a:effectLst/>
                <a:uLnTx/>
                <a:uFillTx/>
                <a:latin typeface="Calibri"/>
                <a:ea typeface="+mn-ea"/>
                <a:cs typeface="Arial" panose="020B0604020202020204" pitchFamily="34" charset="0"/>
              </a:rPr>
              <a:t>STC)</a:t>
            </a:r>
            <a:r>
              <a:rPr kumimoji="0" lang="ar-EG" sz="2400" b="0" i="0" u="none" strike="noStrike" kern="1200" cap="none" spc="0" normalizeH="0" baseline="0" noProof="0" dirty="0">
                <a:ln>
                  <a:noFill/>
                </a:ln>
                <a:solidFill>
                  <a:prstClr val="black"/>
                </a:solidFill>
                <a:effectLst/>
                <a:uLnTx/>
                <a:uFillTx/>
                <a:latin typeface="Calibri"/>
                <a:ea typeface="+mn-ea"/>
                <a:cs typeface="Arial" panose="020B0604020202020204" pitchFamily="34" charset="0"/>
              </a:rPr>
              <a:t>) حصلت على الترخيص الكامل من البنك المركزي السعودي </a:t>
            </a:r>
            <a:r>
              <a:rPr kumimoji="0" lang="en-US" sz="2400" b="0" i="0" u="none" strike="noStrike" kern="1200" cap="none" spc="0" normalizeH="0" baseline="0" noProof="0" dirty="0">
                <a:ln>
                  <a:noFill/>
                </a:ln>
                <a:solidFill>
                  <a:prstClr val="black"/>
                </a:solidFill>
                <a:effectLst/>
                <a:uLnTx/>
                <a:uFillTx/>
                <a:latin typeface="Calibri"/>
                <a:ea typeface="+mn-ea"/>
                <a:cs typeface="Arial" panose="020B0604020202020204" pitchFamily="34" charset="0"/>
              </a:rPr>
              <a:t>SAMA) </a:t>
            </a:r>
            <a:r>
              <a:rPr kumimoji="0" lang="ar-EG" sz="2400" b="0" i="0" u="none" strike="noStrike" kern="1200" cap="none" spc="0" normalizeH="0" baseline="0" noProof="0" dirty="0">
                <a:ln>
                  <a:noFill/>
                </a:ln>
                <a:solidFill>
                  <a:prstClr val="black"/>
                </a:solidFill>
                <a:effectLst/>
                <a:uLnTx/>
                <a:uFillTx/>
                <a:latin typeface="Calibri"/>
                <a:ea typeface="+mn-ea"/>
                <a:cs typeface="Arial" panose="020B0604020202020204" pitchFamily="34" charset="0"/>
              </a:rPr>
              <a:t>) كأول شركة في هذا المجال، ما يجعلها أول منصة رسمية مرخصة لتقديم القروض الرقمية المصغرة في المملكة</a:t>
            </a:r>
            <a:endPar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p:txBody>
      </p:sp>
      <p:pic>
        <p:nvPicPr>
          <p:cNvPr id="6" name="Graphic 21">
            <a:extLst>
              <a:ext uri="{FF2B5EF4-FFF2-40B4-BE49-F238E27FC236}">
                <a16:creationId xmlns:a16="http://schemas.microsoft.com/office/drawing/2014/main" id="{C5035219-D1B6-112B-079A-F5E1883E011A}"/>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908544450"/>
      </p:ext>
    </p:extLst>
  </p:cSld>
  <p:clrMapOvr>
    <a:masterClrMapping/>
  </p:clrMapOvr>
  <mc:AlternateContent xmlns:mc="http://schemas.openxmlformats.org/markup-compatibility/2006" xmlns:p14="http://schemas.microsoft.com/office/powerpoint/2010/main">
    <mc:Choice Requires="p14">
      <p:transition spd="slow" p14:dur="2000" advTm="38043"/>
    </mc:Choice>
    <mc:Fallback xmlns="">
      <p:transition spd="slow" advTm="38043"/>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884FCFB-65F0-04B2-A190-7B0FA51FEC40}"/>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E393E182-B209-142A-93BA-68A963BD18B4}"/>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345FFB21-8992-98DE-7573-39C43190FCDC}"/>
              </a:ext>
            </a:extLst>
          </p:cNvPr>
          <p:cNvSpPr txBox="1"/>
          <p:nvPr/>
        </p:nvSpPr>
        <p:spPr>
          <a:xfrm>
            <a:off x="308610" y="725864"/>
            <a:ext cx="8823960" cy="523220"/>
          </a:xfrm>
          <a:prstGeom prst="rect">
            <a:avLst/>
          </a:prstGeom>
          <a:noFill/>
        </p:spPr>
        <p:txBody>
          <a:bodyPr wrap="square" rtlCol="0">
            <a:spAutoFit/>
          </a:bodyP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Calibri"/>
                <a:ea typeface="+mn-ea"/>
                <a:cs typeface="Times New Roman" panose="02020603050405020304" pitchFamily="18" charset="0"/>
              </a:rPr>
              <a:t>خصائص شركات التكنولوجيا المالية الناشئة</a:t>
            </a:r>
          </a:p>
        </p:txBody>
      </p:sp>
      <p:sp>
        <p:nvSpPr>
          <p:cNvPr id="28" name="Rectangle 27">
            <a:extLst>
              <a:ext uri="{FF2B5EF4-FFF2-40B4-BE49-F238E27FC236}">
                <a16:creationId xmlns:a16="http://schemas.microsoft.com/office/drawing/2014/main" id="{6D7B3161-14CE-D2C2-F77F-C396367D7B8D}"/>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2A961591-E553-5676-47A5-756512A87FAD}"/>
              </a:ext>
            </a:extLst>
          </p:cNvPr>
          <p:cNvSpPr txBox="1"/>
          <p:nvPr/>
        </p:nvSpPr>
        <p:spPr>
          <a:xfrm>
            <a:off x="160020" y="1249085"/>
            <a:ext cx="11635740" cy="5565563"/>
          </a:xfrm>
          <a:prstGeom prst="rect">
            <a:avLst/>
          </a:prstGeom>
          <a:noFill/>
        </p:spPr>
        <p:txBody>
          <a:bodyPr wrap="square" rtlCol="0">
            <a:spAutoFit/>
          </a:bodyPr>
          <a:lstStyle/>
          <a:p>
            <a:pPr marL="0" marR="0" lvl="0" indent="0" algn="r" defTabSz="914400" rtl="1" eaLnBrk="1" fontAlgn="auto" latinLnBrk="0" hangingPunct="1">
              <a:lnSpc>
                <a:spcPct val="150000"/>
              </a:lnSpc>
              <a:spcBef>
                <a:spcPts val="0"/>
              </a:spcBef>
              <a:spcAft>
                <a:spcPts val="0"/>
              </a:spcAft>
              <a:buClrTx/>
              <a:buSzTx/>
              <a:buFontTx/>
              <a:buNone/>
              <a:tabLst/>
              <a:defRPr/>
            </a:pPr>
            <a:r>
              <a:rPr kumimoji="0" lang="ar-AE" sz="2400" b="1" i="0" u="none" strike="noStrike" kern="1200" cap="none" spc="0" normalizeH="0" baseline="0" noProof="0" dirty="0">
                <a:ln>
                  <a:noFill/>
                </a:ln>
                <a:solidFill>
                  <a:prstClr val="black"/>
                </a:solidFill>
                <a:effectLst/>
                <a:uLnTx/>
                <a:uFillTx/>
                <a:latin typeface="Calibri"/>
                <a:ea typeface="+mn-ea"/>
                <a:cs typeface="Arial" panose="020B0604020202020204" pitchFamily="34" charset="0"/>
              </a:rPr>
              <a:t>بيئة الحاضنات في </a:t>
            </a:r>
            <a:r>
              <a:rPr kumimoji="0" lang="ar-EG" sz="2400" b="1" i="0" u="none" strike="noStrike" kern="1200" cap="none" spc="0" normalizeH="0" baseline="0" noProof="0" dirty="0">
                <a:ln>
                  <a:noFill/>
                </a:ln>
                <a:solidFill>
                  <a:prstClr val="black"/>
                </a:solidFill>
                <a:effectLst/>
                <a:uLnTx/>
                <a:uFillTx/>
                <a:latin typeface="Calibri"/>
                <a:ea typeface="+mn-ea"/>
                <a:cs typeface="Arial" panose="020B0604020202020204" pitchFamily="34" charset="0"/>
              </a:rPr>
              <a:t>الامارات  :</a:t>
            </a:r>
            <a:endParaRPr kumimoji="0" lang="ar-AE" sz="2400" b="1" i="0" u="none" strike="noStrike" kern="1200" cap="none" spc="0" normalizeH="0" baseline="0" noProof="0" dirty="0">
              <a:ln>
                <a:noFill/>
              </a:ln>
              <a:solidFill>
                <a:prstClr val="black"/>
              </a:solidFill>
              <a:effectLst/>
              <a:uLnTx/>
              <a:uFillTx/>
              <a:latin typeface="Calibri"/>
              <a:ea typeface="+mn-ea"/>
              <a:cs typeface="Arial" panose="020B0604020202020204" pitchFamily="34" charset="0"/>
            </a:endParaRPr>
          </a:p>
          <a:p>
            <a:pPr algn="r" rtl="1">
              <a:lnSpc>
                <a:spcPct val="150000"/>
              </a:lnSpc>
              <a:buFont typeface="Arial" panose="020B0604020202020204" pitchFamily="34" charset="0"/>
              <a:buChar char="•"/>
            </a:pPr>
            <a:r>
              <a:rPr lang="en-US" sz="2400" dirty="0"/>
              <a:t>Sandbox </a:t>
            </a:r>
            <a:r>
              <a:rPr lang="ar-EG" sz="2400" dirty="0"/>
              <a:t> ف</a:t>
            </a:r>
            <a:r>
              <a:rPr lang="ar-AE" sz="2400" dirty="0"/>
              <a:t>ي </a:t>
            </a:r>
            <a:r>
              <a:rPr lang="en-US" sz="2400" b="1" dirty="0"/>
              <a:t>ADGM </a:t>
            </a:r>
            <a:r>
              <a:rPr lang="ar-EG" sz="2400" b="1" dirty="0"/>
              <a:t> و</a:t>
            </a:r>
            <a:r>
              <a:rPr lang="ar-AE" sz="2400" b="1" dirty="0"/>
              <a:t> </a:t>
            </a:r>
            <a:r>
              <a:rPr lang="en-US" sz="2400" b="1" dirty="0"/>
              <a:t>DIFC</a:t>
            </a:r>
            <a:endParaRPr lang="en-US" sz="2400" dirty="0"/>
          </a:p>
          <a:p>
            <a:pPr algn="r" rtl="1">
              <a:lnSpc>
                <a:spcPct val="150000"/>
              </a:lnSpc>
              <a:buFont typeface="Arial" panose="020B0604020202020204" pitchFamily="34" charset="0"/>
              <a:buChar char="•"/>
            </a:pPr>
            <a:r>
              <a:rPr lang="ar-EG" sz="2400" dirty="0"/>
              <a:t> </a:t>
            </a:r>
            <a:r>
              <a:rPr lang="ar-AE" sz="2400" dirty="0"/>
              <a:t>تراخيص </a:t>
            </a:r>
            <a:r>
              <a:rPr lang="en-US" sz="2400" dirty="0"/>
              <a:t>VARA </a:t>
            </a:r>
            <a:r>
              <a:rPr lang="ar-EG" sz="2400" dirty="0"/>
              <a:t> ل</a:t>
            </a:r>
            <a:r>
              <a:rPr lang="ar-AE" sz="2400" dirty="0"/>
              <a:t>تنظيم العملات الرقمية.</a:t>
            </a:r>
          </a:p>
          <a:p>
            <a:pPr algn="r" rtl="1">
              <a:lnSpc>
                <a:spcPct val="150000"/>
              </a:lnSpc>
              <a:buFont typeface="Arial" panose="020B0604020202020204" pitchFamily="34" charset="0"/>
              <a:buChar char="•"/>
            </a:pPr>
            <a:r>
              <a:rPr lang="ar-EG" sz="2400" dirty="0"/>
              <a:t> </a:t>
            </a:r>
            <a:r>
              <a:rPr lang="ar-AE" sz="2400" dirty="0"/>
              <a:t>دعم حاضنات </a:t>
            </a:r>
            <a:r>
              <a:rPr lang="ar-AE" sz="2400" b="1" dirty="0"/>
              <a:t>مثل </a:t>
            </a:r>
            <a:r>
              <a:rPr lang="ar-EG" sz="2400" dirty="0"/>
              <a:t>: </a:t>
            </a:r>
            <a:r>
              <a:rPr lang="ar-EG" sz="2400" b="1" dirty="0"/>
              <a:t>(</a:t>
            </a:r>
            <a:r>
              <a:rPr lang="en-US" sz="2400" b="1" dirty="0"/>
              <a:t>Hub71</a:t>
            </a:r>
            <a:r>
              <a:rPr lang="ar-EG" sz="2400" b="1" dirty="0"/>
              <a:t> )</a:t>
            </a:r>
            <a:r>
              <a:rPr lang="ar-EG" sz="2400" dirty="0"/>
              <a:t> وهي منصة حاضنة أعمال في مدينة أبوظبي، تهدف إلى دعم وتمكين الشركات الناشئة، خاصة في مجالات التكنولوجيا الحديثة مثل لذكاء الاصطناعي ، الحوسبة السحابية الأمن السيبراني). </a:t>
            </a:r>
          </a:p>
          <a:p>
            <a:pPr algn="r" rtl="1">
              <a:lnSpc>
                <a:spcPct val="150000"/>
              </a:lnSpc>
              <a:buFont typeface="Arial" panose="020B0604020202020204" pitchFamily="34" charset="0"/>
              <a:buChar char="•"/>
            </a:pPr>
            <a:r>
              <a:rPr lang="ar-EG" sz="2400" b="1" dirty="0"/>
              <a:t> </a:t>
            </a:r>
            <a:r>
              <a:rPr lang="ar-AE" sz="2400" b="1" dirty="0"/>
              <a:t>مثال:</a:t>
            </a:r>
            <a:br>
              <a:rPr lang="ar-AE" sz="2400" dirty="0"/>
            </a:br>
            <a:r>
              <a:rPr lang="en-US" sz="2400" b="1" dirty="0"/>
              <a:t>YAP</a:t>
            </a:r>
            <a:r>
              <a:rPr lang="ar-EG" sz="2400" b="1" dirty="0"/>
              <a:t> م</a:t>
            </a:r>
            <a:r>
              <a:rPr lang="ar-AE" sz="2400" b="1" dirty="0"/>
              <a:t>نصة بنكية رقمية إماراتية</a:t>
            </a:r>
            <a:r>
              <a:rPr lang="ar-EG" sz="2400" b="1" dirty="0"/>
              <a:t> : </a:t>
            </a:r>
            <a:r>
              <a:rPr lang="en-US" sz="2400" dirty="0"/>
              <a:t>YAP </a:t>
            </a:r>
            <a:r>
              <a:rPr lang="ar-EG" sz="2400" dirty="0"/>
              <a:t>هي أول منصة بنكية رقمية متكاملة في دولة الإمارات العربية المتحدة، تأسست بهدف تقديم تجربة مصرفية حديثة بالكامل بدون الحاجة إلى فروع تقليدية ، تركز المنصة على تقديم خدمات مصرفية رقمية للأفراد والشركات الناشئة، من خلال تطبيق ذكي على الهواتف المحمولة، مما يجعل العمليات المالية أكثر سهولة ومرونة.</a:t>
            </a:r>
            <a:endPar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p:txBody>
      </p:sp>
      <p:pic>
        <p:nvPicPr>
          <p:cNvPr id="6" name="Graphic 21">
            <a:extLst>
              <a:ext uri="{FF2B5EF4-FFF2-40B4-BE49-F238E27FC236}">
                <a16:creationId xmlns:a16="http://schemas.microsoft.com/office/drawing/2014/main" id="{B4F31AD9-A17C-A642-5A5B-42109D7B4FDE}"/>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824995252"/>
      </p:ext>
    </p:extLst>
  </p:cSld>
  <p:clrMapOvr>
    <a:masterClrMapping/>
  </p:clrMapOvr>
  <mc:AlternateContent xmlns:mc="http://schemas.openxmlformats.org/markup-compatibility/2006" xmlns:p14="http://schemas.microsoft.com/office/powerpoint/2010/main">
    <mc:Choice Requires="p14">
      <p:transition spd="slow" p14:dur="2000" advTm="38043"/>
    </mc:Choice>
    <mc:Fallback xmlns="">
      <p:transition spd="slow" advTm="38043"/>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687157C-B9EC-02B4-C0C1-CD49A4B53B4D}"/>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62CE46B1-DB21-01BE-42C2-347422FC6C32}"/>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D2235CEE-688C-1C2B-8058-A12A44093D36}"/>
              </a:ext>
            </a:extLst>
          </p:cNvPr>
          <p:cNvSpPr txBox="1"/>
          <p:nvPr/>
        </p:nvSpPr>
        <p:spPr>
          <a:xfrm>
            <a:off x="308610" y="725864"/>
            <a:ext cx="8823960" cy="523220"/>
          </a:xfrm>
          <a:prstGeom prst="rect">
            <a:avLst/>
          </a:prstGeom>
          <a:noFill/>
        </p:spPr>
        <p:txBody>
          <a:bodyPr wrap="square" rtlCol="0">
            <a:spAutoFit/>
          </a:bodyP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Calibri"/>
                <a:ea typeface="+mn-ea"/>
                <a:cs typeface="Times New Roman" panose="02020603050405020304" pitchFamily="18" charset="0"/>
              </a:rPr>
              <a:t>خصائص شركات التكنولوجيا المالية الناشئة</a:t>
            </a:r>
          </a:p>
        </p:txBody>
      </p:sp>
      <p:sp>
        <p:nvSpPr>
          <p:cNvPr id="28" name="Rectangle 27">
            <a:extLst>
              <a:ext uri="{FF2B5EF4-FFF2-40B4-BE49-F238E27FC236}">
                <a16:creationId xmlns:a16="http://schemas.microsoft.com/office/drawing/2014/main" id="{5B28AA72-9297-4FF6-A9EB-FB88F9450075}"/>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3AD6336A-4E4A-F2C9-6816-0CDE96E9B3BC}"/>
              </a:ext>
            </a:extLst>
          </p:cNvPr>
          <p:cNvSpPr txBox="1"/>
          <p:nvPr/>
        </p:nvSpPr>
        <p:spPr>
          <a:xfrm>
            <a:off x="537210" y="1611631"/>
            <a:ext cx="11029951" cy="3356688"/>
          </a:xfrm>
          <a:prstGeom prst="rect">
            <a:avLst/>
          </a:prstGeom>
          <a:noFill/>
        </p:spPr>
        <p:txBody>
          <a:bodyPr wrap="square" rtlCol="0">
            <a:spAutoFit/>
          </a:bodyPr>
          <a:lstStyle/>
          <a:p>
            <a:pPr marL="0" marR="0" lvl="0" indent="0" algn="r" defTabSz="914400" rtl="1" eaLnBrk="1" fontAlgn="auto" latinLnBrk="0" hangingPunct="1">
              <a:lnSpc>
                <a:spcPct val="150000"/>
              </a:lnSpc>
              <a:spcBef>
                <a:spcPts val="0"/>
              </a:spcBef>
              <a:spcAft>
                <a:spcPts val="0"/>
              </a:spcAft>
              <a:buClrTx/>
              <a:buSzTx/>
              <a:buFontTx/>
              <a:buNone/>
              <a:tabLst/>
              <a:defRPr/>
            </a:pPr>
            <a:r>
              <a:rPr kumimoji="0" lang="ar-AE" sz="2400" b="1" i="0" u="none" strike="noStrike" kern="1200" cap="none" spc="0" normalizeH="0" baseline="0" noProof="0" dirty="0">
                <a:ln>
                  <a:noFill/>
                </a:ln>
                <a:solidFill>
                  <a:prstClr val="black"/>
                </a:solidFill>
                <a:effectLst/>
                <a:uLnTx/>
                <a:uFillTx/>
                <a:latin typeface="Calibri"/>
                <a:ea typeface="+mn-ea"/>
                <a:cs typeface="Arial" panose="020B0604020202020204" pitchFamily="34" charset="0"/>
              </a:rPr>
              <a:t>بيئة الحاضنات في </a:t>
            </a:r>
            <a:r>
              <a:rPr kumimoji="0" lang="ar-EG" sz="2400" b="1" i="0" u="none" strike="noStrike" kern="1200" cap="none" spc="0" normalizeH="0" baseline="0" noProof="0" dirty="0">
                <a:ln>
                  <a:noFill/>
                </a:ln>
                <a:solidFill>
                  <a:prstClr val="black"/>
                </a:solidFill>
                <a:effectLst/>
                <a:uLnTx/>
                <a:uFillTx/>
                <a:latin typeface="Calibri"/>
                <a:ea typeface="+mn-ea"/>
                <a:cs typeface="Arial" panose="020B0604020202020204" pitchFamily="34" charset="0"/>
              </a:rPr>
              <a:t>البحرين :</a:t>
            </a:r>
            <a:endParaRPr kumimoji="0" lang="ar-AE" sz="2400" b="1" i="0" u="none" strike="noStrike" kern="1200" cap="none" spc="0" normalizeH="0" baseline="0" noProof="0" dirty="0">
              <a:ln>
                <a:noFill/>
              </a:ln>
              <a:solidFill>
                <a:prstClr val="black"/>
              </a:solidFill>
              <a:effectLst/>
              <a:uLnTx/>
              <a:uFillTx/>
              <a:latin typeface="Calibri"/>
              <a:ea typeface="+mn-ea"/>
              <a:cs typeface="Arial" panose="020B0604020202020204" pitchFamily="34" charset="0"/>
            </a:endParaRPr>
          </a:p>
          <a:p>
            <a:pPr algn="r" rtl="1">
              <a:lnSpc>
                <a:spcPct val="150000"/>
              </a:lnSpc>
              <a:buFont typeface="Arial" panose="020B0604020202020204" pitchFamily="34" charset="0"/>
              <a:buChar char="•"/>
            </a:pPr>
            <a:r>
              <a:rPr lang="ar-EG" sz="2400" dirty="0"/>
              <a:t> تجربة </a:t>
            </a:r>
            <a:r>
              <a:rPr lang="ar-AE" sz="2400" dirty="0"/>
              <a:t> </a:t>
            </a:r>
            <a:r>
              <a:rPr lang="en-US" sz="2400" dirty="0"/>
              <a:t>Sandbox </a:t>
            </a:r>
            <a:r>
              <a:rPr lang="ar-EG" sz="2400" dirty="0"/>
              <a:t> منذ </a:t>
            </a:r>
            <a:r>
              <a:rPr lang="ar-AE" sz="2400" dirty="0"/>
              <a:t>(2017).</a:t>
            </a:r>
          </a:p>
          <a:p>
            <a:pPr algn="r" rtl="1">
              <a:lnSpc>
                <a:spcPct val="150000"/>
              </a:lnSpc>
              <a:buFont typeface="Arial" panose="020B0604020202020204" pitchFamily="34" charset="0"/>
              <a:buChar char="•"/>
            </a:pPr>
            <a:r>
              <a:rPr lang="ar-EG" sz="2400" dirty="0"/>
              <a:t> </a:t>
            </a:r>
            <a:r>
              <a:rPr lang="ar-AE" sz="2400" dirty="0"/>
              <a:t>حوافز ضريبية للمستثمرين في </a:t>
            </a:r>
            <a:r>
              <a:rPr lang="en-US" sz="2400" dirty="0"/>
              <a:t>FinTech.</a:t>
            </a:r>
          </a:p>
          <a:p>
            <a:pPr algn="r" rtl="1">
              <a:lnSpc>
                <a:spcPct val="150000"/>
              </a:lnSpc>
              <a:buFont typeface="Arial" panose="020B0604020202020204" pitchFamily="34" charset="0"/>
              <a:buChar char="•"/>
            </a:pPr>
            <a:r>
              <a:rPr lang="ar-AE" sz="2400" dirty="0"/>
              <a:t>دعم من مجلس التنمية الاقتصادية.</a:t>
            </a:r>
          </a:p>
          <a:p>
            <a:pPr algn="r" rtl="1">
              <a:lnSpc>
                <a:spcPct val="150000"/>
              </a:lnSpc>
            </a:pPr>
            <a:r>
              <a:rPr lang="en-AE" sz="2400" dirty="0"/>
              <a:t> </a:t>
            </a:r>
            <a:r>
              <a:rPr lang="ar-AE" sz="2400" b="1" dirty="0"/>
              <a:t>مثال:</a:t>
            </a:r>
            <a:br>
              <a:rPr lang="ar-AE" sz="2400" dirty="0"/>
            </a:br>
            <a:r>
              <a:rPr lang="en-US" sz="2400" dirty="0"/>
              <a:t>Rain</a:t>
            </a:r>
            <a:r>
              <a:rPr lang="ar-EG" sz="2400" dirty="0"/>
              <a:t> م</a:t>
            </a:r>
            <a:r>
              <a:rPr lang="ar-AE" sz="2400" dirty="0"/>
              <a:t>نصة مرخصة لتداول العملات الرقمية</a:t>
            </a:r>
            <a:r>
              <a:rPr lang="ar-EG" sz="2400" dirty="0"/>
              <a:t>.</a:t>
            </a:r>
            <a:endPar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p:txBody>
      </p:sp>
      <p:pic>
        <p:nvPicPr>
          <p:cNvPr id="6" name="Graphic 21">
            <a:extLst>
              <a:ext uri="{FF2B5EF4-FFF2-40B4-BE49-F238E27FC236}">
                <a16:creationId xmlns:a16="http://schemas.microsoft.com/office/drawing/2014/main" id="{DB20B43A-2955-2A7B-5FD0-D69F184CB73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49269275"/>
      </p:ext>
    </p:extLst>
  </p:cSld>
  <p:clrMapOvr>
    <a:masterClrMapping/>
  </p:clrMapOvr>
  <mc:AlternateContent xmlns:mc="http://schemas.openxmlformats.org/markup-compatibility/2006" xmlns:p14="http://schemas.microsoft.com/office/powerpoint/2010/main">
    <mc:Choice Requires="p14">
      <p:transition spd="slow" p14:dur="2000" advTm="38043"/>
    </mc:Choice>
    <mc:Fallback xmlns="">
      <p:transition spd="slow" advTm="38043"/>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404ACD2-7CF6-8F5B-EF87-71BEF6EB3476}"/>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915AFFB9-6CFB-DB5D-B238-4C56C4C37E23}"/>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E95294F1-3F87-4418-4FDE-3FF0FD77708A}"/>
              </a:ext>
            </a:extLst>
          </p:cNvPr>
          <p:cNvSpPr txBox="1"/>
          <p:nvPr/>
        </p:nvSpPr>
        <p:spPr>
          <a:xfrm>
            <a:off x="308610" y="725864"/>
            <a:ext cx="8823960" cy="523220"/>
          </a:xfrm>
          <a:prstGeom prst="rect">
            <a:avLst/>
          </a:prstGeom>
          <a:noFill/>
        </p:spPr>
        <p:txBody>
          <a:bodyPr wrap="square" rtlCol="0">
            <a:spAutoFit/>
          </a:bodyP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Calibri"/>
                <a:ea typeface="+mn-ea"/>
                <a:cs typeface="Times New Roman" panose="02020603050405020304" pitchFamily="18" charset="0"/>
              </a:rPr>
              <a:t>خصائص شركات التكنولوجيا المالية الناشئة</a:t>
            </a:r>
          </a:p>
        </p:txBody>
      </p:sp>
      <p:sp>
        <p:nvSpPr>
          <p:cNvPr id="28" name="Rectangle 27">
            <a:extLst>
              <a:ext uri="{FF2B5EF4-FFF2-40B4-BE49-F238E27FC236}">
                <a16:creationId xmlns:a16="http://schemas.microsoft.com/office/drawing/2014/main" id="{AF0220DA-4CDA-7AF9-11FF-F8AA8FCEAAE0}"/>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1918FEFB-1042-5D06-40F5-F9883C19699C}"/>
              </a:ext>
            </a:extLst>
          </p:cNvPr>
          <p:cNvSpPr txBox="1"/>
          <p:nvPr/>
        </p:nvSpPr>
        <p:spPr>
          <a:xfrm>
            <a:off x="1790952" y="1611631"/>
            <a:ext cx="9776209" cy="2802690"/>
          </a:xfrm>
          <a:prstGeom prst="rect">
            <a:avLst/>
          </a:prstGeom>
          <a:noFill/>
        </p:spPr>
        <p:txBody>
          <a:bodyPr wrap="square" rtlCol="0">
            <a:spAutoFit/>
          </a:bodyPr>
          <a:lstStyle/>
          <a:p>
            <a:pPr marL="0" marR="0" lvl="0" indent="0" algn="r" defTabSz="914400" rtl="1" eaLnBrk="1" fontAlgn="auto" latinLnBrk="0" hangingPunct="1">
              <a:lnSpc>
                <a:spcPct val="150000"/>
              </a:lnSpc>
              <a:spcBef>
                <a:spcPts val="0"/>
              </a:spcBef>
              <a:spcAft>
                <a:spcPts val="0"/>
              </a:spcAft>
              <a:buClrTx/>
              <a:buSzTx/>
              <a:buFontTx/>
              <a:buNone/>
              <a:tabLst/>
              <a:defRPr/>
            </a:pPr>
            <a:r>
              <a:rPr kumimoji="0" lang="ar-AE" sz="2400" b="1" i="0" u="none" strike="noStrike" kern="1200" cap="none" spc="0" normalizeH="0" baseline="0" noProof="0" dirty="0">
                <a:ln>
                  <a:noFill/>
                </a:ln>
                <a:solidFill>
                  <a:prstClr val="black"/>
                </a:solidFill>
                <a:effectLst/>
                <a:uLnTx/>
                <a:uFillTx/>
                <a:latin typeface="Calibri"/>
                <a:ea typeface="+mn-ea"/>
                <a:cs typeface="Arial" panose="020B0604020202020204" pitchFamily="34" charset="0"/>
              </a:rPr>
              <a:t>بيئة الحاضنات في </a:t>
            </a:r>
            <a:r>
              <a:rPr kumimoji="0" lang="ar-EG" sz="2400" b="1" i="0" u="none" strike="noStrike" kern="1200" cap="none" spc="0" normalizeH="0" baseline="0" noProof="0" dirty="0">
                <a:ln>
                  <a:noFill/>
                </a:ln>
                <a:solidFill>
                  <a:prstClr val="black"/>
                </a:solidFill>
                <a:effectLst/>
                <a:uLnTx/>
                <a:uFillTx/>
                <a:latin typeface="Calibri"/>
                <a:ea typeface="+mn-ea"/>
                <a:cs typeface="Arial" panose="020B0604020202020204" pitchFamily="34" charset="0"/>
              </a:rPr>
              <a:t>مصر :</a:t>
            </a:r>
            <a:endParaRPr kumimoji="0" lang="ar-AE" sz="2400" b="1" i="0" u="none" strike="noStrike" kern="1200" cap="none" spc="0" normalizeH="0" baseline="0" noProof="0" dirty="0">
              <a:ln>
                <a:noFill/>
              </a:ln>
              <a:solidFill>
                <a:prstClr val="black"/>
              </a:solidFill>
              <a:effectLst/>
              <a:uLnTx/>
              <a:uFillTx/>
              <a:latin typeface="Calibri"/>
              <a:ea typeface="+mn-ea"/>
              <a:cs typeface="Arial" panose="020B0604020202020204" pitchFamily="34" charset="0"/>
            </a:endParaRPr>
          </a:p>
          <a:p>
            <a:pPr algn="r" rtl="1">
              <a:lnSpc>
                <a:spcPct val="150000"/>
              </a:lnSpc>
              <a:buFont typeface="Arial" panose="020B0604020202020204" pitchFamily="34" charset="0"/>
              <a:buChar char="•"/>
            </a:pPr>
            <a:r>
              <a:rPr lang="ar-EG" sz="2400" dirty="0"/>
              <a:t> </a:t>
            </a:r>
            <a:r>
              <a:rPr lang="ar-AE" sz="2400" dirty="0"/>
              <a:t>مبادرات البنك المركزي المصري لدعم الدفع الإلكتروني.</a:t>
            </a:r>
          </a:p>
          <a:p>
            <a:pPr algn="r" rtl="1">
              <a:lnSpc>
                <a:spcPct val="150000"/>
              </a:lnSpc>
              <a:buFont typeface="Arial" panose="020B0604020202020204" pitchFamily="34" charset="0"/>
              <a:buChar char="•"/>
            </a:pPr>
            <a:r>
              <a:rPr lang="ar-AE" sz="2400" dirty="0"/>
              <a:t>إطلاق "</a:t>
            </a:r>
            <a:r>
              <a:rPr lang="en-US" sz="2400" dirty="0"/>
              <a:t>FinTech Egypt Hub".</a:t>
            </a:r>
          </a:p>
          <a:p>
            <a:pPr algn="r" rtl="1">
              <a:lnSpc>
                <a:spcPct val="150000"/>
              </a:lnSpc>
            </a:pPr>
            <a:r>
              <a:rPr lang="ar-AE" sz="2400" b="1" dirty="0"/>
              <a:t>مثال:</a:t>
            </a:r>
            <a:br>
              <a:rPr lang="ar-AE" sz="2400" dirty="0"/>
            </a:br>
            <a:r>
              <a:rPr lang="en-US" sz="2400" dirty="0" err="1"/>
              <a:t>Paymob</a:t>
            </a:r>
            <a:r>
              <a:rPr lang="en-US" sz="2400" dirty="0"/>
              <a:t> </a:t>
            </a:r>
            <a:r>
              <a:rPr lang="ar-EG" sz="2400" dirty="0"/>
              <a:t> ش</a:t>
            </a:r>
            <a:r>
              <a:rPr lang="ar-AE" sz="2400" dirty="0"/>
              <a:t>ركة مدفوعات رقمية توسعت إقليميًا.</a:t>
            </a:r>
          </a:p>
        </p:txBody>
      </p:sp>
      <p:pic>
        <p:nvPicPr>
          <p:cNvPr id="6" name="Graphic 21">
            <a:extLst>
              <a:ext uri="{FF2B5EF4-FFF2-40B4-BE49-F238E27FC236}">
                <a16:creationId xmlns:a16="http://schemas.microsoft.com/office/drawing/2014/main" id="{9529727F-B644-A749-D10D-4AC75CE652BF}"/>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1339244853"/>
      </p:ext>
    </p:extLst>
  </p:cSld>
  <p:clrMapOvr>
    <a:masterClrMapping/>
  </p:clrMapOvr>
  <mc:AlternateContent xmlns:mc="http://schemas.openxmlformats.org/markup-compatibility/2006" xmlns:p14="http://schemas.microsoft.com/office/powerpoint/2010/main">
    <mc:Choice Requires="p14">
      <p:transition spd="slow" p14:dur="2000" advTm="38043"/>
    </mc:Choice>
    <mc:Fallback xmlns="">
      <p:transition spd="slow" advTm="38043"/>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2F47E45-4D4D-F014-164C-E7CB04E1AC76}"/>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D31EB753-3800-9768-C822-C27CA0246C81}"/>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859C592E-3549-7EA4-0941-3AD88AD0B026}"/>
              </a:ext>
            </a:extLst>
          </p:cNvPr>
          <p:cNvSpPr txBox="1"/>
          <p:nvPr/>
        </p:nvSpPr>
        <p:spPr>
          <a:xfrm>
            <a:off x="308610" y="725864"/>
            <a:ext cx="9612630" cy="523220"/>
          </a:xfrm>
          <a:prstGeom prst="rect">
            <a:avLst/>
          </a:prstGeom>
          <a:noFill/>
        </p:spPr>
        <p:txBody>
          <a:bodyPr wrap="square" rtlCol="0">
            <a:spAutoFit/>
          </a:bodyP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 الأطر التنظيمية الداعمة للشركات الناشئة</a:t>
            </a:r>
            <a:r>
              <a:rPr kumimoji="0" lang="en-US"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 </a:t>
            </a:r>
            <a:r>
              <a:rPr kumimoji="0" lang="ar-EG"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للتكنولوجيا المالية  في الشرق الأوسط</a:t>
            </a:r>
          </a:p>
        </p:txBody>
      </p:sp>
      <p:sp>
        <p:nvSpPr>
          <p:cNvPr id="28" name="Rectangle 27">
            <a:extLst>
              <a:ext uri="{FF2B5EF4-FFF2-40B4-BE49-F238E27FC236}">
                <a16:creationId xmlns:a16="http://schemas.microsoft.com/office/drawing/2014/main" id="{F5F70DC0-BF05-882F-1AEB-1D076A40930A}"/>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37AEA735-8E8D-7BB3-4B3A-520926D2ECAE}"/>
              </a:ext>
            </a:extLst>
          </p:cNvPr>
          <p:cNvSpPr txBox="1"/>
          <p:nvPr/>
        </p:nvSpPr>
        <p:spPr>
          <a:xfrm>
            <a:off x="537210" y="1611631"/>
            <a:ext cx="11029951" cy="3323987"/>
          </a:xfrm>
          <a:prstGeom prst="rect">
            <a:avLst/>
          </a:prstGeom>
          <a:noFill/>
        </p:spPr>
        <p:txBody>
          <a:bodyPr wrap="square" rtlCol="0">
            <a:spAutoFit/>
          </a:bodyPr>
          <a:lstStyle/>
          <a:p>
            <a:pPr marL="342900" marR="0" lvl="0" indent="-342900" algn="r"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prstClr val="black"/>
                </a:solidFill>
                <a:effectLst/>
                <a:uLnTx/>
                <a:uFillTx/>
                <a:latin typeface="Calibri"/>
                <a:ea typeface="+mn-ea"/>
                <a:cs typeface="+mn-cs"/>
              </a:rPr>
              <a:t> </a:t>
            </a:r>
            <a:r>
              <a:rPr kumimoji="0" lang="ar-AE" sz="2400" b="0" i="0" u="none" strike="noStrike" kern="1200" cap="none" spc="0" normalizeH="0" baseline="0" noProof="0" dirty="0">
                <a:ln>
                  <a:noFill/>
                </a:ln>
                <a:solidFill>
                  <a:prstClr val="black"/>
                </a:solidFill>
                <a:effectLst/>
                <a:uLnTx/>
                <a:uFillTx/>
                <a:latin typeface="Calibri"/>
                <a:ea typeface="+mn-ea"/>
                <a:cs typeface="Arial" panose="020B0604020202020204" pitchFamily="34" charset="0"/>
              </a:rPr>
              <a:t>التنظيمي</a:t>
            </a:r>
            <a:r>
              <a:rPr kumimoji="0" lang="ar-EG" sz="2400" b="0" i="0" u="none" strike="noStrike" kern="1200" cap="none" spc="0" normalizeH="0" baseline="0" noProof="0" dirty="0">
                <a:ln>
                  <a:noFill/>
                </a:ln>
                <a:solidFill>
                  <a:prstClr val="black"/>
                </a:solidFill>
                <a:effectLst/>
                <a:uLnTx/>
                <a:uFillTx/>
                <a:latin typeface="Calibri"/>
                <a:ea typeface="+mn-ea"/>
                <a:cs typeface="Arial" panose="020B0604020202020204" pitchFamily="34" charset="0"/>
              </a:rPr>
              <a:t> – البيئة التجريبية  </a:t>
            </a:r>
            <a:r>
              <a:rPr kumimoji="0" lang="en-US" sz="2400" b="0" i="0" u="none" strike="noStrike" kern="1200" cap="none" spc="0" normalizeH="0" baseline="0" noProof="0" dirty="0">
                <a:ln>
                  <a:noFill/>
                </a:ln>
                <a:solidFill>
                  <a:prstClr val="black"/>
                </a:solidFill>
                <a:effectLst/>
                <a:uLnTx/>
                <a:uFillTx/>
                <a:latin typeface="Calibri"/>
                <a:ea typeface="+mn-ea"/>
                <a:cs typeface="+mn-cs"/>
              </a:rPr>
              <a:t>Sandbox</a:t>
            </a:r>
          </a:p>
          <a:p>
            <a:pPr marL="342900" marR="0" lvl="0" indent="-342900" algn="r"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prstClr val="black"/>
                </a:solidFill>
                <a:effectLst/>
                <a:uLnTx/>
                <a:uFillTx/>
                <a:latin typeface="Calibri"/>
                <a:ea typeface="+mn-ea"/>
                <a:cs typeface="+mn-cs"/>
              </a:rPr>
              <a:t> </a:t>
            </a:r>
            <a:r>
              <a:rPr kumimoji="0" lang="ar-AE" sz="2400" b="0" i="0" u="none" strike="noStrike" kern="1200" cap="none" spc="0" normalizeH="0" baseline="0" noProof="0" dirty="0">
                <a:ln>
                  <a:noFill/>
                </a:ln>
                <a:solidFill>
                  <a:prstClr val="black"/>
                </a:solidFill>
                <a:effectLst/>
                <a:uLnTx/>
                <a:uFillTx/>
                <a:latin typeface="Calibri"/>
                <a:ea typeface="+mn-ea"/>
                <a:cs typeface="Arial" panose="020B0604020202020204" pitchFamily="34" charset="0"/>
              </a:rPr>
              <a:t>قوانين حماية المستهلك الرقمي.</a:t>
            </a:r>
            <a:endParaRPr kumimoji="0" lang="en-US" sz="2400" b="0" i="0" u="none" strike="noStrike" kern="1200" cap="none" spc="0" normalizeH="0" baseline="0" noProof="0" dirty="0">
              <a:ln>
                <a:noFill/>
              </a:ln>
              <a:solidFill>
                <a:prstClr val="black"/>
              </a:solidFill>
              <a:effectLst/>
              <a:uLnTx/>
              <a:uFillTx/>
              <a:latin typeface="Calibri"/>
              <a:ea typeface="+mn-ea"/>
              <a:cs typeface="+mn-cs"/>
            </a:endParaRPr>
          </a:p>
          <a:p>
            <a:pPr marL="342900" marR="0" lvl="0" indent="-342900" algn="r"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prstClr val="black"/>
                </a:solidFill>
                <a:effectLst/>
                <a:uLnTx/>
                <a:uFillTx/>
                <a:latin typeface="Calibri"/>
                <a:ea typeface="+mn-ea"/>
                <a:cs typeface="+mn-cs"/>
              </a:rPr>
              <a:t> </a:t>
            </a:r>
            <a:r>
              <a:rPr kumimoji="0" lang="ar-AE" sz="2400" b="0" i="0" u="none" strike="noStrike" kern="1200" cap="none" spc="0" normalizeH="0" baseline="0" noProof="0" dirty="0">
                <a:ln>
                  <a:noFill/>
                </a:ln>
                <a:solidFill>
                  <a:prstClr val="black"/>
                </a:solidFill>
                <a:effectLst/>
                <a:uLnTx/>
                <a:uFillTx/>
                <a:latin typeface="Calibri"/>
                <a:ea typeface="+mn-ea"/>
                <a:cs typeface="Arial" panose="020B0604020202020204" pitchFamily="34" charset="0"/>
              </a:rPr>
              <a:t>قوانين مكافحة غسل الأموال والامتثال </a:t>
            </a:r>
            <a:r>
              <a:rPr kumimoji="0" lang="en-US" sz="2400" b="0" i="0" u="none" strike="noStrike" kern="1200" cap="none" spc="0" normalizeH="0" baseline="0" noProof="0" dirty="0">
                <a:ln>
                  <a:noFill/>
                </a:ln>
                <a:solidFill>
                  <a:prstClr val="black"/>
                </a:solidFill>
                <a:effectLst/>
                <a:uLnTx/>
                <a:uFillTx/>
                <a:latin typeface="Calibri"/>
                <a:ea typeface="+mn-ea"/>
                <a:cs typeface="+mn-cs"/>
              </a:rPr>
              <a:t>.(AML/KYC)</a:t>
            </a:r>
          </a:p>
          <a:p>
            <a:pPr marL="0" marR="0" lvl="0" indent="0" algn="r" defTabSz="914400" rtl="1" eaLnBrk="1" fontAlgn="auto" latinLnBrk="0" hangingPunct="1">
              <a:lnSpc>
                <a:spcPct val="150000"/>
              </a:lnSpc>
              <a:spcBef>
                <a:spcPts val="0"/>
              </a:spcBef>
              <a:spcAft>
                <a:spcPts val="0"/>
              </a:spcAft>
              <a:buClrTx/>
              <a:buSzTx/>
              <a:buFontTx/>
              <a:buNone/>
              <a:tabLst/>
              <a:defRPr/>
            </a:pPr>
            <a:endParaRPr kumimoji="0" lang="ar-EG" sz="2400" b="0" i="0" u="none" strike="noStrike" kern="1200" cap="none" spc="0" normalizeH="0" baseline="0" noProof="0" dirty="0">
              <a:ln>
                <a:noFill/>
              </a:ln>
              <a:solidFill>
                <a:prstClr val="black"/>
              </a:solidFill>
              <a:effectLst/>
              <a:uLnTx/>
              <a:uFillTx/>
              <a:latin typeface="Calibri"/>
              <a:ea typeface="+mn-ea"/>
              <a:cs typeface="Arial" panose="020B0604020202020204" pitchFamily="34" charset="0"/>
            </a:endParaRPr>
          </a:p>
          <a:p>
            <a:pPr marL="0" marR="0" lvl="0" indent="0" algn="r"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prstClr val="black"/>
              </a:solidFill>
              <a:effectLst/>
              <a:uLnTx/>
              <a:uFillTx/>
              <a:latin typeface="Calibri"/>
              <a:ea typeface="+mn-ea"/>
              <a:cs typeface="Arial" panose="020B0604020202020204" pitchFamily="34" charset="0"/>
            </a:endParaRPr>
          </a:p>
          <a:p>
            <a:pPr marL="0" marR="0" lvl="0" indent="0" algn="r"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a:p>
            <a:pPr marL="0" marR="0" lvl="0" indent="0" algn="r" defTabSz="914400" rtl="1" eaLnBrk="1" fontAlgn="auto" latinLnBrk="0" hangingPunct="1">
              <a:lnSpc>
                <a:spcPct val="100000"/>
              </a:lnSpc>
              <a:spcBef>
                <a:spcPts val="0"/>
              </a:spcBef>
              <a:spcAft>
                <a:spcPts val="0"/>
              </a:spcAft>
              <a:buClrTx/>
              <a:buSzTx/>
              <a:buFontTx/>
              <a:buNone/>
              <a:tabLst/>
              <a:defRPr/>
            </a:pPr>
            <a:endPar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p:txBody>
      </p:sp>
      <p:pic>
        <p:nvPicPr>
          <p:cNvPr id="6" name="Graphic 21">
            <a:extLst>
              <a:ext uri="{FF2B5EF4-FFF2-40B4-BE49-F238E27FC236}">
                <a16:creationId xmlns:a16="http://schemas.microsoft.com/office/drawing/2014/main" id="{9218D2B2-5E08-A1D3-75FD-09FDCFBBEA5D}"/>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338091506"/>
      </p:ext>
    </p:extLst>
  </p:cSld>
  <p:clrMapOvr>
    <a:masterClrMapping/>
  </p:clrMapOvr>
  <mc:AlternateContent xmlns:mc="http://schemas.openxmlformats.org/markup-compatibility/2006" xmlns:p14="http://schemas.microsoft.com/office/powerpoint/2010/main">
    <mc:Choice Requires="p14">
      <p:transition spd="slow" p14:dur="2000" advTm="38043"/>
    </mc:Choice>
    <mc:Fallback xmlns="">
      <p:transition spd="slow" advTm="38043"/>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424E061-B975-4DCC-CBB6-E966BA61A561}"/>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E7304304-61D1-3E72-8834-BA182F38888A}"/>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01309E58-9AFC-C52A-6FBC-B98AB108F46F}"/>
              </a:ext>
            </a:extLst>
          </p:cNvPr>
          <p:cNvSpPr txBox="1"/>
          <p:nvPr/>
        </p:nvSpPr>
        <p:spPr>
          <a:xfrm>
            <a:off x="308610" y="725864"/>
            <a:ext cx="9492790" cy="523220"/>
          </a:xfrm>
          <a:prstGeom prst="rect">
            <a:avLst/>
          </a:prstGeom>
          <a:noFill/>
        </p:spPr>
        <p:txBody>
          <a:bodyPr wrap="square" rtlCol="0">
            <a:spAutoFit/>
          </a:bodyP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 التحديات التي تواجه البيئة الحاضنة للتكنولوجيا المالية  في الشرق الأوسط</a:t>
            </a:r>
          </a:p>
        </p:txBody>
      </p:sp>
      <p:sp>
        <p:nvSpPr>
          <p:cNvPr id="28" name="Rectangle 27">
            <a:extLst>
              <a:ext uri="{FF2B5EF4-FFF2-40B4-BE49-F238E27FC236}">
                <a16:creationId xmlns:a16="http://schemas.microsoft.com/office/drawing/2014/main" id="{D4925B17-067C-8EDD-86D0-04C506C162E0}"/>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A47892F0-B1AD-C00F-2D71-353F99DF7FB3}"/>
              </a:ext>
            </a:extLst>
          </p:cNvPr>
          <p:cNvSpPr txBox="1"/>
          <p:nvPr/>
        </p:nvSpPr>
        <p:spPr>
          <a:xfrm>
            <a:off x="1272619" y="1799303"/>
            <a:ext cx="9492791" cy="2585323"/>
          </a:xfrm>
          <a:prstGeom prst="rect">
            <a:avLst/>
          </a:prstGeom>
          <a:noFill/>
        </p:spPr>
        <p:txBody>
          <a:bodyPr wrap="square" rtlCol="0">
            <a:spAutoFit/>
          </a:bodyPr>
          <a:lstStyle/>
          <a:p>
            <a:pPr algn="r" rtl="1">
              <a:lnSpc>
                <a:spcPct val="150000"/>
              </a:lnSpc>
              <a:buFont typeface="+mj-lt"/>
              <a:buAutoNum type="arabicPeriod"/>
            </a:pPr>
            <a:r>
              <a:rPr lang="en-US" sz="2400" dirty="0"/>
              <a:t> </a:t>
            </a:r>
            <a:r>
              <a:rPr lang="ar-AE" sz="2400" dirty="0"/>
              <a:t>تفاوت القوانين بين الدول.</a:t>
            </a:r>
          </a:p>
          <a:p>
            <a:pPr algn="r" rtl="1">
              <a:lnSpc>
                <a:spcPct val="150000"/>
              </a:lnSpc>
              <a:buFont typeface="+mj-lt"/>
              <a:buAutoNum type="arabicPeriod"/>
            </a:pPr>
            <a:r>
              <a:rPr lang="en-US" sz="2400" dirty="0"/>
              <a:t> </a:t>
            </a:r>
            <a:r>
              <a:rPr lang="ar-AE" sz="2400" dirty="0"/>
              <a:t>ضعف التمويل في بعض الأسواق.</a:t>
            </a:r>
          </a:p>
          <a:p>
            <a:pPr algn="r" rtl="1">
              <a:lnSpc>
                <a:spcPct val="150000"/>
              </a:lnSpc>
              <a:buFont typeface="+mj-lt"/>
              <a:buAutoNum type="arabicPeriod"/>
            </a:pPr>
            <a:r>
              <a:rPr lang="en-US" sz="2400" dirty="0"/>
              <a:t> </a:t>
            </a:r>
            <a:r>
              <a:rPr lang="ar-AE" sz="2400" dirty="0"/>
              <a:t>نقص الكفاءات المتخصصة.</a:t>
            </a:r>
          </a:p>
          <a:p>
            <a:pPr algn="r" rtl="1">
              <a:lnSpc>
                <a:spcPct val="150000"/>
              </a:lnSpc>
              <a:buFont typeface="+mj-lt"/>
              <a:buAutoNum type="arabicPeriod"/>
            </a:pPr>
            <a:r>
              <a:rPr lang="en-US" sz="2400" dirty="0"/>
              <a:t> </a:t>
            </a:r>
            <a:r>
              <a:rPr lang="ar-AE" sz="2400" dirty="0"/>
              <a:t>قلة الثقة في الحلول الرقمية لدى بعض المستخدمين.</a:t>
            </a:r>
            <a:endPar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a:p>
            <a:pPr marL="0" marR="0" lvl="0" indent="0" algn="r" defTabSz="914400" rtl="1" eaLnBrk="1" fontAlgn="auto" latinLnBrk="0" hangingPunct="1">
              <a:lnSpc>
                <a:spcPct val="100000"/>
              </a:lnSpc>
              <a:spcBef>
                <a:spcPts val="0"/>
              </a:spcBef>
              <a:spcAft>
                <a:spcPts val="0"/>
              </a:spcAft>
              <a:buClrTx/>
              <a:buSzTx/>
              <a:buFontTx/>
              <a:buNone/>
              <a:tabLst/>
              <a:defRPr/>
            </a:pPr>
            <a:endPar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p:txBody>
      </p:sp>
      <p:pic>
        <p:nvPicPr>
          <p:cNvPr id="6" name="Graphic 21">
            <a:extLst>
              <a:ext uri="{FF2B5EF4-FFF2-40B4-BE49-F238E27FC236}">
                <a16:creationId xmlns:a16="http://schemas.microsoft.com/office/drawing/2014/main" id="{1089C2EE-0C38-255C-1879-CB1A7BADEFF6}"/>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45426452"/>
      </p:ext>
    </p:extLst>
  </p:cSld>
  <p:clrMapOvr>
    <a:masterClrMapping/>
  </p:clrMapOvr>
  <mc:AlternateContent xmlns:mc="http://schemas.openxmlformats.org/markup-compatibility/2006" xmlns:p14="http://schemas.microsoft.com/office/powerpoint/2010/main">
    <mc:Choice Requires="p14">
      <p:transition spd="slow" p14:dur="2000" advTm="38043"/>
    </mc:Choice>
    <mc:Fallback xmlns="">
      <p:transition spd="slow" advTm="38043"/>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1F11A27-2967-4EC6-9849-DB588D8FBA60}"/>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37288D3E-3BAC-F951-BB90-132493BB7086}"/>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884A2DC7-2978-238C-ACDE-3EB378C3F7F9}"/>
              </a:ext>
            </a:extLst>
          </p:cNvPr>
          <p:cNvSpPr txBox="1"/>
          <p:nvPr/>
        </p:nvSpPr>
        <p:spPr>
          <a:xfrm>
            <a:off x="308610" y="725864"/>
            <a:ext cx="9492790" cy="523220"/>
          </a:xfrm>
          <a:prstGeom prst="rect">
            <a:avLst/>
          </a:prstGeom>
          <a:noFill/>
        </p:spPr>
        <p:txBody>
          <a:bodyPr wrap="square" rtlCol="0">
            <a:spAutoFit/>
          </a:bodyP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الاسواق ، الفرص المتاحة لشركات </a:t>
            </a:r>
            <a:r>
              <a:rPr kumimoji="0" lang="en-US"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 FinTech </a:t>
            </a:r>
            <a:r>
              <a:rPr kumimoji="0" lang="ar-EG"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الناشئة</a:t>
            </a:r>
            <a:r>
              <a:rPr kumimoji="0" lang="en-US"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 </a:t>
            </a:r>
            <a:r>
              <a:rPr kumimoji="0" lang="ar-EG"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في الشرق الاوسط</a:t>
            </a:r>
          </a:p>
        </p:txBody>
      </p:sp>
      <p:sp>
        <p:nvSpPr>
          <p:cNvPr id="28" name="Rectangle 27">
            <a:extLst>
              <a:ext uri="{FF2B5EF4-FFF2-40B4-BE49-F238E27FC236}">
                <a16:creationId xmlns:a16="http://schemas.microsoft.com/office/drawing/2014/main" id="{A7B61C95-F348-E122-E2A4-6D353A13EA10}"/>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7A7099DC-9019-9FDB-31DE-BEB98EE53EA2}"/>
              </a:ext>
            </a:extLst>
          </p:cNvPr>
          <p:cNvSpPr txBox="1"/>
          <p:nvPr/>
        </p:nvSpPr>
        <p:spPr>
          <a:xfrm>
            <a:off x="1272619" y="1799303"/>
            <a:ext cx="9492791" cy="3693319"/>
          </a:xfrm>
          <a:prstGeom prst="rect">
            <a:avLst/>
          </a:prstGeom>
          <a:noFill/>
        </p:spPr>
        <p:txBody>
          <a:bodyPr wrap="square" rtlCol="0">
            <a:spAutoFit/>
          </a:bodyPr>
          <a:lstStyle/>
          <a:p>
            <a:pPr marL="342900" marR="0" lvl="0" indent="-34290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التوسع الإقليمي (</a:t>
            </a:r>
            <a:r>
              <a:rPr kumimoji="0" lang="en-US"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GCC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شمال إفريقيا).</a:t>
            </a:r>
            <a:endParaRPr kumimoji="0" lang="en-US"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a:p>
            <a:pPr marL="342900" marR="0" lvl="0" indent="-34290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الخدمات المتوافقة مع الشريعة.</a:t>
            </a:r>
          </a:p>
          <a:p>
            <a:pPr marL="342900" marR="0" lvl="0" indent="-34290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السوق غير المشمول مصرفيًا.</a:t>
            </a:r>
          </a:p>
          <a:p>
            <a:pPr marL="0" marR="0" lvl="0" indent="0" algn="just" defTabSz="914400" rtl="1" eaLnBrk="1" fontAlgn="auto" latinLnBrk="0" hangingPunct="1">
              <a:lnSpc>
                <a:spcPct val="150000"/>
              </a:lnSpc>
              <a:spcBef>
                <a:spcPts val="0"/>
              </a:spcBef>
              <a:spcAft>
                <a:spcPts val="0"/>
              </a:spcAft>
              <a:buClrTx/>
              <a:buSzTx/>
              <a:buFontTx/>
              <a:buNone/>
              <a:tabLst/>
              <a:defRPr/>
            </a:pPr>
            <a:endPar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a:p>
            <a:pPr marL="0" marR="0" lvl="0" indent="0" algn="just" defTabSz="914400" rtl="1" eaLnBrk="1" fontAlgn="auto" latinLnBrk="0" hangingPunct="1">
              <a:lnSpc>
                <a:spcPct val="150000"/>
              </a:lnSpc>
              <a:spcBef>
                <a:spcPts val="0"/>
              </a:spcBef>
              <a:spcAft>
                <a:spcPts val="0"/>
              </a:spcAft>
              <a:buClrTx/>
              <a:buSzTx/>
              <a:buFontTx/>
              <a:buNone/>
              <a:tabLst/>
              <a:defRPr/>
            </a:pPr>
            <a:endPar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a:p>
            <a:pPr marL="0" marR="0" lvl="0" indent="0" algn="just" defTabSz="914400" rtl="1" eaLnBrk="1" fontAlgn="auto" latinLnBrk="0" hangingPunct="1">
              <a:lnSpc>
                <a:spcPct val="150000"/>
              </a:lnSpc>
              <a:spcBef>
                <a:spcPts val="0"/>
              </a:spcBef>
              <a:spcAft>
                <a:spcPts val="0"/>
              </a:spcAft>
              <a:buClrTx/>
              <a:buSzTx/>
              <a:buFontTx/>
              <a:buNone/>
              <a:tabLst/>
              <a:defRPr/>
            </a:pPr>
            <a:endPar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a:p>
            <a:pPr marL="0" marR="0" lvl="0" indent="0" algn="r" defTabSz="914400" rtl="1" eaLnBrk="1" fontAlgn="auto" latinLnBrk="0" hangingPunct="1">
              <a:lnSpc>
                <a:spcPct val="100000"/>
              </a:lnSpc>
              <a:spcBef>
                <a:spcPts val="0"/>
              </a:spcBef>
              <a:spcAft>
                <a:spcPts val="0"/>
              </a:spcAft>
              <a:buClrTx/>
              <a:buSzTx/>
              <a:buFontTx/>
              <a:buNone/>
              <a:tabLst/>
              <a:defRPr/>
            </a:pPr>
            <a:endPar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p:txBody>
      </p:sp>
      <p:pic>
        <p:nvPicPr>
          <p:cNvPr id="6" name="Graphic 21">
            <a:extLst>
              <a:ext uri="{FF2B5EF4-FFF2-40B4-BE49-F238E27FC236}">
                <a16:creationId xmlns:a16="http://schemas.microsoft.com/office/drawing/2014/main" id="{516E0D10-4879-D65D-8D92-374B38B16710}"/>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014015973"/>
      </p:ext>
    </p:extLst>
  </p:cSld>
  <p:clrMapOvr>
    <a:masterClrMapping/>
  </p:clrMapOvr>
  <mc:AlternateContent xmlns:mc="http://schemas.openxmlformats.org/markup-compatibility/2006" xmlns:p14="http://schemas.microsoft.com/office/powerpoint/2010/main">
    <mc:Choice Requires="p14">
      <p:transition spd="slow" p14:dur="2000" advTm="38043"/>
    </mc:Choice>
    <mc:Fallback xmlns="">
      <p:transition spd="slow" advTm="38043"/>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D6106DF-9643-E70D-D3C1-F650BAF26733}"/>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6872E26F-542E-4329-B8A7-EEF07CC92406}"/>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D500EA55-9E8F-E470-FC56-C02261306522}"/>
              </a:ext>
            </a:extLst>
          </p:cNvPr>
          <p:cNvSpPr txBox="1"/>
          <p:nvPr/>
        </p:nvSpPr>
        <p:spPr>
          <a:xfrm>
            <a:off x="308610" y="725864"/>
            <a:ext cx="9492790" cy="523220"/>
          </a:xfrm>
          <a:prstGeom prst="rect">
            <a:avLst/>
          </a:prstGeom>
          <a:noFill/>
        </p:spPr>
        <p:txBody>
          <a:bodyPr wrap="square" rtlCol="0">
            <a:spAutoFit/>
          </a:bodyP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أثر البيئة الحاضنة على تطوير الابتكار في التكنولوجيا المالية</a:t>
            </a:r>
          </a:p>
        </p:txBody>
      </p:sp>
      <p:sp>
        <p:nvSpPr>
          <p:cNvPr id="28" name="Rectangle 27">
            <a:extLst>
              <a:ext uri="{FF2B5EF4-FFF2-40B4-BE49-F238E27FC236}">
                <a16:creationId xmlns:a16="http://schemas.microsoft.com/office/drawing/2014/main" id="{293405BD-8A89-CF7B-32E8-92B910AF7153}"/>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EBB92F91-249C-ED49-2B43-F620B4DEC0D3}"/>
              </a:ext>
            </a:extLst>
          </p:cNvPr>
          <p:cNvSpPr txBox="1"/>
          <p:nvPr/>
        </p:nvSpPr>
        <p:spPr>
          <a:xfrm>
            <a:off x="1272619" y="1799303"/>
            <a:ext cx="9492791" cy="3903954"/>
          </a:xfrm>
          <a:prstGeom prst="rect">
            <a:avLst/>
          </a:prstGeom>
          <a:noFill/>
        </p:spPr>
        <p:txBody>
          <a:bodyPr wrap="square" rtlCol="0">
            <a:spAutoFit/>
          </a:bodyPr>
          <a:lstStyle/>
          <a:p>
            <a:pPr marL="342900" marR="0" lvl="0" indent="-34290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توفير مساحة لتجريب الأفكار (</a:t>
            </a:r>
            <a:r>
              <a:rPr kumimoji="0" lang="en-US"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.(Regulatory Sandbox</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a:t>
            </a:r>
          </a:p>
          <a:p>
            <a:pPr marL="342900" marR="0" lvl="0" indent="-34290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خفض التكاليف القانونية والتنظيمية للشركات الجديدة على سبيل المثال :</a:t>
            </a:r>
          </a:p>
          <a:p>
            <a:pPr marL="342900" marR="0" lvl="0" indent="-342900" algn="just" defTabSz="914400" rtl="1" eaLnBrk="1" fontAlgn="auto" latinLnBrk="0" hangingPunct="1">
              <a:lnSpc>
                <a:spcPct val="150000"/>
              </a:lnSpc>
              <a:spcBef>
                <a:spcPts val="0"/>
              </a:spcBef>
              <a:spcAft>
                <a:spcPts val="0"/>
              </a:spcAft>
              <a:buClrTx/>
              <a:buSzTx/>
              <a:buFontTx/>
              <a:buChar char="-"/>
              <a:tabLst/>
              <a:defRPr/>
            </a:pPr>
            <a:r>
              <a:rPr lang="ar-EG" sz="2400" dirty="0">
                <a:solidFill>
                  <a:prstClr val="black"/>
                </a:solidFill>
                <a:latin typeface="Alexandria regular" pitchFamily="2" charset="-78"/>
                <a:cs typeface="Times New Roman" panose="02020603050405020304" pitchFamily="18" charset="0"/>
              </a:rPr>
              <a:t>تخفيض رسوم الترخيص.</a:t>
            </a:r>
          </a:p>
          <a:p>
            <a:pPr marL="342900" marR="0" lvl="0" indent="-342900" algn="just" defTabSz="914400" rtl="1" eaLnBrk="1" fontAlgn="auto" latinLnBrk="0" hangingPunct="1">
              <a:lnSpc>
                <a:spcPct val="150000"/>
              </a:lnSpc>
              <a:spcBef>
                <a:spcPts val="0"/>
              </a:spcBef>
              <a:spcAft>
                <a:spcPts val="0"/>
              </a:spcAft>
              <a:buClrTx/>
              <a:buSzTx/>
              <a:buFontTx/>
              <a:buChar char="-"/>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إعفاء من بعض الالتزامات المحاسبية أو الإدارية خلال فترة بدء التشغيل(مثال: سنغافورة تمنح إعفاء ضريبي 100% للشركات الناشئة في أول 3 سنوات).</a:t>
            </a:r>
          </a:p>
          <a:p>
            <a:pPr marL="342900" marR="0" lvl="0" indent="-342900" algn="just" defTabSz="914400" rtl="1" eaLnBrk="1" fontAlgn="auto" latinLnBrk="0" hangingPunct="1">
              <a:lnSpc>
                <a:spcPct val="150000"/>
              </a:lnSpc>
              <a:spcBef>
                <a:spcPts val="0"/>
              </a:spcBef>
              <a:spcAft>
                <a:spcPts val="0"/>
              </a:spcAft>
              <a:buClrTx/>
              <a:buSzTx/>
              <a:buFontTx/>
              <a:buChar char="-"/>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إصدار أدلة إرشادية بسيطة للشركات الجديدة بدلاً من القوانين المعقدة.</a:t>
            </a:r>
          </a:p>
          <a:p>
            <a:pPr marL="342900" marR="0" lvl="0" indent="-342900" algn="just" defTabSz="914400" rtl="1" eaLnBrk="1" fontAlgn="auto" latinLnBrk="0" hangingPunct="1">
              <a:lnSpc>
                <a:spcPct val="150000"/>
              </a:lnSpc>
              <a:spcBef>
                <a:spcPts val="0"/>
              </a:spcBef>
              <a:spcAft>
                <a:spcPts val="0"/>
              </a:spcAft>
              <a:buClrTx/>
              <a:buSzTx/>
              <a:buFontTx/>
              <a:buChar char="-"/>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وفير استشارات قانونية مجانية أو منخفضة التكاليف.</a:t>
            </a:r>
            <a:endPar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p:txBody>
      </p:sp>
      <p:pic>
        <p:nvPicPr>
          <p:cNvPr id="6" name="Graphic 21">
            <a:extLst>
              <a:ext uri="{FF2B5EF4-FFF2-40B4-BE49-F238E27FC236}">
                <a16:creationId xmlns:a16="http://schemas.microsoft.com/office/drawing/2014/main" id="{16C7603F-80DB-B1BE-C7F7-FB9C2AB57C0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701305112"/>
      </p:ext>
    </p:extLst>
  </p:cSld>
  <p:clrMapOvr>
    <a:masterClrMapping/>
  </p:clrMapOvr>
  <mc:AlternateContent xmlns:mc="http://schemas.openxmlformats.org/markup-compatibility/2006" xmlns:p14="http://schemas.microsoft.com/office/powerpoint/2010/main">
    <mc:Choice Requires="p14">
      <p:transition spd="slow" p14:dur="2000" advTm="38043"/>
    </mc:Choice>
    <mc:Fallback xmlns="">
      <p:transition spd="slow" advTm="38043"/>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B64FE88-6A4F-9040-5BBC-543B3078FB39}"/>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7523C757-E19A-E325-FF6C-E5BD6AF9689B}"/>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7D67CD7C-B237-5B79-33A1-59C0F5265C04}"/>
              </a:ext>
            </a:extLst>
          </p:cNvPr>
          <p:cNvSpPr txBox="1"/>
          <p:nvPr/>
        </p:nvSpPr>
        <p:spPr>
          <a:xfrm>
            <a:off x="994410" y="725864"/>
            <a:ext cx="8488956"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أفضل الممارسات العالمية في بناء بيئات حاضنة للتكنولوجيا المالية</a:t>
            </a:r>
          </a:p>
        </p:txBody>
      </p:sp>
      <p:sp>
        <p:nvSpPr>
          <p:cNvPr id="28" name="Rectangle 27">
            <a:extLst>
              <a:ext uri="{FF2B5EF4-FFF2-40B4-BE49-F238E27FC236}">
                <a16:creationId xmlns:a16="http://schemas.microsoft.com/office/drawing/2014/main" id="{94C2D840-F419-2EDE-9A63-D3AF630F0DB5}"/>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8CC5CB2E-80B2-EBEA-795E-941C42569D56}"/>
              </a:ext>
            </a:extLst>
          </p:cNvPr>
          <p:cNvSpPr txBox="1"/>
          <p:nvPr/>
        </p:nvSpPr>
        <p:spPr>
          <a:xfrm>
            <a:off x="1272619" y="1799303"/>
            <a:ext cx="9492791" cy="3228063"/>
          </a:xfrm>
          <a:prstGeom prst="rect">
            <a:avLst/>
          </a:prstGeom>
          <a:noFill/>
        </p:spPr>
        <p:txBody>
          <a:bodyPr wrap="square" rtlCol="0">
            <a:spAutoFit/>
          </a:bodyPr>
          <a:lstStyle/>
          <a:p>
            <a:pPr algn="r" rtl="1">
              <a:lnSpc>
                <a:spcPct val="150000"/>
              </a:lnSpc>
              <a:buFont typeface="Arial" panose="020B0604020202020204" pitchFamily="34" charset="0"/>
              <a:buChar char="•"/>
            </a:pPr>
            <a:r>
              <a:rPr lang="ar-EG" sz="2400" b="1" dirty="0"/>
              <a:t>  </a:t>
            </a:r>
            <a:r>
              <a:rPr lang="ar-AE" sz="2400" b="1" dirty="0"/>
              <a:t>تجربة سنغافورة </a:t>
            </a:r>
            <a:r>
              <a:rPr lang="ar-EG" sz="2400" b="1" dirty="0"/>
              <a:t>:</a:t>
            </a:r>
          </a:p>
          <a:p>
            <a:pPr marL="342900" indent="-342900" algn="r" rtl="1">
              <a:lnSpc>
                <a:spcPct val="150000"/>
              </a:lnSpc>
              <a:buFontTx/>
              <a:buChar char="-"/>
            </a:pPr>
            <a:r>
              <a:rPr lang="ar-AE" sz="2400" dirty="0"/>
              <a:t>دعم حكومي </a:t>
            </a:r>
            <a:endParaRPr lang="ar-EG" sz="2400" dirty="0"/>
          </a:p>
          <a:p>
            <a:pPr marL="342900" indent="-342900" algn="r" rtl="1">
              <a:lnSpc>
                <a:spcPct val="150000"/>
              </a:lnSpc>
              <a:buFontTx/>
              <a:buChar char="-"/>
            </a:pPr>
            <a:r>
              <a:rPr lang="ar-AE" sz="2400" dirty="0"/>
              <a:t>مسرعات أعمال </a:t>
            </a:r>
            <a:endParaRPr lang="ar-EG" sz="2400" dirty="0"/>
          </a:p>
          <a:p>
            <a:pPr marL="342900" indent="-342900" algn="r" rtl="1">
              <a:lnSpc>
                <a:spcPct val="150000"/>
              </a:lnSpc>
              <a:buFontTx/>
              <a:buChar char="-"/>
            </a:pPr>
            <a:r>
              <a:rPr lang="ar-AE" sz="2400" dirty="0"/>
              <a:t>أطر تنظيمية مرنة.</a:t>
            </a:r>
            <a:endParaRPr lang="ar-EG" sz="2400" dirty="0"/>
          </a:p>
          <a:p>
            <a:pPr marL="342900" indent="-342900" algn="r" rtl="1">
              <a:lnSpc>
                <a:spcPct val="150000"/>
              </a:lnSpc>
              <a:buFontTx/>
              <a:buChar char="-"/>
            </a:pPr>
            <a:r>
              <a:rPr lang="ar-AE" sz="2400" dirty="0"/>
              <a:t>الدروس الممكن تطبيقها في الشرق الأوسط.</a:t>
            </a:r>
          </a:p>
          <a:p>
            <a:pPr marL="0" marR="0" lvl="0" indent="0" algn="r" defTabSz="914400" rtl="1" eaLnBrk="1" fontAlgn="auto" latinLnBrk="0" hangingPunct="1">
              <a:lnSpc>
                <a:spcPct val="150000"/>
              </a:lnSpc>
              <a:spcBef>
                <a:spcPts val="0"/>
              </a:spcBef>
              <a:spcAft>
                <a:spcPts val="0"/>
              </a:spcAft>
              <a:buClrTx/>
              <a:buSzTx/>
              <a:buFontTx/>
              <a:buNone/>
              <a:tabLst/>
              <a:defRPr/>
            </a:pPr>
            <a:endPar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p:txBody>
      </p:sp>
      <p:pic>
        <p:nvPicPr>
          <p:cNvPr id="6" name="Graphic 21">
            <a:extLst>
              <a:ext uri="{FF2B5EF4-FFF2-40B4-BE49-F238E27FC236}">
                <a16:creationId xmlns:a16="http://schemas.microsoft.com/office/drawing/2014/main" id="{46CAE32C-599F-1526-32EA-C475AAEF3DF2}"/>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277010641"/>
      </p:ext>
    </p:extLst>
  </p:cSld>
  <p:clrMapOvr>
    <a:masterClrMapping/>
  </p:clrMapOvr>
  <mc:AlternateContent xmlns:mc="http://schemas.openxmlformats.org/markup-compatibility/2006" xmlns:p14="http://schemas.microsoft.com/office/powerpoint/2010/main">
    <mc:Choice Requires="p14">
      <p:transition spd="slow" p14:dur="2000" advTm="38043"/>
    </mc:Choice>
    <mc:Fallback xmlns="">
      <p:transition spd="slow" advTm="38043"/>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B5F76FF-C6E1-9C04-1357-DA05D9AF447F}"/>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C2CA1B67-3042-4ECF-1BEB-BBB64B026A11}"/>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7A1BC052-0D60-E6F7-A024-8340D0DDE045}"/>
              </a:ext>
            </a:extLst>
          </p:cNvPr>
          <p:cNvSpPr txBox="1"/>
          <p:nvPr/>
        </p:nvSpPr>
        <p:spPr>
          <a:xfrm>
            <a:off x="994410" y="725864"/>
            <a:ext cx="8488956"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تجربة سنغافورة في دعم الشركات الناشئة في مجال التكنولوجيا المالية </a:t>
            </a:r>
          </a:p>
        </p:txBody>
      </p:sp>
      <p:sp>
        <p:nvSpPr>
          <p:cNvPr id="28" name="Rectangle 27">
            <a:extLst>
              <a:ext uri="{FF2B5EF4-FFF2-40B4-BE49-F238E27FC236}">
                <a16:creationId xmlns:a16="http://schemas.microsoft.com/office/drawing/2014/main" id="{6A9ADA3E-718E-CE06-0364-D5E1379B0419}"/>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F1F5B164-3CEE-CD40-0029-5BE98C997589}"/>
              </a:ext>
            </a:extLst>
          </p:cNvPr>
          <p:cNvSpPr txBox="1"/>
          <p:nvPr/>
        </p:nvSpPr>
        <p:spPr>
          <a:xfrm>
            <a:off x="1371599" y="1520190"/>
            <a:ext cx="9532621" cy="2674065"/>
          </a:xfrm>
          <a:prstGeom prst="rect">
            <a:avLst/>
          </a:prstGeom>
          <a:noFill/>
        </p:spPr>
        <p:txBody>
          <a:bodyPr wrap="square" rtlCol="0">
            <a:spAutoFit/>
          </a:bodyPr>
          <a:lstStyle/>
          <a:p>
            <a:pPr marL="342900" marR="0" lvl="0" indent="-342900" algn="r"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lang="ar-AE" sz="2400" dirty="0"/>
              <a:t>سياسات حكومية مشجعة.</a:t>
            </a:r>
            <a:endParaRPr lang="ar-EG" sz="2400" dirty="0"/>
          </a:p>
          <a:p>
            <a:pPr marL="342900" marR="0" lvl="0" indent="-342900" algn="r"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lang="ar-AE" sz="2400" dirty="0"/>
              <a:t>بيئة تنظيمية مرنة.</a:t>
            </a:r>
            <a:endParaRPr lang="ar-EG" sz="2400" dirty="0"/>
          </a:p>
          <a:p>
            <a:pPr marL="342900" marR="0" lvl="0" indent="-342900" algn="r"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lang="ar-AE" sz="2400" dirty="0"/>
              <a:t>برامج تمويل وحوافز ضريبية.</a:t>
            </a:r>
            <a:endParaRPr lang="ar-EG" sz="2400" dirty="0"/>
          </a:p>
          <a:p>
            <a:pPr marL="342900" marR="0" lvl="0" indent="-342900" algn="r"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lang="ar-AE" sz="2400" dirty="0"/>
              <a:t>مسرعات ومراكز ابتكار متقدمة.</a:t>
            </a:r>
            <a:endPar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a:p>
            <a:pPr marL="0" marR="0" lvl="0" indent="0" algn="r" defTabSz="914400" rtl="1" eaLnBrk="1" fontAlgn="auto" latinLnBrk="0" hangingPunct="1">
              <a:lnSpc>
                <a:spcPct val="150000"/>
              </a:lnSpc>
              <a:spcBef>
                <a:spcPts val="0"/>
              </a:spcBef>
              <a:spcAft>
                <a:spcPts val="0"/>
              </a:spcAft>
              <a:buClrTx/>
              <a:buSzTx/>
              <a:buFontTx/>
              <a:buNone/>
              <a:tabLst/>
              <a:defRPr/>
            </a:pPr>
            <a:endPar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p:txBody>
      </p:sp>
      <p:pic>
        <p:nvPicPr>
          <p:cNvPr id="6" name="Graphic 21">
            <a:extLst>
              <a:ext uri="{FF2B5EF4-FFF2-40B4-BE49-F238E27FC236}">
                <a16:creationId xmlns:a16="http://schemas.microsoft.com/office/drawing/2014/main" id="{27AA65C2-1ABC-DC09-C3E9-B1835CD82D36}"/>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493244145"/>
      </p:ext>
    </p:extLst>
  </p:cSld>
  <p:clrMapOvr>
    <a:masterClrMapping/>
  </p:clrMapOvr>
  <mc:AlternateContent xmlns:mc="http://schemas.openxmlformats.org/markup-compatibility/2006" xmlns:p14="http://schemas.microsoft.com/office/powerpoint/2010/main">
    <mc:Choice Requires="p14">
      <p:transition spd="slow" p14:dur="2000" advTm="38043"/>
    </mc:Choice>
    <mc:Fallback xmlns="">
      <p:transition spd="slow" advTm="38043"/>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EF1C04C-80E7-5226-44B0-6B93C1D9F80C}"/>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FB5295E3-32E1-B4E4-BA96-4883AEFD08FC}"/>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AD4D84FC-99B0-E747-E63C-05F5B757CC20}"/>
              </a:ext>
            </a:extLst>
          </p:cNvPr>
          <p:cNvSpPr txBox="1"/>
          <p:nvPr/>
        </p:nvSpPr>
        <p:spPr>
          <a:xfrm>
            <a:off x="994410" y="725864"/>
            <a:ext cx="8488956"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مكونات البيئة الحاضنة الناجحة في سنغافورة</a:t>
            </a:r>
          </a:p>
        </p:txBody>
      </p:sp>
      <p:sp>
        <p:nvSpPr>
          <p:cNvPr id="28" name="Rectangle 27">
            <a:extLst>
              <a:ext uri="{FF2B5EF4-FFF2-40B4-BE49-F238E27FC236}">
                <a16:creationId xmlns:a16="http://schemas.microsoft.com/office/drawing/2014/main" id="{8CA665C6-F1AD-D349-453D-6D13A71431D9}"/>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AA270715-99E7-7638-B387-4D7813C0254C}"/>
              </a:ext>
            </a:extLst>
          </p:cNvPr>
          <p:cNvSpPr txBox="1"/>
          <p:nvPr/>
        </p:nvSpPr>
        <p:spPr>
          <a:xfrm>
            <a:off x="308610" y="1520190"/>
            <a:ext cx="11372851" cy="4336059"/>
          </a:xfrm>
          <a:prstGeom prst="rect">
            <a:avLst/>
          </a:prstGeom>
          <a:noFill/>
        </p:spPr>
        <p:txBody>
          <a:bodyPr wrap="square" rtlCol="0">
            <a:spAutoFit/>
          </a:bodyPr>
          <a:lstStyle/>
          <a:p>
            <a:pPr algn="r" rtl="1">
              <a:lnSpc>
                <a:spcPct val="150000"/>
              </a:lnSpc>
              <a:buNone/>
            </a:pPr>
            <a:r>
              <a:rPr lang="ar-AE" sz="2400" b="1" dirty="0"/>
              <a:t>1. الدعم الحكومي القوي والمباشر</a:t>
            </a:r>
            <a:r>
              <a:rPr lang="ar-EG" sz="2400" b="1" dirty="0"/>
              <a:t>:</a:t>
            </a:r>
            <a:endParaRPr lang="ar-AE" sz="2400" b="1" dirty="0"/>
          </a:p>
          <a:p>
            <a:pPr algn="r" rtl="1">
              <a:lnSpc>
                <a:spcPct val="150000"/>
              </a:lnSpc>
            </a:pPr>
            <a:r>
              <a:rPr lang="ar-AE" sz="2400" dirty="0"/>
              <a:t>الحكومة أنشأت مبادرات ضخمة لدعم </a:t>
            </a:r>
            <a:r>
              <a:rPr lang="en-US" sz="2400" dirty="0"/>
              <a:t>FinTech </a:t>
            </a:r>
            <a:r>
              <a:rPr lang="ar-AE" sz="2400" dirty="0"/>
              <a:t>عبر "هيئة النقد السنغافورية" </a:t>
            </a:r>
            <a:r>
              <a:rPr lang="en-US" sz="2400" dirty="0"/>
              <a:t>MAS)</a:t>
            </a:r>
            <a:r>
              <a:rPr lang="ar-EG" sz="2400" dirty="0"/>
              <a:t>)</a:t>
            </a:r>
            <a:r>
              <a:rPr lang="en-US" sz="2400" dirty="0"/>
              <a:t> </a:t>
            </a:r>
            <a:r>
              <a:rPr lang="ar-AE" sz="2400" b="1" dirty="0"/>
              <a:t>مثل:</a:t>
            </a:r>
            <a:br>
              <a:rPr lang="ar-AE" sz="2400" dirty="0"/>
            </a:br>
            <a:r>
              <a:rPr lang="ar-EG" sz="2400" dirty="0"/>
              <a:t> -</a:t>
            </a:r>
            <a:r>
              <a:rPr lang="ar-AE" sz="2400" dirty="0"/>
              <a:t> </a:t>
            </a:r>
            <a:r>
              <a:rPr lang="ar-AE" sz="2400" b="1" dirty="0"/>
              <a:t>صندوق دعم الابتكار </a:t>
            </a:r>
            <a:r>
              <a:rPr lang="en-US" sz="2000" b="1" dirty="0"/>
              <a:t>Financial Sector Technology &amp; Innovation – FSTI Fund)</a:t>
            </a:r>
            <a:r>
              <a:rPr lang="en-US" sz="2000" dirty="0"/>
              <a:t> </a:t>
            </a:r>
            <a:r>
              <a:rPr lang="ar-EG" sz="2000" dirty="0"/>
              <a:t>)</a:t>
            </a:r>
            <a:r>
              <a:rPr lang="ar-EG" sz="2400" dirty="0"/>
              <a:t> </a:t>
            </a:r>
            <a:r>
              <a:rPr lang="ar-AE" sz="2400" dirty="0"/>
              <a:t>بقيمة 225 مليون دولار سنغافوري.</a:t>
            </a:r>
            <a:br>
              <a:rPr lang="ar-AE" sz="2400" dirty="0"/>
            </a:br>
            <a:r>
              <a:rPr lang="ar-EG" sz="2400" dirty="0"/>
              <a:t>- </a:t>
            </a:r>
            <a:r>
              <a:rPr lang="ar-AE" sz="2400" dirty="0"/>
              <a:t>برامج دعم للشركات الناشئة في مرحلة التأسيس </a:t>
            </a:r>
            <a:r>
              <a:rPr lang="en-US" sz="2000" dirty="0"/>
              <a:t>Seed Funding) </a:t>
            </a:r>
            <a:r>
              <a:rPr lang="ar-EG" sz="2000" dirty="0"/>
              <a:t>) </a:t>
            </a:r>
            <a:r>
              <a:rPr lang="ar-EG" sz="2400" dirty="0"/>
              <a:t>و</a:t>
            </a:r>
            <a:r>
              <a:rPr lang="ar-AE" sz="2400" dirty="0"/>
              <a:t>مراحل النمو.</a:t>
            </a:r>
          </a:p>
          <a:p>
            <a:pPr algn="r" rtl="1">
              <a:lnSpc>
                <a:spcPct val="150000"/>
              </a:lnSpc>
            </a:pPr>
            <a:r>
              <a:rPr lang="ar-AE" sz="2400" b="1" dirty="0"/>
              <a:t>مثال:</a:t>
            </a:r>
            <a:br>
              <a:rPr lang="ar-AE" sz="2400" dirty="0"/>
            </a:br>
            <a:r>
              <a:rPr lang="ar-AE" sz="2400" dirty="0"/>
              <a:t>شركة </a:t>
            </a:r>
            <a:r>
              <a:rPr lang="en-US" sz="2000" b="1" dirty="0"/>
              <a:t>Validus</a:t>
            </a:r>
            <a:r>
              <a:rPr lang="en-US" sz="2400" dirty="0"/>
              <a:t> </a:t>
            </a:r>
            <a:r>
              <a:rPr lang="ar-EG" sz="2400" dirty="0"/>
              <a:t> م</a:t>
            </a:r>
            <a:r>
              <a:rPr lang="ar-AE" sz="2400" dirty="0"/>
              <a:t>نصة تمويل مؤسسي استفادت من دعم </a:t>
            </a:r>
            <a:r>
              <a:rPr lang="en-US" sz="2000" dirty="0"/>
              <a:t>MAS</a:t>
            </a:r>
            <a:r>
              <a:rPr lang="en-US" sz="2400" dirty="0"/>
              <a:t> </a:t>
            </a:r>
            <a:r>
              <a:rPr lang="ar-EG" sz="2400" dirty="0"/>
              <a:t> ل</a:t>
            </a:r>
            <a:r>
              <a:rPr lang="ar-AE" sz="2400" dirty="0"/>
              <a:t>لانتشار في الأسواق الآسيوية.</a:t>
            </a:r>
          </a:p>
          <a:p>
            <a:pPr marL="0" marR="0" lvl="0" indent="0" algn="r" defTabSz="914400" rtl="1" eaLnBrk="1" fontAlgn="auto" latinLnBrk="0" hangingPunct="1">
              <a:lnSpc>
                <a:spcPct val="150000"/>
              </a:lnSpc>
              <a:spcBef>
                <a:spcPts val="0"/>
              </a:spcBef>
              <a:spcAft>
                <a:spcPts val="0"/>
              </a:spcAft>
              <a:buClrTx/>
              <a:buSzTx/>
              <a:buFontTx/>
              <a:buNone/>
              <a:tabLst/>
              <a:defRPr/>
            </a:pPr>
            <a:endPar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p:txBody>
      </p:sp>
      <p:pic>
        <p:nvPicPr>
          <p:cNvPr id="6" name="Graphic 21">
            <a:extLst>
              <a:ext uri="{FF2B5EF4-FFF2-40B4-BE49-F238E27FC236}">
                <a16:creationId xmlns:a16="http://schemas.microsoft.com/office/drawing/2014/main" id="{4A319A50-B082-0ABE-D7C8-BCB38BA3BA6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921625968"/>
      </p:ext>
    </p:extLst>
  </p:cSld>
  <p:clrMapOvr>
    <a:masterClrMapping/>
  </p:clrMapOvr>
  <mc:AlternateContent xmlns:mc="http://schemas.openxmlformats.org/markup-compatibility/2006" xmlns:p14="http://schemas.microsoft.com/office/powerpoint/2010/main">
    <mc:Choice Requires="p14">
      <p:transition spd="slow" p14:dur="2000" advTm="38043"/>
    </mc:Choice>
    <mc:Fallback xmlns="">
      <p:transition spd="slow" advTm="38043"/>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CACF4A4-0214-9376-8E4D-77DBD91AF8FB}"/>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882E1F22-ED0F-45C9-A88F-3E4A7D8841F5}"/>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E6A90EF3-6AAD-0462-FE3B-0E0AE104060A}"/>
              </a:ext>
            </a:extLst>
          </p:cNvPr>
          <p:cNvSpPr txBox="1"/>
          <p:nvPr/>
        </p:nvSpPr>
        <p:spPr>
          <a:xfrm>
            <a:off x="994410" y="725864"/>
            <a:ext cx="8488956"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مكونات البيئة الحاضنة الناجحة في سنغافورة</a:t>
            </a:r>
          </a:p>
        </p:txBody>
      </p:sp>
      <p:sp>
        <p:nvSpPr>
          <p:cNvPr id="28" name="Rectangle 27">
            <a:extLst>
              <a:ext uri="{FF2B5EF4-FFF2-40B4-BE49-F238E27FC236}">
                <a16:creationId xmlns:a16="http://schemas.microsoft.com/office/drawing/2014/main" id="{913CC86A-2B2B-B79A-5201-421ADA6E674A}"/>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B26A4BE2-2AD5-B267-3EE1-9AF394BAE802}"/>
              </a:ext>
            </a:extLst>
          </p:cNvPr>
          <p:cNvSpPr txBox="1"/>
          <p:nvPr/>
        </p:nvSpPr>
        <p:spPr>
          <a:xfrm>
            <a:off x="880111" y="1520190"/>
            <a:ext cx="10561320" cy="3782061"/>
          </a:xfrm>
          <a:prstGeom prst="rect">
            <a:avLst/>
          </a:prstGeom>
          <a:noFill/>
        </p:spPr>
        <p:txBody>
          <a:bodyPr wrap="square" rtlCol="0">
            <a:spAutoFit/>
          </a:bodyPr>
          <a:lstStyle/>
          <a:p>
            <a:pPr algn="r" rtl="1">
              <a:lnSpc>
                <a:spcPct val="150000"/>
              </a:lnSpc>
              <a:buNone/>
            </a:pPr>
            <a:r>
              <a:rPr lang="ar-AE" sz="2400" b="1" dirty="0"/>
              <a:t>2. الأطر التنظيمية المرنة </a:t>
            </a:r>
            <a:r>
              <a:rPr lang="en-US" sz="2000" b="1" dirty="0"/>
              <a:t>Regulatory Sandboxes)</a:t>
            </a:r>
            <a:r>
              <a:rPr lang="ar-EG" sz="2000" b="1" dirty="0"/>
              <a:t>) </a:t>
            </a:r>
            <a:r>
              <a:rPr lang="ar-EG" sz="2400" b="1" dirty="0"/>
              <a:t>:</a:t>
            </a:r>
            <a:endParaRPr lang="en-US" sz="2400" b="1" dirty="0"/>
          </a:p>
          <a:p>
            <a:pPr algn="r" rtl="1">
              <a:lnSpc>
                <a:spcPct val="150000"/>
              </a:lnSpc>
              <a:buFont typeface="Arial" panose="020B0604020202020204" pitchFamily="34" charset="0"/>
              <a:buChar char="•"/>
            </a:pPr>
            <a:r>
              <a:rPr lang="ar-EG" sz="2400" dirty="0"/>
              <a:t> </a:t>
            </a:r>
            <a:r>
              <a:rPr lang="ar-AE" sz="2400" dirty="0"/>
              <a:t>أطلقت </a:t>
            </a:r>
            <a:r>
              <a:rPr lang="en-US" sz="2400" dirty="0"/>
              <a:t>MAS </a:t>
            </a:r>
            <a:r>
              <a:rPr lang="ar-EG" sz="2400" dirty="0"/>
              <a:t> </a:t>
            </a:r>
            <a:r>
              <a:rPr lang="ar-AE" sz="2400" dirty="0"/>
              <a:t>أول </a:t>
            </a:r>
            <a:r>
              <a:rPr lang="ar-EG" sz="2400" dirty="0"/>
              <a:t> </a:t>
            </a:r>
            <a:r>
              <a:rPr lang="en-US" sz="2400" b="1" dirty="0"/>
              <a:t>Sandbox </a:t>
            </a:r>
            <a:r>
              <a:rPr lang="ar-EG" sz="2400" b="1" dirty="0"/>
              <a:t> ت</a:t>
            </a:r>
            <a:r>
              <a:rPr lang="ar-AE" sz="2400" b="1" dirty="0"/>
              <a:t>نظيمي مرن</a:t>
            </a:r>
            <a:r>
              <a:rPr lang="ar-AE" sz="2400" dirty="0"/>
              <a:t> عام 2016 يسمح للشركات باختبار الحلول المالية الجديدة دون الالتزام بكامل القواعد التنظيمية.</a:t>
            </a:r>
          </a:p>
          <a:p>
            <a:pPr algn="r" rtl="1">
              <a:lnSpc>
                <a:spcPct val="150000"/>
              </a:lnSpc>
              <a:buFont typeface="Arial" panose="020B0604020202020204" pitchFamily="34" charset="0"/>
              <a:buChar char="•"/>
            </a:pPr>
            <a:r>
              <a:rPr lang="ar-EG" sz="2400" dirty="0"/>
              <a:t> </a:t>
            </a:r>
            <a:r>
              <a:rPr lang="ar-AE" sz="2400" dirty="0"/>
              <a:t>في 2020 تم تطوير </a:t>
            </a:r>
            <a:r>
              <a:rPr lang="en-US" sz="2400" b="1" dirty="0"/>
              <a:t>Sandbox Express</a:t>
            </a:r>
            <a:r>
              <a:rPr lang="en-US" sz="2400" dirty="0"/>
              <a:t> </a:t>
            </a:r>
            <a:r>
              <a:rPr lang="ar-EG" sz="2400" dirty="0"/>
              <a:t> ا</a:t>
            </a:r>
            <a:r>
              <a:rPr lang="ar-AE" sz="2400" dirty="0"/>
              <a:t>لذي يتيح للشركات الناشئة دخول السوق خلال 21 يومًا فقط.</a:t>
            </a:r>
          </a:p>
          <a:p>
            <a:pPr algn="r" rtl="1">
              <a:lnSpc>
                <a:spcPct val="150000"/>
              </a:lnSpc>
            </a:pPr>
            <a:r>
              <a:rPr lang="ar-AE" sz="2400" b="1" dirty="0"/>
              <a:t>مثال</a:t>
            </a:r>
            <a:r>
              <a:rPr lang="ar-EG" sz="2400" b="1" dirty="0"/>
              <a:t> </a:t>
            </a:r>
            <a:r>
              <a:rPr lang="ar-AE" sz="2400" b="1" dirty="0"/>
              <a:t>:</a:t>
            </a:r>
            <a:br>
              <a:rPr lang="ar-AE" sz="2400" dirty="0"/>
            </a:br>
            <a:r>
              <a:rPr lang="ar-AE" sz="2400" dirty="0"/>
              <a:t>شركة </a:t>
            </a:r>
            <a:r>
              <a:rPr lang="en-US" sz="2400" b="1" dirty="0" err="1"/>
              <a:t>InstaRem</a:t>
            </a:r>
            <a:r>
              <a:rPr lang="en-US" sz="2400" dirty="0"/>
              <a:t> </a:t>
            </a:r>
            <a:r>
              <a:rPr lang="ar-EG" sz="2400" dirty="0"/>
              <a:t> ا</a:t>
            </a:r>
            <a:r>
              <a:rPr lang="ar-AE" sz="2400" dirty="0"/>
              <a:t>ختبرت حلول الدفع عبر الحدود في </a:t>
            </a:r>
            <a:r>
              <a:rPr lang="en-US" sz="2400" dirty="0"/>
              <a:t>Sandbox </a:t>
            </a:r>
            <a:r>
              <a:rPr lang="ar-EG" sz="2400" dirty="0"/>
              <a:t> ق</a:t>
            </a:r>
            <a:r>
              <a:rPr lang="ar-AE" sz="2400" dirty="0"/>
              <a:t>بل الحصول على الترخيص الكامل.</a:t>
            </a:r>
          </a:p>
          <a:p>
            <a:pPr marL="0" marR="0" lvl="0" indent="0" algn="r" defTabSz="914400" rtl="1" eaLnBrk="1" fontAlgn="auto" latinLnBrk="0" hangingPunct="1">
              <a:lnSpc>
                <a:spcPct val="150000"/>
              </a:lnSpc>
              <a:spcBef>
                <a:spcPts val="0"/>
              </a:spcBef>
              <a:spcAft>
                <a:spcPts val="0"/>
              </a:spcAft>
              <a:buClrTx/>
              <a:buSzTx/>
              <a:buFontTx/>
              <a:buNone/>
              <a:tabLst/>
              <a:defRPr/>
            </a:pPr>
            <a:endPar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p:txBody>
      </p:sp>
      <p:pic>
        <p:nvPicPr>
          <p:cNvPr id="6" name="Graphic 21">
            <a:extLst>
              <a:ext uri="{FF2B5EF4-FFF2-40B4-BE49-F238E27FC236}">
                <a16:creationId xmlns:a16="http://schemas.microsoft.com/office/drawing/2014/main" id="{CEC18370-3A05-D5EC-2E52-DA7A57B4AF3D}"/>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1393405597"/>
      </p:ext>
    </p:extLst>
  </p:cSld>
  <p:clrMapOvr>
    <a:masterClrMapping/>
  </p:clrMapOvr>
  <mc:AlternateContent xmlns:mc="http://schemas.openxmlformats.org/markup-compatibility/2006" xmlns:p14="http://schemas.microsoft.com/office/powerpoint/2010/main">
    <mc:Choice Requires="p14">
      <p:transition spd="slow" p14:dur="2000" advTm="38043"/>
    </mc:Choice>
    <mc:Fallback xmlns="">
      <p:transition spd="slow" advTm="38043"/>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715077A-5DD1-15F8-E0AC-3C68E3768222}"/>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228BDB4B-4AD7-2889-F214-0C4215796D35}"/>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C6D11DAF-4EB6-6F8D-F3A4-80CDB4D5FB6F}"/>
              </a:ext>
            </a:extLst>
          </p:cNvPr>
          <p:cNvSpPr txBox="1"/>
          <p:nvPr/>
        </p:nvSpPr>
        <p:spPr>
          <a:xfrm>
            <a:off x="994410" y="725864"/>
            <a:ext cx="8488956"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مكونات البيئة الحاضنة الناجحة في سنغافورة</a:t>
            </a:r>
          </a:p>
        </p:txBody>
      </p:sp>
      <p:sp>
        <p:nvSpPr>
          <p:cNvPr id="28" name="Rectangle 27">
            <a:extLst>
              <a:ext uri="{FF2B5EF4-FFF2-40B4-BE49-F238E27FC236}">
                <a16:creationId xmlns:a16="http://schemas.microsoft.com/office/drawing/2014/main" id="{544EAD04-3011-2A87-9D39-016CDE463754}"/>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FDE00392-EBE9-2C9E-47A5-2001124BC46E}"/>
              </a:ext>
            </a:extLst>
          </p:cNvPr>
          <p:cNvSpPr txBox="1"/>
          <p:nvPr/>
        </p:nvSpPr>
        <p:spPr>
          <a:xfrm>
            <a:off x="308610" y="1520190"/>
            <a:ext cx="11372851" cy="4336059"/>
          </a:xfrm>
          <a:prstGeom prst="rect">
            <a:avLst/>
          </a:prstGeom>
          <a:noFill/>
        </p:spPr>
        <p:txBody>
          <a:bodyPr wrap="square" rtlCol="0">
            <a:spAutoFit/>
          </a:bodyPr>
          <a:lstStyle/>
          <a:p>
            <a:pPr algn="r" rtl="1">
              <a:lnSpc>
                <a:spcPct val="150000"/>
              </a:lnSpc>
              <a:buNone/>
            </a:pPr>
            <a:r>
              <a:rPr lang="ar-AE" sz="2400" b="1" dirty="0"/>
              <a:t>3. مسرعات الأعمال </a:t>
            </a:r>
            <a:r>
              <a:rPr lang="en-US" sz="2400" b="1" dirty="0"/>
              <a:t>FinTech Accelerators &amp; Incubators)</a:t>
            </a:r>
            <a:r>
              <a:rPr lang="ar-EG" sz="2400" b="1" dirty="0"/>
              <a:t>) :-</a:t>
            </a:r>
            <a:endParaRPr lang="en-US" sz="2400" b="1" dirty="0"/>
          </a:p>
          <a:p>
            <a:pPr algn="r" rtl="1">
              <a:lnSpc>
                <a:spcPct val="150000"/>
              </a:lnSpc>
              <a:buNone/>
            </a:pPr>
            <a:r>
              <a:rPr lang="ar-AE" sz="2400" dirty="0"/>
              <a:t>توفر سنغافورة عشرات البرامج لتسريع أعمال شركات </a:t>
            </a:r>
            <a:r>
              <a:rPr lang="en-US" sz="2400" dirty="0"/>
              <a:t>FinTech </a:t>
            </a:r>
            <a:r>
              <a:rPr lang="ar-EG" sz="2400" dirty="0"/>
              <a:t> </a:t>
            </a:r>
            <a:r>
              <a:rPr lang="ar-EG" sz="2400" b="1" dirty="0"/>
              <a:t>م</a:t>
            </a:r>
            <a:r>
              <a:rPr lang="ar-AE" sz="2400" b="1" dirty="0"/>
              <a:t>ثل:</a:t>
            </a:r>
          </a:p>
          <a:p>
            <a:pPr algn="r" rtl="1">
              <a:lnSpc>
                <a:spcPct val="150000"/>
              </a:lnSpc>
              <a:buFont typeface="Arial" panose="020B0604020202020204" pitchFamily="34" charset="0"/>
              <a:buChar char="•"/>
            </a:pPr>
            <a:r>
              <a:rPr lang="en-US" sz="2400" b="1" dirty="0"/>
              <a:t>The </a:t>
            </a:r>
            <a:r>
              <a:rPr lang="en-US" sz="2400" b="1" dirty="0" err="1"/>
              <a:t>FinLab</a:t>
            </a:r>
            <a:r>
              <a:rPr lang="en-US" sz="2400" b="1" dirty="0"/>
              <a:t> (UOB Group)</a:t>
            </a:r>
            <a:r>
              <a:rPr lang="en-US" sz="2400" dirty="0"/>
              <a:t> </a:t>
            </a:r>
            <a:r>
              <a:rPr lang="ar-EG" sz="2400" dirty="0"/>
              <a:t>  تق</a:t>
            </a:r>
            <a:r>
              <a:rPr lang="ar-AE" sz="2400" dirty="0"/>
              <a:t>دم دعمًا تقنيًا وتمويليًا.</a:t>
            </a:r>
          </a:p>
          <a:p>
            <a:pPr algn="r" rtl="1">
              <a:lnSpc>
                <a:spcPct val="150000"/>
              </a:lnSpc>
              <a:buFont typeface="Arial" panose="020B0604020202020204" pitchFamily="34" charset="0"/>
              <a:buChar char="•"/>
            </a:pPr>
            <a:r>
              <a:rPr lang="en-US" sz="2400" b="1" dirty="0" err="1"/>
              <a:t>Startupbootcamp</a:t>
            </a:r>
            <a:r>
              <a:rPr lang="en-US" sz="2400" b="1" dirty="0"/>
              <a:t> FinTech Singapore</a:t>
            </a:r>
            <a:r>
              <a:rPr lang="en-US" sz="2400" dirty="0"/>
              <a:t> </a:t>
            </a:r>
            <a:r>
              <a:rPr lang="ar-EG" sz="2400" dirty="0"/>
              <a:t> ي</a:t>
            </a:r>
            <a:r>
              <a:rPr lang="ar-AE" sz="2400" dirty="0"/>
              <a:t>ربط الشركات الناشئة بشبكات مستثمرين عالميين.</a:t>
            </a:r>
          </a:p>
          <a:p>
            <a:pPr algn="r" rtl="1">
              <a:lnSpc>
                <a:spcPct val="150000"/>
              </a:lnSpc>
            </a:pPr>
            <a:r>
              <a:rPr lang="ar-AE" sz="2400" b="1" dirty="0"/>
              <a:t>مثال:</a:t>
            </a:r>
            <a:br>
              <a:rPr lang="ar-AE" sz="2400" dirty="0"/>
            </a:br>
            <a:r>
              <a:rPr lang="ar-AE" sz="2400" dirty="0"/>
              <a:t>شركة </a:t>
            </a:r>
            <a:r>
              <a:rPr lang="en-US" sz="2400" b="1" dirty="0" err="1"/>
              <a:t>TenX</a:t>
            </a:r>
            <a:r>
              <a:rPr lang="en-US" sz="2400" dirty="0"/>
              <a:t> </a:t>
            </a:r>
            <a:r>
              <a:rPr lang="ar-EG" sz="2400" dirty="0"/>
              <a:t> ا</a:t>
            </a:r>
            <a:r>
              <a:rPr lang="ar-AE" sz="2400" dirty="0"/>
              <a:t>ستفادت من برنامج </a:t>
            </a:r>
            <a:r>
              <a:rPr lang="en-US" sz="2400" dirty="0" err="1"/>
              <a:t>Startupbootcamp</a:t>
            </a:r>
            <a:r>
              <a:rPr lang="en-US" sz="2400" dirty="0"/>
              <a:t> </a:t>
            </a:r>
            <a:r>
              <a:rPr lang="ar-EG" sz="2400" dirty="0"/>
              <a:t> ف</a:t>
            </a:r>
            <a:r>
              <a:rPr lang="ar-AE" sz="2400" dirty="0"/>
              <a:t>ي تطوير حلول البطاقات المشفرة المرتبطة بالعملات الرقمية.</a:t>
            </a:r>
          </a:p>
          <a:p>
            <a:pPr marL="0" marR="0" lvl="0" indent="0" algn="r" defTabSz="914400" rtl="1" eaLnBrk="1" fontAlgn="auto" latinLnBrk="0" hangingPunct="1">
              <a:lnSpc>
                <a:spcPct val="150000"/>
              </a:lnSpc>
              <a:spcBef>
                <a:spcPts val="0"/>
              </a:spcBef>
              <a:spcAft>
                <a:spcPts val="0"/>
              </a:spcAft>
              <a:buClrTx/>
              <a:buSzTx/>
              <a:buFontTx/>
              <a:buNone/>
              <a:tabLst/>
              <a:defRPr/>
            </a:pPr>
            <a:endPar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p:txBody>
      </p:sp>
      <p:pic>
        <p:nvPicPr>
          <p:cNvPr id="6" name="Graphic 21">
            <a:extLst>
              <a:ext uri="{FF2B5EF4-FFF2-40B4-BE49-F238E27FC236}">
                <a16:creationId xmlns:a16="http://schemas.microsoft.com/office/drawing/2014/main" id="{8412404C-AFD2-4CDD-4932-D6E36D7E3E8F}"/>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416578451"/>
      </p:ext>
    </p:extLst>
  </p:cSld>
  <p:clrMapOvr>
    <a:masterClrMapping/>
  </p:clrMapOvr>
  <mc:AlternateContent xmlns:mc="http://schemas.openxmlformats.org/markup-compatibility/2006" xmlns:p14="http://schemas.microsoft.com/office/powerpoint/2010/main">
    <mc:Choice Requires="p14">
      <p:transition spd="slow" p14:dur="2000" advTm="38043"/>
    </mc:Choice>
    <mc:Fallback xmlns="">
      <p:transition spd="slow" advTm="38043"/>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5F562E9-25A4-D8B2-8106-CD8D8EC0A8B4}"/>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7F848865-924E-ADE9-8303-3F8336FD69F4}"/>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0A063ED4-3A3F-16FB-FB96-8EF92D47EC3C}"/>
              </a:ext>
            </a:extLst>
          </p:cNvPr>
          <p:cNvSpPr txBox="1"/>
          <p:nvPr/>
        </p:nvSpPr>
        <p:spPr>
          <a:xfrm>
            <a:off x="994410" y="725864"/>
            <a:ext cx="8488956"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مكونات البيئة الحاضنة الناجحة في سنغافورة</a:t>
            </a:r>
          </a:p>
        </p:txBody>
      </p:sp>
      <p:sp>
        <p:nvSpPr>
          <p:cNvPr id="28" name="Rectangle 27">
            <a:extLst>
              <a:ext uri="{FF2B5EF4-FFF2-40B4-BE49-F238E27FC236}">
                <a16:creationId xmlns:a16="http://schemas.microsoft.com/office/drawing/2014/main" id="{6532E8C2-7B5F-C769-7A98-31E6E60E37E5}"/>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9045D28B-33DF-FF1E-03B8-8F761F6758C7}"/>
              </a:ext>
            </a:extLst>
          </p:cNvPr>
          <p:cNvSpPr txBox="1"/>
          <p:nvPr/>
        </p:nvSpPr>
        <p:spPr>
          <a:xfrm>
            <a:off x="308610" y="1520190"/>
            <a:ext cx="11372851" cy="3228063"/>
          </a:xfrm>
          <a:prstGeom prst="rect">
            <a:avLst/>
          </a:prstGeom>
          <a:noFill/>
        </p:spPr>
        <p:txBody>
          <a:bodyPr wrap="square" rtlCol="0">
            <a:spAutoFit/>
          </a:bodyPr>
          <a:lstStyle/>
          <a:p>
            <a:pPr algn="r" rtl="1">
              <a:lnSpc>
                <a:spcPct val="150000"/>
              </a:lnSpc>
              <a:buNone/>
            </a:pPr>
            <a:r>
              <a:rPr lang="ar-EG" sz="2400" b="1" dirty="0"/>
              <a:t>4. </a:t>
            </a:r>
            <a:r>
              <a:rPr lang="ar-AE" sz="2400" b="1" dirty="0"/>
              <a:t>البنية التحتية التكنولوجية المتقدمة</a:t>
            </a:r>
            <a:r>
              <a:rPr lang="ar-EG" sz="2400" b="1" dirty="0"/>
              <a:t> :</a:t>
            </a:r>
            <a:endParaRPr lang="ar-AE" sz="2400" b="1" dirty="0"/>
          </a:p>
          <a:p>
            <a:pPr algn="r" rtl="1">
              <a:lnSpc>
                <a:spcPct val="150000"/>
              </a:lnSpc>
              <a:buFont typeface="Arial" panose="020B0604020202020204" pitchFamily="34" charset="0"/>
              <a:buChar char="•"/>
            </a:pPr>
            <a:r>
              <a:rPr lang="ar-EG" sz="2400" dirty="0"/>
              <a:t> </a:t>
            </a:r>
            <a:r>
              <a:rPr lang="ar-AE" sz="2400" dirty="0"/>
              <a:t>سنغافورة تقدم شبكات اتصالات فائقة السرعة، مراكز بيانات قوية، بنية تحتية للبلوكشين، وذكاء صناعي مع دعم حكومي لتقنيات الجيل الخامس </a:t>
            </a:r>
            <a:r>
              <a:rPr lang="en-US" sz="2400" dirty="0"/>
              <a:t>G 5)</a:t>
            </a:r>
            <a:r>
              <a:rPr lang="ar-EG" sz="2400" dirty="0"/>
              <a:t>).</a:t>
            </a:r>
            <a:endParaRPr lang="en-US" sz="2400" dirty="0"/>
          </a:p>
          <a:p>
            <a:pPr algn="r" rtl="1">
              <a:lnSpc>
                <a:spcPct val="150000"/>
              </a:lnSpc>
            </a:pPr>
            <a:r>
              <a:rPr lang="ar-AE" sz="2400" b="1" dirty="0"/>
              <a:t>مثال:</a:t>
            </a:r>
            <a:br>
              <a:rPr lang="ar-AE" sz="2400" dirty="0"/>
            </a:br>
            <a:r>
              <a:rPr lang="ar-AE" sz="2400" dirty="0"/>
              <a:t>مشروع </a:t>
            </a:r>
            <a:r>
              <a:rPr lang="en-US" sz="2400" b="1" dirty="0"/>
              <a:t>Project Ubin</a:t>
            </a:r>
            <a:r>
              <a:rPr lang="en-US" sz="2400" dirty="0"/>
              <a:t> </a:t>
            </a:r>
            <a:r>
              <a:rPr lang="ar-EG" sz="2400" dirty="0"/>
              <a:t> م</a:t>
            </a:r>
            <a:r>
              <a:rPr lang="ar-AE" sz="2400" dirty="0"/>
              <a:t>نصة لتسوية المدفوعات بين البنوك عبر تقنية البلوكشين بدعم </a:t>
            </a:r>
            <a:r>
              <a:rPr lang="en-US" sz="2400" dirty="0"/>
              <a:t>MAS</a:t>
            </a:r>
          </a:p>
          <a:p>
            <a:pPr marL="0" marR="0" lvl="0" indent="0" algn="r" defTabSz="914400" rtl="1" eaLnBrk="1" fontAlgn="auto" latinLnBrk="0" hangingPunct="1">
              <a:lnSpc>
                <a:spcPct val="150000"/>
              </a:lnSpc>
              <a:spcBef>
                <a:spcPts val="0"/>
              </a:spcBef>
              <a:spcAft>
                <a:spcPts val="0"/>
              </a:spcAft>
              <a:buClrTx/>
              <a:buSzTx/>
              <a:buFontTx/>
              <a:buNone/>
              <a:tabLst/>
              <a:defRPr/>
            </a:pPr>
            <a:endPar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p:txBody>
      </p:sp>
      <p:pic>
        <p:nvPicPr>
          <p:cNvPr id="6" name="Graphic 21">
            <a:extLst>
              <a:ext uri="{FF2B5EF4-FFF2-40B4-BE49-F238E27FC236}">
                <a16:creationId xmlns:a16="http://schemas.microsoft.com/office/drawing/2014/main" id="{96538EDE-F50B-7689-FB46-72093CD091B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185987675"/>
      </p:ext>
    </p:extLst>
  </p:cSld>
  <p:clrMapOvr>
    <a:masterClrMapping/>
  </p:clrMapOvr>
  <mc:AlternateContent xmlns:mc="http://schemas.openxmlformats.org/markup-compatibility/2006" xmlns:p14="http://schemas.microsoft.com/office/powerpoint/2010/main">
    <mc:Choice Requires="p14">
      <p:transition spd="slow" p14:dur="2000" advTm="38043"/>
    </mc:Choice>
    <mc:Fallback xmlns="">
      <p:transition spd="slow" advTm="38043"/>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465CF9B-338E-887A-443A-F1C5E6C068C8}"/>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F585E036-94C3-26A0-DB58-9A95B108E56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76832A1C-6C25-B8FA-D9A2-0F72CBDCAB76}"/>
              </a:ext>
            </a:extLst>
          </p:cNvPr>
          <p:cNvSpPr txBox="1"/>
          <p:nvPr/>
        </p:nvSpPr>
        <p:spPr>
          <a:xfrm>
            <a:off x="994410" y="725864"/>
            <a:ext cx="8488956"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دروس مستفادة للشرق الأوسط من تجربة سنغافورة</a:t>
            </a:r>
          </a:p>
        </p:txBody>
      </p:sp>
      <p:sp>
        <p:nvSpPr>
          <p:cNvPr id="28" name="Rectangle 27">
            <a:extLst>
              <a:ext uri="{FF2B5EF4-FFF2-40B4-BE49-F238E27FC236}">
                <a16:creationId xmlns:a16="http://schemas.microsoft.com/office/drawing/2014/main" id="{C5694B9F-6ECB-B58A-15F7-A3DBF10465BA}"/>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DCF302E6-96B4-56B6-527E-09F924F786DB}"/>
              </a:ext>
            </a:extLst>
          </p:cNvPr>
          <p:cNvSpPr txBox="1"/>
          <p:nvPr/>
        </p:nvSpPr>
        <p:spPr>
          <a:xfrm>
            <a:off x="548640" y="1520190"/>
            <a:ext cx="11132821" cy="5009833"/>
          </a:xfrm>
          <a:prstGeom prst="rect">
            <a:avLst/>
          </a:prstGeom>
          <a:noFill/>
        </p:spPr>
        <p:txBody>
          <a:bodyPr wrap="square" rtlCol="0">
            <a:spAutoFit/>
          </a:bodyPr>
          <a:lstStyle/>
          <a:p>
            <a:pPr marL="342900" marR="0" lvl="0" indent="-342900" algn="r"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EG" sz="2400" b="1" i="0" u="none" strike="noStrike" kern="1200" cap="none" spc="0" normalizeH="0" baseline="0" noProof="0" dirty="0">
                <a:ln>
                  <a:noFill/>
                </a:ln>
                <a:solidFill>
                  <a:prstClr val="black"/>
                </a:solidFill>
                <a:effectLst/>
                <a:uLnTx/>
                <a:uFillTx/>
                <a:latin typeface="Calibri"/>
                <a:ea typeface="+mn-ea"/>
                <a:cs typeface="Arial" panose="020B0604020202020204" pitchFamily="34" charset="0"/>
              </a:rPr>
              <a:t>دعم حكومي مباشر : </a:t>
            </a:r>
            <a:r>
              <a:rPr kumimoji="0" lang="ar-EG" sz="2400" b="0" i="0" u="none" strike="noStrike" kern="1200" cap="none" spc="0" normalizeH="0" baseline="0" noProof="0" dirty="0">
                <a:ln>
                  <a:noFill/>
                </a:ln>
                <a:solidFill>
                  <a:prstClr val="black"/>
                </a:solidFill>
                <a:effectLst/>
                <a:uLnTx/>
                <a:uFillTx/>
                <a:latin typeface="Calibri"/>
                <a:ea typeface="+mn-ea"/>
                <a:cs typeface="Arial" panose="020B0604020202020204" pitchFamily="34" charset="0"/>
              </a:rPr>
              <a:t>تمويل حكومي مخصص للابتكار المالي ، إنشاء صناديق تمويل حكومية لشركات التكنولوجيا المالية</a:t>
            </a:r>
            <a:r>
              <a:rPr kumimoji="0" lang="en-US" sz="2400" b="0" i="0" u="none" strike="noStrike" kern="1200" cap="none" spc="0" normalizeH="0" baseline="0" noProof="0" dirty="0">
                <a:ln>
                  <a:noFill/>
                </a:ln>
                <a:solidFill>
                  <a:prstClr val="black"/>
                </a:solidFill>
                <a:effectLst/>
                <a:uLnTx/>
                <a:uFillTx/>
                <a:latin typeface="Calibri"/>
                <a:ea typeface="+mn-ea"/>
                <a:cs typeface="Arial" panose="020B0604020202020204" pitchFamily="34" charset="0"/>
              </a:rPr>
              <a:t>.</a:t>
            </a:r>
            <a:r>
              <a:rPr kumimoji="0" lang="ar-EG" sz="2400" b="0" i="0" u="none" strike="noStrike" kern="1200" cap="none" spc="0" normalizeH="0" baseline="0" noProof="0" dirty="0">
                <a:ln>
                  <a:noFill/>
                </a:ln>
                <a:solidFill>
                  <a:prstClr val="black"/>
                </a:solidFill>
                <a:effectLst/>
                <a:uLnTx/>
                <a:uFillTx/>
                <a:latin typeface="Calibri"/>
                <a:ea typeface="+mn-ea"/>
                <a:cs typeface="Arial" panose="020B0604020202020204" pitchFamily="34" charset="0"/>
              </a:rPr>
              <a:t> </a:t>
            </a:r>
          </a:p>
          <a:p>
            <a:pPr marL="342900" marR="0" lvl="0" indent="-342900" algn="r"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بيئة تجريبية تمتاز بالسرعة : </a:t>
            </a:r>
            <a:r>
              <a:rPr kumimoji="0" lang="ar-EG" sz="240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تطوير </a:t>
            </a:r>
            <a:r>
              <a:rPr kumimoji="0" lang="en-US" sz="240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Sandbox </a:t>
            </a:r>
            <a:r>
              <a:rPr kumimoji="0" lang="ar-EG" sz="240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فعال ومرن </a:t>
            </a: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a:t>
            </a:r>
            <a:r>
              <a:rPr lang="ar-AE" sz="2400" dirty="0"/>
              <a:t>تبسيط </a:t>
            </a:r>
            <a:r>
              <a:rPr lang="en-US" sz="2400" dirty="0"/>
              <a:t>Sandbox </a:t>
            </a:r>
            <a:r>
              <a:rPr lang="ar-EG" sz="2400" dirty="0"/>
              <a:t> </a:t>
            </a:r>
            <a:r>
              <a:rPr lang="ar-AE" sz="2400" dirty="0"/>
              <a:t>لتقليل مدة الموافقة للشركات الجديدة</a:t>
            </a:r>
            <a:r>
              <a:rPr lang="ar-EG" sz="2400" dirty="0"/>
              <a:t>.</a:t>
            </a:r>
          </a:p>
          <a:p>
            <a:pPr marL="342900" marR="0" lvl="0" indent="-342900" algn="r"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AE" sz="2400" b="1" i="0" u="none" strike="noStrike" kern="1200" cap="none" spc="0" normalizeH="0" baseline="0" noProof="0" dirty="0">
                <a:ln>
                  <a:noFill/>
                </a:ln>
                <a:solidFill>
                  <a:prstClr val="black"/>
                </a:solidFill>
                <a:effectLst/>
                <a:uLnTx/>
                <a:uFillTx/>
                <a:latin typeface="Calibri"/>
                <a:ea typeface="+mn-ea"/>
                <a:cs typeface="Arial" panose="020B0604020202020204" pitchFamily="34" charset="0"/>
              </a:rPr>
              <a:t>مسرعات أعمال متكاملة</a:t>
            </a:r>
            <a:r>
              <a:rPr kumimoji="0" lang="ar-EG" sz="2400" b="1" i="0" u="none" strike="noStrike" kern="1200" cap="none" spc="0" normalizeH="0" baseline="0" noProof="0" dirty="0">
                <a:ln>
                  <a:noFill/>
                </a:ln>
                <a:solidFill>
                  <a:prstClr val="black"/>
                </a:solidFill>
                <a:effectLst/>
                <a:uLnTx/>
                <a:uFillTx/>
                <a:latin typeface="Calibri"/>
                <a:ea typeface="+mn-ea"/>
                <a:cs typeface="Arial" panose="020B0604020202020204" pitchFamily="34" charset="0"/>
              </a:rPr>
              <a:t> : </a:t>
            </a:r>
            <a:r>
              <a:rPr kumimoji="0" lang="ar-EG" sz="2400" i="0" u="none" strike="noStrike" kern="1200" cap="none" spc="0" normalizeH="0" baseline="0" noProof="0" dirty="0">
                <a:ln>
                  <a:noFill/>
                </a:ln>
                <a:solidFill>
                  <a:prstClr val="black"/>
                </a:solidFill>
                <a:effectLst/>
                <a:uLnTx/>
                <a:uFillTx/>
                <a:latin typeface="Calibri"/>
                <a:ea typeface="+mn-ea"/>
                <a:cs typeface="Arial" panose="020B0604020202020204" pitchFamily="34" charset="0"/>
              </a:rPr>
              <a:t>مسرعات أعمال قوية متصلة بسوق عالمي.، تشجيع البحث والابتكار عبر الشراكات بين الجامعات والشركات، </a:t>
            </a:r>
            <a:r>
              <a:rPr kumimoji="0" lang="ar-AE" sz="2400" b="0" i="0" u="none" strike="noStrike" kern="1200" cap="none" spc="0" normalizeH="0" baseline="0" noProof="0" dirty="0">
                <a:ln>
                  <a:noFill/>
                </a:ln>
                <a:solidFill>
                  <a:prstClr val="black"/>
                </a:solidFill>
                <a:effectLst/>
                <a:uLnTx/>
                <a:uFillTx/>
                <a:latin typeface="Calibri"/>
                <a:ea typeface="+mn-ea"/>
                <a:cs typeface="Arial" panose="020B0604020202020204" pitchFamily="34" charset="0"/>
              </a:rPr>
              <a:t>دعم الجامعات والشركات الكبرى لإنشاء برامج مسرعات محلية (مثل </a:t>
            </a:r>
            <a:r>
              <a:rPr kumimoji="0" lang="en-US" sz="2400" b="0" i="0" u="none" strike="noStrike" kern="1200" cap="none" spc="0" normalizeH="0" baseline="0" noProof="0" dirty="0">
                <a:ln>
                  <a:noFill/>
                </a:ln>
                <a:solidFill>
                  <a:prstClr val="black"/>
                </a:solidFill>
                <a:effectLst/>
                <a:uLnTx/>
                <a:uFillTx/>
                <a:latin typeface="Calibri"/>
                <a:ea typeface="+mn-ea"/>
                <a:cs typeface="+mn-cs"/>
              </a:rPr>
              <a:t>(</a:t>
            </a:r>
            <a:r>
              <a:rPr kumimoji="0" lang="en-US" sz="2400" b="0" i="0" u="none" strike="noStrike" kern="1200" cap="none" spc="0" normalizeH="0" baseline="0" noProof="0" dirty="0" err="1">
                <a:ln>
                  <a:noFill/>
                </a:ln>
                <a:solidFill>
                  <a:prstClr val="black"/>
                </a:solidFill>
                <a:effectLst/>
                <a:uLnTx/>
                <a:uFillTx/>
                <a:latin typeface="Calibri"/>
                <a:ea typeface="+mn-ea"/>
                <a:cs typeface="+mn-cs"/>
              </a:rPr>
              <a:t>FinLab</a:t>
            </a:r>
            <a:r>
              <a:rPr kumimoji="0" lang="en-US" sz="2400" b="0" i="0" u="none" strike="noStrike" kern="1200" cap="none" spc="0" normalizeH="0" baseline="0" noProof="0" dirty="0">
                <a:ln>
                  <a:noFill/>
                </a:ln>
                <a:solidFill>
                  <a:prstClr val="black"/>
                </a:solidFill>
                <a:effectLst/>
                <a:uLnTx/>
                <a:uFillTx/>
                <a:latin typeface="Calibri"/>
                <a:ea typeface="+mn-ea"/>
                <a:cs typeface="+mn-cs"/>
              </a:rPr>
              <a:t>)</a:t>
            </a:r>
            <a:endPar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a:p>
            <a:pPr marL="342900" marR="0" lvl="0" indent="-342900" algn="r"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lang="ar-EG" sz="2400" b="1" dirty="0"/>
              <a:t>تشجيع التعاون القطاعي : </a:t>
            </a:r>
            <a:r>
              <a:rPr lang="ar-EG" sz="2400" dirty="0"/>
              <a:t>تعزيز شراكات بين البنوك وشركات </a:t>
            </a:r>
            <a:r>
              <a:rPr lang="en-US" sz="2400" dirty="0"/>
              <a:t>FinTech </a:t>
            </a:r>
            <a:endParaRPr lang="ar-EG" sz="2400" dirty="0"/>
          </a:p>
          <a:p>
            <a:pPr marL="0" marR="0" lvl="0" indent="0" algn="r" defTabSz="914400" rtl="1" eaLnBrk="1" fontAlgn="auto" latinLnBrk="0" hangingPunct="1">
              <a:lnSpc>
                <a:spcPct val="150000"/>
              </a:lnSpc>
              <a:spcBef>
                <a:spcPts val="0"/>
              </a:spcBef>
              <a:spcAft>
                <a:spcPts val="0"/>
              </a:spcAft>
              <a:buClrTx/>
              <a:buSzTx/>
              <a:buFontTx/>
              <a:buNone/>
              <a:tabLst/>
              <a:defRPr/>
            </a:pPr>
            <a:endParaRPr lang="ar-EG" sz="2400" dirty="0"/>
          </a:p>
          <a:p>
            <a:pPr marL="0" marR="0" lvl="0" indent="0" algn="r" defTabSz="914400" rtl="1" eaLnBrk="1" fontAlgn="auto" latinLnBrk="0" hangingPunct="1">
              <a:lnSpc>
                <a:spcPct val="150000"/>
              </a:lnSpc>
              <a:spcBef>
                <a:spcPts val="0"/>
              </a:spcBef>
              <a:spcAft>
                <a:spcPts val="0"/>
              </a:spcAft>
              <a:buClrTx/>
              <a:buSzTx/>
              <a:buFontTx/>
              <a:buNone/>
              <a:tabLst/>
              <a:defRPr/>
            </a:pPr>
            <a:endParaRPr lang="ar-EG" sz="2400" dirty="0"/>
          </a:p>
        </p:txBody>
      </p:sp>
      <p:pic>
        <p:nvPicPr>
          <p:cNvPr id="6" name="Graphic 21">
            <a:extLst>
              <a:ext uri="{FF2B5EF4-FFF2-40B4-BE49-F238E27FC236}">
                <a16:creationId xmlns:a16="http://schemas.microsoft.com/office/drawing/2014/main" id="{D745FEF8-2615-99AA-9CDA-CBA21C24126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596038772"/>
      </p:ext>
    </p:extLst>
  </p:cSld>
  <p:clrMapOvr>
    <a:masterClrMapping/>
  </p:clrMapOvr>
  <mc:AlternateContent xmlns:mc="http://schemas.openxmlformats.org/markup-compatibility/2006" xmlns:p14="http://schemas.microsoft.com/office/powerpoint/2010/main">
    <mc:Choice Requires="p14">
      <p:transition spd="slow" p14:dur="2000" advTm="38043"/>
    </mc:Choice>
    <mc:Fallback xmlns="">
      <p:transition spd="slow" advTm="38043"/>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D8C8083-92AC-3362-8271-826881B32BC9}"/>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C32DE0B4-00DB-11AE-28B2-D822C3C172AD}"/>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6909A60E-764C-0D31-9578-7622B9B5B209}"/>
              </a:ext>
            </a:extLst>
          </p:cNvPr>
          <p:cNvSpPr txBox="1"/>
          <p:nvPr/>
        </p:nvSpPr>
        <p:spPr>
          <a:xfrm>
            <a:off x="1417320" y="725864"/>
            <a:ext cx="8066046"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العلاقة بين البيئة الحاضنة ونمو الاقتصاد الرقمي</a:t>
            </a:r>
          </a:p>
        </p:txBody>
      </p:sp>
      <p:sp>
        <p:nvSpPr>
          <p:cNvPr id="28" name="Rectangle 27">
            <a:extLst>
              <a:ext uri="{FF2B5EF4-FFF2-40B4-BE49-F238E27FC236}">
                <a16:creationId xmlns:a16="http://schemas.microsoft.com/office/drawing/2014/main" id="{AC30A4E0-59D6-90CF-5A6E-19058A264CDF}"/>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B7FF5BC9-B8BB-8BBC-786D-A0347A5347F8}"/>
              </a:ext>
            </a:extLst>
          </p:cNvPr>
          <p:cNvSpPr txBox="1"/>
          <p:nvPr/>
        </p:nvSpPr>
        <p:spPr>
          <a:xfrm>
            <a:off x="1272619" y="1799303"/>
            <a:ext cx="9492791" cy="2400657"/>
          </a:xfrm>
          <a:prstGeom prst="rect">
            <a:avLst/>
          </a:prstGeom>
          <a:noFill/>
        </p:spPr>
        <p:txBody>
          <a:bodyPr wrap="square" rtlCol="0">
            <a:spAutoFit/>
          </a:bodyPr>
          <a:lstStyle/>
          <a:p>
            <a:pPr marL="342900" marR="0" lvl="0" indent="-34290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خلق وظائف جديدة.</a:t>
            </a:r>
          </a:p>
          <a:p>
            <a:pPr marL="342900" marR="0" lvl="0" indent="-34290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جذب استثمارات أجنبية مباشرة.</a:t>
            </a:r>
          </a:p>
          <a:p>
            <a:pPr marL="342900" marR="0" lvl="0" indent="-34290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تعزيز الشمول المالي.</a:t>
            </a:r>
          </a:p>
          <a:p>
            <a:pPr marL="0" marR="0" lvl="0" indent="0" algn="r"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a:p>
            <a:pPr marL="0" marR="0" lvl="0" indent="0" algn="r" defTabSz="914400" rtl="1" eaLnBrk="1" fontAlgn="auto" latinLnBrk="0" hangingPunct="1">
              <a:lnSpc>
                <a:spcPct val="100000"/>
              </a:lnSpc>
              <a:spcBef>
                <a:spcPts val="0"/>
              </a:spcBef>
              <a:spcAft>
                <a:spcPts val="0"/>
              </a:spcAft>
              <a:buClrTx/>
              <a:buSzTx/>
              <a:buFontTx/>
              <a:buNone/>
              <a:tabLst/>
              <a:defRPr/>
            </a:pPr>
            <a:endPar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p:txBody>
      </p:sp>
      <p:pic>
        <p:nvPicPr>
          <p:cNvPr id="6" name="Graphic 21">
            <a:extLst>
              <a:ext uri="{FF2B5EF4-FFF2-40B4-BE49-F238E27FC236}">
                <a16:creationId xmlns:a16="http://schemas.microsoft.com/office/drawing/2014/main" id="{E0B4567E-28B0-A81E-7FA9-5EB9C404F4DA}"/>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154526972"/>
      </p:ext>
    </p:extLst>
  </p:cSld>
  <p:clrMapOvr>
    <a:masterClrMapping/>
  </p:clrMapOvr>
  <mc:AlternateContent xmlns:mc="http://schemas.openxmlformats.org/markup-compatibility/2006" xmlns:p14="http://schemas.microsoft.com/office/powerpoint/2010/main">
    <mc:Choice Requires="p14">
      <p:transition spd="slow" p14:dur="2000" advTm="38043"/>
    </mc:Choice>
    <mc:Fallback xmlns="">
      <p:transition spd="slow" advTm="38043"/>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552302E-2291-AF80-687D-1CC20AD3C28D}"/>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08E14FB2-12A9-ACED-7033-0F66DEA47D4B}"/>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10652C0E-2CA4-40AD-CE9B-D3CFC279B2BC}"/>
              </a:ext>
            </a:extLst>
          </p:cNvPr>
          <p:cNvSpPr txBox="1"/>
          <p:nvPr/>
        </p:nvSpPr>
        <p:spPr>
          <a:xfrm>
            <a:off x="4046220" y="674885"/>
            <a:ext cx="5223510"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المراجع</a:t>
            </a:r>
            <a:r>
              <a:rPr kumimoji="0" lang="en-US"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 </a:t>
            </a:r>
            <a:endParaRPr kumimoji="0" lang="en-US" sz="2800" b="1" i="0" u="none" strike="noStrike" kern="1200" cap="none" spc="0" normalizeH="0" baseline="0" noProof="0" dirty="0">
              <a:ln>
                <a:noFill/>
              </a:ln>
              <a:solidFill>
                <a:prstClr val="black"/>
              </a:solidFill>
              <a:effectLst/>
              <a:uLnTx/>
              <a:uFillTx/>
              <a:latin typeface="Alexandria" pitchFamily="2" charset="-78"/>
              <a:ea typeface="+mn-ea"/>
              <a:cs typeface="+mn-cs"/>
            </a:endParaRPr>
          </a:p>
        </p:txBody>
      </p:sp>
      <p:sp>
        <p:nvSpPr>
          <p:cNvPr id="28" name="Rectangle 27">
            <a:extLst>
              <a:ext uri="{FF2B5EF4-FFF2-40B4-BE49-F238E27FC236}">
                <a16:creationId xmlns:a16="http://schemas.microsoft.com/office/drawing/2014/main" id="{601A00DD-E164-DFA3-DC1A-D5027DA6216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52AD9076-7F34-D345-8C62-0BEC6D080AF4}"/>
              </a:ext>
            </a:extLst>
          </p:cNvPr>
          <p:cNvSpPr txBox="1"/>
          <p:nvPr/>
        </p:nvSpPr>
        <p:spPr>
          <a:xfrm>
            <a:off x="1371600" y="1405890"/>
            <a:ext cx="10468466" cy="5028236"/>
          </a:xfrm>
          <a:prstGeom prst="rect">
            <a:avLst/>
          </a:prstGeom>
          <a:noFill/>
        </p:spPr>
        <p:txBody>
          <a:bodyPr wrap="square" rtlCol="0">
            <a:spAutoFit/>
          </a:bodyPr>
          <a:lstStyle/>
          <a:p>
            <a:pPr marL="285750" marR="0" lvl="0" indent="-285750" algn="r" defTabSz="914400" rtl="1" eaLnBrk="1" fontAlgn="auto" latinLnBrk="0" hangingPunct="1">
              <a:lnSpc>
                <a:spcPct val="150000"/>
              </a:lnSpc>
              <a:spcBef>
                <a:spcPts val="0"/>
              </a:spcBef>
              <a:spcAft>
                <a:spcPts val="0"/>
              </a:spcAft>
              <a:buClrTx/>
              <a:buSzTx/>
              <a:buFont typeface="Wingdings" panose="05000000000000000000" pitchFamily="2" charset="2"/>
              <a:buChar char="§"/>
              <a:tabLst/>
              <a:defRPr/>
            </a:pPr>
            <a:r>
              <a:rPr lang="ar-EG" dirty="0">
                <a:solidFill>
                  <a:prstClr val="black"/>
                </a:solidFill>
                <a:latin typeface="Alexandria regular" pitchFamily="2" charset="-78"/>
                <a:cs typeface="Times New Roman" panose="02020603050405020304" pitchFamily="18" charset="0"/>
              </a:rPr>
              <a:t> د. فريد ليان، التكنولوجيا المالية: جسر القطاع المالي إلى المستقبل، خاصة الفصل الرابع والخامس.</a:t>
            </a:r>
          </a:p>
          <a:p>
            <a:pPr marL="285750" marR="0" lvl="0" indent="-285750" algn="r" defTabSz="914400" rtl="1" eaLnBrk="1" fontAlgn="auto" latinLnBrk="0" hangingPunct="1">
              <a:lnSpc>
                <a:spcPct val="150000"/>
              </a:lnSpc>
              <a:spcBef>
                <a:spcPts val="0"/>
              </a:spcBef>
              <a:spcAft>
                <a:spcPts val="0"/>
              </a:spcAft>
              <a:buClrTx/>
              <a:buSzTx/>
              <a:buFont typeface="Wingdings" panose="05000000000000000000" pitchFamily="2" charset="2"/>
              <a:buChar char="§"/>
              <a:tabLst/>
              <a:defRPr/>
            </a:pPr>
            <a:r>
              <a:rPr lang="ar-EG" dirty="0">
                <a:solidFill>
                  <a:prstClr val="black"/>
                </a:solidFill>
                <a:latin typeface="Alexandria regular" pitchFamily="2" charset="-78"/>
                <a:cs typeface="Times New Roman" panose="02020603050405020304" pitchFamily="18" charset="0"/>
              </a:rPr>
              <a:t>نجيب، حسام، العملات الرقمية المشفرة بين الواقع القانوني والتنظيم الدولي، دار النهضة العربية،</a:t>
            </a:r>
          </a:p>
          <a:p>
            <a:pPr marL="285750" marR="0" lvl="0" indent="-285750" algn="r" defTabSz="914400" rtl="1" eaLnBrk="1" fontAlgn="auto" latinLnBrk="0" hangingPunct="1">
              <a:lnSpc>
                <a:spcPct val="150000"/>
              </a:lnSpc>
              <a:spcBef>
                <a:spcPts val="0"/>
              </a:spcBef>
              <a:spcAft>
                <a:spcPts val="0"/>
              </a:spcAft>
              <a:buClrTx/>
              <a:buSzTx/>
              <a:buFont typeface="Wingdings" panose="05000000000000000000" pitchFamily="2" charset="2"/>
              <a:buChar char="§"/>
              <a:tabLst/>
              <a:defRPr/>
            </a:pPr>
            <a:r>
              <a:rPr lang="ar-EG" dirty="0">
                <a:solidFill>
                  <a:prstClr val="black"/>
                </a:solidFill>
                <a:latin typeface="Alexandria regular" pitchFamily="2" charset="-78"/>
                <a:cs typeface="Times New Roman" panose="02020603050405020304" pitchFamily="18" charset="0"/>
              </a:rPr>
              <a:t>موقع البنك المركزي السعودي: </a:t>
            </a:r>
            <a:r>
              <a:rPr lang="en-US" dirty="0">
                <a:solidFill>
                  <a:prstClr val="black"/>
                </a:solidFill>
                <a:latin typeface="Alexandria regular" pitchFamily="2" charset="-78"/>
                <a:cs typeface="Times New Roman" panose="02020603050405020304" pitchFamily="18" charset="0"/>
              </a:rPr>
              <a:t>https://www.sama.gov.sa</a:t>
            </a:r>
          </a:p>
          <a:p>
            <a:pPr marL="285750" marR="0" lvl="0" indent="-285750" algn="r" defTabSz="914400" rtl="1" eaLnBrk="1" fontAlgn="auto" latinLnBrk="0" hangingPunct="1">
              <a:lnSpc>
                <a:spcPct val="150000"/>
              </a:lnSpc>
              <a:spcBef>
                <a:spcPts val="0"/>
              </a:spcBef>
              <a:spcAft>
                <a:spcPts val="0"/>
              </a:spcAft>
              <a:buClrTx/>
              <a:buSzTx/>
              <a:buFont typeface="Wingdings" panose="05000000000000000000" pitchFamily="2" charset="2"/>
              <a:buChar char="§"/>
              <a:tabLst/>
              <a:defRPr/>
            </a:pPr>
            <a:r>
              <a:rPr lang="ar-EG" dirty="0">
                <a:solidFill>
                  <a:prstClr val="black"/>
                </a:solidFill>
                <a:latin typeface="Alexandria regular" pitchFamily="2" charset="-78"/>
                <a:cs typeface="Times New Roman" panose="02020603050405020304" pitchFamily="18" charset="0"/>
              </a:rPr>
              <a:t>موقع هيئة السوق المالية: </a:t>
            </a:r>
            <a:r>
              <a:rPr lang="en-US" dirty="0">
                <a:solidFill>
                  <a:prstClr val="black"/>
                </a:solidFill>
                <a:latin typeface="Alexandria regular" pitchFamily="2" charset="-78"/>
                <a:cs typeface="Times New Roman" panose="02020603050405020304" pitchFamily="18" charset="0"/>
                <a:hlinkClick r:id="rId3"/>
              </a:rPr>
              <a:t>https://cma.org.sa</a:t>
            </a:r>
            <a:endParaRPr lang="ar-EG" dirty="0">
              <a:solidFill>
                <a:prstClr val="black"/>
              </a:solidFill>
              <a:latin typeface="Alexandria regular" pitchFamily="2" charset="-78"/>
              <a:cs typeface="Times New Roman" panose="02020603050405020304" pitchFamily="18" charset="0"/>
            </a:endParaRPr>
          </a:p>
          <a:p>
            <a:pPr marL="285750" marR="0" lvl="0" indent="-285750" algn="r" defTabSz="914400" rtl="1" eaLnBrk="1" fontAlgn="auto" latinLnBrk="0" hangingPunct="1">
              <a:lnSpc>
                <a:spcPct val="150000"/>
              </a:lnSpc>
              <a:spcBef>
                <a:spcPts val="0"/>
              </a:spcBef>
              <a:spcAft>
                <a:spcPts val="0"/>
              </a:spcAft>
              <a:buClrTx/>
              <a:buSzTx/>
              <a:buFont typeface="Wingdings" panose="05000000000000000000" pitchFamily="2" charset="2"/>
              <a:buChar char="§"/>
              <a:tabLst/>
              <a:defRPr/>
            </a:pPr>
            <a:r>
              <a:rPr lang="ar-AE" dirty="0">
                <a:solidFill>
                  <a:prstClr val="black"/>
                </a:solidFill>
                <a:latin typeface="Alexandria regular" pitchFamily="2" charset="-78"/>
                <a:cs typeface="Times New Roman" panose="02020603050405020304" pitchFamily="18" charset="0"/>
              </a:rPr>
              <a:t>لائحة تنظيم التمويل الجماعي بالدين </a:t>
            </a:r>
            <a:r>
              <a:rPr lang="ar-EG" dirty="0">
                <a:solidFill>
                  <a:prstClr val="black"/>
                </a:solidFill>
                <a:latin typeface="Alexandria regular" pitchFamily="2" charset="-78"/>
                <a:cs typeface="Times New Roman" panose="02020603050405020304" pitchFamily="18" charset="0"/>
              </a:rPr>
              <a:t>، البنك المركزي السعودي  ( </a:t>
            </a:r>
            <a:r>
              <a:rPr lang="en-US" dirty="0">
                <a:solidFill>
                  <a:prstClr val="black"/>
                </a:solidFill>
                <a:latin typeface="Alexandria regular" pitchFamily="2" charset="-78"/>
                <a:cs typeface="Times New Roman" panose="02020603050405020304" pitchFamily="18" charset="0"/>
              </a:rPr>
              <a:t>SAMA</a:t>
            </a:r>
            <a:r>
              <a:rPr lang="ar-EG" dirty="0">
                <a:solidFill>
                  <a:prstClr val="black"/>
                </a:solidFill>
                <a:latin typeface="Alexandria regular" pitchFamily="2" charset="-78"/>
                <a:cs typeface="Times New Roman" panose="02020603050405020304" pitchFamily="18" charset="0"/>
              </a:rPr>
              <a:t> )</a:t>
            </a:r>
          </a:p>
          <a:p>
            <a:pPr marL="285750" marR="0" lvl="0" indent="-285750" algn="r" defTabSz="914400" rtl="1" eaLnBrk="1" fontAlgn="auto" latinLnBrk="0" hangingPunct="1">
              <a:lnSpc>
                <a:spcPct val="150000"/>
              </a:lnSpc>
              <a:spcBef>
                <a:spcPts val="0"/>
              </a:spcBef>
              <a:spcAft>
                <a:spcPts val="0"/>
              </a:spcAft>
              <a:buClrTx/>
              <a:buSzTx/>
              <a:buFont typeface="Wingdings" panose="05000000000000000000" pitchFamily="2" charset="2"/>
              <a:buChar char="§"/>
              <a:tabLst/>
              <a:defRPr/>
            </a:pPr>
            <a:r>
              <a:rPr lang="ar-EG" dirty="0">
                <a:solidFill>
                  <a:prstClr val="black"/>
                </a:solidFill>
                <a:latin typeface="Alexandria regular" pitchFamily="2" charset="-78"/>
                <a:cs typeface="Times New Roman" panose="02020603050405020304" pitchFamily="18" charset="0"/>
              </a:rPr>
              <a:t>موقع </a:t>
            </a:r>
            <a:r>
              <a:rPr lang="ar-AE" dirty="0">
                <a:solidFill>
                  <a:prstClr val="black"/>
                </a:solidFill>
                <a:latin typeface="Alexandria regular" pitchFamily="2" charset="-78"/>
                <a:cs typeface="Times New Roman" panose="02020603050405020304" pitchFamily="18" charset="0"/>
              </a:rPr>
              <a:t>البنك المركزي المصري: </a:t>
            </a:r>
            <a:r>
              <a:rPr lang="en-US" dirty="0">
                <a:solidFill>
                  <a:prstClr val="black"/>
                </a:solidFill>
                <a:latin typeface="Alexandria regular" pitchFamily="2" charset="-78"/>
                <a:cs typeface="Times New Roman" panose="02020603050405020304" pitchFamily="18" charset="0"/>
                <a:hlinkClick r:id="rId4"/>
              </a:rPr>
              <a:t>https://www.cbe.org.eg</a:t>
            </a:r>
            <a:endParaRPr lang="ar-EG" dirty="0">
              <a:solidFill>
                <a:prstClr val="black"/>
              </a:solidFill>
              <a:latin typeface="Alexandria regular" pitchFamily="2" charset="-78"/>
              <a:cs typeface="Times New Roman" panose="02020603050405020304" pitchFamily="18" charset="0"/>
            </a:endParaRPr>
          </a:p>
          <a:p>
            <a:pPr marL="285750" marR="0" lvl="0" indent="-285750" algn="r" defTabSz="914400" rtl="1" eaLnBrk="1" fontAlgn="auto" latinLnBrk="0" hangingPunct="1">
              <a:lnSpc>
                <a:spcPct val="150000"/>
              </a:lnSpc>
              <a:spcBef>
                <a:spcPts val="0"/>
              </a:spcBef>
              <a:spcAft>
                <a:spcPts val="0"/>
              </a:spcAft>
              <a:buClrTx/>
              <a:buSzTx/>
              <a:buFont typeface="Wingdings" panose="05000000000000000000" pitchFamily="2" charset="2"/>
              <a:buChar char="§"/>
              <a:tabLst/>
              <a:defRPr/>
            </a:pPr>
            <a:r>
              <a:rPr lang="ar-EG" dirty="0">
                <a:solidFill>
                  <a:prstClr val="black"/>
                </a:solidFill>
                <a:latin typeface="Alexandria regular" pitchFamily="2" charset="-78"/>
                <a:cs typeface="Times New Roman" panose="02020603050405020304" pitchFamily="18" charset="0"/>
              </a:rPr>
              <a:t>موقع </a:t>
            </a:r>
            <a:r>
              <a:rPr lang="ar-AE" dirty="0">
                <a:solidFill>
                  <a:prstClr val="black"/>
                </a:solidFill>
                <a:latin typeface="Alexandria regular" pitchFamily="2" charset="-78"/>
                <a:cs typeface="Times New Roman" panose="02020603050405020304" pitchFamily="18" charset="0"/>
              </a:rPr>
              <a:t>البنك المركزي الأردني: </a:t>
            </a:r>
            <a:r>
              <a:rPr lang="en-US" dirty="0">
                <a:solidFill>
                  <a:prstClr val="black"/>
                </a:solidFill>
                <a:latin typeface="Alexandria regular" pitchFamily="2" charset="-78"/>
                <a:cs typeface="Times New Roman" panose="02020603050405020304" pitchFamily="18" charset="0"/>
                <a:hlinkClick r:id="rId5"/>
              </a:rPr>
              <a:t>https://www.cbj.gov.jo</a:t>
            </a:r>
            <a:endParaRPr lang="ar-EG" dirty="0">
              <a:solidFill>
                <a:prstClr val="black"/>
              </a:solidFill>
              <a:latin typeface="Alexandria regular" pitchFamily="2" charset="-78"/>
              <a:cs typeface="Times New Roman" panose="02020603050405020304" pitchFamily="18" charset="0"/>
            </a:endParaRPr>
          </a:p>
          <a:p>
            <a:pPr marL="285750" marR="0" lvl="0" indent="-285750" algn="r" defTabSz="914400" rtl="1" eaLnBrk="1" fontAlgn="auto" latinLnBrk="0" hangingPunct="1">
              <a:lnSpc>
                <a:spcPct val="150000"/>
              </a:lnSpc>
              <a:spcBef>
                <a:spcPts val="0"/>
              </a:spcBef>
              <a:spcAft>
                <a:spcPts val="0"/>
              </a:spcAft>
              <a:buClrTx/>
              <a:buSzTx/>
              <a:buFont typeface="Wingdings" panose="05000000000000000000" pitchFamily="2" charset="2"/>
              <a:buChar char="§"/>
              <a:tabLst/>
              <a:defRPr/>
            </a:pPr>
            <a:r>
              <a:rPr lang="ar-EG" dirty="0">
                <a:solidFill>
                  <a:prstClr val="black"/>
                </a:solidFill>
                <a:latin typeface="Alexandria regular" pitchFamily="2" charset="-78"/>
                <a:cs typeface="Times New Roman" panose="02020603050405020304" pitchFamily="18" charset="0"/>
              </a:rPr>
              <a:t>موقع مصرف قطر المركزي: </a:t>
            </a:r>
            <a:r>
              <a:rPr lang="en-US" dirty="0">
                <a:solidFill>
                  <a:prstClr val="black"/>
                </a:solidFill>
                <a:latin typeface="Alexandria regular" pitchFamily="2" charset="-78"/>
                <a:cs typeface="Times New Roman" panose="02020603050405020304" pitchFamily="18" charset="0"/>
              </a:rPr>
              <a:t>https://www.qcb.gov.qa</a:t>
            </a:r>
            <a:endParaRPr lang="ar-EG" dirty="0">
              <a:solidFill>
                <a:prstClr val="black"/>
              </a:solidFill>
              <a:latin typeface="Alexandria regular" pitchFamily="2" charset="-78"/>
              <a:cs typeface="Times New Roman" panose="02020603050405020304" pitchFamily="18" charset="0"/>
            </a:endParaRPr>
          </a:p>
          <a:p>
            <a:pPr marL="285750" marR="0" lvl="0" indent="-285750" algn="r" defTabSz="914400" rtl="1" eaLnBrk="1" fontAlgn="auto" latinLnBrk="0" hangingPunct="1">
              <a:lnSpc>
                <a:spcPct val="150000"/>
              </a:lnSpc>
              <a:spcBef>
                <a:spcPts val="0"/>
              </a:spcBef>
              <a:spcAft>
                <a:spcPts val="0"/>
              </a:spcAft>
              <a:buClrTx/>
              <a:buSzTx/>
              <a:buFont typeface="Wingdings" panose="05000000000000000000" pitchFamily="2" charset="2"/>
              <a:buChar char="§"/>
              <a:tabLst/>
              <a:defRPr/>
            </a:pPr>
            <a:r>
              <a:rPr lang="ar-EG" dirty="0">
                <a:solidFill>
                  <a:prstClr val="black"/>
                </a:solidFill>
                <a:latin typeface="Alexandria regular" pitchFamily="2" charset="-78"/>
                <a:cs typeface="Times New Roman" panose="02020603050405020304" pitchFamily="18" charset="0"/>
              </a:rPr>
              <a:t>موقع </a:t>
            </a:r>
            <a:r>
              <a:rPr lang="ar-AE" dirty="0">
                <a:solidFill>
                  <a:prstClr val="black"/>
                </a:solidFill>
                <a:latin typeface="Alexandria regular" pitchFamily="2" charset="-78"/>
                <a:cs typeface="Times New Roman" panose="02020603050405020304" pitchFamily="18" charset="0"/>
              </a:rPr>
              <a:t>الموقع الرسمي للمصرف المركزي الإماراتي: </a:t>
            </a:r>
            <a:r>
              <a:rPr lang="en-US" dirty="0">
                <a:solidFill>
                  <a:prstClr val="black"/>
                </a:solidFill>
                <a:latin typeface="Alexandria regular" pitchFamily="2" charset="-78"/>
                <a:cs typeface="Times New Roman" panose="02020603050405020304" pitchFamily="18" charset="0"/>
                <a:hlinkClick r:id="rId6"/>
              </a:rPr>
              <a:t>https://www.centralbank.ae</a:t>
            </a:r>
            <a:endParaRPr lang="ar-EG" dirty="0">
              <a:solidFill>
                <a:prstClr val="black"/>
              </a:solidFill>
              <a:latin typeface="Alexandria regular" pitchFamily="2" charset="-78"/>
              <a:cs typeface="Times New Roman" panose="02020603050405020304" pitchFamily="18" charset="0"/>
            </a:endParaRPr>
          </a:p>
          <a:p>
            <a:pPr marL="285750" marR="0" lvl="0" indent="-285750" algn="r" defTabSz="914400" rtl="1" eaLnBrk="1" fontAlgn="auto" latinLnBrk="0" hangingPunct="1">
              <a:lnSpc>
                <a:spcPct val="150000"/>
              </a:lnSpc>
              <a:spcBef>
                <a:spcPts val="0"/>
              </a:spcBef>
              <a:spcAft>
                <a:spcPts val="0"/>
              </a:spcAft>
              <a:buClrTx/>
              <a:buSzTx/>
              <a:buFont typeface="Wingdings" panose="05000000000000000000" pitchFamily="2" charset="2"/>
              <a:buChar char="§"/>
              <a:tabLst/>
              <a:defRPr/>
            </a:pPr>
            <a:r>
              <a:rPr lang="ar-EG" dirty="0">
                <a:solidFill>
                  <a:prstClr val="black"/>
                </a:solidFill>
                <a:latin typeface="Alexandria regular" pitchFamily="2" charset="-78"/>
                <a:cs typeface="Times New Roman" panose="02020603050405020304" pitchFamily="18" charset="0"/>
              </a:rPr>
              <a:t>قانون حماية البيانات الشخصية القطري رقم 13 لسنة 2016.</a:t>
            </a:r>
          </a:p>
          <a:p>
            <a:pPr marL="285750" marR="0" lvl="0" indent="-285750" algn="r" defTabSz="914400" rtl="1" eaLnBrk="1" fontAlgn="auto" latinLnBrk="0" hangingPunct="1">
              <a:lnSpc>
                <a:spcPct val="150000"/>
              </a:lnSpc>
              <a:spcBef>
                <a:spcPts val="0"/>
              </a:spcBef>
              <a:spcAft>
                <a:spcPts val="0"/>
              </a:spcAft>
              <a:buClrTx/>
              <a:buSzTx/>
              <a:buFont typeface="Wingdings" panose="05000000000000000000" pitchFamily="2" charset="2"/>
              <a:buChar char="§"/>
              <a:tabLst/>
              <a:defRPr/>
            </a:pPr>
            <a:r>
              <a:rPr lang="ar-AE" dirty="0">
                <a:solidFill>
                  <a:prstClr val="black"/>
                </a:solidFill>
                <a:latin typeface="Alexandria regular" pitchFamily="2" charset="-78"/>
                <a:cs typeface="Times New Roman" panose="02020603050405020304" pitchFamily="18" charset="0"/>
              </a:rPr>
              <a:t>تقارير صندوق النقد والبنك الدولي حول </a:t>
            </a:r>
            <a:r>
              <a:rPr lang="en-US" dirty="0">
                <a:solidFill>
                  <a:prstClr val="black"/>
                </a:solidFill>
                <a:latin typeface="Alexandria regular" pitchFamily="2" charset="-78"/>
                <a:cs typeface="Times New Roman" panose="02020603050405020304" pitchFamily="18" charset="0"/>
              </a:rPr>
              <a:t>FinTech </a:t>
            </a:r>
            <a:r>
              <a:rPr lang="ar-AE" dirty="0">
                <a:solidFill>
                  <a:prstClr val="black"/>
                </a:solidFill>
                <a:latin typeface="Alexandria regular" pitchFamily="2" charset="-78"/>
                <a:cs typeface="Times New Roman" panose="02020603050405020304" pitchFamily="18" charset="0"/>
              </a:rPr>
              <a:t>في الشرق الأوسط.</a:t>
            </a:r>
            <a:endParaRPr lang="ar-EG" dirty="0">
              <a:solidFill>
                <a:prstClr val="black"/>
              </a:solidFill>
              <a:latin typeface="Alexandria regular" pitchFamily="2" charset="-78"/>
              <a:cs typeface="Times New Roman" panose="02020603050405020304" pitchFamily="18" charset="0"/>
            </a:endParaRPr>
          </a:p>
          <a:p>
            <a:pPr marL="285750" marR="0" lvl="0" indent="-285750" algn="r" defTabSz="914400" rtl="1" eaLnBrk="1" fontAlgn="auto" latinLnBrk="0" hangingPunct="1">
              <a:lnSpc>
                <a:spcPct val="150000"/>
              </a:lnSpc>
              <a:spcBef>
                <a:spcPts val="0"/>
              </a:spcBef>
              <a:spcAft>
                <a:spcPts val="0"/>
              </a:spcAft>
              <a:buClrTx/>
              <a:buSzTx/>
              <a:buFont typeface="Wingdings" panose="05000000000000000000" pitchFamily="2" charset="2"/>
              <a:buChar char="§"/>
              <a:tabLst/>
              <a:defRPr/>
            </a:pPr>
            <a:r>
              <a:rPr lang="ar-AE" dirty="0">
                <a:solidFill>
                  <a:prstClr val="black"/>
                </a:solidFill>
                <a:latin typeface="Alexandria regular" pitchFamily="2" charset="-78"/>
                <a:cs typeface="Times New Roman" panose="02020603050405020304" pitchFamily="18" charset="0"/>
              </a:rPr>
              <a:t>مبادئ </a:t>
            </a:r>
            <a:r>
              <a:rPr lang="en-US" dirty="0">
                <a:solidFill>
                  <a:prstClr val="black"/>
                </a:solidFill>
                <a:latin typeface="Alexandria regular" pitchFamily="2" charset="-78"/>
                <a:cs typeface="Times New Roman" panose="02020603050405020304" pitchFamily="18" charset="0"/>
              </a:rPr>
              <a:t>G20 </a:t>
            </a:r>
            <a:r>
              <a:rPr lang="ar-EG" dirty="0">
                <a:solidFill>
                  <a:prstClr val="black"/>
                </a:solidFill>
                <a:latin typeface="Alexandria regular" pitchFamily="2" charset="-78"/>
                <a:cs typeface="Times New Roman" panose="02020603050405020304" pitchFamily="18" charset="0"/>
              </a:rPr>
              <a:t> ح</a:t>
            </a:r>
            <a:r>
              <a:rPr lang="ar-AE" dirty="0">
                <a:solidFill>
                  <a:prstClr val="black"/>
                </a:solidFill>
                <a:latin typeface="Alexandria regular" pitchFamily="2" charset="-78"/>
                <a:cs typeface="Times New Roman" panose="02020603050405020304" pitchFamily="18" charset="0"/>
              </a:rPr>
              <a:t>ول </a:t>
            </a:r>
            <a:r>
              <a:rPr lang="en-US" dirty="0">
                <a:solidFill>
                  <a:prstClr val="black"/>
                </a:solidFill>
                <a:latin typeface="Alexandria regular" pitchFamily="2" charset="-78"/>
                <a:cs typeface="Times New Roman" panose="02020603050405020304" pitchFamily="18" charset="0"/>
              </a:rPr>
              <a:t>FinTech.</a:t>
            </a:r>
            <a:endPar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p:txBody>
      </p:sp>
      <p:pic>
        <p:nvPicPr>
          <p:cNvPr id="6" name="Graphic 21">
            <a:extLst>
              <a:ext uri="{FF2B5EF4-FFF2-40B4-BE49-F238E27FC236}">
                <a16:creationId xmlns:a16="http://schemas.microsoft.com/office/drawing/2014/main" id="{B41C7D10-26A5-C084-36A8-16F0301BD9B1}"/>
              </a:ext>
            </a:extLst>
          </p:cNvPr>
          <p:cNvPicPr>
            <a:picLocks noChangeAspect="1"/>
          </p:cNvPicPr>
          <p:nvPr/>
        </p:nvPicPr>
        <p:blipFill rotWithShape="1">
          <a:blip r:embed="rId7"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758883482"/>
      </p:ext>
    </p:extLst>
  </p:cSld>
  <p:clrMapOvr>
    <a:masterClrMapping/>
  </p:clrMapOvr>
  <mc:AlternateContent xmlns:mc="http://schemas.openxmlformats.org/markup-compatibility/2006" xmlns:p14="http://schemas.microsoft.com/office/powerpoint/2010/main">
    <mc:Choice Requires="p14">
      <p:transition spd="slow" p14:dur="2000" advTm="38043"/>
    </mc:Choice>
    <mc:Fallback xmlns="">
      <p:transition spd="slow" advTm="38043"/>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10" name="TextBox 9"/>
          <p:cNvSpPr txBox="1"/>
          <p:nvPr/>
        </p:nvSpPr>
        <p:spPr>
          <a:xfrm>
            <a:off x="705831" y="5707075"/>
            <a:ext cx="4524565" cy="82994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4800" b="1" i="0" u="none" strike="noStrike" kern="1200" cap="none" spc="0" normalizeH="0" baseline="0" noProof="0">
                <a:ln>
                  <a:noFill/>
                </a:ln>
                <a:solidFill>
                  <a:prstClr val="white"/>
                </a:solidFill>
                <a:effectLst/>
                <a:uLnTx/>
                <a:uFillTx/>
                <a:latin typeface="Alexandria" charset="0"/>
                <a:ea typeface="+mn-ea"/>
                <a:cs typeface="Alexandria" charset="0"/>
              </a:rPr>
              <a:t>Thank You</a:t>
            </a:r>
          </a:p>
        </p:txBody>
      </p:sp>
      <p:pic>
        <p:nvPicPr>
          <p:cNvPr id="13" name="Graphic 12"/>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a:ea typeface="+mn-ea"/>
              <a:cs typeface="+mn-cs"/>
            </a:endParaRPr>
          </a:p>
        </p:txBody>
      </p:sp>
      <p:pic>
        <p:nvPicPr>
          <p:cNvPr id="22"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2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72fdf276c93115d6eb6a9ae39e44b9c5">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8201e3470885003e0f21af8e364f037c"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BBB8AC5E-7E97-4F79-AE4F-00B5F6FC3E5E}"/>
</file>

<file path=customXml/itemProps2.xml><?xml version="1.0" encoding="utf-8"?>
<ds:datastoreItem xmlns:ds="http://schemas.openxmlformats.org/officeDocument/2006/customXml" ds:itemID="{ACC9A911-23AF-4D6B-960B-1A780C58D828}">
  <ds:schemaRefs>
    <ds:schemaRef ds:uri="http://www.w3.org/XML/1998/namespace"/>
    <ds:schemaRef ds:uri="http://schemas.microsoft.com/office/2006/documentManagement/types"/>
    <ds:schemaRef ds:uri="http://schemas.openxmlformats.org/package/2006/metadata/core-properties"/>
    <ds:schemaRef ds:uri="http://purl.org/dc/elements/1.1/"/>
    <ds:schemaRef ds:uri="http://purl.org/dc/dcmitype/"/>
    <ds:schemaRef ds:uri="http://schemas.microsoft.com/office/2006/metadata/properties"/>
    <ds:schemaRef ds:uri="49100919-8a76-4266-be0c-7dc583902cb4"/>
    <ds:schemaRef ds:uri="http://schemas.microsoft.com/office/infopath/2007/PartnerControls"/>
    <ds:schemaRef ds:uri="d13aca44-ef33-4cf4-9980-7f0b00e6eeb9"/>
    <ds:schemaRef ds:uri="http://purl.org/dc/terms/"/>
  </ds:schemaRefs>
</ds:datastoreItem>
</file>

<file path=customXml/itemProps3.xml><?xml version="1.0" encoding="utf-8"?>
<ds:datastoreItem xmlns:ds="http://schemas.openxmlformats.org/officeDocument/2006/customXml" ds:itemID="{B6922925-B650-4EA1-A7DB-D7297A7637D2}">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11093</TotalTime>
  <Words>2428</Words>
  <Application>Microsoft Office PowerPoint</Application>
  <PresentationFormat>Widescreen</PresentationFormat>
  <Paragraphs>269</Paragraphs>
  <Slides>38</Slides>
  <Notes>36</Notes>
  <HiddenSlides>0</HiddenSlides>
  <MMClips>0</MMClips>
  <ScaleCrop>false</ScaleCrop>
  <HeadingPairs>
    <vt:vector size="4" baseType="variant">
      <vt:variant>
        <vt:lpstr>Theme</vt:lpstr>
      </vt:variant>
      <vt:variant>
        <vt:i4>3</vt:i4>
      </vt:variant>
      <vt:variant>
        <vt:lpstr>Slide Titles</vt:lpstr>
      </vt:variant>
      <vt:variant>
        <vt:i4>38</vt:i4>
      </vt:variant>
    </vt:vector>
  </HeadingPairs>
  <TitlesOfParts>
    <vt:vector size="41" baseType="lpstr">
      <vt:lpstr>Office Theme</vt:lpstr>
      <vt:lpstr>1_Office Theme</vt:lpstr>
      <vt:lpstr>2_Office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Amal Alghanem</cp:lastModifiedBy>
  <cp:revision>149</cp:revision>
  <dcterms:created xsi:type="dcterms:W3CDTF">2023-04-29T09:08:00Z</dcterms:created>
  <dcterms:modified xsi:type="dcterms:W3CDTF">2026-04-10T17:19:59Z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ies>
</file>