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diagrams/quickStyle1.xml" ContentType="application/vnd.openxmlformats-officedocument.drawingml.diagramStyle+xml"/>
  <Override PartName="/ppt/diagrams/drawing1.xml" ContentType="application/vnd.ms-office.drawingml.diagramDrawing+xml"/>
  <Override PartName="/ppt/diagrams/colors1.xml" ContentType="application/vnd.openxmlformats-officedocument.drawingml.diagramColors+xml"/>
  <Override PartName="/ppt/diagrams/layout1.xml" ContentType="application/vnd.openxmlformats-officedocument.drawingml.diagram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496" r:id="rId2"/>
    <p:sldId id="523" r:id="rId3"/>
    <p:sldId id="597" r:id="rId4"/>
    <p:sldId id="608" r:id="rId5"/>
    <p:sldId id="609" r:id="rId6"/>
    <p:sldId id="522" r:id="rId7"/>
    <p:sldId id="606" r:id="rId8"/>
    <p:sldId id="607" r:id="rId9"/>
    <p:sldId id="619" r:id="rId10"/>
    <p:sldId id="603" r:id="rId11"/>
    <p:sldId id="620" r:id="rId12"/>
    <p:sldId id="605" r:id="rId13"/>
    <p:sldId id="596" r:id="rId14"/>
    <p:sldId id="600" r:id="rId15"/>
    <p:sldId id="622" r:id="rId16"/>
    <p:sldId id="604" r:id="rId17"/>
    <p:sldId id="562" r:id="rId18"/>
    <p:sldId id="610" r:id="rId19"/>
    <p:sldId id="549" r:id="rId20"/>
    <p:sldId id="550" r:id="rId21"/>
    <p:sldId id="621" r:id="rId22"/>
    <p:sldId id="637" r:id="rId23"/>
    <p:sldId id="636" r:id="rId24"/>
    <p:sldId id="611" r:id="rId25"/>
    <p:sldId id="612" r:id="rId26"/>
    <p:sldId id="528" r:id="rId27"/>
    <p:sldId id="630" r:id="rId28"/>
    <p:sldId id="626" r:id="rId29"/>
    <p:sldId id="627" r:id="rId30"/>
    <p:sldId id="628" r:id="rId31"/>
    <p:sldId id="629" r:id="rId32"/>
    <p:sldId id="613" r:id="rId33"/>
    <p:sldId id="631" r:id="rId34"/>
    <p:sldId id="632" r:id="rId35"/>
    <p:sldId id="633" r:id="rId36"/>
    <p:sldId id="634" r:id="rId37"/>
    <p:sldId id="635" r:id="rId38"/>
    <p:sldId id="623" r:id="rId39"/>
    <p:sldId id="614" r:id="rId40"/>
    <p:sldId id="617" r:id="rId41"/>
    <p:sldId id="618" r:id="rId42"/>
    <p:sldId id="616"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1" d="100"/>
          <a:sy n="91" d="100"/>
        </p:scale>
        <p:origin x="222"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090C5E2-F10D-4872-A49A-A0A5A351D598}"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DE6B29C8-F1C2-4359-A837-54BCB8327895}">
      <dgm:prSet phldrT="[Text]" custT="1"/>
      <dgm:spPr>
        <a:solidFill>
          <a:schemeClr val="bg1">
            <a:lumMod val="65000"/>
          </a:schemeClr>
        </a:solidFill>
      </dgm:spPr>
      <dgm:t>
        <a:bodyPr/>
        <a:lstStyle/>
        <a:p>
          <a:pPr rtl="1"/>
          <a:r>
            <a:rPr lang="ar-EG" sz="3200" b="1" i="0" dirty="0">
              <a:effectLst>
                <a:outerShdw blurRad="38100" dist="38100" dir="2700000" algn="tl">
                  <a:srgbClr val="000000">
                    <a:alpha val="43137"/>
                  </a:srgbClr>
                </a:outerShdw>
              </a:effectLst>
            </a:rPr>
            <a:t>أخذ المبادرة</a:t>
          </a:r>
          <a:endParaRPr lang="ar-EG" sz="3200" dirty="0">
            <a:effectLst>
              <a:outerShdw blurRad="38100" dist="38100" dir="2700000" algn="tl">
                <a:srgbClr val="000000">
                  <a:alpha val="43137"/>
                </a:srgbClr>
              </a:outerShdw>
            </a:effectLst>
          </a:endParaRPr>
        </a:p>
      </dgm:t>
    </dgm:pt>
    <dgm:pt modelId="{64688805-13B0-48FE-8317-14C89FBA3BAF}" type="parTrans" cxnId="{72DE2030-E8F9-42A0-9128-EC6B05D60B08}">
      <dgm:prSet/>
      <dgm:spPr/>
      <dgm:t>
        <a:bodyPr/>
        <a:lstStyle/>
        <a:p>
          <a:pPr rtl="1"/>
          <a:endParaRPr lang="ar-EG"/>
        </a:p>
      </dgm:t>
    </dgm:pt>
    <dgm:pt modelId="{F57E6334-65DE-4B94-A016-B9C90750928A}" type="sibTrans" cxnId="{72DE2030-E8F9-42A0-9128-EC6B05D60B08}">
      <dgm:prSet/>
      <dgm:spPr/>
      <dgm:t>
        <a:bodyPr/>
        <a:lstStyle/>
        <a:p>
          <a:pPr rtl="1"/>
          <a:endParaRPr lang="ar-EG"/>
        </a:p>
      </dgm:t>
    </dgm:pt>
    <dgm:pt modelId="{9FF48E9E-67FB-472C-A1C8-19EACDE9C76A}">
      <dgm:prSet phldrT="[Text]"/>
      <dgm:spPr/>
      <dgm:t>
        <a:bodyPr/>
        <a:lstStyle/>
        <a:p>
          <a:pPr algn="ctr" rtl="1">
            <a:buNone/>
          </a:pPr>
          <a:r>
            <a:rPr lang="ar-EG" b="0" i="0" dirty="0"/>
            <a:t>انظر إلى ما هو أبعد من المهام المذكورة في وصف وظيفتك. فكر على المدى البعيد فيما قد يعود بالنفع على قسمك والشركة. حاول تبادل الأفكار والالتزام بأداء عمل يتجاوز الروتين اليومي.</a:t>
          </a:r>
          <a:endParaRPr lang="ar-EG" dirty="0"/>
        </a:p>
      </dgm:t>
    </dgm:pt>
    <dgm:pt modelId="{B65235F3-9FAB-4EDF-AA48-5FF84B241AA8}" type="parTrans" cxnId="{C1C403C6-7BE6-4185-B0CF-7472040ECB4E}">
      <dgm:prSet/>
      <dgm:spPr/>
      <dgm:t>
        <a:bodyPr/>
        <a:lstStyle/>
        <a:p>
          <a:pPr rtl="1"/>
          <a:endParaRPr lang="ar-EG"/>
        </a:p>
      </dgm:t>
    </dgm:pt>
    <dgm:pt modelId="{B791E090-EFDD-46B7-A58C-3C1EE3763EBE}" type="sibTrans" cxnId="{C1C403C6-7BE6-4185-B0CF-7472040ECB4E}">
      <dgm:prSet/>
      <dgm:spPr/>
      <dgm:t>
        <a:bodyPr/>
        <a:lstStyle/>
        <a:p>
          <a:pPr rtl="1"/>
          <a:endParaRPr lang="ar-EG"/>
        </a:p>
      </dgm:t>
    </dgm:pt>
    <dgm:pt modelId="{379DD76D-45C6-4A61-BF9B-8BD6A3F96670}">
      <dgm:prSet phldrT="[Text]" custT="1"/>
      <dgm:spPr>
        <a:solidFill>
          <a:schemeClr val="bg1">
            <a:lumMod val="65000"/>
          </a:schemeClr>
        </a:solidFill>
      </dgm:spPr>
      <dgm:t>
        <a:bodyPr/>
        <a:lstStyle/>
        <a:p>
          <a:pPr rtl="1"/>
          <a:r>
            <a:rPr lang="ar-EG" sz="3200" b="1" dirty="0">
              <a:effectLst>
                <a:outerShdw blurRad="38100" dist="38100" dir="2700000" algn="tl">
                  <a:srgbClr val="000000">
                    <a:alpha val="43137"/>
                  </a:srgbClr>
                </a:outerShdw>
              </a:effectLst>
            </a:rPr>
            <a:t>طلب المزيد من المسؤولية</a:t>
          </a:r>
        </a:p>
      </dgm:t>
    </dgm:pt>
    <dgm:pt modelId="{892EA588-BA8A-406E-ACDA-82089477D84B}" type="parTrans" cxnId="{3B90E1EF-4D4D-4C10-8E00-F858D31EB23F}">
      <dgm:prSet/>
      <dgm:spPr/>
      <dgm:t>
        <a:bodyPr/>
        <a:lstStyle/>
        <a:p>
          <a:pPr rtl="1"/>
          <a:endParaRPr lang="ar-EG"/>
        </a:p>
      </dgm:t>
    </dgm:pt>
    <dgm:pt modelId="{C129A843-E116-4BB7-9942-1597FF7F7421}" type="sibTrans" cxnId="{3B90E1EF-4D4D-4C10-8E00-F858D31EB23F}">
      <dgm:prSet/>
      <dgm:spPr/>
      <dgm:t>
        <a:bodyPr/>
        <a:lstStyle/>
        <a:p>
          <a:pPr rtl="1"/>
          <a:endParaRPr lang="ar-EG"/>
        </a:p>
      </dgm:t>
    </dgm:pt>
    <dgm:pt modelId="{42436B9A-8CC0-4283-A35B-473C14977055}">
      <dgm:prSet phldrT="[Text]" custT="1"/>
      <dgm:spPr>
        <a:solidFill>
          <a:schemeClr val="bg1">
            <a:lumMod val="65000"/>
          </a:schemeClr>
        </a:solidFill>
      </dgm:spPr>
      <dgm:t>
        <a:bodyPr/>
        <a:lstStyle/>
        <a:p>
          <a:pPr rtl="1"/>
          <a:r>
            <a:rPr lang="ar-EG" sz="3200" b="1" i="0" dirty="0">
              <a:effectLst>
                <a:outerShdw blurRad="38100" dist="38100" dir="2700000" algn="tl">
                  <a:srgbClr val="000000">
                    <a:alpha val="43137"/>
                  </a:srgbClr>
                </a:outerShdw>
              </a:effectLst>
            </a:rPr>
            <a:t>استهداف مهارات محددة</a:t>
          </a:r>
          <a:endParaRPr lang="ar-EG" sz="3200" dirty="0">
            <a:effectLst>
              <a:outerShdw blurRad="38100" dist="38100" dir="2700000" algn="tl">
                <a:srgbClr val="000000">
                  <a:alpha val="43137"/>
                </a:srgbClr>
              </a:outerShdw>
            </a:effectLst>
          </a:endParaRPr>
        </a:p>
      </dgm:t>
    </dgm:pt>
    <dgm:pt modelId="{28E8956D-17B3-4465-BC88-EBE1EA6D5313}" type="parTrans" cxnId="{52C7FDAA-5D02-4663-9C0F-F7C19E515B13}">
      <dgm:prSet/>
      <dgm:spPr/>
      <dgm:t>
        <a:bodyPr/>
        <a:lstStyle/>
        <a:p>
          <a:pPr rtl="1"/>
          <a:endParaRPr lang="ar-EG"/>
        </a:p>
      </dgm:t>
    </dgm:pt>
    <dgm:pt modelId="{4C9F356A-BFC6-4D28-A67E-6C6E796E3EDC}" type="sibTrans" cxnId="{52C7FDAA-5D02-4663-9C0F-F7C19E515B13}">
      <dgm:prSet/>
      <dgm:spPr/>
      <dgm:t>
        <a:bodyPr/>
        <a:lstStyle/>
        <a:p>
          <a:pPr rtl="1"/>
          <a:endParaRPr lang="ar-EG"/>
        </a:p>
      </dgm:t>
    </dgm:pt>
    <dgm:pt modelId="{170CFC4A-B38B-4374-A006-9C136403B4E8}">
      <dgm:prSet phldrT="[Text]"/>
      <dgm:spPr/>
      <dgm:t>
        <a:bodyPr/>
        <a:lstStyle/>
        <a:p>
          <a:pPr algn="ctr" rtl="1">
            <a:buFont typeface="Arial" panose="020B0604020202020204" pitchFamily="34" charset="0"/>
            <a:buNone/>
          </a:pPr>
          <a:r>
            <a:rPr lang="ar-EG" b="0" i="0" dirty="0"/>
            <a:t>إذا كانت لديك مهارة معينة تريد تطويرها، فضع خطة لتحسين قدراتك في هذا المجال. قد يعني هذا حضور دورة تدريبية، أو العثور على مرشد لمساعدتك، أو قراءة الكتب، أو تحديد هدف صغير يجبرك على تطوير هذه المهارة.</a:t>
          </a:r>
          <a:endParaRPr lang="ar-EG" dirty="0"/>
        </a:p>
      </dgm:t>
    </dgm:pt>
    <dgm:pt modelId="{B88B74E5-4021-4158-A86D-5B3A14C3355D}" type="parTrans" cxnId="{48C5987B-B986-41A3-BF10-0BE56AE31CDB}">
      <dgm:prSet/>
      <dgm:spPr/>
      <dgm:t>
        <a:bodyPr/>
        <a:lstStyle/>
        <a:p>
          <a:pPr rtl="1"/>
          <a:endParaRPr lang="ar-EG"/>
        </a:p>
      </dgm:t>
    </dgm:pt>
    <dgm:pt modelId="{4DEC54E0-1F60-4BFF-B237-1887B475382E}" type="sibTrans" cxnId="{48C5987B-B986-41A3-BF10-0BE56AE31CDB}">
      <dgm:prSet/>
      <dgm:spPr/>
      <dgm:t>
        <a:bodyPr/>
        <a:lstStyle/>
        <a:p>
          <a:pPr rtl="1"/>
          <a:endParaRPr lang="ar-EG"/>
        </a:p>
      </dgm:t>
    </dgm:pt>
    <dgm:pt modelId="{50FD260B-B2EF-4022-84A1-A3F338C01C81}">
      <dgm:prSet phldrT="[Text]"/>
      <dgm:spPr/>
      <dgm:t>
        <a:bodyPr/>
        <a:lstStyle/>
        <a:p>
          <a:pPr algn="ctr" rtl="1">
            <a:buNone/>
          </a:pPr>
          <a:r>
            <a:rPr lang="ar-EG" dirty="0"/>
            <a:t>يمكنك مشاركة مديرك بأنك حريص على تنمية قدراتك القيادية</a:t>
          </a:r>
        </a:p>
      </dgm:t>
    </dgm:pt>
    <dgm:pt modelId="{DCF8677A-C6A0-45BA-BD46-593660843C2C}" type="sibTrans" cxnId="{29EF8550-B900-4578-A42F-B50A52E0415A}">
      <dgm:prSet/>
      <dgm:spPr/>
      <dgm:t>
        <a:bodyPr/>
        <a:lstStyle/>
        <a:p>
          <a:pPr rtl="1"/>
          <a:endParaRPr lang="ar-EG"/>
        </a:p>
      </dgm:t>
    </dgm:pt>
    <dgm:pt modelId="{C1EA3FE0-A9BA-4596-B02C-9546A38F4E40}" type="parTrans" cxnId="{29EF8550-B900-4578-A42F-B50A52E0415A}">
      <dgm:prSet/>
      <dgm:spPr/>
      <dgm:t>
        <a:bodyPr/>
        <a:lstStyle/>
        <a:p>
          <a:pPr rtl="1"/>
          <a:endParaRPr lang="ar-EG"/>
        </a:p>
      </dgm:t>
    </dgm:pt>
    <dgm:pt modelId="{9C481F6A-621E-4D41-90BF-7BF3AAAC8CF8}" type="pres">
      <dgm:prSet presAssocID="{8090C5E2-F10D-4872-A49A-A0A5A351D598}" presName="Name0" presStyleCnt="0">
        <dgm:presLayoutVars>
          <dgm:dir val="rev"/>
          <dgm:animLvl val="lvl"/>
          <dgm:resizeHandles val="exact"/>
        </dgm:presLayoutVars>
      </dgm:prSet>
      <dgm:spPr/>
    </dgm:pt>
    <dgm:pt modelId="{4BE580E1-8F6D-45B5-868B-48D29D9D984C}" type="pres">
      <dgm:prSet presAssocID="{DE6B29C8-F1C2-4359-A837-54BCB8327895}" presName="linNode" presStyleCnt="0"/>
      <dgm:spPr/>
    </dgm:pt>
    <dgm:pt modelId="{DD3479D0-4FD8-463B-A81F-24E42E63365A}" type="pres">
      <dgm:prSet presAssocID="{DE6B29C8-F1C2-4359-A837-54BCB8327895}" presName="parentText" presStyleLbl="node1" presStyleIdx="0" presStyleCnt="3">
        <dgm:presLayoutVars>
          <dgm:chMax val="1"/>
          <dgm:bulletEnabled val="1"/>
        </dgm:presLayoutVars>
      </dgm:prSet>
      <dgm:spPr/>
    </dgm:pt>
    <dgm:pt modelId="{0DEB8B79-BAE1-4505-8545-60A115C78B3D}" type="pres">
      <dgm:prSet presAssocID="{DE6B29C8-F1C2-4359-A837-54BCB8327895}" presName="descendantText" presStyleLbl="alignAccFollowNode1" presStyleIdx="0" presStyleCnt="3">
        <dgm:presLayoutVars>
          <dgm:bulletEnabled val="1"/>
        </dgm:presLayoutVars>
      </dgm:prSet>
      <dgm:spPr/>
    </dgm:pt>
    <dgm:pt modelId="{F01FC6D4-0A5A-4586-B5BF-871446E95ECB}" type="pres">
      <dgm:prSet presAssocID="{F57E6334-65DE-4B94-A016-B9C90750928A}" presName="sp" presStyleCnt="0"/>
      <dgm:spPr/>
    </dgm:pt>
    <dgm:pt modelId="{5CEA564B-BF97-47C5-A36D-7FB6D33E34B3}" type="pres">
      <dgm:prSet presAssocID="{379DD76D-45C6-4A61-BF9B-8BD6A3F96670}" presName="linNode" presStyleCnt="0"/>
      <dgm:spPr/>
    </dgm:pt>
    <dgm:pt modelId="{AB0F98FE-A235-4CC2-A2C3-212EE86489FC}" type="pres">
      <dgm:prSet presAssocID="{379DD76D-45C6-4A61-BF9B-8BD6A3F96670}" presName="parentText" presStyleLbl="node1" presStyleIdx="1" presStyleCnt="3">
        <dgm:presLayoutVars>
          <dgm:chMax val="1"/>
          <dgm:bulletEnabled val="1"/>
        </dgm:presLayoutVars>
      </dgm:prSet>
      <dgm:spPr/>
    </dgm:pt>
    <dgm:pt modelId="{340CD32B-1C4D-411B-B2BB-86BE1314B9ED}" type="pres">
      <dgm:prSet presAssocID="{379DD76D-45C6-4A61-BF9B-8BD6A3F96670}" presName="descendantText" presStyleLbl="alignAccFollowNode1" presStyleIdx="1" presStyleCnt="3">
        <dgm:presLayoutVars>
          <dgm:bulletEnabled val="1"/>
        </dgm:presLayoutVars>
      </dgm:prSet>
      <dgm:spPr/>
    </dgm:pt>
    <dgm:pt modelId="{AC2DBFA5-102D-485A-986F-6C7147B2BE51}" type="pres">
      <dgm:prSet presAssocID="{C129A843-E116-4BB7-9942-1597FF7F7421}" presName="sp" presStyleCnt="0"/>
      <dgm:spPr/>
    </dgm:pt>
    <dgm:pt modelId="{A7E13773-7ABE-4E1D-B2A7-DA940D7DE676}" type="pres">
      <dgm:prSet presAssocID="{42436B9A-8CC0-4283-A35B-473C14977055}" presName="linNode" presStyleCnt="0"/>
      <dgm:spPr/>
    </dgm:pt>
    <dgm:pt modelId="{59B603B5-4D33-4BA1-9DB7-A8C7C4B7A846}" type="pres">
      <dgm:prSet presAssocID="{42436B9A-8CC0-4283-A35B-473C14977055}" presName="parentText" presStyleLbl="node1" presStyleIdx="2" presStyleCnt="3">
        <dgm:presLayoutVars>
          <dgm:chMax val="1"/>
          <dgm:bulletEnabled val="1"/>
        </dgm:presLayoutVars>
      </dgm:prSet>
      <dgm:spPr/>
    </dgm:pt>
    <dgm:pt modelId="{C8723005-D953-4C46-87F0-A37CB0EF8E10}" type="pres">
      <dgm:prSet presAssocID="{42436B9A-8CC0-4283-A35B-473C14977055}" presName="descendantText" presStyleLbl="alignAccFollowNode1" presStyleIdx="2" presStyleCnt="3">
        <dgm:presLayoutVars>
          <dgm:bulletEnabled val="1"/>
        </dgm:presLayoutVars>
      </dgm:prSet>
      <dgm:spPr/>
    </dgm:pt>
  </dgm:ptLst>
  <dgm:cxnLst>
    <dgm:cxn modelId="{72DE2030-E8F9-42A0-9128-EC6B05D60B08}" srcId="{8090C5E2-F10D-4872-A49A-A0A5A351D598}" destId="{DE6B29C8-F1C2-4359-A837-54BCB8327895}" srcOrd="0" destOrd="0" parTransId="{64688805-13B0-48FE-8317-14C89FBA3BAF}" sibTransId="{F57E6334-65DE-4B94-A016-B9C90750928A}"/>
    <dgm:cxn modelId="{29EF8550-B900-4578-A42F-B50A52E0415A}" srcId="{379DD76D-45C6-4A61-BF9B-8BD6A3F96670}" destId="{50FD260B-B2EF-4022-84A1-A3F338C01C81}" srcOrd="0" destOrd="0" parTransId="{C1EA3FE0-A9BA-4596-B02C-9546A38F4E40}" sibTransId="{DCF8677A-C6A0-45BA-BD46-593660843C2C}"/>
    <dgm:cxn modelId="{D551977B-DBCC-48F2-A9D0-D2A46F36F7C9}" type="presOf" srcId="{170CFC4A-B38B-4374-A006-9C136403B4E8}" destId="{C8723005-D953-4C46-87F0-A37CB0EF8E10}" srcOrd="0" destOrd="0" presId="urn:microsoft.com/office/officeart/2005/8/layout/vList5"/>
    <dgm:cxn modelId="{48C5987B-B986-41A3-BF10-0BE56AE31CDB}" srcId="{42436B9A-8CC0-4283-A35B-473C14977055}" destId="{170CFC4A-B38B-4374-A006-9C136403B4E8}" srcOrd="0" destOrd="0" parTransId="{B88B74E5-4021-4158-A86D-5B3A14C3355D}" sibTransId="{4DEC54E0-1F60-4BFF-B237-1887B475382E}"/>
    <dgm:cxn modelId="{F918787C-3FD3-4B8D-9E67-2CA120319178}" type="presOf" srcId="{42436B9A-8CC0-4283-A35B-473C14977055}" destId="{59B603B5-4D33-4BA1-9DB7-A8C7C4B7A846}" srcOrd="0" destOrd="0" presId="urn:microsoft.com/office/officeart/2005/8/layout/vList5"/>
    <dgm:cxn modelId="{53B3D780-EFC8-4E8E-A3DB-311D2C25FC77}" type="presOf" srcId="{9FF48E9E-67FB-472C-A1C8-19EACDE9C76A}" destId="{0DEB8B79-BAE1-4505-8545-60A115C78B3D}" srcOrd="0" destOrd="0" presId="urn:microsoft.com/office/officeart/2005/8/layout/vList5"/>
    <dgm:cxn modelId="{52C7FDAA-5D02-4663-9C0F-F7C19E515B13}" srcId="{8090C5E2-F10D-4872-A49A-A0A5A351D598}" destId="{42436B9A-8CC0-4283-A35B-473C14977055}" srcOrd="2" destOrd="0" parTransId="{28E8956D-17B3-4465-BC88-EBE1EA6D5313}" sibTransId="{4C9F356A-BFC6-4D28-A67E-6C6E796E3EDC}"/>
    <dgm:cxn modelId="{C1C403C6-7BE6-4185-B0CF-7472040ECB4E}" srcId="{DE6B29C8-F1C2-4359-A837-54BCB8327895}" destId="{9FF48E9E-67FB-472C-A1C8-19EACDE9C76A}" srcOrd="0" destOrd="0" parTransId="{B65235F3-9FAB-4EDF-AA48-5FF84B241AA8}" sibTransId="{B791E090-EFDD-46B7-A58C-3C1EE3763EBE}"/>
    <dgm:cxn modelId="{BF7346CB-97E6-4AC1-B0CA-172FB5851796}" type="presOf" srcId="{50FD260B-B2EF-4022-84A1-A3F338C01C81}" destId="{340CD32B-1C4D-411B-B2BB-86BE1314B9ED}" srcOrd="0" destOrd="0" presId="urn:microsoft.com/office/officeart/2005/8/layout/vList5"/>
    <dgm:cxn modelId="{2667ADD2-7919-4748-A3AE-695ABF95FACD}" type="presOf" srcId="{379DD76D-45C6-4A61-BF9B-8BD6A3F96670}" destId="{AB0F98FE-A235-4CC2-A2C3-212EE86489FC}" srcOrd="0" destOrd="0" presId="urn:microsoft.com/office/officeart/2005/8/layout/vList5"/>
    <dgm:cxn modelId="{D68B85DB-B466-4B6D-91E5-761696F75C67}" type="presOf" srcId="{8090C5E2-F10D-4872-A49A-A0A5A351D598}" destId="{9C481F6A-621E-4D41-90BF-7BF3AAAC8CF8}" srcOrd="0" destOrd="0" presId="urn:microsoft.com/office/officeart/2005/8/layout/vList5"/>
    <dgm:cxn modelId="{AA8B29E8-A35C-4E89-B52F-76D1F2309EE7}" type="presOf" srcId="{DE6B29C8-F1C2-4359-A837-54BCB8327895}" destId="{DD3479D0-4FD8-463B-A81F-24E42E63365A}" srcOrd="0" destOrd="0" presId="urn:microsoft.com/office/officeart/2005/8/layout/vList5"/>
    <dgm:cxn modelId="{3B90E1EF-4D4D-4C10-8E00-F858D31EB23F}" srcId="{8090C5E2-F10D-4872-A49A-A0A5A351D598}" destId="{379DD76D-45C6-4A61-BF9B-8BD6A3F96670}" srcOrd="1" destOrd="0" parTransId="{892EA588-BA8A-406E-ACDA-82089477D84B}" sibTransId="{C129A843-E116-4BB7-9942-1597FF7F7421}"/>
    <dgm:cxn modelId="{96135A10-92DA-4BDF-A25A-83067FCC4599}" type="presParOf" srcId="{9C481F6A-621E-4D41-90BF-7BF3AAAC8CF8}" destId="{4BE580E1-8F6D-45B5-868B-48D29D9D984C}" srcOrd="0" destOrd="0" presId="urn:microsoft.com/office/officeart/2005/8/layout/vList5"/>
    <dgm:cxn modelId="{A7141F23-E0BE-4F7E-B34A-7461DC321F94}" type="presParOf" srcId="{4BE580E1-8F6D-45B5-868B-48D29D9D984C}" destId="{DD3479D0-4FD8-463B-A81F-24E42E63365A}" srcOrd="0" destOrd="0" presId="urn:microsoft.com/office/officeart/2005/8/layout/vList5"/>
    <dgm:cxn modelId="{3C41650C-E325-4F0C-9D9B-C4DA832DEEA9}" type="presParOf" srcId="{4BE580E1-8F6D-45B5-868B-48D29D9D984C}" destId="{0DEB8B79-BAE1-4505-8545-60A115C78B3D}" srcOrd="1" destOrd="0" presId="urn:microsoft.com/office/officeart/2005/8/layout/vList5"/>
    <dgm:cxn modelId="{14E62B8D-9B02-404F-87A7-A4E642163A52}" type="presParOf" srcId="{9C481F6A-621E-4D41-90BF-7BF3AAAC8CF8}" destId="{F01FC6D4-0A5A-4586-B5BF-871446E95ECB}" srcOrd="1" destOrd="0" presId="urn:microsoft.com/office/officeart/2005/8/layout/vList5"/>
    <dgm:cxn modelId="{A2FF737B-4D19-4F2D-916E-26A62E030B3E}" type="presParOf" srcId="{9C481F6A-621E-4D41-90BF-7BF3AAAC8CF8}" destId="{5CEA564B-BF97-47C5-A36D-7FB6D33E34B3}" srcOrd="2" destOrd="0" presId="urn:microsoft.com/office/officeart/2005/8/layout/vList5"/>
    <dgm:cxn modelId="{CA802807-1949-4E83-B9F3-973B51EB588C}" type="presParOf" srcId="{5CEA564B-BF97-47C5-A36D-7FB6D33E34B3}" destId="{AB0F98FE-A235-4CC2-A2C3-212EE86489FC}" srcOrd="0" destOrd="0" presId="urn:microsoft.com/office/officeart/2005/8/layout/vList5"/>
    <dgm:cxn modelId="{E94EFB84-49BD-4DB2-897E-64FC1AFA5913}" type="presParOf" srcId="{5CEA564B-BF97-47C5-A36D-7FB6D33E34B3}" destId="{340CD32B-1C4D-411B-B2BB-86BE1314B9ED}" srcOrd="1" destOrd="0" presId="urn:microsoft.com/office/officeart/2005/8/layout/vList5"/>
    <dgm:cxn modelId="{AF570F77-B569-4B78-90C9-4F4383D62212}" type="presParOf" srcId="{9C481F6A-621E-4D41-90BF-7BF3AAAC8CF8}" destId="{AC2DBFA5-102D-485A-986F-6C7147B2BE51}" srcOrd="3" destOrd="0" presId="urn:microsoft.com/office/officeart/2005/8/layout/vList5"/>
    <dgm:cxn modelId="{475EAC59-21BB-4471-973D-8A628E7C35A7}" type="presParOf" srcId="{9C481F6A-621E-4D41-90BF-7BF3AAAC8CF8}" destId="{A7E13773-7ABE-4E1D-B2A7-DA940D7DE676}" srcOrd="4" destOrd="0" presId="urn:microsoft.com/office/officeart/2005/8/layout/vList5"/>
    <dgm:cxn modelId="{F841EC63-8C87-42AF-8691-C6EE684AE2FE}" type="presParOf" srcId="{A7E13773-7ABE-4E1D-B2A7-DA940D7DE676}" destId="{59B603B5-4D33-4BA1-9DB7-A8C7C4B7A846}" srcOrd="0" destOrd="0" presId="urn:microsoft.com/office/officeart/2005/8/layout/vList5"/>
    <dgm:cxn modelId="{6A159198-B34F-4109-B510-95425317546E}" type="presParOf" srcId="{A7E13773-7ABE-4E1D-B2A7-DA940D7DE676}" destId="{C8723005-D953-4C46-87F0-A37CB0EF8E10}"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EB8B79-BAE1-4505-8545-60A115C78B3D}">
      <dsp:nvSpPr>
        <dsp:cNvPr id="0" name=""/>
        <dsp:cNvSpPr/>
      </dsp:nvSpPr>
      <dsp:spPr>
        <a:xfrm rot="16200000">
          <a:off x="1686394" y="-1500838"/>
          <a:ext cx="1462294" cy="4835082"/>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36195" rIns="72390" bIns="36195" numCol="1" spcCol="1270" anchor="ctr" anchorCtr="0">
          <a:noAutofit/>
        </a:bodyPr>
        <a:lstStyle/>
        <a:p>
          <a:pPr marL="171450" lvl="1" indent="-171450" algn="ctr" defTabSz="844550" rtl="1">
            <a:lnSpc>
              <a:spcPct val="90000"/>
            </a:lnSpc>
            <a:spcBef>
              <a:spcPct val="0"/>
            </a:spcBef>
            <a:spcAft>
              <a:spcPct val="15000"/>
            </a:spcAft>
            <a:buNone/>
          </a:pPr>
          <a:r>
            <a:rPr lang="ar-EG" sz="1900" b="0" i="0" kern="1200" dirty="0"/>
            <a:t>انظر إلى ما هو أبعد من المهام المذكورة في وصف وظيفتك. فكر على المدى البعيد فيما قد يعود بالنفع على قسمك والشركة. حاول تبادل الأفكار والالتزام بأداء عمل يتجاوز الروتين اليومي.</a:t>
          </a:r>
          <a:endParaRPr lang="ar-EG" sz="1900" kern="1200" dirty="0"/>
        </a:p>
      </dsp:txBody>
      <dsp:txXfrm rot="5400000">
        <a:off x="71384" y="256938"/>
        <a:ext cx="4763699" cy="1319528"/>
      </dsp:txXfrm>
    </dsp:sp>
    <dsp:sp modelId="{DD3479D0-4FD8-463B-A81F-24E42E63365A}">
      <dsp:nvSpPr>
        <dsp:cNvPr id="0" name=""/>
        <dsp:cNvSpPr/>
      </dsp:nvSpPr>
      <dsp:spPr>
        <a:xfrm>
          <a:off x="4835082" y="2769"/>
          <a:ext cx="2719734" cy="1827867"/>
        </a:xfrm>
        <a:prstGeom prst="roundRect">
          <a:avLst/>
        </a:prstGeom>
        <a:solidFill>
          <a:schemeClr val="bg1">
            <a:lumMod val="6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rtl="1">
            <a:lnSpc>
              <a:spcPct val="90000"/>
            </a:lnSpc>
            <a:spcBef>
              <a:spcPct val="0"/>
            </a:spcBef>
            <a:spcAft>
              <a:spcPct val="35000"/>
            </a:spcAft>
            <a:buNone/>
          </a:pPr>
          <a:r>
            <a:rPr lang="ar-EG" sz="3200" b="1" i="0" kern="1200" dirty="0">
              <a:effectLst>
                <a:outerShdw blurRad="38100" dist="38100" dir="2700000" algn="tl">
                  <a:srgbClr val="000000">
                    <a:alpha val="43137"/>
                  </a:srgbClr>
                </a:outerShdw>
              </a:effectLst>
            </a:rPr>
            <a:t>أخذ المبادرة</a:t>
          </a:r>
          <a:endParaRPr lang="ar-EG" sz="3200" kern="1200" dirty="0">
            <a:effectLst>
              <a:outerShdw blurRad="38100" dist="38100" dir="2700000" algn="tl">
                <a:srgbClr val="000000">
                  <a:alpha val="43137"/>
                </a:srgbClr>
              </a:outerShdw>
            </a:effectLst>
          </a:endParaRPr>
        </a:p>
      </dsp:txBody>
      <dsp:txXfrm>
        <a:off x="4924311" y="91998"/>
        <a:ext cx="2541276" cy="1649409"/>
      </dsp:txXfrm>
    </dsp:sp>
    <dsp:sp modelId="{340CD32B-1C4D-411B-B2BB-86BE1314B9ED}">
      <dsp:nvSpPr>
        <dsp:cNvPr id="0" name=""/>
        <dsp:cNvSpPr/>
      </dsp:nvSpPr>
      <dsp:spPr>
        <a:xfrm rot="16200000">
          <a:off x="1686394" y="418423"/>
          <a:ext cx="1462294" cy="4835082"/>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36195" rIns="72390" bIns="36195" numCol="1" spcCol="1270" anchor="ctr" anchorCtr="0">
          <a:noAutofit/>
        </a:bodyPr>
        <a:lstStyle/>
        <a:p>
          <a:pPr marL="171450" lvl="1" indent="-171450" algn="ctr" defTabSz="844550" rtl="1">
            <a:lnSpc>
              <a:spcPct val="90000"/>
            </a:lnSpc>
            <a:spcBef>
              <a:spcPct val="0"/>
            </a:spcBef>
            <a:spcAft>
              <a:spcPct val="15000"/>
            </a:spcAft>
            <a:buNone/>
          </a:pPr>
          <a:r>
            <a:rPr lang="ar-EG" sz="1900" kern="1200" dirty="0"/>
            <a:t>يمكنك مشاركة مديرك بأنك حريص على تنمية قدراتك القيادية</a:t>
          </a:r>
        </a:p>
      </dsp:txBody>
      <dsp:txXfrm rot="5400000">
        <a:off x="71384" y="2176200"/>
        <a:ext cx="4763699" cy="1319528"/>
      </dsp:txXfrm>
    </dsp:sp>
    <dsp:sp modelId="{AB0F98FE-A235-4CC2-A2C3-212EE86489FC}">
      <dsp:nvSpPr>
        <dsp:cNvPr id="0" name=""/>
        <dsp:cNvSpPr/>
      </dsp:nvSpPr>
      <dsp:spPr>
        <a:xfrm>
          <a:off x="4835082" y="1922030"/>
          <a:ext cx="2719734" cy="1827867"/>
        </a:xfrm>
        <a:prstGeom prst="roundRect">
          <a:avLst/>
        </a:prstGeom>
        <a:solidFill>
          <a:schemeClr val="bg1">
            <a:lumMod val="6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rtl="1">
            <a:lnSpc>
              <a:spcPct val="90000"/>
            </a:lnSpc>
            <a:spcBef>
              <a:spcPct val="0"/>
            </a:spcBef>
            <a:spcAft>
              <a:spcPct val="35000"/>
            </a:spcAft>
            <a:buNone/>
          </a:pPr>
          <a:r>
            <a:rPr lang="ar-EG" sz="3200" b="1" kern="1200" dirty="0">
              <a:effectLst>
                <a:outerShdw blurRad="38100" dist="38100" dir="2700000" algn="tl">
                  <a:srgbClr val="000000">
                    <a:alpha val="43137"/>
                  </a:srgbClr>
                </a:outerShdw>
              </a:effectLst>
            </a:rPr>
            <a:t>طلب المزيد من المسؤولية</a:t>
          </a:r>
        </a:p>
      </dsp:txBody>
      <dsp:txXfrm>
        <a:off x="4924311" y="2011259"/>
        <a:ext cx="2541276" cy="1649409"/>
      </dsp:txXfrm>
    </dsp:sp>
    <dsp:sp modelId="{C8723005-D953-4C46-87F0-A37CB0EF8E10}">
      <dsp:nvSpPr>
        <dsp:cNvPr id="0" name=""/>
        <dsp:cNvSpPr/>
      </dsp:nvSpPr>
      <dsp:spPr>
        <a:xfrm rot="16200000">
          <a:off x="1686394" y="2337684"/>
          <a:ext cx="1462294" cy="4835082"/>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36195" rIns="72390" bIns="36195" numCol="1" spcCol="1270" anchor="ctr" anchorCtr="0">
          <a:noAutofit/>
        </a:bodyPr>
        <a:lstStyle/>
        <a:p>
          <a:pPr marL="171450" lvl="1" indent="-171450" algn="ctr" defTabSz="844550" rtl="1">
            <a:lnSpc>
              <a:spcPct val="90000"/>
            </a:lnSpc>
            <a:spcBef>
              <a:spcPct val="0"/>
            </a:spcBef>
            <a:spcAft>
              <a:spcPct val="15000"/>
            </a:spcAft>
            <a:buFont typeface="Arial" panose="020B0604020202020204" pitchFamily="34" charset="0"/>
            <a:buNone/>
          </a:pPr>
          <a:r>
            <a:rPr lang="ar-EG" sz="1900" b="0" i="0" kern="1200" dirty="0"/>
            <a:t>إذا كانت لديك مهارة معينة تريد تطويرها، فضع خطة لتحسين قدراتك في هذا المجال. قد يعني هذا حضور دورة تدريبية، أو العثور على مرشد لمساعدتك، أو قراءة الكتب، أو تحديد هدف صغير يجبرك على تطوير هذه المهارة.</a:t>
          </a:r>
          <a:endParaRPr lang="ar-EG" sz="1900" kern="1200" dirty="0"/>
        </a:p>
      </dsp:txBody>
      <dsp:txXfrm rot="5400000">
        <a:off x="71384" y="4095461"/>
        <a:ext cx="4763699" cy="1319528"/>
      </dsp:txXfrm>
    </dsp:sp>
    <dsp:sp modelId="{59B603B5-4D33-4BA1-9DB7-A8C7C4B7A846}">
      <dsp:nvSpPr>
        <dsp:cNvPr id="0" name=""/>
        <dsp:cNvSpPr/>
      </dsp:nvSpPr>
      <dsp:spPr>
        <a:xfrm>
          <a:off x="4835082" y="3841291"/>
          <a:ext cx="2719734" cy="1827867"/>
        </a:xfrm>
        <a:prstGeom prst="roundRect">
          <a:avLst/>
        </a:prstGeom>
        <a:solidFill>
          <a:schemeClr val="bg1">
            <a:lumMod val="6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rtl="1">
            <a:lnSpc>
              <a:spcPct val="90000"/>
            </a:lnSpc>
            <a:spcBef>
              <a:spcPct val="0"/>
            </a:spcBef>
            <a:spcAft>
              <a:spcPct val="35000"/>
            </a:spcAft>
            <a:buNone/>
          </a:pPr>
          <a:r>
            <a:rPr lang="ar-EG" sz="3200" b="1" i="0" kern="1200" dirty="0">
              <a:effectLst>
                <a:outerShdw blurRad="38100" dist="38100" dir="2700000" algn="tl">
                  <a:srgbClr val="000000">
                    <a:alpha val="43137"/>
                  </a:srgbClr>
                </a:outerShdw>
              </a:effectLst>
            </a:rPr>
            <a:t>استهداف مهارات محددة</a:t>
          </a:r>
          <a:endParaRPr lang="ar-EG" sz="3200" kern="1200" dirty="0">
            <a:effectLst>
              <a:outerShdw blurRad="38100" dist="38100" dir="2700000" algn="tl">
                <a:srgbClr val="000000">
                  <a:alpha val="43137"/>
                </a:srgbClr>
              </a:outerShdw>
            </a:effectLst>
          </a:endParaRPr>
        </a:p>
      </dsp:txBody>
      <dsp:txXfrm>
        <a:off x="4924311" y="3930520"/>
        <a:ext cx="2541276" cy="1649409"/>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2CB595-61B7-4BCB-AC4A-BB8639E70C64}" type="datetimeFigureOut">
              <a:rPr lang="en-US" smtClean="0"/>
              <a:t>10/16/2024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0FA51A-B6E6-42DD-A092-62F4C4278D48}" type="slidenum">
              <a:rPr lang="en-US" smtClean="0"/>
              <a:t>‹#›</a:t>
            </a:fld>
            <a:endParaRPr lang="en-US"/>
          </a:p>
        </p:txBody>
      </p:sp>
    </p:spTree>
    <p:extLst>
      <p:ext uri="{BB962C8B-B14F-4D97-AF65-F5344CB8AC3E}">
        <p14:creationId xmlns:p14="http://schemas.microsoft.com/office/powerpoint/2010/main" val="30258442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84D82-F960-3E97-07C5-306AEAA02B2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D603ADA-3540-9355-B8B4-DC2C12C965D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DA2A351-F790-AFE2-C1F3-D2D436315CEA}"/>
              </a:ext>
            </a:extLst>
          </p:cNvPr>
          <p:cNvSpPr>
            <a:spLocks noGrp="1"/>
          </p:cNvSpPr>
          <p:nvPr>
            <p:ph type="dt" sz="half" idx="10"/>
          </p:nvPr>
        </p:nvSpPr>
        <p:spPr/>
        <p:txBody>
          <a:bodyPr/>
          <a:lstStyle/>
          <a:p>
            <a:fld id="{A4A047D2-C530-429C-BB05-F084561562E2}" type="datetimeFigureOut">
              <a:rPr lang="en-US" smtClean="0"/>
              <a:t>10/16/2024</a:t>
            </a:fld>
            <a:endParaRPr lang="en-US"/>
          </a:p>
        </p:txBody>
      </p:sp>
      <p:sp>
        <p:nvSpPr>
          <p:cNvPr id="5" name="Footer Placeholder 4">
            <a:extLst>
              <a:ext uri="{FF2B5EF4-FFF2-40B4-BE49-F238E27FC236}">
                <a16:creationId xmlns:a16="http://schemas.microsoft.com/office/drawing/2014/main" id="{98954D24-C6DF-006A-3C2B-459D900162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63D953-FE0D-58C6-71F4-77A1BB1920F3}"/>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569418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8B343-69CA-1B62-CA5E-FDB7C3F0AA1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3D54576-0EC4-619B-F1B9-206233DA151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2B5DE5-D34B-8B9D-18D9-6D169F8FC4A6}"/>
              </a:ext>
            </a:extLst>
          </p:cNvPr>
          <p:cNvSpPr>
            <a:spLocks noGrp="1"/>
          </p:cNvSpPr>
          <p:nvPr>
            <p:ph type="dt" sz="half" idx="10"/>
          </p:nvPr>
        </p:nvSpPr>
        <p:spPr/>
        <p:txBody>
          <a:bodyPr/>
          <a:lstStyle/>
          <a:p>
            <a:fld id="{A4A047D2-C530-429C-BB05-F084561562E2}" type="datetimeFigureOut">
              <a:rPr lang="en-US" smtClean="0"/>
              <a:t>10/16/2024</a:t>
            </a:fld>
            <a:endParaRPr lang="en-US"/>
          </a:p>
        </p:txBody>
      </p:sp>
      <p:sp>
        <p:nvSpPr>
          <p:cNvPr id="5" name="Footer Placeholder 4">
            <a:extLst>
              <a:ext uri="{FF2B5EF4-FFF2-40B4-BE49-F238E27FC236}">
                <a16:creationId xmlns:a16="http://schemas.microsoft.com/office/drawing/2014/main" id="{16FA3289-4D43-EB9D-F1A9-E67FAF4DBF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EAA0E1E-56D1-079B-7D77-A4C7D066DA0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100740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96901-2BAD-8019-48AF-2293235B93F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BEF1656-994C-C53D-3029-A78501CB8B0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2339621-D171-2606-E120-048201DFF15B}"/>
              </a:ext>
            </a:extLst>
          </p:cNvPr>
          <p:cNvSpPr>
            <a:spLocks noGrp="1"/>
          </p:cNvSpPr>
          <p:nvPr>
            <p:ph type="dt" sz="half" idx="10"/>
          </p:nvPr>
        </p:nvSpPr>
        <p:spPr/>
        <p:txBody>
          <a:bodyPr/>
          <a:lstStyle/>
          <a:p>
            <a:fld id="{A4A047D2-C530-429C-BB05-F084561562E2}" type="datetimeFigureOut">
              <a:rPr lang="en-US" smtClean="0"/>
              <a:t>10/16/2024</a:t>
            </a:fld>
            <a:endParaRPr lang="en-US"/>
          </a:p>
        </p:txBody>
      </p:sp>
      <p:sp>
        <p:nvSpPr>
          <p:cNvPr id="5" name="Footer Placeholder 4">
            <a:extLst>
              <a:ext uri="{FF2B5EF4-FFF2-40B4-BE49-F238E27FC236}">
                <a16:creationId xmlns:a16="http://schemas.microsoft.com/office/drawing/2014/main" id="{91AE8674-2AB1-AE93-BD35-948E2C98CD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A333BF9-D53F-9EA5-7C0D-65F4425955C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148564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F7B1D-1F47-D7C1-5CC1-0EA9E6B59F9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4C15FD-DA4D-E01D-6921-938C27BB522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BE5FB1B-F0B6-476A-2847-26D177E9E21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EDF7CBA-1459-5542-05F4-90EBEF234354}"/>
              </a:ext>
            </a:extLst>
          </p:cNvPr>
          <p:cNvSpPr>
            <a:spLocks noGrp="1"/>
          </p:cNvSpPr>
          <p:nvPr>
            <p:ph type="dt" sz="half" idx="10"/>
          </p:nvPr>
        </p:nvSpPr>
        <p:spPr/>
        <p:txBody>
          <a:bodyPr/>
          <a:lstStyle/>
          <a:p>
            <a:fld id="{A4A047D2-C530-429C-BB05-F084561562E2}" type="datetimeFigureOut">
              <a:rPr lang="en-US" smtClean="0"/>
              <a:t>10/16/2024</a:t>
            </a:fld>
            <a:endParaRPr lang="en-US"/>
          </a:p>
        </p:txBody>
      </p:sp>
      <p:sp>
        <p:nvSpPr>
          <p:cNvPr id="6" name="Footer Placeholder 5">
            <a:extLst>
              <a:ext uri="{FF2B5EF4-FFF2-40B4-BE49-F238E27FC236}">
                <a16:creationId xmlns:a16="http://schemas.microsoft.com/office/drawing/2014/main" id="{A825DFF7-BF45-4F9B-C19C-1A39768E85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38FE643-554D-A0C4-DBD8-FCDAD79F603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2232852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74441E-663B-BE2B-42BE-E446FD5E8AA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CA40390-4169-E787-FC64-ED815D6FAC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AD565E3-F9B2-3C1B-8B83-FFB5107FA7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B4D1749-AB0D-836F-51B2-9DF2A308001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CB8BAB0-8666-6B37-7D7E-08C4865E260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9F53409-22FC-36B4-F361-AC07535F39BA}"/>
              </a:ext>
            </a:extLst>
          </p:cNvPr>
          <p:cNvSpPr>
            <a:spLocks noGrp="1"/>
          </p:cNvSpPr>
          <p:nvPr>
            <p:ph type="dt" sz="half" idx="10"/>
          </p:nvPr>
        </p:nvSpPr>
        <p:spPr/>
        <p:txBody>
          <a:bodyPr/>
          <a:lstStyle/>
          <a:p>
            <a:fld id="{A4A047D2-C530-429C-BB05-F084561562E2}" type="datetimeFigureOut">
              <a:rPr lang="en-US" smtClean="0"/>
              <a:t>10/16/2024</a:t>
            </a:fld>
            <a:endParaRPr lang="en-US"/>
          </a:p>
        </p:txBody>
      </p:sp>
      <p:sp>
        <p:nvSpPr>
          <p:cNvPr id="8" name="Footer Placeholder 7">
            <a:extLst>
              <a:ext uri="{FF2B5EF4-FFF2-40B4-BE49-F238E27FC236}">
                <a16:creationId xmlns:a16="http://schemas.microsoft.com/office/drawing/2014/main" id="{97FFD473-0E88-AE86-603D-4C704BE192D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472FBFB-48E0-314D-D6F7-985DBA962B66}"/>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217981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64B0A-54E4-F603-626F-63E81650BAB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7F81D5-8C62-5290-A4D9-2200A9007120}"/>
              </a:ext>
            </a:extLst>
          </p:cNvPr>
          <p:cNvSpPr>
            <a:spLocks noGrp="1"/>
          </p:cNvSpPr>
          <p:nvPr>
            <p:ph type="dt" sz="half" idx="10"/>
          </p:nvPr>
        </p:nvSpPr>
        <p:spPr/>
        <p:txBody>
          <a:bodyPr/>
          <a:lstStyle/>
          <a:p>
            <a:fld id="{A4A047D2-C530-429C-BB05-F084561562E2}" type="datetimeFigureOut">
              <a:rPr lang="en-US" smtClean="0"/>
              <a:t>10/16/2024</a:t>
            </a:fld>
            <a:endParaRPr lang="en-US"/>
          </a:p>
        </p:txBody>
      </p:sp>
      <p:sp>
        <p:nvSpPr>
          <p:cNvPr id="4" name="Footer Placeholder 3">
            <a:extLst>
              <a:ext uri="{FF2B5EF4-FFF2-40B4-BE49-F238E27FC236}">
                <a16:creationId xmlns:a16="http://schemas.microsoft.com/office/drawing/2014/main" id="{B942A1C0-8A4E-D28C-EEAB-CDAB7177F8F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15F6319-8735-14E7-0AFF-F31C7A693532}"/>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017878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2A637D1-2C08-DBFD-FDB6-F6336507E33F}"/>
              </a:ext>
            </a:extLst>
          </p:cNvPr>
          <p:cNvSpPr>
            <a:spLocks noGrp="1"/>
          </p:cNvSpPr>
          <p:nvPr>
            <p:ph type="dt" sz="half" idx="10"/>
          </p:nvPr>
        </p:nvSpPr>
        <p:spPr/>
        <p:txBody>
          <a:bodyPr/>
          <a:lstStyle/>
          <a:p>
            <a:fld id="{A4A047D2-C530-429C-BB05-F084561562E2}" type="datetimeFigureOut">
              <a:rPr lang="en-US" smtClean="0"/>
              <a:t>10/16/2024</a:t>
            </a:fld>
            <a:endParaRPr lang="en-US"/>
          </a:p>
        </p:txBody>
      </p:sp>
      <p:sp>
        <p:nvSpPr>
          <p:cNvPr id="3" name="Footer Placeholder 2">
            <a:extLst>
              <a:ext uri="{FF2B5EF4-FFF2-40B4-BE49-F238E27FC236}">
                <a16:creationId xmlns:a16="http://schemas.microsoft.com/office/drawing/2014/main" id="{6197C3DD-754F-FD52-8315-BFA59F68034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09FD957-0C18-6C39-70D3-95BEB5F9E30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9793790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241A13-F86F-EE70-152A-5B1F4A25BB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FB32E41-70A3-B2FA-556D-B781725296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F5E68B9-A52D-9A6B-E270-288CFD9BAF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2240FB-9D88-BFD4-FCF8-06A74E539BF2}"/>
              </a:ext>
            </a:extLst>
          </p:cNvPr>
          <p:cNvSpPr>
            <a:spLocks noGrp="1"/>
          </p:cNvSpPr>
          <p:nvPr>
            <p:ph type="dt" sz="half" idx="10"/>
          </p:nvPr>
        </p:nvSpPr>
        <p:spPr/>
        <p:txBody>
          <a:bodyPr/>
          <a:lstStyle/>
          <a:p>
            <a:fld id="{A4A047D2-C530-429C-BB05-F084561562E2}" type="datetimeFigureOut">
              <a:rPr lang="en-US" smtClean="0"/>
              <a:t>10/16/2024</a:t>
            </a:fld>
            <a:endParaRPr lang="en-US"/>
          </a:p>
        </p:txBody>
      </p:sp>
      <p:sp>
        <p:nvSpPr>
          <p:cNvPr id="6" name="Footer Placeholder 5">
            <a:extLst>
              <a:ext uri="{FF2B5EF4-FFF2-40B4-BE49-F238E27FC236}">
                <a16:creationId xmlns:a16="http://schemas.microsoft.com/office/drawing/2014/main" id="{9CA0940A-8F8E-CE2A-06B4-347D2BCFE6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DFF0F0-4E54-0E18-6166-590C6622EF1B}"/>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351494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BECCD-B981-8234-3DAB-34EC7D6371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E9F9221-8AB6-D425-BC74-7CFB826DCBF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6982750-D949-87F6-114B-2B6F8C3A2B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87C9048-DB48-BBFC-605A-13AC8C321FD7}"/>
              </a:ext>
            </a:extLst>
          </p:cNvPr>
          <p:cNvSpPr>
            <a:spLocks noGrp="1"/>
          </p:cNvSpPr>
          <p:nvPr>
            <p:ph type="dt" sz="half" idx="10"/>
          </p:nvPr>
        </p:nvSpPr>
        <p:spPr/>
        <p:txBody>
          <a:bodyPr/>
          <a:lstStyle/>
          <a:p>
            <a:fld id="{A4A047D2-C530-429C-BB05-F084561562E2}" type="datetimeFigureOut">
              <a:rPr lang="en-US" smtClean="0"/>
              <a:t>10/16/2024</a:t>
            </a:fld>
            <a:endParaRPr lang="en-US"/>
          </a:p>
        </p:txBody>
      </p:sp>
      <p:sp>
        <p:nvSpPr>
          <p:cNvPr id="6" name="Footer Placeholder 5">
            <a:extLst>
              <a:ext uri="{FF2B5EF4-FFF2-40B4-BE49-F238E27FC236}">
                <a16:creationId xmlns:a16="http://schemas.microsoft.com/office/drawing/2014/main" id="{AE1D93C9-54DF-B76D-6B6B-703088430E1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AF0B996-1C2A-1515-3341-DEAEA28392FF}"/>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38616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A7F832-FB4D-11CC-25BD-541ABF28940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271CECE-EA3B-8CF8-434E-B91CDD7316A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D05928E-A0A2-FC81-A230-3D222A3ACF18}"/>
              </a:ext>
            </a:extLst>
          </p:cNvPr>
          <p:cNvSpPr>
            <a:spLocks noGrp="1"/>
          </p:cNvSpPr>
          <p:nvPr>
            <p:ph type="dt" sz="half" idx="10"/>
          </p:nvPr>
        </p:nvSpPr>
        <p:spPr/>
        <p:txBody>
          <a:bodyPr/>
          <a:lstStyle/>
          <a:p>
            <a:fld id="{A4A047D2-C530-429C-BB05-F084561562E2}" type="datetimeFigureOut">
              <a:rPr lang="en-US" smtClean="0"/>
              <a:t>10/16/2024</a:t>
            </a:fld>
            <a:endParaRPr lang="en-US"/>
          </a:p>
        </p:txBody>
      </p:sp>
      <p:sp>
        <p:nvSpPr>
          <p:cNvPr id="5" name="Footer Placeholder 4">
            <a:extLst>
              <a:ext uri="{FF2B5EF4-FFF2-40B4-BE49-F238E27FC236}">
                <a16:creationId xmlns:a16="http://schemas.microsoft.com/office/drawing/2014/main" id="{13D8D4CF-440C-D1BB-CBD8-8DB3121EEFC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C9AC52-4F74-E89E-730B-429948F5BBCC}"/>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023605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9C9BCB-4022-6BB4-111F-E3168A80B6C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F5C04E1-80B8-D4C2-C54C-9396B41C07C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948584-73D2-7453-5242-90D1C121E27A}"/>
              </a:ext>
            </a:extLst>
          </p:cNvPr>
          <p:cNvSpPr>
            <a:spLocks noGrp="1"/>
          </p:cNvSpPr>
          <p:nvPr>
            <p:ph type="dt" sz="half" idx="10"/>
          </p:nvPr>
        </p:nvSpPr>
        <p:spPr/>
        <p:txBody>
          <a:bodyPr/>
          <a:lstStyle/>
          <a:p>
            <a:fld id="{A4A047D2-C530-429C-BB05-F084561562E2}" type="datetimeFigureOut">
              <a:rPr lang="en-US" smtClean="0"/>
              <a:t>10/16/2024</a:t>
            </a:fld>
            <a:endParaRPr lang="en-US"/>
          </a:p>
        </p:txBody>
      </p:sp>
      <p:sp>
        <p:nvSpPr>
          <p:cNvPr id="5" name="Footer Placeholder 4">
            <a:extLst>
              <a:ext uri="{FF2B5EF4-FFF2-40B4-BE49-F238E27FC236}">
                <a16:creationId xmlns:a16="http://schemas.microsoft.com/office/drawing/2014/main" id="{0EA13365-D502-8E13-A224-63364CEB07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DB67AF-BF6F-328E-90BD-8C5961465664}"/>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40331367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17048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52162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72383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5200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45722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BD65BBA-B99D-D132-4620-1489248F49F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60355AC-5B5A-8D7D-18F9-AF59F813E66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3B10F9-8668-4E9C-9E8F-22AC8EDB8BD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A047D2-C530-429C-BB05-F084561562E2}" type="datetimeFigureOut">
              <a:rPr lang="en-US" smtClean="0"/>
              <a:t>10/16/2024</a:t>
            </a:fld>
            <a:endParaRPr lang="en-US"/>
          </a:p>
        </p:txBody>
      </p:sp>
      <p:sp>
        <p:nvSpPr>
          <p:cNvPr id="5" name="Footer Placeholder 4">
            <a:extLst>
              <a:ext uri="{FF2B5EF4-FFF2-40B4-BE49-F238E27FC236}">
                <a16:creationId xmlns:a16="http://schemas.microsoft.com/office/drawing/2014/main" id="{35053FF1-8FFA-EE55-DFA8-198BD7B3F14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37AADA0-5DC2-9B8B-0BD5-968F91782C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184CE0-30A1-4356-8C4C-2BFDAB5F8835}" type="slidenum">
              <a:rPr lang="en-US" smtClean="0"/>
              <a:t>‹#›</a:t>
            </a:fld>
            <a:endParaRPr lang="en-US"/>
          </a:p>
        </p:txBody>
      </p:sp>
    </p:spTree>
    <p:extLst>
      <p:ext uri="{BB962C8B-B14F-4D97-AF65-F5344CB8AC3E}">
        <p14:creationId xmlns:p14="http://schemas.microsoft.com/office/powerpoint/2010/main" val="31680821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2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4.xml"/><Relationship Id="rId5" Type="http://schemas.openxmlformats.org/officeDocument/2006/relationships/image" Target="../media/image24.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2" name="TextBox 11"/>
          <p:cNvSpPr txBox="1"/>
          <p:nvPr/>
        </p:nvSpPr>
        <p:spPr>
          <a:xfrm>
            <a:off x="459185" y="6187539"/>
            <a:ext cx="3198415"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بثينة محمود فؤاد </a:t>
            </a:r>
            <a:endParaRPr lang="en-US" sz="2800" b="1"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998EB2DE-B590-7199-55D7-22A5E6610F3D}"/>
              </a:ext>
            </a:extLst>
          </p:cNvPr>
          <p:cNvSpPr txBox="1"/>
          <p:nvPr/>
        </p:nvSpPr>
        <p:spPr>
          <a:xfrm>
            <a:off x="7600600" y="4613039"/>
            <a:ext cx="2380781" cy="954107"/>
          </a:xfrm>
          <a:prstGeom prst="rect">
            <a:avLst/>
          </a:prstGeom>
          <a:noFill/>
        </p:spPr>
        <p:txBody>
          <a:bodyPr wrap="none" rtlCol="0">
            <a:spAutoFit/>
          </a:bodyPr>
          <a:lstStyle/>
          <a:p>
            <a:pPr algn="ctr"/>
            <a:r>
              <a:rPr lang="en-US" sz="2800" b="1" dirty="0">
                <a:solidFill>
                  <a:srgbClr val="C00000"/>
                </a:solidFill>
              </a:rPr>
              <a:t>MGM111</a:t>
            </a:r>
          </a:p>
          <a:p>
            <a:pPr algn="ctr" rtl="1"/>
            <a:r>
              <a:rPr lang="ar-EG" sz="2800" b="1" dirty="0">
                <a:solidFill>
                  <a:srgbClr val="C00000"/>
                </a:solidFill>
              </a:rPr>
              <a:t>مقرر مبادئ الإدارة</a:t>
            </a:r>
            <a:endParaRPr lang="en-US" sz="2800" b="1" dirty="0">
              <a:solidFill>
                <a:srgbClr val="C00000"/>
              </a:solidFill>
            </a:endParaRPr>
          </a:p>
        </p:txBody>
      </p:sp>
      <p:sp>
        <p:nvSpPr>
          <p:cNvPr id="14" name="TextBox 13">
            <a:extLst>
              <a:ext uri="{FF2B5EF4-FFF2-40B4-BE49-F238E27FC236}">
                <a16:creationId xmlns:a16="http://schemas.microsoft.com/office/drawing/2014/main" id="{D98B4495-B9F8-D13F-3419-DC2D7FE24BA4}"/>
              </a:ext>
            </a:extLst>
          </p:cNvPr>
          <p:cNvSpPr txBox="1"/>
          <p:nvPr/>
        </p:nvSpPr>
        <p:spPr>
          <a:xfrm>
            <a:off x="6362319" y="2892988"/>
            <a:ext cx="5804612" cy="1200329"/>
          </a:xfrm>
          <a:prstGeom prst="rect">
            <a:avLst/>
          </a:prstGeom>
          <a:noFill/>
          <a:ln>
            <a:solidFill>
              <a:schemeClr val="accent1"/>
            </a:solidFill>
          </a:ln>
        </p:spPr>
        <p:txBody>
          <a:bodyPr wrap="square" rtlCol="0">
            <a:spAutoFit/>
          </a:bodyPr>
          <a:lstStyle>
            <a:defPPr>
              <a:defRPr lang="en-US"/>
            </a:defPPr>
            <a:lvl1pPr>
              <a:defRPr sz="4400" b="1">
                <a:solidFill>
                  <a:srgbClr val="00B0F0"/>
                </a:solidFill>
                <a:latin typeface="Times New Roman" panose="02020603050405020304" pitchFamily="18" charset="0"/>
                <a:cs typeface="Times New Roman" panose="02020603050405020304" pitchFamily="18" charset="0"/>
              </a:defRPr>
            </a:lvl1pPr>
          </a:lstStyle>
          <a:p>
            <a:pPr algn="ctr"/>
            <a:r>
              <a:rPr lang="ar-EG" sz="3600" dirty="0"/>
              <a:t>المدير ومهاراته القيادية</a:t>
            </a:r>
            <a:endParaRPr lang="en-US" sz="3600" dirty="0"/>
          </a:p>
          <a:p>
            <a:pPr algn="ctr"/>
            <a:r>
              <a:rPr lang="ar-EG" sz="3600" dirty="0"/>
              <a:t>المحاضرة 3</a:t>
            </a:r>
            <a:endParaRPr lang="en-US" sz="3600" dirty="0"/>
          </a:p>
        </p:txBody>
      </p:sp>
    </p:spTree>
  </p:cSld>
  <p:clrMapOvr>
    <a:masterClrMapping/>
  </p:clrMapOvr>
  <mc:AlternateContent xmlns:mc="http://schemas.openxmlformats.org/markup-compatibility/2006" xmlns:p14="http://schemas.microsoft.com/office/powerpoint/2010/main">
    <mc:Choice Requires="p14">
      <p:transition spd="slow" p14:dur="2000" advTm="16313"/>
    </mc:Choice>
    <mc:Fallback xmlns="">
      <p:transition spd="slow" advTm="1631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1397680"/>
            <a:ext cx="5784645"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220130" y="2471465"/>
            <a:ext cx="5126633" cy="2677656"/>
          </a:xfrm>
          <a:prstGeom prst="rect">
            <a:avLst/>
          </a:prstGeom>
        </p:spPr>
        <p:txBody>
          <a:bodyPr wrap="square">
            <a:spAutoFit/>
          </a:bodyPr>
          <a:lstStyle/>
          <a:p>
            <a:pPr marL="457200" indent="-457200" algn="just" rtl="1">
              <a:buFont typeface="Wingdings" panose="05000000000000000000" pitchFamily="2" charset="2"/>
              <a:buChar char="q"/>
            </a:pPr>
            <a:r>
              <a:rPr lang="ar-EG" sz="2400" b="1" dirty="0">
                <a:solidFill>
                  <a:srgbClr val="C00000"/>
                </a:solidFill>
              </a:rPr>
              <a:t>من هو المدير وما هي المهارات اللازمة له</a:t>
            </a:r>
          </a:p>
          <a:p>
            <a:pPr marL="457200" indent="-457200" algn="just" rtl="1">
              <a:buFont typeface="Wingdings" panose="05000000000000000000" pitchFamily="2" charset="2"/>
              <a:buChar char="q"/>
            </a:pPr>
            <a:r>
              <a:rPr lang="ar-EG" sz="2400" b="1" dirty="0">
                <a:solidFill>
                  <a:srgbClr val="C00000"/>
                </a:solidFill>
              </a:rPr>
              <a:t>الفرق بين المدير والقائد</a:t>
            </a:r>
          </a:p>
          <a:p>
            <a:pPr marL="457200" indent="-457200" algn="just" rtl="1">
              <a:buFont typeface="Wingdings" panose="05000000000000000000" pitchFamily="2" charset="2"/>
              <a:buChar char="q"/>
            </a:pPr>
            <a:r>
              <a:rPr lang="ar-EG" sz="2400" b="1" dirty="0">
                <a:solidFill>
                  <a:srgbClr val="C00000"/>
                </a:solidFill>
              </a:rPr>
              <a:t>شرح المديرين وأنواعهم</a:t>
            </a:r>
          </a:p>
          <a:p>
            <a:pPr marL="457200" indent="-457200" algn="just" rtl="1">
              <a:buFont typeface="Wingdings" panose="05000000000000000000" pitchFamily="2" charset="2"/>
              <a:buChar char="q"/>
            </a:pPr>
            <a:r>
              <a:rPr lang="ar-EG" sz="2400" b="1" dirty="0">
                <a:solidFill>
                  <a:srgbClr val="C00000"/>
                </a:solidFill>
              </a:rPr>
              <a:t>تلخيص الأدوار الإدارية الأساسية</a:t>
            </a:r>
          </a:p>
          <a:p>
            <a:pPr marL="457200" indent="-457200" algn="just" rtl="1">
              <a:buFont typeface="Wingdings" panose="05000000000000000000" pitchFamily="2" charset="2"/>
              <a:buChar char="q"/>
            </a:pPr>
            <a:r>
              <a:rPr lang="ar-EG" sz="2400" b="1" dirty="0">
                <a:solidFill>
                  <a:srgbClr val="C00000"/>
                </a:solidFill>
              </a:rPr>
              <a:t>وصف المهارات الأساسية للمديرين</a:t>
            </a:r>
          </a:p>
          <a:p>
            <a:pPr marL="457200" indent="-457200" algn="just" rtl="1">
              <a:buFont typeface="Wingdings" panose="05000000000000000000" pitchFamily="2" charset="2"/>
              <a:buChar char="q"/>
            </a:pPr>
            <a:r>
              <a:rPr lang="ar-EG" sz="2400" b="1" dirty="0">
                <a:solidFill>
                  <a:srgbClr val="C00000"/>
                </a:solidFill>
              </a:rPr>
              <a:t>فهم المنظمة وأدائها</a:t>
            </a:r>
          </a:p>
          <a:p>
            <a:pPr marL="457200" indent="-457200" algn="just" rtl="1">
              <a:buFont typeface="Wingdings" panose="05000000000000000000" pitchFamily="2" charset="2"/>
              <a:buChar char="q"/>
            </a:pPr>
            <a:r>
              <a:rPr lang="ar-EG" sz="2400" b="1" dirty="0">
                <a:solidFill>
                  <a:srgbClr val="C00000"/>
                </a:solidFill>
              </a:rPr>
              <a:t>التحديات التي تواجه المديرين</a:t>
            </a:r>
            <a:endParaRPr lang="en-US" sz="2400" b="1" dirty="0">
              <a:solidFill>
                <a:srgbClr val="C00000"/>
              </a:solidFill>
            </a:endParaRPr>
          </a:p>
        </p:txBody>
      </p:sp>
      <p:sp>
        <p:nvSpPr>
          <p:cNvPr id="17" name="TextBox 16"/>
          <p:cNvSpPr txBox="1"/>
          <p:nvPr/>
        </p:nvSpPr>
        <p:spPr>
          <a:xfrm>
            <a:off x="6944248" y="3996751"/>
            <a:ext cx="4113898" cy="523220"/>
          </a:xfrm>
          <a:prstGeom prst="rect">
            <a:avLst/>
          </a:prstGeom>
          <a:noFill/>
        </p:spPr>
        <p:txBody>
          <a:bodyPr wrap="square" rtlCol="0">
            <a:spAutoFit/>
          </a:bodyPr>
          <a:lstStyle/>
          <a:p>
            <a:pPr algn="ctr"/>
            <a:r>
              <a:rPr lang="ar-EG" sz="2800" b="1" dirty="0">
                <a:solidFill>
                  <a:srgbClr val="00B0F0"/>
                </a:solidFill>
                <a:latin typeface="Alexandria" charset="0"/>
                <a:cs typeface="Alexandria" charset="0"/>
              </a:rPr>
              <a:t>مخرجات التعلم من المحاضرة</a:t>
            </a:r>
            <a:endParaRPr lang="en-US" sz="2800" b="1" dirty="0">
              <a:solidFill>
                <a:srgbClr val="00B0F0"/>
              </a:solidFill>
              <a:latin typeface="Alexandria" charset="0"/>
              <a:cs typeface="Alexandria" charset="0"/>
            </a:endParaRPr>
          </a:p>
        </p:txBody>
      </p:sp>
      <p:sp>
        <p:nvSpPr>
          <p:cNvPr id="18" name="Rectangle 17"/>
          <p:cNvSpPr/>
          <p:nvPr/>
        </p:nvSpPr>
        <p:spPr>
          <a:xfrm>
            <a:off x="5641526" y="343693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Picture Placeholder 8">
            <a:extLst>
              <a:ext uri="{FF2B5EF4-FFF2-40B4-BE49-F238E27FC236}">
                <a16:creationId xmlns:a16="http://schemas.microsoft.com/office/drawing/2014/main" id="{B54D0DBD-E63A-B421-D88D-65E974C14549}"/>
              </a:ext>
            </a:extLst>
          </p:cNvPr>
          <p:cNvSpPr>
            <a:spLocks noGrp="1"/>
          </p:cNvSpPr>
          <p:nvPr>
            <p:ph type="pic" sz="quarter" idx="10"/>
          </p:nvPr>
        </p:nvSpPr>
        <p:spPr/>
      </p:sp>
      <p:pic>
        <p:nvPicPr>
          <p:cNvPr id="1026" name="Picture 2" descr="14 Principles of Management by Henri Fayol | Simplilearn">
            <a:extLst>
              <a:ext uri="{FF2B5EF4-FFF2-40B4-BE49-F238E27FC236}">
                <a16:creationId xmlns:a16="http://schemas.microsoft.com/office/drawing/2014/main" id="{8507AEAF-82B8-EB7B-8051-A2B8DB3535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9444" y="941381"/>
            <a:ext cx="4968701" cy="2495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6725967"/>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ntent Placeholder 2">
            <a:extLst>
              <a:ext uri="{FF2B5EF4-FFF2-40B4-BE49-F238E27FC236}">
                <a16:creationId xmlns:a16="http://schemas.microsoft.com/office/drawing/2014/main" id="{61D8BA03-3FF8-E2B1-38D0-04564B625684}"/>
              </a:ext>
            </a:extLst>
          </p:cNvPr>
          <p:cNvSpPr txBox="1">
            <a:spLocks/>
          </p:cNvSpPr>
          <p:nvPr/>
        </p:nvSpPr>
        <p:spPr>
          <a:xfrm>
            <a:off x="1630858" y="1786676"/>
            <a:ext cx="9445009" cy="3683077"/>
          </a:xfrm>
          <a:prstGeom prst="rect">
            <a:avLst/>
          </a:prstGeom>
          <a:ln>
            <a:noFill/>
          </a:ln>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ar-EG" sz="4000" b="1" dirty="0">
                <a:latin typeface="Aharoni" panose="02010803020104030203" pitchFamily="2" charset="-79"/>
                <a:cs typeface="Aharoni" panose="02010803020104030203" pitchFamily="2" charset="-79"/>
              </a:rPr>
              <a:t>"الإدارة هي القيام بالأشياء بشكل صحيح، </a:t>
            </a:r>
          </a:p>
          <a:p>
            <a:r>
              <a:rPr lang="ar-EG" sz="4000" b="1" dirty="0">
                <a:latin typeface="Aharoni" panose="02010803020104030203" pitchFamily="2" charset="-79"/>
                <a:cs typeface="Aharoni" panose="02010803020104030203" pitchFamily="2" charset="-79"/>
              </a:rPr>
              <a:t>والقيادة هي القيام بالأشياء الصحيحة"</a:t>
            </a:r>
          </a:p>
          <a:p>
            <a:r>
              <a:rPr lang="ar-EG" sz="2800" b="1" dirty="0">
                <a:solidFill>
                  <a:srgbClr val="C00000"/>
                </a:solidFill>
                <a:latin typeface="Aharoni" panose="02010803020104030203" pitchFamily="2" charset="-79"/>
                <a:cs typeface="Aharoni" panose="02010803020104030203" pitchFamily="2" charset="-79"/>
              </a:rPr>
              <a:t>(وارن </a:t>
            </a:r>
            <a:r>
              <a:rPr lang="ar-EG" sz="2800" b="1" dirty="0" err="1">
                <a:solidFill>
                  <a:srgbClr val="C00000"/>
                </a:solidFill>
                <a:latin typeface="Aharoni" panose="02010803020104030203" pitchFamily="2" charset="-79"/>
                <a:cs typeface="Aharoni" panose="02010803020104030203" pitchFamily="2" charset="-79"/>
              </a:rPr>
              <a:t>بينيس</a:t>
            </a:r>
            <a:r>
              <a:rPr lang="ar-EG" sz="2800" b="1" dirty="0">
                <a:solidFill>
                  <a:srgbClr val="C00000"/>
                </a:solidFill>
                <a:latin typeface="Aharoni" panose="02010803020104030203" pitchFamily="2" charset="-79"/>
                <a:cs typeface="Aharoni" panose="02010803020104030203" pitchFamily="2" charset="-79"/>
              </a:rPr>
              <a:t> وبيتر </a:t>
            </a:r>
            <a:r>
              <a:rPr lang="ar-EG" sz="2800" b="1" dirty="0" err="1">
                <a:solidFill>
                  <a:srgbClr val="C00000"/>
                </a:solidFill>
                <a:latin typeface="Aharoni" panose="02010803020104030203" pitchFamily="2" charset="-79"/>
                <a:cs typeface="Aharoni" panose="02010803020104030203" pitchFamily="2" charset="-79"/>
              </a:rPr>
              <a:t>دراكر</a:t>
            </a:r>
            <a:r>
              <a:rPr lang="ar-EG" sz="2800" b="1" dirty="0">
                <a:solidFill>
                  <a:srgbClr val="C00000"/>
                </a:solidFill>
                <a:latin typeface="Aharoni" panose="02010803020104030203" pitchFamily="2" charset="-79"/>
                <a:cs typeface="Aharoni" panose="02010803020104030203" pitchFamily="2" charset="-79"/>
              </a:rPr>
              <a:t>)</a:t>
            </a:r>
            <a:endParaRPr lang="ar-SA" altLang="ar-SA" b="1" dirty="0">
              <a:solidFill>
                <a:srgbClr val="C00000"/>
              </a:solidFill>
            </a:endParaRPr>
          </a:p>
        </p:txBody>
      </p:sp>
    </p:spTree>
    <p:extLst>
      <p:ext uri="{BB962C8B-B14F-4D97-AF65-F5344CB8AC3E}">
        <p14:creationId xmlns:p14="http://schemas.microsoft.com/office/powerpoint/2010/main" val="32384955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CF624A33-E846-FDBB-E19B-57F02B454B71}"/>
              </a:ext>
            </a:extLst>
          </p:cNvPr>
          <p:cNvSpPr/>
          <p:nvPr/>
        </p:nvSpPr>
        <p:spPr>
          <a:xfrm>
            <a:off x="581197"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3" name="Rectangle 12">
            <a:extLst>
              <a:ext uri="{FF2B5EF4-FFF2-40B4-BE49-F238E27FC236}">
                <a16:creationId xmlns:a16="http://schemas.microsoft.com/office/drawing/2014/main" id="{D0E34283-B6D5-9808-D9DF-9BB62D67D7D1}"/>
              </a:ext>
            </a:extLst>
          </p:cNvPr>
          <p:cNvSpPr/>
          <p:nvPr/>
        </p:nvSpPr>
        <p:spPr>
          <a:xfrm>
            <a:off x="947722" y="2273535"/>
            <a:ext cx="4222539" cy="2413481"/>
          </a:xfrm>
          <a:prstGeom prst="rect">
            <a:avLst/>
          </a:prstGeom>
        </p:spPr>
        <p:txBody>
          <a:bodyPr wrap="square">
            <a:spAutoFit/>
          </a:bodyPr>
          <a:lstStyle/>
          <a:p>
            <a:pPr algn="ctr">
              <a:lnSpc>
                <a:spcPct val="120000"/>
              </a:lnSpc>
            </a:pPr>
            <a:r>
              <a:rPr lang="ar-EG" altLang="ar-EG" sz="3200" b="1" dirty="0">
                <a:solidFill>
                  <a:schemeClr val="bg1"/>
                </a:solidFill>
              </a:rPr>
              <a:t>القيادة هي القدرة على تطوير رؤية تحفز الآخرين على التحرك بشغف نحو هدف مشترك</a:t>
            </a:r>
            <a:endParaRPr lang="en-US" altLang="ar-EG" sz="3200" b="1" dirty="0">
              <a:solidFill>
                <a:schemeClr val="bg1"/>
              </a:solidFill>
            </a:endParaRPr>
          </a:p>
        </p:txBody>
      </p:sp>
      <p:sp>
        <p:nvSpPr>
          <p:cNvPr id="14" name="TextBox 13">
            <a:extLst>
              <a:ext uri="{FF2B5EF4-FFF2-40B4-BE49-F238E27FC236}">
                <a16:creationId xmlns:a16="http://schemas.microsoft.com/office/drawing/2014/main" id="{5CC73C80-C8C8-3D16-F832-80584623F470}"/>
              </a:ext>
            </a:extLst>
          </p:cNvPr>
          <p:cNvSpPr txBox="1"/>
          <p:nvPr/>
        </p:nvSpPr>
        <p:spPr>
          <a:xfrm>
            <a:off x="6282133" y="4927210"/>
            <a:ext cx="4962145" cy="707886"/>
          </a:xfrm>
          <a:prstGeom prst="rect">
            <a:avLst/>
          </a:prstGeom>
          <a:noFill/>
        </p:spPr>
        <p:txBody>
          <a:bodyPr wrap="square" rtlCol="0">
            <a:spAutoFit/>
          </a:bodyPr>
          <a:lstStyle/>
          <a:p>
            <a:pPr algn="ctr"/>
            <a:r>
              <a:rPr lang="ar-EG" altLang="ar-EG" sz="4000" b="1" dirty="0">
                <a:solidFill>
                  <a:srgbClr val="C00000"/>
                </a:solidFill>
                <a:effectLst>
                  <a:outerShdw blurRad="38100" dist="38100" dir="2700000" algn="tl">
                    <a:srgbClr val="000000">
                      <a:alpha val="43137"/>
                    </a:srgbClr>
                  </a:outerShdw>
                </a:effectLst>
              </a:rPr>
              <a:t>تعريف القيادة</a:t>
            </a:r>
            <a:endParaRPr lang="en-US" sz="1600" b="1" dirty="0">
              <a:solidFill>
                <a:srgbClr val="2D3956"/>
              </a:solidFill>
              <a:latin typeface="Tajawal Medium" panose="00000600000000000000" pitchFamily="2" charset="-78"/>
              <a:cs typeface="Tajawal Medium" panose="00000600000000000000" pitchFamily="2" charset="-78"/>
            </a:endParaRPr>
          </a:p>
        </p:txBody>
      </p:sp>
      <p:sp>
        <p:nvSpPr>
          <p:cNvPr id="15" name="Rectangle 14">
            <a:extLst>
              <a:ext uri="{FF2B5EF4-FFF2-40B4-BE49-F238E27FC236}">
                <a16:creationId xmlns:a16="http://schemas.microsoft.com/office/drawing/2014/main" id="{4DEB6A93-2C88-3AD6-75B0-71DD9A1E775B}"/>
              </a:ext>
            </a:extLst>
          </p:cNvPr>
          <p:cNvSpPr/>
          <p:nvPr/>
        </p:nvSpPr>
        <p:spPr>
          <a:xfrm>
            <a:off x="209519" y="1053409"/>
            <a:ext cx="1190600" cy="988453"/>
          </a:xfrm>
          <a:prstGeom prst="rect">
            <a:avLst/>
          </a:prstGeom>
          <a:gradFill flip="none" rotWithShape="1">
            <a:gsLst>
              <a:gs pos="0">
                <a:schemeClr val="bg1">
                  <a:lumMod val="75000"/>
                  <a:tint val="66000"/>
                  <a:satMod val="160000"/>
                </a:schemeClr>
              </a:gs>
              <a:gs pos="50000">
                <a:schemeClr val="bg1">
                  <a:lumMod val="75000"/>
                  <a:tint val="44500"/>
                  <a:satMod val="160000"/>
                </a:schemeClr>
              </a:gs>
              <a:gs pos="100000">
                <a:schemeClr val="bg1">
                  <a:lumMod val="75000"/>
                  <a:tint val="23500"/>
                  <a:satMod val="16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Picture 5">
            <a:extLst>
              <a:ext uri="{FF2B5EF4-FFF2-40B4-BE49-F238E27FC236}">
                <a16:creationId xmlns:a16="http://schemas.microsoft.com/office/drawing/2014/main" id="{180530E5-5886-9BA5-9FDB-4D0E4202B62E}"/>
              </a:ext>
            </a:extLst>
          </p:cNvPr>
          <p:cNvPicPr>
            <a:picLocks noChangeAspect="1"/>
          </p:cNvPicPr>
          <p:nvPr/>
        </p:nvPicPr>
        <p:blipFill>
          <a:blip r:embed="rId3"/>
          <a:srcRect l="17509" t="30440" r="14444" b="8911"/>
          <a:stretch/>
        </p:blipFill>
        <p:spPr>
          <a:xfrm>
            <a:off x="5637680" y="782011"/>
            <a:ext cx="6243145" cy="3709674"/>
          </a:xfrm>
          <a:prstGeom prst="rect">
            <a:avLst/>
          </a:prstGeom>
        </p:spPr>
      </p:pic>
    </p:spTree>
    <p:extLst>
      <p:ext uri="{BB962C8B-B14F-4D97-AF65-F5344CB8AC3E}">
        <p14:creationId xmlns:p14="http://schemas.microsoft.com/office/powerpoint/2010/main" val="35241093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1" y="1566307"/>
            <a:ext cx="583324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1">
            <a:extLst>
              <a:ext uri="{FF2B5EF4-FFF2-40B4-BE49-F238E27FC236}">
                <a16:creationId xmlns:a16="http://schemas.microsoft.com/office/drawing/2014/main" id="{36A6C660-F66B-CBE9-EF2E-1F14504DCA13}"/>
              </a:ext>
            </a:extLst>
          </p:cNvPr>
          <p:cNvSpPr txBox="1">
            <a:spLocks/>
          </p:cNvSpPr>
          <p:nvPr/>
        </p:nvSpPr>
        <p:spPr>
          <a:xfrm>
            <a:off x="3925498" y="688116"/>
            <a:ext cx="4309241" cy="676260"/>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ar-EG" sz="3600" b="1" dirty="0">
                <a:solidFill>
                  <a:srgbClr val="C00000"/>
                </a:solidFill>
                <a:effectLst>
                  <a:outerShdw blurRad="38100" dist="38100" dir="2700000" algn="tl">
                    <a:srgbClr val="000000">
                      <a:alpha val="43137"/>
                    </a:srgbClr>
                  </a:outerShdw>
                </a:effectLst>
              </a:rPr>
              <a:t>القيادة الإبداعية هي</a:t>
            </a:r>
          </a:p>
        </p:txBody>
      </p:sp>
      <p:sp>
        <p:nvSpPr>
          <p:cNvPr id="4" name="Content Placeholder 2">
            <a:extLst>
              <a:ext uri="{FF2B5EF4-FFF2-40B4-BE49-F238E27FC236}">
                <a16:creationId xmlns:a16="http://schemas.microsoft.com/office/drawing/2014/main" id="{BBF73A65-D7D8-BBD9-C6B1-2F2E8A6FF979}"/>
              </a:ext>
            </a:extLst>
          </p:cNvPr>
          <p:cNvSpPr txBox="1">
            <a:spLocks/>
          </p:cNvSpPr>
          <p:nvPr/>
        </p:nvSpPr>
        <p:spPr>
          <a:xfrm>
            <a:off x="215348" y="1688506"/>
            <a:ext cx="5418197" cy="468578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ar-EG" dirty="0"/>
          </a:p>
          <a:p>
            <a:r>
              <a:rPr lang="ar-EG" dirty="0"/>
              <a:t>الجمع بين الإبداع (</a:t>
            </a:r>
            <a:r>
              <a:rPr lang="ar-EG" b="1" dirty="0"/>
              <a:t>القدرة على توليد الأفكار</a:t>
            </a:r>
            <a:r>
              <a:rPr lang="ar-EG" dirty="0"/>
              <a:t>) والقيادة (</a:t>
            </a:r>
            <a:r>
              <a:rPr lang="ar-EG" b="1" dirty="0"/>
              <a:t>القدرة على تنفيذها من خلال تصرفات الآخرين</a:t>
            </a:r>
            <a:r>
              <a:rPr lang="ar-EG" dirty="0"/>
              <a:t>).</a:t>
            </a:r>
          </a:p>
          <a:p>
            <a:endParaRPr lang="ar-EG" dirty="0"/>
          </a:p>
          <a:p>
            <a:endParaRPr lang="ar-EG" dirty="0"/>
          </a:p>
          <a:p>
            <a:r>
              <a:rPr lang="ar-EG" dirty="0"/>
              <a:t>القدرة على خلق وتحقيق حلول مبتكرة خاصة في مواجهة المواقف المعقدة أو المتغيرة هيكليًا. يشير هذا إلى هؤلاء الأشخاص الذين، عندما يتغير كل شيء ولا تزال الأساليب الجديدة غير معروفة، لا يزالون قادرين على خلق الوضوح في الغرض لفرقهم.</a:t>
            </a:r>
          </a:p>
        </p:txBody>
      </p:sp>
      <p:pic>
        <p:nvPicPr>
          <p:cNvPr id="8" name="Picture 7">
            <a:extLst>
              <a:ext uri="{FF2B5EF4-FFF2-40B4-BE49-F238E27FC236}">
                <a16:creationId xmlns:a16="http://schemas.microsoft.com/office/drawing/2014/main" id="{67AD40CD-7B42-912B-0B02-21855AA2F871}"/>
              </a:ext>
            </a:extLst>
          </p:cNvPr>
          <p:cNvPicPr>
            <a:picLocks noChangeAspect="1"/>
          </p:cNvPicPr>
          <p:nvPr/>
        </p:nvPicPr>
        <p:blipFill>
          <a:blip r:embed="rId3"/>
          <a:srcRect l="21086" t="30850" r="23538" b="10958"/>
          <a:stretch/>
        </p:blipFill>
        <p:spPr>
          <a:xfrm>
            <a:off x="6080119" y="1531276"/>
            <a:ext cx="5696607" cy="3990812"/>
          </a:xfrm>
          <a:prstGeom prst="rect">
            <a:avLst/>
          </a:prstGeom>
        </p:spPr>
      </p:pic>
    </p:spTree>
    <p:extLst>
      <p:ext uri="{BB962C8B-B14F-4D97-AF65-F5344CB8AC3E}">
        <p14:creationId xmlns:p14="http://schemas.microsoft.com/office/powerpoint/2010/main" val="7428764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1862" y="167706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p:cNvSpPr txBox="1">
            <a:spLocks/>
          </p:cNvSpPr>
          <p:nvPr/>
        </p:nvSpPr>
        <p:spPr>
          <a:xfrm>
            <a:off x="1178199" y="661528"/>
            <a:ext cx="9220200" cy="838200"/>
          </a:xfrm>
          <a:prstGeom prst="rect">
            <a:avLst/>
          </a:prstGeom>
        </p:spPr>
        <p:txBody>
          <a:bodyPr vert="horz" lIns="91440" tIns="45720" rIns="91440" bIns="45720" rtlCol="0" anchor="ctr">
            <a:normAutofit/>
          </a:bodyPr>
          <a:lstStyle>
            <a:lvl1pPr>
              <a:lnSpc>
                <a:spcPct val="90000"/>
              </a:lnSpc>
              <a:spcBef>
                <a:spcPct val="0"/>
              </a:spcBef>
              <a:buNone/>
              <a:defRPr sz="4400">
                <a:latin typeface="+mj-lt"/>
                <a:ea typeface="+mj-ea"/>
                <a:cs typeface="+mj-cs"/>
              </a:defRPr>
            </a:lvl1pPr>
          </a:lstStyle>
          <a:p>
            <a:pPr algn="ctr"/>
            <a:r>
              <a:rPr lang="ar-EG" sz="4000" b="1" dirty="0">
                <a:solidFill>
                  <a:srgbClr val="C00000"/>
                </a:solidFill>
                <a:latin typeface="Aharoni" panose="02010803020104030203" pitchFamily="2" charset="-79"/>
                <a:cs typeface="Aharoni" panose="02010803020104030203" pitchFamily="2" charset="-79"/>
              </a:rPr>
              <a:t>من هو القائد</a:t>
            </a:r>
            <a:endParaRPr lang="ar-SA" sz="4000" b="1" dirty="0">
              <a:solidFill>
                <a:srgbClr val="C00000"/>
              </a:solidFill>
              <a:latin typeface="Aharoni" panose="02010803020104030203" pitchFamily="2" charset="-79"/>
              <a:cs typeface="Aharoni" panose="02010803020104030203" pitchFamily="2" charset="-79"/>
            </a:endParaRPr>
          </a:p>
        </p:txBody>
      </p:sp>
      <p:sp>
        <p:nvSpPr>
          <p:cNvPr id="11" name="Content Placeholder 2"/>
          <p:cNvSpPr txBox="1">
            <a:spLocks/>
          </p:cNvSpPr>
          <p:nvPr/>
        </p:nvSpPr>
        <p:spPr>
          <a:xfrm>
            <a:off x="1178199" y="2126984"/>
            <a:ext cx="10327810" cy="3276600"/>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buClr>
                <a:srgbClr val="FF0000"/>
              </a:buClr>
              <a:buFont typeface="Wingdings" panose="05000000000000000000" pitchFamily="2" charset="2"/>
              <a:buChar char="q"/>
            </a:pPr>
            <a:r>
              <a:rPr lang="ar-EG" sz="3600" b="1" dirty="0"/>
              <a:t>الشخص الذي يقود أو يرشد.</a:t>
            </a:r>
          </a:p>
          <a:p>
            <a:pPr algn="r" rtl="1">
              <a:buClr>
                <a:srgbClr val="FF0000"/>
              </a:buClr>
              <a:buFont typeface="Wingdings" panose="05000000000000000000" pitchFamily="2" charset="2"/>
              <a:buChar char="q"/>
            </a:pPr>
            <a:r>
              <a:rPr lang="ar-EG" sz="3600" b="1" dirty="0"/>
              <a:t>الشخص الذي يتولى المسؤولية أو قيادة الآخرين.</a:t>
            </a:r>
          </a:p>
          <a:p>
            <a:pPr algn="r" rtl="1">
              <a:buClr>
                <a:srgbClr val="FF0000"/>
              </a:buClr>
              <a:buFont typeface="Wingdings" panose="05000000000000000000" pitchFamily="2" charset="2"/>
              <a:buChar char="q"/>
            </a:pPr>
            <a:r>
              <a:rPr lang="ar-EG" sz="3600" b="1" dirty="0"/>
              <a:t>الشخص الذي يرأس حزبًا أو منظمة سياسية.</a:t>
            </a:r>
          </a:p>
          <a:p>
            <a:pPr algn="r" rtl="1">
              <a:buClr>
                <a:srgbClr val="FF0000"/>
              </a:buClr>
              <a:buFont typeface="Wingdings" panose="05000000000000000000" pitchFamily="2" charset="2"/>
              <a:buChar char="q"/>
            </a:pPr>
            <a:r>
              <a:rPr lang="ar-EG" sz="3600" b="1" dirty="0"/>
              <a:t>الشخص الذي يتمتع بالنفوذ أو السلطة، وخاصة ذات الطبيعة السياسية.</a:t>
            </a:r>
            <a:endParaRPr lang="ar-SA" sz="3600" b="1" dirty="0"/>
          </a:p>
        </p:txBody>
      </p:sp>
      <p:sp>
        <p:nvSpPr>
          <p:cNvPr id="3" name="Rectangle 2">
            <a:extLst>
              <a:ext uri="{FF2B5EF4-FFF2-40B4-BE49-F238E27FC236}">
                <a16:creationId xmlns:a16="http://schemas.microsoft.com/office/drawing/2014/main" id="{70B9DCA2-6582-2D7E-4B2D-7705861D869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FDA71A31-FB3F-2F2C-C4F3-98B9B6A2EE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62154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ntent Placeholder 2">
            <a:extLst>
              <a:ext uri="{FF2B5EF4-FFF2-40B4-BE49-F238E27FC236}">
                <a16:creationId xmlns:a16="http://schemas.microsoft.com/office/drawing/2014/main" id="{61D8BA03-3FF8-E2B1-38D0-04564B625684}"/>
              </a:ext>
            </a:extLst>
          </p:cNvPr>
          <p:cNvSpPr txBox="1">
            <a:spLocks/>
          </p:cNvSpPr>
          <p:nvPr/>
        </p:nvSpPr>
        <p:spPr>
          <a:xfrm>
            <a:off x="1630858" y="1786676"/>
            <a:ext cx="9445009" cy="3683077"/>
          </a:xfrm>
          <a:prstGeom prst="rect">
            <a:avLst/>
          </a:prstGeom>
          <a:ln>
            <a:noFill/>
          </a:ln>
        </p:spPr>
        <p:txBody>
          <a:bodyPr vert="horz" lIns="91440" tIns="45720" rIns="91440" bIns="45720" rtlCol="0" anchor="ctr">
            <a:normAutofit fontScale="85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rtl="1">
              <a:defRPr/>
            </a:pPr>
            <a:r>
              <a:rPr lang="ar-EG" sz="3600" b="1" dirty="0"/>
              <a:t>القائد هو الشخص الذي يساعد فردًا أو مجموعة من الأفراد في تحقيق أهدافهم.</a:t>
            </a:r>
          </a:p>
          <a:p>
            <a:pPr rtl="1">
              <a:defRPr/>
            </a:pPr>
            <a:endParaRPr lang="ar-EG" sz="3600" dirty="0"/>
          </a:p>
          <a:p>
            <a:pPr rtl="1">
              <a:defRPr/>
            </a:pPr>
            <a:r>
              <a:rPr lang="ar-EG" sz="3600" dirty="0"/>
              <a:t>لا يجب أن يكون القائد دائمًا الرئيس أو الزعيم المنتخب. قد يكون قائدًا نشطًا للمجموعة أو شخصًا يمد يده لمساعدة شخص آخر.</a:t>
            </a:r>
          </a:p>
          <a:p>
            <a:pPr rtl="1">
              <a:defRPr/>
            </a:pPr>
            <a:endParaRPr lang="ar-EG" sz="3600" dirty="0"/>
          </a:p>
          <a:p>
            <a:pPr rtl="1">
              <a:defRPr/>
            </a:pPr>
            <a:r>
              <a:rPr lang="ar-EG" sz="3600" b="1" dirty="0"/>
              <a:t>الفرد التابع (</a:t>
            </a:r>
            <a:r>
              <a:rPr lang="en-US" sz="3600" b="1" dirty="0"/>
              <a:t>Follower</a:t>
            </a:r>
            <a:r>
              <a:rPr lang="ar-EG" sz="3600" b="1" dirty="0"/>
              <a:t>)  هو فرد يتبع أفكار أو أهداف أو مهام القائد. يتم تطوير المتابعين من خلال العمل معًا لتحديد الأهداف والاستراتيجيات لتحقيق الأهداف.</a:t>
            </a:r>
            <a:endParaRPr lang="en-US" sz="3600" b="1" dirty="0"/>
          </a:p>
        </p:txBody>
      </p:sp>
    </p:spTree>
    <p:extLst>
      <p:ext uri="{BB962C8B-B14F-4D97-AF65-F5344CB8AC3E}">
        <p14:creationId xmlns:p14="http://schemas.microsoft.com/office/powerpoint/2010/main" val="23795249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ntent Placeholder 2">
            <a:extLst>
              <a:ext uri="{FF2B5EF4-FFF2-40B4-BE49-F238E27FC236}">
                <a16:creationId xmlns:a16="http://schemas.microsoft.com/office/drawing/2014/main" id="{61D8BA03-3FF8-E2B1-38D0-04564B625684}"/>
              </a:ext>
            </a:extLst>
          </p:cNvPr>
          <p:cNvSpPr txBox="1">
            <a:spLocks/>
          </p:cNvSpPr>
          <p:nvPr/>
        </p:nvSpPr>
        <p:spPr>
          <a:xfrm>
            <a:off x="1630858" y="1786676"/>
            <a:ext cx="9445009" cy="3683077"/>
          </a:xfrm>
          <a:prstGeom prst="rect">
            <a:avLst/>
          </a:prstGeom>
          <a:ln>
            <a:noFill/>
          </a:ln>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defRPr/>
            </a:pPr>
            <a:endParaRPr lang="en-US" sz="3600" dirty="0">
              <a:latin typeface="Comic Sans MS" pitchFamily="66" charset="0"/>
            </a:endParaRPr>
          </a:p>
        </p:txBody>
      </p:sp>
      <p:sp>
        <p:nvSpPr>
          <p:cNvPr id="3" name="Rectangle 2">
            <a:extLst>
              <a:ext uri="{FF2B5EF4-FFF2-40B4-BE49-F238E27FC236}">
                <a16:creationId xmlns:a16="http://schemas.microsoft.com/office/drawing/2014/main" id="{3D36C2C6-6587-4F97-38E5-B6F508E8C25B}"/>
              </a:ext>
            </a:extLst>
          </p:cNvPr>
          <p:cNvSpPr>
            <a:spLocks noGrp="1" noChangeArrowheads="1"/>
          </p:cNvSpPr>
          <p:nvPr/>
        </p:nvSpPr>
        <p:spPr bwMode="auto">
          <a:xfrm>
            <a:off x="2308334" y="1756098"/>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charset="0"/>
              </a:defRPr>
            </a:lvl2pPr>
            <a:lvl3pPr algn="ctr" rtl="0" eaLnBrk="0" fontAlgn="base" hangingPunct="0">
              <a:spcBef>
                <a:spcPct val="0"/>
              </a:spcBef>
              <a:spcAft>
                <a:spcPct val="0"/>
              </a:spcAft>
              <a:defRPr sz="4400">
                <a:solidFill>
                  <a:schemeClr val="tx2"/>
                </a:solidFill>
                <a:latin typeface="Times New Roman" charset="0"/>
              </a:defRPr>
            </a:lvl3pPr>
            <a:lvl4pPr algn="ctr" rtl="0" eaLnBrk="0" fontAlgn="base" hangingPunct="0">
              <a:spcBef>
                <a:spcPct val="0"/>
              </a:spcBef>
              <a:spcAft>
                <a:spcPct val="0"/>
              </a:spcAft>
              <a:defRPr sz="4400">
                <a:solidFill>
                  <a:schemeClr val="tx2"/>
                </a:solidFill>
                <a:latin typeface="Times New Roman" charset="0"/>
              </a:defRPr>
            </a:lvl4pPr>
            <a:lvl5pPr algn="ctr" rtl="0" eaLnBrk="0" fontAlgn="base" hangingPunct="0">
              <a:spcBef>
                <a:spcPct val="0"/>
              </a:spcBef>
              <a:spcAft>
                <a:spcPct val="0"/>
              </a:spcAft>
              <a:defRPr sz="4400">
                <a:solidFill>
                  <a:schemeClr val="tx2"/>
                </a:solidFill>
                <a:latin typeface="Times New Roman" charset="0"/>
              </a:defRPr>
            </a:lvl5pPr>
            <a:lvl6pPr marL="457200" algn="ctr" rtl="0" fontAlgn="base">
              <a:spcBef>
                <a:spcPct val="0"/>
              </a:spcBef>
              <a:spcAft>
                <a:spcPct val="0"/>
              </a:spcAft>
              <a:defRPr sz="4400">
                <a:solidFill>
                  <a:schemeClr val="tx2"/>
                </a:solidFill>
                <a:latin typeface="Times New Roman" charset="0"/>
              </a:defRPr>
            </a:lvl6pPr>
            <a:lvl7pPr marL="914400" algn="ctr" rtl="0" fontAlgn="base">
              <a:spcBef>
                <a:spcPct val="0"/>
              </a:spcBef>
              <a:spcAft>
                <a:spcPct val="0"/>
              </a:spcAft>
              <a:defRPr sz="4400">
                <a:solidFill>
                  <a:schemeClr val="tx2"/>
                </a:solidFill>
                <a:latin typeface="Times New Roman" charset="0"/>
              </a:defRPr>
            </a:lvl7pPr>
            <a:lvl8pPr marL="1371600" algn="ctr" rtl="0" fontAlgn="base">
              <a:spcBef>
                <a:spcPct val="0"/>
              </a:spcBef>
              <a:spcAft>
                <a:spcPct val="0"/>
              </a:spcAft>
              <a:defRPr sz="4400">
                <a:solidFill>
                  <a:schemeClr val="tx2"/>
                </a:solidFill>
                <a:latin typeface="Times New Roman" charset="0"/>
              </a:defRPr>
            </a:lvl8pPr>
            <a:lvl9pPr marL="1828800" algn="ctr" rtl="0" fontAlgn="base">
              <a:spcBef>
                <a:spcPct val="0"/>
              </a:spcBef>
              <a:spcAft>
                <a:spcPct val="0"/>
              </a:spcAft>
              <a:defRPr sz="4400">
                <a:solidFill>
                  <a:schemeClr val="tx2"/>
                </a:solidFill>
                <a:latin typeface="Times New Roman" charset="0"/>
              </a:defRPr>
            </a:lvl9pPr>
          </a:lstStyle>
          <a:p>
            <a:pPr eaLnBrk="1" hangingPunct="1">
              <a:defRPr/>
            </a:pPr>
            <a:r>
              <a:rPr lang="ar-EG" sz="7200" i="1" dirty="0">
                <a:solidFill>
                  <a:srgbClr val="C00000"/>
                </a:solidFill>
                <a:effectLst>
                  <a:outerShdw blurRad="38100" dist="38100" dir="2700000" algn="tl">
                    <a:srgbClr val="000000"/>
                  </a:outerShdw>
                </a:effectLst>
                <a:latin typeface="Comic Sans MS" pitchFamily="66" charset="0"/>
              </a:rPr>
              <a:t>تذكر جيداً</a:t>
            </a:r>
            <a:endParaRPr lang="en-US" i="1" dirty="0">
              <a:solidFill>
                <a:srgbClr val="C00000"/>
              </a:solidFill>
              <a:effectLst>
                <a:outerShdw blurRad="38100" dist="38100" dir="2700000" algn="tl">
                  <a:srgbClr val="000000"/>
                </a:outerShdw>
              </a:effectLst>
              <a:latin typeface="Comic Sans MS" pitchFamily="66" charset="0"/>
            </a:endParaRPr>
          </a:p>
        </p:txBody>
      </p:sp>
      <p:sp>
        <p:nvSpPr>
          <p:cNvPr id="4" name="Rectangle 3">
            <a:extLst>
              <a:ext uri="{FF2B5EF4-FFF2-40B4-BE49-F238E27FC236}">
                <a16:creationId xmlns:a16="http://schemas.microsoft.com/office/drawing/2014/main" id="{41BD18FD-5310-08E5-17E0-8607A719F277}"/>
              </a:ext>
            </a:extLst>
          </p:cNvPr>
          <p:cNvSpPr>
            <a:spLocks noGrp="1" noChangeArrowheads="1"/>
          </p:cNvSpPr>
          <p:nvPr/>
        </p:nvSpPr>
        <p:spPr bwMode="auto">
          <a:xfrm>
            <a:off x="2467162" y="3653580"/>
            <a:ext cx="7772400" cy="12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lgn="ctr" rtl="1" eaLnBrk="1" hangingPunct="1">
              <a:buNone/>
            </a:pPr>
            <a:r>
              <a:rPr lang="ar-EG" altLang="en-US" sz="2800" b="1" dirty="0">
                <a:solidFill>
                  <a:srgbClr val="000099"/>
                </a:solidFill>
              </a:rPr>
              <a:t>إذا لم يكن هناك أتباع، فلن يكون هناك قادة. وإذا لم يتم فهم الأدوار، فلن تعمل المجموعة بشكل فعال!!</a:t>
            </a:r>
            <a:endParaRPr lang="en-US" altLang="en-US" sz="2800" b="1" dirty="0">
              <a:solidFill>
                <a:srgbClr val="000099"/>
              </a:solidFill>
            </a:endParaRPr>
          </a:p>
        </p:txBody>
      </p:sp>
    </p:spTree>
    <p:extLst>
      <p:ext uri="{BB962C8B-B14F-4D97-AF65-F5344CB8AC3E}">
        <p14:creationId xmlns:p14="http://schemas.microsoft.com/office/powerpoint/2010/main" val="15084560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200" b="1" dirty="0">
                <a:solidFill>
                  <a:srgbClr val="C00000"/>
                </a:solidFill>
                <a:latin typeface="Century Gothic" pitchFamily="34" charset="0"/>
              </a:rPr>
              <a:t>يمكن أن نجد القادة في حياتنا اليومية. فهم يتراوحون من الأشخاص المسؤولين عن الشركات والمدارس، إلى الأشخاص الذين يديرون حكومتنا.</a:t>
            </a:r>
            <a:endParaRPr lang="en-US" sz="3200" b="1" dirty="0">
              <a:solidFill>
                <a:srgbClr val="C00000"/>
              </a:solidFill>
              <a:latin typeface="Century Gothic" pitchFamily="34" charset="0"/>
            </a:endParaRPr>
          </a:p>
        </p:txBody>
      </p:sp>
      <p:sp>
        <p:nvSpPr>
          <p:cNvPr id="30" name="Content Placeholder 2">
            <a:extLst>
              <a:ext uri="{FF2B5EF4-FFF2-40B4-BE49-F238E27FC236}">
                <a16:creationId xmlns:a16="http://schemas.microsoft.com/office/drawing/2014/main" id="{61D8BA03-3FF8-E2B1-38D0-04564B625684}"/>
              </a:ext>
            </a:extLst>
          </p:cNvPr>
          <p:cNvSpPr txBox="1">
            <a:spLocks/>
          </p:cNvSpPr>
          <p:nvPr/>
        </p:nvSpPr>
        <p:spPr>
          <a:xfrm>
            <a:off x="1630858" y="1786676"/>
            <a:ext cx="9445009" cy="3683077"/>
          </a:xfrm>
          <a:prstGeom prst="rect">
            <a:avLst/>
          </a:prstGeom>
          <a:ln>
            <a:noFill/>
          </a:ln>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defRPr/>
            </a:pPr>
            <a:endParaRPr lang="en-US" sz="3600" dirty="0">
              <a:latin typeface="Comic Sans MS" pitchFamily="66" charset="0"/>
            </a:endParaRPr>
          </a:p>
        </p:txBody>
      </p:sp>
    </p:spTree>
    <p:extLst>
      <p:ext uri="{BB962C8B-B14F-4D97-AF65-F5344CB8AC3E}">
        <p14:creationId xmlns:p14="http://schemas.microsoft.com/office/powerpoint/2010/main" val="39353155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0A5CF043-8EFB-ED3A-2F10-1967236EEAEE}"/>
              </a:ext>
            </a:extLst>
          </p:cNvPr>
          <p:cNvSpPr txBox="1"/>
          <p:nvPr/>
        </p:nvSpPr>
        <p:spPr>
          <a:xfrm>
            <a:off x="1665188" y="2120307"/>
            <a:ext cx="8307151" cy="1754326"/>
          </a:xfrm>
          <a:prstGeom prst="rect">
            <a:avLst/>
          </a:prstGeom>
          <a:noFill/>
        </p:spPr>
        <p:txBody>
          <a:bodyPr wrap="square">
            <a:spAutoFit/>
          </a:bodyPr>
          <a:lstStyle/>
          <a:p>
            <a:pPr algn="ctr"/>
            <a:r>
              <a:rPr lang="ar-EG" altLang="en-US" sz="3600" b="1" dirty="0"/>
              <a:t>القادة يلهمون - يحفزون - الآخرين على مواجهة التحديات وتحقيق الأهداف التي لا يعتقدون أنهم قادرون على تحقيقها أو لديهم الدافع لتحقيقها.</a:t>
            </a:r>
            <a:endParaRPr lang="en-US" altLang="en-US" sz="3600" b="1" dirty="0"/>
          </a:p>
        </p:txBody>
      </p:sp>
    </p:spTree>
    <p:extLst>
      <p:ext uri="{BB962C8B-B14F-4D97-AF65-F5344CB8AC3E}">
        <p14:creationId xmlns:p14="http://schemas.microsoft.com/office/powerpoint/2010/main" val="41165910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43179" y="170300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itle 1"/>
          <p:cNvSpPr txBox="1">
            <a:spLocks/>
          </p:cNvSpPr>
          <p:nvPr/>
        </p:nvSpPr>
        <p:spPr>
          <a:xfrm>
            <a:off x="1039091" y="599503"/>
            <a:ext cx="9146831" cy="952500"/>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ar-EG" sz="3600" dirty="0">
                <a:solidFill>
                  <a:srgbClr val="C00000"/>
                </a:solidFill>
                <a:latin typeface="+mn-lt"/>
              </a:rPr>
              <a:t>أهمية القيادة</a:t>
            </a:r>
            <a:endParaRPr lang="ar-SA" sz="3600" dirty="0">
              <a:solidFill>
                <a:srgbClr val="C00000"/>
              </a:solidFill>
              <a:latin typeface="+mn-lt"/>
            </a:endParaRPr>
          </a:p>
        </p:txBody>
      </p:sp>
      <p:sp>
        <p:nvSpPr>
          <p:cNvPr id="11" name="Text Placeholder 2"/>
          <p:cNvSpPr txBox="1">
            <a:spLocks/>
          </p:cNvSpPr>
          <p:nvPr/>
        </p:nvSpPr>
        <p:spPr>
          <a:xfrm>
            <a:off x="1039091" y="1958228"/>
            <a:ext cx="8341577" cy="3777553"/>
          </a:xfrm>
          <a:prstGeom prst="rect">
            <a:avLst/>
          </a:prstGeom>
          <a:ln>
            <a:no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r" rtl="1">
              <a:buFont typeface="Wingdings" panose="05000000000000000000" pitchFamily="2" charset="2"/>
              <a:buChar char="v"/>
            </a:pPr>
            <a:r>
              <a:rPr lang="ar-EG" sz="3200" b="1" dirty="0"/>
              <a:t>المبادرة </a:t>
            </a:r>
            <a:r>
              <a:rPr lang="ar-EG" sz="3200" b="1" dirty="0" err="1"/>
              <a:t>فى</a:t>
            </a:r>
            <a:r>
              <a:rPr lang="ar-EG" sz="3200" b="1" dirty="0"/>
              <a:t> العمل</a:t>
            </a:r>
          </a:p>
          <a:p>
            <a:pPr marL="457200" indent="-457200" algn="r" rtl="1">
              <a:buFont typeface="Wingdings" panose="05000000000000000000" pitchFamily="2" charset="2"/>
              <a:buChar char="v"/>
            </a:pPr>
            <a:r>
              <a:rPr lang="ar-EG" sz="3200" b="1" dirty="0"/>
              <a:t>التحفيز</a:t>
            </a:r>
          </a:p>
          <a:p>
            <a:pPr marL="457200" indent="-457200" algn="r" rtl="1">
              <a:buFont typeface="Wingdings" panose="05000000000000000000" pitchFamily="2" charset="2"/>
              <a:buChar char="v"/>
            </a:pPr>
            <a:r>
              <a:rPr lang="ar-EG" sz="3200" b="1" dirty="0"/>
              <a:t>تقديم التوجيه</a:t>
            </a:r>
          </a:p>
          <a:p>
            <a:pPr marL="457200" indent="-457200" algn="r" rtl="1">
              <a:buFont typeface="Wingdings" panose="05000000000000000000" pitchFamily="2" charset="2"/>
              <a:buChar char="v"/>
            </a:pPr>
            <a:r>
              <a:rPr lang="ar-EG" sz="3200" b="1" dirty="0"/>
              <a:t>بناء الثقة</a:t>
            </a:r>
          </a:p>
          <a:p>
            <a:pPr marL="457200" indent="-457200" algn="r" rtl="1">
              <a:buFont typeface="Wingdings" panose="05000000000000000000" pitchFamily="2" charset="2"/>
              <a:buChar char="v"/>
            </a:pPr>
            <a:r>
              <a:rPr lang="ar-EG" sz="3200" b="1" dirty="0"/>
              <a:t>التنسيق</a:t>
            </a:r>
          </a:p>
          <a:p>
            <a:pPr marL="457200" indent="-457200" algn="r" rtl="1">
              <a:buFont typeface="Wingdings" panose="05000000000000000000" pitchFamily="2" charset="2"/>
              <a:buChar char="v"/>
            </a:pPr>
            <a:r>
              <a:rPr lang="ar-EG" sz="3200" b="1" dirty="0"/>
              <a:t>التخطيط الفعال</a:t>
            </a:r>
          </a:p>
          <a:p>
            <a:pPr marL="457200" indent="-457200" algn="r" rtl="1">
              <a:buFont typeface="Wingdings" panose="05000000000000000000" pitchFamily="2" charset="2"/>
              <a:buChar char="v"/>
            </a:pPr>
            <a:r>
              <a:rPr lang="ar-EG" sz="3200" b="1" dirty="0"/>
              <a:t>الإلهام والتحفيز</a:t>
            </a:r>
            <a:endParaRPr lang="ar-SA" sz="3200" b="1" dirty="0"/>
          </a:p>
        </p:txBody>
      </p:sp>
    </p:spTree>
    <p:extLst>
      <p:ext uri="{BB962C8B-B14F-4D97-AF65-F5344CB8AC3E}">
        <p14:creationId xmlns:p14="http://schemas.microsoft.com/office/powerpoint/2010/main" val="33916029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b="52027"/>
          <a:stretch/>
        </p:blipFill>
        <p:spPr>
          <a:xfrm>
            <a:off x="4217987" y="2620068"/>
            <a:ext cx="3040381" cy="2207148"/>
          </a:xfrm>
          <a:prstGeom prst="rect">
            <a:avLst/>
          </a:prstGeom>
        </p:spPr>
      </p:pic>
      <p:grpSp>
        <p:nvGrpSpPr>
          <p:cNvPr id="6" name="Group 5"/>
          <p:cNvGrpSpPr/>
          <p:nvPr/>
        </p:nvGrpSpPr>
        <p:grpSpPr>
          <a:xfrm rot="20785334">
            <a:off x="6917841" y="1811501"/>
            <a:ext cx="4496899" cy="2765795"/>
            <a:chOff x="5285892" y="527389"/>
            <a:chExt cx="3237182" cy="3205897"/>
          </a:xfrm>
        </p:grpSpPr>
        <p:sp>
          <p:nvSpPr>
            <p:cNvPr id="7" name="Ellipse 98"/>
            <p:cNvSpPr/>
            <p:nvPr/>
          </p:nvSpPr>
          <p:spPr bwMode="auto">
            <a:xfrm rot="235593">
              <a:off x="5285892" y="3127648"/>
              <a:ext cx="2352803" cy="491122"/>
            </a:xfrm>
            <a:prstGeom prst="ellipse">
              <a:avLst/>
            </a:prstGeom>
            <a:gradFill flip="none" rotWithShape="1">
              <a:gsLst>
                <a:gs pos="100000">
                  <a:srgbClr val="FFFFFF">
                    <a:alpha val="0"/>
                  </a:srgbClr>
                </a:gs>
                <a:gs pos="0">
                  <a:schemeClr val="tx1">
                    <a:lumMod val="50000"/>
                    <a:lumOff val="50000"/>
                    <a:alpha val="0"/>
                  </a:schemeClr>
                </a:gs>
              </a:gsLst>
              <a:path path="shape">
                <a:fillToRect l="50000" t="50000" r="50000" b="50000"/>
              </a:path>
              <a:tileRect/>
            </a:gradFill>
            <a:ln w="9525" cap="flat" cmpd="sng" algn="ctr">
              <a:noFill/>
              <a:prstDash val="solid"/>
            </a:ln>
            <a:effectLst/>
          </p:spPr>
          <p:txBody>
            <a:bodyPr anchor="ct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lgn="ctr" eaLnBrk="1" hangingPunct="1">
                <a:defRPr/>
              </a:pPr>
              <a:endParaRPr lang="en-US" sz="1400">
                <a:solidFill>
                  <a:srgbClr val="FFFFFF"/>
                </a:solidFill>
                <a:latin typeface="Calibri" charset="0"/>
              </a:endParaRPr>
            </a:p>
          </p:txBody>
        </p:sp>
        <p:sp>
          <p:nvSpPr>
            <p:cNvPr id="8" name="Oval 7"/>
            <p:cNvSpPr/>
            <p:nvPr/>
          </p:nvSpPr>
          <p:spPr>
            <a:xfrm rot="686020">
              <a:off x="5895181" y="2415490"/>
              <a:ext cx="2333625" cy="664224"/>
            </a:xfrm>
            <a:prstGeom prst="ellipse">
              <a:avLst/>
            </a:prstGeom>
            <a:gradFill flip="none" rotWithShape="1">
              <a:gsLst>
                <a:gs pos="0">
                  <a:schemeClr val="tx1">
                    <a:lumMod val="50000"/>
                    <a:lumOff val="50000"/>
                  </a:schemeClr>
                </a:gs>
                <a:gs pos="100000">
                  <a:schemeClr val="bg1">
                    <a:alpha val="0"/>
                  </a:scheme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nvGrpSpPr>
            <p:cNvPr id="9" name="Group 8"/>
            <p:cNvGrpSpPr/>
            <p:nvPr/>
          </p:nvGrpSpPr>
          <p:grpSpPr>
            <a:xfrm rot="366406">
              <a:off x="6134314" y="527389"/>
              <a:ext cx="2388760" cy="2388760"/>
              <a:chOff x="3585786" y="274020"/>
              <a:chExt cx="2388760" cy="2388760"/>
            </a:xfrm>
          </p:grpSpPr>
          <p:grpSp>
            <p:nvGrpSpPr>
              <p:cNvPr id="11" name="Group 10"/>
              <p:cNvGrpSpPr/>
              <p:nvPr/>
            </p:nvGrpSpPr>
            <p:grpSpPr>
              <a:xfrm>
                <a:off x="3585786" y="274020"/>
                <a:ext cx="2388760" cy="2388760"/>
                <a:chOff x="3585786" y="274020"/>
                <a:chExt cx="2388760" cy="2388760"/>
              </a:xfrm>
            </p:grpSpPr>
            <p:sp>
              <p:nvSpPr>
                <p:cNvPr id="13" name="Oval 12"/>
                <p:cNvSpPr/>
                <p:nvPr/>
              </p:nvSpPr>
              <p:spPr>
                <a:xfrm rot="427788" flipH="1">
                  <a:off x="3585786" y="274020"/>
                  <a:ext cx="2388760" cy="2388760"/>
                </a:xfrm>
                <a:prstGeom prst="ellipse">
                  <a:avLst/>
                </a:prstGeom>
                <a:gradFill flip="none" rotWithShape="1">
                  <a:gsLst>
                    <a:gs pos="3300">
                      <a:srgbClr val="FFFF00"/>
                    </a:gs>
                    <a:gs pos="100000">
                      <a:srgbClr val="FFC000"/>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rgbClr val="0070C0"/>
                    </a:solidFill>
                    <a:effectLst>
                      <a:innerShdw blurRad="63500" dist="50800" dir="16200000">
                        <a:prstClr val="black">
                          <a:alpha val="50000"/>
                        </a:prstClr>
                      </a:innerShdw>
                    </a:effectLst>
                  </a:endParaRPr>
                </a:p>
              </p:txBody>
            </p:sp>
            <p:sp>
              <p:nvSpPr>
                <p:cNvPr id="14" name="Oval 13"/>
                <p:cNvSpPr/>
                <p:nvPr/>
              </p:nvSpPr>
              <p:spPr>
                <a:xfrm rot="574328" flipH="1">
                  <a:off x="3788901" y="375878"/>
                  <a:ext cx="2062431" cy="1790691"/>
                </a:xfrm>
                <a:prstGeom prst="ellipse">
                  <a:avLst/>
                </a:prstGeom>
                <a:gradFill flip="none" rotWithShape="1">
                  <a:gsLst>
                    <a:gs pos="67000">
                      <a:schemeClr val="bg1">
                        <a:lumMod val="85000"/>
                        <a:alpha val="0"/>
                      </a:schemeClr>
                    </a:gs>
                    <a:gs pos="0">
                      <a:schemeClr val="bg1">
                        <a:alpha val="78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sp>
            <p:nvSpPr>
              <p:cNvPr id="12" name="Rectangle 11"/>
              <p:cNvSpPr/>
              <p:nvPr/>
            </p:nvSpPr>
            <p:spPr>
              <a:xfrm rot="448260" flipH="1">
                <a:off x="3831846" y="1158335"/>
                <a:ext cx="1937039" cy="784851"/>
              </a:xfrm>
              <a:prstGeom prst="rect">
                <a:avLst/>
              </a:prstGeom>
            </p:spPr>
            <p:txBody>
              <a:bodyPr wrap="square">
                <a:spAutoFit/>
              </a:bodyPr>
              <a:lstStyle/>
              <a:p>
                <a:pPr algn="ctr"/>
                <a:r>
                  <a:rPr lang="ar-EG" sz="3800" b="1" dirty="0">
                    <a:ln w="900" cmpd="sng">
                      <a:solidFill>
                        <a:schemeClr val="accent3">
                          <a:lumMod val="60000"/>
                          <a:lumOff val="40000"/>
                          <a:alpha val="55000"/>
                        </a:schemeClr>
                      </a:solidFill>
                      <a:prstDash val="solid"/>
                    </a:ln>
                    <a:solidFill>
                      <a:schemeClr val="accent1">
                        <a:satMod val="200000"/>
                        <a:tint val="3000"/>
                      </a:schemeClr>
                    </a:solidFill>
                    <a:effectLst>
                      <a:outerShdw blurRad="63500" sx="102000" sy="102000" algn="ctr" rotWithShape="0">
                        <a:prstClr val="black">
                          <a:alpha val="40000"/>
                        </a:prstClr>
                      </a:outerShdw>
                    </a:effectLst>
                    <a:latin typeface="Impact" pitchFamily="34" charset="0"/>
                  </a:rPr>
                  <a:t>القيادة</a:t>
                </a:r>
                <a:endParaRPr lang="en-US" sz="3800" b="1" dirty="0">
                  <a:ln w="900" cmpd="sng">
                    <a:solidFill>
                      <a:schemeClr val="accent3">
                        <a:lumMod val="60000"/>
                        <a:lumOff val="40000"/>
                        <a:alpha val="55000"/>
                      </a:schemeClr>
                    </a:solidFill>
                    <a:prstDash val="solid"/>
                  </a:ln>
                  <a:solidFill>
                    <a:schemeClr val="accent1">
                      <a:satMod val="200000"/>
                      <a:tint val="3000"/>
                    </a:schemeClr>
                  </a:solidFill>
                  <a:effectLst>
                    <a:outerShdw blurRad="63500" sx="102000" sy="102000" algn="ctr" rotWithShape="0">
                      <a:prstClr val="black">
                        <a:alpha val="40000"/>
                      </a:prstClr>
                    </a:outerShdw>
                  </a:effectLst>
                  <a:latin typeface="Impact" pitchFamily="34" charset="0"/>
                </a:endParaRPr>
              </a:p>
            </p:txBody>
          </p:sp>
        </p:grpSp>
        <p:sp>
          <p:nvSpPr>
            <p:cNvPr id="10" name="Oval 9"/>
            <p:cNvSpPr/>
            <p:nvPr/>
          </p:nvSpPr>
          <p:spPr>
            <a:xfrm rot="1336209">
              <a:off x="5533442" y="2824296"/>
              <a:ext cx="2840595" cy="908990"/>
            </a:xfrm>
            <a:prstGeom prst="ellipse">
              <a:avLst/>
            </a:prstGeom>
            <a:solidFill>
              <a:srgbClr val="FFC000"/>
            </a:solidFill>
            <a:ln w="34925">
              <a:solidFill>
                <a:srgbClr val="FFFFFF"/>
              </a:solidFill>
            </a:ln>
            <a:effectLst>
              <a:outerShdw blurRad="317500" dir="2700000" algn="ctr">
                <a:srgbClr val="000000">
                  <a:alpha val="43000"/>
                </a:srgbClr>
              </a:outerShdw>
            </a:effectLst>
            <a:scene3d>
              <a:camera prst="isometricOffAxis1Top"/>
              <a:lightRig rig="threePt" dir="t">
                <a:rot lat="0" lon="0" rev="0"/>
              </a:lightRig>
            </a:scene3d>
            <a:sp3d extrusionH="38100" prstMaterial="clear">
              <a:bevelT w="260350" h="50800" prst="softRound"/>
              <a:bevelB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grpSp>
        <p:nvGrpSpPr>
          <p:cNvPr id="15" name="Group 14"/>
          <p:cNvGrpSpPr/>
          <p:nvPr/>
        </p:nvGrpSpPr>
        <p:grpSpPr>
          <a:xfrm rot="695090">
            <a:off x="332757" y="1672698"/>
            <a:ext cx="4197088" cy="2695767"/>
            <a:chOff x="558066" y="496585"/>
            <a:chExt cx="2952620" cy="3222188"/>
          </a:xfrm>
        </p:grpSpPr>
        <p:sp>
          <p:nvSpPr>
            <p:cNvPr id="16" name="Oval 15"/>
            <p:cNvSpPr/>
            <p:nvPr/>
          </p:nvSpPr>
          <p:spPr>
            <a:xfrm rot="20958298">
              <a:off x="742841" y="2408382"/>
              <a:ext cx="2333625" cy="664224"/>
            </a:xfrm>
            <a:prstGeom prst="ellipse">
              <a:avLst/>
            </a:prstGeom>
            <a:gradFill flip="none" rotWithShape="1">
              <a:gsLst>
                <a:gs pos="0">
                  <a:schemeClr val="tx1">
                    <a:lumMod val="50000"/>
                    <a:lumOff val="50000"/>
                  </a:schemeClr>
                </a:gs>
                <a:gs pos="100000">
                  <a:schemeClr val="bg1">
                    <a:alpha val="0"/>
                  </a:scheme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nvGrpSpPr>
            <p:cNvPr id="17" name="Group 16"/>
            <p:cNvGrpSpPr/>
            <p:nvPr/>
          </p:nvGrpSpPr>
          <p:grpSpPr>
            <a:xfrm>
              <a:off x="558066" y="496585"/>
              <a:ext cx="2952620" cy="3222188"/>
              <a:chOff x="937560" y="375602"/>
              <a:chExt cx="2952620" cy="3222188"/>
            </a:xfrm>
          </p:grpSpPr>
          <p:grpSp>
            <p:nvGrpSpPr>
              <p:cNvPr id="4" name="Group 3"/>
              <p:cNvGrpSpPr/>
              <p:nvPr/>
            </p:nvGrpSpPr>
            <p:grpSpPr>
              <a:xfrm rot="21215437">
                <a:off x="937560" y="375602"/>
                <a:ext cx="2388760" cy="2388760"/>
                <a:chOff x="937154" y="372850"/>
                <a:chExt cx="2388760" cy="2388760"/>
              </a:xfrm>
            </p:grpSpPr>
            <p:grpSp>
              <p:nvGrpSpPr>
                <p:cNvPr id="20" name="Group 19"/>
                <p:cNvGrpSpPr/>
                <p:nvPr/>
              </p:nvGrpSpPr>
              <p:grpSpPr>
                <a:xfrm>
                  <a:off x="937154" y="372850"/>
                  <a:ext cx="2388760" cy="2388760"/>
                  <a:chOff x="937154" y="372850"/>
                  <a:chExt cx="2388760" cy="2388760"/>
                </a:xfrm>
              </p:grpSpPr>
              <p:sp>
                <p:nvSpPr>
                  <p:cNvPr id="22" name="Oval 21"/>
                  <p:cNvSpPr/>
                  <p:nvPr/>
                </p:nvSpPr>
                <p:spPr>
                  <a:xfrm rot="21289473">
                    <a:off x="937154" y="372850"/>
                    <a:ext cx="2388760" cy="2388760"/>
                  </a:xfrm>
                  <a:prstGeom prst="ellipse">
                    <a:avLst/>
                  </a:prstGeom>
                  <a:gradFill flip="none" rotWithShape="1">
                    <a:gsLst>
                      <a:gs pos="0">
                        <a:srgbClr val="00B0F0"/>
                      </a:gs>
                      <a:gs pos="100000">
                        <a:srgbClr val="0054D0"/>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rgbClr val="0070C0"/>
                      </a:solidFill>
                      <a:effectLst>
                        <a:innerShdw blurRad="63500" dist="50800" dir="16200000">
                          <a:prstClr val="black">
                            <a:alpha val="50000"/>
                          </a:prstClr>
                        </a:innerShdw>
                      </a:effectLst>
                    </a:endParaRPr>
                  </a:p>
                </p:txBody>
              </p:sp>
              <p:sp>
                <p:nvSpPr>
                  <p:cNvPr id="26" name="Oval 25"/>
                  <p:cNvSpPr/>
                  <p:nvPr/>
                </p:nvSpPr>
                <p:spPr>
                  <a:xfrm rot="21142933">
                    <a:off x="1072330" y="473143"/>
                    <a:ext cx="2062431" cy="1790691"/>
                  </a:xfrm>
                  <a:prstGeom prst="ellipse">
                    <a:avLst/>
                  </a:prstGeom>
                  <a:gradFill flip="none" rotWithShape="1">
                    <a:gsLst>
                      <a:gs pos="67000">
                        <a:schemeClr val="bg1">
                          <a:lumMod val="85000"/>
                          <a:alpha val="0"/>
                        </a:schemeClr>
                      </a:gs>
                      <a:gs pos="0">
                        <a:schemeClr val="bg1">
                          <a:alpha val="78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sp>
              <p:nvSpPr>
                <p:cNvPr id="21" name="Rectangle 20"/>
                <p:cNvSpPr/>
                <p:nvPr/>
              </p:nvSpPr>
              <p:spPr>
                <a:xfrm rot="21289473">
                  <a:off x="1151571" y="1241274"/>
                  <a:ext cx="1937039" cy="698968"/>
                </a:xfrm>
                <a:prstGeom prst="rect">
                  <a:avLst/>
                </a:prstGeom>
              </p:spPr>
              <p:txBody>
                <a:bodyPr wrap="square">
                  <a:spAutoFit/>
                </a:bodyPr>
                <a:lstStyle/>
                <a:p>
                  <a:pPr algn="ctr"/>
                  <a:r>
                    <a:rPr lang="ar-EG" sz="3200" b="1" dirty="0">
                      <a:ln w="900" cmpd="sng">
                        <a:solidFill>
                          <a:schemeClr val="accent3">
                            <a:lumMod val="60000"/>
                            <a:lumOff val="40000"/>
                            <a:alpha val="55000"/>
                          </a:schemeClr>
                        </a:solidFill>
                        <a:prstDash val="solid"/>
                      </a:ln>
                      <a:solidFill>
                        <a:schemeClr val="accent1">
                          <a:satMod val="200000"/>
                          <a:tint val="3000"/>
                        </a:schemeClr>
                      </a:solidFill>
                      <a:effectLst>
                        <a:outerShdw blurRad="63500" sx="102000" sy="102000" algn="ctr" rotWithShape="0">
                          <a:prstClr val="black">
                            <a:alpha val="40000"/>
                          </a:prstClr>
                        </a:outerShdw>
                      </a:effectLst>
                      <a:latin typeface="Impact" pitchFamily="34" charset="0"/>
                    </a:rPr>
                    <a:t>الإدارة</a:t>
                  </a:r>
                  <a:endParaRPr lang="en-US" sz="4000" b="1" dirty="0">
                    <a:ln w="900" cmpd="sng">
                      <a:solidFill>
                        <a:schemeClr val="accent3">
                          <a:lumMod val="60000"/>
                          <a:lumOff val="40000"/>
                          <a:alpha val="55000"/>
                        </a:schemeClr>
                      </a:solidFill>
                      <a:prstDash val="solid"/>
                    </a:ln>
                    <a:solidFill>
                      <a:schemeClr val="accent1">
                        <a:satMod val="200000"/>
                        <a:tint val="3000"/>
                      </a:schemeClr>
                    </a:solidFill>
                    <a:effectLst>
                      <a:outerShdw blurRad="63500" sx="102000" sy="102000" algn="ctr" rotWithShape="0">
                        <a:prstClr val="black">
                          <a:alpha val="40000"/>
                        </a:prstClr>
                      </a:outerShdw>
                    </a:effectLst>
                    <a:latin typeface="Impact" pitchFamily="34" charset="0"/>
                  </a:endParaRPr>
                </a:p>
              </p:txBody>
            </p:sp>
          </p:grpSp>
          <p:sp>
            <p:nvSpPr>
              <p:cNvPr id="19" name="Oval 18"/>
              <p:cNvSpPr/>
              <p:nvPr/>
            </p:nvSpPr>
            <p:spPr>
              <a:xfrm rot="21365147">
                <a:off x="1049585" y="2688800"/>
                <a:ext cx="2840595" cy="908990"/>
              </a:xfrm>
              <a:prstGeom prst="ellipse">
                <a:avLst/>
              </a:prstGeom>
              <a:solidFill>
                <a:srgbClr val="0054D0"/>
              </a:solidFill>
              <a:ln w="34925">
                <a:solidFill>
                  <a:srgbClr val="FFFFFF"/>
                </a:solidFill>
              </a:ln>
              <a:effectLst>
                <a:outerShdw blurRad="317500" dir="2700000" algn="ctr">
                  <a:srgbClr val="000000">
                    <a:alpha val="43000"/>
                  </a:srgbClr>
                </a:outerShdw>
              </a:effectLst>
              <a:scene3d>
                <a:camera prst="isometricOffAxis1Top"/>
                <a:lightRig rig="threePt" dir="t">
                  <a:rot lat="0" lon="0" rev="0"/>
                </a:lightRig>
              </a:scene3d>
              <a:sp3d extrusionH="38100" prstMaterial="clear">
                <a:bevelT w="260350" h="50800" prst="softRound"/>
                <a:bevelB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grpSp>
      <p:sp>
        <p:nvSpPr>
          <p:cNvPr id="27" name="TextBox 26"/>
          <p:cNvSpPr txBox="1"/>
          <p:nvPr/>
        </p:nvSpPr>
        <p:spPr>
          <a:xfrm>
            <a:off x="3060121" y="1017612"/>
            <a:ext cx="5677357" cy="646331"/>
          </a:xfrm>
          <a:prstGeom prst="rect">
            <a:avLst/>
          </a:prstGeom>
          <a:noFill/>
        </p:spPr>
        <p:txBody>
          <a:bodyPr wrap="square" rtlCol="0">
            <a:spAutoFit/>
          </a:bodyPr>
          <a:lstStyle/>
          <a:p>
            <a:pPr algn="ctr"/>
            <a:r>
              <a:rPr lang="ar-EG" sz="3600" b="1" dirty="0"/>
              <a:t>الفرق بين الإدارة والقيادة</a:t>
            </a:r>
            <a:endParaRPr lang="en-US" sz="3600" b="1" dirty="0"/>
          </a:p>
        </p:txBody>
      </p:sp>
      <p:sp>
        <p:nvSpPr>
          <p:cNvPr id="28" name="Rectangle 27"/>
          <p:cNvSpPr/>
          <p:nvPr/>
        </p:nvSpPr>
        <p:spPr>
          <a:xfrm>
            <a:off x="415852" y="4547494"/>
            <a:ext cx="3648799" cy="1323439"/>
          </a:xfrm>
          <a:prstGeom prst="rect">
            <a:avLst/>
          </a:prstGeom>
        </p:spPr>
        <p:txBody>
          <a:bodyPr wrap="square">
            <a:spAutoFit/>
          </a:bodyPr>
          <a:lstStyle/>
          <a:p>
            <a:pPr algn="ctr" rtl="0"/>
            <a:r>
              <a:rPr lang="ar-EG" altLang="ar-EG" sz="2000" b="1" dirty="0"/>
              <a:t>هي القدرة على تنظيم الموارد وتنسيق تنفيذ المهام اللازمة للوصول إلى هدف في الوقت المناسب وبطريقة فعالة من حيث التكلفة</a:t>
            </a:r>
            <a:endParaRPr lang="en-US" altLang="ar-EG" sz="2000" b="1" dirty="0"/>
          </a:p>
        </p:txBody>
      </p:sp>
      <p:sp>
        <p:nvSpPr>
          <p:cNvPr id="29" name="Rectangle 28"/>
          <p:cNvSpPr/>
          <p:nvPr/>
        </p:nvSpPr>
        <p:spPr>
          <a:xfrm>
            <a:off x="7762488" y="4501328"/>
            <a:ext cx="3648799" cy="707886"/>
          </a:xfrm>
          <a:prstGeom prst="rect">
            <a:avLst/>
          </a:prstGeom>
        </p:spPr>
        <p:txBody>
          <a:bodyPr wrap="square">
            <a:spAutoFit/>
          </a:bodyPr>
          <a:lstStyle/>
          <a:p>
            <a:pPr algn="ctr" rtl="0"/>
            <a:r>
              <a:rPr lang="ar-EG" altLang="ar-EG" sz="2000" b="1" dirty="0"/>
              <a:t>هي عملية التأثير على الناس وتوفير البيئة لهم لتحقيق أهداف الفريق أو المنظمة</a:t>
            </a:r>
            <a:endParaRPr lang="en-US" altLang="ar-EG" sz="2000" b="1" dirty="0"/>
          </a:p>
        </p:txBody>
      </p:sp>
    </p:spTree>
    <p:extLst>
      <p:ext uri="{BB962C8B-B14F-4D97-AF65-F5344CB8AC3E}">
        <p14:creationId xmlns:p14="http://schemas.microsoft.com/office/powerpoint/2010/main" val="23886453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0874" y="1397680"/>
            <a:ext cx="573857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487665" y="1644079"/>
            <a:ext cx="5041739" cy="3416320"/>
          </a:xfrm>
          <a:prstGeom prst="rect">
            <a:avLst/>
          </a:prstGeom>
        </p:spPr>
        <p:txBody>
          <a:bodyPr wrap="square">
            <a:spAutoFit/>
          </a:bodyPr>
          <a:lstStyle/>
          <a:p>
            <a:pPr marL="0" indent="0" algn="ctr" rtl="0">
              <a:buNone/>
            </a:pPr>
            <a:r>
              <a:rPr lang="ar-EG" altLang="ar-EG" sz="2400" b="1" dirty="0"/>
              <a:t>المدير هو</a:t>
            </a:r>
          </a:p>
          <a:p>
            <a:pPr marL="0" indent="0" algn="ctr" rtl="0">
              <a:buNone/>
            </a:pPr>
            <a:r>
              <a:rPr lang="ar-EG" altLang="ar-EG" sz="2400" dirty="0"/>
              <a:t>الشخص الذي يتحكم في أو يدير عملاً أو جزءًا من عمل.</a:t>
            </a:r>
          </a:p>
          <a:p>
            <a:pPr marL="0" indent="0" algn="ctr" rtl="0">
              <a:buNone/>
            </a:pPr>
            <a:r>
              <a:rPr lang="ar-EG" altLang="ar-EG" sz="2400" dirty="0"/>
              <a:t>شخص يُنظر إليه من حيث المهارة في إدارة الأسرة أو الإدارة المالية أو غيرها.</a:t>
            </a:r>
          </a:p>
          <a:p>
            <a:pPr marL="0" indent="0" algn="ctr" rtl="0">
              <a:buNone/>
            </a:pPr>
            <a:endParaRPr lang="ar-EG" altLang="ar-EG" sz="2400" b="1" dirty="0"/>
          </a:p>
          <a:p>
            <a:pPr marL="0" indent="0" algn="ctr" rtl="0">
              <a:buNone/>
            </a:pPr>
            <a:endParaRPr lang="ar-EG" altLang="ar-EG" sz="2400" b="1" dirty="0"/>
          </a:p>
          <a:p>
            <a:pPr marL="0" indent="0" algn="ctr" rtl="0">
              <a:buNone/>
            </a:pPr>
            <a:r>
              <a:rPr lang="ar-EG" altLang="ar-EG" sz="2400" b="1" dirty="0"/>
              <a:t>القائد هو</a:t>
            </a:r>
          </a:p>
          <a:p>
            <a:pPr marL="0" indent="0" algn="ctr" rtl="0">
              <a:buNone/>
            </a:pPr>
            <a:r>
              <a:rPr lang="ar-EG" altLang="ar-EG" sz="2400" dirty="0"/>
              <a:t>الشخص الذي يتبعه الآخرون.</a:t>
            </a:r>
            <a:endParaRPr lang="en-US" sz="2400" dirty="0">
              <a:latin typeface="Alexandria" charset="0"/>
              <a:cs typeface="Alexandria" charset="0"/>
            </a:endParaRPr>
          </a:p>
        </p:txBody>
      </p:sp>
      <p:sp>
        <p:nvSpPr>
          <p:cNvPr id="17" name="TextBox 16"/>
          <p:cNvSpPr txBox="1"/>
          <p:nvPr/>
        </p:nvSpPr>
        <p:spPr>
          <a:xfrm>
            <a:off x="6944248" y="3996751"/>
            <a:ext cx="4113898" cy="584775"/>
          </a:xfrm>
          <a:prstGeom prst="rect">
            <a:avLst/>
          </a:prstGeom>
          <a:noFill/>
        </p:spPr>
        <p:txBody>
          <a:bodyPr wrap="square" rtlCol="0">
            <a:spAutoFit/>
          </a:bodyPr>
          <a:lstStyle/>
          <a:p>
            <a:pPr algn="ctr"/>
            <a:r>
              <a:rPr lang="ar-EG" altLang="ar-EG" sz="3200" b="1" dirty="0">
                <a:effectLst>
                  <a:outerShdw blurRad="38100" dist="38100" dir="2700000" algn="tl">
                    <a:srgbClr val="000000">
                      <a:alpha val="43137"/>
                    </a:srgbClr>
                  </a:outerShdw>
                </a:effectLst>
              </a:rPr>
              <a:t>الفرق بين القائد والمدير</a:t>
            </a:r>
            <a:endParaRPr lang="en-US" sz="3200" b="1" dirty="0">
              <a:solidFill>
                <a:srgbClr val="2D3956"/>
              </a:solidFill>
              <a:latin typeface="Tajawal Medium" panose="00000600000000000000" pitchFamily="2" charset="-78"/>
              <a:cs typeface="Tajawal Medium" panose="00000600000000000000"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Picture Placeholder 8">
            <a:extLst>
              <a:ext uri="{FF2B5EF4-FFF2-40B4-BE49-F238E27FC236}">
                <a16:creationId xmlns:a16="http://schemas.microsoft.com/office/drawing/2014/main" id="{2377D1EE-DB03-7513-9C95-48568E0D0D3B}"/>
              </a:ext>
            </a:extLst>
          </p:cNvPr>
          <p:cNvSpPr>
            <a:spLocks noGrp="1"/>
          </p:cNvSpPr>
          <p:nvPr>
            <p:ph type="pic" sz="quarter" idx="10"/>
          </p:nvPr>
        </p:nvSpPr>
        <p:spPr/>
      </p:sp>
      <p:pic>
        <p:nvPicPr>
          <p:cNvPr id="5" name="Picture 4">
            <a:extLst>
              <a:ext uri="{FF2B5EF4-FFF2-40B4-BE49-F238E27FC236}">
                <a16:creationId xmlns:a16="http://schemas.microsoft.com/office/drawing/2014/main" id="{FE6E4145-05E1-1268-207B-2CDBE3782366}"/>
              </a:ext>
            </a:extLst>
          </p:cNvPr>
          <p:cNvPicPr>
            <a:picLocks noChangeAspect="1"/>
          </p:cNvPicPr>
          <p:nvPr/>
        </p:nvPicPr>
        <p:blipFill>
          <a:blip r:embed="rId3"/>
          <a:srcRect l="21904" t="30705" r="23537" b="27410"/>
          <a:stretch/>
        </p:blipFill>
        <p:spPr>
          <a:xfrm>
            <a:off x="6011916" y="831574"/>
            <a:ext cx="5223643" cy="2673450"/>
          </a:xfrm>
          <a:prstGeom prst="rect">
            <a:avLst/>
          </a:prstGeom>
        </p:spPr>
      </p:pic>
    </p:spTree>
    <p:extLst>
      <p:ext uri="{BB962C8B-B14F-4D97-AF65-F5344CB8AC3E}">
        <p14:creationId xmlns:p14="http://schemas.microsoft.com/office/powerpoint/2010/main" val="1160782782"/>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4" name="Content Placeholder 13">
            <a:extLst>
              <a:ext uri="{FF2B5EF4-FFF2-40B4-BE49-F238E27FC236}">
                <a16:creationId xmlns:a16="http://schemas.microsoft.com/office/drawing/2014/main" id="{3C9333D5-4C9C-DF04-BCFC-A571AC41B062}"/>
              </a:ext>
            </a:extLst>
          </p:cNvPr>
          <p:cNvGraphicFramePr>
            <a:graphicFrameLocks/>
          </p:cNvGraphicFramePr>
          <p:nvPr>
            <p:extLst>
              <p:ext uri="{D42A27DB-BD31-4B8C-83A1-F6EECF244321}">
                <p14:modId xmlns:p14="http://schemas.microsoft.com/office/powerpoint/2010/main" val="3841746451"/>
              </p:ext>
            </p:extLst>
          </p:nvPr>
        </p:nvGraphicFramePr>
        <p:xfrm>
          <a:off x="818708" y="1807479"/>
          <a:ext cx="10192230" cy="4408248"/>
        </p:xfrm>
        <a:graphic>
          <a:graphicData uri="http://schemas.openxmlformats.org/drawingml/2006/table">
            <a:tbl>
              <a:tblPr rtl="1" firstRow="1" bandRow="1">
                <a:tableStyleId>{5C22544A-7EE6-4342-B048-85BDC9FD1C3A}</a:tableStyleId>
              </a:tblPr>
              <a:tblGrid>
                <a:gridCol w="5096115">
                  <a:extLst>
                    <a:ext uri="{9D8B030D-6E8A-4147-A177-3AD203B41FA5}">
                      <a16:colId xmlns:a16="http://schemas.microsoft.com/office/drawing/2014/main" val="20000"/>
                    </a:ext>
                  </a:extLst>
                </a:gridCol>
                <a:gridCol w="5096115">
                  <a:extLst>
                    <a:ext uri="{9D8B030D-6E8A-4147-A177-3AD203B41FA5}">
                      <a16:colId xmlns:a16="http://schemas.microsoft.com/office/drawing/2014/main" val="20001"/>
                    </a:ext>
                  </a:extLst>
                </a:gridCol>
              </a:tblGrid>
              <a:tr h="938364">
                <a:tc>
                  <a:txBody>
                    <a:bodyPr/>
                    <a:lstStyle/>
                    <a:p>
                      <a:pPr algn="ctr" rtl="0"/>
                      <a:r>
                        <a:rPr lang="ar-EG" sz="2800" b="1" dirty="0">
                          <a:solidFill>
                            <a:schemeClr val="tx1"/>
                          </a:solidFill>
                          <a:latin typeface="Roboto"/>
                        </a:rPr>
                        <a:t>القائد</a:t>
                      </a:r>
                      <a:r>
                        <a:rPr lang="en-US" sz="2800" b="1" dirty="0">
                          <a:solidFill>
                            <a:schemeClr val="tx1"/>
                          </a:solidFill>
                          <a:latin typeface="Roboto"/>
                        </a:rPr>
                        <a:t> </a:t>
                      </a:r>
                      <a:endParaRPr lang="ar-EG" sz="2800" dirty="0">
                        <a:solidFill>
                          <a:schemeClr val="tx1"/>
                        </a:solidFill>
                      </a:endParaRPr>
                    </a:p>
                  </a:txBody>
                  <a:tcPr>
                    <a:solidFill>
                      <a:schemeClr val="bg1">
                        <a:lumMod val="85000"/>
                      </a:schemeClr>
                    </a:solidFill>
                  </a:tcPr>
                </a:tc>
                <a:tc>
                  <a:txBody>
                    <a:bodyPr/>
                    <a:lstStyle/>
                    <a:p>
                      <a:pPr algn="ctr" rtl="0"/>
                      <a:r>
                        <a:rPr lang="ar-EG" sz="2800" b="1" dirty="0">
                          <a:solidFill>
                            <a:schemeClr val="tx1"/>
                          </a:solidFill>
                          <a:latin typeface="Roboto"/>
                        </a:rPr>
                        <a:t>المدير</a:t>
                      </a:r>
                      <a:endParaRPr lang="en-US" sz="2800" b="1" dirty="0">
                        <a:solidFill>
                          <a:schemeClr val="tx1"/>
                        </a:solidFill>
                        <a:latin typeface="Roboto"/>
                      </a:endParaRPr>
                    </a:p>
                    <a:p>
                      <a:pPr algn="ctr" rtl="0"/>
                      <a:r>
                        <a:rPr lang="en-US" sz="2800" b="1" dirty="0">
                          <a:solidFill>
                            <a:schemeClr val="tx1"/>
                          </a:solidFill>
                          <a:latin typeface="Roboto"/>
                        </a:rPr>
                        <a:t> </a:t>
                      </a:r>
                      <a:endParaRPr lang="ar-EG" sz="2800" dirty="0">
                        <a:solidFill>
                          <a:schemeClr val="tx1"/>
                        </a:solidFill>
                      </a:endParaRPr>
                    </a:p>
                  </a:txBody>
                  <a:tcPr>
                    <a:solidFill>
                      <a:schemeClr val="bg1">
                        <a:lumMod val="85000"/>
                      </a:schemeClr>
                    </a:solidFill>
                  </a:tcPr>
                </a:tc>
                <a:extLst>
                  <a:ext uri="{0D108BD9-81ED-4DB2-BD59-A6C34878D82A}">
                    <a16:rowId xmlns:a16="http://schemas.microsoft.com/office/drawing/2014/main" val="10000"/>
                  </a:ext>
                </a:extLst>
              </a:tr>
              <a:tr h="817284">
                <a:tc>
                  <a:txBody>
                    <a:bodyPr/>
                    <a:lstStyle/>
                    <a:p>
                      <a:pPr algn="ctr" rtl="0"/>
                      <a:r>
                        <a:rPr lang="ar-EG" sz="2400" b="1" dirty="0">
                          <a:solidFill>
                            <a:schemeClr val="tx1"/>
                          </a:solidFill>
                          <a:latin typeface="+mn-lt"/>
                        </a:rPr>
                        <a:t>شخص مبتكر</a:t>
                      </a:r>
                      <a:r>
                        <a:rPr lang="en-US" sz="2400" b="1" dirty="0">
                          <a:solidFill>
                            <a:schemeClr val="tx1"/>
                          </a:solidFill>
                          <a:latin typeface="+mn-lt"/>
                        </a:rPr>
                        <a:t> </a:t>
                      </a:r>
                      <a:endParaRPr lang="ar-EG" sz="2400" b="1" dirty="0">
                        <a:solidFill>
                          <a:schemeClr val="tx1"/>
                        </a:solidFill>
                        <a:latin typeface="+mn-lt"/>
                      </a:endParaRPr>
                    </a:p>
                  </a:txBody>
                  <a:tcPr/>
                </a:tc>
                <a:tc>
                  <a:txBody>
                    <a:bodyPr/>
                    <a:lstStyle/>
                    <a:p>
                      <a:pPr algn="ctr" rtl="0"/>
                      <a:r>
                        <a:rPr lang="ar-EG" sz="2400" b="1" dirty="0">
                          <a:solidFill>
                            <a:schemeClr val="tx1"/>
                          </a:solidFill>
                          <a:latin typeface="+mn-lt"/>
                        </a:rPr>
                        <a:t>شخص </a:t>
                      </a:r>
                      <a:r>
                        <a:rPr lang="ar-EG" sz="2400" b="1" dirty="0" err="1">
                          <a:solidFill>
                            <a:schemeClr val="tx1"/>
                          </a:solidFill>
                          <a:latin typeface="+mn-lt"/>
                        </a:rPr>
                        <a:t>إدارى</a:t>
                      </a:r>
                      <a:endParaRPr lang="en-US" sz="2400" b="1" dirty="0">
                        <a:solidFill>
                          <a:schemeClr val="tx1"/>
                        </a:solidFill>
                        <a:latin typeface="+mn-lt"/>
                      </a:endParaRPr>
                    </a:p>
                  </a:txBody>
                  <a:tcPr/>
                </a:tc>
                <a:extLst>
                  <a:ext uri="{0D108BD9-81ED-4DB2-BD59-A6C34878D82A}">
                    <a16:rowId xmlns:a16="http://schemas.microsoft.com/office/drawing/2014/main" val="10001"/>
                  </a:ext>
                </a:extLst>
              </a:tr>
              <a:tr h="454047">
                <a:tc>
                  <a:txBody>
                    <a:bodyPr/>
                    <a:lstStyle/>
                    <a:p>
                      <a:pPr algn="ctr" rtl="0"/>
                      <a:r>
                        <a:rPr lang="ar-EG" sz="2400" b="1" dirty="0">
                          <a:solidFill>
                            <a:schemeClr val="tx1"/>
                          </a:solidFill>
                          <a:latin typeface="+mn-lt"/>
                        </a:rPr>
                        <a:t>يضمن الثقة والنتائج</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400" b="1" dirty="0">
                          <a:solidFill>
                            <a:schemeClr val="tx1"/>
                          </a:solidFill>
                          <a:latin typeface="+mn-lt"/>
                        </a:rPr>
                        <a:t>يمثل السيطرة والسلطة</a:t>
                      </a:r>
                    </a:p>
                  </a:txBody>
                  <a:tcPr/>
                </a:tc>
                <a:extLst>
                  <a:ext uri="{0D108BD9-81ED-4DB2-BD59-A6C34878D82A}">
                    <a16:rowId xmlns:a16="http://schemas.microsoft.com/office/drawing/2014/main" val="10002"/>
                  </a:ext>
                </a:extLst>
              </a:tr>
              <a:tr h="817284">
                <a:tc>
                  <a:txBody>
                    <a:bodyPr/>
                    <a:lstStyle/>
                    <a:p>
                      <a:pPr algn="ctr" rtl="0"/>
                      <a:r>
                        <a:rPr lang="ar-EG" sz="2400" b="1" dirty="0">
                          <a:solidFill>
                            <a:schemeClr val="tx1"/>
                          </a:solidFill>
                          <a:latin typeface="+mn-lt"/>
                        </a:rPr>
                        <a:t>يطرح أسئلة حول ماذا ولماذا</a:t>
                      </a:r>
                    </a:p>
                  </a:txBody>
                  <a:tcPr/>
                </a:tc>
                <a:tc>
                  <a:txBody>
                    <a:bodyPr/>
                    <a:lstStyle/>
                    <a:p>
                      <a:pPr algn="ctr" rtl="0"/>
                      <a:r>
                        <a:rPr lang="ar-EG" sz="2400" b="1" dirty="0">
                          <a:solidFill>
                            <a:schemeClr val="tx1"/>
                          </a:solidFill>
                          <a:latin typeface="+mn-lt"/>
                        </a:rPr>
                        <a:t>يطرح أسئلة حول كيف ومتى</a:t>
                      </a:r>
                    </a:p>
                  </a:txBody>
                  <a:tcPr/>
                </a:tc>
                <a:extLst>
                  <a:ext uri="{0D108BD9-81ED-4DB2-BD59-A6C34878D82A}">
                    <a16:rowId xmlns:a16="http://schemas.microsoft.com/office/drawing/2014/main" val="10003"/>
                  </a:ext>
                </a:extLst>
              </a:tr>
              <a:tr h="454047">
                <a:tc>
                  <a:txBody>
                    <a:bodyPr/>
                    <a:lstStyle/>
                    <a:p>
                      <a:pPr algn="ctr" rtl="0"/>
                      <a:r>
                        <a:rPr lang="ar-EG" sz="2400" b="1" dirty="0">
                          <a:solidFill>
                            <a:schemeClr val="tx1"/>
                          </a:solidFill>
                          <a:latin typeface="+mn-lt"/>
                        </a:rPr>
                        <a:t>اعطاء الحلول</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400" b="1" dirty="0">
                          <a:solidFill>
                            <a:schemeClr val="tx1"/>
                          </a:solidFill>
                          <a:latin typeface="+mn-lt"/>
                        </a:rPr>
                        <a:t>إنشاء استراتيجيات</a:t>
                      </a:r>
                    </a:p>
                  </a:txBody>
                  <a:tcPr/>
                </a:tc>
                <a:extLst>
                  <a:ext uri="{0D108BD9-81ED-4DB2-BD59-A6C34878D82A}">
                    <a16:rowId xmlns:a16="http://schemas.microsoft.com/office/drawing/2014/main" val="10004"/>
                  </a:ext>
                </a:extLst>
              </a:tr>
              <a:tr h="454047">
                <a:tc>
                  <a:txBody>
                    <a:bodyPr/>
                    <a:lstStyle/>
                    <a:p>
                      <a:pPr algn="ctr" rtl="0"/>
                      <a:r>
                        <a:rPr lang="ar-EG" sz="2400" b="1" dirty="0">
                          <a:solidFill>
                            <a:schemeClr val="tx1"/>
                          </a:solidFill>
                          <a:latin typeface="+mn-lt"/>
                        </a:rPr>
                        <a:t>يصنع متابعين</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schemeClr val="tx1"/>
                          </a:solidFill>
                          <a:latin typeface="+mn-lt"/>
                        </a:rPr>
                        <a:t> </a:t>
                      </a:r>
                      <a:r>
                        <a:rPr lang="ar-EG" sz="2400" b="1" dirty="0">
                          <a:solidFill>
                            <a:schemeClr val="tx1"/>
                          </a:solidFill>
                          <a:latin typeface="+mn-lt"/>
                        </a:rPr>
                        <a:t>ابحث عن المرؤوسين</a:t>
                      </a:r>
                    </a:p>
                  </a:txBody>
                  <a:tcPr/>
                </a:tc>
                <a:extLst>
                  <a:ext uri="{0D108BD9-81ED-4DB2-BD59-A6C34878D82A}">
                    <a16:rowId xmlns:a16="http://schemas.microsoft.com/office/drawing/2014/main" val="10005"/>
                  </a:ext>
                </a:extLst>
              </a:tr>
              <a:tr h="45404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altLang="ar-EG" sz="2400" b="1" dirty="0">
                          <a:solidFill>
                            <a:schemeClr val="tx1"/>
                          </a:solidFill>
                          <a:latin typeface="+mn-lt"/>
                        </a:rPr>
                        <a:t>افعل الشيء الصحيح</a:t>
                      </a:r>
                      <a:endParaRPr lang="en-US" altLang="ar-EG" sz="2400" b="1" dirty="0">
                        <a:solidFill>
                          <a:schemeClr val="tx1"/>
                        </a:solidFill>
                        <a:latin typeface="+mn-lt"/>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altLang="ar-EG" sz="2400" b="1" dirty="0">
                          <a:solidFill>
                            <a:schemeClr val="tx1"/>
                          </a:solidFill>
                          <a:latin typeface="+mn-lt"/>
                        </a:rPr>
                        <a:t>افعل الأشياء بشكل صحيح</a:t>
                      </a:r>
                      <a:endParaRPr lang="en-US" altLang="ar-EG" sz="2400" b="1" dirty="0">
                        <a:solidFill>
                          <a:schemeClr val="tx1"/>
                        </a:solidFill>
                        <a:latin typeface="+mn-lt"/>
                      </a:endParaRPr>
                    </a:p>
                  </a:txBody>
                  <a:tcPr/>
                </a:tc>
                <a:extLst>
                  <a:ext uri="{0D108BD9-81ED-4DB2-BD59-A6C34878D82A}">
                    <a16:rowId xmlns:a16="http://schemas.microsoft.com/office/drawing/2014/main" val="10006"/>
                  </a:ext>
                </a:extLst>
              </a:tr>
            </a:tbl>
          </a:graphicData>
        </a:graphic>
      </p:graphicFrame>
      <p:sp>
        <p:nvSpPr>
          <p:cNvPr id="3" name="TextBox 2">
            <a:extLst>
              <a:ext uri="{FF2B5EF4-FFF2-40B4-BE49-F238E27FC236}">
                <a16:creationId xmlns:a16="http://schemas.microsoft.com/office/drawing/2014/main" id="{6063F3A7-DFC6-5B1E-C73F-5D4DE42241DC}"/>
              </a:ext>
            </a:extLst>
          </p:cNvPr>
          <p:cNvSpPr txBox="1"/>
          <p:nvPr/>
        </p:nvSpPr>
        <p:spPr>
          <a:xfrm>
            <a:off x="2291876" y="909136"/>
            <a:ext cx="6316038" cy="584775"/>
          </a:xfrm>
          <a:prstGeom prst="rect">
            <a:avLst/>
          </a:prstGeom>
          <a:noFill/>
        </p:spPr>
        <p:txBody>
          <a:bodyPr wrap="square">
            <a:spAutoFit/>
          </a:bodyPr>
          <a:lstStyle/>
          <a:p>
            <a:pPr algn="ctr"/>
            <a:r>
              <a:rPr lang="ar-EG" sz="3200" b="1" dirty="0">
                <a:solidFill>
                  <a:srgbClr val="C00000"/>
                </a:solidFill>
                <a:effectLst>
                  <a:outerShdw blurRad="38100" dist="38100" dir="2700000" algn="tl">
                    <a:srgbClr val="000000">
                      <a:alpha val="43137"/>
                    </a:srgbClr>
                  </a:outerShdw>
                </a:effectLst>
              </a:rPr>
              <a:t>السمات المميزة للقادة والمديرين</a:t>
            </a:r>
            <a:endParaRPr lang="en-US" sz="1200" dirty="0"/>
          </a:p>
        </p:txBody>
      </p:sp>
    </p:spTree>
    <p:extLst>
      <p:ext uri="{BB962C8B-B14F-4D97-AF65-F5344CB8AC3E}">
        <p14:creationId xmlns:p14="http://schemas.microsoft.com/office/powerpoint/2010/main" val="8392113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Content Placeholder 4">
            <a:extLst>
              <a:ext uri="{FF2B5EF4-FFF2-40B4-BE49-F238E27FC236}">
                <a16:creationId xmlns:a16="http://schemas.microsoft.com/office/drawing/2014/main" id="{784B9355-F28A-07A8-0403-A719EDE5A48A}"/>
              </a:ext>
            </a:extLst>
          </p:cNvPr>
          <p:cNvSpPr txBox="1">
            <a:spLocks/>
          </p:cNvSpPr>
          <p:nvPr/>
        </p:nvSpPr>
        <p:spPr>
          <a:xfrm>
            <a:off x="1803579" y="1381998"/>
            <a:ext cx="3090909" cy="4094002"/>
          </a:xfrm>
          <a:prstGeom prst="rect">
            <a:avLst/>
          </a:prstGeom>
        </p:spPr>
        <p:txBody>
          <a:bodyPr vert="horz" lIns="91440" tIns="45720" rIns="91440" bIns="45720" rtlCol="1">
            <a:normAutofit fontScale="92500" lnSpcReduction="10000"/>
          </a:bodyPr>
          <a:lst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ar-EG" altLang="ar-EG" sz="3200" b="1" dirty="0">
                <a:solidFill>
                  <a:srgbClr val="C00000"/>
                </a:solidFill>
                <a:effectLst>
                  <a:outerShdw blurRad="38100" dist="38100" dir="2700000" algn="tl">
                    <a:srgbClr val="000000">
                      <a:alpha val="43137"/>
                    </a:srgbClr>
                  </a:outerShdw>
                </a:effectLst>
              </a:rPr>
              <a:t>القيادة </a:t>
            </a:r>
          </a:p>
          <a:p>
            <a:pPr marL="0" indent="0" algn="ctr">
              <a:buFont typeface="Arial" panose="020B0604020202020204" pitchFamily="34" charset="0"/>
              <a:buNone/>
            </a:pPr>
            <a:r>
              <a:rPr lang="ar-EG" altLang="ar-EG" sz="3200" b="1" dirty="0">
                <a:solidFill>
                  <a:srgbClr val="C00000"/>
                </a:solidFill>
                <a:effectLst>
                  <a:outerShdw blurRad="38100" dist="38100" dir="2700000" algn="tl">
                    <a:srgbClr val="000000">
                      <a:alpha val="43137"/>
                    </a:srgbClr>
                  </a:outerShdw>
                </a:effectLst>
              </a:rPr>
              <a:t>المهارات الناعمة</a:t>
            </a:r>
          </a:p>
          <a:p>
            <a:pPr marL="0" indent="0" algn="ctr">
              <a:buFont typeface="Arial" panose="020B0604020202020204" pitchFamily="34" charset="0"/>
              <a:buNone/>
            </a:pPr>
            <a:endParaRPr lang="ar-EG" altLang="ar-EG" sz="3200" b="1" dirty="0">
              <a:solidFill>
                <a:srgbClr val="C00000"/>
              </a:solidFill>
              <a:effectLst>
                <a:outerShdw blurRad="38100" dist="38100" dir="2700000" algn="tl">
                  <a:srgbClr val="000000">
                    <a:alpha val="43137"/>
                  </a:srgbClr>
                </a:outerShdw>
              </a:effectLst>
            </a:endParaRPr>
          </a:p>
          <a:p>
            <a:pPr marL="0" indent="0" algn="ctr">
              <a:buFont typeface="Arial" panose="020B0604020202020204" pitchFamily="34" charset="0"/>
              <a:buNone/>
            </a:pPr>
            <a:r>
              <a:rPr lang="ar-EG" altLang="ar-EG" sz="3200" b="1" dirty="0">
                <a:effectLst>
                  <a:outerShdw blurRad="38100" dist="38100" dir="2700000" algn="tl">
                    <a:srgbClr val="000000">
                      <a:alpha val="43137"/>
                    </a:srgbClr>
                  </a:outerShdw>
                </a:effectLst>
              </a:rPr>
              <a:t>التواصل</a:t>
            </a:r>
          </a:p>
          <a:p>
            <a:pPr marL="0" indent="0" algn="ctr">
              <a:buFont typeface="Arial" panose="020B0604020202020204" pitchFamily="34" charset="0"/>
              <a:buNone/>
            </a:pPr>
            <a:r>
              <a:rPr lang="ar-EG" altLang="ar-EG" sz="3200" b="1" dirty="0">
                <a:effectLst>
                  <a:outerShdw blurRad="38100" dist="38100" dir="2700000" algn="tl">
                    <a:srgbClr val="000000">
                      <a:alpha val="43137"/>
                    </a:srgbClr>
                  </a:outerShdw>
                </a:effectLst>
              </a:rPr>
              <a:t>التحفيز</a:t>
            </a:r>
          </a:p>
          <a:p>
            <a:pPr marL="0" indent="0" algn="ctr">
              <a:buFont typeface="Arial" panose="020B0604020202020204" pitchFamily="34" charset="0"/>
              <a:buNone/>
            </a:pPr>
            <a:r>
              <a:rPr lang="ar-EG" altLang="ar-EG" sz="3200" b="1" dirty="0">
                <a:effectLst>
                  <a:outerShdw blurRad="38100" dist="38100" dir="2700000" algn="tl">
                    <a:srgbClr val="000000">
                      <a:alpha val="43137"/>
                    </a:srgbClr>
                  </a:outerShdw>
                </a:effectLst>
              </a:rPr>
              <a:t>إدارة الضغوط</a:t>
            </a:r>
          </a:p>
          <a:p>
            <a:pPr marL="0" indent="0" algn="ctr">
              <a:buFont typeface="Arial" panose="020B0604020202020204" pitchFamily="34" charset="0"/>
              <a:buNone/>
            </a:pPr>
            <a:r>
              <a:rPr lang="ar-EG" altLang="ar-EG" sz="3200" b="1" dirty="0">
                <a:effectLst>
                  <a:outerShdw blurRad="38100" dist="38100" dir="2700000" algn="tl">
                    <a:srgbClr val="000000">
                      <a:alpha val="43137"/>
                    </a:srgbClr>
                  </a:outerShdw>
                </a:effectLst>
              </a:rPr>
              <a:t>بناء الفريق</a:t>
            </a:r>
          </a:p>
          <a:p>
            <a:pPr marL="0" indent="0" algn="ctr">
              <a:buFont typeface="Arial" panose="020B0604020202020204" pitchFamily="34" charset="0"/>
              <a:buNone/>
            </a:pPr>
            <a:r>
              <a:rPr lang="ar-EG" altLang="ar-EG" sz="3200" b="1" dirty="0">
                <a:effectLst>
                  <a:outerShdw blurRad="38100" dist="38100" dir="2700000" algn="tl">
                    <a:srgbClr val="000000">
                      <a:alpha val="43137"/>
                    </a:srgbClr>
                  </a:outerShdw>
                </a:effectLst>
              </a:rPr>
              <a:t>إدارة التغيير</a:t>
            </a:r>
            <a:endParaRPr lang="ar-EG" sz="2400" dirty="0"/>
          </a:p>
        </p:txBody>
      </p:sp>
      <p:sp>
        <p:nvSpPr>
          <p:cNvPr id="4" name="Content Placeholder 5">
            <a:extLst>
              <a:ext uri="{FF2B5EF4-FFF2-40B4-BE49-F238E27FC236}">
                <a16:creationId xmlns:a16="http://schemas.microsoft.com/office/drawing/2014/main" id="{F57B52DC-2FDF-6CD7-6D75-84FCE092278E}"/>
              </a:ext>
            </a:extLst>
          </p:cNvPr>
          <p:cNvSpPr txBox="1">
            <a:spLocks/>
          </p:cNvSpPr>
          <p:nvPr/>
        </p:nvSpPr>
        <p:spPr>
          <a:xfrm>
            <a:off x="6439655" y="1377826"/>
            <a:ext cx="366091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rtl="1">
              <a:lnSpc>
                <a:spcPct val="80000"/>
              </a:lnSpc>
              <a:buFont typeface="Arial" panose="020B0604020202020204" pitchFamily="34" charset="0"/>
              <a:buNone/>
            </a:pPr>
            <a:r>
              <a:rPr lang="ar-EG" altLang="ar-EG" sz="3000" b="1" dirty="0">
                <a:solidFill>
                  <a:srgbClr val="C00000"/>
                </a:solidFill>
                <a:effectLst>
                  <a:outerShdw blurRad="38100" dist="38100" dir="2700000" algn="tl">
                    <a:srgbClr val="000000">
                      <a:alpha val="43137"/>
                    </a:srgbClr>
                  </a:outerShdw>
                </a:effectLst>
              </a:rPr>
              <a:t>الإدارة </a:t>
            </a:r>
          </a:p>
          <a:p>
            <a:pPr algn="ctr" rtl="1">
              <a:lnSpc>
                <a:spcPct val="80000"/>
              </a:lnSpc>
              <a:buFont typeface="Arial" panose="020B0604020202020204" pitchFamily="34" charset="0"/>
              <a:buNone/>
            </a:pPr>
            <a:r>
              <a:rPr lang="ar-EG" altLang="ar-EG" sz="3000" b="1" dirty="0">
                <a:solidFill>
                  <a:srgbClr val="C00000"/>
                </a:solidFill>
                <a:effectLst>
                  <a:outerShdw blurRad="38100" dist="38100" dir="2700000" algn="tl">
                    <a:srgbClr val="000000">
                      <a:alpha val="43137"/>
                    </a:srgbClr>
                  </a:outerShdw>
                </a:effectLst>
              </a:rPr>
              <a:t>المهارات الصعبة</a:t>
            </a:r>
          </a:p>
          <a:p>
            <a:pPr algn="ctr" rtl="1">
              <a:lnSpc>
                <a:spcPct val="80000"/>
              </a:lnSpc>
              <a:buFont typeface="Arial" panose="020B0604020202020204" pitchFamily="34" charset="0"/>
              <a:buNone/>
            </a:pPr>
            <a:endParaRPr lang="ar-EG" altLang="ar-EG" sz="3000" b="1" dirty="0">
              <a:solidFill>
                <a:srgbClr val="C00000"/>
              </a:solidFill>
              <a:effectLst>
                <a:outerShdw blurRad="38100" dist="38100" dir="2700000" algn="tl">
                  <a:srgbClr val="000000">
                    <a:alpha val="43137"/>
                  </a:srgbClr>
                </a:outerShdw>
              </a:effectLst>
            </a:endParaRPr>
          </a:p>
          <a:p>
            <a:pPr algn="ctr" rtl="1">
              <a:lnSpc>
                <a:spcPct val="80000"/>
              </a:lnSpc>
              <a:buFont typeface="Arial" panose="020B0604020202020204" pitchFamily="34" charset="0"/>
              <a:buNone/>
            </a:pPr>
            <a:endParaRPr lang="ar-EG" altLang="ar-EG" sz="3000" b="1" dirty="0">
              <a:solidFill>
                <a:srgbClr val="C00000"/>
              </a:solidFill>
              <a:effectLst>
                <a:outerShdw blurRad="38100" dist="38100" dir="2700000" algn="tl">
                  <a:srgbClr val="000000">
                    <a:alpha val="43137"/>
                  </a:srgbClr>
                </a:outerShdw>
              </a:effectLst>
            </a:endParaRPr>
          </a:p>
          <a:p>
            <a:pPr algn="ctr" rtl="1">
              <a:lnSpc>
                <a:spcPct val="80000"/>
              </a:lnSpc>
              <a:buFont typeface="Arial" panose="020B0604020202020204" pitchFamily="34" charset="0"/>
              <a:buNone/>
            </a:pPr>
            <a:r>
              <a:rPr lang="ar-EG" altLang="ar-EG" sz="3000" b="1" dirty="0">
                <a:effectLst>
                  <a:outerShdw blurRad="38100" dist="38100" dir="2700000" algn="tl">
                    <a:srgbClr val="000000">
                      <a:alpha val="43137"/>
                    </a:srgbClr>
                  </a:outerShdw>
                </a:effectLst>
              </a:rPr>
              <a:t>الجدولة</a:t>
            </a:r>
          </a:p>
          <a:p>
            <a:pPr algn="ctr" rtl="1">
              <a:lnSpc>
                <a:spcPct val="80000"/>
              </a:lnSpc>
              <a:buFont typeface="Arial" panose="020B0604020202020204" pitchFamily="34" charset="0"/>
              <a:buNone/>
            </a:pPr>
            <a:r>
              <a:rPr lang="ar-EG" altLang="ar-EG" sz="3000" b="1" dirty="0">
                <a:effectLst>
                  <a:outerShdw blurRad="38100" dist="38100" dir="2700000" algn="tl">
                    <a:srgbClr val="000000">
                      <a:alpha val="43137"/>
                    </a:srgbClr>
                  </a:outerShdw>
                </a:effectLst>
              </a:rPr>
              <a:t>التوظيف</a:t>
            </a:r>
          </a:p>
          <a:p>
            <a:pPr algn="ctr" rtl="1">
              <a:lnSpc>
                <a:spcPct val="80000"/>
              </a:lnSpc>
              <a:buFont typeface="Arial" panose="020B0604020202020204" pitchFamily="34" charset="0"/>
              <a:buNone/>
            </a:pPr>
            <a:r>
              <a:rPr lang="ar-EG" altLang="ar-EG" sz="3000" b="1" dirty="0">
                <a:effectLst>
                  <a:outerShdw blurRad="38100" dist="38100" dir="2700000" algn="tl">
                    <a:srgbClr val="000000">
                      <a:alpha val="43137"/>
                    </a:srgbClr>
                  </a:outerShdw>
                </a:effectLst>
              </a:rPr>
              <a:t>تحليل النشاط</a:t>
            </a:r>
          </a:p>
          <a:p>
            <a:pPr algn="ctr" rtl="1">
              <a:lnSpc>
                <a:spcPct val="80000"/>
              </a:lnSpc>
              <a:buFont typeface="Arial" panose="020B0604020202020204" pitchFamily="34" charset="0"/>
              <a:buNone/>
            </a:pPr>
            <a:r>
              <a:rPr lang="ar-EG" altLang="ar-EG" sz="3000" b="1" dirty="0">
                <a:effectLst>
                  <a:outerShdw blurRad="38100" dist="38100" dir="2700000" algn="tl">
                    <a:srgbClr val="000000">
                      <a:alpha val="43137"/>
                    </a:srgbClr>
                  </a:outerShdw>
                </a:effectLst>
              </a:rPr>
              <a:t>ضوابط المشروع</a:t>
            </a:r>
            <a:endParaRPr lang="ar-EG" sz="3000" dirty="0"/>
          </a:p>
        </p:txBody>
      </p:sp>
      <p:sp>
        <p:nvSpPr>
          <p:cNvPr id="6" name="TextBox 5">
            <a:extLst>
              <a:ext uri="{FF2B5EF4-FFF2-40B4-BE49-F238E27FC236}">
                <a16:creationId xmlns:a16="http://schemas.microsoft.com/office/drawing/2014/main" id="{6063F3A7-DFC6-5B1E-C73F-5D4DE42241DC}"/>
              </a:ext>
            </a:extLst>
          </p:cNvPr>
          <p:cNvSpPr txBox="1"/>
          <p:nvPr/>
        </p:nvSpPr>
        <p:spPr>
          <a:xfrm>
            <a:off x="3093776" y="659888"/>
            <a:ext cx="5300210" cy="646331"/>
          </a:xfrm>
          <a:prstGeom prst="rect">
            <a:avLst/>
          </a:prstGeom>
          <a:noFill/>
        </p:spPr>
        <p:txBody>
          <a:bodyPr wrap="square">
            <a:spAutoFit/>
          </a:bodyPr>
          <a:lstStyle/>
          <a:p>
            <a:pPr algn="ctr"/>
            <a:r>
              <a:rPr lang="ar-EG" altLang="ar-EG" sz="3600" b="1" dirty="0">
                <a:effectLst>
                  <a:outerShdw blurRad="38100" dist="38100" dir="2700000" algn="tl">
                    <a:srgbClr val="000000">
                      <a:alpha val="43137"/>
                    </a:srgbClr>
                  </a:outerShdw>
                </a:effectLst>
              </a:rPr>
              <a:t>مهارات القيادة والإدارة</a:t>
            </a:r>
            <a:endParaRPr lang="en-US" sz="3600" dirty="0"/>
          </a:p>
        </p:txBody>
      </p:sp>
    </p:spTree>
    <p:extLst>
      <p:ext uri="{BB962C8B-B14F-4D97-AF65-F5344CB8AC3E}">
        <p14:creationId xmlns:p14="http://schemas.microsoft.com/office/powerpoint/2010/main" val="1924685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59521"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712F5CB8-8D26-22B2-49E7-05732E16F810}"/>
              </a:ext>
            </a:extLst>
          </p:cNvPr>
          <p:cNvSpPr txBox="1"/>
          <p:nvPr/>
        </p:nvSpPr>
        <p:spPr>
          <a:xfrm>
            <a:off x="2313582" y="2757802"/>
            <a:ext cx="7141700" cy="2319418"/>
          </a:xfrm>
          <a:prstGeom prst="rect">
            <a:avLst/>
          </a:prstGeom>
          <a:noFill/>
        </p:spPr>
        <p:txBody>
          <a:bodyPr wrap="square">
            <a:spAutoFit/>
          </a:bodyPr>
          <a:lstStyle/>
          <a:p>
            <a:pPr algn="ctr">
              <a:lnSpc>
                <a:spcPct val="80000"/>
              </a:lnSpc>
            </a:pPr>
            <a:r>
              <a:rPr lang="ar-EG" altLang="en-US" sz="3600" b="1" dirty="0">
                <a:solidFill>
                  <a:srgbClr val="C00000"/>
                </a:solidFill>
              </a:rPr>
              <a:t>كل القادة يمكن أن يكونوا مديرين</a:t>
            </a:r>
          </a:p>
          <a:p>
            <a:pPr algn="ctr">
              <a:lnSpc>
                <a:spcPct val="80000"/>
              </a:lnSpc>
            </a:pPr>
            <a:endParaRPr lang="ar-EG" altLang="en-US" sz="3600" b="1" dirty="0">
              <a:solidFill>
                <a:srgbClr val="C00000"/>
              </a:solidFill>
            </a:endParaRPr>
          </a:p>
          <a:p>
            <a:pPr algn="ctr">
              <a:lnSpc>
                <a:spcPct val="80000"/>
              </a:lnSpc>
            </a:pPr>
            <a:r>
              <a:rPr lang="ar-EG" altLang="en-US" sz="3600" b="1" dirty="0">
                <a:solidFill>
                  <a:srgbClr val="C00000"/>
                </a:solidFill>
              </a:rPr>
              <a:t>ولكن</a:t>
            </a:r>
          </a:p>
          <a:p>
            <a:pPr algn="ctr">
              <a:lnSpc>
                <a:spcPct val="80000"/>
              </a:lnSpc>
            </a:pPr>
            <a:endParaRPr lang="ar-EG" altLang="en-US" sz="3600" b="1" dirty="0">
              <a:solidFill>
                <a:srgbClr val="C00000"/>
              </a:solidFill>
            </a:endParaRPr>
          </a:p>
          <a:p>
            <a:pPr algn="ctr">
              <a:lnSpc>
                <a:spcPct val="80000"/>
              </a:lnSpc>
            </a:pPr>
            <a:r>
              <a:rPr lang="ar-EG" altLang="en-US" sz="3600" b="1" dirty="0">
                <a:solidFill>
                  <a:srgbClr val="C00000"/>
                </a:solidFill>
              </a:rPr>
              <a:t>ليس كل المديرين يمكن أن يكونوا قادة</a:t>
            </a:r>
            <a:endParaRPr lang="en-US" altLang="en-US" sz="3600" u="sng" dirty="0">
              <a:solidFill>
                <a:srgbClr val="C00000"/>
              </a:solidFill>
            </a:endParaRPr>
          </a:p>
        </p:txBody>
      </p:sp>
      <p:sp>
        <p:nvSpPr>
          <p:cNvPr id="6" name="Rectangle 5">
            <a:extLst>
              <a:ext uri="{FF2B5EF4-FFF2-40B4-BE49-F238E27FC236}">
                <a16:creationId xmlns:a16="http://schemas.microsoft.com/office/drawing/2014/main" id="{5BA9614C-20DA-638E-A874-48943A69AA6D}"/>
              </a:ext>
            </a:extLst>
          </p:cNvPr>
          <p:cNvSpPr>
            <a:spLocks noGrp="1" noChangeArrowheads="1"/>
          </p:cNvSpPr>
          <p:nvPr/>
        </p:nvSpPr>
        <p:spPr bwMode="auto">
          <a:xfrm>
            <a:off x="1998232" y="148548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charset="0"/>
              </a:defRPr>
            </a:lvl2pPr>
            <a:lvl3pPr algn="ctr" rtl="0" eaLnBrk="0" fontAlgn="base" hangingPunct="0">
              <a:spcBef>
                <a:spcPct val="0"/>
              </a:spcBef>
              <a:spcAft>
                <a:spcPct val="0"/>
              </a:spcAft>
              <a:defRPr sz="4400">
                <a:solidFill>
                  <a:schemeClr val="tx2"/>
                </a:solidFill>
                <a:latin typeface="Times New Roman" charset="0"/>
              </a:defRPr>
            </a:lvl3pPr>
            <a:lvl4pPr algn="ctr" rtl="0" eaLnBrk="0" fontAlgn="base" hangingPunct="0">
              <a:spcBef>
                <a:spcPct val="0"/>
              </a:spcBef>
              <a:spcAft>
                <a:spcPct val="0"/>
              </a:spcAft>
              <a:defRPr sz="4400">
                <a:solidFill>
                  <a:schemeClr val="tx2"/>
                </a:solidFill>
                <a:latin typeface="Times New Roman" charset="0"/>
              </a:defRPr>
            </a:lvl4pPr>
            <a:lvl5pPr algn="ctr" rtl="0" eaLnBrk="0" fontAlgn="base" hangingPunct="0">
              <a:spcBef>
                <a:spcPct val="0"/>
              </a:spcBef>
              <a:spcAft>
                <a:spcPct val="0"/>
              </a:spcAft>
              <a:defRPr sz="4400">
                <a:solidFill>
                  <a:schemeClr val="tx2"/>
                </a:solidFill>
                <a:latin typeface="Times New Roman" charset="0"/>
              </a:defRPr>
            </a:lvl5pPr>
            <a:lvl6pPr marL="457200" algn="ctr" rtl="0" fontAlgn="base">
              <a:spcBef>
                <a:spcPct val="0"/>
              </a:spcBef>
              <a:spcAft>
                <a:spcPct val="0"/>
              </a:spcAft>
              <a:defRPr sz="4400">
                <a:solidFill>
                  <a:schemeClr val="tx2"/>
                </a:solidFill>
                <a:latin typeface="Times New Roman" charset="0"/>
              </a:defRPr>
            </a:lvl6pPr>
            <a:lvl7pPr marL="914400" algn="ctr" rtl="0" fontAlgn="base">
              <a:spcBef>
                <a:spcPct val="0"/>
              </a:spcBef>
              <a:spcAft>
                <a:spcPct val="0"/>
              </a:spcAft>
              <a:defRPr sz="4400">
                <a:solidFill>
                  <a:schemeClr val="tx2"/>
                </a:solidFill>
                <a:latin typeface="Times New Roman" charset="0"/>
              </a:defRPr>
            </a:lvl7pPr>
            <a:lvl8pPr marL="1371600" algn="ctr" rtl="0" fontAlgn="base">
              <a:spcBef>
                <a:spcPct val="0"/>
              </a:spcBef>
              <a:spcAft>
                <a:spcPct val="0"/>
              </a:spcAft>
              <a:defRPr sz="4400">
                <a:solidFill>
                  <a:schemeClr val="tx2"/>
                </a:solidFill>
                <a:latin typeface="Times New Roman" charset="0"/>
              </a:defRPr>
            </a:lvl8pPr>
            <a:lvl9pPr marL="1828800" algn="ctr" rtl="0" fontAlgn="base">
              <a:spcBef>
                <a:spcPct val="0"/>
              </a:spcBef>
              <a:spcAft>
                <a:spcPct val="0"/>
              </a:spcAft>
              <a:defRPr sz="4400">
                <a:solidFill>
                  <a:schemeClr val="tx2"/>
                </a:solidFill>
                <a:latin typeface="Times New Roman" charset="0"/>
              </a:defRPr>
            </a:lvl9pPr>
          </a:lstStyle>
          <a:p>
            <a:pPr eaLnBrk="1" hangingPunct="1">
              <a:defRPr/>
            </a:pPr>
            <a:r>
              <a:rPr lang="ar-EG" sz="7200" i="1" dirty="0">
                <a:solidFill>
                  <a:srgbClr val="000099"/>
                </a:solidFill>
                <a:effectLst>
                  <a:outerShdw blurRad="38100" dist="38100" dir="2700000" algn="tl">
                    <a:srgbClr val="000000"/>
                  </a:outerShdw>
                </a:effectLst>
                <a:latin typeface="Comic Sans MS" pitchFamily="66" charset="0"/>
              </a:rPr>
              <a:t>تذكر جيداً</a:t>
            </a:r>
            <a:endParaRPr lang="en-US" i="1" dirty="0">
              <a:solidFill>
                <a:srgbClr val="000099"/>
              </a:solidFill>
              <a:effectLst>
                <a:outerShdw blurRad="38100" dist="38100" dir="2700000" algn="tl">
                  <a:srgbClr val="000000"/>
                </a:outerShdw>
              </a:effectLst>
              <a:latin typeface="Comic Sans MS" pitchFamily="66" charset="0"/>
            </a:endParaRPr>
          </a:p>
        </p:txBody>
      </p:sp>
    </p:spTree>
    <p:extLst>
      <p:ext uri="{BB962C8B-B14F-4D97-AF65-F5344CB8AC3E}">
        <p14:creationId xmlns:p14="http://schemas.microsoft.com/office/powerpoint/2010/main" val="19085651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72814" y="2014538"/>
            <a:ext cx="4891426" cy="293946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17694"/>
            <a:ext cx="4942047" cy="311449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34" name="Rectangle 33">
            <a:extLst>
              <a:ext uri="{FF2B5EF4-FFF2-40B4-BE49-F238E27FC236}">
                <a16:creationId xmlns:a16="http://schemas.microsoft.com/office/drawing/2014/main" id="{FFBC9732-D32E-DCF9-3982-D4B68F971747}"/>
              </a:ext>
            </a:extLst>
          </p:cNvPr>
          <p:cNvSpPr/>
          <p:nvPr/>
        </p:nvSpPr>
        <p:spPr>
          <a:xfrm>
            <a:off x="96624" y="4688197"/>
            <a:ext cx="5865104" cy="1569660"/>
          </a:xfrm>
          <a:prstGeom prst="rect">
            <a:avLst/>
          </a:prstGeom>
        </p:spPr>
        <p:txBody>
          <a:bodyPr wrap="square">
            <a:spAutoFit/>
          </a:bodyPr>
          <a:lstStyle/>
          <a:p>
            <a:pPr marL="0" indent="0" algn="ctr" rtl="0">
              <a:buNone/>
            </a:pPr>
            <a:r>
              <a:rPr lang="ar-EG" sz="2400" dirty="0"/>
              <a:t>يتمتع القادة الفعالون بالقدرة على التواصل الجيد، وتحفيز فريقهم، والتعامل مع المسؤوليات وتفويضها، والاستماع إلى الملاحظات، والتمتع بالمرونة في حل المشكلات في مكان العمل المتغير باستمرار.</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188040" y="1144820"/>
            <a:ext cx="5144357" cy="584775"/>
          </a:xfrm>
          <a:prstGeom prst="rect">
            <a:avLst/>
          </a:prstGeom>
          <a:noFill/>
        </p:spPr>
        <p:txBody>
          <a:bodyPr wrap="none" rtlCol="0">
            <a:spAutoFit/>
          </a:bodyPr>
          <a:lstStyle/>
          <a:p>
            <a:r>
              <a:rPr lang="ar-EG" sz="3200" b="1" dirty="0">
                <a:solidFill>
                  <a:srgbClr val="C00000"/>
                </a:solidFill>
                <a:effectLst>
                  <a:outerShdw blurRad="38100" dist="38100" dir="2700000" algn="tl">
                    <a:srgbClr val="000000">
                      <a:alpha val="43137"/>
                    </a:srgbClr>
                  </a:outerShdw>
                </a:effectLst>
              </a:rPr>
              <a:t>ما الذي يجعل من الشخص قائدًا فعالًا؟</a:t>
            </a:r>
            <a:endParaRPr lang="en-US" sz="1200" b="1" dirty="0">
              <a:solidFill>
                <a:srgbClr val="8E5A6D"/>
              </a:solidFill>
              <a:latin typeface="Tajawal Medium" panose="00000600000000000000" pitchFamily="2" charset="-78"/>
              <a:cs typeface="Tajawal Medium" panose="00000600000000000000"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ajawal Medium" panose="00000600000000000000" pitchFamily="2" charset="-78"/>
                <a:cs typeface="Tajawal Medium" panose="00000600000000000000" pitchFamily="2" charset="-78"/>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rgbClr val="8E5A6D"/>
                </a:solidFill>
                <a:latin typeface="Tajawal Medium" panose="00000600000000000000" pitchFamily="2" charset="-78"/>
                <a:cs typeface="Tajawal Medium" panose="00000600000000000000" pitchFamily="2" charset="-78"/>
              </a:rPr>
              <a:t>01</a:t>
            </a:r>
            <a:endParaRPr lang="en-US" sz="1400" b="1" dirty="0">
              <a:solidFill>
                <a:srgbClr val="8E5A6D"/>
              </a:solidFill>
              <a:latin typeface="Tajawal Medium" panose="00000600000000000000" pitchFamily="2" charset="-78"/>
              <a:cs typeface="Tajawal Medium" panose="00000600000000000000" pitchFamily="2" charset="-78"/>
            </a:endParaRPr>
          </a:p>
        </p:txBody>
      </p:sp>
      <p:pic>
        <p:nvPicPr>
          <p:cNvPr id="8" name="Picture Placeholder 7">
            <a:extLst>
              <a:ext uri="{FF2B5EF4-FFF2-40B4-BE49-F238E27FC236}">
                <a16:creationId xmlns:a16="http://schemas.microsoft.com/office/drawing/2014/main" id="{CA75B1EE-1A48-4B42-45C9-56C72D709D40}"/>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28336" b="28336"/>
          <a:stretch>
            <a:fillRect/>
          </a:stretch>
        </p:blipFill>
        <p:spPr>
          <a:xfrm>
            <a:off x="1127760" y="1123950"/>
            <a:ext cx="9936480" cy="3830052"/>
          </a:xfrm>
        </p:spPr>
      </p:pic>
      <p:sp>
        <p:nvSpPr>
          <p:cNvPr id="2" name="Rectangle 1">
            <a:extLst>
              <a:ext uri="{FF2B5EF4-FFF2-40B4-BE49-F238E27FC236}">
                <a16:creationId xmlns:a16="http://schemas.microsoft.com/office/drawing/2014/main" id="{4AC3A5F3-58EF-D709-D2C7-3DC710602A3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78726663-DCB9-4E6A-E169-C00A9E2FC2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2830823"/>
      </p:ext>
    </p:extLst>
  </p:cSld>
  <p:clrMapOvr>
    <a:masterClrMapping/>
  </p:clrMapOvr>
  <mc:AlternateContent xmlns:mc="http://schemas.openxmlformats.org/markup-compatibility/2006" xmlns:p14="http://schemas.microsoft.com/office/powerpoint/2010/main">
    <mc:Choice Requires="p14">
      <p:transition spd="slow" p14:dur="2000" advTm="86715"/>
    </mc:Choice>
    <mc:Fallback xmlns="">
      <p:transition spd="slow" advTm="867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63060" y="1713532"/>
            <a:ext cx="4361793" cy="415344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1">
            <a:extLst>
              <a:ext uri="{FF2B5EF4-FFF2-40B4-BE49-F238E27FC236}">
                <a16:creationId xmlns:a16="http://schemas.microsoft.com/office/drawing/2014/main" id="{01989301-7C67-F470-446E-E3C06D33CFFB}"/>
              </a:ext>
            </a:extLst>
          </p:cNvPr>
          <p:cNvSpPr txBox="1">
            <a:spLocks/>
          </p:cNvSpPr>
          <p:nvPr/>
        </p:nvSpPr>
        <p:spPr>
          <a:xfrm>
            <a:off x="346820" y="2753957"/>
            <a:ext cx="3812142" cy="274331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ar-EG" sz="2800" b="1" cap="all" dirty="0"/>
              <a:t>سمات القيادة هي المهارات الداخلية أو الشخصية التي تشكل القيادة الفعالة. تتضمن هذه السمات مجموعة كبيرة من خصائص المعرفة والفعل مثل الرؤية والقيم والشخصية والدوافع والعادات والسمات والكفاءات والأسلوب والسلوكيات والمهارات.</a:t>
            </a:r>
            <a:endParaRPr lang="ar-EG" sz="2800" dirty="0"/>
          </a:p>
        </p:txBody>
      </p:sp>
      <p:pic>
        <p:nvPicPr>
          <p:cNvPr id="4" name="Picture 3">
            <a:extLst>
              <a:ext uri="{FF2B5EF4-FFF2-40B4-BE49-F238E27FC236}">
                <a16:creationId xmlns:a16="http://schemas.microsoft.com/office/drawing/2014/main" id="{868BD277-05CA-0DEE-AF13-215B0B98CBA6}"/>
              </a:ext>
            </a:extLst>
          </p:cNvPr>
          <p:cNvPicPr>
            <a:picLocks noChangeAspect="1"/>
          </p:cNvPicPr>
          <p:nvPr/>
        </p:nvPicPr>
        <p:blipFill>
          <a:blip r:embed="rId3"/>
          <a:srcRect l="8832" t="14450" r="11377" b="5726"/>
          <a:stretch/>
        </p:blipFill>
        <p:spPr>
          <a:xfrm>
            <a:off x="4605284" y="905227"/>
            <a:ext cx="7239896" cy="5355723"/>
          </a:xfrm>
          <a:prstGeom prst="rect">
            <a:avLst/>
          </a:prstGeom>
        </p:spPr>
      </p:pic>
    </p:spTree>
    <p:extLst>
      <p:ext uri="{BB962C8B-B14F-4D97-AF65-F5344CB8AC3E}">
        <p14:creationId xmlns:p14="http://schemas.microsoft.com/office/powerpoint/2010/main" val="10270353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0431" y="1556465"/>
            <a:ext cx="11662237" cy="46012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2289367" y="890203"/>
            <a:ext cx="7613265" cy="556243"/>
          </a:xfrm>
          <a:prstGeom prst="rect">
            <a:avLst/>
          </a:prstGeom>
        </p:spPr>
        <p:txBody>
          <a:bodyPr vert="horz" lIns="91440" tIns="45720" rIns="91440" bIns="45720" rtlCol="0" anchor="ctr">
            <a:normAutofit fontScale="92500" lnSpcReduction="20000"/>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ar-EG" dirty="0">
                <a:solidFill>
                  <a:srgbClr val="C00000"/>
                </a:solidFill>
              </a:rPr>
              <a:t>صفات القائد</a:t>
            </a:r>
            <a:endParaRPr lang="en-US" dirty="0">
              <a:solidFill>
                <a:srgbClr val="C00000"/>
              </a:solidFill>
            </a:endParaRPr>
          </a:p>
        </p:txBody>
      </p:sp>
      <p:sp>
        <p:nvSpPr>
          <p:cNvPr id="11" name="Rectangle 8"/>
          <p:cNvSpPr>
            <a:spLocks noChangeArrowheads="1"/>
          </p:cNvSpPr>
          <p:nvPr/>
        </p:nvSpPr>
        <p:spPr bwMode="auto">
          <a:xfrm>
            <a:off x="349332" y="1812813"/>
            <a:ext cx="11207950" cy="4154984"/>
          </a:xfrm>
          <a:prstGeom prst="rect">
            <a:avLst/>
          </a:prstGeom>
          <a:noFill/>
          <a:ln>
            <a:noFill/>
          </a:ln>
          <a:effectLst/>
        </p:spPr>
        <p:txBody>
          <a:bodyPr wrap="square" anchor="ctr">
            <a:spAutoFit/>
          </a:bodyPr>
          <a:lstStyle/>
          <a:p>
            <a:pPr algn="just" rtl="1"/>
            <a:r>
              <a:rPr lang="ar-EG" sz="2400" b="1" dirty="0"/>
              <a:t>الصدق - أظهر الإخلاص والنزاهة والصراحة في جميع تصرفاتك. فالسلوك المخادع لن يلهم الثقة.</a:t>
            </a:r>
          </a:p>
          <a:p>
            <a:pPr algn="just" rtl="1"/>
            <a:endParaRPr lang="ar-EG" sz="2400" b="1" dirty="0"/>
          </a:p>
          <a:p>
            <a:pPr algn="just" rtl="1"/>
            <a:r>
              <a:rPr lang="ar-EG" sz="2400" b="1" dirty="0"/>
              <a:t>الكفاءة - يجب أن تستند تصرفاتك إلى المنطق والمبادئ الأخلاقية. لا تتخذ القرارات بناءً على الرغبات أو المشاعر العاطفية الطفولية.</a:t>
            </a:r>
          </a:p>
          <a:p>
            <a:pPr algn="just" rtl="1"/>
            <a:endParaRPr lang="ar-EG" sz="2400" b="1" dirty="0"/>
          </a:p>
          <a:p>
            <a:pPr algn="just" rtl="1"/>
            <a:r>
              <a:rPr lang="ar-EG" sz="2400" b="1" dirty="0"/>
              <a:t>التطلع إلى المستقبل حدد الأهداف وامتلك رؤية للمستقبل. يجب أن تكون الرؤية مملوكة في جميع أنحاء المنظمة. يتصور القادة الفعالون ما يريدون وكيفية الحصول عليه. وعادة ما يختارون الأولويات النابعة من قيمهم الأساسية.</a:t>
            </a:r>
          </a:p>
          <a:p>
            <a:pPr algn="just" rtl="1"/>
            <a:endParaRPr lang="ar-EG" sz="2400" b="1" dirty="0"/>
          </a:p>
          <a:p>
            <a:pPr algn="just" rtl="1"/>
            <a:r>
              <a:rPr lang="ar-EG" sz="2400" b="1" dirty="0"/>
              <a:t>الإلهام - أظهر الثقة في كل ما تفعله. من خلال إظهار القدرة على التحمل العقلي والجسدي والروحي، ستلهم الآخرين للوصول إلى آفاق جديدة. تولى المسؤولية عند الضرورة.</a:t>
            </a:r>
            <a:endParaRPr lang="en-US" sz="2400" b="1" dirty="0"/>
          </a:p>
        </p:txBody>
      </p:sp>
      <p:sp>
        <p:nvSpPr>
          <p:cNvPr id="3" name="Rectangle 2">
            <a:extLst>
              <a:ext uri="{FF2B5EF4-FFF2-40B4-BE49-F238E27FC236}">
                <a16:creationId xmlns:a16="http://schemas.microsoft.com/office/drawing/2014/main" id="{8C63218F-427D-D53D-298C-009555DF76C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49EA12A3-F9AD-33C5-B95F-168D646762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404574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2"/>
          <p:cNvSpPr txBox="1">
            <a:spLocks noChangeArrowheads="1"/>
          </p:cNvSpPr>
          <p:nvPr/>
        </p:nvSpPr>
        <p:spPr>
          <a:xfrm>
            <a:off x="1338361" y="357613"/>
            <a:ext cx="8610600" cy="609600"/>
          </a:xfrm>
          <a:prstGeom prst="rect">
            <a:avLst/>
          </a:prstGeom>
        </p:spPr>
        <p:txBody>
          <a:bodyPr vert="horz" lIns="91440" tIns="45720" rIns="91440" bIns="45720" rtlCol="0" anchor="ctr">
            <a:normAutofit lnSpcReduction="10000"/>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US" dirty="0"/>
              <a:t>Characteristics of a Leader</a:t>
            </a:r>
          </a:p>
        </p:txBody>
      </p:sp>
      <p:sp>
        <p:nvSpPr>
          <p:cNvPr id="12" name="Text Box 13"/>
          <p:cNvSpPr txBox="1">
            <a:spLocks noChangeArrowheads="1"/>
          </p:cNvSpPr>
          <p:nvPr/>
        </p:nvSpPr>
        <p:spPr bwMode="auto">
          <a:xfrm>
            <a:off x="814968" y="2294745"/>
            <a:ext cx="10562063"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rtl="1"/>
            <a:r>
              <a:rPr lang="ar-EG" sz="2400" b="1" dirty="0"/>
              <a:t>مباشر - استخدم الحكم السليم لاتخاذ قرار جيد في الوقت المناسب.</a:t>
            </a:r>
          </a:p>
          <a:p>
            <a:pPr algn="r" rtl="1"/>
            <a:endParaRPr lang="ar-EG" sz="2400" b="1" dirty="0"/>
          </a:p>
          <a:p>
            <a:pPr algn="r" rtl="1"/>
            <a:r>
              <a:rPr lang="ar-EG" sz="2400" b="1" dirty="0"/>
              <a:t>مبدع - قم بإجراء تغييرات مناسبة وفي الوقت المناسب في تفكيرك وخططك وأساليبك. أظهر الإبداع من خلال التفكير في أهداف وأفكار وحلول جديدة وأفضل للمشاكل. كن مبتكرًا!</a:t>
            </a:r>
            <a:endParaRPr lang="en-US" sz="2400" b="1" dirty="0"/>
          </a:p>
        </p:txBody>
      </p:sp>
      <p:sp>
        <p:nvSpPr>
          <p:cNvPr id="3" name="Rectangle 2">
            <a:extLst>
              <a:ext uri="{FF2B5EF4-FFF2-40B4-BE49-F238E27FC236}">
                <a16:creationId xmlns:a16="http://schemas.microsoft.com/office/drawing/2014/main" id="{E64CDB6A-6B1F-371C-393E-E08657996DE4}"/>
              </a:ext>
            </a:extLst>
          </p:cNvPr>
          <p:cNvSpPr txBox="1">
            <a:spLocks noChangeArrowheads="1"/>
          </p:cNvSpPr>
          <p:nvPr/>
        </p:nvSpPr>
        <p:spPr>
          <a:xfrm>
            <a:off x="1683367" y="851003"/>
            <a:ext cx="9067800" cy="725460"/>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ar-EG" dirty="0">
                <a:solidFill>
                  <a:srgbClr val="C00000"/>
                </a:solidFill>
              </a:rPr>
              <a:t>صفات القائد</a:t>
            </a:r>
            <a:endParaRPr lang="en-US" dirty="0">
              <a:solidFill>
                <a:srgbClr val="C00000"/>
              </a:solidFill>
            </a:endParaRPr>
          </a:p>
        </p:txBody>
      </p:sp>
      <p:sp>
        <p:nvSpPr>
          <p:cNvPr id="4" name="Rectangle 3">
            <a:extLst>
              <a:ext uri="{FF2B5EF4-FFF2-40B4-BE49-F238E27FC236}">
                <a16:creationId xmlns:a16="http://schemas.microsoft.com/office/drawing/2014/main" id="{9F4C8063-E9D9-A4EB-A3FD-812EF75F0A6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F125ED08-9A5C-44EA-BD87-55DE2A65F4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97050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2"/>
          <p:cNvSpPr txBox="1">
            <a:spLocks noChangeArrowheads="1"/>
          </p:cNvSpPr>
          <p:nvPr/>
        </p:nvSpPr>
        <p:spPr>
          <a:xfrm>
            <a:off x="1338361" y="357613"/>
            <a:ext cx="8610600" cy="609600"/>
          </a:xfrm>
          <a:prstGeom prst="rect">
            <a:avLst/>
          </a:prstGeom>
        </p:spPr>
        <p:txBody>
          <a:bodyPr vert="horz" lIns="91440" tIns="45720" rIns="91440" bIns="45720" rtlCol="0" anchor="ctr">
            <a:normAutofit lnSpcReduction="10000"/>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US" dirty="0"/>
              <a:t>Characteristics of a Leader</a:t>
            </a:r>
          </a:p>
        </p:txBody>
      </p:sp>
      <p:sp>
        <p:nvSpPr>
          <p:cNvPr id="4" name="Rectangle 3">
            <a:extLst>
              <a:ext uri="{FF2B5EF4-FFF2-40B4-BE49-F238E27FC236}">
                <a16:creationId xmlns:a16="http://schemas.microsoft.com/office/drawing/2014/main" id="{9F4C8063-E9D9-A4EB-A3FD-812EF75F0A6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F125ED08-9A5C-44EA-BD87-55DE2A65F4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4C05ADEE-7CA3-268D-E4A6-1584A560EDC2}"/>
              </a:ext>
            </a:extLst>
          </p:cNvPr>
          <p:cNvPicPr>
            <a:picLocks noChangeAspect="1"/>
          </p:cNvPicPr>
          <p:nvPr/>
        </p:nvPicPr>
        <p:blipFill>
          <a:blip r:embed="rId3"/>
          <a:srcRect l="8204" t="30710" r="8762" b="21098"/>
          <a:stretch/>
        </p:blipFill>
        <p:spPr>
          <a:xfrm>
            <a:off x="1525499" y="2014001"/>
            <a:ext cx="9141001" cy="3536946"/>
          </a:xfrm>
          <a:prstGeom prst="rect">
            <a:avLst/>
          </a:prstGeom>
        </p:spPr>
      </p:pic>
    </p:spTree>
    <p:extLst>
      <p:ext uri="{BB962C8B-B14F-4D97-AF65-F5344CB8AC3E}">
        <p14:creationId xmlns:p14="http://schemas.microsoft.com/office/powerpoint/2010/main" val="28998982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buAutoNum type="arabicPeriod"/>
            </a:pPr>
            <a:r>
              <a:rPr lang="ar-EG" sz="2000" b="1" i="0" dirty="0">
                <a:solidFill>
                  <a:srgbClr val="1F1F1F"/>
                </a:solidFill>
                <a:effectLst/>
                <a:highlight>
                  <a:srgbClr val="FFFFFF"/>
                </a:highlight>
                <a:latin typeface="Source Sans Pro" panose="020B0503030403020204" pitchFamily="34" charset="0"/>
              </a:rPr>
              <a:t>القدرة على التفويض: </a:t>
            </a:r>
            <a:r>
              <a:rPr lang="ar-EG" sz="2000" i="0" dirty="0">
                <a:solidFill>
                  <a:srgbClr val="1F1F1F"/>
                </a:solidFill>
                <a:effectLst/>
                <a:highlight>
                  <a:srgbClr val="FFFFFF"/>
                </a:highlight>
                <a:latin typeface="Source Sans Pro" panose="020B0503030403020204" pitchFamily="34" charset="0"/>
              </a:rPr>
              <a:t>إن تقاسم المهام مع الآخرين يوفر لك الوقت في العمل ويقلل من مستويات التوتر لديك.</a:t>
            </a:r>
          </a:p>
          <a:p>
            <a:pPr marL="342900" indent="-342900" algn="just" rtl="1">
              <a:buAutoNum type="arabicPeriod"/>
            </a:pPr>
            <a:r>
              <a:rPr lang="ar-EG" sz="2000" b="1" dirty="0">
                <a:solidFill>
                  <a:srgbClr val="1F1F1F"/>
                </a:solidFill>
                <a:highlight>
                  <a:srgbClr val="FFFFFF"/>
                </a:highlight>
                <a:latin typeface="Source Sans Pro" panose="020B0503030403020204" pitchFamily="34" charset="0"/>
              </a:rPr>
              <a:t>ا</a:t>
            </a:r>
            <a:r>
              <a:rPr lang="ar-EG" sz="2000" b="1" i="0" dirty="0">
                <a:solidFill>
                  <a:srgbClr val="1F1F1F"/>
                </a:solidFill>
                <a:effectLst/>
                <a:highlight>
                  <a:srgbClr val="FFFFFF"/>
                </a:highlight>
                <a:latin typeface="Source Sans Pro" panose="020B0503030403020204" pitchFamily="34" charset="0"/>
              </a:rPr>
              <a:t>لقدرة على الإلهام والتحفيز:</a:t>
            </a:r>
            <a:r>
              <a:rPr lang="ar-EG" sz="2000" i="0" dirty="0">
                <a:solidFill>
                  <a:srgbClr val="1F1F1F"/>
                </a:solidFill>
                <a:effectLst/>
                <a:highlight>
                  <a:srgbClr val="FFFFFF"/>
                </a:highlight>
                <a:latin typeface="Source Sans Pro" panose="020B0503030403020204" pitchFamily="34" charset="0"/>
              </a:rPr>
              <a:t> يعتمد الموظفون على القادة للحصول على الدعم والتوجيه. من خلال توفير الأهداف والغايات ورؤية واضحة لكيفية تحقيقها، يمكنك الحفاظ على تحفيز الموظفين لأداء أفضل ما لديهم.</a:t>
            </a:r>
          </a:p>
          <a:p>
            <a:pPr marL="342900" indent="-342900" algn="just" rtl="1">
              <a:buAutoNum type="arabicPeriod"/>
            </a:pPr>
            <a:r>
              <a:rPr lang="ar-EG" sz="2000" b="1" i="0" dirty="0">
                <a:solidFill>
                  <a:srgbClr val="1F1F1F"/>
                </a:solidFill>
                <a:effectLst/>
                <a:highlight>
                  <a:srgbClr val="FFFFFF"/>
                </a:highlight>
                <a:latin typeface="Source Sans Pro" panose="020B0503030403020204" pitchFamily="34" charset="0"/>
              </a:rPr>
              <a:t>إدارة الصراعات: </a:t>
            </a:r>
            <a:r>
              <a:rPr lang="ar-EG" sz="2000" i="0" dirty="0">
                <a:solidFill>
                  <a:srgbClr val="1F1F1F"/>
                </a:solidFill>
                <a:effectLst/>
                <a:highlight>
                  <a:srgbClr val="FFFFFF"/>
                </a:highlight>
                <a:latin typeface="Source Sans Pro" panose="020B0503030403020204" pitchFamily="34" charset="0"/>
              </a:rPr>
              <a:t>عادةً ما تحدث صراعات عرضية في أماكن العمل، لذا فإن معرفة كيفية التعامل معها يجعل الإدارة أسهل.</a:t>
            </a:r>
          </a:p>
          <a:p>
            <a:pPr marL="342900" indent="-342900" algn="just" rtl="1">
              <a:buAutoNum type="arabicPeriod"/>
            </a:pPr>
            <a:r>
              <a:rPr lang="ar-EG" sz="2000" i="0" dirty="0">
                <a:solidFill>
                  <a:srgbClr val="1F1F1F"/>
                </a:solidFill>
                <a:effectLst/>
                <a:highlight>
                  <a:srgbClr val="FFFFFF"/>
                </a:highlight>
                <a:latin typeface="Source Sans Pro" panose="020B0503030403020204" pitchFamily="34" charset="0"/>
              </a:rPr>
              <a:t>اتخاذ القرار: يتضمن اتخاذ القرار تحديد المشكلة ووزن الخيارات واتخاذ الإجراءات. يمكن أن توفر القدرة على اتخاذ القرارات الوقت وتعزز الإنتاجية وتبني الثقة وتقلل من الارتباك في مكان العمل.</a:t>
            </a:r>
          </a:p>
          <a:p>
            <a:pPr marL="342900" indent="-342900" algn="just" rtl="1">
              <a:buAutoNum type="arabicPeriod"/>
            </a:pPr>
            <a:r>
              <a:rPr lang="ar-EG" sz="2000" b="1" i="0" dirty="0">
                <a:solidFill>
                  <a:srgbClr val="1F1F1F"/>
                </a:solidFill>
                <a:effectLst/>
                <a:highlight>
                  <a:srgbClr val="FFFFFF"/>
                </a:highlight>
                <a:latin typeface="Source Sans Pro" panose="020B0503030403020204" pitchFamily="34" charset="0"/>
              </a:rPr>
              <a:t>التواصل الفعال:</a:t>
            </a:r>
            <a:r>
              <a:rPr lang="ar-EG" sz="2000" i="0" dirty="0">
                <a:solidFill>
                  <a:srgbClr val="1F1F1F"/>
                </a:solidFill>
                <a:effectLst/>
                <a:highlight>
                  <a:srgbClr val="FFFFFF"/>
                </a:highlight>
                <a:latin typeface="Source Sans Pro" panose="020B0503030403020204" pitchFamily="34" charset="0"/>
              </a:rPr>
              <a:t> يتضمن كونك مديرًا التفاعل مع الأشخاص بانتظام. في أي يوم معين، قد تدير اجتماعًا للموظفين أو تقدم عرضًا تقديميًا لأعضاء مجلس الإدارة أو تحل نزاعًا بين موظفين. بالإضافة إلى نقل المعلومات، فإن الاستماع عند التواصل أمر ضروري. تساعدك ممارسة الاستماع الجيد على التواجد والحفاظ على التواصل البصري وإعادة صياغة ما يقوله </a:t>
            </a:r>
            <a:r>
              <a:rPr lang="ar-EG" sz="2000" i="0" dirty="0" err="1">
                <a:solidFill>
                  <a:srgbClr val="1F1F1F"/>
                </a:solidFill>
                <a:effectLst/>
                <a:highlight>
                  <a:srgbClr val="FFFFFF"/>
                </a:highlight>
                <a:latin typeface="Source Sans Pro" panose="020B0503030403020204" pitchFamily="34" charset="0"/>
              </a:rPr>
              <a:t>متحدثك</a:t>
            </a:r>
            <a:r>
              <a:rPr lang="ar-EG" sz="2000" i="0" dirty="0">
                <a:solidFill>
                  <a:srgbClr val="1F1F1F"/>
                </a:solidFill>
                <a:effectLst/>
                <a:highlight>
                  <a:srgbClr val="FFFFFF"/>
                </a:highlight>
                <a:latin typeface="Source Sans Pro" panose="020B0503030403020204" pitchFamily="34" charset="0"/>
              </a:rPr>
              <a:t>.</a:t>
            </a:r>
            <a:endParaRPr lang="en-US" sz="2000" i="0" dirty="0">
              <a:solidFill>
                <a:srgbClr val="1F1F1F"/>
              </a:solidFill>
              <a:effectLst/>
              <a:highlight>
                <a:srgbClr val="FFFFFF"/>
              </a:highlight>
              <a:latin typeface="Source Sans Pro" panose="020B0503030403020204" pitchFamily="34"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1338361" y="357613"/>
            <a:ext cx="8610600" cy="609600"/>
          </a:xfrm>
          <a:prstGeom prst="rect">
            <a:avLst/>
          </a:prstGeom>
        </p:spPr>
        <p:txBody>
          <a:bodyPr vert="horz" lIns="91440" tIns="45720" rIns="91440" bIns="45720" rtlCol="0" anchor="ctr">
            <a:normAutofit lnSpcReduction="10000"/>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US" dirty="0"/>
              <a:t>Characteristics of a Leader</a:t>
            </a:r>
          </a:p>
        </p:txBody>
      </p:sp>
      <p:sp>
        <p:nvSpPr>
          <p:cNvPr id="4" name="Rectangle 3">
            <a:extLst>
              <a:ext uri="{FF2B5EF4-FFF2-40B4-BE49-F238E27FC236}">
                <a16:creationId xmlns:a16="http://schemas.microsoft.com/office/drawing/2014/main" id="{9F4C8063-E9D9-A4EB-A3FD-812EF75F0A6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F125ED08-9A5C-44EA-BD87-55DE2A65F4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5A953FDD-B384-F705-C028-CA8CF34DFBE2}"/>
              </a:ext>
            </a:extLst>
          </p:cNvPr>
          <p:cNvSpPr txBox="1"/>
          <p:nvPr/>
        </p:nvSpPr>
        <p:spPr>
          <a:xfrm>
            <a:off x="2485571" y="946678"/>
            <a:ext cx="8150897" cy="523220"/>
          </a:xfrm>
          <a:prstGeom prst="rect">
            <a:avLst/>
          </a:prstGeom>
          <a:noFill/>
        </p:spPr>
        <p:txBody>
          <a:bodyPr wrap="square">
            <a:spAutoFit/>
          </a:bodyPr>
          <a:lstStyle/>
          <a:p>
            <a:pPr algn="ctr"/>
            <a:r>
              <a:rPr lang="ar-EG" sz="2800" b="1" i="0" dirty="0">
                <a:solidFill>
                  <a:srgbClr val="C00000"/>
                </a:solidFill>
                <a:effectLst/>
                <a:highlight>
                  <a:srgbClr val="FFFFFF"/>
                </a:highlight>
                <a:latin typeface="Source Sans Pro" panose="020B0503030403020204" pitchFamily="34" charset="0"/>
              </a:rPr>
              <a:t>10 مهارات أخرى يجب أن يتمتع بها كل قائد/مدير</a:t>
            </a:r>
            <a:endParaRPr lang="en-US" sz="2800" dirty="0">
              <a:solidFill>
                <a:srgbClr val="C00000"/>
              </a:solidFill>
            </a:endParaRPr>
          </a:p>
        </p:txBody>
      </p:sp>
      <p:sp>
        <p:nvSpPr>
          <p:cNvPr id="10" name="TextBox 9">
            <a:extLst>
              <a:ext uri="{FF2B5EF4-FFF2-40B4-BE49-F238E27FC236}">
                <a16:creationId xmlns:a16="http://schemas.microsoft.com/office/drawing/2014/main" id="{B30D467A-2B9B-021A-5CBD-52CB952C2CA4}"/>
              </a:ext>
            </a:extLst>
          </p:cNvPr>
          <p:cNvSpPr txBox="1"/>
          <p:nvPr/>
        </p:nvSpPr>
        <p:spPr>
          <a:xfrm>
            <a:off x="0" y="6416155"/>
            <a:ext cx="8734097" cy="369332"/>
          </a:xfrm>
          <a:prstGeom prst="rect">
            <a:avLst/>
          </a:prstGeom>
          <a:noFill/>
        </p:spPr>
        <p:txBody>
          <a:bodyPr wrap="square">
            <a:spAutoFit/>
          </a:bodyPr>
          <a:lstStyle/>
          <a:p>
            <a:r>
              <a:rPr lang="en-US" dirty="0"/>
              <a:t>https://www.coursera.org/enterprise/articles/essential-managerial-skills</a:t>
            </a:r>
          </a:p>
        </p:txBody>
      </p:sp>
    </p:spTree>
    <p:extLst>
      <p:ext uri="{BB962C8B-B14F-4D97-AF65-F5344CB8AC3E}">
        <p14:creationId xmlns:p14="http://schemas.microsoft.com/office/powerpoint/2010/main" val="4457759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b="1" i="0" dirty="0">
                <a:solidFill>
                  <a:srgbClr val="1F1F1F"/>
                </a:solidFill>
                <a:effectLst/>
                <a:highlight>
                  <a:srgbClr val="FFFFFF"/>
                </a:highlight>
                <a:latin typeface="Source Sans Pro" panose="020B0503030403020204" pitchFamily="34" charset="0"/>
              </a:rPr>
              <a:t>6. الذكاء العاطفي: </a:t>
            </a:r>
            <a:r>
              <a:rPr lang="ar-EG" sz="2000" i="0" dirty="0">
                <a:solidFill>
                  <a:srgbClr val="1F1F1F"/>
                </a:solidFill>
                <a:effectLst/>
                <a:highlight>
                  <a:srgbClr val="FFFFFF"/>
                </a:highlight>
                <a:latin typeface="Source Sans Pro" panose="020B0503030403020204" pitchFamily="34" charset="0"/>
              </a:rPr>
              <a:t>غالبًا ما يتمتع القادة الأذكياء عاطفيًا بالتعاطف مع الآخرين، والشعور بالوعي الذاتي، والقدرة على التفكير قبل التحدث أو التصرف، ودرجة عالية من المرونة.</a:t>
            </a:r>
          </a:p>
          <a:p>
            <a:pPr algn="just" rtl="1"/>
            <a:r>
              <a:rPr lang="ar-EG" sz="2000" b="1" i="0" dirty="0">
                <a:solidFill>
                  <a:srgbClr val="1F1F1F"/>
                </a:solidFill>
                <a:effectLst/>
                <a:highlight>
                  <a:srgbClr val="FFFFFF"/>
                </a:highlight>
                <a:latin typeface="Source Sans Pro" panose="020B0503030403020204" pitchFamily="34" charset="0"/>
              </a:rPr>
              <a:t>7. المرونة: </a:t>
            </a:r>
            <a:r>
              <a:rPr lang="ar-EG" sz="2000" i="0" dirty="0">
                <a:solidFill>
                  <a:srgbClr val="1F1F1F"/>
                </a:solidFill>
                <a:effectLst/>
                <a:highlight>
                  <a:srgbClr val="FFFFFF"/>
                </a:highlight>
                <a:latin typeface="Source Sans Pro" panose="020B0503030403020204" pitchFamily="34" charset="0"/>
              </a:rPr>
              <a:t>تتضمن المرونة إيجاد طرق متعددة لإدارة فريق، أو إكمال مهمة، أو حل مشكلة</a:t>
            </a:r>
            <a:r>
              <a:rPr lang="ar-EG" sz="2000" b="1" i="0" dirty="0">
                <a:solidFill>
                  <a:srgbClr val="1F1F1F"/>
                </a:solidFill>
                <a:effectLst/>
                <a:highlight>
                  <a:srgbClr val="FFFFFF"/>
                </a:highlight>
                <a:latin typeface="Source Sans Pro" panose="020B0503030403020204" pitchFamily="34" charset="0"/>
              </a:rPr>
              <a:t>.</a:t>
            </a:r>
          </a:p>
          <a:p>
            <a:pPr algn="just" rtl="1"/>
            <a:r>
              <a:rPr lang="ar-EG" sz="2000" b="1" i="0" dirty="0">
                <a:solidFill>
                  <a:srgbClr val="1F1F1F"/>
                </a:solidFill>
                <a:effectLst/>
                <a:highlight>
                  <a:srgbClr val="FFFFFF"/>
                </a:highlight>
                <a:latin typeface="Source Sans Pro" panose="020B0503030403020204" pitchFamily="34" charset="0"/>
              </a:rPr>
              <a:t>8. التنظيم: </a:t>
            </a:r>
            <a:r>
              <a:rPr lang="ar-EG" sz="2000" i="0" dirty="0">
                <a:solidFill>
                  <a:srgbClr val="1F1F1F"/>
                </a:solidFill>
                <a:effectLst/>
                <a:highlight>
                  <a:srgbClr val="FFFFFF"/>
                </a:highlight>
                <a:latin typeface="Source Sans Pro" panose="020B0503030403020204" pitchFamily="34" charset="0"/>
              </a:rPr>
              <a:t>قد يكون لديك الكثير للتعامل معه في وقت واحد، بما في ذلك المهام والتقارير والاجتماعات والمشاريع والعروض التقديمية. يمكن أن تساعد المهارات التنظيمية الجيدة. وتشمل هذه تحديد الأهداف والجدولة وإدارة الوقت وحفظ السجلات.</a:t>
            </a:r>
          </a:p>
          <a:p>
            <a:pPr algn="just" rtl="1"/>
            <a:r>
              <a:rPr lang="ar-EG" sz="2000" b="1" i="0" dirty="0">
                <a:solidFill>
                  <a:srgbClr val="1F1F1F"/>
                </a:solidFill>
                <a:effectLst/>
                <a:highlight>
                  <a:srgbClr val="FFFFFF"/>
                </a:highlight>
                <a:latin typeface="Source Sans Pro" panose="020B0503030403020204" pitchFamily="34" charset="0"/>
              </a:rPr>
              <a:t>9. حل المشكلات: </a:t>
            </a:r>
            <a:r>
              <a:rPr lang="ar-EG" sz="2000" i="0" dirty="0">
                <a:solidFill>
                  <a:srgbClr val="1F1F1F"/>
                </a:solidFill>
                <a:effectLst/>
                <a:highlight>
                  <a:srgbClr val="FFFFFF"/>
                </a:highlight>
                <a:latin typeface="Source Sans Pro" panose="020B0503030403020204" pitchFamily="34" charset="0"/>
              </a:rPr>
              <a:t>يسير حل المشكلات جنبًا إلى جنب مع اتخاذ القرار. تتضمن العملية تحديد المشكلة ووزن الحلول واختيار أفضلها وتقييم ما إذا كانت تعمل أم لا. يجد المديرون الذين يجيدون حل المشكلات وقتًا أسهل في تلبية أهداف الشركة.</a:t>
            </a:r>
          </a:p>
          <a:p>
            <a:pPr algn="just" rtl="1"/>
            <a:r>
              <a:rPr lang="ar-EG" sz="2000" b="1" i="0" dirty="0">
                <a:solidFill>
                  <a:srgbClr val="1F1F1F"/>
                </a:solidFill>
                <a:effectLst/>
                <a:highlight>
                  <a:srgbClr val="FFFFFF"/>
                </a:highlight>
                <a:latin typeface="Source Sans Pro" panose="020B0503030403020204" pitchFamily="34" charset="0"/>
              </a:rPr>
              <a:t>10. التفكير الاستراتيجي: </a:t>
            </a:r>
            <a:r>
              <a:rPr lang="ar-EG" sz="2000" i="0" dirty="0">
                <a:solidFill>
                  <a:srgbClr val="1F1F1F"/>
                </a:solidFill>
                <a:effectLst/>
                <a:highlight>
                  <a:srgbClr val="FFFFFF"/>
                </a:highlight>
                <a:latin typeface="Source Sans Pro" panose="020B0503030403020204" pitchFamily="34" charset="0"/>
              </a:rPr>
              <a:t>يتضمن التفكير الاستراتيجي: تحليل البيانات للتوصل إلى استراتيجيات، وإنشاء استراتيجيات لتحقيق أهداف الشركة، والتفكير في طرق تنفيذ الاستراتيجيات، وتوجيه الآخرين في إكمال المهام المتعلقة بالهدف، وتوصيل النتائج إلى أصحاب المصلحة في الشركة.</a:t>
            </a:r>
            <a:endParaRPr lang="en-US" sz="2000" i="0" dirty="0">
              <a:solidFill>
                <a:srgbClr val="1F1F1F"/>
              </a:solidFill>
              <a:effectLst/>
              <a:highlight>
                <a:srgbClr val="FFFFFF"/>
              </a:highlight>
              <a:latin typeface="var(--cds-font-family-source-sans-pro)"/>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1338361" y="357613"/>
            <a:ext cx="8610600" cy="609600"/>
          </a:xfrm>
          <a:prstGeom prst="rect">
            <a:avLst/>
          </a:prstGeom>
        </p:spPr>
        <p:txBody>
          <a:bodyPr vert="horz" lIns="91440" tIns="45720" rIns="91440" bIns="45720" rtlCol="0" anchor="ctr">
            <a:normAutofit lnSpcReduction="10000"/>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US" dirty="0"/>
              <a:t>Characteristics of a Leader</a:t>
            </a:r>
          </a:p>
        </p:txBody>
      </p:sp>
      <p:sp>
        <p:nvSpPr>
          <p:cNvPr id="4" name="Rectangle 3">
            <a:extLst>
              <a:ext uri="{FF2B5EF4-FFF2-40B4-BE49-F238E27FC236}">
                <a16:creationId xmlns:a16="http://schemas.microsoft.com/office/drawing/2014/main" id="{9F4C8063-E9D9-A4EB-A3FD-812EF75F0A6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F125ED08-9A5C-44EA-BD87-55DE2A65F4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5A953FDD-B384-F705-C028-CA8CF34DFBE2}"/>
              </a:ext>
            </a:extLst>
          </p:cNvPr>
          <p:cNvSpPr txBox="1"/>
          <p:nvPr/>
        </p:nvSpPr>
        <p:spPr>
          <a:xfrm>
            <a:off x="2485571" y="946678"/>
            <a:ext cx="7614869" cy="523220"/>
          </a:xfrm>
          <a:prstGeom prst="rect">
            <a:avLst/>
          </a:prstGeom>
          <a:noFill/>
        </p:spPr>
        <p:txBody>
          <a:bodyPr wrap="square">
            <a:spAutoFit/>
          </a:bodyPr>
          <a:lstStyle/>
          <a:p>
            <a:pPr algn="ctr"/>
            <a:r>
              <a:rPr lang="ar-EG" sz="2800" b="1" i="0" dirty="0">
                <a:solidFill>
                  <a:srgbClr val="C00000"/>
                </a:solidFill>
                <a:effectLst/>
                <a:highlight>
                  <a:srgbClr val="FFFFFF"/>
                </a:highlight>
                <a:latin typeface="Source Sans Pro" panose="020B0503030403020204" pitchFamily="34" charset="0"/>
              </a:rPr>
              <a:t>10 مهارات أخرى يجب أن يتمتع بها كل قائد/مدير ( تابع)</a:t>
            </a:r>
            <a:endParaRPr lang="en-US" sz="2800" dirty="0">
              <a:solidFill>
                <a:srgbClr val="C00000"/>
              </a:solidFill>
            </a:endParaRPr>
          </a:p>
        </p:txBody>
      </p:sp>
      <p:sp>
        <p:nvSpPr>
          <p:cNvPr id="10" name="TextBox 9">
            <a:extLst>
              <a:ext uri="{FF2B5EF4-FFF2-40B4-BE49-F238E27FC236}">
                <a16:creationId xmlns:a16="http://schemas.microsoft.com/office/drawing/2014/main" id="{B30D467A-2B9B-021A-5CBD-52CB952C2CA4}"/>
              </a:ext>
            </a:extLst>
          </p:cNvPr>
          <p:cNvSpPr txBox="1"/>
          <p:nvPr/>
        </p:nvSpPr>
        <p:spPr>
          <a:xfrm>
            <a:off x="0" y="6416155"/>
            <a:ext cx="8734097" cy="369332"/>
          </a:xfrm>
          <a:prstGeom prst="rect">
            <a:avLst/>
          </a:prstGeom>
          <a:noFill/>
        </p:spPr>
        <p:txBody>
          <a:bodyPr wrap="square">
            <a:spAutoFit/>
          </a:bodyPr>
          <a:lstStyle/>
          <a:p>
            <a:r>
              <a:rPr lang="en-US" dirty="0"/>
              <a:t>https://www.coursera.org/enterprise/articles/essential-managerial-skills</a:t>
            </a:r>
          </a:p>
        </p:txBody>
      </p:sp>
    </p:spTree>
    <p:extLst>
      <p:ext uri="{BB962C8B-B14F-4D97-AF65-F5344CB8AC3E}">
        <p14:creationId xmlns:p14="http://schemas.microsoft.com/office/powerpoint/2010/main" val="25205813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1">
            <a:extLst>
              <a:ext uri="{FF2B5EF4-FFF2-40B4-BE49-F238E27FC236}">
                <a16:creationId xmlns:a16="http://schemas.microsoft.com/office/drawing/2014/main" id="{D088A9DF-FE3B-DAB9-A4E1-45D4A7688FDF}"/>
              </a:ext>
            </a:extLst>
          </p:cNvPr>
          <p:cNvSpPr txBox="1">
            <a:spLocks/>
          </p:cNvSpPr>
          <p:nvPr/>
        </p:nvSpPr>
        <p:spPr>
          <a:xfrm>
            <a:off x="180431" y="2724807"/>
            <a:ext cx="3657600" cy="1408385"/>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ar-EG" sz="3600" b="1" dirty="0">
                <a:solidFill>
                  <a:srgbClr val="C00000"/>
                </a:solidFill>
                <a:effectLst>
                  <a:outerShdw blurRad="38100" dist="38100" dir="2700000" algn="tl">
                    <a:srgbClr val="000000">
                      <a:alpha val="43137"/>
                    </a:srgbClr>
                  </a:outerShdw>
                </a:effectLst>
              </a:rPr>
              <a:t>كيف يمكنك بناء مهارات القيادة</a:t>
            </a:r>
            <a:endParaRPr lang="ar-EG" sz="3600" dirty="0">
              <a:solidFill>
                <a:srgbClr val="C00000"/>
              </a:solidFill>
              <a:effectLst>
                <a:outerShdw blurRad="38100" dist="38100" dir="2700000" algn="tl">
                  <a:srgbClr val="000000">
                    <a:alpha val="43137"/>
                  </a:srgbClr>
                </a:outerShdw>
              </a:effectLst>
            </a:endParaRPr>
          </a:p>
        </p:txBody>
      </p:sp>
      <p:graphicFrame>
        <p:nvGraphicFramePr>
          <p:cNvPr id="4" name="Content Placeholder 3">
            <a:extLst>
              <a:ext uri="{FF2B5EF4-FFF2-40B4-BE49-F238E27FC236}">
                <a16:creationId xmlns:a16="http://schemas.microsoft.com/office/drawing/2014/main" id="{C4D50F59-221D-2F72-37CA-45516FDA5084}"/>
              </a:ext>
            </a:extLst>
          </p:cNvPr>
          <p:cNvGraphicFramePr>
            <a:graphicFrameLocks/>
          </p:cNvGraphicFramePr>
          <p:nvPr>
            <p:extLst>
              <p:ext uri="{D42A27DB-BD31-4B8C-83A1-F6EECF244321}">
                <p14:modId xmlns:p14="http://schemas.microsoft.com/office/powerpoint/2010/main" val="3134796972"/>
              </p:ext>
            </p:extLst>
          </p:nvPr>
        </p:nvGraphicFramePr>
        <p:xfrm>
          <a:off x="4361792" y="854671"/>
          <a:ext cx="7554817" cy="56719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216762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E1C7069A-9AA0-F6C2-CC35-937BC8488E2A}"/>
              </a:ext>
            </a:extLst>
          </p:cNvPr>
          <p:cNvSpPr/>
          <p:nvPr/>
        </p:nvSpPr>
        <p:spPr>
          <a:xfrm>
            <a:off x="591671" y="1467732"/>
            <a:ext cx="1116643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701429EE-7489-E4A2-D7EC-840AE6185BD2}"/>
              </a:ext>
            </a:extLst>
          </p:cNvPr>
          <p:cNvSpPr txBox="1"/>
          <p:nvPr/>
        </p:nvSpPr>
        <p:spPr>
          <a:xfrm>
            <a:off x="3176752" y="857196"/>
            <a:ext cx="6416564" cy="523220"/>
          </a:xfrm>
          <a:prstGeom prst="rect">
            <a:avLst/>
          </a:prstGeom>
          <a:noFill/>
        </p:spPr>
        <p:txBody>
          <a:bodyPr wrap="square">
            <a:spAutoFit/>
          </a:bodyPr>
          <a:lstStyle/>
          <a:p>
            <a:pPr algn="ctr"/>
            <a:r>
              <a:rPr lang="ar-EG" sz="2800" b="1" dirty="0">
                <a:solidFill>
                  <a:srgbClr val="C00000"/>
                </a:solidFill>
              </a:rPr>
              <a:t>أساليب القيادة</a:t>
            </a:r>
            <a:endParaRPr lang="ar-SA" sz="2800" b="1" dirty="0">
              <a:solidFill>
                <a:srgbClr val="C00000"/>
              </a:solidFill>
            </a:endParaRPr>
          </a:p>
        </p:txBody>
      </p:sp>
      <p:pic>
        <p:nvPicPr>
          <p:cNvPr id="4098" name="Picture 2" descr="leadership styles">
            <a:extLst>
              <a:ext uri="{FF2B5EF4-FFF2-40B4-BE49-F238E27FC236}">
                <a16:creationId xmlns:a16="http://schemas.microsoft.com/office/drawing/2014/main" id="{B3B68833-485E-6F88-2EAA-9D1EE7F45C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71552" y="1786449"/>
            <a:ext cx="4328777" cy="360381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50FBDB47-9F55-0A78-B5E3-15F8017793EC}"/>
              </a:ext>
            </a:extLst>
          </p:cNvPr>
          <p:cNvPicPr>
            <a:picLocks noChangeAspect="1"/>
          </p:cNvPicPr>
          <p:nvPr/>
        </p:nvPicPr>
        <p:blipFill>
          <a:blip r:embed="rId4"/>
          <a:srcRect l="16270" t="33560" r="17442" b="11845"/>
          <a:stretch/>
        </p:blipFill>
        <p:spPr>
          <a:xfrm>
            <a:off x="1036254" y="1731183"/>
            <a:ext cx="6184335" cy="3395631"/>
          </a:xfrm>
          <a:prstGeom prst="rect">
            <a:avLst/>
          </a:prstGeom>
        </p:spPr>
      </p:pic>
    </p:spTree>
    <p:extLst>
      <p:ext uri="{BB962C8B-B14F-4D97-AF65-F5344CB8AC3E}">
        <p14:creationId xmlns:p14="http://schemas.microsoft.com/office/powerpoint/2010/main" val="11785813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2387" y="1635116"/>
            <a:ext cx="7213042" cy="4765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1"/>
          <p:cNvSpPr txBox="1">
            <a:spLocks/>
          </p:cNvSpPr>
          <p:nvPr/>
        </p:nvSpPr>
        <p:spPr>
          <a:xfrm>
            <a:off x="3069021" y="860994"/>
            <a:ext cx="5948856" cy="684027"/>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ar-EG" sz="4000" b="1" dirty="0">
                <a:solidFill>
                  <a:srgbClr val="C00000"/>
                </a:solidFill>
              </a:rPr>
              <a:t>القيادة الاستبدادية</a:t>
            </a:r>
            <a:endParaRPr lang="ar-SA" dirty="0">
              <a:solidFill>
                <a:srgbClr val="C00000"/>
              </a:solidFill>
            </a:endParaRPr>
          </a:p>
        </p:txBody>
      </p:sp>
      <p:sp>
        <p:nvSpPr>
          <p:cNvPr id="11" name="Content Placeholder 2"/>
          <p:cNvSpPr txBox="1">
            <a:spLocks/>
          </p:cNvSpPr>
          <p:nvPr/>
        </p:nvSpPr>
        <p:spPr>
          <a:xfrm>
            <a:off x="597256" y="1748395"/>
            <a:ext cx="7213042" cy="4652370"/>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gn="just" rtl="1"/>
            <a:r>
              <a:rPr lang="ar-EG" sz="2000" b="1" dirty="0"/>
              <a:t>يتخذ القائد القرارات دون الرجوع إلى أي شخص آخر.</a:t>
            </a:r>
          </a:p>
          <a:p>
            <a:pPr lvl="1" algn="just" rtl="1"/>
            <a:endParaRPr lang="ar-EG" sz="2000" b="1" dirty="0"/>
          </a:p>
          <a:p>
            <a:pPr lvl="1" algn="just" rtl="1"/>
            <a:r>
              <a:rPr lang="ar-EG" sz="2000" b="1" dirty="0"/>
              <a:t>درجة عالية من الاعتماد على القائد.</a:t>
            </a:r>
          </a:p>
          <a:p>
            <a:pPr lvl="1" algn="just" rtl="1"/>
            <a:endParaRPr lang="ar-EG" sz="2000" b="1" dirty="0"/>
          </a:p>
          <a:p>
            <a:pPr lvl="1" algn="just" rtl="1"/>
            <a:r>
              <a:rPr lang="ar-EG" sz="2000" b="1" dirty="0"/>
              <a:t>يمكن أن يؤدي ذلك إلى تثبيط الحافز ونفور الموظفين.</a:t>
            </a:r>
          </a:p>
          <a:p>
            <a:pPr lvl="1" algn="just" rtl="1"/>
            <a:endParaRPr lang="ar-EG" sz="2000" b="1" dirty="0"/>
          </a:p>
          <a:p>
            <a:pPr lvl="1" algn="just" rtl="1"/>
            <a:r>
              <a:rPr lang="ar-EG" sz="2000" b="1" dirty="0"/>
              <a:t>يقدم القادة الاستبداديون توقعات واضحة حول ما يجب القيام به، ومتى يجب القيام به، ومتى يجب القيام به.</a:t>
            </a:r>
          </a:p>
          <a:p>
            <a:pPr lvl="1" algn="just" rtl="1"/>
            <a:endParaRPr lang="ar-EG" sz="2000" b="1" dirty="0"/>
          </a:p>
          <a:p>
            <a:pPr lvl="1" algn="just" rtl="1"/>
            <a:r>
              <a:rPr lang="ar-EG" sz="2000" b="1" dirty="0"/>
              <a:t>قد يكون مفيدًا في بعض أنواع الأعمال حيث يجب اتخاذ القرارات بسرعة وحسم.</a:t>
            </a:r>
          </a:p>
          <a:p>
            <a:pPr lvl="1" algn="just" rtl="1"/>
            <a:endParaRPr lang="ar-EG" sz="2000" b="1" dirty="0"/>
          </a:p>
          <a:p>
            <a:pPr lvl="1" algn="just" rtl="1"/>
            <a:r>
              <a:rPr lang="ar-EG" sz="2000" b="1" dirty="0"/>
              <a:t>نتيجة لذلك، هناك انقسام بين القائد والأعضاء حيث يتخذ القائد القرارات بشكل مستقل عن المجموعة.</a:t>
            </a:r>
            <a:endParaRPr lang="ar-SA" sz="2000" b="1" dirty="0"/>
          </a:p>
        </p:txBody>
      </p:sp>
      <p:sp>
        <p:nvSpPr>
          <p:cNvPr id="3" name="Rectangle 2">
            <a:extLst>
              <a:ext uri="{FF2B5EF4-FFF2-40B4-BE49-F238E27FC236}">
                <a16:creationId xmlns:a16="http://schemas.microsoft.com/office/drawing/2014/main" id="{73A278EF-A018-BC49-D955-655A9153639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1391017-CED2-FFC0-AD6B-A55AC8D3C3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122" name="Picture 2" descr="Arrogance or selfish management concept. Bossy manager doesnt listen to subordinates opinion. People shout out for haughty boss sitting in chair with megaphone. Flat cartoon vector illustration">
            <a:extLst>
              <a:ext uri="{FF2B5EF4-FFF2-40B4-BE49-F238E27FC236}">
                <a16:creationId xmlns:a16="http://schemas.microsoft.com/office/drawing/2014/main" id="{398E3973-E9E4-2D26-5253-B3EC97ACA6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85653" y="1859396"/>
            <a:ext cx="3595172" cy="38453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57440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2387" y="1635116"/>
            <a:ext cx="7213042" cy="4765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1"/>
          <p:cNvSpPr txBox="1">
            <a:spLocks/>
          </p:cNvSpPr>
          <p:nvPr/>
        </p:nvSpPr>
        <p:spPr>
          <a:xfrm>
            <a:off x="3069021" y="860994"/>
            <a:ext cx="5948856" cy="684027"/>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ar-EG" sz="4000" b="1" dirty="0">
                <a:solidFill>
                  <a:srgbClr val="C00000"/>
                </a:solidFill>
              </a:rPr>
              <a:t>القيادة الاستبدادية</a:t>
            </a:r>
            <a:endParaRPr lang="ar-SA" dirty="0">
              <a:solidFill>
                <a:srgbClr val="C00000"/>
              </a:solidFill>
            </a:endParaRPr>
          </a:p>
        </p:txBody>
      </p:sp>
      <p:sp>
        <p:nvSpPr>
          <p:cNvPr id="11" name="Content Placeholder 2"/>
          <p:cNvSpPr txBox="1">
            <a:spLocks/>
          </p:cNvSpPr>
          <p:nvPr/>
        </p:nvSpPr>
        <p:spPr>
          <a:xfrm>
            <a:off x="451945" y="1859396"/>
            <a:ext cx="6852744" cy="4137610"/>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None/>
            </a:pPr>
            <a:r>
              <a:rPr lang="ar-EG" b="1" dirty="0">
                <a:solidFill>
                  <a:srgbClr val="273239"/>
                </a:solidFill>
                <a:effectLst/>
                <a:highlight>
                  <a:srgbClr val="FFFFFF"/>
                </a:highlight>
                <a:latin typeface="Nunito" pitchFamily="2" charset="0"/>
              </a:rPr>
              <a:t>على سبيل المثال،</a:t>
            </a:r>
          </a:p>
          <a:p>
            <a:pPr marL="0" indent="0" algn="just" rtl="1">
              <a:buNone/>
            </a:pPr>
            <a:endParaRPr lang="ar-EG" b="1" dirty="0">
              <a:solidFill>
                <a:srgbClr val="273239"/>
              </a:solidFill>
              <a:effectLst/>
              <a:highlight>
                <a:srgbClr val="FFFFFF"/>
              </a:highlight>
              <a:latin typeface="Nunito" pitchFamily="2" charset="0"/>
            </a:endParaRPr>
          </a:p>
          <a:p>
            <a:pPr marL="0" indent="0" algn="just" rtl="1">
              <a:buNone/>
            </a:pPr>
            <a:r>
              <a:rPr lang="ar-EG" b="1" dirty="0">
                <a:solidFill>
                  <a:srgbClr val="273239"/>
                </a:solidFill>
                <a:effectLst/>
                <a:highlight>
                  <a:srgbClr val="FFFFFF"/>
                </a:highlight>
                <a:latin typeface="Nunito" pitchFamily="2" charset="0"/>
              </a:rPr>
              <a:t>إذا كلف شخص بالعمل وأصدر أوامر لإكمال العمل وفقًا لتقديره دون استشارة مرؤوسيه، فإن ذلك الشخص هو قائد استبدادي.</a:t>
            </a:r>
            <a:endParaRPr lang="ar-SA" sz="4000" dirty="0"/>
          </a:p>
        </p:txBody>
      </p:sp>
      <p:sp>
        <p:nvSpPr>
          <p:cNvPr id="3" name="Rectangle 2">
            <a:extLst>
              <a:ext uri="{FF2B5EF4-FFF2-40B4-BE49-F238E27FC236}">
                <a16:creationId xmlns:a16="http://schemas.microsoft.com/office/drawing/2014/main" id="{73A278EF-A018-BC49-D955-655A9153639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1391017-CED2-FFC0-AD6B-A55AC8D3C3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122" name="Picture 2" descr="Arrogance or selfish management concept. Bossy manager doesnt listen to subordinates opinion. People shout out for haughty boss sitting in chair with megaphone. Flat cartoon vector illustration">
            <a:extLst>
              <a:ext uri="{FF2B5EF4-FFF2-40B4-BE49-F238E27FC236}">
                <a16:creationId xmlns:a16="http://schemas.microsoft.com/office/drawing/2014/main" id="{398E3973-E9E4-2D26-5253-B3EC97ACA6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85653" y="1859396"/>
            <a:ext cx="3595172" cy="38453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27323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0431" y="1646050"/>
            <a:ext cx="7213042" cy="4765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1"/>
          <p:cNvSpPr txBox="1">
            <a:spLocks/>
          </p:cNvSpPr>
          <p:nvPr/>
        </p:nvSpPr>
        <p:spPr>
          <a:xfrm>
            <a:off x="3069021" y="860994"/>
            <a:ext cx="5948856" cy="684027"/>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ar-EG" b="1" i="0" dirty="0">
                <a:solidFill>
                  <a:srgbClr val="C00000"/>
                </a:solidFill>
                <a:effectLst/>
                <a:highlight>
                  <a:srgbClr val="FFFFFF"/>
                </a:highlight>
                <a:latin typeface="Lato" panose="020F0502020204030203" pitchFamily="34" charset="0"/>
              </a:rPr>
              <a:t>القيادة الديمقراطية</a:t>
            </a:r>
            <a:endParaRPr lang="en-US" b="1" i="0" dirty="0">
              <a:solidFill>
                <a:srgbClr val="C00000"/>
              </a:solidFill>
              <a:effectLst/>
              <a:highlight>
                <a:srgbClr val="FFFFFF"/>
              </a:highlight>
              <a:latin typeface="Lato" panose="020F0502020204030203" pitchFamily="34" charset="0"/>
            </a:endParaRPr>
          </a:p>
        </p:txBody>
      </p:sp>
      <p:sp>
        <p:nvSpPr>
          <p:cNvPr id="11" name="Content Placeholder 2"/>
          <p:cNvSpPr txBox="1">
            <a:spLocks/>
          </p:cNvSpPr>
          <p:nvPr/>
        </p:nvSpPr>
        <p:spPr>
          <a:xfrm>
            <a:off x="180431" y="1758394"/>
            <a:ext cx="7213042" cy="4652370"/>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EG" b="1" dirty="0"/>
              <a:t>يشجع اتخاذ القرار من وجهات نظر مختلفة - يمكن التأكيد على القيادة في جميع أنحاء المنظمة</a:t>
            </a:r>
          </a:p>
          <a:p>
            <a:pPr algn="r" rtl="1"/>
            <a:r>
              <a:rPr lang="ar-EG" b="1" dirty="0"/>
              <a:t>استشاري: عملية التشاور قبل اتخاذ القرارات</a:t>
            </a:r>
          </a:p>
          <a:p>
            <a:pPr algn="r" rtl="1"/>
            <a:r>
              <a:rPr lang="ar-EG" b="1" dirty="0"/>
              <a:t>إقناع: يتخذ القائد القرار ويسعى إلى إقناع الآخرين بأن القرار صحيح</a:t>
            </a:r>
            <a:endParaRPr lang="en-GB" sz="2800" b="1" dirty="0"/>
          </a:p>
        </p:txBody>
      </p:sp>
      <p:sp>
        <p:nvSpPr>
          <p:cNvPr id="3" name="Rectangle 2">
            <a:extLst>
              <a:ext uri="{FF2B5EF4-FFF2-40B4-BE49-F238E27FC236}">
                <a16:creationId xmlns:a16="http://schemas.microsoft.com/office/drawing/2014/main" id="{73A278EF-A018-BC49-D955-655A9153639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1391017-CED2-FFC0-AD6B-A55AC8D3C3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146" name="Picture 2" descr="Software development leadership styles to know about | Shake">
            <a:extLst>
              <a:ext uri="{FF2B5EF4-FFF2-40B4-BE49-F238E27FC236}">
                <a16:creationId xmlns:a16="http://schemas.microsoft.com/office/drawing/2014/main" id="{57368844-49E3-C34C-5BD5-DC2BF09AD71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51227" y="1545021"/>
            <a:ext cx="3855541" cy="46818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75882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0431" y="1646050"/>
            <a:ext cx="7213042" cy="4765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1"/>
          <p:cNvSpPr txBox="1">
            <a:spLocks/>
          </p:cNvSpPr>
          <p:nvPr/>
        </p:nvSpPr>
        <p:spPr>
          <a:xfrm>
            <a:off x="3069021" y="860994"/>
            <a:ext cx="5948856" cy="684027"/>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ar-EG" b="1" i="0" dirty="0">
                <a:solidFill>
                  <a:srgbClr val="C00000"/>
                </a:solidFill>
                <a:effectLst/>
                <a:highlight>
                  <a:srgbClr val="FFFFFF"/>
                </a:highlight>
                <a:latin typeface="Lato" panose="020F0502020204030203" pitchFamily="34" charset="0"/>
              </a:rPr>
              <a:t>القيادة الديمقراطية، تابع</a:t>
            </a:r>
            <a:endParaRPr lang="en-US" b="1" i="0" dirty="0">
              <a:solidFill>
                <a:srgbClr val="C00000"/>
              </a:solidFill>
              <a:effectLst/>
              <a:highlight>
                <a:srgbClr val="FFFFFF"/>
              </a:highlight>
              <a:latin typeface="Lato" panose="020F0502020204030203" pitchFamily="34" charset="0"/>
            </a:endParaRPr>
          </a:p>
        </p:txBody>
      </p:sp>
      <p:sp>
        <p:nvSpPr>
          <p:cNvPr id="11" name="Content Placeholder 2"/>
          <p:cNvSpPr txBox="1">
            <a:spLocks/>
          </p:cNvSpPr>
          <p:nvPr/>
        </p:nvSpPr>
        <p:spPr>
          <a:xfrm>
            <a:off x="180431" y="1758394"/>
            <a:ext cx="7213042" cy="4652370"/>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gn="r" rtl="1"/>
            <a:r>
              <a:rPr lang="ar-EG" sz="3200" b="1" dirty="0"/>
              <a:t>قد يساعد على التحفيز والمشاركة</a:t>
            </a:r>
          </a:p>
          <a:p>
            <a:pPr lvl="1" algn="r" rtl="1"/>
            <a:r>
              <a:rPr lang="ar-EG" sz="3200" b="1" dirty="0"/>
              <a:t>يشعر العاملون بملكية الشركة وأفكارها</a:t>
            </a:r>
          </a:p>
          <a:p>
            <a:pPr lvl="1" algn="r" rtl="1"/>
            <a:r>
              <a:rPr lang="ar-EG" sz="3200" b="1" dirty="0"/>
              <a:t>يحسن تبادل الأفكار والخبرات داخل الشركة</a:t>
            </a:r>
          </a:p>
          <a:p>
            <a:pPr lvl="1" algn="r" rtl="1"/>
            <a:r>
              <a:rPr lang="ar-EG" sz="3200" b="1" dirty="0"/>
              <a:t>قد يؤخر اتخاذ القرار</a:t>
            </a:r>
            <a:endParaRPr lang="en-GB" sz="3200" b="1" dirty="0"/>
          </a:p>
        </p:txBody>
      </p:sp>
      <p:sp>
        <p:nvSpPr>
          <p:cNvPr id="3" name="Rectangle 2">
            <a:extLst>
              <a:ext uri="{FF2B5EF4-FFF2-40B4-BE49-F238E27FC236}">
                <a16:creationId xmlns:a16="http://schemas.microsoft.com/office/drawing/2014/main" id="{73A278EF-A018-BC49-D955-655A9153639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1391017-CED2-FFC0-AD6B-A55AC8D3C3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2" descr="Software development leadership styles to know about | Shake">
            <a:extLst>
              <a:ext uri="{FF2B5EF4-FFF2-40B4-BE49-F238E27FC236}">
                <a16:creationId xmlns:a16="http://schemas.microsoft.com/office/drawing/2014/main" id="{56A1FF87-C736-02D0-FB07-2392564791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51227" y="1555531"/>
            <a:ext cx="3855541" cy="46818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7644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0431" y="1545020"/>
            <a:ext cx="6808948" cy="48666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chemeClr val="tx1"/>
              </a:solidFill>
            </a:endParaRPr>
          </a:p>
        </p:txBody>
      </p:sp>
      <p:sp>
        <p:nvSpPr>
          <p:cNvPr id="9" name="Title 1"/>
          <p:cNvSpPr txBox="1">
            <a:spLocks/>
          </p:cNvSpPr>
          <p:nvPr/>
        </p:nvSpPr>
        <p:spPr>
          <a:xfrm>
            <a:off x="3069021" y="860994"/>
            <a:ext cx="5948856" cy="684027"/>
          </a:xfrm>
          <a:prstGeom prst="rect">
            <a:avLst/>
          </a:prstGeom>
        </p:spPr>
        <p:txBody>
          <a:bodyPr vert="horz" lIns="91440" tIns="45720" rIns="91440" bIns="45720" rtlCol="0" anchor="ctr">
            <a:normAutofit fontScale="92500"/>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pPr rtl="1"/>
            <a:r>
              <a:rPr lang="ar-EG" b="1" i="0" dirty="0">
                <a:solidFill>
                  <a:srgbClr val="C00000"/>
                </a:solidFill>
                <a:effectLst/>
                <a:highlight>
                  <a:srgbClr val="FFFFFF"/>
                </a:highlight>
                <a:latin typeface="Lato" panose="020F0502020204030203" pitchFamily="34" charset="0"/>
              </a:rPr>
              <a:t>قيادة " لا تتدخل " </a:t>
            </a:r>
            <a:r>
              <a:rPr lang="en-US" b="1" i="0" dirty="0">
                <a:solidFill>
                  <a:srgbClr val="C00000"/>
                </a:solidFill>
                <a:effectLst/>
                <a:highlight>
                  <a:srgbClr val="FFFFFF"/>
                </a:highlight>
                <a:latin typeface="Lato" panose="020F0502020204030203" pitchFamily="34" charset="0"/>
              </a:rPr>
              <a:t>Laissez faire</a:t>
            </a:r>
          </a:p>
        </p:txBody>
      </p:sp>
      <p:sp>
        <p:nvSpPr>
          <p:cNvPr id="11" name="Content Placeholder 2"/>
          <p:cNvSpPr txBox="1">
            <a:spLocks/>
          </p:cNvSpPr>
          <p:nvPr/>
        </p:nvSpPr>
        <p:spPr>
          <a:xfrm>
            <a:off x="180431" y="1758394"/>
            <a:ext cx="7213042" cy="4652370"/>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endParaRPr lang="en-GB" sz="3200" b="1" dirty="0"/>
          </a:p>
        </p:txBody>
      </p:sp>
      <p:sp>
        <p:nvSpPr>
          <p:cNvPr id="3" name="Rectangle 2">
            <a:extLst>
              <a:ext uri="{FF2B5EF4-FFF2-40B4-BE49-F238E27FC236}">
                <a16:creationId xmlns:a16="http://schemas.microsoft.com/office/drawing/2014/main" id="{73A278EF-A018-BC49-D955-655A9153639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1391017-CED2-FFC0-AD6B-A55AC8D3C3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Rectangle 3">
            <a:extLst>
              <a:ext uri="{FF2B5EF4-FFF2-40B4-BE49-F238E27FC236}">
                <a16:creationId xmlns:a16="http://schemas.microsoft.com/office/drawing/2014/main" id="{B85809C8-C7CC-9741-36A1-001B7592A197}"/>
              </a:ext>
            </a:extLst>
          </p:cNvPr>
          <p:cNvSpPr txBox="1">
            <a:spLocks noChangeArrowheads="1"/>
          </p:cNvSpPr>
          <p:nvPr/>
        </p:nvSpPr>
        <p:spPr>
          <a:xfrm>
            <a:off x="308906" y="1934172"/>
            <a:ext cx="6882520" cy="4569114"/>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gn="r" rtl="1"/>
            <a:r>
              <a:rPr lang="ar-EG" sz="2600" b="1" dirty="0"/>
              <a:t>"دع الأمر كما هو" - يتم تقاسم مسؤوليات القيادة بين الجميع</a:t>
            </a:r>
          </a:p>
          <a:p>
            <a:pPr lvl="1" algn="r" rtl="1"/>
            <a:r>
              <a:rPr lang="ar-EG" sz="2600" b="1" dirty="0"/>
              <a:t>يمكن أن يكون مفيدًا جدًا في الشركات حيث تكون الأفكار الإبداعية مهمة</a:t>
            </a:r>
          </a:p>
          <a:p>
            <a:pPr lvl="1" algn="r" rtl="1"/>
            <a:r>
              <a:rPr lang="ar-EG" sz="2600" b="1" dirty="0"/>
              <a:t>يمكن أن يكون محفزًا للغاية، حيث يتحكم الأشخاص في حياتهم العملية</a:t>
            </a:r>
          </a:p>
          <a:p>
            <a:pPr lvl="1" algn="r" rtl="1"/>
            <a:r>
              <a:rPr lang="ar-EG" sz="2600" b="1" dirty="0"/>
              <a:t>يمكن أن يجعل التنسيق واتخاذ القرار يستغرق وقتًا طويلاً ويفتقر إلى الاتجاه العام</a:t>
            </a:r>
          </a:p>
          <a:p>
            <a:pPr lvl="1" algn="r" rtl="1"/>
            <a:r>
              <a:rPr lang="ar-EG" sz="2600" b="1" dirty="0"/>
              <a:t>يعتمد على العمل الجماعي الجيد</a:t>
            </a:r>
          </a:p>
          <a:p>
            <a:pPr lvl="1" algn="r" rtl="1"/>
            <a:r>
              <a:rPr lang="ar-EG" sz="2600" b="1" dirty="0"/>
              <a:t>يعتمد على العلاقات الشخصية الجيدة</a:t>
            </a:r>
            <a:endParaRPr lang="en-GB" sz="2600" b="1" dirty="0"/>
          </a:p>
        </p:txBody>
      </p:sp>
      <p:pic>
        <p:nvPicPr>
          <p:cNvPr id="6" name="Picture 5">
            <a:extLst>
              <a:ext uri="{FF2B5EF4-FFF2-40B4-BE49-F238E27FC236}">
                <a16:creationId xmlns:a16="http://schemas.microsoft.com/office/drawing/2014/main" id="{7FCDF587-2610-BDF1-0A8F-733FC4439AB0}"/>
              </a:ext>
            </a:extLst>
          </p:cNvPr>
          <p:cNvPicPr>
            <a:picLocks noChangeAspect="1"/>
          </p:cNvPicPr>
          <p:nvPr/>
        </p:nvPicPr>
        <p:blipFill>
          <a:blip r:embed="rId3"/>
          <a:srcRect l="24518" t="32161" r="25285" b="12555"/>
          <a:stretch/>
        </p:blipFill>
        <p:spPr>
          <a:xfrm>
            <a:off x="7364169" y="2218952"/>
            <a:ext cx="4539727" cy="3333253"/>
          </a:xfrm>
          <a:prstGeom prst="rect">
            <a:avLst/>
          </a:prstGeom>
        </p:spPr>
      </p:pic>
    </p:spTree>
    <p:extLst>
      <p:ext uri="{BB962C8B-B14F-4D97-AF65-F5344CB8AC3E}">
        <p14:creationId xmlns:p14="http://schemas.microsoft.com/office/powerpoint/2010/main" val="3390617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0431" y="1545020"/>
            <a:ext cx="6808948" cy="48666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chemeClr val="tx1"/>
              </a:solidFill>
            </a:endParaRPr>
          </a:p>
        </p:txBody>
      </p:sp>
      <p:sp>
        <p:nvSpPr>
          <p:cNvPr id="9" name="Title 1"/>
          <p:cNvSpPr txBox="1">
            <a:spLocks/>
          </p:cNvSpPr>
          <p:nvPr/>
        </p:nvSpPr>
        <p:spPr>
          <a:xfrm>
            <a:off x="3069021" y="860994"/>
            <a:ext cx="5948856" cy="684027"/>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ar-EG" sz="4000" b="1" dirty="0">
                <a:solidFill>
                  <a:srgbClr val="C00000"/>
                </a:solidFill>
                <a:latin typeface="+mn-lt"/>
              </a:rPr>
              <a:t>القيادة الأبوية</a:t>
            </a:r>
            <a:endParaRPr lang="en-US" b="1" i="0" dirty="0">
              <a:solidFill>
                <a:srgbClr val="C00000"/>
              </a:solidFill>
              <a:effectLst/>
              <a:highlight>
                <a:srgbClr val="FFFFFF"/>
              </a:highlight>
              <a:latin typeface="+mn-lt"/>
            </a:endParaRPr>
          </a:p>
        </p:txBody>
      </p:sp>
      <p:sp>
        <p:nvSpPr>
          <p:cNvPr id="11" name="Content Placeholder 2"/>
          <p:cNvSpPr txBox="1">
            <a:spLocks/>
          </p:cNvSpPr>
          <p:nvPr/>
        </p:nvSpPr>
        <p:spPr>
          <a:xfrm>
            <a:off x="180431" y="1758394"/>
            <a:ext cx="7213042" cy="4652370"/>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endParaRPr lang="en-GB" sz="3200" b="1" dirty="0"/>
          </a:p>
        </p:txBody>
      </p:sp>
      <p:sp>
        <p:nvSpPr>
          <p:cNvPr id="3" name="Rectangle 2">
            <a:extLst>
              <a:ext uri="{FF2B5EF4-FFF2-40B4-BE49-F238E27FC236}">
                <a16:creationId xmlns:a16="http://schemas.microsoft.com/office/drawing/2014/main" id="{73A278EF-A018-BC49-D955-655A9153639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1391017-CED2-FFC0-AD6B-A55AC8D3C3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Rectangle 3">
            <a:extLst>
              <a:ext uri="{FF2B5EF4-FFF2-40B4-BE49-F238E27FC236}">
                <a16:creationId xmlns:a16="http://schemas.microsoft.com/office/drawing/2014/main" id="{B85809C8-C7CC-9741-36A1-001B7592A197}"/>
              </a:ext>
            </a:extLst>
          </p:cNvPr>
          <p:cNvSpPr txBox="1">
            <a:spLocks noChangeArrowheads="1"/>
          </p:cNvSpPr>
          <p:nvPr/>
        </p:nvSpPr>
        <p:spPr>
          <a:xfrm>
            <a:off x="106859" y="1686459"/>
            <a:ext cx="6882520" cy="4569114"/>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EG" sz="2800" b="1" dirty="0"/>
              <a:t>يتصرف القائد كـ "شخصية الأب"</a:t>
            </a:r>
          </a:p>
          <a:p>
            <a:pPr algn="r" rtl="1"/>
            <a:r>
              <a:rPr lang="ar-EG" sz="2800" b="1" dirty="0"/>
              <a:t>يتخذ القائد الأبوي القرار ولكنه قد يستشير</a:t>
            </a:r>
          </a:p>
          <a:p>
            <a:pPr algn="r" rtl="1"/>
            <a:r>
              <a:rPr lang="ar-EG" sz="2800" b="1" dirty="0"/>
              <a:t>يؤمن بالحاجة إلى دعم الموظفين</a:t>
            </a:r>
            <a:endParaRPr lang="en-GB" sz="2600" b="1" dirty="0"/>
          </a:p>
        </p:txBody>
      </p:sp>
      <p:pic>
        <p:nvPicPr>
          <p:cNvPr id="6" name="Picture 5">
            <a:extLst>
              <a:ext uri="{FF2B5EF4-FFF2-40B4-BE49-F238E27FC236}">
                <a16:creationId xmlns:a16="http://schemas.microsoft.com/office/drawing/2014/main" id="{2EDA3C4B-C764-617F-E6C2-0B9332D15299}"/>
              </a:ext>
            </a:extLst>
          </p:cNvPr>
          <p:cNvPicPr>
            <a:picLocks noChangeAspect="1"/>
          </p:cNvPicPr>
          <p:nvPr/>
        </p:nvPicPr>
        <p:blipFill>
          <a:blip r:embed="rId3"/>
          <a:srcRect l="27656" t="30265" r="28736" b="5473"/>
          <a:stretch/>
        </p:blipFill>
        <p:spPr>
          <a:xfrm>
            <a:off x="7239896" y="1686459"/>
            <a:ext cx="4485940" cy="4407089"/>
          </a:xfrm>
          <a:prstGeom prst="rect">
            <a:avLst/>
          </a:prstGeom>
        </p:spPr>
      </p:pic>
    </p:spTree>
    <p:extLst>
      <p:ext uri="{BB962C8B-B14F-4D97-AF65-F5344CB8AC3E}">
        <p14:creationId xmlns:p14="http://schemas.microsoft.com/office/powerpoint/2010/main" val="34340653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3" name="Rectangle: Rounded Corners 22">
            <a:extLst>
              <a:ext uri="{FF2B5EF4-FFF2-40B4-BE49-F238E27FC236}">
                <a16:creationId xmlns:a16="http://schemas.microsoft.com/office/drawing/2014/main" id="{E1C7069A-9AA0-F6C2-CC35-937BC8488E2A}"/>
              </a:ext>
            </a:extLst>
          </p:cNvPr>
          <p:cNvSpPr/>
          <p:nvPr/>
        </p:nvSpPr>
        <p:spPr>
          <a:xfrm>
            <a:off x="269613" y="1551811"/>
            <a:ext cx="10706995" cy="47371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3"/>
          <p:cNvSpPr txBox="1">
            <a:spLocks noChangeArrowheads="1"/>
          </p:cNvSpPr>
          <p:nvPr/>
        </p:nvSpPr>
        <p:spPr>
          <a:xfrm>
            <a:off x="914401" y="1787236"/>
            <a:ext cx="10321636" cy="4569114"/>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p>
        </p:txBody>
      </p:sp>
      <p:sp>
        <p:nvSpPr>
          <p:cNvPr id="4" name="TextBox 3">
            <a:extLst>
              <a:ext uri="{FF2B5EF4-FFF2-40B4-BE49-F238E27FC236}">
                <a16:creationId xmlns:a16="http://schemas.microsoft.com/office/drawing/2014/main" id="{38FB2D81-EDF5-7F57-9335-1107CEBECDAE}"/>
              </a:ext>
            </a:extLst>
          </p:cNvPr>
          <p:cNvSpPr txBox="1"/>
          <p:nvPr/>
        </p:nvSpPr>
        <p:spPr>
          <a:xfrm>
            <a:off x="269613" y="2556235"/>
            <a:ext cx="10577063" cy="3618683"/>
          </a:xfrm>
          <a:prstGeom prst="rect">
            <a:avLst/>
          </a:prstGeom>
          <a:noFill/>
        </p:spPr>
        <p:txBody>
          <a:bodyPr wrap="square">
            <a:spAutoFit/>
          </a:bodyPr>
          <a:lstStyle/>
          <a:p>
            <a:pPr algn="r" rtl="1">
              <a:lnSpc>
                <a:spcPct val="80000"/>
              </a:lnSpc>
              <a:defRPr/>
            </a:pPr>
            <a:r>
              <a:rPr lang="ar-EG" sz="2600" b="1" dirty="0"/>
              <a:t>أمثلة:</a:t>
            </a:r>
          </a:p>
          <a:p>
            <a:pPr algn="r" rtl="1">
              <a:lnSpc>
                <a:spcPct val="80000"/>
              </a:lnSpc>
              <a:defRPr/>
            </a:pPr>
            <a:endParaRPr lang="ar-EG" sz="2600" b="1" dirty="0"/>
          </a:p>
          <a:p>
            <a:pPr algn="r" rtl="1">
              <a:lnSpc>
                <a:spcPct val="80000"/>
              </a:lnSpc>
              <a:defRPr/>
            </a:pPr>
            <a:r>
              <a:rPr lang="ar-EG" sz="2600" b="1" dirty="0"/>
              <a:t>استخدام أسلوب استبدادي مع موظف جديد يتعلم للتو الوظيفة.</a:t>
            </a:r>
          </a:p>
          <a:p>
            <a:pPr algn="r" rtl="1">
              <a:lnSpc>
                <a:spcPct val="80000"/>
              </a:lnSpc>
              <a:defRPr/>
            </a:pPr>
            <a:endParaRPr lang="ar-EG" sz="2600" b="1" dirty="0"/>
          </a:p>
          <a:p>
            <a:pPr algn="r" rtl="1">
              <a:lnSpc>
                <a:spcPct val="80000"/>
              </a:lnSpc>
              <a:defRPr/>
            </a:pPr>
            <a:r>
              <a:rPr lang="ar-EG" sz="2600" b="1" dirty="0"/>
              <a:t>استخدام أسلوب مشاركي مع فريق من العمال الذين يعرفون وظيفتهم.</a:t>
            </a:r>
          </a:p>
          <a:p>
            <a:pPr algn="r" rtl="1">
              <a:lnSpc>
                <a:spcPct val="80000"/>
              </a:lnSpc>
              <a:defRPr/>
            </a:pPr>
            <a:endParaRPr lang="ar-EG" sz="2600" b="1" dirty="0"/>
          </a:p>
          <a:p>
            <a:pPr algn="r" rtl="1">
              <a:lnSpc>
                <a:spcPct val="80000"/>
              </a:lnSpc>
              <a:defRPr/>
            </a:pPr>
            <a:r>
              <a:rPr lang="ar-EG" sz="2600" b="1" dirty="0"/>
              <a:t>استخدام أسلوب تفويض مع عامل يعرف عن الوظيفة أكثر منك.</a:t>
            </a:r>
          </a:p>
          <a:p>
            <a:pPr algn="r" rtl="1">
              <a:lnSpc>
                <a:spcPct val="80000"/>
              </a:lnSpc>
              <a:defRPr/>
            </a:pPr>
            <a:endParaRPr lang="ar-EG" sz="2600" b="1" dirty="0"/>
          </a:p>
          <a:p>
            <a:pPr algn="r" rtl="1">
              <a:lnSpc>
                <a:spcPct val="80000"/>
              </a:lnSpc>
              <a:defRPr/>
            </a:pPr>
            <a:r>
              <a:rPr lang="ar-EG" sz="2600" b="1" dirty="0"/>
              <a:t>استخدام الثلاثة: إخبار موظفيك بأن الإجراء لا يعمل بشكل صحيح ويجب إنشاء إجراء جديد (استبدادي). طلب ​​أفكارهم ومدخلاتهم بشأن إنشاء إجراء جديد (مشارك). تفويض المهام من أجل تنفيذ الإجراء الجديد (تفويض).</a:t>
            </a:r>
            <a:endParaRPr lang="en-US" sz="2600" b="1" dirty="0"/>
          </a:p>
        </p:txBody>
      </p:sp>
      <p:sp>
        <p:nvSpPr>
          <p:cNvPr id="7" name="TextBox 6">
            <a:extLst>
              <a:ext uri="{FF2B5EF4-FFF2-40B4-BE49-F238E27FC236}">
                <a16:creationId xmlns:a16="http://schemas.microsoft.com/office/drawing/2014/main" id="{A46787B6-895B-0B0E-7E91-5E9A736D4E48}"/>
              </a:ext>
            </a:extLst>
          </p:cNvPr>
          <p:cNvSpPr txBox="1"/>
          <p:nvPr/>
        </p:nvSpPr>
        <p:spPr>
          <a:xfrm>
            <a:off x="1439918" y="1606039"/>
            <a:ext cx="7871880" cy="640816"/>
          </a:xfrm>
          <a:prstGeom prst="rect">
            <a:avLst/>
          </a:prstGeom>
          <a:noFill/>
        </p:spPr>
        <p:txBody>
          <a:bodyPr wrap="square">
            <a:spAutoFit/>
          </a:bodyPr>
          <a:lstStyle/>
          <a:p>
            <a:pPr algn="ctr">
              <a:lnSpc>
                <a:spcPct val="80000"/>
              </a:lnSpc>
              <a:defRPr/>
            </a:pPr>
            <a:r>
              <a:rPr lang="ar-EG" sz="2200" b="1" dirty="0">
                <a:solidFill>
                  <a:srgbClr val="FF0000"/>
                </a:solidFill>
              </a:rPr>
              <a:t>يستخدم القائد الجيد الأساليب الثلاثة، اعتمادًا على القوى المتورطة بين الأتباع والقائد والموقف.</a:t>
            </a:r>
            <a:endParaRPr lang="en-US" sz="2200" b="1" dirty="0">
              <a:solidFill>
                <a:srgbClr val="FF0000"/>
              </a:solidFill>
            </a:endParaRPr>
          </a:p>
        </p:txBody>
      </p:sp>
      <p:sp>
        <p:nvSpPr>
          <p:cNvPr id="9" name="TextBox 8">
            <a:extLst>
              <a:ext uri="{FF2B5EF4-FFF2-40B4-BE49-F238E27FC236}">
                <a16:creationId xmlns:a16="http://schemas.microsoft.com/office/drawing/2014/main" id="{3376CBED-4892-AF45-77BF-1D8B28D01C67}"/>
              </a:ext>
            </a:extLst>
          </p:cNvPr>
          <p:cNvSpPr txBox="1"/>
          <p:nvPr/>
        </p:nvSpPr>
        <p:spPr>
          <a:xfrm>
            <a:off x="3769998" y="832703"/>
            <a:ext cx="4126114" cy="646331"/>
          </a:xfrm>
          <a:prstGeom prst="rect">
            <a:avLst/>
          </a:prstGeom>
          <a:noFill/>
        </p:spPr>
        <p:txBody>
          <a:bodyPr wrap="square">
            <a:spAutoFit/>
          </a:bodyPr>
          <a:lstStyle/>
          <a:p>
            <a:pPr algn="ctr"/>
            <a:r>
              <a:rPr lang="ar-EG" sz="3600" b="1" dirty="0" err="1"/>
              <a:t>إستخدام</a:t>
            </a:r>
            <a:r>
              <a:rPr lang="ar-EG" sz="3600" b="1" dirty="0"/>
              <a:t> جميع الأساليب</a:t>
            </a:r>
            <a:endParaRPr lang="en-US" sz="3600" b="1" dirty="0"/>
          </a:p>
        </p:txBody>
      </p:sp>
    </p:spTree>
    <p:extLst>
      <p:ext uri="{BB962C8B-B14F-4D97-AF65-F5344CB8AC3E}">
        <p14:creationId xmlns:p14="http://schemas.microsoft.com/office/powerpoint/2010/main" val="1650615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3" name="Rectangle: Rounded Corners 22">
            <a:extLst>
              <a:ext uri="{FF2B5EF4-FFF2-40B4-BE49-F238E27FC236}">
                <a16:creationId xmlns:a16="http://schemas.microsoft.com/office/drawing/2014/main" id="{E1C7069A-9AA0-F6C2-CC35-937BC8488E2A}"/>
              </a:ext>
            </a:extLst>
          </p:cNvPr>
          <p:cNvSpPr/>
          <p:nvPr/>
        </p:nvSpPr>
        <p:spPr>
          <a:xfrm>
            <a:off x="269613" y="1551811"/>
            <a:ext cx="10706995" cy="47371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3"/>
          <p:cNvSpPr txBox="1">
            <a:spLocks noChangeArrowheads="1"/>
          </p:cNvSpPr>
          <p:nvPr/>
        </p:nvSpPr>
        <p:spPr>
          <a:xfrm>
            <a:off x="914401" y="1787236"/>
            <a:ext cx="10321636" cy="4569114"/>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p>
        </p:txBody>
      </p:sp>
      <p:sp>
        <p:nvSpPr>
          <p:cNvPr id="4" name="TextBox 3">
            <a:extLst>
              <a:ext uri="{FF2B5EF4-FFF2-40B4-BE49-F238E27FC236}">
                <a16:creationId xmlns:a16="http://schemas.microsoft.com/office/drawing/2014/main" id="{38FB2D81-EDF5-7F57-9335-1107CEBECDAE}"/>
              </a:ext>
            </a:extLst>
          </p:cNvPr>
          <p:cNvSpPr txBox="1"/>
          <p:nvPr/>
        </p:nvSpPr>
        <p:spPr>
          <a:xfrm>
            <a:off x="269613" y="2736480"/>
            <a:ext cx="10577063" cy="564129"/>
          </a:xfrm>
          <a:prstGeom prst="rect">
            <a:avLst/>
          </a:prstGeom>
          <a:noFill/>
        </p:spPr>
        <p:txBody>
          <a:bodyPr wrap="square">
            <a:spAutoFit/>
          </a:bodyPr>
          <a:lstStyle/>
          <a:p>
            <a:pPr algn="ctr" rtl="1">
              <a:lnSpc>
                <a:spcPct val="50000"/>
              </a:lnSpc>
            </a:pPr>
            <a:r>
              <a:rPr lang="ar-EG" altLang="ar-SA" sz="2800" b="1" dirty="0"/>
              <a:t>الاستعداد للقيام بشيء ما مشروط بقدرة الفعل على إشباع بعض احتياجات الفرد.</a:t>
            </a:r>
          </a:p>
          <a:p>
            <a:pPr algn="ctr" rtl="1">
              <a:lnSpc>
                <a:spcPct val="50000"/>
              </a:lnSpc>
            </a:pPr>
            <a:endParaRPr lang="en-US" sz="2800" b="1" dirty="0"/>
          </a:p>
        </p:txBody>
      </p:sp>
      <p:sp>
        <p:nvSpPr>
          <p:cNvPr id="6" name="TextBox 5">
            <a:extLst>
              <a:ext uri="{FF2B5EF4-FFF2-40B4-BE49-F238E27FC236}">
                <a16:creationId xmlns:a16="http://schemas.microsoft.com/office/drawing/2014/main" id="{51DB7476-1CCC-9815-182B-E21A7EB3F5B7}"/>
              </a:ext>
            </a:extLst>
          </p:cNvPr>
          <p:cNvSpPr txBox="1"/>
          <p:nvPr/>
        </p:nvSpPr>
        <p:spPr>
          <a:xfrm>
            <a:off x="2420806" y="1941497"/>
            <a:ext cx="6274676" cy="584775"/>
          </a:xfrm>
          <a:prstGeom prst="rect">
            <a:avLst/>
          </a:prstGeom>
          <a:noFill/>
        </p:spPr>
        <p:txBody>
          <a:bodyPr wrap="square">
            <a:spAutoFit/>
          </a:bodyPr>
          <a:lstStyle/>
          <a:p>
            <a:pPr marL="0" indent="0" algn="ctr">
              <a:buNone/>
            </a:pPr>
            <a:r>
              <a:rPr lang="ar-EG" altLang="ar-SA" sz="3200" b="1" dirty="0">
                <a:solidFill>
                  <a:srgbClr val="FF0000"/>
                </a:solidFill>
              </a:rPr>
              <a:t>ما هو التحفيز</a:t>
            </a:r>
            <a:endParaRPr lang="en-US" altLang="ar-SA" sz="2400" b="1" dirty="0">
              <a:solidFill>
                <a:srgbClr val="FF0000"/>
              </a:solidFill>
            </a:endParaRPr>
          </a:p>
        </p:txBody>
      </p:sp>
      <p:sp>
        <p:nvSpPr>
          <p:cNvPr id="8" name="Rectangle 2"/>
          <p:cNvSpPr txBox="1">
            <a:spLocks noChangeArrowheads="1"/>
          </p:cNvSpPr>
          <p:nvPr/>
        </p:nvSpPr>
        <p:spPr>
          <a:xfrm>
            <a:off x="2523432" y="637114"/>
            <a:ext cx="7145135" cy="868362"/>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ar-EG" altLang="ar-SA" dirty="0">
                <a:solidFill>
                  <a:srgbClr val="C00000"/>
                </a:solidFill>
              </a:rPr>
              <a:t>تحفيز موظفيك</a:t>
            </a:r>
            <a:endParaRPr lang="en-US" altLang="ar-SA" dirty="0">
              <a:solidFill>
                <a:srgbClr val="C00000"/>
              </a:solidFill>
            </a:endParaRPr>
          </a:p>
        </p:txBody>
      </p:sp>
    </p:spTree>
    <p:extLst>
      <p:ext uri="{BB962C8B-B14F-4D97-AF65-F5344CB8AC3E}">
        <p14:creationId xmlns:p14="http://schemas.microsoft.com/office/powerpoint/2010/main" val="207338457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3" name="Rectangle: Rounded Corners 22">
            <a:extLst>
              <a:ext uri="{FF2B5EF4-FFF2-40B4-BE49-F238E27FC236}">
                <a16:creationId xmlns:a16="http://schemas.microsoft.com/office/drawing/2014/main" id="{E1C7069A-9AA0-F6C2-CC35-937BC8488E2A}"/>
              </a:ext>
            </a:extLst>
          </p:cNvPr>
          <p:cNvSpPr/>
          <p:nvPr/>
        </p:nvSpPr>
        <p:spPr>
          <a:xfrm>
            <a:off x="269613" y="1551811"/>
            <a:ext cx="10706995" cy="47371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3"/>
          <p:cNvSpPr txBox="1">
            <a:spLocks noChangeArrowheads="1"/>
          </p:cNvSpPr>
          <p:nvPr/>
        </p:nvSpPr>
        <p:spPr>
          <a:xfrm>
            <a:off x="914401" y="1787236"/>
            <a:ext cx="10321636" cy="4569114"/>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p>
        </p:txBody>
      </p:sp>
      <p:sp>
        <p:nvSpPr>
          <p:cNvPr id="4" name="TextBox 3">
            <a:extLst>
              <a:ext uri="{FF2B5EF4-FFF2-40B4-BE49-F238E27FC236}">
                <a16:creationId xmlns:a16="http://schemas.microsoft.com/office/drawing/2014/main" id="{38FB2D81-EDF5-7F57-9335-1107CEBECDAE}"/>
              </a:ext>
            </a:extLst>
          </p:cNvPr>
          <p:cNvSpPr txBox="1"/>
          <p:nvPr/>
        </p:nvSpPr>
        <p:spPr>
          <a:xfrm>
            <a:off x="269613" y="2736480"/>
            <a:ext cx="10577063" cy="717761"/>
          </a:xfrm>
          <a:prstGeom prst="rect">
            <a:avLst/>
          </a:prstGeom>
          <a:noFill/>
        </p:spPr>
        <p:txBody>
          <a:bodyPr wrap="square">
            <a:spAutoFit/>
          </a:bodyPr>
          <a:lstStyle/>
          <a:p>
            <a:pPr algn="ctr">
              <a:lnSpc>
                <a:spcPct val="40000"/>
              </a:lnSpc>
            </a:pPr>
            <a:endParaRPr lang="en-US" altLang="ar-SA" sz="2800" b="1" dirty="0"/>
          </a:p>
          <a:p>
            <a:pPr algn="ctr">
              <a:lnSpc>
                <a:spcPct val="40000"/>
              </a:lnSpc>
            </a:pPr>
            <a:r>
              <a:rPr lang="ar-EG" altLang="ar-SA" sz="3200" b="1" dirty="0"/>
              <a:t>هو نقص فسيولوجي أو نفسي يجعل بعض النتائج تبدو جذابة.</a:t>
            </a:r>
            <a:endParaRPr lang="en-US" altLang="ar-SA" sz="2800" b="1" dirty="0"/>
          </a:p>
          <a:p>
            <a:pPr algn="ctr">
              <a:lnSpc>
                <a:spcPct val="40000"/>
              </a:lnSpc>
            </a:pPr>
            <a:endParaRPr lang="en-US" altLang="ar-SA" sz="3200" b="1" dirty="0"/>
          </a:p>
        </p:txBody>
      </p:sp>
      <p:sp>
        <p:nvSpPr>
          <p:cNvPr id="8" name="Rectangle 2"/>
          <p:cNvSpPr txBox="1">
            <a:spLocks noChangeArrowheads="1"/>
          </p:cNvSpPr>
          <p:nvPr/>
        </p:nvSpPr>
        <p:spPr>
          <a:xfrm>
            <a:off x="2208121" y="643631"/>
            <a:ext cx="7145135" cy="868362"/>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ar-EG" altLang="ar-SA" dirty="0" err="1">
                <a:solidFill>
                  <a:srgbClr val="C00000"/>
                </a:solidFill>
              </a:rPr>
              <a:t>الإحتياج</a:t>
            </a:r>
            <a:endParaRPr lang="en-US" altLang="ar-SA" sz="4000" dirty="0">
              <a:solidFill>
                <a:srgbClr val="C00000"/>
              </a:solidFill>
            </a:endParaRPr>
          </a:p>
        </p:txBody>
      </p:sp>
    </p:spTree>
    <p:extLst>
      <p:ext uri="{BB962C8B-B14F-4D97-AF65-F5344CB8AC3E}">
        <p14:creationId xmlns:p14="http://schemas.microsoft.com/office/powerpoint/2010/main" val="50508510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3" name="Rectangle: Rounded Corners 22">
            <a:extLst>
              <a:ext uri="{FF2B5EF4-FFF2-40B4-BE49-F238E27FC236}">
                <a16:creationId xmlns:a16="http://schemas.microsoft.com/office/drawing/2014/main" id="{E1C7069A-9AA0-F6C2-CC35-937BC8488E2A}"/>
              </a:ext>
            </a:extLst>
          </p:cNvPr>
          <p:cNvSpPr/>
          <p:nvPr/>
        </p:nvSpPr>
        <p:spPr>
          <a:xfrm>
            <a:off x="269613" y="1551811"/>
            <a:ext cx="10706995" cy="47371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3"/>
          <p:cNvSpPr txBox="1">
            <a:spLocks noChangeArrowheads="1"/>
          </p:cNvSpPr>
          <p:nvPr/>
        </p:nvSpPr>
        <p:spPr>
          <a:xfrm>
            <a:off x="914401" y="1787236"/>
            <a:ext cx="10321636" cy="4569114"/>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p>
        </p:txBody>
      </p:sp>
      <p:sp>
        <p:nvSpPr>
          <p:cNvPr id="8" name="Rectangle 2"/>
          <p:cNvSpPr txBox="1">
            <a:spLocks noChangeArrowheads="1"/>
          </p:cNvSpPr>
          <p:nvPr/>
        </p:nvSpPr>
        <p:spPr>
          <a:xfrm>
            <a:off x="2523432" y="637114"/>
            <a:ext cx="7145135" cy="868362"/>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ar-EG" altLang="ar-SA" sz="4000" b="1" dirty="0">
                <a:solidFill>
                  <a:srgbClr val="C00000"/>
                </a:solidFill>
                <a:latin typeface="Aharoni" panose="02010803020104030203" pitchFamily="2" charset="-79"/>
                <a:cs typeface="Aharoni" panose="02010803020104030203" pitchFamily="2" charset="-79"/>
              </a:rPr>
              <a:t>هرم </a:t>
            </a:r>
            <a:r>
              <a:rPr lang="ar-EG" altLang="ar-SA" sz="4000" b="1" dirty="0" err="1">
                <a:solidFill>
                  <a:srgbClr val="C00000"/>
                </a:solidFill>
                <a:latin typeface="Aharoni" panose="02010803020104030203" pitchFamily="2" charset="-79"/>
                <a:cs typeface="Aharoni" panose="02010803020104030203" pitchFamily="2" charset="-79"/>
              </a:rPr>
              <a:t>ماسلو</a:t>
            </a:r>
            <a:r>
              <a:rPr lang="ar-EG" altLang="ar-SA" sz="4000" b="1" dirty="0">
                <a:solidFill>
                  <a:srgbClr val="C00000"/>
                </a:solidFill>
                <a:latin typeface="Aharoni" panose="02010803020104030203" pitchFamily="2" charset="-79"/>
                <a:cs typeface="Aharoni" panose="02010803020104030203" pitchFamily="2" charset="-79"/>
              </a:rPr>
              <a:t> </a:t>
            </a:r>
            <a:r>
              <a:rPr lang="ar-EG" altLang="ar-SA" sz="4000" b="1" dirty="0" err="1">
                <a:solidFill>
                  <a:srgbClr val="C00000"/>
                </a:solidFill>
                <a:latin typeface="Aharoni" panose="02010803020104030203" pitchFamily="2" charset="-79"/>
                <a:cs typeface="Aharoni" panose="02010803020104030203" pitchFamily="2" charset="-79"/>
              </a:rPr>
              <a:t>للإحتياج</a:t>
            </a:r>
            <a:endParaRPr lang="en-US" altLang="ar-SA" sz="4000" dirty="0">
              <a:solidFill>
                <a:srgbClr val="C00000"/>
              </a:solidFill>
            </a:endParaRPr>
          </a:p>
        </p:txBody>
      </p:sp>
      <p:sp>
        <p:nvSpPr>
          <p:cNvPr id="13318" name="AutoShape 6"/>
          <p:cNvSpPr>
            <a:spLocks noChangeArrowheads="1"/>
          </p:cNvSpPr>
          <p:nvPr/>
        </p:nvSpPr>
        <p:spPr bwMode="auto">
          <a:xfrm>
            <a:off x="3110735" y="1583942"/>
            <a:ext cx="5356225" cy="4632325"/>
          </a:xfrm>
          <a:prstGeom prst="triangle">
            <a:avLst>
              <a:gd name="adj" fmla="val 49995"/>
            </a:avLst>
          </a:prstGeom>
          <a:gradFill rotWithShape="0">
            <a:gsLst>
              <a:gs pos="0">
                <a:srgbClr val="000066">
                  <a:gamma/>
                  <a:tint val="0"/>
                  <a:invGamma/>
                </a:srgbClr>
              </a:gs>
              <a:gs pos="100000">
                <a:srgbClr val="000066"/>
              </a:gs>
            </a:gsLst>
            <a:lin ang="2700000" scaled="1"/>
          </a:gradFill>
          <a:ln w="12700">
            <a:solidFill>
              <a:schemeClr val="tx1"/>
            </a:solidFill>
            <a:miter lim="800000"/>
            <a:headEnd/>
            <a:tailEnd/>
          </a:ln>
          <a:effectLst>
            <a:outerShdw dist="71842" dir="2700000" algn="ctr" rotWithShape="0">
              <a:schemeClr val="bg2"/>
            </a:outerShdw>
          </a:effectLst>
        </p:spPr>
        <p:txBody>
          <a:bodyPr wrap="none" anchor="ctr"/>
          <a:lstStyle/>
          <a:p>
            <a:endParaRPr lang="ar-SA"/>
          </a:p>
        </p:txBody>
      </p:sp>
      <p:sp>
        <p:nvSpPr>
          <p:cNvPr id="13319" name="AutoShape 7"/>
          <p:cNvSpPr>
            <a:spLocks noChangeArrowheads="1"/>
          </p:cNvSpPr>
          <p:nvPr/>
        </p:nvSpPr>
        <p:spPr bwMode="auto">
          <a:xfrm>
            <a:off x="3545710" y="1585528"/>
            <a:ext cx="4479925" cy="3860800"/>
          </a:xfrm>
          <a:prstGeom prst="triangle">
            <a:avLst>
              <a:gd name="adj" fmla="val 49995"/>
            </a:avLst>
          </a:prstGeom>
          <a:gradFill rotWithShape="0">
            <a:gsLst>
              <a:gs pos="0">
                <a:srgbClr val="480165">
                  <a:gamma/>
                  <a:tint val="0"/>
                  <a:invGamma/>
                </a:srgbClr>
              </a:gs>
              <a:gs pos="100000">
                <a:srgbClr val="480165"/>
              </a:gs>
            </a:gsLst>
            <a:lin ang="2700000" scaled="1"/>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3320" name="AutoShape 8"/>
          <p:cNvSpPr>
            <a:spLocks noChangeArrowheads="1"/>
          </p:cNvSpPr>
          <p:nvPr/>
        </p:nvSpPr>
        <p:spPr bwMode="auto">
          <a:xfrm>
            <a:off x="4002910" y="1585529"/>
            <a:ext cx="3565525" cy="3082925"/>
          </a:xfrm>
          <a:prstGeom prst="triangle">
            <a:avLst>
              <a:gd name="adj" fmla="val 49995"/>
            </a:avLst>
          </a:prstGeom>
          <a:gradFill rotWithShape="0">
            <a:gsLst>
              <a:gs pos="0">
                <a:srgbClr val="660033">
                  <a:gamma/>
                  <a:tint val="0"/>
                  <a:invGamma/>
                </a:srgbClr>
              </a:gs>
              <a:gs pos="100000">
                <a:srgbClr val="660033"/>
              </a:gs>
            </a:gsLst>
            <a:lin ang="2700000" scaled="1"/>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dirty="0"/>
          </a:p>
        </p:txBody>
      </p:sp>
      <p:sp>
        <p:nvSpPr>
          <p:cNvPr id="13321" name="AutoShape 9"/>
          <p:cNvSpPr>
            <a:spLocks noChangeArrowheads="1"/>
          </p:cNvSpPr>
          <p:nvPr/>
        </p:nvSpPr>
        <p:spPr bwMode="auto">
          <a:xfrm>
            <a:off x="4460110" y="1585528"/>
            <a:ext cx="2657475" cy="2298700"/>
          </a:xfrm>
          <a:prstGeom prst="triangle">
            <a:avLst>
              <a:gd name="adj" fmla="val 49995"/>
            </a:avLst>
          </a:prstGeom>
          <a:gradFill rotWithShape="0">
            <a:gsLst>
              <a:gs pos="0">
                <a:srgbClr val="C5A327">
                  <a:gamma/>
                  <a:tint val="0"/>
                  <a:invGamma/>
                </a:srgbClr>
              </a:gs>
              <a:gs pos="100000">
                <a:srgbClr val="C5A327"/>
              </a:gs>
            </a:gsLst>
            <a:lin ang="2700000" scaled="1"/>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3322" name="AutoShape 10"/>
          <p:cNvSpPr>
            <a:spLocks noChangeArrowheads="1"/>
          </p:cNvSpPr>
          <p:nvPr/>
        </p:nvSpPr>
        <p:spPr bwMode="auto">
          <a:xfrm>
            <a:off x="4917310" y="1585529"/>
            <a:ext cx="1743075" cy="1508125"/>
          </a:xfrm>
          <a:prstGeom prst="triangle">
            <a:avLst>
              <a:gd name="adj" fmla="val 49995"/>
            </a:avLst>
          </a:prstGeom>
          <a:gradFill rotWithShape="0">
            <a:gsLst>
              <a:gs pos="0">
                <a:srgbClr val="006600">
                  <a:gamma/>
                  <a:tint val="0"/>
                  <a:invGamma/>
                </a:srgbClr>
              </a:gs>
              <a:gs pos="100000">
                <a:srgbClr val="006600"/>
              </a:gs>
            </a:gsLst>
            <a:lin ang="2700000" scaled="1"/>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3323" name="Rectangle 11"/>
          <p:cNvSpPr>
            <a:spLocks noChangeArrowheads="1"/>
          </p:cNvSpPr>
          <p:nvPr/>
        </p:nvSpPr>
        <p:spPr bwMode="auto">
          <a:xfrm>
            <a:off x="4917309" y="2561263"/>
            <a:ext cx="1739900" cy="3821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ctr">
            <a:spAutoFit/>
          </a:bodyPr>
          <a:lstStyle/>
          <a:p>
            <a:pPr algn="ctr"/>
            <a:r>
              <a:rPr lang="ar-EG" altLang="ar-SA" sz="1900" dirty="0">
                <a:latin typeface="Arial" panose="020B0604020202020204" pitchFamily="34" charset="0"/>
              </a:rPr>
              <a:t>تحقيق الذات</a:t>
            </a:r>
            <a:endParaRPr lang="en-US" altLang="ar-SA" sz="1900" dirty="0">
              <a:latin typeface="Arial" panose="020B0604020202020204" pitchFamily="34" charset="0"/>
            </a:endParaRPr>
          </a:p>
        </p:txBody>
      </p:sp>
      <p:sp>
        <p:nvSpPr>
          <p:cNvPr id="13324" name="Rectangle 12"/>
          <p:cNvSpPr>
            <a:spLocks noChangeArrowheads="1"/>
          </p:cNvSpPr>
          <p:nvPr/>
        </p:nvSpPr>
        <p:spPr bwMode="auto">
          <a:xfrm>
            <a:off x="4917309" y="3303204"/>
            <a:ext cx="1739900" cy="422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ctr">
            <a:spAutoFit/>
          </a:bodyPr>
          <a:lstStyle/>
          <a:p>
            <a:pPr algn="ctr"/>
            <a:r>
              <a:rPr lang="ar-EG" altLang="ar-SA" sz="2100" dirty="0" err="1">
                <a:latin typeface="Arial" panose="020B0604020202020204" pitchFamily="34" charset="0"/>
              </a:rPr>
              <a:t>الإحترام</a:t>
            </a:r>
            <a:endParaRPr lang="en-US" altLang="ar-SA" sz="2100" dirty="0">
              <a:latin typeface="Arial" panose="020B0604020202020204" pitchFamily="34" charset="0"/>
            </a:endParaRPr>
          </a:p>
        </p:txBody>
      </p:sp>
      <p:sp>
        <p:nvSpPr>
          <p:cNvPr id="13325" name="Rectangle 13"/>
          <p:cNvSpPr>
            <a:spLocks noChangeArrowheads="1"/>
          </p:cNvSpPr>
          <p:nvPr/>
        </p:nvSpPr>
        <p:spPr bwMode="auto">
          <a:xfrm>
            <a:off x="4917309" y="4012817"/>
            <a:ext cx="1739900" cy="452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ctr">
            <a:spAutoFit/>
          </a:bodyPr>
          <a:lstStyle/>
          <a:p>
            <a:pPr algn="ctr"/>
            <a:r>
              <a:rPr lang="ar-EG" altLang="ar-SA" sz="2300" dirty="0" err="1">
                <a:latin typeface="Arial" panose="020B0604020202020204" pitchFamily="34" charset="0"/>
              </a:rPr>
              <a:t>الإنتماء</a:t>
            </a:r>
            <a:endParaRPr lang="en-US" altLang="ar-SA" sz="2300" dirty="0">
              <a:latin typeface="Arial" panose="020B0604020202020204" pitchFamily="34" charset="0"/>
            </a:endParaRPr>
          </a:p>
        </p:txBody>
      </p:sp>
      <p:sp>
        <p:nvSpPr>
          <p:cNvPr id="13326" name="Rectangle 14"/>
          <p:cNvSpPr>
            <a:spLocks noChangeArrowheads="1"/>
          </p:cNvSpPr>
          <p:nvPr/>
        </p:nvSpPr>
        <p:spPr bwMode="auto">
          <a:xfrm>
            <a:off x="4917309" y="4835141"/>
            <a:ext cx="1739900" cy="48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ctr">
            <a:spAutoFit/>
          </a:bodyPr>
          <a:lstStyle/>
          <a:p>
            <a:pPr algn="ctr"/>
            <a:r>
              <a:rPr lang="ar-EG" altLang="ar-SA" sz="2500" dirty="0">
                <a:latin typeface="Arial" panose="020B0604020202020204" pitchFamily="34" charset="0"/>
              </a:rPr>
              <a:t>الحماية والأمان</a:t>
            </a:r>
            <a:endParaRPr lang="en-US" altLang="ar-SA" sz="2500" dirty="0">
              <a:latin typeface="Arial" panose="020B0604020202020204" pitchFamily="34" charset="0"/>
            </a:endParaRPr>
          </a:p>
        </p:txBody>
      </p:sp>
      <p:sp>
        <p:nvSpPr>
          <p:cNvPr id="13327" name="Rectangle 15"/>
          <p:cNvSpPr>
            <a:spLocks noChangeArrowheads="1"/>
          </p:cNvSpPr>
          <p:nvPr/>
        </p:nvSpPr>
        <p:spPr bwMode="auto">
          <a:xfrm>
            <a:off x="4612509" y="5598729"/>
            <a:ext cx="2349500" cy="512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ctr">
            <a:spAutoFit/>
          </a:bodyPr>
          <a:lstStyle/>
          <a:p>
            <a:pPr algn="ctr"/>
            <a:r>
              <a:rPr lang="ar-EG" altLang="ar-SA" sz="2700" dirty="0" err="1">
                <a:latin typeface="Arial" panose="020B0604020202020204" pitchFamily="34" charset="0"/>
              </a:rPr>
              <a:t>فسيولوجى</a:t>
            </a:r>
            <a:endParaRPr lang="en-US" altLang="ar-SA" sz="2700" dirty="0">
              <a:latin typeface="Arial" panose="020B0604020202020204" pitchFamily="34" charset="0"/>
            </a:endParaRPr>
          </a:p>
        </p:txBody>
      </p:sp>
      <p:grpSp>
        <p:nvGrpSpPr>
          <p:cNvPr id="13328" name="Group 16"/>
          <p:cNvGrpSpPr>
            <a:grpSpLocks/>
          </p:cNvGrpSpPr>
          <p:nvPr/>
        </p:nvGrpSpPr>
        <p:grpSpPr bwMode="auto">
          <a:xfrm>
            <a:off x="2936109" y="4998654"/>
            <a:ext cx="865188" cy="1139825"/>
            <a:chOff x="1108" y="2970"/>
            <a:chExt cx="545" cy="718"/>
          </a:xfrm>
          <a:solidFill>
            <a:schemeClr val="accent2"/>
          </a:solidFill>
        </p:grpSpPr>
        <p:sp>
          <p:nvSpPr>
            <p:cNvPr id="13329" name="Freeform 17"/>
            <p:cNvSpPr>
              <a:spLocks/>
            </p:cNvSpPr>
            <p:nvPr/>
          </p:nvSpPr>
          <p:spPr bwMode="auto">
            <a:xfrm>
              <a:off x="1379" y="3002"/>
              <a:ext cx="185" cy="174"/>
            </a:xfrm>
            <a:custGeom>
              <a:avLst/>
              <a:gdLst>
                <a:gd name="T0" fmla="*/ 83 w 185"/>
                <a:gd name="T1" fmla="*/ 58 h 174"/>
                <a:gd name="T2" fmla="*/ 65 w 185"/>
                <a:gd name="T3" fmla="*/ 65 h 174"/>
                <a:gd name="T4" fmla="*/ 47 w 185"/>
                <a:gd name="T5" fmla="*/ 74 h 174"/>
                <a:gd name="T6" fmla="*/ 31 w 185"/>
                <a:gd name="T7" fmla="*/ 86 h 174"/>
                <a:gd name="T8" fmla="*/ 12 w 185"/>
                <a:gd name="T9" fmla="*/ 105 h 174"/>
                <a:gd name="T10" fmla="*/ 1 w 185"/>
                <a:gd name="T11" fmla="*/ 123 h 174"/>
                <a:gd name="T12" fmla="*/ 0 w 185"/>
                <a:gd name="T13" fmla="*/ 137 h 174"/>
                <a:gd name="T14" fmla="*/ 4 w 185"/>
                <a:gd name="T15" fmla="*/ 152 h 174"/>
                <a:gd name="T16" fmla="*/ 16 w 185"/>
                <a:gd name="T17" fmla="*/ 163 h 174"/>
                <a:gd name="T18" fmla="*/ 36 w 185"/>
                <a:gd name="T19" fmla="*/ 171 h 174"/>
                <a:gd name="T20" fmla="*/ 62 w 185"/>
                <a:gd name="T21" fmla="*/ 173 h 174"/>
                <a:gd name="T22" fmla="*/ 88 w 185"/>
                <a:gd name="T23" fmla="*/ 171 h 174"/>
                <a:gd name="T24" fmla="*/ 116 w 185"/>
                <a:gd name="T25" fmla="*/ 164 h 174"/>
                <a:gd name="T26" fmla="*/ 134 w 185"/>
                <a:gd name="T27" fmla="*/ 155 h 174"/>
                <a:gd name="T28" fmla="*/ 160 w 185"/>
                <a:gd name="T29" fmla="*/ 140 h 174"/>
                <a:gd name="T30" fmla="*/ 176 w 185"/>
                <a:gd name="T31" fmla="*/ 124 h 174"/>
                <a:gd name="T32" fmla="*/ 184 w 185"/>
                <a:gd name="T33" fmla="*/ 108 h 174"/>
                <a:gd name="T34" fmla="*/ 181 w 185"/>
                <a:gd name="T35" fmla="*/ 93 h 174"/>
                <a:gd name="T36" fmla="*/ 170 w 185"/>
                <a:gd name="T37" fmla="*/ 81 h 174"/>
                <a:gd name="T38" fmla="*/ 150 w 185"/>
                <a:gd name="T39" fmla="*/ 70 h 174"/>
                <a:gd name="T40" fmla="*/ 128 w 185"/>
                <a:gd name="T41" fmla="*/ 66 h 174"/>
                <a:gd name="T42" fmla="*/ 105 w 185"/>
                <a:gd name="T43" fmla="*/ 60 h 174"/>
                <a:gd name="T44" fmla="*/ 106 w 185"/>
                <a:gd name="T45" fmla="*/ 33 h 174"/>
                <a:gd name="T46" fmla="*/ 112 w 185"/>
                <a:gd name="T47" fmla="*/ 16 h 174"/>
                <a:gd name="T48" fmla="*/ 112 w 185"/>
                <a:gd name="T49" fmla="*/ 11 h 174"/>
                <a:gd name="T50" fmla="*/ 113 w 185"/>
                <a:gd name="T51" fmla="*/ 7 h 174"/>
                <a:gd name="T52" fmla="*/ 111 w 185"/>
                <a:gd name="T53" fmla="*/ 5 h 174"/>
                <a:gd name="T54" fmla="*/ 109 w 185"/>
                <a:gd name="T55" fmla="*/ 2 h 174"/>
                <a:gd name="T56" fmla="*/ 107 w 185"/>
                <a:gd name="T57" fmla="*/ 0 h 174"/>
                <a:gd name="T58" fmla="*/ 102 w 185"/>
                <a:gd name="T59" fmla="*/ 2 h 174"/>
                <a:gd name="T60" fmla="*/ 98 w 185"/>
                <a:gd name="T61" fmla="*/ 2 h 174"/>
                <a:gd name="T62" fmla="*/ 94 w 185"/>
                <a:gd name="T63" fmla="*/ 5 h 174"/>
                <a:gd name="T64" fmla="*/ 90 w 185"/>
                <a:gd name="T65" fmla="*/ 7 h 174"/>
                <a:gd name="T66" fmla="*/ 87 w 185"/>
                <a:gd name="T67" fmla="*/ 10 h 174"/>
                <a:gd name="T68" fmla="*/ 84 w 185"/>
                <a:gd name="T69" fmla="*/ 12 h 174"/>
                <a:gd name="T70" fmla="*/ 80 w 185"/>
                <a:gd name="T71" fmla="*/ 16 h 174"/>
                <a:gd name="T72" fmla="*/ 81 w 185"/>
                <a:gd name="T73" fmla="*/ 19 h 174"/>
                <a:gd name="T74" fmla="*/ 82 w 185"/>
                <a:gd name="T75" fmla="*/ 40 h 174"/>
                <a:gd name="T76" fmla="*/ 83 w 185"/>
                <a:gd name="T77" fmla="*/ 58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5" h="174">
                  <a:moveTo>
                    <a:pt x="83" y="58"/>
                  </a:moveTo>
                  <a:lnTo>
                    <a:pt x="65" y="65"/>
                  </a:lnTo>
                  <a:lnTo>
                    <a:pt x="47" y="74"/>
                  </a:lnTo>
                  <a:lnTo>
                    <a:pt x="31" y="86"/>
                  </a:lnTo>
                  <a:lnTo>
                    <a:pt x="12" y="105"/>
                  </a:lnTo>
                  <a:lnTo>
                    <a:pt x="1" y="123"/>
                  </a:lnTo>
                  <a:lnTo>
                    <a:pt x="0" y="137"/>
                  </a:lnTo>
                  <a:lnTo>
                    <a:pt x="4" y="152"/>
                  </a:lnTo>
                  <a:lnTo>
                    <a:pt x="16" y="163"/>
                  </a:lnTo>
                  <a:lnTo>
                    <a:pt x="36" y="171"/>
                  </a:lnTo>
                  <a:lnTo>
                    <a:pt x="62" y="173"/>
                  </a:lnTo>
                  <a:lnTo>
                    <a:pt x="88" y="171"/>
                  </a:lnTo>
                  <a:lnTo>
                    <a:pt x="116" y="164"/>
                  </a:lnTo>
                  <a:lnTo>
                    <a:pt x="134" y="155"/>
                  </a:lnTo>
                  <a:lnTo>
                    <a:pt x="160" y="140"/>
                  </a:lnTo>
                  <a:lnTo>
                    <a:pt x="176" y="124"/>
                  </a:lnTo>
                  <a:lnTo>
                    <a:pt x="184" y="108"/>
                  </a:lnTo>
                  <a:lnTo>
                    <a:pt x="181" y="93"/>
                  </a:lnTo>
                  <a:lnTo>
                    <a:pt x="170" y="81"/>
                  </a:lnTo>
                  <a:lnTo>
                    <a:pt x="150" y="70"/>
                  </a:lnTo>
                  <a:lnTo>
                    <a:pt x="128" y="66"/>
                  </a:lnTo>
                  <a:lnTo>
                    <a:pt x="105" y="60"/>
                  </a:lnTo>
                  <a:lnTo>
                    <a:pt x="106" y="33"/>
                  </a:lnTo>
                  <a:lnTo>
                    <a:pt x="112" y="16"/>
                  </a:lnTo>
                  <a:lnTo>
                    <a:pt x="112" y="11"/>
                  </a:lnTo>
                  <a:lnTo>
                    <a:pt x="113" y="7"/>
                  </a:lnTo>
                  <a:lnTo>
                    <a:pt x="111" y="5"/>
                  </a:lnTo>
                  <a:lnTo>
                    <a:pt x="109" y="2"/>
                  </a:lnTo>
                  <a:lnTo>
                    <a:pt x="107" y="0"/>
                  </a:lnTo>
                  <a:lnTo>
                    <a:pt x="102" y="2"/>
                  </a:lnTo>
                  <a:lnTo>
                    <a:pt x="98" y="2"/>
                  </a:lnTo>
                  <a:lnTo>
                    <a:pt x="94" y="5"/>
                  </a:lnTo>
                  <a:lnTo>
                    <a:pt x="90" y="7"/>
                  </a:lnTo>
                  <a:lnTo>
                    <a:pt x="87" y="10"/>
                  </a:lnTo>
                  <a:lnTo>
                    <a:pt x="84" y="12"/>
                  </a:lnTo>
                  <a:lnTo>
                    <a:pt x="80" y="16"/>
                  </a:lnTo>
                  <a:lnTo>
                    <a:pt x="81" y="19"/>
                  </a:lnTo>
                  <a:lnTo>
                    <a:pt x="82" y="40"/>
                  </a:lnTo>
                  <a:lnTo>
                    <a:pt x="83" y="58"/>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30" name="Freeform 18"/>
            <p:cNvSpPr>
              <a:spLocks/>
            </p:cNvSpPr>
            <p:nvPr/>
          </p:nvSpPr>
          <p:spPr bwMode="auto">
            <a:xfrm>
              <a:off x="1477" y="3087"/>
              <a:ext cx="141" cy="295"/>
            </a:xfrm>
            <a:custGeom>
              <a:avLst/>
              <a:gdLst>
                <a:gd name="T0" fmla="*/ 15 w 141"/>
                <a:gd name="T1" fmla="*/ 254 h 295"/>
                <a:gd name="T2" fmla="*/ 1 w 141"/>
                <a:gd name="T3" fmla="*/ 284 h 295"/>
                <a:gd name="T4" fmla="*/ 16 w 141"/>
                <a:gd name="T5" fmla="*/ 294 h 295"/>
                <a:gd name="T6" fmla="*/ 89 w 141"/>
                <a:gd name="T7" fmla="*/ 271 h 295"/>
                <a:gd name="T8" fmla="*/ 136 w 141"/>
                <a:gd name="T9" fmla="*/ 222 h 295"/>
                <a:gd name="T10" fmla="*/ 113 w 141"/>
                <a:gd name="T11" fmla="*/ 170 h 295"/>
                <a:gd name="T12" fmla="*/ 86 w 141"/>
                <a:gd name="T13" fmla="*/ 107 h 295"/>
                <a:gd name="T14" fmla="*/ 93 w 141"/>
                <a:gd name="T15" fmla="*/ 85 h 295"/>
                <a:gd name="T16" fmla="*/ 100 w 141"/>
                <a:gd name="T17" fmla="*/ 81 h 295"/>
                <a:gd name="T18" fmla="*/ 107 w 141"/>
                <a:gd name="T19" fmla="*/ 83 h 295"/>
                <a:gd name="T20" fmla="*/ 112 w 141"/>
                <a:gd name="T21" fmla="*/ 87 h 295"/>
                <a:gd name="T22" fmla="*/ 115 w 141"/>
                <a:gd name="T23" fmla="*/ 92 h 295"/>
                <a:gd name="T24" fmla="*/ 121 w 141"/>
                <a:gd name="T25" fmla="*/ 95 h 295"/>
                <a:gd name="T26" fmla="*/ 131 w 141"/>
                <a:gd name="T27" fmla="*/ 92 h 295"/>
                <a:gd name="T28" fmla="*/ 137 w 141"/>
                <a:gd name="T29" fmla="*/ 87 h 295"/>
                <a:gd name="T30" fmla="*/ 139 w 141"/>
                <a:gd name="T31" fmla="*/ 80 h 295"/>
                <a:gd name="T32" fmla="*/ 135 w 141"/>
                <a:gd name="T33" fmla="*/ 75 h 295"/>
                <a:gd name="T34" fmla="*/ 131 w 141"/>
                <a:gd name="T35" fmla="*/ 69 h 295"/>
                <a:gd name="T36" fmla="*/ 127 w 141"/>
                <a:gd name="T37" fmla="*/ 65 h 295"/>
                <a:gd name="T38" fmla="*/ 116 w 141"/>
                <a:gd name="T39" fmla="*/ 65 h 295"/>
                <a:gd name="T40" fmla="*/ 109 w 141"/>
                <a:gd name="T41" fmla="*/ 64 h 295"/>
                <a:gd name="T42" fmla="*/ 99 w 141"/>
                <a:gd name="T43" fmla="*/ 64 h 295"/>
                <a:gd name="T44" fmla="*/ 95 w 141"/>
                <a:gd name="T45" fmla="*/ 59 h 295"/>
                <a:gd name="T46" fmla="*/ 99 w 141"/>
                <a:gd name="T47" fmla="*/ 51 h 295"/>
                <a:gd name="T48" fmla="*/ 105 w 141"/>
                <a:gd name="T49" fmla="*/ 45 h 295"/>
                <a:gd name="T50" fmla="*/ 112 w 141"/>
                <a:gd name="T51" fmla="*/ 39 h 295"/>
                <a:gd name="T52" fmla="*/ 118 w 141"/>
                <a:gd name="T53" fmla="*/ 29 h 295"/>
                <a:gd name="T54" fmla="*/ 115 w 141"/>
                <a:gd name="T55" fmla="*/ 22 h 295"/>
                <a:gd name="T56" fmla="*/ 107 w 141"/>
                <a:gd name="T57" fmla="*/ 22 h 295"/>
                <a:gd name="T58" fmla="*/ 100 w 141"/>
                <a:gd name="T59" fmla="*/ 27 h 295"/>
                <a:gd name="T60" fmla="*/ 92 w 141"/>
                <a:gd name="T61" fmla="*/ 34 h 295"/>
                <a:gd name="T62" fmla="*/ 87 w 141"/>
                <a:gd name="T63" fmla="*/ 40 h 295"/>
                <a:gd name="T64" fmla="*/ 87 w 141"/>
                <a:gd name="T65" fmla="*/ 34 h 295"/>
                <a:gd name="T66" fmla="*/ 90 w 141"/>
                <a:gd name="T67" fmla="*/ 27 h 295"/>
                <a:gd name="T68" fmla="*/ 92 w 141"/>
                <a:gd name="T69" fmla="*/ 16 h 295"/>
                <a:gd name="T70" fmla="*/ 91 w 141"/>
                <a:gd name="T71" fmla="*/ 9 h 295"/>
                <a:gd name="T72" fmla="*/ 91 w 141"/>
                <a:gd name="T73" fmla="*/ 3 h 295"/>
                <a:gd name="T74" fmla="*/ 84 w 141"/>
                <a:gd name="T75" fmla="*/ 3 h 295"/>
                <a:gd name="T76" fmla="*/ 75 w 141"/>
                <a:gd name="T77" fmla="*/ 5 h 295"/>
                <a:gd name="T78" fmla="*/ 68 w 141"/>
                <a:gd name="T79" fmla="*/ 10 h 295"/>
                <a:gd name="T80" fmla="*/ 65 w 141"/>
                <a:gd name="T81" fmla="*/ 18 h 295"/>
                <a:gd name="T82" fmla="*/ 61 w 141"/>
                <a:gd name="T83" fmla="*/ 27 h 295"/>
                <a:gd name="T84" fmla="*/ 59 w 141"/>
                <a:gd name="T85" fmla="*/ 36 h 295"/>
                <a:gd name="T86" fmla="*/ 61 w 141"/>
                <a:gd name="T87" fmla="*/ 44 h 295"/>
                <a:gd name="T88" fmla="*/ 61 w 141"/>
                <a:gd name="T89" fmla="*/ 50 h 295"/>
                <a:gd name="T90" fmla="*/ 63 w 141"/>
                <a:gd name="T91" fmla="*/ 57 h 295"/>
                <a:gd name="T92" fmla="*/ 63 w 141"/>
                <a:gd name="T93" fmla="*/ 82 h 295"/>
                <a:gd name="T94" fmla="*/ 67 w 141"/>
                <a:gd name="T95" fmla="*/ 133 h 295"/>
                <a:gd name="T96" fmla="*/ 91 w 141"/>
                <a:gd name="T97" fmla="*/ 183 h 295"/>
                <a:gd name="T98" fmla="*/ 102 w 141"/>
                <a:gd name="T99" fmla="*/ 222 h 295"/>
                <a:gd name="T100" fmla="*/ 82 w 141"/>
                <a:gd name="T101" fmla="*/ 239 h 295"/>
                <a:gd name="T102" fmla="*/ 43 w 141"/>
                <a:gd name="T103" fmla="*/ 245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1" h="295">
                  <a:moveTo>
                    <a:pt x="43" y="245"/>
                  </a:moveTo>
                  <a:lnTo>
                    <a:pt x="15" y="254"/>
                  </a:lnTo>
                  <a:lnTo>
                    <a:pt x="0" y="268"/>
                  </a:lnTo>
                  <a:lnTo>
                    <a:pt x="1" y="284"/>
                  </a:lnTo>
                  <a:lnTo>
                    <a:pt x="13" y="294"/>
                  </a:lnTo>
                  <a:lnTo>
                    <a:pt x="16" y="294"/>
                  </a:lnTo>
                  <a:lnTo>
                    <a:pt x="41" y="293"/>
                  </a:lnTo>
                  <a:lnTo>
                    <a:pt x="89" y="271"/>
                  </a:lnTo>
                  <a:lnTo>
                    <a:pt x="122" y="244"/>
                  </a:lnTo>
                  <a:lnTo>
                    <a:pt x="136" y="222"/>
                  </a:lnTo>
                  <a:lnTo>
                    <a:pt x="133" y="201"/>
                  </a:lnTo>
                  <a:lnTo>
                    <a:pt x="113" y="170"/>
                  </a:lnTo>
                  <a:lnTo>
                    <a:pt x="94" y="140"/>
                  </a:lnTo>
                  <a:lnTo>
                    <a:pt x="86" y="107"/>
                  </a:lnTo>
                  <a:lnTo>
                    <a:pt x="89" y="88"/>
                  </a:lnTo>
                  <a:lnTo>
                    <a:pt x="93" y="85"/>
                  </a:lnTo>
                  <a:lnTo>
                    <a:pt x="96" y="84"/>
                  </a:lnTo>
                  <a:lnTo>
                    <a:pt x="100" y="81"/>
                  </a:lnTo>
                  <a:lnTo>
                    <a:pt x="104" y="82"/>
                  </a:lnTo>
                  <a:lnTo>
                    <a:pt x="107" y="83"/>
                  </a:lnTo>
                  <a:lnTo>
                    <a:pt x="110" y="85"/>
                  </a:lnTo>
                  <a:lnTo>
                    <a:pt x="112" y="87"/>
                  </a:lnTo>
                  <a:lnTo>
                    <a:pt x="113" y="89"/>
                  </a:lnTo>
                  <a:lnTo>
                    <a:pt x="115" y="92"/>
                  </a:lnTo>
                  <a:lnTo>
                    <a:pt x="117" y="94"/>
                  </a:lnTo>
                  <a:lnTo>
                    <a:pt x="121" y="95"/>
                  </a:lnTo>
                  <a:lnTo>
                    <a:pt x="127" y="95"/>
                  </a:lnTo>
                  <a:lnTo>
                    <a:pt x="131" y="92"/>
                  </a:lnTo>
                  <a:lnTo>
                    <a:pt x="134" y="90"/>
                  </a:lnTo>
                  <a:lnTo>
                    <a:pt x="137" y="87"/>
                  </a:lnTo>
                  <a:lnTo>
                    <a:pt x="140" y="83"/>
                  </a:lnTo>
                  <a:lnTo>
                    <a:pt x="139" y="80"/>
                  </a:lnTo>
                  <a:lnTo>
                    <a:pt x="137" y="77"/>
                  </a:lnTo>
                  <a:lnTo>
                    <a:pt x="135" y="75"/>
                  </a:lnTo>
                  <a:lnTo>
                    <a:pt x="133" y="72"/>
                  </a:lnTo>
                  <a:lnTo>
                    <a:pt x="131" y="69"/>
                  </a:lnTo>
                  <a:lnTo>
                    <a:pt x="129" y="67"/>
                  </a:lnTo>
                  <a:lnTo>
                    <a:pt x="127" y="65"/>
                  </a:lnTo>
                  <a:lnTo>
                    <a:pt x="122" y="65"/>
                  </a:lnTo>
                  <a:lnTo>
                    <a:pt x="116" y="65"/>
                  </a:lnTo>
                  <a:lnTo>
                    <a:pt x="113" y="64"/>
                  </a:lnTo>
                  <a:lnTo>
                    <a:pt x="109" y="64"/>
                  </a:lnTo>
                  <a:lnTo>
                    <a:pt x="105" y="63"/>
                  </a:lnTo>
                  <a:lnTo>
                    <a:pt x="99" y="64"/>
                  </a:lnTo>
                  <a:lnTo>
                    <a:pt x="96" y="62"/>
                  </a:lnTo>
                  <a:lnTo>
                    <a:pt x="95" y="59"/>
                  </a:lnTo>
                  <a:lnTo>
                    <a:pt x="96" y="55"/>
                  </a:lnTo>
                  <a:lnTo>
                    <a:pt x="99" y="51"/>
                  </a:lnTo>
                  <a:lnTo>
                    <a:pt x="101" y="48"/>
                  </a:lnTo>
                  <a:lnTo>
                    <a:pt x="105" y="45"/>
                  </a:lnTo>
                  <a:lnTo>
                    <a:pt x="109" y="42"/>
                  </a:lnTo>
                  <a:lnTo>
                    <a:pt x="112" y="39"/>
                  </a:lnTo>
                  <a:lnTo>
                    <a:pt x="115" y="34"/>
                  </a:lnTo>
                  <a:lnTo>
                    <a:pt x="118" y="29"/>
                  </a:lnTo>
                  <a:lnTo>
                    <a:pt x="116" y="25"/>
                  </a:lnTo>
                  <a:lnTo>
                    <a:pt x="115" y="22"/>
                  </a:lnTo>
                  <a:lnTo>
                    <a:pt x="112" y="21"/>
                  </a:lnTo>
                  <a:lnTo>
                    <a:pt x="107" y="22"/>
                  </a:lnTo>
                  <a:lnTo>
                    <a:pt x="104" y="25"/>
                  </a:lnTo>
                  <a:lnTo>
                    <a:pt x="100" y="27"/>
                  </a:lnTo>
                  <a:lnTo>
                    <a:pt x="97" y="30"/>
                  </a:lnTo>
                  <a:lnTo>
                    <a:pt x="92" y="34"/>
                  </a:lnTo>
                  <a:lnTo>
                    <a:pt x="90" y="38"/>
                  </a:lnTo>
                  <a:lnTo>
                    <a:pt x="87" y="40"/>
                  </a:lnTo>
                  <a:lnTo>
                    <a:pt x="85" y="39"/>
                  </a:lnTo>
                  <a:lnTo>
                    <a:pt x="87" y="34"/>
                  </a:lnTo>
                  <a:lnTo>
                    <a:pt x="87" y="30"/>
                  </a:lnTo>
                  <a:lnTo>
                    <a:pt x="90" y="27"/>
                  </a:lnTo>
                  <a:lnTo>
                    <a:pt x="90" y="22"/>
                  </a:lnTo>
                  <a:lnTo>
                    <a:pt x="92" y="16"/>
                  </a:lnTo>
                  <a:lnTo>
                    <a:pt x="92" y="13"/>
                  </a:lnTo>
                  <a:lnTo>
                    <a:pt x="91" y="9"/>
                  </a:lnTo>
                  <a:lnTo>
                    <a:pt x="90" y="7"/>
                  </a:lnTo>
                  <a:lnTo>
                    <a:pt x="91" y="3"/>
                  </a:lnTo>
                  <a:lnTo>
                    <a:pt x="88" y="0"/>
                  </a:lnTo>
                  <a:lnTo>
                    <a:pt x="84" y="3"/>
                  </a:lnTo>
                  <a:lnTo>
                    <a:pt x="79" y="2"/>
                  </a:lnTo>
                  <a:lnTo>
                    <a:pt x="75" y="5"/>
                  </a:lnTo>
                  <a:lnTo>
                    <a:pt x="71" y="8"/>
                  </a:lnTo>
                  <a:lnTo>
                    <a:pt x="68" y="10"/>
                  </a:lnTo>
                  <a:lnTo>
                    <a:pt x="66" y="14"/>
                  </a:lnTo>
                  <a:lnTo>
                    <a:pt x="65" y="18"/>
                  </a:lnTo>
                  <a:lnTo>
                    <a:pt x="65" y="23"/>
                  </a:lnTo>
                  <a:lnTo>
                    <a:pt x="61" y="27"/>
                  </a:lnTo>
                  <a:lnTo>
                    <a:pt x="61" y="32"/>
                  </a:lnTo>
                  <a:lnTo>
                    <a:pt x="59" y="36"/>
                  </a:lnTo>
                  <a:lnTo>
                    <a:pt x="60" y="39"/>
                  </a:lnTo>
                  <a:lnTo>
                    <a:pt x="61" y="44"/>
                  </a:lnTo>
                  <a:lnTo>
                    <a:pt x="59" y="48"/>
                  </a:lnTo>
                  <a:lnTo>
                    <a:pt x="61" y="50"/>
                  </a:lnTo>
                  <a:lnTo>
                    <a:pt x="63" y="53"/>
                  </a:lnTo>
                  <a:lnTo>
                    <a:pt x="63" y="57"/>
                  </a:lnTo>
                  <a:lnTo>
                    <a:pt x="61" y="61"/>
                  </a:lnTo>
                  <a:lnTo>
                    <a:pt x="63" y="82"/>
                  </a:lnTo>
                  <a:lnTo>
                    <a:pt x="63" y="114"/>
                  </a:lnTo>
                  <a:lnTo>
                    <a:pt x="67" y="133"/>
                  </a:lnTo>
                  <a:lnTo>
                    <a:pt x="77" y="157"/>
                  </a:lnTo>
                  <a:lnTo>
                    <a:pt x="91" y="183"/>
                  </a:lnTo>
                  <a:lnTo>
                    <a:pt x="99" y="206"/>
                  </a:lnTo>
                  <a:lnTo>
                    <a:pt x="102" y="222"/>
                  </a:lnTo>
                  <a:lnTo>
                    <a:pt x="94" y="230"/>
                  </a:lnTo>
                  <a:lnTo>
                    <a:pt x="82" y="239"/>
                  </a:lnTo>
                  <a:lnTo>
                    <a:pt x="64" y="244"/>
                  </a:lnTo>
                  <a:lnTo>
                    <a:pt x="43" y="245"/>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31" name="Freeform 19"/>
            <p:cNvSpPr>
              <a:spLocks/>
            </p:cNvSpPr>
            <p:nvPr/>
          </p:nvSpPr>
          <p:spPr bwMode="auto">
            <a:xfrm>
              <a:off x="1437" y="2970"/>
              <a:ext cx="216" cy="319"/>
            </a:xfrm>
            <a:custGeom>
              <a:avLst/>
              <a:gdLst>
                <a:gd name="T0" fmla="*/ 170 w 216"/>
                <a:gd name="T1" fmla="*/ 233 h 319"/>
                <a:gd name="T2" fmla="*/ 155 w 216"/>
                <a:gd name="T3" fmla="*/ 296 h 319"/>
                <a:gd name="T4" fmla="*/ 171 w 216"/>
                <a:gd name="T5" fmla="*/ 318 h 319"/>
                <a:gd name="T6" fmla="*/ 210 w 216"/>
                <a:gd name="T7" fmla="*/ 303 h 319"/>
                <a:gd name="T8" fmla="*/ 212 w 216"/>
                <a:gd name="T9" fmla="*/ 263 h 319"/>
                <a:gd name="T10" fmla="*/ 185 w 216"/>
                <a:gd name="T11" fmla="*/ 153 h 319"/>
                <a:gd name="T12" fmla="*/ 148 w 216"/>
                <a:gd name="T13" fmla="*/ 93 h 319"/>
                <a:gd name="T14" fmla="*/ 98 w 216"/>
                <a:gd name="T15" fmla="*/ 60 h 319"/>
                <a:gd name="T16" fmla="*/ 85 w 216"/>
                <a:gd name="T17" fmla="*/ 48 h 319"/>
                <a:gd name="T18" fmla="*/ 89 w 216"/>
                <a:gd name="T19" fmla="*/ 41 h 319"/>
                <a:gd name="T20" fmla="*/ 96 w 216"/>
                <a:gd name="T21" fmla="*/ 33 h 319"/>
                <a:gd name="T22" fmla="*/ 102 w 216"/>
                <a:gd name="T23" fmla="*/ 28 h 319"/>
                <a:gd name="T24" fmla="*/ 110 w 216"/>
                <a:gd name="T25" fmla="*/ 19 h 319"/>
                <a:gd name="T26" fmla="*/ 116 w 216"/>
                <a:gd name="T27" fmla="*/ 12 h 319"/>
                <a:gd name="T28" fmla="*/ 116 w 216"/>
                <a:gd name="T29" fmla="*/ 4 h 319"/>
                <a:gd name="T30" fmla="*/ 112 w 216"/>
                <a:gd name="T31" fmla="*/ 0 h 319"/>
                <a:gd name="T32" fmla="*/ 102 w 216"/>
                <a:gd name="T33" fmla="*/ 3 h 319"/>
                <a:gd name="T34" fmla="*/ 92 w 216"/>
                <a:gd name="T35" fmla="*/ 11 h 319"/>
                <a:gd name="T36" fmla="*/ 85 w 216"/>
                <a:gd name="T37" fmla="*/ 19 h 319"/>
                <a:gd name="T38" fmla="*/ 79 w 216"/>
                <a:gd name="T39" fmla="*/ 26 h 319"/>
                <a:gd name="T40" fmla="*/ 73 w 216"/>
                <a:gd name="T41" fmla="*/ 23 h 319"/>
                <a:gd name="T42" fmla="*/ 73 w 216"/>
                <a:gd name="T43" fmla="*/ 14 h 319"/>
                <a:gd name="T44" fmla="*/ 71 w 216"/>
                <a:gd name="T45" fmla="*/ 10 h 319"/>
                <a:gd name="T46" fmla="*/ 66 w 216"/>
                <a:gd name="T47" fmla="*/ 6 h 319"/>
                <a:gd name="T48" fmla="*/ 58 w 216"/>
                <a:gd name="T49" fmla="*/ 4 h 319"/>
                <a:gd name="T50" fmla="*/ 49 w 216"/>
                <a:gd name="T51" fmla="*/ 9 h 319"/>
                <a:gd name="T52" fmla="*/ 46 w 216"/>
                <a:gd name="T53" fmla="*/ 19 h 319"/>
                <a:gd name="T54" fmla="*/ 48 w 216"/>
                <a:gd name="T55" fmla="*/ 27 h 319"/>
                <a:gd name="T56" fmla="*/ 51 w 216"/>
                <a:gd name="T57" fmla="*/ 31 h 319"/>
                <a:gd name="T58" fmla="*/ 57 w 216"/>
                <a:gd name="T59" fmla="*/ 36 h 319"/>
                <a:gd name="T60" fmla="*/ 49 w 216"/>
                <a:gd name="T61" fmla="*/ 40 h 319"/>
                <a:gd name="T62" fmla="*/ 39 w 216"/>
                <a:gd name="T63" fmla="*/ 41 h 319"/>
                <a:gd name="T64" fmla="*/ 30 w 216"/>
                <a:gd name="T65" fmla="*/ 43 h 319"/>
                <a:gd name="T66" fmla="*/ 19 w 216"/>
                <a:gd name="T67" fmla="*/ 45 h 319"/>
                <a:gd name="T68" fmla="*/ 10 w 216"/>
                <a:gd name="T69" fmla="*/ 50 h 319"/>
                <a:gd name="T70" fmla="*/ 4 w 216"/>
                <a:gd name="T71" fmla="*/ 57 h 319"/>
                <a:gd name="T72" fmla="*/ 0 w 216"/>
                <a:gd name="T73" fmla="*/ 66 h 319"/>
                <a:gd name="T74" fmla="*/ 4 w 216"/>
                <a:gd name="T75" fmla="*/ 71 h 319"/>
                <a:gd name="T76" fmla="*/ 9 w 216"/>
                <a:gd name="T77" fmla="*/ 73 h 319"/>
                <a:gd name="T78" fmla="*/ 22 w 216"/>
                <a:gd name="T79" fmla="*/ 71 h 319"/>
                <a:gd name="T80" fmla="*/ 32 w 216"/>
                <a:gd name="T81" fmla="*/ 67 h 319"/>
                <a:gd name="T82" fmla="*/ 38 w 216"/>
                <a:gd name="T83" fmla="*/ 61 h 319"/>
                <a:gd name="T84" fmla="*/ 45 w 216"/>
                <a:gd name="T85" fmla="*/ 56 h 319"/>
                <a:gd name="T86" fmla="*/ 52 w 216"/>
                <a:gd name="T87" fmla="*/ 54 h 319"/>
                <a:gd name="T88" fmla="*/ 92 w 216"/>
                <a:gd name="T89" fmla="*/ 80 h 319"/>
                <a:gd name="T90" fmla="*/ 142 w 216"/>
                <a:gd name="T91" fmla="*/ 113 h 319"/>
                <a:gd name="T92" fmla="*/ 164 w 216"/>
                <a:gd name="T93" fmla="*/ 161 h 319"/>
                <a:gd name="T94" fmla="*/ 169 w 216"/>
                <a:gd name="T95" fmla="*/ 189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6" h="319">
                  <a:moveTo>
                    <a:pt x="169" y="189"/>
                  </a:moveTo>
                  <a:lnTo>
                    <a:pt x="170" y="233"/>
                  </a:lnTo>
                  <a:lnTo>
                    <a:pt x="161" y="278"/>
                  </a:lnTo>
                  <a:lnTo>
                    <a:pt x="155" y="296"/>
                  </a:lnTo>
                  <a:lnTo>
                    <a:pt x="159" y="308"/>
                  </a:lnTo>
                  <a:lnTo>
                    <a:pt x="171" y="318"/>
                  </a:lnTo>
                  <a:lnTo>
                    <a:pt x="191" y="316"/>
                  </a:lnTo>
                  <a:lnTo>
                    <a:pt x="210" y="303"/>
                  </a:lnTo>
                  <a:lnTo>
                    <a:pt x="215" y="290"/>
                  </a:lnTo>
                  <a:lnTo>
                    <a:pt x="212" y="263"/>
                  </a:lnTo>
                  <a:lnTo>
                    <a:pt x="200" y="209"/>
                  </a:lnTo>
                  <a:lnTo>
                    <a:pt x="185" y="153"/>
                  </a:lnTo>
                  <a:lnTo>
                    <a:pt x="170" y="117"/>
                  </a:lnTo>
                  <a:lnTo>
                    <a:pt x="148" y="93"/>
                  </a:lnTo>
                  <a:lnTo>
                    <a:pt x="125" y="74"/>
                  </a:lnTo>
                  <a:lnTo>
                    <a:pt x="98" y="60"/>
                  </a:lnTo>
                  <a:lnTo>
                    <a:pt x="84" y="53"/>
                  </a:lnTo>
                  <a:lnTo>
                    <a:pt x="85" y="48"/>
                  </a:lnTo>
                  <a:lnTo>
                    <a:pt x="85" y="44"/>
                  </a:lnTo>
                  <a:lnTo>
                    <a:pt x="89" y="41"/>
                  </a:lnTo>
                  <a:lnTo>
                    <a:pt x="91" y="37"/>
                  </a:lnTo>
                  <a:lnTo>
                    <a:pt x="96" y="33"/>
                  </a:lnTo>
                  <a:lnTo>
                    <a:pt x="99" y="31"/>
                  </a:lnTo>
                  <a:lnTo>
                    <a:pt x="102" y="28"/>
                  </a:lnTo>
                  <a:lnTo>
                    <a:pt x="107" y="25"/>
                  </a:lnTo>
                  <a:lnTo>
                    <a:pt x="110" y="19"/>
                  </a:lnTo>
                  <a:lnTo>
                    <a:pt x="114" y="17"/>
                  </a:lnTo>
                  <a:lnTo>
                    <a:pt x="116" y="12"/>
                  </a:lnTo>
                  <a:lnTo>
                    <a:pt x="118" y="8"/>
                  </a:lnTo>
                  <a:lnTo>
                    <a:pt x="116" y="4"/>
                  </a:lnTo>
                  <a:lnTo>
                    <a:pt x="115" y="2"/>
                  </a:lnTo>
                  <a:lnTo>
                    <a:pt x="112" y="0"/>
                  </a:lnTo>
                  <a:lnTo>
                    <a:pt x="105" y="1"/>
                  </a:lnTo>
                  <a:lnTo>
                    <a:pt x="102" y="3"/>
                  </a:lnTo>
                  <a:lnTo>
                    <a:pt x="97" y="7"/>
                  </a:lnTo>
                  <a:lnTo>
                    <a:pt x="92" y="11"/>
                  </a:lnTo>
                  <a:lnTo>
                    <a:pt x="90" y="15"/>
                  </a:lnTo>
                  <a:lnTo>
                    <a:pt x="85" y="19"/>
                  </a:lnTo>
                  <a:lnTo>
                    <a:pt x="82" y="24"/>
                  </a:lnTo>
                  <a:lnTo>
                    <a:pt x="79" y="26"/>
                  </a:lnTo>
                  <a:lnTo>
                    <a:pt x="75" y="27"/>
                  </a:lnTo>
                  <a:lnTo>
                    <a:pt x="73" y="23"/>
                  </a:lnTo>
                  <a:lnTo>
                    <a:pt x="74" y="20"/>
                  </a:lnTo>
                  <a:lnTo>
                    <a:pt x="73" y="14"/>
                  </a:lnTo>
                  <a:lnTo>
                    <a:pt x="73" y="12"/>
                  </a:lnTo>
                  <a:lnTo>
                    <a:pt x="71" y="10"/>
                  </a:lnTo>
                  <a:lnTo>
                    <a:pt x="69" y="6"/>
                  </a:lnTo>
                  <a:lnTo>
                    <a:pt x="66" y="6"/>
                  </a:lnTo>
                  <a:lnTo>
                    <a:pt x="65" y="3"/>
                  </a:lnTo>
                  <a:lnTo>
                    <a:pt x="58" y="4"/>
                  </a:lnTo>
                  <a:lnTo>
                    <a:pt x="52" y="7"/>
                  </a:lnTo>
                  <a:lnTo>
                    <a:pt x="49" y="9"/>
                  </a:lnTo>
                  <a:lnTo>
                    <a:pt x="47" y="13"/>
                  </a:lnTo>
                  <a:lnTo>
                    <a:pt x="46" y="19"/>
                  </a:lnTo>
                  <a:lnTo>
                    <a:pt x="44" y="23"/>
                  </a:lnTo>
                  <a:lnTo>
                    <a:pt x="48" y="27"/>
                  </a:lnTo>
                  <a:lnTo>
                    <a:pt x="50" y="30"/>
                  </a:lnTo>
                  <a:lnTo>
                    <a:pt x="51" y="31"/>
                  </a:lnTo>
                  <a:lnTo>
                    <a:pt x="55" y="33"/>
                  </a:lnTo>
                  <a:lnTo>
                    <a:pt x="57" y="36"/>
                  </a:lnTo>
                  <a:lnTo>
                    <a:pt x="54" y="38"/>
                  </a:lnTo>
                  <a:lnTo>
                    <a:pt x="49" y="40"/>
                  </a:lnTo>
                  <a:lnTo>
                    <a:pt x="45" y="39"/>
                  </a:lnTo>
                  <a:lnTo>
                    <a:pt x="39" y="41"/>
                  </a:lnTo>
                  <a:lnTo>
                    <a:pt x="34" y="42"/>
                  </a:lnTo>
                  <a:lnTo>
                    <a:pt x="30" y="43"/>
                  </a:lnTo>
                  <a:lnTo>
                    <a:pt x="23" y="44"/>
                  </a:lnTo>
                  <a:lnTo>
                    <a:pt x="19" y="45"/>
                  </a:lnTo>
                  <a:lnTo>
                    <a:pt x="15" y="48"/>
                  </a:lnTo>
                  <a:lnTo>
                    <a:pt x="10" y="50"/>
                  </a:lnTo>
                  <a:lnTo>
                    <a:pt x="6" y="53"/>
                  </a:lnTo>
                  <a:lnTo>
                    <a:pt x="4" y="57"/>
                  </a:lnTo>
                  <a:lnTo>
                    <a:pt x="1" y="59"/>
                  </a:lnTo>
                  <a:lnTo>
                    <a:pt x="0" y="66"/>
                  </a:lnTo>
                  <a:lnTo>
                    <a:pt x="1" y="68"/>
                  </a:lnTo>
                  <a:lnTo>
                    <a:pt x="4" y="71"/>
                  </a:lnTo>
                  <a:lnTo>
                    <a:pt x="5" y="74"/>
                  </a:lnTo>
                  <a:lnTo>
                    <a:pt x="9" y="73"/>
                  </a:lnTo>
                  <a:lnTo>
                    <a:pt x="16" y="73"/>
                  </a:lnTo>
                  <a:lnTo>
                    <a:pt x="22" y="71"/>
                  </a:lnTo>
                  <a:lnTo>
                    <a:pt x="27" y="70"/>
                  </a:lnTo>
                  <a:lnTo>
                    <a:pt x="32" y="67"/>
                  </a:lnTo>
                  <a:lnTo>
                    <a:pt x="35" y="64"/>
                  </a:lnTo>
                  <a:lnTo>
                    <a:pt x="38" y="61"/>
                  </a:lnTo>
                  <a:lnTo>
                    <a:pt x="42" y="58"/>
                  </a:lnTo>
                  <a:lnTo>
                    <a:pt x="45" y="56"/>
                  </a:lnTo>
                  <a:lnTo>
                    <a:pt x="48" y="53"/>
                  </a:lnTo>
                  <a:lnTo>
                    <a:pt x="52" y="54"/>
                  </a:lnTo>
                  <a:lnTo>
                    <a:pt x="65" y="62"/>
                  </a:lnTo>
                  <a:lnTo>
                    <a:pt x="92" y="80"/>
                  </a:lnTo>
                  <a:lnTo>
                    <a:pt x="117" y="95"/>
                  </a:lnTo>
                  <a:lnTo>
                    <a:pt x="142" y="113"/>
                  </a:lnTo>
                  <a:lnTo>
                    <a:pt x="157" y="133"/>
                  </a:lnTo>
                  <a:lnTo>
                    <a:pt x="164" y="161"/>
                  </a:lnTo>
                  <a:lnTo>
                    <a:pt x="169" y="183"/>
                  </a:lnTo>
                  <a:lnTo>
                    <a:pt x="169" y="189"/>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32" name="Freeform 20"/>
            <p:cNvSpPr>
              <a:spLocks/>
            </p:cNvSpPr>
            <p:nvPr/>
          </p:nvSpPr>
          <p:spPr bwMode="auto">
            <a:xfrm>
              <a:off x="1229" y="3230"/>
              <a:ext cx="289" cy="232"/>
            </a:xfrm>
            <a:custGeom>
              <a:avLst/>
              <a:gdLst>
                <a:gd name="T0" fmla="*/ 102 w 289"/>
                <a:gd name="T1" fmla="*/ 3 h 232"/>
                <a:gd name="T2" fmla="*/ 81 w 289"/>
                <a:gd name="T3" fmla="*/ 0 h 232"/>
                <a:gd name="T4" fmla="*/ 59 w 289"/>
                <a:gd name="T5" fmla="*/ 4 h 232"/>
                <a:gd name="T6" fmla="*/ 36 w 289"/>
                <a:gd name="T7" fmla="*/ 16 h 232"/>
                <a:gd name="T8" fmla="*/ 15 w 289"/>
                <a:gd name="T9" fmla="*/ 32 h 232"/>
                <a:gd name="T10" fmla="*/ 6 w 289"/>
                <a:gd name="T11" fmla="*/ 45 h 232"/>
                <a:gd name="T12" fmla="*/ 2 w 289"/>
                <a:gd name="T13" fmla="*/ 59 h 232"/>
                <a:gd name="T14" fmla="*/ 0 w 289"/>
                <a:gd name="T15" fmla="*/ 75 h 232"/>
                <a:gd name="T16" fmla="*/ 8 w 289"/>
                <a:gd name="T17" fmla="*/ 90 h 232"/>
                <a:gd name="T18" fmla="*/ 24 w 289"/>
                <a:gd name="T19" fmla="*/ 109 h 232"/>
                <a:gd name="T20" fmla="*/ 45 w 289"/>
                <a:gd name="T21" fmla="*/ 117 h 232"/>
                <a:gd name="T22" fmla="*/ 68 w 289"/>
                <a:gd name="T23" fmla="*/ 124 h 232"/>
                <a:gd name="T24" fmla="*/ 100 w 289"/>
                <a:gd name="T25" fmla="*/ 133 h 232"/>
                <a:gd name="T26" fmla="*/ 123 w 289"/>
                <a:gd name="T27" fmla="*/ 143 h 232"/>
                <a:gd name="T28" fmla="*/ 137 w 289"/>
                <a:gd name="T29" fmla="*/ 156 h 232"/>
                <a:gd name="T30" fmla="*/ 141 w 289"/>
                <a:gd name="T31" fmla="*/ 175 h 232"/>
                <a:gd name="T32" fmla="*/ 144 w 289"/>
                <a:gd name="T33" fmla="*/ 196 h 232"/>
                <a:gd name="T34" fmla="*/ 152 w 289"/>
                <a:gd name="T35" fmla="*/ 212 h 232"/>
                <a:gd name="T36" fmla="*/ 165 w 289"/>
                <a:gd name="T37" fmla="*/ 225 h 232"/>
                <a:gd name="T38" fmla="*/ 180 w 289"/>
                <a:gd name="T39" fmla="*/ 230 h 232"/>
                <a:gd name="T40" fmla="*/ 196 w 289"/>
                <a:gd name="T41" fmla="*/ 231 h 232"/>
                <a:gd name="T42" fmla="*/ 216 w 289"/>
                <a:gd name="T43" fmla="*/ 229 h 232"/>
                <a:gd name="T44" fmla="*/ 237 w 289"/>
                <a:gd name="T45" fmla="*/ 219 h 232"/>
                <a:gd name="T46" fmla="*/ 259 w 289"/>
                <a:gd name="T47" fmla="*/ 201 h 232"/>
                <a:gd name="T48" fmla="*/ 276 w 289"/>
                <a:gd name="T49" fmla="*/ 183 h 232"/>
                <a:gd name="T50" fmla="*/ 286 w 289"/>
                <a:gd name="T51" fmla="*/ 168 h 232"/>
                <a:gd name="T52" fmla="*/ 288 w 289"/>
                <a:gd name="T53" fmla="*/ 150 h 232"/>
                <a:gd name="T54" fmla="*/ 284 w 289"/>
                <a:gd name="T55" fmla="*/ 118 h 232"/>
                <a:gd name="T56" fmla="*/ 267 w 289"/>
                <a:gd name="T57" fmla="*/ 95 h 232"/>
                <a:gd name="T58" fmla="*/ 248 w 289"/>
                <a:gd name="T59" fmla="*/ 71 h 232"/>
                <a:gd name="T60" fmla="*/ 227 w 289"/>
                <a:gd name="T61" fmla="*/ 48 h 232"/>
                <a:gd name="T62" fmla="*/ 198 w 289"/>
                <a:gd name="T63" fmla="*/ 31 h 232"/>
                <a:gd name="T64" fmla="*/ 169 w 289"/>
                <a:gd name="T65" fmla="*/ 23 h 232"/>
                <a:gd name="T66" fmla="*/ 141 w 289"/>
                <a:gd name="T67" fmla="*/ 14 h 232"/>
                <a:gd name="T68" fmla="*/ 114 w 289"/>
                <a:gd name="T69" fmla="*/ 6 h 232"/>
                <a:gd name="T70" fmla="*/ 90 w 289"/>
                <a:gd name="T71" fmla="*/ 0 h 232"/>
                <a:gd name="T72" fmla="*/ 102 w 289"/>
                <a:gd name="T73" fmla="*/ 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9" h="232">
                  <a:moveTo>
                    <a:pt x="102" y="3"/>
                  </a:moveTo>
                  <a:lnTo>
                    <a:pt x="81" y="0"/>
                  </a:lnTo>
                  <a:lnTo>
                    <a:pt x="59" y="4"/>
                  </a:lnTo>
                  <a:lnTo>
                    <a:pt x="36" y="16"/>
                  </a:lnTo>
                  <a:lnTo>
                    <a:pt x="15" y="32"/>
                  </a:lnTo>
                  <a:lnTo>
                    <a:pt x="6" y="45"/>
                  </a:lnTo>
                  <a:lnTo>
                    <a:pt x="2" y="59"/>
                  </a:lnTo>
                  <a:lnTo>
                    <a:pt x="0" y="75"/>
                  </a:lnTo>
                  <a:lnTo>
                    <a:pt x="8" y="90"/>
                  </a:lnTo>
                  <a:lnTo>
                    <a:pt x="24" y="109"/>
                  </a:lnTo>
                  <a:lnTo>
                    <a:pt x="45" y="117"/>
                  </a:lnTo>
                  <a:lnTo>
                    <a:pt x="68" y="124"/>
                  </a:lnTo>
                  <a:lnTo>
                    <a:pt x="100" y="133"/>
                  </a:lnTo>
                  <a:lnTo>
                    <a:pt x="123" y="143"/>
                  </a:lnTo>
                  <a:lnTo>
                    <a:pt x="137" y="156"/>
                  </a:lnTo>
                  <a:lnTo>
                    <a:pt x="141" y="175"/>
                  </a:lnTo>
                  <a:lnTo>
                    <a:pt x="144" y="196"/>
                  </a:lnTo>
                  <a:lnTo>
                    <a:pt x="152" y="212"/>
                  </a:lnTo>
                  <a:lnTo>
                    <a:pt x="165" y="225"/>
                  </a:lnTo>
                  <a:lnTo>
                    <a:pt x="180" y="230"/>
                  </a:lnTo>
                  <a:lnTo>
                    <a:pt x="196" y="231"/>
                  </a:lnTo>
                  <a:lnTo>
                    <a:pt x="216" y="229"/>
                  </a:lnTo>
                  <a:lnTo>
                    <a:pt x="237" y="219"/>
                  </a:lnTo>
                  <a:lnTo>
                    <a:pt x="259" y="201"/>
                  </a:lnTo>
                  <a:lnTo>
                    <a:pt x="276" y="183"/>
                  </a:lnTo>
                  <a:lnTo>
                    <a:pt x="286" y="168"/>
                  </a:lnTo>
                  <a:lnTo>
                    <a:pt x="288" y="150"/>
                  </a:lnTo>
                  <a:lnTo>
                    <a:pt x="284" y="118"/>
                  </a:lnTo>
                  <a:lnTo>
                    <a:pt x="267" y="95"/>
                  </a:lnTo>
                  <a:lnTo>
                    <a:pt x="248" y="71"/>
                  </a:lnTo>
                  <a:lnTo>
                    <a:pt x="227" y="48"/>
                  </a:lnTo>
                  <a:lnTo>
                    <a:pt x="198" y="31"/>
                  </a:lnTo>
                  <a:lnTo>
                    <a:pt x="169" y="23"/>
                  </a:lnTo>
                  <a:lnTo>
                    <a:pt x="141" y="14"/>
                  </a:lnTo>
                  <a:lnTo>
                    <a:pt x="114" y="6"/>
                  </a:lnTo>
                  <a:lnTo>
                    <a:pt x="90" y="0"/>
                  </a:lnTo>
                  <a:lnTo>
                    <a:pt x="102" y="3"/>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33" name="Freeform 21"/>
            <p:cNvSpPr>
              <a:spLocks/>
            </p:cNvSpPr>
            <p:nvPr/>
          </p:nvSpPr>
          <p:spPr bwMode="auto">
            <a:xfrm>
              <a:off x="1214" y="3403"/>
              <a:ext cx="328" cy="209"/>
            </a:xfrm>
            <a:custGeom>
              <a:avLst/>
              <a:gdLst>
                <a:gd name="T0" fmla="*/ 84 w 328"/>
                <a:gd name="T1" fmla="*/ 105 h 209"/>
                <a:gd name="T2" fmla="*/ 42 w 328"/>
                <a:gd name="T3" fmla="*/ 144 h 209"/>
                <a:gd name="T4" fmla="*/ 10 w 328"/>
                <a:gd name="T5" fmla="*/ 175 h 209"/>
                <a:gd name="T6" fmla="*/ 0 w 328"/>
                <a:gd name="T7" fmla="*/ 192 h 209"/>
                <a:gd name="T8" fmla="*/ 9 w 328"/>
                <a:gd name="T9" fmla="*/ 205 h 209"/>
                <a:gd name="T10" fmla="*/ 26 w 328"/>
                <a:gd name="T11" fmla="*/ 208 h 209"/>
                <a:gd name="T12" fmla="*/ 48 w 328"/>
                <a:gd name="T13" fmla="*/ 198 h 209"/>
                <a:gd name="T14" fmla="*/ 79 w 328"/>
                <a:gd name="T15" fmla="*/ 174 h 209"/>
                <a:gd name="T16" fmla="*/ 109 w 328"/>
                <a:gd name="T17" fmla="*/ 146 h 209"/>
                <a:gd name="T18" fmla="*/ 131 w 328"/>
                <a:gd name="T19" fmla="*/ 117 h 209"/>
                <a:gd name="T20" fmla="*/ 154 w 328"/>
                <a:gd name="T21" fmla="*/ 83 h 209"/>
                <a:gd name="T22" fmla="*/ 172 w 328"/>
                <a:gd name="T23" fmla="*/ 53 h 209"/>
                <a:gd name="T24" fmla="*/ 187 w 328"/>
                <a:gd name="T25" fmla="*/ 37 h 209"/>
                <a:gd name="T26" fmla="*/ 194 w 328"/>
                <a:gd name="T27" fmla="*/ 36 h 209"/>
                <a:gd name="T28" fmla="*/ 199 w 328"/>
                <a:gd name="T29" fmla="*/ 45 h 209"/>
                <a:gd name="T30" fmla="*/ 198 w 328"/>
                <a:gd name="T31" fmla="*/ 71 h 209"/>
                <a:gd name="T32" fmla="*/ 200 w 328"/>
                <a:gd name="T33" fmla="*/ 110 h 209"/>
                <a:gd name="T34" fmla="*/ 198 w 328"/>
                <a:gd name="T35" fmla="*/ 150 h 209"/>
                <a:gd name="T36" fmla="*/ 193 w 328"/>
                <a:gd name="T37" fmla="*/ 166 h 209"/>
                <a:gd name="T38" fmla="*/ 190 w 328"/>
                <a:gd name="T39" fmla="*/ 176 h 209"/>
                <a:gd name="T40" fmla="*/ 189 w 328"/>
                <a:gd name="T41" fmla="*/ 186 h 209"/>
                <a:gd name="T42" fmla="*/ 199 w 328"/>
                <a:gd name="T43" fmla="*/ 193 h 209"/>
                <a:gd name="T44" fmla="*/ 216 w 328"/>
                <a:gd name="T45" fmla="*/ 191 h 209"/>
                <a:gd name="T46" fmla="*/ 240 w 328"/>
                <a:gd name="T47" fmla="*/ 179 h 209"/>
                <a:gd name="T48" fmla="*/ 264 w 328"/>
                <a:gd name="T49" fmla="*/ 183 h 209"/>
                <a:gd name="T50" fmla="*/ 281 w 328"/>
                <a:gd name="T51" fmla="*/ 195 h 209"/>
                <a:gd name="T52" fmla="*/ 293 w 328"/>
                <a:gd name="T53" fmla="*/ 199 h 209"/>
                <a:gd name="T54" fmla="*/ 297 w 328"/>
                <a:gd name="T55" fmla="*/ 197 h 209"/>
                <a:gd name="T56" fmla="*/ 311 w 328"/>
                <a:gd name="T57" fmla="*/ 191 h 209"/>
                <a:gd name="T58" fmla="*/ 325 w 328"/>
                <a:gd name="T59" fmla="*/ 175 h 209"/>
                <a:gd name="T60" fmla="*/ 327 w 328"/>
                <a:gd name="T61" fmla="*/ 162 h 209"/>
                <a:gd name="T62" fmla="*/ 318 w 328"/>
                <a:gd name="T63" fmla="*/ 151 h 209"/>
                <a:gd name="T64" fmla="*/ 321 w 328"/>
                <a:gd name="T65" fmla="*/ 149 h 209"/>
                <a:gd name="T66" fmla="*/ 306 w 328"/>
                <a:gd name="T67" fmla="*/ 158 h 209"/>
                <a:gd name="T68" fmla="*/ 293 w 328"/>
                <a:gd name="T69" fmla="*/ 166 h 209"/>
                <a:gd name="T70" fmla="*/ 277 w 328"/>
                <a:gd name="T71" fmla="*/ 157 h 209"/>
                <a:gd name="T72" fmla="*/ 256 w 328"/>
                <a:gd name="T73" fmla="*/ 151 h 209"/>
                <a:gd name="T74" fmla="*/ 234 w 328"/>
                <a:gd name="T75" fmla="*/ 154 h 209"/>
                <a:gd name="T76" fmla="*/ 222 w 328"/>
                <a:gd name="T77" fmla="*/ 149 h 209"/>
                <a:gd name="T78" fmla="*/ 220 w 328"/>
                <a:gd name="T79" fmla="*/ 121 h 209"/>
                <a:gd name="T80" fmla="*/ 227 w 328"/>
                <a:gd name="T81" fmla="*/ 79 h 209"/>
                <a:gd name="T82" fmla="*/ 231 w 328"/>
                <a:gd name="T83" fmla="*/ 46 h 209"/>
                <a:gd name="T84" fmla="*/ 228 w 328"/>
                <a:gd name="T85" fmla="*/ 20 h 209"/>
                <a:gd name="T86" fmla="*/ 224 w 328"/>
                <a:gd name="T87" fmla="*/ 4 h 209"/>
                <a:gd name="T88" fmla="*/ 213 w 328"/>
                <a:gd name="T89" fmla="*/ 0 h 209"/>
                <a:gd name="T90" fmla="*/ 199 w 328"/>
                <a:gd name="T91" fmla="*/ 0 h 209"/>
                <a:gd name="T92" fmla="*/ 181 w 328"/>
                <a:gd name="T93" fmla="*/ 7 h 209"/>
                <a:gd name="T94" fmla="*/ 165 w 328"/>
                <a:gd name="T95" fmla="*/ 20 h 209"/>
                <a:gd name="T96" fmla="*/ 142 w 328"/>
                <a:gd name="T97" fmla="*/ 43 h 209"/>
                <a:gd name="T98" fmla="*/ 125 w 328"/>
                <a:gd name="T99" fmla="*/ 63 h 209"/>
                <a:gd name="T100" fmla="*/ 108 w 328"/>
                <a:gd name="T101" fmla="*/ 82 h 209"/>
                <a:gd name="T102" fmla="*/ 84 w 328"/>
                <a:gd name="T103" fmla="*/ 105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28" h="209">
                  <a:moveTo>
                    <a:pt x="84" y="105"/>
                  </a:moveTo>
                  <a:lnTo>
                    <a:pt x="42" y="144"/>
                  </a:lnTo>
                  <a:lnTo>
                    <a:pt x="10" y="175"/>
                  </a:lnTo>
                  <a:lnTo>
                    <a:pt x="0" y="192"/>
                  </a:lnTo>
                  <a:lnTo>
                    <a:pt x="9" y="205"/>
                  </a:lnTo>
                  <a:lnTo>
                    <a:pt x="26" y="208"/>
                  </a:lnTo>
                  <a:lnTo>
                    <a:pt x="48" y="198"/>
                  </a:lnTo>
                  <a:lnTo>
                    <a:pt x="79" y="174"/>
                  </a:lnTo>
                  <a:lnTo>
                    <a:pt x="109" y="146"/>
                  </a:lnTo>
                  <a:lnTo>
                    <a:pt x="131" y="117"/>
                  </a:lnTo>
                  <a:lnTo>
                    <a:pt x="154" y="83"/>
                  </a:lnTo>
                  <a:lnTo>
                    <a:pt x="172" y="53"/>
                  </a:lnTo>
                  <a:lnTo>
                    <a:pt x="187" y="37"/>
                  </a:lnTo>
                  <a:lnTo>
                    <a:pt x="194" y="36"/>
                  </a:lnTo>
                  <a:lnTo>
                    <a:pt x="199" y="45"/>
                  </a:lnTo>
                  <a:lnTo>
                    <a:pt x="198" y="71"/>
                  </a:lnTo>
                  <a:lnTo>
                    <a:pt x="200" y="110"/>
                  </a:lnTo>
                  <a:lnTo>
                    <a:pt x="198" y="150"/>
                  </a:lnTo>
                  <a:lnTo>
                    <a:pt x="193" y="166"/>
                  </a:lnTo>
                  <a:lnTo>
                    <a:pt x="190" y="176"/>
                  </a:lnTo>
                  <a:lnTo>
                    <a:pt x="189" y="186"/>
                  </a:lnTo>
                  <a:lnTo>
                    <a:pt x="199" y="193"/>
                  </a:lnTo>
                  <a:lnTo>
                    <a:pt x="216" y="191"/>
                  </a:lnTo>
                  <a:lnTo>
                    <a:pt x="240" y="179"/>
                  </a:lnTo>
                  <a:lnTo>
                    <a:pt x="264" y="183"/>
                  </a:lnTo>
                  <a:lnTo>
                    <a:pt x="281" y="195"/>
                  </a:lnTo>
                  <a:lnTo>
                    <a:pt x="293" y="199"/>
                  </a:lnTo>
                  <a:lnTo>
                    <a:pt x="297" y="197"/>
                  </a:lnTo>
                  <a:lnTo>
                    <a:pt x="311" y="191"/>
                  </a:lnTo>
                  <a:lnTo>
                    <a:pt x="325" y="175"/>
                  </a:lnTo>
                  <a:lnTo>
                    <a:pt x="327" y="162"/>
                  </a:lnTo>
                  <a:lnTo>
                    <a:pt x="318" y="151"/>
                  </a:lnTo>
                  <a:lnTo>
                    <a:pt x="321" y="149"/>
                  </a:lnTo>
                  <a:lnTo>
                    <a:pt x="306" y="158"/>
                  </a:lnTo>
                  <a:lnTo>
                    <a:pt x="293" y="166"/>
                  </a:lnTo>
                  <a:lnTo>
                    <a:pt x="277" y="157"/>
                  </a:lnTo>
                  <a:lnTo>
                    <a:pt x="256" y="151"/>
                  </a:lnTo>
                  <a:lnTo>
                    <a:pt x="234" y="154"/>
                  </a:lnTo>
                  <a:lnTo>
                    <a:pt x="222" y="149"/>
                  </a:lnTo>
                  <a:lnTo>
                    <a:pt x="220" y="121"/>
                  </a:lnTo>
                  <a:lnTo>
                    <a:pt x="227" y="79"/>
                  </a:lnTo>
                  <a:lnTo>
                    <a:pt x="231" y="46"/>
                  </a:lnTo>
                  <a:lnTo>
                    <a:pt x="228" y="20"/>
                  </a:lnTo>
                  <a:lnTo>
                    <a:pt x="224" y="4"/>
                  </a:lnTo>
                  <a:lnTo>
                    <a:pt x="213" y="0"/>
                  </a:lnTo>
                  <a:lnTo>
                    <a:pt x="199" y="0"/>
                  </a:lnTo>
                  <a:lnTo>
                    <a:pt x="181" y="7"/>
                  </a:lnTo>
                  <a:lnTo>
                    <a:pt x="165" y="20"/>
                  </a:lnTo>
                  <a:lnTo>
                    <a:pt x="142" y="43"/>
                  </a:lnTo>
                  <a:lnTo>
                    <a:pt x="125" y="63"/>
                  </a:lnTo>
                  <a:lnTo>
                    <a:pt x="108" y="82"/>
                  </a:lnTo>
                  <a:lnTo>
                    <a:pt x="84" y="105"/>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34" name="Freeform 22"/>
            <p:cNvSpPr>
              <a:spLocks/>
            </p:cNvSpPr>
            <p:nvPr/>
          </p:nvSpPr>
          <p:spPr bwMode="auto">
            <a:xfrm>
              <a:off x="1108" y="3431"/>
              <a:ext cx="268" cy="257"/>
            </a:xfrm>
            <a:custGeom>
              <a:avLst/>
              <a:gdLst>
                <a:gd name="T0" fmla="*/ 116 w 268"/>
                <a:gd name="T1" fmla="*/ 41 h 257"/>
                <a:gd name="T2" fmla="*/ 85 w 268"/>
                <a:gd name="T3" fmla="*/ 11 h 257"/>
                <a:gd name="T4" fmla="*/ 56 w 268"/>
                <a:gd name="T5" fmla="*/ 0 h 257"/>
                <a:gd name="T6" fmla="*/ 36 w 268"/>
                <a:gd name="T7" fmla="*/ 9 h 257"/>
                <a:gd name="T8" fmla="*/ 7 w 268"/>
                <a:gd name="T9" fmla="*/ 32 h 257"/>
                <a:gd name="T10" fmla="*/ 0 w 268"/>
                <a:gd name="T11" fmla="*/ 50 h 257"/>
                <a:gd name="T12" fmla="*/ 15 w 268"/>
                <a:gd name="T13" fmla="*/ 65 h 257"/>
                <a:gd name="T14" fmla="*/ 54 w 268"/>
                <a:gd name="T15" fmla="*/ 74 h 257"/>
                <a:gd name="T16" fmla="*/ 101 w 268"/>
                <a:gd name="T17" fmla="*/ 84 h 257"/>
                <a:gd name="T18" fmla="*/ 137 w 268"/>
                <a:gd name="T19" fmla="*/ 94 h 257"/>
                <a:gd name="T20" fmla="*/ 165 w 268"/>
                <a:gd name="T21" fmla="*/ 105 h 257"/>
                <a:gd name="T22" fmla="*/ 173 w 268"/>
                <a:gd name="T23" fmla="*/ 118 h 257"/>
                <a:gd name="T24" fmla="*/ 175 w 268"/>
                <a:gd name="T25" fmla="*/ 136 h 257"/>
                <a:gd name="T26" fmla="*/ 176 w 268"/>
                <a:gd name="T27" fmla="*/ 164 h 257"/>
                <a:gd name="T28" fmla="*/ 174 w 268"/>
                <a:gd name="T29" fmla="*/ 185 h 257"/>
                <a:gd name="T30" fmla="*/ 180 w 268"/>
                <a:gd name="T31" fmla="*/ 207 h 257"/>
                <a:gd name="T32" fmla="*/ 191 w 268"/>
                <a:gd name="T33" fmla="*/ 226 h 257"/>
                <a:gd name="T34" fmla="*/ 195 w 268"/>
                <a:gd name="T35" fmla="*/ 241 h 257"/>
                <a:gd name="T36" fmla="*/ 200 w 268"/>
                <a:gd name="T37" fmla="*/ 253 h 257"/>
                <a:gd name="T38" fmla="*/ 209 w 268"/>
                <a:gd name="T39" fmla="*/ 256 h 257"/>
                <a:gd name="T40" fmla="*/ 220 w 268"/>
                <a:gd name="T41" fmla="*/ 254 h 257"/>
                <a:gd name="T42" fmla="*/ 231 w 268"/>
                <a:gd name="T43" fmla="*/ 240 h 257"/>
                <a:gd name="T44" fmla="*/ 241 w 268"/>
                <a:gd name="T45" fmla="*/ 226 h 257"/>
                <a:gd name="T46" fmla="*/ 243 w 268"/>
                <a:gd name="T47" fmla="*/ 208 h 257"/>
                <a:gd name="T48" fmla="*/ 248 w 268"/>
                <a:gd name="T49" fmla="*/ 179 h 257"/>
                <a:gd name="T50" fmla="*/ 254 w 268"/>
                <a:gd name="T51" fmla="*/ 165 h 257"/>
                <a:gd name="T52" fmla="*/ 267 w 268"/>
                <a:gd name="T53" fmla="*/ 153 h 257"/>
                <a:gd name="T54" fmla="*/ 267 w 268"/>
                <a:gd name="T55" fmla="*/ 143 h 257"/>
                <a:gd name="T56" fmla="*/ 246 w 268"/>
                <a:gd name="T57" fmla="*/ 128 h 257"/>
                <a:gd name="T58" fmla="*/ 235 w 268"/>
                <a:gd name="T59" fmla="*/ 141 h 257"/>
                <a:gd name="T60" fmla="*/ 224 w 268"/>
                <a:gd name="T61" fmla="*/ 165 h 257"/>
                <a:gd name="T62" fmla="*/ 215 w 268"/>
                <a:gd name="T63" fmla="*/ 193 h 257"/>
                <a:gd name="T64" fmla="*/ 210 w 268"/>
                <a:gd name="T65" fmla="*/ 199 h 257"/>
                <a:gd name="T66" fmla="*/ 202 w 268"/>
                <a:gd name="T67" fmla="*/ 182 h 257"/>
                <a:gd name="T68" fmla="*/ 203 w 268"/>
                <a:gd name="T69" fmla="*/ 157 h 257"/>
                <a:gd name="T70" fmla="*/ 205 w 268"/>
                <a:gd name="T71" fmla="*/ 134 h 257"/>
                <a:gd name="T72" fmla="*/ 210 w 268"/>
                <a:gd name="T73" fmla="*/ 107 h 257"/>
                <a:gd name="T74" fmla="*/ 207 w 268"/>
                <a:gd name="T75" fmla="*/ 95 h 257"/>
                <a:gd name="T76" fmla="*/ 197 w 268"/>
                <a:gd name="T77" fmla="*/ 86 h 257"/>
                <a:gd name="T78" fmla="*/ 168 w 268"/>
                <a:gd name="T79" fmla="*/ 70 h 257"/>
                <a:gd name="T80" fmla="*/ 138 w 268"/>
                <a:gd name="T81" fmla="*/ 55 h 257"/>
                <a:gd name="T82" fmla="*/ 116 w 268"/>
                <a:gd name="T83" fmla="*/ 41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8" h="257">
                  <a:moveTo>
                    <a:pt x="116" y="41"/>
                  </a:moveTo>
                  <a:lnTo>
                    <a:pt x="85" y="11"/>
                  </a:lnTo>
                  <a:lnTo>
                    <a:pt x="56" y="0"/>
                  </a:lnTo>
                  <a:lnTo>
                    <a:pt x="36" y="9"/>
                  </a:lnTo>
                  <a:lnTo>
                    <a:pt x="7" y="32"/>
                  </a:lnTo>
                  <a:lnTo>
                    <a:pt x="0" y="50"/>
                  </a:lnTo>
                  <a:lnTo>
                    <a:pt x="15" y="65"/>
                  </a:lnTo>
                  <a:lnTo>
                    <a:pt x="54" y="74"/>
                  </a:lnTo>
                  <a:lnTo>
                    <a:pt x="101" y="84"/>
                  </a:lnTo>
                  <a:lnTo>
                    <a:pt x="137" y="94"/>
                  </a:lnTo>
                  <a:lnTo>
                    <a:pt x="165" y="105"/>
                  </a:lnTo>
                  <a:lnTo>
                    <a:pt x="173" y="118"/>
                  </a:lnTo>
                  <a:lnTo>
                    <a:pt x="175" y="136"/>
                  </a:lnTo>
                  <a:lnTo>
                    <a:pt x="176" y="164"/>
                  </a:lnTo>
                  <a:lnTo>
                    <a:pt x="174" y="185"/>
                  </a:lnTo>
                  <a:lnTo>
                    <a:pt x="180" y="207"/>
                  </a:lnTo>
                  <a:lnTo>
                    <a:pt x="191" y="226"/>
                  </a:lnTo>
                  <a:lnTo>
                    <a:pt x="195" y="241"/>
                  </a:lnTo>
                  <a:lnTo>
                    <a:pt x="200" y="253"/>
                  </a:lnTo>
                  <a:lnTo>
                    <a:pt x="209" y="256"/>
                  </a:lnTo>
                  <a:lnTo>
                    <a:pt x="220" y="254"/>
                  </a:lnTo>
                  <a:lnTo>
                    <a:pt x="231" y="240"/>
                  </a:lnTo>
                  <a:lnTo>
                    <a:pt x="241" y="226"/>
                  </a:lnTo>
                  <a:lnTo>
                    <a:pt x="243" y="208"/>
                  </a:lnTo>
                  <a:lnTo>
                    <a:pt x="248" y="179"/>
                  </a:lnTo>
                  <a:lnTo>
                    <a:pt x="254" y="165"/>
                  </a:lnTo>
                  <a:lnTo>
                    <a:pt x="267" y="153"/>
                  </a:lnTo>
                  <a:lnTo>
                    <a:pt x="267" y="143"/>
                  </a:lnTo>
                  <a:lnTo>
                    <a:pt x="246" y="128"/>
                  </a:lnTo>
                  <a:lnTo>
                    <a:pt x="235" y="141"/>
                  </a:lnTo>
                  <a:lnTo>
                    <a:pt x="224" y="165"/>
                  </a:lnTo>
                  <a:lnTo>
                    <a:pt x="215" y="193"/>
                  </a:lnTo>
                  <a:lnTo>
                    <a:pt x="210" y="199"/>
                  </a:lnTo>
                  <a:lnTo>
                    <a:pt x="202" y="182"/>
                  </a:lnTo>
                  <a:lnTo>
                    <a:pt x="203" y="157"/>
                  </a:lnTo>
                  <a:lnTo>
                    <a:pt x="205" y="134"/>
                  </a:lnTo>
                  <a:lnTo>
                    <a:pt x="210" y="107"/>
                  </a:lnTo>
                  <a:lnTo>
                    <a:pt x="207" y="95"/>
                  </a:lnTo>
                  <a:lnTo>
                    <a:pt x="197" y="86"/>
                  </a:lnTo>
                  <a:lnTo>
                    <a:pt x="168" y="70"/>
                  </a:lnTo>
                  <a:lnTo>
                    <a:pt x="138" y="55"/>
                  </a:lnTo>
                  <a:lnTo>
                    <a:pt x="116" y="41"/>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35" name="Freeform 23"/>
            <p:cNvSpPr>
              <a:spLocks/>
            </p:cNvSpPr>
            <p:nvPr/>
          </p:nvSpPr>
          <p:spPr bwMode="auto">
            <a:xfrm>
              <a:off x="1138" y="3293"/>
              <a:ext cx="262" cy="190"/>
            </a:xfrm>
            <a:custGeom>
              <a:avLst/>
              <a:gdLst>
                <a:gd name="T0" fmla="*/ 123 w 262"/>
                <a:gd name="T1" fmla="*/ 19 h 190"/>
                <a:gd name="T2" fmla="*/ 113 w 262"/>
                <a:gd name="T3" fmla="*/ 5 h 190"/>
                <a:gd name="T4" fmla="*/ 93 w 262"/>
                <a:gd name="T5" fmla="*/ 0 h 190"/>
                <a:gd name="T6" fmla="*/ 70 w 262"/>
                <a:gd name="T7" fmla="*/ 9 h 190"/>
                <a:gd name="T8" fmla="*/ 37 w 262"/>
                <a:gd name="T9" fmla="*/ 31 h 190"/>
                <a:gd name="T10" fmla="*/ 9 w 262"/>
                <a:gd name="T11" fmla="*/ 61 h 190"/>
                <a:gd name="T12" fmla="*/ 1 w 262"/>
                <a:gd name="T13" fmla="*/ 81 h 190"/>
                <a:gd name="T14" fmla="*/ 0 w 262"/>
                <a:gd name="T15" fmla="*/ 101 h 190"/>
                <a:gd name="T16" fmla="*/ 12 w 262"/>
                <a:gd name="T17" fmla="*/ 118 h 190"/>
                <a:gd name="T18" fmla="*/ 30 w 262"/>
                <a:gd name="T19" fmla="*/ 122 h 190"/>
                <a:gd name="T20" fmla="*/ 54 w 262"/>
                <a:gd name="T21" fmla="*/ 121 h 190"/>
                <a:gd name="T22" fmla="*/ 50 w 262"/>
                <a:gd name="T23" fmla="*/ 144 h 190"/>
                <a:gd name="T24" fmla="*/ 53 w 262"/>
                <a:gd name="T25" fmla="*/ 162 h 190"/>
                <a:gd name="T26" fmla="*/ 67 w 262"/>
                <a:gd name="T27" fmla="*/ 175 h 190"/>
                <a:gd name="T28" fmla="*/ 84 w 262"/>
                <a:gd name="T29" fmla="*/ 178 h 190"/>
                <a:gd name="T30" fmla="*/ 106 w 262"/>
                <a:gd name="T31" fmla="*/ 174 h 190"/>
                <a:gd name="T32" fmla="*/ 147 w 262"/>
                <a:gd name="T33" fmla="*/ 158 h 190"/>
                <a:gd name="T34" fmla="*/ 151 w 262"/>
                <a:gd name="T35" fmla="*/ 176 h 190"/>
                <a:gd name="T36" fmla="*/ 163 w 262"/>
                <a:gd name="T37" fmla="*/ 189 h 190"/>
                <a:gd name="T38" fmla="*/ 185 w 262"/>
                <a:gd name="T39" fmla="*/ 189 h 190"/>
                <a:gd name="T40" fmla="*/ 206 w 262"/>
                <a:gd name="T41" fmla="*/ 181 h 190"/>
                <a:gd name="T42" fmla="*/ 228 w 262"/>
                <a:gd name="T43" fmla="*/ 159 h 190"/>
                <a:gd name="T44" fmla="*/ 237 w 262"/>
                <a:gd name="T45" fmla="*/ 139 h 190"/>
                <a:gd name="T46" fmla="*/ 241 w 262"/>
                <a:gd name="T47" fmla="*/ 116 h 190"/>
                <a:gd name="T48" fmla="*/ 239 w 262"/>
                <a:gd name="T49" fmla="*/ 102 h 190"/>
                <a:gd name="T50" fmla="*/ 254 w 262"/>
                <a:gd name="T51" fmla="*/ 79 h 190"/>
                <a:gd name="T52" fmla="*/ 261 w 262"/>
                <a:gd name="T53" fmla="*/ 62 h 190"/>
                <a:gd name="T54" fmla="*/ 260 w 262"/>
                <a:gd name="T55" fmla="*/ 46 h 190"/>
                <a:gd name="T56" fmla="*/ 249 w 262"/>
                <a:gd name="T57" fmla="*/ 32 h 190"/>
                <a:gd name="T58" fmla="*/ 236 w 262"/>
                <a:gd name="T59" fmla="*/ 22 h 190"/>
                <a:gd name="T60" fmla="*/ 215 w 262"/>
                <a:gd name="T61" fmla="*/ 21 h 190"/>
                <a:gd name="T62" fmla="*/ 200 w 262"/>
                <a:gd name="T63" fmla="*/ 27 h 190"/>
                <a:gd name="T64" fmla="*/ 182 w 262"/>
                <a:gd name="T65" fmla="*/ 17 h 190"/>
                <a:gd name="T66" fmla="*/ 163 w 262"/>
                <a:gd name="T67" fmla="*/ 6 h 190"/>
                <a:gd name="T68" fmla="*/ 143 w 262"/>
                <a:gd name="T69" fmla="*/ 5 h 190"/>
                <a:gd name="T70" fmla="*/ 123 w 262"/>
                <a:gd name="T71" fmla="*/ 1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62" h="190">
                  <a:moveTo>
                    <a:pt x="123" y="19"/>
                  </a:moveTo>
                  <a:lnTo>
                    <a:pt x="113" y="5"/>
                  </a:lnTo>
                  <a:lnTo>
                    <a:pt x="93" y="0"/>
                  </a:lnTo>
                  <a:lnTo>
                    <a:pt x="70" y="9"/>
                  </a:lnTo>
                  <a:lnTo>
                    <a:pt x="37" y="31"/>
                  </a:lnTo>
                  <a:lnTo>
                    <a:pt x="9" y="61"/>
                  </a:lnTo>
                  <a:lnTo>
                    <a:pt x="1" y="81"/>
                  </a:lnTo>
                  <a:lnTo>
                    <a:pt x="0" y="101"/>
                  </a:lnTo>
                  <a:lnTo>
                    <a:pt x="12" y="118"/>
                  </a:lnTo>
                  <a:lnTo>
                    <a:pt x="30" y="122"/>
                  </a:lnTo>
                  <a:lnTo>
                    <a:pt x="54" y="121"/>
                  </a:lnTo>
                  <a:lnTo>
                    <a:pt x="50" y="144"/>
                  </a:lnTo>
                  <a:lnTo>
                    <a:pt x="53" y="162"/>
                  </a:lnTo>
                  <a:lnTo>
                    <a:pt x="67" y="175"/>
                  </a:lnTo>
                  <a:lnTo>
                    <a:pt x="84" y="178"/>
                  </a:lnTo>
                  <a:lnTo>
                    <a:pt x="106" y="174"/>
                  </a:lnTo>
                  <a:lnTo>
                    <a:pt x="147" y="158"/>
                  </a:lnTo>
                  <a:lnTo>
                    <a:pt x="151" y="176"/>
                  </a:lnTo>
                  <a:lnTo>
                    <a:pt x="163" y="189"/>
                  </a:lnTo>
                  <a:lnTo>
                    <a:pt x="185" y="189"/>
                  </a:lnTo>
                  <a:lnTo>
                    <a:pt x="206" y="181"/>
                  </a:lnTo>
                  <a:lnTo>
                    <a:pt x="228" y="159"/>
                  </a:lnTo>
                  <a:lnTo>
                    <a:pt x="237" y="139"/>
                  </a:lnTo>
                  <a:lnTo>
                    <a:pt x="241" y="116"/>
                  </a:lnTo>
                  <a:lnTo>
                    <a:pt x="239" y="102"/>
                  </a:lnTo>
                  <a:lnTo>
                    <a:pt x="254" y="79"/>
                  </a:lnTo>
                  <a:lnTo>
                    <a:pt x="261" y="62"/>
                  </a:lnTo>
                  <a:lnTo>
                    <a:pt x="260" y="46"/>
                  </a:lnTo>
                  <a:lnTo>
                    <a:pt x="249" y="32"/>
                  </a:lnTo>
                  <a:lnTo>
                    <a:pt x="236" y="22"/>
                  </a:lnTo>
                  <a:lnTo>
                    <a:pt x="215" y="21"/>
                  </a:lnTo>
                  <a:lnTo>
                    <a:pt x="200" y="27"/>
                  </a:lnTo>
                  <a:lnTo>
                    <a:pt x="182" y="17"/>
                  </a:lnTo>
                  <a:lnTo>
                    <a:pt x="163" y="6"/>
                  </a:lnTo>
                  <a:lnTo>
                    <a:pt x="143" y="5"/>
                  </a:lnTo>
                  <a:lnTo>
                    <a:pt x="123" y="19"/>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36" name="Freeform 24"/>
            <p:cNvSpPr>
              <a:spLocks/>
            </p:cNvSpPr>
            <p:nvPr/>
          </p:nvSpPr>
          <p:spPr bwMode="auto">
            <a:xfrm>
              <a:off x="1150" y="3306"/>
              <a:ext cx="234" cy="162"/>
            </a:xfrm>
            <a:custGeom>
              <a:avLst/>
              <a:gdLst>
                <a:gd name="T0" fmla="*/ 101 w 234"/>
                <a:gd name="T1" fmla="*/ 24 h 162"/>
                <a:gd name="T2" fmla="*/ 95 w 234"/>
                <a:gd name="T3" fmla="*/ 9 h 162"/>
                <a:gd name="T4" fmla="*/ 83 w 234"/>
                <a:gd name="T5" fmla="*/ 0 h 162"/>
                <a:gd name="T6" fmla="*/ 70 w 234"/>
                <a:gd name="T7" fmla="*/ 0 h 162"/>
                <a:gd name="T8" fmla="*/ 49 w 234"/>
                <a:gd name="T9" fmla="*/ 11 h 162"/>
                <a:gd name="T10" fmla="*/ 25 w 234"/>
                <a:gd name="T11" fmla="*/ 30 h 162"/>
                <a:gd name="T12" fmla="*/ 4 w 234"/>
                <a:gd name="T13" fmla="*/ 54 h 162"/>
                <a:gd name="T14" fmla="*/ 0 w 234"/>
                <a:gd name="T15" fmla="*/ 78 h 162"/>
                <a:gd name="T16" fmla="*/ 7 w 234"/>
                <a:gd name="T17" fmla="*/ 92 h 162"/>
                <a:gd name="T18" fmla="*/ 19 w 234"/>
                <a:gd name="T19" fmla="*/ 97 h 162"/>
                <a:gd name="T20" fmla="*/ 33 w 234"/>
                <a:gd name="T21" fmla="*/ 97 h 162"/>
                <a:gd name="T22" fmla="*/ 55 w 234"/>
                <a:gd name="T23" fmla="*/ 91 h 162"/>
                <a:gd name="T24" fmla="*/ 57 w 234"/>
                <a:gd name="T25" fmla="*/ 99 h 162"/>
                <a:gd name="T26" fmla="*/ 50 w 234"/>
                <a:gd name="T27" fmla="*/ 126 h 162"/>
                <a:gd name="T28" fmla="*/ 55 w 234"/>
                <a:gd name="T29" fmla="*/ 143 h 162"/>
                <a:gd name="T30" fmla="*/ 70 w 234"/>
                <a:gd name="T31" fmla="*/ 151 h 162"/>
                <a:gd name="T32" fmla="*/ 91 w 234"/>
                <a:gd name="T33" fmla="*/ 147 h 162"/>
                <a:gd name="T34" fmla="*/ 116 w 234"/>
                <a:gd name="T35" fmla="*/ 140 h 162"/>
                <a:gd name="T36" fmla="*/ 140 w 234"/>
                <a:gd name="T37" fmla="*/ 130 h 162"/>
                <a:gd name="T38" fmla="*/ 143 w 234"/>
                <a:gd name="T39" fmla="*/ 134 h 162"/>
                <a:gd name="T40" fmla="*/ 148 w 234"/>
                <a:gd name="T41" fmla="*/ 151 h 162"/>
                <a:gd name="T42" fmla="*/ 155 w 234"/>
                <a:gd name="T43" fmla="*/ 159 h 162"/>
                <a:gd name="T44" fmla="*/ 171 w 234"/>
                <a:gd name="T45" fmla="*/ 161 h 162"/>
                <a:gd name="T46" fmla="*/ 188 w 234"/>
                <a:gd name="T47" fmla="*/ 159 h 162"/>
                <a:gd name="T48" fmla="*/ 203 w 234"/>
                <a:gd name="T49" fmla="*/ 144 h 162"/>
                <a:gd name="T50" fmla="*/ 215 w 234"/>
                <a:gd name="T51" fmla="*/ 115 h 162"/>
                <a:gd name="T52" fmla="*/ 208 w 234"/>
                <a:gd name="T53" fmla="*/ 92 h 162"/>
                <a:gd name="T54" fmla="*/ 215 w 234"/>
                <a:gd name="T55" fmla="*/ 85 h 162"/>
                <a:gd name="T56" fmla="*/ 224 w 234"/>
                <a:gd name="T57" fmla="*/ 75 h 162"/>
                <a:gd name="T58" fmla="*/ 233 w 234"/>
                <a:gd name="T59" fmla="*/ 56 h 162"/>
                <a:gd name="T60" fmla="*/ 233 w 234"/>
                <a:gd name="T61" fmla="*/ 40 h 162"/>
                <a:gd name="T62" fmla="*/ 220 w 234"/>
                <a:gd name="T63" fmla="*/ 23 h 162"/>
                <a:gd name="T64" fmla="*/ 197 w 234"/>
                <a:gd name="T65" fmla="*/ 21 h 162"/>
                <a:gd name="T66" fmla="*/ 183 w 234"/>
                <a:gd name="T67" fmla="*/ 29 h 162"/>
                <a:gd name="T68" fmla="*/ 176 w 234"/>
                <a:gd name="T69" fmla="*/ 25 h 162"/>
                <a:gd name="T70" fmla="*/ 160 w 234"/>
                <a:gd name="T71" fmla="*/ 7 h 162"/>
                <a:gd name="T72" fmla="*/ 146 w 234"/>
                <a:gd name="T73" fmla="*/ 1 h 162"/>
                <a:gd name="T74" fmla="*/ 127 w 234"/>
                <a:gd name="T75" fmla="*/ 4 h 162"/>
                <a:gd name="T76" fmla="*/ 112 w 234"/>
                <a:gd name="T77" fmla="*/ 14 h 162"/>
                <a:gd name="T78" fmla="*/ 101 w 234"/>
                <a:gd name="T79" fmla="*/ 2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34" h="162">
                  <a:moveTo>
                    <a:pt x="101" y="24"/>
                  </a:moveTo>
                  <a:lnTo>
                    <a:pt x="95" y="9"/>
                  </a:lnTo>
                  <a:lnTo>
                    <a:pt x="83" y="0"/>
                  </a:lnTo>
                  <a:lnTo>
                    <a:pt x="70" y="0"/>
                  </a:lnTo>
                  <a:lnTo>
                    <a:pt x="49" y="11"/>
                  </a:lnTo>
                  <a:lnTo>
                    <a:pt x="25" y="30"/>
                  </a:lnTo>
                  <a:lnTo>
                    <a:pt x="4" y="54"/>
                  </a:lnTo>
                  <a:lnTo>
                    <a:pt x="0" y="78"/>
                  </a:lnTo>
                  <a:lnTo>
                    <a:pt x="7" y="92"/>
                  </a:lnTo>
                  <a:lnTo>
                    <a:pt x="19" y="97"/>
                  </a:lnTo>
                  <a:lnTo>
                    <a:pt x="33" y="97"/>
                  </a:lnTo>
                  <a:lnTo>
                    <a:pt x="55" y="91"/>
                  </a:lnTo>
                  <a:lnTo>
                    <a:pt x="57" y="99"/>
                  </a:lnTo>
                  <a:lnTo>
                    <a:pt x="50" y="126"/>
                  </a:lnTo>
                  <a:lnTo>
                    <a:pt x="55" y="143"/>
                  </a:lnTo>
                  <a:lnTo>
                    <a:pt x="70" y="151"/>
                  </a:lnTo>
                  <a:lnTo>
                    <a:pt x="91" y="147"/>
                  </a:lnTo>
                  <a:lnTo>
                    <a:pt x="116" y="140"/>
                  </a:lnTo>
                  <a:lnTo>
                    <a:pt x="140" y="130"/>
                  </a:lnTo>
                  <a:lnTo>
                    <a:pt x="143" y="134"/>
                  </a:lnTo>
                  <a:lnTo>
                    <a:pt x="148" y="151"/>
                  </a:lnTo>
                  <a:lnTo>
                    <a:pt x="155" y="159"/>
                  </a:lnTo>
                  <a:lnTo>
                    <a:pt x="171" y="161"/>
                  </a:lnTo>
                  <a:lnTo>
                    <a:pt x="188" y="159"/>
                  </a:lnTo>
                  <a:lnTo>
                    <a:pt x="203" y="144"/>
                  </a:lnTo>
                  <a:lnTo>
                    <a:pt x="215" y="115"/>
                  </a:lnTo>
                  <a:lnTo>
                    <a:pt x="208" y="92"/>
                  </a:lnTo>
                  <a:lnTo>
                    <a:pt x="215" y="85"/>
                  </a:lnTo>
                  <a:lnTo>
                    <a:pt x="224" y="75"/>
                  </a:lnTo>
                  <a:lnTo>
                    <a:pt x="233" y="56"/>
                  </a:lnTo>
                  <a:lnTo>
                    <a:pt x="233" y="40"/>
                  </a:lnTo>
                  <a:lnTo>
                    <a:pt x="220" y="23"/>
                  </a:lnTo>
                  <a:lnTo>
                    <a:pt x="197" y="21"/>
                  </a:lnTo>
                  <a:lnTo>
                    <a:pt x="183" y="29"/>
                  </a:lnTo>
                  <a:lnTo>
                    <a:pt x="176" y="25"/>
                  </a:lnTo>
                  <a:lnTo>
                    <a:pt x="160" y="7"/>
                  </a:lnTo>
                  <a:lnTo>
                    <a:pt x="146" y="1"/>
                  </a:lnTo>
                  <a:lnTo>
                    <a:pt x="127" y="4"/>
                  </a:lnTo>
                  <a:lnTo>
                    <a:pt x="112" y="14"/>
                  </a:lnTo>
                  <a:lnTo>
                    <a:pt x="101" y="24"/>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37" name="Freeform 25"/>
            <p:cNvSpPr>
              <a:spLocks/>
            </p:cNvSpPr>
            <p:nvPr/>
          </p:nvSpPr>
          <p:spPr bwMode="auto">
            <a:xfrm>
              <a:off x="1189" y="3316"/>
              <a:ext cx="203" cy="131"/>
            </a:xfrm>
            <a:custGeom>
              <a:avLst/>
              <a:gdLst>
                <a:gd name="T0" fmla="*/ 86 w 203"/>
                <a:gd name="T1" fmla="*/ 0 h 131"/>
                <a:gd name="T2" fmla="*/ 63 w 203"/>
                <a:gd name="T3" fmla="*/ 25 h 131"/>
                <a:gd name="T4" fmla="*/ 46 w 203"/>
                <a:gd name="T5" fmla="*/ 44 h 131"/>
                <a:gd name="T6" fmla="*/ 24 w 203"/>
                <a:gd name="T7" fmla="*/ 37 h 131"/>
                <a:gd name="T8" fmla="*/ 16 w 203"/>
                <a:gd name="T9" fmla="*/ 27 h 131"/>
                <a:gd name="T10" fmla="*/ 10 w 203"/>
                <a:gd name="T11" fmla="*/ 17 h 131"/>
                <a:gd name="T12" fmla="*/ 0 w 203"/>
                <a:gd name="T13" fmla="*/ 25 h 131"/>
                <a:gd name="T14" fmla="*/ 7 w 203"/>
                <a:gd name="T15" fmla="*/ 40 h 131"/>
                <a:gd name="T16" fmla="*/ 22 w 203"/>
                <a:gd name="T17" fmla="*/ 50 h 131"/>
                <a:gd name="T18" fmla="*/ 42 w 203"/>
                <a:gd name="T19" fmla="*/ 53 h 131"/>
                <a:gd name="T20" fmla="*/ 35 w 203"/>
                <a:gd name="T21" fmla="*/ 73 h 131"/>
                <a:gd name="T22" fmla="*/ 30 w 203"/>
                <a:gd name="T23" fmla="*/ 90 h 131"/>
                <a:gd name="T24" fmla="*/ 39 w 203"/>
                <a:gd name="T25" fmla="*/ 88 h 131"/>
                <a:gd name="T26" fmla="*/ 47 w 203"/>
                <a:gd name="T27" fmla="*/ 71 h 131"/>
                <a:gd name="T28" fmla="*/ 51 w 203"/>
                <a:gd name="T29" fmla="*/ 61 h 131"/>
                <a:gd name="T30" fmla="*/ 67 w 203"/>
                <a:gd name="T31" fmla="*/ 75 h 131"/>
                <a:gd name="T32" fmla="*/ 93 w 203"/>
                <a:gd name="T33" fmla="*/ 81 h 131"/>
                <a:gd name="T34" fmla="*/ 125 w 203"/>
                <a:gd name="T35" fmla="*/ 86 h 131"/>
                <a:gd name="T36" fmla="*/ 118 w 203"/>
                <a:gd name="T37" fmla="*/ 102 h 131"/>
                <a:gd name="T38" fmla="*/ 115 w 203"/>
                <a:gd name="T39" fmla="*/ 127 h 131"/>
                <a:gd name="T40" fmla="*/ 125 w 203"/>
                <a:gd name="T41" fmla="*/ 130 h 131"/>
                <a:gd name="T42" fmla="*/ 128 w 203"/>
                <a:gd name="T43" fmla="*/ 111 h 131"/>
                <a:gd name="T44" fmla="*/ 136 w 203"/>
                <a:gd name="T45" fmla="*/ 88 h 131"/>
                <a:gd name="T46" fmla="*/ 167 w 203"/>
                <a:gd name="T47" fmla="*/ 86 h 131"/>
                <a:gd name="T48" fmla="*/ 197 w 203"/>
                <a:gd name="T49" fmla="*/ 85 h 131"/>
                <a:gd name="T50" fmla="*/ 202 w 203"/>
                <a:gd name="T51" fmla="*/ 74 h 131"/>
                <a:gd name="T52" fmla="*/ 182 w 203"/>
                <a:gd name="T53" fmla="*/ 75 h 131"/>
                <a:gd name="T54" fmla="*/ 161 w 203"/>
                <a:gd name="T55" fmla="*/ 74 h 131"/>
                <a:gd name="T56" fmla="*/ 144 w 203"/>
                <a:gd name="T57" fmla="*/ 75 h 131"/>
                <a:gd name="T58" fmla="*/ 156 w 203"/>
                <a:gd name="T59" fmla="*/ 53 h 131"/>
                <a:gd name="T60" fmla="*/ 167 w 203"/>
                <a:gd name="T61" fmla="*/ 31 h 131"/>
                <a:gd name="T62" fmla="*/ 171 w 203"/>
                <a:gd name="T63" fmla="*/ 12 h 131"/>
                <a:gd name="T64" fmla="*/ 166 w 203"/>
                <a:gd name="T65" fmla="*/ 9 h 131"/>
                <a:gd name="T66" fmla="*/ 158 w 203"/>
                <a:gd name="T67" fmla="*/ 28 h 131"/>
                <a:gd name="T68" fmla="*/ 149 w 203"/>
                <a:gd name="T69" fmla="*/ 46 h 131"/>
                <a:gd name="T70" fmla="*/ 133 w 203"/>
                <a:gd name="T71" fmla="*/ 72 h 131"/>
                <a:gd name="T72" fmla="*/ 111 w 203"/>
                <a:gd name="T73" fmla="*/ 70 h 131"/>
                <a:gd name="T74" fmla="*/ 93 w 203"/>
                <a:gd name="T75" fmla="*/ 62 h 131"/>
                <a:gd name="T76" fmla="*/ 73 w 203"/>
                <a:gd name="T77" fmla="*/ 56 h 131"/>
                <a:gd name="T78" fmla="*/ 58 w 203"/>
                <a:gd name="T79" fmla="*/ 45 h 131"/>
                <a:gd name="T80" fmla="*/ 95 w 203"/>
                <a:gd name="T81" fmla="*/ 2 h 131"/>
                <a:gd name="T82" fmla="*/ 86 w 203"/>
                <a:gd name="T83" fmla="*/ 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03" h="131">
                  <a:moveTo>
                    <a:pt x="86" y="0"/>
                  </a:moveTo>
                  <a:lnTo>
                    <a:pt x="63" y="25"/>
                  </a:lnTo>
                  <a:lnTo>
                    <a:pt x="46" y="44"/>
                  </a:lnTo>
                  <a:lnTo>
                    <a:pt x="24" y="37"/>
                  </a:lnTo>
                  <a:lnTo>
                    <a:pt x="16" y="27"/>
                  </a:lnTo>
                  <a:lnTo>
                    <a:pt x="10" y="17"/>
                  </a:lnTo>
                  <a:lnTo>
                    <a:pt x="0" y="25"/>
                  </a:lnTo>
                  <a:lnTo>
                    <a:pt x="7" y="40"/>
                  </a:lnTo>
                  <a:lnTo>
                    <a:pt x="22" y="50"/>
                  </a:lnTo>
                  <a:lnTo>
                    <a:pt x="42" y="53"/>
                  </a:lnTo>
                  <a:lnTo>
                    <a:pt x="35" y="73"/>
                  </a:lnTo>
                  <a:lnTo>
                    <a:pt x="30" y="90"/>
                  </a:lnTo>
                  <a:lnTo>
                    <a:pt x="39" y="88"/>
                  </a:lnTo>
                  <a:lnTo>
                    <a:pt x="47" y="71"/>
                  </a:lnTo>
                  <a:lnTo>
                    <a:pt x="51" y="61"/>
                  </a:lnTo>
                  <a:lnTo>
                    <a:pt x="67" y="75"/>
                  </a:lnTo>
                  <a:lnTo>
                    <a:pt x="93" y="81"/>
                  </a:lnTo>
                  <a:lnTo>
                    <a:pt x="125" y="86"/>
                  </a:lnTo>
                  <a:lnTo>
                    <a:pt x="118" y="102"/>
                  </a:lnTo>
                  <a:lnTo>
                    <a:pt x="115" y="127"/>
                  </a:lnTo>
                  <a:lnTo>
                    <a:pt x="125" y="130"/>
                  </a:lnTo>
                  <a:lnTo>
                    <a:pt x="128" y="111"/>
                  </a:lnTo>
                  <a:lnTo>
                    <a:pt x="136" y="88"/>
                  </a:lnTo>
                  <a:lnTo>
                    <a:pt x="167" y="86"/>
                  </a:lnTo>
                  <a:lnTo>
                    <a:pt x="197" y="85"/>
                  </a:lnTo>
                  <a:lnTo>
                    <a:pt x="202" y="74"/>
                  </a:lnTo>
                  <a:lnTo>
                    <a:pt x="182" y="75"/>
                  </a:lnTo>
                  <a:lnTo>
                    <a:pt x="161" y="74"/>
                  </a:lnTo>
                  <a:lnTo>
                    <a:pt x="144" y="75"/>
                  </a:lnTo>
                  <a:lnTo>
                    <a:pt x="156" y="53"/>
                  </a:lnTo>
                  <a:lnTo>
                    <a:pt x="167" y="31"/>
                  </a:lnTo>
                  <a:lnTo>
                    <a:pt x="171" y="12"/>
                  </a:lnTo>
                  <a:lnTo>
                    <a:pt x="166" y="9"/>
                  </a:lnTo>
                  <a:lnTo>
                    <a:pt x="158" y="28"/>
                  </a:lnTo>
                  <a:lnTo>
                    <a:pt x="149" y="46"/>
                  </a:lnTo>
                  <a:lnTo>
                    <a:pt x="133" y="72"/>
                  </a:lnTo>
                  <a:lnTo>
                    <a:pt x="111" y="70"/>
                  </a:lnTo>
                  <a:lnTo>
                    <a:pt x="93" y="62"/>
                  </a:lnTo>
                  <a:lnTo>
                    <a:pt x="73" y="56"/>
                  </a:lnTo>
                  <a:lnTo>
                    <a:pt x="58" y="45"/>
                  </a:lnTo>
                  <a:lnTo>
                    <a:pt x="95" y="2"/>
                  </a:lnTo>
                  <a:lnTo>
                    <a:pt x="86" y="0"/>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grpSp>
      <p:grpSp>
        <p:nvGrpSpPr>
          <p:cNvPr id="13338" name="Group 26"/>
          <p:cNvGrpSpPr>
            <a:grpSpLocks/>
          </p:cNvGrpSpPr>
          <p:nvPr/>
        </p:nvGrpSpPr>
        <p:grpSpPr bwMode="auto">
          <a:xfrm>
            <a:off x="7046148" y="2952366"/>
            <a:ext cx="985837" cy="1414462"/>
            <a:chOff x="3697" y="1681"/>
            <a:chExt cx="621" cy="891"/>
          </a:xfrm>
          <a:solidFill>
            <a:schemeClr val="tx2">
              <a:lumMod val="60000"/>
              <a:lumOff val="40000"/>
            </a:schemeClr>
          </a:solidFill>
        </p:grpSpPr>
        <p:sp>
          <p:nvSpPr>
            <p:cNvPr id="13339" name="Freeform 27"/>
            <p:cNvSpPr>
              <a:spLocks/>
            </p:cNvSpPr>
            <p:nvPr/>
          </p:nvSpPr>
          <p:spPr bwMode="auto">
            <a:xfrm>
              <a:off x="3827" y="1823"/>
              <a:ext cx="146" cy="181"/>
            </a:xfrm>
            <a:custGeom>
              <a:avLst/>
              <a:gdLst>
                <a:gd name="T0" fmla="*/ 55 w 146"/>
                <a:gd name="T1" fmla="*/ 42 h 181"/>
                <a:gd name="T2" fmla="*/ 78 w 146"/>
                <a:gd name="T3" fmla="*/ 21 h 181"/>
                <a:gd name="T4" fmla="*/ 101 w 146"/>
                <a:gd name="T5" fmla="*/ 14 h 181"/>
                <a:gd name="T6" fmla="*/ 123 w 146"/>
                <a:gd name="T7" fmla="*/ 19 h 181"/>
                <a:gd name="T8" fmla="*/ 145 w 146"/>
                <a:gd name="T9" fmla="*/ 44 h 181"/>
                <a:gd name="T10" fmla="*/ 138 w 146"/>
                <a:gd name="T11" fmla="*/ 81 h 181"/>
                <a:gd name="T12" fmla="*/ 122 w 146"/>
                <a:gd name="T13" fmla="*/ 113 h 181"/>
                <a:gd name="T14" fmla="*/ 100 w 146"/>
                <a:gd name="T15" fmla="*/ 143 h 181"/>
                <a:gd name="T16" fmla="*/ 71 w 146"/>
                <a:gd name="T17" fmla="*/ 173 h 181"/>
                <a:gd name="T18" fmla="*/ 38 w 146"/>
                <a:gd name="T19" fmla="*/ 180 h 181"/>
                <a:gd name="T20" fmla="*/ 18 w 146"/>
                <a:gd name="T21" fmla="*/ 171 h 181"/>
                <a:gd name="T22" fmla="*/ 0 w 146"/>
                <a:gd name="T23" fmla="*/ 150 h 181"/>
                <a:gd name="T24" fmla="*/ 7 w 146"/>
                <a:gd name="T25" fmla="*/ 120 h 181"/>
                <a:gd name="T26" fmla="*/ 16 w 146"/>
                <a:gd name="T27" fmla="*/ 92 h 181"/>
                <a:gd name="T28" fmla="*/ 26 w 146"/>
                <a:gd name="T29" fmla="*/ 71 h 181"/>
                <a:gd name="T30" fmla="*/ 36 w 146"/>
                <a:gd name="T31" fmla="*/ 58 h 181"/>
                <a:gd name="T32" fmla="*/ 29 w 146"/>
                <a:gd name="T33" fmla="*/ 11 h 181"/>
                <a:gd name="T34" fmla="*/ 34 w 146"/>
                <a:gd name="T35" fmla="*/ 0 h 181"/>
                <a:gd name="T36" fmla="*/ 42 w 146"/>
                <a:gd name="T37" fmla="*/ 0 h 181"/>
                <a:gd name="T38" fmla="*/ 46 w 146"/>
                <a:gd name="T39" fmla="*/ 51 h 181"/>
                <a:gd name="T40" fmla="*/ 55 w 146"/>
                <a:gd name="T41" fmla="*/ 42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6" h="181">
                  <a:moveTo>
                    <a:pt x="55" y="42"/>
                  </a:moveTo>
                  <a:lnTo>
                    <a:pt x="78" y="21"/>
                  </a:lnTo>
                  <a:lnTo>
                    <a:pt x="101" y="14"/>
                  </a:lnTo>
                  <a:lnTo>
                    <a:pt x="123" y="19"/>
                  </a:lnTo>
                  <a:lnTo>
                    <a:pt x="145" y="44"/>
                  </a:lnTo>
                  <a:lnTo>
                    <a:pt x="138" y="81"/>
                  </a:lnTo>
                  <a:lnTo>
                    <a:pt x="122" y="113"/>
                  </a:lnTo>
                  <a:lnTo>
                    <a:pt x="100" y="143"/>
                  </a:lnTo>
                  <a:lnTo>
                    <a:pt x="71" y="173"/>
                  </a:lnTo>
                  <a:lnTo>
                    <a:pt x="38" y="180"/>
                  </a:lnTo>
                  <a:lnTo>
                    <a:pt x="18" y="171"/>
                  </a:lnTo>
                  <a:lnTo>
                    <a:pt x="0" y="150"/>
                  </a:lnTo>
                  <a:lnTo>
                    <a:pt x="7" y="120"/>
                  </a:lnTo>
                  <a:lnTo>
                    <a:pt x="16" y="92"/>
                  </a:lnTo>
                  <a:lnTo>
                    <a:pt x="26" y="71"/>
                  </a:lnTo>
                  <a:lnTo>
                    <a:pt x="36" y="58"/>
                  </a:lnTo>
                  <a:lnTo>
                    <a:pt x="29" y="11"/>
                  </a:lnTo>
                  <a:lnTo>
                    <a:pt x="34" y="0"/>
                  </a:lnTo>
                  <a:lnTo>
                    <a:pt x="42" y="0"/>
                  </a:lnTo>
                  <a:lnTo>
                    <a:pt x="46" y="51"/>
                  </a:lnTo>
                  <a:lnTo>
                    <a:pt x="55" y="42"/>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40" name="Freeform 28"/>
            <p:cNvSpPr>
              <a:spLocks/>
            </p:cNvSpPr>
            <p:nvPr/>
          </p:nvSpPr>
          <p:spPr bwMode="auto">
            <a:xfrm>
              <a:off x="3697" y="1681"/>
              <a:ext cx="96" cy="376"/>
            </a:xfrm>
            <a:custGeom>
              <a:avLst/>
              <a:gdLst>
                <a:gd name="T0" fmla="*/ 55 w 96"/>
                <a:gd name="T1" fmla="*/ 375 h 376"/>
                <a:gd name="T2" fmla="*/ 75 w 96"/>
                <a:gd name="T3" fmla="*/ 354 h 376"/>
                <a:gd name="T4" fmla="*/ 89 w 96"/>
                <a:gd name="T5" fmla="*/ 318 h 376"/>
                <a:gd name="T6" fmla="*/ 82 w 96"/>
                <a:gd name="T7" fmla="*/ 276 h 376"/>
                <a:gd name="T8" fmla="*/ 72 w 96"/>
                <a:gd name="T9" fmla="*/ 218 h 376"/>
                <a:gd name="T10" fmla="*/ 64 w 96"/>
                <a:gd name="T11" fmla="*/ 155 h 376"/>
                <a:gd name="T12" fmla="*/ 65 w 96"/>
                <a:gd name="T13" fmla="*/ 85 h 376"/>
                <a:gd name="T14" fmla="*/ 76 w 96"/>
                <a:gd name="T15" fmla="*/ 50 h 376"/>
                <a:gd name="T16" fmla="*/ 95 w 96"/>
                <a:gd name="T17" fmla="*/ 15 h 376"/>
                <a:gd name="T18" fmla="*/ 88 w 96"/>
                <a:gd name="T19" fmla="*/ 10 h 376"/>
                <a:gd name="T20" fmla="*/ 68 w 96"/>
                <a:gd name="T21" fmla="*/ 46 h 376"/>
                <a:gd name="T22" fmla="*/ 63 w 96"/>
                <a:gd name="T23" fmla="*/ 42 h 376"/>
                <a:gd name="T24" fmla="*/ 52 w 96"/>
                <a:gd name="T25" fmla="*/ 0 h 376"/>
                <a:gd name="T26" fmla="*/ 41 w 96"/>
                <a:gd name="T27" fmla="*/ 4 h 376"/>
                <a:gd name="T28" fmla="*/ 51 w 96"/>
                <a:gd name="T29" fmla="*/ 36 h 376"/>
                <a:gd name="T30" fmla="*/ 46 w 96"/>
                <a:gd name="T31" fmla="*/ 50 h 376"/>
                <a:gd name="T32" fmla="*/ 37 w 96"/>
                <a:gd name="T33" fmla="*/ 49 h 376"/>
                <a:gd name="T34" fmla="*/ 15 w 96"/>
                <a:gd name="T35" fmla="*/ 34 h 376"/>
                <a:gd name="T36" fmla="*/ 6 w 96"/>
                <a:gd name="T37" fmla="*/ 33 h 376"/>
                <a:gd name="T38" fmla="*/ 5 w 96"/>
                <a:gd name="T39" fmla="*/ 41 h 376"/>
                <a:gd name="T40" fmla="*/ 33 w 96"/>
                <a:gd name="T41" fmla="*/ 58 h 376"/>
                <a:gd name="T42" fmla="*/ 42 w 96"/>
                <a:gd name="T43" fmla="*/ 64 h 376"/>
                <a:gd name="T44" fmla="*/ 39 w 96"/>
                <a:gd name="T45" fmla="*/ 71 h 376"/>
                <a:gd name="T46" fmla="*/ 0 w 96"/>
                <a:gd name="T47" fmla="*/ 86 h 376"/>
                <a:gd name="T48" fmla="*/ 1 w 96"/>
                <a:gd name="T49" fmla="*/ 95 h 376"/>
                <a:gd name="T50" fmla="*/ 39 w 96"/>
                <a:gd name="T51" fmla="*/ 82 h 376"/>
                <a:gd name="T52" fmla="*/ 45 w 96"/>
                <a:gd name="T53" fmla="*/ 87 h 376"/>
                <a:gd name="T54" fmla="*/ 51 w 96"/>
                <a:gd name="T55" fmla="*/ 108 h 376"/>
                <a:gd name="T56" fmla="*/ 49 w 96"/>
                <a:gd name="T57" fmla="*/ 161 h 376"/>
                <a:gd name="T58" fmla="*/ 49 w 96"/>
                <a:gd name="T59" fmla="*/ 207 h 376"/>
                <a:gd name="T60" fmla="*/ 51 w 96"/>
                <a:gd name="T61" fmla="*/ 258 h 376"/>
                <a:gd name="T62" fmla="*/ 48 w 96"/>
                <a:gd name="T63" fmla="*/ 303 h 376"/>
                <a:gd name="T64" fmla="*/ 41 w 96"/>
                <a:gd name="T65" fmla="*/ 362 h 376"/>
                <a:gd name="T66" fmla="*/ 55 w 96"/>
                <a:gd name="T67" fmla="*/ 375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6" h="376">
                  <a:moveTo>
                    <a:pt x="55" y="375"/>
                  </a:moveTo>
                  <a:lnTo>
                    <a:pt x="75" y="354"/>
                  </a:lnTo>
                  <a:lnTo>
                    <a:pt x="89" y="318"/>
                  </a:lnTo>
                  <a:lnTo>
                    <a:pt x="82" y="276"/>
                  </a:lnTo>
                  <a:lnTo>
                    <a:pt x="72" y="218"/>
                  </a:lnTo>
                  <a:lnTo>
                    <a:pt x="64" y="155"/>
                  </a:lnTo>
                  <a:lnTo>
                    <a:pt x="65" y="85"/>
                  </a:lnTo>
                  <a:lnTo>
                    <a:pt x="76" y="50"/>
                  </a:lnTo>
                  <a:lnTo>
                    <a:pt x="95" y="15"/>
                  </a:lnTo>
                  <a:lnTo>
                    <a:pt x="88" y="10"/>
                  </a:lnTo>
                  <a:lnTo>
                    <a:pt x="68" y="46"/>
                  </a:lnTo>
                  <a:lnTo>
                    <a:pt x="63" y="42"/>
                  </a:lnTo>
                  <a:lnTo>
                    <a:pt x="52" y="0"/>
                  </a:lnTo>
                  <a:lnTo>
                    <a:pt x="41" y="4"/>
                  </a:lnTo>
                  <a:lnTo>
                    <a:pt x="51" y="36"/>
                  </a:lnTo>
                  <a:lnTo>
                    <a:pt x="46" y="50"/>
                  </a:lnTo>
                  <a:lnTo>
                    <a:pt x="37" y="49"/>
                  </a:lnTo>
                  <a:lnTo>
                    <a:pt x="15" y="34"/>
                  </a:lnTo>
                  <a:lnTo>
                    <a:pt x="6" y="33"/>
                  </a:lnTo>
                  <a:lnTo>
                    <a:pt x="5" y="41"/>
                  </a:lnTo>
                  <a:lnTo>
                    <a:pt x="33" y="58"/>
                  </a:lnTo>
                  <a:lnTo>
                    <a:pt x="42" y="64"/>
                  </a:lnTo>
                  <a:lnTo>
                    <a:pt x="39" y="71"/>
                  </a:lnTo>
                  <a:lnTo>
                    <a:pt x="0" y="86"/>
                  </a:lnTo>
                  <a:lnTo>
                    <a:pt x="1" y="95"/>
                  </a:lnTo>
                  <a:lnTo>
                    <a:pt x="39" y="82"/>
                  </a:lnTo>
                  <a:lnTo>
                    <a:pt x="45" y="87"/>
                  </a:lnTo>
                  <a:lnTo>
                    <a:pt x="51" y="108"/>
                  </a:lnTo>
                  <a:lnTo>
                    <a:pt x="49" y="161"/>
                  </a:lnTo>
                  <a:lnTo>
                    <a:pt x="49" y="207"/>
                  </a:lnTo>
                  <a:lnTo>
                    <a:pt x="51" y="258"/>
                  </a:lnTo>
                  <a:lnTo>
                    <a:pt x="48" y="303"/>
                  </a:lnTo>
                  <a:lnTo>
                    <a:pt x="41" y="362"/>
                  </a:lnTo>
                  <a:lnTo>
                    <a:pt x="55" y="375"/>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41" name="Freeform 29"/>
            <p:cNvSpPr>
              <a:spLocks/>
            </p:cNvSpPr>
            <p:nvPr/>
          </p:nvSpPr>
          <p:spPr bwMode="auto">
            <a:xfrm>
              <a:off x="3732" y="1877"/>
              <a:ext cx="168" cy="317"/>
            </a:xfrm>
            <a:custGeom>
              <a:avLst/>
              <a:gdLst>
                <a:gd name="T0" fmla="*/ 167 w 168"/>
                <a:gd name="T1" fmla="*/ 300 h 317"/>
                <a:gd name="T2" fmla="*/ 155 w 168"/>
                <a:gd name="T3" fmla="*/ 313 h 317"/>
                <a:gd name="T4" fmla="*/ 136 w 168"/>
                <a:gd name="T5" fmla="*/ 316 h 317"/>
                <a:gd name="T6" fmla="*/ 99 w 168"/>
                <a:gd name="T7" fmla="*/ 305 h 317"/>
                <a:gd name="T8" fmla="*/ 63 w 168"/>
                <a:gd name="T9" fmla="*/ 290 h 317"/>
                <a:gd name="T10" fmla="*/ 24 w 168"/>
                <a:gd name="T11" fmla="*/ 265 h 317"/>
                <a:gd name="T12" fmla="*/ 11 w 168"/>
                <a:gd name="T13" fmla="*/ 251 h 317"/>
                <a:gd name="T14" fmla="*/ 31 w 168"/>
                <a:gd name="T15" fmla="*/ 174 h 317"/>
                <a:gd name="T16" fmla="*/ 44 w 168"/>
                <a:gd name="T17" fmla="*/ 112 h 317"/>
                <a:gd name="T18" fmla="*/ 49 w 168"/>
                <a:gd name="T19" fmla="*/ 70 h 317"/>
                <a:gd name="T20" fmla="*/ 42 w 168"/>
                <a:gd name="T21" fmla="*/ 65 h 317"/>
                <a:gd name="T22" fmla="*/ 35 w 168"/>
                <a:gd name="T23" fmla="*/ 69 h 317"/>
                <a:gd name="T24" fmla="*/ 24 w 168"/>
                <a:gd name="T25" fmla="*/ 84 h 317"/>
                <a:gd name="T26" fmla="*/ 24 w 168"/>
                <a:gd name="T27" fmla="*/ 98 h 317"/>
                <a:gd name="T28" fmla="*/ 18 w 168"/>
                <a:gd name="T29" fmla="*/ 99 h 317"/>
                <a:gd name="T30" fmla="*/ 13 w 168"/>
                <a:gd name="T31" fmla="*/ 87 h 317"/>
                <a:gd name="T32" fmla="*/ 18 w 168"/>
                <a:gd name="T33" fmla="*/ 76 h 317"/>
                <a:gd name="T34" fmla="*/ 30 w 168"/>
                <a:gd name="T35" fmla="*/ 60 h 317"/>
                <a:gd name="T36" fmla="*/ 18 w 168"/>
                <a:gd name="T37" fmla="*/ 63 h 317"/>
                <a:gd name="T38" fmla="*/ 4 w 168"/>
                <a:gd name="T39" fmla="*/ 72 h 317"/>
                <a:gd name="T40" fmla="*/ 0 w 168"/>
                <a:gd name="T41" fmla="*/ 67 h 317"/>
                <a:gd name="T42" fmla="*/ 16 w 168"/>
                <a:gd name="T43" fmla="*/ 55 h 317"/>
                <a:gd name="T44" fmla="*/ 28 w 168"/>
                <a:gd name="T45" fmla="*/ 52 h 317"/>
                <a:gd name="T46" fmla="*/ 37 w 168"/>
                <a:gd name="T47" fmla="*/ 50 h 317"/>
                <a:gd name="T48" fmla="*/ 29 w 168"/>
                <a:gd name="T49" fmla="*/ 38 h 317"/>
                <a:gd name="T50" fmla="*/ 12 w 168"/>
                <a:gd name="T51" fmla="*/ 35 h 317"/>
                <a:gd name="T52" fmla="*/ 16 w 168"/>
                <a:gd name="T53" fmla="*/ 26 h 317"/>
                <a:gd name="T54" fmla="*/ 34 w 168"/>
                <a:gd name="T55" fmla="*/ 31 h 317"/>
                <a:gd name="T56" fmla="*/ 45 w 168"/>
                <a:gd name="T57" fmla="*/ 43 h 317"/>
                <a:gd name="T58" fmla="*/ 50 w 168"/>
                <a:gd name="T59" fmla="*/ 32 h 317"/>
                <a:gd name="T60" fmla="*/ 48 w 168"/>
                <a:gd name="T61" fmla="*/ 19 h 317"/>
                <a:gd name="T62" fmla="*/ 36 w 168"/>
                <a:gd name="T63" fmla="*/ 10 h 317"/>
                <a:gd name="T64" fmla="*/ 31 w 168"/>
                <a:gd name="T65" fmla="*/ 0 h 317"/>
                <a:gd name="T66" fmla="*/ 48 w 168"/>
                <a:gd name="T67" fmla="*/ 8 h 317"/>
                <a:gd name="T68" fmla="*/ 58 w 168"/>
                <a:gd name="T69" fmla="*/ 18 h 317"/>
                <a:gd name="T70" fmla="*/ 61 w 168"/>
                <a:gd name="T71" fmla="*/ 29 h 317"/>
                <a:gd name="T72" fmla="*/ 70 w 168"/>
                <a:gd name="T73" fmla="*/ 52 h 317"/>
                <a:gd name="T74" fmla="*/ 68 w 168"/>
                <a:gd name="T75" fmla="*/ 73 h 317"/>
                <a:gd name="T76" fmla="*/ 64 w 168"/>
                <a:gd name="T77" fmla="*/ 107 h 317"/>
                <a:gd name="T78" fmla="*/ 56 w 168"/>
                <a:gd name="T79" fmla="*/ 153 h 317"/>
                <a:gd name="T80" fmla="*/ 48 w 168"/>
                <a:gd name="T81" fmla="*/ 207 h 317"/>
                <a:gd name="T82" fmla="*/ 41 w 168"/>
                <a:gd name="T83" fmla="*/ 236 h 317"/>
                <a:gd name="T84" fmla="*/ 49 w 168"/>
                <a:gd name="T85" fmla="*/ 242 h 317"/>
                <a:gd name="T86" fmla="*/ 83 w 168"/>
                <a:gd name="T87" fmla="*/ 263 h 317"/>
                <a:gd name="T88" fmla="*/ 115 w 168"/>
                <a:gd name="T89" fmla="*/ 270 h 317"/>
                <a:gd name="T90" fmla="*/ 147 w 168"/>
                <a:gd name="T91" fmla="*/ 272 h 317"/>
                <a:gd name="T92" fmla="*/ 166 w 168"/>
                <a:gd name="T93" fmla="*/ 281 h 317"/>
                <a:gd name="T94" fmla="*/ 167 w 168"/>
                <a:gd name="T95" fmla="*/ 282 h 317"/>
                <a:gd name="T96" fmla="*/ 167 w 168"/>
                <a:gd name="T97" fmla="*/ 300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8" h="317">
                  <a:moveTo>
                    <a:pt x="167" y="300"/>
                  </a:moveTo>
                  <a:lnTo>
                    <a:pt x="155" y="313"/>
                  </a:lnTo>
                  <a:lnTo>
                    <a:pt x="136" y="316"/>
                  </a:lnTo>
                  <a:lnTo>
                    <a:pt x="99" y="305"/>
                  </a:lnTo>
                  <a:lnTo>
                    <a:pt x="63" y="290"/>
                  </a:lnTo>
                  <a:lnTo>
                    <a:pt x="24" y="265"/>
                  </a:lnTo>
                  <a:lnTo>
                    <a:pt x="11" y="251"/>
                  </a:lnTo>
                  <a:lnTo>
                    <a:pt x="31" y="174"/>
                  </a:lnTo>
                  <a:lnTo>
                    <a:pt x="44" y="112"/>
                  </a:lnTo>
                  <a:lnTo>
                    <a:pt x="49" y="70"/>
                  </a:lnTo>
                  <a:lnTo>
                    <a:pt x="42" y="65"/>
                  </a:lnTo>
                  <a:lnTo>
                    <a:pt x="35" y="69"/>
                  </a:lnTo>
                  <a:lnTo>
                    <a:pt x="24" y="84"/>
                  </a:lnTo>
                  <a:lnTo>
                    <a:pt x="24" y="98"/>
                  </a:lnTo>
                  <a:lnTo>
                    <a:pt x="18" y="99"/>
                  </a:lnTo>
                  <a:lnTo>
                    <a:pt x="13" y="87"/>
                  </a:lnTo>
                  <a:lnTo>
                    <a:pt x="18" y="76"/>
                  </a:lnTo>
                  <a:lnTo>
                    <a:pt x="30" y="60"/>
                  </a:lnTo>
                  <a:lnTo>
                    <a:pt x="18" y="63"/>
                  </a:lnTo>
                  <a:lnTo>
                    <a:pt x="4" y="72"/>
                  </a:lnTo>
                  <a:lnTo>
                    <a:pt x="0" y="67"/>
                  </a:lnTo>
                  <a:lnTo>
                    <a:pt x="16" y="55"/>
                  </a:lnTo>
                  <a:lnTo>
                    <a:pt x="28" y="52"/>
                  </a:lnTo>
                  <a:lnTo>
                    <a:pt x="37" y="50"/>
                  </a:lnTo>
                  <a:lnTo>
                    <a:pt x="29" y="38"/>
                  </a:lnTo>
                  <a:lnTo>
                    <a:pt x="12" y="35"/>
                  </a:lnTo>
                  <a:lnTo>
                    <a:pt x="16" y="26"/>
                  </a:lnTo>
                  <a:lnTo>
                    <a:pt x="34" y="31"/>
                  </a:lnTo>
                  <a:lnTo>
                    <a:pt x="45" y="43"/>
                  </a:lnTo>
                  <a:lnTo>
                    <a:pt x="50" y="32"/>
                  </a:lnTo>
                  <a:lnTo>
                    <a:pt x="48" y="19"/>
                  </a:lnTo>
                  <a:lnTo>
                    <a:pt x="36" y="10"/>
                  </a:lnTo>
                  <a:lnTo>
                    <a:pt x="31" y="0"/>
                  </a:lnTo>
                  <a:lnTo>
                    <a:pt x="48" y="8"/>
                  </a:lnTo>
                  <a:lnTo>
                    <a:pt x="58" y="18"/>
                  </a:lnTo>
                  <a:lnTo>
                    <a:pt x="61" y="29"/>
                  </a:lnTo>
                  <a:lnTo>
                    <a:pt x="70" y="52"/>
                  </a:lnTo>
                  <a:lnTo>
                    <a:pt x="68" y="73"/>
                  </a:lnTo>
                  <a:lnTo>
                    <a:pt x="64" y="107"/>
                  </a:lnTo>
                  <a:lnTo>
                    <a:pt x="56" y="153"/>
                  </a:lnTo>
                  <a:lnTo>
                    <a:pt x="48" y="207"/>
                  </a:lnTo>
                  <a:lnTo>
                    <a:pt x="41" y="236"/>
                  </a:lnTo>
                  <a:lnTo>
                    <a:pt x="49" y="242"/>
                  </a:lnTo>
                  <a:lnTo>
                    <a:pt x="83" y="263"/>
                  </a:lnTo>
                  <a:lnTo>
                    <a:pt x="115" y="270"/>
                  </a:lnTo>
                  <a:lnTo>
                    <a:pt x="147" y="272"/>
                  </a:lnTo>
                  <a:lnTo>
                    <a:pt x="166" y="281"/>
                  </a:lnTo>
                  <a:lnTo>
                    <a:pt x="167" y="282"/>
                  </a:lnTo>
                  <a:lnTo>
                    <a:pt x="167" y="300"/>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42" name="Freeform 30"/>
            <p:cNvSpPr>
              <a:spLocks/>
            </p:cNvSpPr>
            <p:nvPr/>
          </p:nvSpPr>
          <p:spPr bwMode="auto">
            <a:xfrm>
              <a:off x="3915" y="1990"/>
              <a:ext cx="252" cy="289"/>
            </a:xfrm>
            <a:custGeom>
              <a:avLst/>
              <a:gdLst>
                <a:gd name="T0" fmla="*/ 251 w 252"/>
                <a:gd name="T1" fmla="*/ 66 h 289"/>
                <a:gd name="T2" fmla="*/ 251 w 252"/>
                <a:gd name="T3" fmla="*/ 31 h 289"/>
                <a:gd name="T4" fmla="*/ 236 w 252"/>
                <a:gd name="T5" fmla="*/ 13 h 289"/>
                <a:gd name="T6" fmla="*/ 203 w 252"/>
                <a:gd name="T7" fmla="*/ 0 h 289"/>
                <a:gd name="T8" fmla="*/ 187 w 252"/>
                <a:gd name="T9" fmla="*/ 11 h 289"/>
                <a:gd name="T10" fmla="*/ 165 w 252"/>
                <a:gd name="T11" fmla="*/ 38 h 289"/>
                <a:gd name="T12" fmla="*/ 143 w 252"/>
                <a:gd name="T13" fmla="*/ 90 h 289"/>
                <a:gd name="T14" fmla="*/ 134 w 252"/>
                <a:gd name="T15" fmla="*/ 112 h 289"/>
                <a:gd name="T16" fmla="*/ 119 w 252"/>
                <a:gd name="T17" fmla="*/ 133 h 289"/>
                <a:gd name="T18" fmla="*/ 99 w 252"/>
                <a:gd name="T19" fmla="*/ 147 h 289"/>
                <a:gd name="T20" fmla="*/ 77 w 252"/>
                <a:gd name="T21" fmla="*/ 155 h 289"/>
                <a:gd name="T22" fmla="*/ 38 w 252"/>
                <a:gd name="T23" fmla="*/ 160 h 289"/>
                <a:gd name="T24" fmla="*/ 15 w 252"/>
                <a:gd name="T25" fmla="*/ 180 h 289"/>
                <a:gd name="T26" fmla="*/ 5 w 252"/>
                <a:gd name="T27" fmla="*/ 201 h 289"/>
                <a:gd name="T28" fmla="*/ 0 w 252"/>
                <a:gd name="T29" fmla="*/ 221 h 289"/>
                <a:gd name="T30" fmla="*/ 5 w 252"/>
                <a:gd name="T31" fmla="*/ 251 h 289"/>
                <a:gd name="T32" fmla="*/ 15 w 252"/>
                <a:gd name="T33" fmla="*/ 266 h 289"/>
                <a:gd name="T34" fmla="*/ 37 w 252"/>
                <a:gd name="T35" fmla="*/ 279 h 289"/>
                <a:gd name="T36" fmla="*/ 62 w 252"/>
                <a:gd name="T37" fmla="*/ 288 h 289"/>
                <a:gd name="T38" fmla="*/ 84 w 252"/>
                <a:gd name="T39" fmla="*/ 282 h 289"/>
                <a:gd name="T40" fmla="*/ 115 w 252"/>
                <a:gd name="T41" fmla="*/ 268 h 289"/>
                <a:gd name="T42" fmla="*/ 138 w 252"/>
                <a:gd name="T43" fmla="*/ 250 h 289"/>
                <a:gd name="T44" fmla="*/ 173 w 252"/>
                <a:gd name="T45" fmla="*/ 216 h 289"/>
                <a:gd name="T46" fmla="*/ 204 w 252"/>
                <a:gd name="T47" fmla="*/ 172 h 289"/>
                <a:gd name="T48" fmla="*/ 230 w 252"/>
                <a:gd name="T49" fmla="*/ 119 h 289"/>
                <a:gd name="T50" fmla="*/ 244 w 252"/>
                <a:gd name="T51" fmla="*/ 87 h 289"/>
                <a:gd name="T52" fmla="*/ 251 w 252"/>
                <a:gd name="T53" fmla="*/ 66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52" h="289">
                  <a:moveTo>
                    <a:pt x="251" y="66"/>
                  </a:moveTo>
                  <a:lnTo>
                    <a:pt x="251" y="31"/>
                  </a:lnTo>
                  <a:lnTo>
                    <a:pt x="236" y="13"/>
                  </a:lnTo>
                  <a:lnTo>
                    <a:pt x="203" y="0"/>
                  </a:lnTo>
                  <a:lnTo>
                    <a:pt x="187" y="11"/>
                  </a:lnTo>
                  <a:lnTo>
                    <a:pt x="165" y="38"/>
                  </a:lnTo>
                  <a:lnTo>
                    <a:pt x="143" y="90"/>
                  </a:lnTo>
                  <a:lnTo>
                    <a:pt x="134" y="112"/>
                  </a:lnTo>
                  <a:lnTo>
                    <a:pt x="119" y="133"/>
                  </a:lnTo>
                  <a:lnTo>
                    <a:pt x="99" y="147"/>
                  </a:lnTo>
                  <a:lnTo>
                    <a:pt x="77" y="155"/>
                  </a:lnTo>
                  <a:lnTo>
                    <a:pt x="38" y="160"/>
                  </a:lnTo>
                  <a:lnTo>
                    <a:pt x="15" y="180"/>
                  </a:lnTo>
                  <a:lnTo>
                    <a:pt x="5" y="201"/>
                  </a:lnTo>
                  <a:lnTo>
                    <a:pt x="0" y="221"/>
                  </a:lnTo>
                  <a:lnTo>
                    <a:pt x="5" y="251"/>
                  </a:lnTo>
                  <a:lnTo>
                    <a:pt x="15" y="266"/>
                  </a:lnTo>
                  <a:lnTo>
                    <a:pt x="37" y="279"/>
                  </a:lnTo>
                  <a:lnTo>
                    <a:pt x="62" y="288"/>
                  </a:lnTo>
                  <a:lnTo>
                    <a:pt x="84" y="282"/>
                  </a:lnTo>
                  <a:lnTo>
                    <a:pt x="115" y="268"/>
                  </a:lnTo>
                  <a:lnTo>
                    <a:pt x="138" y="250"/>
                  </a:lnTo>
                  <a:lnTo>
                    <a:pt x="173" y="216"/>
                  </a:lnTo>
                  <a:lnTo>
                    <a:pt x="204" y="172"/>
                  </a:lnTo>
                  <a:lnTo>
                    <a:pt x="230" y="119"/>
                  </a:lnTo>
                  <a:lnTo>
                    <a:pt x="244" y="87"/>
                  </a:lnTo>
                  <a:lnTo>
                    <a:pt x="251" y="66"/>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43" name="Freeform 31"/>
            <p:cNvSpPr>
              <a:spLocks/>
            </p:cNvSpPr>
            <p:nvPr/>
          </p:nvSpPr>
          <p:spPr bwMode="auto">
            <a:xfrm>
              <a:off x="4049" y="2272"/>
              <a:ext cx="269" cy="300"/>
            </a:xfrm>
            <a:custGeom>
              <a:avLst/>
              <a:gdLst>
                <a:gd name="T0" fmla="*/ 261 w 269"/>
                <a:gd name="T1" fmla="*/ 38 h 300"/>
                <a:gd name="T2" fmla="*/ 268 w 269"/>
                <a:gd name="T3" fmla="*/ 18 h 300"/>
                <a:gd name="T4" fmla="*/ 255 w 269"/>
                <a:gd name="T5" fmla="*/ 3 h 300"/>
                <a:gd name="T6" fmla="*/ 236 w 269"/>
                <a:gd name="T7" fmla="*/ 0 h 300"/>
                <a:gd name="T8" fmla="*/ 197 w 269"/>
                <a:gd name="T9" fmla="*/ 20 h 300"/>
                <a:gd name="T10" fmla="*/ 149 w 269"/>
                <a:gd name="T11" fmla="*/ 42 h 300"/>
                <a:gd name="T12" fmla="*/ 112 w 269"/>
                <a:gd name="T13" fmla="*/ 62 h 300"/>
                <a:gd name="T14" fmla="*/ 83 w 269"/>
                <a:gd name="T15" fmla="*/ 91 h 300"/>
                <a:gd name="T16" fmla="*/ 69 w 269"/>
                <a:gd name="T17" fmla="*/ 116 h 300"/>
                <a:gd name="T18" fmla="*/ 61 w 269"/>
                <a:gd name="T19" fmla="*/ 156 h 300"/>
                <a:gd name="T20" fmla="*/ 65 w 269"/>
                <a:gd name="T21" fmla="*/ 190 h 300"/>
                <a:gd name="T22" fmla="*/ 74 w 269"/>
                <a:gd name="T23" fmla="*/ 211 h 300"/>
                <a:gd name="T24" fmla="*/ 93 w 269"/>
                <a:gd name="T25" fmla="*/ 234 h 300"/>
                <a:gd name="T26" fmla="*/ 95 w 269"/>
                <a:gd name="T27" fmla="*/ 249 h 300"/>
                <a:gd name="T28" fmla="*/ 77 w 269"/>
                <a:gd name="T29" fmla="*/ 259 h 300"/>
                <a:gd name="T30" fmla="*/ 56 w 269"/>
                <a:gd name="T31" fmla="*/ 264 h 300"/>
                <a:gd name="T32" fmla="*/ 30 w 269"/>
                <a:gd name="T33" fmla="*/ 282 h 300"/>
                <a:gd name="T34" fmla="*/ 19 w 269"/>
                <a:gd name="T35" fmla="*/ 270 h 300"/>
                <a:gd name="T36" fmla="*/ 0 w 269"/>
                <a:gd name="T37" fmla="*/ 277 h 300"/>
                <a:gd name="T38" fmla="*/ 4 w 269"/>
                <a:gd name="T39" fmla="*/ 297 h 300"/>
                <a:gd name="T40" fmla="*/ 17 w 269"/>
                <a:gd name="T41" fmla="*/ 299 h 300"/>
                <a:gd name="T42" fmla="*/ 37 w 269"/>
                <a:gd name="T43" fmla="*/ 298 h 300"/>
                <a:gd name="T44" fmla="*/ 59 w 269"/>
                <a:gd name="T45" fmla="*/ 277 h 300"/>
                <a:gd name="T46" fmla="*/ 88 w 269"/>
                <a:gd name="T47" fmla="*/ 272 h 300"/>
                <a:gd name="T48" fmla="*/ 113 w 269"/>
                <a:gd name="T49" fmla="*/ 262 h 300"/>
                <a:gd name="T50" fmla="*/ 121 w 269"/>
                <a:gd name="T51" fmla="*/ 248 h 300"/>
                <a:gd name="T52" fmla="*/ 114 w 269"/>
                <a:gd name="T53" fmla="*/ 234 h 300"/>
                <a:gd name="T54" fmla="*/ 93 w 269"/>
                <a:gd name="T55" fmla="*/ 201 h 300"/>
                <a:gd name="T56" fmla="*/ 80 w 269"/>
                <a:gd name="T57" fmla="*/ 170 h 300"/>
                <a:gd name="T58" fmla="*/ 88 w 269"/>
                <a:gd name="T59" fmla="*/ 141 h 300"/>
                <a:gd name="T60" fmla="*/ 96 w 269"/>
                <a:gd name="T61" fmla="*/ 121 h 300"/>
                <a:gd name="T62" fmla="*/ 107 w 269"/>
                <a:gd name="T63" fmla="*/ 105 h 300"/>
                <a:gd name="T64" fmla="*/ 122 w 269"/>
                <a:gd name="T65" fmla="*/ 88 h 300"/>
                <a:gd name="T66" fmla="*/ 139 w 269"/>
                <a:gd name="T67" fmla="*/ 78 h 300"/>
                <a:gd name="T68" fmla="*/ 168 w 269"/>
                <a:gd name="T69" fmla="*/ 64 h 300"/>
                <a:gd name="T70" fmla="*/ 206 w 269"/>
                <a:gd name="T71" fmla="*/ 55 h 300"/>
                <a:gd name="T72" fmla="*/ 228 w 269"/>
                <a:gd name="T73" fmla="*/ 51 h 300"/>
                <a:gd name="T74" fmla="*/ 251 w 269"/>
                <a:gd name="T75" fmla="*/ 45 h 300"/>
                <a:gd name="T76" fmla="*/ 261 w 269"/>
                <a:gd name="T77" fmla="*/ 38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69" h="300">
                  <a:moveTo>
                    <a:pt x="261" y="38"/>
                  </a:moveTo>
                  <a:lnTo>
                    <a:pt x="268" y="18"/>
                  </a:lnTo>
                  <a:lnTo>
                    <a:pt x="255" y="3"/>
                  </a:lnTo>
                  <a:lnTo>
                    <a:pt x="236" y="0"/>
                  </a:lnTo>
                  <a:lnTo>
                    <a:pt x="197" y="20"/>
                  </a:lnTo>
                  <a:lnTo>
                    <a:pt x="149" y="42"/>
                  </a:lnTo>
                  <a:lnTo>
                    <a:pt x="112" y="62"/>
                  </a:lnTo>
                  <a:lnTo>
                    <a:pt x="83" y="91"/>
                  </a:lnTo>
                  <a:lnTo>
                    <a:pt x="69" y="116"/>
                  </a:lnTo>
                  <a:lnTo>
                    <a:pt x="61" y="156"/>
                  </a:lnTo>
                  <a:lnTo>
                    <a:pt x="65" y="190"/>
                  </a:lnTo>
                  <a:lnTo>
                    <a:pt x="74" y="211"/>
                  </a:lnTo>
                  <a:lnTo>
                    <a:pt x="93" y="234"/>
                  </a:lnTo>
                  <a:lnTo>
                    <a:pt x="95" y="249"/>
                  </a:lnTo>
                  <a:lnTo>
                    <a:pt x="77" y="259"/>
                  </a:lnTo>
                  <a:lnTo>
                    <a:pt x="56" y="264"/>
                  </a:lnTo>
                  <a:lnTo>
                    <a:pt x="30" y="282"/>
                  </a:lnTo>
                  <a:lnTo>
                    <a:pt x="19" y="270"/>
                  </a:lnTo>
                  <a:lnTo>
                    <a:pt x="0" y="277"/>
                  </a:lnTo>
                  <a:lnTo>
                    <a:pt x="4" y="297"/>
                  </a:lnTo>
                  <a:lnTo>
                    <a:pt x="17" y="299"/>
                  </a:lnTo>
                  <a:lnTo>
                    <a:pt x="37" y="298"/>
                  </a:lnTo>
                  <a:lnTo>
                    <a:pt x="59" y="277"/>
                  </a:lnTo>
                  <a:lnTo>
                    <a:pt x="88" y="272"/>
                  </a:lnTo>
                  <a:lnTo>
                    <a:pt x="113" y="262"/>
                  </a:lnTo>
                  <a:lnTo>
                    <a:pt x="121" y="248"/>
                  </a:lnTo>
                  <a:lnTo>
                    <a:pt x="114" y="234"/>
                  </a:lnTo>
                  <a:lnTo>
                    <a:pt x="93" y="201"/>
                  </a:lnTo>
                  <a:lnTo>
                    <a:pt x="80" y="170"/>
                  </a:lnTo>
                  <a:lnTo>
                    <a:pt x="88" y="141"/>
                  </a:lnTo>
                  <a:lnTo>
                    <a:pt x="96" y="121"/>
                  </a:lnTo>
                  <a:lnTo>
                    <a:pt x="107" y="105"/>
                  </a:lnTo>
                  <a:lnTo>
                    <a:pt x="122" y="88"/>
                  </a:lnTo>
                  <a:lnTo>
                    <a:pt x="139" y="78"/>
                  </a:lnTo>
                  <a:lnTo>
                    <a:pt x="168" y="64"/>
                  </a:lnTo>
                  <a:lnTo>
                    <a:pt x="206" y="55"/>
                  </a:lnTo>
                  <a:lnTo>
                    <a:pt x="228" y="51"/>
                  </a:lnTo>
                  <a:lnTo>
                    <a:pt x="251" y="45"/>
                  </a:lnTo>
                  <a:lnTo>
                    <a:pt x="261" y="38"/>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44" name="Freeform 32"/>
            <p:cNvSpPr>
              <a:spLocks/>
            </p:cNvSpPr>
            <p:nvPr/>
          </p:nvSpPr>
          <p:spPr bwMode="auto">
            <a:xfrm>
              <a:off x="3892" y="2222"/>
              <a:ext cx="230" cy="188"/>
            </a:xfrm>
            <a:custGeom>
              <a:avLst/>
              <a:gdLst>
                <a:gd name="T0" fmla="*/ 229 w 230"/>
                <a:gd name="T1" fmla="*/ 174 h 188"/>
                <a:gd name="T2" fmla="*/ 217 w 230"/>
                <a:gd name="T3" fmla="*/ 187 h 188"/>
                <a:gd name="T4" fmla="*/ 183 w 230"/>
                <a:gd name="T5" fmla="*/ 180 h 188"/>
                <a:gd name="T6" fmla="*/ 155 w 230"/>
                <a:gd name="T7" fmla="*/ 162 h 188"/>
                <a:gd name="T8" fmla="*/ 138 w 230"/>
                <a:gd name="T9" fmla="*/ 132 h 188"/>
                <a:gd name="T10" fmla="*/ 142 w 230"/>
                <a:gd name="T11" fmla="*/ 87 h 188"/>
                <a:gd name="T12" fmla="*/ 151 w 230"/>
                <a:gd name="T13" fmla="*/ 46 h 188"/>
                <a:gd name="T14" fmla="*/ 150 w 230"/>
                <a:gd name="T15" fmla="*/ 36 h 188"/>
                <a:gd name="T16" fmla="*/ 140 w 230"/>
                <a:gd name="T17" fmla="*/ 32 h 188"/>
                <a:gd name="T18" fmla="*/ 109 w 230"/>
                <a:gd name="T19" fmla="*/ 49 h 188"/>
                <a:gd name="T20" fmla="*/ 66 w 230"/>
                <a:gd name="T21" fmla="*/ 88 h 188"/>
                <a:gd name="T22" fmla="*/ 33 w 230"/>
                <a:gd name="T23" fmla="*/ 119 h 188"/>
                <a:gd name="T24" fmla="*/ 16 w 230"/>
                <a:gd name="T25" fmla="*/ 135 h 188"/>
                <a:gd name="T26" fmla="*/ 2 w 230"/>
                <a:gd name="T27" fmla="*/ 132 h 188"/>
                <a:gd name="T28" fmla="*/ 0 w 230"/>
                <a:gd name="T29" fmla="*/ 118 h 188"/>
                <a:gd name="T30" fmla="*/ 12 w 230"/>
                <a:gd name="T31" fmla="*/ 86 h 188"/>
                <a:gd name="T32" fmla="*/ 20 w 230"/>
                <a:gd name="T33" fmla="*/ 55 h 188"/>
                <a:gd name="T34" fmla="*/ 36 w 230"/>
                <a:gd name="T35" fmla="*/ 21 h 188"/>
                <a:gd name="T36" fmla="*/ 27 w 230"/>
                <a:gd name="T37" fmla="*/ 12 h 188"/>
                <a:gd name="T38" fmla="*/ 29 w 230"/>
                <a:gd name="T39" fmla="*/ 5 h 188"/>
                <a:gd name="T40" fmla="*/ 41 w 230"/>
                <a:gd name="T41" fmla="*/ 3 h 188"/>
                <a:gd name="T42" fmla="*/ 52 w 230"/>
                <a:gd name="T43" fmla="*/ 13 h 188"/>
                <a:gd name="T44" fmla="*/ 44 w 230"/>
                <a:gd name="T45" fmla="*/ 35 h 188"/>
                <a:gd name="T46" fmla="*/ 34 w 230"/>
                <a:gd name="T47" fmla="*/ 52 h 188"/>
                <a:gd name="T48" fmla="*/ 27 w 230"/>
                <a:gd name="T49" fmla="*/ 77 h 188"/>
                <a:gd name="T50" fmla="*/ 30 w 230"/>
                <a:gd name="T51" fmla="*/ 91 h 188"/>
                <a:gd name="T52" fmla="*/ 53 w 230"/>
                <a:gd name="T53" fmla="*/ 74 h 188"/>
                <a:gd name="T54" fmla="*/ 90 w 230"/>
                <a:gd name="T55" fmla="*/ 40 h 188"/>
                <a:gd name="T56" fmla="*/ 108 w 230"/>
                <a:gd name="T57" fmla="*/ 25 h 188"/>
                <a:gd name="T58" fmla="*/ 135 w 230"/>
                <a:gd name="T59" fmla="*/ 10 h 188"/>
                <a:gd name="T60" fmla="*/ 156 w 230"/>
                <a:gd name="T61" fmla="*/ 0 h 188"/>
                <a:gd name="T62" fmla="*/ 174 w 230"/>
                <a:gd name="T63" fmla="*/ 5 h 188"/>
                <a:gd name="T64" fmla="*/ 180 w 230"/>
                <a:gd name="T65" fmla="*/ 12 h 188"/>
                <a:gd name="T66" fmla="*/ 173 w 230"/>
                <a:gd name="T67" fmla="*/ 44 h 188"/>
                <a:gd name="T68" fmla="*/ 163 w 230"/>
                <a:gd name="T69" fmla="*/ 82 h 188"/>
                <a:gd name="T70" fmla="*/ 166 w 230"/>
                <a:gd name="T71" fmla="*/ 104 h 188"/>
                <a:gd name="T72" fmla="*/ 172 w 230"/>
                <a:gd name="T73" fmla="*/ 128 h 188"/>
                <a:gd name="T74" fmla="*/ 198 w 230"/>
                <a:gd name="T75" fmla="*/ 130 h 188"/>
                <a:gd name="T76" fmla="*/ 225 w 230"/>
                <a:gd name="T77" fmla="*/ 139 h 188"/>
                <a:gd name="T78" fmla="*/ 229 w 230"/>
                <a:gd name="T79" fmla="*/ 153 h 188"/>
                <a:gd name="T80" fmla="*/ 229 w 230"/>
                <a:gd name="T81" fmla="*/ 174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0" h="188">
                  <a:moveTo>
                    <a:pt x="229" y="174"/>
                  </a:moveTo>
                  <a:lnTo>
                    <a:pt x="217" y="187"/>
                  </a:lnTo>
                  <a:lnTo>
                    <a:pt x="183" y="180"/>
                  </a:lnTo>
                  <a:lnTo>
                    <a:pt x="155" y="162"/>
                  </a:lnTo>
                  <a:lnTo>
                    <a:pt x="138" y="132"/>
                  </a:lnTo>
                  <a:lnTo>
                    <a:pt x="142" y="87"/>
                  </a:lnTo>
                  <a:lnTo>
                    <a:pt x="151" y="46"/>
                  </a:lnTo>
                  <a:lnTo>
                    <a:pt x="150" y="36"/>
                  </a:lnTo>
                  <a:lnTo>
                    <a:pt x="140" y="32"/>
                  </a:lnTo>
                  <a:lnTo>
                    <a:pt x="109" y="49"/>
                  </a:lnTo>
                  <a:lnTo>
                    <a:pt x="66" y="88"/>
                  </a:lnTo>
                  <a:lnTo>
                    <a:pt x="33" y="119"/>
                  </a:lnTo>
                  <a:lnTo>
                    <a:pt x="16" y="135"/>
                  </a:lnTo>
                  <a:lnTo>
                    <a:pt x="2" y="132"/>
                  </a:lnTo>
                  <a:lnTo>
                    <a:pt x="0" y="118"/>
                  </a:lnTo>
                  <a:lnTo>
                    <a:pt x="12" y="86"/>
                  </a:lnTo>
                  <a:lnTo>
                    <a:pt x="20" y="55"/>
                  </a:lnTo>
                  <a:lnTo>
                    <a:pt x="36" y="21"/>
                  </a:lnTo>
                  <a:lnTo>
                    <a:pt x="27" y="12"/>
                  </a:lnTo>
                  <a:lnTo>
                    <a:pt x="29" y="5"/>
                  </a:lnTo>
                  <a:lnTo>
                    <a:pt x="41" y="3"/>
                  </a:lnTo>
                  <a:lnTo>
                    <a:pt x="52" y="13"/>
                  </a:lnTo>
                  <a:lnTo>
                    <a:pt x="44" y="35"/>
                  </a:lnTo>
                  <a:lnTo>
                    <a:pt x="34" y="52"/>
                  </a:lnTo>
                  <a:lnTo>
                    <a:pt x="27" y="77"/>
                  </a:lnTo>
                  <a:lnTo>
                    <a:pt x="30" y="91"/>
                  </a:lnTo>
                  <a:lnTo>
                    <a:pt x="53" y="74"/>
                  </a:lnTo>
                  <a:lnTo>
                    <a:pt x="90" y="40"/>
                  </a:lnTo>
                  <a:lnTo>
                    <a:pt x="108" y="25"/>
                  </a:lnTo>
                  <a:lnTo>
                    <a:pt x="135" y="10"/>
                  </a:lnTo>
                  <a:lnTo>
                    <a:pt x="156" y="0"/>
                  </a:lnTo>
                  <a:lnTo>
                    <a:pt x="174" y="5"/>
                  </a:lnTo>
                  <a:lnTo>
                    <a:pt x="180" y="12"/>
                  </a:lnTo>
                  <a:lnTo>
                    <a:pt x="173" y="44"/>
                  </a:lnTo>
                  <a:lnTo>
                    <a:pt x="163" y="82"/>
                  </a:lnTo>
                  <a:lnTo>
                    <a:pt x="166" y="104"/>
                  </a:lnTo>
                  <a:lnTo>
                    <a:pt x="172" y="128"/>
                  </a:lnTo>
                  <a:lnTo>
                    <a:pt x="198" y="130"/>
                  </a:lnTo>
                  <a:lnTo>
                    <a:pt x="225" y="139"/>
                  </a:lnTo>
                  <a:lnTo>
                    <a:pt x="229" y="153"/>
                  </a:lnTo>
                  <a:lnTo>
                    <a:pt x="229" y="174"/>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45" name="Freeform 33"/>
            <p:cNvSpPr>
              <a:spLocks/>
            </p:cNvSpPr>
            <p:nvPr/>
          </p:nvSpPr>
          <p:spPr bwMode="auto">
            <a:xfrm>
              <a:off x="4001" y="1921"/>
              <a:ext cx="225" cy="288"/>
            </a:xfrm>
            <a:custGeom>
              <a:avLst/>
              <a:gdLst>
                <a:gd name="T0" fmla="*/ 219 w 225"/>
                <a:gd name="T1" fmla="*/ 78 h 288"/>
                <a:gd name="T2" fmla="*/ 224 w 225"/>
                <a:gd name="T3" fmla="*/ 48 h 288"/>
                <a:gd name="T4" fmla="*/ 223 w 225"/>
                <a:gd name="T5" fmla="*/ 35 h 288"/>
                <a:gd name="T6" fmla="*/ 215 w 225"/>
                <a:gd name="T7" fmla="*/ 25 h 288"/>
                <a:gd name="T8" fmla="*/ 203 w 225"/>
                <a:gd name="T9" fmla="*/ 13 h 288"/>
                <a:gd name="T10" fmla="*/ 183 w 225"/>
                <a:gd name="T11" fmla="*/ 4 h 288"/>
                <a:gd name="T12" fmla="*/ 150 w 225"/>
                <a:gd name="T13" fmla="*/ 0 h 288"/>
                <a:gd name="T14" fmla="*/ 136 w 225"/>
                <a:gd name="T15" fmla="*/ 6 h 288"/>
                <a:gd name="T16" fmla="*/ 120 w 225"/>
                <a:gd name="T17" fmla="*/ 12 h 288"/>
                <a:gd name="T18" fmla="*/ 110 w 225"/>
                <a:gd name="T19" fmla="*/ 23 h 288"/>
                <a:gd name="T20" fmla="*/ 97 w 225"/>
                <a:gd name="T21" fmla="*/ 35 h 288"/>
                <a:gd name="T22" fmla="*/ 84 w 225"/>
                <a:gd name="T23" fmla="*/ 54 h 288"/>
                <a:gd name="T24" fmla="*/ 72 w 225"/>
                <a:gd name="T25" fmla="*/ 75 h 288"/>
                <a:gd name="T26" fmla="*/ 63 w 225"/>
                <a:gd name="T27" fmla="*/ 91 h 288"/>
                <a:gd name="T28" fmla="*/ 52 w 225"/>
                <a:gd name="T29" fmla="*/ 106 h 288"/>
                <a:gd name="T30" fmla="*/ 43 w 225"/>
                <a:gd name="T31" fmla="*/ 119 h 288"/>
                <a:gd name="T32" fmla="*/ 29 w 225"/>
                <a:gd name="T33" fmla="*/ 135 h 288"/>
                <a:gd name="T34" fmla="*/ 16 w 225"/>
                <a:gd name="T35" fmla="*/ 148 h 288"/>
                <a:gd name="T36" fmla="*/ 10 w 225"/>
                <a:gd name="T37" fmla="*/ 161 h 288"/>
                <a:gd name="T38" fmla="*/ 1 w 225"/>
                <a:gd name="T39" fmla="*/ 183 h 288"/>
                <a:gd name="T40" fmla="*/ 0 w 225"/>
                <a:gd name="T41" fmla="*/ 200 h 288"/>
                <a:gd name="T42" fmla="*/ 0 w 225"/>
                <a:gd name="T43" fmla="*/ 214 h 288"/>
                <a:gd name="T44" fmla="*/ 11 w 225"/>
                <a:gd name="T45" fmla="*/ 231 h 288"/>
                <a:gd name="T46" fmla="*/ 24 w 225"/>
                <a:gd name="T47" fmla="*/ 249 h 288"/>
                <a:gd name="T48" fmla="*/ 41 w 225"/>
                <a:gd name="T49" fmla="*/ 264 h 288"/>
                <a:gd name="T50" fmla="*/ 54 w 225"/>
                <a:gd name="T51" fmla="*/ 279 h 288"/>
                <a:gd name="T52" fmla="*/ 76 w 225"/>
                <a:gd name="T53" fmla="*/ 287 h 288"/>
                <a:gd name="T54" fmla="*/ 108 w 225"/>
                <a:gd name="T55" fmla="*/ 280 h 288"/>
                <a:gd name="T56" fmla="*/ 128 w 225"/>
                <a:gd name="T57" fmla="*/ 266 h 288"/>
                <a:gd name="T58" fmla="*/ 150 w 225"/>
                <a:gd name="T59" fmla="*/ 243 h 288"/>
                <a:gd name="T60" fmla="*/ 171 w 225"/>
                <a:gd name="T61" fmla="*/ 213 h 288"/>
                <a:gd name="T62" fmla="*/ 186 w 225"/>
                <a:gd name="T63" fmla="*/ 182 h 288"/>
                <a:gd name="T64" fmla="*/ 199 w 225"/>
                <a:gd name="T65" fmla="*/ 155 h 288"/>
                <a:gd name="T66" fmla="*/ 207 w 225"/>
                <a:gd name="T67" fmla="*/ 130 h 288"/>
                <a:gd name="T68" fmla="*/ 211 w 225"/>
                <a:gd name="T69" fmla="*/ 115 h 288"/>
                <a:gd name="T70" fmla="*/ 220 w 225"/>
                <a:gd name="T71" fmla="*/ 93 h 288"/>
                <a:gd name="T72" fmla="*/ 219 w 225"/>
                <a:gd name="T73" fmla="*/ 7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25" h="288">
                  <a:moveTo>
                    <a:pt x="219" y="78"/>
                  </a:moveTo>
                  <a:lnTo>
                    <a:pt x="224" y="48"/>
                  </a:lnTo>
                  <a:lnTo>
                    <a:pt x="223" y="35"/>
                  </a:lnTo>
                  <a:lnTo>
                    <a:pt x="215" y="25"/>
                  </a:lnTo>
                  <a:lnTo>
                    <a:pt x="203" y="13"/>
                  </a:lnTo>
                  <a:lnTo>
                    <a:pt x="183" y="4"/>
                  </a:lnTo>
                  <a:lnTo>
                    <a:pt x="150" y="0"/>
                  </a:lnTo>
                  <a:lnTo>
                    <a:pt x="136" y="6"/>
                  </a:lnTo>
                  <a:lnTo>
                    <a:pt x="120" y="12"/>
                  </a:lnTo>
                  <a:lnTo>
                    <a:pt x="110" y="23"/>
                  </a:lnTo>
                  <a:lnTo>
                    <a:pt x="97" y="35"/>
                  </a:lnTo>
                  <a:lnTo>
                    <a:pt x="84" y="54"/>
                  </a:lnTo>
                  <a:lnTo>
                    <a:pt x="72" y="75"/>
                  </a:lnTo>
                  <a:lnTo>
                    <a:pt x="63" y="91"/>
                  </a:lnTo>
                  <a:lnTo>
                    <a:pt x="52" y="106"/>
                  </a:lnTo>
                  <a:lnTo>
                    <a:pt x="43" y="119"/>
                  </a:lnTo>
                  <a:lnTo>
                    <a:pt x="29" y="135"/>
                  </a:lnTo>
                  <a:lnTo>
                    <a:pt x="16" y="148"/>
                  </a:lnTo>
                  <a:lnTo>
                    <a:pt x="10" y="161"/>
                  </a:lnTo>
                  <a:lnTo>
                    <a:pt x="1" y="183"/>
                  </a:lnTo>
                  <a:lnTo>
                    <a:pt x="0" y="200"/>
                  </a:lnTo>
                  <a:lnTo>
                    <a:pt x="0" y="214"/>
                  </a:lnTo>
                  <a:lnTo>
                    <a:pt x="11" y="231"/>
                  </a:lnTo>
                  <a:lnTo>
                    <a:pt x="24" y="249"/>
                  </a:lnTo>
                  <a:lnTo>
                    <a:pt x="41" y="264"/>
                  </a:lnTo>
                  <a:lnTo>
                    <a:pt x="54" y="279"/>
                  </a:lnTo>
                  <a:lnTo>
                    <a:pt x="76" y="287"/>
                  </a:lnTo>
                  <a:lnTo>
                    <a:pt x="108" y="280"/>
                  </a:lnTo>
                  <a:lnTo>
                    <a:pt x="128" y="266"/>
                  </a:lnTo>
                  <a:lnTo>
                    <a:pt x="150" y="243"/>
                  </a:lnTo>
                  <a:lnTo>
                    <a:pt x="171" y="213"/>
                  </a:lnTo>
                  <a:lnTo>
                    <a:pt x="186" y="182"/>
                  </a:lnTo>
                  <a:lnTo>
                    <a:pt x="199" y="155"/>
                  </a:lnTo>
                  <a:lnTo>
                    <a:pt x="207" y="130"/>
                  </a:lnTo>
                  <a:lnTo>
                    <a:pt x="211" y="115"/>
                  </a:lnTo>
                  <a:lnTo>
                    <a:pt x="220" y="93"/>
                  </a:lnTo>
                  <a:lnTo>
                    <a:pt x="219" y="78"/>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46" name="Freeform 34"/>
            <p:cNvSpPr>
              <a:spLocks/>
            </p:cNvSpPr>
            <p:nvPr/>
          </p:nvSpPr>
          <p:spPr bwMode="auto">
            <a:xfrm>
              <a:off x="3994" y="1910"/>
              <a:ext cx="240" cy="304"/>
            </a:xfrm>
            <a:custGeom>
              <a:avLst/>
              <a:gdLst>
                <a:gd name="T0" fmla="*/ 223 w 240"/>
                <a:gd name="T1" fmla="*/ 41 h 304"/>
                <a:gd name="T2" fmla="*/ 188 w 240"/>
                <a:gd name="T3" fmla="*/ 41 h 304"/>
                <a:gd name="T4" fmla="*/ 153 w 240"/>
                <a:gd name="T5" fmla="*/ 101 h 304"/>
                <a:gd name="T6" fmla="*/ 170 w 240"/>
                <a:gd name="T7" fmla="*/ 42 h 304"/>
                <a:gd name="T8" fmla="*/ 147 w 240"/>
                <a:gd name="T9" fmla="*/ 20 h 304"/>
                <a:gd name="T10" fmla="*/ 110 w 240"/>
                <a:gd name="T11" fmla="*/ 50 h 304"/>
                <a:gd name="T12" fmla="*/ 139 w 240"/>
                <a:gd name="T13" fmla="*/ 102 h 304"/>
                <a:gd name="T14" fmla="*/ 125 w 240"/>
                <a:gd name="T15" fmla="*/ 104 h 304"/>
                <a:gd name="T16" fmla="*/ 97 w 240"/>
                <a:gd name="T17" fmla="*/ 67 h 304"/>
                <a:gd name="T18" fmla="*/ 61 w 240"/>
                <a:gd name="T19" fmla="*/ 129 h 304"/>
                <a:gd name="T20" fmla="*/ 61 w 240"/>
                <a:gd name="T21" fmla="*/ 184 h 304"/>
                <a:gd name="T22" fmla="*/ 89 w 240"/>
                <a:gd name="T23" fmla="*/ 218 h 304"/>
                <a:gd name="T24" fmla="*/ 35 w 240"/>
                <a:gd name="T25" fmla="*/ 167 h 304"/>
                <a:gd name="T26" fmla="*/ 12 w 240"/>
                <a:gd name="T27" fmla="*/ 216 h 304"/>
                <a:gd name="T28" fmla="*/ 44 w 240"/>
                <a:gd name="T29" fmla="*/ 263 h 304"/>
                <a:gd name="T30" fmla="*/ 86 w 240"/>
                <a:gd name="T31" fmla="*/ 222 h 304"/>
                <a:gd name="T32" fmla="*/ 123 w 240"/>
                <a:gd name="T33" fmla="*/ 157 h 304"/>
                <a:gd name="T34" fmla="*/ 152 w 240"/>
                <a:gd name="T35" fmla="*/ 107 h 304"/>
                <a:gd name="T36" fmla="*/ 208 w 240"/>
                <a:gd name="T37" fmla="*/ 99 h 304"/>
                <a:gd name="T38" fmla="*/ 200 w 240"/>
                <a:gd name="T39" fmla="*/ 116 h 304"/>
                <a:gd name="T40" fmla="*/ 148 w 240"/>
                <a:gd name="T41" fmla="*/ 123 h 304"/>
                <a:gd name="T42" fmla="*/ 119 w 240"/>
                <a:gd name="T43" fmla="*/ 191 h 304"/>
                <a:gd name="T44" fmla="*/ 149 w 240"/>
                <a:gd name="T45" fmla="*/ 211 h 304"/>
                <a:gd name="T46" fmla="*/ 172 w 240"/>
                <a:gd name="T47" fmla="*/ 210 h 304"/>
                <a:gd name="T48" fmla="*/ 123 w 240"/>
                <a:gd name="T49" fmla="*/ 229 h 304"/>
                <a:gd name="T50" fmla="*/ 94 w 240"/>
                <a:gd name="T51" fmla="*/ 239 h 304"/>
                <a:gd name="T52" fmla="*/ 63 w 240"/>
                <a:gd name="T53" fmla="*/ 265 h 304"/>
                <a:gd name="T54" fmla="*/ 72 w 240"/>
                <a:gd name="T55" fmla="*/ 288 h 304"/>
                <a:gd name="T56" fmla="*/ 131 w 240"/>
                <a:gd name="T57" fmla="*/ 268 h 304"/>
                <a:gd name="T58" fmla="*/ 173 w 240"/>
                <a:gd name="T59" fmla="*/ 222 h 304"/>
                <a:gd name="T60" fmla="*/ 207 w 240"/>
                <a:gd name="T61" fmla="*/ 152 h 304"/>
                <a:gd name="T62" fmla="*/ 216 w 240"/>
                <a:gd name="T63" fmla="*/ 155 h 304"/>
                <a:gd name="T64" fmla="*/ 184 w 240"/>
                <a:gd name="T65" fmla="*/ 230 h 304"/>
                <a:gd name="T66" fmla="*/ 117 w 240"/>
                <a:gd name="T67" fmla="*/ 298 h 304"/>
                <a:gd name="T68" fmla="*/ 47 w 240"/>
                <a:gd name="T69" fmla="*/ 291 h 304"/>
                <a:gd name="T70" fmla="*/ 20 w 240"/>
                <a:gd name="T71" fmla="*/ 259 h 304"/>
                <a:gd name="T72" fmla="*/ 4 w 240"/>
                <a:gd name="T73" fmla="*/ 199 h 304"/>
                <a:gd name="T74" fmla="*/ 27 w 240"/>
                <a:gd name="T75" fmla="*/ 150 h 304"/>
                <a:gd name="T76" fmla="*/ 62 w 240"/>
                <a:gd name="T77" fmla="*/ 104 h 304"/>
                <a:gd name="T78" fmla="*/ 106 w 240"/>
                <a:gd name="T79" fmla="*/ 41 h 304"/>
                <a:gd name="T80" fmla="*/ 159 w 240"/>
                <a:gd name="T81" fmla="*/ 0 h 304"/>
                <a:gd name="T82" fmla="*/ 218 w 240"/>
                <a:gd name="T83" fmla="*/ 23 h 304"/>
                <a:gd name="T84" fmla="*/ 232 w 240"/>
                <a:gd name="T85" fmla="*/ 78 h 304"/>
                <a:gd name="T86" fmla="*/ 221 w 240"/>
                <a:gd name="T87" fmla="*/ 113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0" h="304">
                  <a:moveTo>
                    <a:pt x="223" y="84"/>
                  </a:moveTo>
                  <a:lnTo>
                    <a:pt x="226" y="58"/>
                  </a:lnTo>
                  <a:lnTo>
                    <a:pt x="223" y="41"/>
                  </a:lnTo>
                  <a:lnTo>
                    <a:pt x="202" y="26"/>
                  </a:lnTo>
                  <a:lnTo>
                    <a:pt x="186" y="20"/>
                  </a:lnTo>
                  <a:lnTo>
                    <a:pt x="188" y="41"/>
                  </a:lnTo>
                  <a:lnTo>
                    <a:pt x="178" y="71"/>
                  </a:lnTo>
                  <a:lnTo>
                    <a:pt x="161" y="95"/>
                  </a:lnTo>
                  <a:lnTo>
                    <a:pt x="153" y="101"/>
                  </a:lnTo>
                  <a:lnTo>
                    <a:pt x="157" y="84"/>
                  </a:lnTo>
                  <a:lnTo>
                    <a:pt x="169" y="62"/>
                  </a:lnTo>
                  <a:lnTo>
                    <a:pt x="170" y="42"/>
                  </a:lnTo>
                  <a:lnTo>
                    <a:pt x="170" y="31"/>
                  </a:lnTo>
                  <a:lnTo>
                    <a:pt x="165" y="16"/>
                  </a:lnTo>
                  <a:lnTo>
                    <a:pt x="147" y="20"/>
                  </a:lnTo>
                  <a:lnTo>
                    <a:pt x="130" y="27"/>
                  </a:lnTo>
                  <a:lnTo>
                    <a:pt x="115" y="42"/>
                  </a:lnTo>
                  <a:lnTo>
                    <a:pt x="110" y="50"/>
                  </a:lnTo>
                  <a:lnTo>
                    <a:pt x="111" y="73"/>
                  </a:lnTo>
                  <a:lnTo>
                    <a:pt x="126" y="92"/>
                  </a:lnTo>
                  <a:lnTo>
                    <a:pt x="139" y="102"/>
                  </a:lnTo>
                  <a:lnTo>
                    <a:pt x="145" y="104"/>
                  </a:lnTo>
                  <a:lnTo>
                    <a:pt x="140" y="115"/>
                  </a:lnTo>
                  <a:lnTo>
                    <a:pt x="125" y="104"/>
                  </a:lnTo>
                  <a:lnTo>
                    <a:pt x="106" y="87"/>
                  </a:lnTo>
                  <a:lnTo>
                    <a:pt x="97" y="75"/>
                  </a:lnTo>
                  <a:lnTo>
                    <a:pt x="97" y="67"/>
                  </a:lnTo>
                  <a:lnTo>
                    <a:pt x="85" y="84"/>
                  </a:lnTo>
                  <a:lnTo>
                    <a:pt x="74" y="107"/>
                  </a:lnTo>
                  <a:lnTo>
                    <a:pt x="61" y="129"/>
                  </a:lnTo>
                  <a:lnTo>
                    <a:pt x="44" y="145"/>
                  </a:lnTo>
                  <a:lnTo>
                    <a:pt x="49" y="166"/>
                  </a:lnTo>
                  <a:lnTo>
                    <a:pt x="61" y="184"/>
                  </a:lnTo>
                  <a:lnTo>
                    <a:pt x="80" y="198"/>
                  </a:lnTo>
                  <a:lnTo>
                    <a:pt x="94" y="208"/>
                  </a:lnTo>
                  <a:lnTo>
                    <a:pt x="89" y="218"/>
                  </a:lnTo>
                  <a:lnTo>
                    <a:pt x="69" y="203"/>
                  </a:lnTo>
                  <a:lnTo>
                    <a:pt x="52" y="186"/>
                  </a:lnTo>
                  <a:lnTo>
                    <a:pt x="35" y="167"/>
                  </a:lnTo>
                  <a:lnTo>
                    <a:pt x="32" y="156"/>
                  </a:lnTo>
                  <a:lnTo>
                    <a:pt x="19" y="179"/>
                  </a:lnTo>
                  <a:lnTo>
                    <a:pt x="12" y="216"/>
                  </a:lnTo>
                  <a:lnTo>
                    <a:pt x="21" y="233"/>
                  </a:lnTo>
                  <a:lnTo>
                    <a:pt x="32" y="250"/>
                  </a:lnTo>
                  <a:lnTo>
                    <a:pt x="44" y="263"/>
                  </a:lnTo>
                  <a:lnTo>
                    <a:pt x="61" y="256"/>
                  </a:lnTo>
                  <a:lnTo>
                    <a:pt x="82" y="239"/>
                  </a:lnTo>
                  <a:lnTo>
                    <a:pt x="86" y="222"/>
                  </a:lnTo>
                  <a:lnTo>
                    <a:pt x="97" y="206"/>
                  </a:lnTo>
                  <a:lnTo>
                    <a:pt x="111" y="188"/>
                  </a:lnTo>
                  <a:lnTo>
                    <a:pt x="123" y="157"/>
                  </a:lnTo>
                  <a:lnTo>
                    <a:pt x="132" y="129"/>
                  </a:lnTo>
                  <a:lnTo>
                    <a:pt x="143" y="114"/>
                  </a:lnTo>
                  <a:lnTo>
                    <a:pt x="152" y="107"/>
                  </a:lnTo>
                  <a:lnTo>
                    <a:pt x="164" y="111"/>
                  </a:lnTo>
                  <a:lnTo>
                    <a:pt x="189" y="109"/>
                  </a:lnTo>
                  <a:lnTo>
                    <a:pt x="208" y="99"/>
                  </a:lnTo>
                  <a:lnTo>
                    <a:pt x="221" y="94"/>
                  </a:lnTo>
                  <a:lnTo>
                    <a:pt x="216" y="104"/>
                  </a:lnTo>
                  <a:lnTo>
                    <a:pt x="200" y="116"/>
                  </a:lnTo>
                  <a:lnTo>
                    <a:pt x="180" y="121"/>
                  </a:lnTo>
                  <a:lnTo>
                    <a:pt x="162" y="125"/>
                  </a:lnTo>
                  <a:lnTo>
                    <a:pt x="148" y="123"/>
                  </a:lnTo>
                  <a:lnTo>
                    <a:pt x="137" y="152"/>
                  </a:lnTo>
                  <a:lnTo>
                    <a:pt x="130" y="173"/>
                  </a:lnTo>
                  <a:lnTo>
                    <a:pt x="119" y="191"/>
                  </a:lnTo>
                  <a:lnTo>
                    <a:pt x="111" y="209"/>
                  </a:lnTo>
                  <a:lnTo>
                    <a:pt x="122" y="217"/>
                  </a:lnTo>
                  <a:lnTo>
                    <a:pt x="149" y="211"/>
                  </a:lnTo>
                  <a:lnTo>
                    <a:pt x="167" y="204"/>
                  </a:lnTo>
                  <a:lnTo>
                    <a:pt x="180" y="199"/>
                  </a:lnTo>
                  <a:lnTo>
                    <a:pt x="172" y="210"/>
                  </a:lnTo>
                  <a:lnTo>
                    <a:pt x="158" y="217"/>
                  </a:lnTo>
                  <a:lnTo>
                    <a:pt x="136" y="221"/>
                  </a:lnTo>
                  <a:lnTo>
                    <a:pt x="123" y="229"/>
                  </a:lnTo>
                  <a:lnTo>
                    <a:pt x="108" y="227"/>
                  </a:lnTo>
                  <a:lnTo>
                    <a:pt x="99" y="229"/>
                  </a:lnTo>
                  <a:lnTo>
                    <a:pt x="94" y="239"/>
                  </a:lnTo>
                  <a:lnTo>
                    <a:pt x="83" y="251"/>
                  </a:lnTo>
                  <a:lnTo>
                    <a:pt x="74" y="261"/>
                  </a:lnTo>
                  <a:lnTo>
                    <a:pt x="63" y="265"/>
                  </a:lnTo>
                  <a:lnTo>
                    <a:pt x="55" y="273"/>
                  </a:lnTo>
                  <a:lnTo>
                    <a:pt x="57" y="281"/>
                  </a:lnTo>
                  <a:lnTo>
                    <a:pt x="72" y="288"/>
                  </a:lnTo>
                  <a:lnTo>
                    <a:pt x="92" y="289"/>
                  </a:lnTo>
                  <a:lnTo>
                    <a:pt x="113" y="281"/>
                  </a:lnTo>
                  <a:lnTo>
                    <a:pt x="131" y="268"/>
                  </a:lnTo>
                  <a:lnTo>
                    <a:pt x="146" y="259"/>
                  </a:lnTo>
                  <a:lnTo>
                    <a:pt x="157" y="243"/>
                  </a:lnTo>
                  <a:lnTo>
                    <a:pt x="173" y="222"/>
                  </a:lnTo>
                  <a:lnTo>
                    <a:pt x="179" y="206"/>
                  </a:lnTo>
                  <a:lnTo>
                    <a:pt x="189" y="187"/>
                  </a:lnTo>
                  <a:lnTo>
                    <a:pt x="207" y="152"/>
                  </a:lnTo>
                  <a:lnTo>
                    <a:pt x="219" y="118"/>
                  </a:lnTo>
                  <a:lnTo>
                    <a:pt x="225" y="127"/>
                  </a:lnTo>
                  <a:lnTo>
                    <a:pt x="216" y="155"/>
                  </a:lnTo>
                  <a:lnTo>
                    <a:pt x="207" y="184"/>
                  </a:lnTo>
                  <a:lnTo>
                    <a:pt x="193" y="210"/>
                  </a:lnTo>
                  <a:lnTo>
                    <a:pt x="184" y="230"/>
                  </a:lnTo>
                  <a:lnTo>
                    <a:pt x="163" y="258"/>
                  </a:lnTo>
                  <a:lnTo>
                    <a:pt x="138" y="286"/>
                  </a:lnTo>
                  <a:lnTo>
                    <a:pt x="117" y="298"/>
                  </a:lnTo>
                  <a:lnTo>
                    <a:pt x="92" y="303"/>
                  </a:lnTo>
                  <a:lnTo>
                    <a:pt x="68" y="298"/>
                  </a:lnTo>
                  <a:lnTo>
                    <a:pt x="47" y="291"/>
                  </a:lnTo>
                  <a:lnTo>
                    <a:pt x="38" y="278"/>
                  </a:lnTo>
                  <a:lnTo>
                    <a:pt x="34" y="273"/>
                  </a:lnTo>
                  <a:lnTo>
                    <a:pt x="20" y="259"/>
                  </a:lnTo>
                  <a:lnTo>
                    <a:pt x="8" y="241"/>
                  </a:lnTo>
                  <a:lnTo>
                    <a:pt x="0" y="219"/>
                  </a:lnTo>
                  <a:lnTo>
                    <a:pt x="4" y="199"/>
                  </a:lnTo>
                  <a:lnTo>
                    <a:pt x="8" y="176"/>
                  </a:lnTo>
                  <a:lnTo>
                    <a:pt x="15" y="161"/>
                  </a:lnTo>
                  <a:lnTo>
                    <a:pt x="27" y="150"/>
                  </a:lnTo>
                  <a:lnTo>
                    <a:pt x="41" y="134"/>
                  </a:lnTo>
                  <a:lnTo>
                    <a:pt x="51" y="120"/>
                  </a:lnTo>
                  <a:lnTo>
                    <a:pt x="62" y="104"/>
                  </a:lnTo>
                  <a:lnTo>
                    <a:pt x="76" y="82"/>
                  </a:lnTo>
                  <a:lnTo>
                    <a:pt x="94" y="58"/>
                  </a:lnTo>
                  <a:lnTo>
                    <a:pt x="106" y="41"/>
                  </a:lnTo>
                  <a:lnTo>
                    <a:pt x="124" y="20"/>
                  </a:lnTo>
                  <a:lnTo>
                    <a:pt x="143" y="9"/>
                  </a:lnTo>
                  <a:lnTo>
                    <a:pt x="159" y="0"/>
                  </a:lnTo>
                  <a:lnTo>
                    <a:pt x="182" y="5"/>
                  </a:lnTo>
                  <a:lnTo>
                    <a:pt x="204" y="13"/>
                  </a:lnTo>
                  <a:lnTo>
                    <a:pt x="218" y="23"/>
                  </a:lnTo>
                  <a:lnTo>
                    <a:pt x="235" y="38"/>
                  </a:lnTo>
                  <a:lnTo>
                    <a:pt x="239" y="59"/>
                  </a:lnTo>
                  <a:lnTo>
                    <a:pt x="232" y="78"/>
                  </a:lnTo>
                  <a:lnTo>
                    <a:pt x="236" y="102"/>
                  </a:lnTo>
                  <a:lnTo>
                    <a:pt x="228" y="116"/>
                  </a:lnTo>
                  <a:lnTo>
                    <a:pt x="221" y="113"/>
                  </a:lnTo>
                  <a:lnTo>
                    <a:pt x="221" y="94"/>
                  </a:lnTo>
                  <a:lnTo>
                    <a:pt x="223" y="84"/>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grpSp>
    </p:spTree>
    <p:extLst>
      <p:ext uri="{BB962C8B-B14F-4D97-AF65-F5344CB8AC3E}">
        <p14:creationId xmlns:p14="http://schemas.microsoft.com/office/powerpoint/2010/main" val="33139514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3" name="Rectangle: Rounded Corners 22">
            <a:extLst>
              <a:ext uri="{FF2B5EF4-FFF2-40B4-BE49-F238E27FC236}">
                <a16:creationId xmlns:a16="http://schemas.microsoft.com/office/drawing/2014/main" id="{E1C7069A-9AA0-F6C2-CC35-937BC8488E2A}"/>
              </a:ext>
            </a:extLst>
          </p:cNvPr>
          <p:cNvSpPr/>
          <p:nvPr/>
        </p:nvSpPr>
        <p:spPr>
          <a:xfrm>
            <a:off x="269613" y="1551811"/>
            <a:ext cx="10706995" cy="47371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3"/>
          <p:cNvSpPr txBox="1">
            <a:spLocks noChangeArrowheads="1"/>
          </p:cNvSpPr>
          <p:nvPr/>
        </p:nvSpPr>
        <p:spPr>
          <a:xfrm>
            <a:off x="914401" y="1787236"/>
            <a:ext cx="10321636" cy="4569114"/>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p>
        </p:txBody>
      </p:sp>
      <p:sp>
        <p:nvSpPr>
          <p:cNvPr id="3" name="Rectangle 3"/>
          <p:cNvSpPr txBox="1">
            <a:spLocks noChangeArrowheads="1"/>
          </p:cNvSpPr>
          <p:nvPr/>
        </p:nvSpPr>
        <p:spPr>
          <a:xfrm>
            <a:off x="825540" y="1731271"/>
            <a:ext cx="9698182"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EG" altLang="ar-SA" sz="3600" b="1" dirty="0">
                <a:solidFill>
                  <a:srgbClr val="FF0000"/>
                </a:solidFill>
              </a:rPr>
              <a:t>الاحتياجات الفسيولوجية/الاحتياجات اللازمة للبقاء</a:t>
            </a:r>
          </a:p>
          <a:p>
            <a:pPr lvl="4" algn="r" rtl="1"/>
            <a:r>
              <a:rPr lang="ar-EG" altLang="ar-SA" sz="2600" b="1" dirty="0"/>
              <a:t>الطعام، الملابس، المأوى، الهواء</a:t>
            </a:r>
          </a:p>
          <a:p>
            <a:pPr algn="r" rtl="1"/>
            <a:r>
              <a:rPr lang="ar-EG" altLang="ar-SA" sz="3600" b="1" dirty="0">
                <a:solidFill>
                  <a:srgbClr val="FF0000"/>
                </a:solidFill>
              </a:rPr>
              <a:t>الحماية والأمان</a:t>
            </a:r>
          </a:p>
          <a:p>
            <a:pPr lvl="4" algn="r" rtl="1"/>
            <a:r>
              <a:rPr lang="ar-EG" altLang="ar-SA" sz="2600" b="1" dirty="0"/>
              <a:t>الشعور بالأمان، وغياب الألم، أو التهديد، أو المرض</a:t>
            </a:r>
          </a:p>
          <a:p>
            <a:pPr algn="r" rtl="1"/>
            <a:r>
              <a:rPr lang="ar-EG" altLang="ar-SA" sz="3600" b="1" dirty="0">
                <a:solidFill>
                  <a:srgbClr val="FF0000"/>
                </a:solidFill>
              </a:rPr>
              <a:t>الانتماء</a:t>
            </a:r>
          </a:p>
          <a:p>
            <a:pPr lvl="4" algn="r" rtl="1"/>
            <a:r>
              <a:rPr lang="ar-EG" altLang="ar-SA" sz="2600" b="1" dirty="0"/>
              <a:t>الصداقة، الصحبة، الحب، الانتماء</a:t>
            </a:r>
          </a:p>
          <a:p>
            <a:pPr lvl="4" algn="r" rtl="1"/>
            <a:r>
              <a:rPr lang="ar-EG" altLang="ar-SA" sz="2600" b="1" dirty="0"/>
              <a:t>الخطوة الأولى الواضحة للتقدم من الاحتياجات الجسدية</a:t>
            </a:r>
            <a:endParaRPr lang="en-US" altLang="ar-SA" sz="2200" b="1" dirty="0"/>
          </a:p>
        </p:txBody>
      </p:sp>
    </p:spTree>
    <p:extLst>
      <p:ext uri="{BB962C8B-B14F-4D97-AF65-F5344CB8AC3E}">
        <p14:creationId xmlns:p14="http://schemas.microsoft.com/office/powerpoint/2010/main" val="4251041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499"/>
                                          </p:stCondLst>
                                        </p:cTn>
                                        <p:tgtEl>
                                          <p:spTgt spid="3">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499"/>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3" name="Rectangle: Rounded Corners 22">
            <a:extLst>
              <a:ext uri="{FF2B5EF4-FFF2-40B4-BE49-F238E27FC236}">
                <a16:creationId xmlns:a16="http://schemas.microsoft.com/office/drawing/2014/main" id="{E1C7069A-9AA0-F6C2-CC35-937BC8488E2A}"/>
              </a:ext>
            </a:extLst>
          </p:cNvPr>
          <p:cNvSpPr/>
          <p:nvPr/>
        </p:nvSpPr>
        <p:spPr>
          <a:xfrm>
            <a:off x="269613" y="1551811"/>
            <a:ext cx="10706995" cy="47371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3"/>
          <p:cNvSpPr txBox="1">
            <a:spLocks noChangeArrowheads="1"/>
          </p:cNvSpPr>
          <p:nvPr/>
        </p:nvSpPr>
        <p:spPr>
          <a:xfrm>
            <a:off x="914401" y="1787236"/>
            <a:ext cx="10321636" cy="4569114"/>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p>
        </p:txBody>
      </p:sp>
      <p:sp>
        <p:nvSpPr>
          <p:cNvPr id="6" name="Rectangle 3">
            <a:extLst>
              <a:ext uri="{FF2B5EF4-FFF2-40B4-BE49-F238E27FC236}">
                <a16:creationId xmlns:a16="http://schemas.microsoft.com/office/drawing/2014/main" id="{8CDAE3B4-ADF4-5DAA-2AEA-BFF37E6EA71A}"/>
              </a:ext>
            </a:extLst>
          </p:cNvPr>
          <p:cNvSpPr txBox="1">
            <a:spLocks noChangeArrowheads="1"/>
          </p:cNvSpPr>
          <p:nvPr/>
        </p:nvSpPr>
        <p:spPr>
          <a:xfrm>
            <a:off x="407279" y="1752054"/>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EG" altLang="ar-SA" sz="3600" b="1" dirty="0">
                <a:solidFill>
                  <a:srgbClr val="FF0000"/>
                </a:solidFill>
              </a:rPr>
              <a:t>احتياجات التقدير</a:t>
            </a:r>
          </a:p>
          <a:p>
            <a:pPr lvl="3" algn="r" rtl="1"/>
            <a:r>
              <a:rPr lang="ar-EG" altLang="ar-SA" sz="2600" b="1" dirty="0"/>
              <a:t>احترام الذات، الإنجاز، التقدير، والهيبة</a:t>
            </a:r>
          </a:p>
          <a:p>
            <a:pPr lvl="3" algn="r" rtl="1"/>
            <a:r>
              <a:rPr lang="ar-EG" altLang="ar-SA" sz="2600" b="1" dirty="0"/>
              <a:t>تشير إلى قيمة الشخص</a:t>
            </a:r>
          </a:p>
          <a:p>
            <a:pPr algn="r" rtl="1"/>
            <a:r>
              <a:rPr lang="ar-EG" altLang="ar-SA" sz="3600" b="1" dirty="0">
                <a:solidFill>
                  <a:srgbClr val="FF0000"/>
                </a:solidFill>
              </a:rPr>
              <a:t>تحقيق الذات</a:t>
            </a:r>
          </a:p>
          <a:p>
            <a:pPr lvl="3" algn="r" rtl="1"/>
            <a:r>
              <a:rPr lang="ar-EG" altLang="ar-SA" sz="2600" b="1" dirty="0"/>
              <a:t>النمو الشخصي، تحقيق الذات، تحقيق الإمكانات الكاملة</a:t>
            </a:r>
          </a:p>
          <a:p>
            <a:pPr marL="0" indent="0" algn="r" rtl="1">
              <a:buNone/>
            </a:pPr>
            <a:endParaRPr lang="ar-EG" altLang="ar-SA" sz="3600" b="1" dirty="0">
              <a:solidFill>
                <a:srgbClr val="FF0000"/>
              </a:solidFill>
            </a:endParaRPr>
          </a:p>
          <a:p>
            <a:pPr marL="0" indent="0" algn="ctr" rtl="1">
              <a:buNone/>
            </a:pPr>
            <a:r>
              <a:rPr lang="ar-EG" altLang="ar-SA" sz="3600" b="1" dirty="0">
                <a:solidFill>
                  <a:srgbClr val="FF0000"/>
                </a:solidFill>
              </a:rPr>
              <a:t>أين أنت في التسلسل الهرمي؟؟؟</a:t>
            </a:r>
            <a:endParaRPr lang="en-US" altLang="ar-SA" sz="3200" b="1" dirty="0"/>
          </a:p>
        </p:txBody>
      </p:sp>
    </p:spTree>
    <p:extLst>
      <p:ext uri="{BB962C8B-B14F-4D97-AF65-F5344CB8AC3E}">
        <p14:creationId xmlns:p14="http://schemas.microsoft.com/office/powerpoint/2010/main" val="4000528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6">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6">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499"/>
                                          </p:stCondLst>
                                        </p:cTn>
                                        <p:tgtEl>
                                          <p:spTgt spid="6">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499"/>
                                          </p:stCondLst>
                                        </p:cTn>
                                        <p:tgtEl>
                                          <p:spTgt spid="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E1C7069A-9AA0-F6C2-CC35-937BC8488E2A}"/>
              </a:ext>
            </a:extLst>
          </p:cNvPr>
          <p:cNvSpPr/>
          <p:nvPr/>
        </p:nvSpPr>
        <p:spPr>
          <a:xfrm>
            <a:off x="359107" y="1509772"/>
            <a:ext cx="587620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400" b="1" i="0" dirty="0">
                <a:solidFill>
                  <a:srgbClr val="083D7C"/>
                </a:solidFill>
                <a:effectLst/>
                <a:highlight>
                  <a:srgbClr val="FFFFFF"/>
                </a:highlight>
              </a:rPr>
              <a:t>1. التواصل الفعال مع الفريق</a:t>
            </a:r>
          </a:p>
          <a:p>
            <a:pPr algn="r" rtl="1"/>
            <a:r>
              <a:rPr lang="ar-EG" sz="2400" b="1" i="0" dirty="0">
                <a:solidFill>
                  <a:srgbClr val="083D7C"/>
                </a:solidFill>
                <a:effectLst/>
                <a:highlight>
                  <a:srgbClr val="FFFFFF"/>
                </a:highlight>
              </a:rPr>
              <a:t>2. تقييم ومواجهة مشاكل الأداء</a:t>
            </a:r>
          </a:p>
          <a:p>
            <a:pPr algn="r" rtl="1"/>
            <a:r>
              <a:rPr lang="ar-EG" sz="2400" b="1" i="0" dirty="0">
                <a:solidFill>
                  <a:srgbClr val="083D7C"/>
                </a:solidFill>
                <a:effectLst/>
                <a:highlight>
                  <a:srgbClr val="FFFFFF"/>
                </a:highlight>
              </a:rPr>
              <a:t>3. توظيف الأشخاص المناسبين</a:t>
            </a:r>
          </a:p>
          <a:p>
            <a:pPr algn="r" rtl="1"/>
            <a:r>
              <a:rPr lang="ar-EG" sz="2400" b="1" i="0" dirty="0">
                <a:solidFill>
                  <a:srgbClr val="083D7C"/>
                </a:solidFill>
                <a:effectLst/>
                <a:highlight>
                  <a:srgbClr val="FFFFFF"/>
                </a:highlight>
              </a:rPr>
              <a:t>4. إدارة الصراعات داخل فريقك</a:t>
            </a:r>
          </a:p>
          <a:p>
            <a:pPr algn="r" rtl="1"/>
            <a:r>
              <a:rPr lang="ar-EG" sz="2400" b="1" i="0" dirty="0">
                <a:solidFill>
                  <a:srgbClr val="083D7C"/>
                </a:solidFill>
                <a:effectLst/>
                <a:highlight>
                  <a:srgbClr val="FFFFFF"/>
                </a:highlight>
              </a:rPr>
              <a:t>5. الاحتفاظ بالموظفين المتميزين</a:t>
            </a:r>
            <a:endParaRPr lang="en-US" sz="2400" b="1" i="0" dirty="0">
              <a:solidFill>
                <a:srgbClr val="083D7C"/>
              </a:solidFill>
              <a:effectLst/>
              <a:highlight>
                <a:srgbClr val="FFFFFF"/>
              </a:highlight>
            </a:endParaRPr>
          </a:p>
        </p:txBody>
      </p:sp>
      <p:sp>
        <p:nvSpPr>
          <p:cNvPr id="3" name="TextBox 2">
            <a:extLst>
              <a:ext uri="{FF2B5EF4-FFF2-40B4-BE49-F238E27FC236}">
                <a16:creationId xmlns:a16="http://schemas.microsoft.com/office/drawing/2014/main" id="{B3697B2F-063C-EAF9-B7B4-6BCC6AB59876}"/>
              </a:ext>
            </a:extLst>
          </p:cNvPr>
          <p:cNvSpPr txBox="1"/>
          <p:nvPr/>
        </p:nvSpPr>
        <p:spPr>
          <a:xfrm>
            <a:off x="3450021" y="745868"/>
            <a:ext cx="6416564" cy="584775"/>
          </a:xfrm>
          <a:prstGeom prst="rect">
            <a:avLst/>
          </a:prstGeom>
          <a:noFill/>
        </p:spPr>
        <p:txBody>
          <a:bodyPr wrap="square">
            <a:spAutoFit/>
          </a:bodyPr>
          <a:lstStyle/>
          <a:p>
            <a:pPr algn="ctr"/>
            <a:r>
              <a:rPr lang="ar-EG" sz="3200" b="1" dirty="0">
                <a:solidFill>
                  <a:srgbClr val="C00000"/>
                </a:solidFill>
              </a:rPr>
              <a:t>تحديات المديرين</a:t>
            </a:r>
            <a:endParaRPr lang="en-US" sz="3200" b="1" dirty="0">
              <a:solidFill>
                <a:srgbClr val="C00000"/>
              </a:solidFill>
            </a:endParaRPr>
          </a:p>
        </p:txBody>
      </p:sp>
      <p:pic>
        <p:nvPicPr>
          <p:cNvPr id="6" name="Picture 5">
            <a:extLst>
              <a:ext uri="{FF2B5EF4-FFF2-40B4-BE49-F238E27FC236}">
                <a16:creationId xmlns:a16="http://schemas.microsoft.com/office/drawing/2014/main" id="{03F4B8B2-7A63-CC86-D422-2521E0555495}"/>
              </a:ext>
            </a:extLst>
          </p:cNvPr>
          <p:cNvPicPr>
            <a:picLocks noChangeAspect="1"/>
          </p:cNvPicPr>
          <p:nvPr/>
        </p:nvPicPr>
        <p:blipFill>
          <a:blip r:embed="rId3"/>
          <a:srcRect l="19604" t="18820" r="20161" b="10305"/>
          <a:stretch/>
        </p:blipFill>
        <p:spPr>
          <a:xfrm>
            <a:off x="6594419" y="1643760"/>
            <a:ext cx="5242267" cy="4112193"/>
          </a:xfrm>
          <a:prstGeom prst="rect">
            <a:avLst/>
          </a:prstGeom>
        </p:spPr>
      </p:pic>
    </p:spTree>
    <p:extLst>
      <p:ext uri="{BB962C8B-B14F-4D97-AF65-F5344CB8AC3E}">
        <p14:creationId xmlns:p14="http://schemas.microsoft.com/office/powerpoint/2010/main" val="53405515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b="1" i="0" dirty="0">
                <a:solidFill>
                  <a:srgbClr val="1F1F1F"/>
                </a:solidFill>
                <a:effectLst/>
                <a:highlight>
                  <a:srgbClr val="FFFFFF"/>
                </a:highlight>
                <a:latin typeface="Source Sans Pro" panose="020B0503030403020204" pitchFamily="34" charset="0"/>
              </a:rPr>
              <a:t>إن اكتساب مهارات جديدة أو تحسين المهارات التي تمتلكها يمكن أن يساعدك على تحقيق المزيد من النجاح في منصب إداري. سواء كنت مديرًا حاليًا أو تأمل أن تصبح مديرًا، ففكر في هذه النصائح لتطوير مهارات الإدارة:</a:t>
            </a:r>
          </a:p>
          <a:p>
            <a:pPr algn="r" rtl="1"/>
            <a:endParaRPr lang="ar-EG" b="1" i="0" dirty="0">
              <a:solidFill>
                <a:srgbClr val="1F1F1F"/>
              </a:solidFill>
              <a:effectLst/>
              <a:highlight>
                <a:srgbClr val="FFFFFF"/>
              </a:highlight>
              <a:latin typeface="Source Sans Pro" panose="020B0503030403020204" pitchFamily="34" charset="0"/>
            </a:endParaRPr>
          </a:p>
          <a:p>
            <a:pPr algn="r" rtl="1"/>
            <a:r>
              <a:rPr lang="ar-EG" b="1" i="0" dirty="0">
                <a:solidFill>
                  <a:srgbClr val="1F1F1F"/>
                </a:solidFill>
                <a:effectLst/>
                <a:highlight>
                  <a:srgbClr val="FFFFFF"/>
                </a:highlight>
                <a:latin typeface="Source Sans Pro" panose="020B0503030403020204" pitchFamily="34" charset="0"/>
              </a:rPr>
              <a:t>اطلب النصيحة والتوجيه من مرشد.</a:t>
            </a:r>
          </a:p>
          <a:p>
            <a:pPr algn="r" rtl="1"/>
            <a:r>
              <a:rPr lang="ar-EG" b="1" i="0" dirty="0">
                <a:solidFill>
                  <a:srgbClr val="1F1F1F"/>
                </a:solidFill>
                <a:effectLst/>
                <a:highlight>
                  <a:srgbClr val="FFFFFF"/>
                </a:highlight>
                <a:latin typeface="Source Sans Pro" panose="020B0503030403020204" pitchFamily="34" charset="0"/>
              </a:rPr>
              <a:t>اقرأ كتبًا عن نظريات الإدارة وتقنياتها وأساليبها.</a:t>
            </a:r>
          </a:p>
          <a:p>
            <a:pPr algn="r" rtl="1"/>
            <a:r>
              <a:rPr lang="ar-EG" b="1" i="0" dirty="0">
                <a:solidFill>
                  <a:srgbClr val="1F1F1F"/>
                </a:solidFill>
                <a:effectLst/>
                <a:highlight>
                  <a:srgbClr val="FFFFFF"/>
                </a:highlight>
                <a:latin typeface="Source Sans Pro" panose="020B0503030403020204" pitchFamily="34" charset="0"/>
              </a:rPr>
              <a:t>فكر في المجالات التي تحتاج إلى تحسينها، وحدد الأهداف واتخذ خطوات لتحقيقها.</a:t>
            </a:r>
          </a:p>
          <a:p>
            <a:pPr algn="r" rtl="1"/>
            <a:r>
              <a:rPr lang="ar-EG" b="1" i="0" dirty="0">
                <a:solidFill>
                  <a:srgbClr val="1F1F1F"/>
                </a:solidFill>
                <a:effectLst/>
                <a:highlight>
                  <a:srgbClr val="FFFFFF"/>
                </a:highlight>
                <a:latin typeface="Source Sans Pro" panose="020B0503030403020204" pitchFamily="34" charset="0"/>
              </a:rPr>
              <a:t>ارجع إلى المدرسة واحصل على شهادة أو درجة علمية.</a:t>
            </a:r>
          </a:p>
          <a:p>
            <a:pPr algn="r" rtl="1"/>
            <a:r>
              <a:rPr lang="ar-EG" b="1" i="0" dirty="0">
                <a:solidFill>
                  <a:srgbClr val="1F1F1F"/>
                </a:solidFill>
                <a:effectLst/>
                <a:highlight>
                  <a:srgbClr val="FFFFFF"/>
                </a:highlight>
                <a:latin typeface="Source Sans Pro" panose="020B0503030403020204" pitchFamily="34" charset="0"/>
              </a:rPr>
              <a:t>احضر التدريبات والمؤتمرات وورش العمل المتعلقة بالصناعة.</a:t>
            </a:r>
          </a:p>
          <a:p>
            <a:pPr algn="r" rtl="1"/>
            <a:r>
              <a:rPr lang="ar-EG" b="1" i="0" dirty="0">
                <a:solidFill>
                  <a:srgbClr val="1F1F1F"/>
                </a:solidFill>
                <a:effectLst/>
                <a:highlight>
                  <a:srgbClr val="FFFFFF"/>
                </a:highlight>
                <a:latin typeface="Source Sans Pro" panose="020B0503030403020204" pitchFamily="34" charset="0"/>
              </a:rPr>
              <a:t>مارس مهارات مثل الاستماع النشط والتفويض والتنظيم.</a:t>
            </a:r>
          </a:p>
          <a:p>
            <a:pPr algn="r" rtl="1"/>
            <a:r>
              <a:rPr lang="ar-EG" b="1" i="0" dirty="0">
                <a:solidFill>
                  <a:srgbClr val="1F1F1F"/>
                </a:solidFill>
                <a:effectLst/>
                <a:highlight>
                  <a:srgbClr val="FFFFFF"/>
                </a:highlight>
                <a:latin typeface="Source Sans Pro" panose="020B0503030403020204" pitchFamily="34" charset="0"/>
              </a:rPr>
              <a:t>انضم إلى مجموعة التحدث أمام الجمهور أو خذ دورة في التحدث أمام الجمهور أو الكتابة التجارية.</a:t>
            </a:r>
          </a:p>
          <a:p>
            <a:pPr algn="r" rtl="1"/>
            <a:r>
              <a:rPr lang="ar-EG" b="1" i="0" dirty="0">
                <a:solidFill>
                  <a:srgbClr val="1F1F1F"/>
                </a:solidFill>
                <a:effectLst/>
                <a:highlight>
                  <a:srgbClr val="FFFFFF"/>
                </a:highlight>
                <a:latin typeface="Source Sans Pro" panose="020B0503030403020204" pitchFamily="34" charset="0"/>
              </a:rPr>
              <a:t>ابحث عن فرص لتصبح قائدًا في العمل أو المنزل أو الفصل أو من خلال التطوع أو الرياضة.</a:t>
            </a:r>
            <a:endParaRPr lang="en-US" b="0" i="0" dirty="0">
              <a:solidFill>
                <a:srgbClr val="1F1F1F"/>
              </a:solidFill>
              <a:effectLst/>
              <a:highlight>
                <a:srgbClr val="FFFFFF"/>
              </a:highlight>
              <a:latin typeface="var(--cds-font-family-source-sans-pro)"/>
            </a:endParaRPr>
          </a:p>
        </p:txBody>
      </p:sp>
      <p:sp>
        <p:nvSpPr>
          <p:cNvPr id="4" name="TextBox 3">
            <a:extLst>
              <a:ext uri="{FF2B5EF4-FFF2-40B4-BE49-F238E27FC236}">
                <a16:creationId xmlns:a16="http://schemas.microsoft.com/office/drawing/2014/main" id="{AA15A835-529B-E92E-8D1D-B68CD33075ED}"/>
              </a:ext>
            </a:extLst>
          </p:cNvPr>
          <p:cNvSpPr txBox="1"/>
          <p:nvPr/>
        </p:nvSpPr>
        <p:spPr>
          <a:xfrm>
            <a:off x="3450021" y="745868"/>
            <a:ext cx="6416564" cy="461665"/>
          </a:xfrm>
          <a:prstGeom prst="rect">
            <a:avLst/>
          </a:prstGeom>
          <a:noFill/>
        </p:spPr>
        <p:txBody>
          <a:bodyPr wrap="square">
            <a:spAutoFit/>
          </a:bodyPr>
          <a:lstStyle/>
          <a:p>
            <a:pPr algn="ctr"/>
            <a:r>
              <a:rPr lang="ar-EG" sz="2400" b="1" i="0" dirty="0">
                <a:solidFill>
                  <a:srgbClr val="C00000"/>
                </a:solidFill>
                <a:effectLst/>
                <a:highlight>
                  <a:srgbClr val="FFFFFF"/>
                </a:highlight>
                <a:latin typeface="Source Sans Pro" panose="020B0503030403020204" pitchFamily="34" charset="0"/>
              </a:rPr>
              <a:t>طرق تنمية المهارات الإدارية</a:t>
            </a:r>
            <a:endParaRPr lang="en-US" sz="2400" dirty="0">
              <a:solidFill>
                <a:srgbClr val="C00000"/>
              </a:solidFill>
            </a:endParaRPr>
          </a:p>
        </p:txBody>
      </p:sp>
    </p:spTree>
    <p:extLst>
      <p:ext uri="{BB962C8B-B14F-4D97-AF65-F5344CB8AC3E}">
        <p14:creationId xmlns:p14="http://schemas.microsoft.com/office/powerpoint/2010/main" val="10054974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E1C7069A-9AA0-F6C2-CC35-937BC8488E2A}"/>
              </a:ext>
            </a:extLst>
          </p:cNvPr>
          <p:cNvSpPr/>
          <p:nvPr/>
        </p:nvSpPr>
        <p:spPr>
          <a:xfrm>
            <a:off x="555094" y="1392958"/>
            <a:ext cx="750848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0" i="0" dirty="0">
                <a:solidFill>
                  <a:srgbClr val="000000"/>
                </a:solidFill>
                <a:effectLst/>
                <a:highlight>
                  <a:srgbClr val="FFFFFF"/>
                </a:highlight>
                <a:latin typeface="Roboto" panose="02000000000000000000" pitchFamily="2" charset="0"/>
              </a:rPr>
              <a:t>وُلِد </a:t>
            </a:r>
            <a:r>
              <a:rPr lang="ar-EG" sz="2400" b="0" i="0" dirty="0" err="1">
                <a:solidFill>
                  <a:srgbClr val="000000"/>
                </a:solidFill>
                <a:effectLst/>
                <a:highlight>
                  <a:srgbClr val="FFFFFF"/>
                </a:highlight>
                <a:latin typeface="Roboto" panose="02000000000000000000" pitchFamily="2" charset="0"/>
              </a:rPr>
              <a:t>إيلون</a:t>
            </a:r>
            <a:r>
              <a:rPr lang="ar-EG" sz="2400" b="0" i="0" dirty="0">
                <a:solidFill>
                  <a:srgbClr val="000000"/>
                </a:solidFill>
                <a:effectLst/>
                <a:highlight>
                  <a:srgbClr val="FFFFFF"/>
                </a:highlight>
                <a:latin typeface="Roboto" panose="02000000000000000000" pitchFamily="2" charset="0"/>
              </a:rPr>
              <a:t> ماسك في جنوب أفريقيا وهو رجل أعمال ومخترع ومستثمر. ويُعرف ماسك على نطاق واسع بتأسيسه لشركتي باي بال وسبيس إكس ومشاركته المكثفة في شركة </a:t>
            </a:r>
            <a:r>
              <a:rPr lang="ar-EG" sz="2400" b="0" i="0" dirty="0" err="1">
                <a:solidFill>
                  <a:srgbClr val="000000"/>
                </a:solidFill>
                <a:effectLst/>
                <a:highlight>
                  <a:srgbClr val="FFFFFF"/>
                </a:highlight>
                <a:latin typeface="Roboto" panose="02000000000000000000" pitchFamily="2" charset="0"/>
              </a:rPr>
              <a:t>تيسلا</a:t>
            </a:r>
            <a:r>
              <a:rPr lang="ar-EG" sz="2400" b="0" i="0" dirty="0">
                <a:solidFill>
                  <a:srgbClr val="000000"/>
                </a:solidFill>
                <a:effectLst/>
                <a:highlight>
                  <a:srgbClr val="FFFFFF"/>
                </a:highlight>
                <a:latin typeface="Roboto" panose="02000000000000000000" pitchFamily="2" charset="0"/>
              </a:rPr>
              <a:t> موتورز. وقد أدت رؤيته المبتكرة وشغفه الدؤوب بتجاوز حدود التكنولوجيا والتكامل الاستهلاكي إلى زيادة التعرض للطاقة الشمسية والنقل عالي السرعة والذكاء الاصطناعي.</a:t>
            </a:r>
            <a:endParaRPr lang="en-US" sz="2400" dirty="0"/>
          </a:p>
        </p:txBody>
      </p:sp>
      <p:pic>
        <p:nvPicPr>
          <p:cNvPr id="2050" name="Picture 2" descr="Famous business leader Elon Musk">
            <a:extLst>
              <a:ext uri="{FF2B5EF4-FFF2-40B4-BE49-F238E27FC236}">
                <a16:creationId xmlns:a16="http://schemas.microsoft.com/office/drawing/2014/main" id="{5AB98813-C1E4-9C6B-8EB2-324FC78E9A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94668" y="1812085"/>
            <a:ext cx="2842238" cy="2985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430589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E1C7069A-9AA0-F6C2-CC35-937BC8488E2A}"/>
              </a:ext>
            </a:extLst>
          </p:cNvPr>
          <p:cNvSpPr/>
          <p:nvPr/>
        </p:nvSpPr>
        <p:spPr>
          <a:xfrm>
            <a:off x="374178" y="1509771"/>
            <a:ext cx="8023587" cy="4782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0" i="0" dirty="0">
                <a:solidFill>
                  <a:srgbClr val="333333"/>
                </a:solidFill>
                <a:effectLst/>
                <a:highlight>
                  <a:srgbClr val="FFFFFF"/>
                </a:highlight>
                <a:latin typeface="Georgia" panose="02040502050405020303" pitchFamily="18" charset="0"/>
              </a:rPr>
              <a:t>غالبًا ما يتميز نهج القيادة الذي يتبناه </a:t>
            </a:r>
            <a:r>
              <a:rPr lang="ar-EG" sz="2400" b="0" i="0" dirty="0" err="1">
                <a:solidFill>
                  <a:srgbClr val="333333"/>
                </a:solidFill>
                <a:effectLst/>
                <a:highlight>
                  <a:srgbClr val="FFFFFF"/>
                </a:highlight>
                <a:latin typeface="Georgia" panose="02040502050405020303" pitchFamily="18" charset="0"/>
              </a:rPr>
              <a:t>إيلون</a:t>
            </a:r>
            <a:r>
              <a:rPr lang="ar-EG" sz="2400" b="0" i="0" dirty="0">
                <a:solidFill>
                  <a:srgbClr val="333333"/>
                </a:solidFill>
                <a:effectLst/>
                <a:highlight>
                  <a:srgbClr val="FFFFFF"/>
                </a:highlight>
                <a:latin typeface="Georgia" panose="02040502050405020303" pitchFamily="18" charset="0"/>
              </a:rPr>
              <a:t> ماسك بنهجه الرؤيوي، والسعي الدؤوب نحو الابتكار والاستعداد لتحمل مخاطر كبيرة.</a:t>
            </a:r>
          </a:p>
          <a:p>
            <a:pPr algn="ctr"/>
            <a:endParaRPr lang="ar-EG" sz="2400" b="0" i="0" dirty="0">
              <a:solidFill>
                <a:srgbClr val="333333"/>
              </a:solidFill>
              <a:effectLst/>
              <a:highlight>
                <a:srgbClr val="FFFFFF"/>
              </a:highlight>
              <a:latin typeface="Georgia" panose="02040502050405020303" pitchFamily="18" charset="0"/>
            </a:endParaRPr>
          </a:p>
          <a:p>
            <a:pPr algn="ctr"/>
            <a:r>
              <a:rPr lang="ar-EG" sz="2400" b="0" i="0" dirty="0">
                <a:solidFill>
                  <a:srgbClr val="333333"/>
                </a:solidFill>
                <a:effectLst/>
                <a:highlight>
                  <a:srgbClr val="FFFFFF"/>
                </a:highlight>
                <a:latin typeface="Georgia" panose="02040502050405020303" pitchFamily="18" charset="0"/>
              </a:rPr>
              <a:t>وهو معروف بتحديد أهداف طموحة، وأحيانًا تبدو غير قابلة للتحقيق، ودفع فرق عمله بقوة لتحقيقها. وفي حين أن هذا النهج مثير للجدل في بعض الأحيان، فقد أدى إلى إنجازات غير عادية، مثل إطلاق أول مركبة فضائية مدعومة من القطاع الخاص للوصول إلى محطة الفضاء الدولية بواسطة سبيس إكس.</a:t>
            </a:r>
            <a:endParaRPr lang="en-US" sz="2400" b="0" i="0" dirty="0">
              <a:solidFill>
                <a:srgbClr val="333333"/>
              </a:solidFill>
              <a:effectLst/>
              <a:highlight>
                <a:srgbClr val="FFFFFF"/>
              </a:highlight>
              <a:latin typeface="Georgia" panose="02040502050405020303" pitchFamily="18" charset="0"/>
            </a:endParaRPr>
          </a:p>
        </p:txBody>
      </p:sp>
      <p:pic>
        <p:nvPicPr>
          <p:cNvPr id="2050" name="Picture 2" descr="Famous business leader Elon Musk">
            <a:extLst>
              <a:ext uri="{FF2B5EF4-FFF2-40B4-BE49-F238E27FC236}">
                <a16:creationId xmlns:a16="http://schemas.microsoft.com/office/drawing/2014/main" id="{5AB98813-C1E4-9C6B-8EB2-324FC78E9A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94668" y="1812085"/>
            <a:ext cx="2842238" cy="298582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D6395351-80BF-F1D8-EDD1-037C2180B972}"/>
              </a:ext>
            </a:extLst>
          </p:cNvPr>
          <p:cNvSpPr txBox="1"/>
          <p:nvPr/>
        </p:nvSpPr>
        <p:spPr>
          <a:xfrm>
            <a:off x="3142350" y="694204"/>
            <a:ext cx="6416564" cy="461665"/>
          </a:xfrm>
          <a:prstGeom prst="rect">
            <a:avLst/>
          </a:prstGeom>
          <a:noFill/>
        </p:spPr>
        <p:txBody>
          <a:bodyPr wrap="square">
            <a:spAutoFit/>
          </a:bodyPr>
          <a:lstStyle/>
          <a:p>
            <a:pPr algn="ctr"/>
            <a:r>
              <a:rPr lang="ar-EG" sz="2400" b="1" i="0" dirty="0">
                <a:solidFill>
                  <a:srgbClr val="C00000"/>
                </a:solidFill>
                <a:effectLst/>
                <a:highlight>
                  <a:srgbClr val="FFFFFF"/>
                </a:highlight>
                <a:latin typeface="Merriweather" panose="00000500000000000000" pitchFamily="2" charset="0"/>
              </a:rPr>
              <a:t>أسلوب القيادة عند </a:t>
            </a:r>
            <a:r>
              <a:rPr lang="ar-EG" sz="2400" b="1" i="0" dirty="0" err="1">
                <a:solidFill>
                  <a:srgbClr val="C00000"/>
                </a:solidFill>
                <a:effectLst/>
                <a:highlight>
                  <a:srgbClr val="FFFFFF"/>
                </a:highlight>
                <a:latin typeface="Merriweather" panose="00000500000000000000" pitchFamily="2" charset="0"/>
              </a:rPr>
              <a:t>إيلون</a:t>
            </a:r>
            <a:r>
              <a:rPr lang="ar-EG" sz="2400" b="1" i="0" dirty="0">
                <a:solidFill>
                  <a:srgbClr val="C00000"/>
                </a:solidFill>
                <a:effectLst/>
                <a:highlight>
                  <a:srgbClr val="FFFFFF"/>
                </a:highlight>
                <a:latin typeface="Merriweather" panose="00000500000000000000" pitchFamily="2" charset="0"/>
              </a:rPr>
              <a:t> ماسك</a:t>
            </a:r>
            <a:endParaRPr lang="en-US" sz="2400" b="1" i="0" dirty="0">
              <a:solidFill>
                <a:srgbClr val="C00000"/>
              </a:solidFill>
              <a:effectLst/>
              <a:highlight>
                <a:srgbClr val="FFFFFF"/>
              </a:highlight>
              <a:latin typeface="Merriweather" panose="00000500000000000000" pitchFamily="2" charset="0"/>
            </a:endParaRPr>
          </a:p>
        </p:txBody>
      </p:sp>
    </p:spTree>
    <p:extLst>
      <p:ext uri="{BB962C8B-B14F-4D97-AF65-F5344CB8AC3E}">
        <p14:creationId xmlns:p14="http://schemas.microsoft.com/office/powerpoint/2010/main" val="320973005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930664" y="95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59521" y="1285191"/>
            <a:ext cx="775835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31DAFAA1-D80F-6484-D1C8-BBB5F7369CB5}"/>
              </a:ext>
            </a:extLst>
          </p:cNvPr>
          <p:cNvPicPr>
            <a:picLocks noChangeAspect="1"/>
          </p:cNvPicPr>
          <p:nvPr/>
        </p:nvPicPr>
        <p:blipFill>
          <a:blip r:embed="rId3"/>
          <a:srcRect l="12283" t="16854" r="12298" b="18740"/>
          <a:stretch/>
        </p:blipFill>
        <p:spPr>
          <a:xfrm>
            <a:off x="1710466" y="1562094"/>
            <a:ext cx="6691257" cy="3809425"/>
          </a:xfrm>
          <a:prstGeom prst="rect">
            <a:avLst/>
          </a:prstGeom>
        </p:spPr>
      </p:pic>
    </p:spTree>
    <p:extLst>
      <p:ext uri="{BB962C8B-B14F-4D97-AF65-F5344CB8AC3E}">
        <p14:creationId xmlns:p14="http://schemas.microsoft.com/office/powerpoint/2010/main" val="34123351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418A4F6-BEC5-4664-B9A7-426653DF0397}"/>
</file>

<file path=customXml/itemProps2.xml><?xml version="1.0" encoding="utf-8"?>
<ds:datastoreItem xmlns:ds="http://schemas.openxmlformats.org/officeDocument/2006/customXml" ds:itemID="{5AEDA1FC-E811-44E7-BA85-B41C92DD058E}"/>
</file>

<file path=customXml/itemProps3.xml><?xml version="1.0" encoding="utf-8"?>
<ds:datastoreItem xmlns:ds="http://schemas.openxmlformats.org/officeDocument/2006/customXml" ds:itemID="{86C441D8-1E53-4B4C-AB1B-06516BD90DA1}"/>
</file>

<file path=docProps/app.xml><?xml version="1.0" encoding="utf-8"?>
<Properties xmlns="http://schemas.openxmlformats.org/officeDocument/2006/extended-properties" xmlns:vt="http://schemas.openxmlformats.org/officeDocument/2006/docPropsVTypes">
  <TotalTime>0</TotalTime>
  <Words>2021</Words>
  <Application>Microsoft Office PowerPoint</Application>
  <PresentationFormat>Widescreen</PresentationFormat>
  <Paragraphs>242</Paragraphs>
  <Slides>43</Slides>
  <Notes>1</Notes>
  <HiddenSlides>0</HiddenSlides>
  <MMClips>0</MMClips>
  <ScaleCrop>false</ScaleCrop>
  <HeadingPairs>
    <vt:vector size="6" baseType="variant">
      <vt:variant>
        <vt:lpstr>Fonts Used</vt:lpstr>
      </vt:variant>
      <vt:variant>
        <vt:i4>18</vt:i4>
      </vt:variant>
      <vt:variant>
        <vt:lpstr>Theme</vt:lpstr>
      </vt:variant>
      <vt:variant>
        <vt:i4>1</vt:i4>
      </vt:variant>
      <vt:variant>
        <vt:lpstr>Slide Titles</vt:lpstr>
      </vt:variant>
      <vt:variant>
        <vt:i4>43</vt:i4>
      </vt:variant>
    </vt:vector>
  </HeadingPairs>
  <TitlesOfParts>
    <vt:vector size="62" baseType="lpstr">
      <vt:lpstr>Aharoni</vt:lpstr>
      <vt:lpstr>Alexandria</vt:lpstr>
      <vt:lpstr>Arial</vt:lpstr>
      <vt:lpstr>Calibri</vt:lpstr>
      <vt:lpstr>Calibri Light</vt:lpstr>
      <vt:lpstr>Century Gothic</vt:lpstr>
      <vt:lpstr>Comic Sans MS</vt:lpstr>
      <vt:lpstr>Georgia</vt:lpstr>
      <vt:lpstr>Impact</vt:lpstr>
      <vt:lpstr>Lato</vt:lpstr>
      <vt:lpstr>Merriweather</vt:lpstr>
      <vt:lpstr>Nunito</vt:lpstr>
      <vt:lpstr>Roboto</vt:lpstr>
      <vt:lpstr>Roboto Light</vt:lpstr>
      <vt:lpstr>Source Sans Pro</vt:lpstr>
      <vt:lpstr>Tajawal Medium</vt:lpstr>
      <vt:lpstr>var(--cds-font-family-source-sans-pro)</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Bothaina Mahmoud Fouad</dc:creator>
  <cp:lastModifiedBy>Bothaina Mahmoud Fouad</cp:lastModifiedBy>
  <cp:revision>92</cp:revision>
  <dcterms:created xsi:type="dcterms:W3CDTF">2024-05-21T09:15:01Z</dcterms:created>
  <dcterms:modified xsi:type="dcterms:W3CDTF">2024-10-16T04:54:19Z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