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462" r:id="rId3"/>
    <p:sldId id="569" r:id="rId4"/>
    <p:sldId id="348" r:id="rId5"/>
    <p:sldId id="616" r:id="rId6"/>
    <p:sldId id="617" r:id="rId7"/>
    <p:sldId id="618" r:id="rId8"/>
    <p:sldId id="619" r:id="rId9"/>
    <p:sldId id="620" r:id="rId10"/>
    <p:sldId id="621" r:id="rId11"/>
    <p:sldId id="546" r:id="rId12"/>
    <p:sldId id="554" r:id="rId13"/>
    <p:sldId id="555" r:id="rId14"/>
    <p:sldId id="556" r:id="rId15"/>
    <p:sldId id="557" r:id="rId16"/>
    <p:sldId id="558" r:id="rId17"/>
    <p:sldId id="560" r:id="rId18"/>
    <p:sldId id="562" r:id="rId19"/>
    <p:sldId id="561" r:id="rId20"/>
    <p:sldId id="559" r:id="rId21"/>
    <p:sldId id="566" r:id="rId22"/>
    <p:sldId id="583" r:id="rId23"/>
    <p:sldId id="584" r:id="rId24"/>
    <p:sldId id="585" r:id="rId25"/>
    <p:sldId id="586" r:id="rId26"/>
    <p:sldId id="587" r:id="rId27"/>
    <p:sldId id="588" r:id="rId28"/>
    <p:sldId id="582" r:id="rId29"/>
    <p:sldId id="567" r:id="rId30"/>
    <p:sldId id="592" r:id="rId31"/>
    <p:sldId id="593" r:id="rId32"/>
    <p:sldId id="594" r:id="rId33"/>
    <p:sldId id="612" r:id="rId34"/>
    <p:sldId id="595" r:id="rId35"/>
    <p:sldId id="596" r:id="rId36"/>
    <p:sldId id="613" r:id="rId37"/>
    <p:sldId id="597" r:id="rId38"/>
    <p:sldId id="598" r:id="rId39"/>
    <p:sldId id="614" r:id="rId40"/>
    <p:sldId id="600" r:id="rId41"/>
    <p:sldId id="601" r:id="rId42"/>
    <p:sldId id="602" r:id="rId43"/>
    <p:sldId id="615" r:id="rId44"/>
    <p:sldId id="297" r:id="rId45"/>
    <p:sldId id="260" r:id="rId46"/>
    <p:sldId id="30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4C717B"/>
    <a:srgbClr val="3FB5EB"/>
    <a:srgbClr val="FFC800"/>
    <a:srgbClr val="BE5DA8"/>
    <a:srgbClr val="FD8D41"/>
    <a:srgbClr val="3AB988"/>
    <a:srgbClr val="0A1F61"/>
    <a:srgbClr val="00C4AD"/>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04"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001FD2-A433-44B0-9AD9-83AB35BAE84B}" type="doc">
      <dgm:prSet loTypeId="urn:microsoft.com/office/officeart/2009/layout/CircleArrowProcess" loCatId="cycle" qsTypeId="urn:microsoft.com/office/officeart/2005/8/quickstyle/simple1" qsCatId="simple" csTypeId="urn:microsoft.com/office/officeart/2005/8/colors/colorful4" csCatId="colorful" phldr="1"/>
      <dgm:spPr/>
      <dgm:t>
        <a:bodyPr/>
        <a:lstStyle/>
        <a:p>
          <a:endParaRPr lang="en-US"/>
        </a:p>
      </dgm:t>
    </dgm:pt>
    <dgm:pt modelId="{20A95D71-B119-498B-A427-E9657B9E0280}">
      <dgm:prSet phldrT="[Text]" custT="1"/>
      <dgm:spPr/>
      <dgm:t>
        <a:bodyPr/>
        <a:lstStyle/>
        <a:p>
          <a:r>
            <a:rPr lang="en-US" sz="1000" b="1" dirty="0"/>
            <a:t>Technology</a:t>
          </a:r>
        </a:p>
      </dgm:t>
    </dgm:pt>
    <dgm:pt modelId="{02D3A5FC-B658-4033-95B7-454841500FC6}" type="parTrans" cxnId="{CE075CE9-A134-4098-AB34-DA83339BAB48}">
      <dgm:prSet/>
      <dgm:spPr/>
      <dgm:t>
        <a:bodyPr/>
        <a:lstStyle/>
        <a:p>
          <a:endParaRPr lang="en-US" sz="1000"/>
        </a:p>
      </dgm:t>
    </dgm:pt>
    <dgm:pt modelId="{75119B5C-DEAF-4EBA-A0C8-1DBCC7004F2A}" type="sibTrans" cxnId="{CE075CE9-A134-4098-AB34-DA83339BAB48}">
      <dgm:prSet/>
      <dgm:spPr/>
      <dgm:t>
        <a:bodyPr/>
        <a:lstStyle/>
        <a:p>
          <a:endParaRPr lang="en-US" sz="1000"/>
        </a:p>
      </dgm:t>
    </dgm:pt>
    <dgm:pt modelId="{CA000CE5-CE7F-451A-BBB7-9129D8D9177B}">
      <dgm:prSet phldrT="[Text]" custT="1"/>
      <dgm:spPr/>
      <dgm:t>
        <a:bodyPr/>
        <a:lstStyle/>
        <a:p>
          <a:r>
            <a:rPr lang="en-US" sz="1000" b="1" dirty="0"/>
            <a:t>Teamwork</a:t>
          </a:r>
        </a:p>
      </dgm:t>
    </dgm:pt>
    <dgm:pt modelId="{96D86629-9049-45C4-8B81-5839737C2536}" type="parTrans" cxnId="{82BCFD1F-DCA6-4152-B81E-575F425E0D65}">
      <dgm:prSet/>
      <dgm:spPr/>
      <dgm:t>
        <a:bodyPr/>
        <a:lstStyle/>
        <a:p>
          <a:endParaRPr lang="en-US" sz="1000"/>
        </a:p>
      </dgm:t>
    </dgm:pt>
    <dgm:pt modelId="{40F149B4-4FFB-4969-9A55-0C9F3CD4F462}" type="sibTrans" cxnId="{82BCFD1F-DCA6-4152-B81E-575F425E0D65}">
      <dgm:prSet/>
      <dgm:spPr/>
      <dgm:t>
        <a:bodyPr/>
        <a:lstStyle/>
        <a:p>
          <a:endParaRPr lang="en-US" sz="1000"/>
        </a:p>
      </dgm:t>
    </dgm:pt>
    <dgm:pt modelId="{5CE93739-8CD5-4155-A56B-1CC59EEE8387}">
      <dgm:prSet phldrT="[Text]" custT="1"/>
      <dgm:spPr/>
      <dgm:t>
        <a:bodyPr/>
        <a:lstStyle/>
        <a:p>
          <a:r>
            <a:rPr lang="en-US" sz="1000" b="1" dirty="0"/>
            <a:t>Operations</a:t>
          </a:r>
        </a:p>
      </dgm:t>
    </dgm:pt>
    <dgm:pt modelId="{EDFACA33-0919-4CC3-B5C2-C80F937139D3}" type="parTrans" cxnId="{97EB3B7B-5672-4A94-A7B0-4108BBC96DE1}">
      <dgm:prSet/>
      <dgm:spPr/>
      <dgm:t>
        <a:bodyPr/>
        <a:lstStyle/>
        <a:p>
          <a:endParaRPr lang="en-US" sz="1000"/>
        </a:p>
      </dgm:t>
    </dgm:pt>
    <dgm:pt modelId="{0E8A5DC3-84E1-4A86-8E71-23DDDAD27A4C}" type="sibTrans" cxnId="{97EB3B7B-5672-4A94-A7B0-4108BBC96DE1}">
      <dgm:prSet/>
      <dgm:spPr/>
      <dgm:t>
        <a:bodyPr/>
        <a:lstStyle/>
        <a:p>
          <a:endParaRPr lang="en-US" sz="1000"/>
        </a:p>
      </dgm:t>
    </dgm:pt>
    <dgm:pt modelId="{074FB5FC-47E5-4DE2-A035-6C3525708C3D}" type="pres">
      <dgm:prSet presAssocID="{28001FD2-A433-44B0-9AD9-83AB35BAE84B}" presName="Name0" presStyleCnt="0">
        <dgm:presLayoutVars>
          <dgm:chMax val="7"/>
          <dgm:chPref val="7"/>
          <dgm:dir/>
          <dgm:animLvl val="lvl"/>
        </dgm:presLayoutVars>
      </dgm:prSet>
      <dgm:spPr/>
    </dgm:pt>
    <dgm:pt modelId="{7734FEBE-3041-4948-98DE-EDD630641730}" type="pres">
      <dgm:prSet presAssocID="{20A95D71-B119-498B-A427-E9657B9E0280}" presName="Accent1" presStyleCnt="0"/>
      <dgm:spPr/>
    </dgm:pt>
    <dgm:pt modelId="{4DF719AC-0DD7-43F9-820A-DD4368213491}" type="pres">
      <dgm:prSet presAssocID="{20A95D71-B119-498B-A427-E9657B9E0280}" presName="Accent" presStyleLbl="node1" presStyleIdx="0" presStyleCnt="3"/>
      <dgm:spPr/>
    </dgm:pt>
    <dgm:pt modelId="{AABC1A72-BF83-46AE-8C14-2DE1470170ED}" type="pres">
      <dgm:prSet presAssocID="{20A95D71-B119-498B-A427-E9657B9E0280}" presName="Parent1" presStyleLbl="revTx" presStyleIdx="0" presStyleCnt="3">
        <dgm:presLayoutVars>
          <dgm:chMax val="1"/>
          <dgm:chPref val="1"/>
          <dgm:bulletEnabled val="1"/>
        </dgm:presLayoutVars>
      </dgm:prSet>
      <dgm:spPr/>
    </dgm:pt>
    <dgm:pt modelId="{1AE1BD98-A6D2-4D0B-8767-B77C0B9141BD}" type="pres">
      <dgm:prSet presAssocID="{CA000CE5-CE7F-451A-BBB7-9129D8D9177B}" presName="Accent2" presStyleCnt="0"/>
      <dgm:spPr/>
    </dgm:pt>
    <dgm:pt modelId="{5AEE822B-1E14-4F9A-A56E-4DBB2B5E9D45}" type="pres">
      <dgm:prSet presAssocID="{CA000CE5-CE7F-451A-BBB7-9129D8D9177B}" presName="Accent" presStyleLbl="node1" presStyleIdx="1" presStyleCnt="3"/>
      <dgm:spPr/>
    </dgm:pt>
    <dgm:pt modelId="{73AF2EC9-E787-4967-825B-7B85D91CEACB}" type="pres">
      <dgm:prSet presAssocID="{CA000CE5-CE7F-451A-BBB7-9129D8D9177B}" presName="Parent2" presStyleLbl="revTx" presStyleIdx="1" presStyleCnt="3">
        <dgm:presLayoutVars>
          <dgm:chMax val="1"/>
          <dgm:chPref val="1"/>
          <dgm:bulletEnabled val="1"/>
        </dgm:presLayoutVars>
      </dgm:prSet>
      <dgm:spPr/>
    </dgm:pt>
    <dgm:pt modelId="{4BAA3E07-8E16-4F20-B236-69158D992847}" type="pres">
      <dgm:prSet presAssocID="{5CE93739-8CD5-4155-A56B-1CC59EEE8387}" presName="Accent3" presStyleCnt="0"/>
      <dgm:spPr/>
    </dgm:pt>
    <dgm:pt modelId="{E9E430C3-FEC1-4B04-B5B0-A4F378B29D38}" type="pres">
      <dgm:prSet presAssocID="{5CE93739-8CD5-4155-A56B-1CC59EEE8387}" presName="Accent" presStyleLbl="node1" presStyleIdx="2" presStyleCnt="3"/>
      <dgm:spPr/>
    </dgm:pt>
    <dgm:pt modelId="{252AAB21-9CB6-482F-8B6C-111596503E28}" type="pres">
      <dgm:prSet presAssocID="{5CE93739-8CD5-4155-A56B-1CC59EEE8387}" presName="Parent3" presStyleLbl="revTx" presStyleIdx="2" presStyleCnt="3">
        <dgm:presLayoutVars>
          <dgm:chMax val="1"/>
          <dgm:chPref val="1"/>
          <dgm:bulletEnabled val="1"/>
        </dgm:presLayoutVars>
      </dgm:prSet>
      <dgm:spPr/>
    </dgm:pt>
  </dgm:ptLst>
  <dgm:cxnLst>
    <dgm:cxn modelId="{9FA5250D-1A14-438D-8A66-13B4FA11F8F9}" type="presOf" srcId="{5CE93739-8CD5-4155-A56B-1CC59EEE8387}" destId="{252AAB21-9CB6-482F-8B6C-111596503E28}" srcOrd="0" destOrd="0" presId="urn:microsoft.com/office/officeart/2009/layout/CircleArrowProcess"/>
    <dgm:cxn modelId="{82BCFD1F-DCA6-4152-B81E-575F425E0D65}" srcId="{28001FD2-A433-44B0-9AD9-83AB35BAE84B}" destId="{CA000CE5-CE7F-451A-BBB7-9129D8D9177B}" srcOrd="1" destOrd="0" parTransId="{96D86629-9049-45C4-8B81-5839737C2536}" sibTransId="{40F149B4-4FFB-4969-9A55-0C9F3CD4F462}"/>
    <dgm:cxn modelId="{CFCCA466-B8C0-4992-98C6-852CEBAD5057}" type="presOf" srcId="{CA000CE5-CE7F-451A-BBB7-9129D8D9177B}" destId="{73AF2EC9-E787-4967-825B-7B85D91CEACB}" srcOrd="0" destOrd="0" presId="urn:microsoft.com/office/officeart/2009/layout/CircleArrowProcess"/>
    <dgm:cxn modelId="{97EB3B7B-5672-4A94-A7B0-4108BBC96DE1}" srcId="{28001FD2-A433-44B0-9AD9-83AB35BAE84B}" destId="{5CE93739-8CD5-4155-A56B-1CC59EEE8387}" srcOrd="2" destOrd="0" parTransId="{EDFACA33-0919-4CC3-B5C2-C80F937139D3}" sibTransId="{0E8A5DC3-84E1-4A86-8E71-23DDDAD27A4C}"/>
    <dgm:cxn modelId="{8F4B0AAB-D503-4484-AA17-375097A22356}" type="presOf" srcId="{28001FD2-A433-44B0-9AD9-83AB35BAE84B}" destId="{074FB5FC-47E5-4DE2-A035-6C3525708C3D}" srcOrd="0" destOrd="0" presId="urn:microsoft.com/office/officeart/2009/layout/CircleArrowProcess"/>
    <dgm:cxn modelId="{4E750EB0-501C-4693-89A1-4B7A119A5AAC}" type="presOf" srcId="{20A95D71-B119-498B-A427-E9657B9E0280}" destId="{AABC1A72-BF83-46AE-8C14-2DE1470170ED}" srcOrd="0" destOrd="0" presId="urn:microsoft.com/office/officeart/2009/layout/CircleArrowProcess"/>
    <dgm:cxn modelId="{CE075CE9-A134-4098-AB34-DA83339BAB48}" srcId="{28001FD2-A433-44B0-9AD9-83AB35BAE84B}" destId="{20A95D71-B119-498B-A427-E9657B9E0280}" srcOrd="0" destOrd="0" parTransId="{02D3A5FC-B658-4033-95B7-454841500FC6}" sibTransId="{75119B5C-DEAF-4EBA-A0C8-1DBCC7004F2A}"/>
    <dgm:cxn modelId="{1BC04CCB-769D-4189-8D3A-2372A9B24B0C}" type="presParOf" srcId="{074FB5FC-47E5-4DE2-A035-6C3525708C3D}" destId="{7734FEBE-3041-4948-98DE-EDD630641730}" srcOrd="0" destOrd="0" presId="urn:microsoft.com/office/officeart/2009/layout/CircleArrowProcess"/>
    <dgm:cxn modelId="{20582EFE-BA1B-4B92-A065-01CA81D8DA90}" type="presParOf" srcId="{7734FEBE-3041-4948-98DE-EDD630641730}" destId="{4DF719AC-0DD7-43F9-820A-DD4368213491}" srcOrd="0" destOrd="0" presId="urn:microsoft.com/office/officeart/2009/layout/CircleArrowProcess"/>
    <dgm:cxn modelId="{FF7A6D55-D9E0-43C3-98A5-C8C46314D4FB}" type="presParOf" srcId="{074FB5FC-47E5-4DE2-A035-6C3525708C3D}" destId="{AABC1A72-BF83-46AE-8C14-2DE1470170ED}" srcOrd="1" destOrd="0" presId="urn:microsoft.com/office/officeart/2009/layout/CircleArrowProcess"/>
    <dgm:cxn modelId="{7C60D7AB-5C99-40E7-B4B0-1D1802F3F9D1}" type="presParOf" srcId="{074FB5FC-47E5-4DE2-A035-6C3525708C3D}" destId="{1AE1BD98-A6D2-4D0B-8767-B77C0B9141BD}" srcOrd="2" destOrd="0" presId="urn:microsoft.com/office/officeart/2009/layout/CircleArrowProcess"/>
    <dgm:cxn modelId="{45ACE8A4-FF86-4E4C-9E8C-6CC21D2F8015}" type="presParOf" srcId="{1AE1BD98-A6D2-4D0B-8767-B77C0B9141BD}" destId="{5AEE822B-1E14-4F9A-A56E-4DBB2B5E9D45}" srcOrd="0" destOrd="0" presId="urn:microsoft.com/office/officeart/2009/layout/CircleArrowProcess"/>
    <dgm:cxn modelId="{90345695-7F6B-42AF-87D6-98C3A77B9477}" type="presParOf" srcId="{074FB5FC-47E5-4DE2-A035-6C3525708C3D}" destId="{73AF2EC9-E787-4967-825B-7B85D91CEACB}" srcOrd="3" destOrd="0" presId="urn:microsoft.com/office/officeart/2009/layout/CircleArrowProcess"/>
    <dgm:cxn modelId="{45775206-51C7-4E8C-813A-1143B1A1862A}" type="presParOf" srcId="{074FB5FC-47E5-4DE2-A035-6C3525708C3D}" destId="{4BAA3E07-8E16-4F20-B236-69158D992847}" srcOrd="4" destOrd="0" presId="urn:microsoft.com/office/officeart/2009/layout/CircleArrowProcess"/>
    <dgm:cxn modelId="{DC22B3E2-27AF-49D9-925B-EF5D9DD83B37}" type="presParOf" srcId="{4BAA3E07-8E16-4F20-B236-69158D992847}" destId="{E9E430C3-FEC1-4B04-B5B0-A4F378B29D38}" srcOrd="0" destOrd="0" presId="urn:microsoft.com/office/officeart/2009/layout/CircleArrowProcess"/>
    <dgm:cxn modelId="{CBF1106C-5A9B-4819-8826-38D12984FCC8}" type="presParOf" srcId="{074FB5FC-47E5-4DE2-A035-6C3525708C3D}" destId="{252AAB21-9CB6-482F-8B6C-111596503E28}" srcOrd="5" destOrd="0" presId="urn:microsoft.com/office/officeart/2009/layout/CircleArrow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719AC-0DD7-43F9-820A-DD4368213491}">
      <dsp:nvSpPr>
        <dsp:cNvPr id="0" name=""/>
        <dsp:cNvSpPr/>
      </dsp:nvSpPr>
      <dsp:spPr>
        <a:xfrm>
          <a:off x="653153" y="531744"/>
          <a:ext cx="1130336" cy="1130508"/>
        </a:xfrm>
        <a:prstGeom prst="circularArrow">
          <a:avLst>
            <a:gd name="adj1" fmla="val 10980"/>
            <a:gd name="adj2" fmla="val 1142322"/>
            <a:gd name="adj3" fmla="val 4500000"/>
            <a:gd name="adj4" fmla="val 10800000"/>
            <a:gd name="adj5" fmla="val 125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BC1A72-BF83-46AE-8C14-2DE1470170ED}">
      <dsp:nvSpPr>
        <dsp:cNvPr id="0" name=""/>
        <dsp:cNvSpPr/>
      </dsp:nvSpPr>
      <dsp:spPr>
        <a:xfrm>
          <a:off x="902995" y="939892"/>
          <a:ext cx="628106" cy="313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b="1" kern="1200" dirty="0"/>
            <a:t>Technology</a:t>
          </a:r>
        </a:p>
      </dsp:txBody>
      <dsp:txXfrm>
        <a:off x="902995" y="939892"/>
        <a:ext cx="628106" cy="313977"/>
      </dsp:txXfrm>
    </dsp:sp>
    <dsp:sp modelId="{5AEE822B-1E14-4F9A-A56E-4DBB2B5E9D45}">
      <dsp:nvSpPr>
        <dsp:cNvPr id="0" name=""/>
        <dsp:cNvSpPr/>
      </dsp:nvSpPr>
      <dsp:spPr>
        <a:xfrm>
          <a:off x="339206" y="1181305"/>
          <a:ext cx="1130336" cy="1130508"/>
        </a:xfrm>
        <a:prstGeom prst="leftCircularArrow">
          <a:avLst>
            <a:gd name="adj1" fmla="val 10980"/>
            <a:gd name="adj2" fmla="val 1142322"/>
            <a:gd name="adj3" fmla="val 6300000"/>
            <a:gd name="adj4" fmla="val 18900000"/>
            <a:gd name="adj5" fmla="val 12500"/>
          </a:avLst>
        </a:prstGeom>
        <a:solidFill>
          <a:schemeClr val="accent4">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AF2EC9-E787-4967-825B-7B85D91CEACB}">
      <dsp:nvSpPr>
        <dsp:cNvPr id="0" name=""/>
        <dsp:cNvSpPr/>
      </dsp:nvSpPr>
      <dsp:spPr>
        <a:xfrm>
          <a:off x="590322" y="1593210"/>
          <a:ext cx="628106" cy="313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b="1" kern="1200" dirty="0"/>
            <a:t>Teamwork</a:t>
          </a:r>
        </a:p>
      </dsp:txBody>
      <dsp:txXfrm>
        <a:off x="590322" y="1593210"/>
        <a:ext cx="628106" cy="313977"/>
      </dsp:txXfrm>
    </dsp:sp>
    <dsp:sp modelId="{E9E430C3-FEC1-4B04-B5B0-A4F378B29D38}">
      <dsp:nvSpPr>
        <dsp:cNvPr id="0" name=""/>
        <dsp:cNvSpPr/>
      </dsp:nvSpPr>
      <dsp:spPr>
        <a:xfrm>
          <a:off x="733604" y="1908597"/>
          <a:ext cx="971133" cy="971523"/>
        </a:xfrm>
        <a:prstGeom prst="blockArc">
          <a:avLst>
            <a:gd name="adj1" fmla="val 13500000"/>
            <a:gd name="adj2" fmla="val 10800000"/>
            <a:gd name="adj3" fmla="val 1274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2AAB21-9CB6-482F-8B6C-111596503E28}">
      <dsp:nvSpPr>
        <dsp:cNvPr id="0" name=""/>
        <dsp:cNvSpPr/>
      </dsp:nvSpPr>
      <dsp:spPr>
        <a:xfrm>
          <a:off x="904481" y="2247467"/>
          <a:ext cx="628106" cy="313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b="1" kern="1200" dirty="0"/>
            <a:t>Operations</a:t>
          </a:r>
        </a:p>
      </dsp:txBody>
      <dsp:txXfrm>
        <a:off x="904481" y="2247467"/>
        <a:ext cx="628106" cy="31397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0.emf"/><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2.emf"/><Relationship Id="rId10" Type="http://schemas.microsoft.com/office/2007/relationships/diagramDrawing" Target="../diagrams/drawing1.xml"/><Relationship Id="rId4" Type="http://schemas.openxmlformats.org/officeDocument/2006/relationships/image" Target="../media/image6.emf"/><Relationship Id="rId9" Type="http://schemas.openxmlformats.org/officeDocument/2006/relationships/diagramColors" Target="../diagrams/colors1.xml"/></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0.emf"/><Relationship Id="rId7" Type="http://schemas.openxmlformats.org/officeDocument/2006/relationships/diagramLayout" Target="../diagrams/layout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2.emf"/><Relationship Id="rId10" Type="http://schemas.microsoft.com/office/2007/relationships/diagramDrawing" Target="../diagrams/drawing2.xml"/><Relationship Id="rId4" Type="http://schemas.openxmlformats.org/officeDocument/2006/relationships/image" Target="../media/image6.emf"/><Relationship Id="rId9" Type="http://schemas.openxmlformats.org/officeDocument/2006/relationships/diagramColors" Target="../diagrams/colors2.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2.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2.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6.emf"/><Relationship Id="rId7" Type="http://schemas.openxmlformats.org/officeDocument/2006/relationships/diagramQuickStyle" Target="../diagrams/quickStyle3.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12.emf"/><Relationship Id="rId9" Type="http://schemas.microsoft.com/office/2007/relationships/diagramDrawing" Target="../diagrams/drawing3.xml"/></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emf"/><Relationship Id="rId5" Type="http://schemas.openxmlformats.org/officeDocument/2006/relationships/image" Target="../media/image12.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emf"/><Relationship Id="rId5" Type="http://schemas.openxmlformats.org/officeDocument/2006/relationships/image" Target="../media/image12.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W8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338641"/>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82000"/>
    </mc:Choice>
    <mc:Fallback xmlns="">
      <p:transition spd="slow" advTm="8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541269"/>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105000"/>
    </mc:Choice>
    <mc:Fallback xmlns="">
      <p:transition spd="slow" advTm="10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C00000"/>
                </a:solidFill>
                <a:cs typeface="Tajawal ExtraBold" panose="00000800000000000000" pitchFamily="2" charset="-78"/>
              </a:rPr>
              <a:t>Successful virtual teams </a:t>
            </a:r>
            <a:r>
              <a:rPr lang="en-US" sz="2400" b="1" dirty="0">
                <a:solidFill>
                  <a:srgbClr val="0A1F61"/>
                </a:solidFill>
                <a:cs typeface="Tajawal ExtraBold" panose="00000800000000000000" pitchFamily="2" charset="-78"/>
              </a:rPr>
              <a:t>require </a:t>
            </a:r>
            <a:r>
              <a:rPr lang="en-US" sz="2400" b="1" dirty="0">
                <a:solidFill>
                  <a:srgbClr val="00B0F0"/>
                </a:solidFill>
                <a:cs typeface="Tajawal ExtraBold" panose="00000800000000000000" pitchFamily="2" charset="-78"/>
              </a:rPr>
              <a:t>leadership</a:t>
            </a:r>
            <a:r>
              <a:rPr lang="en-US" sz="2400" b="1" dirty="0">
                <a:solidFill>
                  <a:srgbClr val="0A1F61"/>
                </a:solidFill>
                <a:cs typeface="Tajawal ExtraBold" panose="00000800000000000000" pitchFamily="2" charset="-78"/>
              </a:rPr>
              <a:t> and </a:t>
            </a:r>
            <a:r>
              <a:rPr lang="en-US" sz="2400" b="1" dirty="0">
                <a:solidFill>
                  <a:srgbClr val="00B0F0"/>
                </a:solidFill>
                <a:cs typeface="Tajawal ExtraBold" panose="00000800000000000000" pitchFamily="2" charset="-78"/>
              </a:rPr>
              <a:t>high-level communication skills</a:t>
            </a:r>
            <a:r>
              <a:rPr lang="en-US" sz="2400" b="1" dirty="0">
                <a:solidFill>
                  <a:srgbClr val="0A1F61"/>
                </a:solidFill>
                <a:cs typeface="Tajawal ExtraBold" panose="00000800000000000000" pitchFamily="2" charset="-78"/>
              </a:rPr>
              <a:t>. 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W8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The Teamwork Checklist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11" name="Picture 10" descr="A picture containing background pattern&#10;&#10;Description automatically generated">
            <a:extLst>
              <a:ext uri="{FF2B5EF4-FFF2-40B4-BE49-F238E27FC236}">
                <a16:creationId xmlns:a16="http://schemas.microsoft.com/office/drawing/2014/main" id="{E5B6BCF7-6555-0BD3-2AE3-66FFE0EB03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1744" y="2759383"/>
            <a:ext cx="5438419" cy="3627383"/>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5352"/>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Teamwork Checklist</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This checklist serves as an informal guide to diagnosing teamwork. Base your answers on whatever experiences you have in leading a team, at work or outside of work. Indicate whether your team has (or had) the following characteristics:</a:t>
            </a:r>
          </a:p>
          <a:p>
            <a:pPr marL="342900" indent="-342900" algn="just" rtl="1">
              <a:lnSpc>
                <a:spcPct val="150000"/>
              </a:lnSpc>
              <a:buFont typeface="Wingdings" panose="05000000000000000000" pitchFamily="2" charset="2"/>
              <a:buChar char="§"/>
            </a:pPr>
            <a:r>
              <a:rPr lang="ar-EG" sz="2400" dirty="0">
                <a:solidFill>
                  <a:srgbClr val="0A1F61"/>
                </a:solidFill>
                <a:cs typeface="Tajawal ExtraBold" panose="00000800000000000000" pitchFamily="2" charset="-78"/>
              </a:rPr>
              <a:t>تعمل قائمة التحقق هذه كدليل غير رسمي لتشخيص العمل الجماعي. اعتمد في إجاباتك على أي خبرات لديك في قيادة الفريق، في العمل أو خارجه. وضح ما إذا كان فريقك يتمتع (أو يمتلك) الخصائص التالية:</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66713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166543"/>
            <a:ext cx="10427749" cy="347787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Yes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No for each statement</a:t>
            </a:r>
            <a:endParaRPr lang="en-US" sz="2000" b="1" dirty="0">
              <a:solidFill>
                <a:srgbClr val="0A1F61"/>
              </a:solidFill>
              <a:cs typeface="Tajawal ExtraBold" panose="00000800000000000000" pitchFamily="2" charset="-78"/>
            </a:endParaRPr>
          </a:p>
          <a:p>
            <a:pPr algn="just"/>
            <a:r>
              <a:rPr lang="en-US" sz="2400" b="1" dirty="0">
                <a:solidFill>
                  <a:srgbClr val="0A1F61"/>
                </a:solidFill>
                <a:cs typeface="Tajawal ExtraBold" panose="00000800000000000000" pitchFamily="2" charset="-78"/>
              </a:rPr>
              <a:t>1. Definite goals that each member knows and Understands </a:t>
            </a:r>
          </a:p>
          <a:p>
            <a:pPr algn="just"/>
            <a:r>
              <a:rPr lang="en-US" sz="2400" b="1" dirty="0">
                <a:solidFill>
                  <a:srgbClr val="0A1F61"/>
                </a:solidFill>
                <a:cs typeface="Tajawal ExtraBold" panose="00000800000000000000" pitchFamily="2" charset="-78"/>
              </a:rPr>
              <a:t>2. Clearly established roles and responsibilities </a:t>
            </a:r>
          </a:p>
          <a:p>
            <a:pPr algn="just"/>
            <a:r>
              <a:rPr lang="en-US" sz="2400" b="1" dirty="0">
                <a:solidFill>
                  <a:srgbClr val="0A1F61"/>
                </a:solidFill>
                <a:cs typeface="Tajawal ExtraBold" panose="00000800000000000000" pitchFamily="2" charset="-78"/>
              </a:rPr>
              <a:t>3. Members who work together very well without strong egos or personalities creating problems </a:t>
            </a:r>
          </a:p>
          <a:p>
            <a:pPr algn="just"/>
            <a:r>
              <a:rPr lang="en-US" sz="2400" b="1" dirty="0">
                <a:solidFill>
                  <a:srgbClr val="0A1F61"/>
                </a:solidFill>
                <a:cs typeface="Tajawal ExtraBold" panose="00000800000000000000" pitchFamily="2" charset="-78"/>
              </a:rPr>
              <a:t>4. Well-documented guidelines for behavior and ground rules</a:t>
            </a:r>
          </a:p>
          <a:p>
            <a:pPr algn="just"/>
            <a:r>
              <a:rPr lang="en-US" sz="2400" b="1" dirty="0">
                <a:solidFill>
                  <a:srgbClr val="0A1F61"/>
                </a:solidFill>
                <a:cs typeface="Tajawal ExtraBold" panose="00000800000000000000" pitchFamily="2" charset="-78"/>
              </a:rPr>
              <a:t>5. After a consensus is reached, every team member supporting it</a:t>
            </a:r>
          </a:p>
          <a:p>
            <a:pPr algn="just"/>
            <a:r>
              <a:rPr lang="en-US" sz="2400" b="1" dirty="0">
                <a:solidFill>
                  <a:srgbClr val="0A1F61"/>
                </a:solidFill>
                <a:cs typeface="Tajawal ExtraBold" panose="00000800000000000000" pitchFamily="2" charset="-78"/>
              </a:rPr>
              <a:t>6. Team being aware when it has achieved Success</a:t>
            </a:r>
          </a:p>
          <a:p>
            <a:pPr algn="just"/>
            <a:r>
              <a:rPr lang="en-US" sz="2400" b="1" dirty="0">
                <a:solidFill>
                  <a:srgbClr val="0A1F61"/>
                </a:solidFill>
                <a:cs typeface="Tajawal ExtraBold" panose="00000800000000000000" pitchFamily="2" charset="-78"/>
              </a:rPr>
              <a:t>7. Open communication in an atmosphere of trust</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A7EBD3C-EFBB-56BB-2E81-8396D344DF3C}"/>
              </a:ext>
            </a:extLst>
          </p:cNvPr>
          <p:cNvSpPr txBox="1"/>
          <p:nvPr/>
        </p:nvSpPr>
        <p:spPr>
          <a:xfrm>
            <a:off x="3291840" y="4377304"/>
            <a:ext cx="8625368" cy="2031325"/>
          </a:xfrm>
          <a:prstGeom prst="rect">
            <a:avLst/>
          </a:prstGeom>
          <a:noFill/>
        </p:spPr>
        <p:txBody>
          <a:bodyPr wrap="square">
            <a:spAutoFit/>
          </a:bodyPr>
          <a:lstStyle/>
          <a:p>
            <a:pPr marL="342900" indent="-342900" algn="just" rtl="1">
              <a:buAutoNum type="arabicPeriod"/>
            </a:pPr>
            <a:r>
              <a:rPr lang="en-US" b="1" dirty="0" err="1"/>
              <a:t>أهداف</a:t>
            </a:r>
            <a:r>
              <a:rPr lang="en-US" b="1" dirty="0"/>
              <a:t> </a:t>
            </a:r>
            <a:r>
              <a:rPr lang="en-US" b="1" dirty="0" err="1"/>
              <a:t>محددة</a:t>
            </a:r>
            <a:r>
              <a:rPr lang="en-US" b="1" dirty="0"/>
              <a:t> </a:t>
            </a:r>
            <a:r>
              <a:rPr lang="en-US" b="1" dirty="0" err="1"/>
              <a:t>يعرفها</a:t>
            </a:r>
            <a:r>
              <a:rPr lang="en-US" b="1" dirty="0"/>
              <a:t> </a:t>
            </a:r>
            <a:r>
              <a:rPr lang="en-US" b="1" dirty="0" err="1"/>
              <a:t>ويفهمها</a:t>
            </a:r>
            <a:r>
              <a:rPr lang="en-US" b="1" dirty="0"/>
              <a:t> </a:t>
            </a:r>
            <a:r>
              <a:rPr lang="en-US" b="1" dirty="0" err="1"/>
              <a:t>كل</a:t>
            </a:r>
            <a:r>
              <a:rPr lang="en-US" b="1" dirty="0"/>
              <a:t> </a:t>
            </a:r>
            <a:r>
              <a:rPr lang="en-US" b="1" dirty="0" err="1"/>
              <a:t>عضو</a:t>
            </a:r>
            <a:endParaRPr lang="ar-EG" b="1" dirty="0"/>
          </a:p>
          <a:p>
            <a:pPr marL="342900" indent="-342900" algn="just" rtl="1">
              <a:buAutoNum type="arabicPeriod"/>
            </a:pPr>
            <a:r>
              <a:rPr lang="en-US" b="1" dirty="0" err="1"/>
              <a:t>الأدوار</a:t>
            </a:r>
            <a:r>
              <a:rPr lang="en-US" b="1" dirty="0"/>
              <a:t> </a:t>
            </a:r>
            <a:r>
              <a:rPr lang="en-US" b="1" dirty="0" err="1"/>
              <a:t>والمسؤوليات</a:t>
            </a:r>
            <a:r>
              <a:rPr lang="en-US" b="1" dirty="0"/>
              <a:t> </a:t>
            </a:r>
            <a:r>
              <a:rPr lang="en-US" b="1" dirty="0" err="1"/>
              <a:t>المحددة</a:t>
            </a:r>
            <a:r>
              <a:rPr lang="en-US" b="1" dirty="0"/>
              <a:t> </a:t>
            </a:r>
            <a:r>
              <a:rPr lang="en-US" b="1" dirty="0" err="1"/>
              <a:t>بوضوح</a:t>
            </a:r>
            <a:endParaRPr lang="ar-EG" b="1" dirty="0"/>
          </a:p>
          <a:p>
            <a:pPr marL="342900" indent="-342900" algn="just" rtl="1">
              <a:buAutoNum type="arabicPeriod"/>
            </a:pPr>
            <a:r>
              <a:rPr lang="en-US" b="1" dirty="0"/>
              <a:t> </a:t>
            </a:r>
            <a:r>
              <a:rPr lang="en-US" b="1" dirty="0" err="1"/>
              <a:t>الأعضاء</a:t>
            </a:r>
            <a:r>
              <a:rPr lang="en-US" b="1" dirty="0"/>
              <a:t> </a:t>
            </a:r>
            <a:r>
              <a:rPr lang="en-US" b="1" dirty="0" err="1"/>
              <a:t>الذين</a:t>
            </a:r>
            <a:r>
              <a:rPr lang="en-US" b="1" dirty="0"/>
              <a:t> </a:t>
            </a:r>
            <a:r>
              <a:rPr lang="en-US" b="1" dirty="0" err="1"/>
              <a:t>يعملون</a:t>
            </a:r>
            <a:r>
              <a:rPr lang="en-US" b="1" dirty="0"/>
              <a:t> </a:t>
            </a:r>
            <a:r>
              <a:rPr lang="en-US" b="1" dirty="0" err="1"/>
              <a:t>معًا</a:t>
            </a:r>
            <a:r>
              <a:rPr lang="en-US" b="1" dirty="0"/>
              <a:t> </a:t>
            </a:r>
            <a:r>
              <a:rPr lang="en-US" b="1" dirty="0" err="1"/>
              <a:t>بشكل</a:t>
            </a:r>
            <a:r>
              <a:rPr lang="en-US" b="1" dirty="0"/>
              <a:t> </a:t>
            </a:r>
            <a:r>
              <a:rPr lang="en-US" b="1" dirty="0" err="1"/>
              <a:t>جيد</a:t>
            </a:r>
            <a:r>
              <a:rPr lang="en-US" b="1" dirty="0"/>
              <a:t> </a:t>
            </a:r>
            <a:r>
              <a:rPr lang="en-US" b="1" dirty="0" err="1"/>
              <a:t>للغاية</a:t>
            </a:r>
            <a:r>
              <a:rPr lang="en-US" b="1" dirty="0"/>
              <a:t> </a:t>
            </a:r>
            <a:r>
              <a:rPr lang="en-US" b="1" dirty="0" err="1"/>
              <a:t>دون</a:t>
            </a:r>
            <a:r>
              <a:rPr lang="en-US" b="1" dirty="0"/>
              <a:t> أن </a:t>
            </a:r>
            <a:r>
              <a:rPr lang="en-US" b="1" dirty="0" err="1"/>
              <a:t>تتسبب</a:t>
            </a:r>
            <a:r>
              <a:rPr lang="en-US" b="1" dirty="0"/>
              <a:t> </a:t>
            </a:r>
            <a:r>
              <a:rPr lang="en-US" b="1" dirty="0" err="1"/>
              <a:t>الغرور</a:t>
            </a:r>
            <a:r>
              <a:rPr lang="en-US" b="1" dirty="0"/>
              <a:t> أو </a:t>
            </a:r>
            <a:r>
              <a:rPr lang="en-US" b="1" dirty="0" err="1"/>
              <a:t>الشخصيات</a:t>
            </a:r>
            <a:r>
              <a:rPr lang="en-US" b="1" dirty="0"/>
              <a:t> </a:t>
            </a:r>
            <a:r>
              <a:rPr lang="en-US" b="1" dirty="0" err="1"/>
              <a:t>القوية</a:t>
            </a:r>
            <a:r>
              <a:rPr lang="en-US" b="1" dirty="0"/>
              <a:t> في </a:t>
            </a:r>
            <a:r>
              <a:rPr lang="en-US" b="1" dirty="0" err="1"/>
              <a:t>خلق</a:t>
            </a:r>
            <a:r>
              <a:rPr lang="en-US" b="1" dirty="0"/>
              <a:t> </a:t>
            </a:r>
            <a:r>
              <a:rPr lang="en-US" b="1" dirty="0" err="1"/>
              <a:t>المشاكل</a:t>
            </a:r>
            <a:endParaRPr lang="ar-EG" b="1" dirty="0"/>
          </a:p>
          <a:p>
            <a:pPr marL="342900" indent="-342900" algn="just" rtl="1">
              <a:buAutoNum type="arabicPeriod"/>
            </a:pPr>
            <a:r>
              <a:rPr lang="en-US" b="1" dirty="0" err="1"/>
              <a:t>إرشادات</a:t>
            </a:r>
            <a:r>
              <a:rPr lang="en-US" b="1" dirty="0"/>
              <a:t> </a:t>
            </a:r>
            <a:r>
              <a:rPr lang="en-US" b="1" dirty="0" err="1"/>
              <a:t>موثقة</a:t>
            </a:r>
            <a:r>
              <a:rPr lang="en-US" b="1" dirty="0"/>
              <a:t> </a:t>
            </a:r>
            <a:r>
              <a:rPr lang="en-US" b="1" dirty="0" err="1"/>
              <a:t>جيدًا</a:t>
            </a:r>
            <a:r>
              <a:rPr lang="en-US" b="1" dirty="0"/>
              <a:t> </a:t>
            </a:r>
            <a:r>
              <a:rPr lang="en-US" b="1" dirty="0" err="1"/>
              <a:t>للسلوك</a:t>
            </a:r>
            <a:r>
              <a:rPr lang="en-US" b="1" dirty="0"/>
              <a:t> </a:t>
            </a:r>
            <a:r>
              <a:rPr lang="en-US" b="1" dirty="0" err="1"/>
              <a:t>والقواعد</a:t>
            </a:r>
            <a:r>
              <a:rPr lang="en-US" b="1" dirty="0"/>
              <a:t> </a:t>
            </a:r>
            <a:r>
              <a:rPr lang="en-US" b="1" dirty="0" err="1"/>
              <a:t>الأساسية</a:t>
            </a:r>
            <a:endParaRPr lang="ar-EG" b="1" dirty="0"/>
          </a:p>
          <a:p>
            <a:pPr marL="342900" indent="-342900" algn="just" rtl="1">
              <a:buAutoNum type="arabicPeriod"/>
            </a:pPr>
            <a:r>
              <a:rPr lang="en-US" b="1" dirty="0" err="1"/>
              <a:t>بعد</a:t>
            </a:r>
            <a:r>
              <a:rPr lang="en-US" b="1" dirty="0"/>
              <a:t> </a:t>
            </a:r>
            <a:r>
              <a:rPr lang="en-US" b="1" dirty="0" err="1"/>
              <a:t>التوصل</a:t>
            </a:r>
            <a:r>
              <a:rPr lang="en-US" b="1" dirty="0"/>
              <a:t> إلى </a:t>
            </a:r>
            <a:r>
              <a:rPr lang="en-US" b="1" dirty="0" err="1"/>
              <a:t>إجماع</a:t>
            </a:r>
            <a:r>
              <a:rPr lang="en-US" b="1" dirty="0"/>
              <a:t>، </a:t>
            </a:r>
            <a:r>
              <a:rPr lang="en-US" b="1" dirty="0" err="1"/>
              <a:t>يدعمه</a:t>
            </a:r>
            <a:r>
              <a:rPr lang="en-US" b="1" dirty="0"/>
              <a:t> </a:t>
            </a:r>
            <a:r>
              <a:rPr lang="en-US" b="1" dirty="0" err="1"/>
              <a:t>كل</a:t>
            </a:r>
            <a:r>
              <a:rPr lang="en-US" b="1" dirty="0"/>
              <a:t> </a:t>
            </a:r>
            <a:r>
              <a:rPr lang="en-US" b="1" dirty="0" err="1"/>
              <a:t>عضو</a:t>
            </a:r>
            <a:r>
              <a:rPr lang="en-US" b="1" dirty="0"/>
              <a:t> في </a:t>
            </a:r>
            <a:r>
              <a:rPr lang="en-US" b="1" dirty="0" err="1"/>
              <a:t>الفريق</a:t>
            </a:r>
            <a:r>
              <a:rPr lang="en-US" b="1" dirty="0"/>
              <a:t>. </a:t>
            </a:r>
            <a:endParaRPr lang="ar-EG" b="1" dirty="0"/>
          </a:p>
          <a:p>
            <a:pPr marL="342900" indent="-342900" algn="just" rtl="1">
              <a:buAutoNum type="arabicPeriod"/>
            </a:pPr>
            <a:r>
              <a:rPr lang="en-US" b="1" dirty="0"/>
              <a:t>أن </a:t>
            </a:r>
            <a:r>
              <a:rPr lang="en-US" b="1" dirty="0" err="1"/>
              <a:t>يكون</a:t>
            </a:r>
            <a:r>
              <a:rPr lang="en-US" b="1" dirty="0"/>
              <a:t> </a:t>
            </a:r>
            <a:r>
              <a:rPr lang="en-US" b="1" dirty="0" err="1"/>
              <a:t>الفريق</a:t>
            </a:r>
            <a:r>
              <a:rPr lang="en-US" b="1" dirty="0"/>
              <a:t> على </a:t>
            </a:r>
            <a:r>
              <a:rPr lang="en-US" b="1" dirty="0" err="1"/>
              <a:t>علم</a:t>
            </a:r>
            <a:r>
              <a:rPr lang="en-US" b="1" dirty="0"/>
              <a:t> </a:t>
            </a:r>
            <a:r>
              <a:rPr lang="en-US" b="1" dirty="0" err="1"/>
              <a:t>عندما</a:t>
            </a:r>
            <a:r>
              <a:rPr lang="en-US" b="1" dirty="0"/>
              <a:t> </a:t>
            </a:r>
            <a:r>
              <a:rPr lang="en-US" b="1" dirty="0" err="1"/>
              <a:t>يحقق</a:t>
            </a:r>
            <a:r>
              <a:rPr lang="en-US" b="1" dirty="0"/>
              <a:t> </a:t>
            </a:r>
            <a:r>
              <a:rPr lang="en-US" b="1" dirty="0" err="1"/>
              <a:t>النجاح</a:t>
            </a:r>
            <a:endParaRPr lang="ar-EG" b="1" dirty="0"/>
          </a:p>
          <a:p>
            <a:pPr marL="342900" indent="-342900" algn="just" rtl="1">
              <a:buAutoNum type="arabicPeriod"/>
            </a:pPr>
            <a:r>
              <a:rPr lang="en-US" b="1" dirty="0"/>
              <a:t>التواصل </a:t>
            </a:r>
            <a:r>
              <a:rPr lang="en-US" b="1" dirty="0" err="1"/>
              <a:t>المفتوح</a:t>
            </a:r>
            <a:r>
              <a:rPr lang="en-US" b="1" dirty="0"/>
              <a:t> في </a:t>
            </a:r>
            <a:r>
              <a:rPr lang="en-US" b="1" dirty="0" err="1"/>
              <a:t>جو</a:t>
            </a:r>
            <a:r>
              <a:rPr lang="en-US" b="1" dirty="0"/>
              <a:t> من </a:t>
            </a:r>
            <a:r>
              <a:rPr lang="en-US" b="1" dirty="0" err="1"/>
              <a:t>الثقة</a:t>
            </a:r>
            <a:endParaRPr lang="en-US" b="1" dirty="0"/>
          </a:p>
        </p:txBody>
      </p:sp>
    </p:spTree>
    <p:extLst>
      <p:ext uri="{BB962C8B-B14F-4D97-AF65-F5344CB8AC3E}">
        <p14:creationId xmlns:p14="http://schemas.microsoft.com/office/powerpoint/2010/main" val="23775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01748"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169934"/>
            <a:ext cx="10427749" cy="347787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000" b="1" dirty="0">
              <a:solidFill>
                <a:srgbClr val="0A1F61"/>
              </a:solidFill>
              <a:cs typeface="Tajawal ExtraBold" panose="00000800000000000000" pitchFamily="2" charset="-78"/>
            </a:endParaRPr>
          </a:p>
          <a:p>
            <a:pPr algn="just"/>
            <a:r>
              <a:rPr lang="en-US" sz="2400" b="1" dirty="0">
                <a:solidFill>
                  <a:srgbClr val="0A1F61"/>
                </a:solidFill>
                <a:cs typeface="Tajawal ExtraBold" panose="00000800000000000000" pitchFamily="2" charset="-78"/>
              </a:rPr>
              <a:t>8. Continuous learning and training in appropriate skills </a:t>
            </a:r>
          </a:p>
          <a:p>
            <a:pPr algn="just"/>
            <a:r>
              <a:rPr lang="en-US" sz="2400" b="1" dirty="0">
                <a:solidFill>
                  <a:srgbClr val="0A1F61"/>
                </a:solidFill>
                <a:cs typeface="Tajawal ExtraBold" panose="00000800000000000000" pitchFamily="2" charset="-78"/>
              </a:rPr>
              <a:t>9. Team members who are flexible, open-minded, and dependable </a:t>
            </a:r>
            <a:endParaRPr lang="ar-EG" sz="2400" b="1" dirty="0">
              <a:solidFill>
                <a:srgbClr val="0A1F61"/>
              </a:solidFill>
              <a:cs typeface="Tajawal ExtraBold" panose="00000800000000000000" pitchFamily="2" charset="-78"/>
            </a:endParaRPr>
          </a:p>
          <a:p>
            <a:pPr algn="just"/>
            <a:r>
              <a:rPr lang="en-US" sz="2400" b="1" dirty="0">
                <a:solidFill>
                  <a:srgbClr val="0A1F61"/>
                </a:solidFill>
                <a:cs typeface="Tajawal ExtraBold" panose="00000800000000000000" pitchFamily="2" charset="-78"/>
              </a:rPr>
              <a:t>10. Team members who have an "all in it together" Attitude </a:t>
            </a:r>
          </a:p>
          <a:p>
            <a:pPr algn="just"/>
            <a:r>
              <a:rPr lang="en-US" sz="2400" b="1" dirty="0">
                <a:solidFill>
                  <a:srgbClr val="0A1F61"/>
                </a:solidFill>
                <a:cs typeface="Tajawal ExtraBold" panose="00000800000000000000" pitchFamily="2" charset="-78"/>
              </a:rPr>
              <a:t>11. Higher management's patience and support </a:t>
            </a:r>
          </a:p>
          <a:p>
            <a:pPr algn="just"/>
            <a:r>
              <a:rPr lang="en-US" sz="2400" b="1" dirty="0">
                <a:solidFill>
                  <a:srgbClr val="0A1F61"/>
                </a:solidFill>
                <a:cs typeface="Tajawal ExtraBold" panose="00000800000000000000" pitchFamily="2" charset="-78"/>
              </a:rPr>
              <a:t>12. Each member having pride in his or her work </a:t>
            </a:r>
          </a:p>
          <a:p>
            <a:pPr algn="just"/>
            <a:r>
              <a:rPr lang="en-US" sz="2400" b="1" dirty="0">
                <a:solidFill>
                  <a:srgbClr val="0A1F61"/>
                </a:solidFill>
                <a:cs typeface="Tajawal ExtraBold" panose="00000800000000000000" pitchFamily="2" charset="-78"/>
              </a:rPr>
              <a:t>13. Rewards tied to individual as well as team results</a:t>
            </a:r>
          </a:p>
          <a:p>
            <a:pPr algn="just"/>
            <a:r>
              <a:rPr lang="en-US" sz="2400" b="1" dirty="0">
                <a:solidFill>
                  <a:srgbClr val="0A1F61"/>
                </a:solidFill>
                <a:cs typeface="Tajawal ExtraBold" panose="00000800000000000000" pitchFamily="2" charset="-78"/>
              </a:rPr>
              <a:t>14. Team members who automatically provide backup and support for one another without the team leader's stepping in</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28808F9-B65D-73AF-1087-8A71EB4D2F26}"/>
              </a:ext>
            </a:extLst>
          </p:cNvPr>
          <p:cNvSpPr txBox="1"/>
          <p:nvPr/>
        </p:nvSpPr>
        <p:spPr>
          <a:xfrm>
            <a:off x="3174890" y="4482368"/>
            <a:ext cx="8897785" cy="2031325"/>
          </a:xfrm>
          <a:prstGeom prst="rect">
            <a:avLst/>
          </a:prstGeom>
          <a:noFill/>
        </p:spPr>
        <p:txBody>
          <a:bodyPr wrap="square">
            <a:spAutoFit/>
          </a:bodyPr>
          <a:lstStyle/>
          <a:p>
            <a:pPr algn="just" rtl="1"/>
            <a:r>
              <a:rPr lang="en-US" b="1" dirty="0"/>
              <a:t>8. </a:t>
            </a:r>
            <a:r>
              <a:rPr lang="en-US" b="1" dirty="0" err="1"/>
              <a:t>التعلم</a:t>
            </a:r>
            <a:r>
              <a:rPr lang="en-US" b="1" dirty="0"/>
              <a:t> </a:t>
            </a:r>
            <a:r>
              <a:rPr lang="en-US" b="1" dirty="0" err="1"/>
              <a:t>المستمر</a:t>
            </a:r>
            <a:r>
              <a:rPr lang="en-US" b="1" dirty="0"/>
              <a:t> </a:t>
            </a:r>
            <a:r>
              <a:rPr lang="en-US" b="1" dirty="0" err="1"/>
              <a:t>والتدريب</a:t>
            </a:r>
            <a:r>
              <a:rPr lang="en-US" b="1" dirty="0"/>
              <a:t> على </a:t>
            </a:r>
            <a:r>
              <a:rPr lang="en-US" b="1" dirty="0" err="1"/>
              <a:t>المهارات</a:t>
            </a:r>
            <a:r>
              <a:rPr lang="en-US" b="1" dirty="0"/>
              <a:t> </a:t>
            </a:r>
            <a:r>
              <a:rPr lang="en-US" b="1" dirty="0" err="1"/>
              <a:t>المناسبة</a:t>
            </a:r>
            <a:endParaRPr lang="ar-EG" b="1" dirty="0"/>
          </a:p>
          <a:p>
            <a:pPr algn="just" rtl="1"/>
            <a:r>
              <a:rPr lang="en-US" b="1" dirty="0"/>
              <a:t>9. </a:t>
            </a:r>
            <a:r>
              <a:rPr lang="en-US" b="1" dirty="0" err="1"/>
              <a:t>أعضاء</a:t>
            </a:r>
            <a:r>
              <a:rPr lang="en-US" b="1" dirty="0"/>
              <a:t> </a:t>
            </a:r>
            <a:r>
              <a:rPr lang="en-US" b="1" dirty="0" err="1"/>
              <a:t>الفريق</a:t>
            </a:r>
            <a:r>
              <a:rPr lang="en-US" b="1" dirty="0"/>
              <a:t> </a:t>
            </a:r>
            <a:r>
              <a:rPr lang="en-US" b="1" dirty="0" err="1"/>
              <a:t>يتمتعون</a:t>
            </a:r>
            <a:r>
              <a:rPr lang="en-US" b="1" dirty="0"/>
              <a:t> </a:t>
            </a:r>
            <a:r>
              <a:rPr lang="en-US" b="1" dirty="0" err="1"/>
              <a:t>بالمرونة</a:t>
            </a:r>
            <a:r>
              <a:rPr lang="en-US" b="1" dirty="0"/>
              <a:t> </a:t>
            </a:r>
            <a:r>
              <a:rPr lang="en-US" b="1" dirty="0" err="1"/>
              <a:t>ومنفتحين</a:t>
            </a:r>
            <a:r>
              <a:rPr lang="en-US" b="1" dirty="0"/>
              <a:t> </a:t>
            </a:r>
            <a:r>
              <a:rPr lang="en-US" b="1" dirty="0" err="1"/>
              <a:t>ويمكن</a:t>
            </a:r>
            <a:r>
              <a:rPr lang="en-US" b="1" dirty="0"/>
              <a:t> </a:t>
            </a:r>
            <a:r>
              <a:rPr lang="en-US" b="1" dirty="0" err="1"/>
              <a:t>الاعتماد</a:t>
            </a:r>
            <a:r>
              <a:rPr lang="en-US" b="1" dirty="0"/>
              <a:t> </a:t>
            </a:r>
            <a:r>
              <a:rPr lang="en-US" b="1" dirty="0" err="1"/>
              <a:t>عليهم</a:t>
            </a:r>
            <a:endParaRPr lang="ar-EG" b="1" dirty="0"/>
          </a:p>
          <a:p>
            <a:pPr algn="just" rtl="1"/>
            <a:r>
              <a:rPr lang="en-US" b="1" dirty="0"/>
              <a:t>. 10. </a:t>
            </a:r>
            <a:r>
              <a:rPr lang="en-US" b="1" dirty="0" err="1"/>
              <a:t>أعضاء</a:t>
            </a:r>
            <a:r>
              <a:rPr lang="en-US" b="1" dirty="0"/>
              <a:t> </a:t>
            </a:r>
            <a:r>
              <a:rPr lang="en-US" b="1" dirty="0" err="1"/>
              <a:t>الفريق</a:t>
            </a:r>
            <a:r>
              <a:rPr lang="en-US" b="1" dirty="0"/>
              <a:t> </a:t>
            </a:r>
            <a:r>
              <a:rPr lang="en-US" b="1" dirty="0" err="1"/>
              <a:t>لديهم</a:t>
            </a:r>
            <a:r>
              <a:rPr lang="en-US" b="1" dirty="0"/>
              <a:t> </a:t>
            </a:r>
            <a:r>
              <a:rPr lang="ar-EG" b="1" dirty="0"/>
              <a:t>الاتجاه بأن </a:t>
            </a:r>
            <a:r>
              <a:rPr lang="en-US" b="1" dirty="0"/>
              <a:t> "</a:t>
            </a:r>
            <a:r>
              <a:rPr lang="en-US" b="1" dirty="0" err="1"/>
              <a:t>كل</a:t>
            </a:r>
            <a:r>
              <a:rPr lang="ar-EG" b="1" dirty="0" err="1"/>
              <a:t>نا</a:t>
            </a:r>
            <a:r>
              <a:rPr lang="ar-EG" b="1" dirty="0"/>
              <a:t> نعمل كل</a:t>
            </a:r>
            <a:r>
              <a:rPr lang="en-US" b="1" dirty="0"/>
              <a:t> </a:t>
            </a:r>
            <a:r>
              <a:rPr lang="en-US" b="1" dirty="0" err="1"/>
              <a:t>شيء</a:t>
            </a:r>
            <a:r>
              <a:rPr lang="en-US" b="1" dirty="0"/>
              <a:t> </a:t>
            </a:r>
            <a:r>
              <a:rPr lang="en-US" b="1" dirty="0" err="1"/>
              <a:t>معًا</a:t>
            </a:r>
            <a:r>
              <a:rPr lang="ar-EG" b="1" dirty="0"/>
              <a:t>"</a:t>
            </a:r>
          </a:p>
          <a:p>
            <a:pPr algn="just" rtl="1"/>
            <a:r>
              <a:rPr lang="en-US" b="1" dirty="0"/>
              <a:t>11. </a:t>
            </a:r>
            <a:r>
              <a:rPr lang="en-US" b="1" dirty="0" err="1"/>
              <a:t>صبر</a:t>
            </a:r>
            <a:r>
              <a:rPr lang="en-US" b="1" dirty="0"/>
              <a:t> </a:t>
            </a:r>
            <a:r>
              <a:rPr lang="en-US" b="1" dirty="0" err="1"/>
              <a:t>ودعم</a:t>
            </a:r>
            <a:r>
              <a:rPr lang="en-US" b="1" dirty="0"/>
              <a:t> </a:t>
            </a:r>
            <a:r>
              <a:rPr lang="en-US" b="1" dirty="0" err="1"/>
              <a:t>الإدارة</a:t>
            </a:r>
            <a:r>
              <a:rPr lang="en-US" b="1" dirty="0"/>
              <a:t> </a:t>
            </a:r>
            <a:r>
              <a:rPr lang="en-US" b="1" dirty="0" err="1"/>
              <a:t>العليا</a:t>
            </a:r>
            <a:endParaRPr lang="ar-EG" b="1" dirty="0"/>
          </a:p>
          <a:p>
            <a:pPr algn="just" rtl="1"/>
            <a:r>
              <a:rPr lang="en-US" b="1" dirty="0"/>
              <a:t>12. أن </a:t>
            </a:r>
            <a:r>
              <a:rPr lang="en-US" b="1" dirty="0" err="1"/>
              <a:t>يكون</a:t>
            </a:r>
            <a:r>
              <a:rPr lang="en-US" b="1" dirty="0"/>
              <a:t> </a:t>
            </a:r>
            <a:r>
              <a:rPr lang="en-US" b="1" dirty="0" err="1"/>
              <a:t>لكل</a:t>
            </a:r>
            <a:r>
              <a:rPr lang="en-US" b="1" dirty="0"/>
              <a:t> </a:t>
            </a:r>
            <a:r>
              <a:rPr lang="en-US" b="1" dirty="0" err="1"/>
              <a:t>عضو</a:t>
            </a:r>
            <a:r>
              <a:rPr lang="en-US" b="1" dirty="0"/>
              <a:t> </a:t>
            </a:r>
            <a:r>
              <a:rPr lang="en-US" b="1" dirty="0" err="1"/>
              <a:t>اعتزاز</a:t>
            </a:r>
            <a:r>
              <a:rPr lang="en-US" b="1" dirty="0"/>
              <a:t> </a:t>
            </a:r>
            <a:r>
              <a:rPr lang="en-US" b="1" dirty="0" err="1"/>
              <a:t>بعمله</a:t>
            </a:r>
            <a:endParaRPr lang="ar-EG" b="1" dirty="0"/>
          </a:p>
          <a:p>
            <a:pPr algn="just" rtl="1"/>
            <a:r>
              <a:rPr lang="en-US" b="1" dirty="0"/>
              <a:t>13. </a:t>
            </a:r>
            <a:r>
              <a:rPr lang="en-US" b="1" dirty="0" err="1"/>
              <a:t>المكافآت</a:t>
            </a:r>
            <a:r>
              <a:rPr lang="en-US" b="1" dirty="0"/>
              <a:t> </a:t>
            </a:r>
            <a:r>
              <a:rPr lang="en-US" b="1" dirty="0" err="1"/>
              <a:t>مرتبطة</a:t>
            </a:r>
            <a:r>
              <a:rPr lang="en-US" b="1" dirty="0"/>
              <a:t> </a:t>
            </a:r>
            <a:r>
              <a:rPr lang="en-US" b="1" dirty="0" err="1"/>
              <a:t>بالنتائج</a:t>
            </a:r>
            <a:r>
              <a:rPr lang="en-US" b="1" dirty="0"/>
              <a:t> </a:t>
            </a:r>
            <a:r>
              <a:rPr lang="en-US" b="1" dirty="0" err="1"/>
              <a:t>الفردية</a:t>
            </a:r>
            <a:r>
              <a:rPr lang="en-US" b="1" dirty="0"/>
              <a:t> </a:t>
            </a:r>
            <a:r>
              <a:rPr lang="en-US" b="1" dirty="0" err="1"/>
              <a:t>والجماعية</a:t>
            </a:r>
            <a:endParaRPr lang="ar-EG" b="1" dirty="0"/>
          </a:p>
          <a:p>
            <a:pPr algn="just" rtl="1"/>
            <a:r>
              <a:rPr lang="en-US" b="1" dirty="0"/>
              <a:t>14. </a:t>
            </a:r>
            <a:r>
              <a:rPr lang="en-US" b="1" dirty="0" err="1"/>
              <a:t>أعضاء</a:t>
            </a:r>
            <a:r>
              <a:rPr lang="en-US" b="1" dirty="0"/>
              <a:t> </a:t>
            </a:r>
            <a:r>
              <a:rPr lang="en-US" b="1" dirty="0" err="1"/>
              <a:t>الفريق</a:t>
            </a:r>
            <a:r>
              <a:rPr lang="en-US" b="1" dirty="0"/>
              <a:t> </a:t>
            </a:r>
            <a:r>
              <a:rPr lang="en-US" b="1" dirty="0" err="1"/>
              <a:t>الذين</a:t>
            </a:r>
            <a:r>
              <a:rPr lang="en-US" b="1" dirty="0"/>
              <a:t> </a:t>
            </a:r>
            <a:r>
              <a:rPr lang="en-US" b="1" dirty="0" err="1"/>
              <a:t>يقدمون</a:t>
            </a:r>
            <a:r>
              <a:rPr lang="en-US" b="1" dirty="0"/>
              <a:t> </a:t>
            </a:r>
            <a:r>
              <a:rPr lang="ar-EG" b="1" dirty="0"/>
              <a:t>نسخة احتياطية </a:t>
            </a:r>
            <a:r>
              <a:rPr lang="en-US" b="1" dirty="0" err="1"/>
              <a:t>والدعم</a:t>
            </a:r>
            <a:r>
              <a:rPr lang="en-US" b="1" dirty="0"/>
              <a:t> </a:t>
            </a:r>
            <a:r>
              <a:rPr lang="en-US" b="1" dirty="0" err="1"/>
              <a:t>لبعضهم</a:t>
            </a:r>
            <a:r>
              <a:rPr lang="en-US" b="1" dirty="0"/>
              <a:t> </a:t>
            </a:r>
            <a:r>
              <a:rPr lang="en-US" b="1" dirty="0" err="1"/>
              <a:t>البعض</a:t>
            </a:r>
            <a:r>
              <a:rPr lang="en-US" b="1" dirty="0"/>
              <a:t> </a:t>
            </a:r>
            <a:r>
              <a:rPr lang="en-US" b="1" dirty="0" err="1"/>
              <a:t>تلقائيًا</a:t>
            </a:r>
            <a:r>
              <a:rPr lang="en-US" b="1" dirty="0"/>
              <a:t> </a:t>
            </a:r>
            <a:r>
              <a:rPr lang="en-US" b="1" dirty="0" err="1"/>
              <a:t>دون</a:t>
            </a:r>
            <a:r>
              <a:rPr lang="en-US" b="1" dirty="0"/>
              <a:t> </a:t>
            </a:r>
            <a:r>
              <a:rPr lang="en-US" b="1" dirty="0" err="1"/>
              <a:t>تدخل</a:t>
            </a:r>
            <a:r>
              <a:rPr lang="en-US" b="1" dirty="0"/>
              <a:t> </a:t>
            </a:r>
            <a:r>
              <a:rPr lang="en-US" b="1" dirty="0" err="1"/>
              <a:t>قائد</a:t>
            </a:r>
            <a:r>
              <a:rPr lang="en-US" b="1" dirty="0"/>
              <a:t> </a:t>
            </a:r>
            <a:r>
              <a:rPr lang="en-US" b="1" dirty="0" err="1"/>
              <a:t>الفريق</a:t>
            </a:r>
            <a:endParaRPr lang="en-US" b="1" dirty="0"/>
          </a:p>
        </p:txBody>
      </p:sp>
    </p:spTree>
    <p:extLst>
      <p:ext uri="{BB962C8B-B14F-4D97-AF65-F5344CB8AC3E}">
        <p14:creationId xmlns:p14="http://schemas.microsoft.com/office/powerpoint/2010/main" val="109675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Scoring and interpretation: The larger the number of statements answered "</a:t>
            </a:r>
            <a:r>
              <a:rPr lang="en-US" sz="2800" b="1" dirty="0">
                <a:solidFill>
                  <a:srgbClr val="00B0F0"/>
                </a:solidFill>
                <a:cs typeface="Tajawal ExtraBold" panose="00000800000000000000" pitchFamily="2" charset="-78"/>
              </a:rPr>
              <a:t>mostly yes</a:t>
            </a:r>
            <a:r>
              <a:rPr lang="en-US" sz="2800" b="1" dirty="0">
                <a:solidFill>
                  <a:srgbClr val="0A1F61"/>
                </a:solidFill>
                <a:cs typeface="Tajawal ExtraBold" panose="00000800000000000000" pitchFamily="2" charset="-78"/>
              </a:rPr>
              <a:t>," the </a:t>
            </a:r>
            <a:r>
              <a:rPr lang="en-US" sz="2800" b="1" dirty="0">
                <a:solidFill>
                  <a:srgbClr val="00B0F0"/>
                </a:solidFill>
                <a:cs typeface="Tajawal ExtraBold" panose="00000800000000000000" pitchFamily="2" charset="-78"/>
              </a:rPr>
              <a:t>more likely it is that good teamwork is present</a:t>
            </a:r>
            <a:r>
              <a:rPr lang="en-US" sz="2800" b="1" dirty="0">
                <a:solidFill>
                  <a:srgbClr val="0A1F61"/>
                </a:solidFill>
                <a:cs typeface="Tajawal ExtraBold" panose="00000800000000000000" pitchFamily="2" charset="-78"/>
              </a:rPr>
              <a:t>, thus contributing to productivity. The answers will serve as discussion points among team members for improving teamwork and group effectiveness. </a:t>
            </a:r>
            <a:r>
              <a:rPr lang="en-US" sz="2800" b="1" dirty="0">
                <a:solidFill>
                  <a:srgbClr val="C00000"/>
                </a:solidFill>
                <a:cs typeface="Tajawal ExtraBold" panose="00000800000000000000" pitchFamily="2" charset="-78"/>
              </a:rPr>
              <a:t>Negative responses </a:t>
            </a:r>
            <a:r>
              <a:rPr lang="en-US" sz="2800" b="1" dirty="0">
                <a:solidFill>
                  <a:srgbClr val="0A1F61"/>
                </a:solidFill>
                <a:cs typeface="Tajawal ExtraBold" panose="00000800000000000000" pitchFamily="2" charset="-78"/>
              </a:rPr>
              <a:t>to the statements can be used as </a:t>
            </a:r>
            <a:r>
              <a:rPr lang="en-US" sz="2800" b="1" dirty="0">
                <a:solidFill>
                  <a:srgbClr val="C00000"/>
                </a:solidFill>
                <a:cs typeface="Tajawal ExtraBold" panose="00000800000000000000" pitchFamily="2" charset="-78"/>
              </a:rPr>
              <a:t>suggestions for taking action to improve teamwork </a:t>
            </a:r>
            <a:r>
              <a:rPr lang="en-US" sz="2800" b="1" dirty="0">
                <a:solidFill>
                  <a:srgbClr val="0A1F61"/>
                </a:solidFill>
                <a:cs typeface="Tajawal ExtraBold" panose="00000800000000000000" pitchFamily="2" charset="-78"/>
              </a:rPr>
              <a:t>in your group.</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72972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Diagram&#10;&#10;Description automatically generated">
            <a:extLst>
              <a:ext uri="{FF2B5EF4-FFF2-40B4-BE49-F238E27FC236}">
                <a16:creationId xmlns:a16="http://schemas.microsoft.com/office/drawing/2014/main" id="{2BF92070-63F9-D1FE-0074-9B4C9E960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5240" y="1119962"/>
            <a:ext cx="7557983" cy="4251366"/>
          </a:xfrm>
          <a:prstGeom prst="rect">
            <a:avLst/>
          </a:prstGeom>
        </p:spPr>
      </p:pic>
    </p:spTree>
    <p:extLst>
      <p:ext uri="{BB962C8B-B14F-4D97-AF65-F5344CB8AC3E}">
        <p14:creationId xmlns:p14="http://schemas.microsoft.com/office/powerpoint/2010/main" val="275568577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60610"/>
            <a:ext cx="500169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endParaRPr lang="ar-EG" sz="2800" b="1" dirty="0">
              <a:solidFill>
                <a:schemeClr val="bg1"/>
              </a:solidFill>
              <a:latin typeface="Tajawal Medium" panose="00000600000000000000" pitchFamily="2" charset="-78"/>
              <a:cs typeface="Tajawal Medium" panose="00000600000000000000" pitchFamily="2" charset="-78"/>
            </a:endParaRPr>
          </a:p>
          <a:p>
            <a:pPr algn="r" rtl="1"/>
            <a:r>
              <a:rPr lang="ar-EG" sz="2800" b="1" dirty="0">
                <a:solidFill>
                  <a:schemeClr val="bg1"/>
                </a:solidFill>
                <a:latin typeface="Tajawal Medium" panose="00000600000000000000" pitchFamily="2" charset="-78"/>
                <a:cs typeface="Tajawal Medium" panose="00000600000000000000" pitchFamily="2" charset="-78"/>
              </a:rPr>
              <a:t>القيادة المرتكزة على الأعمال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extLst>
              <p:ext uri="{D42A27DB-BD31-4B8C-83A1-F6EECF244321}">
                <p14:modId xmlns:p14="http://schemas.microsoft.com/office/powerpoint/2010/main" val="1388202855"/>
              </p:ext>
            </p:extLst>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John Adair's </a:t>
            </a:r>
            <a:r>
              <a:rPr lang="en-US" sz="2000" b="1" dirty="0">
                <a:solidFill>
                  <a:srgbClr val="0A1F61"/>
                </a:solidFill>
                <a:latin typeface="Tajawal ExtraBold" panose="00000800000000000000" pitchFamily="2" charset="-78"/>
                <a:cs typeface="Tajawal ExtraBold" panose="00000800000000000000" pitchFamily="2" charset="-78"/>
              </a:rPr>
              <a:t>Action-Centered Leadership </a:t>
            </a:r>
            <a:r>
              <a:rPr lang="en-US" sz="2000" b="1" dirty="0">
                <a:solidFill>
                  <a:srgbClr val="C00000"/>
                </a:solidFill>
                <a:latin typeface="Tajawal ExtraBold" panose="00000800000000000000" pitchFamily="2" charset="-78"/>
                <a:cs typeface="Tajawal ExtraBold" panose="00000800000000000000" pitchFamily="2" charset="-78"/>
              </a:rPr>
              <a:t>model</a:t>
            </a:r>
            <a:r>
              <a:rPr lang="en-US" sz="2000" b="1" dirty="0">
                <a:solidFill>
                  <a:srgbClr val="0A1F61"/>
                </a:solidFill>
                <a:latin typeface="Tajawal ExtraBold" panose="00000800000000000000" pitchFamily="2" charset="-78"/>
                <a:cs typeface="Tajawal ExtraBold" panose="00000800000000000000" pitchFamily="2" charset="-78"/>
              </a:rPr>
              <a:t> is commonly </a:t>
            </a:r>
            <a:r>
              <a:rPr lang="en-US" sz="2000" b="1" dirty="0">
                <a:solidFill>
                  <a:srgbClr val="00B0F0"/>
                </a:solidFill>
                <a:latin typeface="Tajawal ExtraBold" panose="00000800000000000000" pitchFamily="2" charset="-78"/>
                <a:cs typeface="Tajawal ExtraBold" panose="00000800000000000000" pitchFamily="2" charset="-78"/>
              </a:rPr>
              <a:t>represented by three overlapping circles</a:t>
            </a:r>
            <a:r>
              <a:rPr lang="en-US" sz="2000" b="1" dirty="0">
                <a:solidFill>
                  <a:srgbClr val="0A1F61"/>
                </a:solidFill>
                <a:latin typeface="Tajawal ExtraBold" panose="00000800000000000000" pitchFamily="2" charset="-78"/>
                <a:cs typeface="Tajawal ExtraBold" panose="00000800000000000000" pitchFamily="2" charset="-78"/>
              </a:rPr>
              <a:t>, that </a:t>
            </a:r>
            <a:r>
              <a:rPr lang="en-US" sz="2000" b="1" dirty="0">
                <a:solidFill>
                  <a:srgbClr val="00B0F0"/>
                </a:solidFill>
                <a:latin typeface="Tajawal ExtraBold" panose="00000800000000000000" pitchFamily="2" charset="-78"/>
                <a:cs typeface="Tajawal ExtraBold" panose="00000800000000000000" pitchFamily="2" charset="-78"/>
              </a:rPr>
              <a:t>explain how to be able to use </a:t>
            </a:r>
            <a:r>
              <a:rPr lang="en-US" sz="2000" b="1" dirty="0">
                <a:solidFill>
                  <a:srgbClr val="C00000"/>
                </a:solidFill>
                <a:latin typeface="Tajawal ExtraBold" panose="00000800000000000000" pitchFamily="2" charset="-78"/>
                <a:cs typeface="Tajawal ExtraBold" panose="00000800000000000000" pitchFamily="2" charset="-78"/>
              </a:rPr>
              <a:t>each of the elements </a:t>
            </a:r>
            <a:r>
              <a:rPr lang="en-US" sz="2000" b="1" dirty="0">
                <a:solidFill>
                  <a:srgbClr val="00B0F0"/>
                </a:solidFill>
                <a:latin typeface="Tajawal ExtraBold" panose="00000800000000000000" pitchFamily="2" charset="-78"/>
                <a:cs typeface="Tajawal ExtraBold" panose="00000800000000000000" pitchFamily="2" charset="-78"/>
              </a:rPr>
              <a:t>according to </a:t>
            </a:r>
            <a:r>
              <a:rPr lang="en-US" sz="2000" b="1" dirty="0">
                <a:solidFill>
                  <a:srgbClr val="C00000"/>
                </a:solidFill>
                <a:latin typeface="Tajawal ExtraBold" panose="00000800000000000000" pitchFamily="2" charset="-78"/>
                <a:cs typeface="Tajawal ExtraBold" panose="00000800000000000000" pitchFamily="2" charset="-78"/>
              </a:rPr>
              <a:t>the situation</a:t>
            </a:r>
            <a:r>
              <a:rPr lang="en-US" sz="20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57530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Being able to do all of these things, and </a:t>
            </a:r>
            <a:r>
              <a:rPr lang="en-US" sz="2000" b="1" dirty="0">
                <a:solidFill>
                  <a:srgbClr val="C00000"/>
                </a:solidFill>
                <a:latin typeface="Tajawal ExtraBold" panose="00000800000000000000" pitchFamily="2" charset="-78"/>
                <a:cs typeface="Tajawal ExtraBold" panose="00000800000000000000" pitchFamily="2" charset="-78"/>
              </a:rPr>
              <a:t>keep the right balance</a:t>
            </a:r>
            <a:r>
              <a:rPr lang="en-US" sz="2000" b="1" dirty="0">
                <a:solidFill>
                  <a:srgbClr val="0A1F61"/>
                </a:solidFill>
                <a:latin typeface="Tajawal ExtraBold" panose="00000800000000000000" pitchFamily="2" charset="-78"/>
                <a:cs typeface="Tajawal ExtraBold" panose="00000800000000000000" pitchFamily="2" charset="-78"/>
              </a:rPr>
              <a:t>, gets results, builds morale</a:t>
            </a:r>
            <a:r>
              <a:rPr lang="ar-EG" sz="2000" b="1" dirty="0">
                <a:solidFill>
                  <a:srgbClr val="0A1F61"/>
                </a:solidFill>
                <a:latin typeface="Tajawal ExtraBold" panose="00000800000000000000" pitchFamily="2" charset="-78"/>
                <a:cs typeface="Tajawal ExtraBold" panose="00000800000000000000" pitchFamily="2" charset="-78"/>
              </a:rPr>
              <a:t> يبني الروح المعنوية </a:t>
            </a:r>
            <a:r>
              <a:rPr lang="en-US" sz="2000" b="1" dirty="0">
                <a:solidFill>
                  <a:srgbClr val="0A1F61"/>
                </a:solidFill>
                <a:latin typeface="Tajawal ExtraBold" panose="00000800000000000000" pitchFamily="2" charset="-78"/>
                <a:cs typeface="Tajawal ExtraBold" panose="00000800000000000000" pitchFamily="2" charset="-78"/>
              </a:rPr>
              <a:t>, improves quality, develops teams and productivity and is the mark of a successful manager and leader.</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'three circles' diagram  illustrates </a:t>
            </a:r>
            <a:r>
              <a:rPr lang="en-US" sz="2000" b="1" dirty="0">
                <a:solidFill>
                  <a:srgbClr val="C00000"/>
                </a:solidFill>
                <a:latin typeface="Tajawal ExtraBold" panose="00000800000000000000" pitchFamily="2" charset="-78"/>
                <a:cs typeface="Tajawal ExtraBold" panose="00000800000000000000" pitchFamily="2" charset="-78"/>
              </a:rPr>
              <a:t>three core responsibilities</a:t>
            </a:r>
            <a:r>
              <a:rPr lang="en-US" sz="2000" b="1" dirty="0">
                <a:solidFill>
                  <a:srgbClr val="0A1F61"/>
                </a:solidFill>
                <a:latin typeface="Tajawal ExtraBold" panose="00000800000000000000" pitchFamily="2" charset="-78"/>
                <a:cs typeface="Tajawal ExtraBold" panose="00000800000000000000" pitchFamily="2" charset="-78"/>
              </a:rPr>
              <a:t>:</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Achieving the task</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the team or group</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individuals</a:t>
            </a:r>
          </a:p>
          <a:p>
            <a:pPr marL="974725" indent="-457200" algn="just">
              <a:lnSpc>
                <a:spcPct val="1500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46149399"/>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Task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task element, then you are more oriented towards a task-focused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task completion and less on the needs of the team or the individuals within the team.</a:t>
            </a:r>
          </a:p>
        </p:txBody>
      </p:sp>
      <p:pic>
        <p:nvPicPr>
          <p:cNvPr id="11" name="Picture 10" descr="Diagram&#10;&#10;Description automatically generated">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40451" y="1858442"/>
            <a:ext cx="5932224" cy="3336876"/>
          </a:xfrm>
          <a:prstGeom prst="rect">
            <a:avLst/>
          </a:prstGeom>
        </p:spPr>
      </p:pic>
    </p:spTree>
    <p:extLst>
      <p:ext uri="{BB962C8B-B14F-4D97-AF65-F5344CB8AC3E}">
        <p14:creationId xmlns:p14="http://schemas.microsoft.com/office/powerpoint/2010/main" val="3310513307"/>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39442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Individual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747244"/>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individual element, then you are more oriented towards an individual-focused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the needs of individuals and less on task completion and team cohesion.</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688944385"/>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512191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endParaRPr lang="en-US" sz="2800" b="1" dirty="0">
              <a:solidFill>
                <a:srgbClr val="FF8C01"/>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800" y="1467961"/>
            <a:ext cx="12239501" cy="3488199"/>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John Adair's 50:50 Rule</a:t>
            </a:r>
            <a:endParaRPr lang="en-US"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5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Adair also promotes a '50:50 rule' which he applies to various situations involving two possible influencers, </a:t>
            </a:r>
            <a:r>
              <a:rPr lang="en-US" sz="2000" b="1" dirty="0" err="1">
                <a:solidFill>
                  <a:srgbClr val="0A1F61"/>
                </a:solidFill>
                <a:latin typeface="Tajawal ExtraBold" panose="00000800000000000000" pitchFamily="2" charset="-78"/>
                <a:cs typeface="Tajawal ExtraBold" panose="00000800000000000000" pitchFamily="2" charset="-78"/>
              </a:rPr>
              <a:t>e.g</a:t>
            </a:r>
            <a:r>
              <a:rPr lang="en-US" sz="2000" b="1" dirty="0">
                <a:solidFill>
                  <a:srgbClr val="0A1F61"/>
                </a:solidFill>
                <a:latin typeface="Tajawal ExtraBold" panose="00000800000000000000" pitchFamily="2" charset="-78"/>
                <a:cs typeface="Tajawal ExtraBold" panose="00000800000000000000" pitchFamily="2" charset="-78"/>
              </a:rPr>
              <a:t> the view that </a:t>
            </a:r>
            <a:r>
              <a:rPr lang="en-US" sz="2000" b="1" dirty="0">
                <a:solidFill>
                  <a:srgbClr val="C00000"/>
                </a:solidFill>
                <a:latin typeface="Tajawal ExtraBold" panose="00000800000000000000" pitchFamily="2" charset="-78"/>
                <a:cs typeface="Tajawal ExtraBold" panose="00000800000000000000" pitchFamily="2" charset="-78"/>
              </a:rPr>
              <a:t>50% of motivation </a:t>
            </a:r>
            <a:r>
              <a:rPr lang="en-US" sz="2000" b="1" dirty="0">
                <a:solidFill>
                  <a:srgbClr val="0A1F61"/>
                </a:solidFill>
                <a:latin typeface="Tajawal ExtraBold" panose="00000800000000000000" pitchFamily="2" charset="-78"/>
                <a:cs typeface="Tajawal ExtraBold" panose="00000800000000000000" pitchFamily="2" charset="-78"/>
              </a:rPr>
              <a:t>lies with the individual and </a:t>
            </a:r>
            <a:r>
              <a:rPr lang="en-US" sz="2000" b="1" dirty="0">
                <a:solidFill>
                  <a:srgbClr val="C00000"/>
                </a:solidFill>
                <a:latin typeface="Tajawal ExtraBold" panose="00000800000000000000" pitchFamily="2" charset="-78"/>
                <a:cs typeface="Tajawal ExtraBold" panose="00000800000000000000" pitchFamily="2" charset="-78"/>
              </a:rPr>
              <a:t>50%</a:t>
            </a:r>
            <a:r>
              <a:rPr lang="en-US" sz="2000" b="1" dirty="0">
                <a:solidFill>
                  <a:srgbClr val="0A1F61"/>
                </a:solidFill>
                <a:latin typeface="Tajawal ExtraBold" panose="00000800000000000000" pitchFamily="2" charset="-78"/>
                <a:cs typeface="Tajawal ExtraBold" panose="00000800000000000000" pitchFamily="2" charset="-78"/>
              </a:rPr>
              <a:t> comes from </a:t>
            </a:r>
            <a:r>
              <a:rPr lang="en-US" sz="2000" b="1" dirty="0">
                <a:solidFill>
                  <a:srgbClr val="C00000"/>
                </a:solidFill>
                <a:latin typeface="Tajawal ExtraBold" panose="00000800000000000000" pitchFamily="2" charset="-78"/>
                <a:cs typeface="Tajawal ExtraBold" panose="00000800000000000000" pitchFamily="2" charset="-78"/>
              </a:rPr>
              <a:t>external factors</a:t>
            </a:r>
            <a:r>
              <a:rPr lang="en-US" sz="2000" b="1" dirty="0">
                <a:solidFill>
                  <a:srgbClr val="0A1F61"/>
                </a:solidFill>
                <a:latin typeface="Tajawal ExtraBold" panose="00000800000000000000" pitchFamily="2" charset="-78"/>
                <a:cs typeface="Tajawal ExtraBold" panose="00000800000000000000" pitchFamily="2" charset="-78"/>
              </a:rPr>
              <a:t>, among them leadership from another. </a:t>
            </a:r>
          </a:p>
          <a:p>
            <a:pPr marL="1317625" lvl="1" indent="-342900" algn="just">
              <a:lnSpc>
                <a:spcPts val="35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contradicts most of the motivation mentors who assert that most motivation is from within the individual. </a:t>
            </a:r>
          </a:p>
          <a:p>
            <a:pPr marL="1317625" lvl="1" indent="-342900" algn="just">
              <a:lnSpc>
                <a:spcPts val="35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He also suggests that </a:t>
            </a:r>
            <a:r>
              <a:rPr lang="en-US" sz="2000" b="1" dirty="0">
                <a:solidFill>
                  <a:srgbClr val="C00000"/>
                </a:solidFill>
                <a:latin typeface="Tajawal ExtraBold" panose="00000800000000000000" pitchFamily="2" charset="-78"/>
                <a:cs typeface="Tajawal ExtraBold" panose="00000800000000000000" pitchFamily="2" charset="-78"/>
              </a:rPr>
              <a:t>50% of team </a:t>
            </a:r>
            <a:r>
              <a:rPr lang="en-US" sz="2000" b="1" dirty="0">
                <a:solidFill>
                  <a:srgbClr val="0A1F61"/>
                </a:solidFill>
                <a:latin typeface="Tajawal ExtraBold" panose="00000800000000000000" pitchFamily="2" charset="-78"/>
                <a:cs typeface="Tajawal ExtraBold" panose="00000800000000000000" pitchFamily="2" charset="-78"/>
              </a:rPr>
              <a:t>building success comes from the team and </a:t>
            </a:r>
            <a:r>
              <a:rPr lang="en-US" sz="2000" b="1" dirty="0">
                <a:solidFill>
                  <a:srgbClr val="C00000"/>
                </a:solidFill>
                <a:latin typeface="Tajawal ExtraBold" panose="00000800000000000000" pitchFamily="2" charset="-78"/>
                <a:cs typeface="Tajawal ExtraBold" panose="00000800000000000000" pitchFamily="2" charset="-78"/>
              </a:rPr>
              <a:t>50% from the leader</a:t>
            </a:r>
            <a:r>
              <a:rPr lang="en-US" sz="20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09BAE1BD-8758-AE29-BEC8-CF65577DFC13}"/>
              </a:ext>
            </a:extLst>
          </p:cNvPr>
          <p:cNvSpPr txBox="1"/>
          <p:nvPr/>
        </p:nvSpPr>
        <p:spPr>
          <a:xfrm>
            <a:off x="2293139" y="4914356"/>
            <a:ext cx="9533101" cy="1200329"/>
          </a:xfrm>
          <a:prstGeom prst="rect">
            <a:avLst/>
          </a:prstGeom>
          <a:noFill/>
        </p:spPr>
        <p:txBody>
          <a:bodyPr wrap="square">
            <a:spAutoFit/>
          </a:bodyPr>
          <a:lstStyle/>
          <a:p>
            <a:pPr algn="just" rtl="1"/>
            <a:r>
              <a:rPr lang="en-US" b="1" dirty="0" err="1"/>
              <a:t>يروج</a:t>
            </a:r>
            <a:r>
              <a:rPr lang="en-US" b="1" dirty="0"/>
              <a:t> </a:t>
            </a:r>
            <a:r>
              <a:rPr lang="en-US" b="1" dirty="0" err="1"/>
              <a:t>أدير</a:t>
            </a:r>
            <a:r>
              <a:rPr lang="en-US" b="1" dirty="0"/>
              <a:t> </a:t>
            </a:r>
            <a:r>
              <a:rPr lang="en-US" b="1" dirty="0" err="1"/>
              <a:t>أيضًا</a:t>
            </a:r>
            <a:r>
              <a:rPr lang="en-US" b="1" dirty="0"/>
              <a:t> </a:t>
            </a:r>
            <a:r>
              <a:rPr lang="en-US" b="1" dirty="0" err="1"/>
              <a:t>لقاعدة</a:t>
            </a:r>
            <a:r>
              <a:rPr lang="en-US" b="1" dirty="0"/>
              <a:t> 50:50 التي </a:t>
            </a:r>
            <a:r>
              <a:rPr lang="en-US" b="1" dirty="0" err="1"/>
              <a:t>يطبقها</a:t>
            </a:r>
            <a:r>
              <a:rPr lang="en-US" b="1" dirty="0"/>
              <a:t> على </a:t>
            </a:r>
            <a:r>
              <a:rPr lang="en-US" b="1" dirty="0" err="1"/>
              <a:t>المواقف</a:t>
            </a:r>
            <a:r>
              <a:rPr lang="en-US" b="1" dirty="0"/>
              <a:t> المختلفة التي </a:t>
            </a:r>
            <a:r>
              <a:rPr lang="en-US" b="1" dirty="0" err="1"/>
              <a:t>تتضمن</a:t>
            </a:r>
            <a:r>
              <a:rPr lang="en-US" b="1" dirty="0"/>
              <a:t> </a:t>
            </a:r>
            <a:r>
              <a:rPr lang="en-US" b="1" dirty="0" err="1"/>
              <a:t>اثنين</a:t>
            </a:r>
            <a:r>
              <a:rPr lang="en-US" b="1" dirty="0"/>
              <a:t> من </a:t>
            </a:r>
            <a:r>
              <a:rPr lang="en-US" b="1" dirty="0" err="1"/>
              <a:t>المؤثرين</a:t>
            </a:r>
            <a:r>
              <a:rPr lang="en-US" b="1" dirty="0"/>
              <a:t> </a:t>
            </a:r>
            <a:r>
              <a:rPr lang="en-US" b="1" dirty="0" err="1"/>
              <a:t>المحتملين</a:t>
            </a:r>
            <a:r>
              <a:rPr lang="en-US" b="1" dirty="0"/>
              <a:t>، على </a:t>
            </a:r>
            <a:r>
              <a:rPr lang="en-US" b="1" dirty="0" err="1"/>
              <a:t>سبيل</a:t>
            </a:r>
            <a:r>
              <a:rPr lang="en-US" b="1" dirty="0"/>
              <a:t> </a:t>
            </a:r>
            <a:r>
              <a:rPr lang="en-US" b="1" dirty="0" err="1"/>
              <a:t>المثال</a:t>
            </a:r>
            <a:r>
              <a:rPr lang="en-US" b="1" dirty="0"/>
              <a:t> </a:t>
            </a:r>
            <a:r>
              <a:rPr lang="en-US" b="1" dirty="0" err="1"/>
              <a:t>الرأي</a:t>
            </a:r>
            <a:r>
              <a:rPr lang="en-US" b="1" dirty="0"/>
              <a:t> </a:t>
            </a:r>
            <a:r>
              <a:rPr lang="en-US" b="1" dirty="0" err="1"/>
              <a:t>القائل</a:t>
            </a:r>
            <a:r>
              <a:rPr lang="en-US" b="1" dirty="0"/>
              <a:t> </a:t>
            </a:r>
            <a:r>
              <a:rPr lang="en-US" b="1" dirty="0" err="1"/>
              <a:t>بأن</a:t>
            </a:r>
            <a:r>
              <a:rPr lang="en-US" b="1" dirty="0"/>
              <a:t> 50% من </a:t>
            </a:r>
            <a:r>
              <a:rPr lang="en-US" b="1" dirty="0" err="1"/>
              <a:t>التحفيز</a:t>
            </a:r>
            <a:r>
              <a:rPr lang="en-US" b="1" dirty="0"/>
              <a:t> </a:t>
            </a:r>
            <a:r>
              <a:rPr lang="en-US" b="1" dirty="0" err="1"/>
              <a:t>يقع</a:t>
            </a:r>
            <a:r>
              <a:rPr lang="en-US" b="1" dirty="0"/>
              <a:t> على </a:t>
            </a:r>
            <a:r>
              <a:rPr lang="en-US" b="1" dirty="0" err="1"/>
              <a:t>عاتق</a:t>
            </a:r>
            <a:r>
              <a:rPr lang="en-US" b="1" dirty="0"/>
              <a:t> </a:t>
            </a:r>
            <a:r>
              <a:rPr lang="en-US" b="1" dirty="0" err="1"/>
              <a:t>الفرد</a:t>
            </a:r>
            <a:r>
              <a:rPr lang="en-US" b="1" dirty="0"/>
              <a:t> و50% </a:t>
            </a:r>
            <a:r>
              <a:rPr lang="en-US" b="1" dirty="0" err="1"/>
              <a:t>يأتي</a:t>
            </a:r>
            <a:r>
              <a:rPr lang="en-US" b="1" dirty="0"/>
              <a:t> من </a:t>
            </a:r>
            <a:r>
              <a:rPr lang="en-US" b="1" dirty="0" err="1"/>
              <a:t>عوامل</a:t>
            </a:r>
            <a:r>
              <a:rPr lang="en-US" b="1" dirty="0"/>
              <a:t> </a:t>
            </a:r>
            <a:r>
              <a:rPr lang="en-US" b="1" dirty="0" err="1"/>
              <a:t>خارجية</a:t>
            </a:r>
            <a:r>
              <a:rPr lang="en-US" b="1" dirty="0"/>
              <a:t>، من </a:t>
            </a:r>
            <a:r>
              <a:rPr lang="en-US" b="1" dirty="0" err="1"/>
              <a:t>بينها</a:t>
            </a:r>
            <a:r>
              <a:rPr lang="en-US" b="1" dirty="0"/>
              <a:t> </a:t>
            </a:r>
            <a:r>
              <a:rPr lang="en-US" b="1" dirty="0" err="1"/>
              <a:t>القيادة</a:t>
            </a:r>
            <a:r>
              <a:rPr lang="en-US" b="1" dirty="0"/>
              <a:t> من </a:t>
            </a:r>
            <a:r>
              <a:rPr lang="en-US" b="1" dirty="0" err="1"/>
              <a:t>شخص</a:t>
            </a:r>
            <a:r>
              <a:rPr lang="en-US" b="1" dirty="0"/>
              <a:t> </a:t>
            </a:r>
            <a:r>
              <a:rPr lang="en-US" b="1" dirty="0" err="1"/>
              <a:t>آخر</a:t>
            </a:r>
            <a:r>
              <a:rPr lang="en-US" b="1" dirty="0"/>
              <a:t>.</a:t>
            </a:r>
            <a:endParaRPr lang="ar-EG" b="1" dirty="0"/>
          </a:p>
          <a:p>
            <a:pPr algn="just" rtl="1"/>
            <a:r>
              <a:rPr lang="en-US" b="1" dirty="0" err="1"/>
              <a:t>وهذا</a:t>
            </a:r>
            <a:r>
              <a:rPr lang="en-US" b="1" dirty="0"/>
              <a:t> </a:t>
            </a:r>
            <a:r>
              <a:rPr lang="en-US" b="1" dirty="0" err="1"/>
              <a:t>يتناقض</a:t>
            </a:r>
            <a:r>
              <a:rPr lang="en-US" b="1" dirty="0"/>
              <a:t> مع </a:t>
            </a:r>
            <a:r>
              <a:rPr lang="en-US" b="1" dirty="0" err="1"/>
              <a:t>معظم</a:t>
            </a:r>
            <a:r>
              <a:rPr lang="en-US" b="1" dirty="0"/>
              <a:t> </a:t>
            </a:r>
            <a:r>
              <a:rPr lang="en-US" b="1" dirty="0" err="1"/>
              <a:t>مرشدي</a:t>
            </a:r>
            <a:r>
              <a:rPr lang="en-US" b="1" dirty="0"/>
              <a:t> </a:t>
            </a:r>
            <a:r>
              <a:rPr lang="en-US" b="1" dirty="0" err="1"/>
              <a:t>التحفيز</a:t>
            </a:r>
            <a:r>
              <a:rPr lang="en-US" b="1" dirty="0"/>
              <a:t> </a:t>
            </a:r>
            <a:r>
              <a:rPr lang="en-US" b="1" dirty="0" err="1"/>
              <a:t>الذين</a:t>
            </a:r>
            <a:r>
              <a:rPr lang="en-US" b="1" dirty="0"/>
              <a:t> </a:t>
            </a:r>
            <a:r>
              <a:rPr lang="en-US" b="1" dirty="0" err="1"/>
              <a:t>يؤكدون</a:t>
            </a:r>
            <a:r>
              <a:rPr lang="en-US" b="1" dirty="0"/>
              <a:t> أن </a:t>
            </a:r>
            <a:r>
              <a:rPr lang="en-US" b="1" dirty="0" err="1"/>
              <a:t>معظم</a:t>
            </a:r>
            <a:r>
              <a:rPr lang="en-US" b="1" dirty="0"/>
              <a:t> </a:t>
            </a:r>
            <a:r>
              <a:rPr lang="en-US" b="1" dirty="0" err="1"/>
              <a:t>التحفيز</a:t>
            </a:r>
            <a:r>
              <a:rPr lang="en-US" b="1" dirty="0"/>
              <a:t> </a:t>
            </a:r>
            <a:r>
              <a:rPr lang="en-US" b="1" dirty="0" err="1"/>
              <a:t>يأتي</a:t>
            </a:r>
            <a:r>
              <a:rPr lang="en-US" b="1" dirty="0"/>
              <a:t> من </a:t>
            </a:r>
            <a:r>
              <a:rPr lang="en-US" b="1" dirty="0" err="1"/>
              <a:t>داخل</a:t>
            </a:r>
            <a:r>
              <a:rPr lang="en-US" b="1" dirty="0"/>
              <a:t> </a:t>
            </a:r>
            <a:r>
              <a:rPr lang="en-US" b="1" dirty="0" err="1"/>
              <a:t>الفرد</a:t>
            </a:r>
            <a:r>
              <a:rPr lang="en-US" b="1" dirty="0"/>
              <a:t>.</a:t>
            </a:r>
            <a:endParaRPr lang="ar-EG" b="1" dirty="0"/>
          </a:p>
          <a:p>
            <a:pPr algn="just" rtl="1"/>
            <a:r>
              <a:rPr lang="en-US" b="1" dirty="0" err="1"/>
              <a:t>ويشير</a:t>
            </a:r>
            <a:r>
              <a:rPr lang="en-US" b="1" dirty="0"/>
              <a:t> </a:t>
            </a:r>
            <a:r>
              <a:rPr lang="en-US" b="1" dirty="0" err="1"/>
              <a:t>أيضًا</a:t>
            </a:r>
            <a:r>
              <a:rPr lang="en-US" b="1" dirty="0"/>
              <a:t> إلى أن 50% من </a:t>
            </a:r>
            <a:r>
              <a:rPr lang="en-US" b="1" dirty="0" err="1"/>
              <a:t>نجاح</a:t>
            </a:r>
            <a:r>
              <a:rPr lang="en-US" b="1" dirty="0"/>
              <a:t> </a:t>
            </a:r>
            <a:r>
              <a:rPr lang="en-US" b="1" dirty="0" err="1"/>
              <a:t>بناء</a:t>
            </a:r>
            <a:r>
              <a:rPr lang="en-US" b="1" dirty="0"/>
              <a:t> </a:t>
            </a:r>
            <a:r>
              <a:rPr lang="en-US" b="1" dirty="0" err="1"/>
              <a:t>الفريق</a:t>
            </a:r>
            <a:r>
              <a:rPr lang="en-US" b="1" dirty="0"/>
              <a:t> </a:t>
            </a:r>
            <a:r>
              <a:rPr lang="en-US" b="1" dirty="0" err="1"/>
              <a:t>يأتي</a:t>
            </a:r>
            <a:r>
              <a:rPr lang="en-US" b="1" dirty="0"/>
              <a:t> من </a:t>
            </a:r>
            <a:r>
              <a:rPr lang="en-US" b="1" dirty="0" err="1"/>
              <a:t>الفريق</a:t>
            </a:r>
            <a:r>
              <a:rPr lang="en-US" b="1" dirty="0"/>
              <a:t> و50% من </a:t>
            </a:r>
            <a:r>
              <a:rPr lang="en-US" b="1" dirty="0" err="1"/>
              <a:t>القائد</a:t>
            </a:r>
            <a:r>
              <a:rPr lang="en-US" b="1" dirty="0"/>
              <a:t>.</a:t>
            </a:r>
          </a:p>
        </p:txBody>
      </p:sp>
    </p:spTree>
    <p:extLst>
      <p:ext uri="{BB962C8B-B14F-4D97-AF65-F5344CB8AC3E}">
        <p14:creationId xmlns:p14="http://schemas.microsoft.com/office/powerpoint/2010/main" val="2871968684"/>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51820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Team Building</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4" name="Picture 3" descr="A picture containing text, blackboard&#10;&#10;Description automatically generated">
            <a:extLst>
              <a:ext uri="{FF2B5EF4-FFF2-40B4-BE49-F238E27FC236}">
                <a16:creationId xmlns:a16="http://schemas.microsoft.com/office/drawing/2014/main" id="{2CB476B4-2580-3811-58DF-5D7E38E7FF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5476" y="1450364"/>
            <a:ext cx="8143894" cy="4571124"/>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a:t>
            </a:r>
            <a:r>
              <a:rPr lang="ar-EG" sz="2000" b="1" dirty="0">
                <a:solidFill>
                  <a:srgbClr val="0A1F61"/>
                </a:solidFill>
                <a:latin typeface="Tajawal ExtraBold" panose="00000800000000000000" pitchFamily="2" charset="-78"/>
                <a:cs typeface="Tajawal ExtraBold" panose="00000800000000000000" pitchFamily="2" charset="-78"/>
              </a:rPr>
              <a:t>يوسع</a:t>
            </a:r>
            <a:r>
              <a:rPr lang="en-US" sz="2000" b="1" dirty="0">
                <a:solidFill>
                  <a:srgbClr val="0A1F61"/>
                </a:solidFill>
                <a:latin typeface="Tajawal ExtraBold" panose="00000800000000000000" pitchFamily="2" charset="-78"/>
                <a:cs typeface="Tajawal ExtraBold" panose="00000800000000000000" pitchFamily="2" charset="-78"/>
              </a:rPr>
              <a:t>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a:t>
            </a:r>
            <a:r>
              <a:rPr lang="ar-EG" sz="2000" b="1" dirty="0">
                <a:solidFill>
                  <a:srgbClr val="0A1F61"/>
                </a:solidFill>
                <a:latin typeface="Tajawal ExtraBold" panose="00000800000000000000" pitchFamily="2" charset="-78"/>
                <a:cs typeface="Tajawal ExtraBold" panose="00000800000000000000" pitchFamily="2" charset="-78"/>
              </a:rPr>
              <a:t> مجموعة مصفوفة </a:t>
            </a:r>
            <a:r>
              <a:rPr lang="en-US" sz="2000" b="1" dirty="0">
                <a:solidFill>
                  <a:srgbClr val="0A1F61"/>
                </a:solidFill>
                <a:latin typeface="Tajawal ExtraBold" panose="00000800000000000000" pitchFamily="2" charset="-78"/>
                <a:cs typeface="Tajawal ExtraBold" panose="00000800000000000000" pitchFamily="2" charset="-78"/>
              </a:rPr>
              <a:t>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a:t>
            </a:r>
            <a:r>
              <a:rPr lang="ar-EG" sz="2000" b="1" dirty="0">
                <a:solidFill>
                  <a:srgbClr val="0A1F61"/>
                </a:solidFill>
                <a:latin typeface="Tajawal ExtraBold" panose="00000800000000000000" pitchFamily="2" charset="-78"/>
                <a:cs typeface="Tajawal ExtraBold" panose="00000800000000000000" pitchFamily="2" charset="-78"/>
              </a:rPr>
              <a:t> الاستياء</a:t>
            </a:r>
            <a:r>
              <a:rPr lang="en-US" sz="2000" b="1" dirty="0">
                <a:solidFill>
                  <a:srgbClr val="0A1F61"/>
                </a:solidFill>
                <a:latin typeface="Tajawal ExtraBold" panose="00000800000000000000" pitchFamily="2" charset="-78"/>
                <a:cs typeface="Tajawal ExtraBold" panose="00000800000000000000" pitchFamily="2" charset="-78"/>
              </a:rPr>
              <a:t>,  and blame.</a:t>
            </a:r>
            <a:r>
              <a:rPr lang="ar-EG" sz="2000" b="1" dirty="0">
                <a:solidFill>
                  <a:srgbClr val="0A1F61"/>
                </a:solidFill>
                <a:latin typeface="Tajawal ExtraBold" panose="00000800000000000000" pitchFamily="2" charset="-78"/>
                <a:cs typeface="Tajawal ExtraBold" panose="00000800000000000000" pitchFamily="2" charset="-78"/>
              </a:rPr>
              <a:t> يمكن أن يتعثر عمل الفريق بسبب المشكلات الشخصية والاستياء واللوم</a:t>
            </a:r>
            <a:endParaRPr lang="en-US" sz="2000" b="1"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r>
              <a:rPr lang="ar-EG" sz="2000" b="1" dirty="0">
                <a:solidFill>
                  <a:srgbClr val="0A1F61"/>
                </a:solidFill>
                <a:latin typeface="Tajawal ExtraBold" panose="00000800000000000000" pitchFamily="2" charset="-78"/>
                <a:cs typeface="Tajawal ExtraBold" panose="00000800000000000000" pitchFamily="2" charset="-78"/>
              </a:rPr>
              <a:t>قد يتردد أعضاء الفريق في إخبار الآخرين عن عملهم غير المرضي.</a:t>
            </a:r>
            <a:endParaRPr lang="en-US" sz="2000" b="1"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Lost motivation for lack of individual recognition.</a:t>
            </a:r>
            <a:r>
              <a:rPr lang="ar-EG" sz="2000" b="1" dirty="0">
                <a:solidFill>
                  <a:srgbClr val="0A1F61"/>
                </a:solidFill>
                <a:latin typeface="Tajawal ExtraBold" panose="00000800000000000000" pitchFamily="2" charset="-78"/>
                <a:cs typeface="Tajawal ExtraBold" panose="00000800000000000000" pitchFamily="2" charset="-78"/>
              </a:rPr>
              <a:t> فقدان الدافع لعدم التقدير الفردي</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44788" y="1472553"/>
            <a:ext cx="10818985" cy="475457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When should you build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a strategic plan for addressing community issues.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up a new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new program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coalition.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Planning and carrying out a community assessment.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Evaluating an organization, initiative,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Spearheading an advocacy campaign with a specific goal.</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Running a fundraising event or campaign.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Staffing and running an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Engaging in ongoing advocacy.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Performing a particular function within a community program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Changing the community over the long term.</a:t>
            </a:r>
          </a:p>
        </p:txBody>
      </p:sp>
      <p:sp>
        <p:nvSpPr>
          <p:cNvPr id="11" name="TextBox 10">
            <a:extLst>
              <a:ext uri="{FF2B5EF4-FFF2-40B4-BE49-F238E27FC236}">
                <a16:creationId xmlns:a16="http://schemas.microsoft.com/office/drawing/2014/main" id="{6FB59B77-DC50-F937-45E2-C32CD382D248}"/>
              </a:ext>
            </a:extLst>
          </p:cNvPr>
          <p:cNvSpPr txBox="1"/>
          <p:nvPr/>
        </p:nvSpPr>
        <p:spPr>
          <a:xfrm>
            <a:off x="8382000" y="1610200"/>
            <a:ext cx="3595947" cy="3693319"/>
          </a:xfrm>
          <a:prstGeom prst="rect">
            <a:avLst/>
          </a:prstGeom>
          <a:noFill/>
        </p:spPr>
        <p:txBody>
          <a:bodyPr wrap="square">
            <a:spAutoFit/>
          </a:bodyPr>
          <a:lstStyle/>
          <a:p>
            <a:pPr algn="r" rtl="1"/>
            <a:r>
              <a:rPr lang="en-US" b="1" dirty="0" err="1"/>
              <a:t>وضع</a:t>
            </a:r>
            <a:r>
              <a:rPr lang="en-US" b="1" dirty="0"/>
              <a:t> </a:t>
            </a:r>
            <a:r>
              <a:rPr lang="en-US" b="1" dirty="0" err="1"/>
              <a:t>خطة</a:t>
            </a:r>
            <a:r>
              <a:rPr lang="en-US" b="1" dirty="0"/>
              <a:t> </a:t>
            </a:r>
            <a:r>
              <a:rPr lang="en-US" b="1" dirty="0" err="1"/>
              <a:t>استراتيجية</a:t>
            </a:r>
            <a:r>
              <a:rPr lang="en-US" b="1" dirty="0"/>
              <a:t> </a:t>
            </a:r>
            <a:r>
              <a:rPr lang="en-US" b="1" dirty="0" err="1"/>
              <a:t>لمعالجة</a:t>
            </a:r>
            <a:r>
              <a:rPr lang="en-US" b="1" dirty="0"/>
              <a:t> </a:t>
            </a:r>
            <a:r>
              <a:rPr lang="en-US" b="1" dirty="0" err="1"/>
              <a:t>قضايا</a:t>
            </a:r>
            <a:r>
              <a:rPr lang="en-US" b="1" dirty="0"/>
              <a:t> </a:t>
            </a:r>
            <a:r>
              <a:rPr lang="en-US" b="1" dirty="0" err="1"/>
              <a:t>المجتمع</a:t>
            </a:r>
            <a:r>
              <a:rPr lang="en-US" b="1" dirty="0"/>
              <a:t>.</a:t>
            </a:r>
            <a:endParaRPr lang="ar-EG" b="1" dirty="0"/>
          </a:p>
          <a:p>
            <a:pPr algn="r" rtl="1"/>
            <a:r>
              <a:rPr lang="en-US" b="1" dirty="0" err="1"/>
              <a:t>تأسيس</a:t>
            </a:r>
            <a:r>
              <a:rPr lang="en-US" b="1" dirty="0"/>
              <a:t> </a:t>
            </a:r>
            <a:r>
              <a:rPr lang="en-US" b="1" dirty="0" err="1"/>
              <a:t>منظمة</a:t>
            </a:r>
            <a:r>
              <a:rPr lang="en-US" b="1" dirty="0"/>
              <a:t> أو </a:t>
            </a:r>
            <a:r>
              <a:rPr lang="en-US" b="1" dirty="0" err="1"/>
              <a:t>مبادرة</a:t>
            </a:r>
            <a:r>
              <a:rPr lang="en-US" b="1" dirty="0"/>
              <a:t> </a:t>
            </a:r>
            <a:r>
              <a:rPr lang="en-US" b="1" dirty="0" err="1"/>
              <a:t>جديدة</a:t>
            </a:r>
            <a:r>
              <a:rPr lang="en-US" b="1" dirty="0"/>
              <a:t>.</a:t>
            </a:r>
            <a:endParaRPr lang="ar-EG" b="1" dirty="0"/>
          </a:p>
          <a:p>
            <a:pPr algn="r" rtl="1"/>
            <a:r>
              <a:rPr lang="en-US" b="1" dirty="0" err="1"/>
              <a:t>بدء</a:t>
            </a:r>
            <a:r>
              <a:rPr lang="en-US" b="1" dirty="0"/>
              <a:t> </a:t>
            </a:r>
            <a:r>
              <a:rPr lang="en-US" b="1" dirty="0" err="1"/>
              <a:t>برنامج</a:t>
            </a:r>
            <a:r>
              <a:rPr lang="en-US" b="1" dirty="0"/>
              <a:t> أو </a:t>
            </a:r>
            <a:r>
              <a:rPr lang="en-US" b="1" dirty="0" err="1"/>
              <a:t>تدخل</a:t>
            </a:r>
            <a:r>
              <a:rPr lang="en-US" b="1" dirty="0"/>
              <a:t> </a:t>
            </a:r>
            <a:r>
              <a:rPr lang="en-US" b="1" dirty="0" err="1"/>
              <a:t>جديد</a:t>
            </a:r>
            <a:r>
              <a:rPr lang="en-US" b="1" dirty="0"/>
              <a:t>.</a:t>
            </a:r>
            <a:endParaRPr lang="ar-EG" b="1" dirty="0"/>
          </a:p>
          <a:p>
            <a:pPr algn="r" rtl="1"/>
            <a:r>
              <a:rPr lang="en-US" b="1" dirty="0" err="1"/>
              <a:t>بدء</a:t>
            </a:r>
            <a:r>
              <a:rPr lang="en-US" b="1" dirty="0"/>
              <a:t> </a:t>
            </a:r>
            <a:r>
              <a:rPr lang="en-US" b="1" dirty="0" err="1"/>
              <a:t>الائتلاف</a:t>
            </a:r>
            <a:r>
              <a:rPr lang="en-US" b="1" dirty="0"/>
              <a:t>.</a:t>
            </a:r>
            <a:endParaRPr lang="ar-EG" b="1" dirty="0"/>
          </a:p>
          <a:p>
            <a:pPr algn="r" rtl="1"/>
            <a:r>
              <a:rPr lang="en-US" b="1" dirty="0" err="1"/>
              <a:t>تخطيط</a:t>
            </a:r>
            <a:r>
              <a:rPr lang="en-US" b="1" dirty="0"/>
              <a:t> </a:t>
            </a:r>
            <a:r>
              <a:rPr lang="en-US" b="1" dirty="0" err="1"/>
              <a:t>وتنفيذ</a:t>
            </a:r>
            <a:r>
              <a:rPr lang="en-US" b="1" dirty="0"/>
              <a:t> </a:t>
            </a:r>
            <a:r>
              <a:rPr lang="en-US" b="1" dirty="0" err="1"/>
              <a:t>تقييم</a:t>
            </a:r>
            <a:r>
              <a:rPr lang="en-US" b="1" dirty="0"/>
              <a:t> </a:t>
            </a:r>
            <a:r>
              <a:rPr lang="en-US" b="1" dirty="0" err="1"/>
              <a:t>المجتمع</a:t>
            </a:r>
            <a:r>
              <a:rPr lang="en-US" b="1" dirty="0"/>
              <a:t>.</a:t>
            </a:r>
            <a:endParaRPr lang="ar-EG" b="1" dirty="0"/>
          </a:p>
          <a:p>
            <a:pPr algn="r" rtl="1"/>
            <a:r>
              <a:rPr lang="en-US" b="1" dirty="0" err="1"/>
              <a:t>تقييم</a:t>
            </a:r>
            <a:r>
              <a:rPr lang="en-US" b="1" dirty="0"/>
              <a:t> </a:t>
            </a:r>
            <a:r>
              <a:rPr lang="en-US" b="1" dirty="0" err="1"/>
              <a:t>منظمة</a:t>
            </a:r>
            <a:r>
              <a:rPr lang="en-US" b="1" dirty="0"/>
              <a:t> أو </a:t>
            </a:r>
            <a:r>
              <a:rPr lang="en-US" b="1" dirty="0" err="1"/>
              <a:t>مبادرة</a:t>
            </a:r>
            <a:r>
              <a:rPr lang="en-US" b="1" dirty="0"/>
              <a:t> أو </a:t>
            </a:r>
            <a:r>
              <a:rPr lang="en-US" b="1" dirty="0" err="1"/>
              <a:t>تدخل</a:t>
            </a:r>
            <a:r>
              <a:rPr lang="en-US" b="1" dirty="0"/>
              <a:t>.</a:t>
            </a:r>
            <a:endParaRPr lang="ar-EG" b="1" dirty="0"/>
          </a:p>
          <a:p>
            <a:pPr algn="r" rtl="1"/>
            <a:r>
              <a:rPr lang="en-US" b="1" dirty="0" err="1"/>
              <a:t>قيادة</a:t>
            </a:r>
            <a:r>
              <a:rPr lang="en-US" b="1" dirty="0"/>
              <a:t> </a:t>
            </a:r>
            <a:r>
              <a:rPr lang="en-US" b="1" dirty="0" err="1"/>
              <a:t>حملة</a:t>
            </a:r>
            <a:r>
              <a:rPr lang="en-US" b="1" dirty="0"/>
              <a:t> </a:t>
            </a:r>
            <a:r>
              <a:rPr lang="en-US" b="1" dirty="0" err="1"/>
              <a:t>مناصرة</a:t>
            </a:r>
            <a:r>
              <a:rPr lang="en-US" b="1" dirty="0"/>
              <a:t> </a:t>
            </a:r>
            <a:r>
              <a:rPr lang="en-US" b="1" dirty="0" err="1"/>
              <a:t>ذات</a:t>
            </a:r>
            <a:r>
              <a:rPr lang="en-US" b="1" dirty="0"/>
              <a:t> </a:t>
            </a:r>
            <a:r>
              <a:rPr lang="en-US" b="1" dirty="0" err="1"/>
              <a:t>هدف</a:t>
            </a:r>
            <a:r>
              <a:rPr lang="en-US" b="1" dirty="0"/>
              <a:t> </a:t>
            </a:r>
            <a:r>
              <a:rPr lang="en-US" b="1" dirty="0" err="1"/>
              <a:t>محدد</a:t>
            </a:r>
            <a:r>
              <a:rPr lang="en-US" b="1" dirty="0"/>
              <a:t>.</a:t>
            </a:r>
            <a:endParaRPr lang="ar-EG" b="1" dirty="0"/>
          </a:p>
          <a:p>
            <a:pPr algn="r" rtl="1"/>
            <a:r>
              <a:rPr lang="en-US" b="1" dirty="0" err="1"/>
              <a:t>إدارة</a:t>
            </a:r>
            <a:r>
              <a:rPr lang="en-US" b="1" dirty="0"/>
              <a:t> </a:t>
            </a:r>
            <a:r>
              <a:rPr lang="en-US" b="1" dirty="0" err="1"/>
              <a:t>حدث</a:t>
            </a:r>
            <a:r>
              <a:rPr lang="en-US" b="1" dirty="0"/>
              <a:t> أو </a:t>
            </a:r>
            <a:r>
              <a:rPr lang="en-US" b="1" dirty="0" err="1"/>
              <a:t>حملة</a:t>
            </a:r>
            <a:r>
              <a:rPr lang="en-US" b="1" dirty="0"/>
              <a:t> </a:t>
            </a:r>
            <a:r>
              <a:rPr lang="en-US" b="1" dirty="0" err="1"/>
              <a:t>لجمع</a:t>
            </a:r>
            <a:r>
              <a:rPr lang="en-US" b="1" dirty="0"/>
              <a:t> </a:t>
            </a:r>
            <a:r>
              <a:rPr lang="en-US" b="1" dirty="0" err="1"/>
              <a:t>التبرعات</a:t>
            </a:r>
            <a:r>
              <a:rPr lang="en-US" b="1" dirty="0"/>
              <a:t>.</a:t>
            </a:r>
            <a:endParaRPr lang="ar-EG" b="1" dirty="0"/>
          </a:p>
          <a:p>
            <a:pPr algn="r" rtl="1"/>
            <a:r>
              <a:rPr lang="en-US" b="1" dirty="0" err="1"/>
              <a:t>التوظيف</a:t>
            </a:r>
            <a:r>
              <a:rPr lang="en-US" b="1" dirty="0"/>
              <a:t> </a:t>
            </a:r>
            <a:r>
              <a:rPr lang="en-US" b="1" dirty="0" err="1"/>
              <a:t>وإدارة</a:t>
            </a:r>
            <a:r>
              <a:rPr lang="en-US" b="1" dirty="0"/>
              <a:t> </a:t>
            </a:r>
            <a:r>
              <a:rPr lang="en-US" b="1" dirty="0" err="1"/>
              <a:t>منظمة</a:t>
            </a:r>
            <a:r>
              <a:rPr lang="en-US" b="1" dirty="0"/>
              <a:t> أو </a:t>
            </a:r>
            <a:r>
              <a:rPr lang="en-US" b="1" dirty="0" err="1"/>
              <a:t>مبادرة</a:t>
            </a:r>
            <a:r>
              <a:rPr lang="en-US" b="1" dirty="0"/>
              <a:t>.</a:t>
            </a:r>
            <a:endParaRPr lang="ar-EG" b="1" dirty="0"/>
          </a:p>
          <a:p>
            <a:pPr algn="r" rtl="1"/>
            <a:r>
              <a:rPr lang="en-US" b="1" dirty="0" err="1"/>
              <a:t>الانخراط</a:t>
            </a:r>
            <a:r>
              <a:rPr lang="en-US" b="1" dirty="0"/>
              <a:t> في </a:t>
            </a:r>
            <a:r>
              <a:rPr lang="en-US" b="1" dirty="0" err="1"/>
              <a:t>الدعوة</a:t>
            </a:r>
            <a:r>
              <a:rPr lang="en-US" b="1" dirty="0"/>
              <a:t> </a:t>
            </a:r>
            <a:r>
              <a:rPr lang="en-US" b="1" dirty="0" err="1"/>
              <a:t>المستمرة</a:t>
            </a:r>
            <a:r>
              <a:rPr lang="en-US" b="1" dirty="0"/>
              <a:t>.</a:t>
            </a:r>
            <a:endParaRPr lang="ar-EG" b="1" dirty="0"/>
          </a:p>
          <a:p>
            <a:pPr algn="r" rtl="1"/>
            <a:r>
              <a:rPr lang="en-US" b="1" dirty="0" err="1"/>
              <a:t>أداء</a:t>
            </a:r>
            <a:r>
              <a:rPr lang="en-US" b="1" dirty="0"/>
              <a:t> </a:t>
            </a:r>
            <a:r>
              <a:rPr lang="en-US" b="1" dirty="0" err="1"/>
              <a:t>وظيفة</a:t>
            </a:r>
            <a:r>
              <a:rPr lang="en-US" b="1" dirty="0"/>
              <a:t> </a:t>
            </a:r>
            <a:r>
              <a:rPr lang="en-US" b="1" dirty="0" err="1"/>
              <a:t>معينة</a:t>
            </a:r>
            <a:r>
              <a:rPr lang="en-US" b="1" dirty="0"/>
              <a:t> </a:t>
            </a:r>
            <a:r>
              <a:rPr lang="en-US" b="1" dirty="0" err="1"/>
              <a:t>ضمن</a:t>
            </a:r>
            <a:r>
              <a:rPr lang="en-US" b="1" dirty="0"/>
              <a:t> </a:t>
            </a:r>
            <a:r>
              <a:rPr lang="en-US" b="1" dirty="0" err="1"/>
              <a:t>برنامج</a:t>
            </a:r>
            <a:r>
              <a:rPr lang="en-US" b="1" dirty="0"/>
              <a:t> أو </a:t>
            </a:r>
            <a:r>
              <a:rPr lang="en-US" b="1" dirty="0" err="1"/>
              <a:t>مبادرة</a:t>
            </a:r>
            <a:r>
              <a:rPr lang="en-US" b="1" dirty="0"/>
              <a:t> </a:t>
            </a:r>
            <a:r>
              <a:rPr lang="en-US" b="1" dirty="0" err="1"/>
              <a:t>مجتمعية</a:t>
            </a:r>
            <a:r>
              <a:rPr lang="en-US" b="1" dirty="0"/>
              <a:t>.</a:t>
            </a:r>
            <a:endParaRPr lang="ar-EG" b="1" dirty="0"/>
          </a:p>
          <a:p>
            <a:pPr algn="r" rtl="1"/>
            <a:r>
              <a:rPr lang="en-US" b="1" dirty="0" err="1"/>
              <a:t>تغيير</a:t>
            </a:r>
            <a:r>
              <a:rPr lang="en-US" b="1" dirty="0"/>
              <a:t> </a:t>
            </a:r>
            <a:r>
              <a:rPr lang="en-US" b="1" dirty="0" err="1"/>
              <a:t>المجتمع</a:t>
            </a:r>
            <a:r>
              <a:rPr lang="en-US" b="1" dirty="0"/>
              <a:t> على </a:t>
            </a:r>
            <a:r>
              <a:rPr lang="en-US" b="1" dirty="0" err="1"/>
              <a:t>المدى</a:t>
            </a:r>
            <a:r>
              <a:rPr lang="en-US" b="1" dirty="0"/>
              <a:t> </a:t>
            </a:r>
            <a:r>
              <a:rPr lang="en-US" b="1" dirty="0" err="1"/>
              <a:t>الطويل</a:t>
            </a:r>
            <a:r>
              <a:rPr lang="en-US" b="1" dirty="0"/>
              <a:t>.</a:t>
            </a:r>
          </a:p>
        </p:txBody>
      </p:sp>
    </p:spTree>
    <p:extLst>
      <p:ext uri="{BB962C8B-B14F-4D97-AF65-F5344CB8AC3E}">
        <p14:creationId xmlns:p14="http://schemas.microsoft.com/office/powerpoint/2010/main" val="1928651985"/>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444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5041" y="1303434"/>
            <a:ext cx="11164994" cy="7268080"/>
          </a:xfrm>
          <a:prstGeom prst="rect">
            <a:avLst/>
          </a:prstGeom>
          <a:noFill/>
        </p:spPr>
        <p:txBody>
          <a:bodyPr wrap="square" numCol="2" spcCol="0" rtlCol="0">
            <a:spAutoFit/>
          </a:bodyPr>
          <a:lstStyle/>
          <a:p>
            <a:pPr marL="795338" indent="-225425" algn="just">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What makes a good team? </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 lessons about Great Groups: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Greatness</a:t>
            </a:r>
            <a:r>
              <a:rPr lang="ar-EG" sz="2000" b="1" dirty="0">
                <a:solidFill>
                  <a:srgbClr val="0A1F61"/>
                </a:solidFill>
                <a:latin typeface="Tajawal ExtraBold" panose="00000800000000000000" pitchFamily="2" charset="-78"/>
                <a:cs typeface="Tajawal ExtraBold" panose="00000800000000000000" pitchFamily="2" charset="-78"/>
              </a:rPr>
              <a:t> العظمة </a:t>
            </a:r>
            <a:r>
              <a:rPr lang="en-US" sz="2000" b="1" dirty="0">
                <a:solidFill>
                  <a:srgbClr val="0A1F61"/>
                </a:solidFill>
                <a:latin typeface="Tajawal ExtraBold" panose="00000800000000000000" pitchFamily="2" charset="-78"/>
                <a:cs typeface="Tajawal ExtraBold" panose="00000800000000000000" pitchFamily="2" charset="-78"/>
              </a:rPr>
              <a:t> starts with </a:t>
            </a:r>
            <a:r>
              <a:rPr lang="en-US" sz="2000" b="1" dirty="0">
                <a:solidFill>
                  <a:srgbClr val="C00000"/>
                </a:solidFill>
                <a:latin typeface="Tajawal ExtraBold" panose="00000800000000000000" pitchFamily="2" charset="-78"/>
                <a:cs typeface="Tajawal ExtraBold" panose="00000800000000000000" pitchFamily="2" charset="-78"/>
              </a:rPr>
              <a:t>superb people</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Great Groups and great leaders</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create each other</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a:t>
            </a:r>
            <a:r>
              <a:rPr lang="en-US" sz="2000" b="1" dirty="0">
                <a:solidFill>
                  <a:srgbClr val="C00000"/>
                </a:solidFill>
                <a:latin typeface="Tajawal ExtraBold" panose="00000800000000000000" pitchFamily="2" charset="-78"/>
                <a:cs typeface="Tajawal ExtraBold" panose="00000800000000000000" pitchFamily="2" charset="-78"/>
              </a:rPr>
              <a:t>has a strong leader</a:t>
            </a:r>
          </a:p>
          <a:p>
            <a:pPr marL="795338" lvl="2" indent="-225425"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Leaders</a:t>
            </a:r>
            <a:r>
              <a:rPr lang="en-US" sz="2000" b="1" dirty="0">
                <a:solidFill>
                  <a:srgbClr val="0A1F61"/>
                </a:solidFill>
                <a:latin typeface="Tajawal ExtraBold" panose="00000800000000000000" pitchFamily="2" charset="-78"/>
                <a:cs typeface="Tajawal ExtraBold" panose="00000800000000000000" pitchFamily="2" charset="-78"/>
              </a:rPr>
              <a:t> of Great Groups </a:t>
            </a:r>
            <a:r>
              <a:rPr lang="en-US" sz="2000" b="1" dirty="0">
                <a:solidFill>
                  <a:srgbClr val="C00000"/>
                </a:solidFill>
                <a:latin typeface="Tajawal ExtraBold" panose="00000800000000000000" pitchFamily="2" charset="-78"/>
                <a:cs typeface="Tajawal ExtraBold" panose="00000800000000000000" pitchFamily="2" charset="-78"/>
              </a:rPr>
              <a:t>love talent </a:t>
            </a:r>
            <a:r>
              <a:rPr lang="en-US" sz="2000" b="1" dirty="0">
                <a:solidFill>
                  <a:srgbClr val="0A1F61"/>
                </a:solidFill>
                <a:latin typeface="Tajawal ExtraBold" panose="00000800000000000000" pitchFamily="2" charset="-78"/>
                <a:cs typeface="Tajawal ExtraBold" panose="00000800000000000000" pitchFamily="2" charset="-78"/>
              </a:rPr>
              <a:t>and know where to find it.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full of </a:t>
            </a:r>
            <a:r>
              <a:rPr lang="en-US" sz="2000" b="1" dirty="0">
                <a:solidFill>
                  <a:srgbClr val="C00000"/>
                </a:solidFill>
                <a:latin typeface="Tajawal ExtraBold" panose="00000800000000000000" pitchFamily="2" charset="-78"/>
                <a:cs typeface="Tajawal ExtraBold" panose="00000800000000000000" pitchFamily="2" charset="-78"/>
              </a:rPr>
              <a:t>talented people who can work together</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think they are on a mission from a leader.</a:t>
            </a:r>
          </a:p>
          <a:p>
            <a:pPr marL="795338" lvl="2" indent="-225425"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Every Great Group is an island -- but an island with a bridge to the mainland.</a:t>
            </a: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 see themselves as winning underdogs</a:t>
            </a:r>
            <a:r>
              <a:rPr lang="ar-EG" sz="2000" b="1" dirty="0">
                <a:solidFill>
                  <a:srgbClr val="0A1F61"/>
                </a:solidFill>
                <a:latin typeface="Tajawal ExtraBold" panose="00000800000000000000" pitchFamily="2" charset="-78"/>
                <a:cs typeface="Tajawal ExtraBold" panose="00000800000000000000" pitchFamily="2" charset="-78"/>
              </a:rPr>
              <a:t> فوز المستضعفين </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always have an enemy.</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People in Great Groups have blinders on. </a:t>
            </a:r>
            <a:r>
              <a:rPr lang="ar-EG" sz="2000" b="1" dirty="0">
                <a:solidFill>
                  <a:srgbClr val="0A1F61"/>
                </a:solidFill>
                <a:latin typeface="Tajawal ExtraBold" panose="00000800000000000000" pitchFamily="2" charset="-78"/>
                <a:cs typeface="Tajawal ExtraBold" panose="00000800000000000000" pitchFamily="2" charset="-78"/>
              </a:rPr>
              <a:t>الأشخاص في المجموعات العظيمة لديهم </a:t>
            </a:r>
            <a:r>
              <a:rPr lang="ar-EG" sz="2000" b="1" dirty="0" err="1">
                <a:solidFill>
                  <a:srgbClr val="0A1F61"/>
                </a:solidFill>
                <a:latin typeface="Tajawal ExtraBold" panose="00000800000000000000" pitchFamily="2" charset="-78"/>
                <a:cs typeface="Tajawal ExtraBold" panose="00000800000000000000" pitchFamily="2" charset="-78"/>
              </a:rPr>
              <a:t>غمامات</a:t>
            </a:r>
            <a:r>
              <a:rPr lang="ar-EG" sz="20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a:t>
            </a:r>
            <a:r>
              <a:rPr lang="en-US" sz="2000" b="1" dirty="0">
                <a:solidFill>
                  <a:srgbClr val="C00000"/>
                </a:solidFill>
                <a:latin typeface="Tajawal ExtraBold" panose="00000800000000000000" pitchFamily="2" charset="-78"/>
                <a:cs typeface="Tajawal ExtraBold" panose="00000800000000000000" pitchFamily="2" charset="-78"/>
              </a:rPr>
              <a:t>optimistic, not realistic.</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Great Groups </a:t>
            </a:r>
            <a:r>
              <a:rPr lang="en-US" sz="2000" b="1" dirty="0">
                <a:solidFill>
                  <a:srgbClr val="C00000"/>
                </a:solidFill>
                <a:latin typeface="Tajawal ExtraBold" panose="00000800000000000000" pitchFamily="2" charset="-78"/>
                <a:cs typeface="Tajawal ExtraBold" panose="00000800000000000000" pitchFamily="2" charset="-78"/>
              </a:rPr>
              <a:t>the right person has the right job.</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leaders of Great Groups give them what they need and free them from the rest. </a:t>
            </a:r>
            <a:r>
              <a:rPr lang="ar-EG" sz="2000" b="1" dirty="0">
                <a:solidFill>
                  <a:srgbClr val="0A1F61"/>
                </a:solidFill>
                <a:latin typeface="Tajawal ExtraBold" panose="00000800000000000000" pitchFamily="2" charset="-78"/>
                <a:cs typeface="Tajawal ExtraBold" panose="00000800000000000000" pitchFamily="2" charset="-78"/>
              </a:rPr>
              <a:t>إن قادة المجموعات الكبرى يمنحونهم ما يحتاجون إليه ويحررونهم من الباقي.</a:t>
            </a:r>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ship (</a:t>
            </a:r>
            <a:r>
              <a:rPr lang="en-US" sz="2000" b="1" dirty="0">
                <a:solidFill>
                  <a:srgbClr val="C00000"/>
                </a:solidFill>
                <a:latin typeface="Tajawal ExtraBold" panose="00000800000000000000" pitchFamily="2" charset="-78"/>
                <a:cs typeface="Tajawal ExtraBold" panose="00000800000000000000" pitchFamily="2" charset="-78"/>
              </a:rPr>
              <a:t>produce results</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work is its own reward.</a:t>
            </a:r>
          </a:p>
          <a:p>
            <a:pPr marL="795338" lvl="2" indent="-225425" algn="just" rtl="1"/>
            <a:r>
              <a:rPr lang="ar-EG" sz="2000" b="1" dirty="0">
                <a:solidFill>
                  <a:srgbClr val="0A1F61"/>
                </a:solidFill>
                <a:latin typeface="Tajawal ExtraBold" panose="00000800000000000000" pitchFamily="2" charset="-78"/>
                <a:cs typeface="Tajawal ExtraBold" panose="00000800000000000000" pitchFamily="2" charset="-78"/>
              </a:rPr>
              <a:t>العمل العظيم هو مكافأة بحد ذاته</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06216456"/>
      </p:ext>
    </p:extLst>
  </p:cSld>
  <p:clrMapOvr>
    <a:masterClrMapping/>
  </p:clrMapOvr>
  <mc:AlternateContent xmlns:mc="http://schemas.openxmlformats.org/markup-compatibility/2006" xmlns:p14="http://schemas.microsoft.com/office/powerpoint/2010/main">
    <mc:Choice Requires="p14">
      <p:transition p14:dur="10" advTm="414000"/>
    </mc:Choice>
    <mc:Fallback xmlns="">
      <p:transition advTm="4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93428"/>
          </a:xfrm>
          <a:prstGeom prst="rect">
            <a:avLst/>
          </a:prstGeom>
          <a:noFill/>
        </p:spPr>
        <p:txBody>
          <a:bodyPr wrap="square" rtlCol="0">
            <a:spAutoFit/>
          </a:bodyPr>
          <a:lstStyle/>
          <a:p>
            <a:pPr marL="517525" algn="just">
              <a:lnSpc>
                <a:spcPts val="3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How do you build a team? </a:t>
            </a:r>
          </a:p>
          <a:p>
            <a:pPr marL="517525" algn="just">
              <a:lnSpc>
                <a:spcPts val="3000"/>
              </a:lnSpc>
            </a:pPr>
            <a:endParaRPr lang="en-US" sz="2400" b="1" u="sng"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Start</a:t>
            </a:r>
            <a:r>
              <a:rPr lang="en-US" sz="2400" b="1" dirty="0">
                <a:solidFill>
                  <a:srgbClr val="0A1F61"/>
                </a:solidFill>
                <a:latin typeface="Tajawal ExtraBold" panose="00000800000000000000" pitchFamily="2" charset="-78"/>
                <a:cs typeface="Tajawal ExtraBold" panose="00000800000000000000" pitchFamily="2" charset="-78"/>
              </a:rPr>
              <a:t> with the </a:t>
            </a:r>
            <a:r>
              <a:rPr lang="en-US" sz="2400" b="1" dirty="0">
                <a:solidFill>
                  <a:srgbClr val="C00000"/>
                </a:solidFill>
                <a:latin typeface="Tajawal ExtraBold" panose="00000800000000000000" pitchFamily="2" charset="-78"/>
                <a:cs typeface="Tajawal ExtraBold" panose="00000800000000000000" pitchFamily="2" charset="-78"/>
              </a:rPr>
              <a:t>best people </a:t>
            </a:r>
            <a:r>
              <a:rPr lang="en-US" sz="2400" b="1" dirty="0">
                <a:solidFill>
                  <a:srgbClr val="0A1F61"/>
                </a:solidFill>
                <a:latin typeface="Tajawal ExtraBold" panose="00000800000000000000" pitchFamily="2" charset="-78"/>
                <a:cs typeface="Tajawal ExtraBold" panose="00000800000000000000" pitchFamily="2" charset="-78"/>
              </a:rPr>
              <a:t>you can find.</a:t>
            </a:r>
          </a:p>
          <a:p>
            <a:pPr marL="1431925" lvl="1" indent="-457200" algn="just">
              <a:lnSpc>
                <a:spcPts val="2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Choose team members </a:t>
            </a:r>
            <a:r>
              <a:rPr lang="en-US" sz="2400" b="1" dirty="0">
                <a:solidFill>
                  <a:srgbClr val="0A1F61"/>
                </a:solidFill>
                <a:latin typeface="Tajawal ExtraBold" panose="00000800000000000000" pitchFamily="2" charset="-78"/>
                <a:cs typeface="Tajawal ExtraBold" panose="00000800000000000000" pitchFamily="2" charset="-78"/>
              </a:rPr>
              <a:t>so they'll have a </a:t>
            </a:r>
            <a:r>
              <a:rPr lang="en-US" sz="2400" b="1" dirty="0">
                <a:solidFill>
                  <a:srgbClr val="C00000"/>
                </a:solidFill>
                <a:latin typeface="Tajawal ExtraBold" panose="00000800000000000000" pitchFamily="2" charset="-78"/>
                <a:cs typeface="Tajawal ExtraBold" panose="00000800000000000000" pitchFamily="2" charset="-78"/>
              </a:rPr>
              <a:t>good fit</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a:t>
            </a:r>
            <a:r>
              <a:rPr lang="en-US" sz="2400" b="1" dirty="0">
                <a:solidFill>
                  <a:srgbClr val="C0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with a </a:t>
            </a:r>
            <a:r>
              <a:rPr lang="en-US" sz="2400" b="1" dirty="0">
                <a:solidFill>
                  <a:srgbClr val="C00000"/>
                </a:solidFill>
                <a:latin typeface="Tajawal ExtraBold" panose="00000800000000000000" pitchFamily="2" charset="-78"/>
                <a:cs typeface="Tajawal ExtraBold" panose="00000800000000000000" pitchFamily="2" charset="-78"/>
              </a:rPr>
              <a:t>diversity of backgrounds and perspectives</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a:t>
            </a:r>
            <a:r>
              <a:rPr lang="en-US" sz="2400" b="1" dirty="0">
                <a:solidFill>
                  <a:srgbClr val="C0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with a </a:t>
            </a:r>
            <a:r>
              <a:rPr lang="en-US" sz="2400" b="1" dirty="0">
                <a:solidFill>
                  <a:srgbClr val="C00000"/>
                </a:solidFill>
                <a:latin typeface="Tajawal ExtraBold" panose="00000800000000000000" pitchFamily="2" charset="-78"/>
                <a:cs typeface="Tajawal ExtraBold" panose="00000800000000000000" pitchFamily="2" charset="-78"/>
              </a:rPr>
              <a:t>commitment to </a:t>
            </a:r>
            <a:r>
              <a:rPr lang="en-US" sz="2400" b="1" dirty="0">
                <a:solidFill>
                  <a:srgbClr val="0A1F61"/>
                </a:solidFill>
                <a:latin typeface="Tajawal ExtraBold" panose="00000800000000000000" pitchFamily="2" charset="-78"/>
                <a:cs typeface="Tajawal ExtraBold" panose="00000800000000000000" pitchFamily="2" charset="-78"/>
              </a:rPr>
              <a:t>the concept of working as a </a:t>
            </a:r>
            <a:r>
              <a:rPr lang="en-US" sz="2400" b="1" dirty="0">
                <a:solidFill>
                  <a:srgbClr val="C00000"/>
                </a:solidFill>
                <a:latin typeface="Tajawal ExtraBold" panose="00000800000000000000" pitchFamily="2" charset="-78"/>
                <a:cs typeface="Tajawal ExtraBold" panose="00000800000000000000" pitchFamily="2" charset="-78"/>
              </a:rPr>
              <a:t>team</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team </a:t>
            </a:r>
            <a:r>
              <a:rPr lang="en-US" sz="2400" b="1" dirty="0">
                <a:solidFill>
                  <a:srgbClr val="C00000"/>
                </a:solidFill>
                <a:latin typeface="Tajawal ExtraBold" panose="00000800000000000000" pitchFamily="2" charset="-78"/>
                <a:cs typeface="Tajawal ExtraBold" panose="00000800000000000000" pitchFamily="2" charset="-78"/>
              </a:rPr>
              <a:t>members </a:t>
            </a:r>
            <a:r>
              <a:rPr lang="en-US" sz="2400" b="1" dirty="0">
                <a:solidFill>
                  <a:srgbClr val="0A1F61"/>
                </a:solidFill>
                <a:latin typeface="Tajawal ExtraBold" panose="00000800000000000000" pitchFamily="2" charset="-78"/>
                <a:cs typeface="Tajawal ExtraBold" panose="00000800000000000000" pitchFamily="2" charset="-78"/>
              </a:rPr>
              <a:t>committed to </a:t>
            </a:r>
            <a:r>
              <a:rPr lang="en-US" sz="2400" b="1" dirty="0">
                <a:solidFill>
                  <a:srgbClr val="C00000"/>
                </a:solidFill>
                <a:latin typeface="Tajawal ExtraBold" panose="00000800000000000000" pitchFamily="2" charset="-78"/>
                <a:cs typeface="Tajawal ExtraBold" panose="00000800000000000000" pitchFamily="2" charset="-78"/>
              </a:rPr>
              <a:t>the team's guiding vision</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people with a </a:t>
            </a:r>
            <a:r>
              <a:rPr lang="en-US" sz="2400" b="1" dirty="0">
                <a:solidFill>
                  <a:srgbClr val="C00000"/>
                </a:solidFill>
                <a:latin typeface="Tajawal ExtraBold" panose="00000800000000000000" pitchFamily="2" charset="-78"/>
                <a:cs typeface="Tajawal ExtraBold" panose="00000800000000000000" pitchFamily="2" charset="-78"/>
              </a:rPr>
              <a:t>sense of humor</a:t>
            </a:r>
            <a:r>
              <a:rPr lang="en-US" sz="2400" b="1" dirty="0">
                <a:solidFill>
                  <a:srgbClr val="0A1F61"/>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روح الدعابة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lvl="1">
              <a:lnSpc>
                <a:spcPts val="2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96150127"/>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11461"/>
            <a:ext cx="11011327" cy="5447069"/>
          </a:xfrm>
          <a:prstGeom prst="rect">
            <a:avLst/>
          </a:prstGeom>
          <a:noFill/>
        </p:spPr>
        <p:txBody>
          <a:bodyPr wrap="square" rtlCol="0">
            <a:spAutoFit/>
          </a:bodyPr>
          <a:lstStyle/>
          <a:p>
            <a:pPr marL="974725" lvl="1" algn="ctr">
              <a:lnSpc>
                <a:spcPts val="2800"/>
              </a:lnSpc>
            </a:pPr>
            <a:r>
              <a:rPr lang="en-US" sz="2400" b="1" dirty="0">
                <a:solidFill>
                  <a:srgbClr val="C00000"/>
                </a:solidFill>
                <a:latin typeface="Tajawal ExtraBold" panose="00000800000000000000" pitchFamily="2" charset="-78"/>
                <a:cs typeface="Tajawal ExtraBold" panose="00000800000000000000" pitchFamily="2" charset="-78"/>
              </a:rPr>
              <a:t>Building the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with the vision.</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 team bonds. </a:t>
            </a:r>
            <a:r>
              <a:rPr lang="ar-EG" sz="2000" b="1" dirty="0">
                <a:solidFill>
                  <a:srgbClr val="0A1F61"/>
                </a:solidFill>
                <a:latin typeface="Tajawal ExtraBold" panose="00000800000000000000" pitchFamily="2" charset="-78"/>
                <a:cs typeface="Tajawal ExtraBold" panose="00000800000000000000" pitchFamily="2" charset="-78"/>
              </a:rPr>
              <a:t>بناء روابط الفريق.</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 sure that </a:t>
            </a:r>
            <a:r>
              <a:rPr lang="en-US" sz="2000" b="1" dirty="0">
                <a:solidFill>
                  <a:srgbClr val="C00000"/>
                </a:solidFill>
                <a:latin typeface="Tajawal ExtraBold" panose="00000800000000000000" pitchFamily="2" charset="-78"/>
                <a:cs typeface="Tajawal ExtraBold" panose="00000800000000000000" pitchFamily="2" charset="-78"/>
              </a:rPr>
              <a:t>the concept of a team </a:t>
            </a:r>
            <a:r>
              <a:rPr lang="en-US" sz="2000" b="1" dirty="0">
                <a:solidFill>
                  <a:srgbClr val="0A1F61"/>
                </a:solidFill>
                <a:latin typeface="Tajawal ExtraBold" panose="00000800000000000000" pitchFamily="2" charset="-78"/>
                <a:cs typeface="Tajawal ExtraBold" panose="00000800000000000000" pitchFamily="2" charset="-78"/>
              </a:rPr>
              <a:t>is absolutely </a:t>
            </a:r>
            <a:r>
              <a:rPr lang="en-US" sz="2000" b="1" dirty="0">
                <a:solidFill>
                  <a:srgbClr val="C00000"/>
                </a:solidFill>
                <a:latin typeface="Tajawal ExtraBold" panose="00000800000000000000" pitchFamily="2" charset="-78"/>
                <a:cs typeface="Tajawal ExtraBold" panose="00000800000000000000" pitchFamily="2" charset="-78"/>
              </a:rPr>
              <a:t>clear</a:t>
            </a:r>
            <a:r>
              <a:rPr lang="en-US" sz="2000" b="1" dirty="0">
                <a:solidFill>
                  <a:srgbClr val="0A1F61"/>
                </a:solidFill>
                <a:latin typeface="Tajawal ExtraBold" panose="00000800000000000000" pitchFamily="2" charset="-78"/>
                <a:cs typeface="Tajawal ExtraBold" panose="00000800000000000000" pitchFamily="2" charset="-78"/>
              </a:rPr>
              <a:t>.</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Involve the team in jointly planning functionality and individual responsibilities. </a:t>
            </a:r>
            <a:r>
              <a:rPr lang="ar-EG" sz="2000" b="1" dirty="0">
                <a:solidFill>
                  <a:srgbClr val="0A1F61"/>
                </a:solidFill>
                <a:latin typeface="Tajawal ExtraBold" panose="00000800000000000000" pitchFamily="2" charset="-78"/>
                <a:cs typeface="Tajawal ExtraBold" panose="00000800000000000000" pitchFamily="2" charset="-78"/>
              </a:rPr>
              <a:t>إشراك الفريق في وظائف التخطيط المشترك والمسؤوليات الفردية.</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Address personal issues. </a:t>
            </a:r>
            <a:r>
              <a:rPr lang="ar-EG" sz="2000" b="1" dirty="0">
                <a:solidFill>
                  <a:srgbClr val="0A1F61"/>
                </a:solidFill>
                <a:latin typeface="Tajawal ExtraBold" panose="00000800000000000000" pitchFamily="2" charset="-78"/>
                <a:cs typeface="Tajawal ExtraBold" panose="00000800000000000000" pitchFamily="2" charset="-78"/>
              </a:rPr>
              <a:t>معالجة القضايا الشخصية</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team norms. </a:t>
            </a:r>
            <a:r>
              <a:rPr lang="ar-EG" sz="2000" b="1" dirty="0">
                <a:solidFill>
                  <a:srgbClr val="0A1F61"/>
                </a:solidFill>
                <a:latin typeface="Tajawal ExtraBold" panose="00000800000000000000" pitchFamily="2" charset="-78"/>
                <a:cs typeface="Tajawal ExtraBold" panose="00000800000000000000" pitchFamily="2" charset="-78"/>
              </a:rPr>
              <a:t>وضع معايير الفريق.</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Hash out the logistics of working as a team. </a:t>
            </a:r>
            <a:r>
              <a:rPr lang="ar-EG" sz="2000" b="1" dirty="0">
                <a:solidFill>
                  <a:srgbClr val="0A1F61"/>
                </a:solidFill>
                <a:latin typeface="Tajawal ExtraBold" panose="00000800000000000000" pitchFamily="2" charset="-78"/>
                <a:cs typeface="Tajawal ExtraBold" panose="00000800000000000000" pitchFamily="2" charset="-78"/>
              </a:rPr>
              <a:t>قم بتجزئة الخدمات اللوجستية للعمل كفريق.</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the team with a doable task that requires teamwork </a:t>
            </a:r>
            <a:r>
              <a:rPr lang="ar-EG" sz="2000" b="1" dirty="0">
                <a:solidFill>
                  <a:srgbClr val="0A1F61"/>
                </a:solidFill>
                <a:latin typeface="Tajawal ExtraBold" panose="00000800000000000000" pitchFamily="2" charset="-78"/>
                <a:cs typeface="Tajawal ExtraBold" panose="00000800000000000000" pitchFamily="2" charset="-78"/>
              </a:rPr>
              <a:t>ابدأ الفريق بمهمة قابلة للتنفيذ وتتطلب العمل الجماعي</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Go back over both successes and failures to learn for the future.</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Provide both individual and team support.</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people something extra for working as a team. </a:t>
            </a:r>
            <a:r>
              <a:rPr lang="ar-EG" b="1" dirty="0">
                <a:solidFill>
                  <a:srgbClr val="0A1F61"/>
                </a:solidFill>
                <a:latin typeface="Tajawal ExtraBold" panose="00000800000000000000" pitchFamily="2" charset="-78"/>
                <a:cs typeface="Tajawal ExtraBold" panose="00000800000000000000" pitchFamily="2" charset="-78"/>
              </a:rPr>
              <a:t>امنح الأشخاص شيئًا إضافيًا للعمل كفريق.</a:t>
            </a:r>
            <a:endParaRPr lang="en-US" b="1" dirty="0">
              <a:solidFill>
                <a:srgbClr val="0A1F61"/>
              </a:solidFill>
              <a:latin typeface="Tajawal ExtraBold" panose="00000800000000000000" pitchFamily="2" charset="-78"/>
              <a:cs typeface="Tajawal ExtraBold" panose="00000800000000000000" pitchFamily="2" charset="-78"/>
            </a:endParaRP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Reward accomplishments like crazy. </a:t>
            </a:r>
            <a:r>
              <a:rPr lang="ar-EG" sz="2000" b="1" dirty="0">
                <a:solidFill>
                  <a:srgbClr val="0A1F61"/>
                </a:solidFill>
                <a:latin typeface="Tajawal ExtraBold" panose="00000800000000000000" pitchFamily="2" charset="-78"/>
                <a:cs typeface="Tajawal ExtraBold" panose="00000800000000000000" pitchFamily="2" charset="-78"/>
              </a:rPr>
              <a:t>كافئ الإنجازات بجنون.</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85805718"/>
      </p:ext>
    </p:extLst>
  </p:cSld>
  <p:clrMapOvr>
    <a:masterClrMapping/>
  </p:clrMapOvr>
  <mc:AlternateContent xmlns:mc="http://schemas.openxmlformats.org/markup-compatibility/2006" xmlns:p14="http://schemas.microsoft.com/office/powerpoint/2010/main">
    <mc:Choice Requires="p14">
      <p:transition p14:dur="10" advTm="232000"/>
    </mc:Choice>
    <mc:Fallback xmlns="">
      <p:transition advTm="23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Virtual Teams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087285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80497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What is a virtual team? </a:t>
            </a:r>
            <a:r>
              <a:rPr lang="en-US" sz="2300" b="1" dirty="0">
                <a:solidFill>
                  <a:srgbClr val="0A1F61"/>
                </a:solidFill>
                <a:latin typeface="Tajawal ExtraBold" panose="00000800000000000000" pitchFamily="2" charset="-78"/>
                <a:cs typeface="Tajawal ExtraBold" panose="00000800000000000000" pitchFamily="2" charset="-78"/>
              </a:rPr>
              <a:t>A virtual team is “a </a:t>
            </a:r>
            <a:r>
              <a:rPr lang="en-US" sz="2300" b="1" dirty="0">
                <a:solidFill>
                  <a:srgbClr val="C00000"/>
                </a:solidFill>
                <a:latin typeface="Tajawal ExtraBold" panose="00000800000000000000" pitchFamily="2" charset="-78"/>
                <a:cs typeface="Tajawal ExtraBold" panose="00000800000000000000" pitchFamily="2" charset="-78"/>
              </a:rPr>
              <a:t>group of people </a:t>
            </a:r>
            <a:r>
              <a:rPr lang="en-US" sz="2300" b="1" dirty="0">
                <a:solidFill>
                  <a:srgbClr val="0A1F61"/>
                </a:solidFill>
                <a:latin typeface="Tajawal ExtraBold" panose="00000800000000000000" pitchFamily="2" charset="-78"/>
                <a:cs typeface="Tajawal ExtraBold" panose="00000800000000000000" pitchFamily="2" charset="-78"/>
              </a:rPr>
              <a:t>who work interdependently</a:t>
            </a:r>
            <a:r>
              <a:rPr lang="ar-EG" sz="2300" b="1" dirty="0">
                <a:solidFill>
                  <a:srgbClr val="0A1F61"/>
                </a:solidFill>
                <a:latin typeface="Tajawal ExtraBold" panose="00000800000000000000" pitchFamily="2" charset="-78"/>
                <a:cs typeface="Tajawal ExtraBold" panose="00000800000000000000" pitchFamily="2" charset="-78"/>
              </a:rPr>
              <a:t> بشكل متبادل</a:t>
            </a:r>
            <a:r>
              <a:rPr lang="en-US" sz="2300" b="1" dirty="0">
                <a:solidFill>
                  <a:srgbClr val="0A1F61"/>
                </a:solidFill>
                <a:latin typeface="Tajawal ExtraBold" panose="00000800000000000000" pitchFamily="2" charset="-78"/>
                <a:cs typeface="Tajawal ExtraBold" panose="00000800000000000000" pitchFamily="2" charset="-78"/>
              </a:rPr>
              <a:t> with a </a:t>
            </a:r>
            <a:r>
              <a:rPr lang="en-US" sz="2300" b="1" dirty="0">
                <a:solidFill>
                  <a:srgbClr val="C00000"/>
                </a:solidFill>
                <a:latin typeface="Tajawal ExtraBold" panose="00000800000000000000" pitchFamily="2" charset="-78"/>
                <a:cs typeface="Tajawal ExtraBold" panose="00000800000000000000" pitchFamily="2" charset="-78"/>
              </a:rPr>
              <a:t>shared purpose </a:t>
            </a:r>
            <a:r>
              <a:rPr lang="en-US" sz="2300" b="1" dirty="0">
                <a:solidFill>
                  <a:srgbClr val="0A1F61"/>
                </a:solidFill>
                <a:latin typeface="Tajawal ExtraBold" panose="00000800000000000000" pitchFamily="2" charset="-78"/>
                <a:cs typeface="Tajawal ExtraBold" panose="00000800000000000000" pitchFamily="2" charset="-78"/>
              </a:rPr>
              <a:t>across space, time, and organization boundaries </a:t>
            </a:r>
            <a:r>
              <a:rPr lang="ar-EG" sz="2300" b="1" dirty="0">
                <a:solidFill>
                  <a:srgbClr val="0A1F61"/>
                </a:solidFill>
                <a:latin typeface="Tajawal ExtraBold" panose="00000800000000000000" pitchFamily="2" charset="-78"/>
                <a:cs typeface="Tajawal ExtraBold" panose="00000800000000000000" pitchFamily="2" charset="-78"/>
              </a:rPr>
              <a:t>حدود المنظمة</a:t>
            </a: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using technology</a:t>
            </a:r>
            <a:r>
              <a:rPr lang="en-US" sz="23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A virtual team </a:t>
            </a:r>
            <a:r>
              <a:rPr lang="en-US" sz="2300" b="1" dirty="0">
                <a:solidFill>
                  <a:srgbClr val="0A1F61"/>
                </a:solidFill>
                <a:latin typeface="Tajawal ExtraBold" panose="00000800000000000000" pitchFamily="2" charset="-78"/>
                <a:cs typeface="Tajawal ExtraBold" panose="00000800000000000000" pitchFamily="2" charset="-78"/>
              </a:rPr>
              <a:t>consists of a group of employees or individuals who use digital tools to communicate. </a:t>
            </a:r>
          </a:p>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Virtual team members can be based in the </a:t>
            </a:r>
            <a:r>
              <a:rPr lang="en-US" sz="2300" b="1" dirty="0">
                <a:solidFill>
                  <a:srgbClr val="C00000"/>
                </a:solidFill>
                <a:latin typeface="Tajawal ExtraBold" panose="00000800000000000000" pitchFamily="2" charset="-78"/>
                <a:cs typeface="Tajawal ExtraBold" panose="00000800000000000000" pitchFamily="2" charset="-78"/>
              </a:rPr>
              <a:t>same psychical location</a:t>
            </a:r>
            <a:r>
              <a:rPr lang="en-US" sz="2300" b="1" dirty="0">
                <a:solidFill>
                  <a:srgbClr val="0A1F61"/>
                </a:solidFill>
                <a:latin typeface="Tajawal ExtraBold" panose="00000800000000000000" pitchFamily="2" charset="-78"/>
                <a:cs typeface="Tajawal ExtraBold" panose="00000800000000000000" pitchFamily="2" charset="-78"/>
              </a:rPr>
              <a:t>, or working from </a:t>
            </a:r>
            <a:r>
              <a:rPr lang="en-US" sz="2300" b="1" dirty="0">
                <a:solidFill>
                  <a:srgbClr val="C00000"/>
                </a:solidFill>
                <a:latin typeface="Tajawal ExtraBold" panose="00000800000000000000" pitchFamily="2" charset="-78"/>
                <a:cs typeface="Tajawal ExtraBold" panose="00000800000000000000" pitchFamily="2" charset="-78"/>
              </a:rPr>
              <a:t>different locations </a:t>
            </a:r>
            <a:r>
              <a:rPr lang="en-US" sz="2300" b="1" dirty="0">
                <a:solidFill>
                  <a:srgbClr val="0A1F61"/>
                </a:solidFill>
                <a:latin typeface="Tajawal ExtraBold" panose="00000800000000000000" pitchFamily="2" charset="-78"/>
                <a:cs typeface="Tajawal ExtraBold" panose="00000800000000000000" pitchFamily="2" charset="-78"/>
              </a:rPr>
              <a:t>e.g., city or country. </a:t>
            </a:r>
          </a:p>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There are </a:t>
            </a:r>
            <a:r>
              <a:rPr lang="en-US" sz="2300" b="1" dirty="0">
                <a:solidFill>
                  <a:srgbClr val="C00000"/>
                </a:solidFill>
                <a:latin typeface="Tajawal ExtraBold" panose="00000800000000000000" pitchFamily="2" charset="-78"/>
                <a:cs typeface="Tajawal ExtraBold" panose="00000800000000000000" pitchFamily="2" charset="-78"/>
              </a:rPr>
              <a:t>many terms for virtual teams</a:t>
            </a:r>
            <a:r>
              <a:rPr lang="en-US" sz="2300" b="1" dirty="0">
                <a:solidFill>
                  <a:srgbClr val="0A1F61"/>
                </a:solidFill>
                <a:latin typeface="Tajawal ExtraBold" panose="00000800000000000000" pitchFamily="2" charset="-78"/>
                <a:cs typeface="Tajawal ExtraBold" panose="00000800000000000000" pitchFamily="2" charset="-78"/>
              </a:rPr>
              <a:t>, such as ‘’geographically dispersed teams</a:t>
            </a:r>
            <a:r>
              <a:rPr lang="ar-EG" sz="2300" b="1" dirty="0">
                <a:solidFill>
                  <a:srgbClr val="0A1F61"/>
                </a:solidFill>
                <a:latin typeface="Tajawal ExtraBold" panose="00000800000000000000" pitchFamily="2" charset="-78"/>
                <a:cs typeface="Tajawal ExtraBold" panose="00000800000000000000" pitchFamily="2" charset="-78"/>
              </a:rPr>
              <a:t> "فرق متفرقة جغرافيا"</a:t>
            </a:r>
            <a:r>
              <a:rPr lang="en-US" sz="2300" b="1" dirty="0">
                <a:solidFill>
                  <a:srgbClr val="0A1F61"/>
                </a:solidFill>
                <a:latin typeface="Tajawal ExtraBold" panose="00000800000000000000" pitchFamily="2" charset="-78"/>
                <a:cs typeface="Tajawal ExtraBold" panose="00000800000000000000" pitchFamily="2" charset="-78"/>
              </a:rPr>
              <a:t>’’ or ‘’remote teams’’</a:t>
            </a:r>
            <a:r>
              <a:rPr lang="ar-EG" sz="2300" b="1" dirty="0">
                <a:solidFill>
                  <a:srgbClr val="0A1F61"/>
                </a:solidFill>
                <a:latin typeface="Tajawal ExtraBold" panose="00000800000000000000" pitchFamily="2" charset="-78"/>
                <a:cs typeface="Tajawal ExtraBold" panose="00000800000000000000" pitchFamily="2" charset="-78"/>
              </a:rPr>
              <a:t> فرق بعيدة</a:t>
            </a:r>
            <a:r>
              <a:rPr lang="en-US" sz="23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46ACB90-BBAD-2F3B-714B-362468B1A9F7}"/>
              </a:ext>
            </a:extLst>
          </p:cNvPr>
          <p:cNvPicPr>
            <a:picLocks noChangeAspect="1"/>
          </p:cNvPicPr>
          <p:nvPr/>
        </p:nvPicPr>
        <p:blipFill rotWithShape="1">
          <a:blip r:embed="rId5">
            <a:lum bright="-20000" contrast="40000"/>
          </a:blip>
          <a:srcRect l="6987"/>
          <a:stretch/>
        </p:blipFill>
        <p:spPr>
          <a:xfrm>
            <a:off x="2654682" y="1899"/>
            <a:ext cx="9533101" cy="6871802"/>
          </a:xfrm>
          <a:prstGeom prst="rect">
            <a:avLst/>
          </a:prstGeom>
        </p:spPr>
      </p:pic>
      <p:sp>
        <p:nvSpPr>
          <p:cNvPr id="7" name="TextBox 6"/>
          <p:cNvSpPr txBox="1"/>
          <p:nvPr/>
        </p:nvSpPr>
        <p:spPr>
          <a:xfrm>
            <a:off x="2654682" y="543490"/>
            <a:ext cx="2507931"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Virtual Teams</a:t>
            </a:r>
          </a:p>
        </p:txBody>
      </p:sp>
      <p:sp>
        <p:nvSpPr>
          <p:cNvPr id="13" name="TextBox 12">
            <a:extLst>
              <a:ext uri="{FF2B5EF4-FFF2-40B4-BE49-F238E27FC236}">
                <a16:creationId xmlns:a16="http://schemas.microsoft.com/office/drawing/2014/main" id="{D27593B6-4495-565A-FFAD-E97F72F69A5C}"/>
              </a:ext>
            </a:extLst>
          </p:cNvPr>
          <p:cNvSpPr txBox="1"/>
          <p:nvPr/>
        </p:nvSpPr>
        <p:spPr>
          <a:xfrm>
            <a:off x="262992" y="1743707"/>
            <a:ext cx="2391690"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b="1" i="0" u="none" strike="noStrike" baseline="0" dirty="0">
                <a:solidFill>
                  <a:srgbClr val="0A1F61"/>
                </a:solidFill>
                <a:latin typeface="ArialMT"/>
              </a:rPr>
              <a:t>Factors that impact virtual teams’ performance</a:t>
            </a:r>
            <a:endParaRPr lang="en-US" sz="2800" b="1" dirty="0">
              <a:solidFill>
                <a:srgbClr val="0A1F61"/>
              </a:solidFill>
            </a:endParaRPr>
          </a:p>
        </p:txBody>
      </p:sp>
      <p:sp>
        <p:nvSpPr>
          <p:cNvPr id="9" name="TextBox 8">
            <a:extLst>
              <a:ext uri="{FF2B5EF4-FFF2-40B4-BE49-F238E27FC236}">
                <a16:creationId xmlns:a16="http://schemas.microsoft.com/office/drawing/2014/main" id="{D982DD77-0B5C-CA6F-85A4-8A5B322C34A0}"/>
              </a:ext>
            </a:extLst>
          </p:cNvPr>
          <p:cNvSpPr txBox="1"/>
          <p:nvPr/>
        </p:nvSpPr>
        <p:spPr>
          <a:xfrm>
            <a:off x="3776143" y="1743707"/>
            <a:ext cx="2391690" cy="461665"/>
          </a:xfrm>
          <a:prstGeom prst="rect">
            <a:avLst/>
          </a:prstGeom>
          <a:noFill/>
        </p:spPr>
        <p:txBody>
          <a:bodyPr wrap="square">
            <a:spAutoFit/>
          </a:bodyPr>
          <a:lstStyle/>
          <a:p>
            <a:pPr algn="r" rtl="1"/>
            <a:r>
              <a:rPr lang="en-US" sz="2400" b="1" dirty="0" err="1">
                <a:solidFill>
                  <a:srgbClr val="3AB988"/>
                </a:solidFill>
              </a:rPr>
              <a:t>التماسك</a:t>
            </a:r>
            <a:r>
              <a:rPr lang="en-US" sz="2400" b="1" dirty="0">
                <a:solidFill>
                  <a:srgbClr val="3AB988"/>
                </a:solidFill>
              </a:rPr>
              <a:t> </a:t>
            </a:r>
            <a:r>
              <a:rPr lang="en-US" sz="2400" b="1" dirty="0" err="1">
                <a:solidFill>
                  <a:srgbClr val="3AB988"/>
                </a:solidFill>
              </a:rPr>
              <a:t>الاجتماعي</a:t>
            </a:r>
            <a:endParaRPr lang="en-US" sz="2400" b="1" dirty="0">
              <a:solidFill>
                <a:srgbClr val="3AB988"/>
              </a:solidFill>
            </a:endParaRPr>
          </a:p>
        </p:txBody>
      </p:sp>
      <p:sp>
        <p:nvSpPr>
          <p:cNvPr id="11" name="TextBox 10">
            <a:extLst>
              <a:ext uri="{FF2B5EF4-FFF2-40B4-BE49-F238E27FC236}">
                <a16:creationId xmlns:a16="http://schemas.microsoft.com/office/drawing/2014/main" id="{52E85C1E-3BC5-AD7A-821F-1F58D81BF1AF}"/>
              </a:ext>
            </a:extLst>
          </p:cNvPr>
          <p:cNvSpPr txBox="1"/>
          <p:nvPr/>
        </p:nvSpPr>
        <p:spPr>
          <a:xfrm>
            <a:off x="3776143" y="3528811"/>
            <a:ext cx="917850" cy="461665"/>
          </a:xfrm>
          <a:prstGeom prst="rect">
            <a:avLst/>
          </a:prstGeom>
          <a:noFill/>
        </p:spPr>
        <p:txBody>
          <a:bodyPr wrap="square">
            <a:spAutoFit/>
          </a:bodyPr>
          <a:lstStyle/>
          <a:p>
            <a:pPr algn="r" rtl="1"/>
            <a:r>
              <a:rPr lang="ar-EG" sz="2400" b="1" dirty="0">
                <a:solidFill>
                  <a:srgbClr val="FD8D41"/>
                </a:solidFill>
              </a:rPr>
              <a:t>الثقة</a:t>
            </a:r>
            <a:endParaRPr lang="en-US" sz="2400" b="1" dirty="0">
              <a:solidFill>
                <a:srgbClr val="FD8D41"/>
              </a:solidFill>
            </a:endParaRPr>
          </a:p>
        </p:txBody>
      </p:sp>
      <p:sp>
        <p:nvSpPr>
          <p:cNvPr id="12" name="TextBox 11">
            <a:extLst>
              <a:ext uri="{FF2B5EF4-FFF2-40B4-BE49-F238E27FC236}">
                <a16:creationId xmlns:a16="http://schemas.microsoft.com/office/drawing/2014/main" id="{80023EC6-D5CA-63AB-C1EA-5624D5561C1D}"/>
              </a:ext>
            </a:extLst>
          </p:cNvPr>
          <p:cNvSpPr txBox="1"/>
          <p:nvPr/>
        </p:nvSpPr>
        <p:spPr>
          <a:xfrm>
            <a:off x="4013200" y="5595417"/>
            <a:ext cx="1139718" cy="830997"/>
          </a:xfrm>
          <a:prstGeom prst="rect">
            <a:avLst/>
          </a:prstGeom>
          <a:noFill/>
        </p:spPr>
        <p:txBody>
          <a:bodyPr wrap="square">
            <a:spAutoFit/>
          </a:bodyPr>
          <a:lstStyle/>
          <a:p>
            <a:pPr algn="r" rtl="1"/>
            <a:r>
              <a:rPr lang="ar-EG" sz="2400" b="1" dirty="0">
                <a:solidFill>
                  <a:srgbClr val="BE5DA8"/>
                </a:solidFill>
              </a:rPr>
              <a:t>الاتصال الخارجي</a:t>
            </a:r>
            <a:endParaRPr lang="en-US" sz="2400" b="1" dirty="0">
              <a:solidFill>
                <a:srgbClr val="BE5DA8"/>
              </a:solidFill>
            </a:endParaRPr>
          </a:p>
        </p:txBody>
      </p:sp>
      <p:sp>
        <p:nvSpPr>
          <p:cNvPr id="14" name="TextBox 13">
            <a:extLst>
              <a:ext uri="{FF2B5EF4-FFF2-40B4-BE49-F238E27FC236}">
                <a16:creationId xmlns:a16="http://schemas.microsoft.com/office/drawing/2014/main" id="{0D1C320E-1C2C-D5DF-36B8-9FBE30C4FB25}"/>
              </a:ext>
            </a:extLst>
          </p:cNvPr>
          <p:cNvSpPr txBox="1"/>
          <p:nvPr/>
        </p:nvSpPr>
        <p:spPr>
          <a:xfrm>
            <a:off x="5374640" y="6173475"/>
            <a:ext cx="1363052" cy="707886"/>
          </a:xfrm>
          <a:prstGeom prst="rect">
            <a:avLst/>
          </a:prstGeom>
          <a:noFill/>
        </p:spPr>
        <p:txBody>
          <a:bodyPr wrap="square">
            <a:spAutoFit/>
          </a:bodyPr>
          <a:lstStyle/>
          <a:p>
            <a:pPr algn="r" rtl="1"/>
            <a:r>
              <a:rPr lang="ar-EG" sz="2000" b="1" dirty="0">
                <a:solidFill>
                  <a:srgbClr val="FFC800"/>
                </a:solidFill>
              </a:rPr>
              <a:t>وضوح الرؤية والهدف</a:t>
            </a:r>
            <a:endParaRPr lang="en-US" sz="2000" b="1" dirty="0">
              <a:solidFill>
                <a:srgbClr val="FFC800"/>
              </a:solidFill>
            </a:endParaRPr>
          </a:p>
        </p:txBody>
      </p:sp>
      <p:sp>
        <p:nvSpPr>
          <p:cNvPr id="15" name="TextBox 14">
            <a:extLst>
              <a:ext uri="{FF2B5EF4-FFF2-40B4-BE49-F238E27FC236}">
                <a16:creationId xmlns:a16="http://schemas.microsoft.com/office/drawing/2014/main" id="{05ACCF21-1889-76AF-EB25-5160B97E55C2}"/>
              </a:ext>
            </a:extLst>
          </p:cNvPr>
          <p:cNvSpPr txBox="1"/>
          <p:nvPr/>
        </p:nvSpPr>
        <p:spPr>
          <a:xfrm>
            <a:off x="8397600" y="5703139"/>
            <a:ext cx="1139718" cy="707886"/>
          </a:xfrm>
          <a:prstGeom prst="rect">
            <a:avLst/>
          </a:prstGeom>
          <a:noFill/>
        </p:spPr>
        <p:txBody>
          <a:bodyPr wrap="square">
            <a:spAutoFit/>
          </a:bodyPr>
          <a:lstStyle/>
          <a:p>
            <a:pPr algn="r" rtl="1"/>
            <a:r>
              <a:rPr lang="ar-EG" sz="2000" b="1" dirty="0">
                <a:solidFill>
                  <a:srgbClr val="3FB5EB"/>
                </a:solidFill>
              </a:rPr>
              <a:t>مشاركة المعلومات</a:t>
            </a:r>
            <a:endParaRPr lang="en-US" sz="2000" b="1" dirty="0">
              <a:solidFill>
                <a:srgbClr val="3FB5EB"/>
              </a:solidFill>
            </a:endParaRPr>
          </a:p>
        </p:txBody>
      </p:sp>
      <p:sp>
        <p:nvSpPr>
          <p:cNvPr id="16" name="TextBox 15">
            <a:extLst>
              <a:ext uri="{FF2B5EF4-FFF2-40B4-BE49-F238E27FC236}">
                <a16:creationId xmlns:a16="http://schemas.microsoft.com/office/drawing/2014/main" id="{8E226265-7C04-7D41-6C35-607D645D59F8}"/>
              </a:ext>
            </a:extLst>
          </p:cNvPr>
          <p:cNvSpPr txBox="1"/>
          <p:nvPr/>
        </p:nvSpPr>
        <p:spPr>
          <a:xfrm>
            <a:off x="9138717" y="2820925"/>
            <a:ext cx="1460118" cy="707886"/>
          </a:xfrm>
          <a:prstGeom prst="rect">
            <a:avLst/>
          </a:prstGeom>
          <a:noFill/>
        </p:spPr>
        <p:txBody>
          <a:bodyPr wrap="square">
            <a:spAutoFit/>
          </a:bodyPr>
          <a:lstStyle/>
          <a:p>
            <a:pPr algn="r" rtl="1"/>
            <a:r>
              <a:rPr lang="ar-EG" sz="2000" b="1" dirty="0">
                <a:solidFill>
                  <a:srgbClr val="4C717B"/>
                </a:solidFill>
              </a:rPr>
              <a:t>دعم المشرف الملحوظ</a:t>
            </a:r>
            <a:endParaRPr lang="en-US" sz="2000" b="1" dirty="0">
              <a:solidFill>
                <a:srgbClr val="4C717B"/>
              </a:solidFill>
            </a:endParaRPr>
          </a:p>
        </p:txBody>
      </p:sp>
    </p:spTree>
    <p:extLst>
      <p:ext uri="{BB962C8B-B14F-4D97-AF65-F5344CB8AC3E}">
        <p14:creationId xmlns:p14="http://schemas.microsoft.com/office/powerpoint/2010/main" val="146244219"/>
      </p:ext>
    </p:extLst>
  </p:cSld>
  <p:clrMapOvr>
    <a:masterClrMapping/>
  </p:clrMapOvr>
  <mc:AlternateContent xmlns:mc="http://schemas.openxmlformats.org/markup-compatibility/2006" xmlns:p14="http://schemas.microsoft.com/office/powerpoint/2010/main">
    <mc:Choice Requires="p14">
      <p:transition p14:dur="10" advTm="447000"/>
    </mc:Choice>
    <mc:Fallback xmlns="">
      <p:transition advTm="447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651740" y="1233334"/>
            <a:ext cx="11420935" cy="5262979"/>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	Factors affecting Virtual teams:</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1) A key factor is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b="1" dirty="0">
                <a:solidFill>
                  <a:srgbClr val="0A1F61"/>
                </a:solidFill>
                <a:latin typeface="Tajawal ExtraBold" panose="00000800000000000000" pitchFamily="2" charset="-78"/>
                <a:cs typeface="Tajawal ExtraBold" panose="00000800000000000000" pitchFamily="2" charset="-78"/>
              </a:rPr>
              <a:t>, along with management, information distribution </a:t>
            </a:r>
            <a:r>
              <a:rPr lang="ar-EG" sz="2400" b="1" dirty="0">
                <a:solidFill>
                  <a:srgbClr val="0A1F61"/>
                </a:solidFill>
                <a:latin typeface="Tajawal ExtraBold" panose="00000800000000000000" pitchFamily="2" charset="-78"/>
                <a:cs typeface="Tajawal ExtraBold" panose="00000800000000000000" pitchFamily="2" charset="-78"/>
              </a:rPr>
              <a:t>توزيع المعلومات </a:t>
            </a:r>
            <a:r>
              <a:rPr lang="en-US" sz="2400" b="1" dirty="0">
                <a:solidFill>
                  <a:srgbClr val="0A1F61"/>
                </a:solidFill>
                <a:latin typeface="Tajawal ExtraBold" panose="00000800000000000000" pitchFamily="2" charset="-78"/>
                <a:cs typeface="Tajawal ExtraBold" panose="00000800000000000000" pitchFamily="2" charset="-78"/>
              </a:rPr>
              <a:t>and human resources.</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b="1" dirty="0">
                <a:solidFill>
                  <a:srgbClr val="0A1F61"/>
                </a:solidFill>
                <a:latin typeface="Tajawal ExtraBold" panose="00000800000000000000" pitchFamily="2" charset="-78"/>
                <a:cs typeface="Tajawal ExtraBold" panose="00000800000000000000" pitchFamily="2" charset="-78"/>
              </a:rPr>
              <a:t> is the cornerstone </a:t>
            </a:r>
            <a:r>
              <a:rPr lang="ar-EG" sz="2400" b="1" dirty="0">
                <a:solidFill>
                  <a:srgbClr val="0A1F61"/>
                </a:solidFill>
                <a:latin typeface="Tajawal ExtraBold" panose="00000800000000000000" pitchFamily="2" charset="-78"/>
                <a:cs typeface="Tajawal ExtraBold" panose="00000800000000000000" pitchFamily="2" charset="-78"/>
              </a:rPr>
              <a:t>حجر الأساس</a:t>
            </a:r>
            <a:r>
              <a:rPr lang="en-US" sz="2400" b="1" dirty="0">
                <a:solidFill>
                  <a:srgbClr val="0A1F61"/>
                </a:solidFill>
                <a:latin typeface="Tajawal ExtraBold" panose="00000800000000000000" pitchFamily="2" charset="-78"/>
                <a:cs typeface="Tajawal ExtraBold" panose="00000800000000000000" pitchFamily="2" charset="-78"/>
              </a:rPr>
              <a:t> in virtual communication; therefore, </a:t>
            </a:r>
            <a:r>
              <a:rPr lang="en-US" sz="2400" b="1" dirty="0">
                <a:solidFill>
                  <a:srgbClr val="C00000"/>
                </a:solidFill>
                <a:latin typeface="Tajawal ExtraBold" panose="00000800000000000000" pitchFamily="2" charset="-78"/>
                <a:cs typeface="Tajawal ExtraBold" panose="00000800000000000000" pitchFamily="2" charset="-78"/>
              </a:rPr>
              <a:t>it has the most influence in the efficiency</a:t>
            </a:r>
            <a:r>
              <a:rPr lang="ar-EG" sz="2400" b="1" dirty="0">
                <a:solidFill>
                  <a:srgbClr val="C00000"/>
                </a:solidFill>
                <a:latin typeface="Tajawal ExtraBold" panose="00000800000000000000" pitchFamily="2" charset="-78"/>
                <a:cs typeface="Tajawal ExtraBold" panose="00000800000000000000" pitchFamily="2" charset="-78"/>
              </a:rPr>
              <a:t> كفاءة</a:t>
            </a:r>
            <a:r>
              <a:rPr lang="en-US" sz="2400" b="1" dirty="0">
                <a:solidFill>
                  <a:srgbClr val="C00000"/>
                </a:solidFill>
                <a:latin typeface="Tajawal ExtraBold" panose="00000800000000000000" pitchFamily="2" charset="-78"/>
                <a:cs typeface="Tajawal ExtraBold" panose="00000800000000000000" pitchFamily="2" charset="-78"/>
              </a:rPr>
              <a:t> and effectiveness</a:t>
            </a:r>
            <a:r>
              <a:rPr lang="ar-EG" sz="2400" b="1" dirty="0">
                <a:solidFill>
                  <a:srgbClr val="C00000"/>
                </a:solidFill>
                <a:latin typeface="Tajawal ExtraBold" panose="00000800000000000000" pitchFamily="2" charset="-78"/>
                <a:cs typeface="Tajawal ExtraBold" panose="00000800000000000000" pitchFamily="2" charset="-78"/>
              </a:rPr>
              <a:t> فعالية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of a </a:t>
            </a:r>
            <a:r>
              <a:rPr lang="en-US" sz="2400" b="1" dirty="0">
                <a:solidFill>
                  <a:srgbClr val="C00000"/>
                </a:solidFill>
                <a:latin typeface="Tajawal ExtraBold" panose="00000800000000000000" pitchFamily="2" charset="-78"/>
                <a:cs typeface="Tajawal ExtraBold" panose="00000800000000000000" pitchFamily="2" charset="-78"/>
              </a:rPr>
              <a:t>virtual team’s performance</a:t>
            </a:r>
            <a:r>
              <a:rPr lang="en-US" sz="2400" b="1" dirty="0">
                <a:solidFill>
                  <a:srgbClr val="0A1F61"/>
                </a:solidFill>
                <a:latin typeface="Tajawal ExtraBold" panose="00000800000000000000" pitchFamily="2" charset="-78"/>
                <a:cs typeface="Tajawal ExtraBold" panose="00000800000000000000" pitchFamily="2" charset="-78"/>
              </a:rPr>
              <a:t>.</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EE8200"/>
                </a:solidFill>
                <a:latin typeface="Tajawal ExtraBold" panose="00000800000000000000" pitchFamily="2" charset="-78"/>
                <a:cs typeface="Tajawal ExtraBold" panose="00000800000000000000" pitchFamily="2" charset="-78"/>
              </a:rPr>
              <a:t>Teamwork</a:t>
            </a:r>
            <a:r>
              <a:rPr lang="en-US" sz="2400" b="1" dirty="0">
                <a:solidFill>
                  <a:srgbClr val="0A1F61"/>
                </a:solidFill>
                <a:latin typeface="Tajawal ExtraBold" panose="00000800000000000000" pitchFamily="2" charset="-78"/>
                <a:cs typeface="Tajawal ExtraBold" panose="00000800000000000000" pitchFamily="2" charset="-78"/>
              </a:rPr>
              <a:t> is one of the core elements of an organization and it </a:t>
            </a:r>
            <a:r>
              <a:rPr lang="en-US" sz="2400" b="1" dirty="0">
                <a:solidFill>
                  <a:srgbClr val="EE8200"/>
                </a:solidFill>
                <a:latin typeface="Tajawal ExtraBold" panose="00000800000000000000" pitchFamily="2" charset="-78"/>
                <a:cs typeface="Tajawal ExtraBold" panose="00000800000000000000" pitchFamily="2" charset="-78"/>
              </a:rPr>
              <a:t>determines how well an organization performs </a:t>
            </a:r>
            <a:r>
              <a:rPr lang="ar-EG" sz="2400" b="1" dirty="0">
                <a:solidFill>
                  <a:srgbClr val="EE8200"/>
                </a:solidFill>
                <a:latin typeface="Tajawal ExtraBold" panose="00000800000000000000" pitchFamily="2" charset="-78"/>
                <a:cs typeface="Tajawal ExtraBold" panose="00000800000000000000" pitchFamily="2" charset="-78"/>
              </a:rPr>
              <a:t>يحدد مدى جودة أداء المنظمة</a:t>
            </a:r>
            <a:r>
              <a:rPr lang="en-US" sz="2400" b="1" dirty="0">
                <a:solidFill>
                  <a:srgbClr val="0A1F61"/>
                </a:solidFill>
                <a:latin typeface="Tajawal ExtraBold" panose="00000800000000000000" pitchFamily="2" charset="-78"/>
                <a:cs typeface="Tajawal ExtraBold" panose="00000800000000000000" pitchFamily="2" charset="-78"/>
              </a:rPr>
              <a:t>. </a:t>
            </a:r>
          </a:p>
          <a:p>
            <a:pPr marL="1317625" lvl="1" indent="-342900" algn="just">
              <a:buFont typeface="Wingdings" panose="05000000000000000000" pitchFamily="2" charset="2"/>
              <a:buChar char="q"/>
            </a:pPr>
            <a:r>
              <a:rPr lang="en-US" sz="2400" b="1" dirty="0">
                <a:solidFill>
                  <a:srgbClr val="EE8200"/>
                </a:solidFill>
                <a:latin typeface="Tajawal ExtraBold" panose="00000800000000000000" pitchFamily="2" charset="-78"/>
                <a:cs typeface="Tajawal ExtraBold" panose="00000800000000000000" pitchFamily="2" charset="-78"/>
              </a:rPr>
              <a:t>Teamwork</a:t>
            </a:r>
            <a:r>
              <a:rPr lang="en-US" sz="2400" b="1" dirty="0">
                <a:solidFill>
                  <a:srgbClr val="0A1F61"/>
                </a:solidFill>
                <a:latin typeface="Tajawal ExtraBold" panose="00000800000000000000" pitchFamily="2" charset="-78"/>
                <a:cs typeface="Tajawal ExtraBold" panose="00000800000000000000" pitchFamily="2" charset="-78"/>
              </a:rPr>
              <a:t> is not only about how individuals work together, but also about </a:t>
            </a:r>
            <a:r>
              <a:rPr lang="en-US" sz="2400" b="1" dirty="0">
                <a:solidFill>
                  <a:srgbClr val="EE8200"/>
                </a:solidFill>
                <a:latin typeface="Tajawal ExtraBold" panose="00000800000000000000" pitchFamily="2" charset="-78"/>
                <a:cs typeface="Tajawal ExtraBold" panose="00000800000000000000" pitchFamily="2" charset="-78"/>
              </a:rPr>
              <a:t>how individuals correspond with the organization’s goals and strategies</a:t>
            </a:r>
            <a:r>
              <a:rPr lang="en-US" sz="2400" b="1" dirty="0">
                <a:solidFill>
                  <a:srgbClr val="0A1F61"/>
                </a:solidFill>
                <a:latin typeface="Tajawal ExtraBold" panose="00000800000000000000" pitchFamily="2" charset="-78"/>
                <a:cs typeface="Tajawal ExtraBold" panose="00000800000000000000" pitchFamily="2" charset="-78"/>
              </a:rPr>
              <a:t>. It is necessary to examine the </a:t>
            </a:r>
            <a:r>
              <a:rPr lang="en-US" sz="2400" b="1" dirty="0">
                <a:solidFill>
                  <a:srgbClr val="EE8200"/>
                </a:solidFill>
                <a:latin typeface="Tajawal ExtraBold" panose="00000800000000000000" pitchFamily="2" charset="-78"/>
                <a:cs typeface="Tajawal ExtraBold" panose="00000800000000000000" pitchFamily="2" charset="-78"/>
              </a:rPr>
              <a:t>different levels of individuality in a work team </a:t>
            </a:r>
            <a:r>
              <a:rPr lang="en-US" sz="2400" b="1" dirty="0">
                <a:solidFill>
                  <a:srgbClr val="0A1F61"/>
                </a:solidFill>
                <a:latin typeface="Tajawal ExtraBold" panose="00000800000000000000" pitchFamily="2" charset="-78"/>
                <a:cs typeface="Tajawal ExtraBold" panose="00000800000000000000" pitchFamily="2" charset="-78"/>
              </a:rPr>
              <a:t>- commitment, identification and attachment - to understand how team members affect team results and organizational goals.</a:t>
            </a:r>
          </a:p>
        </p:txBody>
      </p:sp>
      <p:sp>
        <p:nvSpPr>
          <p:cNvPr id="10" name="TextBox 9">
            <a:extLst>
              <a:ext uri="{FF2B5EF4-FFF2-40B4-BE49-F238E27FC236}">
                <a16:creationId xmlns:a16="http://schemas.microsoft.com/office/drawing/2014/main" id="{74F2852A-84E8-B4B2-3D6C-211BF6BCE76E}"/>
              </a:ext>
            </a:extLst>
          </p:cNvPr>
          <p:cNvSpPr txBox="1"/>
          <p:nvPr/>
        </p:nvSpPr>
        <p:spPr>
          <a:xfrm>
            <a:off x="25286" y="4784215"/>
            <a:ext cx="1965960" cy="1754326"/>
          </a:xfrm>
          <a:prstGeom prst="rect">
            <a:avLst/>
          </a:prstGeom>
          <a:solidFill>
            <a:schemeClr val="accent4">
              <a:lumMod val="20000"/>
              <a:lumOff val="80000"/>
            </a:schemeClr>
          </a:solidFill>
        </p:spPr>
        <p:txBody>
          <a:bodyPr wrap="square">
            <a:spAutoFit/>
          </a:bodyPr>
          <a:lstStyle/>
          <a:p>
            <a:pPr algn="r" rtl="1"/>
            <a:r>
              <a:rPr lang="en-US" b="1" dirty="0" err="1"/>
              <a:t>لا</a:t>
            </a:r>
            <a:r>
              <a:rPr lang="en-US" b="1" dirty="0"/>
              <a:t> </a:t>
            </a:r>
            <a:r>
              <a:rPr lang="en-US" b="1" dirty="0" err="1"/>
              <a:t>يقتصر</a:t>
            </a:r>
            <a:r>
              <a:rPr lang="en-US" b="1" dirty="0"/>
              <a:t> </a:t>
            </a:r>
            <a:r>
              <a:rPr lang="en-US" b="1" dirty="0" err="1"/>
              <a:t>العمل</a:t>
            </a:r>
            <a:r>
              <a:rPr lang="en-US" b="1" dirty="0"/>
              <a:t> </a:t>
            </a:r>
            <a:r>
              <a:rPr lang="en-US" b="1" dirty="0" err="1"/>
              <a:t>الجماعي</a:t>
            </a:r>
            <a:r>
              <a:rPr lang="en-US" b="1" dirty="0"/>
              <a:t> على </a:t>
            </a:r>
            <a:r>
              <a:rPr lang="en-US" b="1" dirty="0" err="1"/>
              <a:t>كيفية</a:t>
            </a:r>
            <a:r>
              <a:rPr lang="en-US" b="1" dirty="0"/>
              <a:t> </a:t>
            </a:r>
            <a:r>
              <a:rPr lang="en-US" b="1" dirty="0" err="1"/>
              <a:t>عمل</a:t>
            </a:r>
            <a:r>
              <a:rPr lang="en-US" b="1" dirty="0"/>
              <a:t> </a:t>
            </a:r>
            <a:r>
              <a:rPr lang="en-US" b="1" dirty="0" err="1"/>
              <a:t>الأفراد</a:t>
            </a:r>
            <a:r>
              <a:rPr lang="en-US" b="1" dirty="0"/>
              <a:t> </a:t>
            </a:r>
            <a:r>
              <a:rPr lang="en-US" b="1" dirty="0" err="1"/>
              <a:t>معًا</a:t>
            </a:r>
            <a:r>
              <a:rPr lang="en-US" b="1" dirty="0"/>
              <a:t> </a:t>
            </a:r>
            <a:r>
              <a:rPr lang="en-US" b="1" dirty="0" err="1"/>
              <a:t>فحسب</a:t>
            </a:r>
            <a:r>
              <a:rPr lang="en-US" b="1" dirty="0"/>
              <a:t>، </a:t>
            </a:r>
            <a:r>
              <a:rPr lang="en-US" b="1" dirty="0" err="1"/>
              <a:t>بل</a:t>
            </a:r>
            <a:r>
              <a:rPr lang="en-US" b="1" dirty="0"/>
              <a:t> </a:t>
            </a:r>
            <a:r>
              <a:rPr lang="en-US" b="1" dirty="0" err="1"/>
              <a:t>يتعلق</a:t>
            </a:r>
            <a:r>
              <a:rPr lang="en-US" b="1" dirty="0"/>
              <a:t> </a:t>
            </a:r>
            <a:r>
              <a:rPr lang="en-US" b="1" dirty="0" err="1"/>
              <a:t>أيضًا</a:t>
            </a:r>
            <a:r>
              <a:rPr lang="en-US" b="1" dirty="0"/>
              <a:t> </a:t>
            </a:r>
            <a:r>
              <a:rPr lang="en-US" b="1" dirty="0" err="1"/>
              <a:t>بكيفية</a:t>
            </a:r>
            <a:r>
              <a:rPr lang="en-US" b="1" dirty="0"/>
              <a:t> </a:t>
            </a:r>
            <a:r>
              <a:rPr lang="en-US" b="1" dirty="0" err="1">
                <a:solidFill>
                  <a:srgbClr val="C00000"/>
                </a:solidFill>
              </a:rPr>
              <a:t>توافق</a:t>
            </a:r>
            <a:r>
              <a:rPr lang="en-US" b="1" dirty="0">
                <a:solidFill>
                  <a:srgbClr val="C00000"/>
                </a:solidFill>
              </a:rPr>
              <a:t> </a:t>
            </a:r>
            <a:r>
              <a:rPr lang="en-US" b="1" dirty="0" err="1">
                <a:solidFill>
                  <a:srgbClr val="C00000"/>
                </a:solidFill>
              </a:rPr>
              <a:t>الأفراد</a:t>
            </a:r>
            <a:r>
              <a:rPr lang="en-US" b="1" dirty="0">
                <a:solidFill>
                  <a:srgbClr val="C00000"/>
                </a:solidFill>
              </a:rPr>
              <a:t> مع </a:t>
            </a:r>
            <a:r>
              <a:rPr lang="en-US" b="1" dirty="0" err="1">
                <a:solidFill>
                  <a:srgbClr val="C00000"/>
                </a:solidFill>
              </a:rPr>
              <a:t>أهداف</a:t>
            </a:r>
            <a:r>
              <a:rPr lang="en-US" b="1" dirty="0">
                <a:solidFill>
                  <a:srgbClr val="C00000"/>
                </a:solidFill>
              </a:rPr>
              <a:t> </a:t>
            </a:r>
            <a:r>
              <a:rPr lang="en-US" b="1" dirty="0" err="1">
                <a:solidFill>
                  <a:srgbClr val="C00000"/>
                </a:solidFill>
              </a:rPr>
              <a:t>المنظمة</a:t>
            </a:r>
            <a:r>
              <a:rPr lang="en-US" b="1" dirty="0"/>
              <a:t> </a:t>
            </a:r>
            <a:r>
              <a:rPr lang="en-US" b="1" dirty="0" err="1"/>
              <a:t>واستراتيجياتها</a:t>
            </a:r>
            <a:r>
              <a:rPr lang="en-US" b="1" dirty="0"/>
              <a:t>.</a:t>
            </a:r>
          </a:p>
        </p:txBody>
      </p:sp>
      <p:sp>
        <p:nvSpPr>
          <p:cNvPr id="13" name="TextBox 12">
            <a:extLst>
              <a:ext uri="{FF2B5EF4-FFF2-40B4-BE49-F238E27FC236}">
                <a16:creationId xmlns:a16="http://schemas.microsoft.com/office/drawing/2014/main" id="{691530BF-A58B-14CE-7036-865FB99271AF}"/>
              </a:ext>
            </a:extLst>
          </p:cNvPr>
          <p:cNvSpPr txBox="1"/>
          <p:nvPr/>
        </p:nvSpPr>
        <p:spPr>
          <a:xfrm>
            <a:off x="5859835" y="6036412"/>
            <a:ext cx="6212840" cy="646331"/>
          </a:xfrm>
          <a:prstGeom prst="rect">
            <a:avLst/>
          </a:prstGeom>
          <a:solidFill>
            <a:schemeClr val="accent4">
              <a:lumMod val="20000"/>
              <a:lumOff val="80000"/>
            </a:schemeClr>
          </a:solidFill>
        </p:spPr>
        <p:txBody>
          <a:bodyPr wrap="square">
            <a:spAutoFit/>
          </a:bodyPr>
          <a:lstStyle/>
          <a:p>
            <a:pPr algn="r" rtl="1"/>
            <a:r>
              <a:rPr lang="en-US" b="1" dirty="0"/>
              <a:t>من </a:t>
            </a:r>
            <a:r>
              <a:rPr lang="en-US" b="1" dirty="0" err="1"/>
              <a:t>الضروري</a:t>
            </a:r>
            <a:r>
              <a:rPr lang="en-US" b="1" dirty="0"/>
              <a:t> </a:t>
            </a:r>
            <a:r>
              <a:rPr lang="en-US" b="1" dirty="0" err="1"/>
              <a:t>فحص</a:t>
            </a:r>
            <a:r>
              <a:rPr lang="en-US" b="1" dirty="0"/>
              <a:t> </a:t>
            </a:r>
            <a:r>
              <a:rPr lang="en-US" b="1" dirty="0" err="1">
                <a:solidFill>
                  <a:srgbClr val="C00000"/>
                </a:solidFill>
              </a:rPr>
              <a:t>المستويات</a:t>
            </a:r>
            <a:r>
              <a:rPr lang="en-US" b="1" dirty="0">
                <a:solidFill>
                  <a:srgbClr val="C00000"/>
                </a:solidFill>
              </a:rPr>
              <a:t> المختلفة </a:t>
            </a:r>
            <a:r>
              <a:rPr lang="en-US" b="1" dirty="0" err="1">
                <a:solidFill>
                  <a:srgbClr val="C00000"/>
                </a:solidFill>
              </a:rPr>
              <a:t>للفردية</a:t>
            </a:r>
            <a:r>
              <a:rPr lang="en-US" b="1" dirty="0">
                <a:solidFill>
                  <a:srgbClr val="C00000"/>
                </a:solidFill>
              </a:rPr>
              <a:t> في </a:t>
            </a:r>
            <a:r>
              <a:rPr lang="en-US" b="1" dirty="0" err="1">
                <a:solidFill>
                  <a:srgbClr val="C00000"/>
                </a:solidFill>
              </a:rPr>
              <a:t>فريق</a:t>
            </a:r>
            <a:r>
              <a:rPr lang="en-US" b="1" dirty="0">
                <a:solidFill>
                  <a:srgbClr val="C00000"/>
                </a:solidFill>
              </a:rPr>
              <a:t> </a:t>
            </a:r>
            <a:r>
              <a:rPr lang="en-US" b="1" dirty="0" err="1">
                <a:solidFill>
                  <a:srgbClr val="C00000"/>
                </a:solidFill>
              </a:rPr>
              <a:t>العمل</a:t>
            </a:r>
            <a:r>
              <a:rPr lang="en-US" b="1" dirty="0">
                <a:solidFill>
                  <a:srgbClr val="C00000"/>
                </a:solidFill>
              </a:rPr>
              <a:t> </a:t>
            </a:r>
            <a:r>
              <a:rPr lang="en-US" b="1" dirty="0"/>
              <a:t>- </a:t>
            </a:r>
            <a:r>
              <a:rPr lang="en-US" b="1" dirty="0" err="1"/>
              <a:t>الالتزام</a:t>
            </a:r>
            <a:r>
              <a:rPr lang="en-US" b="1" dirty="0"/>
              <a:t> </a:t>
            </a:r>
            <a:r>
              <a:rPr lang="en-US" b="1" dirty="0" err="1"/>
              <a:t>والتحديد</a:t>
            </a:r>
            <a:r>
              <a:rPr lang="en-US" b="1" dirty="0"/>
              <a:t> </a:t>
            </a:r>
            <a:r>
              <a:rPr lang="en-US" b="1" dirty="0" err="1"/>
              <a:t>والارتباط</a:t>
            </a:r>
            <a:r>
              <a:rPr lang="en-US" b="1" dirty="0"/>
              <a:t> - </a:t>
            </a:r>
            <a:r>
              <a:rPr lang="en-US" b="1" dirty="0" err="1"/>
              <a:t>لفهم</a:t>
            </a:r>
            <a:r>
              <a:rPr lang="en-US" b="1" dirty="0"/>
              <a:t> </a:t>
            </a:r>
            <a:r>
              <a:rPr lang="en-US" b="1" dirty="0" err="1"/>
              <a:t>كيفية</a:t>
            </a:r>
            <a:r>
              <a:rPr lang="en-US" b="1" dirty="0"/>
              <a:t> </a:t>
            </a:r>
            <a:r>
              <a:rPr lang="en-US" b="1" dirty="0" err="1"/>
              <a:t>تأثير</a:t>
            </a:r>
            <a:r>
              <a:rPr lang="en-US" b="1" dirty="0"/>
              <a:t> </a:t>
            </a:r>
            <a:r>
              <a:rPr lang="en-US" b="1" dirty="0" err="1"/>
              <a:t>أعضاء</a:t>
            </a:r>
            <a:r>
              <a:rPr lang="en-US" b="1" dirty="0"/>
              <a:t> </a:t>
            </a:r>
            <a:r>
              <a:rPr lang="en-US" b="1" dirty="0" err="1"/>
              <a:t>الفريق</a:t>
            </a:r>
            <a:r>
              <a:rPr lang="en-US" b="1" dirty="0"/>
              <a:t> على </a:t>
            </a:r>
            <a:r>
              <a:rPr lang="en-US" b="1" dirty="0" err="1"/>
              <a:t>نتائج</a:t>
            </a:r>
            <a:r>
              <a:rPr lang="en-US" b="1" dirty="0"/>
              <a:t> </a:t>
            </a:r>
            <a:r>
              <a:rPr lang="en-US" b="1" dirty="0" err="1"/>
              <a:t>الفريق</a:t>
            </a:r>
            <a:r>
              <a:rPr lang="en-US" b="1" dirty="0"/>
              <a:t> </a:t>
            </a:r>
            <a:r>
              <a:rPr lang="en-US" b="1" dirty="0" err="1"/>
              <a:t>والأهداف</a:t>
            </a:r>
            <a:r>
              <a:rPr lang="en-US" b="1" dirty="0"/>
              <a:t> </a:t>
            </a:r>
            <a:r>
              <a:rPr lang="en-US" b="1" dirty="0" err="1"/>
              <a:t>التنظيمية</a:t>
            </a:r>
            <a:r>
              <a:rPr lang="en-US" b="1" dirty="0"/>
              <a:t>.</a:t>
            </a:r>
          </a:p>
        </p:txBody>
      </p:sp>
      <p:graphicFrame>
        <p:nvGraphicFramePr>
          <p:cNvPr id="14" name="Diagram 13">
            <a:extLst>
              <a:ext uri="{FF2B5EF4-FFF2-40B4-BE49-F238E27FC236}">
                <a16:creationId xmlns:a16="http://schemas.microsoft.com/office/drawing/2014/main" id="{4C2D47F8-F6A6-CE2D-3D47-AF8530152CA6}"/>
              </a:ext>
            </a:extLst>
          </p:cNvPr>
          <p:cNvGraphicFramePr/>
          <p:nvPr>
            <p:extLst>
              <p:ext uri="{D42A27DB-BD31-4B8C-83A1-F6EECF244321}">
                <p14:modId xmlns:p14="http://schemas.microsoft.com/office/powerpoint/2010/main" val="3598784828"/>
              </p:ext>
            </p:extLst>
          </p:nvPr>
        </p:nvGraphicFramePr>
        <p:xfrm>
          <a:off x="-418027" y="1353175"/>
          <a:ext cx="2122697" cy="341186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071898434"/>
      </p:ext>
    </p:extLst>
  </p:cSld>
  <p:clrMapOvr>
    <a:masterClrMapping/>
  </p:clrMapOvr>
  <mc:AlternateContent xmlns:mc="http://schemas.openxmlformats.org/markup-compatibility/2006" xmlns:p14="http://schemas.microsoft.com/office/powerpoint/2010/main">
    <mc:Choice Requires="p14">
      <p:transition p14:dur="10" advTm="198100"/>
    </mc:Choice>
    <mc:Fallback xmlns="">
      <p:transition advTm="198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Operations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Knowledge, </a:t>
            </a:r>
            <a:r>
              <a:rPr lang="en-US" sz="2400" b="1" u="sng" dirty="0">
                <a:solidFill>
                  <a:srgbClr val="7030A0"/>
                </a:solidFill>
                <a:latin typeface="Tajawal ExtraBold" panose="00000800000000000000" pitchFamily="2" charset="-78"/>
                <a:cs typeface="Tajawal ExtraBold" panose="00000800000000000000" pitchFamily="2" charset="-78"/>
              </a:rPr>
              <a:t>skills, and abilities </a:t>
            </a:r>
            <a:r>
              <a:rPr lang="en-US" sz="2400" b="1" dirty="0">
                <a:solidFill>
                  <a:srgbClr val="0A1F61"/>
                </a:solidFill>
                <a:latin typeface="Tajawal ExtraBold" panose="00000800000000000000" pitchFamily="2" charset="-78"/>
                <a:cs typeface="Tajawal ExtraBold" panose="00000800000000000000" pitchFamily="2" charset="-78"/>
              </a:rPr>
              <a:t>are essential to teams and to successful organizations.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employees benefit corporations, by making it possible to cut down on office space and travel costs, all while making lower labor costs more appealing.</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working enables around the clock operations and without time boundaries employers are more engaged in teamwork due to temporal flexibility.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can offer several benefits, such as cultural diversity, flexible time usage, and lower costs. </a:t>
            </a:r>
          </a:p>
        </p:txBody>
      </p:sp>
      <p:sp>
        <p:nvSpPr>
          <p:cNvPr id="10" name="TextBox 9">
            <a:extLst>
              <a:ext uri="{FF2B5EF4-FFF2-40B4-BE49-F238E27FC236}">
                <a16:creationId xmlns:a16="http://schemas.microsoft.com/office/drawing/2014/main" id="{670A9F63-1096-591A-E65E-622EC4316F34}"/>
              </a:ext>
            </a:extLst>
          </p:cNvPr>
          <p:cNvSpPr txBox="1"/>
          <p:nvPr/>
        </p:nvSpPr>
        <p:spPr>
          <a:xfrm>
            <a:off x="289208" y="1881656"/>
            <a:ext cx="1387192" cy="3139321"/>
          </a:xfrm>
          <a:prstGeom prst="rect">
            <a:avLst/>
          </a:prstGeom>
          <a:noFill/>
        </p:spPr>
        <p:txBody>
          <a:bodyPr wrap="square">
            <a:spAutoFit/>
          </a:bodyPr>
          <a:lstStyle/>
          <a:p>
            <a:r>
              <a:rPr lang="en-US" b="1" dirty="0">
                <a:solidFill>
                  <a:srgbClr val="C00000"/>
                </a:solidFill>
              </a:rPr>
              <a:t>Skills</a:t>
            </a:r>
            <a:r>
              <a:rPr lang="en-US" b="1" dirty="0">
                <a:solidFill>
                  <a:srgbClr val="7030A0"/>
                </a:solidFill>
              </a:rPr>
              <a:t> are what you can develop and harness. </a:t>
            </a:r>
            <a:r>
              <a:rPr lang="en-US" b="1" dirty="0">
                <a:solidFill>
                  <a:srgbClr val="C00000"/>
                </a:solidFill>
              </a:rPr>
              <a:t>Ability</a:t>
            </a:r>
            <a:r>
              <a:rPr lang="en-US" b="1" dirty="0">
                <a:solidFill>
                  <a:srgbClr val="7030A0"/>
                </a:solidFill>
              </a:rPr>
              <a:t> is having something from birth that is harder to develop.</a:t>
            </a:r>
          </a:p>
        </p:txBody>
      </p:sp>
      <p:sp>
        <p:nvSpPr>
          <p:cNvPr id="13" name="TextBox 12">
            <a:extLst>
              <a:ext uri="{FF2B5EF4-FFF2-40B4-BE49-F238E27FC236}">
                <a16:creationId xmlns:a16="http://schemas.microsoft.com/office/drawing/2014/main" id="{33534E08-937E-A5DB-2E6B-B22FBA50038E}"/>
              </a:ext>
            </a:extLst>
          </p:cNvPr>
          <p:cNvSpPr txBox="1"/>
          <p:nvPr/>
        </p:nvSpPr>
        <p:spPr>
          <a:xfrm>
            <a:off x="5574253" y="3578517"/>
            <a:ext cx="6228080" cy="646331"/>
          </a:xfrm>
          <a:prstGeom prst="rect">
            <a:avLst/>
          </a:prstGeom>
          <a:noFill/>
        </p:spPr>
        <p:txBody>
          <a:bodyPr wrap="square">
            <a:spAutoFit/>
          </a:bodyPr>
          <a:lstStyle/>
          <a:p>
            <a:pPr algn="r" rtl="1"/>
            <a:r>
              <a:rPr lang="en-US" b="1" dirty="0" err="1"/>
              <a:t>يفيد</a:t>
            </a:r>
            <a:r>
              <a:rPr lang="en-US" b="1" dirty="0"/>
              <a:t> </a:t>
            </a:r>
            <a:r>
              <a:rPr lang="en-US" b="1" dirty="0" err="1"/>
              <a:t>الموظفون</a:t>
            </a:r>
            <a:r>
              <a:rPr lang="en-US" b="1" dirty="0"/>
              <a:t> </a:t>
            </a:r>
            <a:r>
              <a:rPr lang="en-US" b="1" dirty="0" err="1"/>
              <a:t>الافتراضيون</a:t>
            </a:r>
            <a:r>
              <a:rPr lang="en-US" b="1" dirty="0"/>
              <a:t> </a:t>
            </a:r>
            <a:r>
              <a:rPr lang="en-US" b="1" dirty="0" err="1"/>
              <a:t>الشركات</a:t>
            </a:r>
            <a:r>
              <a:rPr lang="en-US" b="1" dirty="0"/>
              <a:t>، من خلال </a:t>
            </a:r>
            <a:r>
              <a:rPr lang="en-US" b="1" dirty="0" err="1"/>
              <a:t>تمكينهم</a:t>
            </a:r>
            <a:r>
              <a:rPr lang="en-US" b="1" dirty="0"/>
              <a:t> من </a:t>
            </a:r>
            <a:r>
              <a:rPr lang="en-US" b="1" dirty="0" err="1">
                <a:solidFill>
                  <a:srgbClr val="C00000"/>
                </a:solidFill>
              </a:rPr>
              <a:t>خفض</a:t>
            </a:r>
            <a:r>
              <a:rPr lang="en-US" b="1" dirty="0">
                <a:solidFill>
                  <a:srgbClr val="C00000"/>
                </a:solidFill>
              </a:rPr>
              <a:t> </a:t>
            </a:r>
            <a:r>
              <a:rPr lang="en-US" b="1" dirty="0" err="1">
                <a:solidFill>
                  <a:srgbClr val="C00000"/>
                </a:solidFill>
              </a:rPr>
              <a:t>المساحات</a:t>
            </a:r>
            <a:r>
              <a:rPr lang="en-US" b="1" dirty="0">
                <a:solidFill>
                  <a:srgbClr val="C00000"/>
                </a:solidFill>
              </a:rPr>
              <a:t> </a:t>
            </a:r>
            <a:r>
              <a:rPr lang="en-US" b="1" dirty="0" err="1">
                <a:solidFill>
                  <a:srgbClr val="C00000"/>
                </a:solidFill>
              </a:rPr>
              <a:t>المكتبية</a:t>
            </a:r>
            <a:r>
              <a:rPr lang="en-US" b="1" dirty="0">
                <a:solidFill>
                  <a:srgbClr val="C00000"/>
                </a:solidFill>
              </a:rPr>
              <a:t> </a:t>
            </a:r>
            <a:r>
              <a:rPr lang="en-US" b="1" dirty="0" err="1">
                <a:solidFill>
                  <a:srgbClr val="C00000"/>
                </a:solidFill>
              </a:rPr>
              <a:t>وتكاليف</a:t>
            </a:r>
            <a:r>
              <a:rPr lang="en-US" b="1" dirty="0">
                <a:solidFill>
                  <a:srgbClr val="C00000"/>
                </a:solidFill>
              </a:rPr>
              <a:t> </a:t>
            </a:r>
            <a:r>
              <a:rPr lang="en-US" b="1" dirty="0" err="1">
                <a:solidFill>
                  <a:srgbClr val="C00000"/>
                </a:solidFill>
              </a:rPr>
              <a:t>السفر</a:t>
            </a:r>
            <a:r>
              <a:rPr lang="en-US" b="1" dirty="0"/>
              <a:t>، </a:t>
            </a:r>
            <a:r>
              <a:rPr lang="en-US" b="1" dirty="0" err="1"/>
              <a:t>كل</a:t>
            </a:r>
            <a:r>
              <a:rPr lang="en-US" b="1" dirty="0"/>
              <a:t> ذلك مع </a:t>
            </a:r>
            <a:r>
              <a:rPr lang="en-US" b="1" dirty="0" err="1"/>
              <a:t>جعل</a:t>
            </a:r>
            <a:r>
              <a:rPr lang="en-US" b="1" dirty="0"/>
              <a:t> </a:t>
            </a:r>
            <a:r>
              <a:rPr lang="en-US" b="1" dirty="0" err="1">
                <a:solidFill>
                  <a:srgbClr val="C00000"/>
                </a:solidFill>
              </a:rPr>
              <a:t>تكاليف</a:t>
            </a:r>
            <a:r>
              <a:rPr lang="en-US" b="1" dirty="0">
                <a:solidFill>
                  <a:srgbClr val="C00000"/>
                </a:solidFill>
              </a:rPr>
              <a:t> </a:t>
            </a:r>
            <a:r>
              <a:rPr lang="en-US" b="1" dirty="0" err="1">
                <a:solidFill>
                  <a:srgbClr val="C00000"/>
                </a:solidFill>
              </a:rPr>
              <a:t>العمالة</a:t>
            </a:r>
            <a:r>
              <a:rPr lang="en-US" b="1" dirty="0">
                <a:solidFill>
                  <a:srgbClr val="C00000"/>
                </a:solidFill>
              </a:rPr>
              <a:t> </a:t>
            </a:r>
            <a:r>
              <a:rPr lang="en-US" b="1" dirty="0" err="1">
                <a:solidFill>
                  <a:srgbClr val="C00000"/>
                </a:solidFill>
              </a:rPr>
              <a:t>المنخفضة</a:t>
            </a:r>
            <a:r>
              <a:rPr lang="en-US" b="1" dirty="0">
                <a:solidFill>
                  <a:srgbClr val="C00000"/>
                </a:solidFill>
              </a:rPr>
              <a:t> </a:t>
            </a:r>
            <a:r>
              <a:rPr lang="en-US" b="1" dirty="0" err="1"/>
              <a:t>أكثر</a:t>
            </a:r>
            <a:r>
              <a:rPr lang="en-US" b="1" dirty="0"/>
              <a:t> </a:t>
            </a:r>
            <a:r>
              <a:rPr lang="en-US" b="1" dirty="0" err="1"/>
              <a:t>جاذبية</a:t>
            </a:r>
            <a:r>
              <a:rPr lang="en-US" b="1" dirty="0"/>
              <a:t>.</a:t>
            </a:r>
          </a:p>
        </p:txBody>
      </p:sp>
      <p:sp>
        <p:nvSpPr>
          <p:cNvPr id="15" name="TextBox 14">
            <a:extLst>
              <a:ext uri="{FF2B5EF4-FFF2-40B4-BE49-F238E27FC236}">
                <a16:creationId xmlns:a16="http://schemas.microsoft.com/office/drawing/2014/main" id="{13731299-4CD9-3705-F514-D9B5C62B2724}"/>
              </a:ext>
            </a:extLst>
          </p:cNvPr>
          <p:cNvSpPr txBox="1"/>
          <p:nvPr/>
        </p:nvSpPr>
        <p:spPr>
          <a:xfrm>
            <a:off x="5282997" y="4923264"/>
            <a:ext cx="6228080" cy="646331"/>
          </a:xfrm>
          <a:prstGeom prst="rect">
            <a:avLst/>
          </a:prstGeom>
          <a:noFill/>
        </p:spPr>
        <p:txBody>
          <a:bodyPr wrap="square">
            <a:spAutoFit/>
          </a:bodyPr>
          <a:lstStyle/>
          <a:p>
            <a:pPr algn="r" rtl="1"/>
            <a:r>
              <a:rPr lang="en-US" b="1" dirty="0" err="1"/>
              <a:t>يتيح</a:t>
            </a:r>
            <a:r>
              <a:rPr lang="en-US" b="1" dirty="0"/>
              <a:t> </a:t>
            </a:r>
            <a:r>
              <a:rPr lang="en-US" b="1" dirty="0" err="1"/>
              <a:t>العمل</a:t>
            </a:r>
            <a:r>
              <a:rPr lang="en-US" b="1" dirty="0"/>
              <a:t> </a:t>
            </a:r>
            <a:r>
              <a:rPr lang="en-US" b="1" dirty="0" err="1"/>
              <a:t>الافتراضي</a:t>
            </a:r>
            <a:r>
              <a:rPr lang="en-US" b="1" dirty="0"/>
              <a:t> </a:t>
            </a:r>
            <a:r>
              <a:rPr lang="en-US" b="1" dirty="0" err="1"/>
              <a:t>العمليات</a:t>
            </a:r>
            <a:r>
              <a:rPr lang="en-US" b="1" dirty="0"/>
              <a:t> على </a:t>
            </a:r>
            <a:r>
              <a:rPr lang="en-US" b="1" dirty="0" err="1"/>
              <a:t>مدار</a:t>
            </a:r>
            <a:r>
              <a:rPr lang="en-US" b="1" dirty="0"/>
              <a:t> </a:t>
            </a:r>
            <a:r>
              <a:rPr lang="en-US" b="1" dirty="0" err="1"/>
              <a:t>الساعة</a:t>
            </a:r>
            <a:r>
              <a:rPr lang="en-US" b="1" dirty="0"/>
              <a:t> </a:t>
            </a:r>
            <a:r>
              <a:rPr lang="en-US" b="1" dirty="0" err="1"/>
              <a:t>وبدون</a:t>
            </a:r>
            <a:r>
              <a:rPr lang="en-US" b="1" dirty="0"/>
              <a:t> </a:t>
            </a:r>
            <a:r>
              <a:rPr lang="en-US" b="1" dirty="0" err="1"/>
              <a:t>حدود</a:t>
            </a:r>
            <a:r>
              <a:rPr lang="en-US" b="1" dirty="0"/>
              <a:t> </a:t>
            </a:r>
            <a:r>
              <a:rPr lang="en-US" b="1" dirty="0" err="1"/>
              <a:t>زمنية</a:t>
            </a:r>
            <a:r>
              <a:rPr lang="en-US" b="1" dirty="0"/>
              <a:t>، </a:t>
            </a:r>
            <a:r>
              <a:rPr lang="en-US" b="1" dirty="0" err="1"/>
              <a:t>حيث</a:t>
            </a:r>
            <a:r>
              <a:rPr lang="en-US" b="1" dirty="0"/>
              <a:t> </a:t>
            </a:r>
            <a:r>
              <a:rPr lang="en-US" b="1" dirty="0" err="1"/>
              <a:t>يشارك</a:t>
            </a:r>
            <a:r>
              <a:rPr lang="en-US" b="1" dirty="0"/>
              <a:t> </a:t>
            </a:r>
            <a:r>
              <a:rPr lang="en-US" b="1" dirty="0" err="1"/>
              <a:t>أصحاب</a:t>
            </a:r>
            <a:r>
              <a:rPr lang="en-US" b="1" dirty="0"/>
              <a:t> </a:t>
            </a:r>
            <a:r>
              <a:rPr lang="en-US" b="1" dirty="0" err="1"/>
              <a:t>العمل</a:t>
            </a:r>
            <a:r>
              <a:rPr lang="en-US" b="1" dirty="0"/>
              <a:t> </a:t>
            </a:r>
            <a:r>
              <a:rPr lang="en-US" b="1" dirty="0" err="1"/>
              <a:t>بشكل</a:t>
            </a:r>
            <a:r>
              <a:rPr lang="en-US" b="1" dirty="0"/>
              <a:t> </a:t>
            </a:r>
            <a:r>
              <a:rPr lang="en-US" b="1" dirty="0" err="1"/>
              <a:t>أكبر</a:t>
            </a:r>
            <a:r>
              <a:rPr lang="en-US" b="1" dirty="0"/>
              <a:t> في </a:t>
            </a:r>
            <a:r>
              <a:rPr lang="en-US" b="1" dirty="0" err="1"/>
              <a:t>العمل</a:t>
            </a:r>
            <a:r>
              <a:rPr lang="en-US" b="1" dirty="0"/>
              <a:t> </a:t>
            </a:r>
            <a:r>
              <a:rPr lang="en-US" b="1" dirty="0" err="1"/>
              <a:t>الجماعي</a:t>
            </a:r>
            <a:r>
              <a:rPr lang="en-US" b="1" dirty="0"/>
              <a:t> </a:t>
            </a:r>
            <a:r>
              <a:rPr lang="en-US" b="1" dirty="0" err="1"/>
              <a:t>بسبب</a:t>
            </a:r>
            <a:r>
              <a:rPr lang="en-US" b="1" dirty="0"/>
              <a:t> </a:t>
            </a:r>
            <a:r>
              <a:rPr lang="en-US" b="1" dirty="0" err="1">
                <a:solidFill>
                  <a:srgbClr val="C00000"/>
                </a:solidFill>
              </a:rPr>
              <a:t>المرونة</a:t>
            </a:r>
            <a:r>
              <a:rPr lang="en-US" b="1" dirty="0">
                <a:solidFill>
                  <a:srgbClr val="C00000"/>
                </a:solidFill>
              </a:rPr>
              <a:t> </a:t>
            </a:r>
            <a:r>
              <a:rPr lang="en-US" b="1" dirty="0" err="1">
                <a:solidFill>
                  <a:srgbClr val="C00000"/>
                </a:solidFill>
              </a:rPr>
              <a:t>الزمنية</a:t>
            </a:r>
            <a:r>
              <a:rPr lang="en-US" b="1" dirty="0"/>
              <a:t>.</a:t>
            </a:r>
          </a:p>
        </p:txBody>
      </p:sp>
      <p:sp>
        <p:nvSpPr>
          <p:cNvPr id="17" name="TextBox 16">
            <a:extLst>
              <a:ext uri="{FF2B5EF4-FFF2-40B4-BE49-F238E27FC236}">
                <a16:creationId xmlns:a16="http://schemas.microsoft.com/office/drawing/2014/main" id="{C09CF3B2-CAF5-751E-98B4-BB788B058841}"/>
              </a:ext>
            </a:extLst>
          </p:cNvPr>
          <p:cNvSpPr txBox="1"/>
          <p:nvPr/>
        </p:nvSpPr>
        <p:spPr>
          <a:xfrm>
            <a:off x="6910090" y="5817975"/>
            <a:ext cx="4942840" cy="646331"/>
          </a:xfrm>
          <a:prstGeom prst="rect">
            <a:avLst/>
          </a:prstGeom>
          <a:noFill/>
        </p:spPr>
        <p:txBody>
          <a:bodyPr wrap="square">
            <a:spAutoFit/>
          </a:bodyPr>
          <a:lstStyle/>
          <a:p>
            <a:pPr algn="r" rtl="1"/>
            <a:r>
              <a:rPr lang="en-US" b="1" dirty="0" err="1"/>
              <a:t>يمكن</a:t>
            </a:r>
            <a:r>
              <a:rPr lang="en-US" b="1" dirty="0"/>
              <a:t> أن </a:t>
            </a:r>
            <a:r>
              <a:rPr lang="en-US" b="1" dirty="0" err="1"/>
              <a:t>تقدم</a:t>
            </a:r>
            <a:r>
              <a:rPr lang="en-US" b="1" dirty="0"/>
              <a:t> </a:t>
            </a:r>
            <a:r>
              <a:rPr lang="en-US" b="1" dirty="0" err="1"/>
              <a:t>الفرق</a:t>
            </a:r>
            <a:r>
              <a:rPr lang="en-US" b="1" dirty="0"/>
              <a:t> </a:t>
            </a:r>
            <a:r>
              <a:rPr lang="en-US" b="1" dirty="0" err="1"/>
              <a:t>الافتراضية</a:t>
            </a:r>
            <a:r>
              <a:rPr lang="en-US" b="1" dirty="0"/>
              <a:t> </a:t>
            </a:r>
            <a:r>
              <a:rPr lang="en-US" b="1" dirty="0" err="1"/>
              <a:t>العديد</a:t>
            </a:r>
            <a:r>
              <a:rPr lang="en-US" b="1" dirty="0"/>
              <a:t> من </a:t>
            </a:r>
            <a:r>
              <a:rPr lang="en-US" b="1" dirty="0" err="1"/>
              <a:t>الفوائد</a:t>
            </a:r>
            <a:r>
              <a:rPr lang="en-US" b="1" dirty="0"/>
              <a:t>، </a:t>
            </a:r>
            <a:r>
              <a:rPr lang="en-US" b="1" dirty="0" err="1"/>
              <a:t>مثل</a:t>
            </a:r>
            <a:r>
              <a:rPr lang="en-US" b="1" dirty="0"/>
              <a:t> </a:t>
            </a:r>
            <a:r>
              <a:rPr lang="en-US" b="1" dirty="0" err="1">
                <a:solidFill>
                  <a:srgbClr val="C00000"/>
                </a:solidFill>
              </a:rPr>
              <a:t>التنوع</a:t>
            </a:r>
            <a:r>
              <a:rPr lang="en-US" b="1" dirty="0">
                <a:solidFill>
                  <a:srgbClr val="C00000"/>
                </a:solidFill>
              </a:rPr>
              <a:t> </a:t>
            </a:r>
            <a:r>
              <a:rPr lang="en-US" b="1" dirty="0" err="1">
                <a:solidFill>
                  <a:srgbClr val="C00000"/>
                </a:solidFill>
              </a:rPr>
              <a:t>الثقافي</a:t>
            </a:r>
            <a:r>
              <a:rPr lang="en-US" b="1" dirty="0"/>
              <a:t>، </a:t>
            </a:r>
            <a:r>
              <a:rPr lang="en-US" b="1" dirty="0" err="1"/>
              <a:t>واستخدام</a:t>
            </a:r>
            <a:r>
              <a:rPr lang="en-US" b="1" dirty="0"/>
              <a:t> الوقت </a:t>
            </a:r>
            <a:r>
              <a:rPr lang="en-US" b="1" dirty="0" err="1"/>
              <a:t>المرن</a:t>
            </a:r>
            <a:r>
              <a:rPr lang="en-US" b="1" dirty="0"/>
              <a:t>، </a:t>
            </a:r>
            <a:r>
              <a:rPr lang="en-US" b="1" dirty="0" err="1">
                <a:solidFill>
                  <a:srgbClr val="C00000"/>
                </a:solidFill>
              </a:rPr>
              <a:t>وانخفاض</a:t>
            </a:r>
            <a:r>
              <a:rPr lang="en-US" b="1" dirty="0">
                <a:solidFill>
                  <a:srgbClr val="C00000"/>
                </a:solidFill>
              </a:rPr>
              <a:t> </a:t>
            </a:r>
            <a:r>
              <a:rPr lang="en-US" b="1" dirty="0" err="1">
                <a:solidFill>
                  <a:srgbClr val="C00000"/>
                </a:solidFill>
              </a:rPr>
              <a:t>التكاليف</a:t>
            </a:r>
            <a:r>
              <a:rPr lang="en-US" b="1" dirty="0"/>
              <a:t>.</a:t>
            </a:r>
          </a:p>
        </p:txBody>
      </p:sp>
    </p:spTree>
    <p:extLst>
      <p:ext uri="{BB962C8B-B14F-4D97-AF65-F5344CB8AC3E}">
        <p14:creationId xmlns:p14="http://schemas.microsoft.com/office/powerpoint/2010/main" val="3794733134"/>
      </p:ext>
    </p:extLst>
  </p:cSld>
  <p:clrMapOvr>
    <a:masterClrMapping/>
  </p:clrMapOvr>
  <mc:AlternateContent xmlns:mc="http://schemas.openxmlformats.org/markup-compatibility/2006" xmlns:p14="http://schemas.microsoft.com/office/powerpoint/2010/main">
    <mc:Choice Requires="p14">
      <p:transition p14:dur="10" advTm="199000"/>
    </mc:Choice>
    <mc:Fallback xmlns="">
      <p:transition advTm="19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71129" y="578572"/>
            <a:ext cx="6367926"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Challenges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65028137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8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Time</a:t>
            </a:r>
            <a:r>
              <a:rPr lang="en-US" sz="2400" b="1" dirty="0">
                <a:solidFill>
                  <a:srgbClr val="0A1F61"/>
                </a:solidFill>
                <a:latin typeface="Tajawal ExtraBold" panose="00000800000000000000" pitchFamily="2" charset="-78"/>
                <a:cs typeface="Tajawal ExtraBold" panose="00000800000000000000" pitchFamily="2" charset="-78"/>
              </a:rPr>
              <a:t>, as a benefit, can be seen as synchronous</a:t>
            </a:r>
            <a:r>
              <a:rPr lang="ar-EG" sz="2400" b="1" dirty="0">
                <a:solidFill>
                  <a:srgbClr val="0A1F61"/>
                </a:solidFill>
                <a:latin typeface="Tajawal ExtraBold" panose="00000800000000000000" pitchFamily="2" charset="-78"/>
                <a:cs typeface="Tajawal ExtraBold" panose="00000800000000000000" pitchFamily="2" charset="-78"/>
              </a:rPr>
              <a:t> متزامن</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due to different time zones</a:t>
            </a:r>
            <a:r>
              <a:rPr lang="en-US" sz="2400" b="1" dirty="0">
                <a:solidFill>
                  <a:srgbClr val="0A1F61"/>
                </a:solidFill>
                <a:latin typeface="Tajawal ExtraBold" panose="00000800000000000000" pitchFamily="2" charset="-78"/>
                <a:cs typeface="Tajawal ExtraBold" panose="00000800000000000000" pitchFamily="2" charset="-78"/>
              </a:rPr>
              <a:t> are limited by the ability to communicate synchronously and the solution appears as asynchronous communication media </a:t>
            </a:r>
            <a:r>
              <a:rPr lang="ar-EG" sz="2400" b="1" dirty="0">
                <a:solidFill>
                  <a:srgbClr val="0A1F61"/>
                </a:solidFill>
                <a:latin typeface="Tajawal ExtraBold" panose="00000800000000000000" pitchFamily="2" charset="-78"/>
                <a:cs typeface="Tajawal ExtraBold" panose="00000800000000000000" pitchFamily="2" charset="-78"/>
              </a:rPr>
              <a:t>وسائل الاتصال غير المتزامنة</a:t>
            </a:r>
            <a:r>
              <a:rPr lang="en-US" sz="2400" b="1" dirty="0">
                <a:solidFill>
                  <a:srgbClr val="0A1F61"/>
                </a:solidFill>
                <a:latin typeface="Tajawal ExtraBold" panose="00000800000000000000" pitchFamily="2" charset="-78"/>
                <a:cs typeface="Tajawal ExtraBold" panose="00000800000000000000" pitchFamily="2" charset="-78"/>
              </a:rPr>
              <a:t> (e.g., e-mail).</a:t>
            </a:r>
          </a:p>
          <a:p>
            <a:pPr marL="1317625" lvl="1"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Virtual teams may not accomplish tasks as quickly as face-to-face teams. </a:t>
            </a:r>
            <a:r>
              <a:rPr lang="en-US" sz="2400" b="1" dirty="0">
                <a:solidFill>
                  <a:srgbClr val="0A1F61"/>
                </a:solidFill>
                <a:latin typeface="Tajawal ExtraBold" panose="00000800000000000000" pitchFamily="2" charset="-78"/>
                <a:cs typeface="Tajawal ExtraBold" panose="00000800000000000000" pitchFamily="2" charset="-78"/>
              </a:rPr>
              <a:t>Accomplishing tasks and reaching decisions </a:t>
            </a:r>
            <a:r>
              <a:rPr lang="en-US" sz="2400" b="1" dirty="0">
                <a:solidFill>
                  <a:srgbClr val="C00000"/>
                </a:solidFill>
                <a:latin typeface="Tajawal ExtraBold" panose="00000800000000000000" pitchFamily="2" charset="-78"/>
                <a:cs typeface="Tajawal ExtraBold" panose="00000800000000000000" pitchFamily="2" charset="-78"/>
              </a:rPr>
              <a:t>takes more time</a:t>
            </a:r>
            <a:r>
              <a:rPr lang="en-US" sz="2400" b="1" dirty="0">
                <a:solidFill>
                  <a:srgbClr val="0A1F61"/>
                </a:solidFill>
                <a:latin typeface="Tajawal ExtraBold" panose="00000800000000000000" pitchFamily="2" charset="-78"/>
                <a:cs typeface="Tajawal ExtraBold" panose="00000800000000000000" pitchFamily="2" charset="-78"/>
              </a:rPr>
              <a:t> for virtual teams than for face-to-face teams. Reasons for this may be that </a:t>
            </a:r>
            <a:r>
              <a:rPr lang="en-US" sz="2400" b="1" dirty="0">
                <a:solidFill>
                  <a:srgbClr val="C00000"/>
                </a:solidFill>
                <a:latin typeface="Tajawal ExtraBold" panose="00000800000000000000" pitchFamily="2" charset="-78"/>
                <a:cs typeface="Tajawal ExtraBold" panose="00000800000000000000" pitchFamily="2" charset="-78"/>
              </a:rPr>
              <a:t>typing is slower than talking in person</a:t>
            </a:r>
            <a:r>
              <a:rPr lang="en-US" sz="2400" b="1" dirty="0">
                <a:solidFill>
                  <a:srgbClr val="0A1F61"/>
                </a:solidFill>
                <a:latin typeface="Tajawal ExtraBold" panose="00000800000000000000" pitchFamily="2" charset="-78"/>
                <a:cs typeface="Tajawal ExtraBold" panose="00000800000000000000" pitchFamily="2" charset="-78"/>
              </a:rPr>
              <a:t>, and synchronicity makes communication challenging.</a:t>
            </a:r>
          </a:p>
        </p:txBody>
      </p:sp>
    </p:spTree>
    <p:extLst>
      <p:ext uri="{BB962C8B-B14F-4D97-AF65-F5344CB8AC3E}">
        <p14:creationId xmlns:p14="http://schemas.microsoft.com/office/powerpoint/2010/main" val="1137064680"/>
      </p:ext>
    </p:extLst>
  </p:cSld>
  <p:clrMapOvr>
    <a:masterClrMapping/>
  </p:clrMapOvr>
  <mc:AlternateContent xmlns:mc="http://schemas.openxmlformats.org/markup-compatibility/2006" xmlns:p14="http://schemas.microsoft.com/office/powerpoint/2010/main">
    <mc:Choice Requires="p14">
      <p:transition p14:dur="10" advTm="200000"/>
    </mc:Choice>
    <mc:Fallback xmlns="">
      <p:transition advTm="20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Relational boundaries regarding virtual teams: “individuals are more likely to look </a:t>
            </a:r>
            <a:r>
              <a:rPr lang="en-US" sz="2400" b="1" dirty="0">
                <a:solidFill>
                  <a:srgbClr val="C00000"/>
                </a:solidFill>
                <a:latin typeface="Tajawal ExtraBold" panose="00000800000000000000" pitchFamily="2" charset="-78"/>
                <a:cs typeface="Tajawal ExtraBold" panose="00000800000000000000" pitchFamily="2" charset="-78"/>
              </a:rPr>
              <a:t>within their relational networks rather than across networks for team members</a:t>
            </a:r>
            <a:r>
              <a:rPr lang="en-US" sz="2400" b="1" dirty="0">
                <a:solidFill>
                  <a:srgbClr val="0A1F61"/>
                </a:solidFill>
                <a:latin typeface="Tajawal ExtraBold" panose="00000800000000000000" pitchFamily="2" charset="-78"/>
                <a:cs typeface="Tajawal ExtraBold" panose="00000800000000000000" pitchFamily="2" charset="-78"/>
              </a:rPr>
              <a:t>”. This can be seen as both an opportunity and as a challenge. </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“Members have to work across differences in assumptions, motivations, knowledge bases … ”. It is possible that these aspects weaken the trust in other team members, which highly affect the efficiency of a virtual team.</a:t>
            </a:r>
          </a:p>
        </p:txBody>
      </p:sp>
      <p:sp>
        <p:nvSpPr>
          <p:cNvPr id="10" name="TextBox 9">
            <a:extLst>
              <a:ext uri="{FF2B5EF4-FFF2-40B4-BE49-F238E27FC236}">
                <a16:creationId xmlns:a16="http://schemas.microsoft.com/office/drawing/2014/main" id="{33C57874-8DB7-D0CA-0727-55BD4DE44B47}"/>
              </a:ext>
            </a:extLst>
          </p:cNvPr>
          <p:cNvSpPr txBox="1"/>
          <p:nvPr/>
        </p:nvSpPr>
        <p:spPr>
          <a:xfrm>
            <a:off x="130614" y="2481798"/>
            <a:ext cx="1895266" cy="3139321"/>
          </a:xfrm>
          <a:prstGeom prst="rect">
            <a:avLst/>
          </a:prstGeom>
          <a:noFill/>
        </p:spPr>
        <p:txBody>
          <a:bodyPr wrap="square">
            <a:spAutoFit/>
          </a:bodyPr>
          <a:lstStyle/>
          <a:p>
            <a:pPr algn="r" rtl="1"/>
            <a:r>
              <a:rPr lang="en-US" b="1" dirty="0" err="1"/>
              <a:t>الحدود</a:t>
            </a:r>
            <a:r>
              <a:rPr lang="en-US" b="1" dirty="0"/>
              <a:t> </a:t>
            </a:r>
            <a:r>
              <a:rPr lang="en-US" b="1" dirty="0" err="1"/>
              <a:t>العلائقية</a:t>
            </a:r>
            <a:r>
              <a:rPr lang="en-US" b="1" dirty="0"/>
              <a:t> </a:t>
            </a:r>
            <a:r>
              <a:rPr lang="en-US" b="1" dirty="0" err="1"/>
              <a:t>فيما</a:t>
            </a:r>
            <a:r>
              <a:rPr lang="en-US" b="1" dirty="0"/>
              <a:t> </a:t>
            </a:r>
            <a:r>
              <a:rPr lang="en-US" b="1" dirty="0" err="1"/>
              <a:t>يتعلق</a:t>
            </a:r>
            <a:r>
              <a:rPr lang="en-US" b="1" dirty="0"/>
              <a:t> </a:t>
            </a:r>
            <a:r>
              <a:rPr lang="en-US" b="1" dirty="0" err="1"/>
              <a:t>بالفرق</a:t>
            </a:r>
            <a:r>
              <a:rPr lang="en-US" b="1" dirty="0"/>
              <a:t> </a:t>
            </a:r>
            <a:r>
              <a:rPr lang="en-US" b="1" dirty="0" err="1"/>
              <a:t>الافتراضية</a:t>
            </a:r>
            <a:r>
              <a:rPr lang="en-US" b="1" dirty="0"/>
              <a:t>: "من </a:t>
            </a:r>
            <a:r>
              <a:rPr lang="en-US" b="1" dirty="0" err="1"/>
              <a:t>المرجح</a:t>
            </a:r>
            <a:r>
              <a:rPr lang="en-US" b="1" dirty="0"/>
              <a:t> أن </a:t>
            </a:r>
            <a:r>
              <a:rPr lang="en-US" b="1" dirty="0" err="1"/>
              <a:t>يبحث</a:t>
            </a:r>
            <a:r>
              <a:rPr lang="en-US" b="1" dirty="0"/>
              <a:t> </a:t>
            </a:r>
            <a:r>
              <a:rPr lang="en-US" b="1" dirty="0" err="1"/>
              <a:t>الأفراد</a:t>
            </a:r>
            <a:r>
              <a:rPr lang="en-US" b="1" dirty="0"/>
              <a:t> </a:t>
            </a:r>
            <a:r>
              <a:rPr lang="en-US" b="1" dirty="0" err="1"/>
              <a:t>داخل</a:t>
            </a:r>
            <a:r>
              <a:rPr lang="en-US" b="1" dirty="0"/>
              <a:t> </a:t>
            </a:r>
            <a:r>
              <a:rPr lang="en-US" b="1" dirty="0" err="1"/>
              <a:t>شبكاتهم</a:t>
            </a:r>
            <a:r>
              <a:rPr lang="en-US" b="1" dirty="0"/>
              <a:t> </a:t>
            </a:r>
            <a:r>
              <a:rPr lang="en-US" b="1" dirty="0" err="1"/>
              <a:t>العلائقية</a:t>
            </a:r>
            <a:r>
              <a:rPr lang="en-US" b="1" dirty="0"/>
              <a:t> </a:t>
            </a:r>
            <a:r>
              <a:rPr lang="en-US" b="1" dirty="0" err="1"/>
              <a:t>بدلاً</a:t>
            </a:r>
            <a:r>
              <a:rPr lang="en-US" b="1" dirty="0"/>
              <a:t> من </a:t>
            </a:r>
            <a:r>
              <a:rPr lang="en-US" b="1" dirty="0" err="1"/>
              <a:t>البحث</a:t>
            </a:r>
            <a:r>
              <a:rPr lang="en-US" b="1" dirty="0"/>
              <a:t> عبر </a:t>
            </a:r>
            <a:r>
              <a:rPr lang="en-US" b="1" dirty="0" err="1"/>
              <a:t>الشبكات</a:t>
            </a:r>
            <a:r>
              <a:rPr lang="en-US" b="1" dirty="0"/>
              <a:t> عن </a:t>
            </a:r>
            <a:r>
              <a:rPr lang="en-US" b="1" dirty="0" err="1"/>
              <a:t>أعضاء</a:t>
            </a:r>
            <a:r>
              <a:rPr lang="en-US" b="1" dirty="0"/>
              <a:t> </a:t>
            </a:r>
            <a:r>
              <a:rPr lang="en-US" b="1" dirty="0" err="1"/>
              <a:t>الفريق</a:t>
            </a:r>
            <a:r>
              <a:rPr lang="en-US" b="1" dirty="0"/>
              <a:t>". </a:t>
            </a:r>
            <a:r>
              <a:rPr lang="en-US" b="1" dirty="0" err="1"/>
              <a:t>ويمكن</a:t>
            </a:r>
            <a:r>
              <a:rPr lang="en-US" b="1" dirty="0"/>
              <a:t> </a:t>
            </a:r>
            <a:r>
              <a:rPr lang="en-US" b="1" dirty="0" err="1"/>
              <a:t>النظر</a:t>
            </a:r>
            <a:r>
              <a:rPr lang="en-US" b="1" dirty="0"/>
              <a:t> إلى </a:t>
            </a:r>
            <a:r>
              <a:rPr lang="en-US" b="1" dirty="0" err="1"/>
              <a:t>هذا</a:t>
            </a:r>
            <a:r>
              <a:rPr lang="en-US" b="1" dirty="0"/>
              <a:t> على </a:t>
            </a:r>
            <a:r>
              <a:rPr lang="en-US" b="1" dirty="0" err="1"/>
              <a:t>أنه</a:t>
            </a:r>
            <a:r>
              <a:rPr lang="en-US" b="1" dirty="0"/>
              <a:t> </a:t>
            </a:r>
            <a:r>
              <a:rPr lang="en-US" b="1" dirty="0" err="1"/>
              <a:t>فرصة</a:t>
            </a:r>
            <a:r>
              <a:rPr lang="en-US" b="1" dirty="0"/>
              <a:t> </a:t>
            </a:r>
            <a:r>
              <a:rPr lang="en-US" b="1" dirty="0" err="1"/>
              <a:t>وتحدي</a:t>
            </a:r>
            <a:r>
              <a:rPr lang="en-US" b="1" dirty="0"/>
              <a:t> في </a:t>
            </a:r>
            <a:r>
              <a:rPr lang="en-US" b="1" dirty="0" err="1"/>
              <a:t>نفس</a:t>
            </a:r>
            <a:r>
              <a:rPr lang="en-US" b="1" dirty="0"/>
              <a:t> الوقت.</a:t>
            </a:r>
          </a:p>
        </p:txBody>
      </p:sp>
      <p:sp>
        <p:nvSpPr>
          <p:cNvPr id="13" name="TextBox 12">
            <a:extLst>
              <a:ext uri="{FF2B5EF4-FFF2-40B4-BE49-F238E27FC236}">
                <a16:creationId xmlns:a16="http://schemas.microsoft.com/office/drawing/2014/main" id="{A442433E-745E-1325-D38A-20E0AB4AEF14}"/>
              </a:ext>
            </a:extLst>
          </p:cNvPr>
          <p:cNvSpPr txBox="1"/>
          <p:nvPr/>
        </p:nvSpPr>
        <p:spPr>
          <a:xfrm>
            <a:off x="3190240" y="6014518"/>
            <a:ext cx="8846810" cy="646331"/>
          </a:xfrm>
          <a:prstGeom prst="rect">
            <a:avLst/>
          </a:prstGeom>
          <a:noFill/>
        </p:spPr>
        <p:txBody>
          <a:bodyPr wrap="square">
            <a:spAutoFit/>
          </a:bodyPr>
          <a:lstStyle/>
          <a:p>
            <a:pPr algn="just" rtl="1"/>
            <a:r>
              <a:rPr lang="en-US" b="1" dirty="0" err="1"/>
              <a:t>يجب</a:t>
            </a:r>
            <a:r>
              <a:rPr lang="en-US" b="1" dirty="0"/>
              <a:t> على </a:t>
            </a:r>
            <a:r>
              <a:rPr lang="en-US" b="1" dirty="0" err="1"/>
              <a:t>الأعضاء</a:t>
            </a:r>
            <a:r>
              <a:rPr lang="en-US" b="1" dirty="0"/>
              <a:t> </a:t>
            </a:r>
            <a:r>
              <a:rPr lang="en-US" b="1" dirty="0" err="1"/>
              <a:t>العمل</a:t>
            </a:r>
            <a:r>
              <a:rPr lang="en-US" b="1" dirty="0"/>
              <a:t> عبر </a:t>
            </a:r>
            <a:r>
              <a:rPr lang="en-US" b="1" dirty="0" err="1"/>
              <a:t>الاختلافات</a:t>
            </a:r>
            <a:r>
              <a:rPr lang="en-US" b="1" dirty="0"/>
              <a:t> في </a:t>
            </a:r>
            <a:r>
              <a:rPr lang="en-US" b="1" dirty="0" err="1"/>
              <a:t>الافتراضات</a:t>
            </a:r>
            <a:r>
              <a:rPr lang="en-US" b="1" dirty="0"/>
              <a:t> </a:t>
            </a:r>
            <a:r>
              <a:rPr lang="en-US" b="1" dirty="0" err="1"/>
              <a:t>والدوافع</a:t>
            </a:r>
            <a:r>
              <a:rPr lang="en-US" b="1" dirty="0"/>
              <a:t> </a:t>
            </a:r>
            <a:r>
              <a:rPr lang="en-US" b="1" dirty="0" err="1"/>
              <a:t>وقواعد</a:t>
            </a:r>
            <a:r>
              <a:rPr lang="en-US" b="1" dirty="0"/>
              <a:t> </a:t>
            </a:r>
            <a:r>
              <a:rPr lang="en-US" b="1" dirty="0" err="1"/>
              <a:t>المعرفة</a:t>
            </a:r>
            <a:r>
              <a:rPr lang="en-US" b="1" dirty="0"/>
              <a:t> ... ". </a:t>
            </a:r>
            <a:r>
              <a:rPr lang="en-US" b="1" dirty="0" err="1"/>
              <a:t>ومن</a:t>
            </a:r>
            <a:r>
              <a:rPr lang="en-US" b="1" dirty="0"/>
              <a:t> </a:t>
            </a:r>
            <a:r>
              <a:rPr lang="en-US" b="1" dirty="0" err="1"/>
              <a:t>الممكن</a:t>
            </a:r>
            <a:r>
              <a:rPr lang="en-US" b="1" dirty="0"/>
              <a:t> أن </a:t>
            </a:r>
            <a:r>
              <a:rPr lang="en-US" b="1" dirty="0" err="1"/>
              <a:t>تؤدي</a:t>
            </a:r>
            <a:r>
              <a:rPr lang="en-US" b="1" dirty="0"/>
              <a:t> </a:t>
            </a:r>
            <a:r>
              <a:rPr lang="en-US" b="1" dirty="0" err="1"/>
              <a:t>هذه</a:t>
            </a:r>
            <a:r>
              <a:rPr lang="en-US" b="1" dirty="0"/>
              <a:t> </a:t>
            </a:r>
            <a:r>
              <a:rPr lang="en-US" b="1" dirty="0" err="1"/>
              <a:t>الجوانب</a:t>
            </a:r>
            <a:r>
              <a:rPr lang="en-US" b="1" dirty="0"/>
              <a:t> إلى </a:t>
            </a:r>
            <a:r>
              <a:rPr lang="en-US" b="1" dirty="0" err="1"/>
              <a:t>إضعاف</a:t>
            </a:r>
            <a:r>
              <a:rPr lang="en-US" b="1" dirty="0"/>
              <a:t> </a:t>
            </a:r>
            <a:r>
              <a:rPr lang="en-US" b="1" dirty="0" err="1"/>
              <a:t>الثقة</a:t>
            </a:r>
            <a:r>
              <a:rPr lang="en-US" b="1" dirty="0"/>
              <a:t> في </a:t>
            </a:r>
            <a:r>
              <a:rPr lang="en-US" b="1" dirty="0" err="1"/>
              <a:t>أعضاء</a:t>
            </a:r>
            <a:r>
              <a:rPr lang="en-US" b="1" dirty="0"/>
              <a:t> </a:t>
            </a:r>
            <a:r>
              <a:rPr lang="en-US" b="1" dirty="0" err="1"/>
              <a:t>الفريق</a:t>
            </a:r>
            <a:r>
              <a:rPr lang="en-US" b="1" dirty="0"/>
              <a:t> </a:t>
            </a:r>
            <a:r>
              <a:rPr lang="en-US" b="1" dirty="0" err="1"/>
              <a:t>الآخرين</a:t>
            </a:r>
            <a:r>
              <a:rPr lang="en-US" b="1" dirty="0"/>
              <a:t>، </a:t>
            </a:r>
            <a:r>
              <a:rPr lang="en-US" b="1" dirty="0" err="1"/>
              <a:t>مما</a:t>
            </a:r>
            <a:r>
              <a:rPr lang="en-US" b="1" dirty="0"/>
              <a:t> </a:t>
            </a:r>
            <a:r>
              <a:rPr lang="en-US" b="1" dirty="0" err="1"/>
              <a:t>يؤثر</a:t>
            </a:r>
            <a:r>
              <a:rPr lang="en-US" b="1" dirty="0"/>
              <a:t> </a:t>
            </a:r>
            <a:r>
              <a:rPr lang="en-US" b="1" dirty="0" err="1"/>
              <a:t>بشكل</a:t>
            </a:r>
            <a:r>
              <a:rPr lang="en-US" b="1" dirty="0"/>
              <a:t> </a:t>
            </a:r>
            <a:r>
              <a:rPr lang="en-US" b="1" dirty="0" err="1"/>
              <a:t>كبير</a:t>
            </a:r>
            <a:r>
              <a:rPr lang="en-US" b="1" dirty="0"/>
              <a:t> على </a:t>
            </a:r>
            <a:r>
              <a:rPr lang="en-US" b="1" dirty="0" err="1"/>
              <a:t>كفاءة</a:t>
            </a:r>
            <a:r>
              <a:rPr lang="en-US" b="1" dirty="0"/>
              <a:t> </a:t>
            </a:r>
            <a:r>
              <a:rPr lang="en-US" b="1" dirty="0" err="1"/>
              <a:t>الفريق</a:t>
            </a:r>
            <a:r>
              <a:rPr lang="en-US" b="1" dirty="0"/>
              <a:t> </a:t>
            </a:r>
            <a:r>
              <a:rPr lang="en-US" b="1" dirty="0" err="1"/>
              <a:t>الافتراضي</a:t>
            </a:r>
            <a:r>
              <a:rPr lang="en-US" b="1" dirty="0"/>
              <a:t>.</a:t>
            </a:r>
          </a:p>
        </p:txBody>
      </p:sp>
    </p:spTree>
    <p:extLst>
      <p:ext uri="{BB962C8B-B14F-4D97-AF65-F5344CB8AC3E}">
        <p14:creationId xmlns:p14="http://schemas.microsoft.com/office/powerpoint/2010/main" val="209754224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Adaptability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9110591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as </a:t>
            </a:r>
            <a:r>
              <a:rPr lang="en-US" sz="2400" b="1" dirty="0">
                <a:solidFill>
                  <a:srgbClr val="00B0F0"/>
                </a:solidFill>
                <a:latin typeface="Tajawal ExtraBold" panose="00000800000000000000" pitchFamily="2" charset="-78"/>
                <a:cs typeface="Tajawal ExtraBold" panose="00000800000000000000" pitchFamily="2" charset="-78"/>
              </a:rPr>
              <a:t>a capacity to understand and comprehend changes and as a willingness to being flexible and open-minded. </a:t>
            </a:r>
            <a:r>
              <a:rPr lang="ar-EG" sz="2400" b="1" dirty="0">
                <a:solidFill>
                  <a:srgbClr val="00B0F0"/>
                </a:solidFill>
                <a:latin typeface="Tajawal ExtraBold" panose="00000800000000000000" pitchFamily="2" charset="-78"/>
                <a:cs typeface="Tajawal ExtraBold" panose="00000800000000000000" pitchFamily="2" charset="-78"/>
              </a:rPr>
              <a:t>القدرة على فهم وادراك التغييرات والاستعداد للتحلي بالمرونة والانفتاح.</a:t>
            </a:r>
            <a:endParaRPr lang="en-US" sz="2400" b="1" dirty="0">
              <a:solidFill>
                <a:srgbClr val="00B0F0"/>
              </a:solidFill>
              <a:latin typeface="Tajawal ExtraBold" panose="00000800000000000000" pitchFamily="2" charset="-78"/>
              <a:cs typeface="Tajawal ExtraBold" panose="00000800000000000000" pitchFamily="2" charset="-78"/>
            </a:endParaRP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C00000"/>
                </a:solidFill>
                <a:latin typeface="Tajawal ExtraBold" panose="00000800000000000000" pitchFamily="2" charset="-78"/>
                <a:cs typeface="Tajawal ExtraBold" panose="00000800000000000000" pitchFamily="2" charset="-78"/>
              </a:rPr>
              <a:t>adaptive team members form an adaptive virtual time, which in turn 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6A10EA2E-7D97-40D1-E969-C76A7F65516C}"/>
              </a:ext>
            </a:extLst>
          </p:cNvPr>
          <p:cNvSpPr txBox="1"/>
          <p:nvPr/>
        </p:nvSpPr>
        <p:spPr>
          <a:xfrm>
            <a:off x="5914785" y="1439799"/>
            <a:ext cx="3510280" cy="369332"/>
          </a:xfrm>
          <a:prstGeom prst="rect">
            <a:avLst/>
          </a:prstGeom>
          <a:noFill/>
        </p:spPr>
        <p:txBody>
          <a:bodyPr wrap="square">
            <a:spAutoFit/>
          </a:bodyPr>
          <a:lstStyle/>
          <a:p>
            <a:pPr algn="r" rtl="1"/>
            <a:r>
              <a:rPr lang="en-US" b="1" dirty="0"/>
              <a:t>القدرة </a:t>
            </a:r>
            <a:r>
              <a:rPr lang="en-US" b="1" dirty="0" err="1"/>
              <a:t>الفرق</a:t>
            </a:r>
            <a:r>
              <a:rPr lang="en-US" b="1" dirty="0"/>
              <a:t> </a:t>
            </a:r>
            <a:r>
              <a:rPr lang="en-US" b="1" dirty="0" err="1"/>
              <a:t>الافتراضية</a:t>
            </a:r>
            <a:r>
              <a:rPr lang="en-US" b="1" dirty="0"/>
              <a:t> على </a:t>
            </a:r>
            <a:r>
              <a:rPr lang="en-US" b="1" dirty="0" err="1"/>
              <a:t>التكيف</a:t>
            </a:r>
            <a:r>
              <a:rPr lang="en-US" b="1" dirty="0"/>
              <a:t> </a:t>
            </a:r>
          </a:p>
        </p:txBody>
      </p:sp>
      <p:sp>
        <p:nvSpPr>
          <p:cNvPr id="13" name="TextBox 12">
            <a:extLst>
              <a:ext uri="{FF2B5EF4-FFF2-40B4-BE49-F238E27FC236}">
                <a16:creationId xmlns:a16="http://schemas.microsoft.com/office/drawing/2014/main" id="{938E9D7E-D647-2AB4-CD5C-735E9BFDB4CB}"/>
              </a:ext>
            </a:extLst>
          </p:cNvPr>
          <p:cNvSpPr txBox="1"/>
          <p:nvPr/>
        </p:nvSpPr>
        <p:spPr>
          <a:xfrm>
            <a:off x="5212080" y="2660824"/>
            <a:ext cx="6710680" cy="646331"/>
          </a:xfrm>
          <a:prstGeom prst="rect">
            <a:avLst/>
          </a:prstGeom>
          <a:noFill/>
        </p:spPr>
        <p:txBody>
          <a:bodyPr wrap="square">
            <a:spAutoFit/>
          </a:bodyPr>
          <a:lstStyle/>
          <a:p>
            <a:pPr algn="r" rtl="1"/>
            <a:r>
              <a:rPr lang="en-US" b="1" dirty="0"/>
              <a:t>إن </a:t>
            </a:r>
            <a:r>
              <a:rPr lang="en-US" b="1" dirty="0" err="1"/>
              <a:t>التطوير</a:t>
            </a:r>
            <a:r>
              <a:rPr lang="en-US" b="1" dirty="0"/>
              <a:t> </a:t>
            </a:r>
            <a:r>
              <a:rPr lang="en-US" b="1" dirty="0" err="1"/>
              <a:t>والتغيير</a:t>
            </a:r>
            <a:r>
              <a:rPr lang="en-US" b="1" dirty="0"/>
              <a:t> </a:t>
            </a:r>
            <a:r>
              <a:rPr lang="en-US" b="1" dirty="0" err="1"/>
              <a:t>مستمران</a:t>
            </a:r>
            <a:r>
              <a:rPr lang="en-US" b="1" dirty="0"/>
              <a:t> في </a:t>
            </a:r>
            <a:r>
              <a:rPr lang="en-US" b="1" dirty="0" err="1"/>
              <a:t>عصر</a:t>
            </a:r>
            <a:r>
              <a:rPr lang="en-US" b="1" dirty="0"/>
              <a:t> </a:t>
            </a:r>
            <a:r>
              <a:rPr lang="en-US" b="1" dirty="0" err="1"/>
              <a:t>الثقافة</a:t>
            </a:r>
            <a:r>
              <a:rPr lang="en-US" b="1" dirty="0"/>
              <a:t> </a:t>
            </a:r>
            <a:r>
              <a:rPr lang="en-US" b="1" dirty="0" err="1"/>
              <a:t>المعرفية</a:t>
            </a:r>
            <a:r>
              <a:rPr lang="en-US" b="1" dirty="0"/>
              <a:t> </a:t>
            </a:r>
            <a:r>
              <a:rPr lang="en-US" b="1" dirty="0" err="1"/>
              <a:t>الحالي</a:t>
            </a:r>
            <a:r>
              <a:rPr lang="en-US" b="1" dirty="0"/>
              <a:t>. </a:t>
            </a:r>
            <a:r>
              <a:rPr lang="en-US" b="1" dirty="0" err="1"/>
              <a:t>تتطلب</a:t>
            </a:r>
            <a:r>
              <a:rPr lang="en-US" b="1" dirty="0"/>
              <a:t> </a:t>
            </a:r>
            <a:r>
              <a:rPr lang="en-US" b="1" dirty="0" err="1"/>
              <a:t>التغييرات</a:t>
            </a:r>
            <a:r>
              <a:rPr lang="en-US" b="1" dirty="0"/>
              <a:t> </a:t>
            </a:r>
            <a:r>
              <a:rPr lang="en-US" b="1" dirty="0" err="1"/>
              <a:t>الناجحة</a:t>
            </a:r>
            <a:r>
              <a:rPr lang="en-US" b="1" dirty="0"/>
              <a:t> في </a:t>
            </a:r>
            <a:r>
              <a:rPr lang="en-US" b="1" dirty="0" err="1"/>
              <a:t>المنظمات</a:t>
            </a:r>
            <a:r>
              <a:rPr lang="en-US" b="1" dirty="0"/>
              <a:t> </a:t>
            </a:r>
            <a:r>
              <a:rPr lang="en-US" b="1" dirty="0" err="1"/>
              <a:t>والفرق</a:t>
            </a:r>
            <a:r>
              <a:rPr lang="en-US" b="1" dirty="0"/>
              <a:t> القدرة على </a:t>
            </a:r>
            <a:r>
              <a:rPr lang="en-US" b="1" dirty="0" err="1"/>
              <a:t>التكيف</a:t>
            </a:r>
            <a:r>
              <a:rPr lang="en-US" b="1" dirty="0"/>
              <a:t>.</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 members, who show flexibility, calmness</a:t>
            </a:r>
            <a:r>
              <a:rPr lang="ar-EG" sz="2400" b="1" dirty="0">
                <a:solidFill>
                  <a:srgbClr val="0A1F61"/>
                </a:solidFill>
                <a:latin typeface="Tajawal ExtraBold" panose="00000800000000000000" pitchFamily="2" charset="-78"/>
                <a:cs typeface="Tajawal ExtraBold" panose="00000800000000000000" pitchFamily="2" charset="-78"/>
              </a:rPr>
              <a:t> الهدوء</a:t>
            </a:r>
            <a:r>
              <a:rPr lang="en-US" sz="2400" b="1" dirty="0">
                <a:solidFill>
                  <a:srgbClr val="0A1F61"/>
                </a:solidFill>
                <a:latin typeface="Tajawal ExtraBold" panose="00000800000000000000" pitchFamily="2" charset="-78"/>
                <a:cs typeface="Tajawal ExtraBold" panose="00000800000000000000" pitchFamily="2" charset="-78"/>
              </a:rPr>
              <a:t> and an interest in learning are contributing to an </a:t>
            </a:r>
            <a:r>
              <a:rPr lang="en-US" sz="2400" b="1" dirty="0">
                <a:solidFill>
                  <a:srgbClr val="C00000"/>
                </a:solidFill>
                <a:latin typeface="Tajawal ExtraBold" panose="00000800000000000000" pitchFamily="2" charset="-78"/>
                <a:cs typeface="Tajawal ExtraBold" panose="00000800000000000000" pitchFamily="2" charset="-78"/>
              </a:rPr>
              <a:t>adaptive team performance</a:t>
            </a:r>
            <a:r>
              <a:rPr lang="en-US" sz="24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t>
            </a:r>
            <a:r>
              <a:rPr lang="en-US" sz="2400" b="1" dirty="0">
                <a:solidFill>
                  <a:srgbClr val="C00000"/>
                </a:solidFill>
                <a:latin typeface="Tajawal ExtraBold" panose="00000800000000000000" pitchFamily="2" charset="-78"/>
                <a:cs typeface="Tajawal ExtraBold" panose="00000800000000000000" pitchFamily="2" charset="-78"/>
              </a:rPr>
              <a:t>affect team outcomes</a:t>
            </a:r>
            <a:r>
              <a:rPr lang="en-US" sz="2400" b="1" dirty="0">
                <a:solidFill>
                  <a:srgbClr val="0A1F61"/>
                </a:solidFill>
                <a:latin typeface="Tajawal ExtraBold" panose="00000800000000000000" pitchFamily="2" charset="-78"/>
                <a:cs typeface="Tajawal ExtraBold" panose="00000800000000000000" pitchFamily="2" charset="-78"/>
              </a:rPr>
              <a:t>, and vice versa. </a:t>
            </a:r>
            <a:r>
              <a:rPr lang="en-US" sz="2400" b="1" dirty="0">
                <a:solidFill>
                  <a:srgbClr val="C00000"/>
                </a:solidFill>
                <a:latin typeface="Tajawal ExtraBold" panose="00000800000000000000" pitchFamily="2" charset="-78"/>
                <a:cs typeface="Tajawal ExtraBold" panose="00000800000000000000" pitchFamily="2" charset="-78"/>
              </a:rPr>
              <a:t>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Technological adaptation </a:t>
            </a:r>
            <a:r>
              <a:rPr lang="en-US" sz="2400" b="1" dirty="0">
                <a:solidFill>
                  <a:srgbClr val="0A1F61"/>
                </a:solidFill>
                <a:latin typeface="Tajawal ExtraBold" panose="00000800000000000000" pitchFamily="2" charset="-78"/>
                <a:cs typeface="Tajawal ExtraBold" panose="00000800000000000000" pitchFamily="2" charset="-78"/>
              </a:rPr>
              <a:t>consists of different </a:t>
            </a:r>
            <a:r>
              <a:rPr lang="en-US" sz="2400" b="1" dirty="0">
                <a:solidFill>
                  <a:srgbClr val="C00000"/>
                </a:solidFill>
                <a:latin typeface="Tajawal ExtraBold" panose="00000800000000000000" pitchFamily="2" charset="-78"/>
                <a:cs typeface="Tajawal ExtraBold" panose="00000800000000000000" pitchFamily="2" charset="-78"/>
              </a:rPr>
              <a:t>technological tools, that organizations provide and must be flexible and used for problem solving</a:t>
            </a:r>
            <a:r>
              <a:rPr lang="en-US" sz="2400" b="1" dirty="0">
                <a:solidFill>
                  <a:srgbClr val="0A1F61"/>
                </a:solidFill>
                <a:latin typeface="Tajawal ExtraBold" panose="00000800000000000000" pitchFamily="2" charset="-78"/>
                <a:cs typeface="Tajawal ExtraBold" panose="00000800000000000000" pitchFamily="2" charset="-78"/>
              </a:rPr>
              <a:t>,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Trust in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3592453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288482"/>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Trust</a:t>
            </a:r>
            <a:r>
              <a:rPr lang="en-US" sz="2400" b="1" dirty="0">
                <a:solidFill>
                  <a:srgbClr val="0A1F61"/>
                </a:solidFill>
                <a:latin typeface="Tajawal ExtraBold" panose="00000800000000000000" pitchFamily="2" charset="-78"/>
                <a:cs typeface="Tajawal ExtraBold" panose="00000800000000000000" pitchFamily="2" charset="-78"/>
              </a:rPr>
              <a:t> is seen as a </a:t>
            </a:r>
            <a:r>
              <a:rPr lang="en-US" sz="2400" b="1" dirty="0">
                <a:solidFill>
                  <a:srgbClr val="C00000"/>
                </a:solidFill>
                <a:latin typeface="Tajawal ExtraBold" panose="00000800000000000000" pitchFamily="2" charset="-78"/>
                <a:cs typeface="Tajawal ExtraBold" panose="00000800000000000000" pitchFamily="2" charset="-78"/>
              </a:rPr>
              <a:t>statement of confidence and mirrors as a cooperative behavior</a:t>
            </a:r>
            <a:r>
              <a:rPr lang="en-US" sz="2400" b="1" dirty="0">
                <a:solidFill>
                  <a:srgbClr val="0A1F61"/>
                </a:solidFill>
                <a:latin typeface="Tajawal ExtraBold" panose="00000800000000000000" pitchFamily="2" charset="-78"/>
                <a:cs typeface="Tajawal ExtraBold" panose="00000800000000000000" pitchFamily="2" charset="-78"/>
              </a:rPr>
              <a:t>. </a:t>
            </a:r>
            <a:endParaRPr lang="ar-EG"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Trust is an action </a:t>
            </a:r>
            <a:r>
              <a:rPr lang="en-US" sz="2400" b="1" dirty="0">
                <a:solidFill>
                  <a:srgbClr val="0A1F61"/>
                </a:solidFill>
                <a:latin typeface="Tajawal ExtraBold" panose="00000800000000000000" pitchFamily="2" charset="-78"/>
                <a:cs typeface="Tajawal ExtraBold" panose="00000800000000000000" pitchFamily="2" charset="-78"/>
              </a:rPr>
              <a:t>where people are in good faith to each other and where honesty replaces the act of taking advantage of others. </a:t>
            </a:r>
            <a:r>
              <a:rPr lang="en-US" sz="2400" b="1" dirty="0">
                <a:solidFill>
                  <a:srgbClr val="0070C0"/>
                </a:solidFill>
                <a:latin typeface="Tajawal ExtraBold" panose="00000800000000000000" pitchFamily="2" charset="-78"/>
                <a:cs typeface="Tajawal ExtraBold" panose="00000800000000000000" pitchFamily="2" charset="-78"/>
              </a:rPr>
              <a:t>Trust in virtual teams</a:t>
            </a:r>
            <a:r>
              <a:rPr lang="en-US" sz="2400" b="1" dirty="0">
                <a:solidFill>
                  <a:srgbClr val="0A1F61"/>
                </a:solidFill>
                <a:latin typeface="Tajawal ExtraBold" panose="00000800000000000000" pitchFamily="2" charset="-78"/>
                <a:cs typeface="Tajawal ExtraBold" panose="00000800000000000000" pitchFamily="2" charset="-78"/>
              </a:rPr>
              <a:t>, mus</a:t>
            </a:r>
            <a:r>
              <a:rPr lang="en-US" sz="2400" b="1" dirty="0">
                <a:solidFill>
                  <a:srgbClr val="0070C0"/>
                </a:solidFill>
                <a:latin typeface="Tajawal ExtraBold" panose="00000800000000000000" pitchFamily="2" charset="-78"/>
                <a:cs typeface="Tajawal ExtraBold" panose="00000800000000000000" pitchFamily="2" charset="-78"/>
              </a:rPr>
              <a:t>t be examined separately from trust in face-to-face interactions</a:t>
            </a:r>
            <a:r>
              <a:rPr lang="en-US" sz="2400" b="1" dirty="0">
                <a:solidFill>
                  <a:srgbClr val="0A1F61"/>
                </a:solidFill>
                <a:latin typeface="Tajawal ExtraBold" panose="00000800000000000000" pitchFamily="2" charset="-78"/>
                <a:cs typeface="Tajawal ExtraBold" panose="00000800000000000000" pitchFamily="2" charset="-78"/>
              </a:rPr>
              <a:t>, due to lack of in-person interaction.</a:t>
            </a:r>
            <a:endParaRPr lang="ar-EG"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3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
        <p:nvSpPr>
          <p:cNvPr id="10" name="TextBox 9">
            <a:extLst>
              <a:ext uri="{FF2B5EF4-FFF2-40B4-BE49-F238E27FC236}">
                <a16:creationId xmlns:a16="http://schemas.microsoft.com/office/drawing/2014/main" id="{8BAD7B23-2163-1BF9-0901-80E2F0884144}"/>
              </a:ext>
            </a:extLst>
          </p:cNvPr>
          <p:cNvSpPr txBox="1"/>
          <p:nvPr/>
        </p:nvSpPr>
        <p:spPr>
          <a:xfrm>
            <a:off x="6481663" y="1457111"/>
            <a:ext cx="3019499" cy="369332"/>
          </a:xfrm>
          <a:prstGeom prst="rect">
            <a:avLst/>
          </a:prstGeom>
          <a:noFill/>
        </p:spPr>
        <p:txBody>
          <a:bodyPr wrap="square">
            <a:spAutoFit/>
          </a:bodyPr>
          <a:lstStyle/>
          <a:p>
            <a:pPr algn="r" rtl="1"/>
            <a:r>
              <a:rPr lang="en-US" b="1" dirty="0" err="1"/>
              <a:t>بيان</a:t>
            </a:r>
            <a:r>
              <a:rPr lang="en-US" b="1" dirty="0"/>
              <a:t> </a:t>
            </a:r>
            <a:r>
              <a:rPr lang="en-US" b="1" dirty="0" err="1"/>
              <a:t>الثقة</a:t>
            </a:r>
            <a:r>
              <a:rPr lang="en-US" b="1" dirty="0"/>
              <a:t> </a:t>
            </a:r>
            <a:r>
              <a:rPr lang="ar-EG" b="1" dirty="0"/>
              <a:t>الذي ينعكس</a:t>
            </a:r>
            <a:r>
              <a:rPr lang="en-US" b="1" dirty="0"/>
              <a:t> </a:t>
            </a:r>
            <a:r>
              <a:rPr lang="en-US" b="1" dirty="0" err="1"/>
              <a:t>كسلوك</a:t>
            </a:r>
            <a:r>
              <a:rPr lang="en-US" b="1" dirty="0"/>
              <a:t> </a:t>
            </a:r>
            <a:r>
              <a:rPr lang="en-US" b="1" dirty="0" err="1"/>
              <a:t>تعاوني</a:t>
            </a:r>
            <a:endParaRPr lang="en-US" b="1" dirty="0"/>
          </a:p>
        </p:txBody>
      </p:sp>
      <p:sp>
        <p:nvSpPr>
          <p:cNvPr id="13" name="TextBox 12">
            <a:extLst>
              <a:ext uri="{FF2B5EF4-FFF2-40B4-BE49-F238E27FC236}">
                <a16:creationId xmlns:a16="http://schemas.microsoft.com/office/drawing/2014/main" id="{F61FF9A5-22CE-2BD6-D6B0-68B04953E272}"/>
              </a:ext>
            </a:extLst>
          </p:cNvPr>
          <p:cNvSpPr txBox="1"/>
          <p:nvPr/>
        </p:nvSpPr>
        <p:spPr>
          <a:xfrm>
            <a:off x="-26757" y="2971294"/>
            <a:ext cx="1846163" cy="1477328"/>
          </a:xfrm>
          <a:prstGeom prst="rect">
            <a:avLst/>
          </a:prstGeom>
          <a:noFill/>
        </p:spPr>
        <p:txBody>
          <a:bodyPr wrap="square">
            <a:spAutoFit/>
          </a:bodyPr>
          <a:lstStyle/>
          <a:p>
            <a:pPr algn="r" rtl="1"/>
            <a:r>
              <a:rPr lang="en-US" b="1" dirty="0" err="1">
                <a:solidFill>
                  <a:srgbClr val="C00000"/>
                </a:solidFill>
              </a:rPr>
              <a:t>الثقة</a:t>
            </a:r>
            <a:r>
              <a:rPr lang="en-US" b="1" dirty="0">
                <a:solidFill>
                  <a:srgbClr val="C00000"/>
                </a:solidFill>
              </a:rPr>
              <a:t> هي </a:t>
            </a:r>
            <a:r>
              <a:rPr lang="en-US" b="1" dirty="0" err="1">
                <a:solidFill>
                  <a:srgbClr val="C00000"/>
                </a:solidFill>
              </a:rPr>
              <a:t>عمل</a:t>
            </a:r>
            <a:r>
              <a:rPr lang="en-US" b="1" dirty="0">
                <a:solidFill>
                  <a:srgbClr val="C00000"/>
                </a:solidFill>
              </a:rPr>
              <a:t> </a:t>
            </a:r>
            <a:r>
              <a:rPr lang="en-US" b="1" dirty="0" err="1">
                <a:solidFill>
                  <a:srgbClr val="C00000"/>
                </a:solidFill>
              </a:rPr>
              <a:t>يكون</a:t>
            </a:r>
            <a:r>
              <a:rPr lang="en-US" b="1" dirty="0">
                <a:solidFill>
                  <a:srgbClr val="C00000"/>
                </a:solidFill>
              </a:rPr>
              <a:t> </a:t>
            </a:r>
            <a:r>
              <a:rPr lang="en-US" b="1" dirty="0" err="1">
                <a:solidFill>
                  <a:srgbClr val="C00000"/>
                </a:solidFill>
              </a:rPr>
              <a:t>فيه</a:t>
            </a:r>
            <a:r>
              <a:rPr lang="en-US" b="1" dirty="0">
                <a:solidFill>
                  <a:srgbClr val="C00000"/>
                </a:solidFill>
              </a:rPr>
              <a:t> </a:t>
            </a:r>
            <a:r>
              <a:rPr lang="en-US" b="1" dirty="0" err="1">
                <a:solidFill>
                  <a:srgbClr val="C00000"/>
                </a:solidFill>
              </a:rPr>
              <a:t>الناس</a:t>
            </a:r>
            <a:r>
              <a:rPr lang="en-US" b="1" dirty="0">
                <a:solidFill>
                  <a:srgbClr val="C00000"/>
                </a:solidFill>
              </a:rPr>
              <a:t> </a:t>
            </a:r>
            <a:r>
              <a:rPr lang="en-US" b="1" dirty="0" err="1">
                <a:solidFill>
                  <a:srgbClr val="C00000"/>
                </a:solidFill>
              </a:rPr>
              <a:t>بحسن</a:t>
            </a:r>
            <a:r>
              <a:rPr lang="en-US" b="1" dirty="0">
                <a:solidFill>
                  <a:srgbClr val="C00000"/>
                </a:solidFill>
              </a:rPr>
              <a:t> </a:t>
            </a:r>
            <a:r>
              <a:rPr lang="en-US" b="1" dirty="0" err="1">
                <a:solidFill>
                  <a:srgbClr val="C00000"/>
                </a:solidFill>
              </a:rPr>
              <a:t>نية</a:t>
            </a:r>
            <a:r>
              <a:rPr lang="en-US" b="1" dirty="0">
                <a:solidFill>
                  <a:srgbClr val="C00000"/>
                </a:solidFill>
              </a:rPr>
              <a:t> </a:t>
            </a:r>
            <a:r>
              <a:rPr lang="en-US" b="1" dirty="0" err="1">
                <a:solidFill>
                  <a:srgbClr val="C00000"/>
                </a:solidFill>
              </a:rPr>
              <a:t>تجاه</a:t>
            </a:r>
            <a:r>
              <a:rPr lang="en-US" b="1" dirty="0">
                <a:solidFill>
                  <a:srgbClr val="C00000"/>
                </a:solidFill>
              </a:rPr>
              <a:t> </a:t>
            </a:r>
            <a:r>
              <a:rPr lang="en-US" b="1" dirty="0" err="1">
                <a:solidFill>
                  <a:srgbClr val="C00000"/>
                </a:solidFill>
              </a:rPr>
              <a:t>بعضهم</a:t>
            </a:r>
            <a:r>
              <a:rPr lang="en-US" b="1" dirty="0">
                <a:solidFill>
                  <a:srgbClr val="C00000"/>
                </a:solidFill>
              </a:rPr>
              <a:t> </a:t>
            </a:r>
            <a:r>
              <a:rPr lang="en-US" b="1" dirty="0" err="1">
                <a:solidFill>
                  <a:srgbClr val="C00000"/>
                </a:solidFill>
              </a:rPr>
              <a:t>البعض</a:t>
            </a:r>
            <a:r>
              <a:rPr lang="en-US" b="1" dirty="0">
                <a:solidFill>
                  <a:srgbClr val="C00000"/>
                </a:solidFill>
              </a:rPr>
              <a:t> </a:t>
            </a:r>
            <a:r>
              <a:rPr lang="en-US" b="1" dirty="0" err="1">
                <a:solidFill>
                  <a:srgbClr val="C00000"/>
                </a:solidFill>
              </a:rPr>
              <a:t>وحيث</a:t>
            </a:r>
            <a:r>
              <a:rPr lang="en-US" b="1" dirty="0">
                <a:solidFill>
                  <a:srgbClr val="C00000"/>
                </a:solidFill>
              </a:rPr>
              <a:t> </a:t>
            </a:r>
            <a:r>
              <a:rPr lang="en-US" b="1" dirty="0" err="1">
                <a:solidFill>
                  <a:srgbClr val="C00000"/>
                </a:solidFill>
              </a:rPr>
              <a:t>يحل</a:t>
            </a:r>
            <a:r>
              <a:rPr lang="en-US" b="1" dirty="0">
                <a:solidFill>
                  <a:srgbClr val="C00000"/>
                </a:solidFill>
              </a:rPr>
              <a:t> </a:t>
            </a:r>
            <a:r>
              <a:rPr lang="en-US" b="1" dirty="0" err="1">
                <a:solidFill>
                  <a:srgbClr val="C00000"/>
                </a:solidFill>
              </a:rPr>
              <a:t>الصدق</a:t>
            </a:r>
            <a:r>
              <a:rPr lang="en-US" b="1" dirty="0">
                <a:solidFill>
                  <a:srgbClr val="C00000"/>
                </a:solidFill>
              </a:rPr>
              <a:t> </a:t>
            </a:r>
            <a:r>
              <a:rPr lang="en-US" b="1" dirty="0" err="1">
                <a:solidFill>
                  <a:srgbClr val="C00000"/>
                </a:solidFill>
              </a:rPr>
              <a:t>محل</a:t>
            </a:r>
            <a:r>
              <a:rPr lang="en-US" b="1" dirty="0">
                <a:solidFill>
                  <a:srgbClr val="C00000"/>
                </a:solidFill>
              </a:rPr>
              <a:t> </a:t>
            </a:r>
            <a:r>
              <a:rPr lang="en-US" b="1" dirty="0" err="1">
                <a:solidFill>
                  <a:srgbClr val="C00000"/>
                </a:solidFill>
              </a:rPr>
              <a:t>استغلال</a:t>
            </a:r>
            <a:r>
              <a:rPr lang="en-US" b="1" dirty="0">
                <a:solidFill>
                  <a:srgbClr val="C00000"/>
                </a:solidFill>
              </a:rPr>
              <a:t> </a:t>
            </a:r>
            <a:r>
              <a:rPr lang="en-US" b="1" dirty="0" err="1">
                <a:solidFill>
                  <a:srgbClr val="C00000"/>
                </a:solidFill>
              </a:rPr>
              <a:t>الآخرين</a:t>
            </a:r>
            <a:r>
              <a:rPr lang="en-US" b="1" dirty="0">
                <a:solidFill>
                  <a:srgbClr val="C00000"/>
                </a:solidFill>
              </a:rPr>
              <a:t>.</a:t>
            </a:r>
          </a:p>
        </p:txBody>
      </p:sp>
      <p:sp>
        <p:nvSpPr>
          <p:cNvPr id="15" name="TextBox 14">
            <a:extLst>
              <a:ext uri="{FF2B5EF4-FFF2-40B4-BE49-F238E27FC236}">
                <a16:creationId xmlns:a16="http://schemas.microsoft.com/office/drawing/2014/main" id="{0D483549-1C7D-0075-2430-B7A0C5F8D195}"/>
              </a:ext>
            </a:extLst>
          </p:cNvPr>
          <p:cNvSpPr txBox="1"/>
          <p:nvPr/>
        </p:nvSpPr>
        <p:spPr>
          <a:xfrm>
            <a:off x="1855031" y="4200560"/>
            <a:ext cx="10182019" cy="400110"/>
          </a:xfrm>
          <a:prstGeom prst="rect">
            <a:avLst/>
          </a:prstGeom>
          <a:noFill/>
        </p:spPr>
        <p:txBody>
          <a:bodyPr wrap="square">
            <a:spAutoFit/>
          </a:bodyPr>
          <a:lstStyle/>
          <a:p>
            <a:pPr algn="r" rtl="1"/>
            <a:r>
              <a:rPr lang="en-US" sz="2000" b="1" dirty="0" err="1">
                <a:solidFill>
                  <a:srgbClr val="0070C0"/>
                </a:solidFill>
              </a:rPr>
              <a:t>يجب</a:t>
            </a:r>
            <a:r>
              <a:rPr lang="en-US" sz="2000" b="1" dirty="0">
                <a:solidFill>
                  <a:srgbClr val="0070C0"/>
                </a:solidFill>
              </a:rPr>
              <a:t> </a:t>
            </a:r>
            <a:r>
              <a:rPr lang="en-US" sz="2000" b="1" dirty="0" err="1">
                <a:solidFill>
                  <a:srgbClr val="0070C0"/>
                </a:solidFill>
              </a:rPr>
              <a:t>فحص</a:t>
            </a:r>
            <a:r>
              <a:rPr lang="en-US" sz="2000" b="1" dirty="0">
                <a:solidFill>
                  <a:srgbClr val="0070C0"/>
                </a:solidFill>
              </a:rPr>
              <a:t> </a:t>
            </a:r>
            <a:r>
              <a:rPr lang="en-US" sz="2000" b="1" dirty="0" err="1">
                <a:solidFill>
                  <a:srgbClr val="0070C0"/>
                </a:solidFill>
              </a:rPr>
              <a:t>الثقة</a:t>
            </a:r>
            <a:r>
              <a:rPr lang="en-US" sz="2000" b="1" dirty="0">
                <a:solidFill>
                  <a:srgbClr val="0070C0"/>
                </a:solidFill>
              </a:rPr>
              <a:t> في </a:t>
            </a:r>
            <a:r>
              <a:rPr lang="en-US" sz="2000" b="1" dirty="0" err="1">
                <a:solidFill>
                  <a:srgbClr val="0070C0"/>
                </a:solidFill>
              </a:rPr>
              <a:t>الفرق</a:t>
            </a:r>
            <a:r>
              <a:rPr lang="en-US" sz="2000" b="1" dirty="0">
                <a:solidFill>
                  <a:srgbClr val="0070C0"/>
                </a:solidFill>
              </a:rPr>
              <a:t> </a:t>
            </a:r>
            <a:r>
              <a:rPr lang="en-US" sz="2000" b="1" dirty="0" err="1">
                <a:solidFill>
                  <a:srgbClr val="0070C0"/>
                </a:solidFill>
              </a:rPr>
              <a:t>الافتراضية</a:t>
            </a:r>
            <a:r>
              <a:rPr lang="en-US" sz="2000" b="1" dirty="0">
                <a:solidFill>
                  <a:srgbClr val="0070C0"/>
                </a:solidFill>
              </a:rPr>
              <a:t> </a:t>
            </a:r>
            <a:r>
              <a:rPr lang="en-US" sz="2000" b="1" dirty="0" err="1">
                <a:solidFill>
                  <a:srgbClr val="0070C0"/>
                </a:solidFill>
              </a:rPr>
              <a:t>بشكل</a:t>
            </a:r>
            <a:r>
              <a:rPr lang="en-US" sz="2000" b="1" dirty="0">
                <a:solidFill>
                  <a:srgbClr val="0070C0"/>
                </a:solidFill>
              </a:rPr>
              <a:t> </a:t>
            </a:r>
            <a:r>
              <a:rPr lang="en-US" sz="2000" b="1" dirty="0" err="1">
                <a:solidFill>
                  <a:srgbClr val="0070C0"/>
                </a:solidFill>
              </a:rPr>
              <a:t>منفصل</a:t>
            </a:r>
            <a:r>
              <a:rPr lang="en-US" sz="2000" b="1" dirty="0">
                <a:solidFill>
                  <a:srgbClr val="0070C0"/>
                </a:solidFill>
              </a:rPr>
              <a:t> عن </a:t>
            </a:r>
            <a:r>
              <a:rPr lang="en-US" sz="2000" b="1" dirty="0" err="1">
                <a:solidFill>
                  <a:srgbClr val="0070C0"/>
                </a:solidFill>
              </a:rPr>
              <a:t>الثقة</a:t>
            </a:r>
            <a:r>
              <a:rPr lang="en-US" sz="2000" b="1" dirty="0">
                <a:solidFill>
                  <a:srgbClr val="0070C0"/>
                </a:solidFill>
              </a:rPr>
              <a:t> في </a:t>
            </a:r>
            <a:r>
              <a:rPr lang="en-US" sz="2000" b="1" dirty="0" err="1">
                <a:solidFill>
                  <a:srgbClr val="0070C0"/>
                </a:solidFill>
              </a:rPr>
              <a:t>التفاعلات</a:t>
            </a:r>
            <a:r>
              <a:rPr lang="en-US" sz="2000" b="1" dirty="0">
                <a:solidFill>
                  <a:srgbClr val="0070C0"/>
                </a:solidFill>
              </a:rPr>
              <a:t> </a:t>
            </a:r>
            <a:r>
              <a:rPr lang="en-US" sz="2000" b="1" dirty="0" err="1">
                <a:solidFill>
                  <a:srgbClr val="0070C0"/>
                </a:solidFill>
              </a:rPr>
              <a:t>وجهًا</a:t>
            </a:r>
            <a:r>
              <a:rPr lang="en-US" sz="2000" b="1" dirty="0">
                <a:solidFill>
                  <a:srgbClr val="0070C0"/>
                </a:solidFill>
              </a:rPr>
              <a:t> </a:t>
            </a:r>
            <a:r>
              <a:rPr lang="en-US" sz="2000" b="1" dirty="0" err="1">
                <a:solidFill>
                  <a:srgbClr val="0070C0"/>
                </a:solidFill>
              </a:rPr>
              <a:t>لوجه</a:t>
            </a:r>
            <a:r>
              <a:rPr lang="en-US" sz="2000" b="1" dirty="0">
                <a:solidFill>
                  <a:srgbClr val="0070C0"/>
                </a:solidFill>
              </a:rPr>
              <a:t>، </a:t>
            </a:r>
            <a:r>
              <a:rPr lang="en-US" sz="2000" b="1" dirty="0" err="1">
                <a:solidFill>
                  <a:srgbClr val="0070C0"/>
                </a:solidFill>
              </a:rPr>
              <a:t>وذلك</a:t>
            </a:r>
            <a:r>
              <a:rPr lang="en-US" sz="2000" b="1" dirty="0">
                <a:solidFill>
                  <a:srgbClr val="0070C0"/>
                </a:solidFill>
              </a:rPr>
              <a:t> </a:t>
            </a:r>
            <a:r>
              <a:rPr lang="en-US" sz="2000" b="1" dirty="0" err="1">
                <a:solidFill>
                  <a:srgbClr val="0070C0"/>
                </a:solidFill>
              </a:rPr>
              <a:t>بسبب</a:t>
            </a:r>
            <a:r>
              <a:rPr lang="en-US" sz="2000" b="1" dirty="0">
                <a:solidFill>
                  <a:srgbClr val="0070C0"/>
                </a:solidFill>
              </a:rPr>
              <a:t> </a:t>
            </a:r>
            <a:r>
              <a:rPr lang="en-US" sz="2000" b="1" dirty="0" err="1">
                <a:solidFill>
                  <a:srgbClr val="0070C0"/>
                </a:solidFill>
              </a:rPr>
              <a:t>قلة</a:t>
            </a:r>
            <a:r>
              <a:rPr lang="en-US" sz="2000" b="1" dirty="0">
                <a:solidFill>
                  <a:srgbClr val="0070C0"/>
                </a:solidFill>
              </a:rPr>
              <a:t> </a:t>
            </a:r>
            <a:r>
              <a:rPr lang="en-US" sz="2000" b="1" dirty="0" err="1">
                <a:solidFill>
                  <a:srgbClr val="0070C0"/>
                </a:solidFill>
              </a:rPr>
              <a:t>التفاعل</a:t>
            </a:r>
            <a:r>
              <a:rPr lang="en-US" sz="2000" b="1" dirty="0">
                <a:solidFill>
                  <a:srgbClr val="0070C0"/>
                </a:solidFill>
              </a:rPr>
              <a:t> </a:t>
            </a:r>
            <a:r>
              <a:rPr lang="en-US" sz="2000" b="1" dirty="0" err="1">
                <a:solidFill>
                  <a:srgbClr val="0070C0"/>
                </a:solidFill>
              </a:rPr>
              <a:t>الشخصي</a:t>
            </a:r>
            <a:r>
              <a:rPr lang="en-US" sz="2000" b="1" dirty="0">
                <a:solidFill>
                  <a:srgbClr val="0070C0"/>
                </a:solidFill>
              </a:rPr>
              <a:t>.</a:t>
            </a:r>
          </a:p>
        </p:txBody>
      </p:sp>
      <p:sp>
        <p:nvSpPr>
          <p:cNvPr id="17" name="TextBox 16">
            <a:extLst>
              <a:ext uri="{FF2B5EF4-FFF2-40B4-BE49-F238E27FC236}">
                <a16:creationId xmlns:a16="http://schemas.microsoft.com/office/drawing/2014/main" id="{C123CA8A-3D18-BD3B-3961-F17C05372F4A}"/>
              </a:ext>
            </a:extLst>
          </p:cNvPr>
          <p:cNvSpPr txBox="1"/>
          <p:nvPr/>
        </p:nvSpPr>
        <p:spPr>
          <a:xfrm>
            <a:off x="3627120" y="5588429"/>
            <a:ext cx="8214360" cy="400110"/>
          </a:xfrm>
          <a:prstGeom prst="rect">
            <a:avLst/>
          </a:prstGeom>
          <a:noFill/>
        </p:spPr>
        <p:txBody>
          <a:bodyPr wrap="square">
            <a:spAutoFit/>
          </a:bodyPr>
          <a:lstStyle/>
          <a:p>
            <a:pPr algn="r" rtl="1"/>
            <a:r>
              <a:rPr lang="en-US" sz="2000" b="1" dirty="0"/>
              <a:t>إن </a:t>
            </a:r>
            <a:r>
              <a:rPr lang="en-US" sz="2000" b="1" dirty="0" err="1"/>
              <a:t>قلة</a:t>
            </a:r>
            <a:r>
              <a:rPr lang="en-US" sz="2000" b="1" dirty="0"/>
              <a:t> </a:t>
            </a:r>
            <a:r>
              <a:rPr lang="en-US" sz="2000" b="1" dirty="0" err="1"/>
              <a:t>التفاعل</a:t>
            </a:r>
            <a:r>
              <a:rPr lang="en-US" sz="2000" b="1" dirty="0"/>
              <a:t> </a:t>
            </a:r>
            <a:r>
              <a:rPr lang="en-US" sz="2000" b="1" dirty="0" err="1"/>
              <a:t>وجهاً</a:t>
            </a:r>
            <a:r>
              <a:rPr lang="en-US" sz="2000" b="1" dirty="0"/>
              <a:t> </a:t>
            </a:r>
            <a:r>
              <a:rPr lang="en-US" sz="2000" b="1" dirty="0" err="1"/>
              <a:t>لوجه</a:t>
            </a:r>
            <a:r>
              <a:rPr lang="en-US" sz="2000" b="1" dirty="0"/>
              <a:t> في </a:t>
            </a:r>
            <a:r>
              <a:rPr lang="en-US" sz="2000" b="1" dirty="0" err="1"/>
              <a:t>الفرق</a:t>
            </a:r>
            <a:r>
              <a:rPr lang="en-US" sz="2000" b="1" dirty="0"/>
              <a:t> </a:t>
            </a:r>
            <a:r>
              <a:rPr lang="en-US" sz="2000" b="1" dirty="0" err="1"/>
              <a:t>الافتراضية</a:t>
            </a:r>
            <a:r>
              <a:rPr lang="en-US" sz="2000" b="1" dirty="0"/>
              <a:t>، </a:t>
            </a:r>
            <a:r>
              <a:rPr lang="en-US" sz="2000" b="1" dirty="0" err="1"/>
              <a:t>يتعارض</a:t>
            </a:r>
            <a:r>
              <a:rPr lang="en-US" sz="2000" b="1" dirty="0"/>
              <a:t> مع </a:t>
            </a:r>
            <a:r>
              <a:rPr lang="en-US" sz="2000" b="1" dirty="0" err="1"/>
              <a:t>بناء</a:t>
            </a:r>
            <a:r>
              <a:rPr lang="en-US" sz="2000" b="1" dirty="0"/>
              <a:t> </a:t>
            </a:r>
            <a:r>
              <a:rPr lang="en-US" sz="2000" b="1" dirty="0" err="1"/>
              <a:t>الثقة</a:t>
            </a:r>
            <a:r>
              <a:rPr lang="en-US" sz="2000" b="1" dirty="0"/>
              <a:t> في </a:t>
            </a:r>
            <a:r>
              <a:rPr lang="en-US" sz="2000" b="1" dirty="0" err="1"/>
              <a:t>أعضاء</a:t>
            </a:r>
            <a:r>
              <a:rPr lang="en-US" sz="2000" b="1" dirty="0"/>
              <a:t> </a:t>
            </a:r>
            <a:r>
              <a:rPr lang="en-US" sz="2000" b="1" dirty="0" err="1"/>
              <a:t>الفريق</a:t>
            </a:r>
            <a:r>
              <a:rPr lang="en-US" sz="2000" b="1" dirty="0"/>
              <a:t> </a:t>
            </a:r>
            <a:r>
              <a:rPr lang="en-US" sz="2000" b="1" dirty="0" err="1"/>
              <a:t>الآخرين</a:t>
            </a:r>
            <a:r>
              <a:rPr lang="en-US" sz="2000" b="1" dirty="0"/>
              <a:t>.</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a:t>
            </a:r>
            <a:r>
              <a:rPr lang="en-US" sz="2200" b="1" dirty="0">
                <a:solidFill>
                  <a:srgbClr val="0070C0"/>
                </a:solidFill>
                <a:latin typeface="Tajawal ExtraBold" panose="00000800000000000000" pitchFamily="2" charset="-78"/>
                <a:cs typeface="Tajawal ExtraBold" panose="00000800000000000000" pitchFamily="2" charset="-78"/>
              </a:rPr>
              <a:t>The study showed that 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interactions affect trust in teams</a:t>
            </a:r>
            <a:r>
              <a:rPr lang="en-US" sz="2200" b="1" dirty="0">
                <a:solidFill>
                  <a:srgbClr val="0A1F61"/>
                </a:solidFill>
                <a:latin typeface="Tajawal ExtraBold" panose="00000800000000000000" pitchFamily="2" charset="-78"/>
                <a:cs typeface="Tajawal ExtraBold" panose="00000800000000000000" pitchFamily="2" charset="-78"/>
              </a:rPr>
              <a:t>. Results showed that in order for a virtual team to be efficient and effective,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 must be replaced by a leader’s effectiveness and proper use of correct communication tools and techniques.</a:t>
            </a:r>
          </a:p>
        </p:txBody>
      </p:sp>
      <p:sp>
        <p:nvSpPr>
          <p:cNvPr id="12" name="TextBox 11">
            <a:extLst>
              <a:ext uri="{FF2B5EF4-FFF2-40B4-BE49-F238E27FC236}">
                <a16:creationId xmlns:a16="http://schemas.microsoft.com/office/drawing/2014/main" id="{3D215D49-F179-3E18-2099-3205833C70B9}"/>
              </a:ext>
            </a:extLst>
          </p:cNvPr>
          <p:cNvSpPr txBox="1"/>
          <p:nvPr/>
        </p:nvSpPr>
        <p:spPr>
          <a:xfrm>
            <a:off x="126091" y="2204822"/>
            <a:ext cx="1748073" cy="2031325"/>
          </a:xfrm>
          <a:prstGeom prst="rect">
            <a:avLst/>
          </a:prstGeom>
          <a:noFill/>
        </p:spPr>
        <p:txBody>
          <a:bodyPr wrap="square">
            <a:spAutoFit/>
          </a:bodyPr>
          <a:lstStyle/>
          <a:p>
            <a:pPr algn="r" rtl="1"/>
            <a:r>
              <a:rPr lang="en-US" b="1" dirty="0" err="1">
                <a:solidFill>
                  <a:srgbClr val="C00000"/>
                </a:solidFill>
              </a:rPr>
              <a:t>أظهرت</a:t>
            </a:r>
            <a:r>
              <a:rPr lang="en-US" b="1" dirty="0">
                <a:solidFill>
                  <a:srgbClr val="C00000"/>
                </a:solidFill>
              </a:rPr>
              <a:t> </a:t>
            </a:r>
            <a:r>
              <a:rPr lang="en-US" b="1" dirty="0" err="1">
                <a:solidFill>
                  <a:srgbClr val="C00000"/>
                </a:solidFill>
              </a:rPr>
              <a:t>الدراسات</a:t>
            </a:r>
            <a:r>
              <a:rPr lang="en-US" b="1" dirty="0">
                <a:solidFill>
                  <a:srgbClr val="C00000"/>
                </a:solidFill>
              </a:rPr>
              <a:t> أن </a:t>
            </a:r>
            <a:r>
              <a:rPr lang="en-US" b="1" dirty="0" err="1">
                <a:solidFill>
                  <a:srgbClr val="C00000"/>
                </a:solidFill>
              </a:rPr>
              <a:t>الثقة</a:t>
            </a:r>
            <a:r>
              <a:rPr lang="en-US" b="1" dirty="0">
                <a:solidFill>
                  <a:srgbClr val="C00000"/>
                </a:solidFill>
              </a:rPr>
              <a:t> </a:t>
            </a:r>
            <a:r>
              <a:rPr lang="en-US" b="1" dirty="0" err="1">
                <a:solidFill>
                  <a:srgbClr val="C00000"/>
                </a:solidFill>
              </a:rPr>
              <a:t>ترتبط</a:t>
            </a:r>
            <a:r>
              <a:rPr lang="en-US" b="1" dirty="0">
                <a:solidFill>
                  <a:srgbClr val="C00000"/>
                </a:solidFill>
              </a:rPr>
              <a:t> </a:t>
            </a:r>
            <a:r>
              <a:rPr lang="en-US" b="1" dirty="0" err="1">
                <a:solidFill>
                  <a:srgbClr val="C00000"/>
                </a:solidFill>
              </a:rPr>
              <a:t>ارتباطًا</a:t>
            </a:r>
            <a:r>
              <a:rPr lang="en-US" b="1" dirty="0">
                <a:solidFill>
                  <a:srgbClr val="C00000"/>
                </a:solidFill>
              </a:rPr>
              <a:t> </a:t>
            </a:r>
            <a:r>
              <a:rPr lang="en-US" b="1" dirty="0" err="1">
                <a:solidFill>
                  <a:srgbClr val="C00000"/>
                </a:solidFill>
              </a:rPr>
              <a:t>وثيقًا</a:t>
            </a:r>
            <a:r>
              <a:rPr lang="en-US" b="1" dirty="0">
                <a:solidFill>
                  <a:srgbClr val="C00000"/>
                </a:solidFill>
              </a:rPr>
              <a:t> </a:t>
            </a:r>
            <a:r>
              <a:rPr lang="en-US" b="1" dirty="0" err="1">
                <a:solidFill>
                  <a:srgbClr val="C00000"/>
                </a:solidFill>
              </a:rPr>
              <a:t>بالقيادة</a:t>
            </a:r>
            <a:r>
              <a:rPr lang="en-US" b="1" dirty="0">
                <a:solidFill>
                  <a:srgbClr val="C00000"/>
                </a:solidFill>
              </a:rPr>
              <a:t>، </a:t>
            </a:r>
            <a:r>
              <a:rPr lang="en-US" b="1" dirty="0" err="1">
                <a:solidFill>
                  <a:srgbClr val="C00000"/>
                </a:solidFill>
              </a:rPr>
              <a:t>مما</a:t>
            </a:r>
            <a:r>
              <a:rPr lang="en-US" b="1" dirty="0">
                <a:solidFill>
                  <a:srgbClr val="C00000"/>
                </a:solidFill>
              </a:rPr>
              <a:t> </a:t>
            </a:r>
            <a:r>
              <a:rPr lang="en-US" b="1" dirty="0" err="1">
                <a:solidFill>
                  <a:srgbClr val="C00000"/>
                </a:solidFill>
              </a:rPr>
              <a:t>يجعل</a:t>
            </a:r>
            <a:r>
              <a:rPr lang="en-US" b="1" dirty="0">
                <a:solidFill>
                  <a:srgbClr val="C00000"/>
                </a:solidFill>
              </a:rPr>
              <a:t> </a:t>
            </a:r>
            <a:r>
              <a:rPr lang="en-US" b="1" dirty="0" err="1">
                <a:solidFill>
                  <a:srgbClr val="C00000"/>
                </a:solidFill>
              </a:rPr>
              <a:t>القيادة</a:t>
            </a:r>
            <a:r>
              <a:rPr lang="en-US" b="1" dirty="0">
                <a:solidFill>
                  <a:srgbClr val="C00000"/>
                </a:solidFill>
              </a:rPr>
              <a:t> في </a:t>
            </a:r>
            <a:r>
              <a:rPr lang="en-US" b="1" dirty="0" err="1">
                <a:solidFill>
                  <a:srgbClr val="C00000"/>
                </a:solidFill>
              </a:rPr>
              <a:t>الفرق</a:t>
            </a:r>
            <a:r>
              <a:rPr lang="en-US" b="1" dirty="0">
                <a:solidFill>
                  <a:srgbClr val="C00000"/>
                </a:solidFill>
              </a:rPr>
              <a:t> </a:t>
            </a:r>
            <a:r>
              <a:rPr lang="en-US" b="1" dirty="0" err="1">
                <a:solidFill>
                  <a:srgbClr val="C00000"/>
                </a:solidFill>
              </a:rPr>
              <a:t>الافتراضية</a:t>
            </a:r>
            <a:r>
              <a:rPr lang="en-US" b="1" dirty="0">
                <a:solidFill>
                  <a:srgbClr val="C00000"/>
                </a:solidFill>
              </a:rPr>
              <a:t> </a:t>
            </a:r>
            <a:r>
              <a:rPr lang="en-US" b="1" dirty="0" err="1">
                <a:solidFill>
                  <a:srgbClr val="C00000"/>
                </a:solidFill>
              </a:rPr>
              <a:t>عاملاً</a:t>
            </a:r>
            <a:r>
              <a:rPr lang="en-US" b="1" dirty="0">
                <a:solidFill>
                  <a:srgbClr val="C00000"/>
                </a:solidFill>
              </a:rPr>
              <a:t> </a:t>
            </a:r>
            <a:r>
              <a:rPr lang="en-US" b="1" dirty="0" err="1">
                <a:solidFill>
                  <a:srgbClr val="C00000"/>
                </a:solidFill>
              </a:rPr>
              <a:t>أعلى</a:t>
            </a:r>
            <a:r>
              <a:rPr lang="en-US" b="1" dirty="0">
                <a:solidFill>
                  <a:srgbClr val="C00000"/>
                </a:solidFill>
              </a:rPr>
              <a:t> </a:t>
            </a:r>
            <a:r>
              <a:rPr lang="en-US" b="1" dirty="0" err="1">
                <a:solidFill>
                  <a:srgbClr val="C00000"/>
                </a:solidFill>
              </a:rPr>
              <a:t>لتحقيق</a:t>
            </a:r>
            <a:r>
              <a:rPr lang="en-US" b="1" dirty="0">
                <a:solidFill>
                  <a:srgbClr val="C00000"/>
                </a:solidFill>
              </a:rPr>
              <a:t> </a:t>
            </a:r>
            <a:r>
              <a:rPr lang="en-US" b="1" dirty="0" err="1">
                <a:solidFill>
                  <a:srgbClr val="C00000"/>
                </a:solidFill>
              </a:rPr>
              <a:t>النتائج</a:t>
            </a:r>
            <a:r>
              <a:rPr lang="en-US" b="1" dirty="0">
                <a:solidFill>
                  <a:srgbClr val="C00000"/>
                </a:solidFill>
              </a:rPr>
              <a:t> </a:t>
            </a:r>
            <a:r>
              <a:rPr lang="en-US" b="1" dirty="0" err="1">
                <a:solidFill>
                  <a:srgbClr val="C00000"/>
                </a:solidFill>
              </a:rPr>
              <a:t>الناجحة</a:t>
            </a:r>
            <a:endParaRPr lang="en-US" b="1" dirty="0">
              <a:solidFill>
                <a:srgbClr val="C00000"/>
              </a:solidFill>
            </a:endParaRPr>
          </a:p>
        </p:txBody>
      </p:sp>
      <p:sp>
        <p:nvSpPr>
          <p:cNvPr id="14" name="TextBox 13">
            <a:extLst>
              <a:ext uri="{FF2B5EF4-FFF2-40B4-BE49-F238E27FC236}">
                <a16:creationId xmlns:a16="http://schemas.microsoft.com/office/drawing/2014/main" id="{EF170A1D-064D-B332-9521-D4105B60B6DD}"/>
              </a:ext>
            </a:extLst>
          </p:cNvPr>
          <p:cNvSpPr txBox="1"/>
          <p:nvPr/>
        </p:nvSpPr>
        <p:spPr>
          <a:xfrm>
            <a:off x="1858221" y="4419476"/>
            <a:ext cx="4381147" cy="646331"/>
          </a:xfrm>
          <a:prstGeom prst="rect">
            <a:avLst/>
          </a:prstGeom>
          <a:noFill/>
        </p:spPr>
        <p:txBody>
          <a:bodyPr wrap="square">
            <a:spAutoFit/>
          </a:bodyPr>
          <a:lstStyle/>
          <a:p>
            <a:pPr algn="r" rtl="1"/>
            <a:r>
              <a:rPr lang="en-US" b="1" dirty="0" err="1">
                <a:solidFill>
                  <a:srgbClr val="C00000"/>
                </a:solidFill>
              </a:rPr>
              <a:t>يجب</a:t>
            </a:r>
            <a:r>
              <a:rPr lang="en-US" b="1" dirty="0">
                <a:solidFill>
                  <a:srgbClr val="C00000"/>
                </a:solidFill>
              </a:rPr>
              <a:t> </a:t>
            </a:r>
            <a:r>
              <a:rPr lang="en-US" b="1" dirty="0" err="1">
                <a:solidFill>
                  <a:srgbClr val="C00000"/>
                </a:solidFill>
              </a:rPr>
              <a:t>استبدال</a:t>
            </a:r>
            <a:r>
              <a:rPr lang="en-US" b="1" dirty="0">
                <a:solidFill>
                  <a:srgbClr val="C00000"/>
                </a:solidFill>
              </a:rPr>
              <a:t> </a:t>
            </a:r>
            <a:r>
              <a:rPr lang="en-US" b="1" dirty="0" err="1">
                <a:solidFill>
                  <a:srgbClr val="C00000"/>
                </a:solidFill>
              </a:rPr>
              <a:t>نقص</a:t>
            </a:r>
            <a:r>
              <a:rPr lang="en-US" b="1" dirty="0">
                <a:solidFill>
                  <a:srgbClr val="C00000"/>
                </a:solidFill>
              </a:rPr>
              <a:t> </a:t>
            </a:r>
            <a:r>
              <a:rPr lang="en-US" b="1" dirty="0" err="1">
                <a:solidFill>
                  <a:srgbClr val="C00000"/>
                </a:solidFill>
              </a:rPr>
              <a:t>التفاعل</a:t>
            </a:r>
            <a:r>
              <a:rPr lang="en-US" b="1" dirty="0">
                <a:solidFill>
                  <a:srgbClr val="C00000"/>
                </a:solidFill>
              </a:rPr>
              <a:t> </a:t>
            </a:r>
            <a:r>
              <a:rPr lang="en-US" b="1" dirty="0" err="1">
                <a:solidFill>
                  <a:srgbClr val="C00000"/>
                </a:solidFill>
              </a:rPr>
              <a:t>الشخصي</a:t>
            </a:r>
            <a:r>
              <a:rPr lang="en-US" b="1" dirty="0">
                <a:solidFill>
                  <a:srgbClr val="C00000"/>
                </a:solidFill>
              </a:rPr>
              <a:t> </a:t>
            </a:r>
            <a:r>
              <a:rPr lang="en-US" b="1" dirty="0" err="1">
                <a:solidFill>
                  <a:srgbClr val="C00000"/>
                </a:solidFill>
              </a:rPr>
              <a:t>بفعالية</a:t>
            </a:r>
            <a:r>
              <a:rPr lang="en-US" b="1" dirty="0">
                <a:solidFill>
                  <a:srgbClr val="C00000"/>
                </a:solidFill>
              </a:rPr>
              <a:t> </a:t>
            </a:r>
            <a:r>
              <a:rPr lang="en-US" b="1" dirty="0" err="1">
                <a:solidFill>
                  <a:srgbClr val="C00000"/>
                </a:solidFill>
              </a:rPr>
              <a:t>القائد</a:t>
            </a:r>
            <a:r>
              <a:rPr lang="en-US" b="1" dirty="0">
                <a:solidFill>
                  <a:srgbClr val="C00000"/>
                </a:solidFill>
              </a:rPr>
              <a:t> </a:t>
            </a:r>
            <a:r>
              <a:rPr lang="en-US" b="1" dirty="0" err="1">
                <a:solidFill>
                  <a:srgbClr val="C00000"/>
                </a:solidFill>
              </a:rPr>
              <a:t>والاستخدام</a:t>
            </a:r>
            <a:r>
              <a:rPr lang="en-US" b="1" dirty="0">
                <a:solidFill>
                  <a:srgbClr val="C00000"/>
                </a:solidFill>
              </a:rPr>
              <a:t> </a:t>
            </a:r>
            <a:r>
              <a:rPr lang="en-US" b="1" dirty="0" err="1">
                <a:solidFill>
                  <a:srgbClr val="C00000"/>
                </a:solidFill>
              </a:rPr>
              <a:t>السليم</a:t>
            </a:r>
            <a:r>
              <a:rPr lang="en-US" b="1" dirty="0">
                <a:solidFill>
                  <a:srgbClr val="C00000"/>
                </a:solidFill>
              </a:rPr>
              <a:t> </a:t>
            </a:r>
            <a:r>
              <a:rPr lang="en-US" b="1" dirty="0" err="1">
                <a:solidFill>
                  <a:srgbClr val="C00000"/>
                </a:solidFill>
              </a:rPr>
              <a:t>لأدوات</a:t>
            </a:r>
            <a:r>
              <a:rPr lang="en-US" b="1" dirty="0">
                <a:solidFill>
                  <a:srgbClr val="C00000"/>
                </a:solidFill>
              </a:rPr>
              <a:t> </a:t>
            </a:r>
            <a:r>
              <a:rPr lang="en-US" b="1" dirty="0" err="1">
                <a:solidFill>
                  <a:srgbClr val="C00000"/>
                </a:solidFill>
              </a:rPr>
              <a:t>وتقنيات</a:t>
            </a:r>
            <a:r>
              <a:rPr lang="en-US" b="1" dirty="0">
                <a:solidFill>
                  <a:srgbClr val="C00000"/>
                </a:solidFill>
              </a:rPr>
              <a:t> </a:t>
            </a:r>
            <a:r>
              <a:rPr lang="en-US" b="1" dirty="0" err="1">
                <a:solidFill>
                  <a:srgbClr val="C00000"/>
                </a:solidFill>
              </a:rPr>
              <a:t>الاتصال</a:t>
            </a:r>
            <a:r>
              <a:rPr lang="en-US" b="1" dirty="0">
                <a:solidFill>
                  <a:srgbClr val="C00000"/>
                </a:solidFill>
              </a:rPr>
              <a:t> </a:t>
            </a:r>
            <a:r>
              <a:rPr lang="en-US" b="1" dirty="0" err="1">
                <a:solidFill>
                  <a:srgbClr val="C00000"/>
                </a:solidFill>
              </a:rPr>
              <a:t>الصحيحة</a:t>
            </a:r>
            <a:r>
              <a:rPr lang="en-US" b="1" dirty="0">
                <a:solidFill>
                  <a:srgbClr val="C00000"/>
                </a:solidFill>
              </a:rPr>
              <a:t>.</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
        <p:nvSpPr>
          <p:cNvPr id="12" name="TextBox 11">
            <a:extLst>
              <a:ext uri="{FF2B5EF4-FFF2-40B4-BE49-F238E27FC236}">
                <a16:creationId xmlns:a16="http://schemas.microsoft.com/office/drawing/2014/main" id="{48783689-8490-AEDA-2C6F-7CBA9657FF81}"/>
              </a:ext>
            </a:extLst>
          </p:cNvPr>
          <p:cNvSpPr txBox="1"/>
          <p:nvPr/>
        </p:nvSpPr>
        <p:spPr>
          <a:xfrm>
            <a:off x="137380" y="2052034"/>
            <a:ext cx="1736783" cy="3046988"/>
          </a:xfrm>
          <a:prstGeom prst="rect">
            <a:avLst/>
          </a:prstGeom>
          <a:solidFill>
            <a:schemeClr val="accent4">
              <a:lumMod val="20000"/>
              <a:lumOff val="80000"/>
            </a:schemeClr>
          </a:solidFill>
        </p:spPr>
        <p:txBody>
          <a:bodyPr wrap="square">
            <a:spAutoFit/>
          </a:bodyPr>
          <a:lstStyle/>
          <a:p>
            <a:pPr algn="just" rtl="1"/>
            <a:r>
              <a:rPr lang="en-US" sz="1600" b="1" dirty="0" err="1"/>
              <a:t>يؤثر</a:t>
            </a:r>
            <a:r>
              <a:rPr lang="en-US" sz="1600" b="1" dirty="0"/>
              <a:t> </a:t>
            </a:r>
            <a:r>
              <a:rPr lang="en-US" sz="1600" b="1" dirty="0" err="1"/>
              <a:t>مستوى</a:t>
            </a:r>
            <a:r>
              <a:rPr lang="en-US" sz="1600" b="1" dirty="0"/>
              <a:t> </a:t>
            </a:r>
            <a:r>
              <a:rPr lang="en-US" sz="1600" b="1" dirty="0" err="1"/>
              <a:t>الأداء</a:t>
            </a:r>
            <a:r>
              <a:rPr lang="en-US" sz="1600" b="1" dirty="0"/>
              <a:t> </a:t>
            </a:r>
            <a:r>
              <a:rPr lang="en-US" sz="1600" b="1" dirty="0" err="1"/>
              <a:t>والضوابط</a:t>
            </a:r>
            <a:r>
              <a:rPr lang="en-US" sz="1600" b="1" dirty="0"/>
              <a:t> </a:t>
            </a:r>
            <a:r>
              <a:rPr lang="en-US" sz="1600" b="1" dirty="0" err="1"/>
              <a:t>السلوكية</a:t>
            </a:r>
            <a:r>
              <a:rPr lang="en-US" sz="1600" b="1" dirty="0"/>
              <a:t> على </a:t>
            </a:r>
            <a:r>
              <a:rPr lang="en-US" sz="1600" b="1" dirty="0" err="1"/>
              <a:t>الثقة</a:t>
            </a:r>
            <a:r>
              <a:rPr lang="en-US" sz="1600" b="1" dirty="0"/>
              <a:t> في </a:t>
            </a:r>
            <a:r>
              <a:rPr lang="en-US" sz="1600" b="1" dirty="0" err="1"/>
              <a:t>الفرق</a:t>
            </a:r>
            <a:r>
              <a:rPr lang="en-US" sz="1600" b="1" dirty="0"/>
              <a:t> </a:t>
            </a:r>
            <a:r>
              <a:rPr lang="en-US" sz="1600" b="1" dirty="0" err="1"/>
              <a:t>الافتراضية</a:t>
            </a:r>
            <a:r>
              <a:rPr lang="en-US" sz="1600" b="1" dirty="0"/>
              <a:t>. </a:t>
            </a:r>
            <a:r>
              <a:rPr lang="en-US" sz="1600" b="1" dirty="0" err="1"/>
              <a:t>أظهرت</a:t>
            </a:r>
            <a:r>
              <a:rPr lang="en-US" sz="1600" b="1" dirty="0"/>
              <a:t> </a:t>
            </a:r>
            <a:r>
              <a:rPr lang="en-US" sz="1600" b="1" dirty="0" err="1"/>
              <a:t>الدراسات</a:t>
            </a:r>
            <a:r>
              <a:rPr lang="en-US" sz="1600" b="1" dirty="0"/>
              <a:t> أن </a:t>
            </a:r>
            <a:r>
              <a:rPr lang="en-US" sz="1600" b="1" dirty="0" err="1"/>
              <a:t>أعضاء</a:t>
            </a:r>
            <a:r>
              <a:rPr lang="en-US" sz="1600" b="1" dirty="0"/>
              <a:t> </a:t>
            </a:r>
            <a:r>
              <a:rPr lang="en-US" sz="1600" b="1" dirty="0" err="1"/>
              <a:t>الفريق</a:t>
            </a:r>
            <a:r>
              <a:rPr lang="en-US" sz="1600" b="1" dirty="0"/>
              <a:t>، </a:t>
            </a:r>
            <a:r>
              <a:rPr lang="en-US" sz="1600" b="1" dirty="0" err="1"/>
              <a:t>الذين</a:t>
            </a:r>
            <a:r>
              <a:rPr lang="en-US" sz="1600" b="1" dirty="0"/>
              <a:t> </a:t>
            </a:r>
            <a:r>
              <a:rPr lang="en-US" sz="1600" b="1" dirty="0" err="1"/>
              <a:t>يُطلب</a:t>
            </a:r>
            <a:r>
              <a:rPr lang="en-US" sz="1600" b="1" dirty="0"/>
              <a:t> </a:t>
            </a:r>
            <a:r>
              <a:rPr lang="en-US" sz="1600" b="1" dirty="0" err="1"/>
              <a:t>منهم</a:t>
            </a:r>
            <a:r>
              <a:rPr lang="en-US" sz="1600" b="1" dirty="0"/>
              <a:t> </a:t>
            </a:r>
            <a:r>
              <a:rPr lang="en-US" sz="1600" b="1" dirty="0" err="1"/>
              <a:t>استخدام</a:t>
            </a:r>
            <a:r>
              <a:rPr lang="en-US" sz="1600" b="1" dirty="0"/>
              <a:t> </a:t>
            </a:r>
            <a:r>
              <a:rPr lang="en-US" sz="1600" b="1" dirty="0" err="1"/>
              <a:t>الضوابط</a:t>
            </a:r>
            <a:r>
              <a:rPr lang="en-US" sz="1600" b="1" dirty="0"/>
              <a:t> </a:t>
            </a:r>
            <a:r>
              <a:rPr lang="en-US" sz="1600" b="1" dirty="0" err="1"/>
              <a:t>السلوكية</a:t>
            </a:r>
            <a:r>
              <a:rPr lang="en-US" sz="1600" b="1" dirty="0"/>
              <a:t>، على </a:t>
            </a:r>
            <a:r>
              <a:rPr lang="en-US" sz="1600" b="1" dirty="0" err="1"/>
              <a:t>سبيل</a:t>
            </a:r>
            <a:r>
              <a:rPr lang="en-US" sz="1600" b="1" dirty="0"/>
              <a:t> </a:t>
            </a:r>
            <a:r>
              <a:rPr lang="en-US" sz="1600" b="1" dirty="0" err="1"/>
              <a:t>المثال</a:t>
            </a:r>
            <a:r>
              <a:rPr lang="en-US" sz="1600" b="1" dirty="0"/>
              <a:t> </a:t>
            </a:r>
            <a:r>
              <a:rPr lang="en-US" sz="1600" b="1" dirty="0" err="1"/>
              <a:t>التقارير</a:t>
            </a:r>
            <a:r>
              <a:rPr lang="en-US" sz="1600" b="1" dirty="0"/>
              <a:t> </a:t>
            </a:r>
            <a:r>
              <a:rPr lang="en-US" sz="1600" b="1" dirty="0" err="1"/>
              <a:t>الأسبوعية</a:t>
            </a:r>
            <a:r>
              <a:rPr lang="en-US" sz="1600" b="1" dirty="0"/>
              <a:t>، </a:t>
            </a:r>
            <a:r>
              <a:rPr lang="en-US" sz="1600" b="1" dirty="0" err="1"/>
              <a:t>هم</a:t>
            </a:r>
            <a:r>
              <a:rPr lang="en-US" sz="1600" b="1" dirty="0"/>
              <a:t> </a:t>
            </a:r>
            <a:r>
              <a:rPr lang="en-US" sz="1600" b="1" dirty="0" err="1"/>
              <a:t>أكثر</a:t>
            </a:r>
            <a:r>
              <a:rPr lang="en-US" sz="1600" b="1" dirty="0"/>
              <a:t> </a:t>
            </a:r>
            <a:r>
              <a:rPr lang="en-US" sz="1600" b="1" dirty="0" err="1"/>
              <a:t>عرضة</a:t>
            </a:r>
            <a:r>
              <a:rPr lang="en-US" sz="1600" b="1" dirty="0"/>
              <a:t> </a:t>
            </a:r>
            <a:r>
              <a:rPr lang="en-US" sz="1600" b="1" dirty="0" err="1"/>
              <a:t>لعدم</a:t>
            </a:r>
            <a:r>
              <a:rPr lang="en-US" sz="1600" b="1" dirty="0"/>
              <a:t> </a:t>
            </a:r>
            <a:r>
              <a:rPr lang="en-US" sz="1600" b="1" dirty="0" err="1"/>
              <a:t>الثقة</a:t>
            </a:r>
            <a:r>
              <a:rPr lang="en-US" sz="1600" b="1" dirty="0"/>
              <a:t> في </a:t>
            </a:r>
            <a:r>
              <a:rPr lang="en-US" sz="1600" b="1" dirty="0" err="1"/>
              <a:t>الفريق</a:t>
            </a:r>
            <a:r>
              <a:rPr lang="en-US" sz="1600" b="1" dirty="0"/>
              <a:t> </a:t>
            </a:r>
            <a:r>
              <a:rPr lang="en-US" sz="1600" b="1" dirty="0" err="1"/>
              <a:t>الافتراضي</a:t>
            </a:r>
            <a:r>
              <a:rPr lang="en-US" sz="1600" b="1" dirty="0"/>
              <a:t>. </a:t>
            </a:r>
          </a:p>
        </p:txBody>
      </p:sp>
      <p:sp>
        <p:nvSpPr>
          <p:cNvPr id="14" name="TextBox 13">
            <a:extLst>
              <a:ext uri="{FF2B5EF4-FFF2-40B4-BE49-F238E27FC236}">
                <a16:creationId xmlns:a16="http://schemas.microsoft.com/office/drawing/2014/main" id="{CFAF47BD-158F-5D8E-2CAA-5762641901B7}"/>
              </a:ext>
            </a:extLst>
          </p:cNvPr>
          <p:cNvSpPr txBox="1"/>
          <p:nvPr/>
        </p:nvSpPr>
        <p:spPr>
          <a:xfrm>
            <a:off x="8524240" y="4053503"/>
            <a:ext cx="3503063" cy="1569660"/>
          </a:xfrm>
          <a:prstGeom prst="rect">
            <a:avLst/>
          </a:prstGeom>
          <a:solidFill>
            <a:schemeClr val="accent4">
              <a:lumMod val="20000"/>
              <a:lumOff val="80000"/>
            </a:schemeClr>
          </a:solidFill>
        </p:spPr>
        <p:txBody>
          <a:bodyPr wrap="square">
            <a:spAutoFit/>
          </a:bodyPr>
          <a:lstStyle/>
          <a:p>
            <a:pPr algn="r" rtl="1"/>
            <a:r>
              <a:rPr lang="en-US" sz="1600" b="1" dirty="0" err="1"/>
              <a:t>علاوة</a:t>
            </a:r>
            <a:r>
              <a:rPr lang="en-US" sz="1600" b="1" dirty="0"/>
              <a:t> على ذلك، </a:t>
            </a:r>
            <a:r>
              <a:rPr lang="en-US" sz="1600" b="1" dirty="0" err="1"/>
              <a:t>أظهرت</a:t>
            </a:r>
            <a:r>
              <a:rPr lang="en-US" sz="1600" b="1" dirty="0"/>
              <a:t> </a:t>
            </a:r>
            <a:r>
              <a:rPr lang="en-US" sz="1600" b="1" dirty="0" err="1"/>
              <a:t>الدراسات</a:t>
            </a:r>
            <a:r>
              <a:rPr lang="en-US" sz="1600" b="1" dirty="0"/>
              <a:t> أن </a:t>
            </a:r>
            <a:r>
              <a:rPr lang="en-US" sz="1600" b="1" dirty="0" err="1"/>
              <a:t>الفرق</a:t>
            </a:r>
            <a:r>
              <a:rPr lang="en-US" sz="1600" b="1" dirty="0"/>
              <a:t> </a:t>
            </a:r>
            <a:r>
              <a:rPr lang="en-US" sz="1600" b="1" dirty="0" err="1"/>
              <a:t>الافتراضية</a:t>
            </a:r>
            <a:r>
              <a:rPr lang="en-US" sz="1600" b="1" dirty="0"/>
              <a:t> </a:t>
            </a:r>
            <a:r>
              <a:rPr lang="en-US" sz="1600" b="1" dirty="0" err="1"/>
              <a:t>عالية</a:t>
            </a:r>
            <a:r>
              <a:rPr lang="en-US" sz="1600" b="1" dirty="0"/>
              <a:t> </a:t>
            </a:r>
            <a:r>
              <a:rPr lang="en-US" sz="1600" b="1" dirty="0" err="1"/>
              <a:t>الأداء</a:t>
            </a:r>
            <a:r>
              <a:rPr lang="en-US" sz="1600" b="1" dirty="0"/>
              <a:t> تكون </a:t>
            </a:r>
            <a:r>
              <a:rPr lang="en-US" sz="1600" b="1" dirty="0" err="1"/>
              <a:t>أكثر</a:t>
            </a:r>
            <a:r>
              <a:rPr lang="en-US" sz="1600" b="1" dirty="0"/>
              <a:t> </a:t>
            </a:r>
            <a:r>
              <a:rPr lang="en-US" sz="1600" b="1" dirty="0" err="1"/>
              <a:t>نجاحًا</a:t>
            </a:r>
            <a:r>
              <a:rPr lang="en-US" sz="1600" b="1" dirty="0"/>
              <a:t> في </a:t>
            </a:r>
            <a:r>
              <a:rPr lang="en-US" sz="1600" b="1" dirty="0" err="1"/>
              <a:t>الحفاظ</a:t>
            </a:r>
            <a:r>
              <a:rPr lang="en-US" sz="1600" b="1" dirty="0"/>
              <a:t> على </a:t>
            </a:r>
            <a:r>
              <a:rPr lang="en-US" sz="1600" b="1" dirty="0" err="1"/>
              <a:t>مستويات</a:t>
            </a:r>
            <a:r>
              <a:rPr lang="en-US" sz="1600" b="1" dirty="0"/>
              <a:t> </a:t>
            </a:r>
            <a:r>
              <a:rPr lang="en-US" sz="1600" b="1" dirty="0" err="1"/>
              <a:t>عالية</a:t>
            </a:r>
            <a:r>
              <a:rPr lang="en-US" sz="1600" b="1" dirty="0"/>
              <a:t> من </a:t>
            </a:r>
            <a:r>
              <a:rPr lang="en-US" sz="1600" b="1" dirty="0" err="1"/>
              <a:t>الثقة</a:t>
            </a:r>
            <a:r>
              <a:rPr lang="en-US" sz="1600" b="1" dirty="0"/>
              <a:t>. </a:t>
            </a:r>
            <a:r>
              <a:rPr lang="en-US" sz="1600" b="1" dirty="0" err="1"/>
              <a:t>يتأثر</a:t>
            </a:r>
            <a:r>
              <a:rPr lang="en-US" sz="1600" b="1" dirty="0"/>
              <a:t> </a:t>
            </a:r>
            <a:r>
              <a:rPr lang="en-US" sz="1600" b="1" dirty="0" err="1"/>
              <a:t>أداء</a:t>
            </a:r>
            <a:r>
              <a:rPr lang="en-US" sz="1600" b="1" dirty="0"/>
              <a:t> </a:t>
            </a:r>
            <a:r>
              <a:rPr lang="en-US" sz="1600" b="1" dirty="0" err="1"/>
              <a:t>الفريق</a:t>
            </a:r>
            <a:r>
              <a:rPr lang="en-US" sz="1600" b="1" dirty="0"/>
              <a:t> </a:t>
            </a:r>
            <a:r>
              <a:rPr lang="en-US" sz="1600" b="1" dirty="0" err="1"/>
              <a:t>أيضًا</a:t>
            </a:r>
            <a:r>
              <a:rPr lang="en-US" sz="1600" b="1" dirty="0"/>
              <a:t> </a:t>
            </a:r>
            <a:r>
              <a:rPr lang="en-US" sz="1600" b="1" dirty="0" err="1"/>
              <a:t>بفعالية</a:t>
            </a:r>
            <a:r>
              <a:rPr lang="en-US" sz="1600" b="1" dirty="0"/>
              <a:t> التواصل في </a:t>
            </a:r>
            <a:r>
              <a:rPr lang="en-US" sz="1600" b="1" dirty="0" err="1"/>
              <a:t>الفرق</a:t>
            </a:r>
            <a:r>
              <a:rPr lang="en-US" sz="1600" b="1" dirty="0"/>
              <a:t> </a:t>
            </a:r>
            <a:r>
              <a:rPr lang="en-US" sz="1600" b="1" dirty="0" err="1"/>
              <a:t>الافتراضية</a:t>
            </a:r>
            <a:r>
              <a:rPr lang="en-US" sz="1600" b="1" dirty="0"/>
              <a:t>، </a:t>
            </a:r>
            <a:r>
              <a:rPr lang="en-US" sz="1600" b="1" dirty="0" err="1"/>
              <a:t>وأظهرت</a:t>
            </a:r>
            <a:r>
              <a:rPr lang="en-US" sz="1600" b="1" dirty="0"/>
              <a:t> </a:t>
            </a:r>
            <a:r>
              <a:rPr lang="en-US" sz="1600" b="1" dirty="0" err="1"/>
              <a:t>الدراسات</a:t>
            </a:r>
            <a:r>
              <a:rPr lang="en-US" sz="1600" b="1" dirty="0"/>
              <a:t> أن </a:t>
            </a:r>
            <a:r>
              <a:rPr lang="en-US" sz="1600" b="1" dirty="0" err="1"/>
              <a:t>المستوى</a:t>
            </a:r>
            <a:r>
              <a:rPr lang="en-US" sz="1600" b="1" dirty="0"/>
              <a:t> </a:t>
            </a:r>
            <a:r>
              <a:rPr lang="en-US" sz="1600" b="1" dirty="0" err="1"/>
              <a:t>الأعلى</a:t>
            </a:r>
            <a:r>
              <a:rPr lang="en-US" sz="1600" b="1" dirty="0"/>
              <a:t> من </a:t>
            </a:r>
            <a:r>
              <a:rPr lang="en-US" sz="1600" b="1" dirty="0" err="1"/>
              <a:t>الثقة</a:t>
            </a:r>
            <a:r>
              <a:rPr lang="en-US" sz="1600" b="1" dirty="0"/>
              <a:t> </a:t>
            </a:r>
            <a:r>
              <a:rPr lang="en-US" sz="1600" b="1" dirty="0" err="1"/>
              <a:t>يحسن</a:t>
            </a:r>
            <a:r>
              <a:rPr lang="en-US" sz="1600" b="1" dirty="0"/>
              <a:t> </a:t>
            </a:r>
            <a:r>
              <a:rPr lang="en-US" sz="1600" b="1" dirty="0" err="1"/>
              <a:t>أداء</a:t>
            </a:r>
            <a:r>
              <a:rPr lang="en-US" sz="1600" b="1" dirty="0"/>
              <a:t> </a:t>
            </a:r>
            <a:r>
              <a:rPr lang="en-US" sz="1600" b="1" dirty="0" err="1"/>
              <a:t>الفريق</a:t>
            </a:r>
            <a:r>
              <a:rPr lang="en-US" sz="1600" b="1" dirty="0"/>
              <a:t>.</a:t>
            </a:r>
            <a:endParaRPr lang="en-US" sz="1600" dirty="0"/>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14193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845146" y="1710981"/>
            <a:ext cx="11110774" cy="3347840"/>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Working on a successful team is an important learning experience for future leaders.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demonstrates that not everything can be done by one person and shows them what it takes to create a team.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leader who's been part of a good team will be able to build good teams because she knows what they look and feel like.</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66473480"/>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FE506A2-A74D-34C1-F728-73B70FA794E5}"/>
              </a:ext>
            </a:extLst>
          </p:cNvPr>
          <p:cNvSpPr txBox="1"/>
          <p:nvPr/>
        </p:nvSpPr>
        <p:spPr>
          <a:xfrm>
            <a:off x="2432269" y="1266595"/>
            <a:ext cx="8623659" cy="4770537"/>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a:t>
            </a:r>
            <a:endParaRPr lang="en-US" sz="1400"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Individual Oriented Profile</a:t>
            </a:r>
            <a:endParaRPr lang="en-US" sz="1400"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Team Oriented Profile</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How do you build a team? </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3785652"/>
          </a:xfrm>
          <a:prstGeom prst="rect">
            <a:avLst/>
          </a:prstGeom>
          <a:noFill/>
        </p:spPr>
        <p:txBody>
          <a:bodyPr wrap="square" rtlCol="0">
            <a:spAutoFit/>
          </a:bodyPr>
          <a:lstStyle/>
          <a:p>
            <a:pPr marL="285750" indent="-285750" algn="just">
              <a:buFont typeface="Wingdings" panose="05000000000000000000" pitchFamily="2" charset="2"/>
              <a:buChar char="q"/>
            </a:pPr>
            <a:r>
              <a:rPr lang="en-US" sz="2400" dirty="0">
                <a:effectLst/>
              </a:rPr>
              <a:t>Rabinowitz, P. (n.d.). </a:t>
            </a:r>
            <a:r>
              <a:rPr lang="en-US" sz="2400" i="1" dirty="0">
                <a:effectLst/>
              </a:rPr>
              <a:t>Leadership and Management chapter 13:16. Community Tool Box</a:t>
            </a:r>
            <a:r>
              <a:rPr lang="en-US" sz="2400" dirty="0">
                <a:effectLst/>
              </a:rPr>
              <a:t>. Retrieved January 4, 2023, from https://ctb.ku.edu/en/table-of-contents</a:t>
            </a:r>
            <a:endParaRPr lang="en-US" sz="2400" dirty="0">
              <a:cs typeface="Tajawal Medium" panose="00000600000000000000" pitchFamily="2" charset="-78"/>
            </a:endParaRPr>
          </a:p>
          <a:p>
            <a:pPr marL="285750" indent="-285750" algn="just">
              <a:buFont typeface="Wingdings" panose="05000000000000000000" pitchFamily="2" charset="2"/>
              <a:buChar char="q"/>
            </a:pPr>
            <a:r>
              <a:rPr lang="en-US" sz="2400" dirty="0" err="1">
                <a:cs typeface="Tajawal Medium" panose="00000600000000000000" pitchFamily="2" charset="-78"/>
              </a:rPr>
              <a:t>Bli</a:t>
            </a:r>
            <a:r>
              <a:rPr lang="en-US" sz="2400" dirty="0">
                <a:cs typeface="Tajawal Medium" panose="00000600000000000000" pitchFamily="2" charset="-78"/>
              </a:rPr>
              <a:t>-Group-Wp. (2011</a:t>
            </a:r>
            <a:r>
              <a:rPr lang="en-US" sz="2400" i="1" dirty="0">
                <a:cs typeface="Tajawal Medium" panose="00000600000000000000" pitchFamily="2" charset="-78"/>
              </a:rPr>
              <a:t>). Leadership Course material</a:t>
            </a:r>
            <a:r>
              <a:rPr lang="en-US" sz="2400" dirty="0">
                <a:cs typeface="Tajawal Medium" panose="00000600000000000000" pitchFamily="2" charset="-78"/>
              </a:rPr>
              <a:t>. </a:t>
            </a:r>
            <a:r>
              <a:rPr lang="en-US" sz="2400" dirty="0" err="1">
                <a:cs typeface="Tajawal Medium" panose="00000600000000000000" pitchFamily="2" charset="-78"/>
              </a:rPr>
              <a:t>Amideast</a:t>
            </a:r>
            <a:r>
              <a:rPr lang="en-US" sz="2400"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sz="2400" dirty="0">
                <a:effectLst/>
              </a:rPr>
              <a:t> </a:t>
            </a:r>
            <a:r>
              <a:rPr lang="en-US" sz="2400" dirty="0" err="1">
                <a:effectLst/>
              </a:rPr>
              <a:t>Hyvönen</a:t>
            </a:r>
            <a:r>
              <a:rPr lang="en-US" sz="2400" dirty="0">
                <a:effectLst/>
              </a:rPr>
              <a:t>, M., &amp; </a:t>
            </a:r>
            <a:r>
              <a:rPr lang="en-US" sz="2400" dirty="0" err="1">
                <a:effectLst/>
              </a:rPr>
              <a:t>Utoslahti</a:t>
            </a:r>
            <a:r>
              <a:rPr lang="en-US" sz="2400" dirty="0">
                <a:effectLst/>
              </a:rPr>
              <a:t>, E. (2021, May 25). </a:t>
            </a:r>
            <a:r>
              <a:rPr lang="en-US" sz="2400" i="1" dirty="0">
                <a:effectLst/>
              </a:rPr>
              <a:t>Leadership and communication in virtual teams</a:t>
            </a:r>
            <a:r>
              <a:rPr lang="en-US" sz="2400" dirty="0">
                <a:effectLst/>
              </a:rPr>
              <a:t>. theseus.fi. Retrieved March 12, 2023, from https://www.theseus.fi/bitstream/handle/10024/500605/Leadership_and_Communication_in_Virtual_Teams.pdf?sequence=2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6206</TotalTime>
  <Words>4271</Words>
  <Application>Microsoft Office PowerPoint</Application>
  <PresentationFormat>Widescreen</PresentationFormat>
  <Paragraphs>408</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ArialMT</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158</cp:revision>
  <dcterms:created xsi:type="dcterms:W3CDTF">2021-08-03T13:03:26Z</dcterms:created>
  <dcterms:modified xsi:type="dcterms:W3CDTF">2024-03-20T18:16:12Z</dcterms:modified>
</cp:coreProperties>
</file>